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5"/>
  </p:sldMasterIdLst>
  <p:notesMasterIdLst>
    <p:notesMasterId r:id="rId30"/>
  </p:notesMasterIdLst>
  <p:sldIdLst>
    <p:sldId id="272" r:id="rId6"/>
    <p:sldId id="266" r:id="rId7"/>
    <p:sldId id="273" r:id="rId8"/>
    <p:sldId id="260" r:id="rId9"/>
    <p:sldId id="275" r:id="rId10"/>
    <p:sldId id="269" r:id="rId11"/>
    <p:sldId id="268" r:id="rId12"/>
    <p:sldId id="303" r:id="rId13"/>
    <p:sldId id="263" r:id="rId14"/>
    <p:sldId id="8406" r:id="rId15"/>
    <p:sldId id="298" r:id="rId16"/>
    <p:sldId id="282" r:id="rId17"/>
    <p:sldId id="305" r:id="rId18"/>
    <p:sldId id="293" r:id="rId19"/>
    <p:sldId id="309" r:id="rId20"/>
    <p:sldId id="8404" r:id="rId21"/>
    <p:sldId id="8405" r:id="rId22"/>
    <p:sldId id="4199" r:id="rId23"/>
    <p:sldId id="3700" r:id="rId24"/>
    <p:sldId id="8403" r:id="rId25"/>
    <p:sldId id="306" r:id="rId26"/>
    <p:sldId id="302" r:id="rId27"/>
    <p:sldId id="1803" r:id="rId28"/>
    <p:sldId id="307" r:id="rId29"/>
  </p:sldIdLst>
  <p:sldSz cx="12436475" cy="6994525"/>
  <p:notesSz cx="6858000" cy="9144000"/>
  <p:defaultTextStyle>
    <a:defPPr>
      <a:defRPr lang="en-US"/>
    </a:defPPr>
    <a:lvl1pPr marL="0" algn="l" defTabSz="932688" rtl="0" eaLnBrk="1" latinLnBrk="0" hangingPunct="1">
      <a:defRPr sz="1836" kern="1200">
        <a:solidFill>
          <a:schemeClr val="tx1"/>
        </a:solidFill>
        <a:latin typeface="+mn-lt"/>
        <a:ea typeface="+mn-ea"/>
        <a:cs typeface="+mn-cs"/>
      </a:defRPr>
    </a:lvl1pPr>
    <a:lvl2pPr marL="466344" algn="l" defTabSz="932688" rtl="0" eaLnBrk="1" latinLnBrk="0" hangingPunct="1">
      <a:defRPr sz="1836" kern="1200">
        <a:solidFill>
          <a:schemeClr val="tx1"/>
        </a:solidFill>
        <a:latin typeface="+mn-lt"/>
        <a:ea typeface="+mn-ea"/>
        <a:cs typeface="+mn-cs"/>
      </a:defRPr>
    </a:lvl2pPr>
    <a:lvl3pPr marL="932688" algn="l" defTabSz="932688" rtl="0" eaLnBrk="1" latinLnBrk="0" hangingPunct="1">
      <a:defRPr sz="1836" kern="1200">
        <a:solidFill>
          <a:schemeClr val="tx1"/>
        </a:solidFill>
        <a:latin typeface="+mn-lt"/>
        <a:ea typeface="+mn-ea"/>
        <a:cs typeface="+mn-cs"/>
      </a:defRPr>
    </a:lvl3pPr>
    <a:lvl4pPr marL="1399032" algn="l" defTabSz="932688" rtl="0" eaLnBrk="1" latinLnBrk="0" hangingPunct="1">
      <a:defRPr sz="1836" kern="1200">
        <a:solidFill>
          <a:schemeClr val="tx1"/>
        </a:solidFill>
        <a:latin typeface="+mn-lt"/>
        <a:ea typeface="+mn-ea"/>
        <a:cs typeface="+mn-cs"/>
      </a:defRPr>
    </a:lvl4pPr>
    <a:lvl5pPr marL="1865376" algn="l" defTabSz="932688" rtl="0" eaLnBrk="1" latinLnBrk="0" hangingPunct="1">
      <a:defRPr sz="1836" kern="1200">
        <a:solidFill>
          <a:schemeClr val="tx1"/>
        </a:solidFill>
        <a:latin typeface="+mn-lt"/>
        <a:ea typeface="+mn-ea"/>
        <a:cs typeface="+mn-cs"/>
      </a:defRPr>
    </a:lvl5pPr>
    <a:lvl6pPr marL="2331720" algn="l" defTabSz="932688" rtl="0" eaLnBrk="1" latinLnBrk="0" hangingPunct="1">
      <a:defRPr sz="1836" kern="1200">
        <a:solidFill>
          <a:schemeClr val="tx1"/>
        </a:solidFill>
        <a:latin typeface="+mn-lt"/>
        <a:ea typeface="+mn-ea"/>
        <a:cs typeface="+mn-cs"/>
      </a:defRPr>
    </a:lvl6pPr>
    <a:lvl7pPr marL="2798064" algn="l" defTabSz="932688" rtl="0" eaLnBrk="1" latinLnBrk="0" hangingPunct="1">
      <a:defRPr sz="1836" kern="1200">
        <a:solidFill>
          <a:schemeClr val="tx1"/>
        </a:solidFill>
        <a:latin typeface="+mn-lt"/>
        <a:ea typeface="+mn-ea"/>
        <a:cs typeface="+mn-cs"/>
      </a:defRPr>
    </a:lvl7pPr>
    <a:lvl8pPr marL="3264408" algn="l" defTabSz="932688" rtl="0" eaLnBrk="1" latinLnBrk="0" hangingPunct="1">
      <a:defRPr sz="1836" kern="1200">
        <a:solidFill>
          <a:schemeClr val="tx1"/>
        </a:solidFill>
        <a:latin typeface="+mn-lt"/>
        <a:ea typeface="+mn-ea"/>
        <a:cs typeface="+mn-cs"/>
      </a:defRPr>
    </a:lvl8pPr>
    <a:lvl9pPr marL="3730752" algn="l" defTabSz="932688" rtl="0" eaLnBrk="1" latinLnBrk="0" hangingPunct="1">
      <a:defRPr sz="1836"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010499C4-A90B-4F86-8D75-E3D6B4B3EBD6}">
          <p14:sldIdLst>
            <p14:sldId id="272"/>
            <p14:sldId id="266"/>
          </p14:sldIdLst>
        </p14:section>
        <p14:section name="Understand the SMB cloud opportunity" id="{BCD6BF4A-A970-4F79-8EE2-C17BCE1A4865}">
          <p14:sldIdLst>
            <p14:sldId id="273"/>
            <p14:sldId id="260"/>
            <p14:sldId id="275"/>
            <p14:sldId id="269"/>
            <p14:sldId id="268"/>
          </p14:sldIdLst>
        </p14:section>
        <p14:section name="Focus your pitch by problem solving" id="{00AF4857-7029-43D4-97FB-5F69816B087D}">
          <p14:sldIdLst>
            <p14:sldId id="303"/>
            <p14:sldId id="263"/>
            <p14:sldId id="8406"/>
            <p14:sldId id="298"/>
            <p14:sldId id="282"/>
          </p14:sldIdLst>
        </p14:section>
        <p14:section name="Win cloud-reluctant SMBs" id="{F2654A99-9BDF-4BAB-9244-62274CDC031F}">
          <p14:sldIdLst>
            <p14:sldId id="305"/>
            <p14:sldId id="293"/>
            <p14:sldId id="309"/>
          </p14:sldIdLst>
        </p14:section>
        <p14:section name="Use EOS as compelling moment" id="{EFE2D210-C726-46BC-939F-37B816379774}">
          <p14:sldIdLst>
            <p14:sldId id="8404"/>
            <p14:sldId id="8405"/>
            <p14:sldId id="4199"/>
            <p14:sldId id="3700"/>
            <p14:sldId id="8403"/>
          </p14:sldIdLst>
        </p14:section>
        <p14:section name="Get started building your SMB cloud practice" id="{E86B24B8-2206-4D90-90F3-594C78E2317D}">
          <p14:sldIdLst>
            <p14:sldId id="306"/>
            <p14:sldId id="302"/>
            <p14:sldId id="1803"/>
            <p14:sldId id="307"/>
          </p14:sldIdLst>
        </p14:section>
      </p14:sectionLst>
    </p:ext>
    <p:ext uri="{EFAFB233-063F-42B5-8137-9DF3F51BA10A}">
      <p15:sldGuideLst xmlns:p15="http://schemas.microsoft.com/office/powerpoint/2012/main">
        <p15:guide id="1" orient="horz" pos="1623" userDrawn="1">
          <p15:clr>
            <a:srgbClr val="A4A3A4"/>
          </p15:clr>
        </p15:guide>
        <p15:guide id="2" pos="300" userDrawn="1">
          <p15:clr>
            <a:srgbClr val="A4A3A4"/>
          </p15:clr>
        </p15:guide>
        <p15:guide id="3" pos="103" userDrawn="1">
          <p15:clr>
            <a:srgbClr val="A4A3A4"/>
          </p15:clr>
        </p15:guide>
        <p15:guide id="4" orient="horz" pos="2022" userDrawn="1">
          <p15:clr>
            <a:srgbClr val="A4A3A4"/>
          </p15:clr>
        </p15:guide>
        <p15:guide id="5" pos="799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Author" initials="A" lastIdx="87" clrIdx="9"/>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1C1"/>
    <a:srgbClr val="0078D4"/>
    <a:srgbClr val="BFBFBF"/>
    <a:srgbClr val="4C9AD4"/>
    <a:srgbClr val="00188F"/>
    <a:srgbClr val="2E76BC"/>
    <a:srgbClr val="B4B4B4"/>
    <a:srgbClr val="F2F2F2"/>
    <a:srgbClr val="0077D5"/>
    <a:srgbClr val="2F76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63" autoAdjust="0"/>
    <p:restoredTop sz="95055" autoAdjust="0"/>
  </p:normalViewPr>
  <p:slideViewPr>
    <p:cSldViewPr snapToGrid="0">
      <p:cViewPr varScale="1">
        <p:scale>
          <a:sx n="118" d="100"/>
          <a:sy n="118" d="100"/>
        </p:scale>
        <p:origin x="824" y="200"/>
      </p:cViewPr>
      <p:guideLst>
        <p:guide orient="horz" pos="1623"/>
        <p:guide pos="300"/>
        <p:guide pos="103"/>
        <p:guide orient="horz" pos="2022"/>
        <p:guide pos="7991"/>
      </p:guideLst>
    </p:cSldViewPr>
  </p:slideViewPr>
  <p:notesTextViewPr>
    <p:cViewPr>
      <p:scale>
        <a:sx n="1" d="1"/>
        <a:sy n="1" d="1"/>
      </p:scale>
      <p:origin x="0" y="0"/>
    </p:cViewPr>
  </p:notesTextViewPr>
  <p:sorterViewPr>
    <p:cViewPr varScale="1">
      <p:scale>
        <a:sx n="1" d="1"/>
        <a:sy n="1" d="1"/>
      </p:scale>
      <p:origin x="0" y="-6096"/>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3.xml"/></Relationships>
</file>

<file path=ppt/comments/comment1.xml><?xml version="1.0" encoding="utf-8"?>
<p:cmLst xmlns:a="http://schemas.openxmlformats.org/drawingml/2006/main" xmlns:r="http://schemas.openxmlformats.org/officeDocument/2006/relationships" xmlns:p="http://schemas.openxmlformats.org/presentationml/2006/main">
  <p:cm authorId="10" dt="2019-07-25T15:13:51.520" idx="86">
    <p:pos x="7346" y="3702"/>
    <p:text>I can't get this link to work when I click it or when I manually type it in. Could you double check it?</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481EB5-47D2-410E-ACBC-F1BA3A4D21A8}"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3E36EF59-9FBF-4CB7-A16A-2A23E297BD9D}">
      <dgm:prSet phldrT="[Text]"/>
      <dgm:spPr/>
      <dgm:t>
        <a:bodyPr/>
        <a:lstStyle/>
        <a:p>
          <a:r>
            <a:rPr lang="en-US">
              <a:solidFill>
                <a:schemeClr val="bg2"/>
              </a:solidFill>
            </a:rPr>
            <a:t>c</a:t>
          </a:r>
        </a:p>
      </dgm:t>
    </dgm:pt>
    <dgm:pt modelId="{E854B3B1-2E6F-45E3-B6F5-0CCC922B5B3A}" type="parTrans" cxnId="{7FD0FE48-E4C5-404B-BD51-237CBF6A2587}">
      <dgm:prSet/>
      <dgm:spPr/>
      <dgm:t>
        <a:bodyPr/>
        <a:lstStyle/>
        <a:p>
          <a:endParaRPr lang="en-US"/>
        </a:p>
      </dgm:t>
    </dgm:pt>
    <dgm:pt modelId="{BDE9B4D7-646E-4C1B-BBDC-D64C87D55F1F}" type="sibTrans" cxnId="{7FD0FE48-E4C5-404B-BD51-237CBF6A2587}">
      <dgm:prSet/>
      <dgm:spPr>
        <a:ln>
          <a:noFill/>
        </a:ln>
      </dgm:spPr>
      <dgm:t>
        <a:bodyPr/>
        <a:lstStyle/>
        <a:p>
          <a:endParaRPr lang="en-US"/>
        </a:p>
      </dgm:t>
    </dgm:pt>
    <dgm:pt modelId="{EA676076-8BEF-47CC-BFD1-3D122D1AECBB}">
      <dgm:prSet phldrT="[Text]"/>
      <dgm:spPr/>
      <dgm:t>
        <a:bodyPr/>
        <a:lstStyle/>
        <a:p>
          <a:r>
            <a:rPr lang="en-US">
              <a:solidFill>
                <a:schemeClr val="bg2"/>
              </a:solidFill>
            </a:rPr>
            <a:t>c</a:t>
          </a:r>
        </a:p>
      </dgm:t>
    </dgm:pt>
    <dgm:pt modelId="{051D65A8-C676-4656-AE29-9FB6FE739001}" type="parTrans" cxnId="{721C50F9-05A7-4720-B326-635CCB2AC450}">
      <dgm:prSet/>
      <dgm:spPr/>
      <dgm:t>
        <a:bodyPr/>
        <a:lstStyle/>
        <a:p>
          <a:endParaRPr lang="en-US"/>
        </a:p>
      </dgm:t>
    </dgm:pt>
    <dgm:pt modelId="{A2C7E09B-1EAA-49FF-B3BA-AD6F8865C2EE}" type="sibTrans" cxnId="{721C50F9-05A7-4720-B326-635CCB2AC450}">
      <dgm:prSet/>
      <dgm:spPr>
        <a:ln>
          <a:noFill/>
        </a:ln>
      </dgm:spPr>
      <dgm:t>
        <a:bodyPr/>
        <a:lstStyle/>
        <a:p>
          <a:endParaRPr lang="en-US"/>
        </a:p>
      </dgm:t>
    </dgm:pt>
    <dgm:pt modelId="{AF3D9494-AE77-44A8-B7A7-8AE06FDF1834}">
      <dgm:prSet phldrT="[Text]"/>
      <dgm:spPr/>
      <dgm:t>
        <a:bodyPr/>
        <a:lstStyle/>
        <a:p>
          <a:r>
            <a:rPr lang="en-US">
              <a:solidFill>
                <a:schemeClr val="bg2"/>
              </a:solidFill>
            </a:rPr>
            <a:t>c</a:t>
          </a:r>
        </a:p>
      </dgm:t>
    </dgm:pt>
    <dgm:pt modelId="{5847B7F2-F3E7-4EB9-8EB4-7DC93378F19B}" type="parTrans" cxnId="{4495BD39-8FAD-4959-A8C3-987122C71231}">
      <dgm:prSet/>
      <dgm:spPr/>
      <dgm:t>
        <a:bodyPr/>
        <a:lstStyle/>
        <a:p>
          <a:endParaRPr lang="en-US"/>
        </a:p>
      </dgm:t>
    </dgm:pt>
    <dgm:pt modelId="{FE170D2A-C29A-43AF-89C6-0AAF880BC029}" type="sibTrans" cxnId="{4495BD39-8FAD-4959-A8C3-987122C71231}">
      <dgm:prSet/>
      <dgm:spPr>
        <a:ln>
          <a:noFill/>
        </a:ln>
      </dgm:spPr>
      <dgm:t>
        <a:bodyPr/>
        <a:lstStyle/>
        <a:p>
          <a:endParaRPr lang="en-US"/>
        </a:p>
      </dgm:t>
    </dgm:pt>
    <dgm:pt modelId="{2D79EBED-EB9C-4459-A0D5-140802539E1B}">
      <dgm:prSet phldrT="[Text]"/>
      <dgm:spPr/>
      <dgm:t>
        <a:bodyPr/>
        <a:lstStyle/>
        <a:p>
          <a:r>
            <a:rPr lang="en-US">
              <a:solidFill>
                <a:schemeClr val="bg2"/>
              </a:solidFill>
            </a:rPr>
            <a:t>c</a:t>
          </a:r>
        </a:p>
      </dgm:t>
    </dgm:pt>
    <dgm:pt modelId="{FE1E9C5C-A50F-4609-B22B-8549CF8462BF}" type="parTrans" cxnId="{8686120A-CF30-4E6B-AC82-034B9DE4A663}">
      <dgm:prSet/>
      <dgm:spPr/>
      <dgm:t>
        <a:bodyPr/>
        <a:lstStyle/>
        <a:p>
          <a:endParaRPr lang="en-US"/>
        </a:p>
      </dgm:t>
    </dgm:pt>
    <dgm:pt modelId="{EECE3DE7-417F-4EA6-AA33-EDE88130B66E}" type="sibTrans" cxnId="{8686120A-CF30-4E6B-AC82-034B9DE4A663}">
      <dgm:prSet/>
      <dgm:spPr>
        <a:ln>
          <a:noFill/>
        </a:ln>
      </dgm:spPr>
      <dgm:t>
        <a:bodyPr/>
        <a:lstStyle/>
        <a:p>
          <a:endParaRPr lang="en-US"/>
        </a:p>
      </dgm:t>
    </dgm:pt>
    <dgm:pt modelId="{B3BE650B-66FC-4C89-9921-44A8AE26B265}">
      <dgm:prSet phldrT="[Text]"/>
      <dgm:spPr/>
      <dgm:t>
        <a:bodyPr/>
        <a:lstStyle/>
        <a:p>
          <a:r>
            <a:rPr lang="en-US">
              <a:solidFill>
                <a:schemeClr val="bg2"/>
              </a:solidFill>
            </a:rPr>
            <a:t>c</a:t>
          </a:r>
        </a:p>
      </dgm:t>
    </dgm:pt>
    <dgm:pt modelId="{A3AE431B-8905-4FB6-9210-DD4F3B395ED2}" type="parTrans" cxnId="{E59CA344-FAAC-4F5F-AF6A-116C2EF2A6BB}">
      <dgm:prSet/>
      <dgm:spPr/>
      <dgm:t>
        <a:bodyPr/>
        <a:lstStyle/>
        <a:p>
          <a:endParaRPr lang="en-US"/>
        </a:p>
      </dgm:t>
    </dgm:pt>
    <dgm:pt modelId="{E4E096CF-6C28-4433-8388-28099D948218}" type="sibTrans" cxnId="{E59CA344-FAAC-4F5F-AF6A-116C2EF2A6BB}">
      <dgm:prSet/>
      <dgm:spPr>
        <a:ln>
          <a:noFill/>
        </a:ln>
      </dgm:spPr>
      <dgm:t>
        <a:bodyPr/>
        <a:lstStyle/>
        <a:p>
          <a:endParaRPr lang="en-US"/>
        </a:p>
      </dgm:t>
    </dgm:pt>
    <dgm:pt modelId="{77505E34-44E9-4945-B1A4-4A0561A9F441}" type="pres">
      <dgm:prSet presAssocID="{6A481EB5-47D2-410E-ACBC-F1BA3A4D21A8}" presName="cycle" presStyleCnt="0">
        <dgm:presLayoutVars>
          <dgm:dir/>
          <dgm:resizeHandles val="exact"/>
        </dgm:presLayoutVars>
      </dgm:prSet>
      <dgm:spPr/>
    </dgm:pt>
    <dgm:pt modelId="{6F1DFC91-CD96-4AD4-8489-32B58DFBFAE9}" type="pres">
      <dgm:prSet presAssocID="{3E36EF59-9FBF-4CB7-A16A-2A23E297BD9D}" presName="dummy" presStyleCnt="0"/>
      <dgm:spPr/>
    </dgm:pt>
    <dgm:pt modelId="{B0E252CE-59A0-4A9B-B65D-43216B6EC81B}" type="pres">
      <dgm:prSet presAssocID="{3E36EF59-9FBF-4CB7-A16A-2A23E297BD9D}" presName="node" presStyleLbl="revTx" presStyleIdx="0" presStyleCnt="5">
        <dgm:presLayoutVars>
          <dgm:bulletEnabled val="1"/>
        </dgm:presLayoutVars>
      </dgm:prSet>
      <dgm:spPr/>
    </dgm:pt>
    <dgm:pt modelId="{15868EE0-4B36-410D-A122-21DFC13DDD8B}" type="pres">
      <dgm:prSet presAssocID="{BDE9B4D7-646E-4C1B-BBDC-D64C87D55F1F}" presName="sibTrans" presStyleLbl="node1" presStyleIdx="0" presStyleCnt="5"/>
      <dgm:spPr/>
    </dgm:pt>
    <dgm:pt modelId="{B738DDFC-72B1-4962-A096-209C66957136}" type="pres">
      <dgm:prSet presAssocID="{EA676076-8BEF-47CC-BFD1-3D122D1AECBB}" presName="dummy" presStyleCnt="0"/>
      <dgm:spPr/>
    </dgm:pt>
    <dgm:pt modelId="{635FB9BF-A197-469F-89D5-5CF0984A59C0}" type="pres">
      <dgm:prSet presAssocID="{EA676076-8BEF-47CC-BFD1-3D122D1AECBB}" presName="node" presStyleLbl="revTx" presStyleIdx="1" presStyleCnt="5">
        <dgm:presLayoutVars>
          <dgm:bulletEnabled val="1"/>
        </dgm:presLayoutVars>
      </dgm:prSet>
      <dgm:spPr/>
    </dgm:pt>
    <dgm:pt modelId="{3476FF95-101C-4571-ABF5-5A3AD0C020B6}" type="pres">
      <dgm:prSet presAssocID="{A2C7E09B-1EAA-49FF-B3BA-AD6F8865C2EE}" presName="sibTrans" presStyleLbl="node1" presStyleIdx="1" presStyleCnt="5"/>
      <dgm:spPr/>
    </dgm:pt>
    <dgm:pt modelId="{C67F61EB-BFDF-4105-B8A4-326C3FDCDAEC}" type="pres">
      <dgm:prSet presAssocID="{AF3D9494-AE77-44A8-B7A7-8AE06FDF1834}" presName="dummy" presStyleCnt="0"/>
      <dgm:spPr/>
    </dgm:pt>
    <dgm:pt modelId="{4F469BD8-D2AF-470F-B46C-496952126FE1}" type="pres">
      <dgm:prSet presAssocID="{AF3D9494-AE77-44A8-B7A7-8AE06FDF1834}" presName="node" presStyleLbl="revTx" presStyleIdx="2" presStyleCnt="5">
        <dgm:presLayoutVars>
          <dgm:bulletEnabled val="1"/>
        </dgm:presLayoutVars>
      </dgm:prSet>
      <dgm:spPr/>
    </dgm:pt>
    <dgm:pt modelId="{A73D099E-9C26-439C-A29B-C5C6D291B97A}" type="pres">
      <dgm:prSet presAssocID="{FE170D2A-C29A-43AF-89C6-0AAF880BC029}" presName="sibTrans" presStyleLbl="node1" presStyleIdx="2" presStyleCnt="5"/>
      <dgm:spPr/>
    </dgm:pt>
    <dgm:pt modelId="{64CD6AFE-D946-46AF-93AA-CE0468C60247}" type="pres">
      <dgm:prSet presAssocID="{2D79EBED-EB9C-4459-A0D5-140802539E1B}" presName="dummy" presStyleCnt="0"/>
      <dgm:spPr/>
    </dgm:pt>
    <dgm:pt modelId="{A4C56ABE-FBBE-4DC7-8907-6C7DB357C22A}" type="pres">
      <dgm:prSet presAssocID="{2D79EBED-EB9C-4459-A0D5-140802539E1B}" presName="node" presStyleLbl="revTx" presStyleIdx="3" presStyleCnt="5">
        <dgm:presLayoutVars>
          <dgm:bulletEnabled val="1"/>
        </dgm:presLayoutVars>
      </dgm:prSet>
      <dgm:spPr/>
    </dgm:pt>
    <dgm:pt modelId="{203E0D0A-CDB9-467C-BEDF-474CC27F70D4}" type="pres">
      <dgm:prSet presAssocID="{EECE3DE7-417F-4EA6-AA33-EDE88130B66E}" presName="sibTrans" presStyleLbl="node1" presStyleIdx="3" presStyleCnt="5"/>
      <dgm:spPr/>
    </dgm:pt>
    <dgm:pt modelId="{D8D9E6C2-3481-45EA-A2F0-B738B2D0A4D0}" type="pres">
      <dgm:prSet presAssocID="{B3BE650B-66FC-4C89-9921-44A8AE26B265}" presName="dummy" presStyleCnt="0"/>
      <dgm:spPr/>
    </dgm:pt>
    <dgm:pt modelId="{3FB581FA-81B4-4B3D-82C1-F9A7D6997AF3}" type="pres">
      <dgm:prSet presAssocID="{B3BE650B-66FC-4C89-9921-44A8AE26B265}" presName="node" presStyleLbl="revTx" presStyleIdx="4" presStyleCnt="5">
        <dgm:presLayoutVars>
          <dgm:bulletEnabled val="1"/>
        </dgm:presLayoutVars>
      </dgm:prSet>
      <dgm:spPr/>
    </dgm:pt>
    <dgm:pt modelId="{368E2973-2D2B-446D-8828-EA834F389678}" type="pres">
      <dgm:prSet presAssocID="{E4E096CF-6C28-4433-8388-28099D948218}" presName="sibTrans" presStyleLbl="node1" presStyleIdx="4" presStyleCnt="5"/>
      <dgm:spPr/>
    </dgm:pt>
  </dgm:ptLst>
  <dgm:cxnLst>
    <dgm:cxn modelId="{FF61D809-80FA-452A-B5DF-CCFAC82B9821}" type="presOf" srcId="{EA676076-8BEF-47CC-BFD1-3D122D1AECBB}" destId="{635FB9BF-A197-469F-89D5-5CF0984A59C0}" srcOrd="0" destOrd="0" presId="urn:microsoft.com/office/officeart/2005/8/layout/cycle1"/>
    <dgm:cxn modelId="{8686120A-CF30-4E6B-AC82-034B9DE4A663}" srcId="{6A481EB5-47D2-410E-ACBC-F1BA3A4D21A8}" destId="{2D79EBED-EB9C-4459-A0D5-140802539E1B}" srcOrd="3" destOrd="0" parTransId="{FE1E9C5C-A50F-4609-B22B-8549CF8462BF}" sibTransId="{EECE3DE7-417F-4EA6-AA33-EDE88130B66E}"/>
    <dgm:cxn modelId="{7BE15B0A-70D7-4809-9529-64DF2777245E}" type="presOf" srcId="{AF3D9494-AE77-44A8-B7A7-8AE06FDF1834}" destId="{4F469BD8-D2AF-470F-B46C-496952126FE1}" srcOrd="0" destOrd="0" presId="urn:microsoft.com/office/officeart/2005/8/layout/cycle1"/>
    <dgm:cxn modelId="{1CEA5F12-DD8F-4C80-80A1-F9276404329D}" type="presOf" srcId="{FE170D2A-C29A-43AF-89C6-0AAF880BC029}" destId="{A73D099E-9C26-439C-A29B-C5C6D291B97A}" srcOrd="0" destOrd="0" presId="urn:microsoft.com/office/officeart/2005/8/layout/cycle1"/>
    <dgm:cxn modelId="{1100D413-6F28-4581-803C-57430A4417A0}" type="presOf" srcId="{BDE9B4D7-646E-4C1B-BBDC-D64C87D55F1F}" destId="{15868EE0-4B36-410D-A122-21DFC13DDD8B}" srcOrd="0" destOrd="0" presId="urn:microsoft.com/office/officeart/2005/8/layout/cycle1"/>
    <dgm:cxn modelId="{407D7E2C-B071-4E1F-9E2E-286E52E5DBB0}" type="presOf" srcId="{E4E096CF-6C28-4433-8388-28099D948218}" destId="{368E2973-2D2B-446D-8828-EA834F389678}" srcOrd="0" destOrd="0" presId="urn:microsoft.com/office/officeart/2005/8/layout/cycle1"/>
    <dgm:cxn modelId="{4495BD39-8FAD-4959-A8C3-987122C71231}" srcId="{6A481EB5-47D2-410E-ACBC-F1BA3A4D21A8}" destId="{AF3D9494-AE77-44A8-B7A7-8AE06FDF1834}" srcOrd="2" destOrd="0" parTransId="{5847B7F2-F3E7-4EB9-8EB4-7DC93378F19B}" sibTransId="{FE170D2A-C29A-43AF-89C6-0AAF880BC029}"/>
    <dgm:cxn modelId="{E59CA344-FAAC-4F5F-AF6A-116C2EF2A6BB}" srcId="{6A481EB5-47D2-410E-ACBC-F1BA3A4D21A8}" destId="{B3BE650B-66FC-4C89-9921-44A8AE26B265}" srcOrd="4" destOrd="0" parTransId="{A3AE431B-8905-4FB6-9210-DD4F3B395ED2}" sibTransId="{E4E096CF-6C28-4433-8388-28099D948218}"/>
    <dgm:cxn modelId="{7FD0FE48-E4C5-404B-BD51-237CBF6A2587}" srcId="{6A481EB5-47D2-410E-ACBC-F1BA3A4D21A8}" destId="{3E36EF59-9FBF-4CB7-A16A-2A23E297BD9D}" srcOrd="0" destOrd="0" parTransId="{E854B3B1-2E6F-45E3-B6F5-0CCC922B5B3A}" sibTransId="{BDE9B4D7-646E-4C1B-BBDC-D64C87D55F1F}"/>
    <dgm:cxn modelId="{D685584C-EC04-48C5-A32C-B78E5B54B8C3}" type="presOf" srcId="{6A481EB5-47D2-410E-ACBC-F1BA3A4D21A8}" destId="{77505E34-44E9-4945-B1A4-4A0561A9F441}" srcOrd="0" destOrd="0" presId="urn:microsoft.com/office/officeart/2005/8/layout/cycle1"/>
    <dgm:cxn modelId="{792B974C-3C4B-4262-8ABB-2F23751BF8A4}" type="presOf" srcId="{3E36EF59-9FBF-4CB7-A16A-2A23E297BD9D}" destId="{B0E252CE-59A0-4A9B-B65D-43216B6EC81B}" srcOrd="0" destOrd="0" presId="urn:microsoft.com/office/officeart/2005/8/layout/cycle1"/>
    <dgm:cxn modelId="{7CC7CA5E-6C7F-4770-A1BC-575B46654080}" type="presOf" srcId="{EECE3DE7-417F-4EA6-AA33-EDE88130B66E}" destId="{203E0D0A-CDB9-467C-BEDF-474CC27F70D4}" srcOrd="0" destOrd="0" presId="urn:microsoft.com/office/officeart/2005/8/layout/cycle1"/>
    <dgm:cxn modelId="{EF1D3090-EDEC-4124-AFE3-91B9C60548EA}" type="presOf" srcId="{B3BE650B-66FC-4C89-9921-44A8AE26B265}" destId="{3FB581FA-81B4-4B3D-82C1-F9A7D6997AF3}" srcOrd="0" destOrd="0" presId="urn:microsoft.com/office/officeart/2005/8/layout/cycle1"/>
    <dgm:cxn modelId="{1E7A43BF-BB96-4624-8031-CB19DC9CECB1}" type="presOf" srcId="{2D79EBED-EB9C-4459-A0D5-140802539E1B}" destId="{A4C56ABE-FBBE-4DC7-8907-6C7DB357C22A}" srcOrd="0" destOrd="0" presId="urn:microsoft.com/office/officeart/2005/8/layout/cycle1"/>
    <dgm:cxn modelId="{8D020DC4-53A9-4BF1-A1CC-A938B682D430}" type="presOf" srcId="{A2C7E09B-1EAA-49FF-B3BA-AD6F8865C2EE}" destId="{3476FF95-101C-4571-ABF5-5A3AD0C020B6}" srcOrd="0" destOrd="0" presId="urn:microsoft.com/office/officeart/2005/8/layout/cycle1"/>
    <dgm:cxn modelId="{721C50F9-05A7-4720-B326-635CCB2AC450}" srcId="{6A481EB5-47D2-410E-ACBC-F1BA3A4D21A8}" destId="{EA676076-8BEF-47CC-BFD1-3D122D1AECBB}" srcOrd="1" destOrd="0" parTransId="{051D65A8-C676-4656-AE29-9FB6FE739001}" sibTransId="{A2C7E09B-1EAA-49FF-B3BA-AD6F8865C2EE}"/>
    <dgm:cxn modelId="{74C9B603-8B22-45AD-9922-CFED2C673689}" type="presParOf" srcId="{77505E34-44E9-4945-B1A4-4A0561A9F441}" destId="{6F1DFC91-CD96-4AD4-8489-32B58DFBFAE9}" srcOrd="0" destOrd="0" presId="urn:microsoft.com/office/officeart/2005/8/layout/cycle1"/>
    <dgm:cxn modelId="{856531F6-40A6-4C43-B204-96B4BD65D4C9}" type="presParOf" srcId="{77505E34-44E9-4945-B1A4-4A0561A9F441}" destId="{B0E252CE-59A0-4A9B-B65D-43216B6EC81B}" srcOrd="1" destOrd="0" presId="urn:microsoft.com/office/officeart/2005/8/layout/cycle1"/>
    <dgm:cxn modelId="{7CCCB635-0CDD-48AE-91AB-81AA11B0CA89}" type="presParOf" srcId="{77505E34-44E9-4945-B1A4-4A0561A9F441}" destId="{15868EE0-4B36-410D-A122-21DFC13DDD8B}" srcOrd="2" destOrd="0" presId="urn:microsoft.com/office/officeart/2005/8/layout/cycle1"/>
    <dgm:cxn modelId="{C1F0D3F1-E774-4DDE-AC5F-F35C8E0D979D}" type="presParOf" srcId="{77505E34-44E9-4945-B1A4-4A0561A9F441}" destId="{B738DDFC-72B1-4962-A096-209C66957136}" srcOrd="3" destOrd="0" presId="urn:microsoft.com/office/officeart/2005/8/layout/cycle1"/>
    <dgm:cxn modelId="{C10E393C-BC45-42FB-A026-C30D493E92B4}" type="presParOf" srcId="{77505E34-44E9-4945-B1A4-4A0561A9F441}" destId="{635FB9BF-A197-469F-89D5-5CF0984A59C0}" srcOrd="4" destOrd="0" presId="urn:microsoft.com/office/officeart/2005/8/layout/cycle1"/>
    <dgm:cxn modelId="{D7F3E6AA-1B17-40A5-9EF0-60ACBB87F4EF}" type="presParOf" srcId="{77505E34-44E9-4945-B1A4-4A0561A9F441}" destId="{3476FF95-101C-4571-ABF5-5A3AD0C020B6}" srcOrd="5" destOrd="0" presId="urn:microsoft.com/office/officeart/2005/8/layout/cycle1"/>
    <dgm:cxn modelId="{6A9E1AB5-9C5A-49ED-947A-920E6C6CD1C4}" type="presParOf" srcId="{77505E34-44E9-4945-B1A4-4A0561A9F441}" destId="{C67F61EB-BFDF-4105-B8A4-326C3FDCDAEC}" srcOrd="6" destOrd="0" presId="urn:microsoft.com/office/officeart/2005/8/layout/cycle1"/>
    <dgm:cxn modelId="{FD3E08ED-C7EB-4E4F-A980-A28CF2E39F27}" type="presParOf" srcId="{77505E34-44E9-4945-B1A4-4A0561A9F441}" destId="{4F469BD8-D2AF-470F-B46C-496952126FE1}" srcOrd="7" destOrd="0" presId="urn:microsoft.com/office/officeart/2005/8/layout/cycle1"/>
    <dgm:cxn modelId="{13FB4025-3EC2-427E-B6A7-F737F39E0D5E}" type="presParOf" srcId="{77505E34-44E9-4945-B1A4-4A0561A9F441}" destId="{A73D099E-9C26-439C-A29B-C5C6D291B97A}" srcOrd="8" destOrd="0" presId="urn:microsoft.com/office/officeart/2005/8/layout/cycle1"/>
    <dgm:cxn modelId="{83F1A314-B004-4B4C-A20E-4F6DA858B8EF}" type="presParOf" srcId="{77505E34-44E9-4945-B1A4-4A0561A9F441}" destId="{64CD6AFE-D946-46AF-93AA-CE0468C60247}" srcOrd="9" destOrd="0" presId="urn:microsoft.com/office/officeart/2005/8/layout/cycle1"/>
    <dgm:cxn modelId="{EB57FD2C-F7E9-4689-9469-28339A8E356A}" type="presParOf" srcId="{77505E34-44E9-4945-B1A4-4A0561A9F441}" destId="{A4C56ABE-FBBE-4DC7-8907-6C7DB357C22A}" srcOrd="10" destOrd="0" presId="urn:microsoft.com/office/officeart/2005/8/layout/cycle1"/>
    <dgm:cxn modelId="{9E7AD76D-B065-4269-B186-CF90D1074435}" type="presParOf" srcId="{77505E34-44E9-4945-B1A4-4A0561A9F441}" destId="{203E0D0A-CDB9-467C-BEDF-474CC27F70D4}" srcOrd="11" destOrd="0" presId="urn:microsoft.com/office/officeart/2005/8/layout/cycle1"/>
    <dgm:cxn modelId="{BA02A311-7CD1-400A-AFD5-1132EE7FD5C5}" type="presParOf" srcId="{77505E34-44E9-4945-B1A4-4A0561A9F441}" destId="{D8D9E6C2-3481-45EA-A2F0-B738B2D0A4D0}" srcOrd="12" destOrd="0" presId="urn:microsoft.com/office/officeart/2005/8/layout/cycle1"/>
    <dgm:cxn modelId="{9039CD64-0C46-4AD4-AF0A-2CD683D58DF3}" type="presParOf" srcId="{77505E34-44E9-4945-B1A4-4A0561A9F441}" destId="{3FB581FA-81B4-4B3D-82C1-F9A7D6997AF3}" srcOrd="13" destOrd="0" presId="urn:microsoft.com/office/officeart/2005/8/layout/cycle1"/>
    <dgm:cxn modelId="{63944EE4-BD97-4473-A6D8-6A17D0EA881E}" type="presParOf" srcId="{77505E34-44E9-4945-B1A4-4A0561A9F441}" destId="{368E2973-2D2B-446D-8828-EA834F389678}" srcOrd="14" destOrd="0" presId="urn:microsoft.com/office/officeart/2005/8/layout/cycle1"/>
  </dgm:cxnLst>
  <dgm:bg/>
  <dgm:whole>
    <a:ln>
      <a:noFill/>
    </a:ln>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252CE-59A0-4A9B-B65D-43216B6EC81B}">
      <dsp:nvSpPr>
        <dsp:cNvPr id="0" name=""/>
        <dsp:cNvSpPr/>
      </dsp:nvSpPr>
      <dsp:spPr>
        <a:xfrm>
          <a:off x="1768021" y="14709"/>
          <a:ext cx="504114" cy="504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2"/>
              </a:solidFill>
            </a:rPr>
            <a:t>c</a:t>
          </a:r>
        </a:p>
      </dsp:txBody>
      <dsp:txXfrm>
        <a:off x="1768021" y="14709"/>
        <a:ext cx="504114" cy="504114"/>
      </dsp:txXfrm>
    </dsp:sp>
    <dsp:sp modelId="{15868EE0-4B36-410D-A122-21DFC13DDD8B}">
      <dsp:nvSpPr>
        <dsp:cNvPr id="0" name=""/>
        <dsp:cNvSpPr/>
      </dsp:nvSpPr>
      <dsp:spPr>
        <a:xfrm>
          <a:off x="582326" y="145"/>
          <a:ext cx="1889861" cy="1889861"/>
        </a:xfrm>
        <a:prstGeom prst="circularArrow">
          <a:avLst>
            <a:gd name="adj1" fmla="val 5202"/>
            <a:gd name="adj2" fmla="val 336015"/>
            <a:gd name="adj3" fmla="val 21292826"/>
            <a:gd name="adj4" fmla="val 19766603"/>
            <a:gd name="adj5" fmla="val 6068"/>
          </a:avLst>
        </a:prstGeom>
        <a:solidFill>
          <a:schemeClr val="accent1">
            <a:hueOff val="0"/>
            <a:satOff val="0"/>
            <a:lumOff val="0"/>
            <a:alphaOff val="0"/>
          </a:schemeClr>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5FB9BF-A197-469F-89D5-5CF0984A59C0}">
      <dsp:nvSpPr>
        <dsp:cNvPr id="0" name=""/>
        <dsp:cNvSpPr/>
      </dsp:nvSpPr>
      <dsp:spPr>
        <a:xfrm>
          <a:off x="2072600" y="952109"/>
          <a:ext cx="504114" cy="504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2"/>
              </a:solidFill>
            </a:rPr>
            <a:t>c</a:t>
          </a:r>
        </a:p>
      </dsp:txBody>
      <dsp:txXfrm>
        <a:off x="2072600" y="952109"/>
        <a:ext cx="504114" cy="504114"/>
      </dsp:txXfrm>
    </dsp:sp>
    <dsp:sp modelId="{3476FF95-101C-4571-ABF5-5A3AD0C020B6}">
      <dsp:nvSpPr>
        <dsp:cNvPr id="0" name=""/>
        <dsp:cNvSpPr/>
      </dsp:nvSpPr>
      <dsp:spPr>
        <a:xfrm>
          <a:off x="582326" y="145"/>
          <a:ext cx="1889861" cy="1889861"/>
        </a:xfrm>
        <a:prstGeom prst="circularArrow">
          <a:avLst>
            <a:gd name="adj1" fmla="val 5202"/>
            <a:gd name="adj2" fmla="val 336015"/>
            <a:gd name="adj3" fmla="val 4014267"/>
            <a:gd name="adj4" fmla="val 2253828"/>
            <a:gd name="adj5" fmla="val 6068"/>
          </a:avLst>
        </a:prstGeom>
        <a:solidFill>
          <a:schemeClr val="accent1">
            <a:hueOff val="0"/>
            <a:satOff val="0"/>
            <a:lumOff val="0"/>
            <a:alphaOff val="0"/>
          </a:schemeClr>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469BD8-D2AF-470F-B46C-496952126FE1}">
      <dsp:nvSpPr>
        <dsp:cNvPr id="0" name=""/>
        <dsp:cNvSpPr/>
      </dsp:nvSpPr>
      <dsp:spPr>
        <a:xfrm>
          <a:off x="1275200" y="1531455"/>
          <a:ext cx="504114" cy="504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2"/>
              </a:solidFill>
            </a:rPr>
            <a:t>c</a:t>
          </a:r>
        </a:p>
      </dsp:txBody>
      <dsp:txXfrm>
        <a:off x="1275200" y="1531455"/>
        <a:ext cx="504114" cy="504114"/>
      </dsp:txXfrm>
    </dsp:sp>
    <dsp:sp modelId="{A73D099E-9C26-439C-A29B-C5C6D291B97A}">
      <dsp:nvSpPr>
        <dsp:cNvPr id="0" name=""/>
        <dsp:cNvSpPr/>
      </dsp:nvSpPr>
      <dsp:spPr>
        <a:xfrm>
          <a:off x="582326" y="145"/>
          <a:ext cx="1889861" cy="1889861"/>
        </a:xfrm>
        <a:prstGeom prst="circularArrow">
          <a:avLst>
            <a:gd name="adj1" fmla="val 5202"/>
            <a:gd name="adj2" fmla="val 336015"/>
            <a:gd name="adj3" fmla="val 8210156"/>
            <a:gd name="adj4" fmla="val 6449718"/>
            <a:gd name="adj5" fmla="val 6068"/>
          </a:avLst>
        </a:prstGeom>
        <a:solidFill>
          <a:schemeClr val="accent1">
            <a:hueOff val="0"/>
            <a:satOff val="0"/>
            <a:lumOff val="0"/>
            <a:alphaOff val="0"/>
          </a:schemeClr>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4C56ABE-FBBE-4DC7-8907-6C7DB357C22A}">
      <dsp:nvSpPr>
        <dsp:cNvPr id="0" name=""/>
        <dsp:cNvSpPr/>
      </dsp:nvSpPr>
      <dsp:spPr>
        <a:xfrm>
          <a:off x="477799" y="952109"/>
          <a:ext cx="504114" cy="504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2"/>
              </a:solidFill>
            </a:rPr>
            <a:t>c</a:t>
          </a:r>
        </a:p>
      </dsp:txBody>
      <dsp:txXfrm>
        <a:off x="477799" y="952109"/>
        <a:ext cx="504114" cy="504114"/>
      </dsp:txXfrm>
    </dsp:sp>
    <dsp:sp modelId="{203E0D0A-CDB9-467C-BEDF-474CC27F70D4}">
      <dsp:nvSpPr>
        <dsp:cNvPr id="0" name=""/>
        <dsp:cNvSpPr/>
      </dsp:nvSpPr>
      <dsp:spPr>
        <a:xfrm>
          <a:off x="582326" y="145"/>
          <a:ext cx="1889861" cy="1889861"/>
        </a:xfrm>
        <a:prstGeom prst="circularArrow">
          <a:avLst>
            <a:gd name="adj1" fmla="val 5202"/>
            <a:gd name="adj2" fmla="val 336015"/>
            <a:gd name="adj3" fmla="val 12297381"/>
            <a:gd name="adj4" fmla="val 10771159"/>
            <a:gd name="adj5" fmla="val 6068"/>
          </a:avLst>
        </a:prstGeom>
        <a:solidFill>
          <a:schemeClr val="accent1">
            <a:hueOff val="0"/>
            <a:satOff val="0"/>
            <a:lumOff val="0"/>
            <a:alphaOff val="0"/>
          </a:schemeClr>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B581FA-81B4-4B3D-82C1-F9A7D6997AF3}">
      <dsp:nvSpPr>
        <dsp:cNvPr id="0" name=""/>
        <dsp:cNvSpPr/>
      </dsp:nvSpPr>
      <dsp:spPr>
        <a:xfrm>
          <a:off x="782379" y="14709"/>
          <a:ext cx="504114" cy="504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a:solidFill>
                <a:schemeClr val="bg2"/>
              </a:solidFill>
            </a:rPr>
            <a:t>c</a:t>
          </a:r>
        </a:p>
      </dsp:txBody>
      <dsp:txXfrm>
        <a:off x="782379" y="14709"/>
        <a:ext cx="504114" cy="504114"/>
      </dsp:txXfrm>
    </dsp:sp>
    <dsp:sp modelId="{368E2973-2D2B-446D-8828-EA834F389678}">
      <dsp:nvSpPr>
        <dsp:cNvPr id="0" name=""/>
        <dsp:cNvSpPr/>
      </dsp:nvSpPr>
      <dsp:spPr>
        <a:xfrm>
          <a:off x="582326" y="145"/>
          <a:ext cx="1889861" cy="1889861"/>
        </a:xfrm>
        <a:prstGeom prst="circularArrow">
          <a:avLst>
            <a:gd name="adj1" fmla="val 5202"/>
            <a:gd name="adj2" fmla="val 336015"/>
            <a:gd name="adj3" fmla="val 16865257"/>
            <a:gd name="adj4" fmla="val 15198728"/>
            <a:gd name="adj5" fmla="val 6068"/>
          </a:avLst>
        </a:prstGeom>
        <a:solidFill>
          <a:schemeClr val="accent1">
            <a:hueOff val="0"/>
            <a:satOff val="0"/>
            <a:lumOff val="0"/>
            <a:alphaOff val="0"/>
          </a:schemeClr>
        </a:solidFill>
        <a:ln w="10795" cap="flat" cmpd="sng" algn="ctr">
          <a:no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0C5A7-C341-4CF8-A5F9-3D9ADED175DE}" type="datetimeFigureOut">
              <a:rPr lang="en-US" smtClean="0"/>
              <a:t>8/2/19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642478-F8B2-4631-BDDA-4478623902C9}" type="slidenum">
              <a:rPr lang="en-US" smtClean="0"/>
              <a:t>‹#›</a:t>
            </a:fld>
            <a:endParaRPr lang="en-US"/>
          </a:p>
        </p:txBody>
      </p:sp>
    </p:spTree>
    <p:extLst>
      <p:ext uri="{BB962C8B-B14F-4D97-AF65-F5344CB8AC3E}">
        <p14:creationId xmlns:p14="http://schemas.microsoft.com/office/powerpoint/2010/main" val="2230167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642478-F8B2-4631-BDDA-4478623902C9}" type="slidenum">
              <a:rPr lang="en-US" smtClean="0"/>
              <a:t>1</a:t>
            </a:fld>
            <a:endParaRPr lang="en-US" dirty="0"/>
          </a:p>
        </p:txBody>
      </p:sp>
    </p:spTree>
    <p:extLst>
      <p:ext uri="{BB962C8B-B14F-4D97-AF65-F5344CB8AC3E}">
        <p14:creationId xmlns:p14="http://schemas.microsoft.com/office/powerpoint/2010/main" val="909462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Working with SMBs is a not a one-and-done operation, it’s a continuous cycle of learning, marketing, pitching, and selling. </a:t>
            </a:r>
          </a:p>
          <a:p>
            <a:pPr marL="0" marR="0" lvl="0" indent="0" algn="l" defTabSz="932688" rtl="0" eaLnBrk="1" fontAlgn="auto" latinLnBrk="0" hangingPunct="1">
              <a:lnSpc>
                <a:spcPct val="100000"/>
              </a:lnSpc>
              <a:spcBef>
                <a:spcPts val="0"/>
              </a:spcBef>
              <a:spcAft>
                <a:spcPts val="0"/>
              </a:spcAft>
              <a:buClrTx/>
              <a:buSzTx/>
              <a:buFontTx/>
              <a:buNone/>
              <a:tabLst/>
              <a:defRPr/>
            </a:pPr>
            <a:endParaRPr lang="en-US" sz="1224" b="0" i="0" u="none" strike="noStrike" kern="1200">
              <a:solidFill>
                <a:schemeClr val="tx1"/>
              </a:solidFill>
              <a:effectLst/>
              <a:latin typeface="+mn-lt"/>
              <a:ea typeface="+mn-ea"/>
              <a:cs typeface="+mn-cs"/>
            </a:endParaRPr>
          </a:p>
          <a:p>
            <a:pPr marL="0" marR="0" lvl="0" indent="0" algn="l" defTabSz="932688" rtl="0" eaLnBrk="1" fontAlgn="auto" latinLnBrk="0" hangingPunct="1">
              <a:lnSpc>
                <a:spcPct val="100000"/>
              </a:lnSpc>
              <a:spcBef>
                <a:spcPts val="0"/>
              </a:spcBef>
              <a:spcAft>
                <a:spcPts val="0"/>
              </a:spcAft>
              <a:buClrTx/>
              <a:buSzTx/>
              <a:buFontTx/>
              <a:buNone/>
              <a:tabLst/>
              <a:defRPr/>
            </a:pPr>
            <a:r>
              <a:rPr lang="en-US" sz="1224" b="0" i="0" u="none" strike="noStrike" kern="1200">
                <a:solidFill>
                  <a:schemeClr val="tx1"/>
                </a:solidFill>
                <a:effectLst/>
                <a:latin typeface="+mn-lt"/>
                <a:ea typeface="+mn-ea"/>
                <a:cs typeface="+mn-cs"/>
              </a:rPr>
              <a:t>Microsoft Shift campaign assets help you engage with customers to discuss the benefits of a modern desktop. Use the Shift campaign assets to </a:t>
            </a:r>
            <a:r>
              <a:rPr lang="en-US" sz="1224" b="1" i="0" u="none" strike="noStrike" kern="1200">
                <a:solidFill>
                  <a:schemeClr val="tx1"/>
                </a:solidFill>
                <a:effectLst/>
                <a:latin typeface="+mn-lt"/>
                <a:ea typeface="+mn-ea"/>
                <a:cs typeface="+mn-cs"/>
              </a:rPr>
              <a:t>Learn, Market, </a:t>
            </a:r>
            <a:r>
              <a:rPr lang="en-US" sz="1224" b="0" i="0" u="none" strike="noStrike" kern="1200">
                <a:solidFill>
                  <a:schemeClr val="tx1"/>
                </a:solidFill>
                <a:effectLst/>
                <a:latin typeface="+mn-lt"/>
                <a:ea typeface="+mn-ea"/>
                <a:cs typeface="+mn-cs"/>
              </a:rPr>
              <a:t>and</a:t>
            </a:r>
            <a:r>
              <a:rPr lang="en-US" sz="1224" b="1" i="0" u="none" strike="noStrike" kern="1200">
                <a:solidFill>
                  <a:schemeClr val="tx1"/>
                </a:solidFill>
                <a:effectLst/>
                <a:latin typeface="+mn-lt"/>
                <a:ea typeface="+mn-ea"/>
                <a:cs typeface="+mn-cs"/>
              </a:rPr>
              <a:t> Pitch </a:t>
            </a:r>
            <a:r>
              <a:rPr lang="en-US" sz="1224" b="0" i="0" u="none" strike="noStrike" kern="1200">
                <a:solidFill>
                  <a:schemeClr val="tx1"/>
                </a:solidFill>
                <a:effectLst/>
                <a:latin typeface="+mn-lt"/>
                <a:ea typeface="+mn-ea"/>
                <a:cs typeface="+mn-cs"/>
              </a:rPr>
              <a:t>to customers – this is how you create top down and bottom up awareness for businesses to update their software and hardware together and to move from on-premises solutions to an always updated experience powered by the cloud. </a:t>
            </a:r>
          </a:p>
          <a:p>
            <a:endParaRPr lang="en-US" sz="1224" b="0" i="0" u="none" strike="noStrike" kern="1200">
              <a:solidFill>
                <a:schemeClr val="tx1"/>
              </a:solidFill>
              <a:effectLst/>
              <a:latin typeface="+mn-lt"/>
              <a:ea typeface="+mn-ea"/>
              <a:cs typeface="+mn-cs"/>
            </a:endParaRPr>
          </a:p>
          <a:p>
            <a:r>
              <a:rPr lang="en-US" sz="1224" b="0" i="0" u="none" strike="noStrike" kern="1200">
                <a:solidFill>
                  <a:schemeClr val="tx1"/>
                </a:solidFill>
                <a:effectLst/>
                <a:latin typeface="+mn-lt"/>
                <a:ea typeface="+mn-ea"/>
                <a:cs typeface="+mn-cs"/>
              </a:rPr>
              <a:t>To get there, you can help shift perceptions among SMBs that shifting to a modern desktop experience is a benefit, versus a burden.​  Campaign assets help you focus on what customers gain by upgrading technology, with benefits clearly outlined and sales motions that align to SMB customers’ needs. </a:t>
            </a:r>
          </a:p>
          <a:p>
            <a:endParaRPr lang="en-US"/>
          </a:p>
          <a:p>
            <a:r>
              <a:rPr lang="en-US"/>
              <a:t>Here’s where you want to end up  – </a:t>
            </a:r>
            <a:r>
              <a:rPr lang="en-US" b="1"/>
              <a:t>Closing</a:t>
            </a:r>
            <a:r>
              <a:rPr lang="en-US"/>
              <a:t> the sale and determining next steps to build more business.  </a:t>
            </a:r>
          </a:p>
          <a:p>
            <a:endParaRPr lang="en-US"/>
          </a:p>
          <a:p>
            <a:r>
              <a:rPr lang="en-US"/>
              <a:t>Once partners have established interest and budget, many partners will conduct a short business assessment, technology strategy, and visioning engagement to educate customers and make next-step recommendations related to their productivity, security, and collaboration needs. This lays the foundation for the start of the customer adoption journey -- the deployment of Microsoft 365 Business.</a:t>
            </a:r>
          </a:p>
          <a:p>
            <a:endParaRPr lang="en-US" sz="1224"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5F2D3714-B553-A044-BA72-366907BA36B5}" type="slidenum">
              <a:rPr lang="en-US" smtClean="0"/>
              <a:t>20</a:t>
            </a:fld>
            <a:endParaRPr lang="en-US"/>
          </a:p>
        </p:txBody>
      </p:sp>
    </p:spTree>
    <p:extLst>
      <p:ext uri="{BB962C8B-B14F-4D97-AF65-F5344CB8AC3E}">
        <p14:creationId xmlns:p14="http://schemas.microsoft.com/office/powerpoint/2010/main" val="3318886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u="none" kern="1200" dirty="0">
                <a:solidFill>
                  <a:schemeClr val="tx1"/>
                </a:solidFill>
                <a:effectLst/>
                <a:latin typeface="Segoe UI Light" pitchFamily="34" charset="0"/>
                <a:ea typeface="+mn-ea"/>
                <a:cs typeface="+mn-cs"/>
              </a:rPr>
              <a:t>Microsoft has created three marketing kits for partners that want support to grow their business.  Most partners will start with Why Cloud for SMBs that may be ready for an </a:t>
            </a:r>
            <a:r>
              <a:rPr lang="en-US" sz="900" b="0" i="0" u="none" strike="noStrike" kern="1200" dirty="0">
                <a:solidFill>
                  <a:schemeClr val="tx1"/>
                </a:solidFill>
                <a:effectLst/>
                <a:latin typeface="+mn-lt"/>
                <a:ea typeface="+mn-ea"/>
                <a:cs typeface="+mn-cs"/>
              </a:rPr>
              <a:t>updated experience powered by the cloud, then integrate Teamwork and Security messaging into their discussions with the customer.</a:t>
            </a:r>
            <a:endParaRPr lang="en-US" sz="900" b="0" u="none" kern="1200" dirty="0">
              <a:solidFill>
                <a:schemeClr val="tx1"/>
              </a:solidFill>
              <a:effectLst/>
              <a:latin typeface="Segoe UI Light" pitchFamily="34" charset="0"/>
              <a:ea typeface="+mn-ea"/>
              <a:cs typeface="+mn-cs"/>
            </a:endParaRPr>
          </a:p>
          <a:p>
            <a:endParaRPr lang="en-US" sz="900" b="1" u="sng" kern="1200" dirty="0">
              <a:solidFill>
                <a:schemeClr val="tx1"/>
              </a:solidFill>
              <a:effectLst/>
              <a:latin typeface="Segoe UI Light" pitchFamily="34" charset="0"/>
              <a:ea typeface="+mn-ea"/>
              <a:cs typeface="+mn-cs"/>
            </a:endParaRPr>
          </a:p>
          <a:p>
            <a:r>
              <a:rPr lang="en-US" sz="900" b="1" u="sng" kern="1200" dirty="0">
                <a:solidFill>
                  <a:schemeClr val="tx1"/>
                </a:solidFill>
                <a:effectLst/>
                <a:latin typeface="Segoe UI Light" pitchFamily="34" charset="0"/>
                <a:ea typeface="+mn-ea"/>
                <a:cs typeface="+mn-cs"/>
              </a:rPr>
              <a:t>WHY CLOUD</a:t>
            </a:r>
          </a:p>
          <a:p>
            <a:endParaRPr lang="en-US" sz="900" b="1" kern="1200" dirty="0">
              <a:solidFill>
                <a:schemeClr val="tx1"/>
              </a:solidFill>
              <a:effectLst/>
              <a:latin typeface="Segoe UI Light" pitchFamily="34" charset="0"/>
              <a:ea typeface="+mn-ea"/>
              <a:cs typeface="+mn-cs"/>
            </a:endParaRPr>
          </a:p>
          <a:p>
            <a:r>
              <a:rPr lang="en-US" sz="900" b="0" kern="1200" dirty="0">
                <a:solidFill>
                  <a:schemeClr val="tx1"/>
                </a:solidFill>
                <a:effectLst/>
                <a:latin typeface="Segoe UI Light" pitchFamily="34" charset="0"/>
                <a:ea typeface="+mn-ea"/>
                <a:cs typeface="+mn-cs"/>
              </a:rPr>
              <a:t>Windows 7 and Office 2010 End of Support by 2020 – Modern Desktop Opportunity</a:t>
            </a:r>
          </a:p>
          <a:p>
            <a:r>
              <a:rPr lang="en-US" sz="900" b="0" kern="1200" dirty="0">
                <a:solidFill>
                  <a:schemeClr val="tx1"/>
                </a:solidFill>
                <a:effectLst/>
                <a:latin typeface="Segoe UI Light" pitchFamily="34" charset="0"/>
                <a:ea typeface="+mn-ea"/>
                <a:cs typeface="+mn-cs"/>
              </a:rPr>
              <a:t>Reactive approach (commodity, highly competitive) or Proactive approach (digital transformation)</a:t>
            </a:r>
          </a:p>
          <a:p>
            <a:endParaRPr lang="en-US" sz="900" kern="1200" dirty="0">
              <a:solidFill>
                <a:schemeClr val="tx1"/>
              </a:solidFill>
              <a:effectLst/>
              <a:latin typeface="Segoe UI Light" pitchFamily="34" charset="0"/>
              <a:ea typeface="+mn-ea"/>
              <a:cs typeface="+mn-cs"/>
            </a:endParaRPr>
          </a:p>
          <a:p>
            <a:pPr marL="228600" indent="-228600">
              <a:buAutoNum type="arabicPeriod"/>
            </a:pPr>
            <a:r>
              <a:rPr lang="en-US" sz="900" kern="1200" dirty="0">
                <a:solidFill>
                  <a:schemeClr val="tx1"/>
                </a:solidFill>
                <a:effectLst/>
                <a:latin typeface="Segoe UI Light" pitchFamily="34" charset="0"/>
                <a:ea typeface="+mn-ea"/>
                <a:cs typeface="+mn-cs"/>
              </a:rPr>
              <a:t>Email: cost savings, simplified management, and increased capabilities.</a:t>
            </a:r>
          </a:p>
          <a:p>
            <a:pPr marL="228600" indent="-228600">
              <a:buAutoNum type="arabicPeriod"/>
            </a:pPr>
            <a:r>
              <a:rPr lang="en-US" sz="900" kern="1200" dirty="0">
                <a:solidFill>
                  <a:schemeClr val="tx1"/>
                </a:solidFill>
                <a:effectLst/>
                <a:latin typeface="Segoe UI Light" pitchFamily="34" charset="0"/>
                <a:ea typeface="+mn-ea"/>
                <a:cs typeface="+mn-cs"/>
              </a:rPr>
              <a:t>Bundle Migration:  in a single bill through the CSP Program </a:t>
            </a:r>
          </a:p>
          <a:p>
            <a:pPr marL="228600" indent="-228600">
              <a:buAutoNum type="arabicPeriod"/>
            </a:pPr>
            <a:r>
              <a:rPr lang="en-US" sz="900" kern="1200" dirty="0">
                <a:solidFill>
                  <a:schemeClr val="tx1"/>
                </a:solidFill>
                <a:effectLst/>
                <a:latin typeface="Segoe UI Light" pitchFamily="34" charset="0"/>
                <a:ea typeface="+mn-ea"/>
                <a:cs typeface="+mn-cs"/>
              </a:rPr>
              <a:t>Device refresh opportunity</a:t>
            </a:r>
          </a:p>
          <a:p>
            <a:r>
              <a:rPr lang="en-US" sz="900" kern="1200" dirty="0">
                <a:solidFill>
                  <a:schemeClr val="tx1"/>
                </a:solidFill>
                <a:effectLst/>
                <a:latin typeface="Segoe UI Light" pitchFamily="34" charset="0"/>
                <a:ea typeface="+mn-ea"/>
                <a:cs typeface="+mn-cs"/>
              </a:rPr>
              <a:t> </a:t>
            </a:r>
          </a:p>
          <a:p>
            <a:r>
              <a:rPr lang="en-US" sz="900" kern="1200" dirty="0">
                <a:solidFill>
                  <a:schemeClr val="tx1"/>
                </a:solidFill>
                <a:effectLst/>
                <a:latin typeface="Segoe UI Light" pitchFamily="34" charset="0"/>
                <a:ea typeface="+mn-ea"/>
                <a:cs typeface="+mn-cs"/>
              </a:rPr>
              <a:t>From Product/</a:t>
            </a:r>
            <a:r>
              <a:rPr lang="en-US" sz="900" kern="1200" dirty="0" err="1">
                <a:solidFill>
                  <a:schemeClr val="tx1"/>
                </a:solidFill>
                <a:effectLst/>
                <a:latin typeface="Segoe UI Light" pitchFamily="34" charset="0"/>
                <a:ea typeface="+mn-ea"/>
                <a:cs typeface="+mn-cs"/>
              </a:rPr>
              <a:t>Licence</a:t>
            </a:r>
            <a:r>
              <a:rPr lang="en-US" sz="900" kern="1200" dirty="0">
                <a:solidFill>
                  <a:schemeClr val="tx1"/>
                </a:solidFill>
                <a:effectLst/>
                <a:latin typeface="Segoe UI Light" pitchFamily="34" charset="0"/>
                <a:ea typeface="+mn-ea"/>
                <a:cs typeface="+mn-cs"/>
              </a:rPr>
              <a:t> to Solutions</a:t>
            </a:r>
          </a:p>
          <a:p>
            <a:endParaRPr lang="en-US" sz="1200" b="1"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TEAMWORK</a:t>
            </a:r>
          </a:p>
          <a:p>
            <a:endParaRPr lang="en-US" sz="1200" b="1" kern="1200" dirty="0">
              <a:solidFill>
                <a:schemeClr val="tx1"/>
              </a:solidFill>
              <a:effectLst/>
              <a:latin typeface="+mn-lt"/>
              <a:ea typeface="+mn-ea"/>
              <a:cs typeface="+mn-cs"/>
            </a:endParaRPr>
          </a:p>
          <a:p>
            <a:r>
              <a:rPr lang="en-US" sz="1200" kern="1200" dirty="0">
                <a:solidFill>
                  <a:schemeClr val="tx1"/>
                </a:solidFill>
                <a:effectLst/>
                <a:latin typeface="Segoe UI Light" pitchFamily="34" charset="0"/>
                <a:ea typeface="+mn-ea"/>
                <a:cs typeface="+mn-cs"/>
              </a:rPr>
              <a:t>Next step is easier access to business information and better collaboration tools. </a:t>
            </a:r>
          </a:p>
          <a:p>
            <a:r>
              <a:rPr lang="en-US" sz="1200" kern="1200" dirty="0">
                <a:solidFill>
                  <a:schemeClr val="tx1"/>
                </a:solidFill>
                <a:effectLst/>
                <a:latin typeface="Segoe UI Light" pitchFamily="34" charset="0"/>
                <a:ea typeface="+mn-ea"/>
                <a:cs typeface="+mn-cs"/>
              </a:rPr>
              <a:t> </a:t>
            </a:r>
          </a:p>
          <a:p>
            <a:pPr marL="228600" indent="-228600">
              <a:buAutoNum type="arabicPeriod"/>
            </a:pPr>
            <a:r>
              <a:rPr lang="en-US" sz="1200" kern="1200" dirty="0">
                <a:solidFill>
                  <a:schemeClr val="tx1"/>
                </a:solidFill>
                <a:effectLst/>
                <a:latin typeface="Segoe UI Light" pitchFamily="34" charset="0"/>
                <a:ea typeface="+mn-ea"/>
                <a:cs typeface="+mn-cs"/>
              </a:rPr>
              <a:t>“Me” product: OneDrive (syncing, sharing, simultaneous co-authoring)</a:t>
            </a:r>
          </a:p>
          <a:p>
            <a:pPr marL="228600" indent="-228600">
              <a:buAutoNum type="arabicPeriod"/>
            </a:pPr>
            <a:r>
              <a:rPr lang="en-US" sz="1200" kern="1200" dirty="0">
                <a:solidFill>
                  <a:schemeClr val="tx1"/>
                </a:solidFill>
                <a:effectLst/>
                <a:latin typeface="Segoe UI Light" pitchFamily="34" charset="0"/>
                <a:ea typeface="+mn-ea"/>
                <a:cs typeface="+mn-cs"/>
              </a:rPr>
              <a:t>“We” products: Microsoft Teams (new approach to collaboration and data management) that leverages SharePoint capabilities</a:t>
            </a:r>
          </a:p>
          <a:p>
            <a:endParaRPr lang="en-US" sz="1200" b="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SECURITY</a:t>
            </a:r>
          </a:p>
          <a:p>
            <a:endParaRPr lang="en-US" sz="1200" b="0" kern="1200" dirty="0">
              <a:solidFill>
                <a:schemeClr val="tx1"/>
              </a:solidFill>
              <a:effectLst/>
              <a:latin typeface="+mn-lt"/>
              <a:ea typeface="+mn-ea"/>
              <a:cs typeface="+mn-cs"/>
            </a:endParaRPr>
          </a:p>
          <a:p>
            <a:r>
              <a:rPr lang="en-US" sz="1200" kern="1200" dirty="0">
                <a:solidFill>
                  <a:schemeClr val="tx1"/>
                </a:solidFill>
                <a:effectLst/>
                <a:latin typeface="Segoe UI Light" pitchFamily="34" charset="0"/>
                <a:ea typeface="+mn-ea"/>
                <a:cs typeface="+mn-cs"/>
              </a:rPr>
              <a:t>Lastly, something that is becoming more and more important: security &amp; compliance</a:t>
            </a:r>
          </a:p>
          <a:p>
            <a:endParaRPr lang="en-US" sz="1200" kern="1200" dirty="0">
              <a:solidFill>
                <a:schemeClr val="tx1"/>
              </a:solidFill>
              <a:effectLst/>
              <a:latin typeface="Segoe UI Light" pitchFamily="34" charset="0"/>
              <a:ea typeface="+mn-ea"/>
              <a:cs typeface="+mn-cs"/>
            </a:endParaRPr>
          </a:p>
          <a:p>
            <a:r>
              <a:rPr lang="en-US" sz="1200" kern="1200" dirty="0">
                <a:solidFill>
                  <a:schemeClr val="tx1"/>
                </a:solidFill>
                <a:effectLst/>
                <a:latin typeface="Segoe UI Light" pitchFamily="34" charset="0"/>
                <a:ea typeface="+mn-ea"/>
                <a:cs typeface="+mn-cs"/>
              </a:rPr>
              <a:t>43% of cyber attacks are targeted at SMBs. &gt;60% go out of business within 6 months. SMBs need to be proactive</a:t>
            </a:r>
          </a:p>
          <a:p>
            <a:r>
              <a:rPr lang="en-US" sz="1200" kern="1200" dirty="0">
                <a:solidFill>
                  <a:schemeClr val="tx1"/>
                </a:solidFill>
                <a:effectLst/>
                <a:latin typeface="Segoe UI Light" pitchFamily="34" charset="0"/>
                <a:ea typeface="+mn-ea"/>
                <a:cs typeface="+mn-cs"/>
              </a:rPr>
              <a:t>Australian NDB Notifiable Data Breach </a:t>
            </a:r>
          </a:p>
          <a:p>
            <a:endParaRPr lang="en-US" sz="1200" kern="1200" dirty="0">
              <a:solidFill>
                <a:schemeClr val="tx1"/>
              </a:solidFill>
              <a:effectLst/>
              <a:latin typeface="Segoe UI Light" pitchFamily="34" charset="0"/>
              <a:ea typeface="+mn-ea"/>
              <a:cs typeface="+mn-cs"/>
            </a:endParaRPr>
          </a:p>
          <a:p>
            <a:pPr marL="228600" indent="-228600">
              <a:buAutoNum type="arabicPeriod"/>
            </a:pPr>
            <a:r>
              <a:rPr lang="en-US" sz="1200" kern="1200" dirty="0">
                <a:solidFill>
                  <a:schemeClr val="tx1"/>
                </a:solidFill>
                <a:effectLst/>
                <a:latin typeface="Segoe UI Light" pitchFamily="34" charset="0"/>
                <a:ea typeface="+mn-ea"/>
                <a:cs typeface="+mn-cs"/>
              </a:rPr>
              <a:t>External Threats</a:t>
            </a:r>
          </a:p>
          <a:p>
            <a:pPr marL="228600" indent="-228600">
              <a:buAutoNum type="arabicPeriod"/>
            </a:pPr>
            <a:r>
              <a:rPr lang="en-US" sz="1200" kern="1200" dirty="0">
                <a:solidFill>
                  <a:schemeClr val="tx1"/>
                </a:solidFill>
                <a:effectLst/>
                <a:latin typeface="Segoe UI Light" pitchFamily="34" charset="0"/>
                <a:ea typeface="+mn-ea"/>
                <a:cs typeface="+mn-cs"/>
              </a:rPr>
              <a:t>Accidental Leaks</a:t>
            </a:r>
          </a:p>
          <a:p>
            <a:pPr marL="228600" indent="-228600">
              <a:buAutoNum type="arabicPeriod"/>
            </a:pPr>
            <a:r>
              <a:rPr lang="en-US" sz="1200" kern="1200" dirty="0">
                <a:solidFill>
                  <a:schemeClr val="tx1"/>
                </a:solidFill>
                <a:effectLst/>
                <a:latin typeface="Segoe UI Light" pitchFamily="34" charset="0"/>
                <a:ea typeface="+mn-ea"/>
                <a:cs typeface="+mn-cs"/>
              </a:rPr>
              <a:t>Compliance </a:t>
            </a:r>
          </a:p>
          <a:p>
            <a:r>
              <a:rPr lang="en-US" sz="1200" kern="1200" dirty="0">
                <a:solidFill>
                  <a:schemeClr val="tx1"/>
                </a:solidFill>
                <a:effectLst/>
                <a:latin typeface="Segoe UI Light" pitchFamily="34" charset="0"/>
                <a:ea typeface="+mn-ea"/>
                <a:cs typeface="+mn-cs"/>
              </a:rPr>
              <a:t> </a:t>
            </a:r>
          </a:p>
          <a:p>
            <a:r>
              <a:rPr lang="en-US" sz="1200" kern="1200" dirty="0">
                <a:solidFill>
                  <a:schemeClr val="tx1"/>
                </a:solidFill>
                <a:effectLst/>
                <a:latin typeface="Segoe UI Light" pitchFamily="34" charset="0"/>
                <a:ea typeface="+mn-ea"/>
                <a:cs typeface="+mn-cs"/>
              </a:rPr>
              <a:t>Microsoft Secure Score tool. Tasks that you can perform on behalf of your customers to ensure they are secure. Reporting and conversation starter to improve their security and compliance status. </a:t>
            </a:r>
            <a:endParaRPr lang="en-US" sz="1200" b="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01748A-C3F1-4DCC-BEC0-0C96C4C835D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5241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642478-F8B2-4631-BDDA-4478623902C9}" type="slidenum">
              <a:rPr lang="en-US" smtClean="0"/>
              <a:t>2</a:t>
            </a:fld>
            <a:endParaRPr lang="en-US" dirty="0"/>
          </a:p>
        </p:txBody>
      </p:sp>
    </p:spTree>
    <p:extLst>
      <p:ext uri="{BB962C8B-B14F-4D97-AF65-F5344CB8AC3E}">
        <p14:creationId xmlns:p14="http://schemas.microsoft.com/office/powerpoint/2010/main" val="830722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642478-F8B2-4631-BDDA-4478623902C9}" type="slidenum">
              <a:rPr lang="en-US" smtClean="0"/>
              <a:t>4</a:t>
            </a:fld>
            <a:endParaRPr lang="en-US" dirty="0"/>
          </a:p>
        </p:txBody>
      </p:sp>
    </p:spTree>
    <p:extLst>
      <p:ext uri="{BB962C8B-B14F-4D97-AF65-F5344CB8AC3E}">
        <p14:creationId xmlns:p14="http://schemas.microsoft.com/office/powerpoint/2010/main" val="948564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642478-F8B2-4631-BDDA-4478623902C9}" type="slidenum">
              <a:rPr lang="en-US" smtClean="0"/>
              <a:t>7</a:t>
            </a:fld>
            <a:endParaRPr lang="en-US"/>
          </a:p>
        </p:txBody>
      </p:sp>
    </p:spTree>
    <p:extLst>
      <p:ext uri="{BB962C8B-B14F-4D97-AF65-F5344CB8AC3E}">
        <p14:creationId xmlns:p14="http://schemas.microsoft.com/office/powerpoint/2010/main" val="3273731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1">
              <a:solidFill>
                <a:srgbClr val="0077D5"/>
              </a:solidFill>
              <a:latin typeface="Segoe UI Semibold" panose="020B0502040204020203" pitchFamily="34" charset="0"/>
              <a:cs typeface="Segoe UI Semibold" panose="020B0502040204020203" pitchFamily="34" charset="0"/>
            </a:endParaRPr>
          </a:p>
          <a:p>
            <a:endParaRPr lang="en-US"/>
          </a:p>
        </p:txBody>
      </p:sp>
      <p:sp>
        <p:nvSpPr>
          <p:cNvPr id="4" name="Slide Number Placeholder 3"/>
          <p:cNvSpPr>
            <a:spLocks noGrp="1"/>
          </p:cNvSpPr>
          <p:nvPr>
            <p:ph type="sldNum" sz="quarter" idx="10"/>
          </p:nvPr>
        </p:nvSpPr>
        <p:spPr/>
        <p:txBody>
          <a:bodyPr/>
          <a:lstStyle/>
          <a:p>
            <a:fld id="{73642478-F8B2-4631-BDDA-4478623902C9}" type="slidenum">
              <a:rPr lang="en-US" smtClean="0"/>
              <a:t>14</a:t>
            </a:fld>
            <a:endParaRPr lang="en-US"/>
          </a:p>
        </p:txBody>
      </p:sp>
    </p:spTree>
    <p:extLst>
      <p:ext uri="{BB962C8B-B14F-4D97-AF65-F5344CB8AC3E}">
        <p14:creationId xmlns:p14="http://schemas.microsoft.com/office/powerpoint/2010/main" val="2163406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642478-F8B2-4631-BDDA-4478623902C9}" type="slidenum">
              <a:rPr lang="en-US" smtClean="0"/>
              <a:t>15</a:t>
            </a:fld>
            <a:endParaRPr lang="en-US"/>
          </a:p>
        </p:txBody>
      </p:sp>
    </p:spTree>
    <p:extLst>
      <p:ext uri="{BB962C8B-B14F-4D97-AF65-F5344CB8AC3E}">
        <p14:creationId xmlns:p14="http://schemas.microsoft.com/office/powerpoint/2010/main" val="401995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302" rtl="0" eaLnBrk="1" fontAlgn="auto" latinLnBrk="0" hangingPunct="1">
              <a:lnSpc>
                <a:spcPct val="90000"/>
              </a:lnSpc>
              <a:spcBef>
                <a:spcPct val="0"/>
              </a:spcBef>
              <a:spcAft>
                <a:spcPts val="1800"/>
              </a:spcAft>
              <a:buClrTx/>
              <a:buSzTx/>
              <a:buFontTx/>
              <a:buNone/>
              <a:tabLst/>
              <a:defRPr/>
            </a:pPr>
            <a:r>
              <a:rPr lang="en-US" sz="2400" dirty="0"/>
              <a:t>We see SMB technology decision-makers moving away from a strategy of squeezing every spark of life out of IT assets toward a more strategic approach to technology adoption. As a result, Microsoft partners can capitalize on growing IT budgets and accelerated refresh cycles.</a:t>
            </a:r>
          </a:p>
          <a:p>
            <a:pPr marL="0" marR="0" lvl="0" indent="0" algn="l" defTabSz="932302" rtl="0" eaLnBrk="1" fontAlgn="auto" latinLnBrk="0" hangingPunct="1">
              <a:lnSpc>
                <a:spcPct val="90000"/>
              </a:lnSpc>
              <a:spcBef>
                <a:spcPct val="0"/>
              </a:spcBef>
              <a:spcAft>
                <a:spcPts val="1800"/>
              </a:spcAft>
              <a:buClrTx/>
              <a:buSzTx/>
              <a:buFontTx/>
              <a:buNone/>
              <a:tabLst/>
              <a:defRPr/>
            </a:pPr>
            <a:endParaRPr lang="en-US" sz="2400" dirty="0"/>
          </a:p>
          <a:p>
            <a:r>
              <a:rPr lang="en-US" sz="1224" b="0" i="0" u="none" strike="noStrike" kern="1200" baseline="0" dirty="0">
                <a:solidFill>
                  <a:schemeClr val="tx1"/>
                </a:solidFill>
                <a:latin typeface="+mn-lt"/>
                <a:ea typeface="+mn-ea"/>
                <a:cs typeface="+mn-cs"/>
              </a:rPr>
              <a:t>When SMBs do upgrade to Microsoft 365</a:t>
            </a:r>
            <a:r>
              <a:rPr lang="en-US" sz="1224" b="1" i="0" u="none" strike="noStrike" kern="1200" baseline="0" dirty="0">
                <a:solidFill>
                  <a:schemeClr val="tx1"/>
                </a:solidFill>
                <a:latin typeface="+mn-lt"/>
                <a:ea typeface="+mn-ea"/>
                <a:cs typeface="+mn-cs"/>
              </a:rPr>
              <a:t>,  </a:t>
            </a:r>
            <a:r>
              <a:rPr lang="en-US" sz="1224" b="0" i="0" u="none" strike="noStrike" kern="1200" baseline="0" dirty="0">
                <a:solidFill>
                  <a:schemeClr val="tx1"/>
                </a:solidFill>
                <a:latin typeface="+mn-lt"/>
                <a:ea typeface="+mn-ea"/>
                <a:cs typeface="+mn-cs"/>
              </a:rPr>
              <a:t>they typically do so because they want the benefits of file sharing, remote access, and data security. SMBs who upgrade to Microsoft 365 cite </a:t>
            </a:r>
            <a:r>
              <a:rPr lang="en-US" sz="1224" b="1" i="0" u="none" strike="noStrike" kern="1200" baseline="0" dirty="0">
                <a:solidFill>
                  <a:schemeClr val="tx1"/>
                </a:solidFill>
                <a:latin typeface="+mn-lt"/>
                <a:ea typeface="+mn-ea"/>
                <a:cs typeface="+mn-cs"/>
              </a:rPr>
              <a:t>multiple benefits, </a:t>
            </a:r>
            <a:r>
              <a:rPr lang="en-US" sz="1224" b="0" i="0" u="none" strike="noStrike" kern="1200" baseline="0" dirty="0">
                <a:solidFill>
                  <a:schemeClr val="tx1"/>
                </a:solidFill>
                <a:latin typeface="+mn-lt"/>
                <a:ea typeface="+mn-ea"/>
                <a:cs typeface="+mn-cs"/>
              </a:rPr>
              <a:t>including ~45 hours of increased mobile worker productivity per mobile worker, 17% reduction on time spent on decision making, increased collaboration, reduced down-time and use of third-party software. </a:t>
            </a:r>
          </a:p>
          <a:p>
            <a:endParaRPr lang="en-US" sz="1224" b="0" i="0" u="none" strike="noStrike" kern="1200" baseline="0" dirty="0">
              <a:solidFill>
                <a:schemeClr val="tx1"/>
              </a:solidFill>
              <a:latin typeface="+mn-lt"/>
              <a:ea typeface="+mn-ea"/>
              <a:cs typeface="+mn-cs"/>
            </a:endParaRPr>
          </a:p>
          <a:p>
            <a:r>
              <a:rPr lang="en-US" dirty="0"/>
              <a:t>Many SMBs are also concerned about their ability to protect their business from cyberattacks and keep their data safe—but lack basic protection against the most common threats. A recent Microsoft survey of SMBs and found that 71 percent feel vulnerable to a cyberattack, jumping to 87 percent for businesses that have already experienced a breach. </a:t>
            </a:r>
            <a:r>
              <a:rPr lang="en-US" sz="1224" b="0" i="0" u="none" strike="noStrike" kern="1200" baseline="0" dirty="0">
                <a:solidFill>
                  <a:schemeClr val="tx1"/>
                </a:solidFill>
                <a:latin typeface="+mn-lt"/>
                <a:ea typeface="+mn-ea"/>
                <a:cs typeface="+mn-cs"/>
              </a:rPr>
              <a:t>The advanced security features in Microsoft 365 offer a comprehensive solution to </a:t>
            </a:r>
            <a:r>
              <a:rPr lang="en-US" dirty="0"/>
              <a:t>protect SMBs from cyberthreats and to safeguard sensitive information</a:t>
            </a:r>
            <a:r>
              <a:rPr lang="en-US" sz="1224" b="0" i="0" u="none" strike="noStrike" kern="1200" baseline="0" dirty="0">
                <a:solidFill>
                  <a:schemeClr val="tx1"/>
                </a:solidFill>
                <a:latin typeface="+mn-lt"/>
                <a:ea typeface="+mn-ea"/>
                <a:cs typeface="+mn-cs"/>
              </a:rPr>
              <a:t>.</a:t>
            </a:r>
          </a:p>
          <a:p>
            <a:endParaRPr lang="en-US" sz="1224"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SMBs are also more likely to be open to a modern desktop, represented by a new PC running Windows 10 and Microsoft 365. In recent years, we’ve seen cost-conscious SMBs upgrade PCs only when productivity suffers. </a:t>
            </a:r>
            <a:r>
              <a:rPr lang="en-US" sz="1800" spc="0" dirty="0">
                <a:latin typeface="Segoe UI"/>
              </a:rPr>
              <a:t>Aging hardware and software are now holding back many SMBs, including the large volume</a:t>
            </a:r>
            <a:r>
              <a:rPr lang="en-US" sz="1400" spc="0" dirty="0">
                <a:latin typeface="Segoe UI"/>
              </a:rPr>
              <a:t> running Windows 7 and Office 2010.  The total cost of ownership of these old systems is more than the cost of a new PC. SMBs appear to be acknowledging this, with a majority saying they will be buying new PCs within the year. </a:t>
            </a:r>
            <a:r>
              <a:rPr lang="en-US" sz="1100" dirty="0"/>
              <a:t>A 2018 </a:t>
            </a:r>
            <a:r>
              <a:rPr lang="en-US" sz="1100" b="0" dirty="0" err="1"/>
              <a:t>TechAisle</a:t>
            </a:r>
            <a:r>
              <a:rPr lang="en-US" sz="1100" b="0" dirty="0"/>
              <a:t> SMB PC Study for Microsoft showed that 70% of the smaller SMBs state purchase intent and the number increases to 74% for the larger SMBs.</a:t>
            </a:r>
          </a:p>
          <a:p>
            <a:endParaRPr lang="en-US" sz="1224" b="0" i="0" u="none" strike="noStrike" kern="1200" baseline="0" dirty="0">
              <a:solidFill>
                <a:schemeClr val="tx1"/>
              </a:solidFill>
              <a:latin typeface="+mn-lt"/>
              <a:ea typeface="+mn-ea"/>
              <a:cs typeface="+mn-cs"/>
            </a:endParaRPr>
          </a:p>
          <a:p>
            <a:endParaRPr lang="en-US" sz="1224" b="0" i="0" u="none" strike="noStrike" kern="1200" spc="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5F2D3714-B553-A044-BA72-366907BA36B5}" type="slidenum">
              <a:rPr lang="en-US" smtClean="0"/>
              <a:t>17</a:t>
            </a:fld>
            <a:endParaRPr lang="en-US"/>
          </a:p>
        </p:txBody>
      </p:sp>
    </p:spTree>
    <p:extLst>
      <p:ext uri="{BB962C8B-B14F-4D97-AF65-F5344CB8AC3E}">
        <p14:creationId xmlns:p14="http://schemas.microsoft.com/office/powerpoint/2010/main" val="3296944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Sellers understand the value of compelling moments –contract renewals or end-of-support deadlines are opportunities to help customers think through next steps that help them break with the past.</a:t>
            </a:r>
            <a:r>
              <a:rPr lang="en-US" sz="1200" b="0" i="0" u="none" strike="noStrike" kern="120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The big compelling moment ahead is end of support for Windows 7 and Office 2010, which will affect millions of customers.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a:p>
            <a:r>
              <a:rPr lang="en-US" sz="1200" kern="1200" dirty="0">
                <a:solidFill>
                  <a:schemeClr val="tx1"/>
                </a:solidFill>
                <a:effectLst/>
                <a:latin typeface="+mn-lt"/>
                <a:ea typeface="+mn-ea"/>
                <a:cs typeface="+mn-cs"/>
              </a:rPr>
              <a:t>You owe it to customers to alert them to end of support before your competition does and start the planning process. Getting off Windows 7 is a big step, and you can help your customers use the Windows 10 migration process to modernize the way they deploy and manage PCs in the organization.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Support for Windows 7 will end on January 14, 2020.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means Microsoft will no longer provide security updates or technical support for devices running Windows 7 operating systems. For customers who need more time, Microsoft will offer paid per-device Windows 7 Extended Security Updates (ESU) through January 2023.</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In October 2020, extended support for Office 2010 also comes to an end.</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Furthermore, starting in October 2020, </a:t>
            </a:r>
            <a:r>
              <a:rPr lang="en-US" sz="1200" kern="1200" dirty="0">
                <a:solidFill>
                  <a:schemeClr val="tx1"/>
                </a:solidFill>
                <a:effectLst/>
                <a:latin typeface="+mn-lt"/>
                <a:ea typeface="+mn-ea"/>
                <a:cs typeface="+mn-cs"/>
              </a:rPr>
              <a:t>connection</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commercial Office 365 services will no longer be supported through Office 2010 and 2013.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After October 2023, </a:t>
            </a:r>
            <a:r>
              <a:rPr lang="en-US" sz="1200" kern="1200" dirty="0">
                <a:solidFill>
                  <a:schemeClr val="tx1"/>
                </a:solidFill>
                <a:effectLst/>
                <a:latin typeface="+mn-lt"/>
                <a:ea typeface="+mn-ea"/>
                <a:cs typeface="+mn-cs"/>
              </a:rPr>
              <a:t>commercial connection will no longer be supported through Office 2016 or previous versions.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Customers on Windows 7 and/or Office 2010, 2013, or 2016 will need to migrate to a supported version/edition of Windows and/or Office before these dates in order to ensure they remain secure and compliant.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1F9B68-1ECD-4305-B47B-617BDE86DE0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5625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you sell depends on the customer environment. Success starts with a scenario-based discussion and the right approach: Cloud services first and new devices later, or start with new devices and add cloud services.</a:t>
            </a:r>
          </a:p>
          <a:p>
            <a:endParaRPr lang="en-US" dirty="0"/>
          </a:p>
          <a:p>
            <a:r>
              <a:rPr lang="en-US" dirty="0"/>
              <a:t>CSPs who understand cloud will likely start by modernizing the Office 2010 customers and then help them modernize their devices. The ultimate outcome is Microsoft 365 and Windows 10 in the customer environment.</a:t>
            </a:r>
          </a:p>
          <a:p>
            <a:pPr marL="285750" indent="-285750">
              <a:buFont typeface="Arial" panose="020B0604020202020204" pitchFamily="34" charset="0"/>
              <a:buChar char="•"/>
            </a:pPr>
            <a:r>
              <a:rPr lang="en-US" dirty="0"/>
              <a:t>For customers who love their on-premises apps, you are well positioned to lead the cloud discussion and can pitch the productivity, security, and cost benefits of desktop apps and regular updates.</a:t>
            </a:r>
          </a:p>
          <a:p>
            <a:pPr marL="285750" indent="-285750">
              <a:buFont typeface="Arial" panose="020B0604020202020204" pitchFamily="34" charset="0"/>
              <a:buChar char="•"/>
            </a:pPr>
            <a:r>
              <a:rPr lang="en-US" dirty="0"/>
              <a:t>If the customer is on Office 365 E1, the same discussion applies. Upsell them to Microsoft 365 Business to get end users on Outlook and the desktop apps they love with regular updates.</a:t>
            </a:r>
          </a:p>
          <a:p>
            <a:endParaRPr lang="en-US" dirty="0"/>
          </a:p>
          <a:p>
            <a:r>
              <a:rPr lang="en-US" dirty="0"/>
              <a:t>Partners that work with Full Packaged Products (FPPs) will want to learn how to attach Microsoft 365 to devices that they are modernizing. Because 74% of SMBs say they will purchase new devices in the next 12 months, the opportunity is huge.</a:t>
            </a:r>
          </a:p>
        </p:txBody>
      </p:sp>
      <p:sp>
        <p:nvSpPr>
          <p:cNvPr id="4" name="Slide Number Placeholder 3"/>
          <p:cNvSpPr>
            <a:spLocks noGrp="1"/>
          </p:cNvSpPr>
          <p:nvPr>
            <p:ph type="sldNum" sz="quarter" idx="5"/>
          </p:nvPr>
        </p:nvSpPr>
        <p:spPr/>
        <p:txBody>
          <a:bodyPr/>
          <a:lstStyle/>
          <a:p>
            <a:fld id="{5F2D3714-B553-A044-BA72-366907BA36B5}" type="slidenum">
              <a:rPr lang="en-US" smtClean="0"/>
              <a:t>19</a:t>
            </a:fld>
            <a:endParaRPr lang="en-US"/>
          </a:p>
        </p:txBody>
      </p:sp>
    </p:spTree>
    <p:extLst>
      <p:ext uri="{BB962C8B-B14F-4D97-AF65-F5344CB8AC3E}">
        <p14:creationId xmlns:p14="http://schemas.microsoft.com/office/powerpoint/2010/main" val="2466591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11.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8157" y="3090314"/>
            <a:ext cx="9590081" cy="1828800"/>
          </a:xfrm>
          <a:noFill/>
        </p:spPr>
        <p:txBody>
          <a:bodyPr lIns="0" tIns="0" rIns="0" bIns="182880" anchor="b" anchorCtr="0"/>
          <a:lstStyle>
            <a:lvl1pPr>
              <a:defRPr sz="5399" strike="noStrike" spc="-150" baseline="0">
                <a:solidFill>
                  <a:srgbClr val="000000"/>
                </a:solidFill>
              </a:defRPr>
            </a:lvl1pPr>
          </a:lstStyle>
          <a:p>
            <a:r>
              <a:rPr lang="en-US"/>
              <a:t>Microsoft 365</a:t>
            </a:r>
            <a:br>
              <a:rPr lang="en-US"/>
            </a:br>
            <a:r>
              <a:rPr lang="en-US"/>
              <a:t>title or event name</a:t>
            </a:r>
          </a:p>
        </p:txBody>
      </p:sp>
      <p:sp>
        <p:nvSpPr>
          <p:cNvPr id="5" name="Text Placeholder 4"/>
          <p:cNvSpPr>
            <a:spLocks noGrp="1"/>
          </p:cNvSpPr>
          <p:nvPr>
            <p:ph type="body" sz="quarter" idx="12" hasCustomPrompt="1"/>
          </p:nvPr>
        </p:nvSpPr>
        <p:spPr>
          <a:xfrm>
            <a:off x="434977" y="4935118"/>
            <a:ext cx="9590081" cy="964256"/>
          </a:xfrm>
          <a:noFill/>
        </p:spPr>
        <p:txBody>
          <a:bodyPr lIns="0" tIns="0" rIns="0" bIns="0">
            <a:noAutofit/>
          </a:bodyPr>
          <a:lstStyle>
            <a:lvl1pPr marL="0" indent="0">
              <a:lnSpc>
                <a:spcPct val="100000"/>
              </a:lnSpc>
              <a:spcBef>
                <a:spcPts val="0"/>
              </a:spcBef>
              <a:buNone/>
              <a:defRPr sz="1599" spc="0" baseline="0">
                <a:solidFill>
                  <a:srgbClr val="000000"/>
                </a:solidFill>
                <a:latin typeface="+mn-lt"/>
              </a:defRPr>
            </a:lvl1pPr>
          </a:lstStyle>
          <a:p>
            <a:pPr lvl="0"/>
            <a:r>
              <a:rPr lang="en-US"/>
              <a:t>Author name</a:t>
            </a:r>
          </a:p>
          <a:p>
            <a:pPr lvl="0"/>
            <a:r>
              <a:rPr lang="en-US"/>
              <a:t>Date</a:t>
            </a:r>
          </a:p>
        </p:txBody>
      </p:sp>
      <p:pic>
        <p:nvPicPr>
          <p:cNvPr id="18" name="Picture 17">
            <a:extLst>
              <a:ext uri="{FF2B5EF4-FFF2-40B4-BE49-F238E27FC236}">
                <a16:creationId xmlns:a16="http://schemas.microsoft.com/office/drawing/2014/main" id="{9F4A718E-6F7C-414B-B5B4-AA6809C7682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8" y="445839"/>
            <a:ext cx="914400" cy="194005"/>
          </a:xfrm>
          <a:prstGeom prst="rect">
            <a:avLst/>
          </a:prstGeom>
        </p:spPr>
      </p:pic>
    </p:spTree>
    <p:extLst>
      <p:ext uri="{BB962C8B-B14F-4D97-AF65-F5344CB8AC3E}">
        <p14:creationId xmlns:p14="http://schemas.microsoft.com/office/powerpoint/2010/main" val="26960829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6102351" y="2188559"/>
            <a:ext cx="5895976" cy="3831241"/>
          </a:xfrm>
        </p:spPr>
        <p:txBody>
          <a:bodyPr anchor="ctr">
            <a:noAutofit/>
          </a:bodyPr>
          <a:lstStyle>
            <a:lvl1pPr algn="ctr">
              <a:defRPr sz="2000">
                <a:latin typeface="+mj-lt"/>
              </a:defRPr>
            </a:lvl1pPr>
          </a:lstStyle>
          <a:p>
            <a:r>
              <a:rPr lang="en-US"/>
              <a:t>Drop photo here</a:t>
            </a:r>
          </a:p>
        </p:txBody>
      </p:sp>
      <p:sp>
        <p:nvSpPr>
          <p:cNvPr id="4" name="Text Placeholder 3"/>
          <p:cNvSpPr>
            <a:spLocks noGrp="1"/>
          </p:cNvSpPr>
          <p:nvPr>
            <p:ph type="body" sz="quarter" idx="10" hasCustomPrompt="1"/>
          </p:nvPr>
        </p:nvSpPr>
        <p:spPr>
          <a:xfrm>
            <a:off x="434975" y="2188560"/>
            <a:ext cx="5241206" cy="2624741"/>
          </a:xfrm>
        </p:spPr>
        <p:txBody>
          <a:bodyPr wrap="square" lIns="0" tIns="0" rIns="0" bIns="0">
            <a:noAutofit/>
          </a:bodyPr>
          <a:lstStyle>
            <a:lvl1pPr marL="0" marR="0" indent="0" algn="l" defTabSz="932563"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557" marR="0" indent="0" algn="l" defTabSz="932563"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112" indent="0">
              <a:buNone/>
              <a:defRPr/>
            </a:lvl3pPr>
            <a:lvl4pPr marL="685669" indent="0">
              <a:buNone/>
              <a:defRPr/>
            </a:lvl4pPr>
            <a:lvl5pPr marL="914224"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34975" y="449265"/>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10588369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34976" y="1631569"/>
            <a:ext cx="3705225"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915210"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6" name="Rectangle 5"/>
          <p:cNvSpPr/>
          <p:nvPr userDrawn="1"/>
        </p:nvSpPr>
        <p:spPr bwMode="auto">
          <a:xfrm>
            <a:off x="4367213" y="1631569"/>
            <a:ext cx="3695702"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289928" y="1631569"/>
            <a:ext cx="3708398" cy="319125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841875"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770908" y="1997456"/>
            <a:ext cx="2752725" cy="2459482"/>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34975" y="449265"/>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34976" y="5026024"/>
            <a:ext cx="3700401" cy="1333698"/>
          </a:xfrm>
        </p:spPr>
        <p:txBody>
          <a:bodyPr lIns="0" tIns="0" rIns="0" bIns="0"/>
          <a:lstStyle>
            <a:lvl1pPr marL="0" indent="0">
              <a:lnSpc>
                <a:spcPct val="100000"/>
              </a:lnSpc>
              <a:spcBef>
                <a:spcPts val="0"/>
              </a:spcBef>
              <a:spcAft>
                <a:spcPts val="800"/>
              </a:spcAft>
              <a:buNone/>
              <a:defRPr sz="1599" b="1">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367213" y="5026024"/>
            <a:ext cx="3695701"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289926" y="5026024"/>
            <a:ext cx="3708401"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273847549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291702" y="1622046"/>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339461" y="1622046"/>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87219" y="1622046"/>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34977" y="1622046"/>
            <a:ext cx="2706624" cy="3191255"/>
          </a:xfrm>
          <a:prstGeom prst="rect">
            <a:avLst/>
          </a:prstGeom>
          <a:solidFill>
            <a:schemeClr val="bg2"/>
          </a:solidFill>
          <a:ln>
            <a:noFill/>
            <a:headEnd type="none" w="med" len="med"/>
            <a:tailEnd type="none" w="med" len="med"/>
          </a:ln>
          <a:effectLst>
            <a:outerShdw blurRad="76200" algn="ctr" rotWithShape="0">
              <a:schemeClr val="bg2">
                <a:lumMod val="50000"/>
                <a:alpha val="80000"/>
              </a:scheme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34975" y="444500"/>
            <a:ext cx="11563350" cy="758825"/>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86137" y="2178050"/>
            <a:ext cx="1604304"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926445"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34977" y="5026024"/>
            <a:ext cx="2706624" cy="1333698"/>
          </a:xfrm>
        </p:spPr>
        <p:txBody>
          <a:bodyPr lIns="0" tIns="0" rIns="0" bIns="0"/>
          <a:lstStyle>
            <a:lvl1pPr marL="0" indent="0">
              <a:lnSpc>
                <a:spcPct val="100000"/>
              </a:lnSpc>
              <a:spcBef>
                <a:spcPts val="0"/>
              </a:spcBef>
              <a:spcAft>
                <a:spcPts val="800"/>
              </a:spcAft>
              <a:buNone/>
              <a:defRPr sz="1599" b="1">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87219"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339461"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878687"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830928" y="2178050"/>
            <a:ext cx="1628170" cy="2079244"/>
          </a:xfrm>
        </p:spPr>
        <p:txBody>
          <a:bodyPr anchor="ctr">
            <a:noAutofit/>
          </a:bodyPr>
          <a:lstStyle>
            <a:lvl1pPr marL="0" indent="0" algn="ctr">
              <a:buNone/>
              <a:defRPr sz="2000">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291702" y="5026024"/>
            <a:ext cx="2706624"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82763209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34975" y="2178049"/>
            <a:ext cx="11563350" cy="4373564"/>
          </a:xfrm>
        </p:spPr>
        <p:txBody>
          <a:bodyPr bIns="1737360" anchor="ctr">
            <a:noAutofit/>
          </a:bodyPr>
          <a:lstStyle>
            <a:lvl1pPr algn="ctr">
              <a:defRPr sz="2000">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34975" y="449265"/>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161742021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34976" y="1207896"/>
            <a:ext cx="7627938" cy="3605405"/>
          </a:xfrm>
          <a:noFill/>
        </p:spPr>
        <p:txBody>
          <a:bodyPr vert="horz" wrap="square" lIns="0" tIns="0" rIns="0" bIns="0" rtlCol="0" anchor="t" anchorCtr="0">
            <a:noAutofit/>
          </a:bodyPr>
          <a:lstStyle>
            <a:lvl1pPr>
              <a:lnSpc>
                <a:spcPct val="90000"/>
              </a:lnSpc>
              <a:defRPr lang="en-US" sz="5399" spc="-150" dirty="0">
                <a:solidFill>
                  <a:srgbClr val="000000"/>
                </a:solidFill>
              </a:defRPr>
            </a:lvl1pPr>
          </a:lstStyle>
          <a:p>
            <a:pPr marL="0" lvl="0">
              <a:lnSpc>
                <a:spcPts val="5599"/>
              </a:lnSpc>
            </a:pPr>
            <a:r>
              <a:rPr lang="en-US"/>
              <a:t>Section title</a:t>
            </a:r>
          </a:p>
        </p:txBody>
      </p:sp>
    </p:spTree>
    <p:extLst>
      <p:ext uri="{BB962C8B-B14F-4D97-AF65-F5344CB8AC3E}">
        <p14:creationId xmlns:p14="http://schemas.microsoft.com/office/powerpoint/2010/main" val="3436245085"/>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blue">
    <p:bg>
      <p:bgPr>
        <a:solidFill>
          <a:srgbClr val="0278D4"/>
        </a:solidFill>
        <a:effectLst/>
      </p:bgPr>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434976" y="1207896"/>
            <a:ext cx="7627938" cy="3605405"/>
          </a:xfrm>
          <a:noFill/>
        </p:spPr>
        <p:txBody>
          <a:bodyPr vert="horz" wrap="square" lIns="0" tIns="0" rIns="0" bIns="0" rtlCol="0" anchor="t" anchorCtr="0">
            <a:noAutofit/>
          </a:bodyPr>
          <a:lstStyle>
            <a:lvl1pPr>
              <a:lnSpc>
                <a:spcPct val="90000"/>
              </a:lnSpc>
              <a:defRPr lang="en-US" sz="5399" spc="-150" dirty="0">
                <a:solidFill>
                  <a:schemeClr val="tx2"/>
                </a:solidFill>
              </a:defRPr>
            </a:lvl1pPr>
          </a:lstStyle>
          <a:p>
            <a:pPr marL="0" lvl="0">
              <a:lnSpc>
                <a:spcPts val="5599"/>
              </a:lnSpc>
            </a:pPr>
            <a:r>
              <a:rPr lang="en-US" dirty="0"/>
              <a:t>Section title</a:t>
            </a:r>
          </a:p>
        </p:txBody>
      </p:sp>
    </p:spTree>
    <p:extLst>
      <p:ext uri="{BB962C8B-B14F-4D97-AF65-F5344CB8AC3E}">
        <p14:creationId xmlns:p14="http://schemas.microsoft.com/office/powerpoint/2010/main" val="362977908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CDA5A4-3B61-4DBF-B596-6EB777B92C53}"/>
              </a:ext>
            </a:extLst>
          </p:cNvPr>
          <p:cNvSpPr>
            <a:spLocks noGrp="1"/>
          </p:cNvSpPr>
          <p:nvPr>
            <p:ph type="pic" sz="quarter" idx="10"/>
          </p:nvPr>
        </p:nvSpPr>
        <p:spPr>
          <a:xfrm>
            <a:off x="4674783" y="0"/>
            <a:ext cx="7761692" cy="360099"/>
          </a:xfrm>
        </p:spPr>
        <p:txBody>
          <a:bodyPr/>
          <a:lstStyle/>
          <a:p>
            <a:endParaRPr lang="en-US"/>
          </a:p>
        </p:txBody>
      </p:sp>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34976" y="1694560"/>
            <a:ext cx="3679054" cy="3605405"/>
          </a:xfrm>
          <a:noFill/>
        </p:spPr>
        <p:txBody>
          <a:bodyPr vert="horz" wrap="square" lIns="0" tIns="0" rIns="0" bIns="0" rtlCol="0" anchor="ctr" anchorCtr="0">
            <a:noAutofit/>
          </a:bodyPr>
          <a:lstStyle>
            <a:lvl1pPr>
              <a:lnSpc>
                <a:spcPct val="90000"/>
              </a:lnSpc>
              <a:defRPr lang="en-US" sz="3264" spc="-150" dirty="0">
                <a:solidFill>
                  <a:srgbClr val="000000"/>
                </a:solidFill>
              </a:defRPr>
            </a:lvl1pPr>
          </a:lstStyle>
          <a:p>
            <a:pPr marL="0" lvl="0">
              <a:lnSpc>
                <a:spcPts val="5599"/>
              </a:lnSpc>
            </a:pPr>
            <a:r>
              <a:rPr lang="en-US" dirty="0"/>
              <a:t>Section title</a:t>
            </a:r>
          </a:p>
        </p:txBody>
      </p:sp>
    </p:spTree>
    <p:extLst>
      <p:ext uri="{BB962C8B-B14F-4D97-AF65-F5344CB8AC3E}">
        <p14:creationId xmlns:p14="http://schemas.microsoft.com/office/powerpoint/2010/main" val="417545639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607687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00BCC2-A3C0-6F48-B508-FF4C2A7492A5}"/>
              </a:ext>
            </a:extLst>
          </p:cNvPr>
          <p:cNvSpPr/>
          <p:nvPr userDrawn="1"/>
        </p:nvSpPr>
        <p:spPr bwMode="auto">
          <a:xfrm>
            <a:off x="6224715" y="0"/>
            <a:ext cx="6211760" cy="699452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95964244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00BCC2-A3C0-6F48-B508-FF4C2A7492A5}"/>
              </a:ext>
            </a:extLst>
          </p:cNvPr>
          <p:cNvSpPr/>
          <p:nvPr userDrawn="1"/>
        </p:nvSpPr>
        <p:spPr bwMode="auto">
          <a:xfrm>
            <a:off x="0" y="1227281"/>
            <a:ext cx="12436475" cy="576724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D74AC2DB-98F2-4030-8764-A384C3A3AA60}"/>
              </a:ext>
            </a:extLst>
          </p:cNvPr>
          <p:cNvSpPr>
            <a:spLocks noGrp="1"/>
          </p:cNvSpPr>
          <p:nvPr>
            <p:ph type="title"/>
          </p:nvPr>
        </p:nvSpPr>
        <p:spPr>
          <a:xfrm>
            <a:off x="434975" y="240216"/>
            <a:ext cx="11563350" cy="758825"/>
          </a:xfrm>
        </p:spPr>
        <p:txBody>
          <a:bodyPr/>
          <a:lstStyle>
            <a:lvl1pPr>
              <a:defRPr sz="3672"/>
            </a:lvl1pPr>
          </a:lstStyle>
          <a:p>
            <a:r>
              <a:rPr lang="en-US" dirty="0"/>
              <a:t>Click to edit Master title style</a:t>
            </a:r>
          </a:p>
        </p:txBody>
      </p:sp>
    </p:spTree>
    <p:extLst>
      <p:ext uri="{BB962C8B-B14F-4D97-AF65-F5344CB8AC3E}">
        <p14:creationId xmlns:p14="http://schemas.microsoft.com/office/powerpoint/2010/main" val="118340703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rgbClr val="0278D4"/>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CA1BD43-4947-4C7D-B1C8-B6C8FC3789B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8" y="445842"/>
            <a:ext cx="914400" cy="194945"/>
          </a:xfrm>
          <a:prstGeom prst="rect">
            <a:avLst/>
          </a:prstGeom>
        </p:spPr>
      </p:pic>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38157" y="3090314"/>
            <a:ext cx="9590081" cy="1828800"/>
          </a:xfrm>
          <a:noFill/>
        </p:spPr>
        <p:txBody>
          <a:bodyPr lIns="0" tIns="0" rIns="0" bIns="182880" anchor="b" anchorCtr="0"/>
          <a:lstStyle>
            <a:lvl1pPr>
              <a:defRPr sz="5399" strike="noStrike" spc="-150" baseline="0">
                <a:solidFill>
                  <a:schemeClr val="bg2"/>
                </a:solidFill>
              </a:defRPr>
            </a:lvl1pPr>
          </a:lstStyle>
          <a:p>
            <a:r>
              <a:rPr lang="en-US"/>
              <a:t>Microsoft 365</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34977" y="4935118"/>
            <a:ext cx="9590081" cy="964256"/>
          </a:xfrm>
          <a:noFill/>
        </p:spPr>
        <p:txBody>
          <a:bodyPr lIns="0" tIns="0" rIns="0" bIns="0">
            <a:noAutofit/>
          </a:bodyPr>
          <a:lstStyle>
            <a:lvl1pPr marL="0" indent="0">
              <a:lnSpc>
                <a:spcPct val="100000"/>
              </a:lnSpc>
              <a:spcBef>
                <a:spcPts val="0"/>
              </a:spcBef>
              <a:buNone/>
              <a:defRPr sz="1599" spc="0" baseline="0">
                <a:solidFill>
                  <a:schemeClr val="bg2"/>
                </a:solidFill>
                <a:latin typeface="+mn-lt"/>
              </a:defRPr>
            </a:lvl1pPr>
          </a:lstStyle>
          <a:p>
            <a:pPr lvl="0"/>
            <a:r>
              <a:rPr lang="en-US"/>
              <a:t>Author name</a:t>
            </a:r>
          </a:p>
          <a:p>
            <a:pPr lvl="0"/>
            <a:r>
              <a:rPr lang="en-US"/>
              <a:t>Date</a:t>
            </a:r>
          </a:p>
        </p:txBody>
      </p:sp>
    </p:spTree>
    <p:extLst>
      <p:ext uri="{BB962C8B-B14F-4D97-AF65-F5344CB8AC3E}">
        <p14:creationId xmlns:p14="http://schemas.microsoft.com/office/powerpoint/2010/main" val="25068267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34975" y="1866136"/>
            <a:ext cx="7627938" cy="1502727"/>
          </a:xfrm>
          <a:noFill/>
        </p:spPr>
        <p:txBody>
          <a:bodyPr lIns="0" tIns="0" rIns="0" bIns="0" anchor="t" anchorCtr="0"/>
          <a:lstStyle>
            <a:lvl1pPr>
              <a:lnSpc>
                <a:spcPct val="100000"/>
              </a:lnSpc>
              <a:spcAft>
                <a:spcPts val="1299"/>
              </a:spcAft>
              <a:defRPr sz="2600" spc="-150" baseline="0">
                <a:solidFill>
                  <a:schemeClr val="accent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37086" y="6444246"/>
            <a:ext cx="4572000" cy="109866"/>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111" eaLnBrk="0" hangingPunct="0"/>
            <a:r>
              <a:rPr lang="en-US" sz="700">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8158" y="445839"/>
            <a:ext cx="914400" cy="194005"/>
          </a:xfrm>
          <a:prstGeom prst="rect">
            <a:avLst/>
          </a:prstGeom>
        </p:spPr>
      </p:pic>
    </p:spTree>
    <p:extLst>
      <p:ext uri="{BB962C8B-B14F-4D97-AF65-F5344CB8AC3E}">
        <p14:creationId xmlns:p14="http://schemas.microsoft.com/office/powerpoint/2010/main" val="41598889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0278D4"/>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34976" y="1866136"/>
            <a:ext cx="7627938" cy="1502727"/>
          </a:xfrm>
          <a:noFill/>
        </p:spPr>
        <p:txBody>
          <a:bodyPr lIns="0" tIns="0" rIns="0" bIns="0" anchor="t" anchorCtr="0"/>
          <a:lstStyle>
            <a:lvl1pPr>
              <a:lnSpc>
                <a:spcPct val="100000"/>
              </a:lnSpc>
              <a:spcAft>
                <a:spcPts val="1299"/>
              </a:spcAft>
              <a:defRPr sz="2600" spc="-150" baseline="0">
                <a:solidFill>
                  <a:schemeClr val="bg2"/>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37086" y="6444246"/>
            <a:ext cx="4572000" cy="109866"/>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111" eaLnBrk="0" hangingPunct="0"/>
            <a:r>
              <a:rPr lang="en-US" sz="700">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37278" y="445842"/>
            <a:ext cx="914400" cy="194945"/>
          </a:xfrm>
          <a:prstGeom prst="rect">
            <a:avLst/>
          </a:prstGeom>
        </p:spPr>
      </p:pic>
    </p:spTree>
    <p:extLst>
      <p:ext uri="{BB962C8B-B14F-4D97-AF65-F5344CB8AC3E}">
        <p14:creationId xmlns:p14="http://schemas.microsoft.com/office/powerpoint/2010/main" val="40585920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a:xfrm>
            <a:off x="434975" y="466302"/>
            <a:ext cx="11404548" cy="502246"/>
          </a:xfrm>
        </p:spPr>
        <p:txBody>
          <a:bodyPr tIns="0"/>
          <a:lstStyle>
            <a:lvl1pPr>
              <a:defRPr sz="3599"/>
            </a:lvl1pPr>
          </a:lstStyle>
          <a:p>
            <a:r>
              <a:rPr lang="en-US"/>
              <a:t>Click to edit Master title style</a:t>
            </a:r>
          </a:p>
        </p:txBody>
      </p:sp>
    </p:spTree>
    <p:extLst>
      <p:ext uri="{BB962C8B-B14F-4D97-AF65-F5344CB8AC3E}">
        <p14:creationId xmlns:p14="http://schemas.microsoft.com/office/powerpoint/2010/main" val="1108738899"/>
      </p:ext>
    </p:extLst>
  </p:cSld>
  <p:clrMapOvr>
    <a:masterClrMapping/>
  </p:clrMapOvr>
  <p:transition>
    <p:fade/>
  </p:transition>
  <p:extLst>
    <p:ext uri="{DCECCB84-F9BA-43D5-87BE-67443E8EF086}">
      <p15:sldGuideLst xmlns:p15="http://schemas.microsoft.com/office/powerpoint/2012/main">
        <p15:guide id="3" orient="horz" pos="936" userDrawn="1">
          <p15:clr>
            <a:srgbClr val="5ACBF0"/>
          </p15:clr>
        </p15:guide>
        <p15:guide id="4" orient="horz" pos="1327" userDrawn="1">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 Square Photo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95916" y="1896469"/>
            <a:ext cx="4245437" cy="1299561"/>
          </a:xfrm>
        </p:spPr>
        <p:txBody>
          <a:bodyPr wrap="square" rIns="0" anchor="b">
            <a:spAutoFit/>
          </a:bodyPr>
          <a:lstStyle>
            <a:lvl1pPr>
              <a:lnSpc>
                <a:spcPct val="100000"/>
              </a:lnSpc>
              <a:defRPr sz="3672" b="0" spc="-5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Title format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95915" y="3605926"/>
            <a:ext cx="4245890" cy="282513"/>
          </a:xfrm>
        </p:spPr>
        <p:txBody>
          <a:bodyPr/>
          <a:lstStyle>
            <a:lvl1pPr marL="0" indent="0">
              <a:buNone/>
              <a:defRPr sz="2040">
                <a:latin typeface="+mn-lt"/>
              </a:defRPr>
            </a:lvl1pPr>
            <a:lvl2pPr marL="233104" indent="0">
              <a:buNone/>
              <a:defRPr/>
            </a:lvl2pPr>
            <a:lvl3pPr marL="466209" indent="0">
              <a:buNone/>
              <a:defRPr/>
            </a:lvl3pPr>
            <a:lvl4pPr marL="675032" indent="0">
              <a:buNone/>
              <a:defRPr/>
            </a:lvl4pPr>
            <a:lvl5pPr marL="872523" indent="0">
              <a:buNone/>
              <a:defRPr/>
            </a:lvl5pPr>
          </a:lstStyle>
          <a:p>
            <a:pPr lvl="0"/>
            <a:r>
              <a:rPr lang="en-US"/>
              <a:t>Edit Master text styles</a:t>
            </a:r>
          </a:p>
        </p:txBody>
      </p:sp>
      <p:sp>
        <p:nvSpPr>
          <p:cNvPr id="5" name="Picture Placeholder">
            <a:extLst>
              <a:ext uri="{FF2B5EF4-FFF2-40B4-BE49-F238E27FC236}">
                <a16:creationId xmlns:a16="http://schemas.microsoft.com/office/drawing/2014/main" id="{6178F5D2-7CA2-4202-8FD2-95D8F7A2E98D}"/>
              </a:ext>
            </a:extLst>
          </p:cNvPr>
          <p:cNvSpPr>
            <a:spLocks noGrp="1"/>
          </p:cNvSpPr>
          <p:nvPr>
            <p:ph type="pic" sz="quarter" idx="11" hasCustomPrompt="1"/>
          </p:nvPr>
        </p:nvSpPr>
        <p:spPr bwMode="gray">
          <a:xfrm>
            <a:off x="5440959" y="0"/>
            <a:ext cx="6995517" cy="6994525"/>
          </a:xfrm>
          <a:blipFill>
            <a:blip r:embed="rId2"/>
            <a:stretch>
              <a:fillRect/>
            </a:stretch>
          </a:blipFill>
        </p:spPr>
        <p:txBody>
          <a:bodyPr lIns="0" tIns="2011680" rIns="0" anchor="t" anchorCtr="0">
            <a:noAutofit/>
          </a:bodyPr>
          <a:lstStyle>
            <a:lvl1pPr marL="0" indent="0" algn="ctr">
              <a:lnSpc>
                <a:spcPct val="100000"/>
              </a:lnSpc>
              <a:buNone/>
              <a:defRPr sz="1632"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576689692"/>
      </p:ext>
    </p:extLst>
  </p:cSld>
  <p:clrMapOvr>
    <a:masterClrMapping/>
  </p:clrMapOvr>
  <p:transition>
    <p:fade/>
  </p:transition>
  <p:extLst>
    <p:ext uri="{DCECCB84-F9BA-43D5-87BE-67443E8EF086}">
      <p15:sldGuideLst xmlns:p15="http://schemas.microsoft.com/office/powerpoint/2012/main">
        <p15:guide id="2" pos="3496" userDrawn="1">
          <p15:clr>
            <a:srgbClr val="FBAE40"/>
          </p15:clr>
        </p15:guide>
        <p15:guide id="6" orient="horz" pos="940" userDrawn="1">
          <p15:clr>
            <a:srgbClr val="5ACBF0"/>
          </p15:clr>
        </p15:guide>
        <p15:guide id="7" orient="horz" pos="1327" userDrawn="1">
          <p15:clr>
            <a:srgbClr val="5ACBF0"/>
          </p15:clr>
        </p15:guide>
        <p15:guide id="8" orient="horz" pos="2315" userDrawn="1">
          <p15:clr>
            <a:srgbClr val="5ACBF0"/>
          </p15:clr>
        </p15:guide>
        <p15:guide id="10" pos="3880" userDrawn="1">
          <p15:clr>
            <a:srgbClr val="C35EA4"/>
          </p15:clr>
        </p15:guide>
        <p15:guide id="11" pos="3114" userDrawn="1">
          <p15:clr>
            <a:srgbClr val="5ACBF0"/>
          </p15:clr>
        </p15:guide>
        <p15:guide id="12" pos="3686" userDrawn="1">
          <p15:clr>
            <a:srgbClr val="A4A3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6D88ED0-E7D2-4B01-82E9-3DA14EDA1FB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2436475" cy="6994525"/>
          </a:xfrm>
          <a:prstGeom prst="rect">
            <a:avLst/>
          </a:prstGeom>
        </p:spPr>
      </p:pic>
      <p:sp>
        <p:nvSpPr>
          <p:cNvPr id="7" name="Rectangle 6">
            <a:extLst>
              <a:ext uri="{FF2B5EF4-FFF2-40B4-BE49-F238E27FC236}">
                <a16:creationId xmlns:a16="http://schemas.microsoft.com/office/drawing/2014/main" id="{6CC997E6-93BA-4B01-959F-81F5656F3DA9}"/>
              </a:ext>
            </a:extLst>
          </p:cNvPr>
          <p:cNvSpPr/>
          <p:nvPr userDrawn="1"/>
        </p:nvSpPr>
        <p:spPr bwMode="auto">
          <a:xfrm>
            <a:off x="0" y="0"/>
            <a:ext cx="12436475" cy="6994524"/>
          </a:xfrm>
          <a:prstGeom prst="rect">
            <a:avLst/>
          </a:prstGeom>
          <a:gradFill>
            <a:gsLst>
              <a:gs pos="1250">
                <a:schemeClr val="bg1">
                  <a:lumMod val="10000"/>
                  <a:alpha val="63000"/>
                </a:schemeClr>
              </a:gs>
              <a:gs pos="59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38157" y="3090314"/>
            <a:ext cx="9590081" cy="1828800"/>
          </a:xfrm>
          <a:noFill/>
        </p:spPr>
        <p:txBody>
          <a:bodyPr lIns="0" tIns="0" rIns="0" bIns="182880" anchor="b" anchorCtr="0"/>
          <a:lstStyle>
            <a:lvl1pPr>
              <a:defRPr sz="5399" strike="noStrike" spc="-150" baseline="0">
                <a:solidFill>
                  <a:schemeClr val="bg2"/>
                </a:solidFill>
              </a:defRPr>
            </a:lvl1pPr>
          </a:lstStyle>
          <a:p>
            <a:r>
              <a:rPr lang="en-US"/>
              <a:t>Microsoft 365</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34977" y="4935118"/>
            <a:ext cx="9590081" cy="964256"/>
          </a:xfrm>
          <a:noFill/>
        </p:spPr>
        <p:txBody>
          <a:bodyPr lIns="0" tIns="0" rIns="0" bIns="0">
            <a:noAutofit/>
          </a:bodyPr>
          <a:lstStyle>
            <a:lvl1pPr marL="0" indent="0">
              <a:lnSpc>
                <a:spcPct val="100000"/>
              </a:lnSpc>
              <a:spcBef>
                <a:spcPts val="0"/>
              </a:spcBef>
              <a:buNone/>
              <a:defRPr sz="1599" spc="0" baseline="0">
                <a:solidFill>
                  <a:schemeClr val="bg2"/>
                </a:solidFill>
                <a:latin typeface="+mn-lt"/>
              </a:defRPr>
            </a:lvl1pPr>
          </a:lstStyle>
          <a:p>
            <a:pPr lvl="0"/>
            <a:r>
              <a:rPr lang="en-US"/>
              <a:t>Author name</a:t>
            </a:r>
          </a:p>
          <a:p>
            <a:pPr lvl="0"/>
            <a:r>
              <a:rPr lang="en-US"/>
              <a:t>Date</a:t>
            </a:r>
          </a:p>
        </p:txBody>
      </p:sp>
      <p:grpSp>
        <p:nvGrpSpPr>
          <p:cNvPr id="14" name="Group 13">
            <a:extLst>
              <a:ext uri="{FF2B5EF4-FFF2-40B4-BE49-F238E27FC236}">
                <a16:creationId xmlns:a16="http://schemas.microsoft.com/office/drawing/2014/main" id="{76C725B0-3FE1-9B4B-9B94-7406DAD9E47E}"/>
              </a:ext>
            </a:extLst>
          </p:cNvPr>
          <p:cNvGrpSpPr/>
          <p:nvPr userDrawn="1"/>
        </p:nvGrpSpPr>
        <p:grpSpPr>
          <a:xfrm>
            <a:off x="465137" y="316884"/>
            <a:ext cx="3003167" cy="504468"/>
            <a:chOff x="465137" y="316884"/>
            <a:chExt cx="3003167" cy="504468"/>
          </a:xfrm>
        </p:grpSpPr>
        <p:pic>
          <p:nvPicPr>
            <p:cNvPr id="15" name="Picture 14">
              <a:extLst>
                <a:ext uri="{FF2B5EF4-FFF2-40B4-BE49-F238E27FC236}">
                  <a16:creationId xmlns:a16="http://schemas.microsoft.com/office/drawing/2014/main" id="{44D43D16-776B-1A48-8DA2-FA10A67EA1F3}"/>
                </a:ext>
              </a:extLst>
            </p:cNvPr>
            <p:cNvPicPr>
              <a:picLocks noChangeAspect="1"/>
            </p:cNvPicPr>
            <p:nvPr userDrawn="1"/>
          </p:nvPicPr>
          <p:blipFill>
            <a:blip r:embed="rId3"/>
            <a:stretch>
              <a:fillRect/>
            </a:stretch>
          </p:blipFill>
          <p:spPr bwMode="black">
            <a:xfrm>
              <a:off x="465137" y="450266"/>
              <a:ext cx="1409853" cy="295478"/>
            </a:xfrm>
            <a:prstGeom prst="rect">
              <a:avLst/>
            </a:prstGeom>
          </p:spPr>
        </p:pic>
        <p:cxnSp>
          <p:nvCxnSpPr>
            <p:cNvPr id="16" name="Straight Connector 15">
              <a:extLst>
                <a:ext uri="{FF2B5EF4-FFF2-40B4-BE49-F238E27FC236}">
                  <a16:creationId xmlns:a16="http://schemas.microsoft.com/office/drawing/2014/main" id="{E3CEB1BD-1797-7A4B-8144-2FCB745D4277}"/>
                </a:ext>
              </a:extLst>
            </p:cNvPr>
            <p:cNvCxnSpPr/>
            <p:nvPr userDrawn="1"/>
          </p:nvCxnSpPr>
          <p:spPr>
            <a:xfrm>
              <a:off x="2097467" y="329144"/>
              <a:ext cx="0" cy="492208"/>
            </a:xfrm>
            <a:prstGeom prst="line">
              <a:avLst/>
            </a:prstGeom>
            <a:ln>
              <a:solidFill>
                <a:schemeClr val="bg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F872765-B36E-AD46-98AF-A3095EFB3149}"/>
                </a:ext>
              </a:extLst>
            </p:cNvPr>
            <p:cNvPicPr>
              <a:picLocks noChangeAspect="1"/>
            </p:cNvPicPr>
            <p:nvPr userDrawn="1"/>
          </p:nvPicPr>
          <p:blipFill>
            <a:blip r:embed="rId4"/>
            <a:stretch>
              <a:fillRect/>
            </a:stretch>
          </p:blipFill>
          <p:spPr>
            <a:xfrm>
              <a:off x="2316160" y="316884"/>
              <a:ext cx="1152144" cy="454457"/>
            </a:xfrm>
            <a:prstGeom prst="rect">
              <a:avLst/>
            </a:prstGeom>
          </p:spPr>
        </p:pic>
      </p:grpSp>
    </p:spTree>
    <p:extLst>
      <p:ext uri="{BB962C8B-B14F-4D97-AF65-F5344CB8AC3E}">
        <p14:creationId xmlns:p14="http://schemas.microsoft.com/office/powerpoint/2010/main" val="2005714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4976" y="1226818"/>
            <a:ext cx="3705225" cy="1195895"/>
          </a:xfrm>
        </p:spPr>
        <p:txBody>
          <a:bodyPr lIns="0" tIns="0" rIns="0" bIns="0"/>
          <a:lstStyle>
            <a:lvl1pPr>
              <a:defRPr sz="2000"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337300" y="1226818"/>
            <a:ext cx="3690938" cy="3354708"/>
          </a:xfrm>
        </p:spPr>
        <p:txBody>
          <a:bodyPr wrap="square" lIns="0" tIns="0" rIns="0" bIns="0">
            <a:noAutofit/>
          </a:bodyPr>
          <a:lstStyle>
            <a:lvl1pPr marL="0" marR="0" indent="0" algn="l" defTabSz="517426" rtl="0" eaLnBrk="1" fontAlgn="auto" latinLnBrk="0" hangingPunct="1">
              <a:lnSpc>
                <a:spcPct val="100000"/>
              </a:lnSpc>
              <a:spcBef>
                <a:spcPts val="0"/>
              </a:spcBef>
              <a:spcAft>
                <a:spcPts val="500"/>
              </a:spcAft>
              <a:buClrTx/>
              <a:buSzPct val="90000"/>
              <a:buFont typeface="Wingdings" panose="05000000000000000000" pitchFamily="2" charset="2"/>
              <a:buNone/>
              <a:tabLst/>
              <a:defRPr sz="2000" spc="0" baseline="0">
                <a:solidFill>
                  <a:schemeClr val="accent1"/>
                </a:solidFill>
                <a:latin typeface="+mj-lt"/>
              </a:defRPr>
            </a:lvl1pPr>
            <a:lvl2pPr marL="228557" indent="0">
              <a:buNone/>
              <a:defRPr sz="1800"/>
            </a:lvl2pPr>
            <a:lvl3pPr marL="457112" indent="0">
              <a:buNone/>
              <a:defRPr sz="1800"/>
            </a:lvl3pPr>
            <a:lvl4pPr marL="685669" indent="0">
              <a:buNone/>
              <a:defRPr sz="1800"/>
            </a:lvl4pPr>
            <a:lvl5pPr marL="914224" indent="0">
              <a:buNone/>
              <a:defRPr sz="1800"/>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311997715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7" y="2182299"/>
            <a:ext cx="11567160" cy="1247521"/>
          </a:xfrm>
        </p:spPr>
        <p:txBody>
          <a:bodyPr wrap="square" lIns="0" tIns="0" rIns="0" bIns="0">
            <a:spAutoFit/>
          </a:bodyPr>
          <a:lstStyle>
            <a:lvl1pPr marL="0" indent="0">
              <a:lnSpc>
                <a:spcPct val="90000"/>
              </a:lnSpc>
              <a:spcBef>
                <a:spcPts val="0"/>
              </a:spcBef>
              <a:spcAft>
                <a:spcPts val="1299"/>
              </a:spcAft>
              <a:buNone/>
              <a:defRPr sz="2600" b="0" i="0">
                <a:solidFill>
                  <a:srgbClr val="000000"/>
                </a:solidFill>
                <a:latin typeface="+mn-lt"/>
              </a:defRPr>
            </a:lvl1pPr>
            <a:lvl2pPr marL="228557" indent="0">
              <a:lnSpc>
                <a:spcPct val="90000"/>
              </a:lnSpc>
              <a:spcBef>
                <a:spcPts val="0"/>
              </a:spcBef>
              <a:spcAft>
                <a:spcPts val="1299"/>
              </a:spcAft>
              <a:buNone/>
              <a:defRPr sz="2000">
                <a:solidFill>
                  <a:srgbClr val="000000"/>
                </a:solidFill>
              </a:defRPr>
            </a:lvl2pPr>
            <a:lvl3pPr marL="457112" indent="0">
              <a:spcBef>
                <a:spcPts val="0"/>
              </a:spcBef>
              <a:spcAft>
                <a:spcPts val="1299"/>
              </a:spcAft>
              <a:buNone/>
              <a:defRPr sz="2000">
                <a:solidFill>
                  <a:srgbClr val="000000"/>
                </a:solidFill>
              </a:defRPr>
            </a:lvl3pPr>
            <a:lvl4pPr marL="685669" indent="0">
              <a:spcBef>
                <a:spcPts val="0"/>
              </a:spcBef>
              <a:spcAft>
                <a:spcPts val="1299"/>
              </a:spcAft>
              <a:buNone/>
              <a:defRPr sz="2000"/>
            </a:lvl4pPr>
            <a:lvl5pPr marL="914224"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5"/>
            <a:ext cx="11563350" cy="754061"/>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14590050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46088" y="2184024"/>
            <a:ext cx="11567160" cy="1247521"/>
          </a:xfrm>
        </p:spPr>
        <p:txBody>
          <a:bodyPr wrap="square" lIns="0" tIns="0" rIns="0" bIns="0">
            <a:spAutoFit/>
          </a:bodyPr>
          <a:lstStyle>
            <a:lvl1pPr marL="274267" indent="-274267">
              <a:lnSpc>
                <a:spcPct val="90000"/>
              </a:lnSpc>
              <a:spcBef>
                <a:spcPts val="0"/>
              </a:spcBef>
              <a:spcAft>
                <a:spcPts val="1299"/>
              </a:spcAft>
              <a:buClr>
                <a:srgbClr val="000000"/>
              </a:buClr>
              <a:buSzPct val="77000"/>
              <a:buFont typeface="Arial" panose="020B0604020202020204" pitchFamily="34" charset="0"/>
              <a:buChar char="•"/>
              <a:defRPr sz="2600" b="0" i="0">
                <a:solidFill>
                  <a:srgbClr val="000000"/>
                </a:solidFill>
                <a:latin typeface="+mn-lt"/>
              </a:defRPr>
            </a:lvl1pPr>
            <a:lvl2pPr marL="548535" indent="-228557">
              <a:lnSpc>
                <a:spcPct val="90000"/>
              </a:lnSpc>
              <a:spcBef>
                <a:spcPts val="0"/>
              </a:spcBef>
              <a:spcAft>
                <a:spcPts val="1299"/>
              </a:spcAft>
              <a:buClr>
                <a:srgbClr val="000000"/>
              </a:buClr>
              <a:buSzPct val="77000"/>
              <a:buFont typeface="Arial" panose="020B0604020202020204" pitchFamily="34" charset="0"/>
              <a:buChar char="•"/>
              <a:defRPr sz="2000">
                <a:solidFill>
                  <a:srgbClr val="000000"/>
                </a:solidFill>
              </a:defRPr>
            </a:lvl2pPr>
            <a:lvl3pPr marL="822802" indent="-228557">
              <a:spcBef>
                <a:spcPts val="0"/>
              </a:spcBef>
              <a:spcAft>
                <a:spcPts val="1299"/>
              </a:spcAft>
              <a:buClr>
                <a:srgbClr val="000000"/>
              </a:buClr>
              <a:buSzPct val="77000"/>
              <a:buFont typeface="Arial" panose="020B0604020202020204" pitchFamily="34" charset="0"/>
              <a:buChar char="•"/>
              <a:defRPr sz="2000">
                <a:solidFill>
                  <a:srgbClr val="000000"/>
                </a:solidFill>
              </a:defRPr>
            </a:lvl3pPr>
            <a:lvl4pPr marL="685669" indent="0">
              <a:spcBef>
                <a:spcPts val="0"/>
              </a:spcBef>
              <a:spcAft>
                <a:spcPts val="1299"/>
              </a:spcAft>
              <a:buNone/>
              <a:defRPr sz="2000"/>
            </a:lvl4pPr>
            <a:lvl5pPr marL="914224"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34974" y="1105407"/>
            <a:ext cx="11567160" cy="360099"/>
          </a:xfrm>
        </p:spPr>
        <p:txBody>
          <a:bodyPr wrap="square" lIns="0" tIns="0" rIns="0" bIns="0">
            <a:spAutoFit/>
          </a:bodyPr>
          <a:lstStyle>
            <a:lvl1pPr marL="0" indent="0">
              <a:lnSpc>
                <a:spcPct val="90000"/>
              </a:lnSpc>
              <a:spcBef>
                <a:spcPts val="0"/>
              </a:spcBef>
              <a:spcAft>
                <a:spcPts val="1299"/>
              </a:spcAft>
              <a:buNone/>
              <a:defRPr sz="2600" b="0" i="0">
                <a:solidFill>
                  <a:srgbClr val="000000"/>
                </a:solidFill>
                <a:latin typeface="+mn-lt"/>
              </a:defRPr>
            </a:lvl1pPr>
            <a:lvl2pPr marL="228557" indent="0">
              <a:lnSpc>
                <a:spcPct val="90000"/>
              </a:lnSpc>
              <a:spcBef>
                <a:spcPts val="0"/>
              </a:spcBef>
              <a:spcAft>
                <a:spcPts val="1299"/>
              </a:spcAft>
              <a:buNone/>
              <a:defRPr sz="2000">
                <a:solidFill>
                  <a:schemeClr val="tx2"/>
                </a:solidFill>
              </a:defRPr>
            </a:lvl2pPr>
            <a:lvl3pPr marL="457112" indent="0">
              <a:spcBef>
                <a:spcPts val="0"/>
              </a:spcBef>
              <a:spcAft>
                <a:spcPts val="1299"/>
              </a:spcAft>
              <a:buNone/>
              <a:defRPr sz="2000"/>
            </a:lvl3pPr>
            <a:lvl4pPr marL="685669" indent="0">
              <a:spcBef>
                <a:spcPts val="0"/>
              </a:spcBef>
              <a:spcAft>
                <a:spcPts val="1299"/>
              </a:spcAft>
              <a:buNone/>
              <a:defRPr sz="2000"/>
            </a:lvl4pPr>
            <a:lvl5pPr marL="914224" indent="0">
              <a:buNone/>
              <a:defRPr/>
            </a:lvl5pPr>
          </a:lstStyle>
          <a:p>
            <a:pPr lvl="0"/>
            <a:r>
              <a:rPr lang="en-US"/>
              <a:t>Subtitle Segoe UI 26pt</a:t>
            </a:r>
          </a:p>
        </p:txBody>
      </p:sp>
    </p:spTree>
    <p:extLst>
      <p:ext uri="{BB962C8B-B14F-4D97-AF65-F5344CB8AC3E}">
        <p14:creationId xmlns:p14="http://schemas.microsoft.com/office/powerpoint/2010/main" val="379092383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34975" y="449264"/>
            <a:ext cx="11563350" cy="773112"/>
          </a:xfrm>
          <a:prstGeom prst="rect">
            <a:avLst/>
          </a:prstGeom>
        </p:spPr>
        <p:txBody>
          <a:bodyPr vert="horz" wrap="square" lIns="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212993500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hoto layout 1">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6334126" y="0"/>
            <a:ext cx="6102349" cy="6994525"/>
          </a:xfrm>
          <a:blipFill dpi="0" rotWithShape="1">
            <a:blip r:embed="rId2" cstate="screen">
              <a:extLst>
                <a:ext uri="{28A0092B-C50C-407E-A947-70E740481C1C}">
                  <a14:useLocalDpi xmlns:a14="http://schemas.microsoft.com/office/drawing/2010/main"/>
                </a:ext>
              </a:extLst>
            </a:blip>
            <a:srcRect/>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5" name="Title Placeholder 1">
            <a:extLst>
              <a:ext uri="{FF2B5EF4-FFF2-40B4-BE49-F238E27FC236}">
                <a16:creationId xmlns:a16="http://schemas.microsoft.com/office/drawing/2014/main" id="{87B2D435-6763-4273-8B58-EEB87561755F}"/>
              </a:ext>
            </a:extLst>
          </p:cNvPr>
          <p:cNvSpPr>
            <a:spLocks noGrp="1"/>
          </p:cNvSpPr>
          <p:nvPr>
            <p:ph type="title" hasCustomPrompt="1"/>
          </p:nvPr>
        </p:nvSpPr>
        <p:spPr>
          <a:xfrm>
            <a:off x="434976" y="449264"/>
            <a:ext cx="5667375" cy="773112"/>
          </a:xfrm>
          <a:prstGeom prst="rect">
            <a:avLst/>
          </a:prstGeom>
        </p:spPr>
        <p:txBody>
          <a:bodyPr vert="horz" wrap="square" lIns="0" tIns="164592" rIns="0" bIns="0" rtlCol="0" anchor="t">
            <a:noAutofit/>
          </a:bodyPr>
          <a:lstStyle>
            <a:lvl1pPr>
              <a:defRPr/>
            </a:lvl1pPr>
          </a:lstStyle>
          <a:p>
            <a:r>
              <a:rPr lang="en-US" dirty="0"/>
              <a:t>Photo layout 1</a:t>
            </a:r>
          </a:p>
        </p:txBody>
      </p:sp>
      <p:sp>
        <p:nvSpPr>
          <p:cNvPr id="6" name="Text Placeholder 3">
            <a:extLst>
              <a:ext uri="{FF2B5EF4-FFF2-40B4-BE49-F238E27FC236}">
                <a16:creationId xmlns:a16="http://schemas.microsoft.com/office/drawing/2014/main" id="{71CE2F71-BF91-4E7B-BDE5-A747EFEFF88C}"/>
              </a:ext>
            </a:extLst>
          </p:cNvPr>
          <p:cNvSpPr>
            <a:spLocks noGrp="1"/>
          </p:cNvSpPr>
          <p:nvPr>
            <p:ph type="body" sz="quarter" idx="11" hasCustomPrompt="1"/>
          </p:nvPr>
        </p:nvSpPr>
        <p:spPr>
          <a:xfrm>
            <a:off x="434975" y="2188560"/>
            <a:ext cx="5667374" cy="2624741"/>
          </a:xfrm>
        </p:spPr>
        <p:txBody>
          <a:bodyPr wrap="square" lIns="0" tIns="0" rIns="0" bIns="0">
            <a:noAutofit/>
          </a:bodyPr>
          <a:lstStyle>
            <a:lvl1pPr marL="0" marR="0" indent="0" algn="l" defTabSz="932563" rtl="0" eaLnBrk="1" fontAlgn="auto" latinLnBrk="0" hangingPunct="1">
              <a:lnSpc>
                <a:spcPct val="90000"/>
              </a:lnSpc>
              <a:spcBef>
                <a:spcPts val="0"/>
              </a:spcBef>
              <a:spcAft>
                <a:spcPts val="2600"/>
              </a:spcAft>
              <a:buClrTx/>
              <a:buSzPct val="90000"/>
              <a:buFont typeface="Wingdings" panose="05000000000000000000" pitchFamily="2" charset="2"/>
              <a:buNone/>
              <a:tabLst/>
              <a:defRPr sz="2600" b="0" i="0">
                <a:solidFill>
                  <a:srgbClr val="000000"/>
                </a:solidFill>
                <a:latin typeface="+mn-lt"/>
              </a:defRPr>
            </a:lvl1pPr>
            <a:lvl2pPr marL="228557" marR="0" indent="0" algn="l" defTabSz="932563"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57112" indent="0">
              <a:buNone/>
              <a:defRPr/>
            </a:lvl3pPr>
            <a:lvl4pPr marL="685669" indent="0">
              <a:buNone/>
              <a:defRPr/>
            </a:lvl4pPr>
            <a:lvl5pPr marL="914224" indent="0">
              <a:buNone/>
              <a:defRPr/>
            </a:lvl5pPr>
          </a:lstStyle>
          <a:p>
            <a:pPr lvl="0"/>
            <a:r>
              <a:rPr lang="pt-BR" dirty="0"/>
              <a:t>Subhead Segoe UI 26pt</a:t>
            </a:r>
          </a:p>
          <a:p>
            <a:pPr lvl="0"/>
            <a:r>
              <a:rPr lang="pt-BR" dirty="0"/>
              <a:t>Subhead Segoe UI 26pt</a:t>
            </a:r>
          </a:p>
          <a:p>
            <a:pPr lvl="0"/>
            <a:r>
              <a:rPr lang="pt-BR" dirty="0"/>
              <a:t>Subhead Segoe UI 26pt</a:t>
            </a:r>
          </a:p>
        </p:txBody>
      </p:sp>
    </p:spTree>
    <p:extLst>
      <p:ext uri="{BB962C8B-B14F-4D97-AF65-F5344CB8AC3E}">
        <p14:creationId xmlns:p14="http://schemas.microsoft.com/office/powerpoint/2010/main" val="2196158415"/>
      </p:ext>
    </p:extLst>
  </p:cSld>
  <p:clrMapOvr>
    <a:masterClrMapping/>
  </p:clrMapOvr>
  <p:transition>
    <p:fade/>
  </p:transition>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34975" y="2178051"/>
            <a:ext cx="3705225" cy="2635250"/>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367214" y="2178051"/>
            <a:ext cx="3695700" cy="2635250"/>
          </a:xfrm>
          <a:blipFill>
            <a:blip r:embed="rId3"/>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289926" y="2178049"/>
            <a:ext cx="3706871" cy="2635251"/>
          </a:xfrm>
          <a:blipFill>
            <a:blip r:embed="rId4"/>
            <a:stretch>
              <a:fillRect/>
            </a:stretch>
          </a:blipFill>
        </p:spPr>
        <p:txBody>
          <a:bodyPr anchor="ctr">
            <a:noAutofit/>
          </a:bodyPr>
          <a:lstStyle>
            <a:lvl1pPr marL="0" indent="0" algn="ctr">
              <a:buNone/>
              <a:defRPr sz="2000">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34975" y="5026024"/>
            <a:ext cx="3703321" cy="1333698"/>
          </a:xfrm>
        </p:spPr>
        <p:txBody>
          <a:bodyPr lIns="0" tIns="0" rIns="0" bIns="0"/>
          <a:lstStyle>
            <a:lvl1pPr marL="0" indent="0">
              <a:lnSpc>
                <a:spcPct val="100000"/>
              </a:lnSpc>
              <a:spcBef>
                <a:spcPts val="0"/>
              </a:spcBef>
              <a:spcAft>
                <a:spcPts val="800"/>
              </a:spcAft>
              <a:buNone/>
              <a:defRPr sz="1599" b="1">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367211" y="5026024"/>
            <a:ext cx="3695700"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289926" y="5026024"/>
            <a:ext cx="3703321" cy="1333698"/>
          </a:xfrm>
        </p:spPr>
        <p:txBody>
          <a:bodyPr lIns="0" tIns="0" rIns="0" bIns="0"/>
          <a:lstStyle>
            <a:lvl1pPr marL="0" indent="0">
              <a:lnSpc>
                <a:spcPct val="100000"/>
              </a:lnSpc>
              <a:spcBef>
                <a:spcPts val="0"/>
              </a:spcBef>
              <a:spcAft>
                <a:spcPts val="800"/>
              </a:spcAft>
              <a:buNone/>
              <a:defRPr sz="1599">
                <a:solidFill>
                  <a:schemeClr val="accent1"/>
                </a:solidFill>
                <a:latin typeface="+mj-lt"/>
              </a:defRPr>
            </a:lvl1pPr>
            <a:lvl2pPr marL="0" marR="0" indent="0" algn="l" defTabSz="932563" rtl="0" eaLnBrk="1" fontAlgn="auto" latinLnBrk="0" hangingPunct="1">
              <a:lnSpc>
                <a:spcPct val="100000"/>
              </a:lnSpc>
              <a:spcBef>
                <a:spcPts val="0"/>
              </a:spcBef>
              <a:spcAft>
                <a:spcPts val="800"/>
              </a:spcAft>
              <a:buClrTx/>
              <a:buSzPct val="90000"/>
              <a:buFont typeface="Arial" panose="020B0604020202020204" pitchFamily="34" charset="0"/>
              <a:buNone/>
              <a:tabLst/>
              <a:defRPr sz="1599">
                <a:solidFill>
                  <a:srgbClr val="000000"/>
                </a:solidFill>
              </a:defRPr>
            </a:lvl2pPr>
            <a:lvl3pPr marL="457112" indent="0">
              <a:buNone/>
              <a:defRPr/>
            </a:lvl3pPr>
            <a:lvl4pPr marL="685669" indent="0">
              <a:buNone/>
              <a:defRPr/>
            </a:lvl4pPr>
            <a:lvl5pPr marL="914224"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34975" y="449265"/>
            <a:ext cx="11563350" cy="754061"/>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53840265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4975" y="444500"/>
            <a:ext cx="11563350" cy="758825"/>
          </a:xfrm>
          <a:prstGeom prst="rect">
            <a:avLst/>
          </a:prstGeom>
        </p:spPr>
        <p:txBody>
          <a:bodyPr vert="horz" wrap="square" lIns="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46089" y="1903775"/>
            <a:ext cx="11563350" cy="1301895"/>
          </a:xfrm>
          <a:prstGeom prst="rect">
            <a:avLst/>
          </a:prstGeom>
        </p:spPr>
        <p:txBody>
          <a:bodyPr vert="horz" wrap="square" lIns="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rot="5400000">
            <a:off x="9883595" y="3071982"/>
            <a:ext cx="6995160" cy="849926"/>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9221642" y="3285698"/>
            <a:ext cx="6994525" cy="423130"/>
          </a:xfrm>
          <a:prstGeom prst="rect">
            <a:avLst/>
          </a:prstGeom>
        </p:spPr>
      </p:pic>
    </p:spTree>
    <p:extLst>
      <p:ext uri="{BB962C8B-B14F-4D97-AF65-F5344CB8AC3E}">
        <p14:creationId xmlns:p14="http://schemas.microsoft.com/office/powerpoint/2010/main" val="3190463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82" r:id="rId18"/>
    <p:sldLayoutId id="2147483683" r:id="rId19"/>
    <p:sldLayoutId id="2147483678" r:id="rId20"/>
    <p:sldLayoutId id="2147483679" r:id="rId21"/>
    <p:sldLayoutId id="2147483684" r:id="rId22"/>
    <p:sldLayoutId id="2147483685" r:id="rId23"/>
  </p:sldLayoutIdLst>
  <p:transition>
    <p:fade/>
  </p:transition>
  <p:txStyles>
    <p:titleStyle>
      <a:lvl1pPr algn="l" defTabSz="932563" rtl="0" eaLnBrk="1" latinLnBrk="0" hangingPunct="1">
        <a:lnSpc>
          <a:spcPct val="90000"/>
        </a:lnSpc>
        <a:spcBef>
          <a:spcPct val="0"/>
        </a:spcBef>
        <a:buNone/>
        <a:defRPr lang="en-US" sz="3199" b="0" kern="1200" cap="none" spc="-150" baseline="0" dirty="0" smtClean="0">
          <a:ln w="3175">
            <a:noFill/>
          </a:ln>
          <a:solidFill>
            <a:srgbClr val="000000"/>
          </a:solidFill>
          <a:effectLst/>
          <a:latin typeface="+mj-lt"/>
          <a:ea typeface="+mn-ea"/>
          <a:cs typeface="Segoe UI" pitchFamily="34" charset="0"/>
        </a:defRPr>
      </a:lvl1pPr>
    </p:titleStyle>
    <p:bodyStyle>
      <a:lvl1pPr marL="0"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557"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112"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3pPr>
      <a:lvl4pPr marL="685669"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4pPr>
      <a:lvl5pPr marL="914224" marR="0" indent="0" algn="l" defTabSz="932563" rtl="0" eaLnBrk="1" fontAlgn="auto" latinLnBrk="0" hangingPunct="1">
        <a:lnSpc>
          <a:spcPct val="90000"/>
        </a:lnSpc>
        <a:spcBef>
          <a:spcPts val="0"/>
        </a:spcBef>
        <a:spcAft>
          <a:spcPts val="0"/>
        </a:spcAft>
        <a:buClrTx/>
        <a:buSzPct val="90000"/>
        <a:buFont typeface="Wingdings" panose="05000000000000000000" pitchFamily="2" charset="2"/>
        <a:buNone/>
        <a:tabLst/>
        <a:defRPr sz="1599" kern="1200" spc="0" baseline="0">
          <a:solidFill>
            <a:srgbClr val="000000"/>
          </a:soli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429" userDrawn="1">
          <p15:clr>
            <a:srgbClr val="C35EA4"/>
          </p15:clr>
        </p15:guide>
        <p15:guide id="4" pos="1578" userDrawn="1">
          <p15:clr>
            <a:srgbClr val="C35EA4"/>
          </p15:clr>
        </p15:guide>
        <p15:guide id="5" pos="2713" userDrawn="1">
          <p15:clr>
            <a:srgbClr val="C35EA4"/>
          </p15:clr>
        </p15:guide>
        <p15:guide id="6" pos="2862" userDrawn="1">
          <p15:clr>
            <a:srgbClr val="C35EA4"/>
          </p15:clr>
        </p15:guide>
        <p15:guide id="7" pos="4000" userDrawn="1">
          <p15:clr>
            <a:srgbClr val="C35EA4"/>
          </p15:clr>
        </p15:guide>
        <p15:guide id="8" pos="4151" userDrawn="1">
          <p15:clr>
            <a:srgbClr val="C35EA4"/>
          </p15:clr>
        </p15:guide>
        <p15:guide id="9" pos="5285" userDrawn="1">
          <p15:clr>
            <a:srgbClr val="C35EA4"/>
          </p15:clr>
        </p15:guide>
        <p15:guide id="10" pos="5434" userDrawn="1">
          <p15:clr>
            <a:srgbClr val="C35EA4"/>
          </p15:clr>
        </p15:guide>
        <p15:guide id="11" pos="6573" userDrawn="1">
          <p15:clr>
            <a:srgbClr val="C35EA4"/>
          </p15:clr>
        </p15:guide>
        <p15:guide id="12" pos="6722" userDrawn="1">
          <p15:clr>
            <a:srgbClr val="C35EA4"/>
          </p15:clr>
        </p15:guide>
        <p15:guide id="16" pos="285" userDrawn="1">
          <p15:clr>
            <a:srgbClr val="F26B43"/>
          </p15:clr>
        </p15:guide>
        <p15:guide id="17" pos="7865" userDrawn="1">
          <p15:clr>
            <a:srgbClr val="F26B43"/>
          </p15:clr>
        </p15:guide>
        <p15:guide id="18" orient="horz" pos="788" userDrawn="1">
          <p15:clr>
            <a:srgbClr val="5ACBF0"/>
          </p15:clr>
        </p15:guide>
        <p15:guide id="19" orient="horz" pos="1427" userDrawn="1">
          <p15:clr>
            <a:srgbClr val="5ACBF0"/>
          </p15:clr>
        </p15:guide>
        <p15:guide id="20" orient="horz" pos="636" userDrawn="1">
          <p15:clr>
            <a:srgbClr val="5ACBF0"/>
          </p15:clr>
        </p15:guide>
        <p15:guide id="21" orient="horz" pos="1576" userDrawn="1">
          <p15:clr>
            <a:srgbClr val="5ACBF0"/>
          </p15:clr>
        </p15:guide>
        <p15:guide id="22" orient="horz" pos="2212" userDrawn="1">
          <p15:clr>
            <a:srgbClr val="5ACBF0"/>
          </p15:clr>
        </p15:guide>
        <p15:guide id="23" orient="horz" pos="2366" userDrawn="1">
          <p15:clr>
            <a:srgbClr val="5ACBF0"/>
          </p15:clr>
        </p15:guide>
        <p15:guide id="25" orient="horz" pos="292" userDrawn="1">
          <p15:clr>
            <a:srgbClr val="F26B43"/>
          </p15:clr>
        </p15:guide>
        <p15:guide id="26" orient="horz" pos="4293" userDrawn="1">
          <p15:clr>
            <a:srgbClr val="F26B43"/>
          </p15:clr>
        </p15:guide>
        <p15:guide id="27" orient="horz" pos="3006" userDrawn="1">
          <p15:clr>
            <a:srgbClr val="5ACBF0"/>
          </p15:clr>
        </p15:guide>
        <p15:guide id="28" orient="horz" pos="3154" userDrawn="1">
          <p15:clr>
            <a:srgbClr val="5ACBF0"/>
          </p15:clr>
        </p15:guide>
        <p15:guide id="29" orient="horz" pos="3795" userDrawn="1">
          <p15:clr>
            <a:srgbClr val="5ACBF0"/>
          </p15:clr>
        </p15:guide>
        <p15:guide id="30" orient="horz" pos="3944"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12.xml"/><Relationship Id="rId6" Type="http://schemas.openxmlformats.org/officeDocument/2006/relationships/image" Target="../media/image30.emf"/><Relationship Id="rId5" Type="http://schemas.openxmlformats.org/officeDocument/2006/relationships/image" Target="../media/image28.emf"/><Relationship Id="rId4" Type="http://schemas.openxmlformats.org/officeDocument/2006/relationships/image" Target="../media/image2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cloudblogs.microsoft.com/microsoftsecure/2013/06/11/cloud-security-privacy-and-reliability-trends-study-a-silver-lining-in-services-adoption/"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3.emf"/><Relationship Id="rId5" Type="http://schemas.openxmlformats.org/officeDocument/2006/relationships/image" Target="../media/image27.emf"/><Relationship Id="rId4" Type="http://schemas.openxmlformats.org/officeDocument/2006/relationships/image" Target="../media/image32.emf"/></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7.emf"/></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diagramData" Target="../diagrams/data1.xml"/><Relationship Id="rId18" Type="http://schemas.openxmlformats.org/officeDocument/2006/relationships/image" Target="../media/image47.emf"/><Relationship Id="rId3" Type="http://schemas.openxmlformats.org/officeDocument/2006/relationships/hyperlink" Target="aka.ms/m365bpartners" TargetMode="External"/><Relationship Id="rId7" Type="http://schemas.openxmlformats.org/officeDocument/2006/relationships/image" Target="../media/image43.png"/><Relationship Id="rId12" Type="http://schemas.openxmlformats.org/officeDocument/2006/relationships/image" Target="../media/image46.png"/><Relationship Id="rId17" Type="http://schemas.microsoft.com/office/2007/relationships/diagramDrawing" Target="../diagrams/drawing1.xml"/><Relationship Id="rId2" Type="http://schemas.openxmlformats.org/officeDocument/2006/relationships/notesSlide" Target="../notesSlides/notesSlide10.xml"/><Relationship Id="rId16" Type="http://schemas.openxmlformats.org/officeDocument/2006/relationships/diagramColors" Target="../diagrams/colors1.xml"/><Relationship Id="rId1" Type="http://schemas.openxmlformats.org/officeDocument/2006/relationships/slideLayout" Target="../slideLayouts/slideLayout7.xml"/><Relationship Id="rId6" Type="http://schemas.openxmlformats.org/officeDocument/2006/relationships/image" Target="../media/image42.emf"/><Relationship Id="rId11" Type="http://schemas.openxmlformats.org/officeDocument/2006/relationships/hyperlink" Target="https://demos.microsoft.com/login" TargetMode="External"/><Relationship Id="rId5" Type="http://schemas.openxmlformats.org/officeDocument/2006/relationships/image" Target="../media/image41.png"/><Relationship Id="rId15" Type="http://schemas.openxmlformats.org/officeDocument/2006/relationships/diagramQuickStyle" Target="../diagrams/quickStyle1.xml"/><Relationship Id="rId10" Type="http://schemas.openxmlformats.org/officeDocument/2006/relationships/hyperlink" Target="https://transform.microsoft.com/" TargetMode="External"/><Relationship Id="rId19" Type="http://schemas.openxmlformats.org/officeDocument/2006/relationships/comments" Target="../comments/comment1.xml"/><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7.xml"/><Relationship Id="rId5" Type="http://schemas.openxmlformats.org/officeDocument/2006/relationships/image" Target="../media/image52.emf"/><Relationship Id="rId4" Type="http://schemas.openxmlformats.org/officeDocument/2006/relationships/image" Target="../media/image51.emf"/></Relationships>
</file>

<file path=ppt/slides/_rels/slide2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mailto:microsoftbdm@synnex.com" TargetMode="External"/><Relationship Id="rId5" Type="http://schemas.openxmlformats.org/officeDocument/2006/relationships/image" Target="../media/image55.emf"/><Relationship Id="rId4" Type="http://schemas.openxmlformats.org/officeDocument/2006/relationships/image" Target="../media/image5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hyperlink" Target="http://www.worldsmeforum.org/about/" TargetMode="External"/><Relationship Id="rId7" Type="http://schemas.openxmlformats.org/officeDocument/2006/relationships/image" Target="../media/image17.e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hyperlink" Target="https://www.rightscale.com/lp/state-of-the-cloud?campaign=7010g0000016Ji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emf"/><Relationship Id="rId1" Type="http://schemas.openxmlformats.org/officeDocument/2006/relationships/slideLayout" Target="../slideLayouts/slideLayout7.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4.emf"/><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 Id="rId4" Type="http://schemas.openxmlformats.org/officeDocument/2006/relationships/image" Target="../media/image2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0DF02F-71E1-47DA-BC2D-C17B1DACDEDF}"/>
              </a:ext>
            </a:extLst>
          </p:cNvPr>
          <p:cNvSpPr>
            <a:spLocks noGrp="1"/>
          </p:cNvSpPr>
          <p:nvPr>
            <p:ph type="title"/>
          </p:nvPr>
        </p:nvSpPr>
        <p:spPr>
          <a:xfrm>
            <a:off x="438158" y="3090314"/>
            <a:ext cx="7302556" cy="1828800"/>
          </a:xfrm>
        </p:spPr>
        <p:txBody>
          <a:bodyPr/>
          <a:lstStyle/>
          <a:p>
            <a:r>
              <a:rPr lang="en-US" dirty="0"/>
              <a:t>Why Cloud Partner Playbook for SMBs</a:t>
            </a:r>
          </a:p>
        </p:txBody>
      </p:sp>
      <p:sp>
        <p:nvSpPr>
          <p:cNvPr id="4" name="Text Placeholder 3">
            <a:extLst>
              <a:ext uri="{FF2B5EF4-FFF2-40B4-BE49-F238E27FC236}">
                <a16:creationId xmlns:a16="http://schemas.microsoft.com/office/drawing/2014/main" id="{DA16E27F-064F-49B9-9682-7927119AD22F}"/>
              </a:ext>
            </a:extLst>
          </p:cNvPr>
          <p:cNvSpPr>
            <a:spLocks noGrp="1"/>
          </p:cNvSpPr>
          <p:nvPr>
            <p:ph type="body" sz="quarter" idx="12"/>
          </p:nvPr>
        </p:nvSpPr>
        <p:spPr/>
        <p:txBody>
          <a:bodyPr/>
          <a:lstStyle/>
          <a:p>
            <a:r>
              <a:rPr lang="en-US" dirty="0"/>
              <a:t>July 2019</a:t>
            </a:r>
          </a:p>
        </p:txBody>
      </p:sp>
      <p:sp>
        <p:nvSpPr>
          <p:cNvPr id="2" name="TextBox 1">
            <a:extLst>
              <a:ext uri="{FF2B5EF4-FFF2-40B4-BE49-F238E27FC236}">
                <a16:creationId xmlns:a16="http://schemas.microsoft.com/office/drawing/2014/main" id="{5E2ADE53-0DA8-4151-8762-78777F028B53}"/>
              </a:ext>
            </a:extLst>
          </p:cNvPr>
          <p:cNvSpPr txBox="1"/>
          <p:nvPr/>
        </p:nvSpPr>
        <p:spPr>
          <a:xfrm>
            <a:off x="227221" y="6297198"/>
            <a:ext cx="4764525" cy="552471"/>
          </a:xfrm>
          <a:prstGeom prst="rect">
            <a:avLst/>
          </a:prstGeom>
          <a:noFill/>
        </p:spPr>
        <p:txBody>
          <a:bodyPr wrap="square" lIns="186521" tIns="149217" rIns="186521" bIns="149217" rtlCol="0">
            <a:spAutoFit/>
          </a:bodyPr>
          <a:lstStyle/>
          <a:p>
            <a:endParaRPr lang="en-US" sz="816" dirty="0">
              <a:solidFill>
                <a:schemeClr val="bg1"/>
              </a:solidFill>
            </a:endParaRPr>
          </a:p>
          <a:p>
            <a:r>
              <a:rPr lang="en-US" sz="816" dirty="0">
                <a:solidFill>
                  <a:schemeClr val="bg1"/>
                </a:solidFill>
              </a:rPr>
              <a:t> For Microsoft Partner use only. Not for customers. </a:t>
            </a:r>
          </a:p>
        </p:txBody>
      </p:sp>
    </p:spTree>
    <p:extLst>
      <p:ext uri="{BB962C8B-B14F-4D97-AF65-F5344CB8AC3E}">
        <p14:creationId xmlns:p14="http://schemas.microsoft.com/office/powerpoint/2010/main" val="3669061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EC9DFA98-05DF-4B11-B8DB-4B6B6FB49880}"/>
              </a:ext>
            </a:extLst>
          </p:cNvPr>
          <p:cNvGrpSpPr/>
          <p:nvPr/>
        </p:nvGrpSpPr>
        <p:grpSpPr>
          <a:xfrm>
            <a:off x="6826653" y="2707167"/>
            <a:ext cx="1768212" cy="961965"/>
            <a:chOff x="5024180" y="1977792"/>
            <a:chExt cx="2334779" cy="1270196"/>
          </a:xfrm>
        </p:grpSpPr>
        <p:pic>
          <p:nvPicPr>
            <p:cNvPr id="57" name="Picture 56">
              <a:extLst>
                <a:ext uri="{FF2B5EF4-FFF2-40B4-BE49-F238E27FC236}">
                  <a16:creationId xmlns:a16="http://schemas.microsoft.com/office/drawing/2014/main" id="{7E33101F-3A34-49A4-AD24-9E7F05E123FF}"/>
                </a:ext>
              </a:extLst>
            </p:cNvPr>
            <p:cNvPicPr>
              <a:picLocks noChangeAspect="1"/>
            </p:cNvPicPr>
            <p:nvPr/>
          </p:nvPicPr>
          <p:blipFill>
            <a:blip r:embed="rId2"/>
            <a:stretch>
              <a:fillRect/>
            </a:stretch>
          </p:blipFill>
          <p:spPr>
            <a:xfrm>
              <a:off x="5024180" y="1977792"/>
              <a:ext cx="2334779" cy="1270196"/>
            </a:xfrm>
            <a:prstGeom prst="rect">
              <a:avLst/>
            </a:prstGeom>
          </p:spPr>
        </p:pic>
        <p:pic>
          <p:nvPicPr>
            <p:cNvPr id="58" name="Picture 57">
              <a:extLst>
                <a:ext uri="{FF2B5EF4-FFF2-40B4-BE49-F238E27FC236}">
                  <a16:creationId xmlns:a16="http://schemas.microsoft.com/office/drawing/2014/main" id="{9ABE5A5F-4E98-467B-8705-A09C3ABC897B}"/>
                </a:ext>
              </a:extLst>
            </p:cNvPr>
            <p:cNvPicPr>
              <a:picLocks noChangeAspect="1"/>
            </p:cNvPicPr>
            <p:nvPr/>
          </p:nvPicPr>
          <p:blipFill>
            <a:blip r:embed="rId3"/>
            <a:stretch>
              <a:fillRect/>
            </a:stretch>
          </p:blipFill>
          <p:spPr>
            <a:xfrm>
              <a:off x="5787278" y="2361440"/>
              <a:ext cx="808583" cy="808583"/>
            </a:xfrm>
            <a:prstGeom prst="rect">
              <a:avLst/>
            </a:prstGeom>
          </p:spPr>
        </p:pic>
      </p:grpSp>
      <p:sp>
        <p:nvSpPr>
          <p:cNvPr id="3" name="Title 2">
            <a:extLst>
              <a:ext uri="{FF2B5EF4-FFF2-40B4-BE49-F238E27FC236}">
                <a16:creationId xmlns:a16="http://schemas.microsoft.com/office/drawing/2014/main" id="{0B68B28C-7DCF-4C08-BBB3-D06E1FA11946}"/>
              </a:ext>
            </a:extLst>
          </p:cNvPr>
          <p:cNvSpPr>
            <a:spLocks noGrp="1"/>
          </p:cNvSpPr>
          <p:nvPr>
            <p:ph type="title"/>
          </p:nvPr>
        </p:nvSpPr>
        <p:spPr/>
        <p:txBody>
          <a:bodyPr/>
          <a:lstStyle/>
          <a:p>
            <a:r>
              <a:rPr lang="en-US"/>
              <a:t>Jumping in cloud first can trigger blockers</a:t>
            </a:r>
          </a:p>
        </p:txBody>
      </p:sp>
      <p:sp>
        <p:nvSpPr>
          <p:cNvPr id="4" name="Text Placeholder 3">
            <a:extLst>
              <a:ext uri="{FF2B5EF4-FFF2-40B4-BE49-F238E27FC236}">
                <a16:creationId xmlns:a16="http://schemas.microsoft.com/office/drawing/2014/main" id="{382DA91C-456E-4563-B0B5-B189F918FC8F}"/>
              </a:ext>
            </a:extLst>
          </p:cNvPr>
          <p:cNvSpPr>
            <a:spLocks noGrp="1"/>
          </p:cNvSpPr>
          <p:nvPr>
            <p:ph type="body" sz="quarter" idx="11"/>
          </p:nvPr>
        </p:nvSpPr>
        <p:spPr>
          <a:xfrm>
            <a:off x="434977" y="5026024"/>
            <a:ext cx="2706624" cy="1046056"/>
          </a:xfrm>
        </p:spPr>
        <p:txBody>
          <a:bodyPr/>
          <a:lstStyle/>
          <a:p>
            <a:pPr lvl="0" defTabSz="932688">
              <a:spcBef>
                <a:spcPts val="408"/>
              </a:spcBef>
              <a:spcAft>
                <a:spcPts val="0"/>
              </a:spcAft>
              <a:buSzTx/>
            </a:pPr>
            <a:r>
              <a:rPr lang="en-US" sz="1600">
                <a:solidFill>
                  <a:srgbClr val="0077D5"/>
                </a:solidFill>
                <a:latin typeface="Segoe UI Semibold" panose="020B0502040204020203" pitchFamily="34" charset="0"/>
                <a:cs typeface="Segoe UI Semibold" panose="020B0502040204020203" pitchFamily="34" charset="0"/>
              </a:rPr>
              <a:t>Listen and learn through business discovery</a:t>
            </a:r>
          </a:p>
          <a:p>
            <a:pPr lvl="0" defTabSz="932688">
              <a:spcBef>
                <a:spcPts val="408"/>
              </a:spcBef>
              <a:spcAft>
                <a:spcPts val="0"/>
              </a:spcAft>
              <a:buSzTx/>
            </a:pPr>
            <a:r>
              <a:rPr lang="en-US" sz="1632" b="0">
                <a:solidFill>
                  <a:srgbClr val="282828"/>
                </a:solidFill>
                <a:latin typeface="Segoe UI" panose="020B0502040204020203" pitchFamily="34" charset="0"/>
                <a:cs typeface="Segoe UI" panose="020B0502040204020203" pitchFamily="34" charset="0"/>
              </a:rPr>
              <a:t>Earn the right to advise them by knowing them</a:t>
            </a:r>
          </a:p>
        </p:txBody>
      </p:sp>
      <p:sp>
        <p:nvSpPr>
          <p:cNvPr id="5" name="Text Placeholder 4">
            <a:extLst>
              <a:ext uri="{FF2B5EF4-FFF2-40B4-BE49-F238E27FC236}">
                <a16:creationId xmlns:a16="http://schemas.microsoft.com/office/drawing/2014/main" id="{279DD94C-D037-40C0-A8A1-0FFD3800846B}"/>
              </a:ext>
            </a:extLst>
          </p:cNvPr>
          <p:cNvSpPr>
            <a:spLocks noGrp="1"/>
          </p:cNvSpPr>
          <p:nvPr>
            <p:ph type="body" sz="quarter" idx="12"/>
          </p:nvPr>
        </p:nvSpPr>
        <p:spPr>
          <a:xfrm>
            <a:off x="3387219" y="5026024"/>
            <a:ext cx="2706624" cy="1282402"/>
          </a:xfrm>
        </p:spPr>
        <p:txBody>
          <a:bodyPr/>
          <a:lstStyle/>
          <a:p>
            <a:pPr lvl="0" defTabSz="932688">
              <a:spcBef>
                <a:spcPts val="408"/>
              </a:spcBef>
              <a:spcAft>
                <a:spcPts val="0"/>
              </a:spcAft>
              <a:buSzTx/>
            </a:pPr>
            <a:r>
              <a:rPr lang="en-US" sz="1600" b="1">
                <a:solidFill>
                  <a:srgbClr val="0077D5"/>
                </a:solidFill>
                <a:latin typeface="Segoe UI Semibold" panose="020B0502040204020203" pitchFamily="34" charset="0"/>
                <a:cs typeface="Segoe UI Semibold" panose="020B0502040204020203" pitchFamily="34" charset="0"/>
              </a:rPr>
              <a:t>Propose a solution that’s right for them</a:t>
            </a:r>
          </a:p>
          <a:p>
            <a:pPr lvl="0" defTabSz="932688">
              <a:spcBef>
                <a:spcPts val="408"/>
              </a:spcBef>
              <a:spcAft>
                <a:spcPts val="0"/>
              </a:spcAft>
              <a:buSzTx/>
            </a:pPr>
            <a:r>
              <a:rPr lang="en-US" sz="1600">
                <a:solidFill>
                  <a:srgbClr val="282828"/>
                </a:solidFill>
                <a:latin typeface="Segoe UI" panose="020B0502040204020203" pitchFamily="34" charset="0"/>
                <a:cs typeface="Segoe UI" panose="020B0502040204020203" pitchFamily="34" charset="0"/>
              </a:rPr>
              <a:t>Balance addressable pain points with their cloud comfort</a:t>
            </a:r>
          </a:p>
        </p:txBody>
      </p:sp>
      <p:sp>
        <p:nvSpPr>
          <p:cNvPr id="6" name="Text Placeholder 5">
            <a:extLst>
              <a:ext uri="{FF2B5EF4-FFF2-40B4-BE49-F238E27FC236}">
                <a16:creationId xmlns:a16="http://schemas.microsoft.com/office/drawing/2014/main" id="{C3786AAF-A426-4C36-A2A4-E56A88435B23}"/>
              </a:ext>
            </a:extLst>
          </p:cNvPr>
          <p:cNvSpPr>
            <a:spLocks noGrp="1"/>
          </p:cNvSpPr>
          <p:nvPr>
            <p:ph type="body" sz="quarter" idx="13"/>
          </p:nvPr>
        </p:nvSpPr>
        <p:spPr>
          <a:xfrm>
            <a:off x="6339461" y="5026024"/>
            <a:ext cx="2706624" cy="1036181"/>
          </a:xfrm>
        </p:spPr>
        <p:txBody>
          <a:bodyPr/>
          <a:lstStyle/>
          <a:p>
            <a:pPr lvl="0" defTabSz="932688">
              <a:spcBef>
                <a:spcPts val="408"/>
              </a:spcBef>
              <a:spcAft>
                <a:spcPts val="0"/>
              </a:spcAft>
              <a:buSzTx/>
            </a:pPr>
            <a:r>
              <a:rPr lang="en-US" sz="1600" b="1">
                <a:solidFill>
                  <a:srgbClr val="0077D5"/>
                </a:solidFill>
                <a:latin typeface="Segoe UI Semibold" panose="020B0502040204020203" pitchFamily="34" charset="0"/>
                <a:cs typeface="Segoe UI Semibold" panose="020B0502040204020203" pitchFamily="34" charset="0"/>
              </a:rPr>
              <a:t>Shout the benefits, whisper the cloud</a:t>
            </a:r>
          </a:p>
          <a:p>
            <a:pPr lvl="0" defTabSz="932688">
              <a:spcBef>
                <a:spcPts val="408"/>
              </a:spcBef>
              <a:spcAft>
                <a:spcPts val="0"/>
              </a:spcAft>
              <a:buSzTx/>
            </a:pPr>
            <a:r>
              <a:rPr lang="en-US" sz="1600">
                <a:solidFill>
                  <a:srgbClr val="282828"/>
                </a:solidFill>
                <a:latin typeface="Segoe UI" panose="020B0502040204020203" pitchFamily="34" charset="0"/>
                <a:cs typeface="Segoe UI" panose="020B0502040204020203" pitchFamily="34" charset="0"/>
              </a:rPr>
              <a:t>Focus on how the solution will help their everyday work</a:t>
            </a:r>
          </a:p>
        </p:txBody>
      </p:sp>
      <p:sp>
        <p:nvSpPr>
          <p:cNvPr id="11" name="Text Placeholder 10">
            <a:extLst>
              <a:ext uri="{FF2B5EF4-FFF2-40B4-BE49-F238E27FC236}">
                <a16:creationId xmlns:a16="http://schemas.microsoft.com/office/drawing/2014/main" id="{4F07B982-FC5A-4025-BDCE-E842E270E60A}"/>
              </a:ext>
            </a:extLst>
          </p:cNvPr>
          <p:cNvSpPr>
            <a:spLocks noGrp="1"/>
          </p:cNvSpPr>
          <p:nvPr>
            <p:ph type="body" sz="quarter" idx="21"/>
          </p:nvPr>
        </p:nvSpPr>
        <p:spPr>
          <a:xfrm>
            <a:off x="9291702" y="5026024"/>
            <a:ext cx="2706624" cy="1282402"/>
          </a:xfrm>
        </p:spPr>
        <p:txBody>
          <a:bodyPr/>
          <a:lstStyle/>
          <a:p>
            <a:pPr lvl="0" defTabSz="932688">
              <a:spcBef>
                <a:spcPts val="408"/>
              </a:spcBef>
              <a:spcAft>
                <a:spcPts val="0"/>
              </a:spcAft>
              <a:buSzTx/>
            </a:pPr>
            <a:r>
              <a:rPr lang="en-US" sz="1600" b="1">
                <a:solidFill>
                  <a:srgbClr val="0077D5"/>
                </a:solidFill>
                <a:latin typeface="Segoe UI Semibold" panose="020B0502040204020203" pitchFamily="34" charset="0"/>
                <a:cs typeface="Segoe UI Semibold" panose="020B0502040204020203" pitchFamily="34" charset="0"/>
              </a:rPr>
              <a:t>Address cloud concerns with empathy and facts</a:t>
            </a:r>
          </a:p>
          <a:p>
            <a:pPr lvl="0" defTabSz="932688">
              <a:spcBef>
                <a:spcPts val="408"/>
              </a:spcBef>
              <a:spcAft>
                <a:spcPts val="0"/>
              </a:spcAft>
              <a:buSzTx/>
            </a:pPr>
            <a:r>
              <a:rPr lang="en-US" sz="1600">
                <a:solidFill>
                  <a:srgbClr val="282828"/>
                </a:solidFill>
                <a:latin typeface="Segoe UI" panose="020B0502040204020203" pitchFamily="34" charset="0"/>
                <a:cs typeface="Segoe UI" panose="020B0502040204020203" pitchFamily="34" charset="0"/>
              </a:rPr>
              <a:t>Spend time validating their concerns and unpacking them from buzz words </a:t>
            </a:r>
          </a:p>
        </p:txBody>
      </p:sp>
      <p:pic>
        <p:nvPicPr>
          <p:cNvPr id="20" name="Picture 19">
            <a:extLst>
              <a:ext uri="{FF2B5EF4-FFF2-40B4-BE49-F238E27FC236}">
                <a16:creationId xmlns:a16="http://schemas.microsoft.com/office/drawing/2014/main" id="{E7E81AD8-E483-422C-AFE6-1FDA29FE8F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2958" y="2727967"/>
            <a:ext cx="540161" cy="636307"/>
          </a:xfrm>
          <a:prstGeom prst="rect">
            <a:avLst/>
          </a:prstGeom>
        </p:spPr>
      </p:pic>
      <p:sp>
        <p:nvSpPr>
          <p:cNvPr id="21" name="Circle: Hollow 20">
            <a:extLst>
              <a:ext uri="{FF2B5EF4-FFF2-40B4-BE49-F238E27FC236}">
                <a16:creationId xmlns:a16="http://schemas.microsoft.com/office/drawing/2014/main" id="{B53EFC0D-4665-4E93-B5DA-453FA9A7B327}"/>
              </a:ext>
            </a:extLst>
          </p:cNvPr>
          <p:cNvSpPr/>
          <p:nvPr/>
        </p:nvSpPr>
        <p:spPr bwMode="auto">
          <a:xfrm>
            <a:off x="1547797" y="2589196"/>
            <a:ext cx="908066" cy="908066"/>
          </a:xfrm>
          <a:prstGeom prst="donut">
            <a:avLst>
              <a:gd name="adj" fmla="val 13587"/>
            </a:avLst>
          </a:prstGeom>
          <a:solidFill>
            <a:srgbClr val="F2F2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grpSp>
        <p:nvGrpSpPr>
          <p:cNvPr id="22" name="Group 21">
            <a:extLst>
              <a:ext uri="{FF2B5EF4-FFF2-40B4-BE49-F238E27FC236}">
                <a16:creationId xmlns:a16="http://schemas.microsoft.com/office/drawing/2014/main" id="{F87E4B9F-DFC5-4C14-BF1C-5CAC923D5654}"/>
              </a:ext>
            </a:extLst>
          </p:cNvPr>
          <p:cNvGrpSpPr/>
          <p:nvPr/>
        </p:nvGrpSpPr>
        <p:grpSpPr>
          <a:xfrm>
            <a:off x="1261891" y="2627583"/>
            <a:ext cx="1154421" cy="1154420"/>
            <a:chOff x="434975" y="2112964"/>
            <a:chExt cx="1131888" cy="1131887"/>
          </a:xfrm>
        </p:grpSpPr>
        <p:sp>
          <p:nvSpPr>
            <p:cNvPr id="23" name="Freeform 5">
              <a:extLst>
                <a:ext uri="{FF2B5EF4-FFF2-40B4-BE49-F238E27FC236}">
                  <a16:creationId xmlns:a16="http://schemas.microsoft.com/office/drawing/2014/main" id="{CD7A91CC-E200-4E98-96BB-91E9D85CA143}"/>
                </a:ext>
              </a:extLst>
            </p:cNvPr>
            <p:cNvSpPr>
              <a:spLocks noEditPoints="1"/>
            </p:cNvSpPr>
            <p:nvPr/>
          </p:nvSpPr>
          <p:spPr bwMode="auto">
            <a:xfrm>
              <a:off x="744538" y="2112964"/>
              <a:ext cx="822325" cy="822325"/>
            </a:xfrm>
            <a:custGeom>
              <a:avLst/>
              <a:gdLst>
                <a:gd name="T0" fmla="*/ 166 w 202"/>
                <a:gd name="T1" fmla="*/ 36 h 202"/>
                <a:gd name="T2" fmla="*/ 37 w 202"/>
                <a:gd name="T3" fmla="*/ 36 h 202"/>
                <a:gd name="T4" fmla="*/ 31 w 202"/>
                <a:gd name="T5" fmla="*/ 157 h 202"/>
                <a:gd name="T6" fmla="*/ 0 w 202"/>
                <a:gd name="T7" fmla="*/ 187 h 202"/>
                <a:gd name="T8" fmla="*/ 15 w 202"/>
                <a:gd name="T9" fmla="*/ 202 h 202"/>
                <a:gd name="T10" fmla="*/ 45 w 202"/>
                <a:gd name="T11" fmla="*/ 171 h 202"/>
                <a:gd name="T12" fmla="*/ 166 w 202"/>
                <a:gd name="T13" fmla="*/ 165 h 202"/>
                <a:gd name="T14" fmla="*/ 166 w 202"/>
                <a:gd name="T15" fmla="*/ 36 h 202"/>
                <a:gd name="T16" fmla="*/ 153 w 202"/>
                <a:gd name="T17" fmla="*/ 151 h 202"/>
                <a:gd name="T18" fmla="*/ 51 w 202"/>
                <a:gd name="T19" fmla="*/ 151 h 202"/>
                <a:gd name="T20" fmla="*/ 51 w 202"/>
                <a:gd name="T21" fmla="*/ 49 h 202"/>
                <a:gd name="T22" fmla="*/ 153 w 202"/>
                <a:gd name="T23" fmla="*/ 49 h 202"/>
                <a:gd name="T24" fmla="*/ 153 w 202"/>
                <a:gd name="T25" fmla="*/ 15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2" h="202">
                  <a:moveTo>
                    <a:pt x="166" y="36"/>
                  </a:moveTo>
                  <a:cubicBezTo>
                    <a:pt x="131" y="0"/>
                    <a:pt x="73" y="0"/>
                    <a:pt x="37" y="36"/>
                  </a:cubicBezTo>
                  <a:cubicBezTo>
                    <a:pt x="4" y="69"/>
                    <a:pt x="2" y="121"/>
                    <a:pt x="31" y="157"/>
                  </a:cubicBezTo>
                  <a:cubicBezTo>
                    <a:pt x="0" y="187"/>
                    <a:pt x="0" y="187"/>
                    <a:pt x="0" y="187"/>
                  </a:cubicBezTo>
                  <a:cubicBezTo>
                    <a:pt x="15" y="202"/>
                    <a:pt x="15" y="202"/>
                    <a:pt x="15" y="202"/>
                  </a:cubicBezTo>
                  <a:cubicBezTo>
                    <a:pt x="45" y="171"/>
                    <a:pt x="45" y="171"/>
                    <a:pt x="45" y="171"/>
                  </a:cubicBezTo>
                  <a:cubicBezTo>
                    <a:pt x="81" y="200"/>
                    <a:pt x="133" y="198"/>
                    <a:pt x="166" y="165"/>
                  </a:cubicBezTo>
                  <a:cubicBezTo>
                    <a:pt x="202" y="129"/>
                    <a:pt x="202" y="71"/>
                    <a:pt x="166" y="36"/>
                  </a:cubicBezTo>
                  <a:moveTo>
                    <a:pt x="153" y="151"/>
                  </a:moveTo>
                  <a:cubicBezTo>
                    <a:pt x="124" y="179"/>
                    <a:pt x="79" y="179"/>
                    <a:pt x="51" y="151"/>
                  </a:cubicBezTo>
                  <a:cubicBezTo>
                    <a:pt x="23" y="123"/>
                    <a:pt x="23" y="77"/>
                    <a:pt x="51" y="49"/>
                  </a:cubicBezTo>
                  <a:cubicBezTo>
                    <a:pt x="79" y="21"/>
                    <a:pt x="124" y="21"/>
                    <a:pt x="153" y="49"/>
                  </a:cubicBezTo>
                  <a:cubicBezTo>
                    <a:pt x="181" y="77"/>
                    <a:pt x="181" y="123"/>
                    <a:pt x="153" y="151"/>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4" name="Freeform 6">
              <a:extLst>
                <a:ext uri="{FF2B5EF4-FFF2-40B4-BE49-F238E27FC236}">
                  <a16:creationId xmlns:a16="http://schemas.microsoft.com/office/drawing/2014/main" id="{6AA65FB8-BF9A-4E27-B0DE-D33E3860B735}"/>
                </a:ext>
              </a:extLst>
            </p:cNvPr>
            <p:cNvSpPr>
              <a:spLocks/>
            </p:cNvSpPr>
            <p:nvPr/>
          </p:nvSpPr>
          <p:spPr bwMode="auto">
            <a:xfrm>
              <a:off x="434975" y="2805113"/>
              <a:ext cx="439738" cy="439738"/>
            </a:xfrm>
            <a:custGeom>
              <a:avLst/>
              <a:gdLst>
                <a:gd name="T0" fmla="*/ 23 w 108"/>
                <a:gd name="T1" fmla="*/ 107 h 108"/>
                <a:gd name="T2" fmla="*/ 1 w 108"/>
                <a:gd name="T3" fmla="*/ 85 h 108"/>
                <a:gd name="T4" fmla="*/ 1 w 108"/>
                <a:gd name="T5" fmla="*/ 78 h 108"/>
                <a:gd name="T6" fmla="*/ 78 w 108"/>
                <a:gd name="T7" fmla="*/ 1 h 108"/>
                <a:gd name="T8" fmla="*/ 85 w 108"/>
                <a:gd name="T9" fmla="*/ 1 h 108"/>
                <a:gd name="T10" fmla="*/ 106 w 108"/>
                <a:gd name="T11" fmla="*/ 23 h 108"/>
                <a:gd name="T12" fmla="*/ 106 w 108"/>
                <a:gd name="T13" fmla="*/ 30 h 108"/>
                <a:gd name="T14" fmla="*/ 30 w 108"/>
                <a:gd name="T15" fmla="*/ 107 h 108"/>
                <a:gd name="T16" fmla="*/ 23 w 108"/>
                <a:gd name="T17" fmla="*/ 10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08">
                  <a:moveTo>
                    <a:pt x="23" y="107"/>
                  </a:moveTo>
                  <a:cubicBezTo>
                    <a:pt x="1" y="85"/>
                    <a:pt x="1" y="85"/>
                    <a:pt x="1" y="85"/>
                  </a:cubicBezTo>
                  <a:cubicBezTo>
                    <a:pt x="0" y="83"/>
                    <a:pt x="0" y="80"/>
                    <a:pt x="1" y="78"/>
                  </a:cubicBezTo>
                  <a:cubicBezTo>
                    <a:pt x="78" y="1"/>
                    <a:pt x="78" y="1"/>
                    <a:pt x="78" y="1"/>
                  </a:cubicBezTo>
                  <a:cubicBezTo>
                    <a:pt x="80" y="0"/>
                    <a:pt x="83" y="0"/>
                    <a:pt x="85" y="1"/>
                  </a:cubicBezTo>
                  <a:cubicBezTo>
                    <a:pt x="106" y="23"/>
                    <a:pt x="106" y="23"/>
                    <a:pt x="106" y="23"/>
                  </a:cubicBezTo>
                  <a:cubicBezTo>
                    <a:pt x="108" y="25"/>
                    <a:pt x="108" y="28"/>
                    <a:pt x="106" y="30"/>
                  </a:cubicBezTo>
                  <a:cubicBezTo>
                    <a:pt x="30" y="107"/>
                    <a:pt x="30" y="107"/>
                    <a:pt x="30" y="107"/>
                  </a:cubicBezTo>
                  <a:cubicBezTo>
                    <a:pt x="28" y="108"/>
                    <a:pt x="25" y="108"/>
                    <a:pt x="23" y="107"/>
                  </a:cubicBezTo>
                </a:path>
              </a:pathLst>
            </a:custGeom>
            <a:solidFill>
              <a:srgbClr val="0078D4"/>
            </a:solidFill>
            <a:ln>
              <a:noFill/>
            </a:ln>
          </p:spPr>
          <p:txBody>
            <a:bodyPr vert="horz" wrap="square" lIns="93260" tIns="46630" rIns="93260" bIns="46630" numCol="1" anchor="t" anchorCtr="0" compatLnSpc="1">
              <a:prstTxWarp prst="textNoShape">
                <a:avLst/>
              </a:prstTxWarp>
            </a:bodyPr>
            <a:lstStyle/>
            <a:p>
              <a:endParaRPr lang="en-US" sz="1873"/>
            </a:p>
          </p:txBody>
        </p:sp>
      </p:grpSp>
      <p:pic>
        <p:nvPicPr>
          <p:cNvPr id="55" name="Picture 54">
            <a:extLst>
              <a:ext uri="{FF2B5EF4-FFF2-40B4-BE49-F238E27FC236}">
                <a16:creationId xmlns:a16="http://schemas.microsoft.com/office/drawing/2014/main" id="{50A84106-83E6-4015-BF25-E690D64E22AE}"/>
              </a:ext>
            </a:extLst>
          </p:cNvPr>
          <p:cNvPicPr>
            <a:picLocks noChangeAspect="1"/>
          </p:cNvPicPr>
          <p:nvPr/>
        </p:nvPicPr>
        <p:blipFill>
          <a:blip r:embed="rId5"/>
          <a:stretch>
            <a:fillRect/>
          </a:stretch>
        </p:blipFill>
        <p:spPr>
          <a:xfrm>
            <a:off x="10101129" y="2657486"/>
            <a:ext cx="1061329" cy="1061329"/>
          </a:xfrm>
          <a:prstGeom prst="rect">
            <a:avLst/>
          </a:prstGeom>
        </p:spPr>
      </p:pic>
      <p:pic>
        <p:nvPicPr>
          <p:cNvPr id="59" name="Picture 58">
            <a:extLst>
              <a:ext uri="{FF2B5EF4-FFF2-40B4-BE49-F238E27FC236}">
                <a16:creationId xmlns:a16="http://schemas.microsoft.com/office/drawing/2014/main" id="{CBF494F2-5AEA-4FCC-AB16-C23E663C218C}"/>
              </a:ext>
            </a:extLst>
          </p:cNvPr>
          <p:cNvPicPr>
            <a:picLocks noChangeAspect="1"/>
          </p:cNvPicPr>
          <p:nvPr/>
        </p:nvPicPr>
        <p:blipFill>
          <a:blip r:embed="rId6"/>
          <a:stretch>
            <a:fillRect/>
          </a:stretch>
        </p:blipFill>
        <p:spPr>
          <a:xfrm>
            <a:off x="4119393" y="2657486"/>
            <a:ext cx="1043730" cy="1043730"/>
          </a:xfrm>
          <a:prstGeom prst="rect">
            <a:avLst/>
          </a:prstGeom>
        </p:spPr>
      </p:pic>
    </p:spTree>
    <p:extLst>
      <p:ext uri="{BB962C8B-B14F-4D97-AF65-F5344CB8AC3E}">
        <p14:creationId xmlns:p14="http://schemas.microsoft.com/office/powerpoint/2010/main" val="377969648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20798-4DD4-4574-B432-89DFADFE55FE}"/>
              </a:ext>
            </a:extLst>
          </p:cNvPr>
          <p:cNvSpPr>
            <a:spLocks noGrp="1"/>
          </p:cNvSpPr>
          <p:nvPr>
            <p:ph type="title"/>
          </p:nvPr>
        </p:nvSpPr>
        <p:spPr/>
        <p:txBody>
          <a:bodyPr/>
          <a:lstStyle/>
          <a:p>
            <a:r>
              <a:rPr lang="en-US"/>
              <a:t>Listen and learn through business discovery</a:t>
            </a:r>
          </a:p>
        </p:txBody>
      </p:sp>
      <p:cxnSp>
        <p:nvCxnSpPr>
          <p:cNvPr id="26" name="Straight Connector 25">
            <a:extLst>
              <a:ext uri="{FF2B5EF4-FFF2-40B4-BE49-F238E27FC236}">
                <a16:creationId xmlns:a16="http://schemas.microsoft.com/office/drawing/2014/main" id="{BF9645AC-9234-1742-8CB8-6C675F6B3E2B}"/>
              </a:ext>
            </a:extLst>
          </p:cNvPr>
          <p:cNvCxnSpPr/>
          <p:nvPr/>
        </p:nvCxnSpPr>
        <p:spPr>
          <a:xfrm>
            <a:off x="357514" y="4137226"/>
            <a:ext cx="11321194" cy="0"/>
          </a:xfrm>
          <a:prstGeom prst="line">
            <a:avLst/>
          </a:prstGeom>
          <a:ln w="25400">
            <a:solidFill>
              <a:srgbClr val="BFBFBF"/>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C98CA3F9-13B8-4E21-84C0-FE57B566F6D3}"/>
              </a:ext>
            </a:extLst>
          </p:cNvPr>
          <p:cNvSpPr txBox="1"/>
          <p:nvPr/>
        </p:nvSpPr>
        <p:spPr>
          <a:xfrm>
            <a:off x="357513" y="4450508"/>
            <a:ext cx="4861506" cy="1459871"/>
          </a:xfrm>
          <a:prstGeom prst="rect">
            <a:avLst/>
          </a:prstGeom>
          <a:noFill/>
        </p:spPr>
        <p:txBody>
          <a:bodyPr wrap="square" lIns="186521" tIns="149217" rIns="186521" bIns="149217" rtlCol="0">
            <a:spAutoFit/>
          </a:bodyPr>
          <a:lstStyle/>
          <a:p>
            <a:pPr>
              <a:spcBef>
                <a:spcPts val="408"/>
              </a:spcBef>
              <a:defRPr/>
            </a:pPr>
            <a:r>
              <a:rPr lang="en-US" sz="1600" b="1">
                <a:solidFill>
                  <a:srgbClr val="0077D5"/>
                </a:solidFill>
                <a:latin typeface="Segoe UI Semibold" panose="020B0502040204020203" pitchFamily="34" charset="0"/>
                <a:cs typeface="Segoe UI Semibold" panose="020B0502040204020203" pitchFamily="34" charset="0"/>
              </a:rPr>
              <a:t>Sample business questions</a:t>
            </a:r>
          </a:p>
          <a:p>
            <a:pPr marL="291436" indent="-291436">
              <a:spcBef>
                <a:spcPts val="408"/>
              </a:spcBef>
              <a:buClr>
                <a:srgbClr val="0077D5"/>
              </a:buClr>
              <a:buFont typeface="Arial" panose="020B0604020202020204" pitchFamily="34" charset="0"/>
              <a:buChar char="•"/>
            </a:pPr>
            <a:r>
              <a:rPr lang="en-US" sz="1600"/>
              <a:t>Who are your clients? What do they need?</a:t>
            </a:r>
          </a:p>
          <a:p>
            <a:pPr marL="291436" indent="-291436">
              <a:spcBef>
                <a:spcPts val="408"/>
              </a:spcBef>
              <a:buClr>
                <a:srgbClr val="0077D5"/>
              </a:buClr>
              <a:buFont typeface="Arial" panose="020B0604020202020204" pitchFamily="34" charset="0"/>
              <a:buChar char="•"/>
            </a:pPr>
            <a:r>
              <a:rPr lang="en-US" sz="1600"/>
              <a:t>Where do your employees work? </a:t>
            </a:r>
          </a:p>
          <a:p>
            <a:pPr marL="291436" indent="-291436">
              <a:spcBef>
                <a:spcPts val="408"/>
              </a:spcBef>
              <a:buClr>
                <a:srgbClr val="0077D5"/>
              </a:buClr>
              <a:buFont typeface="Arial" panose="020B0604020202020204" pitchFamily="34" charset="0"/>
              <a:buChar char="•"/>
            </a:pPr>
            <a:r>
              <a:rPr lang="en-US" sz="1600"/>
              <a:t>How do you envision your company growing?  </a:t>
            </a:r>
          </a:p>
        </p:txBody>
      </p:sp>
      <p:sp>
        <p:nvSpPr>
          <p:cNvPr id="13" name="TextBox 12">
            <a:extLst>
              <a:ext uri="{FF2B5EF4-FFF2-40B4-BE49-F238E27FC236}">
                <a16:creationId xmlns:a16="http://schemas.microsoft.com/office/drawing/2014/main" id="{9D7C0320-5200-4D77-AB43-C7DBE47E158F}"/>
              </a:ext>
            </a:extLst>
          </p:cNvPr>
          <p:cNvSpPr txBox="1"/>
          <p:nvPr/>
        </p:nvSpPr>
        <p:spPr>
          <a:xfrm>
            <a:off x="6216649" y="4450507"/>
            <a:ext cx="4861506" cy="1482933"/>
          </a:xfrm>
          <a:prstGeom prst="rect">
            <a:avLst/>
          </a:prstGeom>
          <a:noFill/>
        </p:spPr>
        <p:txBody>
          <a:bodyPr wrap="square" lIns="186521" tIns="149217" rIns="186521" bIns="149217" rtlCol="0">
            <a:spAutoFit/>
          </a:bodyPr>
          <a:lstStyle/>
          <a:p>
            <a:pPr>
              <a:spcBef>
                <a:spcPts val="408"/>
              </a:spcBef>
              <a:defRPr/>
            </a:pPr>
            <a:r>
              <a:rPr lang="en-US" sz="1600" b="1">
                <a:solidFill>
                  <a:srgbClr val="0077D5"/>
                </a:solidFill>
                <a:latin typeface="Segoe UI Semibold" panose="020B0502040204020203" pitchFamily="34" charset="0"/>
                <a:cs typeface="Segoe UI Semibold" panose="020B0502040204020203" pitchFamily="34" charset="0"/>
              </a:rPr>
              <a:t>Sample technology-use questions</a:t>
            </a:r>
          </a:p>
          <a:p>
            <a:pPr marL="291436" indent="-291436">
              <a:spcBef>
                <a:spcPts val="408"/>
              </a:spcBef>
              <a:buClr>
                <a:srgbClr val="0077D5"/>
              </a:buClr>
              <a:buFont typeface="Arial" panose="020B0604020202020204" pitchFamily="34" charset="0"/>
              <a:buChar char="•"/>
            </a:pPr>
            <a:r>
              <a:rPr lang="en-US" sz="1600"/>
              <a:t>What is your company’s view of technology?</a:t>
            </a:r>
          </a:p>
          <a:p>
            <a:pPr marL="291436" indent="-291436">
              <a:spcBef>
                <a:spcPts val="408"/>
              </a:spcBef>
              <a:buClr>
                <a:srgbClr val="0077D5"/>
              </a:buClr>
              <a:buFont typeface="Arial" panose="020B0604020202020204" pitchFamily="34" charset="0"/>
              <a:buChar char="•"/>
            </a:pPr>
            <a:r>
              <a:rPr lang="en-US" sz="1600"/>
              <a:t>Do you have a dedicated IT person?</a:t>
            </a:r>
          </a:p>
          <a:p>
            <a:pPr marL="291436" indent="-291436">
              <a:spcBef>
                <a:spcPts val="408"/>
              </a:spcBef>
              <a:buClr>
                <a:srgbClr val="0077D5"/>
              </a:buClr>
              <a:buFont typeface="Arial" panose="020B0604020202020204" pitchFamily="34" charset="0"/>
              <a:buChar char="•"/>
            </a:pPr>
            <a:r>
              <a:rPr lang="en-US" sz="1600"/>
              <a:t>What do you wish you could do better?</a:t>
            </a:r>
            <a:endParaRPr lang="en-US" sz="1600">
              <a:solidFill>
                <a:schemeClr val="dk1"/>
              </a:solidFill>
            </a:endParaRPr>
          </a:p>
        </p:txBody>
      </p:sp>
      <p:sp>
        <p:nvSpPr>
          <p:cNvPr id="14" name="TextBox 13">
            <a:extLst>
              <a:ext uri="{FF2B5EF4-FFF2-40B4-BE49-F238E27FC236}">
                <a16:creationId xmlns:a16="http://schemas.microsoft.com/office/drawing/2014/main" id="{7D2C32CC-F9FD-4739-B885-6FE916320991}"/>
              </a:ext>
            </a:extLst>
          </p:cNvPr>
          <p:cNvSpPr txBox="1"/>
          <p:nvPr/>
        </p:nvSpPr>
        <p:spPr>
          <a:xfrm>
            <a:off x="357514" y="1495603"/>
            <a:ext cx="3620977" cy="2314582"/>
          </a:xfrm>
          <a:prstGeom prst="rect">
            <a:avLst/>
          </a:prstGeom>
          <a:noFill/>
        </p:spPr>
        <p:txBody>
          <a:bodyPr wrap="square" lIns="186521" tIns="149217" rIns="186521" bIns="149217" rtlCol="0">
            <a:spAutoFit/>
          </a:bodyPr>
          <a:lstStyle/>
          <a:p>
            <a:pPr>
              <a:spcBef>
                <a:spcPts val="612"/>
              </a:spcBef>
              <a:spcAft>
                <a:spcPts val="816"/>
              </a:spcAft>
              <a:defRPr/>
            </a:pPr>
            <a:r>
              <a:rPr lang="en-US" sz="1600" b="1" dirty="0">
                <a:solidFill>
                  <a:srgbClr val="0077D5"/>
                </a:solidFill>
                <a:latin typeface="Segoe UI Semibold" panose="020B0502040204020203" pitchFamily="34" charset="0"/>
                <a:cs typeface="Segoe UI Semibold" panose="020B0502040204020203" pitchFamily="34" charset="0"/>
              </a:rPr>
              <a:t>Listen for pain points</a:t>
            </a:r>
          </a:p>
          <a:p>
            <a:pPr>
              <a:spcBef>
                <a:spcPts val="612"/>
              </a:spcBef>
              <a:spcAft>
                <a:spcPts val="816"/>
              </a:spcAft>
              <a:buClr>
                <a:srgbClr val="0077D5"/>
              </a:buClr>
            </a:pPr>
            <a:r>
              <a:rPr lang="en-US" sz="1600" dirty="0"/>
              <a:t>Processes undermine productivity</a:t>
            </a:r>
          </a:p>
          <a:p>
            <a:pPr>
              <a:spcBef>
                <a:spcPts val="612"/>
              </a:spcBef>
              <a:spcAft>
                <a:spcPts val="816"/>
              </a:spcAft>
              <a:buClr>
                <a:srgbClr val="0077D5"/>
              </a:buClr>
            </a:pPr>
            <a:r>
              <a:rPr lang="en-US" sz="1600" dirty="0"/>
              <a:t>Systems dictate how we work </a:t>
            </a:r>
          </a:p>
          <a:p>
            <a:pPr>
              <a:spcBef>
                <a:spcPts val="612"/>
              </a:spcBef>
              <a:spcAft>
                <a:spcPts val="816"/>
              </a:spcAft>
              <a:buClr>
                <a:srgbClr val="0077D5"/>
              </a:buClr>
            </a:pPr>
            <a:r>
              <a:rPr lang="en-US" sz="1600" dirty="0"/>
              <a:t>Security threats disrupt workflow</a:t>
            </a:r>
          </a:p>
          <a:p>
            <a:pPr>
              <a:spcBef>
                <a:spcPts val="612"/>
              </a:spcBef>
              <a:spcAft>
                <a:spcPts val="816"/>
              </a:spcAft>
              <a:buClr>
                <a:srgbClr val="0077D5"/>
              </a:buClr>
            </a:pPr>
            <a:r>
              <a:rPr lang="en-US" sz="1600" dirty="0"/>
              <a:t>Limited systems drain our budget</a:t>
            </a:r>
          </a:p>
        </p:txBody>
      </p:sp>
      <p:sp>
        <p:nvSpPr>
          <p:cNvPr id="16" name="TextBox 15">
            <a:extLst>
              <a:ext uri="{FF2B5EF4-FFF2-40B4-BE49-F238E27FC236}">
                <a16:creationId xmlns:a16="http://schemas.microsoft.com/office/drawing/2014/main" id="{7F68987F-F56D-4BC3-906B-C1FCD70ED876}"/>
              </a:ext>
            </a:extLst>
          </p:cNvPr>
          <p:cNvSpPr txBox="1"/>
          <p:nvPr/>
        </p:nvSpPr>
        <p:spPr>
          <a:xfrm>
            <a:off x="6216649" y="1495603"/>
            <a:ext cx="3620977" cy="2314582"/>
          </a:xfrm>
          <a:prstGeom prst="rect">
            <a:avLst/>
          </a:prstGeom>
          <a:noFill/>
        </p:spPr>
        <p:txBody>
          <a:bodyPr wrap="square" lIns="186521" tIns="149217" rIns="186521" bIns="149217" rtlCol="0">
            <a:spAutoFit/>
          </a:bodyPr>
          <a:lstStyle/>
          <a:p>
            <a:pPr>
              <a:spcBef>
                <a:spcPts val="612"/>
              </a:spcBef>
              <a:spcAft>
                <a:spcPts val="816"/>
              </a:spcAft>
              <a:defRPr/>
            </a:pPr>
            <a:r>
              <a:rPr lang="en-US" sz="1600" b="1">
                <a:solidFill>
                  <a:srgbClr val="0077D5"/>
                </a:solidFill>
                <a:latin typeface="Segoe UI Semibold" panose="020B0502040204020203" pitchFamily="34" charset="0"/>
                <a:cs typeface="Segoe UI Semibold" panose="020B0502040204020203" pitchFamily="34" charset="0"/>
              </a:rPr>
              <a:t>Identify priorities</a:t>
            </a:r>
          </a:p>
          <a:p>
            <a:pPr>
              <a:spcBef>
                <a:spcPts val="612"/>
              </a:spcBef>
              <a:spcAft>
                <a:spcPts val="816"/>
              </a:spcAft>
              <a:buClr>
                <a:srgbClr val="0077D5"/>
              </a:buClr>
            </a:pPr>
            <a:r>
              <a:rPr lang="en-US" sz="1600"/>
              <a:t>Functionality </a:t>
            </a:r>
          </a:p>
          <a:p>
            <a:pPr>
              <a:spcBef>
                <a:spcPts val="612"/>
              </a:spcBef>
              <a:spcAft>
                <a:spcPts val="816"/>
              </a:spcAft>
              <a:buClr>
                <a:srgbClr val="0077D5"/>
              </a:buClr>
            </a:pPr>
            <a:r>
              <a:rPr lang="en-US" sz="1600"/>
              <a:t>Flexibility </a:t>
            </a:r>
          </a:p>
          <a:p>
            <a:pPr>
              <a:spcBef>
                <a:spcPts val="612"/>
              </a:spcBef>
              <a:spcAft>
                <a:spcPts val="816"/>
              </a:spcAft>
              <a:buClr>
                <a:srgbClr val="0077D5"/>
              </a:buClr>
            </a:pPr>
            <a:r>
              <a:rPr lang="en-US" sz="1600"/>
              <a:t>Security</a:t>
            </a:r>
          </a:p>
          <a:p>
            <a:pPr>
              <a:spcBef>
                <a:spcPts val="612"/>
              </a:spcBef>
              <a:spcAft>
                <a:spcPts val="816"/>
              </a:spcAft>
              <a:buClr>
                <a:srgbClr val="0077D5"/>
              </a:buClr>
            </a:pPr>
            <a:r>
              <a:rPr lang="en-US" sz="1600"/>
              <a:t>Savings</a:t>
            </a:r>
            <a:endParaRPr lang="en-US" sz="1600">
              <a:solidFill>
                <a:schemeClr val="dk1"/>
              </a:solidFill>
            </a:endParaRPr>
          </a:p>
        </p:txBody>
      </p:sp>
      <p:grpSp>
        <p:nvGrpSpPr>
          <p:cNvPr id="5" name="Group 4">
            <a:extLst>
              <a:ext uri="{FF2B5EF4-FFF2-40B4-BE49-F238E27FC236}">
                <a16:creationId xmlns:a16="http://schemas.microsoft.com/office/drawing/2014/main" id="{DC839E86-657B-47CB-87FD-E1D8669B5030}"/>
              </a:ext>
            </a:extLst>
          </p:cNvPr>
          <p:cNvGrpSpPr/>
          <p:nvPr/>
        </p:nvGrpSpPr>
        <p:grpSpPr>
          <a:xfrm>
            <a:off x="3909064" y="2161433"/>
            <a:ext cx="2238117" cy="1267567"/>
            <a:chOff x="3831899" y="2161433"/>
            <a:chExt cx="2262544" cy="1267567"/>
          </a:xfrm>
        </p:grpSpPr>
        <p:cxnSp>
          <p:nvCxnSpPr>
            <p:cNvPr id="8" name="Straight Arrow Connector 7">
              <a:extLst>
                <a:ext uri="{FF2B5EF4-FFF2-40B4-BE49-F238E27FC236}">
                  <a16:creationId xmlns:a16="http://schemas.microsoft.com/office/drawing/2014/main" id="{7B9094E7-48BB-4144-BD4A-918DC6D3C464}"/>
                </a:ext>
              </a:extLst>
            </p:cNvPr>
            <p:cNvCxnSpPr>
              <a:cxnSpLocks/>
            </p:cNvCxnSpPr>
            <p:nvPr/>
          </p:nvCxnSpPr>
          <p:spPr>
            <a:xfrm>
              <a:off x="3831899" y="2161433"/>
              <a:ext cx="2262544" cy="0"/>
            </a:xfrm>
            <a:prstGeom prst="straightConnector1">
              <a:avLst/>
            </a:prstGeom>
            <a:ln w="254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F4F9150-740A-4138-9E73-B088EDCDDF4C}"/>
                </a:ext>
              </a:extLst>
            </p:cNvPr>
            <p:cNvCxnSpPr>
              <a:cxnSpLocks/>
            </p:cNvCxnSpPr>
            <p:nvPr/>
          </p:nvCxnSpPr>
          <p:spPr>
            <a:xfrm>
              <a:off x="3831899" y="2583955"/>
              <a:ext cx="2262544" cy="0"/>
            </a:xfrm>
            <a:prstGeom prst="straightConnector1">
              <a:avLst/>
            </a:prstGeom>
            <a:ln w="254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50F3D29-EC15-4325-9E5C-59156C3A16EF}"/>
                </a:ext>
              </a:extLst>
            </p:cNvPr>
            <p:cNvCxnSpPr>
              <a:cxnSpLocks/>
            </p:cNvCxnSpPr>
            <p:nvPr/>
          </p:nvCxnSpPr>
          <p:spPr>
            <a:xfrm>
              <a:off x="3831899" y="3006477"/>
              <a:ext cx="2262544" cy="0"/>
            </a:xfrm>
            <a:prstGeom prst="straightConnector1">
              <a:avLst/>
            </a:prstGeom>
            <a:ln w="254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AE2D033-4B80-43AB-9269-86BD785634FA}"/>
                </a:ext>
              </a:extLst>
            </p:cNvPr>
            <p:cNvCxnSpPr>
              <a:cxnSpLocks/>
            </p:cNvCxnSpPr>
            <p:nvPr/>
          </p:nvCxnSpPr>
          <p:spPr>
            <a:xfrm>
              <a:off x="3831899" y="3429000"/>
              <a:ext cx="2262544" cy="0"/>
            </a:xfrm>
            <a:prstGeom prst="straightConnector1">
              <a:avLst/>
            </a:prstGeom>
            <a:ln w="254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0421679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01B43-D709-4D0A-B104-54974E075834}"/>
              </a:ext>
            </a:extLst>
          </p:cNvPr>
          <p:cNvSpPr>
            <a:spLocks noGrp="1"/>
          </p:cNvSpPr>
          <p:nvPr>
            <p:ph type="title"/>
          </p:nvPr>
        </p:nvSpPr>
        <p:spPr/>
        <p:txBody>
          <a:bodyPr/>
          <a:lstStyle/>
          <a:p>
            <a:r>
              <a:rPr lang="en-US"/>
              <a:t>Shout the benefits of modern email and office apps</a:t>
            </a:r>
            <a:br>
              <a:rPr lang="en-US"/>
            </a:br>
            <a:br>
              <a:rPr lang="en-US" sz="1000"/>
            </a:br>
            <a:r>
              <a:rPr lang="en-US" sz="2800">
                <a:solidFill>
                  <a:schemeClr val="accent1"/>
                </a:solidFill>
              </a:rPr>
              <a:t>Whisper the cloud</a:t>
            </a:r>
          </a:p>
        </p:txBody>
      </p:sp>
      <p:sp>
        <p:nvSpPr>
          <p:cNvPr id="3" name="Rectangle 2">
            <a:extLst>
              <a:ext uri="{FF2B5EF4-FFF2-40B4-BE49-F238E27FC236}">
                <a16:creationId xmlns:a16="http://schemas.microsoft.com/office/drawing/2014/main" id="{7B3AB9A3-2668-4D45-9590-797EAC7F078C}"/>
              </a:ext>
            </a:extLst>
          </p:cNvPr>
          <p:cNvSpPr/>
          <p:nvPr/>
        </p:nvSpPr>
        <p:spPr>
          <a:xfrm>
            <a:off x="362657" y="1804355"/>
            <a:ext cx="5720479" cy="3921586"/>
          </a:xfrm>
          <a:prstGeom prst="rect">
            <a:avLst/>
          </a:prstGeom>
        </p:spPr>
        <p:txBody>
          <a:bodyPr wrap="square">
            <a:spAutoFit/>
          </a:bodyPr>
          <a:lstStyle/>
          <a:p>
            <a:pPr>
              <a:spcBef>
                <a:spcPts val="408"/>
              </a:spcBef>
              <a:spcAft>
                <a:spcPts val="300"/>
              </a:spcAft>
              <a:defRPr/>
            </a:pPr>
            <a:r>
              <a:rPr lang="en-US" sz="1600" b="1">
                <a:solidFill>
                  <a:srgbClr val="0077D5"/>
                </a:solidFill>
                <a:latin typeface="Segoe UI Semibold" panose="020B0502040204020203" pitchFamily="34" charset="0"/>
                <a:cs typeface="Segoe UI Semibold" panose="020B0502040204020203" pitchFamily="34" charset="0"/>
              </a:rPr>
              <a:t>Ground the email and modern apps conversation in the larger story about the challenges their business faces today</a:t>
            </a:r>
          </a:p>
          <a:p>
            <a:pPr>
              <a:spcBef>
                <a:spcPts val="408"/>
              </a:spcBef>
              <a:spcAft>
                <a:spcPts val="1000"/>
              </a:spcAft>
              <a:buClr>
                <a:srgbClr val="0077D5"/>
              </a:buClr>
              <a:defRPr/>
            </a:pPr>
            <a:r>
              <a:rPr lang="en-US" sz="1600">
                <a:latin typeface="Segoe UI" panose="020B0502040204020203" pitchFamily="34" charset="0"/>
                <a:cs typeface="Segoe UI" panose="020B0502040204020203" pitchFamily="34" charset="0"/>
              </a:rPr>
              <a:t>Talk about how big their job is, how hard they work, and how ridiculous it is to hassle with email and outdated apps.</a:t>
            </a:r>
            <a:endParaRPr lang="en-US" sz="1600" b="1">
              <a:solidFill>
                <a:srgbClr val="0077D5"/>
              </a:solidFill>
              <a:latin typeface="Segoe UI Semibold" panose="020B0502040204020203" pitchFamily="34" charset="0"/>
              <a:cs typeface="Segoe UI Semibold" panose="020B0502040204020203" pitchFamily="34" charset="0"/>
            </a:endParaRPr>
          </a:p>
          <a:p>
            <a:pPr>
              <a:spcBef>
                <a:spcPts val="408"/>
              </a:spcBef>
              <a:spcAft>
                <a:spcPts val="300"/>
              </a:spcAft>
              <a:defRPr/>
            </a:pPr>
            <a:r>
              <a:rPr lang="en-US" sz="1600" b="1">
                <a:solidFill>
                  <a:srgbClr val="0077D5"/>
                </a:solidFill>
                <a:latin typeface="Segoe UI Semibold" panose="020B0502040204020203" pitchFamily="34" charset="0"/>
                <a:cs typeface="Segoe UI Semibold" panose="020B0502040204020203" pitchFamily="34" charset="0"/>
              </a:rPr>
              <a:t>Explain how a business-class email solution and always-updated office apps will help address a problem they have</a:t>
            </a:r>
          </a:p>
          <a:p>
            <a:pPr>
              <a:spcBef>
                <a:spcPts val="408"/>
              </a:spcBef>
              <a:spcAft>
                <a:spcPts val="1000"/>
              </a:spcAft>
              <a:buClr>
                <a:srgbClr val="0077D5"/>
              </a:buClr>
              <a:defRPr/>
            </a:pPr>
            <a:r>
              <a:rPr lang="en-US" sz="1600">
                <a:latin typeface="Segoe UI" panose="020B0502040204020203" pitchFamily="34" charset="0"/>
                <a:cs typeface="Segoe UI" panose="020B0502040204020203" pitchFamily="34" charset="0"/>
              </a:rPr>
              <a:t>Don’t overwhelm your cloud-reluctant customer with all the possible capabilities—keep your pitch focused on a problem they face. This can include security or collaboration challenges.</a:t>
            </a:r>
            <a:endParaRPr lang="en-US" sz="1600" b="1">
              <a:solidFill>
                <a:srgbClr val="0077D5"/>
              </a:solidFill>
              <a:latin typeface="Segoe UI Semibold" panose="020B0502040204020203" pitchFamily="34" charset="0"/>
              <a:cs typeface="Segoe UI Semibold" panose="020B0502040204020203" pitchFamily="34" charset="0"/>
            </a:endParaRPr>
          </a:p>
          <a:p>
            <a:pPr>
              <a:spcBef>
                <a:spcPts val="408"/>
              </a:spcBef>
              <a:spcAft>
                <a:spcPts val="300"/>
              </a:spcAft>
              <a:defRPr/>
            </a:pPr>
            <a:r>
              <a:rPr lang="en-US" sz="1600" b="1">
                <a:solidFill>
                  <a:srgbClr val="0077D5"/>
                </a:solidFill>
                <a:latin typeface="Segoe UI Semibold" panose="020B0502040204020203" pitchFamily="34" charset="0"/>
                <a:cs typeface="Segoe UI Semibold" panose="020B0502040204020203" pitchFamily="34" charset="0"/>
              </a:rPr>
              <a:t>Illustrate how their email solution and modern office apps will work in their environment</a:t>
            </a:r>
          </a:p>
          <a:p>
            <a:pPr>
              <a:spcBef>
                <a:spcPts val="408"/>
              </a:spcBef>
              <a:spcAft>
                <a:spcPts val="1000"/>
              </a:spcAft>
              <a:buClr>
                <a:srgbClr val="0077D5"/>
              </a:buClr>
              <a:defRPr/>
            </a:pPr>
            <a:r>
              <a:rPr lang="en-US" sz="1600">
                <a:latin typeface="Segoe UI" panose="020B0502040204020203" pitchFamily="34" charset="0"/>
                <a:cs typeface="Segoe UI" panose="020B0502040204020203" pitchFamily="34" charset="0"/>
              </a:rPr>
              <a:t>Help your customer visualize the solution in their environment through demos and guided trials.</a:t>
            </a:r>
          </a:p>
        </p:txBody>
      </p:sp>
      <p:grpSp>
        <p:nvGrpSpPr>
          <p:cNvPr id="14" name="Group 13">
            <a:extLst>
              <a:ext uri="{FF2B5EF4-FFF2-40B4-BE49-F238E27FC236}">
                <a16:creationId xmlns:a16="http://schemas.microsoft.com/office/drawing/2014/main" id="{F7904BCD-CE86-48FB-B0C3-C6A3F7957050}"/>
              </a:ext>
            </a:extLst>
          </p:cNvPr>
          <p:cNvGrpSpPr/>
          <p:nvPr/>
        </p:nvGrpSpPr>
        <p:grpSpPr>
          <a:xfrm>
            <a:off x="7541428" y="2716346"/>
            <a:ext cx="3949636" cy="2148731"/>
            <a:chOff x="5024180" y="1977792"/>
            <a:chExt cx="2334779" cy="1270196"/>
          </a:xfrm>
        </p:grpSpPr>
        <p:pic>
          <p:nvPicPr>
            <p:cNvPr id="15" name="Picture 14">
              <a:extLst>
                <a:ext uri="{FF2B5EF4-FFF2-40B4-BE49-F238E27FC236}">
                  <a16:creationId xmlns:a16="http://schemas.microsoft.com/office/drawing/2014/main" id="{A0931365-7DC4-4E4F-9C5E-E2DDAC7AC731}"/>
                </a:ext>
              </a:extLst>
            </p:cNvPr>
            <p:cNvPicPr>
              <a:picLocks noChangeAspect="1"/>
            </p:cNvPicPr>
            <p:nvPr/>
          </p:nvPicPr>
          <p:blipFill>
            <a:blip r:embed="rId2"/>
            <a:stretch>
              <a:fillRect/>
            </a:stretch>
          </p:blipFill>
          <p:spPr>
            <a:xfrm>
              <a:off x="5024180" y="1977792"/>
              <a:ext cx="2334779" cy="1270196"/>
            </a:xfrm>
            <a:prstGeom prst="rect">
              <a:avLst/>
            </a:prstGeom>
          </p:spPr>
        </p:pic>
        <p:pic>
          <p:nvPicPr>
            <p:cNvPr id="16" name="Picture 15">
              <a:extLst>
                <a:ext uri="{FF2B5EF4-FFF2-40B4-BE49-F238E27FC236}">
                  <a16:creationId xmlns:a16="http://schemas.microsoft.com/office/drawing/2014/main" id="{1001A4C1-37A4-4F58-A53E-A7E17CC35C48}"/>
                </a:ext>
              </a:extLst>
            </p:cNvPr>
            <p:cNvPicPr>
              <a:picLocks noChangeAspect="1"/>
            </p:cNvPicPr>
            <p:nvPr/>
          </p:nvPicPr>
          <p:blipFill>
            <a:blip r:embed="rId3"/>
            <a:stretch>
              <a:fillRect/>
            </a:stretch>
          </p:blipFill>
          <p:spPr>
            <a:xfrm>
              <a:off x="5787278" y="2361440"/>
              <a:ext cx="808583" cy="808583"/>
            </a:xfrm>
            <a:prstGeom prst="rect">
              <a:avLst/>
            </a:prstGeom>
          </p:spPr>
        </p:pic>
      </p:grpSp>
    </p:spTree>
    <p:extLst>
      <p:ext uri="{BB962C8B-B14F-4D97-AF65-F5344CB8AC3E}">
        <p14:creationId xmlns:p14="http://schemas.microsoft.com/office/powerpoint/2010/main" val="193917130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0" b="-30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F58DB54-22FD-414B-8026-854FECBC0C4F}"/>
              </a:ext>
            </a:extLst>
          </p:cNvPr>
          <p:cNvSpPr/>
          <p:nvPr/>
        </p:nvSpPr>
        <p:spPr bwMode="auto">
          <a:xfrm>
            <a:off x="0" y="0"/>
            <a:ext cx="12436475" cy="6994524"/>
          </a:xfrm>
          <a:prstGeom prst="rect">
            <a:avLst/>
          </a:prstGeom>
          <a:gradFill>
            <a:gsLst>
              <a:gs pos="10000">
                <a:schemeClr val="bg1">
                  <a:lumMod val="0"/>
                  <a:alpha val="83000"/>
                </a:schemeClr>
              </a:gs>
              <a:gs pos="70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202D5B4-2878-44E2-9F0D-013497A038AB}"/>
              </a:ext>
            </a:extLst>
          </p:cNvPr>
          <p:cNvSpPr>
            <a:spLocks noGrp="1"/>
          </p:cNvSpPr>
          <p:nvPr>
            <p:ph type="title"/>
          </p:nvPr>
        </p:nvSpPr>
        <p:spPr/>
        <p:txBody>
          <a:bodyPr/>
          <a:lstStyle/>
          <a:p>
            <a:r>
              <a:rPr lang="en-US"/>
              <a:t>Win cloud-reluctant SMBs with business-class email and modern office apps</a:t>
            </a:r>
          </a:p>
        </p:txBody>
      </p:sp>
    </p:spTree>
    <p:extLst>
      <p:ext uri="{BB962C8B-B14F-4D97-AF65-F5344CB8AC3E}">
        <p14:creationId xmlns:p14="http://schemas.microsoft.com/office/powerpoint/2010/main" val="155921908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270C-1C63-47E3-B715-8DDE4F564B98}"/>
              </a:ext>
            </a:extLst>
          </p:cNvPr>
          <p:cNvSpPr>
            <a:spLocks noGrp="1"/>
          </p:cNvSpPr>
          <p:nvPr>
            <p:ph type="title"/>
          </p:nvPr>
        </p:nvSpPr>
        <p:spPr/>
        <p:txBody>
          <a:bodyPr>
            <a:normAutofit/>
          </a:bodyPr>
          <a:lstStyle/>
          <a:p>
            <a:r>
              <a:rPr lang="en-US"/>
              <a:t>Email and modern apps build trust for cloud-reluctant SMBs</a:t>
            </a:r>
          </a:p>
        </p:txBody>
      </p:sp>
      <p:sp>
        <p:nvSpPr>
          <p:cNvPr id="3" name="Content Placeholder 2">
            <a:extLst>
              <a:ext uri="{FF2B5EF4-FFF2-40B4-BE49-F238E27FC236}">
                <a16:creationId xmlns:a16="http://schemas.microsoft.com/office/drawing/2014/main" id="{FF6ACF93-D09B-4431-87AF-B11E33362EEB}"/>
              </a:ext>
            </a:extLst>
          </p:cNvPr>
          <p:cNvSpPr>
            <a:spLocks noGrp="1"/>
          </p:cNvSpPr>
          <p:nvPr>
            <p:ph idx="4294967295"/>
          </p:nvPr>
        </p:nvSpPr>
        <p:spPr>
          <a:xfrm>
            <a:off x="442913" y="1649413"/>
            <a:ext cx="5640940" cy="3135730"/>
          </a:xfrm>
        </p:spPr>
        <p:txBody>
          <a:bodyPr/>
          <a:lstStyle/>
          <a:p>
            <a:pPr>
              <a:spcBef>
                <a:spcPts val="408"/>
              </a:spcBef>
              <a:spcAft>
                <a:spcPts val="1000"/>
              </a:spcAft>
            </a:pPr>
            <a:r>
              <a:rPr lang="en-US" sz="2200" b="1">
                <a:solidFill>
                  <a:srgbClr val="0077D5"/>
                </a:solidFill>
                <a:latin typeface="Segoe UI Semibold" panose="020B0502040204020203" pitchFamily="34" charset="0"/>
                <a:cs typeface="Segoe UI Semibold" panose="020B0502040204020203" pitchFamily="34" charset="0"/>
              </a:rPr>
              <a:t>Replace current technology with low-cost, high-value solutions</a:t>
            </a:r>
            <a:endParaRPr lang="en-US" sz="1632" b="1">
              <a:solidFill>
                <a:srgbClr val="0077D5"/>
              </a:solidFill>
              <a:latin typeface="Segoe UI Semibold" panose="020B0502040204020203" pitchFamily="34" charset="0"/>
              <a:cs typeface="Segoe UI Semibold" panose="020B0502040204020203" pitchFamily="34" charset="0"/>
            </a:endParaRPr>
          </a:p>
          <a:p>
            <a:pPr>
              <a:spcBef>
                <a:spcPts val="408"/>
              </a:spcBef>
              <a:spcAft>
                <a:spcPts val="1000"/>
              </a:spcAft>
            </a:pPr>
            <a:r>
              <a:rPr lang="en-US" sz="1632" b="1">
                <a:solidFill>
                  <a:srgbClr val="0077D5"/>
                </a:solidFill>
                <a:latin typeface="Segoe UI Semibold" panose="020B0502040204020203" pitchFamily="34" charset="0"/>
                <a:cs typeface="Segoe UI Semibold" panose="020B0502040204020203" pitchFamily="34" charset="0"/>
              </a:rPr>
              <a:t>SMBs use email more than any other app or software</a:t>
            </a:r>
            <a:r>
              <a:rPr lang="en-US" sz="1632" b="1" baseline="30000">
                <a:solidFill>
                  <a:srgbClr val="0077D5"/>
                </a:solidFill>
                <a:latin typeface="Segoe UI Semibold" panose="020B0502040204020203" pitchFamily="34" charset="0"/>
                <a:cs typeface="Segoe UI Semibold" panose="020B0502040204020203" pitchFamily="34" charset="0"/>
              </a:rPr>
              <a:t> </a:t>
            </a:r>
            <a:r>
              <a:rPr lang="en-US" sz="1632" b="1">
                <a:solidFill>
                  <a:srgbClr val="0077D5"/>
                </a:solidFill>
                <a:latin typeface="Segoe UI Semibold" panose="020B0502040204020203" pitchFamily="34" charset="0"/>
                <a:cs typeface="Segoe UI Semibold" panose="020B0502040204020203" pitchFamily="34" charset="0"/>
              </a:rPr>
              <a:t>today</a:t>
            </a:r>
            <a:r>
              <a:rPr lang="en-US" sz="1632" b="1" baseline="30000">
                <a:solidFill>
                  <a:srgbClr val="0077D5"/>
                </a:solidFill>
                <a:latin typeface="Segoe UI Semibold" panose="020B0502040204020203" pitchFamily="34" charset="0"/>
                <a:cs typeface="Segoe UI Semibold" panose="020B0502040204020203" pitchFamily="34" charset="0"/>
              </a:rPr>
              <a:t>1</a:t>
            </a:r>
            <a:endParaRPr lang="en-US" sz="1632" b="1">
              <a:solidFill>
                <a:srgbClr val="0077D5"/>
              </a:solidFill>
              <a:latin typeface="Segoe UI Semibold" panose="020B0502040204020203" pitchFamily="34" charset="0"/>
              <a:cs typeface="Segoe UI Semibold" panose="020B0502040204020203" pitchFamily="34" charset="0"/>
            </a:endParaRPr>
          </a:p>
          <a:p>
            <a:pPr>
              <a:spcBef>
                <a:spcPts val="408"/>
              </a:spcBef>
              <a:spcAft>
                <a:spcPts val="1000"/>
              </a:spcAft>
              <a:buClr>
                <a:srgbClr val="0077D5"/>
              </a:buClr>
            </a:pPr>
            <a:r>
              <a:rPr lang="en-US" sz="1632">
                <a:solidFill>
                  <a:schemeClr val="tx1"/>
                </a:solidFill>
                <a:latin typeface="Segoe UI" panose="020B0502040204020203" pitchFamily="34" charset="0"/>
                <a:cs typeface="Segoe UI" panose="020B0502040204020203" pitchFamily="34" charset="0"/>
              </a:rPr>
              <a:t>Many still use in-house servers or free online email and need a business-class solution with the benefits of the cloud.</a:t>
            </a:r>
          </a:p>
          <a:p>
            <a:pPr>
              <a:spcBef>
                <a:spcPts val="408"/>
              </a:spcBef>
              <a:spcAft>
                <a:spcPts val="1000"/>
              </a:spcAft>
              <a:buClr>
                <a:srgbClr val="0077D5"/>
              </a:buClr>
            </a:pPr>
            <a:r>
              <a:rPr lang="en-US" sz="1632" b="1">
                <a:solidFill>
                  <a:srgbClr val="0077D5"/>
                </a:solidFill>
                <a:latin typeface="Segoe UI Semibold" panose="020B0502040204020203" pitchFamily="34" charset="0"/>
                <a:cs typeface="Segoe UI Semibold" panose="020B0502040204020203" pitchFamily="34" charset="0"/>
              </a:rPr>
              <a:t>SMBs get more done with always-updated, modern apps </a:t>
            </a:r>
          </a:p>
          <a:p>
            <a:pPr>
              <a:spcBef>
                <a:spcPts val="408"/>
              </a:spcBef>
              <a:spcAft>
                <a:spcPts val="1000"/>
              </a:spcAft>
              <a:buClr>
                <a:srgbClr val="0077D5"/>
              </a:buClr>
            </a:pPr>
            <a:r>
              <a:rPr lang="en-US" sz="1632">
                <a:solidFill>
                  <a:schemeClr val="tx1"/>
                </a:solidFill>
                <a:latin typeface="Segoe UI" panose="020B0502040204020203" pitchFamily="34" charset="0"/>
                <a:cs typeface="Segoe UI" panose="020B0502040204020203" pitchFamily="34" charset="0"/>
              </a:rPr>
              <a:t>SMBs benefit when they take advantage of advanced security and collaboration features included in familiar apps. This builds cloud comfort to pave the way for more deals and additional projects.</a:t>
            </a:r>
            <a:endParaRPr lang="en-US" sz="1632" b="1">
              <a:solidFill>
                <a:schemeClr val="tx1"/>
              </a:solidFill>
              <a:latin typeface="Segoe UI Semibold" panose="020B0502040204020203" pitchFamily="34" charset="0"/>
              <a:cs typeface="Segoe UI Semibold" panose="020B0502040204020203" pitchFamily="34" charset="0"/>
            </a:endParaRPr>
          </a:p>
        </p:txBody>
      </p:sp>
      <p:grpSp>
        <p:nvGrpSpPr>
          <p:cNvPr id="5" name="Group 4">
            <a:extLst>
              <a:ext uri="{FF2B5EF4-FFF2-40B4-BE49-F238E27FC236}">
                <a16:creationId xmlns:a16="http://schemas.microsoft.com/office/drawing/2014/main" id="{69B5C569-C73A-4F38-8ADC-9325F6C3982C}"/>
              </a:ext>
            </a:extLst>
          </p:cNvPr>
          <p:cNvGrpSpPr/>
          <p:nvPr/>
        </p:nvGrpSpPr>
        <p:grpSpPr>
          <a:xfrm>
            <a:off x="6839110" y="1707822"/>
            <a:ext cx="4824928" cy="4350530"/>
            <a:chOff x="6689725" y="1389063"/>
            <a:chExt cx="4730751" cy="4265612"/>
          </a:xfrm>
        </p:grpSpPr>
        <p:grpSp>
          <p:nvGrpSpPr>
            <p:cNvPr id="31" name="Group 30">
              <a:extLst>
                <a:ext uri="{FF2B5EF4-FFF2-40B4-BE49-F238E27FC236}">
                  <a16:creationId xmlns:a16="http://schemas.microsoft.com/office/drawing/2014/main" id="{CE2F8456-6026-490B-A141-11EA94DDCB3F}"/>
                </a:ext>
              </a:extLst>
            </p:cNvPr>
            <p:cNvGrpSpPr/>
            <p:nvPr/>
          </p:nvGrpSpPr>
          <p:grpSpPr>
            <a:xfrm>
              <a:off x="6889750" y="1389063"/>
              <a:ext cx="4530726" cy="4265612"/>
              <a:chOff x="6889750" y="1389063"/>
              <a:chExt cx="4530726" cy="4265612"/>
            </a:xfrm>
          </p:grpSpPr>
          <p:sp>
            <p:nvSpPr>
              <p:cNvPr id="9" name="Freeform 5">
                <a:extLst>
                  <a:ext uri="{FF2B5EF4-FFF2-40B4-BE49-F238E27FC236}">
                    <a16:creationId xmlns:a16="http://schemas.microsoft.com/office/drawing/2014/main" id="{E8FEEDBD-95FA-4BC4-B30E-208AECFC4223}"/>
                  </a:ext>
                </a:extLst>
              </p:cNvPr>
              <p:cNvSpPr>
                <a:spLocks/>
              </p:cNvSpPr>
              <p:nvPr/>
            </p:nvSpPr>
            <p:spPr bwMode="auto">
              <a:xfrm>
                <a:off x="9586913" y="1608138"/>
                <a:ext cx="1833563" cy="925512"/>
              </a:xfrm>
              <a:custGeom>
                <a:avLst/>
                <a:gdLst>
                  <a:gd name="T0" fmla="*/ 12 w 117"/>
                  <a:gd name="T1" fmla="*/ 36 h 59"/>
                  <a:gd name="T2" fmla="*/ 16 w 117"/>
                  <a:gd name="T3" fmla="*/ 36 h 59"/>
                  <a:gd name="T4" fmla="*/ 15 w 117"/>
                  <a:gd name="T5" fmla="*/ 30 h 59"/>
                  <a:gd name="T6" fmla="*/ 44 w 117"/>
                  <a:gd name="T7" fmla="*/ 0 h 59"/>
                  <a:gd name="T8" fmla="*/ 73 w 117"/>
                  <a:gd name="T9" fmla="*/ 26 h 59"/>
                  <a:gd name="T10" fmla="*/ 84 w 117"/>
                  <a:gd name="T11" fmla="*/ 23 h 59"/>
                  <a:gd name="T12" fmla="*/ 102 w 117"/>
                  <a:gd name="T13" fmla="*/ 40 h 59"/>
                  <a:gd name="T14" fmla="*/ 107 w 117"/>
                  <a:gd name="T15" fmla="*/ 39 h 59"/>
                  <a:gd name="T16" fmla="*/ 117 w 117"/>
                  <a:gd name="T17" fmla="*/ 49 h 59"/>
                  <a:gd name="T18" fmla="*/ 107 w 117"/>
                  <a:gd name="T19" fmla="*/ 59 h 59"/>
                  <a:gd name="T20" fmla="*/ 12 w 117"/>
                  <a:gd name="T21" fmla="*/ 59 h 59"/>
                  <a:gd name="T22" fmla="*/ 0 w 117"/>
                  <a:gd name="T23" fmla="*/ 47 h 59"/>
                  <a:gd name="T24" fmla="*/ 12 w 117"/>
                  <a:gd name="T25"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7" h="59">
                    <a:moveTo>
                      <a:pt x="12" y="36"/>
                    </a:moveTo>
                    <a:cubicBezTo>
                      <a:pt x="13" y="36"/>
                      <a:pt x="14" y="36"/>
                      <a:pt x="16" y="36"/>
                    </a:cubicBezTo>
                    <a:cubicBezTo>
                      <a:pt x="15" y="34"/>
                      <a:pt x="15" y="32"/>
                      <a:pt x="15" y="30"/>
                    </a:cubicBezTo>
                    <a:cubicBezTo>
                      <a:pt x="15" y="13"/>
                      <a:pt x="28" y="0"/>
                      <a:pt x="44" y="0"/>
                    </a:cubicBezTo>
                    <a:cubicBezTo>
                      <a:pt x="59" y="0"/>
                      <a:pt x="72" y="12"/>
                      <a:pt x="73" y="26"/>
                    </a:cubicBezTo>
                    <a:cubicBezTo>
                      <a:pt x="76" y="24"/>
                      <a:pt x="80" y="23"/>
                      <a:pt x="84" y="23"/>
                    </a:cubicBezTo>
                    <a:cubicBezTo>
                      <a:pt x="94" y="23"/>
                      <a:pt x="101" y="31"/>
                      <a:pt x="102" y="40"/>
                    </a:cubicBezTo>
                    <a:cubicBezTo>
                      <a:pt x="103" y="40"/>
                      <a:pt x="105" y="39"/>
                      <a:pt x="107" y="39"/>
                    </a:cubicBezTo>
                    <a:cubicBezTo>
                      <a:pt x="112" y="39"/>
                      <a:pt x="117" y="44"/>
                      <a:pt x="117" y="49"/>
                    </a:cubicBezTo>
                    <a:cubicBezTo>
                      <a:pt x="117" y="55"/>
                      <a:pt x="112" y="59"/>
                      <a:pt x="107" y="59"/>
                    </a:cubicBezTo>
                    <a:cubicBezTo>
                      <a:pt x="12" y="59"/>
                      <a:pt x="12" y="59"/>
                      <a:pt x="12" y="59"/>
                    </a:cubicBezTo>
                    <a:cubicBezTo>
                      <a:pt x="5" y="59"/>
                      <a:pt x="0" y="54"/>
                      <a:pt x="0" y="47"/>
                    </a:cubicBezTo>
                    <a:cubicBezTo>
                      <a:pt x="0" y="41"/>
                      <a:pt x="5" y="36"/>
                      <a:pt x="12" y="3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10" name="Freeform 6">
                <a:extLst>
                  <a:ext uri="{FF2B5EF4-FFF2-40B4-BE49-F238E27FC236}">
                    <a16:creationId xmlns:a16="http://schemas.microsoft.com/office/drawing/2014/main" id="{A74592C5-0600-4595-BEE0-C316C49F64E7}"/>
                  </a:ext>
                </a:extLst>
              </p:cNvPr>
              <p:cNvSpPr>
                <a:spLocks/>
              </p:cNvSpPr>
              <p:nvPr/>
            </p:nvSpPr>
            <p:spPr bwMode="auto">
              <a:xfrm>
                <a:off x="8582025" y="3144838"/>
                <a:ext cx="2070100" cy="2149475"/>
              </a:xfrm>
              <a:custGeom>
                <a:avLst/>
                <a:gdLst>
                  <a:gd name="T0" fmla="*/ 124 w 132"/>
                  <a:gd name="T1" fmla="*/ 79 h 137"/>
                  <a:gd name="T2" fmla="*/ 122 w 132"/>
                  <a:gd name="T3" fmla="*/ 79 h 137"/>
                  <a:gd name="T4" fmla="*/ 43 w 132"/>
                  <a:gd name="T5" fmla="*/ 0 h 137"/>
                  <a:gd name="T6" fmla="*/ 37 w 132"/>
                  <a:gd name="T7" fmla="*/ 6 h 137"/>
                  <a:gd name="T8" fmla="*/ 104 w 132"/>
                  <a:gd name="T9" fmla="*/ 73 h 137"/>
                  <a:gd name="T10" fmla="*/ 0 w 132"/>
                  <a:gd name="T11" fmla="*/ 99 h 137"/>
                  <a:gd name="T12" fmla="*/ 13 w 132"/>
                  <a:gd name="T13" fmla="*/ 112 h 137"/>
                  <a:gd name="T14" fmla="*/ 9 w 132"/>
                  <a:gd name="T15" fmla="*/ 112 h 137"/>
                  <a:gd name="T16" fmla="*/ 9 w 132"/>
                  <a:gd name="T17" fmla="*/ 137 h 137"/>
                  <a:gd name="T18" fmla="*/ 23 w 132"/>
                  <a:gd name="T19" fmla="*/ 137 h 137"/>
                  <a:gd name="T20" fmla="*/ 23 w 132"/>
                  <a:gd name="T21" fmla="*/ 116 h 137"/>
                  <a:gd name="T22" fmla="*/ 28 w 132"/>
                  <a:gd name="T23" fmla="*/ 116 h 137"/>
                  <a:gd name="T24" fmla="*/ 113 w 132"/>
                  <a:gd name="T25" fmla="*/ 82 h 137"/>
                  <a:gd name="T26" fmla="*/ 116 w 132"/>
                  <a:gd name="T27" fmla="*/ 85 h 137"/>
                  <a:gd name="T28" fmla="*/ 116 w 132"/>
                  <a:gd name="T29" fmla="*/ 87 h 137"/>
                  <a:gd name="T30" fmla="*/ 124 w 132"/>
                  <a:gd name="T31" fmla="*/ 95 h 137"/>
                  <a:gd name="T32" fmla="*/ 132 w 132"/>
                  <a:gd name="T33" fmla="*/ 87 h 137"/>
                  <a:gd name="T34" fmla="*/ 124 w 132"/>
                  <a:gd name="T35" fmla="*/ 7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37">
                    <a:moveTo>
                      <a:pt x="124" y="79"/>
                    </a:moveTo>
                    <a:cubicBezTo>
                      <a:pt x="123" y="79"/>
                      <a:pt x="123" y="79"/>
                      <a:pt x="122" y="79"/>
                    </a:cubicBezTo>
                    <a:cubicBezTo>
                      <a:pt x="43" y="0"/>
                      <a:pt x="43" y="0"/>
                      <a:pt x="43" y="0"/>
                    </a:cubicBezTo>
                    <a:cubicBezTo>
                      <a:pt x="37" y="6"/>
                      <a:pt x="37" y="6"/>
                      <a:pt x="37" y="6"/>
                    </a:cubicBezTo>
                    <a:cubicBezTo>
                      <a:pt x="104" y="73"/>
                      <a:pt x="104" y="73"/>
                      <a:pt x="104" y="73"/>
                    </a:cubicBezTo>
                    <a:cubicBezTo>
                      <a:pt x="75" y="100"/>
                      <a:pt x="36" y="109"/>
                      <a:pt x="0" y="99"/>
                    </a:cubicBezTo>
                    <a:cubicBezTo>
                      <a:pt x="13" y="112"/>
                      <a:pt x="13" y="112"/>
                      <a:pt x="13" y="112"/>
                    </a:cubicBezTo>
                    <a:cubicBezTo>
                      <a:pt x="9" y="112"/>
                      <a:pt x="9" y="112"/>
                      <a:pt x="9" y="112"/>
                    </a:cubicBezTo>
                    <a:cubicBezTo>
                      <a:pt x="9" y="137"/>
                      <a:pt x="9" y="137"/>
                      <a:pt x="9" y="137"/>
                    </a:cubicBezTo>
                    <a:cubicBezTo>
                      <a:pt x="23" y="137"/>
                      <a:pt x="23" y="137"/>
                      <a:pt x="23" y="137"/>
                    </a:cubicBezTo>
                    <a:cubicBezTo>
                      <a:pt x="23" y="116"/>
                      <a:pt x="23" y="116"/>
                      <a:pt x="23" y="116"/>
                    </a:cubicBezTo>
                    <a:cubicBezTo>
                      <a:pt x="25" y="116"/>
                      <a:pt x="26" y="116"/>
                      <a:pt x="28" y="116"/>
                    </a:cubicBezTo>
                    <a:cubicBezTo>
                      <a:pt x="59" y="116"/>
                      <a:pt x="89" y="104"/>
                      <a:pt x="113" y="82"/>
                    </a:cubicBezTo>
                    <a:cubicBezTo>
                      <a:pt x="116" y="85"/>
                      <a:pt x="116" y="85"/>
                      <a:pt x="116" y="85"/>
                    </a:cubicBezTo>
                    <a:cubicBezTo>
                      <a:pt x="116" y="86"/>
                      <a:pt x="116" y="86"/>
                      <a:pt x="116" y="87"/>
                    </a:cubicBezTo>
                    <a:cubicBezTo>
                      <a:pt x="116" y="92"/>
                      <a:pt x="120" y="95"/>
                      <a:pt x="124" y="95"/>
                    </a:cubicBezTo>
                    <a:cubicBezTo>
                      <a:pt x="129" y="95"/>
                      <a:pt x="132" y="92"/>
                      <a:pt x="132" y="87"/>
                    </a:cubicBezTo>
                    <a:cubicBezTo>
                      <a:pt x="132" y="82"/>
                      <a:pt x="129" y="79"/>
                      <a:pt x="124" y="79"/>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11" name="Freeform 7">
                <a:extLst>
                  <a:ext uri="{FF2B5EF4-FFF2-40B4-BE49-F238E27FC236}">
                    <a16:creationId xmlns:a16="http://schemas.microsoft.com/office/drawing/2014/main" id="{AFE1B1FD-830C-4E15-BDCE-53B8B1D8932A}"/>
                  </a:ext>
                </a:extLst>
              </p:cNvPr>
              <p:cNvSpPr>
                <a:spLocks/>
              </p:cNvSpPr>
              <p:nvPr/>
            </p:nvSpPr>
            <p:spPr bwMode="auto">
              <a:xfrm>
                <a:off x="7077304" y="1627642"/>
                <a:ext cx="1755775" cy="3325812"/>
              </a:xfrm>
              <a:custGeom>
                <a:avLst/>
                <a:gdLst>
                  <a:gd name="T0" fmla="*/ 97 w 112"/>
                  <a:gd name="T1" fmla="*/ 196 h 212"/>
                  <a:gd name="T2" fmla="*/ 46 w 112"/>
                  <a:gd name="T3" fmla="*/ 167 h 212"/>
                  <a:gd name="T4" fmla="*/ 13 w 112"/>
                  <a:gd name="T5" fmla="*/ 88 h 212"/>
                  <a:gd name="T6" fmla="*/ 46 w 112"/>
                  <a:gd name="T7" fmla="*/ 9 h 212"/>
                  <a:gd name="T8" fmla="*/ 37 w 112"/>
                  <a:gd name="T9" fmla="*/ 0 h 212"/>
                  <a:gd name="T10" fmla="*/ 0 w 112"/>
                  <a:gd name="T11" fmla="*/ 88 h 212"/>
                  <a:gd name="T12" fmla="*/ 37 w 112"/>
                  <a:gd name="T13" fmla="*/ 176 h 212"/>
                  <a:gd name="T14" fmla="*/ 112 w 112"/>
                  <a:gd name="T15" fmla="*/ 212 h 212"/>
                  <a:gd name="T16" fmla="*/ 97 w 112"/>
                  <a:gd name="T17" fmla="*/ 19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212">
                    <a:moveTo>
                      <a:pt x="97" y="196"/>
                    </a:moveTo>
                    <a:cubicBezTo>
                      <a:pt x="78" y="192"/>
                      <a:pt x="60" y="182"/>
                      <a:pt x="46" y="167"/>
                    </a:cubicBezTo>
                    <a:cubicBezTo>
                      <a:pt x="24" y="146"/>
                      <a:pt x="13" y="118"/>
                      <a:pt x="13" y="88"/>
                    </a:cubicBezTo>
                    <a:cubicBezTo>
                      <a:pt x="13" y="58"/>
                      <a:pt x="24" y="30"/>
                      <a:pt x="46" y="9"/>
                    </a:cubicBezTo>
                    <a:cubicBezTo>
                      <a:pt x="37" y="0"/>
                      <a:pt x="37" y="0"/>
                      <a:pt x="37" y="0"/>
                    </a:cubicBezTo>
                    <a:cubicBezTo>
                      <a:pt x="13" y="23"/>
                      <a:pt x="0" y="55"/>
                      <a:pt x="0" y="88"/>
                    </a:cubicBezTo>
                    <a:cubicBezTo>
                      <a:pt x="0" y="121"/>
                      <a:pt x="13" y="153"/>
                      <a:pt x="37" y="176"/>
                    </a:cubicBezTo>
                    <a:cubicBezTo>
                      <a:pt x="58" y="197"/>
                      <a:pt x="85" y="209"/>
                      <a:pt x="112" y="212"/>
                    </a:cubicBezTo>
                    <a:lnTo>
                      <a:pt x="97" y="196"/>
                    </a:lnTo>
                    <a:close/>
                  </a:path>
                </a:pathLst>
              </a:custGeom>
              <a:solidFill>
                <a:srgbClr val="B4B4B4"/>
              </a:solidFill>
              <a:ln>
                <a:noFill/>
              </a:ln>
            </p:spPr>
            <p:txBody>
              <a:bodyPr vert="horz" wrap="square" lIns="93260" tIns="46630" rIns="93260" bIns="46630" numCol="1" anchor="t" anchorCtr="0" compatLnSpc="1">
                <a:prstTxWarp prst="textNoShape">
                  <a:avLst/>
                </a:prstTxWarp>
              </a:bodyPr>
              <a:lstStyle/>
              <a:p>
                <a:endParaRPr lang="en-US" sz="1873"/>
              </a:p>
            </p:txBody>
          </p:sp>
          <p:sp>
            <p:nvSpPr>
              <p:cNvPr id="12" name="Freeform 8">
                <a:extLst>
                  <a:ext uri="{FF2B5EF4-FFF2-40B4-BE49-F238E27FC236}">
                    <a16:creationId xmlns:a16="http://schemas.microsoft.com/office/drawing/2014/main" id="{218CBD53-83FC-4A61-BAA8-5CB231ACEB5E}"/>
                  </a:ext>
                </a:extLst>
              </p:cNvPr>
              <p:cNvSpPr>
                <a:spLocks/>
              </p:cNvSpPr>
              <p:nvPr/>
            </p:nvSpPr>
            <p:spPr bwMode="auto">
              <a:xfrm>
                <a:off x="7500938" y="1482725"/>
                <a:ext cx="1598613" cy="1600200"/>
              </a:xfrm>
              <a:custGeom>
                <a:avLst/>
                <a:gdLst>
                  <a:gd name="T0" fmla="*/ 102 w 102"/>
                  <a:gd name="T1" fmla="*/ 97 h 102"/>
                  <a:gd name="T2" fmla="*/ 8 w 102"/>
                  <a:gd name="T3" fmla="*/ 2 h 102"/>
                  <a:gd name="T4" fmla="*/ 2 w 102"/>
                  <a:gd name="T5" fmla="*/ 2 h 102"/>
                  <a:gd name="T6" fmla="*/ 2 w 102"/>
                  <a:gd name="T7" fmla="*/ 8 h 102"/>
                  <a:gd name="T8" fmla="*/ 97 w 102"/>
                  <a:gd name="T9" fmla="*/ 102 h 102"/>
                  <a:gd name="T10" fmla="*/ 102 w 102"/>
                  <a:gd name="T11" fmla="*/ 97 h 102"/>
                </a:gdLst>
                <a:ahLst/>
                <a:cxnLst>
                  <a:cxn ang="0">
                    <a:pos x="T0" y="T1"/>
                  </a:cxn>
                  <a:cxn ang="0">
                    <a:pos x="T2" y="T3"/>
                  </a:cxn>
                  <a:cxn ang="0">
                    <a:pos x="T4" y="T5"/>
                  </a:cxn>
                  <a:cxn ang="0">
                    <a:pos x="T6" y="T7"/>
                  </a:cxn>
                  <a:cxn ang="0">
                    <a:pos x="T8" y="T9"/>
                  </a:cxn>
                  <a:cxn ang="0">
                    <a:pos x="T10" y="T11"/>
                  </a:cxn>
                </a:cxnLst>
                <a:rect l="0" t="0" r="r" b="b"/>
                <a:pathLst>
                  <a:path w="102" h="102">
                    <a:moveTo>
                      <a:pt x="102" y="97"/>
                    </a:moveTo>
                    <a:cubicBezTo>
                      <a:pt x="8" y="2"/>
                      <a:pt x="8" y="2"/>
                      <a:pt x="8" y="2"/>
                    </a:cubicBezTo>
                    <a:cubicBezTo>
                      <a:pt x="6" y="0"/>
                      <a:pt x="4" y="0"/>
                      <a:pt x="2" y="2"/>
                    </a:cubicBezTo>
                    <a:cubicBezTo>
                      <a:pt x="0" y="4"/>
                      <a:pt x="0" y="6"/>
                      <a:pt x="2" y="8"/>
                    </a:cubicBezTo>
                    <a:cubicBezTo>
                      <a:pt x="97" y="102"/>
                      <a:pt x="97" y="102"/>
                      <a:pt x="97" y="102"/>
                    </a:cubicBezTo>
                    <a:cubicBezTo>
                      <a:pt x="102" y="97"/>
                      <a:pt x="102" y="97"/>
                      <a:pt x="102" y="97"/>
                    </a:cubicBezTo>
                  </a:path>
                </a:pathLst>
              </a:custGeom>
              <a:solidFill>
                <a:srgbClr val="B4B4B4"/>
              </a:solidFill>
              <a:ln>
                <a:noFill/>
              </a:ln>
            </p:spPr>
            <p:txBody>
              <a:bodyPr vert="horz" wrap="square" lIns="93260" tIns="46630" rIns="93260" bIns="46630" numCol="1" anchor="t" anchorCtr="0" compatLnSpc="1">
                <a:prstTxWarp prst="textNoShape">
                  <a:avLst/>
                </a:prstTxWarp>
              </a:bodyPr>
              <a:lstStyle/>
              <a:p>
                <a:endParaRPr lang="en-US" sz="1873"/>
              </a:p>
            </p:txBody>
          </p:sp>
          <p:sp>
            <p:nvSpPr>
              <p:cNvPr id="13" name="Freeform 9">
                <a:extLst>
                  <a:ext uri="{FF2B5EF4-FFF2-40B4-BE49-F238E27FC236}">
                    <a16:creationId xmlns:a16="http://schemas.microsoft.com/office/drawing/2014/main" id="{24419153-A75A-430A-B751-B7614A395A1C}"/>
                  </a:ext>
                </a:extLst>
              </p:cNvPr>
              <p:cNvSpPr>
                <a:spLocks/>
              </p:cNvSpPr>
              <p:nvPr/>
            </p:nvSpPr>
            <p:spPr bwMode="auto">
              <a:xfrm>
                <a:off x="7940675" y="5294313"/>
                <a:ext cx="1785938" cy="360362"/>
              </a:xfrm>
              <a:custGeom>
                <a:avLst/>
                <a:gdLst>
                  <a:gd name="T0" fmla="*/ 104 w 114"/>
                  <a:gd name="T1" fmla="*/ 7 h 23"/>
                  <a:gd name="T2" fmla="*/ 93 w 114"/>
                  <a:gd name="T3" fmla="*/ 7 h 23"/>
                  <a:gd name="T4" fmla="*/ 93 w 114"/>
                  <a:gd name="T5" fmla="*/ 0 h 23"/>
                  <a:gd name="T6" fmla="*/ 21 w 114"/>
                  <a:gd name="T7" fmla="*/ 0 h 23"/>
                  <a:gd name="T8" fmla="*/ 21 w 114"/>
                  <a:gd name="T9" fmla="*/ 7 h 23"/>
                  <a:gd name="T10" fmla="*/ 10 w 114"/>
                  <a:gd name="T11" fmla="*/ 7 h 23"/>
                  <a:gd name="T12" fmla="*/ 0 w 114"/>
                  <a:gd name="T13" fmla="*/ 17 h 23"/>
                  <a:gd name="T14" fmla="*/ 0 w 114"/>
                  <a:gd name="T15" fmla="*/ 23 h 23"/>
                  <a:gd name="T16" fmla="*/ 114 w 114"/>
                  <a:gd name="T17" fmla="*/ 23 h 23"/>
                  <a:gd name="T18" fmla="*/ 114 w 114"/>
                  <a:gd name="T19" fmla="*/ 17 h 23"/>
                  <a:gd name="T20" fmla="*/ 104 w 114"/>
                  <a:gd name="T2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23">
                    <a:moveTo>
                      <a:pt x="104" y="7"/>
                    </a:moveTo>
                    <a:cubicBezTo>
                      <a:pt x="93" y="7"/>
                      <a:pt x="93" y="7"/>
                      <a:pt x="93" y="7"/>
                    </a:cubicBezTo>
                    <a:cubicBezTo>
                      <a:pt x="93" y="0"/>
                      <a:pt x="93" y="0"/>
                      <a:pt x="93" y="0"/>
                    </a:cubicBezTo>
                    <a:cubicBezTo>
                      <a:pt x="21" y="0"/>
                      <a:pt x="21" y="0"/>
                      <a:pt x="21" y="0"/>
                    </a:cubicBezTo>
                    <a:cubicBezTo>
                      <a:pt x="21" y="7"/>
                      <a:pt x="21" y="7"/>
                      <a:pt x="21" y="7"/>
                    </a:cubicBezTo>
                    <a:cubicBezTo>
                      <a:pt x="10" y="7"/>
                      <a:pt x="10" y="7"/>
                      <a:pt x="10" y="7"/>
                    </a:cubicBezTo>
                    <a:cubicBezTo>
                      <a:pt x="4" y="7"/>
                      <a:pt x="0" y="11"/>
                      <a:pt x="0" y="17"/>
                    </a:cubicBezTo>
                    <a:cubicBezTo>
                      <a:pt x="0" y="23"/>
                      <a:pt x="0" y="23"/>
                      <a:pt x="0" y="23"/>
                    </a:cubicBezTo>
                    <a:cubicBezTo>
                      <a:pt x="114" y="23"/>
                      <a:pt x="114" y="23"/>
                      <a:pt x="114" y="23"/>
                    </a:cubicBezTo>
                    <a:cubicBezTo>
                      <a:pt x="114" y="17"/>
                      <a:pt x="114" y="17"/>
                      <a:pt x="114" y="17"/>
                    </a:cubicBezTo>
                    <a:cubicBezTo>
                      <a:pt x="114" y="11"/>
                      <a:pt x="110" y="7"/>
                      <a:pt x="104" y="7"/>
                    </a:cubicBezTo>
                  </a:path>
                </a:pathLst>
              </a:custGeom>
              <a:solidFill>
                <a:srgbClr val="B4B4B4"/>
              </a:solidFill>
              <a:ln>
                <a:noFill/>
              </a:ln>
            </p:spPr>
            <p:txBody>
              <a:bodyPr vert="horz" wrap="square" lIns="93260" tIns="46630" rIns="93260" bIns="46630" numCol="1" anchor="t" anchorCtr="0" compatLnSpc="1">
                <a:prstTxWarp prst="textNoShape">
                  <a:avLst/>
                </a:prstTxWarp>
              </a:bodyPr>
              <a:lstStyle/>
              <a:p>
                <a:endParaRPr lang="en-US" sz="1873"/>
              </a:p>
            </p:txBody>
          </p:sp>
          <p:sp>
            <p:nvSpPr>
              <p:cNvPr id="16" name="Oval 12">
                <a:extLst>
                  <a:ext uri="{FF2B5EF4-FFF2-40B4-BE49-F238E27FC236}">
                    <a16:creationId xmlns:a16="http://schemas.microsoft.com/office/drawing/2014/main" id="{4CC3C2AE-FC5F-487F-B05D-B6655AF6A066}"/>
                  </a:ext>
                </a:extLst>
              </p:cNvPr>
              <p:cNvSpPr>
                <a:spLocks noChangeArrowheads="1"/>
              </p:cNvSpPr>
              <p:nvPr/>
            </p:nvSpPr>
            <p:spPr bwMode="auto">
              <a:xfrm>
                <a:off x="7407275" y="1389063"/>
                <a:ext cx="250825" cy="250825"/>
              </a:xfrm>
              <a:prstGeom prst="ellipse">
                <a:avLst/>
              </a:prstGeom>
              <a:solidFill>
                <a:srgbClr val="B4B4B4"/>
              </a:solidFill>
              <a:ln>
                <a:noFill/>
              </a:ln>
            </p:spPr>
            <p:txBody>
              <a:bodyPr vert="horz" wrap="square" lIns="93260" tIns="46630" rIns="93260" bIns="46630" numCol="1" anchor="t" anchorCtr="0" compatLnSpc="1">
                <a:prstTxWarp prst="textNoShape">
                  <a:avLst/>
                </a:prstTxWarp>
              </a:bodyPr>
              <a:lstStyle/>
              <a:p>
                <a:endParaRPr lang="en-US" sz="1873"/>
              </a:p>
            </p:txBody>
          </p:sp>
          <p:sp>
            <p:nvSpPr>
              <p:cNvPr id="17" name="Freeform 13">
                <a:extLst>
                  <a:ext uri="{FF2B5EF4-FFF2-40B4-BE49-F238E27FC236}">
                    <a16:creationId xmlns:a16="http://schemas.microsoft.com/office/drawing/2014/main" id="{22768126-5DBD-4252-A84C-E2C2486083B5}"/>
                  </a:ext>
                </a:extLst>
              </p:cNvPr>
              <p:cNvSpPr>
                <a:spLocks/>
              </p:cNvSpPr>
              <p:nvPr/>
            </p:nvSpPr>
            <p:spPr bwMode="auto">
              <a:xfrm>
                <a:off x="7532688" y="1546225"/>
                <a:ext cx="3009900" cy="2979737"/>
              </a:xfrm>
              <a:custGeom>
                <a:avLst/>
                <a:gdLst>
                  <a:gd name="T0" fmla="*/ 192 w 192"/>
                  <a:gd name="T1" fmla="*/ 93 h 190"/>
                  <a:gd name="T2" fmla="*/ 95 w 192"/>
                  <a:gd name="T3" fmla="*/ 190 h 190"/>
                  <a:gd name="T4" fmla="*/ 0 w 192"/>
                  <a:gd name="T5" fmla="*/ 93 h 190"/>
                  <a:gd name="T6" fmla="*/ 95 w 192"/>
                  <a:gd name="T7" fmla="*/ 0 h 190"/>
                  <a:gd name="T8" fmla="*/ 153 w 192"/>
                  <a:gd name="T9" fmla="*/ 14 h 190"/>
                  <a:gd name="T10" fmla="*/ 192 w 192"/>
                  <a:gd name="T11" fmla="*/ 93 h 190"/>
                </a:gdLst>
                <a:ahLst/>
                <a:cxnLst>
                  <a:cxn ang="0">
                    <a:pos x="T0" y="T1"/>
                  </a:cxn>
                  <a:cxn ang="0">
                    <a:pos x="T2" y="T3"/>
                  </a:cxn>
                  <a:cxn ang="0">
                    <a:pos x="T4" y="T5"/>
                  </a:cxn>
                  <a:cxn ang="0">
                    <a:pos x="T6" y="T7"/>
                  </a:cxn>
                  <a:cxn ang="0">
                    <a:pos x="T8" y="T9"/>
                  </a:cxn>
                  <a:cxn ang="0">
                    <a:pos x="T10" y="T11"/>
                  </a:cxn>
                </a:cxnLst>
                <a:rect l="0" t="0" r="r" b="b"/>
                <a:pathLst>
                  <a:path w="192" h="190">
                    <a:moveTo>
                      <a:pt x="192" y="93"/>
                    </a:moveTo>
                    <a:cubicBezTo>
                      <a:pt x="192" y="146"/>
                      <a:pt x="149" y="190"/>
                      <a:pt x="95" y="190"/>
                    </a:cubicBezTo>
                    <a:cubicBezTo>
                      <a:pt x="42" y="190"/>
                      <a:pt x="0" y="146"/>
                      <a:pt x="0" y="93"/>
                    </a:cubicBezTo>
                    <a:cubicBezTo>
                      <a:pt x="0" y="39"/>
                      <a:pt x="42" y="0"/>
                      <a:pt x="95" y="0"/>
                    </a:cubicBezTo>
                    <a:cubicBezTo>
                      <a:pt x="117" y="0"/>
                      <a:pt x="137" y="3"/>
                      <a:pt x="153" y="14"/>
                    </a:cubicBezTo>
                    <a:cubicBezTo>
                      <a:pt x="177" y="32"/>
                      <a:pt x="192" y="61"/>
                      <a:pt x="192" y="93"/>
                    </a:cubicBezTo>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grpSp>
            <p:nvGrpSpPr>
              <p:cNvPr id="30" name="Group 29">
                <a:extLst>
                  <a:ext uri="{FF2B5EF4-FFF2-40B4-BE49-F238E27FC236}">
                    <a16:creationId xmlns:a16="http://schemas.microsoft.com/office/drawing/2014/main" id="{73BB2596-EFC4-4E93-89DB-AA4FF78089AD}"/>
                  </a:ext>
                </a:extLst>
              </p:cNvPr>
              <p:cNvGrpSpPr/>
              <p:nvPr/>
            </p:nvGrpSpPr>
            <p:grpSpPr>
              <a:xfrm>
                <a:off x="7532687" y="1685926"/>
                <a:ext cx="2852738" cy="2446337"/>
                <a:chOff x="7516813" y="1671638"/>
                <a:chExt cx="2852738" cy="2446337"/>
              </a:xfrm>
            </p:grpSpPr>
            <p:sp>
              <p:nvSpPr>
                <p:cNvPr id="19" name="Freeform 15">
                  <a:extLst>
                    <a:ext uri="{FF2B5EF4-FFF2-40B4-BE49-F238E27FC236}">
                      <a16:creationId xmlns:a16="http://schemas.microsoft.com/office/drawing/2014/main" id="{F699C0A2-333B-4AF6-A14F-8C532FE179CF}"/>
                    </a:ext>
                  </a:extLst>
                </p:cNvPr>
                <p:cNvSpPr>
                  <a:spLocks/>
                </p:cNvSpPr>
                <p:nvPr/>
              </p:nvSpPr>
              <p:spPr bwMode="auto">
                <a:xfrm>
                  <a:off x="7908925" y="1890713"/>
                  <a:ext cx="109538" cy="109537"/>
                </a:xfrm>
                <a:custGeom>
                  <a:avLst/>
                  <a:gdLst>
                    <a:gd name="T0" fmla="*/ 6 w 7"/>
                    <a:gd name="T1" fmla="*/ 0 h 7"/>
                    <a:gd name="T2" fmla="*/ 0 w 7"/>
                    <a:gd name="T3" fmla="*/ 6 h 7"/>
                    <a:gd name="T4" fmla="*/ 1 w 7"/>
                    <a:gd name="T5" fmla="*/ 7 h 7"/>
                    <a:gd name="T6" fmla="*/ 7 w 7"/>
                    <a:gd name="T7" fmla="*/ 1 h 7"/>
                    <a:gd name="T8" fmla="*/ 6 w 7"/>
                    <a:gd name="T9" fmla="*/ 0 h 7"/>
                  </a:gdLst>
                  <a:ahLst/>
                  <a:cxnLst>
                    <a:cxn ang="0">
                      <a:pos x="T0" y="T1"/>
                    </a:cxn>
                    <a:cxn ang="0">
                      <a:pos x="T2" y="T3"/>
                    </a:cxn>
                    <a:cxn ang="0">
                      <a:pos x="T4" y="T5"/>
                    </a:cxn>
                    <a:cxn ang="0">
                      <a:pos x="T6" y="T7"/>
                    </a:cxn>
                    <a:cxn ang="0">
                      <a:pos x="T8" y="T9"/>
                    </a:cxn>
                  </a:cxnLst>
                  <a:rect l="0" t="0" r="r" b="b"/>
                  <a:pathLst>
                    <a:path w="7" h="7">
                      <a:moveTo>
                        <a:pt x="6" y="0"/>
                      </a:moveTo>
                      <a:cubicBezTo>
                        <a:pt x="4" y="1"/>
                        <a:pt x="2" y="3"/>
                        <a:pt x="0" y="6"/>
                      </a:cubicBezTo>
                      <a:cubicBezTo>
                        <a:pt x="1" y="7"/>
                        <a:pt x="1" y="7"/>
                        <a:pt x="1" y="7"/>
                      </a:cubicBezTo>
                      <a:cubicBezTo>
                        <a:pt x="3" y="5"/>
                        <a:pt x="5" y="3"/>
                        <a:pt x="7" y="1"/>
                      </a:cubicBezTo>
                      <a:cubicBezTo>
                        <a:pt x="6" y="0"/>
                        <a:pt x="6" y="0"/>
                        <a:pt x="6" y="0"/>
                      </a:cubicBezTo>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1" name="Freeform 17">
                  <a:extLst>
                    <a:ext uri="{FF2B5EF4-FFF2-40B4-BE49-F238E27FC236}">
                      <a16:creationId xmlns:a16="http://schemas.microsoft.com/office/drawing/2014/main" id="{29E4E81C-E67A-40BE-BD1E-4EC068DB7493}"/>
                    </a:ext>
                  </a:extLst>
                </p:cNvPr>
                <p:cNvSpPr>
                  <a:spLocks noEditPoints="1"/>
                </p:cNvSpPr>
                <p:nvPr/>
              </p:nvSpPr>
              <p:spPr bwMode="auto">
                <a:xfrm>
                  <a:off x="7516813" y="1671638"/>
                  <a:ext cx="2617788" cy="2305050"/>
                </a:xfrm>
                <a:custGeom>
                  <a:avLst/>
                  <a:gdLst>
                    <a:gd name="T0" fmla="*/ 106 w 167"/>
                    <a:gd name="T1" fmla="*/ 94 h 147"/>
                    <a:gd name="T2" fmla="*/ 126 w 167"/>
                    <a:gd name="T3" fmla="*/ 110 h 147"/>
                    <a:gd name="T4" fmla="*/ 128 w 167"/>
                    <a:gd name="T5" fmla="*/ 110 h 147"/>
                    <a:gd name="T6" fmla="*/ 139 w 167"/>
                    <a:gd name="T7" fmla="*/ 86 h 147"/>
                    <a:gd name="T8" fmla="*/ 144 w 167"/>
                    <a:gd name="T9" fmla="*/ 94 h 147"/>
                    <a:gd name="T10" fmla="*/ 140 w 167"/>
                    <a:gd name="T11" fmla="*/ 81 h 147"/>
                    <a:gd name="T12" fmla="*/ 136 w 167"/>
                    <a:gd name="T13" fmla="*/ 92 h 147"/>
                    <a:gd name="T14" fmla="*/ 125 w 167"/>
                    <a:gd name="T15" fmla="*/ 104 h 147"/>
                    <a:gd name="T16" fmla="*/ 122 w 167"/>
                    <a:gd name="T17" fmla="*/ 75 h 147"/>
                    <a:gd name="T18" fmla="*/ 122 w 167"/>
                    <a:gd name="T19" fmla="*/ 75 h 147"/>
                    <a:gd name="T20" fmla="*/ 40 w 167"/>
                    <a:gd name="T21" fmla="*/ 134 h 147"/>
                    <a:gd name="T22" fmla="*/ 99 w 167"/>
                    <a:gd name="T23" fmla="*/ 71 h 147"/>
                    <a:gd name="T24" fmla="*/ 77 w 167"/>
                    <a:gd name="T25" fmla="*/ 73 h 147"/>
                    <a:gd name="T26" fmla="*/ 52 w 167"/>
                    <a:gd name="T27" fmla="*/ 65 h 147"/>
                    <a:gd name="T28" fmla="*/ 54 w 167"/>
                    <a:gd name="T29" fmla="*/ 68 h 147"/>
                    <a:gd name="T30" fmla="*/ 42 w 167"/>
                    <a:gd name="T31" fmla="*/ 85 h 147"/>
                    <a:gd name="T32" fmla="*/ 37 w 167"/>
                    <a:gd name="T33" fmla="*/ 107 h 147"/>
                    <a:gd name="T34" fmla="*/ 29 w 167"/>
                    <a:gd name="T35" fmla="*/ 137 h 147"/>
                    <a:gd name="T36" fmla="*/ 3 w 167"/>
                    <a:gd name="T37" fmla="*/ 110 h 147"/>
                    <a:gd name="T38" fmla="*/ 6 w 167"/>
                    <a:gd name="T39" fmla="*/ 57 h 147"/>
                    <a:gd name="T40" fmla="*/ 30 w 167"/>
                    <a:gd name="T41" fmla="*/ 51 h 147"/>
                    <a:gd name="T42" fmla="*/ 15 w 167"/>
                    <a:gd name="T43" fmla="*/ 52 h 147"/>
                    <a:gd name="T44" fmla="*/ 34 w 167"/>
                    <a:gd name="T45" fmla="*/ 11 h 147"/>
                    <a:gd name="T46" fmla="*/ 55 w 167"/>
                    <a:gd name="T47" fmla="*/ 5 h 147"/>
                    <a:gd name="T48" fmla="*/ 59 w 167"/>
                    <a:gd name="T49" fmla="*/ 6 h 147"/>
                    <a:gd name="T50" fmla="*/ 102 w 167"/>
                    <a:gd name="T51" fmla="*/ 4 h 147"/>
                    <a:gd name="T52" fmla="*/ 125 w 167"/>
                    <a:gd name="T53" fmla="*/ 5 h 147"/>
                    <a:gd name="T54" fmla="*/ 167 w 167"/>
                    <a:gd name="T55" fmla="*/ 18 h 147"/>
                    <a:gd name="T56" fmla="*/ 152 w 167"/>
                    <a:gd name="T57" fmla="*/ 26 h 147"/>
                    <a:gd name="T58" fmla="*/ 150 w 167"/>
                    <a:gd name="T59" fmla="*/ 20 h 147"/>
                    <a:gd name="T60" fmla="*/ 133 w 167"/>
                    <a:gd name="T61" fmla="*/ 27 h 147"/>
                    <a:gd name="T62" fmla="*/ 142 w 167"/>
                    <a:gd name="T63" fmla="*/ 42 h 147"/>
                    <a:gd name="T64" fmla="*/ 142 w 167"/>
                    <a:gd name="T65" fmla="*/ 55 h 147"/>
                    <a:gd name="T66" fmla="*/ 128 w 167"/>
                    <a:gd name="T67" fmla="*/ 45 h 147"/>
                    <a:gd name="T68" fmla="*/ 131 w 167"/>
                    <a:gd name="T69" fmla="*/ 54 h 147"/>
                    <a:gd name="T70" fmla="*/ 122 w 167"/>
                    <a:gd name="T71" fmla="*/ 72 h 147"/>
                    <a:gd name="T72" fmla="*/ 124 w 167"/>
                    <a:gd name="T73" fmla="*/ 87 h 147"/>
                    <a:gd name="T74" fmla="*/ 120 w 167"/>
                    <a:gd name="T75" fmla="*/ 99 h 147"/>
                    <a:gd name="T76" fmla="*/ 110 w 167"/>
                    <a:gd name="T77" fmla="*/ 90 h 147"/>
                    <a:gd name="T78" fmla="*/ 105 w 167"/>
                    <a:gd name="T79" fmla="*/ 80 h 147"/>
                    <a:gd name="T80" fmla="*/ 40 w 167"/>
                    <a:gd name="T81" fmla="*/ 79 h 147"/>
                    <a:gd name="T82" fmla="*/ 42 w 167"/>
                    <a:gd name="T83" fmla="*/ 85 h 147"/>
                    <a:gd name="T84" fmla="*/ 153 w 167"/>
                    <a:gd name="T85" fmla="*/ 44 h 147"/>
                    <a:gd name="T86" fmla="*/ 149 w 167"/>
                    <a:gd name="T87" fmla="*/ 45 h 147"/>
                    <a:gd name="T88" fmla="*/ 149 w 167"/>
                    <a:gd name="T89" fmla="*/ 37 h 147"/>
                    <a:gd name="T90" fmla="*/ 155 w 167"/>
                    <a:gd name="T91" fmla="*/ 52 h 147"/>
                    <a:gd name="T92" fmla="*/ 149 w 167"/>
                    <a:gd name="T93" fmla="*/ 53 h 147"/>
                    <a:gd name="T94" fmla="*/ 144 w 167"/>
                    <a:gd name="T95" fmla="*/ 57 h 147"/>
                    <a:gd name="T96" fmla="*/ 134 w 167"/>
                    <a:gd name="T97" fmla="*/ 70 h 147"/>
                    <a:gd name="T98" fmla="*/ 134 w 167"/>
                    <a:gd name="T99" fmla="*/ 7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7" h="147">
                      <a:moveTo>
                        <a:pt x="121" y="105"/>
                      </a:moveTo>
                      <a:cubicBezTo>
                        <a:pt x="121" y="109"/>
                        <a:pt x="121" y="109"/>
                        <a:pt x="121" y="109"/>
                      </a:cubicBezTo>
                      <a:cubicBezTo>
                        <a:pt x="118" y="110"/>
                        <a:pt x="118" y="110"/>
                        <a:pt x="118" y="110"/>
                      </a:cubicBezTo>
                      <a:cubicBezTo>
                        <a:pt x="106" y="94"/>
                        <a:pt x="106" y="94"/>
                        <a:pt x="106" y="94"/>
                      </a:cubicBezTo>
                      <a:cubicBezTo>
                        <a:pt x="111" y="95"/>
                        <a:pt x="111" y="95"/>
                        <a:pt x="111" y="95"/>
                      </a:cubicBezTo>
                      <a:lnTo>
                        <a:pt x="121" y="105"/>
                      </a:lnTo>
                      <a:close/>
                      <a:moveTo>
                        <a:pt x="128" y="110"/>
                      </a:moveTo>
                      <a:cubicBezTo>
                        <a:pt x="126" y="110"/>
                        <a:pt x="126" y="110"/>
                        <a:pt x="126" y="110"/>
                      </a:cubicBezTo>
                      <a:cubicBezTo>
                        <a:pt x="122" y="110"/>
                        <a:pt x="122" y="110"/>
                        <a:pt x="122" y="110"/>
                      </a:cubicBezTo>
                      <a:cubicBezTo>
                        <a:pt x="121" y="112"/>
                        <a:pt x="121" y="112"/>
                        <a:pt x="121" y="112"/>
                      </a:cubicBezTo>
                      <a:cubicBezTo>
                        <a:pt x="131" y="113"/>
                        <a:pt x="131" y="113"/>
                        <a:pt x="131" y="113"/>
                      </a:cubicBezTo>
                      <a:lnTo>
                        <a:pt x="128" y="110"/>
                      </a:lnTo>
                      <a:close/>
                      <a:moveTo>
                        <a:pt x="139" y="77"/>
                      </a:moveTo>
                      <a:cubicBezTo>
                        <a:pt x="137" y="78"/>
                        <a:pt x="137" y="78"/>
                        <a:pt x="137" y="78"/>
                      </a:cubicBezTo>
                      <a:cubicBezTo>
                        <a:pt x="138" y="83"/>
                        <a:pt x="138" y="83"/>
                        <a:pt x="138" y="83"/>
                      </a:cubicBezTo>
                      <a:cubicBezTo>
                        <a:pt x="139" y="86"/>
                        <a:pt x="139" y="86"/>
                        <a:pt x="139" y="86"/>
                      </a:cubicBezTo>
                      <a:cubicBezTo>
                        <a:pt x="142" y="88"/>
                        <a:pt x="142" y="88"/>
                        <a:pt x="142" y="88"/>
                      </a:cubicBezTo>
                      <a:cubicBezTo>
                        <a:pt x="141" y="91"/>
                        <a:pt x="141" y="91"/>
                        <a:pt x="141" y="91"/>
                      </a:cubicBezTo>
                      <a:cubicBezTo>
                        <a:pt x="144" y="92"/>
                        <a:pt x="144" y="92"/>
                        <a:pt x="144" y="92"/>
                      </a:cubicBezTo>
                      <a:cubicBezTo>
                        <a:pt x="144" y="94"/>
                        <a:pt x="144" y="94"/>
                        <a:pt x="144" y="94"/>
                      </a:cubicBezTo>
                      <a:cubicBezTo>
                        <a:pt x="146" y="92"/>
                        <a:pt x="146" y="92"/>
                        <a:pt x="146" y="92"/>
                      </a:cubicBezTo>
                      <a:cubicBezTo>
                        <a:pt x="146" y="85"/>
                        <a:pt x="146" y="85"/>
                        <a:pt x="146" y="85"/>
                      </a:cubicBezTo>
                      <a:cubicBezTo>
                        <a:pt x="143" y="82"/>
                        <a:pt x="143" y="82"/>
                        <a:pt x="143" y="82"/>
                      </a:cubicBezTo>
                      <a:cubicBezTo>
                        <a:pt x="140" y="81"/>
                        <a:pt x="140" y="81"/>
                        <a:pt x="140" y="81"/>
                      </a:cubicBezTo>
                      <a:cubicBezTo>
                        <a:pt x="140" y="79"/>
                        <a:pt x="140" y="79"/>
                        <a:pt x="140" y="79"/>
                      </a:cubicBezTo>
                      <a:lnTo>
                        <a:pt x="139" y="77"/>
                      </a:lnTo>
                      <a:close/>
                      <a:moveTo>
                        <a:pt x="136" y="104"/>
                      </a:moveTo>
                      <a:cubicBezTo>
                        <a:pt x="136" y="92"/>
                        <a:pt x="136" y="92"/>
                        <a:pt x="136" y="92"/>
                      </a:cubicBezTo>
                      <a:cubicBezTo>
                        <a:pt x="133" y="93"/>
                        <a:pt x="133" y="93"/>
                        <a:pt x="133" y="93"/>
                      </a:cubicBezTo>
                      <a:cubicBezTo>
                        <a:pt x="130" y="97"/>
                        <a:pt x="130" y="97"/>
                        <a:pt x="130" y="97"/>
                      </a:cubicBezTo>
                      <a:cubicBezTo>
                        <a:pt x="125" y="99"/>
                        <a:pt x="125" y="99"/>
                        <a:pt x="125" y="99"/>
                      </a:cubicBezTo>
                      <a:cubicBezTo>
                        <a:pt x="125" y="104"/>
                        <a:pt x="125" y="104"/>
                        <a:pt x="125" y="104"/>
                      </a:cubicBezTo>
                      <a:cubicBezTo>
                        <a:pt x="127" y="107"/>
                        <a:pt x="127" y="107"/>
                        <a:pt x="127" y="107"/>
                      </a:cubicBezTo>
                      <a:cubicBezTo>
                        <a:pt x="135" y="107"/>
                        <a:pt x="135" y="107"/>
                        <a:pt x="135" y="107"/>
                      </a:cubicBezTo>
                      <a:lnTo>
                        <a:pt x="136" y="104"/>
                      </a:lnTo>
                      <a:close/>
                      <a:moveTo>
                        <a:pt x="122" y="75"/>
                      </a:moveTo>
                      <a:cubicBezTo>
                        <a:pt x="122" y="75"/>
                        <a:pt x="122" y="75"/>
                        <a:pt x="122" y="75"/>
                      </a:cubicBezTo>
                      <a:cubicBezTo>
                        <a:pt x="123" y="78"/>
                        <a:pt x="123" y="78"/>
                        <a:pt x="123" y="78"/>
                      </a:cubicBezTo>
                      <a:cubicBezTo>
                        <a:pt x="125" y="75"/>
                        <a:pt x="125" y="75"/>
                        <a:pt x="125" y="75"/>
                      </a:cubicBezTo>
                      <a:lnTo>
                        <a:pt x="122" y="75"/>
                      </a:lnTo>
                      <a:close/>
                      <a:moveTo>
                        <a:pt x="51" y="119"/>
                      </a:moveTo>
                      <a:cubicBezTo>
                        <a:pt x="48" y="119"/>
                        <a:pt x="48" y="119"/>
                        <a:pt x="48" y="119"/>
                      </a:cubicBezTo>
                      <a:cubicBezTo>
                        <a:pt x="41" y="126"/>
                        <a:pt x="41" y="126"/>
                        <a:pt x="41" y="126"/>
                      </a:cubicBezTo>
                      <a:cubicBezTo>
                        <a:pt x="40" y="134"/>
                        <a:pt x="40" y="134"/>
                        <a:pt x="40" y="134"/>
                      </a:cubicBezTo>
                      <a:cubicBezTo>
                        <a:pt x="41" y="137"/>
                        <a:pt x="41" y="137"/>
                        <a:pt x="41" y="137"/>
                      </a:cubicBezTo>
                      <a:cubicBezTo>
                        <a:pt x="46" y="137"/>
                        <a:pt x="46" y="137"/>
                        <a:pt x="46" y="137"/>
                      </a:cubicBezTo>
                      <a:lnTo>
                        <a:pt x="51" y="119"/>
                      </a:lnTo>
                      <a:close/>
                      <a:moveTo>
                        <a:pt x="99" y="71"/>
                      </a:moveTo>
                      <a:cubicBezTo>
                        <a:pt x="89" y="80"/>
                        <a:pt x="89" y="80"/>
                        <a:pt x="89" y="80"/>
                      </a:cubicBezTo>
                      <a:cubicBezTo>
                        <a:pt x="88" y="88"/>
                        <a:pt x="88" y="88"/>
                        <a:pt x="88" y="88"/>
                      </a:cubicBezTo>
                      <a:cubicBezTo>
                        <a:pt x="83" y="91"/>
                        <a:pt x="83" y="91"/>
                        <a:pt x="83" y="91"/>
                      </a:cubicBezTo>
                      <a:cubicBezTo>
                        <a:pt x="77" y="73"/>
                        <a:pt x="77" y="73"/>
                        <a:pt x="77" y="73"/>
                      </a:cubicBezTo>
                      <a:cubicBezTo>
                        <a:pt x="74" y="73"/>
                        <a:pt x="74" y="73"/>
                        <a:pt x="74" y="73"/>
                      </a:cubicBezTo>
                      <a:cubicBezTo>
                        <a:pt x="68" y="68"/>
                        <a:pt x="68" y="68"/>
                        <a:pt x="68" y="68"/>
                      </a:cubicBezTo>
                      <a:cubicBezTo>
                        <a:pt x="61" y="68"/>
                        <a:pt x="61" y="68"/>
                        <a:pt x="61" y="68"/>
                      </a:cubicBezTo>
                      <a:cubicBezTo>
                        <a:pt x="52" y="65"/>
                        <a:pt x="52" y="65"/>
                        <a:pt x="52" y="65"/>
                      </a:cubicBezTo>
                      <a:cubicBezTo>
                        <a:pt x="49" y="61"/>
                        <a:pt x="49" y="61"/>
                        <a:pt x="49" y="61"/>
                      </a:cubicBezTo>
                      <a:cubicBezTo>
                        <a:pt x="46" y="60"/>
                        <a:pt x="46" y="60"/>
                        <a:pt x="46" y="60"/>
                      </a:cubicBezTo>
                      <a:cubicBezTo>
                        <a:pt x="50" y="67"/>
                        <a:pt x="50" y="67"/>
                        <a:pt x="50" y="67"/>
                      </a:cubicBezTo>
                      <a:cubicBezTo>
                        <a:pt x="54" y="68"/>
                        <a:pt x="54" y="68"/>
                        <a:pt x="54" y="68"/>
                      </a:cubicBezTo>
                      <a:cubicBezTo>
                        <a:pt x="57" y="67"/>
                        <a:pt x="57" y="67"/>
                        <a:pt x="57" y="67"/>
                      </a:cubicBezTo>
                      <a:cubicBezTo>
                        <a:pt x="62" y="71"/>
                        <a:pt x="62" y="71"/>
                        <a:pt x="62" y="71"/>
                      </a:cubicBezTo>
                      <a:cubicBezTo>
                        <a:pt x="55" y="80"/>
                        <a:pt x="55" y="80"/>
                        <a:pt x="55" y="80"/>
                      </a:cubicBezTo>
                      <a:cubicBezTo>
                        <a:pt x="42" y="85"/>
                        <a:pt x="42" y="85"/>
                        <a:pt x="42" y="85"/>
                      </a:cubicBezTo>
                      <a:cubicBezTo>
                        <a:pt x="43" y="87"/>
                        <a:pt x="43" y="87"/>
                        <a:pt x="43" y="87"/>
                      </a:cubicBezTo>
                      <a:cubicBezTo>
                        <a:pt x="52" y="86"/>
                        <a:pt x="52" y="86"/>
                        <a:pt x="52" y="86"/>
                      </a:cubicBezTo>
                      <a:cubicBezTo>
                        <a:pt x="52" y="88"/>
                        <a:pt x="52" y="88"/>
                        <a:pt x="52" y="88"/>
                      </a:cubicBezTo>
                      <a:cubicBezTo>
                        <a:pt x="37" y="107"/>
                        <a:pt x="37" y="107"/>
                        <a:pt x="37" y="107"/>
                      </a:cubicBezTo>
                      <a:cubicBezTo>
                        <a:pt x="37" y="124"/>
                        <a:pt x="37" y="124"/>
                        <a:pt x="37" y="124"/>
                      </a:cubicBezTo>
                      <a:cubicBezTo>
                        <a:pt x="30" y="129"/>
                        <a:pt x="30" y="129"/>
                        <a:pt x="30" y="129"/>
                      </a:cubicBezTo>
                      <a:cubicBezTo>
                        <a:pt x="30" y="136"/>
                        <a:pt x="30" y="136"/>
                        <a:pt x="30" y="136"/>
                      </a:cubicBezTo>
                      <a:cubicBezTo>
                        <a:pt x="29" y="137"/>
                        <a:pt x="29" y="137"/>
                        <a:pt x="29" y="137"/>
                      </a:cubicBezTo>
                      <a:cubicBezTo>
                        <a:pt x="28" y="141"/>
                        <a:pt x="28" y="141"/>
                        <a:pt x="28" y="141"/>
                      </a:cubicBezTo>
                      <a:cubicBezTo>
                        <a:pt x="22" y="147"/>
                        <a:pt x="22" y="147"/>
                        <a:pt x="22" y="147"/>
                      </a:cubicBezTo>
                      <a:cubicBezTo>
                        <a:pt x="14" y="137"/>
                        <a:pt x="7" y="125"/>
                        <a:pt x="3" y="112"/>
                      </a:cubicBezTo>
                      <a:cubicBezTo>
                        <a:pt x="3" y="110"/>
                        <a:pt x="3" y="110"/>
                        <a:pt x="3" y="110"/>
                      </a:cubicBezTo>
                      <a:cubicBezTo>
                        <a:pt x="3" y="110"/>
                        <a:pt x="3" y="110"/>
                        <a:pt x="3" y="110"/>
                      </a:cubicBezTo>
                      <a:cubicBezTo>
                        <a:pt x="1" y="102"/>
                        <a:pt x="0" y="93"/>
                        <a:pt x="0" y="85"/>
                      </a:cubicBezTo>
                      <a:cubicBezTo>
                        <a:pt x="0" y="75"/>
                        <a:pt x="1" y="65"/>
                        <a:pt x="4" y="56"/>
                      </a:cubicBezTo>
                      <a:cubicBezTo>
                        <a:pt x="6" y="57"/>
                        <a:pt x="6" y="57"/>
                        <a:pt x="6" y="57"/>
                      </a:cubicBezTo>
                      <a:cubicBezTo>
                        <a:pt x="11" y="59"/>
                        <a:pt x="11" y="59"/>
                        <a:pt x="11" y="59"/>
                      </a:cubicBezTo>
                      <a:cubicBezTo>
                        <a:pt x="13" y="57"/>
                        <a:pt x="13" y="57"/>
                        <a:pt x="13" y="57"/>
                      </a:cubicBezTo>
                      <a:cubicBezTo>
                        <a:pt x="29" y="59"/>
                        <a:pt x="29" y="59"/>
                        <a:pt x="29" y="59"/>
                      </a:cubicBezTo>
                      <a:cubicBezTo>
                        <a:pt x="30" y="51"/>
                        <a:pt x="30" y="51"/>
                        <a:pt x="30" y="51"/>
                      </a:cubicBezTo>
                      <a:cubicBezTo>
                        <a:pt x="21" y="51"/>
                        <a:pt x="21" y="51"/>
                        <a:pt x="21" y="51"/>
                      </a:cubicBezTo>
                      <a:cubicBezTo>
                        <a:pt x="19" y="46"/>
                        <a:pt x="19" y="46"/>
                        <a:pt x="19" y="46"/>
                      </a:cubicBezTo>
                      <a:cubicBezTo>
                        <a:pt x="15" y="47"/>
                        <a:pt x="15" y="47"/>
                        <a:pt x="15" y="47"/>
                      </a:cubicBezTo>
                      <a:cubicBezTo>
                        <a:pt x="15" y="52"/>
                        <a:pt x="15" y="52"/>
                        <a:pt x="15" y="52"/>
                      </a:cubicBezTo>
                      <a:cubicBezTo>
                        <a:pt x="13" y="51"/>
                        <a:pt x="13" y="51"/>
                        <a:pt x="13" y="51"/>
                      </a:cubicBezTo>
                      <a:cubicBezTo>
                        <a:pt x="10" y="44"/>
                        <a:pt x="10" y="44"/>
                        <a:pt x="10" y="44"/>
                      </a:cubicBezTo>
                      <a:cubicBezTo>
                        <a:pt x="9" y="43"/>
                        <a:pt x="9" y="43"/>
                        <a:pt x="9" y="43"/>
                      </a:cubicBezTo>
                      <a:cubicBezTo>
                        <a:pt x="15" y="31"/>
                        <a:pt x="23" y="20"/>
                        <a:pt x="34" y="11"/>
                      </a:cubicBezTo>
                      <a:cubicBezTo>
                        <a:pt x="36" y="10"/>
                        <a:pt x="36" y="10"/>
                        <a:pt x="36" y="10"/>
                      </a:cubicBezTo>
                      <a:cubicBezTo>
                        <a:pt x="50" y="10"/>
                        <a:pt x="50" y="10"/>
                        <a:pt x="50" y="10"/>
                      </a:cubicBezTo>
                      <a:cubicBezTo>
                        <a:pt x="50" y="5"/>
                        <a:pt x="50" y="5"/>
                        <a:pt x="50" y="5"/>
                      </a:cubicBezTo>
                      <a:cubicBezTo>
                        <a:pt x="55" y="5"/>
                        <a:pt x="55" y="5"/>
                        <a:pt x="55" y="5"/>
                      </a:cubicBezTo>
                      <a:cubicBezTo>
                        <a:pt x="58" y="12"/>
                        <a:pt x="58" y="12"/>
                        <a:pt x="58" y="12"/>
                      </a:cubicBezTo>
                      <a:cubicBezTo>
                        <a:pt x="60" y="10"/>
                        <a:pt x="60" y="10"/>
                        <a:pt x="60" y="10"/>
                      </a:cubicBezTo>
                      <a:cubicBezTo>
                        <a:pt x="58" y="8"/>
                        <a:pt x="58" y="8"/>
                        <a:pt x="58" y="8"/>
                      </a:cubicBezTo>
                      <a:cubicBezTo>
                        <a:pt x="57" y="7"/>
                        <a:pt x="57" y="6"/>
                        <a:pt x="59" y="6"/>
                      </a:cubicBezTo>
                      <a:cubicBezTo>
                        <a:pt x="71" y="0"/>
                        <a:pt x="71" y="0"/>
                        <a:pt x="71" y="0"/>
                      </a:cubicBezTo>
                      <a:cubicBezTo>
                        <a:pt x="85" y="0"/>
                        <a:pt x="85" y="0"/>
                        <a:pt x="85" y="0"/>
                      </a:cubicBezTo>
                      <a:cubicBezTo>
                        <a:pt x="87" y="4"/>
                        <a:pt x="87" y="4"/>
                        <a:pt x="87" y="4"/>
                      </a:cubicBezTo>
                      <a:cubicBezTo>
                        <a:pt x="102" y="4"/>
                        <a:pt x="102" y="4"/>
                        <a:pt x="102" y="4"/>
                      </a:cubicBezTo>
                      <a:cubicBezTo>
                        <a:pt x="106" y="7"/>
                        <a:pt x="106" y="7"/>
                        <a:pt x="106" y="7"/>
                      </a:cubicBezTo>
                      <a:cubicBezTo>
                        <a:pt x="112" y="7"/>
                        <a:pt x="112" y="7"/>
                        <a:pt x="112" y="7"/>
                      </a:cubicBezTo>
                      <a:cubicBezTo>
                        <a:pt x="116" y="4"/>
                        <a:pt x="116" y="4"/>
                        <a:pt x="116" y="4"/>
                      </a:cubicBezTo>
                      <a:cubicBezTo>
                        <a:pt x="125" y="5"/>
                        <a:pt x="125" y="5"/>
                        <a:pt x="125" y="5"/>
                      </a:cubicBezTo>
                      <a:cubicBezTo>
                        <a:pt x="126" y="8"/>
                        <a:pt x="126" y="8"/>
                        <a:pt x="126" y="8"/>
                      </a:cubicBezTo>
                      <a:cubicBezTo>
                        <a:pt x="150" y="8"/>
                        <a:pt x="150" y="8"/>
                        <a:pt x="150" y="8"/>
                      </a:cubicBezTo>
                      <a:cubicBezTo>
                        <a:pt x="157" y="9"/>
                        <a:pt x="157" y="9"/>
                        <a:pt x="157" y="9"/>
                      </a:cubicBezTo>
                      <a:cubicBezTo>
                        <a:pt x="160" y="12"/>
                        <a:pt x="164" y="15"/>
                        <a:pt x="167" y="18"/>
                      </a:cubicBezTo>
                      <a:cubicBezTo>
                        <a:pt x="156" y="21"/>
                        <a:pt x="156" y="21"/>
                        <a:pt x="156" y="21"/>
                      </a:cubicBezTo>
                      <a:cubicBezTo>
                        <a:pt x="159" y="25"/>
                        <a:pt x="159" y="25"/>
                        <a:pt x="159" y="25"/>
                      </a:cubicBezTo>
                      <a:cubicBezTo>
                        <a:pt x="160" y="33"/>
                        <a:pt x="160" y="33"/>
                        <a:pt x="160" y="33"/>
                      </a:cubicBezTo>
                      <a:cubicBezTo>
                        <a:pt x="152" y="26"/>
                        <a:pt x="152" y="26"/>
                        <a:pt x="152" y="26"/>
                      </a:cubicBezTo>
                      <a:cubicBezTo>
                        <a:pt x="152" y="21"/>
                        <a:pt x="152" y="21"/>
                        <a:pt x="152" y="21"/>
                      </a:cubicBezTo>
                      <a:cubicBezTo>
                        <a:pt x="153" y="20"/>
                        <a:pt x="153" y="20"/>
                        <a:pt x="153" y="20"/>
                      </a:cubicBezTo>
                      <a:cubicBezTo>
                        <a:pt x="151" y="18"/>
                        <a:pt x="151" y="18"/>
                        <a:pt x="151" y="18"/>
                      </a:cubicBezTo>
                      <a:cubicBezTo>
                        <a:pt x="150" y="20"/>
                        <a:pt x="150" y="20"/>
                        <a:pt x="150" y="20"/>
                      </a:cubicBezTo>
                      <a:cubicBezTo>
                        <a:pt x="146" y="18"/>
                        <a:pt x="146" y="18"/>
                        <a:pt x="146" y="18"/>
                      </a:cubicBezTo>
                      <a:cubicBezTo>
                        <a:pt x="145" y="21"/>
                        <a:pt x="145" y="21"/>
                        <a:pt x="145" y="21"/>
                      </a:cubicBezTo>
                      <a:cubicBezTo>
                        <a:pt x="134" y="21"/>
                        <a:pt x="134" y="21"/>
                        <a:pt x="134" y="21"/>
                      </a:cubicBezTo>
                      <a:cubicBezTo>
                        <a:pt x="133" y="27"/>
                        <a:pt x="133" y="27"/>
                        <a:pt x="133" y="27"/>
                      </a:cubicBezTo>
                      <a:cubicBezTo>
                        <a:pt x="138" y="27"/>
                        <a:pt x="138" y="27"/>
                        <a:pt x="138" y="27"/>
                      </a:cubicBezTo>
                      <a:cubicBezTo>
                        <a:pt x="145" y="33"/>
                        <a:pt x="145" y="33"/>
                        <a:pt x="145" y="33"/>
                      </a:cubicBezTo>
                      <a:cubicBezTo>
                        <a:pt x="144" y="40"/>
                        <a:pt x="144" y="40"/>
                        <a:pt x="144" y="40"/>
                      </a:cubicBezTo>
                      <a:cubicBezTo>
                        <a:pt x="142" y="42"/>
                        <a:pt x="142" y="42"/>
                        <a:pt x="142" y="42"/>
                      </a:cubicBezTo>
                      <a:cubicBezTo>
                        <a:pt x="139" y="44"/>
                        <a:pt x="139" y="44"/>
                        <a:pt x="139" y="44"/>
                      </a:cubicBezTo>
                      <a:cubicBezTo>
                        <a:pt x="139" y="48"/>
                        <a:pt x="139" y="48"/>
                        <a:pt x="139" y="48"/>
                      </a:cubicBezTo>
                      <a:cubicBezTo>
                        <a:pt x="142" y="51"/>
                        <a:pt x="142" y="51"/>
                        <a:pt x="142" y="51"/>
                      </a:cubicBezTo>
                      <a:cubicBezTo>
                        <a:pt x="142" y="55"/>
                        <a:pt x="142" y="55"/>
                        <a:pt x="142" y="55"/>
                      </a:cubicBezTo>
                      <a:cubicBezTo>
                        <a:pt x="139" y="55"/>
                        <a:pt x="139" y="55"/>
                        <a:pt x="139" y="55"/>
                      </a:cubicBezTo>
                      <a:cubicBezTo>
                        <a:pt x="133" y="47"/>
                        <a:pt x="133" y="47"/>
                        <a:pt x="133" y="47"/>
                      </a:cubicBezTo>
                      <a:cubicBezTo>
                        <a:pt x="130" y="49"/>
                        <a:pt x="130" y="49"/>
                        <a:pt x="130" y="49"/>
                      </a:cubicBezTo>
                      <a:cubicBezTo>
                        <a:pt x="128" y="45"/>
                        <a:pt x="128" y="45"/>
                        <a:pt x="128" y="45"/>
                      </a:cubicBezTo>
                      <a:cubicBezTo>
                        <a:pt x="126" y="47"/>
                        <a:pt x="126" y="47"/>
                        <a:pt x="126" y="47"/>
                      </a:cubicBezTo>
                      <a:cubicBezTo>
                        <a:pt x="129" y="49"/>
                        <a:pt x="129" y="49"/>
                        <a:pt x="129" y="49"/>
                      </a:cubicBezTo>
                      <a:cubicBezTo>
                        <a:pt x="133" y="50"/>
                        <a:pt x="133" y="50"/>
                        <a:pt x="133" y="50"/>
                      </a:cubicBezTo>
                      <a:cubicBezTo>
                        <a:pt x="131" y="54"/>
                        <a:pt x="131" y="54"/>
                        <a:pt x="131" y="54"/>
                      </a:cubicBezTo>
                      <a:cubicBezTo>
                        <a:pt x="135" y="62"/>
                        <a:pt x="135" y="62"/>
                        <a:pt x="135" y="62"/>
                      </a:cubicBezTo>
                      <a:cubicBezTo>
                        <a:pt x="133" y="70"/>
                        <a:pt x="133" y="70"/>
                        <a:pt x="133" y="70"/>
                      </a:cubicBezTo>
                      <a:cubicBezTo>
                        <a:pt x="123" y="73"/>
                        <a:pt x="123" y="73"/>
                        <a:pt x="123" y="73"/>
                      </a:cubicBezTo>
                      <a:cubicBezTo>
                        <a:pt x="122" y="72"/>
                        <a:pt x="122" y="72"/>
                        <a:pt x="122" y="72"/>
                      </a:cubicBezTo>
                      <a:cubicBezTo>
                        <a:pt x="119" y="73"/>
                        <a:pt x="119" y="73"/>
                        <a:pt x="119" y="73"/>
                      </a:cubicBezTo>
                      <a:cubicBezTo>
                        <a:pt x="118" y="77"/>
                        <a:pt x="118" y="77"/>
                        <a:pt x="118" y="77"/>
                      </a:cubicBezTo>
                      <a:cubicBezTo>
                        <a:pt x="123" y="81"/>
                        <a:pt x="123" y="81"/>
                        <a:pt x="123" y="81"/>
                      </a:cubicBezTo>
                      <a:cubicBezTo>
                        <a:pt x="124" y="87"/>
                        <a:pt x="124" y="87"/>
                        <a:pt x="124" y="87"/>
                      </a:cubicBezTo>
                      <a:cubicBezTo>
                        <a:pt x="120" y="90"/>
                        <a:pt x="120" y="90"/>
                        <a:pt x="120" y="90"/>
                      </a:cubicBezTo>
                      <a:cubicBezTo>
                        <a:pt x="114" y="84"/>
                        <a:pt x="114" y="84"/>
                        <a:pt x="114" y="84"/>
                      </a:cubicBezTo>
                      <a:cubicBezTo>
                        <a:pt x="113" y="89"/>
                        <a:pt x="113" y="89"/>
                        <a:pt x="113" y="89"/>
                      </a:cubicBezTo>
                      <a:cubicBezTo>
                        <a:pt x="120" y="99"/>
                        <a:pt x="120" y="99"/>
                        <a:pt x="120" y="99"/>
                      </a:cubicBezTo>
                      <a:cubicBezTo>
                        <a:pt x="120" y="101"/>
                        <a:pt x="120" y="101"/>
                        <a:pt x="120" y="101"/>
                      </a:cubicBezTo>
                      <a:cubicBezTo>
                        <a:pt x="114" y="97"/>
                        <a:pt x="114" y="97"/>
                        <a:pt x="114" y="97"/>
                      </a:cubicBezTo>
                      <a:cubicBezTo>
                        <a:pt x="113" y="93"/>
                        <a:pt x="113" y="93"/>
                        <a:pt x="113" y="93"/>
                      </a:cubicBezTo>
                      <a:cubicBezTo>
                        <a:pt x="110" y="90"/>
                        <a:pt x="110" y="90"/>
                        <a:pt x="110" y="90"/>
                      </a:cubicBezTo>
                      <a:cubicBezTo>
                        <a:pt x="111" y="84"/>
                        <a:pt x="111" y="84"/>
                        <a:pt x="111" y="84"/>
                      </a:cubicBezTo>
                      <a:cubicBezTo>
                        <a:pt x="108" y="79"/>
                        <a:pt x="108" y="79"/>
                        <a:pt x="108" y="79"/>
                      </a:cubicBezTo>
                      <a:cubicBezTo>
                        <a:pt x="107" y="81"/>
                        <a:pt x="107" y="81"/>
                        <a:pt x="107" y="81"/>
                      </a:cubicBezTo>
                      <a:cubicBezTo>
                        <a:pt x="105" y="80"/>
                        <a:pt x="105" y="80"/>
                        <a:pt x="105" y="80"/>
                      </a:cubicBezTo>
                      <a:cubicBezTo>
                        <a:pt x="105" y="76"/>
                        <a:pt x="105" y="76"/>
                        <a:pt x="105" y="76"/>
                      </a:cubicBezTo>
                      <a:lnTo>
                        <a:pt x="99" y="71"/>
                      </a:lnTo>
                      <a:close/>
                      <a:moveTo>
                        <a:pt x="42" y="85"/>
                      </a:moveTo>
                      <a:cubicBezTo>
                        <a:pt x="40" y="79"/>
                        <a:pt x="40" y="79"/>
                        <a:pt x="40" y="79"/>
                      </a:cubicBezTo>
                      <a:cubicBezTo>
                        <a:pt x="30" y="63"/>
                        <a:pt x="30" y="63"/>
                        <a:pt x="30" y="63"/>
                      </a:cubicBezTo>
                      <a:cubicBezTo>
                        <a:pt x="30" y="62"/>
                        <a:pt x="30" y="62"/>
                        <a:pt x="30" y="62"/>
                      </a:cubicBezTo>
                      <a:cubicBezTo>
                        <a:pt x="29" y="64"/>
                        <a:pt x="29" y="64"/>
                        <a:pt x="29" y="64"/>
                      </a:cubicBezTo>
                      <a:lnTo>
                        <a:pt x="42" y="85"/>
                      </a:lnTo>
                      <a:close/>
                      <a:moveTo>
                        <a:pt x="149" y="45"/>
                      </a:moveTo>
                      <a:cubicBezTo>
                        <a:pt x="150" y="45"/>
                        <a:pt x="150" y="45"/>
                        <a:pt x="150" y="45"/>
                      </a:cubicBezTo>
                      <a:cubicBezTo>
                        <a:pt x="151" y="44"/>
                        <a:pt x="151" y="44"/>
                        <a:pt x="151" y="44"/>
                      </a:cubicBezTo>
                      <a:cubicBezTo>
                        <a:pt x="153" y="44"/>
                        <a:pt x="153" y="44"/>
                        <a:pt x="153" y="44"/>
                      </a:cubicBezTo>
                      <a:cubicBezTo>
                        <a:pt x="155" y="42"/>
                        <a:pt x="155" y="42"/>
                        <a:pt x="155" y="42"/>
                      </a:cubicBezTo>
                      <a:cubicBezTo>
                        <a:pt x="150" y="40"/>
                        <a:pt x="150" y="40"/>
                        <a:pt x="150" y="40"/>
                      </a:cubicBezTo>
                      <a:cubicBezTo>
                        <a:pt x="149" y="41"/>
                        <a:pt x="149" y="41"/>
                        <a:pt x="149" y="41"/>
                      </a:cubicBezTo>
                      <a:lnTo>
                        <a:pt x="149" y="45"/>
                      </a:lnTo>
                      <a:close/>
                      <a:moveTo>
                        <a:pt x="143" y="28"/>
                      </a:moveTo>
                      <a:cubicBezTo>
                        <a:pt x="142" y="29"/>
                        <a:pt x="142" y="29"/>
                        <a:pt x="142" y="29"/>
                      </a:cubicBezTo>
                      <a:cubicBezTo>
                        <a:pt x="146" y="34"/>
                        <a:pt x="146" y="34"/>
                        <a:pt x="146" y="34"/>
                      </a:cubicBezTo>
                      <a:cubicBezTo>
                        <a:pt x="149" y="37"/>
                        <a:pt x="149" y="37"/>
                        <a:pt x="149" y="37"/>
                      </a:cubicBezTo>
                      <a:cubicBezTo>
                        <a:pt x="152" y="37"/>
                        <a:pt x="152" y="37"/>
                        <a:pt x="152" y="37"/>
                      </a:cubicBezTo>
                      <a:cubicBezTo>
                        <a:pt x="146" y="29"/>
                        <a:pt x="146" y="29"/>
                        <a:pt x="146" y="29"/>
                      </a:cubicBezTo>
                      <a:lnTo>
                        <a:pt x="143" y="28"/>
                      </a:lnTo>
                      <a:close/>
                      <a:moveTo>
                        <a:pt x="155" y="52"/>
                      </a:moveTo>
                      <a:cubicBezTo>
                        <a:pt x="153" y="45"/>
                        <a:pt x="153" y="45"/>
                        <a:pt x="153" y="45"/>
                      </a:cubicBezTo>
                      <a:cubicBezTo>
                        <a:pt x="151" y="45"/>
                        <a:pt x="151" y="45"/>
                        <a:pt x="151" y="45"/>
                      </a:cubicBezTo>
                      <a:cubicBezTo>
                        <a:pt x="151" y="49"/>
                        <a:pt x="151" y="49"/>
                        <a:pt x="151" y="49"/>
                      </a:cubicBezTo>
                      <a:cubicBezTo>
                        <a:pt x="149" y="53"/>
                        <a:pt x="149" y="53"/>
                        <a:pt x="149" y="53"/>
                      </a:cubicBezTo>
                      <a:cubicBezTo>
                        <a:pt x="145" y="53"/>
                        <a:pt x="145" y="53"/>
                        <a:pt x="145" y="53"/>
                      </a:cubicBezTo>
                      <a:cubicBezTo>
                        <a:pt x="145" y="54"/>
                        <a:pt x="145" y="54"/>
                        <a:pt x="145" y="54"/>
                      </a:cubicBezTo>
                      <a:cubicBezTo>
                        <a:pt x="144" y="56"/>
                        <a:pt x="144" y="56"/>
                        <a:pt x="144" y="56"/>
                      </a:cubicBezTo>
                      <a:cubicBezTo>
                        <a:pt x="144" y="57"/>
                        <a:pt x="144" y="57"/>
                        <a:pt x="144" y="57"/>
                      </a:cubicBezTo>
                      <a:cubicBezTo>
                        <a:pt x="145" y="59"/>
                        <a:pt x="145" y="59"/>
                        <a:pt x="145" y="59"/>
                      </a:cubicBezTo>
                      <a:cubicBezTo>
                        <a:pt x="153" y="54"/>
                        <a:pt x="153" y="54"/>
                        <a:pt x="153" y="54"/>
                      </a:cubicBezTo>
                      <a:lnTo>
                        <a:pt x="155" y="52"/>
                      </a:lnTo>
                      <a:close/>
                      <a:moveTo>
                        <a:pt x="134" y="70"/>
                      </a:moveTo>
                      <a:cubicBezTo>
                        <a:pt x="137" y="72"/>
                        <a:pt x="137" y="72"/>
                        <a:pt x="137" y="72"/>
                      </a:cubicBezTo>
                      <a:cubicBezTo>
                        <a:pt x="138" y="68"/>
                        <a:pt x="138" y="68"/>
                        <a:pt x="138" y="68"/>
                      </a:cubicBezTo>
                      <a:cubicBezTo>
                        <a:pt x="137" y="67"/>
                        <a:pt x="137" y="67"/>
                        <a:pt x="137" y="67"/>
                      </a:cubicBezTo>
                      <a:lnTo>
                        <a:pt x="134" y="70"/>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2" name="Freeform 18">
                  <a:extLst>
                    <a:ext uri="{FF2B5EF4-FFF2-40B4-BE49-F238E27FC236}">
                      <a16:creationId xmlns:a16="http://schemas.microsoft.com/office/drawing/2014/main" id="{178822F8-6411-4C6F-9CF9-DB2F51231D77}"/>
                    </a:ext>
                  </a:extLst>
                </p:cNvPr>
                <p:cNvSpPr>
                  <a:spLocks/>
                </p:cNvSpPr>
                <p:nvPr/>
              </p:nvSpPr>
              <p:spPr bwMode="auto">
                <a:xfrm>
                  <a:off x="9899650" y="3270250"/>
                  <a:ext cx="407988" cy="220662"/>
                </a:xfrm>
                <a:custGeom>
                  <a:avLst/>
                  <a:gdLst>
                    <a:gd name="T0" fmla="*/ 148 w 257"/>
                    <a:gd name="T1" fmla="*/ 129 h 139"/>
                    <a:gd name="T2" fmla="*/ 178 w 257"/>
                    <a:gd name="T3" fmla="*/ 109 h 139"/>
                    <a:gd name="T4" fmla="*/ 207 w 257"/>
                    <a:gd name="T5" fmla="*/ 139 h 139"/>
                    <a:gd name="T6" fmla="*/ 257 w 257"/>
                    <a:gd name="T7" fmla="*/ 139 h 139"/>
                    <a:gd name="T8" fmla="*/ 207 w 257"/>
                    <a:gd name="T9" fmla="*/ 89 h 139"/>
                    <a:gd name="T10" fmla="*/ 207 w 257"/>
                    <a:gd name="T11" fmla="*/ 70 h 139"/>
                    <a:gd name="T12" fmla="*/ 99 w 257"/>
                    <a:gd name="T13" fmla="*/ 20 h 139"/>
                    <a:gd name="T14" fmla="*/ 79 w 257"/>
                    <a:gd name="T15" fmla="*/ 30 h 139"/>
                    <a:gd name="T16" fmla="*/ 49 w 257"/>
                    <a:gd name="T17" fmla="*/ 30 h 139"/>
                    <a:gd name="T18" fmla="*/ 30 w 257"/>
                    <a:gd name="T19" fmla="*/ 0 h 139"/>
                    <a:gd name="T20" fmla="*/ 0 w 257"/>
                    <a:gd name="T21" fmla="*/ 10 h 139"/>
                    <a:gd name="T22" fmla="*/ 20 w 257"/>
                    <a:gd name="T23" fmla="*/ 30 h 139"/>
                    <a:gd name="T24" fmla="*/ 20 w 257"/>
                    <a:gd name="T25" fmla="*/ 50 h 139"/>
                    <a:gd name="T26" fmla="*/ 89 w 257"/>
                    <a:gd name="T27" fmla="*/ 70 h 139"/>
                    <a:gd name="T28" fmla="*/ 99 w 257"/>
                    <a:gd name="T29" fmla="*/ 89 h 139"/>
                    <a:gd name="T30" fmla="*/ 89 w 257"/>
                    <a:gd name="T31" fmla="*/ 109 h 139"/>
                    <a:gd name="T32" fmla="*/ 148 w 257"/>
                    <a:gd name="T33" fmla="*/ 12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7" h="139">
                      <a:moveTo>
                        <a:pt x="148" y="129"/>
                      </a:moveTo>
                      <a:lnTo>
                        <a:pt x="178" y="109"/>
                      </a:lnTo>
                      <a:lnTo>
                        <a:pt x="207" y="139"/>
                      </a:lnTo>
                      <a:lnTo>
                        <a:pt x="257" y="139"/>
                      </a:lnTo>
                      <a:lnTo>
                        <a:pt x="207" y="89"/>
                      </a:lnTo>
                      <a:lnTo>
                        <a:pt x="207" y="70"/>
                      </a:lnTo>
                      <a:lnTo>
                        <a:pt x="99" y="20"/>
                      </a:lnTo>
                      <a:lnTo>
                        <a:pt x="79" y="30"/>
                      </a:lnTo>
                      <a:lnTo>
                        <a:pt x="49" y="30"/>
                      </a:lnTo>
                      <a:lnTo>
                        <a:pt x="30" y="0"/>
                      </a:lnTo>
                      <a:lnTo>
                        <a:pt x="0" y="10"/>
                      </a:lnTo>
                      <a:lnTo>
                        <a:pt x="20" y="30"/>
                      </a:lnTo>
                      <a:lnTo>
                        <a:pt x="20" y="50"/>
                      </a:lnTo>
                      <a:lnTo>
                        <a:pt x="89" y="70"/>
                      </a:lnTo>
                      <a:lnTo>
                        <a:pt x="99" y="89"/>
                      </a:lnTo>
                      <a:lnTo>
                        <a:pt x="89" y="109"/>
                      </a:lnTo>
                      <a:lnTo>
                        <a:pt x="148" y="129"/>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3" name="Freeform 19">
                  <a:extLst>
                    <a:ext uri="{FF2B5EF4-FFF2-40B4-BE49-F238E27FC236}">
                      <a16:creationId xmlns:a16="http://schemas.microsoft.com/office/drawing/2014/main" id="{CEE0601D-B0E8-4BD5-9474-44B50CC19DEB}"/>
                    </a:ext>
                  </a:extLst>
                </p:cNvPr>
                <p:cNvSpPr>
                  <a:spLocks/>
                </p:cNvSpPr>
                <p:nvPr/>
              </p:nvSpPr>
              <p:spPr bwMode="auto">
                <a:xfrm>
                  <a:off x="10260013" y="3317875"/>
                  <a:ext cx="109538" cy="109537"/>
                </a:xfrm>
                <a:custGeom>
                  <a:avLst/>
                  <a:gdLst>
                    <a:gd name="T0" fmla="*/ 30 w 69"/>
                    <a:gd name="T1" fmla="*/ 0 h 69"/>
                    <a:gd name="T2" fmla="*/ 10 w 69"/>
                    <a:gd name="T3" fmla="*/ 10 h 69"/>
                    <a:gd name="T4" fmla="*/ 30 w 69"/>
                    <a:gd name="T5" fmla="*/ 30 h 69"/>
                    <a:gd name="T6" fmla="*/ 0 w 69"/>
                    <a:gd name="T7" fmla="*/ 50 h 69"/>
                    <a:gd name="T8" fmla="*/ 10 w 69"/>
                    <a:gd name="T9" fmla="*/ 69 h 69"/>
                    <a:gd name="T10" fmla="*/ 69 w 69"/>
                    <a:gd name="T11" fmla="*/ 30 h 69"/>
                    <a:gd name="T12" fmla="*/ 30 w 6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69" h="69">
                      <a:moveTo>
                        <a:pt x="30" y="0"/>
                      </a:moveTo>
                      <a:lnTo>
                        <a:pt x="10" y="10"/>
                      </a:lnTo>
                      <a:lnTo>
                        <a:pt x="30" y="30"/>
                      </a:lnTo>
                      <a:lnTo>
                        <a:pt x="0" y="50"/>
                      </a:lnTo>
                      <a:lnTo>
                        <a:pt x="10" y="69"/>
                      </a:lnTo>
                      <a:lnTo>
                        <a:pt x="69" y="30"/>
                      </a:lnTo>
                      <a:lnTo>
                        <a:pt x="30" y="0"/>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4" name="Freeform 20">
                  <a:extLst>
                    <a:ext uri="{FF2B5EF4-FFF2-40B4-BE49-F238E27FC236}">
                      <a16:creationId xmlns:a16="http://schemas.microsoft.com/office/drawing/2014/main" id="{DE50D7E8-CC20-48B2-91E5-DA8FB2E8853E}"/>
                    </a:ext>
                  </a:extLst>
                </p:cNvPr>
                <p:cNvSpPr>
                  <a:spLocks/>
                </p:cNvSpPr>
                <p:nvPr/>
              </p:nvSpPr>
              <p:spPr bwMode="auto">
                <a:xfrm>
                  <a:off x="9366250" y="3522663"/>
                  <a:ext cx="784225" cy="595312"/>
                </a:xfrm>
                <a:custGeom>
                  <a:avLst/>
                  <a:gdLst>
                    <a:gd name="T0" fmla="*/ 50 w 50"/>
                    <a:gd name="T1" fmla="*/ 18 h 38"/>
                    <a:gd name="T2" fmla="*/ 45 w 50"/>
                    <a:gd name="T3" fmla="*/ 11 h 38"/>
                    <a:gd name="T4" fmla="*/ 43 w 50"/>
                    <a:gd name="T5" fmla="*/ 1 h 38"/>
                    <a:gd name="T6" fmla="*/ 40 w 50"/>
                    <a:gd name="T7" fmla="*/ 0 h 38"/>
                    <a:gd name="T8" fmla="*/ 40 w 50"/>
                    <a:gd name="T9" fmla="*/ 5 h 38"/>
                    <a:gd name="T10" fmla="*/ 36 w 50"/>
                    <a:gd name="T11" fmla="*/ 9 h 38"/>
                    <a:gd name="T12" fmla="*/ 31 w 50"/>
                    <a:gd name="T13" fmla="*/ 4 h 38"/>
                    <a:gd name="T14" fmla="*/ 32 w 50"/>
                    <a:gd name="T15" fmla="*/ 1 h 38"/>
                    <a:gd name="T16" fmla="*/ 25 w 50"/>
                    <a:gd name="T17" fmla="*/ 1 h 38"/>
                    <a:gd name="T18" fmla="*/ 24 w 50"/>
                    <a:gd name="T19" fmla="*/ 5 h 38"/>
                    <a:gd name="T20" fmla="*/ 20 w 50"/>
                    <a:gd name="T21" fmla="*/ 3 h 38"/>
                    <a:gd name="T22" fmla="*/ 12 w 50"/>
                    <a:gd name="T23" fmla="*/ 11 h 38"/>
                    <a:gd name="T24" fmla="*/ 3 w 50"/>
                    <a:gd name="T25" fmla="*/ 15 h 38"/>
                    <a:gd name="T26" fmla="*/ 1 w 50"/>
                    <a:gd name="T27" fmla="*/ 18 h 38"/>
                    <a:gd name="T28" fmla="*/ 1 w 50"/>
                    <a:gd name="T29" fmla="*/ 26 h 38"/>
                    <a:gd name="T30" fmla="*/ 0 w 50"/>
                    <a:gd name="T31" fmla="*/ 30 h 38"/>
                    <a:gd name="T32" fmla="*/ 3 w 50"/>
                    <a:gd name="T33" fmla="*/ 33 h 38"/>
                    <a:gd name="T34" fmla="*/ 20 w 50"/>
                    <a:gd name="T35" fmla="*/ 30 h 38"/>
                    <a:gd name="T36" fmla="*/ 24 w 50"/>
                    <a:gd name="T37" fmla="*/ 32 h 38"/>
                    <a:gd name="T38" fmla="*/ 27 w 50"/>
                    <a:gd name="T39" fmla="*/ 30 h 38"/>
                    <a:gd name="T40" fmla="*/ 29 w 50"/>
                    <a:gd name="T41" fmla="*/ 38 h 38"/>
                    <a:gd name="T42" fmla="*/ 38 w 50"/>
                    <a:gd name="T43" fmla="*/ 38 h 38"/>
                    <a:gd name="T44" fmla="*/ 49 w 50"/>
                    <a:gd name="T45" fmla="*/ 25 h 38"/>
                    <a:gd name="T46" fmla="*/ 50 w 50"/>
                    <a:gd name="T47"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38">
                      <a:moveTo>
                        <a:pt x="50" y="18"/>
                      </a:moveTo>
                      <a:cubicBezTo>
                        <a:pt x="45" y="11"/>
                        <a:pt x="45" y="11"/>
                        <a:pt x="45" y="11"/>
                      </a:cubicBezTo>
                      <a:cubicBezTo>
                        <a:pt x="43" y="1"/>
                        <a:pt x="43" y="1"/>
                        <a:pt x="43" y="1"/>
                      </a:cubicBezTo>
                      <a:cubicBezTo>
                        <a:pt x="40" y="0"/>
                        <a:pt x="40" y="0"/>
                        <a:pt x="40" y="0"/>
                      </a:cubicBezTo>
                      <a:cubicBezTo>
                        <a:pt x="40" y="5"/>
                        <a:pt x="40" y="5"/>
                        <a:pt x="40" y="5"/>
                      </a:cubicBezTo>
                      <a:cubicBezTo>
                        <a:pt x="36" y="9"/>
                        <a:pt x="36" y="9"/>
                        <a:pt x="36" y="9"/>
                      </a:cubicBezTo>
                      <a:cubicBezTo>
                        <a:pt x="31" y="4"/>
                        <a:pt x="31" y="4"/>
                        <a:pt x="31" y="4"/>
                      </a:cubicBezTo>
                      <a:cubicBezTo>
                        <a:pt x="32" y="1"/>
                        <a:pt x="32" y="1"/>
                        <a:pt x="32" y="1"/>
                      </a:cubicBezTo>
                      <a:cubicBezTo>
                        <a:pt x="25" y="1"/>
                        <a:pt x="25" y="1"/>
                        <a:pt x="25" y="1"/>
                      </a:cubicBezTo>
                      <a:cubicBezTo>
                        <a:pt x="24" y="5"/>
                        <a:pt x="24" y="5"/>
                        <a:pt x="24" y="5"/>
                      </a:cubicBezTo>
                      <a:cubicBezTo>
                        <a:pt x="20" y="3"/>
                        <a:pt x="20" y="3"/>
                        <a:pt x="20" y="3"/>
                      </a:cubicBezTo>
                      <a:cubicBezTo>
                        <a:pt x="12" y="11"/>
                        <a:pt x="12" y="11"/>
                        <a:pt x="12" y="11"/>
                      </a:cubicBezTo>
                      <a:cubicBezTo>
                        <a:pt x="3" y="15"/>
                        <a:pt x="3" y="15"/>
                        <a:pt x="3" y="15"/>
                      </a:cubicBezTo>
                      <a:cubicBezTo>
                        <a:pt x="2" y="16"/>
                        <a:pt x="1" y="17"/>
                        <a:pt x="1" y="18"/>
                      </a:cubicBezTo>
                      <a:cubicBezTo>
                        <a:pt x="1" y="26"/>
                        <a:pt x="1" y="26"/>
                        <a:pt x="1" y="26"/>
                      </a:cubicBezTo>
                      <a:cubicBezTo>
                        <a:pt x="0" y="30"/>
                        <a:pt x="0" y="30"/>
                        <a:pt x="0" y="30"/>
                      </a:cubicBezTo>
                      <a:cubicBezTo>
                        <a:pt x="3" y="33"/>
                        <a:pt x="3" y="33"/>
                        <a:pt x="3" y="33"/>
                      </a:cubicBezTo>
                      <a:cubicBezTo>
                        <a:pt x="20" y="30"/>
                        <a:pt x="20" y="30"/>
                        <a:pt x="20" y="30"/>
                      </a:cubicBezTo>
                      <a:cubicBezTo>
                        <a:pt x="24" y="32"/>
                        <a:pt x="24" y="32"/>
                        <a:pt x="24" y="32"/>
                      </a:cubicBezTo>
                      <a:cubicBezTo>
                        <a:pt x="27" y="30"/>
                        <a:pt x="27" y="30"/>
                        <a:pt x="27" y="30"/>
                      </a:cubicBezTo>
                      <a:cubicBezTo>
                        <a:pt x="29" y="38"/>
                        <a:pt x="29" y="38"/>
                        <a:pt x="29" y="38"/>
                      </a:cubicBezTo>
                      <a:cubicBezTo>
                        <a:pt x="38" y="38"/>
                        <a:pt x="38" y="38"/>
                        <a:pt x="38" y="38"/>
                      </a:cubicBezTo>
                      <a:cubicBezTo>
                        <a:pt x="49" y="25"/>
                        <a:pt x="49" y="25"/>
                        <a:pt x="49" y="25"/>
                      </a:cubicBezTo>
                      <a:lnTo>
                        <a:pt x="50" y="18"/>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5" name="Freeform 21">
                  <a:extLst>
                    <a:ext uri="{FF2B5EF4-FFF2-40B4-BE49-F238E27FC236}">
                      <a16:creationId xmlns:a16="http://schemas.microsoft.com/office/drawing/2014/main" id="{69BE588B-C8D5-4047-9457-2B79F1D6C312}"/>
                    </a:ext>
                  </a:extLst>
                </p:cNvPr>
                <p:cNvSpPr>
                  <a:spLocks/>
                </p:cNvSpPr>
                <p:nvPr/>
              </p:nvSpPr>
              <p:spPr bwMode="auto">
                <a:xfrm>
                  <a:off x="9696450" y="3240088"/>
                  <a:ext cx="155575" cy="171450"/>
                </a:xfrm>
                <a:custGeom>
                  <a:avLst/>
                  <a:gdLst>
                    <a:gd name="T0" fmla="*/ 59 w 98"/>
                    <a:gd name="T1" fmla="*/ 59 h 108"/>
                    <a:gd name="T2" fmla="*/ 98 w 98"/>
                    <a:gd name="T3" fmla="*/ 10 h 108"/>
                    <a:gd name="T4" fmla="*/ 29 w 98"/>
                    <a:gd name="T5" fmla="*/ 0 h 108"/>
                    <a:gd name="T6" fmla="*/ 10 w 98"/>
                    <a:gd name="T7" fmla="*/ 29 h 108"/>
                    <a:gd name="T8" fmla="*/ 10 w 98"/>
                    <a:gd name="T9" fmla="*/ 59 h 108"/>
                    <a:gd name="T10" fmla="*/ 0 w 98"/>
                    <a:gd name="T11" fmla="*/ 79 h 108"/>
                    <a:gd name="T12" fmla="*/ 19 w 98"/>
                    <a:gd name="T13" fmla="*/ 108 h 108"/>
                    <a:gd name="T14" fmla="*/ 59 w 98"/>
                    <a:gd name="T15" fmla="*/ 99 h 108"/>
                    <a:gd name="T16" fmla="*/ 59 w 98"/>
                    <a:gd name="T17"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08">
                      <a:moveTo>
                        <a:pt x="59" y="59"/>
                      </a:moveTo>
                      <a:lnTo>
                        <a:pt x="98" y="10"/>
                      </a:lnTo>
                      <a:lnTo>
                        <a:pt x="29" y="0"/>
                      </a:lnTo>
                      <a:lnTo>
                        <a:pt x="10" y="29"/>
                      </a:lnTo>
                      <a:lnTo>
                        <a:pt x="10" y="59"/>
                      </a:lnTo>
                      <a:lnTo>
                        <a:pt x="0" y="79"/>
                      </a:lnTo>
                      <a:lnTo>
                        <a:pt x="19" y="108"/>
                      </a:lnTo>
                      <a:lnTo>
                        <a:pt x="59" y="99"/>
                      </a:lnTo>
                      <a:lnTo>
                        <a:pt x="59" y="59"/>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6" name="Freeform 22">
                  <a:extLst>
                    <a:ext uri="{FF2B5EF4-FFF2-40B4-BE49-F238E27FC236}">
                      <a16:creationId xmlns:a16="http://schemas.microsoft.com/office/drawing/2014/main" id="{A027D3CD-E085-4092-BE5B-6DB51CD3F015}"/>
                    </a:ext>
                  </a:extLst>
                </p:cNvPr>
                <p:cNvSpPr>
                  <a:spLocks/>
                </p:cNvSpPr>
                <p:nvPr/>
              </p:nvSpPr>
              <p:spPr bwMode="auto">
                <a:xfrm>
                  <a:off x="9852025" y="3176588"/>
                  <a:ext cx="47625" cy="79375"/>
                </a:xfrm>
                <a:custGeom>
                  <a:avLst/>
                  <a:gdLst>
                    <a:gd name="T0" fmla="*/ 30 w 30"/>
                    <a:gd name="T1" fmla="*/ 0 h 50"/>
                    <a:gd name="T2" fmla="*/ 0 w 30"/>
                    <a:gd name="T3" fmla="*/ 20 h 50"/>
                    <a:gd name="T4" fmla="*/ 0 w 30"/>
                    <a:gd name="T5" fmla="*/ 50 h 50"/>
                    <a:gd name="T6" fmla="*/ 30 w 30"/>
                    <a:gd name="T7" fmla="*/ 50 h 50"/>
                    <a:gd name="T8" fmla="*/ 30 w 30"/>
                    <a:gd name="T9" fmla="*/ 0 h 50"/>
                  </a:gdLst>
                  <a:ahLst/>
                  <a:cxnLst>
                    <a:cxn ang="0">
                      <a:pos x="T0" y="T1"/>
                    </a:cxn>
                    <a:cxn ang="0">
                      <a:pos x="T2" y="T3"/>
                    </a:cxn>
                    <a:cxn ang="0">
                      <a:pos x="T4" y="T5"/>
                    </a:cxn>
                    <a:cxn ang="0">
                      <a:pos x="T6" y="T7"/>
                    </a:cxn>
                    <a:cxn ang="0">
                      <a:pos x="T8" y="T9"/>
                    </a:cxn>
                  </a:cxnLst>
                  <a:rect l="0" t="0" r="r" b="b"/>
                  <a:pathLst>
                    <a:path w="30" h="50">
                      <a:moveTo>
                        <a:pt x="30" y="0"/>
                      </a:moveTo>
                      <a:lnTo>
                        <a:pt x="0" y="20"/>
                      </a:lnTo>
                      <a:lnTo>
                        <a:pt x="0" y="50"/>
                      </a:lnTo>
                      <a:lnTo>
                        <a:pt x="30" y="50"/>
                      </a:lnTo>
                      <a:lnTo>
                        <a:pt x="30" y="0"/>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7" name="Freeform 23">
                  <a:extLst>
                    <a:ext uri="{FF2B5EF4-FFF2-40B4-BE49-F238E27FC236}">
                      <a16:creationId xmlns:a16="http://schemas.microsoft.com/office/drawing/2014/main" id="{53090B1A-0C9A-4274-8179-145F1ED46885}"/>
                    </a:ext>
                  </a:extLst>
                </p:cNvPr>
                <p:cNvSpPr>
                  <a:spLocks/>
                </p:cNvSpPr>
                <p:nvPr/>
              </p:nvSpPr>
              <p:spPr bwMode="auto">
                <a:xfrm>
                  <a:off x="9648825" y="3443288"/>
                  <a:ext cx="77788" cy="47625"/>
                </a:xfrm>
                <a:custGeom>
                  <a:avLst/>
                  <a:gdLst>
                    <a:gd name="T0" fmla="*/ 49 w 49"/>
                    <a:gd name="T1" fmla="*/ 10 h 30"/>
                    <a:gd name="T2" fmla="*/ 49 w 49"/>
                    <a:gd name="T3" fmla="*/ 0 h 30"/>
                    <a:gd name="T4" fmla="*/ 20 w 49"/>
                    <a:gd name="T5" fmla="*/ 0 h 30"/>
                    <a:gd name="T6" fmla="*/ 0 w 49"/>
                    <a:gd name="T7" fmla="*/ 30 h 30"/>
                    <a:gd name="T8" fmla="*/ 30 w 49"/>
                    <a:gd name="T9" fmla="*/ 30 h 30"/>
                    <a:gd name="T10" fmla="*/ 49 w 49"/>
                    <a:gd name="T11" fmla="*/ 10 h 30"/>
                  </a:gdLst>
                  <a:ahLst/>
                  <a:cxnLst>
                    <a:cxn ang="0">
                      <a:pos x="T0" y="T1"/>
                    </a:cxn>
                    <a:cxn ang="0">
                      <a:pos x="T2" y="T3"/>
                    </a:cxn>
                    <a:cxn ang="0">
                      <a:pos x="T4" y="T5"/>
                    </a:cxn>
                    <a:cxn ang="0">
                      <a:pos x="T6" y="T7"/>
                    </a:cxn>
                    <a:cxn ang="0">
                      <a:pos x="T8" y="T9"/>
                    </a:cxn>
                    <a:cxn ang="0">
                      <a:pos x="T10" y="T11"/>
                    </a:cxn>
                  </a:cxnLst>
                  <a:rect l="0" t="0" r="r" b="b"/>
                  <a:pathLst>
                    <a:path w="49" h="30">
                      <a:moveTo>
                        <a:pt x="49" y="10"/>
                      </a:moveTo>
                      <a:lnTo>
                        <a:pt x="49" y="0"/>
                      </a:lnTo>
                      <a:lnTo>
                        <a:pt x="20" y="0"/>
                      </a:lnTo>
                      <a:lnTo>
                        <a:pt x="0" y="30"/>
                      </a:lnTo>
                      <a:lnTo>
                        <a:pt x="30" y="30"/>
                      </a:lnTo>
                      <a:lnTo>
                        <a:pt x="49" y="10"/>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28" name="Freeform 24">
                  <a:extLst>
                    <a:ext uri="{FF2B5EF4-FFF2-40B4-BE49-F238E27FC236}">
                      <a16:creationId xmlns:a16="http://schemas.microsoft.com/office/drawing/2014/main" id="{B908CA72-D0FA-420D-9212-F0E136566963}"/>
                    </a:ext>
                  </a:extLst>
                </p:cNvPr>
                <p:cNvSpPr>
                  <a:spLocks/>
                </p:cNvSpPr>
                <p:nvPr/>
              </p:nvSpPr>
              <p:spPr bwMode="auto">
                <a:xfrm>
                  <a:off x="9774238" y="3427413"/>
                  <a:ext cx="93663" cy="47625"/>
                </a:xfrm>
                <a:custGeom>
                  <a:avLst/>
                  <a:gdLst>
                    <a:gd name="T0" fmla="*/ 59 w 59"/>
                    <a:gd name="T1" fmla="*/ 10 h 30"/>
                    <a:gd name="T2" fmla="*/ 49 w 59"/>
                    <a:gd name="T3" fmla="*/ 0 h 30"/>
                    <a:gd name="T4" fmla="*/ 10 w 59"/>
                    <a:gd name="T5" fmla="*/ 10 h 30"/>
                    <a:gd name="T6" fmla="*/ 0 w 59"/>
                    <a:gd name="T7" fmla="*/ 30 h 30"/>
                    <a:gd name="T8" fmla="*/ 20 w 59"/>
                    <a:gd name="T9" fmla="*/ 30 h 30"/>
                    <a:gd name="T10" fmla="*/ 59 w 59"/>
                    <a:gd name="T11" fmla="*/ 10 h 30"/>
                  </a:gdLst>
                  <a:ahLst/>
                  <a:cxnLst>
                    <a:cxn ang="0">
                      <a:pos x="T0" y="T1"/>
                    </a:cxn>
                    <a:cxn ang="0">
                      <a:pos x="T2" y="T3"/>
                    </a:cxn>
                    <a:cxn ang="0">
                      <a:pos x="T4" y="T5"/>
                    </a:cxn>
                    <a:cxn ang="0">
                      <a:pos x="T6" y="T7"/>
                    </a:cxn>
                    <a:cxn ang="0">
                      <a:pos x="T8" y="T9"/>
                    </a:cxn>
                    <a:cxn ang="0">
                      <a:pos x="T10" y="T11"/>
                    </a:cxn>
                  </a:cxnLst>
                  <a:rect l="0" t="0" r="r" b="b"/>
                  <a:pathLst>
                    <a:path w="59" h="30">
                      <a:moveTo>
                        <a:pt x="59" y="10"/>
                      </a:moveTo>
                      <a:lnTo>
                        <a:pt x="49" y="0"/>
                      </a:lnTo>
                      <a:lnTo>
                        <a:pt x="10" y="10"/>
                      </a:lnTo>
                      <a:lnTo>
                        <a:pt x="0" y="30"/>
                      </a:lnTo>
                      <a:lnTo>
                        <a:pt x="20" y="30"/>
                      </a:lnTo>
                      <a:lnTo>
                        <a:pt x="59" y="10"/>
                      </a:lnTo>
                      <a:close/>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grpSp>
          <p:sp>
            <p:nvSpPr>
              <p:cNvPr id="29" name="Freeform 25">
                <a:extLst>
                  <a:ext uri="{FF2B5EF4-FFF2-40B4-BE49-F238E27FC236}">
                    <a16:creationId xmlns:a16="http://schemas.microsoft.com/office/drawing/2014/main" id="{B10E19EA-B558-4C88-B0F7-0B1AF24711F8}"/>
                  </a:ext>
                </a:extLst>
              </p:cNvPr>
              <p:cNvSpPr>
                <a:spLocks/>
              </p:cNvSpPr>
              <p:nvPr/>
            </p:nvSpPr>
            <p:spPr bwMode="auto">
              <a:xfrm>
                <a:off x="6889750" y="3584575"/>
                <a:ext cx="1536700" cy="800100"/>
              </a:xfrm>
              <a:custGeom>
                <a:avLst/>
                <a:gdLst>
                  <a:gd name="T0" fmla="*/ 84 w 98"/>
                  <a:gd name="T1" fmla="*/ 24 h 51"/>
                  <a:gd name="T2" fmla="*/ 78 w 98"/>
                  <a:gd name="T3" fmla="*/ 25 h 51"/>
                  <a:gd name="T4" fmla="*/ 53 w 98"/>
                  <a:gd name="T5" fmla="*/ 0 h 51"/>
                  <a:gd name="T6" fmla="*/ 28 w 98"/>
                  <a:gd name="T7" fmla="*/ 20 h 51"/>
                  <a:gd name="T8" fmla="*/ 17 w 98"/>
                  <a:gd name="T9" fmla="*/ 16 h 51"/>
                  <a:gd name="T10" fmla="*/ 0 w 98"/>
                  <a:gd name="T11" fmla="*/ 34 h 51"/>
                  <a:gd name="T12" fmla="*/ 17 w 98"/>
                  <a:gd name="T13" fmla="*/ 51 h 51"/>
                  <a:gd name="T14" fmla="*/ 84 w 98"/>
                  <a:gd name="T15" fmla="*/ 51 h 51"/>
                  <a:gd name="T16" fmla="*/ 98 w 98"/>
                  <a:gd name="T17" fmla="*/ 38 h 51"/>
                  <a:gd name="T18" fmla="*/ 84 w 98"/>
                  <a:gd name="T19"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51">
                    <a:moveTo>
                      <a:pt x="84" y="24"/>
                    </a:moveTo>
                    <a:cubicBezTo>
                      <a:pt x="82" y="24"/>
                      <a:pt x="80" y="24"/>
                      <a:pt x="78" y="25"/>
                    </a:cubicBezTo>
                    <a:cubicBezTo>
                      <a:pt x="78" y="11"/>
                      <a:pt x="67" y="0"/>
                      <a:pt x="53" y="0"/>
                    </a:cubicBezTo>
                    <a:cubicBezTo>
                      <a:pt x="41" y="0"/>
                      <a:pt x="31" y="8"/>
                      <a:pt x="28" y="20"/>
                    </a:cubicBezTo>
                    <a:cubicBezTo>
                      <a:pt x="25" y="17"/>
                      <a:pt x="21" y="16"/>
                      <a:pt x="17" y="16"/>
                    </a:cubicBezTo>
                    <a:cubicBezTo>
                      <a:pt x="8" y="16"/>
                      <a:pt x="0" y="24"/>
                      <a:pt x="0" y="34"/>
                    </a:cubicBezTo>
                    <a:cubicBezTo>
                      <a:pt x="0" y="43"/>
                      <a:pt x="8" y="51"/>
                      <a:pt x="17" y="51"/>
                    </a:cubicBezTo>
                    <a:cubicBezTo>
                      <a:pt x="84" y="51"/>
                      <a:pt x="84" y="51"/>
                      <a:pt x="84" y="51"/>
                    </a:cubicBezTo>
                    <a:cubicBezTo>
                      <a:pt x="92" y="51"/>
                      <a:pt x="98" y="45"/>
                      <a:pt x="98" y="38"/>
                    </a:cubicBezTo>
                    <a:cubicBezTo>
                      <a:pt x="98" y="30"/>
                      <a:pt x="92" y="24"/>
                      <a:pt x="84"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grpSp>
        <p:grpSp>
          <p:nvGrpSpPr>
            <p:cNvPr id="32" name="Group 28">
              <a:extLst>
                <a:ext uri="{FF2B5EF4-FFF2-40B4-BE49-F238E27FC236}">
                  <a16:creationId xmlns:a16="http://schemas.microsoft.com/office/drawing/2014/main" id="{314821E6-CE10-4E51-81EB-A97CDE28653C}"/>
                </a:ext>
              </a:extLst>
            </p:cNvPr>
            <p:cNvGrpSpPr>
              <a:grpSpLocks noChangeAspect="1"/>
            </p:cNvGrpSpPr>
            <p:nvPr/>
          </p:nvGrpSpPr>
          <p:grpSpPr bwMode="auto">
            <a:xfrm>
              <a:off x="6689725" y="4518025"/>
              <a:ext cx="1739900" cy="1136650"/>
              <a:chOff x="4214" y="2846"/>
              <a:chExt cx="1096" cy="716"/>
            </a:xfrm>
          </p:grpSpPr>
          <p:sp>
            <p:nvSpPr>
              <p:cNvPr id="33" name="AutoShape 27">
                <a:extLst>
                  <a:ext uri="{FF2B5EF4-FFF2-40B4-BE49-F238E27FC236}">
                    <a16:creationId xmlns:a16="http://schemas.microsoft.com/office/drawing/2014/main" id="{9B6D0F9C-0A8B-4F62-8669-4A3A96B6E369}"/>
                  </a:ext>
                </a:extLst>
              </p:cNvPr>
              <p:cNvSpPr>
                <a:spLocks noChangeAspect="1" noChangeArrowheads="1" noTextEdit="1"/>
              </p:cNvSpPr>
              <p:nvPr/>
            </p:nvSpPr>
            <p:spPr bwMode="auto">
              <a:xfrm>
                <a:off x="4214" y="2846"/>
                <a:ext cx="1096" cy="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34" name="Freeform 29">
                <a:extLst>
                  <a:ext uri="{FF2B5EF4-FFF2-40B4-BE49-F238E27FC236}">
                    <a16:creationId xmlns:a16="http://schemas.microsoft.com/office/drawing/2014/main" id="{1CF5DF12-8952-479B-B75D-6C60785891F6}"/>
                  </a:ext>
                </a:extLst>
              </p:cNvPr>
              <p:cNvSpPr>
                <a:spLocks/>
              </p:cNvSpPr>
              <p:nvPr/>
            </p:nvSpPr>
            <p:spPr bwMode="auto">
              <a:xfrm>
                <a:off x="4217" y="2849"/>
                <a:ext cx="1088" cy="710"/>
              </a:xfrm>
              <a:custGeom>
                <a:avLst/>
                <a:gdLst>
                  <a:gd name="T0" fmla="*/ 1088 w 1088"/>
                  <a:gd name="T1" fmla="*/ 710 h 710"/>
                  <a:gd name="T2" fmla="*/ 0 w 1088"/>
                  <a:gd name="T3" fmla="*/ 710 h 710"/>
                  <a:gd name="T4" fmla="*/ 0 w 1088"/>
                  <a:gd name="T5" fmla="*/ 0 h 710"/>
                  <a:gd name="T6" fmla="*/ 545 w 1088"/>
                  <a:gd name="T7" fmla="*/ 302 h 710"/>
                  <a:gd name="T8" fmla="*/ 1088 w 1088"/>
                  <a:gd name="T9" fmla="*/ 0 h 710"/>
                  <a:gd name="T10" fmla="*/ 1088 w 1088"/>
                  <a:gd name="T11" fmla="*/ 710 h 710"/>
                </a:gdLst>
                <a:ahLst/>
                <a:cxnLst>
                  <a:cxn ang="0">
                    <a:pos x="T0" y="T1"/>
                  </a:cxn>
                  <a:cxn ang="0">
                    <a:pos x="T2" y="T3"/>
                  </a:cxn>
                  <a:cxn ang="0">
                    <a:pos x="T4" y="T5"/>
                  </a:cxn>
                  <a:cxn ang="0">
                    <a:pos x="T6" y="T7"/>
                  </a:cxn>
                  <a:cxn ang="0">
                    <a:pos x="T8" y="T9"/>
                  </a:cxn>
                  <a:cxn ang="0">
                    <a:pos x="T10" y="T11"/>
                  </a:cxn>
                </a:cxnLst>
                <a:rect l="0" t="0" r="r" b="b"/>
                <a:pathLst>
                  <a:path w="1088" h="710">
                    <a:moveTo>
                      <a:pt x="1088" y="710"/>
                    </a:moveTo>
                    <a:lnTo>
                      <a:pt x="0" y="710"/>
                    </a:lnTo>
                    <a:lnTo>
                      <a:pt x="0" y="0"/>
                    </a:lnTo>
                    <a:lnTo>
                      <a:pt x="545" y="302"/>
                    </a:lnTo>
                    <a:lnTo>
                      <a:pt x="1088" y="0"/>
                    </a:lnTo>
                    <a:lnTo>
                      <a:pt x="1088" y="710"/>
                    </a:ln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35" name="Freeform 30">
                <a:extLst>
                  <a:ext uri="{FF2B5EF4-FFF2-40B4-BE49-F238E27FC236}">
                    <a16:creationId xmlns:a16="http://schemas.microsoft.com/office/drawing/2014/main" id="{9BE2FC33-4362-44D9-BCFA-C60C1F003AD2}"/>
                  </a:ext>
                </a:extLst>
              </p:cNvPr>
              <p:cNvSpPr>
                <a:spLocks/>
              </p:cNvSpPr>
              <p:nvPr/>
            </p:nvSpPr>
            <p:spPr bwMode="auto">
              <a:xfrm>
                <a:off x="4217" y="2849"/>
                <a:ext cx="1088" cy="710"/>
              </a:xfrm>
              <a:custGeom>
                <a:avLst/>
                <a:gdLst>
                  <a:gd name="T0" fmla="*/ 1088 w 1088"/>
                  <a:gd name="T1" fmla="*/ 710 h 710"/>
                  <a:gd name="T2" fmla="*/ 0 w 1088"/>
                  <a:gd name="T3" fmla="*/ 710 h 710"/>
                  <a:gd name="T4" fmla="*/ 0 w 1088"/>
                  <a:gd name="T5" fmla="*/ 0 h 710"/>
                  <a:gd name="T6" fmla="*/ 545 w 1088"/>
                  <a:gd name="T7" fmla="*/ 302 h 710"/>
                  <a:gd name="T8" fmla="*/ 1088 w 1088"/>
                  <a:gd name="T9" fmla="*/ 0 h 710"/>
                  <a:gd name="T10" fmla="*/ 1088 w 1088"/>
                  <a:gd name="T11" fmla="*/ 710 h 710"/>
                </a:gdLst>
                <a:ahLst/>
                <a:cxnLst>
                  <a:cxn ang="0">
                    <a:pos x="T0" y="T1"/>
                  </a:cxn>
                  <a:cxn ang="0">
                    <a:pos x="T2" y="T3"/>
                  </a:cxn>
                  <a:cxn ang="0">
                    <a:pos x="T4" y="T5"/>
                  </a:cxn>
                  <a:cxn ang="0">
                    <a:pos x="T6" y="T7"/>
                  </a:cxn>
                  <a:cxn ang="0">
                    <a:pos x="T8" y="T9"/>
                  </a:cxn>
                  <a:cxn ang="0">
                    <a:pos x="T10" y="T11"/>
                  </a:cxn>
                </a:cxnLst>
                <a:rect l="0" t="0" r="r" b="b"/>
                <a:pathLst>
                  <a:path w="1088" h="710">
                    <a:moveTo>
                      <a:pt x="1088" y="710"/>
                    </a:moveTo>
                    <a:lnTo>
                      <a:pt x="0" y="710"/>
                    </a:lnTo>
                    <a:lnTo>
                      <a:pt x="0" y="0"/>
                    </a:lnTo>
                    <a:lnTo>
                      <a:pt x="545" y="302"/>
                    </a:lnTo>
                    <a:lnTo>
                      <a:pt x="1088" y="0"/>
                    </a:lnTo>
                    <a:lnTo>
                      <a:pt x="1088" y="7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36" name="Freeform 31">
                <a:extLst>
                  <a:ext uri="{FF2B5EF4-FFF2-40B4-BE49-F238E27FC236}">
                    <a16:creationId xmlns:a16="http://schemas.microsoft.com/office/drawing/2014/main" id="{C4F4BD62-6BBD-4E9A-9008-0BB3B38282B3}"/>
                  </a:ext>
                </a:extLst>
              </p:cNvPr>
              <p:cNvSpPr>
                <a:spLocks/>
              </p:cNvSpPr>
              <p:nvPr/>
            </p:nvSpPr>
            <p:spPr bwMode="auto">
              <a:xfrm>
                <a:off x="4217" y="3116"/>
                <a:ext cx="1088" cy="443"/>
              </a:xfrm>
              <a:custGeom>
                <a:avLst/>
                <a:gdLst>
                  <a:gd name="T0" fmla="*/ 0 w 407"/>
                  <a:gd name="T1" fmla="*/ 166 h 166"/>
                  <a:gd name="T2" fmla="*/ 162 w 407"/>
                  <a:gd name="T3" fmla="*/ 21 h 166"/>
                  <a:gd name="T4" fmla="*/ 245 w 407"/>
                  <a:gd name="T5" fmla="*/ 21 h 166"/>
                  <a:gd name="T6" fmla="*/ 407 w 407"/>
                  <a:gd name="T7" fmla="*/ 166 h 166"/>
                  <a:gd name="T8" fmla="*/ 0 w 407"/>
                  <a:gd name="T9" fmla="*/ 166 h 166"/>
                </a:gdLst>
                <a:ahLst/>
                <a:cxnLst>
                  <a:cxn ang="0">
                    <a:pos x="T0" y="T1"/>
                  </a:cxn>
                  <a:cxn ang="0">
                    <a:pos x="T2" y="T3"/>
                  </a:cxn>
                  <a:cxn ang="0">
                    <a:pos x="T4" y="T5"/>
                  </a:cxn>
                  <a:cxn ang="0">
                    <a:pos x="T6" y="T7"/>
                  </a:cxn>
                  <a:cxn ang="0">
                    <a:pos x="T8" y="T9"/>
                  </a:cxn>
                </a:cxnLst>
                <a:rect l="0" t="0" r="r" b="b"/>
                <a:pathLst>
                  <a:path w="407" h="166">
                    <a:moveTo>
                      <a:pt x="0" y="166"/>
                    </a:moveTo>
                    <a:cubicBezTo>
                      <a:pt x="162" y="21"/>
                      <a:pt x="162" y="21"/>
                      <a:pt x="162" y="21"/>
                    </a:cubicBezTo>
                    <a:cubicBezTo>
                      <a:pt x="186" y="0"/>
                      <a:pt x="221" y="0"/>
                      <a:pt x="245" y="21"/>
                    </a:cubicBezTo>
                    <a:cubicBezTo>
                      <a:pt x="407" y="166"/>
                      <a:pt x="407" y="166"/>
                      <a:pt x="407" y="166"/>
                    </a:cubicBezTo>
                    <a:cubicBezTo>
                      <a:pt x="0" y="166"/>
                      <a:pt x="0" y="166"/>
                      <a:pt x="0" y="166"/>
                    </a:cubicBezTo>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37" name="Freeform 32">
                <a:extLst>
                  <a:ext uri="{FF2B5EF4-FFF2-40B4-BE49-F238E27FC236}">
                    <a16:creationId xmlns:a16="http://schemas.microsoft.com/office/drawing/2014/main" id="{F7AE07FE-3BD3-44B8-913A-16DC51F3AF3B}"/>
                  </a:ext>
                </a:extLst>
              </p:cNvPr>
              <p:cNvSpPr>
                <a:spLocks/>
              </p:cNvSpPr>
              <p:nvPr/>
            </p:nvSpPr>
            <p:spPr bwMode="auto">
              <a:xfrm>
                <a:off x="4214" y="2846"/>
                <a:ext cx="19" cy="462"/>
              </a:xfrm>
              <a:custGeom>
                <a:avLst/>
                <a:gdLst>
                  <a:gd name="T0" fmla="*/ 0 w 19"/>
                  <a:gd name="T1" fmla="*/ 0 h 462"/>
                  <a:gd name="T2" fmla="*/ 3 w 19"/>
                  <a:gd name="T3" fmla="*/ 462 h 462"/>
                  <a:gd name="T4" fmla="*/ 3 w 19"/>
                  <a:gd name="T5" fmla="*/ 3 h 462"/>
                  <a:gd name="T6" fmla="*/ 19 w 19"/>
                  <a:gd name="T7" fmla="*/ 11 h 462"/>
                  <a:gd name="T8" fmla="*/ 0 w 19"/>
                  <a:gd name="T9" fmla="*/ 0 h 462"/>
                </a:gdLst>
                <a:ahLst/>
                <a:cxnLst>
                  <a:cxn ang="0">
                    <a:pos x="T0" y="T1"/>
                  </a:cxn>
                  <a:cxn ang="0">
                    <a:pos x="T2" y="T3"/>
                  </a:cxn>
                  <a:cxn ang="0">
                    <a:pos x="T4" y="T5"/>
                  </a:cxn>
                  <a:cxn ang="0">
                    <a:pos x="T6" y="T7"/>
                  </a:cxn>
                  <a:cxn ang="0">
                    <a:pos x="T8" y="T9"/>
                  </a:cxn>
                </a:cxnLst>
                <a:rect l="0" t="0" r="r" b="b"/>
                <a:pathLst>
                  <a:path w="19" h="462">
                    <a:moveTo>
                      <a:pt x="0" y="0"/>
                    </a:moveTo>
                    <a:lnTo>
                      <a:pt x="3" y="462"/>
                    </a:lnTo>
                    <a:lnTo>
                      <a:pt x="3" y="3"/>
                    </a:lnTo>
                    <a:lnTo>
                      <a:pt x="19" y="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38" name="Freeform 33">
                <a:extLst>
                  <a:ext uri="{FF2B5EF4-FFF2-40B4-BE49-F238E27FC236}">
                    <a16:creationId xmlns:a16="http://schemas.microsoft.com/office/drawing/2014/main" id="{11D16C79-B42B-4993-BA26-42C422F89D5E}"/>
                  </a:ext>
                </a:extLst>
              </p:cNvPr>
              <p:cNvSpPr>
                <a:spLocks/>
              </p:cNvSpPr>
              <p:nvPr/>
            </p:nvSpPr>
            <p:spPr bwMode="auto">
              <a:xfrm>
                <a:off x="4214" y="2846"/>
                <a:ext cx="19" cy="462"/>
              </a:xfrm>
              <a:custGeom>
                <a:avLst/>
                <a:gdLst>
                  <a:gd name="T0" fmla="*/ 0 w 19"/>
                  <a:gd name="T1" fmla="*/ 0 h 462"/>
                  <a:gd name="T2" fmla="*/ 3 w 19"/>
                  <a:gd name="T3" fmla="*/ 462 h 462"/>
                  <a:gd name="T4" fmla="*/ 3 w 19"/>
                  <a:gd name="T5" fmla="*/ 3 h 462"/>
                  <a:gd name="T6" fmla="*/ 19 w 19"/>
                  <a:gd name="T7" fmla="*/ 11 h 462"/>
                  <a:gd name="T8" fmla="*/ 0 w 19"/>
                  <a:gd name="T9" fmla="*/ 0 h 462"/>
                </a:gdLst>
                <a:ahLst/>
                <a:cxnLst>
                  <a:cxn ang="0">
                    <a:pos x="T0" y="T1"/>
                  </a:cxn>
                  <a:cxn ang="0">
                    <a:pos x="T2" y="T3"/>
                  </a:cxn>
                  <a:cxn ang="0">
                    <a:pos x="T4" y="T5"/>
                  </a:cxn>
                  <a:cxn ang="0">
                    <a:pos x="T6" y="T7"/>
                  </a:cxn>
                  <a:cxn ang="0">
                    <a:pos x="T8" y="T9"/>
                  </a:cxn>
                </a:cxnLst>
                <a:rect l="0" t="0" r="r" b="b"/>
                <a:pathLst>
                  <a:path w="19" h="462">
                    <a:moveTo>
                      <a:pt x="0" y="0"/>
                    </a:moveTo>
                    <a:lnTo>
                      <a:pt x="3" y="462"/>
                    </a:lnTo>
                    <a:lnTo>
                      <a:pt x="3" y="3"/>
                    </a:lnTo>
                    <a:lnTo>
                      <a:pt x="19"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0" name="Freeform 35">
                <a:extLst>
                  <a:ext uri="{FF2B5EF4-FFF2-40B4-BE49-F238E27FC236}">
                    <a16:creationId xmlns:a16="http://schemas.microsoft.com/office/drawing/2014/main" id="{4FB91780-0266-40F1-BF5C-D4402EBDDA09}"/>
                  </a:ext>
                </a:extLst>
              </p:cNvPr>
              <p:cNvSpPr>
                <a:spLocks/>
              </p:cNvSpPr>
              <p:nvPr/>
            </p:nvSpPr>
            <p:spPr bwMode="auto">
              <a:xfrm>
                <a:off x="4219" y="3557"/>
                <a:ext cx="1091" cy="5"/>
              </a:xfrm>
              <a:custGeom>
                <a:avLst/>
                <a:gdLst>
                  <a:gd name="T0" fmla="*/ 1086 w 1091"/>
                  <a:gd name="T1" fmla="*/ 0 h 5"/>
                  <a:gd name="T2" fmla="*/ 1086 w 1091"/>
                  <a:gd name="T3" fmla="*/ 2 h 5"/>
                  <a:gd name="T4" fmla="*/ 1086 w 1091"/>
                  <a:gd name="T5" fmla="*/ 2 h 5"/>
                  <a:gd name="T6" fmla="*/ 1086 w 1091"/>
                  <a:gd name="T7" fmla="*/ 2 h 5"/>
                  <a:gd name="T8" fmla="*/ 0 w 1091"/>
                  <a:gd name="T9" fmla="*/ 2 h 5"/>
                  <a:gd name="T10" fmla="*/ 0 w 1091"/>
                  <a:gd name="T11" fmla="*/ 5 h 5"/>
                  <a:gd name="T12" fmla="*/ 1091 w 1091"/>
                  <a:gd name="T13" fmla="*/ 5 h 5"/>
                  <a:gd name="T14" fmla="*/ 1086 w 1091"/>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1" h="5">
                    <a:moveTo>
                      <a:pt x="1086" y="0"/>
                    </a:moveTo>
                    <a:lnTo>
                      <a:pt x="1086" y="2"/>
                    </a:lnTo>
                    <a:lnTo>
                      <a:pt x="1086" y="2"/>
                    </a:lnTo>
                    <a:lnTo>
                      <a:pt x="1086" y="2"/>
                    </a:lnTo>
                    <a:lnTo>
                      <a:pt x="0" y="2"/>
                    </a:lnTo>
                    <a:lnTo>
                      <a:pt x="0" y="5"/>
                    </a:lnTo>
                    <a:lnTo>
                      <a:pt x="1091" y="5"/>
                    </a:lnTo>
                    <a:lnTo>
                      <a:pt x="108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1" name="Freeform 36">
                <a:extLst>
                  <a:ext uri="{FF2B5EF4-FFF2-40B4-BE49-F238E27FC236}">
                    <a16:creationId xmlns:a16="http://schemas.microsoft.com/office/drawing/2014/main" id="{C0761FA9-E90A-4B1F-865F-F34C843C1AE5}"/>
                  </a:ext>
                </a:extLst>
              </p:cNvPr>
              <p:cNvSpPr>
                <a:spLocks/>
              </p:cNvSpPr>
              <p:nvPr/>
            </p:nvSpPr>
            <p:spPr bwMode="auto">
              <a:xfrm>
                <a:off x="4219" y="3557"/>
                <a:ext cx="1091" cy="5"/>
              </a:xfrm>
              <a:custGeom>
                <a:avLst/>
                <a:gdLst>
                  <a:gd name="T0" fmla="*/ 1086 w 1091"/>
                  <a:gd name="T1" fmla="*/ 0 h 5"/>
                  <a:gd name="T2" fmla="*/ 1086 w 1091"/>
                  <a:gd name="T3" fmla="*/ 2 h 5"/>
                  <a:gd name="T4" fmla="*/ 1086 w 1091"/>
                  <a:gd name="T5" fmla="*/ 2 h 5"/>
                  <a:gd name="T6" fmla="*/ 1086 w 1091"/>
                  <a:gd name="T7" fmla="*/ 2 h 5"/>
                  <a:gd name="T8" fmla="*/ 0 w 1091"/>
                  <a:gd name="T9" fmla="*/ 2 h 5"/>
                  <a:gd name="T10" fmla="*/ 0 w 1091"/>
                  <a:gd name="T11" fmla="*/ 5 h 5"/>
                  <a:gd name="T12" fmla="*/ 1091 w 1091"/>
                  <a:gd name="T13" fmla="*/ 5 h 5"/>
                  <a:gd name="T14" fmla="*/ 1086 w 1091"/>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1" h="5">
                    <a:moveTo>
                      <a:pt x="1086" y="0"/>
                    </a:moveTo>
                    <a:lnTo>
                      <a:pt x="1086" y="2"/>
                    </a:lnTo>
                    <a:lnTo>
                      <a:pt x="1086" y="2"/>
                    </a:lnTo>
                    <a:lnTo>
                      <a:pt x="1086" y="2"/>
                    </a:lnTo>
                    <a:lnTo>
                      <a:pt x="0" y="2"/>
                    </a:lnTo>
                    <a:lnTo>
                      <a:pt x="0" y="5"/>
                    </a:lnTo>
                    <a:lnTo>
                      <a:pt x="1091" y="5"/>
                    </a:lnTo>
                    <a:lnTo>
                      <a:pt x="10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2" name="Freeform 37">
                <a:extLst>
                  <a:ext uri="{FF2B5EF4-FFF2-40B4-BE49-F238E27FC236}">
                    <a16:creationId xmlns:a16="http://schemas.microsoft.com/office/drawing/2014/main" id="{FCFD05CF-D958-4F48-9259-6D470994DE5D}"/>
                  </a:ext>
                </a:extLst>
              </p:cNvPr>
              <p:cNvSpPr>
                <a:spLocks/>
              </p:cNvSpPr>
              <p:nvPr/>
            </p:nvSpPr>
            <p:spPr bwMode="auto">
              <a:xfrm>
                <a:off x="5294" y="3551"/>
                <a:ext cx="11" cy="8"/>
              </a:xfrm>
              <a:custGeom>
                <a:avLst/>
                <a:gdLst>
                  <a:gd name="T0" fmla="*/ 0 w 11"/>
                  <a:gd name="T1" fmla="*/ 0 h 8"/>
                  <a:gd name="T2" fmla="*/ 11 w 11"/>
                  <a:gd name="T3" fmla="*/ 8 h 8"/>
                  <a:gd name="T4" fmla="*/ 11 w 11"/>
                  <a:gd name="T5" fmla="*/ 6 h 8"/>
                  <a:gd name="T6" fmla="*/ 0 w 11"/>
                  <a:gd name="T7" fmla="*/ 0 h 8"/>
                </a:gdLst>
                <a:ahLst/>
                <a:cxnLst>
                  <a:cxn ang="0">
                    <a:pos x="T0" y="T1"/>
                  </a:cxn>
                  <a:cxn ang="0">
                    <a:pos x="T2" y="T3"/>
                  </a:cxn>
                  <a:cxn ang="0">
                    <a:pos x="T4" y="T5"/>
                  </a:cxn>
                  <a:cxn ang="0">
                    <a:pos x="T6" y="T7"/>
                  </a:cxn>
                </a:cxnLst>
                <a:rect l="0" t="0" r="r" b="b"/>
                <a:pathLst>
                  <a:path w="11" h="8">
                    <a:moveTo>
                      <a:pt x="0" y="0"/>
                    </a:moveTo>
                    <a:lnTo>
                      <a:pt x="11" y="8"/>
                    </a:lnTo>
                    <a:lnTo>
                      <a:pt x="11" y="6"/>
                    </a:lnTo>
                    <a:lnTo>
                      <a:pt x="0" y="0"/>
                    </a:lnTo>
                    <a:close/>
                  </a:path>
                </a:pathLst>
              </a:custGeom>
              <a:solidFill>
                <a:srgbClr val="99C9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3" name="Freeform 38">
                <a:extLst>
                  <a:ext uri="{FF2B5EF4-FFF2-40B4-BE49-F238E27FC236}">
                    <a16:creationId xmlns:a16="http://schemas.microsoft.com/office/drawing/2014/main" id="{9EDE4366-81C5-4173-8862-DC730B387BA4}"/>
                  </a:ext>
                </a:extLst>
              </p:cNvPr>
              <p:cNvSpPr>
                <a:spLocks/>
              </p:cNvSpPr>
              <p:nvPr/>
            </p:nvSpPr>
            <p:spPr bwMode="auto">
              <a:xfrm>
                <a:off x="5294" y="3551"/>
                <a:ext cx="11" cy="8"/>
              </a:xfrm>
              <a:custGeom>
                <a:avLst/>
                <a:gdLst>
                  <a:gd name="T0" fmla="*/ 0 w 11"/>
                  <a:gd name="T1" fmla="*/ 0 h 8"/>
                  <a:gd name="T2" fmla="*/ 11 w 11"/>
                  <a:gd name="T3" fmla="*/ 8 h 8"/>
                  <a:gd name="T4" fmla="*/ 11 w 11"/>
                  <a:gd name="T5" fmla="*/ 6 h 8"/>
                  <a:gd name="T6" fmla="*/ 0 w 11"/>
                  <a:gd name="T7" fmla="*/ 0 h 8"/>
                </a:gdLst>
                <a:ahLst/>
                <a:cxnLst>
                  <a:cxn ang="0">
                    <a:pos x="T0" y="T1"/>
                  </a:cxn>
                  <a:cxn ang="0">
                    <a:pos x="T2" y="T3"/>
                  </a:cxn>
                  <a:cxn ang="0">
                    <a:pos x="T4" y="T5"/>
                  </a:cxn>
                  <a:cxn ang="0">
                    <a:pos x="T6" y="T7"/>
                  </a:cxn>
                </a:cxnLst>
                <a:rect l="0" t="0" r="r" b="b"/>
                <a:pathLst>
                  <a:path w="11" h="8">
                    <a:moveTo>
                      <a:pt x="0" y="0"/>
                    </a:moveTo>
                    <a:lnTo>
                      <a:pt x="11" y="8"/>
                    </a:lnTo>
                    <a:lnTo>
                      <a:pt x="11"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4" name="Freeform 39">
                <a:extLst>
                  <a:ext uri="{FF2B5EF4-FFF2-40B4-BE49-F238E27FC236}">
                    <a16:creationId xmlns:a16="http://schemas.microsoft.com/office/drawing/2014/main" id="{6998E47F-5F8C-449A-9AB4-C42560ED4CB3}"/>
                  </a:ext>
                </a:extLst>
              </p:cNvPr>
              <p:cNvSpPr>
                <a:spLocks/>
              </p:cNvSpPr>
              <p:nvPr/>
            </p:nvSpPr>
            <p:spPr bwMode="auto">
              <a:xfrm>
                <a:off x="4219" y="3151"/>
                <a:ext cx="1086" cy="408"/>
              </a:xfrm>
              <a:prstGeom prst="triangle">
                <a:avLst/>
              </a:prstGeom>
              <a:solidFill>
                <a:srgbClr val="4C9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45" name="Freeform 40">
                <a:extLst>
                  <a:ext uri="{FF2B5EF4-FFF2-40B4-BE49-F238E27FC236}">
                    <a16:creationId xmlns:a16="http://schemas.microsoft.com/office/drawing/2014/main" id="{6964B408-31C4-4F2A-9A07-101111ED0103}"/>
                  </a:ext>
                </a:extLst>
              </p:cNvPr>
              <p:cNvSpPr>
                <a:spLocks/>
              </p:cNvSpPr>
              <p:nvPr/>
            </p:nvSpPr>
            <p:spPr bwMode="auto">
              <a:xfrm>
                <a:off x="4217" y="2849"/>
                <a:ext cx="1088" cy="387"/>
              </a:xfrm>
              <a:custGeom>
                <a:avLst/>
                <a:gdLst>
                  <a:gd name="T0" fmla="*/ 378 w 407"/>
                  <a:gd name="T1" fmla="*/ 52 h 145"/>
                  <a:gd name="T2" fmla="*/ 246 w 407"/>
                  <a:gd name="T3" fmla="*/ 129 h 145"/>
                  <a:gd name="T4" fmla="*/ 161 w 407"/>
                  <a:gd name="T5" fmla="*/ 129 h 145"/>
                  <a:gd name="T6" fmla="*/ 29 w 407"/>
                  <a:gd name="T7" fmla="*/ 52 h 145"/>
                  <a:gd name="T8" fmla="*/ 0 w 407"/>
                  <a:gd name="T9" fmla="*/ 0 h 145"/>
                  <a:gd name="T10" fmla="*/ 407 w 407"/>
                  <a:gd name="T11" fmla="*/ 0 h 145"/>
                  <a:gd name="T12" fmla="*/ 378 w 407"/>
                  <a:gd name="T13" fmla="*/ 52 h 145"/>
                </a:gdLst>
                <a:ahLst/>
                <a:cxnLst>
                  <a:cxn ang="0">
                    <a:pos x="T0" y="T1"/>
                  </a:cxn>
                  <a:cxn ang="0">
                    <a:pos x="T2" y="T3"/>
                  </a:cxn>
                  <a:cxn ang="0">
                    <a:pos x="T4" y="T5"/>
                  </a:cxn>
                  <a:cxn ang="0">
                    <a:pos x="T6" y="T7"/>
                  </a:cxn>
                  <a:cxn ang="0">
                    <a:pos x="T8" y="T9"/>
                  </a:cxn>
                  <a:cxn ang="0">
                    <a:pos x="T10" y="T11"/>
                  </a:cxn>
                  <a:cxn ang="0">
                    <a:pos x="T12" y="T13"/>
                  </a:cxn>
                </a:cxnLst>
                <a:rect l="0" t="0" r="r" b="b"/>
                <a:pathLst>
                  <a:path w="407" h="145">
                    <a:moveTo>
                      <a:pt x="378" y="52"/>
                    </a:moveTo>
                    <a:cubicBezTo>
                      <a:pt x="246" y="129"/>
                      <a:pt x="246" y="129"/>
                      <a:pt x="246" y="129"/>
                    </a:cubicBezTo>
                    <a:cubicBezTo>
                      <a:pt x="220" y="145"/>
                      <a:pt x="187" y="145"/>
                      <a:pt x="161" y="129"/>
                    </a:cubicBezTo>
                    <a:cubicBezTo>
                      <a:pt x="29" y="52"/>
                      <a:pt x="29" y="52"/>
                      <a:pt x="29" y="52"/>
                    </a:cubicBezTo>
                    <a:cubicBezTo>
                      <a:pt x="11" y="41"/>
                      <a:pt x="0" y="21"/>
                      <a:pt x="0" y="0"/>
                    </a:cubicBezTo>
                    <a:cubicBezTo>
                      <a:pt x="407" y="0"/>
                      <a:pt x="407" y="0"/>
                      <a:pt x="407" y="0"/>
                    </a:cubicBezTo>
                    <a:cubicBezTo>
                      <a:pt x="407" y="21"/>
                      <a:pt x="396" y="41"/>
                      <a:pt x="378" y="52"/>
                    </a:cubicBezTo>
                  </a:path>
                </a:pathLst>
              </a:custGeom>
              <a:solidFill>
                <a:srgbClr val="001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grpSp>
      </p:grpSp>
      <p:sp>
        <p:nvSpPr>
          <p:cNvPr id="39" name="TextBox 38">
            <a:extLst>
              <a:ext uri="{FF2B5EF4-FFF2-40B4-BE49-F238E27FC236}">
                <a16:creationId xmlns:a16="http://schemas.microsoft.com/office/drawing/2014/main" id="{935687DE-C410-46E8-8A41-F553B0156942}"/>
              </a:ext>
            </a:extLst>
          </p:cNvPr>
          <p:cNvSpPr txBox="1"/>
          <p:nvPr/>
        </p:nvSpPr>
        <p:spPr>
          <a:xfrm>
            <a:off x="383932" y="6543797"/>
            <a:ext cx="3983240" cy="215444"/>
          </a:xfrm>
          <a:prstGeom prst="rect">
            <a:avLst/>
          </a:prstGeom>
          <a:noFill/>
        </p:spPr>
        <p:txBody>
          <a:bodyPr wrap="square" rtlCol="0">
            <a:spAutoFit/>
          </a:bodyPr>
          <a:lstStyle/>
          <a:p>
            <a:r>
              <a:rPr lang="en-US" sz="800" baseline="30000">
                <a:latin typeface="Segoe UI" panose="020B0502040204020203" pitchFamily="34" charset="0"/>
                <a:cs typeface="Segoe UI" panose="020B0502040204020203" pitchFamily="34" charset="0"/>
              </a:rPr>
              <a:t>1 </a:t>
            </a:r>
            <a:r>
              <a:rPr lang="en-US" sz="800">
                <a:latin typeface="Segoe UI" panose="020B0502040204020203" pitchFamily="34" charset="0"/>
                <a:cs typeface="Segoe UI" panose="020B0502040204020203" pitchFamily="34" charset="0"/>
              </a:rPr>
              <a:t>Bredin, an SMB market research and content marketing agency.</a:t>
            </a:r>
          </a:p>
        </p:txBody>
      </p:sp>
    </p:spTree>
    <p:extLst>
      <p:ext uri="{BB962C8B-B14F-4D97-AF65-F5344CB8AC3E}">
        <p14:creationId xmlns:p14="http://schemas.microsoft.com/office/powerpoint/2010/main" val="298445594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2B10C-9E8A-47CD-B2F4-138CFDB8D05F}"/>
              </a:ext>
            </a:extLst>
          </p:cNvPr>
          <p:cNvSpPr>
            <a:spLocks noGrp="1"/>
          </p:cNvSpPr>
          <p:nvPr>
            <p:ph type="title"/>
          </p:nvPr>
        </p:nvSpPr>
        <p:spPr/>
        <p:txBody>
          <a:bodyPr/>
          <a:lstStyle/>
          <a:p>
            <a:r>
              <a:rPr lang="en-US"/>
              <a:t>SMBs stand to gain a lot from the cloud</a:t>
            </a:r>
          </a:p>
        </p:txBody>
      </p:sp>
      <p:sp>
        <p:nvSpPr>
          <p:cNvPr id="21" name="Rectangle 20">
            <a:extLst>
              <a:ext uri="{FF2B5EF4-FFF2-40B4-BE49-F238E27FC236}">
                <a16:creationId xmlns:a16="http://schemas.microsoft.com/office/drawing/2014/main" id="{6C3805DF-79E0-9F4C-9980-AFE116E782BA}"/>
              </a:ext>
            </a:extLst>
          </p:cNvPr>
          <p:cNvSpPr/>
          <p:nvPr/>
        </p:nvSpPr>
        <p:spPr>
          <a:xfrm>
            <a:off x="3389646" y="4427024"/>
            <a:ext cx="2702335" cy="830997"/>
          </a:xfrm>
          <a:prstGeom prst="rect">
            <a:avLst/>
          </a:prstGeom>
        </p:spPr>
        <p:txBody>
          <a:bodyPr wrap="square" lIns="0">
            <a:spAutoFit/>
          </a:bodyPr>
          <a:lstStyle/>
          <a:p>
            <a:r>
              <a:rPr lang="en-US" sz="1600">
                <a:latin typeface="Segoe UI" panose="020B0502040204020203" pitchFamily="34" charset="0"/>
                <a:cs typeface="Segoe UI" panose="020B0502040204020203" pitchFamily="34" charset="0"/>
              </a:rPr>
              <a:t>The cloud makes it easier for SMBs to use the devices of their choice from anywhere</a:t>
            </a:r>
          </a:p>
        </p:txBody>
      </p:sp>
      <p:sp>
        <p:nvSpPr>
          <p:cNvPr id="22" name="Rectangle 21">
            <a:extLst>
              <a:ext uri="{FF2B5EF4-FFF2-40B4-BE49-F238E27FC236}">
                <a16:creationId xmlns:a16="http://schemas.microsoft.com/office/drawing/2014/main" id="{FE890301-1371-8C44-8CF4-ACB1822EF78D}"/>
              </a:ext>
            </a:extLst>
          </p:cNvPr>
          <p:cNvSpPr/>
          <p:nvPr/>
        </p:nvSpPr>
        <p:spPr>
          <a:xfrm>
            <a:off x="9295738" y="4421457"/>
            <a:ext cx="2702335" cy="1096967"/>
          </a:xfrm>
          <a:prstGeom prst="rect">
            <a:avLst/>
          </a:prstGeom>
        </p:spPr>
        <p:txBody>
          <a:bodyPr wrap="square" lIns="0">
            <a:spAutoFit/>
          </a:bodyPr>
          <a:lstStyle/>
          <a:p>
            <a:r>
              <a:rPr lang="en-US" sz="1600">
                <a:latin typeface="Segoe UI" panose="020B0502040204020203" pitchFamily="34" charset="0"/>
                <a:cs typeface="Segoe UI" panose="020B0502040204020203" pitchFamily="34" charset="0"/>
              </a:rPr>
              <a:t>Forrester Consulting estimated SMBs can save $20,975 a year on IT with </a:t>
            </a:r>
            <a:br>
              <a:rPr lang="en-US" sz="1600">
                <a:latin typeface="Segoe UI" panose="020B0502040204020203" pitchFamily="34" charset="0"/>
                <a:cs typeface="Segoe UI" panose="020B0502040204020203" pitchFamily="34" charset="0"/>
              </a:rPr>
            </a:br>
            <a:r>
              <a:rPr lang="en-US" sz="1600">
                <a:latin typeface="Segoe UI" panose="020B0502040204020203" pitchFamily="34" charset="0"/>
                <a:cs typeface="Segoe UI" panose="020B0502040204020203" pitchFamily="34" charset="0"/>
              </a:rPr>
              <a:t>the cloud.</a:t>
            </a:r>
            <a:r>
              <a:rPr lang="en-US" sz="1600" baseline="30000">
                <a:latin typeface="Segoe UI" panose="020B0502040204020203" pitchFamily="34" charset="0"/>
                <a:cs typeface="Segoe UI" panose="020B0502040204020203" pitchFamily="34" charset="0"/>
              </a:rPr>
              <a:t>2</a:t>
            </a:r>
            <a:r>
              <a:rPr lang="en-US" sz="1600">
                <a:latin typeface="Segoe UI" panose="020B0502040204020203" pitchFamily="34" charset="0"/>
                <a:cs typeface="Segoe UI" panose="020B0502040204020203" pitchFamily="34" charset="0"/>
              </a:rPr>
              <a:t> </a:t>
            </a:r>
            <a:endParaRPr lang="en-IN" sz="1600">
              <a:latin typeface="Segoe UI" panose="020B0502040204020203" pitchFamily="34" charset="0"/>
              <a:cs typeface="Segoe UI" panose="020B0502040204020203" pitchFamily="34" charset="0"/>
            </a:endParaRPr>
          </a:p>
        </p:txBody>
      </p:sp>
      <p:sp>
        <p:nvSpPr>
          <p:cNvPr id="23" name="Rectangle 22">
            <a:extLst>
              <a:ext uri="{FF2B5EF4-FFF2-40B4-BE49-F238E27FC236}">
                <a16:creationId xmlns:a16="http://schemas.microsoft.com/office/drawing/2014/main" id="{9D98956D-C43C-4243-9B43-40620058DE61}"/>
              </a:ext>
            </a:extLst>
          </p:cNvPr>
          <p:cNvSpPr/>
          <p:nvPr/>
        </p:nvSpPr>
        <p:spPr>
          <a:xfrm>
            <a:off x="6337030" y="4423266"/>
            <a:ext cx="2706622" cy="830997"/>
          </a:xfrm>
          <a:prstGeom prst="rect">
            <a:avLst/>
          </a:prstGeom>
        </p:spPr>
        <p:txBody>
          <a:bodyPr wrap="square" lIns="0">
            <a:spAutoFit/>
          </a:bodyPr>
          <a:lstStyle/>
          <a:p>
            <a:pPr defTabSz="792707">
              <a:defRPr/>
            </a:pPr>
            <a:r>
              <a:rPr lang="en-US" sz="1600">
                <a:latin typeface="Segoe UI" panose="020B0502040204020203" pitchFamily="34" charset="0"/>
                <a:cs typeface="Segoe UI" panose="020B0502040204020203" pitchFamily="34" charset="0"/>
              </a:rPr>
              <a:t>94% of small businesses report security benefits since moving to the cloud</a:t>
            </a:r>
            <a:r>
              <a:rPr lang="en-US" sz="1600" baseline="30000">
                <a:latin typeface="Segoe UI" panose="020B0502040204020203" pitchFamily="34" charset="0"/>
                <a:cs typeface="Segoe UI" panose="020B0502040204020203" pitchFamily="34" charset="0"/>
              </a:rPr>
              <a:t>1</a:t>
            </a:r>
          </a:p>
        </p:txBody>
      </p:sp>
      <p:sp>
        <p:nvSpPr>
          <p:cNvPr id="24" name="Rectangle 23">
            <a:extLst>
              <a:ext uri="{FF2B5EF4-FFF2-40B4-BE49-F238E27FC236}">
                <a16:creationId xmlns:a16="http://schemas.microsoft.com/office/drawing/2014/main" id="{35B5BAC6-99DD-CE4C-9502-5E123FEBE847}"/>
              </a:ext>
            </a:extLst>
          </p:cNvPr>
          <p:cNvSpPr/>
          <p:nvPr/>
        </p:nvSpPr>
        <p:spPr>
          <a:xfrm>
            <a:off x="438398" y="4421458"/>
            <a:ext cx="2699162" cy="830997"/>
          </a:xfrm>
          <a:prstGeom prst="rect">
            <a:avLst/>
          </a:prstGeom>
        </p:spPr>
        <p:txBody>
          <a:bodyPr wrap="square" lIns="0">
            <a:spAutoFit/>
          </a:bodyPr>
          <a:lstStyle/>
          <a:p>
            <a:r>
              <a:rPr lang="en-US" sz="1600">
                <a:latin typeface="Segoe UI" panose="020B0502040204020203" pitchFamily="34" charset="0"/>
                <a:cs typeface="Segoe UI" panose="020B0502040204020203" pitchFamily="34" charset="0"/>
              </a:rPr>
              <a:t>The cloud enables advanced capabilities for collaboration, productivity, and insight</a:t>
            </a:r>
          </a:p>
        </p:txBody>
      </p:sp>
      <p:sp>
        <p:nvSpPr>
          <p:cNvPr id="3" name="Rectangle 2">
            <a:extLst>
              <a:ext uri="{FF2B5EF4-FFF2-40B4-BE49-F238E27FC236}">
                <a16:creationId xmlns:a16="http://schemas.microsoft.com/office/drawing/2014/main" id="{C8EF4E89-1D54-4D6F-8E3E-12193D7ED621}"/>
              </a:ext>
            </a:extLst>
          </p:cNvPr>
          <p:cNvSpPr/>
          <p:nvPr/>
        </p:nvSpPr>
        <p:spPr>
          <a:xfrm>
            <a:off x="369543" y="6413554"/>
            <a:ext cx="7192536" cy="338554"/>
          </a:xfrm>
          <a:prstGeom prst="rect">
            <a:avLst/>
          </a:prstGeom>
        </p:spPr>
        <p:txBody>
          <a:bodyPr wrap="square">
            <a:spAutoFit/>
          </a:bodyPr>
          <a:lstStyle/>
          <a:p>
            <a:r>
              <a:rPr lang="en-US" sz="800" baseline="30000">
                <a:latin typeface="Segoe UI" panose="020B0502040204020203" pitchFamily="34" charset="0"/>
                <a:cs typeface="Segoe UI" panose="020B0502040204020203" pitchFamily="34" charset="0"/>
              </a:rPr>
              <a:t>1 </a:t>
            </a:r>
            <a:r>
              <a:rPr lang="en-US" sz="800">
                <a:latin typeface="Segoe UI" panose="020B0502040204020203" pitchFamily="34" charset="0"/>
                <a:cs typeface="Segoe UI" panose="020B0502040204020203" pitchFamily="34" charset="0"/>
              </a:rPr>
              <a:t>Microsoft, “</a:t>
            </a:r>
            <a:r>
              <a:rPr lang="en-US" sz="800" u="sng">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Cloud Security, Privacy and Reliability Trends Study</a:t>
            </a:r>
            <a:r>
              <a:rPr lang="en-US" sz="800">
                <a:latin typeface="Segoe UI" panose="020B0502040204020203" pitchFamily="34" charset="0"/>
                <a:cs typeface="Segoe UI" panose="020B0502040204020203" pitchFamily="34" charset="0"/>
              </a:rPr>
              <a:t>,” June 2013. </a:t>
            </a:r>
          </a:p>
          <a:p>
            <a:r>
              <a:rPr lang="en-US" sz="800" baseline="30000">
                <a:latin typeface="Segoe UI" panose="020B0502040204020203" pitchFamily="34" charset="0"/>
                <a:cs typeface="Segoe UI" panose="020B0502040204020203" pitchFamily="34" charset="0"/>
              </a:rPr>
              <a:t>2</a:t>
            </a:r>
            <a:r>
              <a:rPr lang="en-US" sz="800">
                <a:latin typeface="Segoe UI" panose="020B0502040204020203" pitchFamily="34" charset="0"/>
                <a:cs typeface="Segoe UI" panose="020B0502040204020203" pitchFamily="34" charset="0"/>
              </a:rPr>
              <a:t>“The Total Economic Impact™ Of Microsoft Office 365,” a commissioned study conducted by Forrester Consulting on behalf of Microsoft, November 2016.</a:t>
            </a:r>
          </a:p>
        </p:txBody>
      </p:sp>
      <p:sp>
        <p:nvSpPr>
          <p:cNvPr id="26" name="Rectangle 25">
            <a:extLst>
              <a:ext uri="{FF2B5EF4-FFF2-40B4-BE49-F238E27FC236}">
                <a16:creationId xmlns:a16="http://schemas.microsoft.com/office/drawing/2014/main" id="{A5C00C53-550C-49BC-BB6B-97ED05689E34}"/>
              </a:ext>
            </a:extLst>
          </p:cNvPr>
          <p:cNvSpPr/>
          <p:nvPr/>
        </p:nvSpPr>
        <p:spPr>
          <a:xfrm>
            <a:off x="438398" y="3198667"/>
            <a:ext cx="1854545" cy="497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Functionality</a:t>
            </a:r>
          </a:p>
        </p:txBody>
      </p:sp>
      <p:cxnSp>
        <p:nvCxnSpPr>
          <p:cNvPr id="27" name="Straight Arrow Connector 26">
            <a:extLst>
              <a:ext uri="{FF2B5EF4-FFF2-40B4-BE49-F238E27FC236}">
                <a16:creationId xmlns:a16="http://schemas.microsoft.com/office/drawing/2014/main" id="{F1754FA7-1B2C-4A24-A151-451998189C35}"/>
              </a:ext>
            </a:extLst>
          </p:cNvPr>
          <p:cNvCxnSpPr>
            <a:cxnSpLocks/>
          </p:cNvCxnSpPr>
          <p:nvPr/>
        </p:nvCxnSpPr>
        <p:spPr>
          <a:xfrm>
            <a:off x="3897665" y="3652822"/>
            <a:ext cx="0" cy="365581"/>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A0A6A252-8044-4F01-9A24-97EC9D21316A}"/>
              </a:ext>
            </a:extLst>
          </p:cNvPr>
          <p:cNvSpPr/>
          <p:nvPr/>
        </p:nvSpPr>
        <p:spPr>
          <a:xfrm>
            <a:off x="3389646" y="3194296"/>
            <a:ext cx="1949175" cy="497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Flexibility</a:t>
            </a:r>
          </a:p>
        </p:txBody>
      </p:sp>
      <p:sp>
        <p:nvSpPr>
          <p:cNvPr id="30" name="Rectangle 29">
            <a:extLst>
              <a:ext uri="{FF2B5EF4-FFF2-40B4-BE49-F238E27FC236}">
                <a16:creationId xmlns:a16="http://schemas.microsoft.com/office/drawing/2014/main" id="{9C8AC254-32BD-493E-9ACB-01F45EBB1397}"/>
              </a:ext>
            </a:extLst>
          </p:cNvPr>
          <p:cNvSpPr/>
          <p:nvPr/>
        </p:nvSpPr>
        <p:spPr>
          <a:xfrm>
            <a:off x="6337030" y="3203951"/>
            <a:ext cx="2424769" cy="497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Security</a:t>
            </a:r>
          </a:p>
        </p:txBody>
      </p:sp>
      <p:sp>
        <p:nvSpPr>
          <p:cNvPr id="32" name="Rectangle 31">
            <a:extLst>
              <a:ext uri="{FF2B5EF4-FFF2-40B4-BE49-F238E27FC236}">
                <a16:creationId xmlns:a16="http://schemas.microsoft.com/office/drawing/2014/main" id="{A958E3D0-C489-4CAE-BB8F-9E5E491646DE}"/>
              </a:ext>
            </a:extLst>
          </p:cNvPr>
          <p:cNvSpPr/>
          <p:nvPr/>
        </p:nvSpPr>
        <p:spPr>
          <a:xfrm>
            <a:off x="9295738" y="3194296"/>
            <a:ext cx="2424769" cy="4973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Savings</a:t>
            </a:r>
          </a:p>
        </p:txBody>
      </p:sp>
      <p:sp>
        <p:nvSpPr>
          <p:cNvPr id="33" name="Rectangle 32">
            <a:extLst>
              <a:ext uri="{FF2B5EF4-FFF2-40B4-BE49-F238E27FC236}">
                <a16:creationId xmlns:a16="http://schemas.microsoft.com/office/drawing/2014/main" id="{97086A08-30A9-4C23-ACDF-B77CA209CBE9}"/>
              </a:ext>
            </a:extLst>
          </p:cNvPr>
          <p:cNvSpPr/>
          <p:nvPr/>
        </p:nvSpPr>
        <p:spPr>
          <a:xfrm>
            <a:off x="438398" y="3973421"/>
            <a:ext cx="2424769" cy="497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Get more done</a:t>
            </a:r>
          </a:p>
        </p:txBody>
      </p:sp>
      <p:sp>
        <p:nvSpPr>
          <p:cNvPr id="34" name="Rectangle 33">
            <a:extLst>
              <a:ext uri="{FF2B5EF4-FFF2-40B4-BE49-F238E27FC236}">
                <a16:creationId xmlns:a16="http://schemas.microsoft.com/office/drawing/2014/main" id="{96B727A5-104F-445A-9CE7-FF9AFDEEDA8F}"/>
              </a:ext>
            </a:extLst>
          </p:cNvPr>
          <p:cNvSpPr/>
          <p:nvPr/>
        </p:nvSpPr>
        <p:spPr>
          <a:xfrm>
            <a:off x="3389646" y="3973420"/>
            <a:ext cx="2665340" cy="497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Choose how you work</a:t>
            </a:r>
          </a:p>
        </p:txBody>
      </p:sp>
      <p:sp>
        <p:nvSpPr>
          <p:cNvPr id="35" name="Rectangle 34">
            <a:extLst>
              <a:ext uri="{FF2B5EF4-FFF2-40B4-BE49-F238E27FC236}">
                <a16:creationId xmlns:a16="http://schemas.microsoft.com/office/drawing/2014/main" id="{6FF90E42-3224-44DF-937C-F2C6EA724132}"/>
              </a:ext>
            </a:extLst>
          </p:cNvPr>
          <p:cNvSpPr/>
          <p:nvPr/>
        </p:nvSpPr>
        <p:spPr>
          <a:xfrm>
            <a:off x="6337030" y="3982986"/>
            <a:ext cx="2618097" cy="497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Help protect business</a:t>
            </a:r>
          </a:p>
        </p:txBody>
      </p:sp>
      <p:sp>
        <p:nvSpPr>
          <p:cNvPr id="36" name="Rectangle 35">
            <a:extLst>
              <a:ext uri="{FF2B5EF4-FFF2-40B4-BE49-F238E27FC236}">
                <a16:creationId xmlns:a16="http://schemas.microsoft.com/office/drawing/2014/main" id="{F7333761-C261-41B4-B4D4-8A9DD90026B6}"/>
              </a:ext>
            </a:extLst>
          </p:cNvPr>
          <p:cNvSpPr/>
          <p:nvPr/>
        </p:nvSpPr>
        <p:spPr>
          <a:xfrm>
            <a:off x="9295738" y="3973421"/>
            <a:ext cx="2155078" cy="4973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defTabSz="932597">
              <a:defRPr/>
            </a:pPr>
            <a:r>
              <a:rPr lang="en-US" sz="1600" b="1">
                <a:solidFill>
                  <a:prstClr val="black"/>
                </a:solidFill>
                <a:latin typeface="Segoe UI Semibold" panose="020B0502040204020203" pitchFamily="34" charset="0"/>
                <a:cs typeface="Segoe UI Semibold" panose="020B0502040204020203" pitchFamily="34" charset="0"/>
              </a:rPr>
              <a:t>Keep costs in line</a:t>
            </a:r>
          </a:p>
        </p:txBody>
      </p:sp>
      <p:cxnSp>
        <p:nvCxnSpPr>
          <p:cNvPr id="37" name="Straight Arrow Connector 36">
            <a:extLst>
              <a:ext uri="{FF2B5EF4-FFF2-40B4-BE49-F238E27FC236}">
                <a16:creationId xmlns:a16="http://schemas.microsoft.com/office/drawing/2014/main" id="{9EF4CB73-F9DC-2541-9758-83EE052D66C1}"/>
              </a:ext>
            </a:extLst>
          </p:cNvPr>
          <p:cNvCxnSpPr>
            <a:cxnSpLocks/>
          </p:cNvCxnSpPr>
          <p:nvPr/>
        </p:nvCxnSpPr>
        <p:spPr>
          <a:xfrm>
            <a:off x="665035" y="3641016"/>
            <a:ext cx="0" cy="365581"/>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378DFD30-126E-BE40-8765-F6048EED1FF6}"/>
              </a:ext>
            </a:extLst>
          </p:cNvPr>
          <p:cNvCxnSpPr>
            <a:cxnSpLocks/>
          </p:cNvCxnSpPr>
          <p:nvPr/>
        </p:nvCxnSpPr>
        <p:spPr>
          <a:xfrm>
            <a:off x="6862714" y="3641016"/>
            <a:ext cx="0" cy="365581"/>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E37036E-DA9A-DA40-92E2-44BC131D3002}"/>
              </a:ext>
            </a:extLst>
          </p:cNvPr>
          <p:cNvCxnSpPr>
            <a:cxnSpLocks/>
          </p:cNvCxnSpPr>
          <p:nvPr/>
        </p:nvCxnSpPr>
        <p:spPr>
          <a:xfrm>
            <a:off x="10002873" y="3652822"/>
            <a:ext cx="0" cy="365581"/>
          </a:xfrm>
          <a:prstGeom prst="straightConnector1">
            <a:avLst/>
          </a:prstGeom>
          <a:ln w="254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157" name="Group 156">
            <a:extLst>
              <a:ext uri="{FF2B5EF4-FFF2-40B4-BE49-F238E27FC236}">
                <a16:creationId xmlns:a16="http://schemas.microsoft.com/office/drawing/2014/main" id="{F299E489-B146-4652-8A23-6DDF2AF01E58}"/>
              </a:ext>
            </a:extLst>
          </p:cNvPr>
          <p:cNvGrpSpPr/>
          <p:nvPr/>
        </p:nvGrpSpPr>
        <p:grpSpPr>
          <a:xfrm>
            <a:off x="442912" y="2151788"/>
            <a:ext cx="998986" cy="998986"/>
            <a:chOff x="815975" y="2109788"/>
            <a:chExt cx="979488" cy="979487"/>
          </a:xfrm>
        </p:grpSpPr>
        <p:sp>
          <p:nvSpPr>
            <p:cNvPr id="156" name="Freeform: Shape 155">
              <a:extLst>
                <a:ext uri="{FF2B5EF4-FFF2-40B4-BE49-F238E27FC236}">
                  <a16:creationId xmlns:a16="http://schemas.microsoft.com/office/drawing/2014/main" id="{1EF2BBDC-35D4-43E1-BB04-4C93DAF7BD14}"/>
                </a:ext>
              </a:extLst>
            </p:cNvPr>
            <p:cNvSpPr/>
            <p:nvPr/>
          </p:nvSpPr>
          <p:spPr bwMode="auto">
            <a:xfrm>
              <a:off x="1218302" y="2245071"/>
              <a:ext cx="503343" cy="476571"/>
            </a:xfrm>
            <a:custGeom>
              <a:avLst/>
              <a:gdLst>
                <a:gd name="connsiteX0" fmla="*/ 291770 w 503343"/>
                <a:gd name="connsiteY0" fmla="*/ 0 h 476571"/>
                <a:gd name="connsiteX1" fmla="*/ 371689 w 503343"/>
                <a:gd name="connsiteY1" fmla="*/ 110647 h 476571"/>
                <a:gd name="connsiteX2" fmla="*/ 417619 w 503343"/>
                <a:gd name="connsiteY2" fmla="*/ 106017 h 476571"/>
                <a:gd name="connsiteX3" fmla="*/ 479847 w 503343"/>
                <a:gd name="connsiteY3" fmla="*/ 112290 h 476571"/>
                <a:gd name="connsiteX4" fmla="*/ 485725 w 503343"/>
                <a:gd name="connsiteY4" fmla="*/ 114115 h 476571"/>
                <a:gd name="connsiteX5" fmla="*/ 497876 w 503343"/>
                <a:gd name="connsiteY5" fmla="*/ 153261 h 476571"/>
                <a:gd name="connsiteX6" fmla="*/ 503343 w 503343"/>
                <a:gd name="connsiteY6" fmla="*/ 207490 h 476571"/>
                <a:gd name="connsiteX7" fmla="*/ 497876 w 503343"/>
                <a:gd name="connsiteY7" fmla="*/ 261719 h 476571"/>
                <a:gd name="connsiteX8" fmla="*/ 495373 w 503343"/>
                <a:gd name="connsiteY8" fmla="*/ 269783 h 476571"/>
                <a:gd name="connsiteX9" fmla="*/ 482531 w 503343"/>
                <a:gd name="connsiteY9" fmla="*/ 261125 h 476571"/>
                <a:gd name="connsiteX10" fmla="*/ 417619 w 503343"/>
                <a:gd name="connsiteY10" fmla="*/ 248020 h 476571"/>
                <a:gd name="connsiteX11" fmla="*/ 250853 w 503343"/>
                <a:gd name="connsiteY11" fmla="*/ 414786 h 476571"/>
                <a:gd name="connsiteX12" fmla="*/ 262747 w 503343"/>
                <a:gd name="connsiteY12" fmla="*/ 473700 h 476571"/>
                <a:gd name="connsiteX13" fmla="*/ 234262 w 503343"/>
                <a:gd name="connsiteY13" fmla="*/ 476571 h 476571"/>
                <a:gd name="connsiteX14" fmla="*/ 129524 w 503343"/>
                <a:gd name="connsiteY14" fmla="*/ 455425 h 476571"/>
                <a:gd name="connsiteX15" fmla="*/ 111987 w 503343"/>
                <a:gd name="connsiteY15" fmla="*/ 445907 h 476571"/>
                <a:gd name="connsiteX16" fmla="*/ 108850 w 503343"/>
                <a:gd name="connsiteY16" fmla="*/ 414786 h 476571"/>
                <a:gd name="connsiteX17" fmla="*/ 111815 w 503343"/>
                <a:gd name="connsiteY17" fmla="*/ 385369 h 476571"/>
                <a:gd name="connsiteX18" fmla="*/ 0 w 503343"/>
                <a:gd name="connsiteY18" fmla="*/ 317022 h 476571"/>
                <a:gd name="connsiteX19" fmla="*/ 39807 w 503343"/>
                <a:gd name="connsiteY19" fmla="*/ 209106 h 476571"/>
                <a:gd name="connsiteX20" fmla="*/ 171517 w 503343"/>
                <a:gd name="connsiteY20" fmla="*/ 230111 h 476571"/>
                <a:gd name="connsiteX21" fmla="*/ 199286 w 503343"/>
                <a:gd name="connsiteY21" fmla="*/ 196453 h 476571"/>
                <a:gd name="connsiteX22" fmla="*/ 218906 w 503343"/>
                <a:gd name="connsiteY22" fmla="*/ 180266 h 476571"/>
                <a:gd name="connsiteX23" fmla="*/ 187231 w 503343"/>
                <a:gd name="connsiteY23" fmla="*/ 47979 h 476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3343" h="476571">
                  <a:moveTo>
                    <a:pt x="291770" y="0"/>
                  </a:moveTo>
                  <a:lnTo>
                    <a:pt x="371689" y="110647"/>
                  </a:lnTo>
                  <a:lnTo>
                    <a:pt x="417619" y="106017"/>
                  </a:lnTo>
                  <a:cubicBezTo>
                    <a:pt x="438935" y="106017"/>
                    <a:pt x="459746" y="108177"/>
                    <a:pt x="479847" y="112290"/>
                  </a:cubicBezTo>
                  <a:lnTo>
                    <a:pt x="485725" y="114115"/>
                  </a:lnTo>
                  <a:lnTo>
                    <a:pt x="497876" y="153261"/>
                  </a:lnTo>
                  <a:cubicBezTo>
                    <a:pt x="501461" y="170778"/>
                    <a:pt x="503343" y="188914"/>
                    <a:pt x="503343" y="207490"/>
                  </a:cubicBezTo>
                  <a:cubicBezTo>
                    <a:pt x="503343" y="226066"/>
                    <a:pt x="501461" y="244203"/>
                    <a:pt x="497876" y="261719"/>
                  </a:cubicBezTo>
                  <a:lnTo>
                    <a:pt x="495373" y="269783"/>
                  </a:lnTo>
                  <a:lnTo>
                    <a:pt x="482531" y="261125"/>
                  </a:lnTo>
                  <a:cubicBezTo>
                    <a:pt x="462580" y="252687"/>
                    <a:pt x="440644" y="248020"/>
                    <a:pt x="417619" y="248020"/>
                  </a:cubicBezTo>
                  <a:cubicBezTo>
                    <a:pt x="325517" y="248020"/>
                    <a:pt x="250853" y="322684"/>
                    <a:pt x="250853" y="414786"/>
                  </a:cubicBezTo>
                  <a:lnTo>
                    <a:pt x="262747" y="473700"/>
                  </a:lnTo>
                  <a:lnTo>
                    <a:pt x="234262" y="476571"/>
                  </a:lnTo>
                  <a:cubicBezTo>
                    <a:pt x="197110" y="476571"/>
                    <a:pt x="161716" y="469042"/>
                    <a:pt x="129524" y="455425"/>
                  </a:cubicBezTo>
                  <a:lnTo>
                    <a:pt x="111987" y="445907"/>
                  </a:lnTo>
                  <a:lnTo>
                    <a:pt x="108850" y="414786"/>
                  </a:lnTo>
                  <a:lnTo>
                    <a:pt x="111815" y="385369"/>
                  </a:lnTo>
                  <a:lnTo>
                    <a:pt x="0" y="317022"/>
                  </a:lnTo>
                  <a:lnTo>
                    <a:pt x="39807" y="209106"/>
                  </a:lnTo>
                  <a:lnTo>
                    <a:pt x="171517" y="230111"/>
                  </a:lnTo>
                  <a:lnTo>
                    <a:pt x="199286" y="196453"/>
                  </a:lnTo>
                  <a:lnTo>
                    <a:pt x="218906" y="180266"/>
                  </a:lnTo>
                  <a:lnTo>
                    <a:pt x="187231" y="47979"/>
                  </a:ln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sp>
          <p:nvSpPr>
            <p:cNvPr id="11" name="Freeform 10">
              <a:extLst>
                <a:ext uri="{FF2B5EF4-FFF2-40B4-BE49-F238E27FC236}">
                  <a16:creationId xmlns:a16="http://schemas.microsoft.com/office/drawing/2014/main" id="{F6E9B1FE-8DE1-4597-B7C0-66E4F6D9B548}"/>
                </a:ext>
              </a:extLst>
            </p:cNvPr>
            <p:cNvSpPr>
              <a:spLocks noEditPoints="1"/>
            </p:cNvSpPr>
            <p:nvPr/>
          </p:nvSpPr>
          <p:spPr bwMode="auto">
            <a:xfrm>
              <a:off x="1085850" y="2109788"/>
              <a:ext cx="709613" cy="711200"/>
            </a:xfrm>
            <a:custGeom>
              <a:avLst/>
              <a:gdLst>
                <a:gd name="T0" fmla="*/ 102 w 124"/>
                <a:gd name="T1" fmla="*/ 22 h 124"/>
                <a:gd name="T2" fmla="*/ 23 w 124"/>
                <a:gd name="T3" fmla="*/ 22 h 124"/>
                <a:gd name="T4" fmla="*/ 19 w 124"/>
                <a:gd name="T5" fmla="*/ 96 h 124"/>
                <a:gd name="T6" fmla="*/ 0 w 124"/>
                <a:gd name="T7" fmla="*/ 115 h 124"/>
                <a:gd name="T8" fmla="*/ 9 w 124"/>
                <a:gd name="T9" fmla="*/ 124 h 124"/>
                <a:gd name="T10" fmla="*/ 28 w 124"/>
                <a:gd name="T11" fmla="*/ 105 h 124"/>
                <a:gd name="T12" fmla="*/ 102 w 124"/>
                <a:gd name="T13" fmla="*/ 101 h 124"/>
                <a:gd name="T14" fmla="*/ 102 w 124"/>
                <a:gd name="T15" fmla="*/ 22 h 124"/>
                <a:gd name="T16" fmla="*/ 94 w 124"/>
                <a:gd name="T17" fmla="*/ 93 h 124"/>
                <a:gd name="T18" fmla="*/ 31 w 124"/>
                <a:gd name="T19" fmla="*/ 93 h 124"/>
                <a:gd name="T20" fmla="*/ 31 w 124"/>
                <a:gd name="T21" fmla="*/ 30 h 124"/>
                <a:gd name="T22" fmla="*/ 94 w 124"/>
                <a:gd name="T23" fmla="*/ 30 h 124"/>
                <a:gd name="T24" fmla="*/ 94 w 124"/>
                <a:gd name="T25" fmla="*/ 9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4">
                  <a:moveTo>
                    <a:pt x="102" y="22"/>
                  </a:moveTo>
                  <a:cubicBezTo>
                    <a:pt x="80" y="0"/>
                    <a:pt x="45" y="0"/>
                    <a:pt x="23" y="22"/>
                  </a:cubicBezTo>
                  <a:cubicBezTo>
                    <a:pt x="3" y="42"/>
                    <a:pt x="1" y="74"/>
                    <a:pt x="19" y="96"/>
                  </a:cubicBezTo>
                  <a:cubicBezTo>
                    <a:pt x="0" y="115"/>
                    <a:pt x="0" y="115"/>
                    <a:pt x="0" y="115"/>
                  </a:cubicBezTo>
                  <a:cubicBezTo>
                    <a:pt x="9" y="124"/>
                    <a:pt x="9" y="124"/>
                    <a:pt x="9" y="124"/>
                  </a:cubicBezTo>
                  <a:cubicBezTo>
                    <a:pt x="28" y="105"/>
                    <a:pt x="28" y="105"/>
                    <a:pt x="28" y="105"/>
                  </a:cubicBezTo>
                  <a:cubicBezTo>
                    <a:pt x="50" y="123"/>
                    <a:pt x="82" y="122"/>
                    <a:pt x="102" y="101"/>
                  </a:cubicBezTo>
                  <a:cubicBezTo>
                    <a:pt x="124" y="79"/>
                    <a:pt x="124" y="44"/>
                    <a:pt x="102" y="22"/>
                  </a:cubicBezTo>
                  <a:moveTo>
                    <a:pt x="94" y="93"/>
                  </a:moveTo>
                  <a:cubicBezTo>
                    <a:pt x="77" y="110"/>
                    <a:pt x="49" y="110"/>
                    <a:pt x="31" y="93"/>
                  </a:cubicBezTo>
                  <a:cubicBezTo>
                    <a:pt x="14" y="76"/>
                    <a:pt x="14" y="48"/>
                    <a:pt x="31" y="30"/>
                  </a:cubicBezTo>
                  <a:cubicBezTo>
                    <a:pt x="49" y="13"/>
                    <a:pt x="77" y="13"/>
                    <a:pt x="94" y="30"/>
                  </a:cubicBezTo>
                  <a:cubicBezTo>
                    <a:pt x="111" y="48"/>
                    <a:pt x="111" y="76"/>
                    <a:pt x="94" y="93"/>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sp>
          <p:nvSpPr>
            <p:cNvPr id="12" name="Freeform 11">
              <a:extLst>
                <a:ext uri="{FF2B5EF4-FFF2-40B4-BE49-F238E27FC236}">
                  <a16:creationId xmlns:a16="http://schemas.microsoft.com/office/drawing/2014/main" id="{66170F23-28D7-4890-BDA9-2332D6CFB10E}"/>
                </a:ext>
              </a:extLst>
            </p:cNvPr>
            <p:cNvSpPr>
              <a:spLocks/>
            </p:cNvSpPr>
            <p:nvPr/>
          </p:nvSpPr>
          <p:spPr bwMode="auto">
            <a:xfrm>
              <a:off x="815975" y="2705100"/>
              <a:ext cx="384175" cy="384175"/>
            </a:xfrm>
            <a:custGeom>
              <a:avLst/>
              <a:gdLst>
                <a:gd name="T0" fmla="*/ 15 w 67"/>
                <a:gd name="T1" fmla="*/ 66 h 67"/>
                <a:gd name="T2" fmla="*/ 1 w 67"/>
                <a:gd name="T3" fmla="*/ 53 h 67"/>
                <a:gd name="T4" fmla="*/ 1 w 67"/>
                <a:gd name="T5" fmla="*/ 49 h 67"/>
                <a:gd name="T6" fmla="*/ 48 w 67"/>
                <a:gd name="T7" fmla="*/ 1 h 67"/>
                <a:gd name="T8" fmla="*/ 53 w 67"/>
                <a:gd name="T9" fmla="*/ 1 h 67"/>
                <a:gd name="T10" fmla="*/ 66 w 67"/>
                <a:gd name="T11" fmla="*/ 15 h 67"/>
                <a:gd name="T12" fmla="*/ 66 w 67"/>
                <a:gd name="T13" fmla="*/ 19 h 67"/>
                <a:gd name="T14" fmla="*/ 19 w 67"/>
                <a:gd name="T15" fmla="*/ 66 h 67"/>
                <a:gd name="T16" fmla="*/ 15 w 67"/>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7">
                  <a:moveTo>
                    <a:pt x="15" y="66"/>
                  </a:moveTo>
                  <a:cubicBezTo>
                    <a:pt x="1" y="53"/>
                    <a:pt x="1" y="53"/>
                    <a:pt x="1" y="53"/>
                  </a:cubicBezTo>
                  <a:cubicBezTo>
                    <a:pt x="0" y="52"/>
                    <a:pt x="0" y="50"/>
                    <a:pt x="1" y="49"/>
                  </a:cubicBezTo>
                  <a:cubicBezTo>
                    <a:pt x="48" y="1"/>
                    <a:pt x="48" y="1"/>
                    <a:pt x="48" y="1"/>
                  </a:cubicBezTo>
                  <a:cubicBezTo>
                    <a:pt x="50" y="0"/>
                    <a:pt x="51" y="0"/>
                    <a:pt x="53" y="1"/>
                  </a:cubicBezTo>
                  <a:cubicBezTo>
                    <a:pt x="66" y="15"/>
                    <a:pt x="66" y="15"/>
                    <a:pt x="66" y="15"/>
                  </a:cubicBezTo>
                  <a:cubicBezTo>
                    <a:pt x="67" y="16"/>
                    <a:pt x="67" y="18"/>
                    <a:pt x="66" y="19"/>
                  </a:cubicBezTo>
                  <a:cubicBezTo>
                    <a:pt x="19" y="66"/>
                    <a:pt x="19" y="66"/>
                    <a:pt x="19" y="66"/>
                  </a:cubicBezTo>
                  <a:cubicBezTo>
                    <a:pt x="18" y="67"/>
                    <a:pt x="16" y="67"/>
                    <a:pt x="15" y="66"/>
                  </a:cubicBezTo>
                </a:path>
              </a:pathLst>
            </a:custGeom>
            <a:solidFill>
              <a:schemeClr val="accent1"/>
            </a:solidFill>
            <a:ln>
              <a:noFill/>
            </a:ln>
          </p:spPr>
          <p:txBody>
            <a:bodyPr vert="horz" wrap="square" lIns="93260" tIns="46630" rIns="93260" bIns="46630" numCol="1" anchor="t" anchorCtr="0" compatLnSpc="1">
              <a:prstTxWarp prst="textNoShape">
                <a:avLst/>
              </a:prstTxWarp>
            </a:bodyPr>
            <a:lstStyle/>
            <a:p>
              <a:endParaRPr lang="en-US" sz="1873"/>
            </a:p>
          </p:txBody>
        </p:sp>
        <p:sp>
          <p:nvSpPr>
            <p:cNvPr id="13" name="Freeform 12">
              <a:extLst>
                <a:ext uri="{FF2B5EF4-FFF2-40B4-BE49-F238E27FC236}">
                  <a16:creationId xmlns:a16="http://schemas.microsoft.com/office/drawing/2014/main" id="{80789814-D7C1-4076-A163-90E76F6EC6BD}"/>
                </a:ext>
              </a:extLst>
            </p:cNvPr>
            <p:cNvSpPr>
              <a:spLocks noEditPoints="1"/>
            </p:cNvSpPr>
            <p:nvPr/>
          </p:nvSpPr>
          <p:spPr bwMode="auto">
            <a:xfrm>
              <a:off x="815975" y="2717800"/>
              <a:ext cx="274638" cy="360362"/>
            </a:xfrm>
            <a:custGeom>
              <a:avLst/>
              <a:gdLst>
                <a:gd name="T0" fmla="*/ 1 w 48"/>
                <a:gd name="T1" fmla="*/ 51 h 63"/>
                <a:gd name="T2" fmla="*/ 14 w 48"/>
                <a:gd name="T3" fmla="*/ 63 h 63"/>
                <a:gd name="T4" fmla="*/ 1 w 48"/>
                <a:gd name="T5" fmla="*/ 51 h 63"/>
                <a:gd name="T6" fmla="*/ 48 w 48"/>
                <a:gd name="T7" fmla="*/ 0 h 63"/>
                <a:gd name="T8" fmla="*/ 1 w 48"/>
                <a:gd name="T9" fmla="*/ 47 h 63"/>
                <a:gd name="T10" fmla="*/ 0 w 48"/>
                <a:gd name="T11" fmla="*/ 49 h 63"/>
                <a:gd name="T12" fmla="*/ 1 w 48"/>
                <a:gd name="T13" fmla="*/ 47 h 63"/>
                <a:gd name="T14" fmla="*/ 48 w 48"/>
                <a:gd name="T15" fmla="*/ 0 h 63"/>
                <a:gd name="T16" fmla="*/ 48 w 48"/>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3">
                  <a:moveTo>
                    <a:pt x="1" y="51"/>
                  </a:moveTo>
                  <a:cubicBezTo>
                    <a:pt x="14" y="63"/>
                    <a:pt x="14" y="63"/>
                    <a:pt x="14" y="63"/>
                  </a:cubicBezTo>
                  <a:cubicBezTo>
                    <a:pt x="1" y="51"/>
                    <a:pt x="1" y="51"/>
                    <a:pt x="1" y="51"/>
                  </a:cubicBezTo>
                  <a:moveTo>
                    <a:pt x="48" y="0"/>
                  </a:moveTo>
                  <a:cubicBezTo>
                    <a:pt x="1" y="47"/>
                    <a:pt x="1" y="47"/>
                    <a:pt x="1" y="47"/>
                  </a:cubicBezTo>
                  <a:cubicBezTo>
                    <a:pt x="1" y="47"/>
                    <a:pt x="0" y="48"/>
                    <a:pt x="0" y="49"/>
                  </a:cubicBezTo>
                  <a:cubicBezTo>
                    <a:pt x="0" y="48"/>
                    <a:pt x="1" y="47"/>
                    <a:pt x="1" y="47"/>
                  </a:cubicBezTo>
                  <a:cubicBezTo>
                    <a:pt x="48" y="0"/>
                    <a:pt x="48" y="0"/>
                    <a:pt x="48" y="0"/>
                  </a:cubicBezTo>
                  <a:cubicBezTo>
                    <a:pt x="48" y="0"/>
                    <a:pt x="48" y="0"/>
                    <a:pt x="4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73"/>
            </a:p>
          </p:txBody>
        </p:sp>
      </p:grpSp>
      <p:pic>
        <p:nvPicPr>
          <p:cNvPr id="17" name="Picture 16">
            <a:extLst>
              <a:ext uri="{FF2B5EF4-FFF2-40B4-BE49-F238E27FC236}">
                <a16:creationId xmlns:a16="http://schemas.microsoft.com/office/drawing/2014/main" id="{3C8B2BF0-6BE4-4911-8E80-BE88CB7A078C}"/>
              </a:ext>
            </a:extLst>
          </p:cNvPr>
          <p:cNvPicPr>
            <a:picLocks noChangeAspect="1"/>
          </p:cNvPicPr>
          <p:nvPr/>
        </p:nvPicPr>
        <p:blipFill>
          <a:blip r:embed="rId4"/>
          <a:stretch>
            <a:fillRect/>
          </a:stretch>
        </p:blipFill>
        <p:spPr>
          <a:xfrm>
            <a:off x="9295880" y="2026832"/>
            <a:ext cx="1108744" cy="1009436"/>
          </a:xfrm>
          <a:prstGeom prst="rect">
            <a:avLst/>
          </a:prstGeom>
        </p:spPr>
      </p:pic>
      <p:pic>
        <p:nvPicPr>
          <p:cNvPr id="94" name="Picture 93">
            <a:extLst>
              <a:ext uri="{FF2B5EF4-FFF2-40B4-BE49-F238E27FC236}">
                <a16:creationId xmlns:a16="http://schemas.microsoft.com/office/drawing/2014/main" id="{3CA70775-5813-4E32-B944-5BB39FB21FA6}"/>
              </a:ext>
            </a:extLst>
          </p:cNvPr>
          <p:cNvPicPr>
            <a:picLocks noChangeAspect="1"/>
          </p:cNvPicPr>
          <p:nvPr/>
        </p:nvPicPr>
        <p:blipFill>
          <a:blip r:embed="rId5"/>
          <a:stretch>
            <a:fillRect/>
          </a:stretch>
        </p:blipFill>
        <p:spPr>
          <a:xfrm>
            <a:off x="6216650" y="2085062"/>
            <a:ext cx="962008" cy="962008"/>
          </a:xfrm>
          <a:prstGeom prst="rect">
            <a:avLst/>
          </a:prstGeom>
        </p:spPr>
      </p:pic>
      <p:pic>
        <p:nvPicPr>
          <p:cNvPr id="95" name="Picture 94">
            <a:extLst>
              <a:ext uri="{FF2B5EF4-FFF2-40B4-BE49-F238E27FC236}">
                <a16:creationId xmlns:a16="http://schemas.microsoft.com/office/drawing/2014/main" id="{713B3267-9CFF-49AC-8FDF-F7F1EEFBC3F6}"/>
              </a:ext>
            </a:extLst>
          </p:cNvPr>
          <p:cNvPicPr>
            <a:picLocks noChangeAspect="1"/>
          </p:cNvPicPr>
          <p:nvPr/>
        </p:nvPicPr>
        <p:blipFill>
          <a:blip r:embed="rId6"/>
          <a:stretch>
            <a:fillRect/>
          </a:stretch>
        </p:blipFill>
        <p:spPr>
          <a:xfrm>
            <a:off x="3389646" y="2263856"/>
            <a:ext cx="878385" cy="878385"/>
          </a:xfrm>
          <a:prstGeom prst="rect">
            <a:avLst/>
          </a:prstGeom>
        </p:spPr>
      </p:pic>
    </p:spTree>
    <p:extLst>
      <p:ext uri="{BB962C8B-B14F-4D97-AF65-F5344CB8AC3E}">
        <p14:creationId xmlns:p14="http://schemas.microsoft.com/office/powerpoint/2010/main" val="2795996236"/>
      </p:ext>
    </p:extLst>
  </p:cSld>
  <p:clrMapOvr>
    <a:masterClrMapping/>
  </p:clrMapOvr>
  <p:transition>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50000">
                                      <p:stCondLst>
                                        <p:cond delay="500"/>
                                      </p:stCondLst>
                                      <p:childTnLst>
                                        <p:set>
                                          <p:cBhvr>
                                            <p:cTn id="6" dur="1" fill="hold">
                                              <p:stCondLst>
                                                <p:cond delay="0"/>
                                              </p:stCondLst>
                                            </p:cTn>
                                            <p:tgtEl>
                                              <p:spTgt spid="33"/>
                                            </p:tgtEl>
                                            <p:attrNameLst>
                                              <p:attrName>style.visibility</p:attrName>
                                            </p:attrNameLst>
                                          </p:cBhvr>
                                          <p:to>
                                            <p:strVal val="visible"/>
                                          </p:to>
                                        </p:set>
                                        <p:anim calcmode="lin" valueType="num" p14:bounceEnd="50000">
                                          <p:cBhvr additive="base">
                                            <p:cTn id="7"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14:bounceEnd="50000">
                                          <p:cBhvr additive="base">
                                            <p:cTn id="11"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50000">
                                      <p:stCondLst>
                                        <p:cond delay="500"/>
                                      </p:stCondLst>
                                      <p:childTnLst>
                                        <p:set>
                                          <p:cBhvr>
                                            <p:cTn id="15" dur="1" fill="hold">
                                              <p:stCondLst>
                                                <p:cond delay="0"/>
                                              </p:stCondLst>
                                            </p:cTn>
                                            <p:tgtEl>
                                              <p:spTgt spid="34"/>
                                            </p:tgtEl>
                                            <p:attrNameLst>
                                              <p:attrName>style.visibility</p:attrName>
                                            </p:attrNameLst>
                                          </p:cBhvr>
                                          <p:to>
                                            <p:strVal val="visible"/>
                                          </p:to>
                                        </p:set>
                                        <p:anim calcmode="lin" valueType="num" p14:bounceEnd="50000">
                                          <p:cBhvr additive="base">
                                            <p:cTn id="16" dur="500" fill="hold"/>
                                            <p:tgtEl>
                                              <p:spTgt spid="34"/>
                                            </p:tgtEl>
                                            <p:attrNameLst>
                                              <p:attrName>ppt_x</p:attrName>
                                            </p:attrNameLst>
                                          </p:cBhvr>
                                          <p:tavLst>
                                            <p:tav tm="0">
                                              <p:val>
                                                <p:strVal val="#ppt_x"/>
                                              </p:val>
                                            </p:tav>
                                            <p:tav tm="100000">
                                              <p:val>
                                                <p:strVal val="#ppt_x"/>
                                              </p:val>
                                            </p:tav>
                                          </p:tavLst>
                                        </p:anim>
                                        <p:anim calcmode="lin" valueType="num" p14:bounceEnd="50000">
                                          <p:cBhvr additive="base">
                                            <p:cTn id="17" dur="500" fill="hold"/>
                                            <p:tgtEl>
                                              <p:spTgt spid="34"/>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50000">
                                      <p:stCondLst>
                                        <p:cond delay="500"/>
                                      </p:stCondLst>
                                      <p:childTnLst>
                                        <p:set>
                                          <p:cBhvr>
                                            <p:cTn id="19" dur="1" fill="hold">
                                              <p:stCondLst>
                                                <p:cond delay="0"/>
                                              </p:stCondLst>
                                            </p:cTn>
                                            <p:tgtEl>
                                              <p:spTgt spid="21"/>
                                            </p:tgtEl>
                                            <p:attrNameLst>
                                              <p:attrName>style.visibility</p:attrName>
                                            </p:attrNameLst>
                                          </p:cBhvr>
                                          <p:to>
                                            <p:strVal val="visible"/>
                                          </p:to>
                                        </p:set>
                                        <p:anim calcmode="lin" valueType="num" p14:bounceEnd="50000">
                                          <p:cBhvr additive="base">
                                            <p:cTn id="2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21" dur="500" fill="hold"/>
                                            <p:tgtEl>
                                              <p:spTgt spid="2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14:presetBounceEnd="50000">
                                      <p:stCondLst>
                                        <p:cond delay="500"/>
                                      </p:stCondLst>
                                      <p:childTnLst>
                                        <p:set>
                                          <p:cBhvr>
                                            <p:cTn id="24" dur="1" fill="hold">
                                              <p:stCondLst>
                                                <p:cond delay="0"/>
                                              </p:stCondLst>
                                            </p:cTn>
                                            <p:tgtEl>
                                              <p:spTgt spid="35"/>
                                            </p:tgtEl>
                                            <p:attrNameLst>
                                              <p:attrName>style.visibility</p:attrName>
                                            </p:attrNameLst>
                                          </p:cBhvr>
                                          <p:to>
                                            <p:strVal val="visible"/>
                                          </p:to>
                                        </p:set>
                                        <p:anim calcmode="lin" valueType="num" p14:bounceEnd="50000">
                                          <p:cBhvr additive="base">
                                            <p:cTn id="25"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50000">
                                      <p:stCondLst>
                                        <p:cond delay="500"/>
                                      </p:stCondLst>
                                      <p:childTnLst>
                                        <p:set>
                                          <p:cBhvr>
                                            <p:cTn id="28" dur="1" fill="hold">
                                              <p:stCondLst>
                                                <p:cond delay="0"/>
                                              </p:stCondLst>
                                            </p:cTn>
                                            <p:tgtEl>
                                              <p:spTgt spid="23"/>
                                            </p:tgtEl>
                                            <p:attrNameLst>
                                              <p:attrName>style.visibility</p:attrName>
                                            </p:attrNameLst>
                                          </p:cBhvr>
                                          <p:to>
                                            <p:strVal val="visible"/>
                                          </p:to>
                                        </p:set>
                                        <p:anim calcmode="lin" valueType="num" p14:bounceEnd="50000">
                                          <p:cBhvr additive="base">
                                            <p:cTn id="29"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14:presetBounceEnd="50000">
                                      <p:stCondLst>
                                        <p:cond delay="500"/>
                                      </p:stCondLst>
                                      <p:childTnLst>
                                        <p:set>
                                          <p:cBhvr>
                                            <p:cTn id="33" dur="1" fill="hold">
                                              <p:stCondLst>
                                                <p:cond delay="0"/>
                                              </p:stCondLst>
                                            </p:cTn>
                                            <p:tgtEl>
                                              <p:spTgt spid="36"/>
                                            </p:tgtEl>
                                            <p:attrNameLst>
                                              <p:attrName>style.visibility</p:attrName>
                                            </p:attrNameLst>
                                          </p:cBhvr>
                                          <p:to>
                                            <p:strVal val="visible"/>
                                          </p:to>
                                        </p:set>
                                        <p:anim calcmode="lin" valueType="num" p14:bounceEnd="50000">
                                          <p:cBhvr additive="base">
                                            <p:cTn id="34"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14:presetBounceEnd="50000">
                                      <p:stCondLst>
                                        <p:cond delay="500"/>
                                      </p:stCondLst>
                                      <p:childTnLst>
                                        <p:set>
                                          <p:cBhvr>
                                            <p:cTn id="37" dur="1" fill="hold">
                                              <p:stCondLst>
                                                <p:cond delay="0"/>
                                              </p:stCondLst>
                                            </p:cTn>
                                            <p:tgtEl>
                                              <p:spTgt spid="22"/>
                                            </p:tgtEl>
                                            <p:attrNameLst>
                                              <p:attrName>style.visibility</p:attrName>
                                            </p:attrNameLst>
                                          </p:cBhvr>
                                          <p:to>
                                            <p:strVal val="visible"/>
                                          </p:to>
                                        </p:set>
                                        <p:anim calcmode="lin" valueType="num" p14:bounceEnd="50000">
                                          <p:cBhvr additive="base">
                                            <p:cTn id="38"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3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50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ppt_x"/>
                                              </p:val>
                                            </p:tav>
                                            <p:tav tm="100000">
                                              <p:val>
                                                <p:strVal val="#ppt_x"/>
                                              </p:val>
                                            </p:tav>
                                          </p:tavLst>
                                        </p:anim>
                                        <p:anim calcmode="lin" valueType="num">
                                          <p:cBhvr additive="base">
                                            <p:cTn id="17" dur="500" fill="hold"/>
                                            <p:tgtEl>
                                              <p:spTgt spid="34"/>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50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ppt_x"/>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grpId="0" nodeType="afterEffect">
                                      <p:stCondLst>
                                        <p:cond delay="50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5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33" grpId="0"/>
          <p:bldP spid="34" grpId="0"/>
          <p:bldP spid="35" grpId="0"/>
          <p:bldP spid="3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9DD6B6-48CD-47DF-9B2D-F3A23F113BC5}"/>
              </a:ext>
            </a:extLst>
          </p:cNvPr>
          <p:cNvPicPr>
            <a:picLocks noChangeAspect="1"/>
          </p:cNvPicPr>
          <p:nvPr/>
        </p:nvPicPr>
        <p:blipFill rotWithShape="1">
          <a:blip r:embed="rId3">
            <a:extLst>
              <a:ext uri="{28A0092B-C50C-407E-A947-70E740481C1C}">
                <a14:useLocalDpi xmlns:a14="http://schemas.microsoft.com/office/drawing/2010/main" val="0"/>
              </a:ext>
            </a:extLst>
          </a:blip>
          <a:srcRect l="1204" t="19759" r="33272" b="24963"/>
          <a:stretch/>
        </p:blipFill>
        <p:spPr>
          <a:xfrm>
            <a:off x="0" y="1"/>
            <a:ext cx="12436475" cy="6994524"/>
          </a:xfrm>
          <a:prstGeom prst="rect">
            <a:avLst/>
          </a:prstGeom>
        </p:spPr>
      </p:pic>
      <p:sp>
        <p:nvSpPr>
          <p:cNvPr id="6" name="Rectangle 5">
            <a:extLst>
              <a:ext uri="{FF2B5EF4-FFF2-40B4-BE49-F238E27FC236}">
                <a16:creationId xmlns:a16="http://schemas.microsoft.com/office/drawing/2014/main" id="{1A3B4191-0EDF-40B5-BFFA-40DA505FDDC2}"/>
              </a:ext>
            </a:extLst>
          </p:cNvPr>
          <p:cNvSpPr/>
          <p:nvPr/>
        </p:nvSpPr>
        <p:spPr bwMode="auto">
          <a:xfrm>
            <a:off x="0" y="0"/>
            <a:ext cx="12436475" cy="6994524"/>
          </a:xfrm>
          <a:prstGeom prst="rect">
            <a:avLst/>
          </a:prstGeom>
          <a:gradFill>
            <a:gsLst>
              <a:gs pos="10000">
                <a:schemeClr val="bg1">
                  <a:lumMod val="0"/>
                  <a:alpha val="83000"/>
                </a:schemeClr>
              </a:gs>
              <a:gs pos="70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202D5B4-2878-44E2-9F0D-013497A038AB}"/>
              </a:ext>
            </a:extLst>
          </p:cNvPr>
          <p:cNvSpPr>
            <a:spLocks noGrp="1"/>
          </p:cNvSpPr>
          <p:nvPr>
            <p:ph type="title"/>
          </p:nvPr>
        </p:nvSpPr>
        <p:spPr/>
        <p:txBody>
          <a:bodyPr/>
          <a:lstStyle/>
          <a:p>
            <a:r>
              <a:rPr lang="en-US"/>
              <a:t>Use compelling moments to inspire bigger changes</a:t>
            </a:r>
          </a:p>
        </p:txBody>
      </p:sp>
    </p:spTree>
    <p:extLst>
      <p:ext uri="{BB962C8B-B14F-4D97-AF65-F5344CB8AC3E}">
        <p14:creationId xmlns:p14="http://schemas.microsoft.com/office/powerpoint/2010/main" val="13647890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1CDDB-2485-475C-92BE-65AB128F82C7}"/>
              </a:ext>
            </a:extLst>
          </p:cNvPr>
          <p:cNvSpPr>
            <a:spLocks noGrp="1"/>
          </p:cNvSpPr>
          <p:nvPr>
            <p:ph type="title"/>
          </p:nvPr>
        </p:nvSpPr>
        <p:spPr/>
        <p:txBody>
          <a:bodyPr/>
          <a:lstStyle/>
          <a:p>
            <a:pPr>
              <a:spcAft>
                <a:spcPts val="600"/>
              </a:spcAft>
            </a:pPr>
            <a:r>
              <a:rPr lang="en-US">
                <a:gradFill>
                  <a:gsLst>
                    <a:gs pos="2917">
                      <a:schemeClr val="tx1"/>
                    </a:gs>
                    <a:gs pos="30000">
                      <a:schemeClr val="tx1"/>
                    </a:gs>
                  </a:gsLst>
                  <a:lin ang="5400000" scaled="0"/>
                </a:gradFill>
              </a:rPr>
              <a:t>SMBs are overdue for change</a:t>
            </a:r>
          </a:p>
        </p:txBody>
      </p:sp>
      <p:sp>
        <p:nvSpPr>
          <p:cNvPr id="3" name="TextBox 2">
            <a:extLst>
              <a:ext uri="{FF2B5EF4-FFF2-40B4-BE49-F238E27FC236}">
                <a16:creationId xmlns:a16="http://schemas.microsoft.com/office/drawing/2014/main" id="{28CF94AC-5A94-4858-9380-835CBBA33675}"/>
              </a:ext>
            </a:extLst>
          </p:cNvPr>
          <p:cNvSpPr txBox="1"/>
          <p:nvPr/>
        </p:nvSpPr>
        <p:spPr>
          <a:xfrm>
            <a:off x="442997" y="1322283"/>
            <a:ext cx="3354573" cy="332399"/>
          </a:xfrm>
          <a:prstGeom prst="rect">
            <a:avLst/>
          </a:prstGeom>
          <a:noFill/>
        </p:spPr>
        <p:txBody>
          <a:bodyPr wrap="none" lIns="0" tIns="0" rIns="0" bIns="0" rtlCol="0">
            <a:spAutoFit/>
          </a:bodyPr>
          <a:lstStyle/>
          <a:p>
            <a:pPr>
              <a:lnSpc>
                <a:spcPct val="90000"/>
              </a:lnSpc>
              <a:spcAft>
                <a:spcPts val="600"/>
              </a:spcAft>
            </a:pPr>
            <a:r>
              <a:rPr lang="en-US" sz="2400">
                <a:latin typeface="Segoe UI Semibold" panose="020B0702040204020203" pitchFamily="34" charset="0"/>
                <a:ea typeface="Segoe UI Black" panose="020B0A02040204020203" pitchFamily="34" charset="0"/>
                <a:cs typeface="Segoe UI Semibold" panose="020B0702040204020203" pitchFamily="34" charset="0"/>
              </a:rPr>
              <a:t>Why sell cloud services?</a:t>
            </a:r>
          </a:p>
        </p:txBody>
      </p:sp>
      <p:sp>
        <p:nvSpPr>
          <p:cNvPr id="7" name="TextBox 6">
            <a:extLst>
              <a:ext uri="{FF2B5EF4-FFF2-40B4-BE49-F238E27FC236}">
                <a16:creationId xmlns:a16="http://schemas.microsoft.com/office/drawing/2014/main" id="{C4840F18-B82E-41E0-905E-53626D063EB1}"/>
              </a:ext>
            </a:extLst>
          </p:cNvPr>
          <p:cNvSpPr txBox="1"/>
          <p:nvPr/>
        </p:nvSpPr>
        <p:spPr>
          <a:xfrm>
            <a:off x="7072756" y="1322283"/>
            <a:ext cx="3947491" cy="332399"/>
          </a:xfrm>
          <a:prstGeom prst="rect">
            <a:avLst/>
          </a:prstGeom>
          <a:noFill/>
        </p:spPr>
        <p:txBody>
          <a:bodyPr wrap="none" lIns="0" tIns="0" rIns="0" bIns="0" rtlCol="0">
            <a:spAutoFit/>
          </a:bodyPr>
          <a:lstStyle/>
          <a:p>
            <a:pPr>
              <a:lnSpc>
                <a:spcPct val="90000"/>
              </a:lnSpc>
              <a:spcAft>
                <a:spcPts val="600"/>
              </a:spcAft>
            </a:pPr>
            <a:r>
              <a:rPr lang="en-US" sz="2400">
                <a:latin typeface="Segoe UI Semibold" panose="020B0702040204020203" pitchFamily="34" charset="0"/>
                <a:ea typeface="Segoe UI Black" panose="020B0A02040204020203" pitchFamily="34" charset="0"/>
                <a:cs typeface="Segoe UI Semibold" panose="020B0702040204020203" pitchFamily="34" charset="0"/>
              </a:rPr>
              <a:t>Why sell a modern desktop?</a:t>
            </a:r>
          </a:p>
        </p:txBody>
      </p:sp>
      <p:sp>
        <p:nvSpPr>
          <p:cNvPr id="12" name="Rectangle 11">
            <a:extLst>
              <a:ext uri="{FF2B5EF4-FFF2-40B4-BE49-F238E27FC236}">
                <a16:creationId xmlns:a16="http://schemas.microsoft.com/office/drawing/2014/main" id="{22D346F5-0250-4398-BB60-8EEFC179F926}"/>
              </a:ext>
            </a:extLst>
          </p:cNvPr>
          <p:cNvSpPr/>
          <p:nvPr/>
        </p:nvSpPr>
        <p:spPr>
          <a:xfrm>
            <a:off x="353371" y="4161710"/>
            <a:ext cx="3012362" cy="2126763"/>
          </a:xfrm>
          <a:prstGeom prst="rect">
            <a:avLst/>
          </a:prstGeom>
        </p:spPr>
        <p:txBody>
          <a:bodyPr wrap="square">
            <a:spAutoFit/>
          </a:bodyPr>
          <a:lstStyle/>
          <a:p>
            <a:pPr>
              <a:spcAft>
                <a:spcPts val="400"/>
              </a:spcAft>
            </a:pPr>
            <a:r>
              <a:rPr lang="en-US" sz="2200" dirty="0">
                <a:solidFill>
                  <a:schemeClr val="accent1"/>
                </a:solidFill>
                <a:latin typeface="Segoe UI Semibold" panose="020B0702040204020203" pitchFamily="34" charset="0"/>
                <a:ea typeface="Segoe UI Black" panose="020B0A02040204020203" pitchFamily="34" charset="0"/>
                <a:cs typeface="Segoe UI Semibold" panose="020B0702040204020203" pitchFamily="34" charset="0"/>
              </a:rPr>
              <a:t>Productivity</a:t>
            </a:r>
          </a:p>
          <a:p>
            <a:pPr>
              <a:lnSpc>
                <a:spcPct val="110000"/>
              </a:lnSpc>
            </a:pPr>
            <a:r>
              <a:rPr lang="en-US" sz="1599" dirty="0"/>
              <a:t>Cloud services enhance productivity of an increasingly mobile workforce. Employee productivity increases on average by 22% and employee turnover decreases by 50%.</a:t>
            </a:r>
            <a:r>
              <a:rPr lang="en-US" sz="1599" baseline="30000" dirty="0"/>
              <a:t>1</a:t>
            </a:r>
          </a:p>
        </p:txBody>
      </p:sp>
      <p:sp>
        <p:nvSpPr>
          <p:cNvPr id="6" name="Rectangle 5">
            <a:extLst>
              <a:ext uri="{FF2B5EF4-FFF2-40B4-BE49-F238E27FC236}">
                <a16:creationId xmlns:a16="http://schemas.microsoft.com/office/drawing/2014/main" id="{220B353D-9139-4504-BB24-3187AA84B684}"/>
              </a:ext>
            </a:extLst>
          </p:cNvPr>
          <p:cNvSpPr/>
          <p:nvPr/>
        </p:nvSpPr>
        <p:spPr>
          <a:xfrm>
            <a:off x="349425" y="6375870"/>
            <a:ext cx="5361351" cy="375744"/>
          </a:xfrm>
          <a:prstGeom prst="rect">
            <a:avLst/>
          </a:prstGeom>
        </p:spPr>
        <p:txBody>
          <a:bodyPr wrap="square">
            <a:spAutoFit/>
          </a:bodyPr>
          <a:lstStyle/>
          <a:p>
            <a:pPr>
              <a:spcAft>
                <a:spcPts val="300"/>
              </a:spcAft>
            </a:pPr>
            <a:r>
              <a:rPr lang="en-US" sz="796" baseline="30000" dirty="0"/>
              <a:t>1</a:t>
            </a:r>
            <a:r>
              <a:rPr lang="en-US" sz="796" dirty="0"/>
              <a:t>Small Biz Daily; 10 Small Business Trends; Remote Working Policies Can Benefit Small Business, Nov. 2017.</a:t>
            </a:r>
          </a:p>
          <a:p>
            <a:r>
              <a:rPr lang="en-US" sz="796" baseline="30000" dirty="0"/>
              <a:t>2</a:t>
            </a:r>
            <a:r>
              <a:rPr lang="en-US" sz="796" dirty="0"/>
              <a:t>TechRepublic; An average data breach will cost an enterprise $1.23M and an SMB $120K, here's why, </a:t>
            </a:r>
            <a:r>
              <a:rPr lang="en-US" sz="796"/>
              <a:t>May 2018.</a:t>
            </a:r>
            <a:endParaRPr lang="en-US" sz="796" dirty="0"/>
          </a:p>
        </p:txBody>
      </p:sp>
      <p:sp>
        <p:nvSpPr>
          <p:cNvPr id="18" name="Rectangle 17">
            <a:extLst>
              <a:ext uri="{FF2B5EF4-FFF2-40B4-BE49-F238E27FC236}">
                <a16:creationId xmlns:a16="http://schemas.microsoft.com/office/drawing/2014/main" id="{AD62FF62-8624-40AB-801E-E8AC27058E0F}"/>
              </a:ext>
            </a:extLst>
          </p:cNvPr>
          <p:cNvSpPr/>
          <p:nvPr/>
        </p:nvSpPr>
        <p:spPr>
          <a:xfrm>
            <a:off x="7065929" y="6384850"/>
            <a:ext cx="4323467" cy="387017"/>
          </a:xfrm>
          <a:prstGeom prst="rect">
            <a:avLst/>
          </a:prstGeom>
        </p:spPr>
        <p:txBody>
          <a:bodyPr wrap="square">
            <a:spAutoFit/>
          </a:bodyPr>
          <a:lstStyle/>
          <a:p>
            <a:pPr>
              <a:spcAft>
                <a:spcPts val="300"/>
              </a:spcAft>
            </a:pPr>
            <a:r>
              <a:rPr lang="en-US" sz="816"/>
              <a:t>³Small Biz Daily: 10 Small Business Trends 2018. </a:t>
            </a:r>
          </a:p>
          <a:p>
            <a:pPr>
              <a:spcAft>
                <a:spcPts val="300"/>
              </a:spcAft>
            </a:pPr>
            <a:r>
              <a:rPr lang="en-US" sz="800" baseline="30000"/>
              <a:t>4 </a:t>
            </a:r>
            <a:r>
              <a:rPr lang="en-US" sz="800"/>
              <a:t>Source: TechAisle SMB PC Study for Microsoft, July 2018.</a:t>
            </a:r>
          </a:p>
        </p:txBody>
      </p:sp>
      <p:grpSp>
        <p:nvGrpSpPr>
          <p:cNvPr id="25" name="Group 24">
            <a:extLst>
              <a:ext uri="{FF2B5EF4-FFF2-40B4-BE49-F238E27FC236}">
                <a16:creationId xmlns:a16="http://schemas.microsoft.com/office/drawing/2014/main" id="{CF4B8908-B126-415D-99DE-A39E80D1E5C4}"/>
              </a:ext>
            </a:extLst>
          </p:cNvPr>
          <p:cNvGrpSpPr/>
          <p:nvPr/>
        </p:nvGrpSpPr>
        <p:grpSpPr>
          <a:xfrm>
            <a:off x="201606" y="1729751"/>
            <a:ext cx="3023167" cy="1385047"/>
            <a:chOff x="6162402" y="1943957"/>
            <a:chExt cx="3023596" cy="1385244"/>
          </a:xfrm>
        </p:grpSpPr>
        <p:sp>
          <p:nvSpPr>
            <p:cNvPr id="4" name="Rectangle 3">
              <a:extLst>
                <a:ext uri="{FF2B5EF4-FFF2-40B4-BE49-F238E27FC236}">
                  <a16:creationId xmlns:a16="http://schemas.microsoft.com/office/drawing/2014/main" id="{C830D41B-FF32-4024-A2EA-51E0A7E2A393}"/>
                </a:ext>
              </a:extLst>
            </p:cNvPr>
            <p:cNvSpPr/>
            <p:nvPr/>
          </p:nvSpPr>
          <p:spPr>
            <a:xfrm>
              <a:off x="6424784" y="2864884"/>
              <a:ext cx="2761214" cy="464317"/>
            </a:xfrm>
            <a:prstGeom prst="rect">
              <a:avLst/>
            </a:prstGeom>
          </p:spPr>
          <p:txBody>
            <a:bodyPr wrap="square" lIns="0" tIns="0" rIns="0" bIns="0">
              <a:spAutoFit/>
            </a:bodyPr>
            <a:lstStyle/>
            <a:p>
              <a:pPr>
                <a:lnSpc>
                  <a:spcPct val="110000"/>
                </a:lnSpc>
              </a:pPr>
              <a:r>
                <a:rPr lang="en-US" sz="1399">
                  <a:solidFill>
                    <a:schemeClr val="tx2"/>
                  </a:solidFill>
                </a:rPr>
                <a:t>Average amount saved each year per full-time remote employee</a:t>
              </a:r>
              <a:r>
                <a:rPr lang="en-US" sz="1399" baseline="30000">
                  <a:solidFill>
                    <a:schemeClr val="tx2"/>
                  </a:solidFill>
                </a:rPr>
                <a:t>1</a:t>
              </a:r>
            </a:p>
          </p:txBody>
        </p:sp>
        <p:sp>
          <p:nvSpPr>
            <p:cNvPr id="20" name="Rectangle 19">
              <a:extLst>
                <a:ext uri="{FF2B5EF4-FFF2-40B4-BE49-F238E27FC236}">
                  <a16:creationId xmlns:a16="http://schemas.microsoft.com/office/drawing/2014/main" id="{C081A30D-52FC-4D21-9A43-0ED24E707CB7}"/>
                </a:ext>
              </a:extLst>
            </p:cNvPr>
            <p:cNvSpPr/>
            <p:nvPr/>
          </p:nvSpPr>
          <p:spPr>
            <a:xfrm>
              <a:off x="6162402" y="1943957"/>
              <a:ext cx="2002205" cy="973109"/>
            </a:xfrm>
            <a:prstGeom prst="rect">
              <a:avLst/>
            </a:prstGeom>
          </p:spPr>
          <p:txBody>
            <a:bodyPr wrap="square">
              <a:spAutoFit/>
            </a:bodyPr>
            <a:lstStyle/>
            <a:p>
              <a:pPr algn="ctr"/>
              <a:r>
                <a:rPr lang="en-US" sz="5599">
                  <a:solidFill>
                    <a:schemeClr val="accent1"/>
                  </a:solidFill>
                  <a:latin typeface="Segoe UI" panose="020B0502040204020203" pitchFamily="34" charset="0"/>
                  <a:ea typeface="Segoe UI Black" panose="020B0A02040204020203" pitchFamily="34" charset="0"/>
                  <a:cs typeface="Segoe UI" panose="020B0502040204020203" pitchFamily="34" charset="0"/>
                </a:rPr>
                <a:t>$26K</a:t>
              </a:r>
            </a:p>
          </p:txBody>
        </p:sp>
      </p:grpSp>
      <p:grpSp>
        <p:nvGrpSpPr>
          <p:cNvPr id="34" name="Group 33">
            <a:extLst>
              <a:ext uri="{FF2B5EF4-FFF2-40B4-BE49-F238E27FC236}">
                <a16:creationId xmlns:a16="http://schemas.microsoft.com/office/drawing/2014/main" id="{9C546C27-03AC-4AAE-944B-7D5E286A889F}"/>
              </a:ext>
            </a:extLst>
          </p:cNvPr>
          <p:cNvGrpSpPr/>
          <p:nvPr/>
        </p:nvGrpSpPr>
        <p:grpSpPr>
          <a:xfrm>
            <a:off x="6952074" y="1835306"/>
            <a:ext cx="3481236" cy="1086331"/>
            <a:chOff x="813213" y="2657467"/>
            <a:chExt cx="3481730" cy="1086484"/>
          </a:xfrm>
        </p:grpSpPr>
        <p:sp>
          <p:nvSpPr>
            <p:cNvPr id="19" name="Rectangle 18">
              <a:extLst>
                <a:ext uri="{FF2B5EF4-FFF2-40B4-BE49-F238E27FC236}">
                  <a16:creationId xmlns:a16="http://schemas.microsoft.com/office/drawing/2014/main" id="{C9BCB736-8452-46CE-8945-61485A94BD67}"/>
                </a:ext>
              </a:extLst>
            </p:cNvPr>
            <p:cNvSpPr/>
            <p:nvPr/>
          </p:nvSpPr>
          <p:spPr>
            <a:xfrm>
              <a:off x="2484693" y="2770991"/>
              <a:ext cx="1810250" cy="800111"/>
            </a:xfrm>
            <a:prstGeom prst="rect">
              <a:avLst/>
            </a:prstGeom>
          </p:spPr>
          <p:txBody>
            <a:bodyPr wrap="square">
              <a:spAutoFit/>
            </a:bodyPr>
            <a:lstStyle/>
            <a:p>
              <a:pPr>
                <a:lnSpc>
                  <a:spcPct val="110000"/>
                </a:lnSpc>
              </a:pPr>
              <a:r>
                <a:rPr lang="en-US" sz="1399">
                  <a:solidFill>
                    <a:schemeClr val="tx2"/>
                  </a:solidFill>
                </a:rPr>
                <a:t>of SMBs plan to buy a new PC in the next 12 months.</a:t>
              </a:r>
              <a:r>
                <a:rPr lang="en-US" sz="1399" baseline="30000">
                  <a:solidFill>
                    <a:schemeClr val="tx2"/>
                  </a:solidFill>
                </a:rPr>
                <a:t>4</a:t>
              </a:r>
            </a:p>
          </p:txBody>
        </p:sp>
        <p:sp>
          <p:nvSpPr>
            <p:cNvPr id="26" name="TextBox 25">
              <a:extLst>
                <a:ext uri="{FF2B5EF4-FFF2-40B4-BE49-F238E27FC236}">
                  <a16:creationId xmlns:a16="http://schemas.microsoft.com/office/drawing/2014/main" id="{8108B1A2-CFDA-405E-A30D-322BBE194732}"/>
                </a:ext>
              </a:extLst>
            </p:cNvPr>
            <p:cNvSpPr txBox="1"/>
            <p:nvPr/>
          </p:nvSpPr>
          <p:spPr>
            <a:xfrm>
              <a:off x="813213" y="2657467"/>
              <a:ext cx="1626738" cy="1086484"/>
            </a:xfrm>
            <a:prstGeom prst="rect">
              <a:avLst/>
            </a:prstGeom>
            <a:noFill/>
          </p:spPr>
          <p:txBody>
            <a:bodyPr wrap="square" lIns="182854" tIns="146283" rIns="182854" bIns="146283" rtlCol="0">
              <a:spAutoFit/>
            </a:bodyPr>
            <a:lstStyle/>
            <a:p>
              <a:pPr>
                <a:lnSpc>
                  <a:spcPct val="90000"/>
                </a:lnSpc>
                <a:spcAft>
                  <a:spcPts val="600"/>
                </a:spcAft>
              </a:pPr>
              <a:r>
                <a:rPr lang="en-US" sz="5599" spc="-300">
                  <a:solidFill>
                    <a:schemeClr val="accent1"/>
                  </a:solidFill>
                  <a:ea typeface="Segoe UI Black" panose="020B0A02040204020203" pitchFamily="34" charset="0"/>
                  <a:cs typeface="Segoe UI Light" panose="020B0502040204020203" pitchFamily="34" charset="0"/>
                </a:rPr>
                <a:t>74%</a:t>
              </a:r>
            </a:p>
          </p:txBody>
        </p:sp>
      </p:grpSp>
      <p:sp>
        <p:nvSpPr>
          <p:cNvPr id="16" name="Rectangle 15">
            <a:extLst>
              <a:ext uri="{FF2B5EF4-FFF2-40B4-BE49-F238E27FC236}">
                <a16:creationId xmlns:a16="http://schemas.microsoft.com/office/drawing/2014/main" id="{251EE54D-164E-4779-B03F-739720F4D575}"/>
              </a:ext>
            </a:extLst>
          </p:cNvPr>
          <p:cNvSpPr/>
          <p:nvPr/>
        </p:nvSpPr>
        <p:spPr>
          <a:xfrm>
            <a:off x="3650415" y="4161710"/>
            <a:ext cx="3116915" cy="2111368"/>
          </a:xfrm>
          <a:prstGeom prst="rect">
            <a:avLst/>
          </a:prstGeom>
        </p:spPr>
        <p:txBody>
          <a:bodyPr wrap="square">
            <a:spAutoFit/>
          </a:bodyPr>
          <a:lstStyle/>
          <a:p>
            <a:pPr>
              <a:spcAft>
                <a:spcPts val="400"/>
              </a:spcAft>
            </a:pPr>
            <a:r>
              <a:rPr lang="en-US" sz="2200" dirty="0">
                <a:solidFill>
                  <a:schemeClr val="accent1"/>
                </a:solidFill>
                <a:latin typeface="Segoe UI Semibold" panose="020B0702040204020203" pitchFamily="34" charset="0"/>
                <a:ea typeface="Segoe UI Black" panose="020B0A02040204020203" pitchFamily="34" charset="0"/>
                <a:cs typeface="Segoe UI Semibold" panose="020B0702040204020203" pitchFamily="34" charset="0"/>
              </a:rPr>
              <a:t>Security</a:t>
            </a:r>
          </a:p>
          <a:p>
            <a:pPr>
              <a:lnSpc>
                <a:spcPct val="110000"/>
              </a:lnSpc>
            </a:pPr>
            <a:r>
              <a:rPr lang="en-US" sz="1599" dirty="0"/>
              <a:t>More than 50%</a:t>
            </a:r>
            <a:r>
              <a:rPr lang="en-US" sz="1599" b="1" dirty="0"/>
              <a:t> </a:t>
            </a:r>
            <a:r>
              <a:rPr lang="en-US" sz="1599" dirty="0"/>
              <a:t>of SMBs have suffered a data breach,</a:t>
            </a:r>
            <a:r>
              <a:rPr lang="en-US" sz="1599" baseline="30000" dirty="0"/>
              <a:t>3</a:t>
            </a:r>
            <a:r>
              <a:rPr lang="en-US" sz="1599" dirty="0"/>
              <a:t> disrupting trust and damaging bottom lines. Cloud-based security offers sophisticated protections.</a:t>
            </a:r>
          </a:p>
        </p:txBody>
      </p:sp>
      <p:grpSp>
        <p:nvGrpSpPr>
          <p:cNvPr id="24" name="Group 23">
            <a:extLst>
              <a:ext uri="{FF2B5EF4-FFF2-40B4-BE49-F238E27FC236}">
                <a16:creationId xmlns:a16="http://schemas.microsoft.com/office/drawing/2014/main" id="{8FFADEED-055B-452F-8FE6-131CE39BB9DF}"/>
              </a:ext>
            </a:extLst>
          </p:cNvPr>
          <p:cNvGrpSpPr/>
          <p:nvPr/>
        </p:nvGrpSpPr>
        <p:grpSpPr>
          <a:xfrm>
            <a:off x="3456524" y="1735224"/>
            <a:ext cx="2577138" cy="1815625"/>
            <a:chOff x="6162404" y="4230833"/>
            <a:chExt cx="2280913" cy="1815885"/>
          </a:xfrm>
        </p:grpSpPr>
        <p:sp>
          <p:nvSpPr>
            <p:cNvPr id="17" name="Rectangle 16">
              <a:extLst>
                <a:ext uri="{FF2B5EF4-FFF2-40B4-BE49-F238E27FC236}">
                  <a16:creationId xmlns:a16="http://schemas.microsoft.com/office/drawing/2014/main" id="{FDA21061-CB07-4A93-8353-4707EF004BC5}"/>
                </a:ext>
              </a:extLst>
            </p:cNvPr>
            <p:cNvSpPr/>
            <p:nvPr/>
          </p:nvSpPr>
          <p:spPr>
            <a:xfrm>
              <a:off x="6162404" y="4230833"/>
              <a:ext cx="2034861" cy="1815885"/>
            </a:xfrm>
            <a:prstGeom prst="rect">
              <a:avLst/>
            </a:prstGeom>
          </p:spPr>
          <p:txBody>
            <a:bodyPr wrap="square">
              <a:spAutoFit/>
            </a:bodyPr>
            <a:lstStyle/>
            <a:p>
              <a:pPr algn="ctr"/>
              <a:r>
                <a:rPr lang="en-US" sz="5599" dirty="0">
                  <a:solidFill>
                    <a:schemeClr val="accent1"/>
                  </a:solidFill>
                  <a:latin typeface="Segoe UI" panose="020B0502040204020203" pitchFamily="34" charset="0"/>
                  <a:ea typeface="Segoe UI Black" panose="020B0A02040204020203" pitchFamily="34" charset="0"/>
                  <a:cs typeface="Segoe UI" panose="020B0502040204020203" pitchFamily="34" charset="0"/>
                </a:rPr>
                <a:t>$158K</a:t>
              </a:r>
            </a:p>
          </p:txBody>
        </p:sp>
        <p:sp>
          <p:nvSpPr>
            <p:cNvPr id="10" name="TextBox 9">
              <a:extLst>
                <a:ext uri="{FF2B5EF4-FFF2-40B4-BE49-F238E27FC236}">
                  <a16:creationId xmlns:a16="http://schemas.microsoft.com/office/drawing/2014/main" id="{936DE705-789C-41B3-96D7-B9319EC9E4A2}"/>
                </a:ext>
              </a:extLst>
            </p:cNvPr>
            <p:cNvSpPr txBox="1"/>
            <p:nvPr/>
          </p:nvSpPr>
          <p:spPr>
            <a:xfrm>
              <a:off x="6441112" y="5149796"/>
              <a:ext cx="2002205" cy="464317"/>
            </a:xfrm>
            <a:prstGeom prst="rect">
              <a:avLst/>
            </a:prstGeom>
            <a:noFill/>
          </p:spPr>
          <p:txBody>
            <a:bodyPr wrap="square" lIns="0" tIns="0" rIns="0" bIns="0" rtlCol="0">
              <a:spAutoFit/>
            </a:bodyPr>
            <a:lstStyle/>
            <a:p>
              <a:pPr>
                <a:lnSpc>
                  <a:spcPct val="110000"/>
                </a:lnSpc>
                <a:spcAft>
                  <a:spcPts val="600"/>
                </a:spcAft>
              </a:pPr>
              <a:r>
                <a:rPr lang="en-US" sz="1399">
                  <a:solidFill>
                    <a:schemeClr val="tx2"/>
                  </a:solidFill>
                </a:rPr>
                <a:t>Average cost of </a:t>
              </a:r>
              <a:br>
                <a:rPr lang="en-US" sz="1399">
                  <a:solidFill>
                    <a:schemeClr val="tx2"/>
                  </a:solidFill>
                </a:rPr>
              </a:br>
              <a:r>
                <a:rPr lang="en-US" sz="1399">
                  <a:solidFill>
                    <a:schemeClr val="tx2"/>
                  </a:solidFill>
                </a:rPr>
                <a:t>a data breach</a:t>
              </a:r>
              <a:r>
                <a:rPr lang="en-US" sz="1399" baseline="30000">
                  <a:solidFill>
                    <a:schemeClr val="tx2"/>
                  </a:solidFill>
                </a:rPr>
                <a:t>2</a:t>
              </a:r>
            </a:p>
          </p:txBody>
        </p:sp>
      </p:grpSp>
      <p:grpSp>
        <p:nvGrpSpPr>
          <p:cNvPr id="8" name="Group 7">
            <a:extLst>
              <a:ext uri="{FF2B5EF4-FFF2-40B4-BE49-F238E27FC236}">
                <a16:creationId xmlns:a16="http://schemas.microsoft.com/office/drawing/2014/main" id="{F43561C2-03D2-4D81-8B05-2CFFF2F4569C}"/>
              </a:ext>
            </a:extLst>
          </p:cNvPr>
          <p:cNvGrpSpPr/>
          <p:nvPr/>
        </p:nvGrpSpPr>
        <p:grpSpPr>
          <a:xfrm>
            <a:off x="7548946" y="3520791"/>
            <a:ext cx="3958734" cy="1281837"/>
            <a:chOff x="207799" y="3774614"/>
            <a:chExt cx="3959296" cy="1282017"/>
          </a:xfrm>
        </p:grpSpPr>
        <p:sp>
          <p:nvSpPr>
            <p:cNvPr id="35" name="Rectangle 34">
              <a:extLst>
                <a:ext uri="{FF2B5EF4-FFF2-40B4-BE49-F238E27FC236}">
                  <a16:creationId xmlns:a16="http://schemas.microsoft.com/office/drawing/2014/main" id="{CB007C16-E93F-4A39-AD1F-F8F5D5E85850}"/>
                </a:ext>
              </a:extLst>
            </p:cNvPr>
            <p:cNvSpPr/>
            <p:nvPr/>
          </p:nvSpPr>
          <p:spPr>
            <a:xfrm>
              <a:off x="361201" y="3774614"/>
              <a:ext cx="2136995" cy="313817"/>
            </a:xfrm>
            <a:prstGeom prst="rect">
              <a:avLst/>
            </a:prstGeom>
          </p:spPr>
          <p:txBody>
            <a:bodyPr wrap="square">
              <a:spAutoFit/>
            </a:bodyPr>
            <a:lstStyle/>
            <a:p>
              <a:r>
                <a:rPr lang="en-US" sz="1399"/>
                <a:t>More than</a:t>
              </a:r>
              <a:endParaRPr lang="en-US" sz="1399" baseline="30000"/>
            </a:p>
          </p:txBody>
        </p:sp>
        <p:sp>
          <p:nvSpPr>
            <p:cNvPr id="36" name="Rectangle 35">
              <a:extLst>
                <a:ext uri="{FF2B5EF4-FFF2-40B4-BE49-F238E27FC236}">
                  <a16:creationId xmlns:a16="http://schemas.microsoft.com/office/drawing/2014/main" id="{75F91111-AB1E-468F-AB73-A312176CFC01}"/>
                </a:ext>
              </a:extLst>
            </p:cNvPr>
            <p:cNvSpPr/>
            <p:nvPr/>
          </p:nvSpPr>
          <p:spPr>
            <a:xfrm>
              <a:off x="1913911" y="4072504"/>
              <a:ext cx="2253184" cy="800110"/>
            </a:xfrm>
            <a:prstGeom prst="rect">
              <a:avLst/>
            </a:prstGeom>
          </p:spPr>
          <p:txBody>
            <a:bodyPr wrap="square">
              <a:spAutoFit/>
            </a:bodyPr>
            <a:lstStyle/>
            <a:p>
              <a:pPr>
                <a:lnSpc>
                  <a:spcPct val="110000"/>
                </a:lnSpc>
              </a:pPr>
              <a:r>
                <a:rPr lang="en-US" sz="1399"/>
                <a:t>of SMB customers run older versions of Windows on their PCs.</a:t>
              </a:r>
              <a:r>
                <a:rPr lang="en-US" sz="1399" baseline="30000"/>
                <a:t>4</a:t>
              </a:r>
            </a:p>
          </p:txBody>
        </p:sp>
        <p:sp>
          <p:nvSpPr>
            <p:cNvPr id="37" name="TextBox 36">
              <a:extLst>
                <a:ext uri="{FF2B5EF4-FFF2-40B4-BE49-F238E27FC236}">
                  <a16:creationId xmlns:a16="http://schemas.microsoft.com/office/drawing/2014/main" id="{2F5F49FD-DF8F-457C-8C99-D44F7675E4EB}"/>
                </a:ext>
              </a:extLst>
            </p:cNvPr>
            <p:cNvSpPr txBox="1"/>
            <p:nvPr/>
          </p:nvSpPr>
          <p:spPr>
            <a:xfrm>
              <a:off x="207799" y="3970148"/>
              <a:ext cx="1920594" cy="1086483"/>
            </a:xfrm>
            <a:prstGeom prst="rect">
              <a:avLst/>
            </a:prstGeom>
            <a:noFill/>
          </p:spPr>
          <p:txBody>
            <a:bodyPr wrap="square" lIns="182854" tIns="146283" rIns="182854" bIns="146283" rtlCol="0">
              <a:spAutoFit/>
            </a:bodyPr>
            <a:lstStyle/>
            <a:p>
              <a:pPr>
                <a:lnSpc>
                  <a:spcPct val="90000"/>
                </a:lnSpc>
                <a:spcAft>
                  <a:spcPts val="600"/>
                </a:spcAft>
              </a:pPr>
              <a:r>
                <a:rPr lang="en-US" sz="5599" spc="-300">
                  <a:solidFill>
                    <a:schemeClr val="accent1"/>
                  </a:solidFill>
                  <a:ea typeface="Segoe UI Black" panose="020B0A02040204020203" pitchFamily="34" charset="0"/>
                  <a:cs typeface="Segoe UI Light" panose="020B0502040204020203" pitchFamily="34" charset="0"/>
                </a:rPr>
                <a:t>50%</a:t>
              </a:r>
            </a:p>
          </p:txBody>
        </p:sp>
      </p:grpSp>
      <p:grpSp>
        <p:nvGrpSpPr>
          <p:cNvPr id="38" name="Group 37">
            <a:extLst>
              <a:ext uri="{FF2B5EF4-FFF2-40B4-BE49-F238E27FC236}">
                <a16:creationId xmlns:a16="http://schemas.microsoft.com/office/drawing/2014/main" id="{EA56DAAD-C91A-4C6F-94FA-56E6089FE0F7}"/>
              </a:ext>
            </a:extLst>
          </p:cNvPr>
          <p:cNvGrpSpPr/>
          <p:nvPr/>
        </p:nvGrpSpPr>
        <p:grpSpPr>
          <a:xfrm>
            <a:off x="6884011" y="4744188"/>
            <a:ext cx="4317387" cy="1503930"/>
            <a:chOff x="180066" y="3614364"/>
            <a:chExt cx="4318000" cy="1504144"/>
          </a:xfrm>
        </p:grpSpPr>
        <p:sp>
          <p:nvSpPr>
            <p:cNvPr id="39" name="Rectangle 38">
              <a:extLst>
                <a:ext uri="{FF2B5EF4-FFF2-40B4-BE49-F238E27FC236}">
                  <a16:creationId xmlns:a16="http://schemas.microsoft.com/office/drawing/2014/main" id="{7DB03FDA-68DC-4322-BEC1-F559BB26B4A7}"/>
                </a:ext>
              </a:extLst>
            </p:cNvPr>
            <p:cNvSpPr/>
            <p:nvPr/>
          </p:nvSpPr>
          <p:spPr>
            <a:xfrm>
              <a:off x="334307" y="3614364"/>
              <a:ext cx="2368621" cy="533450"/>
            </a:xfrm>
            <a:prstGeom prst="rect">
              <a:avLst/>
            </a:prstGeom>
          </p:spPr>
          <p:txBody>
            <a:bodyPr wrap="square">
              <a:spAutoFit/>
            </a:bodyPr>
            <a:lstStyle/>
            <a:p>
              <a:r>
                <a:rPr lang="en-US" sz="1399"/>
                <a:t>The total cost of owning a 4+ year old PC is  </a:t>
              </a:r>
              <a:endParaRPr lang="en-US" sz="1399" baseline="30000"/>
            </a:p>
          </p:txBody>
        </p:sp>
        <p:sp>
          <p:nvSpPr>
            <p:cNvPr id="40" name="Rectangle 39">
              <a:extLst>
                <a:ext uri="{FF2B5EF4-FFF2-40B4-BE49-F238E27FC236}">
                  <a16:creationId xmlns:a16="http://schemas.microsoft.com/office/drawing/2014/main" id="{24ADED63-3BB8-47B7-907D-156D610E66C8}"/>
                </a:ext>
              </a:extLst>
            </p:cNvPr>
            <p:cNvSpPr/>
            <p:nvPr/>
          </p:nvSpPr>
          <p:spPr>
            <a:xfrm>
              <a:off x="3291919" y="4079318"/>
              <a:ext cx="1206147" cy="800110"/>
            </a:xfrm>
            <a:prstGeom prst="rect">
              <a:avLst/>
            </a:prstGeom>
          </p:spPr>
          <p:txBody>
            <a:bodyPr wrap="square">
              <a:spAutoFit/>
            </a:bodyPr>
            <a:lstStyle/>
            <a:p>
              <a:pPr>
                <a:lnSpc>
                  <a:spcPct val="110000"/>
                </a:lnSpc>
              </a:pPr>
              <a:r>
                <a:rPr lang="en-US" sz="1399"/>
                <a:t>more than the cost of a newer PC.</a:t>
              </a:r>
              <a:r>
                <a:rPr lang="en-US" sz="1399" baseline="30000"/>
                <a:t>4</a:t>
              </a:r>
            </a:p>
          </p:txBody>
        </p:sp>
        <p:sp>
          <p:nvSpPr>
            <p:cNvPr id="41" name="TextBox 40">
              <a:extLst>
                <a:ext uri="{FF2B5EF4-FFF2-40B4-BE49-F238E27FC236}">
                  <a16:creationId xmlns:a16="http://schemas.microsoft.com/office/drawing/2014/main" id="{D56BB33B-A43F-44E3-98A4-A7A0E34432A1}"/>
                </a:ext>
              </a:extLst>
            </p:cNvPr>
            <p:cNvSpPr txBox="1"/>
            <p:nvPr/>
          </p:nvSpPr>
          <p:spPr>
            <a:xfrm>
              <a:off x="180066" y="4032024"/>
              <a:ext cx="3232912" cy="1086484"/>
            </a:xfrm>
            <a:prstGeom prst="rect">
              <a:avLst/>
            </a:prstGeom>
            <a:noFill/>
          </p:spPr>
          <p:txBody>
            <a:bodyPr wrap="square" lIns="182854" tIns="146283" rIns="182854" bIns="146283" rtlCol="0">
              <a:spAutoFit/>
            </a:bodyPr>
            <a:lstStyle/>
            <a:p>
              <a:pPr>
                <a:lnSpc>
                  <a:spcPct val="90000"/>
                </a:lnSpc>
                <a:spcAft>
                  <a:spcPts val="600"/>
                </a:spcAft>
              </a:pPr>
              <a:r>
                <a:rPr lang="en-US" sz="5599" spc="-300">
                  <a:solidFill>
                    <a:schemeClr val="accent1"/>
                  </a:solidFill>
                  <a:ea typeface="Segoe UI Black" panose="020B0A02040204020203" pitchFamily="34" charset="0"/>
                  <a:cs typeface="Segoe UI Light" panose="020B0502040204020203" pitchFamily="34" charset="0"/>
                </a:rPr>
                <a:t>CA $3,119</a:t>
              </a:r>
            </a:p>
          </p:txBody>
        </p:sp>
      </p:grpSp>
      <p:pic>
        <p:nvPicPr>
          <p:cNvPr id="42" name="Picture 41">
            <a:extLst>
              <a:ext uri="{FF2B5EF4-FFF2-40B4-BE49-F238E27FC236}">
                <a16:creationId xmlns:a16="http://schemas.microsoft.com/office/drawing/2014/main" id="{665A8617-253B-9D44-BFD8-E14A5627DD8F}"/>
              </a:ext>
            </a:extLst>
          </p:cNvPr>
          <p:cNvPicPr>
            <a:picLocks noChangeAspect="1"/>
          </p:cNvPicPr>
          <p:nvPr/>
        </p:nvPicPr>
        <p:blipFill>
          <a:blip r:embed="rId3"/>
          <a:stretch>
            <a:fillRect/>
          </a:stretch>
        </p:blipFill>
        <p:spPr>
          <a:xfrm>
            <a:off x="387795" y="3303877"/>
            <a:ext cx="731416" cy="731416"/>
          </a:xfrm>
          <a:prstGeom prst="rect">
            <a:avLst/>
          </a:prstGeom>
        </p:spPr>
      </p:pic>
      <p:grpSp>
        <p:nvGrpSpPr>
          <p:cNvPr id="23" name="Group 22">
            <a:extLst>
              <a:ext uri="{FF2B5EF4-FFF2-40B4-BE49-F238E27FC236}">
                <a16:creationId xmlns:a16="http://schemas.microsoft.com/office/drawing/2014/main" id="{F4CF315A-260C-4EC2-9E37-67A4485B344B}"/>
              </a:ext>
            </a:extLst>
          </p:cNvPr>
          <p:cNvGrpSpPr>
            <a:grpSpLocks noChangeAspect="1"/>
          </p:cNvGrpSpPr>
          <p:nvPr/>
        </p:nvGrpSpPr>
        <p:grpSpPr>
          <a:xfrm>
            <a:off x="3735191" y="3303877"/>
            <a:ext cx="731416" cy="731416"/>
            <a:chOff x="5140462" y="-819740"/>
            <a:chExt cx="819740" cy="819740"/>
          </a:xfrm>
        </p:grpSpPr>
        <p:pic>
          <p:nvPicPr>
            <p:cNvPr id="45" name="Picture 44">
              <a:extLst>
                <a:ext uri="{FF2B5EF4-FFF2-40B4-BE49-F238E27FC236}">
                  <a16:creationId xmlns:a16="http://schemas.microsoft.com/office/drawing/2014/main" id="{3924C9D4-37FA-1241-99D5-1D99691D7359}"/>
                </a:ext>
              </a:extLst>
            </p:cNvPr>
            <p:cNvPicPr>
              <a:picLocks noChangeAspect="1"/>
            </p:cNvPicPr>
            <p:nvPr/>
          </p:nvPicPr>
          <p:blipFill>
            <a:blip r:embed="rId4"/>
            <a:stretch>
              <a:fillRect/>
            </a:stretch>
          </p:blipFill>
          <p:spPr>
            <a:xfrm>
              <a:off x="5140462" y="-819740"/>
              <a:ext cx="819740" cy="819740"/>
            </a:xfrm>
            <a:prstGeom prst="rect">
              <a:avLst/>
            </a:prstGeom>
          </p:spPr>
        </p:pic>
        <p:sp>
          <p:nvSpPr>
            <p:cNvPr id="9" name="Oval 8">
              <a:extLst>
                <a:ext uri="{FF2B5EF4-FFF2-40B4-BE49-F238E27FC236}">
                  <a16:creationId xmlns:a16="http://schemas.microsoft.com/office/drawing/2014/main" id="{A4163A20-C724-4EF0-A88D-03EA7E3EE426}"/>
                </a:ext>
              </a:extLst>
            </p:cNvPr>
            <p:cNvSpPr/>
            <p:nvPr/>
          </p:nvSpPr>
          <p:spPr bwMode="auto">
            <a:xfrm>
              <a:off x="5458892" y="-501310"/>
              <a:ext cx="182880" cy="18288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cxnSp>
        <p:nvCxnSpPr>
          <p:cNvPr id="46" name="Straight Connector 45">
            <a:extLst>
              <a:ext uri="{FF2B5EF4-FFF2-40B4-BE49-F238E27FC236}">
                <a16:creationId xmlns:a16="http://schemas.microsoft.com/office/drawing/2014/main" id="{A34C25B3-BE37-44F9-9A8A-F9CC09E35AC3}"/>
              </a:ext>
            </a:extLst>
          </p:cNvPr>
          <p:cNvCxnSpPr/>
          <p:nvPr/>
        </p:nvCxnSpPr>
        <p:spPr>
          <a:xfrm>
            <a:off x="7113663" y="3049103"/>
            <a:ext cx="4613835" cy="0"/>
          </a:xfrm>
          <a:prstGeom prst="line">
            <a:avLst/>
          </a:prstGeom>
          <a:ln>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72037F2-ADB0-4BA8-B19A-536417874DC2}"/>
              </a:ext>
            </a:extLst>
          </p:cNvPr>
          <p:cNvCxnSpPr/>
          <p:nvPr/>
        </p:nvCxnSpPr>
        <p:spPr>
          <a:xfrm>
            <a:off x="7113663" y="4601301"/>
            <a:ext cx="4613835" cy="0"/>
          </a:xfrm>
          <a:prstGeom prst="line">
            <a:avLst/>
          </a:prstGeom>
          <a:ln>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8923F5C-1FCB-4604-9990-DB6F89FEBB6D}"/>
              </a:ext>
            </a:extLst>
          </p:cNvPr>
          <p:cNvCxnSpPr>
            <a:cxnSpLocks/>
          </p:cNvCxnSpPr>
          <p:nvPr/>
        </p:nvCxnSpPr>
        <p:spPr>
          <a:xfrm flipV="1">
            <a:off x="3409517" y="1749929"/>
            <a:ext cx="0" cy="4454347"/>
          </a:xfrm>
          <a:prstGeom prst="line">
            <a:avLst/>
          </a:prstGeom>
          <a:ln>
            <a:solidFill>
              <a:schemeClr val="bg1">
                <a:lumMod val="8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8309116"/>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7">
            <a:extLst>
              <a:ext uri="{FF2B5EF4-FFF2-40B4-BE49-F238E27FC236}">
                <a16:creationId xmlns:a16="http://schemas.microsoft.com/office/drawing/2014/main" id="{3649089D-7113-47F7-B11D-82D1EC5BDC2B}"/>
              </a:ext>
            </a:extLst>
          </p:cNvPr>
          <p:cNvPicPr>
            <a:picLocks noChangeAspect="1"/>
          </p:cNvPicPr>
          <p:nvPr/>
        </p:nvPicPr>
        <p:blipFill rotWithShape="1">
          <a:blip r:embed="rId3" cstate="print">
            <a:duotone>
              <a:schemeClr val="bg2">
                <a:shade val="45000"/>
                <a:satMod val="135000"/>
              </a:schemeClr>
              <a:prstClr val="white"/>
            </a:duotone>
            <a:alphaModFix amt="44000"/>
            <a:extLst>
              <a:ext uri="{28A0092B-C50C-407E-A947-70E740481C1C}">
                <a14:useLocalDpi xmlns:a14="http://schemas.microsoft.com/office/drawing/2010/main" val="0"/>
              </a:ext>
            </a:extLst>
          </a:blip>
          <a:srcRect l="25701" t="1" r="7722" b="134"/>
          <a:stretch/>
        </p:blipFill>
        <p:spPr bwMode="gray">
          <a:xfrm>
            <a:off x="6334126" y="0"/>
            <a:ext cx="6102349" cy="4803521"/>
          </a:xfrm>
          <a:prstGeom prst="rect">
            <a:avLst/>
          </a:prstGeom>
          <a:blipFill>
            <a:blip r:embed="rId4">
              <a:duotone>
                <a:schemeClr val="bg2">
                  <a:shade val="45000"/>
                  <a:satMod val="135000"/>
                </a:schemeClr>
                <a:prstClr val="white"/>
              </a:duotone>
              <a:alphaModFix amt="44000"/>
            </a:blip>
            <a:stretch>
              <a:fillRect/>
            </a:stretch>
          </a:blipFill>
          <a:effectLst/>
        </p:spPr>
      </p:pic>
      <p:sp>
        <p:nvSpPr>
          <p:cNvPr id="3" name="Rectangle 2">
            <a:extLst>
              <a:ext uri="{FF2B5EF4-FFF2-40B4-BE49-F238E27FC236}">
                <a16:creationId xmlns:a16="http://schemas.microsoft.com/office/drawing/2014/main" id="{D317593B-A35C-416D-9B85-C6FA0CBAE227}"/>
              </a:ext>
            </a:extLst>
          </p:cNvPr>
          <p:cNvSpPr/>
          <p:nvPr/>
        </p:nvSpPr>
        <p:spPr>
          <a:xfrm>
            <a:off x="371887" y="2585681"/>
            <a:ext cx="3282553" cy="839365"/>
          </a:xfrm>
          <a:prstGeom prst="rect">
            <a:avLst/>
          </a:prstGeom>
        </p:spPr>
        <p:txBody>
          <a:bodyPr wrap="square">
            <a:spAutoFit/>
          </a:bodyPr>
          <a:lstStyle/>
          <a:p>
            <a:pPr defTabSz="932418">
              <a:spcAft>
                <a:spcPts val="612"/>
              </a:spcAft>
              <a:defRPr/>
            </a:pPr>
            <a:r>
              <a:rPr lang="en-US" sz="2400">
                <a:solidFill>
                  <a:srgbClr val="1A1A1A"/>
                </a:solidFill>
                <a:latin typeface="Segoe UI Semibold"/>
                <a:cs typeface="Segoe UI" panose="020B0502040204020203" pitchFamily="34" charset="0"/>
              </a:rPr>
              <a:t>Windows 7 </a:t>
            </a:r>
          </a:p>
          <a:p>
            <a:pPr defTabSz="932418">
              <a:spcAft>
                <a:spcPts val="612"/>
              </a:spcAft>
              <a:defRPr/>
            </a:pPr>
            <a:r>
              <a:rPr lang="en-US" sz="1800">
                <a:solidFill>
                  <a:srgbClr val="0078D4"/>
                </a:solidFill>
                <a:latin typeface="Segoe UI"/>
              </a:rPr>
              <a:t>January 2020</a:t>
            </a:r>
          </a:p>
        </p:txBody>
      </p:sp>
      <p:sp>
        <p:nvSpPr>
          <p:cNvPr id="15" name="Rectangle 14">
            <a:extLst>
              <a:ext uri="{FF2B5EF4-FFF2-40B4-BE49-F238E27FC236}">
                <a16:creationId xmlns:a16="http://schemas.microsoft.com/office/drawing/2014/main" id="{CB8A8A98-EA77-46C3-9844-38D0EDA54207}"/>
              </a:ext>
            </a:extLst>
          </p:cNvPr>
          <p:cNvSpPr/>
          <p:nvPr/>
        </p:nvSpPr>
        <p:spPr>
          <a:xfrm>
            <a:off x="371887" y="3628117"/>
            <a:ext cx="3282553" cy="839365"/>
          </a:xfrm>
          <a:prstGeom prst="rect">
            <a:avLst/>
          </a:prstGeom>
        </p:spPr>
        <p:txBody>
          <a:bodyPr wrap="square">
            <a:spAutoFit/>
          </a:bodyPr>
          <a:lstStyle/>
          <a:p>
            <a:pPr defTabSz="932418">
              <a:spcAft>
                <a:spcPts val="612"/>
              </a:spcAft>
              <a:defRPr/>
            </a:pPr>
            <a:r>
              <a:rPr lang="en-US" sz="2400">
                <a:solidFill>
                  <a:srgbClr val="1A1A1A"/>
                </a:solidFill>
                <a:latin typeface="Segoe UI Semibold"/>
                <a:cs typeface="Segoe UI" panose="020B0502040204020203" pitchFamily="34" charset="0"/>
              </a:rPr>
              <a:t>Office 2010</a:t>
            </a:r>
          </a:p>
          <a:p>
            <a:pPr defTabSz="932418">
              <a:spcAft>
                <a:spcPts val="612"/>
              </a:spcAft>
              <a:defRPr/>
            </a:pPr>
            <a:r>
              <a:rPr lang="en-US" sz="1800">
                <a:solidFill>
                  <a:srgbClr val="0078D4"/>
                </a:solidFill>
                <a:latin typeface="Segoe UI"/>
              </a:rPr>
              <a:t>October 2020</a:t>
            </a:r>
          </a:p>
        </p:txBody>
      </p:sp>
      <p:sp>
        <p:nvSpPr>
          <p:cNvPr id="16" name="Rectangle 15">
            <a:extLst>
              <a:ext uri="{FF2B5EF4-FFF2-40B4-BE49-F238E27FC236}">
                <a16:creationId xmlns:a16="http://schemas.microsoft.com/office/drawing/2014/main" id="{B3DC8B19-E572-445D-9F70-0F3028C64D90}"/>
              </a:ext>
            </a:extLst>
          </p:cNvPr>
          <p:cNvSpPr/>
          <p:nvPr/>
        </p:nvSpPr>
        <p:spPr>
          <a:xfrm>
            <a:off x="371886" y="4670554"/>
            <a:ext cx="4206249" cy="1208529"/>
          </a:xfrm>
          <a:prstGeom prst="rect">
            <a:avLst/>
          </a:prstGeom>
        </p:spPr>
        <p:txBody>
          <a:bodyPr wrap="square" anchor="t">
            <a:spAutoFit/>
          </a:bodyPr>
          <a:lstStyle/>
          <a:p>
            <a:pPr defTabSz="932418">
              <a:spcAft>
                <a:spcPts val="612"/>
              </a:spcAft>
              <a:defRPr/>
            </a:pPr>
            <a:r>
              <a:rPr lang="en-US" sz="2400">
                <a:solidFill>
                  <a:srgbClr val="1A1A1A"/>
                </a:solidFill>
                <a:latin typeface="Segoe UI Semibold" panose="020B0702040204020203" pitchFamily="34" charset="0"/>
                <a:cs typeface="Segoe UI Semibold" panose="020B0702040204020203" pitchFamily="34" charset="0"/>
              </a:rPr>
              <a:t>Office 2013 and earlier </a:t>
            </a:r>
            <a:br>
              <a:rPr lang="en-US" sz="2400">
                <a:solidFill>
                  <a:srgbClr val="1A1A1A"/>
                </a:solidFill>
                <a:latin typeface="Segoe UI Semibold" panose="020B0702040204020203" pitchFamily="34" charset="0"/>
                <a:cs typeface="Segoe UI Semibold" panose="020B0702040204020203" pitchFamily="34" charset="0"/>
              </a:rPr>
            </a:br>
            <a:r>
              <a:rPr lang="en-US" sz="2400">
                <a:solidFill>
                  <a:srgbClr val="1A1A1A"/>
                </a:solidFill>
                <a:latin typeface="Segoe UI Semibold" panose="020B0702040204020203" pitchFamily="34" charset="0"/>
                <a:cs typeface="Segoe UI Semibold" panose="020B0702040204020203" pitchFamily="34" charset="0"/>
              </a:rPr>
              <a:t>Office 365 connectivity</a:t>
            </a:r>
          </a:p>
          <a:p>
            <a:pPr defTabSz="932418">
              <a:spcAft>
                <a:spcPts val="612"/>
              </a:spcAft>
              <a:defRPr/>
            </a:pPr>
            <a:r>
              <a:rPr lang="en-US" sz="1800">
                <a:solidFill>
                  <a:srgbClr val="0078D4"/>
                </a:solidFill>
                <a:latin typeface="Segoe UI"/>
              </a:rPr>
              <a:t>October 2020</a:t>
            </a:r>
          </a:p>
        </p:txBody>
      </p:sp>
      <p:sp>
        <p:nvSpPr>
          <p:cNvPr id="17" name="Title 16">
            <a:extLst>
              <a:ext uri="{FF2B5EF4-FFF2-40B4-BE49-F238E27FC236}">
                <a16:creationId xmlns:a16="http://schemas.microsoft.com/office/drawing/2014/main" id="{DF1F810E-7213-4334-88D0-6741A7C070ED}"/>
              </a:ext>
            </a:extLst>
          </p:cNvPr>
          <p:cNvSpPr>
            <a:spLocks noGrp="1"/>
          </p:cNvSpPr>
          <p:nvPr>
            <p:ph type="title"/>
          </p:nvPr>
        </p:nvSpPr>
        <p:spPr>
          <a:xfrm>
            <a:off x="434975" y="449263"/>
            <a:ext cx="4291077" cy="1771649"/>
          </a:xfrm>
        </p:spPr>
        <p:txBody>
          <a:bodyPr/>
          <a:lstStyle/>
          <a:p>
            <a:r>
              <a:rPr lang="en-US" spc="-150">
                <a:solidFill>
                  <a:srgbClr val="000000"/>
                </a:solidFill>
                <a:cs typeface="Segoe UI" pitchFamily="34" charset="0"/>
              </a:rPr>
              <a:t>End-of-support deadlines raise the stakes and create urgency</a:t>
            </a:r>
            <a:endParaRPr lang="en-US" sz="3468" spc="0">
              <a:solidFill>
                <a:srgbClr val="0078D4"/>
              </a:solidFill>
              <a:cs typeface="Segoe UI" pitchFamily="34" charset="0"/>
            </a:endParaRPr>
          </a:p>
        </p:txBody>
      </p:sp>
      <p:sp>
        <p:nvSpPr>
          <p:cNvPr id="2" name="Rectangle 1">
            <a:extLst>
              <a:ext uri="{FF2B5EF4-FFF2-40B4-BE49-F238E27FC236}">
                <a16:creationId xmlns:a16="http://schemas.microsoft.com/office/drawing/2014/main" id="{B91BFABF-4A76-4C44-BE18-5690C38F0849}"/>
              </a:ext>
            </a:extLst>
          </p:cNvPr>
          <p:cNvSpPr/>
          <p:nvPr/>
        </p:nvSpPr>
        <p:spPr bwMode="auto">
          <a:xfrm>
            <a:off x="6334126" y="4803522"/>
            <a:ext cx="6102349" cy="219100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a:extLst>
              <a:ext uri="{FF2B5EF4-FFF2-40B4-BE49-F238E27FC236}">
                <a16:creationId xmlns:a16="http://schemas.microsoft.com/office/drawing/2014/main" id="{A6A3FE3A-0A3E-45FC-B737-F414667AD1B6}"/>
              </a:ext>
            </a:extLst>
          </p:cNvPr>
          <p:cNvSpPr/>
          <p:nvPr/>
        </p:nvSpPr>
        <p:spPr>
          <a:xfrm>
            <a:off x="7899513" y="3404855"/>
            <a:ext cx="3784300" cy="1150849"/>
          </a:xfrm>
          <a:prstGeom prst="rect">
            <a:avLst/>
          </a:prstGeom>
        </p:spPr>
        <p:txBody>
          <a:bodyPr wrap="square">
            <a:spAutoFit/>
          </a:bodyPr>
          <a:lstStyle/>
          <a:p>
            <a:r>
              <a:rPr lang="en-US" sz="2200">
                <a:gradFill>
                  <a:gsLst>
                    <a:gs pos="2917">
                      <a:schemeClr val="tx1"/>
                    </a:gs>
                    <a:gs pos="30000">
                      <a:schemeClr val="tx1"/>
                    </a:gs>
                  </a:gsLst>
                  <a:lin ang="5400000" scaled="0"/>
                </a:gradFill>
              </a:rPr>
              <a:t>of SMBs are not aware or only slightly aware of the end of support dates.</a:t>
            </a:r>
          </a:p>
        </p:txBody>
      </p:sp>
      <p:sp>
        <p:nvSpPr>
          <p:cNvPr id="9" name="TextBox 8">
            <a:extLst>
              <a:ext uri="{FF2B5EF4-FFF2-40B4-BE49-F238E27FC236}">
                <a16:creationId xmlns:a16="http://schemas.microsoft.com/office/drawing/2014/main" id="{53598B66-EE91-458D-8B61-3E944C1F36DF}"/>
              </a:ext>
            </a:extLst>
          </p:cNvPr>
          <p:cNvSpPr txBox="1"/>
          <p:nvPr/>
        </p:nvSpPr>
        <p:spPr>
          <a:xfrm>
            <a:off x="7782765" y="1826269"/>
            <a:ext cx="3784300" cy="1990241"/>
          </a:xfrm>
          <a:prstGeom prst="rect">
            <a:avLst/>
          </a:prstGeom>
          <a:noFill/>
        </p:spPr>
        <p:txBody>
          <a:bodyPr wrap="square" lIns="182854" tIns="146283" rIns="182854" bIns="146283" rtlCol="0">
            <a:spAutoFit/>
          </a:bodyPr>
          <a:lstStyle/>
          <a:p>
            <a:pPr>
              <a:lnSpc>
                <a:spcPct val="90000"/>
              </a:lnSpc>
              <a:spcAft>
                <a:spcPts val="600"/>
              </a:spcAft>
            </a:pPr>
            <a:r>
              <a:rPr lang="en-US" sz="11998">
                <a:solidFill>
                  <a:schemeClr val="accent1"/>
                </a:solidFill>
                <a:latin typeface="Segoe UI Black" panose="020B0A02040204020203" pitchFamily="34" charset="0"/>
                <a:ea typeface="Segoe UI Black" panose="020B0A02040204020203" pitchFamily="34" charset="0"/>
              </a:rPr>
              <a:t>69%</a:t>
            </a:r>
          </a:p>
        </p:txBody>
      </p:sp>
      <p:sp>
        <p:nvSpPr>
          <p:cNvPr id="10" name="TextBox 9">
            <a:extLst>
              <a:ext uri="{FF2B5EF4-FFF2-40B4-BE49-F238E27FC236}">
                <a16:creationId xmlns:a16="http://schemas.microsoft.com/office/drawing/2014/main" id="{3CFE47CC-8A86-420F-9D93-EC5CDE1FC15C}"/>
              </a:ext>
            </a:extLst>
          </p:cNvPr>
          <p:cNvSpPr txBox="1"/>
          <p:nvPr/>
        </p:nvSpPr>
        <p:spPr>
          <a:xfrm flipH="1">
            <a:off x="6448435" y="5425166"/>
            <a:ext cx="3141437" cy="1132345"/>
          </a:xfrm>
          <a:prstGeom prst="rect">
            <a:avLst/>
          </a:prstGeom>
          <a:noFill/>
        </p:spPr>
        <p:txBody>
          <a:bodyPr wrap="square" lIns="186521" tIns="149217" rIns="186521" bIns="149217" rtlCol="0">
            <a:spAutoFit/>
          </a:bodyPr>
          <a:lstStyle/>
          <a:p>
            <a:pPr>
              <a:spcAft>
                <a:spcPts val="612"/>
              </a:spcAft>
            </a:pPr>
            <a:r>
              <a:rPr lang="en-US" sz="1800">
                <a:solidFill>
                  <a:schemeClr val="bg1"/>
                </a:solidFill>
              </a:rPr>
              <a:t>Help customers avoid security risks caused by unsupported solutions</a:t>
            </a:r>
          </a:p>
        </p:txBody>
      </p:sp>
      <p:sp>
        <p:nvSpPr>
          <p:cNvPr id="11" name="TextBox 10">
            <a:extLst>
              <a:ext uri="{FF2B5EF4-FFF2-40B4-BE49-F238E27FC236}">
                <a16:creationId xmlns:a16="http://schemas.microsoft.com/office/drawing/2014/main" id="{6DBCD59D-98D1-4CCA-B872-257EB74E8E02}"/>
              </a:ext>
            </a:extLst>
          </p:cNvPr>
          <p:cNvSpPr txBox="1"/>
          <p:nvPr/>
        </p:nvSpPr>
        <p:spPr>
          <a:xfrm flipH="1">
            <a:off x="9992438" y="5425166"/>
            <a:ext cx="2354763" cy="1132345"/>
          </a:xfrm>
          <a:prstGeom prst="rect">
            <a:avLst/>
          </a:prstGeom>
          <a:noFill/>
        </p:spPr>
        <p:txBody>
          <a:bodyPr wrap="square" lIns="186521" tIns="149217" rIns="186521" bIns="149217" rtlCol="0">
            <a:spAutoFit/>
          </a:bodyPr>
          <a:lstStyle/>
          <a:p>
            <a:pPr>
              <a:spcAft>
                <a:spcPts val="612"/>
              </a:spcAft>
            </a:pPr>
            <a:r>
              <a:rPr lang="en-US" sz="1800">
                <a:solidFill>
                  <a:schemeClr val="bg1"/>
                </a:solidFill>
              </a:rPr>
              <a:t>Start early to retain customers that are ripe for change</a:t>
            </a:r>
          </a:p>
        </p:txBody>
      </p:sp>
    </p:spTree>
    <p:extLst>
      <p:ext uri="{BB962C8B-B14F-4D97-AF65-F5344CB8AC3E}">
        <p14:creationId xmlns:p14="http://schemas.microsoft.com/office/powerpoint/2010/main" val="2223175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75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52C14-34F1-432C-AE8B-68FBD485842B}"/>
              </a:ext>
            </a:extLst>
          </p:cNvPr>
          <p:cNvSpPr>
            <a:spLocks noGrp="1"/>
          </p:cNvSpPr>
          <p:nvPr>
            <p:ph type="title"/>
          </p:nvPr>
        </p:nvSpPr>
        <p:spPr>
          <a:xfrm>
            <a:off x="434975" y="449264"/>
            <a:ext cx="11563350" cy="773112"/>
          </a:xfrm>
        </p:spPr>
        <p:txBody>
          <a:bodyPr/>
          <a:lstStyle/>
          <a:p>
            <a:pPr defTabSz="914224">
              <a:lnSpc>
                <a:spcPct val="100000"/>
              </a:lnSpc>
              <a:spcBef>
                <a:spcPts val="0"/>
              </a:spcBef>
              <a:defRPr/>
            </a:pPr>
            <a:r>
              <a:rPr lang="en-US" sz="3449" spc="0">
                <a:solidFill>
                  <a:srgbClr val="0078D4"/>
                </a:solidFill>
              </a:rPr>
              <a:t>Raise the stakes</a:t>
            </a:r>
            <a:br>
              <a:rPr lang="en-US" sz="3449" spc="0">
                <a:solidFill>
                  <a:srgbClr val="0078D4"/>
                </a:solidFill>
                <a:cs typeface="Segoe UI Semibold"/>
              </a:rPr>
            </a:br>
            <a:r>
              <a:rPr lang="en-US"/>
              <a:t>Sell a modern desktop with Microsoft 365</a:t>
            </a:r>
            <a:r>
              <a:rPr lang="en-US">
                <a:latin typeface="Segoe UI" panose="020B0502040204020203" pitchFamily="34" charset="0"/>
              </a:rPr>
              <a:t> </a:t>
            </a:r>
          </a:p>
        </p:txBody>
      </p:sp>
      <p:sp>
        <p:nvSpPr>
          <p:cNvPr id="3" name="Text Placeholder 3">
            <a:extLst>
              <a:ext uri="{FF2B5EF4-FFF2-40B4-BE49-F238E27FC236}">
                <a16:creationId xmlns:a16="http://schemas.microsoft.com/office/drawing/2014/main" id="{90C5D0F6-51C1-4A98-9701-ACF79909DABA}"/>
              </a:ext>
            </a:extLst>
          </p:cNvPr>
          <p:cNvSpPr txBox="1">
            <a:spLocks/>
          </p:cNvSpPr>
          <p:nvPr/>
        </p:nvSpPr>
        <p:spPr>
          <a:xfrm>
            <a:off x="358948" y="2142161"/>
            <a:ext cx="5284117" cy="1151831"/>
          </a:xfrm>
          <a:prstGeom prst="rect">
            <a:avLst/>
          </a:prstGeom>
        </p:spPr>
        <p:txBody>
          <a:bodyPr/>
          <a:lstStyle>
            <a:lvl1pPr marL="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600" kern="1200" spc="0" baseline="0">
                <a:solidFill>
                  <a:srgbClr val="000000"/>
                </a:solidFill>
                <a:latin typeface="+mn-lt"/>
                <a:ea typeface="+mn-ea"/>
                <a:cs typeface="+mn-cs"/>
              </a:defRPr>
            </a:lvl1pPr>
            <a:lvl2pPr marL="2286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2000" kern="1200" spc="0" baseline="0">
                <a:solidFill>
                  <a:srgbClr val="000000"/>
                </a:solidFill>
                <a:latin typeface="+mn-lt"/>
                <a:ea typeface="+mn-ea"/>
                <a:cs typeface="+mn-cs"/>
              </a:defRPr>
            </a:lvl2pPr>
            <a:lvl3pPr marL="4572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3pPr>
            <a:lvl4pPr marL="6858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4pPr>
            <a:lvl5pPr marL="914400" marR="0" indent="0" algn="l" defTabSz="932742" rtl="0" eaLnBrk="1" fontAlgn="auto" latinLnBrk="0" hangingPunct="1">
              <a:lnSpc>
                <a:spcPct val="90000"/>
              </a:lnSpc>
              <a:spcBef>
                <a:spcPts val="0"/>
              </a:spcBef>
              <a:spcAft>
                <a:spcPts val="0"/>
              </a:spcAft>
              <a:buClrTx/>
              <a:buSzPct val="90000"/>
              <a:buFont typeface="Wingdings" panose="05000000000000000000" pitchFamily="2" charset="2"/>
              <a:buNone/>
              <a:tabLst/>
              <a:defRPr sz="1600" kern="1200" spc="0" baseline="0">
                <a:solidFill>
                  <a:srgbClr val="000000"/>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a:t>New</a:t>
            </a:r>
            <a:r>
              <a:rPr lang="en-US" sz="1800" b="1"/>
              <a:t> </a:t>
            </a:r>
            <a:r>
              <a:rPr lang="en-US" sz="1800"/>
              <a:t>and modern device running Windows 10 that has the Office desktop apps from Microsoft 365, with updates installed regularly. </a:t>
            </a:r>
          </a:p>
        </p:txBody>
      </p:sp>
      <p:graphicFrame>
        <p:nvGraphicFramePr>
          <p:cNvPr id="7" name="Table 6">
            <a:extLst>
              <a:ext uri="{FF2B5EF4-FFF2-40B4-BE49-F238E27FC236}">
                <a16:creationId xmlns:a16="http://schemas.microsoft.com/office/drawing/2014/main" id="{3023C222-7AF3-4E1F-8FC9-442BDAAE64D8}"/>
              </a:ext>
            </a:extLst>
          </p:cNvPr>
          <p:cNvGraphicFramePr>
            <a:graphicFrameLocks noGrp="1"/>
          </p:cNvGraphicFramePr>
          <p:nvPr>
            <p:extLst>
              <p:ext uri="{D42A27DB-BD31-4B8C-83A1-F6EECF244321}">
                <p14:modId xmlns:p14="http://schemas.microsoft.com/office/powerpoint/2010/main" val="84839197"/>
              </p:ext>
            </p:extLst>
          </p:nvPr>
        </p:nvGraphicFramePr>
        <p:xfrm>
          <a:off x="434975" y="3317282"/>
          <a:ext cx="5302220" cy="1755882"/>
        </p:xfrm>
        <a:graphic>
          <a:graphicData uri="http://schemas.openxmlformats.org/drawingml/2006/table">
            <a:tbl>
              <a:tblPr firstRow="1" bandRow="1">
                <a:tableStyleId>{5C22544A-7EE6-4342-B048-85BDC9FD1C3A}</a:tableStyleId>
              </a:tblPr>
              <a:tblGrid>
                <a:gridCol w="2053033">
                  <a:extLst>
                    <a:ext uri="{9D8B030D-6E8A-4147-A177-3AD203B41FA5}">
                      <a16:colId xmlns:a16="http://schemas.microsoft.com/office/drawing/2014/main" val="934803020"/>
                    </a:ext>
                  </a:extLst>
                </a:gridCol>
                <a:gridCol w="3249187">
                  <a:extLst>
                    <a:ext uri="{9D8B030D-6E8A-4147-A177-3AD203B41FA5}">
                      <a16:colId xmlns:a16="http://schemas.microsoft.com/office/drawing/2014/main" val="953496074"/>
                    </a:ext>
                  </a:extLst>
                </a:gridCol>
              </a:tblGrid>
              <a:tr h="394106">
                <a:tc>
                  <a:txBody>
                    <a:bodyPr/>
                    <a:lstStyle/>
                    <a:p>
                      <a:r>
                        <a:rPr lang="en-US" sz="1600" b="0">
                          <a:solidFill>
                            <a:schemeClr val="accent1"/>
                          </a:solidFill>
                          <a:latin typeface="+mj-lt"/>
                          <a:cs typeface="Segoe UI" panose="020B0502040204020203" pitchFamily="34" charset="0"/>
                        </a:rPr>
                        <a:t>SMB core scenarios</a:t>
                      </a:r>
                    </a:p>
                  </a:txBody>
                  <a:tcPr marL="91427" marR="91427" marT="45713" marB="45713">
                    <a:lnL w="12700" cmpd="sng">
                      <a:noFill/>
                    </a:lnL>
                    <a:lnR w="12700" cap="flat" cmpd="sng" algn="ctr">
                      <a:noFill/>
                      <a:prstDash val="solid"/>
                      <a:round/>
                      <a:headEnd type="none" w="med" len="med"/>
                      <a:tailEnd type="none" w="med" len="med"/>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a:solidFill>
                            <a:schemeClr val="accent1"/>
                          </a:solidFill>
                          <a:latin typeface="+mj-lt"/>
                          <a:cs typeface="Segoe UI" panose="020B0502040204020203" pitchFamily="34" charset="0"/>
                        </a:rPr>
                        <a:t>What to sell</a:t>
                      </a:r>
                    </a:p>
                  </a:txBody>
                  <a:tcPr marL="91427" marR="91427" marT="45713" marB="45713">
                    <a:lnL w="12700" cap="flat" cmpd="sng" algn="ctr">
                      <a:noFill/>
                      <a:prstDash val="solid"/>
                      <a:round/>
                      <a:headEnd type="none" w="med" len="med"/>
                      <a:tailEnd type="none" w="med" len="med"/>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23015732"/>
                  </a:ext>
                </a:extLst>
              </a:tr>
              <a:tr h="699444">
                <a:tc>
                  <a:txBody>
                    <a:bodyPr/>
                    <a:lstStyle/>
                    <a:p>
                      <a:r>
                        <a:rPr lang="en-US" sz="1600" b="0">
                          <a:solidFill>
                            <a:schemeClr val="tx1"/>
                          </a:solidFill>
                          <a:latin typeface="Segoe UI" panose="020B0502040204020203" pitchFamily="34" charset="0"/>
                          <a:cs typeface="Segoe UI" panose="020B0502040204020203" pitchFamily="34" charset="0"/>
                        </a:rPr>
                        <a:t>Windows 7 and Office 2010</a:t>
                      </a:r>
                    </a:p>
                  </a:txBody>
                  <a:tcPr marL="91427" marR="91427" marT="45713" marB="45713" anchor="ctr">
                    <a:lnL w="12700" cmpd="sng">
                      <a:noFill/>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a:solidFill>
                            <a:schemeClr val="tx1"/>
                          </a:solidFill>
                          <a:latin typeface="Segoe UI" panose="020B0502040204020203" pitchFamily="34" charset="0"/>
                          <a:cs typeface="Segoe UI" panose="020B0502040204020203" pitchFamily="34" charset="0"/>
                        </a:rPr>
                        <a:t>New device with Windows 10 Pro and Microsoft 365 Business</a:t>
                      </a:r>
                    </a:p>
                  </a:txBody>
                  <a:tcPr marL="91427" marR="91427" marT="45713" marB="45713" anchor="ctr">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81856530"/>
                  </a:ext>
                </a:extLst>
              </a:tr>
              <a:tr h="662332">
                <a:tc>
                  <a:txBody>
                    <a:bodyPr/>
                    <a:lstStyle/>
                    <a:p>
                      <a:r>
                        <a:rPr lang="en-US" sz="1600" b="0">
                          <a:solidFill>
                            <a:schemeClr val="tx1"/>
                          </a:solidFill>
                          <a:latin typeface="Segoe UI" panose="020B0502040204020203" pitchFamily="34" charset="0"/>
                          <a:cs typeface="Segoe UI" panose="020B0502040204020203" pitchFamily="34" charset="0"/>
                        </a:rPr>
                        <a:t>Windows 7 and Exchange Online P1</a:t>
                      </a:r>
                    </a:p>
                  </a:txBody>
                  <a:tcPr marL="91427" marR="91427" marT="45713" marB="45713" anchor="ctr">
                    <a:lnL w="12700" cmpd="sng">
                      <a:noFill/>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lang="en-US" sz="1600" b="0">
                          <a:solidFill>
                            <a:schemeClr val="tx1"/>
                          </a:solidFill>
                          <a:latin typeface="Segoe UI" panose="020B0502040204020203" pitchFamily="34" charset="0"/>
                          <a:cs typeface="Segoe UI" panose="020B0502040204020203" pitchFamily="34" charset="0"/>
                        </a:rPr>
                        <a:t>New device with Windows 10 Pro and Microsoft 365 Business</a:t>
                      </a:r>
                    </a:p>
                  </a:txBody>
                  <a:tcPr marL="91427" marR="91427" marT="45713" marB="45713" anchor="ctr">
                    <a:lnL w="12700" cap="flat" cmpd="sng" algn="ctr">
                      <a:noFill/>
                      <a:prstDash val="solid"/>
                      <a:round/>
                      <a:headEnd type="none" w="med" len="med"/>
                      <a:tailEnd type="none" w="med" len="med"/>
                    </a:lnL>
                    <a:lnR w="12700" cmpd="sng">
                      <a:noFill/>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5673970"/>
                  </a:ext>
                </a:extLst>
              </a:tr>
            </a:tbl>
          </a:graphicData>
        </a:graphic>
      </p:graphicFrame>
      <p:pic>
        <p:nvPicPr>
          <p:cNvPr id="11" name="Picture 10">
            <a:extLst>
              <a:ext uri="{FF2B5EF4-FFF2-40B4-BE49-F238E27FC236}">
                <a16:creationId xmlns:a16="http://schemas.microsoft.com/office/drawing/2014/main" id="{B5E3C8C3-2583-F044-BE04-6FA550F2C8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927" y="1422874"/>
            <a:ext cx="7196108" cy="5707258"/>
          </a:xfrm>
          <a:prstGeom prst="rect">
            <a:avLst/>
          </a:prstGeom>
        </p:spPr>
      </p:pic>
    </p:spTree>
    <p:extLst>
      <p:ext uri="{BB962C8B-B14F-4D97-AF65-F5344CB8AC3E}">
        <p14:creationId xmlns:p14="http://schemas.microsoft.com/office/powerpoint/2010/main" val="12631570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ECC991-D8D8-4876-9B91-241BEB294CFF}"/>
              </a:ext>
            </a:extLst>
          </p:cNvPr>
          <p:cNvSpPr>
            <a:spLocks noGrp="1"/>
          </p:cNvSpPr>
          <p:nvPr>
            <p:ph type="title"/>
          </p:nvPr>
        </p:nvSpPr>
        <p:spPr/>
        <p:txBody>
          <a:bodyPr/>
          <a:lstStyle/>
          <a:p>
            <a:r>
              <a:rPr lang="en-US" dirty="0"/>
              <a:t>Playbook overview </a:t>
            </a:r>
          </a:p>
        </p:txBody>
      </p:sp>
      <p:pic>
        <p:nvPicPr>
          <p:cNvPr id="9" name="Picture Placeholder 8">
            <a:extLst>
              <a:ext uri="{FF2B5EF4-FFF2-40B4-BE49-F238E27FC236}">
                <a16:creationId xmlns:a16="http://schemas.microsoft.com/office/drawing/2014/main" id="{7789EF55-B8A8-4F18-A69E-6A7D15E040B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926" r="20926"/>
          <a:stretch>
            <a:fillRect/>
          </a:stretch>
        </p:blipFill>
        <p:spPr/>
      </p:pic>
      <p:sp>
        <p:nvSpPr>
          <p:cNvPr id="7" name="Text Placeholder 6">
            <a:extLst>
              <a:ext uri="{FF2B5EF4-FFF2-40B4-BE49-F238E27FC236}">
                <a16:creationId xmlns:a16="http://schemas.microsoft.com/office/drawing/2014/main" id="{03BBF924-2072-4CDD-B2FD-1054CF266AB7}"/>
              </a:ext>
            </a:extLst>
          </p:cNvPr>
          <p:cNvSpPr>
            <a:spLocks noGrp="1"/>
          </p:cNvSpPr>
          <p:nvPr>
            <p:ph type="body" sz="quarter" idx="11"/>
          </p:nvPr>
        </p:nvSpPr>
        <p:spPr/>
        <p:txBody>
          <a:bodyPr/>
          <a:lstStyle/>
          <a:p>
            <a:r>
              <a:rPr lang="en-US" dirty="0"/>
              <a:t>Understand the SMB cloud opportunity</a:t>
            </a:r>
          </a:p>
          <a:p>
            <a:r>
              <a:rPr lang="en-US" dirty="0"/>
              <a:t>Focus your pitch by problem solving </a:t>
            </a:r>
          </a:p>
          <a:p>
            <a:r>
              <a:rPr lang="en-US" dirty="0"/>
              <a:t>Win cloud-reluctant SMBs</a:t>
            </a:r>
          </a:p>
          <a:p>
            <a:r>
              <a:rPr lang="en-US" dirty="0"/>
              <a:t>Build your SMB cloud practice</a:t>
            </a:r>
          </a:p>
        </p:txBody>
      </p:sp>
    </p:spTree>
    <p:extLst>
      <p:ext uri="{BB962C8B-B14F-4D97-AF65-F5344CB8AC3E}">
        <p14:creationId xmlns:p14="http://schemas.microsoft.com/office/powerpoint/2010/main" val="8430212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D9810-0A2C-4744-B8A4-A5A458560207}"/>
              </a:ext>
            </a:extLst>
          </p:cNvPr>
          <p:cNvSpPr>
            <a:spLocks noGrp="1"/>
          </p:cNvSpPr>
          <p:nvPr>
            <p:ph type="title"/>
          </p:nvPr>
        </p:nvSpPr>
        <p:spPr/>
        <p:txBody>
          <a:bodyPr/>
          <a:lstStyle/>
          <a:p>
            <a:r>
              <a:rPr lang="en-US" sz="3470" spc="0">
                <a:solidFill>
                  <a:srgbClr val="0078D4"/>
                </a:solidFill>
              </a:rPr>
              <a:t>Create urgency: </a:t>
            </a:r>
            <a:br>
              <a:rPr lang="en-US" sz="3470" spc="0">
                <a:solidFill>
                  <a:srgbClr val="0078D4"/>
                </a:solidFill>
              </a:rPr>
            </a:br>
            <a:r>
              <a:rPr lang="en-US" sz="3470"/>
              <a:t>Drive interest and sales with Make the Shift campaign assets</a:t>
            </a:r>
          </a:p>
        </p:txBody>
      </p:sp>
      <p:sp>
        <p:nvSpPr>
          <p:cNvPr id="11" name="Rectangle 10">
            <a:extLst>
              <a:ext uri="{FF2B5EF4-FFF2-40B4-BE49-F238E27FC236}">
                <a16:creationId xmlns:a16="http://schemas.microsoft.com/office/drawing/2014/main" id="{BC8FABCA-6A00-4314-BA3F-64A19ED7BD32}"/>
              </a:ext>
            </a:extLst>
          </p:cNvPr>
          <p:cNvSpPr/>
          <p:nvPr/>
        </p:nvSpPr>
        <p:spPr>
          <a:xfrm>
            <a:off x="7511964" y="6527792"/>
            <a:ext cx="4654774" cy="219733"/>
          </a:xfrm>
          <a:prstGeom prst="rect">
            <a:avLst/>
          </a:prstGeom>
        </p:spPr>
        <p:txBody>
          <a:bodyPr wrap="square">
            <a:spAutoFit/>
          </a:bodyPr>
          <a:lstStyle/>
          <a:p>
            <a:pPr algn="r" defTabSz="932151">
              <a:defRPr/>
            </a:pPr>
            <a:r>
              <a:rPr lang="en-US" sz="800">
                <a:solidFill>
                  <a:srgbClr val="282828"/>
                </a:solidFill>
                <a:latin typeface="Segoe UI" panose="020B0502040204020203" pitchFamily="34" charset="0"/>
                <a:cs typeface="Segoe UI" panose="020B0502040204020203" pitchFamily="34" charset="0"/>
              </a:rPr>
              <a:t>Marketing assets available @ </a:t>
            </a:r>
            <a:r>
              <a:rPr lang="en-US" sz="800">
                <a:solidFill>
                  <a:srgbClr val="282828"/>
                </a:solidFill>
                <a:latin typeface="Segoe UI" panose="020B0502040204020203" pitchFamily="34" charset="0"/>
                <a:cs typeface="Segoe UI" panose="020B0502040204020203" pitchFamily="34" charset="0"/>
                <a:hlinkClick r:id="rId3" action="ppaction://hlinkfile"/>
              </a:rPr>
              <a:t>aka.ms/m365bpartners</a:t>
            </a:r>
            <a:endParaRPr lang="en-US" sz="800">
              <a:solidFill>
                <a:srgbClr val="282828"/>
              </a:solidFill>
              <a:highlight>
                <a:srgbClr val="FFFF00"/>
              </a:highlight>
              <a:latin typeface="Segoe UI" panose="020B0502040204020203" pitchFamily="34" charset="0"/>
              <a:cs typeface="Segoe UI" panose="020B0502040204020203" pitchFamily="34" charset="0"/>
            </a:endParaRPr>
          </a:p>
        </p:txBody>
      </p:sp>
      <p:sp>
        <p:nvSpPr>
          <p:cNvPr id="40" name="TextBox 39">
            <a:extLst>
              <a:ext uri="{FF2B5EF4-FFF2-40B4-BE49-F238E27FC236}">
                <a16:creationId xmlns:a16="http://schemas.microsoft.com/office/drawing/2014/main" id="{DA756A82-FD16-42D3-A0BA-FAD8559BF1C5}"/>
              </a:ext>
            </a:extLst>
          </p:cNvPr>
          <p:cNvSpPr txBox="1"/>
          <p:nvPr/>
        </p:nvSpPr>
        <p:spPr>
          <a:xfrm>
            <a:off x="6701208" y="1784137"/>
            <a:ext cx="1335553" cy="282513"/>
          </a:xfrm>
          <a:prstGeom prst="rect">
            <a:avLst/>
          </a:prstGeom>
          <a:noFill/>
        </p:spPr>
        <p:txBody>
          <a:bodyPr wrap="square" lIns="0" tIns="0" rIns="0" bIns="0" rtlCol="0">
            <a:spAutoFit/>
          </a:bodyPr>
          <a:lstStyle/>
          <a:p>
            <a:pPr>
              <a:lnSpc>
                <a:spcPct val="90000"/>
              </a:lnSpc>
              <a:spcAft>
                <a:spcPts val="600"/>
              </a:spcAft>
            </a:pPr>
            <a:r>
              <a:rPr lang="en-US" sz="2000">
                <a:solidFill>
                  <a:schemeClr val="tx2"/>
                </a:solidFill>
                <a:latin typeface="+mj-lt"/>
              </a:rPr>
              <a:t>Market</a:t>
            </a:r>
          </a:p>
        </p:txBody>
      </p:sp>
      <p:sp>
        <p:nvSpPr>
          <p:cNvPr id="41" name="TextBox 40">
            <a:extLst>
              <a:ext uri="{FF2B5EF4-FFF2-40B4-BE49-F238E27FC236}">
                <a16:creationId xmlns:a16="http://schemas.microsoft.com/office/drawing/2014/main" id="{EB8AB350-B0DC-4DA5-837C-1EEDEF1EE4ED}"/>
              </a:ext>
            </a:extLst>
          </p:cNvPr>
          <p:cNvSpPr txBox="1"/>
          <p:nvPr/>
        </p:nvSpPr>
        <p:spPr>
          <a:xfrm>
            <a:off x="435795" y="1831716"/>
            <a:ext cx="1219683" cy="282513"/>
          </a:xfrm>
          <a:prstGeom prst="rect">
            <a:avLst/>
          </a:prstGeom>
          <a:noFill/>
        </p:spPr>
        <p:txBody>
          <a:bodyPr wrap="square" lIns="0" tIns="0" rIns="0" bIns="0" rtlCol="0">
            <a:spAutoFit/>
          </a:bodyPr>
          <a:lstStyle/>
          <a:p>
            <a:pPr>
              <a:lnSpc>
                <a:spcPct val="90000"/>
              </a:lnSpc>
              <a:spcAft>
                <a:spcPts val="600"/>
              </a:spcAft>
            </a:pPr>
            <a:r>
              <a:rPr lang="en-US" sz="2000">
                <a:solidFill>
                  <a:schemeClr val="tx2"/>
                </a:solidFill>
                <a:latin typeface="+mj-lt"/>
              </a:rPr>
              <a:t>Learn</a:t>
            </a:r>
          </a:p>
        </p:txBody>
      </p:sp>
      <p:sp>
        <p:nvSpPr>
          <p:cNvPr id="42" name="TextBox 41">
            <a:extLst>
              <a:ext uri="{FF2B5EF4-FFF2-40B4-BE49-F238E27FC236}">
                <a16:creationId xmlns:a16="http://schemas.microsoft.com/office/drawing/2014/main" id="{339AAF0E-3077-4296-B9FB-275DA152061F}"/>
              </a:ext>
            </a:extLst>
          </p:cNvPr>
          <p:cNvSpPr txBox="1"/>
          <p:nvPr/>
        </p:nvSpPr>
        <p:spPr>
          <a:xfrm>
            <a:off x="6751427" y="4333940"/>
            <a:ext cx="1030797" cy="282513"/>
          </a:xfrm>
          <a:prstGeom prst="rect">
            <a:avLst/>
          </a:prstGeom>
          <a:noFill/>
        </p:spPr>
        <p:txBody>
          <a:bodyPr wrap="square" lIns="0" tIns="0" rIns="0" bIns="0" rtlCol="0">
            <a:spAutoFit/>
          </a:bodyPr>
          <a:lstStyle/>
          <a:p>
            <a:pPr>
              <a:lnSpc>
                <a:spcPct val="90000"/>
              </a:lnSpc>
              <a:spcAft>
                <a:spcPts val="600"/>
              </a:spcAft>
            </a:pPr>
            <a:r>
              <a:rPr lang="en-US" sz="2000">
                <a:solidFill>
                  <a:schemeClr val="tx2"/>
                </a:solidFill>
                <a:latin typeface="+mj-lt"/>
              </a:rPr>
              <a:t>Pitch </a:t>
            </a:r>
          </a:p>
        </p:txBody>
      </p:sp>
      <p:sp>
        <p:nvSpPr>
          <p:cNvPr id="43" name="TextBox 42">
            <a:extLst>
              <a:ext uri="{FF2B5EF4-FFF2-40B4-BE49-F238E27FC236}">
                <a16:creationId xmlns:a16="http://schemas.microsoft.com/office/drawing/2014/main" id="{F635CF6D-0861-46A5-B648-4D48B0A7E2E4}"/>
              </a:ext>
            </a:extLst>
          </p:cNvPr>
          <p:cNvSpPr txBox="1"/>
          <p:nvPr/>
        </p:nvSpPr>
        <p:spPr>
          <a:xfrm>
            <a:off x="435796" y="4304716"/>
            <a:ext cx="3492483" cy="282513"/>
          </a:xfrm>
          <a:prstGeom prst="rect">
            <a:avLst/>
          </a:prstGeom>
          <a:noFill/>
        </p:spPr>
        <p:txBody>
          <a:bodyPr wrap="square" lIns="0" tIns="0" rIns="0" bIns="0" rtlCol="0">
            <a:spAutoFit/>
          </a:bodyPr>
          <a:lstStyle/>
          <a:p>
            <a:pPr>
              <a:lnSpc>
                <a:spcPct val="90000"/>
              </a:lnSpc>
              <a:spcAft>
                <a:spcPts val="600"/>
              </a:spcAft>
            </a:pPr>
            <a:r>
              <a:rPr lang="en-US" sz="2000">
                <a:solidFill>
                  <a:schemeClr val="tx2"/>
                </a:solidFill>
                <a:latin typeface="+mj-lt"/>
              </a:rPr>
              <a:t>Close and grow your business  </a:t>
            </a:r>
          </a:p>
        </p:txBody>
      </p:sp>
      <p:cxnSp>
        <p:nvCxnSpPr>
          <p:cNvPr id="9" name="Straight Connector 8">
            <a:extLst>
              <a:ext uri="{FF2B5EF4-FFF2-40B4-BE49-F238E27FC236}">
                <a16:creationId xmlns:a16="http://schemas.microsoft.com/office/drawing/2014/main" id="{401A8330-763F-40DC-88A3-C77D10BFDCD1}"/>
              </a:ext>
            </a:extLst>
          </p:cNvPr>
          <p:cNvCxnSpPr>
            <a:cxnSpLocks/>
          </p:cNvCxnSpPr>
          <p:nvPr/>
        </p:nvCxnSpPr>
        <p:spPr>
          <a:xfrm>
            <a:off x="417434" y="2105317"/>
            <a:ext cx="4388497" cy="0"/>
          </a:xfrm>
          <a:prstGeom prst="line">
            <a:avLst/>
          </a:prstGeom>
          <a:ln>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2E92438B-4E83-4324-AF57-763930AD6E7C}"/>
              </a:ext>
            </a:extLst>
          </p:cNvPr>
          <p:cNvSpPr txBox="1"/>
          <p:nvPr/>
        </p:nvSpPr>
        <p:spPr>
          <a:xfrm>
            <a:off x="417433" y="2239606"/>
            <a:ext cx="1708065" cy="169377"/>
          </a:xfrm>
          <a:prstGeom prst="rect">
            <a:avLst/>
          </a:prstGeom>
          <a:noFill/>
        </p:spPr>
        <p:txBody>
          <a:bodyPr wrap="square" lIns="0" tIns="0" rIns="0" bIns="0" rtlCol="0">
            <a:spAutoFit/>
          </a:bodyPr>
          <a:lstStyle/>
          <a:p>
            <a:pPr>
              <a:lnSpc>
                <a:spcPct val="90000"/>
              </a:lnSpc>
              <a:spcAft>
                <a:spcPts val="600"/>
              </a:spcAft>
            </a:pPr>
            <a:r>
              <a:rPr lang="en-US" sz="1199"/>
              <a:t>Sales Guide</a:t>
            </a:r>
          </a:p>
        </p:txBody>
      </p:sp>
      <p:pic>
        <p:nvPicPr>
          <p:cNvPr id="46" name="Picture 45">
            <a:extLst>
              <a:ext uri="{FF2B5EF4-FFF2-40B4-BE49-F238E27FC236}">
                <a16:creationId xmlns:a16="http://schemas.microsoft.com/office/drawing/2014/main" id="{778A33A2-FC4D-4D34-BF85-C72E000B3901}"/>
              </a:ext>
            </a:extLst>
          </p:cNvPr>
          <p:cNvPicPr>
            <a:picLocks noChangeAspect="1"/>
          </p:cNvPicPr>
          <p:nvPr/>
        </p:nvPicPr>
        <p:blipFill>
          <a:blip r:embed="rId4"/>
          <a:stretch>
            <a:fillRect/>
          </a:stretch>
        </p:blipFill>
        <p:spPr>
          <a:xfrm>
            <a:off x="445967" y="2578184"/>
            <a:ext cx="1044396" cy="1229676"/>
          </a:xfrm>
          <a:prstGeom prst="rect">
            <a:avLst/>
          </a:prstGeom>
          <a:ln w="3175">
            <a:solidFill>
              <a:schemeClr val="accent4"/>
            </a:solidFill>
          </a:ln>
        </p:spPr>
      </p:pic>
      <p:pic>
        <p:nvPicPr>
          <p:cNvPr id="48" name="Picture 47">
            <a:extLst>
              <a:ext uri="{FF2B5EF4-FFF2-40B4-BE49-F238E27FC236}">
                <a16:creationId xmlns:a16="http://schemas.microsoft.com/office/drawing/2014/main" id="{7B4B7DFF-3FCF-4A1F-BBAC-044D786283D0}"/>
              </a:ext>
            </a:extLst>
          </p:cNvPr>
          <p:cNvPicPr>
            <a:picLocks noChangeAspect="1"/>
          </p:cNvPicPr>
          <p:nvPr/>
        </p:nvPicPr>
        <p:blipFill>
          <a:blip r:embed="rId5"/>
          <a:stretch>
            <a:fillRect/>
          </a:stretch>
        </p:blipFill>
        <p:spPr>
          <a:xfrm>
            <a:off x="1768174" y="2568380"/>
            <a:ext cx="1575243" cy="884632"/>
          </a:xfrm>
          <a:prstGeom prst="rect">
            <a:avLst/>
          </a:prstGeom>
          <a:ln w="3175">
            <a:solidFill>
              <a:schemeClr val="accent4"/>
            </a:solidFill>
          </a:ln>
        </p:spPr>
      </p:pic>
      <p:sp>
        <p:nvSpPr>
          <p:cNvPr id="49" name="TextBox 48">
            <a:extLst>
              <a:ext uri="{FF2B5EF4-FFF2-40B4-BE49-F238E27FC236}">
                <a16:creationId xmlns:a16="http://schemas.microsoft.com/office/drawing/2014/main" id="{842D687E-12A6-4285-8168-AEA22B0B80AA}"/>
              </a:ext>
            </a:extLst>
          </p:cNvPr>
          <p:cNvSpPr txBox="1"/>
          <p:nvPr/>
        </p:nvSpPr>
        <p:spPr>
          <a:xfrm>
            <a:off x="1740662" y="2239606"/>
            <a:ext cx="1845050" cy="169377"/>
          </a:xfrm>
          <a:prstGeom prst="rect">
            <a:avLst/>
          </a:prstGeom>
          <a:noFill/>
        </p:spPr>
        <p:txBody>
          <a:bodyPr wrap="square" lIns="0" tIns="0" rIns="0" bIns="0" rtlCol="0">
            <a:spAutoFit/>
          </a:bodyPr>
          <a:lstStyle/>
          <a:p>
            <a:pPr>
              <a:lnSpc>
                <a:spcPct val="90000"/>
              </a:lnSpc>
              <a:spcAft>
                <a:spcPts val="600"/>
              </a:spcAft>
            </a:pPr>
            <a:r>
              <a:rPr lang="en-US" sz="1199"/>
              <a:t>SMB Guidance</a:t>
            </a:r>
          </a:p>
        </p:txBody>
      </p:sp>
      <p:grpSp>
        <p:nvGrpSpPr>
          <p:cNvPr id="7" name="Group 6">
            <a:extLst>
              <a:ext uri="{FF2B5EF4-FFF2-40B4-BE49-F238E27FC236}">
                <a16:creationId xmlns:a16="http://schemas.microsoft.com/office/drawing/2014/main" id="{F92D7F56-24A0-4A2D-B4AB-3B5B8F671962}"/>
              </a:ext>
            </a:extLst>
          </p:cNvPr>
          <p:cNvGrpSpPr/>
          <p:nvPr/>
        </p:nvGrpSpPr>
        <p:grpSpPr>
          <a:xfrm>
            <a:off x="6640158" y="2235477"/>
            <a:ext cx="4614380" cy="2118897"/>
            <a:chOff x="6620341" y="2410569"/>
            <a:chExt cx="4615037" cy="2119199"/>
          </a:xfrm>
        </p:grpSpPr>
        <p:sp>
          <p:nvSpPr>
            <p:cNvPr id="51" name="Rectangle 50">
              <a:extLst>
                <a:ext uri="{FF2B5EF4-FFF2-40B4-BE49-F238E27FC236}">
                  <a16:creationId xmlns:a16="http://schemas.microsoft.com/office/drawing/2014/main" id="{DF8D7531-A934-4E20-81FA-2A69B6F5813D}"/>
                </a:ext>
              </a:extLst>
            </p:cNvPr>
            <p:cNvSpPr/>
            <p:nvPr/>
          </p:nvSpPr>
          <p:spPr>
            <a:xfrm>
              <a:off x="9595733" y="2417969"/>
              <a:ext cx="1639645" cy="602388"/>
            </a:xfrm>
            <a:prstGeom prst="rect">
              <a:avLst/>
            </a:prstGeom>
          </p:spPr>
          <p:txBody>
            <a:bodyPr wrap="square" anchor="t">
              <a:spAutoFit/>
            </a:bodyPr>
            <a:lstStyle/>
            <a:p>
              <a:pPr>
                <a:lnSpc>
                  <a:spcPct val="90000"/>
                </a:lnSpc>
                <a:spcAft>
                  <a:spcPts val="600"/>
                </a:spcAft>
              </a:pPr>
              <a:r>
                <a:rPr lang="en-US" sz="1199"/>
                <a:t>Activate campaign with display banners, social assets</a:t>
              </a:r>
            </a:p>
          </p:txBody>
        </p:sp>
        <p:pic>
          <p:nvPicPr>
            <p:cNvPr id="52" name="Picture 51">
              <a:extLst>
                <a:ext uri="{FF2B5EF4-FFF2-40B4-BE49-F238E27FC236}">
                  <a16:creationId xmlns:a16="http://schemas.microsoft.com/office/drawing/2014/main" id="{A35405CE-3209-44D4-9CF1-D6C6DEB42394}"/>
                </a:ext>
              </a:extLst>
            </p:cNvPr>
            <p:cNvPicPr>
              <a:picLocks noChangeAspect="1"/>
            </p:cNvPicPr>
            <p:nvPr/>
          </p:nvPicPr>
          <p:blipFill>
            <a:blip r:embed="rId6"/>
            <a:stretch>
              <a:fillRect/>
            </a:stretch>
          </p:blipFill>
          <p:spPr>
            <a:xfrm>
              <a:off x="9702834" y="3072247"/>
              <a:ext cx="391490" cy="1457521"/>
            </a:xfrm>
            <a:prstGeom prst="rect">
              <a:avLst/>
            </a:prstGeom>
            <a:ln w="3175">
              <a:solidFill>
                <a:schemeClr val="accent4"/>
              </a:solidFill>
            </a:ln>
          </p:spPr>
        </p:pic>
        <p:pic>
          <p:nvPicPr>
            <p:cNvPr id="54" name="Picture 53">
              <a:extLst>
                <a:ext uri="{FF2B5EF4-FFF2-40B4-BE49-F238E27FC236}">
                  <a16:creationId xmlns:a16="http://schemas.microsoft.com/office/drawing/2014/main" id="{77E6DB37-1622-4FCD-820B-746C51524DEA}"/>
                </a:ext>
              </a:extLst>
            </p:cNvPr>
            <p:cNvPicPr>
              <a:picLocks noChangeAspect="1"/>
            </p:cNvPicPr>
            <p:nvPr/>
          </p:nvPicPr>
          <p:blipFill rotWithShape="1">
            <a:blip r:embed="rId7"/>
            <a:srcRect l="7176" t="2644" r="7176"/>
            <a:stretch/>
          </p:blipFill>
          <p:spPr>
            <a:xfrm>
              <a:off x="8049870" y="2902775"/>
              <a:ext cx="989507" cy="1457522"/>
            </a:xfrm>
            <a:prstGeom prst="rect">
              <a:avLst/>
            </a:prstGeom>
            <a:ln w="3175">
              <a:solidFill>
                <a:schemeClr val="accent4"/>
              </a:solidFill>
            </a:ln>
          </p:spPr>
        </p:pic>
        <p:sp>
          <p:nvSpPr>
            <p:cNvPr id="55" name="Rectangle 54">
              <a:extLst>
                <a:ext uri="{FF2B5EF4-FFF2-40B4-BE49-F238E27FC236}">
                  <a16:creationId xmlns:a16="http://schemas.microsoft.com/office/drawing/2014/main" id="{1EA26346-61EE-41E6-B790-C7D9C40AD588}"/>
                </a:ext>
              </a:extLst>
            </p:cNvPr>
            <p:cNvSpPr/>
            <p:nvPr/>
          </p:nvSpPr>
          <p:spPr>
            <a:xfrm>
              <a:off x="7947380" y="2410569"/>
              <a:ext cx="2080187" cy="432987"/>
            </a:xfrm>
            <a:prstGeom prst="rect">
              <a:avLst/>
            </a:prstGeom>
          </p:spPr>
          <p:txBody>
            <a:bodyPr wrap="square" anchor="ctr">
              <a:spAutoFit/>
            </a:bodyPr>
            <a:lstStyle/>
            <a:p>
              <a:pPr>
                <a:lnSpc>
                  <a:spcPct val="90000"/>
                </a:lnSpc>
                <a:spcAft>
                  <a:spcPts val="600"/>
                </a:spcAft>
              </a:pPr>
              <a:r>
                <a:rPr lang="en-US" sz="1199"/>
                <a:t>Use email template </a:t>
              </a:r>
              <a:br>
                <a:rPr lang="en-US" sz="1199"/>
              </a:br>
              <a:r>
                <a:rPr lang="en-US" sz="1199"/>
                <a:t>to send infographic</a:t>
              </a:r>
            </a:p>
          </p:txBody>
        </p:sp>
        <p:pic>
          <p:nvPicPr>
            <p:cNvPr id="57" name="Picture 56">
              <a:extLst>
                <a:ext uri="{FF2B5EF4-FFF2-40B4-BE49-F238E27FC236}">
                  <a16:creationId xmlns:a16="http://schemas.microsoft.com/office/drawing/2014/main" id="{0BF521AA-55B9-4392-9A27-D811835F5D5D}"/>
                </a:ext>
              </a:extLst>
            </p:cNvPr>
            <p:cNvPicPr>
              <a:picLocks noChangeAspect="1"/>
            </p:cNvPicPr>
            <p:nvPr/>
          </p:nvPicPr>
          <p:blipFill>
            <a:blip r:embed="rId8"/>
            <a:stretch>
              <a:fillRect/>
            </a:stretch>
          </p:blipFill>
          <p:spPr>
            <a:xfrm>
              <a:off x="6722831" y="2902775"/>
              <a:ext cx="989507" cy="979966"/>
            </a:xfrm>
            <a:prstGeom prst="rect">
              <a:avLst/>
            </a:prstGeom>
            <a:ln w="3175">
              <a:solidFill>
                <a:schemeClr val="accent4"/>
              </a:solidFill>
            </a:ln>
          </p:spPr>
        </p:pic>
        <p:sp>
          <p:nvSpPr>
            <p:cNvPr id="58" name="Rectangle 57">
              <a:extLst>
                <a:ext uri="{FF2B5EF4-FFF2-40B4-BE49-F238E27FC236}">
                  <a16:creationId xmlns:a16="http://schemas.microsoft.com/office/drawing/2014/main" id="{FE3C7A7D-FF2D-4AD8-A518-DA0E3BE66387}"/>
                </a:ext>
              </a:extLst>
            </p:cNvPr>
            <p:cNvSpPr/>
            <p:nvPr/>
          </p:nvSpPr>
          <p:spPr>
            <a:xfrm>
              <a:off x="6620341" y="2410569"/>
              <a:ext cx="1474383" cy="432987"/>
            </a:xfrm>
            <a:prstGeom prst="rect">
              <a:avLst/>
            </a:prstGeom>
          </p:spPr>
          <p:txBody>
            <a:bodyPr wrap="square" anchor="ctr">
              <a:spAutoFit/>
            </a:bodyPr>
            <a:lstStyle/>
            <a:p>
              <a:pPr>
                <a:lnSpc>
                  <a:spcPct val="90000"/>
                </a:lnSpc>
                <a:spcAft>
                  <a:spcPts val="600"/>
                </a:spcAft>
              </a:pPr>
              <a:r>
                <a:rPr lang="en-US" sz="1199"/>
                <a:t>Connect with customers</a:t>
              </a:r>
            </a:p>
          </p:txBody>
        </p:sp>
      </p:grpSp>
      <p:sp>
        <p:nvSpPr>
          <p:cNvPr id="60" name="TextBox 59">
            <a:extLst>
              <a:ext uri="{FF2B5EF4-FFF2-40B4-BE49-F238E27FC236}">
                <a16:creationId xmlns:a16="http://schemas.microsoft.com/office/drawing/2014/main" id="{4AD807B0-F974-4DC4-A85D-AA78941359BD}"/>
              </a:ext>
            </a:extLst>
          </p:cNvPr>
          <p:cNvSpPr txBox="1"/>
          <p:nvPr/>
        </p:nvSpPr>
        <p:spPr>
          <a:xfrm>
            <a:off x="8428311" y="4582766"/>
            <a:ext cx="2373848" cy="634178"/>
          </a:xfrm>
          <a:prstGeom prst="rect">
            <a:avLst/>
          </a:prstGeom>
          <a:noFill/>
        </p:spPr>
        <p:txBody>
          <a:bodyPr wrap="square" lIns="182854" tIns="146283" rIns="182854" bIns="146283" rtlCol="0">
            <a:spAutoFit/>
          </a:bodyPr>
          <a:lstStyle/>
          <a:p>
            <a:pPr>
              <a:lnSpc>
                <a:spcPct val="90000"/>
              </a:lnSpc>
              <a:spcAft>
                <a:spcPts val="600"/>
              </a:spcAft>
            </a:pPr>
            <a:r>
              <a:rPr lang="en-US" sz="1199">
                <a:gradFill>
                  <a:gsLst>
                    <a:gs pos="2917">
                      <a:schemeClr val="tx1"/>
                    </a:gs>
                    <a:gs pos="30000">
                      <a:schemeClr val="tx1"/>
                    </a:gs>
                  </a:gsLst>
                  <a:lin ang="5400000" scaled="0"/>
                </a:gradFill>
              </a:rPr>
              <a:t>Follow up using email template and attach flyer</a:t>
            </a:r>
          </a:p>
        </p:txBody>
      </p:sp>
      <p:pic>
        <p:nvPicPr>
          <p:cNvPr id="61" name="Picture 60">
            <a:extLst>
              <a:ext uri="{FF2B5EF4-FFF2-40B4-BE49-F238E27FC236}">
                <a16:creationId xmlns:a16="http://schemas.microsoft.com/office/drawing/2014/main" id="{96947569-C068-4545-9030-29629945BC27}"/>
              </a:ext>
            </a:extLst>
          </p:cNvPr>
          <p:cNvPicPr>
            <a:picLocks noChangeAspect="1"/>
          </p:cNvPicPr>
          <p:nvPr/>
        </p:nvPicPr>
        <p:blipFill>
          <a:blip r:embed="rId9"/>
          <a:stretch>
            <a:fillRect/>
          </a:stretch>
        </p:blipFill>
        <p:spPr>
          <a:xfrm>
            <a:off x="8599195" y="5217891"/>
            <a:ext cx="940458" cy="1229676"/>
          </a:xfrm>
          <a:prstGeom prst="rect">
            <a:avLst/>
          </a:prstGeom>
          <a:ln w="3175">
            <a:solidFill>
              <a:schemeClr val="accent4"/>
            </a:solidFill>
          </a:ln>
        </p:spPr>
      </p:pic>
      <p:sp>
        <p:nvSpPr>
          <p:cNvPr id="62" name="TextBox 61">
            <a:extLst>
              <a:ext uri="{FF2B5EF4-FFF2-40B4-BE49-F238E27FC236}">
                <a16:creationId xmlns:a16="http://schemas.microsoft.com/office/drawing/2014/main" id="{97080469-31F6-4F99-A53C-92BE87451D69}"/>
              </a:ext>
            </a:extLst>
          </p:cNvPr>
          <p:cNvSpPr txBox="1"/>
          <p:nvPr/>
        </p:nvSpPr>
        <p:spPr>
          <a:xfrm>
            <a:off x="10424272" y="4590116"/>
            <a:ext cx="2008625" cy="1777880"/>
          </a:xfrm>
          <a:prstGeom prst="rect">
            <a:avLst/>
          </a:prstGeom>
          <a:noFill/>
        </p:spPr>
        <p:txBody>
          <a:bodyPr wrap="square" lIns="182854" tIns="146283" rIns="182854" bIns="146283" rtlCol="0">
            <a:spAutoFit/>
          </a:bodyPr>
          <a:lstStyle/>
          <a:p>
            <a:pPr>
              <a:lnSpc>
                <a:spcPct val="90000"/>
              </a:lnSpc>
              <a:spcAft>
                <a:spcPts val="600"/>
              </a:spcAft>
            </a:pPr>
            <a:r>
              <a:rPr lang="en-US" sz="1199" dirty="0">
                <a:gradFill>
                  <a:gsLst>
                    <a:gs pos="2917">
                      <a:srgbClr val="282828"/>
                    </a:gs>
                    <a:gs pos="30000">
                      <a:srgbClr val="282828"/>
                    </a:gs>
                  </a:gsLst>
                  <a:lin ang="5400000" scaled="0"/>
                </a:gradFill>
              </a:rPr>
              <a:t>Use </a:t>
            </a:r>
            <a:r>
              <a:rPr lang="en-US" sz="1199" dirty="0">
                <a:gradFill>
                  <a:gsLst>
                    <a:gs pos="2917">
                      <a:srgbClr val="282828"/>
                    </a:gs>
                    <a:gs pos="30000">
                      <a:srgbClr val="282828"/>
                    </a:gs>
                  </a:gsLst>
                  <a:lin ang="5400000" scaled="0"/>
                </a:gradFill>
                <a:hlinkClick r:id="rId10"/>
              </a:rPr>
              <a:t>value-discovery workshops and CIEs </a:t>
            </a:r>
            <a:r>
              <a:rPr lang="en-US" sz="1199" dirty="0">
                <a:gradFill>
                  <a:gsLst>
                    <a:gs pos="2917">
                      <a:srgbClr val="282828"/>
                    </a:gs>
                    <a:gs pos="30000">
                      <a:srgbClr val="282828"/>
                    </a:gs>
                  </a:gsLst>
                  <a:lin ang="5400000" scaled="0"/>
                </a:gradFill>
              </a:rPr>
              <a:t>where required to position value</a:t>
            </a:r>
          </a:p>
          <a:p>
            <a:pPr>
              <a:lnSpc>
                <a:spcPct val="90000"/>
              </a:lnSpc>
              <a:spcAft>
                <a:spcPts val="600"/>
              </a:spcAft>
            </a:pPr>
            <a:endParaRPr lang="en-US" sz="1199" dirty="0">
              <a:gradFill>
                <a:gsLst>
                  <a:gs pos="2917">
                    <a:srgbClr val="282828"/>
                  </a:gs>
                  <a:gs pos="30000">
                    <a:srgbClr val="282828"/>
                  </a:gs>
                </a:gsLst>
                <a:lin ang="5400000" scaled="0"/>
              </a:gradFill>
            </a:endParaRPr>
          </a:p>
          <a:p>
            <a:pPr>
              <a:lnSpc>
                <a:spcPct val="90000"/>
              </a:lnSpc>
              <a:spcAft>
                <a:spcPts val="600"/>
              </a:spcAft>
            </a:pPr>
            <a:r>
              <a:rPr lang="en-US" sz="1199" dirty="0">
                <a:gradFill>
                  <a:gsLst>
                    <a:gs pos="2917">
                      <a:srgbClr val="282828"/>
                    </a:gs>
                    <a:gs pos="30000">
                      <a:srgbClr val="282828"/>
                    </a:gs>
                  </a:gsLst>
                  <a:lin ang="5400000" scaled="0"/>
                </a:gradFill>
              </a:rPr>
              <a:t>Use </a:t>
            </a:r>
            <a:r>
              <a:rPr lang="en-US" sz="1199" dirty="0">
                <a:gradFill>
                  <a:gsLst>
                    <a:gs pos="2917">
                      <a:srgbClr val="282828"/>
                    </a:gs>
                    <a:gs pos="30000">
                      <a:srgbClr val="282828"/>
                    </a:gs>
                  </a:gsLst>
                  <a:lin ang="5400000" scaled="0"/>
                </a:gradFill>
                <a:hlinkClick r:id="rId11"/>
              </a:rPr>
              <a:t>demos on Microsoft.com </a:t>
            </a:r>
            <a:r>
              <a:rPr lang="en-US" sz="1199" dirty="0">
                <a:gradFill>
                  <a:gsLst>
                    <a:gs pos="2917">
                      <a:srgbClr val="282828"/>
                    </a:gs>
                    <a:gs pos="30000">
                      <a:srgbClr val="282828"/>
                    </a:gs>
                  </a:gsLst>
                  <a:lin ang="5400000" scaled="0"/>
                </a:gradFill>
              </a:rPr>
              <a:t>to position a modern desktop</a:t>
            </a:r>
          </a:p>
        </p:txBody>
      </p:sp>
      <p:pic>
        <p:nvPicPr>
          <p:cNvPr id="64" name="Picture 63">
            <a:extLst>
              <a:ext uri="{FF2B5EF4-FFF2-40B4-BE49-F238E27FC236}">
                <a16:creationId xmlns:a16="http://schemas.microsoft.com/office/drawing/2014/main" id="{76E0A715-F554-4819-8E10-5581DF34BA65}"/>
              </a:ext>
            </a:extLst>
          </p:cNvPr>
          <p:cNvPicPr>
            <a:picLocks noChangeAspect="1"/>
          </p:cNvPicPr>
          <p:nvPr/>
        </p:nvPicPr>
        <p:blipFill>
          <a:blip r:embed="rId12"/>
          <a:stretch>
            <a:fillRect/>
          </a:stretch>
        </p:blipFill>
        <p:spPr>
          <a:xfrm>
            <a:off x="6743144" y="5068475"/>
            <a:ext cx="1259746" cy="704429"/>
          </a:xfrm>
          <a:prstGeom prst="rect">
            <a:avLst/>
          </a:prstGeom>
          <a:ln w="3175">
            <a:solidFill>
              <a:schemeClr val="accent4"/>
            </a:solidFill>
          </a:ln>
        </p:spPr>
      </p:pic>
      <p:sp>
        <p:nvSpPr>
          <p:cNvPr id="65" name="TextBox 64">
            <a:extLst>
              <a:ext uri="{FF2B5EF4-FFF2-40B4-BE49-F238E27FC236}">
                <a16:creationId xmlns:a16="http://schemas.microsoft.com/office/drawing/2014/main" id="{0F1F9457-777C-40DB-A368-61F086E8068D}"/>
              </a:ext>
            </a:extLst>
          </p:cNvPr>
          <p:cNvSpPr txBox="1"/>
          <p:nvPr/>
        </p:nvSpPr>
        <p:spPr>
          <a:xfrm>
            <a:off x="6559913" y="4581675"/>
            <a:ext cx="2592032" cy="461600"/>
          </a:xfrm>
          <a:prstGeom prst="rect">
            <a:avLst/>
          </a:prstGeom>
          <a:noFill/>
        </p:spPr>
        <p:txBody>
          <a:bodyPr wrap="square" lIns="182854" tIns="146283" rIns="182854" bIns="146283" rtlCol="0">
            <a:spAutoFit/>
          </a:bodyPr>
          <a:lstStyle/>
          <a:p>
            <a:pPr>
              <a:lnSpc>
                <a:spcPct val="90000"/>
              </a:lnSpc>
              <a:spcAft>
                <a:spcPts val="600"/>
              </a:spcAft>
            </a:pPr>
            <a:r>
              <a:rPr lang="en-US" sz="1199">
                <a:gradFill>
                  <a:gsLst>
                    <a:gs pos="2917">
                      <a:srgbClr val="282828"/>
                    </a:gs>
                    <a:gs pos="30000">
                      <a:srgbClr val="282828"/>
                    </a:gs>
                  </a:gsLst>
                  <a:lin ang="5400000" scaled="0"/>
                </a:gradFill>
              </a:rPr>
              <a:t>Present using pitch deck</a:t>
            </a:r>
          </a:p>
        </p:txBody>
      </p:sp>
      <p:sp>
        <p:nvSpPr>
          <p:cNvPr id="66" name="TextBox 65">
            <a:extLst>
              <a:ext uri="{FF2B5EF4-FFF2-40B4-BE49-F238E27FC236}">
                <a16:creationId xmlns:a16="http://schemas.microsoft.com/office/drawing/2014/main" id="{6B637C6B-DF6E-4CD6-92A5-5A54910E93E6}"/>
              </a:ext>
            </a:extLst>
          </p:cNvPr>
          <p:cNvSpPr txBox="1"/>
          <p:nvPr/>
        </p:nvSpPr>
        <p:spPr>
          <a:xfrm>
            <a:off x="273234" y="4637368"/>
            <a:ext cx="3054515" cy="1299261"/>
          </a:xfrm>
          <a:prstGeom prst="rect">
            <a:avLst/>
          </a:prstGeom>
          <a:noFill/>
        </p:spPr>
        <p:txBody>
          <a:bodyPr wrap="square" lIns="182854" tIns="146283" rIns="182854" bIns="146283" rtlCol="0">
            <a:spAutoFit/>
          </a:bodyPr>
          <a:lstStyle/>
          <a:p>
            <a:pPr>
              <a:lnSpc>
                <a:spcPct val="90000"/>
              </a:lnSpc>
              <a:spcAft>
                <a:spcPts val="600"/>
              </a:spcAft>
            </a:pPr>
            <a:r>
              <a:rPr lang="en-US" sz="1199">
                <a:gradFill>
                  <a:gsLst>
                    <a:gs pos="2917">
                      <a:schemeClr val="tx1"/>
                    </a:gs>
                    <a:gs pos="30000">
                      <a:schemeClr val="tx1"/>
                    </a:gs>
                  </a:gsLst>
                  <a:lin ang="5400000" scaled="0"/>
                </a:gradFill>
              </a:rPr>
              <a:t>Use customer engagement to start planning process and close sale.</a:t>
            </a:r>
          </a:p>
          <a:p>
            <a:pPr>
              <a:lnSpc>
                <a:spcPct val="90000"/>
              </a:lnSpc>
              <a:spcAft>
                <a:spcPts val="600"/>
              </a:spcAft>
            </a:pPr>
            <a:endParaRPr lang="en-US" sz="1199">
              <a:gradFill>
                <a:gsLst>
                  <a:gs pos="2917">
                    <a:schemeClr val="tx1"/>
                  </a:gs>
                  <a:gs pos="30000">
                    <a:schemeClr val="tx1"/>
                  </a:gs>
                </a:gsLst>
                <a:lin ang="5400000" scaled="0"/>
              </a:gradFill>
            </a:endParaRPr>
          </a:p>
          <a:p>
            <a:pPr>
              <a:lnSpc>
                <a:spcPct val="90000"/>
              </a:lnSpc>
              <a:spcAft>
                <a:spcPts val="600"/>
              </a:spcAft>
            </a:pPr>
            <a:r>
              <a:rPr lang="en-US" sz="1199">
                <a:gradFill>
                  <a:gsLst>
                    <a:gs pos="2917">
                      <a:schemeClr val="tx1"/>
                    </a:gs>
                    <a:gs pos="30000">
                      <a:schemeClr val="tx1"/>
                    </a:gs>
                  </a:gsLst>
                  <a:lin ang="5400000" scaled="0"/>
                </a:gradFill>
              </a:rPr>
              <a:t>Look for what’s next and continue to build your practice and customer value.</a:t>
            </a:r>
          </a:p>
        </p:txBody>
      </p:sp>
      <p:cxnSp>
        <p:nvCxnSpPr>
          <p:cNvPr id="67" name="Straight Connector 66">
            <a:extLst>
              <a:ext uri="{FF2B5EF4-FFF2-40B4-BE49-F238E27FC236}">
                <a16:creationId xmlns:a16="http://schemas.microsoft.com/office/drawing/2014/main" id="{91793B09-CE3E-430F-A230-40BED0DD6AE3}"/>
              </a:ext>
            </a:extLst>
          </p:cNvPr>
          <p:cNvCxnSpPr>
            <a:cxnSpLocks/>
          </p:cNvCxnSpPr>
          <p:nvPr/>
        </p:nvCxnSpPr>
        <p:spPr>
          <a:xfrm>
            <a:off x="6701206" y="2105317"/>
            <a:ext cx="5302768" cy="0"/>
          </a:xfrm>
          <a:prstGeom prst="line">
            <a:avLst/>
          </a:prstGeom>
          <a:ln>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793AB4F-D300-4ED6-8D2C-DD5A2EB26CF6}"/>
              </a:ext>
            </a:extLst>
          </p:cNvPr>
          <p:cNvCxnSpPr>
            <a:cxnSpLocks/>
          </p:cNvCxnSpPr>
          <p:nvPr/>
        </p:nvCxnSpPr>
        <p:spPr>
          <a:xfrm>
            <a:off x="445966" y="4637503"/>
            <a:ext cx="4388497" cy="0"/>
          </a:xfrm>
          <a:prstGeom prst="line">
            <a:avLst/>
          </a:prstGeom>
          <a:ln>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231D22A-11E6-4AAD-A44A-BCE4CA355F40}"/>
              </a:ext>
            </a:extLst>
          </p:cNvPr>
          <p:cNvCxnSpPr>
            <a:cxnSpLocks/>
          </p:cNvCxnSpPr>
          <p:nvPr/>
        </p:nvCxnSpPr>
        <p:spPr>
          <a:xfrm>
            <a:off x="6729738" y="4637503"/>
            <a:ext cx="5302768" cy="0"/>
          </a:xfrm>
          <a:prstGeom prst="line">
            <a:avLst/>
          </a:prstGeom>
          <a:ln>
            <a:solidFill>
              <a:schemeClr val="tx2"/>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4A17CE2B-0204-4B0C-B4AA-C559FF49B871}"/>
              </a:ext>
            </a:extLst>
          </p:cNvPr>
          <p:cNvGrpSpPr/>
          <p:nvPr/>
        </p:nvGrpSpPr>
        <p:grpSpPr>
          <a:xfrm>
            <a:off x="4172876" y="3084024"/>
            <a:ext cx="3054515" cy="2036345"/>
            <a:chOff x="3642203" y="2666842"/>
            <a:chExt cx="3492979" cy="2328653"/>
          </a:xfrm>
        </p:grpSpPr>
        <p:graphicFrame>
          <p:nvGraphicFramePr>
            <p:cNvPr id="5" name="Diagram 4">
              <a:extLst>
                <a:ext uri="{FF2B5EF4-FFF2-40B4-BE49-F238E27FC236}">
                  <a16:creationId xmlns:a16="http://schemas.microsoft.com/office/drawing/2014/main" id="{2AD15292-842A-4D7B-8EA4-036749CF18ED}"/>
                </a:ext>
              </a:extLst>
            </p:cNvPr>
            <p:cNvGraphicFramePr/>
            <p:nvPr/>
          </p:nvGraphicFramePr>
          <p:xfrm>
            <a:off x="3642203" y="2666842"/>
            <a:ext cx="3492979" cy="232865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4" name="Group 3">
              <a:extLst>
                <a:ext uri="{FF2B5EF4-FFF2-40B4-BE49-F238E27FC236}">
                  <a16:creationId xmlns:a16="http://schemas.microsoft.com/office/drawing/2014/main" id="{F5A9B585-BB44-4C54-926B-9E61E4E3A10B}"/>
                </a:ext>
              </a:extLst>
            </p:cNvPr>
            <p:cNvGrpSpPr/>
            <p:nvPr/>
          </p:nvGrpSpPr>
          <p:grpSpPr>
            <a:xfrm>
              <a:off x="4588955" y="2943511"/>
              <a:ext cx="1599475" cy="1599475"/>
              <a:chOff x="4735267" y="2918382"/>
              <a:chExt cx="1027015" cy="1027015"/>
            </a:xfrm>
          </p:grpSpPr>
          <p:sp>
            <p:nvSpPr>
              <p:cNvPr id="3" name="Oval 2">
                <a:extLst>
                  <a:ext uri="{FF2B5EF4-FFF2-40B4-BE49-F238E27FC236}">
                    <a16:creationId xmlns:a16="http://schemas.microsoft.com/office/drawing/2014/main" id="{54784E37-D0C1-47A1-867A-ED28D7BA1925}"/>
                  </a:ext>
                </a:extLst>
              </p:cNvPr>
              <p:cNvSpPr/>
              <p:nvPr/>
            </p:nvSpPr>
            <p:spPr bwMode="auto">
              <a:xfrm>
                <a:off x="4735267" y="2918382"/>
                <a:ext cx="1027015" cy="1027015"/>
              </a:xfrm>
              <a:prstGeom prst="ellips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31" name="Picture 30">
                <a:extLst>
                  <a:ext uri="{FF2B5EF4-FFF2-40B4-BE49-F238E27FC236}">
                    <a16:creationId xmlns:a16="http://schemas.microsoft.com/office/drawing/2014/main" id="{0B098A87-5197-5642-85FF-60B3663F7948}"/>
                  </a:ext>
                </a:extLst>
              </p:cNvPr>
              <p:cNvPicPr>
                <a:picLocks noChangeAspect="1"/>
              </p:cNvPicPr>
              <p:nvPr/>
            </p:nvPicPr>
            <p:blipFill>
              <a:blip r:embed="rId18"/>
              <a:stretch>
                <a:fillRect/>
              </a:stretch>
            </p:blipFill>
            <p:spPr>
              <a:xfrm>
                <a:off x="4839717" y="3022832"/>
                <a:ext cx="818115" cy="818115"/>
              </a:xfrm>
              <a:prstGeom prst="rect">
                <a:avLst/>
              </a:prstGeom>
            </p:spPr>
          </p:pic>
        </p:grpSp>
      </p:grpSp>
    </p:spTree>
    <p:extLst>
      <p:ext uri="{BB962C8B-B14F-4D97-AF65-F5344CB8AC3E}">
        <p14:creationId xmlns:p14="http://schemas.microsoft.com/office/powerpoint/2010/main" val="122973153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8000" b="-30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98E983-3AA8-4E21-BF91-D3E37E9C61E0}"/>
              </a:ext>
            </a:extLst>
          </p:cNvPr>
          <p:cNvSpPr/>
          <p:nvPr/>
        </p:nvSpPr>
        <p:spPr bwMode="auto">
          <a:xfrm>
            <a:off x="0" y="0"/>
            <a:ext cx="12436475" cy="6994524"/>
          </a:xfrm>
          <a:prstGeom prst="rect">
            <a:avLst/>
          </a:prstGeom>
          <a:gradFill>
            <a:gsLst>
              <a:gs pos="10000">
                <a:schemeClr val="bg1">
                  <a:lumMod val="0"/>
                  <a:alpha val="83000"/>
                </a:schemeClr>
              </a:gs>
              <a:gs pos="70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202D5B4-2878-44E2-9F0D-013497A038AB}"/>
              </a:ext>
            </a:extLst>
          </p:cNvPr>
          <p:cNvSpPr>
            <a:spLocks noGrp="1"/>
          </p:cNvSpPr>
          <p:nvPr>
            <p:ph type="title"/>
          </p:nvPr>
        </p:nvSpPr>
        <p:spPr/>
        <p:txBody>
          <a:bodyPr/>
          <a:lstStyle/>
          <a:p>
            <a:r>
              <a:rPr lang="en-US"/>
              <a:t>Get started building your SMB cloud practice</a:t>
            </a:r>
          </a:p>
        </p:txBody>
      </p:sp>
    </p:spTree>
    <p:extLst>
      <p:ext uri="{BB962C8B-B14F-4D97-AF65-F5344CB8AC3E}">
        <p14:creationId xmlns:p14="http://schemas.microsoft.com/office/powerpoint/2010/main" val="255655732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E1B4CA9-58D5-4596-9269-6715B9C90145}"/>
              </a:ext>
            </a:extLst>
          </p:cNvPr>
          <p:cNvSpPr>
            <a:spLocks noGrp="1"/>
          </p:cNvSpPr>
          <p:nvPr>
            <p:ph type="title"/>
          </p:nvPr>
        </p:nvSpPr>
        <p:spPr/>
        <p:txBody>
          <a:bodyPr/>
          <a:lstStyle/>
          <a:p>
            <a:r>
              <a:rPr lang="en-US"/>
              <a:t>Support materials for each of the 4 stages</a:t>
            </a:r>
          </a:p>
        </p:txBody>
      </p:sp>
      <p:sp>
        <p:nvSpPr>
          <p:cNvPr id="7" name="TextBox 6">
            <a:extLst>
              <a:ext uri="{FF2B5EF4-FFF2-40B4-BE49-F238E27FC236}">
                <a16:creationId xmlns:a16="http://schemas.microsoft.com/office/drawing/2014/main" id="{A344BE8B-6BC3-44B0-BF4C-873AF18FEF84}"/>
              </a:ext>
            </a:extLst>
          </p:cNvPr>
          <p:cNvSpPr txBox="1"/>
          <p:nvPr/>
        </p:nvSpPr>
        <p:spPr>
          <a:xfrm>
            <a:off x="361618" y="1973256"/>
            <a:ext cx="4825681" cy="461665"/>
          </a:xfrm>
          <a:prstGeom prst="rect">
            <a:avLst/>
          </a:prstGeom>
          <a:noFill/>
        </p:spPr>
        <p:txBody>
          <a:bodyPr wrap="square" rtlCol="0">
            <a:spAutoFit/>
          </a:bodyPr>
          <a:lstStyle/>
          <a:p>
            <a:r>
              <a:rPr lang="en-US" sz="2400" b="1">
                <a:latin typeface="Segoe UI Semibold" panose="020B0502040204020203" pitchFamily="34" charset="0"/>
                <a:cs typeface="Segoe UI Semibold" panose="020B0502040204020203" pitchFamily="34" charset="0"/>
              </a:rPr>
              <a:t>Why Cloud Play materials </a:t>
            </a:r>
          </a:p>
        </p:txBody>
      </p:sp>
      <p:sp>
        <p:nvSpPr>
          <p:cNvPr id="22" name="TextBox 21">
            <a:extLst>
              <a:ext uri="{FF2B5EF4-FFF2-40B4-BE49-F238E27FC236}">
                <a16:creationId xmlns:a16="http://schemas.microsoft.com/office/drawing/2014/main" id="{35D5743F-9A78-DC4A-80FB-6FE210AE367D}"/>
              </a:ext>
            </a:extLst>
          </p:cNvPr>
          <p:cNvSpPr txBox="1"/>
          <p:nvPr/>
        </p:nvSpPr>
        <p:spPr>
          <a:xfrm>
            <a:off x="361618" y="3817645"/>
            <a:ext cx="2354176" cy="1205458"/>
          </a:xfrm>
          <a:prstGeom prst="rect">
            <a:avLst/>
          </a:prstGeom>
          <a:noFill/>
        </p:spPr>
        <p:txBody>
          <a:bodyPr wrap="square" rtlCol="0">
            <a:spAutoFit/>
          </a:bodyPr>
          <a:lstStyle/>
          <a:p>
            <a:pPr>
              <a:spcAft>
                <a:spcPts val="612"/>
              </a:spcAft>
            </a:pPr>
            <a:r>
              <a:rPr lang="en-US" sz="1600">
                <a:solidFill>
                  <a:srgbClr val="0077D5"/>
                </a:solidFill>
                <a:latin typeface="Segoe UI Semibold" panose="020B0502040204020203" pitchFamily="34" charset="0"/>
                <a:cs typeface="Segoe UI Semibold" panose="020B0502040204020203" pitchFamily="34" charset="0"/>
              </a:rPr>
              <a:t>Learn</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Playcard</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Targeting guide</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Conversation guide </a:t>
            </a:r>
          </a:p>
        </p:txBody>
      </p:sp>
      <p:sp>
        <p:nvSpPr>
          <p:cNvPr id="23" name="TextBox 22">
            <a:extLst>
              <a:ext uri="{FF2B5EF4-FFF2-40B4-BE49-F238E27FC236}">
                <a16:creationId xmlns:a16="http://schemas.microsoft.com/office/drawing/2014/main" id="{612E126F-455B-0844-B318-8023B5EFC1AB}"/>
              </a:ext>
            </a:extLst>
          </p:cNvPr>
          <p:cNvSpPr txBox="1"/>
          <p:nvPr/>
        </p:nvSpPr>
        <p:spPr>
          <a:xfrm>
            <a:off x="3740998" y="3817645"/>
            <a:ext cx="2214933" cy="1749197"/>
          </a:xfrm>
          <a:prstGeom prst="rect">
            <a:avLst/>
          </a:prstGeom>
          <a:noFill/>
        </p:spPr>
        <p:txBody>
          <a:bodyPr wrap="square" rtlCol="0">
            <a:spAutoFit/>
          </a:bodyPr>
          <a:lstStyle/>
          <a:p>
            <a:pPr>
              <a:spcAft>
                <a:spcPts val="612"/>
              </a:spcAft>
            </a:pPr>
            <a:r>
              <a:rPr lang="en-US" sz="1600">
                <a:solidFill>
                  <a:srgbClr val="0077D5"/>
                </a:solidFill>
                <a:latin typeface="Segoe UI Semibold" panose="020B0502040204020203" pitchFamily="34" charset="0"/>
                <a:cs typeface="Segoe UI Semibold" panose="020B0502040204020203" pitchFamily="34" charset="0"/>
              </a:rPr>
              <a:t>Market</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Email kit</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Social assets kit</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Flyer</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Print ad</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Postcard</a:t>
            </a:r>
          </a:p>
        </p:txBody>
      </p:sp>
      <p:sp>
        <p:nvSpPr>
          <p:cNvPr id="24" name="TextBox 23">
            <a:extLst>
              <a:ext uri="{FF2B5EF4-FFF2-40B4-BE49-F238E27FC236}">
                <a16:creationId xmlns:a16="http://schemas.microsoft.com/office/drawing/2014/main" id="{5D031E61-C9A7-FB4F-9BCF-AD4D825613EC}"/>
              </a:ext>
            </a:extLst>
          </p:cNvPr>
          <p:cNvSpPr txBox="1"/>
          <p:nvPr/>
        </p:nvSpPr>
        <p:spPr>
          <a:xfrm>
            <a:off x="6981136" y="3817645"/>
            <a:ext cx="2198905" cy="933589"/>
          </a:xfrm>
          <a:prstGeom prst="rect">
            <a:avLst/>
          </a:prstGeom>
          <a:noFill/>
        </p:spPr>
        <p:txBody>
          <a:bodyPr wrap="square" rtlCol="0">
            <a:spAutoFit/>
          </a:bodyPr>
          <a:lstStyle/>
          <a:p>
            <a:pPr>
              <a:spcAft>
                <a:spcPts val="612"/>
              </a:spcAft>
            </a:pPr>
            <a:r>
              <a:rPr lang="en-US" sz="1600">
                <a:solidFill>
                  <a:srgbClr val="0077D5"/>
                </a:solidFill>
                <a:latin typeface="Segoe UI Semibold" panose="020B0502040204020203" pitchFamily="34" charset="0"/>
                <a:cs typeface="Segoe UI Semibold" panose="020B0502040204020203" pitchFamily="34" charset="0"/>
              </a:rPr>
              <a:t>Pitch</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Elevator pitch</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Customer pitch  </a:t>
            </a:r>
          </a:p>
        </p:txBody>
      </p:sp>
      <p:sp>
        <p:nvSpPr>
          <p:cNvPr id="25" name="TextBox 24">
            <a:extLst>
              <a:ext uri="{FF2B5EF4-FFF2-40B4-BE49-F238E27FC236}">
                <a16:creationId xmlns:a16="http://schemas.microsoft.com/office/drawing/2014/main" id="{EE5A3FE4-B699-5149-B9A3-1B55352B02E9}"/>
              </a:ext>
            </a:extLst>
          </p:cNvPr>
          <p:cNvSpPr txBox="1"/>
          <p:nvPr/>
        </p:nvSpPr>
        <p:spPr>
          <a:xfrm>
            <a:off x="10205243" y="3817645"/>
            <a:ext cx="2095444" cy="1205458"/>
          </a:xfrm>
          <a:prstGeom prst="rect">
            <a:avLst/>
          </a:prstGeom>
          <a:noFill/>
        </p:spPr>
        <p:txBody>
          <a:bodyPr wrap="square" rtlCol="0">
            <a:spAutoFit/>
          </a:bodyPr>
          <a:lstStyle/>
          <a:p>
            <a:pPr>
              <a:spcAft>
                <a:spcPts val="612"/>
              </a:spcAft>
            </a:pPr>
            <a:r>
              <a:rPr lang="en-US" sz="1600">
                <a:solidFill>
                  <a:srgbClr val="0077D5"/>
                </a:solidFill>
                <a:latin typeface="Segoe UI Semibold" panose="020B0502040204020203" pitchFamily="34" charset="0"/>
                <a:cs typeface="Segoe UI Semibold" panose="020B0502040204020203" pitchFamily="34" charset="0"/>
              </a:rPr>
              <a:t>Close</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Customer offer</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Proposal </a:t>
            </a:r>
          </a:p>
          <a:p>
            <a:pPr>
              <a:spcAft>
                <a:spcPts val="200"/>
              </a:spcAft>
              <a:buClr>
                <a:srgbClr val="0077D5"/>
              </a:buClr>
              <a:buSzPct val="70000"/>
            </a:pPr>
            <a:r>
              <a:rPr lang="en-US" sz="1600">
                <a:latin typeface="Segoe UI" panose="020B0502040204020203" pitchFamily="34" charset="0"/>
                <a:cs typeface="Segoe UI" panose="020B0502040204020203" pitchFamily="34" charset="0"/>
              </a:rPr>
              <a:t>SOW</a:t>
            </a:r>
          </a:p>
        </p:txBody>
      </p:sp>
      <p:cxnSp>
        <p:nvCxnSpPr>
          <p:cNvPr id="26" name="Straight Arrow Connector 25">
            <a:extLst>
              <a:ext uri="{FF2B5EF4-FFF2-40B4-BE49-F238E27FC236}">
                <a16:creationId xmlns:a16="http://schemas.microsoft.com/office/drawing/2014/main" id="{D0C57148-3DA0-544F-A47C-C30291953078}"/>
              </a:ext>
            </a:extLst>
          </p:cNvPr>
          <p:cNvCxnSpPr>
            <a:cxnSpLocks/>
          </p:cNvCxnSpPr>
          <p:nvPr/>
        </p:nvCxnSpPr>
        <p:spPr>
          <a:xfrm>
            <a:off x="2344643" y="3413367"/>
            <a:ext cx="932603" cy="0"/>
          </a:xfrm>
          <a:prstGeom prst="straightConnector1">
            <a:avLst/>
          </a:prstGeom>
          <a:ln w="254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7E0341E-5B23-D54E-9323-2C6230887167}"/>
              </a:ext>
            </a:extLst>
          </p:cNvPr>
          <p:cNvCxnSpPr>
            <a:cxnSpLocks/>
          </p:cNvCxnSpPr>
          <p:nvPr/>
        </p:nvCxnSpPr>
        <p:spPr>
          <a:xfrm>
            <a:off x="5584781" y="3416652"/>
            <a:ext cx="932603" cy="0"/>
          </a:xfrm>
          <a:prstGeom prst="straightConnector1">
            <a:avLst/>
          </a:prstGeom>
          <a:ln w="254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6B472BA4-BA5C-0743-8881-BBDE25F54904}"/>
              </a:ext>
            </a:extLst>
          </p:cNvPr>
          <p:cNvCxnSpPr>
            <a:cxnSpLocks/>
          </p:cNvCxnSpPr>
          <p:nvPr/>
        </p:nvCxnSpPr>
        <p:spPr>
          <a:xfrm>
            <a:off x="8808891" y="3361556"/>
            <a:ext cx="932603" cy="0"/>
          </a:xfrm>
          <a:prstGeom prst="straightConnector1">
            <a:avLst/>
          </a:prstGeom>
          <a:ln w="254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EB111DBA-DBE2-47A4-AC5C-949F5E88A9D6}"/>
              </a:ext>
            </a:extLst>
          </p:cNvPr>
          <p:cNvPicPr>
            <a:picLocks noChangeAspect="1"/>
          </p:cNvPicPr>
          <p:nvPr/>
        </p:nvPicPr>
        <p:blipFill>
          <a:blip r:embed="rId2"/>
          <a:stretch>
            <a:fillRect/>
          </a:stretch>
        </p:blipFill>
        <p:spPr>
          <a:xfrm>
            <a:off x="353611" y="2816448"/>
            <a:ext cx="931792" cy="931792"/>
          </a:xfrm>
          <a:prstGeom prst="rect">
            <a:avLst/>
          </a:prstGeom>
        </p:spPr>
      </p:pic>
      <p:pic>
        <p:nvPicPr>
          <p:cNvPr id="49" name="Picture 48">
            <a:extLst>
              <a:ext uri="{FF2B5EF4-FFF2-40B4-BE49-F238E27FC236}">
                <a16:creationId xmlns:a16="http://schemas.microsoft.com/office/drawing/2014/main" id="{76306DEB-2700-4626-87FF-A90C46CD459C}"/>
              </a:ext>
            </a:extLst>
          </p:cNvPr>
          <p:cNvPicPr>
            <a:picLocks noChangeAspect="1"/>
          </p:cNvPicPr>
          <p:nvPr/>
        </p:nvPicPr>
        <p:blipFill>
          <a:blip r:embed="rId3"/>
          <a:stretch>
            <a:fillRect/>
          </a:stretch>
        </p:blipFill>
        <p:spPr>
          <a:xfrm>
            <a:off x="3790668" y="2751769"/>
            <a:ext cx="1020255" cy="1020255"/>
          </a:xfrm>
          <a:prstGeom prst="rect">
            <a:avLst/>
          </a:prstGeom>
        </p:spPr>
      </p:pic>
      <p:pic>
        <p:nvPicPr>
          <p:cNvPr id="53" name="Picture 52">
            <a:extLst>
              <a:ext uri="{FF2B5EF4-FFF2-40B4-BE49-F238E27FC236}">
                <a16:creationId xmlns:a16="http://schemas.microsoft.com/office/drawing/2014/main" id="{D85BF8BC-436F-4996-836A-02E2343FB8C2}"/>
              </a:ext>
            </a:extLst>
          </p:cNvPr>
          <p:cNvPicPr>
            <a:picLocks noChangeAspect="1"/>
          </p:cNvPicPr>
          <p:nvPr/>
        </p:nvPicPr>
        <p:blipFill>
          <a:blip r:embed="rId4"/>
          <a:stretch>
            <a:fillRect/>
          </a:stretch>
        </p:blipFill>
        <p:spPr>
          <a:xfrm>
            <a:off x="7027308" y="2842091"/>
            <a:ext cx="854276" cy="854276"/>
          </a:xfrm>
          <a:prstGeom prst="rect">
            <a:avLst/>
          </a:prstGeom>
        </p:spPr>
      </p:pic>
      <p:pic>
        <p:nvPicPr>
          <p:cNvPr id="2" name="Picture 1">
            <a:extLst>
              <a:ext uri="{FF2B5EF4-FFF2-40B4-BE49-F238E27FC236}">
                <a16:creationId xmlns:a16="http://schemas.microsoft.com/office/drawing/2014/main" id="{A4138E7F-8C9B-42AC-ACC2-53F200DDD587}"/>
              </a:ext>
            </a:extLst>
          </p:cNvPr>
          <p:cNvPicPr>
            <a:picLocks noChangeAspect="1"/>
          </p:cNvPicPr>
          <p:nvPr/>
        </p:nvPicPr>
        <p:blipFill>
          <a:blip r:embed="rId5"/>
          <a:stretch>
            <a:fillRect/>
          </a:stretch>
        </p:blipFill>
        <p:spPr>
          <a:xfrm>
            <a:off x="10370707" y="2816448"/>
            <a:ext cx="882258" cy="854276"/>
          </a:xfrm>
          <a:prstGeom prst="rect">
            <a:avLst/>
          </a:prstGeom>
        </p:spPr>
      </p:pic>
    </p:spTree>
    <p:extLst>
      <p:ext uri="{BB962C8B-B14F-4D97-AF65-F5344CB8AC3E}">
        <p14:creationId xmlns:p14="http://schemas.microsoft.com/office/powerpoint/2010/main" val="298232023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2">
            <a:extLst>
              <a:ext uri="{FF2B5EF4-FFF2-40B4-BE49-F238E27FC236}">
                <a16:creationId xmlns:a16="http://schemas.microsoft.com/office/drawing/2014/main" id="{37DA89B9-D38B-49F3-9D58-AB3AA42246B1}"/>
              </a:ext>
            </a:extLst>
          </p:cNvPr>
          <p:cNvSpPr>
            <a:spLocks noGrp="1"/>
          </p:cNvSpPr>
          <p:nvPr>
            <p:ph type="title"/>
          </p:nvPr>
        </p:nvSpPr>
        <p:spPr/>
        <p:txBody>
          <a:bodyPr/>
          <a:lstStyle/>
          <a:p>
            <a:r>
              <a:rPr lang="en-US" spc="0">
                <a:solidFill>
                  <a:srgbClr val="0078D4"/>
                </a:solidFill>
              </a:rPr>
              <a:t>Grow over time</a:t>
            </a:r>
            <a:br>
              <a:rPr lang="en-US" spc="0">
                <a:solidFill>
                  <a:srgbClr val="0078D4"/>
                </a:solidFill>
              </a:rPr>
            </a:br>
            <a:r>
              <a:rPr lang="en-US" sz="2400"/>
              <a:t>Build profitability as you build practices with SMB marketing kits</a:t>
            </a:r>
          </a:p>
        </p:txBody>
      </p:sp>
      <p:grpSp>
        <p:nvGrpSpPr>
          <p:cNvPr id="6" name="Group 5">
            <a:extLst>
              <a:ext uri="{FF2B5EF4-FFF2-40B4-BE49-F238E27FC236}">
                <a16:creationId xmlns:a16="http://schemas.microsoft.com/office/drawing/2014/main" id="{53CC2EF1-3071-4735-8DEB-CBA15746EF42}"/>
              </a:ext>
            </a:extLst>
          </p:cNvPr>
          <p:cNvGrpSpPr/>
          <p:nvPr/>
        </p:nvGrpSpPr>
        <p:grpSpPr>
          <a:xfrm>
            <a:off x="366402" y="3311744"/>
            <a:ext cx="4906909" cy="1055674"/>
            <a:chOff x="364740" y="3257179"/>
            <a:chExt cx="4908301" cy="1055974"/>
          </a:xfrm>
        </p:grpSpPr>
        <p:sp>
          <p:nvSpPr>
            <p:cNvPr id="9" name="Rectangle 8">
              <a:extLst>
                <a:ext uri="{FF2B5EF4-FFF2-40B4-BE49-F238E27FC236}">
                  <a16:creationId xmlns:a16="http://schemas.microsoft.com/office/drawing/2014/main" id="{607CC285-732B-4FF8-A7C1-63DFB6AA3ABA}"/>
                </a:ext>
              </a:extLst>
            </p:cNvPr>
            <p:cNvSpPr/>
            <p:nvPr/>
          </p:nvSpPr>
          <p:spPr>
            <a:xfrm>
              <a:off x="1451319" y="3257179"/>
              <a:ext cx="3821722" cy="1055974"/>
            </a:xfrm>
            <a:prstGeom prst="rect">
              <a:avLst/>
            </a:prstGeom>
          </p:spPr>
          <p:txBody>
            <a:bodyPr wrap="square">
              <a:spAutoFit/>
            </a:bodyPr>
            <a:lstStyle/>
            <a:p>
              <a:pPr defTabSz="932384">
                <a:lnSpc>
                  <a:spcPct val="90000"/>
                </a:lnSpc>
                <a:spcAft>
                  <a:spcPts val="600"/>
                </a:spcAft>
                <a:defRPr/>
              </a:pPr>
              <a:r>
                <a:rPr lang="en-US" sz="1600">
                  <a:solidFill>
                    <a:srgbClr val="0078D4"/>
                  </a:solidFill>
                  <a:latin typeface="Segoe UI Semibold"/>
                </a:rPr>
                <a:t>Teamwork</a:t>
              </a:r>
              <a:r>
                <a:rPr lang="en-US" sz="1600">
                  <a:solidFill>
                    <a:srgbClr val="282828"/>
                  </a:solidFill>
                  <a:latin typeface="Segoe UI Semibold"/>
                </a:rPr>
                <a:t> </a:t>
              </a:r>
            </a:p>
            <a:p>
              <a:pPr defTabSz="932384">
                <a:lnSpc>
                  <a:spcPct val="90000"/>
                </a:lnSpc>
                <a:spcAft>
                  <a:spcPts val="600"/>
                </a:spcAft>
                <a:defRPr/>
              </a:pPr>
              <a:r>
                <a:rPr lang="en-AU" sz="1600">
                  <a:solidFill>
                    <a:srgbClr val="282828"/>
                  </a:solidFill>
                  <a:latin typeface="Segoe UI"/>
                </a:rPr>
                <a:t>Extend profitability of your existing Microsoft 365 practice and acquire at scale with a teamwork practice </a:t>
              </a:r>
            </a:p>
          </p:txBody>
        </p:sp>
        <p:pic>
          <p:nvPicPr>
            <p:cNvPr id="63" name="Picture 62">
              <a:extLst>
                <a:ext uri="{FF2B5EF4-FFF2-40B4-BE49-F238E27FC236}">
                  <a16:creationId xmlns:a16="http://schemas.microsoft.com/office/drawing/2014/main" id="{6A84A6A3-B6B6-47C5-B2E9-3261D8FDE9A9}"/>
                </a:ext>
              </a:extLst>
            </p:cNvPr>
            <p:cNvPicPr>
              <a:picLocks noChangeAspect="1"/>
            </p:cNvPicPr>
            <p:nvPr/>
          </p:nvPicPr>
          <p:blipFill>
            <a:blip r:embed="rId3"/>
            <a:stretch>
              <a:fillRect/>
            </a:stretch>
          </p:blipFill>
          <p:spPr>
            <a:xfrm>
              <a:off x="364740" y="3399669"/>
              <a:ext cx="770994" cy="770994"/>
            </a:xfrm>
            <a:prstGeom prst="rect">
              <a:avLst/>
            </a:prstGeom>
          </p:spPr>
        </p:pic>
      </p:grpSp>
      <p:sp>
        <p:nvSpPr>
          <p:cNvPr id="37" name="Rectangle 36">
            <a:extLst>
              <a:ext uri="{FF2B5EF4-FFF2-40B4-BE49-F238E27FC236}">
                <a16:creationId xmlns:a16="http://schemas.microsoft.com/office/drawing/2014/main" id="{1A1FFFC2-2862-4C08-BD82-3FD09DE5458F}"/>
              </a:ext>
            </a:extLst>
          </p:cNvPr>
          <p:cNvSpPr/>
          <p:nvPr/>
        </p:nvSpPr>
        <p:spPr bwMode="auto">
          <a:xfrm>
            <a:off x="5744036" y="3540456"/>
            <a:ext cx="2034974" cy="773003"/>
          </a:xfrm>
          <a:prstGeom prst="rect">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282828"/>
                </a:solidFill>
                <a:latin typeface="Segoe UI"/>
                <a:cs typeface="Segoe UI" pitchFamily="34" charset="0"/>
              </a:rPr>
              <a:t>File storage</a:t>
            </a:r>
          </a:p>
          <a:p>
            <a:pPr algn="ctr" defTabSz="932114" fontAlgn="base">
              <a:lnSpc>
                <a:spcPct val="90000"/>
              </a:lnSpc>
              <a:spcBef>
                <a:spcPct val="0"/>
              </a:spcBef>
              <a:spcAft>
                <a:spcPct val="0"/>
              </a:spcAft>
              <a:defRPr/>
            </a:pPr>
            <a:r>
              <a:rPr lang="en-AU" sz="1598">
                <a:solidFill>
                  <a:srgbClr val="282828"/>
                </a:solidFill>
                <a:latin typeface="Segoe UI"/>
                <a:cs typeface="Segoe UI" pitchFamily="34" charset="0"/>
              </a:rPr>
              <a:t>&amp; sharing</a:t>
            </a:r>
          </a:p>
        </p:txBody>
      </p:sp>
      <p:sp>
        <p:nvSpPr>
          <p:cNvPr id="38" name="Rectangle 37">
            <a:extLst>
              <a:ext uri="{FF2B5EF4-FFF2-40B4-BE49-F238E27FC236}">
                <a16:creationId xmlns:a16="http://schemas.microsoft.com/office/drawing/2014/main" id="{88B96C70-A1B8-4DD6-BB01-0200981BCFAF}"/>
              </a:ext>
            </a:extLst>
          </p:cNvPr>
          <p:cNvSpPr/>
          <p:nvPr/>
        </p:nvSpPr>
        <p:spPr bwMode="auto">
          <a:xfrm>
            <a:off x="7852874" y="3336749"/>
            <a:ext cx="2034974" cy="976709"/>
          </a:xfrm>
          <a:prstGeom prst="rect">
            <a:avLst/>
          </a:prstGeom>
          <a:solidFill>
            <a:srgbClr val="9393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Online meetings and conferencing</a:t>
            </a:r>
          </a:p>
        </p:txBody>
      </p:sp>
      <p:sp>
        <p:nvSpPr>
          <p:cNvPr id="39" name="Rectangle 38">
            <a:extLst>
              <a:ext uri="{FF2B5EF4-FFF2-40B4-BE49-F238E27FC236}">
                <a16:creationId xmlns:a16="http://schemas.microsoft.com/office/drawing/2014/main" id="{FCA0FF8B-3E13-48F8-A46C-DE3B5B1B52D9}"/>
              </a:ext>
            </a:extLst>
          </p:cNvPr>
          <p:cNvSpPr/>
          <p:nvPr/>
        </p:nvSpPr>
        <p:spPr bwMode="auto">
          <a:xfrm>
            <a:off x="9961712" y="3151881"/>
            <a:ext cx="2034974" cy="116157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dirty="0">
                <a:solidFill>
                  <a:srgbClr val="FFFFFF"/>
                </a:solidFill>
                <a:latin typeface="Segoe UI"/>
                <a:cs typeface="Segoe UI" pitchFamily="34" charset="0"/>
              </a:rPr>
              <a:t>Company-wide data handling</a:t>
            </a:r>
          </a:p>
        </p:txBody>
      </p:sp>
      <p:grpSp>
        <p:nvGrpSpPr>
          <p:cNvPr id="7" name="Group 6">
            <a:extLst>
              <a:ext uri="{FF2B5EF4-FFF2-40B4-BE49-F238E27FC236}">
                <a16:creationId xmlns:a16="http://schemas.microsoft.com/office/drawing/2014/main" id="{FD88C144-916A-4E50-AB7D-56BD4A18C865}"/>
              </a:ext>
            </a:extLst>
          </p:cNvPr>
          <p:cNvGrpSpPr/>
          <p:nvPr/>
        </p:nvGrpSpPr>
        <p:grpSpPr>
          <a:xfrm>
            <a:off x="366402" y="4769969"/>
            <a:ext cx="4906909" cy="1055674"/>
            <a:chOff x="364740" y="4729919"/>
            <a:chExt cx="4908301" cy="1055974"/>
          </a:xfrm>
        </p:grpSpPr>
        <p:sp>
          <p:nvSpPr>
            <p:cNvPr id="10" name="Rectangle 9">
              <a:extLst>
                <a:ext uri="{FF2B5EF4-FFF2-40B4-BE49-F238E27FC236}">
                  <a16:creationId xmlns:a16="http://schemas.microsoft.com/office/drawing/2014/main" id="{3994E748-02F6-4DB1-B1B6-603BE12C8CD2}"/>
                </a:ext>
              </a:extLst>
            </p:cNvPr>
            <p:cNvSpPr/>
            <p:nvPr/>
          </p:nvSpPr>
          <p:spPr>
            <a:xfrm>
              <a:off x="1451318" y="4729919"/>
              <a:ext cx="3821723" cy="1055974"/>
            </a:xfrm>
            <a:prstGeom prst="rect">
              <a:avLst/>
            </a:prstGeom>
          </p:spPr>
          <p:txBody>
            <a:bodyPr wrap="square">
              <a:spAutoFit/>
            </a:bodyPr>
            <a:lstStyle/>
            <a:p>
              <a:pPr defTabSz="932384">
                <a:lnSpc>
                  <a:spcPct val="90000"/>
                </a:lnSpc>
                <a:spcAft>
                  <a:spcPts val="600"/>
                </a:spcAft>
                <a:defRPr/>
              </a:pPr>
              <a:r>
                <a:rPr lang="en-US" sz="1600">
                  <a:solidFill>
                    <a:srgbClr val="0078D4"/>
                  </a:solidFill>
                  <a:latin typeface="Segoe UI Semibold"/>
                </a:rPr>
                <a:t>Security</a:t>
              </a:r>
              <a:r>
                <a:rPr lang="en-US" sz="1600">
                  <a:solidFill>
                    <a:srgbClr val="282828"/>
                  </a:solidFill>
                  <a:latin typeface="Segoe UI Semibold"/>
                </a:rPr>
                <a:t> </a:t>
              </a:r>
            </a:p>
            <a:p>
              <a:pPr defTabSz="932384">
                <a:lnSpc>
                  <a:spcPct val="90000"/>
                </a:lnSpc>
                <a:spcAft>
                  <a:spcPts val="600"/>
                </a:spcAft>
                <a:defRPr/>
              </a:pPr>
              <a:r>
                <a:rPr lang="en-AU" sz="1600">
                  <a:solidFill>
                    <a:srgbClr val="282828"/>
                  </a:solidFill>
                  <a:latin typeface="Segoe UI"/>
                </a:rPr>
                <a:t>Maximize your profitability by enabling SMBs to safeguard their data with a security offering </a:t>
              </a:r>
            </a:p>
          </p:txBody>
        </p:sp>
        <p:pic>
          <p:nvPicPr>
            <p:cNvPr id="64" name="Picture 63">
              <a:extLst>
                <a:ext uri="{FF2B5EF4-FFF2-40B4-BE49-F238E27FC236}">
                  <a16:creationId xmlns:a16="http://schemas.microsoft.com/office/drawing/2014/main" id="{C61AB5B9-C8D7-4AFE-8749-77770E17C279}"/>
                </a:ext>
              </a:extLst>
            </p:cNvPr>
            <p:cNvPicPr>
              <a:picLocks noChangeAspect="1"/>
            </p:cNvPicPr>
            <p:nvPr/>
          </p:nvPicPr>
          <p:blipFill>
            <a:blip r:embed="rId4"/>
            <a:stretch>
              <a:fillRect/>
            </a:stretch>
          </p:blipFill>
          <p:spPr>
            <a:xfrm>
              <a:off x="364740" y="4872409"/>
              <a:ext cx="770994" cy="770994"/>
            </a:xfrm>
            <a:prstGeom prst="rect">
              <a:avLst/>
            </a:prstGeom>
          </p:spPr>
        </p:pic>
      </p:grpSp>
      <p:sp>
        <p:nvSpPr>
          <p:cNvPr id="40" name="Rectangle 39">
            <a:extLst>
              <a:ext uri="{FF2B5EF4-FFF2-40B4-BE49-F238E27FC236}">
                <a16:creationId xmlns:a16="http://schemas.microsoft.com/office/drawing/2014/main" id="{61884C74-FAFC-4485-B08D-887C59CC932F}"/>
              </a:ext>
            </a:extLst>
          </p:cNvPr>
          <p:cNvSpPr/>
          <p:nvPr/>
        </p:nvSpPr>
        <p:spPr bwMode="auto">
          <a:xfrm>
            <a:off x="5744036" y="5030232"/>
            <a:ext cx="2034974" cy="773002"/>
          </a:xfrm>
          <a:prstGeom prst="rect">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282828"/>
                </a:solidFill>
                <a:latin typeface="Segoe UI"/>
                <a:cs typeface="Segoe UI" pitchFamily="34" charset="0"/>
              </a:rPr>
              <a:t>Protect from external threats</a:t>
            </a:r>
          </a:p>
        </p:txBody>
      </p:sp>
      <p:sp>
        <p:nvSpPr>
          <p:cNvPr id="41" name="Rectangle 40">
            <a:extLst>
              <a:ext uri="{FF2B5EF4-FFF2-40B4-BE49-F238E27FC236}">
                <a16:creationId xmlns:a16="http://schemas.microsoft.com/office/drawing/2014/main" id="{0E45F1AA-5686-4459-8F09-18B81E971B18}"/>
              </a:ext>
            </a:extLst>
          </p:cNvPr>
          <p:cNvSpPr/>
          <p:nvPr/>
        </p:nvSpPr>
        <p:spPr bwMode="auto">
          <a:xfrm>
            <a:off x="7852874" y="4826525"/>
            <a:ext cx="2034974" cy="976709"/>
          </a:xfrm>
          <a:prstGeom prst="rect">
            <a:avLst/>
          </a:prstGeom>
          <a:solidFill>
            <a:srgbClr val="9393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Secure data from accidental leaks</a:t>
            </a:r>
          </a:p>
        </p:txBody>
      </p:sp>
      <p:sp>
        <p:nvSpPr>
          <p:cNvPr id="42" name="Rectangle 41">
            <a:extLst>
              <a:ext uri="{FF2B5EF4-FFF2-40B4-BE49-F238E27FC236}">
                <a16:creationId xmlns:a16="http://schemas.microsoft.com/office/drawing/2014/main" id="{3D226C54-4084-450A-9DF0-275918E12899}"/>
              </a:ext>
            </a:extLst>
          </p:cNvPr>
          <p:cNvSpPr/>
          <p:nvPr/>
        </p:nvSpPr>
        <p:spPr bwMode="auto">
          <a:xfrm>
            <a:off x="9961712" y="4641656"/>
            <a:ext cx="2034974" cy="116157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Get and stay compliant</a:t>
            </a:r>
          </a:p>
        </p:txBody>
      </p:sp>
      <p:sp>
        <p:nvSpPr>
          <p:cNvPr id="11" name="Rectangle 10">
            <a:extLst>
              <a:ext uri="{FF2B5EF4-FFF2-40B4-BE49-F238E27FC236}">
                <a16:creationId xmlns:a16="http://schemas.microsoft.com/office/drawing/2014/main" id="{285376FB-4B51-43AC-A0F6-89F482BA4D20}"/>
              </a:ext>
            </a:extLst>
          </p:cNvPr>
          <p:cNvSpPr/>
          <p:nvPr/>
        </p:nvSpPr>
        <p:spPr bwMode="auto">
          <a:xfrm>
            <a:off x="5744036" y="2008202"/>
            <a:ext cx="2034974" cy="773003"/>
          </a:xfrm>
          <a:prstGeom prst="rect">
            <a:avLst/>
          </a:prstGeom>
          <a:solidFill>
            <a:schemeClr val="bg2">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282828"/>
                </a:solidFill>
                <a:latin typeface="Segoe UI"/>
                <a:ea typeface="Segoe UI" pitchFamily="34" charset="0"/>
                <a:cs typeface="Segoe UI" pitchFamily="34" charset="0"/>
              </a:rPr>
              <a:t>Start</a:t>
            </a:r>
          </a:p>
          <a:p>
            <a:pPr algn="ctr" defTabSz="932114" fontAlgn="base">
              <a:lnSpc>
                <a:spcPct val="90000"/>
              </a:lnSpc>
              <a:spcBef>
                <a:spcPct val="0"/>
              </a:spcBef>
              <a:spcAft>
                <a:spcPct val="0"/>
              </a:spcAft>
              <a:defRPr/>
            </a:pPr>
            <a:r>
              <a:rPr lang="en-AU" sz="1598">
                <a:solidFill>
                  <a:srgbClr val="282828"/>
                </a:solidFill>
                <a:latin typeface="Segoe UI"/>
                <a:ea typeface="Segoe UI" pitchFamily="34" charset="0"/>
                <a:cs typeface="Segoe UI" pitchFamily="34" charset="0"/>
              </a:rPr>
              <a:t>with email</a:t>
            </a:r>
          </a:p>
        </p:txBody>
      </p:sp>
      <p:sp>
        <p:nvSpPr>
          <p:cNvPr id="19" name="Rectangle 18">
            <a:extLst>
              <a:ext uri="{FF2B5EF4-FFF2-40B4-BE49-F238E27FC236}">
                <a16:creationId xmlns:a16="http://schemas.microsoft.com/office/drawing/2014/main" id="{A460D5D5-50CE-4D28-BE7F-EBB968ED2C49}"/>
              </a:ext>
            </a:extLst>
          </p:cNvPr>
          <p:cNvSpPr/>
          <p:nvPr/>
        </p:nvSpPr>
        <p:spPr bwMode="auto">
          <a:xfrm>
            <a:off x="7852874" y="1804495"/>
            <a:ext cx="2034974" cy="976709"/>
          </a:xfrm>
          <a:prstGeom prst="rect">
            <a:avLst/>
          </a:prstGeom>
          <a:solidFill>
            <a:srgbClr val="93939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Bundle</a:t>
            </a:r>
          </a:p>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migration</a:t>
            </a:r>
          </a:p>
        </p:txBody>
      </p:sp>
      <p:sp>
        <p:nvSpPr>
          <p:cNvPr id="20" name="Rectangle 19">
            <a:extLst>
              <a:ext uri="{FF2B5EF4-FFF2-40B4-BE49-F238E27FC236}">
                <a16:creationId xmlns:a16="http://schemas.microsoft.com/office/drawing/2014/main" id="{9481BE84-39E0-4035-9FD3-FABB058B65CB}"/>
              </a:ext>
            </a:extLst>
          </p:cNvPr>
          <p:cNvSpPr/>
          <p:nvPr/>
        </p:nvSpPr>
        <p:spPr bwMode="auto">
          <a:xfrm>
            <a:off x="9961712" y="1619626"/>
            <a:ext cx="2034974" cy="116157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14" tIns="91414" rIns="91414" bIns="91414" numCol="1" spcCol="0" rtlCol="0" fromWordArt="0" anchor="ctr" anchorCtr="0" forceAA="0" compatLnSpc="1">
            <a:prstTxWarp prst="textNoShape">
              <a:avLst/>
            </a:prstTxWarp>
            <a:noAutofit/>
          </a:bodyPr>
          <a:lstStyle/>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Extend</a:t>
            </a:r>
          </a:p>
          <a:p>
            <a:pPr algn="ctr" defTabSz="932114" fontAlgn="base">
              <a:lnSpc>
                <a:spcPct val="90000"/>
              </a:lnSpc>
              <a:spcBef>
                <a:spcPct val="0"/>
              </a:spcBef>
              <a:spcAft>
                <a:spcPct val="0"/>
              </a:spcAft>
              <a:defRPr/>
            </a:pPr>
            <a:r>
              <a:rPr lang="en-AU" sz="1598">
                <a:solidFill>
                  <a:srgbClr val="FFFFFF"/>
                </a:solidFill>
                <a:latin typeface="Segoe UI"/>
                <a:cs typeface="Segoe UI" pitchFamily="34" charset="0"/>
              </a:rPr>
              <a:t>to devices</a:t>
            </a:r>
          </a:p>
        </p:txBody>
      </p:sp>
      <p:grpSp>
        <p:nvGrpSpPr>
          <p:cNvPr id="3" name="Group 2">
            <a:extLst>
              <a:ext uri="{FF2B5EF4-FFF2-40B4-BE49-F238E27FC236}">
                <a16:creationId xmlns:a16="http://schemas.microsoft.com/office/drawing/2014/main" id="{EB885C20-0C35-4CC8-9791-D140C90E5C73}"/>
              </a:ext>
            </a:extLst>
          </p:cNvPr>
          <p:cNvGrpSpPr/>
          <p:nvPr/>
        </p:nvGrpSpPr>
        <p:grpSpPr>
          <a:xfrm>
            <a:off x="366402" y="1712683"/>
            <a:ext cx="5298673" cy="1055674"/>
            <a:chOff x="364740" y="1336242"/>
            <a:chExt cx="5300177" cy="1055973"/>
          </a:xfrm>
        </p:grpSpPr>
        <p:sp>
          <p:nvSpPr>
            <p:cNvPr id="8" name="Rectangle 7">
              <a:extLst>
                <a:ext uri="{FF2B5EF4-FFF2-40B4-BE49-F238E27FC236}">
                  <a16:creationId xmlns:a16="http://schemas.microsoft.com/office/drawing/2014/main" id="{F28F0CE4-CD13-4469-AD6D-CD220DAF43BB}"/>
                </a:ext>
              </a:extLst>
            </p:cNvPr>
            <p:cNvSpPr/>
            <p:nvPr/>
          </p:nvSpPr>
          <p:spPr>
            <a:xfrm>
              <a:off x="1451318" y="1336242"/>
              <a:ext cx="4213599" cy="1055973"/>
            </a:xfrm>
            <a:prstGeom prst="rect">
              <a:avLst/>
            </a:prstGeom>
          </p:spPr>
          <p:txBody>
            <a:bodyPr wrap="square">
              <a:spAutoFit/>
            </a:bodyPr>
            <a:lstStyle/>
            <a:p>
              <a:pPr defTabSz="932384">
                <a:lnSpc>
                  <a:spcPct val="90000"/>
                </a:lnSpc>
                <a:spcAft>
                  <a:spcPts val="600"/>
                </a:spcAft>
                <a:defRPr/>
              </a:pPr>
              <a:r>
                <a:rPr lang="en-US" sz="1600">
                  <a:solidFill>
                    <a:srgbClr val="0078D4"/>
                  </a:solidFill>
                  <a:latin typeface="Segoe UI Semibold"/>
                </a:rPr>
                <a:t>Why Cloud?</a:t>
              </a:r>
            </a:p>
            <a:p>
              <a:pPr defTabSz="932384">
                <a:lnSpc>
                  <a:spcPct val="90000"/>
                </a:lnSpc>
                <a:spcAft>
                  <a:spcPts val="600"/>
                </a:spcAft>
                <a:defRPr/>
              </a:pPr>
              <a:r>
                <a:rPr lang="en-AU" sz="1600" dirty="0">
                  <a:solidFill>
                    <a:srgbClr val="282828"/>
                  </a:solidFill>
                  <a:latin typeface="Segoe UI"/>
                </a:rPr>
                <a:t>Build a practice by using basic cloud offerings to acquire customers and capitalize on legacy opportunity </a:t>
              </a:r>
            </a:p>
          </p:txBody>
        </p:sp>
        <p:pic>
          <p:nvPicPr>
            <p:cNvPr id="65" name="Picture 64">
              <a:extLst>
                <a:ext uri="{FF2B5EF4-FFF2-40B4-BE49-F238E27FC236}">
                  <a16:creationId xmlns:a16="http://schemas.microsoft.com/office/drawing/2014/main" id="{AE8B2D35-58F0-4212-A93F-DDEC8206AA44}"/>
                </a:ext>
              </a:extLst>
            </p:cNvPr>
            <p:cNvPicPr>
              <a:picLocks noChangeAspect="1"/>
            </p:cNvPicPr>
            <p:nvPr/>
          </p:nvPicPr>
          <p:blipFill>
            <a:blip r:embed="rId5"/>
            <a:stretch>
              <a:fillRect/>
            </a:stretch>
          </p:blipFill>
          <p:spPr>
            <a:xfrm>
              <a:off x="364740" y="1478731"/>
              <a:ext cx="770994" cy="770994"/>
            </a:xfrm>
            <a:prstGeom prst="rect">
              <a:avLst/>
            </a:prstGeom>
          </p:spPr>
        </p:pic>
      </p:grpSp>
      <p:grpSp>
        <p:nvGrpSpPr>
          <p:cNvPr id="67" name="Group 66">
            <a:extLst>
              <a:ext uri="{FF2B5EF4-FFF2-40B4-BE49-F238E27FC236}">
                <a16:creationId xmlns:a16="http://schemas.microsoft.com/office/drawing/2014/main" id="{116153DC-B20D-4423-97E0-86F80299BEB1}"/>
              </a:ext>
            </a:extLst>
          </p:cNvPr>
          <p:cNvGrpSpPr/>
          <p:nvPr/>
        </p:nvGrpSpPr>
        <p:grpSpPr>
          <a:xfrm>
            <a:off x="431335" y="6119025"/>
            <a:ext cx="11565351" cy="628303"/>
            <a:chOff x="429692" y="5506749"/>
            <a:chExt cx="11568633" cy="628480"/>
          </a:xfrm>
        </p:grpSpPr>
        <p:sp>
          <p:nvSpPr>
            <p:cNvPr id="69" name="Rectangle 68">
              <a:extLst>
                <a:ext uri="{FF2B5EF4-FFF2-40B4-BE49-F238E27FC236}">
                  <a16:creationId xmlns:a16="http://schemas.microsoft.com/office/drawing/2014/main" id="{538F9CCA-B9B1-455B-972D-44CFF2CD2EDA}"/>
                </a:ext>
              </a:extLst>
            </p:cNvPr>
            <p:cNvSpPr/>
            <p:nvPr/>
          </p:nvSpPr>
          <p:spPr>
            <a:xfrm>
              <a:off x="429692" y="5758438"/>
              <a:ext cx="9297585" cy="376791"/>
            </a:xfrm>
            <a:prstGeom prst="rect">
              <a:avLst/>
            </a:prstGeom>
          </p:spPr>
          <p:txBody>
            <a:bodyPr wrap="square">
              <a:spAutoFit/>
            </a:bodyPr>
            <a:lstStyle/>
            <a:p>
              <a:pPr defTabSz="932151">
                <a:defRPr/>
              </a:pPr>
              <a:r>
                <a:rPr lang="en-US" sz="1800" dirty="0">
                  <a:solidFill>
                    <a:srgbClr val="282828"/>
                  </a:solidFill>
                  <a:latin typeface="Segoe UI Semibold"/>
                </a:rPr>
                <a:t> For more information, please contact </a:t>
              </a:r>
              <a:r>
                <a:rPr lang="en-US" sz="1800" dirty="0" err="1">
                  <a:solidFill>
                    <a:srgbClr val="282828"/>
                  </a:solidFill>
                  <a:latin typeface="Segoe UI Semibold"/>
                  <a:hlinkClick r:id="rId6"/>
                </a:rPr>
                <a:t>MicrosoftBDM@synnex.com</a:t>
              </a:r>
              <a:endParaRPr lang="en-US" sz="1800" dirty="0">
                <a:solidFill>
                  <a:srgbClr val="282828"/>
                </a:solidFill>
                <a:latin typeface="Segoe UI Semibold"/>
              </a:endParaRPr>
            </a:p>
          </p:txBody>
        </p:sp>
        <p:cxnSp>
          <p:nvCxnSpPr>
            <p:cNvPr id="71" name="Straight Connector 70">
              <a:extLst>
                <a:ext uri="{FF2B5EF4-FFF2-40B4-BE49-F238E27FC236}">
                  <a16:creationId xmlns:a16="http://schemas.microsoft.com/office/drawing/2014/main" id="{3D21A278-E7BF-4EB6-9BD2-D8FF4E57F1BF}"/>
                </a:ext>
              </a:extLst>
            </p:cNvPr>
            <p:cNvCxnSpPr>
              <a:cxnSpLocks/>
            </p:cNvCxnSpPr>
            <p:nvPr/>
          </p:nvCxnSpPr>
          <p:spPr>
            <a:xfrm>
              <a:off x="429692" y="5506749"/>
              <a:ext cx="11568633" cy="0"/>
            </a:xfrm>
            <a:prstGeom prst="lin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84987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Tm="179864">
        <p159:morph option="byObject"/>
      </p:transition>
    </mc:Choice>
    <mc:Fallback xmlns="">
      <p:transition spd="slow" advTm="1798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750" fill="hold"/>
                                        <p:tgtEl>
                                          <p:spTgt spid="67"/>
                                        </p:tgtEl>
                                        <p:attrNameLst>
                                          <p:attrName>ppt_x</p:attrName>
                                        </p:attrNameLst>
                                      </p:cBhvr>
                                      <p:tavLst>
                                        <p:tav tm="0">
                                          <p:val>
                                            <p:strVal val="1+#ppt_w/2"/>
                                          </p:val>
                                        </p:tav>
                                        <p:tav tm="100000">
                                          <p:val>
                                            <p:strVal val="#ppt_x"/>
                                          </p:val>
                                        </p:tav>
                                      </p:tavLst>
                                    </p:anim>
                                    <p:anim calcmode="lin" valueType="num">
                                      <p:cBhvr additive="base">
                                        <p:cTn id="8"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0DF02F-71E1-47DA-BC2D-C17B1DACDEDF}"/>
              </a:ext>
            </a:extLst>
          </p:cNvPr>
          <p:cNvSpPr>
            <a:spLocks noGrp="1"/>
          </p:cNvSpPr>
          <p:nvPr>
            <p:ph type="title"/>
          </p:nvPr>
        </p:nvSpPr>
        <p:spPr/>
        <p:txBody>
          <a:bodyPr/>
          <a:lstStyle/>
          <a:p>
            <a:r>
              <a:rPr lang="en-US"/>
              <a:t>Thank you!</a:t>
            </a:r>
          </a:p>
        </p:txBody>
      </p:sp>
    </p:spTree>
    <p:extLst>
      <p:ext uri="{BB962C8B-B14F-4D97-AF65-F5344CB8AC3E}">
        <p14:creationId xmlns:p14="http://schemas.microsoft.com/office/powerpoint/2010/main" val="2740288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DF2FE38-EC36-43F7-B1D2-CE5968157ECA}"/>
              </a:ext>
            </a:extLst>
          </p:cNvPr>
          <p:cNvSpPr/>
          <p:nvPr/>
        </p:nvSpPr>
        <p:spPr bwMode="auto">
          <a:xfrm>
            <a:off x="-1" y="0"/>
            <a:ext cx="12436475" cy="6994524"/>
          </a:xfrm>
          <a:prstGeom prst="rect">
            <a:avLst/>
          </a:prstGeom>
          <a:gradFill>
            <a:gsLst>
              <a:gs pos="10000">
                <a:schemeClr val="bg1">
                  <a:lumMod val="0"/>
                  <a:alpha val="83000"/>
                </a:schemeClr>
              </a:gs>
              <a:gs pos="70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202D5B4-2878-44E2-9F0D-013497A038AB}"/>
              </a:ext>
            </a:extLst>
          </p:cNvPr>
          <p:cNvSpPr>
            <a:spLocks noGrp="1"/>
          </p:cNvSpPr>
          <p:nvPr>
            <p:ph type="title"/>
          </p:nvPr>
        </p:nvSpPr>
        <p:spPr/>
        <p:txBody>
          <a:bodyPr/>
          <a:lstStyle/>
          <a:p>
            <a:r>
              <a:rPr lang="en-US" dirty="0"/>
              <a:t>Understand the SMB cloud opportunity</a:t>
            </a:r>
          </a:p>
        </p:txBody>
      </p:sp>
    </p:spTree>
    <p:extLst>
      <p:ext uri="{BB962C8B-B14F-4D97-AF65-F5344CB8AC3E}">
        <p14:creationId xmlns:p14="http://schemas.microsoft.com/office/powerpoint/2010/main" val="417452855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Elbow Connector 37">
            <a:extLst>
              <a:ext uri="{FF2B5EF4-FFF2-40B4-BE49-F238E27FC236}">
                <a16:creationId xmlns:a16="http://schemas.microsoft.com/office/drawing/2014/main" id="{BF6F826A-DC4C-B54A-9000-7B295ECBB9CF}"/>
              </a:ext>
            </a:extLst>
          </p:cNvPr>
          <p:cNvCxnSpPr>
            <a:cxnSpLocks/>
          </p:cNvCxnSpPr>
          <p:nvPr/>
        </p:nvCxnSpPr>
        <p:spPr>
          <a:xfrm rot="16200000" flipV="1">
            <a:off x="8077207" y="3467336"/>
            <a:ext cx="839510" cy="427741"/>
          </a:xfrm>
          <a:prstGeom prst="bentConnector3">
            <a:avLst>
              <a:gd name="adj1" fmla="val 50000"/>
            </a:avLst>
          </a:prstGeom>
          <a:ln w="25400">
            <a:solidFill>
              <a:schemeClr val="bg1">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1" name="Pie 10">
            <a:extLst>
              <a:ext uri="{FF2B5EF4-FFF2-40B4-BE49-F238E27FC236}">
                <a16:creationId xmlns:a16="http://schemas.microsoft.com/office/drawing/2014/main" id="{B2A57681-9956-674E-BAB2-8EF3AF678568}"/>
              </a:ext>
            </a:extLst>
          </p:cNvPr>
          <p:cNvSpPr/>
          <p:nvPr/>
        </p:nvSpPr>
        <p:spPr bwMode="auto">
          <a:xfrm>
            <a:off x="2131773" y="1870287"/>
            <a:ext cx="3093515" cy="3093515"/>
          </a:xfrm>
          <a:prstGeom prst="pie">
            <a:avLst>
              <a:gd name="adj1" fmla="val 2472830"/>
              <a:gd name="adj2" fmla="val 16200000"/>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
        <p:nvSpPr>
          <p:cNvPr id="7" name="TextBox 6">
            <a:extLst>
              <a:ext uri="{FF2B5EF4-FFF2-40B4-BE49-F238E27FC236}">
                <a16:creationId xmlns:a16="http://schemas.microsoft.com/office/drawing/2014/main" id="{74BF2267-FE32-499C-82FC-FC7499CF84F0}"/>
              </a:ext>
            </a:extLst>
          </p:cNvPr>
          <p:cNvSpPr txBox="1"/>
          <p:nvPr/>
        </p:nvSpPr>
        <p:spPr>
          <a:xfrm>
            <a:off x="366608" y="6375984"/>
            <a:ext cx="7236667" cy="389850"/>
          </a:xfrm>
          <a:prstGeom prst="rect">
            <a:avLst/>
          </a:prstGeom>
          <a:noFill/>
        </p:spPr>
        <p:txBody>
          <a:bodyPr wrap="square" rtlCol="0">
            <a:spAutoFit/>
          </a:bodyPr>
          <a:lstStyle/>
          <a:p>
            <a:pPr>
              <a:spcAft>
                <a:spcPts val="400"/>
              </a:spcAft>
            </a:pPr>
            <a:r>
              <a:rPr lang="en-US" sz="800" baseline="30000" dirty="0">
                <a:latin typeface="Segoe UI" panose="020B0502040204020203" pitchFamily="34" charset="0"/>
                <a:cs typeface="Segoe UI" panose="020B0502040204020203" pitchFamily="34" charset="0"/>
              </a:rPr>
              <a:t>1 </a:t>
            </a:r>
            <a:r>
              <a:rPr lang="en-US" sz="800" dirty="0">
                <a:latin typeface="Segoe UI" panose="020B0502040204020203" pitchFamily="34" charset="0"/>
                <a:cs typeface="Segoe UI" panose="020B0502040204020203" pitchFamily="34" charset="0"/>
              </a:rPr>
              <a:t>World SME Forum, </a:t>
            </a:r>
            <a:r>
              <a:rPr lang="en-US" sz="800" u="sng" dirty="0">
                <a:latin typeface="Segoe UI" panose="020B0502040204020203" pitchFamily="34" charset="0"/>
                <a:cs typeface="Segoe UI" panose="020B0502040204020203" pitchFamily="34" charset="0"/>
                <a:hlinkClick r:id="rId3">
                  <a:extLst>
                    <a:ext uri="{A12FA001-AC4F-418D-AE19-62706E023703}">
                      <ahyp:hlinkClr xmlns:ahyp="http://schemas.microsoft.com/office/drawing/2018/hyperlinkcolor" val="tx"/>
                    </a:ext>
                  </a:extLst>
                </a:hlinkClick>
              </a:rPr>
              <a:t>http://www.worldsmeforum.org/about/</a:t>
            </a:r>
            <a:r>
              <a:rPr lang="en-US" sz="800" u="sng" dirty="0">
                <a:latin typeface="Segoe UI" panose="020B0502040204020203" pitchFamily="34" charset="0"/>
                <a:cs typeface="Segoe UI" panose="020B0502040204020203" pitchFamily="34" charset="0"/>
              </a:rPr>
              <a:t>.</a:t>
            </a:r>
            <a:endParaRPr lang="en-US" sz="800" dirty="0">
              <a:latin typeface="Segoe UI" panose="020B0502040204020203" pitchFamily="34" charset="0"/>
              <a:cs typeface="Segoe UI" panose="020B0502040204020203" pitchFamily="34" charset="0"/>
            </a:endParaRPr>
          </a:p>
          <a:p>
            <a:pPr>
              <a:spcAft>
                <a:spcPts val="400"/>
              </a:spcAft>
            </a:pPr>
            <a:r>
              <a:rPr lang="en-US" sz="800" baseline="30000" dirty="0">
                <a:latin typeface="Segoe UI" panose="020B0502040204020203" pitchFamily="34" charset="0"/>
                <a:cs typeface="Segoe UI" panose="020B0502040204020203" pitchFamily="34" charset="0"/>
              </a:rPr>
              <a:t>2</a:t>
            </a:r>
            <a:r>
              <a:rPr lang="en-US" sz="800" dirty="0">
                <a:latin typeface="Segoe UI" panose="020B0502040204020203" pitchFamily="34" charset="0"/>
                <a:cs typeface="Segoe UI" panose="020B0502040204020203" pitchFamily="34" charset="0"/>
              </a:rPr>
              <a:t>RightScale©, “</a:t>
            </a:r>
            <a:r>
              <a:rPr lang="en-US" sz="800" dirty="0">
                <a:latin typeface="Segoe UI" panose="020B0502040204020203" pitchFamily="34" charset="0"/>
                <a:cs typeface="Segoe UI" panose="020B0502040204020203" pitchFamily="34" charset="0"/>
                <a:hlinkClick r:id="rId4">
                  <a:extLst>
                    <a:ext uri="{A12FA001-AC4F-418D-AE19-62706E023703}">
                      <ahyp:hlinkClr xmlns:ahyp="http://schemas.microsoft.com/office/drawing/2018/hyperlinkcolor" val="tx"/>
                    </a:ext>
                  </a:extLst>
                </a:hlinkClick>
              </a:rPr>
              <a:t>2018 State of the Cloud Report</a:t>
            </a:r>
            <a:r>
              <a:rPr lang="en-US" sz="800" dirty="0">
                <a:latin typeface="Segoe UI" panose="020B0502040204020203" pitchFamily="34" charset="0"/>
                <a:cs typeface="Segoe UI" panose="020B0502040204020203" pitchFamily="34" charset="0"/>
              </a:rPr>
              <a:t>™,” 2018.</a:t>
            </a:r>
          </a:p>
        </p:txBody>
      </p:sp>
      <p:sp>
        <p:nvSpPr>
          <p:cNvPr id="19" name="Rectangle 18">
            <a:extLst>
              <a:ext uri="{FF2B5EF4-FFF2-40B4-BE49-F238E27FC236}">
                <a16:creationId xmlns:a16="http://schemas.microsoft.com/office/drawing/2014/main" id="{9EBF6CED-A28F-F641-AC17-3549CDA8F87C}"/>
              </a:ext>
            </a:extLst>
          </p:cNvPr>
          <p:cNvSpPr/>
          <p:nvPr/>
        </p:nvSpPr>
        <p:spPr>
          <a:xfrm>
            <a:off x="2098090" y="5140942"/>
            <a:ext cx="2709263" cy="606488"/>
          </a:xfrm>
          <a:prstGeom prst="rect">
            <a:avLst/>
          </a:prstGeom>
        </p:spPr>
        <p:txBody>
          <a:bodyPr wrap="square">
            <a:spAutoFit/>
          </a:bodyPr>
          <a:lstStyle/>
          <a:p>
            <a:pPr lvl="0" algn="ctr">
              <a:defRPr/>
            </a:pPr>
            <a:r>
              <a:rPr lang="en-US" sz="1600" dirty="0">
                <a:solidFill>
                  <a:prstClr val="black"/>
                </a:solidFill>
                <a:latin typeface="Segoe UI" panose="020B0502040204020203" pitchFamily="34" charset="0"/>
                <a:cs typeface="Segoe UI" panose="020B0502040204020203" pitchFamily="34" charset="0"/>
              </a:rPr>
              <a:t>SMBs account for </a:t>
            </a:r>
            <a:r>
              <a:rPr lang="en-US" sz="1600" b="1" dirty="0">
                <a:solidFill>
                  <a:srgbClr val="0077D5"/>
                </a:solidFill>
                <a:latin typeface="Segoe UI Semibold" panose="020B0502040204020203" pitchFamily="34" charset="0"/>
                <a:cs typeface="Segoe UI Semibold" panose="020B0502040204020203" pitchFamily="34" charset="0"/>
              </a:rPr>
              <a:t>60%</a:t>
            </a:r>
            <a:r>
              <a:rPr lang="en-US" sz="1600" dirty="0">
                <a:solidFill>
                  <a:prstClr val="black"/>
                </a:solidFill>
                <a:latin typeface="Segoe UI" panose="020B0502040204020203" pitchFamily="34" charset="0"/>
                <a:cs typeface="Segoe UI" panose="020B0502040204020203" pitchFamily="34" charset="0"/>
              </a:rPr>
              <a:t> of the global workforce</a:t>
            </a:r>
            <a:r>
              <a:rPr lang="en-US" sz="1600" baseline="30000" dirty="0">
                <a:solidFill>
                  <a:schemeClr val="dk1"/>
                </a:solidFill>
                <a:latin typeface="Segoe UI" panose="020B0502040204020203" pitchFamily="34" charset="0"/>
                <a:cs typeface="Segoe UI" panose="020B0502040204020203" pitchFamily="34" charset="0"/>
              </a:rPr>
              <a:t>1</a:t>
            </a:r>
            <a:r>
              <a:rPr lang="en-US" sz="1600" baseline="30000" dirty="0">
                <a:solidFill>
                  <a:prstClr val="black"/>
                </a:solidFill>
                <a:latin typeface="Segoe UI" panose="020B0502040204020203" pitchFamily="34" charset="0"/>
                <a:cs typeface="Segoe UI" panose="020B0502040204020203" pitchFamily="34" charset="0"/>
              </a:rPr>
              <a:t> </a:t>
            </a:r>
          </a:p>
        </p:txBody>
      </p:sp>
      <p:cxnSp>
        <p:nvCxnSpPr>
          <p:cNvPr id="13" name="Straight Connector 12">
            <a:extLst>
              <a:ext uri="{FF2B5EF4-FFF2-40B4-BE49-F238E27FC236}">
                <a16:creationId xmlns:a16="http://schemas.microsoft.com/office/drawing/2014/main" id="{8C8944B0-E5A2-EA48-8283-82DA89A66350}"/>
              </a:ext>
            </a:extLst>
          </p:cNvPr>
          <p:cNvCxnSpPr/>
          <p:nvPr/>
        </p:nvCxnSpPr>
        <p:spPr>
          <a:xfrm>
            <a:off x="6230978" y="1772169"/>
            <a:ext cx="0" cy="3822145"/>
          </a:xfrm>
          <a:prstGeom prst="line">
            <a:avLst/>
          </a:prstGeom>
          <a:ln w="25400">
            <a:solidFill>
              <a:srgbClr val="BFBFBF"/>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D9617577-7F29-D846-897F-ECF5C4C5E058}"/>
              </a:ext>
            </a:extLst>
          </p:cNvPr>
          <p:cNvSpPr/>
          <p:nvPr/>
        </p:nvSpPr>
        <p:spPr>
          <a:xfrm>
            <a:off x="7927797" y="5140942"/>
            <a:ext cx="2518491" cy="606488"/>
          </a:xfrm>
          <a:prstGeom prst="rect">
            <a:avLst/>
          </a:prstGeom>
        </p:spPr>
        <p:txBody>
          <a:bodyPr wrap="square">
            <a:spAutoFit/>
          </a:bodyPr>
          <a:lstStyle/>
          <a:p>
            <a:pPr lvl="0" algn="ctr">
              <a:defRPr/>
            </a:pPr>
            <a:r>
              <a:rPr lang="en-US" sz="1600" dirty="0">
                <a:solidFill>
                  <a:prstClr val="black"/>
                </a:solidFill>
                <a:latin typeface="Segoe UI" panose="020B0502040204020203" pitchFamily="34" charset="0"/>
                <a:cs typeface="Segoe UI" panose="020B0502040204020203" pitchFamily="34" charset="0"/>
              </a:rPr>
              <a:t>SMB cloud spend is growing</a:t>
            </a:r>
            <a:r>
              <a:rPr lang="en-US" sz="1600" baseline="30000" dirty="0">
                <a:solidFill>
                  <a:schemeClr val="dk1"/>
                </a:solidFill>
                <a:latin typeface="Segoe UI" panose="020B0502040204020203" pitchFamily="34" charset="0"/>
                <a:cs typeface="Segoe UI" panose="020B0502040204020203" pitchFamily="34" charset="0"/>
              </a:rPr>
              <a:t>2</a:t>
            </a:r>
            <a:r>
              <a:rPr lang="en-US" sz="1600" baseline="30000" dirty="0">
                <a:solidFill>
                  <a:prstClr val="black"/>
                </a:solidFill>
                <a:latin typeface="Segoe UI" panose="020B0502040204020203" pitchFamily="34" charset="0"/>
                <a:cs typeface="Segoe UI" panose="020B0502040204020203" pitchFamily="34" charset="0"/>
              </a:rPr>
              <a:t> </a:t>
            </a:r>
          </a:p>
        </p:txBody>
      </p:sp>
      <p:pic>
        <p:nvPicPr>
          <p:cNvPr id="20" name="Picture 19">
            <a:extLst>
              <a:ext uri="{FF2B5EF4-FFF2-40B4-BE49-F238E27FC236}">
                <a16:creationId xmlns:a16="http://schemas.microsoft.com/office/drawing/2014/main" id="{073F8B7F-35A2-9440-872C-10C65F5642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39408" y="2528464"/>
            <a:ext cx="1562089" cy="732987"/>
          </a:xfrm>
          <a:prstGeom prst="rect">
            <a:avLst/>
          </a:prstGeom>
        </p:spPr>
      </p:pic>
      <p:pic>
        <p:nvPicPr>
          <p:cNvPr id="22" name="Picture 21">
            <a:extLst>
              <a:ext uri="{FF2B5EF4-FFF2-40B4-BE49-F238E27FC236}">
                <a16:creationId xmlns:a16="http://schemas.microsoft.com/office/drawing/2014/main" id="{4BB26856-FC8E-B942-A402-F3A50A5603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73511" y="1619477"/>
            <a:ext cx="2090218" cy="867911"/>
          </a:xfrm>
          <a:prstGeom prst="rect">
            <a:avLst/>
          </a:prstGeom>
        </p:spPr>
      </p:pic>
      <p:sp>
        <p:nvSpPr>
          <p:cNvPr id="34" name="Rectangle 33">
            <a:extLst>
              <a:ext uri="{FF2B5EF4-FFF2-40B4-BE49-F238E27FC236}">
                <a16:creationId xmlns:a16="http://schemas.microsoft.com/office/drawing/2014/main" id="{DFE2783C-7F79-DC45-B99A-137922A72B00}"/>
              </a:ext>
            </a:extLst>
          </p:cNvPr>
          <p:cNvSpPr/>
          <p:nvPr/>
        </p:nvSpPr>
        <p:spPr>
          <a:xfrm>
            <a:off x="7535180" y="2847749"/>
            <a:ext cx="1374067" cy="446397"/>
          </a:xfrm>
          <a:prstGeom prst="rect">
            <a:avLst/>
          </a:prstGeom>
        </p:spPr>
        <p:txBody>
          <a:bodyPr wrap="square">
            <a:spAutoFit/>
          </a:bodyPr>
          <a:lstStyle/>
          <a:p>
            <a:pPr lvl="0" algn="ctr">
              <a:defRPr/>
            </a:pPr>
            <a:r>
              <a:rPr lang="en-US" sz="1122" dirty="0">
                <a:solidFill>
                  <a:srgbClr val="F2F2F2"/>
                </a:solidFill>
                <a:latin typeface="Segoe UI" panose="020B0502040204020203" pitchFamily="34" charset="0"/>
                <a:cs typeface="Segoe UI" panose="020B0502040204020203" pitchFamily="34" charset="0"/>
              </a:rPr>
              <a:t>Plan to grow their spend +20%</a:t>
            </a:r>
          </a:p>
        </p:txBody>
      </p:sp>
      <p:sp>
        <p:nvSpPr>
          <p:cNvPr id="35" name="Rectangle 34">
            <a:extLst>
              <a:ext uri="{FF2B5EF4-FFF2-40B4-BE49-F238E27FC236}">
                <a16:creationId xmlns:a16="http://schemas.microsoft.com/office/drawing/2014/main" id="{6EEA33F4-9A64-2A4D-8C6A-0C9A0454C96B}"/>
              </a:ext>
            </a:extLst>
          </p:cNvPr>
          <p:cNvSpPr/>
          <p:nvPr/>
        </p:nvSpPr>
        <p:spPr>
          <a:xfrm>
            <a:off x="8984972" y="2059900"/>
            <a:ext cx="1629489" cy="446397"/>
          </a:xfrm>
          <a:prstGeom prst="rect">
            <a:avLst/>
          </a:prstGeom>
        </p:spPr>
        <p:txBody>
          <a:bodyPr wrap="square">
            <a:spAutoFit/>
          </a:bodyPr>
          <a:lstStyle/>
          <a:p>
            <a:pPr algn="ctr">
              <a:defRPr/>
            </a:pPr>
            <a:r>
              <a:rPr lang="en-US" sz="1122" dirty="0">
                <a:solidFill>
                  <a:srgbClr val="F2F2F2"/>
                </a:solidFill>
                <a:latin typeface="Segoe UI" panose="020B0502040204020203" pitchFamily="34" charset="0"/>
                <a:cs typeface="Segoe UI" panose="020B0502040204020203" pitchFamily="34" charset="0"/>
              </a:rPr>
              <a:t>Plan to double </a:t>
            </a:r>
          </a:p>
          <a:p>
            <a:pPr algn="ctr">
              <a:defRPr/>
            </a:pPr>
            <a:r>
              <a:rPr lang="en-US" sz="1122" dirty="0">
                <a:solidFill>
                  <a:srgbClr val="F2F2F2"/>
                </a:solidFill>
                <a:latin typeface="Segoe UI" panose="020B0502040204020203" pitchFamily="34" charset="0"/>
                <a:cs typeface="Segoe UI" panose="020B0502040204020203" pitchFamily="34" charset="0"/>
              </a:rPr>
              <a:t>their spend</a:t>
            </a:r>
            <a:endParaRPr lang="en-US" sz="1122" baseline="30000" dirty="0">
              <a:solidFill>
                <a:srgbClr val="F2F2F2"/>
              </a:solidFill>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F0BF8A8-00E4-C84A-908D-560CFBF1BA22}"/>
              </a:ext>
            </a:extLst>
          </p:cNvPr>
          <p:cNvSpPr txBox="1"/>
          <p:nvPr/>
        </p:nvSpPr>
        <p:spPr>
          <a:xfrm>
            <a:off x="7987502" y="2626493"/>
            <a:ext cx="552929" cy="295854"/>
          </a:xfrm>
          <a:prstGeom prst="rect">
            <a:avLst/>
          </a:prstGeom>
          <a:noFill/>
        </p:spPr>
        <p:txBody>
          <a:bodyPr wrap="none" lIns="93260" tIns="46630" rIns="93260" bIns="46630" rtlCol="0">
            <a:spAutoFit/>
          </a:bodyPr>
          <a:lstStyle/>
          <a:p>
            <a:pPr>
              <a:lnSpc>
                <a:spcPct val="90000"/>
              </a:lnSpc>
              <a:spcAft>
                <a:spcPts val="612"/>
              </a:spcAft>
            </a:pPr>
            <a:r>
              <a:rPr lang="en-US" sz="1428" b="1" dirty="0">
                <a:solidFill>
                  <a:srgbClr val="F2F2F2"/>
                </a:solidFill>
                <a:latin typeface="Segoe UI Semibold" panose="020B0502040204020203" pitchFamily="34" charset="0"/>
                <a:cs typeface="Segoe UI Semibold" panose="020B0502040204020203" pitchFamily="34" charset="0"/>
              </a:rPr>
              <a:t>62%</a:t>
            </a:r>
          </a:p>
        </p:txBody>
      </p:sp>
      <p:sp>
        <p:nvSpPr>
          <p:cNvPr id="36" name="TextBox 35">
            <a:extLst>
              <a:ext uri="{FF2B5EF4-FFF2-40B4-BE49-F238E27FC236}">
                <a16:creationId xmlns:a16="http://schemas.microsoft.com/office/drawing/2014/main" id="{5D52C756-FC8F-814A-87B3-305287DEC3A3}"/>
              </a:ext>
            </a:extLst>
          </p:cNvPr>
          <p:cNvSpPr txBox="1"/>
          <p:nvPr/>
        </p:nvSpPr>
        <p:spPr>
          <a:xfrm>
            <a:off x="9542870" y="1811446"/>
            <a:ext cx="520230" cy="295854"/>
          </a:xfrm>
          <a:prstGeom prst="rect">
            <a:avLst/>
          </a:prstGeom>
          <a:noFill/>
        </p:spPr>
        <p:txBody>
          <a:bodyPr wrap="none" lIns="93260" tIns="46630" rIns="93260" bIns="46630" rtlCol="0">
            <a:spAutoFit/>
          </a:bodyPr>
          <a:lstStyle/>
          <a:p>
            <a:pPr>
              <a:lnSpc>
                <a:spcPct val="90000"/>
              </a:lnSpc>
              <a:spcAft>
                <a:spcPts val="612"/>
              </a:spcAft>
            </a:pPr>
            <a:r>
              <a:rPr lang="en-US" sz="1428" b="1" dirty="0">
                <a:solidFill>
                  <a:srgbClr val="F2F2F2"/>
                </a:solidFill>
                <a:latin typeface="Segoe UI Semibold" panose="020B0502040204020203" pitchFamily="34" charset="0"/>
                <a:cs typeface="Segoe UI Semibold" panose="020B0502040204020203" pitchFamily="34" charset="0"/>
              </a:rPr>
              <a:t>17%</a:t>
            </a:r>
          </a:p>
        </p:txBody>
      </p:sp>
      <p:sp>
        <p:nvSpPr>
          <p:cNvPr id="3" name="Title 2">
            <a:extLst>
              <a:ext uri="{FF2B5EF4-FFF2-40B4-BE49-F238E27FC236}">
                <a16:creationId xmlns:a16="http://schemas.microsoft.com/office/drawing/2014/main" id="{89C9820B-0C2C-4211-B56B-C0AC41042C23}"/>
              </a:ext>
            </a:extLst>
          </p:cNvPr>
          <p:cNvSpPr>
            <a:spLocks noGrp="1"/>
          </p:cNvSpPr>
          <p:nvPr>
            <p:ph type="title"/>
          </p:nvPr>
        </p:nvSpPr>
        <p:spPr/>
        <p:txBody>
          <a:bodyPr/>
          <a:lstStyle/>
          <a:p>
            <a:r>
              <a:rPr lang="en-US" dirty="0"/>
              <a:t>SMBs are loud, proud, and spending on cloud</a:t>
            </a:r>
          </a:p>
        </p:txBody>
      </p:sp>
      <p:pic>
        <p:nvPicPr>
          <p:cNvPr id="18" name="Picture 17">
            <a:extLst>
              <a:ext uri="{FF2B5EF4-FFF2-40B4-BE49-F238E27FC236}">
                <a16:creationId xmlns:a16="http://schemas.microsoft.com/office/drawing/2014/main" id="{01492DAE-3147-4453-9848-6F4C45673B84}"/>
              </a:ext>
            </a:extLst>
          </p:cNvPr>
          <p:cNvPicPr>
            <a:picLocks noChangeAspect="1"/>
          </p:cNvPicPr>
          <p:nvPr/>
        </p:nvPicPr>
        <p:blipFill>
          <a:blip r:embed="rId7"/>
          <a:stretch>
            <a:fillRect/>
          </a:stretch>
        </p:blipFill>
        <p:spPr>
          <a:xfrm>
            <a:off x="8382816" y="3410816"/>
            <a:ext cx="1608455" cy="1608455"/>
          </a:xfrm>
          <a:prstGeom prst="rect">
            <a:avLst/>
          </a:prstGeom>
        </p:spPr>
      </p:pic>
      <p:cxnSp>
        <p:nvCxnSpPr>
          <p:cNvPr id="21" name="Elbow Connector 41">
            <a:extLst>
              <a:ext uri="{FF2B5EF4-FFF2-40B4-BE49-F238E27FC236}">
                <a16:creationId xmlns:a16="http://schemas.microsoft.com/office/drawing/2014/main" id="{AEC34EA6-2239-44A1-BD03-6CF53B1DE1F1}"/>
              </a:ext>
            </a:extLst>
          </p:cNvPr>
          <p:cNvCxnSpPr/>
          <p:nvPr/>
        </p:nvCxnSpPr>
        <p:spPr>
          <a:xfrm flipV="1">
            <a:off x="9663254" y="2487388"/>
            <a:ext cx="360969" cy="1613574"/>
          </a:xfrm>
          <a:prstGeom prst="bentConnector2">
            <a:avLst/>
          </a:prstGeom>
          <a:ln w="25400">
            <a:solidFill>
              <a:schemeClr val="bg1">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D2B5778A-A932-4903-AD76-B44D261E90AA}"/>
              </a:ext>
            </a:extLst>
          </p:cNvPr>
          <p:cNvPicPr>
            <a:picLocks noChangeAspect="1"/>
          </p:cNvPicPr>
          <p:nvPr/>
        </p:nvPicPr>
        <p:blipFill>
          <a:blip r:embed="rId8"/>
          <a:stretch>
            <a:fillRect/>
          </a:stretch>
        </p:blipFill>
        <p:spPr>
          <a:xfrm>
            <a:off x="2890046" y="2308230"/>
            <a:ext cx="1963936" cy="1963936"/>
          </a:xfrm>
          <a:prstGeom prst="rect">
            <a:avLst/>
          </a:prstGeom>
        </p:spPr>
      </p:pic>
    </p:spTree>
    <p:extLst>
      <p:ext uri="{BB962C8B-B14F-4D97-AF65-F5344CB8AC3E}">
        <p14:creationId xmlns:p14="http://schemas.microsoft.com/office/powerpoint/2010/main" val="418005112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91702-5AC1-4FD7-9B1E-A88A8BD89ED3}"/>
              </a:ext>
            </a:extLst>
          </p:cNvPr>
          <p:cNvSpPr>
            <a:spLocks noGrp="1"/>
          </p:cNvSpPr>
          <p:nvPr>
            <p:ph type="title"/>
          </p:nvPr>
        </p:nvSpPr>
        <p:spPr/>
        <p:txBody>
          <a:bodyPr/>
          <a:lstStyle/>
          <a:p>
            <a:r>
              <a:rPr lang="en-US" dirty="0"/>
              <a:t>Some SMBs are more cloud-reluctant than others</a:t>
            </a:r>
          </a:p>
        </p:txBody>
      </p:sp>
      <p:sp>
        <p:nvSpPr>
          <p:cNvPr id="24" name="Rectangle 23">
            <a:extLst>
              <a:ext uri="{FF2B5EF4-FFF2-40B4-BE49-F238E27FC236}">
                <a16:creationId xmlns:a16="http://schemas.microsoft.com/office/drawing/2014/main" id="{8DA76DA7-68D8-443A-8AA2-221D54AB61D5}"/>
              </a:ext>
            </a:extLst>
          </p:cNvPr>
          <p:cNvSpPr/>
          <p:nvPr/>
        </p:nvSpPr>
        <p:spPr>
          <a:xfrm>
            <a:off x="378814" y="6527945"/>
            <a:ext cx="7711860" cy="215444"/>
          </a:xfrm>
          <a:prstGeom prst="rect">
            <a:avLst/>
          </a:prstGeom>
        </p:spPr>
        <p:txBody>
          <a:bodyPr wrap="square">
            <a:spAutoFit/>
          </a:bodyPr>
          <a:lstStyle/>
          <a:p>
            <a:r>
              <a:rPr lang="en-US" sz="800" dirty="0">
                <a:latin typeface="Segoe UI" panose="020B0502040204020203" pitchFamily="34" charset="0"/>
                <a:cs typeface="Segoe UI" panose="020B0502040204020203" pitchFamily="34" charset="0"/>
              </a:rPr>
              <a:t>Bredin, an SMB market research and content marketing agency.</a:t>
            </a:r>
          </a:p>
        </p:txBody>
      </p:sp>
      <p:sp>
        <p:nvSpPr>
          <p:cNvPr id="7" name="Rectangle 6">
            <a:extLst>
              <a:ext uri="{FF2B5EF4-FFF2-40B4-BE49-F238E27FC236}">
                <a16:creationId xmlns:a16="http://schemas.microsoft.com/office/drawing/2014/main" id="{BFCD013E-AE52-402E-A0CE-2BB77A96572E}"/>
              </a:ext>
            </a:extLst>
          </p:cNvPr>
          <p:cNvSpPr/>
          <p:nvPr/>
        </p:nvSpPr>
        <p:spPr>
          <a:xfrm>
            <a:off x="8659933" y="2363827"/>
            <a:ext cx="2271135" cy="606488"/>
          </a:xfrm>
          <a:prstGeom prst="rect">
            <a:avLst/>
          </a:prstGeom>
        </p:spPr>
        <p:txBody>
          <a:bodyPr wrap="square">
            <a:spAutoFit/>
          </a:bodyPr>
          <a:lstStyle/>
          <a:p>
            <a:pPr>
              <a:spcBef>
                <a:spcPts val="408"/>
              </a:spcBef>
            </a:pPr>
            <a:r>
              <a:rPr lang="en-US" sz="1600" dirty="0">
                <a:solidFill>
                  <a:srgbClr val="0077D5"/>
                </a:solidFill>
                <a:latin typeface="Segoe UI Semibold" panose="020B0502040204020203" pitchFamily="34" charset="0"/>
                <a:cs typeface="Segoe UI Semibold" panose="020B0502040204020203" pitchFamily="34" charset="0"/>
              </a:rPr>
              <a:t>One-third of SMBs do not use cloud yet</a:t>
            </a:r>
          </a:p>
        </p:txBody>
      </p:sp>
      <p:sp>
        <p:nvSpPr>
          <p:cNvPr id="8" name="Rectangle 7">
            <a:extLst>
              <a:ext uri="{FF2B5EF4-FFF2-40B4-BE49-F238E27FC236}">
                <a16:creationId xmlns:a16="http://schemas.microsoft.com/office/drawing/2014/main" id="{A8E07C72-9718-4F11-A08C-F93335C7AED6}"/>
              </a:ext>
            </a:extLst>
          </p:cNvPr>
          <p:cNvSpPr/>
          <p:nvPr/>
        </p:nvSpPr>
        <p:spPr>
          <a:xfrm>
            <a:off x="1911558" y="2354739"/>
            <a:ext cx="2286344" cy="606488"/>
          </a:xfrm>
          <a:prstGeom prst="rect">
            <a:avLst/>
          </a:prstGeom>
        </p:spPr>
        <p:txBody>
          <a:bodyPr wrap="square">
            <a:spAutoFit/>
          </a:bodyPr>
          <a:lstStyle/>
          <a:p>
            <a:pPr>
              <a:spcBef>
                <a:spcPts val="408"/>
              </a:spcBef>
            </a:pPr>
            <a:r>
              <a:rPr lang="en-US" sz="1600" dirty="0">
                <a:solidFill>
                  <a:srgbClr val="0077D5"/>
                </a:solidFill>
                <a:latin typeface="Segoe UI Semibold" panose="020B0502040204020203" pitchFamily="34" charset="0"/>
                <a:cs typeface="Segoe UI Semibold" panose="020B0502040204020203" pitchFamily="34" charset="0"/>
              </a:rPr>
              <a:t>Two-thirds of SMBs already use cloud</a:t>
            </a:r>
            <a:endParaRPr lang="en-US" sz="1600" dirty="0">
              <a:latin typeface="Segoe UI" panose="020B0502040204020203" pitchFamily="34" charset="0"/>
              <a:cs typeface="Segoe UI" panose="020B0502040204020203" pitchFamily="34" charset="0"/>
            </a:endParaRPr>
          </a:p>
        </p:txBody>
      </p:sp>
      <p:cxnSp>
        <p:nvCxnSpPr>
          <p:cNvPr id="29" name="Straight Connector 28">
            <a:extLst>
              <a:ext uri="{FF2B5EF4-FFF2-40B4-BE49-F238E27FC236}">
                <a16:creationId xmlns:a16="http://schemas.microsoft.com/office/drawing/2014/main" id="{2A200D4E-A402-204B-B50C-925E120921B8}"/>
              </a:ext>
            </a:extLst>
          </p:cNvPr>
          <p:cNvCxnSpPr>
            <a:cxnSpLocks/>
          </p:cNvCxnSpPr>
          <p:nvPr/>
        </p:nvCxnSpPr>
        <p:spPr>
          <a:xfrm>
            <a:off x="8407587" y="2075533"/>
            <a:ext cx="0" cy="3024808"/>
          </a:xfrm>
          <a:prstGeom prst="line">
            <a:avLst/>
          </a:prstGeom>
          <a:ln w="25400">
            <a:solidFill>
              <a:srgbClr val="BFBFBF"/>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Right Bracket 31">
            <a:extLst>
              <a:ext uri="{FF2B5EF4-FFF2-40B4-BE49-F238E27FC236}">
                <a16:creationId xmlns:a16="http://schemas.microsoft.com/office/drawing/2014/main" id="{87145ECB-D92B-9043-9820-F27C27F6A188}"/>
              </a:ext>
            </a:extLst>
          </p:cNvPr>
          <p:cNvSpPr/>
          <p:nvPr/>
        </p:nvSpPr>
        <p:spPr>
          <a:xfrm rot="5400000">
            <a:off x="2902399" y="2411157"/>
            <a:ext cx="137241" cy="4150972"/>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dirty="0"/>
          </a:p>
        </p:txBody>
      </p:sp>
      <p:sp>
        <p:nvSpPr>
          <p:cNvPr id="36" name="Right Bracket 35">
            <a:extLst>
              <a:ext uri="{FF2B5EF4-FFF2-40B4-BE49-F238E27FC236}">
                <a16:creationId xmlns:a16="http://schemas.microsoft.com/office/drawing/2014/main" id="{09511F2E-3D87-4C4C-9C5B-509EA404634C}"/>
              </a:ext>
            </a:extLst>
          </p:cNvPr>
          <p:cNvSpPr/>
          <p:nvPr/>
        </p:nvSpPr>
        <p:spPr>
          <a:xfrm rot="5400000">
            <a:off x="9749554" y="3476681"/>
            <a:ext cx="164373" cy="1992790"/>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dirty="0"/>
          </a:p>
        </p:txBody>
      </p:sp>
      <p:sp>
        <p:nvSpPr>
          <p:cNvPr id="17" name="Rectangle 16">
            <a:extLst>
              <a:ext uri="{FF2B5EF4-FFF2-40B4-BE49-F238E27FC236}">
                <a16:creationId xmlns:a16="http://schemas.microsoft.com/office/drawing/2014/main" id="{2C6659EA-F4F4-4478-BD4E-25BDCE843F6B}"/>
              </a:ext>
            </a:extLst>
          </p:cNvPr>
          <p:cNvSpPr/>
          <p:nvPr/>
        </p:nvSpPr>
        <p:spPr>
          <a:xfrm>
            <a:off x="791089" y="4650363"/>
            <a:ext cx="4051915" cy="343492"/>
          </a:xfrm>
          <a:prstGeom prst="rect">
            <a:avLst/>
          </a:prstGeom>
        </p:spPr>
        <p:txBody>
          <a:bodyPr wrap="square">
            <a:spAutoFit/>
          </a:bodyPr>
          <a:lstStyle/>
          <a:p>
            <a:pPr>
              <a:spcBef>
                <a:spcPts val="408"/>
              </a:spcBef>
            </a:pPr>
            <a:r>
              <a:rPr lang="en-US" sz="1600" b="1" dirty="0">
                <a:solidFill>
                  <a:srgbClr val="0077D5"/>
                </a:solidFill>
                <a:latin typeface="Segoe UI Semibold" panose="020B0502040204020203" pitchFamily="34" charset="0"/>
                <a:cs typeface="Segoe UI Semibold" panose="020B0502040204020203" pitchFamily="34" charset="0"/>
              </a:rPr>
              <a:t>54% </a:t>
            </a:r>
            <a:r>
              <a:rPr lang="en-US" sz="1600" dirty="0">
                <a:latin typeface="Segoe UI" panose="020B0502040204020203" pitchFamily="34" charset="0"/>
                <a:cs typeface="Segoe UI" panose="020B0502040204020203" pitchFamily="34" charset="0"/>
              </a:rPr>
              <a:t>expect to increase cloud investments</a:t>
            </a:r>
          </a:p>
        </p:txBody>
      </p:sp>
      <p:sp>
        <p:nvSpPr>
          <p:cNvPr id="18" name="Rectangle 17">
            <a:extLst>
              <a:ext uri="{FF2B5EF4-FFF2-40B4-BE49-F238E27FC236}">
                <a16:creationId xmlns:a16="http://schemas.microsoft.com/office/drawing/2014/main" id="{27AEC1BE-CB74-4CF6-961C-309F24CF5C94}"/>
              </a:ext>
            </a:extLst>
          </p:cNvPr>
          <p:cNvSpPr/>
          <p:nvPr/>
        </p:nvSpPr>
        <p:spPr>
          <a:xfrm>
            <a:off x="8702055" y="4638558"/>
            <a:ext cx="2747942" cy="350330"/>
          </a:xfrm>
          <a:prstGeom prst="rect">
            <a:avLst/>
          </a:prstGeom>
        </p:spPr>
        <p:txBody>
          <a:bodyPr wrap="square">
            <a:spAutoFit/>
          </a:bodyPr>
          <a:lstStyle/>
          <a:p>
            <a:pPr>
              <a:spcBef>
                <a:spcPts val="408"/>
              </a:spcBef>
            </a:pPr>
            <a:r>
              <a:rPr lang="en-US" sz="1600" b="1" dirty="0">
                <a:solidFill>
                  <a:srgbClr val="0077D5"/>
                </a:solidFill>
                <a:latin typeface="Segoe UI Semibold" panose="020B0502040204020203" pitchFamily="34" charset="0"/>
                <a:cs typeface="Segoe UI Semibold" panose="020B0502040204020203" pitchFamily="34" charset="0"/>
              </a:rPr>
              <a:t>66%</a:t>
            </a:r>
            <a:r>
              <a:rPr lang="en-US" sz="1600" dirty="0">
                <a:latin typeface="Segoe UI" panose="020B0502040204020203" pitchFamily="34" charset="0"/>
                <a:cs typeface="Segoe UI" panose="020B0502040204020203" pitchFamily="34" charset="0"/>
              </a:rPr>
              <a:t> are considering it</a:t>
            </a:r>
          </a:p>
        </p:txBody>
      </p:sp>
      <p:sp>
        <p:nvSpPr>
          <p:cNvPr id="20" name="Right Bracket 19">
            <a:extLst>
              <a:ext uri="{FF2B5EF4-FFF2-40B4-BE49-F238E27FC236}">
                <a16:creationId xmlns:a16="http://schemas.microsoft.com/office/drawing/2014/main" id="{C4054D9A-987F-4428-9403-2D944A465263}"/>
              </a:ext>
            </a:extLst>
          </p:cNvPr>
          <p:cNvSpPr/>
          <p:nvPr/>
        </p:nvSpPr>
        <p:spPr>
          <a:xfrm rot="16200000">
            <a:off x="10249081" y="1676535"/>
            <a:ext cx="149682" cy="3061340"/>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dirty="0"/>
          </a:p>
        </p:txBody>
      </p:sp>
      <p:sp>
        <p:nvSpPr>
          <p:cNvPr id="21" name="Right Bracket 20">
            <a:extLst>
              <a:ext uri="{FF2B5EF4-FFF2-40B4-BE49-F238E27FC236}">
                <a16:creationId xmlns:a16="http://schemas.microsoft.com/office/drawing/2014/main" id="{7975AD34-0E02-4FDF-9ABB-C740E82ACE03}"/>
              </a:ext>
            </a:extLst>
          </p:cNvPr>
          <p:cNvSpPr/>
          <p:nvPr/>
        </p:nvSpPr>
        <p:spPr>
          <a:xfrm rot="16200000">
            <a:off x="4408176" y="-404735"/>
            <a:ext cx="119614" cy="7197265"/>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dirty="0"/>
          </a:p>
        </p:txBody>
      </p:sp>
      <p:pic>
        <p:nvPicPr>
          <p:cNvPr id="49" name="Picture 48">
            <a:extLst>
              <a:ext uri="{FF2B5EF4-FFF2-40B4-BE49-F238E27FC236}">
                <a16:creationId xmlns:a16="http://schemas.microsoft.com/office/drawing/2014/main" id="{2806D06A-0873-D84F-998C-2713B290D2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80" y="2367276"/>
            <a:ext cx="1014377" cy="518460"/>
          </a:xfrm>
          <a:prstGeom prst="rect">
            <a:avLst/>
          </a:prstGeom>
        </p:spPr>
      </p:pic>
      <p:pic>
        <p:nvPicPr>
          <p:cNvPr id="5" name="Graphic 4">
            <a:extLst>
              <a:ext uri="{FF2B5EF4-FFF2-40B4-BE49-F238E27FC236}">
                <a16:creationId xmlns:a16="http://schemas.microsoft.com/office/drawing/2014/main" id="{86B13D93-C137-42CE-8D5B-83BFC445C4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6503" y="3226835"/>
            <a:ext cx="7178434" cy="1145131"/>
          </a:xfrm>
          <a:prstGeom prst="rect">
            <a:avLst/>
          </a:prstGeom>
        </p:spPr>
      </p:pic>
      <p:pic>
        <p:nvPicPr>
          <p:cNvPr id="15" name="Graphic 14">
            <a:extLst>
              <a:ext uri="{FF2B5EF4-FFF2-40B4-BE49-F238E27FC236}">
                <a16:creationId xmlns:a16="http://schemas.microsoft.com/office/drawing/2014/main" id="{A95DA761-2D10-4008-BF3F-9C80FACA1BE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97851" y="3226835"/>
            <a:ext cx="3107742" cy="1101914"/>
          </a:xfrm>
          <a:prstGeom prst="rect">
            <a:avLst/>
          </a:prstGeom>
        </p:spPr>
      </p:pic>
    </p:spTree>
    <p:extLst>
      <p:ext uri="{BB962C8B-B14F-4D97-AF65-F5344CB8AC3E}">
        <p14:creationId xmlns:p14="http://schemas.microsoft.com/office/powerpoint/2010/main" val="38330751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67D1E-52AB-48EB-8133-A9AB83EF0317}"/>
              </a:ext>
            </a:extLst>
          </p:cNvPr>
          <p:cNvSpPr>
            <a:spLocks noGrp="1"/>
          </p:cNvSpPr>
          <p:nvPr>
            <p:ph type="title"/>
          </p:nvPr>
        </p:nvSpPr>
        <p:spPr/>
        <p:txBody>
          <a:bodyPr/>
          <a:lstStyle/>
          <a:p>
            <a:r>
              <a:rPr lang="en-US" dirty="0"/>
              <a:t>Cloud-reluctant SMBs are not cloud adverse</a:t>
            </a:r>
          </a:p>
        </p:txBody>
      </p:sp>
      <p:sp>
        <p:nvSpPr>
          <p:cNvPr id="15" name="Rectangle 14">
            <a:extLst>
              <a:ext uri="{FF2B5EF4-FFF2-40B4-BE49-F238E27FC236}">
                <a16:creationId xmlns:a16="http://schemas.microsoft.com/office/drawing/2014/main" id="{C2C8E24C-6C76-4CF0-BA8E-8DD2835D486C}"/>
              </a:ext>
            </a:extLst>
          </p:cNvPr>
          <p:cNvSpPr/>
          <p:nvPr/>
        </p:nvSpPr>
        <p:spPr>
          <a:xfrm>
            <a:off x="1527243" y="4457878"/>
            <a:ext cx="1431719" cy="830997"/>
          </a:xfrm>
          <a:prstGeom prst="rect">
            <a:avLst/>
          </a:prstGeom>
        </p:spPr>
        <p:txBody>
          <a:bodyPr wrap="square" anchor="ctr">
            <a:spAutoFit/>
          </a:bodyPr>
          <a:lstStyle/>
          <a:p>
            <a:r>
              <a:rPr lang="en-US" sz="1200" dirty="0">
                <a:latin typeface="+mj-lt"/>
                <a:cs typeface="Segoe UI" panose="020B0502040204020203" pitchFamily="34" charset="0"/>
              </a:rPr>
              <a:t>They just have concerns they need you to address</a:t>
            </a:r>
          </a:p>
        </p:txBody>
      </p:sp>
      <p:sp>
        <p:nvSpPr>
          <p:cNvPr id="42" name="Rectangle 41">
            <a:extLst>
              <a:ext uri="{FF2B5EF4-FFF2-40B4-BE49-F238E27FC236}">
                <a16:creationId xmlns:a16="http://schemas.microsoft.com/office/drawing/2014/main" id="{6BBF44DD-72E9-9A45-8F53-94569658AF05}"/>
              </a:ext>
            </a:extLst>
          </p:cNvPr>
          <p:cNvSpPr/>
          <p:nvPr/>
        </p:nvSpPr>
        <p:spPr bwMode="auto">
          <a:xfrm>
            <a:off x="3275375" y="4284119"/>
            <a:ext cx="3863796" cy="32358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74608" rIns="186521" bIns="74608" numCol="1" spcCol="0" rtlCol="0" fromWordArt="0" anchor="ctr" anchorCtr="0" forceAA="0" compatLnSpc="1">
            <a:prstTxWarp prst="textNoShape">
              <a:avLst/>
            </a:prstTxWarp>
            <a:spAutoFit/>
          </a:bodyPr>
          <a:lstStyle/>
          <a:p>
            <a:pPr algn="ctr">
              <a:lnSpc>
                <a:spcPct val="90000"/>
              </a:lnSpc>
              <a:spcAft>
                <a:spcPts val="612"/>
              </a:spcAft>
            </a:pPr>
            <a:r>
              <a:rPr lang="en-US" sz="1200" dirty="0">
                <a:solidFill>
                  <a:schemeClr val="bg1"/>
                </a:solidFill>
                <a:latin typeface="+mj-lt"/>
              </a:rPr>
              <a:t>It seems expensive and risky</a:t>
            </a:r>
          </a:p>
        </p:txBody>
      </p:sp>
      <p:sp>
        <p:nvSpPr>
          <p:cNvPr id="43" name="Rectangle 42">
            <a:extLst>
              <a:ext uri="{FF2B5EF4-FFF2-40B4-BE49-F238E27FC236}">
                <a16:creationId xmlns:a16="http://schemas.microsoft.com/office/drawing/2014/main" id="{379ABC85-9E53-5C45-B1AF-64E6B3483ABC}"/>
              </a:ext>
            </a:extLst>
          </p:cNvPr>
          <p:cNvSpPr/>
          <p:nvPr/>
        </p:nvSpPr>
        <p:spPr bwMode="auto">
          <a:xfrm>
            <a:off x="1643738" y="3856652"/>
            <a:ext cx="3667475" cy="32358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74608" rIns="186521" bIns="74608" numCol="1" spcCol="0" rtlCol="0" fromWordArt="0" anchor="ctr" anchorCtr="0" forceAA="0" compatLnSpc="1">
            <a:prstTxWarp prst="textNoShape">
              <a:avLst/>
            </a:prstTxWarp>
            <a:spAutoFit/>
          </a:bodyPr>
          <a:lstStyle/>
          <a:p>
            <a:pPr algn="ctr">
              <a:lnSpc>
                <a:spcPct val="90000"/>
              </a:lnSpc>
              <a:spcAft>
                <a:spcPts val="612"/>
              </a:spcAft>
            </a:pPr>
            <a:r>
              <a:rPr lang="en-US" sz="1224" dirty="0">
                <a:solidFill>
                  <a:schemeClr val="bg2"/>
                </a:solidFill>
              </a:rPr>
              <a:t>We’re in!</a:t>
            </a:r>
          </a:p>
        </p:txBody>
      </p:sp>
      <p:sp>
        <p:nvSpPr>
          <p:cNvPr id="46" name="Rectangle 45">
            <a:extLst>
              <a:ext uri="{FF2B5EF4-FFF2-40B4-BE49-F238E27FC236}">
                <a16:creationId xmlns:a16="http://schemas.microsoft.com/office/drawing/2014/main" id="{28B5D263-ECA3-2544-A7C3-2D3C63E00417}"/>
              </a:ext>
            </a:extLst>
          </p:cNvPr>
          <p:cNvSpPr/>
          <p:nvPr/>
        </p:nvSpPr>
        <p:spPr bwMode="auto">
          <a:xfrm>
            <a:off x="5144006" y="4711586"/>
            <a:ext cx="3863796" cy="32358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74608" rIns="186521" bIns="74608" numCol="1" spcCol="0" rtlCol="0" fromWordArt="0" anchor="ctr" anchorCtr="0" forceAA="0" compatLnSpc="1">
            <a:prstTxWarp prst="textNoShape">
              <a:avLst/>
            </a:prstTxWarp>
            <a:spAutoFit/>
          </a:bodyPr>
          <a:lstStyle/>
          <a:p>
            <a:pPr algn="ctr">
              <a:lnSpc>
                <a:spcPct val="90000"/>
              </a:lnSpc>
              <a:spcAft>
                <a:spcPts val="612"/>
              </a:spcAft>
            </a:pPr>
            <a:r>
              <a:rPr lang="en-US" sz="1200" dirty="0">
                <a:solidFill>
                  <a:schemeClr val="bg1"/>
                </a:solidFill>
                <a:latin typeface="+mj-lt"/>
              </a:rPr>
              <a:t>It’ll slow us down and cause disruptions</a:t>
            </a:r>
          </a:p>
        </p:txBody>
      </p:sp>
      <p:sp>
        <p:nvSpPr>
          <p:cNvPr id="48" name="Rectangle 47">
            <a:extLst>
              <a:ext uri="{FF2B5EF4-FFF2-40B4-BE49-F238E27FC236}">
                <a16:creationId xmlns:a16="http://schemas.microsoft.com/office/drawing/2014/main" id="{4C4632A1-9727-FE49-801E-9D40C2622718}"/>
              </a:ext>
            </a:extLst>
          </p:cNvPr>
          <p:cNvSpPr/>
          <p:nvPr/>
        </p:nvSpPr>
        <p:spPr bwMode="auto">
          <a:xfrm>
            <a:off x="7125206" y="5139052"/>
            <a:ext cx="3654389" cy="32358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74608" rIns="186521" bIns="74608" numCol="1" spcCol="0" rtlCol="0" fromWordArt="0" anchor="ctr" anchorCtr="0" forceAA="0" compatLnSpc="1">
            <a:prstTxWarp prst="textNoShape">
              <a:avLst/>
            </a:prstTxWarp>
            <a:spAutoFit/>
          </a:bodyPr>
          <a:lstStyle/>
          <a:p>
            <a:pPr algn="ctr">
              <a:lnSpc>
                <a:spcPct val="90000"/>
              </a:lnSpc>
              <a:spcAft>
                <a:spcPts val="612"/>
              </a:spcAft>
            </a:pPr>
            <a:r>
              <a:rPr lang="en-US" sz="1200" dirty="0">
                <a:solidFill>
                  <a:schemeClr val="bg1"/>
                </a:solidFill>
                <a:latin typeface="+mj-lt"/>
              </a:rPr>
              <a:t>It’s more than I need / It feels impersonal</a:t>
            </a:r>
          </a:p>
        </p:txBody>
      </p:sp>
      <p:sp>
        <p:nvSpPr>
          <p:cNvPr id="50" name="Left Brace 49">
            <a:extLst>
              <a:ext uri="{FF2B5EF4-FFF2-40B4-BE49-F238E27FC236}">
                <a16:creationId xmlns:a16="http://schemas.microsoft.com/office/drawing/2014/main" id="{91EF57DE-8DE4-1D48-98B2-2CADBF48292A}"/>
              </a:ext>
            </a:extLst>
          </p:cNvPr>
          <p:cNvSpPr/>
          <p:nvPr/>
        </p:nvSpPr>
        <p:spPr>
          <a:xfrm>
            <a:off x="2991636" y="4285820"/>
            <a:ext cx="188016" cy="1175115"/>
          </a:xfrm>
          <a:prstGeom prst="leftBrace">
            <a:avLst>
              <a:gd name="adj1" fmla="val 0"/>
              <a:gd name="adj2" fmla="val 50000"/>
            </a:avLst>
          </a:prstGeom>
          <a:ln w="2540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dirty="0"/>
          </a:p>
        </p:txBody>
      </p:sp>
      <p:cxnSp>
        <p:nvCxnSpPr>
          <p:cNvPr id="7" name="Straight Connector 6">
            <a:extLst>
              <a:ext uri="{FF2B5EF4-FFF2-40B4-BE49-F238E27FC236}">
                <a16:creationId xmlns:a16="http://schemas.microsoft.com/office/drawing/2014/main" id="{2892C36A-E787-7D46-8D36-184417A357F0}"/>
              </a:ext>
            </a:extLst>
          </p:cNvPr>
          <p:cNvCxnSpPr/>
          <p:nvPr/>
        </p:nvCxnSpPr>
        <p:spPr>
          <a:xfrm>
            <a:off x="3477476" y="3419940"/>
            <a:ext cx="0" cy="340665"/>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F86EB34-8649-1148-BACF-B06968AF325F}"/>
              </a:ext>
            </a:extLst>
          </p:cNvPr>
          <p:cNvCxnSpPr>
            <a:cxnSpLocks/>
          </p:cNvCxnSpPr>
          <p:nvPr/>
        </p:nvCxnSpPr>
        <p:spPr>
          <a:xfrm>
            <a:off x="5304643" y="2541302"/>
            <a:ext cx="0" cy="1219303"/>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3C8DCC0-B8A0-2049-AAF3-4749B05986B1}"/>
              </a:ext>
            </a:extLst>
          </p:cNvPr>
          <p:cNvCxnSpPr>
            <a:cxnSpLocks/>
          </p:cNvCxnSpPr>
          <p:nvPr/>
        </p:nvCxnSpPr>
        <p:spPr>
          <a:xfrm>
            <a:off x="7131810" y="2432945"/>
            <a:ext cx="0" cy="1327660"/>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B9AB2E6-4C53-AC41-8D20-C7D6A7A3BF29}"/>
              </a:ext>
            </a:extLst>
          </p:cNvPr>
          <p:cNvCxnSpPr>
            <a:cxnSpLocks/>
          </p:cNvCxnSpPr>
          <p:nvPr/>
        </p:nvCxnSpPr>
        <p:spPr>
          <a:xfrm>
            <a:off x="8958977" y="3237611"/>
            <a:ext cx="0" cy="522994"/>
          </a:xfrm>
          <a:prstGeom prst="line">
            <a:avLst/>
          </a:prstGeom>
          <a:ln w="1905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03C84EB-DA03-1B48-9746-EB102BDA73D1}"/>
              </a:ext>
            </a:extLst>
          </p:cNvPr>
          <p:cNvSpPr txBox="1"/>
          <p:nvPr/>
        </p:nvSpPr>
        <p:spPr>
          <a:xfrm>
            <a:off x="3805695" y="3413005"/>
            <a:ext cx="1193684" cy="267080"/>
          </a:xfrm>
          <a:prstGeom prst="rect">
            <a:avLst/>
          </a:prstGeom>
          <a:noFill/>
        </p:spPr>
        <p:txBody>
          <a:bodyPr wrap="none" lIns="93260" tIns="46630" rIns="93260" bIns="46630" rtlCol="0">
            <a:spAutoFit/>
          </a:bodyPr>
          <a:lstStyle/>
          <a:p>
            <a:pPr>
              <a:lnSpc>
                <a:spcPct val="90000"/>
              </a:lnSpc>
              <a:spcAft>
                <a:spcPts val="612"/>
              </a:spcAft>
            </a:pPr>
            <a:r>
              <a:rPr lang="en-US" sz="1200" dirty="0">
                <a:gradFill>
                  <a:gsLst>
                    <a:gs pos="2917">
                      <a:schemeClr val="tx1"/>
                    </a:gs>
                    <a:gs pos="30000">
                      <a:schemeClr val="tx1"/>
                    </a:gs>
                  </a:gsLst>
                  <a:lin ang="5400000" scaled="0"/>
                </a:gradFill>
                <a:latin typeface="Segoe UI" panose="020B0502040204020203" pitchFamily="34" charset="0"/>
                <a:cs typeface="Segoe UI" panose="020B0502040204020203" pitchFamily="34" charset="0"/>
              </a:rPr>
              <a:t>Early adopters</a:t>
            </a:r>
          </a:p>
        </p:txBody>
      </p:sp>
      <p:sp>
        <p:nvSpPr>
          <p:cNvPr id="27" name="TextBox 26">
            <a:extLst>
              <a:ext uri="{FF2B5EF4-FFF2-40B4-BE49-F238E27FC236}">
                <a16:creationId xmlns:a16="http://schemas.microsoft.com/office/drawing/2014/main" id="{AB74BFA3-F47F-C949-82B0-DB1D4AAD6D71}"/>
              </a:ext>
            </a:extLst>
          </p:cNvPr>
          <p:cNvSpPr txBox="1"/>
          <p:nvPr/>
        </p:nvSpPr>
        <p:spPr>
          <a:xfrm>
            <a:off x="5656470" y="3413005"/>
            <a:ext cx="1144768" cy="267080"/>
          </a:xfrm>
          <a:prstGeom prst="rect">
            <a:avLst/>
          </a:prstGeom>
          <a:noFill/>
        </p:spPr>
        <p:txBody>
          <a:bodyPr wrap="none" lIns="93260" tIns="46630" rIns="93260" bIns="46630" rtlCol="0">
            <a:spAutoFit/>
          </a:bodyPr>
          <a:lstStyle/>
          <a:p>
            <a:pPr>
              <a:lnSpc>
                <a:spcPct val="90000"/>
              </a:lnSpc>
              <a:spcAft>
                <a:spcPts val="612"/>
              </a:spcAft>
            </a:pPr>
            <a:r>
              <a:rPr lang="en-US" sz="1200" dirty="0">
                <a:gradFill>
                  <a:gsLst>
                    <a:gs pos="2917">
                      <a:schemeClr val="tx1"/>
                    </a:gs>
                    <a:gs pos="30000">
                      <a:schemeClr val="tx1"/>
                    </a:gs>
                  </a:gsLst>
                  <a:lin ang="5400000" scaled="0"/>
                </a:gradFill>
                <a:latin typeface="Segoe UI" panose="020B0502040204020203" pitchFamily="34" charset="0"/>
                <a:cs typeface="Segoe UI" panose="020B0502040204020203" pitchFamily="34" charset="0"/>
              </a:rPr>
              <a:t>Early majority</a:t>
            </a:r>
          </a:p>
        </p:txBody>
      </p:sp>
      <p:sp>
        <p:nvSpPr>
          <p:cNvPr id="28" name="TextBox 27">
            <a:extLst>
              <a:ext uri="{FF2B5EF4-FFF2-40B4-BE49-F238E27FC236}">
                <a16:creationId xmlns:a16="http://schemas.microsoft.com/office/drawing/2014/main" id="{8F869C88-43A7-3A45-A0C7-573414004524}"/>
              </a:ext>
            </a:extLst>
          </p:cNvPr>
          <p:cNvSpPr txBox="1"/>
          <p:nvPr/>
        </p:nvSpPr>
        <p:spPr>
          <a:xfrm>
            <a:off x="7503059" y="3413005"/>
            <a:ext cx="1102652" cy="267080"/>
          </a:xfrm>
          <a:prstGeom prst="rect">
            <a:avLst/>
          </a:prstGeom>
          <a:noFill/>
        </p:spPr>
        <p:txBody>
          <a:bodyPr wrap="none" lIns="93260" tIns="46630" rIns="93260" bIns="46630" rtlCol="0">
            <a:spAutoFit/>
          </a:bodyPr>
          <a:lstStyle/>
          <a:p>
            <a:pPr>
              <a:lnSpc>
                <a:spcPct val="90000"/>
              </a:lnSpc>
              <a:spcAft>
                <a:spcPts val="612"/>
              </a:spcAft>
            </a:pPr>
            <a:r>
              <a:rPr lang="en-US" sz="1200" dirty="0">
                <a:gradFill>
                  <a:gsLst>
                    <a:gs pos="2917">
                      <a:schemeClr val="tx1"/>
                    </a:gs>
                    <a:gs pos="30000">
                      <a:schemeClr val="tx1"/>
                    </a:gs>
                  </a:gsLst>
                  <a:lin ang="5400000" scaled="0"/>
                </a:gradFill>
                <a:latin typeface="Segoe UI" panose="020B0502040204020203" pitchFamily="34" charset="0"/>
                <a:cs typeface="Segoe UI" panose="020B0502040204020203" pitchFamily="34" charset="0"/>
              </a:rPr>
              <a:t>Late majority</a:t>
            </a:r>
          </a:p>
        </p:txBody>
      </p:sp>
      <p:sp>
        <p:nvSpPr>
          <p:cNvPr id="29" name="TextBox 28">
            <a:extLst>
              <a:ext uri="{FF2B5EF4-FFF2-40B4-BE49-F238E27FC236}">
                <a16:creationId xmlns:a16="http://schemas.microsoft.com/office/drawing/2014/main" id="{C3E7A094-E4F0-0C4A-8594-647F90ADF9A6}"/>
              </a:ext>
            </a:extLst>
          </p:cNvPr>
          <p:cNvSpPr txBox="1"/>
          <p:nvPr/>
        </p:nvSpPr>
        <p:spPr>
          <a:xfrm>
            <a:off x="4093340" y="3173879"/>
            <a:ext cx="601976" cy="267080"/>
          </a:xfrm>
          <a:prstGeom prst="rect">
            <a:avLst/>
          </a:prstGeom>
          <a:noFill/>
        </p:spPr>
        <p:txBody>
          <a:bodyPr wrap="none" lIns="93260" tIns="46630" rIns="93260" bIns="46630" rtlCol="0">
            <a:spAutoFit/>
          </a:bodyPr>
          <a:lstStyle/>
          <a:p>
            <a:pPr>
              <a:lnSpc>
                <a:spcPct val="90000"/>
              </a:lnSpc>
              <a:spcAft>
                <a:spcPts val="612"/>
              </a:spcAft>
            </a:pPr>
            <a:r>
              <a:rPr lang="en-US" sz="1200" b="1" dirty="0">
                <a:solidFill>
                  <a:srgbClr val="0077D5"/>
                </a:solidFill>
                <a:latin typeface="Segoe UI Semibold" panose="020B0502040204020203" pitchFamily="34" charset="0"/>
                <a:cs typeface="Segoe UI Semibold" panose="020B0502040204020203" pitchFamily="34" charset="0"/>
              </a:rPr>
              <a:t>13.5%</a:t>
            </a:r>
          </a:p>
        </p:txBody>
      </p:sp>
      <p:sp>
        <p:nvSpPr>
          <p:cNvPr id="30" name="TextBox 29">
            <a:extLst>
              <a:ext uri="{FF2B5EF4-FFF2-40B4-BE49-F238E27FC236}">
                <a16:creationId xmlns:a16="http://schemas.microsoft.com/office/drawing/2014/main" id="{74E2F68D-8966-CF4F-89A0-F0BB24FD1642}"/>
              </a:ext>
            </a:extLst>
          </p:cNvPr>
          <p:cNvSpPr txBox="1"/>
          <p:nvPr/>
        </p:nvSpPr>
        <p:spPr>
          <a:xfrm>
            <a:off x="5969557" y="3173879"/>
            <a:ext cx="502246" cy="267080"/>
          </a:xfrm>
          <a:prstGeom prst="rect">
            <a:avLst/>
          </a:prstGeom>
          <a:noFill/>
        </p:spPr>
        <p:txBody>
          <a:bodyPr wrap="none" lIns="93260" tIns="46630" rIns="93260" bIns="46630" rtlCol="0">
            <a:spAutoFit/>
          </a:bodyPr>
          <a:lstStyle/>
          <a:p>
            <a:pPr>
              <a:lnSpc>
                <a:spcPct val="90000"/>
              </a:lnSpc>
              <a:spcAft>
                <a:spcPts val="612"/>
              </a:spcAft>
            </a:pPr>
            <a:r>
              <a:rPr lang="en-US" sz="1200" b="1" dirty="0">
                <a:solidFill>
                  <a:srgbClr val="0077D5"/>
                </a:solidFill>
                <a:latin typeface="Segoe UI Semibold" panose="020B0502040204020203" pitchFamily="34" charset="0"/>
                <a:cs typeface="Segoe UI Semibold" panose="020B0502040204020203" pitchFamily="34" charset="0"/>
              </a:rPr>
              <a:t>34%</a:t>
            </a:r>
          </a:p>
        </p:txBody>
      </p:sp>
      <p:sp>
        <p:nvSpPr>
          <p:cNvPr id="31" name="TextBox 30">
            <a:extLst>
              <a:ext uri="{FF2B5EF4-FFF2-40B4-BE49-F238E27FC236}">
                <a16:creationId xmlns:a16="http://schemas.microsoft.com/office/drawing/2014/main" id="{56651B87-3497-7446-A878-ADF1E00F1D99}"/>
              </a:ext>
            </a:extLst>
          </p:cNvPr>
          <p:cNvSpPr txBox="1"/>
          <p:nvPr/>
        </p:nvSpPr>
        <p:spPr>
          <a:xfrm>
            <a:off x="7796724" y="3173879"/>
            <a:ext cx="502246" cy="267080"/>
          </a:xfrm>
          <a:prstGeom prst="rect">
            <a:avLst/>
          </a:prstGeom>
          <a:noFill/>
        </p:spPr>
        <p:txBody>
          <a:bodyPr wrap="none" lIns="93260" tIns="46630" rIns="93260" bIns="46630" rtlCol="0">
            <a:spAutoFit/>
          </a:bodyPr>
          <a:lstStyle/>
          <a:p>
            <a:pPr>
              <a:lnSpc>
                <a:spcPct val="90000"/>
              </a:lnSpc>
              <a:spcAft>
                <a:spcPts val="612"/>
              </a:spcAft>
            </a:pPr>
            <a:r>
              <a:rPr lang="en-US" sz="1200" b="1" dirty="0">
                <a:solidFill>
                  <a:srgbClr val="0077D5"/>
                </a:solidFill>
                <a:latin typeface="Segoe UI Semibold" panose="020B0502040204020203" pitchFamily="34" charset="0"/>
                <a:cs typeface="Segoe UI Semibold" panose="020B0502040204020203" pitchFamily="34" charset="0"/>
              </a:rPr>
              <a:t>34%</a:t>
            </a:r>
          </a:p>
        </p:txBody>
      </p:sp>
      <p:sp>
        <p:nvSpPr>
          <p:cNvPr id="32" name="TextBox 31">
            <a:extLst>
              <a:ext uri="{FF2B5EF4-FFF2-40B4-BE49-F238E27FC236}">
                <a16:creationId xmlns:a16="http://schemas.microsoft.com/office/drawing/2014/main" id="{72E294FB-F809-EC47-A658-EF7CEDC5274A}"/>
              </a:ext>
            </a:extLst>
          </p:cNvPr>
          <p:cNvSpPr txBox="1"/>
          <p:nvPr/>
        </p:nvSpPr>
        <p:spPr>
          <a:xfrm>
            <a:off x="2105004" y="3101945"/>
            <a:ext cx="930855" cy="267080"/>
          </a:xfrm>
          <a:prstGeom prst="rect">
            <a:avLst/>
          </a:prstGeom>
          <a:noFill/>
        </p:spPr>
        <p:txBody>
          <a:bodyPr wrap="none" lIns="93260" tIns="46630" rIns="93260" bIns="46630" rtlCol="0">
            <a:spAutoFit/>
          </a:bodyPr>
          <a:lstStyle/>
          <a:p>
            <a:pPr>
              <a:lnSpc>
                <a:spcPct val="90000"/>
              </a:lnSpc>
              <a:spcAft>
                <a:spcPts val="612"/>
              </a:spcAft>
            </a:pPr>
            <a:r>
              <a:rPr lang="en-US" sz="1200" dirty="0">
                <a:gradFill>
                  <a:gsLst>
                    <a:gs pos="2917">
                      <a:schemeClr val="tx1"/>
                    </a:gs>
                    <a:gs pos="30000">
                      <a:schemeClr val="tx1"/>
                    </a:gs>
                  </a:gsLst>
                  <a:lin ang="5400000" scaled="0"/>
                </a:gradFill>
                <a:latin typeface="Segoe UI" panose="020B0502040204020203" pitchFamily="34" charset="0"/>
                <a:cs typeface="Segoe UI" panose="020B0502040204020203" pitchFamily="34" charset="0"/>
              </a:rPr>
              <a:t>Innovators</a:t>
            </a:r>
          </a:p>
        </p:txBody>
      </p:sp>
      <p:sp>
        <p:nvSpPr>
          <p:cNvPr id="33" name="TextBox 32">
            <a:extLst>
              <a:ext uri="{FF2B5EF4-FFF2-40B4-BE49-F238E27FC236}">
                <a16:creationId xmlns:a16="http://schemas.microsoft.com/office/drawing/2014/main" id="{EEB57777-D887-D84C-BE39-17802CA17994}"/>
              </a:ext>
            </a:extLst>
          </p:cNvPr>
          <p:cNvSpPr txBox="1"/>
          <p:nvPr/>
        </p:nvSpPr>
        <p:spPr>
          <a:xfrm>
            <a:off x="2298055" y="2844106"/>
            <a:ext cx="538214" cy="267080"/>
          </a:xfrm>
          <a:prstGeom prst="rect">
            <a:avLst/>
          </a:prstGeom>
          <a:noFill/>
        </p:spPr>
        <p:txBody>
          <a:bodyPr wrap="none" lIns="93260" tIns="46630" rIns="93260" bIns="46630" rtlCol="0">
            <a:spAutoFit/>
          </a:bodyPr>
          <a:lstStyle/>
          <a:p>
            <a:pPr>
              <a:lnSpc>
                <a:spcPct val="90000"/>
              </a:lnSpc>
              <a:spcAft>
                <a:spcPts val="612"/>
              </a:spcAft>
            </a:pPr>
            <a:r>
              <a:rPr lang="en-US" sz="1200" b="1" dirty="0">
                <a:solidFill>
                  <a:srgbClr val="0077D5"/>
                </a:solidFill>
                <a:latin typeface="Segoe UI Semibold" panose="020B0502040204020203" pitchFamily="34" charset="0"/>
                <a:cs typeface="Segoe UI Semibold" panose="020B0502040204020203" pitchFamily="34" charset="0"/>
              </a:rPr>
              <a:t>2.5%</a:t>
            </a:r>
          </a:p>
        </p:txBody>
      </p:sp>
      <p:sp>
        <p:nvSpPr>
          <p:cNvPr id="34" name="TextBox 33">
            <a:extLst>
              <a:ext uri="{FF2B5EF4-FFF2-40B4-BE49-F238E27FC236}">
                <a16:creationId xmlns:a16="http://schemas.microsoft.com/office/drawing/2014/main" id="{96822C4D-39F2-4A46-A53A-830E16C9F731}"/>
              </a:ext>
            </a:extLst>
          </p:cNvPr>
          <p:cNvSpPr txBox="1"/>
          <p:nvPr/>
        </p:nvSpPr>
        <p:spPr>
          <a:xfrm>
            <a:off x="9458989" y="3101945"/>
            <a:ext cx="833675" cy="267080"/>
          </a:xfrm>
          <a:prstGeom prst="rect">
            <a:avLst/>
          </a:prstGeom>
          <a:noFill/>
        </p:spPr>
        <p:txBody>
          <a:bodyPr wrap="none" lIns="93260" tIns="46630" rIns="93260" bIns="46630" rtlCol="0">
            <a:spAutoFit/>
          </a:bodyPr>
          <a:lstStyle/>
          <a:p>
            <a:pPr>
              <a:lnSpc>
                <a:spcPct val="90000"/>
              </a:lnSpc>
              <a:spcAft>
                <a:spcPts val="612"/>
              </a:spcAft>
            </a:pPr>
            <a:r>
              <a:rPr lang="en-US" sz="1200" dirty="0">
                <a:gradFill>
                  <a:gsLst>
                    <a:gs pos="2917">
                      <a:schemeClr val="tx1"/>
                    </a:gs>
                    <a:gs pos="30000">
                      <a:schemeClr val="tx1"/>
                    </a:gs>
                  </a:gsLst>
                  <a:lin ang="5400000" scaled="0"/>
                </a:gradFill>
                <a:latin typeface="Segoe UI" panose="020B0502040204020203" pitchFamily="34" charset="0"/>
                <a:cs typeface="Segoe UI" panose="020B0502040204020203" pitchFamily="34" charset="0"/>
              </a:rPr>
              <a:t>Laggards</a:t>
            </a:r>
          </a:p>
        </p:txBody>
      </p:sp>
      <p:sp>
        <p:nvSpPr>
          <p:cNvPr id="35" name="TextBox 34">
            <a:extLst>
              <a:ext uri="{FF2B5EF4-FFF2-40B4-BE49-F238E27FC236}">
                <a16:creationId xmlns:a16="http://schemas.microsoft.com/office/drawing/2014/main" id="{B1AFAA07-6BCC-C347-9B60-308B8F0F9E44}"/>
              </a:ext>
            </a:extLst>
          </p:cNvPr>
          <p:cNvSpPr txBox="1"/>
          <p:nvPr/>
        </p:nvSpPr>
        <p:spPr>
          <a:xfrm>
            <a:off x="9632878" y="2844106"/>
            <a:ext cx="476087" cy="267080"/>
          </a:xfrm>
          <a:prstGeom prst="rect">
            <a:avLst/>
          </a:prstGeom>
          <a:noFill/>
        </p:spPr>
        <p:txBody>
          <a:bodyPr wrap="none" lIns="93260" tIns="46630" rIns="93260" bIns="46630" rtlCol="0">
            <a:spAutoFit/>
          </a:bodyPr>
          <a:lstStyle/>
          <a:p>
            <a:pPr>
              <a:lnSpc>
                <a:spcPct val="90000"/>
              </a:lnSpc>
              <a:spcAft>
                <a:spcPts val="612"/>
              </a:spcAft>
            </a:pPr>
            <a:r>
              <a:rPr lang="en-US" sz="1200" b="1" dirty="0">
                <a:solidFill>
                  <a:srgbClr val="0077D5"/>
                </a:solidFill>
                <a:latin typeface="Segoe UI Semibold" panose="020B0502040204020203" pitchFamily="34" charset="0"/>
                <a:cs typeface="Segoe UI Semibold" panose="020B0502040204020203" pitchFamily="34" charset="0"/>
              </a:rPr>
              <a:t>16%</a:t>
            </a:r>
          </a:p>
        </p:txBody>
      </p:sp>
      <p:cxnSp>
        <p:nvCxnSpPr>
          <p:cNvPr id="37" name="Straight Connector 36">
            <a:extLst>
              <a:ext uri="{FF2B5EF4-FFF2-40B4-BE49-F238E27FC236}">
                <a16:creationId xmlns:a16="http://schemas.microsoft.com/office/drawing/2014/main" id="{FC47473F-03C1-3E4F-A9D4-D0B8E9D49960}"/>
              </a:ext>
            </a:extLst>
          </p:cNvPr>
          <p:cNvCxnSpPr/>
          <p:nvPr/>
        </p:nvCxnSpPr>
        <p:spPr>
          <a:xfrm flipV="1">
            <a:off x="1650309" y="3760605"/>
            <a:ext cx="9135857" cy="0"/>
          </a:xfrm>
          <a:prstGeom prst="line">
            <a:avLst/>
          </a:prstGeom>
          <a:ln w="19050">
            <a:solidFill>
              <a:schemeClr val="accent1"/>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Freeform 5">
            <a:extLst>
              <a:ext uri="{FF2B5EF4-FFF2-40B4-BE49-F238E27FC236}">
                <a16:creationId xmlns:a16="http://schemas.microsoft.com/office/drawing/2014/main" id="{5EAED907-E1ED-4A2C-9AB6-255CFD9394A5}"/>
              </a:ext>
            </a:extLst>
          </p:cNvPr>
          <p:cNvSpPr>
            <a:spLocks/>
          </p:cNvSpPr>
          <p:nvPr/>
        </p:nvSpPr>
        <p:spPr bwMode="auto">
          <a:xfrm>
            <a:off x="1656022" y="2360222"/>
            <a:ext cx="9130122" cy="1322778"/>
          </a:xfrm>
          <a:custGeom>
            <a:avLst/>
            <a:gdLst>
              <a:gd name="T0" fmla="*/ 0 w 569"/>
              <a:gd name="T1" fmla="*/ 154 h 157"/>
              <a:gd name="T2" fmla="*/ 145 w 569"/>
              <a:gd name="T3" fmla="*/ 126 h 157"/>
              <a:gd name="T4" fmla="*/ 569 w 569"/>
              <a:gd name="T5" fmla="*/ 157 h 157"/>
              <a:gd name="connsiteX0" fmla="*/ 0 w 10000"/>
              <a:gd name="connsiteY0" fmla="*/ 5026 h 5217"/>
              <a:gd name="connsiteX1" fmla="*/ 2548 w 10000"/>
              <a:gd name="connsiteY1" fmla="*/ 3242 h 5217"/>
              <a:gd name="connsiteX2" fmla="*/ 10000 w 10000"/>
              <a:gd name="connsiteY2" fmla="*/ 5217 h 5217"/>
            </a:gdLst>
            <a:ahLst/>
            <a:cxnLst>
              <a:cxn ang="0">
                <a:pos x="connsiteX0" y="connsiteY0"/>
              </a:cxn>
              <a:cxn ang="0">
                <a:pos x="connsiteX1" y="connsiteY1"/>
              </a:cxn>
              <a:cxn ang="0">
                <a:pos x="connsiteX2" y="connsiteY2"/>
              </a:cxn>
            </a:cxnLst>
            <a:rect l="l" t="t" r="r" b="b"/>
            <a:pathLst>
              <a:path w="10000" h="5217">
                <a:moveTo>
                  <a:pt x="0" y="5026"/>
                </a:moveTo>
                <a:cubicBezTo>
                  <a:pt x="1459" y="4962"/>
                  <a:pt x="2021" y="4262"/>
                  <a:pt x="2548" y="3242"/>
                </a:cubicBezTo>
                <a:cubicBezTo>
                  <a:pt x="6437" y="-4801"/>
                  <a:pt x="6784" y="4580"/>
                  <a:pt x="10000" y="5217"/>
                </a:cubicBezTo>
              </a:path>
            </a:pathLst>
          </a:custGeom>
          <a:noFill/>
          <a:ln w="47625" cap="flat">
            <a:solidFill>
              <a:srgbClr val="0078D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73" dirty="0"/>
          </a:p>
        </p:txBody>
      </p:sp>
    </p:spTree>
    <p:extLst>
      <p:ext uri="{BB962C8B-B14F-4D97-AF65-F5344CB8AC3E}">
        <p14:creationId xmlns:p14="http://schemas.microsoft.com/office/powerpoint/2010/main" val="362387195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E1E77-C2CB-45FE-8AD0-2EE034F8BCE8}"/>
              </a:ext>
            </a:extLst>
          </p:cNvPr>
          <p:cNvSpPr>
            <a:spLocks noGrp="1"/>
          </p:cNvSpPr>
          <p:nvPr>
            <p:ph type="title"/>
          </p:nvPr>
        </p:nvSpPr>
        <p:spPr/>
        <p:txBody>
          <a:bodyPr/>
          <a:lstStyle/>
          <a:p>
            <a:r>
              <a:rPr lang="en-US" dirty="0"/>
              <a:t>Developing your SMB cloud practice pays off</a:t>
            </a:r>
          </a:p>
        </p:txBody>
      </p:sp>
      <p:sp>
        <p:nvSpPr>
          <p:cNvPr id="4" name="Rectangle 3">
            <a:extLst>
              <a:ext uri="{FF2B5EF4-FFF2-40B4-BE49-F238E27FC236}">
                <a16:creationId xmlns:a16="http://schemas.microsoft.com/office/drawing/2014/main" id="{B8A15694-A5B4-4A71-B33D-32C1C30F5646}"/>
              </a:ext>
            </a:extLst>
          </p:cNvPr>
          <p:cNvSpPr/>
          <p:nvPr/>
        </p:nvSpPr>
        <p:spPr>
          <a:xfrm>
            <a:off x="8738455" y="2299357"/>
            <a:ext cx="2797810" cy="862647"/>
          </a:xfrm>
          <a:prstGeom prst="rect">
            <a:avLst/>
          </a:prstGeom>
        </p:spPr>
        <p:txBody>
          <a:bodyPr wrap="square">
            <a:spAutoFit/>
          </a:bodyPr>
          <a:lstStyle/>
          <a:p>
            <a:pPr eaLnBrk="0" fontAlgn="base" hangingPunct="0">
              <a:spcBef>
                <a:spcPts val="408"/>
              </a:spcBef>
              <a:spcAft>
                <a:spcPts val="630"/>
              </a:spcAft>
              <a:defRPr/>
            </a:pPr>
            <a:r>
              <a:rPr lang="en-US" altLang="en-US" sz="1600" b="1" dirty="0">
                <a:solidFill>
                  <a:srgbClr val="0077D5"/>
                </a:solidFill>
                <a:latin typeface="Segoe UI Semibold" panose="020B0502040204020203" pitchFamily="34" charset="0"/>
                <a:ea typeface="Calibri" panose="020F0502020204030204" pitchFamily="34" charset="0"/>
                <a:cs typeface="Segoe UI Semibold" panose="020B0502040204020203" pitchFamily="34" charset="0"/>
              </a:rPr>
              <a:t>Drive customer retention </a:t>
            </a:r>
            <a:r>
              <a:rPr lang="en-US" altLang="en-US" sz="1600" dirty="0">
                <a:solidFill>
                  <a:prstClr val="black"/>
                </a:solidFill>
                <a:latin typeface="Segoe UI" panose="020B0502040204020203" pitchFamily="34" charset="0"/>
                <a:ea typeface="Calibri" panose="020F0502020204030204" pitchFamily="34" charset="0"/>
                <a:cs typeface="Segoe UI" panose="020B0502040204020203" pitchFamily="34" charset="0"/>
              </a:rPr>
              <a:t>by establishing yourself as a trustworthy cloud advisor </a:t>
            </a:r>
          </a:p>
        </p:txBody>
      </p:sp>
      <p:sp>
        <p:nvSpPr>
          <p:cNvPr id="25" name="Rectangle 24">
            <a:extLst>
              <a:ext uri="{FF2B5EF4-FFF2-40B4-BE49-F238E27FC236}">
                <a16:creationId xmlns:a16="http://schemas.microsoft.com/office/drawing/2014/main" id="{883F1D77-DCD4-4985-ADB7-CD62E00141F9}"/>
              </a:ext>
            </a:extLst>
          </p:cNvPr>
          <p:cNvSpPr/>
          <p:nvPr/>
        </p:nvSpPr>
        <p:spPr>
          <a:xfrm>
            <a:off x="4917607" y="2299357"/>
            <a:ext cx="2797810" cy="862647"/>
          </a:xfrm>
          <a:prstGeom prst="rect">
            <a:avLst/>
          </a:prstGeom>
        </p:spPr>
        <p:txBody>
          <a:bodyPr wrap="square">
            <a:spAutoFit/>
          </a:bodyPr>
          <a:lstStyle/>
          <a:p>
            <a:pPr eaLnBrk="0" fontAlgn="base" hangingPunct="0">
              <a:spcBef>
                <a:spcPts val="408"/>
              </a:spcBef>
              <a:defRPr/>
            </a:pPr>
            <a:r>
              <a:rPr lang="en-US" altLang="en-US" sz="1600" b="1" dirty="0">
                <a:solidFill>
                  <a:srgbClr val="0077D5"/>
                </a:solidFill>
                <a:latin typeface="Segoe UI Semibold" panose="020B0502040204020203" pitchFamily="34" charset="0"/>
                <a:ea typeface="Calibri" panose="020F0502020204030204" pitchFamily="34" charset="0"/>
                <a:cs typeface="Segoe UI Semibold" panose="020B0502040204020203" pitchFamily="34" charset="0"/>
              </a:rPr>
              <a:t>Sell more to each customer </a:t>
            </a:r>
            <a:r>
              <a:rPr lang="en-US" altLang="en-US" sz="1600" dirty="0">
                <a:solidFill>
                  <a:prstClr val="black"/>
                </a:solidFill>
                <a:latin typeface="Segoe UI" panose="020B0502040204020203" pitchFamily="34" charset="0"/>
                <a:cs typeface="Segoe UI" panose="020B0502040204020203" pitchFamily="34" charset="0"/>
              </a:rPr>
              <a:t>with</a:t>
            </a:r>
            <a:r>
              <a:rPr lang="en-US" altLang="en-US" sz="1600" dirty="0">
                <a:solidFill>
                  <a:prstClr val="black"/>
                </a:solidFill>
                <a:latin typeface="Segoe UI" panose="020B0502040204020203" pitchFamily="34" charset="0"/>
                <a:ea typeface="Calibri" panose="020F0502020204030204" pitchFamily="34" charset="0"/>
                <a:cs typeface="Segoe UI" panose="020B0502040204020203" pitchFamily="34" charset="0"/>
              </a:rPr>
              <a:t> a </a:t>
            </a:r>
            <a:r>
              <a:rPr lang="en-US" altLang="en-US" sz="1600" dirty="0">
                <a:solidFill>
                  <a:prstClr val="black"/>
                </a:solidFill>
                <a:latin typeface="Segoe UI" panose="020B0502040204020203" pitchFamily="34" charset="0"/>
                <a:cs typeface="Segoe UI" panose="020B0502040204020203" pitchFamily="34" charset="0"/>
              </a:rPr>
              <a:t>clear</a:t>
            </a:r>
            <a:r>
              <a:rPr lang="en-US" altLang="en-US" sz="1600" dirty="0">
                <a:solidFill>
                  <a:prstClr val="black"/>
                </a:solidFill>
                <a:latin typeface="Segoe UI" panose="020B0502040204020203" pitchFamily="34" charset="0"/>
                <a:ea typeface="Calibri" panose="020F0502020204030204" pitchFamily="34" charset="0"/>
                <a:cs typeface="Segoe UI" panose="020B0502040204020203" pitchFamily="34" charset="0"/>
              </a:rPr>
              <a:t> upsell path for additional cloud services</a:t>
            </a:r>
            <a:endParaRPr lang="en-US" altLang="en-US" sz="1600" dirty="0">
              <a:latin typeface="Segoe UI" panose="020B0502040204020203" pitchFamily="34" charset="0"/>
              <a:ea typeface="Calibri" panose="020F0502020204030204"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E2221675-948A-463D-BA87-BBD84CF0D8A5}"/>
              </a:ext>
            </a:extLst>
          </p:cNvPr>
          <p:cNvSpPr/>
          <p:nvPr/>
        </p:nvSpPr>
        <p:spPr>
          <a:xfrm>
            <a:off x="1074742" y="2299357"/>
            <a:ext cx="2588320" cy="862647"/>
          </a:xfrm>
          <a:prstGeom prst="rect">
            <a:avLst/>
          </a:prstGeom>
        </p:spPr>
        <p:txBody>
          <a:bodyPr wrap="square">
            <a:spAutoFit/>
          </a:bodyPr>
          <a:lstStyle/>
          <a:p>
            <a:pPr eaLnBrk="0" fontAlgn="base" hangingPunct="0">
              <a:spcBef>
                <a:spcPts val="408"/>
              </a:spcBef>
              <a:spcAft>
                <a:spcPts val="630"/>
              </a:spcAft>
              <a:defRPr/>
            </a:pPr>
            <a:r>
              <a:rPr lang="en-US" altLang="en-US" sz="1600" b="1" dirty="0">
                <a:solidFill>
                  <a:srgbClr val="0077D5"/>
                </a:solidFill>
                <a:latin typeface="Segoe UI Semibold" panose="020B0502040204020203" pitchFamily="34" charset="0"/>
                <a:ea typeface="Calibri" panose="020F0502020204030204" pitchFamily="34" charset="0"/>
                <a:cs typeface="Segoe UI Semibold" panose="020B0502040204020203" pitchFamily="34" charset="0"/>
              </a:rPr>
              <a:t>Improve your profitability </a:t>
            </a:r>
            <a:r>
              <a:rPr lang="en-US" altLang="en-US" sz="1600" dirty="0">
                <a:solidFill>
                  <a:prstClr val="black"/>
                </a:solidFill>
                <a:latin typeface="Segoe UI" panose="020B0502040204020203" pitchFamily="34" charset="0"/>
                <a:ea typeface="Calibri" panose="020F0502020204030204" pitchFamily="34" charset="0"/>
                <a:cs typeface="Segoe UI" panose="020B0502040204020203" pitchFamily="34" charset="0"/>
              </a:rPr>
              <a:t>by offering higher-margin services</a:t>
            </a:r>
          </a:p>
        </p:txBody>
      </p:sp>
      <p:cxnSp>
        <p:nvCxnSpPr>
          <p:cNvPr id="24" name="Straight Connector 23">
            <a:extLst>
              <a:ext uri="{FF2B5EF4-FFF2-40B4-BE49-F238E27FC236}">
                <a16:creationId xmlns:a16="http://schemas.microsoft.com/office/drawing/2014/main" id="{DF7F00AE-2FAB-1945-89C4-E4931188B5E4}"/>
              </a:ext>
            </a:extLst>
          </p:cNvPr>
          <p:cNvCxnSpPr>
            <a:cxnSpLocks/>
          </p:cNvCxnSpPr>
          <p:nvPr/>
        </p:nvCxnSpPr>
        <p:spPr>
          <a:xfrm flipH="1">
            <a:off x="4406088" y="1666177"/>
            <a:ext cx="0" cy="4670378"/>
          </a:xfrm>
          <a:prstGeom prst="line">
            <a:avLst/>
          </a:prstGeom>
          <a:ln w="25400">
            <a:solidFill>
              <a:srgbClr val="BFBFBF"/>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BACF05F4-39ED-644F-AB8B-697089087DAA}"/>
              </a:ext>
            </a:extLst>
          </p:cNvPr>
          <p:cNvSpPr/>
          <p:nvPr/>
        </p:nvSpPr>
        <p:spPr bwMode="auto">
          <a:xfrm>
            <a:off x="1504084" y="4765949"/>
            <a:ext cx="756952" cy="70519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74608" rIns="46630" bIns="74608" numCol="1" spcCol="0" rtlCol="0" fromWordArt="0" anchor="b" anchorCtr="0" forceAA="0" compatLnSpc="1">
            <a:prstTxWarp prst="textNoShape">
              <a:avLst/>
            </a:prstTxWarp>
            <a:noAutofit/>
          </a:bodyPr>
          <a:lstStyle/>
          <a:p>
            <a:pPr algn="ctr">
              <a:lnSpc>
                <a:spcPct val="90000"/>
              </a:lnSpc>
              <a:spcAft>
                <a:spcPts val="612"/>
              </a:spcAft>
            </a:pPr>
            <a:r>
              <a:rPr lang="en-US" sz="750" dirty="0">
                <a:solidFill>
                  <a:schemeClr val="bg1"/>
                </a:solidFill>
                <a:latin typeface="Segoe UI" panose="020B0502040204020203" pitchFamily="34" charset="0"/>
                <a:cs typeface="Segoe UI" panose="020B0502040204020203" pitchFamily="34" charset="0"/>
              </a:rPr>
              <a:t>Project services</a:t>
            </a:r>
          </a:p>
        </p:txBody>
      </p:sp>
      <p:sp>
        <p:nvSpPr>
          <p:cNvPr id="28" name="Rectangle 27">
            <a:extLst>
              <a:ext uri="{FF2B5EF4-FFF2-40B4-BE49-F238E27FC236}">
                <a16:creationId xmlns:a16="http://schemas.microsoft.com/office/drawing/2014/main" id="{4F178008-5DE5-FA42-8E0E-BBA533059BE4}"/>
              </a:ext>
            </a:extLst>
          </p:cNvPr>
          <p:cNvSpPr/>
          <p:nvPr/>
        </p:nvSpPr>
        <p:spPr bwMode="auto">
          <a:xfrm>
            <a:off x="2311901" y="4590453"/>
            <a:ext cx="756952" cy="88068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74608" rIns="46630" bIns="74608" numCol="1" spcCol="0" rtlCol="0" fromWordArt="0" anchor="b" anchorCtr="0" forceAA="0" compatLnSpc="1">
            <a:prstTxWarp prst="textNoShape">
              <a:avLst/>
            </a:prstTxWarp>
            <a:noAutofit/>
          </a:bodyPr>
          <a:lstStyle/>
          <a:p>
            <a:pPr algn="ctr">
              <a:lnSpc>
                <a:spcPct val="90000"/>
              </a:lnSpc>
              <a:spcAft>
                <a:spcPts val="612"/>
              </a:spcAft>
            </a:pPr>
            <a:r>
              <a:rPr lang="en-US" sz="750" dirty="0">
                <a:solidFill>
                  <a:schemeClr val="bg1"/>
                </a:solidFill>
                <a:latin typeface="Segoe UI" panose="020B0502040204020203" pitchFamily="34" charset="0"/>
                <a:cs typeface="Segoe UI" panose="020B0502040204020203" pitchFamily="34" charset="0"/>
              </a:rPr>
              <a:t>Managed services</a:t>
            </a:r>
          </a:p>
        </p:txBody>
      </p:sp>
      <p:sp>
        <p:nvSpPr>
          <p:cNvPr id="29" name="Rectangle 28">
            <a:extLst>
              <a:ext uri="{FF2B5EF4-FFF2-40B4-BE49-F238E27FC236}">
                <a16:creationId xmlns:a16="http://schemas.microsoft.com/office/drawing/2014/main" id="{919B1D89-1256-274D-AA8F-302F36A99E0F}"/>
              </a:ext>
            </a:extLst>
          </p:cNvPr>
          <p:cNvSpPr/>
          <p:nvPr/>
        </p:nvSpPr>
        <p:spPr bwMode="auto">
          <a:xfrm>
            <a:off x="3119719" y="4327207"/>
            <a:ext cx="756952" cy="114393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74608" rIns="46630" bIns="74608" numCol="1" spcCol="0" rtlCol="0" fromWordArt="0" anchor="b" anchorCtr="0" forceAA="0" compatLnSpc="1">
            <a:prstTxWarp prst="textNoShape">
              <a:avLst/>
            </a:prstTxWarp>
            <a:noAutofit/>
          </a:bodyPr>
          <a:lstStyle/>
          <a:p>
            <a:pPr algn="ctr">
              <a:lnSpc>
                <a:spcPct val="90000"/>
              </a:lnSpc>
              <a:spcAft>
                <a:spcPts val="612"/>
              </a:spcAft>
            </a:pPr>
            <a:r>
              <a:rPr lang="en-US" sz="750" dirty="0">
                <a:solidFill>
                  <a:schemeClr val="bg1"/>
                </a:solidFill>
                <a:latin typeface="Segoe UI" panose="020B0502040204020203" pitchFamily="34" charset="0"/>
                <a:cs typeface="Segoe UI" panose="020B0502040204020203" pitchFamily="34" charset="0"/>
              </a:rPr>
              <a:t>Packaged IP</a:t>
            </a:r>
          </a:p>
        </p:txBody>
      </p:sp>
      <p:sp>
        <p:nvSpPr>
          <p:cNvPr id="33" name="Rectangle 32">
            <a:extLst>
              <a:ext uri="{FF2B5EF4-FFF2-40B4-BE49-F238E27FC236}">
                <a16:creationId xmlns:a16="http://schemas.microsoft.com/office/drawing/2014/main" id="{76F7C96C-2F93-7B41-AAAB-91DCC086797A}"/>
              </a:ext>
            </a:extLst>
          </p:cNvPr>
          <p:cNvSpPr/>
          <p:nvPr/>
        </p:nvSpPr>
        <p:spPr bwMode="auto">
          <a:xfrm>
            <a:off x="696266" y="5087693"/>
            <a:ext cx="756952" cy="38344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74608" rIns="46630" bIns="74608" numCol="1" spcCol="0" rtlCol="0" fromWordArt="0" anchor="b" anchorCtr="0" forceAA="0" compatLnSpc="1">
            <a:prstTxWarp prst="textNoShape">
              <a:avLst/>
            </a:prstTxWarp>
            <a:noAutofit/>
          </a:bodyPr>
          <a:lstStyle/>
          <a:p>
            <a:pPr algn="ctr">
              <a:lnSpc>
                <a:spcPct val="90000"/>
              </a:lnSpc>
              <a:spcAft>
                <a:spcPts val="612"/>
              </a:spcAft>
            </a:pPr>
            <a:r>
              <a:rPr lang="en-US" sz="750" dirty="0">
                <a:solidFill>
                  <a:schemeClr val="bg1"/>
                </a:solidFill>
                <a:latin typeface="Segoe UI" panose="020B0502040204020203" pitchFamily="34" charset="0"/>
                <a:cs typeface="Segoe UI" panose="020B0502040204020203" pitchFamily="34" charset="0"/>
              </a:rPr>
              <a:t>Monthly </a:t>
            </a:r>
            <a:r>
              <a:rPr lang="en-US" sz="750" dirty="0" err="1">
                <a:solidFill>
                  <a:schemeClr val="bg1"/>
                </a:solidFill>
                <a:latin typeface="Segoe UI" panose="020B0502040204020203" pitchFamily="34" charset="0"/>
                <a:cs typeface="Segoe UI" panose="020B0502040204020203" pitchFamily="34" charset="0"/>
              </a:rPr>
              <a:t>licence</a:t>
            </a:r>
            <a:r>
              <a:rPr lang="en-US" sz="750">
                <a:solidFill>
                  <a:schemeClr val="bg1"/>
                </a:solidFill>
                <a:latin typeface="Segoe UI" panose="020B0502040204020203" pitchFamily="34" charset="0"/>
                <a:cs typeface="Segoe UI" panose="020B0502040204020203" pitchFamily="34" charset="0"/>
              </a:rPr>
              <a:t> subscription</a:t>
            </a:r>
          </a:p>
        </p:txBody>
      </p:sp>
      <p:sp>
        <p:nvSpPr>
          <p:cNvPr id="39" name="TextBox 38">
            <a:extLst>
              <a:ext uri="{FF2B5EF4-FFF2-40B4-BE49-F238E27FC236}">
                <a16:creationId xmlns:a16="http://schemas.microsoft.com/office/drawing/2014/main" id="{CC1AB755-362B-484F-9E6F-CB41F586AD76}"/>
              </a:ext>
            </a:extLst>
          </p:cNvPr>
          <p:cNvSpPr txBox="1"/>
          <p:nvPr/>
        </p:nvSpPr>
        <p:spPr>
          <a:xfrm>
            <a:off x="755349" y="4767511"/>
            <a:ext cx="638786" cy="343470"/>
          </a:xfrm>
          <a:prstGeom prst="rect">
            <a:avLst/>
          </a:prstGeom>
          <a:noFill/>
        </p:spPr>
        <p:txBody>
          <a:bodyPr wrap="none" lIns="93260" tIns="46630" rIns="93260" bIns="46630" rtlCol="0">
            <a:spAutoFit/>
          </a:bodyPr>
          <a:lstStyle/>
          <a:p>
            <a:pPr algn="ctr">
              <a:lnSpc>
                <a:spcPct val="90000"/>
              </a:lnSpc>
              <a:spcAft>
                <a:spcPts val="612"/>
              </a:spcAft>
            </a:pPr>
            <a:r>
              <a:rPr lang="en-US" sz="1800">
                <a:solidFill>
                  <a:srgbClr val="0077D5"/>
                </a:solidFill>
                <a:latin typeface="Segoe UI Semibold" panose="020B0502040204020203" pitchFamily="34" charset="0"/>
                <a:cs typeface="Segoe UI Semibold" panose="020B0502040204020203" pitchFamily="34" charset="0"/>
              </a:rPr>
              <a:t>20%</a:t>
            </a:r>
          </a:p>
        </p:txBody>
      </p:sp>
      <p:sp>
        <p:nvSpPr>
          <p:cNvPr id="40" name="TextBox 39">
            <a:extLst>
              <a:ext uri="{FF2B5EF4-FFF2-40B4-BE49-F238E27FC236}">
                <a16:creationId xmlns:a16="http://schemas.microsoft.com/office/drawing/2014/main" id="{1262B6BD-53F4-DE4E-8C3F-8513EDE5A7F1}"/>
              </a:ext>
            </a:extLst>
          </p:cNvPr>
          <p:cNvSpPr txBox="1"/>
          <p:nvPr/>
        </p:nvSpPr>
        <p:spPr>
          <a:xfrm>
            <a:off x="1563167" y="4438648"/>
            <a:ext cx="638786" cy="343470"/>
          </a:xfrm>
          <a:prstGeom prst="rect">
            <a:avLst/>
          </a:prstGeom>
          <a:noFill/>
        </p:spPr>
        <p:txBody>
          <a:bodyPr wrap="none" lIns="93260" tIns="46630" rIns="93260" bIns="46630" rtlCol="0">
            <a:spAutoFit/>
          </a:bodyPr>
          <a:lstStyle/>
          <a:p>
            <a:pPr algn="ctr">
              <a:lnSpc>
                <a:spcPct val="90000"/>
              </a:lnSpc>
              <a:spcAft>
                <a:spcPts val="612"/>
              </a:spcAft>
            </a:pPr>
            <a:r>
              <a:rPr lang="en-US" sz="1800">
                <a:solidFill>
                  <a:srgbClr val="0077D5"/>
                </a:solidFill>
                <a:latin typeface="Segoe UI Semibold" panose="020B0502040204020203" pitchFamily="34" charset="0"/>
                <a:cs typeface="Segoe UI Semibold" panose="020B0502040204020203" pitchFamily="34" charset="0"/>
              </a:rPr>
              <a:t>35%</a:t>
            </a:r>
          </a:p>
        </p:txBody>
      </p:sp>
      <p:sp>
        <p:nvSpPr>
          <p:cNvPr id="41" name="TextBox 40">
            <a:extLst>
              <a:ext uri="{FF2B5EF4-FFF2-40B4-BE49-F238E27FC236}">
                <a16:creationId xmlns:a16="http://schemas.microsoft.com/office/drawing/2014/main" id="{D8269339-8F16-4948-8D7C-C404397442EF}"/>
              </a:ext>
            </a:extLst>
          </p:cNvPr>
          <p:cNvSpPr txBox="1"/>
          <p:nvPr/>
        </p:nvSpPr>
        <p:spPr>
          <a:xfrm>
            <a:off x="2368580" y="4272593"/>
            <a:ext cx="643595" cy="343470"/>
          </a:xfrm>
          <a:prstGeom prst="rect">
            <a:avLst/>
          </a:prstGeom>
          <a:noFill/>
        </p:spPr>
        <p:txBody>
          <a:bodyPr wrap="none" lIns="93260" tIns="46630" rIns="93260" bIns="46630" rtlCol="0">
            <a:spAutoFit/>
          </a:bodyPr>
          <a:lstStyle/>
          <a:p>
            <a:pPr algn="ctr">
              <a:lnSpc>
                <a:spcPct val="90000"/>
              </a:lnSpc>
              <a:spcAft>
                <a:spcPts val="612"/>
              </a:spcAft>
            </a:pPr>
            <a:r>
              <a:rPr lang="en-US" sz="1800">
                <a:solidFill>
                  <a:srgbClr val="0077D5"/>
                </a:solidFill>
                <a:latin typeface="Segoe UI Semibold" panose="020B0502040204020203" pitchFamily="34" charset="0"/>
                <a:cs typeface="Segoe UI Semibold" panose="020B0502040204020203" pitchFamily="34" charset="0"/>
              </a:rPr>
              <a:t>45%</a:t>
            </a:r>
          </a:p>
        </p:txBody>
      </p:sp>
      <p:sp>
        <p:nvSpPr>
          <p:cNvPr id="42" name="TextBox 41">
            <a:extLst>
              <a:ext uri="{FF2B5EF4-FFF2-40B4-BE49-F238E27FC236}">
                <a16:creationId xmlns:a16="http://schemas.microsoft.com/office/drawing/2014/main" id="{524E96DF-995F-1541-8158-1C42A29C8B10}"/>
              </a:ext>
            </a:extLst>
          </p:cNvPr>
          <p:cNvSpPr txBox="1"/>
          <p:nvPr/>
        </p:nvSpPr>
        <p:spPr>
          <a:xfrm>
            <a:off x="3178802" y="3991618"/>
            <a:ext cx="638786" cy="343470"/>
          </a:xfrm>
          <a:prstGeom prst="rect">
            <a:avLst/>
          </a:prstGeom>
          <a:noFill/>
        </p:spPr>
        <p:txBody>
          <a:bodyPr wrap="none" lIns="93260" tIns="46630" rIns="93260" bIns="46630" rtlCol="0">
            <a:spAutoFit/>
          </a:bodyPr>
          <a:lstStyle/>
          <a:p>
            <a:pPr algn="ctr">
              <a:lnSpc>
                <a:spcPct val="90000"/>
              </a:lnSpc>
              <a:spcAft>
                <a:spcPts val="612"/>
              </a:spcAft>
            </a:pPr>
            <a:r>
              <a:rPr lang="en-US" sz="1800">
                <a:solidFill>
                  <a:srgbClr val="0077D5"/>
                </a:solidFill>
                <a:latin typeface="Segoe UI Semibold" panose="020B0502040204020203" pitchFamily="34" charset="0"/>
                <a:cs typeface="Segoe UI Semibold" panose="020B0502040204020203" pitchFamily="34" charset="0"/>
              </a:rPr>
              <a:t>65%</a:t>
            </a:r>
          </a:p>
        </p:txBody>
      </p:sp>
      <p:sp>
        <p:nvSpPr>
          <p:cNvPr id="52" name="Rectangle 51">
            <a:extLst>
              <a:ext uri="{FF2B5EF4-FFF2-40B4-BE49-F238E27FC236}">
                <a16:creationId xmlns:a16="http://schemas.microsoft.com/office/drawing/2014/main" id="{9BC00ADF-2CDF-1F41-8E0E-ADC8DB2722A5}"/>
              </a:ext>
            </a:extLst>
          </p:cNvPr>
          <p:cNvSpPr/>
          <p:nvPr/>
        </p:nvSpPr>
        <p:spPr>
          <a:xfrm>
            <a:off x="10338287" y="4438648"/>
            <a:ext cx="1577215" cy="478442"/>
          </a:xfrm>
          <a:prstGeom prst="rect">
            <a:avLst/>
          </a:prstGeom>
        </p:spPr>
        <p:txBody>
          <a:bodyPr wrap="square">
            <a:spAutoFit/>
          </a:bodyPr>
          <a:lstStyle/>
          <a:p>
            <a:pPr eaLnBrk="0" fontAlgn="base" hangingPunct="0">
              <a:spcBef>
                <a:spcPts val="408"/>
              </a:spcBef>
              <a:spcAft>
                <a:spcPts val="630"/>
              </a:spcAft>
              <a:defRPr/>
            </a:pPr>
            <a:r>
              <a:rPr lang="en-US" altLang="en-US" sz="1200" b="1">
                <a:solidFill>
                  <a:srgbClr val="0077D5"/>
                </a:solidFill>
                <a:latin typeface="Segoe UI Semibold" panose="020B0502040204020203" pitchFamily="34" charset="0"/>
                <a:ea typeface="Calibri" panose="020F0502020204030204" pitchFamily="34" charset="0"/>
                <a:cs typeface="Segoe UI Semibold" panose="020B0502040204020203" pitchFamily="34" charset="0"/>
              </a:rPr>
              <a:t>60% of SMBs </a:t>
            </a:r>
            <a:r>
              <a:rPr lang="en-US" altLang="en-US" sz="1200">
                <a:solidFill>
                  <a:prstClr val="black"/>
                </a:solidFill>
                <a:latin typeface="Segoe UI" panose="020B0502040204020203" pitchFamily="34" charset="0"/>
                <a:ea typeface="Calibri" panose="020F0502020204030204" pitchFamily="34" charset="0"/>
                <a:cs typeface="Segoe UI" panose="020B0502040204020203" pitchFamily="34" charset="0"/>
              </a:rPr>
              <a:t>want a partner’s advice</a:t>
            </a:r>
            <a:r>
              <a:rPr lang="en-US" altLang="en-US" sz="1200" baseline="30000">
                <a:solidFill>
                  <a:prstClr val="black"/>
                </a:solidFill>
                <a:latin typeface="Segoe UI" panose="020B0502040204020203" pitchFamily="34" charset="0"/>
                <a:ea typeface="Calibri" panose="020F0502020204030204" pitchFamily="34" charset="0"/>
                <a:cs typeface="Segoe UI" panose="020B0502040204020203" pitchFamily="34" charset="0"/>
              </a:rPr>
              <a:t>1</a:t>
            </a:r>
          </a:p>
        </p:txBody>
      </p:sp>
      <p:cxnSp>
        <p:nvCxnSpPr>
          <p:cNvPr id="49" name="Straight Connector 48">
            <a:extLst>
              <a:ext uri="{FF2B5EF4-FFF2-40B4-BE49-F238E27FC236}">
                <a16:creationId xmlns:a16="http://schemas.microsoft.com/office/drawing/2014/main" id="{7827414E-55ED-4189-9717-AF3399E087A0}"/>
              </a:ext>
            </a:extLst>
          </p:cNvPr>
          <p:cNvCxnSpPr>
            <a:cxnSpLocks/>
          </p:cNvCxnSpPr>
          <p:nvPr/>
        </p:nvCxnSpPr>
        <p:spPr>
          <a:xfrm flipH="1">
            <a:off x="8226935" y="1585827"/>
            <a:ext cx="0" cy="4670378"/>
          </a:xfrm>
          <a:prstGeom prst="line">
            <a:avLst/>
          </a:prstGeom>
          <a:ln w="25400">
            <a:solidFill>
              <a:srgbClr val="BFBFBF"/>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F973129-BFC5-4925-A9F0-D1A965CAED23}"/>
              </a:ext>
            </a:extLst>
          </p:cNvPr>
          <p:cNvSpPr txBox="1"/>
          <p:nvPr/>
        </p:nvSpPr>
        <p:spPr>
          <a:xfrm>
            <a:off x="383932" y="6543797"/>
            <a:ext cx="3983240" cy="215444"/>
          </a:xfrm>
          <a:prstGeom prst="rect">
            <a:avLst/>
          </a:prstGeom>
          <a:noFill/>
        </p:spPr>
        <p:txBody>
          <a:bodyPr wrap="square" rtlCol="0">
            <a:spAutoFit/>
          </a:bodyPr>
          <a:lstStyle/>
          <a:p>
            <a:r>
              <a:rPr lang="en-US" sz="800" baseline="30000">
                <a:latin typeface="Segoe UI" panose="020B0502040204020203" pitchFamily="34" charset="0"/>
                <a:cs typeface="Segoe UI" panose="020B0502040204020203" pitchFamily="34" charset="0"/>
              </a:rPr>
              <a:t>1 </a:t>
            </a:r>
            <a:r>
              <a:rPr lang="en-US" sz="800">
                <a:latin typeface="Segoe UI" panose="020B0502040204020203" pitchFamily="34" charset="0"/>
                <a:cs typeface="Segoe UI" panose="020B0502040204020203" pitchFamily="34" charset="0"/>
              </a:rPr>
              <a:t>Bredin, an SMB market research and content marketing agency.</a:t>
            </a:r>
          </a:p>
        </p:txBody>
      </p:sp>
      <p:grpSp>
        <p:nvGrpSpPr>
          <p:cNvPr id="6" name="Group 5">
            <a:extLst>
              <a:ext uri="{FF2B5EF4-FFF2-40B4-BE49-F238E27FC236}">
                <a16:creationId xmlns:a16="http://schemas.microsoft.com/office/drawing/2014/main" id="{3A7A3D75-5176-4B49-993D-5B6DBAF82123}"/>
              </a:ext>
            </a:extLst>
          </p:cNvPr>
          <p:cNvGrpSpPr/>
          <p:nvPr/>
        </p:nvGrpSpPr>
        <p:grpSpPr>
          <a:xfrm>
            <a:off x="8758276" y="3920270"/>
            <a:ext cx="1795522" cy="1795522"/>
            <a:chOff x="2131773" y="1870287"/>
            <a:chExt cx="3093515" cy="3093515"/>
          </a:xfrm>
        </p:grpSpPr>
        <p:sp>
          <p:nvSpPr>
            <p:cNvPr id="30" name="Pie 10">
              <a:extLst>
                <a:ext uri="{FF2B5EF4-FFF2-40B4-BE49-F238E27FC236}">
                  <a16:creationId xmlns:a16="http://schemas.microsoft.com/office/drawing/2014/main" id="{07C56015-1D54-478E-A460-EA811D8A701E}"/>
                </a:ext>
              </a:extLst>
            </p:cNvPr>
            <p:cNvSpPr/>
            <p:nvPr/>
          </p:nvSpPr>
          <p:spPr bwMode="auto">
            <a:xfrm>
              <a:off x="2131773" y="1870287"/>
              <a:ext cx="3093515" cy="3093515"/>
            </a:xfrm>
            <a:prstGeom prst="pie">
              <a:avLst>
                <a:gd name="adj1" fmla="val 2472830"/>
                <a:gd name="adj2" fmla="val 16200000"/>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a:gradFill>
                  <a:gsLst>
                    <a:gs pos="0">
                      <a:srgbClr val="FFFFFF"/>
                    </a:gs>
                    <a:gs pos="100000">
                      <a:srgbClr val="FFFFFF"/>
                    </a:gs>
                  </a:gsLst>
                  <a:lin ang="5400000" scaled="0"/>
                </a:gradFill>
                <a:ea typeface="Segoe UI" pitchFamily="34" charset="0"/>
                <a:cs typeface="Segoe UI" pitchFamily="34" charset="0"/>
              </a:endParaRPr>
            </a:p>
          </p:txBody>
        </p:sp>
        <p:pic>
          <p:nvPicPr>
            <p:cNvPr id="31" name="Picture 30">
              <a:extLst>
                <a:ext uri="{FF2B5EF4-FFF2-40B4-BE49-F238E27FC236}">
                  <a16:creationId xmlns:a16="http://schemas.microsoft.com/office/drawing/2014/main" id="{A952AADA-C806-4949-9200-BB2617F837E4}"/>
                </a:ext>
              </a:extLst>
            </p:cNvPr>
            <p:cNvPicPr>
              <a:picLocks noChangeAspect="1"/>
            </p:cNvPicPr>
            <p:nvPr/>
          </p:nvPicPr>
          <p:blipFill>
            <a:blip r:embed="rId3"/>
            <a:stretch>
              <a:fillRect/>
            </a:stretch>
          </p:blipFill>
          <p:spPr>
            <a:xfrm>
              <a:off x="2890046" y="2308230"/>
              <a:ext cx="1963936" cy="1963936"/>
            </a:xfrm>
            <a:prstGeom prst="rect">
              <a:avLst/>
            </a:prstGeom>
          </p:spPr>
        </p:pic>
      </p:grpSp>
      <p:grpSp>
        <p:nvGrpSpPr>
          <p:cNvPr id="11" name="Group 10">
            <a:extLst>
              <a:ext uri="{FF2B5EF4-FFF2-40B4-BE49-F238E27FC236}">
                <a16:creationId xmlns:a16="http://schemas.microsoft.com/office/drawing/2014/main" id="{CA8C126C-D491-4B50-8F29-43B9AAB142EB}"/>
              </a:ext>
            </a:extLst>
          </p:cNvPr>
          <p:cNvGrpSpPr/>
          <p:nvPr/>
        </p:nvGrpSpPr>
        <p:grpSpPr>
          <a:xfrm>
            <a:off x="5213905" y="4130851"/>
            <a:ext cx="2334779" cy="1270196"/>
            <a:chOff x="5024180" y="1977792"/>
            <a:chExt cx="2334779" cy="1270196"/>
          </a:xfrm>
        </p:grpSpPr>
        <p:pic>
          <p:nvPicPr>
            <p:cNvPr id="10" name="Picture 9">
              <a:extLst>
                <a:ext uri="{FF2B5EF4-FFF2-40B4-BE49-F238E27FC236}">
                  <a16:creationId xmlns:a16="http://schemas.microsoft.com/office/drawing/2014/main" id="{3584BFDB-840A-4103-A080-32425488DA32}"/>
                </a:ext>
              </a:extLst>
            </p:cNvPr>
            <p:cNvPicPr>
              <a:picLocks noChangeAspect="1"/>
            </p:cNvPicPr>
            <p:nvPr/>
          </p:nvPicPr>
          <p:blipFill>
            <a:blip r:embed="rId4"/>
            <a:stretch>
              <a:fillRect/>
            </a:stretch>
          </p:blipFill>
          <p:spPr>
            <a:xfrm>
              <a:off x="5024180" y="1977792"/>
              <a:ext cx="2334779" cy="1270196"/>
            </a:xfrm>
            <a:prstGeom prst="rect">
              <a:avLst/>
            </a:prstGeom>
          </p:spPr>
        </p:pic>
        <p:pic>
          <p:nvPicPr>
            <p:cNvPr id="32" name="Picture 31">
              <a:extLst>
                <a:ext uri="{FF2B5EF4-FFF2-40B4-BE49-F238E27FC236}">
                  <a16:creationId xmlns:a16="http://schemas.microsoft.com/office/drawing/2014/main" id="{555CEF09-3710-4696-BFBD-613C9521CD9F}"/>
                </a:ext>
              </a:extLst>
            </p:cNvPr>
            <p:cNvPicPr>
              <a:picLocks noChangeAspect="1"/>
            </p:cNvPicPr>
            <p:nvPr/>
          </p:nvPicPr>
          <p:blipFill>
            <a:blip r:embed="rId5"/>
            <a:stretch>
              <a:fillRect/>
            </a:stretch>
          </p:blipFill>
          <p:spPr>
            <a:xfrm>
              <a:off x="5787278" y="2361440"/>
              <a:ext cx="808583" cy="808583"/>
            </a:xfrm>
            <a:prstGeom prst="rect">
              <a:avLst/>
            </a:prstGeom>
          </p:spPr>
        </p:pic>
      </p:grpSp>
    </p:spTree>
    <p:extLst>
      <p:ext uri="{BB962C8B-B14F-4D97-AF65-F5344CB8AC3E}">
        <p14:creationId xmlns:p14="http://schemas.microsoft.com/office/powerpoint/2010/main" val="124033305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0" b="-30000"/>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BD80530-F0DE-4E71-BEF5-5B20724A1A74}"/>
              </a:ext>
            </a:extLst>
          </p:cNvPr>
          <p:cNvSpPr/>
          <p:nvPr/>
        </p:nvSpPr>
        <p:spPr bwMode="auto">
          <a:xfrm>
            <a:off x="0" y="0"/>
            <a:ext cx="12436475" cy="6994524"/>
          </a:xfrm>
          <a:prstGeom prst="rect">
            <a:avLst/>
          </a:prstGeom>
          <a:gradFill>
            <a:gsLst>
              <a:gs pos="10000">
                <a:schemeClr val="bg1">
                  <a:lumMod val="0"/>
                  <a:alpha val="83000"/>
                </a:schemeClr>
              </a:gs>
              <a:gs pos="70000">
                <a:schemeClr val="bg1">
                  <a:lumMod val="10000"/>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202D5B4-2878-44E2-9F0D-013497A038AB}"/>
              </a:ext>
            </a:extLst>
          </p:cNvPr>
          <p:cNvSpPr>
            <a:spLocks noGrp="1"/>
          </p:cNvSpPr>
          <p:nvPr>
            <p:ph type="title"/>
          </p:nvPr>
        </p:nvSpPr>
        <p:spPr/>
        <p:txBody>
          <a:bodyPr/>
          <a:lstStyle/>
          <a:p>
            <a:r>
              <a:rPr lang="en-US"/>
              <a:t>Focus your pitch by problem solving</a:t>
            </a:r>
          </a:p>
        </p:txBody>
      </p:sp>
    </p:spTree>
    <p:extLst>
      <p:ext uri="{BB962C8B-B14F-4D97-AF65-F5344CB8AC3E}">
        <p14:creationId xmlns:p14="http://schemas.microsoft.com/office/powerpoint/2010/main" val="251539998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0515D4-9BBF-431F-B0C9-6C96EAEEEC7C}"/>
              </a:ext>
            </a:extLst>
          </p:cNvPr>
          <p:cNvPicPr>
            <a:picLocks noChangeAspect="1"/>
          </p:cNvPicPr>
          <p:nvPr/>
        </p:nvPicPr>
        <p:blipFill>
          <a:blip r:embed="rId2"/>
          <a:stretch>
            <a:fillRect/>
          </a:stretch>
        </p:blipFill>
        <p:spPr>
          <a:xfrm>
            <a:off x="3484195" y="4390499"/>
            <a:ext cx="1116523" cy="1114897"/>
          </a:xfrm>
          <a:prstGeom prst="rect">
            <a:avLst/>
          </a:prstGeom>
        </p:spPr>
      </p:pic>
      <p:sp>
        <p:nvSpPr>
          <p:cNvPr id="2" name="Title 1">
            <a:extLst>
              <a:ext uri="{FF2B5EF4-FFF2-40B4-BE49-F238E27FC236}">
                <a16:creationId xmlns:a16="http://schemas.microsoft.com/office/drawing/2014/main" id="{ABA66378-612E-4506-BBEC-5CF89263A688}"/>
              </a:ext>
            </a:extLst>
          </p:cNvPr>
          <p:cNvSpPr>
            <a:spLocks noGrp="1"/>
          </p:cNvSpPr>
          <p:nvPr>
            <p:ph type="title"/>
          </p:nvPr>
        </p:nvSpPr>
        <p:spPr/>
        <p:txBody>
          <a:bodyPr/>
          <a:lstStyle/>
          <a:p>
            <a:r>
              <a:rPr lang="en-US"/>
              <a:t>Outdated cloud misperceptions haunt SMBs</a:t>
            </a:r>
          </a:p>
        </p:txBody>
      </p:sp>
      <p:sp>
        <p:nvSpPr>
          <p:cNvPr id="25" name="Rectangle 24">
            <a:extLst>
              <a:ext uri="{FF2B5EF4-FFF2-40B4-BE49-F238E27FC236}">
                <a16:creationId xmlns:a16="http://schemas.microsoft.com/office/drawing/2014/main" id="{61857DF6-7722-4556-BEF5-ED2CC0F080C4}"/>
              </a:ext>
            </a:extLst>
          </p:cNvPr>
          <p:cNvSpPr/>
          <p:nvPr/>
        </p:nvSpPr>
        <p:spPr bwMode="auto">
          <a:xfrm>
            <a:off x="7932914" y="2333322"/>
            <a:ext cx="1878297" cy="3323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50850" fontAlgn="base">
              <a:lnSpc>
                <a:spcPct val="90000"/>
              </a:lnSpc>
              <a:spcBef>
                <a:spcPct val="0"/>
              </a:spcBef>
              <a:spcAft>
                <a:spcPct val="0"/>
              </a:spcAft>
              <a:defRPr/>
            </a:pPr>
            <a:r>
              <a:rPr lang="en-US" sz="1200" kern="0">
                <a:solidFill>
                  <a:schemeClr val="tx1"/>
                </a:solidFill>
                <a:cs typeface="Segoe UI" pitchFamily="34" charset="0"/>
              </a:rPr>
              <a:t>Non-compliant with industry regulations</a:t>
            </a:r>
          </a:p>
        </p:txBody>
      </p:sp>
      <p:sp>
        <p:nvSpPr>
          <p:cNvPr id="28" name="Rectangle 27">
            <a:extLst>
              <a:ext uri="{FF2B5EF4-FFF2-40B4-BE49-F238E27FC236}">
                <a16:creationId xmlns:a16="http://schemas.microsoft.com/office/drawing/2014/main" id="{0C326D74-0C99-4586-9773-C659C0441245}"/>
              </a:ext>
            </a:extLst>
          </p:cNvPr>
          <p:cNvSpPr/>
          <p:nvPr/>
        </p:nvSpPr>
        <p:spPr bwMode="auto">
          <a:xfrm>
            <a:off x="8173482" y="2923198"/>
            <a:ext cx="2822763" cy="1661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50850" fontAlgn="base">
              <a:lnSpc>
                <a:spcPct val="90000"/>
              </a:lnSpc>
              <a:spcBef>
                <a:spcPct val="0"/>
              </a:spcBef>
              <a:spcAft>
                <a:spcPct val="0"/>
              </a:spcAft>
              <a:defRPr/>
            </a:pPr>
            <a:r>
              <a:rPr lang="en-US" sz="1200" kern="0">
                <a:solidFill>
                  <a:schemeClr val="tx1"/>
                </a:solidFill>
                <a:cs typeface="Segoe UI" pitchFamily="34" charset="0"/>
              </a:rPr>
              <a:t>Increased security exposure</a:t>
            </a:r>
          </a:p>
        </p:txBody>
      </p:sp>
      <p:sp>
        <p:nvSpPr>
          <p:cNvPr id="31" name="Rectangle 30">
            <a:extLst>
              <a:ext uri="{FF2B5EF4-FFF2-40B4-BE49-F238E27FC236}">
                <a16:creationId xmlns:a16="http://schemas.microsoft.com/office/drawing/2014/main" id="{59F8282B-7362-49A0-971D-D300985E8077}"/>
              </a:ext>
            </a:extLst>
          </p:cNvPr>
          <p:cNvSpPr/>
          <p:nvPr/>
        </p:nvSpPr>
        <p:spPr bwMode="auto">
          <a:xfrm>
            <a:off x="3341151" y="2597790"/>
            <a:ext cx="1757123" cy="3323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50850" fontAlgn="base">
              <a:lnSpc>
                <a:spcPct val="90000"/>
              </a:lnSpc>
              <a:spcBef>
                <a:spcPct val="0"/>
              </a:spcBef>
              <a:spcAft>
                <a:spcPct val="0"/>
              </a:spcAft>
              <a:defRPr/>
            </a:pPr>
            <a:r>
              <a:rPr lang="en-US" sz="1200" kern="0">
                <a:solidFill>
                  <a:schemeClr val="tx1"/>
                </a:solidFill>
                <a:cs typeface="Segoe UI" pitchFamily="34" charset="0"/>
              </a:rPr>
              <a:t>Limited to expensive security solutions</a:t>
            </a:r>
          </a:p>
        </p:txBody>
      </p:sp>
      <p:sp>
        <p:nvSpPr>
          <p:cNvPr id="41" name="TextBox 40">
            <a:extLst>
              <a:ext uri="{FF2B5EF4-FFF2-40B4-BE49-F238E27FC236}">
                <a16:creationId xmlns:a16="http://schemas.microsoft.com/office/drawing/2014/main" id="{0951AF66-A629-4A43-97AF-846B946B2606}"/>
              </a:ext>
            </a:extLst>
          </p:cNvPr>
          <p:cNvSpPr txBox="1"/>
          <p:nvPr/>
        </p:nvSpPr>
        <p:spPr>
          <a:xfrm>
            <a:off x="6156961" y="3240461"/>
            <a:ext cx="1148364" cy="531870"/>
          </a:xfrm>
          <a:prstGeom prst="rect">
            <a:avLst/>
          </a:prstGeom>
          <a:noFill/>
        </p:spPr>
        <p:txBody>
          <a:bodyPr wrap="none" lIns="186521" tIns="149217" rIns="186521" bIns="149217" rtlCol="0">
            <a:spAutoFit/>
          </a:bodyPr>
          <a:lstStyle/>
          <a:p>
            <a:pPr>
              <a:lnSpc>
                <a:spcPct val="90000"/>
              </a:lnSpc>
              <a:spcAft>
                <a:spcPts val="612"/>
              </a:spcAft>
            </a:pPr>
            <a:r>
              <a:rPr lang="en-US" sz="1600">
                <a:solidFill>
                  <a:srgbClr val="0077D5"/>
                </a:solidFill>
                <a:latin typeface="Segoe UI Semibold" panose="020B0502040204020203" pitchFamily="34" charset="0"/>
                <a:cs typeface="Segoe UI Semibold" panose="020B0502040204020203" pitchFamily="34" charset="0"/>
              </a:rPr>
              <a:t>Security</a:t>
            </a:r>
          </a:p>
        </p:txBody>
      </p:sp>
      <p:sp>
        <p:nvSpPr>
          <p:cNvPr id="16" name="Rectangle 15">
            <a:extLst>
              <a:ext uri="{FF2B5EF4-FFF2-40B4-BE49-F238E27FC236}">
                <a16:creationId xmlns:a16="http://schemas.microsoft.com/office/drawing/2014/main" id="{C300488B-0CA6-4D6F-9859-20A541E15B4D}"/>
              </a:ext>
            </a:extLst>
          </p:cNvPr>
          <p:cNvSpPr/>
          <p:nvPr/>
        </p:nvSpPr>
        <p:spPr bwMode="auto">
          <a:xfrm>
            <a:off x="10302989" y="4896122"/>
            <a:ext cx="1895484" cy="1661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50850" fontAlgn="base">
              <a:lnSpc>
                <a:spcPct val="90000"/>
              </a:lnSpc>
              <a:spcBef>
                <a:spcPct val="0"/>
              </a:spcBef>
              <a:spcAft>
                <a:spcPct val="0"/>
              </a:spcAft>
              <a:defRPr/>
            </a:pPr>
            <a:r>
              <a:rPr lang="en-US" sz="1200" kern="0">
                <a:solidFill>
                  <a:schemeClr val="tx1"/>
                </a:solidFill>
                <a:cs typeface="Segoe UI" pitchFamily="34" charset="0"/>
              </a:rPr>
              <a:t>Too complex for our team</a:t>
            </a:r>
          </a:p>
        </p:txBody>
      </p:sp>
      <p:sp>
        <p:nvSpPr>
          <p:cNvPr id="19" name="Rectangle 18">
            <a:extLst>
              <a:ext uri="{FF2B5EF4-FFF2-40B4-BE49-F238E27FC236}">
                <a16:creationId xmlns:a16="http://schemas.microsoft.com/office/drawing/2014/main" id="{16DD1B2E-DFD9-4B5A-93E0-DAB478D6ED08}"/>
              </a:ext>
            </a:extLst>
          </p:cNvPr>
          <p:cNvSpPr/>
          <p:nvPr/>
        </p:nvSpPr>
        <p:spPr bwMode="auto">
          <a:xfrm>
            <a:off x="10085471" y="4417312"/>
            <a:ext cx="1697964" cy="1661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defTabSz="950850" fontAlgn="base">
              <a:lnSpc>
                <a:spcPct val="90000"/>
              </a:lnSpc>
              <a:spcBef>
                <a:spcPct val="0"/>
              </a:spcBef>
              <a:spcAft>
                <a:spcPct val="0"/>
              </a:spcAft>
              <a:defRPr/>
            </a:pPr>
            <a:r>
              <a:rPr lang="en-US" sz="1200" kern="0">
                <a:solidFill>
                  <a:schemeClr val="tx1"/>
                </a:solidFill>
                <a:cs typeface="Segoe UI" pitchFamily="34" charset="0"/>
              </a:rPr>
              <a:t>Migration SNAFUs</a:t>
            </a:r>
          </a:p>
        </p:txBody>
      </p:sp>
      <p:sp>
        <p:nvSpPr>
          <p:cNvPr id="22" name="Rectangle 21">
            <a:extLst>
              <a:ext uri="{FF2B5EF4-FFF2-40B4-BE49-F238E27FC236}">
                <a16:creationId xmlns:a16="http://schemas.microsoft.com/office/drawing/2014/main" id="{5405D6DB-A6DF-4CE0-A9C8-EA399CF4FD6E}"/>
              </a:ext>
            </a:extLst>
          </p:cNvPr>
          <p:cNvSpPr/>
          <p:nvPr/>
        </p:nvSpPr>
        <p:spPr bwMode="auto">
          <a:xfrm>
            <a:off x="10306021" y="5303669"/>
            <a:ext cx="1497960" cy="1661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50850" fontAlgn="base">
              <a:lnSpc>
                <a:spcPct val="90000"/>
              </a:lnSpc>
              <a:spcBef>
                <a:spcPct val="0"/>
              </a:spcBef>
              <a:spcAft>
                <a:spcPct val="0"/>
              </a:spcAft>
              <a:defRPr/>
            </a:pPr>
            <a:r>
              <a:rPr lang="en-US" sz="1200" kern="0">
                <a:solidFill>
                  <a:schemeClr val="tx1"/>
                </a:solidFill>
                <a:cs typeface="Segoe UI" pitchFamily="34" charset="0"/>
              </a:rPr>
              <a:t>Random updates</a:t>
            </a:r>
          </a:p>
        </p:txBody>
      </p:sp>
      <p:sp>
        <p:nvSpPr>
          <p:cNvPr id="34" name="Rectangle 33">
            <a:extLst>
              <a:ext uri="{FF2B5EF4-FFF2-40B4-BE49-F238E27FC236}">
                <a16:creationId xmlns:a16="http://schemas.microsoft.com/office/drawing/2014/main" id="{97B9FA60-8D51-427A-83DC-A4D0CE364FEB}"/>
              </a:ext>
            </a:extLst>
          </p:cNvPr>
          <p:cNvSpPr/>
          <p:nvPr/>
        </p:nvSpPr>
        <p:spPr bwMode="auto">
          <a:xfrm>
            <a:off x="541848" y="4522091"/>
            <a:ext cx="1155765" cy="3323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defTabSz="950850" fontAlgn="base">
              <a:lnSpc>
                <a:spcPct val="90000"/>
              </a:lnSpc>
              <a:spcBef>
                <a:spcPct val="0"/>
              </a:spcBef>
              <a:spcAft>
                <a:spcPct val="0"/>
              </a:spcAft>
              <a:defRPr/>
            </a:pPr>
            <a:r>
              <a:rPr lang="en-US" sz="1200" kern="0">
                <a:solidFill>
                  <a:schemeClr val="tx1"/>
                </a:solidFill>
                <a:cs typeface="Segoe UI" pitchFamily="34" charset="0"/>
              </a:rPr>
              <a:t>Overcharged for </a:t>
            </a:r>
            <a:br>
              <a:rPr lang="en-US" sz="1200" kern="0">
                <a:solidFill>
                  <a:schemeClr val="tx1"/>
                </a:solidFill>
                <a:cs typeface="Segoe UI" pitchFamily="34" charset="0"/>
              </a:rPr>
            </a:br>
            <a:r>
              <a:rPr lang="en-US" sz="1200" kern="0">
                <a:solidFill>
                  <a:schemeClr val="tx1"/>
                </a:solidFill>
                <a:cs typeface="Segoe UI" pitchFamily="34" charset="0"/>
              </a:rPr>
              <a:t>unnecessary junk</a:t>
            </a:r>
          </a:p>
        </p:txBody>
      </p:sp>
      <p:sp>
        <p:nvSpPr>
          <p:cNvPr id="37" name="Rectangle 36">
            <a:extLst>
              <a:ext uri="{FF2B5EF4-FFF2-40B4-BE49-F238E27FC236}">
                <a16:creationId xmlns:a16="http://schemas.microsoft.com/office/drawing/2014/main" id="{C6936E60-E343-4D9B-B439-9A81E80B5358}"/>
              </a:ext>
            </a:extLst>
          </p:cNvPr>
          <p:cNvSpPr/>
          <p:nvPr/>
        </p:nvSpPr>
        <p:spPr bwMode="auto">
          <a:xfrm>
            <a:off x="530343" y="5111969"/>
            <a:ext cx="1968392" cy="1661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defTabSz="950850" fontAlgn="base">
              <a:lnSpc>
                <a:spcPct val="90000"/>
              </a:lnSpc>
              <a:spcBef>
                <a:spcPct val="0"/>
              </a:spcBef>
              <a:spcAft>
                <a:spcPct val="0"/>
              </a:spcAft>
              <a:defRPr/>
            </a:pPr>
            <a:r>
              <a:rPr lang="en-US" sz="1200" kern="0">
                <a:solidFill>
                  <a:schemeClr val="tx1"/>
                </a:solidFill>
                <a:cs typeface="Segoe UI" pitchFamily="34" charset="0"/>
              </a:rPr>
              <a:t>Hidden subscription fees</a:t>
            </a:r>
          </a:p>
        </p:txBody>
      </p:sp>
      <p:sp>
        <p:nvSpPr>
          <p:cNvPr id="40" name="Rectangle 39">
            <a:extLst>
              <a:ext uri="{FF2B5EF4-FFF2-40B4-BE49-F238E27FC236}">
                <a16:creationId xmlns:a16="http://schemas.microsoft.com/office/drawing/2014/main" id="{11FCB4E6-AEA3-4E45-9598-D4A54157FDE6}"/>
              </a:ext>
            </a:extLst>
          </p:cNvPr>
          <p:cNvSpPr/>
          <p:nvPr/>
        </p:nvSpPr>
        <p:spPr bwMode="auto">
          <a:xfrm>
            <a:off x="6286481" y="4813022"/>
            <a:ext cx="857607" cy="332399"/>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ctr" defTabSz="950850" fontAlgn="base">
              <a:lnSpc>
                <a:spcPct val="90000"/>
              </a:lnSpc>
              <a:spcBef>
                <a:spcPct val="0"/>
              </a:spcBef>
              <a:spcAft>
                <a:spcPct val="0"/>
              </a:spcAft>
              <a:defRPr/>
            </a:pPr>
            <a:r>
              <a:rPr lang="en-US" sz="1200" kern="0">
                <a:solidFill>
                  <a:schemeClr val="tx1"/>
                </a:solidFill>
                <a:cs typeface="Segoe UI" pitchFamily="34" charset="0"/>
              </a:rPr>
              <a:t>Loss of data </a:t>
            </a:r>
            <a:br>
              <a:rPr lang="en-US" sz="1200" kern="0">
                <a:solidFill>
                  <a:schemeClr val="tx1"/>
                </a:solidFill>
                <a:cs typeface="Segoe UI" pitchFamily="34" charset="0"/>
              </a:rPr>
            </a:br>
            <a:r>
              <a:rPr lang="en-US" sz="1200" kern="0">
                <a:solidFill>
                  <a:schemeClr val="tx1"/>
                </a:solidFill>
                <a:cs typeface="Segoe UI" pitchFamily="34" charset="0"/>
              </a:rPr>
              <a:t>if we cancel</a:t>
            </a:r>
          </a:p>
        </p:txBody>
      </p:sp>
      <p:sp>
        <p:nvSpPr>
          <p:cNvPr id="18" name="TextBox 17">
            <a:extLst>
              <a:ext uri="{FF2B5EF4-FFF2-40B4-BE49-F238E27FC236}">
                <a16:creationId xmlns:a16="http://schemas.microsoft.com/office/drawing/2014/main" id="{109E674A-5540-7E49-BB7D-BB4083F4E080}"/>
              </a:ext>
            </a:extLst>
          </p:cNvPr>
          <p:cNvSpPr txBox="1"/>
          <p:nvPr/>
        </p:nvSpPr>
        <p:spPr>
          <a:xfrm>
            <a:off x="3656534" y="5471523"/>
            <a:ext cx="805032" cy="531870"/>
          </a:xfrm>
          <a:prstGeom prst="rect">
            <a:avLst/>
          </a:prstGeom>
          <a:noFill/>
        </p:spPr>
        <p:txBody>
          <a:bodyPr wrap="none" lIns="186521" tIns="149217" rIns="186521" bIns="149217" rtlCol="0">
            <a:spAutoFit/>
          </a:bodyPr>
          <a:lstStyle/>
          <a:p>
            <a:pPr>
              <a:lnSpc>
                <a:spcPct val="90000"/>
              </a:lnSpc>
              <a:spcAft>
                <a:spcPts val="612"/>
              </a:spcAft>
            </a:pPr>
            <a:r>
              <a:rPr lang="en-US" sz="1600">
                <a:solidFill>
                  <a:srgbClr val="0077D5"/>
                </a:solidFill>
                <a:latin typeface="Segoe UI Semibold" panose="020B0502040204020203" pitchFamily="34" charset="0"/>
                <a:cs typeface="Segoe UI Semibold" panose="020B0502040204020203" pitchFamily="34" charset="0"/>
              </a:rPr>
              <a:t>Cost</a:t>
            </a:r>
          </a:p>
        </p:txBody>
      </p:sp>
      <p:sp>
        <p:nvSpPr>
          <p:cNvPr id="51" name="TextBox 50">
            <a:extLst>
              <a:ext uri="{FF2B5EF4-FFF2-40B4-BE49-F238E27FC236}">
                <a16:creationId xmlns:a16="http://schemas.microsoft.com/office/drawing/2014/main" id="{F99E4696-0AC5-7640-AD25-6801A144FCE4}"/>
              </a:ext>
            </a:extLst>
          </p:cNvPr>
          <p:cNvSpPr txBox="1"/>
          <p:nvPr/>
        </p:nvSpPr>
        <p:spPr>
          <a:xfrm>
            <a:off x="7766535" y="5471756"/>
            <a:ext cx="2248662" cy="531870"/>
          </a:xfrm>
          <a:prstGeom prst="rect">
            <a:avLst/>
          </a:prstGeom>
          <a:noFill/>
        </p:spPr>
        <p:txBody>
          <a:bodyPr wrap="none" lIns="186521" tIns="149217" rIns="186521" bIns="149217" rtlCol="0">
            <a:spAutoFit/>
          </a:bodyPr>
          <a:lstStyle/>
          <a:p>
            <a:pPr>
              <a:lnSpc>
                <a:spcPct val="90000"/>
              </a:lnSpc>
              <a:spcAft>
                <a:spcPts val="612"/>
              </a:spcAft>
            </a:pPr>
            <a:r>
              <a:rPr lang="en-US" sz="1600">
                <a:solidFill>
                  <a:srgbClr val="0077D5"/>
                </a:solidFill>
                <a:latin typeface="Segoe UI Semibold" panose="020B0502040204020203" pitchFamily="34" charset="0"/>
                <a:cs typeface="Segoe UI Semibold" panose="020B0502040204020203" pitchFamily="34" charset="0"/>
              </a:rPr>
              <a:t>Business disruption</a:t>
            </a:r>
          </a:p>
        </p:txBody>
      </p:sp>
      <p:cxnSp>
        <p:nvCxnSpPr>
          <p:cNvPr id="27" name="Straight Connector 26">
            <a:extLst>
              <a:ext uri="{FF2B5EF4-FFF2-40B4-BE49-F238E27FC236}">
                <a16:creationId xmlns:a16="http://schemas.microsoft.com/office/drawing/2014/main" id="{BFF3B98B-8971-BA43-A620-FC5DBE7F1A3B}"/>
              </a:ext>
            </a:extLst>
          </p:cNvPr>
          <p:cNvCxnSpPr>
            <a:cxnSpLocks/>
          </p:cNvCxnSpPr>
          <p:nvPr/>
        </p:nvCxnSpPr>
        <p:spPr>
          <a:xfrm>
            <a:off x="4728005" y="4974470"/>
            <a:ext cx="1419637" cy="15953"/>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26BEDF57-D3B4-4E4D-B6FE-168CE21CE6F2}"/>
              </a:ext>
            </a:extLst>
          </p:cNvPr>
          <p:cNvCxnSpPr/>
          <p:nvPr/>
        </p:nvCxnSpPr>
        <p:spPr>
          <a:xfrm>
            <a:off x="7265330" y="4995315"/>
            <a:ext cx="996900" cy="11203"/>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25BCB1E-0B43-B643-8E25-3CD5C00F2B25}"/>
              </a:ext>
            </a:extLst>
          </p:cNvPr>
          <p:cNvCxnSpPr>
            <a:cxnSpLocks/>
          </p:cNvCxnSpPr>
          <p:nvPr/>
        </p:nvCxnSpPr>
        <p:spPr>
          <a:xfrm>
            <a:off x="4057119" y="3044158"/>
            <a:ext cx="0" cy="1222942"/>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B06E17-42A0-FE4A-B860-54A0121E5CC1}"/>
              </a:ext>
            </a:extLst>
          </p:cNvPr>
          <p:cNvCxnSpPr>
            <a:cxnSpLocks/>
          </p:cNvCxnSpPr>
          <p:nvPr/>
        </p:nvCxnSpPr>
        <p:spPr>
          <a:xfrm flipV="1">
            <a:off x="4920852" y="2729584"/>
            <a:ext cx="1059411" cy="9199"/>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9" name="Right Bracket 38">
            <a:extLst>
              <a:ext uri="{FF2B5EF4-FFF2-40B4-BE49-F238E27FC236}">
                <a16:creationId xmlns:a16="http://schemas.microsoft.com/office/drawing/2014/main" id="{AE13AEEE-C841-F646-B53C-8DB5C916F3AD}"/>
              </a:ext>
            </a:extLst>
          </p:cNvPr>
          <p:cNvSpPr/>
          <p:nvPr/>
        </p:nvSpPr>
        <p:spPr>
          <a:xfrm>
            <a:off x="2288729" y="4238193"/>
            <a:ext cx="68619" cy="1293728"/>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a:p>
        </p:txBody>
      </p:sp>
      <p:sp>
        <p:nvSpPr>
          <p:cNvPr id="53" name="Right Bracket 52">
            <a:extLst>
              <a:ext uri="{FF2B5EF4-FFF2-40B4-BE49-F238E27FC236}">
                <a16:creationId xmlns:a16="http://schemas.microsoft.com/office/drawing/2014/main" id="{ED6125DF-84A0-554C-9CB8-A5EE2E18F8C9}"/>
              </a:ext>
            </a:extLst>
          </p:cNvPr>
          <p:cNvSpPr/>
          <p:nvPr/>
        </p:nvSpPr>
        <p:spPr>
          <a:xfrm flipH="1">
            <a:off x="10107951" y="4172155"/>
            <a:ext cx="95117" cy="1614130"/>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a:p>
        </p:txBody>
      </p:sp>
      <p:sp>
        <p:nvSpPr>
          <p:cNvPr id="54" name="Right Bracket 53">
            <a:extLst>
              <a:ext uri="{FF2B5EF4-FFF2-40B4-BE49-F238E27FC236}">
                <a16:creationId xmlns:a16="http://schemas.microsoft.com/office/drawing/2014/main" id="{B0BF0F9C-BC45-994A-8492-20FD4CCC511A}"/>
              </a:ext>
            </a:extLst>
          </p:cNvPr>
          <p:cNvSpPr/>
          <p:nvPr/>
        </p:nvSpPr>
        <p:spPr>
          <a:xfrm flipH="1">
            <a:off x="7976746" y="2107899"/>
            <a:ext cx="68619" cy="1293728"/>
          </a:xfrm>
          <a:prstGeom prst="rightBracket">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73"/>
          </a:p>
        </p:txBody>
      </p:sp>
      <p:cxnSp>
        <p:nvCxnSpPr>
          <p:cNvPr id="55" name="Straight Connector 54">
            <a:extLst>
              <a:ext uri="{FF2B5EF4-FFF2-40B4-BE49-F238E27FC236}">
                <a16:creationId xmlns:a16="http://schemas.microsoft.com/office/drawing/2014/main" id="{C471E6A9-5B0B-AE48-9D40-B55D84106EF6}"/>
              </a:ext>
            </a:extLst>
          </p:cNvPr>
          <p:cNvCxnSpPr>
            <a:cxnSpLocks/>
          </p:cNvCxnSpPr>
          <p:nvPr/>
        </p:nvCxnSpPr>
        <p:spPr>
          <a:xfrm>
            <a:off x="9544322" y="4983575"/>
            <a:ext cx="547960" cy="11203"/>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9C606DC0-AC37-4C45-A358-FB730D71DFA5}"/>
              </a:ext>
            </a:extLst>
          </p:cNvPr>
          <p:cNvCxnSpPr>
            <a:cxnSpLocks/>
          </p:cNvCxnSpPr>
          <p:nvPr/>
        </p:nvCxnSpPr>
        <p:spPr>
          <a:xfrm>
            <a:off x="2366631" y="4954523"/>
            <a:ext cx="970670" cy="0"/>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61A538F-3FE4-7748-8D3B-E683F7352F61}"/>
              </a:ext>
            </a:extLst>
          </p:cNvPr>
          <p:cNvCxnSpPr>
            <a:cxnSpLocks/>
          </p:cNvCxnSpPr>
          <p:nvPr/>
        </p:nvCxnSpPr>
        <p:spPr>
          <a:xfrm>
            <a:off x="7431709" y="2754763"/>
            <a:ext cx="547960" cy="0"/>
          </a:xfrm>
          <a:prstGeom prst="line">
            <a:avLst/>
          </a:prstGeom>
          <a:ln w="2540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361B916E-FCB2-47CF-BDEF-FFB145C44651}"/>
              </a:ext>
            </a:extLst>
          </p:cNvPr>
          <p:cNvPicPr>
            <a:picLocks noChangeAspect="1"/>
          </p:cNvPicPr>
          <p:nvPr/>
        </p:nvPicPr>
        <p:blipFill>
          <a:blip r:embed="rId3"/>
          <a:stretch>
            <a:fillRect/>
          </a:stretch>
        </p:blipFill>
        <p:spPr>
          <a:xfrm>
            <a:off x="6114135" y="2038321"/>
            <a:ext cx="1234017" cy="1234017"/>
          </a:xfrm>
          <a:prstGeom prst="rect">
            <a:avLst/>
          </a:prstGeom>
        </p:spPr>
      </p:pic>
      <p:pic>
        <p:nvPicPr>
          <p:cNvPr id="50" name="Picture 49">
            <a:extLst>
              <a:ext uri="{FF2B5EF4-FFF2-40B4-BE49-F238E27FC236}">
                <a16:creationId xmlns:a16="http://schemas.microsoft.com/office/drawing/2014/main" id="{55640F10-271C-47CC-A974-19BD593E7C70}"/>
              </a:ext>
            </a:extLst>
          </p:cNvPr>
          <p:cNvPicPr>
            <a:picLocks noChangeAspect="1"/>
          </p:cNvPicPr>
          <p:nvPr/>
        </p:nvPicPr>
        <p:blipFill>
          <a:blip r:embed="rId4"/>
          <a:stretch>
            <a:fillRect/>
          </a:stretch>
        </p:blipFill>
        <p:spPr>
          <a:xfrm>
            <a:off x="8362151" y="4417311"/>
            <a:ext cx="1061329" cy="1061329"/>
          </a:xfrm>
          <a:prstGeom prst="rect">
            <a:avLst/>
          </a:prstGeom>
        </p:spPr>
      </p:pic>
    </p:spTree>
    <p:extLst>
      <p:ext uri="{BB962C8B-B14F-4D97-AF65-F5344CB8AC3E}">
        <p14:creationId xmlns:p14="http://schemas.microsoft.com/office/powerpoint/2010/main" val="734453595"/>
      </p:ext>
    </p:extLst>
  </p:cSld>
  <p:clrMapOvr>
    <a:masterClrMapping/>
  </p:clrMapOvr>
  <p:transition>
    <p:fade/>
  </p:transition>
</p:sld>
</file>

<file path=ppt/theme/theme1.xml><?xml version="1.0" encoding="utf-8"?>
<a:theme xmlns:a="http://schemas.openxmlformats.org/drawingml/2006/main" name="Microsoft 365 PPT Template - 2018">
  <a:themeElements>
    <a:clrScheme name="Microsoft 365">
      <a:dk1>
        <a:srgbClr val="282828"/>
      </a:dk1>
      <a:lt1>
        <a:srgbClr val="FFFFFF"/>
      </a:lt1>
      <a:dk2>
        <a:srgbClr val="282828"/>
      </a:dk2>
      <a:lt2>
        <a:srgbClr val="FFFFFF"/>
      </a:lt2>
      <a:accent1>
        <a:srgbClr val="0078D4"/>
      </a:accent1>
      <a:accent2>
        <a:srgbClr val="002050"/>
      </a:accent2>
      <a:accent3>
        <a:srgbClr val="939393"/>
      </a:accent3>
      <a:accent4>
        <a:srgbClr val="00BCF2"/>
      </a:accent4>
      <a:accent5>
        <a:srgbClr val="6C6E6C"/>
      </a:accent5>
      <a:accent6>
        <a:srgbClr val="2E2F2E"/>
      </a:accent6>
      <a:hlink>
        <a:srgbClr val="0078D4"/>
      </a:hlink>
      <a:folHlink>
        <a:srgbClr val="0078D4"/>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 365 PPT Template 2018_2" id="{01A7FB2A-7862-441E-89D5-C3EE05893CAC}" vid="{DEC62A46-47F5-4825-899D-4E8B117FF7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roject_x0020_ID xmlns="0971047c-4c4b-47d6-9978-fe64b8df6ef8" xsi:nil="true"/>
    <_dlc_DocId xmlns="30c63ef3-9331-48f0-bec7-fd83b8c2ba2b">XN7JQW3N34YQ-163904256-148947</_dlc_DocId>
    <_dlc_DocIdUrl xmlns="30c63ef3-9331-48f0-bec7-fd83b8c2ba2b">
      <Url>https://ply.sharepoint.com/sites/TeamSYNNEXatYesler/_layouts/15/DocIdRedir.aspx?ID=XN7JQW3N34YQ-163904256-148947</Url>
      <Description>XN7JQW3N34YQ-163904256-148947</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8FB353FC5CCB104D91CE7927B6B41B99" ma:contentTypeVersion="21" ma:contentTypeDescription="Create a new document." ma:contentTypeScope="" ma:versionID="2fbf5a1d5133dabe088f981ee9084ad6">
  <xsd:schema xmlns:xsd="http://www.w3.org/2001/XMLSchema" xmlns:xs="http://www.w3.org/2001/XMLSchema" xmlns:p="http://schemas.microsoft.com/office/2006/metadata/properties" xmlns:ns2="30c63ef3-9331-48f0-bec7-fd83b8c2ba2b" xmlns:ns3="0971047c-4c4b-47d6-9978-fe64b8df6ef8" targetNamespace="http://schemas.microsoft.com/office/2006/metadata/properties" ma:root="true" ma:fieldsID="0533378bfd96bbbb727c2794b950dc15" ns2:_="" ns3:_="">
    <xsd:import namespace="30c63ef3-9331-48f0-bec7-fd83b8c2ba2b"/>
    <xsd:import namespace="0971047c-4c4b-47d6-9978-fe64b8df6ef8"/>
    <xsd:element name="properties">
      <xsd:complexType>
        <xsd:sequence>
          <xsd:element name="documentManagement">
            <xsd:complexType>
              <xsd:all>
                <xsd:element ref="ns2:SharedWithUsers" minOccurs="0"/>
                <xsd:element ref="ns2:SharedWithDetails" minOccurs="0"/>
                <xsd:element ref="ns3:Project_x0020_ID" minOccurs="0"/>
                <xsd:element ref="ns3:MediaServiceMetadata" minOccurs="0"/>
                <xsd:element ref="ns3:MediaServiceFastMetadata" minOccurs="0"/>
                <xsd:element ref="ns3:MediaServiceDateTaken" minOccurs="0"/>
                <xsd:element ref="ns3:MediaServiceAutoTags" minOccurs="0"/>
                <xsd:element ref="ns2:_dlc_DocId" minOccurs="0"/>
                <xsd:element ref="ns2:_dlc_DocIdUrl" minOccurs="0"/>
                <xsd:element ref="ns2:_dlc_DocIdPersistId"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c63ef3-9331-48f0-bec7-fd83b8c2ba2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_dlc_DocId" ma:index="15" nillable="true" ma:displayName="Document ID Value" ma:description="The value of the document ID assigned to this item." ma:internalName="_dlc_DocId" ma:readOnly="true">
      <xsd:simpleType>
        <xsd:restriction base="dms:Text"/>
      </xsd:simpleType>
    </xsd:element>
    <xsd:element name="_dlc_DocIdUrl" ma:index="1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971047c-4c4b-47d6-9978-fe64b8df6ef8" elementFormDefault="qualified">
    <xsd:import namespace="http://schemas.microsoft.com/office/2006/documentManagement/types"/>
    <xsd:import namespace="http://schemas.microsoft.com/office/infopath/2007/PartnerControls"/>
    <xsd:element name="Project_x0020_ID" ma:index="10" nillable="true" ma:displayName="Project ID" ma:internalName="Project_x0020_ID">
      <xsd:simpleType>
        <xsd:restriction base="dms:Text">
          <xsd:maxLength value="255"/>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Location" ma:index="19" nillable="true" ma:displayName="MediaServiceLocation" ma:internalName="MediaServiceLocation"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AutoKeyPoints" ma:index="22" nillable="true" ma:displayName="MediaServiceAutoKeyPoints" ma:hidden="true" ma:internalName="MediaServiceAutoKeyPoints" ma:readOnly="true">
      <xsd:simpleType>
        <xsd:restriction base="dms:Note"/>
      </xsd:simpleType>
    </xsd:element>
    <xsd:element name="MediaServiceKeyPoints" ma:index="2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B481AF-6901-4202-8A59-96F298B8B9A5}">
  <ds:schemaRefs>
    <ds:schemaRef ds:uri="http://schemas.microsoft.com/sharepoint/events"/>
  </ds:schemaRefs>
</ds:datastoreItem>
</file>

<file path=customXml/itemProps2.xml><?xml version="1.0" encoding="utf-8"?>
<ds:datastoreItem xmlns:ds="http://schemas.openxmlformats.org/officeDocument/2006/customXml" ds:itemID="{0CE934C8-7C19-49C6-A3D8-AA6F95B5209F}">
  <ds:schemaRefs>
    <ds:schemaRef ds:uri="http://schemas.microsoft.com/sharepoint/v3/contenttype/forms"/>
  </ds:schemaRefs>
</ds:datastoreItem>
</file>

<file path=customXml/itemProps3.xml><?xml version="1.0" encoding="utf-8"?>
<ds:datastoreItem xmlns:ds="http://schemas.openxmlformats.org/officeDocument/2006/customXml" ds:itemID="{A2B0071B-31AC-4142-B90A-AD9C2757F989}">
  <ds:schemaRefs>
    <ds:schemaRef ds:uri="http://schemas.microsoft.com/office/2006/metadata/properties"/>
    <ds:schemaRef ds:uri="http://schemas.microsoft.com/office/infopath/2007/PartnerControls"/>
    <ds:schemaRef ds:uri="0971047c-4c4b-47d6-9978-fe64b8df6ef8"/>
    <ds:schemaRef ds:uri="30c63ef3-9331-48f0-bec7-fd83b8c2ba2b"/>
  </ds:schemaRefs>
</ds:datastoreItem>
</file>

<file path=customXml/itemProps4.xml><?xml version="1.0" encoding="utf-8"?>
<ds:datastoreItem xmlns:ds="http://schemas.openxmlformats.org/officeDocument/2006/customXml" ds:itemID="{E08AD05A-2594-4DAF-BE2C-E3C8144FCC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c63ef3-9331-48f0-bec7-fd83b8c2ba2b"/>
    <ds:schemaRef ds:uri="0971047c-4c4b-47d6-9978-fe64b8df6e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2373</Words>
  <Application>Microsoft Macintosh PowerPoint</Application>
  <PresentationFormat>Custom</PresentationFormat>
  <Paragraphs>321</Paragraphs>
  <Slides>24</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Arial</vt:lpstr>
      <vt:lpstr>Calibri</vt:lpstr>
      <vt:lpstr>Segoe UI</vt:lpstr>
      <vt:lpstr>Segoe UI Black</vt:lpstr>
      <vt:lpstr>Segoe UI Light</vt:lpstr>
      <vt:lpstr>Segoe UI Semibold</vt:lpstr>
      <vt:lpstr>Segoe UI Semilight</vt:lpstr>
      <vt:lpstr>Wingdings</vt:lpstr>
      <vt:lpstr>Microsoft 365 PPT Template - 2018</vt:lpstr>
      <vt:lpstr>Why Cloud Partner Playbook for SMBs</vt:lpstr>
      <vt:lpstr>Playbook overview </vt:lpstr>
      <vt:lpstr>Understand the SMB cloud opportunity</vt:lpstr>
      <vt:lpstr>SMBs are loud, proud, and spending on cloud</vt:lpstr>
      <vt:lpstr>Some SMBs are more cloud-reluctant than others</vt:lpstr>
      <vt:lpstr>Cloud-reluctant SMBs are not cloud adverse</vt:lpstr>
      <vt:lpstr>Developing your SMB cloud practice pays off</vt:lpstr>
      <vt:lpstr>Focus your pitch by problem solving</vt:lpstr>
      <vt:lpstr>Outdated cloud misperceptions haunt SMBs</vt:lpstr>
      <vt:lpstr>Jumping in cloud first can trigger blockers</vt:lpstr>
      <vt:lpstr>Listen and learn through business discovery</vt:lpstr>
      <vt:lpstr>Shout the benefits of modern email and office apps  Whisper the cloud</vt:lpstr>
      <vt:lpstr>Win cloud-reluctant SMBs with business-class email and modern office apps</vt:lpstr>
      <vt:lpstr>Email and modern apps build trust for cloud-reluctant SMBs</vt:lpstr>
      <vt:lpstr>SMBs stand to gain a lot from the cloud</vt:lpstr>
      <vt:lpstr>Use compelling moments to inspire bigger changes</vt:lpstr>
      <vt:lpstr>SMBs are overdue for change</vt:lpstr>
      <vt:lpstr>End-of-support deadlines raise the stakes and create urgency</vt:lpstr>
      <vt:lpstr>Raise the stakes Sell a modern desktop with Microsoft 365 </vt:lpstr>
      <vt:lpstr>Create urgency:  Drive interest and sales with Make the Shift campaign assets</vt:lpstr>
      <vt:lpstr>Get started building your SMB cloud practice</vt:lpstr>
      <vt:lpstr>Support materials for each of the 4 stages</vt:lpstr>
      <vt:lpstr>Grow over time Build profitability as you build practices with SMB marketing kits</vt:lpstr>
      <vt:lpstr>Thank you!</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Cloud partner playbook for SMBs</dc:title>
  <dc:creator/>
  <cp:lastModifiedBy/>
  <cp:revision>4</cp:revision>
  <dcterms:modified xsi:type="dcterms:W3CDTF">2019-08-02T22:40:17Z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0x0101008FB353FC5CCB104D91CE7927B6B41B99</vt:lpwstr>
  </property>
  <property fmtid="{D5CDD505-2E9C-101B-9397-08002B2CF9AE}" pid="3" name="_dlc_DocIdItemGuid">
    <vt:lpwstr>ce7a9bec-6cb4-49a7-bfa6-ca8daa6881ec</vt:lpwstr>
  </property>
</Properties>
</file>