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0" r:id="rId5"/>
  </p:sldMasterIdLst>
  <p:notesMasterIdLst>
    <p:notesMasterId r:id="rId32"/>
  </p:notesMasterIdLst>
  <p:sldIdLst>
    <p:sldId id="8510" r:id="rId6"/>
    <p:sldId id="8504" r:id="rId7"/>
    <p:sldId id="8490" r:id="rId8"/>
    <p:sldId id="4313" r:id="rId9"/>
    <p:sldId id="8503" r:id="rId10"/>
    <p:sldId id="2585" r:id="rId11"/>
    <p:sldId id="4314" r:id="rId12"/>
    <p:sldId id="8528" r:id="rId13"/>
    <p:sldId id="8465" r:id="rId14"/>
    <p:sldId id="8502" r:id="rId15"/>
    <p:sldId id="8448" r:id="rId16"/>
    <p:sldId id="8449" r:id="rId17"/>
    <p:sldId id="8532" r:id="rId18"/>
    <p:sldId id="8539" r:id="rId19"/>
    <p:sldId id="8540" r:id="rId20"/>
    <p:sldId id="8453" r:id="rId21"/>
    <p:sldId id="8437" r:id="rId22"/>
    <p:sldId id="8535" r:id="rId23"/>
    <p:sldId id="8534" r:id="rId24"/>
    <p:sldId id="8541" r:id="rId25"/>
    <p:sldId id="2827" r:id="rId26"/>
    <p:sldId id="1812" r:id="rId27"/>
    <p:sldId id="8526" r:id="rId28"/>
    <p:sldId id="1619" r:id="rId29"/>
    <p:sldId id="8542" r:id="rId30"/>
    <p:sldId id="8536" r:id="rId31"/>
  </p:sldIdLst>
  <p:sldSz cx="12436475" cy="6994525"/>
  <p:notesSz cx="6858000" cy="2476500"/>
  <p:defaultTextStyle>
    <a:defPPr>
      <a:defRPr lang="en-US"/>
    </a:defPPr>
    <a:lvl1pPr marL="0" algn="l" defTabSz="932688" rtl="0" eaLnBrk="1" latinLnBrk="0" hangingPunct="1">
      <a:defRPr sz="1800" kern="1200">
        <a:solidFill>
          <a:schemeClr val="tx1"/>
        </a:solidFill>
        <a:latin typeface="+mn-lt"/>
        <a:ea typeface="+mn-ea"/>
        <a:cs typeface="+mn-cs"/>
      </a:defRPr>
    </a:lvl1pPr>
    <a:lvl2pPr marL="466344" algn="l" defTabSz="932688" rtl="0" eaLnBrk="1" latinLnBrk="0" hangingPunct="1">
      <a:defRPr sz="1800" kern="1200">
        <a:solidFill>
          <a:schemeClr val="tx1"/>
        </a:solidFill>
        <a:latin typeface="+mn-lt"/>
        <a:ea typeface="+mn-ea"/>
        <a:cs typeface="+mn-cs"/>
      </a:defRPr>
    </a:lvl2pPr>
    <a:lvl3pPr marL="932688" algn="l" defTabSz="932688" rtl="0" eaLnBrk="1" latinLnBrk="0" hangingPunct="1">
      <a:defRPr sz="1800" kern="1200">
        <a:solidFill>
          <a:schemeClr val="tx1"/>
        </a:solidFill>
        <a:latin typeface="+mn-lt"/>
        <a:ea typeface="+mn-ea"/>
        <a:cs typeface="+mn-cs"/>
      </a:defRPr>
    </a:lvl3pPr>
    <a:lvl4pPr marL="1399032" algn="l" defTabSz="932688" rtl="0" eaLnBrk="1" latinLnBrk="0" hangingPunct="1">
      <a:defRPr sz="1800" kern="1200">
        <a:solidFill>
          <a:schemeClr val="tx1"/>
        </a:solidFill>
        <a:latin typeface="+mn-lt"/>
        <a:ea typeface="+mn-ea"/>
        <a:cs typeface="+mn-cs"/>
      </a:defRPr>
    </a:lvl4pPr>
    <a:lvl5pPr marL="1865376" algn="l" defTabSz="932688" rtl="0" eaLnBrk="1" latinLnBrk="0" hangingPunct="1">
      <a:defRPr sz="1800" kern="1200">
        <a:solidFill>
          <a:schemeClr val="tx1"/>
        </a:solidFill>
        <a:latin typeface="+mn-lt"/>
        <a:ea typeface="+mn-ea"/>
        <a:cs typeface="+mn-cs"/>
      </a:defRPr>
    </a:lvl5pPr>
    <a:lvl6pPr marL="2331720" algn="l" defTabSz="932688" rtl="0" eaLnBrk="1" latinLnBrk="0" hangingPunct="1">
      <a:defRPr sz="1800" kern="1200">
        <a:solidFill>
          <a:schemeClr val="tx1"/>
        </a:solidFill>
        <a:latin typeface="+mn-lt"/>
        <a:ea typeface="+mn-ea"/>
        <a:cs typeface="+mn-cs"/>
      </a:defRPr>
    </a:lvl6pPr>
    <a:lvl7pPr marL="2798064" algn="l" defTabSz="932688" rtl="0" eaLnBrk="1" latinLnBrk="0" hangingPunct="1">
      <a:defRPr sz="1800" kern="1200">
        <a:solidFill>
          <a:schemeClr val="tx1"/>
        </a:solidFill>
        <a:latin typeface="+mn-lt"/>
        <a:ea typeface="+mn-ea"/>
        <a:cs typeface="+mn-cs"/>
      </a:defRPr>
    </a:lvl7pPr>
    <a:lvl8pPr marL="3264408" algn="l" defTabSz="932688" rtl="0" eaLnBrk="1" latinLnBrk="0" hangingPunct="1">
      <a:defRPr sz="1800" kern="1200">
        <a:solidFill>
          <a:schemeClr val="tx1"/>
        </a:solidFill>
        <a:latin typeface="+mn-lt"/>
        <a:ea typeface="+mn-ea"/>
        <a:cs typeface="+mn-cs"/>
      </a:defRPr>
    </a:lvl8pPr>
    <a:lvl9pPr marL="3730752" algn="l" defTabSz="9326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E75D12-3901-4341-BB9C-E3E665ABED8F}">
          <p14:sldIdLst>
            <p14:sldId id="8510"/>
            <p14:sldId id="8504"/>
          </p14:sldIdLst>
        </p14:section>
        <p14:section name="Intro" id="{3C8D7E7B-0CB1-4519-969D-136F0D1491A4}">
          <p14:sldIdLst>
            <p14:sldId id="8490"/>
            <p14:sldId id="4313"/>
          </p14:sldIdLst>
        </p14:section>
        <p14:section name="Customer benefits" id="{0B0B78B5-FCB1-4FFE-9E39-6089545682C9}">
          <p14:sldIdLst>
            <p14:sldId id="8503"/>
            <p14:sldId id="2585"/>
            <p14:sldId id="4314"/>
            <p14:sldId id="8528"/>
            <p14:sldId id="8465"/>
          </p14:sldIdLst>
        </p14:section>
        <p14:section name="Partner Opportunity" id="{8B763A02-CD0D-4A66-B113-7433511871BE}">
          <p14:sldIdLst>
            <p14:sldId id="8502"/>
            <p14:sldId id="8448"/>
            <p14:sldId id="8449"/>
            <p14:sldId id="8532"/>
            <p14:sldId id="8539"/>
            <p14:sldId id="8540"/>
            <p14:sldId id="8453"/>
          </p14:sldIdLst>
        </p14:section>
        <p14:section name="Getting started" id="{0D3BFEF5-36A6-4D14-8A3D-0182FF9276E4}">
          <p14:sldIdLst>
            <p14:sldId id="8437"/>
            <p14:sldId id="8535"/>
          </p14:sldIdLst>
        </p14:section>
        <p14:section name="GTM Tools" id="{B62DC915-E6C1-4D8A-8C08-18D2B855ADFB}">
          <p14:sldIdLst>
            <p14:sldId id="8534"/>
            <p14:sldId id="8541"/>
            <p14:sldId id="2827"/>
            <p14:sldId id="1812"/>
            <p14:sldId id="8526"/>
          </p14:sldIdLst>
        </p14:section>
        <p14:section name="Customer and Partner Examples" id="{C47A69D8-9EB6-4C12-814D-5772DD8A7E3C}">
          <p14:sldIdLst>
            <p14:sldId id="1619"/>
          </p14:sldIdLst>
        </p14:section>
        <p14:section name="Next steps" id="{785C7A0C-F203-47D6-BE60-AB06A36C9411}">
          <p14:sldIdLst>
            <p14:sldId id="8542"/>
            <p14:sldId id="8536"/>
          </p14:sldIdLst>
        </p14:section>
      </p14:sectionLst>
    </p:ext>
    <p:ext uri="{EFAFB233-063F-42B5-8137-9DF3F51BA10A}">
      <p15:sldGuideLst xmlns:p15="http://schemas.microsoft.com/office/powerpoint/2012/main">
        <p15:guide id="1" orient="horz" pos="2179" userDrawn="1">
          <p15:clr>
            <a:srgbClr val="A4A3A4"/>
          </p15:clr>
        </p15:guide>
        <p15:guide id="2" pos="391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61"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282828"/>
    <a:srgbClr val="FA8C00"/>
    <a:srgbClr val="000000"/>
    <a:srgbClr val="008272"/>
    <a:srgbClr val="FFFFFF"/>
    <a:srgbClr val="787878"/>
    <a:srgbClr val="1A4D8A"/>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4"/>
    <p:restoredTop sz="72312" autoAdjust="0"/>
  </p:normalViewPr>
  <p:slideViewPr>
    <p:cSldViewPr snapToGrid="0">
      <p:cViewPr varScale="1">
        <p:scale>
          <a:sx n="47" d="100"/>
          <a:sy n="47" d="100"/>
        </p:scale>
        <p:origin x="1360" y="52"/>
      </p:cViewPr>
      <p:guideLst>
        <p:guide orient="horz" pos="2179"/>
        <p:guide pos="3917"/>
      </p:guideLst>
    </p:cSldViewPr>
  </p:slideViewPr>
  <p:notesTextViewPr>
    <p:cViewPr>
      <p:scale>
        <a:sx n="1" d="1"/>
        <a:sy n="1" d="1"/>
      </p:scale>
      <p:origin x="0" y="-240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FC208-5107-4678-8737-C5670F9D3707}" type="datetimeFigureOut">
              <a:rPr lang="en-US" smtClean="0"/>
              <a:t>10/8/2019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F5114-F968-4E76-B1FB-7E87E880EF5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32688" rtl="0" eaLnBrk="1" latinLnBrk="0" hangingPunct="1">
      <a:defRPr sz="1200" kern="1200">
        <a:solidFill>
          <a:schemeClr val="tx1"/>
        </a:solidFill>
        <a:latin typeface="+mn-lt"/>
        <a:ea typeface="+mn-ea"/>
        <a:cs typeface="+mn-cs"/>
      </a:defRPr>
    </a:lvl1pPr>
    <a:lvl2pPr marL="466344" algn="l" defTabSz="932688" rtl="0" eaLnBrk="1" latinLnBrk="0" hangingPunct="1">
      <a:defRPr sz="1200" kern="1200">
        <a:solidFill>
          <a:schemeClr val="tx1"/>
        </a:solidFill>
        <a:latin typeface="+mn-lt"/>
        <a:ea typeface="+mn-ea"/>
        <a:cs typeface="+mn-cs"/>
      </a:defRPr>
    </a:lvl2pPr>
    <a:lvl3pPr marL="932688" algn="l" defTabSz="932688" rtl="0" eaLnBrk="1" latinLnBrk="0" hangingPunct="1">
      <a:defRPr sz="1200" kern="1200">
        <a:solidFill>
          <a:schemeClr val="tx1"/>
        </a:solidFill>
        <a:latin typeface="+mn-lt"/>
        <a:ea typeface="+mn-ea"/>
        <a:cs typeface="+mn-cs"/>
      </a:defRPr>
    </a:lvl3pPr>
    <a:lvl4pPr marL="1399032" algn="l" defTabSz="932688" rtl="0" eaLnBrk="1" latinLnBrk="0" hangingPunct="1">
      <a:defRPr sz="1200" kern="1200">
        <a:solidFill>
          <a:schemeClr val="tx1"/>
        </a:solidFill>
        <a:latin typeface="+mn-lt"/>
        <a:ea typeface="+mn-ea"/>
        <a:cs typeface="+mn-cs"/>
      </a:defRPr>
    </a:lvl4pPr>
    <a:lvl5pPr marL="1865376" algn="l" defTabSz="932688" rtl="0" eaLnBrk="1" latinLnBrk="0" hangingPunct="1">
      <a:defRPr sz="1200" kern="1200">
        <a:solidFill>
          <a:schemeClr val="tx1"/>
        </a:solidFill>
        <a:latin typeface="+mn-lt"/>
        <a:ea typeface="+mn-ea"/>
        <a:cs typeface="+mn-cs"/>
      </a:defRPr>
    </a:lvl5pPr>
    <a:lvl6pPr marL="2331720" algn="l" defTabSz="932688" rtl="0" eaLnBrk="1" latinLnBrk="0" hangingPunct="1">
      <a:defRPr sz="1200" kern="1200">
        <a:solidFill>
          <a:schemeClr val="tx1"/>
        </a:solidFill>
        <a:latin typeface="+mn-lt"/>
        <a:ea typeface="+mn-ea"/>
        <a:cs typeface="+mn-cs"/>
      </a:defRPr>
    </a:lvl6pPr>
    <a:lvl7pPr marL="2798064" algn="l" defTabSz="932688" rtl="0" eaLnBrk="1" latinLnBrk="0" hangingPunct="1">
      <a:defRPr sz="1200" kern="1200">
        <a:solidFill>
          <a:schemeClr val="tx1"/>
        </a:solidFill>
        <a:latin typeface="+mn-lt"/>
        <a:ea typeface="+mn-ea"/>
        <a:cs typeface="+mn-cs"/>
      </a:defRPr>
    </a:lvl7pPr>
    <a:lvl8pPr marL="3264408" algn="l" defTabSz="932688" rtl="0" eaLnBrk="1" latinLnBrk="0" hangingPunct="1">
      <a:defRPr sz="1200" kern="1200">
        <a:solidFill>
          <a:schemeClr val="tx1"/>
        </a:solidFill>
        <a:latin typeface="+mn-lt"/>
        <a:ea typeface="+mn-ea"/>
        <a:cs typeface="+mn-cs"/>
      </a:defRPr>
    </a:lvl8pPr>
    <a:lvl9pPr marL="3730752" algn="l" defTabSz="9326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dirty="0">
                <a:solidFill>
                  <a:schemeClr val="tx1"/>
                </a:solidFill>
                <a:effectLst/>
                <a:latin typeface="Segoe UI" panose="020B0502040204020203" pitchFamily="34" charset="0"/>
                <a:ea typeface="+mn-ea"/>
                <a:cs typeface="Segoe UI" panose="020B0502040204020203" pitchFamily="34" charset="0"/>
              </a:rPr>
              <a:t>Microsoft has created three marketing kits for partners that want support to grow their business.  Depending on the market segment the partner wants to approach, partners can use Teamwork or Get modern play kits to acquire customers.</a:t>
            </a:r>
          </a:p>
          <a:p>
            <a:endParaRPr lang="en-US" sz="1200" b="0" u="none" kern="1200" dirty="0">
              <a:solidFill>
                <a:schemeClr val="tx1"/>
              </a:solidFill>
              <a:effectLst/>
              <a:latin typeface="Segoe UI" panose="020B0502040204020203" pitchFamily="34" charset="0"/>
              <a:ea typeface="+mn-ea"/>
              <a:cs typeface="Segoe UI" panose="020B0502040204020203" pitchFamily="34" charset="0"/>
            </a:endParaRPr>
          </a:p>
          <a:p>
            <a:r>
              <a:rPr lang="en-US" sz="1200" b="0" u="none" kern="1200" dirty="0">
                <a:solidFill>
                  <a:schemeClr val="tx1"/>
                </a:solidFill>
                <a:effectLst/>
                <a:latin typeface="Segoe UI" panose="020B0502040204020203" pitchFamily="34" charset="0"/>
                <a:ea typeface="+mn-ea"/>
                <a:cs typeface="Segoe UI" panose="020B0502040204020203" pitchFamily="34" charset="0"/>
              </a:rPr>
              <a:t>The Security play offers opportunity for maximizing the value of a customer relationship.</a:t>
            </a:r>
          </a:p>
          <a:p>
            <a:endParaRPr lang="en-US" sz="1200" b="1" u="sng" kern="1200" dirty="0">
              <a:solidFill>
                <a:schemeClr val="tx1"/>
              </a:solidFill>
              <a:effectLst/>
              <a:latin typeface="Segoe UI" panose="020B0502040204020203" pitchFamily="34" charset="0"/>
              <a:ea typeface="+mn-ea"/>
              <a:cs typeface="Segoe UI" panose="020B0502040204020203" pitchFamily="34" charset="0"/>
            </a:endParaRPr>
          </a:p>
          <a:p>
            <a:r>
              <a:rPr lang="en-US" sz="1200" b="1" u="sng" kern="1200" dirty="0">
                <a:solidFill>
                  <a:schemeClr val="tx1"/>
                </a:solidFill>
                <a:effectLst/>
                <a:latin typeface="Segoe UI" panose="020B0502040204020203" pitchFamily="34" charset="0"/>
                <a:ea typeface="+mn-ea"/>
                <a:cs typeface="Segoe UI" panose="020B0502040204020203" pitchFamily="34" charset="0"/>
              </a:rPr>
              <a:t>TEAMWORK</a:t>
            </a:r>
          </a:p>
          <a:p>
            <a:endParaRPr lang="en-US" sz="1200" b="1"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This play is perfect for customers new to Microsoft. You can help customers make work better. Use play kit to move customers off freemium products to business class email and a chance to try out Office 365.</a:t>
            </a:r>
          </a:p>
          <a:p>
            <a:r>
              <a:rPr lang="en-US" sz="1200" kern="1200" dirty="0">
                <a:solidFill>
                  <a:schemeClr val="tx1"/>
                </a:solidFill>
                <a:effectLst/>
                <a:latin typeface="Segoe UI" panose="020B0502040204020203" pitchFamily="34" charset="0"/>
                <a:ea typeface="+mn-ea"/>
                <a:cs typeface="Segoe UI" panose="020B0502040204020203" pitchFamily="34" charset="0"/>
              </a:rPr>
              <a:t> </a:t>
            </a:r>
          </a:p>
          <a:p>
            <a:pPr marL="228600" indent="-228600">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“Me” product: OneDrive (syncing, sharing, simultaneous co-authoring)</a:t>
            </a:r>
          </a:p>
          <a:p>
            <a:pPr marL="228600" indent="-228600">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“We” products: Microsoft Teams (new approach to collaboration and data management) that leverages </a:t>
            </a:r>
            <a:r>
              <a:rPr lang="en-US" sz="1200" kern="1200" dirty="0" err="1">
                <a:solidFill>
                  <a:schemeClr val="tx1"/>
                </a:solidFill>
                <a:effectLst/>
                <a:latin typeface="Segoe UI" panose="020B0502040204020203" pitchFamily="34" charset="0"/>
                <a:ea typeface="+mn-ea"/>
                <a:cs typeface="Segoe UI" panose="020B0502040204020203" pitchFamily="34" charset="0"/>
              </a:rPr>
              <a:t>Sharepoint</a:t>
            </a:r>
            <a:r>
              <a:rPr lang="en-US" sz="1200" kern="1200" dirty="0">
                <a:solidFill>
                  <a:schemeClr val="tx1"/>
                </a:solidFill>
                <a:effectLst/>
                <a:latin typeface="Segoe UI" panose="020B0502040204020203" pitchFamily="34" charset="0"/>
                <a:ea typeface="+mn-ea"/>
                <a:cs typeface="Segoe UI" panose="020B0502040204020203" pitchFamily="34" charset="0"/>
              </a:rPr>
              <a:t> capabilities</a:t>
            </a:r>
          </a:p>
          <a:p>
            <a:endParaRPr lang="en-US" sz="1200" b="1" u="sng" kern="1200" dirty="0">
              <a:solidFill>
                <a:schemeClr val="tx1"/>
              </a:solidFill>
              <a:effectLst/>
              <a:latin typeface="Segoe UI" panose="020B0502040204020203" pitchFamily="34" charset="0"/>
              <a:ea typeface="+mn-ea"/>
              <a:cs typeface="Segoe UI" panose="020B0502040204020203" pitchFamily="34" charset="0"/>
            </a:endParaRPr>
          </a:p>
          <a:p>
            <a:r>
              <a:rPr lang="en-US" sz="1200" b="1" u="sng" kern="1200" dirty="0">
                <a:solidFill>
                  <a:schemeClr val="tx1"/>
                </a:solidFill>
                <a:effectLst/>
                <a:latin typeface="Segoe UI" panose="020B0502040204020203" pitchFamily="34" charset="0"/>
                <a:ea typeface="+mn-ea"/>
                <a:cs typeface="Segoe UI" panose="020B0502040204020203" pitchFamily="34" charset="0"/>
              </a:rPr>
              <a:t>GET MODERN</a:t>
            </a:r>
            <a:br>
              <a:rPr lang="en-US" sz="1200" b="1" u="sng" kern="1200" dirty="0">
                <a:solidFill>
                  <a:schemeClr val="tx1"/>
                </a:solidFill>
                <a:effectLst/>
                <a:latin typeface="Segoe UI" panose="020B0502040204020203" pitchFamily="34" charset="0"/>
                <a:ea typeface="+mn-ea"/>
                <a:cs typeface="Segoe UI" panose="020B0502040204020203" pitchFamily="34" charset="0"/>
              </a:rPr>
            </a:br>
            <a:endParaRPr lang="en-US" sz="1200" b="1"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anose="020B0502040204020203" pitchFamily="34" charset="0"/>
                <a:ea typeface="+mn-ea"/>
                <a:cs typeface="Segoe UI" panose="020B0502040204020203" pitchFamily="34" charset="0"/>
              </a:rPr>
              <a:t>This play is aimed at customers running legacy products reaching end of support by 2020, including </a:t>
            </a:r>
            <a:r>
              <a:rPr lang="en-US" sz="1200" b="0" kern="1200" dirty="0">
                <a:solidFill>
                  <a:schemeClr val="tx1"/>
                </a:solidFill>
                <a:effectLst/>
                <a:latin typeface="Segoe UI" panose="020B0502040204020203" pitchFamily="34" charset="0"/>
                <a:ea typeface="+mn-ea"/>
                <a:cs typeface="Segoe UI" panose="020B0502040204020203" pitchFamily="34" charset="0"/>
              </a:rPr>
              <a:t>Windows 7 and Office 2010</a:t>
            </a:r>
            <a:r>
              <a:rPr lang="en-US" sz="1200" kern="1200" dirty="0">
                <a:solidFill>
                  <a:schemeClr val="tx1"/>
                </a:solidFill>
                <a:effectLst/>
                <a:latin typeface="Segoe UI" panose="020B0502040204020203" pitchFamily="34" charset="0"/>
                <a:ea typeface="+mn-ea"/>
                <a:cs typeface="Segoe UI" panose="020B0502040204020203" pitchFamily="34" charset="0"/>
              </a:rPr>
              <a:t>. Use play kit to offer modern applications with high customer value, that provide both an online and offline experience.</a:t>
            </a:r>
          </a:p>
          <a:p>
            <a:pPr marL="228600" indent="-228600">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Email: cost savings, simplified management, and increased capabilities.</a:t>
            </a:r>
          </a:p>
          <a:p>
            <a:pPr marL="228600" indent="-228600">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Bundle Migration:  in a single bill through the CSP Program </a:t>
            </a:r>
          </a:p>
          <a:p>
            <a:pPr marL="228600" indent="-228600">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Device refresh opportunity</a:t>
            </a:r>
          </a:p>
          <a:p>
            <a:r>
              <a:rPr lang="en-US" sz="1200" kern="1200" dirty="0">
                <a:solidFill>
                  <a:schemeClr val="tx1"/>
                </a:solidFill>
                <a:effectLst/>
                <a:latin typeface="Segoe UI" panose="020B0502040204020203" pitchFamily="34" charset="0"/>
                <a:ea typeface="+mn-ea"/>
                <a:cs typeface="Segoe UI" panose="020B0502040204020203" pitchFamily="34" charset="0"/>
              </a:rPr>
              <a:t> </a:t>
            </a:r>
            <a:endParaRPr lang="en-US" sz="1200" b="1" kern="1200" dirty="0">
              <a:solidFill>
                <a:schemeClr val="tx1"/>
              </a:solidFill>
              <a:effectLst/>
              <a:latin typeface="Segoe UI" panose="020B0502040204020203" pitchFamily="34" charset="0"/>
              <a:ea typeface="+mn-ea"/>
              <a:cs typeface="Segoe UI" panose="020B0502040204020203" pitchFamily="34" charset="0"/>
            </a:endParaRPr>
          </a:p>
          <a:p>
            <a:endParaRPr lang="en-US" sz="1200" b="1" kern="1200" dirty="0">
              <a:solidFill>
                <a:schemeClr val="tx1"/>
              </a:solidFill>
              <a:effectLst/>
              <a:latin typeface="Segoe UI" panose="020B0502040204020203" pitchFamily="34" charset="0"/>
              <a:ea typeface="+mn-ea"/>
              <a:cs typeface="Segoe UI" panose="020B0502040204020203" pitchFamily="34" charset="0"/>
            </a:endParaRPr>
          </a:p>
          <a:p>
            <a:r>
              <a:rPr lang="en-US" sz="1200" b="1" u="sng" kern="1200" dirty="0">
                <a:solidFill>
                  <a:schemeClr val="tx1"/>
                </a:solidFill>
                <a:effectLst/>
                <a:latin typeface="Segoe UI" panose="020B0502040204020203" pitchFamily="34" charset="0"/>
                <a:ea typeface="+mn-ea"/>
                <a:cs typeface="Segoe UI" panose="020B0502040204020203" pitchFamily="34" charset="0"/>
              </a:rPr>
              <a:t>SECURITY</a:t>
            </a:r>
          </a:p>
          <a:p>
            <a:endParaRPr lang="en-US" sz="1200" b="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Help valued customers protect themselves against cyberthreats and improve compliance.</a:t>
            </a:r>
            <a:r>
              <a:rPr kumimoji="0" lang="en-US" sz="1200" b="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rPr>
              <a:t> The 2018 </a:t>
            </a:r>
            <a:r>
              <a:rPr kumimoji="0" lang="en-US" sz="1200" b="0" i="0" u="none" strike="noStrike" kern="1200" cap="none" spc="0" normalizeH="0" baseline="0" noProof="0" dirty="0" err="1">
                <a:ln>
                  <a:noFill/>
                </a:ln>
                <a:solidFill>
                  <a:srgbClr val="0078D4"/>
                </a:solidFill>
                <a:effectLst/>
                <a:uLnTx/>
                <a:uFillTx/>
                <a:latin typeface="Segoe UI" panose="020B0502040204020203" pitchFamily="34" charset="0"/>
                <a:ea typeface="+mn-ea"/>
                <a:cs typeface="Segoe UI" panose="020B0502040204020203" pitchFamily="34" charset="0"/>
              </a:rPr>
              <a:t>Ponemon</a:t>
            </a:r>
            <a:r>
              <a:rPr kumimoji="0" lang="en-US" sz="1200" b="0" i="0" u="none" strike="noStrike" kern="1200" cap="none" spc="0" normalizeH="0" baseline="0" noProof="0" dirty="0">
                <a:ln>
                  <a:noFill/>
                </a:ln>
                <a:solidFill>
                  <a:srgbClr val="0078D4"/>
                </a:solidFill>
                <a:effectLst/>
                <a:uLnTx/>
                <a:uFillTx/>
                <a:latin typeface="Segoe UI" panose="020B0502040204020203" pitchFamily="34" charset="0"/>
                <a:ea typeface="+mn-ea"/>
                <a:cs typeface="Segoe UI" panose="020B0502040204020203" pitchFamily="34" charset="0"/>
              </a:rPr>
              <a:t> study found that 58% </a:t>
            </a:r>
            <a:r>
              <a:rPr kumimoji="0" lang="en-US" sz="12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of breaches took place at small businesses.  Help protect customers against malware and phishing with advanced security offerings built in Microsoft 365 Business.</a:t>
            </a:r>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 </a:t>
            </a:r>
          </a:p>
          <a:p>
            <a:r>
              <a:rPr lang="en-US" sz="1200" kern="1200" dirty="0">
                <a:solidFill>
                  <a:schemeClr val="tx1"/>
                </a:solidFill>
                <a:effectLst/>
                <a:latin typeface="Segoe UI" panose="020B0502040204020203" pitchFamily="34" charset="0"/>
                <a:ea typeface="+mn-ea"/>
                <a:cs typeface="Segoe UI" panose="020B0502040204020203" pitchFamily="34" charset="0"/>
              </a:rPr>
              <a:t>Add additional value with security training and monitoring services. Use Microsoft Secure Score tool. Tasks that you can perform on behalf of your customers to ensure they are secure. Reporting and conversation starter to improve their security and compliance status. </a:t>
            </a:r>
            <a:endParaRPr lang="en-US" sz="1200" b="0" kern="1200" dirty="0">
              <a:solidFill>
                <a:schemeClr val="tx1"/>
              </a:solidFill>
              <a:effectLst/>
              <a:latin typeface="Segoe UI" panose="020B0502040204020203" pitchFamily="34" charset="0"/>
              <a:ea typeface="+mn-ea"/>
              <a:cs typeface="Segoe UI" panose="020B0502040204020203" pitchFamily="34" charset="0"/>
            </a:endParaRPr>
          </a:p>
          <a:p>
            <a:endParaRPr lang="en-US" sz="1200" b="0" kern="1200" dirty="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317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Segoe UI" panose="020B0502040204020203" pitchFamily="34" charset="0"/>
                <a:ea typeface="+mn-ea"/>
                <a:cs typeface="Segoe UI" panose="020B0502040204020203" pitchFamily="34" charset="0"/>
              </a:rPr>
              <a:t>Many SMBs think that security is too complex and requires staff and expertise they don’t have. They also aren’t always up to date on best practices. While this signals opportunity, this also means that many competitors will be offering up expertise and solutions. It’s potentially overwhelming.</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35C8C-E3E6-4336-99DC-9CD9B4E60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There are broadly three reasons why Microsoft 365 Business is an attractive investment for you as a partner. </a:t>
            </a: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3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F5114-F968-4E76-B1FB-7E87E880EF51}" type="slidenum">
              <a:rPr lang="en-US" smtClean="0"/>
              <a:t>13</a:t>
            </a:fld>
            <a:endParaRPr lang="en-US"/>
          </a:p>
        </p:txBody>
      </p:sp>
    </p:spTree>
    <p:extLst>
      <p:ext uri="{BB962C8B-B14F-4D97-AF65-F5344CB8AC3E}">
        <p14:creationId xmlns:p14="http://schemas.microsoft.com/office/powerpoint/2010/main" val="288887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Segoe UI"/>
                <a:cs typeface="Segoe UI"/>
              </a:rPr>
              <a:t>The Microsoft 365 security stack is more robust, and this is creating many opportunities for partners, according to Forresters July 2019 TEI Study, the Microsoft 365 Partner Opportunity study.</a:t>
            </a:r>
            <a:endParaRPr lang="en-US"/>
          </a:p>
          <a:p>
            <a:endParaRPr lang="en-US" sz="1400" dirty="0">
              <a:latin typeface="Segoe UI"/>
              <a:ea typeface="Calibri" panose="020F0502020204030204" pitchFamily="34" charset="0"/>
              <a:cs typeface="Segoe UI"/>
            </a:endParaRPr>
          </a:p>
          <a:p>
            <a:r>
              <a:rPr lang="en-US"/>
              <a:t>G</a:t>
            </a:r>
            <a:r>
              <a:rPr lang="en-US" sz="1400">
                <a:latin typeface="Segoe UI"/>
                <a:cs typeface="Segoe UI"/>
              </a:rPr>
              <a:t>iven the complexity of the security landscape, companies of all sizes are looking for partners that can handle the complex security landscape for them, according to a second Forrester study also from July 2019, The Microsoft 365 Managed Services Opportunity. Partners are finding success with clients who cannot or don't want to build out their own security operations center (SOC). Partners handle configuration of the security environment – configuring Windows Defender ATP, Intune, and other components of the Microsoft security stack. From there, partners would handle the monitoring and analysis of security alerts. Several partners reported layering their own custom solutions on top of the Microsoft security stack to reduce the number of false positives. More advanced partners are also providing security vulnerability resolution services.</a:t>
            </a:r>
          </a:p>
          <a:p>
            <a:endParaRPr lang="en-US" sz="1400" dirty="0">
              <a:latin typeface="Segoe UI"/>
              <a:cs typeface="Segoe UI"/>
            </a:endParaRPr>
          </a:p>
          <a:p>
            <a:r>
              <a:rPr lang="en-US" sz="1400">
                <a:latin typeface="Segoe UI"/>
                <a:cs typeface="Segoe UI"/>
              </a:rPr>
              <a:t>From The Microsoft 365 Partner Opportunity study:</a:t>
            </a:r>
            <a:endParaRPr lang="en-US" sz="1400" dirty="0">
              <a:latin typeface="Segoe UI"/>
              <a:cs typeface="Segoe UI"/>
            </a:endParaRPr>
          </a:p>
          <a:p>
            <a:endParaRPr lang="en-US" sz="1400" b="1" u="sng" dirty="0">
              <a:latin typeface="Segoe UI"/>
              <a:cs typeface="Segoe UI"/>
            </a:endParaRPr>
          </a:p>
          <a:p>
            <a:r>
              <a:rPr lang="en-US" sz="1400" b="1" u="sng">
                <a:latin typeface="Segoe UI"/>
                <a:cs typeface="Segoe UI"/>
              </a:rPr>
              <a:t>Matt – where do you get the $720 and the $340? Also the $310 is for more than just security. See below.</a:t>
            </a:r>
            <a:endParaRPr lang="en-US" sz="1400" b="1" u="sng" dirty="0">
              <a:latin typeface="Segoe UI"/>
              <a:cs typeface="Segoe UI"/>
            </a:endParaRPr>
          </a:p>
          <a:p>
            <a:endParaRPr lang="en-US" sz="1400" b="1" u="sng" dirty="0">
              <a:latin typeface="Segoe UI"/>
              <a:cs typeface="Segoe UI"/>
            </a:endParaRPr>
          </a:p>
          <a:p>
            <a:r>
              <a:rPr lang="en-US" sz="1400" b="1" u="sng">
                <a:latin typeface="Segoe UI"/>
                <a:cs typeface="Segoe UI"/>
              </a:rPr>
              <a:t>Deployment</a:t>
            </a:r>
            <a:endParaRPr lang="en-US"/>
          </a:p>
          <a:p>
            <a:r>
              <a:rPr lang="en-US" sz="1400">
                <a:latin typeface="Segoe UI"/>
                <a:cs typeface="Segoe UI"/>
              </a:rPr>
              <a:t>Partners said that work usually started with properly setting up ‘identity’ at smaller companies. Modern desktop deployments were down overall with activities like email migrations and moving core solutions to the cloud largely complete, but partners were still doing assessments, planning workshops and deploying other desktop management solutions. Most new deployments were around Teams setup and SharePoint migrations with the necessary identity setup and modern desktop components. Deployment services cost $310 per user over three years, which equates to $8.60 per user per month. The anticipated revenue opportunity with current attach rates was $8.60 per user per month.</a:t>
            </a:r>
          </a:p>
          <a:p>
            <a:endParaRPr lang="en-US" sz="1400" dirty="0">
              <a:latin typeface="Segoe UI"/>
              <a:cs typeface="Segoe UI"/>
            </a:endParaRPr>
          </a:p>
          <a:p>
            <a:r>
              <a:rPr lang="en-US" sz="1400" b="1" u="sng">
                <a:latin typeface="Segoe UI"/>
                <a:cs typeface="Segoe UI"/>
              </a:rPr>
              <a:t>Managed Services</a:t>
            </a:r>
            <a:endParaRPr lang="en-US" sz="1400" b="1" u="sng" dirty="0">
              <a:latin typeface="Segoe UI"/>
              <a:cs typeface="Segoe UI"/>
            </a:endParaRPr>
          </a:p>
          <a:p>
            <a:r>
              <a:rPr lang="en-US" sz="1400">
                <a:latin typeface="Segoe UI"/>
                <a:cs typeface="Segoe UI"/>
              </a:rPr>
              <a:t>Managed services were the single biggest revenue area and the one in which partners were making the most investments and focusing on for future growth. Smaller companies usually lack the internal resources to fully support IT solutions and users. These companies want to focus on day-to-day operations which create outsourcing opportunities for Microsoft partners. These offering ranged from single dollar security monitoring all the way up to full outsourcing contracts worth more than $100 per user per month. Outsourcing contracts covered three-tier user support, security monitoring and remediation, solution deployment, and device management. Many partners were developing full MSSP offerings.</a:t>
            </a:r>
          </a:p>
          <a:p>
            <a:endParaRPr lang="en-US" sz="1400" dirty="0">
              <a:latin typeface="Segoe UI"/>
              <a:cs typeface="Segoe UI"/>
            </a:endParaRPr>
          </a:p>
          <a:p>
            <a:r>
              <a:rPr lang="en-US" sz="1400">
                <a:latin typeface="Segoe UI"/>
                <a:cs typeface="Segoe UI"/>
              </a:rPr>
              <a:t>According to Forrest, the more advanced partners are offering more outsourced IT and security services built on top of Microsoft security services, e.g., Secure Score, and solutions. </a:t>
            </a:r>
            <a:endParaRPr lang="en-US">
              <a:cs typeface="Calibri"/>
            </a:endParaRPr>
          </a:p>
          <a:p>
            <a:endParaRPr lang="en-US" sz="1400" dirty="0">
              <a:latin typeface="Segoe UI"/>
              <a:cs typeface="Segoe UI"/>
            </a:endParaRPr>
          </a:p>
          <a:p>
            <a:endParaRPr lang="en-US" sz="1400" dirty="0">
              <a:latin typeface="Segoe UI"/>
              <a:cs typeface="Segoe UI"/>
            </a:endParaRPr>
          </a:p>
          <a:p>
            <a:endParaRPr lang="en-US" sz="1400" dirty="0">
              <a:latin typeface="Segoe UI" panose="020B0502040204020203" pitchFamily="34" charset="0"/>
              <a:cs typeface="Segoe UI" panose="020B0502040204020203" pitchFamily="34" charset="0"/>
            </a:endParaRPr>
          </a:p>
          <a:p>
            <a:endParaRPr lang="en-US" sz="1400"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5F2D3714-B553-A044-BA72-366907BA36B5}" type="slidenum">
              <a:rPr lang="en-US" smtClean="0"/>
              <a:t>16</a:t>
            </a:fld>
            <a:endParaRPr lang="en-US"/>
          </a:p>
        </p:txBody>
      </p:sp>
    </p:spTree>
    <p:extLst>
      <p:ext uri="{BB962C8B-B14F-4D97-AF65-F5344CB8AC3E}">
        <p14:creationId xmlns:p14="http://schemas.microsoft.com/office/powerpoint/2010/main" val="2278322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Segoe UI" panose="020B0502040204020203" pitchFamily="34" charset="0"/>
                <a:ea typeface="+mn-ea"/>
                <a:cs typeface="Segoe UI" panose="020B0502040204020203" pitchFamily="34" charset="0"/>
              </a:rPr>
              <a:t>So what are we doing to help accelerate the transformation for you and your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513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AU" dirty="0">
                <a:latin typeface="Segoe UI" panose="020B0502040204020203" pitchFamily="34" charset="0"/>
                <a:cs typeface="Segoe UI" panose="020B0502040204020203" pitchFamily="34" charset="0"/>
              </a:rPr>
              <a:t>1. Important to target high propensity customers first to gain momentum, focusing on medium size SMBs in professional services. Value prop is </a:t>
            </a:r>
            <a:r>
              <a:rPr lang="en-US" sz="1200" b="0" dirty="0">
                <a:solidFill>
                  <a:schemeClr val="tx1"/>
                </a:solidFill>
                <a:latin typeface="Segoe UI" panose="020B0502040204020203" pitchFamily="34" charset="0"/>
                <a:cs typeface="Segoe UI" panose="020B0502040204020203" pitchFamily="34" charset="0"/>
              </a:rPr>
              <a:t>enterprise-level protections that satisfy stringent regulatory requirements, plus ability to converge technology investments with a single solution.</a:t>
            </a:r>
            <a:endParaRPr lang="en-US" sz="1200" b="0" kern="1200" dirty="0">
              <a:solidFill>
                <a:schemeClr val="tx1"/>
              </a:solidFill>
              <a:latin typeface="Segoe UI" panose="020B0502040204020203" pitchFamily="34" charset="0"/>
              <a:ea typeface="+mn-ea"/>
              <a:cs typeface="Segoe UI" panose="020B0502040204020203" pitchFamily="34" charset="0"/>
            </a:endParaRPr>
          </a:p>
          <a:p>
            <a:pPr marL="0" indent="0">
              <a:buFontTx/>
              <a:buNone/>
            </a:pPr>
            <a:r>
              <a:rPr lang="en-AU" dirty="0">
                <a:latin typeface="Segoe UI" panose="020B0502040204020203" pitchFamily="34" charset="0"/>
                <a:cs typeface="Segoe UI" panose="020B0502040204020203" pitchFamily="34" charset="0"/>
              </a:rPr>
              <a:t> </a:t>
            </a:r>
          </a:p>
          <a:p>
            <a:pPr marL="0" indent="0">
              <a:buFontTx/>
              <a:buNone/>
            </a:pPr>
            <a:r>
              <a:rPr lang="en-AU" dirty="0">
                <a:latin typeface="Segoe UI" panose="020B0502040204020203" pitchFamily="34" charset="0"/>
                <a:cs typeface="Segoe UI" panose="020B0502040204020203" pitchFamily="34" charset="0"/>
              </a:rPr>
              <a:t>2. Win the pitch with these customers through associating your pitch with compelling events that are top of mind for the customer.</a:t>
            </a:r>
          </a:p>
          <a:p>
            <a:pPr marL="0" indent="0">
              <a:buFontTx/>
              <a:buNone/>
            </a:pPr>
            <a:endParaRPr lang="en-AU" dirty="0">
              <a:latin typeface="Segoe UI" panose="020B0502040204020203" pitchFamily="34" charset="0"/>
              <a:cs typeface="Segoe UI" panose="020B0502040204020203" pitchFamily="34" charset="0"/>
            </a:endParaRPr>
          </a:p>
          <a:p>
            <a:pPr marL="0" indent="0">
              <a:buFontTx/>
              <a:buNone/>
            </a:pPr>
            <a:r>
              <a:rPr lang="en-AU" dirty="0">
                <a:latin typeface="Segoe UI" panose="020B0502040204020203" pitchFamily="34" charset="0"/>
                <a:cs typeface="Segoe UI" panose="020B0502040204020203" pitchFamily="34" charset="0"/>
              </a:rPr>
              <a:t>Scenarios:</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Segoe UI" panose="020B0502040204020203" pitchFamily="34" charset="0"/>
                <a:ea typeface="+mn-ea"/>
                <a:cs typeface="Segoe UI" panose="020B0502040204020203" pitchFamily="34" charset="0"/>
              </a:rPr>
              <a:t>Security breach event </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Segoe UI" panose="020B0502040204020203" pitchFamily="34" charset="0"/>
                <a:ea typeface="+mn-ea"/>
                <a:cs typeface="Segoe UI" panose="020B0502040204020203" pitchFamily="34" charset="0"/>
              </a:rPr>
              <a:t>End of support for: Office 2010, Windows 7</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Segoe UI" panose="020B0502040204020203" pitchFamily="34" charset="0"/>
                <a:ea typeface="+mn-ea"/>
                <a:cs typeface="Segoe UI" panose="020B0502040204020203" pitchFamily="34" charset="0"/>
              </a:rPr>
              <a:t>Device refresh </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Segoe UI" panose="020B0502040204020203" pitchFamily="34" charset="0"/>
                <a:ea typeface="+mn-ea"/>
                <a:cs typeface="Segoe UI" panose="020B0502040204020203" pitchFamily="34" charset="0"/>
              </a:rPr>
              <a:t>Regulatory requirements such as GDPR</a:t>
            </a:r>
          </a:p>
          <a:p>
            <a:pPr marL="0" indent="0">
              <a:spcAft>
                <a:spcPts val="600"/>
              </a:spcAft>
              <a:buFont typeface="Arial" panose="020B0604020202020204" pitchFamily="34" charset="0"/>
              <a:buNone/>
            </a:pPr>
            <a:endParaRPr lang="en-US" sz="1200" b="0" kern="1200" dirty="0">
              <a:solidFill>
                <a:schemeClr val="tx1"/>
              </a:solidFill>
              <a:latin typeface="Segoe UI" panose="020B0502040204020203" pitchFamily="34" charset="0"/>
              <a:ea typeface="+mn-ea"/>
              <a:cs typeface="Segoe UI" panose="020B0502040204020203" pitchFamily="34" charset="0"/>
            </a:endParaRPr>
          </a:p>
          <a:p>
            <a:pPr marL="0" indent="0">
              <a:spcAft>
                <a:spcPts val="600"/>
              </a:spcAft>
              <a:buFont typeface="Arial" panose="020B0604020202020204" pitchFamily="34" charset="0"/>
              <a:buNone/>
            </a:pPr>
            <a:r>
              <a:rPr lang="en-US" sz="1200" b="0" kern="1200" dirty="0">
                <a:solidFill>
                  <a:schemeClr val="tx1"/>
                </a:solidFill>
                <a:latin typeface="Segoe UI" panose="020B0502040204020203" pitchFamily="34" charset="0"/>
                <a:ea typeface="+mn-ea"/>
                <a:cs typeface="Segoe UI" panose="020B0502040204020203" pitchFamily="34" charset="0"/>
              </a:rPr>
              <a:t>Approach:</a:t>
            </a:r>
          </a:p>
          <a:p>
            <a:pPr marL="285750" marR="0" lvl="0" indent="-28575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0" dirty="0">
                <a:solidFill>
                  <a:schemeClr val="tx1"/>
                </a:solidFill>
                <a:latin typeface="Segoe UI" panose="020B0502040204020203" pitchFamily="34" charset="0"/>
                <a:cs typeface="Segoe UI" panose="020B0502040204020203" pitchFamily="34" charset="0"/>
              </a:rPr>
              <a:t>Lead with security assessment. Either layer Microsoft 365 protections under existing point solutions or recommend replacing disparate productivity and security solutions with a single integrated solution with email, file storage, and collaboration workspace.</a:t>
            </a:r>
          </a:p>
          <a:p>
            <a:pPr marL="285750" marR="0" lvl="0" indent="-28575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0" dirty="0">
                <a:solidFill>
                  <a:schemeClr val="tx1"/>
                </a:solidFill>
                <a:latin typeface="Segoe UI" panose="020B0502040204020203" pitchFamily="34" charset="0"/>
                <a:cs typeface="Segoe UI" panose="020B0502040204020203" pitchFamily="34" charset="0"/>
              </a:rPr>
              <a:t>Talk about how other SMB customers are transforming the way they work in teams to move faster and support transparency.</a:t>
            </a:r>
          </a:p>
          <a:p>
            <a:pPr marL="285750" marR="0" lvl="0" indent="-28575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0" kern="1200" noProof="0" dirty="0">
                <a:solidFill>
                  <a:schemeClr val="tx1"/>
                </a:solidFill>
                <a:latin typeface="Segoe UI" panose="020B0502040204020203" pitchFamily="34" charset="0"/>
                <a:ea typeface="+mn-ea"/>
                <a:cs typeface="Segoe UI" panose="020B0502040204020203" pitchFamily="34" charset="0"/>
              </a:rPr>
              <a:t>Discuss ability to protect customers ASAP with no complicated integration work.</a:t>
            </a:r>
          </a:p>
          <a:p>
            <a:pPr marL="285750" marR="0" lvl="0" indent="-28575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200" b="0" dirty="0">
              <a:solidFill>
                <a:schemeClr val="tx1"/>
              </a:solidFill>
              <a:latin typeface="Segoe UI" panose="020B0502040204020203" pitchFamily="34" charset="0"/>
              <a:cs typeface="Segoe UI" panose="020B0502040204020203" pitchFamily="34" charset="0"/>
            </a:endParaRPr>
          </a:p>
          <a:p>
            <a:pPr marL="0" indent="0">
              <a:buFontTx/>
              <a:buNone/>
            </a:pPr>
            <a:endParaRPr lang="en-AU"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67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dirty="0">
                <a:latin typeface="Segoe UI" panose="020B0502040204020203" pitchFamily="34" charset="0"/>
                <a:cs typeface="Segoe UI" panose="020B0502040204020203" pitchFamily="34" charset="0"/>
              </a:rPr>
              <a:t>Launchpad offers information and tools to help you understand the key scenarios that can help you sell into customers.</a:t>
            </a:r>
          </a:p>
          <a:p>
            <a:pPr marL="0" indent="0">
              <a:buFontTx/>
              <a:buNone/>
            </a:pPr>
            <a:endParaRPr lang="en-AU" dirty="0">
              <a:latin typeface="Segoe UI" panose="020B0502040204020203" pitchFamily="34" charset="0"/>
              <a:cs typeface="Segoe UI" panose="020B0502040204020203" pitchFamily="34" charset="0"/>
            </a:endParaRPr>
          </a:p>
          <a:p>
            <a:pPr marL="0" indent="0">
              <a:buFontTx/>
              <a:buNone/>
            </a:pPr>
            <a:r>
              <a:rPr lang="en-AU" dirty="0">
                <a:latin typeface="Segoe UI" panose="020B0502040204020203" pitchFamily="34" charset="0"/>
                <a:cs typeface="Segoe UI" panose="020B0502040204020203" pitchFamily="34" charset="0"/>
              </a:rPr>
              <a:t>Use new Launchpad tool to build an example offer to get customers interested. </a:t>
            </a:r>
          </a:p>
          <a:p>
            <a:pPr marL="0" indent="0">
              <a:buFontTx/>
              <a:buNone/>
            </a:pPr>
            <a:r>
              <a:rPr lang="en-AU" dirty="0">
                <a:latin typeface="Segoe UI" panose="020B0502040204020203" pitchFamily="34" charset="0"/>
                <a:cs typeface="Segoe UI" panose="020B0502040204020203" pitchFamily="34" charset="0"/>
              </a:rPr>
              <a:t>Insert license details and your own services.</a:t>
            </a:r>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2A41D-8A3E-4201-8278-940B02213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0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egoe UI" panose="020B0502040204020203" pitchFamily="34" charset="0"/>
                <a:ea typeface="+mn-ea"/>
                <a:cs typeface="Segoe UI" panose="020B0502040204020203" pitchFamily="34" charset="0"/>
              </a:rPr>
              <a:t>Use a Secure Score to help customers understand potential issues and next steps.</a:t>
            </a:r>
            <a:endParaRPr lang="en-US" sz="1200" dirty="0">
              <a:latin typeface="Segoe UI" panose="020B0502040204020203" pitchFamily="34" charset="0"/>
              <a:cs typeface="Segoe UI" panose="020B0502040204020203" pitchFamily="34" charset="0"/>
            </a:endParaRPr>
          </a:p>
          <a:p>
            <a:endParaRPr lang="en-US" sz="1200"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Partners can build complementary offerings around the service using Microsoft APIs. </a:t>
            </a:r>
          </a:p>
          <a:p>
            <a:r>
              <a:rPr lang="en-US" dirty="0">
                <a:latin typeface="Segoe UI" panose="020B0502040204020203" pitchFamily="34" charset="0"/>
                <a:cs typeface="Segoe UI" panose="020B0502040204020203" pitchFamily="34" charset="0"/>
              </a:rPr>
              <a:t>Build a system that collects all their customers secure score details. </a:t>
            </a:r>
          </a:p>
          <a:p>
            <a:pPr marL="0" marR="0" lvl="0" indent="0" algn="l" defTabSz="932688"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   Monitor whether the customer score is low or if it has changed. </a:t>
            </a:r>
            <a:endParaRPr lang="en-US" sz="1200"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   Offer it as a value add or use it as a reason to call your customer. </a:t>
            </a:r>
          </a:p>
          <a:p>
            <a:endParaRPr lang="en-US"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211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200" spc="-9" dirty="0">
                <a:solidFill>
                  <a:prstClr val="black"/>
                </a:solidFill>
                <a:latin typeface="Segoe UI" panose="020B0502040204020203" pitchFamily="34" charset="0"/>
                <a:cs typeface="Segoe UI" panose="020B0502040204020203" pitchFamily="34" charset="0"/>
              </a:rPr>
              <a:t>Help your customer check its </a:t>
            </a:r>
            <a:r>
              <a:rPr lang="en-US" sz="1200" dirty="0">
                <a:solidFill>
                  <a:prstClr val="black"/>
                </a:solidFill>
                <a:latin typeface="Segoe UI" panose="020B0502040204020203" pitchFamily="34" charset="0"/>
                <a:cs typeface="Segoe UI" panose="020B0502040204020203" pitchFamily="34" charset="0"/>
              </a:rPr>
              <a:t>security </a:t>
            </a:r>
            <a:r>
              <a:rPr lang="en-US" sz="1200" spc="-9" dirty="0">
                <a:solidFill>
                  <a:prstClr val="black"/>
                </a:solidFill>
                <a:latin typeface="Segoe UI" panose="020B0502040204020203" pitchFamily="34" charset="0"/>
                <a:cs typeface="Segoe UI" panose="020B0502040204020203" pitchFamily="34" charset="0"/>
              </a:rPr>
              <a:t>status </a:t>
            </a:r>
            <a:r>
              <a:rPr lang="en-US" sz="1200" dirty="0">
                <a:solidFill>
                  <a:prstClr val="black"/>
                </a:solidFill>
                <a:latin typeface="Segoe UI" panose="020B0502040204020203" pitchFamily="34" charset="0"/>
                <a:cs typeface="Segoe UI" panose="020B0502040204020203" pitchFamily="34" charset="0"/>
              </a:rPr>
              <a:t>quickly and simply. </a:t>
            </a:r>
            <a:r>
              <a:rPr lang="en-US" sz="1200" spc="-5" dirty="0">
                <a:solidFill>
                  <a:prstClr val="black"/>
                </a:solidFill>
                <a:latin typeface="Segoe UI" panose="020B0502040204020203" pitchFamily="34" charset="0"/>
                <a:cs typeface="Segoe UI" panose="020B0502040204020203" pitchFamily="34" charset="0"/>
              </a:rPr>
              <a:t>The Cyber </a:t>
            </a:r>
            <a:r>
              <a:rPr lang="en-US" sz="1200" dirty="0">
                <a:solidFill>
                  <a:prstClr val="black"/>
                </a:solidFill>
                <a:latin typeface="Segoe UI" panose="020B0502040204020203" pitchFamily="34" charset="0"/>
                <a:cs typeface="Segoe UI" panose="020B0502040204020203" pitchFamily="34" charset="0"/>
              </a:rPr>
              <a:t>Security </a:t>
            </a:r>
            <a:r>
              <a:rPr lang="en-US" sz="1200" spc="-5" dirty="0" err="1">
                <a:solidFill>
                  <a:prstClr val="black"/>
                </a:solidFill>
                <a:latin typeface="Segoe UI" panose="020B0502040204020203" pitchFamily="34" charset="0"/>
                <a:cs typeface="Segoe UI" panose="020B0502040204020203" pitchFamily="34" charset="0"/>
              </a:rPr>
              <a:t>QuickScan</a:t>
            </a:r>
            <a:r>
              <a:rPr lang="en-US" sz="1200" spc="-5" dirty="0">
                <a:solidFill>
                  <a:prstClr val="black"/>
                </a:solidFill>
                <a:latin typeface="Segoe UI" panose="020B0502040204020203" pitchFamily="34" charset="0"/>
                <a:cs typeface="Segoe UI" panose="020B0502040204020203" pitchFamily="34" charset="0"/>
              </a:rPr>
              <a:t> provides insight into </a:t>
            </a:r>
            <a:r>
              <a:rPr lang="en-US" sz="1200" spc="-9" dirty="0">
                <a:solidFill>
                  <a:prstClr val="black"/>
                </a:solidFill>
                <a:latin typeface="Segoe UI" panose="020B0502040204020203" pitchFamily="34" charset="0"/>
                <a:cs typeface="Segoe UI" panose="020B0502040204020203" pitchFamily="34" charset="0"/>
              </a:rPr>
              <a:t>a customer’s current </a:t>
            </a:r>
            <a:r>
              <a:rPr lang="en-US" sz="1200" spc="-5" dirty="0">
                <a:solidFill>
                  <a:prstClr val="black"/>
                </a:solidFill>
                <a:latin typeface="Segoe UI" panose="020B0502040204020203" pitchFamily="34" charset="0"/>
                <a:cs typeface="Segoe UI" panose="020B0502040204020203" pitchFamily="34" charset="0"/>
              </a:rPr>
              <a:t>cyber </a:t>
            </a:r>
            <a:r>
              <a:rPr lang="en-US" sz="1200" dirty="0">
                <a:solidFill>
                  <a:prstClr val="black"/>
                </a:solidFill>
                <a:latin typeface="Segoe UI" panose="020B0502040204020203" pitchFamily="34" charset="0"/>
                <a:cs typeface="Segoe UI" panose="020B0502040204020203" pitchFamily="34" charset="0"/>
              </a:rPr>
              <a:t>security </a:t>
            </a:r>
            <a:r>
              <a:rPr lang="en-US" sz="1200" spc="-9" dirty="0">
                <a:solidFill>
                  <a:prstClr val="black"/>
                </a:solidFill>
                <a:latin typeface="Segoe UI" panose="020B0502040204020203" pitchFamily="34" charset="0"/>
                <a:cs typeface="Segoe UI" panose="020B0502040204020203" pitchFamily="34" charset="0"/>
              </a:rPr>
              <a:t>status (on premises and cloud) </a:t>
            </a:r>
            <a:r>
              <a:rPr lang="en-US" sz="1200" dirty="0">
                <a:solidFill>
                  <a:prstClr val="black"/>
                </a:solidFill>
                <a:latin typeface="Segoe UI" panose="020B0502040204020203" pitchFamily="34" charset="0"/>
                <a:cs typeface="Segoe UI" panose="020B0502040204020203" pitchFamily="34" charset="0"/>
              </a:rPr>
              <a:t>and potential vulnerabilities </a:t>
            </a:r>
            <a:r>
              <a:rPr lang="en-US" sz="1200" spc="-9" dirty="0">
                <a:solidFill>
                  <a:prstClr val="black"/>
                </a:solidFill>
                <a:latin typeface="Segoe UI" panose="020B0502040204020203" pitchFamily="34" charset="0"/>
                <a:cs typeface="Segoe UI" panose="020B0502040204020203" pitchFamily="34" charset="0"/>
              </a:rPr>
              <a:t>through automated </a:t>
            </a:r>
            <a:r>
              <a:rPr lang="en-US" sz="1200" spc="-5" dirty="0">
                <a:solidFill>
                  <a:prstClr val="black"/>
                </a:solidFill>
                <a:latin typeface="Segoe UI" panose="020B0502040204020203" pitchFamily="34" charset="0"/>
                <a:cs typeface="Segoe UI" panose="020B0502040204020203" pitchFamily="34" charset="0"/>
              </a:rPr>
              <a:t>scans </a:t>
            </a:r>
            <a:r>
              <a:rPr lang="en-US" sz="1200" dirty="0">
                <a:solidFill>
                  <a:prstClr val="black"/>
                </a:solidFill>
                <a:latin typeface="Segoe UI" panose="020B0502040204020203" pitchFamily="34" charset="0"/>
                <a:cs typeface="Segoe UI" panose="020B0502040204020203" pitchFamily="34" charset="0"/>
              </a:rPr>
              <a:t>and </a:t>
            </a:r>
            <a:r>
              <a:rPr lang="en-US" sz="1200" spc="-5" dirty="0">
                <a:solidFill>
                  <a:prstClr val="black"/>
                </a:solidFill>
                <a:latin typeface="Segoe UI" panose="020B0502040204020203" pitchFamily="34" charset="0"/>
                <a:cs typeface="Segoe UI" panose="020B0502040204020203" pitchFamily="34" charset="0"/>
              </a:rPr>
              <a:t>analyses of </a:t>
            </a:r>
            <a:r>
              <a:rPr lang="en-US" sz="1200" spc="-9" dirty="0">
                <a:solidFill>
                  <a:prstClr val="black"/>
                </a:solidFill>
                <a:latin typeface="Segoe UI" panose="020B0502040204020203" pitchFamily="34" charset="0"/>
                <a:cs typeface="Segoe UI" panose="020B0502040204020203" pitchFamily="34" charset="0"/>
              </a:rPr>
              <a:t>your customer’s </a:t>
            </a:r>
            <a:r>
              <a:rPr lang="en-US" sz="1200" spc="-5" dirty="0">
                <a:solidFill>
                  <a:prstClr val="black"/>
                </a:solidFill>
                <a:latin typeface="Segoe UI" panose="020B0502040204020203" pitchFamily="34" charset="0"/>
                <a:cs typeface="Segoe UI" panose="020B0502040204020203" pitchFamily="34" charset="0"/>
              </a:rPr>
              <a:t>infrastructure. You get f</a:t>
            </a:r>
            <a:r>
              <a:rPr lang="en-US" sz="1200" spc="-9" dirty="0">
                <a:solidFill>
                  <a:prstClr val="black"/>
                </a:solidFill>
                <a:latin typeface="Segoe UI" panose="020B0502040204020203" pitchFamily="34" charset="0"/>
                <a:cs typeface="Segoe UI" panose="020B0502040204020203" pitchFamily="34" charset="0"/>
              </a:rPr>
              <a:t>act-based </a:t>
            </a:r>
            <a:r>
              <a:rPr lang="en-US" sz="1200" spc="-5" dirty="0">
                <a:solidFill>
                  <a:prstClr val="black"/>
                </a:solidFill>
                <a:latin typeface="Segoe UI" panose="020B0502040204020203" pitchFamily="34" charset="0"/>
                <a:cs typeface="Segoe UI" panose="020B0502040204020203" pitchFamily="34" charset="0"/>
              </a:rPr>
              <a:t>recommendations </a:t>
            </a:r>
            <a:r>
              <a:rPr lang="en-US" sz="1200" dirty="0">
                <a:solidFill>
                  <a:prstClr val="black"/>
                </a:solidFill>
                <a:latin typeface="Segoe UI" panose="020B0502040204020203" pitchFamily="34" charset="0"/>
                <a:cs typeface="Segoe UI" panose="020B0502040204020203" pitchFamily="34" charset="0"/>
              </a:rPr>
              <a:t>and an </a:t>
            </a:r>
            <a:r>
              <a:rPr lang="en-US" sz="1200" spc="9" dirty="0">
                <a:solidFill>
                  <a:prstClr val="black"/>
                </a:solidFill>
                <a:latin typeface="Segoe UI" panose="020B0502040204020203" pitchFamily="34" charset="0"/>
                <a:cs typeface="Segoe UI" panose="020B0502040204020203" pitchFamily="34" charset="0"/>
              </a:rPr>
              <a:t>action </a:t>
            </a:r>
            <a:r>
              <a:rPr lang="en-US" sz="1200" dirty="0">
                <a:solidFill>
                  <a:prstClr val="black"/>
                </a:solidFill>
                <a:latin typeface="Segoe UI" panose="020B0502040204020203" pitchFamily="34" charset="0"/>
                <a:cs typeface="Segoe UI" panose="020B0502040204020203" pitchFamily="34" charset="0"/>
              </a:rPr>
              <a:t>plan </a:t>
            </a:r>
            <a:r>
              <a:rPr lang="en-US" sz="1200" spc="-9" dirty="0">
                <a:solidFill>
                  <a:prstClr val="black"/>
                </a:solidFill>
                <a:latin typeface="Segoe UI" panose="020B0502040204020203" pitchFamily="34" charset="0"/>
                <a:cs typeface="Segoe UI" panose="020B0502040204020203" pitchFamily="34" charset="0"/>
              </a:rPr>
              <a:t>to improve your security and support compliance needs. . </a:t>
            </a:r>
            <a:endParaRPr lang="en-US" sz="1200" dirty="0">
              <a:solidFill>
                <a:prstClr val="black"/>
              </a:solidFill>
              <a:latin typeface="Segoe UI" panose="020B0502040204020203" pitchFamily="34" charset="0"/>
              <a:cs typeface="Segoe UI" panose="020B0502040204020203" pitchFamily="34" charset="0"/>
            </a:endParaRPr>
          </a:p>
          <a:p>
            <a:endParaRPr lang="nl-NL"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C561E-A204-4B80-9452-061B06A4432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13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Segoe UI" panose="020B0502040204020203" pitchFamily="34" charset="0"/>
                <a:ea typeface="+mn-ea"/>
                <a:cs typeface="Segoe UI" panose="020B0502040204020203" pitchFamily="34" charset="0"/>
              </a:rPr>
              <a:t>The Microsoft 365 Business Secure Deployment Toolkit combines structured planning and implementation guidance. Use it to quickly launch a workshop to help take the customer from assessment through deployment. Customize it to combine your unique offers with this toolkit.</a:t>
            </a:r>
          </a:p>
          <a:p>
            <a:endParaRPr lang="en-US"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05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Most of the headlines talking about cyber attacks are about big, well-known businesses. You probably understand that there is a chance that smaller businesses could be targeted, but you may not have the time or expertise to really evaluate the risk. The annual </a:t>
            </a:r>
            <a:r>
              <a:rPr lang="en-US" sz="1200" kern="1200" dirty="0">
                <a:solidFill>
                  <a:schemeClr val="tx1"/>
                </a:solidFill>
                <a:latin typeface="Segoe UI" panose="020B0502040204020203" pitchFamily="34" charset="0"/>
                <a:ea typeface="+mn-ea"/>
                <a:cs typeface="Segoe UI" panose="020B0502040204020203" pitchFamily="34" charset="0"/>
              </a:rPr>
              <a:t>Verizon Data Breach report in 2018 found that 58 percent of all breaches in the past year occurred at small businesses – exceeding those at large corporations.</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Segoe UI" panose="020B0502040204020203" pitchFamily="34" charset="0"/>
              <a:ea typeface="+mn-ea"/>
              <a:cs typeface="Segoe UI" panose="020B0502040204020203" pitchFamily="34" charset="0"/>
            </a:endParaRPr>
          </a:p>
          <a:p>
            <a:r>
              <a:rPr lang="en-US" sz="1200" dirty="0">
                <a:latin typeface="Segoe UI" panose="020B0502040204020203" pitchFamily="34" charset="0"/>
                <a:cs typeface="Segoe UI" panose="020B0502040204020203" pitchFamily="34" charset="0"/>
              </a:rPr>
              <a:t>The threat is real and discounting the threat can lead to inadequate security protections. Hackers continuously monitor the entire market for areas of vulnerabilities and often target smaller companies precisely because they know those businesses have underinvested in cybersecurity. </a:t>
            </a: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04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Working with SMBs is a not a one-and-done operation, it’s a continuous cycle of learning, marketing, pitching, and selling. Advanced security practice assets from Microsoft help you engage with customers to help them modernize their workplace. </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Use the multi-channel, multi-touch assets to build top down and bottom up awareness for businesses to update their software and hardware together and to move from on-premises or freemium solutions to an always updated experience powered by the cloud. </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Examine Learn assets to help prepare yourself to sell security solutions.  Market campaign assets help you focus on what customers gain when the adopt new technology, with benefits clearly outlined and sales motions that align to SMB customers needs.  Additional resources help you Sell and Deploy with confidence.</a:t>
            </a:r>
          </a:p>
          <a:p>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32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650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egoe UI" panose="020B0502040204020203" pitchFamily="34" charset="0"/>
                <a:ea typeface="+mn-ea"/>
                <a:cs typeface="Segoe UI" panose="020B0502040204020203" pitchFamily="34" charset="0"/>
              </a:rPr>
              <a:t>All</a:t>
            </a:r>
            <a:r>
              <a:rPr lang="en-US" sz="1200" kern="1200" baseline="0" dirty="0">
                <a:solidFill>
                  <a:schemeClr val="tx1"/>
                </a:solidFill>
                <a:effectLst/>
                <a:latin typeface="Segoe UI" panose="020B0502040204020203" pitchFamily="34" charset="0"/>
                <a:ea typeface="+mn-ea"/>
                <a:cs typeface="Segoe UI" panose="020B0502040204020203" pitchFamily="34" charset="0"/>
              </a:rPr>
              <a:t> in all, h</a:t>
            </a:r>
            <a:r>
              <a:rPr lang="en-US" sz="1200" kern="1200" dirty="0">
                <a:solidFill>
                  <a:schemeClr val="tx1"/>
                </a:solidFill>
                <a:effectLst/>
                <a:latin typeface="Segoe UI" panose="020B0502040204020203" pitchFamily="34" charset="0"/>
                <a:ea typeface="+mn-ea"/>
                <a:cs typeface="Segoe UI" panose="020B0502040204020203" pitchFamily="34" charset="0"/>
              </a:rPr>
              <a:t>aving a fully integrated, cross-platform solution for you to sell to small businesses is very exciting for Microsoft, and we hope for you too. </a:t>
            </a:r>
          </a:p>
          <a:p>
            <a:r>
              <a:rPr lang="en-US" sz="1200" kern="1200" dirty="0">
                <a:solidFill>
                  <a:schemeClr val="tx1"/>
                </a:solidFill>
                <a:effectLst/>
                <a:latin typeface="Segoe UI" panose="020B0502040204020203" pitchFamily="34" charset="0"/>
                <a:ea typeface="+mn-ea"/>
                <a:cs typeface="Segoe UI" panose="020B0502040204020203" pitchFamily="34" charset="0"/>
              </a:rPr>
              <a:t> </a:t>
            </a:r>
          </a:p>
          <a:p>
            <a:r>
              <a:rPr lang="en-US" sz="1200" kern="1200" dirty="0">
                <a:solidFill>
                  <a:schemeClr val="tx1"/>
                </a:solidFill>
                <a:effectLst/>
                <a:latin typeface="Segoe UI" panose="020B0502040204020203" pitchFamily="34" charset="0"/>
                <a:ea typeface="+mn-ea"/>
                <a:cs typeface="Segoe UI" panose="020B0502040204020203" pitchFamily="34" charset="0"/>
              </a:rPr>
              <a:t>We’re excited because we see the potential for you to create so much more value for our shared customers, in a way that increases your profit margins, captures recurring revenue for the long term and allows you to scale to more customers around the world. </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We anticipate much excitement amongst small businesses when they find out that they can leverage the same solutions and infrastructure that the world’s largest organizations use today. </a:t>
            </a:r>
          </a:p>
          <a:p>
            <a:r>
              <a:rPr lang="en-US" sz="1200" kern="1200" dirty="0">
                <a:solidFill>
                  <a:schemeClr val="tx1"/>
                </a:solidFill>
                <a:effectLst/>
                <a:latin typeface="Segoe UI" panose="020B0502040204020203" pitchFamily="34" charset="0"/>
                <a:ea typeface="+mn-ea"/>
                <a:cs typeface="Segoe UI" panose="020B0502040204020203" pitchFamily="34" charset="0"/>
              </a:rPr>
              <a:t> </a:t>
            </a:r>
          </a:p>
          <a:p>
            <a:r>
              <a:rPr lang="en-US" sz="1200" kern="1200" dirty="0">
                <a:solidFill>
                  <a:schemeClr val="tx1"/>
                </a:solidFill>
                <a:effectLst/>
                <a:latin typeface="Segoe UI" panose="020B0502040204020203" pitchFamily="34" charset="0"/>
                <a:ea typeface="+mn-ea"/>
                <a:cs typeface="Segoe UI" panose="020B0502040204020203" pitchFamily="34" charset="0"/>
              </a:rPr>
              <a:t>Microsoft 365 Business will help you simplify your sales cycle, increase your profitability, expand your services and retain your customers.</a:t>
            </a:r>
          </a:p>
          <a:p>
            <a:r>
              <a:rPr lang="en-US" sz="1200" kern="1200" dirty="0">
                <a:solidFill>
                  <a:schemeClr val="tx1"/>
                </a:solidFill>
                <a:effectLst/>
                <a:latin typeface="Segoe UI" panose="020B0502040204020203" pitchFamily="34" charset="0"/>
                <a:ea typeface="+mn-ea"/>
                <a:cs typeface="Segoe UI" panose="020B0502040204020203" pitchFamily="34" charset="0"/>
              </a:rPr>
              <a:t> </a:t>
            </a:r>
          </a:p>
          <a:p>
            <a:r>
              <a:rPr lang="en-US" sz="1200" kern="1200" dirty="0">
                <a:solidFill>
                  <a:schemeClr val="tx1"/>
                </a:solidFill>
                <a:effectLst/>
                <a:latin typeface="Segoe UI" panose="020B0502040204020203" pitchFamily="34" charset="0"/>
                <a:ea typeface="+mn-ea"/>
                <a:cs typeface="Segoe UI" panose="020B0502040204020203" pitchFamily="34" charset="0"/>
              </a:rPr>
              <a:t>So get started today!</a:t>
            </a:r>
          </a:p>
          <a:p>
            <a:endParaRPr lang="en-US" b="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97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10/8/2019 4:12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649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egoe UI" panose="020B0502040204020203" pitchFamily="34" charset="0"/>
                <a:cs typeface="Segoe UI" panose="020B0502040204020203" pitchFamily="34" charset="0"/>
              </a:rPr>
              <a:t>Years ago, having an internet firewall, PC antivirus, and email filtering were sufficient to protect your business.  </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But many things have changed since those simpler days: </a:t>
            </a:r>
          </a:p>
          <a:p>
            <a:pPr marL="285750"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Data is in the cloud, rather than all being inside your location</a:t>
            </a:r>
          </a:p>
          <a:p>
            <a:pPr marL="752094" lvl="1"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That’s good news for users, who have easier options for getting things done wherever they go</a:t>
            </a:r>
          </a:p>
          <a:p>
            <a:pPr marL="752094" lvl="1"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But it also means you have more points of risk to think about</a:t>
            </a:r>
          </a:p>
          <a:p>
            <a:pPr marL="1218438" lvl="2"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They’re using more mobile devices – that they can lose</a:t>
            </a:r>
          </a:p>
          <a:p>
            <a:pPr marL="1218438" lvl="2"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They’re working from home, from coffee shops, airports, airplanes. </a:t>
            </a:r>
          </a:p>
          <a:p>
            <a:pPr marL="285750" lvl="0"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Cybercriminals are going after your users in increasingly sophisticated ways</a:t>
            </a:r>
          </a:p>
          <a:p>
            <a:pPr marL="752094" lvl="1"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Phishing attacks that are getting harder and harder to recognize</a:t>
            </a:r>
          </a:p>
          <a:p>
            <a:pPr marL="752094" lvl="1"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Ransomware that twists the power of encryption to work against you; taking critical files hostage</a:t>
            </a:r>
          </a:p>
          <a:p>
            <a:pPr marL="752094" lvl="1"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Social engineering attacks that take advantage of people being busy </a:t>
            </a:r>
          </a:p>
          <a:p>
            <a:endParaRPr lang="en-US" sz="1200" dirty="0">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anose="020B0502040204020203" pitchFamily="34" charset="0"/>
                <a:ea typeface="+mn-ea"/>
                <a:cs typeface="Segoe UI" panose="020B0502040204020203" pitchFamily="34" charset="0"/>
              </a:rPr>
              <a:t>Cybercriminals have upped their game.  You need to up your game too.  But you don't have time to become a cybersecurity expert.  You don't have time to STAY a cybersecurity expert because of how threats change month to month.</a:t>
            </a:r>
          </a:p>
          <a:p>
            <a:endParaRPr lang="en-US"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B9F0533-C7D6-46FE-B0A4-8044D98A40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51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what are we doing to help accelerate the transformation for you and your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67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egoe UI"/>
                <a:cs typeface="Segoe UI"/>
              </a:rPr>
              <a:t>Microsoft is now a serious security vendor. We have a </a:t>
            </a:r>
            <a:r>
              <a:rPr lang="en-US">
                <a:latin typeface="Segoe UI"/>
                <a:cs typeface="Segoe UI"/>
              </a:rPr>
              <a:t>ton</a:t>
            </a:r>
            <a:r>
              <a:rPr lang="en-US" dirty="0">
                <a:latin typeface="Segoe UI"/>
                <a:cs typeface="Segoe UI"/>
              </a:rPr>
              <a:t> </a:t>
            </a:r>
            <a:r>
              <a:rPr lang="en-US" sz="1200" dirty="0">
                <a:latin typeface="Segoe UI"/>
                <a:cs typeface="Segoe UI"/>
              </a:rPr>
              <a:t>of experience in this space and deal security on a scale not seen in any other company. The center piece of our investment in intelligence is the Microsoft Intelligent Security Graph. This is how we describe the way that we synthesize a vast amount of data from a huge variety of sources. 400 billion emails get analyzed by our Outlook.com and Office 365 email services every month.</a:t>
            </a:r>
            <a:r>
              <a:rPr lang="en-US" dirty="0">
                <a:latin typeface="Segoe UI"/>
                <a:cs typeface="Segoe UI"/>
              </a:rPr>
              <a:t> </a:t>
            </a:r>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 </a:t>
            </a:r>
          </a:p>
          <a:p>
            <a:r>
              <a:rPr lang="en-US" sz="1200" dirty="0">
                <a:latin typeface="Segoe UI" panose="020B0502040204020203" pitchFamily="34" charset="0"/>
                <a:cs typeface="Segoe UI" panose="020B0502040204020203" pitchFamily="34" charset="0"/>
              </a:rPr>
              <a:t>1.2 billion devices are updated monthly. </a:t>
            </a:r>
            <a:r>
              <a:rPr lang="en-US" sz="1200" kern="1200" dirty="0">
                <a:solidFill>
                  <a:schemeClr val="tx1"/>
                </a:solidFill>
                <a:effectLst/>
                <a:latin typeface="Segoe UI" panose="020B0502040204020203" pitchFamily="34" charset="0"/>
                <a:ea typeface="+mn-ea"/>
                <a:cs typeface="Segoe UI" panose="020B0502040204020203" pitchFamily="34" charset="0"/>
              </a:rPr>
              <a:t>The 1.2B includes ~750M Windows 10 monthly active devices which we receive telemetry, the balance is Win8/7/Vista/XP which communicate with Windows Update on a monthly basis. 400 Billion emails analyzed monthly.</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We operate 200-plus global cloud, consumer, and commercial services. Everything from outlook.com to Xbox Live to Office 365 to Azure, and so on. And with all of those services, we have a tremendous amount of surface area that we defend. </a:t>
            </a:r>
          </a:p>
          <a:p>
            <a:r>
              <a:rPr lang="en-US" sz="1200" dirty="0">
                <a:latin typeface="Segoe UI" panose="020B0502040204020203" pitchFamily="34" charset="0"/>
                <a:cs typeface="Segoe UI" panose="020B0502040204020203" pitchFamily="34" charset="0"/>
              </a:rPr>
              <a:t> </a:t>
            </a:r>
          </a:p>
          <a:p>
            <a:r>
              <a:rPr lang="en-US" sz="1200" dirty="0">
                <a:latin typeface="Segoe UI" panose="020B0502040204020203" pitchFamily="34" charset="0"/>
                <a:cs typeface="Segoe UI" panose="020B0502040204020203" pitchFamily="34" charset="0"/>
              </a:rPr>
              <a:t>And so, we see more attacks than most other companies on any given day. We get a lot of information from defending against those attacks. </a:t>
            </a:r>
          </a:p>
          <a:p>
            <a:r>
              <a:rPr lang="en-US" sz="1200" dirty="0">
                <a:latin typeface="Segoe UI" panose="020B0502040204020203" pitchFamily="34" charset="0"/>
                <a:cs typeface="Segoe UI" panose="020B0502040204020203" pitchFamily="34" charset="0"/>
              </a:rPr>
              <a:t> </a:t>
            </a:r>
          </a:p>
          <a:p>
            <a:r>
              <a:rPr lang="en-US" sz="1200" dirty="0">
                <a:latin typeface="Segoe UI" panose="020B0502040204020203" pitchFamily="34" charset="0"/>
                <a:cs typeface="Segoe UI" panose="020B0502040204020203" pitchFamily="34" charset="0"/>
              </a:rPr>
              <a:t>1 Billion plus Azure user accounts give us tremendous insight into how people authenticate to Azure. And that, combined with the 450 billion monthly authentications that we do with Azure Active Directory and Microsoft Account, really give us some tremendous insight into what is normal behavior when it comes to sign-ins and authentications, and what is abnormal behavior, and how often is it that someone has the right password, but they're not the person they say they are. We learn a lot about defending that really important control point, the identity, by looking across that set of data. </a:t>
            </a:r>
          </a:p>
          <a:p>
            <a:r>
              <a:rPr lang="en-US" sz="1200" dirty="0">
                <a:latin typeface="Segoe UI" panose="020B0502040204020203" pitchFamily="34" charset="0"/>
                <a:cs typeface="Segoe UI" panose="020B0502040204020203" pitchFamily="34" charset="0"/>
              </a:rPr>
              <a:t> </a:t>
            </a:r>
          </a:p>
          <a:p>
            <a:r>
              <a:rPr lang="en-US" sz="1200" dirty="0">
                <a:latin typeface="Segoe UI" panose="020B0502040204020203" pitchFamily="34" charset="0"/>
                <a:cs typeface="Segoe UI" panose="020B0502040204020203" pitchFamily="34" charset="0"/>
              </a:rPr>
              <a:t>Bing scans about 18 billion web pages every month, giving us really great insight into what people are doing with web scripting technologies when it comes to attacks and phishing campaigns. And we have a great way to look at that and understand how we should help customers defend based on that information. </a:t>
            </a:r>
          </a:p>
          <a:p>
            <a:r>
              <a:rPr lang="en-US" sz="1200" dirty="0">
                <a:latin typeface="Segoe UI" panose="020B0502040204020203" pitchFamily="34" charset="0"/>
                <a:cs typeface="Segoe UI" panose="020B0502040204020203" pitchFamily="34" charset="0"/>
              </a:rPr>
              <a:t> </a:t>
            </a:r>
          </a:p>
          <a:p>
            <a:r>
              <a:rPr lang="en-US" sz="1200" dirty="0">
                <a:latin typeface="Segoe UI" panose="020B0502040204020203" pitchFamily="34" charset="0"/>
                <a:cs typeface="Segoe UI" panose="020B0502040204020203" pitchFamily="34" charset="0"/>
              </a:rPr>
              <a:t>On top of all of that we layer shared threat data that we get from our partners, from the researchers here at Microsoft who are part of our 3,500-plus people that are full time on security, and law enforcement agencies that we partner with worldwide through our digital crimes unit, as well as botnet data that we collect through the digital crimes unit. All of that intelligence makes up the Intelligent Security Graph. </a:t>
            </a:r>
          </a:p>
          <a:p>
            <a:r>
              <a:rPr lang="en-US" sz="1200" dirty="0">
                <a:latin typeface="Segoe UI" panose="020B0502040204020203" pitchFamily="34" charset="0"/>
                <a:cs typeface="Segoe UI" panose="020B0502040204020203" pitchFamily="34" charset="0"/>
              </a:rPr>
              <a:t> </a:t>
            </a:r>
          </a:p>
          <a:p>
            <a:r>
              <a:rPr lang="en-US" sz="1200" dirty="0">
                <a:latin typeface="Segoe UI" panose="020B0502040204020203" pitchFamily="34" charset="0"/>
                <a:cs typeface="Segoe UI" panose="020B0502040204020203" pitchFamily="34" charset="0"/>
              </a:rPr>
              <a:t>And why is it a graph? It's a graph because what's really important is connecting these pieces of intelligence, so that these signals are not just individual points of information. The graph brings them together as something that we can draw patterns across. We can learn from one point of data to influence how we interpret another point of data. </a:t>
            </a:r>
          </a:p>
          <a:p>
            <a:r>
              <a:rPr lang="en-US" sz="1200" dirty="0">
                <a:latin typeface="Segoe UI" panose="020B0502040204020203" pitchFamily="34" charset="0"/>
                <a:cs typeface="Segoe UI" panose="020B0502040204020203" pitchFamily="34" charset="0"/>
              </a:rPr>
              <a:t> </a:t>
            </a:r>
          </a:p>
          <a:p>
            <a:r>
              <a:rPr lang="en-US" sz="1200" dirty="0">
                <a:latin typeface="Segoe UI" panose="020B0502040204020203" pitchFamily="34" charset="0"/>
                <a:cs typeface="Segoe UI" panose="020B0502040204020203" pitchFamily="34" charset="0"/>
              </a:rPr>
              <a:t>So, the Intelligent Security Graph is something that we are very, very heavily invested in at Microsoft. It's something that we feel is unique to us in this industry</a:t>
            </a:r>
          </a:p>
        </p:txBody>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10/8/2019 4:12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2317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egoe UI" panose="020B0502040204020203" pitchFamily="34" charset="0"/>
                <a:cs typeface="Segoe UI" panose="020B0502040204020203" pitchFamily="34" charset="0"/>
              </a:rPr>
              <a:t>When your customers step up to Microsoft 365 Business, they can quickly implement a cloud-based security solution that stays current and protects them from the latest threats in phishing, ransomware, and malware.</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a:cs typeface="Segoe UI"/>
              </a:rPr>
              <a:t>Microsoft 365 Business is a single, integrated solution, that brings </a:t>
            </a:r>
            <a:r>
              <a:rPr lang="en-US" sz="1200" b="0" i="0" kern="1200">
                <a:solidFill>
                  <a:schemeClr val="tx1"/>
                </a:solidFill>
                <a:effectLst/>
                <a:latin typeface="Segoe UI"/>
                <a:cs typeface="Segoe UI"/>
              </a:rPr>
              <a:t>together the </a:t>
            </a:r>
            <a:r>
              <a:rPr lang="en-US" sz="1200" b="1" i="0" kern="1200">
                <a:solidFill>
                  <a:schemeClr val="tx1"/>
                </a:solidFill>
                <a:effectLst/>
                <a:latin typeface="Segoe UI"/>
                <a:cs typeface="Segoe UI"/>
              </a:rPr>
              <a:t>best-in-class productivity of Office 365 </a:t>
            </a:r>
            <a:r>
              <a:rPr lang="en-US" sz="1200" b="0" i="0" kern="1200">
                <a:solidFill>
                  <a:schemeClr val="tx1"/>
                </a:solidFill>
                <a:effectLst/>
                <a:latin typeface="Segoe UI"/>
                <a:cs typeface="Segoe UI"/>
              </a:rPr>
              <a:t>with </a:t>
            </a:r>
            <a:r>
              <a:rPr lang="en-US" sz="1200" b="1" i="0" kern="1200">
                <a:solidFill>
                  <a:schemeClr val="tx1"/>
                </a:solidFill>
                <a:effectLst/>
                <a:latin typeface="Segoe UI"/>
                <a:cs typeface="Segoe UI"/>
              </a:rPr>
              <a:t>advanced security</a:t>
            </a:r>
            <a:r>
              <a:rPr lang="en-US" sz="1200" b="0" i="0" kern="1200">
                <a:solidFill>
                  <a:schemeClr val="tx1"/>
                </a:solidFill>
                <a:effectLst/>
                <a:latin typeface="Segoe UI"/>
                <a:cs typeface="Segoe UI"/>
              </a:rPr>
              <a:t> to help SMB customers with less than 300 employees</a:t>
            </a:r>
            <a:r>
              <a:rPr lang="en-US" sz="1200">
                <a:latin typeface="Segoe UI"/>
                <a:cs typeface="Segoe UI"/>
              </a:rPr>
              <a:t> securely run and grow their business</a:t>
            </a:r>
            <a:r>
              <a:rPr lang="en-US" sz="1200" b="0" i="0" kern="1200">
                <a:solidFill>
                  <a:schemeClr val="tx1"/>
                </a:solidFill>
                <a:effectLst/>
                <a:latin typeface="Segoe UI"/>
                <a:cs typeface="Segoe UI"/>
              </a:rPr>
              <a:t>.</a:t>
            </a:r>
            <a:r>
              <a:rPr lang="en-US">
                <a:latin typeface="Segoe UI"/>
                <a:cs typeface="Segoe UI"/>
              </a:rPr>
              <a:t>  </a:t>
            </a:r>
            <a:r>
              <a:rPr lang="en-US" sz="1200" b="0" i="0" kern="1200">
                <a:solidFill>
                  <a:schemeClr val="tx1"/>
                </a:solidFill>
                <a:effectLst/>
                <a:latin typeface="Segoe UI"/>
                <a:cs typeface="Segoe UI"/>
              </a:rPr>
              <a:t> Microsoft 365 Business was built specifically for small and </a:t>
            </a:r>
            <a:r>
              <a:rPr lang="en-US">
                <a:latin typeface="Segoe UI"/>
                <a:cs typeface="Segoe UI"/>
              </a:rPr>
              <a:t>medium size business</a:t>
            </a:r>
            <a:r>
              <a:rPr lang="en-US" sz="1200" b="0" i="0" kern="1200">
                <a:solidFill>
                  <a:schemeClr val="tx1"/>
                </a:solidFill>
                <a:effectLst/>
                <a:latin typeface="Segoe UI"/>
                <a:cs typeface="Segoe UI"/>
              </a:rPr>
              <a:t>, and is designed to help keep company data secure, while ensuring employees are their most productive, whether in the office, or on the go.</a:t>
            </a:r>
            <a:endParaRPr lang="en-US" sz="1200" kern="1200">
              <a:solidFill>
                <a:schemeClr val="tx1"/>
              </a:solidFill>
              <a:effectLst/>
              <a:latin typeface="Segoe UI"/>
              <a:cs typeface="Segoe UI"/>
            </a:endParaRP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Microsoft 365 Business gives peace of mind by helping to safeguard your customer’s business.   And it does this three ways</a:t>
            </a:r>
            <a:r>
              <a:rPr lang="en-US" sz="1200" b="1" kern="1200" dirty="0">
                <a:solidFill>
                  <a:schemeClr val="tx1"/>
                </a:solidFill>
                <a:effectLst/>
                <a:latin typeface="Segoe UI" panose="020B0502040204020203" pitchFamily="34" charset="0"/>
                <a:ea typeface="+mn-ea"/>
                <a:cs typeface="Segoe UI" panose="020B0502040204020203" pitchFamily="34" charset="0"/>
              </a:rPr>
              <a:t>:</a:t>
            </a:r>
          </a:p>
          <a:p>
            <a:r>
              <a:rPr lang="en-US" sz="1200" kern="1200">
                <a:solidFill>
                  <a:schemeClr val="tx1"/>
                </a:solidFill>
                <a:effectLst/>
                <a:latin typeface="Segoe UI"/>
                <a:cs typeface="Segoe UI"/>
              </a:rPr>
              <a:t> </a:t>
            </a:r>
          </a:p>
          <a:p>
            <a:pPr marL="228600" indent="-228600">
              <a:buFont typeface="+mj-lt"/>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First, you get </a:t>
            </a:r>
            <a:r>
              <a:rPr lang="en-US" sz="1200" b="1" kern="1200" dirty="0">
                <a:solidFill>
                  <a:schemeClr val="tx1"/>
                </a:solidFill>
                <a:effectLst/>
                <a:latin typeface="Segoe UI" panose="020B0502040204020203" pitchFamily="34" charset="0"/>
                <a:ea typeface="+mn-ea"/>
                <a:cs typeface="Segoe UI" panose="020B0502040204020203" pitchFamily="34" charset="0"/>
              </a:rPr>
              <a:t>protection from sophisticated external cyber threats </a:t>
            </a:r>
            <a:r>
              <a:rPr lang="en-US" sz="1200" kern="1200" dirty="0">
                <a:solidFill>
                  <a:schemeClr val="tx1"/>
                </a:solidFill>
                <a:effectLst/>
                <a:latin typeface="Segoe UI" panose="020B0502040204020203" pitchFamily="34" charset="0"/>
                <a:ea typeface="+mn-ea"/>
                <a:cs typeface="Segoe UI" panose="020B0502040204020203" pitchFamily="34" charset="0"/>
              </a:rPr>
              <a:t>hidden in email attachments and links, and get cutting-edge defenses against phishing and spoofing attacks, ransomware, and other advanced malware attempts.</a:t>
            </a:r>
          </a:p>
          <a:p>
            <a:pPr marL="228600" indent="-228600">
              <a:buFont typeface="+mj-lt"/>
              <a:buAutoNum type="arabicPeriod"/>
            </a:pPr>
            <a:endParaRPr lang="en-US" sz="1200" kern="1200" dirty="0">
              <a:solidFill>
                <a:schemeClr val="tx1"/>
              </a:solidFill>
              <a:effectLst/>
              <a:latin typeface="Segoe UI" panose="020B0502040204020203" pitchFamily="34" charset="0"/>
              <a:ea typeface="+mn-ea"/>
              <a:cs typeface="Segoe UI" panose="020B0502040204020203" pitchFamily="34" charset="0"/>
            </a:endParaRPr>
          </a:p>
          <a:p>
            <a:pPr marL="228600" indent="-228600">
              <a:buFont typeface="+mj-lt"/>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Second, you gain more </a:t>
            </a:r>
            <a:r>
              <a:rPr lang="en-US" sz="1200" b="1" kern="1200" dirty="0">
                <a:solidFill>
                  <a:schemeClr val="tx1"/>
                </a:solidFill>
                <a:effectLst/>
                <a:latin typeface="Segoe UI" panose="020B0502040204020203" pitchFamily="34" charset="0"/>
                <a:ea typeface="+mn-ea"/>
                <a:cs typeface="Segoe UI" panose="020B0502040204020203" pitchFamily="34" charset="0"/>
              </a:rPr>
              <a:t>control over your company data and documents</a:t>
            </a:r>
            <a:r>
              <a:rPr lang="en-US" sz="1200" kern="1200" dirty="0">
                <a:solidFill>
                  <a:schemeClr val="tx1"/>
                </a:solidFill>
                <a:effectLst/>
                <a:latin typeface="Segoe UI" panose="020B0502040204020203" pitchFamily="34" charset="0"/>
                <a:ea typeface="+mn-ea"/>
                <a:cs typeface="Segoe UI" panose="020B0502040204020203" pitchFamily="34" charset="0"/>
              </a:rPr>
              <a:t>.   Protection from data leaks helping you prevent sensitive information like SSNs and customer credit card numbers from being shared outside your business, and control access to documents, even after those documents have been shared outside your company.</a:t>
            </a:r>
          </a:p>
          <a:p>
            <a:pPr marL="228600" indent="-228600">
              <a:buFont typeface="+mj-lt"/>
              <a:buAutoNum type="arabicPeriod"/>
            </a:pPr>
            <a:endParaRPr lang="en-US" sz="1200" kern="1200" dirty="0">
              <a:solidFill>
                <a:schemeClr val="tx1"/>
              </a:solidFill>
              <a:effectLst/>
              <a:latin typeface="Segoe UI" panose="020B0502040204020203" pitchFamily="34" charset="0"/>
              <a:ea typeface="+mn-ea"/>
              <a:cs typeface="Segoe UI" panose="020B0502040204020203" pitchFamily="34" charset="0"/>
            </a:endParaRPr>
          </a:p>
          <a:p>
            <a:pPr marL="228600" indent="-228600">
              <a:buFont typeface="+mj-lt"/>
              <a:buAutoNum type="arabicPeriod"/>
            </a:pPr>
            <a:r>
              <a:rPr lang="en-US" sz="1200" kern="1200" dirty="0">
                <a:solidFill>
                  <a:schemeClr val="tx1"/>
                </a:solidFill>
                <a:effectLst/>
                <a:latin typeface="Segoe UI" panose="020B0502040204020203" pitchFamily="34" charset="0"/>
                <a:ea typeface="+mn-ea"/>
                <a:cs typeface="Segoe UI" panose="020B0502040204020203" pitchFamily="34" charset="0"/>
              </a:rPr>
              <a:t>Third, you can </a:t>
            </a:r>
            <a:r>
              <a:rPr lang="en-US" sz="1200" b="1" kern="1200" dirty="0">
                <a:solidFill>
                  <a:schemeClr val="tx1"/>
                </a:solidFill>
                <a:effectLst/>
                <a:latin typeface="Segoe UI" panose="020B0502040204020203" pitchFamily="34" charset="0"/>
                <a:ea typeface="+mn-ea"/>
                <a:cs typeface="Segoe UI" panose="020B0502040204020203" pitchFamily="34" charset="0"/>
              </a:rPr>
              <a:t>manage the apps, data, and documents on devices </a:t>
            </a:r>
            <a:r>
              <a:rPr lang="en-US" sz="1200" kern="1200" dirty="0">
                <a:solidFill>
                  <a:schemeClr val="tx1"/>
                </a:solidFill>
                <a:effectLst/>
                <a:latin typeface="Segoe UI" panose="020B0502040204020203" pitchFamily="34" charset="0"/>
                <a:ea typeface="+mn-ea"/>
                <a:cs typeface="Segoe UI" panose="020B0502040204020203" pitchFamily="34" charset="0"/>
              </a:rPr>
              <a:t>that access your company data.  Regardless of the device type or operating system, iOS, macOS, android, or Windows.   Microsoft 365 Business helps you manage these devices.</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anose="020B0502040204020203" pitchFamily="34" charset="0"/>
                <a:ea typeface="+mn-ea"/>
                <a:cs typeface="Segoe UI" panose="020B0502040204020203" pitchFamily="34" charset="0"/>
              </a:rPr>
              <a:t>These capabilities draw upon Microsoft’s overall security investments ($1B+ annually) and are built on enterprise products like Intune and Azure Information Protection. Microsoft has been adding capabilities and further simplifying the offering each quarter as customers and partners give feedback, and as the threat landscape changes.  It’s a key benefits of having a cloud hosted and subscription based security solution.</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ctr" latinLnBrk="0" hangingPunct="1">
              <a:lnSpc>
                <a:spcPct val="100000"/>
              </a:lnSpc>
              <a:spcBef>
                <a:spcPts val="0"/>
              </a:spcBef>
              <a:spcAft>
                <a:spcPts val="0"/>
              </a:spcAft>
              <a:buClrTx/>
              <a:buSzTx/>
              <a:buFontTx/>
              <a:buNone/>
              <a:tabLst/>
              <a:defRPr/>
            </a:pPr>
            <a:r>
              <a:rPr lang="en-US" sz="1200" kern="1200" dirty="0">
                <a:solidFill>
                  <a:schemeClr val="tx1"/>
                </a:solidFill>
                <a:effectLst/>
                <a:latin typeface="Segoe UI" panose="020B0502040204020203" pitchFamily="34" charset="0"/>
                <a:ea typeface="+mn-ea"/>
                <a:cs typeface="Segoe UI" panose="020B0502040204020203" pitchFamily="34" charset="0"/>
              </a:rPr>
              <a:t>Note: Microsoft 365 Business includes everything in Office 365 Business Premium, plus additional security-related features. </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3E037-452A-4AD1-850A-1570ED03ACE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Office</a:t>
            </a:r>
          </a:p>
        </p:txBody>
      </p:sp>
      <p:sp>
        <p:nvSpPr>
          <p:cNvPr id="7" name="Footer Placeholder 6"/>
          <p:cNvSpPr>
            <a:spLocks noGrp="1"/>
          </p:cNvSpPr>
          <p:nvPr>
            <p:ph type="ftr" sz="quarter" idx="13"/>
          </p:nvPr>
        </p:nvSpPr>
        <p:spPr/>
        <p:txBody>
          <a:bodyPr/>
          <a:lstStyle/>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algn="l" defTabSz="931467"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80100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egoe UI" panose="020B0502040204020203" pitchFamily="34" charset="0"/>
                <a:ea typeface="+mn-ea"/>
                <a:cs typeface="Segoe UI" panose="020B0502040204020203" pitchFamily="34" charset="0"/>
              </a:rPr>
              <a:t>One approach to data protection is to try to find a monolithic app that does everything. Or, you can assemble a solution from of collection of tools from different vendors, which may overlap in functionality and not integrate easily.</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We offer a platform approach. Our suite of technologies works together, and with a vibrant ecosystem of partner tools, to provide comprehensive data protection.</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Our platform helps you protect information at the identity level and at the document level. We also have technologies that help you identify advanced threats and recover quickly when you’re attacked.</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kern="1200" dirty="0">
                <a:solidFill>
                  <a:schemeClr val="tx1"/>
                </a:solidFill>
                <a:effectLst/>
                <a:latin typeface="Segoe UI" panose="020B0502040204020203" pitchFamily="34" charset="0"/>
                <a:ea typeface="+mn-ea"/>
                <a:cs typeface="Segoe UI" panose="020B0502040204020203" pitchFamily="34" charset="0"/>
              </a:rPr>
              <a:t>The platform helps you protect sensitive data across devices and apps, in the cloud or on-premises.</a:t>
            </a:r>
          </a:p>
          <a:p>
            <a:endParaRPr lang="en-US" sz="1200" kern="1200" dirty="0">
              <a:solidFill>
                <a:schemeClr val="tx1"/>
              </a:solidFill>
              <a:effectLst/>
              <a:latin typeface="Segoe UI" panose="020B0502040204020203" pitchFamily="34" charset="0"/>
              <a:ea typeface="+mn-ea"/>
              <a:cs typeface="Segoe UI" panose="020B0502040204020203" pitchFamily="34" charset="0"/>
            </a:endParaRPr>
          </a:p>
          <a:p>
            <a:r>
              <a:rPr lang="en-US" sz="1200" dirty="0">
                <a:latin typeface="Segoe UI" panose="020B0502040204020203" pitchFamily="34" charset="0"/>
                <a:cs typeface="Segoe UI" panose="020B0502040204020203" pitchFamily="34" charset="0"/>
              </a:rPr>
              <a:t>Best option is Microsoft 365</a:t>
            </a:r>
          </a:p>
          <a:p>
            <a:r>
              <a:rPr lang="en-US" sz="1200" dirty="0">
                <a:latin typeface="Segoe UI" panose="020B0502040204020203" pitchFamily="34" charset="0"/>
                <a:cs typeface="Segoe UI" panose="020B0502040204020203" pitchFamily="34" charset="0"/>
              </a:rPr>
              <a:t>-Office ATP</a:t>
            </a:r>
          </a:p>
          <a:p>
            <a:pPr marL="171450" indent="-171450">
              <a:buFontTx/>
              <a:buChar char="-"/>
            </a:pPr>
            <a:r>
              <a:rPr lang="en-US" sz="1200" dirty="0">
                <a:latin typeface="Segoe UI" panose="020B0502040204020203" pitchFamily="34" charset="0"/>
                <a:cs typeface="Segoe UI" panose="020B0502040204020203" pitchFamily="34" charset="0"/>
              </a:rPr>
              <a:t>Phishing protection</a:t>
            </a:r>
          </a:p>
          <a:p>
            <a:pPr marL="171450" indent="-171450">
              <a:buFontTx/>
              <a:buChar char="-"/>
            </a:pPr>
            <a:r>
              <a:rPr lang="en-US" sz="1200" dirty="0">
                <a:latin typeface="Segoe UI" panose="020B0502040204020203" pitchFamily="34" charset="0"/>
                <a:cs typeface="Segoe UI" panose="020B0502040204020203" pitchFamily="34" charset="0"/>
              </a:rPr>
              <a:t>Ransomware</a:t>
            </a:r>
          </a:p>
          <a:p>
            <a:pPr marL="171450" indent="-171450">
              <a:buFontTx/>
              <a:buChar char="-"/>
            </a:pPr>
            <a:r>
              <a:rPr lang="en-US" sz="1200" dirty="0">
                <a:latin typeface="Segoe UI" panose="020B0502040204020203" pitchFamily="34" charset="0"/>
                <a:cs typeface="Segoe UI" panose="020B0502040204020203" pitchFamily="34" charset="0"/>
              </a:rPr>
              <a:t>Mobile device security</a:t>
            </a:r>
          </a:p>
          <a:p>
            <a:pPr marL="171450" indent="-171450">
              <a:buFontTx/>
              <a:buChar char="-"/>
            </a:pPr>
            <a:r>
              <a:rPr lang="en-US" sz="1200" dirty="0">
                <a:latin typeface="Segoe UI" panose="020B0502040204020203" pitchFamily="34" charset="0"/>
                <a:cs typeface="Segoe UI" panose="020B0502040204020203" pitchFamily="34" charset="0"/>
              </a:rPr>
              <a:t>Identify AAD</a:t>
            </a:r>
          </a:p>
          <a:p>
            <a:pPr marL="0" indent="0">
              <a:buFontTx/>
              <a:buNone/>
            </a:pPr>
            <a:r>
              <a:rPr lang="en-US" sz="1200" dirty="0">
                <a:latin typeface="Segoe UI" panose="020B0502040204020203" pitchFamily="34" charset="0"/>
                <a:cs typeface="Segoe UI" panose="020B0502040204020203" pitchFamily="34" charset="0"/>
              </a:rPr>
              <a:t>Once you’ve established the foundation with Microsoft 365, continue to build your business and margin with monthly managed services.</a:t>
            </a:r>
          </a:p>
          <a:p>
            <a:pPr marL="171450" indent="-171450">
              <a:buFontTx/>
              <a:buChar char="-"/>
            </a:pPr>
            <a:r>
              <a:rPr lang="en-US" sz="1200" dirty="0">
                <a:latin typeface="Segoe UI" panose="020B0502040204020203" pitchFamily="34" charset="0"/>
                <a:cs typeface="Segoe UI" panose="020B0502040204020203" pitchFamily="34" charset="0"/>
              </a:rPr>
              <a:t>Assessments</a:t>
            </a:r>
          </a:p>
          <a:p>
            <a:pPr marL="171450" indent="-171450">
              <a:buFontTx/>
              <a:buChar char="-"/>
            </a:pPr>
            <a:r>
              <a:rPr lang="en-US" sz="1200" dirty="0">
                <a:latin typeface="Segoe UI" panose="020B0502040204020203" pitchFamily="34" charset="0"/>
                <a:cs typeface="Segoe UI" panose="020B0502040204020203" pitchFamily="34" charset="0"/>
              </a:rPr>
              <a:t>Secure score-based monitoring services – we watch the watchers, etc.  </a:t>
            </a:r>
          </a:p>
          <a:p>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4D7FA-168F-4BA1-A406-686B2962B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426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AU" dirty="0">
                <a:latin typeface="Segoe UI" panose="020B0502040204020203" pitchFamily="34" charset="0"/>
                <a:cs typeface="Segoe UI" panose="020B0502040204020203" pitchFamily="34" charset="0"/>
              </a:rPr>
              <a:t>Microsoft 365 Business can help you consolidate some of the point solutions across productivity and security that create risk for your customer and complexity for you, enabling them to reserve more budget for high margin services </a:t>
            </a:r>
          </a:p>
          <a:p>
            <a:pPr marL="0" lvl="0" indent="0">
              <a:buFontTx/>
              <a:buNone/>
            </a:pPr>
            <a:endParaRPr lang="en-AU" dirty="0">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Cloud identity management -- </a:t>
            </a:r>
            <a:r>
              <a:rPr lang="en-US" sz="1200" kern="1200" dirty="0" err="1">
                <a:solidFill>
                  <a:schemeClr val="tx1"/>
                </a:solidFill>
                <a:latin typeface="Segoe UI" panose="020B0502040204020203" pitchFamily="34" charset="0"/>
                <a:ea typeface="+mn-ea"/>
                <a:cs typeface="Segoe UI" panose="020B0502040204020203" pitchFamily="34" charset="0"/>
              </a:rPr>
              <a:t>Jumpcloud</a:t>
            </a:r>
            <a:r>
              <a:rPr lang="en-US" sz="1200" kern="1200" dirty="0">
                <a:solidFill>
                  <a:schemeClr val="tx1"/>
                </a:solidFill>
                <a:latin typeface="Segoe UI" panose="020B0502040204020203" pitchFamily="34" charset="0"/>
                <a:ea typeface="+mn-ea"/>
                <a:cs typeface="Segoe UI" panose="020B0502040204020203" pitchFamily="34" charset="0"/>
              </a:rPr>
              <a:t> $3</a:t>
            </a:r>
            <a:endParaRPr lang="en-AU" sz="1200" kern="1200" dirty="0">
              <a:solidFill>
                <a:schemeClr val="tx1"/>
              </a:solidFill>
              <a:latin typeface="Segoe UI" panose="020B0502040204020203" pitchFamily="34" charset="0"/>
              <a:ea typeface="+mn-ea"/>
              <a:cs typeface="Segoe UI" panose="020B0502040204020203" pitchFamily="34" charset="0"/>
            </a:endParaRPr>
          </a:p>
          <a:p>
            <a:r>
              <a:rPr lang="en-AU" sz="1200" kern="1200" dirty="0">
                <a:solidFill>
                  <a:schemeClr val="tx1"/>
                </a:solidFill>
                <a:latin typeface="Segoe UI" panose="020B0502040204020203" pitchFamily="34" charset="0"/>
                <a:ea typeface="+mn-ea"/>
                <a:cs typeface="Segoe UI" panose="020B0502040204020203" pitchFamily="34" charset="0"/>
              </a:rPr>
              <a:t>Azure Information Protection $2.00/</a:t>
            </a:r>
            <a:r>
              <a:rPr lang="en-AU" sz="1200" kern="1200" dirty="0" err="1">
                <a:solidFill>
                  <a:schemeClr val="tx1"/>
                </a:solidFill>
                <a:latin typeface="Segoe UI" panose="020B0502040204020203" pitchFamily="34" charset="0"/>
                <a:ea typeface="+mn-ea"/>
                <a:cs typeface="Segoe UI" panose="020B0502040204020203" pitchFamily="34" charset="0"/>
              </a:rPr>
              <a:t>mo</a:t>
            </a:r>
            <a:r>
              <a:rPr lang="en-AU" sz="1200" kern="1200" dirty="0">
                <a:solidFill>
                  <a:schemeClr val="tx1"/>
                </a:solidFill>
                <a:latin typeface="Segoe UI" panose="020B0502040204020203" pitchFamily="34" charset="0"/>
                <a:ea typeface="+mn-ea"/>
                <a:cs typeface="Segoe UI" panose="020B0502040204020203" pitchFamily="34" charset="0"/>
              </a:rPr>
              <a:t>/user for Information Rights Management</a:t>
            </a: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Barracuda Essentials at $2.63/</a:t>
            </a:r>
            <a:r>
              <a:rPr lang="en-US" sz="1200" kern="1200" dirty="0" err="1">
                <a:solidFill>
                  <a:schemeClr val="tx1"/>
                </a:solidFill>
                <a:latin typeface="Segoe UI" panose="020B0502040204020203" pitchFamily="34" charset="0"/>
                <a:ea typeface="+mn-ea"/>
                <a:cs typeface="Segoe UI" panose="020B0502040204020203" pitchFamily="34" charset="0"/>
              </a:rPr>
              <a:t>mo</a:t>
            </a:r>
            <a:r>
              <a:rPr lang="en-US" sz="1200" kern="1200" dirty="0">
                <a:solidFill>
                  <a:schemeClr val="tx1"/>
                </a:solidFill>
                <a:latin typeface="Segoe UI" panose="020B0502040204020203" pitchFamily="34" charset="0"/>
                <a:ea typeface="+mn-ea"/>
                <a:cs typeface="Segoe UI" panose="020B0502040204020203" pitchFamily="34" charset="0"/>
              </a:rPr>
              <a:t>/user for email anti virus and DLP</a:t>
            </a: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Segoe UI" panose="020B0502040204020203" pitchFamily="34" charset="0"/>
                <a:ea typeface="+mn-ea"/>
                <a:cs typeface="Segoe UI" panose="020B0502040204020203" pitchFamily="34" charset="0"/>
              </a:rPr>
              <a:t>Airwatch</a:t>
            </a:r>
            <a:r>
              <a:rPr lang="en-US" sz="1200" kern="1200" dirty="0">
                <a:solidFill>
                  <a:schemeClr val="tx1"/>
                </a:solidFill>
                <a:latin typeface="Segoe UI" panose="020B0502040204020203" pitchFamily="34" charset="0"/>
                <a:ea typeface="+mn-ea"/>
                <a:cs typeface="Segoe UI" panose="020B0502040204020203" pitchFamily="34" charset="0"/>
              </a:rPr>
              <a:t> Express at $4.25/</a:t>
            </a:r>
            <a:r>
              <a:rPr lang="en-US" sz="1200" kern="1200" dirty="0" err="1">
                <a:solidFill>
                  <a:schemeClr val="tx1"/>
                </a:solidFill>
                <a:latin typeface="Segoe UI" panose="020B0502040204020203" pitchFamily="34" charset="0"/>
                <a:ea typeface="+mn-ea"/>
                <a:cs typeface="Segoe UI" panose="020B0502040204020203" pitchFamily="34" charset="0"/>
              </a:rPr>
              <a:t>mo</a:t>
            </a:r>
            <a:r>
              <a:rPr lang="en-US" sz="1200" kern="1200" dirty="0">
                <a:solidFill>
                  <a:schemeClr val="tx1"/>
                </a:solidFill>
                <a:latin typeface="Segoe UI" panose="020B0502040204020203" pitchFamily="34" charset="0"/>
                <a:ea typeface="+mn-ea"/>
                <a:cs typeface="Segoe UI" panose="020B0502040204020203" pitchFamily="34" charset="0"/>
              </a:rPr>
              <a:t>/user for the endpoint management system for SMB.</a:t>
            </a:r>
          </a:p>
          <a:p>
            <a:pPr marL="0" lvl="0" indent="0">
              <a:buFontTx/>
              <a:buNone/>
            </a:pPr>
            <a:endParaRPr lang="en-AU" dirty="0">
              <a:latin typeface="Segoe UI" panose="020B0502040204020203" pitchFamily="34" charset="0"/>
              <a:cs typeface="Segoe UI" panose="020B0502040204020203" pitchFamily="34" charset="0"/>
            </a:endParaRPr>
          </a:p>
          <a:p>
            <a:pPr marL="285750" lvl="0" indent="-285750">
              <a:buFontTx/>
              <a:buChar char="-"/>
            </a:pPr>
            <a:endParaRPr lang="en-US"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7AF0D-4CA1-4851-9CE3-2AC50BEAF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580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what are we doing to help accelerate the transformation for you and your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10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9B6EF-E66A-D84B-876E-ECEF836FE22B}"/>
              </a:ext>
            </a:extLst>
          </p:cNvPr>
          <p:cNvPicPr>
            <a:picLocks noChangeAspect="1"/>
          </p:cNvPicPr>
          <p:nvPr userDrawn="1"/>
        </p:nvPicPr>
        <p:blipFill rotWithShape="1">
          <a:blip r:embed="rId2"/>
          <a:srcRect l="13388" t="26875" r="10766" b="24154"/>
          <a:stretch/>
        </p:blipFill>
        <p:spPr>
          <a:xfrm>
            <a:off x="0" y="0"/>
            <a:ext cx="12439489" cy="5368925"/>
          </a:xfrm>
          <a:prstGeom prst="rect">
            <a:avLst/>
          </a:prstGeom>
        </p:spPr>
      </p:pic>
      <p:sp>
        <p:nvSpPr>
          <p:cNvPr id="9" name="Rectangle 8">
            <a:extLst>
              <a:ext uri="{FF2B5EF4-FFF2-40B4-BE49-F238E27FC236}">
                <a16:creationId xmlns:a16="http://schemas.microsoft.com/office/drawing/2014/main" id="{2CC659DB-0DB5-45CE-9267-E67BE13D4959}"/>
              </a:ext>
            </a:extLst>
          </p:cNvPr>
          <p:cNvSpPr/>
          <p:nvPr userDrawn="1"/>
        </p:nvSpPr>
        <p:spPr bwMode="auto">
          <a:xfrm rot="16200000">
            <a:off x="3268552" y="-3268550"/>
            <a:ext cx="5899373" cy="12436475"/>
          </a:xfrm>
          <a:prstGeom prst="rect">
            <a:avLst/>
          </a:prstGeom>
          <a:gradFill>
            <a:gsLst>
              <a:gs pos="17000">
                <a:schemeClr val="bg1">
                  <a:lumMod val="10000"/>
                  <a:alpha val="71000"/>
                </a:schemeClr>
              </a:gs>
              <a:gs pos="81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
        <p:nvSpPr>
          <p:cNvPr id="13" name="Rectangle 12">
            <a:extLst>
              <a:ext uri="{FF2B5EF4-FFF2-40B4-BE49-F238E27FC236}">
                <a16:creationId xmlns:a16="http://schemas.microsoft.com/office/drawing/2014/main" id="{46008692-E244-1A4F-9CDC-E1CAF4553700}"/>
              </a:ext>
            </a:extLst>
          </p:cNvPr>
          <p:cNvSpPr/>
          <p:nvPr userDrawn="1"/>
        </p:nvSpPr>
        <p:spPr bwMode="auto">
          <a:xfrm rot="5400000">
            <a:off x="4652533" y="-4649874"/>
            <a:ext cx="3131409" cy="12436475"/>
          </a:xfrm>
          <a:prstGeom prst="rect">
            <a:avLst/>
          </a:prstGeom>
          <a:gradFill>
            <a:gsLst>
              <a:gs pos="17000">
                <a:schemeClr val="bg1">
                  <a:alpha val="59000"/>
                </a:schemeClr>
              </a:gs>
              <a:gs pos="81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3FB9A594-8362-EE41-8058-D4A0A53EB681}"/>
              </a:ext>
            </a:extLst>
          </p:cNvPr>
          <p:cNvPicPr>
            <a:picLocks noChangeAspect="1"/>
          </p:cNvPicPr>
          <p:nvPr userDrawn="1"/>
        </p:nvPicPr>
        <p:blipFill>
          <a:blip r:embed="rId3"/>
          <a:stretch>
            <a:fillRect/>
          </a:stretch>
        </p:blipFill>
        <p:spPr>
          <a:xfrm>
            <a:off x="434976" y="445280"/>
            <a:ext cx="914401" cy="195507"/>
          </a:xfrm>
          <a:prstGeom prst="rect">
            <a:avLst/>
          </a:prstGeom>
        </p:spPr>
      </p:pic>
      <p:sp>
        <p:nvSpPr>
          <p:cNvPr id="8" name="Rectangle 7">
            <a:extLst>
              <a:ext uri="{FF2B5EF4-FFF2-40B4-BE49-F238E27FC236}">
                <a16:creationId xmlns:a16="http://schemas.microsoft.com/office/drawing/2014/main" id="{3AE4F63B-6800-BA47-903B-7AA251C012CF}"/>
              </a:ext>
            </a:extLst>
          </p:cNvPr>
          <p:cNvSpPr/>
          <p:nvPr userDrawn="1"/>
        </p:nvSpPr>
        <p:spPr bwMode="auto">
          <a:xfrm>
            <a:off x="0" y="5050729"/>
            <a:ext cx="12436474" cy="194379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84370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091549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892808"/>
            <a:ext cx="11567160" cy="773032"/>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0" indent="0">
              <a:lnSpc>
                <a:spcPct val="100000"/>
              </a:lnSpc>
              <a:spcBef>
                <a:spcPts val="0"/>
              </a:spcBef>
              <a:spcAft>
                <a:spcPts val="400"/>
              </a:spcAft>
              <a:buNone/>
              <a:defRPr sz="1600">
                <a:solidFill>
                  <a:srgbClr val="000000"/>
                </a:solidFill>
                <a:latin typeface="+mj-lt"/>
              </a:defRPr>
            </a:lvl2pPr>
            <a:lvl3pPr marL="457200" indent="0">
              <a:spcBef>
                <a:spcPts val="0"/>
              </a:spcBef>
              <a:spcAft>
                <a:spcPts val="1300"/>
              </a:spcAft>
              <a:buNone/>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16pt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58020139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34974" y="2178050"/>
            <a:ext cx="5897563" cy="4367211"/>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12.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a:t>Photo layout 2</a:t>
            </a:r>
          </a:p>
        </p:txBody>
      </p:sp>
      <p:sp>
        <p:nvSpPr>
          <p:cNvPr id="16" name="Text Placeholder 3">
            <a:extLst>
              <a:ext uri="{FF2B5EF4-FFF2-40B4-BE49-F238E27FC236}">
                <a16:creationId xmlns:a16="http://schemas.microsoft.com/office/drawing/2014/main" id="{782DD72E-7038-47E2-B612-9BBB8E84C3D7}"/>
              </a:ext>
            </a:extLst>
          </p:cNvPr>
          <p:cNvSpPr>
            <a:spLocks noGrp="1"/>
          </p:cNvSpPr>
          <p:nvPr>
            <p:ph type="body" sz="quarter" idx="17"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22pt</a:t>
            </a:r>
          </a:p>
        </p:txBody>
      </p:sp>
    </p:spTree>
    <p:extLst>
      <p:ext uri="{BB962C8B-B14F-4D97-AF65-F5344CB8AC3E}">
        <p14:creationId xmlns:p14="http://schemas.microsoft.com/office/powerpoint/2010/main" val="31509740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222376"/>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22pt</a:t>
            </a:r>
          </a:p>
        </p:txBody>
      </p:sp>
    </p:spTree>
    <p:extLst>
      <p:ext uri="{BB962C8B-B14F-4D97-AF65-F5344CB8AC3E}">
        <p14:creationId xmlns:p14="http://schemas.microsoft.com/office/powerpoint/2010/main" val="3793202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744CB6F-6270-F34B-A301-417DE3882693}"/>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40951097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94260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8"/>
          </a:xfrm>
          <a:noFill/>
        </p:spPr>
        <p:txBody>
          <a:bodyPr lIns="0" tIns="0" rIns="0" bIns="0" anchor="t" anchorCtr="0"/>
          <a:lstStyle>
            <a:lvl1pPr>
              <a:lnSpc>
                <a:spcPct val="100000"/>
              </a:lnSpc>
              <a:spcAft>
                <a:spcPts val="1300"/>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282091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60D08B2-BE7A-C940-836F-7ABF71095A07}"/>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32463972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59"/>
            <a:ext cx="5667374"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0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a:t>Subhead Segoe UI 20pt</a:t>
            </a:r>
          </a:p>
          <a:p>
            <a:pPr lvl="0"/>
            <a:r>
              <a:rPr lang="pt-BR"/>
              <a:t>Subhead Segoe UI 20pt</a:t>
            </a:r>
          </a:p>
          <a:p>
            <a:pPr lvl="0"/>
            <a:r>
              <a:rPr lang="pt-BR"/>
              <a:t>Subhead Segoe UI 20pt</a:t>
            </a:r>
          </a:p>
        </p:txBody>
      </p:sp>
    </p:spTree>
    <p:extLst>
      <p:ext uri="{BB962C8B-B14F-4D97-AF65-F5344CB8AC3E}">
        <p14:creationId xmlns:p14="http://schemas.microsoft.com/office/powerpoint/2010/main" val="2351117757"/>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A13988E-0FB2-DE4D-9938-A820DD17A5B6}"/>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6643351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442441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dirty="0"/>
              <a:t>Click to edit Master title style</a:t>
            </a:r>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079985"/>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9" r:id="rId7"/>
    <p:sldLayoutId id="2147484230" r:id="rId8"/>
    <p:sldLayoutId id="2147484231" r:id="rId9"/>
    <p:sldLayoutId id="2147484238" r:id="rId10"/>
    <p:sldLayoutId id="2147484240" r:id="rId11"/>
    <p:sldLayoutId id="2147484241" r:id="rId12"/>
  </p:sldLayoutIdLst>
  <p:transition>
    <p:fade/>
  </p:transition>
  <p:txStyles>
    <p:title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hyperlink" Target="https://www.microsoft.com/en-us/security/partnerships/intelligent-security-association"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hyperlink" Target="http://aka.ms/partnerlaunchpad"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aka.ms/bsecure" TargetMode="External"/><Relationship Id="rId5" Type="http://schemas.openxmlformats.org/officeDocument/2006/relationships/hyperlink" Target="https://cybersecurityassessmenttool.com/" TargetMode="External"/><Relationship Id="rId4" Type="http://schemas.openxmlformats.org/officeDocument/2006/relationships/hyperlink" Target="https://blogs.technet.microsoft.com/office365security/using-the-office-365-secure-score-api/"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http://aka.ms/partnerlaunchpad" TargetMode="Externa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s://aka.ms/mwsmb"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youtube.com/watch?v=DS5etmulC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blogs.technet.microsoft.com/office365security/using-the-office-365-secure-score-api/" TargetMode="External"/><Relationship Id="rId5" Type="http://schemas.openxmlformats.org/officeDocument/2006/relationships/hyperlink" Target="https://github.com/Microsoft/Partner-Smart-Office" TargetMode="Externa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emf"/><Relationship Id="rId3" Type="http://schemas.openxmlformats.org/officeDocument/2006/relationships/image" Target="../media/image36.jpg"/><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hyperlink" Target="https://cybersecurityassessmenttool.com/" TargetMode="External"/><Relationship Id="rId10" Type="http://schemas.openxmlformats.org/officeDocument/2006/relationships/image" Target="../media/image42.emf"/><Relationship Id="rId4" Type="http://schemas.openxmlformats.org/officeDocument/2006/relationships/image" Target="../media/image37.png"/><Relationship Id="rId9" Type="http://schemas.openxmlformats.org/officeDocument/2006/relationships/image" Target="../media/image41.emf"/><Relationship Id="rId14"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aka.ms/bsecur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aka.ms/bsecure" TargetMode="External"/><Relationship Id="rId13" Type="http://schemas.openxmlformats.org/officeDocument/2006/relationships/hyperlink" Target="demos.microsoft.com" TargetMode="External"/><Relationship Id="rId18" Type="http://schemas.openxmlformats.org/officeDocument/2006/relationships/image" Target="../media/image51.emf"/><Relationship Id="rId3" Type="http://schemas.openxmlformats.org/officeDocument/2006/relationships/hyperlink" Target="https://github.com/Microsoft/Partner-Smart-Office" TargetMode="External"/><Relationship Id="rId21" Type="http://schemas.openxmlformats.org/officeDocument/2006/relationships/hyperlink" Target="https://discover.office.com/cyber-security-assessment-to-protect-your-business/" TargetMode="External"/><Relationship Id="rId7" Type="http://schemas.openxmlformats.org/officeDocument/2006/relationships/hyperlink" Target="https://resources.techcommunity.microsoft.com/adoption/?_lrsc=8a57a233-ba2c-4dd3-b3b6-5d0ffff7217c" TargetMode="External"/><Relationship Id="rId12" Type="http://schemas.openxmlformats.org/officeDocument/2006/relationships/hyperlink" Target="https://www.microsoft.com/microsoft-365/partners/training?practiceArea=microsoft-365-smb#technical-readiness" TargetMode="External"/><Relationship Id="rId17" Type="http://schemas.openxmlformats.org/officeDocument/2006/relationships/image" Target="../media/image50.emf"/><Relationship Id="rId2" Type="http://schemas.openxmlformats.org/officeDocument/2006/relationships/notesSlide" Target="../notesSlides/notesSlide20.xml"/><Relationship Id="rId16" Type="http://schemas.openxmlformats.org/officeDocument/2006/relationships/image" Target="../media/image49.emf"/><Relationship Id="rId20" Type="http://schemas.openxmlformats.org/officeDocument/2006/relationships/hyperlink" Target="https://cybersecurityassessmenttool.com/" TargetMode="External"/><Relationship Id="rId1" Type="http://schemas.openxmlformats.org/officeDocument/2006/relationships/slideLayout" Target="../slideLayouts/slideLayout3.xml"/><Relationship Id="rId6" Type="http://schemas.openxmlformats.org/officeDocument/2006/relationships/hyperlink" Target="https://resources.techcommunity.microsoft.com/adoption" TargetMode="External"/><Relationship Id="rId11" Type="http://schemas.openxmlformats.org/officeDocument/2006/relationships/hyperlink" Target="https://www.microsoft.com/microsoft-365/partners/resources/microsoft-365-business-licensing-deck" TargetMode="External"/><Relationship Id="rId5" Type="http://schemas.openxmlformats.org/officeDocument/2006/relationships/hyperlink" Target="https://www.microsoft.com/microsoft-365/partners/training?filter=microsoft-365-smb" TargetMode="External"/><Relationship Id="rId15" Type="http://schemas.openxmlformats.org/officeDocument/2006/relationships/image" Target="../media/image48.emf"/><Relationship Id="rId10" Type="http://schemas.openxmlformats.org/officeDocument/2006/relationships/hyperlink" Target="https://testdrive.office.com/business/small-business-solutions" TargetMode="External"/><Relationship Id="rId19" Type="http://schemas.openxmlformats.org/officeDocument/2006/relationships/hyperlink" Target="http://aka.ms/partnerlaunchpad" TargetMode="External"/><Relationship Id="rId4" Type="http://schemas.openxmlformats.org/officeDocument/2006/relationships/hyperlink" Target="https://blogs.technet.microsoft.com/office365security/using-the-office-365-secure-score-api/" TargetMode="External"/><Relationship Id="rId9" Type="http://schemas.openxmlformats.org/officeDocument/2006/relationships/hyperlink" Target="https://aka.ms/m365bsd" TargetMode="External"/><Relationship Id="rId14" Type="http://schemas.openxmlformats.org/officeDocument/2006/relationships/hyperlink" Target="https://www.microsoft.com/en-us/learning/m365-security-administrator.aspx" TargetMode="External"/><Relationship Id="rId22" Type="http://schemas.openxmlformats.org/officeDocument/2006/relationships/hyperlink" Target="https://aka.ms/mwsmb"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wesafe.se/"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Microsoft/Partner-Smart-Office" TargetMode="External"/><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aka.ms/bsecure" TargetMode="External"/><Relationship Id="rId5" Type="http://schemas.openxmlformats.org/officeDocument/2006/relationships/hyperlink" Target="https://cybersecurityassessmenttool.com/" TargetMode="External"/><Relationship Id="rId4" Type="http://schemas.openxmlformats.org/officeDocument/2006/relationships/hyperlink" Target="https://blogs.technet.microsoft.com/office365security/using-the-office-365-secure-score-api/"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enterprise.verizon.com/resources/reports/dbir/"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8.tiff"/><Relationship Id="rId5" Type="http://schemas.openxmlformats.org/officeDocument/2006/relationships/hyperlink" Target="https://page.continuum.net/resources/downloadables/white-paper/bf/underserved-and-unprepared-the-state-of-smb-cyber-security-in-2019" TargetMode="External"/><Relationship Id="rId4" Type="http://schemas.openxmlformats.org/officeDocument/2006/relationships/hyperlink" Target="https://www.kaspersky.com/about/press-releases/2018_costly-cloud-breach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hyperlink" Target="https://www.microsoft.com/en-us/security/partnerships/intelligent-security-association"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1FA4B1-A214-403A-818B-58805D7D82F9}"/>
              </a:ext>
            </a:extLst>
          </p:cNvPr>
          <p:cNvSpPr>
            <a:spLocks noGrp="1"/>
          </p:cNvSpPr>
          <p:nvPr>
            <p:ph type="title"/>
          </p:nvPr>
        </p:nvSpPr>
        <p:spPr>
          <a:xfrm>
            <a:off x="438157" y="3090314"/>
            <a:ext cx="10534643" cy="1828800"/>
          </a:xfrm>
        </p:spPr>
        <p:txBody>
          <a:bodyPr/>
          <a:lstStyle/>
          <a:p>
            <a:r>
              <a:rPr lang="en-US"/>
              <a:t>Microsoft SMB Advanced Security Opportunity for Partners</a:t>
            </a:r>
          </a:p>
        </p:txBody>
      </p:sp>
      <p:sp>
        <p:nvSpPr>
          <p:cNvPr id="11" name="Text Placeholder 3">
            <a:extLst>
              <a:ext uri="{FF2B5EF4-FFF2-40B4-BE49-F238E27FC236}">
                <a16:creationId xmlns:a16="http://schemas.microsoft.com/office/drawing/2014/main" id="{E2051980-52A6-6047-B685-D2DBF4BBAD23}"/>
              </a:ext>
            </a:extLst>
          </p:cNvPr>
          <p:cNvSpPr>
            <a:spLocks noGrp="1"/>
          </p:cNvSpPr>
          <p:nvPr>
            <p:ph type="body" sz="quarter" idx="12"/>
          </p:nvPr>
        </p:nvSpPr>
        <p:spPr>
          <a:xfrm>
            <a:off x="434977" y="5540499"/>
            <a:ext cx="6525894" cy="964256"/>
          </a:xfrm>
        </p:spPr>
        <p:txBody>
          <a:bodyPr/>
          <a:lstStyle/>
          <a:p>
            <a:r>
              <a:rPr lang="en-US" sz="2800" dirty="0">
                <a:solidFill>
                  <a:schemeClr val="accent1"/>
                </a:solidFill>
                <a:latin typeface="+mj-lt"/>
                <a:cs typeface="Segoe UI Light" panose="020B0502040204020203" pitchFamily="34" charset="0"/>
              </a:rPr>
              <a:t>Maximize recurring revenue by helping SMBs protect against threats</a:t>
            </a:r>
          </a:p>
        </p:txBody>
      </p:sp>
    </p:spTree>
    <p:extLst>
      <p:ext uri="{BB962C8B-B14F-4D97-AF65-F5344CB8AC3E}">
        <p14:creationId xmlns:p14="http://schemas.microsoft.com/office/powerpoint/2010/main" val="2736364043"/>
      </p:ext>
    </p:extLst>
  </p:cSld>
  <p:clrMapOvr>
    <a:masterClrMapping/>
  </p:clrMapOvr>
  <mc:AlternateContent xmlns:mc="http://schemas.openxmlformats.org/markup-compatibility/2006" xmlns:p14="http://schemas.microsoft.com/office/powerpoint/2010/main">
    <mc:Choice Requires="p14">
      <p:transition spd="med" p14:dur="700" advTm="1529">
        <p:fade/>
      </p:transition>
    </mc:Choice>
    <mc:Fallback xmlns="">
      <p:transition spd="med" advTm="152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BE0F4-9A02-DA47-8859-91D999B44271}"/>
              </a:ext>
            </a:extLst>
          </p:cNvPr>
          <p:cNvSpPr>
            <a:spLocks noGrp="1"/>
          </p:cNvSpPr>
          <p:nvPr>
            <p:ph type="title"/>
          </p:nvPr>
        </p:nvSpPr>
        <p:spPr>
          <a:xfrm>
            <a:off x="434975" y="449264"/>
            <a:ext cx="11563350" cy="754061"/>
          </a:xfrm>
        </p:spPr>
        <p:txBody>
          <a:bodyPr/>
          <a:lstStyle/>
          <a:p>
            <a:r>
              <a:rPr lang="en-US">
                <a:solidFill>
                  <a:schemeClr val="accent1"/>
                </a:solidFill>
              </a:rPr>
              <a:t>Build your business </a:t>
            </a:r>
            <a:r>
              <a:rPr lang="en-US"/>
              <a:t>around cloud security</a:t>
            </a:r>
          </a:p>
        </p:txBody>
      </p:sp>
      <p:grpSp>
        <p:nvGrpSpPr>
          <p:cNvPr id="19" name="Group 18">
            <a:extLst>
              <a:ext uri="{FF2B5EF4-FFF2-40B4-BE49-F238E27FC236}">
                <a16:creationId xmlns:a16="http://schemas.microsoft.com/office/drawing/2014/main" id="{056CD5AB-3AE5-EF49-958A-E01CE0840D3B}"/>
              </a:ext>
            </a:extLst>
          </p:cNvPr>
          <p:cNvGrpSpPr/>
          <p:nvPr/>
        </p:nvGrpSpPr>
        <p:grpSpPr>
          <a:xfrm>
            <a:off x="4505681" y="2110098"/>
            <a:ext cx="3587136" cy="4047897"/>
            <a:chOff x="4480182" y="2110098"/>
            <a:chExt cx="3587136" cy="4047897"/>
          </a:xfrm>
        </p:grpSpPr>
        <p:sp>
          <p:nvSpPr>
            <p:cNvPr id="20" name="Rectangle 19">
              <a:extLst>
                <a:ext uri="{FF2B5EF4-FFF2-40B4-BE49-F238E27FC236}">
                  <a16:creationId xmlns:a16="http://schemas.microsoft.com/office/drawing/2014/main" id="{D0AD0B1D-763C-6845-A338-D05B95B23D80}"/>
                </a:ext>
              </a:extLst>
            </p:cNvPr>
            <p:cNvSpPr/>
            <p:nvPr/>
          </p:nvSpPr>
          <p:spPr bwMode="auto">
            <a:xfrm>
              <a:off x="4480184" y="2110098"/>
              <a:ext cx="3587134" cy="359870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Isosceles Triangle 1">
              <a:extLst>
                <a:ext uri="{FF2B5EF4-FFF2-40B4-BE49-F238E27FC236}">
                  <a16:creationId xmlns:a16="http://schemas.microsoft.com/office/drawing/2014/main" id="{E5D9B9AF-5517-554F-AE79-D9A9C95A1726}"/>
                </a:ext>
              </a:extLst>
            </p:cNvPr>
            <p:cNvSpPr/>
            <p:nvPr/>
          </p:nvSpPr>
          <p:spPr bwMode="auto">
            <a:xfrm rot="10800000">
              <a:off x="4480182" y="5708798"/>
              <a:ext cx="809728" cy="449197"/>
            </a:xfrm>
            <a:prstGeom prst="triangle">
              <a:avLst>
                <a:gd name="adj" fmla="val 0"/>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DAC82856-A463-7049-A933-3398EB3A54B2}"/>
              </a:ext>
            </a:extLst>
          </p:cNvPr>
          <p:cNvGrpSpPr/>
          <p:nvPr/>
        </p:nvGrpSpPr>
        <p:grpSpPr>
          <a:xfrm>
            <a:off x="8696689" y="2622680"/>
            <a:ext cx="2272866" cy="2452821"/>
            <a:chOff x="8556661" y="2286764"/>
            <a:chExt cx="2273511" cy="2453517"/>
          </a:xfrm>
        </p:grpSpPr>
        <p:sp>
          <p:nvSpPr>
            <p:cNvPr id="25" name="Rectangle 24">
              <a:extLst>
                <a:ext uri="{FF2B5EF4-FFF2-40B4-BE49-F238E27FC236}">
                  <a16:creationId xmlns:a16="http://schemas.microsoft.com/office/drawing/2014/main" id="{CBAE73FF-CDFB-4D48-A023-410FD0A1CF15}"/>
                </a:ext>
              </a:extLst>
            </p:cNvPr>
            <p:cNvSpPr/>
            <p:nvPr/>
          </p:nvSpPr>
          <p:spPr>
            <a:xfrm>
              <a:off x="8556661" y="4385789"/>
              <a:ext cx="2273511" cy="354492"/>
            </a:xfrm>
            <a:prstGeom prst="rect">
              <a:avLst/>
            </a:prstGeom>
          </p:spPr>
          <p:txBody>
            <a:bodyPr wrap="none" lIns="0" rIns="0">
              <a:spAutoFit/>
            </a:bodyPr>
            <a:lstStyle/>
            <a:p>
              <a:pPr marL="0" marR="0" lvl="0" indent="0" algn="ctr" defTabSz="931972" rtl="0" eaLnBrk="1" fontAlgn="base" latinLnBrk="0" hangingPunct="1">
                <a:lnSpc>
                  <a:spcPts val="2000"/>
                </a:lnSpc>
                <a:spcBef>
                  <a:spcPct val="0"/>
                </a:spcBef>
                <a:spcAft>
                  <a:spcPts val="612"/>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Semibold"/>
                  <a:ea typeface="+mn-ea"/>
                  <a:cs typeface="+mn-cs"/>
                </a:rPr>
                <a:t>What to do next</a:t>
              </a:r>
            </a:p>
          </p:txBody>
        </p:sp>
        <p:pic>
          <p:nvPicPr>
            <p:cNvPr id="26" name="Picture 25">
              <a:extLst>
                <a:ext uri="{FF2B5EF4-FFF2-40B4-BE49-F238E27FC236}">
                  <a16:creationId xmlns:a16="http://schemas.microsoft.com/office/drawing/2014/main" id="{5B136589-FEF2-F54A-A679-98B623EBF031}"/>
                </a:ext>
              </a:extLst>
            </p:cNvPr>
            <p:cNvPicPr>
              <a:picLocks noChangeAspect="1"/>
            </p:cNvPicPr>
            <p:nvPr/>
          </p:nvPicPr>
          <p:blipFill>
            <a:blip r:embed="rId3"/>
            <a:stretch>
              <a:fillRect/>
            </a:stretch>
          </p:blipFill>
          <p:spPr>
            <a:xfrm>
              <a:off x="9088163" y="2286764"/>
              <a:ext cx="1210498" cy="1210498"/>
            </a:xfrm>
            <a:prstGeom prst="rect">
              <a:avLst/>
            </a:prstGeom>
          </p:spPr>
        </p:pic>
        <p:cxnSp>
          <p:nvCxnSpPr>
            <p:cNvPr id="30" name="Straight Connector 29">
              <a:extLst>
                <a:ext uri="{FF2B5EF4-FFF2-40B4-BE49-F238E27FC236}">
                  <a16:creationId xmlns:a16="http://schemas.microsoft.com/office/drawing/2014/main" id="{AE9818CD-183A-6D40-B7F9-8439900BB03A}"/>
                </a:ext>
              </a:extLst>
            </p:cNvPr>
            <p:cNvCxnSpPr/>
            <p:nvPr/>
          </p:nvCxnSpPr>
          <p:spPr>
            <a:xfrm>
              <a:off x="8743346"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5FBD0556-3F95-A049-B475-0A9EF1826B37}"/>
              </a:ext>
            </a:extLst>
          </p:cNvPr>
          <p:cNvGrpSpPr/>
          <p:nvPr/>
        </p:nvGrpSpPr>
        <p:grpSpPr>
          <a:xfrm>
            <a:off x="4900799" y="2569207"/>
            <a:ext cx="2796920" cy="2762775"/>
            <a:chOff x="4651249" y="2233277"/>
            <a:chExt cx="2797711" cy="2763558"/>
          </a:xfrm>
        </p:grpSpPr>
        <p:sp>
          <p:nvSpPr>
            <p:cNvPr id="36" name="Rectangle 35">
              <a:extLst>
                <a:ext uri="{FF2B5EF4-FFF2-40B4-BE49-F238E27FC236}">
                  <a16:creationId xmlns:a16="http://schemas.microsoft.com/office/drawing/2014/main" id="{B1427FFB-9EF3-6A40-B048-3ABA7A5BF029}"/>
                </a:ext>
              </a:extLst>
            </p:cNvPr>
            <p:cNvSpPr/>
            <p:nvPr/>
          </p:nvSpPr>
          <p:spPr>
            <a:xfrm>
              <a:off x="4651249" y="4385789"/>
              <a:ext cx="2797711"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Why add Advanced </a:t>
              </a:r>
              <a:br>
                <a:rPr lang="en-US" sz="2400">
                  <a:solidFill>
                    <a:srgbClr val="282828"/>
                  </a:solidFill>
                  <a:latin typeface="Segoe UI Semibold"/>
                </a:rPr>
              </a:br>
              <a:r>
                <a:rPr lang="en-US" sz="2400">
                  <a:solidFill>
                    <a:srgbClr val="282828"/>
                  </a:solidFill>
                  <a:latin typeface="Segoe UI Semibold"/>
                </a:rPr>
                <a:t>Security services?</a:t>
              </a:r>
            </a:p>
          </p:txBody>
        </p:sp>
        <p:pic>
          <p:nvPicPr>
            <p:cNvPr id="37" name="Picture 36">
              <a:extLst>
                <a:ext uri="{FF2B5EF4-FFF2-40B4-BE49-F238E27FC236}">
                  <a16:creationId xmlns:a16="http://schemas.microsoft.com/office/drawing/2014/main" id="{96873EB6-E2A2-3D4B-8586-D6B9F60BA8A5}"/>
                </a:ext>
              </a:extLst>
            </p:cNvPr>
            <p:cNvPicPr>
              <a:picLocks noChangeAspect="1"/>
            </p:cNvPicPr>
            <p:nvPr/>
          </p:nvPicPr>
          <p:blipFill>
            <a:blip r:embed="rId4"/>
            <a:stretch>
              <a:fillRect/>
            </a:stretch>
          </p:blipFill>
          <p:spPr>
            <a:xfrm>
              <a:off x="5216021" y="2233277"/>
              <a:ext cx="1340622" cy="1340622"/>
            </a:xfrm>
            <a:prstGeom prst="rect">
              <a:avLst/>
            </a:prstGeom>
          </p:spPr>
        </p:pic>
        <p:cxnSp>
          <p:nvCxnSpPr>
            <p:cNvPr id="38" name="Straight Connector 37">
              <a:extLst>
                <a:ext uri="{FF2B5EF4-FFF2-40B4-BE49-F238E27FC236}">
                  <a16:creationId xmlns:a16="http://schemas.microsoft.com/office/drawing/2014/main" id="{9DBDBDD0-AA43-6F45-A34A-F105B1BE3F56}"/>
                </a:ext>
              </a:extLst>
            </p:cNvPr>
            <p:cNvCxnSpPr/>
            <p:nvPr/>
          </p:nvCxnSpPr>
          <p:spPr>
            <a:xfrm>
              <a:off x="5100453"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D41BAE04-00B9-DF4A-9BBA-E59CFD2052B5}"/>
              </a:ext>
            </a:extLst>
          </p:cNvPr>
          <p:cNvGrpSpPr/>
          <p:nvPr/>
        </p:nvGrpSpPr>
        <p:grpSpPr>
          <a:xfrm>
            <a:off x="1190519" y="2622680"/>
            <a:ext cx="2568011" cy="2709304"/>
            <a:chOff x="1075849" y="2286764"/>
            <a:chExt cx="2568739" cy="2710072"/>
          </a:xfrm>
        </p:grpSpPr>
        <p:sp>
          <p:nvSpPr>
            <p:cNvPr id="40" name="Rectangle 39">
              <a:extLst>
                <a:ext uri="{FF2B5EF4-FFF2-40B4-BE49-F238E27FC236}">
                  <a16:creationId xmlns:a16="http://schemas.microsoft.com/office/drawing/2014/main" id="{892C3649-0A5C-B64A-B31A-8410283A6923}"/>
                </a:ext>
              </a:extLst>
            </p:cNvPr>
            <p:cNvSpPr/>
            <p:nvPr/>
          </p:nvSpPr>
          <p:spPr>
            <a:xfrm>
              <a:off x="1075849" y="4385790"/>
              <a:ext cx="2568739" cy="611046"/>
            </a:xfrm>
            <a:prstGeom prst="rect">
              <a:avLst/>
            </a:prstGeom>
          </p:spPr>
          <p:txBody>
            <a:bodyPr wrap="none" lIns="0" rIns="0">
              <a:spAutoFit/>
            </a:bodyPr>
            <a:lstStyle/>
            <a:p>
              <a:pPr marL="0" marR="0" lvl="0" indent="0" algn="ctr" defTabSz="931972" rtl="0" eaLnBrk="1" fontAlgn="base" latinLnBrk="0" hangingPunct="1">
                <a:lnSpc>
                  <a:spcPts val="2000"/>
                </a:lnSpc>
                <a:spcBef>
                  <a:spcPct val="0"/>
                </a:spcBef>
                <a:spcAft>
                  <a:spcPts val="612"/>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Semibold"/>
                  <a:ea typeface="+mn-ea"/>
                  <a:cs typeface="+mn-cs"/>
                </a:rPr>
                <a:t>How will this help </a:t>
              </a:r>
              <a:br>
                <a:rPr kumimoji="0" lang="en-US" sz="2400" b="0" i="0" u="none" strike="noStrike" kern="1200" cap="none" spc="0" normalizeH="0" baseline="0" noProof="0">
                  <a:ln>
                    <a:noFill/>
                  </a:ln>
                  <a:solidFill>
                    <a:srgbClr val="282828"/>
                  </a:solidFill>
                  <a:effectLst/>
                  <a:uLnTx/>
                  <a:uFillTx/>
                  <a:latin typeface="Segoe UI Semibold"/>
                  <a:ea typeface="+mn-ea"/>
                  <a:cs typeface="+mn-cs"/>
                </a:rPr>
              </a:br>
              <a:r>
                <a:rPr kumimoji="0" lang="en-US" sz="2400" b="0" i="0" u="none" strike="noStrike" kern="1200" cap="none" spc="0" normalizeH="0" baseline="0" noProof="0">
                  <a:ln>
                    <a:noFill/>
                  </a:ln>
                  <a:solidFill>
                    <a:srgbClr val="282828"/>
                  </a:solidFill>
                  <a:effectLst/>
                  <a:uLnTx/>
                  <a:uFillTx/>
                  <a:latin typeface="Segoe UI Semibold"/>
                  <a:ea typeface="+mn-ea"/>
                  <a:cs typeface="+mn-cs"/>
                </a:rPr>
                <a:t>your customers?</a:t>
              </a:r>
            </a:p>
          </p:txBody>
        </p:sp>
        <p:pic>
          <p:nvPicPr>
            <p:cNvPr id="41" name="Picture 40">
              <a:extLst>
                <a:ext uri="{FF2B5EF4-FFF2-40B4-BE49-F238E27FC236}">
                  <a16:creationId xmlns:a16="http://schemas.microsoft.com/office/drawing/2014/main" id="{A77E039C-C7D7-F748-9FE7-F576F16529C2}"/>
                </a:ext>
              </a:extLst>
            </p:cNvPr>
            <p:cNvPicPr>
              <a:picLocks noChangeAspect="1"/>
            </p:cNvPicPr>
            <p:nvPr/>
          </p:nvPicPr>
          <p:blipFill>
            <a:blip r:embed="rId5"/>
            <a:stretch>
              <a:fillRect/>
            </a:stretch>
          </p:blipFill>
          <p:spPr>
            <a:xfrm>
              <a:off x="1754960" y="2286764"/>
              <a:ext cx="1210498" cy="1210498"/>
            </a:xfrm>
            <a:prstGeom prst="rect">
              <a:avLst/>
            </a:prstGeom>
          </p:spPr>
        </p:pic>
        <p:cxnSp>
          <p:nvCxnSpPr>
            <p:cNvPr id="42" name="Straight Connector 41">
              <a:extLst>
                <a:ext uri="{FF2B5EF4-FFF2-40B4-BE49-F238E27FC236}">
                  <a16:creationId xmlns:a16="http://schemas.microsoft.com/office/drawing/2014/main" id="{27146B47-C9AC-CB4A-A3F5-D64092B9CDC5}"/>
                </a:ext>
              </a:extLst>
            </p:cNvPr>
            <p:cNvCxnSpPr/>
            <p:nvPr/>
          </p:nvCxnSpPr>
          <p:spPr>
            <a:xfrm>
              <a:off x="1410564"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1816360"/>
      </p:ext>
    </p:extLst>
  </p:cSld>
  <p:clrMapOvr>
    <a:masterClrMapping/>
  </p:clrMapOvr>
  <p:transition advTm="30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574AC0-9E47-674D-A9C8-66B9825C36A2}"/>
              </a:ext>
            </a:extLst>
          </p:cNvPr>
          <p:cNvGraphicFramePr>
            <a:graphicFrameLocks noGrp="1"/>
          </p:cNvGraphicFramePr>
          <p:nvPr>
            <p:extLst>
              <p:ext uri="{D42A27DB-BD31-4B8C-83A1-F6EECF244321}">
                <p14:modId xmlns:p14="http://schemas.microsoft.com/office/powerpoint/2010/main" val="547621352"/>
              </p:ext>
            </p:extLst>
          </p:nvPr>
        </p:nvGraphicFramePr>
        <p:xfrm>
          <a:off x="6574499" y="788743"/>
          <a:ext cx="5295784" cy="5527712"/>
        </p:xfrm>
        <a:graphic>
          <a:graphicData uri="http://schemas.openxmlformats.org/drawingml/2006/table">
            <a:tbl>
              <a:tblPr firstRow="1" bandRow="1">
                <a:tableStyleId>{5C22544A-7EE6-4342-B048-85BDC9FD1C3A}</a:tableStyleId>
              </a:tblPr>
              <a:tblGrid>
                <a:gridCol w="1472339">
                  <a:extLst>
                    <a:ext uri="{9D8B030D-6E8A-4147-A177-3AD203B41FA5}">
                      <a16:colId xmlns:a16="http://schemas.microsoft.com/office/drawing/2014/main" val="694127348"/>
                    </a:ext>
                  </a:extLst>
                </a:gridCol>
                <a:gridCol w="3823445">
                  <a:extLst>
                    <a:ext uri="{9D8B030D-6E8A-4147-A177-3AD203B41FA5}">
                      <a16:colId xmlns:a16="http://schemas.microsoft.com/office/drawing/2014/main" val="1622092510"/>
                    </a:ext>
                  </a:extLst>
                </a:gridCol>
              </a:tblGrid>
              <a:tr h="138192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2"/>
                          </a:solidFill>
                          <a:effectLst/>
                          <a:uLnTx/>
                          <a:uFillTx/>
                          <a:latin typeface="+mj-lt"/>
                          <a:ea typeface="Segoe UI Semibold" charset="0"/>
                          <a:cs typeface="Segoe UI Light" panose="020B0502040204020203" pitchFamily="34" charset="0"/>
                        </a:rPr>
                        <a:t>Lack of expertise</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1250">
                                <a:srgbClr val="2C292A"/>
                              </a:gs>
                              <a:gs pos="100000">
                                <a:srgbClr val="2C292A"/>
                              </a:gs>
                            </a:gsLst>
                            <a:lin ang="5400000" scaled="0"/>
                          </a:gradFill>
                          <a:effectLst/>
                          <a:uLnTx/>
                          <a:uFillTx/>
                          <a:latin typeface="+mn-lt"/>
                          <a:ea typeface="+mn-ea"/>
                          <a:cs typeface="Segoe UI Light" panose="020B0502040204020203" pitchFamily="34" charset="0"/>
                        </a:rPr>
                        <a:t>in the face of sophisticated cyber threats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117178"/>
                  </a:ext>
                </a:extLst>
              </a:tr>
              <a:tr h="138192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2"/>
                          </a:solidFill>
                          <a:effectLst/>
                          <a:uLnTx/>
                          <a:uFillTx/>
                          <a:latin typeface="+mj-lt"/>
                          <a:ea typeface="+mn-ea"/>
                          <a:cs typeface="Segoe UI Light" panose="020B0502040204020203" pitchFamily="34" charset="0"/>
                        </a:rPr>
                        <a:t>Not enough resources</a:t>
                      </a:r>
                      <a:br>
                        <a:rPr kumimoji="0" lang="en-US" sz="2000" b="0" i="0" u="none" strike="noStrike" kern="0" cap="none" spc="0" normalizeH="0" baseline="0" noProof="0" dirty="0">
                          <a:ln>
                            <a:noFill/>
                          </a:ln>
                          <a:gradFill>
                            <a:gsLst>
                              <a:gs pos="1250">
                                <a:srgbClr val="2C292A"/>
                              </a:gs>
                              <a:gs pos="100000">
                                <a:srgbClr val="2C292A"/>
                              </a:gs>
                            </a:gsLst>
                            <a:lin ang="5400000" scaled="0"/>
                          </a:gradFill>
                          <a:effectLst/>
                          <a:uLnTx/>
                          <a:uFillTx/>
                          <a:latin typeface="+mn-lt"/>
                          <a:ea typeface="Segoe UI Semibold" charset="0"/>
                          <a:cs typeface="Segoe UI Light" panose="020B0502040204020203" pitchFamily="34" charset="0"/>
                        </a:rPr>
                      </a:br>
                      <a:r>
                        <a:rPr kumimoji="0" lang="en-US" sz="2000" b="0" i="0" u="none" strike="noStrike" kern="0" cap="none" spc="0" normalizeH="0" baseline="0" noProof="0" dirty="0">
                          <a:ln>
                            <a:noFill/>
                          </a:ln>
                          <a:gradFill>
                            <a:gsLst>
                              <a:gs pos="1250">
                                <a:srgbClr val="2C292A"/>
                              </a:gs>
                              <a:gs pos="100000">
                                <a:srgbClr val="2C292A"/>
                              </a:gs>
                            </a:gsLst>
                            <a:lin ang="5400000" scaled="0"/>
                          </a:gradFill>
                          <a:effectLst/>
                          <a:uLnTx/>
                          <a:uFillTx/>
                          <a:latin typeface="+mn-lt"/>
                          <a:ea typeface="+mn-ea"/>
                          <a:cs typeface="Segoe UI Light" panose="020B0502040204020203" pitchFamily="34" charset="0"/>
                        </a:rPr>
                        <a:t>to identify, assess, and mitigate security risks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375663"/>
                  </a:ext>
                </a:extLst>
              </a:tr>
              <a:tr h="138192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2"/>
                          </a:solidFill>
                          <a:effectLst/>
                          <a:uLnTx/>
                          <a:uFillTx/>
                          <a:latin typeface="+mj-lt"/>
                          <a:ea typeface="+mn-ea"/>
                          <a:cs typeface="Segoe UI Light" panose="020B0502040204020203" pitchFamily="34" charset="0"/>
                        </a:rPr>
                        <a:t>Less familiar</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1250">
                                <a:srgbClr val="2C292A"/>
                              </a:gs>
                              <a:gs pos="100000">
                                <a:srgbClr val="2C292A"/>
                              </a:gs>
                            </a:gsLst>
                            <a:lin ang="5400000" scaled="0"/>
                          </a:gradFill>
                          <a:effectLst/>
                          <a:uLnTx/>
                          <a:uFillTx/>
                          <a:latin typeface="+mn-lt"/>
                          <a:ea typeface="+mn-ea"/>
                          <a:cs typeface="Segoe UI Light" panose="020B0502040204020203" pitchFamily="34" charset="0"/>
                        </a:rPr>
                        <a:t>with security best practices and little time to educate employees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1601004"/>
                  </a:ext>
                </a:extLst>
              </a:tr>
              <a:tr h="1381928">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2"/>
                          </a:solidFill>
                          <a:effectLst/>
                          <a:uLnTx/>
                          <a:uFillTx/>
                          <a:latin typeface="+mj-lt"/>
                          <a:ea typeface="+mn-ea"/>
                          <a:cs typeface="Segoe UI Light" panose="020B0502040204020203" pitchFamily="34" charset="0"/>
                        </a:rPr>
                        <a:t>Overwhelmed</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1250">
                                <a:srgbClr val="2C292A"/>
                              </a:gs>
                              <a:gs pos="100000">
                                <a:srgbClr val="2C292A"/>
                              </a:gs>
                            </a:gsLst>
                            <a:lin ang="5400000" scaled="0"/>
                          </a:gradFill>
                          <a:effectLst/>
                          <a:uLnTx/>
                          <a:uFillTx/>
                          <a:latin typeface="+mn-lt"/>
                          <a:ea typeface="+mn-ea"/>
                          <a:cs typeface="Segoe UI Light" panose="020B0502040204020203" pitchFamily="34" charset="0"/>
                        </a:rPr>
                        <a:t>with available offerings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281775"/>
                  </a:ext>
                </a:extLst>
              </a:tr>
            </a:tbl>
          </a:graphicData>
        </a:graphic>
      </p:graphicFrame>
      <p:sp>
        <p:nvSpPr>
          <p:cNvPr id="18" name="Title 1">
            <a:extLst>
              <a:ext uri="{FF2B5EF4-FFF2-40B4-BE49-F238E27FC236}">
                <a16:creationId xmlns:a16="http://schemas.microsoft.com/office/drawing/2014/main" id="{332DE923-4604-495F-BED3-2B128036E5A4}"/>
              </a:ext>
            </a:extLst>
          </p:cNvPr>
          <p:cNvSpPr txBox="1">
            <a:spLocks/>
          </p:cNvSpPr>
          <p:nvPr/>
        </p:nvSpPr>
        <p:spPr>
          <a:xfrm>
            <a:off x="174390" y="3169858"/>
            <a:ext cx="6725782" cy="904658"/>
          </a:xfrm>
          <a:prstGeom prst="rect">
            <a:avLst/>
          </a:prstGeom>
        </p:spPr>
        <p:txBody>
          <a:bodyPr vert="horz" wrap="square" lIns="182854" tIns="146283" rIns="182854" bIns="146283" rtlCol="0" anchor="t">
            <a:noAutofit/>
          </a:bodyPr>
          <a:lstStyle>
            <a:defPPr>
              <a:defRPr lang="en-US"/>
            </a:defPPr>
            <a:lvl1pPr algn="ctr" defTabSz="896218">
              <a:lnSpc>
                <a:spcPct val="90000"/>
              </a:lnSpc>
              <a:spcBef>
                <a:spcPct val="0"/>
              </a:spcBef>
              <a:buNone/>
              <a:defRPr sz="4800" b="0" i="0" u="none" cap="none" spc="-147" baseline="0">
                <a:ln w="3175">
                  <a:noFill/>
                </a:ln>
                <a:gradFill>
                  <a:gsLst>
                    <a:gs pos="1250">
                      <a:schemeClr val="tx1"/>
                    </a:gs>
                    <a:gs pos="100000">
                      <a:schemeClr val="tx1"/>
                    </a:gs>
                  </a:gsLst>
                  <a:lin ang="5400000" scaled="0"/>
                </a:gradFill>
                <a:effectLst/>
                <a:latin typeface="Segoe UI Semibold" charset="0"/>
                <a:ea typeface="Segoe UI Semibold" charset="0"/>
                <a:cs typeface="Segoe UI Semibold" charset="0"/>
              </a:defRPr>
            </a:lvl1pPr>
          </a:lstStyle>
          <a:p>
            <a:pPr marL="0" marR="0" lvl="0" indent="0" algn="ctr" defTabSz="896046" rtl="0" eaLnBrk="1" fontAlgn="auto" latinLnBrk="0" hangingPunct="1">
              <a:lnSpc>
                <a:spcPct val="90000"/>
              </a:lnSpc>
              <a:spcBef>
                <a:spcPct val="0"/>
              </a:spcBef>
              <a:spcAft>
                <a:spcPts val="0"/>
              </a:spcAft>
              <a:buClrTx/>
              <a:buSzTx/>
              <a:buFontTx/>
              <a:buNone/>
              <a:tabLst/>
              <a:defRPr/>
            </a:pPr>
            <a:r>
              <a:rPr kumimoji="0" lang="en-US" sz="4488" b="0" i="0" u="none" strike="noStrike" kern="0" cap="none" spc="-147" normalizeH="0" baseline="0" noProof="0" dirty="0">
                <a:ln w="3175">
                  <a:noFill/>
                </a:ln>
                <a:gradFill>
                  <a:gsLst>
                    <a:gs pos="1250">
                      <a:srgbClr val="2C292A"/>
                    </a:gs>
                    <a:gs pos="100000">
                      <a:srgbClr val="2C292A"/>
                    </a:gs>
                  </a:gsLst>
                  <a:lin ang="5400000" scaled="0"/>
                </a:gradFill>
                <a:effectLst/>
                <a:uLnTx/>
                <a:uFillTx/>
                <a:latin typeface="+mj-lt"/>
                <a:cs typeface="Segoe UI Light" panose="020B0502040204020203" pitchFamily="34" charset="0"/>
              </a:rPr>
              <a:t>Partners can help</a:t>
            </a:r>
            <a:br>
              <a:rPr kumimoji="0" lang="en-US" sz="4488" b="0" i="0" u="none" strike="noStrike" kern="0" cap="none" spc="-147" normalizeH="0" baseline="0" noProof="0" dirty="0">
                <a:ln w="3175">
                  <a:noFill/>
                </a:ln>
                <a:gradFill>
                  <a:gsLst>
                    <a:gs pos="1250">
                      <a:srgbClr val="2C292A"/>
                    </a:gs>
                    <a:gs pos="100000">
                      <a:srgbClr val="2C292A"/>
                    </a:gs>
                  </a:gsLst>
                  <a:lin ang="5400000" scaled="0"/>
                </a:gradFill>
                <a:effectLst/>
                <a:uLnTx/>
                <a:uFillTx/>
                <a:latin typeface="+mj-lt"/>
                <a:cs typeface="Segoe UI Light" panose="020B0502040204020203" pitchFamily="34" charset="0"/>
              </a:rPr>
            </a:br>
            <a:r>
              <a:rPr kumimoji="0" lang="en-US" sz="4488" b="0" i="0" u="none" strike="noStrike" kern="0" cap="none" spc="-147" normalizeH="0" baseline="0" noProof="0" dirty="0">
                <a:ln w="3175">
                  <a:noFill/>
                </a:ln>
                <a:gradFill>
                  <a:gsLst>
                    <a:gs pos="1250">
                      <a:srgbClr val="2C292A"/>
                    </a:gs>
                    <a:gs pos="100000">
                      <a:srgbClr val="2C292A"/>
                    </a:gs>
                  </a:gsLst>
                  <a:lin ang="5400000" scaled="0"/>
                </a:gradFill>
                <a:effectLst/>
                <a:uLnTx/>
                <a:uFillTx/>
                <a:latin typeface="+mj-lt"/>
                <a:cs typeface="Segoe UI Light" panose="020B0502040204020203" pitchFamily="34" charset="0"/>
              </a:rPr>
              <a:t> plug gaps</a:t>
            </a:r>
          </a:p>
        </p:txBody>
      </p:sp>
      <p:sp>
        <p:nvSpPr>
          <p:cNvPr id="19" name="Rectangle 18">
            <a:extLst>
              <a:ext uri="{FF2B5EF4-FFF2-40B4-BE49-F238E27FC236}">
                <a16:creationId xmlns:a16="http://schemas.microsoft.com/office/drawing/2014/main" id="{25C4A7D3-8CE6-4751-951B-A9C7E9AA38C6}"/>
              </a:ext>
            </a:extLst>
          </p:cNvPr>
          <p:cNvSpPr/>
          <p:nvPr/>
        </p:nvSpPr>
        <p:spPr>
          <a:xfrm>
            <a:off x="174389" y="2107690"/>
            <a:ext cx="6745411" cy="923230"/>
          </a:xfrm>
          <a:prstGeom prst="rect">
            <a:avLst/>
          </a:prstGeom>
          <a:noFill/>
        </p:spPr>
        <p:txBody>
          <a:bodyPr wrap="square" lIns="182854" tIns="146283" rIns="182854" bIns="146283" anchor="t" anchorCtr="0">
            <a:no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kumimoji="0" lang="en-US" sz="4080" b="0" i="0" u="none" strike="noStrike" kern="1200" cap="none" spc="0" normalizeH="0" baseline="0" noProof="0" dirty="0">
                <a:ln>
                  <a:noFill/>
                </a:ln>
                <a:solidFill>
                  <a:srgbClr val="0078D4"/>
                </a:solidFill>
                <a:effectLst/>
                <a:uLnTx/>
                <a:uFillTx/>
                <a:latin typeface="+mj-lt"/>
                <a:ea typeface="+mn-ea"/>
                <a:cs typeface="Segoe UI Light" panose="020B0502040204020203" pitchFamily="34" charset="0"/>
              </a:rPr>
              <a:t>SMB security challenges</a:t>
            </a:r>
            <a:endParaRPr kumimoji="0" lang="en-US" sz="3672" b="0" i="0" u="none" strike="noStrike" kern="1200" cap="none" spc="0" normalizeH="0" baseline="0" noProof="0" dirty="0">
              <a:ln>
                <a:noFill/>
              </a:ln>
              <a:solidFill>
                <a:srgbClr val="0078D4"/>
              </a:solidFill>
              <a:effectLst/>
              <a:uLnTx/>
              <a:uFillTx/>
              <a:latin typeface="+mj-lt"/>
              <a:ea typeface="+mn-ea"/>
              <a:cs typeface="Segoe UI Light" panose="020B0502040204020203" pitchFamily="34" charset="0"/>
            </a:endParaRPr>
          </a:p>
        </p:txBody>
      </p:sp>
      <p:cxnSp>
        <p:nvCxnSpPr>
          <p:cNvPr id="20" name="Straight Connector 19">
            <a:extLst>
              <a:ext uri="{FF2B5EF4-FFF2-40B4-BE49-F238E27FC236}">
                <a16:creationId xmlns:a16="http://schemas.microsoft.com/office/drawing/2014/main" id="{8F8BC307-2064-42D2-940A-26A8587602C5}"/>
              </a:ext>
            </a:extLst>
          </p:cNvPr>
          <p:cNvCxnSpPr/>
          <p:nvPr/>
        </p:nvCxnSpPr>
        <p:spPr>
          <a:xfrm>
            <a:off x="1024262" y="3044659"/>
            <a:ext cx="5072162" cy="0"/>
          </a:xfrm>
          <a:prstGeom prst="line">
            <a:avLst/>
          </a:prstGeom>
          <a:noFill/>
          <a:ln w="28575" cap="flat" cmpd="sng" algn="ctr">
            <a:solidFill>
              <a:srgbClr val="E6E6E6">
                <a:lumMod val="50000"/>
              </a:srgbClr>
            </a:solidFill>
            <a:prstDash val="solid"/>
            <a:headEnd type="none"/>
            <a:tailEnd type="none"/>
          </a:ln>
          <a:effectLst/>
        </p:spPr>
      </p:cxnSp>
      <p:pic>
        <p:nvPicPr>
          <p:cNvPr id="44" name="Picture 43">
            <a:extLst>
              <a:ext uri="{FF2B5EF4-FFF2-40B4-BE49-F238E27FC236}">
                <a16:creationId xmlns:a16="http://schemas.microsoft.com/office/drawing/2014/main" id="{246E0BF5-F8A8-40F5-A5A8-A0F99086D03B}"/>
              </a:ext>
            </a:extLst>
          </p:cNvPr>
          <p:cNvPicPr>
            <a:picLocks noChangeAspect="1"/>
          </p:cNvPicPr>
          <p:nvPr/>
        </p:nvPicPr>
        <p:blipFill>
          <a:blip r:embed="rId3"/>
          <a:stretch>
            <a:fillRect/>
          </a:stretch>
        </p:blipFill>
        <p:spPr>
          <a:xfrm>
            <a:off x="6872577" y="1034562"/>
            <a:ext cx="880987" cy="900539"/>
          </a:xfrm>
          <a:prstGeom prst="rect">
            <a:avLst/>
          </a:prstGeom>
        </p:spPr>
      </p:pic>
      <p:pic>
        <p:nvPicPr>
          <p:cNvPr id="45" name="Picture 44">
            <a:extLst>
              <a:ext uri="{FF2B5EF4-FFF2-40B4-BE49-F238E27FC236}">
                <a16:creationId xmlns:a16="http://schemas.microsoft.com/office/drawing/2014/main" id="{58F93A91-DE06-4273-91F7-A2C2D053905D}"/>
              </a:ext>
            </a:extLst>
          </p:cNvPr>
          <p:cNvPicPr>
            <a:picLocks noChangeAspect="1"/>
          </p:cNvPicPr>
          <p:nvPr/>
        </p:nvPicPr>
        <p:blipFill>
          <a:blip r:embed="rId4"/>
          <a:stretch>
            <a:fillRect/>
          </a:stretch>
        </p:blipFill>
        <p:spPr>
          <a:xfrm>
            <a:off x="6863053" y="5332367"/>
            <a:ext cx="912483" cy="673923"/>
          </a:xfrm>
          <a:prstGeom prst="rect">
            <a:avLst/>
          </a:prstGeom>
        </p:spPr>
      </p:pic>
      <p:grpSp>
        <p:nvGrpSpPr>
          <p:cNvPr id="46" name="Group 45">
            <a:extLst>
              <a:ext uri="{FF2B5EF4-FFF2-40B4-BE49-F238E27FC236}">
                <a16:creationId xmlns:a16="http://schemas.microsoft.com/office/drawing/2014/main" id="{00839D95-71E4-47D6-A99C-5418D22CA9E4}"/>
              </a:ext>
            </a:extLst>
          </p:cNvPr>
          <p:cNvGrpSpPr/>
          <p:nvPr/>
        </p:nvGrpSpPr>
        <p:grpSpPr>
          <a:xfrm>
            <a:off x="6946883" y="2442232"/>
            <a:ext cx="820349" cy="847036"/>
            <a:chOff x="3968749" y="2658468"/>
            <a:chExt cx="1301749" cy="1298574"/>
          </a:xfrm>
        </p:grpSpPr>
        <p:grpSp>
          <p:nvGrpSpPr>
            <p:cNvPr id="47" name="Group 13">
              <a:extLst>
                <a:ext uri="{FF2B5EF4-FFF2-40B4-BE49-F238E27FC236}">
                  <a16:creationId xmlns:a16="http://schemas.microsoft.com/office/drawing/2014/main" id="{638255D8-F056-480B-9394-7F9862CF3192}"/>
                </a:ext>
              </a:extLst>
            </p:cNvPr>
            <p:cNvGrpSpPr>
              <a:grpSpLocks noChangeAspect="1"/>
            </p:cNvGrpSpPr>
            <p:nvPr/>
          </p:nvGrpSpPr>
          <p:grpSpPr bwMode="auto">
            <a:xfrm>
              <a:off x="3968749" y="2658468"/>
              <a:ext cx="1301749" cy="1298574"/>
              <a:chOff x="2500" y="2582"/>
              <a:chExt cx="820" cy="818"/>
            </a:xfrm>
          </p:grpSpPr>
          <p:sp>
            <p:nvSpPr>
              <p:cNvPr id="49" name="AutoShape 12">
                <a:extLst>
                  <a:ext uri="{FF2B5EF4-FFF2-40B4-BE49-F238E27FC236}">
                    <a16:creationId xmlns:a16="http://schemas.microsoft.com/office/drawing/2014/main" id="{E8FF8A87-3042-4B11-834A-72A45DF7CF87}"/>
                  </a:ext>
                </a:extLst>
              </p:cNvPr>
              <p:cNvSpPr>
                <a:spLocks noChangeAspect="1" noChangeArrowheads="1" noTextEdit="1"/>
              </p:cNvSpPr>
              <p:nvPr/>
            </p:nvSpPr>
            <p:spPr bwMode="auto">
              <a:xfrm>
                <a:off x="2503" y="2585"/>
                <a:ext cx="817"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0" name="Freeform 15">
                <a:extLst>
                  <a:ext uri="{FF2B5EF4-FFF2-40B4-BE49-F238E27FC236}">
                    <a16:creationId xmlns:a16="http://schemas.microsoft.com/office/drawing/2014/main" id="{B5F6CAA4-AE5F-4367-811F-699E7542911E}"/>
                  </a:ext>
                </a:extLst>
              </p:cNvPr>
              <p:cNvSpPr>
                <a:spLocks/>
              </p:cNvSpPr>
              <p:nvPr/>
            </p:nvSpPr>
            <p:spPr bwMode="auto">
              <a:xfrm>
                <a:off x="2500" y="2582"/>
                <a:ext cx="817" cy="815"/>
              </a:xfrm>
              <a:custGeom>
                <a:avLst/>
                <a:gdLst>
                  <a:gd name="T0" fmla="*/ 381 w 817"/>
                  <a:gd name="T1" fmla="*/ 0 h 815"/>
                  <a:gd name="T2" fmla="*/ 381 w 817"/>
                  <a:gd name="T3" fmla="*/ 380 h 815"/>
                  <a:gd name="T4" fmla="*/ 0 w 817"/>
                  <a:gd name="T5" fmla="*/ 380 h 815"/>
                  <a:gd name="T6" fmla="*/ 0 w 817"/>
                  <a:gd name="T7" fmla="*/ 434 h 815"/>
                  <a:gd name="T8" fmla="*/ 381 w 817"/>
                  <a:gd name="T9" fmla="*/ 434 h 815"/>
                  <a:gd name="T10" fmla="*/ 381 w 817"/>
                  <a:gd name="T11" fmla="*/ 815 h 815"/>
                  <a:gd name="T12" fmla="*/ 435 w 817"/>
                  <a:gd name="T13" fmla="*/ 815 h 815"/>
                  <a:gd name="T14" fmla="*/ 435 w 817"/>
                  <a:gd name="T15" fmla="*/ 434 h 815"/>
                  <a:gd name="T16" fmla="*/ 817 w 817"/>
                  <a:gd name="T17" fmla="*/ 434 h 815"/>
                  <a:gd name="T18" fmla="*/ 817 w 817"/>
                  <a:gd name="T19" fmla="*/ 380 h 815"/>
                  <a:gd name="T20" fmla="*/ 435 w 817"/>
                  <a:gd name="T21" fmla="*/ 380 h 815"/>
                  <a:gd name="T22" fmla="*/ 435 w 817"/>
                  <a:gd name="T23" fmla="*/ 0 h 815"/>
                  <a:gd name="T24" fmla="*/ 381 w 817"/>
                  <a:gd name="T25"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7" h="815">
                    <a:moveTo>
                      <a:pt x="381" y="0"/>
                    </a:moveTo>
                    <a:lnTo>
                      <a:pt x="381" y="380"/>
                    </a:lnTo>
                    <a:lnTo>
                      <a:pt x="0" y="380"/>
                    </a:lnTo>
                    <a:lnTo>
                      <a:pt x="0" y="434"/>
                    </a:lnTo>
                    <a:lnTo>
                      <a:pt x="381" y="434"/>
                    </a:lnTo>
                    <a:lnTo>
                      <a:pt x="381" y="815"/>
                    </a:lnTo>
                    <a:lnTo>
                      <a:pt x="435" y="815"/>
                    </a:lnTo>
                    <a:lnTo>
                      <a:pt x="435" y="434"/>
                    </a:lnTo>
                    <a:lnTo>
                      <a:pt x="817" y="434"/>
                    </a:lnTo>
                    <a:lnTo>
                      <a:pt x="817" y="380"/>
                    </a:lnTo>
                    <a:lnTo>
                      <a:pt x="435" y="380"/>
                    </a:lnTo>
                    <a:lnTo>
                      <a:pt x="435" y="0"/>
                    </a:lnTo>
                    <a:lnTo>
                      <a:pt x="381"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1" name="Rectangle 16">
                <a:extLst>
                  <a:ext uri="{FF2B5EF4-FFF2-40B4-BE49-F238E27FC236}">
                    <a16:creationId xmlns:a16="http://schemas.microsoft.com/office/drawing/2014/main" id="{F71A4AF9-1EE2-4283-A5AB-C04539D194A3}"/>
                  </a:ext>
                </a:extLst>
              </p:cNvPr>
              <p:cNvSpPr>
                <a:spLocks noChangeArrowheads="1"/>
              </p:cNvSpPr>
              <p:nvPr/>
            </p:nvSpPr>
            <p:spPr bwMode="auto">
              <a:xfrm>
                <a:off x="2554" y="2690"/>
                <a:ext cx="55" cy="21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2" name="Rectangle 17">
                <a:extLst>
                  <a:ext uri="{FF2B5EF4-FFF2-40B4-BE49-F238E27FC236}">
                    <a16:creationId xmlns:a16="http://schemas.microsoft.com/office/drawing/2014/main" id="{3B0DBB39-0142-4200-A91F-783576B35C46}"/>
                  </a:ext>
                </a:extLst>
              </p:cNvPr>
              <p:cNvSpPr>
                <a:spLocks noChangeArrowheads="1"/>
              </p:cNvSpPr>
              <p:nvPr/>
            </p:nvSpPr>
            <p:spPr bwMode="auto">
              <a:xfrm>
                <a:off x="2990" y="2745"/>
                <a:ext cx="163" cy="54"/>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3" name="Rectangle 18">
                <a:extLst>
                  <a:ext uri="{FF2B5EF4-FFF2-40B4-BE49-F238E27FC236}">
                    <a16:creationId xmlns:a16="http://schemas.microsoft.com/office/drawing/2014/main" id="{55E772A4-4FAD-4CD4-AE77-BE388F134F26}"/>
                  </a:ext>
                </a:extLst>
              </p:cNvPr>
              <p:cNvSpPr>
                <a:spLocks noChangeArrowheads="1"/>
              </p:cNvSpPr>
              <p:nvPr/>
            </p:nvSpPr>
            <p:spPr bwMode="auto">
              <a:xfrm>
                <a:off x="2772" y="2636"/>
                <a:ext cx="55" cy="27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4" name="Rectangle 19">
                <a:extLst>
                  <a:ext uri="{FF2B5EF4-FFF2-40B4-BE49-F238E27FC236}">
                    <a16:creationId xmlns:a16="http://schemas.microsoft.com/office/drawing/2014/main" id="{35DA81E8-665B-4C36-8E2C-261F28DD2C06}"/>
                  </a:ext>
                </a:extLst>
              </p:cNvPr>
              <p:cNvSpPr>
                <a:spLocks noChangeArrowheads="1"/>
              </p:cNvSpPr>
              <p:nvPr/>
            </p:nvSpPr>
            <p:spPr bwMode="auto">
              <a:xfrm>
                <a:off x="2663" y="2745"/>
                <a:ext cx="55" cy="163"/>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5" name="Freeform 20">
                <a:extLst>
                  <a:ext uri="{FF2B5EF4-FFF2-40B4-BE49-F238E27FC236}">
                    <a16:creationId xmlns:a16="http://schemas.microsoft.com/office/drawing/2014/main" id="{A6B0E4E8-AD35-484B-A49C-94E5847D863F}"/>
                  </a:ext>
                </a:extLst>
              </p:cNvPr>
              <p:cNvSpPr>
                <a:spLocks/>
              </p:cNvSpPr>
              <p:nvPr/>
            </p:nvSpPr>
            <p:spPr bwMode="auto">
              <a:xfrm>
                <a:off x="2554" y="3125"/>
                <a:ext cx="218" cy="217"/>
              </a:xfrm>
              <a:custGeom>
                <a:avLst/>
                <a:gdLst>
                  <a:gd name="T0" fmla="*/ 20 w 64"/>
                  <a:gd name="T1" fmla="*/ 2 h 64"/>
                  <a:gd name="T2" fmla="*/ 10 w 64"/>
                  <a:gd name="T3" fmla="*/ 9 h 64"/>
                  <a:gd name="T4" fmla="*/ 3 w 64"/>
                  <a:gd name="T5" fmla="*/ 20 h 64"/>
                  <a:gd name="T6" fmla="*/ 0 w 64"/>
                  <a:gd name="T7" fmla="*/ 32 h 64"/>
                  <a:gd name="T8" fmla="*/ 3 w 64"/>
                  <a:gd name="T9" fmla="*/ 44 h 64"/>
                  <a:gd name="T10" fmla="*/ 10 w 64"/>
                  <a:gd name="T11" fmla="*/ 55 h 64"/>
                  <a:gd name="T12" fmla="*/ 20 w 64"/>
                  <a:gd name="T13" fmla="*/ 61 h 64"/>
                  <a:gd name="T14" fmla="*/ 32 w 64"/>
                  <a:gd name="T15" fmla="*/ 64 h 64"/>
                  <a:gd name="T16" fmla="*/ 45 w 64"/>
                  <a:gd name="T17" fmla="*/ 61 h 64"/>
                  <a:gd name="T18" fmla="*/ 55 w 64"/>
                  <a:gd name="T19" fmla="*/ 55 h 64"/>
                  <a:gd name="T20" fmla="*/ 62 w 64"/>
                  <a:gd name="T21" fmla="*/ 44 h 64"/>
                  <a:gd name="T22" fmla="*/ 64 w 64"/>
                  <a:gd name="T23" fmla="*/ 32 h 64"/>
                  <a:gd name="T24" fmla="*/ 32 w 64"/>
                  <a:gd name="T25" fmla="*/ 32 h 64"/>
                  <a:gd name="T26" fmla="*/ 32 w 64"/>
                  <a:gd name="T27" fmla="*/ 0 h 64"/>
                  <a:gd name="T28" fmla="*/ 20 w 64"/>
                  <a:gd name="T29"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64">
                    <a:moveTo>
                      <a:pt x="20" y="2"/>
                    </a:moveTo>
                    <a:cubicBezTo>
                      <a:pt x="16" y="4"/>
                      <a:pt x="13" y="6"/>
                      <a:pt x="10" y="9"/>
                    </a:cubicBezTo>
                    <a:cubicBezTo>
                      <a:pt x="7" y="12"/>
                      <a:pt x="4" y="16"/>
                      <a:pt x="3" y="20"/>
                    </a:cubicBezTo>
                    <a:cubicBezTo>
                      <a:pt x="1" y="23"/>
                      <a:pt x="0" y="28"/>
                      <a:pt x="0" y="32"/>
                    </a:cubicBezTo>
                    <a:cubicBezTo>
                      <a:pt x="0" y="36"/>
                      <a:pt x="1" y="41"/>
                      <a:pt x="3" y="44"/>
                    </a:cubicBezTo>
                    <a:cubicBezTo>
                      <a:pt x="4" y="48"/>
                      <a:pt x="7" y="52"/>
                      <a:pt x="10" y="55"/>
                    </a:cubicBezTo>
                    <a:cubicBezTo>
                      <a:pt x="13" y="58"/>
                      <a:pt x="16" y="60"/>
                      <a:pt x="20" y="61"/>
                    </a:cubicBezTo>
                    <a:cubicBezTo>
                      <a:pt x="24" y="63"/>
                      <a:pt x="28" y="64"/>
                      <a:pt x="32" y="64"/>
                    </a:cubicBezTo>
                    <a:cubicBezTo>
                      <a:pt x="37" y="64"/>
                      <a:pt x="41" y="63"/>
                      <a:pt x="45" y="61"/>
                    </a:cubicBezTo>
                    <a:cubicBezTo>
                      <a:pt x="49" y="60"/>
                      <a:pt x="52" y="58"/>
                      <a:pt x="55" y="55"/>
                    </a:cubicBezTo>
                    <a:cubicBezTo>
                      <a:pt x="58" y="52"/>
                      <a:pt x="60" y="48"/>
                      <a:pt x="62" y="44"/>
                    </a:cubicBezTo>
                    <a:cubicBezTo>
                      <a:pt x="63" y="41"/>
                      <a:pt x="64" y="36"/>
                      <a:pt x="64" y="32"/>
                    </a:cubicBezTo>
                    <a:cubicBezTo>
                      <a:pt x="32" y="32"/>
                      <a:pt x="32" y="32"/>
                      <a:pt x="32" y="32"/>
                    </a:cubicBezTo>
                    <a:cubicBezTo>
                      <a:pt x="32" y="0"/>
                      <a:pt x="32" y="0"/>
                      <a:pt x="32" y="0"/>
                    </a:cubicBezTo>
                    <a:cubicBezTo>
                      <a:pt x="28" y="0"/>
                      <a:pt x="24" y="1"/>
                      <a:pt x="20" y="2"/>
                    </a:cubicBezTo>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6" name="Freeform 21">
                <a:extLst>
                  <a:ext uri="{FF2B5EF4-FFF2-40B4-BE49-F238E27FC236}">
                    <a16:creationId xmlns:a16="http://schemas.microsoft.com/office/drawing/2014/main" id="{E7330957-59EF-48E0-BEAD-3A002979C159}"/>
                  </a:ext>
                </a:extLst>
              </p:cNvPr>
              <p:cNvSpPr>
                <a:spLocks/>
              </p:cNvSpPr>
              <p:nvPr/>
            </p:nvSpPr>
            <p:spPr bwMode="auto">
              <a:xfrm>
                <a:off x="2718" y="3071"/>
                <a:ext cx="109" cy="108"/>
              </a:xfrm>
              <a:custGeom>
                <a:avLst/>
                <a:gdLst>
                  <a:gd name="T0" fmla="*/ 30 w 32"/>
                  <a:gd name="T1" fmla="*/ 20 h 32"/>
                  <a:gd name="T2" fmla="*/ 23 w 32"/>
                  <a:gd name="T3" fmla="*/ 9 h 32"/>
                  <a:gd name="T4" fmla="*/ 13 w 32"/>
                  <a:gd name="T5" fmla="*/ 2 h 32"/>
                  <a:gd name="T6" fmla="*/ 0 w 32"/>
                  <a:gd name="T7" fmla="*/ 0 h 32"/>
                  <a:gd name="T8" fmla="*/ 0 w 32"/>
                  <a:gd name="T9" fmla="*/ 32 h 32"/>
                  <a:gd name="T10" fmla="*/ 32 w 32"/>
                  <a:gd name="T11" fmla="*/ 32 h 32"/>
                  <a:gd name="T12" fmla="*/ 30 w 32"/>
                  <a:gd name="T13" fmla="*/ 2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0" y="20"/>
                    </a:moveTo>
                    <a:cubicBezTo>
                      <a:pt x="28" y="16"/>
                      <a:pt x="26" y="12"/>
                      <a:pt x="23" y="9"/>
                    </a:cubicBezTo>
                    <a:cubicBezTo>
                      <a:pt x="20" y="6"/>
                      <a:pt x="17" y="4"/>
                      <a:pt x="13" y="2"/>
                    </a:cubicBezTo>
                    <a:cubicBezTo>
                      <a:pt x="9" y="1"/>
                      <a:pt x="5" y="0"/>
                      <a:pt x="0" y="0"/>
                    </a:cubicBezTo>
                    <a:cubicBezTo>
                      <a:pt x="0" y="32"/>
                      <a:pt x="0" y="32"/>
                      <a:pt x="0" y="32"/>
                    </a:cubicBezTo>
                    <a:cubicBezTo>
                      <a:pt x="32" y="32"/>
                      <a:pt x="32" y="32"/>
                      <a:pt x="32" y="32"/>
                    </a:cubicBezTo>
                    <a:cubicBezTo>
                      <a:pt x="32" y="28"/>
                      <a:pt x="31" y="23"/>
                      <a:pt x="30" y="20"/>
                    </a:cubicBezTo>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7" name="Rectangle 22">
                <a:extLst>
                  <a:ext uri="{FF2B5EF4-FFF2-40B4-BE49-F238E27FC236}">
                    <a16:creationId xmlns:a16="http://schemas.microsoft.com/office/drawing/2014/main" id="{2F4DC97E-89C5-4B42-BF52-8912F6FE6D0C}"/>
                  </a:ext>
                </a:extLst>
              </p:cNvPr>
              <p:cNvSpPr>
                <a:spLocks noChangeArrowheads="1"/>
              </p:cNvSpPr>
              <p:nvPr/>
            </p:nvSpPr>
            <p:spPr bwMode="auto">
              <a:xfrm>
                <a:off x="2990" y="2636"/>
                <a:ext cx="218" cy="54"/>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8" name="Rectangle 23">
                <a:extLst>
                  <a:ext uri="{FF2B5EF4-FFF2-40B4-BE49-F238E27FC236}">
                    <a16:creationId xmlns:a16="http://schemas.microsoft.com/office/drawing/2014/main" id="{20D92014-9388-423C-A6BC-C1ACAFF93B31}"/>
                  </a:ext>
                </a:extLst>
              </p:cNvPr>
              <p:cNvSpPr>
                <a:spLocks noChangeArrowheads="1"/>
              </p:cNvSpPr>
              <p:nvPr/>
            </p:nvSpPr>
            <p:spPr bwMode="auto">
              <a:xfrm>
                <a:off x="2990" y="2853"/>
                <a:ext cx="272" cy="55"/>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pic>
          <p:nvPicPr>
            <p:cNvPr id="48" name="Picture 47">
              <a:extLst>
                <a:ext uri="{FF2B5EF4-FFF2-40B4-BE49-F238E27FC236}">
                  <a16:creationId xmlns:a16="http://schemas.microsoft.com/office/drawing/2014/main" id="{9C0F41D0-20AF-43D6-ACE4-6B21F1D4DC74}"/>
                </a:ext>
              </a:extLst>
            </p:cNvPr>
            <p:cNvPicPr>
              <a:picLocks noChangeAspect="1"/>
            </p:cNvPicPr>
            <p:nvPr/>
          </p:nvPicPr>
          <p:blipFill>
            <a:blip r:embed="rId5"/>
            <a:stretch>
              <a:fillRect/>
            </a:stretch>
          </p:blipFill>
          <p:spPr>
            <a:xfrm>
              <a:off x="4787303" y="3435222"/>
              <a:ext cx="391120" cy="487507"/>
            </a:xfrm>
            <a:prstGeom prst="rect">
              <a:avLst/>
            </a:prstGeom>
          </p:spPr>
        </p:pic>
      </p:grpSp>
      <p:grpSp>
        <p:nvGrpSpPr>
          <p:cNvPr id="59" name="Group 58">
            <a:extLst>
              <a:ext uri="{FF2B5EF4-FFF2-40B4-BE49-F238E27FC236}">
                <a16:creationId xmlns:a16="http://schemas.microsoft.com/office/drawing/2014/main" id="{A39D67C1-343B-4F1D-A507-7852ABBCBF33}"/>
              </a:ext>
            </a:extLst>
          </p:cNvPr>
          <p:cNvGrpSpPr/>
          <p:nvPr/>
        </p:nvGrpSpPr>
        <p:grpSpPr>
          <a:xfrm>
            <a:off x="6907497" y="3753644"/>
            <a:ext cx="853364" cy="952037"/>
            <a:chOff x="7129979" y="2396265"/>
            <a:chExt cx="1354137" cy="1459548"/>
          </a:xfrm>
        </p:grpSpPr>
        <p:sp>
          <p:nvSpPr>
            <p:cNvPr id="60" name="AutoShape 3">
              <a:extLst>
                <a:ext uri="{FF2B5EF4-FFF2-40B4-BE49-F238E27FC236}">
                  <a16:creationId xmlns:a16="http://schemas.microsoft.com/office/drawing/2014/main" id="{500CC82F-7FFC-4B19-A802-E9B73BD7EF91}"/>
                </a:ext>
              </a:extLst>
            </p:cNvPr>
            <p:cNvSpPr>
              <a:spLocks noChangeAspect="1" noChangeArrowheads="1" noTextEdit="1"/>
            </p:cNvSpPr>
            <p:nvPr/>
          </p:nvSpPr>
          <p:spPr bwMode="auto">
            <a:xfrm>
              <a:off x="7136329" y="2529184"/>
              <a:ext cx="134778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sp>
          <p:nvSpPr>
            <p:cNvPr id="61" name="Rectangle 5">
              <a:extLst>
                <a:ext uri="{FF2B5EF4-FFF2-40B4-BE49-F238E27FC236}">
                  <a16:creationId xmlns:a16="http://schemas.microsoft.com/office/drawing/2014/main" id="{61B0262E-CAE1-4E80-9315-54CCF7C7043C}"/>
                </a:ext>
              </a:extLst>
            </p:cNvPr>
            <p:cNvSpPr>
              <a:spLocks noChangeArrowheads="1"/>
            </p:cNvSpPr>
            <p:nvPr/>
          </p:nvSpPr>
          <p:spPr bwMode="auto">
            <a:xfrm>
              <a:off x="7129979" y="2610147"/>
              <a:ext cx="823912" cy="242888"/>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sp>
          <p:nvSpPr>
            <p:cNvPr id="62" name="Rectangle 6">
              <a:extLst>
                <a:ext uri="{FF2B5EF4-FFF2-40B4-BE49-F238E27FC236}">
                  <a16:creationId xmlns:a16="http://schemas.microsoft.com/office/drawing/2014/main" id="{E274B876-77F8-44ED-B491-7CD4C0884E29}"/>
                </a:ext>
              </a:extLst>
            </p:cNvPr>
            <p:cNvSpPr>
              <a:spLocks noChangeArrowheads="1"/>
            </p:cNvSpPr>
            <p:nvPr/>
          </p:nvSpPr>
          <p:spPr bwMode="auto">
            <a:xfrm>
              <a:off x="7129979" y="3040359"/>
              <a:ext cx="823912" cy="249238"/>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sp>
          <p:nvSpPr>
            <p:cNvPr id="63" name="Rectangle 7">
              <a:extLst>
                <a:ext uri="{FF2B5EF4-FFF2-40B4-BE49-F238E27FC236}">
                  <a16:creationId xmlns:a16="http://schemas.microsoft.com/office/drawing/2014/main" id="{F02C0EE4-2B69-4B86-AB44-7B0AF6302B96}"/>
                </a:ext>
              </a:extLst>
            </p:cNvPr>
            <p:cNvSpPr>
              <a:spLocks noChangeArrowheads="1"/>
            </p:cNvSpPr>
            <p:nvPr/>
          </p:nvSpPr>
          <p:spPr bwMode="auto">
            <a:xfrm>
              <a:off x="7129979" y="3476922"/>
              <a:ext cx="823912" cy="242888"/>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sp>
          <p:nvSpPr>
            <p:cNvPr id="64" name="Freeform 8">
              <a:extLst>
                <a:ext uri="{FF2B5EF4-FFF2-40B4-BE49-F238E27FC236}">
                  <a16:creationId xmlns:a16="http://schemas.microsoft.com/office/drawing/2014/main" id="{09A7ABE5-28C9-4718-9C6B-D8FE2CFDDFBA}"/>
                </a:ext>
              </a:extLst>
            </p:cNvPr>
            <p:cNvSpPr>
              <a:spLocks/>
            </p:cNvSpPr>
            <p:nvPr/>
          </p:nvSpPr>
          <p:spPr bwMode="auto">
            <a:xfrm>
              <a:off x="8072954" y="2965747"/>
              <a:ext cx="404812" cy="323850"/>
            </a:xfrm>
            <a:custGeom>
              <a:avLst/>
              <a:gdLst>
                <a:gd name="T0" fmla="*/ 86 w 255"/>
                <a:gd name="T1" fmla="*/ 137 h 204"/>
                <a:gd name="T2" fmla="*/ 31 w 255"/>
                <a:gd name="T3" fmla="*/ 86 h 204"/>
                <a:gd name="T4" fmla="*/ 0 w 255"/>
                <a:gd name="T5" fmla="*/ 118 h 204"/>
                <a:gd name="T6" fmla="*/ 86 w 255"/>
                <a:gd name="T7" fmla="*/ 204 h 204"/>
                <a:gd name="T8" fmla="*/ 255 w 255"/>
                <a:gd name="T9" fmla="*/ 35 h 204"/>
                <a:gd name="T10" fmla="*/ 224 w 255"/>
                <a:gd name="T11" fmla="*/ 0 h 204"/>
                <a:gd name="T12" fmla="*/ 86 w 255"/>
                <a:gd name="T13" fmla="*/ 137 h 204"/>
              </a:gdLst>
              <a:ahLst/>
              <a:cxnLst>
                <a:cxn ang="0">
                  <a:pos x="T0" y="T1"/>
                </a:cxn>
                <a:cxn ang="0">
                  <a:pos x="T2" y="T3"/>
                </a:cxn>
                <a:cxn ang="0">
                  <a:pos x="T4" y="T5"/>
                </a:cxn>
                <a:cxn ang="0">
                  <a:pos x="T6" y="T7"/>
                </a:cxn>
                <a:cxn ang="0">
                  <a:pos x="T8" y="T9"/>
                </a:cxn>
                <a:cxn ang="0">
                  <a:pos x="T10" y="T11"/>
                </a:cxn>
                <a:cxn ang="0">
                  <a:pos x="T12" y="T13"/>
                </a:cxn>
              </a:cxnLst>
              <a:rect l="0" t="0" r="r" b="b"/>
              <a:pathLst>
                <a:path w="255" h="204">
                  <a:moveTo>
                    <a:pt x="86" y="137"/>
                  </a:moveTo>
                  <a:lnTo>
                    <a:pt x="31" y="86"/>
                  </a:lnTo>
                  <a:lnTo>
                    <a:pt x="0" y="118"/>
                  </a:lnTo>
                  <a:lnTo>
                    <a:pt x="86" y="204"/>
                  </a:lnTo>
                  <a:lnTo>
                    <a:pt x="255" y="35"/>
                  </a:lnTo>
                  <a:lnTo>
                    <a:pt x="224" y="0"/>
                  </a:lnTo>
                  <a:lnTo>
                    <a:pt x="86" y="13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2828"/>
                </a:solidFill>
                <a:effectLst/>
                <a:uLnTx/>
                <a:uFillTx/>
                <a:latin typeface="Segoe UI"/>
                <a:ea typeface="+mn-ea"/>
                <a:cs typeface="+mn-cs"/>
              </a:endParaRPr>
            </a:p>
          </p:txBody>
        </p:sp>
        <p:sp>
          <p:nvSpPr>
            <p:cNvPr id="65" name="TextBox 64">
              <a:extLst>
                <a:ext uri="{FF2B5EF4-FFF2-40B4-BE49-F238E27FC236}">
                  <a16:creationId xmlns:a16="http://schemas.microsoft.com/office/drawing/2014/main" id="{86F50222-34A9-40E6-A475-13BD5381F6F7}"/>
                </a:ext>
              </a:extLst>
            </p:cNvPr>
            <p:cNvSpPr txBox="1"/>
            <p:nvPr/>
          </p:nvSpPr>
          <p:spPr>
            <a:xfrm>
              <a:off x="8135317" y="2396265"/>
              <a:ext cx="313039" cy="566215"/>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a:t>
              </a:r>
            </a:p>
          </p:txBody>
        </p:sp>
        <p:sp>
          <p:nvSpPr>
            <p:cNvPr id="66" name="TextBox 65">
              <a:extLst>
                <a:ext uri="{FF2B5EF4-FFF2-40B4-BE49-F238E27FC236}">
                  <a16:creationId xmlns:a16="http://schemas.microsoft.com/office/drawing/2014/main" id="{36C1E0EF-334E-4327-B584-A70B64F5F577}"/>
                </a:ext>
              </a:extLst>
            </p:cNvPr>
            <p:cNvSpPr txBox="1"/>
            <p:nvPr/>
          </p:nvSpPr>
          <p:spPr>
            <a:xfrm>
              <a:off x="8140732" y="3289598"/>
              <a:ext cx="313039" cy="566215"/>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a:t>
              </a:r>
            </a:p>
          </p:txBody>
        </p:sp>
      </p:grpSp>
    </p:spTree>
    <p:extLst>
      <p:ext uri="{BB962C8B-B14F-4D97-AF65-F5344CB8AC3E}">
        <p14:creationId xmlns:p14="http://schemas.microsoft.com/office/powerpoint/2010/main" val="1724075720"/>
      </p:ext>
    </p:extLst>
  </p:cSld>
  <p:clrMapOvr>
    <a:masterClrMapping/>
  </p:clrMapOvr>
  <p:transition advTm="8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8000" decel="6400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250" fill="hold"/>
                                        <p:tgtEl>
                                          <p:spTgt spid="44"/>
                                        </p:tgtEl>
                                        <p:attrNameLst>
                                          <p:attrName>ppt_x</p:attrName>
                                        </p:attrNameLst>
                                      </p:cBhvr>
                                      <p:tavLst>
                                        <p:tav tm="0">
                                          <p:val>
                                            <p:strVal val="#ppt_x"/>
                                          </p:val>
                                        </p:tav>
                                        <p:tav tm="100000">
                                          <p:val>
                                            <p:strVal val="#ppt_x"/>
                                          </p:val>
                                        </p:tav>
                                      </p:tavLst>
                                    </p:anim>
                                    <p:anim calcmode="lin" valueType="num">
                                      <p:cBhvr additive="base">
                                        <p:cTn id="8" dur="125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accel="28000" decel="64000" fill="hold" nodeType="withEffect">
                                  <p:stCondLst>
                                    <p:cond delay="50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250" fill="hold"/>
                                        <p:tgtEl>
                                          <p:spTgt spid="46"/>
                                        </p:tgtEl>
                                        <p:attrNameLst>
                                          <p:attrName>ppt_x</p:attrName>
                                        </p:attrNameLst>
                                      </p:cBhvr>
                                      <p:tavLst>
                                        <p:tav tm="0">
                                          <p:val>
                                            <p:strVal val="#ppt_x"/>
                                          </p:val>
                                        </p:tav>
                                        <p:tav tm="100000">
                                          <p:val>
                                            <p:strVal val="#ppt_x"/>
                                          </p:val>
                                        </p:tav>
                                      </p:tavLst>
                                    </p:anim>
                                    <p:anim calcmode="lin" valueType="num">
                                      <p:cBhvr additive="base">
                                        <p:cTn id="12" dur="125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accel="28000" decel="64000" fill="hold" nodeType="withEffect">
                                  <p:stCondLst>
                                    <p:cond delay="75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1250" fill="hold"/>
                                        <p:tgtEl>
                                          <p:spTgt spid="59"/>
                                        </p:tgtEl>
                                        <p:attrNameLst>
                                          <p:attrName>ppt_x</p:attrName>
                                        </p:attrNameLst>
                                      </p:cBhvr>
                                      <p:tavLst>
                                        <p:tav tm="0">
                                          <p:val>
                                            <p:strVal val="#ppt_x"/>
                                          </p:val>
                                        </p:tav>
                                        <p:tav tm="100000">
                                          <p:val>
                                            <p:strVal val="#ppt_x"/>
                                          </p:val>
                                        </p:tav>
                                      </p:tavLst>
                                    </p:anim>
                                    <p:anim calcmode="lin" valueType="num">
                                      <p:cBhvr additive="base">
                                        <p:cTn id="16" dur="125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accel="28000" decel="64000" fill="hold" nodeType="withEffect">
                                  <p:stCondLst>
                                    <p:cond delay="100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1250" fill="hold"/>
                                        <p:tgtEl>
                                          <p:spTgt spid="45"/>
                                        </p:tgtEl>
                                        <p:attrNameLst>
                                          <p:attrName>ppt_x</p:attrName>
                                        </p:attrNameLst>
                                      </p:cBhvr>
                                      <p:tavLst>
                                        <p:tav tm="0">
                                          <p:val>
                                            <p:strVal val="#ppt_x"/>
                                          </p:val>
                                        </p:tav>
                                        <p:tav tm="100000">
                                          <p:val>
                                            <p:strVal val="#ppt_x"/>
                                          </p:val>
                                        </p:tav>
                                      </p:tavLst>
                                    </p:anim>
                                    <p:anim calcmode="lin" valueType="num">
                                      <p:cBhvr additive="base">
                                        <p:cTn id="20" dur="125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6A84-E49E-4EE1-A2E4-C80F20A6CCF5}"/>
              </a:ext>
            </a:extLst>
          </p:cNvPr>
          <p:cNvSpPr>
            <a:spLocks noGrp="1"/>
          </p:cNvSpPr>
          <p:nvPr>
            <p:ph type="title"/>
          </p:nvPr>
        </p:nvSpPr>
        <p:spPr>
          <a:xfrm>
            <a:off x="434974" y="449264"/>
            <a:ext cx="11802029" cy="773112"/>
          </a:xfrm>
        </p:spPr>
        <p:txBody>
          <a:bodyPr/>
          <a:lstStyle/>
          <a:p>
            <a:r>
              <a:rPr lang="en-US" dirty="0"/>
              <a:t>Security helps partners build their profitability by </a:t>
            </a:r>
            <a:r>
              <a:rPr lang="en-US" dirty="0">
                <a:solidFill>
                  <a:schemeClr val="tx2"/>
                </a:solidFill>
              </a:rPr>
              <a:t>$15.75*/ user/ month</a:t>
            </a:r>
          </a:p>
        </p:txBody>
      </p:sp>
      <p:sp>
        <p:nvSpPr>
          <p:cNvPr id="45" name="TextBox 44">
            <a:extLst>
              <a:ext uri="{FF2B5EF4-FFF2-40B4-BE49-F238E27FC236}">
                <a16:creationId xmlns:a16="http://schemas.microsoft.com/office/drawing/2014/main" id="{DB19CD8D-43D8-4F14-8C18-AEF05387051C}"/>
              </a:ext>
            </a:extLst>
          </p:cNvPr>
          <p:cNvSpPr txBox="1"/>
          <p:nvPr/>
        </p:nvSpPr>
        <p:spPr>
          <a:xfrm>
            <a:off x="4544286" y="420071"/>
            <a:ext cx="3705225" cy="221599"/>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2050"/>
              </a:solidFill>
              <a:effectLst/>
              <a:uLnTx/>
              <a:uFillTx/>
              <a:latin typeface="Segoe UI Semibold"/>
              <a:ea typeface="+mn-ea"/>
              <a:cs typeface="+mn-cs"/>
            </a:endParaRPr>
          </a:p>
        </p:txBody>
      </p:sp>
      <p:sp>
        <p:nvSpPr>
          <p:cNvPr id="70" name="Text Placeholder 5">
            <a:extLst>
              <a:ext uri="{FF2B5EF4-FFF2-40B4-BE49-F238E27FC236}">
                <a16:creationId xmlns:a16="http://schemas.microsoft.com/office/drawing/2014/main" id="{E05D09FF-9A59-9849-A15B-E22E605D7E7C}"/>
              </a:ext>
            </a:extLst>
          </p:cNvPr>
          <p:cNvSpPr txBox="1">
            <a:spLocks/>
          </p:cNvSpPr>
          <p:nvPr/>
        </p:nvSpPr>
        <p:spPr>
          <a:xfrm>
            <a:off x="430180" y="3052403"/>
            <a:ext cx="3700401" cy="10874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b="1"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0"/>
              <a:t>Secure and grow your customer base</a:t>
            </a:r>
          </a:p>
          <a:p>
            <a:pPr>
              <a:spcAft>
                <a:spcPts val="400"/>
              </a:spcAft>
            </a:pPr>
            <a:r>
              <a:rPr lang="en-US" b="0">
                <a:solidFill>
                  <a:schemeClr val="tx1"/>
                </a:solidFill>
                <a:latin typeface="+mn-lt"/>
              </a:rPr>
              <a:t>Help secure your existing customers and grow your customer base by providing a comprehensive security service</a:t>
            </a:r>
          </a:p>
        </p:txBody>
      </p:sp>
      <p:sp>
        <p:nvSpPr>
          <p:cNvPr id="71" name="Text Placeholder 11">
            <a:extLst>
              <a:ext uri="{FF2B5EF4-FFF2-40B4-BE49-F238E27FC236}">
                <a16:creationId xmlns:a16="http://schemas.microsoft.com/office/drawing/2014/main" id="{E9772CA2-C01F-8443-A3CF-441FAA569594}"/>
              </a:ext>
            </a:extLst>
          </p:cNvPr>
          <p:cNvSpPr txBox="1">
            <a:spLocks/>
          </p:cNvSpPr>
          <p:nvPr/>
        </p:nvSpPr>
        <p:spPr>
          <a:xfrm>
            <a:off x="4367211" y="3052403"/>
            <a:ext cx="3695701" cy="84125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Reduce operational costs</a:t>
            </a:r>
          </a:p>
          <a:p>
            <a:r>
              <a:rPr lang="en-US">
                <a:solidFill>
                  <a:schemeClr val="tx1"/>
                </a:solidFill>
                <a:latin typeface="+mn-lt"/>
              </a:rPr>
              <a:t>Reduce your operational cost by managing fewer point solutions</a:t>
            </a:r>
            <a:endParaRPr lang="en-US" sz="1200">
              <a:solidFill>
                <a:schemeClr val="tx1"/>
              </a:solidFill>
              <a:latin typeface="+mn-lt"/>
            </a:endParaRPr>
          </a:p>
        </p:txBody>
      </p:sp>
      <p:sp>
        <p:nvSpPr>
          <p:cNvPr id="72" name="Text Placeholder 13">
            <a:extLst>
              <a:ext uri="{FF2B5EF4-FFF2-40B4-BE49-F238E27FC236}">
                <a16:creationId xmlns:a16="http://schemas.microsoft.com/office/drawing/2014/main" id="{58DDDAE2-10EF-CC40-A88E-6EA77E792C18}"/>
              </a:ext>
            </a:extLst>
          </p:cNvPr>
          <p:cNvSpPr txBox="1">
            <a:spLocks/>
          </p:cNvSpPr>
          <p:nvPr/>
        </p:nvSpPr>
        <p:spPr>
          <a:xfrm>
            <a:off x="8289924" y="3052403"/>
            <a:ext cx="3708401" cy="10874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Increase your services revenue</a:t>
            </a:r>
          </a:p>
          <a:p>
            <a:r>
              <a:rPr lang="en-US">
                <a:solidFill>
                  <a:schemeClr val="tx1"/>
                </a:solidFill>
                <a:latin typeface="+mn-lt"/>
              </a:rPr>
              <a:t>Accelerate move to high-margin consulting and managed services that are focused on security</a:t>
            </a:r>
          </a:p>
        </p:txBody>
      </p:sp>
      <p:sp>
        <p:nvSpPr>
          <p:cNvPr id="73" name="Oval 72">
            <a:extLst>
              <a:ext uri="{FF2B5EF4-FFF2-40B4-BE49-F238E27FC236}">
                <a16:creationId xmlns:a16="http://schemas.microsoft.com/office/drawing/2014/main" id="{6F6EE197-D96D-ED4A-ACCB-9887CFC33F78}"/>
              </a:ext>
            </a:extLst>
          </p:cNvPr>
          <p:cNvSpPr/>
          <p:nvPr/>
        </p:nvSpPr>
        <p:spPr bwMode="auto">
          <a:xfrm>
            <a:off x="1741590" y="4659169"/>
            <a:ext cx="536044" cy="50120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Rectangle 73">
            <a:extLst>
              <a:ext uri="{FF2B5EF4-FFF2-40B4-BE49-F238E27FC236}">
                <a16:creationId xmlns:a16="http://schemas.microsoft.com/office/drawing/2014/main" id="{89941B19-5417-3345-BBFF-BCDF3DE488D4}"/>
              </a:ext>
            </a:extLst>
          </p:cNvPr>
          <p:cNvSpPr/>
          <p:nvPr/>
        </p:nvSpPr>
        <p:spPr>
          <a:xfrm>
            <a:off x="830390" y="4782357"/>
            <a:ext cx="184731" cy="369332"/>
          </a:xfrm>
          <a:prstGeom prst="rect">
            <a:avLst/>
          </a:prstGeom>
        </p:spPr>
        <p:txBody>
          <a:bodyPr wrap="none">
            <a:spAutoFit/>
          </a:bodyPr>
          <a:lstStyle/>
          <a:p>
            <a:pPr marL="0" marR="0" lvl="0" indent="0" algn="ctr" defTabSz="932742"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Segoe UI"/>
                <a:ea typeface="+mn-ea"/>
                <a:cs typeface="+mn-cs"/>
              </a:rPr>
              <a:t>​</a:t>
            </a:r>
          </a:p>
        </p:txBody>
      </p:sp>
      <p:sp>
        <p:nvSpPr>
          <p:cNvPr id="75" name="TextBox 74">
            <a:extLst>
              <a:ext uri="{FF2B5EF4-FFF2-40B4-BE49-F238E27FC236}">
                <a16:creationId xmlns:a16="http://schemas.microsoft.com/office/drawing/2014/main" id="{F26B5B5F-174F-764E-B194-A913BFA4A01C}"/>
              </a:ext>
            </a:extLst>
          </p:cNvPr>
          <p:cNvSpPr txBox="1"/>
          <p:nvPr/>
        </p:nvSpPr>
        <p:spPr>
          <a:xfrm>
            <a:off x="438149" y="5215514"/>
            <a:ext cx="3512267" cy="886397"/>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lang="en-US" sz="1600" dirty="0">
                <a:solidFill>
                  <a:srgbClr val="002050"/>
                </a:solidFill>
              </a:rPr>
              <a:t>Differentiate your business by providing a holistic security service that customers are willing to pay for. Start with identity to get going.</a:t>
            </a:r>
          </a:p>
        </p:txBody>
      </p:sp>
      <p:sp>
        <p:nvSpPr>
          <p:cNvPr id="76" name="TextBox 75">
            <a:extLst>
              <a:ext uri="{FF2B5EF4-FFF2-40B4-BE49-F238E27FC236}">
                <a16:creationId xmlns:a16="http://schemas.microsoft.com/office/drawing/2014/main" id="{B0BF45CC-1E72-AB44-BEBD-AC39993E4E0A}"/>
              </a:ext>
            </a:extLst>
          </p:cNvPr>
          <p:cNvSpPr txBox="1"/>
          <p:nvPr/>
        </p:nvSpPr>
        <p:spPr>
          <a:xfrm>
            <a:off x="4176708" y="5215514"/>
            <a:ext cx="3862159" cy="886397"/>
          </a:xfrm>
          <a:prstGeom prst="rect">
            <a:avLst/>
          </a:prstGeom>
          <a:noFill/>
        </p:spPr>
        <p:txBody>
          <a:bodyPr wrap="square" lIns="0" tIns="0" rIns="0" bIns="0" rtlCol="0">
            <a:spAutoFit/>
          </a:bodyPr>
          <a:lstStyle/>
          <a:p>
            <a:pPr>
              <a:lnSpc>
                <a:spcPct val="90000"/>
              </a:lnSpc>
              <a:spcAft>
                <a:spcPts val="600"/>
              </a:spcAft>
              <a:defRPr/>
            </a:pPr>
            <a:r>
              <a:rPr lang="en-AU" sz="1600">
                <a:solidFill>
                  <a:srgbClr val="002050"/>
                </a:solidFill>
              </a:rPr>
              <a:t>Reduce time technicians spend on administration through simplified management and integration with existing security solutions.</a:t>
            </a:r>
            <a:endParaRPr lang="en-US" sz="1600">
              <a:solidFill>
                <a:srgbClr val="002050"/>
              </a:solidFill>
            </a:endParaRPr>
          </a:p>
        </p:txBody>
      </p:sp>
      <p:sp>
        <p:nvSpPr>
          <p:cNvPr id="77" name="TextBox 76">
            <a:extLst>
              <a:ext uri="{FF2B5EF4-FFF2-40B4-BE49-F238E27FC236}">
                <a16:creationId xmlns:a16="http://schemas.microsoft.com/office/drawing/2014/main" id="{FBB1E9DB-3442-7146-B1AB-A1CFF3D2E63F}"/>
              </a:ext>
            </a:extLst>
          </p:cNvPr>
          <p:cNvSpPr txBox="1"/>
          <p:nvPr/>
        </p:nvSpPr>
        <p:spPr>
          <a:xfrm>
            <a:off x="8259765" y="5215514"/>
            <a:ext cx="3698146" cy="886397"/>
          </a:xfrm>
          <a:prstGeom prst="rect">
            <a:avLst/>
          </a:prstGeom>
          <a:noFill/>
        </p:spPr>
        <p:txBody>
          <a:bodyPr wrap="square" lIns="0" tIns="0" rIns="0" bIns="0" rtlCol="0">
            <a:spAutoFit/>
          </a:bodyPr>
          <a:lstStyle/>
          <a:p>
            <a:pPr marR="0" lvl="0" indent="0" fontAlgn="auto">
              <a:lnSpc>
                <a:spcPct val="90000"/>
              </a:lnSpc>
              <a:spcBef>
                <a:spcPts val="0"/>
              </a:spcBef>
              <a:spcAft>
                <a:spcPts val="600"/>
              </a:spcAft>
              <a:buClrTx/>
              <a:buSzTx/>
              <a:buFontTx/>
              <a:buNone/>
              <a:tabLst/>
              <a:defRPr/>
            </a:pPr>
            <a:r>
              <a:rPr lang="en-AU" sz="1600" dirty="0">
                <a:solidFill>
                  <a:srgbClr val="002050"/>
                </a:solidFill>
              </a:rPr>
              <a:t>M</a:t>
            </a:r>
            <a:r>
              <a:rPr lang="en-US" sz="1600" dirty="0" err="1">
                <a:solidFill>
                  <a:srgbClr val="002050"/>
                </a:solidFill>
              </a:rPr>
              <a:t>onetize</a:t>
            </a:r>
            <a:r>
              <a:rPr lang="en-US" sz="1600" dirty="0">
                <a:solidFill>
                  <a:srgbClr val="002050"/>
                </a:solidFill>
              </a:rPr>
              <a:t> assessments with every customer with ongoing managed services focused on monitoring, alerts, and compliance.</a:t>
            </a:r>
          </a:p>
        </p:txBody>
      </p:sp>
      <p:cxnSp>
        <p:nvCxnSpPr>
          <p:cNvPr id="78" name="Straight Connector 77">
            <a:extLst>
              <a:ext uri="{FF2B5EF4-FFF2-40B4-BE49-F238E27FC236}">
                <a16:creationId xmlns:a16="http://schemas.microsoft.com/office/drawing/2014/main" id="{D00B8090-99B7-1C47-BB21-3EAC44C2234E}"/>
              </a:ext>
            </a:extLst>
          </p:cNvPr>
          <p:cNvCxnSpPr/>
          <p:nvPr/>
        </p:nvCxnSpPr>
        <p:spPr>
          <a:xfrm>
            <a:off x="434974" y="4909771"/>
            <a:ext cx="11563350"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839F03F-57EE-7A4B-8692-1AEFC519BA5F}"/>
              </a:ext>
            </a:extLst>
          </p:cNvPr>
          <p:cNvSpPr txBox="1"/>
          <p:nvPr/>
        </p:nvSpPr>
        <p:spPr>
          <a:xfrm>
            <a:off x="1722124" y="4595839"/>
            <a:ext cx="545662" cy="627864"/>
          </a:xfrm>
          <a:prstGeom prst="rect">
            <a:avLst/>
          </a:prstGeom>
          <a:noFill/>
        </p:spPr>
        <p:txBody>
          <a:bodyPr wrap="none" lIns="182880" tIns="146304" rIns="182880" bIns="146304" rtlCol="0" anchor="ctr">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mn-ea"/>
                <a:cs typeface="+mn-cs"/>
              </a:rPr>
              <a:t>1</a:t>
            </a:r>
          </a:p>
        </p:txBody>
      </p:sp>
      <p:sp>
        <p:nvSpPr>
          <p:cNvPr id="80" name="Oval 79">
            <a:extLst>
              <a:ext uri="{FF2B5EF4-FFF2-40B4-BE49-F238E27FC236}">
                <a16:creationId xmlns:a16="http://schemas.microsoft.com/office/drawing/2014/main" id="{7D5B7574-7507-8848-89FE-D6A6AAB3C565}"/>
              </a:ext>
            </a:extLst>
          </p:cNvPr>
          <p:cNvSpPr/>
          <p:nvPr/>
        </p:nvSpPr>
        <p:spPr bwMode="auto">
          <a:xfrm>
            <a:off x="5672721" y="4659169"/>
            <a:ext cx="536044" cy="50120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TextBox 80">
            <a:extLst>
              <a:ext uri="{FF2B5EF4-FFF2-40B4-BE49-F238E27FC236}">
                <a16:creationId xmlns:a16="http://schemas.microsoft.com/office/drawing/2014/main" id="{39850F42-F12C-7A47-896E-F22942940843}"/>
              </a:ext>
            </a:extLst>
          </p:cNvPr>
          <p:cNvSpPr txBox="1"/>
          <p:nvPr/>
        </p:nvSpPr>
        <p:spPr>
          <a:xfrm>
            <a:off x="5684757" y="4595839"/>
            <a:ext cx="545662" cy="627864"/>
          </a:xfrm>
          <a:prstGeom prst="rect">
            <a:avLst/>
          </a:prstGeom>
          <a:noFill/>
        </p:spPr>
        <p:txBody>
          <a:bodyPr wrap="none" lIns="182880" tIns="146304" rIns="182880" bIns="146304" rtlCol="0" anchor="ctr">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mn-ea"/>
                <a:cs typeface="+mn-cs"/>
              </a:rPr>
              <a:t>2</a:t>
            </a:r>
          </a:p>
        </p:txBody>
      </p:sp>
      <p:sp>
        <p:nvSpPr>
          <p:cNvPr id="82" name="Oval 81">
            <a:extLst>
              <a:ext uri="{FF2B5EF4-FFF2-40B4-BE49-F238E27FC236}">
                <a16:creationId xmlns:a16="http://schemas.microsoft.com/office/drawing/2014/main" id="{6F939244-0A58-2648-91D3-47CB48E3CCF8}"/>
              </a:ext>
            </a:extLst>
          </p:cNvPr>
          <p:cNvSpPr/>
          <p:nvPr/>
        </p:nvSpPr>
        <p:spPr bwMode="auto">
          <a:xfrm>
            <a:off x="9745467" y="4659169"/>
            <a:ext cx="536044" cy="50120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TextBox 82">
            <a:extLst>
              <a:ext uri="{FF2B5EF4-FFF2-40B4-BE49-F238E27FC236}">
                <a16:creationId xmlns:a16="http://schemas.microsoft.com/office/drawing/2014/main" id="{02A80EA1-5803-C148-B949-635A36E4CD5F}"/>
              </a:ext>
            </a:extLst>
          </p:cNvPr>
          <p:cNvSpPr txBox="1"/>
          <p:nvPr/>
        </p:nvSpPr>
        <p:spPr>
          <a:xfrm>
            <a:off x="9754741" y="4595839"/>
            <a:ext cx="545662" cy="627864"/>
          </a:xfrm>
          <a:prstGeom prst="rect">
            <a:avLst/>
          </a:prstGeom>
          <a:noFill/>
        </p:spPr>
        <p:txBody>
          <a:bodyPr wrap="none" lIns="182880" tIns="146304" rIns="182880" bIns="146304" rtlCol="0" anchor="ctr">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mn-ea"/>
                <a:cs typeface="+mn-cs"/>
              </a:rPr>
              <a:t>3</a:t>
            </a:r>
          </a:p>
        </p:txBody>
      </p:sp>
      <p:cxnSp>
        <p:nvCxnSpPr>
          <p:cNvPr id="84" name="Straight Connector 83">
            <a:extLst>
              <a:ext uri="{FF2B5EF4-FFF2-40B4-BE49-F238E27FC236}">
                <a16:creationId xmlns:a16="http://schemas.microsoft.com/office/drawing/2014/main" id="{FDDD8C7A-1E38-F044-94B5-449868620191}"/>
              </a:ext>
            </a:extLst>
          </p:cNvPr>
          <p:cNvCxnSpPr/>
          <p:nvPr/>
        </p:nvCxnSpPr>
        <p:spPr>
          <a:xfrm>
            <a:off x="443341" y="2900422"/>
            <a:ext cx="3674079"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E931130-2E8B-FD47-B83A-E37F32CBA697}"/>
              </a:ext>
            </a:extLst>
          </p:cNvPr>
          <p:cNvCxnSpPr/>
          <p:nvPr/>
        </p:nvCxnSpPr>
        <p:spPr>
          <a:xfrm>
            <a:off x="4378022" y="2900422"/>
            <a:ext cx="3674079"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07627A4-80D8-3C4F-8E74-D7100DCE0829}"/>
              </a:ext>
            </a:extLst>
          </p:cNvPr>
          <p:cNvCxnSpPr/>
          <p:nvPr/>
        </p:nvCxnSpPr>
        <p:spPr>
          <a:xfrm>
            <a:off x="8307085" y="2900422"/>
            <a:ext cx="3674079"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id="{32B83F7E-1413-F148-B23E-CEFAC0F1559E}"/>
              </a:ext>
            </a:extLst>
          </p:cNvPr>
          <p:cNvPicPr>
            <a:picLocks noChangeAspect="1"/>
          </p:cNvPicPr>
          <p:nvPr/>
        </p:nvPicPr>
        <p:blipFill>
          <a:blip r:embed="rId3"/>
          <a:stretch>
            <a:fillRect/>
          </a:stretch>
        </p:blipFill>
        <p:spPr>
          <a:xfrm>
            <a:off x="5404142" y="1447551"/>
            <a:ext cx="1628188" cy="1250216"/>
          </a:xfrm>
          <a:prstGeom prst="rect">
            <a:avLst/>
          </a:prstGeom>
        </p:spPr>
      </p:pic>
      <p:pic>
        <p:nvPicPr>
          <p:cNvPr id="89" name="Picture 88">
            <a:extLst>
              <a:ext uri="{FF2B5EF4-FFF2-40B4-BE49-F238E27FC236}">
                <a16:creationId xmlns:a16="http://schemas.microsoft.com/office/drawing/2014/main" id="{2B47534B-AEC4-384E-BF32-E41F059DC306}"/>
              </a:ext>
            </a:extLst>
          </p:cNvPr>
          <p:cNvPicPr>
            <a:picLocks noChangeAspect="1"/>
          </p:cNvPicPr>
          <p:nvPr/>
        </p:nvPicPr>
        <p:blipFill>
          <a:blip r:embed="rId4"/>
          <a:stretch>
            <a:fillRect/>
          </a:stretch>
        </p:blipFill>
        <p:spPr>
          <a:xfrm>
            <a:off x="1533043" y="1460041"/>
            <a:ext cx="1322479" cy="1228016"/>
          </a:xfrm>
          <a:prstGeom prst="rect">
            <a:avLst/>
          </a:prstGeom>
        </p:spPr>
      </p:pic>
      <p:pic>
        <p:nvPicPr>
          <p:cNvPr id="90" name="Picture 89">
            <a:extLst>
              <a:ext uri="{FF2B5EF4-FFF2-40B4-BE49-F238E27FC236}">
                <a16:creationId xmlns:a16="http://schemas.microsoft.com/office/drawing/2014/main" id="{16B75814-0D3F-9C42-9228-7009B7DB47C9}"/>
              </a:ext>
            </a:extLst>
          </p:cNvPr>
          <p:cNvPicPr>
            <a:picLocks noChangeAspect="1"/>
          </p:cNvPicPr>
          <p:nvPr/>
        </p:nvPicPr>
        <p:blipFill>
          <a:blip r:embed="rId5"/>
          <a:stretch>
            <a:fillRect/>
          </a:stretch>
        </p:blipFill>
        <p:spPr>
          <a:xfrm>
            <a:off x="9491853" y="1630140"/>
            <a:ext cx="1233970" cy="1098741"/>
          </a:xfrm>
          <a:prstGeom prst="rect">
            <a:avLst/>
          </a:prstGeom>
        </p:spPr>
      </p:pic>
      <p:sp>
        <p:nvSpPr>
          <p:cNvPr id="29" name="TextBox 28">
            <a:extLst>
              <a:ext uri="{FF2B5EF4-FFF2-40B4-BE49-F238E27FC236}">
                <a16:creationId xmlns:a16="http://schemas.microsoft.com/office/drawing/2014/main" id="{1B89C638-7E0F-4DBE-99A3-C8FD9F8529A6}"/>
              </a:ext>
            </a:extLst>
          </p:cNvPr>
          <p:cNvSpPr txBox="1"/>
          <p:nvPr/>
        </p:nvSpPr>
        <p:spPr>
          <a:xfrm>
            <a:off x="294967" y="6312310"/>
            <a:ext cx="9777288" cy="664797"/>
          </a:xfrm>
          <a:prstGeom prst="rect">
            <a:avLst/>
          </a:prstGeom>
          <a:noFill/>
        </p:spPr>
        <p:txBody>
          <a:bodyPr wrap="square" lIns="182880" tIns="146304" rIns="182880" bIns="146304" rtlCol="0" anchor="t">
            <a:spAutoFit/>
          </a:bodyPr>
          <a:lstStyle/>
          <a:p>
            <a:r>
              <a:rPr lang="en-US" sz="1200" spc="-10">
                <a:solidFill>
                  <a:srgbClr val="231F20"/>
                </a:solidFill>
                <a:ea typeface="Segoe UI Black"/>
              </a:rPr>
              <a:t>* </a:t>
            </a:r>
            <a:r>
              <a:rPr lang="en-US" sz="1200" dirty="0">
                <a:solidFill>
                  <a:srgbClr val="000000"/>
                </a:solidFill>
              </a:rPr>
              <a:t>Source: The Microsoft 365 Partner Opportunity, A Forrester Total Economic Impact™ Study Commissioned By Microsoft, July 2019</a:t>
            </a:r>
            <a:r>
              <a:rPr lang="en-US" sz="1200">
                <a:solidFill>
                  <a:srgbClr val="000000"/>
                </a:solidFill>
              </a:rPr>
              <a:t> </a:t>
            </a:r>
            <a:endParaRPr lang="en-US" sz="1200" dirty="0">
              <a:solidFill>
                <a:srgbClr val="000000"/>
              </a:solidFill>
            </a:endParaRPr>
          </a:p>
          <a:p>
            <a:endParaRPr lang="en-AU" sz="1200" dirty="0">
              <a:ea typeface="Segoe UI Black" panose="020B0A02040204020203" pitchFamily="34" charset="0"/>
            </a:endParaRPr>
          </a:p>
        </p:txBody>
      </p:sp>
    </p:spTree>
    <p:extLst>
      <p:ext uri="{BB962C8B-B14F-4D97-AF65-F5344CB8AC3E}">
        <p14:creationId xmlns:p14="http://schemas.microsoft.com/office/powerpoint/2010/main" val="1121544838"/>
      </p:ext>
    </p:extLst>
  </p:cSld>
  <p:clrMapOvr>
    <a:masterClrMapping/>
  </p:clrMapOvr>
  <p:transition advTm="97">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4AEC-A0A8-4C1B-9542-71E39090DB26}"/>
              </a:ext>
            </a:extLst>
          </p:cNvPr>
          <p:cNvSpPr>
            <a:spLocks noGrp="1"/>
          </p:cNvSpPr>
          <p:nvPr>
            <p:ph type="title"/>
          </p:nvPr>
        </p:nvSpPr>
        <p:spPr/>
        <p:txBody>
          <a:bodyPr/>
          <a:lstStyle/>
          <a:p>
            <a:r>
              <a:rPr lang="en-US">
                <a:solidFill>
                  <a:schemeClr val="accent1"/>
                </a:solidFill>
              </a:rPr>
              <a:t>Secure and grow </a:t>
            </a:r>
            <a:r>
              <a:rPr lang="en-US"/>
              <a:t>your customer base</a:t>
            </a:r>
          </a:p>
        </p:txBody>
      </p:sp>
      <p:graphicFrame>
        <p:nvGraphicFramePr>
          <p:cNvPr id="3" name="Table 2">
            <a:extLst>
              <a:ext uri="{FF2B5EF4-FFF2-40B4-BE49-F238E27FC236}">
                <a16:creationId xmlns:a16="http://schemas.microsoft.com/office/drawing/2014/main" id="{2E9BFAE7-30B8-4424-A47F-D5B77491B920}"/>
              </a:ext>
            </a:extLst>
          </p:cNvPr>
          <p:cNvGraphicFramePr>
            <a:graphicFrameLocks noGrp="1"/>
          </p:cNvGraphicFramePr>
          <p:nvPr>
            <p:extLst>
              <p:ext uri="{D42A27DB-BD31-4B8C-83A1-F6EECF244321}">
                <p14:modId xmlns:p14="http://schemas.microsoft.com/office/powerpoint/2010/main" val="2948504272"/>
              </p:ext>
            </p:extLst>
          </p:nvPr>
        </p:nvGraphicFramePr>
        <p:xfrm>
          <a:off x="434975" y="1728937"/>
          <a:ext cx="7745639" cy="3474720"/>
        </p:xfrm>
        <a:graphic>
          <a:graphicData uri="http://schemas.openxmlformats.org/drawingml/2006/table">
            <a:tbl>
              <a:tblPr firstRow="1" bandRow="1">
                <a:tableStyleId>{5C22544A-7EE6-4342-B048-85BDC9FD1C3A}</a:tableStyleId>
              </a:tblPr>
              <a:tblGrid>
                <a:gridCol w="1877228">
                  <a:extLst>
                    <a:ext uri="{9D8B030D-6E8A-4147-A177-3AD203B41FA5}">
                      <a16:colId xmlns:a16="http://schemas.microsoft.com/office/drawing/2014/main" val="1718260109"/>
                    </a:ext>
                  </a:extLst>
                </a:gridCol>
                <a:gridCol w="5868411">
                  <a:extLst>
                    <a:ext uri="{9D8B030D-6E8A-4147-A177-3AD203B41FA5}">
                      <a16:colId xmlns:a16="http://schemas.microsoft.com/office/drawing/2014/main" val="3478614358"/>
                    </a:ext>
                  </a:extLst>
                </a:gridCol>
              </a:tblGrid>
              <a:tr h="391886">
                <a:tc>
                  <a:txBody>
                    <a:bodyPr/>
                    <a:lstStyle/>
                    <a:p>
                      <a:r>
                        <a:rPr lang="en-US" sz="1800" b="0" i="1">
                          <a:solidFill>
                            <a:schemeClr val="accent1"/>
                          </a:solidFill>
                          <a:ea typeface="Calibri" panose="020F0502020204030204" pitchFamily="34" charset="0"/>
                          <a:cs typeface="Calibri"/>
                        </a:rPr>
                        <a:t>Comprehensive</a:t>
                      </a:r>
                      <a:endParaRPr lang="en-US" b="0" dirty="0">
                        <a:cs typeface="Calibri"/>
                      </a:endParaRPr>
                    </a:p>
                  </a:txBody>
                  <a:tcP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kern="1200">
                          <a:solidFill>
                            <a:schemeClr val="dk1"/>
                          </a:solidFill>
                          <a:latin typeface="+mn-lt"/>
                          <a:ea typeface="Calibri" panose="020F0502020204030204" pitchFamily="34" charset="0"/>
                          <a:cs typeface="Calibri"/>
                        </a:rPr>
                        <a:t>Add new customers by helping SMBs secure identity, devices, applications, email, and documents</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3057067666"/>
                  </a:ext>
                </a:extLst>
              </a:tr>
              <a:tr h="370840">
                <a:tc>
                  <a:txBody>
                    <a:bodyPr/>
                    <a:lstStyle/>
                    <a:p>
                      <a:r>
                        <a:rPr lang="en-US" sz="1800" i="1">
                          <a:solidFill>
                            <a:schemeClr val="accent1"/>
                          </a:solidFill>
                          <a:ea typeface="Calibri" panose="020F0502020204030204" pitchFamily="34" charset="0"/>
                          <a:cs typeface="Calibri"/>
                        </a:rPr>
                        <a:t>Complementary</a:t>
                      </a:r>
                      <a:endParaRPr lang="en-US" dirty="0">
                        <a:cs typeface="Calibri"/>
                      </a:endParaRPr>
                    </a:p>
                  </a:txBody>
                  <a:tcPr>
                    <a:noFill/>
                  </a:tcPr>
                </a:tc>
                <a:tc>
                  <a:txBody>
                    <a:bodyPr/>
                    <a:lstStyle/>
                    <a:p>
                      <a:r>
                        <a:rPr lang="en-US" sz="1800" dirty="0">
                          <a:ea typeface="Calibri" panose="020F0502020204030204" pitchFamily="34" charset="0"/>
                          <a:cs typeface="Calibri" panose="020F0502020204030204" pitchFamily="34" charset="0"/>
                        </a:rPr>
                        <a:t>Add new security practice to complement collaboration practice, extending into new project and managed services</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555661731"/>
                  </a:ext>
                </a:extLst>
              </a:tr>
              <a:tr h="370840">
                <a:tc>
                  <a:txBody>
                    <a:bodyPr/>
                    <a:lstStyle/>
                    <a:p>
                      <a:r>
                        <a:rPr lang="en-US" sz="1800" i="1">
                          <a:solidFill>
                            <a:schemeClr val="accent1"/>
                          </a:solidFill>
                          <a:ea typeface="Calibri" panose="020F0502020204030204" pitchFamily="34" charset="0"/>
                          <a:cs typeface="Calibri"/>
                        </a:rPr>
                        <a:t>Open</a:t>
                      </a:r>
                      <a:endParaRPr lang="en-US" dirty="0">
                        <a:cs typeface="Calibri"/>
                      </a:endParaRPr>
                    </a:p>
                  </a:txBody>
                  <a:tcPr>
                    <a:noFill/>
                  </a:tcPr>
                </a:tc>
                <a:tc>
                  <a:txBody>
                    <a:bodyPr/>
                    <a:lstStyle/>
                    <a:p>
                      <a:r>
                        <a:rPr lang="en-US" sz="1800" dirty="0">
                          <a:ea typeface="Calibri" panose="020F0502020204030204" pitchFamily="34" charset="0"/>
                          <a:cs typeface="Calibri" panose="020F0502020204030204" pitchFamily="34" charset="0"/>
                        </a:rPr>
                        <a:t>Build upon your </a:t>
                      </a:r>
                      <a:r>
                        <a:rPr lang="en-US" sz="1800" u="sng" dirty="0">
                          <a:ea typeface="Calibri" panose="020F0502020204030204" pitchFamily="34" charset="0"/>
                          <a:cs typeface="Calibri" panose="020F0502020204030204" pitchFamily="34" charset="0"/>
                        </a:rPr>
                        <a:t>existing</a:t>
                      </a:r>
                      <a:r>
                        <a:rPr lang="en-US" sz="1800" dirty="0">
                          <a:ea typeface="Calibri" panose="020F0502020204030204" pitchFamily="34" charset="0"/>
                          <a:cs typeface="Calibri" panose="020F0502020204030204" pitchFamily="34" charset="0"/>
                        </a:rPr>
                        <a:t> security products using a layered security approach, backed by </a:t>
                      </a:r>
                      <a:r>
                        <a:rPr lang="en-US" sz="1800" u="sng" dirty="0">
                          <a:ea typeface="Calibri" panose="020F0502020204030204" pitchFamily="34" charset="0"/>
                          <a:cs typeface="Calibri" panose="020F0502020204030204" pitchFamily="34" charset="0"/>
                          <a:hlinkClick r:id="rId3"/>
                        </a:rPr>
                        <a:t>Microsoft’s partnerships with other security providers</a:t>
                      </a:r>
                      <a:r>
                        <a:rPr lang="en-US" sz="1800" dirty="0">
                          <a:ea typeface="Calibri" panose="020F0502020204030204" pitchFamily="34" charset="0"/>
                          <a:cs typeface="Calibri" panose="020F0502020204030204" pitchFamily="34" charset="0"/>
                        </a:rPr>
                        <a:t> </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2173915812"/>
                  </a:ext>
                </a:extLst>
              </a:tr>
              <a:tr h="370840">
                <a:tc>
                  <a:txBody>
                    <a:bodyPr/>
                    <a:lstStyle/>
                    <a:p>
                      <a:r>
                        <a:rPr lang="en-US" sz="1800" i="1">
                          <a:solidFill>
                            <a:schemeClr val="accent1"/>
                          </a:solidFill>
                          <a:ea typeface="Calibri" panose="020F0502020204030204" pitchFamily="34" charset="0"/>
                          <a:cs typeface="Calibri"/>
                        </a:rPr>
                        <a:t>Rewarding</a:t>
                      </a:r>
                      <a:endParaRPr lang="en-US" dirty="0">
                        <a:cs typeface="Calibri"/>
                      </a:endParaRPr>
                    </a:p>
                  </a:txBody>
                  <a:tcPr>
                    <a:noFill/>
                  </a:tcPr>
                </a:tc>
                <a:tc>
                  <a:txBody>
                    <a:bodyPr/>
                    <a:lstStyle/>
                    <a:p>
                      <a:r>
                        <a:rPr lang="en-US" sz="1800" dirty="0">
                          <a:ea typeface="Calibri" panose="020F0502020204030204" pitchFamily="34" charset="0"/>
                          <a:cs typeface="Calibri" panose="020F0502020204030204" pitchFamily="34" charset="0"/>
                        </a:rPr>
                        <a:t>Increase incentive earnings with higher Microsoft CSP rebates through the strategic product accelerator</a:t>
                      </a:r>
                      <a:endParaRPr lang="en-US" dirty="0"/>
                    </a:p>
                  </a:txBody>
                  <a:tcPr>
                    <a:noFill/>
                  </a:tcPr>
                </a:tc>
                <a:extLst>
                  <a:ext uri="{0D108BD9-81ED-4DB2-BD59-A6C34878D82A}">
                    <a16:rowId xmlns:a16="http://schemas.microsoft.com/office/drawing/2014/main" val="2054192532"/>
                  </a:ext>
                </a:extLst>
              </a:tr>
            </a:tbl>
          </a:graphicData>
        </a:graphic>
      </p:graphicFrame>
      <p:sp>
        <p:nvSpPr>
          <p:cNvPr id="5" name="Rectangle 4">
            <a:extLst>
              <a:ext uri="{FF2B5EF4-FFF2-40B4-BE49-F238E27FC236}">
                <a16:creationId xmlns:a16="http://schemas.microsoft.com/office/drawing/2014/main" id="{5291F5AD-10E5-BA46-8BA1-D6D61FCA64CD}"/>
              </a:ext>
            </a:extLst>
          </p:cNvPr>
          <p:cNvSpPr/>
          <p:nvPr/>
        </p:nvSpPr>
        <p:spPr>
          <a:xfrm>
            <a:off x="8830101" y="2601849"/>
            <a:ext cx="2920465" cy="3034919"/>
          </a:xfrm>
          <a:prstGeom prst="rect">
            <a:avLst/>
          </a:prstGeom>
          <a:solidFill>
            <a:schemeClr val="accent1"/>
          </a:solidFill>
        </p:spPr>
        <p:txBody>
          <a:bodyPr wrap="square" anchor="ctr">
            <a:noAutofit/>
          </a:bodyPr>
          <a:lstStyle/>
          <a:p>
            <a:pPr>
              <a:lnSpc>
                <a:spcPct val="115000"/>
              </a:lnSpc>
              <a:spcAft>
                <a:spcPts val="1000"/>
              </a:spcAft>
            </a:pPr>
            <a:r>
              <a:rPr lang="en-US" i="1">
                <a:solidFill>
                  <a:schemeClr val="bg2"/>
                </a:solidFill>
              </a:rPr>
              <a:t>“Nearly 90% of small- to midsized businesses (SMBs) would consider hiring a new managed services provider (MSP) if they offered the right cybersecurity solution.” </a:t>
            </a:r>
            <a:endParaRPr lang="en-US">
              <a:solidFill>
                <a:schemeClr val="bg2"/>
              </a:solidFill>
            </a:endParaRPr>
          </a:p>
          <a:p>
            <a:pPr lvl="0" algn="r">
              <a:lnSpc>
                <a:spcPct val="115000"/>
              </a:lnSpc>
              <a:spcAft>
                <a:spcPts val="1000"/>
              </a:spcAft>
              <a:defRPr/>
            </a:pPr>
            <a:r>
              <a:rPr lang="en-US" sz="1100">
                <a:solidFill>
                  <a:schemeClr val="bg2"/>
                </a:solidFill>
                <a:ea typeface="Calibri" panose="020F0502020204030204" pitchFamily="34" charset="0"/>
                <a:cs typeface="Times New Roman" panose="02020603050405020304" pitchFamily="18" charset="0"/>
              </a:rPr>
              <a:t>The State of SMB Cybersecurity in 2019- </a:t>
            </a:r>
            <a:r>
              <a:rPr lang="en-US" sz="1100" err="1">
                <a:solidFill>
                  <a:schemeClr val="bg2"/>
                </a:solidFill>
                <a:ea typeface="Calibri" panose="020F0502020204030204" pitchFamily="34" charset="0"/>
                <a:cs typeface="Times New Roman" panose="02020603050405020304" pitchFamily="18" charset="0"/>
              </a:rPr>
              <a:t>Vanson</a:t>
            </a:r>
            <a:r>
              <a:rPr lang="en-US" sz="1100">
                <a:solidFill>
                  <a:schemeClr val="bg2"/>
                </a:solidFill>
                <a:ea typeface="Calibri" panose="020F0502020204030204" pitchFamily="34" charset="0"/>
                <a:cs typeface="Times New Roman" panose="02020603050405020304" pitchFamily="18" charset="0"/>
              </a:rPr>
              <a:t> Bourne</a:t>
            </a:r>
          </a:p>
        </p:txBody>
      </p:sp>
      <p:pic>
        <p:nvPicPr>
          <p:cNvPr id="4" name="Picture 3">
            <a:extLst>
              <a:ext uri="{FF2B5EF4-FFF2-40B4-BE49-F238E27FC236}">
                <a16:creationId xmlns:a16="http://schemas.microsoft.com/office/drawing/2014/main" id="{968127D4-D777-3044-9332-838778CB8AD7}"/>
              </a:ext>
            </a:extLst>
          </p:cNvPr>
          <p:cNvPicPr>
            <a:picLocks noChangeAspect="1"/>
          </p:cNvPicPr>
          <p:nvPr/>
        </p:nvPicPr>
        <p:blipFill>
          <a:blip r:embed="rId4"/>
          <a:stretch>
            <a:fillRect/>
          </a:stretch>
        </p:blipFill>
        <p:spPr>
          <a:xfrm>
            <a:off x="9740963" y="708971"/>
            <a:ext cx="1098741" cy="1707274"/>
          </a:xfrm>
          <a:prstGeom prst="rect">
            <a:avLst/>
          </a:prstGeom>
        </p:spPr>
      </p:pic>
      <p:graphicFrame>
        <p:nvGraphicFramePr>
          <p:cNvPr id="6" name="Table 6">
            <a:extLst>
              <a:ext uri="{FF2B5EF4-FFF2-40B4-BE49-F238E27FC236}">
                <a16:creationId xmlns:a16="http://schemas.microsoft.com/office/drawing/2014/main" id="{D2CA96F6-F9E6-4E35-A60E-E222FFA709BD}"/>
              </a:ext>
            </a:extLst>
          </p:cNvPr>
          <p:cNvGraphicFramePr>
            <a:graphicFrameLocks noGrp="1"/>
          </p:cNvGraphicFramePr>
          <p:nvPr>
            <p:extLst>
              <p:ext uri="{D42A27DB-BD31-4B8C-83A1-F6EECF244321}">
                <p14:modId xmlns:p14="http://schemas.microsoft.com/office/powerpoint/2010/main" val="2024141266"/>
              </p:ext>
            </p:extLst>
          </p:nvPr>
        </p:nvGraphicFramePr>
        <p:xfrm>
          <a:off x="434975" y="5299144"/>
          <a:ext cx="7745639" cy="706120"/>
        </p:xfrm>
        <a:graphic>
          <a:graphicData uri="http://schemas.openxmlformats.org/drawingml/2006/table">
            <a:tbl>
              <a:tblPr firstRow="1" bandRow="1">
                <a:tableStyleId>{2D5ABB26-0587-4C30-8999-92F81FD0307C}</a:tableStyleId>
              </a:tblPr>
              <a:tblGrid>
                <a:gridCol w="3342273">
                  <a:extLst>
                    <a:ext uri="{9D8B030D-6E8A-4147-A177-3AD203B41FA5}">
                      <a16:colId xmlns:a16="http://schemas.microsoft.com/office/drawing/2014/main" val="2789963336"/>
                    </a:ext>
                  </a:extLst>
                </a:gridCol>
                <a:gridCol w="673930">
                  <a:extLst>
                    <a:ext uri="{9D8B030D-6E8A-4147-A177-3AD203B41FA5}">
                      <a16:colId xmlns:a16="http://schemas.microsoft.com/office/drawing/2014/main" val="2696339709"/>
                    </a:ext>
                  </a:extLst>
                </a:gridCol>
                <a:gridCol w="3729436">
                  <a:extLst>
                    <a:ext uri="{9D8B030D-6E8A-4147-A177-3AD203B41FA5}">
                      <a16:colId xmlns:a16="http://schemas.microsoft.com/office/drawing/2014/main" val="2260414469"/>
                    </a:ext>
                  </a:extLst>
                </a:gridCol>
              </a:tblGrid>
              <a:tr h="186141">
                <a:tc>
                  <a:txBody>
                    <a:bodyPr/>
                    <a:lstStyle/>
                    <a:p>
                      <a:pPr algn="ctr"/>
                      <a:r>
                        <a:rPr lang="en-AU" sz="1600">
                          <a:solidFill>
                            <a:schemeClr val="bg1"/>
                          </a:solidFill>
                        </a:rPr>
                        <a:t>Office 365 Business CSP rebate</a:t>
                      </a:r>
                      <a:endParaRPr lang="en-US" sz="1600">
                        <a:solidFill>
                          <a:schemeClr val="bg1"/>
                        </a:solidFill>
                      </a:endParaRPr>
                    </a:p>
                  </a:txBody>
                  <a:tcPr>
                    <a:solidFill>
                      <a:schemeClr val="tx2"/>
                    </a:solidFill>
                  </a:tcPr>
                </a:tc>
                <a:tc rowSpan="2">
                  <a:txBody>
                    <a:bodyPr/>
                    <a:lstStyle/>
                    <a:p>
                      <a:pPr algn="ctr"/>
                      <a:r>
                        <a:rPr lang="en-AU" sz="2400"/>
                        <a:t> </a:t>
                      </a:r>
                      <a:r>
                        <a:rPr lang="en-AU" sz="2400" b="1">
                          <a:solidFill>
                            <a:schemeClr val="tx2"/>
                          </a:solidFill>
                        </a:rPr>
                        <a:t>vs</a:t>
                      </a:r>
                      <a:r>
                        <a:rPr lang="en-AU" sz="2400" b="1"/>
                        <a:t> </a:t>
                      </a:r>
                      <a:endParaRPr lang="en-US" sz="2400" b="1"/>
                    </a:p>
                  </a:txBody>
                  <a:tcPr anchor="ct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AU" sz="1600">
                          <a:solidFill>
                            <a:schemeClr val="bg1"/>
                          </a:solidFill>
                        </a:rPr>
                        <a:t>Microsoft 365 Business CSP rebate*</a:t>
                      </a:r>
                      <a:endParaRPr lang="en-US" sz="1600">
                        <a:solidFill>
                          <a:schemeClr val="bg1"/>
                        </a:solidFill>
                      </a:endParaRPr>
                    </a:p>
                  </a:txBody>
                  <a:tcPr>
                    <a:solidFill>
                      <a:schemeClr val="tx2"/>
                    </a:solidFill>
                  </a:tcPr>
                </a:tc>
                <a:extLst>
                  <a:ext uri="{0D108BD9-81ED-4DB2-BD59-A6C34878D82A}">
                    <a16:rowId xmlns:a16="http://schemas.microsoft.com/office/drawing/2014/main" val="3730384955"/>
                  </a:ext>
                </a:extLst>
              </a:tr>
              <a:tr h="370840">
                <a:tc>
                  <a:txBody>
                    <a:bodyPr/>
                    <a:lstStyle/>
                    <a:p>
                      <a:pPr algn="ctr"/>
                      <a:r>
                        <a:rPr lang="en-AU" sz="1400"/>
                        <a:t>$2.4 USD ($2 margin; $.4 rebate)</a:t>
                      </a:r>
                      <a:endParaRPr lang="en-US" sz="1400"/>
                    </a:p>
                  </a:txBody>
                  <a:tcPr>
                    <a:solidFill>
                      <a:schemeClr val="accent3">
                        <a:lumMod val="10000"/>
                        <a:lumOff val="90000"/>
                      </a:schemeClr>
                    </a:solidFill>
                  </a:tcPr>
                </a:tc>
                <a:tc vMerge="1">
                  <a:txBody>
                    <a:bodyPr/>
                    <a:lstStyle/>
                    <a:p>
                      <a:endParaRPr lang="en-US"/>
                    </a:p>
                  </a:txBody>
                  <a:tcPr/>
                </a:tc>
                <a:tc>
                  <a:txBody>
                    <a:bodyPr/>
                    <a:lstStyle/>
                    <a:p>
                      <a:pPr algn="ctr"/>
                      <a:r>
                        <a:rPr lang="en-AU" sz="1400" dirty="0"/>
                        <a:t>$5.8 USD ($4 margin, $1.8 rebate)</a:t>
                      </a:r>
                      <a:endParaRPr lang="en-US" sz="1400" dirty="0"/>
                    </a:p>
                  </a:txBody>
                  <a:tcPr>
                    <a:solidFill>
                      <a:schemeClr val="accent3">
                        <a:lumMod val="10000"/>
                        <a:lumOff val="90000"/>
                      </a:schemeClr>
                    </a:solidFill>
                  </a:tcPr>
                </a:tc>
                <a:extLst>
                  <a:ext uri="{0D108BD9-81ED-4DB2-BD59-A6C34878D82A}">
                    <a16:rowId xmlns:a16="http://schemas.microsoft.com/office/drawing/2014/main" val="2745876029"/>
                  </a:ext>
                </a:extLst>
              </a:tr>
            </a:tbl>
          </a:graphicData>
        </a:graphic>
      </p:graphicFrame>
      <p:sp>
        <p:nvSpPr>
          <p:cNvPr id="8" name="TextBox 7">
            <a:extLst>
              <a:ext uri="{FF2B5EF4-FFF2-40B4-BE49-F238E27FC236}">
                <a16:creationId xmlns:a16="http://schemas.microsoft.com/office/drawing/2014/main" id="{4213E30D-7BC8-4D8B-BFA8-E1509E358ABD}"/>
              </a:ext>
            </a:extLst>
          </p:cNvPr>
          <p:cNvSpPr txBox="1"/>
          <p:nvPr/>
        </p:nvSpPr>
        <p:spPr>
          <a:xfrm>
            <a:off x="294968" y="6312310"/>
            <a:ext cx="3372464" cy="461665"/>
          </a:xfrm>
          <a:prstGeom prst="rect">
            <a:avLst/>
          </a:prstGeom>
          <a:noFill/>
        </p:spPr>
        <p:txBody>
          <a:bodyPr wrap="square" lIns="182880" tIns="146304" rIns="182880" bIns="146304" rtlCol="0">
            <a:spAutoFit/>
          </a:bodyPr>
          <a:lstStyle/>
          <a:p>
            <a:pPr>
              <a:lnSpc>
                <a:spcPct val="90000"/>
              </a:lnSpc>
              <a:spcAft>
                <a:spcPts val="600"/>
              </a:spcAft>
            </a:pPr>
            <a:r>
              <a:rPr lang="en-AU" sz="1200" dirty="0">
                <a:gradFill>
                  <a:gsLst>
                    <a:gs pos="2917">
                      <a:schemeClr val="tx1"/>
                    </a:gs>
                    <a:gs pos="30000">
                      <a:schemeClr val="tx1"/>
                    </a:gs>
                  </a:gsLst>
                  <a:lin ang="5400000" scaled="0"/>
                </a:gradFill>
              </a:rPr>
              <a:t>*Based on FY20 Microsoft CSP incentives </a:t>
            </a:r>
            <a:endParaRPr lang="en-US" sz="12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324708937"/>
      </p:ext>
    </p:extLst>
  </p:cSld>
  <p:clrMapOvr>
    <a:masterClrMapping/>
  </p:clrMapOvr>
  <p:transition advTm="664">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4AEC-A0A8-4C1B-9542-71E39090DB26}"/>
              </a:ext>
            </a:extLst>
          </p:cNvPr>
          <p:cNvSpPr>
            <a:spLocks noGrp="1"/>
          </p:cNvSpPr>
          <p:nvPr>
            <p:ph type="title"/>
          </p:nvPr>
        </p:nvSpPr>
        <p:spPr/>
        <p:txBody>
          <a:bodyPr/>
          <a:lstStyle/>
          <a:p>
            <a:r>
              <a:rPr lang="en-AU">
                <a:solidFill>
                  <a:schemeClr val="accent1"/>
                </a:solidFill>
              </a:rPr>
              <a:t>Reduce</a:t>
            </a:r>
            <a:r>
              <a:rPr lang="en-AU"/>
              <a:t> operational cost</a:t>
            </a:r>
            <a:endParaRPr lang="en-US"/>
          </a:p>
        </p:txBody>
      </p:sp>
      <p:graphicFrame>
        <p:nvGraphicFramePr>
          <p:cNvPr id="6" name="Table 5">
            <a:extLst>
              <a:ext uri="{FF2B5EF4-FFF2-40B4-BE49-F238E27FC236}">
                <a16:creationId xmlns:a16="http://schemas.microsoft.com/office/drawing/2014/main" id="{09F1D9AA-A261-41A1-86A7-FA355D40505C}"/>
              </a:ext>
            </a:extLst>
          </p:cNvPr>
          <p:cNvGraphicFramePr>
            <a:graphicFrameLocks noGrp="1"/>
          </p:cNvGraphicFramePr>
          <p:nvPr>
            <p:extLst>
              <p:ext uri="{D42A27DB-BD31-4B8C-83A1-F6EECF244321}">
                <p14:modId xmlns:p14="http://schemas.microsoft.com/office/powerpoint/2010/main" val="714975676"/>
              </p:ext>
            </p:extLst>
          </p:nvPr>
        </p:nvGraphicFramePr>
        <p:xfrm>
          <a:off x="434975" y="1702308"/>
          <a:ext cx="8154718" cy="4587240"/>
        </p:xfrm>
        <a:graphic>
          <a:graphicData uri="http://schemas.openxmlformats.org/drawingml/2006/table">
            <a:tbl>
              <a:tblPr firstRow="1" bandRow="1">
                <a:tableStyleId>{5C22544A-7EE6-4342-B048-85BDC9FD1C3A}</a:tableStyleId>
              </a:tblPr>
              <a:tblGrid>
                <a:gridCol w="2268896">
                  <a:extLst>
                    <a:ext uri="{9D8B030D-6E8A-4147-A177-3AD203B41FA5}">
                      <a16:colId xmlns:a16="http://schemas.microsoft.com/office/drawing/2014/main" val="1718260109"/>
                    </a:ext>
                  </a:extLst>
                </a:gridCol>
                <a:gridCol w="5885822">
                  <a:extLst>
                    <a:ext uri="{9D8B030D-6E8A-4147-A177-3AD203B41FA5}">
                      <a16:colId xmlns:a16="http://schemas.microsoft.com/office/drawing/2014/main" val="3478614358"/>
                    </a:ext>
                  </a:extLst>
                </a:gridCol>
              </a:tblGrid>
              <a:tr h="391886">
                <a:tc>
                  <a:txBody>
                    <a:bodyPr/>
                    <a:lstStyle/>
                    <a:p>
                      <a:r>
                        <a:rPr lang="en-US" sz="1800" b="0" i="1" kern="1200">
                          <a:solidFill>
                            <a:schemeClr val="accent1"/>
                          </a:solidFill>
                          <a:latin typeface="+mn-lt"/>
                          <a:ea typeface="Calibri" panose="020F0502020204030204" pitchFamily="34" charset="0"/>
                          <a:cs typeface="Times New Roman" panose="02020603050405020304" pitchFamily="18" charset="0"/>
                        </a:rPr>
                        <a:t>Easy to manage</a:t>
                      </a:r>
                      <a:endParaRPr lang="en-US" sz="1800" b="0" i="1" kern="1200">
                        <a:solidFill>
                          <a:schemeClr val="accent1"/>
                        </a:solidFill>
                        <a:latin typeface="+mn-lt"/>
                        <a:cs typeface="Times New Roman" panose="02020603050405020304" pitchFamily="18" charset="0"/>
                      </a:endParaRPr>
                    </a:p>
                  </a:txBody>
                  <a:tcP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latin typeface="+mn-lt"/>
                          <a:ea typeface="Calibri" panose="020F0502020204030204" pitchFamily="34" charset="0"/>
                          <a:cs typeface="Times New Roman" panose="02020603050405020304" pitchFamily="18" charset="0"/>
                        </a:rPr>
                        <a:t>Manage your productivity and security tools from one location, which reduces technician time spent across multiple products.</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3057067666"/>
                  </a:ext>
                </a:extLst>
              </a:tr>
              <a:tr h="370840">
                <a:tc>
                  <a:txBody>
                    <a:bodyPr/>
                    <a:lstStyle/>
                    <a:p>
                      <a:r>
                        <a:rPr lang="en-US" sz="1800" i="1">
                          <a:solidFill>
                            <a:schemeClr val="accent1"/>
                          </a:solidFill>
                          <a:ea typeface="Calibri" panose="020F0502020204030204" pitchFamily="34" charset="0"/>
                          <a:cs typeface="Times New Roman" panose="02020603050405020304" pitchFamily="18" charset="0"/>
                        </a:rPr>
                        <a:t>One bill</a:t>
                      </a:r>
                      <a:endParaRPr lang="en-US"/>
                    </a:p>
                  </a:txBody>
                  <a:tcPr>
                    <a:noFill/>
                  </a:tcPr>
                </a:tc>
                <a:tc>
                  <a:txBody>
                    <a:bodyPr/>
                    <a:lstStyle/>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dirty="0">
                          <a:ea typeface="Calibri" panose="020F0502020204030204" pitchFamily="34" charset="0"/>
                          <a:cs typeface="Times New Roman" panose="02020603050405020304" pitchFamily="18" charset="0"/>
                        </a:rPr>
                        <a:t>Part of the same bill as your other Office 365 products. </a:t>
                      </a:r>
                      <a:endParaRPr lang="en-US" sz="1800" dirty="0">
                        <a:solidFill>
                          <a:srgbClr val="282828"/>
                        </a:solidFill>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555661731"/>
                  </a:ext>
                </a:extLst>
              </a:tr>
              <a:tr h="370840">
                <a:tc>
                  <a:txBody>
                    <a:bodyPr/>
                    <a:lstStyle/>
                    <a:p>
                      <a:r>
                        <a:rPr lang="en-US" sz="1800" i="1">
                          <a:solidFill>
                            <a:schemeClr val="accent1"/>
                          </a:solidFill>
                          <a:ea typeface="Calibri" panose="020F0502020204030204" pitchFamily="34" charset="0"/>
                          <a:cs typeface="Times New Roman" panose="02020603050405020304" pitchFamily="18" charset="0"/>
                        </a:rPr>
                        <a:t>Simple activation</a:t>
                      </a:r>
                      <a:endParaRPr lang="en-US"/>
                    </a:p>
                  </a:txBody>
                  <a:tcPr>
                    <a:noFill/>
                  </a:tcPr>
                </a:tc>
                <a:tc>
                  <a:txBody>
                    <a:bodyPr/>
                    <a:lstStyle/>
                    <a:p>
                      <a:r>
                        <a:rPr lang="en-US" sz="1800" dirty="0">
                          <a:ea typeface="Calibri" panose="020F0502020204030204" pitchFamily="34" charset="0"/>
                          <a:cs typeface="Times New Roman" panose="02020603050405020304" pitchFamily="18" charset="0"/>
                        </a:rPr>
                        <a:t>Streamlined activation for basic scenarios through the Microsoft 365 Business start up wizard, reducing </a:t>
                      </a:r>
                      <a:r>
                        <a:rPr lang="en-US" sz="1800" u="sng" dirty="0">
                          <a:ea typeface="Calibri" panose="020F0502020204030204" pitchFamily="34" charset="0"/>
                          <a:cs typeface="Times New Roman" panose="02020603050405020304" pitchFamily="18" charset="0"/>
                        </a:rPr>
                        <a:t>setup time</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2173915812"/>
                  </a:ext>
                </a:extLst>
              </a:tr>
              <a:tr h="370840">
                <a:tc>
                  <a:txBody>
                    <a:bodyPr/>
                    <a:lstStyle/>
                    <a:p>
                      <a:r>
                        <a:rPr lang="en-US" sz="1800" i="1">
                          <a:solidFill>
                            <a:schemeClr val="accent1"/>
                          </a:solidFill>
                          <a:ea typeface="Calibri" panose="020F0502020204030204" pitchFamily="34" charset="0"/>
                          <a:cs typeface="Times New Roman" panose="02020603050405020304" pitchFamily="18" charset="0"/>
                        </a:rPr>
                        <a:t>Reduce support cost</a:t>
                      </a:r>
                      <a:endParaRPr lang="en-US"/>
                    </a:p>
                  </a:txBody>
                  <a:tcPr>
                    <a:noFill/>
                  </a:tcPr>
                </a:tc>
                <a:tc>
                  <a:txBody>
                    <a:bodyPr/>
                    <a:lstStyle/>
                    <a:p>
                      <a:r>
                        <a:rPr lang="en-US" sz="1800" dirty="0">
                          <a:ea typeface="Calibri" panose="020F0502020204030204" pitchFamily="34" charset="0"/>
                          <a:cs typeface="Times New Roman" panose="02020603050405020304" pitchFamily="18" charset="0"/>
                        </a:rPr>
                        <a:t>Designed for Office apps and Windows so it protects without hogging system resources or requiring special add-ins, reducing </a:t>
                      </a:r>
                      <a:r>
                        <a:rPr lang="en-US" sz="1800" u="sng" dirty="0">
                          <a:ea typeface="Calibri" panose="020F0502020204030204" pitchFamily="34" charset="0"/>
                          <a:cs typeface="Times New Roman" panose="02020603050405020304" pitchFamily="18" charset="0"/>
                        </a:rPr>
                        <a:t>support calls</a:t>
                      </a:r>
                      <a:r>
                        <a:rPr lang="en-US" sz="1800" dirty="0">
                          <a:ea typeface="Calibri" panose="020F0502020204030204" pitchFamily="34" charset="0"/>
                          <a:cs typeface="Times New Roman" panose="02020603050405020304" pitchFamily="18" charset="0"/>
                        </a:rPr>
                        <a:t>.</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2054192532"/>
                  </a:ext>
                </a:extLst>
              </a:tr>
              <a:tr h="370840">
                <a:tc>
                  <a:txBody>
                    <a:bodyPr/>
                    <a:lstStyle/>
                    <a:p>
                      <a:r>
                        <a:rPr lang="en-US" sz="1800" i="1">
                          <a:solidFill>
                            <a:schemeClr val="accent1"/>
                          </a:solidFill>
                          <a:ea typeface="Calibri" panose="020F0502020204030204" pitchFamily="34" charset="0"/>
                          <a:cs typeface="Times New Roman" panose="02020603050405020304" pitchFamily="18" charset="0"/>
                        </a:rPr>
                        <a:t>Integrated </a:t>
                      </a:r>
                      <a:endParaRPr lang="en-US"/>
                    </a:p>
                  </a:txBody>
                  <a:tcPr>
                    <a:noFill/>
                  </a:tcPr>
                </a:tc>
                <a:tc>
                  <a:txBody>
                    <a:bodyPr/>
                    <a:lstStyle/>
                    <a:p>
                      <a:r>
                        <a:rPr lang="en-US" sz="1800" dirty="0">
                          <a:ea typeface="Calibri" panose="020F0502020204030204" pitchFamily="34" charset="0"/>
                          <a:cs typeface="Times New Roman" panose="02020603050405020304" pitchFamily="18" charset="0"/>
                        </a:rPr>
                        <a:t>Seamlessly layer the existing security solutions </a:t>
                      </a:r>
                      <a:r>
                        <a:rPr lang="en-US" sz="1800" u="sng" dirty="0">
                          <a:ea typeface="Calibri" panose="020F0502020204030204" pitchFamily="34" charset="0"/>
                          <a:cs typeface="Times New Roman" panose="02020603050405020304" pitchFamily="18" charset="0"/>
                        </a:rPr>
                        <a:t>you offer today</a:t>
                      </a:r>
                      <a:r>
                        <a:rPr lang="en-US" sz="1800" dirty="0">
                          <a:ea typeface="Calibri" panose="020F0502020204030204" pitchFamily="34" charset="0"/>
                          <a:cs typeface="Times New Roman" panose="02020603050405020304" pitchFamily="18" charset="0"/>
                        </a:rPr>
                        <a:t> on top of Microsoft 365 Business with our open approach to security partnerships.</a:t>
                      </a:r>
                      <a:endParaRPr lang="en-US" dirty="0"/>
                    </a:p>
                  </a:txBody>
                  <a:tcPr>
                    <a:noFill/>
                  </a:tcPr>
                </a:tc>
                <a:extLst>
                  <a:ext uri="{0D108BD9-81ED-4DB2-BD59-A6C34878D82A}">
                    <a16:rowId xmlns:a16="http://schemas.microsoft.com/office/drawing/2014/main" val="3469090689"/>
                  </a:ext>
                </a:extLst>
              </a:tr>
            </a:tbl>
          </a:graphicData>
        </a:graphic>
      </p:graphicFrame>
      <p:sp>
        <p:nvSpPr>
          <p:cNvPr id="7" name="Rectangle 6">
            <a:extLst>
              <a:ext uri="{FF2B5EF4-FFF2-40B4-BE49-F238E27FC236}">
                <a16:creationId xmlns:a16="http://schemas.microsoft.com/office/drawing/2014/main" id="{356E3BC6-EFA5-274D-A96B-3EF1BF0E886E}"/>
              </a:ext>
            </a:extLst>
          </p:cNvPr>
          <p:cNvSpPr/>
          <p:nvPr/>
        </p:nvSpPr>
        <p:spPr>
          <a:xfrm>
            <a:off x="8830101" y="2601849"/>
            <a:ext cx="2920465" cy="2655951"/>
          </a:xfrm>
          <a:prstGeom prst="rect">
            <a:avLst/>
          </a:prstGeom>
          <a:solidFill>
            <a:schemeClr val="accent1"/>
          </a:solidFill>
        </p:spPr>
        <p:txBody>
          <a:bodyPr wrap="square" anchor="ctr">
            <a:noAutofit/>
          </a:bodyPr>
          <a:lstStyle/>
          <a:p>
            <a:pPr marL="0" marR="0" lvl="0" indent="0" algn="l" defTabSz="932688" rtl="0" eaLnBrk="1" fontAlgn="auto" latinLnBrk="0" hangingPunct="1">
              <a:lnSpc>
                <a:spcPct val="115000"/>
              </a:lnSpc>
              <a:spcBef>
                <a:spcPts val="0"/>
              </a:spcBef>
              <a:spcAft>
                <a:spcPts val="100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a:ea typeface="+mn-ea"/>
                <a:cs typeface="+mn-cs"/>
              </a:rPr>
              <a:t>“Microsoft 365 Business is a great combination for us.  It's a fundamental security platform…you get more value out of O365 without bolting on a ton of stuff.” </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0" marR="0" lvl="0" indent="0" algn="r" defTabSz="932688"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Calibri" panose="020F0502020204030204" pitchFamily="34" charset="0"/>
                <a:cs typeface="Times New Roman" panose="02020603050405020304" pitchFamily="18" charset="0"/>
              </a:rPr>
              <a:t>Nathan Taylor, Director, </a:t>
            </a:r>
            <a:r>
              <a:rPr kumimoji="0" lang="en-US" sz="1100" b="0" i="0" u="none" strike="noStrike" kern="1200" cap="none" spc="0" normalizeH="0" baseline="0" noProof="0" err="1">
                <a:ln>
                  <a:noFill/>
                </a:ln>
                <a:solidFill>
                  <a:srgbClr val="FFFFFF"/>
                </a:solidFill>
                <a:effectLst/>
                <a:uLnTx/>
                <a:uFillTx/>
                <a:latin typeface="Segoe UI"/>
                <a:ea typeface="Calibri" panose="020F0502020204030204" pitchFamily="34" charset="0"/>
                <a:cs typeface="Times New Roman" panose="02020603050405020304" pitchFamily="18" charset="0"/>
              </a:rPr>
              <a:t>MachineLogic</a:t>
            </a:r>
            <a:endParaRPr kumimoji="0" lang="en-US" sz="1100" b="0" i="0" u="none" strike="noStrike" kern="1200" cap="none" spc="0" normalizeH="0" baseline="0" noProof="0">
              <a:ln>
                <a:noFill/>
              </a:ln>
              <a:solidFill>
                <a:srgbClr val="FFFFFF"/>
              </a:solidFill>
              <a:effectLst/>
              <a:uLnTx/>
              <a:uFillTx/>
              <a:latin typeface="Segoe UI"/>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4FBDB44-D873-124A-8328-9C0ACB8B05B3}"/>
              </a:ext>
            </a:extLst>
          </p:cNvPr>
          <p:cNvPicPr>
            <a:picLocks noChangeAspect="1"/>
          </p:cNvPicPr>
          <p:nvPr/>
        </p:nvPicPr>
        <p:blipFill>
          <a:blip r:embed="rId2"/>
          <a:stretch>
            <a:fillRect/>
          </a:stretch>
        </p:blipFill>
        <p:spPr>
          <a:xfrm>
            <a:off x="9248933" y="1203325"/>
            <a:ext cx="2090152" cy="1197483"/>
          </a:xfrm>
          <a:prstGeom prst="rect">
            <a:avLst/>
          </a:prstGeom>
        </p:spPr>
      </p:pic>
    </p:spTree>
    <p:extLst>
      <p:ext uri="{BB962C8B-B14F-4D97-AF65-F5344CB8AC3E}">
        <p14:creationId xmlns:p14="http://schemas.microsoft.com/office/powerpoint/2010/main" val="24753921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53B4-0E64-4534-B017-B852B72BF2DB}"/>
              </a:ext>
            </a:extLst>
          </p:cNvPr>
          <p:cNvSpPr>
            <a:spLocks noGrp="1"/>
          </p:cNvSpPr>
          <p:nvPr>
            <p:ph type="title"/>
          </p:nvPr>
        </p:nvSpPr>
        <p:spPr/>
        <p:txBody>
          <a:bodyPr/>
          <a:lstStyle/>
          <a:p>
            <a:r>
              <a:rPr lang="en-AU">
                <a:solidFill>
                  <a:schemeClr val="accent1"/>
                </a:solidFill>
              </a:rPr>
              <a:t>Increase</a:t>
            </a:r>
            <a:r>
              <a:rPr lang="en-AU"/>
              <a:t> your services revenue</a:t>
            </a:r>
            <a:endParaRPr lang="en-US"/>
          </a:p>
        </p:txBody>
      </p:sp>
      <p:sp>
        <p:nvSpPr>
          <p:cNvPr id="6" name="Rectangle 5">
            <a:extLst>
              <a:ext uri="{FF2B5EF4-FFF2-40B4-BE49-F238E27FC236}">
                <a16:creationId xmlns:a16="http://schemas.microsoft.com/office/drawing/2014/main" id="{4DB891D4-783C-AA4B-BF57-F047E42EAD3D}"/>
              </a:ext>
            </a:extLst>
          </p:cNvPr>
          <p:cNvSpPr/>
          <p:nvPr/>
        </p:nvSpPr>
        <p:spPr>
          <a:xfrm>
            <a:off x="8830101" y="2601849"/>
            <a:ext cx="2920465" cy="3341344"/>
          </a:xfrm>
          <a:prstGeom prst="rect">
            <a:avLst/>
          </a:prstGeom>
          <a:solidFill>
            <a:schemeClr val="accent1"/>
          </a:solidFill>
        </p:spPr>
        <p:txBody>
          <a:bodyPr wrap="square" anchor="ctr">
            <a:noAutofit/>
          </a:bodyPr>
          <a:lstStyle/>
          <a:p>
            <a:pPr marL="0" marR="0" lvl="0" indent="0" algn="l" defTabSz="932688" rtl="0" eaLnBrk="1" fontAlgn="auto" latinLnBrk="0" hangingPunct="1">
              <a:lnSpc>
                <a:spcPct val="115000"/>
              </a:lnSpc>
              <a:spcBef>
                <a:spcPts val="0"/>
              </a:spcBef>
              <a:spcAft>
                <a:spcPts val="100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Segoe UI"/>
                <a:ea typeface="+mn-ea"/>
                <a:cs typeface="+mn-cs"/>
              </a:rPr>
              <a:t>“Our fully outsourced managed service offering for SMB includes helpdesk, onsite support, updates management, security and usage monitoring, and ongoing maintenance. It sells for $120 per user per month.”</a:t>
            </a:r>
          </a:p>
          <a:p>
            <a:pPr marL="0" marR="0" lvl="0" indent="0" algn="r" defTabSz="932688"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a:ea typeface="Calibri" panose="020F0502020204030204" pitchFamily="34" charset="0"/>
                <a:cs typeface="Times New Roman" panose="02020603050405020304" pitchFamily="18" charset="0"/>
              </a:rPr>
              <a:t>Forrester TEI Study, 2019</a:t>
            </a:r>
          </a:p>
        </p:txBody>
      </p:sp>
      <p:graphicFrame>
        <p:nvGraphicFramePr>
          <p:cNvPr id="5" name="Table 4">
            <a:extLst>
              <a:ext uri="{FF2B5EF4-FFF2-40B4-BE49-F238E27FC236}">
                <a16:creationId xmlns:a16="http://schemas.microsoft.com/office/drawing/2014/main" id="{5E1CA5B2-30B4-482F-9ADF-842784BBAF90}"/>
              </a:ext>
            </a:extLst>
          </p:cNvPr>
          <p:cNvGraphicFramePr>
            <a:graphicFrameLocks noGrp="1"/>
          </p:cNvGraphicFramePr>
          <p:nvPr>
            <p:extLst>
              <p:ext uri="{D42A27DB-BD31-4B8C-83A1-F6EECF244321}">
                <p14:modId xmlns:p14="http://schemas.microsoft.com/office/powerpoint/2010/main" val="1337246650"/>
              </p:ext>
            </p:extLst>
          </p:nvPr>
        </p:nvGraphicFramePr>
        <p:xfrm>
          <a:off x="434975" y="1310005"/>
          <a:ext cx="7745639" cy="5029200"/>
        </p:xfrm>
        <a:graphic>
          <a:graphicData uri="http://schemas.openxmlformats.org/drawingml/2006/table">
            <a:tbl>
              <a:tblPr firstRow="1" bandRow="1">
                <a:tableStyleId>{5C22544A-7EE6-4342-B048-85BDC9FD1C3A}</a:tableStyleId>
              </a:tblPr>
              <a:tblGrid>
                <a:gridCol w="1877228">
                  <a:extLst>
                    <a:ext uri="{9D8B030D-6E8A-4147-A177-3AD203B41FA5}">
                      <a16:colId xmlns:a16="http://schemas.microsoft.com/office/drawing/2014/main" val="1718260109"/>
                    </a:ext>
                  </a:extLst>
                </a:gridCol>
                <a:gridCol w="5868411">
                  <a:extLst>
                    <a:ext uri="{9D8B030D-6E8A-4147-A177-3AD203B41FA5}">
                      <a16:colId xmlns:a16="http://schemas.microsoft.com/office/drawing/2014/main" val="3478614358"/>
                    </a:ext>
                  </a:extLst>
                </a:gridCol>
              </a:tblGrid>
              <a:tr h="0">
                <a:tc>
                  <a:txBody>
                    <a:bodyPr/>
                    <a:lstStyle/>
                    <a:p>
                      <a:r>
                        <a:rPr lang="en-US" sz="1800" b="0" i="1" kern="1200" dirty="0">
                          <a:solidFill>
                            <a:schemeClr val="accent1"/>
                          </a:solidFill>
                          <a:latin typeface="+mn-lt"/>
                          <a:ea typeface="Calibri" panose="020F0502020204030204" pitchFamily="34" charset="0"/>
                          <a:cs typeface="Times New Roman" panose="02020603050405020304" pitchFamily="18" charset="0"/>
                        </a:rPr>
                        <a:t>Monetize assessments</a:t>
                      </a:r>
                      <a:endParaRPr lang="en-US" sz="1800" b="0" i="1" kern="1200" dirty="0">
                        <a:solidFill>
                          <a:schemeClr val="accent1"/>
                        </a:solidFill>
                        <a:latin typeface="+mn-lt"/>
                        <a:cs typeface="Times New Roman" panose="02020603050405020304" pitchFamily="18" charset="0"/>
                      </a:endParaRPr>
                    </a:p>
                  </a:txBody>
                  <a:tcPr>
                    <a:noFill/>
                  </a:tcPr>
                </a:tc>
                <a:tc>
                  <a:txBody>
                    <a:bodyPr/>
                    <a:lstStyle/>
                    <a:p>
                      <a:pPr marL="0" indent="0">
                        <a:lnSpc>
                          <a:spcPct val="100000"/>
                        </a:lnSpc>
                        <a:spcAft>
                          <a:spcPts val="600"/>
                        </a:spcAft>
                        <a:buFont typeface="Arial" panose="020B0604020202020204" pitchFamily="34" charset="0"/>
                        <a:buNone/>
                      </a:pPr>
                      <a:r>
                        <a:rPr lang="en-US" sz="1800" b="0" kern="1200" dirty="0">
                          <a:solidFill>
                            <a:schemeClr val="dk1"/>
                          </a:solidFill>
                          <a:latin typeface="+mn-lt"/>
                          <a:ea typeface="+mn-ea"/>
                          <a:cs typeface="Times New Roman" panose="02020603050405020304" pitchFamily="18" charset="0"/>
                        </a:rPr>
                        <a:t>Start with </a:t>
                      </a:r>
                      <a:r>
                        <a:rPr lang="en-US" sz="1800" b="0" kern="1200" dirty="0" err="1">
                          <a:solidFill>
                            <a:schemeClr val="dk1"/>
                          </a:solidFill>
                          <a:latin typeface="+mn-lt"/>
                          <a:ea typeface="+mn-ea"/>
                          <a:cs typeface="Times New Roman" panose="02020603050405020304" pitchFamily="18" charset="0"/>
                        </a:rPr>
                        <a:t>SecureScore</a:t>
                      </a:r>
                      <a:r>
                        <a:rPr lang="en-US" sz="1800" b="0" kern="1200" dirty="0">
                          <a:solidFill>
                            <a:schemeClr val="dk1"/>
                          </a:solidFill>
                          <a:latin typeface="+mn-lt"/>
                          <a:ea typeface="+mn-ea"/>
                          <a:cs typeface="Times New Roman" panose="02020603050405020304" pitchFamily="18" charset="0"/>
                        </a:rPr>
                        <a:t> assessment and go deeper with Cyber Security Assessment Tool from </a:t>
                      </a:r>
                      <a:r>
                        <a:rPr lang="en-US" sz="1800" b="0" kern="1200" dirty="0" err="1">
                          <a:solidFill>
                            <a:schemeClr val="dk1"/>
                          </a:solidFill>
                          <a:latin typeface="+mn-lt"/>
                          <a:ea typeface="+mn-ea"/>
                          <a:cs typeface="Times New Roman" panose="02020603050405020304" pitchFamily="18" charset="0"/>
                        </a:rPr>
                        <a:t>QSSolutions</a:t>
                      </a:r>
                      <a:r>
                        <a:rPr lang="en-US" sz="1800" b="0" kern="1200" dirty="0">
                          <a:solidFill>
                            <a:schemeClr val="dk1"/>
                          </a:solidFill>
                          <a:latin typeface="+mn-lt"/>
                          <a:ea typeface="+mn-ea"/>
                          <a:cs typeface="Times New Roman" panose="02020603050405020304" pitchFamily="18" charset="0"/>
                        </a:rPr>
                        <a:t>.</a:t>
                      </a:r>
                    </a:p>
                    <a:p>
                      <a:pPr marL="0" indent="0">
                        <a:lnSpc>
                          <a:spcPct val="100000"/>
                        </a:lnSpc>
                        <a:spcAft>
                          <a:spcPts val="600"/>
                        </a:spcAft>
                        <a:buFont typeface="Arial" panose="020B0604020202020204" pitchFamily="34" charset="0"/>
                        <a:buNone/>
                      </a:pPr>
                      <a:endParaRPr lang="en-US" sz="800" b="0" kern="1200" dirty="0">
                        <a:solidFill>
                          <a:schemeClr val="dk1"/>
                        </a:solidFill>
                        <a:latin typeface="+mn-lt"/>
                        <a:ea typeface="+mn-ea"/>
                        <a:cs typeface="Times New Roman" panose="02020603050405020304" pitchFamily="18" charset="0"/>
                      </a:endParaRPr>
                    </a:p>
                  </a:txBody>
                  <a:tcPr>
                    <a:noFill/>
                  </a:tcPr>
                </a:tc>
                <a:extLst>
                  <a:ext uri="{0D108BD9-81ED-4DB2-BD59-A6C34878D82A}">
                    <a16:rowId xmlns:a16="http://schemas.microsoft.com/office/drawing/2014/main" val="3057067666"/>
                  </a:ext>
                </a:extLst>
              </a:tr>
              <a:tr h="321557">
                <a:tc>
                  <a:txBody>
                    <a:bodyPr/>
                    <a:lstStyle/>
                    <a:p>
                      <a:r>
                        <a:rPr lang="en-US" sz="1800" i="1" dirty="0">
                          <a:solidFill>
                            <a:schemeClr val="accent1"/>
                          </a:solidFill>
                          <a:ea typeface="Calibri" panose="020F0502020204030204" pitchFamily="34" charset="0"/>
                          <a:cs typeface="Times New Roman" panose="02020603050405020304" pitchFamily="18" charset="0"/>
                        </a:rPr>
                        <a:t>Standardize deployment</a:t>
                      </a:r>
                      <a:endParaRPr lang="en-US" dirty="0"/>
                    </a:p>
                  </a:txBody>
                  <a:tcPr>
                    <a:noFill/>
                  </a:tcPr>
                </a:tc>
                <a:tc>
                  <a:txBody>
                    <a:bodyPr/>
                    <a:lstStyle/>
                    <a:p>
                      <a:pPr marL="0" indent="0">
                        <a:lnSpc>
                          <a:spcPct val="100000"/>
                        </a:lnSpc>
                        <a:spcAft>
                          <a:spcPts val="600"/>
                        </a:spcAft>
                        <a:buFont typeface="Arial" panose="020B0604020202020204" pitchFamily="34" charset="0"/>
                        <a:buNone/>
                      </a:pPr>
                      <a:r>
                        <a:rPr lang="en-US" sz="1800" dirty="0"/>
                        <a:t>Use the Microsoft 365 Business Deployment kit to standardize onboarding and customer implementation.</a:t>
                      </a:r>
                    </a:p>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solidFill>
                        <a:effectLst/>
                        <a:uLnTx/>
                        <a:uFillTx/>
                        <a:latin typeface="+mn-lt"/>
                        <a:ea typeface="+mn-ea"/>
                        <a:cs typeface="Times New Roman" panose="02020603050405020304" pitchFamily="18" charset="0"/>
                      </a:endParaRPr>
                    </a:p>
                  </a:txBody>
                  <a:tcPr>
                    <a:noFill/>
                  </a:tcPr>
                </a:tc>
                <a:extLst>
                  <a:ext uri="{0D108BD9-81ED-4DB2-BD59-A6C34878D82A}">
                    <a16:rowId xmlns:a16="http://schemas.microsoft.com/office/drawing/2014/main" val="555661731"/>
                  </a:ext>
                </a:extLst>
              </a:tr>
              <a:tr h="370840">
                <a:tc>
                  <a:txBody>
                    <a:bodyPr/>
                    <a:lstStyle/>
                    <a:p>
                      <a:r>
                        <a:rPr lang="en-US" sz="1800" i="1">
                          <a:solidFill>
                            <a:schemeClr val="accent1"/>
                          </a:solidFill>
                          <a:ea typeface="Calibri" panose="020F0502020204030204" pitchFamily="34" charset="0"/>
                          <a:cs typeface="Times New Roman" panose="02020603050405020304" pitchFamily="18" charset="0"/>
                        </a:rPr>
                        <a:t>Offer managed services</a:t>
                      </a:r>
                      <a:endParaRPr lang="en-US"/>
                    </a:p>
                  </a:txBody>
                  <a:tcPr>
                    <a:noFill/>
                  </a:tcPr>
                </a:tc>
                <a:tc>
                  <a:txBody>
                    <a:bodyPr/>
                    <a:lstStyle/>
                    <a:p>
                      <a:pPr marL="0" indent="0">
                        <a:lnSpc>
                          <a:spcPct val="100000"/>
                        </a:lnSpc>
                        <a:spcAft>
                          <a:spcPts val="600"/>
                        </a:spcAft>
                        <a:buFont typeface="Arial" panose="020B0604020202020204" pitchFamily="34" charset="0"/>
                        <a:buNone/>
                      </a:pPr>
                      <a:r>
                        <a:rPr lang="en-US" sz="1800" dirty="0"/>
                        <a:t>Learn from other partners, whose security managed services for Microsoft 365 Business customers averaged $15.75/ user/ month in 2019 </a:t>
                      </a:r>
                    </a:p>
                    <a:p>
                      <a:pPr marL="233363" indent="-233363">
                        <a:lnSpc>
                          <a:spcPct val="100000"/>
                        </a:lnSpc>
                        <a:spcAft>
                          <a:spcPts val="600"/>
                        </a:spcAft>
                        <a:buFont typeface="Arial" panose="020B0604020202020204" pitchFamily="34" charset="0"/>
                        <a:buChar char="•"/>
                        <a:tabLst/>
                      </a:pPr>
                      <a:r>
                        <a:rPr lang="en-US" sz="1400" dirty="0"/>
                        <a:t>Offer </a:t>
                      </a:r>
                      <a:r>
                        <a:rPr lang="en-US" sz="1400" u="sng" dirty="0"/>
                        <a:t>proactive monitoring and alerting to block viruses</a:t>
                      </a:r>
                      <a:r>
                        <a:rPr lang="en-US" sz="1400" dirty="0"/>
                        <a:t>, malware, ransomware, phishing and spam attacks, using </a:t>
                      </a:r>
                      <a:r>
                        <a:rPr lang="en-US" sz="1400" dirty="0" err="1"/>
                        <a:t>SecureScore</a:t>
                      </a:r>
                      <a:r>
                        <a:rPr lang="en-US" sz="1400" dirty="0"/>
                        <a:t>, Windows Defender and the Security Graph API</a:t>
                      </a:r>
                    </a:p>
                    <a:p>
                      <a:pPr marL="233363" indent="-233363">
                        <a:lnSpc>
                          <a:spcPct val="100000"/>
                        </a:lnSpc>
                        <a:spcAft>
                          <a:spcPts val="600"/>
                        </a:spcAft>
                        <a:buFont typeface="Arial" panose="020B0604020202020204" pitchFamily="34" charset="0"/>
                        <a:buChar char="•"/>
                        <a:tabLst/>
                      </a:pPr>
                      <a:r>
                        <a:rPr lang="en-US" sz="1400" dirty="0"/>
                        <a:t>Offer </a:t>
                      </a:r>
                      <a:r>
                        <a:rPr lang="en-US" sz="1400" u="sng" dirty="0"/>
                        <a:t>Identity Access Management (IAM) and device policy management</a:t>
                      </a:r>
                      <a:r>
                        <a:rPr lang="en-US" sz="1400" dirty="0"/>
                        <a:t> and modernization</a:t>
                      </a:r>
                    </a:p>
                    <a:p>
                      <a:pPr marL="233363" indent="-233363">
                        <a:lnSpc>
                          <a:spcPct val="100000"/>
                        </a:lnSpc>
                        <a:spcAft>
                          <a:spcPts val="600"/>
                        </a:spcAft>
                        <a:buFont typeface="Arial" panose="020B0604020202020204" pitchFamily="34" charset="0"/>
                        <a:buChar char="•"/>
                        <a:tabLst/>
                      </a:pPr>
                      <a:r>
                        <a:rPr lang="en-US" sz="1400" dirty="0"/>
                        <a:t>Finalize through your offering or partnering with others to provide </a:t>
                      </a:r>
                      <a:r>
                        <a:rPr lang="en-US" sz="1400" u="sng" dirty="0"/>
                        <a:t>threat remediation </a:t>
                      </a:r>
                      <a:r>
                        <a:rPr lang="en-US" sz="1400" dirty="0"/>
                        <a:t>and </a:t>
                      </a:r>
                      <a:r>
                        <a:rPr lang="en-US" sz="1400" u="sng" dirty="0"/>
                        <a:t>compliance services </a:t>
                      </a:r>
                      <a:r>
                        <a:rPr lang="en-US" sz="1400" dirty="0"/>
                        <a:t>to customers, focused on specific regulatory needs. </a:t>
                      </a:r>
                    </a:p>
                    <a:p>
                      <a:pPr marL="233363" indent="-233363">
                        <a:lnSpc>
                          <a:spcPct val="100000"/>
                        </a:lnSpc>
                        <a:spcAft>
                          <a:spcPts val="600"/>
                        </a:spcAft>
                        <a:buFont typeface="Arial" panose="020B0604020202020204" pitchFamily="34" charset="0"/>
                        <a:buChar char="•"/>
                        <a:tabLst/>
                      </a:pPr>
                      <a:r>
                        <a:rPr lang="en-US" sz="1400" dirty="0"/>
                        <a:t>Create </a:t>
                      </a:r>
                      <a:r>
                        <a:rPr lang="en-US" sz="1400" u="sng" dirty="0"/>
                        <a:t>custom training portals </a:t>
                      </a:r>
                      <a:r>
                        <a:rPr lang="en-US" sz="1400" dirty="0"/>
                        <a:t>for employee training and SharePoint workflows for effective customer data management                     </a:t>
                      </a:r>
                    </a:p>
                  </a:txBody>
                  <a:tcPr>
                    <a:noFill/>
                  </a:tcPr>
                </a:tc>
                <a:extLst>
                  <a:ext uri="{0D108BD9-81ED-4DB2-BD59-A6C34878D82A}">
                    <a16:rowId xmlns:a16="http://schemas.microsoft.com/office/drawing/2014/main" val="2173915812"/>
                  </a:ext>
                </a:extLst>
              </a:tr>
            </a:tbl>
          </a:graphicData>
        </a:graphic>
      </p:graphicFrame>
      <p:pic>
        <p:nvPicPr>
          <p:cNvPr id="3" name="Picture 2">
            <a:extLst>
              <a:ext uri="{FF2B5EF4-FFF2-40B4-BE49-F238E27FC236}">
                <a16:creationId xmlns:a16="http://schemas.microsoft.com/office/drawing/2014/main" id="{CD1DA186-6730-FE4A-B5F2-66307E9A5C4E}"/>
              </a:ext>
            </a:extLst>
          </p:cNvPr>
          <p:cNvPicPr>
            <a:picLocks noChangeAspect="1"/>
          </p:cNvPicPr>
          <p:nvPr/>
        </p:nvPicPr>
        <p:blipFill>
          <a:blip r:embed="rId2"/>
          <a:stretch>
            <a:fillRect/>
          </a:stretch>
        </p:blipFill>
        <p:spPr>
          <a:xfrm>
            <a:off x="9543781" y="1051332"/>
            <a:ext cx="1493104" cy="1329477"/>
          </a:xfrm>
          <a:prstGeom prst="rect">
            <a:avLst/>
          </a:prstGeom>
        </p:spPr>
      </p:pic>
    </p:spTree>
    <p:extLst>
      <p:ext uri="{BB962C8B-B14F-4D97-AF65-F5344CB8AC3E}">
        <p14:creationId xmlns:p14="http://schemas.microsoft.com/office/powerpoint/2010/main" val="17337587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6413-29DE-4BE4-B6AA-176AC33FFCDF}"/>
              </a:ext>
            </a:extLst>
          </p:cNvPr>
          <p:cNvSpPr>
            <a:spLocks noGrp="1"/>
          </p:cNvSpPr>
          <p:nvPr>
            <p:ph type="title"/>
          </p:nvPr>
        </p:nvSpPr>
        <p:spPr/>
        <p:txBody>
          <a:bodyPr/>
          <a:lstStyle/>
          <a:p>
            <a:r>
              <a:rPr lang="en-AU">
                <a:solidFill>
                  <a:schemeClr val="accent1"/>
                </a:solidFill>
              </a:rPr>
              <a:t>Bringing it together </a:t>
            </a:r>
            <a:r>
              <a:rPr lang="en-US"/>
              <a:t>with Advanced Security services</a:t>
            </a:r>
          </a:p>
        </p:txBody>
      </p:sp>
      <p:sp>
        <p:nvSpPr>
          <p:cNvPr id="29" name="Rectangle 28">
            <a:extLst>
              <a:ext uri="{FF2B5EF4-FFF2-40B4-BE49-F238E27FC236}">
                <a16:creationId xmlns:a16="http://schemas.microsoft.com/office/drawing/2014/main" id="{454D1E85-C368-47FC-9DA9-B702CB0533BD}"/>
              </a:ext>
            </a:extLst>
          </p:cNvPr>
          <p:cNvSpPr/>
          <p:nvPr/>
        </p:nvSpPr>
        <p:spPr>
          <a:xfrm>
            <a:off x="0" y="6040167"/>
            <a:ext cx="12436475" cy="377476"/>
          </a:xfrm>
          <a:prstGeom prst="rect">
            <a:avLst/>
          </a:prstGeom>
          <a:noFill/>
        </p:spPr>
        <p:txBody>
          <a:bodyPr wrap="square" lIns="182880" anchor="ctr">
            <a:spAutoFit/>
          </a:bodyPr>
          <a:lstStyle/>
          <a:p>
            <a:pPr algn="ctr" defTabSz="951156">
              <a:lnSpc>
                <a:spcPct val="110000"/>
              </a:lnSpc>
              <a:spcAft>
                <a:spcPts val="600"/>
              </a:spcAft>
              <a:defRPr/>
            </a:pPr>
            <a:r>
              <a:rPr lang="en-US" sz="1800" dirty="0">
                <a:cs typeface="Segoe UI" panose="020B0502040204020203" pitchFamily="34" charset="0"/>
              </a:rPr>
              <a:t>Three-year </a:t>
            </a:r>
            <a:r>
              <a:rPr lang="en-US" sz="1800" b="1" dirty="0">
                <a:solidFill>
                  <a:srgbClr val="0070C0"/>
                </a:solidFill>
                <a:cs typeface="Segoe UI" panose="020B0502040204020203" pitchFamily="34" charset="0"/>
              </a:rPr>
              <a:t>average revenue </a:t>
            </a:r>
            <a:r>
              <a:rPr lang="en-US" sz="1800" dirty="0">
                <a:cs typeface="Segoe UI" panose="020B0502040204020203" pitchFamily="34" charset="0"/>
              </a:rPr>
              <a:t>per SMB seat from Microsoft 365 Business</a:t>
            </a:r>
          </a:p>
        </p:txBody>
      </p:sp>
      <p:grpSp>
        <p:nvGrpSpPr>
          <p:cNvPr id="34" name="Group 33">
            <a:extLst>
              <a:ext uri="{FF2B5EF4-FFF2-40B4-BE49-F238E27FC236}">
                <a16:creationId xmlns:a16="http://schemas.microsoft.com/office/drawing/2014/main" id="{3AFDD54E-F84A-C044-9BD5-73EC72FE16AA}"/>
              </a:ext>
            </a:extLst>
          </p:cNvPr>
          <p:cNvGrpSpPr/>
          <p:nvPr/>
        </p:nvGrpSpPr>
        <p:grpSpPr>
          <a:xfrm>
            <a:off x="429206" y="2570925"/>
            <a:ext cx="3710993" cy="3135446"/>
            <a:chOff x="429206" y="2570925"/>
            <a:chExt cx="3710993" cy="3135446"/>
          </a:xfrm>
        </p:grpSpPr>
        <p:sp>
          <p:nvSpPr>
            <p:cNvPr id="35" name="Rectangle 34">
              <a:extLst>
                <a:ext uri="{FF2B5EF4-FFF2-40B4-BE49-F238E27FC236}">
                  <a16:creationId xmlns:a16="http://schemas.microsoft.com/office/drawing/2014/main" id="{01915543-6737-384B-A0FA-9945E2B04582}"/>
                </a:ext>
              </a:extLst>
            </p:cNvPr>
            <p:cNvSpPr/>
            <p:nvPr/>
          </p:nvSpPr>
          <p:spPr>
            <a:xfrm>
              <a:off x="434974" y="3464940"/>
              <a:ext cx="3705225" cy="100749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t"/>
            <a:lstStyle/>
            <a:p>
              <a:pPr lvl="0">
                <a:spcAft>
                  <a:spcPts val="600"/>
                </a:spcAft>
              </a:pPr>
              <a:r>
                <a:rPr lang="en-US" sz="2400">
                  <a:gradFill>
                    <a:gsLst>
                      <a:gs pos="2917">
                        <a:srgbClr val="282828"/>
                      </a:gs>
                      <a:gs pos="30000">
                        <a:srgbClr val="282828"/>
                      </a:gs>
                    </a:gsLst>
                    <a:lin ang="5400000" scaled="0"/>
                  </a:gradFill>
                  <a:latin typeface="+mj-lt"/>
                </a:rPr>
                <a:t>Secure your customers</a:t>
              </a:r>
            </a:p>
            <a:p>
              <a:pPr lvl="0">
                <a:lnSpc>
                  <a:spcPct val="110000"/>
                </a:lnSpc>
                <a:spcAft>
                  <a:spcPts val="600"/>
                </a:spcAft>
              </a:pPr>
              <a:r>
                <a:rPr lang="en-US" sz="1400">
                  <a:solidFill>
                    <a:srgbClr val="282828"/>
                  </a:solidFill>
                </a:rPr>
                <a:t>Sell Microsoft 365 Business</a:t>
              </a:r>
            </a:p>
          </p:txBody>
        </p:sp>
        <p:sp>
          <p:nvSpPr>
            <p:cNvPr id="36" name="Rectangle 35">
              <a:extLst>
                <a:ext uri="{FF2B5EF4-FFF2-40B4-BE49-F238E27FC236}">
                  <a16:creationId xmlns:a16="http://schemas.microsoft.com/office/drawing/2014/main" id="{78444BE7-FE21-3144-BCF6-68483619B2B5}"/>
                </a:ext>
              </a:extLst>
            </p:cNvPr>
            <p:cNvSpPr/>
            <p:nvPr/>
          </p:nvSpPr>
          <p:spPr>
            <a:xfrm>
              <a:off x="434974" y="4309738"/>
              <a:ext cx="3705225" cy="1396633"/>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L="185738" lvl="1" indent="-185738" defTabSz="532890">
                <a:spcAft>
                  <a:spcPts val="600"/>
                </a:spcAft>
                <a:buFont typeface="Arial" panose="020B0604020202020204" pitchFamily="34" charset="0"/>
                <a:buChar char="•"/>
                <a:defRPr/>
              </a:pPr>
              <a:r>
                <a:rPr lang="en-US" sz="1600">
                  <a:solidFill>
                    <a:srgbClr val="FFFFFF"/>
                  </a:solidFill>
                  <a:cs typeface="Segoe UI" panose="020B0502040204020203" pitchFamily="34" charset="0"/>
                </a:rPr>
                <a:t>Licensing sale</a:t>
              </a:r>
            </a:p>
            <a:p>
              <a:pPr marL="185738" lvl="1" indent="-185738" defTabSz="532890">
                <a:spcAft>
                  <a:spcPts val="600"/>
                </a:spcAft>
                <a:buFont typeface="Arial" panose="020B0604020202020204" pitchFamily="34" charset="0"/>
                <a:buChar char="•"/>
                <a:defRPr/>
              </a:pPr>
              <a:r>
                <a:rPr lang="en-US" sz="1600">
                  <a:solidFill>
                    <a:srgbClr val="FFFFFF"/>
                  </a:solidFill>
                  <a:cs typeface="Segoe UI" panose="020B0502040204020203" pitchFamily="34" charset="0"/>
                </a:rPr>
                <a:t>Base security feature deployment</a:t>
              </a:r>
            </a:p>
            <a:p>
              <a:pPr marL="185738" lvl="1" indent="-185738" defTabSz="532890">
                <a:spcAft>
                  <a:spcPts val="600"/>
                </a:spcAft>
                <a:buFont typeface="Arial" panose="020B0604020202020204" pitchFamily="34" charset="0"/>
                <a:buChar char="•"/>
                <a:defRPr/>
              </a:pPr>
              <a:r>
                <a:rPr lang="en-US" sz="1600">
                  <a:solidFill>
                    <a:srgbClr val="FFFFFF"/>
                  </a:solidFill>
                  <a:cs typeface="Segoe UI" panose="020B0502040204020203" pitchFamily="34" charset="0"/>
                </a:rPr>
                <a:t>Supplement on-prem AD with AAD</a:t>
              </a:r>
            </a:p>
            <a:p>
              <a:pPr marL="185738" lvl="1" indent="-185738" defTabSz="532890">
                <a:spcAft>
                  <a:spcPts val="600"/>
                </a:spcAft>
                <a:buFont typeface="Arial" panose="020B0604020202020204" pitchFamily="34" charset="0"/>
                <a:buChar char="•"/>
                <a:defRPr/>
              </a:pPr>
              <a:r>
                <a:rPr lang="en-US" sz="1600">
                  <a:solidFill>
                    <a:srgbClr val="FFFFFF"/>
                  </a:solidFill>
                  <a:cs typeface="Segoe UI" panose="020B0502040204020203" pitchFamily="34" charset="0"/>
                </a:rPr>
                <a:t>Reduce operational cost</a:t>
              </a:r>
            </a:p>
          </p:txBody>
        </p:sp>
        <p:sp>
          <p:nvSpPr>
            <p:cNvPr id="37" name="Rectangle 36">
              <a:extLst>
                <a:ext uri="{FF2B5EF4-FFF2-40B4-BE49-F238E27FC236}">
                  <a16:creationId xmlns:a16="http://schemas.microsoft.com/office/drawing/2014/main" id="{EF6EC9FF-0A89-3846-AD78-0E726AD818C1}"/>
                </a:ext>
              </a:extLst>
            </p:cNvPr>
            <p:cNvSpPr/>
            <p:nvPr/>
          </p:nvSpPr>
          <p:spPr>
            <a:xfrm>
              <a:off x="429206" y="2570925"/>
              <a:ext cx="3687454" cy="890821"/>
            </a:xfrm>
            <a:prstGeom prst="rect">
              <a:avLst/>
            </a:prstGeom>
          </p:spPr>
          <p:txBody>
            <a:bodyPr wrap="square" lIns="182880" tIns="0" bIns="0" anchor="t">
              <a:spAutoFit/>
            </a:bodyPr>
            <a:lstStyle/>
            <a:p>
              <a:pPr lvl="0" defTabSz="951156">
                <a:lnSpc>
                  <a:spcPct val="110000"/>
                </a:lnSpc>
                <a:spcAft>
                  <a:spcPts val="600"/>
                </a:spcAft>
                <a:defRPr/>
              </a:pPr>
              <a:r>
                <a:rPr lang="en-US" sz="5600" dirty="0">
                  <a:solidFill>
                    <a:srgbClr val="0078D4"/>
                  </a:solidFill>
                  <a:latin typeface="+mj-lt"/>
                  <a:cs typeface="Segoe UI" panose="020B0502040204020203" pitchFamily="34" charset="0"/>
                </a:rPr>
                <a:t>$720</a:t>
              </a:r>
              <a:endParaRPr lang="en-US" sz="1428" dirty="0">
                <a:solidFill>
                  <a:srgbClr val="000000"/>
                </a:solidFill>
                <a:latin typeface="+mj-lt"/>
                <a:cs typeface="Segoe UI" panose="020B0502040204020203" pitchFamily="34" charset="0"/>
              </a:endParaRPr>
            </a:p>
          </p:txBody>
        </p:sp>
      </p:grpSp>
      <p:grpSp>
        <p:nvGrpSpPr>
          <p:cNvPr id="38" name="Group 37">
            <a:extLst>
              <a:ext uri="{FF2B5EF4-FFF2-40B4-BE49-F238E27FC236}">
                <a16:creationId xmlns:a16="http://schemas.microsoft.com/office/drawing/2014/main" id="{BE042771-E109-9540-BC6F-9E23EFDB07C3}"/>
              </a:ext>
            </a:extLst>
          </p:cNvPr>
          <p:cNvGrpSpPr/>
          <p:nvPr/>
        </p:nvGrpSpPr>
        <p:grpSpPr>
          <a:xfrm>
            <a:off x="4358775" y="1731502"/>
            <a:ext cx="3716006" cy="3974869"/>
            <a:chOff x="4358775" y="1731502"/>
            <a:chExt cx="3716006" cy="3974869"/>
          </a:xfrm>
        </p:grpSpPr>
        <p:sp>
          <p:nvSpPr>
            <p:cNvPr id="39" name="Rectangle 38">
              <a:extLst>
                <a:ext uri="{FF2B5EF4-FFF2-40B4-BE49-F238E27FC236}">
                  <a16:creationId xmlns:a16="http://schemas.microsoft.com/office/drawing/2014/main" id="{FFB45FB1-6CF2-B743-A816-6C8B7F4A7616}"/>
                </a:ext>
              </a:extLst>
            </p:cNvPr>
            <p:cNvSpPr/>
            <p:nvPr/>
          </p:nvSpPr>
          <p:spPr>
            <a:xfrm>
              <a:off x="4369556" y="2574927"/>
              <a:ext cx="3705225" cy="1784444"/>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t"/>
            <a:lstStyle/>
            <a:p>
              <a:pPr lvl="0">
                <a:spcAft>
                  <a:spcPts val="600"/>
                </a:spcAft>
              </a:pPr>
              <a:r>
                <a:rPr lang="en-US" sz="2400">
                  <a:gradFill>
                    <a:gsLst>
                      <a:gs pos="2917">
                        <a:srgbClr val="282828"/>
                      </a:gs>
                      <a:gs pos="30000">
                        <a:srgbClr val="282828"/>
                      </a:gs>
                    </a:gsLst>
                    <a:lin ang="5400000" scaled="0"/>
                  </a:gradFill>
                  <a:latin typeface="+mj-lt"/>
                </a:rPr>
                <a:t>Drive assessment  </a:t>
              </a:r>
            </a:p>
            <a:p>
              <a:pPr>
                <a:lnSpc>
                  <a:spcPct val="110000"/>
                </a:lnSpc>
                <a:spcAft>
                  <a:spcPts val="600"/>
                </a:spcAft>
              </a:pPr>
              <a:r>
                <a:rPr lang="en-US" sz="1400">
                  <a:solidFill>
                    <a:srgbClr val="282828"/>
                  </a:solidFill>
                </a:rPr>
                <a:t>Add high-value, easy-to-sell </a:t>
              </a:r>
              <a:br>
                <a:rPr lang="en-US" sz="1400">
                  <a:solidFill>
                    <a:srgbClr val="282828"/>
                  </a:solidFill>
                </a:rPr>
              </a:br>
              <a:r>
                <a:rPr lang="en-US" sz="1400">
                  <a:solidFill>
                    <a:srgbClr val="282828"/>
                  </a:solidFill>
                </a:rPr>
                <a:t>services based on deployment </a:t>
              </a:r>
              <a:br>
                <a:rPr lang="en-US" sz="1400">
                  <a:solidFill>
                    <a:srgbClr val="282828"/>
                  </a:solidFill>
                </a:rPr>
              </a:br>
              <a:r>
                <a:rPr lang="en-US" sz="1400">
                  <a:solidFill>
                    <a:srgbClr val="282828"/>
                  </a:solidFill>
                </a:rPr>
                <a:t>of Microsoft 365.</a:t>
              </a:r>
            </a:p>
            <a:p>
              <a:pPr lvl="0">
                <a:lnSpc>
                  <a:spcPct val="110000"/>
                </a:lnSpc>
                <a:spcAft>
                  <a:spcPts val="600"/>
                </a:spcAft>
              </a:pPr>
              <a:endParaRPr lang="en-US" sz="1400">
                <a:solidFill>
                  <a:srgbClr val="282828"/>
                </a:solidFill>
              </a:endParaRPr>
            </a:p>
          </p:txBody>
        </p:sp>
        <p:sp>
          <p:nvSpPr>
            <p:cNvPr id="40" name="Rectangle 39">
              <a:extLst>
                <a:ext uri="{FF2B5EF4-FFF2-40B4-BE49-F238E27FC236}">
                  <a16:creationId xmlns:a16="http://schemas.microsoft.com/office/drawing/2014/main" id="{BA9C9014-37C7-FC41-9068-7139A2AE698B}"/>
                </a:ext>
              </a:extLst>
            </p:cNvPr>
            <p:cNvSpPr/>
            <p:nvPr/>
          </p:nvSpPr>
          <p:spPr>
            <a:xfrm>
              <a:off x="4358775" y="3921927"/>
              <a:ext cx="3705225" cy="1784444"/>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L="185738" lvl="1" indent="-185738" defTabSz="532890">
                <a:spcAft>
                  <a:spcPts val="600"/>
                </a:spcAft>
                <a:buFont typeface="Arial" panose="020B0604020202020204" pitchFamily="34" charset="0"/>
                <a:buChar char="•"/>
                <a:defRPr/>
              </a:pPr>
              <a:r>
                <a:rPr lang="en-US" sz="1600" dirty="0">
                  <a:solidFill>
                    <a:srgbClr val="FFFFFF"/>
                  </a:solidFill>
                  <a:cs typeface="Segoe UI" panose="020B0502040204020203" pitchFamily="34" charset="0"/>
                </a:rPr>
                <a:t>Cloud security assessment </a:t>
              </a:r>
            </a:p>
            <a:p>
              <a:pPr marL="185738" lvl="1" indent="-185738" defTabSz="532890">
                <a:spcAft>
                  <a:spcPts val="600"/>
                </a:spcAft>
                <a:buFont typeface="Arial" panose="020B0604020202020204" pitchFamily="34" charset="0"/>
                <a:buChar char="•"/>
                <a:defRPr/>
              </a:pPr>
              <a:r>
                <a:rPr lang="en-US" sz="1600" dirty="0">
                  <a:solidFill>
                    <a:srgbClr val="FFFFFF"/>
                  </a:solidFill>
                  <a:cs typeface="Segoe UI" panose="020B0502040204020203" pitchFamily="34" charset="0"/>
                </a:rPr>
                <a:t>Hybrid security assessment (CSAT)</a:t>
              </a:r>
            </a:p>
            <a:p>
              <a:pPr marL="185738" lvl="1" indent="-185738" defTabSz="532890">
                <a:spcAft>
                  <a:spcPts val="600"/>
                </a:spcAft>
                <a:buFont typeface="Arial" panose="020B0604020202020204" pitchFamily="34" charset="0"/>
                <a:buChar char="•"/>
                <a:defRPr/>
              </a:pPr>
              <a:r>
                <a:rPr lang="en-US" sz="1600" dirty="0">
                  <a:solidFill>
                    <a:srgbClr val="FFFFFF"/>
                  </a:solidFill>
                  <a:cs typeface="Segoe UI" panose="020B0502040204020203" pitchFamily="34" charset="0"/>
                </a:rPr>
                <a:t>Implement compliance features</a:t>
              </a:r>
            </a:p>
            <a:p>
              <a:pPr marL="185738" indent="-185738" defTabSz="932418">
                <a:spcAft>
                  <a:spcPts val="600"/>
                </a:spcAft>
                <a:buFont typeface="Arial" panose="020B0604020202020204" pitchFamily="34" charset="0"/>
                <a:buChar char="•"/>
                <a:defRPr/>
              </a:pPr>
              <a:r>
                <a:rPr lang="en-US" sz="1600" dirty="0">
                  <a:solidFill>
                    <a:srgbClr val="FFFFFF"/>
                  </a:solidFill>
                  <a:cs typeface="Segoe UI" panose="020B0502040204020203" pitchFamily="34" charset="0"/>
                </a:rPr>
                <a:t>End-user security readiness</a:t>
              </a:r>
            </a:p>
            <a:p>
              <a:pPr marL="185738" indent="-185738" defTabSz="932418">
                <a:spcAft>
                  <a:spcPts val="600"/>
                </a:spcAft>
                <a:buFont typeface="Arial" panose="020B0604020202020204" pitchFamily="34" charset="0"/>
                <a:buChar char="•"/>
                <a:defRPr/>
              </a:pPr>
              <a:endParaRPr lang="en-US" sz="1600" dirty="0">
                <a:solidFill>
                  <a:srgbClr val="FFFFFF"/>
                </a:solidFill>
                <a:cs typeface="Segoe UI" panose="020B0502040204020203" pitchFamily="34" charset="0"/>
              </a:endParaRPr>
            </a:p>
            <a:p>
              <a:pPr marL="185738" indent="-185738" defTabSz="932418">
                <a:spcAft>
                  <a:spcPts val="600"/>
                </a:spcAft>
                <a:buFont typeface="Arial" panose="020B0604020202020204" pitchFamily="34" charset="0"/>
                <a:buChar char="•"/>
                <a:defRPr/>
              </a:pPr>
              <a:endParaRPr lang="en-US" sz="1600" dirty="0">
                <a:solidFill>
                  <a:srgbClr val="FFFFFF"/>
                </a:solidFill>
                <a:cs typeface="Segoe UI" panose="020B0502040204020203" pitchFamily="34" charset="0"/>
              </a:endParaRPr>
            </a:p>
            <a:p>
              <a:pPr marL="185738" indent="-185738" defTabSz="932418">
                <a:spcAft>
                  <a:spcPts val="600"/>
                </a:spcAft>
                <a:buFont typeface="Arial" panose="020B0604020202020204" pitchFamily="34" charset="0"/>
                <a:buChar char="•"/>
                <a:defRPr/>
              </a:pPr>
              <a:endParaRPr lang="en-US" sz="1600" dirty="0">
                <a:solidFill>
                  <a:srgbClr val="FFFFFF"/>
                </a:solidFill>
                <a:cs typeface="Segoe UI" panose="020B0502040204020203" pitchFamily="34" charset="0"/>
              </a:endParaRPr>
            </a:p>
            <a:p>
              <a:pPr marL="185738" indent="-185738" defTabSz="932418">
                <a:spcAft>
                  <a:spcPts val="600"/>
                </a:spcAft>
                <a:buFont typeface="Arial" panose="020B0604020202020204" pitchFamily="34" charset="0"/>
                <a:buChar char="•"/>
                <a:defRPr/>
              </a:pPr>
              <a:endParaRPr lang="en-US" sz="1600" dirty="0">
                <a:solidFill>
                  <a:srgbClr val="FFFFFF"/>
                </a:solidFill>
                <a:cs typeface="Segoe UI" panose="020B0502040204020203" pitchFamily="34" charset="0"/>
              </a:endParaRPr>
            </a:p>
            <a:p>
              <a:pPr marL="185738" indent="-185738" defTabSz="932418">
                <a:spcAft>
                  <a:spcPts val="600"/>
                </a:spcAft>
                <a:buFont typeface="Arial" panose="020B0604020202020204" pitchFamily="34" charset="0"/>
                <a:buChar char="•"/>
                <a:defRPr/>
              </a:pPr>
              <a:endParaRPr lang="en-US" sz="1600" dirty="0">
                <a:solidFill>
                  <a:srgbClr val="FFFFFF"/>
                </a:solidFill>
                <a:cs typeface="Segoe UI" panose="020B0502040204020203" pitchFamily="34" charset="0"/>
              </a:endParaRPr>
            </a:p>
          </p:txBody>
        </p:sp>
        <p:sp>
          <p:nvSpPr>
            <p:cNvPr id="41" name="Rectangle 40">
              <a:extLst>
                <a:ext uri="{FF2B5EF4-FFF2-40B4-BE49-F238E27FC236}">
                  <a16:creationId xmlns:a16="http://schemas.microsoft.com/office/drawing/2014/main" id="{B19EC688-A8E2-6B4A-B848-204D49633D29}"/>
                </a:ext>
              </a:extLst>
            </p:cNvPr>
            <p:cNvSpPr/>
            <p:nvPr/>
          </p:nvSpPr>
          <p:spPr>
            <a:xfrm>
              <a:off x="4369556" y="1731502"/>
              <a:ext cx="3687453" cy="861774"/>
            </a:xfrm>
            <a:prstGeom prst="rect">
              <a:avLst/>
            </a:prstGeom>
          </p:spPr>
          <p:txBody>
            <a:bodyPr wrap="square" lIns="182880" tIns="0" bIns="0" anchor="t">
              <a:spAutoFit/>
            </a:bodyPr>
            <a:lstStyle/>
            <a:p>
              <a:pPr lvl="0" defTabSz="951156">
                <a:defRPr/>
              </a:pPr>
              <a:r>
                <a:rPr lang="en-US" sz="5600" dirty="0">
                  <a:solidFill>
                    <a:srgbClr val="0078D4"/>
                  </a:solidFill>
                  <a:latin typeface="+mj-lt"/>
                  <a:cs typeface="Segoe UI" panose="020B0502040204020203" pitchFamily="34" charset="0"/>
                </a:rPr>
                <a:t>+$310 </a:t>
              </a:r>
            </a:p>
          </p:txBody>
        </p:sp>
      </p:grpSp>
      <p:grpSp>
        <p:nvGrpSpPr>
          <p:cNvPr id="42" name="Group 41">
            <a:extLst>
              <a:ext uri="{FF2B5EF4-FFF2-40B4-BE49-F238E27FC236}">
                <a16:creationId xmlns:a16="http://schemas.microsoft.com/office/drawing/2014/main" id="{04CCE21E-E2E4-0D4C-9D23-682AF0F2B40E}"/>
              </a:ext>
            </a:extLst>
          </p:cNvPr>
          <p:cNvGrpSpPr/>
          <p:nvPr/>
        </p:nvGrpSpPr>
        <p:grpSpPr>
          <a:xfrm>
            <a:off x="8296276" y="1229723"/>
            <a:ext cx="3703775" cy="4476648"/>
            <a:chOff x="8296276" y="1229723"/>
            <a:chExt cx="3703775" cy="4476648"/>
          </a:xfrm>
        </p:grpSpPr>
        <p:sp>
          <p:nvSpPr>
            <p:cNvPr id="43" name="Rectangle 42">
              <a:extLst>
                <a:ext uri="{FF2B5EF4-FFF2-40B4-BE49-F238E27FC236}">
                  <a16:creationId xmlns:a16="http://schemas.microsoft.com/office/drawing/2014/main" id="{0808915B-394D-624C-A4AE-6613C6246637}"/>
                </a:ext>
              </a:extLst>
            </p:cNvPr>
            <p:cNvSpPr/>
            <p:nvPr/>
          </p:nvSpPr>
          <p:spPr>
            <a:xfrm>
              <a:off x="8296276" y="2017428"/>
              <a:ext cx="3703775" cy="247432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t"/>
            <a:lstStyle/>
            <a:p>
              <a:pPr lvl="0">
                <a:spcAft>
                  <a:spcPts val="600"/>
                </a:spcAft>
              </a:pPr>
              <a:r>
                <a:rPr lang="en-US" sz="2400">
                  <a:gradFill>
                    <a:gsLst>
                      <a:gs pos="2917">
                        <a:srgbClr val="282828"/>
                      </a:gs>
                      <a:gs pos="30000">
                        <a:srgbClr val="282828"/>
                      </a:gs>
                    </a:gsLst>
                    <a:lin ang="5400000" scaled="0"/>
                  </a:gradFill>
                  <a:latin typeface="+mj-lt"/>
                </a:rPr>
                <a:t>Monetize with services</a:t>
              </a:r>
            </a:p>
            <a:p>
              <a:pPr lvl="0">
                <a:lnSpc>
                  <a:spcPct val="110000"/>
                </a:lnSpc>
                <a:spcAft>
                  <a:spcPts val="600"/>
                </a:spcAft>
              </a:pPr>
              <a:r>
                <a:rPr lang="en-US" sz="1400">
                  <a:solidFill>
                    <a:srgbClr val="282828"/>
                  </a:solidFill>
                </a:rPr>
                <a:t>Grow the lifetime value of the </a:t>
              </a:r>
              <a:br>
                <a:rPr lang="en-US" sz="1400">
                  <a:solidFill>
                    <a:srgbClr val="282828"/>
                  </a:solidFill>
                </a:rPr>
              </a:br>
              <a:r>
                <a:rPr lang="en-US" sz="1400">
                  <a:solidFill>
                    <a:srgbClr val="282828"/>
                  </a:solidFill>
                </a:rPr>
                <a:t>customer relationship with </a:t>
              </a:r>
              <a:br>
                <a:rPr lang="en-US" sz="1400">
                  <a:solidFill>
                    <a:srgbClr val="282828"/>
                  </a:solidFill>
                </a:rPr>
              </a:br>
              <a:r>
                <a:rPr lang="en-US" sz="1400">
                  <a:solidFill>
                    <a:srgbClr val="282828"/>
                  </a:solidFill>
                </a:rPr>
                <a:t>services that set you apart.</a:t>
              </a:r>
            </a:p>
          </p:txBody>
        </p:sp>
        <p:sp>
          <p:nvSpPr>
            <p:cNvPr id="44" name="Rectangle 43">
              <a:extLst>
                <a:ext uri="{FF2B5EF4-FFF2-40B4-BE49-F238E27FC236}">
                  <a16:creationId xmlns:a16="http://schemas.microsoft.com/office/drawing/2014/main" id="{B86AE588-5784-E242-B188-653DC83010A9}"/>
                </a:ext>
              </a:extLst>
            </p:cNvPr>
            <p:cNvSpPr/>
            <p:nvPr/>
          </p:nvSpPr>
          <p:spPr>
            <a:xfrm>
              <a:off x="8296276" y="3335646"/>
              <a:ext cx="3703775" cy="2370725"/>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L="231775" lvl="1" indent="-231775" defTabSz="532890">
                <a:spcBef>
                  <a:spcPts val="300"/>
                </a:spcBef>
                <a:buFont typeface="Arial" panose="020B0604020202020204" pitchFamily="34" charset="0"/>
                <a:buChar char="•"/>
                <a:defRPr/>
              </a:pPr>
              <a:r>
                <a:rPr lang="en-US" sz="1600">
                  <a:solidFill>
                    <a:srgbClr val="FFFFFF"/>
                  </a:solidFill>
                </a:rPr>
                <a:t>Monitoring and alerting</a:t>
              </a:r>
            </a:p>
            <a:p>
              <a:pPr marL="231775" lvl="1" indent="-231775" defTabSz="532890">
                <a:spcBef>
                  <a:spcPts val="300"/>
                </a:spcBef>
                <a:buFont typeface="Arial" panose="020B0604020202020204" pitchFamily="34" charset="0"/>
                <a:buChar char="•"/>
                <a:defRPr/>
              </a:pPr>
              <a:r>
                <a:rPr lang="en-US" sz="1600">
                  <a:solidFill>
                    <a:srgbClr val="FFFFFF"/>
                  </a:solidFill>
                </a:rPr>
                <a:t>IAM policy management </a:t>
              </a:r>
            </a:p>
            <a:p>
              <a:pPr marL="231775" lvl="1" indent="-231775" defTabSz="532890">
                <a:spcBef>
                  <a:spcPts val="300"/>
                </a:spcBef>
                <a:buFont typeface="Arial" panose="020B0604020202020204" pitchFamily="34" charset="0"/>
                <a:buChar char="•"/>
                <a:defRPr/>
              </a:pPr>
              <a:r>
                <a:rPr lang="en-US" sz="1600">
                  <a:solidFill>
                    <a:srgbClr val="FFFFFF"/>
                  </a:solidFill>
                </a:rPr>
                <a:t>Device policy management </a:t>
              </a:r>
            </a:p>
            <a:p>
              <a:pPr marL="231775" lvl="1" indent="-231775" defTabSz="532890">
                <a:spcBef>
                  <a:spcPts val="300"/>
                </a:spcBef>
                <a:buFont typeface="Arial" panose="020B0604020202020204" pitchFamily="34" charset="0"/>
                <a:buChar char="•"/>
                <a:defRPr/>
              </a:pPr>
              <a:r>
                <a:rPr lang="en-US" sz="1600">
                  <a:solidFill>
                    <a:srgbClr val="FFFFFF"/>
                  </a:solidFill>
                </a:rPr>
                <a:t>Threat remediation (P2P)</a:t>
              </a:r>
            </a:p>
            <a:p>
              <a:pPr marL="231775" lvl="1" indent="-231775" defTabSz="532890">
                <a:spcBef>
                  <a:spcPts val="300"/>
                </a:spcBef>
                <a:buFont typeface="Arial" panose="020B0604020202020204" pitchFamily="34" charset="0"/>
                <a:buChar char="•"/>
                <a:defRPr/>
              </a:pPr>
              <a:r>
                <a:rPr lang="en-US" sz="1600">
                  <a:solidFill>
                    <a:srgbClr val="FFFFFF"/>
                  </a:solidFill>
                </a:rPr>
                <a:t>Compliance as a service (P2P)</a:t>
              </a:r>
            </a:p>
          </p:txBody>
        </p:sp>
        <p:sp>
          <p:nvSpPr>
            <p:cNvPr id="45" name="Rectangle 44">
              <a:extLst>
                <a:ext uri="{FF2B5EF4-FFF2-40B4-BE49-F238E27FC236}">
                  <a16:creationId xmlns:a16="http://schemas.microsoft.com/office/drawing/2014/main" id="{7CE648C5-AF40-9640-BBEB-972C2D50122C}"/>
                </a:ext>
              </a:extLst>
            </p:cNvPr>
            <p:cNvSpPr/>
            <p:nvPr/>
          </p:nvSpPr>
          <p:spPr>
            <a:xfrm>
              <a:off x="8296277" y="1229723"/>
              <a:ext cx="3702048" cy="800219"/>
            </a:xfrm>
            <a:prstGeom prst="rect">
              <a:avLst/>
            </a:prstGeom>
          </p:spPr>
          <p:txBody>
            <a:bodyPr wrap="square" lIns="182880" tIns="0" bIns="0" anchor="t">
              <a:spAutoFit/>
            </a:bodyPr>
            <a:lstStyle/>
            <a:p>
              <a:pPr lvl="0" defTabSz="951156">
                <a:defRPr/>
              </a:pPr>
              <a:r>
                <a:rPr lang="en-US" sz="5200" dirty="0">
                  <a:solidFill>
                    <a:srgbClr val="0078D4"/>
                  </a:solidFill>
                  <a:latin typeface="+mj-lt"/>
                  <a:cs typeface="Segoe UI" panose="020B0502040204020203" pitchFamily="34" charset="0"/>
                </a:rPr>
                <a:t>+$340</a:t>
              </a:r>
              <a:endParaRPr lang="en-US" sz="5200" dirty="0">
                <a:solidFill>
                  <a:srgbClr val="000000"/>
                </a:solidFill>
                <a:latin typeface="+mj-lt"/>
                <a:cs typeface="Segoe UI" panose="020B0502040204020203" pitchFamily="34" charset="0"/>
              </a:endParaRPr>
            </a:p>
          </p:txBody>
        </p:sp>
      </p:grpSp>
      <p:grpSp>
        <p:nvGrpSpPr>
          <p:cNvPr id="46" name="Group 45">
            <a:extLst>
              <a:ext uri="{FF2B5EF4-FFF2-40B4-BE49-F238E27FC236}">
                <a16:creationId xmlns:a16="http://schemas.microsoft.com/office/drawing/2014/main" id="{61C79D81-6B49-AB4E-B0F5-71DE6FB7E9F6}"/>
              </a:ext>
            </a:extLst>
          </p:cNvPr>
          <p:cNvGrpSpPr/>
          <p:nvPr/>
        </p:nvGrpSpPr>
        <p:grpSpPr>
          <a:xfrm>
            <a:off x="3950670" y="3478939"/>
            <a:ext cx="559474" cy="904863"/>
            <a:chOff x="3891926" y="4181061"/>
            <a:chExt cx="676963" cy="1094884"/>
          </a:xfrm>
        </p:grpSpPr>
        <p:sp>
          <p:nvSpPr>
            <p:cNvPr id="47" name="Oval 46">
              <a:extLst>
                <a:ext uri="{FF2B5EF4-FFF2-40B4-BE49-F238E27FC236}">
                  <a16:creationId xmlns:a16="http://schemas.microsoft.com/office/drawing/2014/main" id="{E47EF4E0-796D-D64D-B7BD-360B45AB476E}"/>
                </a:ext>
              </a:extLst>
            </p:cNvPr>
            <p:cNvSpPr/>
            <p:nvPr/>
          </p:nvSpPr>
          <p:spPr bwMode="auto">
            <a:xfrm>
              <a:off x="3891926" y="4389120"/>
              <a:ext cx="676963" cy="676963"/>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1" err="1">
                <a:gradFill>
                  <a:gsLst>
                    <a:gs pos="0">
                      <a:srgbClr val="FFFFFF"/>
                    </a:gs>
                    <a:gs pos="100000">
                      <a:srgbClr val="FFFFFF"/>
                    </a:gs>
                  </a:gsLst>
                  <a:lin ang="5400000" scaled="0"/>
                </a:gradFill>
                <a:ea typeface="Segoe UI" pitchFamily="34" charset="0"/>
                <a:cs typeface="Segoe UI" pitchFamily="34" charset="0"/>
              </a:endParaRPr>
            </a:p>
          </p:txBody>
        </p:sp>
        <p:sp>
          <p:nvSpPr>
            <p:cNvPr id="48" name="TextBox 47">
              <a:extLst>
                <a:ext uri="{FF2B5EF4-FFF2-40B4-BE49-F238E27FC236}">
                  <a16:creationId xmlns:a16="http://schemas.microsoft.com/office/drawing/2014/main" id="{2E80B414-6391-3343-AA37-AEBE415B964A}"/>
                </a:ext>
              </a:extLst>
            </p:cNvPr>
            <p:cNvSpPr txBox="1"/>
            <p:nvPr/>
          </p:nvSpPr>
          <p:spPr>
            <a:xfrm>
              <a:off x="3965892" y="4181061"/>
              <a:ext cx="534572" cy="1094884"/>
            </a:xfrm>
            <a:prstGeom prst="rect">
              <a:avLst/>
            </a:prstGeom>
            <a:noFill/>
          </p:spPr>
          <p:txBody>
            <a:bodyPr wrap="square" lIns="182880" tIns="146304" rIns="182880" bIns="146304" rtlCol="0" anchor="ctr">
              <a:spAutoFit/>
            </a:bodyPr>
            <a:lstStyle/>
            <a:p>
              <a:pPr algn="ctr">
                <a:lnSpc>
                  <a:spcPct val="90000"/>
                </a:lnSpc>
                <a:spcAft>
                  <a:spcPts val="600"/>
                </a:spcAft>
              </a:pPr>
              <a:r>
                <a:rPr lang="en-US" sz="4400" b="1">
                  <a:solidFill>
                    <a:schemeClr val="bg2"/>
                  </a:solidFill>
                </a:rPr>
                <a:t>+</a:t>
              </a:r>
            </a:p>
          </p:txBody>
        </p:sp>
      </p:grpSp>
      <p:grpSp>
        <p:nvGrpSpPr>
          <p:cNvPr id="49" name="Group 48">
            <a:extLst>
              <a:ext uri="{FF2B5EF4-FFF2-40B4-BE49-F238E27FC236}">
                <a16:creationId xmlns:a16="http://schemas.microsoft.com/office/drawing/2014/main" id="{CCDC2965-3062-B64E-BEE2-16255814C63F}"/>
              </a:ext>
            </a:extLst>
          </p:cNvPr>
          <p:cNvGrpSpPr/>
          <p:nvPr/>
        </p:nvGrpSpPr>
        <p:grpSpPr>
          <a:xfrm>
            <a:off x="7893231" y="2847915"/>
            <a:ext cx="559474" cy="904863"/>
            <a:chOff x="3891926" y="4181061"/>
            <a:chExt cx="676963" cy="1094884"/>
          </a:xfrm>
        </p:grpSpPr>
        <p:sp>
          <p:nvSpPr>
            <p:cNvPr id="50" name="Oval 49">
              <a:extLst>
                <a:ext uri="{FF2B5EF4-FFF2-40B4-BE49-F238E27FC236}">
                  <a16:creationId xmlns:a16="http://schemas.microsoft.com/office/drawing/2014/main" id="{3635E290-371B-834F-B182-287B0C4288CF}"/>
                </a:ext>
              </a:extLst>
            </p:cNvPr>
            <p:cNvSpPr/>
            <p:nvPr/>
          </p:nvSpPr>
          <p:spPr bwMode="auto">
            <a:xfrm>
              <a:off x="3891926" y="4389120"/>
              <a:ext cx="676963" cy="676963"/>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1" err="1">
                <a:gradFill>
                  <a:gsLst>
                    <a:gs pos="0">
                      <a:srgbClr val="FFFFFF"/>
                    </a:gs>
                    <a:gs pos="100000">
                      <a:srgbClr val="FFFFFF"/>
                    </a:gs>
                  </a:gsLst>
                  <a:lin ang="5400000" scaled="0"/>
                </a:gradFill>
                <a:ea typeface="Segoe UI" pitchFamily="34" charset="0"/>
                <a:cs typeface="Segoe UI" pitchFamily="34" charset="0"/>
              </a:endParaRPr>
            </a:p>
          </p:txBody>
        </p:sp>
        <p:sp>
          <p:nvSpPr>
            <p:cNvPr id="51" name="TextBox 50">
              <a:extLst>
                <a:ext uri="{FF2B5EF4-FFF2-40B4-BE49-F238E27FC236}">
                  <a16:creationId xmlns:a16="http://schemas.microsoft.com/office/drawing/2014/main" id="{51ED4186-95EA-F44E-A433-B0F11BBE2D92}"/>
                </a:ext>
              </a:extLst>
            </p:cNvPr>
            <p:cNvSpPr txBox="1"/>
            <p:nvPr/>
          </p:nvSpPr>
          <p:spPr>
            <a:xfrm>
              <a:off x="3965892" y="4181061"/>
              <a:ext cx="534572" cy="1094884"/>
            </a:xfrm>
            <a:prstGeom prst="rect">
              <a:avLst/>
            </a:prstGeom>
            <a:noFill/>
          </p:spPr>
          <p:txBody>
            <a:bodyPr wrap="square" lIns="182880" tIns="146304" rIns="182880" bIns="146304" rtlCol="0" anchor="ctr">
              <a:spAutoFit/>
            </a:bodyPr>
            <a:lstStyle/>
            <a:p>
              <a:pPr algn="ctr">
                <a:lnSpc>
                  <a:spcPct val="90000"/>
                </a:lnSpc>
                <a:spcAft>
                  <a:spcPts val="600"/>
                </a:spcAft>
              </a:pPr>
              <a:r>
                <a:rPr lang="en-US" sz="4400" b="1">
                  <a:solidFill>
                    <a:schemeClr val="bg2"/>
                  </a:solidFill>
                </a:rPr>
                <a:t>+</a:t>
              </a:r>
            </a:p>
          </p:txBody>
        </p:sp>
      </p:grpSp>
      <p:sp>
        <p:nvSpPr>
          <p:cNvPr id="52" name="Rectangle 51">
            <a:extLst>
              <a:ext uri="{FF2B5EF4-FFF2-40B4-BE49-F238E27FC236}">
                <a16:creationId xmlns:a16="http://schemas.microsoft.com/office/drawing/2014/main" id="{7AF8CCA5-E883-F646-B77C-C5143C1DC8D9}"/>
              </a:ext>
            </a:extLst>
          </p:cNvPr>
          <p:cNvSpPr/>
          <p:nvPr/>
        </p:nvSpPr>
        <p:spPr>
          <a:xfrm>
            <a:off x="423418" y="6550025"/>
            <a:ext cx="10564880" cy="276999"/>
          </a:xfrm>
          <a:prstGeom prst="rect">
            <a:avLst/>
          </a:prstGeom>
        </p:spPr>
        <p:txBody>
          <a:bodyPr wrap="square" anchor="t">
            <a:spAutoFit/>
          </a:bodyPr>
          <a:lstStyle/>
          <a:p>
            <a:r>
              <a:rPr lang="en-US" sz="1200" dirty="0">
                <a:solidFill>
                  <a:srgbClr val="000000"/>
                </a:solidFill>
              </a:rPr>
              <a:t>Source: The Microsoft 365 Partner Opportunity, A Forrester Total Economic Impact™ Study Commissioned By Microsoft, July 2019</a:t>
            </a:r>
            <a:r>
              <a:rPr lang="en-US" sz="1200">
                <a:solidFill>
                  <a:srgbClr val="000000"/>
                </a:solidFill>
              </a:rPr>
              <a:t> </a:t>
            </a:r>
            <a:endParaRPr lang="en-US" sz="1200" dirty="0">
              <a:solidFill>
                <a:srgbClr val="000000"/>
              </a:solidFill>
            </a:endParaRPr>
          </a:p>
        </p:txBody>
      </p:sp>
    </p:spTree>
    <p:extLst>
      <p:ext uri="{BB962C8B-B14F-4D97-AF65-F5344CB8AC3E}">
        <p14:creationId xmlns:p14="http://schemas.microsoft.com/office/powerpoint/2010/main" val="38795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E6B72CE-F64C-1643-BDA9-6BA868F46734}"/>
              </a:ext>
            </a:extLst>
          </p:cNvPr>
          <p:cNvGrpSpPr/>
          <p:nvPr/>
        </p:nvGrpSpPr>
        <p:grpSpPr>
          <a:xfrm>
            <a:off x="8039129" y="2110098"/>
            <a:ext cx="3587136" cy="4047897"/>
            <a:chOff x="4480182" y="2110098"/>
            <a:chExt cx="3587136" cy="4047897"/>
          </a:xfrm>
        </p:grpSpPr>
        <p:sp>
          <p:nvSpPr>
            <p:cNvPr id="20" name="Rectangle 19">
              <a:extLst>
                <a:ext uri="{FF2B5EF4-FFF2-40B4-BE49-F238E27FC236}">
                  <a16:creationId xmlns:a16="http://schemas.microsoft.com/office/drawing/2014/main" id="{78002B71-4034-AE4D-902E-A03FD750B720}"/>
                </a:ext>
              </a:extLst>
            </p:cNvPr>
            <p:cNvSpPr/>
            <p:nvPr/>
          </p:nvSpPr>
          <p:spPr bwMode="auto">
            <a:xfrm>
              <a:off x="4480184" y="2110098"/>
              <a:ext cx="3587134" cy="359870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Isosceles Triangle 1">
              <a:extLst>
                <a:ext uri="{FF2B5EF4-FFF2-40B4-BE49-F238E27FC236}">
                  <a16:creationId xmlns:a16="http://schemas.microsoft.com/office/drawing/2014/main" id="{26A5A36C-01FF-4E40-A4E9-3BD07237A3DB}"/>
                </a:ext>
              </a:extLst>
            </p:cNvPr>
            <p:cNvSpPr/>
            <p:nvPr/>
          </p:nvSpPr>
          <p:spPr bwMode="auto">
            <a:xfrm rot="10800000">
              <a:off x="4480182" y="5708798"/>
              <a:ext cx="809728" cy="449197"/>
            </a:xfrm>
            <a:prstGeom prst="triangle">
              <a:avLst>
                <a:gd name="adj" fmla="val 0"/>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284E3C16-7F23-6F4C-A90B-C5F877BA5B44}"/>
              </a:ext>
            </a:extLst>
          </p:cNvPr>
          <p:cNvGrpSpPr/>
          <p:nvPr/>
        </p:nvGrpSpPr>
        <p:grpSpPr>
          <a:xfrm>
            <a:off x="8696689" y="2622680"/>
            <a:ext cx="2272866" cy="2452821"/>
            <a:chOff x="8556661" y="2286764"/>
            <a:chExt cx="2273511" cy="2453517"/>
          </a:xfrm>
        </p:grpSpPr>
        <p:sp>
          <p:nvSpPr>
            <p:cNvPr id="25" name="Rectangle 24">
              <a:extLst>
                <a:ext uri="{FF2B5EF4-FFF2-40B4-BE49-F238E27FC236}">
                  <a16:creationId xmlns:a16="http://schemas.microsoft.com/office/drawing/2014/main" id="{93D5C1D0-A553-D742-97AA-CFB1BC5CBF6E}"/>
                </a:ext>
              </a:extLst>
            </p:cNvPr>
            <p:cNvSpPr/>
            <p:nvPr/>
          </p:nvSpPr>
          <p:spPr>
            <a:xfrm>
              <a:off x="8556661" y="4385789"/>
              <a:ext cx="2273511" cy="354492"/>
            </a:xfrm>
            <a:prstGeom prst="rect">
              <a:avLst/>
            </a:prstGeom>
          </p:spPr>
          <p:txBody>
            <a:bodyPr wrap="none" lIns="0" rIns="0">
              <a:spAutoFit/>
            </a:bodyPr>
            <a:lstStyle/>
            <a:p>
              <a:pPr marL="0" marR="0" lvl="0" indent="0" algn="ctr" defTabSz="931972" rtl="0" eaLnBrk="1" fontAlgn="base" latinLnBrk="0" hangingPunct="1">
                <a:lnSpc>
                  <a:spcPts val="2000"/>
                </a:lnSpc>
                <a:spcBef>
                  <a:spcPct val="0"/>
                </a:spcBef>
                <a:spcAft>
                  <a:spcPts val="612"/>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Semibold"/>
                  <a:ea typeface="+mn-ea"/>
                  <a:cs typeface="+mn-cs"/>
                </a:rPr>
                <a:t>What to do next</a:t>
              </a:r>
            </a:p>
          </p:txBody>
        </p:sp>
        <p:pic>
          <p:nvPicPr>
            <p:cNvPr id="26" name="Picture 25">
              <a:extLst>
                <a:ext uri="{FF2B5EF4-FFF2-40B4-BE49-F238E27FC236}">
                  <a16:creationId xmlns:a16="http://schemas.microsoft.com/office/drawing/2014/main" id="{BD37DF7B-7C6A-D04A-A38A-395719AE5711}"/>
                </a:ext>
              </a:extLst>
            </p:cNvPr>
            <p:cNvPicPr>
              <a:picLocks noChangeAspect="1"/>
            </p:cNvPicPr>
            <p:nvPr/>
          </p:nvPicPr>
          <p:blipFill>
            <a:blip r:embed="rId3"/>
            <a:stretch>
              <a:fillRect/>
            </a:stretch>
          </p:blipFill>
          <p:spPr>
            <a:xfrm>
              <a:off x="9088163" y="2286764"/>
              <a:ext cx="1210498" cy="1210498"/>
            </a:xfrm>
            <a:prstGeom prst="rect">
              <a:avLst/>
            </a:prstGeom>
          </p:spPr>
        </p:pic>
        <p:cxnSp>
          <p:nvCxnSpPr>
            <p:cNvPr id="30" name="Straight Connector 29">
              <a:extLst>
                <a:ext uri="{FF2B5EF4-FFF2-40B4-BE49-F238E27FC236}">
                  <a16:creationId xmlns:a16="http://schemas.microsoft.com/office/drawing/2014/main" id="{7040A720-05A9-1644-AE09-A40C5A08C0DE}"/>
                </a:ext>
              </a:extLst>
            </p:cNvPr>
            <p:cNvCxnSpPr/>
            <p:nvPr/>
          </p:nvCxnSpPr>
          <p:spPr>
            <a:xfrm>
              <a:off x="8743346"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98C820C-7369-694D-B2C6-C5229EE69636}"/>
              </a:ext>
            </a:extLst>
          </p:cNvPr>
          <p:cNvGrpSpPr/>
          <p:nvPr/>
        </p:nvGrpSpPr>
        <p:grpSpPr>
          <a:xfrm>
            <a:off x="4900799" y="2569207"/>
            <a:ext cx="2796920" cy="2762775"/>
            <a:chOff x="4651249" y="2233277"/>
            <a:chExt cx="2797711" cy="2763558"/>
          </a:xfrm>
        </p:grpSpPr>
        <p:sp>
          <p:nvSpPr>
            <p:cNvPr id="36" name="Rectangle 35">
              <a:extLst>
                <a:ext uri="{FF2B5EF4-FFF2-40B4-BE49-F238E27FC236}">
                  <a16:creationId xmlns:a16="http://schemas.microsoft.com/office/drawing/2014/main" id="{3074DB48-1A70-FE47-B781-54ECF7099953}"/>
                </a:ext>
              </a:extLst>
            </p:cNvPr>
            <p:cNvSpPr/>
            <p:nvPr/>
          </p:nvSpPr>
          <p:spPr>
            <a:xfrm>
              <a:off x="4651249" y="4385789"/>
              <a:ext cx="2797711"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Why add Advanced </a:t>
              </a:r>
              <a:br>
                <a:rPr lang="en-US" sz="2400">
                  <a:solidFill>
                    <a:srgbClr val="282828"/>
                  </a:solidFill>
                  <a:latin typeface="Segoe UI Semibold"/>
                </a:rPr>
              </a:br>
              <a:r>
                <a:rPr lang="en-US" sz="2400">
                  <a:solidFill>
                    <a:srgbClr val="282828"/>
                  </a:solidFill>
                  <a:latin typeface="Segoe UI Semibold"/>
                </a:rPr>
                <a:t>Security services?</a:t>
              </a:r>
            </a:p>
          </p:txBody>
        </p:sp>
        <p:pic>
          <p:nvPicPr>
            <p:cNvPr id="37" name="Picture 36">
              <a:extLst>
                <a:ext uri="{FF2B5EF4-FFF2-40B4-BE49-F238E27FC236}">
                  <a16:creationId xmlns:a16="http://schemas.microsoft.com/office/drawing/2014/main" id="{94497A99-D4F8-F14B-82AF-501E5644E524}"/>
                </a:ext>
              </a:extLst>
            </p:cNvPr>
            <p:cNvPicPr>
              <a:picLocks noChangeAspect="1"/>
            </p:cNvPicPr>
            <p:nvPr/>
          </p:nvPicPr>
          <p:blipFill>
            <a:blip r:embed="rId4"/>
            <a:stretch>
              <a:fillRect/>
            </a:stretch>
          </p:blipFill>
          <p:spPr>
            <a:xfrm>
              <a:off x="5216021" y="2233277"/>
              <a:ext cx="1340622" cy="1340622"/>
            </a:xfrm>
            <a:prstGeom prst="rect">
              <a:avLst/>
            </a:prstGeom>
          </p:spPr>
        </p:pic>
        <p:cxnSp>
          <p:nvCxnSpPr>
            <p:cNvPr id="38" name="Straight Connector 37">
              <a:extLst>
                <a:ext uri="{FF2B5EF4-FFF2-40B4-BE49-F238E27FC236}">
                  <a16:creationId xmlns:a16="http://schemas.microsoft.com/office/drawing/2014/main" id="{AF8492A6-5752-1449-9402-0FF58CBCF942}"/>
                </a:ext>
              </a:extLst>
            </p:cNvPr>
            <p:cNvCxnSpPr/>
            <p:nvPr/>
          </p:nvCxnSpPr>
          <p:spPr>
            <a:xfrm>
              <a:off x="5100453"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F4A808A-966C-DA43-A5E1-5776C23467E2}"/>
              </a:ext>
            </a:extLst>
          </p:cNvPr>
          <p:cNvGrpSpPr/>
          <p:nvPr/>
        </p:nvGrpSpPr>
        <p:grpSpPr>
          <a:xfrm>
            <a:off x="1190519" y="2622680"/>
            <a:ext cx="2568011" cy="2709304"/>
            <a:chOff x="1075849" y="2286764"/>
            <a:chExt cx="2568739" cy="2710072"/>
          </a:xfrm>
        </p:grpSpPr>
        <p:sp>
          <p:nvSpPr>
            <p:cNvPr id="40" name="Rectangle 39">
              <a:extLst>
                <a:ext uri="{FF2B5EF4-FFF2-40B4-BE49-F238E27FC236}">
                  <a16:creationId xmlns:a16="http://schemas.microsoft.com/office/drawing/2014/main" id="{8444ADA7-4A41-B846-B811-F6C2C6EC5E1F}"/>
                </a:ext>
              </a:extLst>
            </p:cNvPr>
            <p:cNvSpPr/>
            <p:nvPr/>
          </p:nvSpPr>
          <p:spPr>
            <a:xfrm>
              <a:off x="1075849" y="4385790"/>
              <a:ext cx="2568739" cy="611046"/>
            </a:xfrm>
            <a:prstGeom prst="rect">
              <a:avLst/>
            </a:prstGeom>
          </p:spPr>
          <p:txBody>
            <a:bodyPr wrap="none" lIns="0" rIns="0">
              <a:spAutoFit/>
            </a:bodyPr>
            <a:lstStyle/>
            <a:p>
              <a:pPr marL="0" marR="0" lvl="0" indent="0" algn="ctr" defTabSz="931972" rtl="0" eaLnBrk="1" fontAlgn="base" latinLnBrk="0" hangingPunct="1">
                <a:lnSpc>
                  <a:spcPts val="2000"/>
                </a:lnSpc>
                <a:spcBef>
                  <a:spcPct val="0"/>
                </a:spcBef>
                <a:spcAft>
                  <a:spcPts val="612"/>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Semibold"/>
                  <a:ea typeface="+mn-ea"/>
                  <a:cs typeface="+mn-cs"/>
                </a:rPr>
                <a:t>How will this help </a:t>
              </a:r>
              <a:br>
                <a:rPr kumimoji="0" lang="en-US" sz="2400" b="0" i="0" u="none" strike="noStrike" kern="1200" cap="none" spc="0" normalizeH="0" baseline="0" noProof="0">
                  <a:ln>
                    <a:noFill/>
                  </a:ln>
                  <a:solidFill>
                    <a:srgbClr val="282828"/>
                  </a:solidFill>
                  <a:effectLst/>
                  <a:uLnTx/>
                  <a:uFillTx/>
                  <a:latin typeface="Segoe UI Semibold"/>
                  <a:ea typeface="+mn-ea"/>
                  <a:cs typeface="+mn-cs"/>
                </a:rPr>
              </a:br>
              <a:r>
                <a:rPr kumimoji="0" lang="en-US" sz="2400" b="0" i="0" u="none" strike="noStrike" kern="1200" cap="none" spc="0" normalizeH="0" baseline="0" noProof="0">
                  <a:ln>
                    <a:noFill/>
                  </a:ln>
                  <a:solidFill>
                    <a:srgbClr val="282828"/>
                  </a:solidFill>
                  <a:effectLst/>
                  <a:uLnTx/>
                  <a:uFillTx/>
                  <a:latin typeface="Segoe UI Semibold"/>
                  <a:ea typeface="+mn-ea"/>
                  <a:cs typeface="+mn-cs"/>
                </a:rPr>
                <a:t>your customers?</a:t>
              </a:r>
            </a:p>
          </p:txBody>
        </p:sp>
        <p:pic>
          <p:nvPicPr>
            <p:cNvPr id="43" name="Picture 42">
              <a:extLst>
                <a:ext uri="{FF2B5EF4-FFF2-40B4-BE49-F238E27FC236}">
                  <a16:creationId xmlns:a16="http://schemas.microsoft.com/office/drawing/2014/main" id="{6BE811FB-2D44-7748-95E3-466E6F5CDB92}"/>
                </a:ext>
              </a:extLst>
            </p:cNvPr>
            <p:cNvPicPr>
              <a:picLocks noChangeAspect="1"/>
            </p:cNvPicPr>
            <p:nvPr/>
          </p:nvPicPr>
          <p:blipFill>
            <a:blip r:embed="rId5"/>
            <a:stretch>
              <a:fillRect/>
            </a:stretch>
          </p:blipFill>
          <p:spPr>
            <a:xfrm>
              <a:off x="1754960" y="2286764"/>
              <a:ext cx="1210498" cy="1210498"/>
            </a:xfrm>
            <a:prstGeom prst="rect">
              <a:avLst/>
            </a:prstGeom>
          </p:spPr>
        </p:pic>
        <p:cxnSp>
          <p:nvCxnSpPr>
            <p:cNvPr id="44" name="Straight Connector 43">
              <a:extLst>
                <a:ext uri="{FF2B5EF4-FFF2-40B4-BE49-F238E27FC236}">
                  <a16:creationId xmlns:a16="http://schemas.microsoft.com/office/drawing/2014/main" id="{07C08347-3094-7F43-9DAF-F750221BDB08}"/>
                </a:ext>
              </a:extLst>
            </p:cNvPr>
            <p:cNvCxnSpPr/>
            <p:nvPr/>
          </p:nvCxnSpPr>
          <p:spPr>
            <a:xfrm>
              <a:off x="1410564"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CD003C48-7657-4843-808F-4C2E03452CBC}"/>
              </a:ext>
            </a:extLst>
          </p:cNvPr>
          <p:cNvSpPr>
            <a:spLocks noGrp="1"/>
          </p:cNvSpPr>
          <p:nvPr>
            <p:ph type="title"/>
          </p:nvPr>
        </p:nvSpPr>
        <p:spPr/>
        <p:txBody>
          <a:bodyPr/>
          <a:lstStyle/>
          <a:p>
            <a:r>
              <a:rPr lang="en-US">
                <a:solidFill>
                  <a:schemeClr val="accent1"/>
                </a:solidFill>
              </a:rPr>
              <a:t>Build your business </a:t>
            </a:r>
            <a:r>
              <a:rPr lang="en-US"/>
              <a:t>around cloud security</a:t>
            </a:r>
          </a:p>
        </p:txBody>
      </p:sp>
    </p:spTree>
    <p:extLst>
      <p:ext uri="{BB962C8B-B14F-4D97-AF65-F5344CB8AC3E}">
        <p14:creationId xmlns:p14="http://schemas.microsoft.com/office/powerpoint/2010/main" val="1509973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714605-CB84-4D4B-A79F-ACDA84A4D57C}"/>
              </a:ext>
            </a:extLst>
          </p:cNvPr>
          <p:cNvSpPr>
            <a:spLocks noGrp="1"/>
          </p:cNvSpPr>
          <p:nvPr>
            <p:ph type="title"/>
          </p:nvPr>
        </p:nvSpPr>
        <p:spPr>
          <a:xfrm>
            <a:off x="434975" y="449264"/>
            <a:ext cx="11563350" cy="754061"/>
          </a:xfrm>
        </p:spPr>
        <p:txBody>
          <a:bodyPr/>
          <a:lstStyle/>
          <a:p>
            <a:r>
              <a:rPr lang="en-US"/>
              <a:t>Target SMBs that need </a:t>
            </a:r>
            <a:r>
              <a:rPr lang="en-US">
                <a:solidFill>
                  <a:schemeClr val="accent1"/>
                </a:solidFill>
              </a:rPr>
              <a:t>Advanced</a:t>
            </a:r>
            <a:r>
              <a:rPr lang="en-US"/>
              <a:t> </a:t>
            </a:r>
            <a:r>
              <a:rPr lang="en-US">
                <a:solidFill>
                  <a:schemeClr val="accent1"/>
                </a:solidFill>
              </a:rPr>
              <a:t>Security services</a:t>
            </a:r>
          </a:p>
        </p:txBody>
      </p:sp>
      <p:graphicFrame>
        <p:nvGraphicFramePr>
          <p:cNvPr id="2" name="Table 1">
            <a:extLst>
              <a:ext uri="{FF2B5EF4-FFF2-40B4-BE49-F238E27FC236}">
                <a16:creationId xmlns:a16="http://schemas.microsoft.com/office/drawing/2014/main" id="{0C266C0C-4751-475E-9C65-E31D66C4B07C}"/>
              </a:ext>
            </a:extLst>
          </p:cNvPr>
          <p:cNvGraphicFramePr>
            <a:graphicFrameLocks noGrp="1"/>
          </p:cNvGraphicFramePr>
          <p:nvPr>
            <p:extLst>
              <p:ext uri="{D42A27DB-BD31-4B8C-83A1-F6EECF244321}">
                <p14:modId xmlns:p14="http://schemas.microsoft.com/office/powerpoint/2010/main" val="3752004916"/>
              </p:ext>
            </p:extLst>
          </p:nvPr>
        </p:nvGraphicFramePr>
        <p:xfrm>
          <a:off x="434974" y="1445295"/>
          <a:ext cx="11563349" cy="5048170"/>
        </p:xfrm>
        <a:graphic>
          <a:graphicData uri="http://schemas.openxmlformats.org/drawingml/2006/table">
            <a:tbl>
              <a:tblPr firstRow="1" bandRow="1">
                <a:tableStyleId>{5C22544A-7EE6-4342-B048-85BDC9FD1C3A}</a:tableStyleId>
              </a:tblPr>
              <a:tblGrid>
                <a:gridCol w="2399283">
                  <a:extLst>
                    <a:ext uri="{9D8B030D-6E8A-4147-A177-3AD203B41FA5}">
                      <a16:colId xmlns:a16="http://schemas.microsoft.com/office/drawing/2014/main" val="3196131384"/>
                    </a:ext>
                  </a:extLst>
                </a:gridCol>
                <a:gridCol w="4582033">
                  <a:extLst>
                    <a:ext uri="{9D8B030D-6E8A-4147-A177-3AD203B41FA5}">
                      <a16:colId xmlns:a16="http://schemas.microsoft.com/office/drawing/2014/main" val="640810529"/>
                    </a:ext>
                  </a:extLst>
                </a:gridCol>
                <a:gridCol w="4582033">
                  <a:extLst>
                    <a:ext uri="{9D8B030D-6E8A-4147-A177-3AD203B41FA5}">
                      <a16:colId xmlns:a16="http://schemas.microsoft.com/office/drawing/2014/main" val="2734209767"/>
                    </a:ext>
                  </a:extLst>
                </a:gridCol>
              </a:tblGrid>
              <a:tr h="472874">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gridSpan="2">
                  <a:txBody>
                    <a:bodyPr/>
                    <a:lstStyle/>
                    <a:p>
                      <a:pPr algn="ctr"/>
                      <a:r>
                        <a:rPr lang="en-US"/>
                        <a:t>Upsell</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hMerge="1">
                  <a:txBody>
                    <a:bodyPr/>
                    <a:lstStyle/>
                    <a:p>
                      <a:pPr algn="ctr"/>
                      <a:endParaRPr lang="en-US"/>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312186210"/>
                  </a:ext>
                </a:extLst>
              </a:tr>
              <a:tr h="87678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a:solidFill>
                            <a:srgbClr val="0078D4"/>
                          </a:solidFill>
                        </a:rPr>
                        <a:t>Target audience</a:t>
                      </a:r>
                      <a:br>
                        <a:rPr lang="en-US" sz="1200" b="1">
                          <a:solidFill>
                            <a:srgbClr val="0078D4"/>
                          </a:solidFill>
                        </a:rPr>
                      </a:br>
                      <a:r>
                        <a:rPr lang="en-US" sz="1200" b="1">
                          <a:solidFill>
                            <a:srgbClr val="0078D4"/>
                          </a:solidFill>
                        </a:rPr>
                        <a:t>(in order of prioritization)</a:t>
                      </a:r>
                    </a:p>
                    <a:p>
                      <a:endParaRPr lang="en-US" sz="1200" b="1">
                        <a:solidFill>
                          <a:srgbClr val="0078D4"/>
                        </a:solidFill>
                      </a:endParaRPr>
                    </a:p>
                  </a:txBody>
                  <a:tcP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28600" marR="0" lvl="0" indent="-228600" algn="l" defTabSz="951121" rtl="0" eaLnBrk="1" fontAlgn="auto" latinLnBrk="0" hangingPunct="1">
                        <a:lnSpc>
                          <a:spcPct val="100000"/>
                        </a:lnSpc>
                        <a:spcBef>
                          <a:spcPts val="0"/>
                        </a:spcBef>
                        <a:spcAft>
                          <a:spcPts val="600"/>
                        </a:spcAft>
                        <a:buClr>
                          <a:srgbClr val="282828"/>
                        </a:buClr>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Light" panose="020B0502040204020203" pitchFamily="34" charset="0"/>
                        </a:rPr>
                        <a:t>Existing Office 365 Business Premium customers in your base</a:t>
                      </a:r>
                    </a:p>
                    <a:p>
                      <a:pPr marL="228600" marR="0" lvl="0" indent="-228600" algn="l" defTabSz="951121" rtl="0" eaLnBrk="1" fontAlgn="auto" latinLnBrk="0" hangingPunct="1">
                        <a:lnSpc>
                          <a:spcPct val="100000"/>
                        </a:lnSpc>
                        <a:spcBef>
                          <a:spcPts val="0"/>
                        </a:spcBef>
                        <a:spcAft>
                          <a:spcPts val="600"/>
                        </a:spcAft>
                        <a:buClr>
                          <a:srgbClr val="282828"/>
                        </a:buClr>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Light" panose="020B0502040204020203" pitchFamily="34" charset="0"/>
                        </a:rPr>
                        <a:t>SMB customers considering Office 365 E3</a:t>
                      </a:r>
                    </a:p>
                    <a:p>
                      <a:pPr marL="228600" marR="0" lvl="0" indent="-228600" algn="l" defTabSz="951121" rtl="0" eaLnBrk="1" fontAlgn="auto" latinLnBrk="0" hangingPunct="1">
                        <a:lnSpc>
                          <a:spcPct val="100000"/>
                        </a:lnSpc>
                        <a:spcBef>
                          <a:spcPts val="0"/>
                        </a:spcBef>
                        <a:spcAft>
                          <a:spcPts val="600"/>
                        </a:spcAft>
                        <a:buClr>
                          <a:srgbClr val="282828"/>
                        </a:buClr>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Light" panose="020B0502040204020203" pitchFamily="34" charset="0"/>
                        </a:rPr>
                        <a:t>SMB customers currently using EM+S and/ or third-party security solutions to converge technology investment</a:t>
                      </a:r>
                    </a:p>
                    <a:p>
                      <a:pPr marL="228600" marR="0" lvl="0" indent="-228600" algn="l" defTabSz="951121" rtl="0" eaLnBrk="1" fontAlgn="auto" latinLnBrk="0" hangingPunct="1">
                        <a:lnSpc>
                          <a:spcPct val="100000"/>
                        </a:lnSpc>
                        <a:spcBef>
                          <a:spcPts val="0"/>
                        </a:spcBef>
                        <a:spcAft>
                          <a:spcPts val="600"/>
                        </a:spcAft>
                        <a:buClr>
                          <a:srgbClr val="282828"/>
                        </a:buClr>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mn-lt"/>
                          <a:ea typeface="+mn-ea"/>
                          <a:cs typeface="Segoe UI Light" panose="020B0502040204020203" pitchFamily="34" charset="0"/>
                        </a:rPr>
                        <a:t>Customers on end-of-support Office and Windows should have a roadmap to  get to Microsoft 365 Business</a:t>
                      </a:r>
                    </a:p>
                    <a:p>
                      <a:pPr marL="0" indent="0">
                        <a:spcAft>
                          <a:spcPts val="300"/>
                        </a:spcAft>
                        <a:buFont typeface="Arial" panose="020B0604020202020204" pitchFamily="34" charset="0"/>
                        <a:buNone/>
                      </a:pPr>
                      <a:endParaRPr lang="en-US" sz="1200"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71450" indent="-171450">
                        <a:spcAft>
                          <a:spcPts val="300"/>
                        </a:spcAft>
                        <a:buFont typeface="Arial" panose="020B0604020202020204" pitchFamily="34" charset="0"/>
                        <a:buChar char="•"/>
                      </a:pPr>
                      <a:endParaRPr lang="en-US" sz="1200"/>
                    </a:p>
                  </a:txBody>
                  <a:tcP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242476"/>
                  </a:ext>
                </a:extLst>
              </a:tr>
              <a:tr h="591092">
                <a:tc>
                  <a:txBody>
                    <a:bodyPr/>
                    <a:lstStyle/>
                    <a:p>
                      <a:r>
                        <a:rPr lang="en-US" sz="1200" b="1">
                          <a:solidFill>
                            <a:srgbClr val="0078D4"/>
                          </a:solidFill>
                        </a:rPr>
                        <a:t>Customer opportunity</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buFont typeface="Arial" panose="020B0604020202020204" pitchFamily="34" charset="0"/>
                        <a:buChar char="•"/>
                      </a:pPr>
                      <a:r>
                        <a:rPr lang="en-US" sz="1200" kern="1200">
                          <a:solidFill>
                            <a:schemeClr val="tx1"/>
                          </a:solidFill>
                          <a:latin typeface="+mn-lt"/>
                          <a:ea typeface="+mn-ea"/>
                          <a:cs typeface="+mn-cs"/>
                        </a:rPr>
                        <a:t>Millions of SMB customers on the Office 365 Business SKUs that are ready to move to Microsoft 365 Business </a:t>
                      </a:r>
                    </a:p>
                    <a:p>
                      <a:pPr marL="171450" indent="-171450">
                        <a:buFont typeface="Arial" panose="020B0604020202020204" pitchFamily="34" charset="0"/>
                        <a:buChar char="•"/>
                      </a:pPr>
                      <a:r>
                        <a:rPr lang="en-US" sz="1200" kern="1200">
                          <a:solidFill>
                            <a:schemeClr val="tx1"/>
                          </a:solidFill>
                          <a:latin typeface="+mn-lt"/>
                          <a:ea typeface="+mn-ea"/>
                          <a:cs typeface="+mn-cs"/>
                        </a:rPr>
                        <a:t>50% of SMB’s would pay at least 20% more for the right security solution from a new MSP</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71450" indent="-171450">
                        <a:spcAft>
                          <a:spcPts val="300"/>
                        </a:spcAft>
                        <a:buFont typeface="Arial" panose="020B0604020202020204" pitchFamily="34" charset="0"/>
                        <a:buChar char="•"/>
                      </a:pPr>
                      <a:endParaRPr lang="en-US" sz="120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846842"/>
                  </a:ext>
                </a:extLst>
              </a:tr>
              <a:tr h="734170">
                <a:tc>
                  <a:txBody>
                    <a:bodyPr/>
                    <a:lstStyle/>
                    <a:p>
                      <a:r>
                        <a:rPr lang="en-US" sz="1200" b="1">
                          <a:solidFill>
                            <a:srgbClr val="0078D4"/>
                          </a:solidFill>
                        </a:rPr>
                        <a:t>Compelling events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0">
                          <a:solidFill>
                            <a:srgbClr val="2C292A"/>
                          </a:solidFill>
                          <a:latin typeface="+mn-lt"/>
                        </a:rPr>
                        <a:t>Security breach event </a:t>
                      </a:r>
                    </a:p>
                    <a:p>
                      <a:pPr marL="171450" indent="-171450">
                        <a:spcBef>
                          <a:spcPts val="400"/>
                        </a:spcBef>
                        <a:buFont typeface="Arial" panose="020B0604020202020204" pitchFamily="34" charset="0"/>
                        <a:buChar char="•"/>
                      </a:pPr>
                      <a:r>
                        <a:rPr lang="en-US" sz="1200" b="0" i="0" u="none" strike="noStrike" kern="1200">
                          <a:solidFill>
                            <a:schemeClr val="dk1"/>
                          </a:solidFill>
                          <a:effectLst/>
                          <a:latin typeface="+mn-lt"/>
                          <a:ea typeface="+mn-ea"/>
                          <a:cs typeface="+mn-cs"/>
                        </a:rPr>
                        <a:t>End of support for: Office 2010, Windows 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400"/>
                        </a:spcBef>
                        <a:buFont typeface="Arial" panose="020B0604020202020204" pitchFamily="34" charset="0"/>
                        <a:buChar char="•"/>
                      </a:pPr>
                      <a:r>
                        <a:rPr lang="en-US" sz="1200" b="0" i="0" u="none" strike="noStrike" kern="1200">
                          <a:solidFill>
                            <a:schemeClr val="dk1"/>
                          </a:solidFill>
                          <a:effectLst/>
                          <a:latin typeface="+mn-lt"/>
                          <a:ea typeface="+mn-ea"/>
                          <a:cs typeface="+mn-cs"/>
                        </a:rPr>
                        <a:t>Device refresh </a:t>
                      </a:r>
                    </a:p>
                    <a:p>
                      <a:pPr marL="171450" indent="-171450">
                        <a:spcBef>
                          <a:spcPts val="400"/>
                        </a:spcBef>
                        <a:buFont typeface="Arial" panose="020B0604020202020204" pitchFamily="34" charset="0"/>
                        <a:buChar char="•"/>
                      </a:pPr>
                      <a:r>
                        <a:rPr lang="en-US" sz="1200" b="0">
                          <a:solidFill>
                            <a:srgbClr val="2C292A"/>
                          </a:solidFill>
                          <a:latin typeface="+mn-lt"/>
                        </a:rPr>
                        <a:t>Regulatory requirements such as GDPR</a:t>
                      </a:r>
                    </a:p>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sz="1200" b="0">
                        <a:solidFill>
                          <a:srgbClr val="2C292A"/>
                        </a:solidFill>
                        <a:latin typeface="+mn-lt"/>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4038396"/>
                  </a:ext>
                </a:extLst>
              </a:tr>
              <a:tr h="926044">
                <a:tc>
                  <a:txBody>
                    <a:bodyPr/>
                    <a:lstStyle/>
                    <a:p>
                      <a:r>
                        <a:rPr lang="en-US" sz="1200" b="1">
                          <a:solidFill>
                            <a:srgbClr val="0078D4"/>
                          </a:solidFill>
                        </a:rPr>
                        <a:t>Conversation starters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0" kern="1200">
                          <a:solidFill>
                            <a:srgbClr val="2C292A"/>
                          </a:solidFill>
                          <a:latin typeface="+mn-lt"/>
                          <a:ea typeface="+mn-ea"/>
                          <a:cs typeface="+mn-cs"/>
                        </a:rPr>
                        <a:t>Cybercriminals can get employee passwords, steal money, and take your important files hostage</a:t>
                      </a:r>
                    </a:p>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0" kern="1200">
                          <a:solidFill>
                            <a:srgbClr val="2C292A"/>
                          </a:solidFill>
                          <a:latin typeface="+mn-lt"/>
                          <a:ea typeface="+mn-ea"/>
                          <a:cs typeface="+mn-cs"/>
                        </a:rPr>
                        <a:t>Data can be accidentally leaked, deleted, or accessed by someone not authorized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0" kern="1200">
                          <a:solidFill>
                            <a:srgbClr val="2C292A"/>
                          </a:solidFill>
                          <a:latin typeface="+mn-lt"/>
                          <a:ea typeface="+mn-ea"/>
                          <a:cs typeface="+mn-cs"/>
                        </a:rPr>
                        <a:t>Phones, tablets, and laptops with your company data can be lost or stolen</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en-US" sz="120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075761"/>
                  </a:ext>
                </a:extLst>
              </a:tr>
              <a:tr h="926044">
                <a:tc>
                  <a:txBody>
                    <a:bodyPr/>
                    <a:lstStyle/>
                    <a:p>
                      <a:r>
                        <a:rPr lang="en-US" sz="1200" b="1">
                          <a:solidFill>
                            <a:srgbClr val="0078D4"/>
                          </a:solidFill>
                        </a:rPr>
                        <a:t>GTM tools </a:t>
                      </a:r>
                    </a:p>
                    <a:p>
                      <a:r>
                        <a:rPr lang="en-US" sz="1200" b="0">
                          <a:solidFill>
                            <a:schemeClr val="tx1"/>
                          </a:solidFill>
                        </a:rPr>
                        <a:t>(see detail in next few slides)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AU" sz="1200" dirty="0">
                          <a:solidFill>
                            <a:schemeClr val="tx1"/>
                          </a:solidFill>
                          <a:hlinkClick r:id="rId3"/>
                        </a:rPr>
                        <a:t>Microsoft 365 Launchpad </a:t>
                      </a:r>
                      <a:r>
                        <a:rPr lang="en-AU" sz="1200" dirty="0">
                          <a:solidFill>
                            <a:schemeClr val="tx1"/>
                          </a:solidFill>
                        </a:rPr>
                        <a:t>for offer creation, pricing, profitability analysis and customized sales asset creation</a:t>
                      </a:r>
                    </a:p>
                    <a:p>
                      <a:pPr marL="171450" indent="-171450">
                        <a:buFont typeface="Arial" panose="020B0604020202020204" pitchFamily="34" charset="0"/>
                        <a:buChar char="•"/>
                      </a:pPr>
                      <a:r>
                        <a:rPr lang="en-AU" sz="1200" dirty="0">
                          <a:solidFill>
                            <a:schemeClr val="tx1"/>
                          </a:solidFill>
                          <a:hlinkClick r:id="rId4"/>
                        </a:rPr>
                        <a:t>SecureScore</a:t>
                      </a:r>
                      <a:r>
                        <a:rPr lang="en-AU" sz="1200" dirty="0">
                          <a:solidFill>
                            <a:schemeClr val="tx1"/>
                          </a:solidFill>
                        </a:rPr>
                        <a:t> for Office 365 security assessment and monitoring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AU" sz="1200" kern="1200" dirty="0">
                          <a:solidFill>
                            <a:srgbClr val="0078D4"/>
                          </a:solidFill>
                          <a:latin typeface="+mn-lt"/>
                          <a:ea typeface="+mn-ea"/>
                          <a:cs typeface="+mn-cs"/>
                          <a:hlinkClick r:id="rId5">
                            <a:extLst>
                              <a:ext uri="{A12FA001-AC4F-418D-AE19-62706E023703}">
                                <ahyp:hlinkClr xmlns:ahyp="http://schemas.microsoft.com/office/drawing/2018/hyperlinkcolor" val="tx"/>
                              </a:ext>
                            </a:extLst>
                          </a:hlinkClick>
                        </a:rPr>
                        <a:t>Cyber Security </a:t>
                      </a:r>
                      <a:r>
                        <a:rPr lang="en-AU" sz="1200" kern="1200" dirty="0" err="1">
                          <a:solidFill>
                            <a:srgbClr val="0078D4"/>
                          </a:solidFill>
                          <a:latin typeface="+mn-lt"/>
                          <a:ea typeface="+mn-ea"/>
                          <a:cs typeface="+mn-cs"/>
                          <a:hlinkClick r:id="rId5">
                            <a:extLst>
                              <a:ext uri="{A12FA001-AC4F-418D-AE19-62706E023703}">
                                <ahyp:hlinkClr xmlns:ahyp="http://schemas.microsoft.com/office/drawing/2018/hyperlinkcolor" val="tx"/>
                              </a:ext>
                            </a:extLst>
                          </a:hlinkClick>
                        </a:rPr>
                        <a:t>Assesment</a:t>
                      </a:r>
                      <a:r>
                        <a:rPr lang="en-AU" sz="1200" kern="1200" dirty="0">
                          <a:solidFill>
                            <a:srgbClr val="0078D4"/>
                          </a:solidFill>
                          <a:latin typeface="+mn-lt"/>
                          <a:ea typeface="+mn-ea"/>
                          <a:cs typeface="+mn-cs"/>
                          <a:hlinkClick r:id="rId5">
                            <a:extLst>
                              <a:ext uri="{A12FA001-AC4F-418D-AE19-62706E023703}">
                                <ahyp:hlinkClr xmlns:ahyp="http://schemas.microsoft.com/office/drawing/2018/hyperlinkcolor" val="tx"/>
                              </a:ext>
                            </a:extLst>
                          </a:hlinkClick>
                        </a:rPr>
                        <a:t> Tool </a:t>
                      </a:r>
                      <a:r>
                        <a:rPr lang="en-AU" sz="1200" dirty="0">
                          <a:solidFill>
                            <a:schemeClr val="tx1"/>
                          </a:solidFill>
                        </a:rPr>
                        <a:t>(CSAT) for more comprehensive, hybrid security assessment </a:t>
                      </a:r>
                    </a:p>
                    <a:p>
                      <a:pPr marL="171450" indent="-171450">
                        <a:buFont typeface="Arial" panose="020B0604020202020204" pitchFamily="34" charset="0"/>
                        <a:buChar char="•"/>
                      </a:pPr>
                      <a:r>
                        <a:rPr lang="en-US" sz="1200" dirty="0">
                          <a:solidFill>
                            <a:schemeClr val="tx1"/>
                          </a:solidFill>
                          <a:hlinkClick r:id="rId6"/>
                        </a:rPr>
                        <a:t>Microsoft 365 Deployment Kit </a:t>
                      </a:r>
                      <a:r>
                        <a:rPr lang="en-US" sz="1200" dirty="0">
                          <a:solidFill>
                            <a:schemeClr val="tx1"/>
                          </a:solidFill>
                        </a:rPr>
                        <a:t>for standardized deployment of Microsoft 365 Business security technology </a:t>
                      </a:r>
                      <a:endParaRPr lang="en-AU" sz="1200" dirty="0">
                        <a:solidFill>
                          <a:schemeClr val="tx1"/>
                        </a:solidFill>
                      </a:endParaRP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en-US" sz="1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236883"/>
                  </a:ext>
                </a:extLst>
              </a:tr>
            </a:tbl>
          </a:graphicData>
        </a:graphic>
      </p:graphicFrame>
    </p:spTree>
    <p:extLst>
      <p:ext uri="{BB962C8B-B14F-4D97-AF65-F5344CB8AC3E}">
        <p14:creationId xmlns:p14="http://schemas.microsoft.com/office/powerpoint/2010/main" val="41854140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74CD-A748-4BF8-9E3E-4D5DCC59216F}"/>
              </a:ext>
            </a:extLst>
          </p:cNvPr>
          <p:cNvSpPr>
            <a:spLocks noGrp="1"/>
          </p:cNvSpPr>
          <p:nvPr>
            <p:ph type="title"/>
          </p:nvPr>
        </p:nvSpPr>
        <p:spPr>
          <a:xfrm>
            <a:off x="434975" y="449264"/>
            <a:ext cx="11563350" cy="754061"/>
          </a:xfrm>
        </p:spPr>
        <p:txBody>
          <a:bodyPr/>
          <a:lstStyle/>
          <a:p>
            <a:r>
              <a:rPr lang="en-US"/>
              <a:t>Build holistic SMB offers</a:t>
            </a:r>
            <a:br>
              <a:rPr lang="en-US"/>
            </a:br>
            <a:endParaRPr lang="en-US">
              <a:solidFill>
                <a:schemeClr val="tx1"/>
              </a:solidFill>
              <a:latin typeface="Segoe UI Semibold" panose="020B0702040204020203" pitchFamily="34" charset="0"/>
              <a:cs typeface="Segoe UI Semibold" panose="020B0702040204020203" pitchFamily="34" charset="0"/>
            </a:endParaRPr>
          </a:p>
        </p:txBody>
      </p:sp>
      <p:sp>
        <p:nvSpPr>
          <p:cNvPr id="31" name="Rectangle 30">
            <a:extLst>
              <a:ext uri="{FF2B5EF4-FFF2-40B4-BE49-F238E27FC236}">
                <a16:creationId xmlns:a16="http://schemas.microsoft.com/office/drawing/2014/main" id="{B8FF9CE9-3876-7542-BFF5-C86F23417EF3}"/>
              </a:ext>
            </a:extLst>
          </p:cNvPr>
          <p:cNvSpPr/>
          <p:nvPr/>
        </p:nvSpPr>
        <p:spPr>
          <a:xfrm>
            <a:off x="435796" y="1978872"/>
            <a:ext cx="5854125" cy="2588401"/>
          </a:xfrm>
          <a:prstGeom prst="rect">
            <a:avLst/>
          </a:prstGeom>
        </p:spPr>
        <p:txBody>
          <a:bodyPr wrap="square" lIns="0">
            <a:spAutoFit/>
          </a:bodyPr>
          <a:lstStyle/>
          <a:p>
            <a:pPr defTabSz="932205">
              <a:lnSpc>
                <a:spcPct val="90000"/>
              </a:lnSpc>
              <a:spcAft>
                <a:spcPts val="2600"/>
              </a:spcAft>
              <a:buSzPct val="90000"/>
              <a:defRPr/>
            </a:pPr>
            <a:r>
              <a:rPr lang="en-US" sz="2400">
                <a:solidFill>
                  <a:srgbClr val="000000"/>
                </a:solidFill>
              </a:rPr>
              <a:t>Price and build offers using the tool on Partner Launchpad.</a:t>
            </a:r>
          </a:p>
          <a:p>
            <a:pPr marL="171450" indent="-171450" defTabSz="932205">
              <a:lnSpc>
                <a:spcPct val="90000"/>
              </a:lnSpc>
              <a:spcAft>
                <a:spcPts val="2600"/>
              </a:spcAft>
              <a:buSzPct val="90000"/>
              <a:buFont typeface="Arial" panose="020B0604020202020204" pitchFamily="34" charset="0"/>
              <a:buChar char="•"/>
              <a:defRPr/>
            </a:pPr>
            <a:r>
              <a:rPr lang="en-US" sz="2000">
                <a:solidFill>
                  <a:srgbClr val="000000"/>
                </a:solidFill>
              </a:rPr>
              <a:t>Insert license details and add your own services.  </a:t>
            </a:r>
            <a:endParaRPr lang="en-US" sz="2000" dirty="0">
              <a:solidFill>
                <a:srgbClr val="000000"/>
              </a:solidFill>
            </a:endParaRPr>
          </a:p>
          <a:p>
            <a:pPr marL="171450" indent="-171450" defTabSz="932205">
              <a:lnSpc>
                <a:spcPct val="90000"/>
              </a:lnSpc>
              <a:spcAft>
                <a:spcPts val="2600"/>
              </a:spcAft>
              <a:buSzPct val="90000"/>
              <a:buFont typeface="Arial" panose="020B0604020202020204" pitchFamily="34" charset="0"/>
              <a:buChar char="•"/>
              <a:defRPr/>
            </a:pPr>
            <a:r>
              <a:rPr lang="en-US" sz="2000">
                <a:solidFill>
                  <a:srgbClr val="000000"/>
                </a:solidFill>
              </a:rPr>
              <a:t>Bring example offer to your first meeting.</a:t>
            </a:r>
            <a:endParaRPr lang="en-US" sz="2000" dirty="0">
              <a:solidFill>
                <a:srgbClr val="000000"/>
              </a:solidFill>
            </a:endParaRPr>
          </a:p>
          <a:p>
            <a:pPr marL="171450" indent="-171450" defTabSz="932205">
              <a:lnSpc>
                <a:spcPct val="90000"/>
              </a:lnSpc>
              <a:spcAft>
                <a:spcPts val="2600"/>
              </a:spcAft>
              <a:buSzPct val="90000"/>
              <a:buFont typeface="Arial" panose="020B0604020202020204" pitchFamily="34" charset="0"/>
              <a:buChar char="•"/>
              <a:defRPr/>
            </a:pPr>
            <a:r>
              <a:rPr lang="en-US" sz="2000">
                <a:solidFill>
                  <a:srgbClr val="000000"/>
                </a:solidFill>
              </a:rPr>
              <a:t>Build custom sales assets to close the deal.</a:t>
            </a:r>
            <a:endParaRPr lang="en-US" sz="2000" dirty="0">
              <a:solidFill>
                <a:srgbClr val="000000"/>
              </a:solidFill>
            </a:endParaRPr>
          </a:p>
        </p:txBody>
      </p:sp>
      <p:grpSp>
        <p:nvGrpSpPr>
          <p:cNvPr id="36" name="Group 35">
            <a:extLst>
              <a:ext uri="{FF2B5EF4-FFF2-40B4-BE49-F238E27FC236}">
                <a16:creationId xmlns:a16="http://schemas.microsoft.com/office/drawing/2014/main" id="{912C85F2-C466-7948-A085-73FF0BAA4D7F}"/>
              </a:ext>
            </a:extLst>
          </p:cNvPr>
          <p:cNvGrpSpPr/>
          <p:nvPr/>
        </p:nvGrpSpPr>
        <p:grpSpPr>
          <a:xfrm>
            <a:off x="474639" y="5839259"/>
            <a:ext cx="5893621" cy="705138"/>
            <a:chOff x="416369" y="5720133"/>
            <a:chExt cx="11065478" cy="691572"/>
          </a:xfrm>
        </p:grpSpPr>
        <p:sp>
          <p:nvSpPr>
            <p:cNvPr id="37" name="Rectangle 36">
              <a:extLst>
                <a:ext uri="{FF2B5EF4-FFF2-40B4-BE49-F238E27FC236}">
                  <a16:creationId xmlns:a16="http://schemas.microsoft.com/office/drawing/2014/main" id="{924BBD8C-D2BD-3244-81E3-7A7A969B78E2}"/>
                </a:ext>
              </a:extLst>
            </p:cNvPr>
            <p:cNvSpPr/>
            <p:nvPr/>
          </p:nvSpPr>
          <p:spPr>
            <a:xfrm>
              <a:off x="416369" y="5879893"/>
              <a:ext cx="8470665" cy="531812"/>
            </a:xfrm>
            <a:prstGeom prst="rect">
              <a:avLst/>
            </a:prstGeom>
          </p:spPr>
          <p:txBody>
            <a:bodyPr wrap="square">
              <a:spAutoFit/>
            </a:bodyPr>
            <a:lstStyle/>
            <a:p>
              <a:pPr defTabSz="931972">
                <a:defRPr/>
              </a:pPr>
              <a:endParaRPr lang="en-US" sz="2856">
                <a:solidFill>
                  <a:srgbClr val="0078D4"/>
                </a:solidFill>
                <a:latin typeface="Segoe UI"/>
              </a:endParaRPr>
            </a:p>
          </p:txBody>
        </p:sp>
        <p:cxnSp>
          <p:nvCxnSpPr>
            <p:cNvPr id="38" name="Straight Connector 37">
              <a:extLst>
                <a:ext uri="{FF2B5EF4-FFF2-40B4-BE49-F238E27FC236}">
                  <a16:creationId xmlns:a16="http://schemas.microsoft.com/office/drawing/2014/main" id="{61283C12-1C57-3548-A054-B32B72041D53}"/>
                </a:ext>
              </a:extLst>
            </p:cNvPr>
            <p:cNvCxnSpPr>
              <a:cxnSpLocks/>
            </p:cNvCxnSpPr>
            <p:nvPr/>
          </p:nvCxnSpPr>
          <p:spPr>
            <a:xfrm>
              <a:off x="490524" y="5720133"/>
              <a:ext cx="10991323" cy="0"/>
            </a:xfrm>
            <a:prstGeom prst="line">
              <a:avLst/>
            </a:prstGeom>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812064D6-F776-C74F-97C6-6DF6A715715C}"/>
              </a:ext>
            </a:extLst>
          </p:cNvPr>
          <p:cNvPicPr>
            <a:picLocks noChangeAspect="1"/>
          </p:cNvPicPr>
          <p:nvPr/>
        </p:nvPicPr>
        <p:blipFill>
          <a:blip r:embed="rId4"/>
          <a:stretch>
            <a:fillRect/>
          </a:stretch>
        </p:blipFill>
        <p:spPr>
          <a:xfrm>
            <a:off x="6573350" y="366022"/>
            <a:ext cx="3679877" cy="437324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5CB6EF4A-8035-6645-808E-31BA0120957C}"/>
              </a:ext>
            </a:extLst>
          </p:cNvPr>
          <p:cNvPicPr>
            <a:picLocks noChangeAspect="1"/>
          </p:cNvPicPr>
          <p:nvPr/>
        </p:nvPicPr>
        <p:blipFill>
          <a:blip r:embed="rId5"/>
          <a:stretch>
            <a:fillRect/>
          </a:stretch>
        </p:blipFill>
        <p:spPr>
          <a:xfrm>
            <a:off x="7343470" y="1075135"/>
            <a:ext cx="3827564" cy="4787713"/>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1884CADC-896B-EA41-83A6-4BCC201CCB5E}"/>
              </a:ext>
            </a:extLst>
          </p:cNvPr>
          <p:cNvPicPr>
            <a:picLocks noChangeAspect="1"/>
          </p:cNvPicPr>
          <p:nvPr/>
        </p:nvPicPr>
        <p:blipFill>
          <a:blip r:embed="rId6"/>
          <a:stretch>
            <a:fillRect/>
          </a:stretch>
        </p:blipFill>
        <p:spPr>
          <a:xfrm>
            <a:off x="8331575" y="1895392"/>
            <a:ext cx="3781262" cy="4712565"/>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2F9A90BD-1903-400C-A68C-125DC851E0A5}"/>
              </a:ext>
            </a:extLst>
          </p:cNvPr>
          <p:cNvSpPr/>
          <p:nvPr/>
        </p:nvSpPr>
        <p:spPr>
          <a:xfrm>
            <a:off x="474640" y="6111841"/>
            <a:ext cx="9296266" cy="388129"/>
          </a:xfrm>
          <a:prstGeom prst="rect">
            <a:avLst/>
          </a:prstGeom>
        </p:spPr>
        <p:txBody>
          <a:bodyPr wrap="square">
            <a:spAutoFit/>
          </a:bodyPr>
          <a:lstStyle/>
          <a:p>
            <a:pPr marL="0" marR="0" lvl="0" indent="0" algn="l" defTabSz="932330" rtl="0" eaLnBrk="1" fontAlgn="auto" latinLnBrk="0" hangingPunct="1">
              <a:lnSpc>
                <a:spcPct val="100000"/>
              </a:lnSpc>
              <a:spcBef>
                <a:spcPts val="0"/>
              </a:spcBef>
              <a:spcAft>
                <a:spcPts val="0"/>
              </a:spcAft>
              <a:buClrTx/>
              <a:buSzTx/>
              <a:buFontTx/>
              <a:buNone/>
              <a:tabLst/>
              <a:defRPr/>
            </a:pPr>
            <a:r>
              <a:rPr kumimoji="0" lang="en-US" sz="1873" b="1" i="0" u="none" strike="noStrike" kern="1200" cap="none" spc="0" normalizeH="0" baseline="0" noProof="0">
                <a:ln>
                  <a:noFill/>
                </a:ln>
                <a:solidFill>
                  <a:srgbClr val="282828"/>
                </a:solidFill>
                <a:effectLst/>
                <a:uLnTx/>
                <a:uFillTx/>
                <a:latin typeface="Segoe UI"/>
                <a:ea typeface="+mn-ea"/>
                <a:cs typeface="+mn-cs"/>
              </a:rPr>
              <a:t>Available @ </a:t>
            </a:r>
            <a:r>
              <a:rPr kumimoji="0" lang="en-US" sz="1873" b="1" i="0" u="none" strike="noStrike" kern="1200" cap="none" spc="0" normalizeH="0" baseline="0" noProof="0">
                <a:ln>
                  <a:noFill/>
                </a:ln>
                <a:solidFill>
                  <a:srgbClr val="282828"/>
                </a:solidFill>
                <a:effectLst/>
                <a:uLnTx/>
                <a:uFillTx/>
                <a:latin typeface="Segoe UI"/>
                <a:ea typeface="+mn-ea"/>
                <a:cs typeface="+mn-cs"/>
                <a:hlinkClick r:id="rId7"/>
              </a:rPr>
              <a:t>aka.ms/</a:t>
            </a:r>
            <a:r>
              <a:rPr kumimoji="0" lang="en-US" sz="1873" b="1" i="0" u="none" strike="noStrike" kern="1200" cap="none" spc="0" normalizeH="0" baseline="0" noProof="0" err="1">
                <a:ln>
                  <a:noFill/>
                </a:ln>
                <a:solidFill>
                  <a:srgbClr val="282828"/>
                </a:solidFill>
                <a:effectLst/>
                <a:uLnTx/>
                <a:uFillTx/>
                <a:latin typeface="Segoe UI"/>
                <a:ea typeface="+mn-ea"/>
                <a:cs typeface="+mn-cs"/>
                <a:hlinkClick r:id="rId7"/>
              </a:rPr>
              <a:t>partnerlaunchpad</a:t>
            </a:r>
            <a:r>
              <a:rPr kumimoji="0" lang="en-US" sz="1873" b="1" i="0" u="none" strike="noStrike" kern="1200" cap="none" spc="0" normalizeH="0" baseline="0" noProof="0">
                <a:ln>
                  <a:noFill/>
                </a:ln>
                <a:solidFill>
                  <a:srgbClr val="282828"/>
                </a:solidFill>
                <a:effectLst/>
                <a:uLnTx/>
                <a:uFillTx/>
                <a:latin typeface="Segoe UI"/>
                <a:ea typeface="+mn-ea"/>
                <a:cs typeface="+mn-cs"/>
              </a:rPr>
              <a:t> </a:t>
            </a:r>
          </a:p>
        </p:txBody>
      </p:sp>
    </p:spTree>
    <p:custDataLst>
      <p:tags r:id="rId1"/>
    </p:custDataLst>
    <p:extLst>
      <p:ext uri="{BB962C8B-B14F-4D97-AF65-F5344CB8AC3E}">
        <p14:creationId xmlns:p14="http://schemas.microsoft.com/office/powerpoint/2010/main" val="986772070"/>
      </p:ext>
    </p:extLst>
  </p:cSld>
  <p:clrMapOvr>
    <a:masterClrMapping/>
  </p:clrMapOvr>
  <p:transition advTm="46881">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3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30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30000">
                                          <p:cBhvr additive="base">
                                            <p:cTn id="12" dur="500" fill="hold"/>
                                            <p:tgtEl>
                                              <p:spTgt spid="31"/>
                                            </p:tgtEl>
                                            <p:attrNameLst>
                                              <p:attrName>ppt_x</p:attrName>
                                            </p:attrNameLst>
                                          </p:cBhvr>
                                          <p:tavLst>
                                            <p:tav tm="0">
                                              <p:val>
                                                <p:strVal val="0-#ppt_w/2"/>
                                              </p:val>
                                            </p:tav>
                                            <p:tav tm="100000">
                                              <p:val>
                                                <p:strVal val="#ppt_x"/>
                                              </p:val>
                                            </p:tav>
                                          </p:tavLst>
                                        </p:anim>
                                        <p:anim calcmode="lin" valueType="num" p14:bounceEnd="30000">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7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35" presetClass="path" presetSubtype="0" accel="100000" autoRev="1" fill="hold" nodeType="withEffect">
                                      <p:stCondLst>
                                        <p:cond delay="0"/>
                                      </p:stCondLst>
                                      <p:childTnLst>
                                        <p:animMotion origin="layout" path="M -2.97166E-6 3.39537E-6 L -0.0471 3.39537E-6 " pathEditMode="relative" rAng="0" ptsTypes="AA">
                                          <p:cBhvr>
                                            <p:cTn id="18" dur="750" fill="hold"/>
                                            <p:tgtEl>
                                              <p:spTgt spid="36"/>
                                            </p:tgtEl>
                                            <p:attrNameLst>
                                              <p:attrName>ppt_x</p:attrName>
                                              <p:attrName>ppt_y</p:attrName>
                                            </p:attrNameLst>
                                          </p:cBhvr>
                                          <p:rCtr x="-2362" y="0"/>
                                        </p:animMotion>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7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35" presetClass="path" presetSubtype="0" accel="100000" autoRev="1" fill="hold" nodeType="withEffect">
                                      <p:stCondLst>
                                        <p:cond delay="0"/>
                                      </p:stCondLst>
                                      <p:childTnLst>
                                        <p:animMotion origin="layout" path="M -2.97166E-6 3.39537E-6 L -0.0471 3.39537E-6 " pathEditMode="relative" rAng="0" ptsTypes="AA">
                                          <p:cBhvr>
                                            <p:cTn id="18" dur="750" fill="hold"/>
                                            <p:tgtEl>
                                              <p:spTgt spid="36"/>
                                            </p:tgtEl>
                                            <p:attrNameLst>
                                              <p:attrName>ppt_x</p:attrName>
                                              <p:attrName>ppt_y</p:attrName>
                                            </p:attrNameLst>
                                          </p:cBhvr>
                                          <p:rCtr x="-2362" y="0"/>
                                        </p:animMotion>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1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2">
            <a:extLst>
              <a:ext uri="{FF2B5EF4-FFF2-40B4-BE49-F238E27FC236}">
                <a16:creationId xmlns:a16="http://schemas.microsoft.com/office/drawing/2014/main" id="{37DA89B9-D38B-49F3-9D58-AB3AA42246B1}"/>
              </a:ext>
            </a:extLst>
          </p:cNvPr>
          <p:cNvSpPr>
            <a:spLocks noGrp="1"/>
          </p:cNvSpPr>
          <p:nvPr>
            <p:ph type="title"/>
          </p:nvPr>
        </p:nvSpPr>
        <p:spPr/>
        <p:txBody>
          <a:bodyPr/>
          <a:lstStyle/>
          <a:p>
            <a:r>
              <a:rPr lang="en-US">
                <a:solidFill>
                  <a:schemeClr val="tx2"/>
                </a:solidFill>
              </a:rPr>
              <a:t>Build your business </a:t>
            </a:r>
            <a:r>
              <a:rPr lang="en-US"/>
              <a:t>with SMB practices</a:t>
            </a:r>
          </a:p>
        </p:txBody>
      </p:sp>
      <p:sp>
        <p:nvSpPr>
          <p:cNvPr id="69" name="Rectangle 68">
            <a:extLst>
              <a:ext uri="{FF2B5EF4-FFF2-40B4-BE49-F238E27FC236}">
                <a16:creationId xmlns:a16="http://schemas.microsoft.com/office/drawing/2014/main" id="{538F9CCA-B9B1-455B-972D-44CFF2CD2EDA}"/>
              </a:ext>
            </a:extLst>
          </p:cNvPr>
          <p:cNvSpPr/>
          <p:nvPr/>
        </p:nvSpPr>
        <p:spPr>
          <a:xfrm>
            <a:off x="434975" y="6105176"/>
            <a:ext cx="9349088" cy="646331"/>
          </a:xfrm>
          <a:prstGeom prst="rect">
            <a:avLst/>
          </a:prstGeom>
        </p:spPr>
        <p:txBody>
          <a:bodyPr wrap="square" lIns="0" anchor="t">
            <a:spAutoFit/>
          </a:bodyPr>
          <a:lstStyle/>
          <a:p>
            <a:pPr defTabSz="931793">
              <a:defRPr/>
            </a:pPr>
            <a:r>
              <a:rPr kumimoji="0" lang="en-US" sz="1800" b="0" i="0" u="none" strike="noStrike" kern="1200" cap="none" spc="0" normalizeH="0" baseline="0" noProof="0">
                <a:ln>
                  <a:noFill/>
                </a:ln>
                <a:solidFill>
                  <a:srgbClr val="282828"/>
                </a:solidFill>
                <a:effectLst/>
                <a:uLnTx/>
                <a:uFillTx/>
                <a:latin typeface="Segoe UI Semibold"/>
                <a:ea typeface="+mn-ea"/>
                <a:cs typeface="+mn-cs"/>
              </a:rPr>
              <a:t>Marketing and sales content available @</a:t>
            </a:r>
            <a:r>
              <a:rPr lang="en-US">
                <a:latin typeface="Segoe UI Semibold"/>
                <a:ea typeface="+mn-lt"/>
                <a:cs typeface="Segoe UI Semibold"/>
              </a:rPr>
              <a:t> </a:t>
            </a:r>
            <a:r>
              <a:rPr lang="en-US" b="1">
                <a:ea typeface="+mn-lt"/>
                <a:cs typeface="+mn-lt"/>
                <a:hlinkClick r:id="rId3"/>
              </a:rPr>
              <a:t>aka.ms\mwsmb</a:t>
            </a:r>
            <a:endParaRPr lang="en-US" b="1"/>
          </a:p>
          <a:p>
            <a:pPr defTabSz="931793">
              <a:defRPr/>
            </a:pPr>
            <a:endParaRPr lang="en-US" sz="1800" b="0" i="0" u="none" strike="noStrike" kern="1200" cap="none" spc="0" normalizeH="0" baseline="0" noProof="0">
              <a:ln>
                <a:noFill/>
              </a:ln>
              <a:solidFill>
                <a:srgbClr val="282828"/>
              </a:solidFill>
              <a:effectLst/>
              <a:uLnTx/>
              <a:uFillTx/>
              <a:latin typeface="Segoe UI Semibold"/>
              <a:cs typeface="Segoe UI Semibold"/>
            </a:endParaRPr>
          </a:p>
        </p:txBody>
      </p:sp>
      <p:sp>
        <p:nvSpPr>
          <p:cNvPr id="16" name="Rectangle 15">
            <a:extLst>
              <a:ext uri="{FF2B5EF4-FFF2-40B4-BE49-F238E27FC236}">
                <a16:creationId xmlns:a16="http://schemas.microsoft.com/office/drawing/2014/main" id="{F4D1006B-698A-624D-AB8B-85F8CDFD3AEA}"/>
              </a:ext>
            </a:extLst>
          </p:cNvPr>
          <p:cNvSpPr/>
          <p:nvPr/>
        </p:nvSpPr>
        <p:spPr bwMode="auto">
          <a:xfrm>
            <a:off x="8337222" y="1481924"/>
            <a:ext cx="3581591" cy="37208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C8FA462F-83DD-5B4E-8E82-E0BB08863C5F}"/>
              </a:ext>
            </a:extLst>
          </p:cNvPr>
          <p:cNvSpPr/>
          <p:nvPr/>
        </p:nvSpPr>
        <p:spPr>
          <a:xfrm>
            <a:off x="565421" y="3577768"/>
            <a:ext cx="3217909" cy="1120307"/>
          </a:xfrm>
          <a:prstGeom prst="rect">
            <a:avLst/>
          </a:prstGeom>
        </p:spPr>
        <p:txBody>
          <a:bodyPr wrap="square" lIns="0" tIns="0" rIns="0" anchor="t">
            <a:spAutoFit/>
          </a:bodyPr>
          <a:lstStyle/>
          <a:p>
            <a:pPr marL="0" marR="0" lvl="0" indent="0" algn="l" defTabSz="932026" rtl="0" eaLnBrk="1" fontAlgn="auto" latinLnBrk="0" hangingPunct="1">
              <a:lnSpc>
                <a:spcPct val="90000"/>
              </a:lnSpc>
              <a:spcBef>
                <a:spcPts val="0"/>
              </a:spcBef>
              <a:spcAft>
                <a:spcPts val="600"/>
              </a:spcAft>
              <a:buClrTx/>
              <a:buSzTx/>
              <a:buFontTx/>
              <a:buNone/>
              <a:tabLst/>
              <a:defRPr/>
            </a:pPr>
            <a:r>
              <a:rPr lang="en-US" b="1">
                <a:solidFill>
                  <a:srgbClr val="0078D4"/>
                </a:solidFill>
                <a:latin typeface="Segoe UI"/>
              </a:rPr>
              <a:t>Acquire: Teamwork </a:t>
            </a:r>
          </a:p>
          <a:p>
            <a:pPr marL="0" marR="0" lvl="0" indent="0" algn="l" defTabSz="932026" rtl="0" eaLnBrk="1" fontAlgn="auto" latinLnBrk="0" hangingPunct="1">
              <a:lnSpc>
                <a:spcPct val="90000"/>
              </a:lnSpc>
              <a:spcBef>
                <a:spcPts val="0"/>
              </a:spcBef>
              <a:spcAft>
                <a:spcPts val="600"/>
              </a:spcAft>
              <a:buClrTx/>
              <a:buSzTx/>
              <a:buFontTx/>
              <a:buNone/>
              <a:tabLst/>
              <a:defRPr/>
            </a:pPr>
            <a:r>
              <a:rPr lang="en-AU">
                <a:solidFill>
                  <a:srgbClr val="282828"/>
                </a:solidFill>
                <a:latin typeface="Segoe UI"/>
              </a:rPr>
              <a:t>Bring new customers to the cloud with business-class email and Teams.</a:t>
            </a:r>
          </a:p>
        </p:txBody>
      </p:sp>
      <p:sp>
        <p:nvSpPr>
          <p:cNvPr id="19" name="Rectangle 18">
            <a:extLst>
              <a:ext uri="{FF2B5EF4-FFF2-40B4-BE49-F238E27FC236}">
                <a16:creationId xmlns:a16="http://schemas.microsoft.com/office/drawing/2014/main" id="{8D32498C-02EB-B943-9F00-61C12A857CB2}"/>
              </a:ext>
            </a:extLst>
          </p:cNvPr>
          <p:cNvSpPr/>
          <p:nvPr/>
        </p:nvSpPr>
        <p:spPr>
          <a:xfrm>
            <a:off x="8473771" y="3577768"/>
            <a:ext cx="3339597" cy="1120307"/>
          </a:xfrm>
          <a:prstGeom prst="rect">
            <a:avLst/>
          </a:prstGeom>
        </p:spPr>
        <p:txBody>
          <a:bodyPr wrap="square" lIns="0" tIns="0" rIns="0" anchor="t">
            <a:spAutoFit/>
          </a:bodyPr>
          <a:lstStyle/>
          <a:p>
            <a:pPr marL="0" marR="0" lvl="0" indent="0" algn="l" defTabSz="932026"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a:ea typeface="+mn-ea"/>
                <a:cs typeface="+mn-cs"/>
              </a:rPr>
              <a:t>Maximize: Advanced </a:t>
            </a:r>
            <a:r>
              <a:rPr lang="en-US" b="1">
                <a:solidFill>
                  <a:schemeClr val="bg1"/>
                </a:solidFill>
                <a:latin typeface="Segoe UI"/>
              </a:rPr>
              <a:t>Security</a:t>
            </a:r>
            <a:r>
              <a:rPr kumimoji="0" lang="en-US" sz="1800" b="1" i="0" u="none" strike="noStrike" kern="1200" cap="none" spc="0" normalizeH="0" baseline="0" noProof="0">
                <a:ln>
                  <a:noFill/>
                </a:ln>
                <a:solidFill>
                  <a:schemeClr val="bg1"/>
                </a:solidFill>
                <a:effectLst/>
                <a:uLnTx/>
                <a:uFillTx/>
                <a:latin typeface="Segoe UI"/>
                <a:ea typeface="+mn-ea"/>
                <a:cs typeface="+mn-cs"/>
              </a:rPr>
              <a:t> </a:t>
            </a:r>
          </a:p>
          <a:p>
            <a:pPr marL="0" marR="0" lvl="0" indent="0" algn="l" defTabSz="932026" rtl="0" eaLnBrk="1" fontAlgn="auto" latinLnBrk="0" hangingPunct="1">
              <a:lnSpc>
                <a:spcPct val="90000"/>
              </a:lnSpc>
              <a:spcBef>
                <a:spcPts val="0"/>
              </a:spcBef>
              <a:spcAft>
                <a:spcPts val="600"/>
              </a:spcAft>
              <a:buClrTx/>
              <a:buSzTx/>
              <a:buFontTx/>
              <a:buNone/>
              <a:tabLst/>
              <a:defRPr/>
            </a:pPr>
            <a:r>
              <a:rPr kumimoji="0" lang="en-AU" sz="1800" b="0" i="0" u="none" strike="noStrike" kern="1200" cap="none" spc="0" normalizeH="0" baseline="0" noProof="0">
                <a:ln>
                  <a:noFill/>
                </a:ln>
                <a:solidFill>
                  <a:schemeClr val="bg1"/>
                </a:solidFill>
                <a:effectLst/>
                <a:uLnTx/>
                <a:uFillTx/>
                <a:latin typeface="Segoe UI"/>
                <a:ea typeface="+mn-ea"/>
              </a:rPr>
              <a:t>Maximize recurring revenue by helping SMBs protect against threats. </a:t>
            </a:r>
            <a:endParaRPr kumimoji="0" lang="en-AU" sz="1800" b="0" i="0" u="none" strike="noStrike" kern="1200" cap="none" spc="0" normalizeH="0" baseline="0" noProof="0">
              <a:ln>
                <a:noFill/>
              </a:ln>
              <a:solidFill>
                <a:schemeClr val="bg1"/>
              </a:solidFill>
              <a:effectLst/>
              <a:uLnTx/>
              <a:uFillTx/>
              <a:latin typeface="Segoe UI"/>
              <a:ea typeface="+mn-ea"/>
              <a:cs typeface="Segoe UI"/>
            </a:endParaRPr>
          </a:p>
        </p:txBody>
      </p:sp>
      <p:sp>
        <p:nvSpPr>
          <p:cNvPr id="21" name="Rectangle 20">
            <a:extLst>
              <a:ext uri="{FF2B5EF4-FFF2-40B4-BE49-F238E27FC236}">
                <a16:creationId xmlns:a16="http://schemas.microsoft.com/office/drawing/2014/main" id="{34FADC0C-FAD6-DA4D-8922-34FF2DC539C1}"/>
              </a:ext>
            </a:extLst>
          </p:cNvPr>
          <p:cNvSpPr/>
          <p:nvPr/>
        </p:nvSpPr>
        <p:spPr>
          <a:xfrm>
            <a:off x="4545264" y="3577768"/>
            <a:ext cx="3339598" cy="1369606"/>
          </a:xfrm>
          <a:prstGeom prst="rect">
            <a:avLst/>
          </a:prstGeom>
        </p:spPr>
        <p:txBody>
          <a:bodyPr wrap="square" lIns="0" tIns="0" rIns="0" anchor="t">
            <a:spAutoFit/>
          </a:bodyPr>
          <a:lstStyle/>
          <a:p>
            <a:pPr marL="0" marR="0" lvl="0" indent="0" algn="l" defTabSz="932026"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a:ea typeface="+mn-ea"/>
                <a:cs typeface="+mn-cs"/>
              </a:rPr>
              <a:t>Upsell: Get </a:t>
            </a:r>
            <a:r>
              <a:rPr lang="en-US" b="1">
                <a:solidFill>
                  <a:srgbClr val="0078D4"/>
                </a:solidFill>
                <a:latin typeface="Segoe UI"/>
              </a:rPr>
              <a:t>Modern</a:t>
            </a:r>
            <a:endParaRPr kumimoji="0" lang="en-US" sz="1800" b="1" i="0" u="none" strike="noStrike" kern="1200" cap="none" spc="0" normalizeH="0" baseline="0" noProof="0">
              <a:ln>
                <a:noFill/>
              </a:ln>
              <a:solidFill>
                <a:srgbClr val="0078D4"/>
              </a:solidFill>
              <a:effectLst/>
              <a:uLnTx/>
              <a:uFillTx/>
              <a:latin typeface="Segoe UI"/>
              <a:ea typeface="+mn-ea"/>
              <a:cs typeface="+mn-cs"/>
            </a:endParaRPr>
          </a:p>
          <a:p>
            <a:pPr marL="0" marR="0" lvl="0" indent="0" algn="l" defTabSz="932026" rtl="0" eaLnBrk="1" fontAlgn="auto" latinLnBrk="0" hangingPunct="1">
              <a:lnSpc>
                <a:spcPct val="90000"/>
              </a:lnSpc>
              <a:spcBef>
                <a:spcPts val="0"/>
              </a:spcBef>
              <a:spcAft>
                <a:spcPts val="600"/>
              </a:spcAft>
              <a:buClrTx/>
              <a:buSzTx/>
              <a:buFontTx/>
              <a:buNone/>
              <a:tabLst/>
              <a:defRPr/>
            </a:pPr>
            <a:r>
              <a:rPr kumimoji="0" lang="en-AU" sz="1800" b="0" i="0" u="none" strike="noStrike" kern="1200" cap="none" spc="0" normalizeH="0" baseline="0" noProof="0">
                <a:ln>
                  <a:noFill/>
                </a:ln>
                <a:solidFill>
                  <a:srgbClr val="282828"/>
                </a:solidFill>
                <a:effectLst/>
                <a:uLnTx/>
                <a:uFillTx/>
                <a:latin typeface="Segoe UI"/>
                <a:ea typeface="+mn-ea"/>
                <a:cs typeface="+mn-cs"/>
              </a:rPr>
              <a:t>Offer best-in-class productivity apps on a new Windows 10 device to replace end-of-support solutions.</a:t>
            </a:r>
          </a:p>
        </p:txBody>
      </p:sp>
      <p:cxnSp>
        <p:nvCxnSpPr>
          <p:cNvPr id="22" name="Straight Connector 21">
            <a:extLst>
              <a:ext uri="{FF2B5EF4-FFF2-40B4-BE49-F238E27FC236}">
                <a16:creationId xmlns:a16="http://schemas.microsoft.com/office/drawing/2014/main" id="{14104C5E-D5A6-DB47-B8B6-95D9EBFCF8F2}"/>
              </a:ext>
            </a:extLst>
          </p:cNvPr>
          <p:cNvCxnSpPr/>
          <p:nvPr/>
        </p:nvCxnSpPr>
        <p:spPr>
          <a:xfrm>
            <a:off x="565422" y="3372982"/>
            <a:ext cx="333959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3A6867A-6A9E-7847-83EF-F910AF6A3545}"/>
              </a:ext>
            </a:extLst>
          </p:cNvPr>
          <p:cNvCxnSpPr/>
          <p:nvPr/>
        </p:nvCxnSpPr>
        <p:spPr>
          <a:xfrm>
            <a:off x="4545264" y="3372982"/>
            <a:ext cx="333959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7E8670-03FF-2247-B9A8-91ADB04ABB82}"/>
              </a:ext>
            </a:extLst>
          </p:cNvPr>
          <p:cNvCxnSpPr/>
          <p:nvPr/>
        </p:nvCxnSpPr>
        <p:spPr>
          <a:xfrm>
            <a:off x="8473771" y="3372982"/>
            <a:ext cx="333959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70E606F-91ED-F749-97EF-F404551CF5A6}"/>
              </a:ext>
            </a:extLst>
          </p:cNvPr>
          <p:cNvPicPr>
            <a:picLocks noChangeAspect="1"/>
          </p:cNvPicPr>
          <p:nvPr/>
        </p:nvPicPr>
        <p:blipFill>
          <a:blip r:embed="rId4"/>
          <a:stretch>
            <a:fillRect/>
          </a:stretch>
        </p:blipFill>
        <p:spPr>
          <a:xfrm>
            <a:off x="5797576" y="1817798"/>
            <a:ext cx="834975" cy="1284578"/>
          </a:xfrm>
          <a:prstGeom prst="rect">
            <a:avLst/>
          </a:prstGeom>
        </p:spPr>
      </p:pic>
      <p:sp>
        <p:nvSpPr>
          <p:cNvPr id="26" name="Isosceles Triangle 1">
            <a:extLst>
              <a:ext uri="{FF2B5EF4-FFF2-40B4-BE49-F238E27FC236}">
                <a16:creationId xmlns:a16="http://schemas.microsoft.com/office/drawing/2014/main" id="{3152FBD5-3856-6C47-8942-75D6A96FEC01}"/>
              </a:ext>
            </a:extLst>
          </p:cNvPr>
          <p:cNvSpPr/>
          <p:nvPr/>
        </p:nvSpPr>
        <p:spPr bwMode="auto">
          <a:xfrm rot="10800000">
            <a:off x="8337222" y="5202740"/>
            <a:ext cx="809728" cy="449197"/>
          </a:xfrm>
          <a:prstGeom prst="triangle">
            <a:avLst>
              <a:gd name="adj"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Picture 14">
            <a:extLst>
              <a:ext uri="{FF2B5EF4-FFF2-40B4-BE49-F238E27FC236}">
                <a16:creationId xmlns:a16="http://schemas.microsoft.com/office/drawing/2014/main" id="{98C109A8-2722-9E45-B05B-306E1F89A8F4}"/>
              </a:ext>
            </a:extLst>
          </p:cNvPr>
          <p:cNvPicPr>
            <a:picLocks noChangeAspect="1"/>
          </p:cNvPicPr>
          <p:nvPr/>
        </p:nvPicPr>
        <p:blipFill>
          <a:blip r:embed="rId5"/>
          <a:stretch>
            <a:fillRect/>
          </a:stretch>
        </p:blipFill>
        <p:spPr>
          <a:xfrm>
            <a:off x="1733160" y="2052802"/>
            <a:ext cx="947331" cy="977889"/>
          </a:xfrm>
          <a:prstGeom prst="rect">
            <a:avLst/>
          </a:prstGeom>
        </p:spPr>
      </p:pic>
      <p:pic>
        <p:nvPicPr>
          <p:cNvPr id="2" name="Picture 1">
            <a:extLst>
              <a:ext uri="{FF2B5EF4-FFF2-40B4-BE49-F238E27FC236}">
                <a16:creationId xmlns:a16="http://schemas.microsoft.com/office/drawing/2014/main" id="{B08DA77F-B4E9-084E-9774-00023C2BCFDB}"/>
              </a:ext>
            </a:extLst>
          </p:cNvPr>
          <p:cNvPicPr>
            <a:picLocks noChangeAspect="1"/>
          </p:cNvPicPr>
          <p:nvPr/>
        </p:nvPicPr>
        <p:blipFill>
          <a:blip r:embed="rId6"/>
          <a:stretch>
            <a:fillRect/>
          </a:stretch>
        </p:blipFill>
        <p:spPr>
          <a:xfrm>
            <a:off x="9635569" y="1726903"/>
            <a:ext cx="1016000" cy="1346200"/>
          </a:xfrm>
          <a:prstGeom prst="rect">
            <a:avLst/>
          </a:prstGeom>
        </p:spPr>
      </p:pic>
    </p:spTree>
    <p:extLst>
      <p:ext uri="{BB962C8B-B14F-4D97-AF65-F5344CB8AC3E}">
        <p14:creationId xmlns:p14="http://schemas.microsoft.com/office/powerpoint/2010/main" val="2256876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78">
        <p159:morph option="byObject"/>
      </p:transition>
    </mc:Choice>
    <mc:Fallback xmlns="">
      <p:transition spd="slow" advTm="297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5DD8-93DA-4F63-8295-C8A51F0D7981}"/>
              </a:ext>
            </a:extLst>
          </p:cNvPr>
          <p:cNvSpPr>
            <a:spLocks noGrp="1"/>
          </p:cNvSpPr>
          <p:nvPr>
            <p:ph type="title"/>
          </p:nvPr>
        </p:nvSpPr>
        <p:spPr/>
        <p:txBody>
          <a:bodyPr/>
          <a:lstStyle/>
          <a:p>
            <a:r>
              <a:rPr lang="en-US" dirty="0">
                <a:solidFill>
                  <a:schemeClr val="tx1"/>
                </a:solidFill>
                <a:cs typeface="Segoe UI"/>
              </a:rPr>
              <a:t>Start the conversation with </a:t>
            </a:r>
            <a:r>
              <a:rPr lang="en-US" dirty="0" err="1">
                <a:solidFill>
                  <a:schemeClr val="tx1"/>
                </a:solidFill>
                <a:cs typeface="Segoe UI"/>
              </a:rPr>
              <a:t>SecureScore</a:t>
            </a:r>
            <a:br>
              <a:rPr lang="en-US" dirty="0"/>
            </a:br>
            <a:r>
              <a:rPr lang="en-US" sz="2000" dirty="0">
                <a:solidFill>
                  <a:schemeClr val="tx1"/>
                </a:solidFill>
                <a:cs typeface="Segoe UI"/>
              </a:rPr>
              <a:t>A</a:t>
            </a:r>
            <a:r>
              <a:rPr lang="en-US" sz="2000" spc="0" dirty="0">
                <a:solidFill>
                  <a:schemeClr val="tx1"/>
                </a:solidFill>
                <a:latin typeface="Segoe UI" panose="020B0502040204020203" pitchFamily="34" charset="0"/>
              </a:rPr>
              <a:t>nd continue to monitor progress over time</a:t>
            </a:r>
          </a:p>
        </p:txBody>
      </p:sp>
      <p:sp>
        <p:nvSpPr>
          <p:cNvPr id="3" name="Text Placeholder 2">
            <a:extLst>
              <a:ext uri="{FF2B5EF4-FFF2-40B4-BE49-F238E27FC236}">
                <a16:creationId xmlns:a16="http://schemas.microsoft.com/office/drawing/2014/main" id="{217E6EE0-89B5-4DAE-B0D4-6651872290A8}"/>
              </a:ext>
            </a:extLst>
          </p:cNvPr>
          <p:cNvSpPr>
            <a:spLocks noGrp="1"/>
          </p:cNvSpPr>
          <p:nvPr>
            <p:ph type="body" sz="quarter" idx="12"/>
          </p:nvPr>
        </p:nvSpPr>
        <p:spPr>
          <a:xfrm>
            <a:off x="435795" y="1821925"/>
            <a:ext cx="5085873" cy="3179204"/>
          </a:xfrm>
        </p:spPr>
        <p:txBody>
          <a:bodyPr/>
          <a:lstStyle/>
          <a:p>
            <a:pPr marL="0" lvl="1">
              <a:lnSpc>
                <a:spcPct val="100000"/>
              </a:lnSpc>
              <a:spcAft>
                <a:spcPts val="400"/>
              </a:spcAft>
            </a:pPr>
            <a:r>
              <a:rPr lang="en-US" sz="1800">
                <a:solidFill>
                  <a:schemeClr val="accent1"/>
                </a:solidFill>
                <a:latin typeface="+mj-lt"/>
              </a:rPr>
              <a:t>Secure Score API</a:t>
            </a:r>
          </a:p>
          <a:p>
            <a:pPr marL="171417" lvl="1" indent="-171417">
              <a:lnSpc>
                <a:spcPct val="100000"/>
              </a:lnSpc>
              <a:spcAft>
                <a:spcPts val="400"/>
              </a:spcAft>
              <a:buFont typeface="Arial" panose="020B0604020202020204" pitchFamily="34" charset="0"/>
              <a:buChar char="•"/>
            </a:pPr>
            <a:r>
              <a:rPr lang="en-US" sz="1599">
                <a:solidFill>
                  <a:schemeClr val="tx1"/>
                </a:solidFill>
              </a:rPr>
              <a:t>Show customers their current security posture across identity, data, device, apps and infrastructure</a:t>
            </a:r>
          </a:p>
          <a:p>
            <a:pPr marL="171417" lvl="1" indent="-171417">
              <a:lnSpc>
                <a:spcPct val="100000"/>
              </a:lnSpc>
              <a:spcAft>
                <a:spcPts val="400"/>
              </a:spcAft>
              <a:buFont typeface="Arial" panose="020B0604020202020204" pitchFamily="34" charset="0"/>
              <a:buChar char="•"/>
            </a:pPr>
            <a:r>
              <a:rPr lang="en-US" sz="1599">
                <a:solidFill>
                  <a:schemeClr val="tx1"/>
                </a:solidFill>
              </a:rPr>
              <a:t>Compare their score to others of similar size </a:t>
            </a:r>
          </a:p>
          <a:p>
            <a:pPr marL="171417" lvl="1" indent="-171417">
              <a:lnSpc>
                <a:spcPct val="100000"/>
              </a:lnSpc>
              <a:spcAft>
                <a:spcPts val="400"/>
              </a:spcAft>
              <a:buFont typeface="Arial" panose="020B0604020202020204" pitchFamily="34" charset="0"/>
              <a:buChar char="•"/>
            </a:pPr>
            <a:r>
              <a:rPr lang="en-US" sz="1599">
                <a:solidFill>
                  <a:schemeClr val="tx1"/>
                </a:solidFill>
              </a:rPr>
              <a:t>Show history to monitor progress </a:t>
            </a:r>
          </a:p>
          <a:p>
            <a:pPr marL="171417" lvl="1" indent="-171417">
              <a:lnSpc>
                <a:spcPct val="100000"/>
              </a:lnSpc>
              <a:spcAft>
                <a:spcPts val="400"/>
              </a:spcAft>
              <a:buFont typeface="Arial" panose="020B0604020202020204" pitchFamily="34" charset="0"/>
              <a:buChar char="•"/>
            </a:pPr>
            <a:r>
              <a:rPr lang="en-US" sz="1599">
                <a:solidFill>
                  <a:schemeClr val="tx1"/>
                </a:solidFill>
              </a:rPr>
              <a:t>Integrate data into compliance or cybersecurity apps</a:t>
            </a:r>
          </a:p>
          <a:p>
            <a:pPr marL="0" lvl="1">
              <a:lnSpc>
                <a:spcPct val="100000"/>
              </a:lnSpc>
              <a:spcAft>
                <a:spcPts val="400"/>
              </a:spcAft>
            </a:pPr>
            <a:endParaRPr lang="en-US" sz="1599"/>
          </a:p>
          <a:p>
            <a:pPr marL="0" lvl="1">
              <a:lnSpc>
                <a:spcPct val="100000"/>
              </a:lnSpc>
              <a:spcAft>
                <a:spcPts val="400"/>
              </a:spcAft>
            </a:pPr>
            <a:r>
              <a:rPr lang="en-US" sz="1800">
                <a:solidFill>
                  <a:schemeClr val="accent1"/>
                </a:solidFill>
                <a:latin typeface="+mj-lt"/>
              </a:rPr>
              <a:t>Partner Smart Office</a:t>
            </a:r>
          </a:p>
          <a:p>
            <a:pPr marL="171417" lvl="1" indent="-171417">
              <a:lnSpc>
                <a:spcPct val="100000"/>
              </a:lnSpc>
              <a:spcAft>
                <a:spcPts val="400"/>
              </a:spcAft>
              <a:buFont typeface="Arial" panose="020B0604020202020204" pitchFamily="34" charset="0"/>
              <a:buChar char="•"/>
            </a:pPr>
            <a:r>
              <a:rPr lang="en-US" sz="1599">
                <a:solidFill>
                  <a:schemeClr val="tx1"/>
                </a:solidFill>
              </a:rPr>
              <a:t>Aggregate Secure Score information into a single repository for all customers (</a:t>
            </a:r>
            <a:r>
              <a:rPr lang="en-US" sz="1599" err="1">
                <a:solidFill>
                  <a:schemeClr val="tx1"/>
                </a:solidFill>
              </a:rPr>
              <a:t>OpenSource</a:t>
            </a:r>
            <a:r>
              <a:rPr lang="en-US" sz="1599">
                <a:solidFill>
                  <a:schemeClr val="tx1"/>
                </a:solidFill>
              </a:rPr>
              <a:t>)</a:t>
            </a:r>
          </a:p>
          <a:p>
            <a:pPr marL="171417" lvl="1" indent="-171417">
              <a:lnSpc>
                <a:spcPct val="100000"/>
              </a:lnSpc>
              <a:spcAft>
                <a:spcPts val="400"/>
              </a:spcAft>
              <a:buFont typeface="Arial" panose="020B0604020202020204" pitchFamily="34" charset="0"/>
              <a:buChar char="•"/>
            </a:pPr>
            <a:r>
              <a:rPr lang="en-US" sz="1599">
                <a:solidFill>
                  <a:schemeClr val="tx1"/>
                </a:solidFill>
              </a:rPr>
              <a:t>Optimized for partners</a:t>
            </a:r>
          </a:p>
        </p:txBody>
      </p:sp>
      <p:pic>
        <p:nvPicPr>
          <p:cNvPr id="10" name="Picture 9">
            <a:extLst>
              <a:ext uri="{FF2B5EF4-FFF2-40B4-BE49-F238E27FC236}">
                <a16:creationId xmlns:a16="http://schemas.microsoft.com/office/drawing/2014/main" id="{6358D20F-67B2-497B-BC29-5C1C6C35FB71}"/>
              </a:ext>
            </a:extLst>
          </p:cNvPr>
          <p:cNvPicPr>
            <a:picLocks noChangeAspect="1"/>
          </p:cNvPicPr>
          <p:nvPr/>
        </p:nvPicPr>
        <p:blipFill rotWithShape="1">
          <a:blip r:embed="rId3"/>
          <a:srcRect r="12332"/>
          <a:stretch/>
        </p:blipFill>
        <p:spPr>
          <a:xfrm>
            <a:off x="5895008" y="1566981"/>
            <a:ext cx="6540587" cy="5245725"/>
          </a:xfrm>
          <a:prstGeom prst="rect">
            <a:avLst/>
          </a:prstGeom>
        </p:spPr>
      </p:pic>
      <p:pic>
        <p:nvPicPr>
          <p:cNvPr id="5" name="Picture 4">
            <a:extLst>
              <a:ext uri="{FF2B5EF4-FFF2-40B4-BE49-F238E27FC236}">
                <a16:creationId xmlns:a16="http://schemas.microsoft.com/office/drawing/2014/main" id="{591C809A-37BA-4DEF-940C-412455B8E617}"/>
              </a:ext>
            </a:extLst>
          </p:cNvPr>
          <p:cNvPicPr>
            <a:picLocks noChangeAspect="1"/>
          </p:cNvPicPr>
          <p:nvPr/>
        </p:nvPicPr>
        <p:blipFill>
          <a:blip r:embed="rId4"/>
          <a:stretch>
            <a:fillRect/>
          </a:stretch>
        </p:blipFill>
        <p:spPr>
          <a:xfrm>
            <a:off x="6289923" y="2090269"/>
            <a:ext cx="6145671" cy="4199146"/>
          </a:xfrm>
          <a:prstGeom prst="rect">
            <a:avLst/>
          </a:prstGeom>
        </p:spPr>
      </p:pic>
      <p:graphicFrame>
        <p:nvGraphicFramePr>
          <p:cNvPr id="11" name="Table 10">
            <a:extLst>
              <a:ext uri="{FF2B5EF4-FFF2-40B4-BE49-F238E27FC236}">
                <a16:creationId xmlns:a16="http://schemas.microsoft.com/office/drawing/2014/main" id="{017944C1-DE3A-440B-92DE-3741296DF15E}"/>
              </a:ext>
            </a:extLst>
          </p:cNvPr>
          <p:cNvGraphicFramePr>
            <a:graphicFrameLocks noGrp="1"/>
          </p:cNvGraphicFramePr>
          <p:nvPr/>
        </p:nvGraphicFramePr>
        <p:xfrm>
          <a:off x="435795" y="5078787"/>
          <a:ext cx="4061860" cy="1483148"/>
        </p:xfrm>
        <a:graphic>
          <a:graphicData uri="http://schemas.openxmlformats.org/drawingml/2006/table">
            <a:tbl>
              <a:tblPr firstRow="1" bandRow="1">
                <a:tableStyleId>{5C22544A-7EE6-4342-B048-85BDC9FD1C3A}</a:tableStyleId>
              </a:tblPr>
              <a:tblGrid>
                <a:gridCol w="4061860">
                  <a:extLst>
                    <a:ext uri="{9D8B030D-6E8A-4147-A177-3AD203B41FA5}">
                      <a16:colId xmlns:a16="http://schemas.microsoft.com/office/drawing/2014/main" val="22583411"/>
                    </a:ext>
                  </a:extLst>
                </a:gridCol>
              </a:tblGrid>
              <a:tr h="370787">
                <a:tc>
                  <a:txBody>
                    <a:bodyPr/>
                    <a:lstStyle/>
                    <a:p>
                      <a:r>
                        <a:rPr lang="en-US" sz="1600">
                          <a:solidFill>
                            <a:schemeClr val="accent1"/>
                          </a:solidFill>
                          <a:latin typeface="+mj-lt"/>
                        </a:rPr>
                        <a:t>Resources</a:t>
                      </a:r>
                    </a:p>
                  </a:txBody>
                  <a:tcPr marL="91427" marR="91427" marT="45713" marB="45713"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046112"/>
                  </a:ext>
                </a:extLst>
              </a:tr>
              <a:tr h="37078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latin typeface="+mn-lt"/>
                          <a:hlinkClick r:id="rId5"/>
                        </a:rPr>
                        <a:t>Partner Smart Office</a:t>
                      </a:r>
                      <a:endParaRPr lang="en-US" sz="1200">
                        <a:latin typeface="+mn-lt"/>
                      </a:endParaRPr>
                    </a:p>
                  </a:txBody>
                  <a:tcPr marL="91427" marR="91427" marT="45713" marB="4571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3522983"/>
                  </a:ext>
                </a:extLst>
              </a:tr>
              <a:tr h="37078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latin typeface="+mn-lt"/>
                          <a:hlinkClick r:id="rId6"/>
                        </a:rPr>
                        <a:t>Using the Secure Score API</a:t>
                      </a:r>
                      <a:r>
                        <a:rPr lang="en-US" sz="1200">
                          <a:latin typeface="+mn-lt"/>
                        </a:rPr>
                        <a:t> (TechNet)</a:t>
                      </a:r>
                    </a:p>
                  </a:txBody>
                  <a:tcPr marL="91427" marR="91427" marT="45713" marB="4571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6754632"/>
                  </a:ext>
                </a:extLst>
              </a:tr>
              <a:tr h="37078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dirty="0">
                          <a:latin typeface="+mn-lt"/>
                          <a:hlinkClick r:id="rId7"/>
                        </a:rPr>
                        <a:t>Secure Score Deep Dive</a:t>
                      </a:r>
                      <a:r>
                        <a:rPr lang="en-US" sz="1200" dirty="0">
                          <a:latin typeface="+mn-lt"/>
                        </a:rPr>
                        <a:t> (Video)</a:t>
                      </a:r>
                    </a:p>
                  </a:txBody>
                  <a:tcPr marL="91427" marR="91427" marT="45713" marB="45713"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60505036"/>
                  </a:ext>
                </a:extLst>
              </a:tr>
            </a:tbl>
          </a:graphicData>
        </a:graphic>
      </p:graphicFrame>
    </p:spTree>
    <p:extLst>
      <p:ext uri="{BB962C8B-B14F-4D97-AF65-F5344CB8AC3E}">
        <p14:creationId xmlns:p14="http://schemas.microsoft.com/office/powerpoint/2010/main" val="30797945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890833" y="5651287"/>
            <a:ext cx="1073138" cy="1044285"/>
          </a:xfrm>
          <a:prstGeom prst="rect">
            <a:avLst/>
          </a:prstGeom>
          <a:blipFill>
            <a:blip r:embed="rId3" cstate="print"/>
            <a:stretch>
              <a:fillRect/>
            </a:stretch>
          </a:blipFill>
        </p:spPr>
        <p:txBody>
          <a:bodyPr wrap="square" lIns="0" tIns="0" rIns="0" bIns="0" rtlCol="0"/>
          <a:lstStyle/>
          <a:p>
            <a:pPr defTabSz="845679">
              <a:defRPr/>
            </a:pPr>
            <a:endParaRPr sz="1664">
              <a:solidFill>
                <a:prstClr val="black"/>
              </a:solidFill>
              <a:latin typeface="Calibri"/>
            </a:endParaRPr>
          </a:p>
        </p:txBody>
      </p:sp>
      <p:sp>
        <p:nvSpPr>
          <p:cNvPr id="8" name="object 8"/>
          <p:cNvSpPr txBox="1"/>
          <p:nvPr/>
        </p:nvSpPr>
        <p:spPr>
          <a:xfrm>
            <a:off x="709464" y="2362610"/>
            <a:ext cx="1584486" cy="215113"/>
          </a:xfrm>
          <a:prstGeom prst="rect">
            <a:avLst/>
          </a:prstGeom>
        </p:spPr>
        <p:txBody>
          <a:bodyPr vert="horz" wrap="square" lIns="0" tIns="11745" rIns="0" bIns="0" rtlCol="0">
            <a:spAutoFit/>
          </a:bodyPr>
          <a:lstStyle/>
          <a:p>
            <a:pPr algn="ctr" defTabSz="845679">
              <a:spcBef>
                <a:spcPts val="93"/>
              </a:spcBef>
              <a:defRPr/>
            </a:pPr>
            <a:endParaRPr sz="1295">
              <a:solidFill>
                <a:prstClr val="black"/>
              </a:solidFill>
              <a:latin typeface="Calibri"/>
              <a:cs typeface="Calibri"/>
            </a:endParaRPr>
          </a:p>
        </p:txBody>
      </p:sp>
      <p:sp>
        <p:nvSpPr>
          <p:cNvPr id="13" name="object 13"/>
          <p:cNvSpPr txBox="1"/>
          <p:nvPr/>
        </p:nvSpPr>
        <p:spPr>
          <a:xfrm>
            <a:off x="6920864" y="2954037"/>
            <a:ext cx="2131245" cy="1780036"/>
          </a:xfrm>
          <a:prstGeom prst="rect">
            <a:avLst/>
          </a:prstGeom>
        </p:spPr>
        <p:txBody>
          <a:bodyPr vert="horz" wrap="square" lIns="0" tIns="11745" rIns="0" bIns="0" rtlCol="0">
            <a:spAutoFit/>
          </a:bodyPr>
          <a:lstStyle/>
          <a:p>
            <a:pPr marL="11745" defTabSz="845679">
              <a:spcAft>
                <a:spcPts val="600"/>
              </a:spcAft>
              <a:defRPr/>
            </a:pPr>
            <a:r>
              <a:rPr lang="en-US" sz="1110" spc="-5">
                <a:solidFill>
                  <a:prstClr val="black"/>
                </a:solidFill>
                <a:cs typeface="Calibri Light"/>
              </a:rPr>
              <a:t>Collect </a:t>
            </a:r>
            <a:r>
              <a:rPr lang="en-US" sz="1110" spc="-9">
                <a:solidFill>
                  <a:prstClr val="black"/>
                </a:solidFill>
                <a:cs typeface="Calibri Light"/>
              </a:rPr>
              <a:t>relevant data </a:t>
            </a:r>
            <a:r>
              <a:rPr lang="en-US" sz="1110">
                <a:solidFill>
                  <a:prstClr val="black"/>
                </a:solidFill>
                <a:cs typeface="Calibri Light"/>
              </a:rPr>
              <a:t>includes:</a:t>
            </a:r>
          </a:p>
          <a:p>
            <a:pPr marL="183195" marR="160914" indent="-171450" defTabSz="845679">
              <a:spcAft>
                <a:spcPts val="600"/>
              </a:spcAft>
              <a:buFont typeface="Arial" panose="020B0604020202020204" pitchFamily="34" charset="0"/>
              <a:buChar char="•"/>
              <a:tabLst>
                <a:tab pos="113931" algn="l"/>
              </a:tabLst>
              <a:defRPr/>
            </a:pPr>
            <a:r>
              <a:rPr lang="en-US" sz="1110" spc="-5">
                <a:solidFill>
                  <a:prstClr val="black"/>
                </a:solidFill>
                <a:cs typeface="Calibri Light"/>
              </a:rPr>
              <a:t>Endpoint scan: accounts, </a:t>
            </a:r>
            <a:r>
              <a:rPr lang="en-US" sz="1110" spc="-9">
                <a:solidFill>
                  <a:prstClr val="black"/>
                </a:solidFill>
                <a:cs typeface="Calibri Light"/>
              </a:rPr>
              <a:t>ﬁrewall  </a:t>
            </a:r>
            <a:r>
              <a:rPr lang="en-US" sz="1110">
                <a:solidFill>
                  <a:prstClr val="black"/>
                </a:solidFill>
                <a:cs typeface="Calibri Light"/>
              </a:rPr>
              <a:t>rules, applications</a:t>
            </a:r>
            <a:r>
              <a:rPr lang="en-US" sz="1110" spc="-14">
                <a:solidFill>
                  <a:prstClr val="black"/>
                </a:solidFill>
                <a:cs typeface="Calibri Light"/>
              </a:rPr>
              <a:t> </a:t>
            </a:r>
            <a:r>
              <a:rPr lang="en-US" sz="1110" spc="-5">
                <a:solidFill>
                  <a:prstClr val="black"/>
                </a:solidFill>
                <a:cs typeface="Calibri Light"/>
              </a:rPr>
              <a:t>installed,</a:t>
            </a:r>
            <a:r>
              <a:rPr lang="en-US" sz="1110">
                <a:solidFill>
                  <a:prstClr val="black"/>
                </a:solidFill>
                <a:cs typeface="Calibri Light"/>
              </a:rPr>
              <a:t> </a:t>
            </a:r>
            <a:r>
              <a:rPr lang="en-US" sz="1110" spc="-5">
                <a:solidFill>
                  <a:prstClr val="black"/>
                </a:solidFill>
                <a:cs typeface="Calibri Light"/>
              </a:rPr>
              <a:t>OS/services </a:t>
            </a:r>
            <a:r>
              <a:rPr lang="en-US" sz="1110">
                <a:solidFill>
                  <a:prstClr val="black"/>
                </a:solidFill>
                <a:cs typeface="Calibri Light"/>
              </a:rPr>
              <a:t>pack, </a:t>
            </a:r>
            <a:r>
              <a:rPr lang="en-US" sz="1110" spc="-5">
                <a:solidFill>
                  <a:prstClr val="black"/>
                </a:solidFill>
                <a:cs typeface="Calibri Light"/>
              </a:rPr>
              <a:t>shares</a:t>
            </a:r>
            <a:r>
              <a:rPr lang="en-US" sz="1110" spc="-55">
                <a:solidFill>
                  <a:prstClr val="black"/>
                </a:solidFill>
                <a:cs typeface="Calibri Light"/>
              </a:rPr>
              <a:t> </a:t>
            </a:r>
            <a:r>
              <a:rPr lang="en-US" sz="1110">
                <a:solidFill>
                  <a:prstClr val="black"/>
                </a:solidFill>
                <a:cs typeface="Calibri Light"/>
              </a:rPr>
              <a:t>and the</a:t>
            </a:r>
            <a:r>
              <a:rPr lang="en-US" sz="1110" spc="-5">
                <a:solidFill>
                  <a:prstClr val="black"/>
                </a:solidFill>
                <a:cs typeface="Calibri Light"/>
              </a:rPr>
              <a:t> </a:t>
            </a:r>
            <a:r>
              <a:rPr lang="en-US" sz="1110" spc="-14">
                <a:solidFill>
                  <a:prstClr val="black"/>
                </a:solidFill>
                <a:cs typeface="Calibri Light"/>
              </a:rPr>
              <a:t>registry.</a:t>
            </a:r>
            <a:endParaRPr lang="en-US" sz="1110">
              <a:solidFill>
                <a:prstClr val="black"/>
              </a:solidFill>
              <a:cs typeface="Calibri Light"/>
            </a:endParaRPr>
          </a:p>
          <a:p>
            <a:pPr marL="183196" indent="-171450" defTabSz="845679">
              <a:spcAft>
                <a:spcPts val="600"/>
              </a:spcAft>
              <a:buFont typeface="Arial" panose="020B0604020202020204" pitchFamily="34" charset="0"/>
              <a:buChar char="•"/>
              <a:tabLst>
                <a:tab pos="113931" algn="l"/>
              </a:tabLst>
              <a:defRPr/>
            </a:pPr>
            <a:r>
              <a:rPr lang="en-US" sz="1110">
                <a:solidFill>
                  <a:prstClr val="black"/>
                </a:solidFill>
                <a:cs typeface="Calibri Light"/>
              </a:rPr>
              <a:t>Active </a:t>
            </a:r>
            <a:r>
              <a:rPr lang="en-US" sz="1110" spc="-5">
                <a:solidFill>
                  <a:prstClr val="black"/>
                </a:solidFill>
                <a:cs typeface="Calibri Light"/>
              </a:rPr>
              <a:t>Directory </a:t>
            </a:r>
            <a:r>
              <a:rPr lang="en-US" sz="1110">
                <a:solidFill>
                  <a:prstClr val="black"/>
                </a:solidFill>
                <a:cs typeface="Calibri Light"/>
              </a:rPr>
              <a:t>Domain</a:t>
            </a:r>
            <a:r>
              <a:rPr lang="en-US" sz="1110" spc="-23">
                <a:solidFill>
                  <a:prstClr val="black"/>
                </a:solidFill>
                <a:cs typeface="Calibri Light"/>
              </a:rPr>
              <a:t> </a:t>
            </a:r>
            <a:r>
              <a:rPr lang="en-US" sz="1110" spc="-14">
                <a:solidFill>
                  <a:prstClr val="black"/>
                </a:solidFill>
                <a:cs typeface="Calibri Light"/>
              </a:rPr>
              <a:t>System.</a:t>
            </a:r>
            <a:endParaRPr lang="en-US" sz="1110">
              <a:solidFill>
                <a:prstClr val="black"/>
              </a:solidFill>
              <a:cs typeface="Calibri Light"/>
            </a:endParaRPr>
          </a:p>
          <a:p>
            <a:pPr marL="183196" indent="-171450" defTabSz="845679">
              <a:spcAft>
                <a:spcPts val="600"/>
              </a:spcAft>
              <a:buFont typeface="Arial" panose="020B0604020202020204" pitchFamily="34" charset="0"/>
              <a:buChar char="•"/>
              <a:tabLst>
                <a:tab pos="113931" algn="l"/>
              </a:tabLst>
              <a:defRPr/>
            </a:pPr>
            <a:r>
              <a:rPr lang="en-US" sz="1110" spc="-28">
                <a:solidFill>
                  <a:prstClr val="black"/>
                </a:solidFill>
                <a:cs typeface="Calibri Light"/>
              </a:rPr>
              <a:t>CSAT </a:t>
            </a:r>
            <a:r>
              <a:rPr lang="en-US" sz="1110" spc="-5">
                <a:solidFill>
                  <a:prstClr val="black"/>
                </a:solidFill>
                <a:cs typeface="Calibri Light"/>
              </a:rPr>
              <a:t>scanning </a:t>
            </a:r>
            <a:r>
              <a:rPr lang="en-US" sz="1110">
                <a:solidFill>
                  <a:prstClr val="black"/>
                </a:solidFill>
                <a:cs typeface="Calibri Light"/>
              </a:rPr>
              <a:t>logs (no </a:t>
            </a:r>
            <a:r>
              <a:rPr lang="en-US" sz="1110" spc="-9">
                <a:solidFill>
                  <a:prstClr val="black"/>
                </a:solidFill>
                <a:cs typeface="Calibri Light"/>
              </a:rPr>
              <a:t>password</a:t>
            </a:r>
            <a:r>
              <a:rPr lang="en-US" sz="1110" spc="-5">
                <a:solidFill>
                  <a:prstClr val="black"/>
                </a:solidFill>
                <a:cs typeface="Calibri Light"/>
              </a:rPr>
              <a:t> or</a:t>
            </a:r>
            <a:r>
              <a:rPr lang="en-US" sz="1110">
                <a:solidFill>
                  <a:prstClr val="black"/>
                </a:solidFill>
                <a:cs typeface="Calibri Light"/>
              </a:rPr>
              <a:t> </a:t>
            </a:r>
            <a:r>
              <a:rPr lang="en-US" sz="1110" spc="-5">
                <a:solidFill>
                  <a:prstClr val="black"/>
                </a:solidFill>
                <a:cs typeface="Calibri Light"/>
              </a:rPr>
              <a:t>credentials).</a:t>
            </a:r>
            <a:endParaRPr lang="en-US" sz="1110">
              <a:solidFill>
                <a:prstClr val="black"/>
              </a:solidFill>
              <a:cs typeface="Calibri Light"/>
            </a:endParaRPr>
          </a:p>
        </p:txBody>
      </p:sp>
      <p:sp>
        <p:nvSpPr>
          <p:cNvPr id="14" name="object 14"/>
          <p:cNvSpPr txBox="1"/>
          <p:nvPr/>
        </p:nvSpPr>
        <p:spPr>
          <a:xfrm>
            <a:off x="10099490" y="2979535"/>
            <a:ext cx="1492870" cy="708725"/>
          </a:xfrm>
          <a:prstGeom prst="rect">
            <a:avLst/>
          </a:prstGeom>
        </p:spPr>
        <p:txBody>
          <a:bodyPr vert="horz" wrap="square" lIns="0" tIns="11745" rIns="0" bIns="0" rtlCol="0">
            <a:spAutoFit/>
          </a:bodyPr>
          <a:lstStyle/>
          <a:p>
            <a:pPr marL="11745" marR="4699" defTabSz="845679">
              <a:spcAft>
                <a:spcPts val="600"/>
              </a:spcAft>
              <a:defRPr/>
            </a:pPr>
            <a:r>
              <a:rPr lang="en-US" sz="1110" spc="-5">
                <a:solidFill>
                  <a:prstClr val="black"/>
                </a:solidFill>
                <a:cs typeface="Calibri Light"/>
              </a:rPr>
              <a:t>Conduct presentation</a:t>
            </a:r>
            <a:r>
              <a:rPr lang="en-US" sz="1110" spc="-60">
                <a:solidFill>
                  <a:prstClr val="black"/>
                </a:solidFill>
                <a:cs typeface="Calibri Light"/>
              </a:rPr>
              <a:t> and </a:t>
            </a:r>
            <a:r>
              <a:rPr lang="en-US" sz="1110">
                <a:solidFill>
                  <a:prstClr val="black"/>
                </a:solidFill>
                <a:cs typeface="Calibri Light"/>
              </a:rPr>
              <a:t>discussion </a:t>
            </a:r>
            <a:r>
              <a:rPr lang="en-US" sz="1110" spc="-5">
                <a:solidFill>
                  <a:prstClr val="black"/>
                </a:solidFill>
                <a:cs typeface="Calibri Light"/>
              </a:rPr>
              <a:t>of ﬁndings,  </a:t>
            </a:r>
            <a:r>
              <a:rPr lang="en-US" sz="1110" spc="-9">
                <a:solidFill>
                  <a:prstClr val="black"/>
                </a:solidFill>
                <a:cs typeface="Calibri Light"/>
              </a:rPr>
              <a:t>conclusions </a:t>
            </a:r>
            <a:r>
              <a:rPr lang="en-US" sz="1110">
                <a:solidFill>
                  <a:prstClr val="black"/>
                </a:solidFill>
                <a:cs typeface="Calibri Light"/>
              </a:rPr>
              <a:t>and  </a:t>
            </a:r>
            <a:r>
              <a:rPr lang="en-US" sz="1110" spc="-5">
                <a:solidFill>
                  <a:prstClr val="black"/>
                </a:solidFill>
                <a:cs typeface="Calibri Light"/>
              </a:rPr>
              <a:t>recommendations.</a:t>
            </a:r>
            <a:endParaRPr lang="en-US" sz="1110">
              <a:solidFill>
                <a:prstClr val="black"/>
              </a:solidFill>
              <a:cs typeface="Calibri Light"/>
            </a:endParaRPr>
          </a:p>
        </p:txBody>
      </p:sp>
      <p:sp>
        <p:nvSpPr>
          <p:cNvPr id="15" name="object 15"/>
          <p:cNvSpPr txBox="1"/>
          <p:nvPr/>
        </p:nvSpPr>
        <p:spPr>
          <a:xfrm>
            <a:off x="10099491" y="3825220"/>
            <a:ext cx="1656721" cy="360292"/>
          </a:xfrm>
          <a:prstGeom prst="rect">
            <a:avLst/>
          </a:prstGeom>
        </p:spPr>
        <p:txBody>
          <a:bodyPr vert="horz" wrap="square" lIns="0" tIns="11745" rIns="0" bIns="0" rtlCol="0">
            <a:spAutoFit/>
          </a:bodyPr>
          <a:lstStyle/>
          <a:p>
            <a:pPr marL="11745" marR="4699" defTabSz="845679">
              <a:spcAft>
                <a:spcPts val="600"/>
              </a:spcAft>
              <a:defRPr/>
            </a:pPr>
            <a:r>
              <a:rPr lang="en-US" sz="1110" spc="-5">
                <a:solidFill>
                  <a:prstClr val="black"/>
                </a:solidFill>
                <a:cs typeface="Calibri Light"/>
              </a:rPr>
              <a:t>Advise on </a:t>
            </a:r>
            <a:r>
              <a:rPr lang="en-US" sz="1110" spc="-9">
                <a:solidFill>
                  <a:prstClr val="black"/>
                </a:solidFill>
                <a:cs typeface="Calibri Light"/>
              </a:rPr>
              <a:t>urgent </a:t>
            </a:r>
            <a:r>
              <a:rPr lang="en-US" sz="1110" spc="5">
                <a:solidFill>
                  <a:prstClr val="black"/>
                </a:solidFill>
                <a:cs typeface="Calibri Light"/>
              </a:rPr>
              <a:t>actions</a:t>
            </a:r>
            <a:r>
              <a:rPr lang="en-US" sz="1110" spc="-37">
                <a:solidFill>
                  <a:prstClr val="black"/>
                </a:solidFill>
                <a:cs typeface="Calibri Light"/>
              </a:rPr>
              <a:t> and</a:t>
            </a:r>
            <a:r>
              <a:rPr lang="en-US" sz="1110" spc="-185">
                <a:solidFill>
                  <a:prstClr val="black"/>
                </a:solidFill>
                <a:cs typeface="Calibri Light"/>
              </a:rPr>
              <a:t>  </a:t>
            </a:r>
            <a:r>
              <a:rPr lang="en-US" sz="1110">
                <a:solidFill>
                  <a:prstClr val="black"/>
                </a:solidFill>
                <a:cs typeface="Calibri Light"/>
              </a:rPr>
              <a:t>quick</a:t>
            </a:r>
            <a:r>
              <a:rPr lang="en-US" sz="1110" spc="-5">
                <a:solidFill>
                  <a:prstClr val="black"/>
                </a:solidFill>
                <a:cs typeface="Calibri Light"/>
              </a:rPr>
              <a:t> </a:t>
            </a:r>
            <a:r>
              <a:rPr lang="en-US" sz="1110">
                <a:solidFill>
                  <a:prstClr val="black"/>
                </a:solidFill>
                <a:cs typeface="Calibri Light"/>
              </a:rPr>
              <a:t>wins.</a:t>
            </a:r>
          </a:p>
        </p:txBody>
      </p:sp>
      <p:sp>
        <p:nvSpPr>
          <p:cNvPr id="16" name="object 16"/>
          <p:cNvSpPr txBox="1"/>
          <p:nvPr/>
        </p:nvSpPr>
        <p:spPr>
          <a:xfrm>
            <a:off x="10099489" y="4332631"/>
            <a:ext cx="1931448" cy="534509"/>
          </a:xfrm>
          <a:prstGeom prst="rect">
            <a:avLst/>
          </a:prstGeom>
        </p:spPr>
        <p:txBody>
          <a:bodyPr vert="horz" wrap="square" lIns="0" tIns="11745" rIns="0" bIns="0" rtlCol="0">
            <a:spAutoFit/>
          </a:bodyPr>
          <a:lstStyle/>
          <a:p>
            <a:pPr marL="11745" marR="4699" defTabSz="845679">
              <a:spcAft>
                <a:spcPts val="600"/>
              </a:spcAft>
              <a:defRPr/>
            </a:pPr>
            <a:r>
              <a:rPr lang="en-US" sz="1110">
                <a:solidFill>
                  <a:prstClr val="black"/>
                </a:solidFill>
                <a:cs typeface="Calibri Light"/>
              </a:rPr>
              <a:t>Send </a:t>
            </a:r>
            <a:r>
              <a:rPr lang="en-US" sz="1110" spc="-5">
                <a:solidFill>
                  <a:prstClr val="black"/>
                </a:solidFill>
                <a:cs typeface="Calibri Light"/>
              </a:rPr>
              <a:t>“Final </a:t>
            </a:r>
            <a:r>
              <a:rPr lang="en-US" sz="1110">
                <a:solidFill>
                  <a:prstClr val="black"/>
                </a:solidFill>
                <a:cs typeface="Calibri Light"/>
              </a:rPr>
              <a:t>report” and </a:t>
            </a:r>
            <a:r>
              <a:rPr lang="en-US" sz="1110" spc="-5">
                <a:solidFill>
                  <a:prstClr val="black"/>
                </a:solidFill>
                <a:cs typeface="Calibri Light"/>
              </a:rPr>
              <a:t>“QS  </a:t>
            </a:r>
            <a:r>
              <a:rPr lang="en-US" sz="1110" spc="5">
                <a:solidFill>
                  <a:prstClr val="black"/>
                </a:solidFill>
                <a:cs typeface="Calibri Light"/>
              </a:rPr>
              <a:t>solutions </a:t>
            </a:r>
            <a:r>
              <a:rPr lang="en-US" sz="1110" spc="42">
                <a:solidFill>
                  <a:prstClr val="black"/>
                </a:solidFill>
                <a:cs typeface="Calibri Light"/>
              </a:rPr>
              <a:t>letter </a:t>
            </a:r>
            <a:r>
              <a:rPr lang="en-US" sz="1110" spc="-5">
                <a:solidFill>
                  <a:prstClr val="black"/>
                </a:solidFill>
                <a:cs typeface="Calibri Light"/>
              </a:rPr>
              <a:t>of</a:t>
            </a:r>
            <a:r>
              <a:rPr lang="en-US" sz="1110" spc="-60">
                <a:solidFill>
                  <a:prstClr val="black"/>
                </a:solidFill>
                <a:cs typeface="Calibri Light"/>
              </a:rPr>
              <a:t> confirmation </a:t>
            </a:r>
            <a:r>
              <a:rPr lang="en-US" sz="1110">
                <a:solidFill>
                  <a:prstClr val="black"/>
                </a:solidFill>
                <a:cs typeface="Calibri Light"/>
              </a:rPr>
              <a:t>POE” </a:t>
            </a:r>
            <a:r>
              <a:rPr lang="en-US" sz="1110" spc="-14">
                <a:solidFill>
                  <a:prstClr val="black"/>
                </a:solidFill>
                <a:cs typeface="Calibri Light"/>
              </a:rPr>
              <a:t>for </a:t>
            </a:r>
            <a:r>
              <a:rPr lang="en-US" sz="1110">
                <a:solidFill>
                  <a:prstClr val="black"/>
                </a:solidFill>
                <a:cs typeface="Calibri Light"/>
              </a:rPr>
              <a:t>signing</a:t>
            </a:r>
            <a:r>
              <a:rPr lang="en-US" sz="1110" spc="-5">
                <a:solidFill>
                  <a:prstClr val="black"/>
                </a:solidFill>
                <a:cs typeface="Calibri Light"/>
              </a:rPr>
              <a:t> </a:t>
            </a:r>
            <a:r>
              <a:rPr lang="en-US" sz="1110" spc="-33">
                <a:solidFill>
                  <a:prstClr val="black"/>
                </a:solidFill>
                <a:cs typeface="Calibri Light"/>
              </a:rPr>
              <a:t>oﬀ.</a:t>
            </a:r>
            <a:endParaRPr lang="en-US" sz="1110">
              <a:solidFill>
                <a:prstClr val="black"/>
              </a:solidFill>
              <a:cs typeface="Calibri Light"/>
            </a:endParaRPr>
          </a:p>
        </p:txBody>
      </p:sp>
      <p:sp>
        <p:nvSpPr>
          <p:cNvPr id="17" name="object 17"/>
          <p:cNvSpPr txBox="1"/>
          <p:nvPr/>
        </p:nvSpPr>
        <p:spPr>
          <a:xfrm>
            <a:off x="3950134" y="2921547"/>
            <a:ext cx="1923348" cy="688968"/>
          </a:xfrm>
          <a:prstGeom prst="rect">
            <a:avLst/>
          </a:prstGeom>
        </p:spPr>
        <p:txBody>
          <a:bodyPr vert="horz" wrap="square" lIns="0" tIns="11745" rIns="0" bIns="0" rtlCol="0" anchor="t">
            <a:spAutoFit/>
          </a:bodyPr>
          <a:lstStyle/>
          <a:p>
            <a:pPr marL="11430" marR="4445" defTabSz="845679">
              <a:spcAft>
                <a:spcPts val="600"/>
              </a:spcAft>
              <a:defRPr/>
            </a:pPr>
            <a:r>
              <a:rPr lang="en-US" sz="1100" spc="-5">
                <a:cs typeface="Calibri Light"/>
              </a:rPr>
              <a:t>Conduct interview </a:t>
            </a:r>
            <a:r>
              <a:rPr lang="en-US" sz="1100" spc="-46">
                <a:cs typeface="Calibri Light"/>
              </a:rPr>
              <a:t>questionnaires  </a:t>
            </a:r>
            <a:r>
              <a:rPr lang="en-US" sz="1100">
                <a:cs typeface="Calibri Light"/>
              </a:rPr>
              <a:t>and discuss with </a:t>
            </a:r>
            <a:r>
              <a:rPr lang="en-US" sz="1100" spc="-5">
                <a:cs typeface="Calibri Light"/>
              </a:rPr>
              <a:t>IT oﬃcer or  business</a:t>
            </a:r>
            <a:r>
              <a:rPr lang="en-US" sz="1100" spc="-9">
                <a:cs typeface="Calibri Light"/>
              </a:rPr>
              <a:t> </a:t>
            </a:r>
            <a:r>
              <a:rPr lang="en-US" sz="1100">
                <a:cs typeface="Calibri Light"/>
              </a:rPr>
              <a:t>Unit manager.</a:t>
            </a:r>
            <a:endParaRPr lang="en-US" sz="1100"/>
          </a:p>
        </p:txBody>
      </p:sp>
      <p:sp>
        <p:nvSpPr>
          <p:cNvPr id="18" name="object 18"/>
          <p:cNvSpPr txBox="1"/>
          <p:nvPr/>
        </p:nvSpPr>
        <p:spPr>
          <a:xfrm>
            <a:off x="3950134" y="3749692"/>
            <a:ext cx="2008504" cy="519691"/>
          </a:xfrm>
          <a:prstGeom prst="rect">
            <a:avLst/>
          </a:prstGeom>
        </p:spPr>
        <p:txBody>
          <a:bodyPr vert="horz" wrap="square" lIns="0" tIns="11745" rIns="0" bIns="0" rtlCol="0" anchor="t">
            <a:spAutoFit/>
          </a:bodyPr>
          <a:lstStyle/>
          <a:p>
            <a:pPr marL="11430" marR="4445" defTabSz="845679">
              <a:spcAft>
                <a:spcPts val="600"/>
              </a:spcAft>
              <a:defRPr/>
            </a:pPr>
            <a:r>
              <a:rPr lang="en-US" sz="1100" spc="-5">
                <a:cs typeface="Calibri Light"/>
              </a:rPr>
              <a:t>Establish </a:t>
            </a:r>
            <a:r>
              <a:rPr lang="en-US" sz="1100">
                <a:cs typeface="Calibri Light"/>
              </a:rPr>
              <a:t>a </a:t>
            </a:r>
            <a:r>
              <a:rPr lang="en-US" sz="1100" spc="-5">
                <a:cs typeface="Calibri Light"/>
              </a:rPr>
              <a:t>secure </a:t>
            </a:r>
            <a:r>
              <a:rPr lang="en-US" sz="1100" spc="-9">
                <a:cs typeface="Calibri Light"/>
              </a:rPr>
              <a:t>remote </a:t>
            </a:r>
            <a:r>
              <a:rPr lang="en-US" sz="1100" spc="-5">
                <a:cs typeface="Calibri Light"/>
              </a:rPr>
              <a:t>desktop  </a:t>
            </a:r>
            <a:r>
              <a:rPr lang="en-US" sz="1100">
                <a:cs typeface="Calibri Light"/>
              </a:rPr>
              <a:t>session </a:t>
            </a:r>
            <a:r>
              <a:rPr lang="en-US" sz="1100" spc="-5">
                <a:cs typeface="Calibri Light"/>
              </a:rPr>
              <a:t>by </a:t>
            </a:r>
            <a:r>
              <a:rPr lang="en-US" sz="1100">
                <a:cs typeface="Calibri Light"/>
              </a:rPr>
              <a:t>using other </a:t>
            </a:r>
            <a:r>
              <a:rPr lang="en-US" sz="1100" spc="-88">
                <a:cs typeface="Calibri Light"/>
              </a:rPr>
              <a:t>software  </a:t>
            </a:r>
            <a:r>
              <a:rPr lang="en-US" sz="1100" spc="-23">
                <a:cs typeface="Calibri Light"/>
              </a:rPr>
              <a:t>(e.g. Team</a:t>
            </a:r>
            <a:r>
              <a:rPr lang="en-US" sz="1100" spc="-9">
                <a:cs typeface="Calibri Light"/>
              </a:rPr>
              <a:t> Viewer).</a:t>
            </a:r>
            <a:endParaRPr lang="en-US" sz="1100">
              <a:cs typeface="Calibri Light"/>
            </a:endParaRPr>
          </a:p>
        </p:txBody>
      </p:sp>
      <p:sp>
        <p:nvSpPr>
          <p:cNvPr id="19" name="object 19"/>
          <p:cNvSpPr txBox="1"/>
          <p:nvPr/>
        </p:nvSpPr>
        <p:spPr>
          <a:xfrm>
            <a:off x="3950135" y="4426239"/>
            <a:ext cx="2090722" cy="524308"/>
          </a:xfrm>
          <a:prstGeom prst="rect">
            <a:avLst/>
          </a:prstGeom>
        </p:spPr>
        <p:txBody>
          <a:bodyPr vert="horz" wrap="square" lIns="0" tIns="11745" rIns="0" bIns="0" rtlCol="0">
            <a:spAutoFit/>
          </a:bodyPr>
          <a:lstStyle/>
          <a:p>
            <a:pPr marL="11745" marR="4699" defTabSz="845679">
              <a:spcAft>
                <a:spcPts val="600"/>
              </a:spcAft>
              <a:defRPr/>
            </a:pPr>
            <a:r>
              <a:rPr lang="en-US" sz="1110" spc="-9">
                <a:solidFill>
                  <a:prstClr val="black"/>
                </a:solidFill>
                <a:cs typeface="Calibri Light"/>
              </a:rPr>
              <a:t>Install </a:t>
            </a:r>
            <a:r>
              <a:rPr lang="en-US" sz="1110">
                <a:solidFill>
                  <a:prstClr val="black"/>
                </a:solidFill>
                <a:cs typeface="Calibri Light"/>
              </a:rPr>
              <a:t>and </a:t>
            </a:r>
            <a:r>
              <a:rPr lang="en-US" sz="1110" spc="-9">
                <a:solidFill>
                  <a:prstClr val="black"/>
                </a:solidFill>
                <a:cs typeface="Calibri Light"/>
              </a:rPr>
              <a:t>conﬁgure </a:t>
            </a:r>
            <a:r>
              <a:rPr lang="en-US" sz="1110" spc="-28">
                <a:solidFill>
                  <a:prstClr val="black"/>
                </a:solidFill>
                <a:cs typeface="Calibri Light"/>
              </a:rPr>
              <a:t>CSAT </a:t>
            </a:r>
            <a:r>
              <a:rPr lang="en-US" sz="1110" spc="-5">
                <a:solidFill>
                  <a:prstClr val="black"/>
                </a:solidFill>
                <a:cs typeface="Calibri Light"/>
              </a:rPr>
              <a:t>on </a:t>
            </a:r>
            <a:r>
              <a:rPr lang="en-US" sz="1110">
                <a:solidFill>
                  <a:prstClr val="black"/>
                </a:solidFill>
                <a:cs typeface="Calibri Light"/>
              </a:rPr>
              <a:t>a </a:t>
            </a:r>
            <a:r>
              <a:rPr lang="en-US" sz="1110" spc="-9">
                <a:solidFill>
                  <a:prstClr val="black"/>
                </a:solidFill>
                <a:cs typeface="Calibri Light"/>
              </a:rPr>
              <a:t>client  </a:t>
            </a:r>
            <a:r>
              <a:rPr lang="en-US" sz="1110">
                <a:solidFill>
                  <a:prstClr val="black"/>
                </a:solidFill>
                <a:cs typeface="Calibri Light"/>
              </a:rPr>
              <a:t>machine during the</a:t>
            </a:r>
            <a:r>
              <a:rPr lang="en-US" sz="1110" spc="-18">
                <a:solidFill>
                  <a:prstClr val="black"/>
                </a:solidFill>
                <a:cs typeface="Calibri Light"/>
              </a:rPr>
              <a:t> </a:t>
            </a:r>
            <a:r>
              <a:rPr lang="en-US" sz="1110" spc="-14">
                <a:solidFill>
                  <a:prstClr val="black"/>
                </a:solidFill>
                <a:cs typeface="Calibri Light"/>
              </a:rPr>
              <a:t>interview.</a:t>
            </a:r>
            <a:endParaRPr lang="en-US" sz="1110">
              <a:solidFill>
                <a:prstClr val="black"/>
              </a:solidFill>
              <a:cs typeface="Calibri Light"/>
            </a:endParaRPr>
          </a:p>
        </p:txBody>
      </p:sp>
      <p:sp>
        <p:nvSpPr>
          <p:cNvPr id="20" name="object 20"/>
          <p:cNvSpPr txBox="1"/>
          <p:nvPr/>
        </p:nvSpPr>
        <p:spPr>
          <a:xfrm>
            <a:off x="930317" y="2931525"/>
            <a:ext cx="2005908" cy="1273744"/>
          </a:xfrm>
          <a:prstGeom prst="rect">
            <a:avLst/>
          </a:prstGeom>
        </p:spPr>
        <p:txBody>
          <a:bodyPr vert="horz" wrap="square" lIns="0" tIns="11745" rIns="0" bIns="0" rtlCol="0" anchor="t">
            <a:spAutoFit/>
          </a:bodyPr>
          <a:lstStyle/>
          <a:p>
            <a:pPr marL="11430" marR="4445" defTabSz="845679">
              <a:spcAft>
                <a:spcPts val="600"/>
              </a:spcAft>
              <a:defRPr/>
            </a:pPr>
            <a:r>
              <a:rPr lang="en-US" sz="1100">
                <a:cs typeface="Calibri Light"/>
              </a:rPr>
              <a:t>Send </a:t>
            </a:r>
            <a:r>
              <a:rPr lang="en-US" sz="1100" spc="-9">
                <a:cs typeface="Calibri Light"/>
              </a:rPr>
              <a:t>welcome email </a:t>
            </a:r>
            <a:r>
              <a:rPr lang="en-US" sz="1100" spc="-14">
                <a:cs typeface="Calibri Light"/>
              </a:rPr>
              <a:t>for  </a:t>
            </a:r>
            <a:r>
              <a:rPr lang="en-US" sz="1100" spc="-5">
                <a:cs typeface="Calibri Light"/>
              </a:rPr>
              <a:t>onboarding </a:t>
            </a:r>
            <a:r>
              <a:rPr lang="en-US" sz="1100" spc="-9">
                <a:cs typeface="Calibri Light"/>
              </a:rPr>
              <a:t>process and include</a:t>
            </a:r>
            <a:r>
              <a:rPr lang="en-US" sz="1100">
                <a:cs typeface="Calibri Light"/>
              </a:rPr>
              <a:t>  </a:t>
            </a:r>
            <a:r>
              <a:rPr lang="en-US" sz="1100" spc="-14">
                <a:cs typeface="Calibri Light"/>
              </a:rPr>
              <a:t>system re</a:t>
            </a:r>
            <a:r>
              <a:rPr lang="en-US" sz="1100" spc="-9">
                <a:cs typeface="Calibri Light"/>
              </a:rPr>
              <a:t>quirements and URL for </a:t>
            </a:r>
            <a:r>
              <a:rPr lang="en-US" sz="1100">
                <a:cs typeface="Calibri Light"/>
              </a:rPr>
              <a:t>questionnaire  </a:t>
            </a:r>
            <a:r>
              <a:rPr lang="en-US" sz="1100" spc="-9">
                <a:cs typeface="Calibri Light"/>
              </a:rPr>
              <a:t>to </a:t>
            </a:r>
            <a:r>
              <a:rPr lang="en-US" sz="1100">
                <a:cs typeface="Calibri Light"/>
              </a:rPr>
              <a:t>be</a:t>
            </a:r>
            <a:r>
              <a:rPr lang="en-US" sz="1100" spc="-51">
                <a:cs typeface="Calibri Light"/>
              </a:rPr>
              <a:t> </a:t>
            </a:r>
            <a:r>
              <a:rPr lang="en-US" sz="1100" spc="-79">
                <a:cs typeface="Calibri Light"/>
              </a:rPr>
              <a:t>answered  </a:t>
            </a:r>
            <a:r>
              <a:rPr lang="en-US" sz="1100" spc="-14">
                <a:cs typeface="Calibri Light"/>
              </a:rPr>
              <a:t>before </a:t>
            </a:r>
            <a:r>
              <a:rPr lang="en-US" sz="1100">
                <a:cs typeface="Calibri Light"/>
              </a:rPr>
              <a:t>the </a:t>
            </a:r>
            <a:r>
              <a:rPr lang="en-US" sz="1100" spc="-5">
                <a:cs typeface="Calibri Light"/>
              </a:rPr>
              <a:t>call.</a:t>
            </a:r>
            <a:endParaRPr lang="en-US" sz="1100">
              <a:cs typeface="Calibri Light"/>
            </a:endParaRPr>
          </a:p>
          <a:p>
            <a:pPr marL="11430" marR="151765" defTabSz="845679">
              <a:spcAft>
                <a:spcPts val="600"/>
              </a:spcAft>
              <a:defRPr/>
            </a:pPr>
            <a:r>
              <a:rPr lang="en-US" sz="1100" spc="-28">
                <a:cs typeface="Calibri Light"/>
              </a:rPr>
              <a:t>CSAT </a:t>
            </a:r>
            <a:r>
              <a:rPr lang="en-US" sz="1100" spc="-5">
                <a:cs typeface="Calibri Light"/>
              </a:rPr>
              <a:t>server </a:t>
            </a:r>
            <a:r>
              <a:rPr lang="en-US" sz="1100" spc="-9">
                <a:cs typeface="Calibri Light"/>
              </a:rPr>
              <a:t>recommended  requirements:</a:t>
            </a:r>
            <a:endParaRPr lang="en-US" sz="1100">
              <a:cs typeface="Calibri Light"/>
            </a:endParaRPr>
          </a:p>
        </p:txBody>
      </p:sp>
      <p:graphicFrame>
        <p:nvGraphicFramePr>
          <p:cNvPr id="38" name="object 38"/>
          <p:cNvGraphicFramePr>
            <a:graphicFrameLocks noGrp="1"/>
          </p:cNvGraphicFramePr>
          <p:nvPr>
            <p:extLst>
              <p:ext uri="{D42A27DB-BD31-4B8C-83A1-F6EECF244321}">
                <p14:modId xmlns:p14="http://schemas.microsoft.com/office/powerpoint/2010/main" val="2292144052"/>
              </p:ext>
            </p:extLst>
          </p:nvPr>
        </p:nvGraphicFramePr>
        <p:xfrm>
          <a:off x="911791" y="4304948"/>
          <a:ext cx="1966219" cy="1054665"/>
        </p:xfrm>
        <a:graphic>
          <a:graphicData uri="http://schemas.openxmlformats.org/drawingml/2006/table">
            <a:tbl>
              <a:tblPr firstRow="1" bandRow="1">
                <a:tableStyleId>{2D5ABB26-0587-4C30-8999-92F81FD0307C}</a:tableStyleId>
              </a:tblPr>
              <a:tblGrid>
                <a:gridCol w="653644">
                  <a:extLst>
                    <a:ext uri="{9D8B030D-6E8A-4147-A177-3AD203B41FA5}">
                      <a16:colId xmlns:a16="http://schemas.microsoft.com/office/drawing/2014/main" val="20000"/>
                    </a:ext>
                  </a:extLst>
                </a:gridCol>
                <a:gridCol w="1312575">
                  <a:extLst>
                    <a:ext uri="{9D8B030D-6E8A-4147-A177-3AD203B41FA5}">
                      <a16:colId xmlns:a16="http://schemas.microsoft.com/office/drawing/2014/main" val="20001"/>
                    </a:ext>
                  </a:extLst>
                </a:gridCol>
              </a:tblGrid>
              <a:tr h="601011">
                <a:tc>
                  <a:txBody>
                    <a:bodyPr/>
                    <a:lstStyle/>
                    <a:p>
                      <a:pPr marL="72390">
                        <a:lnSpc>
                          <a:spcPts val="1155"/>
                        </a:lnSpc>
                      </a:pPr>
                      <a:r>
                        <a:rPr lang="en-US" sz="900" b="1" spc="5">
                          <a:solidFill>
                            <a:schemeClr val="tx1"/>
                          </a:solidFill>
                          <a:latin typeface="+mn-lt"/>
                          <a:cs typeface="Calibri"/>
                        </a:rPr>
                        <a:t>OS</a:t>
                      </a:r>
                      <a:endParaRPr lang="en-US" sz="900">
                        <a:solidFill>
                          <a:schemeClr val="tx1"/>
                        </a:solidFill>
                        <a:latin typeface="+mn-lt"/>
                        <a:cs typeface="Calibri"/>
                      </a:endParaRPr>
                    </a:p>
                  </a:txBody>
                  <a:tcPr marL="0" marR="0" marT="0" marB="0">
                    <a:lnR w="9525">
                      <a:solidFill>
                        <a:srgbClr val="FFFFFF"/>
                      </a:solidFill>
                      <a:prstDash val="solid"/>
                    </a:lnR>
                    <a:lnB w="9525">
                      <a:solidFill>
                        <a:srgbClr val="FFFFFF"/>
                      </a:solidFill>
                      <a:prstDash val="solid"/>
                    </a:lnB>
                    <a:solidFill>
                      <a:schemeClr val="bg2">
                        <a:lumMod val="95000"/>
                      </a:schemeClr>
                    </a:solidFill>
                  </a:tcPr>
                </a:tc>
                <a:tc>
                  <a:txBody>
                    <a:bodyPr/>
                    <a:lstStyle/>
                    <a:p>
                      <a:pPr marL="77470">
                        <a:lnSpc>
                          <a:spcPts val="1175"/>
                        </a:lnSpc>
                      </a:pPr>
                      <a:r>
                        <a:rPr lang="en-US" sz="900" spc="5">
                          <a:solidFill>
                            <a:schemeClr val="tx1"/>
                          </a:solidFill>
                          <a:latin typeface="+mn-lt"/>
                          <a:cs typeface="Calibri"/>
                        </a:rPr>
                        <a:t>Windows</a:t>
                      </a:r>
                      <a:r>
                        <a:rPr lang="en-US" sz="900" spc="-10">
                          <a:solidFill>
                            <a:schemeClr val="tx1"/>
                          </a:solidFill>
                          <a:latin typeface="+mn-lt"/>
                          <a:cs typeface="Calibri"/>
                        </a:rPr>
                        <a:t> </a:t>
                      </a:r>
                      <a:r>
                        <a:rPr lang="en-US" sz="900" spc="5">
                          <a:solidFill>
                            <a:schemeClr val="tx1"/>
                          </a:solidFill>
                          <a:latin typeface="+mn-lt"/>
                          <a:cs typeface="Calibri"/>
                        </a:rPr>
                        <a:t>10</a:t>
                      </a:r>
                      <a:endParaRPr lang="en-US" sz="900">
                        <a:solidFill>
                          <a:schemeClr val="tx1"/>
                        </a:solidFill>
                        <a:latin typeface="+mn-lt"/>
                        <a:cs typeface="Calibri"/>
                      </a:endParaRPr>
                    </a:p>
                    <a:p>
                      <a:pPr marL="77470">
                        <a:lnSpc>
                          <a:spcPct val="100000"/>
                        </a:lnSpc>
                        <a:spcBef>
                          <a:spcPts val="55"/>
                        </a:spcBef>
                      </a:pPr>
                      <a:r>
                        <a:rPr lang="en-US" sz="900" spc="5">
                          <a:solidFill>
                            <a:schemeClr val="tx1"/>
                          </a:solidFill>
                          <a:latin typeface="+mn-lt"/>
                          <a:cs typeface="Calibri"/>
                        </a:rPr>
                        <a:t>Windows</a:t>
                      </a:r>
                      <a:r>
                        <a:rPr lang="en-US" sz="900" spc="-10">
                          <a:solidFill>
                            <a:schemeClr val="tx1"/>
                          </a:solidFill>
                          <a:latin typeface="+mn-lt"/>
                          <a:cs typeface="Calibri"/>
                        </a:rPr>
                        <a:t> </a:t>
                      </a:r>
                      <a:r>
                        <a:rPr lang="en-US" sz="900" spc="5">
                          <a:solidFill>
                            <a:schemeClr val="tx1"/>
                          </a:solidFill>
                          <a:latin typeface="+mn-lt"/>
                          <a:cs typeface="Calibri"/>
                        </a:rPr>
                        <a:t>8</a:t>
                      </a:r>
                      <a:endParaRPr lang="en-US" sz="900">
                        <a:solidFill>
                          <a:schemeClr val="tx1"/>
                        </a:solidFill>
                        <a:latin typeface="+mn-lt"/>
                        <a:cs typeface="Calibri"/>
                      </a:endParaRPr>
                    </a:p>
                    <a:p>
                      <a:pPr marL="77470">
                        <a:lnSpc>
                          <a:spcPct val="100000"/>
                        </a:lnSpc>
                        <a:spcBef>
                          <a:spcPts val="45"/>
                        </a:spcBef>
                      </a:pPr>
                      <a:r>
                        <a:rPr lang="en-US" sz="900" spc="5">
                          <a:solidFill>
                            <a:schemeClr val="tx1"/>
                          </a:solidFill>
                          <a:latin typeface="+mn-lt"/>
                          <a:cs typeface="Calibri"/>
                        </a:rPr>
                        <a:t>Windows </a:t>
                      </a:r>
                      <a:r>
                        <a:rPr lang="en-US" sz="900">
                          <a:solidFill>
                            <a:schemeClr val="tx1"/>
                          </a:solidFill>
                          <a:latin typeface="+mn-lt"/>
                          <a:cs typeface="Calibri"/>
                        </a:rPr>
                        <a:t>server</a:t>
                      </a:r>
                      <a:r>
                        <a:rPr lang="en-US" sz="900" spc="-55">
                          <a:solidFill>
                            <a:schemeClr val="tx1"/>
                          </a:solidFill>
                          <a:latin typeface="+mn-lt"/>
                          <a:cs typeface="Calibri"/>
                        </a:rPr>
                        <a:t> </a:t>
                      </a:r>
                      <a:r>
                        <a:rPr lang="en-US" sz="900" spc="5">
                          <a:solidFill>
                            <a:schemeClr val="tx1"/>
                          </a:solidFill>
                          <a:latin typeface="+mn-lt"/>
                          <a:cs typeface="Calibri"/>
                        </a:rPr>
                        <a:t>2016</a:t>
                      </a:r>
                      <a:endParaRPr lang="en-US" sz="900">
                        <a:solidFill>
                          <a:schemeClr val="tx1"/>
                        </a:solidFill>
                        <a:latin typeface="+mn-lt"/>
                        <a:cs typeface="Calibri"/>
                      </a:endParaRPr>
                    </a:p>
                    <a:p>
                      <a:pPr marL="77470">
                        <a:lnSpc>
                          <a:spcPct val="100000"/>
                        </a:lnSpc>
                        <a:spcBef>
                          <a:spcPts val="60"/>
                        </a:spcBef>
                      </a:pPr>
                      <a:r>
                        <a:rPr lang="en-US" sz="900" spc="5">
                          <a:solidFill>
                            <a:schemeClr val="tx1"/>
                          </a:solidFill>
                          <a:latin typeface="+mn-lt"/>
                          <a:cs typeface="Calibri"/>
                        </a:rPr>
                        <a:t>Windows </a:t>
                      </a:r>
                      <a:r>
                        <a:rPr lang="en-US" sz="900">
                          <a:solidFill>
                            <a:schemeClr val="tx1"/>
                          </a:solidFill>
                          <a:latin typeface="+mn-lt"/>
                          <a:cs typeface="Calibri"/>
                        </a:rPr>
                        <a:t>server</a:t>
                      </a:r>
                      <a:r>
                        <a:rPr lang="en-US" sz="900" spc="-55">
                          <a:solidFill>
                            <a:schemeClr val="tx1"/>
                          </a:solidFill>
                          <a:latin typeface="+mn-lt"/>
                          <a:cs typeface="Calibri"/>
                        </a:rPr>
                        <a:t> </a:t>
                      </a:r>
                      <a:r>
                        <a:rPr lang="en-US" sz="900" spc="5">
                          <a:solidFill>
                            <a:schemeClr val="tx1"/>
                          </a:solidFill>
                          <a:latin typeface="+mn-lt"/>
                          <a:cs typeface="Calibri"/>
                        </a:rPr>
                        <a:t>2012</a:t>
                      </a:r>
                      <a:endParaRPr lang="en-US" sz="900">
                        <a:solidFill>
                          <a:schemeClr val="tx1"/>
                        </a:solidFill>
                        <a:latin typeface="+mn-lt"/>
                        <a:cs typeface="Calibri"/>
                      </a:endParaRPr>
                    </a:p>
                  </a:txBody>
                  <a:tcPr marL="0" marR="0" marT="0" marB="0">
                    <a:lnL w="9525">
                      <a:solidFill>
                        <a:srgbClr val="FFFFFF"/>
                      </a:solidFill>
                      <a:prstDash val="solid"/>
                    </a:lnL>
                    <a:lnB w="9525">
                      <a:solidFill>
                        <a:srgbClr val="FFFFFF"/>
                      </a:solidFill>
                      <a:prstDash val="solid"/>
                    </a:lnB>
                    <a:solidFill>
                      <a:schemeClr val="bg2">
                        <a:lumMod val="95000"/>
                      </a:schemeClr>
                    </a:solidFill>
                  </a:tcPr>
                </a:tc>
                <a:extLst>
                  <a:ext uri="{0D108BD9-81ED-4DB2-BD59-A6C34878D82A}">
                    <a16:rowId xmlns:a16="http://schemas.microsoft.com/office/drawing/2014/main" val="10000"/>
                  </a:ext>
                </a:extLst>
              </a:tr>
              <a:tr h="154314">
                <a:tc>
                  <a:txBody>
                    <a:bodyPr/>
                    <a:lstStyle/>
                    <a:p>
                      <a:pPr marL="72390">
                        <a:lnSpc>
                          <a:spcPts val="1185"/>
                        </a:lnSpc>
                      </a:pPr>
                      <a:r>
                        <a:rPr lang="en-US" sz="900" b="1" spc="5">
                          <a:solidFill>
                            <a:schemeClr val="tx1"/>
                          </a:solidFill>
                          <a:latin typeface="+mn-lt"/>
                          <a:cs typeface="Calibri"/>
                        </a:rPr>
                        <a:t>CPU</a:t>
                      </a:r>
                      <a:endParaRPr lang="en-US" sz="900">
                        <a:solidFill>
                          <a:schemeClr val="tx1"/>
                        </a:solidFill>
                        <a:latin typeface="+mn-lt"/>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chemeClr val="bg2">
                        <a:lumMod val="95000"/>
                      </a:schemeClr>
                    </a:solidFill>
                  </a:tcPr>
                </a:tc>
                <a:tc>
                  <a:txBody>
                    <a:bodyPr/>
                    <a:lstStyle/>
                    <a:p>
                      <a:pPr marL="77470">
                        <a:lnSpc>
                          <a:spcPct val="100000"/>
                        </a:lnSpc>
                        <a:spcBef>
                          <a:spcPts val="10"/>
                        </a:spcBef>
                      </a:pPr>
                      <a:r>
                        <a:rPr lang="en-US" sz="900" spc="5">
                          <a:solidFill>
                            <a:schemeClr val="tx1"/>
                          </a:solidFill>
                          <a:latin typeface="+mn-lt"/>
                          <a:cs typeface="Calibri"/>
                        </a:rPr>
                        <a:t>2</a:t>
                      </a:r>
                      <a:r>
                        <a:rPr lang="en-US" sz="900" spc="-5">
                          <a:solidFill>
                            <a:schemeClr val="tx1"/>
                          </a:solidFill>
                          <a:latin typeface="+mn-lt"/>
                          <a:cs typeface="Calibri"/>
                        </a:rPr>
                        <a:t> </a:t>
                      </a:r>
                      <a:r>
                        <a:rPr lang="en-US" sz="900" spc="5">
                          <a:solidFill>
                            <a:schemeClr val="tx1"/>
                          </a:solidFill>
                          <a:latin typeface="+mn-lt"/>
                          <a:cs typeface="Calibri"/>
                        </a:rPr>
                        <a:t>cores</a:t>
                      </a:r>
                      <a:endParaRPr lang="en-US" sz="900">
                        <a:solidFill>
                          <a:schemeClr val="tx1"/>
                        </a:solidFill>
                        <a:latin typeface="+mn-lt"/>
                        <a:cs typeface="Calibri"/>
                      </a:endParaRPr>
                    </a:p>
                  </a:txBody>
                  <a:tcPr marL="0" marR="0" marT="1175" marB="0">
                    <a:lnL w="9525">
                      <a:solidFill>
                        <a:srgbClr val="FFFFFF"/>
                      </a:solidFill>
                      <a:prstDash val="solid"/>
                    </a:lnL>
                    <a:lnT w="9525">
                      <a:solidFill>
                        <a:srgbClr val="FFFFFF"/>
                      </a:solidFill>
                      <a:prstDash val="solid"/>
                    </a:lnT>
                    <a:lnB w="9525">
                      <a:solidFill>
                        <a:srgbClr val="FFFFFF"/>
                      </a:solidFill>
                      <a:prstDash val="solid"/>
                    </a:lnB>
                    <a:solidFill>
                      <a:schemeClr val="bg2">
                        <a:lumMod val="95000"/>
                      </a:schemeClr>
                    </a:solidFill>
                  </a:tcPr>
                </a:tc>
                <a:extLst>
                  <a:ext uri="{0D108BD9-81ED-4DB2-BD59-A6C34878D82A}">
                    <a16:rowId xmlns:a16="http://schemas.microsoft.com/office/drawing/2014/main" val="10001"/>
                  </a:ext>
                </a:extLst>
              </a:tr>
              <a:tr h="144670">
                <a:tc>
                  <a:txBody>
                    <a:bodyPr/>
                    <a:lstStyle/>
                    <a:p>
                      <a:pPr marL="72390">
                        <a:lnSpc>
                          <a:spcPts val="1130"/>
                        </a:lnSpc>
                      </a:pPr>
                      <a:r>
                        <a:rPr lang="en-US" sz="900" b="1" spc="5">
                          <a:solidFill>
                            <a:schemeClr val="tx1"/>
                          </a:solidFill>
                          <a:latin typeface="+mn-lt"/>
                          <a:cs typeface="Calibri"/>
                        </a:rPr>
                        <a:t>Memory</a:t>
                      </a:r>
                      <a:endParaRPr lang="en-US" sz="900">
                        <a:solidFill>
                          <a:schemeClr val="tx1"/>
                        </a:solidFill>
                        <a:latin typeface="+mn-lt"/>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chemeClr val="bg2">
                        <a:lumMod val="95000"/>
                      </a:schemeClr>
                    </a:solidFill>
                  </a:tcPr>
                </a:tc>
                <a:tc rowSpan="2">
                  <a:txBody>
                    <a:bodyPr/>
                    <a:lstStyle/>
                    <a:p>
                      <a:pPr marL="77470">
                        <a:lnSpc>
                          <a:spcPts val="1185"/>
                        </a:lnSpc>
                      </a:pPr>
                      <a:r>
                        <a:rPr lang="en-US" sz="900" spc="5">
                          <a:solidFill>
                            <a:schemeClr val="tx1"/>
                          </a:solidFill>
                          <a:latin typeface="+mn-lt"/>
                          <a:cs typeface="Times New Roman"/>
                        </a:rPr>
                        <a:t>4GB</a:t>
                      </a:r>
                      <a:endParaRPr lang="en-US" sz="900">
                        <a:solidFill>
                          <a:schemeClr val="tx1"/>
                        </a:solidFill>
                        <a:latin typeface="+mn-lt"/>
                        <a:cs typeface="Times New Roman"/>
                      </a:endParaRPr>
                    </a:p>
                    <a:p>
                      <a:pPr marL="77470">
                        <a:lnSpc>
                          <a:spcPts val="1160"/>
                        </a:lnSpc>
                        <a:spcBef>
                          <a:spcPts val="30"/>
                        </a:spcBef>
                      </a:pPr>
                      <a:r>
                        <a:rPr lang="en-US" sz="900" spc="5">
                          <a:solidFill>
                            <a:schemeClr val="tx1"/>
                          </a:solidFill>
                          <a:latin typeface="+mn-lt"/>
                          <a:cs typeface="Times New Roman"/>
                        </a:rPr>
                        <a:t>40GB</a:t>
                      </a:r>
                      <a:endParaRPr lang="en-US" sz="900">
                        <a:solidFill>
                          <a:schemeClr val="tx1"/>
                        </a:solidFill>
                        <a:latin typeface="+mn-lt"/>
                        <a:cs typeface="Times New Roman"/>
                      </a:endParaRPr>
                    </a:p>
                  </a:txBody>
                  <a:tcPr marL="0" marR="0" marT="0" marB="0">
                    <a:lnL w="9525">
                      <a:solidFill>
                        <a:srgbClr val="FFFFFF"/>
                      </a:solidFill>
                      <a:prstDash val="solid"/>
                    </a:lnL>
                    <a:lnT w="9525">
                      <a:solidFill>
                        <a:srgbClr val="FFFFFF"/>
                      </a:solidFill>
                      <a:prstDash val="solid"/>
                    </a:lnT>
                    <a:solidFill>
                      <a:schemeClr val="bg2">
                        <a:lumMod val="95000"/>
                      </a:schemeClr>
                    </a:solidFill>
                  </a:tcPr>
                </a:tc>
                <a:extLst>
                  <a:ext uri="{0D108BD9-81ED-4DB2-BD59-A6C34878D82A}">
                    <a16:rowId xmlns:a16="http://schemas.microsoft.com/office/drawing/2014/main" val="10002"/>
                  </a:ext>
                </a:extLst>
              </a:tr>
              <a:tr h="154670">
                <a:tc>
                  <a:txBody>
                    <a:bodyPr/>
                    <a:lstStyle/>
                    <a:p>
                      <a:pPr marL="72390">
                        <a:lnSpc>
                          <a:spcPts val="1145"/>
                        </a:lnSpc>
                      </a:pPr>
                      <a:r>
                        <a:rPr lang="en-US" sz="900" b="1" spc="5" dirty="0">
                          <a:solidFill>
                            <a:schemeClr val="tx1"/>
                          </a:solidFill>
                          <a:latin typeface="+mn-lt"/>
                          <a:cs typeface="Calibri"/>
                        </a:rPr>
                        <a:t>HDD</a:t>
                      </a:r>
                      <a:endParaRPr lang="en-US" sz="900" dirty="0">
                        <a:solidFill>
                          <a:schemeClr val="tx1"/>
                        </a:solidFill>
                        <a:latin typeface="+mn-lt"/>
                        <a:cs typeface="Calibri"/>
                      </a:endParaRPr>
                    </a:p>
                  </a:txBody>
                  <a:tcPr marL="0" marR="0" marT="0" marB="0">
                    <a:lnR w="9525">
                      <a:solidFill>
                        <a:srgbClr val="FFFFFF"/>
                      </a:solidFill>
                      <a:prstDash val="solid"/>
                    </a:lnR>
                    <a:lnT w="9525">
                      <a:solidFill>
                        <a:srgbClr val="FFFFFF"/>
                      </a:solidFill>
                      <a:prstDash val="solid"/>
                    </a:lnT>
                    <a:lnB w="9525">
                      <a:solidFill>
                        <a:srgbClr val="FFFFFF"/>
                      </a:solidFill>
                      <a:prstDash val="solid"/>
                    </a:lnB>
                    <a:solidFill>
                      <a:schemeClr val="bg2">
                        <a:lumMod val="95000"/>
                      </a:schemeClr>
                    </a:solidFill>
                  </a:tcPr>
                </a:tc>
                <a:tc vMerge="1">
                  <a:txBody>
                    <a:bodyPr/>
                    <a:lstStyle/>
                    <a:p>
                      <a:endParaRPr/>
                    </a:p>
                  </a:txBody>
                  <a:tcPr marL="0" marR="0" marT="0" marB="0">
                    <a:lnL w="9525">
                      <a:solidFill>
                        <a:srgbClr val="FFFFFF"/>
                      </a:solidFill>
                      <a:prstDash val="solid"/>
                    </a:lnL>
                    <a:lnT w="9525">
                      <a:solidFill>
                        <a:srgbClr val="FFFFFF"/>
                      </a:solidFill>
                      <a:prstDash val="solid"/>
                    </a:lnT>
                    <a:solidFill>
                      <a:srgbClr val="2D74B5"/>
                    </a:solidFill>
                  </a:tcPr>
                </a:tc>
                <a:extLst>
                  <a:ext uri="{0D108BD9-81ED-4DB2-BD59-A6C34878D82A}">
                    <a16:rowId xmlns:a16="http://schemas.microsoft.com/office/drawing/2014/main" val="10003"/>
                  </a:ext>
                </a:extLst>
              </a:tr>
            </a:tbl>
          </a:graphicData>
        </a:graphic>
      </p:graphicFrame>
      <p:sp>
        <p:nvSpPr>
          <p:cNvPr id="41" name="object 9">
            <a:extLst>
              <a:ext uri="{FF2B5EF4-FFF2-40B4-BE49-F238E27FC236}">
                <a16:creationId xmlns:a16="http://schemas.microsoft.com/office/drawing/2014/main" id="{985F7F1F-60A1-4ADE-98FE-58149D5950CC}"/>
              </a:ext>
            </a:extLst>
          </p:cNvPr>
          <p:cNvSpPr txBox="1"/>
          <p:nvPr/>
        </p:nvSpPr>
        <p:spPr>
          <a:xfrm>
            <a:off x="4134064" y="2373419"/>
            <a:ext cx="1772417" cy="215113"/>
          </a:xfrm>
          <a:prstGeom prst="rect">
            <a:avLst/>
          </a:prstGeom>
        </p:spPr>
        <p:txBody>
          <a:bodyPr vert="horz" wrap="square" lIns="0" tIns="11745" rIns="0" bIns="0" rtlCol="0">
            <a:spAutoFit/>
          </a:bodyPr>
          <a:lstStyle/>
          <a:p>
            <a:pPr marL="183230" marR="4699" indent="-172072" defTabSz="845679">
              <a:spcBef>
                <a:spcPts val="93"/>
              </a:spcBef>
              <a:defRPr/>
            </a:pPr>
            <a:endParaRPr sz="1295">
              <a:solidFill>
                <a:prstClr val="black"/>
              </a:solidFill>
              <a:latin typeface="Calibri"/>
              <a:cs typeface="Calibri"/>
            </a:endParaRPr>
          </a:p>
        </p:txBody>
      </p:sp>
      <p:pic>
        <p:nvPicPr>
          <p:cNvPr id="43" name="Afbeelding 42">
            <a:extLst>
              <a:ext uri="{FF2B5EF4-FFF2-40B4-BE49-F238E27FC236}">
                <a16:creationId xmlns:a16="http://schemas.microsoft.com/office/drawing/2014/main" id="{F57A9D43-15A8-4851-8633-484D0837D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075" y="435377"/>
            <a:ext cx="1895253" cy="638312"/>
          </a:xfrm>
          <a:prstGeom prst="rect">
            <a:avLst/>
          </a:prstGeom>
        </p:spPr>
      </p:pic>
      <p:sp>
        <p:nvSpPr>
          <p:cNvPr id="44" name="Rectangle 43">
            <a:extLst>
              <a:ext uri="{FF2B5EF4-FFF2-40B4-BE49-F238E27FC236}">
                <a16:creationId xmlns:a16="http://schemas.microsoft.com/office/drawing/2014/main" id="{6D31564F-6F07-4A0F-8FAD-BBA4F607D278}"/>
              </a:ext>
            </a:extLst>
          </p:cNvPr>
          <p:cNvSpPr/>
          <p:nvPr/>
        </p:nvSpPr>
        <p:spPr>
          <a:xfrm>
            <a:off x="474640" y="6111841"/>
            <a:ext cx="9296266" cy="388129"/>
          </a:xfrm>
          <a:prstGeom prst="rect">
            <a:avLst/>
          </a:prstGeom>
        </p:spPr>
        <p:txBody>
          <a:bodyPr wrap="square">
            <a:spAutoFit/>
          </a:bodyPr>
          <a:lstStyle/>
          <a:p>
            <a:pPr lvl="0" defTabSz="932330">
              <a:defRPr/>
            </a:pPr>
            <a:r>
              <a:rPr kumimoji="0" lang="en-US" sz="1873" b="1" i="0" u="none" strike="noStrike" kern="1200" cap="none" spc="0" normalizeH="0" baseline="0" noProof="0">
                <a:ln>
                  <a:noFill/>
                </a:ln>
                <a:solidFill>
                  <a:srgbClr val="282828"/>
                </a:solidFill>
                <a:effectLst/>
                <a:uLnTx/>
                <a:uFillTx/>
                <a:latin typeface="Segoe UI"/>
                <a:ea typeface="+mn-ea"/>
                <a:cs typeface="+mn-cs"/>
              </a:rPr>
              <a:t>Available @ </a:t>
            </a:r>
            <a:r>
              <a:rPr lang="en-US" sz="1873" b="1">
                <a:solidFill>
                  <a:srgbClr val="282828"/>
                </a:solidFill>
                <a:latin typeface="Segoe UI"/>
                <a:hlinkClick r:id="rId5"/>
              </a:rPr>
              <a:t>https://cybersecurityassessmenttool.com</a:t>
            </a:r>
            <a:endParaRPr kumimoji="0" lang="en-US" sz="1873" b="1" i="0" u="none" strike="noStrike" kern="1200" cap="none" spc="0" normalizeH="0" baseline="0" noProof="0">
              <a:ln>
                <a:noFill/>
              </a:ln>
              <a:solidFill>
                <a:srgbClr val="282828"/>
              </a:solidFill>
              <a:effectLst/>
              <a:uLnTx/>
              <a:uFillTx/>
              <a:latin typeface="Segoe UI"/>
              <a:ea typeface="+mn-ea"/>
              <a:cs typeface="+mn-cs"/>
            </a:endParaRPr>
          </a:p>
        </p:txBody>
      </p:sp>
      <p:cxnSp>
        <p:nvCxnSpPr>
          <p:cNvPr id="9" name="Straight Arrow Connector 8">
            <a:extLst>
              <a:ext uri="{FF2B5EF4-FFF2-40B4-BE49-F238E27FC236}">
                <a16:creationId xmlns:a16="http://schemas.microsoft.com/office/drawing/2014/main" id="{5AB989F4-D2F1-D142-A7BE-EB23184A1A60}"/>
              </a:ext>
            </a:extLst>
          </p:cNvPr>
          <p:cNvCxnSpPr>
            <a:cxnSpLocks/>
          </p:cNvCxnSpPr>
          <p:nvPr/>
        </p:nvCxnSpPr>
        <p:spPr>
          <a:xfrm>
            <a:off x="474640" y="2577723"/>
            <a:ext cx="11556297" cy="0"/>
          </a:xfrm>
          <a:prstGeom prst="straightConnector1">
            <a:avLst/>
          </a:prstGeom>
          <a:ln w="1016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87A680D-4430-9444-958B-0F2079F2293D}"/>
              </a:ext>
            </a:extLst>
          </p:cNvPr>
          <p:cNvSpPr txBox="1"/>
          <p:nvPr/>
        </p:nvSpPr>
        <p:spPr>
          <a:xfrm>
            <a:off x="3415388" y="1665908"/>
            <a:ext cx="3117135" cy="1120307"/>
          </a:xfrm>
          <a:prstGeom prst="rect">
            <a:avLst/>
          </a:prstGeom>
          <a:noFill/>
        </p:spPr>
        <p:txBody>
          <a:bodyPr wrap="none" lIns="182880" tIns="146304" rIns="182880" bIns="146304" rtlCol="0">
            <a:spAutoFit/>
          </a:bodyPr>
          <a:lstStyle/>
          <a:p>
            <a:pPr>
              <a:lnSpc>
                <a:spcPct val="90000"/>
              </a:lnSpc>
              <a:spcAft>
                <a:spcPts val="600"/>
              </a:spcAft>
            </a:pPr>
            <a:r>
              <a:rPr lang="en-US" b="1" spc="-9">
                <a:cs typeface="Calibri"/>
              </a:rPr>
              <a:t>Interview </a:t>
            </a:r>
            <a:r>
              <a:rPr lang="en-US" b="1">
                <a:cs typeface="Calibri"/>
              </a:rPr>
              <a:t>and </a:t>
            </a:r>
            <a:r>
              <a:rPr lang="en-US" b="1" spc="-54">
                <a:cs typeface="Calibri"/>
              </a:rPr>
              <a:t>Installation</a:t>
            </a:r>
            <a:br>
              <a:rPr lang="en-US" b="1" spc="-54">
                <a:cs typeface="Calibri"/>
              </a:rPr>
            </a:br>
            <a:r>
              <a:rPr lang="en-US" b="1">
                <a:solidFill>
                  <a:schemeClr val="tx2"/>
                </a:solidFill>
                <a:cs typeface="Calibri"/>
              </a:rPr>
              <a:t>2.5 hours</a:t>
            </a:r>
            <a:endParaRPr lang="en-US">
              <a:solidFill>
                <a:schemeClr val="tx2"/>
              </a:solidFill>
            </a:endParaRPr>
          </a:p>
          <a:p>
            <a:pPr>
              <a:lnSpc>
                <a:spcPct val="90000"/>
              </a:lnSpc>
              <a:spcAft>
                <a:spcPts val="600"/>
              </a:spcAft>
            </a:pPr>
            <a:endParaRPr lang="en-US" err="1"/>
          </a:p>
        </p:txBody>
      </p:sp>
      <p:sp>
        <p:nvSpPr>
          <p:cNvPr id="37" name="TextBox 36">
            <a:extLst>
              <a:ext uri="{FF2B5EF4-FFF2-40B4-BE49-F238E27FC236}">
                <a16:creationId xmlns:a16="http://schemas.microsoft.com/office/drawing/2014/main" id="{3ED2C1B8-F098-FF48-AD73-47583EB99270}"/>
              </a:ext>
            </a:extLst>
          </p:cNvPr>
          <p:cNvSpPr txBox="1"/>
          <p:nvPr/>
        </p:nvSpPr>
        <p:spPr>
          <a:xfrm>
            <a:off x="449666" y="1687109"/>
            <a:ext cx="2890471" cy="794064"/>
          </a:xfrm>
          <a:prstGeom prst="rect">
            <a:avLst/>
          </a:prstGeom>
          <a:noFill/>
        </p:spPr>
        <p:txBody>
          <a:bodyPr wrap="none" lIns="182880" tIns="146304" rIns="182880" bIns="146304" rtlCol="0">
            <a:spAutoFit/>
          </a:bodyPr>
          <a:lstStyle/>
          <a:p>
            <a:pPr>
              <a:lnSpc>
                <a:spcPct val="90000"/>
              </a:lnSpc>
              <a:spcAft>
                <a:spcPts val="600"/>
              </a:spcAft>
            </a:pPr>
            <a:r>
              <a:rPr lang="en-US" b="1" spc="-14">
                <a:cs typeface="Calibri"/>
              </a:rPr>
              <a:t>Intake </a:t>
            </a:r>
            <a:r>
              <a:rPr lang="en-US" b="1">
                <a:cs typeface="Calibri"/>
              </a:rPr>
              <a:t>and</a:t>
            </a:r>
            <a:r>
              <a:rPr lang="en-US" b="1" spc="-5">
                <a:cs typeface="Calibri"/>
              </a:rPr>
              <a:t> </a:t>
            </a:r>
            <a:r>
              <a:rPr lang="en-US" b="1" spc="-50">
                <a:cs typeface="Calibri"/>
              </a:rPr>
              <a:t>preparation </a:t>
            </a:r>
            <a:br>
              <a:rPr lang="en-US" b="1" spc="-50">
                <a:cs typeface="Calibri"/>
              </a:rPr>
            </a:br>
            <a:r>
              <a:rPr lang="en-US" b="1" spc="-50">
                <a:solidFill>
                  <a:schemeClr val="tx2"/>
                </a:solidFill>
                <a:cs typeface="Calibri"/>
              </a:rPr>
              <a:t>15 minutes</a:t>
            </a:r>
            <a:endParaRPr lang="en-US">
              <a:solidFill>
                <a:schemeClr val="tx2"/>
              </a:solidFill>
            </a:endParaRPr>
          </a:p>
        </p:txBody>
      </p:sp>
      <p:sp>
        <p:nvSpPr>
          <p:cNvPr id="46" name="Oval 45">
            <a:extLst>
              <a:ext uri="{FF2B5EF4-FFF2-40B4-BE49-F238E27FC236}">
                <a16:creationId xmlns:a16="http://schemas.microsoft.com/office/drawing/2014/main" id="{8B9C18E2-2E3D-8641-80D5-846094D66D1B}"/>
              </a:ext>
            </a:extLst>
          </p:cNvPr>
          <p:cNvSpPr/>
          <p:nvPr/>
        </p:nvSpPr>
        <p:spPr bwMode="auto">
          <a:xfrm>
            <a:off x="537390" y="2424126"/>
            <a:ext cx="343595" cy="34359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Oval 46">
            <a:extLst>
              <a:ext uri="{FF2B5EF4-FFF2-40B4-BE49-F238E27FC236}">
                <a16:creationId xmlns:a16="http://schemas.microsoft.com/office/drawing/2014/main" id="{11945A78-8A45-994C-8436-4C6142C1D83D}"/>
              </a:ext>
            </a:extLst>
          </p:cNvPr>
          <p:cNvSpPr/>
          <p:nvPr/>
        </p:nvSpPr>
        <p:spPr bwMode="auto">
          <a:xfrm>
            <a:off x="3446364" y="2424126"/>
            <a:ext cx="343595" cy="34359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8" name="Oval 47">
            <a:extLst>
              <a:ext uri="{FF2B5EF4-FFF2-40B4-BE49-F238E27FC236}">
                <a16:creationId xmlns:a16="http://schemas.microsoft.com/office/drawing/2014/main" id="{49B3AEDC-ADE5-134F-9170-0A882E69C7AA}"/>
              </a:ext>
            </a:extLst>
          </p:cNvPr>
          <p:cNvSpPr/>
          <p:nvPr/>
        </p:nvSpPr>
        <p:spPr bwMode="auto">
          <a:xfrm>
            <a:off x="6355338" y="2424126"/>
            <a:ext cx="343595" cy="34359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9" name="Oval 48">
            <a:extLst>
              <a:ext uri="{FF2B5EF4-FFF2-40B4-BE49-F238E27FC236}">
                <a16:creationId xmlns:a16="http://schemas.microsoft.com/office/drawing/2014/main" id="{C8D13631-365A-6241-99E5-F1697E4B40BA}"/>
              </a:ext>
            </a:extLst>
          </p:cNvPr>
          <p:cNvSpPr/>
          <p:nvPr/>
        </p:nvSpPr>
        <p:spPr bwMode="auto">
          <a:xfrm>
            <a:off x="9264313" y="2424126"/>
            <a:ext cx="343595" cy="34359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a:extLst>
              <a:ext uri="{FF2B5EF4-FFF2-40B4-BE49-F238E27FC236}">
                <a16:creationId xmlns:a16="http://schemas.microsoft.com/office/drawing/2014/main" id="{9500D1FA-7878-6B43-BC51-B569B1C4F77C}"/>
              </a:ext>
            </a:extLst>
          </p:cNvPr>
          <p:cNvSpPr txBox="1"/>
          <p:nvPr/>
        </p:nvSpPr>
        <p:spPr>
          <a:xfrm>
            <a:off x="6323688" y="1665908"/>
            <a:ext cx="1742080" cy="1120307"/>
          </a:xfrm>
          <a:prstGeom prst="rect">
            <a:avLst/>
          </a:prstGeom>
          <a:noFill/>
        </p:spPr>
        <p:txBody>
          <a:bodyPr wrap="none" lIns="182880" tIns="146304" rIns="182880" bIns="146304" rtlCol="0">
            <a:spAutoFit/>
          </a:bodyPr>
          <a:lstStyle/>
          <a:p>
            <a:pPr>
              <a:lnSpc>
                <a:spcPct val="90000"/>
              </a:lnSpc>
              <a:spcAft>
                <a:spcPts val="600"/>
              </a:spcAft>
            </a:pPr>
            <a:r>
              <a:rPr lang="en-US" b="1" spc="-9">
                <a:cs typeface="Calibri"/>
              </a:rPr>
              <a:t>Run the scan</a:t>
            </a:r>
            <a:br>
              <a:rPr lang="en-US" b="1" spc="-54">
                <a:cs typeface="Calibri"/>
              </a:rPr>
            </a:br>
            <a:r>
              <a:rPr lang="en-US" b="1">
                <a:solidFill>
                  <a:schemeClr val="tx2"/>
                </a:solidFill>
                <a:cs typeface="Calibri"/>
              </a:rPr>
              <a:t>30 minutes</a:t>
            </a:r>
            <a:endParaRPr lang="en-US">
              <a:solidFill>
                <a:schemeClr val="tx2"/>
              </a:solidFill>
            </a:endParaRPr>
          </a:p>
          <a:p>
            <a:pPr>
              <a:lnSpc>
                <a:spcPct val="90000"/>
              </a:lnSpc>
              <a:spcAft>
                <a:spcPts val="600"/>
              </a:spcAft>
            </a:pPr>
            <a:endParaRPr lang="en-US" err="1"/>
          </a:p>
        </p:txBody>
      </p:sp>
      <p:sp>
        <p:nvSpPr>
          <p:cNvPr id="51" name="TextBox 50">
            <a:extLst>
              <a:ext uri="{FF2B5EF4-FFF2-40B4-BE49-F238E27FC236}">
                <a16:creationId xmlns:a16="http://schemas.microsoft.com/office/drawing/2014/main" id="{D826DBC1-E443-134A-87B0-05116FA7AAC5}"/>
              </a:ext>
            </a:extLst>
          </p:cNvPr>
          <p:cNvSpPr txBox="1"/>
          <p:nvPr/>
        </p:nvSpPr>
        <p:spPr>
          <a:xfrm>
            <a:off x="9206588" y="1665908"/>
            <a:ext cx="3170035" cy="1120307"/>
          </a:xfrm>
          <a:prstGeom prst="rect">
            <a:avLst/>
          </a:prstGeom>
          <a:noFill/>
        </p:spPr>
        <p:txBody>
          <a:bodyPr wrap="none" lIns="182880" tIns="146304" rIns="182880" bIns="146304" rtlCol="0">
            <a:spAutoFit/>
          </a:bodyPr>
          <a:lstStyle/>
          <a:p>
            <a:pPr>
              <a:lnSpc>
                <a:spcPct val="90000"/>
              </a:lnSpc>
              <a:spcAft>
                <a:spcPts val="600"/>
              </a:spcAft>
            </a:pPr>
            <a:r>
              <a:rPr lang="en-US" b="1" spc="-9">
                <a:cs typeface="Calibri"/>
              </a:rPr>
              <a:t>Presentation of the report</a:t>
            </a:r>
            <a:br>
              <a:rPr lang="en-US" b="1" spc="-54">
                <a:cs typeface="Calibri"/>
              </a:rPr>
            </a:br>
            <a:r>
              <a:rPr lang="en-US" b="1">
                <a:solidFill>
                  <a:schemeClr val="tx2"/>
                </a:solidFill>
                <a:cs typeface="Calibri"/>
              </a:rPr>
              <a:t>15 minutes</a:t>
            </a:r>
            <a:endParaRPr lang="en-US">
              <a:solidFill>
                <a:schemeClr val="tx2"/>
              </a:solidFill>
            </a:endParaRPr>
          </a:p>
          <a:p>
            <a:pPr>
              <a:lnSpc>
                <a:spcPct val="90000"/>
              </a:lnSpc>
              <a:spcAft>
                <a:spcPts val="600"/>
              </a:spcAft>
            </a:pPr>
            <a:endParaRPr lang="en-US" err="1"/>
          </a:p>
        </p:txBody>
      </p:sp>
      <p:pic>
        <p:nvPicPr>
          <p:cNvPr id="52" name="Picture 51">
            <a:extLst>
              <a:ext uri="{FF2B5EF4-FFF2-40B4-BE49-F238E27FC236}">
                <a16:creationId xmlns:a16="http://schemas.microsoft.com/office/drawing/2014/main" id="{1469B654-4009-C241-B62E-A753781CFC31}"/>
              </a:ext>
            </a:extLst>
          </p:cNvPr>
          <p:cNvPicPr>
            <a:picLocks noChangeAspect="1"/>
          </p:cNvPicPr>
          <p:nvPr/>
        </p:nvPicPr>
        <p:blipFill>
          <a:blip r:embed="rId6"/>
          <a:stretch>
            <a:fillRect/>
          </a:stretch>
        </p:blipFill>
        <p:spPr>
          <a:xfrm>
            <a:off x="3446364" y="2965757"/>
            <a:ext cx="372468" cy="314270"/>
          </a:xfrm>
          <a:prstGeom prst="rect">
            <a:avLst/>
          </a:prstGeom>
        </p:spPr>
      </p:pic>
      <p:pic>
        <p:nvPicPr>
          <p:cNvPr id="53" name="Picture 52">
            <a:extLst>
              <a:ext uri="{FF2B5EF4-FFF2-40B4-BE49-F238E27FC236}">
                <a16:creationId xmlns:a16="http://schemas.microsoft.com/office/drawing/2014/main" id="{85E456CB-F6F9-4446-A7CF-C6EAFD7C103B}"/>
              </a:ext>
            </a:extLst>
          </p:cNvPr>
          <p:cNvPicPr>
            <a:picLocks noChangeAspect="1"/>
          </p:cNvPicPr>
          <p:nvPr/>
        </p:nvPicPr>
        <p:blipFill>
          <a:blip r:embed="rId7"/>
          <a:stretch>
            <a:fillRect/>
          </a:stretch>
        </p:blipFill>
        <p:spPr>
          <a:xfrm>
            <a:off x="445566" y="2939147"/>
            <a:ext cx="429891" cy="230299"/>
          </a:xfrm>
          <a:prstGeom prst="rect">
            <a:avLst/>
          </a:prstGeom>
        </p:spPr>
      </p:pic>
      <p:sp>
        <p:nvSpPr>
          <p:cNvPr id="56" name="Title 1">
            <a:extLst>
              <a:ext uri="{FF2B5EF4-FFF2-40B4-BE49-F238E27FC236}">
                <a16:creationId xmlns:a16="http://schemas.microsoft.com/office/drawing/2014/main" id="{9DC1E347-3129-401D-B7E3-1F84A13E16E7}"/>
              </a:ext>
            </a:extLst>
          </p:cNvPr>
          <p:cNvSpPr>
            <a:spLocks noGrp="1"/>
          </p:cNvSpPr>
          <p:nvPr>
            <p:ph type="title"/>
          </p:nvPr>
        </p:nvSpPr>
        <p:spPr/>
        <p:txBody>
          <a:bodyPr/>
          <a:lstStyle/>
          <a:p>
            <a:r>
              <a:rPr lang="en-AU" dirty="0"/>
              <a:t>Understand SMB’s current security position with CSAT</a:t>
            </a:r>
            <a:endParaRPr lang="en-US" dirty="0"/>
          </a:p>
        </p:txBody>
      </p:sp>
      <p:pic>
        <p:nvPicPr>
          <p:cNvPr id="2" name="Picture 1">
            <a:extLst>
              <a:ext uri="{FF2B5EF4-FFF2-40B4-BE49-F238E27FC236}">
                <a16:creationId xmlns:a16="http://schemas.microsoft.com/office/drawing/2014/main" id="{65DE42EA-E8DF-C34D-B0D4-33E57F934F79}"/>
              </a:ext>
            </a:extLst>
          </p:cNvPr>
          <p:cNvPicPr>
            <a:picLocks noChangeAspect="1"/>
          </p:cNvPicPr>
          <p:nvPr/>
        </p:nvPicPr>
        <p:blipFill>
          <a:blip r:embed="rId8"/>
          <a:stretch>
            <a:fillRect/>
          </a:stretch>
        </p:blipFill>
        <p:spPr>
          <a:xfrm>
            <a:off x="6455519" y="2931525"/>
            <a:ext cx="297970" cy="320575"/>
          </a:xfrm>
          <a:prstGeom prst="rect">
            <a:avLst/>
          </a:prstGeom>
        </p:spPr>
      </p:pic>
      <p:pic>
        <p:nvPicPr>
          <p:cNvPr id="5" name="Picture 4">
            <a:extLst>
              <a:ext uri="{FF2B5EF4-FFF2-40B4-BE49-F238E27FC236}">
                <a16:creationId xmlns:a16="http://schemas.microsoft.com/office/drawing/2014/main" id="{E50F6858-B3AA-3546-8352-51F3B415A020}"/>
              </a:ext>
            </a:extLst>
          </p:cNvPr>
          <p:cNvPicPr>
            <a:picLocks noChangeAspect="1"/>
          </p:cNvPicPr>
          <p:nvPr/>
        </p:nvPicPr>
        <p:blipFill>
          <a:blip r:embed="rId9"/>
          <a:stretch>
            <a:fillRect/>
          </a:stretch>
        </p:blipFill>
        <p:spPr>
          <a:xfrm>
            <a:off x="3534005" y="3794826"/>
            <a:ext cx="261677" cy="238313"/>
          </a:xfrm>
          <a:prstGeom prst="rect">
            <a:avLst/>
          </a:prstGeom>
        </p:spPr>
      </p:pic>
      <p:pic>
        <p:nvPicPr>
          <p:cNvPr id="6" name="Picture 5">
            <a:extLst>
              <a:ext uri="{FF2B5EF4-FFF2-40B4-BE49-F238E27FC236}">
                <a16:creationId xmlns:a16="http://schemas.microsoft.com/office/drawing/2014/main" id="{9DE93E8A-E82A-284C-879E-015305B302D6}"/>
              </a:ext>
            </a:extLst>
          </p:cNvPr>
          <p:cNvPicPr>
            <a:picLocks noChangeAspect="1"/>
          </p:cNvPicPr>
          <p:nvPr/>
        </p:nvPicPr>
        <p:blipFill>
          <a:blip r:embed="rId10"/>
          <a:stretch>
            <a:fillRect/>
          </a:stretch>
        </p:blipFill>
        <p:spPr>
          <a:xfrm>
            <a:off x="3518262" y="4448953"/>
            <a:ext cx="293162" cy="284001"/>
          </a:xfrm>
          <a:prstGeom prst="rect">
            <a:avLst/>
          </a:prstGeom>
        </p:spPr>
      </p:pic>
      <p:pic>
        <p:nvPicPr>
          <p:cNvPr id="7" name="Picture 6">
            <a:extLst>
              <a:ext uri="{FF2B5EF4-FFF2-40B4-BE49-F238E27FC236}">
                <a16:creationId xmlns:a16="http://schemas.microsoft.com/office/drawing/2014/main" id="{7055C6C7-AFDA-0C4E-BA88-92321D747F8F}"/>
              </a:ext>
            </a:extLst>
          </p:cNvPr>
          <p:cNvPicPr>
            <a:picLocks noChangeAspect="1"/>
          </p:cNvPicPr>
          <p:nvPr/>
        </p:nvPicPr>
        <p:blipFill>
          <a:blip r:embed="rId11"/>
          <a:stretch>
            <a:fillRect/>
          </a:stretch>
        </p:blipFill>
        <p:spPr>
          <a:xfrm>
            <a:off x="498149" y="3825220"/>
            <a:ext cx="317500" cy="273050"/>
          </a:xfrm>
          <a:prstGeom prst="rect">
            <a:avLst/>
          </a:prstGeom>
        </p:spPr>
      </p:pic>
      <p:pic>
        <p:nvPicPr>
          <p:cNvPr id="10" name="Picture 9">
            <a:extLst>
              <a:ext uri="{FF2B5EF4-FFF2-40B4-BE49-F238E27FC236}">
                <a16:creationId xmlns:a16="http://schemas.microsoft.com/office/drawing/2014/main" id="{66FE0BC8-A690-5C43-8BD7-14ACCE3A8834}"/>
              </a:ext>
            </a:extLst>
          </p:cNvPr>
          <p:cNvPicPr>
            <a:picLocks noChangeAspect="1"/>
          </p:cNvPicPr>
          <p:nvPr/>
        </p:nvPicPr>
        <p:blipFill>
          <a:blip r:embed="rId12"/>
          <a:stretch>
            <a:fillRect/>
          </a:stretch>
        </p:blipFill>
        <p:spPr>
          <a:xfrm>
            <a:off x="9688982" y="3012791"/>
            <a:ext cx="296232" cy="231061"/>
          </a:xfrm>
          <a:prstGeom prst="rect">
            <a:avLst/>
          </a:prstGeom>
        </p:spPr>
      </p:pic>
      <p:pic>
        <p:nvPicPr>
          <p:cNvPr id="11" name="Picture 10">
            <a:extLst>
              <a:ext uri="{FF2B5EF4-FFF2-40B4-BE49-F238E27FC236}">
                <a16:creationId xmlns:a16="http://schemas.microsoft.com/office/drawing/2014/main" id="{0B20BB9C-D1A1-0343-81A5-002162766FEA}"/>
              </a:ext>
            </a:extLst>
          </p:cNvPr>
          <p:cNvPicPr>
            <a:picLocks noChangeAspect="1"/>
          </p:cNvPicPr>
          <p:nvPr/>
        </p:nvPicPr>
        <p:blipFill>
          <a:blip r:embed="rId13"/>
          <a:stretch>
            <a:fillRect/>
          </a:stretch>
        </p:blipFill>
        <p:spPr>
          <a:xfrm>
            <a:off x="9715993" y="3913365"/>
            <a:ext cx="281054" cy="229953"/>
          </a:xfrm>
          <a:prstGeom prst="rect">
            <a:avLst/>
          </a:prstGeom>
        </p:spPr>
      </p:pic>
      <p:pic>
        <p:nvPicPr>
          <p:cNvPr id="12" name="Picture 11">
            <a:extLst>
              <a:ext uri="{FF2B5EF4-FFF2-40B4-BE49-F238E27FC236}">
                <a16:creationId xmlns:a16="http://schemas.microsoft.com/office/drawing/2014/main" id="{5D297FEF-4347-494D-A354-CAF14F8F1B42}"/>
              </a:ext>
            </a:extLst>
          </p:cNvPr>
          <p:cNvPicPr>
            <a:picLocks noChangeAspect="1"/>
          </p:cNvPicPr>
          <p:nvPr/>
        </p:nvPicPr>
        <p:blipFill>
          <a:blip r:embed="rId14"/>
          <a:stretch>
            <a:fillRect/>
          </a:stretch>
        </p:blipFill>
        <p:spPr>
          <a:xfrm>
            <a:off x="9767094" y="4361585"/>
            <a:ext cx="229953" cy="229953"/>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2" presetClass="entr" presetSubtype="8" fill="hold" grpId="0" nodeType="withEffect" p14:presetBounceEnd="30000">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14:bounceEnd="30000">
                                          <p:cBhvr additive="base">
                                            <p:cTn id="10" dur="500" fill="hold"/>
                                            <p:tgtEl>
                                              <p:spTgt spid="56"/>
                                            </p:tgtEl>
                                            <p:attrNameLst>
                                              <p:attrName>ppt_x</p:attrName>
                                            </p:attrNameLst>
                                          </p:cBhvr>
                                          <p:tavLst>
                                            <p:tav tm="0">
                                              <p:val>
                                                <p:strVal val="0-#ppt_w/2"/>
                                              </p:val>
                                            </p:tav>
                                            <p:tav tm="100000">
                                              <p:val>
                                                <p:strVal val="#ppt_x"/>
                                              </p:val>
                                            </p:tav>
                                          </p:tavLst>
                                        </p:anim>
                                        <p:anim calcmode="lin" valueType="num" p14:bounceEnd="30000">
                                          <p:cBhvr additive="base">
                                            <p:cTn id="11"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cBhvr additive="base">
                                            <p:cTn id="10" dur="500" fill="hold"/>
                                            <p:tgtEl>
                                              <p:spTgt spid="56"/>
                                            </p:tgtEl>
                                            <p:attrNameLst>
                                              <p:attrName>ppt_x</p:attrName>
                                            </p:attrNameLst>
                                          </p:cBhvr>
                                          <p:tavLst>
                                            <p:tav tm="0">
                                              <p:val>
                                                <p:strVal val="0-#ppt_w/2"/>
                                              </p:val>
                                            </p:tav>
                                            <p:tav tm="100000">
                                              <p:val>
                                                <p:strVal val="#ppt_x"/>
                                              </p:val>
                                            </p:tav>
                                          </p:tavLst>
                                        </p:anim>
                                        <p:anim calcmode="lin" valueType="num">
                                          <p:cBhvr additive="base">
                                            <p:cTn id="11"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D1E03FA-687E-254B-B72C-663A8C5259E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2" name="Title 1">
            <a:extLst>
              <a:ext uri="{FF2B5EF4-FFF2-40B4-BE49-F238E27FC236}">
                <a16:creationId xmlns:a16="http://schemas.microsoft.com/office/drawing/2014/main" id="{0D0D5DD8-93DA-4F63-8295-C8A51F0D7981}"/>
              </a:ext>
            </a:extLst>
          </p:cNvPr>
          <p:cNvSpPr>
            <a:spLocks noGrp="1"/>
          </p:cNvSpPr>
          <p:nvPr>
            <p:ph type="title"/>
          </p:nvPr>
        </p:nvSpPr>
        <p:spPr/>
        <p:txBody>
          <a:bodyPr/>
          <a:lstStyle/>
          <a:p>
            <a:r>
              <a:rPr lang="en-US" dirty="0">
                <a:solidFill>
                  <a:schemeClr val="tx1"/>
                </a:solidFill>
              </a:rPr>
              <a:t>Standardize deployment with </a:t>
            </a:r>
            <a:br>
              <a:rPr lang="en-US" dirty="0">
                <a:solidFill>
                  <a:schemeClr val="accent1"/>
                </a:solidFill>
              </a:rPr>
            </a:br>
            <a:r>
              <a:rPr lang="en-US" dirty="0">
                <a:solidFill>
                  <a:schemeClr val="accent1"/>
                </a:solidFill>
              </a:rPr>
              <a:t>Microsoft 365 Business Secure Deployment Kit </a:t>
            </a:r>
            <a:endParaRPr lang="en-US" dirty="0">
              <a:solidFill>
                <a:schemeClr val="accent1"/>
              </a:solidFill>
              <a:highlight>
                <a:srgbClr val="FFFF00"/>
              </a:highlight>
            </a:endParaRPr>
          </a:p>
        </p:txBody>
      </p:sp>
      <p:sp>
        <p:nvSpPr>
          <p:cNvPr id="5" name="Text Placeholder 4">
            <a:extLst>
              <a:ext uri="{FF2B5EF4-FFF2-40B4-BE49-F238E27FC236}">
                <a16:creationId xmlns:a16="http://schemas.microsoft.com/office/drawing/2014/main" id="{574CF361-5F7B-5A43-A78E-1286DA0B52C9}"/>
              </a:ext>
            </a:extLst>
          </p:cNvPr>
          <p:cNvSpPr>
            <a:spLocks noGrp="1"/>
          </p:cNvSpPr>
          <p:nvPr>
            <p:ph type="body" sz="quarter" idx="11"/>
          </p:nvPr>
        </p:nvSpPr>
        <p:spPr/>
        <p:txBody>
          <a:bodyPr vert="horz" wrap="square" lIns="0" tIns="0" rIns="0" bIns="0" rtlCol="0" anchor="t">
            <a:noAutofit/>
          </a:bodyPr>
          <a:lstStyle/>
          <a:p>
            <a:pPr lvl="0">
              <a:lnSpc>
                <a:spcPct val="100000"/>
              </a:lnSpc>
              <a:spcAft>
                <a:spcPts val="800"/>
              </a:spcAft>
              <a:defRPr/>
            </a:pPr>
            <a:endParaRPr lang="en-US" sz="1600">
              <a:solidFill>
                <a:srgbClr val="0078D4"/>
              </a:solidFill>
              <a:latin typeface="+mj-lt"/>
              <a:cs typeface="Segoe UI Semibold" panose="020B0702040204020203" pitchFamily="34" charset="0"/>
            </a:endParaRPr>
          </a:p>
          <a:p>
            <a:pPr lvl="0">
              <a:lnSpc>
                <a:spcPct val="100000"/>
              </a:lnSpc>
              <a:spcAft>
                <a:spcPts val="800"/>
              </a:spcAft>
              <a:defRPr/>
            </a:pPr>
            <a:r>
              <a:rPr lang="en-US" sz="1600">
                <a:solidFill>
                  <a:srgbClr val="282828"/>
                </a:solidFill>
                <a:cs typeface="Segoe UI"/>
              </a:rPr>
              <a:t>Advanced, comprehensive workshop from security assessment to deployment</a:t>
            </a:r>
          </a:p>
          <a:p>
            <a:pPr marL="285750" lvl="0" indent="-285750">
              <a:lnSpc>
                <a:spcPct val="100000"/>
              </a:lnSpc>
              <a:spcAft>
                <a:spcPts val="800"/>
              </a:spcAft>
              <a:buFont typeface="Arial" panose="020B0604020202020204" pitchFamily="34" charset="0"/>
              <a:buChar char="•"/>
              <a:defRPr/>
            </a:pPr>
            <a:r>
              <a:rPr lang="en-US" sz="1600">
                <a:solidFill>
                  <a:srgbClr val="282828"/>
                </a:solidFill>
                <a:cs typeface="Segoe UI"/>
              </a:rPr>
              <a:t>Assess the current security situation</a:t>
            </a:r>
          </a:p>
          <a:p>
            <a:pPr marL="285750" lvl="0" indent="-285750">
              <a:lnSpc>
                <a:spcPct val="100000"/>
              </a:lnSpc>
              <a:spcAft>
                <a:spcPts val="800"/>
              </a:spcAft>
              <a:buFont typeface="Arial" panose="020B0604020202020204" pitchFamily="34" charset="0"/>
              <a:buChar char="•"/>
              <a:defRPr/>
            </a:pPr>
            <a:r>
              <a:rPr lang="en-US" sz="1600">
                <a:solidFill>
                  <a:srgbClr val="282828"/>
                </a:solidFill>
                <a:cs typeface="Segoe UI"/>
              </a:rPr>
              <a:t>Remediate high priority security concerns</a:t>
            </a:r>
          </a:p>
          <a:p>
            <a:pPr marL="285750" lvl="0" indent="-285750">
              <a:lnSpc>
                <a:spcPct val="100000"/>
              </a:lnSpc>
              <a:spcAft>
                <a:spcPts val="800"/>
              </a:spcAft>
              <a:buFont typeface="Arial" panose="020B0604020202020204" pitchFamily="34" charset="0"/>
              <a:buChar char="•"/>
              <a:defRPr/>
            </a:pPr>
            <a:r>
              <a:rPr lang="en-US" sz="1600">
                <a:solidFill>
                  <a:srgbClr val="282828"/>
                </a:solidFill>
                <a:cs typeface="Segoe UI"/>
              </a:rPr>
              <a:t>Deploy Microsoft 365 Business</a:t>
            </a:r>
          </a:p>
          <a:p>
            <a:pPr marL="285750" lvl="0" indent="-285750">
              <a:lnSpc>
                <a:spcPct val="100000"/>
              </a:lnSpc>
              <a:spcAft>
                <a:spcPts val="800"/>
              </a:spcAft>
              <a:buFont typeface="Arial" panose="020B0604020202020204" pitchFamily="34" charset="0"/>
              <a:buChar char="•"/>
              <a:defRPr/>
            </a:pPr>
            <a:r>
              <a:rPr lang="en-US" sz="1600">
                <a:solidFill>
                  <a:srgbClr val="282828"/>
                </a:solidFill>
                <a:cs typeface="Segoe UI"/>
              </a:rPr>
              <a:t>Configure advanced security features</a:t>
            </a:r>
          </a:p>
          <a:p>
            <a:pPr marL="285750" lvl="0" indent="-285750">
              <a:lnSpc>
                <a:spcPct val="100000"/>
              </a:lnSpc>
              <a:spcAft>
                <a:spcPts val="800"/>
              </a:spcAft>
              <a:buFont typeface="Arial" panose="020B0604020202020204" pitchFamily="34" charset="0"/>
              <a:buChar char="•"/>
              <a:defRPr/>
            </a:pPr>
            <a:r>
              <a:rPr lang="en-US" sz="1600">
                <a:solidFill>
                  <a:srgbClr val="282828"/>
                </a:solidFill>
                <a:cs typeface="Segoe UI"/>
              </a:rPr>
              <a:t>Identify and protect sensitive data</a:t>
            </a:r>
          </a:p>
          <a:p>
            <a:pPr marL="285750" lvl="0" indent="-285750">
              <a:lnSpc>
                <a:spcPct val="100000"/>
              </a:lnSpc>
              <a:spcAft>
                <a:spcPts val="800"/>
              </a:spcAft>
              <a:buFont typeface="Arial" panose="020B0604020202020204" pitchFamily="34" charset="0"/>
              <a:buChar char="•"/>
              <a:defRPr/>
            </a:pPr>
            <a:r>
              <a:rPr lang="en-US" sz="1600">
                <a:solidFill>
                  <a:srgbClr val="282828"/>
                </a:solidFill>
                <a:cs typeface="Segoe UI"/>
              </a:rPr>
              <a:t>Provide ongoing services</a:t>
            </a:r>
            <a:endParaRPr lang="en-US" sz="1600">
              <a:solidFill>
                <a:srgbClr val="FF0000"/>
              </a:solidFill>
              <a:cs typeface="Segoe UI"/>
            </a:endParaRPr>
          </a:p>
          <a:p>
            <a:endParaRPr lang="en-US" sz="1600"/>
          </a:p>
        </p:txBody>
      </p:sp>
      <p:sp>
        <p:nvSpPr>
          <p:cNvPr id="6" name="Rectangle 5">
            <a:extLst>
              <a:ext uri="{FF2B5EF4-FFF2-40B4-BE49-F238E27FC236}">
                <a16:creationId xmlns:a16="http://schemas.microsoft.com/office/drawing/2014/main" id="{7E453C8C-5A6C-4ADC-B98A-C4BD60574AE5}"/>
              </a:ext>
            </a:extLst>
          </p:cNvPr>
          <p:cNvSpPr/>
          <p:nvPr/>
        </p:nvSpPr>
        <p:spPr>
          <a:xfrm>
            <a:off x="474640" y="6111841"/>
            <a:ext cx="9296266" cy="388129"/>
          </a:xfrm>
          <a:prstGeom prst="rect">
            <a:avLst/>
          </a:prstGeom>
        </p:spPr>
        <p:txBody>
          <a:bodyPr wrap="square">
            <a:spAutoFit/>
          </a:bodyPr>
          <a:lstStyle/>
          <a:p>
            <a:pPr marL="0" marR="0" lvl="0" indent="0" algn="l" defTabSz="932330" rtl="0" eaLnBrk="1" fontAlgn="auto" latinLnBrk="0" hangingPunct="1">
              <a:lnSpc>
                <a:spcPct val="100000"/>
              </a:lnSpc>
              <a:spcBef>
                <a:spcPts val="0"/>
              </a:spcBef>
              <a:spcAft>
                <a:spcPts val="0"/>
              </a:spcAft>
              <a:buClrTx/>
              <a:buSzTx/>
              <a:buFontTx/>
              <a:buNone/>
              <a:tabLst/>
              <a:defRPr/>
            </a:pPr>
            <a:r>
              <a:rPr kumimoji="0" lang="en-US" sz="1873" b="1" i="0" u="none" strike="noStrike" kern="1200" cap="none" spc="0" normalizeH="0" baseline="0" noProof="0">
                <a:ln>
                  <a:noFill/>
                </a:ln>
                <a:solidFill>
                  <a:srgbClr val="282828"/>
                </a:solidFill>
                <a:effectLst/>
                <a:uLnTx/>
                <a:uFillTx/>
                <a:latin typeface="Segoe UI"/>
                <a:ea typeface="+mn-ea"/>
                <a:cs typeface="+mn-cs"/>
              </a:rPr>
              <a:t>Available @ </a:t>
            </a:r>
            <a:r>
              <a:rPr kumimoji="0" lang="en-US" sz="1873" b="1" i="0" u="none" strike="noStrike" kern="1200" cap="none" spc="0" normalizeH="0" baseline="0" noProof="0">
                <a:ln>
                  <a:noFill/>
                </a:ln>
                <a:solidFill>
                  <a:srgbClr val="282828"/>
                </a:solidFill>
                <a:effectLst/>
                <a:uLnTx/>
                <a:uFillTx/>
                <a:latin typeface="Segoe UI"/>
                <a:ea typeface="+mn-ea"/>
                <a:cs typeface="+mn-cs"/>
                <a:hlinkClick r:id="rId4"/>
              </a:rPr>
              <a:t>aka.ms/</a:t>
            </a:r>
            <a:r>
              <a:rPr kumimoji="0" lang="en-US" sz="1873" b="1" i="0" u="none" strike="noStrike" kern="1200" cap="none" spc="0" normalizeH="0" baseline="0" noProof="0" err="1">
                <a:ln>
                  <a:noFill/>
                </a:ln>
                <a:solidFill>
                  <a:srgbClr val="282828"/>
                </a:solidFill>
                <a:effectLst/>
                <a:uLnTx/>
                <a:uFillTx/>
                <a:latin typeface="Segoe UI"/>
                <a:ea typeface="+mn-ea"/>
                <a:cs typeface="+mn-cs"/>
                <a:hlinkClick r:id="rId4"/>
              </a:rPr>
              <a:t>bsecure</a:t>
            </a:r>
            <a:endParaRPr kumimoji="0" lang="en-US" sz="1873" b="1" i="0" u="none" strike="noStrike" kern="1200" cap="none" spc="0" normalizeH="0" baseline="0" noProof="0">
              <a:ln>
                <a:noFill/>
              </a:ln>
              <a:solidFill>
                <a:srgbClr val="282828"/>
              </a:solidFill>
              <a:effectLst/>
              <a:uLnTx/>
              <a:uFillTx/>
              <a:latin typeface="Segoe UI"/>
              <a:ea typeface="+mn-ea"/>
              <a:cs typeface="+mn-cs"/>
            </a:endParaRPr>
          </a:p>
        </p:txBody>
      </p:sp>
      <p:sp>
        <p:nvSpPr>
          <p:cNvPr id="9" name="Text Placeholder 20">
            <a:extLst>
              <a:ext uri="{FF2B5EF4-FFF2-40B4-BE49-F238E27FC236}">
                <a16:creationId xmlns:a16="http://schemas.microsoft.com/office/drawing/2014/main" id="{E2AF0B3E-074C-4547-B077-6575CC66649F}"/>
              </a:ext>
            </a:extLst>
          </p:cNvPr>
          <p:cNvSpPr txBox="1">
            <a:spLocks/>
          </p:cNvSpPr>
          <p:nvPr/>
        </p:nvSpPr>
        <p:spPr>
          <a:xfrm>
            <a:off x="434975" y="5397957"/>
            <a:ext cx="5232400" cy="430887"/>
          </a:xfrm>
          <a:prstGeom prst="rect">
            <a:avLst/>
          </a:prstGeom>
          <a:solidFill>
            <a:schemeClr val="accent1"/>
          </a:solidFill>
        </p:spPr>
        <p:txBody>
          <a:bodyPr vert="horz" wrap="square" lIns="91440" tIns="91440" rIns="91440" bIns="91440" rtlCol="0" anchor="ctr">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800"/>
              </a:spcAft>
            </a:pPr>
            <a:r>
              <a:rPr lang="en-US" sz="1600" b="1">
                <a:solidFill>
                  <a:schemeClr val="bg1"/>
                </a:solidFill>
                <a:latin typeface="Segoe UI" panose="020B0502040204020203" pitchFamily="34" charset="0"/>
                <a:cs typeface="Segoe UI" panose="020B0502040204020203" pitchFamily="34" charset="0"/>
              </a:rPr>
              <a:t>Duration: 1-2 days</a:t>
            </a:r>
          </a:p>
        </p:txBody>
      </p:sp>
    </p:spTree>
    <p:extLst>
      <p:ext uri="{BB962C8B-B14F-4D97-AF65-F5344CB8AC3E}">
        <p14:creationId xmlns:p14="http://schemas.microsoft.com/office/powerpoint/2010/main" val="1156332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8FAFBF4F-0B9C-4643-922E-1BFBB1546452}"/>
              </a:ext>
            </a:extLst>
          </p:cNvPr>
          <p:cNvCxnSpPr>
            <a:cxnSpLocks/>
          </p:cNvCxnSpPr>
          <p:nvPr/>
        </p:nvCxnSpPr>
        <p:spPr>
          <a:xfrm>
            <a:off x="437438" y="2902567"/>
            <a:ext cx="11558430" cy="0"/>
          </a:xfrm>
          <a:prstGeom prst="straightConnector1">
            <a:avLst/>
          </a:prstGeom>
          <a:noFill/>
          <a:ln w="127000" cap="flat" cmpd="sng" algn="ctr">
            <a:solidFill>
              <a:srgbClr val="EBEBEB"/>
            </a:solidFill>
            <a:prstDash val="solid"/>
            <a:headEnd type="none"/>
            <a:tailEnd type="triangle"/>
          </a:ln>
          <a:effectLst/>
        </p:spPr>
      </p:cxnSp>
      <p:sp>
        <p:nvSpPr>
          <p:cNvPr id="2" name="Title 1">
            <a:extLst>
              <a:ext uri="{FF2B5EF4-FFF2-40B4-BE49-F238E27FC236}">
                <a16:creationId xmlns:a16="http://schemas.microsoft.com/office/drawing/2014/main" id="{16C2FD74-0D8E-44F2-9B04-677D9B5BBE5E}"/>
              </a:ext>
            </a:extLst>
          </p:cNvPr>
          <p:cNvSpPr>
            <a:spLocks noGrp="1"/>
          </p:cNvSpPr>
          <p:nvPr>
            <p:ph type="title"/>
          </p:nvPr>
        </p:nvSpPr>
        <p:spPr/>
        <p:txBody>
          <a:bodyPr/>
          <a:lstStyle/>
          <a:p>
            <a:r>
              <a:rPr lang="en-US"/>
              <a:t>Bring it all together with </a:t>
            </a:r>
            <a:r>
              <a:rPr lang="en-US">
                <a:solidFill>
                  <a:schemeClr val="accent1"/>
                </a:solidFill>
              </a:rPr>
              <a:t>Advanced Security resources</a:t>
            </a:r>
          </a:p>
        </p:txBody>
      </p:sp>
      <p:sp>
        <p:nvSpPr>
          <p:cNvPr id="25" name="Rectangle 24">
            <a:extLst>
              <a:ext uri="{FF2B5EF4-FFF2-40B4-BE49-F238E27FC236}">
                <a16:creationId xmlns:a16="http://schemas.microsoft.com/office/drawing/2014/main" id="{2A3CC559-B5DA-A148-9FD2-616AA30C5C5B}"/>
              </a:ext>
            </a:extLst>
          </p:cNvPr>
          <p:cNvSpPr/>
          <p:nvPr/>
        </p:nvSpPr>
        <p:spPr>
          <a:xfrm>
            <a:off x="3921222" y="2275766"/>
            <a:ext cx="1485898" cy="439403"/>
          </a:xfrm>
          <a:prstGeom prst="rect">
            <a:avLst/>
          </a:prstGeom>
        </p:spPr>
        <p:txBody>
          <a:bodyPr wrap="square">
            <a:spAutoFit/>
          </a:bodyPr>
          <a:lstStyle/>
          <a:p>
            <a:pPr marL="0" marR="0" lvl="0" indent="0" algn="l" defTabSz="93233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Semibold"/>
                <a:ea typeface="Calibri" panose="020F0502020204030204" pitchFamily="34" charset="0"/>
                <a:cs typeface="+mn-cs"/>
              </a:rPr>
              <a:t>Market</a:t>
            </a:r>
          </a:p>
        </p:txBody>
      </p:sp>
      <p:sp>
        <p:nvSpPr>
          <p:cNvPr id="28" name="Rectangle 27">
            <a:extLst>
              <a:ext uri="{FF2B5EF4-FFF2-40B4-BE49-F238E27FC236}">
                <a16:creationId xmlns:a16="http://schemas.microsoft.com/office/drawing/2014/main" id="{1AD09727-3D37-044C-85C8-E41ECDCF2D43}"/>
              </a:ext>
            </a:extLst>
          </p:cNvPr>
          <p:cNvSpPr/>
          <p:nvPr/>
        </p:nvSpPr>
        <p:spPr>
          <a:xfrm>
            <a:off x="6787820" y="2275766"/>
            <a:ext cx="1485898" cy="439403"/>
          </a:xfrm>
          <a:prstGeom prst="rect">
            <a:avLst/>
          </a:prstGeom>
        </p:spPr>
        <p:txBody>
          <a:bodyPr wrap="square">
            <a:spAutoFit/>
          </a:bodyPr>
          <a:lstStyle/>
          <a:p>
            <a:pPr marL="0" marR="0" lvl="0" indent="0" algn="l" defTabSz="93233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Semibold"/>
                <a:ea typeface="Calibri" panose="020F0502020204030204" pitchFamily="34" charset="0"/>
                <a:cs typeface="+mn-cs"/>
              </a:rPr>
              <a:t>Sell</a:t>
            </a:r>
          </a:p>
        </p:txBody>
      </p:sp>
      <p:sp>
        <p:nvSpPr>
          <p:cNvPr id="29" name="Rectangle 28">
            <a:extLst>
              <a:ext uri="{FF2B5EF4-FFF2-40B4-BE49-F238E27FC236}">
                <a16:creationId xmlns:a16="http://schemas.microsoft.com/office/drawing/2014/main" id="{DC1421D9-566D-D149-9BAF-739CE0AE4797}"/>
              </a:ext>
            </a:extLst>
          </p:cNvPr>
          <p:cNvSpPr/>
          <p:nvPr/>
        </p:nvSpPr>
        <p:spPr>
          <a:xfrm>
            <a:off x="1000655" y="2275766"/>
            <a:ext cx="1249259" cy="439403"/>
          </a:xfrm>
          <a:prstGeom prst="rect">
            <a:avLst/>
          </a:prstGeom>
        </p:spPr>
        <p:txBody>
          <a:bodyPr wrap="square">
            <a:spAutoFit/>
          </a:bodyPr>
          <a:lstStyle/>
          <a:p>
            <a:pPr marL="0" marR="0" lvl="0" indent="0" algn="l" defTabSz="93233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Semibold"/>
                <a:ea typeface="Calibri" panose="020F0502020204030204" pitchFamily="34" charset="0"/>
                <a:cs typeface="+mn-cs"/>
              </a:rPr>
              <a:t>Learn</a:t>
            </a:r>
          </a:p>
        </p:txBody>
      </p:sp>
      <p:sp>
        <p:nvSpPr>
          <p:cNvPr id="31" name="Rectangle 30">
            <a:extLst>
              <a:ext uri="{FF2B5EF4-FFF2-40B4-BE49-F238E27FC236}">
                <a16:creationId xmlns:a16="http://schemas.microsoft.com/office/drawing/2014/main" id="{9E193AEA-64B9-3648-8FB6-F58E284EA63A}"/>
              </a:ext>
            </a:extLst>
          </p:cNvPr>
          <p:cNvSpPr/>
          <p:nvPr/>
        </p:nvSpPr>
        <p:spPr>
          <a:xfrm>
            <a:off x="9486066" y="2275766"/>
            <a:ext cx="1298963" cy="439403"/>
          </a:xfrm>
          <a:prstGeom prst="rect">
            <a:avLst/>
          </a:prstGeom>
        </p:spPr>
        <p:txBody>
          <a:bodyPr wrap="square">
            <a:spAutoFit/>
          </a:bodyPr>
          <a:lstStyle/>
          <a:p>
            <a:pPr marL="0" marR="0" lvl="0" indent="0" algn="l" defTabSz="93233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Semibold"/>
                <a:ea typeface="Calibri" panose="020F0502020204030204" pitchFamily="34" charset="0"/>
                <a:cs typeface="+mn-cs"/>
              </a:rPr>
              <a:t>Deploy</a:t>
            </a:r>
          </a:p>
        </p:txBody>
      </p:sp>
      <p:sp>
        <p:nvSpPr>
          <p:cNvPr id="33" name="Rectangle 32">
            <a:extLst>
              <a:ext uri="{FF2B5EF4-FFF2-40B4-BE49-F238E27FC236}">
                <a16:creationId xmlns:a16="http://schemas.microsoft.com/office/drawing/2014/main" id="{96416911-4225-C044-8EBA-EA71FB3508F8}"/>
              </a:ext>
            </a:extLst>
          </p:cNvPr>
          <p:cNvSpPr/>
          <p:nvPr/>
        </p:nvSpPr>
        <p:spPr>
          <a:xfrm>
            <a:off x="6248466" y="3186516"/>
            <a:ext cx="2646764" cy="1540806"/>
          </a:xfrm>
          <a:prstGeom prst="rect">
            <a:avLst/>
          </a:prstGeom>
        </p:spPr>
        <p:txBody>
          <a:bodyPr wrap="square" anchor="t">
            <a:spAutoFit/>
          </a:bodyPr>
          <a:lstStyle/>
          <a:p>
            <a:pPr marL="164465" indent="-164465" defTabSz="932330">
              <a:lnSpc>
                <a:spcPct val="110000"/>
              </a:lnSpc>
              <a:spcAft>
                <a:spcPts val="600"/>
              </a:spcAft>
              <a:buFont typeface="Arial" panose="020B0604020202020204" pitchFamily="34" charset="0"/>
              <a:buChar char="•"/>
            </a:pPr>
            <a:r>
              <a:rPr lang="en-US" sz="1300">
                <a:solidFill>
                  <a:srgbClr val="000000"/>
                </a:solidFill>
              </a:rPr>
              <a:t>Customer pitch deck</a:t>
            </a:r>
            <a:endParaRPr lang="en-US" sz="1300">
              <a:solidFill>
                <a:srgbClr val="000000"/>
              </a:solidFill>
              <a:cs typeface="Segoe UI"/>
            </a:endParaRPr>
          </a:p>
          <a:p>
            <a:pPr marL="164465" indent="-164465" defTabSz="932330">
              <a:lnSpc>
                <a:spcPct val="110000"/>
              </a:lnSpc>
              <a:spcAft>
                <a:spcPts val="600"/>
              </a:spcAft>
              <a:buFont typeface="Arial" panose="020B0604020202020204" pitchFamily="34" charset="0"/>
              <a:buChar char="•"/>
            </a:pPr>
            <a:r>
              <a:rPr lang="en-US" sz="1300">
                <a:solidFill>
                  <a:srgbClr val="000000"/>
                </a:solidFill>
              </a:rPr>
              <a:t>SOW and Proposal</a:t>
            </a:r>
            <a:endParaRPr lang="en-US" sz="1300">
              <a:solidFill>
                <a:srgbClr val="000000"/>
              </a:solidFill>
              <a:cs typeface="Segoe UI"/>
            </a:endParaRPr>
          </a:p>
          <a:p>
            <a:pPr marL="164465" indent="-164465" defTabSz="932330">
              <a:lnSpc>
                <a:spcPct val="110000"/>
              </a:lnSpc>
              <a:spcAft>
                <a:spcPts val="600"/>
              </a:spcAft>
              <a:buFont typeface="Arial" panose="020B0604020202020204" pitchFamily="34" charset="0"/>
              <a:buChar char="•"/>
            </a:pPr>
            <a:r>
              <a:rPr lang="en-US" sz="1300">
                <a:solidFill>
                  <a:srgbClr val="000000"/>
                </a:solidFill>
                <a:hlinkClick r:id="rId3"/>
              </a:rPr>
              <a:t>Partner Smart Office </a:t>
            </a:r>
            <a:endParaRPr lang="en-US" sz="1300">
              <a:solidFill>
                <a:srgbClr val="000000"/>
              </a:solidFill>
            </a:endParaRPr>
          </a:p>
          <a:p>
            <a:pPr marL="164465" indent="-164465" defTabSz="932330">
              <a:lnSpc>
                <a:spcPct val="110000"/>
              </a:lnSpc>
              <a:spcAft>
                <a:spcPts val="600"/>
              </a:spcAft>
              <a:buFont typeface="Arial" panose="020B0604020202020204" pitchFamily="34" charset="0"/>
              <a:buChar char="•"/>
            </a:pPr>
            <a:r>
              <a:rPr lang="en-AU" sz="1300">
                <a:hlinkClick r:id="rId4"/>
              </a:rPr>
              <a:t>SecureScore</a:t>
            </a:r>
            <a:r>
              <a:rPr lang="en-AU" sz="1300"/>
              <a:t> </a:t>
            </a:r>
            <a:endParaRPr lang="en-AU" sz="1300">
              <a:cs typeface="Segoe UI"/>
            </a:endParaRPr>
          </a:p>
          <a:p>
            <a:pPr marL="164465" indent="-164465" defTabSz="932330">
              <a:lnSpc>
                <a:spcPct val="110000"/>
              </a:lnSpc>
              <a:spcAft>
                <a:spcPts val="600"/>
              </a:spcAft>
              <a:buFont typeface="Arial" panose="020B0604020202020204" pitchFamily="34" charset="0"/>
              <a:buChar char="•"/>
            </a:pPr>
            <a:endParaRPr lang="en-US" sz="1398">
              <a:solidFill>
                <a:srgbClr val="000000"/>
              </a:solidFill>
              <a:cs typeface="Segoe UI"/>
            </a:endParaRPr>
          </a:p>
        </p:txBody>
      </p:sp>
      <p:sp>
        <p:nvSpPr>
          <p:cNvPr id="34" name="Text Placeholder 6">
            <a:extLst>
              <a:ext uri="{FF2B5EF4-FFF2-40B4-BE49-F238E27FC236}">
                <a16:creationId xmlns:a16="http://schemas.microsoft.com/office/drawing/2014/main" id="{FE5863D4-69E2-6F40-AAA1-94EF56372A4D}"/>
              </a:ext>
            </a:extLst>
          </p:cNvPr>
          <p:cNvSpPr txBox="1">
            <a:spLocks/>
          </p:cNvSpPr>
          <p:nvPr/>
        </p:nvSpPr>
        <p:spPr>
          <a:xfrm>
            <a:off x="9073823" y="3186516"/>
            <a:ext cx="2713260" cy="1436088"/>
          </a:xfrm>
          <a:prstGeom prst="rect">
            <a:avLst/>
          </a:prstGeom>
        </p:spPr>
        <p:txBody>
          <a:bodyPr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815" marR="0" lvl="0" indent="-170815" algn="l" defTabSz="932151"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Segoe UI"/>
                <a:ea typeface="+mn-ea"/>
                <a:cs typeface="+mn-cs"/>
                <a:hlinkClick r:id="rId5"/>
              </a:rPr>
              <a:t>Technical training</a:t>
            </a:r>
            <a:endParaRPr lang="en-US" sz="1300" b="0" i="0" u="none" strike="noStrike" kern="1200" cap="none" spc="0" normalizeH="0" baseline="0" noProof="0">
              <a:ln>
                <a:noFill/>
              </a:ln>
              <a:solidFill>
                <a:srgbClr val="000000"/>
              </a:solidFill>
              <a:effectLst/>
              <a:uLnTx/>
              <a:uFillTx/>
              <a:latin typeface="Segoe UI"/>
              <a:cs typeface="Segoe UI"/>
            </a:endParaRPr>
          </a:p>
          <a:p>
            <a:pPr marL="170815" marR="0" lvl="0" indent="-170815" algn="l" defTabSz="932151"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Segoe UI"/>
                <a:ea typeface="Calibri" panose="020F0502020204030204" pitchFamily="34" charset="0"/>
                <a:cs typeface="+mn-cs"/>
                <a:hlinkClick r:id="rId6"/>
              </a:rPr>
              <a:t>Adoption library</a:t>
            </a:r>
            <a:endParaRPr lang="en-US" sz="13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a:hlinkClick r:id="rId7"/>
            </a:endParaRPr>
          </a:p>
          <a:p>
            <a:pPr marL="170815" indent="-170815" defTabSz="932151">
              <a:lnSpc>
                <a:spcPct val="110000"/>
              </a:lnSpc>
              <a:spcAft>
                <a:spcPts val="600"/>
              </a:spcAft>
              <a:buSzTx/>
              <a:buFont typeface="Arial" panose="020B0604020202020204" pitchFamily="34" charset="0"/>
              <a:buChar char="•"/>
              <a:defRPr/>
            </a:pPr>
            <a:r>
              <a:rPr lang="en-US" sz="1300">
                <a:hlinkClick r:id="rId8"/>
              </a:rPr>
              <a:t>Microsoft 365 Deployment Kit</a:t>
            </a:r>
            <a:endParaRPr kumimoji="0" lang="en-US" sz="130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35" name="Text Placeholder 6">
            <a:extLst>
              <a:ext uri="{FF2B5EF4-FFF2-40B4-BE49-F238E27FC236}">
                <a16:creationId xmlns:a16="http://schemas.microsoft.com/office/drawing/2014/main" id="{5CC6FE83-3EF7-A04F-B8DA-E065AEE32602}"/>
              </a:ext>
            </a:extLst>
          </p:cNvPr>
          <p:cNvSpPr txBox="1">
            <a:spLocks/>
          </p:cNvSpPr>
          <p:nvPr/>
        </p:nvSpPr>
        <p:spPr>
          <a:xfrm>
            <a:off x="588488" y="3186516"/>
            <a:ext cx="2853277" cy="1436088"/>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5069" indent="-165069" defTabSz="932330">
              <a:lnSpc>
                <a:spcPct val="110000"/>
              </a:lnSpc>
              <a:spcAft>
                <a:spcPts val="600"/>
              </a:spcAft>
              <a:buFont typeface="Arial" panose="020B0604020202020204" pitchFamily="34" charset="0"/>
              <a:buChar char="•"/>
            </a:pPr>
            <a:r>
              <a:rPr lang="en-US" sz="1300">
                <a:ea typeface="Calibri" panose="020F0502020204030204" pitchFamily="34" charset="0"/>
              </a:rPr>
              <a:t>Advanced Security play card</a:t>
            </a:r>
          </a:p>
          <a:p>
            <a:pPr marL="171417" indent="-171417" defTabSz="932151">
              <a:lnSpc>
                <a:spcPct val="110000"/>
              </a:lnSpc>
              <a:spcAft>
                <a:spcPts val="600"/>
              </a:spcAft>
              <a:buFont typeface="Arial" panose="020B0604020202020204" pitchFamily="34" charset="0"/>
              <a:buChar char="•"/>
            </a:pPr>
            <a:r>
              <a:rPr lang="en-US" sz="1300">
                <a:hlinkClick r:id="rId9"/>
              </a:rPr>
              <a:t>Product service description</a:t>
            </a:r>
            <a:endParaRPr lang="en-US" sz="1300">
              <a:hlinkClick r:id="rId10"/>
            </a:endParaRPr>
          </a:p>
          <a:p>
            <a:pPr marL="171417" indent="-171417" defTabSz="932151">
              <a:lnSpc>
                <a:spcPct val="110000"/>
              </a:lnSpc>
              <a:spcAft>
                <a:spcPts val="600"/>
              </a:spcAft>
              <a:buFont typeface="Arial" panose="020B0604020202020204" pitchFamily="34" charset="0"/>
              <a:buChar char="•"/>
            </a:pPr>
            <a:r>
              <a:rPr lang="en-US" sz="1300">
                <a:hlinkClick r:id="rId11"/>
              </a:rPr>
              <a:t>Product licensing deck</a:t>
            </a:r>
            <a:endParaRPr lang="en-US" sz="1300">
              <a:hlinkClick r:id="rId10"/>
            </a:endParaRPr>
          </a:p>
          <a:p>
            <a:pPr marL="171417" indent="-171417" defTabSz="932151">
              <a:lnSpc>
                <a:spcPct val="110000"/>
              </a:lnSpc>
              <a:spcAft>
                <a:spcPts val="600"/>
              </a:spcAft>
              <a:buFont typeface="Arial" panose="020B0604020202020204" pitchFamily="34" charset="0"/>
              <a:buChar char="•"/>
            </a:pPr>
            <a:r>
              <a:rPr lang="en-US" sz="1300">
                <a:hlinkClick r:id="rId12"/>
              </a:rPr>
              <a:t>Product technical readiness</a:t>
            </a:r>
            <a:endParaRPr lang="en-US" sz="1300">
              <a:hlinkClick r:id="rId10"/>
            </a:endParaRPr>
          </a:p>
          <a:p>
            <a:pPr marL="171417" indent="-171417" defTabSz="932151">
              <a:lnSpc>
                <a:spcPct val="110000"/>
              </a:lnSpc>
              <a:spcAft>
                <a:spcPts val="600"/>
              </a:spcAft>
              <a:buFont typeface="Arial" panose="020B0604020202020204" pitchFamily="34" charset="0"/>
              <a:buChar char="•"/>
            </a:pPr>
            <a:r>
              <a:rPr lang="en-US" sz="1300">
                <a:hlinkClick r:id="rId10"/>
              </a:rPr>
              <a:t>SMB guided product tour</a:t>
            </a:r>
            <a:endParaRPr lang="en-US" sz="1300"/>
          </a:p>
          <a:p>
            <a:pPr marL="171417" indent="-171417" defTabSz="932151">
              <a:lnSpc>
                <a:spcPct val="110000"/>
              </a:lnSpc>
              <a:spcAft>
                <a:spcPts val="600"/>
              </a:spcAft>
              <a:buFont typeface="Arial" panose="020B0604020202020204" pitchFamily="34" charset="0"/>
              <a:buChar char="•"/>
            </a:pPr>
            <a:r>
              <a:rPr lang="en-US" sz="1300">
                <a:ea typeface="Calibri" panose="020F0502020204030204" pitchFamily="34" charset="0"/>
                <a:hlinkClick r:id="rId13"/>
              </a:rPr>
              <a:t>Demo platform</a:t>
            </a:r>
            <a:endParaRPr lang="en-US" sz="1300">
              <a:ea typeface="Calibri" panose="020F0502020204030204" pitchFamily="34" charset="0"/>
            </a:endParaRPr>
          </a:p>
          <a:p>
            <a:pPr marL="171417" indent="-171417" defTabSz="932151">
              <a:lnSpc>
                <a:spcPct val="110000"/>
              </a:lnSpc>
              <a:spcAft>
                <a:spcPts val="600"/>
              </a:spcAft>
              <a:buFont typeface="Arial" panose="020B0604020202020204" pitchFamily="34" charset="0"/>
              <a:buChar char="•"/>
            </a:pPr>
            <a:r>
              <a:rPr lang="en-US" sz="1300">
                <a:ea typeface="Calibri" panose="020F0502020204030204" pitchFamily="34" charset="0"/>
                <a:hlinkClick r:id="rId14"/>
              </a:rPr>
              <a:t>Certification</a:t>
            </a:r>
            <a:endParaRPr lang="en-US" sz="1300">
              <a:ea typeface="Calibri" panose="020F0502020204030204" pitchFamily="34" charset="0"/>
            </a:endParaRPr>
          </a:p>
        </p:txBody>
      </p:sp>
      <p:sp>
        <p:nvSpPr>
          <p:cNvPr id="36" name="Text Placeholder 6">
            <a:extLst>
              <a:ext uri="{FF2B5EF4-FFF2-40B4-BE49-F238E27FC236}">
                <a16:creationId xmlns:a16="http://schemas.microsoft.com/office/drawing/2014/main" id="{36F51564-A9D4-1F40-BEE5-5BC6DC5974E7}"/>
              </a:ext>
            </a:extLst>
          </p:cNvPr>
          <p:cNvSpPr txBox="1">
            <a:spLocks/>
          </p:cNvSpPr>
          <p:nvPr/>
        </p:nvSpPr>
        <p:spPr>
          <a:xfrm>
            <a:off x="3516040" y="3186516"/>
            <a:ext cx="2646765" cy="1436088"/>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17" marR="0" lvl="0" indent="-171417" algn="l" defTabSz="932563" rtl="0" eaLnBrk="1" fontAlgn="base" latinLnBrk="0" hangingPunct="1">
              <a:lnSpc>
                <a:spcPct val="100000"/>
              </a:lnSpc>
              <a:spcBef>
                <a:spcPts val="0"/>
              </a:spcBef>
              <a:spcAft>
                <a:spcPts val="600"/>
              </a:spcAft>
              <a:buClrTx/>
              <a:buSzPct val="90000"/>
              <a:buFont typeface="Arial" panose="020B0604020202020204" pitchFamily="34" charset="0"/>
              <a:buChar char="•"/>
              <a:tabLst/>
              <a:defRPr/>
            </a:pPr>
            <a:endParaRPr kumimoji="0" lang="en-US" altLang="en-US" sz="1399"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pic>
        <p:nvPicPr>
          <p:cNvPr id="3" name="Picture 2">
            <a:extLst>
              <a:ext uri="{FF2B5EF4-FFF2-40B4-BE49-F238E27FC236}">
                <a16:creationId xmlns:a16="http://schemas.microsoft.com/office/drawing/2014/main" id="{78849F38-A53F-DC4A-862A-EB5CF89DAED9}"/>
              </a:ext>
            </a:extLst>
          </p:cNvPr>
          <p:cNvPicPr>
            <a:picLocks noChangeAspect="1"/>
          </p:cNvPicPr>
          <p:nvPr/>
        </p:nvPicPr>
        <p:blipFill>
          <a:blip r:embed="rId15"/>
          <a:stretch>
            <a:fillRect/>
          </a:stretch>
        </p:blipFill>
        <p:spPr>
          <a:xfrm>
            <a:off x="3367783" y="2141346"/>
            <a:ext cx="514732" cy="450390"/>
          </a:xfrm>
          <a:prstGeom prst="rect">
            <a:avLst/>
          </a:prstGeom>
        </p:spPr>
      </p:pic>
      <p:pic>
        <p:nvPicPr>
          <p:cNvPr id="4" name="Picture 3">
            <a:extLst>
              <a:ext uri="{FF2B5EF4-FFF2-40B4-BE49-F238E27FC236}">
                <a16:creationId xmlns:a16="http://schemas.microsoft.com/office/drawing/2014/main" id="{6545B630-F84D-E74F-8988-9E42483C4EDC}"/>
              </a:ext>
            </a:extLst>
          </p:cNvPr>
          <p:cNvPicPr>
            <a:picLocks noChangeAspect="1"/>
          </p:cNvPicPr>
          <p:nvPr/>
        </p:nvPicPr>
        <p:blipFill>
          <a:blip r:embed="rId16"/>
          <a:stretch>
            <a:fillRect/>
          </a:stretch>
        </p:blipFill>
        <p:spPr>
          <a:xfrm>
            <a:off x="6037112" y="2212864"/>
            <a:ext cx="684625" cy="378872"/>
          </a:xfrm>
          <a:prstGeom prst="rect">
            <a:avLst/>
          </a:prstGeom>
        </p:spPr>
      </p:pic>
      <p:pic>
        <p:nvPicPr>
          <p:cNvPr id="6" name="Picture 5">
            <a:extLst>
              <a:ext uri="{FF2B5EF4-FFF2-40B4-BE49-F238E27FC236}">
                <a16:creationId xmlns:a16="http://schemas.microsoft.com/office/drawing/2014/main" id="{A8F47B1D-6C5C-9944-AD26-544C86C401C6}"/>
              </a:ext>
            </a:extLst>
          </p:cNvPr>
          <p:cNvPicPr>
            <a:picLocks noChangeAspect="1"/>
          </p:cNvPicPr>
          <p:nvPr/>
        </p:nvPicPr>
        <p:blipFill>
          <a:blip r:embed="rId17"/>
          <a:stretch>
            <a:fillRect/>
          </a:stretch>
        </p:blipFill>
        <p:spPr>
          <a:xfrm>
            <a:off x="8940489" y="2109174"/>
            <a:ext cx="482561" cy="482561"/>
          </a:xfrm>
          <a:prstGeom prst="rect">
            <a:avLst/>
          </a:prstGeom>
        </p:spPr>
      </p:pic>
      <p:pic>
        <p:nvPicPr>
          <p:cNvPr id="7" name="Picture 6">
            <a:extLst>
              <a:ext uri="{FF2B5EF4-FFF2-40B4-BE49-F238E27FC236}">
                <a16:creationId xmlns:a16="http://schemas.microsoft.com/office/drawing/2014/main" id="{35378C2D-AEE8-A448-BA30-5645F48E120E}"/>
              </a:ext>
            </a:extLst>
          </p:cNvPr>
          <p:cNvPicPr>
            <a:picLocks noChangeAspect="1"/>
          </p:cNvPicPr>
          <p:nvPr/>
        </p:nvPicPr>
        <p:blipFill>
          <a:blip r:embed="rId18"/>
          <a:stretch>
            <a:fillRect/>
          </a:stretch>
        </p:blipFill>
        <p:spPr>
          <a:xfrm>
            <a:off x="461002" y="2165473"/>
            <a:ext cx="514732" cy="426262"/>
          </a:xfrm>
          <a:prstGeom prst="rect">
            <a:avLst/>
          </a:prstGeom>
        </p:spPr>
      </p:pic>
      <p:sp>
        <p:nvSpPr>
          <p:cNvPr id="26" name="Oval 25">
            <a:extLst>
              <a:ext uri="{FF2B5EF4-FFF2-40B4-BE49-F238E27FC236}">
                <a16:creationId xmlns:a16="http://schemas.microsoft.com/office/drawing/2014/main" id="{BEE8ADA1-7B12-B44B-AD66-1CDF0524B098}"/>
              </a:ext>
            </a:extLst>
          </p:cNvPr>
          <p:cNvSpPr/>
          <p:nvPr/>
        </p:nvSpPr>
        <p:spPr bwMode="auto">
          <a:xfrm>
            <a:off x="3441764" y="2715171"/>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AEDD2AE0-64C8-794F-93C3-B8EA0A3FB150}"/>
              </a:ext>
            </a:extLst>
          </p:cNvPr>
          <p:cNvSpPr/>
          <p:nvPr/>
        </p:nvSpPr>
        <p:spPr bwMode="auto">
          <a:xfrm>
            <a:off x="6188010" y="2715169"/>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1262D4B1-8BD8-274E-A384-4CD92DC4983C}"/>
              </a:ext>
            </a:extLst>
          </p:cNvPr>
          <p:cNvSpPr/>
          <p:nvPr/>
        </p:nvSpPr>
        <p:spPr bwMode="auto">
          <a:xfrm>
            <a:off x="524152" y="2715170"/>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B5157CDF-6E0D-4F4D-9A19-35526D49D3A1}"/>
              </a:ext>
            </a:extLst>
          </p:cNvPr>
          <p:cNvSpPr/>
          <p:nvPr/>
        </p:nvSpPr>
        <p:spPr bwMode="auto">
          <a:xfrm>
            <a:off x="8992238" y="2715168"/>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0DBE7BA8-D695-4CD8-9C3B-D39FFACE56C3}"/>
              </a:ext>
            </a:extLst>
          </p:cNvPr>
          <p:cNvSpPr/>
          <p:nvPr/>
        </p:nvSpPr>
        <p:spPr>
          <a:xfrm>
            <a:off x="3390348" y="3184337"/>
            <a:ext cx="2646764" cy="2976008"/>
          </a:xfrm>
          <a:prstGeom prst="rect">
            <a:avLst/>
          </a:prstGeom>
        </p:spPr>
        <p:txBody>
          <a:bodyPr wrap="square" anchor="t">
            <a:spAutoFit/>
          </a:bodyPr>
          <a:lstStyle/>
          <a:p>
            <a:pPr marL="164465" indent="-164465" defTabSz="932330">
              <a:lnSpc>
                <a:spcPct val="110000"/>
              </a:lnSpc>
              <a:spcAft>
                <a:spcPts val="600"/>
              </a:spcAft>
              <a:buFont typeface="Arial" panose="020B0604020202020204" pitchFamily="34" charset="0"/>
              <a:buChar char="•"/>
            </a:pPr>
            <a:r>
              <a:rPr lang="en-US" sz="1300" dirty="0">
                <a:solidFill>
                  <a:srgbClr val="000000"/>
                </a:solidFill>
              </a:rPr>
              <a:t>Conversation guide</a:t>
            </a:r>
          </a:p>
          <a:p>
            <a:pPr marL="164465" indent="-164465" defTabSz="932330">
              <a:lnSpc>
                <a:spcPct val="110000"/>
              </a:lnSpc>
              <a:spcAft>
                <a:spcPts val="600"/>
              </a:spcAft>
              <a:buFont typeface="Arial" panose="020B0604020202020204" pitchFamily="34" charset="0"/>
              <a:buChar char="•"/>
            </a:pPr>
            <a:r>
              <a:rPr lang="en-US" sz="1300" dirty="0">
                <a:solidFill>
                  <a:srgbClr val="000000"/>
                </a:solidFill>
              </a:rPr>
              <a:t>Email kit</a:t>
            </a:r>
          </a:p>
          <a:p>
            <a:pPr marL="164465" indent="-164465" defTabSz="932330">
              <a:lnSpc>
                <a:spcPct val="110000"/>
              </a:lnSpc>
              <a:spcAft>
                <a:spcPts val="600"/>
              </a:spcAft>
              <a:buFont typeface="Arial" panose="020B0604020202020204" pitchFamily="34" charset="0"/>
              <a:buChar char="•"/>
            </a:pPr>
            <a:r>
              <a:rPr lang="en-US" sz="1300" dirty="0">
                <a:solidFill>
                  <a:srgbClr val="000000"/>
                </a:solidFill>
              </a:rPr>
              <a:t>Day-in-the-life infographic</a:t>
            </a:r>
          </a:p>
          <a:p>
            <a:pPr marL="164465" indent="-164465" defTabSz="932330">
              <a:lnSpc>
                <a:spcPct val="110000"/>
              </a:lnSpc>
              <a:spcAft>
                <a:spcPts val="600"/>
              </a:spcAft>
              <a:buFont typeface="Arial" panose="020B0604020202020204" pitchFamily="34" charset="0"/>
              <a:buChar char="•"/>
            </a:pPr>
            <a:r>
              <a:rPr lang="en-US" sz="1300" dirty="0">
                <a:solidFill>
                  <a:srgbClr val="000000"/>
                </a:solidFill>
              </a:rPr>
              <a:t>Social assets kit</a:t>
            </a:r>
          </a:p>
          <a:p>
            <a:pPr marL="164465" indent="-164465" defTabSz="932330">
              <a:lnSpc>
                <a:spcPct val="110000"/>
              </a:lnSpc>
              <a:spcAft>
                <a:spcPts val="600"/>
              </a:spcAft>
              <a:buFont typeface="Arial" panose="020B0604020202020204" pitchFamily="34" charset="0"/>
              <a:buChar char="•"/>
            </a:pPr>
            <a:r>
              <a:rPr lang="en-US" sz="1300" dirty="0">
                <a:solidFill>
                  <a:srgbClr val="000000"/>
                </a:solidFill>
              </a:rPr>
              <a:t>Flyers</a:t>
            </a:r>
          </a:p>
          <a:p>
            <a:pPr marL="164465" indent="-164465" defTabSz="932330">
              <a:lnSpc>
                <a:spcPct val="110000"/>
              </a:lnSpc>
              <a:spcAft>
                <a:spcPts val="600"/>
              </a:spcAft>
              <a:buFont typeface="Arial" panose="020B0604020202020204" pitchFamily="34" charset="0"/>
              <a:buChar char="•"/>
            </a:pPr>
            <a:r>
              <a:rPr lang="en-AU" sz="1300" dirty="0">
                <a:solidFill>
                  <a:srgbClr val="0078D4"/>
                </a:solidFill>
                <a:hlinkClick r:id="rId19">
                  <a:extLst>
                    <a:ext uri="{A12FA001-AC4F-418D-AE19-62706E023703}">
                      <ahyp:hlinkClr xmlns:ahyp="http://schemas.microsoft.com/office/drawing/2018/hyperlinkcolor" val="tx"/>
                    </a:ext>
                  </a:extLst>
                </a:hlinkClick>
              </a:rPr>
              <a:t>Offer builder</a:t>
            </a:r>
            <a:endParaRPr lang="en-AU" sz="1300" dirty="0">
              <a:solidFill>
                <a:srgbClr val="0078D4"/>
              </a:solidFill>
              <a:hlinkClick r:id="rId20">
                <a:extLst>
                  <a:ext uri="{A12FA001-AC4F-418D-AE19-62706E023703}">
                    <ahyp:hlinkClr xmlns:ahyp="http://schemas.microsoft.com/office/drawing/2018/hyperlinkcolor" val="tx"/>
                  </a:ext>
                </a:extLst>
              </a:hlinkClick>
            </a:endParaRPr>
          </a:p>
          <a:p>
            <a:pPr marL="164465" indent="-164465" defTabSz="932330">
              <a:lnSpc>
                <a:spcPct val="110000"/>
              </a:lnSpc>
              <a:spcAft>
                <a:spcPts val="600"/>
              </a:spcAft>
              <a:buFont typeface="Arial" panose="020B0604020202020204" pitchFamily="34" charset="0"/>
              <a:buChar char="•"/>
            </a:pPr>
            <a:r>
              <a:rPr lang="en-AU" sz="1300" dirty="0">
                <a:solidFill>
                  <a:srgbClr val="0078D4"/>
                </a:solidFill>
                <a:hlinkClick r:id="rId20">
                  <a:extLst>
                    <a:ext uri="{A12FA001-AC4F-418D-AE19-62706E023703}">
                      <ahyp:hlinkClr xmlns:ahyp="http://schemas.microsoft.com/office/drawing/2018/hyperlinkcolor" val="tx"/>
                    </a:ext>
                  </a:extLst>
                </a:hlinkClick>
              </a:rPr>
              <a:t>Cyber Security Assessment</a:t>
            </a:r>
            <a:r>
              <a:rPr lang="en-AU" sz="1300" dirty="0">
                <a:solidFill>
                  <a:srgbClr val="0078D4"/>
                </a:solidFill>
              </a:rPr>
              <a:t> </a:t>
            </a:r>
            <a:endParaRPr lang="en-AU" sz="1300" dirty="0">
              <a:solidFill>
                <a:srgbClr val="0078D4"/>
              </a:solidFill>
              <a:cs typeface="Segoe UI"/>
            </a:endParaRPr>
          </a:p>
          <a:p>
            <a:pPr marL="164465" indent="-164465" defTabSz="932330">
              <a:lnSpc>
                <a:spcPct val="110000"/>
              </a:lnSpc>
              <a:spcAft>
                <a:spcPts val="600"/>
              </a:spcAft>
              <a:buFont typeface="Arial" panose="020B0604020202020204" pitchFamily="34" charset="0"/>
              <a:buChar char="•"/>
            </a:pPr>
            <a:r>
              <a:rPr lang="en-US" sz="1300" dirty="0">
                <a:solidFill>
                  <a:srgbClr val="0078D4"/>
                </a:solidFill>
                <a:cs typeface="Segoe UI"/>
                <a:hlinkClick r:id="rId21"/>
              </a:rPr>
              <a:t>Microsoft security assessment</a:t>
            </a:r>
            <a:endParaRPr lang="en-AU" sz="1300" dirty="0">
              <a:solidFill>
                <a:srgbClr val="000000"/>
              </a:solidFill>
              <a:cs typeface="Segoe UI"/>
            </a:endParaRPr>
          </a:p>
          <a:p>
            <a:pPr defTabSz="932330">
              <a:lnSpc>
                <a:spcPct val="110000"/>
              </a:lnSpc>
              <a:spcAft>
                <a:spcPts val="600"/>
              </a:spcAft>
            </a:pPr>
            <a:endParaRPr lang="en-US" sz="1350" dirty="0">
              <a:solidFill>
                <a:srgbClr val="000000"/>
              </a:solidFill>
              <a:cs typeface="Segoe UI"/>
            </a:endParaRPr>
          </a:p>
          <a:p>
            <a:pPr marL="164465" indent="-164465" defTabSz="932330">
              <a:lnSpc>
                <a:spcPct val="110000"/>
              </a:lnSpc>
              <a:spcAft>
                <a:spcPts val="600"/>
              </a:spcAft>
              <a:buFont typeface="Arial" panose="020B0604020202020204" pitchFamily="34" charset="0"/>
              <a:buChar char="•"/>
            </a:pPr>
            <a:endParaRPr lang="en-US" sz="1350">
              <a:solidFill>
                <a:srgbClr val="000000"/>
              </a:solidFill>
              <a:cs typeface="Segoe UI"/>
            </a:endParaRPr>
          </a:p>
        </p:txBody>
      </p:sp>
      <p:sp>
        <p:nvSpPr>
          <p:cNvPr id="23" name="Rectangle 22">
            <a:extLst>
              <a:ext uri="{FF2B5EF4-FFF2-40B4-BE49-F238E27FC236}">
                <a16:creationId xmlns:a16="http://schemas.microsoft.com/office/drawing/2014/main" id="{069CF7AB-01D2-4EC7-91B0-65EEC6B4970D}"/>
              </a:ext>
            </a:extLst>
          </p:cNvPr>
          <p:cNvSpPr/>
          <p:nvPr/>
        </p:nvSpPr>
        <p:spPr>
          <a:xfrm>
            <a:off x="434975" y="6330661"/>
            <a:ext cx="9349088" cy="376578"/>
          </a:xfrm>
          <a:prstGeom prst="rect">
            <a:avLst/>
          </a:prstGeom>
        </p:spPr>
        <p:txBody>
          <a:bodyPr wrap="square" lIns="0">
            <a:spAutoFit/>
          </a:bodyPr>
          <a:lstStyle/>
          <a:p>
            <a:pPr defTabSz="931793">
              <a:defRPr/>
            </a:pPr>
            <a:r>
              <a:rPr lang="en-US">
                <a:solidFill>
                  <a:srgbClr val="282828"/>
                </a:solidFill>
                <a:latin typeface="Segoe UI Semibold"/>
              </a:rPr>
              <a:t>Market and Sell content available @ </a:t>
            </a:r>
            <a:r>
              <a:rPr lang="en-US">
                <a:solidFill>
                  <a:srgbClr val="282828"/>
                </a:solidFill>
                <a:latin typeface="Segoe UI Semibold"/>
                <a:hlinkClick r:id="rId22"/>
              </a:rPr>
              <a:t>aka.ms\</a:t>
            </a:r>
            <a:r>
              <a:rPr lang="en-US" err="1">
                <a:solidFill>
                  <a:srgbClr val="282828"/>
                </a:solidFill>
                <a:latin typeface="Segoe UI Semibold"/>
                <a:hlinkClick r:id="rId22"/>
              </a:rPr>
              <a:t>mwsmb</a:t>
            </a:r>
            <a:endParaRPr lang="en-US">
              <a:solidFill>
                <a:srgbClr val="282828"/>
              </a:solidFill>
              <a:latin typeface="Segoe UI Semibold"/>
            </a:endParaRPr>
          </a:p>
        </p:txBody>
      </p:sp>
    </p:spTree>
    <p:extLst>
      <p:ext uri="{BB962C8B-B14F-4D97-AF65-F5344CB8AC3E}">
        <p14:creationId xmlns:p14="http://schemas.microsoft.com/office/powerpoint/2010/main" val="135334295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4672FC4-5BAE-49D2-8806-808B6F439F8D}"/>
              </a:ext>
            </a:extLst>
          </p:cNvPr>
          <p:cNvSpPr>
            <a:spLocks noGrp="1"/>
          </p:cNvSpPr>
          <p:nvPr>
            <p:ph type="body" sz="quarter" idx="11"/>
          </p:nvPr>
        </p:nvSpPr>
        <p:spPr>
          <a:xfrm>
            <a:off x="460061" y="2178050"/>
            <a:ext cx="6107886" cy="4431983"/>
          </a:xfrm>
        </p:spPr>
        <p:txBody>
          <a:bodyPr/>
          <a:lstStyle/>
          <a:p>
            <a:r>
              <a:rPr lang="en-US" b="0"/>
              <a:t>The solution by </a:t>
            </a:r>
            <a:r>
              <a:rPr lang="en-US" b="0" err="1"/>
              <a:t>WeSafe</a:t>
            </a:r>
            <a:r>
              <a:rPr lang="en-US" b="0"/>
              <a:t> IT</a:t>
            </a:r>
          </a:p>
          <a:p>
            <a:pPr marL="171450" indent="-171450">
              <a:buFont typeface="Arial" panose="020B0604020202020204" pitchFamily="34" charset="0"/>
              <a:buChar char="•"/>
            </a:pPr>
            <a:r>
              <a:rPr lang="en-US" sz="1200" b="0">
                <a:solidFill>
                  <a:schemeClr val="tx1"/>
                </a:solidFill>
                <a:latin typeface="+mn-lt"/>
              </a:rPr>
              <a:t>Utilize Microsoft 365 Business as the baseline for compliance</a:t>
            </a:r>
          </a:p>
          <a:p>
            <a:pPr marL="171450" indent="-171450">
              <a:buFont typeface="Arial" panose="020B0604020202020204" pitchFamily="34" charset="0"/>
              <a:buChar char="•"/>
            </a:pPr>
            <a:r>
              <a:rPr lang="en-US" sz="1200" b="0">
                <a:solidFill>
                  <a:schemeClr val="tx1"/>
                </a:solidFill>
                <a:latin typeface="+mn-lt"/>
              </a:rPr>
              <a:t>Ensure effective identity security through enforcing MFA and device management policies</a:t>
            </a:r>
          </a:p>
          <a:p>
            <a:pPr marL="171450" indent="-171450">
              <a:buFont typeface="Arial" panose="020B0604020202020204" pitchFamily="34" charset="0"/>
              <a:buChar char="•"/>
            </a:pPr>
            <a:r>
              <a:rPr lang="en-US" sz="1200" b="0">
                <a:solidFill>
                  <a:schemeClr val="tx1"/>
                </a:solidFill>
                <a:latin typeface="+mn-lt"/>
              </a:rPr>
              <a:t>Bundled with business solution “GDPR Hub” </a:t>
            </a:r>
            <a:br>
              <a:rPr lang="en-US" sz="1200" b="0">
                <a:solidFill>
                  <a:schemeClr val="tx1"/>
                </a:solidFill>
                <a:latin typeface="+mn-lt"/>
              </a:rPr>
            </a:br>
            <a:endParaRPr lang="en-US" sz="1200" b="0">
              <a:solidFill>
                <a:schemeClr val="tx1"/>
              </a:solidFill>
              <a:latin typeface="+mn-lt"/>
            </a:endParaRPr>
          </a:p>
          <a:p>
            <a:pPr lvl="0"/>
            <a:r>
              <a:rPr lang="en-US" b="0">
                <a:solidFill>
                  <a:srgbClr val="0078D4"/>
                </a:solidFill>
              </a:rPr>
              <a:t>Process</a:t>
            </a:r>
          </a:p>
          <a:p>
            <a:pPr marL="171450" lvl="0" indent="-171450">
              <a:buFont typeface="Arial" panose="020B0604020202020204" pitchFamily="34" charset="0"/>
              <a:buChar char="•"/>
            </a:pPr>
            <a:r>
              <a:rPr lang="en-US" sz="1200" b="0">
                <a:solidFill>
                  <a:srgbClr val="282828"/>
                </a:solidFill>
                <a:latin typeface="+mn-lt"/>
              </a:rPr>
              <a:t>Start with a heavy content and webinar investment to drive end user education</a:t>
            </a:r>
          </a:p>
          <a:p>
            <a:pPr marL="171450" lvl="0" indent="-171450">
              <a:buFont typeface="Arial" panose="020B0604020202020204" pitchFamily="34" charset="0"/>
              <a:buChar char="•"/>
            </a:pPr>
            <a:r>
              <a:rPr lang="en-US" sz="1200" b="0">
                <a:solidFill>
                  <a:srgbClr val="282828"/>
                </a:solidFill>
                <a:latin typeface="+mn-lt"/>
              </a:rPr>
              <a:t>Pull customer in with security assessment to show current stature </a:t>
            </a:r>
          </a:p>
          <a:p>
            <a:pPr marL="171450" lvl="0" indent="-171450">
              <a:buFont typeface="Arial" panose="020B0604020202020204" pitchFamily="34" charset="0"/>
              <a:buChar char="•"/>
            </a:pPr>
            <a:r>
              <a:rPr lang="en-US" sz="1200" b="0">
                <a:solidFill>
                  <a:srgbClr val="282828"/>
                </a:solidFill>
                <a:latin typeface="+mn-lt"/>
              </a:rPr>
              <a:t>Standardize onboarding and deployment of security stack</a:t>
            </a:r>
          </a:p>
          <a:p>
            <a:pPr marL="171450" lvl="0" indent="-171450">
              <a:buFont typeface="Arial" panose="020B0604020202020204" pitchFamily="34" charset="0"/>
              <a:buChar char="•"/>
            </a:pPr>
            <a:r>
              <a:rPr lang="en-US" sz="1200" b="0">
                <a:solidFill>
                  <a:srgbClr val="282828"/>
                </a:solidFill>
                <a:latin typeface="+mn-lt"/>
              </a:rPr>
              <a:t>Ongoing engagement through managed service</a:t>
            </a:r>
            <a:br>
              <a:rPr lang="en-US" sz="1200" b="0">
                <a:solidFill>
                  <a:srgbClr val="282828"/>
                </a:solidFill>
                <a:latin typeface="+mn-lt"/>
              </a:rPr>
            </a:br>
            <a:endParaRPr lang="en-US">
              <a:solidFill>
                <a:srgbClr val="0078D4"/>
              </a:solidFill>
              <a:latin typeface="+mn-lt"/>
            </a:endParaRPr>
          </a:p>
          <a:p>
            <a:pPr lvl="0"/>
            <a:r>
              <a:rPr lang="en-US" b="0">
                <a:solidFill>
                  <a:srgbClr val="0078D4"/>
                </a:solidFill>
              </a:rPr>
              <a:t>Real </a:t>
            </a:r>
            <a:r>
              <a:rPr lang="en-US" b="0" dirty="0">
                <a:solidFill>
                  <a:srgbClr val="0078D4"/>
                </a:solidFill>
              </a:rPr>
              <a:t>results</a:t>
            </a:r>
            <a:endParaRPr lang="en-US" b="0">
              <a:solidFill>
                <a:srgbClr val="0078D4"/>
              </a:solidFill>
            </a:endParaRPr>
          </a:p>
          <a:p>
            <a:pPr marL="171450" lvl="0" indent="-171450">
              <a:buFont typeface="Arial" panose="020B0604020202020204" pitchFamily="34" charset="0"/>
              <a:buChar char="•"/>
            </a:pPr>
            <a:r>
              <a:rPr lang="en-US" sz="1200" b="0">
                <a:solidFill>
                  <a:srgbClr val="282828"/>
                </a:solidFill>
                <a:latin typeface="+mn-lt"/>
              </a:rPr>
              <a:t>100% revenue growth </a:t>
            </a:r>
          </a:p>
          <a:p>
            <a:pPr marL="171450" lvl="0" indent="-171450">
              <a:buFont typeface="Arial" panose="020B0604020202020204" pitchFamily="34" charset="0"/>
              <a:buChar char="•"/>
            </a:pPr>
            <a:r>
              <a:rPr lang="en-US" sz="1200" b="0">
                <a:solidFill>
                  <a:srgbClr val="282828"/>
                </a:solidFill>
                <a:latin typeface="+mn-lt"/>
              </a:rPr>
              <a:t>45% margin growth</a:t>
            </a:r>
          </a:p>
          <a:p>
            <a:pPr marL="171450" lvl="0" indent="-171450">
              <a:buFont typeface="Arial" panose="020B0604020202020204" pitchFamily="34" charset="0"/>
              <a:buChar char="•"/>
            </a:pPr>
            <a:r>
              <a:rPr lang="en-US" sz="1200" b="0">
                <a:solidFill>
                  <a:srgbClr val="282828"/>
                </a:solidFill>
                <a:latin typeface="+mn-lt"/>
              </a:rPr>
              <a:t>50% average customer size growth </a:t>
            </a:r>
          </a:p>
        </p:txBody>
      </p:sp>
      <p:sp>
        <p:nvSpPr>
          <p:cNvPr id="11" name="Title 10">
            <a:extLst>
              <a:ext uri="{FF2B5EF4-FFF2-40B4-BE49-F238E27FC236}">
                <a16:creationId xmlns:a16="http://schemas.microsoft.com/office/drawing/2014/main" id="{CFFE55ED-0462-4057-B8CD-49E69A5D2C32}"/>
              </a:ext>
            </a:extLst>
          </p:cNvPr>
          <p:cNvSpPr>
            <a:spLocks noGrp="1"/>
          </p:cNvSpPr>
          <p:nvPr>
            <p:ph type="title"/>
          </p:nvPr>
        </p:nvSpPr>
        <p:spPr/>
        <p:txBody>
          <a:bodyPr/>
          <a:lstStyle/>
          <a:p>
            <a:r>
              <a:rPr lang="en-US"/>
              <a:t>Partner example: </a:t>
            </a:r>
          </a:p>
        </p:txBody>
      </p:sp>
      <p:sp>
        <p:nvSpPr>
          <p:cNvPr id="17" name="Text Placeholder 16">
            <a:extLst>
              <a:ext uri="{FF2B5EF4-FFF2-40B4-BE49-F238E27FC236}">
                <a16:creationId xmlns:a16="http://schemas.microsoft.com/office/drawing/2014/main" id="{D64A5527-CB2C-4831-A878-30C4AF6136A8}"/>
              </a:ext>
            </a:extLst>
          </p:cNvPr>
          <p:cNvSpPr>
            <a:spLocks noGrp="1"/>
          </p:cNvSpPr>
          <p:nvPr>
            <p:ph type="body" sz="quarter" idx="17"/>
          </p:nvPr>
        </p:nvSpPr>
        <p:spPr>
          <a:xfrm>
            <a:off x="460061" y="1162494"/>
            <a:ext cx="5494012" cy="777200"/>
          </a:xfrm>
        </p:spPr>
        <p:txBody>
          <a:bodyPr/>
          <a:lstStyle/>
          <a:p>
            <a:pPr lvl="0" defTabSz="932509">
              <a:lnSpc>
                <a:spcPct val="107000"/>
              </a:lnSpc>
              <a:spcAft>
                <a:spcPts val="800"/>
              </a:spcAft>
              <a:buSzTx/>
              <a:defRPr/>
            </a:pPr>
            <a:r>
              <a:rPr lang="en-US" sz="1400" i="1">
                <a:solidFill>
                  <a:schemeClr val="tx1"/>
                </a:solidFill>
                <a:ea typeface="Calibri" panose="020F0502020204030204" pitchFamily="34" charset="0"/>
                <a:cs typeface="Arial" panose="020B0604020202020204" pitchFamily="34" charset="0"/>
              </a:rPr>
              <a:t>“We could never have attracted the larger customers we’re seeing now without </a:t>
            </a:r>
            <a:r>
              <a:rPr lang="en-US" sz="1400" b="1" i="1">
                <a:solidFill>
                  <a:schemeClr val="tx1"/>
                </a:solidFill>
                <a:ea typeface="Calibri" panose="020F0502020204030204" pitchFamily="34" charset="0"/>
                <a:cs typeface="Arial" panose="020B0604020202020204" pitchFamily="34" charset="0"/>
              </a:rPr>
              <a:t>Microsoft 365 Business</a:t>
            </a:r>
            <a:r>
              <a:rPr lang="en-US" sz="1400" i="1">
                <a:solidFill>
                  <a:schemeClr val="tx1"/>
                </a:solidFill>
                <a:ea typeface="Calibri" panose="020F0502020204030204" pitchFamily="34" charset="0"/>
                <a:cs typeface="Arial" panose="020B0604020202020204" pitchFamily="34" charset="0"/>
              </a:rPr>
              <a:t> and our IP and services.“</a:t>
            </a:r>
          </a:p>
          <a:p>
            <a:pPr lvl="0" defTabSz="932509">
              <a:lnSpc>
                <a:spcPct val="107000"/>
              </a:lnSpc>
              <a:spcAft>
                <a:spcPts val="800"/>
              </a:spcAft>
              <a:buSzTx/>
              <a:defRPr/>
            </a:pPr>
            <a:r>
              <a:rPr lang="en-US" sz="1400">
                <a:solidFill>
                  <a:schemeClr val="tx1"/>
                </a:solidFill>
                <a:ea typeface="Calibri" panose="020F0502020204030204" pitchFamily="34" charset="0"/>
                <a:cs typeface="Arial" panose="020B0604020202020204" pitchFamily="34" charset="0"/>
              </a:rPr>
              <a:t>Pe Liljenberg, Founder </a:t>
            </a:r>
            <a:r>
              <a:rPr lang="en-US" sz="1400" err="1">
                <a:solidFill>
                  <a:schemeClr val="tx1"/>
                </a:solidFill>
                <a:ea typeface="Calibri" panose="020F0502020204030204" pitchFamily="34" charset="0"/>
                <a:cs typeface="Arial" panose="020B0604020202020204" pitchFamily="34" charset="0"/>
              </a:rPr>
              <a:t>WeSafe</a:t>
            </a:r>
            <a:r>
              <a:rPr lang="en-US" sz="1400">
                <a:solidFill>
                  <a:schemeClr val="tx1"/>
                </a:solidFill>
                <a:ea typeface="Calibri" panose="020F0502020204030204" pitchFamily="34" charset="0"/>
                <a:cs typeface="Arial" panose="020B0604020202020204" pitchFamily="34" charset="0"/>
              </a:rPr>
              <a:t> IT</a:t>
            </a:r>
          </a:p>
        </p:txBody>
      </p:sp>
      <p:sp>
        <p:nvSpPr>
          <p:cNvPr id="31" name="TextBox 30">
            <a:extLst>
              <a:ext uri="{FF2B5EF4-FFF2-40B4-BE49-F238E27FC236}">
                <a16:creationId xmlns:a16="http://schemas.microsoft.com/office/drawing/2014/main" id="{18350B4A-5C21-486F-94BC-9ECF55D34C6A}"/>
              </a:ext>
            </a:extLst>
          </p:cNvPr>
          <p:cNvSpPr txBox="1"/>
          <p:nvPr/>
        </p:nvSpPr>
        <p:spPr>
          <a:xfrm>
            <a:off x="7011914" y="6469074"/>
            <a:ext cx="3627519" cy="286306"/>
          </a:xfrm>
          <a:prstGeom prst="rect">
            <a:avLst/>
          </a:prstGeom>
          <a:noFill/>
        </p:spPr>
        <p:txBody>
          <a:bodyPr wrap="square" lIns="0" rtlCol="0">
            <a:spAutoFit/>
          </a:bodyPr>
          <a:lstStyle/>
          <a:p>
            <a:r>
              <a:rPr lang="en-US" sz="1224">
                <a:hlinkClick r:id="rId3"/>
              </a:rPr>
              <a:t>https://www.wesafe.se/</a:t>
            </a:r>
            <a:r>
              <a:rPr lang="en-US" sz="1224"/>
              <a:t> </a:t>
            </a:r>
          </a:p>
        </p:txBody>
      </p:sp>
      <p:sp>
        <p:nvSpPr>
          <p:cNvPr id="32" name="Rectangle 2">
            <a:extLst>
              <a:ext uri="{FF2B5EF4-FFF2-40B4-BE49-F238E27FC236}">
                <a16:creationId xmlns:a16="http://schemas.microsoft.com/office/drawing/2014/main" id="{58DFAA8C-04D2-4B74-8DAA-951138607355}"/>
              </a:ext>
            </a:extLst>
          </p:cNvPr>
          <p:cNvSpPr>
            <a:spLocks noChangeArrowheads="1"/>
          </p:cNvSpPr>
          <p:nvPr/>
        </p:nvSpPr>
        <p:spPr bwMode="auto">
          <a:xfrm>
            <a:off x="7166429" y="1273393"/>
            <a:ext cx="2284911" cy="230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3590" numCol="1" anchor="ctr" anchorCtr="0" compatLnSpc="1">
            <a:prstTxWarp prst="textNoShape">
              <a:avLst/>
            </a:prstTxWarp>
            <a:spAutoFit/>
          </a:bodyPr>
          <a:lstStyle/>
          <a:p>
            <a:pPr defTabSz="932597" eaLnBrk="0" fontAlgn="base" hangingPunct="0">
              <a:spcBef>
                <a:spcPct val="0"/>
              </a:spcBef>
              <a:spcAft>
                <a:spcPct val="0"/>
              </a:spcAft>
            </a:pPr>
            <a:r>
              <a:rPr lang="en-US" altLang="en-US" sz="1428" b="1">
                <a:solidFill>
                  <a:srgbClr val="2B2A2F"/>
                </a:solidFill>
                <a:ea typeface="Times New Roman" panose="02020603050405020304" pitchFamily="18" charset="0"/>
                <a:cs typeface="Arial" panose="020B0604020202020204" pitchFamily="34" charset="0"/>
              </a:rPr>
              <a:t>Why GDPR Hub?</a:t>
            </a:r>
            <a:endParaRPr lang="en-US" altLang="en-US" sz="1428">
              <a:solidFill>
                <a:srgbClr val="2B2A2F"/>
              </a:solidFill>
            </a:endParaRPr>
          </a:p>
          <a:p>
            <a:pPr defTabSz="932597" eaLnBrk="0" fontAlgn="base" hangingPunct="0">
              <a:spcBef>
                <a:spcPct val="0"/>
              </a:spcBef>
              <a:spcAft>
                <a:spcPct val="0"/>
              </a:spcAft>
            </a:pPr>
            <a:r>
              <a:rPr lang="en-US" altLang="en-US" sz="1122">
                <a:solidFill>
                  <a:srgbClr val="2B2A2F"/>
                </a:solidFill>
                <a:ea typeface="Times New Roman" panose="02020603050405020304" pitchFamily="18" charset="0"/>
                <a:cs typeface="Arial" panose="020B0604020202020204" pitchFamily="34" charset="0"/>
              </a:rPr>
              <a:t>The GDPR hub provides a long-term solution for the mapping, handling and documentation of personal data you are processing. You will have access to the structure, expertise, support material and processes to continuously manage the four key areas of GDPR: </a:t>
            </a:r>
            <a:br>
              <a:rPr lang="en-US" altLang="en-US" sz="1122">
                <a:solidFill>
                  <a:srgbClr val="000000"/>
                </a:solidFill>
                <a:ea typeface="Times New Roman" panose="02020603050405020304" pitchFamily="18" charset="0"/>
                <a:cs typeface="Arial" panose="020B0604020202020204" pitchFamily="34" charset="0"/>
              </a:rPr>
            </a:br>
            <a:r>
              <a:rPr lang="en-US" altLang="en-US" sz="1122" b="1">
                <a:solidFill>
                  <a:srgbClr val="2B2A2F"/>
                </a:solidFill>
                <a:ea typeface="Times New Roman" panose="02020603050405020304" pitchFamily="18" charset="0"/>
                <a:cs typeface="Arial" panose="020B0604020202020204" pitchFamily="34" charset="0"/>
              </a:rPr>
              <a:t>Identify, Manage, Protect,</a:t>
            </a:r>
            <a:r>
              <a:rPr lang="en-US" altLang="en-US" sz="1122">
                <a:solidFill>
                  <a:srgbClr val="2B2A2F"/>
                </a:solidFill>
                <a:ea typeface="Times New Roman" panose="02020603050405020304" pitchFamily="18" charset="0"/>
                <a:cs typeface="Arial" panose="020B0604020202020204" pitchFamily="34" charset="0"/>
              </a:rPr>
              <a:t> </a:t>
            </a:r>
            <a:r>
              <a:rPr lang="en-US" altLang="en-US" sz="1122" b="1">
                <a:solidFill>
                  <a:srgbClr val="2B2A2F"/>
                </a:solidFill>
                <a:ea typeface="Times New Roman" panose="02020603050405020304" pitchFamily="18" charset="0"/>
                <a:cs typeface="Arial" panose="020B0604020202020204" pitchFamily="34" charset="0"/>
              </a:rPr>
              <a:t>Report</a:t>
            </a:r>
            <a:r>
              <a:rPr lang="en-US" altLang="en-US" sz="1122">
                <a:solidFill>
                  <a:srgbClr val="2B2A2F"/>
                </a:solidFill>
                <a:ea typeface="Times New Roman" panose="02020603050405020304" pitchFamily="18" charset="0"/>
                <a:cs typeface="Arial" panose="020B0604020202020204" pitchFamily="34" charset="0"/>
              </a:rPr>
              <a:t>.</a:t>
            </a:r>
            <a:endParaRPr lang="en-US" altLang="en-US" sz="408">
              <a:solidFill>
                <a:srgbClr val="2B2A2F"/>
              </a:solidFill>
            </a:endParaRPr>
          </a:p>
          <a:p>
            <a:pPr defTabSz="932597" eaLnBrk="0" fontAlgn="base" hangingPunct="0">
              <a:spcBef>
                <a:spcPct val="0"/>
              </a:spcBef>
              <a:spcAft>
                <a:spcPct val="0"/>
              </a:spcAft>
            </a:pPr>
            <a:endParaRPr lang="en-US" altLang="en-US" sz="1632"/>
          </a:p>
        </p:txBody>
      </p:sp>
      <p:sp>
        <p:nvSpPr>
          <p:cNvPr id="33" name="Rectangle 32">
            <a:extLst>
              <a:ext uri="{FF2B5EF4-FFF2-40B4-BE49-F238E27FC236}">
                <a16:creationId xmlns:a16="http://schemas.microsoft.com/office/drawing/2014/main" id="{40D04A8D-D768-4099-83A7-C14CCE012242}"/>
              </a:ext>
            </a:extLst>
          </p:cNvPr>
          <p:cNvSpPr/>
          <p:nvPr/>
        </p:nvSpPr>
        <p:spPr bwMode="auto">
          <a:xfrm>
            <a:off x="9620894" y="1231328"/>
            <a:ext cx="2156586" cy="2097163"/>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F1E010D9-19B5-4D4F-85E5-C7AA09884760}"/>
              </a:ext>
            </a:extLst>
          </p:cNvPr>
          <p:cNvSpPr/>
          <p:nvPr/>
        </p:nvSpPr>
        <p:spPr>
          <a:xfrm>
            <a:off x="9620893" y="1322168"/>
            <a:ext cx="1515892" cy="284606"/>
          </a:xfrm>
          <a:prstGeom prst="rect">
            <a:avLst/>
          </a:prstGeom>
        </p:spPr>
        <p:txBody>
          <a:bodyPr wrap="none" lIns="93260">
            <a:spAutoFit/>
          </a:bodyPr>
          <a:lstStyle/>
          <a:p>
            <a:pPr>
              <a:lnSpc>
                <a:spcPct val="107000"/>
              </a:lnSpc>
              <a:spcBef>
                <a:spcPts val="2142"/>
              </a:spcBef>
              <a:spcAft>
                <a:spcPts val="612"/>
              </a:spcAft>
            </a:pPr>
            <a:r>
              <a:rPr lang="en-US" sz="1224" b="1">
                <a:solidFill>
                  <a:srgbClr val="84569B"/>
                </a:solidFill>
                <a:cs typeface="Arial" panose="020B0604020202020204" pitchFamily="34" charset="0"/>
              </a:rPr>
              <a:t>What is included?</a:t>
            </a:r>
          </a:p>
        </p:txBody>
      </p:sp>
      <p:sp>
        <p:nvSpPr>
          <p:cNvPr id="35" name="Rectangle 34">
            <a:extLst>
              <a:ext uri="{FF2B5EF4-FFF2-40B4-BE49-F238E27FC236}">
                <a16:creationId xmlns:a16="http://schemas.microsoft.com/office/drawing/2014/main" id="{CB531ADE-19B7-471B-AE9A-9F83695AE4A1}"/>
              </a:ext>
            </a:extLst>
          </p:cNvPr>
          <p:cNvSpPr/>
          <p:nvPr/>
        </p:nvSpPr>
        <p:spPr>
          <a:xfrm>
            <a:off x="9620893" y="1674220"/>
            <a:ext cx="2355521" cy="1673106"/>
          </a:xfrm>
          <a:prstGeom prst="rect">
            <a:avLst/>
          </a:prstGeom>
        </p:spPr>
        <p:txBody>
          <a:bodyPr wrap="square" lIns="93260">
            <a:spAutoFit/>
          </a:bodyPr>
          <a:lstStyle/>
          <a:p>
            <a:pPr>
              <a:lnSpc>
                <a:spcPct val="90000"/>
              </a:lnSpc>
              <a:spcBef>
                <a:spcPts val="1224"/>
              </a:spcBef>
              <a:buSzPts val="1000"/>
              <a:tabLst>
                <a:tab pos="466298" algn="l"/>
              </a:tabLst>
            </a:pPr>
            <a:r>
              <a:rPr lang="en-US" sz="1122">
                <a:solidFill>
                  <a:srgbClr val="84569B"/>
                </a:solidFill>
                <a:ea typeface="Times New Roman" panose="02020603050405020304" pitchFamily="18" charset="0"/>
                <a:cs typeface="Arial" panose="020B0604020202020204" pitchFamily="34" charset="0"/>
              </a:rPr>
              <a:t>Tests, analyzes &amp; reports</a:t>
            </a:r>
            <a:endParaRPr lang="en-US" sz="1071">
              <a:ea typeface="Calibri" panose="020F0502020204030204" pitchFamily="34" charset="0"/>
              <a:cs typeface="Times New Roman" panose="02020603050405020304" pitchFamily="18" charset="0"/>
            </a:endParaRPr>
          </a:p>
          <a:p>
            <a:pPr>
              <a:lnSpc>
                <a:spcPct val="90000"/>
              </a:lnSpc>
              <a:spcBef>
                <a:spcPts val="1224"/>
              </a:spcBef>
              <a:buSzPts val="1000"/>
              <a:tabLst>
                <a:tab pos="466298" algn="l"/>
              </a:tabLst>
            </a:pPr>
            <a:r>
              <a:rPr lang="en-US" sz="1122">
                <a:solidFill>
                  <a:srgbClr val="84569B"/>
                </a:solidFill>
                <a:ea typeface="Times New Roman" panose="02020603050405020304" pitchFamily="18" charset="0"/>
                <a:cs typeface="Arial" panose="020B0604020202020204" pitchFamily="34" charset="0"/>
              </a:rPr>
              <a:t>Support materials</a:t>
            </a:r>
            <a:endParaRPr lang="en-US" sz="1071">
              <a:ea typeface="Calibri" panose="020F0502020204030204" pitchFamily="34" charset="0"/>
              <a:cs typeface="Times New Roman" panose="02020603050405020304" pitchFamily="18" charset="0"/>
            </a:endParaRPr>
          </a:p>
          <a:p>
            <a:pPr>
              <a:lnSpc>
                <a:spcPct val="90000"/>
              </a:lnSpc>
              <a:spcBef>
                <a:spcPts val="1224"/>
              </a:spcBef>
              <a:buSzPts val="1000"/>
              <a:tabLst>
                <a:tab pos="466298" algn="l"/>
              </a:tabLst>
            </a:pPr>
            <a:r>
              <a:rPr lang="en-US" sz="1122">
                <a:solidFill>
                  <a:srgbClr val="84569B"/>
                </a:solidFill>
                <a:ea typeface="Times New Roman" panose="02020603050405020304" pitchFamily="18" charset="0"/>
                <a:cs typeface="Arial" panose="020B0604020202020204" pitchFamily="34" charset="0"/>
              </a:rPr>
              <a:t>Processes, flows &amp; automation</a:t>
            </a:r>
            <a:endParaRPr lang="en-US" sz="1071">
              <a:ea typeface="Calibri" panose="020F0502020204030204" pitchFamily="34" charset="0"/>
              <a:cs typeface="Times New Roman" panose="02020603050405020304" pitchFamily="18" charset="0"/>
            </a:endParaRPr>
          </a:p>
          <a:p>
            <a:pPr>
              <a:lnSpc>
                <a:spcPct val="90000"/>
              </a:lnSpc>
              <a:spcBef>
                <a:spcPts val="1224"/>
              </a:spcBef>
              <a:buSzPts val="1000"/>
              <a:tabLst>
                <a:tab pos="466298" algn="l"/>
              </a:tabLst>
            </a:pPr>
            <a:r>
              <a:rPr lang="en-US" sz="1122">
                <a:solidFill>
                  <a:srgbClr val="84569B"/>
                </a:solidFill>
                <a:ea typeface="Times New Roman" panose="02020603050405020304" pitchFamily="18" charset="0"/>
                <a:cs typeface="Arial" panose="020B0604020202020204" pitchFamily="34" charset="0"/>
              </a:rPr>
              <a:t>Business intelligence</a:t>
            </a:r>
            <a:endParaRPr lang="en-US" sz="1071">
              <a:ea typeface="Calibri" panose="020F0502020204030204" pitchFamily="34" charset="0"/>
              <a:cs typeface="Times New Roman" panose="02020603050405020304" pitchFamily="18" charset="0"/>
            </a:endParaRPr>
          </a:p>
          <a:p>
            <a:pPr>
              <a:lnSpc>
                <a:spcPct val="90000"/>
              </a:lnSpc>
              <a:spcBef>
                <a:spcPts val="1224"/>
              </a:spcBef>
            </a:pPr>
            <a:r>
              <a:rPr lang="en-US" sz="1122">
                <a:solidFill>
                  <a:srgbClr val="84569B"/>
                </a:solidFill>
                <a:ea typeface="Times New Roman" panose="02020603050405020304" pitchFamily="18" charset="0"/>
                <a:cs typeface="Arial" panose="020B0604020202020204" pitchFamily="34" charset="0"/>
              </a:rPr>
              <a:t>Advice &amp; action suggestions</a:t>
            </a:r>
            <a:br>
              <a:rPr lang="en-US" sz="1122">
                <a:solidFill>
                  <a:srgbClr val="84569B"/>
                </a:solidFill>
                <a:ea typeface="Times New Roman" panose="02020603050405020304" pitchFamily="18" charset="0"/>
                <a:cs typeface="Arial" panose="020B0604020202020204" pitchFamily="34" charset="0"/>
              </a:rPr>
            </a:br>
            <a:endParaRPr lang="en-US" sz="1122"/>
          </a:p>
        </p:txBody>
      </p:sp>
      <p:sp>
        <p:nvSpPr>
          <p:cNvPr id="36" name="Rectangle 35">
            <a:extLst>
              <a:ext uri="{FF2B5EF4-FFF2-40B4-BE49-F238E27FC236}">
                <a16:creationId xmlns:a16="http://schemas.microsoft.com/office/drawing/2014/main" id="{197FECCC-779D-4B52-B3B6-84365C78B328}"/>
              </a:ext>
            </a:extLst>
          </p:cNvPr>
          <p:cNvSpPr/>
          <p:nvPr/>
        </p:nvSpPr>
        <p:spPr>
          <a:xfrm>
            <a:off x="7166428" y="574194"/>
            <a:ext cx="4502100" cy="606488"/>
          </a:xfrm>
          <a:prstGeom prst="rect">
            <a:avLst/>
          </a:prstGeom>
        </p:spPr>
        <p:txBody>
          <a:bodyPr wrap="square" lIns="0">
            <a:spAutoFit/>
          </a:bodyPr>
          <a:lstStyle/>
          <a:p>
            <a:r>
              <a:rPr lang="en-US" altLang="en-US" sz="1632" b="1">
                <a:solidFill>
                  <a:srgbClr val="84569B"/>
                </a:solidFill>
                <a:ea typeface="Times New Roman" panose="02020603050405020304" pitchFamily="18" charset="0"/>
                <a:cs typeface="Arial" panose="020B0604020202020204" pitchFamily="34" charset="0"/>
              </a:rPr>
              <a:t>The GDPR Hub provides structure, control and overview of your data protection work</a:t>
            </a:r>
            <a:endParaRPr lang="en-US" sz="1632"/>
          </a:p>
        </p:txBody>
      </p:sp>
      <p:pic>
        <p:nvPicPr>
          <p:cNvPr id="37" name="Picture 1" descr="Image">
            <a:extLst>
              <a:ext uri="{FF2B5EF4-FFF2-40B4-BE49-F238E27FC236}">
                <a16:creationId xmlns:a16="http://schemas.microsoft.com/office/drawing/2014/main" id="{F17D7911-843A-481F-AEAD-3652DB06D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012" y="3369350"/>
            <a:ext cx="940736" cy="82813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1674DB78-C7A7-4253-9FEB-EC3CCA38B0DF}"/>
              </a:ext>
            </a:extLst>
          </p:cNvPr>
          <p:cNvGrpSpPr/>
          <p:nvPr/>
        </p:nvGrpSpPr>
        <p:grpSpPr>
          <a:xfrm>
            <a:off x="7009451" y="4321397"/>
            <a:ext cx="4892730" cy="2152517"/>
            <a:chOff x="6442364" y="4118090"/>
            <a:chExt cx="5226635" cy="2299415"/>
          </a:xfrm>
        </p:grpSpPr>
        <p:pic>
          <p:nvPicPr>
            <p:cNvPr id="39" name="Picture 38">
              <a:extLst>
                <a:ext uri="{FF2B5EF4-FFF2-40B4-BE49-F238E27FC236}">
                  <a16:creationId xmlns:a16="http://schemas.microsoft.com/office/drawing/2014/main" id="{7BE56B1B-8D39-465B-B1BD-69ABB7A90716}"/>
                </a:ext>
              </a:extLst>
            </p:cNvPr>
            <p:cNvPicPr>
              <a:picLocks noChangeAspect="1"/>
            </p:cNvPicPr>
            <p:nvPr/>
          </p:nvPicPr>
          <p:blipFill rotWithShape="1">
            <a:blip r:embed="rId5"/>
            <a:srcRect l="2723" t="2918" r="1974" b="5055"/>
            <a:stretch/>
          </p:blipFill>
          <p:spPr>
            <a:xfrm>
              <a:off x="6442364" y="4118090"/>
              <a:ext cx="5226635" cy="2299415"/>
            </a:xfrm>
            <a:prstGeom prst="rect">
              <a:avLst/>
            </a:prstGeom>
          </p:spPr>
        </p:pic>
        <p:sp>
          <p:nvSpPr>
            <p:cNvPr id="40" name="Rectangle 39">
              <a:extLst>
                <a:ext uri="{FF2B5EF4-FFF2-40B4-BE49-F238E27FC236}">
                  <a16:creationId xmlns:a16="http://schemas.microsoft.com/office/drawing/2014/main" id="{09D32785-79A9-40EF-8DB2-04DE4467E2F6}"/>
                </a:ext>
              </a:extLst>
            </p:cNvPr>
            <p:cNvSpPr/>
            <p:nvPr/>
          </p:nvSpPr>
          <p:spPr>
            <a:xfrm>
              <a:off x="6639395" y="4698168"/>
              <a:ext cx="1055183" cy="15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630" rtlCol="0" anchor="t"/>
            <a:lstStyle/>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Access to surveys and tests to assess your GDPR readiness </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Ready-to-go visual reports</a:t>
              </a:r>
            </a:p>
          </p:txBody>
        </p:sp>
        <p:sp>
          <p:nvSpPr>
            <p:cNvPr id="41" name="Rectangle 40">
              <a:extLst>
                <a:ext uri="{FF2B5EF4-FFF2-40B4-BE49-F238E27FC236}">
                  <a16:creationId xmlns:a16="http://schemas.microsoft.com/office/drawing/2014/main" id="{66D1CE80-93A0-43FD-B5D9-CB7E05ED891B}"/>
                </a:ext>
              </a:extLst>
            </p:cNvPr>
            <p:cNvSpPr/>
            <p:nvPr/>
          </p:nvSpPr>
          <p:spPr>
            <a:xfrm>
              <a:off x="7900193" y="4698168"/>
              <a:ext cx="1055183" cy="1585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630" rtlCol="0" anchor="t"/>
            <a:lstStyle/>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Support material to protect your data</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Online training </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Templates and work flows to protect your data</a:t>
              </a:r>
            </a:p>
          </p:txBody>
        </p:sp>
        <p:sp>
          <p:nvSpPr>
            <p:cNvPr id="42" name="Rectangle 41">
              <a:extLst>
                <a:ext uri="{FF2B5EF4-FFF2-40B4-BE49-F238E27FC236}">
                  <a16:creationId xmlns:a16="http://schemas.microsoft.com/office/drawing/2014/main" id="{A6EF1CB5-A2D9-45E4-911A-C2BE1DB388D6}"/>
                </a:ext>
              </a:extLst>
            </p:cNvPr>
            <p:cNvSpPr/>
            <p:nvPr/>
          </p:nvSpPr>
          <p:spPr>
            <a:xfrm>
              <a:off x="9151245" y="4698168"/>
              <a:ext cx="1055183" cy="1535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630" rtlCol="0" anchor="t"/>
            <a:lstStyle/>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Consulting</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Advice and solution proposal</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Worldwide monitoring of GDPR</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Access to current documentation </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Access to FAQ bot</a:t>
              </a:r>
            </a:p>
            <a:p>
              <a:pPr marL="119813" indent="-119813">
                <a:lnSpc>
                  <a:spcPct val="90000"/>
                </a:lnSpc>
                <a:spcBef>
                  <a:spcPts val="612"/>
                </a:spcBef>
                <a:buFont typeface="Arial" panose="020B0604020202020204" pitchFamily="34" charset="0"/>
                <a:buChar char="•"/>
              </a:pPr>
              <a:endParaRPr lang="en-US" sz="714" spc="-31">
                <a:solidFill>
                  <a:srgbClr val="2B2A2F"/>
                </a:solidFill>
                <a:latin typeface="Segoe UI" panose="020B0502040204020203" pitchFamily="34" charset="0"/>
                <a:cs typeface="Segoe UI" panose="020B0502040204020203" pitchFamily="34" charset="0"/>
              </a:endParaRPr>
            </a:p>
            <a:p>
              <a:pPr marL="119813" indent="-119813">
                <a:lnSpc>
                  <a:spcPct val="90000"/>
                </a:lnSpc>
                <a:spcBef>
                  <a:spcPts val="612"/>
                </a:spcBef>
              </a:pPr>
              <a:endParaRPr lang="en-US" sz="714" spc="-31">
                <a:solidFill>
                  <a:srgbClr val="2B2A2F"/>
                </a:solidFill>
                <a:latin typeface="Segoe UI" panose="020B0502040204020203" pitchFamily="34" charset="0"/>
                <a:cs typeface="Segoe UI" panose="020B0502040204020203" pitchFamily="34" charset="0"/>
              </a:endParaRPr>
            </a:p>
          </p:txBody>
        </p:sp>
        <p:sp>
          <p:nvSpPr>
            <p:cNvPr id="43" name="Rectangle 42">
              <a:extLst>
                <a:ext uri="{FF2B5EF4-FFF2-40B4-BE49-F238E27FC236}">
                  <a16:creationId xmlns:a16="http://schemas.microsoft.com/office/drawing/2014/main" id="{E304E119-EAFA-4032-BB86-4331661B6066}"/>
                </a:ext>
              </a:extLst>
            </p:cNvPr>
            <p:cNvSpPr/>
            <p:nvPr/>
          </p:nvSpPr>
          <p:spPr>
            <a:xfrm>
              <a:off x="10402297" y="4695210"/>
              <a:ext cx="1055183" cy="15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630" rtlCol="0" anchor="t"/>
            <a:lstStyle/>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Support material on pre-built processes</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Digital lists</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Reports in Microsoft Power BI</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Automated internal sign-in</a:t>
              </a:r>
            </a:p>
            <a:p>
              <a:pPr marL="119813" indent="-119813">
                <a:lnSpc>
                  <a:spcPct val="90000"/>
                </a:lnSpc>
                <a:spcBef>
                  <a:spcPts val="612"/>
                </a:spcBef>
                <a:buFont typeface="Arial" panose="020B0604020202020204" pitchFamily="34" charset="0"/>
                <a:buChar char="•"/>
              </a:pPr>
              <a:r>
                <a:rPr lang="en-US" sz="714" spc="-31">
                  <a:solidFill>
                    <a:srgbClr val="2B2A2F"/>
                  </a:solidFill>
                  <a:latin typeface="Segoe UI" panose="020B0502040204020203" pitchFamily="34" charset="0"/>
                  <a:cs typeface="Segoe UI" panose="020B0502040204020203" pitchFamily="34" charset="0"/>
                </a:rPr>
                <a:t>Automated notification to data inspection</a:t>
              </a:r>
            </a:p>
          </p:txBody>
        </p:sp>
      </p:grpSp>
      <p:sp>
        <p:nvSpPr>
          <p:cNvPr id="44" name="Rectangle 43">
            <a:extLst>
              <a:ext uri="{FF2B5EF4-FFF2-40B4-BE49-F238E27FC236}">
                <a16:creationId xmlns:a16="http://schemas.microsoft.com/office/drawing/2014/main" id="{D468B4CE-EF1D-4866-88C3-48E5E64EC171}"/>
              </a:ext>
            </a:extLst>
          </p:cNvPr>
          <p:cNvSpPr/>
          <p:nvPr/>
        </p:nvSpPr>
        <p:spPr bwMode="auto">
          <a:xfrm>
            <a:off x="7009452" y="449264"/>
            <a:ext cx="4892730" cy="6009510"/>
          </a:xfrm>
          <a:prstGeom prst="rect">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D32EF961-D5E0-4AE3-BDCC-9B59B6BF19FE}"/>
              </a:ext>
            </a:extLst>
          </p:cNvPr>
          <p:cNvPicPr>
            <a:picLocks noChangeAspect="1"/>
          </p:cNvPicPr>
          <p:nvPr/>
        </p:nvPicPr>
        <p:blipFill rotWithShape="1">
          <a:blip r:embed="rId6"/>
          <a:srcRect l="19002" t="17239" r="16766" b="40359"/>
          <a:stretch/>
        </p:blipFill>
        <p:spPr>
          <a:xfrm>
            <a:off x="3345212" y="595548"/>
            <a:ext cx="2811472" cy="411765"/>
          </a:xfrm>
          <a:prstGeom prst="rect">
            <a:avLst/>
          </a:prstGeom>
        </p:spPr>
      </p:pic>
      <p:sp>
        <p:nvSpPr>
          <p:cNvPr id="21" name="Rectangle 20">
            <a:extLst>
              <a:ext uri="{FF2B5EF4-FFF2-40B4-BE49-F238E27FC236}">
                <a16:creationId xmlns:a16="http://schemas.microsoft.com/office/drawing/2014/main" id="{118893A8-152B-0A46-B1A5-9438BF7B7C85}"/>
              </a:ext>
            </a:extLst>
          </p:cNvPr>
          <p:cNvSpPr/>
          <p:nvPr/>
        </p:nvSpPr>
        <p:spPr>
          <a:xfrm>
            <a:off x="434975" y="308905"/>
            <a:ext cx="718708" cy="280718"/>
          </a:xfrm>
          <a:prstGeom prst="rect">
            <a:avLst/>
          </a:prstGeom>
        </p:spPr>
        <p:txBody>
          <a:bodyPr wrap="square" lIns="0">
            <a:spAutoFit/>
          </a:bodyPr>
          <a:lstStyle/>
          <a:p>
            <a:r>
              <a:rPr lang="en-US" sz="1224">
                <a:solidFill>
                  <a:srgbClr val="292728"/>
                </a:solidFill>
              </a:rPr>
              <a:t>Sweden</a:t>
            </a:r>
          </a:p>
        </p:txBody>
      </p:sp>
    </p:spTree>
    <p:extLst>
      <p:ext uri="{BB962C8B-B14F-4D97-AF65-F5344CB8AC3E}">
        <p14:creationId xmlns:p14="http://schemas.microsoft.com/office/powerpoint/2010/main" val="341604503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2039B3-AE2C-493A-A1D9-625AC16BFB20}"/>
              </a:ext>
            </a:extLst>
          </p:cNvPr>
          <p:cNvSpPr>
            <a:spLocks noGrp="1"/>
          </p:cNvSpPr>
          <p:nvPr>
            <p:ph type="title"/>
          </p:nvPr>
        </p:nvSpPr>
        <p:spPr>
          <a:xfrm>
            <a:off x="434975" y="449264"/>
            <a:ext cx="6102350" cy="773112"/>
          </a:xfrm>
        </p:spPr>
        <p:txBody>
          <a:bodyPr/>
          <a:lstStyle/>
          <a:p>
            <a:r>
              <a:rPr lang="en-US"/>
              <a:t>Get started with </a:t>
            </a:r>
            <a:r>
              <a:rPr lang="en-US">
                <a:solidFill>
                  <a:schemeClr val="accent1"/>
                </a:solidFill>
              </a:rPr>
              <a:t>Advanced </a:t>
            </a:r>
            <a:br>
              <a:rPr lang="en-US">
                <a:solidFill>
                  <a:schemeClr val="accent1"/>
                </a:solidFill>
              </a:rPr>
            </a:br>
            <a:r>
              <a:rPr lang="en-US">
                <a:solidFill>
                  <a:schemeClr val="accent1"/>
                </a:solidFill>
              </a:rPr>
              <a:t>Security in SMB</a:t>
            </a:r>
          </a:p>
        </p:txBody>
      </p:sp>
      <p:sp>
        <p:nvSpPr>
          <p:cNvPr id="11" name="Text Placeholder 10">
            <a:extLst>
              <a:ext uri="{FF2B5EF4-FFF2-40B4-BE49-F238E27FC236}">
                <a16:creationId xmlns:a16="http://schemas.microsoft.com/office/drawing/2014/main" id="{0580772D-84A3-4DEB-A8FC-45460D6A69FD}"/>
              </a:ext>
            </a:extLst>
          </p:cNvPr>
          <p:cNvSpPr>
            <a:spLocks noGrp="1"/>
          </p:cNvSpPr>
          <p:nvPr>
            <p:ph type="body" sz="quarter" idx="12"/>
          </p:nvPr>
        </p:nvSpPr>
        <p:spPr>
          <a:xfrm>
            <a:off x="431165" y="1821687"/>
            <a:ext cx="5242825" cy="4146776"/>
          </a:xfrm>
        </p:spPr>
        <p:txBody>
          <a:bodyPr/>
          <a:lstStyle/>
          <a:p>
            <a:pPr marL="231775" lvl="1" indent="-231775">
              <a:lnSpc>
                <a:spcPct val="100000"/>
              </a:lnSpc>
              <a:spcAft>
                <a:spcPts val="1000"/>
              </a:spcAft>
              <a:buFont typeface="+mj-lt"/>
              <a:buAutoNum type="arabicPeriod"/>
            </a:pPr>
            <a:r>
              <a:rPr lang="en-AU" sz="1600">
                <a:solidFill>
                  <a:schemeClr val="tx1"/>
                </a:solidFill>
              </a:rPr>
              <a:t>Use </a:t>
            </a:r>
            <a:r>
              <a:rPr lang="en-AU" sz="1600">
                <a:solidFill>
                  <a:schemeClr val="tx1"/>
                </a:solidFill>
                <a:hlinkClick r:id="rId3"/>
              </a:rPr>
              <a:t>Smart Partner Office</a:t>
            </a:r>
            <a:r>
              <a:rPr lang="en-AU" sz="1600">
                <a:solidFill>
                  <a:schemeClr val="tx1"/>
                </a:solidFill>
              </a:rPr>
              <a:t> to consolidate all your customers </a:t>
            </a:r>
            <a:r>
              <a:rPr lang="en-AU" sz="1600">
                <a:solidFill>
                  <a:schemeClr val="tx1"/>
                </a:solidFill>
                <a:hlinkClick r:id="rId4"/>
              </a:rPr>
              <a:t>SecureScore</a:t>
            </a:r>
            <a:r>
              <a:rPr lang="en-AU" sz="1600">
                <a:solidFill>
                  <a:schemeClr val="tx1"/>
                </a:solidFill>
              </a:rPr>
              <a:t>. Have a conversation 3 of your customers about their current score</a:t>
            </a:r>
            <a:endParaRPr lang="en-AU" sz="1600" dirty="0">
              <a:solidFill>
                <a:schemeClr val="tx1"/>
              </a:solidFill>
            </a:endParaRPr>
          </a:p>
          <a:p>
            <a:pPr marL="231775" lvl="1" indent="-231775">
              <a:lnSpc>
                <a:spcPct val="100000"/>
              </a:lnSpc>
              <a:spcAft>
                <a:spcPts val="1000"/>
              </a:spcAft>
              <a:buFont typeface="+mj-lt"/>
              <a:buAutoNum type="arabicPeriod"/>
            </a:pPr>
            <a:r>
              <a:rPr lang="en-AU" sz="1600">
                <a:solidFill>
                  <a:schemeClr val="tx1"/>
                </a:solidFill>
              </a:rPr>
              <a:t>Identify 3 high propensity security customers and use the hybrid </a:t>
            </a:r>
            <a:r>
              <a:rPr lang="en-AU" sz="1600">
                <a:solidFill>
                  <a:srgbClr val="0078D4"/>
                </a:solidFill>
                <a:hlinkClick r:id="rId5">
                  <a:extLst>
                    <a:ext uri="{A12FA001-AC4F-418D-AE19-62706E023703}">
                      <ahyp:hlinkClr xmlns:ahyp="http://schemas.microsoft.com/office/drawing/2018/hyperlinkcolor" val="tx"/>
                    </a:ext>
                  </a:extLst>
                </a:hlinkClick>
              </a:rPr>
              <a:t>Cyber Security </a:t>
            </a:r>
            <a:r>
              <a:rPr lang="en-AU" sz="1600" dirty="0">
                <a:solidFill>
                  <a:srgbClr val="0078D4"/>
                </a:solidFill>
                <a:hlinkClick r:id="rId5">
                  <a:extLst>
                    <a:ext uri="{A12FA001-AC4F-418D-AE19-62706E023703}">
                      <ahyp:hlinkClr xmlns:ahyp="http://schemas.microsoft.com/office/drawing/2018/hyperlinkcolor" val="tx"/>
                    </a:ext>
                  </a:extLst>
                </a:hlinkClick>
              </a:rPr>
              <a:t>Assesment</a:t>
            </a:r>
            <a:r>
              <a:rPr lang="en-AU" sz="1600">
                <a:solidFill>
                  <a:srgbClr val="0078D4"/>
                </a:solidFill>
                <a:hlinkClick r:id="rId5">
                  <a:extLst>
                    <a:ext uri="{A12FA001-AC4F-418D-AE19-62706E023703}">
                      <ahyp:hlinkClr xmlns:ahyp="http://schemas.microsoft.com/office/drawing/2018/hyperlinkcolor" val="tx"/>
                    </a:ext>
                  </a:extLst>
                </a:hlinkClick>
              </a:rPr>
              <a:t> Tool </a:t>
            </a:r>
            <a:r>
              <a:rPr lang="en-AU" sz="1600">
                <a:solidFill>
                  <a:schemeClr val="tx1"/>
                </a:solidFill>
              </a:rPr>
              <a:t>(CSAT) for a more comprehensive security assessment </a:t>
            </a:r>
            <a:endParaRPr lang="en-AU" sz="1600" dirty="0">
              <a:solidFill>
                <a:schemeClr val="tx1"/>
              </a:solidFill>
            </a:endParaRPr>
          </a:p>
          <a:p>
            <a:pPr marL="231775" lvl="1" indent="-231775">
              <a:lnSpc>
                <a:spcPct val="100000"/>
              </a:lnSpc>
              <a:spcBef>
                <a:spcPts val="0"/>
              </a:spcBef>
              <a:spcAft>
                <a:spcPts val="1000"/>
              </a:spcAft>
              <a:buFont typeface="+mj-lt"/>
              <a:buAutoNum type="arabicPeriod"/>
            </a:pPr>
            <a:r>
              <a:rPr lang="en-US" sz="1600">
                <a:solidFill>
                  <a:srgbClr val="2F2F2F"/>
                </a:solidFill>
              </a:rPr>
              <a:t>Win the deal and effectively deploy MFA, ATP and DLP to get started using the </a:t>
            </a:r>
            <a:r>
              <a:rPr lang="en-US" sz="1600">
                <a:solidFill>
                  <a:srgbClr val="2F2F2F"/>
                </a:solidFill>
                <a:hlinkClick r:id="rId6"/>
              </a:rPr>
              <a:t>Microsoft 365 Business Deployment Kit</a:t>
            </a:r>
            <a:r>
              <a:rPr lang="en-US" sz="1600">
                <a:solidFill>
                  <a:srgbClr val="2F2F2F"/>
                </a:solidFill>
              </a:rPr>
              <a:t>    </a:t>
            </a:r>
            <a:endParaRPr lang="en-US" sz="1600" dirty="0">
              <a:solidFill>
                <a:schemeClr val="tx1"/>
              </a:solidFill>
            </a:endParaRPr>
          </a:p>
          <a:p>
            <a:pPr marL="231775" lvl="1" indent="-231775">
              <a:lnSpc>
                <a:spcPct val="100000"/>
              </a:lnSpc>
              <a:spcBef>
                <a:spcPts val="0"/>
              </a:spcBef>
              <a:spcAft>
                <a:spcPts val="1000"/>
              </a:spcAft>
              <a:buFont typeface="+mj-lt"/>
              <a:buAutoNum type="arabicPeriod"/>
            </a:pPr>
            <a:r>
              <a:rPr lang="en-US" sz="1600">
                <a:solidFill>
                  <a:schemeClr val="tx1"/>
                </a:solidFill>
              </a:rPr>
              <a:t>Start to monetize through developing a monitoring practice that you sell to all your customers</a:t>
            </a:r>
            <a:endParaRPr lang="en-US" sz="1600" dirty="0">
              <a:solidFill>
                <a:schemeClr val="tx1"/>
              </a:solidFill>
            </a:endParaRPr>
          </a:p>
          <a:p>
            <a:pPr marL="231775" lvl="1" indent="-231775">
              <a:lnSpc>
                <a:spcPct val="100000"/>
              </a:lnSpc>
              <a:spcBef>
                <a:spcPts val="0"/>
              </a:spcBef>
              <a:spcAft>
                <a:spcPts val="1000"/>
              </a:spcAft>
              <a:buFont typeface="+mj-lt"/>
              <a:buAutoNum type="arabicPeriod"/>
            </a:pPr>
            <a:r>
              <a:rPr lang="en-US" sz="1600">
                <a:solidFill>
                  <a:schemeClr val="tx1"/>
                </a:solidFill>
              </a:rPr>
              <a:t>Develop an inhouse practice or partner with others to deliver remediation and compliance services </a:t>
            </a:r>
            <a:endParaRPr lang="en-US" sz="1600" dirty="0">
              <a:solidFill>
                <a:schemeClr val="tx1"/>
              </a:solidFill>
            </a:endParaRPr>
          </a:p>
          <a:p>
            <a:endParaRPr lang="en-US"/>
          </a:p>
        </p:txBody>
      </p:sp>
      <p:pic>
        <p:nvPicPr>
          <p:cNvPr id="13" name="Picture Placeholder 12">
            <a:extLst>
              <a:ext uri="{FF2B5EF4-FFF2-40B4-BE49-F238E27FC236}">
                <a16:creationId xmlns:a16="http://schemas.microsoft.com/office/drawing/2014/main" id="{A3979AB8-12B5-4673-84DF-BFD78636400F}"/>
              </a:ext>
            </a:extLst>
          </p:cNvPr>
          <p:cNvPicPr>
            <a:picLocks noGrp="1" noChangeAspect="1"/>
          </p:cNvPicPr>
          <p:nvPr>
            <p:ph type="pic" sz="quarter" idx="4294967295"/>
          </p:nvPr>
        </p:nvPicPr>
        <p:blipFill>
          <a:blip r:embed="rId7" cstate="screen">
            <a:extLst>
              <a:ext uri="{28A0092B-C50C-407E-A947-70E740481C1C}">
                <a14:useLocalDpi xmlns:a14="http://schemas.microsoft.com/office/drawing/2010/main"/>
              </a:ext>
            </a:extLst>
          </a:blip>
          <a:srcRect/>
          <a:stretch>
            <a:fillRect/>
          </a:stretch>
        </p:blipFill>
        <p:spPr>
          <a:xfrm>
            <a:off x="6334125" y="0"/>
            <a:ext cx="6102350" cy="6994525"/>
          </a:xfrm>
        </p:spPr>
      </p:pic>
      <p:sp>
        <p:nvSpPr>
          <p:cNvPr id="20" name="Rectangle 19">
            <a:extLst>
              <a:ext uri="{FF2B5EF4-FFF2-40B4-BE49-F238E27FC236}">
                <a16:creationId xmlns:a16="http://schemas.microsoft.com/office/drawing/2014/main" id="{2A0DDC02-C8A7-4C55-B30A-027297628AE5}"/>
              </a:ext>
            </a:extLst>
          </p:cNvPr>
          <p:cNvSpPr/>
          <p:nvPr/>
        </p:nvSpPr>
        <p:spPr>
          <a:xfrm>
            <a:off x="549312" y="5914319"/>
            <a:ext cx="5438700" cy="907941"/>
          </a:xfrm>
          <a:prstGeom prst="rect">
            <a:avLst/>
          </a:prstGeom>
        </p:spPr>
        <p:txBody>
          <a:bodyPr wrap="square">
            <a:spAutoFit/>
          </a:bodyPr>
          <a:lstStyle/>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Security in the past  was expensive to do correctly. Microsoft is making it easier</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 Reed Wilson, CEO, Palmetto Technology Group</a:t>
            </a:r>
          </a:p>
        </p:txBody>
      </p:sp>
      <p:sp>
        <p:nvSpPr>
          <p:cNvPr id="21" name="TextBox 20">
            <a:extLst>
              <a:ext uri="{FF2B5EF4-FFF2-40B4-BE49-F238E27FC236}">
                <a16:creationId xmlns:a16="http://schemas.microsoft.com/office/drawing/2014/main" id="{E4D95DFF-7C48-4D40-9304-446C2552E4A0}"/>
              </a:ext>
            </a:extLst>
          </p:cNvPr>
          <p:cNvSpPr txBox="1"/>
          <p:nvPr/>
        </p:nvSpPr>
        <p:spPr>
          <a:xfrm>
            <a:off x="154309" y="5803900"/>
            <a:ext cx="428359" cy="904863"/>
          </a:xfrm>
          <a:prstGeom prst="rect">
            <a:avLst/>
          </a:prstGeom>
          <a:noFill/>
        </p:spPr>
        <p:txBody>
          <a:bodyPr wrap="square" lIns="182880" tIns="146304" rIns="182880" bIns="146304"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a:ln>
                  <a:noFill/>
                </a:ln>
                <a:solidFill>
                  <a:srgbClr val="0078D4"/>
                </a:solidFill>
                <a:effectLst/>
                <a:uLnTx/>
                <a:uFillTx/>
                <a:latin typeface="Segoe UI"/>
                <a:ea typeface="+mn-ea"/>
                <a:cs typeface="+mn-cs"/>
              </a:rPr>
              <a:t>“</a:t>
            </a:r>
          </a:p>
        </p:txBody>
      </p:sp>
      <p:sp>
        <p:nvSpPr>
          <p:cNvPr id="22" name="TextBox 21">
            <a:extLst>
              <a:ext uri="{FF2B5EF4-FFF2-40B4-BE49-F238E27FC236}">
                <a16:creationId xmlns:a16="http://schemas.microsoft.com/office/drawing/2014/main" id="{2880C307-0F27-4862-9034-4A36070C6073}"/>
              </a:ext>
            </a:extLst>
          </p:cNvPr>
          <p:cNvSpPr txBox="1"/>
          <p:nvPr/>
        </p:nvSpPr>
        <p:spPr>
          <a:xfrm rot="10800000">
            <a:off x="5773832" y="5463426"/>
            <a:ext cx="428359" cy="904863"/>
          </a:xfrm>
          <a:prstGeom prst="rect">
            <a:avLst/>
          </a:prstGeom>
          <a:noFill/>
        </p:spPr>
        <p:txBody>
          <a:bodyPr wrap="square" lIns="182880" tIns="146304" rIns="182880" bIns="146304"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a:ln>
                  <a:noFill/>
                </a:ln>
                <a:solidFill>
                  <a:srgbClr val="0078D4"/>
                </a:solidFill>
                <a:effectLst/>
                <a:uLnTx/>
                <a:uFillTx/>
                <a:latin typeface="Segoe UI"/>
                <a:ea typeface="+mn-ea"/>
                <a:cs typeface="+mn-cs"/>
              </a:rPr>
              <a:t>“</a:t>
            </a:r>
          </a:p>
        </p:txBody>
      </p:sp>
    </p:spTree>
    <p:extLst>
      <p:ext uri="{BB962C8B-B14F-4D97-AF65-F5344CB8AC3E}">
        <p14:creationId xmlns:p14="http://schemas.microsoft.com/office/powerpoint/2010/main" val="378532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Thank you</a:t>
            </a:r>
          </a:p>
        </p:txBody>
      </p:sp>
      <p:sp>
        <p:nvSpPr>
          <p:cNvPr id="3" name="Text Box 3">
            <a:extLst>
              <a:ext uri="{FF2B5EF4-FFF2-40B4-BE49-F238E27FC236}">
                <a16:creationId xmlns:a16="http://schemas.microsoft.com/office/drawing/2014/main" id="{1AC31AAD-333F-4FEE-A9AE-5AEC8E8A9C20}"/>
              </a:ext>
            </a:extLst>
          </p:cNvPr>
          <p:cNvSpPr txBox="1">
            <a:spLocks noChangeArrowheads="1"/>
          </p:cNvSpPr>
          <p:nvPr/>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2"/>
                </a:solidFill>
                <a:cs typeface="Segoe UI" pitchFamily="34" charset="0"/>
              </a:rPr>
              <a:t>© Copyright Microsoft Corporation. All rights reserved. </a:t>
            </a:r>
          </a:p>
        </p:txBody>
      </p:sp>
    </p:spTree>
    <p:extLst>
      <p:ext uri="{BB962C8B-B14F-4D97-AF65-F5344CB8AC3E}">
        <p14:creationId xmlns:p14="http://schemas.microsoft.com/office/powerpoint/2010/main" val="637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12AAD26-F7F7-E54C-921B-382CF5A9CB7C}"/>
              </a:ext>
            </a:extLst>
          </p:cNvPr>
          <p:cNvGrpSpPr/>
          <p:nvPr/>
        </p:nvGrpSpPr>
        <p:grpSpPr>
          <a:xfrm>
            <a:off x="4898441" y="2617732"/>
            <a:ext cx="2280990" cy="1089408"/>
            <a:chOff x="4898254" y="2617605"/>
            <a:chExt cx="2281314" cy="1089562"/>
          </a:xfrm>
        </p:grpSpPr>
        <p:sp>
          <p:nvSpPr>
            <p:cNvPr id="30" name="Triangle 29">
              <a:extLst>
                <a:ext uri="{FF2B5EF4-FFF2-40B4-BE49-F238E27FC236}">
                  <a16:creationId xmlns:a16="http://schemas.microsoft.com/office/drawing/2014/main" id="{1756FDBA-FD3C-8843-A477-414E9BF6E5C7}"/>
                </a:ext>
              </a:extLst>
            </p:cNvPr>
            <p:cNvSpPr/>
            <p:nvPr/>
          </p:nvSpPr>
          <p:spPr bwMode="auto">
            <a:xfrm rot="10800000">
              <a:off x="5747363" y="3204498"/>
              <a:ext cx="583096" cy="502669"/>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65AAA9DE-094A-4769-B736-EA05733DBB58}"/>
                </a:ext>
              </a:extLst>
            </p:cNvPr>
            <p:cNvSpPr txBox="1"/>
            <p:nvPr/>
          </p:nvSpPr>
          <p:spPr>
            <a:xfrm>
              <a:off x="4898254" y="2617605"/>
              <a:ext cx="2281314" cy="847529"/>
            </a:xfrm>
            <a:prstGeom prst="rect">
              <a:avLst/>
            </a:prstGeom>
            <a:solidFill>
              <a:schemeClr val="accent1"/>
            </a:solidFill>
          </p:spPr>
          <p:txBody>
            <a:bodyPr wrap="square" lIns="0" tIns="0" rIns="0" bIns="0" rtlCol="0" anchor="ctr">
              <a:spAutoFit/>
            </a:bodyPr>
            <a:lstStyle/>
            <a:p>
              <a:pPr algn="ctr" defTabSz="932563">
                <a:defRPr/>
              </a:pPr>
              <a:r>
                <a:rPr lang="en-US" sz="5399">
                  <a:solidFill>
                    <a:srgbClr val="FFFFFF"/>
                  </a:solidFill>
                  <a:latin typeface="Segoe UI"/>
                </a:rPr>
                <a:t>$120K</a:t>
              </a:r>
              <a:endParaRPr lang="en-US" sz="2400" baseline="30000">
                <a:solidFill>
                  <a:srgbClr val="FFFFFF"/>
                </a:solidFill>
                <a:latin typeface="Segoe UI"/>
              </a:endParaRPr>
            </a:p>
          </p:txBody>
        </p:sp>
      </p:grpSp>
      <p:sp>
        <p:nvSpPr>
          <p:cNvPr id="11" name="TextBox 10">
            <a:extLst>
              <a:ext uri="{FF2B5EF4-FFF2-40B4-BE49-F238E27FC236}">
                <a16:creationId xmlns:a16="http://schemas.microsoft.com/office/drawing/2014/main" id="{E10C33B9-6F3E-43B9-943F-6AE21B3E5E40}"/>
              </a:ext>
            </a:extLst>
          </p:cNvPr>
          <p:cNvSpPr txBox="1"/>
          <p:nvPr/>
        </p:nvSpPr>
        <p:spPr>
          <a:xfrm>
            <a:off x="563580" y="6147213"/>
            <a:ext cx="7966317" cy="721586"/>
          </a:xfrm>
          <a:prstGeom prst="rect">
            <a:avLst/>
          </a:prstGeom>
          <a:noFill/>
        </p:spPr>
        <p:txBody>
          <a:bodyPr wrap="square" lIns="0" tIns="0" rIns="0" bIns="0" rtlCol="0">
            <a:spAutoFit/>
          </a:bodyPr>
          <a:lstStyle/>
          <a:p>
            <a:pPr defTabSz="932509">
              <a:spcAft>
                <a:spcPts val="600"/>
              </a:spcAft>
              <a:defRPr/>
            </a:pPr>
            <a:r>
              <a:rPr lang="en-US" sz="1199" baseline="30000" dirty="0">
                <a:solidFill>
                  <a:srgbClr val="0070C0"/>
                </a:solidFill>
                <a:latin typeface="Segoe UI"/>
                <a:hlinkClick r:id="rId3">
                  <a:extLst>
                    <a:ext uri="{A12FA001-AC4F-418D-AE19-62706E023703}">
                      <ahyp:hlinkClr xmlns:ahyp="http://schemas.microsoft.com/office/drawing/2018/hyperlinkcolor" val="tx"/>
                    </a:ext>
                  </a:extLst>
                </a:hlinkClick>
              </a:rPr>
              <a:t>1</a:t>
            </a:r>
            <a:r>
              <a:rPr lang="en-US" sz="1199" dirty="0">
                <a:solidFill>
                  <a:srgbClr val="0070C0"/>
                </a:solidFill>
                <a:latin typeface="Segoe UI"/>
                <a:hlinkClick r:id="rId3">
                  <a:extLst>
                    <a:ext uri="{A12FA001-AC4F-418D-AE19-62706E023703}">
                      <ahyp:hlinkClr xmlns:ahyp="http://schemas.microsoft.com/office/drawing/2018/hyperlinkcolor" val="tx"/>
                    </a:ext>
                  </a:extLst>
                </a:hlinkClick>
              </a:rPr>
              <a:t> Verizon 2018 Data Breach Investigations Report</a:t>
            </a:r>
            <a:endParaRPr lang="en-US" sz="1199" dirty="0">
              <a:solidFill>
                <a:srgbClr val="0070C0"/>
              </a:solidFill>
              <a:latin typeface="Segoe UI"/>
            </a:endParaRPr>
          </a:p>
          <a:p>
            <a:pPr defTabSz="932509">
              <a:spcAft>
                <a:spcPts val="600"/>
              </a:spcAft>
              <a:defRPr/>
            </a:pPr>
            <a:r>
              <a:rPr lang="en-US" sz="1199" baseline="30000" dirty="0">
                <a:solidFill>
                  <a:srgbClr val="0070C0"/>
                </a:solidFill>
                <a:latin typeface="Segoe UI"/>
                <a:hlinkClick r:id="rId4"/>
              </a:rPr>
              <a:t>2</a:t>
            </a:r>
            <a:r>
              <a:rPr lang="en-US" sz="1199" dirty="0">
                <a:solidFill>
                  <a:srgbClr val="0070C0"/>
                </a:solidFill>
                <a:latin typeface="Segoe UI"/>
                <a:hlinkClick r:id="rId4"/>
              </a:rPr>
              <a:t> </a:t>
            </a:r>
            <a:r>
              <a:rPr lang="en-US" sz="1199" dirty="0" err="1">
                <a:solidFill>
                  <a:srgbClr val="0070C0"/>
                </a:solidFill>
                <a:latin typeface="Segoe UI"/>
                <a:hlinkClick r:id="rId4"/>
              </a:rPr>
              <a:t>Kapersky</a:t>
            </a:r>
            <a:r>
              <a:rPr lang="en-US" sz="1199" dirty="0">
                <a:solidFill>
                  <a:srgbClr val="0070C0"/>
                </a:solidFill>
                <a:latin typeface="Segoe UI"/>
                <a:hlinkClick r:id="rId4"/>
              </a:rPr>
              <a:t> Lab study, 2018</a:t>
            </a:r>
            <a:endParaRPr lang="en-US" sz="1199" dirty="0">
              <a:solidFill>
                <a:srgbClr val="0070C0"/>
              </a:solidFill>
              <a:latin typeface="Segoe UI"/>
            </a:endParaRPr>
          </a:p>
          <a:p>
            <a:r>
              <a:rPr lang="en-US" sz="1199" baseline="30000" dirty="0">
                <a:gradFill>
                  <a:gsLst>
                    <a:gs pos="2917">
                      <a:srgbClr val="282828"/>
                    </a:gs>
                    <a:gs pos="30000">
                      <a:srgbClr val="282828"/>
                    </a:gs>
                  </a:gsLst>
                  <a:lin ang="5400000" scaled="0"/>
                </a:gradFill>
                <a:latin typeface="Segoe UI"/>
                <a:hlinkClick r:id="rId5"/>
              </a:rPr>
              <a:t>3</a:t>
            </a:r>
            <a:r>
              <a:rPr lang="en-US" sz="1199" dirty="0">
                <a:gradFill>
                  <a:gsLst>
                    <a:gs pos="2917">
                      <a:srgbClr val="282828"/>
                    </a:gs>
                    <a:gs pos="30000">
                      <a:srgbClr val="282828"/>
                    </a:gs>
                  </a:gsLst>
                  <a:lin ang="5400000" scaled="0"/>
                </a:gradFill>
                <a:latin typeface="Segoe UI"/>
                <a:hlinkClick r:id="rId5"/>
              </a:rPr>
              <a:t> </a:t>
            </a:r>
            <a:r>
              <a:rPr lang="en-US" sz="1199" dirty="0">
                <a:solidFill>
                  <a:srgbClr val="0070C0"/>
                </a:solidFill>
                <a:latin typeface="Segoe UI"/>
                <a:hlinkClick r:id="rId5"/>
              </a:rPr>
              <a:t>Underserved and Unprepared: The State of SMB Cyber Security in 2019</a:t>
            </a:r>
            <a:r>
              <a:rPr lang="en-US" sz="1199" dirty="0">
                <a:solidFill>
                  <a:srgbClr val="0070C0"/>
                </a:solidFill>
                <a:latin typeface="Segoe UI"/>
              </a:rPr>
              <a:t>, </a:t>
            </a:r>
            <a:r>
              <a:rPr lang="en-US" sz="1199" dirty="0" err="1">
                <a:solidFill>
                  <a:srgbClr val="0070C0"/>
                </a:solidFill>
                <a:latin typeface="Segoe UI"/>
              </a:rPr>
              <a:t>Vanson</a:t>
            </a:r>
            <a:r>
              <a:rPr lang="en-US" sz="1199" dirty="0">
                <a:solidFill>
                  <a:srgbClr val="0070C0"/>
                </a:solidFill>
                <a:latin typeface="Segoe UI"/>
              </a:rPr>
              <a:t> Bourne for Continuum</a:t>
            </a:r>
          </a:p>
        </p:txBody>
      </p:sp>
      <p:sp>
        <p:nvSpPr>
          <p:cNvPr id="19" name="Rectangle 18">
            <a:extLst>
              <a:ext uri="{FF2B5EF4-FFF2-40B4-BE49-F238E27FC236}">
                <a16:creationId xmlns:a16="http://schemas.microsoft.com/office/drawing/2014/main" id="{026BB757-4B3B-DD4B-869C-353623473493}"/>
              </a:ext>
            </a:extLst>
          </p:cNvPr>
          <p:cNvSpPr/>
          <p:nvPr/>
        </p:nvSpPr>
        <p:spPr>
          <a:xfrm>
            <a:off x="926510" y="4484989"/>
            <a:ext cx="2280991" cy="846559"/>
          </a:xfrm>
          <a:prstGeom prst="rect">
            <a:avLst/>
          </a:prstGeom>
        </p:spPr>
        <p:txBody>
          <a:bodyPr wrap="square" anchor="t">
            <a:spAutoFit/>
          </a:bodyPr>
          <a:lstStyle/>
          <a:p>
            <a:pPr algn="ctr" defTabSz="932384">
              <a:defRPr/>
            </a:pPr>
            <a:r>
              <a:rPr lang="en-US" sz="1598">
                <a:solidFill>
                  <a:srgbClr val="0078D4"/>
                </a:solidFill>
                <a:latin typeface="Segoe UI Semibold"/>
                <a:cs typeface="Times New Roman" panose="02020603050405020304" pitchFamily="18" charset="0"/>
              </a:rPr>
              <a:t>58% </a:t>
            </a:r>
            <a:r>
              <a:rPr lang="en-US" sz="1598">
                <a:solidFill>
                  <a:srgbClr val="282828"/>
                </a:solidFill>
                <a:latin typeface="Segoe UI Semibold"/>
                <a:cs typeface="Times New Roman" panose="02020603050405020304" pitchFamily="18" charset="0"/>
              </a:rPr>
              <a:t>of breaches </a:t>
            </a:r>
            <a:br>
              <a:rPr lang="en-US" sz="1598">
                <a:solidFill>
                  <a:srgbClr val="282828"/>
                </a:solidFill>
                <a:latin typeface="Segoe UI Semibold"/>
                <a:cs typeface="Times New Roman" panose="02020603050405020304" pitchFamily="18" charset="0"/>
              </a:rPr>
            </a:br>
            <a:r>
              <a:rPr lang="en-US" sz="1598">
                <a:solidFill>
                  <a:srgbClr val="282828"/>
                </a:solidFill>
                <a:latin typeface="Segoe UI Semibold"/>
                <a:cs typeface="Times New Roman" panose="02020603050405020304" pitchFamily="18" charset="0"/>
              </a:rPr>
              <a:t>take place at small businesses.</a:t>
            </a:r>
            <a:r>
              <a:rPr lang="en-US" sz="1598" baseline="30000">
                <a:solidFill>
                  <a:srgbClr val="282828"/>
                </a:solidFill>
                <a:latin typeface="Segoe UI Semibold"/>
                <a:cs typeface="Times New Roman" panose="02020603050405020304" pitchFamily="18" charset="0"/>
              </a:rPr>
              <a:t>1</a:t>
            </a:r>
          </a:p>
        </p:txBody>
      </p:sp>
      <p:cxnSp>
        <p:nvCxnSpPr>
          <p:cNvPr id="20" name="Straight Connector 19">
            <a:extLst>
              <a:ext uri="{FF2B5EF4-FFF2-40B4-BE49-F238E27FC236}">
                <a16:creationId xmlns:a16="http://schemas.microsoft.com/office/drawing/2014/main" id="{C1FB995E-9528-7D40-A68D-2285E6DB751E}"/>
              </a:ext>
            </a:extLst>
          </p:cNvPr>
          <p:cNvCxnSpPr/>
          <p:nvPr/>
        </p:nvCxnSpPr>
        <p:spPr>
          <a:xfrm>
            <a:off x="926509" y="4239036"/>
            <a:ext cx="2280990"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46EBF000-45FA-B04A-AD4B-E9230702B12E}"/>
              </a:ext>
            </a:extLst>
          </p:cNvPr>
          <p:cNvSpPr txBox="1">
            <a:spLocks/>
          </p:cNvSpPr>
          <p:nvPr/>
        </p:nvSpPr>
        <p:spPr>
          <a:xfrm>
            <a:off x="4898441" y="4484987"/>
            <a:ext cx="2280990" cy="1808868"/>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32563">
              <a:lnSpc>
                <a:spcPct val="100000"/>
              </a:lnSpc>
              <a:spcBef>
                <a:spcPts val="1198"/>
              </a:spcBef>
              <a:defRPr/>
            </a:pPr>
            <a:r>
              <a:rPr lang="en-US" sz="1598" dirty="0">
                <a:solidFill>
                  <a:srgbClr val="282828"/>
                </a:solidFill>
                <a:latin typeface="Segoe UI Semibold"/>
                <a:cs typeface="Times New Roman" panose="02020603050405020304" pitchFamily="18" charset="0"/>
              </a:rPr>
              <a:t>average cost of a SMB data breach.</a:t>
            </a:r>
            <a:r>
              <a:rPr lang="en-US" sz="1598" baseline="30000" dirty="0">
                <a:solidFill>
                  <a:srgbClr val="282828"/>
                </a:solidFill>
                <a:latin typeface="Segoe UI Semibold"/>
                <a:cs typeface="Times New Roman" panose="02020603050405020304" pitchFamily="18" charset="0"/>
              </a:rPr>
              <a:t>2</a:t>
            </a:r>
          </a:p>
        </p:txBody>
      </p:sp>
      <p:cxnSp>
        <p:nvCxnSpPr>
          <p:cNvPr id="22" name="Straight Connector 21">
            <a:extLst>
              <a:ext uri="{FF2B5EF4-FFF2-40B4-BE49-F238E27FC236}">
                <a16:creationId xmlns:a16="http://schemas.microsoft.com/office/drawing/2014/main" id="{D1192EA2-C574-4544-9761-5E108449C5C8}"/>
              </a:ext>
            </a:extLst>
          </p:cNvPr>
          <p:cNvCxnSpPr/>
          <p:nvPr/>
        </p:nvCxnSpPr>
        <p:spPr>
          <a:xfrm>
            <a:off x="4898441" y="4239036"/>
            <a:ext cx="2280990"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A5F8B69-DE65-FC44-9112-3E99B3828694}"/>
              </a:ext>
            </a:extLst>
          </p:cNvPr>
          <p:cNvSpPr/>
          <p:nvPr/>
        </p:nvSpPr>
        <p:spPr>
          <a:xfrm>
            <a:off x="8719589" y="4375485"/>
            <a:ext cx="2676000" cy="1079485"/>
          </a:xfrm>
          <a:prstGeom prst="rect">
            <a:avLst/>
          </a:prstGeom>
        </p:spPr>
        <p:txBody>
          <a:bodyPr wrap="square" lIns="182828" tIns="146262" rIns="182828" bIns="146262" anchor="t">
            <a:spAutoFit/>
          </a:bodyPr>
          <a:lstStyle/>
          <a:p>
            <a:r>
              <a:rPr lang="en-US">
                <a:solidFill>
                  <a:srgbClr val="0078D4"/>
                </a:solidFill>
                <a:latin typeface="Segoe UI Semibold"/>
                <a:cs typeface="Times New Roman" panose="02020603050405020304" pitchFamily="18" charset="0"/>
              </a:rPr>
              <a:t>62% </a:t>
            </a:r>
            <a:r>
              <a:rPr lang="en-US" sz="1598">
                <a:solidFill>
                  <a:srgbClr val="282828"/>
                </a:solidFill>
                <a:latin typeface="Segoe UI Semibold"/>
                <a:cs typeface="Times New Roman" panose="02020603050405020304" pitchFamily="18" charset="0"/>
              </a:rPr>
              <a:t>lack the skills in-house to deal with security issues.</a:t>
            </a:r>
            <a:r>
              <a:rPr lang="en-US" sz="1598" kern="0" baseline="30000">
                <a:solidFill>
                  <a:srgbClr val="282828"/>
                </a:solidFill>
                <a:latin typeface="Segoe UI Semibold"/>
              </a:rPr>
              <a:t>3</a:t>
            </a:r>
            <a:endParaRPr lang="en-US" sz="1598" kern="0" baseline="30000">
              <a:solidFill>
                <a:srgbClr val="282828"/>
              </a:solidFill>
              <a:latin typeface="Segoe UI Semibold"/>
              <a:cs typeface="Segoe UI"/>
            </a:endParaRPr>
          </a:p>
        </p:txBody>
      </p:sp>
      <p:cxnSp>
        <p:nvCxnSpPr>
          <p:cNvPr id="24" name="Straight Connector 23">
            <a:extLst>
              <a:ext uri="{FF2B5EF4-FFF2-40B4-BE49-F238E27FC236}">
                <a16:creationId xmlns:a16="http://schemas.microsoft.com/office/drawing/2014/main" id="{419B4A49-4BF5-B64B-8EC8-ADEEB7E7F3A2}"/>
              </a:ext>
            </a:extLst>
          </p:cNvPr>
          <p:cNvCxnSpPr/>
          <p:nvPr/>
        </p:nvCxnSpPr>
        <p:spPr>
          <a:xfrm>
            <a:off x="8917094" y="4239036"/>
            <a:ext cx="2280990"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D58DE00-AF12-D949-8888-4E7EEAA6939B}"/>
              </a:ext>
            </a:extLst>
          </p:cNvPr>
          <p:cNvGrpSpPr/>
          <p:nvPr/>
        </p:nvGrpSpPr>
        <p:grpSpPr>
          <a:xfrm>
            <a:off x="9214604" y="2200724"/>
            <a:ext cx="1697892" cy="1681420"/>
            <a:chOff x="9215028" y="2200539"/>
            <a:chExt cx="1698133" cy="1681659"/>
          </a:xfrm>
        </p:grpSpPr>
        <p:sp>
          <p:nvSpPr>
            <p:cNvPr id="25" name="Oval 24">
              <a:extLst>
                <a:ext uri="{FF2B5EF4-FFF2-40B4-BE49-F238E27FC236}">
                  <a16:creationId xmlns:a16="http://schemas.microsoft.com/office/drawing/2014/main" id="{4388BF97-2026-114C-80F1-4F1D31EC7F92}"/>
                </a:ext>
              </a:extLst>
            </p:cNvPr>
            <p:cNvSpPr/>
            <p:nvPr/>
          </p:nvSpPr>
          <p:spPr bwMode="auto">
            <a:xfrm>
              <a:off x="9223265" y="2200539"/>
              <a:ext cx="1681659" cy="1681659"/>
            </a:xfrm>
            <a:prstGeom prst="ellipse">
              <a:avLst/>
            </a:prstGeom>
            <a:noFill/>
            <a:ln w="28575">
              <a:solidFill>
                <a:schemeClr val="tx1">
                  <a:lumMod val="10000"/>
                  <a:lumOff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r>
                <a:rPr lang="en-US" sz="2400">
                  <a:gradFill>
                    <a:gsLst>
                      <a:gs pos="0">
                        <a:srgbClr val="FFFFFF"/>
                      </a:gs>
                      <a:gs pos="100000">
                        <a:srgbClr val="FFFFFF"/>
                      </a:gs>
                    </a:gsLst>
                    <a:lin ang="5400000" scaled="0"/>
                  </a:gradFill>
                  <a:latin typeface="Segoe UI"/>
                  <a:ea typeface="Segoe UI" pitchFamily="34" charset="0"/>
                  <a:cs typeface="Segoe UI" pitchFamily="34" charset="0"/>
                </a:rPr>
                <a:t>a</a:t>
              </a:r>
            </a:p>
          </p:txBody>
        </p:sp>
        <p:sp>
          <p:nvSpPr>
            <p:cNvPr id="27" name="Rectangle 26">
              <a:extLst>
                <a:ext uri="{FF2B5EF4-FFF2-40B4-BE49-F238E27FC236}">
                  <a16:creationId xmlns:a16="http://schemas.microsoft.com/office/drawing/2014/main" id="{B031C66F-57B3-8944-89BF-CB540161AC95}"/>
                </a:ext>
              </a:extLst>
            </p:cNvPr>
            <p:cNvSpPr/>
            <p:nvPr/>
          </p:nvSpPr>
          <p:spPr>
            <a:xfrm>
              <a:off x="9352996" y="2626904"/>
              <a:ext cx="1422197" cy="828929"/>
            </a:xfrm>
            <a:prstGeom prst="rect">
              <a:avLst/>
            </a:prstGeom>
          </p:spPr>
          <p:txBody>
            <a:bodyPr wrap="square" lIns="182828" tIns="146262" rIns="182828" bIns="146262" anchor="t" anchorCtr="0">
              <a:spAutoFit/>
            </a:bodyPr>
            <a:lstStyle/>
            <a:p>
              <a:pPr algn="ctr" defTabSz="913873">
                <a:lnSpc>
                  <a:spcPct val="85000"/>
                </a:lnSpc>
                <a:defRPr/>
              </a:pPr>
              <a:r>
                <a:rPr lang="en-US" sz="3998" kern="0" spc="-300">
                  <a:solidFill>
                    <a:srgbClr val="0078D4"/>
                  </a:solidFill>
                  <a:latin typeface="Segoe UI Light" panose="020B0502040204020203" pitchFamily="34" charset="0"/>
                  <a:cs typeface="Segoe UI Light" panose="020B0502040204020203" pitchFamily="34" charset="0"/>
                </a:rPr>
                <a:t>62%</a:t>
              </a:r>
              <a:endParaRPr lang="en-US" sz="1398" kern="0" spc="-300">
                <a:solidFill>
                  <a:srgbClr val="0078D4"/>
                </a:solidFill>
                <a:latin typeface="Segoe UI Light" panose="020B0502040204020203" pitchFamily="34" charset="0"/>
                <a:cs typeface="Segoe UI Light" panose="020B0502040204020203" pitchFamily="34" charset="0"/>
              </a:endParaRPr>
            </a:p>
          </p:txBody>
        </p:sp>
        <p:sp>
          <p:nvSpPr>
            <p:cNvPr id="26" name="Arc 25">
              <a:extLst>
                <a:ext uri="{FF2B5EF4-FFF2-40B4-BE49-F238E27FC236}">
                  <a16:creationId xmlns:a16="http://schemas.microsoft.com/office/drawing/2014/main" id="{1B497404-0CE7-0646-9D9A-69648B1FC05E}"/>
                </a:ext>
              </a:extLst>
            </p:cNvPr>
            <p:cNvSpPr/>
            <p:nvPr/>
          </p:nvSpPr>
          <p:spPr>
            <a:xfrm>
              <a:off x="9215028" y="2200539"/>
              <a:ext cx="1698133" cy="1681659"/>
            </a:xfrm>
            <a:prstGeom prst="arc">
              <a:avLst>
                <a:gd name="adj1" fmla="val 16200000"/>
                <a:gd name="adj2" fmla="val 7555277"/>
              </a:avLst>
            </a:prstGeom>
            <a:ln w="190500">
              <a:solidFill>
                <a:srgbClr val="0078D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30">
                <a:defRPr/>
              </a:pPr>
              <a:endParaRPr lang="en-US">
                <a:solidFill>
                  <a:srgbClr val="282828"/>
                </a:solidFill>
                <a:latin typeface="Segoe UI"/>
              </a:endParaRPr>
            </a:p>
          </p:txBody>
        </p:sp>
      </p:grpSp>
      <p:sp>
        <p:nvSpPr>
          <p:cNvPr id="36" name="Title 35">
            <a:extLst>
              <a:ext uri="{FF2B5EF4-FFF2-40B4-BE49-F238E27FC236}">
                <a16:creationId xmlns:a16="http://schemas.microsoft.com/office/drawing/2014/main" id="{84BF5AF7-5003-E14C-89CE-6527107512EF}"/>
              </a:ext>
            </a:extLst>
          </p:cNvPr>
          <p:cNvSpPr>
            <a:spLocks noGrp="1"/>
          </p:cNvSpPr>
          <p:nvPr>
            <p:ph type="title"/>
          </p:nvPr>
        </p:nvSpPr>
        <p:spPr/>
        <p:txBody>
          <a:bodyPr/>
          <a:lstStyle/>
          <a:p>
            <a:r>
              <a:rPr lang="en-US"/>
              <a:t>Small businesses are most vulnerable</a:t>
            </a:r>
          </a:p>
        </p:txBody>
      </p:sp>
      <p:pic>
        <p:nvPicPr>
          <p:cNvPr id="3" name="Picture 2">
            <a:extLst>
              <a:ext uri="{FF2B5EF4-FFF2-40B4-BE49-F238E27FC236}">
                <a16:creationId xmlns:a16="http://schemas.microsoft.com/office/drawing/2014/main" id="{9433603A-3DCB-1E42-8C2A-34704BB48265}"/>
              </a:ext>
            </a:extLst>
          </p:cNvPr>
          <p:cNvPicPr>
            <a:picLocks noChangeAspect="1"/>
          </p:cNvPicPr>
          <p:nvPr/>
        </p:nvPicPr>
        <p:blipFill>
          <a:blip r:embed="rId6"/>
          <a:stretch>
            <a:fillRect/>
          </a:stretch>
        </p:blipFill>
        <p:spPr>
          <a:xfrm>
            <a:off x="904954" y="2316684"/>
            <a:ext cx="2324100" cy="1676400"/>
          </a:xfrm>
          <a:prstGeom prst="rect">
            <a:avLst/>
          </a:prstGeom>
        </p:spPr>
      </p:pic>
    </p:spTree>
    <p:extLst>
      <p:ext uri="{BB962C8B-B14F-4D97-AF65-F5344CB8AC3E}">
        <p14:creationId xmlns:p14="http://schemas.microsoft.com/office/powerpoint/2010/main" val="193584418"/>
      </p:ext>
    </p:extLst>
  </p:cSld>
  <p:clrMapOvr>
    <a:masterClrMapping/>
  </p:clrMapOvr>
  <p:transition advTm="778">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F36F-C0B5-4F85-83AF-1E25DBA68D00}"/>
              </a:ext>
            </a:extLst>
          </p:cNvPr>
          <p:cNvSpPr>
            <a:spLocks noGrp="1"/>
          </p:cNvSpPr>
          <p:nvPr>
            <p:ph type="title"/>
          </p:nvPr>
        </p:nvSpPr>
        <p:spPr/>
        <p:txBody>
          <a:bodyPr/>
          <a:lstStyle/>
          <a:p>
            <a:r>
              <a:rPr lang="en-US"/>
              <a:t>Today’s SMB IT environment is challenging </a:t>
            </a:r>
          </a:p>
        </p:txBody>
      </p:sp>
      <p:sp>
        <p:nvSpPr>
          <p:cNvPr id="3" name="Text Placeholder 2">
            <a:extLst>
              <a:ext uri="{FF2B5EF4-FFF2-40B4-BE49-F238E27FC236}">
                <a16:creationId xmlns:a16="http://schemas.microsoft.com/office/drawing/2014/main" id="{C8DEBCB3-1DC4-40B5-9B6D-22861A4CA7B5}"/>
              </a:ext>
            </a:extLst>
          </p:cNvPr>
          <p:cNvSpPr>
            <a:spLocks noGrp="1"/>
          </p:cNvSpPr>
          <p:nvPr>
            <p:ph type="body" sz="quarter" idx="4294967295"/>
          </p:nvPr>
        </p:nvSpPr>
        <p:spPr>
          <a:xfrm>
            <a:off x="493989" y="1132892"/>
            <a:ext cx="11566525" cy="720197"/>
          </a:xfrm>
        </p:spPr>
        <p:txBody>
          <a:bodyPr/>
          <a:lstStyle/>
          <a:p>
            <a:r>
              <a:rPr lang="en-US" dirty="0"/>
              <a:t>Once a firewall, PC antivirus, email filtering, and </a:t>
            </a:r>
            <a:r>
              <a:rPr lang="en-US"/>
              <a:t>backup </a:t>
            </a:r>
            <a:br>
              <a:rPr lang="en-US"/>
            </a:br>
            <a:r>
              <a:rPr lang="en-US"/>
              <a:t>were </a:t>
            </a:r>
            <a:r>
              <a:rPr lang="en-US" dirty="0"/>
              <a:t>enough to protect your business</a:t>
            </a:r>
          </a:p>
        </p:txBody>
      </p:sp>
      <p:sp>
        <p:nvSpPr>
          <p:cNvPr id="62" name="TextBox 61">
            <a:extLst>
              <a:ext uri="{FF2B5EF4-FFF2-40B4-BE49-F238E27FC236}">
                <a16:creationId xmlns:a16="http://schemas.microsoft.com/office/drawing/2014/main" id="{A5CBCDC9-F480-496A-AC22-8DFC0426B7B7}"/>
              </a:ext>
            </a:extLst>
          </p:cNvPr>
          <p:cNvSpPr txBox="1"/>
          <p:nvPr/>
        </p:nvSpPr>
        <p:spPr>
          <a:xfrm>
            <a:off x="441823" y="5769016"/>
            <a:ext cx="10872519" cy="640363"/>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2040" b="1" i="0" u="none" strike="noStrike" kern="1200" cap="none" spc="0" normalizeH="0" baseline="0" noProof="0">
                <a:ln>
                  <a:noFill/>
                </a:ln>
                <a:solidFill>
                  <a:srgbClr val="282828"/>
                </a:solidFill>
                <a:effectLst/>
                <a:uLnTx/>
                <a:uFillTx/>
                <a:latin typeface="Segoe UI"/>
                <a:ea typeface="+mn-ea"/>
                <a:cs typeface="+mn-cs"/>
              </a:rPr>
              <a:t>With data moving to the cloud, increased mobile access, and cybercriminals getting more and more sophisticated, </a:t>
            </a:r>
            <a:r>
              <a:rPr kumimoji="0" lang="en-US" sz="2040" b="1" i="0" u="none" strike="noStrike" kern="1200" cap="none" spc="0" normalizeH="0" baseline="0" noProof="0">
                <a:ln>
                  <a:noFill/>
                </a:ln>
                <a:solidFill>
                  <a:srgbClr val="0078D4"/>
                </a:solidFill>
                <a:effectLst/>
                <a:uLnTx/>
                <a:uFillTx/>
                <a:latin typeface="Segoe UI"/>
                <a:ea typeface="+mn-ea"/>
                <a:cs typeface="+mn-cs"/>
              </a:rPr>
              <a:t>times have changed</a:t>
            </a:r>
            <a:r>
              <a:rPr kumimoji="0" lang="en-US" sz="2040" b="0" i="0" u="none" strike="noStrike" kern="1200" cap="none" spc="0" normalizeH="0" baseline="0" noProof="0">
                <a:ln>
                  <a:noFill/>
                </a:ln>
                <a:solidFill>
                  <a:srgbClr val="0078D4"/>
                </a:solidFill>
                <a:effectLst/>
                <a:uLnTx/>
                <a:uFillTx/>
                <a:latin typeface="Segoe UI Semibold"/>
                <a:ea typeface="+mn-ea"/>
                <a:cs typeface="+mn-cs"/>
              </a:rPr>
              <a:t>.</a:t>
            </a:r>
          </a:p>
        </p:txBody>
      </p:sp>
      <p:sp>
        <p:nvSpPr>
          <p:cNvPr id="184" name="Rectangle 183">
            <a:extLst>
              <a:ext uri="{FF2B5EF4-FFF2-40B4-BE49-F238E27FC236}">
                <a16:creationId xmlns:a16="http://schemas.microsoft.com/office/drawing/2014/main" id="{6F8484DF-9F93-DC4F-902A-524640D9B0F1}"/>
              </a:ext>
            </a:extLst>
          </p:cNvPr>
          <p:cNvSpPr/>
          <p:nvPr/>
        </p:nvSpPr>
        <p:spPr bwMode="auto">
          <a:xfrm>
            <a:off x="883" y="2373404"/>
            <a:ext cx="12434711" cy="3104163"/>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25" tIns="175540" rIns="219425" bIns="175540" numCol="1" spcCol="0" rtlCol="0" fromWordArt="0" anchor="t" anchorCtr="0" forceAA="0" compatLnSpc="1">
            <a:prstTxWarp prst="textNoShape">
              <a:avLst/>
            </a:prstTxWarp>
            <a:noAutofit/>
          </a:bodyPr>
          <a:lstStyle/>
          <a:p>
            <a:pPr marL="0" marR="0" lvl="0" indent="0" algn="l" defTabSz="111879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85" name="Group 184">
            <a:extLst>
              <a:ext uri="{FF2B5EF4-FFF2-40B4-BE49-F238E27FC236}">
                <a16:creationId xmlns:a16="http://schemas.microsoft.com/office/drawing/2014/main" id="{3EE7FACF-A4E5-8748-8535-5AA8A75E7F4A}"/>
              </a:ext>
            </a:extLst>
          </p:cNvPr>
          <p:cNvGrpSpPr/>
          <p:nvPr/>
        </p:nvGrpSpPr>
        <p:grpSpPr>
          <a:xfrm>
            <a:off x="7511365" y="2507236"/>
            <a:ext cx="2745538" cy="477257"/>
            <a:chOff x="7943165" y="2507236"/>
            <a:chExt cx="2745538" cy="477257"/>
          </a:xfrm>
        </p:grpSpPr>
        <p:pic>
          <p:nvPicPr>
            <p:cNvPr id="186" name="Picture 185">
              <a:extLst>
                <a:ext uri="{FF2B5EF4-FFF2-40B4-BE49-F238E27FC236}">
                  <a16:creationId xmlns:a16="http://schemas.microsoft.com/office/drawing/2014/main" id="{3BAC19F6-F0AF-8E48-B2F7-565BE1DBCBC6}"/>
                </a:ext>
              </a:extLst>
            </p:cNvPr>
            <p:cNvPicPr>
              <a:picLocks noChangeAspect="1"/>
            </p:cNvPicPr>
            <p:nvPr/>
          </p:nvPicPr>
          <p:blipFill>
            <a:blip r:embed="rId3"/>
            <a:stretch>
              <a:fillRect/>
            </a:stretch>
          </p:blipFill>
          <p:spPr>
            <a:xfrm>
              <a:off x="7943165" y="2507236"/>
              <a:ext cx="477258" cy="477257"/>
            </a:xfrm>
            <a:prstGeom prst="rect">
              <a:avLst/>
            </a:prstGeom>
          </p:spPr>
        </p:pic>
        <p:sp>
          <p:nvSpPr>
            <p:cNvPr id="187" name="TextBox 186">
              <a:extLst>
                <a:ext uri="{FF2B5EF4-FFF2-40B4-BE49-F238E27FC236}">
                  <a16:creationId xmlns:a16="http://schemas.microsoft.com/office/drawing/2014/main" id="{805155D5-245A-EA40-8EB6-FF1D4C969CF5}"/>
                </a:ext>
              </a:extLst>
            </p:cNvPr>
            <p:cNvSpPr txBox="1"/>
            <p:nvPr/>
          </p:nvSpPr>
          <p:spPr>
            <a:xfrm>
              <a:off x="8552726" y="2651151"/>
              <a:ext cx="2135977" cy="251159"/>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solidFill>
                    <a:srgbClr val="282828"/>
                  </a:solidFill>
                  <a:effectLst/>
                  <a:uLnTx/>
                  <a:uFillTx/>
                  <a:latin typeface="Segoe UI"/>
                  <a:ea typeface="+mn-ea"/>
                  <a:cs typeface="+mn-cs"/>
                </a:rPr>
                <a:t>More mobile devices</a:t>
              </a:r>
            </a:p>
          </p:txBody>
        </p:sp>
      </p:grpSp>
      <p:grpSp>
        <p:nvGrpSpPr>
          <p:cNvPr id="188" name="Group 187">
            <a:extLst>
              <a:ext uri="{FF2B5EF4-FFF2-40B4-BE49-F238E27FC236}">
                <a16:creationId xmlns:a16="http://schemas.microsoft.com/office/drawing/2014/main" id="{EEA8B02E-6929-6640-A8CD-2AC8BB268B1B}"/>
              </a:ext>
            </a:extLst>
          </p:cNvPr>
          <p:cNvGrpSpPr/>
          <p:nvPr/>
        </p:nvGrpSpPr>
        <p:grpSpPr>
          <a:xfrm>
            <a:off x="7461253" y="3333740"/>
            <a:ext cx="2630771" cy="577481"/>
            <a:chOff x="7893053" y="3333740"/>
            <a:chExt cx="2630771" cy="577481"/>
          </a:xfrm>
        </p:grpSpPr>
        <p:pic>
          <p:nvPicPr>
            <p:cNvPr id="189" name="Picture 188">
              <a:extLst>
                <a:ext uri="{FF2B5EF4-FFF2-40B4-BE49-F238E27FC236}">
                  <a16:creationId xmlns:a16="http://schemas.microsoft.com/office/drawing/2014/main" id="{06E9AAC8-5993-C54B-9178-4F348C89EBAB}"/>
                </a:ext>
              </a:extLst>
            </p:cNvPr>
            <p:cNvPicPr>
              <a:picLocks noChangeAspect="1"/>
            </p:cNvPicPr>
            <p:nvPr/>
          </p:nvPicPr>
          <p:blipFill>
            <a:blip r:embed="rId4"/>
            <a:stretch>
              <a:fillRect/>
            </a:stretch>
          </p:blipFill>
          <p:spPr>
            <a:xfrm>
              <a:off x="7893053" y="3333740"/>
              <a:ext cx="577482" cy="577481"/>
            </a:xfrm>
            <a:prstGeom prst="rect">
              <a:avLst/>
            </a:prstGeom>
          </p:spPr>
        </p:pic>
        <p:sp>
          <p:nvSpPr>
            <p:cNvPr id="190" name="TextBox 189">
              <a:extLst>
                <a:ext uri="{FF2B5EF4-FFF2-40B4-BE49-F238E27FC236}">
                  <a16:creationId xmlns:a16="http://schemas.microsoft.com/office/drawing/2014/main" id="{E69CFE96-1DC2-8746-B5E2-60A8439861D0}"/>
                </a:ext>
              </a:extLst>
            </p:cNvPr>
            <p:cNvSpPr txBox="1"/>
            <p:nvPr/>
          </p:nvSpPr>
          <p:spPr>
            <a:xfrm>
              <a:off x="8552726" y="3349236"/>
              <a:ext cx="1971098" cy="502317"/>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Employees working from more places</a:t>
              </a:r>
            </a:p>
          </p:txBody>
        </p:sp>
      </p:grpSp>
      <p:grpSp>
        <p:nvGrpSpPr>
          <p:cNvPr id="191" name="Group 190">
            <a:extLst>
              <a:ext uri="{FF2B5EF4-FFF2-40B4-BE49-F238E27FC236}">
                <a16:creationId xmlns:a16="http://schemas.microsoft.com/office/drawing/2014/main" id="{9A35C575-EABB-4F4B-8A8C-77C1A16B587E}"/>
              </a:ext>
            </a:extLst>
          </p:cNvPr>
          <p:cNvGrpSpPr/>
          <p:nvPr/>
        </p:nvGrpSpPr>
        <p:grpSpPr>
          <a:xfrm>
            <a:off x="7429397" y="4291717"/>
            <a:ext cx="3019026" cy="956553"/>
            <a:chOff x="8295323" y="3459019"/>
            <a:chExt cx="2960098" cy="937882"/>
          </a:xfrm>
        </p:grpSpPr>
        <p:sp>
          <p:nvSpPr>
            <p:cNvPr id="192" name="TextBox 191">
              <a:extLst>
                <a:ext uri="{FF2B5EF4-FFF2-40B4-BE49-F238E27FC236}">
                  <a16:creationId xmlns:a16="http://schemas.microsoft.com/office/drawing/2014/main" id="{C63A082C-E684-CF46-8CE3-05BF2B7DCB07}"/>
                </a:ext>
              </a:extLst>
            </p:cNvPr>
            <p:cNvSpPr txBox="1"/>
            <p:nvPr/>
          </p:nvSpPr>
          <p:spPr>
            <a:xfrm>
              <a:off x="9554634" y="3558628"/>
              <a:ext cx="1700787" cy="753476"/>
            </a:xfrm>
            <a:prstGeom prst="rect">
              <a:avLst/>
            </a:prstGeom>
            <a:noFill/>
          </p:spPr>
          <p:txBody>
            <a:bodyPr wrap="non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Phishing</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Ransomware</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Social engineering</a:t>
              </a:r>
            </a:p>
          </p:txBody>
        </p:sp>
        <p:grpSp>
          <p:nvGrpSpPr>
            <p:cNvPr id="193" name="Group 192">
              <a:extLst>
                <a:ext uri="{FF2B5EF4-FFF2-40B4-BE49-F238E27FC236}">
                  <a16:creationId xmlns:a16="http://schemas.microsoft.com/office/drawing/2014/main" id="{9A1F1CCF-C9BD-F94F-BD85-7BC0DA9EC04A}"/>
                </a:ext>
              </a:extLst>
            </p:cNvPr>
            <p:cNvGrpSpPr/>
            <p:nvPr/>
          </p:nvGrpSpPr>
          <p:grpSpPr>
            <a:xfrm>
              <a:off x="8295323" y="3459019"/>
              <a:ext cx="1026362" cy="937882"/>
              <a:chOff x="11027544" y="3386326"/>
              <a:chExt cx="704850" cy="644087"/>
            </a:xfrm>
          </p:grpSpPr>
          <p:sp>
            <p:nvSpPr>
              <p:cNvPr id="194" name="Freeform 21">
                <a:extLst>
                  <a:ext uri="{FF2B5EF4-FFF2-40B4-BE49-F238E27FC236}">
                    <a16:creationId xmlns:a16="http://schemas.microsoft.com/office/drawing/2014/main" id="{DBD30F3C-E09E-B04E-8AB8-DFB1C459C87A}"/>
                  </a:ext>
                </a:extLst>
              </p:cNvPr>
              <p:cNvSpPr>
                <a:spLocks/>
              </p:cNvSpPr>
              <p:nvPr/>
            </p:nvSpPr>
            <p:spPr bwMode="auto">
              <a:xfrm>
                <a:off x="11027544" y="3538233"/>
                <a:ext cx="704850" cy="401035"/>
              </a:xfrm>
              <a:custGeom>
                <a:avLst/>
                <a:gdLst>
                  <a:gd name="T0" fmla="*/ 165 w 374"/>
                  <a:gd name="T1" fmla="*/ 166 h 213"/>
                  <a:gd name="T2" fmla="*/ 165 w 374"/>
                  <a:gd name="T3" fmla="*/ 166 h 213"/>
                  <a:gd name="T4" fmla="*/ 160 w 374"/>
                  <a:gd name="T5" fmla="*/ 131 h 213"/>
                  <a:gd name="T6" fmla="*/ 160 w 374"/>
                  <a:gd name="T7" fmla="*/ 74 h 213"/>
                  <a:gd name="T8" fmla="*/ 200 w 374"/>
                  <a:gd name="T9" fmla="*/ 69 h 213"/>
                  <a:gd name="T10" fmla="*/ 237 w 374"/>
                  <a:gd name="T11" fmla="*/ 53 h 213"/>
                  <a:gd name="T12" fmla="*/ 258 w 374"/>
                  <a:gd name="T13" fmla="*/ 43 h 213"/>
                  <a:gd name="T14" fmla="*/ 280 w 374"/>
                  <a:gd name="T15" fmla="*/ 40 h 213"/>
                  <a:gd name="T16" fmla="*/ 303 w 374"/>
                  <a:gd name="T17" fmla="*/ 43 h 213"/>
                  <a:gd name="T18" fmla="*/ 323 w 374"/>
                  <a:gd name="T19" fmla="*/ 53 h 213"/>
                  <a:gd name="T20" fmla="*/ 360 w 374"/>
                  <a:gd name="T21" fmla="*/ 69 h 213"/>
                  <a:gd name="T22" fmla="*/ 374 w 374"/>
                  <a:gd name="T23" fmla="*/ 72 h 213"/>
                  <a:gd name="T24" fmla="*/ 374 w 374"/>
                  <a:gd name="T25" fmla="*/ 0 h 213"/>
                  <a:gd name="T26" fmla="*/ 0 w 374"/>
                  <a:gd name="T27" fmla="*/ 0 h 213"/>
                  <a:gd name="T28" fmla="*/ 0 w 374"/>
                  <a:gd name="T29" fmla="*/ 213 h 213"/>
                  <a:gd name="T30" fmla="*/ 187 w 374"/>
                  <a:gd name="T31" fmla="*/ 213 h 213"/>
                  <a:gd name="T32" fmla="*/ 178 w 374"/>
                  <a:gd name="T33" fmla="*/ 198 h 213"/>
                  <a:gd name="T34" fmla="*/ 165 w 374"/>
                  <a:gd name="T35" fmla="*/ 1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213">
                    <a:moveTo>
                      <a:pt x="165" y="166"/>
                    </a:moveTo>
                    <a:lnTo>
                      <a:pt x="165" y="166"/>
                    </a:lnTo>
                    <a:cubicBezTo>
                      <a:pt x="162" y="155"/>
                      <a:pt x="160" y="143"/>
                      <a:pt x="160" y="131"/>
                    </a:cubicBezTo>
                    <a:lnTo>
                      <a:pt x="160" y="74"/>
                    </a:lnTo>
                    <a:cubicBezTo>
                      <a:pt x="174" y="74"/>
                      <a:pt x="187" y="72"/>
                      <a:pt x="200" y="69"/>
                    </a:cubicBezTo>
                    <a:cubicBezTo>
                      <a:pt x="213" y="66"/>
                      <a:pt x="225" y="60"/>
                      <a:pt x="237" y="53"/>
                    </a:cubicBezTo>
                    <a:cubicBezTo>
                      <a:pt x="244" y="48"/>
                      <a:pt x="251" y="45"/>
                      <a:pt x="258" y="43"/>
                    </a:cubicBezTo>
                    <a:cubicBezTo>
                      <a:pt x="264" y="41"/>
                      <a:pt x="272" y="40"/>
                      <a:pt x="280" y="40"/>
                    </a:cubicBezTo>
                    <a:cubicBezTo>
                      <a:pt x="289" y="40"/>
                      <a:pt x="296" y="41"/>
                      <a:pt x="303" y="43"/>
                    </a:cubicBezTo>
                    <a:cubicBezTo>
                      <a:pt x="309" y="45"/>
                      <a:pt x="316" y="48"/>
                      <a:pt x="323" y="53"/>
                    </a:cubicBezTo>
                    <a:cubicBezTo>
                      <a:pt x="335" y="60"/>
                      <a:pt x="347" y="66"/>
                      <a:pt x="360" y="69"/>
                    </a:cubicBezTo>
                    <a:cubicBezTo>
                      <a:pt x="364" y="70"/>
                      <a:pt x="369" y="71"/>
                      <a:pt x="374" y="72"/>
                    </a:cubicBezTo>
                    <a:lnTo>
                      <a:pt x="374" y="0"/>
                    </a:lnTo>
                    <a:lnTo>
                      <a:pt x="0" y="0"/>
                    </a:lnTo>
                    <a:lnTo>
                      <a:pt x="0" y="213"/>
                    </a:lnTo>
                    <a:lnTo>
                      <a:pt x="187" y="213"/>
                    </a:lnTo>
                    <a:cubicBezTo>
                      <a:pt x="184" y="208"/>
                      <a:pt x="181" y="203"/>
                      <a:pt x="178" y="198"/>
                    </a:cubicBezTo>
                    <a:cubicBezTo>
                      <a:pt x="173" y="188"/>
                      <a:pt x="168" y="177"/>
                      <a:pt x="165" y="166"/>
                    </a:cubicBezTo>
                    <a:close/>
                  </a:path>
                </a:pathLst>
              </a:custGeom>
              <a:solidFill>
                <a:srgbClr val="000000"/>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195" name="Freeform 22">
                <a:extLst>
                  <a:ext uri="{FF2B5EF4-FFF2-40B4-BE49-F238E27FC236}">
                    <a16:creationId xmlns:a16="http://schemas.microsoft.com/office/drawing/2014/main" id="{14DF0001-2D16-BF42-81F9-6109A9489274}"/>
                  </a:ext>
                </a:extLst>
              </p:cNvPr>
              <p:cNvSpPr>
                <a:spLocks/>
              </p:cNvSpPr>
              <p:nvPr/>
            </p:nvSpPr>
            <p:spPr bwMode="auto">
              <a:xfrm>
                <a:off x="11027544" y="3386326"/>
                <a:ext cx="704850" cy="100259"/>
              </a:xfrm>
              <a:custGeom>
                <a:avLst/>
                <a:gdLst>
                  <a:gd name="T0" fmla="*/ 373 w 373"/>
                  <a:gd name="T1" fmla="*/ 0 h 53"/>
                  <a:gd name="T2" fmla="*/ 373 w 373"/>
                  <a:gd name="T3" fmla="*/ 0 h 53"/>
                  <a:gd name="T4" fmla="*/ 0 w 373"/>
                  <a:gd name="T5" fmla="*/ 0 h 53"/>
                  <a:gd name="T6" fmla="*/ 0 w 373"/>
                  <a:gd name="T7" fmla="*/ 53 h 53"/>
                  <a:gd name="T8" fmla="*/ 373 w 373"/>
                  <a:gd name="T9" fmla="*/ 53 h 53"/>
                  <a:gd name="T10" fmla="*/ 373 w 373"/>
                  <a:gd name="T11" fmla="*/ 0 h 53"/>
                </a:gdLst>
                <a:ahLst/>
                <a:cxnLst>
                  <a:cxn ang="0">
                    <a:pos x="T0" y="T1"/>
                  </a:cxn>
                  <a:cxn ang="0">
                    <a:pos x="T2" y="T3"/>
                  </a:cxn>
                  <a:cxn ang="0">
                    <a:pos x="T4" y="T5"/>
                  </a:cxn>
                  <a:cxn ang="0">
                    <a:pos x="T6" y="T7"/>
                  </a:cxn>
                  <a:cxn ang="0">
                    <a:pos x="T8" y="T9"/>
                  </a:cxn>
                  <a:cxn ang="0">
                    <a:pos x="T10" y="T11"/>
                  </a:cxn>
                </a:cxnLst>
                <a:rect l="0" t="0" r="r" b="b"/>
                <a:pathLst>
                  <a:path w="373" h="53">
                    <a:moveTo>
                      <a:pt x="373" y="0"/>
                    </a:moveTo>
                    <a:lnTo>
                      <a:pt x="373" y="0"/>
                    </a:lnTo>
                    <a:lnTo>
                      <a:pt x="0" y="0"/>
                    </a:lnTo>
                    <a:lnTo>
                      <a:pt x="0" y="53"/>
                    </a:lnTo>
                    <a:lnTo>
                      <a:pt x="373" y="53"/>
                    </a:lnTo>
                    <a:lnTo>
                      <a:pt x="373" y="0"/>
                    </a:lnTo>
                    <a:close/>
                  </a:path>
                </a:pathLst>
              </a:custGeom>
              <a:solidFill>
                <a:schemeClr val="accent1"/>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196" name="Freeform 23">
                <a:extLst>
                  <a:ext uri="{FF2B5EF4-FFF2-40B4-BE49-F238E27FC236}">
                    <a16:creationId xmlns:a16="http://schemas.microsoft.com/office/drawing/2014/main" id="{6311565B-5BA8-7F49-B8E9-D6474FAAF845}"/>
                  </a:ext>
                </a:extLst>
              </p:cNvPr>
              <p:cNvSpPr>
                <a:spLocks/>
              </p:cNvSpPr>
              <p:nvPr/>
            </p:nvSpPr>
            <p:spPr bwMode="auto">
              <a:xfrm>
                <a:off x="11379969" y="3662797"/>
                <a:ext cx="352425" cy="367616"/>
              </a:xfrm>
              <a:custGeom>
                <a:avLst/>
                <a:gdLst>
                  <a:gd name="T0" fmla="*/ 121 w 186"/>
                  <a:gd name="T1" fmla="*/ 8 h 195"/>
                  <a:gd name="T2" fmla="*/ 121 w 186"/>
                  <a:gd name="T3" fmla="*/ 8 h 195"/>
                  <a:gd name="T4" fmla="*/ 93 w 186"/>
                  <a:gd name="T5" fmla="*/ 0 h 195"/>
                  <a:gd name="T6" fmla="*/ 65 w 186"/>
                  <a:gd name="T7" fmla="*/ 8 h 195"/>
                  <a:gd name="T8" fmla="*/ 34 w 186"/>
                  <a:gd name="T9" fmla="*/ 24 h 195"/>
                  <a:gd name="T10" fmla="*/ 0 w 186"/>
                  <a:gd name="T11" fmla="*/ 32 h 195"/>
                  <a:gd name="T12" fmla="*/ 0 w 186"/>
                  <a:gd name="T13" fmla="*/ 64 h 195"/>
                  <a:gd name="T14" fmla="*/ 8 w 186"/>
                  <a:gd name="T15" fmla="*/ 105 h 195"/>
                  <a:gd name="T16" fmla="*/ 29 w 186"/>
                  <a:gd name="T17" fmla="*/ 141 h 195"/>
                  <a:gd name="T18" fmla="*/ 59 w 186"/>
                  <a:gd name="T19" fmla="*/ 171 h 195"/>
                  <a:gd name="T20" fmla="*/ 93 w 186"/>
                  <a:gd name="T21" fmla="*/ 195 h 195"/>
                  <a:gd name="T22" fmla="*/ 127 w 186"/>
                  <a:gd name="T23" fmla="*/ 171 h 195"/>
                  <a:gd name="T24" fmla="*/ 157 w 186"/>
                  <a:gd name="T25" fmla="*/ 141 h 195"/>
                  <a:gd name="T26" fmla="*/ 178 w 186"/>
                  <a:gd name="T27" fmla="*/ 105 h 195"/>
                  <a:gd name="T28" fmla="*/ 186 w 186"/>
                  <a:gd name="T29" fmla="*/ 64 h 195"/>
                  <a:gd name="T30" fmla="*/ 186 w 186"/>
                  <a:gd name="T31" fmla="*/ 32 h 195"/>
                  <a:gd name="T32" fmla="*/ 152 w 186"/>
                  <a:gd name="T33" fmla="*/ 24 h 195"/>
                  <a:gd name="T34" fmla="*/ 121 w 186"/>
                  <a:gd name="T35" fmla="*/ 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5">
                    <a:moveTo>
                      <a:pt x="121" y="8"/>
                    </a:moveTo>
                    <a:lnTo>
                      <a:pt x="121" y="8"/>
                    </a:lnTo>
                    <a:cubicBezTo>
                      <a:pt x="113" y="2"/>
                      <a:pt x="103" y="0"/>
                      <a:pt x="93" y="0"/>
                    </a:cubicBezTo>
                    <a:cubicBezTo>
                      <a:pt x="83" y="0"/>
                      <a:pt x="74" y="2"/>
                      <a:pt x="65" y="8"/>
                    </a:cubicBezTo>
                    <a:cubicBezTo>
                      <a:pt x="56" y="14"/>
                      <a:pt x="45" y="20"/>
                      <a:pt x="34" y="24"/>
                    </a:cubicBezTo>
                    <a:cubicBezTo>
                      <a:pt x="23" y="27"/>
                      <a:pt x="11" y="30"/>
                      <a:pt x="0" y="32"/>
                    </a:cubicBezTo>
                    <a:lnTo>
                      <a:pt x="0" y="64"/>
                    </a:lnTo>
                    <a:cubicBezTo>
                      <a:pt x="0" y="78"/>
                      <a:pt x="3" y="92"/>
                      <a:pt x="8" y="105"/>
                    </a:cubicBezTo>
                    <a:cubicBezTo>
                      <a:pt x="13" y="118"/>
                      <a:pt x="20" y="130"/>
                      <a:pt x="29" y="141"/>
                    </a:cubicBezTo>
                    <a:cubicBezTo>
                      <a:pt x="38" y="152"/>
                      <a:pt x="48" y="162"/>
                      <a:pt x="59" y="171"/>
                    </a:cubicBezTo>
                    <a:cubicBezTo>
                      <a:pt x="70" y="180"/>
                      <a:pt x="82" y="188"/>
                      <a:pt x="93" y="195"/>
                    </a:cubicBezTo>
                    <a:cubicBezTo>
                      <a:pt x="105" y="188"/>
                      <a:pt x="116" y="180"/>
                      <a:pt x="127" y="171"/>
                    </a:cubicBezTo>
                    <a:cubicBezTo>
                      <a:pt x="138" y="162"/>
                      <a:pt x="148" y="152"/>
                      <a:pt x="157" y="141"/>
                    </a:cubicBezTo>
                    <a:cubicBezTo>
                      <a:pt x="166" y="130"/>
                      <a:pt x="173" y="118"/>
                      <a:pt x="178" y="105"/>
                    </a:cubicBezTo>
                    <a:cubicBezTo>
                      <a:pt x="184" y="92"/>
                      <a:pt x="186" y="78"/>
                      <a:pt x="186" y="64"/>
                    </a:cubicBezTo>
                    <a:lnTo>
                      <a:pt x="186" y="32"/>
                    </a:lnTo>
                    <a:cubicBezTo>
                      <a:pt x="175" y="30"/>
                      <a:pt x="164" y="27"/>
                      <a:pt x="152" y="24"/>
                    </a:cubicBezTo>
                    <a:cubicBezTo>
                      <a:pt x="141" y="20"/>
                      <a:pt x="131" y="14"/>
                      <a:pt x="121" y="8"/>
                    </a:cubicBezTo>
                    <a:close/>
                  </a:path>
                </a:pathLst>
              </a:custGeom>
              <a:solidFill>
                <a:srgbClr val="0078D4"/>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197" name="LightningBolt_E945" title="Icon of a lightning bolt">
                <a:extLst>
                  <a:ext uri="{FF2B5EF4-FFF2-40B4-BE49-F238E27FC236}">
                    <a16:creationId xmlns:a16="http://schemas.microsoft.com/office/drawing/2014/main" id="{1156923F-8B29-CA42-8225-19172E975648}"/>
                  </a:ext>
                </a:extLst>
              </p:cNvPr>
              <p:cNvSpPr>
                <a:spLocks noChangeAspect="1"/>
              </p:cNvSpPr>
              <p:nvPr/>
            </p:nvSpPr>
            <p:spPr bwMode="auto">
              <a:xfrm>
                <a:off x="11476622" y="3733100"/>
                <a:ext cx="159118" cy="210894"/>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solidFill>
                <a:schemeClr val="bg2"/>
              </a:solidFill>
              <a:ln w="19050" cap="sq">
                <a:noFill/>
                <a:prstDash val="solid"/>
                <a:miter lim="800000"/>
                <a:headEnd/>
                <a:tailEnd/>
              </a:ln>
            </p:spPr>
            <p:txBody>
              <a:bodyPr vert="horz" wrap="square" lIns="60483" tIns="30240" rIns="60483" bIns="30240" numCol="1" anchor="t" anchorCtr="0" compatLnSpc="1">
                <a:prstTxWarp prst="textNoShape">
                  <a:avLst/>
                </a:prstTxWarp>
              </a:bodyPr>
              <a:lstStyle/>
              <a:p>
                <a:pPr marL="0" marR="0" lvl="0" indent="0" algn="l" defTabSz="616875" rtl="0" eaLnBrk="1" fontAlgn="auto" latinLnBrk="0" hangingPunct="1">
                  <a:lnSpc>
                    <a:spcPct val="100000"/>
                  </a:lnSpc>
                  <a:spcBef>
                    <a:spcPts val="0"/>
                  </a:spcBef>
                  <a:spcAft>
                    <a:spcPts val="0"/>
                  </a:spcAft>
                  <a:buClrTx/>
                  <a:buSzTx/>
                  <a:buFontTx/>
                  <a:buNone/>
                  <a:tabLst/>
                  <a:defRPr/>
                </a:pPr>
                <a:endParaRPr kumimoji="0" lang="en-US" sz="74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cxnSp>
        <p:nvCxnSpPr>
          <p:cNvPr id="198" name="Straight Connector 197">
            <a:extLst>
              <a:ext uri="{FF2B5EF4-FFF2-40B4-BE49-F238E27FC236}">
                <a16:creationId xmlns:a16="http://schemas.microsoft.com/office/drawing/2014/main" id="{02A95F43-9A92-8249-A738-11E1A1500942}"/>
              </a:ext>
            </a:extLst>
          </p:cNvPr>
          <p:cNvCxnSpPr>
            <a:cxnSpLocks/>
          </p:cNvCxnSpPr>
          <p:nvPr/>
        </p:nvCxnSpPr>
        <p:spPr>
          <a:xfrm>
            <a:off x="6602925" y="2600746"/>
            <a:ext cx="0" cy="2685473"/>
          </a:xfrm>
          <a:prstGeom prst="line">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783DF51B-962B-8644-A501-75C2CF1E05A7}"/>
              </a:ext>
            </a:extLst>
          </p:cNvPr>
          <p:cNvGrpSpPr/>
          <p:nvPr/>
        </p:nvGrpSpPr>
        <p:grpSpPr>
          <a:xfrm>
            <a:off x="1491712" y="2493878"/>
            <a:ext cx="4211311" cy="2884772"/>
            <a:chOff x="1923512" y="2417678"/>
            <a:chExt cx="4211311" cy="2884772"/>
          </a:xfrm>
        </p:grpSpPr>
        <p:sp>
          <p:nvSpPr>
            <p:cNvPr id="200" name="Rectangle 199">
              <a:extLst>
                <a:ext uri="{FF2B5EF4-FFF2-40B4-BE49-F238E27FC236}">
                  <a16:creationId xmlns:a16="http://schemas.microsoft.com/office/drawing/2014/main" id="{487226C5-9C27-A54C-9DE1-AFA3F67B4141}"/>
                </a:ext>
              </a:extLst>
            </p:cNvPr>
            <p:cNvSpPr/>
            <p:nvPr/>
          </p:nvSpPr>
          <p:spPr bwMode="auto">
            <a:xfrm>
              <a:off x="2461001" y="3375331"/>
              <a:ext cx="3303795" cy="1927119"/>
            </a:xfrm>
            <a:prstGeom prst="rect">
              <a:avLst/>
            </a:prstGeom>
            <a:solidFill>
              <a:schemeClr val="bg1"/>
            </a:solidFill>
            <a:ln w="28575">
              <a:solidFill>
                <a:schemeClr val="accent4">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01" name="TextBox 200">
              <a:extLst>
                <a:ext uri="{FF2B5EF4-FFF2-40B4-BE49-F238E27FC236}">
                  <a16:creationId xmlns:a16="http://schemas.microsoft.com/office/drawing/2014/main" id="{CA346DE5-2524-904A-AFDE-87808DEEED7A}"/>
                </a:ext>
              </a:extLst>
            </p:cNvPr>
            <p:cNvSpPr txBox="1"/>
            <p:nvPr/>
          </p:nvSpPr>
          <p:spPr>
            <a:xfrm>
              <a:off x="1923512" y="3324732"/>
              <a:ext cx="1142253" cy="256159"/>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Firewall</a:t>
              </a:r>
            </a:p>
          </p:txBody>
        </p:sp>
        <p:pic>
          <p:nvPicPr>
            <p:cNvPr id="202" name="Picture 201">
              <a:extLst>
                <a:ext uri="{FF2B5EF4-FFF2-40B4-BE49-F238E27FC236}">
                  <a16:creationId xmlns:a16="http://schemas.microsoft.com/office/drawing/2014/main" id="{D4E3BB34-EEB1-8640-98D3-6F6463695624}"/>
                </a:ext>
              </a:extLst>
            </p:cNvPr>
            <p:cNvPicPr>
              <a:picLocks noChangeAspect="1"/>
            </p:cNvPicPr>
            <p:nvPr/>
          </p:nvPicPr>
          <p:blipFill>
            <a:blip r:embed="rId5"/>
            <a:stretch>
              <a:fillRect/>
            </a:stretch>
          </p:blipFill>
          <p:spPr>
            <a:xfrm>
              <a:off x="2750784" y="3110111"/>
              <a:ext cx="629962" cy="629962"/>
            </a:xfrm>
            <a:prstGeom prst="rect">
              <a:avLst/>
            </a:prstGeom>
          </p:spPr>
        </p:pic>
        <p:pic>
          <p:nvPicPr>
            <p:cNvPr id="203" name="Picture 202">
              <a:extLst>
                <a:ext uri="{FF2B5EF4-FFF2-40B4-BE49-F238E27FC236}">
                  <a16:creationId xmlns:a16="http://schemas.microsoft.com/office/drawing/2014/main" id="{970B5686-AEE6-FC42-8E06-E84E2A4C4151}"/>
                </a:ext>
              </a:extLst>
            </p:cNvPr>
            <p:cNvPicPr>
              <a:picLocks noChangeAspect="1"/>
            </p:cNvPicPr>
            <p:nvPr/>
          </p:nvPicPr>
          <p:blipFill>
            <a:blip r:embed="rId6"/>
            <a:stretch>
              <a:fillRect/>
            </a:stretch>
          </p:blipFill>
          <p:spPr>
            <a:xfrm>
              <a:off x="4503413" y="3149334"/>
              <a:ext cx="514313" cy="514313"/>
            </a:xfrm>
            <a:prstGeom prst="rect">
              <a:avLst/>
            </a:prstGeom>
          </p:spPr>
        </p:pic>
        <p:pic>
          <p:nvPicPr>
            <p:cNvPr id="204" name="Picture 203">
              <a:extLst>
                <a:ext uri="{FF2B5EF4-FFF2-40B4-BE49-F238E27FC236}">
                  <a16:creationId xmlns:a16="http://schemas.microsoft.com/office/drawing/2014/main" id="{1A5CC432-53C7-5348-A9A6-C15CAF5E6926}"/>
                </a:ext>
              </a:extLst>
            </p:cNvPr>
            <p:cNvPicPr>
              <a:picLocks noChangeAspect="1"/>
            </p:cNvPicPr>
            <p:nvPr/>
          </p:nvPicPr>
          <p:blipFill>
            <a:blip r:embed="rId7"/>
            <a:stretch>
              <a:fillRect/>
            </a:stretch>
          </p:blipFill>
          <p:spPr>
            <a:xfrm>
              <a:off x="3659160" y="2417678"/>
              <a:ext cx="514313" cy="514313"/>
            </a:xfrm>
            <a:prstGeom prst="rect">
              <a:avLst/>
            </a:prstGeom>
          </p:spPr>
        </p:pic>
        <p:sp>
          <p:nvSpPr>
            <p:cNvPr id="205" name="TextBox 204">
              <a:extLst>
                <a:ext uri="{FF2B5EF4-FFF2-40B4-BE49-F238E27FC236}">
                  <a16:creationId xmlns:a16="http://schemas.microsoft.com/office/drawing/2014/main" id="{BCCEA6E2-DD07-B240-8094-B632BAAB4503}"/>
                </a:ext>
              </a:extLst>
            </p:cNvPr>
            <p:cNvSpPr txBox="1"/>
            <p:nvPr/>
          </p:nvSpPr>
          <p:spPr>
            <a:xfrm>
              <a:off x="5228872" y="3155368"/>
              <a:ext cx="905951" cy="512317"/>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Email filtering</a:t>
              </a:r>
            </a:p>
          </p:txBody>
        </p:sp>
        <p:sp>
          <p:nvSpPr>
            <p:cNvPr id="206" name="TextBox 205">
              <a:extLst>
                <a:ext uri="{FF2B5EF4-FFF2-40B4-BE49-F238E27FC236}">
                  <a16:creationId xmlns:a16="http://schemas.microsoft.com/office/drawing/2014/main" id="{7850D8A6-C7B5-0146-A159-F7F612F75882}"/>
                </a:ext>
              </a:extLst>
            </p:cNvPr>
            <p:cNvSpPr txBox="1"/>
            <p:nvPr/>
          </p:nvSpPr>
          <p:spPr>
            <a:xfrm>
              <a:off x="4221509" y="2493560"/>
              <a:ext cx="1142253" cy="256159"/>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Internet</a:t>
              </a:r>
            </a:p>
          </p:txBody>
        </p:sp>
        <p:pic>
          <p:nvPicPr>
            <p:cNvPr id="207" name="Picture 206">
              <a:extLst>
                <a:ext uri="{FF2B5EF4-FFF2-40B4-BE49-F238E27FC236}">
                  <a16:creationId xmlns:a16="http://schemas.microsoft.com/office/drawing/2014/main" id="{2E3462A8-CF19-9348-9B25-CF44C08034ED}"/>
                </a:ext>
              </a:extLst>
            </p:cNvPr>
            <p:cNvPicPr>
              <a:picLocks noChangeAspect="1"/>
            </p:cNvPicPr>
            <p:nvPr/>
          </p:nvPicPr>
          <p:blipFill>
            <a:blip r:embed="rId8"/>
            <a:stretch>
              <a:fillRect/>
            </a:stretch>
          </p:blipFill>
          <p:spPr>
            <a:xfrm>
              <a:off x="3637745" y="4298267"/>
              <a:ext cx="414490" cy="414490"/>
            </a:xfrm>
            <a:prstGeom prst="rect">
              <a:avLst/>
            </a:prstGeom>
          </p:spPr>
        </p:pic>
        <p:pic>
          <p:nvPicPr>
            <p:cNvPr id="208" name="Picture 207">
              <a:extLst>
                <a:ext uri="{FF2B5EF4-FFF2-40B4-BE49-F238E27FC236}">
                  <a16:creationId xmlns:a16="http://schemas.microsoft.com/office/drawing/2014/main" id="{99005810-C0DB-6B44-AD31-A815E37DA47C}"/>
                </a:ext>
              </a:extLst>
            </p:cNvPr>
            <p:cNvPicPr>
              <a:picLocks noChangeAspect="1"/>
            </p:cNvPicPr>
            <p:nvPr/>
          </p:nvPicPr>
          <p:blipFill>
            <a:blip r:embed="rId8"/>
            <a:stretch>
              <a:fillRect/>
            </a:stretch>
          </p:blipFill>
          <p:spPr>
            <a:xfrm>
              <a:off x="3367159" y="4781549"/>
              <a:ext cx="414490" cy="414490"/>
            </a:xfrm>
            <a:prstGeom prst="rect">
              <a:avLst/>
            </a:prstGeom>
          </p:spPr>
        </p:pic>
        <p:pic>
          <p:nvPicPr>
            <p:cNvPr id="209" name="Picture 208">
              <a:extLst>
                <a:ext uri="{FF2B5EF4-FFF2-40B4-BE49-F238E27FC236}">
                  <a16:creationId xmlns:a16="http://schemas.microsoft.com/office/drawing/2014/main" id="{919FEB71-D27F-B24E-B79E-7AFD6DCA85F3}"/>
                </a:ext>
              </a:extLst>
            </p:cNvPr>
            <p:cNvPicPr>
              <a:picLocks noChangeAspect="1"/>
            </p:cNvPicPr>
            <p:nvPr/>
          </p:nvPicPr>
          <p:blipFill>
            <a:blip r:embed="rId8"/>
            <a:stretch>
              <a:fillRect/>
            </a:stretch>
          </p:blipFill>
          <p:spPr>
            <a:xfrm>
              <a:off x="4036343" y="4670038"/>
              <a:ext cx="414490" cy="414490"/>
            </a:xfrm>
            <a:prstGeom prst="rect">
              <a:avLst/>
            </a:prstGeom>
          </p:spPr>
        </p:pic>
        <p:pic>
          <p:nvPicPr>
            <p:cNvPr id="210" name="Picture 209">
              <a:extLst>
                <a:ext uri="{FF2B5EF4-FFF2-40B4-BE49-F238E27FC236}">
                  <a16:creationId xmlns:a16="http://schemas.microsoft.com/office/drawing/2014/main" id="{D1C289F7-ACA6-6D4A-B34A-2302F46882E8}"/>
                </a:ext>
              </a:extLst>
            </p:cNvPr>
            <p:cNvPicPr>
              <a:picLocks noChangeAspect="1"/>
            </p:cNvPicPr>
            <p:nvPr/>
          </p:nvPicPr>
          <p:blipFill>
            <a:blip r:embed="rId8"/>
            <a:stretch>
              <a:fillRect/>
            </a:stretch>
          </p:blipFill>
          <p:spPr>
            <a:xfrm>
              <a:off x="4262465" y="4209954"/>
              <a:ext cx="414490" cy="414490"/>
            </a:xfrm>
            <a:prstGeom prst="rect">
              <a:avLst/>
            </a:prstGeom>
          </p:spPr>
        </p:pic>
        <p:pic>
          <p:nvPicPr>
            <p:cNvPr id="211" name="Picture 210">
              <a:extLst>
                <a:ext uri="{FF2B5EF4-FFF2-40B4-BE49-F238E27FC236}">
                  <a16:creationId xmlns:a16="http://schemas.microsoft.com/office/drawing/2014/main" id="{19808C11-D865-5343-B7AB-AFDC9CF08F8A}"/>
                </a:ext>
              </a:extLst>
            </p:cNvPr>
            <p:cNvPicPr>
              <a:picLocks noChangeAspect="1"/>
            </p:cNvPicPr>
            <p:nvPr/>
          </p:nvPicPr>
          <p:blipFill>
            <a:blip r:embed="rId8"/>
            <a:stretch>
              <a:fillRect/>
            </a:stretch>
          </p:blipFill>
          <p:spPr>
            <a:xfrm>
              <a:off x="3065765" y="4106934"/>
              <a:ext cx="414490" cy="414490"/>
            </a:xfrm>
            <a:prstGeom prst="rect">
              <a:avLst/>
            </a:prstGeom>
          </p:spPr>
        </p:pic>
        <p:grpSp>
          <p:nvGrpSpPr>
            <p:cNvPr id="212" name="Group 211">
              <a:extLst>
                <a:ext uri="{FF2B5EF4-FFF2-40B4-BE49-F238E27FC236}">
                  <a16:creationId xmlns:a16="http://schemas.microsoft.com/office/drawing/2014/main" id="{9308ABA2-BFEB-CE4B-87AB-C80BDF829C25}"/>
                </a:ext>
              </a:extLst>
            </p:cNvPr>
            <p:cNvGrpSpPr/>
            <p:nvPr/>
          </p:nvGrpSpPr>
          <p:grpSpPr>
            <a:xfrm>
              <a:off x="3589071" y="3497558"/>
              <a:ext cx="926268" cy="741041"/>
              <a:chOff x="4830486" y="2531958"/>
              <a:chExt cx="753602" cy="602904"/>
            </a:xfrm>
          </p:grpSpPr>
          <p:pic>
            <p:nvPicPr>
              <p:cNvPr id="223" name="Picture 222">
                <a:extLst>
                  <a:ext uri="{FF2B5EF4-FFF2-40B4-BE49-F238E27FC236}">
                    <a16:creationId xmlns:a16="http://schemas.microsoft.com/office/drawing/2014/main" id="{4D5402B5-6256-A845-A37C-778194DD77F7}"/>
                  </a:ext>
                </a:extLst>
              </p:cNvPr>
              <p:cNvPicPr>
                <a:picLocks noChangeAspect="1"/>
              </p:cNvPicPr>
              <p:nvPr/>
            </p:nvPicPr>
            <p:blipFill>
              <a:blip r:embed="rId8"/>
              <a:stretch>
                <a:fillRect/>
              </a:stretch>
            </p:blipFill>
            <p:spPr>
              <a:xfrm>
                <a:off x="4830486" y="2531958"/>
                <a:ext cx="602904" cy="602904"/>
              </a:xfrm>
              <a:prstGeom prst="rect">
                <a:avLst/>
              </a:prstGeom>
            </p:spPr>
          </p:pic>
          <p:sp>
            <p:nvSpPr>
              <p:cNvPr id="224" name="Freeform 5">
                <a:extLst>
                  <a:ext uri="{FF2B5EF4-FFF2-40B4-BE49-F238E27FC236}">
                    <a16:creationId xmlns:a16="http://schemas.microsoft.com/office/drawing/2014/main" id="{18B52FA7-CD0D-524A-87E3-F70B228D2767}"/>
                  </a:ext>
                </a:extLst>
              </p:cNvPr>
              <p:cNvSpPr>
                <a:spLocks/>
              </p:cNvSpPr>
              <p:nvPr/>
            </p:nvSpPr>
            <p:spPr bwMode="auto">
              <a:xfrm>
                <a:off x="5251741" y="2674837"/>
                <a:ext cx="332347" cy="353070"/>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chemeClr val="accent1"/>
              </a:solidFill>
              <a:ln w="38100" cap="sq">
                <a:solidFill>
                  <a:schemeClr val="bg2">
                    <a:lumMod val="95000"/>
                  </a:schemeClr>
                </a:solidFill>
                <a:prstDash val="solid"/>
                <a:miter lim="800000"/>
                <a:headEnd/>
                <a:tailEnd/>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grpSp>
        <p:pic>
          <p:nvPicPr>
            <p:cNvPr id="213" name="Picture 212">
              <a:extLst>
                <a:ext uri="{FF2B5EF4-FFF2-40B4-BE49-F238E27FC236}">
                  <a16:creationId xmlns:a16="http://schemas.microsoft.com/office/drawing/2014/main" id="{D4C2FE0B-8AE3-1A46-842A-ECD39F71FAFE}"/>
                </a:ext>
              </a:extLst>
            </p:cNvPr>
            <p:cNvPicPr>
              <a:picLocks noChangeAspect="1"/>
            </p:cNvPicPr>
            <p:nvPr/>
          </p:nvPicPr>
          <p:blipFill>
            <a:blip r:embed="rId8"/>
            <a:stretch>
              <a:fillRect/>
            </a:stretch>
          </p:blipFill>
          <p:spPr>
            <a:xfrm>
              <a:off x="2824657" y="4572060"/>
              <a:ext cx="414490" cy="414490"/>
            </a:xfrm>
            <a:prstGeom prst="rect">
              <a:avLst/>
            </a:prstGeom>
          </p:spPr>
        </p:pic>
        <p:grpSp>
          <p:nvGrpSpPr>
            <p:cNvPr id="214" name="Group 213">
              <a:extLst>
                <a:ext uri="{FF2B5EF4-FFF2-40B4-BE49-F238E27FC236}">
                  <a16:creationId xmlns:a16="http://schemas.microsoft.com/office/drawing/2014/main" id="{B2AC449F-40E9-3040-AE76-787BF54E3FBE}"/>
                </a:ext>
              </a:extLst>
            </p:cNvPr>
            <p:cNvGrpSpPr/>
            <p:nvPr/>
          </p:nvGrpSpPr>
          <p:grpSpPr>
            <a:xfrm>
              <a:off x="5247962" y="4572060"/>
              <a:ext cx="302773" cy="605544"/>
              <a:chOff x="2715391" y="2892425"/>
              <a:chExt cx="296863" cy="593725"/>
            </a:xfrm>
          </p:grpSpPr>
          <p:sp>
            <p:nvSpPr>
              <p:cNvPr id="219" name="Rectangle 5">
                <a:extLst>
                  <a:ext uri="{FF2B5EF4-FFF2-40B4-BE49-F238E27FC236}">
                    <a16:creationId xmlns:a16="http://schemas.microsoft.com/office/drawing/2014/main" id="{039FB565-FF71-0545-8C7B-8CE19154014F}"/>
                  </a:ext>
                </a:extLst>
              </p:cNvPr>
              <p:cNvSpPr>
                <a:spLocks noChangeArrowheads="1"/>
              </p:cNvSpPr>
              <p:nvPr/>
            </p:nvSpPr>
            <p:spPr bwMode="auto">
              <a:xfrm>
                <a:off x="2715391" y="2892425"/>
                <a:ext cx="296863" cy="593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220" name="Rectangle 6">
                <a:extLst>
                  <a:ext uri="{FF2B5EF4-FFF2-40B4-BE49-F238E27FC236}">
                    <a16:creationId xmlns:a16="http://schemas.microsoft.com/office/drawing/2014/main" id="{BAFE628E-3958-A440-A31F-D39197C5DDED}"/>
                  </a:ext>
                </a:extLst>
              </p:cNvPr>
              <p:cNvSpPr>
                <a:spLocks noChangeArrowheads="1"/>
              </p:cNvSpPr>
              <p:nvPr/>
            </p:nvSpPr>
            <p:spPr bwMode="auto">
              <a:xfrm>
                <a:off x="2751904" y="3319463"/>
                <a:ext cx="223838" cy="3651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221" name="Rectangle 7">
                <a:extLst>
                  <a:ext uri="{FF2B5EF4-FFF2-40B4-BE49-F238E27FC236}">
                    <a16:creationId xmlns:a16="http://schemas.microsoft.com/office/drawing/2014/main" id="{458D6AB9-F3B3-8444-A265-399F623CC660}"/>
                  </a:ext>
                </a:extLst>
              </p:cNvPr>
              <p:cNvSpPr>
                <a:spLocks noChangeArrowheads="1"/>
              </p:cNvSpPr>
              <p:nvPr/>
            </p:nvSpPr>
            <p:spPr bwMode="auto">
              <a:xfrm>
                <a:off x="2751904" y="2947988"/>
                <a:ext cx="223838" cy="3651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222" name="Rectangle 8">
                <a:extLst>
                  <a:ext uri="{FF2B5EF4-FFF2-40B4-BE49-F238E27FC236}">
                    <a16:creationId xmlns:a16="http://schemas.microsoft.com/office/drawing/2014/main" id="{132BB4E4-7694-664E-A952-C180CD1D1C88}"/>
                  </a:ext>
                </a:extLst>
              </p:cNvPr>
              <p:cNvSpPr>
                <a:spLocks noChangeArrowheads="1"/>
              </p:cNvSpPr>
              <p:nvPr/>
            </p:nvSpPr>
            <p:spPr bwMode="auto">
              <a:xfrm>
                <a:off x="2751904" y="3394075"/>
                <a:ext cx="223838" cy="3651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grpSp>
        <p:sp>
          <p:nvSpPr>
            <p:cNvPr id="215" name="TextBox 214">
              <a:extLst>
                <a:ext uri="{FF2B5EF4-FFF2-40B4-BE49-F238E27FC236}">
                  <a16:creationId xmlns:a16="http://schemas.microsoft.com/office/drawing/2014/main" id="{99FA4223-88FD-DE4D-985D-53C278C6A2F3}"/>
                </a:ext>
              </a:extLst>
            </p:cNvPr>
            <p:cNvSpPr txBox="1"/>
            <p:nvPr/>
          </p:nvSpPr>
          <p:spPr>
            <a:xfrm>
              <a:off x="5059524" y="4321652"/>
              <a:ext cx="679649" cy="256159"/>
            </a:xfrm>
            <a:prstGeom prst="rect">
              <a:avLst/>
            </a:prstGeom>
            <a:noFill/>
          </p:spPr>
          <p:txBody>
            <a:bodyPr wrap="square" lIns="0" tIns="0" rIns="0" bIns="0" rtlCol="0">
              <a:spAutoFit/>
            </a:bodyPr>
            <a:lstStyle/>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Backup</a:t>
              </a:r>
            </a:p>
          </p:txBody>
        </p:sp>
        <p:sp>
          <p:nvSpPr>
            <p:cNvPr id="216" name="TextBox 215">
              <a:extLst>
                <a:ext uri="{FF2B5EF4-FFF2-40B4-BE49-F238E27FC236}">
                  <a16:creationId xmlns:a16="http://schemas.microsoft.com/office/drawing/2014/main" id="{BF0620B8-2DB3-8540-92A6-60734E241AB2}"/>
                </a:ext>
              </a:extLst>
            </p:cNvPr>
            <p:cNvSpPr txBox="1"/>
            <p:nvPr/>
          </p:nvSpPr>
          <p:spPr>
            <a:xfrm>
              <a:off x="4515339" y="3763007"/>
              <a:ext cx="1142253" cy="256159"/>
            </a:xfrm>
            <a:prstGeom prst="rect">
              <a:avLst/>
            </a:prstGeom>
            <a:noFill/>
          </p:spPr>
          <p:txBody>
            <a:bodyPr wrap="square" lIns="0" tIns="0" rIns="0" bIns="0" rtlCol="0">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282828"/>
                  </a:solidFill>
                  <a:effectLst/>
                  <a:uLnTx/>
                  <a:uFillTx/>
                  <a:latin typeface="Segoe UI"/>
                  <a:ea typeface="+mn-ea"/>
                  <a:cs typeface="+mn-cs"/>
                </a:rPr>
                <a:t>Antivirus</a:t>
              </a:r>
            </a:p>
          </p:txBody>
        </p:sp>
        <p:cxnSp>
          <p:nvCxnSpPr>
            <p:cNvPr id="217" name="Straight Connector 216">
              <a:extLst>
                <a:ext uri="{FF2B5EF4-FFF2-40B4-BE49-F238E27FC236}">
                  <a16:creationId xmlns:a16="http://schemas.microsoft.com/office/drawing/2014/main" id="{1257F7B7-B3CD-9742-AFBE-9E2054652C35}"/>
                </a:ext>
              </a:extLst>
            </p:cNvPr>
            <p:cNvCxnSpPr>
              <a:cxnSpLocks/>
            </p:cNvCxnSpPr>
            <p:nvPr/>
          </p:nvCxnSpPr>
          <p:spPr>
            <a:xfrm flipH="1">
              <a:off x="3271482" y="2909598"/>
              <a:ext cx="223693" cy="182046"/>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3EE6E6F-8FEC-654F-9BA3-CECB09EF4538}"/>
                </a:ext>
              </a:extLst>
            </p:cNvPr>
            <p:cNvCxnSpPr>
              <a:cxnSpLocks/>
            </p:cNvCxnSpPr>
            <p:nvPr/>
          </p:nvCxnSpPr>
          <p:spPr>
            <a:xfrm flipH="1" flipV="1">
              <a:off x="4292267" y="2884379"/>
              <a:ext cx="324554" cy="211689"/>
            </a:xfrm>
            <a:prstGeom prst="line">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3427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wipe(left)">
                                      <p:cBhvr>
                                        <p:cTn id="7" dur="500"/>
                                        <p:tgtEl>
                                          <p:spTgt spid="1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9"/>
                                        </p:tgtEl>
                                        <p:attrNameLst>
                                          <p:attrName>style.visibility</p:attrName>
                                        </p:attrNameLst>
                                      </p:cBhvr>
                                      <p:to>
                                        <p:strVal val="visible"/>
                                      </p:to>
                                    </p:set>
                                    <p:animEffect transition="in" filter="fade">
                                      <p:cBhvr>
                                        <p:cTn id="11" dur="500"/>
                                        <p:tgtEl>
                                          <p:spTgt spid="199"/>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85"/>
                                        </p:tgtEl>
                                        <p:attrNameLst>
                                          <p:attrName>style.visibility</p:attrName>
                                        </p:attrNameLst>
                                      </p:cBhvr>
                                      <p:to>
                                        <p:strVal val="visible"/>
                                      </p:to>
                                    </p:set>
                                    <p:anim calcmode="lin" valueType="num">
                                      <p:cBhvr additive="base">
                                        <p:cTn id="15" dur="500" fill="hold"/>
                                        <p:tgtEl>
                                          <p:spTgt spid="185"/>
                                        </p:tgtEl>
                                        <p:attrNameLst>
                                          <p:attrName>ppt_x</p:attrName>
                                        </p:attrNameLst>
                                      </p:cBhvr>
                                      <p:tavLst>
                                        <p:tav tm="0">
                                          <p:val>
                                            <p:strVal val="1+#ppt_w/2"/>
                                          </p:val>
                                        </p:tav>
                                        <p:tav tm="100000">
                                          <p:val>
                                            <p:strVal val="#ppt_x"/>
                                          </p:val>
                                        </p:tav>
                                      </p:tavLst>
                                    </p:anim>
                                    <p:anim calcmode="lin" valueType="num">
                                      <p:cBhvr additive="base">
                                        <p:cTn id="16" dur="500" fill="hold"/>
                                        <p:tgtEl>
                                          <p:spTgt spid="185"/>
                                        </p:tgtEl>
                                        <p:attrNameLst>
                                          <p:attrName>ppt_y</p:attrName>
                                        </p:attrNameLst>
                                      </p:cBhvr>
                                      <p:tavLst>
                                        <p:tav tm="0">
                                          <p:val>
                                            <p:strVal val="#ppt_y"/>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198"/>
                                        </p:tgtEl>
                                        <p:attrNameLst>
                                          <p:attrName>style.visibility</p:attrName>
                                        </p:attrNameLst>
                                      </p:cBhvr>
                                      <p:to>
                                        <p:strVal val="visible"/>
                                      </p:to>
                                    </p:set>
                                    <p:animEffect transition="in" filter="wipe(up)">
                                      <p:cBhvr>
                                        <p:cTn id="19" dur="500"/>
                                        <p:tgtEl>
                                          <p:spTgt spid="198"/>
                                        </p:tgtEl>
                                      </p:cBhvr>
                                    </p:animEffect>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188"/>
                                        </p:tgtEl>
                                        <p:attrNameLst>
                                          <p:attrName>style.visibility</p:attrName>
                                        </p:attrNameLst>
                                      </p:cBhvr>
                                      <p:to>
                                        <p:strVal val="visible"/>
                                      </p:to>
                                    </p:set>
                                    <p:anim calcmode="lin" valueType="num">
                                      <p:cBhvr additive="base">
                                        <p:cTn id="23" dur="500" fill="hold"/>
                                        <p:tgtEl>
                                          <p:spTgt spid="188"/>
                                        </p:tgtEl>
                                        <p:attrNameLst>
                                          <p:attrName>ppt_x</p:attrName>
                                        </p:attrNameLst>
                                      </p:cBhvr>
                                      <p:tavLst>
                                        <p:tav tm="0">
                                          <p:val>
                                            <p:strVal val="1+#ppt_w/2"/>
                                          </p:val>
                                        </p:tav>
                                        <p:tav tm="100000">
                                          <p:val>
                                            <p:strVal val="#ppt_x"/>
                                          </p:val>
                                        </p:tav>
                                      </p:tavLst>
                                    </p:anim>
                                    <p:anim calcmode="lin" valueType="num">
                                      <p:cBhvr additive="base">
                                        <p:cTn id="24" dur="500" fill="hold"/>
                                        <p:tgtEl>
                                          <p:spTgt spid="188"/>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decel="100000" fill="hold" nodeType="afterEffect">
                                  <p:stCondLst>
                                    <p:cond delay="0"/>
                                  </p:stCondLst>
                                  <p:childTnLst>
                                    <p:set>
                                      <p:cBhvr>
                                        <p:cTn id="27" dur="1" fill="hold">
                                          <p:stCondLst>
                                            <p:cond delay="0"/>
                                          </p:stCondLst>
                                        </p:cTn>
                                        <p:tgtEl>
                                          <p:spTgt spid="191"/>
                                        </p:tgtEl>
                                        <p:attrNameLst>
                                          <p:attrName>style.visibility</p:attrName>
                                        </p:attrNameLst>
                                      </p:cBhvr>
                                      <p:to>
                                        <p:strVal val="visible"/>
                                      </p:to>
                                    </p:set>
                                    <p:anim calcmode="lin" valueType="num">
                                      <p:cBhvr additive="base">
                                        <p:cTn id="28" dur="750" fill="hold"/>
                                        <p:tgtEl>
                                          <p:spTgt spid="191"/>
                                        </p:tgtEl>
                                        <p:attrNameLst>
                                          <p:attrName>ppt_x</p:attrName>
                                        </p:attrNameLst>
                                      </p:cBhvr>
                                      <p:tavLst>
                                        <p:tav tm="0">
                                          <p:val>
                                            <p:strVal val="1+#ppt_w/2"/>
                                          </p:val>
                                        </p:tav>
                                        <p:tav tm="100000">
                                          <p:val>
                                            <p:strVal val="#ppt_x"/>
                                          </p:val>
                                        </p:tav>
                                      </p:tavLst>
                                    </p:anim>
                                    <p:anim calcmode="lin" valueType="num">
                                      <p:cBhvr additive="base">
                                        <p:cTn id="29" dur="750" fill="hold"/>
                                        <p:tgtEl>
                                          <p:spTgt spid="1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E2791-0DB1-3246-9D4E-7DAADC359CF4}"/>
              </a:ext>
            </a:extLst>
          </p:cNvPr>
          <p:cNvSpPr>
            <a:spLocks noGrp="1"/>
          </p:cNvSpPr>
          <p:nvPr>
            <p:ph type="title"/>
          </p:nvPr>
        </p:nvSpPr>
        <p:spPr>
          <a:xfrm>
            <a:off x="434975" y="449264"/>
            <a:ext cx="11563350" cy="754061"/>
          </a:xfrm>
        </p:spPr>
        <p:txBody>
          <a:bodyPr/>
          <a:lstStyle/>
          <a:p>
            <a:r>
              <a:rPr lang="en-US">
                <a:solidFill>
                  <a:schemeClr val="accent1"/>
                </a:solidFill>
              </a:rPr>
              <a:t>Build your business </a:t>
            </a:r>
            <a:r>
              <a:rPr lang="en-US"/>
              <a:t>around cloud security</a:t>
            </a:r>
            <a:br>
              <a:rPr lang="en-US"/>
            </a:br>
            <a:endParaRPr lang="en-US"/>
          </a:p>
        </p:txBody>
      </p:sp>
      <p:grpSp>
        <p:nvGrpSpPr>
          <p:cNvPr id="19" name="Group 18">
            <a:extLst>
              <a:ext uri="{FF2B5EF4-FFF2-40B4-BE49-F238E27FC236}">
                <a16:creationId xmlns:a16="http://schemas.microsoft.com/office/drawing/2014/main" id="{B934E454-B6FA-B24E-8E49-3BE3706A6D79}"/>
              </a:ext>
            </a:extLst>
          </p:cNvPr>
          <p:cNvGrpSpPr/>
          <p:nvPr/>
        </p:nvGrpSpPr>
        <p:grpSpPr>
          <a:xfrm>
            <a:off x="678977" y="2110098"/>
            <a:ext cx="3587136" cy="4047897"/>
            <a:chOff x="4480182" y="2110098"/>
            <a:chExt cx="3587136" cy="4047897"/>
          </a:xfrm>
        </p:grpSpPr>
        <p:sp>
          <p:nvSpPr>
            <p:cNvPr id="20" name="Rectangle 19">
              <a:extLst>
                <a:ext uri="{FF2B5EF4-FFF2-40B4-BE49-F238E27FC236}">
                  <a16:creationId xmlns:a16="http://schemas.microsoft.com/office/drawing/2014/main" id="{144A36B3-5DB2-9749-9A99-B8500DC673D4}"/>
                </a:ext>
              </a:extLst>
            </p:cNvPr>
            <p:cNvSpPr/>
            <p:nvPr/>
          </p:nvSpPr>
          <p:spPr bwMode="auto">
            <a:xfrm>
              <a:off x="4480184" y="2110098"/>
              <a:ext cx="3587134" cy="359870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Isosceles Triangle 1">
              <a:extLst>
                <a:ext uri="{FF2B5EF4-FFF2-40B4-BE49-F238E27FC236}">
                  <a16:creationId xmlns:a16="http://schemas.microsoft.com/office/drawing/2014/main" id="{C9872374-BC37-4F44-A13C-7B1A91D2BFBB}"/>
                </a:ext>
              </a:extLst>
            </p:cNvPr>
            <p:cNvSpPr/>
            <p:nvPr/>
          </p:nvSpPr>
          <p:spPr bwMode="auto">
            <a:xfrm rot="10800000">
              <a:off x="4480182" y="5708798"/>
              <a:ext cx="809728" cy="449197"/>
            </a:xfrm>
            <a:prstGeom prst="triangle">
              <a:avLst>
                <a:gd name="adj" fmla="val 0"/>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8341885E-7F77-3448-9957-3CFE83C55A4A}"/>
              </a:ext>
            </a:extLst>
          </p:cNvPr>
          <p:cNvGrpSpPr/>
          <p:nvPr/>
        </p:nvGrpSpPr>
        <p:grpSpPr>
          <a:xfrm>
            <a:off x="8696689" y="2622680"/>
            <a:ext cx="2272866" cy="2452821"/>
            <a:chOff x="8556661" y="2286764"/>
            <a:chExt cx="2273511" cy="2453517"/>
          </a:xfrm>
        </p:grpSpPr>
        <p:sp>
          <p:nvSpPr>
            <p:cNvPr id="25" name="Rectangle 24">
              <a:extLst>
                <a:ext uri="{FF2B5EF4-FFF2-40B4-BE49-F238E27FC236}">
                  <a16:creationId xmlns:a16="http://schemas.microsoft.com/office/drawing/2014/main" id="{4C74D017-9F86-9946-A6CD-051E8507DDC5}"/>
                </a:ext>
              </a:extLst>
            </p:cNvPr>
            <p:cNvSpPr/>
            <p:nvPr/>
          </p:nvSpPr>
          <p:spPr>
            <a:xfrm>
              <a:off x="8556661" y="4385789"/>
              <a:ext cx="2273511" cy="354492"/>
            </a:xfrm>
            <a:prstGeom prst="rect">
              <a:avLst/>
            </a:prstGeom>
          </p:spPr>
          <p:txBody>
            <a:bodyPr wrap="none" lIns="0" rIns="0">
              <a:spAutoFit/>
            </a:bodyPr>
            <a:lstStyle/>
            <a:p>
              <a:pPr marL="0" marR="0" lvl="0" indent="0" algn="ctr" defTabSz="931972" rtl="0" eaLnBrk="1" fontAlgn="base" latinLnBrk="0" hangingPunct="1">
                <a:lnSpc>
                  <a:spcPts val="2000"/>
                </a:lnSpc>
                <a:spcBef>
                  <a:spcPct val="0"/>
                </a:spcBef>
                <a:spcAft>
                  <a:spcPts val="612"/>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Semibold"/>
                  <a:ea typeface="+mn-ea"/>
                  <a:cs typeface="+mn-cs"/>
                </a:rPr>
                <a:t>What to do next</a:t>
              </a:r>
            </a:p>
          </p:txBody>
        </p:sp>
        <p:pic>
          <p:nvPicPr>
            <p:cNvPr id="26" name="Picture 25">
              <a:extLst>
                <a:ext uri="{FF2B5EF4-FFF2-40B4-BE49-F238E27FC236}">
                  <a16:creationId xmlns:a16="http://schemas.microsoft.com/office/drawing/2014/main" id="{7F3D1814-AFCF-3340-BC44-726A06E9613D}"/>
                </a:ext>
              </a:extLst>
            </p:cNvPr>
            <p:cNvPicPr>
              <a:picLocks noChangeAspect="1"/>
            </p:cNvPicPr>
            <p:nvPr/>
          </p:nvPicPr>
          <p:blipFill>
            <a:blip r:embed="rId3"/>
            <a:stretch>
              <a:fillRect/>
            </a:stretch>
          </p:blipFill>
          <p:spPr>
            <a:xfrm>
              <a:off x="9088163" y="2286764"/>
              <a:ext cx="1210498" cy="1210498"/>
            </a:xfrm>
            <a:prstGeom prst="rect">
              <a:avLst/>
            </a:prstGeom>
          </p:spPr>
        </p:pic>
        <p:cxnSp>
          <p:nvCxnSpPr>
            <p:cNvPr id="30" name="Straight Connector 29">
              <a:extLst>
                <a:ext uri="{FF2B5EF4-FFF2-40B4-BE49-F238E27FC236}">
                  <a16:creationId xmlns:a16="http://schemas.microsoft.com/office/drawing/2014/main" id="{FF4556A3-98B5-E24C-9278-D3D791142B74}"/>
                </a:ext>
              </a:extLst>
            </p:cNvPr>
            <p:cNvCxnSpPr/>
            <p:nvPr/>
          </p:nvCxnSpPr>
          <p:spPr>
            <a:xfrm>
              <a:off x="8743346"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8FCA28C-E8E6-FE42-BCBD-FE8BD8F459AE}"/>
              </a:ext>
            </a:extLst>
          </p:cNvPr>
          <p:cNvGrpSpPr/>
          <p:nvPr/>
        </p:nvGrpSpPr>
        <p:grpSpPr>
          <a:xfrm>
            <a:off x="4900801" y="2569207"/>
            <a:ext cx="2796920" cy="2762775"/>
            <a:chOff x="4651253" y="2233277"/>
            <a:chExt cx="2797712" cy="2763558"/>
          </a:xfrm>
        </p:grpSpPr>
        <p:sp>
          <p:nvSpPr>
            <p:cNvPr id="36" name="Rectangle 35">
              <a:extLst>
                <a:ext uri="{FF2B5EF4-FFF2-40B4-BE49-F238E27FC236}">
                  <a16:creationId xmlns:a16="http://schemas.microsoft.com/office/drawing/2014/main" id="{4027DF64-43DF-BB46-A08E-9477B3A09FD0}"/>
                </a:ext>
              </a:extLst>
            </p:cNvPr>
            <p:cNvSpPr/>
            <p:nvPr/>
          </p:nvSpPr>
          <p:spPr>
            <a:xfrm>
              <a:off x="4651253" y="4385789"/>
              <a:ext cx="2797712" cy="611046"/>
            </a:xfrm>
            <a:prstGeom prst="rect">
              <a:avLst/>
            </a:prstGeom>
          </p:spPr>
          <p:txBody>
            <a:bodyPr wrap="none" lIns="0" rIns="0">
              <a:spAutoFit/>
            </a:bodyPr>
            <a:lstStyle/>
            <a:p>
              <a:pPr marL="0" marR="0" lvl="0" indent="0" algn="ctr" defTabSz="931972" rtl="0" eaLnBrk="1" fontAlgn="base" latinLnBrk="0" hangingPunct="1">
                <a:lnSpc>
                  <a:spcPts val="2000"/>
                </a:lnSpc>
                <a:spcBef>
                  <a:spcPct val="0"/>
                </a:spcBef>
                <a:spcAft>
                  <a:spcPts val="612"/>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Semibold"/>
                  <a:ea typeface="+mn-ea"/>
                  <a:cs typeface="+mn-cs"/>
                </a:rPr>
                <a:t>Why add Advanced </a:t>
              </a:r>
              <a:br>
                <a:rPr kumimoji="0" lang="en-US" sz="2400" b="0" i="0" u="none" strike="noStrike" kern="1200" cap="none" spc="0" normalizeH="0" baseline="0" noProof="0">
                  <a:ln>
                    <a:noFill/>
                  </a:ln>
                  <a:solidFill>
                    <a:srgbClr val="282828"/>
                  </a:solidFill>
                  <a:effectLst/>
                  <a:uLnTx/>
                  <a:uFillTx/>
                  <a:latin typeface="Segoe UI Semibold"/>
                  <a:ea typeface="+mn-ea"/>
                  <a:cs typeface="+mn-cs"/>
                </a:rPr>
              </a:br>
              <a:r>
                <a:rPr kumimoji="0" lang="en-US" sz="2400" b="0" i="0" u="none" strike="noStrike" kern="1200" cap="none" spc="0" normalizeH="0" baseline="0" noProof="0">
                  <a:ln>
                    <a:noFill/>
                  </a:ln>
                  <a:solidFill>
                    <a:srgbClr val="282828"/>
                  </a:solidFill>
                  <a:effectLst/>
                  <a:uLnTx/>
                  <a:uFillTx/>
                  <a:latin typeface="Segoe UI Semibold"/>
                  <a:ea typeface="+mn-ea"/>
                  <a:cs typeface="+mn-cs"/>
                </a:rPr>
                <a:t>Security services?</a:t>
              </a:r>
            </a:p>
          </p:txBody>
        </p:sp>
        <p:pic>
          <p:nvPicPr>
            <p:cNvPr id="37" name="Picture 36">
              <a:extLst>
                <a:ext uri="{FF2B5EF4-FFF2-40B4-BE49-F238E27FC236}">
                  <a16:creationId xmlns:a16="http://schemas.microsoft.com/office/drawing/2014/main" id="{C26ED2EE-7456-5A49-91FE-54FC5D10AE13}"/>
                </a:ext>
              </a:extLst>
            </p:cNvPr>
            <p:cNvPicPr>
              <a:picLocks noChangeAspect="1"/>
            </p:cNvPicPr>
            <p:nvPr/>
          </p:nvPicPr>
          <p:blipFill>
            <a:blip r:embed="rId4"/>
            <a:stretch>
              <a:fillRect/>
            </a:stretch>
          </p:blipFill>
          <p:spPr>
            <a:xfrm>
              <a:off x="5216021" y="2233277"/>
              <a:ext cx="1340622" cy="1340622"/>
            </a:xfrm>
            <a:prstGeom prst="rect">
              <a:avLst/>
            </a:prstGeom>
          </p:spPr>
        </p:pic>
        <p:cxnSp>
          <p:nvCxnSpPr>
            <p:cNvPr id="38" name="Straight Connector 37">
              <a:extLst>
                <a:ext uri="{FF2B5EF4-FFF2-40B4-BE49-F238E27FC236}">
                  <a16:creationId xmlns:a16="http://schemas.microsoft.com/office/drawing/2014/main" id="{5BFD3BA6-7EF7-324C-81DA-4F8F89FC7E75}"/>
                </a:ext>
              </a:extLst>
            </p:cNvPr>
            <p:cNvCxnSpPr/>
            <p:nvPr/>
          </p:nvCxnSpPr>
          <p:spPr>
            <a:xfrm>
              <a:off x="5100453"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64A60061-135E-5B4E-AFDC-E04D1CA50664}"/>
              </a:ext>
            </a:extLst>
          </p:cNvPr>
          <p:cNvGrpSpPr/>
          <p:nvPr/>
        </p:nvGrpSpPr>
        <p:grpSpPr>
          <a:xfrm>
            <a:off x="1190519" y="2622680"/>
            <a:ext cx="2568011" cy="2709304"/>
            <a:chOff x="1075849" y="2286764"/>
            <a:chExt cx="2568739" cy="2710072"/>
          </a:xfrm>
        </p:grpSpPr>
        <p:sp>
          <p:nvSpPr>
            <p:cNvPr id="40" name="Rectangle 39">
              <a:extLst>
                <a:ext uri="{FF2B5EF4-FFF2-40B4-BE49-F238E27FC236}">
                  <a16:creationId xmlns:a16="http://schemas.microsoft.com/office/drawing/2014/main" id="{27C8D2FD-D647-2240-AC33-54325E786139}"/>
                </a:ext>
              </a:extLst>
            </p:cNvPr>
            <p:cNvSpPr/>
            <p:nvPr/>
          </p:nvSpPr>
          <p:spPr>
            <a:xfrm>
              <a:off x="1075849" y="4385790"/>
              <a:ext cx="2568739" cy="611046"/>
            </a:xfrm>
            <a:prstGeom prst="rect">
              <a:avLst/>
            </a:prstGeom>
          </p:spPr>
          <p:txBody>
            <a:bodyPr wrap="none" lIns="0" rIns="0">
              <a:spAutoFit/>
            </a:bodyPr>
            <a:lstStyle/>
            <a:p>
              <a:pPr marL="0" marR="0" lvl="0" indent="0" algn="ctr" defTabSz="931972" rtl="0" eaLnBrk="1" fontAlgn="base" latinLnBrk="0" hangingPunct="1">
                <a:lnSpc>
                  <a:spcPts val="2000"/>
                </a:lnSpc>
                <a:spcBef>
                  <a:spcPct val="0"/>
                </a:spcBef>
                <a:spcAft>
                  <a:spcPts val="612"/>
                </a:spcAft>
                <a:buClrTx/>
                <a:buSzTx/>
                <a:buFontTx/>
                <a:buNone/>
                <a:tabLst/>
                <a:defRPr/>
              </a:pPr>
              <a:r>
                <a:rPr kumimoji="0" lang="en-US" sz="2400" b="0" i="0" u="none" strike="noStrike" kern="1200" cap="none" spc="0" normalizeH="0" baseline="0" noProof="0">
                  <a:ln>
                    <a:noFill/>
                  </a:ln>
                  <a:solidFill>
                    <a:srgbClr val="282828"/>
                  </a:solidFill>
                  <a:effectLst/>
                  <a:uLnTx/>
                  <a:uFillTx/>
                  <a:latin typeface="Segoe UI Semibold"/>
                  <a:ea typeface="+mn-ea"/>
                  <a:cs typeface="+mn-cs"/>
                </a:rPr>
                <a:t>How will this help </a:t>
              </a:r>
              <a:br>
                <a:rPr kumimoji="0" lang="en-US" sz="2400" b="0" i="0" u="none" strike="noStrike" kern="1200" cap="none" spc="0" normalizeH="0" baseline="0" noProof="0">
                  <a:ln>
                    <a:noFill/>
                  </a:ln>
                  <a:solidFill>
                    <a:srgbClr val="282828"/>
                  </a:solidFill>
                  <a:effectLst/>
                  <a:uLnTx/>
                  <a:uFillTx/>
                  <a:latin typeface="Segoe UI Semibold"/>
                  <a:ea typeface="+mn-ea"/>
                  <a:cs typeface="+mn-cs"/>
                </a:rPr>
              </a:br>
              <a:r>
                <a:rPr kumimoji="0" lang="en-US" sz="2400" b="0" i="0" u="none" strike="noStrike" kern="1200" cap="none" spc="0" normalizeH="0" baseline="0" noProof="0">
                  <a:ln>
                    <a:noFill/>
                  </a:ln>
                  <a:solidFill>
                    <a:srgbClr val="282828"/>
                  </a:solidFill>
                  <a:effectLst/>
                  <a:uLnTx/>
                  <a:uFillTx/>
                  <a:latin typeface="Segoe UI Semibold"/>
                  <a:ea typeface="+mn-ea"/>
                  <a:cs typeface="+mn-cs"/>
                </a:rPr>
                <a:t>your customers?</a:t>
              </a:r>
            </a:p>
          </p:txBody>
        </p:sp>
        <p:pic>
          <p:nvPicPr>
            <p:cNvPr id="41" name="Picture 40">
              <a:extLst>
                <a:ext uri="{FF2B5EF4-FFF2-40B4-BE49-F238E27FC236}">
                  <a16:creationId xmlns:a16="http://schemas.microsoft.com/office/drawing/2014/main" id="{497BE02A-1B97-4147-B80D-598254D857F5}"/>
                </a:ext>
              </a:extLst>
            </p:cNvPr>
            <p:cNvPicPr>
              <a:picLocks noChangeAspect="1"/>
            </p:cNvPicPr>
            <p:nvPr/>
          </p:nvPicPr>
          <p:blipFill>
            <a:blip r:embed="rId5"/>
            <a:stretch>
              <a:fillRect/>
            </a:stretch>
          </p:blipFill>
          <p:spPr>
            <a:xfrm>
              <a:off x="1754960" y="2286764"/>
              <a:ext cx="1210498" cy="1210498"/>
            </a:xfrm>
            <a:prstGeom prst="rect">
              <a:avLst/>
            </a:prstGeom>
          </p:spPr>
        </p:pic>
        <p:cxnSp>
          <p:nvCxnSpPr>
            <p:cNvPr id="42" name="Straight Connector 41">
              <a:extLst>
                <a:ext uri="{FF2B5EF4-FFF2-40B4-BE49-F238E27FC236}">
                  <a16:creationId xmlns:a16="http://schemas.microsoft.com/office/drawing/2014/main" id="{E404D302-42A8-C242-898E-47ECF47C51FF}"/>
                </a:ext>
              </a:extLst>
            </p:cNvPr>
            <p:cNvCxnSpPr/>
            <p:nvPr/>
          </p:nvCxnSpPr>
          <p:spPr>
            <a:xfrm>
              <a:off x="1410564"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098695"/>
      </p:ext>
    </p:extLst>
  </p:cSld>
  <p:clrMapOvr>
    <a:masterClrMapping/>
  </p:clrMapOvr>
  <p:transition advTm="7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is a scale security provider</a:t>
            </a:r>
            <a:br>
              <a:rPr lang="en-US" dirty="0"/>
            </a:br>
            <a:r>
              <a:rPr lang="en-US" sz="2000" spc="0" dirty="0">
                <a:solidFill>
                  <a:schemeClr val="tx1"/>
                </a:solidFill>
                <a:latin typeface="Segoe UI" panose="020B0502040204020203" pitchFamily="34" charset="0"/>
              </a:rPr>
              <a:t>Securing SMBs with unique insights, informed by trillions of signals</a:t>
            </a:r>
            <a:endParaRPr lang="en-US" spc="0" dirty="0">
              <a:solidFill>
                <a:schemeClr val="tx1"/>
              </a:solidFill>
              <a:latin typeface="Segoe UI" panose="020B0502040204020203" pitchFamily="34" charset="0"/>
            </a:endParaRPr>
          </a:p>
        </p:txBody>
      </p:sp>
      <p:sp>
        <p:nvSpPr>
          <p:cNvPr id="204" name="Freeform: Shape 203">
            <a:extLst>
              <a:ext uri="{FF2B5EF4-FFF2-40B4-BE49-F238E27FC236}">
                <a16:creationId xmlns:a16="http://schemas.microsoft.com/office/drawing/2014/main" id="{3B8EDC95-4213-4920-9671-230409DDFFA2}"/>
              </a:ext>
            </a:extLst>
          </p:cNvPr>
          <p:cNvSpPr/>
          <p:nvPr/>
        </p:nvSpPr>
        <p:spPr bwMode="auto">
          <a:xfrm flipH="1" flipV="1">
            <a:off x="8046778" y="3040128"/>
            <a:ext cx="152378" cy="91427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05" name="Freeform: Shape 204">
            <a:extLst>
              <a:ext uri="{FF2B5EF4-FFF2-40B4-BE49-F238E27FC236}">
                <a16:creationId xmlns:a16="http://schemas.microsoft.com/office/drawing/2014/main" id="{E2227237-FF60-4006-BCEB-6E503681BC68}"/>
              </a:ext>
            </a:extLst>
          </p:cNvPr>
          <p:cNvSpPr/>
          <p:nvPr/>
        </p:nvSpPr>
        <p:spPr bwMode="auto">
          <a:xfrm>
            <a:off x="1457077" y="2386626"/>
            <a:ext cx="578028" cy="48480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06" name="Freeform: Shape 205">
            <a:extLst>
              <a:ext uri="{FF2B5EF4-FFF2-40B4-BE49-F238E27FC236}">
                <a16:creationId xmlns:a16="http://schemas.microsoft.com/office/drawing/2014/main" id="{E72C1E61-2A40-45F9-800D-6EFC50BAE7E1}"/>
              </a:ext>
            </a:extLst>
          </p:cNvPr>
          <p:cNvSpPr/>
          <p:nvPr/>
        </p:nvSpPr>
        <p:spPr bwMode="auto">
          <a:xfrm>
            <a:off x="1761176" y="3893289"/>
            <a:ext cx="96815" cy="72696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07" name="Freeform: Shape 206">
            <a:extLst>
              <a:ext uri="{FF2B5EF4-FFF2-40B4-BE49-F238E27FC236}">
                <a16:creationId xmlns:a16="http://schemas.microsoft.com/office/drawing/2014/main" id="{0ADC33F2-41B1-4A14-A5AF-1CC2E83D8DE7}"/>
              </a:ext>
            </a:extLst>
          </p:cNvPr>
          <p:cNvSpPr/>
          <p:nvPr/>
        </p:nvSpPr>
        <p:spPr bwMode="auto">
          <a:xfrm>
            <a:off x="2387376" y="4212330"/>
            <a:ext cx="538510" cy="63566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08" name="Freeform: Shape 207">
            <a:extLst>
              <a:ext uri="{FF2B5EF4-FFF2-40B4-BE49-F238E27FC236}">
                <a16:creationId xmlns:a16="http://schemas.microsoft.com/office/drawing/2014/main" id="{4527FA86-E941-4B22-8EBA-07CD6BA999F5}"/>
              </a:ext>
            </a:extLst>
          </p:cNvPr>
          <p:cNvSpPr/>
          <p:nvPr/>
        </p:nvSpPr>
        <p:spPr bwMode="auto">
          <a:xfrm flipH="1">
            <a:off x="997018" y="3893290"/>
            <a:ext cx="334703" cy="71287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09" name="Freeform: Shape 208">
            <a:extLst>
              <a:ext uri="{FF2B5EF4-FFF2-40B4-BE49-F238E27FC236}">
                <a16:creationId xmlns:a16="http://schemas.microsoft.com/office/drawing/2014/main" id="{D21A1652-B8FA-4650-B35C-AC292AF935B3}"/>
              </a:ext>
            </a:extLst>
          </p:cNvPr>
          <p:cNvSpPr/>
          <p:nvPr/>
        </p:nvSpPr>
        <p:spPr bwMode="auto">
          <a:xfrm>
            <a:off x="4123789" y="2293397"/>
            <a:ext cx="753995" cy="52878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0" name="Freeform: Shape 209">
            <a:extLst>
              <a:ext uri="{FF2B5EF4-FFF2-40B4-BE49-F238E27FC236}">
                <a16:creationId xmlns:a16="http://schemas.microsoft.com/office/drawing/2014/main" id="{90CA5B84-E972-44A3-9EE8-0F0D95C0C46D}"/>
              </a:ext>
            </a:extLst>
          </p:cNvPr>
          <p:cNvSpPr/>
          <p:nvPr/>
        </p:nvSpPr>
        <p:spPr bwMode="auto">
          <a:xfrm flipV="1">
            <a:off x="4263220" y="3507965"/>
            <a:ext cx="1176747" cy="32462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1" name="Freeform: Shape 210">
            <a:extLst>
              <a:ext uri="{FF2B5EF4-FFF2-40B4-BE49-F238E27FC236}">
                <a16:creationId xmlns:a16="http://schemas.microsoft.com/office/drawing/2014/main" id="{1F4ADE8E-3519-4F06-8A3E-3E657F56670D}"/>
              </a:ext>
            </a:extLst>
          </p:cNvPr>
          <p:cNvSpPr/>
          <p:nvPr/>
        </p:nvSpPr>
        <p:spPr bwMode="auto">
          <a:xfrm flipH="1" flipV="1">
            <a:off x="4244015" y="5249412"/>
            <a:ext cx="166796" cy="48168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2" name="Freeform: Shape 211">
            <a:extLst>
              <a:ext uri="{FF2B5EF4-FFF2-40B4-BE49-F238E27FC236}">
                <a16:creationId xmlns:a16="http://schemas.microsoft.com/office/drawing/2014/main" id="{8F08C684-CB31-4D46-89EF-C03803C143E4}"/>
              </a:ext>
            </a:extLst>
          </p:cNvPr>
          <p:cNvSpPr/>
          <p:nvPr/>
        </p:nvSpPr>
        <p:spPr bwMode="auto">
          <a:xfrm flipH="1">
            <a:off x="3459438" y="5310884"/>
            <a:ext cx="262017" cy="45459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3" name="Freeform: Shape 212">
            <a:extLst>
              <a:ext uri="{FF2B5EF4-FFF2-40B4-BE49-F238E27FC236}">
                <a16:creationId xmlns:a16="http://schemas.microsoft.com/office/drawing/2014/main" id="{1224EC56-1F6E-434A-BD7B-643028AA460E}"/>
              </a:ext>
            </a:extLst>
          </p:cNvPr>
          <p:cNvSpPr/>
          <p:nvPr/>
        </p:nvSpPr>
        <p:spPr bwMode="auto">
          <a:xfrm>
            <a:off x="4680420" y="4813113"/>
            <a:ext cx="983859" cy="114315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4" name="Freeform: Shape 213">
            <a:extLst>
              <a:ext uri="{FF2B5EF4-FFF2-40B4-BE49-F238E27FC236}">
                <a16:creationId xmlns:a16="http://schemas.microsoft.com/office/drawing/2014/main" id="{7520AE34-47A8-4CD3-9F9E-849763420FD7}"/>
              </a:ext>
            </a:extLst>
          </p:cNvPr>
          <p:cNvSpPr/>
          <p:nvPr/>
        </p:nvSpPr>
        <p:spPr bwMode="auto">
          <a:xfrm>
            <a:off x="5664879" y="4921049"/>
            <a:ext cx="317454" cy="59554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5" name="Freeform: Shape 214">
            <a:extLst>
              <a:ext uri="{FF2B5EF4-FFF2-40B4-BE49-F238E27FC236}">
                <a16:creationId xmlns:a16="http://schemas.microsoft.com/office/drawing/2014/main" id="{BC4D60F1-C81B-49F0-B417-5CCB318619A2}"/>
              </a:ext>
            </a:extLst>
          </p:cNvPr>
          <p:cNvSpPr/>
          <p:nvPr/>
        </p:nvSpPr>
        <p:spPr bwMode="auto">
          <a:xfrm flipH="1">
            <a:off x="6268041" y="4863906"/>
            <a:ext cx="51915" cy="60025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6" name="Freeform: Shape 215">
            <a:extLst>
              <a:ext uri="{FF2B5EF4-FFF2-40B4-BE49-F238E27FC236}">
                <a16:creationId xmlns:a16="http://schemas.microsoft.com/office/drawing/2014/main" id="{5AAF843C-966A-45D2-B3CA-58A81D068894}"/>
              </a:ext>
            </a:extLst>
          </p:cNvPr>
          <p:cNvSpPr/>
          <p:nvPr/>
        </p:nvSpPr>
        <p:spPr bwMode="auto">
          <a:xfrm>
            <a:off x="6274672" y="2183805"/>
            <a:ext cx="64199" cy="90948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7" name="Freeform: Shape 216">
            <a:extLst>
              <a:ext uri="{FF2B5EF4-FFF2-40B4-BE49-F238E27FC236}">
                <a16:creationId xmlns:a16="http://schemas.microsoft.com/office/drawing/2014/main" id="{39F755E0-B779-4ED6-8212-15AF5FC8E78D}"/>
              </a:ext>
            </a:extLst>
          </p:cNvPr>
          <p:cNvSpPr/>
          <p:nvPr/>
        </p:nvSpPr>
        <p:spPr bwMode="auto">
          <a:xfrm>
            <a:off x="6817355" y="2499501"/>
            <a:ext cx="241786" cy="61759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8" name="Freeform: Shape 217">
            <a:extLst>
              <a:ext uri="{FF2B5EF4-FFF2-40B4-BE49-F238E27FC236}">
                <a16:creationId xmlns:a16="http://schemas.microsoft.com/office/drawing/2014/main" id="{31002484-9E5D-4F81-877C-8E988E0B5BDB}"/>
              </a:ext>
            </a:extLst>
          </p:cNvPr>
          <p:cNvSpPr/>
          <p:nvPr/>
        </p:nvSpPr>
        <p:spPr bwMode="auto">
          <a:xfrm flipV="1">
            <a:off x="6908703" y="4165505"/>
            <a:ext cx="2679320" cy="67300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19" name="Freeform: Shape 218">
            <a:extLst>
              <a:ext uri="{FF2B5EF4-FFF2-40B4-BE49-F238E27FC236}">
                <a16:creationId xmlns:a16="http://schemas.microsoft.com/office/drawing/2014/main" id="{DF4C8715-23FC-479E-B1E0-A44205050776}"/>
              </a:ext>
            </a:extLst>
          </p:cNvPr>
          <p:cNvSpPr/>
          <p:nvPr/>
        </p:nvSpPr>
        <p:spPr bwMode="auto">
          <a:xfrm>
            <a:off x="8616470" y="4813113"/>
            <a:ext cx="867955" cy="56791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0" name="Freeform: Shape 219">
            <a:extLst>
              <a:ext uri="{FF2B5EF4-FFF2-40B4-BE49-F238E27FC236}">
                <a16:creationId xmlns:a16="http://schemas.microsoft.com/office/drawing/2014/main" id="{AC8C9231-0A50-4960-8BBC-4F3E8FADD7CD}"/>
              </a:ext>
            </a:extLst>
          </p:cNvPr>
          <p:cNvSpPr/>
          <p:nvPr/>
        </p:nvSpPr>
        <p:spPr bwMode="auto">
          <a:xfrm flipH="1">
            <a:off x="8685881" y="2666451"/>
            <a:ext cx="773127" cy="82416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1" name="Freeform: Shape 220">
            <a:extLst>
              <a:ext uri="{FF2B5EF4-FFF2-40B4-BE49-F238E27FC236}">
                <a16:creationId xmlns:a16="http://schemas.microsoft.com/office/drawing/2014/main" id="{29584BBD-8E8B-4E1B-8895-9F1BDF17ABA0}"/>
              </a:ext>
            </a:extLst>
          </p:cNvPr>
          <p:cNvSpPr/>
          <p:nvPr/>
        </p:nvSpPr>
        <p:spPr bwMode="auto">
          <a:xfrm>
            <a:off x="10289293" y="2419776"/>
            <a:ext cx="373151" cy="91744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0EAC06D8-3E45-4AD3-9258-D1AD4DB568A7}"/>
              </a:ext>
            </a:extLst>
          </p:cNvPr>
          <p:cNvSpPr/>
          <p:nvPr/>
        </p:nvSpPr>
        <p:spPr bwMode="auto">
          <a:xfrm flipH="1">
            <a:off x="10442457" y="4813408"/>
            <a:ext cx="139199" cy="71080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3" name="Freeform: Shape 222">
            <a:extLst>
              <a:ext uri="{FF2B5EF4-FFF2-40B4-BE49-F238E27FC236}">
                <a16:creationId xmlns:a16="http://schemas.microsoft.com/office/drawing/2014/main" id="{861F383F-FD7F-4EC2-B02F-29080064CA10}"/>
              </a:ext>
            </a:extLst>
          </p:cNvPr>
          <p:cNvSpPr/>
          <p:nvPr/>
        </p:nvSpPr>
        <p:spPr bwMode="auto">
          <a:xfrm flipH="1">
            <a:off x="8504029" y="5583853"/>
            <a:ext cx="668127" cy="7980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4" name="Freeform: Shape 223">
            <a:extLst>
              <a:ext uri="{FF2B5EF4-FFF2-40B4-BE49-F238E27FC236}">
                <a16:creationId xmlns:a16="http://schemas.microsoft.com/office/drawing/2014/main" id="{9022DB66-AD0B-4179-B66B-88BD889B3DA6}"/>
              </a:ext>
            </a:extLst>
          </p:cNvPr>
          <p:cNvSpPr/>
          <p:nvPr/>
        </p:nvSpPr>
        <p:spPr bwMode="auto">
          <a:xfrm flipH="1">
            <a:off x="8619785" y="6181345"/>
            <a:ext cx="574229" cy="37396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5" name="Freeform: Shape 224">
            <a:extLst>
              <a:ext uri="{FF2B5EF4-FFF2-40B4-BE49-F238E27FC236}">
                <a16:creationId xmlns:a16="http://schemas.microsoft.com/office/drawing/2014/main" id="{18B4A349-210A-4250-AABF-2D333ABA1693}"/>
              </a:ext>
            </a:extLst>
          </p:cNvPr>
          <p:cNvSpPr/>
          <p:nvPr/>
        </p:nvSpPr>
        <p:spPr bwMode="auto">
          <a:xfrm>
            <a:off x="11315392" y="5539960"/>
            <a:ext cx="345823" cy="30045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6" name="Freeform: Shape 225">
            <a:extLst>
              <a:ext uri="{FF2B5EF4-FFF2-40B4-BE49-F238E27FC236}">
                <a16:creationId xmlns:a16="http://schemas.microsoft.com/office/drawing/2014/main" id="{8B4DA06A-43B3-4309-A25A-A70CA5BF5E30}"/>
              </a:ext>
            </a:extLst>
          </p:cNvPr>
          <p:cNvSpPr/>
          <p:nvPr/>
        </p:nvSpPr>
        <p:spPr bwMode="auto">
          <a:xfrm flipH="1" flipV="1">
            <a:off x="10921333" y="3855669"/>
            <a:ext cx="660305" cy="11784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7" name="Freeform: Shape 226">
            <a:extLst>
              <a:ext uri="{FF2B5EF4-FFF2-40B4-BE49-F238E27FC236}">
                <a16:creationId xmlns:a16="http://schemas.microsoft.com/office/drawing/2014/main" id="{15F0EBDF-D127-46E1-89C3-8B4F04545613}"/>
              </a:ext>
            </a:extLst>
          </p:cNvPr>
          <p:cNvSpPr/>
          <p:nvPr/>
        </p:nvSpPr>
        <p:spPr bwMode="auto">
          <a:xfrm flipH="1" flipV="1">
            <a:off x="8781407" y="1009429"/>
            <a:ext cx="596033" cy="72143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cap="flat" cmpd="sng" algn="ctr">
            <a:solidFill>
              <a:srgbClr val="0078D7"/>
            </a:solidFill>
            <a:prstDash val="sysDot"/>
            <a:headEnd type="none" w="med" len="med"/>
            <a:tailEnd type="none" w="med" len="med"/>
          </a:ln>
          <a:effectLst/>
        </p:spPr>
        <p:txBody>
          <a:bodyPr rtlCol="0" anchor="ctr"/>
          <a:lstStyle/>
          <a:p>
            <a:pPr marL="0" marR="0" lvl="0" indent="0" algn="ctr"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sp>
        <p:nvSpPr>
          <p:cNvPr id="228" name="03R">
            <a:extLst>
              <a:ext uri="{FF2B5EF4-FFF2-40B4-BE49-F238E27FC236}">
                <a16:creationId xmlns:a16="http://schemas.microsoft.com/office/drawing/2014/main" id="{EF0FC225-AAFB-4C93-8EC8-8673F8E02E0E}"/>
              </a:ext>
            </a:extLst>
          </p:cNvPr>
          <p:cNvSpPr/>
          <p:nvPr/>
        </p:nvSpPr>
        <p:spPr bwMode="auto">
          <a:xfrm>
            <a:off x="9753099" y="5362136"/>
            <a:ext cx="1925008" cy="1925008"/>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2400"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630B </a:t>
            </a:r>
            <a:br>
              <a:rPr kumimoji="0" lang="en-US" sz="1399" b="0" i="0" u="none" strike="noStrike" kern="0" cap="none" spc="-31" normalizeH="0" baseline="0" noProof="0">
                <a:ln>
                  <a:noFill/>
                </a:ln>
                <a:gradFill>
                  <a:gsLst>
                    <a:gs pos="0">
                      <a:srgbClr val="505050"/>
                    </a:gs>
                    <a:gs pos="100000">
                      <a:srgbClr val="505050"/>
                    </a:gs>
                  </a:gsLst>
                  <a:lin ang="5400000" scaled="0"/>
                </a:gradFill>
                <a:effectLst/>
                <a:uLnTx/>
                <a:uFillTx/>
                <a:latin typeface="Segoe UI"/>
                <a:ea typeface="Segoe UI" pitchFamily="34" charset="0"/>
                <a:cs typeface="Segoe UI Semilight" panose="020B0402040204020203"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monthly </a:t>
            </a:r>
            <a:b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authentications</a:t>
            </a:r>
          </a:p>
        </p:txBody>
      </p:sp>
      <p:sp>
        <p:nvSpPr>
          <p:cNvPr id="229" name="06R">
            <a:extLst>
              <a:ext uri="{FF2B5EF4-FFF2-40B4-BE49-F238E27FC236}">
                <a16:creationId xmlns:a16="http://schemas.microsoft.com/office/drawing/2014/main" id="{F79B0986-EF36-4BCC-9439-06133E64CE9B}"/>
              </a:ext>
            </a:extLst>
          </p:cNvPr>
          <p:cNvSpPr/>
          <p:nvPr/>
        </p:nvSpPr>
        <p:spPr bwMode="auto">
          <a:xfrm>
            <a:off x="6806863" y="4775020"/>
            <a:ext cx="2019537" cy="2019537"/>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2000"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18B+</a:t>
            </a: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 Bing web pages scanned</a:t>
            </a:r>
          </a:p>
        </p:txBody>
      </p:sp>
      <p:sp>
        <p:nvSpPr>
          <p:cNvPr id="230" name="04R">
            <a:extLst>
              <a:ext uri="{FF2B5EF4-FFF2-40B4-BE49-F238E27FC236}">
                <a16:creationId xmlns:a16="http://schemas.microsoft.com/office/drawing/2014/main" id="{D4BA3689-1B98-431A-8C9D-AA17F259AF9F}"/>
              </a:ext>
            </a:extLst>
          </p:cNvPr>
          <p:cNvSpPr/>
          <p:nvPr/>
        </p:nvSpPr>
        <p:spPr bwMode="auto">
          <a:xfrm>
            <a:off x="3197179" y="5550950"/>
            <a:ext cx="1777742" cy="1777742"/>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3199"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1B+</a:t>
            </a:r>
          </a:p>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Azure user accounts</a:t>
            </a:r>
          </a:p>
        </p:txBody>
      </p:sp>
      <p:sp>
        <p:nvSpPr>
          <p:cNvPr id="231" name="04R">
            <a:extLst>
              <a:ext uri="{FF2B5EF4-FFF2-40B4-BE49-F238E27FC236}">
                <a16:creationId xmlns:a16="http://schemas.microsoft.com/office/drawing/2014/main" id="{8F99FA2C-605F-4647-8853-87ADF5576BB1}"/>
              </a:ext>
            </a:extLst>
          </p:cNvPr>
          <p:cNvSpPr/>
          <p:nvPr/>
        </p:nvSpPr>
        <p:spPr bwMode="auto">
          <a:xfrm>
            <a:off x="537836" y="4444867"/>
            <a:ext cx="2248713" cy="2248713"/>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Enterprise security for </a:t>
            </a:r>
            <a:r>
              <a:rPr kumimoji="0" lang="en-US" sz="2800"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90%</a:t>
            </a: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 of Fortune 500</a:t>
            </a:r>
          </a:p>
        </p:txBody>
      </p:sp>
      <p:sp>
        <p:nvSpPr>
          <p:cNvPr id="232" name="04R">
            <a:extLst>
              <a:ext uri="{FF2B5EF4-FFF2-40B4-BE49-F238E27FC236}">
                <a16:creationId xmlns:a16="http://schemas.microsoft.com/office/drawing/2014/main" id="{A58C6751-B1AC-4EFC-8B9C-427B7E59F1AB}"/>
              </a:ext>
            </a:extLst>
          </p:cNvPr>
          <p:cNvSpPr/>
          <p:nvPr/>
        </p:nvSpPr>
        <p:spPr bwMode="auto">
          <a:xfrm>
            <a:off x="7391104" y="1401957"/>
            <a:ext cx="1845956" cy="1845956"/>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2400"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5B </a:t>
            </a:r>
            <a:br>
              <a:rPr kumimoji="0" lang="en-US" sz="2000" b="0" i="0" u="none" strike="noStrike" kern="0" cap="none" spc="-31" normalizeH="0" baseline="0" noProof="0">
                <a:ln>
                  <a:noFill/>
                </a:ln>
                <a:gradFill>
                  <a:gsLst>
                    <a:gs pos="0">
                      <a:srgbClr val="505050"/>
                    </a:gs>
                    <a:gs pos="100000">
                      <a:srgbClr val="505050"/>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threats detected on devices every month</a:t>
            </a:r>
          </a:p>
        </p:txBody>
      </p:sp>
      <p:sp>
        <p:nvSpPr>
          <p:cNvPr id="233" name="04R">
            <a:extLst>
              <a:ext uri="{FF2B5EF4-FFF2-40B4-BE49-F238E27FC236}">
                <a16:creationId xmlns:a16="http://schemas.microsoft.com/office/drawing/2014/main" id="{B2DC99B7-8932-4A69-9297-6FC927B5CDC8}"/>
              </a:ext>
            </a:extLst>
          </p:cNvPr>
          <p:cNvSpPr/>
          <p:nvPr/>
        </p:nvSpPr>
        <p:spPr bwMode="auto">
          <a:xfrm>
            <a:off x="9727842" y="268878"/>
            <a:ext cx="2411582" cy="2411582"/>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Shared threat data from partners, researchers, and law enforcement worldwide</a:t>
            </a:r>
          </a:p>
        </p:txBody>
      </p:sp>
      <p:sp>
        <p:nvSpPr>
          <p:cNvPr id="234" name="04R">
            <a:extLst>
              <a:ext uri="{FF2B5EF4-FFF2-40B4-BE49-F238E27FC236}">
                <a16:creationId xmlns:a16="http://schemas.microsoft.com/office/drawing/2014/main" id="{79D84D63-037B-462F-8041-7D27F0C8C7F2}"/>
              </a:ext>
            </a:extLst>
          </p:cNvPr>
          <p:cNvSpPr/>
          <p:nvPr/>
        </p:nvSpPr>
        <p:spPr bwMode="auto">
          <a:xfrm>
            <a:off x="9048350" y="3078359"/>
            <a:ext cx="2122327" cy="2122329"/>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Botnet data from Microsoft Digital Crimes Unit</a:t>
            </a:r>
          </a:p>
        </p:txBody>
      </p:sp>
      <p:sp>
        <p:nvSpPr>
          <p:cNvPr id="235" name="02R">
            <a:extLst>
              <a:ext uri="{FF2B5EF4-FFF2-40B4-BE49-F238E27FC236}">
                <a16:creationId xmlns:a16="http://schemas.microsoft.com/office/drawing/2014/main" id="{B049F960-8E3E-4931-A28A-033FB2B70B03}"/>
              </a:ext>
            </a:extLst>
          </p:cNvPr>
          <p:cNvSpPr/>
          <p:nvPr/>
        </p:nvSpPr>
        <p:spPr bwMode="auto">
          <a:xfrm>
            <a:off x="2387975" y="2294123"/>
            <a:ext cx="2168632" cy="2167073"/>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3199"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6.5T </a:t>
            </a:r>
            <a:br>
              <a:rPr kumimoji="0" lang="en-US" sz="1399" b="0" i="0" u="none" strike="noStrike" kern="0" cap="none" spc="-31" normalizeH="0" baseline="0" noProof="0">
                <a:ln>
                  <a:noFill/>
                </a:ln>
                <a:gradFill>
                  <a:gsLst>
                    <a:gs pos="0">
                      <a:srgbClr val="505050"/>
                    </a:gs>
                    <a:gs pos="100000">
                      <a:srgbClr val="505050"/>
                    </a:gs>
                  </a:gsLst>
                  <a:lin ang="5400000" scaled="0"/>
                </a:gradFill>
                <a:effectLst/>
                <a:uLnTx/>
                <a:uFillTx/>
                <a:latin typeface="Segoe UI"/>
                <a:ea typeface="Segoe UI" pitchFamily="34" charset="0"/>
                <a:cs typeface="Segoe UI Semilight" panose="020B0402040204020203"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threat signals analyzed daily</a:t>
            </a:r>
          </a:p>
        </p:txBody>
      </p:sp>
      <p:sp>
        <p:nvSpPr>
          <p:cNvPr id="236" name="04R">
            <a:extLst>
              <a:ext uri="{FF2B5EF4-FFF2-40B4-BE49-F238E27FC236}">
                <a16:creationId xmlns:a16="http://schemas.microsoft.com/office/drawing/2014/main" id="{4114A99D-C7BF-4137-BA8B-1CFB3ADAB347}"/>
              </a:ext>
            </a:extLst>
          </p:cNvPr>
          <p:cNvSpPr/>
          <p:nvPr/>
        </p:nvSpPr>
        <p:spPr bwMode="auto">
          <a:xfrm>
            <a:off x="-130764" y="2330616"/>
            <a:ext cx="1765979" cy="1765979"/>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2400"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470B </a:t>
            </a:r>
            <a:br>
              <a:rPr kumimoji="0" lang="en-US" sz="2400"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emails </a:t>
            </a:r>
            <a:b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analyzed</a:t>
            </a:r>
            <a:endParaRPr kumimoji="0" lang="en-US" sz="2400"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endParaRPr>
          </a:p>
        </p:txBody>
      </p:sp>
      <p:sp>
        <p:nvSpPr>
          <p:cNvPr id="237" name="01R">
            <a:extLst>
              <a:ext uri="{FF2B5EF4-FFF2-40B4-BE49-F238E27FC236}">
                <a16:creationId xmlns:a16="http://schemas.microsoft.com/office/drawing/2014/main" id="{772CDE00-3D97-42AE-BFC4-C103F2F3688B}"/>
              </a:ext>
            </a:extLst>
          </p:cNvPr>
          <p:cNvSpPr/>
          <p:nvPr/>
        </p:nvSpPr>
        <p:spPr bwMode="auto">
          <a:xfrm>
            <a:off x="5135389" y="2806797"/>
            <a:ext cx="2260096" cy="2260096"/>
          </a:xfrm>
          <a:prstGeom prst="ellipse">
            <a:avLst/>
          </a:prstGeom>
          <a:solidFill>
            <a:srgbClr val="FFFFFF"/>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r>
              <a:rPr kumimoji="0" lang="en-US" sz="3199" b="1" i="0" u="none" strike="noStrike" kern="0" cap="none" spc="30" normalizeH="0" baseline="0" noProof="0">
                <a:ln>
                  <a:noFill/>
                </a:ln>
                <a:gradFill>
                  <a:gsLst>
                    <a:gs pos="0">
                      <a:srgbClr val="353535"/>
                    </a:gs>
                    <a:gs pos="10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200+ </a:t>
            </a:r>
            <a:br>
              <a:rPr kumimoji="0" lang="en-US" sz="1399" b="0" i="0" u="none" strike="noStrike" kern="0" cap="none" spc="-31" normalizeH="0" baseline="0" noProof="0">
                <a:ln>
                  <a:noFill/>
                </a:ln>
                <a:gradFill>
                  <a:gsLst>
                    <a:gs pos="0">
                      <a:srgbClr val="505050"/>
                    </a:gs>
                    <a:gs pos="100000">
                      <a:srgbClr val="505050"/>
                    </a:gs>
                  </a:gsLst>
                  <a:lin ang="5400000" scaled="0"/>
                </a:gradFill>
                <a:effectLst/>
                <a:uLnTx/>
                <a:uFillTx/>
                <a:latin typeface="Segoe UI"/>
                <a:ea typeface="Segoe UI" pitchFamily="34" charset="0"/>
                <a:cs typeface="Segoe UI Semilight" panose="020B0402040204020203"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global cloud consumer </a:t>
            </a:r>
            <a:b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and commercial</a:t>
            </a:r>
            <a:b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br>
            <a:r>
              <a:rPr kumimoji="0" lang="en-US" sz="13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services</a:t>
            </a:r>
          </a:p>
        </p:txBody>
      </p:sp>
      <p:sp>
        <p:nvSpPr>
          <p:cNvPr id="238" name="Oval 237">
            <a:extLst>
              <a:ext uri="{FF2B5EF4-FFF2-40B4-BE49-F238E27FC236}">
                <a16:creationId xmlns:a16="http://schemas.microsoft.com/office/drawing/2014/main" id="{FB860130-63D9-45B8-90DA-6F19CA53FD20}"/>
              </a:ext>
            </a:extLst>
          </p:cNvPr>
          <p:cNvSpPr/>
          <p:nvPr/>
        </p:nvSpPr>
        <p:spPr bwMode="auto">
          <a:xfrm>
            <a:off x="1716879" y="3740117"/>
            <a:ext cx="300781" cy="300781"/>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39" name="Oval 238">
            <a:extLst>
              <a:ext uri="{FF2B5EF4-FFF2-40B4-BE49-F238E27FC236}">
                <a16:creationId xmlns:a16="http://schemas.microsoft.com/office/drawing/2014/main" id="{602256A6-C151-4AB4-8536-2B11637B0C56}"/>
              </a:ext>
            </a:extLst>
          </p:cNvPr>
          <p:cNvSpPr/>
          <p:nvPr/>
        </p:nvSpPr>
        <p:spPr bwMode="auto">
          <a:xfrm>
            <a:off x="3226863" y="5055221"/>
            <a:ext cx="310265" cy="310265"/>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40" name="Oval 239">
            <a:extLst>
              <a:ext uri="{FF2B5EF4-FFF2-40B4-BE49-F238E27FC236}">
                <a16:creationId xmlns:a16="http://schemas.microsoft.com/office/drawing/2014/main" id="{52B6D628-F2F6-499C-A4DC-C555250EDCE6}"/>
              </a:ext>
            </a:extLst>
          </p:cNvPr>
          <p:cNvSpPr/>
          <p:nvPr/>
        </p:nvSpPr>
        <p:spPr bwMode="auto">
          <a:xfrm>
            <a:off x="9059983" y="6407903"/>
            <a:ext cx="317455" cy="317455"/>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41" name="Oval 240">
            <a:extLst>
              <a:ext uri="{FF2B5EF4-FFF2-40B4-BE49-F238E27FC236}">
                <a16:creationId xmlns:a16="http://schemas.microsoft.com/office/drawing/2014/main" id="{6541FD75-C3FA-4453-A892-AA6015E6064E}"/>
              </a:ext>
            </a:extLst>
          </p:cNvPr>
          <p:cNvSpPr/>
          <p:nvPr/>
        </p:nvSpPr>
        <p:spPr bwMode="auto">
          <a:xfrm>
            <a:off x="9186024" y="800483"/>
            <a:ext cx="382434" cy="382434"/>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505050"/>
                  </a:gs>
                  <a:gs pos="100000">
                    <a:srgbClr val="505050"/>
                  </a:gs>
                </a:gsLst>
                <a:lin ang="5400000" scaled="0"/>
              </a:gradFill>
              <a:effectLst/>
              <a:uLnTx/>
              <a:uFillTx/>
              <a:latin typeface="Segoe UI"/>
              <a:ea typeface="+mn-ea"/>
              <a:cs typeface="+mn-cs"/>
            </a:endParaRPr>
          </a:p>
        </p:txBody>
      </p:sp>
      <p:sp>
        <p:nvSpPr>
          <p:cNvPr id="242" name="Oval 241">
            <a:extLst>
              <a:ext uri="{FF2B5EF4-FFF2-40B4-BE49-F238E27FC236}">
                <a16:creationId xmlns:a16="http://schemas.microsoft.com/office/drawing/2014/main" id="{371D7040-87A2-421C-B660-11CC6044BADA}"/>
              </a:ext>
            </a:extLst>
          </p:cNvPr>
          <p:cNvSpPr/>
          <p:nvPr/>
        </p:nvSpPr>
        <p:spPr bwMode="auto">
          <a:xfrm>
            <a:off x="11457757" y="3708371"/>
            <a:ext cx="311371" cy="311371"/>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43" name="Oval 242">
            <a:extLst>
              <a:ext uri="{FF2B5EF4-FFF2-40B4-BE49-F238E27FC236}">
                <a16:creationId xmlns:a16="http://schemas.microsoft.com/office/drawing/2014/main" id="{B035253F-2899-48CC-B616-09F2031875EC}"/>
              </a:ext>
            </a:extLst>
          </p:cNvPr>
          <p:cNvSpPr/>
          <p:nvPr/>
        </p:nvSpPr>
        <p:spPr bwMode="auto">
          <a:xfrm>
            <a:off x="5459142" y="5422628"/>
            <a:ext cx="308469" cy="308469"/>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44" name="Oval 243">
            <a:extLst>
              <a:ext uri="{FF2B5EF4-FFF2-40B4-BE49-F238E27FC236}">
                <a16:creationId xmlns:a16="http://schemas.microsoft.com/office/drawing/2014/main" id="{4155D3AB-6A7E-49C4-A493-5FC2A00C7194}"/>
              </a:ext>
            </a:extLst>
          </p:cNvPr>
          <p:cNvSpPr/>
          <p:nvPr/>
        </p:nvSpPr>
        <p:spPr bwMode="auto">
          <a:xfrm>
            <a:off x="6899491" y="2407532"/>
            <a:ext cx="294782" cy="294782"/>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45" name="Group 244">
            <a:extLst>
              <a:ext uri="{FF2B5EF4-FFF2-40B4-BE49-F238E27FC236}">
                <a16:creationId xmlns:a16="http://schemas.microsoft.com/office/drawing/2014/main" id="{1B6370AD-559C-4E92-B3E2-DBB731639D08}"/>
              </a:ext>
            </a:extLst>
          </p:cNvPr>
          <p:cNvGrpSpPr/>
          <p:nvPr/>
        </p:nvGrpSpPr>
        <p:grpSpPr>
          <a:xfrm>
            <a:off x="5895700" y="1464662"/>
            <a:ext cx="865524" cy="1008946"/>
            <a:chOff x="1730712" y="1628155"/>
            <a:chExt cx="865647" cy="1009090"/>
          </a:xfrm>
        </p:grpSpPr>
        <p:sp>
          <p:nvSpPr>
            <p:cNvPr id="246" name="User log in text">
              <a:extLst>
                <a:ext uri="{FF2B5EF4-FFF2-40B4-BE49-F238E27FC236}">
                  <a16:creationId xmlns:a16="http://schemas.microsoft.com/office/drawing/2014/main" id="{81835A27-CA83-45DF-A782-4CB9E94F04D6}"/>
                </a:ext>
              </a:extLst>
            </p:cNvPr>
            <p:cNvSpPr/>
            <p:nvPr/>
          </p:nvSpPr>
          <p:spPr>
            <a:xfrm>
              <a:off x="1730712" y="1628155"/>
              <a:ext cx="865647" cy="282423"/>
            </a:xfrm>
            <a:prstGeom prst="rect">
              <a:avLst/>
            </a:prstGeom>
          </p:spPr>
          <p:txBody>
            <a:bodyPr wrap="none">
              <a:spAutoFit/>
            </a:bodyP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OneDrive</a:t>
              </a:r>
            </a:p>
          </p:txBody>
        </p:sp>
        <p:grpSp>
          <p:nvGrpSpPr>
            <p:cNvPr id="247" name="Group 246">
              <a:extLst>
                <a:ext uri="{FF2B5EF4-FFF2-40B4-BE49-F238E27FC236}">
                  <a16:creationId xmlns:a16="http://schemas.microsoft.com/office/drawing/2014/main" id="{61E7AC55-25B9-40BC-9027-307560298A07}"/>
                </a:ext>
              </a:extLst>
            </p:cNvPr>
            <p:cNvGrpSpPr/>
            <p:nvPr/>
          </p:nvGrpSpPr>
          <p:grpSpPr>
            <a:xfrm>
              <a:off x="1788412" y="1903885"/>
              <a:ext cx="733360" cy="733360"/>
              <a:chOff x="1788412" y="1903885"/>
              <a:chExt cx="733360" cy="733360"/>
            </a:xfrm>
          </p:grpSpPr>
          <p:sp>
            <p:nvSpPr>
              <p:cNvPr id="248" name="Oval 247">
                <a:extLst>
                  <a:ext uri="{FF2B5EF4-FFF2-40B4-BE49-F238E27FC236}">
                    <a16:creationId xmlns:a16="http://schemas.microsoft.com/office/drawing/2014/main" id="{96B182B8-D9DE-426C-AE16-96C26BD52CEC}"/>
                  </a:ext>
                </a:extLst>
              </p:cNvPr>
              <p:cNvSpPr/>
              <p:nvPr/>
            </p:nvSpPr>
            <p:spPr bwMode="auto">
              <a:xfrm>
                <a:off x="1788412" y="1903885"/>
                <a:ext cx="733360" cy="733360"/>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49" name="Freeform 22">
                <a:extLst>
                  <a:ext uri="{FF2B5EF4-FFF2-40B4-BE49-F238E27FC236}">
                    <a16:creationId xmlns:a16="http://schemas.microsoft.com/office/drawing/2014/main" id="{46E1BF52-DEA5-4809-8DB4-D6DEAC94FC34}"/>
                  </a:ext>
                </a:extLst>
              </p:cNvPr>
              <p:cNvSpPr>
                <a:spLocks noChangeAspect="1" noEditPoints="1"/>
              </p:cNvSpPr>
              <p:nvPr/>
            </p:nvSpPr>
            <p:spPr bwMode="black">
              <a:xfrm>
                <a:off x="1937681" y="2134917"/>
                <a:ext cx="434822" cy="271296"/>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grpSp>
        <p:nvGrpSpPr>
          <p:cNvPr id="250" name="Group 249">
            <a:extLst>
              <a:ext uri="{FF2B5EF4-FFF2-40B4-BE49-F238E27FC236}">
                <a16:creationId xmlns:a16="http://schemas.microsoft.com/office/drawing/2014/main" id="{5F342F09-3998-499B-901A-A1F6C2550786}"/>
              </a:ext>
            </a:extLst>
          </p:cNvPr>
          <p:cNvGrpSpPr/>
          <p:nvPr/>
        </p:nvGrpSpPr>
        <p:grpSpPr>
          <a:xfrm>
            <a:off x="5910927" y="5318379"/>
            <a:ext cx="882527" cy="1000046"/>
            <a:chOff x="5910882" y="5318639"/>
            <a:chExt cx="882652" cy="1000188"/>
          </a:xfrm>
        </p:grpSpPr>
        <p:sp>
          <p:nvSpPr>
            <p:cNvPr id="251" name="User log in text">
              <a:extLst>
                <a:ext uri="{FF2B5EF4-FFF2-40B4-BE49-F238E27FC236}">
                  <a16:creationId xmlns:a16="http://schemas.microsoft.com/office/drawing/2014/main" id="{8F087CDA-09CC-4E3A-B579-B49186507387}"/>
                </a:ext>
              </a:extLst>
            </p:cNvPr>
            <p:cNvSpPr/>
            <p:nvPr/>
          </p:nvSpPr>
          <p:spPr>
            <a:xfrm>
              <a:off x="5910882" y="6036404"/>
              <a:ext cx="882652" cy="282423"/>
            </a:xfrm>
            <a:prstGeom prst="rect">
              <a:avLst/>
            </a:prstGeom>
          </p:spPr>
          <p:txBody>
            <a:bodyPr wrap="none">
              <a:spAutoFit/>
            </a:bodyP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Xbox Live</a:t>
              </a:r>
            </a:p>
          </p:txBody>
        </p:sp>
        <p:grpSp>
          <p:nvGrpSpPr>
            <p:cNvPr id="252" name="Group 251">
              <a:extLst>
                <a:ext uri="{FF2B5EF4-FFF2-40B4-BE49-F238E27FC236}">
                  <a16:creationId xmlns:a16="http://schemas.microsoft.com/office/drawing/2014/main" id="{10967FF4-04BB-43EA-9A23-069D4B291985}"/>
                </a:ext>
              </a:extLst>
            </p:cNvPr>
            <p:cNvGrpSpPr/>
            <p:nvPr/>
          </p:nvGrpSpPr>
          <p:grpSpPr>
            <a:xfrm>
              <a:off x="5978493" y="5318639"/>
              <a:ext cx="721710" cy="721710"/>
              <a:chOff x="5978493" y="5318639"/>
              <a:chExt cx="721710" cy="721710"/>
            </a:xfrm>
          </p:grpSpPr>
          <p:sp>
            <p:nvSpPr>
              <p:cNvPr id="253" name="Oval 252">
                <a:extLst>
                  <a:ext uri="{FF2B5EF4-FFF2-40B4-BE49-F238E27FC236}">
                    <a16:creationId xmlns:a16="http://schemas.microsoft.com/office/drawing/2014/main" id="{76F3B330-5EE0-4C02-B209-5ACDB0AAA797}"/>
                  </a:ext>
                </a:extLst>
              </p:cNvPr>
              <p:cNvSpPr/>
              <p:nvPr/>
            </p:nvSpPr>
            <p:spPr bwMode="auto">
              <a:xfrm>
                <a:off x="5978493" y="5318639"/>
                <a:ext cx="721710" cy="721710"/>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54" name="Freeform 112">
                <a:extLst>
                  <a:ext uri="{FF2B5EF4-FFF2-40B4-BE49-F238E27FC236}">
                    <a16:creationId xmlns:a16="http://schemas.microsoft.com/office/drawing/2014/main" id="{3C4F58E9-C8C6-4F5D-AEF6-6BBBF0BEBC13}"/>
                  </a:ext>
                </a:extLst>
              </p:cNvPr>
              <p:cNvSpPr>
                <a:spLocks noChangeAspect="1" noEditPoints="1"/>
              </p:cNvSpPr>
              <p:nvPr/>
            </p:nvSpPr>
            <p:spPr bwMode="black">
              <a:xfrm>
                <a:off x="6141437" y="5481731"/>
                <a:ext cx="395822" cy="395526"/>
              </a:xfrm>
              <a:custGeom>
                <a:avLst/>
                <a:gdLst>
                  <a:gd name="T0" fmla="*/ 890 w 1139"/>
                  <a:gd name="T1" fmla="*/ 99 h 1138"/>
                  <a:gd name="T2" fmla="*/ 867 w 1139"/>
                  <a:gd name="T3" fmla="*/ 90 h 1138"/>
                  <a:gd name="T4" fmla="*/ 727 w 1139"/>
                  <a:gd name="T5" fmla="*/ 113 h 1138"/>
                  <a:gd name="T6" fmla="*/ 571 w 1139"/>
                  <a:gd name="T7" fmla="*/ 193 h 1138"/>
                  <a:gd name="T8" fmla="*/ 571 w 1139"/>
                  <a:gd name="T9" fmla="*/ 193 h 1138"/>
                  <a:gd name="T10" fmla="*/ 413 w 1139"/>
                  <a:gd name="T11" fmla="*/ 112 h 1138"/>
                  <a:gd name="T12" fmla="*/ 274 w 1139"/>
                  <a:gd name="T13" fmla="*/ 89 h 1138"/>
                  <a:gd name="T14" fmla="*/ 247 w 1139"/>
                  <a:gd name="T15" fmla="*/ 101 h 1138"/>
                  <a:gd name="T16" fmla="*/ 570 w 1139"/>
                  <a:gd name="T17" fmla="*/ 0 h 1138"/>
                  <a:gd name="T18" fmla="*/ 890 w 1139"/>
                  <a:gd name="T19" fmla="*/ 99 h 1138"/>
                  <a:gd name="T20" fmla="*/ 249 w 1139"/>
                  <a:gd name="T21" fmla="*/ 155 h 1138"/>
                  <a:gd name="T22" fmla="*/ 220 w 1139"/>
                  <a:gd name="T23" fmla="*/ 144 h 1138"/>
                  <a:gd name="T24" fmla="*/ 218 w 1139"/>
                  <a:gd name="T25" fmla="*/ 143 h 1138"/>
                  <a:gd name="T26" fmla="*/ 204 w 1139"/>
                  <a:gd name="T27" fmla="*/ 142 h 1138"/>
                  <a:gd name="T28" fmla="*/ 190 w 1139"/>
                  <a:gd name="T29" fmla="*/ 145 h 1138"/>
                  <a:gd name="T30" fmla="*/ 0 w 1139"/>
                  <a:gd name="T31" fmla="*/ 569 h 1138"/>
                  <a:gd name="T32" fmla="*/ 136 w 1139"/>
                  <a:gd name="T33" fmla="*/ 936 h 1138"/>
                  <a:gd name="T34" fmla="*/ 179 w 1139"/>
                  <a:gd name="T35" fmla="*/ 683 h 1138"/>
                  <a:gd name="T36" fmla="*/ 242 w 1139"/>
                  <a:gd name="T37" fmla="*/ 572 h 1138"/>
                  <a:gd name="T38" fmla="*/ 435 w 1139"/>
                  <a:gd name="T39" fmla="*/ 313 h 1138"/>
                  <a:gd name="T40" fmla="*/ 249 w 1139"/>
                  <a:gd name="T41" fmla="*/ 155 h 1138"/>
                  <a:gd name="T42" fmla="*/ 990 w 1139"/>
                  <a:gd name="T43" fmla="*/ 943 h 1138"/>
                  <a:gd name="T44" fmla="*/ 989 w 1139"/>
                  <a:gd name="T45" fmla="*/ 934 h 1138"/>
                  <a:gd name="T46" fmla="*/ 785 w 1139"/>
                  <a:gd name="T47" fmla="*/ 635 h 1138"/>
                  <a:gd name="T48" fmla="*/ 571 w 1139"/>
                  <a:gd name="T49" fmla="*/ 437 h 1138"/>
                  <a:gd name="T50" fmla="*/ 571 w 1139"/>
                  <a:gd name="T51" fmla="*/ 437 h 1138"/>
                  <a:gd name="T52" fmla="*/ 570 w 1139"/>
                  <a:gd name="T53" fmla="*/ 438 h 1138"/>
                  <a:gd name="T54" fmla="*/ 358 w 1139"/>
                  <a:gd name="T55" fmla="*/ 634 h 1138"/>
                  <a:gd name="T56" fmla="*/ 153 w 1139"/>
                  <a:gd name="T57" fmla="*/ 942 h 1138"/>
                  <a:gd name="T58" fmla="*/ 153 w 1139"/>
                  <a:gd name="T59" fmla="*/ 944 h 1138"/>
                  <a:gd name="T60" fmla="*/ 154 w 1139"/>
                  <a:gd name="T61" fmla="*/ 951 h 1138"/>
                  <a:gd name="T62" fmla="*/ 154 w 1139"/>
                  <a:gd name="T63" fmla="*/ 953 h 1138"/>
                  <a:gd name="T64" fmla="*/ 156 w 1139"/>
                  <a:gd name="T65" fmla="*/ 958 h 1138"/>
                  <a:gd name="T66" fmla="*/ 570 w 1139"/>
                  <a:gd name="T67" fmla="*/ 1138 h 1138"/>
                  <a:gd name="T68" fmla="*/ 990 w 1139"/>
                  <a:gd name="T69" fmla="*/ 953 h 1138"/>
                  <a:gd name="T70" fmla="*/ 990 w 1139"/>
                  <a:gd name="T71" fmla="*/ 951 h 1138"/>
                  <a:gd name="T72" fmla="*/ 990 w 1139"/>
                  <a:gd name="T73" fmla="*/ 943 h 1138"/>
                  <a:gd name="T74" fmla="*/ 1139 w 1139"/>
                  <a:gd name="T75" fmla="*/ 569 h 1138"/>
                  <a:gd name="T76" fmla="*/ 947 w 1139"/>
                  <a:gd name="T77" fmla="*/ 143 h 1138"/>
                  <a:gd name="T78" fmla="*/ 937 w 1139"/>
                  <a:gd name="T79" fmla="*/ 142 h 1138"/>
                  <a:gd name="T80" fmla="*/ 923 w 1139"/>
                  <a:gd name="T81" fmla="*/ 143 h 1138"/>
                  <a:gd name="T82" fmla="*/ 921 w 1139"/>
                  <a:gd name="T83" fmla="*/ 143 h 1138"/>
                  <a:gd name="T84" fmla="*/ 917 w 1139"/>
                  <a:gd name="T85" fmla="*/ 144 h 1138"/>
                  <a:gd name="T86" fmla="*/ 708 w 1139"/>
                  <a:gd name="T87" fmla="*/ 310 h 1138"/>
                  <a:gd name="T88" fmla="*/ 902 w 1139"/>
                  <a:gd name="T89" fmla="*/ 570 h 1138"/>
                  <a:gd name="T90" fmla="*/ 963 w 1139"/>
                  <a:gd name="T91" fmla="*/ 681 h 1138"/>
                  <a:gd name="T92" fmla="*/ 1004 w 1139"/>
                  <a:gd name="T93" fmla="*/ 937 h 1138"/>
                  <a:gd name="T94" fmla="*/ 1139 w 1139"/>
                  <a:gd name="T95" fmla="*/ 569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9" h="1138">
                    <a:moveTo>
                      <a:pt x="890" y="99"/>
                    </a:moveTo>
                    <a:cubicBezTo>
                      <a:pt x="884" y="95"/>
                      <a:pt x="876" y="92"/>
                      <a:pt x="867" y="90"/>
                    </a:cubicBezTo>
                    <a:cubicBezTo>
                      <a:pt x="825" y="82"/>
                      <a:pt x="770" y="96"/>
                      <a:pt x="727" y="113"/>
                    </a:cubicBezTo>
                    <a:cubicBezTo>
                      <a:pt x="659" y="140"/>
                      <a:pt x="596" y="177"/>
                      <a:pt x="571" y="193"/>
                    </a:cubicBezTo>
                    <a:cubicBezTo>
                      <a:pt x="571" y="193"/>
                      <a:pt x="571" y="193"/>
                      <a:pt x="571" y="193"/>
                    </a:cubicBezTo>
                    <a:cubicBezTo>
                      <a:pt x="547" y="177"/>
                      <a:pt x="481" y="138"/>
                      <a:pt x="413" y="112"/>
                    </a:cubicBezTo>
                    <a:cubicBezTo>
                      <a:pt x="363" y="93"/>
                      <a:pt x="305" y="82"/>
                      <a:pt x="274" y="89"/>
                    </a:cubicBezTo>
                    <a:cubicBezTo>
                      <a:pt x="263" y="92"/>
                      <a:pt x="254" y="96"/>
                      <a:pt x="247" y="101"/>
                    </a:cubicBezTo>
                    <a:cubicBezTo>
                      <a:pt x="338" y="37"/>
                      <a:pt x="450" y="0"/>
                      <a:pt x="570" y="0"/>
                    </a:cubicBezTo>
                    <a:cubicBezTo>
                      <a:pt x="689" y="0"/>
                      <a:pt x="799" y="37"/>
                      <a:pt x="890" y="99"/>
                    </a:cubicBezTo>
                    <a:close/>
                    <a:moveTo>
                      <a:pt x="249" y="155"/>
                    </a:moveTo>
                    <a:cubicBezTo>
                      <a:pt x="239" y="150"/>
                      <a:pt x="229" y="146"/>
                      <a:pt x="220" y="144"/>
                    </a:cubicBezTo>
                    <a:cubicBezTo>
                      <a:pt x="219" y="144"/>
                      <a:pt x="219" y="144"/>
                      <a:pt x="218" y="143"/>
                    </a:cubicBezTo>
                    <a:cubicBezTo>
                      <a:pt x="213" y="142"/>
                      <a:pt x="209" y="142"/>
                      <a:pt x="204" y="142"/>
                    </a:cubicBezTo>
                    <a:cubicBezTo>
                      <a:pt x="199" y="143"/>
                      <a:pt x="194" y="144"/>
                      <a:pt x="190" y="145"/>
                    </a:cubicBezTo>
                    <a:cubicBezTo>
                      <a:pt x="74" y="249"/>
                      <a:pt x="0" y="401"/>
                      <a:pt x="0" y="569"/>
                    </a:cubicBezTo>
                    <a:cubicBezTo>
                      <a:pt x="0" y="708"/>
                      <a:pt x="52" y="836"/>
                      <a:pt x="136" y="936"/>
                    </a:cubicBezTo>
                    <a:cubicBezTo>
                      <a:pt x="102" y="891"/>
                      <a:pt x="128" y="789"/>
                      <a:pt x="179" y="683"/>
                    </a:cubicBezTo>
                    <a:cubicBezTo>
                      <a:pt x="197" y="646"/>
                      <a:pt x="219" y="609"/>
                      <a:pt x="242" y="572"/>
                    </a:cubicBezTo>
                    <a:cubicBezTo>
                      <a:pt x="328" y="432"/>
                      <a:pt x="435" y="313"/>
                      <a:pt x="435" y="313"/>
                    </a:cubicBezTo>
                    <a:cubicBezTo>
                      <a:pt x="360" y="231"/>
                      <a:pt x="287" y="176"/>
                      <a:pt x="249" y="155"/>
                    </a:cubicBezTo>
                    <a:close/>
                    <a:moveTo>
                      <a:pt x="990" y="943"/>
                    </a:moveTo>
                    <a:cubicBezTo>
                      <a:pt x="990" y="940"/>
                      <a:pt x="990" y="937"/>
                      <a:pt x="989" y="934"/>
                    </a:cubicBezTo>
                    <a:cubicBezTo>
                      <a:pt x="980" y="854"/>
                      <a:pt x="883" y="742"/>
                      <a:pt x="785" y="635"/>
                    </a:cubicBezTo>
                    <a:cubicBezTo>
                      <a:pt x="696" y="539"/>
                      <a:pt x="618" y="477"/>
                      <a:pt x="571" y="437"/>
                    </a:cubicBezTo>
                    <a:cubicBezTo>
                      <a:pt x="571" y="437"/>
                      <a:pt x="571" y="437"/>
                      <a:pt x="571" y="437"/>
                    </a:cubicBezTo>
                    <a:cubicBezTo>
                      <a:pt x="571" y="438"/>
                      <a:pt x="570" y="438"/>
                      <a:pt x="570" y="438"/>
                    </a:cubicBezTo>
                    <a:cubicBezTo>
                      <a:pt x="542" y="458"/>
                      <a:pt x="448" y="538"/>
                      <a:pt x="358" y="634"/>
                    </a:cubicBezTo>
                    <a:cubicBezTo>
                      <a:pt x="257" y="744"/>
                      <a:pt x="157" y="861"/>
                      <a:pt x="153" y="942"/>
                    </a:cubicBezTo>
                    <a:cubicBezTo>
                      <a:pt x="153" y="942"/>
                      <a:pt x="153" y="943"/>
                      <a:pt x="153" y="944"/>
                    </a:cubicBezTo>
                    <a:cubicBezTo>
                      <a:pt x="153" y="946"/>
                      <a:pt x="153" y="948"/>
                      <a:pt x="154" y="951"/>
                    </a:cubicBezTo>
                    <a:cubicBezTo>
                      <a:pt x="154" y="951"/>
                      <a:pt x="154" y="952"/>
                      <a:pt x="154" y="953"/>
                    </a:cubicBezTo>
                    <a:cubicBezTo>
                      <a:pt x="154" y="954"/>
                      <a:pt x="156" y="957"/>
                      <a:pt x="156" y="958"/>
                    </a:cubicBezTo>
                    <a:cubicBezTo>
                      <a:pt x="260" y="1068"/>
                      <a:pt x="408" y="1138"/>
                      <a:pt x="570" y="1138"/>
                    </a:cubicBezTo>
                    <a:cubicBezTo>
                      <a:pt x="736" y="1138"/>
                      <a:pt x="886" y="1067"/>
                      <a:pt x="990" y="953"/>
                    </a:cubicBezTo>
                    <a:cubicBezTo>
                      <a:pt x="990" y="952"/>
                      <a:pt x="990" y="951"/>
                      <a:pt x="990" y="951"/>
                    </a:cubicBezTo>
                    <a:cubicBezTo>
                      <a:pt x="990" y="948"/>
                      <a:pt x="990" y="946"/>
                      <a:pt x="990" y="943"/>
                    </a:cubicBezTo>
                    <a:close/>
                    <a:moveTo>
                      <a:pt x="1139" y="569"/>
                    </a:moveTo>
                    <a:cubicBezTo>
                      <a:pt x="1139" y="400"/>
                      <a:pt x="1065" y="247"/>
                      <a:pt x="947" y="143"/>
                    </a:cubicBezTo>
                    <a:cubicBezTo>
                      <a:pt x="944" y="142"/>
                      <a:pt x="940" y="142"/>
                      <a:pt x="937" y="142"/>
                    </a:cubicBezTo>
                    <a:cubicBezTo>
                      <a:pt x="932" y="141"/>
                      <a:pt x="928" y="142"/>
                      <a:pt x="923" y="143"/>
                    </a:cubicBezTo>
                    <a:cubicBezTo>
                      <a:pt x="922" y="143"/>
                      <a:pt x="921" y="143"/>
                      <a:pt x="921" y="143"/>
                    </a:cubicBezTo>
                    <a:cubicBezTo>
                      <a:pt x="920" y="144"/>
                      <a:pt x="918" y="144"/>
                      <a:pt x="917" y="144"/>
                    </a:cubicBezTo>
                    <a:cubicBezTo>
                      <a:pt x="872" y="159"/>
                      <a:pt x="789" y="225"/>
                      <a:pt x="708" y="310"/>
                    </a:cubicBezTo>
                    <a:cubicBezTo>
                      <a:pt x="708" y="310"/>
                      <a:pt x="812" y="431"/>
                      <a:pt x="902" y="570"/>
                    </a:cubicBezTo>
                    <a:cubicBezTo>
                      <a:pt x="925" y="606"/>
                      <a:pt x="944" y="644"/>
                      <a:pt x="963" y="681"/>
                    </a:cubicBezTo>
                    <a:cubicBezTo>
                      <a:pt x="1011" y="774"/>
                      <a:pt x="1041" y="887"/>
                      <a:pt x="1004" y="937"/>
                    </a:cubicBezTo>
                    <a:cubicBezTo>
                      <a:pt x="1088" y="838"/>
                      <a:pt x="1139" y="709"/>
                      <a:pt x="1139" y="569"/>
                    </a:cubicBez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grpSp>
        <p:nvGrpSpPr>
          <p:cNvPr id="255" name="Group 254">
            <a:extLst>
              <a:ext uri="{FF2B5EF4-FFF2-40B4-BE49-F238E27FC236}">
                <a16:creationId xmlns:a16="http://schemas.microsoft.com/office/drawing/2014/main" id="{51C0F4F7-019A-4059-98C1-2635A462E75C}"/>
              </a:ext>
            </a:extLst>
          </p:cNvPr>
          <p:cNvGrpSpPr/>
          <p:nvPr/>
        </p:nvGrpSpPr>
        <p:grpSpPr>
          <a:xfrm>
            <a:off x="11380800" y="4501132"/>
            <a:ext cx="880892" cy="1211427"/>
            <a:chOff x="11279180" y="2952751"/>
            <a:chExt cx="881016" cy="1211598"/>
          </a:xfrm>
        </p:grpSpPr>
        <p:sp>
          <p:nvSpPr>
            <p:cNvPr id="256" name="User log in text">
              <a:extLst>
                <a:ext uri="{FF2B5EF4-FFF2-40B4-BE49-F238E27FC236}">
                  <a16:creationId xmlns:a16="http://schemas.microsoft.com/office/drawing/2014/main" id="{1BEFDCC4-5403-44C6-94DE-35F2939E12A7}"/>
                </a:ext>
              </a:extLst>
            </p:cNvPr>
            <p:cNvSpPr/>
            <p:nvPr/>
          </p:nvSpPr>
          <p:spPr>
            <a:xfrm>
              <a:off x="11279180" y="2952751"/>
              <a:ext cx="881016" cy="470660"/>
            </a:xfrm>
            <a:prstGeom prst="rect">
              <a:avLst/>
            </a:prstGeom>
          </p:spPr>
          <p:txBody>
            <a:bodyPr wrap="none">
              <a:spAutoFit/>
            </a:bodyP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Microsoft</a:t>
              </a:r>
              <a:b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b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accounts</a:t>
              </a:r>
            </a:p>
          </p:txBody>
        </p:sp>
        <p:grpSp>
          <p:nvGrpSpPr>
            <p:cNvPr id="257" name="Group 256">
              <a:extLst>
                <a:ext uri="{FF2B5EF4-FFF2-40B4-BE49-F238E27FC236}">
                  <a16:creationId xmlns:a16="http://schemas.microsoft.com/office/drawing/2014/main" id="{42CD6545-1F3D-4C21-BAEF-CD78B5A366BE}"/>
                </a:ext>
              </a:extLst>
            </p:cNvPr>
            <p:cNvGrpSpPr/>
            <p:nvPr/>
          </p:nvGrpSpPr>
          <p:grpSpPr>
            <a:xfrm>
              <a:off x="11339221" y="3420733"/>
              <a:ext cx="743616" cy="743616"/>
              <a:chOff x="11339221" y="3420733"/>
              <a:chExt cx="743616" cy="743616"/>
            </a:xfrm>
          </p:grpSpPr>
          <p:sp>
            <p:nvSpPr>
              <p:cNvPr id="258" name="Oval 257">
                <a:extLst>
                  <a:ext uri="{FF2B5EF4-FFF2-40B4-BE49-F238E27FC236}">
                    <a16:creationId xmlns:a16="http://schemas.microsoft.com/office/drawing/2014/main" id="{99070492-48B0-4128-A061-19EEF48E68AA}"/>
                  </a:ext>
                </a:extLst>
              </p:cNvPr>
              <p:cNvSpPr/>
              <p:nvPr/>
            </p:nvSpPr>
            <p:spPr bwMode="auto">
              <a:xfrm>
                <a:off x="11339221" y="3420733"/>
                <a:ext cx="743616" cy="743616"/>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59" name="5">
                <a:extLst>
                  <a:ext uri="{FF2B5EF4-FFF2-40B4-BE49-F238E27FC236}">
                    <a16:creationId xmlns:a16="http://schemas.microsoft.com/office/drawing/2014/main" id="{59E2133C-8AC1-4497-8EA2-DFC0E8A6AD48}"/>
                  </a:ext>
                </a:extLst>
              </p:cNvPr>
              <p:cNvGrpSpPr/>
              <p:nvPr/>
            </p:nvGrpSpPr>
            <p:grpSpPr>
              <a:xfrm>
                <a:off x="11491581" y="3573094"/>
                <a:ext cx="438896" cy="438894"/>
                <a:chOff x="6083429" y="835188"/>
                <a:chExt cx="547610" cy="547608"/>
              </a:xfrm>
            </p:grpSpPr>
            <p:sp>
              <p:nvSpPr>
                <p:cNvPr id="260" name="Freeform 7">
                  <a:extLst>
                    <a:ext uri="{FF2B5EF4-FFF2-40B4-BE49-F238E27FC236}">
                      <a16:creationId xmlns:a16="http://schemas.microsoft.com/office/drawing/2014/main" id="{56A42D90-E794-460B-8266-937240EAD01B}"/>
                    </a:ext>
                  </a:extLst>
                </p:cNvPr>
                <p:cNvSpPr>
                  <a:spLocks noEditPoints="1"/>
                </p:cNvSpPr>
                <p:nvPr/>
              </p:nvSpPr>
              <p:spPr bwMode="auto">
                <a:xfrm>
                  <a:off x="6168345" y="904132"/>
                  <a:ext cx="377779" cy="421604"/>
                </a:xfrm>
                <a:custGeom>
                  <a:avLst/>
                  <a:gdLst>
                    <a:gd name="T0" fmla="*/ 73 w 106"/>
                    <a:gd name="T1" fmla="*/ 68 h 118"/>
                    <a:gd name="T2" fmla="*/ 90 w 106"/>
                    <a:gd name="T3" fmla="*/ 37 h 118"/>
                    <a:gd name="T4" fmla="*/ 53 w 106"/>
                    <a:gd name="T5" fmla="*/ 0 h 118"/>
                    <a:gd name="T6" fmla="*/ 16 w 106"/>
                    <a:gd name="T7" fmla="*/ 37 h 118"/>
                    <a:gd name="T8" fmla="*/ 33 w 106"/>
                    <a:gd name="T9" fmla="*/ 68 h 118"/>
                    <a:gd name="T10" fmla="*/ 0 w 106"/>
                    <a:gd name="T11" fmla="*/ 117 h 118"/>
                    <a:gd name="T12" fmla="*/ 0 w 106"/>
                    <a:gd name="T13" fmla="*/ 118 h 118"/>
                    <a:gd name="T14" fmla="*/ 10 w 106"/>
                    <a:gd name="T15" fmla="*/ 118 h 118"/>
                    <a:gd name="T16" fmla="*/ 10 w 106"/>
                    <a:gd name="T17" fmla="*/ 117 h 118"/>
                    <a:gd name="T18" fmla="*/ 53 w 106"/>
                    <a:gd name="T19" fmla="*/ 74 h 118"/>
                    <a:gd name="T20" fmla="*/ 96 w 106"/>
                    <a:gd name="T21" fmla="*/ 117 h 118"/>
                    <a:gd name="T22" fmla="*/ 96 w 106"/>
                    <a:gd name="T23" fmla="*/ 118 h 118"/>
                    <a:gd name="T24" fmla="*/ 106 w 106"/>
                    <a:gd name="T25" fmla="*/ 118 h 118"/>
                    <a:gd name="T26" fmla="*/ 106 w 106"/>
                    <a:gd name="T27" fmla="*/ 117 h 118"/>
                    <a:gd name="T28" fmla="*/ 73 w 106"/>
                    <a:gd name="T29" fmla="*/ 68 h 118"/>
                    <a:gd name="T30" fmla="*/ 53 w 106"/>
                    <a:gd name="T31" fmla="*/ 10 h 118"/>
                    <a:gd name="T32" fmla="*/ 80 w 106"/>
                    <a:gd name="T33" fmla="*/ 37 h 118"/>
                    <a:gd name="T34" fmla="*/ 53 w 106"/>
                    <a:gd name="T35" fmla="*/ 64 h 118"/>
                    <a:gd name="T36" fmla="*/ 26 w 106"/>
                    <a:gd name="T37" fmla="*/ 37 h 118"/>
                    <a:gd name="T38" fmla="*/ 53 w 106"/>
                    <a:gd name="T39"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118">
                      <a:moveTo>
                        <a:pt x="73" y="68"/>
                      </a:moveTo>
                      <a:cubicBezTo>
                        <a:pt x="84" y="61"/>
                        <a:pt x="90" y="50"/>
                        <a:pt x="90" y="37"/>
                      </a:cubicBezTo>
                      <a:cubicBezTo>
                        <a:pt x="90" y="17"/>
                        <a:pt x="73" y="0"/>
                        <a:pt x="53" y="0"/>
                      </a:cubicBezTo>
                      <a:cubicBezTo>
                        <a:pt x="33" y="0"/>
                        <a:pt x="16" y="17"/>
                        <a:pt x="16" y="37"/>
                      </a:cubicBezTo>
                      <a:cubicBezTo>
                        <a:pt x="16" y="50"/>
                        <a:pt x="22" y="61"/>
                        <a:pt x="33" y="68"/>
                      </a:cubicBezTo>
                      <a:cubicBezTo>
                        <a:pt x="13" y="76"/>
                        <a:pt x="0" y="96"/>
                        <a:pt x="0" y="117"/>
                      </a:cubicBezTo>
                      <a:cubicBezTo>
                        <a:pt x="0" y="118"/>
                        <a:pt x="0" y="118"/>
                        <a:pt x="0" y="118"/>
                      </a:cubicBezTo>
                      <a:cubicBezTo>
                        <a:pt x="10" y="118"/>
                        <a:pt x="10" y="118"/>
                        <a:pt x="10" y="118"/>
                      </a:cubicBezTo>
                      <a:cubicBezTo>
                        <a:pt x="10" y="117"/>
                        <a:pt x="10" y="117"/>
                        <a:pt x="10" y="117"/>
                      </a:cubicBezTo>
                      <a:cubicBezTo>
                        <a:pt x="10" y="93"/>
                        <a:pt x="29" y="74"/>
                        <a:pt x="53" y="74"/>
                      </a:cubicBezTo>
                      <a:cubicBezTo>
                        <a:pt x="77" y="74"/>
                        <a:pt x="96" y="93"/>
                        <a:pt x="96" y="117"/>
                      </a:cubicBezTo>
                      <a:cubicBezTo>
                        <a:pt x="96" y="118"/>
                        <a:pt x="96" y="118"/>
                        <a:pt x="96" y="118"/>
                      </a:cubicBezTo>
                      <a:cubicBezTo>
                        <a:pt x="106" y="118"/>
                        <a:pt x="106" y="118"/>
                        <a:pt x="106" y="118"/>
                      </a:cubicBezTo>
                      <a:cubicBezTo>
                        <a:pt x="106" y="117"/>
                        <a:pt x="106" y="117"/>
                        <a:pt x="106" y="117"/>
                      </a:cubicBezTo>
                      <a:cubicBezTo>
                        <a:pt x="106" y="96"/>
                        <a:pt x="93" y="76"/>
                        <a:pt x="73" y="68"/>
                      </a:cubicBezTo>
                      <a:close/>
                      <a:moveTo>
                        <a:pt x="53" y="10"/>
                      </a:moveTo>
                      <a:cubicBezTo>
                        <a:pt x="68" y="10"/>
                        <a:pt x="80" y="22"/>
                        <a:pt x="80" y="37"/>
                      </a:cubicBezTo>
                      <a:cubicBezTo>
                        <a:pt x="80" y="52"/>
                        <a:pt x="68" y="64"/>
                        <a:pt x="53" y="64"/>
                      </a:cubicBezTo>
                      <a:cubicBezTo>
                        <a:pt x="38" y="64"/>
                        <a:pt x="26" y="52"/>
                        <a:pt x="26" y="37"/>
                      </a:cubicBezTo>
                      <a:cubicBezTo>
                        <a:pt x="26" y="22"/>
                        <a:pt x="38" y="10"/>
                        <a:pt x="53" y="10"/>
                      </a:cubicBezTo>
                      <a:close/>
                    </a:path>
                  </a:pathLst>
                </a:custGeom>
                <a:solidFill>
                  <a:srgbClr val="FFFFFF"/>
                </a:solidFill>
                <a:ln cap="sq">
                  <a:solidFill>
                    <a:srgbClr val="0078D7"/>
                  </a:solidFill>
                  <a:miter lim="800000"/>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261" name="Oval 260">
                  <a:extLst>
                    <a:ext uri="{FF2B5EF4-FFF2-40B4-BE49-F238E27FC236}">
                      <a16:creationId xmlns:a16="http://schemas.microsoft.com/office/drawing/2014/main" id="{7CACEFEE-2C38-4E4F-8876-496D2E36DEC3}"/>
                    </a:ext>
                  </a:extLst>
                </p:cNvPr>
                <p:cNvSpPr/>
                <p:nvPr/>
              </p:nvSpPr>
              <p:spPr bwMode="auto">
                <a:xfrm>
                  <a:off x="6083429" y="835188"/>
                  <a:ext cx="547610" cy="547608"/>
                </a:xfrm>
                <a:prstGeom prst="ellipse">
                  <a:avLst/>
                </a:prstGeom>
                <a:noFill/>
                <a:ln w="19050" cap="flat" cmpd="sng" algn="ctr">
                  <a:solidFill>
                    <a:srgbClr val="FFFFFF"/>
                  </a:solidFill>
                  <a:prstDash val="solid"/>
                  <a:headEnd type="none" w="med" len="med"/>
                  <a:tailEnd type="none" w="med" len="med"/>
                </a:ln>
                <a:effectLst/>
              </p:spPr>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grpSp>
      </p:grpSp>
      <p:grpSp>
        <p:nvGrpSpPr>
          <p:cNvPr id="262" name="Group 261">
            <a:extLst>
              <a:ext uri="{FF2B5EF4-FFF2-40B4-BE49-F238E27FC236}">
                <a16:creationId xmlns:a16="http://schemas.microsoft.com/office/drawing/2014/main" id="{3E0493D3-FB77-476E-9BF9-9C5755F5919F}"/>
              </a:ext>
            </a:extLst>
          </p:cNvPr>
          <p:cNvGrpSpPr/>
          <p:nvPr/>
        </p:nvGrpSpPr>
        <p:grpSpPr>
          <a:xfrm>
            <a:off x="9048347" y="5119312"/>
            <a:ext cx="616201" cy="901346"/>
            <a:chOff x="9048748" y="5119542"/>
            <a:chExt cx="616288" cy="901474"/>
          </a:xfrm>
        </p:grpSpPr>
        <p:sp>
          <p:nvSpPr>
            <p:cNvPr id="263" name="User log in text">
              <a:extLst>
                <a:ext uri="{FF2B5EF4-FFF2-40B4-BE49-F238E27FC236}">
                  <a16:creationId xmlns:a16="http://schemas.microsoft.com/office/drawing/2014/main" id="{513A7B22-14E7-4EC9-8107-6554A5949AC4}"/>
                </a:ext>
              </a:extLst>
            </p:cNvPr>
            <p:cNvSpPr/>
            <p:nvPr/>
          </p:nvSpPr>
          <p:spPr>
            <a:xfrm>
              <a:off x="9107319" y="5119542"/>
              <a:ext cx="511474" cy="282423"/>
            </a:xfrm>
            <a:prstGeom prst="rect">
              <a:avLst/>
            </a:prstGeom>
          </p:spPr>
          <p:txBody>
            <a:bodyPr wrap="none">
              <a:spAutoFit/>
            </a:bodyP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Bing</a:t>
              </a:r>
            </a:p>
          </p:txBody>
        </p:sp>
        <p:grpSp>
          <p:nvGrpSpPr>
            <p:cNvPr id="264" name="Group 263">
              <a:extLst>
                <a:ext uri="{FF2B5EF4-FFF2-40B4-BE49-F238E27FC236}">
                  <a16:creationId xmlns:a16="http://schemas.microsoft.com/office/drawing/2014/main" id="{E7C945FD-2DA3-4154-B192-06D9B418A080}"/>
                </a:ext>
              </a:extLst>
            </p:cNvPr>
            <p:cNvGrpSpPr/>
            <p:nvPr/>
          </p:nvGrpSpPr>
          <p:grpSpPr>
            <a:xfrm>
              <a:off x="9048748" y="5404728"/>
              <a:ext cx="616288" cy="616288"/>
              <a:chOff x="9048748" y="5404728"/>
              <a:chExt cx="616288" cy="616288"/>
            </a:xfrm>
          </p:grpSpPr>
          <p:sp>
            <p:nvSpPr>
              <p:cNvPr id="265" name="Oval 264">
                <a:extLst>
                  <a:ext uri="{FF2B5EF4-FFF2-40B4-BE49-F238E27FC236}">
                    <a16:creationId xmlns:a16="http://schemas.microsoft.com/office/drawing/2014/main" id="{1AB3C0B8-5A8A-4EFF-9BD0-A6B566DEC576}"/>
                  </a:ext>
                </a:extLst>
              </p:cNvPr>
              <p:cNvSpPr/>
              <p:nvPr/>
            </p:nvSpPr>
            <p:spPr bwMode="auto">
              <a:xfrm>
                <a:off x="9048748" y="5404728"/>
                <a:ext cx="616288" cy="616288"/>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6" name="Freeform 17">
                <a:extLst>
                  <a:ext uri="{FF2B5EF4-FFF2-40B4-BE49-F238E27FC236}">
                    <a16:creationId xmlns:a16="http://schemas.microsoft.com/office/drawing/2014/main" id="{D4034991-AF86-4B0E-990B-96E8A09867DC}"/>
                  </a:ext>
                </a:extLst>
              </p:cNvPr>
              <p:cNvSpPr>
                <a:spLocks noChangeAspect="1" noEditPoints="1"/>
              </p:cNvSpPr>
              <p:nvPr/>
            </p:nvSpPr>
            <p:spPr bwMode="black">
              <a:xfrm>
                <a:off x="9218434" y="5540249"/>
                <a:ext cx="276916" cy="345246"/>
              </a:xfrm>
              <a:custGeom>
                <a:avLst/>
                <a:gdLst>
                  <a:gd name="T0" fmla="*/ 616 w 616"/>
                  <a:gd name="T1" fmla="*/ 320 h 768"/>
                  <a:gd name="T2" fmla="*/ 616 w 616"/>
                  <a:gd name="T3" fmla="*/ 505 h 768"/>
                  <a:gd name="T4" fmla="*/ 177 w 616"/>
                  <a:gd name="T5" fmla="*/ 768 h 768"/>
                  <a:gd name="T6" fmla="*/ 0 w 616"/>
                  <a:gd name="T7" fmla="*/ 646 h 768"/>
                  <a:gd name="T8" fmla="*/ 425 w 616"/>
                  <a:gd name="T9" fmla="*/ 422 h 768"/>
                  <a:gd name="T10" fmla="*/ 308 w 616"/>
                  <a:gd name="T11" fmla="*/ 367 h 768"/>
                  <a:gd name="T12" fmla="*/ 232 w 616"/>
                  <a:gd name="T13" fmla="*/ 200 h 768"/>
                  <a:gd name="T14" fmla="*/ 616 w 616"/>
                  <a:gd name="T15" fmla="*/ 320 h 768"/>
                  <a:gd name="T16" fmla="*/ 177 w 616"/>
                  <a:gd name="T17" fmla="*/ 55 h 768"/>
                  <a:gd name="T18" fmla="*/ 0 w 616"/>
                  <a:gd name="T19" fmla="*/ 0 h 768"/>
                  <a:gd name="T20" fmla="*/ 0 w 616"/>
                  <a:gd name="T21" fmla="*/ 646 h 768"/>
                  <a:gd name="T22" fmla="*/ 177 w 616"/>
                  <a:gd name="T23" fmla="*/ 486 h 768"/>
                  <a:gd name="T24" fmla="*/ 177 w 616"/>
                  <a:gd name="T25" fmla="*/ 5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768">
                    <a:moveTo>
                      <a:pt x="616" y="320"/>
                    </a:moveTo>
                    <a:lnTo>
                      <a:pt x="616" y="505"/>
                    </a:lnTo>
                    <a:lnTo>
                      <a:pt x="177" y="768"/>
                    </a:lnTo>
                    <a:lnTo>
                      <a:pt x="0" y="646"/>
                    </a:lnTo>
                    <a:lnTo>
                      <a:pt x="425" y="422"/>
                    </a:lnTo>
                    <a:lnTo>
                      <a:pt x="308" y="367"/>
                    </a:lnTo>
                    <a:lnTo>
                      <a:pt x="232" y="200"/>
                    </a:lnTo>
                    <a:lnTo>
                      <a:pt x="616" y="320"/>
                    </a:lnTo>
                    <a:close/>
                    <a:moveTo>
                      <a:pt x="177" y="55"/>
                    </a:moveTo>
                    <a:lnTo>
                      <a:pt x="0" y="0"/>
                    </a:lnTo>
                    <a:lnTo>
                      <a:pt x="0" y="646"/>
                    </a:lnTo>
                    <a:lnTo>
                      <a:pt x="177" y="486"/>
                    </a:lnTo>
                    <a:lnTo>
                      <a:pt x="177" y="55"/>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a:ea typeface="+mn-ea"/>
                  <a:cs typeface="+mn-cs"/>
                </a:endParaRPr>
              </a:p>
            </p:txBody>
          </p:sp>
        </p:grpSp>
      </p:grpSp>
      <p:grpSp>
        <p:nvGrpSpPr>
          <p:cNvPr id="267" name="Group 266">
            <a:extLst>
              <a:ext uri="{FF2B5EF4-FFF2-40B4-BE49-F238E27FC236}">
                <a16:creationId xmlns:a16="http://schemas.microsoft.com/office/drawing/2014/main" id="{3C771C9B-697F-4657-BE3B-60A72F0C5B30}"/>
              </a:ext>
            </a:extLst>
          </p:cNvPr>
          <p:cNvGrpSpPr/>
          <p:nvPr/>
        </p:nvGrpSpPr>
        <p:grpSpPr>
          <a:xfrm>
            <a:off x="4130732" y="4322901"/>
            <a:ext cx="687223" cy="985126"/>
            <a:chOff x="3755857" y="4477255"/>
            <a:chExt cx="687320" cy="985265"/>
          </a:xfrm>
        </p:grpSpPr>
        <p:grpSp>
          <p:nvGrpSpPr>
            <p:cNvPr id="268" name="Group 267">
              <a:extLst>
                <a:ext uri="{FF2B5EF4-FFF2-40B4-BE49-F238E27FC236}">
                  <a16:creationId xmlns:a16="http://schemas.microsoft.com/office/drawing/2014/main" id="{067F2407-820A-479C-8D1E-C3734FFA70E0}"/>
                </a:ext>
              </a:extLst>
            </p:cNvPr>
            <p:cNvGrpSpPr/>
            <p:nvPr/>
          </p:nvGrpSpPr>
          <p:grpSpPr>
            <a:xfrm>
              <a:off x="3755857" y="4775200"/>
              <a:ext cx="687320" cy="687320"/>
              <a:chOff x="3755857" y="4775200"/>
              <a:chExt cx="687320" cy="687320"/>
            </a:xfrm>
          </p:grpSpPr>
          <p:sp>
            <p:nvSpPr>
              <p:cNvPr id="270" name="Oval 269">
                <a:extLst>
                  <a:ext uri="{FF2B5EF4-FFF2-40B4-BE49-F238E27FC236}">
                    <a16:creationId xmlns:a16="http://schemas.microsoft.com/office/drawing/2014/main" id="{AD3551D7-3786-42FB-AA46-A530F780A876}"/>
                  </a:ext>
                </a:extLst>
              </p:cNvPr>
              <p:cNvSpPr/>
              <p:nvPr/>
            </p:nvSpPr>
            <p:spPr bwMode="auto">
              <a:xfrm>
                <a:off x="3755857" y="4775200"/>
                <a:ext cx="687320" cy="687320"/>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271" name="Picture 270">
                <a:extLst>
                  <a:ext uri="{FF2B5EF4-FFF2-40B4-BE49-F238E27FC236}">
                    <a16:creationId xmlns:a16="http://schemas.microsoft.com/office/drawing/2014/main" id="{DFEDCFFC-2EE5-48F1-952F-3234128071D9}"/>
                  </a:ext>
                </a:extLst>
              </p:cNvPr>
              <p:cNvPicPr>
                <a:picLocks noChangeAspect="1"/>
              </p:cNvPicPr>
              <p:nvPr/>
            </p:nvPicPr>
            <p:blipFill>
              <a:blip r:embed="rId3"/>
              <a:stretch>
                <a:fillRect/>
              </a:stretch>
            </p:blipFill>
            <p:spPr>
              <a:xfrm>
                <a:off x="3869158" y="4911321"/>
                <a:ext cx="460718" cy="357928"/>
              </a:xfrm>
              <a:prstGeom prst="rect">
                <a:avLst/>
              </a:prstGeom>
            </p:spPr>
          </p:pic>
        </p:grpSp>
        <p:sp>
          <p:nvSpPr>
            <p:cNvPr id="269" name="User log in text">
              <a:extLst>
                <a:ext uri="{FF2B5EF4-FFF2-40B4-BE49-F238E27FC236}">
                  <a16:creationId xmlns:a16="http://schemas.microsoft.com/office/drawing/2014/main" id="{4DDC5356-584A-4486-B624-FFF8495E8ABF}"/>
                </a:ext>
              </a:extLst>
            </p:cNvPr>
            <p:cNvSpPr/>
            <p:nvPr/>
          </p:nvSpPr>
          <p:spPr>
            <a:xfrm>
              <a:off x="3806007" y="4477255"/>
              <a:ext cx="603696" cy="282423"/>
            </a:xfrm>
            <a:prstGeom prst="rect">
              <a:avLst/>
            </a:prstGeom>
          </p:spPr>
          <p:txBody>
            <a:bodyPr wrap="none">
              <a:spAutoFit/>
            </a:bodyP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Azure</a:t>
              </a:r>
            </a:p>
          </p:txBody>
        </p:sp>
      </p:grpSp>
      <p:sp>
        <p:nvSpPr>
          <p:cNvPr id="272" name="Oval 271">
            <a:extLst>
              <a:ext uri="{FF2B5EF4-FFF2-40B4-BE49-F238E27FC236}">
                <a16:creationId xmlns:a16="http://schemas.microsoft.com/office/drawing/2014/main" id="{877396D6-ED93-4233-894E-BCE747C6DD68}"/>
              </a:ext>
            </a:extLst>
          </p:cNvPr>
          <p:cNvSpPr/>
          <p:nvPr/>
        </p:nvSpPr>
        <p:spPr bwMode="auto">
          <a:xfrm>
            <a:off x="4776736" y="2118865"/>
            <a:ext cx="294782" cy="294782"/>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73" name="Group 272">
            <a:extLst>
              <a:ext uri="{FF2B5EF4-FFF2-40B4-BE49-F238E27FC236}">
                <a16:creationId xmlns:a16="http://schemas.microsoft.com/office/drawing/2014/main" id="{1361F926-787D-4489-9627-E836DD9437AA}"/>
              </a:ext>
            </a:extLst>
          </p:cNvPr>
          <p:cNvGrpSpPr/>
          <p:nvPr/>
        </p:nvGrpSpPr>
        <p:grpSpPr>
          <a:xfrm>
            <a:off x="1712729" y="1641620"/>
            <a:ext cx="774949" cy="1008946"/>
            <a:chOff x="1712090" y="1641356"/>
            <a:chExt cx="775060" cy="1009090"/>
          </a:xfrm>
        </p:grpSpPr>
        <p:sp>
          <p:nvSpPr>
            <p:cNvPr id="274" name="User log in text">
              <a:extLst>
                <a:ext uri="{FF2B5EF4-FFF2-40B4-BE49-F238E27FC236}">
                  <a16:creationId xmlns:a16="http://schemas.microsoft.com/office/drawing/2014/main" id="{525EBFFA-F3A8-4130-B4C0-3AFDEC43CFAF}"/>
                </a:ext>
              </a:extLst>
            </p:cNvPr>
            <p:cNvSpPr/>
            <p:nvPr/>
          </p:nvSpPr>
          <p:spPr>
            <a:xfrm>
              <a:off x="1712090" y="1641356"/>
              <a:ext cx="775060" cy="282423"/>
            </a:xfrm>
            <a:prstGeom prst="rect">
              <a:avLst/>
            </a:prstGeom>
          </p:spPr>
          <p:txBody>
            <a:bodyPr wrap="none">
              <a:spAutoFit/>
            </a:bodyP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Outlook</a:t>
              </a:r>
            </a:p>
          </p:txBody>
        </p:sp>
        <p:sp>
          <p:nvSpPr>
            <p:cNvPr id="275" name="Oval 274">
              <a:extLst>
                <a:ext uri="{FF2B5EF4-FFF2-40B4-BE49-F238E27FC236}">
                  <a16:creationId xmlns:a16="http://schemas.microsoft.com/office/drawing/2014/main" id="{29C64989-A000-4E3B-84DD-1AB9E6A1DEDF}"/>
                </a:ext>
              </a:extLst>
            </p:cNvPr>
            <p:cNvSpPr/>
            <p:nvPr/>
          </p:nvSpPr>
          <p:spPr bwMode="auto">
            <a:xfrm>
              <a:off x="1725321" y="1917086"/>
              <a:ext cx="733360" cy="733360"/>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76" name="Freeform 9">
              <a:extLst>
                <a:ext uri="{FF2B5EF4-FFF2-40B4-BE49-F238E27FC236}">
                  <a16:creationId xmlns:a16="http://schemas.microsoft.com/office/drawing/2014/main" id="{A80672CA-5E29-4320-A894-291ADF220F74}"/>
                </a:ext>
              </a:extLst>
            </p:cNvPr>
            <p:cNvSpPr>
              <a:spLocks noChangeAspect="1" noEditPoints="1"/>
            </p:cNvSpPr>
            <p:nvPr/>
          </p:nvSpPr>
          <p:spPr bwMode="black">
            <a:xfrm>
              <a:off x="1927887" y="2126865"/>
              <a:ext cx="313802" cy="313802"/>
            </a:xfrm>
            <a:custGeom>
              <a:avLst/>
              <a:gdLst>
                <a:gd name="T0" fmla="*/ 246 w 415"/>
                <a:gd name="T1" fmla="*/ 99 h 415"/>
                <a:gd name="T2" fmla="*/ 0 w 415"/>
                <a:gd name="T3" fmla="*/ 42 h 415"/>
                <a:gd name="T4" fmla="*/ 246 w 415"/>
                <a:gd name="T5" fmla="*/ 415 h 415"/>
                <a:gd name="T6" fmla="*/ 402 w 415"/>
                <a:gd name="T7" fmla="*/ 321 h 415"/>
                <a:gd name="T8" fmla="*/ 415 w 415"/>
                <a:gd name="T9" fmla="*/ 113 h 415"/>
                <a:gd name="T10" fmla="*/ 179 w 415"/>
                <a:gd name="T11" fmla="*/ 222 h 415"/>
                <a:gd name="T12" fmla="*/ 169 w 415"/>
                <a:gd name="T13" fmla="*/ 251 h 415"/>
                <a:gd name="T14" fmla="*/ 151 w 415"/>
                <a:gd name="T15" fmla="*/ 272 h 415"/>
                <a:gd name="T16" fmla="*/ 128 w 415"/>
                <a:gd name="T17" fmla="*/ 282 h 415"/>
                <a:gd name="T18" fmla="*/ 102 w 415"/>
                <a:gd name="T19" fmla="*/ 281 h 415"/>
                <a:gd name="T20" fmla="*/ 82 w 415"/>
                <a:gd name="T21" fmla="*/ 269 h 415"/>
                <a:gd name="T22" fmla="*/ 66 w 415"/>
                <a:gd name="T23" fmla="*/ 249 h 415"/>
                <a:gd name="T24" fmla="*/ 58 w 415"/>
                <a:gd name="T25" fmla="*/ 223 h 415"/>
                <a:gd name="T26" fmla="*/ 58 w 415"/>
                <a:gd name="T27" fmla="*/ 191 h 415"/>
                <a:gd name="T28" fmla="*/ 65 w 415"/>
                <a:gd name="T29" fmla="*/ 164 h 415"/>
                <a:gd name="T30" fmla="*/ 82 w 415"/>
                <a:gd name="T31" fmla="*/ 141 h 415"/>
                <a:gd name="T32" fmla="*/ 103 w 415"/>
                <a:gd name="T33" fmla="*/ 130 h 415"/>
                <a:gd name="T34" fmla="*/ 130 w 415"/>
                <a:gd name="T35" fmla="*/ 127 h 415"/>
                <a:gd name="T36" fmla="*/ 153 w 415"/>
                <a:gd name="T37" fmla="*/ 137 h 415"/>
                <a:gd name="T38" fmla="*/ 169 w 415"/>
                <a:gd name="T39" fmla="*/ 158 h 415"/>
                <a:gd name="T40" fmla="*/ 179 w 415"/>
                <a:gd name="T41" fmla="*/ 186 h 415"/>
                <a:gd name="T42" fmla="*/ 179 w 415"/>
                <a:gd name="T43" fmla="*/ 222 h 415"/>
                <a:gd name="T44" fmla="*/ 246 w 415"/>
                <a:gd name="T45" fmla="*/ 307 h 415"/>
                <a:gd name="T46" fmla="*/ 292 w 415"/>
                <a:gd name="T47" fmla="*/ 228 h 415"/>
                <a:gd name="T48" fmla="*/ 401 w 415"/>
                <a:gd name="T49" fmla="*/ 140 h 415"/>
                <a:gd name="T50" fmla="*/ 401 w 415"/>
                <a:gd name="T51" fmla="*/ 121 h 415"/>
                <a:gd name="T52" fmla="*/ 298 w 415"/>
                <a:gd name="T53" fmla="*/ 216 h 415"/>
                <a:gd name="T54" fmla="*/ 246 w 415"/>
                <a:gd name="T55" fmla="*/ 113 h 415"/>
                <a:gd name="T56" fmla="*/ 401 w 415"/>
                <a:gd name="T57" fmla="*/ 121 h 415"/>
                <a:gd name="T58" fmla="*/ 143 w 415"/>
                <a:gd name="T59" fmla="*/ 176 h 415"/>
                <a:gd name="T60" fmla="*/ 134 w 415"/>
                <a:gd name="T61" fmla="*/ 163 h 415"/>
                <a:gd name="T62" fmla="*/ 123 w 415"/>
                <a:gd name="T63" fmla="*/ 157 h 415"/>
                <a:gd name="T64" fmla="*/ 109 w 415"/>
                <a:gd name="T65" fmla="*/ 158 h 415"/>
                <a:gd name="T66" fmla="*/ 97 w 415"/>
                <a:gd name="T67" fmla="*/ 165 h 415"/>
                <a:gd name="T68" fmla="*/ 89 w 415"/>
                <a:gd name="T69" fmla="*/ 178 h 415"/>
                <a:gd name="T70" fmla="*/ 85 w 415"/>
                <a:gd name="T71" fmla="*/ 196 h 415"/>
                <a:gd name="T72" fmla="*/ 85 w 415"/>
                <a:gd name="T73" fmla="*/ 216 h 415"/>
                <a:gd name="T74" fmla="*/ 90 w 415"/>
                <a:gd name="T75" fmla="*/ 233 h 415"/>
                <a:gd name="T76" fmla="*/ 98 w 415"/>
                <a:gd name="T77" fmla="*/ 246 h 415"/>
                <a:gd name="T78" fmla="*/ 109 w 415"/>
                <a:gd name="T79" fmla="*/ 252 h 415"/>
                <a:gd name="T80" fmla="*/ 122 w 415"/>
                <a:gd name="T81" fmla="*/ 254 h 415"/>
                <a:gd name="T82" fmla="*/ 134 w 415"/>
                <a:gd name="T83" fmla="*/ 248 h 415"/>
                <a:gd name="T84" fmla="*/ 142 w 415"/>
                <a:gd name="T85" fmla="*/ 236 h 415"/>
                <a:gd name="T86" fmla="*/ 147 w 415"/>
                <a:gd name="T87" fmla="*/ 217 h 415"/>
                <a:gd name="T88" fmla="*/ 147 w 415"/>
                <a:gd name="T89" fmla="*/ 1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5" h="415">
                  <a:moveTo>
                    <a:pt x="401" y="99"/>
                  </a:moveTo>
                  <a:cubicBezTo>
                    <a:pt x="246" y="99"/>
                    <a:pt x="246" y="99"/>
                    <a:pt x="246" y="99"/>
                  </a:cubicBezTo>
                  <a:cubicBezTo>
                    <a:pt x="246" y="0"/>
                    <a:pt x="246" y="0"/>
                    <a:pt x="246" y="0"/>
                  </a:cubicBezTo>
                  <a:cubicBezTo>
                    <a:pt x="0" y="42"/>
                    <a:pt x="0" y="42"/>
                    <a:pt x="0" y="42"/>
                  </a:cubicBezTo>
                  <a:cubicBezTo>
                    <a:pt x="0" y="373"/>
                    <a:pt x="0" y="373"/>
                    <a:pt x="0" y="373"/>
                  </a:cubicBezTo>
                  <a:cubicBezTo>
                    <a:pt x="246" y="415"/>
                    <a:pt x="246" y="415"/>
                    <a:pt x="246" y="415"/>
                  </a:cubicBezTo>
                  <a:cubicBezTo>
                    <a:pt x="246" y="321"/>
                    <a:pt x="246" y="321"/>
                    <a:pt x="246" y="321"/>
                  </a:cubicBezTo>
                  <a:cubicBezTo>
                    <a:pt x="402" y="321"/>
                    <a:pt x="402" y="321"/>
                    <a:pt x="402" y="321"/>
                  </a:cubicBezTo>
                  <a:cubicBezTo>
                    <a:pt x="409" y="321"/>
                    <a:pt x="415" y="314"/>
                    <a:pt x="415" y="307"/>
                  </a:cubicBezTo>
                  <a:cubicBezTo>
                    <a:pt x="415" y="113"/>
                    <a:pt x="415" y="113"/>
                    <a:pt x="415" y="113"/>
                  </a:cubicBezTo>
                  <a:cubicBezTo>
                    <a:pt x="415" y="105"/>
                    <a:pt x="409" y="99"/>
                    <a:pt x="401" y="99"/>
                  </a:cubicBezTo>
                  <a:close/>
                  <a:moveTo>
                    <a:pt x="179" y="222"/>
                  </a:moveTo>
                  <a:cubicBezTo>
                    <a:pt x="177" y="228"/>
                    <a:pt x="176" y="232"/>
                    <a:pt x="175" y="237"/>
                  </a:cubicBezTo>
                  <a:cubicBezTo>
                    <a:pt x="174" y="243"/>
                    <a:pt x="172" y="248"/>
                    <a:pt x="169" y="251"/>
                  </a:cubicBezTo>
                  <a:cubicBezTo>
                    <a:pt x="167" y="256"/>
                    <a:pt x="164" y="259"/>
                    <a:pt x="161" y="263"/>
                  </a:cubicBezTo>
                  <a:cubicBezTo>
                    <a:pt x="157" y="266"/>
                    <a:pt x="155" y="270"/>
                    <a:pt x="151" y="272"/>
                  </a:cubicBezTo>
                  <a:cubicBezTo>
                    <a:pt x="148" y="275"/>
                    <a:pt x="144" y="277"/>
                    <a:pt x="140" y="278"/>
                  </a:cubicBezTo>
                  <a:cubicBezTo>
                    <a:pt x="136" y="281"/>
                    <a:pt x="133" y="282"/>
                    <a:pt x="128" y="282"/>
                  </a:cubicBezTo>
                  <a:cubicBezTo>
                    <a:pt x="124" y="283"/>
                    <a:pt x="120" y="283"/>
                    <a:pt x="115" y="283"/>
                  </a:cubicBezTo>
                  <a:cubicBezTo>
                    <a:pt x="110" y="283"/>
                    <a:pt x="107" y="282"/>
                    <a:pt x="102" y="281"/>
                  </a:cubicBezTo>
                  <a:cubicBezTo>
                    <a:pt x="98" y="279"/>
                    <a:pt x="95" y="278"/>
                    <a:pt x="91" y="276"/>
                  </a:cubicBezTo>
                  <a:cubicBezTo>
                    <a:pt x="88" y="275"/>
                    <a:pt x="84" y="272"/>
                    <a:pt x="82" y="269"/>
                  </a:cubicBezTo>
                  <a:cubicBezTo>
                    <a:pt x="78" y="266"/>
                    <a:pt x="76" y="264"/>
                    <a:pt x="72" y="261"/>
                  </a:cubicBezTo>
                  <a:cubicBezTo>
                    <a:pt x="70" y="257"/>
                    <a:pt x="68" y="252"/>
                    <a:pt x="66" y="249"/>
                  </a:cubicBezTo>
                  <a:cubicBezTo>
                    <a:pt x="64" y="245"/>
                    <a:pt x="62" y="241"/>
                    <a:pt x="61" y="236"/>
                  </a:cubicBezTo>
                  <a:cubicBezTo>
                    <a:pt x="59" y="232"/>
                    <a:pt x="58" y="228"/>
                    <a:pt x="58" y="223"/>
                  </a:cubicBezTo>
                  <a:cubicBezTo>
                    <a:pt x="57" y="217"/>
                    <a:pt x="57" y="212"/>
                    <a:pt x="57" y="207"/>
                  </a:cubicBezTo>
                  <a:cubicBezTo>
                    <a:pt x="57" y="202"/>
                    <a:pt x="57" y="196"/>
                    <a:pt x="58" y="191"/>
                  </a:cubicBezTo>
                  <a:cubicBezTo>
                    <a:pt x="58" y="186"/>
                    <a:pt x="59" y="180"/>
                    <a:pt x="61" y="177"/>
                  </a:cubicBezTo>
                  <a:cubicBezTo>
                    <a:pt x="62" y="172"/>
                    <a:pt x="64" y="167"/>
                    <a:pt x="65" y="164"/>
                  </a:cubicBezTo>
                  <a:cubicBezTo>
                    <a:pt x="68" y="159"/>
                    <a:pt x="70" y="156"/>
                    <a:pt x="72" y="152"/>
                  </a:cubicBezTo>
                  <a:cubicBezTo>
                    <a:pt x="75" y="148"/>
                    <a:pt x="78" y="145"/>
                    <a:pt x="82" y="141"/>
                  </a:cubicBezTo>
                  <a:cubicBezTo>
                    <a:pt x="84" y="139"/>
                    <a:pt x="88" y="137"/>
                    <a:pt x="91" y="134"/>
                  </a:cubicBezTo>
                  <a:cubicBezTo>
                    <a:pt x="95" y="132"/>
                    <a:pt x="99" y="131"/>
                    <a:pt x="103" y="130"/>
                  </a:cubicBezTo>
                  <a:cubicBezTo>
                    <a:pt x="108" y="128"/>
                    <a:pt x="112" y="127"/>
                    <a:pt x="117" y="127"/>
                  </a:cubicBezTo>
                  <a:cubicBezTo>
                    <a:pt x="121" y="127"/>
                    <a:pt x="125" y="127"/>
                    <a:pt x="130" y="127"/>
                  </a:cubicBezTo>
                  <a:cubicBezTo>
                    <a:pt x="134" y="128"/>
                    <a:pt x="137" y="130"/>
                    <a:pt x="142" y="131"/>
                  </a:cubicBezTo>
                  <a:cubicBezTo>
                    <a:pt x="146" y="133"/>
                    <a:pt x="149" y="134"/>
                    <a:pt x="153" y="137"/>
                  </a:cubicBezTo>
                  <a:cubicBezTo>
                    <a:pt x="155" y="140"/>
                    <a:pt x="159" y="143"/>
                    <a:pt x="162" y="146"/>
                  </a:cubicBezTo>
                  <a:cubicBezTo>
                    <a:pt x="164" y="150"/>
                    <a:pt x="167" y="153"/>
                    <a:pt x="169" y="158"/>
                  </a:cubicBezTo>
                  <a:cubicBezTo>
                    <a:pt x="172" y="161"/>
                    <a:pt x="174" y="166"/>
                    <a:pt x="175" y="171"/>
                  </a:cubicBezTo>
                  <a:cubicBezTo>
                    <a:pt x="176" y="176"/>
                    <a:pt x="177" y="182"/>
                    <a:pt x="179" y="186"/>
                  </a:cubicBezTo>
                  <a:cubicBezTo>
                    <a:pt x="180" y="192"/>
                    <a:pt x="180" y="198"/>
                    <a:pt x="180" y="204"/>
                  </a:cubicBezTo>
                  <a:cubicBezTo>
                    <a:pt x="180" y="210"/>
                    <a:pt x="180" y="216"/>
                    <a:pt x="179" y="222"/>
                  </a:cubicBezTo>
                  <a:close/>
                  <a:moveTo>
                    <a:pt x="401" y="307"/>
                  </a:moveTo>
                  <a:cubicBezTo>
                    <a:pt x="246" y="307"/>
                    <a:pt x="246" y="307"/>
                    <a:pt x="246" y="307"/>
                  </a:cubicBezTo>
                  <a:cubicBezTo>
                    <a:pt x="246" y="185"/>
                    <a:pt x="246" y="185"/>
                    <a:pt x="246" y="185"/>
                  </a:cubicBezTo>
                  <a:cubicBezTo>
                    <a:pt x="292" y="228"/>
                    <a:pt x="292" y="228"/>
                    <a:pt x="292" y="228"/>
                  </a:cubicBezTo>
                  <a:cubicBezTo>
                    <a:pt x="297" y="232"/>
                    <a:pt x="303" y="232"/>
                    <a:pt x="306" y="228"/>
                  </a:cubicBezTo>
                  <a:cubicBezTo>
                    <a:pt x="401" y="140"/>
                    <a:pt x="401" y="140"/>
                    <a:pt x="401" y="140"/>
                  </a:cubicBezTo>
                  <a:lnTo>
                    <a:pt x="401" y="307"/>
                  </a:lnTo>
                  <a:close/>
                  <a:moveTo>
                    <a:pt x="401" y="121"/>
                  </a:moveTo>
                  <a:cubicBezTo>
                    <a:pt x="300" y="216"/>
                    <a:pt x="300" y="216"/>
                    <a:pt x="300" y="216"/>
                  </a:cubicBezTo>
                  <a:cubicBezTo>
                    <a:pt x="300" y="217"/>
                    <a:pt x="299" y="217"/>
                    <a:pt x="298" y="216"/>
                  </a:cubicBezTo>
                  <a:cubicBezTo>
                    <a:pt x="246" y="167"/>
                    <a:pt x="246" y="167"/>
                    <a:pt x="246" y="167"/>
                  </a:cubicBezTo>
                  <a:cubicBezTo>
                    <a:pt x="246" y="113"/>
                    <a:pt x="246" y="113"/>
                    <a:pt x="246" y="113"/>
                  </a:cubicBezTo>
                  <a:cubicBezTo>
                    <a:pt x="401" y="113"/>
                    <a:pt x="401" y="113"/>
                    <a:pt x="401" y="113"/>
                  </a:cubicBezTo>
                  <a:lnTo>
                    <a:pt x="401" y="121"/>
                  </a:lnTo>
                  <a:close/>
                  <a:moveTo>
                    <a:pt x="146" y="184"/>
                  </a:moveTo>
                  <a:cubicBezTo>
                    <a:pt x="144" y="182"/>
                    <a:pt x="144" y="178"/>
                    <a:pt x="143" y="176"/>
                  </a:cubicBezTo>
                  <a:cubicBezTo>
                    <a:pt x="142" y="173"/>
                    <a:pt x="141" y="171"/>
                    <a:pt x="138" y="169"/>
                  </a:cubicBezTo>
                  <a:cubicBezTo>
                    <a:pt x="137" y="166"/>
                    <a:pt x="136" y="165"/>
                    <a:pt x="134" y="163"/>
                  </a:cubicBezTo>
                  <a:cubicBezTo>
                    <a:pt x="133" y="161"/>
                    <a:pt x="131" y="160"/>
                    <a:pt x="129" y="159"/>
                  </a:cubicBezTo>
                  <a:cubicBezTo>
                    <a:pt x="127" y="158"/>
                    <a:pt x="125" y="158"/>
                    <a:pt x="123" y="157"/>
                  </a:cubicBezTo>
                  <a:cubicBezTo>
                    <a:pt x="121" y="157"/>
                    <a:pt x="118" y="157"/>
                    <a:pt x="116" y="157"/>
                  </a:cubicBezTo>
                  <a:cubicBezTo>
                    <a:pt x="114" y="157"/>
                    <a:pt x="111" y="157"/>
                    <a:pt x="109" y="158"/>
                  </a:cubicBezTo>
                  <a:cubicBezTo>
                    <a:pt x="107" y="158"/>
                    <a:pt x="104" y="159"/>
                    <a:pt x="103" y="160"/>
                  </a:cubicBezTo>
                  <a:cubicBezTo>
                    <a:pt x="101" y="161"/>
                    <a:pt x="98" y="163"/>
                    <a:pt x="97" y="165"/>
                  </a:cubicBezTo>
                  <a:cubicBezTo>
                    <a:pt x="96" y="166"/>
                    <a:pt x="94" y="169"/>
                    <a:pt x="92" y="171"/>
                  </a:cubicBezTo>
                  <a:cubicBezTo>
                    <a:pt x="91" y="173"/>
                    <a:pt x="90" y="176"/>
                    <a:pt x="89" y="178"/>
                  </a:cubicBezTo>
                  <a:cubicBezTo>
                    <a:pt x="88" y="180"/>
                    <a:pt x="88" y="184"/>
                    <a:pt x="86" y="186"/>
                  </a:cubicBezTo>
                  <a:cubicBezTo>
                    <a:pt x="86" y="189"/>
                    <a:pt x="85" y="192"/>
                    <a:pt x="85" y="196"/>
                  </a:cubicBezTo>
                  <a:cubicBezTo>
                    <a:pt x="85" y="198"/>
                    <a:pt x="84" y="202"/>
                    <a:pt x="84" y="205"/>
                  </a:cubicBezTo>
                  <a:cubicBezTo>
                    <a:pt x="84" y="209"/>
                    <a:pt x="85" y="212"/>
                    <a:pt x="85" y="216"/>
                  </a:cubicBezTo>
                  <a:cubicBezTo>
                    <a:pt x="85" y="219"/>
                    <a:pt x="86" y="223"/>
                    <a:pt x="86" y="225"/>
                  </a:cubicBezTo>
                  <a:cubicBezTo>
                    <a:pt x="88" y="229"/>
                    <a:pt x="89" y="231"/>
                    <a:pt x="90" y="233"/>
                  </a:cubicBezTo>
                  <a:cubicBezTo>
                    <a:pt x="91" y="236"/>
                    <a:pt x="92" y="238"/>
                    <a:pt x="94" y="241"/>
                  </a:cubicBezTo>
                  <a:cubicBezTo>
                    <a:pt x="95" y="243"/>
                    <a:pt x="96" y="244"/>
                    <a:pt x="98" y="246"/>
                  </a:cubicBezTo>
                  <a:cubicBezTo>
                    <a:pt x="99" y="248"/>
                    <a:pt x="102" y="249"/>
                    <a:pt x="103" y="250"/>
                  </a:cubicBezTo>
                  <a:cubicBezTo>
                    <a:pt x="105" y="251"/>
                    <a:pt x="107" y="252"/>
                    <a:pt x="109" y="252"/>
                  </a:cubicBezTo>
                  <a:cubicBezTo>
                    <a:pt x="111" y="254"/>
                    <a:pt x="114" y="254"/>
                    <a:pt x="115" y="254"/>
                  </a:cubicBezTo>
                  <a:cubicBezTo>
                    <a:pt x="117" y="254"/>
                    <a:pt x="120" y="254"/>
                    <a:pt x="122" y="254"/>
                  </a:cubicBezTo>
                  <a:cubicBezTo>
                    <a:pt x="124" y="252"/>
                    <a:pt x="127" y="252"/>
                    <a:pt x="128" y="251"/>
                  </a:cubicBezTo>
                  <a:cubicBezTo>
                    <a:pt x="130" y="250"/>
                    <a:pt x="131" y="249"/>
                    <a:pt x="134" y="248"/>
                  </a:cubicBezTo>
                  <a:cubicBezTo>
                    <a:pt x="135" y="246"/>
                    <a:pt x="137" y="244"/>
                    <a:pt x="138" y="243"/>
                  </a:cubicBezTo>
                  <a:cubicBezTo>
                    <a:pt x="140" y="241"/>
                    <a:pt x="141" y="238"/>
                    <a:pt x="142" y="236"/>
                  </a:cubicBezTo>
                  <a:cubicBezTo>
                    <a:pt x="143" y="232"/>
                    <a:pt x="144" y="230"/>
                    <a:pt x="146" y="226"/>
                  </a:cubicBezTo>
                  <a:cubicBezTo>
                    <a:pt x="147" y="224"/>
                    <a:pt x="147" y="220"/>
                    <a:pt x="147" y="217"/>
                  </a:cubicBezTo>
                  <a:cubicBezTo>
                    <a:pt x="148" y="213"/>
                    <a:pt x="148" y="210"/>
                    <a:pt x="148" y="206"/>
                  </a:cubicBezTo>
                  <a:cubicBezTo>
                    <a:pt x="148" y="202"/>
                    <a:pt x="148" y="198"/>
                    <a:pt x="147" y="195"/>
                  </a:cubicBezTo>
                  <a:cubicBezTo>
                    <a:pt x="147" y="191"/>
                    <a:pt x="147" y="187"/>
                    <a:pt x="146" y="184"/>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277" name="Group 276">
            <a:extLst>
              <a:ext uri="{FF2B5EF4-FFF2-40B4-BE49-F238E27FC236}">
                <a16:creationId xmlns:a16="http://schemas.microsoft.com/office/drawing/2014/main" id="{80410275-836C-46C3-AB21-224D192F82A6}"/>
              </a:ext>
            </a:extLst>
          </p:cNvPr>
          <p:cNvGrpSpPr/>
          <p:nvPr/>
        </p:nvGrpSpPr>
        <p:grpSpPr>
          <a:xfrm>
            <a:off x="7703008" y="3373672"/>
            <a:ext cx="851791" cy="1000046"/>
            <a:chOff x="7703222" y="3373655"/>
            <a:chExt cx="851912" cy="1000188"/>
          </a:xfrm>
        </p:grpSpPr>
        <p:sp>
          <p:nvSpPr>
            <p:cNvPr id="278" name="User log in text">
              <a:extLst>
                <a:ext uri="{FF2B5EF4-FFF2-40B4-BE49-F238E27FC236}">
                  <a16:creationId xmlns:a16="http://schemas.microsoft.com/office/drawing/2014/main" id="{E1BAFBB1-4538-4E6F-834C-8A3791B55D7B}"/>
                </a:ext>
              </a:extLst>
            </p:cNvPr>
            <p:cNvSpPr/>
            <p:nvPr/>
          </p:nvSpPr>
          <p:spPr>
            <a:xfrm>
              <a:off x="7703222" y="4091420"/>
              <a:ext cx="851912" cy="282423"/>
            </a:xfrm>
            <a:prstGeom prst="rect">
              <a:avLst/>
            </a:prstGeom>
          </p:spPr>
          <p:txBody>
            <a:bodyPr wrap="none">
              <a:spAutoFit/>
            </a:bodyPr>
            <a:lstStyle/>
            <a:p>
              <a:pPr marL="0" marR="0" lvl="0" indent="0" algn="l" defTabSz="913751" rtl="0" eaLnBrk="1" fontAlgn="base" latinLnBrk="0" hangingPunct="1">
                <a:lnSpc>
                  <a:spcPct val="100000"/>
                </a:lnSpc>
                <a:spcBef>
                  <a:spcPct val="0"/>
                </a:spcBef>
                <a:spcAft>
                  <a:spcPct val="0"/>
                </a:spcAft>
                <a:buClrTx/>
                <a:buSzTx/>
                <a:buFontTx/>
                <a:buNone/>
                <a:tabLst/>
                <a:defRPr/>
              </a:pPr>
              <a:r>
                <a:rPr kumimoji="0" lang="en-US" sz="1199" b="0" i="0" u="none" strike="noStrike" kern="0" cap="none" spc="30" normalizeH="0" baseline="0" noProof="0">
                  <a:ln>
                    <a:noFill/>
                  </a:ln>
                  <a:gradFill>
                    <a:gsLst>
                      <a:gs pos="0">
                        <a:srgbClr val="353535"/>
                      </a:gs>
                      <a:gs pos="100000">
                        <a:srgbClr val="353535"/>
                      </a:gs>
                    </a:gsLst>
                    <a:lin ang="5400000" scaled="0"/>
                  </a:gradFill>
                  <a:effectLst/>
                  <a:uLnTx/>
                  <a:uFillTx/>
                  <a:latin typeface="Segoe UI"/>
                  <a:ea typeface="+mn-ea"/>
                  <a:cs typeface="Segoe UI" pitchFamily="34" charset="0"/>
                </a:rPr>
                <a:t>Windows</a:t>
              </a:r>
            </a:p>
          </p:txBody>
        </p:sp>
        <p:sp>
          <p:nvSpPr>
            <p:cNvPr id="279" name="Oval 278">
              <a:extLst>
                <a:ext uri="{FF2B5EF4-FFF2-40B4-BE49-F238E27FC236}">
                  <a16:creationId xmlns:a16="http://schemas.microsoft.com/office/drawing/2014/main" id="{E52ACF8B-5B86-4450-8EC2-25C9B25F83CE}"/>
                </a:ext>
              </a:extLst>
            </p:cNvPr>
            <p:cNvSpPr/>
            <p:nvPr/>
          </p:nvSpPr>
          <p:spPr bwMode="auto">
            <a:xfrm>
              <a:off x="7760751" y="3373655"/>
              <a:ext cx="721710" cy="721710"/>
            </a:xfrm>
            <a:prstGeom prst="ellipse">
              <a:avLst/>
            </a:prstGeom>
            <a:solidFill>
              <a:srgbClr val="0078D7"/>
            </a:solidFill>
            <a:ln w="1079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80" name="Freeform 15">
              <a:extLst>
                <a:ext uri="{FF2B5EF4-FFF2-40B4-BE49-F238E27FC236}">
                  <a16:creationId xmlns:a16="http://schemas.microsoft.com/office/drawing/2014/main" id="{A002FE1A-7EDE-4824-9CA1-8650A35F65E9}"/>
                </a:ext>
              </a:extLst>
            </p:cNvPr>
            <p:cNvSpPr>
              <a:spLocks noChangeAspect="1" noEditPoints="1"/>
            </p:cNvSpPr>
            <p:nvPr/>
          </p:nvSpPr>
          <p:spPr bwMode="black">
            <a:xfrm>
              <a:off x="7952292" y="3565884"/>
              <a:ext cx="338629" cy="337253"/>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2416572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36"/>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236"/>
                                        </p:tgtEl>
                                      </p:cBhvr>
                                      <p:by x="0" y="0"/>
                                    </p:animScale>
                                  </p:childTnLst>
                                </p:cTn>
                              </p:par>
                              <p:par>
                                <p:cTn id="9" presetID="6" presetClass="emph" presetSubtype="0" decel="100000" fill="hold" grpId="2" nodeType="withEffect">
                                  <p:stCondLst>
                                    <p:cond delay="700"/>
                                  </p:stCondLst>
                                  <p:childTnLst>
                                    <p:animScale>
                                      <p:cBhvr>
                                        <p:cTn id="10" dur="500" fill="hold"/>
                                        <p:tgtEl>
                                          <p:spTgt spid="236"/>
                                        </p:tgtEl>
                                      </p:cBhvr>
                                      <p:by x="90000" y="90000"/>
                                    </p:animScale>
                                  </p:childTnLst>
                                </p:cTn>
                              </p:par>
                              <p:par>
                                <p:cTn id="11" presetID="1" presetClass="entr" presetSubtype="0" fill="hold" nodeType="withEffect">
                                  <p:stCondLst>
                                    <p:cond delay="500"/>
                                  </p:stCondLst>
                                  <p:childTnLst>
                                    <p:set>
                                      <p:cBhvr>
                                        <p:cTn id="12" dur="1" fill="hold">
                                          <p:stCondLst>
                                            <p:cond delay="0"/>
                                          </p:stCondLst>
                                        </p:cTn>
                                        <p:tgtEl>
                                          <p:spTgt spid="250"/>
                                        </p:tgtEl>
                                        <p:attrNameLst>
                                          <p:attrName>style.visibility</p:attrName>
                                        </p:attrNameLst>
                                      </p:cBhvr>
                                      <p:to>
                                        <p:strVal val="visible"/>
                                      </p:to>
                                    </p:set>
                                  </p:childTnLst>
                                </p:cTn>
                              </p:par>
                              <p:par>
                                <p:cTn id="13" presetID="6" presetClass="emph" presetSubtype="0" accel="100000" autoRev="1" fill="hold" nodeType="withEffect">
                                  <p:stCondLst>
                                    <p:cond delay="0"/>
                                  </p:stCondLst>
                                  <p:childTnLst>
                                    <p:animScale>
                                      <p:cBhvr>
                                        <p:cTn id="14" dur="500" fill="hold"/>
                                        <p:tgtEl>
                                          <p:spTgt spid="250"/>
                                        </p:tgtEl>
                                      </p:cBhvr>
                                      <p:by x="0" y="0"/>
                                    </p:animScale>
                                  </p:childTnLst>
                                </p:cTn>
                              </p:par>
                              <p:par>
                                <p:cTn id="15" presetID="6" presetClass="emph" presetSubtype="0" decel="100000" fill="hold" nodeType="withEffect">
                                  <p:stCondLst>
                                    <p:cond delay="700"/>
                                  </p:stCondLst>
                                  <p:childTnLst>
                                    <p:animScale>
                                      <p:cBhvr>
                                        <p:cTn id="16" dur="500" fill="hold"/>
                                        <p:tgtEl>
                                          <p:spTgt spid="250"/>
                                        </p:tgtEl>
                                      </p:cBhvr>
                                      <p:by x="90000" y="90000"/>
                                    </p:animScale>
                                  </p:childTnLst>
                                </p:cTn>
                              </p:par>
                              <p:par>
                                <p:cTn id="17" presetID="1" presetClass="entr" presetSubtype="0" fill="hold" grpId="0" nodeType="withEffect">
                                  <p:stCondLst>
                                    <p:cond delay="500"/>
                                  </p:stCondLst>
                                  <p:childTnLst>
                                    <p:set>
                                      <p:cBhvr>
                                        <p:cTn id="18" dur="1" fill="hold">
                                          <p:stCondLst>
                                            <p:cond delay="0"/>
                                          </p:stCondLst>
                                        </p:cTn>
                                        <p:tgtEl>
                                          <p:spTgt spid="233"/>
                                        </p:tgtEl>
                                        <p:attrNameLst>
                                          <p:attrName>style.visibility</p:attrName>
                                        </p:attrNameLst>
                                      </p:cBhvr>
                                      <p:to>
                                        <p:strVal val="visible"/>
                                      </p:to>
                                    </p:set>
                                  </p:childTnLst>
                                </p:cTn>
                              </p:par>
                              <p:par>
                                <p:cTn id="19" presetID="6" presetClass="emph" presetSubtype="0" accel="100000" autoRev="1" fill="hold" grpId="1" nodeType="withEffect">
                                  <p:stCondLst>
                                    <p:cond delay="0"/>
                                  </p:stCondLst>
                                  <p:childTnLst>
                                    <p:animScale>
                                      <p:cBhvr>
                                        <p:cTn id="20" dur="500" fill="hold"/>
                                        <p:tgtEl>
                                          <p:spTgt spid="233"/>
                                        </p:tgtEl>
                                      </p:cBhvr>
                                      <p:by x="0" y="0"/>
                                    </p:animScale>
                                  </p:childTnLst>
                                </p:cTn>
                              </p:par>
                              <p:par>
                                <p:cTn id="21" presetID="6" presetClass="emph" presetSubtype="0" decel="100000" fill="hold" grpId="2" nodeType="withEffect">
                                  <p:stCondLst>
                                    <p:cond delay="700"/>
                                  </p:stCondLst>
                                  <p:childTnLst>
                                    <p:animScale>
                                      <p:cBhvr>
                                        <p:cTn id="22" dur="500" fill="hold"/>
                                        <p:tgtEl>
                                          <p:spTgt spid="233"/>
                                        </p:tgtEl>
                                      </p:cBhvr>
                                      <p:by x="90000" y="90000"/>
                                    </p:animScale>
                                  </p:childTnLst>
                                </p:cTn>
                              </p:par>
                              <p:par>
                                <p:cTn id="23" presetID="1" presetClass="entr" presetSubtype="0" fill="hold" grpId="0" nodeType="withEffect">
                                  <p:stCondLst>
                                    <p:cond delay="600"/>
                                  </p:stCondLst>
                                  <p:childTnLst>
                                    <p:set>
                                      <p:cBhvr>
                                        <p:cTn id="24" dur="1" fill="hold">
                                          <p:stCondLst>
                                            <p:cond delay="0"/>
                                          </p:stCondLst>
                                        </p:cTn>
                                        <p:tgtEl>
                                          <p:spTgt spid="231"/>
                                        </p:tgtEl>
                                        <p:attrNameLst>
                                          <p:attrName>style.visibility</p:attrName>
                                        </p:attrNameLst>
                                      </p:cBhvr>
                                      <p:to>
                                        <p:strVal val="visible"/>
                                      </p:to>
                                    </p:set>
                                  </p:childTnLst>
                                </p:cTn>
                              </p:par>
                              <p:par>
                                <p:cTn id="25" presetID="6" presetClass="emph" presetSubtype="0" accel="100000" autoRev="1" fill="hold" grpId="1" nodeType="withEffect">
                                  <p:stCondLst>
                                    <p:cond delay="100"/>
                                  </p:stCondLst>
                                  <p:childTnLst>
                                    <p:animScale>
                                      <p:cBhvr>
                                        <p:cTn id="26" dur="500" fill="hold"/>
                                        <p:tgtEl>
                                          <p:spTgt spid="231"/>
                                        </p:tgtEl>
                                      </p:cBhvr>
                                      <p:by x="0" y="0"/>
                                    </p:animScale>
                                  </p:childTnLst>
                                </p:cTn>
                              </p:par>
                              <p:par>
                                <p:cTn id="27" presetID="6" presetClass="emph" presetSubtype="0" decel="100000" fill="hold" grpId="2" nodeType="withEffect">
                                  <p:stCondLst>
                                    <p:cond delay="800"/>
                                  </p:stCondLst>
                                  <p:childTnLst>
                                    <p:animScale>
                                      <p:cBhvr>
                                        <p:cTn id="28" dur="500" fill="hold"/>
                                        <p:tgtEl>
                                          <p:spTgt spid="231"/>
                                        </p:tgtEl>
                                      </p:cBhvr>
                                      <p:by x="90000" y="90000"/>
                                    </p:animScale>
                                  </p:childTnLst>
                                </p:cTn>
                              </p:par>
                              <p:par>
                                <p:cTn id="29" presetID="1" presetClass="entr" presetSubtype="0" fill="hold" grpId="0" nodeType="withEffect">
                                  <p:stCondLst>
                                    <p:cond delay="600"/>
                                  </p:stCondLst>
                                  <p:childTnLst>
                                    <p:set>
                                      <p:cBhvr>
                                        <p:cTn id="30" dur="1" fill="hold">
                                          <p:stCondLst>
                                            <p:cond delay="0"/>
                                          </p:stCondLst>
                                        </p:cTn>
                                        <p:tgtEl>
                                          <p:spTgt spid="232"/>
                                        </p:tgtEl>
                                        <p:attrNameLst>
                                          <p:attrName>style.visibility</p:attrName>
                                        </p:attrNameLst>
                                      </p:cBhvr>
                                      <p:to>
                                        <p:strVal val="visible"/>
                                      </p:to>
                                    </p:set>
                                  </p:childTnLst>
                                </p:cTn>
                              </p:par>
                              <p:par>
                                <p:cTn id="31" presetID="6" presetClass="emph" presetSubtype="0" accel="100000" autoRev="1" fill="hold" grpId="1" nodeType="withEffect">
                                  <p:stCondLst>
                                    <p:cond delay="100"/>
                                  </p:stCondLst>
                                  <p:childTnLst>
                                    <p:animScale>
                                      <p:cBhvr>
                                        <p:cTn id="32" dur="500" fill="hold"/>
                                        <p:tgtEl>
                                          <p:spTgt spid="232"/>
                                        </p:tgtEl>
                                      </p:cBhvr>
                                      <p:by x="0" y="0"/>
                                    </p:animScale>
                                  </p:childTnLst>
                                </p:cTn>
                              </p:par>
                              <p:par>
                                <p:cTn id="33" presetID="6" presetClass="emph" presetSubtype="0" decel="100000" fill="hold" grpId="2" nodeType="withEffect">
                                  <p:stCondLst>
                                    <p:cond delay="800"/>
                                  </p:stCondLst>
                                  <p:childTnLst>
                                    <p:animScale>
                                      <p:cBhvr>
                                        <p:cTn id="34" dur="500" fill="hold"/>
                                        <p:tgtEl>
                                          <p:spTgt spid="232"/>
                                        </p:tgtEl>
                                      </p:cBhvr>
                                      <p:by x="90000" y="90000"/>
                                    </p:animScale>
                                  </p:childTnLst>
                                </p:cTn>
                              </p:par>
                              <p:par>
                                <p:cTn id="35" presetID="1" presetClass="entr" presetSubtype="0" fill="hold" grpId="0" nodeType="withEffect">
                                  <p:stCondLst>
                                    <p:cond delay="600"/>
                                  </p:stCondLst>
                                  <p:childTnLst>
                                    <p:set>
                                      <p:cBhvr>
                                        <p:cTn id="36" dur="1" fill="hold">
                                          <p:stCondLst>
                                            <p:cond delay="0"/>
                                          </p:stCondLst>
                                        </p:cTn>
                                        <p:tgtEl>
                                          <p:spTgt spid="243"/>
                                        </p:tgtEl>
                                        <p:attrNameLst>
                                          <p:attrName>style.visibility</p:attrName>
                                        </p:attrNameLst>
                                      </p:cBhvr>
                                      <p:to>
                                        <p:strVal val="visible"/>
                                      </p:to>
                                    </p:set>
                                  </p:childTnLst>
                                </p:cTn>
                              </p:par>
                              <p:par>
                                <p:cTn id="37" presetID="6" presetClass="emph" presetSubtype="0" accel="100000" autoRev="1" fill="hold" grpId="1" nodeType="withEffect">
                                  <p:stCondLst>
                                    <p:cond delay="100"/>
                                  </p:stCondLst>
                                  <p:childTnLst>
                                    <p:animScale>
                                      <p:cBhvr>
                                        <p:cTn id="38" dur="500" fill="hold"/>
                                        <p:tgtEl>
                                          <p:spTgt spid="243"/>
                                        </p:tgtEl>
                                      </p:cBhvr>
                                      <p:by x="0" y="0"/>
                                    </p:animScale>
                                  </p:childTnLst>
                                </p:cTn>
                              </p:par>
                              <p:par>
                                <p:cTn id="39" presetID="6" presetClass="emph" presetSubtype="0" decel="100000" fill="hold" grpId="2" nodeType="withEffect">
                                  <p:stCondLst>
                                    <p:cond delay="800"/>
                                  </p:stCondLst>
                                  <p:childTnLst>
                                    <p:animScale>
                                      <p:cBhvr>
                                        <p:cTn id="40" dur="500" fill="hold"/>
                                        <p:tgtEl>
                                          <p:spTgt spid="243"/>
                                        </p:tgtEl>
                                      </p:cBhvr>
                                      <p:by x="90000" y="90000"/>
                                    </p:animScale>
                                  </p:childTnLst>
                                </p:cTn>
                              </p:par>
                              <p:par>
                                <p:cTn id="41" presetID="1" presetClass="entr" presetSubtype="0" fill="hold" grpId="0" nodeType="withEffect">
                                  <p:stCondLst>
                                    <p:cond delay="600"/>
                                  </p:stCondLst>
                                  <p:childTnLst>
                                    <p:set>
                                      <p:cBhvr>
                                        <p:cTn id="42" dur="1" fill="hold">
                                          <p:stCondLst>
                                            <p:cond delay="0"/>
                                          </p:stCondLst>
                                        </p:cTn>
                                        <p:tgtEl>
                                          <p:spTgt spid="242"/>
                                        </p:tgtEl>
                                        <p:attrNameLst>
                                          <p:attrName>style.visibility</p:attrName>
                                        </p:attrNameLst>
                                      </p:cBhvr>
                                      <p:to>
                                        <p:strVal val="visible"/>
                                      </p:to>
                                    </p:set>
                                  </p:childTnLst>
                                </p:cTn>
                              </p:par>
                              <p:par>
                                <p:cTn id="43" presetID="6" presetClass="emph" presetSubtype="0" accel="100000" autoRev="1" fill="hold" grpId="1" nodeType="withEffect">
                                  <p:stCondLst>
                                    <p:cond delay="100"/>
                                  </p:stCondLst>
                                  <p:childTnLst>
                                    <p:animScale>
                                      <p:cBhvr>
                                        <p:cTn id="44" dur="500" fill="hold"/>
                                        <p:tgtEl>
                                          <p:spTgt spid="242"/>
                                        </p:tgtEl>
                                      </p:cBhvr>
                                      <p:by x="0" y="0"/>
                                    </p:animScale>
                                  </p:childTnLst>
                                </p:cTn>
                              </p:par>
                              <p:par>
                                <p:cTn id="45" presetID="6" presetClass="emph" presetSubtype="0" decel="100000" fill="hold" grpId="2" nodeType="withEffect">
                                  <p:stCondLst>
                                    <p:cond delay="800"/>
                                  </p:stCondLst>
                                  <p:childTnLst>
                                    <p:animScale>
                                      <p:cBhvr>
                                        <p:cTn id="46" dur="500" fill="hold"/>
                                        <p:tgtEl>
                                          <p:spTgt spid="242"/>
                                        </p:tgtEl>
                                      </p:cBhvr>
                                      <p:by x="90000" y="90000"/>
                                    </p:animScale>
                                  </p:childTnLst>
                                </p:cTn>
                              </p:par>
                              <p:par>
                                <p:cTn id="47" presetID="1" presetClass="entr" presetSubtype="0" fill="hold" nodeType="withEffect">
                                  <p:stCondLst>
                                    <p:cond delay="700"/>
                                  </p:stCondLst>
                                  <p:childTnLst>
                                    <p:set>
                                      <p:cBhvr>
                                        <p:cTn id="48" dur="1" fill="hold">
                                          <p:stCondLst>
                                            <p:cond delay="0"/>
                                          </p:stCondLst>
                                        </p:cTn>
                                        <p:tgtEl>
                                          <p:spTgt spid="255"/>
                                        </p:tgtEl>
                                        <p:attrNameLst>
                                          <p:attrName>style.visibility</p:attrName>
                                        </p:attrNameLst>
                                      </p:cBhvr>
                                      <p:to>
                                        <p:strVal val="visible"/>
                                      </p:to>
                                    </p:set>
                                  </p:childTnLst>
                                </p:cTn>
                              </p:par>
                              <p:par>
                                <p:cTn id="49" presetID="6" presetClass="emph" presetSubtype="0" accel="100000" autoRev="1" fill="hold" nodeType="withEffect">
                                  <p:stCondLst>
                                    <p:cond delay="200"/>
                                  </p:stCondLst>
                                  <p:childTnLst>
                                    <p:animScale>
                                      <p:cBhvr>
                                        <p:cTn id="50" dur="500" fill="hold"/>
                                        <p:tgtEl>
                                          <p:spTgt spid="255"/>
                                        </p:tgtEl>
                                      </p:cBhvr>
                                      <p:by x="0" y="0"/>
                                    </p:animScale>
                                  </p:childTnLst>
                                </p:cTn>
                              </p:par>
                              <p:par>
                                <p:cTn id="51" presetID="6" presetClass="emph" presetSubtype="0" decel="100000" fill="hold" nodeType="withEffect">
                                  <p:stCondLst>
                                    <p:cond delay="900"/>
                                  </p:stCondLst>
                                  <p:childTnLst>
                                    <p:animScale>
                                      <p:cBhvr>
                                        <p:cTn id="52" dur="500" fill="hold"/>
                                        <p:tgtEl>
                                          <p:spTgt spid="255"/>
                                        </p:tgtEl>
                                      </p:cBhvr>
                                      <p:by x="90000" y="90000"/>
                                    </p:animScale>
                                  </p:childTnLst>
                                </p:cTn>
                              </p:par>
                              <p:par>
                                <p:cTn id="53" presetID="1" presetClass="entr" presetSubtype="0" fill="hold" grpId="0" nodeType="withEffect">
                                  <p:stCondLst>
                                    <p:cond delay="700"/>
                                  </p:stCondLst>
                                  <p:childTnLst>
                                    <p:set>
                                      <p:cBhvr>
                                        <p:cTn id="54" dur="1" fill="hold">
                                          <p:stCondLst>
                                            <p:cond delay="0"/>
                                          </p:stCondLst>
                                        </p:cTn>
                                        <p:tgtEl>
                                          <p:spTgt spid="237"/>
                                        </p:tgtEl>
                                        <p:attrNameLst>
                                          <p:attrName>style.visibility</p:attrName>
                                        </p:attrNameLst>
                                      </p:cBhvr>
                                      <p:to>
                                        <p:strVal val="visible"/>
                                      </p:to>
                                    </p:set>
                                  </p:childTnLst>
                                </p:cTn>
                              </p:par>
                              <p:par>
                                <p:cTn id="55" presetID="6" presetClass="emph" presetSubtype="0" accel="100000" autoRev="1" fill="hold" grpId="1" nodeType="withEffect">
                                  <p:stCondLst>
                                    <p:cond delay="200"/>
                                  </p:stCondLst>
                                  <p:childTnLst>
                                    <p:animScale>
                                      <p:cBhvr>
                                        <p:cTn id="56" dur="500" fill="hold"/>
                                        <p:tgtEl>
                                          <p:spTgt spid="237"/>
                                        </p:tgtEl>
                                      </p:cBhvr>
                                      <p:by x="0" y="0"/>
                                    </p:animScale>
                                  </p:childTnLst>
                                </p:cTn>
                              </p:par>
                              <p:par>
                                <p:cTn id="57" presetID="6" presetClass="emph" presetSubtype="0" decel="100000" fill="hold" grpId="2" nodeType="withEffect">
                                  <p:stCondLst>
                                    <p:cond delay="900"/>
                                  </p:stCondLst>
                                  <p:childTnLst>
                                    <p:animScale>
                                      <p:cBhvr>
                                        <p:cTn id="58" dur="500" fill="hold"/>
                                        <p:tgtEl>
                                          <p:spTgt spid="237"/>
                                        </p:tgtEl>
                                      </p:cBhvr>
                                      <p:by x="90000" y="90000"/>
                                    </p:animScale>
                                  </p:childTnLst>
                                </p:cTn>
                              </p:par>
                              <p:par>
                                <p:cTn id="59" presetID="1" presetClass="entr" presetSubtype="0" fill="hold" grpId="0" nodeType="withEffect">
                                  <p:stCondLst>
                                    <p:cond delay="800"/>
                                  </p:stCondLst>
                                  <p:childTnLst>
                                    <p:set>
                                      <p:cBhvr>
                                        <p:cTn id="60" dur="1" fill="hold">
                                          <p:stCondLst>
                                            <p:cond delay="0"/>
                                          </p:stCondLst>
                                        </p:cTn>
                                        <p:tgtEl>
                                          <p:spTgt spid="228"/>
                                        </p:tgtEl>
                                        <p:attrNameLst>
                                          <p:attrName>style.visibility</p:attrName>
                                        </p:attrNameLst>
                                      </p:cBhvr>
                                      <p:to>
                                        <p:strVal val="visible"/>
                                      </p:to>
                                    </p:set>
                                  </p:childTnLst>
                                </p:cTn>
                              </p:par>
                              <p:par>
                                <p:cTn id="61" presetID="6" presetClass="emph" presetSubtype="0" accel="100000" autoRev="1" fill="hold" grpId="1" nodeType="withEffect">
                                  <p:stCondLst>
                                    <p:cond delay="300"/>
                                  </p:stCondLst>
                                  <p:childTnLst>
                                    <p:animScale>
                                      <p:cBhvr>
                                        <p:cTn id="62" dur="500" fill="hold"/>
                                        <p:tgtEl>
                                          <p:spTgt spid="228"/>
                                        </p:tgtEl>
                                      </p:cBhvr>
                                      <p:by x="0" y="0"/>
                                    </p:animScale>
                                  </p:childTnLst>
                                </p:cTn>
                              </p:par>
                              <p:par>
                                <p:cTn id="63" presetID="6" presetClass="emph" presetSubtype="0" decel="100000" fill="hold" grpId="2" nodeType="withEffect">
                                  <p:stCondLst>
                                    <p:cond delay="1000"/>
                                  </p:stCondLst>
                                  <p:childTnLst>
                                    <p:animScale>
                                      <p:cBhvr>
                                        <p:cTn id="64" dur="500" fill="hold"/>
                                        <p:tgtEl>
                                          <p:spTgt spid="228"/>
                                        </p:tgtEl>
                                      </p:cBhvr>
                                      <p:by x="90000" y="90000"/>
                                    </p:animScale>
                                  </p:childTnLst>
                                </p:cTn>
                              </p:par>
                              <p:par>
                                <p:cTn id="65" presetID="1" presetClass="entr" presetSubtype="0" fill="hold" grpId="0" nodeType="withEffect">
                                  <p:stCondLst>
                                    <p:cond delay="800"/>
                                  </p:stCondLst>
                                  <p:childTnLst>
                                    <p:set>
                                      <p:cBhvr>
                                        <p:cTn id="66" dur="1" fill="hold">
                                          <p:stCondLst>
                                            <p:cond delay="0"/>
                                          </p:stCondLst>
                                        </p:cTn>
                                        <p:tgtEl>
                                          <p:spTgt spid="235"/>
                                        </p:tgtEl>
                                        <p:attrNameLst>
                                          <p:attrName>style.visibility</p:attrName>
                                        </p:attrNameLst>
                                      </p:cBhvr>
                                      <p:to>
                                        <p:strVal val="visible"/>
                                      </p:to>
                                    </p:set>
                                  </p:childTnLst>
                                </p:cTn>
                              </p:par>
                              <p:par>
                                <p:cTn id="67" presetID="6" presetClass="emph" presetSubtype="0" accel="100000" autoRev="1" fill="hold" grpId="1" nodeType="withEffect">
                                  <p:stCondLst>
                                    <p:cond delay="300"/>
                                  </p:stCondLst>
                                  <p:childTnLst>
                                    <p:animScale>
                                      <p:cBhvr>
                                        <p:cTn id="68" dur="500" fill="hold"/>
                                        <p:tgtEl>
                                          <p:spTgt spid="235"/>
                                        </p:tgtEl>
                                      </p:cBhvr>
                                      <p:by x="0" y="0"/>
                                    </p:animScale>
                                  </p:childTnLst>
                                </p:cTn>
                              </p:par>
                              <p:par>
                                <p:cTn id="69" presetID="6" presetClass="emph" presetSubtype="0" decel="100000" fill="hold" grpId="2" nodeType="withEffect">
                                  <p:stCondLst>
                                    <p:cond delay="1000"/>
                                  </p:stCondLst>
                                  <p:childTnLst>
                                    <p:animScale>
                                      <p:cBhvr>
                                        <p:cTn id="70" dur="500" fill="hold"/>
                                        <p:tgtEl>
                                          <p:spTgt spid="235"/>
                                        </p:tgtEl>
                                      </p:cBhvr>
                                      <p:by x="90000" y="90000"/>
                                    </p:animScale>
                                  </p:childTnLst>
                                </p:cTn>
                              </p:par>
                              <p:par>
                                <p:cTn id="71" presetID="1" presetClass="entr" presetSubtype="0" fill="hold" nodeType="withEffect">
                                  <p:stCondLst>
                                    <p:cond delay="800"/>
                                  </p:stCondLst>
                                  <p:childTnLst>
                                    <p:set>
                                      <p:cBhvr>
                                        <p:cTn id="72" dur="1" fill="hold">
                                          <p:stCondLst>
                                            <p:cond delay="0"/>
                                          </p:stCondLst>
                                        </p:cTn>
                                        <p:tgtEl>
                                          <p:spTgt spid="267"/>
                                        </p:tgtEl>
                                        <p:attrNameLst>
                                          <p:attrName>style.visibility</p:attrName>
                                        </p:attrNameLst>
                                      </p:cBhvr>
                                      <p:to>
                                        <p:strVal val="visible"/>
                                      </p:to>
                                    </p:set>
                                  </p:childTnLst>
                                </p:cTn>
                              </p:par>
                              <p:par>
                                <p:cTn id="73" presetID="6" presetClass="emph" presetSubtype="0" accel="100000" autoRev="1" fill="hold" nodeType="withEffect">
                                  <p:stCondLst>
                                    <p:cond delay="300"/>
                                  </p:stCondLst>
                                  <p:childTnLst>
                                    <p:animScale>
                                      <p:cBhvr>
                                        <p:cTn id="74" dur="500" fill="hold"/>
                                        <p:tgtEl>
                                          <p:spTgt spid="267"/>
                                        </p:tgtEl>
                                      </p:cBhvr>
                                      <p:by x="0" y="0"/>
                                    </p:animScale>
                                  </p:childTnLst>
                                </p:cTn>
                              </p:par>
                              <p:par>
                                <p:cTn id="75" presetID="6" presetClass="emph" presetSubtype="0" decel="100000" fill="hold" nodeType="withEffect">
                                  <p:stCondLst>
                                    <p:cond delay="1000"/>
                                  </p:stCondLst>
                                  <p:childTnLst>
                                    <p:animScale>
                                      <p:cBhvr>
                                        <p:cTn id="76" dur="500" fill="hold"/>
                                        <p:tgtEl>
                                          <p:spTgt spid="267"/>
                                        </p:tgtEl>
                                      </p:cBhvr>
                                      <p:by x="90000" y="90000"/>
                                    </p:animScale>
                                  </p:childTnLst>
                                </p:cTn>
                              </p:par>
                              <p:par>
                                <p:cTn id="77" presetID="1" presetClass="entr" presetSubtype="0" fill="hold" grpId="0" nodeType="withEffect">
                                  <p:stCondLst>
                                    <p:cond delay="900"/>
                                  </p:stCondLst>
                                  <p:childTnLst>
                                    <p:set>
                                      <p:cBhvr>
                                        <p:cTn id="78" dur="1" fill="hold">
                                          <p:stCondLst>
                                            <p:cond delay="0"/>
                                          </p:stCondLst>
                                        </p:cTn>
                                        <p:tgtEl>
                                          <p:spTgt spid="234"/>
                                        </p:tgtEl>
                                        <p:attrNameLst>
                                          <p:attrName>style.visibility</p:attrName>
                                        </p:attrNameLst>
                                      </p:cBhvr>
                                      <p:to>
                                        <p:strVal val="visible"/>
                                      </p:to>
                                    </p:set>
                                  </p:childTnLst>
                                </p:cTn>
                              </p:par>
                              <p:par>
                                <p:cTn id="79" presetID="6" presetClass="emph" presetSubtype="0" accel="100000" autoRev="1" fill="hold" grpId="1" nodeType="withEffect">
                                  <p:stCondLst>
                                    <p:cond delay="400"/>
                                  </p:stCondLst>
                                  <p:childTnLst>
                                    <p:animScale>
                                      <p:cBhvr>
                                        <p:cTn id="80" dur="500" fill="hold"/>
                                        <p:tgtEl>
                                          <p:spTgt spid="234"/>
                                        </p:tgtEl>
                                      </p:cBhvr>
                                      <p:by x="0" y="0"/>
                                    </p:animScale>
                                  </p:childTnLst>
                                </p:cTn>
                              </p:par>
                              <p:par>
                                <p:cTn id="81" presetID="6" presetClass="emph" presetSubtype="0" decel="100000" fill="hold" grpId="2" nodeType="withEffect">
                                  <p:stCondLst>
                                    <p:cond delay="1100"/>
                                  </p:stCondLst>
                                  <p:childTnLst>
                                    <p:animScale>
                                      <p:cBhvr>
                                        <p:cTn id="82" dur="500" fill="hold"/>
                                        <p:tgtEl>
                                          <p:spTgt spid="234"/>
                                        </p:tgtEl>
                                      </p:cBhvr>
                                      <p:by x="90000" y="90000"/>
                                    </p:animScale>
                                  </p:childTnLst>
                                </p:cTn>
                              </p:par>
                              <p:par>
                                <p:cTn id="83" presetID="1" presetClass="entr" presetSubtype="0" fill="hold" grpId="0" nodeType="withEffect">
                                  <p:stCondLst>
                                    <p:cond delay="900"/>
                                  </p:stCondLst>
                                  <p:childTnLst>
                                    <p:set>
                                      <p:cBhvr>
                                        <p:cTn id="84" dur="1" fill="hold">
                                          <p:stCondLst>
                                            <p:cond delay="0"/>
                                          </p:stCondLst>
                                        </p:cTn>
                                        <p:tgtEl>
                                          <p:spTgt spid="230"/>
                                        </p:tgtEl>
                                        <p:attrNameLst>
                                          <p:attrName>style.visibility</p:attrName>
                                        </p:attrNameLst>
                                      </p:cBhvr>
                                      <p:to>
                                        <p:strVal val="visible"/>
                                      </p:to>
                                    </p:set>
                                  </p:childTnLst>
                                </p:cTn>
                              </p:par>
                              <p:par>
                                <p:cTn id="85" presetID="6" presetClass="emph" presetSubtype="0" accel="100000" autoRev="1" fill="hold" grpId="1" nodeType="withEffect">
                                  <p:stCondLst>
                                    <p:cond delay="400"/>
                                  </p:stCondLst>
                                  <p:childTnLst>
                                    <p:animScale>
                                      <p:cBhvr>
                                        <p:cTn id="86" dur="500" fill="hold"/>
                                        <p:tgtEl>
                                          <p:spTgt spid="230"/>
                                        </p:tgtEl>
                                      </p:cBhvr>
                                      <p:by x="0" y="0"/>
                                    </p:animScale>
                                  </p:childTnLst>
                                </p:cTn>
                              </p:par>
                              <p:par>
                                <p:cTn id="87" presetID="6" presetClass="emph" presetSubtype="0" decel="100000" fill="hold" grpId="2" nodeType="withEffect">
                                  <p:stCondLst>
                                    <p:cond delay="1100"/>
                                  </p:stCondLst>
                                  <p:childTnLst>
                                    <p:animScale>
                                      <p:cBhvr>
                                        <p:cTn id="88" dur="500" fill="hold"/>
                                        <p:tgtEl>
                                          <p:spTgt spid="230"/>
                                        </p:tgtEl>
                                      </p:cBhvr>
                                      <p:by x="90000" y="90000"/>
                                    </p:animScale>
                                  </p:childTnLst>
                                </p:cTn>
                              </p:par>
                              <p:par>
                                <p:cTn id="89" presetID="1" presetClass="entr" presetSubtype="0" fill="hold" grpId="0" nodeType="withEffect">
                                  <p:stCondLst>
                                    <p:cond delay="900"/>
                                  </p:stCondLst>
                                  <p:childTnLst>
                                    <p:set>
                                      <p:cBhvr>
                                        <p:cTn id="90" dur="1" fill="hold">
                                          <p:stCondLst>
                                            <p:cond delay="0"/>
                                          </p:stCondLst>
                                        </p:cTn>
                                        <p:tgtEl>
                                          <p:spTgt spid="241"/>
                                        </p:tgtEl>
                                        <p:attrNameLst>
                                          <p:attrName>style.visibility</p:attrName>
                                        </p:attrNameLst>
                                      </p:cBhvr>
                                      <p:to>
                                        <p:strVal val="visible"/>
                                      </p:to>
                                    </p:set>
                                  </p:childTnLst>
                                </p:cTn>
                              </p:par>
                              <p:par>
                                <p:cTn id="91" presetID="6" presetClass="emph" presetSubtype="0" accel="100000" autoRev="1" fill="hold" grpId="1" nodeType="withEffect">
                                  <p:stCondLst>
                                    <p:cond delay="400"/>
                                  </p:stCondLst>
                                  <p:childTnLst>
                                    <p:animScale>
                                      <p:cBhvr>
                                        <p:cTn id="92" dur="500" fill="hold"/>
                                        <p:tgtEl>
                                          <p:spTgt spid="241"/>
                                        </p:tgtEl>
                                      </p:cBhvr>
                                      <p:by x="0" y="0"/>
                                    </p:animScale>
                                  </p:childTnLst>
                                </p:cTn>
                              </p:par>
                              <p:par>
                                <p:cTn id="93" presetID="6" presetClass="emph" presetSubtype="0" decel="100000" fill="hold" grpId="2" nodeType="withEffect">
                                  <p:stCondLst>
                                    <p:cond delay="1100"/>
                                  </p:stCondLst>
                                  <p:childTnLst>
                                    <p:animScale>
                                      <p:cBhvr>
                                        <p:cTn id="94" dur="500" fill="hold"/>
                                        <p:tgtEl>
                                          <p:spTgt spid="241"/>
                                        </p:tgtEl>
                                      </p:cBhvr>
                                      <p:by x="90000" y="90000"/>
                                    </p:animScale>
                                  </p:childTnLst>
                                </p:cTn>
                              </p:par>
                              <p:par>
                                <p:cTn id="95" presetID="1" presetClass="entr" presetSubtype="0" fill="hold" grpId="0" nodeType="withEffect">
                                  <p:stCondLst>
                                    <p:cond delay="1000"/>
                                  </p:stCondLst>
                                  <p:childTnLst>
                                    <p:set>
                                      <p:cBhvr>
                                        <p:cTn id="96" dur="1" fill="hold">
                                          <p:stCondLst>
                                            <p:cond delay="0"/>
                                          </p:stCondLst>
                                        </p:cTn>
                                        <p:tgtEl>
                                          <p:spTgt spid="240"/>
                                        </p:tgtEl>
                                        <p:attrNameLst>
                                          <p:attrName>style.visibility</p:attrName>
                                        </p:attrNameLst>
                                      </p:cBhvr>
                                      <p:to>
                                        <p:strVal val="visible"/>
                                      </p:to>
                                    </p:set>
                                  </p:childTnLst>
                                </p:cTn>
                              </p:par>
                              <p:par>
                                <p:cTn id="97" presetID="6" presetClass="emph" presetSubtype="0" accel="100000" autoRev="1" fill="hold" grpId="1" nodeType="withEffect">
                                  <p:stCondLst>
                                    <p:cond delay="500"/>
                                  </p:stCondLst>
                                  <p:childTnLst>
                                    <p:animScale>
                                      <p:cBhvr>
                                        <p:cTn id="98" dur="500" fill="hold"/>
                                        <p:tgtEl>
                                          <p:spTgt spid="240"/>
                                        </p:tgtEl>
                                      </p:cBhvr>
                                      <p:by x="0" y="0"/>
                                    </p:animScale>
                                  </p:childTnLst>
                                </p:cTn>
                              </p:par>
                              <p:par>
                                <p:cTn id="99" presetID="6" presetClass="emph" presetSubtype="0" decel="100000" fill="hold" grpId="2" nodeType="withEffect">
                                  <p:stCondLst>
                                    <p:cond delay="1200"/>
                                  </p:stCondLst>
                                  <p:childTnLst>
                                    <p:animScale>
                                      <p:cBhvr>
                                        <p:cTn id="100" dur="500" fill="hold"/>
                                        <p:tgtEl>
                                          <p:spTgt spid="240"/>
                                        </p:tgtEl>
                                      </p:cBhvr>
                                      <p:by x="90000" y="90000"/>
                                    </p:animScale>
                                  </p:childTnLst>
                                </p:cTn>
                              </p:par>
                              <p:par>
                                <p:cTn id="101" presetID="1" presetClass="entr" presetSubtype="0" fill="hold" grpId="0" nodeType="withEffect">
                                  <p:stCondLst>
                                    <p:cond delay="1000"/>
                                  </p:stCondLst>
                                  <p:childTnLst>
                                    <p:set>
                                      <p:cBhvr>
                                        <p:cTn id="102" dur="1" fill="hold">
                                          <p:stCondLst>
                                            <p:cond delay="0"/>
                                          </p:stCondLst>
                                        </p:cTn>
                                        <p:tgtEl>
                                          <p:spTgt spid="238"/>
                                        </p:tgtEl>
                                        <p:attrNameLst>
                                          <p:attrName>style.visibility</p:attrName>
                                        </p:attrNameLst>
                                      </p:cBhvr>
                                      <p:to>
                                        <p:strVal val="visible"/>
                                      </p:to>
                                    </p:set>
                                  </p:childTnLst>
                                </p:cTn>
                              </p:par>
                              <p:par>
                                <p:cTn id="103" presetID="6" presetClass="emph" presetSubtype="0" accel="100000" autoRev="1" fill="hold" grpId="1" nodeType="withEffect">
                                  <p:stCondLst>
                                    <p:cond delay="500"/>
                                  </p:stCondLst>
                                  <p:childTnLst>
                                    <p:animScale>
                                      <p:cBhvr>
                                        <p:cTn id="104" dur="500" fill="hold"/>
                                        <p:tgtEl>
                                          <p:spTgt spid="238"/>
                                        </p:tgtEl>
                                      </p:cBhvr>
                                      <p:by x="0" y="0"/>
                                    </p:animScale>
                                  </p:childTnLst>
                                </p:cTn>
                              </p:par>
                              <p:par>
                                <p:cTn id="105" presetID="6" presetClass="emph" presetSubtype="0" decel="100000" fill="hold" grpId="2" nodeType="withEffect">
                                  <p:stCondLst>
                                    <p:cond delay="1200"/>
                                  </p:stCondLst>
                                  <p:childTnLst>
                                    <p:animScale>
                                      <p:cBhvr>
                                        <p:cTn id="106" dur="500" fill="hold"/>
                                        <p:tgtEl>
                                          <p:spTgt spid="238"/>
                                        </p:tgtEl>
                                      </p:cBhvr>
                                      <p:by x="90000" y="90000"/>
                                    </p:animScale>
                                  </p:childTnLst>
                                </p:cTn>
                              </p:par>
                              <p:par>
                                <p:cTn id="107" presetID="1" presetClass="entr" presetSubtype="0" fill="hold" grpId="0" nodeType="withEffect">
                                  <p:stCondLst>
                                    <p:cond delay="1000"/>
                                  </p:stCondLst>
                                  <p:childTnLst>
                                    <p:set>
                                      <p:cBhvr>
                                        <p:cTn id="108" dur="1" fill="hold">
                                          <p:stCondLst>
                                            <p:cond delay="0"/>
                                          </p:stCondLst>
                                        </p:cTn>
                                        <p:tgtEl>
                                          <p:spTgt spid="244"/>
                                        </p:tgtEl>
                                        <p:attrNameLst>
                                          <p:attrName>style.visibility</p:attrName>
                                        </p:attrNameLst>
                                      </p:cBhvr>
                                      <p:to>
                                        <p:strVal val="visible"/>
                                      </p:to>
                                    </p:set>
                                  </p:childTnLst>
                                </p:cTn>
                              </p:par>
                              <p:par>
                                <p:cTn id="109" presetID="6" presetClass="emph" presetSubtype="0" accel="100000" autoRev="1" fill="hold" grpId="1" nodeType="withEffect">
                                  <p:stCondLst>
                                    <p:cond delay="500"/>
                                  </p:stCondLst>
                                  <p:childTnLst>
                                    <p:animScale>
                                      <p:cBhvr>
                                        <p:cTn id="110" dur="500" fill="hold"/>
                                        <p:tgtEl>
                                          <p:spTgt spid="244"/>
                                        </p:tgtEl>
                                      </p:cBhvr>
                                      <p:by x="0" y="0"/>
                                    </p:animScale>
                                  </p:childTnLst>
                                </p:cTn>
                              </p:par>
                              <p:par>
                                <p:cTn id="111" presetID="6" presetClass="emph" presetSubtype="0" decel="100000" fill="hold" grpId="2" nodeType="withEffect">
                                  <p:stCondLst>
                                    <p:cond delay="1200"/>
                                  </p:stCondLst>
                                  <p:childTnLst>
                                    <p:animScale>
                                      <p:cBhvr>
                                        <p:cTn id="112" dur="500" fill="hold"/>
                                        <p:tgtEl>
                                          <p:spTgt spid="244"/>
                                        </p:tgtEl>
                                      </p:cBhvr>
                                      <p:by x="90000" y="90000"/>
                                    </p:animScale>
                                  </p:childTnLst>
                                </p:cTn>
                              </p:par>
                              <p:par>
                                <p:cTn id="113" presetID="1" presetClass="entr" presetSubtype="0" fill="hold" nodeType="withEffect">
                                  <p:stCondLst>
                                    <p:cond delay="1100"/>
                                  </p:stCondLst>
                                  <p:childTnLst>
                                    <p:set>
                                      <p:cBhvr>
                                        <p:cTn id="114" dur="1" fill="hold">
                                          <p:stCondLst>
                                            <p:cond delay="0"/>
                                          </p:stCondLst>
                                        </p:cTn>
                                        <p:tgtEl>
                                          <p:spTgt spid="262"/>
                                        </p:tgtEl>
                                        <p:attrNameLst>
                                          <p:attrName>style.visibility</p:attrName>
                                        </p:attrNameLst>
                                      </p:cBhvr>
                                      <p:to>
                                        <p:strVal val="visible"/>
                                      </p:to>
                                    </p:set>
                                  </p:childTnLst>
                                </p:cTn>
                              </p:par>
                              <p:par>
                                <p:cTn id="115" presetID="6" presetClass="emph" presetSubtype="0" accel="100000" autoRev="1" fill="hold" nodeType="withEffect">
                                  <p:stCondLst>
                                    <p:cond delay="600"/>
                                  </p:stCondLst>
                                  <p:childTnLst>
                                    <p:animScale>
                                      <p:cBhvr>
                                        <p:cTn id="116" dur="500" fill="hold"/>
                                        <p:tgtEl>
                                          <p:spTgt spid="262"/>
                                        </p:tgtEl>
                                      </p:cBhvr>
                                      <p:by x="0" y="0"/>
                                    </p:animScale>
                                  </p:childTnLst>
                                </p:cTn>
                              </p:par>
                              <p:par>
                                <p:cTn id="117" presetID="6" presetClass="emph" presetSubtype="0" decel="100000" fill="hold" nodeType="withEffect">
                                  <p:stCondLst>
                                    <p:cond delay="1300"/>
                                  </p:stCondLst>
                                  <p:childTnLst>
                                    <p:animScale>
                                      <p:cBhvr>
                                        <p:cTn id="118" dur="500" fill="hold"/>
                                        <p:tgtEl>
                                          <p:spTgt spid="262"/>
                                        </p:tgtEl>
                                      </p:cBhvr>
                                      <p:by x="90000" y="90000"/>
                                    </p:animScale>
                                  </p:childTnLst>
                                </p:cTn>
                              </p:par>
                              <p:par>
                                <p:cTn id="119" presetID="1" presetClass="entr" presetSubtype="0" fill="hold" grpId="0" nodeType="withEffect">
                                  <p:stCondLst>
                                    <p:cond delay="1100"/>
                                  </p:stCondLst>
                                  <p:childTnLst>
                                    <p:set>
                                      <p:cBhvr>
                                        <p:cTn id="120" dur="1" fill="hold">
                                          <p:stCondLst>
                                            <p:cond delay="0"/>
                                          </p:stCondLst>
                                        </p:cTn>
                                        <p:tgtEl>
                                          <p:spTgt spid="239"/>
                                        </p:tgtEl>
                                        <p:attrNameLst>
                                          <p:attrName>style.visibility</p:attrName>
                                        </p:attrNameLst>
                                      </p:cBhvr>
                                      <p:to>
                                        <p:strVal val="visible"/>
                                      </p:to>
                                    </p:set>
                                  </p:childTnLst>
                                </p:cTn>
                              </p:par>
                              <p:par>
                                <p:cTn id="121" presetID="6" presetClass="emph" presetSubtype="0" accel="100000" autoRev="1" fill="hold" grpId="1" nodeType="withEffect">
                                  <p:stCondLst>
                                    <p:cond delay="600"/>
                                  </p:stCondLst>
                                  <p:childTnLst>
                                    <p:animScale>
                                      <p:cBhvr>
                                        <p:cTn id="122" dur="500" fill="hold"/>
                                        <p:tgtEl>
                                          <p:spTgt spid="239"/>
                                        </p:tgtEl>
                                      </p:cBhvr>
                                      <p:by x="0" y="0"/>
                                    </p:animScale>
                                  </p:childTnLst>
                                </p:cTn>
                              </p:par>
                              <p:par>
                                <p:cTn id="123" presetID="6" presetClass="emph" presetSubtype="0" decel="100000" fill="hold" grpId="2" nodeType="withEffect">
                                  <p:stCondLst>
                                    <p:cond delay="1300"/>
                                  </p:stCondLst>
                                  <p:childTnLst>
                                    <p:animScale>
                                      <p:cBhvr>
                                        <p:cTn id="124" dur="500" fill="hold"/>
                                        <p:tgtEl>
                                          <p:spTgt spid="239"/>
                                        </p:tgtEl>
                                      </p:cBhvr>
                                      <p:by x="90000" y="90000"/>
                                    </p:animScale>
                                  </p:childTnLst>
                                </p:cTn>
                              </p:par>
                              <p:par>
                                <p:cTn id="125" presetID="1" presetClass="entr" presetSubtype="0" fill="hold" grpId="0" nodeType="withEffect">
                                  <p:stCondLst>
                                    <p:cond delay="500"/>
                                  </p:stCondLst>
                                  <p:childTnLst>
                                    <p:set>
                                      <p:cBhvr>
                                        <p:cTn id="126" dur="1" fill="hold">
                                          <p:stCondLst>
                                            <p:cond delay="0"/>
                                          </p:stCondLst>
                                        </p:cTn>
                                        <p:tgtEl>
                                          <p:spTgt spid="229"/>
                                        </p:tgtEl>
                                        <p:attrNameLst>
                                          <p:attrName>style.visibility</p:attrName>
                                        </p:attrNameLst>
                                      </p:cBhvr>
                                      <p:to>
                                        <p:strVal val="visible"/>
                                      </p:to>
                                    </p:set>
                                  </p:childTnLst>
                                </p:cTn>
                              </p:par>
                              <p:par>
                                <p:cTn id="127" presetID="6" presetClass="emph" presetSubtype="0" accel="100000" autoRev="1" fill="hold" grpId="1" nodeType="withEffect">
                                  <p:stCondLst>
                                    <p:cond delay="0"/>
                                  </p:stCondLst>
                                  <p:childTnLst>
                                    <p:animScale>
                                      <p:cBhvr>
                                        <p:cTn id="128" dur="500" fill="hold"/>
                                        <p:tgtEl>
                                          <p:spTgt spid="229"/>
                                        </p:tgtEl>
                                      </p:cBhvr>
                                      <p:by x="0" y="0"/>
                                    </p:animScale>
                                  </p:childTnLst>
                                </p:cTn>
                              </p:par>
                              <p:par>
                                <p:cTn id="129" presetID="6" presetClass="emph" presetSubtype="0" decel="100000" fill="hold" grpId="2" nodeType="withEffect">
                                  <p:stCondLst>
                                    <p:cond delay="700"/>
                                  </p:stCondLst>
                                  <p:childTnLst>
                                    <p:animScale>
                                      <p:cBhvr>
                                        <p:cTn id="130" dur="500" fill="hold"/>
                                        <p:tgtEl>
                                          <p:spTgt spid="229"/>
                                        </p:tgtEl>
                                      </p:cBhvr>
                                      <p:by x="90000" y="90000"/>
                                    </p:animScale>
                                  </p:childTnLst>
                                </p:cTn>
                              </p:par>
                              <p:par>
                                <p:cTn id="131" presetID="22" presetClass="entr" presetSubtype="4" fill="hold" grpId="0" nodeType="withEffect">
                                  <p:stCondLst>
                                    <p:cond delay="700"/>
                                  </p:stCondLst>
                                  <p:childTnLst>
                                    <p:set>
                                      <p:cBhvr>
                                        <p:cTn id="132" dur="1" fill="hold">
                                          <p:stCondLst>
                                            <p:cond delay="0"/>
                                          </p:stCondLst>
                                        </p:cTn>
                                        <p:tgtEl>
                                          <p:spTgt spid="205"/>
                                        </p:tgtEl>
                                        <p:attrNameLst>
                                          <p:attrName>style.visibility</p:attrName>
                                        </p:attrNameLst>
                                      </p:cBhvr>
                                      <p:to>
                                        <p:strVal val="visible"/>
                                      </p:to>
                                    </p:set>
                                    <p:animEffect transition="in" filter="wipe(down)">
                                      <p:cBhvr>
                                        <p:cTn id="133" dur="250"/>
                                        <p:tgtEl>
                                          <p:spTgt spid="205"/>
                                        </p:tgtEl>
                                      </p:cBhvr>
                                    </p:animEffect>
                                  </p:childTnLst>
                                </p:cTn>
                              </p:par>
                              <p:par>
                                <p:cTn id="134" presetID="22" presetClass="entr" presetSubtype="4" fill="hold" grpId="0" nodeType="withEffect">
                                  <p:stCondLst>
                                    <p:cond delay="800"/>
                                  </p:stCondLst>
                                  <p:childTnLst>
                                    <p:set>
                                      <p:cBhvr>
                                        <p:cTn id="135" dur="1" fill="hold">
                                          <p:stCondLst>
                                            <p:cond delay="0"/>
                                          </p:stCondLst>
                                        </p:cTn>
                                        <p:tgtEl>
                                          <p:spTgt spid="208"/>
                                        </p:tgtEl>
                                        <p:attrNameLst>
                                          <p:attrName>style.visibility</p:attrName>
                                        </p:attrNameLst>
                                      </p:cBhvr>
                                      <p:to>
                                        <p:strVal val="visible"/>
                                      </p:to>
                                    </p:set>
                                    <p:animEffect transition="in" filter="wipe(down)">
                                      <p:cBhvr>
                                        <p:cTn id="136" dur="250"/>
                                        <p:tgtEl>
                                          <p:spTgt spid="208"/>
                                        </p:tgtEl>
                                      </p:cBhvr>
                                    </p:animEffect>
                                  </p:childTnLst>
                                </p:cTn>
                              </p:par>
                              <p:par>
                                <p:cTn id="137" presetID="22" presetClass="entr" presetSubtype="4" fill="hold" grpId="0" nodeType="withEffect">
                                  <p:stCondLst>
                                    <p:cond delay="900"/>
                                  </p:stCondLst>
                                  <p:childTnLst>
                                    <p:set>
                                      <p:cBhvr>
                                        <p:cTn id="138" dur="1" fill="hold">
                                          <p:stCondLst>
                                            <p:cond delay="0"/>
                                          </p:stCondLst>
                                        </p:cTn>
                                        <p:tgtEl>
                                          <p:spTgt spid="206"/>
                                        </p:tgtEl>
                                        <p:attrNameLst>
                                          <p:attrName>style.visibility</p:attrName>
                                        </p:attrNameLst>
                                      </p:cBhvr>
                                      <p:to>
                                        <p:strVal val="visible"/>
                                      </p:to>
                                    </p:set>
                                    <p:animEffect transition="in" filter="wipe(down)">
                                      <p:cBhvr>
                                        <p:cTn id="139" dur="250"/>
                                        <p:tgtEl>
                                          <p:spTgt spid="206"/>
                                        </p:tgtEl>
                                      </p:cBhvr>
                                    </p:animEffect>
                                  </p:childTnLst>
                                </p:cTn>
                              </p:par>
                              <p:par>
                                <p:cTn id="140" presetID="22" presetClass="entr" presetSubtype="4" fill="hold" grpId="0" nodeType="withEffect">
                                  <p:stCondLst>
                                    <p:cond delay="1000"/>
                                  </p:stCondLst>
                                  <p:childTnLst>
                                    <p:set>
                                      <p:cBhvr>
                                        <p:cTn id="141" dur="1" fill="hold">
                                          <p:stCondLst>
                                            <p:cond delay="0"/>
                                          </p:stCondLst>
                                        </p:cTn>
                                        <p:tgtEl>
                                          <p:spTgt spid="207"/>
                                        </p:tgtEl>
                                        <p:attrNameLst>
                                          <p:attrName>style.visibility</p:attrName>
                                        </p:attrNameLst>
                                      </p:cBhvr>
                                      <p:to>
                                        <p:strVal val="visible"/>
                                      </p:to>
                                    </p:set>
                                    <p:animEffect transition="in" filter="wipe(down)">
                                      <p:cBhvr>
                                        <p:cTn id="142" dur="250"/>
                                        <p:tgtEl>
                                          <p:spTgt spid="207"/>
                                        </p:tgtEl>
                                      </p:cBhvr>
                                    </p:animEffect>
                                  </p:childTnLst>
                                </p:cTn>
                              </p:par>
                              <p:par>
                                <p:cTn id="143" presetID="22" presetClass="entr" presetSubtype="4" fill="hold" grpId="0" nodeType="withEffect">
                                  <p:stCondLst>
                                    <p:cond delay="1100"/>
                                  </p:stCondLst>
                                  <p:childTnLst>
                                    <p:set>
                                      <p:cBhvr>
                                        <p:cTn id="144" dur="1" fill="hold">
                                          <p:stCondLst>
                                            <p:cond delay="0"/>
                                          </p:stCondLst>
                                        </p:cTn>
                                        <p:tgtEl>
                                          <p:spTgt spid="209"/>
                                        </p:tgtEl>
                                        <p:attrNameLst>
                                          <p:attrName>style.visibility</p:attrName>
                                        </p:attrNameLst>
                                      </p:cBhvr>
                                      <p:to>
                                        <p:strVal val="visible"/>
                                      </p:to>
                                    </p:set>
                                    <p:animEffect transition="in" filter="wipe(down)">
                                      <p:cBhvr>
                                        <p:cTn id="145" dur="250"/>
                                        <p:tgtEl>
                                          <p:spTgt spid="209"/>
                                        </p:tgtEl>
                                      </p:cBhvr>
                                    </p:animEffect>
                                  </p:childTnLst>
                                </p:cTn>
                              </p:par>
                              <p:par>
                                <p:cTn id="146" presetID="22" presetClass="entr" presetSubtype="1" fill="hold" grpId="0" nodeType="withEffect">
                                  <p:stCondLst>
                                    <p:cond delay="1200"/>
                                  </p:stCondLst>
                                  <p:childTnLst>
                                    <p:set>
                                      <p:cBhvr>
                                        <p:cTn id="147" dur="1" fill="hold">
                                          <p:stCondLst>
                                            <p:cond delay="0"/>
                                          </p:stCondLst>
                                        </p:cTn>
                                        <p:tgtEl>
                                          <p:spTgt spid="210"/>
                                        </p:tgtEl>
                                        <p:attrNameLst>
                                          <p:attrName>style.visibility</p:attrName>
                                        </p:attrNameLst>
                                      </p:cBhvr>
                                      <p:to>
                                        <p:strVal val="visible"/>
                                      </p:to>
                                    </p:set>
                                    <p:animEffect transition="in" filter="wipe(up)">
                                      <p:cBhvr>
                                        <p:cTn id="148" dur="250"/>
                                        <p:tgtEl>
                                          <p:spTgt spid="210"/>
                                        </p:tgtEl>
                                      </p:cBhvr>
                                    </p:animEffect>
                                  </p:childTnLst>
                                </p:cTn>
                              </p:par>
                              <p:par>
                                <p:cTn id="149" presetID="22" presetClass="entr" presetSubtype="4" fill="hold" grpId="0" nodeType="withEffect">
                                  <p:stCondLst>
                                    <p:cond delay="700"/>
                                  </p:stCondLst>
                                  <p:childTnLst>
                                    <p:set>
                                      <p:cBhvr>
                                        <p:cTn id="150" dur="1" fill="hold">
                                          <p:stCondLst>
                                            <p:cond delay="0"/>
                                          </p:stCondLst>
                                        </p:cTn>
                                        <p:tgtEl>
                                          <p:spTgt spid="216"/>
                                        </p:tgtEl>
                                        <p:attrNameLst>
                                          <p:attrName>style.visibility</p:attrName>
                                        </p:attrNameLst>
                                      </p:cBhvr>
                                      <p:to>
                                        <p:strVal val="visible"/>
                                      </p:to>
                                    </p:set>
                                    <p:animEffect transition="in" filter="wipe(down)">
                                      <p:cBhvr>
                                        <p:cTn id="151" dur="250"/>
                                        <p:tgtEl>
                                          <p:spTgt spid="216"/>
                                        </p:tgtEl>
                                      </p:cBhvr>
                                    </p:animEffect>
                                  </p:childTnLst>
                                </p:cTn>
                              </p:par>
                              <p:par>
                                <p:cTn id="152" presetID="22" presetClass="entr" presetSubtype="4" fill="hold" grpId="0" nodeType="withEffect">
                                  <p:stCondLst>
                                    <p:cond delay="800"/>
                                  </p:stCondLst>
                                  <p:childTnLst>
                                    <p:set>
                                      <p:cBhvr>
                                        <p:cTn id="153" dur="1" fill="hold">
                                          <p:stCondLst>
                                            <p:cond delay="0"/>
                                          </p:stCondLst>
                                        </p:cTn>
                                        <p:tgtEl>
                                          <p:spTgt spid="217"/>
                                        </p:tgtEl>
                                        <p:attrNameLst>
                                          <p:attrName>style.visibility</p:attrName>
                                        </p:attrNameLst>
                                      </p:cBhvr>
                                      <p:to>
                                        <p:strVal val="visible"/>
                                      </p:to>
                                    </p:set>
                                    <p:animEffect transition="in" filter="wipe(down)">
                                      <p:cBhvr>
                                        <p:cTn id="154" dur="250"/>
                                        <p:tgtEl>
                                          <p:spTgt spid="217"/>
                                        </p:tgtEl>
                                      </p:cBhvr>
                                    </p:animEffect>
                                  </p:childTnLst>
                                </p:cTn>
                              </p:par>
                              <p:par>
                                <p:cTn id="155" presetID="22" presetClass="entr" presetSubtype="4" fill="hold" grpId="0" nodeType="withEffect">
                                  <p:stCondLst>
                                    <p:cond delay="900"/>
                                  </p:stCondLst>
                                  <p:childTnLst>
                                    <p:set>
                                      <p:cBhvr>
                                        <p:cTn id="156" dur="1" fill="hold">
                                          <p:stCondLst>
                                            <p:cond delay="0"/>
                                          </p:stCondLst>
                                        </p:cTn>
                                        <p:tgtEl>
                                          <p:spTgt spid="220"/>
                                        </p:tgtEl>
                                        <p:attrNameLst>
                                          <p:attrName>style.visibility</p:attrName>
                                        </p:attrNameLst>
                                      </p:cBhvr>
                                      <p:to>
                                        <p:strVal val="visible"/>
                                      </p:to>
                                    </p:set>
                                    <p:animEffect transition="in" filter="wipe(down)">
                                      <p:cBhvr>
                                        <p:cTn id="157" dur="250"/>
                                        <p:tgtEl>
                                          <p:spTgt spid="220"/>
                                        </p:tgtEl>
                                      </p:cBhvr>
                                    </p:animEffect>
                                  </p:childTnLst>
                                </p:cTn>
                              </p:par>
                              <p:par>
                                <p:cTn id="158" presetID="22" presetClass="entr" presetSubtype="4" fill="hold" grpId="0" nodeType="withEffect">
                                  <p:stCondLst>
                                    <p:cond delay="1000"/>
                                  </p:stCondLst>
                                  <p:childTnLst>
                                    <p:set>
                                      <p:cBhvr>
                                        <p:cTn id="159" dur="1" fill="hold">
                                          <p:stCondLst>
                                            <p:cond delay="0"/>
                                          </p:stCondLst>
                                        </p:cTn>
                                        <p:tgtEl>
                                          <p:spTgt spid="227"/>
                                        </p:tgtEl>
                                        <p:attrNameLst>
                                          <p:attrName>style.visibility</p:attrName>
                                        </p:attrNameLst>
                                      </p:cBhvr>
                                      <p:to>
                                        <p:strVal val="visible"/>
                                      </p:to>
                                    </p:set>
                                    <p:animEffect transition="in" filter="wipe(down)">
                                      <p:cBhvr>
                                        <p:cTn id="160" dur="250"/>
                                        <p:tgtEl>
                                          <p:spTgt spid="227"/>
                                        </p:tgtEl>
                                      </p:cBhvr>
                                    </p:animEffect>
                                  </p:childTnLst>
                                </p:cTn>
                              </p:par>
                              <p:par>
                                <p:cTn id="161" presetID="22" presetClass="entr" presetSubtype="4" fill="hold" grpId="0" nodeType="withEffect">
                                  <p:stCondLst>
                                    <p:cond delay="1100"/>
                                  </p:stCondLst>
                                  <p:childTnLst>
                                    <p:set>
                                      <p:cBhvr>
                                        <p:cTn id="162" dur="1" fill="hold">
                                          <p:stCondLst>
                                            <p:cond delay="0"/>
                                          </p:stCondLst>
                                        </p:cTn>
                                        <p:tgtEl>
                                          <p:spTgt spid="221"/>
                                        </p:tgtEl>
                                        <p:attrNameLst>
                                          <p:attrName>style.visibility</p:attrName>
                                        </p:attrNameLst>
                                      </p:cBhvr>
                                      <p:to>
                                        <p:strVal val="visible"/>
                                      </p:to>
                                    </p:set>
                                    <p:animEffect transition="in" filter="wipe(down)">
                                      <p:cBhvr>
                                        <p:cTn id="163" dur="250"/>
                                        <p:tgtEl>
                                          <p:spTgt spid="221"/>
                                        </p:tgtEl>
                                      </p:cBhvr>
                                    </p:animEffect>
                                  </p:childTnLst>
                                </p:cTn>
                              </p:par>
                              <p:par>
                                <p:cTn id="164" presetID="22" presetClass="entr" presetSubtype="4" fill="hold" grpId="0" nodeType="withEffect">
                                  <p:stCondLst>
                                    <p:cond delay="1200"/>
                                  </p:stCondLst>
                                  <p:childTnLst>
                                    <p:set>
                                      <p:cBhvr>
                                        <p:cTn id="165" dur="1" fill="hold">
                                          <p:stCondLst>
                                            <p:cond delay="0"/>
                                          </p:stCondLst>
                                        </p:cTn>
                                        <p:tgtEl>
                                          <p:spTgt spid="226"/>
                                        </p:tgtEl>
                                        <p:attrNameLst>
                                          <p:attrName>style.visibility</p:attrName>
                                        </p:attrNameLst>
                                      </p:cBhvr>
                                      <p:to>
                                        <p:strVal val="visible"/>
                                      </p:to>
                                    </p:set>
                                    <p:animEffect transition="in" filter="wipe(down)">
                                      <p:cBhvr>
                                        <p:cTn id="166" dur="250"/>
                                        <p:tgtEl>
                                          <p:spTgt spid="226"/>
                                        </p:tgtEl>
                                      </p:cBhvr>
                                    </p:animEffect>
                                  </p:childTnLst>
                                </p:cTn>
                              </p:par>
                              <p:par>
                                <p:cTn id="167" presetID="22" presetClass="entr" presetSubtype="1" fill="hold" grpId="0" nodeType="withEffect">
                                  <p:stCondLst>
                                    <p:cond delay="700"/>
                                  </p:stCondLst>
                                  <p:childTnLst>
                                    <p:set>
                                      <p:cBhvr>
                                        <p:cTn id="168" dur="1" fill="hold">
                                          <p:stCondLst>
                                            <p:cond delay="0"/>
                                          </p:stCondLst>
                                        </p:cTn>
                                        <p:tgtEl>
                                          <p:spTgt spid="218"/>
                                        </p:tgtEl>
                                        <p:attrNameLst>
                                          <p:attrName>style.visibility</p:attrName>
                                        </p:attrNameLst>
                                      </p:cBhvr>
                                      <p:to>
                                        <p:strVal val="visible"/>
                                      </p:to>
                                    </p:set>
                                    <p:animEffect transition="in" filter="wipe(up)">
                                      <p:cBhvr>
                                        <p:cTn id="169" dur="250"/>
                                        <p:tgtEl>
                                          <p:spTgt spid="218"/>
                                        </p:tgtEl>
                                      </p:cBhvr>
                                    </p:animEffect>
                                  </p:childTnLst>
                                </p:cTn>
                              </p:par>
                              <p:par>
                                <p:cTn id="170" presetID="22" presetClass="entr" presetSubtype="4" fill="hold" grpId="0" nodeType="withEffect">
                                  <p:stCondLst>
                                    <p:cond delay="800"/>
                                  </p:stCondLst>
                                  <p:childTnLst>
                                    <p:set>
                                      <p:cBhvr>
                                        <p:cTn id="171" dur="1" fill="hold">
                                          <p:stCondLst>
                                            <p:cond delay="0"/>
                                          </p:stCondLst>
                                        </p:cTn>
                                        <p:tgtEl>
                                          <p:spTgt spid="215"/>
                                        </p:tgtEl>
                                        <p:attrNameLst>
                                          <p:attrName>style.visibility</p:attrName>
                                        </p:attrNameLst>
                                      </p:cBhvr>
                                      <p:to>
                                        <p:strVal val="visible"/>
                                      </p:to>
                                    </p:set>
                                    <p:animEffect transition="in" filter="wipe(down)">
                                      <p:cBhvr>
                                        <p:cTn id="172" dur="250"/>
                                        <p:tgtEl>
                                          <p:spTgt spid="215"/>
                                        </p:tgtEl>
                                      </p:cBhvr>
                                    </p:animEffect>
                                  </p:childTnLst>
                                </p:cTn>
                              </p:par>
                              <p:par>
                                <p:cTn id="173" presetID="22" presetClass="entr" presetSubtype="4" fill="hold" grpId="0" nodeType="withEffect">
                                  <p:stCondLst>
                                    <p:cond delay="900"/>
                                  </p:stCondLst>
                                  <p:childTnLst>
                                    <p:set>
                                      <p:cBhvr>
                                        <p:cTn id="174" dur="1" fill="hold">
                                          <p:stCondLst>
                                            <p:cond delay="0"/>
                                          </p:stCondLst>
                                        </p:cTn>
                                        <p:tgtEl>
                                          <p:spTgt spid="214"/>
                                        </p:tgtEl>
                                        <p:attrNameLst>
                                          <p:attrName>style.visibility</p:attrName>
                                        </p:attrNameLst>
                                      </p:cBhvr>
                                      <p:to>
                                        <p:strVal val="visible"/>
                                      </p:to>
                                    </p:set>
                                    <p:animEffect transition="in" filter="wipe(down)">
                                      <p:cBhvr>
                                        <p:cTn id="175" dur="250"/>
                                        <p:tgtEl>
                                          <p:spTgt spid="214"/>
                                        </p:tgtEl>
                                      </p:cBhvr>
                                    </p:animEffect>
                                  </p:childTnLst>
                                </p:cTn>
                              </p:par>
                              <p:par>
                                <p:cTn id="176" presetID="22" presetClass="entr" presetSubtype="4" fill="hold" grpId="0" nodeType="withEffect">
                                  <p:stCondLst>
                                    <p:cond delay="1000"/>
                                  </p:stCondLst>
                                  <p:childTnLst>
                                    <p:set>
                                      <p:cBhvr>
                                        <p:cTn id="177" dur="1" fill="hold">
                                          <p:stCondLst>
                                            <p:cond delay="0"/>
                                          </p:stCondLst>
                                        </p:cTn>
                                        <p:tgtEl>
                                          <p:spTgt spid="213"/>
                                        </p:tgtEl>
                                        <p:attrNameLst>
                                          <p:attrName>style.visibility</p:attrName>
                                        </p:attrNameLst>
                                      </p:cBhvr>
                                      <p:to>
                                        <p:strVal val="visible"/>
                                      </p:to>
                                    </p:set>
                                    <p:animEffect transition="in" filter="wipe(down)">
                                      <p:cBhvr>
                                        <p:cTn id="178" dur="250"/>
                                        <p:tgtEl>
                                          <p:spTgt spid="213"/>
                                        </p:tgtEl>
                                      </p:cBhvr>
                                    </p:animEffect>
                                  </p:childTnLst>
                                </p:cTn>
                              </p:par>
                              <p:par>
                                <p:cTn id="179" presetID="22" presetClass="entr" presetSubtype="4" fill="hold" grpId="0" nodeType="withEffect">
                                  <p:stCondLst>
                                    <p:cond delay="1100"/>
                                  </p:stCondLst>
                                  <p:childTnLst>
                                    <p:set>
                                      <p:cBhvr>
                                        <p:cTn id="180" dur="1" fill="hold">
                                          <p:stCondLst>
                                            <p:cond delay="0"/>
                                          </p:stCondLst>
                                        </p:cTn>
                                        <p:tgtEl>
                                          <p:spTgt spid="211"/>
                                        </p:tgtEl>
                                        <p:attrNameLst>
                                          <p:attrName>style.visibility</p:attrName>
                                        </p:attrNameLst>
                                      </p:cBhvr>
                                      <p:to>
                                        <p:strVal val="visible"/>
                                      </p:to>
                                    </p:set>
                                    <p:animEffect transition="in" filter="wipe(down)">
                                      <p:cBhvr>
                                        <p:cTn id="181" dur="250"/>
                                        <p:tgtEl>
                                          <p:spTgt spid="211"/>
                                        </p:tgtEl>
                                      </p:cBhvr>
                                    </p:animEffect>
                                  </p:childTnLst>
                                </p:cTn>
                              </p:par>
                              <p:par>
                                <p:cTn id="182" presetID="22" presetClass="entr" presetSubtype="4" fill="hold" grpId="0" nodeType="withEffect">
                                  <p:stCondLst>
                                    <p:cond delay="1200"/>
                                  </p:stCondLst>
                                  <p:childTnLst>
                                    <p:set>
                                      <p:cBhvr>
                                        <p:cTn id="183" dur="1" fill="hold">
                                          <p:stCondLst>
                                            <p:cond delay="0"/>
                                          </p:stCondLst>
                                        </p:cTn>
                                        <p:tgtEl>
                                          <p:spTgt spid="212"/>
                                        </p:tgtEl>
                                        <p:attrNameLst>
                                          <p:attrName>style.visibility</p:attrName>
                                        </p:attrNameLst>
                                      </p:cBhvr>
                                      <p:to>
                                        <p:strVal val="visible"/>
                                      </p:to>
                                    </p:set>
                                    <p:animEffect transition="in" filter="wipe(down)">
                                      <p:cBhvr>
                                        <p:cTn id="184" dur="250"/>
                                        <p:tgtEl>
                                          <p:spTgt spid="212"/>
                                        </p:tgtEl>
                                      </p:cBhvr>
                                    </p:animEffect>
                                  </p:childTnLst>
                                </p:cTn>
                              </p:par>
                              <p:par>
                                <p:cTn id="185" presetID="22" presetClass="entr" presetSubtype="1" fill="hold" grpId="0" nodeType="withEffect">
                                  <p:stCondLst>
                                    <p:cond delay="700"/>
                                  </p:stCondLst>
                                  <p:childTnLst>
                                    <p:set>
                                      <p:cBhvr>
                                        <p:cTn id="186" dur="1" fill="hold">
                                          <p:stCondLst>
                                            <p:cond delay="0"/>
                                          </p:stCondLst>
                                        </p:cTn>
                                        <p:tgtEl>
                                          <p:spTgt spid="224"/>
                                        </p:tgtEl>
                                        <p:attrNameLst>
                                          <p:attrName>style.visibility</p:attrName>
                                        </p:attrNameLst>
                                      </p:cBhvr>
                                      <p:to>
                                        <p:strVal val="visible"/>
                                      </p:to>
                                    </p:set>
                                    <p:animEffect transition="in" filter="wipe(up)">
                                      <p:cBhvr>
                                        <p:cTn id="187" dur="250"/>
                                        <p:tgtEl>
                                          <p:spTgt spid="224"/>
                                        </p:tgtEl>
                                      </p:cBhvr>
                                    </p:animEffect>
                                  </p:childTnLst>
                                </p:cTn>
                              </p:par>
                              <p:par>
                                <p:cTn id="188" presetID="22" presetClass="entr" presetSubtype="4" fill="hold" grpId="0" nodeType="withEffect">
                                  <p:stCondLst>
                                    <p:cond delay="800"/>
                                  </p:stCondLst>
                                  <p:childTnLst>
                                    <p:set>
                                      <p:cBhvr>
                                        <p:cTn id="189" dur="1" fill="hold">
                                          <p:stCondLst>
                                            <p:cond delay="0"/>
                                          </p:stCondLst>
                                        </p:cTn>
                                        <p:tgtEl>
                                          <p:spTgt spid="219"/>
                                        </p:tgtEl>
                                        <p:attrNameLst>
                                          <p:attrName>style.visibility</p:attrName>
                                        </p:attrNameLst>
                                      </p:cBhvr>
                                      <p:to>
                                        <p:strVal val="visible"/>
                                      </p:to>
                                    </p:set>
                                    <p:animEffect transition="in" filter="wipe(down)">
                                      <p:cBhvr>
                                        <p:cTn id="190" dur="250"/>
                                        <p:tgtEl>
                                          <p:spTgt spid="219"/>
                                        </p:tgtEl>
                                      </p:cBhvr>
                                    </p:animEffect>
                                  </p:childTnLst>
                                </p:cTn>
                              </p:par>
                              <p:par>
                                <p:cTn id="191" presetID="22" presetClass="entr" presetSubtype="4" fill="hold" grpId="0" nodeType="withEffect">
                                  <p:stCondLst>
                                    <p:cond delay="900"/>
                                  </p:stCondLst>
                                  <p:childTnLst>
                                    <p:set>
                                      <p:cBhvr>
                                        <p:cTn id="192" dur="1" fill="hold">
                                          <p:stCondLst>
                                            <p:cond delay="0"/>
                                          </p:stCondLst>
                                        </p:cTn>
                                        <p:tgtEl>
                                          <p:spTgt spid="222"/>
                                        </p:tgtEl>
                                        <p:attrNameLst>
                                          <p:attrName>style.visibility</p:attrName>
                                        </p:attrNameLst>
                                      </p:cBhvr>
                                      <p:to>
                                        <p:strVal val="visible"/>
                                      </p:to>
                                    </p:set>
                                    <p:animEffect transition="in" filter="wipe(down)">
                                      <p:cBhvr>
                                        <p:cTn id="193" dur="250"/>
                                        <p:tgtEl>
                                          <p:spTgt spid="222"/>
                                        </p:tgtEl>
                                      </p:cBhvr>
                                    </p:animEffect>
                                  </p:childTnLst>
                                </p:cTn>
                              </p:par>
                              <p:par>
                                <p:cTn id="194" presetID="22" presetClass="entr" presetSubtype="4" fill="hold" grpId="0" nodeType="withEffect">
                                  <p:stCondLst>
                                    <p:cond delay="1000"/>
                                  </p:stCondLst>
                                  <p:childTnLst>
                                    <p:set>
                                      <p:cBhvr>
                                        <p:cTn id="195" dur="1" fill="hold">
                                          <p:stCondLst>
                                            <p:cond delay="0"/>
                                          </p:stCondLst>
                                        </p:cTn>
                                        <p:tgtEl>
                                          <p:spTgt spid="225"/>
                                        </p:tgtEl>
                                        <p:attrNameLst>
                                          <p:attrName>style.visibility</p:attrName>
                                        </p:attrNameLst>
                                      </p:cBhvr>
                                      <p:to>
                                        <p:strVal val="visible"/>
                                      </p:to>
                                    </p:set>
                                    <p:animEffect transition="in" filter="wipe(down)">
                                      <p:cBhvr>
                                        <p:cTn id="196" dur="250"/>
                                        <p:tgtEl>
                                          <p:spTgt spid="225"/>
                                        </p:tgtEl>
                                      </p:cBhvr>
                                    </p:animEffect>
                                  </p:childTnLst>
                                </p:cTn>
                              </p:par>
                              <p:par>
                                <p:cTn id="197" presetID="22" presetClass="entr" presetSubtype="1" fill="hold" grpId="0" nodeType="withEffect">
                                  <p:stCondLst>
                                    <p:cond delay="1100"/>
                                  </p:stCondLst>
                                  <p:childTnLst>
                                    <p:set>
                                      <p:cBhvr>
                                        <p:cTn id="198" dur="1" fill="hold">
                                          <p:stCondLst>
                                            <p:cond delay="0"/>
                                          </p:stCondLst>
                                        </p:cTn>
                                        <p:tgtEl>
                                          <p:spTgt spid="223"/>
                                        </p:tgtEl>
                                        <p:attrNameLst>
                                          <p:attrName>style.visibility</p:attrName>
                                        </p:attrNameLst>
                                      </p:cBhvr>
                                      <p:to>
                                        <p:strVal val="visible"/>
                                      </p:to>
                                    </p:set>
                                    <p:animEffect transition="in" filter="wipe(up)">
                                      <p:cBhvr>
                                        <p:cTn id="199" dur="250"/>
                                        <p:tgtEl>
                                          <p:spTgt spid="223"/>
                                        </p:tgtEl>
                                      </p:cBhvr>
                                    </p:animEffect>
                                  </p:childTnLst>
                                </p:cTn>
                              </p:par>
                              <p:par>
                                <p:cTn id="200" presetID="1" presetClass="entr" presetSubtype="0" fill="hold" grpId="0" nodeType="withEffect">
                                  <p:stCondLst>
                                    <p:cond delay="800"/>
                                  </p:stCondLst>
                                  <p:childTnLst>
                                    <p:set>
                                      <p:cBhvr>
                                        <p:cTn id="201" dur="1" fill="hold">
                                          <p:stCondLst>
                                            <p:cond delay="0"/>
                                          </p:stCondLst>
                                        </p:cTn>
                                        <p:tgtEl>
                                          <p:spTgt spid="272"/>
                                        </p:tgtEl>
                                        <p:attrNameLst>
                                          <p:attrName>style.visibility</p:attrName>
                                        </p:attrNameLst>
                                      </p:cBhvr>
                                      <p:to>
                                        <p:strVal val="visible"/>
                                      </p:to>
                                    </p:set>
                                  </p:childTnLst>
                                </p:cTn>
                              </p:par>
                              <p:par>
                                <p:cTn id="202" presetID="6" presetClass="emph" presetSubtype="0" accel="100000" autoRev="1" fill="hold" grpId="1" nodeType="withEffect">
                                  <p:stCondLst>
                                    <p:cond delay="300"/>
                                  </p:stCondLst>
                                  <p:childTnLst>
                                    <p:animScale>
                                      <p:cBhvr>
                                        <p:cTn id="203" dur="500" fill="hold"/>
                                        <p:tgtEl>
                                          <p:spTgt spid="272"/>
                                        </p:tgtEl>
                                      </p:cBhvr>
                                      <p:by x="0" y="0"/>
                                    </p:animScale>
                                  </p:childTnLst>
                                </p:cTn>
                              </p:par>
                              <p:par>
                                <p:cTn id="204" presetID="6" presetClass="emph" presetSubtype="0" decel="100000" fill="hold" grpId="2" nodeType="withEffect">
                                  <p:stCondLst>
                                    <p:cond delay="1000"/>
                                  </p:stCondLst>
                                  <p:childTnLst>
                                    <p:animScale>
                                      <p:cBhvr>
                                        <p:cTn id="205" dur="500" fill="hold"/>
                                        <p:tgtEl>
                                          <p:spTgt spid="272"/>
                                        </p:tgtEl>
                                      </p:cBhvr>
                                      <p:by x="90000" y="90000"/>
                                    </p:animScale>
                                  </p:childTnLst>
                                </p:cTn>
                              </p:par>
                              <p:par>
                                <p:cTn id="206" presetID="22" presetClass="entr" presetSubtype="4" fill="hold" grpId="0" nodeType="withEffect">
                                  <p:stCondLst>
                                    <p:cond delay="800"/>
                                  </p:stCondLst>
                                  <p:childTnLst>
                                    <p:set>
                                      <p:cBhvr>
                                        <p:cTn id="207" dur="1" fill="hold">
                                          <p:stCondLst>
                                            <p:cond delay="0"/>
                                          </p:stCondLst>
                                        </p:cTn>
                                        <p:tgtEl>
                                          <p:spTgt spid="204"/>
                                        </p:tgtEl>
                                        <p:attrNameLst>
                                          <p:attrName>style.visibility</p:attrName>
                                        </p:attrNameLst>
                                      </p:cBhvr>
                                      <p:to>
                                        <p:strVal val="visible"/>
                                      </p:to>
                                    </p:set>
                                    <p:animEffect transition="in" filter="wipe(down)">
                                      <p:cBhvr>
                                        <p:cTn id="208" dur="250"/>
                                        <p:tgtEl>
                                          <p:spTgt spid="204"/>
                                        </p:tgtEl>
                                      </p:cBhvr>
                                    </p:animEffect>
                                  </p:childTnLst>
                                </p:cTn>
                              </p:par>
                              <p:par>
                                <p:cTn id="209" presetID="1" presetClass="entr" presetSubtype="0" fill="hold" nodeType="withEffect">
                                  <p:stCondLst>
                                    <p:cond delay="700"/>
                                  </p:stCondLst>
                                  <p:childTnLst>
                                    <p:set>
                                      <p:cBhvr>
                                        <p:cTn id="210" dur="1" fill="hold">
                                          <p:stCondLst>
                                            <p:cond delay="0"/>
                                          </p:stCondLst>
                                        </p:cTn>
                                        <p:tgtEl>
                                          <p:spTgt spid="277"/>
                                        </p:tgtEl>
                                        <p:attrNameLst>
                                          <p:attrName>style.visibility</p:attrName>
                                        </p:attrNameLst>
                                      </p:cBhvr>
                                      <p:to>
                                        <p:strVal val="visible"/>
                                      </p:to>
                                    </p:set>
                                  </p:childTnLst>
                                </p:cTn>
                              </p:par>
                              <p:par>
                                <p:cTn id="211" presetID="6" presetClass="emph" presetSubtype="0" accel="100000" autoRev="1" fill="hold" nodeType="withEffect">
                                  <p:stCondLst>
                                    <p:cond delay="200"/>
                                  </p:stCondLst>
                                  <p:childTnLst>
                                    <p:animScale>
                                      <p:cBhvr>
                                        <p:cTn id="212" dur="500" fill="hold"/>
                                        <p:tgtEl>
                                          <p:spTgt spid="277"/>
                                        </p:tgtEl>
                                      </p:cBhvr>
                                      <p:by x="0" y="0"/>
                                    </p:animScale>
                                  </p:childTnLst>
                                </p:cTn>
                              </p:par>
                              <p:par>
                                <p:cTn id="213" presetID="6" presetClass="emph" presetSubtype="0" decel="100000" fill="hold" nodeType="withEffect">
                                  <p:stCondLst>
                                    <p:cond delay="900"/>
                                  </p:stCondLst>
                                  <p:childTnLst>
                                    <p:animScale>
                                      <p:cBhvr>
                                        <p:cTn id="214" dur="500" fill="hold"/>
                                        <p:tgtEl>
                                          <p:spTgt spid="277"/>
                                        </p:tgtEl>
                                      </p:cBhvr>
                                      <p:by x="90000" y="90000"/>
                                    </p:animScale>
                                  </p:childTnLst>
                                </p:cTn>
                              </p:par>
                              <p:par>
                                <p:cTn id="215" presetID="1" presetClass="entr" presetSubtype="0" fill="hold" nodeType="withEffect">
                                  <p:stCondLst>
                                    <p:cond delay="1000"/>
                                  </p:stCondLst>
                                  <p:childTnLst>
                                    <p:set>
                                      <p:cBhvr>
                                        <p:cTn id="216" dur="1" fill="hold">
                                          <p:stCondLst>
                                            <p:cond delay="0"/>
                                          </p:stCondLst>
                                        </p:cTn>
                                        <p:tgtEl>
                                          <p:spTgt spid="245"/>
                                        </p:tgtEl>
                                        <p:attrNameLst>
                                          <p:attrName>style.visibility</p:attrName>
                                        </p:attrNameLst>
                                      </p:cBhvr>
                                      <p:to>
                                        <p:strVal val="visible"/>
                                      </p:to>
                                    </p:set>
                                  </p:childTnLst>
                                </p:cTn>
                              </p:par>
                              <p:par>
                                <p:cTn id="217" presetID="6" presetClass="emph" presetSubtype="0" accel="100000" autoRev="1" fill="hold" nodeType="withEffect">
                                  <p:stCondLst>
                                    <p:cond delay="500"/>
                                  </p:stCondLst>
                                  <p:childTnLst>
                                    <p:animScale>
                                      <p:cBhvr>
                                        <p:cTn id="218" dur="500" fill="hold"/>
                                        <p:tgtEl>
                                          <p:spTgt spid="245"/>
                                        </p:tgtEl>
                                      </p:cBhvr>
                                      <p:by x="0" y="0"/>
                                    </p:animScale>
                                  </p:childTnLst>
                                </p:cTn>
                              </p:par>
                              <p:par>
                                <p:cTn id="219" presetID="6" presetClass="emph" presetSubtype="0" decel="100000" fill="hold" nodeType="withEffect">
                                  <p:stCondLst>
                                    <p:cond delay="1200"/>
                                  </p:stCondLst>
                                  <p:childTnLst>
                                    <p:animScale>
                                      <p:cBhvr>
                                        <p:cTn id="220" dur="500" fill="hold"/>
                                        <p:tgtEl>
                                          <p:spTgt spid="245"/>
                                        </p:tgtEl>
                                      </p:cBhvr>
                                      <p:by x="90000" y="90000"/>
                                    </p:animScale>
                                  </p:childTnLst>
                                </p:cTn>
                              </p:par>
                              <p:par>
                                <p:cTn id="221" presetID="1" presetClass="entr" presetSubtype="0" fill="hold" nodeType="withEffect">
                                  <p:stCondLst>
                                    <p:cond delay="1100"/>
                                  </p:stCondLst>
                                  <p:childTnLst>
                                    <p:set>
                                      <p:cBhvr>
                                        <p:cTn id="222" dur="1" fill="hold">
                                          <p:stCondLst>
                                            <p:cond delay="0"/>
                                          </p:stCondLst>
                                        </p:cTn>
                                        <p:tgtEl>
                                          <p:spTgt spid="273"/>
                                        </p:tgtEl>
                                        <p:attrNameLst>
                                          <p:attrName>style.visibility</p:attrName>
                                        </p:attrNameLst>
                                      </p:cBhvr>
                                      <p:to>
                                        <p:strVal val="visible"/>
                                      </p:to>
                                    </p:set>
                                  </p:childTnLst>
                                </p:cTn>
                              </p:par>
                              <p:par>
                                <p:cTn id="223" presetID="6" presetClass="emph" presetSubtype="0" accel="100000" autoRev="1" fill="hold" nodeType="withEffect">
                                  <p:stCondLst>
                                    <p:cond delay="600"/>
                                  </p:stCondLst>
                                  <p:childTnLst>
                                    <p:animScale>
                                      <p:cBhvr>
                                        <p:cTn id="224" dur="500" fill="hold"/>
                                        <p:tgtEl>
                                          <p:spTgt spid="273"/>
                                        </p:tgtEl>
                                      </p:cBhvr>
                                      <p:by x="0" y="0"/>
                                    </p:animScale>
                                  </p:childTnLst>
                                </p:cTn>
                              </p:par>
                              <p:par>
                                <p:cTn id="225" presetID="6" presetClass="emph" presetSubtype="0" decel="100000" fill="hold" nodeType="withEffect">
                                  <p:stCondLst>
                                    <p:cond delay="1300"/>
                                  </p:stCondLst>
                                  <p:childTnLst>
                                    <p:animScale>
                                      <p:cBhvr>
                                        <p:cTn id="226" dur="500" fill="hold"/>
                                        <p:tgtEl>
                                          <p:spTgt spid="27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8" grpId="1" animBg="1"/>
      <p:bldP spid="228" grpId="2" animBg="1"/>
      <p:bldP spid="229" grpId="0" animBg="1"/>
      <p:bldP spid="229" grpId="1" animBg="1"/>
      <p:bldP spid="229" grpId="2" animBg="1"/>
      <p:bldP spid="230" grpId="0" animBg="1"/>
      <p:bldP spid="230" grpId="1" animBg="1"/>
      <p:bldP spid="230" grpId="2" animBg="1"/>
      <p:bldP spid="231" grpId="0" animBg="1"/>
      <p:bldP spid="231" grpId="1" animBg="1"/>
      <p:bldP spid="231" grpId="2" animBg="1"/>
      <p:bldP spid="232" grpId="0" animBg="1"/>
      <p:bldP spid="232" grpId="1" animBg="1"/>
      <p:bldP spid="232" grpId="2" animBg="1"/>
      <p:bldP spid="233" grpId="0" animBg="1"/>
      <p:bldP spid="233" grpId="1" animBg="1"/>
      <p:bldP spid="233" grpId="2" animBg="1"/>
      <p:bldP spid="234" grpId="0" animBg="1"/>
      <p:bldP spid="234" grpId="1" animBg="1"/>
      <p:bldP spid="234" grpId="2" animBg="1"/>
      <p:bldP spid="235" grpId="0" animBg="1"/>
      <p:bldP spid="235" grpId="1" animBg="1"/>
      <p:bldP spid="235" grpId="2" animBg="1"/>
      <p:bldP spid="236" grpId="0" animBg="1"/>
      <p:bldP spid="236" grpId="1" animBg="1"/>
      <p:bldP spid="236" grpId="2" animBg="1"/>
      <p:bldP spid="237" grpId="0" animBg="1"/>
      <p:bldP spid="237" grpId="1" animBg="1"/>
      <p:bldP spid="237" grpId="2" animBg="1"/>
      <p:bldP spid="238" grpId="0" animBg="1"/>
      <p:bldP spid="238" grpId="1" animBg="1"/>
      <p:bldP spid="238" grpId="2" animBg="1"/>
      <p:bldP spid="239" grpId="0" animBg="1"/>
      <p:bldP spid="239" grpId="1" animBg="1"/>
      <p:bldP spid="239"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72" grpId="0" animBg="1"/>
      <p:bldP spid="272" grpId="1" animBg="1"/>
      <p:bldP spid="27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30CB187-60DF-428F-9F0B-FCCAB810D67B}"/>
              </a:ext>
            </a:extLst>
          </p:cNvPr>
          <p:cNvSpPr/>
          <p:nvPr/>
        </p:nvSpPr>
        <p:spPr bwMode="auto">
          <a:xfrm>
            <a:off x="883" y="2007594"/>
            <a:ext cx="12434711" cy="3469974"/>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25" tIns="175540" rIns="219425" bIns="175540" numCol="1" spcCol="0" rtlCol="0" fromWordArt="0" anchor="t" anchorCtr="0" forceAA="0" compatLnSpc="1">
            <a:prstTxWarp prst="textNoShape">
              <a:avLst/>
            </a:prstTxWarp>
            <a:noAutofit/>
          </a:bodyPr>
          <a:lstStyle/>
          <a:p>
            <a:pPr marL="0" marR="0" lvl="0" indent="0" algn="l" defTabSz="111879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itle 1">
            <a:extLst>
              <a:ext uri="{FF2B5EF4-FFF2-40B4-BE49-F238E27FC236}">
                <a16:creationId xmlns:a16="http://schemas.microsoft.com/office/drawing/2014/main" id="{19616708-9EDC-4E60-BF30-CDD2311CCDFE}"/>
              </a:ext>
            </a:extLst>
          </p:cNvPr>
          <p:cNvSpPr>
            <a:spLocks noGrp="1"/>
          </p:cNvSpPr>
          <p:nvPr>
            <p:ph type="title"/>
          </p:nvPr>
        </p:nvSpPr>
        <p:spPr/>
        <p:txBody>
          <a:bodyPr/>
          <a:lstStyle/>
          <a:p>
            <a:r>
              <a:rPr lang="en-US"/>
              <a:t>What is </a:t>
            </a:r>
            <a:r>
              <a:rPr lang="en-US">
                <a:solidFill>
                  <a:schemeClr val="accent1"/>
                </a:solidFill>
              </a:rPr>
              <a:t>Microsoft 365 Business</a:t>
            </a:r>
            <a:r>
              <a:rPr lang="en-US"/>
              <a:t>?</a:t>
            </a:r>
          </a:p>
        </p:txBody>
      </p:sp>
      <p:sp>
        <p:nvSpPr>
          <p:cNvPr id="2" name="Text Placeholder 1">
            <a:extLst>
              <a:ext uri="{FF2B5EF4-FFF2-40B4-BE49-F238E27FC236}">
                <a16:creationId xmlns:a16="http://schemas.microsoft.com/office/drawing/2014/main" id="{B11AE48E-508B-4E15-AC7A-365BC01253F0}"/>
              </a:ext>
            </a:extLst>
          </p:cNvPr>
          <p:cNvSpPr>
            <a:spLocks noGrp="1"/>
          </p:cNvSpPr>
          <p:nvPr>
            <p:ph type="body" sz="quarter" idx="4294967295"/>
          </p:nvPr>
        </p:nvSpPr>
        <p:spPr>
          <a:xfrm>
            <a:off x="436563" y="1068777"/>
            <a:ext cx="11999912" cy="360362"/>
          </a:xfrm>
        </p:spPr>
        <p:txBody>
          <a:bodyPr/>
          <a:lstStyle/>
          <a:p>
            <a:r>
              <a:rPr lang="en-US" dirty="0"/>
              <a:t>A comprehensive security solution that is integrated with Office 365</a:t>
            </a:r>
          </a:p>
        </p:txBody>
      </p:sp>
      <p:sp>
        <p:nvSpPr>
          <p:cNvPr id="3" name="Rectangle 2">
            <a:extLst>
              <a:ext uri="{FF2B5EF4-FFF2-40B4-BE49-F238E27FC236}">
                <a16:creationId xmlns:a16="http://schemas.microsoft.com/office/drawing/2014/main" id="{FFF42AC1-0092-4F84-976A-928C900B237C}"/>
              </a:ext>
            </a:extLst>
          </p:cNvPr>
          <p:cNvSpPr/>
          <p:nvPr/>
        </p:nvSpPr>
        <p:spPr>
          <a:xfrm>
            <a:off x="2175374" y="5862121"/>
            <a:ext cx="7679832" cy="646331"/>
          </a:xfrm>
          <a:prstGeom prst="rect">
            <a:avLst/>
          </a:prstGeom>
        </p:spPr>
        <p:txBody>
          <a:bodyPr wrap="square">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All the capabilities of Office 365 Business Premium, plus</a:t>
            </a:r>
            <a:br>
              <a:rPr kumimoji="0" lang="en-US" sz="1800" b="0" i="0" u="none" strike="noStrike" kern="1200" cap="none" spc="0" normalizeH="0" baseline="0" noProof="0">
                <a:ln>
                  <a:noFill/>
                </a:ln>
                <a:solidFill>
                  <a:srgbClr val="0078D4"/>
                </a:solidFill>
                <a:effectLst/>
                <a:uLnTx/>
                <a:uFillTx/>
                <a:latin typeface="Segoe UI Semibold"/>
                <a:ea typeface="+mn-ea"/>
                <a:cs typeface="+mn-cs"/>
              </a:rPr>
            </a:br>
            <a:r>
              <a:rPr kumimoji="0" lang="en-US" sz="1800" b="0" i="0" u="none" strike="noStrike" kern="1200" cap="none" spc="0" normalizeH="0" baseline="0" noProof="0">
                <a:ln>
                  <a:noFill/>
                </a:ln>
                <a:solidFill>
                  <a:srgbClr val="0078D4"/>
                </a:solidFill>
                <a:effectLst/>
                <a:uLnTx/>
                <a:uFillTx/>
                <a:latin typeface="Segoe UI Semibold"/>
                <a:ea typeface="+mn-ea"/>
                <a:cs typeface="+mn-cs"/>
              </a:rPr>
              <a:t> advanced cybersecurity, data protection, and device management </a:t>
            </a:r>
          </a:p>
        </p:txBody>
      </p:sp>
      <p:sp>
        <p:nvSpPr>
          <p:cNvPr id="22" name="TextBox 21">
            <a:extLst>
              <a:ext uri="{FF2B5EF4-FFF2-40B4-BE49-F238E27FC236}">
                <a16:creationId xmlns:a16="http://schemas.microsoft.com/office/drawing/2014/main" id="{9DB33AD4-DFF2-4BA4-BE5E-45A94D1DD4B0}"/>
              </a:ext>
            </a:extLst>
          </p:cNvPr>
          <p:cNvSpPr txBox="1"/>
          <p:nvPr/>
        </p:nvSpPr>
        <p:spPr>
          <a:xfrm>
            <a:off x="855842" y="3949824"/>
            <a:ext cx="2649179" cy="768409"/>
          </a:xfrm>
          <a:prstGeom prst="rect">
            <a:avLst/>
          </a:prstGeom>
          <a:noFill/>
        </p:spPr>
        <p:txBody>
          <a:bodyPr wrap="square" lIns="0" tIns="0" rIns="0" bIns="0" rtlCol="0">
            <a:spAutoFit/>
          </a:bodyPr>
          <a:lstStyle/>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282828"/>
                </a:solidFill>
                <a:effectLst/>
                <a:uLnTx/>
                <a:uFillTx/>
                <a:latin typeface="Segoe UI Semibold"/>
                <a:ea typeface="+mn-ea"/>
                <a:cs typeface="+mn-cs"/>
              </a:rPr>
              <a:t>Defend against cyberthreats</a:t>
            </a:r>
          </a:p>
        </p:txBody>
      </p:sp>
      <p:sp>
        <p:nvSpPr>
          <p:cNvPr id="32" name="TextBox 31">
            <a:extLst>
              <a:ext uri="{FF2B5EF4-FFF2-40B4-BE49-F238E27FC236}">
                <a16:creationId xmlns:a16="http://schemas.microsoft.com/office/drawing/2014/main" id="{139D7AA4-CC85-4C9C-AB6D-72E5EBD40C20}"/>
              </a:ext>
            </a:extLst>
          </p:cNvPr>
          <p:cNvSpPr txBox="1"/>
          <p:nvPr/>
        </p:nvSpPr>
        <p:spPr>
          <a:xfrm>
            <a:off x="4893647" y="3919001"/>
            <a:ext cx="2649179" cy="768409"/>
          </a:xfrm>
          <a:prstGeom prst="rect">
            <a:avLst/>
          </a:prstGeom>
          <a:noFill/>
        </p:spPr>
        <p:txBody>
          <a:bodyPr wrap="square" lIns="0" tIns="0" rIns="0" bIns="0" rtlCol="0">
            <a:spAutoFit/>
          </a:bodyPr>
          <a:lstStyle/>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282828"/>
                </a:solidFill>
                <a:effectLst/>
                <a:uLnTx/>
                <a:uFillTx/>
                <a:latin typeface="Segoe UI Semibold"/>
                <a:ea typeface="+mn-ea"/>
                <a:cs typeface="+mn-cs"/>
              </a:rPr>
              <a:t>Protect </a:t>
            </a:r>
            <a:br>
              <a:rPr kumimoji="0" lang="en-US" sz="2448" b="0" i="0" u="none" strike="noStrike" kern="1200" cap="none" spc="0" normalizeH="0" baseline="0" noProof="0">
                <a:ln>
                  <a:noFill/>
                </a:ln>
                <a:solidFill>
                  <a:srgbClr val="282828"/>
                </a:solidFill>
                <a:effectLst/>
                <a:uLnTx/>
                <a:uFillTx/>
                <a:latin typeface="Segoe UI Semibold"/>
                <a:ea typeface="+mn-ea"/>
                <a:cs typeface="+mn-cs"/>
              </a:rPr>
            </a:br>
            <a:r>
              <a:rPr kumimoji="0" lang="en-US" sz="2448" b="0" i="0" u="none" strike="noStrike" kern="1200" cap="none" spc="0" normalizeH="0" baseline="0" noProof="0">
                <a:ln>
                  <a:noFill/>
                </a:ln>
                <a:solidFill>
                  <a:srgbClr val="282828"/>
                </a:solidFill>
                <a:effectLst/>
                <a:uLnTx/>
                <a:uFillTx/>
                <a:latin typeface="Segoe UI Semibold"/>
                <a:ea typeface="+mn-ea"/>
                <a:cs typeface="+mn-cs"/>
              </a:rPr>
              <a:t>business data</a:t>
            </a:r>
          </a:p>
        </p:txBody>
      </p:sp>
      <p:sp>
        <p:nvSpPr>
          <p:cNvPr id="33" name="TextBox 32">
            <a:extLst>
              <a:ext uri="{FF2B5EF4-FFF2-40B4-BE49-F238E27FC236}">
                <a16:creationId xmlns:a16="http://schemas.microsoft.com/office/drawing/2014/main" id="{C13B68CF-E624-40A0-9DF8-7A0D606FE9E3}"/>
              </a:ext>
            </a:extLst>
          </p:cNvPr>
          <p:cNvSpPr txBox="1"/>
          <p:nvPr/>
        </p:nvSpPr>
        <p:spPr>
          <a:xfrm>
            <a:off x="8931454" y="3954539"/>
            <a:ext cx="2649179" cy="753411"/>
          </a:xfrm>
          <a:prstGeom prst="rect">
            <a:avLst/>
          </a:prstGeom>
          <a:noFill/>
        </p:spPr>
        <p:txBody>
          <a:bodyPr wrap="square" lIns="0" tIns="0" rIns="0" bIns="0" rtlCol="0">
            <a:spAutoFit/>
          </a:bodyPr>
          <a:lstStyle/>
          <a:p>
            <a:pPr marL="0" marR="0" lvl="0" indent="0" algn="ctr" defTabSz="932688"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srgbClr val="282828"/>
                </a:solidFill>
                <a:effectLst/>
                <a:uLnTx/>
                <a:uFillTx/>
                <a:latin typeface="Segoe UI Semibold"/>
                <a:ea typeface="+mn-ea"/>
                <a:cs typeface="+mn-cs"/>
              </a:rPr>
              <a:t>Secure </a:t>
            </a:r>
            <a:br>
              <a:rPr kumimoji="0" lang="en-US" sz="2448" b="0" i="0" u="none" strike="noStrike" kern="1200" cap="none" spc="0" normalizeH="0" baseline="0" noProof="0" dirty="0">
                <a:ln>
                  <a:noFill/>
                </a:ln>
                <a:solidFill>
                  <a:srgbClr val="282828"/>
                </a:solidFill>
                <a:effectLst/>
                <a:uLnTx/>
                <a:uFillTx/>
                <a:latin typeface="Segoe UI Semibold"/>
                <a:ea typeface="+mn-ea"/>
                <a:cs typeface="+mn-cs"/>
              </a:rPr>
            </a:br>
            <a:r>
              <a:rPr kumimoji="0" lang="en-US" sz="2448" b="0" i="0" u="none" strike="noStrike" kern="1200" cap="none" spc="0" normalizeH="0" baseline="0" noProof="0" dirty="0">
                <a:ln>
                  <a:noFill/>
                </a:ln>
                <a:solidFill>
                  <a:srgbClr val="282828"/>
                </a:solidFill>
                <a:effectLst/>
                <a:uLnTx/>
                <a:uFillTx/>
                <a:latin typeface="Segoe UI Semibold"/>
                <a:ea typeface="+mn-ea"/>
                <a:cs typeface="+mn-cs"/>
              </a:rPr>
              <a:t>your devices</a:t>
            </a:r>
          </a:p>
        </p:txBody>
      </p:sp>
      <p:sp>
        <p:nvSpPr>
          <p:cNvPr id="21" name="TextBox 20">
            <a:extLst>
              <a:ext uri="{FF2B5EF4-FFF2-40B4-BE49-F238E27FC236}">
                <a16:creationId xmlns:a16="http://schemas.microsoft.com/office/drawing/2014/main" id="{5E7EF543-60CA-45A5-A587-20E801B7BD28}"/>
              </a:ext>
            </a:extLst>
          </p:cNvPr>
          <p:cNvSpPr txBox="1"/>
          <p:nvPr/>
        </p:nvSpPr>
        <p:spPr>
          <a:xfrm>
            <a:off x="3768950" y="2622415"/>
            <a:ext cx="844978" cy="1245770"/>
          </a:xfrm>
          <a:prstGeom prst="rect">
            <a:avLst/>
          </a:prstGeom>
          <a:noFill/>
        </p:spPr>
        <p:txBody>
          <a:bodyPr wrap="none" rtlCol="0">
            <a:spAutoFit/>
          </a:bodyPr>
          <a:lstStyle/>
          <a:p>
            <a:pPr marL="0" marR="0" lvl="0" indent="0" algn="l" defTabSz="931702" rtl="0" eaLnBrk="1" fontAlgn="auto" latinLnBrk="0" hangingPunct="1">
              <a:lnSpc>
                <a:spcPct val="100000"/>
              </a:lnSpc>
              <a:spcBef>
                <a:spcPts val="0"/>
              </a:spcBef>
              <a:spcAft>
                <a:spcPts val="0"/>
              </a:spcAft>
              <a:buClrTx/>
              <a:buSzTx/>
              <a:buFontTx/>
              <a:buNone/>
              <a:tabLst/>
              <a:defRPr/>
            </a:pPr>
            <a:r>
              <a:rPr kumimoji="0" lang="en-AU" sz="7334" b="0" i="0" u="none" strike="noStrike" kern="1200" cap="none" spc="0" normalizeH="0" baseline="0" noProof="0">
                <a:ln>
                  <a:noFill/>
                </a:ln>
                <a:solidFill>
                  <a:srgbClr val="282828">
                    <a:lumMod val="25000"/>
                    <a:lumOff val="75000"/>
                  </a:srgbClr>
                </a:solidFill>
                <a:effectLst/>
                <a:uLnTx/>
                <a:uFillTx/>
                <a:latin typeface="Segoe UI" panose="020B0502040204020203" pitchFamily="34" charset="0"/>
                <a:ea typeface="+mn-ea"/>
                <a:cs typeface="Segoe UI" panose="020B0502040204020203" pitchFamily="34" charset="0"/>
              </a:rPr>
              <a:t>+</a:t>
            </a:r>
          </a:p>
        </p:txBody>
      </p:sp>
      <p:sp>
        <p:nvSpPr>
          <p:cNvPr id="23" name="TextBox 22">
            <a:extLst>
              <a:ext uri="{FF2B5EF4-FFF2-40B4-BE49-F238E27FC236}">
                <a16:creationId xmlns:a16="http://schemas.microsoft.com/office/drawing/2014/main" id="{3E95CE33-FBF1-4D97-8392-9E13B61982A9}"/>
              </a:ext>
            </a:extLst>
          </p:cNvPr>
          <p:cNvSpPr txBox="1"/>
          <p:nvPr/>
        </p:nvSpPr>
        <p:spPr>
          <a:xfrm>
            <a:off x="7803647" y="2622415"/>
            <a:ext cx="844978" cy="1245770"/>
          </a:xfrm>
          <a:prstGeom prst="rect">
            <a:avLst/>
          </a:prstGeom>
          <a:noFill/>
        </p:spPr>
        <p:txBody>
          <a:bodyPr wrap="none" rtlCol="0">
            <a:spAutoFit/>
          </a:bodyPr>
          <a:lstStyle/>
          <a:p>
            <a:pPr marL="0" marR="0" lvl="0" indent="0" algn="l" defTabSz="931702" rtl="0" eaLnBrk="1" fontAlgn="auto" latinLnBrk="0" hangingPunct="1">
              <a:lnSpc>
                <a:spcPct val="100000"/>
              </a:lnSpc>
              <a:spcBef>
                <a:spcPts val="0"/>
              </a:spcBef>
              <a:spcAft>
                <a:spcPts val="0"/>
              </a:spcAft>
              <a:buClrTx/>
              <a:buSzTx/>
              <a:buFontTx/>
              <a:buNone/>
              <a:tabLst/>
              <a:defRPr/>
            </a:pPr>
            <a:r>
              <a:rPr kumimoji="0" lang="en-AU" sz="7334" b="0" i="0" u="none" strike="noStrike" kern="1200" cap="none" spc="0" normalizeH="0" baseline="0" noProof="0">
                <a:ln>
                  <a:noFill/>
                </a:ln>
                <a:solidFill>
                  <a:srgbClr val="282828">
                    <a:lumMod val="25000"/>
                    <a:lumOff val="75000"/>
                  </a:srgbClr>
                </a:solidFill>
                <a:effectLst/>
                <a:uLnTx/>
                <a:uFillTx/>
                <a:latin typeface="Segoe UI" panose="020B0502040204020203" pitchFamily="34" charset="0"/>
                <a:ea typeface="+mn-ea"/>
                <a:cs typeface="Segoe UI" panose="020B0502040204020203" pitchFamily="34" charset="0"/>
              </a:rPr>
              <a:t>+</a:t>
            </a:r>
          </a:p>
        </p:txBody>
      </p:sp>
      <p:pic>
        <p:nvPicPr>
          <p:cNvPr id="24" name="Picture 23">
            <a:extLst>
              <a:ext uri="{FF2B5EF4-FFF2-40B4-BE49-F238E27FC236}">
                <a16:creationId xmlns:a16="http://schemas.microsoft.com/office/drawing/2014/main" id="{21436BA0-BE19-42A3-8932-A8763DFEB124}"/>
              </a:ext>
            </a:extLst>
          </p:cNvPr>
          <p:cNvPicPr>
            <a:picLocks noChangeAspect="1"/>
          </p:cNvPicPr>
          <p:nvPr/>
        </p:nvPicPr>
        <p:blipFill>
          <a:blip r:embed="rId3"/>
          <a:stretch>
            <a:fillRect/>
          </a:stretch>
        </p:blipFill>
        <p:spPr>
          <a:xfrm>
            <a:off x="1779014" y="2843883"/>
            <a:ext cx="802834" cy="802834"/>
          </a:xfrm>
          <a:prstGeom prst="rect">
            <a:avLst/>
          </a:prstGeom>
        </p:spPr>
      </p:pic>
      <p:pic>
        <p:nvPicPr>
          <p:cNvPr id="35" name="Picture 34">
            <a:extLst>
              <a:ext uri="{FF2B5EF4-FFF2-40B4-BE49-F238E27FC236}">
                <a16:creationId xmlns:a16="http://schemas.microsoft.com/office/drawing/2014/main" id="{7D4D59DE-2291-4E7D-8544-3B6F969CB94E}"/>
              </a:ext>
            </a:extLst>
          </p:cNvPr>
          <p:cNvPicPr>
            <a:picLocks noChangeAspect="1"/>
          </p:cNvPicPr>
          <p:nvPr/>
        </p:nvPicPr>
        <p:blipFill>
          <a:blip r:embed="rId4"/>
          <a:stretch>
            <a:fillRect/>
          </a:stretch>
        </p:blipFill>
        <p:spPr>
          <a:xfrm>
            <a:off x="5816819" y="2843883"/>
            <a:ext cx="802834" cy="802834"/>
          </a:xfrm>
          <a:prstGeom prst="rect">
            <a:avLst/>
          </a:prstGeom>
        </p:spPr>
      </p:pic>
      <p:grpSp>
        <p:nvGrpSpPr>
          <p:cNvPr id="5" name="Group 4">
            <a:extLst>
              <a:ext uri="{FF2B5EF4-FFF2-40B4-BE49-F238E27FC236}">
                <a16:creationId xmlns:a16="http://schemas.microsoft.com/office/drawing/2014/main" id="{FF32A63D-562F-46EA-A3A8-58B403D108EA}"/>
              </a:ext>
            </a:extLst>
          </p:cNvPr>
          <p:cNvGrpSpPr>
            <a:grpSpLocks noChangeAspect="1"/>
          </p:cNvGrpSpPr>
          <p:nvPr/>
        </p:nvGrpSpPr>
        <p:grpSpPr bwMode="auto">
          <a:xfrm>
            <a:off x="9855206" y="2836865"/>
            <a:ext cx="825501" cy="823913"/>
            <a:chOff x="6208" y="1787"/>
            <a:chExt cx="520" cy="519"/>
          </a:xfrm>
        </p:grpSpPr>
        <p:sp>
          <p:nvSpPr>
            <p:cNvPr id="8" name="Freeform 5">
              <a:extLst>
                <a:ext uri="{FF2B5EF4-FFF2-40B4-BE49-F238E27FC236}">
                  <a16:creationId xmlns:a16="http://schemas.microsoft.com/office/drawing/2014/main" id="{694A61A7-AF95-4C73-BF6E-13C7FDC0D512}"/>
                </a:ext>
              </a:extLst>
            </p:cNvPr>
            <p:cNvSpPr>
              <a:spLocks noEditPoints="1"/>
            </p:cNvSpPr>
            <p:nvPr/>
          </p:nvSpPr>
          <p:spPr bwMode="auto">
            <a:xfrm>
              <a:off x="6209" y="2068"/>
              <a:ext cx="98" cy="181"/>
            </a:xfrm>
            <a:custGeom>
              <a:avLst/>
              <a:gdLst>
                <a:gd name="T0" fmla="*/ 0 w 80"/>
                <a:gd name="T1" fmla="*/ 0 h 147"/>
                <a:gd name="T2" fmla="*/ 0 w 80"/>
                <a:gd name="T3" fmla="*/ 0 h 147"/>
                <a:gd name="T4" fmla="*/ 0 w 80"/>
                <a:gd name="T5" fmla="*/ 128 h 147"/>
                <a:gd name="T6" fmla="*/ 0 w 80"/>
                <a:gd name="T7" fmla="*/ 147 h 147"/>
                <a:gd name="T8" fmla="*/ 80 w 80"/>
                <a:gd name="T9" fmla="*/ 147 h 147"/>
                <a:gd name="T10" fmla="*/ 80 w 80"/>
                <a:gd name="T11" fmla="*/ 128 h 147"/>
                <a:gd name="T12" fmla="*/ 80 w 80"/>
                <a:gd name="T13" fmla="*/ 0 h 147"/>
                <a:gd name="T14" fmla="*/ 0 w 80"/>
                <a:gd name="T15" fmla="*/ 0 h 147"/>
                <a:gd name="T16" fmla="*/ 23 w 80"/>
                <a:gd name="T17" fmla="*/ 128 h 147"/>
                <a:gd name="T18" fmla="*/ 23 w 80"/>
                <a:gd name="T19" fmla="*/ 128 h 147"/>
                <a:gd name="T20" fmla="*/ 23 w 80"/>
                <a:gd name="T21" fmla="*/ 107 h 147"/>
                <a:gd name="T22" fmla="*/ 50 w 80"/>
                <a:gd name="T23" fmla="*/ 107 h 147"/>
                <a:gd name="T24" fmla="*/ 50 w 80"/>
                <a:gd name="T25" fmla="*/ 128 h 147"/>
                <a:gd name="T26" fmla="*/ 50 w 80"/>
                <a:gd name="T27" fmla="*/ 133 h 147"/>
                <a:gd name="T28" fmla="*/ 23 w 80"/>
                <a:gd name="T29" fmla="*/ 133 h 147"/>
                <a:gd name="T30" fmla="*/ 23 w 80"/>
                <a:gd name="T31" fmla="*/ 12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147">
                  <a:moveTo>
                    <a:pt x="0" y="0"/>
                  </a:moveTo>
                  <a:lnTo>
                    <a:pt x="0" y="0"/>
                  </a:lnTo>
                  <a:lnTo>
                    <a:pt x="0" y="128"/>
                  </a:lnTo>
                  <a:lnTo>
                    <a:pt x="0" y="147"/>
                  </a:lnTo>
                  <a:lnTo>
                    <a:pt x="80" y="147"/>
                  </a:lnTo>
                  <a:lnTo>
                    <a:pt x="80" y="128"/>
                  </a:lnTo>
                  <a:lnTo>
                    <a:pt x="80" y="0"/>
                  </a:lnTo>
                  <a:lnTo>
                    <a:pt x="0" y="0"/>
                  </a:lnTo>
                  <a:close/>
                  <a:moveTo>
                    <a:pt x="23" y="128"/>
                  </a:moveTo>
                  <a:lnTo>
                    <a:pt x="23" y="128"/>
                  </a:lnTo>
                  <a:lnTo>
                    <a:pt x="23" y="107"/>
                  </a:lnTo>
                  <a:lnTo>
                    <a:pt x="50" y="107"/>
                  </a:lnTo>
                  <a:lnTo>
                    <a:pt x="50" y="128"/>
                  </a:lnTo>
                  <a:lnTo>
                    <a:pt x="50" y="133"/>
                  </a:lnTo>
                  <a:lnTo>
                    <a:pt x="23" y="133"/>
                  </a:lnTo>
                  <a:lnTo>
                    <a:pt x="23" y="128"/>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9" name="Freeform 6">
              <a:extLst>
                <a:ext uri="{FF2B5EF4-FFF2-40B4-BE49-F238E27FC236}">
                  <a16:creationId xmlns:a16="http://schemas.microsoft.com/office/drawing/2014/main" id="{2496206D-A0E4-48B0-B77C-2C854E4608B0}"/>
                </a:ext>
              </a:extLst>
            </p:cNvPr>
            <p:cNvSpPr>
              <a:spLocks noEditPoints="1"/>
            </p:cNvSpPr>
            <p:nvPr/>
          </p:nvSpPr>
          <p:spPr bwMode="auto">
            <a:xfrm>
              <a:off x="6492" y="2078"/>
              <a:ext cx="229" cy="163"/>
            </a:xfrm>
            <a:custGeom>
              <a:avLst/>
              <a:gdLst>
                <a:gd name="T0" fmla="*/ 171 w 187"/>
                <a:gd name="T1" fmla="*/ 0 h 133"/>
                <a:gd name="T2" fmla="*/ 171 w 187"/>
                <a:gd name="T3" fmla="*/ 0 h 133"/>
                <a:gd name="T4" fmla="*/ 0 w 187"/>
                <a:gd name="T5" fmla="*/ 0 h 133"/>
                <a:gd name="T6" fmla="*/ 0 w 187"/>
                <a:gd name="T7" fmla="*/ 120 h 133"/>
                <a:gd name="T8" fmla="*/ 0 w 187"/>
                <a:gd name="T9" fmla="*/ 133 h 133"/>
                <a:gd name="T10" fmla="*/ 187 w 187"/>
                <a:gd name="T11" fmla="*/ 133 h 133"/>
                <a:gd name="T12" fmla="*/ 187 w 187"/>
                <a:gd name="T13" fmla="*/ 0 h 133"/>
                <a:gd name="T14" fmla="*/ 171 w 187"/>
                <a:gd name="T15" fmla="*/ 0 h 133"/>
                <a:gd name="T16" fmla="*/ 71 w 187"/>
                <a:gd name="T17" fmla="*/ 120 h 133"/>
                <a:gd name="T18" fmla="*/ 71 w 187"/>
                <a:gd name="T19" fmla="*/ 120 h 133"/>
                <a:gd name="T20" fmla="*/ 71 w 187"/>
                <a:gd name="T21" fmla="*/ 93 h 133"/>
                <a:gd name="T22" fmla="*/ 111 w 187"/>
                <a:gd name="T23" fmla="*/ 93 h 133"/>
                <a:gd name="T24" fmla="*/ 111 w 187"/>
                <a:gd name="T25" fmla="*/ 120 h 133"/>
                <a:gd name="T26" fmla="*/ 111 w 187"/>
                <a:gd name="T27" fmla="*/ 120 h 133"/>
                <a:gd name="T28" fmla="*/ 71 w 187"/>
                <a:gd name="T29" fmla="*/ 120 h 133"/>
                <a:gd name="T30" fmla="*/ 71 w 187"/>
                <a:gd name="T31"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 h="133">
                  <a:moveTo>
                    <a:pt x="171" y="0"/>
                  </a:moveTo>
                  <a:lnTo>
                    <a:pt x="171" y="0"/>
                  </a:lnTo>
                  <a:lnTo>
                    <a:pt x="0" y="0"/>
                  </a:lnTo>
                  <a:lnTo>
                    <a:pt x="0" y="120"/>
                  </a:lnTo>
                  <a:lnTo>
                    <a:pt x="0" y="133"/>
                  </a:lnTo>
                  <a:lnTo>
                    <a:pt x="187" y="133"/>
                  </a:lnTo>
                  <a:lnTo>
                    <a:pt x="187" y="0"/>
                  </a:lnTo>
                  <a:lnTo>
                    <a:pt x="171" y="0"/>
                  </a:lnTo>
                  <a:close/>
                  <a:moveTo>
                    <a:pt x="71" y="120"/>
                  </a:moveTo>
                  <a:lnTo>
                    <a:pt x="71" y="120"/>
                  </a:lnTo>
                  <a:lnTo>
                    <a:pt x="71" y="93"/>
                  </a:lnTo>
                  <a:lnTo>
                    <a:pt x="111" y="93"/>
                  </a:lnTo>
                  <a:lnTo>
                    <a:pt x="111" y="120"/>
                  </a:lnTo>
                  <a:lnTo>
                    <a:pt x="111" y="120"/>
                  </a:lnTo>
                  <a:lnTo>
                    <a:pt x="71" y="120"/>
                  </a:lnTo>
                  <a:lnTo>
                    <a:pt x="71" y="120"/>
                  </a:ln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10" name="Freeform 7">
              <a:extLst>
                <a:ext uri="{FF2B5EF4-FFF2-40B4-BE49-F238E27FC236}">
                  <a16:creationId xmlns:a16="http://schemas.microsoft.com/office/drawing/2014/main" id="{D509B7C4-9B1C-45B3-9EC9-7D338735C5AB}"/>
                </a:ext>
              </a:extLst>
            </p:cNvPr>
            <p:cNvSpPr>
              <a:spLocks noEditPoints="1"/>
            </p:cNvSpPr>
            <p:nvPr/>
          </p:nvSpPr>
          <p:spPr bwMode="auto">
            <a:xfrm>
              <a:off x="6528" y="1787"/>
              <a:ext cx="200" cy="200"/>
            </a:xfrm>
            <a:custGeom>
              <a:avLst/>
              <a:gdLst>
                <a:gd name="T0" fmla="*/ 41 w 164"/>
                <a:gd name="T1" fmla="*/ 77 h 163"/>
                <a:gd name="T2" fmla="*/ 41 w 164"/>
                <a:gd name="T3" fmla="*/ 77 h 163"/>
                <a:gd name="T4" fmla="*/ 64 w 164"/>
                <a:gd name="T5" fmla="*/ 100 h 163"/>
                <a:gd name="T6" fmla="*/ 123 w 164"/>
                <a:gd name="T7" fmla="*/ 40 h 163"/>
                <a:gd name="T8" fmla="*/ 137 w 164"/>
                <a:gd name="T9" fmla="*/ 55 h 163"/>
                <a:gd name="T10" fmla="*/ 64 w 164"/>
                <a:gd name="T11" fmla="*/ 128 h 163"/>
                <a:gd name="T12" fmla="*/ 27 w 164"/>
                <a:gd name="T13" fmla="*/ 91 h 163"/>
                <a:gd name="T14" fmla="*/ 41 w 164"/>
                <a:gd name="T15" fmla="*/ 77 h 163"/>
                <a:gd name="T16" fmla="*/ 82 w 164"/>
                <a:gd name="T17" fmla="*/ 163 h 163"/>
                <a:gd name="T18" fmla="*/ 82 w 164"/>
                <a:gd name="T19" fmla="*/ 163 h 163"/>
                <a:gd name="T20" fmla="*/ 164 w 164"/>
                <a:gd name="T21" fmla="*/ 81 h 163"/>
                <a:gd name="T22" fmla="*/ 82 w 164"/>
                <a:gd name="T23" fmla="*/ 0 h 163"/>
                <a:gd name="T24" fmla="*/ 0 w 164"/>
                <a:gd name="T25" fmla="*/ 81 h 163"/>
                <a:gd name="T26" fmla="*/ 82 w 164"/>
                <a:gd name="T2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63">
                  <a:moveTo>
                    <a:pt x="41" y="77"/>
                  </a:moveTo>
                  <a:lnTo>
                    <a:pt x="41" y="77"/>
                  </a:lnTo>
                  <a:lnTo>
                    <a:pt x="64" y="100"/>
                  </a:lnTo>
                  <a:lnTo>
                    <a:pt x="123" y="40"/>
                  </a:lnTo>
                  <a:lnTo>
                    <a:pt x="137" y="55"/>
                  </a:lnTo>
                  <a:lnTo>
                    <a:pt x="64" y="128"/>
                  </a:lnTo>
                  <a:lnTo>
                    <a:pt x="27" y="91"/>
                  </a:lnTo>
                  <a:lnTo>
                    <a:pt x="41" y="77"/>
                  </a:lnTo>
                  <a:close/>
                  <a:moveTo>
                    <a:pt x="82" y="163"/>
                  </a:moveTo>
                  <a:lnTo>
                    <a:pt x="82" y="163"/>
                  </a:lnTo>
                  <a:cubicBezTo>
                    <a:pt x="128" y="163"/>
                    <a:pt x="164" y="126"/>
                    <a:pt x="164" y="81"/>
                  </a:cubicBezTo>
                  <a:cubicBezTo>
                    <a:pt x="164" y="36"/>
                    <a:pt x="128" y="0"/>
                    <a:pt x="82" y="0"/>
                  </a:cubicBezTo>
                  <a:cubicBezTo>
                    <a:pt x="37" y="0"/>
                    <a:pt x="0" y="36"/>
                    <a:pt x="0" y="81"/>
                  </a:cubicBezTo>
                  <a:cubicBezTo>
                    <a:pt x="0" y="126"/>
                    <a:pt x="37" y="163"/>
                    <a:pt x="82" y="163"/>
                  </a:cubicBezTo>
                  <a:close/>
                </a:path>
              </a:pathLst>
            </a:custGeom>
            <a:solidFill>
              <a:schemeClr val="tx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sp>
          <p:nvSpPr>
            <p:cNvPr id="11" name="Freeform 8">
              <a:extLst>
                <a:ext uri="{FF2B5EF4-FFF2-40B4-BE49-F238E27FC236}">
                  <a16:creationId xmlns:a16="http://schemas.microsoft.com/office/drawing/2014/main" id="{A18FF7BB-3DC6-4D0E-B61B-F5CF1DD4B1F7}"/>
                </a:ext>
              </a:extLst>
            </p:cNvPr>
            <p:cNvSpPr>
              <a:spLocks/>
            </p:cNvSpPr>
            <p:nvPr/>
          </p:nvSpPr>
          <p:spPr bwMode="auto">
            <a:xfrm>
              <a:off x="6208" y="1914"/>
              <a:ext cx="494" cy="392"/>
            </a:xfrm>
            <a:custGeom>
              <a:avLst/>
              <a:gdLst>
                <a:gd name="T0" fmla="*/ 0 w 403"/>
                <a:gd name="T1" fmla="*/ 99 h 320"/>
                <a:gd name="T2" fmla="*/ 0 w 403"/>
                <a:gd name="T3" fmla="*/ 99 h 320"/>
                <a:gd name="T4" fmla="*/ 1 w 403"/>
                <a:gd name="T5" fmla="*/ 99 h 320"/>
                <a:gd name="T6" fmla="*/ 81 w 403"/>
                <a:gd name="T7" fmla="*/ 99 h 320"/>
                <a:gd name="T8" fmla="*/ 108 w 403"/>
                <a:gd name="T9" fmla="*/ 126 h 320"/>
                <a:gd name="T10" fmla="*/ 108 w 403"/>
                <a:gd name="T11" fmla="*/ 254 h 320"/>
                <a:gd name="T12" fmla="*/ 189 w 403"/>
                <a:gd name="T13" fmla="*/ 254 h 320"/>
                <a:gd name="T14" fmla="*/ 189 w 403"/>
                <a:gd name="T15" fmla="*/ 294 h 320"/>
                <a:gd name="T16" fmla="*/ 136 w 403"/>
                <a:gd name="T17" fmla="*/ 294 h 320"/>
                <a:gd name="T18" fmla="*/ 136 w 403"/>
                <a:gd name="T19" fmla="*/ 320 h 320"/>
                <a:gd name="T20" fmla="*/ 269 w 403"/>
                <a:gd name="T21" fmla="*/ 320 h 320"/>
                <a:gd name="T22" fmla="*/ 269 w 403"/>
                <a:gd name="T23" fmla="*/ 294 h 320"/>
                <a:gd name="T24" fmla="*/ 232 w 403"/>
                <a:gd name="T25" fmla="*/ 294 h 320"/>
                <a:gd name="T26" fmla="*/ 228 w 403"/>
                <a:gd name="T27" fmla="*/ 294 h 320"/>
                <a:gd name="T28" fmla="*/ 216 w 403"/>
                <a:gd name="T29" fmla="*/ 288 h 320"/>
                <a:gd name="T30" fmla="*/ 206 w 403"/>
                <a:gd name="T31" fmla="*/ 267 h 320"/>
                <a:gd name="T32" fmla="*/ 206 w 403"/>
                <a:gd name="T33" fmla="*/ 254 h 320"/>
                <a:gd name="T34" fmla="*/ 206 w 403"/>
                <a:gd name="T35" fmla="*/ 134 h 320"/>
                <a:gd name="T36" fmla="*/ 232 w 403"/>
                <a:gd name="T37" fmla="*/ 107 h 320"/>
                <a:gd name="T38" fmla="*/ 403 w 403"/>
                <a:gd name="T39" fmla="*/ 107 h 320"/>
                <a:gd name="T40" fmla="*/ 403 w 403"/>
                <a:gd name="T41" fmla="*/ 71 h 320"/>
                <a:gd name="T42" fmla="*/ 343 w 403"/>
                <a:gd name="T43" fmla="*/ 89 h 320"/>
                <a:gd name="T44" fmla="*/ 235 w 403"/>
                <a:gd name="T45" fmla="*/ 0 h 320"/>
                <a:gd name="T46" fmla="*/ 107 w 403"/>
                <a:gd name="T47" fmla="*/ 0 h 320"/>
                <a:gd name="T48" fmla="*/ 0 w 403"/>
                <a:gd name="T49" fmla="*/ 0 h 320"/>
                <a:gd name="T50" fmla="*/ 0 w 403"/>
                <a:gd name="T51" fmla="*/ 9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 h="320">
                  <a:moveTo>
                    <a:pt x="0" y="99"/>
                  </a:moveTo>
                  <a:lnTo>
                    <a:pt x="0" y="99"/>
                  </a:lnTo>
                  <a:cubicBezTo>
                    <a:pt x="1" y="99"/>
                    <a:pt x="1" y="99"/>
                    <a:pt x="1" y="99"/>
                  </a:cubicBezTo>
                  <a:lnTo>
                    <a:pt x="81" y="99"/>
                  </a:lnTo>
                  <a:cubicBezTo>
                    <a:pt x="96" y="99"/>
                    <a:pt x="108" y="111"/>
                    <a:pt x="108" y="126"/>
                  </a:cubicBezTo>
                  <a:lnTo>
                    <a:pt x="108" y="254"/>
                  </a:lnTo>
                  <a:lnTo>
                    <a:pt x="189" y="254"/>
                  </a:lnTo>
                  <a:lnTo>
                    <a:pt x="189" y="294"/>
                  </a:lnTo>
                  <a:lnTo>
                    <a:pt x="136" y="294"/>
                  </a:lnTo>
                  <a:lnTo>
                    <a:pt x="136" y="320"/>
                  </a:lnTo>
                  <a:lnTo>
                    <a:pt x="269" y="320"/>
                  </a:lnTo>
                  <a:lnTo>
                    <a:pt x="269" y="294"/>
                  </a:lnTo>
                  <a:lnTo>
                    <a:pt x="232" y="294"/>
                  </a:lnTo>
                  <a:cubicBezTo>
                    <a:pt x="231" y="294"/>
                    <a:pt x="229" y="294"/>
                    <a:pt x="228" y="294"/>
                  </a:cubicBezTo>
                  <a:cubicBezTo>
                    <a:pt x="223" y="293"/>
                    <a:pt x="219" y="291"/>
                    <a:pt x="216" y="288"/>
                  </a:cubicBezTo>
                  <a:cubicBezTo>
                    <a:pt x="210" y="283"/>
                    <a:pt x="206" y="276"/>
                    <a:pt x="206" y="267"/>
                  </a:cubicBezTo>
                  <a:lnTo>
                    <a:pt x="206" y="254"/>
                  </a:lnTo>
                  <a:lnTo>
                    <a:pt x="206" y="134"/>
                  </a:lnTo>
                  <a:cubicBezTo>
                    <a:pt x="206" y="119"/>
                    <a:pt x="218" y="107"/>
                    <a:pt x="232" y="107"/>
                  </a:cubicBezTo>
                  <a:lnTo>
                    <a:pt x="403" y="107"/>
                  </a:lnTo>
                  <a:lnTo>
                    <a:pt x="403" y="71"/>
                  </a:lnTo>
                  <a:cubicBezTo>
                    <a:pt x="385" y="82"/>
                    <a:pt x="365" y="89"/>
                    <a:pt x="343" y="89"/>
                  </a:cubicBezTo>
                  <a:cubicBezTo>
                    <a:pt x="290" y="89"/>
                    <a:pt x="245" y="51"/>
                    <a:pt x="235" y="0"/>
                  </a:cubicBezTo>
                  <a:lnTo>
                    <a:pt x="107" y="0"/>
                  </a:lnTo>
                  <a:lnTo>
                    <a:pt x="0" y="0"/>
                  </a:lnTo>
                  <a:lnTo>
                    <a:pt x="0" y="99"/>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282828"/>
                </a:solidFill>
                <a:effectLst/>
                <a:uLnTx/>
                <a:uFillTx/>
                <a:latin typeface="Segoe UI"/>
                <a:ea typeface="+mn-ea"/>
                <a:cs typeface="+mn-cs"/>
              </a:endParaRPr>
            </a:p>
          </p:txBody>
        </p:sp>
      </p:grpSp>
    </p:spTree>
    <p:extLst>
      <p:ext uri="{BB962C8B-B14F-4D97-AF65-F5344CB8AC3E}">
        <p14:creationId xmlns:p14="http://schemas.microsoft.com/office/powerpoint/2010/main" val="417026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4CEBDFC7-8A16-4E40-AFE6-F3C36FD4C0E8}"/>
              </a:ext>
            </a:extLst>
          </p:cNvPr>
          <p:cNvSpPr>
            <a:spLocks noGrp="1"/>
          </p:cNvSpPr>
          <p:nvPr>
            <p:ph type="title"/>
          </p:nvPr>
        </p:nvSpPr>
        <p:spPr/>
        <p:txBody>
          <a:bodyPr/>
          <a:lstStyle/>
          <a:p>
            <a:r>
              <a:rPr lang="en-US" dirty="0">
                <a:solidFill>
                  <a:schemeClr val="accent1"/>
                </a:solidFill>
              </a:rPr>
              <a:t>Provide comprehensive security </a:t>
            </a:r>
            <a:r>
              <a:rPr lang="en-US" spc="-150" dirty="0"/>
              <a:t>against advanced cyberthreats with Microsoft 365 Business</a:t>
            </a:r>
            <a:br>
              <a:rPr lang="en-US" spc="-150" dirty="0"/>
            </a:br>
            <a:endParaRPr lang="en-US" spc="-150" dirty="0"/>
          </a:p>
        </p:txBody>
      </p:sp>
      <p:sp>
        <p:nvSpPr>
          <p:cNvPr id="30" name="Text Placeholder 40">
            <a:extLst>
              <a:ext uri="{FF2B5EF4-FFF2-40B4-BE49-F238E27FC236}">
                <a16:creationId xmlns:a16="http://schemas.microsoft.com/office/drawing/2014/main" id="{DD73EF6E-AF41-D846-B48C-7EEA9C36BB45}"/>
              </a:ext>
            </a:extLst>
          </p:cNvPr>
          <p:cNvSpPr txBox="1">
            <a:spLocks/>
          </p:cNvSpPr>
          <p:nvPr/>
        </p:nvSpPr>
        <p:spPr>
          <a:xfrm>
            <a:off x="434974" y="3733458"/>
            <a:ext cx="2706623" cy="240065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b="1"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78D4"/>
                </a:solidFill>
                <a:effectLst/>
                <a:uLnTx/>
                <a:uFillTx/>
                <a:latin typeface="Segoe Semibold"/>
                <a:ea typeface="+mn-ea"/>
                <a:cs typeface="+mn-cs"/>
              </a:rPr>
              <a:t>Defend against threats</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Check links at time of click to combat advanced phishing</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Detect malware with sandbox analysis of email attachments</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Enable anti-phishing policies that use machine learning</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a:rPr>
              <a:t>Enable advanced multi-factor authentication </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Enforce features that help protect Windows 10 devices  </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31" name="Text Placeholder 41">
            <a:extLst>
              <a:ext uri="{FF2B5EF4-FFF2-40B4-BE49-F238E27FC236}">
                <a16:creationId xmlns:a16="http://schemas.microsoft.com/office/drawing/2014/main" id="{A1F6A1A3-4FD1-834C-A750-516C4E6E7BE9}"/>
              </a:ext>
            </a:extLst>
          </p:cNvPr>
          <p:cNvSpPr txBox="1">
            <a:spLocks/>
          </p:cNvSpPr>
          <p:nvPr/>
        </p:nvSpPr>
        <p:spPr>
          <a:xfrm>
            <a:off x="3387218" y="3733458"/>
            <a:ext cx="2706624" cy="161069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78D4"/>
                </a:solidFill>
                <a:effectLst/>
                <a:uLnTx/>
                <a:uFillTx/>
                <a:latin typeface="Segoe Semibold"/>
                <a:ea typeface="+mn-ea"/>
                <a:cs typeface="+mn-cs"/>
              </a:rPr>
              <a:t>Protect business data </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Encrypt sensitive emails</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Block sharing of sensitive information like credit card numbers  </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Restrict copying and saving of business information</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Enable unlimited cloud archiving</a:t>
            </a:r>
            <a:endParaRPr kumimoji="0" lang="en-US" sz="12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32" name="Text Placeholder 42">
            <a:extLst>
              <a:ext uri="{FF2B5EF4-FFF2-40B4-BE49-F238E27FC236}">
                <a16:creationId xmlns:a16="http://schemas.microsoft.com/office/drawing/2014/main" id="{BE969BF4-854F-C549-92AF-05287947160B}"/>
              </a:ext>
            </a:extLst>
          </p:cNvPr>
          <p:cNvSpPr txBox="1">
            <a:spLocks/>
          </p:cNvSpPr>
          <p:nvPr/>
        </p:nvSpPr>
        <p:spPr>
          <a:xfrm>
            <a:off x="6339460" y="3733458"/>
            <a:ext cx="2706624" cy="198002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78D4"/>
                </a:solidFill>
                <a:effectLst/>
                <a:uLnTx/>
                <a:uFillTx/>
                <a:latin typeface="Segoe Semibold"/>
                <a:ea typeface="+mn-ea"/>
                <a:cs typeface="+mn-cs"/>
              </a:rPr>
              <a:t>Secure your devices</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Control which devices and users can access business information</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Apply security policies to protect data on iOS and Android devices</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Keep company data within approved apps on mobile devices</a:t>
            </a:r>
          </a:p>
          <a:p>
            <a:pPr marL="171450" marR="0" lvl="0" indent="-171450" algn="l" defTabSz="932742"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Remove business data from lost or stolen devices with selective wipe</a:t>
            </a:r>
          </a:p>
        </p:txBody>
      </p:sp>
      <p:sp>
        <p:nvSpPr>
          <p:cNvPr id="34" name="Rectangle 33">
            <a:extLst>
              <a:ext uri="{FF2B5EF4-FFF2-40B4-BE49-F238E27FC236}">
                <a16:creationId xmlns:a16="http://schemas.microsoft.com/office/drawing/2014/main" id="{4543D5EB-146C-C447-B363-7208D9D13CF4}"/>
              </a:ext>
            </a:extLst>
          </p:cNvPr>
          <p:cNvSpPr/>
          <p:nvPr/>
        </p:nvSpPr>
        <p:spPr bwMode="auto">
          <a:xfrm>
            <a:off x="9291702" y="1620570"/>
            <a:ext cx="2706623" cy="49310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a:extLst>
              <a:ext uri="{FF2B5EF4-FFF2-40B4-BE49-F238E27FC236}">
                <a16:creationId xmlns:a16="http://schemas.microsoft.com/office/drawing/2014/main" id="{0F4DA5AC-87A0-554A-9E85-173053DD9081}"/>
              </a:ext>
            </a:extLst>
          </p:cNvPr>
          <p:cNvSpPr/>
          <p:nvPr/>
        </p:nvSpPr>
        <p:spPr>
          <a:xfrm>
            <a:off x="9506139" y="2017409"/>
            <a:ext cx="2426328" cy="4016484"/>
          </a:xfrm>
          <a:prstGeom prst="rect">
            <a:avLst/>
          </a:prstGeom>
        </p:spPr>
        <p:txBody>
          <a:bodyPr wrap="square" anchor="t">
            <a:spAutoFit/>
          </a:bodyPr>
          <a:lstStyle/>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a:ln>
                  <a:noFill/>
                </a:ln>
                <a:solidFill>
                  <a:srgbClr val="FFFFFF"/>
                </a:solidFill>
                <a:effectLst/>
                <a:uLnTx/>
                <a:uFillTx/>
                <a:latin typeface="Segoe UI"/>
                <a:ea typeface="+mn-ea"/>
                <a:cs typeface="+mn-cs"/>
              </a:rPr>
              <a:t>We</a:t>
            </a:r>
            <a:r>
              <a:rPr kumimoji="0" lang="en-US" sz="1700" b="0" i="0" u="none" strike="noStrike" kern="1200" cap="none" spc="0" normalizeH="0" baseline="0" noProof="0">
                <a:ln>
                  <a:noFill/>
                </a:ln>
                <a:solidFill>
                  <a:srgbClr val="000000"/>
                </a:solidFill>
                <a:effectLst/>
                <a:uLnTx/>
                <a:uFillTx/>
                <a:latin typeface="Segoe UI"/>
                <a:ea typeface="+mn-ea"/>
                <a:cs typeface="+mn-cs"/>
              </a:rPr>
              <a:t> </a:t>
            </a:r>
            <a:r>
              <a:rPr kumimoji="0" lang="en-US" sz="1700" b="0" i="0" u="none" strike="noStrike" kern="1200" cap="none" spc="0" normalizeH="0" baseline="0" noProof="0">
                <a:ln>
                  <a:noFill/>
                </a:ln>
                <a:solidFill>
                  <a:srgbClr val="FFFFFF"/>
                </a:solidFill>
                <a:effectLst/>
                <a:uLnTx/>
                <a:uFillTx/>
                <a:latin typeface="Segoe UI"/>
                <a:ea typeface="+mn-ea"/>
                <a:cs typeface="+mn-cs"/>
              </a:rPr>
              <a:t>don’t wait for customers to talk about security, we lead with it as something that’s critical. </a:t>
            </a:r>
          </a:p>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a:ln>
                  <a:noFill/>
                </a:ln>
                <a:solidFill>
                  <a:srgbClr val="FFFFFF"/>
                </a:solidFill>
                <a:effectLst/>
                <a:uLnTx/>
                <a:uFillTx/>
                <a:latin typeface="Segoe UI"/>
                <a:ea typeface="+mn-ea"/>
                <a:cs typeface="+mn-cs"/>
              </a:rPr>
              <a:t>We don’t use fear-mongering, though. Our approach is to ask ‘Have you thought about these things? Here’s what could happen, and our recommendation.‘</a:t>
            </a:r>
            <a:endParaRPr kumimoji="0" lang="en-US" sz="17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 Jason Fox</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FFFFFF"/>
                </a:solidFill>
                <a:effectLst/>
                <a:uLnTx/>
                <a:uFillTx/>
                <a:latin typeface="Segoe UI"/>
                <a:ea typeface="+mn-ea"/>
                <a:cs typeface="+mn-cs"/>
              </a:rPr>
              <a:t>Product Architect, Rackspace</a:t>
            </a:r>
            <a:endParaRPr kumimoji="0" lang="en-US" sz="1200" b="0" i="0" u="none" strike="noStrike" kern="1200" cap="none" spc="0" normalizeH="0" baseline="0" noProof="0">
              <a:ln>
                <a:noFill/>
              </a:ln>
              <a:solidFill>
                <a:srgbClr val="FFFFFF"/>
              </a:solidFill>
              <a:effectLst/>
              <a:uLnTx/>
              <a:uFillTx/>
              <a:latin typeface="Segoe UI"/>
              <a:ea typeface="+mn-ea"/>
              <a:cs typeface="Segoe UI"/>
            </a:endParaRPr>
          </a:p>
        </p:txBody>
      </p:sp>
      <p:sp>
        <p:nvSpPr>
          <p:cNvPr id="36" name="TextBox 35">
            <a:extLst>
              <a:ext uri="{FF2B5EF4-FFF2-40B4-BE49-F238E27FC236}">
                <a16:creationId xmlns:a16="http://schemas.microsoft.com/office/drawing/2014/main" id="{B1C4FE1F-3777-D84A-A7CA-BADE49474C02}"/>
              </a:ext>
            </a:extLst>
          </p:cNvPr>
          <p:cNvSpPr txBox="1"/>
          <p:nvPr/>
        </p:nvSpPr>
        <p:spPr>
          <a:xfrm>
            <a:off x="9226101" y="1705415"/>
            <a:ext cx="428359" cy="904863"/>
          </a:xfrm>
          <a:prstGeom prst="rect">
            <a:avLst/>
          </a:prstGeom>
          <a:noFill/>
        </p:spPr>
        <p:txBody>
          <a:bodyPr wrap="square" lIns="182880" tIns="146304" rIns="182880" bIns="146304"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a:t>
            </a:r>
          </a:p>
        </p:txBody>
      </p:sp>
      <p:sp>
        <p:nvSpPr>
          <p:cNvPr id="37" name="TextBox 36">
            <a:extLst>
              <a:ext uri="{FF2B5EF4-FFF2-40B4-BE49-F238E27FC236}">
                <a16:creationId xmlns:a16="http://schemas.microsoft.com/office/drawing/2014/main" id="{D02B2475-0856-AD46-B10C-5719EB07C923}"/>
              </a:ext>
            </a:extLst>
          </p:cNvPr>
          <p:cNvSpPr txBox="1"/>
          <p:nvPr/>
        </p:nvSpPr>
        <p:spPr>
          <a:xfrm rot="10800000">
            <a:off x="11285787" y="4666005"/>
            <a:ext cx="428359" cy="904863"/>
          </a:xfrm>
          <a:prstGeom prst="rect">
            <a:avLst/>
          </a:prstGeom>
          <a:noFill/>
        </p:spPr>
        <p:txBody>
          <a:bodyPr wrap="square" lIns="182880" tIns="146304" rIns="182880" bIns="146304"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a:t>
            </a:r>
          </a:p>
        </p:txBody>
      </p:sp>
      <p:cxnSp>
        <p:nvCxnSpPr>
          <p:cNvPr id="38" name="Straight Connector 37">
            <a:extLst>
              <a:ext uri="{FF2B5EF4-FFF2-40B4-BE49-F238E27FC236}">
                <a16:creationId xmlns:a16="http://schemas.microsoft.com/office/drawing/2014/main" id="{F77ADE56-F46C-BF45-8D88-CA90B8567E59}"/>
              </a:ext>
            </a:extLst>
          </p:cNvPr>
          <p:cNvCxnSpPr/>
          <p:nvPr/>
        </p:nvCxnSpPr>
        <p:spPr>
          <a:xfrm>
            <a:off x="434975" y="3576624"/>
            <a:ext cx="2648171"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2966203-FB67-7A4D-8DE9-F176128C3386}"/>
              </a:ext>
            </a:extLst>
          </p:cNvPr>
          <p:cNvCxnSpPr/>
          <p:nvPr/>
        </p:nvCxnSpPr>
        <p:spPr>
          <a:xfrm>
            <a:off x="3381000" y="3576624"/>
            <a:ext cx="2648171"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38C309-7DE0-8846-B7C9-D7F6116D26E3}"/>
              </a:ext>
            </a:extLst>
          </p:cNvPr>
          <p:cNvCxnSpPr/>
          <p:nvPr/>
        </p:nvCxnSpPr>
        <p:spPr>
          <a:xfrm>
            <a:off x="6310179" y="3576624"/>
            <a:ext cx="2648171"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FF79A200-A51A-994B-BFD5-CBAE2EAEAE68}"/>
              </a:ext>
            </a:extLst>
          </p:cNvPr>
          <p:cNvPicPr>
            <a:picLocks noChangeAspect="1"/>
          </p:cNvPicPr>
          <p:nvPr/>
        </p:nvPicPr>
        <p:blipFill>
          <a:blip r:embed="rId3"/>
          <a:stretch>
            <a:fillRect/>
          </a:stretch>
        </p:blipFill>
        <p:spPr>
          <a:xfrm>
            <a:off x="4322619" y="2083159"/>
            <a:ext cx="1060323" cy="1321562"/>
          </a:xfrm>
          <a:prstGeom prst="rect">
            <a:avLst/>
          </a:prstGeom>
        </p:spPr>
      </p:pic>
      <p:pic>
        <p:nvPicPr>
          <p:cNvPr id="45" name="Picture 44">
            <a:extLst>
              <a:ext uri="{FF2B5EF4-FFF2-40B4-BE49-F238E27FC236}">
                <a16:creationId xmlns:a16="http://schemas.microsoft.com/office/drawing/2014/main" id="{D2B4EDC8-0F05-5C4B-88D3-D7434594C2CC}"/>
              </a:ext>
            </a:extLst>
          </p:cNvPr>
          <p:cNvPicPr>
            <a:picLocks noChangeAspect="1"/>
          </p:cNvPicPr>
          <p:nvPr/>
        </p:nvPicPr>
        <p:blipFill>
          <a:blip r:embed="rId4"/>
          <a:stretch>
            <a:fillRect/>
          </a:stretch>
        </p:blipFill>
        <p:spPr>
          <a:xfrm>
            <a:off x="1035991" y="2191490"/>
            <a:ext cx="1028700" cy="1104900"/>
          </a:xfrm>
          <a:prstGeom prst="rect">
            <a:avLst/>
          </a:prstGeom>
        </p:spPr>
      </p:pic>
      <p:pic>
        <p:nvPicPr>
          <p:cNvPr id="46" name="Picture 45">
            <a:extLst>
              <a:ext uri="{FF2B5EF4-FFF2-40B4-BE49-F238E27FC236}">
                <a16:creationId xmlns:a16="http://schemas.microsoft.com/office/drawing/2014/main" id="{A8859FF3-A692-3E46-A125-99E2D2DA5B27}"/>
              </a:ext>
            </a:extLst>
          </p:cNvPr>
          <p:cNvPicPr>
            <a:picLocks noChangeAspect="1"/>
          </p:cNvPicPr>
          <p:nvPr/>
        </p:nvPicPr>
        <p:blipFill>
          <a:blip r:embed="rId5"/>
          <a:stretch>
            <a:fillRect/>
          </a:stretch>
        </p:blipFill>
        <p:spPr>
          <a:xfrm>
            <a:off x="7156556" y="2137567"/>
            <a:ext cx="1084035" cy="1186303"/>
          </a:xfrm>
          <a:prstGeom prst="rect">
            <a:avLst/>
          </a:prstGeom>
        </p:spPr>
      </p:pic>
    </p:spTree>
    <p:extLst>
      <p:ext uri="{BB962C8B-B14F-4D97-AF65-F5344CB8AC3E}">
        <p14:creationId xmlns:p14="http://schemas.microsoft.com/office/powerpoint/2010/main" val="850305844"/>
      </p:ext>
    </p:extLst>
  </p:cSld>
  <p:clrMapOvr>
    <a:masterClrMapping/>
  </p:clrMapOvr>
  <p:transition advTm="235">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1555" y="6310064"/>
            <a:ext cx="6811445" cy="344123"/>
            <a:chOff x="681555" y="6310064"/>
            <a:chExt cx="6811445" cy="344123"/>
          </a:xfrm>
        </p:grpSpPr>
        <p:sp>
          <p:nvSpPr>
            <p:cNvPr id="61" name="Oval 60">
              <a:extLst>
                <a:ext uri="{FF2B5EF4-FFF2-40B4-BE49-F238E27FC236}">
                  <a16:creationId xmlns:a16="http://schemas.microsoft.com/office/drawing/2014/main" id="{D41BD28A-C641-434A-B7D7-501734631571}"/>
                </a:ext>
              </a:extLst>
            </p:cNvPr>
            <p:cNvSpPr/>
            <p:nvPr/>
          </p:nvSpPr>
          <p:spPr bwMode="auto">
            <a:xfrm>
              <a:off x="681555" y="6310064"/>
              <a:ext cx="344123" cy="34412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8ACB7C06-A5DC-44DB-A0F4-1325FD929F62}"/>
                </a:ext>
              </a:extLst>
            </p:cNvPr>
            <p:cNvSpPr/>
            <p:nvPr/>
          </p:nvSpPr>
          <p:spPr bwMode="auto">
            <a:xfrm>
              <a:off x="774561" y="6470362"/>
              <a:ext cx="6718439" cy="6876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 name="Group 11"/>
          <p:cNvGrpSpPr/>
          <p:nvPr/>
        </p:nvGrpSpPr>
        <p:grpSpPr>
          <a:xfrm>
            <a:off x="7313060" y="6324762"/>
            <a:ext cx="5123314" cy="344123"/>
            <a:chOff x="7313060" y="6324762"/>
            <a:chExt cx="5123314" cy="344123"/>
          </a:xfrm>
        </p:grpSpPr>
        <p:sp>
          <p:nvSpPr>
            <p:cNvPr id="63" name="Oval 62">
              <a:extLst>
                <a:ext uri="{FF2B5EF4-FFF2-40B4-BE49-F238E27FC236}">
                  <a16:creationId xmlns:a16="http://schemas.microsoft.com/office/drawing/2014/main" id="{B478AA71-6BD0-4BF9-8B45-AE44566AD2B9}"/>
                </a:ext>
              </a:extLst>
            </p:cNvPr>
            <p:cNvSpPr/>
            <p:nvPr/>
          </p:nvSpPr>
          <p:spPr bwMode="auto">
            <a:xfrm>
              <a:off x="7313060" y="6324762"/>
              <a:ext cx="344123" cy="34412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2C553A90-4664-4129-9C83-CA9038D86115}"/>
                </a:ext>
              </a:extLst>
            </p:cNvPr>
            <p:cNvSpPr/>
            <p:nvPr/>
          </p:nvSpPr>
          <p:spPr bwMode="auto">
            <a:xfrm>
              <a:off x="7382276" y="6470362"/>
              <a:ext cx="5054098" cy="6876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784D077F-52A4-4F12-9D16-F8A18B7FBA7C}"/>
              </a:ext>
            </a:extLst>
          </p:cNvPr>
          <p:cNvSpPr>
            <a:spLocks noGrp="1"/>
          </p:cNvSpPr>
          <p:nvPr>
            <p:ph type="title"/>
          </p:nvPr>
        </p:nvSpPr>
        <p:spPr/>
        <p:txBody>
          <a:bodyPr/>
          <a:lstStyle/>
          <a:p>
            <a:r>
              <a:rPr lang="en-US">
                <a:solidFill>
                  <a:schemeClr val="tx1"/>
                </a:solidFill>
              </a:rPr>
              <a:t>Simplify SMB technology </a:t>
            </a:r>
            <a:r>
              <a:rPr lang="en-US">
                <a:solidFill>
                  <a:srgbClr val="0078D4"/>
                </a:solidFill>
              </a:rPr>
              <a:t>investment</a:t>
            </a:r>
            <a:endParaRPr lang="en-US"/>
          </a:p>
        </p:txBody>
      </p:sp>
      <p:grpSp>
        <p:nvGrpSpPr>
          <p:cNvPr id="98" name="Group 97">
            <a:extLst>
              <a:ext uri="{FF2B5EF4-FFF2-40B4-BE49-F238E27FC236}">
                <a16:creationId xmlns:a16="http://schemas.microsoft.com/office/drawing/2014/main" id="{5C931496-760E-488B-8977-3994A7FBEB81}"/>
              </a:ext>
            </a:extLst>
          </p:cNvPr>
          <p:cNvGrpSpPr/>
          <p:nvPr/>
        </p:nvGrpSpPr>
        <p:grpSpPr>
          <a:xfrm>
            <a:off x="8527283" y="3589570"/>
            <a:ext cx="1684987" cy="1682044"/>
            <a:chOff x="8565324" y="3866529"/>
            <a:chExt cx="1684987" cy="1682044"/>
          </a:xfrm>
        </p:grpSpPr>
        <p:sp>
          <p:nvSpPr>
            <p:cNvPr id="99" name="Oval 98">
              <a:extLst>
                <a:ext uri="{FF2B5EF4-FFF2-40B4-BE49-F238E27FC236}">
                  <a16:creationId xmlns:a16="http://schemas.microsoft.com/office/drawing/2014/main" id="{39D8CAB7-7D2E-42EF-922E-05E59578585F}"/>
                </a:ext>
              </a:extLst>
            </p:cNvPr>
            <p:cNvSpPr/>
            <p:nvPr/>
          </p:nvSpPr>
          <p:spPr bwMode="auto">
            <a:xfrm>
              <a:off x="8568267" y="3866529"/>
              <a:ext cx="1682044" cy="1682044"/>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0" name="TextBox 99">
              <a:extLst>
                <a:ext uri="{FF2B5EF4-FFF2-40B4-BE49-F238E27FC236}">
                  <a16:creationId xmlns:a16="http://schemas.microsoft.com/office/drawing/2014/main" id="{40302726-5096-48B1-ADF9-F00EEFD0A1EB}"/>
                </a:ext>
              </a:extLst>
            </p:cNvPr>
            <p:cNvSpPr txBox="1"/>
            <p:nvPr/>
          </p:nvSpPr>
          <p:spPr>
            <a:xfrm>
              <a:off x="8565324" y="4091540"/>
              <a:ext cx="1595541" cy="1320319"/>
            </a:xfrm>
            <a:prstGeom prst="rect">
              <a:avLst/>
            </a:prstGeom>
            <a:noFill/>
          </p:spPr>
          <p:txBody>
            <a:bodyPr wrap="square" lIns="182854" tIns="146283" rIns="182854" bIns="146283" rtlCol="0">
              <a:spAutoFit/>
            </a:bodyPr>
            <a:lstStyle/>
            <a:p>
              <a:pPr marL="0" marR="0" lvl="0" indent="0" algn="ctr" defTabSz="932509" rtl="0" eaLnBrk="1" fontAlgn="auto" latinLnBrk="0" hangingPunct="1">
                <a:lnSpc>
                  <a:spcPct val="90000"/>
                </a:lnSpc>
                <a:spcBef>
                  <a:spcPts val="0"/>
                </a:spcBef>
                <a:spcAft>
                  <a:spcPts val="600"/>
                </a:spcAft>
                <a:buClrTx/>
                <a:buSzTx/>
                <a:buFontTx/>
                <a:buNone/>
                <a:tabLst/>
                <a:defRPr/>
              </a:pPr>
              <a:r>
                <a:rPr kumimoji="0" lang="en-AU" sz="5400" b="1" i="0" u="none" strike="noStrike" kern="1200" cap="none" spc="-150" normalizeH="0" baseline="0" noProof="0">
                  <a:ln>
                    <a:noFill/>
                  </a:ln>
                  <a:solidFill>
                    <a:srgbClr val="FFFFFF"/>
                  </a:solidFill>
                  <a:effectLst/>
                  <a:uLnTx/>
                  <a:uFillTx/>
                  <a:latin typeface="Segoe UI"/>
                  <a:ea typeface="+mn-ea"/>
                  <a:cs typeface="+mn-cs"/>
                </a:rPr>
                <a:t>$20</a:t>
              </a:r>
              <a:r>
                <a:rPr kumimoji="0" lang="en-AU" sz="2000" b="1" i="0" u="none" strike="noStrike" kern="1200" cap="none" spc="-150" normalizeH="0" baseline="0" noProof="0">
                  <a:ln>
                    <a:noFill/>
                  </a:ln>
                  <a:solidFill>
                    <a:srgbClr val="FFFFFF"/>
                  </a:solidFill>
                  <a:effectLst/>
                  <a:uLnTx/>
                  <a:uFillTx/>
                  <a:latin typeface="Segoe UI"/>
                  <a:ea typeface="+mn-ea"/>
                  <a:cs typeface="+mn-cs"/>
                </a:rPr>
                <a:t> monthly</a:t>
              </a:r>
              <a:endParaRPr kumimoji="0" lang="en-US" sz="2000" b="1" i="0" u="none" strike="noStrike" kern="1200" cap="none" spc="-150" normalizeH="0" baseline="0" noProof="0">
                <a:ln>
                  <a:noFill/>
                </a:ln>
                <a:solidFill>
                  <a:srgbClr val="FFFFFF"/>
                </a:solidFill>
                <a:effectLst/>
                <a:uLnTx/>
                <a:uFillTx/>
                <a:latin typeface="Segoe UI"/>
                <a:ea typeface="+mn-ea"/>
                <a:cs typeface="+mn-cs"/>
              </a:endParaRPr>
            </a:p>
          </p:txBody>
        </p:sp>
      </p:grpSp>
      <p:sp>
        <p:nvSpPr>
          <p:cNvPr id="101" name="TextBox 100">
            <a:extLst>
              <a:ext uri="{FF2B5EF4-FFF2-40B4-BE49-F238E27FC236}">
                <a16:creationId xmlns:a16="http://schemas.microsoft.com/office/drawing/2014/main" id="{7FB3594F-2A30-4262-8CB7-0B7DBC9393CD}"/>
              </a:ext>
            </a:extLst>
          </p:cNvPr>
          <p:cNvSpPr txBox="1"/>
          <p:nvPr/>
        </p:nvSpPr>
        <p:spPr>
          <a:xfrm>
            <a:off x="7225088" y="2071075"/>
            <a:ext cx="4292320" cy="1243145"/>
          </a:xfrm>
          <a:prstGeom prst="rect">
            <a:avLst/>
          </a:prstGeom>
          <a:noFill/>
        </p:spPr>
        <p:txBody>
          <a:bodyPr wrap="square" lIns="186521" tIns="149217" rIns="186521" bIns="149217" rtlCol="0" anchor="t">
            <a:spAutoFit/>
          </a:bodyPr>
          <a:lstStyle/>
          <a:p>
            <a:pPr marL="0" marR="0" lvl="0" indent="0" algn="ctr" defTabSz="951248" rtl="0" eaLnBrk="1" fontAlgn="auto" latinLnBrk="0" hangingPunct="1">
              <a:lnSpc>
                <a:spcPct val="90000"/>
              </a:lnSpc>
              <a:spcBef>
                <a:spcPts val="0"/>
              </a:spcBef>
              <a:spcAft>
                <a:spcPts val="612"/>
              </a:spcAft>
              <a:buClrTx/>
              <a:buSzTx/>
              <a:buFontTx/>
              <a:buNone/>
              <a:tabLst/>
              <a:defRPr/>
            </a:pPr>
            <a:r>
              <a:rPr kumimoji="0" lang="en-AU" sz="2800" b="1" i="0" u="none" strike="noStrike" kern="1200" cap="none" spc="0" normalizeH="0" baseline="0" noProof="0">
                <a:ln>
                  <a:noFill/>
                </a:ln>
                <a:solidFill>
                  <a:srgbClr val="0078D4"/>
                </a:solidFill>
                <a:effectLst/>
                <a:uLnTx/>
                <a:uFillTx/>
                <a:latin typeface="Segoe UI"/>
                <a:ea typeface="+mn-ea"/>
                <a:cs typeface="+mn-cs"/>
              </a:rPr>
              <a:t>Microsoft 365 Business </a:t>
            </a:r>
            <a:r>
              <a:rPr kumimoji="0" lang="en-AU" sz="2000" b="0" i="0" u="none" strike="noStrike" kern="1200" cap="none" spc="0" normalizeH="0" baseline="0" noProof="0">
                <a:ln>
                  <a:noFill/>
                </a:ln>
                <a:solidFill>
                  <a:srgbClr val="282828"/>
                </a:solidFill>
                <a:effectLst/>
                <a:uLnTx/>
                <a:uFillTx/>
                <a:latin typeface="Segoe UI"/>
                <a:ea typeface="+mn-ea"/>
                <a:cs typeface="+mn-cs"/>
              </a:rPr>
              <a:t>Comprehensive security against advanced</a:t>
            </a:r>
            <a:r>
              <a:rPr kumimoji="0" lang="en-AU" sz="2000" b="0" i="0" u="none" strike="noStrike" kern="1200" cap="none" spc="0" normalizeH="0" noProof="0">
                <a:ln>
                  <a:noFill/>
                </a:ln>
                <a:solidFill>
                  <a:srgbClr val="282828"/>
                </a:solidFill>
                <a:effectLst/>
                <a:uLnTx/>
                <a:uFillTx/>
                <a:latin typeface="Segoe UI"/>
                <a:ea typeface="+mn-ea"/>
                <a:cs typeface="+mn-cs"/>
              </a:rPr>
              <a:t> cyberthreats</a:t>
            </a:r>
            <a:endParaRPr kumimoji="0" lang="en-AU" sz="2000" b="0" i="0" u="none" strike="noStrike" kern="1200" cap="none" spc="0" normalizeH="0" baseline="0" noProof="0">
              <a:ln>
                <a:noFill/>
              </a:ln>
              <a:solidFill>
                <a:srgbClr val="282828"/>
              </a:solidFill>
              <a:effectLst/>
              <a:uLnTx/>
              <a:uFillTx/>
              <a:latin typeface="Segoe UI"/>
              <a:ea typeface="+mn-ea"/>
              <a:cs typeface="Segoe UI"/>
            </a:endParaRPr>
          </a:p>
        </p:txBody>
      </p:sp>
      <p:grpSp>
        <p:nvGrpSpPr>
          <p:cNvPr id="6" name="Group 5">
            <a:extLst>
              <a:ext uri="{FF2B5EF4-FFF2-40B4-BE49-F238E27FC236}">
                <a16:creationId xmlns:a16="http://schemas.microsoft.com/office/drawing/2014/main" id="{278D76DE-9CF0-8348-8AFE-4EB2838E9374}"/>
              </a:ext>
            </a:extLst>
          </p:cNvPr>
          <p:cNvGrpSpPr/>
          <p:nvPr/>
        </p:nvGrpSpPr>
        <p:grpSpPr>
          <a:xfrm>
            <a:off x="857018" y="1739695"/>
            <a:ext cx="5965398" cy="4358808"/>
            <a:chOff x="857018" y="1739695"/>
            <a:chExt cx="5965398" cy="4358808"/>
          </a:xfrm>
        </p:grpSpPr>
        <p:grpSp>
          <p:nvGrpSpPr>
            <p:cNvPr id="54" name="Group 53">
              <a:extLst>
                <a:ext uri="{FF2B5EF4-FFF2-40B4-BE49-F238E27FC236}">
                  <a16:creationId xmlns:a16="http://schemas.microsoft.com/office/drawing/2014/main" id="{7888D208-77F6-44C0-B029-5C6E4FC34169}"/>
                </a:ext>
              </a:extLst>
            </p:cNvPr>
            <p:cNvGrpSpPr/>
            <p:nvPr/>
          </p:nvGrpSpPr>
          <p:grpSpPr>
            <a:xfrm>
              <a:off x="857018" y="1739695"/>
              <a:ext cx="5965398" cy="4358808"/>
              <a:chOff x="906992" y="1535290"/>
              <a:chExt cx="5965398" cy="4504268"/>
            </a:xfrm>
          </p:grpSpPr>
          <p:sp>
            <p:nvSpPr>
              <p:cNvPr id="55" name="Rectangle 54">
                <a:extLst>
                  <a:ext uri="{FF2B5EF4-FFF2-40B4-BE49-F238E27FC236}">
                    <a16:creationId xmlns:a16="http://schemas.microsoft.com/office/drawing/2014/main" id="{F04F3A59-9CCC-4712-A014-A3EB7362C69F}"/>
                  </a:ext>
                </a:extLst>
              </p:cNvPr>
              <p:cNvSpPr/>
              <p:nvPr/>
            </p:nvSpPr>
            <p:spPr bwMode="auto">
              <a:xfrm>
                <a:off x="906992" y="1535290"/>
                <a:ext cx="5030964" cy="45042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0" name="Isosceles Triangle 69">
                <a:extLst>
                  <a:ext uri="{FF2B5EF4-FFF2-40B4-BE49-F238E27FC236}">
                    <a16:creationId xmlns:a16="http://schemas.microsoft.com/office/drawing/2014/main" id="{8779E0C8-EABA-40B9-AC85-DF0B0F0D3F5F}"/>
                  </a:ext>
                </a:extLst>
              </p:cNvPr>
              <p:cNvSpPr/>
              <p:nvPr/>
            </p:nvSpPr>
            <p:spPr bwMode="auto">
              <a:xfrm rot="5400000">
                <a:off x="4143921" y="3311089"/>
                <a:ext cx="4504266" cy="952672"/>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4" name="Group 3">
              <a:extLst>
                <a:ext uri="{FF2B5EF4-FFF2-40B4-BE49-F238E27FC236}">
                  <a16:creationId xmlns:a16="http://schemas.microsoft.com/office/drawing/2014/main" id="{E1053D3C-2AFD-48A4-AC55-9BB2EF342349}"/>
                </a:ext>
              </a:extLst>
            </p:cNvPr>
            <p:cNvGrpSpPr/>
            <p:nvPr/>
          </p:nvGrpSpPr>
          <p:grpSpPr>
            <a:xfrm>
              <a:off x="1009725" y="1879535"/>
              <a:ext cx="5329700" cy="4073508"/>
              <a:chOff x="1009725" y="1879535"/>
              <a:chExt cx="5329700" cy="4073508"/>
            </a:xfrm>
          </p:grpSpPr>
          <p:sp>
            <p:nvSpPr>
              <p:cNvPr id="7" name="Rectangle 6">
                <a:extLst>
                  <a:ext uri="{FF2B5EF4-FFF2-40B4-BE49-F238E27FC236}">
                    <a16:creationId xmlns:a16="http://schemas.microsoft.com/office/drawing/2014/main" id="{5A699D59-7A7C-485C-9368-6E90DFDD75F5}"/>
                  </a:ext>
                </a:extLst>
              </p:cNvPr>
              <p:cNvSpPr/>
              <p:nvPr/>
            </p:nvSpPr>
            <p:spPr>
              <a:xfrm>
                <a:off x="6097051" y="3312597"/>
                <a:ext cx="242374" cy="369332"/>
              </a:xfrm>
              <a:prstGeom prst="rect">
                <a:avLst/>
              </a:prstGeom>
            </p:spPr>
            <p:txBody>
              <a:bodyPr wrap="non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6D09CA6-977B-4FA9-81D9-1E381A4EF758}"/>
                  </a:ext>
                </a:extLst>
              </p:cNvPr>
              <p:cNvGrpSpPr/>
              <p:nvPr/>
            </p:nvGrpSpPr>
            <p:grpSpPr>
              <a:xfrm>
                <a:off x="1009725" y="1879535"/>
                <a:ext cx="4110766" cy="4073508"/>
                <a:chOff x="1009725" y="1879535"/>
                <a:chExt cx="4110766" cy="4073508"/>
              </a:xfrm>
            </p:grpSpPr>
            <p:grpSp>
              <p:nvGrpSpPr>
                <p:cNvPr id="9" name="Group 8"/>
                <p:cNvGrpSpPr/>
                <p:nvPr/>
              </p:nvGrpSpPr>
              <p:grpSpPr>
                <a:xfrm>
                  <a:off x="1009725" y="5159022"/>
                  <a:ext cx="4110766" cy="794021"/>
                  <a:chOff x="1009725" y="5159022"/>
                  <a:chExt cx="4110766" cy="794021"/>
                </a:xfrm>
              </p:grpSpPr>
              <p:sp>
                <p:nvSpPr>
                  <p:cNvPr id="33" name="Rectangle 32"/>
                  <p:cNvSpPr/>
                  <p:nvPr/>
                </p:nvSpPr>
                <p:spPr bwMode="auto">
                  <a:xfrm>
                    <a:off x="1009725" y="5201265"/>
                    <a:ext cx="4110766" cy="706863"/>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3rd party solutions">
                    <a:extLst>
                      <a:ext uri="{FF2B5EF4-FFF2-40B4-BE49-F238E27FC236}">
                        <a16:creationId xmlns:a16="http://schemas.microsoft.com/office/drawing/2014/main" id="{EB8A4889-8A73-44AF-B7F5-72811E4BAE24}"/>
                      </a:ext>
                    </a:extLst>
                  </p:cNvPr>
                  <p:cNvSpPr/>
                  <p:nvPr/>
                </p:nvSpPr>
                <p:spPr>
                  <a:xfrm>
                    <a:off x="1172110" y="5246184"/>
                    <a:ext cx="2063557" cy="382308"/>
                  </a:xfrm>
                  <a:prstGeom prst="rect">
                    <a:avLst/>
                  </a:prstGeom>
                  <a:noFill/>
                  <a:effectLst/>
                </p:spPr>
                <p:txBody>
                  <a:bodyPr wrap="square" rIns="0" anchor="t">
                    <a:noAutofit/>
                  </a:bodyPr>
                  <a:lstStyle/>
                  <a:p>
                    <a:pPr lvl="0" defTabSz="914050">
                      <a:defRPr/>
                    </a:pPr>
                    <a:r>
                      <a:rPr lang="en-US" sz="1836" kern="0">
                        <a:solidFill>
                          <a:srgbClr val="FFFFFF"/>
                        </a:solidFill>
                      </a:rPr>
                      <a:t>Monthly cost of </a:t>
                    </a:r>
                    <a:br>
                      <a:rPr lang="en-US" sz="1836" kern="0">
                        <a:solidFill>
                          <a:srgbClr val="FFFFFF"/>
                        </a:solidFill>
                      </a:rPr>
                    </a:br>
                    <a:r>
                      <a:rPr lang="en-US" sz="1836" kern="0">
                        <a:solidFill>
                          <a:srgbClr val="FFFFFF"/>
                        </a:solidFill>
                      </a:rPr>
                      <a:t>3</a:t>
                    </a:r>
                    <a:r>
                      <a:rPr lang="en-US" sz="1836" kern="0" baseline="30000">
                        <a:solidFill>
                          <a:srgbClr val="FFFFFF"/>
                        </a:solidFill>
                      </a:rPr>
                      <a:t>rd</a:t>
                    </a:r>
                    <a:r>
                      <a:rPr lang="en-US" sz="1836" kern="0">
                        <a:solidFill>
                          <a:srgbClr val="FFFFFF"/>
                        </a:solidFill>
                      </a:rPr>
                      <a:t> party solutions</a:t>
                    </a:r>
                  </a:p>
                </p:txBody>
              </p:sp>
              <p:sp>
                <p:nvSpPr>
                  <p:cNvPr id="73" name="&gt;$100">
                    <a:extLst>
                      <a:ext uri="{FF2B5EF4-FFF2-40B4-BE49-F238E27FC236}">
                        <a16:creationId xmlns:a16="http://schemas.microsoft.com/office/drawing/2014/main" id="{0152A818-8285-42F0-AE3B-168A0DB298E3}"/>
                      </a:ext>
                    </a:extLst>
                  </p:cNvPr>
                  <p:cNvSpPr txBox="1"/>
                  <p:nvPr/>
                </p:nvSpPr>
                <p:spPr>
                  <a:xfrm>
                    <a:off x="3246956" y="5159022"/>
                    <a:ext cx="1763590" cy="794021"/>
                  </a:xfrm>
                  <a:prstGeom prst="rect">
                    <a:avLst/>
                  </a:prstGeom>
                  <a:noFill/>
                  <a:effectLst/>
                </p:spPr>
                <p:txBody>
                  <a:bodyPr wrap="square" lIns="182854" tIns="146283" rIns="182854" bIns="146283" rtlCol="0">
                    <a:spAutoFit/>
                  </a:bodyPr>
                  <a:lstStyle/>
                  <a:p>
                    <a:pPr marL="0" marR="0" lvl="0" indent="0" algn="l" defTabSz="932509" rtl="0" eaLnBrk="1" fontAlgn="auto" latinLnBrk="0" hangingPunct="1">
                      <a:lnSpc>
                        <a:spcPct val="90000"/>
                      </a:lnSpc>
                      <a:spcBef>
                        <a:spcPts val="0"/>
                      </a:spcBef>
                      <a:spcAft>
                        <a:spcPts val="600"/>
                      </a:spcAft>
                      <a:buClrTx/>
                      <a:buSzTx/>
                      <a:buFontTx/>
                      <a:buNone/>
                      <a:tabLst/>
                      <a:defRPr/>
                    </a:pPr>
                    <a:r>
                      <a:rPr kumimoji="0" lang="en-AU" sz="3600" b="1" i="0" u="none" strike="noStrike" kern="1200" cap="none" spc="-150" normalizeH="0" baseline="0" noProof="0">
                        <a:ln w="12700">
                          <a:noFill/>
                        </a:ln>
                        <a:solidFill>
                          <a:srgbClr val="FFFFFF"/>
                        </a:solidFill>
                        <a:effectLst/>
                        <a:uLnTx/>
                        <a:uFillTx/>
                        <a:latin typeface="Segoe UI" panose="020B0502040204020203" pitchFamily="34" charset="0"/>
                        <a:ea typeface="+mn-ea"/>
                        <a:cs typeface="Segoe UI" panose="020B0502040204020203" pitchFamily="34" charset="0"/>
                      </a:rPr>
                      <a:t>&gt; $50</a:t>
                    </a:r>
                    <a:endParaRPr kumimoji="0" lang="en-US" sz="3600" b="1" i="0" u="none" strike="noStrike" kern="1200" cap="none" spc="-150" normalizeH="0" baseline="0" noProof="0">
                      <a:ln w="12700">
                        <a:noFill/>
                      </a:ln>
                      <a:solidFill>
                        <a:srgbClr val="FFFFFF"/>
                      </a:solidFill>
                      <a:effectLst/>
                      <a:uLnTx/>
                      <a:uFillTx/>
                      <a:latin typeface="Segoe UI" panose="020B0502040204020203" pitchFamily="34" charset="0"/>
                      <a:ea typeface="+mn-ea"/>
                      <a:cs typeface="Segoe UI" panose="020B0502040204020203" pitchFamily="34" charset="0"/>
                    </a:endParaRPr>
                  </a:p>
                </p:txBody>
              </p:sp>
            </p:grpSp>
            <p:sp>
              <p:nvSpPr>
                <p:cNvPr id="56" name="Rectangle 55">
                  <a:extLst>
                    <a:ext uri="{FF2B5EF4-FFF2-40B4-BE49-F238E27FC236}">
                      <a16:creationId xmlns:a16="http://schemas.microsoft.com/office/drawing/2014/main" id="{8149E51C-C4F2-466F-847A-E5DCBDCE7E5F}"/>
                    </a:ext>
                  </a:extLst>
                </p:cNvPr>
                <p:cNvSpPr/>
                <p:nvPr/>
              </p:nvSpPr>
              <p:spPr bwMode="auto">
                <a:xfrm>
                  <a:off x="1050280" y="1879535"/>
                  <a:ext cx="4070211" cy="323457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Aft>
                      <a:spcPts val="600"/>
                    </a:spcAft>
                    <a:defRPr/>
                  </a:pPr>
                  <a:endParaRPr lang="en-US" sz="1840" b="1">
                    <a:solidFill>
                      <a:srgbClr val="0078D4"/>
                    </a:solidFill>
                    <a:latin typeface="Segoe UI"/>
                    <a:ea typeface="Segoe UI" pitchFamily="34" charset="0"/>
                    <a:cs typeface="Segoe UI" pitchFamily="34" charset="0"/>
                  </a:endParaRPr>
                </a:p>
              </p:txBody>
            </p:sp>
          </p:grpSp>
          <p:grpSp>
            <p:nvGrpSpPr>
              <p:cNvPr id="57" name="Group 56">
                <a:extLst>
                  <a:ext uri="{FF2B5EF4-FFF2-40B4-BE49-F238E27FC236}">
                    <a16:creationId xmlns:a16="http://schemas.microsoft.com/office/drawing/2014/main" id="{689B21E5-8769-4E8B-9684-D7138434826A}"/>
                  </a:ext>
                </a:extLst>
              </p:cNvPr>
              <p:cNvGrpSpPr/>
              <p:nvPr/>
            </p:nvGrpSpPr>
            <p:grpSpPr>
              <a:xfrm>
                <a:off x="1228392" y="4682125"/>
                <a:ext cx="3438144" cy="398312"/>
                <a:chOff x="1228392" y="4550399"/>
                <a:chExt cx="3438144" cy="398312"/>
              </a:xfrm>
            </p:grpSpPr>
            <p:sp>
              <p:nvSpPr>
                <p:cNvPr id="58" name="Productivity Software">
                  <a:extLst>
                    <a:ext uri="{FF2B5EF4-FFF2-40B4-BE49-F238E27FC236}">
                      <a16:creationId xmlns:a16="http://schemas.microsoft.com/office/drawing/2014/main" id="{BB02A9FC-73B9-4745-B8D8-A6ED3C94C82B}"/>
                    </a:ext>
                  </a:extLst>
                </p:cNvPr>
                <p:cNvSpPr/>
                <p:nvPr/>
              </p:nvSpPr>
              <p:spPr>
                <a:xfrm>
                  <a:off x="1228392" y="4550399"/>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400" kern="0">
                      <a:solidFill>
                        <a:srgbClr val="000000"/>
                      </a:solidFill>
                    </a:rPr>
                    <a:t>Team planner</a:t>
                  </a:r>
                  <a:endParaRPr lang="en-US" sz="1400" b="1" kern="0">
                    <a:solidFill>
                      <a:srgbClr val="000000"/>
                    </a:solidFill>
                  </a:endParaRPr>
                </a:p>
              </p:txBody>
            </p:sp>
            <p:sp>
              <p:nvSpPr>
                <p:cNvPr id="60" name="Rectangle 59">
                  <a:extLst>
                    <a:ext uri="{FF2B5EF4-FFF2-40B4-BE49-F238E27FC236}">
                      <a16:creationId xmlns:a16="http://schemas.microsoft.com/office/drawing/2014/main" id="{591D7DBD-276A-4651-A271-86C140EFFCBF}"/>
                    </a:ext>
                  </a:extLst>
                </p:cNvPr>
                <p:cNvSpPr/>
                <p:nvPr/>
              </p:nvSpPr>
              <p:spPr>
                <a:xfrm>
                  <a:off x="3623601" y="4584963"/>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000000"/>
                      </a:solidFill>
                      <a:effectLst/>
                      <a:uLnTx/>
                      <a:uFillTx/>
                      <a:latin typeface="Segoe UI"/>
                      <a:ea typeface="+mn-ea"/>
                      <a:cs typeface="+mn-cs"/>
                    </a:rPr>
                    <a:t>$10</a:t>
                  </a:r>
                </a:p>
              </p:txBody>
            </p:sp>
          </p:grpSp>
          <p:grpSp>
            <p:nvGrpSpPr>
              <p:cNvPr id="62" name="Group 61">
                <a:extLst>
                  <a:ext uri="{FF2B5EF4-FFF2-40B4-BE49-F238E27FC236}">
                    <a16:creationId xmlns:a16="http://schemas.microsoft.com/office/drawing/2014/main" id="{52C8674F-5627-4BE2-B245-378E2FE86CFA}"/>
                  </a:ext>
                </a:extLst>
              </p:cNvPr>
              <p:cNvGrpSpPr/>
              <p:nvPr/>
            </p:nvGrpSpPr>
            <p:grpSpPr>
              <a:xfrm>
                <a:off x="1239681" y="4103551"/>
                <a:ext cx="3438144" cy="398312"/>
                <a:chOff x="1239681" y="4205085"/>
                <a:chExt cx="3438144" cy="398312"/>
              </a:xfrm>
            </p:grpSpPr>
            <p:sp>
              <p:nvSpPr>
                <p:cNvPr id="64" name="File storage">
                  <a:extLst>
                    <a:ext uri="{FF2B5EF4-FFF2-40B4-BE49-F238E27FC236}">
                      <a16:creationId xmlns:a16="http://schemas.microsoft.com/office/drawing/2014/main" id="{C6CC2F2C-55BC-4F3D-B091-EF86D151B421}"/>
                    </a:ext>
                  </a:extLst>
                </p:cNvPr>
                <p:cNvSpPr/>
                <p:nvPr/>
              </p:nvSpPr>
              <p:spPr>
                <a:xfrm>
                  <a:off x="1239681" y="4205085"/>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400" kern="0">
                      <a:solidFill>
                        <a:srgbClr val="000000"/>
                      </a:solidFill>
                    </a:rPr>
                    <a:t>Chat-based workspace, meetings</a:t>
                  </a:r>
                  <a:endParaRPr lang="en-AU" sz="1400" kern="0">
                    <a:solidFill>
                      <a:srgbClr val="000000"/>
                    </a:solidFill>
                  </a:endParaRPr>
                </a:p>
              </p:txBody>
            </p:sp>
            <p:sp>
              <p:nvSpPr>
                <p:cNvPr id="65" name="Rectangle 64">
                  <a:extLst>
                    <a:ext uri="{FF2B5EF4-FFF2-40B4-BE49-F238E27FC236}">
                      <a16:creationId xmlns:a16="http://schemas.microsoft.com/office/drawing/2014/main" id="{F4D00329-2D4D-4523-8E59-7770620EC6A5}"/>
                    </a:ext>
                  </a:extLst>
                </p:cNvPr>
                <p:cNvSpPr/>
                <p:nvPr/>
              </p:nvSpPr>
              <p:spPr>
                <a:xfrm>
                  <a:off x="3634890" y="4239649"/>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ea typeface="+mn-ea"/>
                      <a:cs typeface="+mn-cs"/>
                    </a:rPr>
                    <a:t>$13.50</a:t>
                  </a:r>
                </a:p>
              </p:txBody>
            </p:sp>
          </p:grpSp>
          <p:grpSp>
            <p:nvGrpSpPr>
              <p:cNvPr id="66" name="Group 65">
                <a:extLst>
                  <a:ext uri="{FF2B5EF4-FFF2-40B4-BE49-F238E27FC236}">
                    <a16:creationId xmlns:a16="http://schemas.microsoft.com/office/drawing/2014/main" id="{A5394F21-19FE-4D8B-B9AF-2E9F84B940D5}"/>
                  </a:ext>
                </a:extLst>
              </p:cNvPr>
              <p:cNvGrpSpPr/>
              <p:nvPr/>
            </p:nvGrpSpPr>
            <p:grpSpPr>
              <a:xfrm>
                <a:off x="1228392" y="4379797"/>
                <a:ext cx="3438144" cy="398312"/>
                <a:chOff x="1228392" y="3871062"/>
                <a:chExt cx="3438144" cy="398312"/>
              </a:xfrm>
            </p:grpSpPr>
            <p:sp>
              <p:nvSpPr>
                <p:cNvPr id="67" name="Online Meetings">
                  <a:extLst>
                    <a:ext uri="{FF2B5EF4-FFF2-40B4-BE49-F238E27FC236}">
                      <a16:creationId xmlns:a16="http://schemas.microsoft.com/office/drawing/2014/main" id="{7B03525F-E7F5-4DB0-B41D-BE5A5B216751}"/>
                    </a:ext>
                  </a:extLst>
                </p:cNvPr>
                <p:cNvSpPr/>
                <p:nvPr/>
              </p:nvSpPr>
              <p:spPr>
                <a:xfrm>
                  <a:off x="1228392" y="3871062"/>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Surveys and forms</a:t>
                  </a:r>
                </a:p>
              </p:txBody>
            </p:sp>
            <p:sp>
              <p:nvSpPr>
                <p:cNvPr id="69" name="Rectangle 68">
                  <a:extLst>
                    <a:ext uri="{FF2B5EF4-FFF2-40B4-BE49-F238E27FC236}">
                      <a16:creationId xmlns:a16="http://schemas.microsoft.com/office/drawing/2014/main" id="{61CA5B89-0ED0-45C5-B20D-445B4953469C}"/>
                    </a:ext>
                  </a:extLst>
                </p:cNvPr>
                <p:cNvSpPr/>
                <p:nvPr/>
              </p:nvSpPr>
              <p:spPr>
                <a:xfrm>
                  <a:off x="3623601" y="3905626"/>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AU" sz="1398" i="0" u="none" strike="noStrike" kern="0" cap="none" spc="0" normalizeH="0" baseline="0" noProof="0">
                      <a:ln>
                        <a:noFill/>
                      </a:ln>
                      <a:solidFill>
                        <a:srgbClr val="000000"/>
                      </a:solidFill>
                      <a:effectLst/>
                      <a:uLnTx/>
                      <a:uFillTx/>
                      <a:latin typeface="Segoe UI"/>
                      <a:ea typeface="+mn-ea"/>
                      <a:cs typeface="+mn-cs"/>
                    </a:rPr>
                    <a:t>$8</a:t>
                  </a:r>
                </a:p>
              </p:txBody>
            </p:sp>
          </p:grpSp>
          <p:grpSp>
            <p:nvGrpSpPr>
              <p:cNvPr id="76" name="Group 75">
                <a:extLst>
                  <a:ext uri="{FF2B5EF4-FFF2-40B4-BE49-F238E27FC236}">
                    <a16:creationId xmlns:a16="http://schemas.microsoft.com/office/drawing/2014/main" id="{63194768-C5CD-4D7F-8897-6B6048222B47}"/>
                  </a:ext>
                </a:extLst>
              </p:cNvPr>
              <p:cNvGrpSpPr/>
              <p:nvPr/>
            </p:nvGrpSpPr>
            <p:grpSpPr>
              <a:xfrm>
                <a:off x="1228392" y="2857498"/>
                <a:ext cx="3438144" cy="398312"/>
                <a:chOff x="1228392" y="3514461"/>
                <a:chExt cx="3438144" cy="398312"/>
              </a:xfrm>
            </p:grpSpPr>
            <p:sp>
              <p:nvSpPr>
                <p:cNvPr id="78" name="Device Anti Virus">
                  <a:extLst>
                    <a:ext uri="{FF2B5EF4-FFF2-40B4-BE49-F238E27FC236}">
                      <a16:creationId xmlns:a16="http://schemas.microsoft.com/office/drawing/2014/main" id="{AD8BDD4B-5668-4614-8899-EC2018293186}"/>
                    </a:ext>
                  </a:extLst>
                </p:cNvPr>
                <p:cNvSpPr/>
                <p:nvPr/>
              </p:nvSpPr>
              <p:spPr>
                <a:xfrm>
                  <a:off x="1228392" y="3514461"/>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Email anti-virus and DLP</a:t>
                  </a:r>
                </a:p>
              </p:txBody>
            </p:sp>
            <p:sp>
              <p:nvSpPr>
                <p:cNvPr id="79" name="Rectangle 78">
                  <a:extLst>
                    <a:ext uri="{FF2B5EF4-FFF2-40B4-BE49-F238E27FC236}">
                      <a16:creationId xmlns:a16="http://schemas.microsoft.com/office/drawing/2014/main" id="{84BA9FA4-1194-4154-831E-46A5A3153E63}"/>
                    </a:ext>
                  </a:extLst>
                </p:cNvPr>
                <p:cNvSpPr/>
                <p:nvPr/>
              </p:nvSpPr>
              <p:spPr>
                <a:xfrm>
                  <a:off x="3623601" y="3549025"/>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algn="r" defTabSz="913874">
                    <a:defRPr/>
                  </a:pPr>
                  <a:r>
                    <a:rPr lang="en-US" sz="1398" kern="0">
                      <a:solidFill>
                        <a:srgbClr val="000000"/>
                      </a:solidFill>
                    </a:rPr>
                    <a:t>~$3</a:t>
                  </a:r>
                </a:p>
              </p:txBody>
            </p:sp>
          </p:grpSp>
          <p:grpSp>
            <p:nvGrpSpPr>
              <p:cNvPr id="80" name="Group 79">
                <a:extLst>
                  <a:ext uri="{FF2B5EF4-FFF2-40B4-BE49-F238E27FC236}">
                    <a16:creationId xmlns:a16="http://schemas.microsoft.com/office/drawing/2014/main" id="{E3800CB1-C1E6-45E1-9607-8CFEC4885BDF}"/>
                  </a:ext>
                </a:extLst>
              </p:cNvPr>
              <p:cNvGrpSpPr/>
              <p:nvPr/>
            </p:nvGrpSpPr>
            <p:grpSpPr>
              <a:xfrm>
                <a:off x="1228392" y="3814265"/>
                <a:ext cx="3438144" cy="398312"/>
                <a:chOff x="1228392" y="3180438"/>
                <a:chExt cx="3438144" cy="398312"/>
              </a:xfrm>
            </p:grpSpPr>
            <p:sp>
              <p:nvSpPr>
                <p:cNvPr id="81" name="Email Filtering">
                  <a:extLst>
                    <a:ext uri="{FF2B5EF4-FFF2-40B4-BE49-F238E27FC236}">
                      <a16:creationId xmlns:a16="http://schemas.microsoft.com/office/drawing/2014/main" id="{20AC1B6F-9A07-42C8-941A-F4C4E9106E02}"/>
                    </a:ext>
                  </a:extLst>
                </p:cNvPr>
                <p:cNvSpPr/>
                <p:nvPr/>
              </p:nvSpPr>
              <p:spPr>
                <a:xfrm>
                  <a:off x="1228392" y="3180438"/>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defTabSz="913874">
                    <a:defRPr/>
                  </a:pPr>
                  <a:r>
                    <a:rPr lang="en-US" sz="1400" kern="0">
                      <a:solidFill>
                        <a:srgbClr val="000000"/>
                      </a:solidFill>
                    </a:rPr>
                    <a:t>Productivity apps and file storage</a:t>
                  </a:r>
                </a:p>
              </p:txBody>
            </p:sp>
            <p:sp>
              <p:nvSpPr>
                <p:cNvPr id="82" name="Rectangle 81">
                  <a:extLst>
                    <a:ext uri="{FF2B5EF4-FFF2-40B4-BE49-F238E27FC236}">
                      <a16:creationId xmlns:a16="http://schemas.microsoft.com/office/drawing/2014/main" id="{35078F78-2AC1-4469-A1D3-0631966850D4}"/>
                    </a:ext>
                  </a:extLst>
                </p:cNvPr>
                <p:cNvSpPr/>
                <p:nvPr/>
              </p:nvSpPr>
              <p:spPr>
                <a:xfrm>
                  <a:off x="3623601" y="3215002"/>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i="0" u="none" strike="noStrike" kern="0" cap="none" spc="0" normalizeH="0" baseline="0" noProof="0">
                      <a:ln>
                        <a:noFill/>
                      </a:ln>
                      <a:solidFill>
                        <a:srgbClr val="000000"/>
                      </a:solidFill>
                      <a:effectLst/>
                      <a:uLnTx/>
                      <a:uFillTx/>
                      <a:latin typeface="Segoe UI"/>
                      <a:ea typeface="+mn-ea"/>
                      <a:cs typeface="+mn-cs"/>
                    </a:rPr>
                    <a:t>$8</a:t>
                  </a:r>
                </a:p>
              </p:txBody>
            </p:sp>
          </p:grpSp>
          <p:grpSp>
            <p:nvGrpSpPr>
              <p:cNvPr id="83" name="Group 82">
                <a:extLst>
                  <a:ext uri="{FF2B5EF4-FFF2-40B4-BE49-F238E27FC236}">
                    <a16:creationId xmlns:a16="http://schemas.microsoft.com/office/drawing/2014/main" id="{2B1F2CE6-0D2F-49D0-B6C9-E09BC0E23FEC}"/>
                  </a:ext>
                </a:extLst>
              </p:cNvPr>
              <p:cNvGrpSpPr/>
              <p:nvPr/>
            </p:nvGrpSpPr>
            <p:grpSpPr>
              <a:xfrm>
                <a:off x="1228392" y="3137650"/>
                <a:ext cx="3438144" cy="398312"/>
                <a:chOff x="1228392" y="2144502"/>
                <a:chExt cx="3438144" cy="398312"/>
              </a:xfrm>
            </p:grpSpPr>
            <p:sp>
              <p:nvSpPr>
                <p:cNvPr id="84" name="Device management">
                  <a:extLst>
                    <a:ext uri="{FF2B5EF4-FFF2-40B4-BE49-F238E27FC236}">
                      <a16:creationId xmlns:a16="http://schemas.microsoft.com/office/drawing/2014/main" id="{4E01A500-92DE-451A-B026-BCD903FACA71}"/>
                    </a:ext>
                  </a:extLst>
                </p:cNvPr>
                <p:cNvSpPr/>
                <p:nvPr/>
              </p:nvSpPr>
              <p:spPr>
                <a:xfrm>
                  <a:off x="1228392" y="2144502"/>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Device management</a:t>
                  </a:r>
                </a:p>
              </p:txBody>
            </p:sp>
            <p:sp>
              <p:nvSpPr>
                <p:cNvPr id="85" name="Rectangle 84">
                  <a:extLst>
                    <a:ext uri="{FF2B5EF4-FFF2-40B4-BE49-F238E27FC236}">
                      <a16:creationId xmlns:a16="http://schemas.microsoft.com/office/drawing/2014/main" id="{11FBD918-4461-4F4C-90E4-DD27A2CAF955}"/>
                    </a:ext>
                  </a:extLst>
                </p:cNvPr>
                <p:cNvSpPr/>
                <p:nvPr/>
              </p:nvSpPr>
              <p:spPr>
                <a:xfrm>
                  <a:off x="3623601" y="2179066"/>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algn="r" defTabSz="913874">
                    <a:defRPr/>
                  </a:pPr>
                  <a:r>
                    <a:rPr lang="en-US" sz="1398" kern="0">
                      <a:solidFill>
                        <a:srgbClr val="000000"/>
                      </a:solidFill>
                    </a:rPr>
                    <a:t>$4.25</a:t>
                  </a:r>
                </a:p>
              </p:txBody>
            </p:sp>
          </p:grpSp>
          <p:sp>
            <p:nvSpPr>
              <p:cNvPr id="86" name="TextBox 85">
                <a:extLst>
                  <a:ext uri="{FF2B5EF4-FFF2-40B4-BE49-F238E27FC236}">
                    <a16:creationId xmlns:a16="http://schemas.microsoft.com/office/drawing/2014/main" id="{913A4109-AEEA-43BB-9DDC-230C09CE0C15}"/>
                  </a:ext>
                </a:extLst>
              </p:cNvPr>
              <p:cNvSpPr txBox="1"/>
              <p:nvPr/>
            </p:nvSpPr>
            <p:spPr>
              <a:xfrm>
                <a:off x="1328755" y="2081743"/>
                <a:ext cx="898579" cy="254813"/>
              </a:xfrm>
              <a:prstGeom prst="rect">
                <a:avLst/>
              </a:prstGeom>
              <a:noFill/>
            </p:spPr>
            <p:txBody>
              <a:bodyPr wrap="non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lang="en-US" sz="1840" b="1">
                    <a:solidFill>
                      <a:srgbClr val="0078D4"/>
                    </a:solidFill>
                    <a:latin typeface="Segoe UI"/>
                    <a:cs typeface="Segoe UI" pitchFamily="34" charset="0"/>
                  </a:rPr>
                  <a:t>Security</a:t>
                </a:r>
                <a:endParaRPr kumimoji="0" lang="en-US" sz="1840" b="1" i="0" u="none" strike="noStrike" kern="1200" cap="none" spc="0" normalizeH="0" baseline="0" noProof="0">
                  <a:ln>
                    <a:noFill/>
                  </a:ln>
                  <a:solidFill>
                    <a:srgbClr val="0078D4"/>
                  </a:solidFill>
                  <a:effectLst/>
                  <a:uLnTx/>
                  <a:uFillTx/>
                  <a:latin typeface="Segoe UI"/>
                  <a:ea typeface="+mn-ea"/>
                  <a:cs typeface="+mn-cs"/>
                </a:endParaRPr>
              </a:p>
            </p:txBody>
          </p:sp>
          <p:sp>
            <p:nvSpPr>
              <p:cNvPr id="87" name="TextBox 86">
                <a:extLst>
                  <a:ext uri="{FF2B5EF4-FFF2-40B4-BE49-F238E27FC236}">
                    <a16:creationId xmlns:a16="http://schemas.microsoft.com/office/drawing/2014/main" id="{35740BE0-ED54-48F2-A92D-FDB1F2C4CB66}"/>
                  </a:ext>
                </a:extLst>
              </p:cNvPr>
              <p:cNvSpPr txBox="1"/>
              <p:nvPr/>
            </p:nvSpPr>
            <p:spPr>
              <a:xfrm>
                <a:off x="1305309" y="3589570"/>
                <a:ext cx="1356846" cy="254813"/>
              </a:xfrm>
              <a:prstGeom prst="rect">
                <a:avLst/>
              </a:prstGeom>
              <a:noFill/>
            </p:spPr>
            <p:txBody>
              <a:bodyPr wrap="non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840" b="1"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Productivity</a:t>
                </a:r>
                <a:endParaRPr kumimoji="0" lang="en-US" sz="1840" b="1" i="0" u="none" strike="noStrike" kern="1200" cap="none" spc="0" normalizeH="0" baseline="0" noProof="0">
                  <a:ln>
                    <a:noFill/>
                  </a:ln>
                  <a:solidFill>
                    <a:srgbClr val="0078D4"/>
                  </a:solidFill>
                  <a:effectLst/>
                  <a:uLnTx/>
                  <a:uFillTx/>
                  <a:latin typeface="Segoe UI"/>
                  <a:ea typeface="+mn-ea"/>
                  <a:cs typeface="+mn-cs"/>
                </a:endParaRPr>
              </a:p>
            </p:txBody>
          </p:sp>
          <p:sp>
            <p:nvSpPr>
              <p:cNvPr id="97" name="Cloud identity mgmt">
                <a:extLst>
                  <a:ext uri="{FF2B5EF4-FFF2-40B4-BE49-F238E27FC236}">
                    <a16:creationId xmlns:a16="http://schemas.microsoft.com/office/drawing/2014/main" id="{CCE9C7DF-6311-4D24-9940-1D01DFB681B2}"/>
                  </a:ext>
                </a:extLst>
              </p:cNvPr>
              <p:cNvSpPr/>
              <p:nvPr/>
            </p:nvSpPr>
            <p:spPr>
              <a:xfrm>
                <a:off x="1220077" y="2577346"/>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398" b="0" i="0" u="none" strike="noStrike" kern="0" cap="none" spc="0" normalizeH="0" baseline="0" noProof="0">
                  <a:ln>
                    <a:noFill/>
                  </a:ln>
                  <a:solidFill>
                    <a:srgbClr val="000000"/>
                  </a:solidFill>
                  <a:effectLst/>
                  <a:uLnTx/>
                  <a:uFillTx/>
                  <a:latin typeface="Segoe UI"/>
                  <a:ea typeface="+mn-ea"/>
                  <a:cs typeface="+mn-cs"/>
                </a:endParaRPr>
              </a:p>
            </p:txBody>
          </p:sp>
          <p:sp>
            <p:nvSpPr>
              <p:cNvPr id="44" name="Device Anti Virus">
                <a:extLst>
                  <a:ext uri="{FF2B5EF4-FFF2-40B4-BE49-F238E27FC236}">
                    <a16:creationId xmlns:a16="http://schemas.microsoft.com/office/drawing/2014/main" id="{F148856B-C79E-459B-86A7-C372C28D117D}"/>
                  </a:ext>
                </a:extLst>
              </p:cNvPr>
              <p:cNvSpPr/>
              <p:nvPr/>
            </p:nvSpPr>
            <p:spPr>
              <a:xfrm>
                <a:off x="1236409" y="2600818"/>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Information rights management</a:t>
                </a:r>
              </a:p>
            </p:txBody>
          </p:sp>
          <p:sp>
            <p:nvSpPr>
              <p:cNvPr id="45" name="Rectangle 44">
                <a:extLst>
                  <a:ext uri="{FF2B5EF4-FFF2-40B4-BE49-F238E27FC236}">
                    <a16:creationId xmlns:a16="http://schemas.microsoft.com/office/drawing/2014/main" id="{373FE043-5799-4ADE-A48A-1C134F3BECE0}"/>
                  </a:ext>
                </a:extLst>
              </p:cNvPr>
              <p:cNvSpPr/>
              <p:nvPr/>
            </p:nvSpPr>
            <p:spPr>
              <a:xfrm>
                <a:off x="3631618" y="2635382"/>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algn="r" defTabSz="913874">
                  <a:defRPr/>
                </a:pPr>
                <a:r>
                  <a:rPr lang="en-US" sz="1398" kern="0">
                    <a:solidFill>
                      <a:srgbClr val="000000"/>
                    </a:solidFill>
                  </a:rPr>
                  <a:t>$2</a:t>
                </a:r>
              </a:p>
            </p:txBody>
          </p:sp>
        </p:grpSp>
        <p:sp>
          <p:nvSpPr>
            <p:cNvPr id="49" name="Device Anti Virus">
              <a:extLst>
                <a:ext uri="{FF2B5EF4-FFF2-40B4-BE49-F238E27FC236}">
                  <a16:creationId xmlns:a16="http://schemas.microsoft.com/office/drawing/2014/main" id="{0505F770-8990-408F-9D12-1FBACFE2E8FF}"/>
                </a:ext>
              </a:extLst>
            </p:cNvPr>
            <p:cNvSpPr/>
            <p:nvPr/>
          </p:nvSpPr>
          <p:spPr>
            <a:xfrm>
              <a:off x="1228462" y="2325202"/>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Cloud identity management</a:t>
              </a:r>
            </a:p>
          </p:txBody>
        </p:sp>
        <p:sp>
          <p:nvSpPr>
            <p:cNvPr id="50" name="Rectangle 49">
              <a:extLst>
                <a:ext uri="{FF2B5EF4-FFF2-40B4-BE49-F238E27FC236}">
                  <a16:creationId xmlns:a16="http://schemas.microsoft.com/office/drawing/2014/main" id="{619409AB-1B9A-42C6-8489-14258E282361}"/>
                </a:ext>
              </a:extLst>
            </p:cNvPr>
            <p:cNvSpPr/>
            <p:nvPr/>
          </p:nvSpPr>
          <p:spPr>
            <a:xfrm>
              <a:off x="3608923" y="2340315"/>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algn="r" defTabSz="913874">
                <a:defRPr/>
              </a:pPr>
              <a:r>
                <a:rPr lang="en-US" sz="1398" kern="0">
                  <a:solidFill>
                    <a:srgbClr val="000000"/>
                  </a:solidFill>
                </a:rPr>
                <a:t>$3</a:t>
              </a:r>
            </a:p>
          </p:txBody>
        </p:sp>
      </p:grpSp>
      <p:sp>
        <p:nvSpPr>
          <p:cNvPr id="5" name="Rectangle 4">
            <a:extLst>
              <a:ext uri="{FF2B5EF4-FFF2-40B4-BE49-F238E27FC236}">
                <a16:creationId xmlns:a16="http://schemas.microsoft.com/office/drawing/2014/main" id="{303DD7CA-3E91-4B0A-B425-B536A04AA485}"/>
              </a:ext>
            </a:extLst>
          </p:cNvPr>
          <p:cNvSpPr/>
          <p:nvPr/>
        </p:nvSpPr>
        <p:spPr>
          <a:xfrm>
            <a:off x="7526809" y="5624590"/>
            <a:ext cx="4633375" cy="646331"/>
          </a:xfrm>
          <a:prstGeom prst="rect">
            <a:avLst/>
          </a:prstGeom>
        </p:spPr>
        <p:txBody>
          <a:bodyPr wrap="square">
            <a:spAutoFit/>
          </a:bodyPr>
          <a:lstStyle/>
          <a:p>
            <a:pPr defTabSz="913874">
              <a:defRPr/>
            </a:pPr>
            <a:r>
              <a:rPr lang="en-US" dirty="0">
                <a:ea typeface="Calibri" panose="020F0502020204030204" pitchFamily="34" charset="0"/>
                <a:cs typeface="Calibri" panose="020F0502020204030204" pitchFamily="34" charset="0"/>
              </a:rPr>
              <a:t>Layer under existing point solutions from </a:t>
            </a:r>
            <a:r>
              <a:rPr lang="en-US" dirty="0">
                <a:ea typeface="Calibri" panose="020F0502020204030204" pitchFamily="34" charset="0"/>
                <a:cs typeface="Calibri" panose="020F0502020204030204" pitchFamily="34" charset="0"/>
                <a:hlinkClick r:id="rId3"/>
              </a:rPr>
              <a:t>Microsoft security partners</a:t>
            </a:r>
            <a:endParaRPr lang="en-US" kern="0" dirty="0">
              <a:solidFill>
                <a:srgbClr val="000000"/>
              </a:solidFill>
            </a:endParaRPr>
          </a:p>
        </p:txBody>
      </p:sp>
    </p:spTree>
    <p:extLst>
      <p:ext uri="{BB962C8B-B14F-4D97-AF65-F5344CB8AC3E}">
        <p14:creationId xmlns:p14="http://schemas.microsoft.com/office/powerpoint/2010/main" val="2945764617"/>
      </p:ext>
    </p:extLst>
  </p:cSld>
  <p:clrMapOvr>
    <a:masterClrMapping/>
  </p:clrMapOvr>
  <mc:AlternateContent xmlns:mc="http://schemas.openxmlformats.org/markup-compatibility/2006" xmlns:p14="http://schemas.microsoft.com/office/powerpoint/2010/main">
    <mc:Choice Requires="p14">
      <p:transition spd="med" p14:dur="700" advTm="1975">
        <p:fade/>
      </p:transition>
    </mc:Choice>
    <mc:Fallback xmlns="">
      <p:transition spd="med" advTm="1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childTnLst>
                          </p:cTn>
                        </p:par>
                        <p:par>
                          <p:cTn id="20" fill="hold">
                            <p:stCondLst>
                              <p:cond delay="1500"/>
                            </p:stCondLst>
                            <p:childTnLst>
                              <p:par>
                                <p:cTn id="21" presetID="31" presetClass="entr" presetSubtype="0" fill="hold" nodeType="afterEffect">
                                  <p:stCondLst>
                                    <p:cond delay="0"/>
                                  </p:stCondLst>
                                  <p:childTnLst>
                                    <p:set>
                                      <p:cBhvr>
                                        <p:cTn id="22" dur="1" fill="hold">
                                          <p:stCondLst>
                                            <p:cond delay="0"/>
                                          </p:stCondLst>
                                        </p:cTn>
                                        <p:tgtEl>
                                          <p:spTgt spid="98"/>
                                        </p:tgtEl>
                                        <p:attrNameLst>
                                          <p:attrName>style.visibility</p:attrName>
                                        </p:attrNameLst>
                                      </p:cBhvr>
                                      <p:to>
                                        <p:strVal val="visible"/>
                                      </p:to>
                                    </p:set>
                                    <p:anim calcmode="lin" valueType="num">
                                      <p:cBhvr>
                                        <p:cTn id="23" dur="1000" fill="hold"/>
                                        <p:tgtEl>
                                          <p:spTgt spid="98"/>
                                        </p:tgtEl>
                                        <p:attrNameLst>
                                          <p:attrName>ppt_w</p:attrName>
                                        </p:attrNameLst>
                                      </p:cBhvr>
                                      <p:tavLst>
                                        <p:tav tm="0">
                                          <p:val>
                                            <p:fltVal val="0"/>
                                          </p:val>
                                        </p:tav>
                                        <p:tav tm="100000">
                                          <p:val>
                                            <p:strVal val="#ppt_w"/>
                                          </p:val>
                                        </p:tav>
                                      </p:tavLst>
                                    </p:anim>
                                    <p:anim calcmode="lin" valueType="num">
                                      <p:cBhvr>
                                        <p:cTn id="24" dur="1000" fill="hold"/>
                                        <p:tgtEl>
                                          <p:spTgt spid="98"/>
                                        </p:tgtEl>
                                        <p:attrNameLst>
                                          <p:attrName>ppt_h</p:attrName>
                                        </p:attrNameLst>
                                      </p:cBhvr>
                                      <p:tavLst>
                                        <p:tav tm="0">
                                          <p:val>
                                            <p:fltVal val="0"/>
                                          </p:val>
                                        </p:tav>
                                        <p:tav tm="100000">
                                          <p:val>
                                            <p:strVal val="#ppt_h"/>
                                          </p:val>
                                        </p:tav>
                                      </p:tavLst>
                                    </p:anim>
                                    <p:anim calcmode="lin" valueType="num">
                                      <p:cBhvr>
                                        <p:cTn id="25" dur="1000" fill="hold"/>
                                        <p:tgtEl>
                                          <p:spTgt spid="98"/>
                                        </p:tgtEl>
                                        <p:attrNameLst>
                                          <p:attrName>style.rotation</p:attrName>
                                        </p:attrNameLst>
                                      </p:cBhvr>
                                      <p:tavLst>
                                        <p:tav tm="0">
                                          <p:val>
                                            <p:fltVal val="90"/>
                                          </p:val>
                                        </p:tav>
                                        <p:tav tm="100000">
                                          <p:val>
                                            <p:fltVal val="0"/>
                                          </p:val>
                                        </p:tav>
                                      </p:tavLst>
                                    </p:anim>
                                    <p:animEffect transition="in" filter="fade">
                                      <p:cBhvr>
                                        <p:cTn id="26" dur="1000"/>
                                        <p:tgtEl>
                                          <p:spTgt spid="9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8|14.1"/>
</p:tagLst>
</file>

<file path=ppt/theme/theme1.xml><?xml version="1.0" encoding="utf-8"?>
<a:theme xmlns:a="http://schemas.openxmlformats.org/drawingml/2006/main" name="1_Microsoft 365 PPT Template - 2018">
  <a:themeElements>
    <a:clrScheme name="M365_2018">
      <a:dk1>
        <a:srgbClr val="000000"/>
      </a:dk1>
      <a:lt1>
        <a:srgbClr val="FFFFFF"/>
      </a:lt1>
      <a:dk2>
        <a:srgbClr val="0078D4"/>
      </a:dk2>
      <a:lt2>
        <a:srgbClr val="FFFFFF"/>
      </a:lt2>
      <a:accent1>
        <a:srgbClr val="0078D4"/>
      </a:accent1>
      <a:accent2>
        <a:srgbClr val="002050"/>
      </a:accent2>
      <a:accent3>
        <a:srgbClr val="2F2F2F"/>
      </a:accent3>
      <a:accent4>
        <a:srgbClr val="737373"/>
      </a:accent4>
      <a:accent5>
        <a:srgbClr val="D2D2D2"/>
      </a:accent5>
      <a:accent6>
        <a:srgbClr val="E6E6E6"/>
      </a:accent6>
      <a:hlink>
        <a:srgbClr val="0078D4"/>
      </a:hlink>
      <a:folHlink>
        <a:srgbClr val="0078D4"/>
      </a:folHlink>
    </a:clrScheme>
    <a:fontScheme name="Custom 4">
      <a:majorFont>
        <a:latin typeface="Segoe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0971047c-4c4b-47d6-9978-fe64b8df6ef8" xsi:nil="true"/>
    <Project_x0020_ID xmlns="0971047c-4c4b-47d6-9978-fe64b8df6ef8" xsi:nil="true"/>
    <_dlc_DocId xmlns="30c63ef3-9331-48f0-bec7-fd83b8c2ba2b">XN7JQW3N34YQ-163904256-150627</_dlc_DocId>
    <_dlc_DocIdUrl xmlns="30c63ef3-9331-48f0-bec7-fd83b8c2ba2b">
      <Url>https://ply.sharepoint.com/sites/TeamSYNNEXatYesler/_layouts/15/DocIdRedir.aspx?ID=XN7JQW3N34YQ-163904256-150627</Url>
      <Description>XN7JQW3N34YQ-163904256-150627</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B353FC5CCB104D91CE7927B6B41B99" ma:contentTypeVersion="21" ma:contentTypeDescription="Create a new document." ma:contentTypeScope="" ma:versionID="2fbf5a1d5133dabe088f981ee9084ad6">
  <xsd:schema xmlns:xsd="http://www.w3.org/2001/XMLSchema" xmlns:xs="http://www.w3.org/2001/XMLSchema" xmlns:p="http://schemas.microsoft.com/office/2006/metadata/properties" xmlns:ns2="30c63ef3-9331-48f0-bec7-fd83b8c2ba2b" xmlns:ns3="0971047c-4c4b-47d6-9978-fe64b8df6ef8" targetNamespace="http://schemas.microsoft.com/office/2006/metadata/properties" ma:root="true" ma:fieldsID="0533378bfd96bbbb727c2794b950dc15" ns2:_="" ns3:_="">
    <xsd:import namespace="30c63ef3-9331-48f0-bec7-fd83b8c2ba2b"/>
    <xsd:import namespace="0971047c-4c4b-47d6-9978-fe64b8df6ef8"/>
    <xsd:element name="properties">
      <xsd:complexType>
        <xsd:sequence>
          <xsd:element name="documentManagement">
            <xsd:complexType>
              <xsd:all>
                <xsd:element ref="ns2:SharedWithUsers" minOccurs="0"/>
                <xsd:element ref="ns2:SharedWithDetails" minOccurs="0"/>
                <xsd:element ref="ns3:Project_x0020_ID" minOccurs="0"/>
                <xsd:element ref="ns3:MediaServiceMetadata" minOccurs="0"/>
                <xsd:element ref="ns3:MediaServiceFastMetadata" minOccurs="0"/>
                <xsd:element ref="ns3:MediaServiceDateTaken" minOccurs="0"/>
                <xsd:element ref="ns3:MediaServiceAutoTags" minOccurs="0"/>
                <xsd:element ref="ns2:_dlc_DocId" minOccurs="0"/>
                <xsd:element ref="ns2:_dlc_DocIdUrl" minOccurs="0"/>
                <xsd:element ref="ns2:_dlc_DocIdPersistId"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63ef3-9331-48f0-bec7-fd83b8c2ba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971047c-4c4b-47d6-9978-fe64b8df6ef8" elementFormDefault="qualified">
    <xsd:import namespace="http://schemas.microsoft.com/office/2006/documentManagement/types"/>
    <xsd:import namespace="http://schemas.microsoft.com/office/infopath/2007/PartnerControls"/>
    <xsd:element name="Project_x0020_ID" ma:index="10" nillable="true" ma:displayName="Project ID" ma:internalName="Project_x0020_ID">
      <xsd:simpleType>
        <xsd:restriction base="dms:Text">
          <xsd:maxLength value="255"/>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B8CC7C-30AE-4E62-AC09-BE3708412B54}">
  <ds:schemaRefs>
    <ds:schemaRef ds:uri="http://schemas.microsoft.com/office/2006/metadata/properties"/>
    <ds:schemaRef ds:uri="http://schemas.microsoft.com/office/infopath/2007/PartnerControls"/>
    <ds:schemaRef ds:uri="0971047c-4c4b-47d6-9978-fe64b8df6ef8"/>
    <ds:schemaRef ds:uri="30c63ef3-9331-48f0-bec7-fd83b8c2ba2b"/>
  </ds:schemaRefs>
</ds:datastoreItem>
</file>

<file path=customXml/itemProps2.xml><?xml version="1.0" encoding="utf-8"?>
<ds:datastoreItem xmlns:ds="http://schemas.openxmlformats.org/officeDocument/2006/customXml" ds:itemID="{796955E6-843D-403F-BA15-57D3989A6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63ef3-9331-48f0-bec7-fd83b8c2ba2b"/>
    <ds:schemaRef ds:uri="0971047c-4c4b-47d6-9978-fe64b8df6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C94B4D-DB17-4C4A-AAFA-DDE42FE6E72D}">
  <ds:schemaRefs>
    <ds:schemaRef ds:uri="http://schemas.microsoft.com/sharepoint/events"/>
  </ds:schemaRefs>
</ds:datastoreItem>
</file>

<file path=customXml/itemProps4.xml><?xml version="1.0" encoding="utf-8"?>
<ds:datastoreItem xmlns:ds="http://schemas.openxmlformats.org/officeDocument/2006/customXml" ds:itemID="{4D0BD256-07F1-4799-B524-4043F842A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3914</Words>
  <Application>Microsoft Office PowerPoint</Application>
  <PresentationFormat>Custom</PresentationFormat>
  <Paragraphs>575</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1_Microsoft 365 PPT Template - 2018</vt:lpstr>
      <vt:lpstr>Microsoft SMB Advanced Security Opportunity for Partners</vt:lpstr>
      <vt:lpstr>Build your business with SMB practices</vt:lpstr>
      <vt:lpstr>Small businesses are most vulnerable</vt:lpstr>
      <vt:lpstr>Today’s SMB IT environment is challenging </vt:lpstr>
      <vt:lpstr>Build your business around cloud security </vt:lpstr>
      <vt:lpstr>Microsoft is a scale security provider Securing SMBs with unique insights, informed by trillions of signals</vt:lpstr>
      <vt:lpstr>What is Microsoft 365 Business?</vt:lpstr>
      <vt:lpstr>Provide comprehensive security against advanced cyberthreats with Microsoft 365 Business </vt:lpstr>
      <vt:lpstr>Simplify SMB technology investment</vt:lpstr>
      <vt:lpstr>Build your business around cloud security</vt:lpstr>
      <vt:lpstr>PowerPoint Presentation</vt:lpstr>
      <vt:lpstr>Security helps partners build their profitability by $15.75*/ user/ month</vt:lpstr>
      <vt:lpstr>Secure and grow your customer base</vt:lpstr>
      <vt:lpstr>Reduce operational cost</vt:lpstr>
      <vt:lpstr>Increase your services revenue</vt:lpstr>
      <vt:lpstr>Bringing it together with Advanced Security services</vt:lpstr>
      <vt:lpstr>Build your business around cloud security</vt:lpstr>
      <vt:lpstr>Target SMBs that need Advanced Security services</vt:lpstr>
      <vt:lpstr>Build holistic SMB offers </vt:lpstr>
      <vt:lpstr>Start the conversation with SecureScore And continue to monitor progress over time</vt:lpstr>
      <vt:lpstr>Understand SMB’s current security position with CSAT</vt:lpstr>
      <vt:lpstr>Standardize deployment with  Microsoft 365 Business Secure Deployment Kit </vt:lpstr>
      <vt:lpstr>Bring it all together with Advanced Security resources</vt:lpstr>
      <vt:lpstr>Partner example: </vt:lpstr>
      <vt:lpstr>Get started with Advanced  Security in SMB</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SMB Advanced Security Opportunity for Partners</dc:title>
  <dc:creator/>
  <cp:lastModifiedBy/>
  <cp:revision>138</cp:revision>
  <dcterms:modified xsi:type="dcterms:W3CDTF">2019-10-08T23:12:48Z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0x0101008FB353FC5CCB104D91CE7927B6B41B99</vt:lpwstr>
  </property>
  <property fmtid="{D5CDD505-2E9C-101B-9397-08002B2CF9AE}" pid="3" name="_dlc_DocIdItemGuid">
    <vt:lpwstr>fa311bff-bb0a-4df0-b20e-0df25bad96fa</vt:lpwstr>
  </property>
</Properties>
</file>