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396" r:id="rId5"/>
    <p:sldMasterId id="2147484465" r:id="rId6"/>
    <p:sldMasterId id="2147484475" r:id="rId7"/>
    <p:sldMasterId id="2147484487" r:id="rId8"/>
    <p:sldMasterId id="2147484515" r:id="rId9"/>
    <p:sldMasterId id="2147484540" r:id="rId10"/>
    <p:sldMasterId id="2147484543" r:id="rId11"/>
  </p:sldMasterIdLst>
  <p:notesMasterIdLst>
    <p:notesMasterId r:id="rId44"/>
  </p:notesMasterIdLst>
  <p:sldIdLst>
    <p:sldId id="8510" r:id="rId12"/>
    <p:sldId id="8497" r:id="rId13"/>
    <p:sldId id="8443" r:id="rId14"/>
    <p:sldId id="4182" r:id="rId15"/>
    <p:sldId id="8466" r:id="rId16"/>
    <p:sldId id="8470" r:id="rId17"/>
    <p:sldId id="8448" r:id="rId18"/>
    <p:sldId id="8471" r:id="rId19"/>
    <p:sldId id="8454" r:id="rId20"/>
    <p:sldId id="5725" r:id="rId21"/>
    <p:sldId id="8605" r:id="rId22"/>
    <p:sldId id="8459" r:id="rId23"/>
    <p:sldId id="8661" r:id="rId24"/>
    <p:sldId id="8452" r:id="rId25"/>
    <p:sldId id="8450" r:id="rId26"/>
    <p:sldId id="9111" r:id="rId27"/>
    <p:sldId id="9116" r:id="rId28"/>
    <p:sldId id="9117" r:id="rId29"/>
    <p:sldId id="9118" r:id="rId30"/>
    <p:sldId id="9119" r:id="rId31"/>
    <p:sldId id="8659" r:id="rId32"/>
    <p:sldId id="8469" r:id="rId33"/>
    <p:sldId id="8437" r:id="rId34"/>
    <p:sldId id="8500" r:id="rId35"/>
    <p:sldId id="8514" r:id="rId36"/>
    <p:sldId id="9120" r:id="rId37"/>
    <p:sldId id="2076136455" r:id="rId38"/>
    <p:sldId id="8475" r:id="rId39"/>
    <p:sldId id="2076136454" r:id="rId40"/>
    <p:sldId id="1769" r:id="rId41"/>
    <p:sldId id="8446" r:id="rId42"/>
    <p:sldId id="9113" r:id="rId43"/>
  </p:sldIdLst>
  <p:sldSz cx="12436475" cy="6994525"/>
  <p:notesSz cx="6858000" cy="2314575"/>
  <p:defaultTex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5196DB-5DAA-45A4-B5E4-769099A576CF}">
          <p14:sldIdLst>
            <p14:sldId id="8510"/>
            <p14:sldId id="8497"/>
          </p14:sldIdLst>
        </p14:section>
        <p14:section name="Intro" id="{7021A66E-52C4-4B16-BD41-A9338EEBA917}">
          <p14:sldIdLst>
            <p14:sldId id="8443"/>
            <p14:sldId id="4182"/>
            <p14:sldId id="8466"/>
            <p14:sldId id="8470"/>
          </p14:sldIdLst>
        </p14:section>
        <p14:section name="Customer benefits" id="{71DB975C-4F6C-4FA3-ABAB-F688F460A77D}">
          <p14:sldIdLst>
            <p14:sldId id="8448"/>
            <p14:sldId id="8471"/>
            <p14:sldId id="8454"/>
            <p14:sldId id="5725"/>
            <p14:sldId id="8605"/>
            <p14:sldId id="8459"/>
            <p14:sldId id="8661"/>
            <p14:sldId id="8452"/>
          </p14:sldIdLst>
        </p14:section>
        <p14:section name="Partner opp" id="{EEE6A0BA-0746-4140-BA86-EF818D2F7143}">
          <p14:sldIdLst>
            <p14:sldId id="8450"/>
            <p14:sldId id="9111"/>
            <p14:sldId id="9116"/>
            <p14:sldId id="9117"/>
            <p14:sldId id="9118"/>
            <p14:sldId id="9119"/>
            <p14:sldId id="8659"/>
            <p14:sldId id="8469"/>
          </p14:sldIdLst>
        </p14:section>
        <p14:section name="Getting started" id="{99186D47-EEF1-4614-A07E-9281EE248D1C}">
          <p14:sldIdLst>
            <p14:sldId id="8437"/>
            <p14:sldId id="8500"/>
            <p14:sldId id="8514"/>
            <p14:sldId id="9120"/>
            <p14:sldId id="2076136455"/>
            <p14:sldId id="8475"/>
          </p14:sldIdLst>
        </p14:section>
        <p14:section name="Closing" id="{21D5FF31-8D7F-4661-AAE2-1BDAEE170806}">
          <p14:sldIdLst>
            <p14:sldId id="2076136454"/>
            <p14:sldId id="1769"/>
            <p14:sldId id="8446"/>
            <p14:sldId id="9113"/>
          </p14:sldIdLst>
        </p14:section>
      </p14:sectionLst>
    </p:ext>
    <p:ext uri="{EFAFB233-063F-42B5-8137-9DF3F51BA10A}">
      <p15:sldGuideLst xmlns:p15="http://schemas.microsoft.com/office/powerpoint/2012/main">
        <p15:guide id="1" orient="horz" pos="2179" userDrawn="1">
          <p15:clr>
            <a:srgbClr val="A4A3A4"/>
          </p15:clr>
        </p15:guide>
        <p15:guide id="2" pos="391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1" name="Author" initials="A" lastIdx="67"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78D4"/>
    <a:srgbClr val="2E76BC"/>
    <a:srgbClr val="FFFFFF"/>
    <a:srgbClr val="FF0066"/>
    <a:srgbClr val="282828"/>
    <a:srgbClr val="000000"/>
    <a:srgbClr val="E9E9E9"/>
    <a:srgbClr val="FA8C00"/>
    <a:srgbClr val="008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B4BAA-8E74-4841-9E99-AFAC36E54D6F}" v="29" dt="2019-07-11T20:57:42.720"/>
    <p1510:client id="{9436AD39-90A6-5239-7ABC-F52439BDD35F}" v="4" dt="2019-10-17T04:46:18.397"/>
    <p1510:client id="{99396857-50AC-4EE2-936B-E254117234E2}" v="12" dt="2019-07-11T22:11:33.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79"/>
        <p:guide pos="391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FC208-5107-4678-8737-C5670F9D3707}"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F5114-F968-4E76-B1FB-7E87E880EF5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688" rtl="0" eaLnBrk="1" latinLnBrk="0" hangingPunct="1">
      <a:defRPr sz="1200" kern="1200">
        <a:solidFill>
          <a:schemeClr val="tx1"/>
        </a:solidFill>
        <a:latin typeface="+mn-lt"/>
        <a:ea typeface="+mn-ea"/>
        <a:cs typeface="+mn-cs"/>
      </a:defRPr>
    </a:lvl1pPr>
    <a:lvl2pPr marL="466344" algn="l" defTabSz="932688" rtl="0" eaLnBrk="1" latinLnBrk="0" hangingPunct="1">
      <a:defRPr sz="1200" kern="1200">
        <a:solidFill>
          <a:schemeClr val="tx1"/>
        </a:solidFill>
        <a:latin typeface="+mn-lt"/>
        <a:ea typeface="+mn-ea"/>
        <a:cs typeface="+mn-cs"/>
      </a:defRPr>
    </a:lvl2pPr>
    <a:lvl3pPr marL="932688" algn="l" defTabSz="932688" rtl="0" eaLnBrk="1" latinLnBrk="0" hangingPunct="1">
      <a:defRPr sz="1200" kern="1200">
        <a:solidFill>
          <a:schemeClr val="tx1"/>
        </a:solidFill>
        <a:latin typeface="+mn-lt"/>
        <a:ea typeface="+mn-ea"/>
        <a:cs typeface="+mn-cs"/>
      </a:defRPr>
    </a:lvl3pPr>
    <a:lvl4pPr marL="1399032" algn="l" defTabSz="932688" rtl="0" eaLnBrk="1" latinLnBrk="0" hangingPunct="1">
      <a:defRPr sz="1200" kern="1200">
        <a:solidFill>
          <a:schemeClr val="tx1"/>
        </a:solidFill>
        <a:latin typeface="+mn-lt"/>
        <a:ea typeface="+mn-ea"/>
        <a:cs typeface="+mn-cs"/>
      </a:defRPr>
    </a:lvl4pPr>
    <a:lvl5pPr marL="1865376" algn="l" defTabSz="932688" rtl="0" eaLnBrk="1" latinLnBrk="0" hangingPunct="1">
      <a:defRPr sz="1200" kern="1200">
        <a:solidFill>
          <a:schemeClr val="tx1"/>
        </a:solidFill>
        <a:latin typeface="+mn-lt"/>
        <a:ea typeface="+mn-ea"/>
        <a:cs typeface="+mn-cs"/>
      </a:defRPr>
    </a:lvl5pPr>
    <a:lvl6pPr marL="2331720" algn="l" defTabSz="932688" rtl="0" eaLnBrk="1" latinLnBrk="0" hangingPunct="1">
      <a:defRPr sz="1200" kern="1200">
        <a:solidFill>
          <a:schemeClr val="tx1"/>
        </a:solidFill>
        <a:latin typeface="+mn-lt"/>
        <a:ea typeface="+mn-ea"/>
        <a:cs typeface="+mn-cs"/>
      </a:defRPr>
    </a:lvl6pPr>
    <a:lvl7pPr marL="2798064" algn="l" defTabSz="932688" rtl="0" eaLnBrk="1" latinLnBrk="0" hangingPunct="1">
      <a:defRPr sz="1200" kern="1200">
        <a:solidFill>
          <a:schemeClr val="tx1"/>
        </a:solidFill>
        <a:latin typeface="+mn-lt"/>
        <a:ea typeface="+mn-ea"/>
        <a:cs typeface="+mn-cs"/>
      </a:defRPr>
    </a:lvl7pPr>
    <a:lvl8pPr marL="3264408" algn="l" defTabSz="932688" rtl="0" eaLnBrk="1" latinLnBrk="0" hangingPunct="1">
      <a:defRPr sz="1200" kern="1200">
        <a:solidFill>
          <a:schemeClr val="tx1"/>
        </a:solidFill>
        <a:latin typeface="+mn-lt"/>
        <a:ea typeface="+mn-ea"/>
        <a:cs typeface="+mn-cs"/>
      </a:defRPr>
    </a:lvl8pPr>
    <a:lvl9pPr marL="3730752" algn="l" defTabSz="9326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roducts.office.com/en-US/microsoft-teams/group-chat-softwar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wllabs.com/state-of-remote-work-2017"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go.gusto.com/cd-v1-CommunityatWork-lp.html" TargetMode="External"/><Relationship Id="rId4" Type="http://schemas.openxmlformats.org/officeDocument/2006/relationships/hyperlink" Target="https://www.upwork.com/press/2018/04/30/future-workforce-small-business-report-2018"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F5114-F968-4E76-B1FB-7E87E880EF51}" type="slidenum">
              <a:rPr lang="en-US" smtClean="0"/>
              <a:t>1</a:t>
            </a:fld>
            <a:endParaRPr lang="en-US"/>
          </a:p>
        </p:txBody>
      </p:sp>
    </p:spTree>
    <p:extLst>
      <p:ext uri="{BB962C8B-B14F-4D97-AF65-F5344CB8AC3E}">
        <p14:creationId xmlns:p14="http://schemas.microsoft.com/office/powerpoint/2010/main" val="1864642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Segoe UI" panose="020B0502040204020203" pitchFamily="34" charset="0"/>
                <a:ea typeface="+mn-ea"/>
                <a:cs typeface="Segoe UI" panose="020B0502040204020203" pitchFamily="34" charset="0"/>
              </a:rPr>
              <a:t>[MAIN POINT TO LAND]</a:t>
            </a:r>
            <a:br>
              <a:rPr lang="en-US" sz="1200" kern="1200">
                <a:solidFill>
                  <a:schemeClr val="tx1"/>
                </a:solidFill>
                <a:effectLst/>
                <a:latin typeface="Segoe UI" panose="020B0502040204020203" pitchFamily="34" charset="0"/>
                <a:ea typeface="+mn-ea"/>
                <a:cs typeface="Segoe UI" panose="020B0502040204020203" pitchFamily="34" charset="0"/>
              </a:rPr>
            </a:br>
            <a:r>
              <a:rPr lang="en-US" sz="1200" b="1" kern="1200">
                <a:solidFill>
                  <a:schemeClr val="tx1"/>
                </a:solidFill>
                <a:effectLst/>
                <a:latin typeface="Segoe UI" panose="020B0502040204020203" pitchFamily="34" charset="0"/>
                <a:ea typeface="+mn-ea"/>
                <a:cs typeface="Segoe UI" panose="020B0502040204020203" pitchFamily="34" charset="0"/>
              </a:rPr>
              <a:t>Microsoft Teams offers a complete meeting solution supporting sharing, video and audio conferencing that enables you to meet from anywhere. It is so easy for me to be able to jump from a call on my phone, to a call on computer. You can use Teams for </a:t>
            </a:r>
            <a:r>
              <a:rPr lang="en-US" sz="1200" b="1">
                <a:ln w="3175">
                  <a:noFill/>
                </a:ln>
                <a:solidFill>
                  <a:srgbClr val="2F2F2F"/>
                </a:solidFill>
                <a:latin typeface="Segoe UI" panose="020B0502040204020203" pitchFamily="34" charset="0"/>
                <a:cs typeface="Segoe UI" panose="020B0502040204020203" pitchFamily="34" charset="0"/>
              </a:rPr>
              <a:t>all types of meetings – spontaneous, scheduled and formal </a:t>
            </a:r>
            <a:r>
              <a:rPr lang="en-US" sz="1200" b="1" kern="1200">
                <a:solidFill>
                  <a:schemeClr val="tx1"/>
                </a:solidFill>
                <a:effectLst/>
                <a:latin typeface="Segoe UI" panose="020B0502040204020203" pitchFamily="34" charset="0"/>
                <a:ea typeface="+mn-ea"/>
                <a:cs typeface="Segoe UI" panose="020B0502040204020203" pitchFamily="34" charset="0"/>
              </a:rPr>
              <a:t>with internal and external users.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kern="1200">
                <a:ln w="3175">
                  <a:noFill/>
                </a:ln>
                <a:solidFill>
                  <a:schemeClr val="tx1"/>
                </a:solidFill>
                <a:effectLst/>
                <a:latin typeface="Segoe UI" panose="020B0502040204020203" pitchFamily="34" charset="0"/>
                <a:ea typeface="+mn-ea"/>
                <a:cs typeface="Segoe UI" panose="020B0502040204020203" pitchFamily="34" charset="0"/>
              </a:rPr>
              <a:t>_______________________________________________________________________________________________________________________________________________________</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b="1" kern="1200">
              <a:ln w="3175">
                <a:noFill/>
              </a:ln>
              <a:solidFill>
                <a:schemeClr val="tx1"/>
              </a:solidFill>
              <a:effectLst/>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a:ln w="3175">
                  <a:noFill/>
                </a:ln>
                <a:solidFill>
                  <a:srgbClr val="2F2F2F"/>
                </a:solidFill>
                <a:latin typeface="Segoe UI" panose="020B0502040204020203" pitchFamily="34" charset="0"/>
                <a:cs typeface="Segoe UI" panose="020B0502040204020203" pitchFamily="34" charset="0"/>
              </a:rPr>
              <a:t>This also includes large 1:many meetings.</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a:ln w="3175">
                <a:noFill/>
              </a:ln>
              <a:solidFill>
                <a:srgbClr val="2F2F2F"/>
              </a:solidFill>
              <a:latin typeface="Segoe UI" panose="020B0502040204020203" pitchFamily="34" charset="0"/>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a:ln w="3175">
                  <a:noFill/>
                </a:ln>
                <a:solidFill>
                  <a:srgbClr val="2F2F2F"/>
                </a:solidFill>
                <a:latin typeface="Segoe UI" panose="020B0502040204020203" pitchFamily="34" charset="0"/>
                <a:cs typeface="Segoe UI" panose="020B0502040204020203" pitchFamily="34" charset="0"/>
              </a:rPr>
              <a:t>All meetings provide a contextual experience so that you have the context and content you need right at your fingertips before, during and after a meeting including conversation history, files and meeting notes.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a:ln w="3175">
                  <a:noFill/>
                </a:ln>
                <a:solidFill>
                  <a:srgbClr val="2F2F2F"/>
                </a:solidFill>
                <a:latin typeface="Segoe UI" panose="020B0502040204020203" pitchFamily="34" charset="0"/>
                <a:cs typeface="Segoe UI" panose="020B0502040204020203" pitchFamily="34" charset="0"/>
              </a:rPr>
              <a:t>And no worries if you miss a meeting – </a:t>
            </a:r>
            <a:r>
              <a:rPr lang="en-US" sz="1200" kern="1200">
                <a:solidFill>
                  <a:schemeClr val="tx1"/>
                </a:solidFill>
                <a:effectLst/>
                <a:latin typeface="Segoe UI" panose="020B0502040204020203" pitchFamily="34" charset="0"/>
                <a:ea typeface="+mn-ea"/>
                <a:cs typeface="Segoe UI" panose="020B0502040204020203" pitchFamily="34" charset="0"/>
              </a:rPr>
              <a:t>team members can access recordings with transcribed and translated text that is indexed so that people can search for content relevant for them. </a:t>
            </a:r>
            <a:r>
              <a:rPr lang="en-US" sz="1200">
                <a:ln w="3175">
                  <a:noFill/>
                </a:ln>
                <a:solidFill>
                  <a:srgbClr val="2F2F2F"/>
                </a:solidFill>
                <a:latin typeface="Segoe UI" panose="020B0502040204020203" pitchFamily="34" charset="0"/>
                <a:cs typeface="Segoe UI" panose="020B0502040204020203" pitchFamily="34" charset="0"/>
              </a:rPr>
              <a:t>You can also translate them with a simple click.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a:ln w="3175">
                <a:noFill/>
              </a:ln>
              <a:solidFill>
                <a:srgbClr val="2F2F2F"/>
              </a:solidFill>
              <a:latin typeface="Segoe UI" panose="020B0502040204020203" pitchFamily="34" charset="0"/>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Teams supports a range of intelligent devices and services which can understand the spoken, and even unspoken nuance of meetings even when we’re not in the room, carry those insights into our broader team experiences, and create opportunities for everyone to collaborate in more immersive ways. Teams allows you to schedule and join a meeting with others without technology getting into the way. </a:t>
            </a:r>
          </a:p>
          <a:p>
            <a:r>
              <a:rPr lang="en-US" sz="1200" kern="1200">
                <a:solidFill>
                  <a:schemeClr val="tx1"/>
                </a:solidFill>
                <a:effectLst/>
                <a:latin typeface="Segoe UI" panose="020B0502040204020203" pitchFamily="34" charset="0"/>
                <a:ea typeface="+mn-ea"/>
                <a:cs typeface="Segoe UI" panose="020B0502040204020203" pitchFamily="34" charset="0"/>
              </a:rPr>
              <a:t> </a:t>
            </a:r>
            <a:endParaRPr lang="es-419" sz="1200" kern="120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3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Choose from a comprehensive range of Teams-enabled devices, designed and engineered to meet the needs of the modern workforce. They're created with the security and quality you expect from Microsoft and built on the foundation of Graph, AI, and Cortana to bring intelligent communications to every call and meeting. </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8615A-39F7-4ABF-9C45-D1C759DFFF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5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Segoe UI" panose="020B0502040204020203" pitchFamily="34" charset="0"/>
                <a:cs typeface="Segoe UI" panose="020B0502040204020203" pitchFamily="34" charset="0"/>
              </a:rPr>
              <a:t>Office 365 and Microsoft 365 apps and services empower Firstline Workers across the organization:</a:t>
            </a:r>
          </a:p>
          <a:p>
            <a:pPr marL="171450" indent="-171450">
              <a:buFont typeface="Arial" panose="020B0604020202020204" pitchFamily="34" charset="0"/>
              <a:buChar char="•"/>
            </a:pPr>
            <a:r>
              <a:rPr lang="en-US" sz="1200">
                <a:latin typeface="Segoe UI" panose="020B0502040204020203" pitchFamily="34" charset="0"/>
                <a:cs typeface="Segoe UI" panose="020B0502040204020203" pitchFamily="34" charset="0"/>
              </a:rPr>
              <a:t>Automate everyday activities with PowerApps and Flow.</a:t>
            </a:r>
          </a:p>
          <a:p>
            <a:pPr marL="171450" marR="0" lvl="0" indent="-1714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Segoe UI" panose="020B0502040204020203" pitchFamily="34" charset="0"/>
                <a:cs typeface="Segoe UI" panose="020B0502040204020203" pitchFamily="34" charset="0"/>
              </a:rPr>
              <a:t>Create and manage schedules and tasks.</a:t>
            </a:r>
          </a:p>
          <a:p>
            <a:pPr marL="171450" marR="0" lvl="0" indent="-1714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1"/>
                </a:solidFill>
                <a:latin typeface="Segoe UI" panose="020B0502040204020203" pitchFamily="34" charset="0"/>
                <a:cs typeface="Segoe UI" panose="020B0502040204020203" pitchFamily="34" charset="0"/>
              </a:rPr>
              <a:t>Connect a distributed workforce with Microsoft Teams.</a:t>
            </a:r>
          </a:p>
          <a:p>
            <a:pPr marL="171450" marR="0" lvl="0" indent="-1714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Segoe UI" panose="020B0502040204020203" pitchFamily="34" charset="0"/>
                <a:cs typeface="Segoe UI" panose="020B0502040204020203" pitchFamily="34" charset="0"/>
              </a:rPr>
              <a:t>Work efficiently with intelligent apps.</a:t>
            </a:r>
          </a:p>
          <a:p>
            <a:pPr marL="0" indent="0">
              <a:buFont typeface="Arial" panose="020B0604020202020204" pitchFamily="34" charset="0"/>
              <a:buNone/>
            </a:pPr>
            <a:endParaRPr lang="en-US" sz="1200">
              <a:latin typeface="Segoe UI" panose="020B0502040204020203" pitchFamily="34" charset="0"/>
              <a:cs typeface="Segoe UI" panose="020B0502040204020203" pitchFamily="34" charset="0"/>
            </a:endParaRPr>
          </a:p>
          <a:p>
            <a:pPr marL="0" indent="0">
              <a:buFont typeface="Arial" panose="020B0604020202020204" pitchFamily="34" charset="0"/>
              <a:buNone/>
            </a:pPr>
            <a:r>
              <a:rPr lang="en-US" sz="1200" b="1">
                <a:latin typeface="Segoe UI" panose="020B0502040204020203" pitchFamily="34" charset="0"/>
                <a:cs typeface="Segoe UI" panose="020B0502040204020203" pitchFamily="34" charset="0"/>
              </a:rPr>
              <a:t>&lt;Click&gt;</a:t>
            </a:r>
          </a:p>
          <a:p>
            <a:pPr marL="0" indent="0">
              <a:buFont typeface="Arial" panose="020B0604020202020204" pitchFamily="34" charset="0"/>
              <a:buNone/>
            </a:pPr>
            <a:endParaRPr lang="en-US" sz="1200" b="1">
              <a:latin typeface="Segoe UI" panose="020B0502040204020203" pitchFamily="34" charset="0"/>
              <a:cs typeface="Segoe UI" panose="020B0502040204020203" pitchFamily="34" charset="0"/>
            </a:endParaRPr>
          </a:p>
          <a:p>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The Shifts app in Microsoft Teams keeps Firstline Workers connected and in sync. It's built mobile first for fast and effective time management and communication for teams. Shifts lets Firstline Workers and their managers use their mobile devices to manage schedules and keep in touch.</a:t>
            </a:r>
          </a:p>
          <a:p>
            <a:endParaRPr lang="en-US" sz="1200" b="0" i="0" u="none" strike="noStrike" kern="1200">
              <a:solidFill>
                <a:schemeClr val="tx1"/>
              </a:solidFill>
              <a:effectLst/>
              <a:latin typeface="Segoe UI" panose="020B0502040204020203" pitchFamily="34" charset="0"/>
              <a:ea typeface="+mn-ea"/>
              <a:cs typeface="Segoe UI" panose="020B0502040204020203" pitchFamily="34" charset="0"/>
            </a:endParaRPr>
          </a:p>
          <a:p>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Managers create, update, and manage shift schedules for teams. They can send messages to one person ("there's a spill on the floor") or the entire team ("the regional GM is arriving in 20 minutes"). They can also send policy documents, news bulletins, and videos.</a:t>
            </a:r>
          </a:p>
          <a:p>
            <a:endParaRPr lang="en-US" sz="1200" b="0" i="0" u="none" strike="noStrike" kern="1200">
              <a:solidFill>
                <a:schemeClr val="tx1"/>
              </a:solidFill>
              <a:effectLst/>
              <a:latin typeface="Segoe UI" panose="020B0502040204020203" pitchFamily="34" charset="0"/>
              <a:ea typeface="+mn-ea"/>
              <a:cs typeface="Segoe UI" panose="020B0502040204020203" pitchFamily="34" charset="0"/>
            </a:endParaRPr>
          </a:p>
          <a:p>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Employees view their upcoming shifts, can see who else is scheduled for the day, request to swap or offer a shift, and request time off.</a:t>
            </a:r>
          </a:p>
          <a:p>
            <a:endParaRPr lang="en-US" sz="1200" b="0" i="0" u="none" strike="noStrike" kern="1200">
              <a:solidFill>
                <a:schemeClr val="tx1"/>
              </a:solidFill>
              <a:effectLst/>
              <a:latin typeface="Segoe UI" panose="020B0502040204020203" pitchFamily="34" charset="0"/>
              <a:ea typeface="+mn-ea"/>
              <a:cs typeface="Segoe UI" panose="020B0502040204020203" pitchFamily="34" charset="0"/>
            </a:endParaRPr>
          </a:p>
          <a:p>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It's important to know that Shifts currently doesn't support guest users. This means that guests on a team can't be added to or use shift schedules when Guest access is turned on in Teams.</a:t>
            </a:r>
          </a:p>
          <a:p>
            <a:pPr marL="0" indent="0">
              <a:buFont typeface="Arial" panose="020B0604020202020204" pitchFamily="34" charset="0"/>
              <a:buNone/>
            </a:pPr>
            <a:br>
              <a:rPr lang="en-US" sz="1200">
                <a:latin typeface="Segoe UI" panose="020B0502040204020203" pitchFamily="34" charset="0"/>
                <a:cs typeface="Segoe UI" panose="020B0502040204020203" pitchFamily="34" charset="0"/>
              </a:rPr>
            </a:br>
            <a:endParaRPr lang="en-US" sz="1200">
              <a:latin typeface="Segoe UI" panose="020B0502040204020203" pitchFamily="34" charset="0"/>
              <a:cs typeface="Segoe UI" panose="020B0502040204020203" pitchFamily="34" charset="0"/>
            </a:endParaRPr>
          </a:p>
          <a:p>
            <a:endParaRPr lang="en-US" sz="120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Inspire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EAAE8-B538-48EB-83B5-2B364220CC8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10/22/2019 11:31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9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05050"/>
              </a:solidFill>
              <a:effectLst/>
              <a:uLnTx/>
              <a:uFillTx/>
              <a:latin typeface="Segoe UI"/>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val="3989675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AU">
                <a:latin typeface="Segoe UI" panose="020B0502040204020203" pitchFamily="34" charset="0"/>
                <a:cs typeface="Segoe UI" panose="020B0502040204020203" pitchFamily="34" charset="0"/>
              </a:rPr>
              <a:t>This is all about simplifying technology investment. Point solutions are costly and create fragmentation </a:t>
            </a:r>
          </a:p>
          <a:p>
            <a:pPr marL="0" lvl="0" indent="0">
              <a:buFontTx/>
              <a:buNone/>
            </a:pPr>
            <a:endParaRPr lang="en-AU">
              <a:latin typeface="Segoe UI" panose="020B0502040204020203" pitchFamily="34" charset="0"/>
              <a:cs typeface="Segoe UI" panose="020B0502040204020203" pitchFamily="34" charset="0"/>
            </a:endParaRPr>
          </a:p>
          <a:p>
            <a:pPr marL="0" lvl="0" indent="0">
              <a:buFontTx/>
              <a:buNone/>
            </a:pPr>
            <a:r>
              <a:rPr lang="en-AU">
                <a:latin typeface="Segoe UI" panose="020B0502040204020203" pitchFamily="34" charset="0"/>
                <a:cs typeface="Segoe UI" panose="020B0502040204020203" pitchFamily="34" charset="0"/>
              </a:rPr>
              <a:t>Integrated solution enables SMBs to have all their productivity and security needs in one package. It reduces licensing costs and enables more room for you to monetize with managed services (higher margin).</a:t>
            </a:r>
          </a:p>
          <a:p>
            <a:pPr marL="285750" lvl="0" indent="-285750">
              <a:buFontTx/>
              <a:buChar char="-"/>
            </a:pPr>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580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Segoe UI" panose="020B0502040204020203" pitchFamily="34" charset="0"/>
                <a:ea typeface="+mn-ea"/>
                <a:cs typeface="Segoe UI" panose="020B0502040204020203" pitchFamily="34" charset="0"/>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1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The per-user-per-month opportunity of $16.75 comes from the July 2019 Forrester TEI survey on the Microsoft 365 Partner Opportunity.</a:t>
            </a:r>
          </a:p>
          <a:p>
            <a:endParaRPr lang="en-US">
              <a:latin typeface="Segoe UI" panose="020B0502040204020203" pitchFamily="34" charset="0"/>
              <a:cs typeface="Segoe UI" panose="020B0502040204020203" pitchFamily="34" charset="0"/>
            </a:endParaRPr>
          </a:p>
          <a:p>
            <a:r>
              <a:rPr lang="en-US">
                <a:latin typeface="Segoe UI"/>
                <a:cs typeface="Segoe UI"/>
              </a:rPr>
              <a:t>Partners surveyed said that work usually started with properly setting up ‘identity’ at smaller companies. Most new deployments were around Teams setup and SharePoint migrations with the necessary identity setup and modern desktop components. Deployment services cost $310 per user over three years, which equates to $8.60 per user per month. The anticipated revenue opportunity with current attach rates was $8.60 per user per month.</a:t>
            </a:r>
          </a:p>
          <a:p>
            <a:endParaRPr lang="en-US">
              <a:latin typeface="Segoe UI" panose="020B0502040204020203" pitchFamily="34" charset="0"/>
              <a:cs typeface="Segoe UI" panose="020B0502040204020203" pitchFamily="34" charset="0"/>
            </a:endParaRPr>
          </a:p>
          <a:p>
            <a:r>
              <a:rPr lang="en-US" b="1" u="sng">
                <a:latin typeface="Segoe UI"/>
                <a:cs typeface="Segoe UI"/>
              </a:rPr>
              <a:t>Managed Services</a:t>
            </a:r>
          </a:p>
          <a:p>
            <a:r>
              <a:rPr lang="en-US">
                <a:latin typeface="Segoe UI"/>
                <a:cs typeface="Segoe UI"/>
              </a:rPr>
              <a:t>Managed services were the single biggest revenue area and the one in which partners were making the most investments and focusing on for future growth, at $</a:t>
            </a:r>
            <a:r>
              <a:rPr lang="en-US"/>
              <a:t>9.45 </a:t>
            </a:r>
            <a:r>
              <a:rPr lang="en-US">
                <a:latin typeface="Calibri"/>
                <a:cs typeface="Calibri"/>
              </a:rPr>
              <a:t>per user per month. </a:t>
            </a:r>
            <a:r>
              <a:rPr lang="en-US">
                <a:latin typeface="Segoe UI"/>
                <a:cs typeface="Segoe UI"/>
              </a:rPr>
              <a:t>Smaller companies usually lack the internal resources to fully support IT solutions and users.  Partners are offering fully managed meeting solutions, for example.</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b="1" u="sng">
                <a:latin typeface="Segoe UI"/>
                <a:cs typeface="Segoe UI"/>
              </a:rPr>
              <a:t>Business Solutions (custom solutions)</a:t>
            </a:r>
          </a:p>
          <a:p>
            <a:r>
              <a:rPr lang="en-US">
                <a:latin typeface="Segoe UI"/>
                <a:cs typeface="Segoe UI"/>
              </a:rPr>
              <a:t>Like the enterprise space, partners were creating pre-packaged IP solutions to make the customer more effective. Some of these were small, low-cost widgets that had a high margin. One example a partner shared was a graphic image management tool to ensure that usage rights were not being violated. Partners were also creating prepackaged workflows, such as expense reporting and vacation scheduling in Microsoft Flow, that they sell on a subscription model. Templated, vertical solutions which work with Teams and meeting and calling solutions are another area of focus. One example that demonstrates the breadth of opportunity is a partner who built industry-specific business solutions for SMB customers in the dairy industry. Many partners talked about creating healthcare business solutions for smaller medical practices. Partners also created repeatable IP to streamline provisioning and the delivery of their services. For these smaller customers, there was little to no custom integration work being completed. These add-on IP offerings attached at 25% on average, and IP designed to streamline delivery was used in all deployment efforts. Business solutions brought in revenues of $6.50 per user per month with attach rates applied.</a:t>
            </a:r>
          </a:p>
          <a:p>
            <a:endParaRPr lang="en-US" b="1" u="sng">
              <a:latin typeface="Segoe UI" panose="020B0502040204020203" pitchFamily="34" charset="0"/>
              <a:cs typeface="Segoe UI" panose="020B0502040204020203" pitchFamily="34" charset="0"/>
            </a:endParaRPr>
          </a:p>
          <a:p>
            <a:r>
              <a:rPr lang="en-US" b="1" u="sng">
                <a:latin typeface="Segoe UI"/>
                <a:cs typeface="Segoe UI"/>
              </a:rPr>
              <a:t>Advisory and Adoption Services</a:t>
            </a:r>
          </a:p>
          <a:p>
            <a:r>
              <a:rPr lang="en-US">
                <a:latin typeface="Segoe UI"/>
                <a:cs typeface="Segoe UI"/>
              </a:rPr>
              <a:t>Smaller customers did not require as much adoption and change management services as enterprise customers. Instead, advisory and adoption services were more about providing basic training to users – both onsite and ongoing, online training. Nonetheless, most partners want to attach these services, and some will only sign new customers if advisory and adoption services are included. Attach rates ranged between 60% and 75%. These services were worth $4.25 per user per month with attach rates applied. </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9C2F5114-F968-4E76-B1FB-7E87E880EF51}" type="slidenum">
              <a:rPr lang="en-US" smtClean="0"/>
              <a:t>16</a:t>
            </a:fld>
            <a:endParaRPr lang="en-US"/>
          </a:p>
        </p:txBody>
      </p:sp>
    </p:spTree>
    <p:extLst>
      <p:ext uri="{BB962C8B-B14F-4D97-AF65-F5344CB8AC3E}">
        <p14:creationId xmlns:p14="http://schemas.microsoft.com/office/powerpoint/2010/main" val="39268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Segoe UI" panose="020B0502040204020203" pitchFamily="34" charset="0"/>
                <a:ea typeface="+mn-ea"/>
                <a:cs typeface="Segoe UI" panose="020B0502040204020203" pitchFamily="34" charset="0"/>
              </a:rPr>
              <a:t>Managed services help SMB partners stay engaged with customers. </a:t>
            </a:r>
            <a:r>
              <a:rPr lang="en-US" sz="1200" i="1" kern="1200">
                <a:solidFill>
                  <a:schemeClr val="tx1"/>
                </a:solidFill>
                <a:effectLst/>
                <a:latin typeface="Segoe UI" panose="020B0502040204020203" pitchFamily="34" charset="0"/>
                <a:ea typeface="+mn-ea"/>
                <a:cs typeface="Segoe UI" panose="020B0502040204020203" pitchFamily="34" charset="0"/>
              </a:rPr>
              <a:t> </a:t>
            </a:r>
            <a:r>
              <a:rPr lang="en-US" sz="1200" kern="1200">
                <a:solidFill>
                  <a:schemeClr val="tx1"/>
                </a:solidFill>
                <a:effectLst/>
                <a:latin typeface="Segoe UI" panose="020B0502040204020203" pitchFamily="34" charset="0"/>
                <a:ea typeface="+mn-ea"/>
                <a:cs typeface="Segoe UI" panose="020B0502040204020203" pitchFamily="34" charset="0"/>
              </a:rPr>
              <a:t>Many customers will not want to manage their Teams environment. According to one partner quoted in the July 2019 Forrester TEI survey on Teamwork”</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“During deployment they ask, ‘Can you just operate the whole thing for me?’” </a:t>
            </a:r>
          </a:p>
          <a:p>
            <a:endParaRPr lang="en-US" sz="1200" i="1"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From July 2019 Forrester TEI survey on Teamwork</a:t>
            </a:r>
          </a:p>
          <a:p>
            <a:endParaRPr lang="en-US">
              <a:effectLst/>
              <a:latin typeface="Segoe UI" panose="020B0502040204020203" pitchFamily="34" charset="0"/>
              <a:cs typeface="Segoe UI" panose="020B0502040204020203" pitchFamily="34" charset="0"/>
            </a:endParaRPr>
          </a:p>
          <a:p>
            <a:r>
              <a:rPr lang="en-US">
                <a:effectLst/>
                <a:latin typeface="Segoe UI" panose="020B0502040204020203" pitchFamily="34" charset="0"/>
                <a:cs typeface="Segoe UI" panose="020B0502040204020203" pitchFamily="34" charset="0"/>
              </a:rPr>
              <a:t>Managed services opportunities have grown for partners in both the SMB and enterprise spaces. This can include anything from basic user support to outsourced IT management of teamwork solutions to white-glove meeting room management services. This is becoming more important as many partners deliver value as services and attempt to create longer-lasting, more strategic relationships with customers. Managed services can provide better margins than project-based work once scale is achieved. It also delivers predictable, recurring revenues, which make it easier to invest in the business. </a:t>
            </a:r>
            <a:endParaRPr lang="en-US">
              <a:latin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94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Segoe UI" panose="020B0502040204020203" pitchFamily="34" charset="0"/>
                <a:ea typeface="+mn-ea"/>
                <a:cs typeface="Segoe UI" panose="020B0502040204020203" pitchFamily="34" charset="0"/>
              </a:rPr>
              <a:t>When partners sell teamwork, they are increasingly attaching adoption and change management (ACM) services, according to a July 2019 Forrester TEI survey on Teamwork. This is because deploying the technology is no guarantee of adoption, when people first need to change the way they work. Adding</a:t>
            </a:r>
            <a:r>
              <a:rPr lang="en-US" sz="1200">
                <a:latin typeface="Segoe UI" panose="020B0502040204020203" pitchFamily="34" charset="0"/>
                <a:ea typeface="Calibri" panose="020F0502020204030204" pitchFamily="34" charset="0"/>
                <a:cs typeface="Segoe UI" panose="020B0502040204020203" pitchFamily="34" charset="0"/>
              </a:rPr>
              <a:t> people-oriented services can help customers use technology to work better.</a:t>
            </a:r>
            <a:endParaRPr lang="en-US" sz="1200" kern="1200">
              <a:solidFill>
                <a:schemeClr val="tx1"/>
              </a:solidFill>
              <a:effectLst/>
              <a:latin typeface="Segoe UI" panose="020B0502040204020203" pitchFamily="34" charset="0"/>
              <a:ea typeface="+mn-ea"/>
              <a:cs typeface="Segoe UI" panose="020B0502040204020203" pitchFamily="34" charset="0"/>
            </a:endParaRPr>
          </a:p>
          <a:p>
            <a:endParaRPr lang="en-US"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ACM services are typically a combination of customer self-directed activities and partner services, both one-time and ongoing. ACM is important to factor into teamwork programs from the very beginning, and partners often begin by understanding how users are currently working and the company culture. A person-based approach makes ACM planning and success easier.</a:t>
            </a:r>
          </a:p>
          <a:p>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For SMBs, change management typically involves user training and other related business consulting opportunities. These</a:t>
            </a:r>
            <a:r>
              <a:rPr lang="en-US" sz="1200" kern="1200">
                <a:solidFill>
                  <a:schemeClr val="tx1"/>
                </a:solidFill>
                <a:latin typeface="Segoe UI" panose="020B0502040204020203" pitchFamily="34" charset="0"/>
                <a:ea typeface="+mn-ea"/>
                <a:cs typeface="Segoe UI" panose="020B0502040204020203" pitchFamily="34" charset="0"/>
              </a:rPr>
              <a:t> include selling some training days and providing a training portal where users could learn more about how to use the teamwork solutions.</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(For larger companies, ACM activities are very heavy initially and often include ongoing services to monitor usage and change how solutions are configured. Managed services of many different kinds are put in place as solutions go live to ensure that users and IT organizations are properly supported and the teamwork solutions deliver the promised value.)</a:t>
            </a: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641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An important aspect of user experience  is having everything that a user needs in one place. This is where partners can add a lot of value and make a lot of money. </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“Everyone having the same experience is what customers want,” one partner said in a July 2019 Forrester TEI survey on Teamwork. “It’s easy to create a meeting in Teams, but what is the experience? Agendas are not attached, notes are not attached, true collaboration is not taking place. Partners who say ‘Teams provides the meeting’ are missing the point. Teams gives you video chat. Online meetings are about being able to communicate and collaborate with all the information and not losing it afterwards. There is a lot of money to be made there.”</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Given the breadth of solutions involved with online meetings, the Forrester survey findings stated that partners now need to have expertise in many more areas, and these include networking technologies like routers and firewalls. According to the Forrester survey, some SMB partners lack this breadth of skills and indirect partners like distributors are stepping up to augment partners’ technology capabilities in both sales and delivery.</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From July 2019 Forrester TEI survey on Teamwork: Business solutions are especially important in the meeting and calling space. A good meeting room experience requires scheduling solutions, usage and trouble monitoring solutions, meeting room design, and custom development to create seamless experiences when moving from the meeting room to Teams on a mobile phone. For calling, one partner said “We have built a lot of IP on top of various vendor solutions in the Microsoft ecosystem. 20% of our revenues are non-recurring doing the initial custom development, and 80% is recurring revenue from ongoing usage fees.”</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r>
              <a:rPr lang="en-US" sz="1200" kern="1200">
                <a:solidFill>
                  <a:schemeClr val="tx1"/>
                </a:solidFill>
                <a:effectLst/>
                <a:latin typeface="Segoe UI" panose="020B0502040204020203" pitchFamily="34" charset="0"/>
                <a:ea typeface="+mn-ea"/>
                <a:cs typeface="Segoe UI" panose="020B0502040204020203" pitchFamily="34" charset="0"/>
              </a:rPr>
              <a:t>“We provide the most basic level of helpdesk support, things like password reset, for $2 to $4 per user per month depending on the helpdesk hours. Margins are high on this.”</a:t>
            </a:r>
          </a:p>
          <a:p>
            <a:pPr lvl="0"/>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r>
              <a:rPr lang="en-US" sz="1200" kern="1200">
                <a:solidFill>
                  <a:schemeClr val="tx1"/>
                </a:solidFill>
                <a:effectLst/>
                <a:latin typeface="Segoe UI" panose="020B0502040204020203" pitchFamily="34" charset="0"/>
                <a:ea typeface="+mn-ea"/>
                <a:cs typeface="Segoe UI" panose="020B0502040204020203" pitchFamily="34" charset="0"/>
              </a:rPr>
              <a:t>“Our premium teamwork outsourcing includes tier one through three support, usage monitoring and recommendations, and solution upgrades. We sell that for $45 per month.”</a:t>
            </a:r>
          </a:p>
          <a:p>
            <a:pPr lvl="0"/>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r>
              <a:rPr lang="en-US" sz="1200" kern="1200">
                <a:solidFill>
                  <a:schemeClr val="tx1"/>
                </a:solidFill>
                <a:effectLst/>
                <a:latin typeface="Segoe UI" panose="020B0502040204020203" pitchFamily="34" charset="0"/>
                <a:ea typeface="+mn-ea"/>
                <a:cs typeface="Segoe UI" panose="020B0502040204020203" pitchFamily="34" charset="0"/>
              </a:rPr>
              <a:t>“We often sell managed services as part of a meeting room rollout. We manage the hardware and monitor room utilization and system performance. This is done as per room pricing depending on the size and nature of the room, and margins are in the 40% to 50% range. If something breaks, we charge additional fees to fix it.”</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1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a:solidFill>
                  <a:schemeClr val="tx1"/>
                </a:solidFill>
                <a:effectLst/>
                <a:latin typeface="Segoe UI" panose="020B0502040204020203" pitchFamily="34" charset="0"/>
                <a:ea typeface="+mn-ea"/>
                <a:cs typeface="Segoe UI" panose="020B0502040204020203" pitchFamily="34" charset="0"/>
              </a:rPr>
              <a:t>Microsoft has created three marketing kits for partners that want support to grow their business.  Depending on the market segment the partner wants to approach, partners can use Teamwork or Get modern play kits to acquire customers.</a:t>
            </a:r>
          </a:p>
          <a:p>
            <a:endParaRPr lang="en-US" sz="1200" b="0" u="none" kern="1200">
              <a:solidFill>
                <a:schemeClr val="tx1"/>
              </a:solidFill>
              <a:effectLst/>
              <a:latin typeface="Segoe UI" panose="020B0502040204020203" pitchFamily="34" charset="0"/>
              <a:ea typeface="+mn-ea"/>
              <a:cs typeface="Segoe UI" panose="020B0502040204020203" pitchFamily="34" charset="0"/>
            </a:endParaRPr>
          </a:p>
          <a:p>
            <a:r>
              <a:rPr lang="en-US" sz="1200" b="0" u="none" kern="1200">
                <a:solidFill>
                  <a:schemeClr val="tx1"/>
                </a:solidFill>
                <a:effectLst/>
                <a:latin typeface="Segoe UI" panose="020B0502040204020203" pitchFamily="34" charset="0"/>
                <a:ea typeface="+mn-ea"/>
                <a:cs typeface="Segoe UI" panose="020B0502040204020203" pitchFamily="34" charset="0"/>
              </a:rPr>
              <a:t>The Teamwork play offers opportunity for acquiring new customers new to Microsoft or new to cloud.</a:t>
            </a:r>
          </a:p>
          <a:p>
            <a:endParaRPr lang="en-US" sz="1200" b="1" u="sng" kern="1200">
              <a:solidFill>
                <a:schemeClr val="tx1"/>
              </a:solidFill>
              <a:effectLst/>
              <a:latin typeface="Segoe UI" panose="020B0502040204020203" pitchFamily="34" charset="0"/>
              <a:ea typeface="+mn-ea"/>
              <a:cs typeface="Segoe UI" panose="020B0502040204020203" pitchFamily="34" charset="0"/>
            </a:endParaRPr>
          </a:p>
          <a:p>
            <a:r>
              <a:rPr lang="en-US" sz="1200" b="1" u="sng" kern="1200">
                <a:solidFill>
                  <a:schemeClr val="tx1"/>
                </a:solidFill>
                <a:effectLst/>
                <a:latin typeface="Segoe UI" panose="020B0502040204020203" pitchFamily="34" charset="0"/>
                <a:ea typeface="+mn-ea"/>
                <a:cs typeface="Segoe UI" panose="020B0502040204020203" pitchFamily="34" charset="0"/>
              </a:rPr>
              <a:t>TEAMWORK</a:t>
            </a:r>
          </a:p>
          <a:p>
            <a:endParaRPr lang="en-US" sz="1200" b="1"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This play is perfect for customers new to Microsoft. You can help customers make work better. Use play kit to move customers off freemium products to business class email and a chance to try out Office 365.</a:t>
            </a:r>
          </a:p>
          <a:p>
            <a:r>
              <a:rPr lang="en-US" sz="1200" kern="1200">
                <a:solidFill>
                  <a:schemeClr val="tx1"/>
                </a:solidFill>
                <a:effectLst/>
                <a:latin typeface="Segoe UI" panose="020B0502040204020203" pitchFamily="34" charset="0"/>
                <a:ea typeface="+mn-ea"/>
                <a:cs typeface="Segoe UI" panose="020B0502040204020203" pitchFamily="34" charset="0"/>
              </a:rPr>
              <a:t> </a:t>
            </a:r>
          </a:p>
          <a:p>
            <a:pPr marL="228600" indent="-228600">
              <a:buAutoNum type="arabicPeriod"/>
            </a:pPr>
            <a:r>
              <a:rPr lang="en-US" sz="1200" kern="1200">
                <a:solidFill>
                  <a:schemeClr val="tx1"/>
                </a:solidFill>
                <a:effectLst/>
                <a:latin typeface="Segoe UI" panose="020B0502040204020203" pitchFamily="34" charset="0"/>
                <a:ea typeface="+mn-ea"/>
                <a:cs typeface="Segoe UI" panose="020B0502040204020203" pitchFamily="34" charset="0"/>
              </a:rPr>
              <a:t>“Me” product: OneDrive (syncing, sharing, simultaneous co-authoring)</a:t>
            </a:r>
          </a:p>
          <a:p>
            <a:pPr marL="228600" indent="-228600">
              <a:buAutoNum type="arabicPeriod"/>
            </a:pPr>
            <a:r>
              <a:rPr lang="en-US" sz="1200" kern="1200">
                <a:solidFill>
                  <a:schemeClr val="tx1"/>
                </a:solidFill>
                <a:effectLst/>
                <a:latin typeface="Segoe UI" panose="020B0502040204020203" pitchFamily="34" charset="0"/>
                <a:ea typeface="+mn-ea"/>
                <a:cs typeface="Segoe UI" panose="020B0502040204020203" pitchFamily="34" charset="0"/>
              </a:rPr>
              <a:t>“We” products: Microsoft Teams (new approach to collaboration and data management) that leverages SharePoint capabilities. </a:t>
            </a:r>
          </a:p>
          <a:p>
            <a:pPr marL="228600" indent="-228600">
              <a:buAutoNum type="arabicPeriod"/>
            </a:pPr>
            <a:endParaRPr lang="en-US" sz="1200" kern="1200">
              <a:solidFill>
                <a:schemeClr val="tx1"/>
              </a:solidFill>
              <a:effectLst/>
              <a:latin typeface="Segoe UI" panose="020B0502040204020203" pitchFamily="34" charset="0"/>
              <a:ea typeface="+mn-ea"/>
              <a:cs typeface="Segoe UI" panose="020B0502040204020203" pitchFamily="34" charset="0"/>
            </a:endParaRPr>
          </a:p>
          <a:p>
            <a:endParaRPr lang="en-US" sz="1200" b="1" u="sng" kern="1200">
              <a:solidFill>
                <a:schemeClr val="tx1"/>
              </a:solidFill>
              <a:effectLst/>
              <a:latin typeface="Segoe UI" panose="020B0502040204020203" pitchFamily="34" charset="0"/>
              <a:ea typeface="+mn-ea"/>
              <a:cs typeface="Segoe UI" panose="020B0502040204020203" pitchFamily="34" charset="0"/>
            </a:endParaRPr>
          </a:p>
          <a:p>
            <a:r>
              <a:rPr lang="en-US" sz="1200" b="1" u="sng" kern="1200">
                <a:solidFill>
                  <a:schemeClr val="tx1"/>
                </a:solidFill>
                <a:effectLst/>
                <a:latin typeface="Segoe UI" panose="020B0502040204020203" pitchFamily="34" charset="0"/>
                <a:ea typeface="+mn-ea"/>
                <a:cs typeface="Segoe UI" panose="020B0502040204020203" pitchFamily="34" charset="0"/>
              </a:rPr>
              <a:t>GET MODERN</a:t>
            </a:r>
            <a:br>
              <a:rPr lang="en-US" sz="1200" b="1" u="sng" kern="1200">
                <a:solidFill>
                  <a:schemeClr val="tx1"/>
                </a:solidFill>
                <a:effectLst/>
                <a:latin typeface="Segoe UI" panose="020B0502040204020203" pitchFamily="34" charset="0"/>
                <a:ea typeface="+mn-ea"/>
                <a:cs typeface="Segoe UI" panose="020B0502040204020203" pitchFamily="34" charset="0"/>
              </a:rPr>
            </a:br>
            <a:endParaRPr lang="en-US" sz="1200" b="1"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panose="020B0502040204020203" pitchFamily="34" charset="0"/>
                <a:ea typeface="+mn-ea"/>
                <a:cs typeface="Segoe UI" panose="020B0502040204020203" pitchFamily="34" charset="0"/>
              </a:rPr>
              <a:t>This play is aimed at customers running legacy products reaching end of support by 2020, including </a:t>
            </a:r>
            <a:r>
              <a:rPr lang="en-US" sz="1200" b="0" kern="1200">
                <a:solidFill>
                  <a:schemeClr val="tx1"/>
                </a:solidFill>
                <a:effectLst/>
                <a:latin typeface="Segoe UI" panose="020B0502040204020203" pitchFamily="34" charset="0"/>
                <a:ea typeface="+mn-ea"/>
                <a:cs typeface="Segoe UI" panose="020B0502040204020203" pitchFamily="34" charset="0"/>
              </a:rPr>
              <a:t>Windows 7 and Office 2010</a:t>
            </a:r>
            <a:r>
              <a:rPr lang="en-US" sz="1200" kern="1200">
                <a:solidFill>
                  <a:schemeClr val="tx1"/>
                </a:solidFill>
                <a:effectLst/>
                <a:latin typeface="Segoe UI" panose="020B0502040204020203" pitchFamily="34" charset="0"/>
                <a:ea typeface="+mn-ea"/>
                <a:cs typeface="Segoe UI" panose="020B0502040204020203" pitchFamily="34" charset="0"/>
              </a:rPr>
              <a:t>. Use play kit to offer modern applications with high customer value, that provide both an online and offline experience.</a:t>
            </a:r>
          </a:p>
          <a:p>
            <a:pPr marL="228600" indent="-228600">
              <a:buAutoNum type="arabicPeriod"/>
            </a:pPr>
            <a:r>
              <a:rPr lang="en-US" sz="1200" kern="1200">
                <a:solidFill>
                  <a:schemeClr val="tx1"/>
                </a:solidFill>
                <a:effectLst/>
                <a:latin typeface="Segoe UI" panose="020B0502040204020203" pitchFamily="34" charset="0"/>
                <a:ea typeface="+mn-ea"/>
                <a:cs typeface="Segoe UI" panose="020B0502040204020203" pitchFamily="34" charset="0"/>
              </a:rPr>
              <a:t>Email: cost savings, simplified management, and increased capabilities.</a:t>
            </a:r>
          </a:p>
          <a:p>
            <a:pPr marL="228600" indent="-228600">
              <a:buAutoNum type="arabicPeriod"/>
            </a:pPr>
            <a:r>
              <a:rPr lang="en-US" sz="1200" kern="1200">
                <a:solidFill>
                  <a:schemeClr val="tx1"/>
                </a:solidFill>
                <a:effectLst/>
                <a:latin typeface="Segoe UI" panose="020B0502040204020203" pitchFamily="34" charset="0"/>
                <a:ea typeface="+mn-ea"/>
                <a:cs typeface="Segoe UI" panose="020B0502040204020203" pitchFamily="34" charset="0"/>
              </a:rPr>
              <a:t>Bundle Migration:  in a single bill through the CSP Program </a:t>
            </a:r>
          </a:p>
          <a:p>
            <a:pPr marL="228600" indent="-228600">
              <a:buAutoNum type="arabicPeriod"/>
            </a:pPr>
            <a:r>
              <a:rPr lang="en-US" sz="1200" kern="1200">
                <a:solidFill>
                  <a:schemeClr val="tx1"/>
                </a:solidFill>
                <a:effectLst/>
                <a:latin typeface="Segoe UI" panose="020B0502040204020203" pitchFamily="34" charset="0"/>
                <a:ea typeface="+mn-ea"/>
                <a:cs typeface="Segoe UI" panose="020B0502040204020203" pitchFamily="34" charset="0"/>
              </a:rPr>
              <a:t>Device refresh opportunity</a:t>
            </a:r>
          </a:p>
          <a:p>
            <a:r>
              <a:rPr lang="en-US" sz="1200" kern="1200">
                <a:solidFill>
                  <a:schemeClr val="tx1"/>
                </a:solidFill>
                <a:effectLst/>
                <a:latin typeface="Segoe UI" panose="020B0502040204020203" pitchFamily="34" charset="0"/>
                <a:ea typeface="+mn-ea"/>
                <a:cs typeface="Segoe UI" panose="020B0502040204020203" pitchFamily="34" charset="0"/>
              </a:rPr>
              <a:t> </a:t>
            </a:r>
          </a:p>
          <a:p>
            <a:endParaRPr lang="en-US" sz="1200" b="1" kern="1200">
              <a:solidFill>
                <a:schemeClr val="tx1"/>
              </a:solidFill>
              <a:effectLst/>
              <a:latin typeface="Segoe UI" panose="020B0502040204020203" pitchFamily="34" charset="0"/>
              <a:ea typeface="+mn-ea"/>
              <a:cs typeface="Segoe UI" panose="020B0502040204020203" pitchFamily="34" charset="0"/>
            </a:endParaRPr>
          </a:p>
          <a:p>
            <a:endParaRPr lang="en-US" sz="1200" b="1" kern="1200">
              <a:solidFill>
                <a:schemeClr val="tx1"/>
              </a:solidFill>
              <a:effectLst/>
              <a:latin typeface="Segoe UI" panose="020B0502040204020203" pitchFamily="34" charset="0"/>
              <a:ea typeface="+mn-ea"/>
              <a:cs typeface="Segoe UI" panose="020B0502040204020203" pitchFamily="34" charset="0"/>
            </a:endParaRPr>
          </a:p>
          <a:p>
            <a:r>
              <a:rPr lang="en-US" sz="1200" b="1" u="sng" kern="1200">
                <a:solidFill>
                  <a:schemeClr val="tx1"/>
                </a:solidFill>
                <a:effectLst/>
                <a:latin typeface="Segoe UI" panose="020B0502040204020203" pitchFamily="34" charset="0"/>
                <a:ea typeface="+mn-ea"/>
                <a:cs typeface="Segoe UI" panose="020B0502040204020203" pitchFamily="34" charset="0"/>
              </a:rPr>
              <a:t>SECURITY</a:t>
            </a:r>
          </a:p>
          <a:p>
            <a:endParaRPr lang="en-US" sz="1200" b="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Help valued customers protect themselves against cyberthreats and improve compliance.</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The 2018 </a:t>
            </a:r>
            <a:r>
              <a:rPr kumimoji="0" lang="en-US" sz="1200" b="0" i="0" u="none" strike="noStrike" kern="1200" cap="none" spc="0" normalizeH="0" baseline="0" noProof="0" err="1">
                <a:ln>
                  <a:noFill/>
                </a:ln>
                <a:solidFill>
                  <a:srgbClr val="0078D4"/>
                </a:solidFill>
                <a:effectLst/>
                <a:uLnTx/>
                <a:uFillTx/>
                <a:latin typeface="Segoe UI" panose="020B0502040204020203" pitchFamily="34" charset="0"/>
                <a:ea typeface="+mn-ea"/>
                <a:cs typeface="Segoe UI" panose="020B0502040204020203" pitchFamily="34" charset="0"/>
              </a:rPr>
              <a:t>Ponemon</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study found that 58% </a:t>
            </a:r>
            <a:r>
              <a:rPr kumimoji="0" lang="en-US" sz="12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of breaches took place at small businesses.  Help protect customers against malware and phishing with advanced security offerings built in Microsoft 365 Business.</a:t>
            </a:r>
            <a:endParaRPr lang="en-US"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 </a:t>
            </a:r>
          </a:p>
          <a:p>
            <a:r>
              <a:rPr lang="en-US" sz="1200" kern="1200">
                <a:solidFill>
                  <a:schemeClr val="tx1"/>
                </a:solidFill>
                <a:effectLst/>
                <a:latin typeface="Segoe UI" panose="020B0502040204020203" pitchFamily="34" charset="0"/>
                <a:ea typeface="+mn-ea"/>
                <a:cs typeface="Segoe UI" panose="020B0502040204020203" pitchFamily="34" charset="0"/>
              </a:rPr>
              <a:t>Add additional value with security training and monitoring services. Use Microsoft Secure Score tool. Tasks that you can perform on behalf of your customers to ensure they are secure. Reporting and conversation starter to improve their security and compliance status. </a:t>
            </a:r>
            <a:endParaRPr lang="en-US" sz="1200" b="0" kern="1200">
              <a:solidFill>
                <a:schemeClr val="tx1"/>
              </a:solidFill>
              <a:effectLst/>
              <a:latin typeface="Segoe UI" panose="020B0502040204020203" pitchFamily="34" charset="0"/>
              <a:ea typeface="+mn-ea"/>
              <a:cs typeface="Segoe UI" panose="020B0502040204020203" pitchFamily="34" charset="0"/>
            </a:endParaRPr>
          </a:p>
          <a:p>
            <a:endParaRPr lang="en-US" sz="1200" b="0" kern="120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317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Segoe UI" panose="020B0502040204020203" pitchFamily="34" charset="0"/>
                <a:ea typeface="+mn-ea"/>
                <a:cs typeface="Segoe UI" panose="020B0502040204020203" pitchFamily="34" charset="0"/>
              </a:rPr>
              <a:t>These are from the July 2019 Forrester TEI survey on Teamwork </a:t>
            </a:r>
          </a:p>
          <a:p>
            <a:pPr lvl="0"/>
            <a:endParaRPr lang="en-US" sz="1200" kern="1200">
              <a:solidFill>
                <a:schemeClr val="tx1"/>
              </a:solidFill>
              <a:effectLst/>
              <a:latin typeface="Segoe UI" panose="020B0502040204020203" pitchFamily="34" charset="0"/>
              <a:ea typeface="+mn-ea"/>
              <a:cs typeface="Segoe UI" panose="020B0502040204020203" pitchFamily="34" charset="0"/>
            </a:endParaRPr>
          </a:p>
          <a:p>
            <a:pPr lvl="0"/>
            <a:r>
              <a:rPr lang="en-US" sz="1200" kern="1200">
                <a:solidFill>
                  <a:schemeClr val="tx1"/>
                </a:solidFill>
                <a:effectLst/>
                <a:latin typeface="Segoe UI" panose="020B0502040204020203" pitchFamily="34" charset="0"/>
                <a:ea typeface="+mn-ea"/>
                <a:cs typeface="Segoe UI" panose="020B0502040204020203" pitchFamily="34" charset="0"/>
              </a:rPr>
              <a:t>“We are creating a lot of reusable vertical solutions. Our biggest industries are healthcare, manufacturing, and finance.”</a:t>
            </a:r>
          </a:p>
          <a:p>
            <a:pPr lvl="0"/>
            <a:r>
              <a:rPr lang="en-US" sz="1200" kern="1200">
                <a:solidFill>
                  <a:schemeClr val="tx1"/>
                </a:solidFill>
                <a:effectLst/>
                <a:latin typeface="Segoe UI" panose="020B0502040204020203" pitchFamily="34" charset="0"/>
                <a:ea typeface="+mn-ea"/>
                <a:cs typeface="Segoe UI" panose="020B0502040204020203" pitchFamily="34" charset="0"/>
              </a:rPr>
              <a:t>“We have created some bots that we have integrated into Teams. We plan to do much more of this in the future.”</a:t>
            </a:r>
          </a:p>
          <a:p>
            <a:pPr lvl="0"/>
            <a:r>
              <a:rPr lang="en-US" sz="1200" kern="1200">
                <a:solidFill>
                  <a:schemeClr val="tx1"/>
                </a:solidFill>
                <a:effectLst/>
                <a:latin typeface="Segoe UI" panose="020B0502040204020203" pitchFamily="34" charset="0"/>
                <a:ea typeface="+mn-ea"/>
                <a:cs typeface="Segoe UI" panose="020B0502040204020203" pitchFamily="34" charset="0"/>
              </a:rPr>
              <a:t>“We have created components that plug into Teams. They include better ways to schedule, invite people to meetings, and storing and retrieving notes. Users can select templates that pull everything into one place.” </a:t>
            </a: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5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05050"/>
              </a:solidFill>
              <a:effectLst/>
              <a:uLnTx/>
              <a:uFillTx/>
              <a:latin typeface="Segoe UI"/>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val="3989675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Segoe UI"/>
                <a:ea typeface="Calibri" panose="020F0502020204030204" pitchFamily="34" charset="0"/>
                <a:cs typeface="Segoe UI"/>
              </a:rPr>
              <a:t>The SMB landscape and Microsoft are focusing on solutions that enable teamwork– this is an opportunity to reframe your business and add people-oriented services that help customers use technology to work better.</a:t>
            </a:r>
            <a:r>
              <a:rPr lang="en-US" sz="1200" kern="1200">
                <a:solidFill>
                  <a:schemeClr val="tx1"/>
                </a:solidFill>
                <a:effectLst/>
                <a:latin typeface="Segoe UI"/>
                <a:cs typeface="Segoe UI"/>
              </a:rPr>
              <a:t> As one partner stated in a July 2019 Forrester TEI survey on Teamwork: “Teamwork projects are less focused on technology and more on the user and their experience. It’s all about how they can best collaborate. This also includes governance, connectivity, and overall system performance.”</a:t>
            </a:r>
            <a:endParaRPr lang="en-US" sz="1200">
              <a:latin typeface="Segoe UI"/>
              <a:ea typeface="Calibri" panose="020F0502020204030204" pitchFamily="34" charset="0"/>
              <a:cs typeface="Segoe UI"/>
            </a:endParaRPr>
          </a:p>
          <a:p>
            <a:endParaRPr lang="en-US" sz="1200" b="0" i="0" u="none" strike="noStrike" kern="1200" baseline="0">
              <a:solidFill>
                <a:schemeClr val="tx1"/>
              </a:solidFill>
              <a:latin typeface="Segoe UI" panose="020B0502040204020203" pitchFamily="34" charset="0"/>
              <a:ea typeface="+mn-ea"/>
              <a:cs typeface="Segoe UI" panose="020B0502040204020203" pitchFamily="34" charset="0"/>
            </a:endParaRPr>
          </a:p>
          <a:p>
            <a:r>
              <a:rPr lang="en-US" sz="1200" b="0" i="0" u="none" strike="noStrike" kern="1200" baseline="0">
                <a:solidFill>
                  <a:schemeClr val="tx1"/>
                </a:solidFill>
                <a:latin typeface="Segoe UI"/>
                <a:cs typeface="Segoe UI"/>
              </a:rPr>
              <a:t>Managed services is the area where partners see the greatest opportunity and are making their largest investments. Managed services provide partners with recurring, predictable revenue which makes longer-term planning and investing possible. Partners also feel that the managed services margins are, or will be, higher than those for project consulting engagements.</a:t>
            </a:r>
            <a:r>
              <a:rPr lang="en-US">
                <a:latin typeface="Segoe UI"/>
                <a:cs typeface="Segoe UI"/>
              </a:rPr>
              <a:t> </a:t>
            </a:r>
          </a:p>
          <a:p>
            <a:endParaRPr lang="en-US">
              <a:latin typeface="Segoe UI" panose="020B0502040204020203" pitchFamily="34" charset="0"/>
              <a:cs typeface="Segoe UI" panose="020B0502040204020203" pitchFamily="34" charset="0"/>
            </a:endParaRPr>
          </a:p>
          <a:p>
            <a:r>
              <a:rPr lang="en-US">
                <a:latin typeface="Segoe UI"/>
                <a:cs typeface="Segoe UI"/>
              </a:rPr>
              <a:t>Most of these partners are experiencing sizeable upticks in the number of leads and opportunities they are receiving from the SMB space as a result of their Microsoft solutions and go-to-market programs. </a:t>
            </a:r>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pPr>
              <a:defRPr/>
            </a:pPr>
            <a:r>
              <a:rPr lang="en-US" sz="1200">
                <a:latin typeface="Segoe UI"/>
                <a:cs typeface="Segoe UI"/>
              </a:rPr>
              <a:t>1-Win. Stage 1, which includes licenses and associated deployment and project services brings in standard margins.</a:t>
            </a:r>
            <a:r>
              <a:rPr lang="en-US" sz="1200" kern="1200">
                <a:solidFill>
                  <a:schemeClr val="tx1"/>
                </a:solidFill>
                <a:latin typeface="Segoe UI"/>
                <a:cs typeface="Segoe UI"/>
              </a:rPr>
              <a:t> The first step for many customers not already using Outlook client is to enable it.</a:t>
            </a:r>
            <a:r>
              <a:rPr lang="en-US" sz="1200" kern="1200">
                <a:solidFill>
                  <a:schemeClr val="tx1"/>
                </a:solidFill>
                <a:effectLst/>
                <a:latin typeface="Segoe UI"/>
                <a:cs typeface="Segoe UI"/>
              </a:rPr>
              <a:t> Office deployment sets the stage for a successful teamwork program because of the upfront visioning and planning activities, according to a July 2019 Forrester TEI survey on Teamwork.</a:t>
            </a:r>
            <a:r>
              <a:rPr lang="en-US">
                <a:latin typeface="Segoe UI"/>
                <a:cs typeface="Segoe UI"/>
              </a:rPr>
              <a:t> Selling Office 365 Business Essential </a:t>
            </a:r>
            <a:endParaRPr lang="en-US" sz="1200" kern="1200">
              <a:solidFill>
                <a:schemeClr val="tx1"/>
              </a:solidFill>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a:latin typeface="Segoe UI"/>
                <a:cs typeface="Segoe UI"/>
              </a:rPr>
              <a:t>2-Grow by attaching services. Pull-through project offerings vary significantly across partners, but generally fall into three categories: security and compliance; business intelligence and analytics; and change management and adoption. Engagement sizes range from $5,000 to $20,000 and see attach rates of between 20% and 35% of license deals. Partners can build margin on these projects.</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a:latin typeface="Segoe UI"/>
                <a:cs typeface="Segoe UI"/>
              </a:rPr>
              <a:t>3-Partners deepen relationships when they differentiate with m</a:t>
            </a:r>
            <a:r>
              <a:rPr lang="en-US" sz="1200">
                <a:latin typeface="Segoe UI"/>
                <a:cs typeface="Segoe UI"/>
              </a:rPr>
              <a:t>anaged service and IP services. Given the need for simplicity and pricing transparency within the SMB space, partners are rapidly creating robust portfolios of managed services tiers to meet the diverse business needs of SMB customers. SMB partners report that SMB customers are very receptive to outsourcing IT support, solution updates, training, and security monitoring, management, and remediation to a trusted third-party partner, particularly since many have limited or no IT staff within their own organizations. These services build the bottom line and deepen relationships.</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Segoe UI"/>
                <a:cs typeface="Segoe UI"/>
              </a:rPr>
              <a:t>Given the breadth of solutions involved with online meetings, partners now need to have expertise in many more areas, and these include networking technologies like routers and firewalls. According to the July 2019 Forrester TEI survey on Teamwork, some SMB partners lack this breadth of skills and indirect partners like distributors are stepping up to augment partners’ technology capabilities in both sales and delivery.</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a:latin typeface="Segoe UI" panose="020B0502040204020203" pitchFamily="34" charset="0"/>
              <a:cs typeface="Segoe UI" panose="020B0502040204020203" pitchFamily="34" charset="0"/>
            </a:endParaRPr>
          </a:p>
          <a:p>
            <a:r>
              <a:rPr lang="en-US">
                <a:latin typeface="Segoe UI"/>
                <a:cs typeface="Segoe UI"/>
              </a:rPr>
              <a:t>Microsoft’s most advanced partners are building out resalable and proprietary software solutions aimed at common vertical or horizontal business challenges identified across their customer bases. Partners resell these proprietary offerings to their SMB clientele, with some horizontal solutions, such as packaged SharePoint intranet solutions, achieving attach rates as a high as 50% to 60%. </a:t>
            </a:r>
            <a:endParaRPr lang="en-US">
              <a:latin typeface="Segoe UI" panose="020B0502040204020203" pitchFamily="34" charset="0"/>
              <a:cs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03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Segoe UI" panose="020B0502040204020203" pitchFamily="34" charset="0"/>
                <a:ea typeface="+mn-ea"/>
                <a:cs typeface="Segoe UI" panose="020B0502040204020203" pitchFamily="34" charset="0"/>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51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AU"/>
              <a:t>1</a:t>
            </a:r>
            <a:r>
              <a:rPr lang="en-AU">
                <a:latin typeface="Segoe UI" panose="020B0502040204020203" pitchFamily="34" charset="0"/>
                <a:cs typeface="Segoe UI" panose="020B0502040204020203" pitchFamily="34" charset="0"/>
              </a:rPr>
              <a:t>. Important to target high propensity customers first to gain momentum, focusing on medium size SMBs in professional services. Value prop is </a:t>
            </a:r>
            <a:r>
              <a:rPr lang="en-US" sz="1200">
                <a:solidFill>
                  <a:schemeClr val="accent4"/>
                </a:solidFill>
                <a:latin typeface="Segoe UI" panose="020B0502040204020203" pitchFamily="34" charset="0"/>
                <a:cs typeface="Segoe UI" panose="020B0502040204020203" pitchFamily="34" charset="0"/>
              </a:rPr>
              <a:t>a fully integrated teamwork solution with enterprise-grade security. The central hub for teamwork offers SMBs flexibility and choice in how they connect, share, and communicate</a:t>
            </a:r>
            <a:r>
              <a:rPr lang="en-US" sz="1200" b="0">
                <a:solidFill>
                  <a:schemeClr val="tx1"/>
                </a:solidFill>
                <a:latin typeface="Segoe UI" panose="020B0502040204020203" pitchFamily="34" charset="0"/>
                <a:cs typeface="Segoe UI" panose="020B0502040204020203" pitchFamily="34" charset="0"/>
              </a:rPr>
              <a:t>.</a:t>
            </a:r>
            <a:endParaRPr lang="en-US" sz="1200" b="0" kern="1200">
              <a:solidFill>
                <a:schemeClr val="tx1"/>
              </a:solidFill>
              <a:latin typeface="Segoe UI" panose="020B0502040204020203" pitchFamily="34" charset="0"/>
              <a:ea typeface="+mn-ea"/>
              <a:cs typeface="Segoe UI" panose="020B0502040204020203" pitchFamily="34" charset="0"/>
            </a:endParaRPr>
          </a:p>
          <a:p>
            <a:pPr marL="0" indent="0">
              <a:buFontTx/>
              <a:buNone/>
            </a:pPr>
            <a:endParaRPr lang="en-AU">
              <a:latin typeface="Segoe UI" panose="020B0502040204020203" pitchFamily="34" charset="0"/>
              <a:cs typeface="Segoe UI" panose="020B0502040204020203" pitchFamily="34" charset="0"/>
            </a:endParaRPr>
          </a:p>
          <a:p>
            <a:pPr marL="0" indent="0">
              <a:buFontTx/>
              <a:buNone/>
            </a:pPr>
            <a:r>
              <a:rPr lang="en-AU">
                <a:latin typeface="Segoe UI" panose="020B0502040204020203" pitchFamily="34" charset="0"/>
                <a:cs typeface="Segoe UI" panose="020B0502040204020203" pitchFamily="34" charset="0"/>
              </a:rPr>
              <a:t>2. Win the pitch through associating your pitch with compelling events that are top of mind for the customer.</a:t>
            </a:r>
          </a:p>
          <a:p>
            <a:pPr marL="0" indent="0">
              <a:buFontTx/>
              <a:buNone/>
            </a:pPr>
            <a:endParaRPr lang="en-AU">
              <a:latin typeface="Segoe UI" panose="020B0502040204020203" pitchFamily="34" charset="0"/>
              <a:cs typeface="Segoe UI" panose="020B0502040204020203" pitchFamily="34" charset="0"/>
            </a:endParaRPr>
          </a:p>
          <a:p>
            <a:pPr marL="0" indent="0">
              <a:buFontTx/>
              <a:buNone/>
            </a:pPr>
            <a:r>
              <a:rPr lang="en-AU">
                <a:latin typeface="Segoe UI" panose="020B0502040204020203" pitchFamily="34" charset="0"/>
                <a:cs typeface="Segoe UI" panose="020B0502040204020203" pitchFamily="34" charset="0"/>
              </a:rPr>
              <a:t>Scenarios:</a:t>
            </a:r>
          </a:p>
          <a:p>
            <a:pPr marL="285750" indent="-285750">
              <a:spcAft>
                <a:spcPts val="600"/>
              </a:spcAft>
              <a:buFont typeface="Arial" panose="020B0604020202020204" pitchFamily="34" charset="0"/>
              <a:buChar char="•"/>
            </a:pPr>
            <a:r>
              <a:rPr lang="en-US" sz="1200" b="0" kern="1200">
                <a:solidFill>
                  <a:schemeClr val="tx1"/>
                </a:solidFill>
                <a:latin typeface="Segoe UI" panose="020B0502040204020203" pitchFamily="34" charset="0"/>
                <a:ea typeface="+mn-ea"/>
                <a:cs typeface="Segoe UI" panose="020B0502040204020203" pitchFamily="34" charset="0"/>
              </a:rPr>
              <a:t>Support needs of a multi-generational workforce.</a:t>
            </a:r>
          </a:p>
          <a:p>
            <a:pPr marL="285750" indent="-285750">
              <a:spcAft>
                <a:spcPts val="600"/>
              </a:spcAft>
              <a:buFont typeface="Arial" panose="020B0604020202020204" pitchFamily="34" charset="0"/>
              <a:buChar char="•"/>
            </a:pPr>
            <a:r>
              <a:rPr lang="en-US" sz="1200" b="0" kern="1200">
                <a:solidFill>
                  <a:schemeClr val="tx1"/>
                </a:solidFill>
                <a:latin typeface="Segoe UI" panose="020B0502040204020203" pitchFamily="34" charset="0"/>
                <a:ea typeface="+mn-ea"/>
                <a:cs typeface="Segoe UI" panose="020B0502040204020203" pitchFamily="34" charset="0"/>
              </a:rPr>
              <a:t>Support collaboration needs of a remote/mobile workforce.</a:t>
            </a:r>
          </a:p>
          <a:p>
            <a:pPr marL="285750" indent="-285750">
              <a:spcAft>
                <a:spcPts val="600"/>
              </a:spcAft>
              <a:buFont typeface="Arial" panose="020B0604020202020204" pitchFamily="34" charset="0"/>
              <a:buChar char="•"/>
            </a:pPr>
            <a:r>
              <a:rPr lang="en-US" sz="1200" b="0" kern="1200">
                <a:solidFill>
                  <a:schemeClr val="tx1"/>
                </a:solidFill>
                <a:latin typeface="Segoe UI" panose="020B0502040204020203" pitchFamily="34" charset="0"/>
                <a:ea typeface="+mn-ea"/>
                <a:cs typeface="Segoe UI" panose="020B0502040204020203" pitchFamily="34" charset="0"/>
              </a:rPr>
              <a:t>Streamline multiple teamwork solutions that don't talk to each other.</a:t>
            </a:r>
          </a:p>
          <a:p>
            <a:pPr marL="285750" indent="-285750">
              <a:spcAft>
                <a:spcPts val="600"/>
              </a:spcAft>
              <a:buFont typeface="Arial" panose="020B0604020202020204" pitchFamily="34" charset="0"/>
              <a:buChar char="•"/>
            </a:pPr>
            <a:r>
              <a:rPr lang="en-US" sz="1200" b="0" kern="1200">
                <a:solidFill>
                  <a:schemeClr val="tx1"/>
                </a:solidFill>
                <a:latin typeface="Segoe UI" panose="020B0502040204020203" pitchFamily="34" charset="0"/>
                <a:ea typeface="+mn-ea"/>
                <a:cs typeface="Segoe UI" panose="020B0502040204020203" pitchFamily="34" charset="0"/>
              </a:rPr>
              <a:t>Reduce inbox clutter.</a:t>
            </a:r>
          </a:p>
          <a:p>
            <a:pPr marL="285750" indent="-285750">
              <a:spcAft>
                <a:spcPts val="600"/>
              </a:spcAft>
              <a:buFont typeface="Arial" panose="020B0604020202020204" pitchFamily="34" charset="0"/>
              <a:buChar char="•"/>
            </a:pPr>
            <a:endParaRPr lang="en-US" sz="1200" b="0" kern="1200">
              <a:solidFill>
                <a:schemeClr val="tx1"/>
              </a:solidFill>
              <a:latin typeface="Segoe UI" panose="020B0502040204020203" pitchFamily="34" charset="0"/>
              <a:ea typeface="+mn-ea"/>
              <a:cs typeface="Segoe UI" panose="020B0502040204020203" pitchFamily="34" charset="0"/>
            </a:endParaRPr>
          </a:p>
          <a:p>
            <a:pPr marL="0" indent="0">
              <a:spcAft>
                <a:spcPts val="600"/>
              </a:spcAft>
              <a:buFont typeface="Arial" panose="020B0604020202020204" pitchFamily="34" charset="0"/>
              <a:buNone/>
            </a:pPr>
            <a:r>
              <a:rPr lang="en-US" sz="1200" b="0" kern="1200">
                <a:solidFill>
                  <a:schemeClr val="tx1"/>
                </a:solidFill>
                <a:latin typeface="Segoe UI" panose="020B0502040204020203" pitchFamily="34" charset="0"/>
                <a:ea typeface="+mn-ea"/>
                <a:cs typeface="Segoe UI" panose="020B0502040204020203" pitchFamily="34" charset="0"/>
              </a:rPr>
              <a:t>Approach:</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If not already in place, sell the value of business-class email. This offers them an inexpensive, low-risk and high-value cloud experience. SMB customers can learn the new solution quickly and easily. </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Add value by best-in-class collaboration tools, offering a free 6-month trial as needed. </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Extend customer conversations to include the added benefits of your related apps and services, including how you and the SMB can work together to change behavior. </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Build and present an example offer using the Offer builder tool.</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Engage the right team, including the top executives who can identify key scenarios for change.</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Conduct an assessment to understand needs and build awareness within the company with the help of internal champions. </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Perform cost justification – the cost for Office 365 Business Essentials is often less than the standalone cost of third-party products they’d replace. </a:t>
            </a:r>
          </a:p>
          <a:p>
            <a:pPr marL="171450" indent="-171450" defTabSz="580101">
              <a:spcBef>
                <a:spcPts val="200"/>
              </a:spcBef>
              <a:buFont typeface="Arial" panose="020B0604020202020204" pitchFamily="34" charset="0"/>
              <a:buChar char="•"/>
            </a:pPr>
            <a:r>
              <a:rPr lang="en-US" sz="1200" kern="0">
                <a:solidFill>
                  <a:schemeClr val="tx2"/>
                </a:solidFill>
                <a:latin typeface="Segoe UI" panose="020B0502040204020203" pitchFamily="34" charset="0"/>
                <a:cs typeface="Segoe UI" panose="020B0502040204020203" pitchFamily="34" charset="0"/>
              </a:rPr>
              <a:t>Discuss managed services and IP-based services based on SMB. Emphasize regular reporting that will help justify business value.</a:t>
            </a:r>
          </a:p>
          <a:p>
            <a:pPr marL="285750" marR="0" lvl="0" indent="-28575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1200" b="0">
              <a:solidFill>
                <a:schemeClr val="tx1"/>
              </a:solidFill>
              <a:latin typeface="Segoe UI" panose="020B0502040204020203" pitchFamily="34" charset="0"/>
              <a:cs typeface="Segoe UI" panose="020B0502040204020203" pitchFamily="34" charset="0"/>
            </a:endParaRPr>
          </a:p>
          <a:p>
            <a:pPr marL="0" indent="0">
              <a:buFontTx/>
              <a:buNone/>
            </a:pPr>
            <a:endParaRPr lang="en-AU"/>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767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Working with SMBs is a not a one-and-done operation, it’s a continuous cycle of learning, marketing, pitching, and selling. Teamwork play assets from Microsoft help you engage with customers to help them modernize their workplace.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Use the multi-channel, multi-touch assets to build top down and bottom up awareness for businesses to update their software and hardware together and to move from on-premises or freemium solutions to an always updated experience powered by the cloud.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Examine Learn assets to help prepare yourself to sell Teamwork solutions.  Marketing campaign assets help you focus on what customers gain when the adopt new technology, with benefits clearly outlined and sales motions that align to SMB customers needs.  Additional resources help you Sell and Deploy with confidence.</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323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have also built a custom tool, just for our partner network to help build holistic SMB offers, aligned to the SMB practices with Microsoft 365 Launchpad. We released Launchpad last year for the first time and we currently have over 3,000 partners using it every month! </a:t>
            </a:r>
          </a:p>
          <a:p>
            <a:endParaRPr lang="en-AU"/>
          </a:p>
          <a:p>
            <a:r>
              <a:rPr lang="en-AU"/>
              <a:t>It follows a simple four step process:</a:t>
            </a:r>
          </a:p>
          <a:p>
            <a:pPr marL="342900" indent="-342900">
              <a:buAutoNum type="arabicPeriod"/>
            </a:pPr>
            <a:r>
              <a:rPr lang="en-AU"/>
              <a:t>Discover the base MSFT solution that is right for your customers and for your offer</a:t>
            </a:r>
          </a:p>
          <a:p>
            <a:pPr marL="342900" indent="-342900">
              <a:buAutoNum type="arabicPeriod"/>
            </a:pPr>
            <a:r>
              <a:rPr lang="en-AU"/>
              <a:t>Build and cost out your offer, based on any of the practice areas, through adding the deployment &amp; managed services as well as devices you plan to include </a:t>
            </a:r>
            <a:r>
              <a:rPr lang="en-AU" err="1"/>
              <a:t>ontop</a:t>
            </a:r>
            <a:r>
              <a:rPr lang="en-AU"/>
              <a:t> of your base solution. Cost out your offer and understand the profitability of the offer for your average customer over a three-year period with an exportable excel </a:t>
            </a:r>
          </a:p>
          <a:p>
            <a:pPr marL="342900" indent="-342900">
              <a:buAutoNum type="arabicPeriod"/>
            </a:pPr>
            <a:r>
              <a:rPr lang="en-AU"/>
              <a:t>Customize sales resources such as customer one pagers to market and sell your offer effectively to customers</a:t>
            </a:r>
          </a:p>
          <a:p>
            <a:pPr marL="342900" indent="-342900">
              <a:buAutoNum type="arabicPeriod"/>
            </a:pPr>
            <a:r>
              <a:rPr lang="en-AU"/>
              <a:t>Lastly and a new addition is deployment planning. Once the offer is sold- plan your deployment of Microsoft 365 with the deployment tool. </a:t>
            </a:r>
          </a:p>
          <a:p>
            <a:pPr marL="342900" indent="-342900">
              <a:buAutoNum type="arabicPeriod"/>
            </a:pPr>
            <a:endParaRPr lang="en-AU"/>
          </a:p>
          <a:p>
            <a:pPr marL="0" indent="0">
              <a:buNone/>
            </a:pPr>
            <a:r>
              <a:rPr lang="en-AU"/>
              <a:t>I’d encourage you to check Launchpad out as you build you Teamwork or Security practice in FY20 at aka.ms/</a:t>
            </a:r>
            <a:r>
              <a:rPr lang="en-AU" err="1"/>
              <a:t>partnerlaunchpad</a:t>
            </a:r>
            <a:r>
              <a:rPr lang="en-AU"/>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2A41D-8A3E-4201-8278-940B02213E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82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688">
              <a:defRPr/>
            </a:pPr>
            <a:r>
              <a:rPr lang="en-US" sz="1200" kern="1200">
                <a:solidFill>
                  <a:schemeClr val="tx1"/>
                </a:solidFill>
                <a:latin typeface="+mn-lt"/>
                <a:ea typeface="+mn-ea"/>
                <a:cs typeface="+mn-cs"/>
              </a:rPr>
              <a:t>The CSP "Partner Led Teams Trial" </a:t>
            </a:r>
            <a:r>
              <a:rPr lang="en-US"/>
              <a:t>provides partners with an outstanding  opportunity to win new customers, and grow revenue from existing customers.</a:t>
            </a:r>
            <a:endParaRPr lang="en-US">
              <a:cs typeface="Calibri"/>
            </a:endParaRPr>
          </a:p>
          <a:p>
            <a:pPr defTabSz="932688">
              <a:defRPr/>
            </a:pPr>
            <a:r>
              <a:rPr lang="en-US" sz="1200" kern="1200">
                <a:solidFill>
                  <a:schemeClr val="tx1"/>
                </a:solidFill>
                <a:latin typeface="+mn-lt"/>
                <a:ea typeface="+mn-ea"/>
                <a:cs typeface="+mn-cs"/>
              </a:rPr>
              <a:t>This trial is a 6-month partner initiated CSP trial that enables customers to use Teams with its full capabilities. Partners will be able to initiate this trial through the CSP portal. This will be available starting August 1st.</a:t>
            </a:r>
            <a:r>
              <a:rPr lang="en-US"/>
              <a:t> </a:t>
            </a:r>
            <a:endParaRPr lang="en-US">
              <a:cs typeface="Calibri" panose="020F0502020204030204"/>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Partner Messaging</a:t>
            </a:r>
          </a:p>
          <a:p>
            <a:pPr defTabSz="932688">
              <a:defRPr/>
            </a:pPr>
            <a:endParaRPr lang="en-US">
              <a:cs typeface="Calibri"/>
            </a:endParaRPr>
          </a:p>
          <a:p>
            <a:pPr defTabSz="932688">
              <a:defRPr/>
            </a:pPr>
            <a:r>
              <a:rPr lang="en-US">
                <a:cs typeface="Calibri"/>
              </a:rPr>
              <a:t>The trial gives </a:t>
            </a:r>
            <a:r>
              <a:rPr lang="en-US" b="1">
                <a:cs typeface="Calibri"/>
              </a:rPr>
              <a:t>customers new to Microsoft </a:t>
            </a:r>
            <a:r>
              <a:rPr lang="en-US">
                <a:cs typeface="Calibri"/>
              </a:rPr>
              <a:t>a chance to enjoy the Teams </a:t>
            </a:r>
            <a:r>
              <a:rPr lang="en-US"/>
              <a:t>collaboration experience  in their everyday work lives. </a:t>
            </a:r>
            <a:endParaRPr lang="en-US">
              <a:cs typeface="Calibri"/>
            </a:endParaRPr>
          </a:p>
          <a:p>
            <a:pPr defTabSz="932688">
              <a:defRPr/>
            </a:pPr>
            <a:r>
              <a:rPr lang="en-US">
                <a:cs typeface="Calibri"/>
              </a:rPr>
              <a:t>The trial includes full-featured functionality of Teams, and provide a natural on-ramp to transition the participants to paid SKUs that include Teams, such as Business Premium, E3, and E5.</a:t>
            </a:r>
          </a:p>
          <a:p>
            <a:pPr defTabSz="932688">
              <a:defRPr/>
            </a:pPr>
            <a:r>
              <a:rPr lang="en-US" sz="1200" kern="1200">
                <a:solidFill>
                  <a:schemeClr val="tx1"/>
                </a:solidFill>
                <a:effectLst/>
                <a:latin typeface="+mn-lt"/>
                <a:ea typeface="+mn-ea"/>
                <a:cs typeface="+mn-cs"/>
              </a:rPr>
              <a:t>As part of the FY20 CSP Incentives shift, we </a:t>
            </a:r>
            <a:r>
              <a:rPr lang="en-US"/>
              <a:t>have</a:t>
            </a:r>
            <a:r>
              <a:rPr lang="en-US" sz="1200" kern="1200">
                <a:solidFill>
                  <a:schemeClr val="tx1"/>
                </a:solidFill>
                <a:effectLst/>
                <a:latin typeface="+mn-lt"/>
                <a:ea typeface="+mn-ea"/>
                <a:cs typeface="+mn-cs"/>
              </a:rPr>
              <a:t> </a:t>
            </a:r>
            <a:r>
              <a:rPr lang="en-US"/>
              <a:t>increased the accelerators</a:t>
            </a:r>
            <a:r>
              <a:rPr lang="en-US" sz="1200" kern="1200">
                <a:solidFill>
                  <a:schemeClr val="tx1"/>
                </a:solidFill>
                <a:effectLst/>
                <a:latin typeface="+mn-lt"/>
                <a:ea typeface="+mn-ea"/>
                <a:cs typeface="+mn-cs"/>
              </a:rPr>
              <a:t> </a:t>
            </a:r>
            <a:r>
              <a:rPr lang="en-US"/>
              <a:t>for </a:t>
            </a:r>
            <a:r>
              <a:rPr lang="en-US" sz="1200" kern="1200">
                <a:solidFill>
                  <a:schemeClr val="tx1"/>
                </a:solidFill>
                <a:effectLst/>
                <a:latin typeface="+mn-lt"/>
                <a:ea typeface="+mn-ea"/>
                <a:cs typeface="+mn-cs"/>
              </a:rPr>
              <a:t>new customers and strategic products</a:t>
            </a:r>
            <a:r>
              <a:rPr lang="en-US"/>
              <a:t> to 5% each. </a:t>
            </a:r>
            <a:r>
              <a:rPr lang="en-US" sz="1200" kern="1200">
                <a:solidFill>
                  <a:schemeClr val="tx1"/>
                </a:solidFill>
                <a:effectLst/>
                <a:latin typeface="+mn-lt"/>
                <a:ea typeface="+mn-ea"/>
                <a:cs typeface="+mn-cs"/>
              </a:rPr>
              <a:t> </a:t>
            </a:r>
            <a:endParaRPr lang="en-US"/>
          </a:p>
          <a:p>
            <a:pPr defTabSz="932688">
              <a:defRPr/>
            </a:pPr>
            <a:r>
              <a:rPr lang="en-US"/>
              <a:t>That means partners</a:t>
            </a:r>
            <a:r>
              <a:rPr lang="en-US" sz="1200" kern="1200">
                <a:solidFill>
                  <a:schemeClr val="tx1"/>
                </a:solidFill>
                <a:effectLst/>
                <a:latin typeface="+mn-lt"/>
                <a:ea typeface="+mn-ea"/>
                <a:cs typeface="+mn-cs"/>
              </a:rPr>
              <a:t> </a:t>
            </a:r>
            <a:r>
              <a:rPr lang="en-US"/>
              <a:t>can </a:t>
            </a:r>
            <a:r>
              <a:rPr lang="en-US" sz="1200" kern="1200">
                <a:solidFill>
                  <a:schemeClr val="tx1"/>
                </a:solidFill>
                <a:effectLst/>
                <a:latin typeface="+mn-lt"/>
                <a:ea typeface="+mn-ea"/>
                <a:cs typeface="+mn-cs"/>
              </a:rPr>
              <a:t>earn </a:t>
            </a:r>
            <a:r>
              <a:rPr lang="en-US"/>
              <a:t>up to 10</a:t>
            </a:r>
            <a:r>
              <a:rPr lang="en-US" sz="1200" kern="1200">
                <a:solidFill>
                  <a:schemeClr val="tx1"/>
                </a:solidFill>
                <a:effectLst/>
                <a:latin typeface="+mn-lt"/>
                <a:ea typeface="+mn-ea"/>
                <a:cs typeface="+mn-cs"/>
              </a:rPr>
              <a:t>% </a:t>
            </a:r>
            <a:r>
              <a:rPr lang="en-US"/>
              <a:t>in incremental accelerators when</a:t>
            </a:r>
            <a:r>
              <a:rPr lang="en-US" sz="1200" kern="1200">
                <a:solidFill>
                  <a:schemeClr val="tx1"/>
                </a:solidFill>
                <a:effectLst/>
                <a:latin typeface="+mn-lt"/>
                <a:ea typeface="+mn-ea"/>
                <a:cs typeface="+mn-cs"/>
              </a:rPr>
              <a:t> a new customer purchases the paid version of the product.</a:t>
            </a:r>
            <a:endParaRPr lang="en-US">
              <a:cs typeface="Calibri"/>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defTabSz="932688">
              <a:defRPr/>
            </a:pPr>
            <a:r>
              <a:rPr lang="en-US" sz="1200" kern="1200">
                <a:solidFill>
                  <a:schemeClr val="tx1"/>
                </a:solidFill>
                <a:effectLst/>
                <a:latin typeface="+mn-lt"/>
                <a:ea typeface="+mn-ea"/>
                <a:cs typeface="+mn-cs"/>
              </a:rPr>
              <a:t>For </a:t>
            </a:r>
            <a:r>
              <a:rPr lang="en-US" sz="1200" b="1" kern="1200">
                <a:solidFill>
                  <a:schemeClr val="tx1"/>
                </a:solidFill>
                <a:effectLst/>
                <a:latin typeface="+mn-lt"/>
                <a:ea typeface="+mn-ea"/>
                <a:cs typeface="+mn-cs"/>
              </a:rPr>
              <a:t>existing customers</a:t>
            </a:r>
            <a:r>
              <a:rPr lang="en-US" sz="1200" kern="1200">
                <a:solidFill>
                  <a:schemeClr val="tx1"/>
                </a:solidFill>
                <a:effectLst/>
                <a:latin typeface="+mn-lt"/>
                <a:ea typeface="+mn-ea"/>
                <a:cs typeface="+mn-cs"/>
              </a:rPr>
              <a:t>, there is the opportunity to </a:t>
            </a:r>
            <a:r>
              <a:rPr lang="en-US" sz="1200" b="1" kern="1200">
                <a:solidFill>
                  <a:schemeClr val="tx1"/>
                </a:solidFill>
                <a:effectLst/>
                <a:latin typeface="+mn-lt"/>
                <a:ea typeface="+mn-ea"/>
                <a:cs typeface="+mn-cs"/>
              </a:rPr>
              <a:t>grow share of wallet</a:t>
            </a:r>
            <a:r>
              <a:rPr lang="en-US"/>
              <a:t> by helping customers consolidate their communications stack</a:t>
            </a:r>
            <a:r>
              <a:rPr lang="en-US" sz="1200" kern="1200">
                <a:solidFill>
                  <a:schemeClr val="tx1"/>
                </a:solidFill>
                <a:effectLst/>
                <a:latin typeface="+mn-lt"/>
                <a:ea typeface="+mn-ea"/>
                <a:cs typeface="+mn-cs"/>
              </a:rPr>
              <a:t>.</a:t>
            </a:r>
            <a:r>
              <a:rPr lang="en-US"/>
              <a:t> </a:t>
            </a:r>
            <a:r>
              <a:rPr lang="en-US" sz="1200" kern="1200">
                <a:solidFill>
                  <a:schemeClr val="tx1"/>
                </a:solidFill>
                <a:effectLst/>
                <a:latin typeface="+mn-lt"/>
                <a:ea typeface="+mn-ea"/>
                <a:cs typeface="+mn-cs"/>
              </a:rPr>
              <a:t> </a:t>
            </a:r>
            <a:endParaRPr lang="en-US"/>
          </a:p>
          <a:p>
            <a:pPr defTabSz="932688">
              <a:defRPr/>
            </a:pPr>
            <a:r>
              <a:rPr lang="en-US"/>
              <a:t>Relieve the headaches customers currently have juggling integration and payments to vendors such as Zoom and Slack, with a robust consolidated hub for all of their communication needs.</a:t>
            </a:r>
            <a:endParaRPr lang="en-US">
              <a:cs typeface="Calibri"/>
            </a:endParaRPr>
          </a:p>
          <a:p>
            <a:pPr defTabSz="932688">
              <a:defRPr/>
            </a:pPr>
            <a:r>
              <a:rPr lang="en-US">
                <a:cs typeface="Calibri"/>
              </a:rPr>
              <a:t>Not only </a:t>
            </a:r>
            <a:r>
              <a:rPr lang="en-US" sz="1200" kern="1200">
                <a:solidFill>
                  <a:schemeClr val="tx1"/>
                </a:solidFill>
                <a:effectLst/>
                <a:latin typeface="+mn-lt"/>
                <a:ea typeface="+mn-ea"/>
                <a:cs typeface="+mn-cs"/>
              </a:rPr>
              <a:t>will </a:t>
            </a:r>
            <a:r>
              <a:rPr lang="en-US"/>
              <a:t>your customers save time and money, you will see</a:t>
            </a:r>
            <a:r>
              <a:rPr lang="en-US" sz="1200" kern="1200">
                <a:solidFill>
                  <a:schemeClr val="tx1"/>
                </a:solidFill>
                <a:effectLst/>
                <a:latin typeface="+mn-lt"/>
                <a:ea typeface="+mn-ea"/>
                <a:cs typeface="+mn-cs"/>
              </a:rPr>
              <a:t> a monthly seat revenue </a:t>
            </a:r>
            <a:r>
              <a:rPr lang="en-US"/>
              <a:t>double from</a:t>
            </a:r>
            <a:r>
              <a:rPr lang="en-US" sz="1200" kern="1200">
                <a:solidFill>
                  <a:schemeClr val="tx1"/>
                </a:solidFill>
                <a:effectLst/>
                <a:latin typeface="+mn-lt"/>
                <a:ea typeface="+mn-ea"/>
                <a:cs typeface="+mn-cs"/>
              </a:rPr>
              <a:t> Exchange-only and E1 customers from ~$3 to $5/seat/</a:t>
            </a:r>
            <a:r>
              <a:rPr lang="en-US" sz="1200" kern="1200" err="1">
                <a:solidFill>
                  <a:schemeClr val="tx1"/>
                </a:solidFill>
                <a:effectLst/>
                <a:latin typeface="+mn-lt"/>
                <a:ea typeface="+mn-ea"/>
                <a:cs typeface="+mn-cs"/>
              </a:rPr>
              <a:t>mo</a:t>
            </a:r>
            <a:r>
              <a:rPr lang="en-US"/>
              <a:t> after they move to a more premium SKU.</a:t>
            </a:r>
            <a:endParaRPr lang="en-US">
              <a:cs typeface="Calibri"/>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point:</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If you are a partner who offers </a:t>
            </a:r>
            <a:r>
              <a:rPr lang="en-US" sz="1200" b="1" kern="1200">
                <a:solidFill>
                  <a:schemeClr val="tx1"/>
                </a:solidFill>
                <a:effectLst/>
                <a:latin typeface="+mn-lt"/>
                <a:ea typeface="+mn-ea"/>
                <a:cs typeface="+mn-cs"/>
              </a:rPr>
              <a:t>Managed Services</a:t>
            </a:r>
            <a:r>
              <a:rPr lang="en-US" sz="1200" kern="1200">
                <a:solidFill>
                  <a:schemeClr val="tx1"/>
                </a:solidFill>
                <a:effectLst/>
                <a:latin typeface="+mn-lt"/>
                <a:ea typeface="+mn-ea"/>
                <a:cs typeface="+mn-cs"/>
              </a:rPr>
              <a:t> such as Training, Adoption, or Change Management, this is a great opportunity to generate revenue with these services, by bundling them with the Free Trial</a:t>
            </a:r>
          </a:p>
          <a:p>
            <a:pPr defTabSz="932688">
              <a:defRPr/>
            </a:pPr>
            <a:r>
              <a:rPr lang="en-US" sz="1200" b="0" i="0" kern="1200">
                <a:solidFill>
                  <a:schemeClr val="tx1"/>
                </a:solidFill>
                <a:effectLst/>
                <a:latin typeface="+mn-lt"/>
                <a:ea typeface="+mn-ea"/>
                <a:cs typeface="+mn-cs"/>
              </a:rPr>
              <a:t>Attach rates</a:t>
            </a:r>
            <a:r>
              <a:rPr lang="en-US"/>
              <a:t> for these services range</a:t>
            </a:r>
            <a:r>
              <a:rPr lang="en-US" sz="1200" b="0" i="0" kern="1200">
                <a:solidFill>
                  <a:schemeClr val="tx1"/>
                </a:solidFill>
                <a:effectLst/>
                <a:latin typeface="+mn-lt"/>
                <a:ea typeface="+mn-ea"/>
                <a:cs typeface="+mn-cs"/>
              </a:rPr>
              <a:t> between 60% and 75%. These services were worth </a:t>
            </a:r>
            <a:r>
              <a:rPr lang="en-US" sz="1200" b="1" i="0" kern="1200">
                <a:solidFill>
                  <a:schemeClr val="tx1"/>
                </a:solidFill>
                <a:effectLst/>
                <a:latin typeface="+mn-lt"/>
                <a:ea typeface="+mn-ea"/>
                <a:cs typeface="+mn-cs"/>
              </a:rPr>
              <a:t>$4.25</a:t>
            </a:r>
            <a:r>
              <a:rPr lang="en-US" sz="1200" b="0" i="0" kern="1200">
                <a:solidFill>
                  <a:schemeClr val="tx1"/>
                </a:solidFill>
                <a:effectLst/>
                <a:latin typeface="+mn-lt"/>
                <a:ea typeface="+mn-ea"/>
                <a:cs typeface="+mn-cs"/>
              </a:rPr>
              <a:t> per user per month</a:t>
            </a:r>
            <a:r>
              <a:rPr lang="en-US"/>
              <a:t>, and can grow the deal size by a third. </a:t>
            </a:r>
            <a:r>
              <a:rPr lang="en-US" sz="1200" b="0" i="0" kern="1200">
                <a:solidFill>
                  <a:schemeClr val="tx1"/>
                </a:solidFill>
                <a:effectLst/>
                <a:latin typeface="+mn-lt"/>
                <a:ea typeface="+mn-ea"/>
                <a:cs typeface="+mn-cs"/>
              </a:rPr>
              <a:t>(Source: 2019 Forrester Study)</a:t>
            </a:r>
            <a:endParaRPr lang="en-US" sz="1200" kern="1200">
              <a:solidFill>
                <a:schemeClr val="tx1"/>
              </a:solidFill>
              <a:effectLst/>
              <a:latin typeface="+mn-lt"/>
              <a:cs typeface="Calibri"/>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r>
              <a:rPr lang="en-US" sz="1200" b="1" u="sng" kern="1200">
                <a:solidFill>
                  <a:schemeClr val="tx1"/>
                </a:solidFill>
                <a:effectLst/>
                <a:latin typeface="+mn-lt"/>
                <a:ea typeface="+mn-ea"/>
                <a:cs typeface="+mn-cs"/>
              </a:rPr>
              <a:t>Here’s the guidance to offer IT</a:t>
            </a:r>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Teams is the hub for teamwork that brings together chat, meetings, calling, and Office 365, all-in-one. And it’s built on the trust of Microsoft security &amp; compliance that’s crucial for today’s businesses. The Microsoft Teams Trial enables end-users to start using Teams at no additional cost and allows users to evaluate if Microsoft Teams meets their needs.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admins, you will see this trial license like any other license in the Admin Portal, as well as be able to see the number of people who have claimed it. This allows you to engage with the groups or individuals, understand their needs, and get involved in a pilot.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Your Office 365 administrators in your organization have several admin tools to manage the Teams Trial. Unlike tools like Slack, that find their ways into the organization without the knowledge of IT or without tools to manage it.”</a:t>
            </a:r>
          </a:p>
          <a:p>
            <a:r>
              <a:rPr lang="en-US" sz="1200" kern="1200">
                <a:solidFill>
                  <a:schemeClr val="tx1"/>
                </a:solidFill>
                <a:effectLst/>
                <a:latin typeface="+mn-lt"/>
                <a:ea typeface="+mn-ea"/>
                <a:cs typeface="+mn-cs"/>
              </a:rPr>
              <a:t> </a:t>
            </a:r>
          </a:p>
          <a:p>
            <a:r>
              <a:rPr lang="en-US" sz="1200" b="1" u="sng" kern="1200">
                <a:solidFill>
                  <a:schemeClr val="tx1"/>
                </a:solidFill>
                <a:effectLst/>
                <a:latin typeface="+mn-lt"/>
                <a:ea typeface="+mn-ea"/>
                <a:cs typeface="+mn-cs"/>
              </a:rPr>
              <a:t>Here’s the pitch to business leaders or end users</a:t>
            </a:r>
            <a:r>
              <a:rPr lang="en-US" sz="1200" b="1"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“Are you interested in trying Microsoft Teams with your department, team or project team? You can start using Microsoft Teams today with a one-year trial. This enables you to evaluate if Teams is the right tool for your team to work across organizations, speed up communication, improve transparency, include remote workers, etc. </a:t>
            </a:r>
          </a:p>
          <a:p>
            <a:r>
              <a:rPr lang="en-US" sz="1200" kern="1200">
                <a:solidFill>
                  <a:schemeClr val="tx1"/>
                </a:solidFill>
                <a:effectLst/>
                <a:latin typeface="+mn-lt"/>
                <a:ea typeface="+mn-ea"/>
                <a:cs typeface="+mn-cs"/>
              </a:rPr>
              <a:t>Go to </a:t>
            </a:r>
            <a:r>
              <a:rPr lang="en-US" sz="1200" u="sng" kern="1200">
                <a:solidFill>
                  <a:schemeClr val="tx1"/>
                </a:solidFill>
                <a:effectLst/>
                <a:latin typeface="+mn-lt"/>
                <a:ea typeface="+mn-ea"/>
                <a:cs typeface="+mn-cs"/>
                <a:hlinkClick r:id="rId3"/>
              </a:rPr>
              <a:t>Teams homepage</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and sign in with your work email address to get started.”</a:t>
            </a:r>
          </a:p>
          <a:p>
            <a:endParaRPr lang="en-US"/>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611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mn-lt"/>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060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mn-lt"/>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47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1200" kern="1200">
                <a:solidFill>
                  <a:schemeClr val="tx1"/>
                </a:solidFill>
                <a:effectLst/>
                <a:latin typeface="Segoe UI Light" pitchFamily="34" charset="0"/>
                <a:ea typeface="+mn-ea"/>
                <a:cs typeface="+mn-cs"/>
              </a:rPr>
              <a:t>Teamwork is core to both Office 365 and Microsoft 365 - and the reason is obvious - it's just the way work gets done now</a:t>
            </a:r>
          </a:p>
          <a:p>
            <a:r>
              <a:rPr lang="en-US" sz="1200" kern="1200">
                <a:solidFill>
                  <a:schemeClr val="tx1"/>
                </a:solidFill>
                <a:effectLst/>
                <a:latin typeface="Segoe UI Light" pitchFamily="34" charset="0"/>
                <a:ea typeface="+mn-ea"/>
                <a:cs typeface="+mn-cs"/>
              </a:rPr>
              <a:t> </a:t>
            </a:r>
          </a:p>
          <a:p>
            <a:r>
              <a:rPr lang="en-US" sz="1200" kern="1200">
                <a:solidFill>
                  <a:schemeClr val="tx1"/>
                </a:solidFill>
                <a:effectLst/>
                <a:latin typeface="Segoe UI Light" pitchFamily="34" charset="0"/>
                <a:ea typeface="+mn-ea"/>
                <a:cs typeface="+mn-cs"/>
              </a:rPr>
              <a:t>While companies are all unique and have their own identities, we are seeing common trends affecting the culture of work and employee’s expectations on what a modern work environment provides.</a:t>
            </a:r>
          </a:p>
          <a:p>
            <a:r>
              <a:rPr lang="en-US" sz="1200" b="1" kern="1200">
                <a:solidFill>
                  <a:schemeClr val="tx1"/>
                </a:solidFill>
                <a:effectLst/>
                <a:latin typeface="Segoe UI Light" pitchFamily="34" charset="0"/>
                <a:ea typeface="+mn-ea"/>
                <a:cs typeface="+mn-cs"/>
              </a:rPr>
              <a:t> </a:t>
            </a: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Segoe UI Light" pitchFamily="34" charset="0"/>
                <a:ea typeface="+mn-ea"/>
                <a:cs typeface="+mn-cs"/>
              </a:rPr>
              <a:t>More geo diversity. </a:t>
            </a:r>
            <a:r>
              <a:rPr lang="en-US" sz="1200" b="0" kern="1200">
                <a:solidFill>
                  <a:schemeClr val="tx1"/>
                </a:solidFill>
                <a:latin typeface="Segoe UI Light" pitchFamily="34" charset="0"/>
                <a:ea typeface="+mn-ea"/>
                <a:cs typeface="+mn-cs"/>
              </a:rPr>
              <a:t>In addition to an increase in the amount of collaboration, there are other characteristics that are different about how we’re working together today.</a:t>
            </a:r>
            <a:r>
              <a:rPr lang="en-US" sz="1200" kern="1200">
                <a:solidFill>
                  <a:schemeClr val="tx1"/>
                </a:solidFill>
                <a:effectLst/>
                <a:latin typeface="Segoe UI Light" pitchFamily="34" charset="0"/>
                <a:ea typeface="+mn-ea"/>
                <a:cs typeface="+mn-cs"/>
              </a:rPr>
              <a:t> There’s a greater need to enable communications and collaboration – regardless of geography.  </a:t>
            </a:r>
            <a:endParaRPr lang="es-419" sz="1200" kern="120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1200" b="0" kern="1200">
                <a:solidFill>
                  <a:schemeClr val="tx1"/>
                </a:solidFill>
                <a:latin typeface="Segoe UI Light" pitchFamily="34" charset="0"/>
                <a:ea typeface="+mn-ea"/>
                <a:cs typeface="+mn-cs"/>
              </a:rPr>
              <a:t>Most employees juggle their jobs with busy personal lives. People are increasingly looking to work remotely and adjust their hours and schedules as needed (without compromising either their personal wellbeing or work productivity).</a:t>
            </a:r>
          </a:p>
          <a:p>
            <a:pPr marL="171450" marR="0" lvl="0" indent="-1714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Segoe UI Light" pitchFamily="34" charset="0"/>
                <a:ea typeface="+mn-ea"/>
                <a:cs typeface="+mn-cs"/>
              </a:rPr>
              <a:t>Teams are increasingly geo distributed.</a:t>
            </a:r>
          </a:p>
          <a:p>
            <a:pPr marL="171450" lvl="0" indent="-171450">
              <a:buFont typeface="Arial" panose="020B0604020202020204" pitchFamily="34" charset="0"/>
              <a:buChar char="•"/>
            </a:pPr>
            <a:r>
              <a:rPr lang="en-US" sz="1200" b="0" kern="1200">
                <a:solidFill>
                  <a:schemeClr val="tx1"/>
                </a:solidFill>
                <a:latin typeface="Segoe UI Light" pitchFamily="34" charset="0"/>
                <a:ea typeface="+mn-ea"/>
                <a:cs typeface="+mn-cs"/>
              </a:rPr>
              <a:t>People on teams are a mix of employees and outside vendors. </a:t>
            </a:r>
          </a:p>
          <a:p>
            <a:pPr marL="171450" marR="0" lvl="0" indent="-171450" algn="l" defTabSz="9326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latin typeface="Segoe UI Light" pitchFamily="34" charset="0"/>
                <a:ea typeface="+mn-ea"/>
                <a:cs typeface="+mn-cs"/>
              </a:rPr>
              <a:t>Teams with remote workers have unique challenges. </a:t>
            </a:r>
            <a:r>
              <a:rPr lang="en-US" sz="1200" b="0" i="0" u="none" strike="noStrike" kern="1200">
                <a:solidFill>
                  <a:schemeClr val="tx1"/>
                </a:solidFill>
                <a:effectLst/>
                <a:latin typeface="+mn-lt"/>
                <a:ea typeface="+mn-ea"/>
                <a:cs typeface="+mn-cs"/>
              </a:rPr>
              <a:t>Because they're not in the office with their team, remote workers often feel less engaged and connected to their company, which can hurt productivity and performance.</a:t>
            </a:r>
          </a:p>
          <a:p>
            <a:r>
              <a:rPr lang="en-US" sz="1200" kern="1200">
                <a:solidFill>
                  <a:schemeClr val="tx1"/>
                </a:solidFill>
                <a:effectLst/>
                <a:latin typeface="Segoe UI Light" pitchFamily="34" charset="0"/>
                <a:ea typeface="+mn-ea"/>
                <a:cs typeface="+mn-cs"/>
              </a:rPr>
              <a:t> </a:t>
            </a:r>
          </a:p>
          <a:p>
            <a:r>
              <a:rPr lang="en-US" sz="1200" b="1" kern="1200">
                <a:solidFill>
                  <a:schemeClr val="tx1"/>
                </a:solidFill>
                <a:effectLst/>
                <a:latin typeface="Segoe UI Light" pitchFamily="34" charset="0"/>
                <a:ea typeface="+mn-ea"/>
                <a:cs typeface="+mn-cs"/>
              </a:rPr>
              <a:t>More collaboration. </a:t>
            </a:r>
            <a:r>
              <a:rPr lang="en-US" sz="1200" kern="1200">
                <a:solidFill>
                  <a:schemeClr val="tx1"/>
                </a:solidFill>
                <a:effectLst/>
                <a:latin typeface="Segoe UI Light" pitchFamily="34" charset="0"/>
                <a:ea typeface="+mn-ea"/>
                <a:cs typeface="+mn-cs"/>
              </a:rPr>
              <a:t>There is a movement towards transparency and inclusivity in how decisions are made. Organization structures are becoming more flat. And those teams are dynamic. It's rare that people don’t change on a multi-month project. And when someone leaves, the first step is for all to go through their e-mail to find the information needed to get the new person up to speed.</a:t>
            </a:r>
            <a:endParaRPr lang="es-419" sz="1200" kern="1200">
              <a:solidFill>
                <a:schemeClr val="tx1"/>
              </a:solidFill>
              <a:effectLst/>
              <a:latin typeface="Segoe UI Light" pitchFamily="34" charset="0"/>
              <a:ea typeface="+mn-ea"/>
              <a:cs typeface="+mn-cs"/>
            </a:endParaRPr>
          </a:p>
          <a:p>
            <a:r>
              <a:rPr lang="en-US" sz="1200" kern="1200">
                <a:solidFill>
                  <a:schemeClr val="tx1"/>
                </a:solidFill>
                <a:effectLst/>
                <a:latin typeface="Segoe UI Light" pitchFamily="34" charset="0"/>
                <a:ea typeface="+mn-ea"/>
                <a:cs typeface="+mn-cs"/>
              </a:rPr>
              <a:t>Being on more teams has also led to a dramatic increase in the amount of collaboration.  </a:t>
            </a:r>
          </a:p>
          <a:p>
            <a:endParaRPr lang="en-US" sz="1200" kern="1200">
              <a:solidFill>
                <a:schemeClr val="tx1"/>
              </a:solidFill>
              <a:effectLst/>
              <a:latin typeface="Segoe UI Light" pitchFamily="34" charset="0"/>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Companies that allow remote work experience 25% less employee turnover than companies that do not allow remote work. (</a:t>
            </a:r>
            <a:r>
              <a:rPr lang="en-US" sz="1200" b="1" i="0" u="none" strike="noStrike" kern="1200">
                <a:solidFill>
                  <a:schemeClr val="tx1"/>
                </a:solidFill>
                <a:effectLst/>
                <a:latin typeface="+mn-lt"/>
                <a:ea typeface="+mn-ea"/>
                <a:cs typeface="+mn-cs"/>
                <a:hlinkClick r:id="rId3"/>
              </a:rPr>
              <a:t>Owl Labs</a:t>
            </a:r>
            <a:r>
              <a:rPr lang="en-US" sz="1200" b="0" i="0" u="none" strike="noStrike" kern="1200">
                <a:solidFill>
                  <a:schemeClr val="tx1"/>
                </a:solidFill>
                <a:effectLst/>
                <a:latin typeface="+mn-lt"/>
                <a:ea typeface="+mn-ea"/>
                <a:cs typeface="+mn-cs"/>
              </a:rPr>
              <a:t>) and small companies are twice as likely to hire remote employees. (</a:t>
            </a:r>
            <a:r>
              <a:rPr lang="en-US" sz="1200" b="1" i="0" u="none" strike="noStrike" kern="1200">
                <a:solidFill>
                  <a:schemeClr val="tx1"/>
                </a:solidFill>
                <a:effectLst/>
                <a:latin typeface="+mn-lt"/>
                <a:ea typeface="+mn-ea"/>
                <a:cs typeface="+mn-cs"/>
                <a:hlinkClick r:id="rId3"/>
              </a:rPr>
              <a:t>Owl Labs</a:t>
            </a:r>
            <a:r>
              <a:rPr lang="en-US" sz="1200" b="1" i="0" u="none" strike="noStrike" kern="1200">
                <a:solidFill>
                  <a:schemeClr val="tx1"/>
                </a:solidFill>
                <a:effectLst/>
                <a:latin typeface="+mn-lt"/>
                <a:ea typeface="+mn-ea"/>
                <a:cs typeface="+mn-cs"/>
              </a:rPr>
              <a:t>. </a:t>
            </a: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Agile teams will become the norm in SMBs. According to </a:t>
            </a:r>
            <a:r>
              <a:rPr lang="en-US" sz="1200" b="1" u="sng" kern="1200">
                <a:solidFill>
                  <a:schemeClr val="tx1"/>
                </a:solidFill>
                <a:effectLst/>
                <a:latin typeface="+mn-lt"/>
                <a:ea typeface="+mn-ea"/>
                <a:cs typeface="+mn-cs"/>
                <a:hlinkClick r:id="rId4"/>
              </a:rPr>
              <a:t>Upwork</a:t>
            </a:r>
            <a:r>
              <a:rPr lang="en-US" sz="1200" b="0" i="0" u="none" strike="noStrike" kern="1200">
                <a:solidFill>
                  <a:schemeClr val="tx1"/>
                </a:solidFill>
                <a:effectLst/>
                <a:latin typeface="+mn-lt"/>
                <a:ea typeface="+mn-ea"/>
                <a:cs typeface="+mn-cs"/>
              </a:rPr>
              <a:t> </a:t>
            </a:r>
            <a:r>
              <a:rPr lang="en-US" sz="1200">
                <a:solidFill>
                  <a:srgbClr val="0078D7"/>
                </a:solidFill>
                <a:latin typeface="Segoe UI Light"/>
                <a:cs typeface="Times New Roman" panose="02020603050405020304" pitchFamily="18" charset="0"/>
              </a:rPr>
              <a:t>6x </a:t>
            </a:r>
            <a:r>
              <a:rPr lang="en-US" sz="1200">
                <a:solidFill>
                  <a:srgbClr val="282828"/>
                </a:solidFill>
                <a:latin typeface="Segoe UI Light"/>
                <a:cs typeface="Times New Roman" panose="02020603050405020304" pitchFamily="18" charset="0"/>
              </a:rPr>
              <a:t>as many small businesses agree – versus disagree -- that dynamic team structures will become the norm.</a:t>
            </a:r>
            <a:endParaRPr lang="en-US" sz="1200" b="0" i="0" u="none" strike="noStrike" kern="1200">
              <a:solidFill>
                <a:schemeClr val="tx1"/>
              </a:solidFill>
              <a:effectLst/>
              <a:latin typeface="+mn-lt"/>
              <a:ea typeface="+mn-ea"/>
              <a:cs typeface="+mn-cs"/>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hlinkClick r:id="rId5"/>
            </a:endParaRPr>
          </a:p>
          <a:p>
            <a:r>
              <a:rPr lang="en-US" sz="1200" kern="1200">
                <a:solidFill>
                  <a:schemeClr val="tx1"/>
                </a:solidFill>
                <a:effectLst/>
                <a:latin typeface="Segoe UI Light" pitchFamily="34" charset="0"/>
                <a:ea typeface="+mn-ea"/>
                <a:cs typeface="+mn-cs"/>
              </a:rPr>
              <a:t>We see </a:t>
            </a:r>
            <a:r>
              <a:rPr lang="en-US" sz="1200" b="1" kern="1200">
                <a:solidFill>
                  <a:schemeClr val="tx1"/>
                </a:solidFill>
                <a:effectLst/>
                <a:latin typeface="Segoe UI Light" pitchFamily="34" charset="0"/>
                <a:ea typeface="+mn-ea"/>
                <a:cs typeface="+mn-cs"/>
              </a:rPr>
              <a:t>demand from customers</a:t>
            </a:r>
            <a:r>
              <a:rPr lang="en-US" sz="1200" kern="1200">
                <a:solidFill>
                  <a:schemeClr val="tx1"/>
                </a:solidFill>
                <a:effectLst/>
                <a:latin typeface="Segoe UI Light" pitchFamily="34" charset="0"/>
                <a:ea typeface="+mn-ea"/>
                <a:cs typeface="+mn-cs"/>
              </a:rPr>
              <a:t> who want to embrace these workplace trends and use technology to empower employees to do their best work</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35C8C-E3E6-4336-99DC-9CD9B4E60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29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Segoe UI" panose="020B0502040204020203" pitchFamily="34" charset="0"/>
                <a:ea typeface="+mn-ea"/>
                <a:cs typeface="Segoe UI" panose="020B0502040204020203" pitchFamily="34" charset="0"/>
              </a:rPr>
              <a:t>How does Microsoft Teams benefit our customers? </a:t>
            </a:r>
            <a:endParaRPr lang="es-419"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What we hear from our customers:</a:t>
            </a:r>
            <a:endParaRPr lang="es-419" sz="1200" kern="1200">
              <a:solidFill>
                <a:schemeClr val="tx1"/>
              </a:solidFill>
              <a:effectLst/>
              <a:latin typeface="Segoe UI" panose="020B0502040204020203" pitchFamily="34" charset="0"/>
              <a:ea typeface="+mn-ea"/>
              <a:cs typeface="Segoe UI" panose="020B0502040204020203" pitchFamily="34" charset="0"/>
            </a:endParaRP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Segoe UI" panose="020B0502040204020203" pitchFamily="34" charset="0"/>
              </a:rPr>
              <a:t>Microsoft Teams helps them to enable </a:t>
            </a:r>
            <a:r>
              <a:rPr lang="en-US" sz="1200" b="1" kern="1200">
                <a:solidFill>
                  <a:schemeClr val="tx1"/>
                </a:solidFill>
                <a:effectLst/>
                <a:latin typeface="Segoe UI" panose="020B0502040204020203" pitchFamily="34" charset="0"/>
                <a:ea typeface="+mn-ea"/>
                <a:cs typeface="Segoe UI" panose="020B0502040204020203" pitchFamily="34" charset="0"/>
              </a:rPr>
              <a:t>new ways or working. </a:t>
            </a:r>
            <a:r>
              <a:rPr lang="en-US" sz="1200" kern="1200">
                <a:solidFill>
                  <a:schemeClr val="tx1"/>
                </a:solidFill>
                <a:effectLst/>
                <a:latin typeface="Segoe UI" panose="020B0502040204020203" pitchFamily="34" charset="0"/>
                <a:ea typeface="+mn-ea"/>
                <a:cs typeface="Segoe UI" panose="020B0502040204020203" pitchFamily="34" charset="0"/>
              </a:rPr>
              <a:t>It helps teams to be more collaborative, work in the open with everybody in the know, democratizing information and decision making.</a:t>
            </a:r>
            <a:endParaRPr lang="es-419" sz="1200" kern="1200">
              <a:solidFill>
                <a:schemeClr val="tx1"/>
              </a:solidFill>
              <a:effectLst/>
              <a:latin typeface="Segoe UI" panose="020B0502040204020203" pitchFamily="34" charset="0"/>
              <a:ea typeface="+mn-ea"/>
              <a:cs typeface="Segoe UI" panose="020B0502040204020203" pitchFamily="34" charset="0"/>
            </a:endParaRP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Segoe UI" panose="020B0502040204020203" pitchFamily="34" charset="0"/>
              </a:rPr>
              <a:t>It helps them to </a:t>
            </a:r>
            <a:r>
              <a:rPr lang="en-US" sz="1200" b="1" kern="1200">
                <a:solidFill>
                  <a:schemeClr val="tx1"/>
                </a:solidFill>
                <a:effectLst/>
                <a:latin typeface="Segoe UI" panose="020B0502040204020203" pitchFamily="34" charset="0"/>
                <a:ea typeface="+mn-ea"/>
                <a:cs typeface="Segoe UI" panose="020B0502040204020203" pitchFamily="34" charset="0"/>
              </a:rPr>
              <a:t>accelerate decision making</a:t>
            </a:r>
            <a:r>
              <a:rPr lang="en-US" sz="1200" kern="1200">
                <a:solidFill>
                  <a:schemeClr val="tx1"/>
                </a:solidFill>
                <a:effectLst/>
                <a:latin typeface="Segoe UI" panose="020B0502040204020203" pitchFamily="34" charset="0"/>
                <a:ea typeface="+mn-ea"/>
                <a:cs typeface="Segoe UI" panose="020B0502040204020203" pitchFamily="34" charset="0"/>
              </a:rPr>
              <a:t>. In Microsoft Teams, information is shared in the moment and with context, enabling people to quickly make an informed decision.</a:t>
            </a:r>
            <a:endParaRPr lang="es-419" sz="1200" kern="1200">
              <a:solidFill>
                <a:schemeClr val="tx1"/>
              </a:solidFill>
              <a:effectLst/>
              <a:latin typeface="Segoe UI" panose="020B0502040204020203" pitchFamily="34" charset="0"/>
              <a:ea typeface="+mn-ea"/>
              <a:cs typeface="Segoe UI" panose="020B0502040204020203" pitchFamily="34" charset="0"/>
            </a:endParaRP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Segoe UI" panose="020B0502040204020203" pitchFamily="34" charset="0"/>
              </a:rPr>
              <a:t>Microsoft Teams is also a </a:t>
            </a:r>
            <a:r>
              <a:rPr lang="en-US" sz="1200" b="1" kern="1200">
                <a:solidFill>
                  <a:schemeClr val="tx1"/>
                </a:solidFill>
                <a:effectLst/>
                <a:latin typeface="Segoe UI" panose="020B0502040204020203" pitchFamily="34" charset="0"/>
                <a:ea typeface="+mn-ea"/>
                <a:cs typeface="Segoe UI" panose="020B0502040204020203" pitchFamily="34" charset="0"/>
              </a:rPr>
              <a:t>driver of digital transformation </a:t>
            </a:r>
            <a:r>
              <a:rPr lang="en-US" sz="1200" kern="1200">
                <a:solidFill>
                  <a:schemeClr val="tx1"/>
                </a:solidFill>
                <a:effectLst/>
                <a:latin typeface="Segoe UI" panose="020B0502040204020203" pitchFamily="34" charset="0"/>
                <a:ea typeface="+mn-ea"/>
                <a:cs typeface="Segoe UI" panose="020B0502040204020203" pitchFamily="34" charset="0"/>
              </a:rPr>
              <a:t>by helping our customers to modernize business processes and align them with how people work in the modern workplace.</a:t>
            </a:r>
            <a:endParaRPr lang="es-419"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panose="020B0502040204020203" pitchFamily="34" charset="0"/>
                <a:ea typeface="+mn-ea"/>
                <a:cs typeface="Segoe UI" panose="020B0502040204020203" pitchFamily="34" charset="0"/>
              </a:rPr>
              <a:t>Case study: https://customers.microsoft.com/en-us/story/jwt-professional-services-microsoft-teams </a:t>
            </a:r>
            <a:endParaRPr lang="es-419" sz="1200" kern="1200">
              <a:solidFill>
                <a:schemeClr val="tx1"/>
              </a:solidFill>
              <a:effectLst/>
              <a:latin typeface="Segoe UI" panose="020B0502040204020203" pitchFamily="34" charset="0"/>
              <a:ea typeface="+mn-ea"/>
              <a:cs typeface="Segoe UI" panose="020B0502040204020203" pitchFamily="34" charset="0"/>
            </a:endParaRPr>
          </a:p>
          <a:p>
            <a:r>
              <a:rPr lang="es-419" sz="1200" kern="1200">
                <a:solidFill>
                  <a:schemeClr val="tx1"/>
                </a:solidFill>
                <a:effectLst/>
                <a:latin typeface="Segoe UI" panose="020B0502040204020203" pitchFamily="34" charset="0"/>
                <a:ea typeface="+mn-ea"/>
                <a:cs typeface="Segoe UI" panose="020B0502040204020203" pitchFamily="34" charset="0"/>
              </a:rPr>
              <a:t>Video: https://www.youtube.com/watch?v=oZrynUTuyf0&amp;feature=youtu.be </a:t>
            </a:r>
            <a:endParaRPr lang="en-US" sz="1200">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10/22/2019 11:31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4314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238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10/22/2019 11:31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51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cs typeface="Segoe UI" panose="020B0502040204020203" pitchFamily="34" charset="0"/>
              </a:rPr>
              <a:t>Getting to a teamwork-based organization, however, is full of technical and cultural challenges.</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16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What’s keeping organizations from embracing collaboration?  Lack of tools.</a:t>
            </a:r>
          </a:p>
          <a:p>
            <a:pPr marL="0" marR="0" lvl="0" indent="0" algn="l" defTabSz="932688" rtl="0" eaLnBrk="1" fontAlgn="auto" latinLnBrk="0" hangingPunct="1">
              <a:lnSpc>
                <a:spcPct val="100000"/>
              </a:lnSpc>
              <a:spcBef>
                <a:spcPts val="0"/>
              </a:spcBef>
              <a:spcAft>
                <a:spcPts val="0"/>
              </a:spcAft>
              <a:buClrTx/>
              <a:buSzTx/>
              <a:buFontTx/>
              <a:buNone/>
              <a:tabLst/>
              <a:defRPr/>
            </a:pPr>
            <a:br>
              <a:rPr lang="en-US" sz="1200" b="0" i="0" u="none" strike="noStrike" kern="1200">
                <a:solidFill>
                  <a:schemeClr val="tx1"/>
                </a:solidFill>
                <a:effectLst/>
                <a:latin typeface="Segoe UI" panose="020B0502040204020203" pitchFamily="34" charset="0"/>
                <a:ea typeface="+mn-ea"/>
                <a:cs typeface="Segoe UI" panose="020B0502040204020203" pitchFamily="34" charset="0"/>
              </a:rPr>
            </a:br>
            <a:r>
              <a:rPr lang="en-US" sz="1200" b="0" i="0" u="none" strike="noStrike" kern="1200">
                <a:solidFill>
                  <a:schemeClr val="tx1"/>
                </a:solidFill>
                <a:effectLst/>
                <a:latin typeface="Segoe UI" panose="020B0502040204020203" pitchFamily="34" charset="0"/>
                <a:ea typeface="+mn-ea"/>
                <a:cs typeface="Segoe UI" panose="020B0502040204020203" pitchFamily="34" charset="0"/>
              </a:rPr>
              <a:t>What do SBMs want? It’s all here. </a:t>
            </a:r>
          </a:p>
          <a:p>
            <a:endParaRPr lang="en-US" sz="1200" b="0" i="0" u="none" strike="noStrike" kern="1200">
              <a:solidFill>
                <a:schemeClr val="tx1"/>
              </a:solidFill>
              <a:effectLst/>
              <a:latin typeface="Segoe UI" panose="020B0502040204020203" pitchFamily="34" charset="0"/>
              <a:ea typeface="+mn-ea"/>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9C2F5114-F968-4E76-B1FB-7E87E880E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911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it all comes together with Teamwork built into Office 365.</a:t>
            </a:r>
          </a:p>
        </p:txBody>
      </p:sp>
      <p:sp>
        <p:nvSpPr>
          <p:cNvPr id="4" name="Slide Number Placeholder 3"/>
          <p:cNvSpPr>
            <a:spLocks noGrp="1"/>
          </p:cNvSpPr>
          <p:nvPr>
            <p:ph type="sldNum" sz="quarter" idx="5"/>
          </p:nvPr>
        </p:nvSpPr>
        <p:spPr/>
        <p:txBody>
          <a:bodyPr/>
          <a:lstStyle/>
          <a:p>
            <a:fld id="{9C2F5114-F968-4E76-B1FB-7E87E880EF51}" type="slidenum">
              <a:rPr lang="en-US" smtClean="0"/>
              <a:t>6</a:t>
            </a:fld>
            <a:endParaRPr lang="en-US"/>
          </a:p>
        </p:txBody>
      </p:sp>
    </p:spTree>
    <p:extLst>
      <p:ext uri="{BB962C8B-B14F-4D97-AF65-F5344CB8AC3E}">
        <p14:creationId xmlns:p14="http://schemas.microsoft.com/office/powerpoint/2010/main" val="415584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effectLst/>
                <a:latin typeface="Segoe UI" panose="020B0502040204020203" pitchFamily="34" charset="0"/>
                <a:ea typeface="+mn-ea"/>
                <a:cs typeface="Segoe UI" panose="020B0502040204020203" pitchFamily="34" charset="0"/>
              </a:rPr>
              <a:t>So what are we doing to help accelerate the transformation for you and your customers?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67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Segoe UI"/>
                <a:cs typeface="Segoe UI"/>
              </a:rPr>
              <a:t>First and foremost, get SMB customers collaborating more securely and efficiently with business-class email. Business-class email also helps SMBs look professional.</a:t>
            </a:r>
          </a:p>
          <a:p>
            <a:endParaRPr lang="en-US"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a:cs typeface="Segoe UI"/>
              </a:rPr>
              <a:t>The next stage is selling in Teams and associated adoption services to help SMBs use the collaboration tools. Partners surveyed in a recent Forrester TEI survey say that Teams is viewed as a replacement for other Office 365 solutions by both customers and partners.</a:t>
            </a:r>
            <a:r>
              <a:rPr lang="en-US">
                <a:latin typeface="Segoe UI"/>
                <a:cs typeface="Segoe UI"/>
              </a:rPr>
              <a:t> </a:t>
            </a:r>
            <a:endParaRPr lang="en-US" sz="1200" kern="1200">
              <a:solidFill>
                <a:schemeClr val="tx1"/>
              </a:solidFill>
              <a:effectLst/>
              <a:latin typeface="Segoe UI" panose="020B0502040204020203" pitchFamily="34" charset="0"/>
              <a:cs typeface="Segoe UI" panose="020B0502040204020203" pitchFamily="34" charset="0"/>
            </a:endParaRPr>
          </a:p>
          <a:p>
            <a:r>
              <a:rPr lang="en-US" sz="1200" kern="1200">
                <a:solidFill>
                  <a:schemeClr val="tx1"/>
                </a:solidFill>
                <a:effectLst/>
                <a:latin typeface="Segoe UI"/>
                <a:cs typeface="Segoe UI"/>
              </a:rPr>
              <a:t>--Many Skype for Business users have seen it be subsumed into Teams and are making the switch.</a:t>
            </a:r>
          </a:p>
          <a:p>
            <a:r>
              <a:rPr lang="en-US" sz="1200" kern="1200">
                <a:solidFill>
                  <a:schemeClr val="tx1"/>
                </a:solidFill>
                <a:effectLst/>
                <a:latin typeface="Segoe UI"/>
                <a:cs typeface="Segoe UI"/>
              </a:rPr>
              <a:t>--Partners see Teams-centric teamwork solutions replacing SharePoint portal projects and look favorably upon this. One interviewee said, “We are starting a lot of Teams journey for our large customers. This is resulting in less SharePoint work, which is a good thing since SharePoint has become a race to the bottom with intranet in a box solutions.” This partner said that Teams-centric work really took off last November and is already 20% of all their teamwork revenues. They expect it to be at 50% within a year.</a:t>
            </a:r>
          </a:p>
          <a:p>
            <a:endParaRPr lang="en-US"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a:cs typeface="Segoe UI"/>
              </a:rPr>
              <a:t> Microsoft Teams is</a:t>
            </a:r>
            <a:r>
              <a:rPr lang="en-US">
                <a:latin typeface="Segoe UI"/>
                <a:cs typeface="Segoe UI"/>
              </a:rPr>
              <a:t> </a:t>
            </a:r>
            <a:r>
              <a:rPr lang="en-US" sz="1200" kern="1200">
                <a:solidFill>
                  <a:schemeClr val="tx1"/>
                </a:solidFill>
                <a:effectLst/>
                <a:latin typeface="Segoe UI"/>
                <a:cs typeface="Segoe UI"/>
              </a:rPr>
              <a:t>a hub for teamwork that brings together </a:t>
            </a:r>
            <a:r>
              <a:rPr lang="en-US">
                <a:latin typeface="Segoe UI"/>
                <a:cs typeface="Segoe UI"/>
              </a:rPr>
              <a:t>a team’s</a:t>
            </a:r>
            <a:r>
              <a:rPr lang="en-US" sz="1200" kern="1200">
                <a:solidFill>
                  <a:schemeClr val="tx1"/>
                </a:solidFill>
                <a:effectLst/>
                <a:latin typeface="Segoe UI"/>
                <a:cs typeface="Segoe UI"/>
              </a:rPr>
              <a:t> chats, meetings, files, and apps making it easier for SMBs to collaborate and keep track of group projects involving your </a:t>
            </a:r>
            <a:r>
              <a:rPr lang="en-US" sz="1200" b="1" kern="1200">
                <a:solidFill>
                  <a:schemeClr val="tx1"/>
                </a:solidFill>
                <a:effectLst/>
                <a:latin typeface="Segoe UI"/>
                <a:cs typeface="Segoe UI"/>
              </a:rPr>
              <a:t>co-workers, customers and suppliers.</a:t>
            </a:r>
            <a:r>
              <a:rPr lang="en-US" b="1">
                <a:latin typeface="Segoe UI"/>
                <a:cs typeface="Segoe UI"/>
              </a:rPr>
              <a:t>  </a:t>
            </a:r>
            <a:endParaRPr lang="en-US" sz="1200" b="1" kern="1200">
              <a:solidFill>
                <a:schemeClr val="tx1"/>
              </a:solidFill>
              <a:effectLst/>
              <a:latin typeface="Segoe UI" panose="020B0502040204020203" pitchFamily="34" charset="0"/>
              <a:cs typeface="Segoe UI" panose="020B0502040204020203" pitchFamily="34" charset="0"/>
            </a:endParaRPr>
          </a:p>
          <a:p>
            <a:endParaRPr lang="en-US" sz="1200" b="1" i="0" u="none" strike="noStrike" kern="1200">
              <a:solidFill>
                <a:schemeClr val="tx1"/>
              </a:solidFill>
              <a:effectLst/>
              <a:latin typeface="Segoe UI" panose="020B0502040204020203" pitchFamily="34" charset="0"/>
              <a:ea typeface="+mn-ea"/>
              <a:cs typeface="Segoe UI" panose="020B0502040204020203" pitchFamily="34" charset="0"/>
            </a:endParaRPr>
          </a:p>
          <a:p>
            <a:pPr>
              <a:defRPr/>
            </a:pPr>
            <a:r>
              <a:rPr lang="en-US" sz="1200" b="1" kern="1200">
                <a:solidFill>
                  <a:schemeClr val="tx1"/>
                </a:solidFill>
                <a:effectLst/>
                <a:latin typeface="Segoe UI"/>
                <a:cs typeface="Segoe UI"/>
              </a:rPr>
              <a:t>Online file sharing</a:t>
            </a:r>
            <a:r>
              <a:rPr lang="en-US" sz="1200" kern="1200">
                <a:solidFill>
                  <a:schemeClr val="tx1"/>
                </a:solidFill>
                <a:effectLst/>
                <a:latin typeface="Segoe UI"/>
                <a:cs typeface="Segoe UI"/>
              </a:rPr>
              <a:t>. With state-of-the-art co-authoring capabilities, SMBs can share and edit your files in real-time with your team from anywhere any device.</a:t>
            </a:r>
            <a:r>
              <a:rPr lang="en-US">
                <a:latin typeface="Segoe UI"/>
                <a:cs typeface="Segoe UI"/>
              </a:rPr>
              <a:t> </a:t>
            </a:r>
          </a:p>
          <a:p>
            <a:pPr>
              <a:defRPr/>
            </a:pPr>
            <a:endParaRPr lang="en-US">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Segoe UI"/>
                <a:cs typeface="Segoe UI"/>
              </a:rPr>
              <a:t>Online meetings. </a:t>
            </a:r>
            <a:r>
              <a:rPr lang="en-US" sz="1200" kern="1200">
                <a:solidFill>
                  <a:schemeClr val="tx1"/>
                </a:solidFill>
                <a:effectLst/>
                <a:latin typeface="Segoe UI"/>
                <a:cs typeface="Segoe UI"/>
              </a:rPr>
              <a:t>They can host online meetings to get work done in real time.</a:t>
            </a:r>
            <a:r>
              <a:rPr lang="en-US">
                <a:latin typeface="Segoe UI"/>
                <a:cs typeface="Segoe UI"/>
              </a:rPr>
              <a:t> </a:t>
            </a:r>
            <a:r>
              <a:rPr lang="en-US" sz="1200" kern="1200">
                <a:solidFill>
                  <a:schemeClr val="tx1"/>
                </a:solidFill>
                <a:effectLst/>
                <a:latin typeface="Segoe UI"/>
                <a:cs typeface="Segoe UI"/>
              </a:rPr>
              <a:t> With one click, anyone inside or outside the company can join the online meeting. Meetings tools enable people to record meetings, use the whiteboard, to draw out ideas and work together to solve challenges.</a:t>
            </a:r>
            <a:r>
              <a:rPr lang="en-US">
                <a:latin typeface="Segoe UI"/>
                <a:cs typeface="Segoe UI"/>
              </a:rPr>
              <a:t> </a:t>
            </a:r>
            <a:endParaRPr lang="en-US" sz="1200" kern="1200">
              <a:solidFill>
                <a:schemeClr val="tx1"/>
              </a:solidFill>
              <a:effectLst/>
              <a:latin typeface="Segoe UI" panose="020B0502040204020203" pitchFamily="34" charset="0"/>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688"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Segoe UI"/>
                <a:cs typeface="Segoe UI"/>
              </a:rPr>
              <a:t>Shift management. </a:t>
            </a:r>
            <a:r>
              <a:rPr lang="en-US" sz="1200" b="0" i="0" u="none" strike="noStrike" kern="1200">
                <a:solidFill>
                  <a:schemeClr val="tx1"/>
                </a:solidFill>
                <a:effectLst/>
                <a:latin typeface="Segoe UI"/>
                <a:cs typeface="Segoe UI"/>
              </a:rPr>
              <a:t>The Shifts app in Microsoft Teams keeps Firstline Workers connected and in sync. Use it for team time management and communication. Shifts lets Firstline Workers and managers can use mobile devices to manage schedules together.</a:t>
            </a:r>
          </a:p>
          <a:p>
            <a:endParaRPr lang="en-US" sz="1200" kern="1200">
              <a:solidFill>
                <a:schemeClr val="tx1"/>
              </a:solidFill>
              <a:effectLst/>
              <a:latin typeface="Segoe UI" panose="020B0502040204020203" pitchFamily="34" charset="0"/>
              <a:ea typeface="+mn-ea"/>
              <a:cs typeface="Segoe UI" panose="020B0502040204020203" pitchFamily="34" charset="0"/>
            </a:endParaRPr>
          </a:p>
          <a:p>
            <a:r>
              <a:rPr lang="en-US" sz="1200" kern="1200">
                <a:solidFill>
                  <a:schemeClr val="tx1"/>
                </a:solidFill>
                <a:effectLst/>
                <a:latin typeface="Segoe UI"/>
                <a:cs typeface="Segoe UI"/>
              </a:rPr>
              <a:t>By providing SMBs with a central hub, Microsoft Teams greatly simplifies and enhances group collaboration. It helps increasing efficiency and helps SMBs look more professional.</a:t>
            </a:r>
          </a:p>
          <a:p>
            <a:endParaRPr lang="en-US" sz="1200" kern="120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10/22/2019 11:31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768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7102"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10/22/2019 11:31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55444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jp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50020-A946-944F-871E-3226778A7F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2" y="0"/>
            <a:ext cx="12438365" cy="6994524"/>
          </a:xfrm>
          <a:prstGeom prst="rect">
            <a:avLst/>
          </a:prstGeom>
          <a:solidFill>
            <a:schemeClr val="tx1"/>
          </a:solidFill>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2720975" y="-2720978"/>
            <a:ext cx="6994526"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
        <p:nvSpPr>
          <p:cNvPr id="12" name="Rectangle 11" descr="Photo of people working in an office, with two people sharing some information over an open laptop.">
            <a:extLst>
              <a:ext uri="{FF2B5EF4-FFF2-40B4-BE49-F238E27FC236}">
                <a16:creationId xmlns:a16="http://schemas.microsoft.com/office/drawing/2014/main" id="{82FFE6F2-0A60-394A-A81C-FBD3676B8624}"/>
              </a:ext>
            </a:extLst>
          </p:cNvPr>
          <p:cNvSpPr/>
          <p:nvPr userDrawn="1"/>
        </p:nvSpPr>
        <p:spPr bwMode="auto">
          <a:xfrm rot="5400000">
            <a:off x="3126420" y="-3126423"/>
            <a:ext cx="6183637" cy="12436475"/>
          </a:xfrm>
          <a:prstGeom prst="rect">
            <a:avLst/>
          </a:prstGeom>
          <a:gradFill flip="none" rotWithShape="1">
            <a:gsLst>
              <a:gs pos="7000">
                <a:schemeClr val="bg1"/>
              </a:gs>
              <a:gs pos="18000">
                <a:schemeClr val="bg1">
                  <a:alpha val="0"/>
                </a:scheme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3"/>
          <a:stretch>
            <a:fillRect/>
          </a:stretch>
        </p:blipFill>
        <p:spPr>
          <a:xfrm>
            <a:off x="434976" y="445280"/>
            <a:ext cx="914401" cy="195507"/>
          </a:xfrm>
          <a:prstGeom prst="rect">
            <a:avLst/>
          </a:prstGeom>
        </p:spPr>
      </p:pic>
    </p:spTree>
    <p:extLst>
      <p:ext uri="{BB962C8B-B14F-4D97-AF65-F5344CB8AC3E}">
        <p14:creationId xmlns:p14="http://schemas.microsoft.com/office/powerpoint/2010/main" val="2394368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2" y="444499"/>
            <a:ext cx="11533187" cy="679601"/>
          </a:xfrm>
        </p:spPr>
        <p:txBody>
          <a:bodyPr vert="horz" wrap="square" lIns="0" tIns="164592" rIns="0" bIns="0" rtlCol="0" anchor="t">
            <a:noAutofit/>
          </a:bodyPr>
          <a:lstStyle>
            <a:lvl1pPr>
              <a:defRPr lang="en-US" sz="3300"/>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11572" y="1184276"/>
            <a:ext cx="7424905" cy="5810250"/>
          </a:xfrm>
          <a:prstGeom prst="rect">
            <a:avLst/>
          </a:prstGeom>
        </p:spPr>
      </p:pic>
    </p:spTree>
    <p:extLst>
      <p:ext uri="{BB962C8B-B14F-4D97-AF65-F5344CB8AC3E}">
        <p14:creationId xmlns:p14="http://schemas.microsoft.com/office/powerpoint/2010/main" val="152667057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7839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278029" y="2057881"/>
            <a:ext cx="3564152" cy="313932"/>
          </a:xfrm>
        </p:spPr>
        <p:txBody>
          <a:bodyPr/>
          <a:lstStyle>
            <a:lvl1pPr marL="0" indent="0">
              <a:buFontTx/>
              <a:buNone/>
              <a:defRPr sz="204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94294" y="1465289"/>
            <a:ext cx="7398732" cy="4928550"/>
          </a:xfrm>
          <a:blipFill>
            <a:blip r:embed="rId2"/>
            <a:stretch>
              <a:fillRect/>
            </a:stretch>
          </a:blipFill>
        </p:spPr>
        <p:txBody>
          <a:bodyPr bIns="1005840" anchor="ctr">
            <a:noAutofit/>
          </a:bodyPr>
          <a:lstStyle>
            <a:lvl1pPr marL="0" indent="0" algn="ctr">
              <a:buNone/>
              <a:defRPr sz="102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18868301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95914" y="2351744"/>
            <a:ext cx="3538516" cy="1130181"/>
          </a:xfrm>
        </p:spPr>
        <p:txBody>
          <a:bodyPr/>
          <a:lstStyle>
            <a:lvl1pPr>
              <a:defRPr sz="3672">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739268" y="2495753"/>
            <a:ext cx="7100774" cy="376706"/>
          </a:xfrm>
        </p:spPr>
        <p:txBody>
          <a:bodyPr/>
          <a:lstStyle>
            <a:lvl1pPr marL="0" indent="0">
              <a:spcAft>
                <a:spcPts val="1224"/>
              </a:spcAft>
              <a:buNone/>
              <a:defRPr sz="2448"/>
            </a:lvl1pPr>
            <a:lvl2pPr marL="233149"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600059" y="2057880"/>
            <a:ext cx="354705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741406" y="2057880"/>
            <a:ext cx="7100774"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94799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443449"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600059" y="3213098"/>
            <a:ext cx="3247476" cy="565091"/>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37338" y="3275904"/>
            <a:ext cx="6803399" cy="439479"/>
          </a:xfrm>
        </p:spPr>
        <p:txBody>
          <a:bodyPr anchor="ctr" anchorCtr="0"/>
          <a:lstStyle>
            <a:lvl1pPr marL="0" indent="0">
              <a:spcAft>
                <a:spcPts val="1224"/>
              </a:spcAft>
              <a:buNone/>
              <a:defRPr sz="2856"/>
            </a:lvl1pPr>
            <a:lvl2pPr marL="233149" indent="0">
              <a:buNone/>
              <a:defRPr/>
            </a:lvl2pPr>
          </a:lstStyle>
          <a:p>
            <a:pPr lvl="0"/>
            <a:r>
              <a:rPr lang="en-US"/>
              <a:t>Click to edit Master text styles</a:t>
            </a:r>
          </a:p>
        </p:txBody>
      </p:sp>
    </p:spTree>
    <p:extLst>
      <p:ext uri="{BB962C8B-B14F-4D97-AF65-F5344CB8AC3E}">
        <p14:creationId xmlns:p14="http://schemas.microsoft.com/office/powerpoint/2010/main" val="235380584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443449"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600059" y="3213098"/>
            <a:ext cx="3247476" cy="56509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37338" y="3275904"/>
            <a:ext cx="6803399" cy="439479"/>
          </a:xfrm>
        </p:spPr>
        <p:txBody>
          <a:bodyPr anchor="ctr" anchorCtr="0"/>
          <a:lstStyle>
            <a:lvl1pPr marL="0" indent="0">
              <a:spcAft>
                <a:spcPts val="1224"/>
              </a:spcAft>
              <a:buNone/>
              <a:defRPr sz="2856"/>
            </a:lvl1pPr>
            <a:lvl2pPr marL="233149" indent="0">
              <a:buNone/>
              <a:defRPr/>
            </a:lvl2pPr>
          </a:lstStyle>
          <a:p>
            <a:pPr lvl="0"/>
            <a:r>
              <a:rPr lang="en-US"/>
              <a:t>Click to edit Master text styles</a:t>
            </a:r>
          </a:p>
        </p:txBody>
      </p:sp>
    </p:spTree>
    <p:extLst>
      <p:ext uri="{BB962C8B-B14F-4D97-AF65-F5344CB8AC3E}">
        <p14:creationId xmlns:p14="http://schemas.microsoft.com/office/powerpoint/2010/main" val="32198855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8288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25298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9327356" cy="345294"/>
          </a:xfrm>
          <a:noFill/>
        </p:spPr>
        <p:txBody>
          <a:bodyPr lIns="0" tIns="0" rIns="0" bIns="0">
            <a:spAutoFit/>
          </a:bodyPr>
          <a:lstStyle>
            <a:lvl1pPr marL="0" indent="0">
              <a:spcBef>
                <a:spcPts val="0"/>
              </a:spcBef>
              <a:spcAft>
                <a:spcPts val="0"/>
              </a:spcAft>
              <a:buFont typeface="Arial" panose="020B0604020202020204" pitchFamily="34" charset="0"/>
              <a:buNone/>
              <a:defRPr sz="2244"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75115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43167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220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2725082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767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2771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24162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925265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643398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9322305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24253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74122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718E3E-981F-9946-BAF2-8F27E037244B}"/>
              </a:ext>
            </a:extLst>
          </p:cNvPr>
          <p:cNvPicPr>
            <a:picLocks noChangeAspect="1"/>
          </p:cNvPicPr>
          <p:nvPr userDrawn="1"/>
        </p:nvPicPr>
        <p:blipFill rotWithShape="1">
          <a:blip r:embed="rId2"/>
          <a:srcRect t="15716"/>
          <a:stretch/>
        </p:blipFill>
        <p:spPr>
          <a:xfrm>
            <a:off x="0" y="0"/>
            <a:ext cx="12439584" cy="6994526"/>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a:off x="1" y="0"/>
            <a:ext cx="12436474" cy="6994524"/>
          </a:xfrm>
          <a:prstGeom prst="rect">
            <a:avLst/>
          </a:prstGeom>
          <a:gradFill>
            <a:gsLst>
              <a:gs pos="1250">
                <a:schemeClr val="tx1">
                  <a:alpha val="55000"/>
                </a:schemeClr>
              </a:gs>
              <a:gs pos="100000">
                <a:schemeClr val="bg1">
                  <a:lumMod val="10000"/>
                  <a:alpha val="30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7F29A479-C60C-4223-BBFF-CF86EDBC32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1803352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892808"/>
            <a:ext cx="11567160" cy="773032"/>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0" indent="0">
              <a:lnSpc>
                <a:spcPct val="100000"/>
              </a:lnSpc>
              <a:spcBef>
                <a:spcPts val="0"/>
              </a:spcBef>
              <a:spcAft>
                <a:spcPts val="400"/>
              </a:spcAft>
              <a:buNone/>
              <a:defRPr sz="1600">
                <a:solidFill>
                  <a:srgbClr val="000000"/>
                </a:solidFill>
                <a:latin typeface="+mj-lt"/>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16pt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7000643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3"/>
            <a:ext cx="11567160" cy="1247521"/>
          </a:xfrm>
        </p:spPr>
        <p:txBody>
          <a:bodyPr wrap="square" lIns="0" tIns="0" rIns="0" bIns="0">
            <a:spAutoFit/>
          </a:bodyPr>
          <a:lstStyle>
            <a:lvl1pPr marL="274320" indent="-274320">
              <a:lnSpc>
                <a:spcPct val="90000"/>
              </a:lnSpc>
              <a:spcBef>
                <a:spcPts val="0"/>
              </a:spcBef>
              <a:spcAft>
                <a:spcPts val="1300"/>
              </a:spcAft>
              <a:buClr>
                <a:srgbClr val="000000"/>
              </a:buClr>
              <a:buSzPct val="77000"/>
              <a:buFont typeface="Arial" panose="020B0604020202020204" pitchFamily="34" charset="0"/>
              <a:buChar char="•"/>
              <a:defRPr sz="2600" b="0" i="0">
                <a:solidFill>
                  <a:srgbClr val="000000"/>
                </a:solidFill>
                <a:latin typeface="+mn-lt"/>
              </a:defRPr>
            </a:lvl1pPr>
            <a:lvl2pPr marL="548640" indent="-228600">
              <a:lnSpc>
                <a:spcPct val="90000"/>
              </a:lnSpc>
              <a:spcBef>
                <a:spcPts val="0"/>
              </a:spcBef>
              <a:spcAft>
                <a:spcPts val="1300"/>
              </a:spcAft>
              <a:buClr>
                <a:srgbClr val="000000"/>
              </a:buClr>
              <a:buSzPct val="77000"/>
              <a:buFont typeface="Arial" panose="020B0604020202020204" pitchFamily="34" charset="0"/>
              <a:buChar char="•"/>
              <a:defRPr sz="2000">
                <a:solidFill>
                  <a:srgbClr val="000000"/>
                </a:solidFill>
              </a:defRPr>
            </a:lvl2pPr>
            <a:lvl3pPr marL="822960" indent="-228600">
              <a:spcBef>
                <a:spcPts val="0"/>
              </a:spcBef>
              <a:spcAft>
                <a:spcPts val="13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1366781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6805615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0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20pt</a:t>
            </a:r>
          </a:p>
          <a:p>
            <a:pPr lvl="0"/>
            <a:r>
              <a:rPr lang="pt-BR"/>
              <a:t>Subhead Segoe UI 20pt</a:t>
            </a:r>
          </a:p>
          <a:p>
            <a:pPr lvl="0"/>
            <a:r>
              <a:rPr lang="pt-BR"/>
              <a:t>Subhead Segoe UI 20pt</a:t>
            </a:r>
          </a:p>
        </p:txBody>
      </p:sp>
    </p:spTree>
    <p:extLst>
      <p:ext uri="{BB962C8B-B14F-4D97-AF65-F5344CB8AC3E}">
        <p14:creationId xmlns:p14="http://schemas.microsoft.com/office/powerpoint/2010/main" val="2722050660"/>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0843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3559446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6"/>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22pt</a:t>
            </a:r>
          </a:p>
        </p:txBody>
      </p:sp>
    </p:spTree>
    <p:extLst>
      <p:ext uri="{BB962C8B-B14F-4D97-AF65-F5344CB8AC3E}">
        <p14:creationId xmlns:p14="http://schemas.microsoft.com/office/powerpoint/2010/main" val="3956247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50020-A946-944F-871E-3226778A7F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3" y="1"/>
            <a:ext cx="12438365" cy="6994524"/>
          </a:xfrm>
          <a:prstGeom prst="rect">
            <a:avLst/>
          </a:prstGeom>
          <a:solidFill>
            <a:schemeClr val="tx1"/>
          </a:solidFill>
        </p:spPr>
      </p:pic>
      <p:sp>
        <p:nvSpPr>
          <p:cNvPr id="9" name="Rectangle 8">
            <a:extLst>
              <a:ext uri="{FF2B5EF4-FFF2-40B4-BE49-F238E27FC236}">
                <a16:creationId xmlns:a16="http://schemas.microsoft.com/office/drawing/2014/main" id="{2CC659DB-0DB5-45CE-9267-E67BE13D4959}"/>
              </a:ext>
            </a:extLst>
          </p:cNvPr>
          <p:cNvSpPr/>
          <p:nvPr userDrawn="1"/>
        </p:nvSpPr>
        <p:spPr bwMode="auto">
          <a:xfrm rot="16200000">
            <a:off x="2720976" y="-2720977"/>
            <a:ext cx="6994526" cy="12436475"/>
          </a:xfrm>
          <a:prstGeom prst="rect">
            <a:avLst/>
          </a:prstGeom>
          <a:gradFill>
            <a:gsLst>
              <a:gs pos="17000">
                <a:schemeClr val="bg1">
                  <a:lumMod val="10000"/>
                  <a:alpha val="71000"/>
                </a:schemeClr>
              </a:gs>
              <a:gs pos="81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sp>
        <p:nvSpPr>
          <p:cNvPr id="12" name="Rectangle 11">
            <a:extLst>
              <a:ext uri="{FF2B5EF4-FFF2-40B4-BE49-F238E27FC236}">
                <a16:creationId xmlns:a16="http://schemas.microsoft.com/office/drawing/2014/main" id="{82FFE6F2-0A60-394A-A81C-FBD3676B8624}"/>
              </a:ext>
            </a:extLst>
          </p:cNvPr>
          <p:cNvSpPr/>
          <p:nvPr userDrawn="1"/>
        </p:nvSpPr>
        <p:spPr bwMode="auto">
          <a:xfrm rot="5400000">
            <a:off x="3126420" y="-3126423"/>
            <a:ext cx="6183637" cy="12436475"/>
          </a:xfrm>
          <a:prstGeom prst="rect">
            <a:avLst/>
          </a:prstGeom>
          <a:gradFill flip="none" rotWithShape="1">
            <a:gsLst>
              <a:gs pos="7000">
                <a:schemeClr val="bg1"/>
              </a:gs>
              <a:gs pos="18000">
                <a:schemeClr val="bg1">
                  <a:alpha val="0"/>
                </a:schemeClr>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3FB9A594-8362-EE41-8058-D4A0A53EB681}"/>
              </a:ext>
            </a:extLst>
          </p:cNvPr>
          <p:cNvPicPr>
            <a:picLocks noChangeAspect="1"/>
          </p:cNvPicPr>
          <p:nvPr userDrawn="1"/>
        </p:nvPicPr>
        <p:blipFill>
          <a:blip r:embed="rId3"/>
          <a:stretch>
            <a:fillRect/>
          </a:stretch>
        </p:blipFill>
        <p:spPr>
          <a:xfrm>
            <a:off x="434977" y="445281"/>
            <a:ext cx="914401" cy="195507"/>
          </a:xfrm>
          <a:prstGeom prst="rect">
            <a:avLst/>
          </a:prstGeom>
        </p:spPr>
      </p:pic>
    </p:spTree>
    <p:extLst>
      <p:ext uri="{BB962C8B-B14F-4D97-AF65-F5344CB8AC3E}">
        <p14:creationId xmlns:p14="http://schemas.microsoft.com/office/powerpoint/2010/main" val="2062976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7"/>
            <a:ext cx="11567160" cy="304699"/>
          </a:xfrm>
        </p:spPr>
        <p:txBody>
          <a:bodyPr wrap="square" lIns="0" tIns="0" rIns="0" bIns="0">
            <a:spAutoFit/>
          </a:bodyPr>
          <a:lstStyle>
            <a:lvl1pPr marL="0" indent="0">
              <a:lnSpc>
                <a:spcPct val="90000"/>
              </a:lnSpc>
              <a:spcBef>
                <a:spcPts val="0"/>
              </a:spcBef>
              <a:spcAft>
                <a:spcPts val="1299"/>
              </a:spcAft>
              <a:buNone/>
              <a:defRPr sz="22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22pt</a:t>
            </a:r>
          </a:p>
        </p:txBody>
      </p:sp>
    </p:spTree>
    <p:extLst>
      <p:ext uri="{BB962C8B-B14F-4D97-AF65-F5344CB8AC3E}">
        <p14:creationId xmlns:p14="http://schemas.microsoft.com/office/powerpoint/2010/main" val="39272845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744CB6F-6270-F34B-A301-417DE3882693}"/>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0667865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1355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635877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60D08B2-BE7A-C940-836F-7ABF71095A07}"/>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36pt</a:t>
            </a:r>
          </a:p>
        </p:txBody>
      </p:sp>
    </p:spTree>
    <p:extLst>
      <p:ext uri="{BB962C8B-B14F-4D97-AF65-F5344CB8AC3E}">
        <p14:creationId xmlns:p14="http://schemas.microsoft.com/office/powerpoint/2010/main" val="217164406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9" name="Title Placeholder 1">
            <a:extLst>
              <a:ext uri="{FF2B5EF4-FFF2-40B4-BE49-F238E27FC236}">
                <a16:creationId xmlns:a16="http://schemas.microsoft.com/office/drawing/2014/main" id="{513C2FD7-D7BD-4C2F-86B5-C06DBDEA1A7E}"/>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solidFill>
                  <a:srgbClr val="000000"/>
                </a:solidFill>
                <a:latin typeface="+mj-lt"/>
                <a:cs typeface="Segoe UI Semibold" panose="020B0702040204020203" pitchFamily="34" charset="0"/>
              </a:defRPr>
            </a:lvl1pPr>
          </a:lstStyle>
          <a:p>
            <a:r>
              <a:rPr lang="en-US"/>
              <a:t>Heading Segoe UI </a:t>
            </a:r>
            <a:r>
              <a:rPr lang="en-US" err="1"/>
              <a:t>Semibold</a:t>
            </a:r>
            <a:r>
              <a:rPr lang="en-US"/>
              <a:t> 32pt</a:t>
            </a:r>
          </a:p>
        </p:txBody>
      </p:sp>
      <p:sp>
        <p:nvSpPr>
          <p:cNvPr id="10" name="Text Placeholder 3">
            <a:extLst>
              <a:ext uri="{FF2B5EF4-FFF2-40B4-BE49-F238E27FC236}">
                <a16:creationId xmlns:a16="http://schemas.microsoft.com/office/drawing/2014/main" id="{3419C2D4-B9DE-4F6D-B9CF-5C48FC4F94A7}"/>
              </a:ext>
            </a:extLst>
          </p:cNvPr>
          <p:cNvSpPr>
            <a:spLocks noGrp="1"/>
          </p:cNvSpPr>
          <p:nvPr>
            <p:ph type="body" sz="quarter" idx="12" hasCustomPrompt="1"/>
          </p:nvPr>
        </p:nvSpPr>
        <p:spPr>
          <a:xfrm>
            <a:off x="434974" y="1798133"/>
            <a:ext cx="5669242" cy="312008"/>
          </a:xfrm>
        </p:spPr>
        <p:txBody>
          <a:bodyPr wrap="square" lIns="0" tIns="0" rIns="0" bIns="0">
            <a:spAutoFit/>
          </a:bodyPr>
          <a:lstStyle>
            <a:lvl1pPr marL="0" indent="0">
              <a:lnSpc>
                <a:spcPct val="110000"/>
              </a:lnSpc>
              <a:spcBef>
                <a:spcPts val="0"/>
              </a:spcBef>
              <a:spcAft>
                <a:spcPts val="1000"/>
              </a:spcAft>
              <a:buNone/>
              <a:defRPr sz="20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20pt</a:t>
            </a:r>
          </a:p>
        </p:txBody>
      </p:sp>
    </p:spTree>
    <p:extLst>
      <p:ext uri="{BB962C8B-B14F-4D97-AF65-F5344CB8AC3E}">
        <p14:creationId xmlns:p14="http://schemas.microsoft.com/office/powerpoint/2010/main" val="946242587"/>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0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20pt</a:t>
            </a:r>
          </a:p>
          <a:p>
            <a:pPr lvl="0"/>
            <a:r>
              <a:rPr lang="pt-BR"/>
              <a:t>Subhead Segoe UI 20pt</a:t>
            </a:r>
          </a:p>
          <a:p>
            <a:pPr lvl="0"/>
            <a:r>
              <a:rPr lang="pt-BR"/>
              <a:t>Subhead Segoe UI 20pt</a:t>
            </a:r>
          </a:p>
        </p:txBody>
      </p:sp>
    </p:spTree>
    <p:extLst>
      <p:ext uri="{BB962C8B-B14F-4D97-AF65-F5344CB8AC3E}">
        <p14:creationId xmlns:p14="http://schemas.microsoft.com/office/powerpoint/2010/main" val="1674617081"/>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7" y="4935118"/>
            <a:ext cx="9590081" cy="964256"/>
          </a:xfr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682754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36pt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8"/>
            <a:ext cx="11567160" cy="304699"/>
          </a:xfrm>
        </p:spPr>
        <p:txBody>
          <a:bodyPr wrap="square" lIns="0" tIns="0" rIns="0" bIns="0">
            <a:spAutoFit/>
          </a:bodyPr>
          <a:lstStyle>
            <a:lvl1pPr marL="0" indent="0">
              <a:lnSpc>
                <a:spcPct val="90000"/>
              </a:lnSpc>
              <a:spcBef>
                <a:spcPts val="0"/>
              </a:spcBef>
              <a:spcAft>
                <a:spcPts val="1298"/>
              </a:spcAft>
              <a:buNone/>
              <a:defRPr sz="2200" b="0" i="0">
                <a:solidFill>
                  <a:srgbClr val="000000"/>
                </a:solidFill>
                <a:latin typeface="+mn-lt"/>
              </a:defRPr>
            </a:lvl1pPr>
            <a:lvl2pPr marL="228513" indent="0">
              <a:lnSpc>
                <a:spcPct val="90000"/>
              </a:lnSpc>
              <a:spcBef>
                <a:spcPts val="0"/>
              </a:spcBef>
              <a:spcAft>
                <a:spcPts val="1298"/>
              </a:spcAft>
              <a:buNone/>
              <a:defRPr sz="2000">
                <a:solidFill>
                  <a:schemeClr val="tx2"/>
                </a:solidFill>
              </a:defRPr>
            </a:lvl2pPr>
            <a:lvl3pPr marL="457024" indent="0">
              <a:spcBef>
                <a:spcPts val="0"/>
              </a:spcBef>
              <a:spcAft>
                <a:spcPts val="1298"/>
              </a:spcAft>
              <a:buNone/>
              <a:defRPr sz="2000"/>
            </a:lvl3pPr>
            <a:lvl4pPr marL="685537" indent="0">
              <a:spcBef>
                <a:spcPts val="0"/>
              </a:spcBef>
              <a:spcAft>
                <a:spcPts val="1298"/>
              </a:spcAft>
              <a:buNone/>
              <a:defRPr sz="2000"/>
            </a:lvl4pPr>
            <a:lvl5pPr marL="914049" indent="0">
              <a:buNone/>
              <a:defRPr/>
            </a:lvl5pPr>
          </a:lstStyle>
          <a:p>
            <a:pPr lvl="0"/>
            <a:r>
              <a:rPr lang="en-US"/>
              <a:t>Subtitle Segoe UI 22pt</a:t>
            </a:r>
          </a:p>
        </p:txBody>
      </p:sp>
    </p:spTree>
    <p:extLst>
      <p:ext uri="{BB962C8B-B14F-4D97-AF65-F5344CB8AC3E}">
        <p14:creationId xmlns:p14="http://schemas.microsoft.com/office/powerpoint/2010/main" val="37191604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744CB6F-6270-F34B-A301-417DE3882693}"/>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9950486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3" y="444499"/>
            <a:ext cx="11533187" cy="679601"/>
          </a:xfrm>
        </p:spPr>
        <p:txBody>
          <a:bodyPr vert="horz" wrap="square" lIns="0" tIns="164592" rIns="0" bIns="0" rtlCol="0" anchor="t">
            <a:noAutofit/>
          </a:bodyPr>
          <a:lstStyle>
            <a:lvl1pPr>
              <a:defRPr lang="en-US" sz="3299"/>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11573" y="1184276"/>
            <a:ext cx="7424905" cy="5810250"/>
          </a:xfrm>
          <a:prstGeom prst="rect">
            <a:avLst/>
          </a:prstGeom>
        </p:spPr>
      </p:pic>
    </p:spTree>
    <p:extLst>
      <p:ext uri="{BB962C8B-B14F-4D97-AF65-F5344CB8AC3E}">
        <p14:creationId xmlns:p14="http://schemas.microsoft.com/office/powerpoint/2010/main" val="303540672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3181195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83535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79" y="0"/>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1177235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6" y="1226818"/>
            <a:ext cx="3705225" cy="1195895"/>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37300" y="1226818"/>
            <a:ext cx="3690938" cy="3354708"/>
          </a:xfrm>
          <a:prstGeom prst="rect">
            <a:avLst/>
          </a:prstGeom>
        </p:spPr>
        <p:txBody>
          <a:bodyPr wrap="square" lIns="0" tIns="0" rIns="0" bIns="0">
            <a:noAutofit/>
          </a:bodyPr>
          <a:lstStyle>
            <a:lvl1pPr marL="0" marR="0" indent="0" algn="l" defTabSz="517426"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3579798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9"/>
            <a:ext cx="11567160" cy="1247521"/>
          </a:xfrm>
          <a:prstGeom prst="rect">
            <a:avLst/>
          </a:prstGeo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22640554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4"/>
            <a:ext cx="11567160" cy="1247521"/>
          </a:xfrm>
          <a:prstGeom prst="rect">
            <a:avLst/>
          </a:prstGeom>
        </p:spPr>
        <p:txBody>
          <a:bodyPr wrap="square" lIns="0" tIns="0" rIns="0" bIns="0">
            <a:spAutoFit/>
          </a:bodyPr>
          <a:lstStyle>
            <a:lvl1pPr marL="274267" indent="-274267">
              <a:lnSpc>
                <a:spcPct val="90000"/>
              </a:lnSpc>
              <a:spcBef>
                <a:spcPts val="0"/>
              </a:spcBef>
              <a:spcAft>
                <a:spcPts val="1299"/>
              </a:spcAft>
              <a:buClr>
                <a:srgbClr val="000000"/>
              </a:buClr>
              <a:buSzPct val="77000"/>
              <a:buFont typeface="Arial" panose="020B0604020202020204" pitchFamily="34" charset="0"/>
              <a:buChar char="•"/>
              <a:defRPr sz="2600" b="0" i="0">
                <a:solidFill>
                  <a:srgbClr val="000000"/>
                </a:solidFill>
                <a:latin typeface="+mn-lt"/>
              </a:defRPr>
            </a:lvl1pPr>
            <a:lvl2pPr marL="548535" indent="-228557">
              <a:lnSpc>
                <a:spcPct val="90000"/>
              </a:lnSpc>
              <a:spcBef>
                <a:spcPts val="0"/>
              </a:spcBef>
              <a:spcAft>
                <a:spcPts val="1299"/>
              </a:spcAft>
              <a:buClr>
                <a:srgbClr val="000000"/>
              </a:buClr>
              <a:buSzPct val="77000"/>
              <a:buFont typeface="Arial" panose="020B0604020202020204" pitchFamily="34" charset="0"/>
              <a:buChar char="•"/>
              <a:defRPr sz="2000">
                <a:solidFill>
                  <a:srgbClr val="000000"/>
                </a:solidFill>
              </a:defRPr>
            </a:lvl2pPr>
            <a:lvl3pPr marL="822802" indent="-228557">
              <a:spcBef>
                <a:spcPts val="0"/>
              </a:spcBef>
              <a:spcAft>
                <a:spcPts val="1299"/>
              </a:spcAft>
              <a:buClr>
                <a:srgbClr val="000000"/>
              </a:buClr>
              <a:buSzPct val="77000"/>
              <a:buFont typeface="Arial" panose="020B0604020202020204" pitchFamily="34" charset="0"/>
              <a:buChar char="•"/>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a:prstGeom prst="rect">
            <a:avLst/>
          </a:prstGeo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26pt</a:t>
            </a:r>
          </a:p>
        </p:txBody>
      </p:sp>
    </p:spTree>
    <p:extLst>
      <p:ext uri="{BB962C8B-B14F-4D97-AF65-F5344CB8AC3E}">
        <p14:creationId xmlns:p14="http://schemas.microsoft.com/office/powerpoint/2010/main" val="232845151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8543450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chemeClr val="bg1"/>
                </a:solidFill>
              </a:defRPr>
            </a:lvl1pPr>
          </a:lstStyle>
          <a:p>
            <a:r>
              <a:rPr lang="en-US"/>
              <a:t>Title</a:t>
            </a:r>
          </a:p>
        </p:txBody>
      </p:sp>
    </p:spTree>
    <p:extLst>
      <p:ext uri="{BB962C8B-B14F-4D97-AF65-F5344CB8AC3E}">
        <p14:creationId xmlns:p14="http://schemas.microsoft.com/office/powerpoint/2010/main" val="293036141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a:prstGeom prst="rect">
            <a:avLst/>
          </a:prstGeo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991087914"/>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012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5" y="2178051"/>
            <a:ext cx="3705225" cy="26352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367214" y="2178051"/>
            <a:ext cx="3695700" cy="2635250"/>
          </a:xfrm>
          <a:prstGeom prst="rect">
            <a:avLst/>
          </a:prstGeo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289926" y="2178049"/>
            <a:ext cx="3706871" cy="2635251"/>
          </a:xfrm>
          <a:prstGeom prst="rect">
            <a:avLst/>
          </a:prstGeo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34975" y="5026024"/>
            <a:ext cx="3703321"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367211" y="5026024"/>
            <a:ext cx="3695700"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289926" y="5026024"/>
            <a:ext cx="370332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8286556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1" y="2188559"/>
            <a:ext cx="5895976" cy="3831241"/>
          </a:xfrm>
          <a:prstGeom prst="rect">
            <a:avLst/>
          </a:prstGeo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60"/>
            <a:ext cx="5241206" cy="2624741"/>
          </a:xfrm>
          <a:prstGeom prst="rect">
            <a:avLst/>
          </a:prstGeo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3544106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6"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10"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770908"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6" y="5026024"/>
            <a:ext cx="3700401"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3" y="5026024"/>
            <a:ext cx="369570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6" y="5026024"/>
            <a:ext cx="370840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06837308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2"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1"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9"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7"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7" y="2178050"/>
            <a:ext cx="1604304"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7" y="5026024"/>
            <a:ext cx="2706624"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9"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1"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2"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00990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a:prstGeom prst="rect">
            <a:avLst/>
          </a:prstGeo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46988488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2955968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33337074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2963401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76272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7"/>
          </a:xfrm>
          <a:noFill/>
        </p:spPr>
        <p:txBody>
          <a:bodyPr lIns="0" tIns="0" rIns="0" bIns="0" anchor="t" anchorCtr="0"/>
          <a:lstStyle>
            <a:lvl1pPr>
              <a:lnSpc>
                <a:spcPct val="100000"/>
              </a:lnSpc>
              <a:spcAft>
                <a:spcPts val="1299"/>
              </a:spcAft>
              <a:defRPr sz="2600" spc="-150"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1559526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2863728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29601085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9131" y="6388988"/>
            <a:ext cx="3938217" cy="372394"/>
          </a:xfrm>
          <a:prstGeom prst="rect">
            <a:avLst/>
          </a:prstGeom>
        </p:spPr>
        <p:txBody>
          <a:bodyPr vert="horz" lIns="91440" tIns="45720" rIns="91440" bIns="45720" rtlCol="0" anchor="b"/>
          <a:lstStyle>
            <a:lvl1pPr algn="ctr">
              <a:defRPr sz="816">
                <a:solidFill>
                  <a:schemeClr val="tx2"/>
                </a:solidFill>
              </a:defRPr>
            </a:lvl1pPr>
          </a:lstStyle>
          <a:p>
            <a:pPr defTabSz="931646">
              <a:defRPr/>
            </a:pPr>
            <a:endParaRPr lang="en-US">
              <a:solidFill>
                <a:srgbClr val="505050"/>
              </a:solidFill>
            </a:endParaRPr>
          </a:p>
        </p:txBody>
      </p:sp>
      <p:sp>
        <p:nvSpPr>
          <p:cNvPr id="7" name="Slide Number Placeholder 5"/>
          <p:cNvSpPr>
            <a:spLocks noGrp="1"/>
          </p:cNvSpPr>
          <p:nvPr>
            <p:ph type="sldNum" sz="quarter" idx="4"/>
          </p:nvPr>
        </p:nvSpPr>
        <p:spPr>
          <a:xfrm>
            <a:off x="8187348" y="6388988"/>
            <a:ext cx="3938217" cy="372394"/>
          </a:xfrm>
          <a:prstGeom prst="rect">
            <a:avLst/>
          </a:prstGeom>
        </p:spPr>
        <p:txBody>
          <a:bodyPr vert="horz" lIns="91440" tIns="45720" rIns="91440" bIns="45720" rtlCol="0" anchor="b"/>
          <a:lstStyle>
            <a:lvl1pPr algn="r">
              <a:defRPr sz="816">
                <a:solidFill>
                  <a:schemeClr val="tx2"/>
                </a:solidFill>
              </a:defRPr>
            </a:lvl1pPr>
          </a:lstStyle>
          <a:p>
            <a:pPr defTabSz="931646">
              <a:defRPr/>
            </a:pPr>
            <a:fld id="{FE8F78AB-F42F-4814-9F13-9D3CFCC3597B}" type="slidenum">
              <a:rPr lang="en-US" smtClean="0">
                <a:solidFill>
                  <a:srgbClr val="505050"/>
                </a:solidFill>
              </a:rPr>
              <a:pPr defTabSz="931646">
                <a:defRPr/>
              </a:pPr>
              <a:t>‹#›</a:t>
            </a:fld>
            <a:endParaRPr lang="en-US">
              <a:solidFill>
                <a:srgbClr val="505050"/>
              </a:solidFill>
            </a:endParaRPr>
          </a:p>
        </p:txBody>
      </p:sp>
      <p:sp>
        <p:nvSpPr>
          <p:cNvPr id="2" name="Rectangle 1"/>
          <p:cNvSpPr/>
          <p:nvPr userDrawn="1"/>
        </p:nvSpPr>
        <p:spPr>
          <a:xfrm>
            <a:off x="2"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646" rtl="0" eaLnBrk="1" fontAlgn="auto" latinLnBrk="0" hangingPunct="1">
              <a:lnSpc>
                <a:spcPct val="100000"/>
              </a:lnSpc>
              <a:spcBef>
                <a:spcPts val="0"/>
              </a:spcBef>
              <a:spcAft>
                <a:spcPts val="0"/>
              </a:spcAft>
              <a:buClrTx/>
              <a:buSzTx/>
              <a:buFontTx/>
              <a:buNone/>
              <a:tabLst/>
              <a:defRPr/>
            </a:pPr>
            <a:endParaRPr kumimoji="0" lang="en-US" sz="1834"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0963751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Walk-in">
    <p:bg bwMode="gray">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501D5A-0F32-4DE3-80A8-48BE1976D4BD}"/>
              </a:ext>
            </a:extLst>
          </p:cNvPr>
          <p:cNvGrpSpPr/>
          <p:nvPr userDrawn="1"/>
        </p:nvGrpSpPr>
        <p:grpSpPr>
          <a:xfrm>
            <a:off x="-1" y="0"/>
            <a:ext cx="12436476" cy="6994525"/>
            <a:chOff x="0" y="0"/>
            <a:chExt cx="12436476" cy="6994525"/>
          </a:xfrm>
        </p:grpSpPr>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2"/>
            <a:srcRect t="4112" r="7055" b="32576"/>
            <a:stretch/>
          </p:blipFill>
          <p:spPr>
            <a:xfrm>
              <a:off x="5589573" y="0"/>
              <a:ext cx="6846903" cy="6994525"/>
            </a:xfrm>
            <a:prstGeom prst="rect">
              <a:avLst/>
            </a:prstGeom>
          </p:spPr>
        </p:pic>
        <p:pic>
          <p:nvPicPr>
            <p:cNvPr id="5" name="Picture 4">
              <a:extLst>
                <a:ext uri="{FF2B5EF4-FFF2-40B4-BE49-F238E27FC236}">
                  <a16:creationId xmlns:a16="http://schemas.microsoft.com/office/drawing/2014/main" id="{A3D3BE14-FB82-439E-BF4C-E0A611FC842F}"/>
                </a:ext>
                <a:ext uri="{C183D7F6-B498-43B3-948B-1728B52AA6E4}">
                  <adec:decorative xmlns:adec="http://schemas.microsoft.com/office/drawing/2017/decorative" val="1"/>
                </a:ext>
              </a:extLst>
            </p:cNvPr>
            <p:cNvPicPr>
              <a:picLocks noChangeAspect="1"/>
            </p:cNvPicPr>
            <p:nvPr userDrawn="1"/>
          </p:nvPicPr>
          <p:blipFill rotWithShape="1">
            <a:blip r:embed="rId2"/>
            <a:srcRect l="1" t="4112" r="83721" b="32576"/>
            <a:stretch/>
          </p:blipFill>
          <p:spPr>
            <a:xfrm>
              <a:off x="0" y="0"/>
              <a:ext cx="5810249" cy="6994525"/>
            </a:xfrm>
            <a:prstGeom prst="rect">
              <a:avLst/>
            </a:prstGeom>
          </p:spPr>
        </p:pic>
      </p:gr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white">
          <a:xfrm>
            <a:off x="595916" y="597451"/>
            <a:ext cx="1393641" cy="298433"/>
          </a:xfrm>
          <a:prstGeom prst="rect">
            <a:avLst/>
          </a:prstGeom>
        </p:spPr>
      </p:pic>
    </p:spTree>
    <p:extLst>
      <p:ext uri="{BB962C8B-B14F-4D97-AF65-F5344CB8AC3E}">
        <p14:creationId xmlns:p14="http://schemas.microsoft.com/office/powerpoint/2010/main" val="34256221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3658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17756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833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0699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hank you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32" eaLnBrk="0" hangingPunct="0"/>
            <a:r>
              <a:rPr lang="en-US" sz="700">
                <a:solidFill>
                  <a:schemeClr val="bg2"/>
                </a:solidFill>
                <a:cs typeface="Segoe UI" pitchFamily="34" charset="0"/>
              </a:rPr>
              <a:t>© Copyright Microsoft Corporation. All rights reserved. </a:t>
            </a:r>
          </a:p>
        </p:txBody>
      </p:sp>
    </p:spTree>
    <p:extLst>
      <p:ext uri="{BB962C8B-B14F-4D97-AF65-F5344CB8AC3E}">
        <p14:creationId xmlns:p14="http://schemas.microsoft.com/office/powerpoint/2010/main" val="1066612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1069906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470102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60D08B2-BE7A-C940-836F-7ABF71095A07}"/>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36pt</a:t>
            </a:r>
          </a:p>
        </p:txBody>
      </p:sp>
    </p:spTree>
    <p:extLst>
      <p:ext uri="{BB962C8B-B14F-4D97-AF65-F5344CB8AC3E}">
        <p14:creationId xmlns:p14="http://schemas.microsoft.com/office/powerpoint/2010/main" val="33138241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79" y="0"/>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399"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7" y="4935118"/>
            <a:ext cx="9590081" cy="964256"/>
          </a:xfrm>
          <a:prstGeom prst="rect">
            <a:avLst/>
          </a:prstGeom>
          <a:noFill/>
        </p:spPr>
        <p:txBody>
          <a:bodyPr lIns="0" tIns="0" rIns="0" bIns="0">
            <a:noAutofit/>
          </a:bodyPr>
          <a:lstStyle>
            <a:lvl1pPr marL="0" indent="0">
              <a:lnSpc>
                <a:spcPct val="100000"/>
              </a:lnSpc>
              <a:spcBef>
                <a:spcPts val="0"/>
              </a:spcBef>
              <a:buNone/>
              <a:defRPr sz="1599"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2655576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6" y="1226818"/>
            <a:ext cx="3705225" cy="1195895"/>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37300" y="1226818"/>
            <a:ext cx="3690938" cy="3354708"/>
          </a:xfrm>
          <a:prstGeom prst="rect">
            <a:avLst/>
          </a:prstGeom>
        </p:spPr>
        <p:txBody>
          <a:bodyPr wrap="square" lIns="0" tIns="0" rIns="0" bIns="0">
            <a:noAutofit/>
          </a:bodyPr>
          <a:lstStyle>
            <a:lvl1pPr marL="0" marR="0" indent="0" algn="l" defTabSz="517426"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35826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9"/>
            <a:ext cx="11567160" cy="1247521"/>
          </a:xfrm>
          <a:prstGeom prst="rect">
            <a:avLst/>
          </a:prstGeo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rgbClr val="000000"/>
                </a:solidFill>
              </a:defRPr>
            </a:lvl2pPr>
            <a:lvl3pPr marL="457112" indent="0">
              <a:spcBef>
                <a:spcPts val="0"/>
              </a:spcBef>
              <a:spcAft>
                <a:spcPts val="1299"/>
              </a:spcAft>
              <a:buNone/>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4254995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4"/>
            <a:ext cx="11567160" cy="1247521"/>
          </a:xfrm>
          <a:prstGeom prst="rect">
            <a:avLst/>
          </a:prstGeom>
        </p:spPr>
        <p:txBody>
          <a:bodyPr wrap="square" lIns="0" tIns="0" rIns="0" bIns="0">
            <a:spAutoFit/>
          </a:bodyPr>
          <a:lstStyle>
            <a:lvl1pPr marL="274267" indent="-274267">
              <a:lnSpc>
                <a:spcPct val="90000"/>
              </a:lnSpc>
              <a:spcBef>
                <a:spcPts val="0"/>
              </a:spcBef>
              <a:spcAft>
                <a:spcPts val="1299"/>
              </a:spcAft>
              <a:buClr>
                <a:srgbClr val="000000"/>
              </a:buClr>
              <a:buSzPct val="77000"/>
              <a:buFont typeface="Arial" panose="020B0604020202020204" pitchFamily="34" charset="0"/>
              <a:buChar char="•"/>
              <a:defRPr sz="2600" b="0" i="0">
                <a:solidFill>
                  <a:srgbClr val="000000"/>
                </a:solidFill>
                <a:latin typeface="+mn-lt"/>
              </a:defRPr>
            </a:lvl1pPr>
            <a:lvl2pPr marL="548535" indent="-228557">
              <a:lnSpc>
                <a:spcPct val="90000"/>
              </a:lnSpc>
              <a:spcBef>
                <a:spcPts val="0"/>
              </a:spcBef>
              <a:spcAft>
                <a:spcPts val="1299"/>
              </a:spcAft>
              <a:buClr>
                <a:srgbClr val="000000"/>
              </a:buClr>
              <a:buSzPct val="77000"/>
              <a:buFont typeface="Arial" panose="020B0604020202020204" pitchFamily="34" charset="0"/>
              <a:buChar char="•"/>
              <a:defRPr sz="2000">
                <a:solidFill>
                  <a:srgbClr val="000000"/>
                </a:solidFill>
              </a:defRPr>
            </a:lvl2pPr>
            <a:lvl3pPr marL="822802" indent="-228557">
              <a:spcBef>
                <a:spcPts val="0"/>
              </a:spcBef>
              <a:spcAft>
                <a:spcPts val="1299"/>
              </a:spcAft>
              <a:buClr>
                <a:srgbClr val="000000"/>
              </a:buClr>
              <a:buSzPct val="77000"/>
              <a:buFont typeface="Arial" panose="020B0604020202020204" pitchFamily="34" charset="0"/>
              <a:buChar char="•"/>
              <a:defRPr sz="2000">
                <a:solidFill>
                  <a:srgbClr val="000000"/>
                </a:solidFill>
              </a:defRPr>
            </a:lvl3pPr>
            <a:lvl4pPr marL="685669" indent="0">
              <a:spcBef>
                <a:spcPts val="0"/>
              </a:spcBef>
              <a:spcAft>
                <a:spcPts val="1299"/>
              </a:spcAft>
              <a:buNone/>
              <a:defRPr sz="2000"/>
            </a:lvl4pPr>
            <a:lvl5pPr marL="91422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a:prstGeom prst="rect">
            <a:avLst/>
          </a:prstGeom>
        </p:spPr>
        <p:txBody>
          <a:bodyPr wrap="square" lIns="0" tIns="0" rIns="0" bIns="0">
            <a:spAutoFit/>
          </a:bodyPr>
          <a:lstStyle>
            <a:lvl1pPr marL="0" indent="0">
              <a:lnSpc>
                <a:spcPct val="90000"/>
              </a:lnSpc>
              <a:spcBef>
                <a:spcPts val="0"/>
              </a:spcBef>
              <a:spcAft>
                <a:spcPts val="1299"/>
              </a:spcAft>
              <a:buNone/>
              <a:defRPr sz="26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26pt</a:t>
            </a:r>
          </a:p>
        </p:txBody>
      </p:sp>
    </p:spTree>
    <p:extLst>
      <p:ext uri="{BB962C8B-B14F-4D97-AF65-F5344CB8AC3E}">
        <p14:creationId xmlns:p14="http://schemas.microsoft.com/office/powerpoint/2010/main" val="337972721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8280796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spc="0">
                <a:solidFill>
                  <a:schemeClr val="bg1"/>
                </a:solidFill>
              </a:defRPr>
            </a:lvl1pPr>
          </a:lstStyle>
          <a:p>
            <a:r>
              <a:rPr lang="en-US"/>
              <a:t>Title</a:t>
            </a:r>
          </a:p>
        </p:txBody>
      </p:sp>
    </p:spTree>
    <p:extLst>
      <p:ext uri="{BB962C8B-B14F-4D97-AF65-F5344CB8AC3E}">
        <p14:creationId xmlns:p14="http://schemas.microsoft.com/office/powerpoint/2010/main" val="421589802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a:prstGeom prst="rect">
            <a:avLst/>
          </a:prstGeo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734476585"/>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5" y="2178051"/>
            <a:ext cx="3705225" cy="26352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367214" y="2178051"/>
            <a:ext cx="3695700" cy="2635250"/>
          </a:xfrm>
          <a:prstGeom prst="rect">
            <a:avLst/>
          </a:prstGeo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289926" y="2178049"/>
            <a:ext cx="3706871" cy="2635251"/>
          </a:xfrm>
          <a:prstGeom prst="rect">
            <a:avLst/>
          </a:prstGeo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34975" y="5026024"/>
            <a:ext cx="3703321"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367211" y="5026024"/>
            <a:ext cx="3695700"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289926" y="5026024"/>
            <a:ext cx="370332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88232961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1" y="2188559"/>
            <a:ext cx="5895976" cy="3831241"/>
          </a:xfrm>
          <a:prstGeom prst="rect">
            <a:avLst/>
          </a:prstGeo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60"/>
            <a:ext cx="5241206" cy="2624741"/>
          </a:xfrm>
          <a:prstGeom prst="rect">
            <a:avLst/>
          </a:prstGeo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20893059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6"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10"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770908" y="1997456"/>
            <a:ext cx="2752725" cy="2459482"/>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6" y="5026024"/>
            <a:ext cx="3700401"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3" y="5026024"/>
            <a:ext cx="369570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6" y="5026024"/>
            <a:ext cx="3708401"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40709042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0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20pt</a:t>
            </a:r>
          </a:p>
          <a:p>
            <a:pPr lvl="0"/>
            <a:r>
              <a:rPr lang="pt-BR"/>
              <a:t>Subhead Segoe UI 20pt</a:t>
            </a:r>
          </a:p>
          <a:p>
            <a:pPr lvl="0"/>
            <a:r>
              <a:rPr lang="pt-BR"/>
              <a:t>Subhead Segoe UI 20pt</a:t>
            </a:r>
          </a:p>
        </p:txBody>
      </p:sp>
    </p:spTree>
    <p:extLst>
      <p:ext uri="{BB962C8B-B14F-4D97-AF65-F5344CB8AC3E}">
        <p14:creationId xmlns:p14="http://schemas.microsoft.com/office/powerpoint/2010/main" val="2182991115"/>
      </p:ext>
    </p:extLst>
  </p:cSld>
  <p:clrMapOvr>
    <a:masterClrMapping/>
  </p:clrMapOvr>
  <p:transition>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2"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1"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9"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7" y="1622046"/>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7" y="2178050"/>
            <a:ext cx="1604304"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7" y="5026024"/>
            <a:ext cx="2706624" cy="1333698"/>
          </a:xfrm>
          <a:prstGeom prst="rect">
            <a:avLst/>
          </a:prstGeom>
        </p:spPr>
        <p:txBody>
          <a:bodyPr lIns="0" tIns="0" rIns="0" bIns="0"/>
          <a:lstStyle>
            <a:lvl1pPr marL="0" indent="0">
              <a:lnSpc>
                <a:spcPct val="100000"/>
              </a:lnSpc>
              <a:spcBef>
                <a:spcPts val="0"/>
              </a:spcBef>
              <a:spcAft>
                <a:spcPts val="800"/>
              </a:spcAft>
              <a:buNone/>
              <a:defRPr sz="1599" b="1">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9"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1"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a:prstGeom prst="rect">
            <a:avLst/>
          </a:prstGeo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2" y="5026024"/>
            <a:ext cx="2706624" cy="1333698"/>
          </a:xfrm>
          <a:prstGeom prst="rect">
            <a:avLst/>
          </a:prstGeom>
        </p:spPr>
        <p:txBody>
          <a:bodyPr lIns="0" tIns="0" rIns="0" bIns="0"/>
          <a:lstStyle>
            <a:lvl1pPr marL="0" indent="0">
              <a:lnSpc>
                <a:spcPct val="100000"/>
              </a:lnSpc>
              <a:spcBef>
                <a:spcPts val="0"/>
              </a:spcBef>
              <a:spcAft>
                <a:spcPts val="800"/>
              </a:spcAft>
              <a:buNone/>
              <a:defRPr sz="1599">
                <a:solidFill>
                  <a:schemeClr val="accent1"/>
                </a:solidFill>
                <a:latin typeface="+mj-lt"/>
              </a:defRPr>
            </a:lvl1pPr>
            <a:lvl2pPr marL="0" marR="0" indent="0" algn="l" defTabSz="932563" rtl="0" eaLnBrk="1" fontAlgn="auto" latinLnBrk="0" hangingPunct="1">
              <a:lnSpc>
                <a:spcPct val="100000"/>
              </a:lnSpc>
              <a:spcBef>
                <a:spcPts val="0"/>
              </a:spcBef>
              <a:spcAft>
                <a:spcPts val="800"/>
              </a:spcAft>
              <a:buClrTx/>
              <a:buSzPct val="90000"/>
              <a:buFont typeface="Arial" panose="020B0604020202020204" pitchFamily="34" charset="0"/>
              <a:buNone/>
              <a:tabLst/>
              <a:defRPr sz="1599">
                <a:solidFill>
                  <a:srgbClr val="000000"/>
                </a:solidFill>
              </a:defRPr>
            </a:lvl2pPr>
            <a:lvl3pPr marL="457112" indent="0">
              <a:buNone/>
              <a:defRPr/>
            </a:lvl3pPr>
            <a:lvl4pPr marL="685669" indent="0">
              <a:buNone/>
              <a:defRPr/>
            </a:lvl4pPr>
            <a:lvl5pPr marL="91422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86406190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a:prstGeom prst="rect">
            <a:avLst/>
          </a:prstGeo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48775939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31205862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3591249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6"/>
            <a:ext cx="7627938" cy="3605405"/>
          </a:xfrm>
          <a:noFill/>
        </p:spPr>
        <p:txBody>
          <a:bodyPr vert="horz" wrap="square" lIns="0" tIns="0" rIns="0" bIns="0" rtlCol="0" anchor="t" anchorCtr="0">
            <a:noAutofit/>
          </a:bodyPr>
          <a:lstStyle>
            <a:lvl1pPr>
              <a:lnSpc>
                <a:spcPct val="90000"/>
              </a:lnSpc>
              <a:defRPr lang="en-US" sz="5399" spc="-150" dirty="0">
                <a:solidFill>
                  <a:srgbClr val="000000"/>
                </a:solidFill>
              </a:defRPr>
            </a:lvl1pPr>
          </a:lstStyle>
          <a:p>
            <a:pPr marL="0" lvl="0">
              <a:lnSpc>
                <a:spcPts val="5599"/>
              </a:lnSpc>
            </a:pPr>
            <a:r>
              <a:rPr lang="en-US"/>
              <a:t>Section title</a:t>
            </a:r>
          </a:p>
        </p:txBody>
      </p:sp>
    </p:spTree>
    <p:extLst>
      <p:ext uri="{BB962C8B-B14F-4D97-AF65-F5344CB8AC3E}">
        <p14:creationId xmlns:p14="http://schemas.microsoft.com/office/powerpoint/2010/main" val="3943082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0465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7"/>
          </a:xfrm>
          <a:noFill/>
        </p:spPr>
        <p:txBody>
          <a:bodyPr lIns="0" tIns="0" rIns="0" bIns="0" anchor="t" anchorCtr="0"/>
          <a:lstStyle>
            <a:lvl1pPr>
              <a:lnSpc>
                <a:spcPct val="100000"/>
              </a:lnSpc>
              <a:spcAft>
                <a:spcPts val="1299"/>
              </a:spcAft>
              <a:defRPr sz="2600" spc="-150"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8" y="445839"/>
            <a:ext cx="914400" cy="194005"/>
          </a:xfrm>
          <a:prstGeom prst="rect">
            <a:avLst/>
          </a:prstGeom>
        </p:spPr>
      </p:pic>
    </p:spTree>
    <p:extLst>
      <p:ext uri="{BB962C8B-B14F-4D97-AF65-F5344CB8AC3E}">
        <p14:creationId xmlns:p14="http://schemas.microsoft.com/office/powerpoint/2010/main" val="2212468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7"/>
          </a:xfrm>
          <a:noFill/>
        </p:spPr>
        <p:txBody>
          <a:bodyPr lIns="0" tIns="0" rIns="0" bIns="0" anchor="t" anchorCtr="0"/>
          <a:lstStyle>
            <a:lvl1pPr>
              <a:lnSpc>
                <a:spcPct val="100000"/>
              </a:lnSpc>
              <a:spcAft>
                <a:spcPts val="1299"/>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8" y="445842"/>
            <a:ext cx="914400" cy="194945"/>
          </a:xfrm>
          <a:prstGeom prst="rect">
            <a:avLst/>
          </a:prstGeom>
        </p:spPr>
      </p:pic>
    </p:spTree>
    <p:extLst>
      <p:ext uri="{BB962C8B-B14F-4D97-AF65-F5344CB8AC3E}">
        <p14:creationId xmlns:p14="http://schemas.microsoft.com/office/powerpoint/2010/main" val="16184801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9131" y="6388988"/>
            <a:ext cx="3938217" cy="372394"/>
          </a:xfrm>
          <a:prstGeom prst="rect">
            <a:avLst/>
          </a:prstGeom>
        </p:spPr>
        <p:txBody>
          <a:bodyPr vert="horz" lIns="91440" tIns="45720" rIns="91440" bIns="45720" rtlCol="0" anchor="b"/>
          <a:lstStyle>
            <a:lvl1pPr algn="ctr">
              <a:defRPr sz="816">
                <a:solidFill>
                  <a:schemeClr val="tx2"/>
                </a:solidFill>
              </a:defRPr>
            </a:lvl1pPr>
          </a:lstStyle>
          <a:p>
            <a:pPr defTabSz="931646">
              <a:defRPr/>
            </a:pPr>
            <a:endParaRPr lang="en-US">
              <a:solidFill>
                <a:srgbClr val="505050"/>
              </a:solidFill>
            </a:endParaRPr>
          </a:p>
        </p:txBody>
      </p:sp>
      <p:sp>
        <p:nvSpPr>
          <p:cNvPr id="7" name="Slide Number Placeholder 5"/>
          <p:cNvSpPr>
            <a:spLocks noGrp="1"/>
          </p:cNvSpPr>
          <p:nvPr>
            <p:ph type="sldNum" sz="quarter" idx="4"/>
          </p:nvPr>
        </p:nvSpPr>
        <p:spPr>
          <a:xfrm>
            <a:off x="8187348" y="6388988"/>
            <a:ext cx="3938217" cy="372394"/>
          </a:xfrm>
          <a:prstGeom prst="rect">
            <a:avLst/>
          </a:prstGeom>
        </p:spPr>
        <p:txBody>
          <a:bodyPr vert="horz" lIns="91440" tIns="45720" rIns="91440" bIns="45720" rtlCol="0" anchor="b"/>
          <a:lstStyle>
            <a:lvl1pPr algn="r">
              <a:defRPr sz="816">
                <a:solidFill>
                  <a:schemeClr val="tx2"/>
                </a:solidFill>
              </a:defRPr>
            </a:lvl1pPr>
          </a:lstStyle>
          <a:p>
            <a:pPr defTabSz="931646">
              <a:defRPr/>
            </a:pPr>
            <a:fld id="{FE8F78AB-F42F-4814-9F13-9D3CFCC3597B}" type="slidenum">
              <a:rPr lang="en-US" smtClean="0">
                <a:solidFill>
                  <a:srgbClr val="505050"/>
                </a:solidFill>
              </a:rPr>
              <a:pPr defTabSz="931646">
                <a:defRPr/>
              </a:pPr>
              <a:t>‹#›</a:t>
            </a:fld>
            <a:endParaRPr lang="en-US">
              <a:solidFill>
                <a:srgbClr val="505050"/>
              </a:solidFill>
            </a:endParaRPr>
          </a:p>
        </p:txBody>
      </p:sp>
      <p:sp>
        <p:nvSpPr>
          <p:cNvPr id="2" name="Rectangle 1"/>
          <p:cNvSpPr/>
          <p:nvPr userDrawn="1"/>
        </p:nvSpPr>
        <p:spPr>
          <a:xfrm>
            <a:off x="2"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646" rtl="0" eaLnBrk="1" fontAlgn="auto" latinLnBrk="0" hangingPunct="1">
              <a:lnSpc>
                <a:spcPct val="100000"/>
              </a:lnSpc>
              <a:spcBef>
                <a:spcPts val="0"/>
              </a:spcBef>
              <a:spcAft>
                <a:spcPts val="0"/>
              </a:spcAft>
              <a:buClrTx/>
              <a:buSzTx/>
              <a:buFontTx/>
              <a:buNone/>
              <a:tabLst/>
              <a:defRPr/>
            </a:pPr>
            <a:endParaRPr kumimoji="0" lang="en-US" sz="1834"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37734905"/>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Walk-in">
    <p:bg bwMode="gray">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501D5A-0F32-4DE3-80A8-48BE1976D4BD}"/>
              </a:ext>
            </a:extLst>
          </p:cNvPr>
          <p:cNvGrpSpPr/>
          <p:nvPr userDrawn="1"/>
        </p:nvGrpSpPr>
        <p:grpSpPr>
          <a:xfrm>
            <a:off x="-1" y="0"/>
            <a:ext cx="12436476" cy="6994525"/>
            <a:chOff x="0" y="0"/>
            <a:chExt cx="12436476" cy="6994525"/>
          </a:xfrm>
        </p:grpSpPr>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2"/>
            <a:srcRect t="4112" r="7055" b="32576"/>
            <a:stretch/>
          </p:blipFill>
          <p:spPr>
            <a:xfrm>
              <a:off x="5589573" y="0"/>
              <a:ext cx="6846903" cy="6994525"/>
            </a:xfrm>
            <a:prstGeom prst="rect">
              <a:avLst/>
            </a:prstGeom>
          </p:spPr>
        </p:pic>
        <p:pic>
          <p:nvPicPr>
            <p:cNvPr id="5" name="Picture 4">
              <a:extLst>
                <a:ext uri="{FF2B5EF4-FFF2-40B4-BE49-F238E27FC236}">
                  <a16:creationId xmlns:a16="http://schemas.microsoft.com/office/drawing/2014/main" id="{A3D3BE14-FB82-439E-BF4C-E0A611FC842F}"/>
                </a:ext>
                <a:ext uri="{C183D7F6-B498-43B3-948B-1728B52AA6E4}">
                  <adec:decorative xmlns:adec="http://schemas.microsoft.com/office/drawing/2017/decorative" val="1"/>
                </a:ext>
              </a:extLst>
            </p:cNvPr>
            <p:cNvPicPr>
              <a:picLocks noChangeAspect="1"/>
            </p:cNvPicPr>
            <p:nvPr userDrawn="1"/>
          </p:nvPicPr>
          <p:blipFill rotWithShape="1">
            <a:blip r:embed="rId2"/>
            <a:srcRect l="1" t="4112" r="83721" b="32576"/>
            <a:stretch/>
          </p:blipFill>
          <p:spPr>
            <a:xfrm>
              <a:off x="0" y="0"/>
              <a:ext cx="5810249" cy="6994525"/>
            </a:xfrm>
            <a:prstGeom prst="rect">
              <a:avLst/>
            </a:prstGeom>
          </p:spPr>
        </p:pic>
      </p:gr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white">
          <a:xfrm>
            <a:off x="595916" y="597451"/>
            <a:ext cx="1393641" cy="298433"/>
          </a:xfrm>
          <a:prstGeom prst="rect">
            <a:avLst/>
          </a:prstGeom>
        </p:spPr>
      </p:pic>
    </p:spTree>
    <p:extLst>
      <p:ext uri="{BB962C8B-B14F-4D97-AF65-F5344CB8AC3E}">
        <p14:creationId xmlns:p14="http://schemas.microsoft.com/office/powerpoint/2010/main" val="1715057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80562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28624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5629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0" rIns="0" bIns="0" rtlCol="0" anchor="t">
            <a:noAutofit/>
          </a:bodyPr>
          <a:lstStyle>
            <a:lvl1pPr>
              <a:defRPr sz="4080" spc="0" baseline="0">
                <a:solidFill>
                  <a:srgbClr val="000000"/>
                </a:solidFill>
              </a:defRPr>
            </a:lvl1pPr>
          </a:lstStyle>
          <a:p>
            <a:r>
              <a:rPr lang="en-US"/>
              <a:t>Title</a:t>
            </a:r>
          </a:p>
        </p:txBody>
      </p:sp>
    </p:spTree>
    <p:extLst>
      <p:ext uri="{BB962C8B-B14F-4D97-AF65-F5344CB8AC3E}">
        <p14:creationId xmlns:p14="http://schemas.microsoft.com/office/powerpoint/2010/main" val="287121373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823441">
              <a:defRPr/>
            </a:pPr>
            <a:fld id="{77A80767-0168-4202-AF54-9FDB461E3B29}" type="slidenum">
              <a:rPr lang="en-US" smtClean="0">
                <a:gradFill>
                  <a:gsLst>
                    <a:gs pos="5000">
                      <a:srgbClr val="505050"/>
                    </a:gs>
                    <a:gs pos="31000">
                      <a:srgbClr val="505050"/>
                    </a:gs>
                  </a:gsLst>
                  <a:lin ang="5400000" scaled="0"/>
                </a:gradFill>
              </a:rPr>
              <a:pPr defTabSz="823441">
                <a:defRPr/>
              </a:pPr>
              <a:t>‹#›</a:t>
            </a:fld>
            <a:endParaRPr lang="en-US">
              <a:gradFill>
                <a:gsLst>
                  <a:gs pos="5000">
                    <a:srgbClr val="505050"/>
                  </a:gs>
                  <a:gs pos="31000">
                    <a:srgbClr val="505050"/>
                  </a:gs>
                </a:gsLst>
                <a:lin ang="5400000" scaled="0"/>
              </a:gradFill>
            </a:endParaRPr>
          </a:p>
        </p:txBody>
      </p:sp>
      <p:sp>
        <p:nvSpPr>
          <p:cNvPr id="3" name="Title 2">
            <a:extLst>
              <a:ext uri="{FF2B5EF4-FFF2-40B4-BE49-F238E27FC236}">
                <a16:creationId xmlns:a16="http://schemas.microsoft.com/office/drawing/2014/main" id="{5A4C43A3-4DED-4875-8A9B-F1159D418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007202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95915" y="597450"/>
            <a:ext cx="1393641" cy="298433"/>
          </a:xfrm>
          <a:prstGeom prst="rect">
            <a:avLst/>
          </a:prstGeom>
        </p:spPr>
      </p:pic>
      <p:pic>
        <p:nvPicPr>
          <p:cNvPr id="8" name="Picture 7" descr="Microsoft Inspire event logo">
            <a:extLst>
              <a:ext uri="{FF2B5EF4-FFF2-40B4-BE49-F238E27FC236}">
                <a16:creationId xmlns:a16="http://schemas.microsoft.com/office/drawing/2014/main" id="{8197DF52-7B20-4068-A206-EDD0F72CA762}"/>
              </a:ext>
            </a:extLst>
          </p:cNvPr>
          <p:cNvPicPr>
            <a:picLocks noChangeAspect="1"/>
          </p:cNvPicPr>
          <p:nvPr userDrawn="1"/>
        </p:nvPicPr>
        <p:blipFill>
          <a:blip r:embed="rId3"/>
          <a:stretch>
            <a:fillRect/>
          </a:stretch>
        </p:blipFill>
        <p:spPr>
          <a:xfrm>
            <a:off x="611461" y="2971425"/>
            <a:ext cx="2844867" cy="1436209"/>
          </a:xfrm>
          <a:prstGeom prst="rect">
            <a:avLst/>
          </a:prstGeom>
        </p:spPr>
      </p:pic>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589573" y="0"/>
            <a:ext cx="6846903" cy="6994525"/>
          </a:xfrm>
          <a:prstGeom prst="rect">
            <a:avLst/>
          </a:prstGeom>
        </p:spPr>
      </p:pic>
    </p:spTree>
    <p:extLst>
      <p:ext uri="{BB962C8B-B14F-4D97-AF65-F5344CB8AC3E}">
        <p14:creationId xmlns:p14="http://schemas.microsoft.com/office/powerpoint/2010/main" val="799675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4784B253-A7F5-4A69-933E-378F348D1B91}"/>
              </a:ext>
            </a:extLst>
          </p:cNvPr>
          <p:cNvSpPr>
            <a:spLocks noGrp="1"/>
          </p:cNvSpPr>
          <p:nvPr>
            <p:ph type="body" sz="quarter" idx="13" hasCustomPrompt="1"/>
          </p:nvPr>
        </p:nvSpPr>
        <p:spPr>
          <a:xfrm>
            <a:off x="8577606" y="601344"/>
            <a:ext cx="3264575" cy="313932"/>
          </a:xfrm>
        </p:spPr>
        <p:txBody>
          <a:bodyPr lIns="0" tIns="0" rIns="0" bIns="0"/>
          <a:lstStyle>
            <a:lvl1pPr marL="0" indent="0" algn="r">
              <a:buNone/>
              <a:defRPr sz="2040">
                <a:latin typeface="+mn-lt"/>
              </a:defRPr>
            </a:lvl1pPr>
            <a:lvl2pPr marL="349724" indent="0">
              <a:buNone/>
              <a:defRPr sz="2040"/>
            </a:lvl2pPr>
            <a:lvl3pPr marL="582873" indent="0">
              <a:buNone/>
              <a:defRPr sz="2040"/>
            </a:lvl3pPr>
            <a:lvl4pPr marL="816022" indent="0">
              <a:buNone/>
              <a:defRPr sz="2040"/>
            </a:lvl4pPr>
            <a:lvl5pPr marL="1049171" indent="0">
              <a:buNone/>
              <a:defRPr sz="2040"/>
            </a:lvl5pPr>
          </a:lstStyle>
          <a:p>
            <a:pPr lvl="0"/>
            <a:r>
              <a:rPr lang="en-US"/>
              <a:t>Session code</a:t>
            </a:r>
          </a:p>
        </p:txBody>
      </p:sp>
    </p:spTree>
    <p:extLst>
      <p:ext uri="{BB962C8B-B14F-4D97-AF65-F5344CB8AC3E}">
        <p14:creationId xmlns:p14="http://schemas.microsoft.com/office/powerpoint/2010/main" val="3977032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1746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6292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614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1434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latin typeface="+mj-lt"/>
              </a:defRPr>
            </a:lvl1pPr>
          </a:lstStyle>
          <a:p>
            <a:r>
              <a:rPr lang="en-US"/>
              <a:t>Heading Segoe UI </a:t>
            </a:r>
            <a:r>
              <a:rPr lang="en-US" err="1"/>
              <a:t>Semibold</a:t>
            </a:r>
            <a:r>
              <a:rPr lang="en-US"/>
              <a:t> 36pt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222377"/>
            <a:ext cx="11567160" cy="304699"/>
          </a:xfrm>
        </p:spPr>
        <p:txBody>
          <a:bodyPr wrap="square" lIns="0" tIns="0" rIns="0" bIns="0">
            <a:spAutoFit/>
          </a:bodyPr>
          <a:lstStyle>
            <a:lvl1pPr marL="0" indent="0">
              <a:lnSpc>
                <a:spcPct val="90000"/>
              </a:lnSpc>
              <a:spcBef>
                <a:spcPts val="0"/>
              </a:spcBef>
              <a:spcAft>
                <a:spcPts val="1299"/>
              </a:spcAft>
              <a:buNone/>
              <a:defRPr sz="2200" b="0" i="0">
                <a:solidFill>
                  <a:srgbClr val="000000"/>
                </a:solidFill>
                <a:latin typeface="+mn-lt"/>
              </a:defRPr>
            </a:lvl1pPr>
            <a:lvl2pPr marL="228557" indent="0">
              <a:lnSpc>
                <a:spcPct val="90000"/>
              </a:lnSpc>
              <a:spcBef>
                <a:spcPts val="0"/>
              </a:spcBef>
              <a:spcAft>
                <a:spcPts val="1299"/>
              </a:spcAft>
              <a:buNone/>
              <a:defRPr sz="2000">
                <a:solidFill>
                  <a:schemeClr val="tx2"/>
                </a:solidFill>
              </a:defRPr>
            </a:lvl2pPr>
            <a:lvl3pPr marL="457112" indent="0">
              <a:spcBef>
                <a:spcPts val="0"/>
              </a:spcBef>
              <a:spcAft>
                <a:spcPts val="1299"/>
              </a:spcAft>
              <a:buNone/>
              <a:defRPr sz="2000"/>
            </a:lvl3pPr>
            <a:lvl4pPr marL="685669" indent="0">
              <a:spcBef>
                <a:spcPts val="0"/>
              </a:spcBef>
              <a:spcAft>
                <a:spcPts val="1299"/>
              </a:spcAft>
              <a:buNone/>
              <a:defRPr sz="2000"/>
            </a:lvl4pPr>
            <a:lvl5pPr marL="914224" indent="0">
              <a:buNone/>
              <a:defRPr/>
            </a:lvl5pPr>
          </a:lstStyle>
          <a:p>
            <a:pPr lvl="0"/>
            <a:r>
              <a:rPr lang="en-US"/>
              <a:t>Subtitle Segoe UI 22pt</a:t>
            </a:r>
          </a:p>
        </p:txBody>
      </p:sp>
    </p:spTree>
    <p:extLst>
      <p:ext uri="{BB962C8B-B14F-4D97-AF65-F5344CB8AC3E}">
        <p14:creationId xmlns:p14="http://schemas.microsoft.com/office/powerpoint/2010/main" val="255712697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043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68592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0642334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124663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56179"/>
            <a:ext cx="4246604" cy="878959"/>
          </a:xfrm>
        </p:spPr>
        <p:txBody>
          <a:bodyPr anchor="t"/>
          <a:lstStyle>
            <a:lvl1pPr>
              <a:defRPr sz="2856"/>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750040" y="5269662"/>
            <a:ext cx="1429455" cy="1434546"/>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07075" y="296239"/>
            <a:ext cx="1434749" cy="1434546"/>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6033147" y="575118"/>
            <a:ext cx="5838925" cy="5838097"/>
          </a:xfrm>
          <a:blipFill>
            <a:blip r:embed="rId4"/>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6520144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738333" y="298433"/>
            <a:ext cx="6398566" cy="6397659"/>
          </a:xfrm>
          <a:blipFill>
            <a:blip r:embed="rId2"/>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141782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4525920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3962241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313932"/>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313932"/>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10605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29251452"/>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8.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8.emf"/><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theme" Target="../theme/theme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image" Target="../media/image17.emf"/><Relationship Id="rId8"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997887"/>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5" r:id="rId7"/>
    <p:sldLayoutId id="2147484407" r:id="rId8"/>
    <p:sldLayoutId id="2147484409" r:id="rId9"/>
    <p:sldLayoutId id="2147484464" r:id="rId10"/>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563016"/>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Lst>
  <p:transition>
    <p:fade/>
  </p:transition>
  <p:txStyles>
    <p:titleStyle>
      <a:lvl1pPr algn="l" defTabSz="932742" rtl="0" eaLnBrk="1" latinLnBrk="0" hangingPunct="1">
        <a:lnSpc>
          <a:spcPct val="90000"/>
        </a:lnSpc>
        <a:spcBef>
          <a:spcPct val="0"/>
        </a:spcBef>
        <a:buNone/>
        <a:defRPr lang="en-US" sz="3200" b="0" kern="1200" cap="none" spc="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chemeClr val="tx1"/>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9" y="1903775"/>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72932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pic>
        <p:nvPicPr>
          <p:cNvPr id="5" name="Picture 4"/>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883595"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3812228332"/>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pic>
        <p:nvPicPr>
          <p:cNvPr id="5" name="Picture 4"/>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883595"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4258339941"/>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Lst>
  <p:transition>
    <p:fade/>
  </p:transition>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9" y="1903775"/>
            <a:ext cx="11563350" cy="130189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664554"/>
      </p:ext>
    </p:extLst>
  </p:cSld>
  <p:clrMap bg1="lt1" tx1="dk1" bg2="lt2" tx2="dk2" accent1="accent1" accent2="accent2" accent3="accent3" accent4="accent4" accent5="accent5" accent6="accent6" hlink="hlink" folHlink="folHlink"/>
  <p:sldLayoutIdLst>
    <p:sldLayoutId id="2147484541" r:id="rId1"/>
    <p:sldLayoutId id="2147484542" r:id="rId2"/>
  </p:sldLayoutIdLst>
  <p:transition>
    <p:fade/>
  </p:transition>
  <p:hf sldNum="0" hdr="0" ftr="0" dt="0"/>
  <p:txStyles>
    <p:titleStyle>
      <a:lvl1pPr algn="l" defTabSz="932563" rtl="0" eaLnBrk="1" latinLnBrk="0" hangingPunct="1">
        <a:lnSpc>
          <a:spcPct val="90000"/>
        </a:lnSpc>
        <a:spcBef>
          <a:spcPct val="0"/>
        </a:spcBef>
        <a:buNone/>
        <a:defRPr lang="en-US" sz="3199"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557"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112"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3pPr>
      <a:lvl4pPr marL="685669"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4pPr>
      <a:lvl5pPr marL="914224" marR="0" indent="0" algn="l" defTabSz="932563" rtl="0" eaLnBrk="1" fontAlgn="auto" latinLnBrk="0" hangingPunct="1">
        <a:lnSpc>
          <a:spcPct val="90000"/>
        </a:lnSpc>
        <a:spcBef>
          <a:spcPts val="0"/>
        </a:spcBef>
        <a:spcAft>
          <a:spcPts val="0"/>
        </a:spcAft>
        <a:buClrTx/>
        <a:buSzPct val="90000"/>
        <a:buFont typeface="Wingdings" panose="05000000000000000000" pitchFamily="2" charset="2"/>
        <a:buNone/>
        <a:tabLst/>
        <a:defRPr sz="1599" kern="1200" spc="0" baseline="0">
          <a:solidFill>
            <a:srgbClr val="000000"/>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654779" y="2900301"/>
            <a:ext cx="6994525" cy="1193925"/>
          </a:xfrm>
          <a:prstGeom prst="rect">
            <a:avLst/>
          </a:prstGeom>
        </p:spPr>
      </p:pic>
    </p:spTree>
    <p:extLst>
      <p:ext uri="{BB962C8B-B14F-4D97-AF65-F5344CB8AC3E}">
        <p14:creationId xmlns:p14="http://schemas.microsoft.com/office/powerpoint/2010/main" val="2172371368"/>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 id="2147484556" r:id="rId13"/>
    <p:sldLayoutId id="2147484557" r:id="rId14"/>
    <p:sldLayoutId id="2147484558" r:id="rId15"/>
    <p:sldLayoutId id="2147484559" r:id="rId16"/>
    <p:sldLayoutId id="2147484560" r:id="rId17"/>
    <p:sldLayoutId id="2147484561" r:id="rId18"/>
    <p:sldLayoutId id="2147484562" r:id="rId19"/>
    <p:sldLayoutId id="2147484563" r:id="rId20"/>
    <p:sldLayoutId id="2147484564" r:id="rId21"/>
    <p:sldLayoutId id="2147484565" r:id="rId22"/>
    <p:sldLayoutId id="2147484566" r:id="rId23"/>
    <p:sldLayoutId id="2147484567" r:id="rId24"/>
    <p:sldLayoutId id="2147484568" r:id="rId25"/>
    <p:sldLayoutId id="2147484569" r:id="rId26"/>
    <p:sldLayoutId id="2147484570" r:id="rId27"/>
    <p:sldLayoutId id="2147484571" r:id="rId28"/>
    <p:sldLayoutId id="2147484572" r:id="rId29"/>
    <p:sldLayoutId id="2147484573" r:id="rId30"/>
    <p:sldLayoutId id="2147484574" r:id="rId31"/>
    <p:sldLayoutId id="2147484575" r:id="rId32"/>
    <p:sldLayoutId id="2147484576" r:id="rId33"/>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18" Type="http://schemas.openxmlformats.org/officeDocument/2006/relationships/image" Target="../media/image70.jpe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notesSlide" Target="../notesSlides/notesSlide11.xml"/><Relationship Id="rId16" Type="http://schemas.microsoft.com/office/2007/relationships/hdphoto" Target="../media/hdphoto4.wdp"/><Relationship Id="rId1" Type="http://schemas.openxmlformats.org/officeDocument/2006/relationships/slideLayout" Target="../slideLayouts/slideLayout3.xml"/><Relationship Id="rId6" Type="http://schemas.openxmlformats.org/officeDocument/2006/relationships/image" Target="../media/image62.jpeg"/><Relationship Id="rId11" Type="http://schemas.microsoft.com/office/2007/relationships/hdphoto" Target="../media/hdphoto2.wdp"/><Relationship Id="rId5" Type="http://schemas.openxmlformats.org/officeDocument/2006/relationships/image" Target="../media/image61.jpeg"/><Relationship Id="rId15" Type="http://schemas.openxmlformats.org/officeDocument/2006/relationships/image" Target="../media/image68.png"/><Relationship Id="rId10" Type="http://schemas.openxmlformats.org/officeDocument/2006/relationships/image" Target="../media/image65.png"/><Relationship Id="rId19" Type="http://schemas.openxmlformats.org/officeDocument/2006/relationships/image" Target="../media/image71.png"/><Relationship Id="rId4" Type="http://schemas.openxmlformats.org/officeDocument/2006/relationships/image" Target="../media/image60.jpeg"/><Relationship Id="rId9" Type="http://schemas.microsoft.com/office/2007/relationships/hdphoto" Target="../media/hdphoto1.wdp"/><Relationship Id="rId1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ka.ms/mwsmb" TargetMode="External"/><Relationship Id="rId5" Type="http://schemas.openxmlformats.org/officeDocument/2006/relationships/image" Target="../media/image27.emf"/><Relationship Id="rId4" Type="http://schemas.openxmlformats.org/officeDocument/2006/relationships/image" Target="../media/image26.emf"/></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hyperlink" Target="https://aka.ms/SMBTeamsworkshop" TargetMode="External"/><Relationship Id="rId3" Type="http://schemas.openxmlformats.org/officeDocument/2006/relationships/hyperlink" Target="https://docs.microsoft.com/MicrosoftTeams/teams-overview" TargetMode="External"/><Relationship Id="rId7" Type="http://schemas.openxmlformats.org/officeDocument/2006/relationships/hyperlink" Target="https://docs.microsoft.com/en-us/learn/modules/intro-to-teamwork-in-m365/index" TargetMode="External"/><Relationship Id="rId12" Type="http://schemas.openxmlformats.org/officeDocument/2006/relationships/hyperlink" Target="https://www.microsoft.com/microsoft-365/partners/launchpad/offer-builder"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demos.microsoft.com" TargetMode="External"/><Relationship Id="rId11" Type="http://schemas.openxmlformats.org/officeDocument/2006/relationships/image" Target="../media/image96.emf"/><Relationship Id="rId5" Type="http://schemas.openxmlformats.org/officeDocument/2006/relationships/hyperlink" Target="https://testdrive.office.com/business/small-business-solutions" TargetMode="External"/><Relationship Id="rId15" Type="http://schemas.openxmlformats.org/officeDocument/2006/relationships/hyperlink" Target="https://aka.ms/mwsmb" TargetMode="External"/><Relationship Id="rId10" Type="http://schemas.openxmlformats.org/officeDocument/2006/relationships/image" Target="../media/image95.emf"/><Relationship Id="rId4" Type="http://schemas.openxmlformats.org/officeDocument/2006/relationships/hyperlink" Target="https://resources.techcommunity.microsoft.com/adoption" TargetMode="External"/><Relationship Id="rId9" Type="http://schemas.openxmlformats.org/officeDocument/2006/relationships/image" Target="../media/image94.emf"/><Relationship Id="rId14" Type="http://schemas.openxmlformats.org/officeDocument/2006/relationships/hyperlink" Target="https://aka.ms/CSPTeamsTrial"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26.xml"/><Relationship Id="rId7" Type="http://schemas.openxmlformats.org/officeDocument/2006/relationships/image" Target="../media/image99.png"/><Relationship Id="rId2" Type="http://schemas.openxmlformats.org/officeDocument/2006/relationships/slideLayout" Target="../slideLayouts/slideLayout90.xml"/><Relationship Id="rId1" Type="http://schemas.openxmlformats.org/officeDocument/2006/relationships/tags" Target="../tags/tag1.xml"/><Relationship Id="rId6" Type="http://schemas.openxmlformats.org/officeDocument/2006/relationships/image" Target="../media/image98.png"/><Relationship Id="rId5" Type="http://schemas.openxmlformats.org/officeDocument/2006/relationships/hyperlink" Target="http://aka.ms/partnerlaunchpad" TargetMode="Externa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hyperlink" Target="https://aka.ms/SMBTeamsworksho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jpg"/><Relationship Id="rId7"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detroitwallpaper.com/" TargetMode="External"/><Relationship Id="rId5" Type="http://schemas.openxmlformats.org/officeDocument/2006/relationships/hyperlink" Target="https://thepurcompany.com/" TargetMode="External"/><Relationship Id="rId4" Type="http://schemas.openxmlformats.org/officeDocument/2006/relationships/hyperlink" Target="https://movementgroup.com/en/" TargetMode="External"/><Relationship Id="rId9"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hyperlink" Target="https://www.microsoft.com/en-us/learning/microsoft-365-fundamentals.aspx" TargetMode="External"/><Relationship Id="rId3" Type="http://schemas.openxmlformats.org/officeDocument/2006/relationships/image" Target="../media/image109.tiff"/><Relationship Id="rId7" Type="http://schemas.openxmlformats.org/officeDocument/2006/relationships/hyperlink" Target="https://testdrive.office.com/en-us/business/small-business-solutions"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demos.microsoft.com" TargetMode="External"/><Relationship Id="rId5" Type="http://schemas.openxmlformats.org/officeDocument/2006/relationships/hyperlink" Target="https://aka.ms/CSPTeamsTrial" TargetMode="External"/><Relationship Id="rId10" Type="http://schemas.openxmlformats.org/officeDocument/2006/relationships/hyperlink" Target="https://aka.ms/TEISMB" TargetMode="External"/><Relationship Id="rId4" Type="http://schemas.openxmlformats.org/officeDocument/2006/relationships/hyperlink" Target="https://aka.ms/SMBTeamsworkshop" TargetMode="External"/><Relationship Id="rId9" Type="http://schemas.openxmlformats.org/officeDocument/2006/relationships/hyperlink" Target="https://www.microsoft.com/en-us/learning/m365-teamwork-administrator.asp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37.emf"/><Relationship Id="rId17" Type="http://schemas.openxmlformats.org/officeDocument/2006/relationships/image" Target="../media/image42.emf"/><Relationship Id="rId2" Type="http://schemas.openxmlformats.org/officeDocument/2006/relationships/notesSlide" Target="../notesSlides/notesSlide4.xml"/><Relationship Id="rId16" Type="http://schemas.openxmlformats.org/officeDocument/2006/relationships/image" Target="../media/image41.emf"/><Relationship Id="rId1" Type="http://schemas.openxmlformats.org/officeDocument/2006/relationships/slideLayout" Target="../slideLayouts/slideLayout3.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emf"/><Relationship Id="rId10" Type="http://schemas.openxmlformats.org/officeDocument/2006/relationships/image" Target="../media/image35.emf"/><Relationship Id="rId19" Type="http://schemas.openxmlformats.org/officeDocument/2006/relationships/image" Target="../media/image44.emf"/><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hyperlink" Target="https://www.slideshare.net/upwork/future-workforce-2019-how-younger-generations-are-reshaping-the-future-workforce/1"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48.emf"/></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Subtitle of deck: Bring new customers to the cloud with business-class email and Teams">
            <a:extLst>
              <a:ext uri="{FF2B5EF4-FFF2-40B4-BE49-F238E27FC236}">
                <a16:creationId xmlns:a16="http://schemas.microsoft.com/office/drawing/2014/main" id="{7767F4CE-542F-4760-9090-3E18E3C1CC2C}"/>
              </a:ext>
            </a:extLst>
          </p:cNvPr>
          <p:cNvSpPr/>
          <p:nvPr/>
        </p:nvSpPr>
        <p:spPr bwMode="auto">
          <a:xfrm>
            <a:off x="0" y="5050729"/>
            <a:ext cx="12436474" cy="194379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E1FA4B1-A214-403A-818B-58805D7D82F9}"/>
              </a:ext>
            </a:extLst>
          </p:cNvPr>
          <p:cNvSpPr>
            <a:spLocks noGrp="1"/>
          </p:cNvSpPr>
          <p:nvPr>
            <p:ph type="title"/>
          </p:nvPr>
        </p:nvSpPr>
        <p:spPr/>
        <p:txBody>
          <a:bodyPr/>
          <a:lstStyle/>
          <a:p>
            <a:r>
              <a:rPr lang="en-US"/>
              <a:t>Microsoft SMB Teamwork Opportunity for Partners</a:t>
            </a:r>
          </a:p>
        </p:txBody>
      </p:sp>
      <p:sp>
        <p:nvSpPr>
          <p:cNvPr id="11" name="Text Placeholder 3">
            <a:extLst>
              <a:ext uri="{FF2B5EF4-FFF2-40B4-BE49-F238E27FC236}">
                <a16:creationId xmlns:a16="http://schemas.microsoft.com/office/drawing/2014/main" id="{E2051980-52A6-6047-B685-D2DBF4BBAD23}"/>
              </a:ext>
            </a:extLst>
          </p:cNvPr>
          <p:cNvSpPr>
            <a:spLocks noGrp="1"/>
          </p:cNvSpPr>
          <p:nvPr>
            <p:ph type="body" sz="quarter" idx="12"/>
          </p:nvPr>
        </p:nvSpPr>
        <p:spPr>
          <a:xfrm>
            <a:off x="434977" y="5540499"/>
            <a:ext cx="7398838" cy="964256"/>
          </a:xfrm>
        </p:spPr>
        <p:txBody>
          <a:bodyPr/>
          <a:lstStyle/>
          <a:p>
            <a:r>
              <a:rPr lang="en-AU" sz="2800">
                <a:solidFill>
                  <a:schemeClr val="accent1"/>
                </a:solidFill>
                <a:latin typeface="+mj-lt"/>
                <a:cs typeface="Segoe UI Light" panose="020B0502040204020203" pitchFamily="34" charset="0"/>
              </a:rPr>
              <a:t>Bring new customers to the cloud </a:t>
            </a:r>
            <a:br>
              <a:rPr lang="en-AU" sz="2800">
                <a:solidFill>
                  <a:schemeClr val="accent1"/>
                </a:solidFill>
                <a:latin typeface="+mj-lt"/>
                <a:cs typeface="Segoe UI Light" panose="020B0502040204020203" pitchFamily="34" charset="0"/>
              </a:rPr>
            </a:br>
            <a:r>
              <a:rPr lang="en-AU" sz="2800">
                <a:solidFill>
                  <a:schemeClr val="accent1"/>
                </a:solidFill>
                <a:latin typeface="+mj-lt"/>
                <a:cs typeface="Segoe UI Light" panose="020B0502040204020203" pitchFamily="34" charset="0"/>
              </a:rPr>
              <a:t>with business-class email and Teams</a:t>
            </a:r>
            <a:endParaRPr lang="en-US" sz="2800">
              <a:solidFill>
                <a:schemeClr val="accent1"/>
              </a:solidFill>
              <a:latin typeface="+mj-lt"/>
              <a:cs typeface="Segoe UI Light" panose="020B0502040204020203" pitchFamily="34" charset="0"/>
            </a:endParaRPr>
          </a:p>
        </p:txBody>
      </p:sp>
    </p:spTree>
    <p:extLst>
      <p:ext uri="{BB962C8B-B14F-4D97-AF65-F5344CB8AC3E}">
        <p14:creationId xmlns:p14="http://schemas.microsoft.com/office/powerpoint/2010/main" val="273636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Monitoring showing different people's faces who are participating in an online meeting">
            <a:extLst>
              <a:ext uri="{FF2B5EF4-FFF2-40B4-BE49-F238E27FC236}">
                <a16:creationId xmlns:a16="http://schemas.microsoft.com/office/drawing/2014/main" id="{6AC1552D-BA08-4683-9CBB-21732D82A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2071" y="1430370"/>
            <a:ext cx="6823523" cy="4900580"/>
          </a:xfrm>
          <a:prstGeom prst="rect">
            <a:avLst/>
          </a:prstGeom>
        </p:spPr>
      </p:pic>
      <p:grpSp>
        <p:nvGrpSpPr>
          <p:cNvPr id="11" name="Group 10">
            <a:extLst>
              <a:ext uri="{FF2B5EF4-FFF2-40B4-BE49-F238E27FC236}">
                <a16:creationId xmlns:a16="http://schemas.microsoft.com/office/drawing/2014/main" id="{AFF73604-2564-4AAD-A058-E97995F4107F}"/>
              </a:ext>
              <a:ext uri="{C183D7F6-B498-43B3-948B-1728B52AA6E4}">
                <adec:decorative xmlns:adec="http://schemas.microsoft.com/office/drawing/2017/decorative" val="1"/>
              </a:ext>
            </a:extLst>
          </p:cNvPr>
          <p:cNvGrpSpPr/>
          <p:nvPr/>
        </p:nvGrpSpPr>
        <p:grpSpPr>
          <a:xfrm>
            <a:off x="5102201" y="3485397"/>
            <a:ext cx="2000330" cy="4046304"/>
            <a:chOff x="10067392" y="3483900"/>
            <a:chExt cx="2000614" cy="4046878"/>
          </a:xfrm>
        </p:grpSpPr>
        <p:sp>
          <p:nvSpPr>
            <p:cNvPr id="18" name="Rectangle 17">
              <a:extLst>
                <a:ext uri="{FF2B5EF4-FFF2-40B4-BE49-F238E27FC236}">
                  <a16:creationId xmlns:a16="http://schemas.microsoft.com/office/drawing/2014/main" id="{0FA8531E-E1E4-4B7B-8791-06061D9F444A}"/>
                </a:ext>
              </a:extLst>
            </p:cNvPr>
            <p:cNvSpPr/>
            <p:nvPr/>
          </p:nvSpPr>
          <p:spPr bwMode="auto">
            <a:xfrm>
              <a:off x="10164729" y="3945225"/>
              <a:ext cx="1805940" cy="3198525"/>
            </a:xfrm>
            <a:prstGeom prst="rect">
              <a:avLst/>
            </a:prstGeom>
            <a:solidFill>
              <a:srgbClr val="F1F2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9" name="Picture 18">
              <a:extLst>
                <a:ext uri="{FF2B5EF4-FFF2-40B4-BE49-F238E27FC236}">
                  <a16:creationId xmlns:a16="http://schemas.microsoft.com/office/drawing/2014/main" id="{12384DF0-31C2-4610-A511-C9C8866158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67392" y="3483900"/>
              <a:ext cx="2000614" cy="4046878"/>
            </a:xfrm>
            <a:prstGeom prst="rect">
              <a:avLst/>
            </a:prstGeom>
          </p:spPr>
        </p:pic>
      </p:grpSp>
      <p:pic>
        <p:nvPicPr>
          <p:cNvPr id="3" name="Picture 2" descr="Monitoring showing different people's faces who are participating in an online meeting">
            <a:extLst>
              <a:ext uri="{FF2B5EF4-FFF2-40B4-BE49-F238E27FC236}">
                <a16:creationId xmlns:a16="http://schemas.microsoft.com/office/drawing/2014/main" id="{DC297D17-FC4D-4373-919A-59D8D1F145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4293" y="3942848"/>
            <a:ext cx="1737207" cy="3089911"/>
          </a:xfrm>
          <a:prstGeom prst="rect">
            <a:avLst/>
          </a:prstGeom>
        </p:spPr>
      </p:pic>
      <p:sp>
        <p:nvSpPr>
          <p:cNvPr id="21" name="TextBox 20">
            <a:extLst>
              <a:ext uri="{FF2B5EF4-FFF2-40B4-BE49-F238E27FC236}">
                <a16:creationId xmlns:a16="http://schemas.microsoft.com/office/drawing/2014/main" id="{9BA7C8A4-EE68-47CA-A666-CD1EBB13A0FB}"/>
              </a:ext>
            </a:extLst>
          </p:cNvPr>
          <p:cNvSpPr txBox="1"/>
          <p:nvPr/>
        </p:nvSpPr>
        <p:spPr>
          <a:xfrm>
            <a:off x="465142" y="2862309"/>
            <a:ext cx="4102844" cy="2892843"/>
          </a:xfrm>
          <a:prstGeom prst="rect">
            <a:avLst/>
          </a:prstGeom>
          <a:noFill/>
        </p:spPr>
        <p:txBody>
          <a:bodyPr wrap="square" lIns="0" tIns="0" rIns="0" bIns="0" rtlCol="0">
            <a:spAutoFit/>
          </a:bodyPr>
          <a:lstStyle/>
          <a:p>
            <a:pPr defTabSz="950938">
              <a:spcAft>
                <a:spcPts val="1200"/>
              </a:spcAft>
              <a:buSzPct val="90000"/>
              <a:defRPr/>
            </a:pPr>
            <a:r>
              <a:rPr lang="en-US" sz="2000" b="1" kern="0">
                <a:gradFill>
                  <a:gsLst>
                    <a:gs pos="1250">
                      <a:srgbClr val="2C292A"/>
                    </a:gs>
                    <a:gs pos="100000">
                      <a:srgbClr val="2C292A"/>
                    </a:gs>
                  </a:gsLst>
                  <a:lin ang="5400000" scaled="0"/>
                </a:gradFill>
                <a:ea typeface="Segoe UI Semibold" charset="0"/>
                <a:cs typeface="Segoe UI Semibold" charset="0"/>
              </a:rPr>
              <a:t>Work from anywhere</a:t>
            </a:r>
            <a:br>
              <a:rPr lang="en-US" sz="2000" b="1" kern="0">
                <a:gradFill>
                  <a:gsLst>
                    <a:gs pos="1250">
                      <a:srgbClr val="2C292A"/>
                    </a:gs>
                    <a:gs pos="100000">
                      <a:srgbClr val="2C292A"/>
                    </a:gs>
                  </a:gsLst>
                  <a:lin ang="5400000" scaled="0"/>
                </a:gradFill>
                <a:ea typeface="Segoe UI Semibold" charset="0"/>
                <a:cs typeface="Segoe UI Semibold" charset="0"/>
              </a:rPr>
            </a:br>
            <a:r>
              <a:rPr lang="en-US" sz="1400" kern="0">
                <a:gradFill>
                  <a:gsLst>
                    <a:gs pos="1250">
                      <a:srgbClr val="2C292A"/>
                    </a:gs>
                    <a:gs pos="100000">
                      <a:srgbClr val="2C292A"/>
                    </a:gs>
                  </a:gsLst>
                  <a:lin ang="5400000" scaled="0"/>
                </a:gradFill>
                <a:cs typeface="Segoe UI"/>
              </a:rPr>
              <a:t>by holding online meetings with anyone inside or outside the organization </a:t>
            </a:r>
            <a:endParaRPr lang="en-US" sz="2000" b="1" kern="0">
              <a:gradFill>
                <a:gsLst>
                  <a:gs pos="1250">
                    <a:srgbClr val="2C292A"/>
                  </a:gs>
                  <a:gs pos="100000">
                    <a:srgbClr val="2C292A"/>
                  </a:gs>
                </a:gsLst>
                <a:lin ang="5400000" scaled="0"/>
              </a:gradFill>
              <a:ea typeface="Segoe UI Semibold" charset="0"/>
              <a:cs typeface="Segoe UI Semibold" charset="0"/>
            </a:endParaRPr>
          </a:p>
          <a:p>
            <a:pPr lvl="0" defTabSz="896386">
              <a:spcAft>
                <a:spcPts val="1200"/>
              </a:spcAft>
              <a:defRPr/>
            </a:pPr>
            <a:r>
              <a:rPr lang="en-US" b="1" kern="0">
                <a:gradFill>
                  <a:gsLst>
                    <a:gs pos="1250">
                      <a:srgbClr val="2C292A"/>
                    </a:gs>
                    <a:gs pos="100000">
                      <a:srgbClr val="2C292A"/>
                    </a:gs>
                  </a:gsLst>
                  <a:lin ang="5400000" scaled="0"/>
                </a:gradFill>
                <a:cs typeface="Segoe UI Semibold" charset="0"/>
              </a:rPr>
              <a:t>Make work easy</a:t>
            </a:r>
            <a:br>
              <a:rPr lang="en-US" b="1" kern="0">
                <a:gradFill>
                  <a:gsLst>
                    <a:gs pos="1250">
                      <a:srgbClr val="2C292A"/>
                    </a:gs>
                    <a:gs pos="100000">
                      <a:srgbClr val="2C292A"/>
                    </a:gs>
                  </a:gsLst>
                  <a:lin ang="5400000" scaled="0"/>
                </a:gradFill>
                <a:cs typeface="Segoe UI Semibold" charset="0"/>
              </a:rPr>
            </a:br>
            <a:r>
              <a:rPr lang="en-US" sz="1400" kern="0">
                <a:gradFill>
                  <a:gsLst>
                    <a:gs pos="1250">
                      <a:srgbClr val="2C292A"/>
                    </a:gs>
                    <a:gs pos="100000">
                      <a:srgbClr val="2C292A"/>
                    </a:gs>
                  </a:gsLst>
                  <a:lin ang="5400000" scaled="0"/>
                </a:gradFill>
                <a:cs typeface="Segoe UI"/>
              </a:rPr>
              <a:t>using the meeting scheduling assistant, sharing screens, and collaborative note taking as part of online meetings and having context and content at your fingertips </a:t>
            </a:r>
            <a:endParaRPr lang="en-US" sz="2000" b="1" kern="0">
              <a:gradFill>
                <a:gsLst>
                  <a:gs pos="1250">
                    <a:srgbClr val="2C292A"/>
                  </a:gs>
                  <a:gs pos="100000">
                    <a:srgbClr val="2C292A"/>
                  </a:gs>
                </a:gsLst>
                <a:lin ang="5400000" scaled="0"/>
              </a:gradFill>
              <a:ea typeface="Segoe UI Semibold" charset="0"/>
              <a:cs typeface="Segoe UI Semibold" charset="0"/>
            </a:endParaRPr>
          </a:p>
          <a:p>
            <a:pPr lvl="0" defTabSz="896386">
              <a:spcAft>
                <a:spcPts val="1200"/>
              </a:spcAft>
              <a:defRPr/>
            </a:pPr>
            <a:r>
              <a:rPr lang="en-US" b="1" kern="0">
                <a:gradFill>
                  <a:gsLst>
                    <a:gs pos="1250">
                      <a:srgbClr val="2C292A"/>
                    </a:gs>
                    <a:gs pos="100000">
                      <a:srgbClr val="2C292A"/>
                    </a:gs>
                  </a:gsLst>
                  <a:lin ang="5400000" scaled="0"/>
                </a:gradFill>
                <a:cs typeface="Segoe UI Semibold" charset="0"/>
              </a:rPr>
              <a:t>Speed innovation</a:t>
            </a:r>
            <a:br>
              <a:rPr lang="en-US" b="1" kern="0">
                <a:gradFill>
                  <a:gsLst>
                    <a:gs pos="1250">
                      <a:srgbClr val="2C292A"/>
                    </a:gs>
                    <a:gs pos="100000">
                      <a:srgbClr val="2C292A"/>
                    </a:gs>
                  </a:gsLst>
                  <a:lin ang="5400000" scaled="0"/>
                </a:gradFill>
                <a:cs typeface="Segoe UI Semibold" charset="0"/>
              </a:rPr>
            </a:br>
            <a:r>
              <a:rPr lang="en-US" sz="1399">
                <a:solidFill>
                  <a:srgbClr val="282828"/>
                </a:solidFill>
                <a:cs typeface="Times New Roman" panose="02020603050405020304" pitchFamily="18" charset="0"/>
              </a:rPr>
              <a:t>Stay in the know with meeting recordings with transcription and translation</a:t>
            </a:r>
            <a:r>
              <a:rPr lang="en-US" sz="1399">
                <a:ln w="3175">
                  <a:noFill/>
                </a:ln>
                <a:solidFill>
                  <a:srgbClr val="2F2F2F"/>
                </a:solidFill>
                <a:cs typeface="Segoe UI Semibold" charset="0"/>
              </a:rPr>
              <a:t>, indexed for searching</a:t>
            </a:r>
          </a:p>
        </p:txBody>
      </p:sp>
      <p:pic>
        <p:nvPicPr>
          <p:cNvPr id="20" name="Picture 19" descr="Photo of online meeting equipment">
            <a:extLst>
              <a:ext uri="{FF2B5EF4-FFF2-40B4-BE49-F238E27FC236}">
                <a16:creationId xmlns:a16="http://schemas.microsoft.com/office/drawing/2014/main" id="{7875A9EA-EA39-4319-B13E-AE2AC11A8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6746" y="4666677"/>
            <a:ext cx="4264636" cy="2400991"/>
          </a:xfrm>
          <a:prstGeom prst="rect">
            <a:avLst/>
          </a:prstGeom>
        </p:spPr>
      </p:pic>
      <p:sp>
        <p:nvSpPr>
          <p:cNvPr id="24" name="Rectangle 23">
            <a:extLst>
              <a:ext uri="{FF2B5EF4-FFF2-40B4-BE49-F238E27FC236}">
                <a16:creationId xmlns:a16="http://schemas.microsoft.com/office/drawing/2014/main" id="{224B5DDB-3F32-47E6-9F14-68BD5FAAD484}"/>
              </a:ext>
            </a:extLst>
          </p:cNvPr>
          <p:cNvSpPr/>
          <p:nvPr/>
        </p:nvSpPr>
        <p:spPr>
          <a:xfrm>
            <a:off x="465142" y="1352454"/>
            <a:ext cx="4734382" cy="1246495"/>
          </a:xfrm>
          <a:prstGeom prst="rect">
            <a:avLst/>
          </a:prstGeom>
        </p:spPr>
        <p:txBody>
          <a:bodyPr wrap="square" lIns="0" tIns="91440" rIns="0" bIns="0">
            <a:spAutoFit/>
          </a:bodyPr>
          <a:lstStyle/>
          <a:p>
            <a:r>
              <a:rPr lang="en-US" b="1">
                <a:solidFill>
                  <a:srgbClr val="0078D4"/>
                </a:solidFill>
                <a:latin typeface="Segoe UI Semibold" panose="020B0502040204020203" pitchFamily="34" charset="0"/>
                <a:cs typeface="Segoe UI Semibold" panose="020B0502040204020203" pitchFamily="34" charset="0"/>
              </a:rPr>
              <a:t>Help SMBs to stay connected with an intelligent meeting solution using HD video, content sharing, digital whiteboard, notes, voice and chat – using any device</a:t>
            </a:r>
          </a:p>
        </p:txBody>
      </p:sp>
      <p:sp>
        <p:nvSpPr>
          <p:cNvPr id="2" name="Title 1">
            <a:extLst>
              <a:ext uri="{FF2B5EF4-FFF2-40B4-BE49-F238E27FC236}">
                <a16:creationId xmlns:a16="http://schemas.microsoft.com/office/drawing/2014/main" id="{F020B846-4108-7C47-8E6D-1E2DA818DF81}"/>
              </a:ext>
            </a:extLst>
          </p:cNvPr>
          <p:cNvSpPr>
            <a:spLocks noGrp="1"/>
          </p:cNvSpPr>
          <p:nvPr>
            <p:ph type="title"/>
          </p:nvPr>
        </p:nvSpPr>
        <p:spPr/>
        <p:txBody>
          <a:bodyPr/>
          <a:lstStyle/>
          <a:p>
            <a:r>
              <a:rPr lang="en-US" sz="3200">
                <a:ln>
                  <a:noFill/>
                </a:ln>
                <a:solidFill>
                  <a:srgbClr val="0078D4"/>
                </a:solidFill>
              </a:rPr>
              <a:t>Chat</a:t>
            </a:r>
            <a:r>
              <a:rPr lang="en-US" sz="3200">
                <a:ln>
                  <a:noFill/>
                </a:ln>
                <a:solidFill>
                  <a:schemeClr val="tx1"/>
                </a:solidFill>
              </a:rPr>
              <a:t> and online </a:t>
            </a:r>
            <a:r>
              <a:rPr lang="en-US" sz="3200">
                <a:ln>
                  <a:noFill/>
                </a:ln>
                <a:solidFill>
                  <a:srgbClr val="0078D4"/>
                </a:solidFill>
              </a:rPr>
              <a:t>meetings</a:t>
            </a:r>
            <a:endParaRPr lang="en-US" sz="3200"/>
          </a:p>
        </p:txBody>
      </p:sp>
    </p:spTree>
    <p:extLst>
      <p:ext uri="{BB962C8B-B14F-4D97-AF65-F5344CB8AC3E}">
        <p14:creationId xmlns:p14="http://schemas.microsoft.com/office/powerpoint/2010/main" val="307904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ree people meeting">
            <a:extLst>
              <a:ext uri="{FF2B5EF4-FFF2-40B4-BE49-F238E27FC236}">
                <a16:creationId xmlns:a16="http://schemas.microsoft.com/office/drawing/2014/main" id="{2925BCF5-5E14-4779-B734-4DC5F06379C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83266" y="1704467"/>
            <a:ext cx="2655756" cy="1673135"/>
          </a:xfrm>
          <a:prstGeom prst="rect">
            <a:avLst/>
          </a:prstGeom>
        </p:spPr>
      </p:pic>
      <p:pic>
        <p:nvPicPr>
          <p:cNvPr id="65" name="Content Placeholder 4" descr="People meeting in a large conference room where someone is presenting a chart&#10;">
            <a:extLst>
              <a:ext uri="{FF2B5EF4-FFF2-40B4-BE49-F238E27FC236}">
                <a16:creationId xmlns:a16="http://schemas.microsoft.com/office/drawing/2014/main" id="{A27BA421-0B23-4741-916E-CCEEEE07A27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89656" y="1704467"/>
            <a:ext cx="2718417" cy="1663385"/>
          </a:xfrm>
          <a:prstGeom prst="rect">
            <a:avLst/>
          </a:prstGeom>
        </p:spPr>
      </p:pic>
      <p:pic>
        <p:nvPicPr>
          <p:cNvPr id="70" name="Content Placeholder 6" descr="Person on his phone">
            <a:extLst>
              <a:ext uri="{FF2B5EF4-FFF2-40B4-BE49-F238E27FC236}">
                <a16:creationId xmlns:a16="http://schemas.microsoft.com/office/drawing/2014/main" id="{09BC1C15-2983-3345-B5A9-2F7D7A09137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00493" y="1704467"/>
            <a:ext cx="2692034" cy="1661201"/>
          </a:xfrm>
          <a:prstGeom prst="rect">
            <a:avLst/>
          </a:prstGeom>
        </p:spPr>
      </p:pic>
      <p:pic>
        <p:nvPicPr>
          <p:cNvPr id="54" name="Content Placeholder 4" descr="Person working at her desk.">
            <a:extLst>
              <a:ext uri="{FF2B5EF4-FFF2-40B4-BE49-F238E27FC236}">
                <a16:creationId xmlns:a16="http://schemas.microsoft.com/office/drawing/2014/main" id="{536BD049-CD61-644C-B391-874866E8976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7671" y="1704467"/>
            <a:ext cx="2665226" cy="1662503"/>
          </a:xfrm>
          <a:prstGeom prst="rect">
            <a:avLst/>
          </a:prstGeom>
        </p:spPr>
      </p:pic>
      <p:sp>
        <p:nvSpPr>
          <p:cNvPr id="112" name="TextBox 111">
            <a:extLst>
              <a:ext uri="{FF2B5EF4-FFF2-40B4-BE49-F238E27FC236}">
                <a16:creationId xmlns:a16="http://schemas.microsoft.com/office/drawing/2014/main" id="{6F5DF453-1C65-4B0E-A4A3-2940CC709A33}"/>
              </a:ext>
            </a:extLst>
          </p:cNvPr>
          <p:cNvSpPr txBox="1"/>
          <p:nvPr/>
        </p:nvSpPr>
        <p:spPr>
          <a:xfrm>
            <a:off x="379734" y="1303949"/>
            <a:ext cx="1756829" cy="345163"/>
          </a:xfrm>
          <a:prstGeom prst="rect">
            <a:avLst/>
          </a:prstGeom>
          <a:noFill/>
        </p:spPr>
        <p:txBody>
          <a:bodyPr wrap="square" rtlCol="0">
            <a:spAutoFit/>
          </a:bodyPr>
          <a:lstStyle/>
          <a:p>
            <a:pPr marL="0" lvl="1" defTabSz="932418">
              <a:defRPr/>
            </a:pPr>
            <a:r>
              <a:rPr lang="en-GB" sz="1599" b="1">
                <a:solidFill>
                  <a:schemeClr val="accent1"/>
                </a:solidFill>
                <a:latin typeface="Segoe UI" panose="020B0502040204020203" pitchFamily="34" charset="0"/>
                <a:ea typeface="Segoe UI Semibold" charset="0"/>
                <a:cs typeface="Segoe UI" panose="020B0502040204020203" pitchFamily="34" charset="0"/>
              </a:rPr>
              <a:t>Spaces</a:t>
            </a:r>
            <a:endParaRPr lang="en-US" sz="1599" b="1">
              <a:solidFill>
                <a:schemeClr val="accent1"/>
              </a:solidFill>
              <a:latin typeface="Segoe UI" panose="020B0502040204020203" pitchFamily="34" charset="0"/>
              <a:ea typeface="Segoe UI Semibold" charset="0"/>
              <a:cs typeface="Segoe UI" panose="020B0502040204020203" pitchFamily="34" charset="0"/>
            </a:endParaRPr>
          </a:p>
        </p:txBody>
      </p:sp>
      <p:pic>
        <p:nvPicPr>
          <p:cNvPr id="44" name="Picture 43" descr="logo">
            <a:extLst>
              <a:ext uri="{FF2B5EF4-FFF2-40B4-BE49-F238E27FC236}">
                <a16:creationId xmlns:a16="http://schemas.microsoft.com/office/drawing/2014/main" id="{4FC39066-03F1-4187-9BD3-25E34AA447C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2145" y="6155764"/>
            <a:ext cx="913338" cy="177299"/>
          </a:xfrm>
          <a:prstGeom prst="rect">
            <a:avLst/>
          </a:prstGeom>
        </p:spPr>
      </p:pic>
      <p:sp>
        <p:nvSpPr>
          <p:cNvPr id="53" name="TextBox 52">
            <a:extLst>
              <a:ext uri="{FF2B5EF4-FFF2-40B4-BE49-F238E27FC236}">
                <a16:creationId xmlns:a16="http://schemas.microsoft.com/office/drawing/2014/main" id="{68F9C60A-5399-4057-AB96-478F6AD1004D}"/>
              </a:ext>
            </a:extLst>
          </p:cNvPr>
          <p:cNvSpPr txBox="1"/>
          <p:nvPr/>
        </p:nvSpPr>
        <p:spPr>
          <a:xfrm>
            <a:off x="477671" y="3179019"/>
            <a:ext cx="2665225" cy="369280"/>
          </a:xfrm>
          <a:prstGeom prst="rect">
            <a:avLst/>
          </a:prstGeom>
          <a:solidFill>
            <a:schemeClr val="accent1"/>
          </a:solidFill>
        </p:spPr>
        <p:txBody>
          <a:bodyPr wrap="square" tIns="91427" bIns="91427" rtlCol="0">
            <a:spAutoFit/>
          </a:bodyPr>
          <a:lstStyle/>
          <a:p>
            <a:pPr algn="ctr" defTabSz="932418">
              <a:defRPr/>
            </a:pPr>
            <a:r>
              <a:rPr lang="en-US" sz="1199" b="1">
                <a:solidFill>
                  <a:srgbClr val="F1EFED"/>
                </a:solidFill>
                <a:latin typeface="Segoe UI" panose="020B0502040204020203" pitchFamily="34" charset="0"/>
                <a:ea typeface="Segoe UI" charset="0"/>
                <a:cs typeface="Segoe UI" panose="020B0502040204020203" pitchFamily="34" charset="0"/>
              </a:rPr>
              <a:t>Personal workspace</a:t>
            </a:r>
          </a:p>
        </p:txBody>
      </p:sp>
      <p:sp>
        <p:nvSpPr>
          <p:cNvPr id="58" name="TextBox 57">
            <a:extLst>
              <a:ext uri="{FF2B5EF4-FFF2-40B4-BE49-F238E27FC236}">
                <a16:creationId xmlns:a16="http://schemas.microsoft.com/office/drawing/2014/main" id="{6C15C254-9987-4369-B585-23A5AF6D33A5}"/>
              </a:ext>
            </a:extLst>
          </p:cNvPr>
          <p:cNvSpPr txBox="1"/>
          <p:nvPr/>
        </p:nvSpPr>
        <p:spPr>
          <a:xfrm>
            <a:off x="3400492" y="3179019"/>
            <a:ext cx="2692034" cy="369280"/>
          </a:xfrm>
          <a:prstGeom prst="rect">
            <a:avLst/>
          </a:prstGeom>
          <a:solidFill>
            <a:schemeClr val="accent1"/>
          </a:solidFill>
        </p:spPr>
        <p:txBody>
          <a:bodyPr wrap="square" tIns="91427" bIns="91427" rtlCol="0">
            <a:spAutoFit/>
          </a:bodyPr>
          <a:lstStyle/>
          <a:p>
            <a:pPr algn="ctr" defTabSz="932418">
              <a:defRPr/>
            </a:pPr>
            <a:r>
              <a:rPr lang="en-US" sz="1199" b="1">
                <a:solidFill>
                  <a:srgbClr val="F1EFED"/>
                </a:solidFill>
                <a:latin typeface="Segoe UI" panose="020B0502040204020203" pitchFamily="34" charset="0"/>
                <a:ea typeface="Segoe UI" charset="0"/>
                <a:cs typeface="Segoe UI" panose="020B0502040204020203" pitchFamily="34" charset="0"/>
              </a:rPr>
              <a:t>Mobile workspace</a:t>
            </a:r>
          </a:p>
        </p:txBody>
      </p:sp>
      <p:sp>
        <p:nvSpPr>
          <p:cNvPr id="59" name="TextBox 58">
            <a:extLst>
              <a:ext uri="{FF2B5EF4-FFF2-40B4-BE49-F238E27FC236}">
                <a16:creationId xmlns:a16="http://schemas.microsoft.com/office/drawing/2014/main" id="{09BB6433-EEAC-446B-AFF9-EDEC4E98DBD0}"/>
              </a:ext>
            </a:extLst>
          </p:cNvPr>
          <p:cNvSpPr txBox="1"/>
          <p:nvPr/>
        </p:nvSpPr>
        <p:spPr>
          <a:xfrm>
            <a:off x="6377678" y="3179019"/>
            <a:ext cx="2655756" cy="369280"/>
          </a:xfrm>
          <a:prstGeom prst="rect">
            <a:avLst/>
          </a:prstGeom>
          <a:solidFill>
            <a:schemeClr val="accent1"/>
          </a:solidFill>
        </p:spPr>
        <p:txBody>
          <a:bodyPr wrap="square" tIns="91427" bIns="91427" rtlCol="0">
            <a:spAutoFit/>
          </a:bodyPr>
          <a:lstStyle/>
          <a:p>
            <a:pPr algn="ctr" defTabSz="932418">
              <a:defRPr/>
            </a:pPr>
            <a:r>
              <a:rPr lang="en-US" sz="1199" b="1">
                <a:solidFill>
                  <a:srgbClr val="F1EFED"/>
                </a:solidFill>
                <a:latin typeface="Segoe UI" panose="020B0502040204020203" pitchFamily="34" charset="0"/>
                <a:ea typeface="Segoe UI" charset="0"/>
                <a:cs typeface="Segoe UI" panose="020B0502040204020203" pitchFamily="34" charset="0"/>
              </a:rPr>
              <a:t>Shared collaboration spaces</a:t>
            </a:r>
          </a:p>
        </p:txBody>
      </p:sp>
      <p:sp>
        <p:nvSpPr>
          <p:cNvPr id="60" name="TextBox 59">
            <a:extLst>
              <a:ext uri="{FF2B5EF4-FFF2-40B4-BE49-F238E27FC236}">
                <a16:creationId xmlns:a16="http://schemas.microsoft.com/office/drawing/2014/main" id="{F9EB8CBC-0DD5-4C25-8943-EB550B06B9EB}"/>
              </a:ext>
            </a:extLst>
          </p:cNvPr>
          <p:cNvSpPr txBox="1"/>
          <p:nvPr/>
        </p:nvSpPr>
        <p:spPr>
          <a:xfrm>
            <a:off x="9279961" y="3179122"/>
            <a:ext cx="2728112" cy="369177"/>
          </a:xfrm>
          <a:prstGeom prst="rect">
            <a:avLst/>
          </a:prstGeom>
          <a:solidFill>
            <a:schemeClr val="accent1"/>
          </a:solidFill>
        </p:spPr>
        <p:txBody>
          <a:bodyPr wrap="square" tIns="91427" bIns="91427" rtlCol="0">
            <a:spAutoFit/>
          </a:bodyPr>
          <a:lstStyle/>
          <a:p>
            <a:pPr algn="ctr" defTabSz="932418">
              <a:defRPr/>
            </a:pPr>
            <a:r>
              <a:rPr lang="en-US" sz="1199" b="1">
                <a:solidFill>
                  <a:srgbClr val="F1EFED"/>
                </a:solidFill>
                <a:latin typeface="Segoe UI" panose="020B0502040204020203" pitchFamily="34" charset="0"/>
                <a:ea typeface="Segoe UI" charset="0"/>
                <a:cs typeface="Segoe UI" panose="020B0502040204020203" pitchFamily="34" charset="0"/>
              </a:rPr>
              <a:t>Small or large conference rooms</a:t>
            </a:r>
          </a:p>
        </p:txBody>
      </p:sp>
      <p:sp>
        <p:nvSpPr>
          <p:cNvPr id="136" name="TextBox 135">
            <a:extLst>
              <a:ext uri="{FF2B5EF4-FFF2-40B4-BE49-F238E27FC236}">
                <a16:creationId xmlns:a16="http://schemas.microsoft.com/office/drawing/2014/main" id="{7848DF79-AAB0-4DEB-AC8C-6D0DFC8F522B}"/>
              </a:ext>
            </a:extLst>
          </p:cNvPr>
          <p:cNvSpPr txBox="1"/>
          <p:nvPr/>
        </p:nvSpPr>
        <p:spPr>
          <a:xfrm>
            <a:off x="387330" y="4010817"/>
            <a:ext cx="1792057" cy="350330"/>
          </a:xfrm>
          <a:prstGeom prst="rect">
            <a:avLst/>
          </a:prstGeom>
          <a:noFill/>
        </p:spPr>
        <p:txBody>
          <a:bodyPr wrap="square" rtlCol="0">
            <a:spAutoFit/>
          </a:bodyPr>
          <a:lstStyle/>
          <a:p>
            <a:pPr marL="0" lvl="1" defTabSz="951156">
              <a:defRPr/>
            </a:pPr>
            <a:r>
              <a:rPr lang="en-GB" sz="1632" b="1">
                <a:solidFill>
                  <a:schemeClr val="accent1"/>
                </a:solidFill>
                <a:latin typeface="Segoe UI" panose="020B0502040204020203" pitchFamily="34" charset="0"/>
                <a:ea typeface="Segoe UI Semibold" charset="0"/>
                <a:cs typeface="Segoe UI" panose="020B0502040204020203" pitchFamily="34" charset="0"/>
              </a:rPr>
              <a:t>Personal devices</a:t>
            </a:r>
            <a:endParaRPr lang="en-US" sz="1632" b="1">
              <a:solidFill>
                <a:schemeClr val="accent1"/>
              </a:solidFill>
              <a:latin typeface="Segoe UI" panose="020B0502040204020203" pitchFamily="34" charset="0"/>
              <a:ea typeface="Segoe UI Semibold" charset="0"/>
              <a:cs typeface="Segoe UI" panose="020B0502040204020203" pitchFamily="34" charset="0"/>
            </a:endParaRPr>
          </a:p>
        </p:txBody>
      </p:sp>
      <p:sp>
        <p:nvSpPr>
          <p:cNvPr id="141" name="TextBox 140">
            <a:extLst>
              <a:ext uri="{FF2B5EF4-FFF2-40B4-BE49-F238E27FC236}">
                <a16:creationId xmlns:a16="http://schemas.microsoft.com/office/drawing/2014/main" id="{BF2BA222-DA0C-48D0-AF36-017B6947347A}"/>
              </a:ext>
            </a:extLst>
          </p:cNvPr>
          <p:cNvSpPr txBox="1"/>
          <p:nvPr/>
        </p:nvSpPr>
        <p:spPr>
          <a:xfrm>
            <a:off x="6377677" y="4010817"/>
            <a:ext cx="2183346" cy="350330"/>
          </a:xfrm>
          <a:prstGeom prst="rect">
            <a:avLst/>
          </a:prstGeom>
          <a:noFill/>
        </p:spPr>
        <p:txBody>
          <a:bodyPr wrap="square" rtlCol="0">
            <a:spAutoFit/>
          </a:bodyPr>
          <a:lstStyle/>
          <a:p>
            <a:pPr marL="0" lvl="1" defTabSz="951156">
              <a:defRPr/>
            </a:pPr>
            <a:r>
              <a:rPr lang="en-GB" sz="1632" b="1">
                <a:solidFill>
                  <a:schemeClr val="accent1"/>
                </a:solidFill>
                <a:latin typeface="Segoe UI" panose="020B0502040204020203" pitchFamily="34" charset="0"/>
                <a:ea typeface="Segoe UI Semibold" charset="0"/>
                <a:cs typeface="Segoe UI" panose="020B0502040204020203" pitchFamily="34" charset="0"/>
              </a:rPr>
              <a:t>Shared devices</a:t>
            </a:r>
            <a:endParaRPr lang="en-US" sz="1632" b="1">
              <a:solidFill>
                <a:schemeClr val="accent1"/>
              </a:solidFill>
              <a:latin typeface="Segoe UI" panose="020B0502040204020203" pitchFamily="34" charset="0"/>
              <a:ea typeface="Segoe UI Semibold" charset="0"/>
              <a:cs typeface="Segoe UI" panose="020B0502040204020203" pitchFamily="34" charset="0"/>
            </a:endParaRPr>
          </a:p>
        </p:txBody>
      </p:sp>
      <p:sp>
        <p:nvSpPr>
          <p:cNvPr id="142" name="TextBox 141">
            <a:extLst>
              <a:ext uri="{FF2B5EF4-FFF2-40B4-BE49-F238E27FC236}">
                <a16:creationId xmlns:a16="http://schemas.microsoft.com/office/drawing/2014/main" id="{2DCF674E-18F4-4466-88EB-F24950E76D5A}"/>
              </a:ext>
            </a:extLst>
          </p:cNvPr>
          <p:cNvSpPr txBox="1"/>
          <p:nvPr/>
        </p:nvSpPr>
        <p:spPr>
          <a:xfrm>
            <a:off x="8488523" y="5100943"/>
            <a:ext cx="1708815" cy="254262"/>
          </a:xfrm>
          <a:prstGeom prst="rect">
            <a:avLst/>
          </a:prstGeom>
          <a:noFill/>
        </p:spPr>
        <p:txBody>
          <a:bodyPr wrap="square" rtlCol="0">
            <a:spAutoFit/>
          </a:bodyPr>
          <a:lstStyle/>
          <a:p>
            <a:pPr algn="ctr" defTabSz="951156">
              <a:defRPr/>
            </a:pPr>
            <a:r>
              <a:rPr lang="en-US" sz="1020">
                <a:ea typeface="Segoe UI Semibold" charset="0"/>
                <a:cs typeface="Segoe UI" panose="020B0502040204020203" pitchFamily="34" charset="0"/>
              </a:rPr>
              <a:t>Microsoft Teams Rooms</a:t>
            </a:r>
          </a:p>
        </p:txBody>
      </p:sp>
      <p:sp>
        <p:nvSpPr>
          <p:cNvPr id="143" name="TextBox 142">
            <a:extLst>
              <a:ext uri="{FF2B5EF4-FFF2-40B4-BE49-F238E27FC236}">
                <a16:creationId xmlns:a16="http://schemas.microsoft.com/office/drawing/2014/main" id="{84F4B687-841F-4E53-ABE4-271F269D38CC}"/>
              </a:ext>
            </a:extLst>
          </p:cNvPr>
          <p:cNvSpPr txBox="1"/>
          <p:nvPr/>
        </p:nvSpPr>
        <p:spPr>
          <a:xfrm>
            <a:off x="10494685" y="5098892"/>
            <a:ext cx="1708815" cy="254262"/>
          </a:xfrm>
          <a:prstGeom prst="rect">
            <a:avLst/>
          </a:prstGeom>
          <a:noFill/>
        </p:spPr>
        <p:txBody>
          <a:bodyPr wrap="square" rtlCol="0">
            <a:spAutoFit/>
          </a:bodyPr>
          <a:lstStyle/>
          <a:p>
            <a:pPr algn="ctr" defTabSz="951156">
              <a:defRPr/>
            </a:pPr>
            <a:r>
              <a:rPr lang="en-US" sz="1020">
                <a:solidFill>
                  <a:srgbClr val="505050"/>
                </a:solidFill>
                <a:latin typeface="Segoe UI" panose="020B0502040204020203" pitchFamily="34" charset="0"/>
                <a:ea typeface="Segoe UI Semibold" charset="0"/>
                <a:cs typeface="Segoe UI" panose="020B0502040204020203" pitchFamily="34" charset="0"/>
              </a:rPr>
              <a:t>Interactive whiteboard</a:t>
            </a:r>
          </a:p>
        </p:txBody>
      </p:sp>
      <p:sp>
        <p:nvSpPr>
          <p:cNvPr id="144" name="TextBox 143">
            <a:extLst>
              <a:ext uri="{FF2B5EF4-FFF2-40B4-BE49-F238E27FC236}">
                <a16:creationId xmlns:a16="http://schemas.microsoft.com/office/drawing/2014/main" id="{FBB9122D-DC31-481E-8421-97B92CADE970}"/>
              </a:ext>
            </a:extLst>
          </p:cNvPr>
          <p:cNvSpPr txBox="1"/>
          <p:nvPr/>
        </p:nvSpPr>
        <p:spPr>
          <a:xfrm>
            <a:off x="6478350" y="5100944"/>
            <a:ext cx="1436425" cy="414353"/>
          </a:xfrm>
          <a:prstGeom prst="rect">
            <a:avLst/>
          </a:prstGeom>
          <a:noFill/>
        </p:spPr>
        <p:txBody>
          <a:bodyPr wrap="square" rtlCol="0">
            <a:spAutoFit/>
          </a:bodyPr>
          <a:lstStyle/>
          <a:p>
            <a:pPr algn="ctr" defTabSz="951156">
              <a:defRPr/>
            </a:pPr>
            <a:r>
              <a:rPr lang="en-US" sz="1020">
                <a:ea typeface="Segoe UI Semibold" charset="0"/>
                <a:cs typeface="Segoe UI" panose="020B0502040204020203" pitchFamily="34" charset="0"/>
              </a:rPr>
              <a:t>Conference Room Phone</a:t>
            </a:r>
          </a:p>
        </p:txBody>
      </p:sp>
      <p:sp>
        <p:nvSpPr>
          <p:cNvPr id="145" name="TextBox 144">
            <a:extLst>
              <a:ext uri="{FF2B5EF4-FFF2-40B4-BE49-F238E27FC236}">
                <a16:creationId xmlns:a16="http://schemas.microsoft.com/office/drawing/2014/main" id="{40DE4D01-4305-46E4-8CB8-99F66230206C}"/>
              </a:ext>
            </a:extLst>
          </p:cNvPr>
          <p:cNvSpPr txBox="1"/>
          <p:nvPr/>
        </p:nvSpPr>
        <p:spPr>
          <a:xfrm>
            <a:off x="5150513" y="5148030"/>
            <a:ext cx="890324" cy="160091"/>
          </a:xfrm>
          <a:prstGeom prst="rect">
            <a:avLst/>
          </a:prstGeom>
          <a:noFill/>
        </p:spPr>
        <p:txBody>
          <a:bodyPr wrap="square" lIns="0" tIns="0" rIns="0" bIns="0" rtlCol="0">
            <a:spAutoFit/>
          </a:bodyPr>
          <a:lstStyle/>
          <a:p>
            <a:pPr algn="ctr" defTabSz="951156">
              <a:defRPr/>
            </a:pPr>
            <a:r>
              <a:rPr lang="en-US" sz="1020" kern="0">
                <a:cs typeface="Segoe UI" panose="020B0502040204020203" pitchFamily="34" charset="0"/>
              </a:rPr>
              <a:t>Mobile phone</a:t>
            </a:r>
            <a:endParaRPr lang="en-US" sz="1020" kern="0">
              <a:ea typeface="Segoe UI Semibold" charset="0"/>
              <a:cs typeface="Segoe UI" panose="020B0502040204020203" pitchFamily="34" charset="0"/>
            </a:endParaRPr>
          </a:p>
        </p:txBody>
      </p:sp>
      <p:sp>
        <p:nvSpPr>
          <p:cNvPr id="146" name="Rectangle 145">
            <a:extLst>
              <a:ext uri="{FF2B5EF4-FFF2-40B4-BE49-F238E27FC236}">
                <a16:creationId xmlns:a16="http://schemas.microsoft.com/office/drawing/2014/main" id="{F1AA22A7-D8EC-42FD-9E31-AE9F5A501717}"/>
              </a:ext>
            </a:extLst>
          </p:cNvPr>
          <p:cNvSpPr/>
          <p:nvPr/>
        </p:nvSpPr>
        <p:spPr>
          <a:xfrm>
            <a:off x="2323032" y="5163724"/>
            <a:ext cx="1436425" cy="160091"/>
          </a:xfrm>
          <a:prstGeom prst="rect">
            <a:avLst/>
          </a:prstGeom>
        </p:spPr>
        <p:txBody>
          <a:bodyPr wrap="square" lIns="0" tIns="0" rIns="0" bIns="0">
            <a:spAutoFit/>
          </a:bodyPr>
          <a:lstStyle/>
          <a:p>
            <a:pPr algn="ctr" defTabSz="951248">
              <a:spcAft>
                <a:spcPts val="306"/>
              </a:spcAft>
              <a:defRPr/>
            </a:pPr>
            <a:r>
              <a:rPr lang="en-US" sz="1020" kern="0">
                <a:cs typeface="Segoe UI" panose="020B0502040204020203" pitchFamily="34" charset="0"/>
              </a:rPr>
              <a:t>Mobile phone station</a:t>
            </a:r>
          </a:p>
        </p:txBody>
      </p:sp>
      <p:sp>
        <p:nvSpPr>
          <p:cNvPr id="147" name="TextBox 146">
            <a:extLst>
              <a:ext uri="{FF2B5EF4-FFF2-40B4-BE49-F238E27FC236}">
                <a16:creationId xmlns:a16="http://schemas.microsoft.com/office/drawing/2014/main" id="{51AF425C-86E1-4849-B7BB-7595958F71C0}"/>
              </a:ext>
            </a:extLst>
          </p:cNvPr>
          <p:cNvSpPr txBox="1"/>
          <p:nvPr/>
        </p:nvSpPr>
        <p:spPr>
          <a:xfrm>
            <a:off x="432634" y="5148030"/>
            <a:ext cx="575949" cy="160091"/>
          </a:xfrm>
          <a:prstGeom prst="rect">
            <a:avLst/>
          </a:prstGeom>
          <a:noFill/>
        </p:spPr>
        <p:txBody>
          <a:bodyPr wrap="square" lIns="0" tIns="0" rIns="0" bIns="0" rtlCol="0">
            <a:spAutoFit/>
          </a:bodyPr>
          <a:lstStyle/>
          <a:p>
            <a:pPr algn="ctr" defTabSz="951156">
              <a:defRPr/>
            </a:pPr>
            <a:r>
              <a:rPr lang="en-US" sz="1020">
                <a:ea typeface="Segoe UI Semibold" charset="0"/>
                <a:cs typeface="Segoe UI" panose="020B0502040204020203" pitchFamily="34" charset="0"/>
              </a:rPr>
              <a:t>Headset </a:t>
            </a:r>
          </a:p>
        </p:txBody>
      </p:sp>
      <p:sp>
        <p:nvSpPr>
          <p:cNvPr id="148" name="TextBox 147">
            <a:extLst>
              <a:ext uri="{FF2B5EF4-FFF2-40B4-BE49-F238E27FC236}">
                <a16:creationId xmlns:a16="http://schemas.microsoft.com/office/drawing/2014/main" id="{50157D27-1B98-4478-945E-7470F37C9F35}"/>
              </a:ext>
            </a:extLst>
          </p:cNvPr>
          <p:cNvSpPr txBox="1"/>
          <p:nvPr/>
        </p:nvSpPr>
        <p:spPr>
          <a:xfrm>
            <a:off x="3925578" y="5163726"/>
            <a:ext cx="847206" cy="144069"/>
          </a:xfrm>
          <a:prstGeom prst="rect">
            <a:avLst/>
          </a:prstGeom>
          <a:noFill/>
        </p:spPr>
        <p:txBody>
          <a:bodyPr wrap="square" lIns="0" tIns="0" rIns="0" bIns="0" rtlCol="0">
            <a:spAutoFit/>
          </a:bodyPr>
          <a:lstStyle/>
          <a:p>
            <a:pPr algn="ctr" defTabSz="951248">
              <a:lnSpc>
                <a:spcPct val="90000"/>
              </a:lnSpc>
              <a:spcAft>
                <a:spcPts val="306"/>
              </a:spcAft>
              <a:defRPr/>
            </a:pPr>
            <a:r>
              <a:rPr lang="en-US" sz="1020" kern="0">
                <a:cs typeface="Segoe UI" panose="020B0502040204020203" pitchFamily="34" charset="0"/>
              </a:rPr>
              <a:t>Speaker puck</a:t>
            </a:r>
          </a:p>
        </p:txBody>
      </p:sp>
      <p:sp>
        <p:nvSpPr>
          <p:cNvPr id="149" name="TextBox 148">
            <a:extLst>
              <a:ext uri="{FF2B5EF4-FFF2-40B4-BE49-F238E27FC236}">
                <a16:creationId xmlns:a16="http://schemas.microsoft.com/office/drawing/2014/main" id="{3C4414CF-FE1C-423C-967D-0FB7E6E74BFA}"/>
              </a:ext>
            </a:extLst>
          </p:cNvPr>
          <p:cNvSpPr txBox="1"/>
          <p:nvPr/>
        </p:nvSpPr>
        <p:spPr>
          <a:xfrm>
            <a:off x="1304876" y="5148030"/>
            <a:ext cx="890324" cy="160091"/>
          </a:xfrm>
          <a:prstGeom prst="rect">
            <a:avLst/>
          </a:prstGeom>
          <a:noFill/>
        </p:spPr>
        <p:txBody>
          <a:bodyPr wrap="square" lIns="0" tIns="0" rIns="0" bIns="0" rtlCol="0">
            <a:spAutoFit/>
          </a:bodyPr>
          <a:lstStyle/>
          <a:p>
            <a:pPr algn="ctr" defTabSz="951156">
              <a:defRPr/>
            </a:pPr>
            <a:r>
              <a:rPr lang="en-US" sz="1020">
                <a:ea typeface="Segoe UI Semibold" charset="0"/>
                <a:cs typeface="Segoe UI" panose="020B0502040204020203" pitchFamily="34" charset="0"/>
              </a:rPr>
              <a:t>Desk phone</a:t>
            </a:r>
          </a:p>
        </p:txBody>
      </p:sp>
      <p:sp>
        <p:nvSpPr>
          <p:cNvPr id="40" name="heaphones_2" title="Icon of a headset with a microphone">
            <a:extLst>
              <a:ext uri="{FF2B5EF4-FFF2-40B4-BE49-F238E27FC236}">
                <a16:creationId xmlns:a16="http://schemas.microsoft.com/office/drawing/2014/main" id="{A85F433D-5F95-4CF7-9A98-A3909A42142C}"/>
              </a:ext>
            </a:extLst>
          </p:cNvPr>
          <p:cNvSpPr>
            <a:spLocks noChangeAspect="1" noEditPoints="1"/>
          </p:cNvSpPr>
          <p:nvPr/>
        </p:nvSpPr>
        <p:spPr bwMode="auto">
          <a:xfrm>
            <a:off x="531237" y="4508061"/>
            <a:ext cx="435937" cy="567897"/>
          </a:xfrm>
          <a:custGeom>
            <a:avLst/>
            <a:gdLst>
              <a:gd name="T0" fmla="*/ 0 w 254"/>
              <a:gd name="T1" fmla="*/ 165 h 332"/>
              <a:gd name="T2" fmla="*/ 0 w 254"/>
              <a:gd name="T3" fmla="*/ 127 h 332"/>
              <a:gd name="T4" fmla="*/ 127 w 254"/>
              <a:gd name="T5" fmla="*/ 0 h 332"/>
              <a:gd name="T6" fmla="*/ 254 w 254"/>
              <a:gd name="T7" fmla="*/ 127 h 332"/>
              <a:gd name="T8" fmla="*/ 254 w 254"/>
              <a:gd name="T9" fmla="*/ 161 h 332"/>
              <a:gd name="T10" fmla="*/ 29 w 254"/>
              <a:gd name="T11" fmla="*/ 126 h 332"/>
              <a:gd name="T12" fmla="*/ 0 w 254"/>
              <a:gd name="T13" fmla="*/ 155 h 332"/>
              <a:gd name="T14" fmla="*/ 0 w 254"/>
              <a:gd name="T15" fmla="*/ 195 h 332"/>
              <a:gd name="T16" fmla="*/ 29 w 254"/>
              <a:gd name="T17" fmla="*/ 225 h 332"/>
              <a:gd name="T18" fmla="*/ 49 w 254"/>
              <a:gd name="T19" fmla="*/ 225 h 332"/>
              <a:gd name="T20" fmla="*/ 49 w 254"/>
              <a:gd name="T21" fmla="*/ 126 h 332"/>
              <a:gd name="T22" fmla="*/ 29 w 254"/>
              <a:gd name="T23" fmla="*/ 126 h 332"/>
              <a:gd name="T24" fmla="*/ 205 w 254"/>
              <a:gd name="T25" fmla="*/ 126 h 332"/>
              <a:gd name="T26" fmla="*/ 205 w 254"/>
              <a:gd name="T27" fmla="*/ 225 h 332"/>
              <a:gd name="T28" fmla="*/ 225 w 254"/>
              <a:gd name="T29" fmla="*/ 225 h 332"/>
              <a:gd name="T30" fmla="*/ 254 w 254"/>
              <a:gd name="T31" fmla="*/ 195 h 332"/>
              <a:gd name="T32" fmla="*/ 254 w 254"/>
              <a:gd name="T33" fmla="*/ 155 h 332"/>
              <a:gd name="T34" fmla="*/ 225 w 254"/>
              <a:gd name="T35" fmla="*/ 126 h 332"/>
              <a:gd name="T36" fmla="*/ 205 w 254"/>
              <a:gd name="T37" fmla="*/ 126 h 332"/>
              <a:gd name="T38" fmla="*/ 23 w 254"/>
              <a:gd name="T39" fmla="*/ 224 h 332"/>
              <a:gd name="T40" fmla="*/ 23 w 254"/>
              <a:gd name="T41" fmla="*/ 259 h 332"/>
              <a:gd name="T42" fmla="*/ 77 w 254"/>
              <a:gd name="T43" fmla="*/ 313 h 332"/>
              <a:gd name="T44" fmla="*/ 91 w 254"/>
              <a:gd name="T45" fmla="*/ 313 h 332"/>
              <a:gd name="T46" fmla="*/ 162 w 254"/>
              <a:gd name="T47" fmla="*/ 317 h 332"/>
              <a:gd name="T48" fmla="*/ 162 w 254"/>
              <a:gd name="T49" fmla="*/ 305 h 332"/>
              <a:gd name="T50" fmla="*/ 145 w 254"/>
              <a:gd name="T51" fmla="*/ 290 h 332"/>
              <a:gd name="T52" fmla="*/ 109 w 254"/>
              <a:gd name="T53" fmla="*/ 290 h 332"/>
              <a:gd name="T54" fmla="*/ 91 w 254"/>
              <a:gd name="T55" fmla="*/ 305 h 332"/>
              <a:gd name="T56" fmla="*/ 91 w 254"/>
              <a:gd name="T57" fmla="*/ 317 h 332"/>
              <a:gd name="T58" fmla="*/ 91 w 254"/>
              <a:gd name="T59" fmla="*/ 317 h 332"/>
              <a:gd name="T60" fmla="*/ 109 w 254"/>
              <a:gd name="T61" fmla="*/ 332 h 332"/>
              <a:gd name="T62" fmla="*/ 145 w 254"/>
              <a:gd name="T63" fmla="*/ 332 h 332"/>
              <a:gd name="T64" fmla="*/ 162 w 254"/>
              <a:gd name="T65" fmla="*/ 31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332">
                <a:moveTo>
                  <a:pt x="0" y="165"/>
                </a:moveTo>
                <a:cubicBezTo>
                  <a:pt x="0" y="127"/>
                  <a:pt x="0" y="127"/>
                  <a:pt x="0" y="127"/>
                </a:cubicBezTo>
                <a:cubicBezTo>
                  <a:pt x="0" y="57"/>
                  <a:pt x="57" y="0"/>
                  <a:pt x="127" y="0"/>
                </a:cubicBezTo>
                <a:cubicBezTo>
                  <a:pt x="197" y="0"/>
                  <a:pt x="254" y="57"/>
                  <a:pt x="254" y="127"/>
                </a:cubicBezTo>
                <a:cubicBezTo>
                  <a:pt x="254" y="161"/>
                  <a:pt x="254" y="161"/>
                  <a:pt x="254" y="161"/>
                </a:cubicBezTo>
                <a:moveTo>
                  <a:pt x="29" y="126"/>
                </a:moveTo>
                <a:cubicBezTo>
                  <a:pt x="13" y="126"/>
                  <a:pt x="0" y="139"/>
                  <a:pt x="0" y="155"/>
                </a:cubicBezTo>
                <a:cubicBezTo>
                  <a:pt x="0" y="195"/>
                  <a:pt x="0" y="195"/>
                  <a:pt x="0" y="195"/>
                </a:cubicBezTo>
                <a:cubicBezTo>
                  <a:pt x="0" y="212"/>
                  <a:pt x="13" y="225"/>
                  <a:pt x="29" y="225"/>
                </a:cubicBezTo>
                <a:cubicBezTo>
                  <a:pt x="49" y="225"/>
                  <a:pt x="49" y="225"/>
                  <a:pt x="49" y="225"/>
                </a:cubicBezTo>
                <a:cubicBezTo>
                  <a:pt x="49" y="126"/>
                  <a:pt x="49" y="126"/>
                  <a:pt x="49" y="126"/>
                </a:cubicBezTo>
                <a:lnTo>
                  <a:pt x="29" y="126"/>
                </a:lnTo>
                <a:close/>
                <a:moveTo>
                  <a:pt x="205" y="126"/>
                </a:moveTo>
                <a:cubicBezTo>
                  <a:pt x="205" y="225"/>
                  <a:pt x="205" y="225"/>
                  <a:pt x="205" y="225"/>
                </a:cubicBezTo>
                <a:cubicBezTo>
                  <a:pt x="225" y="225"/>
                  <a:pt x="225" y="225"/>
                  <a:pt x="225" y="225"/>
                </a:cubicBezTo>
                <a:cubicBezTo>
                  <a:pt x="241" y="225"/>
                  <a:pt x="254" y="212"/>
                  <a:pt x="254" y="195"/>
                </a:cubicBezTo>
                <a:cubicBezTo>
                  <a:pt x="254" y="155"/>
                  <a:pt x="254" y="155"/>
                  <a:pt x="254" y="155"/>
                </a:cubicBezTo>
                <a:cubicBezTo>
                  <a:pt x="254" y="139"/>
                  <a:pt x="241" y="126"/>
                  <a:pt x="225" y="126"/>
                </a:cubicBezTo>
                <a:lnTo>
                  <a:pt x="205" y="126"/>
                </a:lnTo>
                <a:close/>
                <a:moveTo>
                  <a:pt x="23" y="224"/>
                </a:moveTo>
                <a:cubicBezTo>
                  <a:pt x="23" y="259"/>
                  <a:pt x="23" y="259"/>
                  <a:pt x="23" y="259"/>
                </a:cubicBezTo>
                <a:cubicBezTo>
                  <a:pt x="23" y="289"/>
                  <a:pt x="47" y="313"/>
                  <a:pt x="77" y="313"/>
                </a:cubicBezTo>
                <a:cubicBezTo>
                  <a:pt x="91" y="313"/>
                  <a:pt x="91" y="313"/>
                  <a:pt x="91" y="313"/>
                </a:cubicBezTo>
                <a:moveTo>
                  <a:pt x="162" y="317"/>
                </a:moveTo>
                <a:cubicBezTo>
                  <a:pt x="162" y="305"/>
                  <a:pt x="162" y="305"/>
                  <a:pt x="162" y="305"/>
                </a:cubicBezTo>
                <a:cubicBezTo>
                  <a:pt x="162" y="297"/>
                  <a:pt x="154" y="290"/>
                  <a:pt x="145" y="290"/>
                </a:cubicBezTo>
                <a:cubicBezTo>
                  <a:pt x="109" y="290"/>
                  <a:pt x="109" y="290"/>
                  <a:pt x="109" y="290"/>
                </a:cubicBezTo>
                <a:cubicBezTo>
                  <a:pt x="99" y="290"/>
                  <a:pt x="91" y="297"/>
                  <a:pt x="91" y="305"/>
                </a:cubicBezTo>
                <a:cubicBezTo>
                  <a:pt x="91" y="317"/>
                  <a:pt x="91" y="317"/>
                  <a:pt x="91" y="317"/>
                </a:cubicBezTo>
                <a:moveTo>
                  <a:pt x="91" y="317"/>
                </a:moveTo>
                <a:cubicBezTo>
                  <a:pt x="91" y="325"/>
                  <a:pt x="99" y="332"/>
                  <a:pt x="109" y="332"/>
                </a:cubicBezTo>
                <a:cubicBezTo>
                  <a:pt x="145" y="332"/>
                  <a:pt x="145" y="332"/>
                  <a:pt x="145" y="332"/>
                </a:cubicBezTo>
                <a:cubicBezTo>
                  <a:pt x="154" y="332"/>
                  <a:pt x="162" y="325"/>
                  <a:pt x="162" y="317"/>
                </a:cubicBezTo>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41" name="phone_4" title="Icon of a phone">
            <a:extLst>
              <a:ext uri="{FF2B5EF4-FFF2-40B4-BE49-F238E27FC236}">
                <a16:creationId xmlns:a16="http://schemas.microsoft.com/office/drawing/2014/main" id="{FB358DE0-80EC-4911-9425-3A50A3FFFD08}"/>
              </a:ext>
            </a:extLst>
          </p:cNvPr>
          <p:cNvSpPr>
            <a:spLocks noChangeAspect="1"/>
          </p:cNvSpPr>
          <p:nvPr/>
        </p:nvSpPr>
        <p:spPr bwMode="auto">
          <a:xfrm>
            <a:off x="1508227" y="4538424"/>
            <a:ext cx="460320" cy="458440"/>
          </a:xfrm>
          <a:custGeom>
            <a:avLst/>
            <a:gdLst>
              <a:gd name="T0" fmla="*/ 274 w 339"/>
              <a:gd name="T1" fmla="*/ 333 h 336"/>
              <a:gd name="T2" fmla="*/ 0 w 339"/>
              <a:gd name="T3" fmla="*/ 71 h 336"/>
              <a:gd name="T4" fmla="*/ 38 w 339"/>
              <a:gd name="T5" fmla="*/ 12 h 336"/>
              <a:gd name="T6" fmla="*/ 76 w 339"/>
              <a:gd name="T7" fmla="*/ 14 h 336"/>
              <a:gd name="T8" fmla="*/ 118 w 339"/>
              <a:gd name="T9" fmla="*/ 53 h 336"/>
              <a:gd name="T10" fmla="*/ 116 w 339"/>
              <a:gd name="T11" fmla="*/ 91 h 336"/>
              <a:gd name="T12" fmla="*/ 99 w 339"/>
              <a:gd name="T13" fmla="*/ 105 h 336"/>
              <a:gd name="T14" fmla="*/ 98 w 339"/>
              <a:gd name="T15" fmla="*/ 143 h 336"/>
              <a:gd name="T16" fmla="*/ 193 w 339"/>
              <a:gd name="T17" fmla="*/ 239 h 336"/>
              <a:gd name="T18" fmla="*/ 231 w 339"/>
              <a:gd name="T19" fmla="*/ 240 h 336"/>
              <a:gd name="T20" fmla="*/ 250 w 339"/>
              <a:gd name="T21" fmla="*/ 219 h 336"/>
              <a:gd name="T22" fmla="*/ 287 w 339"/>
              <a:gd name="T23" fmla="*/ 221 h 336"/>
              <a:gd name="T24" fmla="*/ 329 w 339"/>
              <a:gd name="T25" fmla="*/ 260 h 336"/>
              <a:gd name="T26" fmla="*/ 328 w 339"/>
              <a:gd name="T27" fmla="*/ 298 h 336"/>
              <a:gd name="T28" fmla="*/ 274 w 339"/>
              <a:gd name="T29" fmla="*/ 333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9" h="336">
                <a:moveTo>
                  <a:pt x="274" y="333"/>
                </a:moveTo>
                <a:cubicBezTo>
                  <a:pt x="126" y="336"/>
                  <a:pt x="3" y="219"/>
                  <a:pt x="0" y="71"/>
                </a:cubicBezTo>
                <a:cubicBezTo>
                  <a:pt x="0" y="71"/>
                  <a:pt x="3" y="41"/>
                  <a:pt x="38" y="12"/>
                </a:cubicBezTo>
                <a:cubicBezTo>
                  <a:pt x="54" y="0"/>
                  <a:pt x="66" y="3"/>
                  <a:pt x="76" y="14"/>
                </a:cubicBezTo>
                <a:cubicBezTo>
                  <a:pt x="118" y="53"/>
                  <a:pt x="118" y="53"/>
                  <a:pt x="118" y="53"/>
                </a:cubicBezTo>
                <a:cubicBezTo>
                  <a:pt x="128" y="64"/>
                  <a:pt x="127" y="81"/>
                  <a:pt x="116" y="91"/>
                </a:cubicBezTo>
                <a:cubicBezTo>
                  <a:pt x="99" y="105"/>
                  <a:pt x="99" y="105"/>
                  <a:pt x="99" y="105"/>
                </a:cubicBezTo>
                <a:cubicBezTo>
                  <a:pt x="88" y="115"/>
                  <a:pt x="88" y="132"/>
                  <a:pt x="98" y="143"/>
                </a:cubicBezTo>
                <a:cubicBezTo>
                  <a:pt x="193" y="239"/>
                  <a:pt x="193" y="239"/>
                  <a:pt x="193" y="239"/>
                </a:cubicBezTo>
                <a:cubicBezTo>
                  <a:pt x="203" y="249"/>
                  <a:pt x="220" y="250"/>
                  <a:pt x="231" y="240"/>
                </a:cubicBezTo>
                <a:cubicBezTo>
                  <a:pt x="250" y="219"/>
                  <a:pt x="250" y="219"/>
                  <a:pt x="250" y="219"/>
                </a:cubicBezTo>
                <a:cubicBezTo>
                  <a:pt x="260" y="209"/>
                  <a:pt x="277" y="210"/>
                  <a:pt x="287" y="221"/>
                </a:cubicBezTo>
                <a:cubicBezTo>
                  <a:pt x="329" y="260"/>
                  <a:pt x="329" y="260"/>
                  <a:pt x="329" y="260"/>
                </a:cubicBezTo>
                <a:cubicBezTo>
                  <a:pt x="339" y="271"/>
                  <a:pt x="337" y="286"/>
                  <a:pt x="328" y="298"/>
                </a:cubicBezTo>
                <a:cubicBezTo>
                  <a:pt x="302" y="330"/>
                  <a:pt x="274" y="333"/>
                  <a:pt x="274" y="333"/>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nvGrpSpPr>
          <p:cNvPr id="42" name="Group 4" descr="Icon of a speaker">
            <a:extLst>
              <a:ext uri="{FF2B5EF4-FFF2-40B4-BE49-F238E27FC236}">
                <a16:creationId xmlns:a16="http://schemas.microsoft.com/office/drawing/2014/main" id="{0493E3AA-4381-4A60-8F1C-3733D889F5AB}"/>
              </a:ext>
            </a:extLst>
          </p:cNvPr>
          <p:cNvGrpSpPr>
            <a:grpSpLocks noChangeAspect="1"/>
          </p:cNvGrpSpPr>
          <p:nvPr/>
        </p:nvGrpSpPr>
        <p:grpSpPr bwMode="auto">
          <a:xfrm>
            <a:off x="4165218" y="4547255"/>
            <a:ext cx="442016" cy="440396"/>
            <a:chOff x="2565" y="2816"/>
            <a:chExt cx="273" cy="272"/>
          </a:xfrm>
        </p:grpSpPr>
        <p:sp>
          <p:nvSpPr>
            <p:cNvPr id="49" name="Oval 6">
              <a:extLst>
                <a:ext uri="{FF2B5EF4-FFF2-40B4-BE49-F238E27FC236}">
                  <a16:creationId xmlns:a16="http://schemas.microsoft.com/office/drawing/2014/main" id="{E8D008BF-883E-4691-8932-88E9993D7FE8}"/>
                </a:ext>
              </a:extLst>
            </p:cNvPr>
            <p:cNvSpPr>
              <a:spLocks noChangeArrowheads="1"/>
            </p:cNvSpPr>
            <p:nvPr/>
          </p:nvSpPr>
          <p:spPr bwMode="auto">
            <a:xfrm>
              <a:off x="2565" y="2816"/>
              <a:ext cx="273" cy="272"/>
            </a:xfrm>
            <a:prstGeom prst="ellipse">
              <a:avLst/>
            </a:pr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50" name="Freeform 7">
              <a:extLst>
                <a:ext uri="{FF2B5EF4-FFF2-40B4-BE49-F238E27FC236}">
                  <a16:creationId xmlns:a16="http://schemas.microsoft.com/office/drawing/2014/main" id="{B17F23F5-E591-4F66-B077-6883F687B76A}"/>
                </a:ext>
              </a:extLst>
            </p:cNvPr>
            <p:cNvSpPr>
              <a:spLocks/>
            </p:cNvSpPr>
            <p:nvPr/>
          </p:nvSpPr>
          <p:spPr bwMode="auto">
            <a:xfrm>
              <a:off x="2825" y="2950"/>
              <a:ext cx="6" cy="5"/>
            </a:xfrm>
            <a:custGeom>
              <a:avLst/>
              <a:gdLst>
                <a:gd name="T0" fmla="*/ 4 w 7"/>
                <a:gd name="T1" fmla="*/ 6 h 6"/>
                <a:gd name="T2" fmla="*/ 3 w 7"/>
                <a:gd name="T3" fmla="*/ 6 h 6"/>
                <a:gd name="T4" fmla="*/ 0 w 7"/>
                <a:gd name="T5" fmla="*/ 3 h 6"/>
                <a:gd name="T6" fmla="*/ 3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3" y="6"/>
                    <a:pt x="3" y="6"/>
                    <a:pt x="3" y="6"/>
                  </a:cubicBezTo>
                  <a:cubicBezTo>
                    <a:pt x="2" y="6"/>
                    <a:pt x="0" y="5"/>
                    <a:pt x="0" y="3"/>
                  </a:cubicBezTo>
                  <a:cubicBezTo>
                    <a:pt x="0" y="1"/>
                    <a:pt x="2" y="0"/>
                    <a:pt x="3" y="0"/>
                  </a:cubicBezTo>
                  <a:cubicBezTo>
                    <a:pt x="5" y="0"/>
                    <a:pt x="7" y="1"/>
                    <a:pt x="7" y="3"/>
                  </a:cubicBezTo>
                  <a:cubicBezTo>
                    <a:pt x="7" y="5"/>
                    <a:pt x="5"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51" name="Freeform 8">
              <a:extLst>
                <a:ext uri="{FF2B5EF4-FFF2-40B4-BE49-F238E27FC236}">
                  <a16:creationId xmlns:a16="http://schemas.microsoft.com/office/drawing/2014/main" id="{504FD997-E5C0-4E74-80B5-6AD9A6AF1ED4}"/>
                </a:ext>
              </a:extLst>
            </p:cNvPr>
            <p:cNvSpPr>
              <a:spLocks noEditPoints="1"/>
            </p:cNvSpPr>
            <p:nvPr/>
          </p:nvSpPr>
          <p:spPr bwMode="auto">
            <a:xfrm>
              <a:off x="2589" y="2950"/>
              <a:ext cx="224" cy="5"/>
            </a:xfrm>
            <a:custGeom>
              <a:avLst/>
              <a:gdLst>
                <a:gd name="T0" fmla="*/ 284 w 288"/>
                <a:gd name="T1" fmla="*/ 6 h 6"/>
                <a:gd name="T2" fmla="*/ 284 w 288"/>
                <a:gd name="T3" fmla="*/ 0 h 6"/>
                <a:gd name="T4" fmla="*/ 288 w 288"/>
                <a:gd name="T5" fmla="*/ 3 h 6"/>
                <a:gd name="T6" fmla="*/ 261 w 288"/>
                <a:gd name="T7" fmla="*/ 6 h 6"/>
                <a:gd name="T8" fmla="*/ 257 w 288"/>
                <a:gd name="T9" fmla="*/ 3 h 6"/>
                <a:gd name="T10" fmla="*/ 261 w 288"/>
                <a:gd name="T11" fmla="*/ 0 h 6"/>
                <a:gd name="T12" fmla="*/ 261 w 288"/>
                <a:gd name="T13" fmla="*/ 6 h 6"/>
                <a:gd name="T14" fmla="*/ 237 w 288"/>
                <a:gd name="T15" fmla="*/ 6 h 6"/>
                <a:gd name="T16" fmla="*/ 237 w 288"/>
                <a:gd name="T17" fmla="*/ 0 h 6"/>
                <a:gd name="T18" fmla="*/ 241 w 288"/>
                <a:gd name="T19" fmla="*/ 3 h 6"/>
                <a:gd name="T20" fmla="*/ 214 w 288"/>
                <a:gd name="T21" fmla="*/ 6 h 6"/>
                <a:gd name="T22" fmla="*/ 210 w 288"/>
                <a:gd name="T23" fmla="*/ 3 h 6"/>
                <a:gd name="T24" fmla="*/ 214 w 288"/>
                <a:gd name="T25" fmla="*/ 0 h 6"/>
                <a:gd name="T26" fmla="*/ 214 w 288"/>
                <a:gd name="T27" fmla="*/ 6 h 6"/>
                <a:gd name="T28" fmla="*/ 190 w 288"/>
                <a:gd name="T29" fmla="*/ 6 h 6"/>
                <a:gd name="T30" fmla="*/ 190 w 288"/>
                <a:gd name="T31" fmla="*/ 0 h 6"/>
                <a:gd name="T32" fmla="*/ 194 w 288"/>
                <a:gd name="T33" fmla="*/ 3 h 6"/>
                <a:gd name="T34" fmla="*/ 167 w 288"/>
                <a:gd name="T35" fmla="*/ 6 h 6"/>
                <a:gd name="T36" fmla="*/ 164 w 288"/>
                <a:gd name="T37" fmla="*/ 3 h 6"/>
                <a:gd name="T38" fmla="*/ 167 w 288"/>
                <a:gd name="T39" fmla="*/ 0 h 6"/>
                <a:gd name="T40" fmla="*/ 167 w 288"/>
                <a:gd name="T41" fmla="*/ 6 h 6"/>
                <a:gd name="T42" fmla="*/ 143 w 288"/>
                <a:gd name="T43" fmla="*/ 6 h 6"/>
                <a:gd name="T44" fmla="*/ 143 w 288"/>
                <a:gd name="T45" fmla="*/ 0 h 6"/>
                <a:gd name="T46" fmla="*/ 147 w 288"/>
                <a:gd name="T47" fmla="*/ 3 h 6"/>
                <a:gd name="T48" fmla="*/ 120 w 288"/>
                <a:gd name="T49" fmla="*/ 6 h 6"/>
                <a:gd name="T50" fmla="*/ 117 w 288"/>
                <a:gd name="T51" fmla="*/ 3 h 6"/>
                <a:gd name="T52" fmla="*/ 120 w 288"/>
                <a:gd name="T53" fmla="*/ 0 h 6"/>
                <a:gd name="T54" fmla="*/ 120 w 288"/>
                <a:gd name="T55" fmla="*/ 6 h 6"/>
                <a:gd name="T56" fmla="*/ 97 w 288"/>
                <a:gd name="T57" fmla="*/ 6 h 6"/>
                <a:gd name="T58" fmla="*/ 97 w 288"/>
                <a:gd name="T59" fmla="*/ 0 h 6"/>
                <a:gd name="T60" fmla="*/ 100 w 288"/>
                <a:gd name="T61" fmla="*/ 3 h 6"/>
                <a:gd name="T62" fmla="*/ 74 w 288"/>
                <a:gd name="T63" fmla="*/ 6 h 6"/>
                <a:gd name="T64" fmla="*/ 70 w 288"/>
                <a:gd name="T65" fmla="*/ 3 h 6"/>
                <a:gd name="T66" fmla="*/ 74 w 288"/>
                <a:gd name="T67" fmla="*/ 0 h 6"/>
                <a:gd name="T68" fmla="*/ 74 w 288"/>
                <a:gd name="T69" fmla="*/ 6 h 6"/>
                <a:gd name="T70" fmla="*/ 50 w 288"/>
                <a:gd name="T71" fmla="*/ 6 h 6"/>
                <a:gd name="T72" fmla="*/ 50 w 288"/>
                <a:gd name="T73" fmla="*/ 0 h 6"/>
                <a:gd name="T74" fmla="*/ 53 w 288"/>
                <a:gd name="T75" fmla="*/ 3 h 6"/>
                <a:gd name="T76" fmla="*/ 27 w 288"/>
                <a:gd name="T77" fmla="*/ 6 h 6"/>
                <a:gd name="T78" fmla="*/ 23 w 288"/>
                <a:gd name="T79" fmla="*/ 3 h 6"/>
                <a:gd name="T80" fmla="*/ 27 w 288"/>
                <a:gd name="T81" fmla="*/ 0 h 6"/>
                <a:gd name="T82" fmla="*/ 27 w 288"/>
                <a:gd name="T83" fmla="*/ 6 h 6"/>
                <a:gd name="T84" fmla="*/ 3 w 288"/>
                <a:gd name="T85" fmla="*/ 6 h 6"/>
                <a:gd name="T86" fmla="*/ 3 w 288"/>
                <a:gd name="T87" fmla="*/ 0 h 6"/>
                <a:gd name="T88" fmla="*/ 7 w 288"/>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8" h="6">
                  <a:moveTo>
                    <a:pt x="284" y="6"/>
                  </a:moveTo>
                  <a:cubicBezTo>
                    <a:pt x="284" y="6"/>
                    <a:pt x="284" y="6"/>
                    <a:pt x="284" y="6"/>
                  </a:cubicBezTo>
                  <a:cubicBezTo>
                    <a:pt x="282" y="6"/>
                    <a:pt x="281" y="5"/>
                    <a:pt x="281" y="3"/>
                  </a:cubicBezTo>
                  <a:cubicBezTo>
                    <a:pt x="281" y="1"/>
                    <a:pt x="282" y="0"/>
                    <a:pt x="284" y="0"/>
                  </a:cubicBezTo>
                  <a:cubicBezTo>
                    <a:pt x="284" y="0"/>
                    <a:pt x="284" y="0"/>
                    <a:pt x="284" y="0"/>
                  </a:cubicBezTo>
                  <a:cubicBezTo>
                    <a:pt x="286" y="0"/>
                    <a:pt x="288" y="1"/>
                    <a:pt x="288" y="3"/>
                  </a:cubicBezTo>
                  <a:cubicBezTo>
                    <a:pt x="288" y="5"/>
                    <a:pt x="286" y="6"/>
                    <a:pt x="284" y="6"/>
                  </a:cubicBezTo>
                  <a:close/>
                  <a:moveTo>
                    <a:pt x="261" y="6"/>
                  </a:moveTo>
                  <a:cubicBezTo>
                    <a:pt x="261" y="6"/>
                    <a:pt x="261" y="6"/>
                    <a:pt x="261" y="6"/>
                  </a:cubicBezTo>
                  <a:cubicBezTo>
                    <a:pt x="259" y="6"/>
                    <a:pt x="257" y="5"/>
                    <a:pt x="257" y="3"/>
                  </a:cubicBezTo>
                  <a:cubicBezTo>
                    <a:pt x="257" y="1"/>
                    <a:pt x="259" y="0"/>
                    <a:pt x="261" y="0"/>
                  </a:cubicBezTo>
                  <a:cubicBezTo>
                    <a:pt x="261" y="0"/>
                    <a:pt x="261" y="0"/>
                    <a:pt x="261" y="0"/>
                  </a:cubicBezTo>
                  <a:cubicBezTo>
                    <a:pt x="263" y="0"/>
                    <a:pt x="264" y="1"/>
                    <a:pt x="264" y="3"/>
                  </a:cubicBezTo>
                  <a:cubicBezTo>
                    <a:pt x="264" y="5"/>
                    <a:pt x="263" y="6"/>
                    <a:pt x="261" y="6"/>
                  </a:cubicBezTo>
                  <a:close/>
                  <a:moveTo>
                    <a:pt x="237" y="6"/>
                  </a:moveTo>
                  <a:cubicBezTo>
                    <a:pt x="237" y="6"/>
                    <a:pt x="237" y="6"/>
                    <a:pt x="237" y="6"/>
                  </a:cubicBezTo>
                  <a:cubicBezTo>
                    <a:pt x="235" y="6"/>
                    <a:pt x="234" y="5"/>
                    <a:pt x="234" y="3"/>
                  </a:cubicBezTo>
                  <a:cubicBezTo>
                    <a:pt x="234" y="1"/>
                    <a:pt x="235" y="0"/>
                    <a:pt x="237" y="0"/>
                  </a:cubicBezTo>
                  <a:cubicBezTo>
                    <a:pt x="237" y="0"/>
                    <a:pt x="237" y="0"/>
                    <a:pt x="237" y="0"/>
                  </a:cubicBezTo>
                  <a:cubicBezTo>
                    <a:pt x="239" y="0"/>
                    <a:pt x="241" y="1"/>
                    <a:pt x="241" y="3"/>
                  </a:cubicBezTo>
                  <a:cubicBezTo>
                    <a:pt x="241" y="5"/>
                    <a:pt x="239" y="6"/>
                    <a:pt x="237" y="6"/>
                  </a:cubicBezTo>
                  <a:close/>
                  <a:moveTo>
                    <a:pt x="214" y="6"/>
                  </a:moveTo>
                  <a:cubicBezTo>
                    <a:pt x="214" y="6"/>
                    <a:pt x="214" y="6"/>
                    <a:pt x="214" y="6"/>
                  </a:cubicBezTo>
                  <a:cubicBezTo>
                    <a:pt x="212" y="6"/>
                    <a:pt x="210" y="5"/>
                    <a:pt x="210" y="3"/>
                  </a:cubicBezTo>
                  <a:cubicBezTo>
                    <a:pt x="210" y="1"/>
                    <a:pt x="212" y="0"/>
                    <a:pt x="214" y="0"/>
                  </a:cubicBezTo>
                  <a:cubicBezTo>
                    <a:pt x="214" y="0"/>
                    <a:pt x="214" y="0"/>
                    <a:pt x="214" y="0"/>
                  </a:cubicBezTo>
                  <a:cubicBezTo>
                    <a:pt x="216" y="0"/>
                    <a:pt x="217" y="1"/>
                    <a:pt x="217" y="3"/>
                  </a:cubicBezTo>
                  <a:cubicBezTo>
                    <a:pt x="217" y="5"/>
                    <a:pt x="216" y="6"/>
                    <a:pt x="214" y="6"/>
                  </a:cubicBezTo>
                  <a:close/>
                  <a:moveTo>
                    <a:pt x="191" y="6"/>
                  </a:moveTo>
                  <a:cubicBezTo>
                    <a:pt x="190" y="6"/>
                    <a:pt x="190" y="6"/>
                    <a:pt x="190" y="6"/>
                  </a:cubicBezTo>
                  <a:cubicBezTo>
                    <a:pt x="188" y="6"/>
                    <a:pt x="187" y="5"/>
                    <a:pt x="187" y="3"/>
                  </a:cubicBezTo>
                  <a:cubicBezTo>
                    <a:pt x="187" y="1"/>
                    <a:pt x="188" y="0"/>
                    <a:pt x="190" y="0"/>
                  </a:cubicBezTo>
                  <a:cubicBezTo>
                    <a:pt x="191" y="0"/>
                    <a:pt x="191" y="0"/>
                    <a:pt x="191" y="0"/>
                  </a:cubicBezTo>
                  <a:cubicBezTo>
                    <a:pt x="192" y="0"/>
                    <a:pt x="194" y="1"/>
                    <a:pt x="194" y="3"/>
                  </a:cubicBezTo>
                  <a:cubicBezTo>
                    <a:pt x="194" y="5"/>
                    <a:pt x="192" y="6"/>
                    <a:pt x="191" y="6"/>
                  </a:cubicBezTo>
                  <a:close/>
                  <a:moveTo>
                    <a:pt x="167" y="6"/>
                  </a:moveTo>
                  <a:cubicBezTo>
                    <a:pt x="167" y="6"/>
                    <a:pt x="167" y="6"/>
                    <a:pt x="167" y="6"/>
                  </a:cubicBezTo>
                  <a:cubicBezTo>
                    <a:pt x="165" y="6"/>
                    <a:pt x="164" y="5"/>
                    <a:pt x="164" y="3"/>
                  </a:cubicBezTo>
                  <a:cubicBezTo>
                    <a:pt x="164" y="1"/>
                    <a:pt x="165" y="0"/>
                    <a:pt x="167" y="0"/>
                  </a:cubicBezTo>
                  <a:cubicBezTo>
                    <a:pt x="167" y="0"/>
                    <a:pt x="167" y="0"/>
                    <a:pt x="167" y="0"/>
                  </a:cubicBezTo>
                  <a:cubicBezTo>
                    <a:pt x="169" y="0"/>
                    <a:pt x="171" y="1"/>
                    <a:pt x="171" y="3"/>
                  </a:cubicBezTo>
                  <a:cubicBezTo>
                    <a:pt x="171" y="5"/>
                    <a:pt x="169" y="6"/>
                    <a:pt x="167" y="6"/>
                  </a:cubicBezTo>
                  <a:close/>
                  <a:moveTo>
                    <a:pt x="144" y="6"/>
                  </a:moveTo>
                  <a:cubicBezTo>
                    <a:pt x="143" y="6"/>
                    <a:pt x="143" y="6"/>
                    <a:pt x="143" y="6"/>
                  </a:cubicBezTo>
                  <a:cubicBezTo>
                    <a:pt x="142" y="6"/>
                    <a:pt x="140" y="5"/>
                    <a:pt x="140" y="3"/>
                  </a:cubicBezTo>
                  <a:cubicBezTo>
                    <a:pt x="140" y="1"/>
                    <a:pt x="142" y="0"/>
                    <a:pt x="143" y="0"/>
                  </a:cubicBezTo>
                  <a:cubicBezTo>
                    <a:pt x="144" y="0"/>
                    <a:pt x="144" y="0"/>
                    <a:pt x="144" y="0"/>
                  </a:cubicBezTo>
                  <a:cubicBezTo>
                    <a:pt x="146" y="0"/>
                    <a:pt x="147" y="1"/>
                    <a:pt x="147" y="3"/>
                  </a:cubicBezTo>
                  <a:cubicBezTo>
                    <a:pt x="147" y="5"/>
                    <a:pt x="146" y="6"/>
                    <a:pt x="144" y="6"/>
                  </a:cubicBezTo>
                  <a:close/>
                  <a:moveTo>
                    <a:pt x="120" y="6"/>
                  </a:moveTo>
                  <a:cubicBezTo>
                    <a:pt x="120" y="6"/>
                    <a:pt x="120" y="6"/>
                    <a:pt x="120" y="6"/>
                  </a:cubicBezTo>
                  <a:cubicBezTo>
                    <a:pt x="118" y="6"/>
                    <a:pt x="117" y="5"/>
                    <a:pt x="117" y="3"/>
                  </a:cubicBezTo>
                  <a:cubicBezTo>
                    <a:pt x="117" y="1"/>
                    <a:pt x="118" y="0"/>
                    <a:pt x="120" y="0"/>
                  </a:cubicBezTo>
                  <a:cubicBezTo>
                    <a:pt x="120" y="0"/>
                    <a:pt x="120" y="0"/>
                    <a:pt x="120" y="0"/>
                  </a:cubicBezTo>
                  <a:cubicBezTo>
                    <a:pt x="122" y="0"/>
                    <a:pt x="124" y="1"/>
                    <a:pt x="124" y="3"/>
                  </a:cubicBezTo>
                  <a:cubicBezTo>
                    <a:pt x="124" y="5"/>
                    <a:pt x="122" y="6"/>
                    <a:pt x="120" y="6"/>
                  </a:cubicBezTo>
                  <a:close/>
                  <a:moveTo>
                    <a:pt x="97" y="6"/>
                  </a:moveTo>
                  <a:cubicBezTo>
                    <a:pt x="97" y="6"/>
                    <a:pt x="97" y="6"/>
                    <a:pt x="97" y="6"/>
                  </a:cubicBezTo>
                  <a:cubicBezTo>
                    <a:pt x="95" y="6"/>
                    <a:pt x="93" y="5"/>
                    <a:pt x="93" y="3"/>
                  </a:cubicBezTo>
                  <a:cubicBezTo>
                    <a:pt x="93" y="1"/>
                    <a:pt x="95" y="0"/>
                    <a:pt x="97" y="0"/>
                  </a:cubicBezTo>
                  <a:cubicBezTo>
                    <a:pt x="97" y="0"/>
                    <a:pt x="97" y="0"/>
                    <a:pt x="97" y="0"/>
                  </a:cubicBezTo>
                  <a:cubicBezTo>
                    <a:pt x="99" y="0"/>
                    <a:pt x="100" y="1"/>
                    <a:pt x="100" y="3"/>
                  </a:cubicBezTo>
                  <a:cubicBezTo>
                    <a:pt x="100" y="5"/>
                    <a:pt x="99" y="6"/>
                    <a:pt x="97" y="6"/>
                  </a:cubicBezTo>
                  <a:close/>
                  <a:moveTo>
                    <a:pt x="74" y="6"/>
                  </a:moveTo>
                  <a:cubicBezTo>
                    <a:pt x="73" y="6"/>
                    <a:pt x="73" y="6"/>
                    <a:pt x="73" y="6"/>
                  </a:cubicBezTo>
                  <a:cubicBezTo>
                    <a:pt x="71" y="6"/>
                    <a:pt x="70" y="5"/>
                    <a:pt x="70" y="3"/>
                  </a:cubicBezTo>
                  <a:cubicBezTo>
                    <a:pt x="70" y="1"/>
                    <a:pt x="71" y="0"/>
                    <a:pt x="73" y="0"/>
                  </a:cubicBezTo>
                  <a:cubicBezTo>
                    <a:pt x="74" y="0"/>
                    <a:pt x="74" y="0"/>
                    <a:pt x="74" y="0"/>
                  </a:cubicBezTo>
                  <a:cubicBezTo>
                    <a:pt x="75" y="0"/>
                    <a:pt x="77" y="1"/>
                    <a:pt x="77" y="3"/>
                  </a:cubicBezTo>
                  <a:cubicBezTo>
                    <a:pt x="77" y="5"/>
                    <a:pt x="75" y="6"/>
                    <a:pt x="74" y="6"/>
                  </a:cubicBezTo>
                  <a:close/>
                  <a:moveTo>
                    <a:pt x="50" y="6"/>
                  </a:moveTo>
                  <a:cubicBezTo>
                    <a:pt x="50" y="6"/>
                    <a:pt x="50" y="6"/>
                    <a:pt x="50" y="6"/>
                  </a:cubicBezTo>
                  <a:cubicBezTo>
                    <a:pt x="48" y="6"/>
                    <a:pt x="46" y="5"/>
                    <a:pt x="46" y="3"/>
                  </a:cubicBezTo>
                  <a:cubicBezTo>
                    <a:pt x="46" y="1"/>
                    <a:pt x="48" y="0"/>
                    <a:pt x="50" y="0"/>
                  </a:cubicBezTo>
                  <a:cubicBezTo>
                    <a:pt x="50" y="0"/>
                    <a:pt x="50" y="0"/>
                    <a:pt x="50" y="0"/>
                  </a:cubicBezTo>
                  <a:cubicBezTo>
                    <a:pt x="52" y="0"/>
                    <a:pt x="53" y="1"/>
                    <a:pt x="53" y="3"/>
                  </a:cubicBezTo>
                  <a:cubicBezTo>
                    <a:pt x="53" y="5"/>
                    <a:pt x="52" y="6"/>
                    <a:pt x="50" y="6"/>
                  </a:cubicBezTo>
                  <a:close/>
                  <a:moveTo>
                    <a:pt x="27" y="6"/>
                  </a:moveTo>
                  <a:cubicBezTo>
                    <a:pt x="26" y="6"/>
                    <a:pt x="26" y="6"/>
                    <a:pt x="26" y="6"/>
                  </a:cubicBezTo>
                  <a:cubicBezTo>
                    <a:pt x="25" y="6"/>
                    <a:pt x="23" y="5"/>
                    <a:pt x="23" y="3"/>
                  </a:cubicBezTo>
                  <a:cubicBezTo>
                    <a:pt x="23" y="1"/>
                    <a:pt x="25" y="0"/>
                    <a:pt x="26" y="0"/>
                  </a:cubicBezTo>
                  <a:cubicBezTo>
                    <a:pt x="27" y="0"/>
                    <a:pt x="27" y="0"/>
                    <a:pt x="27" y="0"/>
                  </a:cubicBezTo>
                  <a:cubicBezTo>
                    <a:pt x="29" y="0"/>
                    <a:pt x="30" y="1"/>
                    <a:pt x="30" y="3"/>
                  </a:cubicBezTo>
                  <a:cubicBezTo>
                    <a:pt x="30" y="5"/>
                    <a:pt x="29" y="6"/>
                    <a:pt x="27" y="6"/>
                  </a:cubicBezTo>
                  <a:close/>
                  <a:moveTo>
                    <a:pt x="3" y="6"/>
                  </a:moveTo>
                  <a:cubicBezTo>
                    <a:pt x="3" y="6"/>
                    <a:pt x="3" y="6"/>
                    <a:pt x="3" y="6"/>
                  </a:cubicBezTo>
                  <a:cubicBezTo>
                    <a:pt x="1" y="6"/>
                    <a:pt x="0" y="5"/>
                    <a:pt x="0" y="3"/>
                  </a:cubicBezTo>
                  <a:cubicBezTo>
                    <a:pt x="0" y="1"/>
                    <a:pt x="1" y="0"/>
                    <a:pt x="3" y="0"/>
                  </a:cubicBezTo>
                  <a:cubicBezTo>
                    <a:pt x="3" y="0"/>
                    <a:pt x="3" y="0"/>
                    <a:pt x="3" y="0"/>
                  </a:cubicBezTo>
                  <a:cubicBezTo>
                    <a:pt x="5" y="0"/>
                    <a:pt x="7" y="1"/>
                    <a:pt x="7" y="3"/>
                  </a:cubicBezTo>
                  <a:cubicBezTo>
                    <a:pt x="7" y="5"/>
                    <a:pt x="5" y="6"/>
                    <a:pt x="3"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52" name="Freeform 9">
              <a:extLst>
                <a:ext uri="{FF2B5EF4-FFF2-40B4-BE49-F238E27FC236}">
                  <a16:creationId xmlns:a16="http://schemas.microsoft.com/office/drawing/2014/main" id="{C29E3173-75F8-4276-93A8-2CFE45CBCAF5}"/>
                </a:ext>
              </a:extLst>
            </p:cNvPr>
            <p:cNvSpPr>
              <a:spLocks/>
            </p:cNvSpPr>
            <p:nvPr/>
          </p:nvSpPr>
          <p:spPr bwMode="auto">
            <a:xfrm>
              <a:off x="2571" y="2950"/>
              <a:ext cx="5" cy="5"/>
            </a:xfrm>
            <a:custGeom>
              <a:avLst/>
              <a:gdLst>
                <a:gd name="T0" fmla="*/ 4 w 7"/>
                <a:gd name="T1" fmla="*/ 6 h 6"/>
                <a:gd name="T2" fmla="*/ 4 w 7"/>
                <a:gd name="T3" fmla="*/ 6 h 6"/>
                <a:gd name="T4" fmla="*/ 0 w 7"/>
                <a:gd name="T5" fmla="*/ 3 h 6"/>
                <a:gd name="T6" fmla="*/ 4 w 7"/>
                <a:gd name="T7" fmla="*/ 0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4" y="6"/>
                    <a:pt x="4" y="6"/>
                    <a:pt x="4" y="6"/>
                  </a:cubicBezTo>
                  <a:cubicBezTo>
                    <a:pt x="2" y="6"/>
                    <a:pt x="0" y="5"/>
                    <a:pt x="0" y="3"/>
                  </a:cubicBezTo>
                  <a:cubicBezTo>
                    <a:pt x="0" y="1"/>
                    <a:pt x="2" y="0"/>
                    <a:pt x="4" y="0"/>
                  </a:cubicBezTo>
                  <a:cubicBezTo>
                    <a:pt x="6" y="0"/>
                    <a:pt x="7" y="1"/>
                    <a:pt x="7" y="3"/>
                  </a:cubicBezTo>
                  <a:cubicBezTo>
                    <a:pt x="7" y="5"/>
                    <a:pt x="6"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55" name="Freeform 10">
              <a:extLst>
                <a:ext uri="{FF2B5EF4-FFF2-40B4-BE49-F238E27FC236}">
                  <a16:creationId xmlns:a16="http://schemas.microsoft.com/office/drawing/2014/main" id="{D927F91A-C3A6-4D95-866E-5968F480133D}"/>
                </a:ext>
              </a:extLst>
            </p:cNvPr>
            <p:cNvSpPr>
              <a:spLocks/>
            </p:cNvSpPr>
            <p:nvPr/>
          </p:nvSpPr>
          <p:spPr bwMode="auto">
            <a:xfrm>
              <a:off x="2698" y="2823"/>
              <a:ext cx="5" cy="6"/>
            </a:xfrm>
            <a:custGeom>
              <a:avLst/>
              <a:gdLst>
                <a:gd name="T0" fmla="*/ 4 w 7"/>
                <a:gd name="T1" fmla="*/ 7 h 7"/>
                <a:gd name="T2" fmla="*/ 0 w 7"/>
                <a:gd name="T3" fmla="*/ 3 h 7"/>
                <a:gd name="T4" fmla="*/ 4 w 7"/>
                <a:gd name="T5" fmla="*/ 0 h 7"/>
                <a:gd name="T6" fmla="*/ 7 w 7"/>
                <a:gd name="T7" fmla="*/ 3 h 7"/>
                <a:gd name="T8" fmla="*/ 7 w 7"/>
                <a:gd name="T9" fmla="*/ 3 h 7"/>
                <a:gd name="T10" fmla="*/ 4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4" y="7"/>
                  </a:moveTo>
                  <a:cubicBezTo>
                    <a:pt x="2" y="7"/>
                    <a:pt x="0" y="5"/>
                    <a:pt x="0" y="3"/>
                  </a:cubicBezTo>
                  <a:cubicBezTo>
                    <a:pt x="0" y="1"/>
                    <a:pt x="2" y="0"/>
                    <a:pt x="4" y="0"/>
                  </a:cubicBezTo>
                  <a:cubicBezTo>
                    <a:pt x="5" y="0"/>
                    <a:pt x="7" y="1"/>
                    <a:pt x="7" y="3"/>
                  </a:cubicBezTo>
                  <a:cubicBezTo>
                    <a:pt x="7" y="3"/>
                    <a:pt x="7" y="3"/>
                    <a:pt x="7" y="3"/>
                  </a:cubicBezTo>
                  <a:cubicBezTo>
                    <a:pt x="7" y="5"/>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56" name="Freeform 11">
              <a:extLst>
                <a:ext uri="{FF2B5EF4-FFF2-40B4-BE49-F238E27FC236}">
                  <a16:creationId xmlns:a16="http://schemas.microsoft.com/office/drawing/2014/main" id="{CF9C353B-F21F-4411-A5EC-BE45CCC1DBE7}"/>
                </a:ext>
              </a:extLst>
            </p:cNvPr>
            <p:cNvSpPr>
              <a:spLocks noEditPoints="1"/>
            </p:cNvSpPr>
            <p:nvPr/>
          </p:nvSpPr>
          <p:spPr bwMode="auto">
            <a:xfrm>
              <a:off x="2698" y="2841"/>
              <a:ext cx="5" cy="223"/>
            </a:xfrm>
            <a:custGeom>
              <a:avLst/>
              <a:gdLst>
                <a:gd name="T0" fmla="*/ 0 w 7"/>
                <a:gd name="T1" fmla="*/ 285 h 288"/>
                <a:gd name="T2" fmla="*/ 4 w 7"/>
                <a:gd name="T3" fmla="*/ 281 h 288"/>
                <a:gd name="T4" fmla="*/ 7 w 7"/>
                <a:gd name="T5" fmla="*/ 285 h 288"/>
                <a:gd name="T6" fmla="*/ 4 w 7"/>
                <a:gd name="T7" fmla="*/ 265 h 288"/>
                <a:gd name="T8" fmla="*/ 0 w 7"/>
                <a:gd name="T9" fmla="*/ 261 h 288"/>
                <a:gd name="T10" fmla="*/ 7 w 7"/>
                <a:gd name="T11" fmla="*/ 261 h 288"/>
                <a:gd name="T12" fmla="*/ 4 w 7"/>
                <a:gd name="T13" fmla="*/ 265 h 288"/>
                <a:gd name="T14" fmla="*/ 0 w 7"/>
                <a:gd name="T15" fmla="*/ 238 h 288"/>
                <a:gd name="T16" fmla="*/ 4 w 7"/>
                <a:gd name="T17" fmla="*/ 234 h 288"/>
                <a:gd name="T18" fmla="*/ 7 w 7"/>
                <a:gd name="T19" fmla="*/ 238 h 288"/>
                <a:gd name="T20" fmla="*/ 4 w 7"/>
                <a:gd name="T21" fmla="*/ 218 h 288"/>
                <a:gd name="T22" fmla="*/ 0 w 7"/>
                <a:gd name="T23" fmla="*/ 214 h 288"/>
                <a:gd name="T24" fmla="*/ 7 w 7"/>
                <a:gd name="T25" fmla="*/ 214 h 288"/>
                <a:gd name="T26" fmla="*/ 4 w 7"/>
                <a:gd name="T27" fmla="*/ 218 h 288"/>
                <a:gd name="T28" fmla="*/ 0 w 7"/>
                <a:gd name="T29" fmla="*/ 191 h 288"/>
                <a:gd name="T30" fmla="*/ 4 w 7"/>
                <a:gd name="T31" fmla="*/ 187 h 288"/>
                <a:gd name="T32" fmla="*/ 7 w 7"/>
                <a:gd name="T33" fmla="*/ 191 h 288"/>
                <a:gd name="T34" fmla="*/ 4 w 7"/>
                <a:gd name="T35" fmla="*/ 171 h 288"/>
                <a:gd name="T36" fmla="*/ 0 w 7"/>
                <a:gd name="T37" fmla="*/ 167 h 288"/>
                <a:gd name="T38" fmla="*/ 7 w 7"/>
                <a:gd name="T39" fmla="*/ 167 h 288"/>
                <a:gd name="T40" fmla="*/ 4 w 7"/>
                <a:gd name="T41" fmla="*/ 171 h 288"/>
                <a:gd name="T42" fmla="*/ 0 w 7"/>
                <a:gd name="T43" fmla="*/ 144 h 288"/>
                <a:gd name="T44" fmla="*/ 4 w 7"/>
                <a:gd name="T45" fmla="*/ 141 h 288"/>
                <a:gd name="T46" fmla="*/ 7 w 7"/>
                <a:gd name="T47" fmla="*/ 144 h 288"/>
                <a:gd name="T48" fmla="*/ 4 w 7"/>
                <a:gd name="T49" fmla="*/ 124 h 288"/>
                <a:gd name="T50" fmla="*/ 0 w 7"/>
                <a:gd name="T51" fmla="*/ 120 h 288"/>
                <a:gd name="T52" fmla="*/ 7 w 7"/>
                <a:gd name="T53" fmla="*/ 120 h 288"/>
                <a:gd name="T54" fmla="*/ 4 w 7"/>
                <a:gd name="T55" fmla="*/ 124 h 288"/>
                <a:gd name="T56" fmla="*/ 0 w 7"/>
                <a:gd name="T57" fmla="*/ 97 h 288"/>
                <a:gd name="T58" fmla="*/ 4 w 7"/>
                <a:gd name="T59" fmla="*/ 94 h 288"/>
                <a:gd name="T60" fmla="*/ 7 w 7"/>
                <a:gd name="T61" fmla="*/ 97 h 288"/>
                <a:gd name="T62" fmla="*/ 4 w 7"/>
                <a:gd name="T63" fmla="*/ 77 h 288"/>
                <a:gd name="T64" fmla="*/ 0 w 7"/>
                <a:gd name="T65" fmla="*/ 74 h 288"/>
                <a:gd name="T66" fmla="*/ 7 w 7"/>
                <a:gd name="T67" fmla="*/ 74 h 288"/>
                <a:gd name="T68" fmla="*/ 4 w 7"/>
                <a:gd name="T69" fmla="*/ 77 h 288"/>
                <a:gd name="T70" fmla="*/ 0 w 7"/>
                <a:gd name="T71" fmla="*/ 50 h 288"/>
                <a:gd name="T72" fmla="*/ 4 w 7"/>
                <a:gd name="T73" fmla="*/ 47 h 288"/>
                <a:gd name="T74" fmla="*/ 7 w 7"/>
                <a:gd name="T75" fmla="*/ 50 h 288"/>
                <a:gd name="T76" fmla="*/ 4 w 7"/>
                <a:gd name="T77" fmla="*/ 30 h 288"/>
                <a:gd name="T78" fmla="*/ 0 w 7"/>
                <a:gd name="T79" fmla="*/ 27 h 288"/>
                <a:gd name="T80" fmla="*/ 7 w 7"/>
                <a:gd name="T81" fmla="*/ 27 h 288"/>
                <a:gd name="T82" fmla="*/ 4 w 7"/>
                <a:gd name="T83" fmla="*/ 30 h 288"/>
                <a:gd name="T84" fmla="*/ 0 w 7"/>
                <a:gd name="T85" fmla="*/ 4 h 288"/>
                <a:gd name="T86" fmla="*/ 4 w 7"/>
                <a:gd name="T87" fmla="*/ 0 h 288"/>
                <a:gd name="T88" fmla="*/ 7 w 7"/>
                <a:gd name="T89" fmla="*/ 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288">
                  <a:moveTo>
                    <a:pt x="4" y="288"/>
                  </a:moveTo>
                  <a:cubicBezTo>
                    <a:pt x="2" y="288"/>
                    <a:pt x="0" y="287"/>
                    <a:pt x="0" y="285"/>
                  </a:cubicBezTo>
                  <a:cubicBezTo>
                    <a:pt x="0" y="284"/>
                    <a:pt x="0" y="284"/>
                    <a:pt x="0" y="284"/>
                  </a:cubicBezTo>
                  <a:cubicBezTo>
                    <a:pt x="0" y="283"/>
                    <a:pt x="2" y="281"/>
                    <a:pt x="4" y="281"/>
                  </a:cubicBezTo>
                  <a:cubicBezTo>
                    <a:pt x="5" y="281"/>
                    <a:pt x="7" y="283"/>
                    <a:pt x="7" y="284"/>
                  </a:cubicBezTo>
                  <a:cubicBezTo>
                    <a:pt x="7" y="285"/>
                    <a:pt x="7" y="285"/>
                    <a:pt x="7" y="285"/>
                  </a:cubicBezTo>
                  <a:cubicBezTo>
                    <a:pt x="7" y="287"/>
                    <a:pt x="5" y="288"/>
                    <a:pt x="4" y="288"/>
                  </a:cubicBezTo>
                  <a:close/>
                  <a:moveTo>
                    <a:pt x="4" y="265"/>
                  </a:moveTo>
                  <a:cubicBezTo>
                    <a:pt x="2" y="265"/>
                    <a:pt x="0" y="263"/>
                    <a:pt x="0" y="261"/>
                  </a:cubicBezTo>
                  <a:cubicBezTo>
                    <a:pt x="0" y="261"/>
                    <a:pt x="0" y="261"/>
                    <a:pt x="0" y="261"/>
                  </a:cubicBezTo>
                  <a:cubicBezTo>
                    <a:pt x="0" y="259"/>
                    <a:pt x="2" y="258"/>
                    <a:pt x="4" y="258"/>
                  </a:cubicBezTo>
                  <a:cubicBezTo>
                    <a:pt x="5" y="258"/>
                    <a:pt x="7" y="259"/>
                    <a:pt x="7" y="261"/>
                  </a:cubicBezTo>
                  <a:cubicBezTo>
                    <a:pt x="7" y="261"/>
                    <a:pt x="7" y="261"/>
                    <a:pt x="7" y="261"/>
                  </a:cubicBezTo>
                  <a:cubicBezTo>
                    <a:pt x="7" y="263"/>
                    <a:pt x="5" y="265"/>
                    <a:pt x="4" y="265"/>
                  </a:cubicBezTo>
                  <a:close/>
                  <a:moveTo>
                    <a:pt x="4" y="241"/>
                  </a:moveTo>
                  <a:cubicBezTo>
                    <a:pt x="2" y="241"/>
                    <a:pt x="0" y="240"/>
                    <a:pt x="0" y="238"/>
                  </a:cubicBezTo>
                  <a:cubicBezTo>
                    <a:pt x="0" y="238"/>
                    <a:pt x="0" y="238"/>
                    <a:pt x="0" y="238"/>
                  </a:cubicBezTo>
                  <a:cubicBezTo>
                    <a:pt x="0" y="236"/>
                    <a:pt x="2" y="234"/>
                    <a:pt x="4" y="234"/>
                  </a:cubicBezTo>
                  <a:cubicBezTo>
                    <a:pt x="5" y="234"/>
                    <a:pt x="7" y="236"/>
                    <a:pt x="7" y="238"/>
                  </a:cubicBezTo>
                  <a:cubicBezTo>
                    <a:pt x="7" y="238"/>
                    <a:pt x="7" y="238"/>
                    <a:pt x="7" y="238"/>
                  </a:cubicBezTo>
                  <a:cubicBezTo>
                    <a:pt x="7" y="240"/>
                    <a:pt x="5" y="241"/>
                    <a:pt x="4" y="241"/>
                  </a:cubicBezTo>
                  <a:close/>
                  <a:moveTo>
                    <a:pt x="4" y="218"/>
                  </a:moveTo>
                  <a:cubicBezTo>
                    <a:pt x="2" y="218"/>
                    <a:pt x="0" y="216"/>
                    <a:pt x="0" y="214"/>
                  </a:cubicBezTo>
                  <a:cubicBezTo>
                    <a:pt x="0" y="214"/>
                    <a:pt x="0" y="214"/>
                    <a:pt x="0" y="214"/>
                  </a:cubicBezTo>
                  <a:cubicBezTo>
                    <a:pt x="0" y="212"/>
                    <a:pt x="2" y="211"/>
                    <a:pt x="4" y="211"/>
                  </a:cubicBezTo>
                  <a:cubicBezTo>
                    <a:pt x="5" y="211"/>
                    <a:pt x="7" y="212"/>
                    <a:pt x="7" y="214"/>
                  </a:cubicBezTo>
                  <a:cubicBezTo>
                    <a:pt x="7" y="214"/>
                    <a:pt x="7" y="214"/>
                    <a:pt x="7" y="214"/>
                  </a:cubicBezTo>
                  <a:cubicBezTo>
                    <a:pt x="7" y="216"/>
                    <a:pt x="5" y="218"/>
                    <a:pt x="4" y="218"/>
                  </a:cubicBezTo>
                  <a:close/>
                  <a:moveTo>
                    <a:pt x="4" y="194"/>
                  </a:moveTo>
                  <a:cubicBezTo>
                    <a:pt x="2" y="194"/>
                    <a:pt x="0" y="193"/>
                    <a:pt x="0" y="191"/>
                  </a:cubicBezTo>
                  <a:cubicBezTo>
                    <a:pt x="0" y="191"/>
                    <a:pt x="0" y="191"/>
                    <a:pt x="0" y="191"/>
                  </a:cubicBezTo>
                  <a:cubicBezTo>
                    <a:pt x="0" y="189"/>
                    <a:pt x="2" y="187"/>
                    <a:pt x="4" y="187"/>
                  </a:cubicBezTo>
                  <a:cubicBezTo>
                    <a:pt x="5" y="187"/>
                    <a:pt x="7" y="189"/>
                    <a:pt x="7" y="191"/>
                  </a:cubicBezTo>
                  <a:cubicBezTo>
                    <a:pt x="7" y="191"/>
                    <a:pt x="7" y="191"/>
                    <a:pt x="7" y="191"/>
                  </a:cubicBezTo>
                  <a:cubicBezTo>
                    <a:pt x="7" y="193"/>
                    <a:pt x="5" y="194"/>
                    <a:pt x="4" y="194"/>
                  </a:cubicBezTo>
                  <a:close/>
                  <a:moveTo>
                    <a:pt x="4" y="171"/>
                  </a:moveTo>
                  <a:cubicBezTo>
                    <a:pt x="2" y="171"/>
                    <a:pt x="0" y="169"/>
                    <a:pt x="0" y="168"/>
                  </a:cubicBezTo>
                  <a:cubicBezTo>
                    <a:pt x="0" y="167"/>
                    <a:pt x="0" y="167"/>
                    <a:pt x="0" y="167"/>
                  </a:cubicBezTo>
                  <a:cubicBezTo>
                    <a:pt x="0" y="165"/>
                    <a:pt x="2" y="164"/>
                    <a:pt x="4" y="164"/>
                  </a:cubicBezTo>
                  <a:cubicBezTo>
                    <a:pt x="5" y="164"/>
                    <a:pt x="7" y="165"/>
                    <a:pt x="7" y="167"/>
                  </a:cubicBezTo>
                  <a:cubicBezTo>
                    <a:pt x="7" y="168"/>
                    <a:pt x="7" y="168"/>
                    <a:pt x="7" y="168"/>
                  </a:cubicBezTo>
                  <a:cubicBezTo>
                    <a:pt x="7" y="169"/>
                    <a:pt x="5" y="171"/>
                    <a:pt x="4" y="171"/>
                  </a:cubicBezTo>
                  <a:close/>
                  <a:moveTo>
                    <a:pt x="4" y="147"/>
                  </a:moveTo>
                  <a:cubicBezTo>
                    <a:pt x="2" y="147"/>
                    <a:pt x="0" y="146"/>
                    <a:pt x="0" y="144"/>
                  </a:cubicBezTo>
                  <a:cubicBezTo>
                    <a:pt x="0" y="144"/>
                    <a:pt x="0" y="144"/>
                    <a:pt x="0" y="144"/>
                  </a:cubicBezTo>
                  <a:cubicBezTo>
                    <a:pt x="0" y="142"/>
                    <a:pt x="2" y="141"/>
                    <a:pt x="4" y="141"/>
                  </a:cubicBezTo>
                  <a:cubicBezTo>
                    <a:pt x="5" y="141"/>
                    <a:pt x="7" y="142"/>
                    <a:pt x="7" y="144"/>
                  </a:cubicBezTo>
                  <a:cubicBezTo>
                    <a:pt x="7" y="144"/>
                    <a:pt x="7" y="144"/>
                    <a:pt x="7" y="144"/>
                  </a:cubicBezTo>
                  <a:cubicBezTo>
                    <a:pt x="7" y="146"/>
                    <a:pt x="5" y="147"/>
                    <a:pt x="4" y="147"/>
                  </a:cubicBezTo>
                  <a:close/>
                  <a:moveTo>
                    <a:pt x="4" y="124"/>
                  </a:moveTo>
                  <a:cubicBezTo>
                    <a:pt x="2" y="124"/>
                    <a:pt x="0" y="123"/>
                    <a:pt x="0" y="121"/>
                  </a:cubicBezTo>
                  <a:cubicBezTo>
                    <a:pt x="0" y="120"/>
                    <a:pt x="0" y="120"/>
                    <a:pt x="0" y="120"/>
                  </a:cubicBezTo>
                  <a:cubicBezTo>
                    <a:pt x="0" y="119"/>
                    <a:pt x="2" y="117"/>
                    <a:pt x="4" y="117"/>
                  </a:cubicBezTo>
                  <a:cubicBezTo>
                    <a:pt x="5" y="117"/>
                    <a:pt x="7" y="119"/>
                    <a:pt x="7" y="120"/>
                  </a:cubicBezTo>
                  <a:cubicBezTo>
                    <a:pt x="7" y="121"/>
                    <a:pt x="7" y="121"/>
                    <a:pt x="7" y="121"/>
                  </a:cubicBezTo>
                  <a:cubicBezTo>
                    <a:pt x="7" y="123"/>
                    <a:pt x="5" y="124"/>
                    <a:pt x="4" y="124"/>
                  </a:cubicBezTo>
                  <a:close/>
                  <a:moveTo>
                    <a:pt x="4" y="101"/>
                  </a:moveTo>
                  <a:cubicBezTo>
                    <a:pt x="2" y="101"/>
                    <a:pt x="0" y="99"/>
                    <a:pt x="0" y="97"/>
                  </a:cubicBezTo>
                  <a:cubicBezTo>
                    <a:pt x="0" y="97"/>
                    <a:pt x="0" y="97"/>
                    <a:pt x="0" y="97"/>
                  </a:cubicBezTo>
                  <a:cubicBezTo>
                    <a:pt x="0" y="95"/>
                    <a:pt x="2" y="94"/>
                    <a:pt x="4" y="94"/>
                  </a:cubicBezTo>
                  <a:cubicBezTo>
                    <a:pt x="5" y="94"/>
                    <a:pt x="7" y="95"/>
                    <a:pt x="7" y="97"/>
                  </a:cubicBezTo>
                  <a:cubicBezTo>
                    <a:pt x="7" y="97"/>
                    <a:pt x="7" y="97"/>
                    <a:pt x="7" y="97"/>
                  </a:cubicBezTo>
                  <a:cubicBezTo>
                    <a:pt x="7" y="99"/>
                    <a:pt x="5" y="101"/>
                    <a:pt x="4" y="101"/>
                  </a:cubicBezTo>
                  <a:close/>
                  <a:moveTo>
                    <a:pt x="4" y="77"/>
                  </a:moveTo>
                  <a:cubicBezTo>
                    <a:pt x="2" y="77"/>
                    <a:pt x="0" y="76"/>
                    <a:pt x="0" y="74"/>
                  </a:cubicBezTo>
                  <a:cubicBezTo>
                    <a:pt x="0" y="74"/>
                    <a:pt x="0" y="74"/>
                    <a:pt x="0" y="74"/>
                  </a:cubicBezTo>
                  <a:cubicBezTo>
                    <a:pt x="0" y="72"/>
                    <a:pt x="2" y="70"/>
                    <a:pt x="4" y="70"/>
                  </a:cubicBezTo>
                  <a:cubicBezTo>
                    <a:pt x="5" y="70"/>
                    <a:pt x="7" y="72"/>
                    <a:pt x="7" y="74"/>
                  </a:cubicBezTo>
                  <a:cubicBezTo>
                    <a:pt x="7" y="74"/>
                    <a:pt x="7" y="74"/>
                    <a:pt x="7" y="74"/>
                  </a:cubicBezTo>
                  <a:cubicBezTo>
                    <a:pt x="7" y="76"/>
                    <a:pt x="5" y="77"/>
                    <a:pt x="4" y="77"/>
                  </a:cubicBezTo>
                  <a:close/>
                  <a:moveTo>
                    <a:pt x="4" y="54"/>
                  </a:moveTo>
                  <a:cubicBezTo>
                    <a:pt x="2" y="54"/>
                    <a:pt x="0" y="52"/>
                    <a:pt x="0" y="50"/>
                  </a:cubicBezTo>
                  <a:cubicBezTo>
                    <a:pt x="0" y="50"/>
                    <a:pt x="0" y="50"/>
                    <a:pt x="0" y="50"/>
                  </a:cubicBezTo>
                  <a:cubicBezTo>
                    <a:pt x="0" y="48"/>
                    <a:pt x="2" y="47"/>
                    <a:pt x="4" y="47"/>
                  </a:cubicBezTo>
                  <a:cubicBezTo>
                    <a:pt x="5" y="47"/>
                    <a:pt x="7" y="48"/>
                    <a:pt x="7" y="50"/>
                  </a:cubicBezTo>
                  <a:cubicBezTo>
                    <a:pt x="7" y="50"/>
                    <a:pt x="7" y="50"/>
                    <a:pt x="7" y="50"/>
                  </a:cubicBezTo>
                  <a:cubicBezTo>
                    <a:pt x="7" y="52"/>
                    <a:pt x="5" y="54"/>
                    <a:pt x="4" y="54"/>
                  </a:cubicBezTo>
                  <a:close/>
                  <a:moveTo>
                    <a:pt x="4" y="30"/>
                  </a:moveTo>
                  <a:cubicBezTo>
                    <a:pt x="2" y="30"/>
                    <a:pt x="0" y="29"/>
                    <a:pt x="0" y="27"/>
                  </a:cubicBezTo>
                  <a:cubicBezTo>
                    <a:pt x="0" y="27"/>
                    <a:pt x="0" y="27"/>
                    <a:pt x="0" y="27"/>
                  </a:cubicBezTo>
                  <a:cubicBezTo>
                    <a:pt x="0" y="25"/>
                    <a:pt x="2" y="23"/>
                    <a:pt x="4" y="23"/>
                  </a:cubicBezTo>
                  <a:cubicBezTo>
                    <a:pt x="5" y="23"/>
                    <a:pt x="7" y="25"/>
                    <a:pt x="7" y="27"/>
                  </a:cubicBezTo>
                  <a:cubicBezTo>
                    <a:pt x="7" y="27"/>
                    <a:pt x="7" y="27"/>
                    <a:pt x="7" y="27"/>
                  </a:cubicBezTo>
                  <a:cubicBezTo>
                    <a:pt x="7" y="29"/>
                    <a:pt x="5" y="30"/>
                    <a:pt x="4" y="30"/>
                  </a:cubicBezTo>
                  <a:close/>
                  <a:moveTo>
                    <a:pt x="4" y="7"/>
                  </a:moveTo>
                  <a:cubicBezTo>
                    <a:pt x="2" y="7"/>
                    <a:pt x="0" y="5"/>
                    <a:pt x="0" y="4"/>
                  </a:cubicBezTo>
                  <a:cubicBezTo>
                    <a:pt x="0" y="3"/>
                    <a:pt x="0" y="3"/>
                    <a:pt x="0" y="3"/>
                  </a:cubicBezTo>
                  <a:cubicBezTo>
                    <a:pt x="0" y="1"/>
                    <a:pt x="2" y="0"/>
                    <a:pt x="4" y="0"/>
                  </a:cubicBezTo>
                  <a:cubicBezTo>
                    <a:pt x="5" y="0"/>
                    <a:pt x="7" y="1"/>
                    <a:pt x="7" y="3"/>
                  </a:cubicBezTo>
                  <a:cubicBezTo>
                    <a:pt x="7" y="4"/>
                    <a:pt x="7" y="4"/>
                    <a:pt x="7" y="4"/>
                  </a:cubicBezTo>
                  <a:cubicBezTo>
                    <a:pt x="7" y="5"/>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1" name="Freeform 12">
              <a:extLst>
                <a:ext uri="{FF2B5EF4-FFF2-40B4-BE49-F238E27FC236}">
                  <a16:creationId xmlns:a16="http://schemas.microsoft.com/office/drawing/2014/main" id="{D5D11640-37BC-4667-88BB-74D1B8992FF6}"/>
                </a:ext>
              </a:extLst>
            </p:cNvPr>
            <p:cNvSpPr>
              <a:spLocks/>
            </p:cNvSpPr>
            <p:nvPr/>
          </p:nvSpPr>
          <p:spPr bwMode="auto">
            <a:xfrm>
              <a:off x="2698" y="3077"/>
              <a:ext cx="5" cy="5"/>
            </a:xfrm>
            <a:custGeom>
              <a:avLst/>
              <a:gdLst>
                <a:gd name="T0" fmla="*/ 4 w 7"/>
                <a:gd name="T1" fmla="*/ 6 h 6"/>
                <a:gd name="T2" fmla="*/ 0 w 7"/>
                <a:gd name="T3" fmla="*/ 3 h 6"/>
                <a:gd name="T4" fmla="*/ 4 w 7"/>
                <a:gd name="T5" fmla="*/ 0 h 6"/>
                <a:gd name="T6" fmla="*/ 7 w 7"/>
                <a:gd name="T7" fmla="*/ 3 h 6"/>
                <a:gd name="T8" fmla="*/ 7 w 7"/>
                <a:gd name="T9" fmla="*/ 3 h 6"/>
                <a:gd name="T10" fmla="*/ 4 w 7"/>
                <a:gd name="T11" fmla="*/ 6 h 6"/>
              </a:gdLst>
              <a:ahLst/>
              <a:cxnLst>
                <a:cxn ang="0">
                  <a:pos x="T0" y="T1"/>
                </a:cxn>
                <a:cxn ang="0">
                  <a:pos x="T2" y="T3"/>
                </a:cxn>
                <a:cxn ang="0">
                  <a:pos x="T4" y="T5"/>
                </a:cxn>
                <a:cxn ang="0">
                  <a:pos x="T6" y="T7"/>
                </a:cxn>
                <a:cxn ang="0">
                  <a:pos x="T8" y="T9"/>
                </a:cxn>
                <a:cxn ang="0">
                  <a:pos x="T10" y="T11"/>
                </a:cxn>
              </a:cxnLst>
              <a:rect l="0" t="0" r="r" b="b"/>
              <a:pathLst>
                <a:path w="7" h="6">
                  <a:moveTo>
                    <a:pt x="4" y="6"/>
                  </a:moveTo>
                  <a:cubicBezTo>
                    <a:pt x="2" y="6"/>
                    <a:pt x="0" y="5"/>
                    <a:pt x="0" y="3"/>
                  </a:cubicBezTo>
                  <a:cubicBezTo>
                    <a:pt x="0" y="1"/>
                    <a:pt x="2" y="0"/>
                    <a:pt x="4" y="0"/>
                  </a:cubicBezTo>
                  <a:cubicBezTo>
                    <a:pt x="5" y="0"/>
                    <a:pt x="7" y="1"/>
                    <a:pt x="7" y="3"/>
                  </a:cubicBezTo>
                  <a:cubicBezTo>
                    <a:pt x="7" y="3"/>
                    <a:pt x="7" y="3"/>
                    <a:pt x="7" y="3"/>
                  </a:cubicBezTo>
                  <a:cubicBezTo>
                    <a:pt x="7" y="5"/>
                    <a:pt x="5" y="6"/>
                    <a:pt x="4"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2" name="Freeform 13">
              <a:extLst>
                <a:ext uri="{FF2B5EF4-FFF2-40B4-BE49-F238E27FC236}">
                  <a16:creationId xmlns:a16="http://schemas.microsoft.com/office/drawing/2014/main" id="{1FB0A708-69F2-4D4C-ABD9-C20D01F9BBDF}"/>
                </a:ext>
              </a:extLst>
            </p:cNvPr>
            <p:cNvSpPr>
              <a:spLocks/>
            </p:cNvSpPr>
            <p:nvPr/>
          </p:nvSpPr>
          <p:spPr bwMode="auto">
            <a:xfrm>
              <a:off x="2788" y="3039"/>
              <a:ext cx="5" cy="6"/>
            </a:xfrm>
            <a:custGeom>
              <a:avLst/>
              <a:gdLst>
                <a:gd name="T0" fmla="*/ 3 w 7"/>
                <a:gd name="T1" fmla="*/ 7 h 7"/>
                <a:gd name="T2" fmla="*/ 1 w 7"/>
                <a:gd name="T3" fmla="*/ 6 h 7"/>
                <a:gd name="T4" fmla="*/ 1 w 7"/>
                <a:gd name="T5" fmla="*/ 6 h 7"/>
                <a:gd name="T6" fmla="*/ 1 w 7"/>
                <a:gd name="T7" fmla="*/ 1 h 7"/>
                <a:gd name="T8" fmla="*/ 6 w 7"/>
                <a:gd name="T9" fmla="*/ 1 h 7"/>
                <a:gd name="T10" fmla="*/ 6 w 7"/>
                <a:gd name="T11" fmla="*/ 6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2" y="7"/>
                    <a:pt x="1" y="6"/>
                  </a:cubicBezTo>
                  <a:cubicBezTo>
                    <a:pt x="1" y="6"/>
                    <a:pt x="1" y="6"/>
                    <a:pt x="1" y="6"/>
                  </a:cubicBezTo>
                  <a:cubicBezTo>
                    <a:pt x="0" y="5"/>
                    <a:pt x="0" y="3"/>
                    <a:pt x="1" y="1"/>
                  </a:cubicBezTo>
                  <a:cubicBezTo>
                    <a:pt x="2" y="0"/>
                    <a:pt x="4" y="0"/>
                    <a:pt x="6" y="1"/>
                  </a:cubicBezTo>
                  <a:cubicBezTo>
                    <a:pt x="7" y="3"/>
                    <a:pt x="7" y="5"/>
                    <a:pt x="6" y="6"/>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3" name="Freeform 14">
              <a:extLst>
                <a:ext uri="{FF2B5EF4-FFF2-40B4-BE49-F238E27FC236}">
                  <a16:creationId xmlns:a16="http://schemas.microsoft.com/office/drawing/2014/main" id="{81838053-767F-4FE3-AF0B-F67A01C51DBD}"/>
                </a:ext>
              </a:extLst>
            </p:cNvPr>
            <p:cNvSpPr>
              <a:spLocks noEditPoints="1"/>
            </p:cNvSpPr>
            <p:nvPr/>
          </p:nvSpPr>
          <p:spPr bwMode="auto">
            <a:xfrm>
              <a:off x="2621" y="2873"/>
              <a:ext cx="160" cy="159"/>
            </a:xfrm>
            <a:custGeom>
              <a:avLst/>
              <a:gdLst>
                <a:gd name="T0" fmla="*/ 200 w 206"/>
                <a:gd name="T1" fmla="*/ 205 h 206"/>
                <a:gd name="T2" fmla="*/ 200 w 206"/>
                <a:gd name="T3" fmla="*/ 200 h 206"/>
                <a:gd name="T4" fmla="*/ 204 w 206"/>
                <a:gd name="T5" fmla="*/ 200 h 206"/>
                <a:gd name="T6" fmla="*/ 202 w 206"/>
                <a:gd name="T7" fmla="*/ 206 h 206"/>
                <a:gd name="T8" fmla="*/ 183 w 206"/>
                <a:gd name="T9" fmla="*/ 188 h 206"/>
                <a:gd name="T10" fmla="*/ 183 w 206"/>
                <a:gd name="T11" fmla="*/ 183 h 206"/>
                <a:gd name="T12" fmla="*/ 188 w 206"/>
                <a:gd name="T13" fmla="*/ 184 h 206"/>
                <a:gd name="T14" fmla="*/ 186 w 206"/>
                <a:gd name="T15" fmla="*/ 189 h 206"/>
                <a:gd name="T16" fmla="*/ 167 w 206"/>
                <a:gd name="T17" fmla="*/ 172 h 206"/>
                <a:gd name="T18" fmla="*/ 166 w 206"/>
                <a:gd name="T19" fmla="*/ 167 h 206"/>
                <a:gd name="T20" fmla="*/ 171 w 206"/>
                <a:gd name="T21" fmla="*/ 167 h 206"/>
                <a:gd name="T22" fmla="*/ 169 w 206"/>
                <a:gd name="T23" fmla="*/ 173 h 206"/>
                <a:gd name="T24" fmla="*/ 150 w 206"/>
                <a:gd name="T25" fmla="*/ 155 h 206"/>
                <a:gd name="T26" fmla="*/ 150 w 206"/>
                <a:gd name="T27" fmla="*/ 150 h 206"/>
                <a:gd name="T28" fmla="*/ 155 w 206"/>
                <a:gd name="T29" fmla="*/ 150 h 206"/>
                <a:gd name="T30" fmla="*/ 152 w 206"/>
                <a:gd name="T31" fmla="*/ 156 h 206"/>
                <a:gd name="T32" fmla="*/ 134 w 206"/>
                <a:gd name="T33" fmla="*/ 139 h 206"/>
                <a:gd name="T34" fmla="*/ 133 w 206"/>
                <a:gd name="T35" fmla="*/ 134 h 206"/>
                <a:gd name="T36" fmla="*/ 138 w 206"/>
                <a:gd name="T37" fmla="*/ 134 h 206"/>
                <a:gd name="T38" fmla="*/ 136 w 206"/>
                <a:gd name="T39" fmla="*/ 140 h 206"/>
                <a:gd name="T40" fmla="*/ 117 w 206"/>
                <a:gd name="T41" fmla="*/ 122 h 206"/>
                <a:gd name="T42" fmla="*/ 117 w 206"/>
                <a:gd name="T43" fmla="*/ 117 h 206"/>
                <a:gd name="T44" fmla="*/ 122 w 206"/>
                <a:gd name="T45" fmla="*/ 117 h 206"/>
                <a:gd name="T46" fmla="*/ 119 w 206"/>
                <a:gd name="T47" fmla="*/ 123 h 206"/>
                <a:gd name="T48" fmla="*/ 100 w 206"/>
                <a:gd name="T49" fmla="*/ 105 h 206"/>
                <a:gd name="T50" fmla="*/ 100 w 206"/>
                <a:gd name="T51" fmla="*/ 101 h 206"/>
                <a:gd name="T52" fmla="*/ 105 w 206"/>
                <a:gd name="T53" fmla="*/ 101 h 206"/>
                <a:gd name="T54" fmla="*/ 103 w 206"/>
                <a:gd name="T55" fmla="*/ 106 h 206"/>
                <a:gd name="T56" fmla="*/ 84 w 206"/>
                <a:gd name="T57" fmla="*/ 89 h 206"/>
                <a:gd name="T58" fmla="*/ 84 w 206"/>
                <a:gd name="T59" fmla="*/ 84 h 206"/>
                <a:gd name="T60" fmla="*/ 89 w 206"/>
                <a:gd name="T61" fmla="*/ 84 h 206"/>
                <a:gd name="T62" fmla="*/ 86 w 206"/>
                <a:gd name="T63" fmla="*/ 90 h 206"/>
                <a:gd name="T64" fmla="*/ 67 w 206"/>
                <a:gd name="T65" fmla="*/ 72 h 206"/>
                <a:gd name="T66" fmla="*/ 67 w 206"/>
                <a:gd name="T67" fmla="*/ 67 h 206"/>
                <a:gd name="T68" fmla="*/ 72 w 206"/>
                <a:gd name="T69" fmla="*/ 68 h 206"/>
                <a:gd name="T70" fmla="*/ 70 w 206"/>
                <a:gd name="T71" fmla="*/ 73 h 206"/>
                <a:gd name="T72" fmla="*/ 51 w 206"/>
                <a:gd name="T73" fmla="*/ 56 h 206"/>
                <a:gd name="T74" fmla="*/ 51 w 206"/>
                <a:gd name="T75" fmla="*/ 51 h 206"/>
                <a:gd name="T76" fmla="*/ 55 w 206"/>
                <a:gd name="T77" fmla="*/ 51 h 206"/>
                <a:gd name="T78" fmla="*/ 53 w 206"/>
                <a:gd name="T79" fmla="*/ 57 h 206"/>
                <a:gd name="T80" fmla="*/ 34 w 206"/>
                <a:gd name="T81" fmla="*/ 39 h 206"/>
                <a:gd name="T82" fmla="*/ 34 w 206"/>
                <a:gd name="T83" fmla="*/ 34 h 206"/>
                <a:gd name="T84" fmla="*/ 39 w 206"/>
                <a:gd name="T85" fmla="*/ 35 h 206"/>
                <a:gd name="T86" fmla="*/ 36 w 206"/>
                <a:gd name="T87" fmla="*/ 40 h 206"/>
                <a:gd name="T88" fmla="*/ 18 w 206"/>
                <a:gd name="T89" fmla="*/ 23 h 206"/>
                <a:gd name="T90" fmla="*/ 17 w 206"/>
                <a:gd name="T91" fmla="*/ 18 h 206"/>
                <a:gd name="T92" fmla="*/ 22 w 206"/>
                <a:gd name="T93" fmla="*/ 18 h 206"/>
                <a:gd name="T94" fmla="*/ 20 w 206"/>
                <a:gd name="T95" fmla="*/ 24 h 206"/>
                <a:gd name="T96" fmla="*/ 1 w 206"/>
                <a:gd name="T97" fmla="*/ 6 h 206"/>
                <a:gd name="T98" fmla="*/ 1 w 206"/>
                <a:gd name="T99" fmla="*/ 1 h 206"/>
                <a:gd name="T100" fmla="*/ 6 w 206"/>
                <a:gd name="T101" fmla="*/ 1 h 206"/>
                <a:gd name="T102" fmla="*/ 3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202" y="206"/>
                  </a:moveTo>
                  <a:cubicBezTo>
                    <a:pt x="201" y="206"/>
                    <a:pt x="200" y="205"/>
                    <a:pt x="200" y="205"/>
                  </a:cubicBezTo>
                  <a:cubicBezTo>
                    <a:pt x="200" y="205"/>
                    <a:pt x="200" y="205"/>
                    <a:pt x="200" y="205"/>
                  </a:cubicBezTo>
                  <a:cubicBezTo>
                    <a:pt x="198" y="203"/>
                    <a:pt x="198" y="201"/>
                    <a:pt x="200" y="200"/>
                  </a:cubicBezTo>
                  <a:cubicBezTo>
                    <a:pt x="201" y="199"/>
                    <a:pt x="203" y="199"/>
                    <a:pt x="204" y="200"/>
                  </a:cubicBezTo>
                  <a:cubicBezTo>
                    <a:pt x="204" y="200"/>
                    <a:pt x="204" y="200"/>
                    <a:pt x="204" y="200"/>
                  </a:cubicBezTo>
                  <a:cubicBezTo>
                    <a:pt x="206" y="201"/>
                    <a:pt x="206" y="204"/>
                    <a:pt x="204" y="205"/>
                  </a:cubicBezTo>
                  <a:cubicBezTo>
                    <a:pt x="204" y="205"/>
                    <a:pt x="203" y="206"/>
                    <a:pt x="202" y="206"/>
                  </a:cubicBezTo>
                  <a:close/>
                  <a:moveTo>
                    <a:pt x="186" y="189"/>
                  </a:moveTo>
                  <a:cubicBezTo>
                    <a:pt x="185" y="189"/>
                    <a:pt x="184" y="189"/>
                    <a:pt x="183" y="188"/>
                  </a:cubicBezTo>
                  <a:cubicBezTo>
                    <a:pt x="183" y="188"/>
                    <a:pt x="183" y="188"/>
                    <a:pt x="183" y="188"/>
                  </a:cubicBezTo>
                  <a:cubicBezTo>
                    <a:pt x="182" y="187"/>
                    <a:pt x="182" y="185"/>
                    <a:pt x="183" y="183"/>
                  </a:cubicBezTo>
                  <a:cubicBezTo>
                    <a:pt x="184" y="182"/>
                    <a:pt x="186" y="182"/>
                    <a:pt x="188" y="183"/>
                  </a:cubicBezTo>
                  <a:cubicBezTo>
                    <a:pt x="188" y="184"/>
                    <a:pt x="188" y="184"/>
                    <a:pt x="188" y="184"/>
                  </a:cubicBezTo>
                  <a:cubicBezTo>
                    <a:pt x="189" y="185"/>
                    <a:pt x="189" y="187"/>
                    <a:pt x="188" y="188"/>
                  </a:cubicBezTo>
                  <a:cubicBezTo>
                    <a:pt x="187" y="189"/>
                    <a:pt x="186" y="189"/>
                    <a:pt x="186" y="189"/>
                  </a:cubicBezTo>
                  <a:close/>
                  <a:moveTo>
                    <a:pt x="169" y="173"/>
                  </a:moveTo>
                  <a:cubicBezTo>
                    <a:pt x="168" y="173"/>
                    <a:pt x="167" y="172"/>
                    <a:pt x="167" y="172"/>
                  </a:cubicBezTo>
                  <a:cubicBezTo>
                    <a:pt x="166" y="171"/>
                    <a:pt x="166" y="171"/>
                    <a:pt x="166" y="171"/>
                  </a:cubicBezTo>
                  <a:cubicBezTo>
                    <a:pt x="165" y="170"/>
                    <a:pt x="165" y="168"/>
                    <a:pt x="166" y="167"/>
                  </a:cubicBezTo>
                  <a:cubicBezTo>
                    <a:pt x="168" y="166"/>
                    <a:pt x="170" y="166"/>
                    <a:pt x="171" y="167"/>
                  </a:cubicBezTo>
                  <a:cubicBezTo>
                    <a:pt x="171" y="167"/>
                    <a:pt x="171" y="167"/>
                    <a:pt x="171" y="167"/>
                  </a:cubicBezTo>
                  <a:cubicBezTo>
                    <a:pt x="173" y="168"/>
                    <a:pt x="173" y="170"/>
                    <a:pt x="171" y="172"/>
                  </a:cubicBezTo>
                  <a:cubicBezTo>
                    <a:pt x="171" y="172"/>
                    <a:pt x="170" y="173"/>
                    <a:pt x="169" y="173"/>
                  </a:cubicBezTo>
                  <a:close/>
                  <a:moveTo>
                    <a:pt x="152" y="156"/>
                  </a:moveTo>
                  <a:cubicBezTo>
                    <a:pt x="152" y="156"/>
                    <a:pt x="151" y="156"/>
                    <a:pt x="150" y="155"/>
                  </a:cubicBezTo>
                  <a:cubicBezTo>
                    <a:pt x="150" y="155"/>
                    <a:pt x="150" y="155"/>
                    <a:pt x="150" y="155"/>
                  </a:cubicBezTo>
                  <a:cubicBezTo>
                    <a:pt x="149" y="154"/>
                    <a:pt x="149" y="152"/>
                    <a:pt x="150" y="150"/>
                  </a:cubicBezTo>
                  <a:cubicBezTo>
                    <a:pt x="151" y="149"/>
                    <a:pt x="153" y="149"/>
                    <a:pt x="155" y="150"/>
                  </a:cubicBezTo>
                  <a:cubicBezTo>
                    <a:pt x="155" y="150"/>
                    <a:pt x="155" y="150"/>
                    <a:pt x="155" y="150"/>
                  </a:cubicBezTo>
                  <a:cubicBezTo>
                    <a:pt x="156" y="152"/>
                    <a:pt x="156" y="154"/>
                    <a:pt x="155" y="155"/>
                  </a:cubicBezTo>
                  <a:cubicBezTo>
                    <a:pt x="154" y="156"/>
                    <a:pt x="153" y="156"/>
                    <a:pt x="152" y="156"/>
                  </a:cubicBezTo>
                  <a:close/>
                  <a:moveTo>
                    <a:pt x="136" y="140"/>
                  </a:moveTo>
                  <a:cubicBezTo>
                    <a:pt x="135" y="140"/>
                    <a:pt x="134" y="139"/>
                    <a:pt x="134" y="139"/>
                  </a:cubicBezTo>
                  <a:cubicBezTo>
                    <a:pt x="133" y="138"/>
                    <a:pt x="133" y="138"/>
                    <a:pt x="133" y="138"/>
                  </a:cubicBezTo>
                  <a:cubicBezTo>
                    <a:pt x="132" y="137"/>
                    <a:pt x="132" y="135"/>
                    <a:pt x="133" y="134"/>
                  </a:cubicBezTo>
                  <a:cubicBezTo>
                    <a:pt x="135" y="132"/>
                    <a:pt x="137" y="132"/>
                    <a:pt x="138" y="134"/>
                  </a:cubicBezTo>
                  <a:cubicBezTo>
                    <a:pt x="138" y="134"/>
                    <a:pt x="138" y="134"/>
                    <a:pt x="138" y="134"/>
                  </a:cubicBezTo>
                  <a:cubicBezTo>
                    <a:pt x="139" y="135"/>
                    <a:pt x="139" y="137"/>
                    <a:pt x="138" y="139"/>
                  </a:cubicBezTo>
                  <a:cubicBezTo>
                    <a:pt x="138" y="139"/>
                    <a:pt x="137" y="140"/>
                    <a:pt x="136" y="140"/>
                  </a:cubicBezTo>
                  <a:close/>
                  <a:moveTo>
                    <a:pt x="119" y="123"/>
                  </a:moveTo>
                  <a:cubicBezTo>
                    <a:pt x="118" y="123"/>
                    <a:pt x="118" y="123"/>
                    <a:pt x="117" y="122"/>
                  </a:cubicBezTo>
                  <a:cubicBezTo>
                    <a:pt x="117" y="122"/>
                    <a:pt x="117" y="122"/>
                    <a:pt x="117" y="122"/>
                  </a:cubicBezTo>
                  <a:cubicBezTo>
                    <a:pt x="115" y="120"/>
                    <a:pt x="115" y="118"/>
                    <a:pt x="117" y="117"/>
                  </a:cubicBezTo>
                  <a:cubicBezTo>
                    <a:pt x="118" y="116"/>
                    <a:pt x="120" y="116"/>
                    <a:pt x="121" y="117"/>
                  </a:cubicBezTo>
                  <a:cubicBezTo>
                    <a:pt x="122" y="117"/>
                    <a:pt x="122" y="117"/>
                    <a:pt x="122" y="117"/>
                  </a:cubicBezTo>
                  <a:cubicBezTo>
                    <a:pt x="123" y="119"/>
                    <a:pt x="123" y="121"/>
                    <a:pt x="122" y="122"/>
                  </a:cubicBezTo>
                  <a:cubicBezTo>
                    <a:pt x="121" y="123"/>
                    <a:pt x="120" y="123"/>
                    <a:pt x="119" y="123"/>
                  </a:cubicBezTo>
                  <a:close/>
                  <a:moveTo>
                    <a:pt x="103" y="106"/>
                  </a:moveTo>
                  <a:cubicBezTo>
                    <a:pt x="102" y="106"/>
                    <a:pt x="101" y="106"/>
                    <a:pt x="100" y="105"/>
                  </a:cubicBezTo>
                  <a:cubicBezTo>
                    <a:pt x="100" y="105"/>
                    <a:pt x="100" y="105"/>
                    <a:pt x="100" y="105"/>
                  </a:cubicBezTo>
                  <a:cubicBezTo>
                    <a:pt x="99" y="104"/>
                    <a:pt x="99" y="102"/>
                    <a:pt x="100" y="101"/>
                  </a:cubicBezTo>
                  <a:cubicBezTo>
                    <a:pt x="101" y="99"/>
                    <a:pt x="104" y="99"/>
                    <a:pt x="105" y="101"/>
                  </a:cubicBezTo>
                  <a:cubicBezTo>
                    <a:pt x="105" y="101"/>
                    <a:pt x="105" y="101"/>
                    <a:pt x="105" y="101"/>
                  </a:cubicBezTo>
                  <a:cubicBezTo>
                    <a:pt x="106" y="102"/>
                    <a:pt x="106" y="104"/>
                    <a:pt x="105" y="105"/>
                  </a:cubicBezTo>
                  <a:cubicBezTo>
                    <a:pt x="104" y="106"/>
                    <a:pt x="104" y="106"/>
                    <a:pt x="103" y="106"/>
                  </a:cubicBezTo>
                  <a:close/>
                  <a:moveTo>
                    <a:pt x="86" y="90"/>
                  </a:moveTo>
                  <a:cubicBezTo>
                    <a:pt x="85" y="90"/>
                    <a:pt x="84" y="90"/>
                    <a:pt x="84" y="89"/>
                  </a:cubicBezTo>
                  <a:cubicBezTo>
                    <a:pt x="84" y="89"/>
                    <a:pt x="84" y="89"/>
                    <a:pt x="84" y="89"/>
                  </a:cubicBezTo>
                  <a:cubicBezTo>
                    <a:pt x="82" y="87"/>
                    <a:pt x="82" y="85"/>
                    <a:pt x="84" y="84"/>
                  </a:cubicBezTo>
                  <a:cubicBezTo>
                    <a:pt x="85" y="83"/>
                    <a:pt x="87" y="83"/>
                    <a:pt x="88" y="84"/>
                  </a:cubicBezTo>
                  <a:cubicBezTo>
                    <a:pt x="89" y="84"/>
                    <a:pt x="89" y="84"/>
                    <a:pt x="89" y="84"/>
                  </a:cubicBezTo>
                  <a:cubicBezTo>
                    <a:pt x="90" y="86"/>
                    <a:pt x="90" y="88"/>
                    <a:pt x="89" y="89"/>
                  </a:cubicBezTo>
                  <a:cubicBezTo>
                    <a:pt x="88" y="90"/>
                    <a:pt x="87" y="90"/>
                    <a:pt x="86" y="90"/>
                  </a:cubicBezTo>
                  <a:close/>
                  <a:moveTo>
                    <a:pt x="70" y="73"/>
                  </a:moveTo>
                  <a:cubicBezTo>
                    <a:pt x="69" y="73"/>
                    <a:pt x="68" y="73"/>
                    <a:pt x="67" y="72"/>
                  </a:cubicBezTo>
                  <a:cubicBezTo>
                    <a:pt x="67" y="72"/>
                    <a:pt x="67" y="72"/>
                    <a:pt x="67" y="72"/>
                  </a:cubicBezTo>
                  <a:cubicBezTo>
                    <a:pt x="66" y="71"/>
                    <a:pt x="66" y="69"/>
                    <a:pt x="67" y="67"/>
                  </a:cubicBezTo>
                  <a:cubicBezTo>
                    <a:pt x="68" y="66"/>
                    <a:pt x="70" y="66"/>
                    <a:pt x="72" y="67"/>
                  </a:cubicBezTo>
                  <a:cubicBezTo>
                    <a:pt x="72" y="68"/>
                    <a:pt x="72" y="68"/>
                    <a:pt x="72" y="68"/>
                  </a:cubicBezTo>
                  <a:cubicBezTo>
                    <a:pt x="73" y="69"/>
                    <a:pt x="73" y="71"/>
                    <a:pt x="72" y="72"/>
                  </a:cubicBezTo>
                  <a:cubicBezTo>
                    <a:pt x="71" y="73"/>
                    <a:pt x="70" y="73"/>
                    <a:pt x="70" y="73"/>
                  </a:cubicBezTo>
                  <a:close/>
                  <a:moveTo>
                    <a:pt x="53" y="57"/>
                  </a:moveTo>
                  <a:cubicBezTo>
                    <a:pt x="52" y="57"/>
                    <a:pt x="51" y="56"/>
                    <a:pt x="51" y="56"/>
                  </a:cubicBezTo>
                  <a:cubicBezTo>
                    <a:pt x="51" y="56"/>
                    <a:pt x="51" y="56"/>
                    <a:pt x="51" y="56"/>
                  </a:cubicBezTo>
                  <a:cubicBezTo>
                    <a:pt x="49" y="54"/>
                    <a:pt x="49" y="52"/>
                    <a:pt x="51" y="51"/>
                  </a:cubicBezTo>
                  <a:cubicBezTo>
                    <a:pt x="52" y="50"/>
                    <a:pt x="54" y="50"/>
                    <a:pt x="55" y="51"/>
                  </a:cubicBezTo>
                  <a:cubicBezTo>
                    <a:pt x="55" y="51"/>
                    <a:pt x="55" y="51"/>
                    <a:pt x="55" y="51"/>
                  </a:cubicBezTo>
                  <a:cubicBezTo>
                    <a:pt x="57" y="52"/>
                    <a:pt x="57" y="54"/>
                    <a:pt x="55" y="56"/>
                  </a:cubicBezTo>
                  <a:cubicBezTo>
                    <a:pt x="55" y="56"/>
                    <a:pt x="54" y="57"/>
                    <a:pt x="53" y="57"/>
                  </a:cubicBezTo>
                  <a:close/>
                  <a:moveTo>
                    <a:pt x="36" y="40"/>
                  </a:moveTo>
                  <a:cubicBezTo>
                    <a:pt x="36" y="40"/>
                    <a:pt x="35" y="40"/>
                    <a:pt x="34" y="39"/>
                  </a:cubicBezTo>
                  <a:cubicBezTo>
                    <a:pt x="34" y="39"/>
                    <a:pt x="34" y="39"/>
                    <a:pt x="34" y="39"/>
                  </a:cubicBezTo>
                  <a:cubicBezTo>
                    <a:pt x="33" y="38"/>
                    <a:pt x="33" y="36"/>
                    <a:pt x="34" y="34"/>
                  </a:cubicBezTo>
                  <a:cubicBezTo>
                    <a:pt x="35" y="33"/>
                    <a:pt x="37" y="33"/>
                    <a:pt x="39" y="34"/>
                  </a:cubicBezTo>
                  <a:cubicBezTo>
                    <a:pt x="39" y="35"/>
                    <a:pt x="39" y="35"/>
                    <a:pt x="39" y="35"/>
                  </a:cubicBezTo>
                  <a:cubicBezTo>
                    <a:pt x="40" y="36"/>
                    <a:pt x="40" y="38"/>
                    <a:pt x="39" y="39"/>
                  </a:cubicBezTo>
                  <a:cubicBezTo>
                    <a:pt x="38" y="40"/>
                    <a:pt x="37" y="40"/>
                    <a:pt x="36" y="40"/>
                  </a:cubicBezTo>
                  <a:close/>
                  <a:moveTo>
                    <a:pt x="20" y="24"/>
                  </a:moveTo>
                  <a:cubicBezTo>
                    <a:pt x="19" y="24"/>
                    <a:pt x="18" y="23"/>
                    <a:pt x="18" y="23"/>
                  </a:cubicBezTo>
                  <a:cubicBezTo>
                    <a:pt x="17" y="22"/>
                    <a:pt x="17" y="22"/>
                    <a:pt x="17" y="22"/>
                  </a:cubicBezTo>
                  <a:cubicBezTo>
                    <a:pt x="16" y="21"/>
                    <a:pt x="16" y="19"/>
                    <a:pt x="17" y="18"/>
                  </a:cubicBezTo>
                  <a:cubicBezTo>
                    <a:pt x="19" y="16"/>
                    <a:pt x="21" y="16"/>
                    <a:pt x="22" y="18"/>
                  </a:cubicBezTo>
                  <a:cubicBezTo>
                    <a:pt x="22" y="18"/>
                    <a:pt x="22" y="18"/>
                    <a:pt x="22" y="18"/>
                  </a:cubicBezTo>
                  <a:cubicBezTo>
                    <a:pt x="24" y="19"/>
                    <a:pt x="24" y="21"/>
                    <a:pt x="22" y="23"/>
                  </a:cubicBezTo>
                  <a:cubicBezTo>
                    <a:pt x="22" y="23"/>
                    <a:pt x="21" y="24"/>
                    <a:pt x="20" y="24"/>
                  </a:cubicBezTo>
                  <a:close/>
                  <a:moveTo>
                    <a:pt x="3" y="7"/>
                  </a:moveTo>
                  <a:cubicBezTo>
                    <a:pt x="3" y="7"/>
                    <a:pt x="2" y="7"/>
                    <a:pt x="1" y="6"/>
                  </a:cubicBezTo>
                  <a:cubicBezTo>
                    <a:pt x="1" y="6"/>
                    <a:pt x="1" y="6"/>
                    <a:pt x="1" y="6"/>
                  </a:cubicBezTo>
                  <a:cubicBezTo>
                    <a:pt x="0" y="5"/>
                    <a:pt x="0" y="2"/>
                    <a:pt x="1" y="1"/>
                  </a:cubicBezTo>
                  <a:cubicBezTo>
                    <a:pt x="2" y="0"/>
                    <a:pt x="4" y="0"/>
                    <a:pt x="5" y="1"/>
                  </a:cubicBezTo>
                  <a:cubicBezTo>
                    <a:pt x="6" y="1"/>
                    <a:pt x="6" y="1"/>
                    <a:pt x="6" y="1"/>
                  </a:cubicBezTo>
                  <a:cubicBezTo>
                    <a:pt x="7" y="3"/>
                    <a:pt x="7" y="5"/>
                    <a:pt x="6" y="6"/>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4" name="Freeform 15">
              <a:extLst>
                <a:ext uri="{FF2B5EF4-FFF2-40B4-BE49-F238E27FC236}">
                  <a16:creationId xmlns:a16="http://schemas.microsoft.com/office/drawing/2014/main" id="{FF9551F4-6B69-43D6-B1E7-537BE9C9EF30}"/>
                </a:ext>
              </a:extLst>
            </p:cNvPr>
            <p:cNvSpPr>
              <a:spLocks/>
            </p:cNvSpPr>
            <p:nvPr/>
          </p:nvSpPr>
          <p:spPr bwMode="auto">
            <a:xfrm>
              <a:off x="2608" y="2860"/>
              <a:ext cx="6" cy="5"/>
            </a:xfrm>
            <a:custGeom>
              <a:avLst/>
              <a:gdLst>
                <a:gd name="T0" fmla="*/ 4 w 7"/>
                <a:gd name="T1" fmla="*/ 7 h 7"/>
                <a:gd name="T2" fmla="*/ 2 w 7"/>
                <a:gd name="T3" fmla="*/ 7 h 7"/>
                <a:gd name="T4" fmla="*/ 1 w 7"/>
                <a:gd name="T5" fmla="*/ 6 h 7"/>
                <a:gd name="T6" fmla="*/ 1 w 7"/>
                <a:gd name="T7" fmla="*/ 2 h 7"/>
                <a:gd name="T8" fmla="*/ 6 w 7"/>
                <a:gd name="T9" fmla="*/ 2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1" y="6"/>
                    <a:pt x="1" y="6"/>
                    <a:pt x="1" y="6"/>
                  </a:cubicBezTo>
                  <a:cubicBezTo>
                    <a:pt x="0" y="5"/>
                    <a:pt x="0" y="3"/>
                    <a:pt x="1" y="2"/>
                  </a:cubicBezTo>
                  <a:cubicBezTo>
                    <a:pt x="3" y="0"/>
                    <a:pt x="5" y="0"/>
                    <a:pt x="6" y="2"/>
                  </a:cubicBezTo>
                  <a:cubicBezTo>
                    <a:pt x="7" y="3"/>
                    <a:pt x="7" y="5"/>
                    <a:pt x="6" y="6"/>
                  </a:cubicBezTo>
                  <a:cubicBezTo>
                    <a:pt x="5"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6" name="Freeform 16">
              <a:extLst>
                <a:ext uri="{FF2B5EF4-FFF2-40B4-BE49-F238E27FC236}">
                  <a16:creationId xmlns:a16="http://schemas.microsoft.com/office/drawing/2014/main" id="{C65B5679-2A42-427D-8B93-ADE4FFF7D3F0}"/>
                </a:ext>
              </a:extLst>
            </p:cNvPr>
            <p:cNvSpPr>
              <a:spLocks/>
            </p:cNvSpPr>
            <p:nvPr/>
          </p:nvSpPr>
          <p:spPr bwMode="auto">
            <a:xfrm>
              <a:off x="2788" y="2860"/>
              <a:ext cx="5" cy="5"/>
            </a:xfrm>
            <a:custGeom>
              <a:avLst/>
              <a:gdLst>
                <a:gd name="T0" fmla="*/ 3 w 7"/>
                <a:gd name="T1" fmla="*/ 6 h 6"/>
                <a:gd name="T2" fmla="*/ 1 w 7"/>
                <a:gd name="T3" fmla="*/ 6 h 6"/>
                <a:gd name="T4" fmla="*/ 1 w 7"/>
                <a:gd name="T5" fmla="*/ 1 h 6"/>
                <a:gd name="T6" fmla="*/ 6 w 7"/>
                <a:gd name="T7" fmla="*/ 1 h 6"/>
                <a:gd name="T8" fmla="*/ 6 w 7"/>
                <a:gd name="T9" fmla="*/ 5 h 6"/>
                <a:gd name="T10" fmla="*/ 6 w 7"/>
                <a:gd name="T11" fmla="*/ 6 h 6"/>
                <a:gd name="T12" fmla="*/ 3 w 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3" y="6"/>
                  </a:moveTo>
                  <a:cubicBezTo>
                    <a:pt x="3" y="6"/>
                    <a:pt x="2" y="6"/>
                    <a:pt x="1" y="6"/>
                  </a:cubicBezTo>
                  <a:cubicBezTo>
                    <a:pt x="0" y="4"/>
                    <a:pt x="0" y="2"/>
                    <a:pt x="1" y="1"/>
                  </a:cubicBezTo>
                  <a:cubicBezTo>
                    <a:pt x="2" y="0"/>
                    <a:pt x="5" y="0"/>
                    <a:pt x="6" y="1"/>
                  </a:cubicBezTo>
                  <a:cubicBezTo>
                    <a:pt x="7" y="2"/>
                    <a:pt x="7" y="4"/>
                    <a:pt x="6" y="5"/>
                  </a:cubicBezTo>
                  <a:cubicBezTo>
                    <a:pt x="6" y="6"/>
                    <a:pt x="6" y="6"/>
                    <a:pt x="6" y="6"/>
                  </a:cubicBezTo>
                  <a:cubicBezTo>
                    <a:pt x="5" y="6"/>
                    <a:pt x="4" y="6"/>
                    <a:pt x="3" y="6"/>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7" name="Freeform 17">
              <a:extLst>
                <a:ext uri="{FF2B5EF4-FFF2-40B4-BE49-F238E27FC236}">
                  <a16:creationId xmlns:a16="http://schemas.microsoft.com/office/drawing/2014/main" id="{75902D58-01E2-4A68-BA89-68B431B58750}"/>
                </a:ext>
              </a:extLst>
            </p:cNvPr>
            <p:cNvSpPr>
              <a:spLocks noEditPoints="1"/>
            </p:cNvSpPr>
            <p:nvPr/>
          </p:nvSpPr>
          <p:spPr bwMode="auto">
            <a:xfrm>
              <a:off x="2621" y="2873"/>
              <a:ext cx="160" cy="159"/>
            </a:xfrm>
            <a:custGeom>
              <a:avLst/>
              <a:gdLst>
                <a:gd name="T0" fmla="*/ 1 w 206"/>
                <a:gd name="T1" fmla="*/ 205 h 206"/>
                <a:gd name="T2" fmla="*/ 1 w 206"/>
                <a:gd name="T3" fmla="*/ 200 h 206"/>
                <a:gd name="T4" fmla="*/ 6 w 206"/>
                <a:gd name="T5" fmla="*/ 205 h 206"/>
                <a:gd name="T6" fmla="*/ 3 w 206"/>
                <a:gd name="T7" fmla="*/ 206 h 206"/>
                <a:gd name="T8" fmla="*/ 17 w 206"/>
                <a:gd name="T9" fmla="*/ 188 h 206"/>
                <a:gd name="T10" fmla="*/ 18 w 206"/>
                <a:gd name="T11" fmla="*/ 183 h 206"/>
                <a:gd name="T12" fmla="*/ 22 w 206"/>
                <a:gd name="T13" fmla="*/ 188 h 206"/>
                <a:gd name="T14" fmla="*/ 20 w 206"/>
                <a:gd name="T15" fmla="*/ 189 h 206"/>
                <a:gd name="T16" fmla="*/ 34 w 206"/>
                <a:gd name="T17" fmla="*/ 172 h 206"/>
                <a:gd name="T18" fmla="*/ 34 w 206"/>
                <a:gd name="T19" fmla="*/ 167 h 206"/>
                <a:gd name="T20" fmla="*/ 39 w 206"/>
                <a:gd name="T21" fmla="*/ 171 h 206"/>
                <a:gd name="T22" fmla="*/ 36 w 206"/>
                <a:gd name="T23" fmla="*/ 173 h 206"/>
                <a:gd name="T24" fmla="*/ 51 w 206"/>
                <a:gd name="T25" fmla="*/ 155 h 206"/>
                <a:gd name="T26" fmla="*/ 51 w 206"/>
                <a:gd name="T27" fmla="*/ 150 h 206"/>
                <a:gd name="T28" fmla="*/ 55 w 206"/>
                <a:gd name="T29" fmla="*/ 155 h 206"/>
                <a:gd name="T30" fmla="*/ 53 w 206"/>
                <a:gd name="T31" fmla="*/ 156 h 206"/>
                <a:gd name="T32" fmla="*/ 67 w 206"/>
                <a:gd name="T33" fmla="*/ 139 h 206"/>
                <a:gd name="T34" fmla="*/ 67 w 206"/>
                <a:gd name="T35" fmla="*/ 134 h 206"/>
                <a:gd name="T36" fmla="*/ 72 w 206"/>
                <a:gd name="T37" fmla="*/ 138 h 206"/>
                <a:gd name="T38" fmla="*/ 69 w 206"/>
                <a:gd name="T39" fmla="*/ 140 h 206"/>
                <a:gd name="T40" fmla="*/ 84 w 206"/>
                <a:gd name="T41" fmla="*/ 122 h 206"/>
                <a:gd name="T42" fmla="*/ 84 w 206"/>
                <a:gd name="T43" fmla="*/ 117 h 206"/>
                <a:gd name="T44" fmla="*/ 89 w 206"/>
                <a:gd name="T45" fmla="*/ 122 h 206"/>
                <a:gd name="T46" fmla="*/ 86 w 206"/>
                <a:gd name="T47" fmla="*/ 123 h 206"/>
                <a:gd name="T48" fmla="*/ 100 w 206"/>
                <a:gd name="T49" fmla="*/ 105 h 206"/>
                <a:gd name="T50" fmla="*/ 100 w 206"/>
                <a:gd name="T51" fmla="*/ 101 h 206"/>
                <a:gd name="T52" fmla="*/ 105 w 206"/>
                <a:gd name="T53" fmla="*/ 105 h 206"/>
                <a:gd name="T54" fmla="*/ 103 w 206"/>
                <a:gd name="T55" fmla="*/ 106 h 206"/>
                <a:gd name="T56" fmla="*/ 117 w 206"/>
                <a:gd name="T57" fmla="*/ 89 h 206"/>
                <a:gd name="T58" fmla="*/ 117 w 206"/>
                <a:gd name="T59" fmla="*/ 84 h 206"/>
                <a:gd name="T60" fmla="*/ 122 w 206"/>
                <a:gd name="T61" fmla="*/ 89 h 206"/>
                <a:gd name="T62" fmla="*/ 119 w 206"/>
                <a:gd name="T63" fmla="*/ 90 h 206"/>
                <a:gd name="T64" fmla="*/ 133 w 206"/>
                <a:gd name="T65" fmla="*/ 72 h 206"/>
                <a:gd name="T66" fmla="*/ 134 w 206"/>
                <a:gd name="T67" fmla="*/ 67 h 206"/>
                <a:gd name="T68" fmla="*/ 138 w 206"/>
                <a:gd name="T69" fmla="*/ 72 h 206"/>
                <a:gd name="T70" fmla="*/ 136 w 206"/>
                <a:gd name="T71" fmla="*/ 73 h 206"/>
                <a:gd name="T72" fmla="*/ 150 w 206"/>
                <a:gd name="T73" fmla="*/ 56 h 206"/>
                <a:gd name="T74" fmla="*/ 150 w 206"/>
                <a:gd name="T75" fmla="*/ 51 h 206"/>
                <a:gd name="T76" fmla="*/ 155 w 206"/>
                <a:gd name="T77" fmla="*/ 56 h 206"/>
                <a:gd name="T78" fmla="*/ 152 w 206"/>
                <a:gd name="T79" fmla="*/ 57 h 206"/>
                <a:gd name="T80" fmla="*/ 166 w 206"/>
                <a:gd name="T81" fmla="*/ 39 h 206"/>
                <a:gd name="T82" fmla="*/ 167 w 206"/>
                <a:gd name="T83" fmla="*/ 34 h 206"/>
                <a:gd name="T84" fmla="*/ 171 w 206"/>
                <a:gd name="T85" fmla="*/ 39 h 206"/>
                <a:gd name="T86" fmla="*/ 169 w 206"/>
                <a:gd name="T87" fmla="*/ 40 h 206"/>
                <a:gd name="T88" fmla="*/ 183 w 206"/>
                <a:gd name="T89" fmla="*/ 23 h 206"/>
                <a:gd name="T90" fmla="*/ 183 w 206"/>
                <a:gd name="T91" fmla="*/ 18 h 206"/>
                <a:gd name="T92" fmla="*/ 188 w 206"/>
                <a:gd name="T93" fmla="*/ 22 h 206"/>
                <a:gd name="T94" fmla="*/ 185 w 206"/>
                <a:gd name="T95" fmla="*/ 24 h 206"/>
                <a:gd name="T96" fmla="*/ 200 w 206"/>
                <a:gd name="T97" fmla="*/ 6 h 206"/>
                <a:gd name="T98" fmla="*/ 200 w 206"/>
                <a:gd name="T99" fmla="*/ 1 h 206"/>
                <a:gd name="T100" fmla="*/ 204 w 206"/>
                <a:gd name="T101" fmla="*/ 6 h 206"/>
                <a:gd name="T102" fmla="*/ 202 w 206"/>
                <a:gd name="T103" fmla="*/ 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206">
                  <a:moveTo>
                    <a:pt x="3" y="206"/>
                  </a:moveTo>
                  <a:cubicBezTo>
                    <a:pt x="2" y="206"/>
                    <a:pt x="1" y="205"/>
                    <a:pt x="1" y="205"/>
                  </a:cubicBezTo>
                  <a:cubicBezTo>
                    <a:pt x="0" y="204"/>
                    <a:pt x="0" y="201"/>
                    <a:pt x="1" y="200"/>
                  </a:cubicBezTo>
                  <a:cubicBezTo>
                    <a:pt x="1" y="200"/>
                    <a:pt x="1" y="200"/>
                    <a:pt x="1" y="200"/>
                  </a:cubicBezTo>
                  <a:cubicBezTo>
                    <a:pt x="2" y="199"/>
                    <a:pt x="4" y="199"/>
                    <a:pt x="6" y="200"/>
                  </a:cubicBezTo>
                  <a:cubicBezTo>
                    <a:pt x="7" y="201"/>
                    <a:pt x="7" y="203"/>
                    <a:pt x="6" y="205"/>
                  </a:cubicBezTo>
                  <a:cubicBezTo>
                    <a:pt x="5" y="205"/>
                    <a:pt x="5" y="205"/>
                    <a:pt x="5" y="205"/>
                  </a:cubicBezTo>
                  <a:cubicBezTo>
                    <a:pt x="5" y="205"/>
                    <a:pt x="4" y="206"/>
                    <a:pt x="3" y="206"/>
                  </a:cubicBezTo>
                  <a:close/>
                  <a:moveTo>
                    <a:pt x="20" y="189"/>
                  </a:moveTo>
                  <a:cubicBezTo>
                    <a:pt x="19" y="189"/>
                    <a:pt x="18" y="189"/>
                    <a:pt x="17" y="188"/>
                  </a:cubicBezTo>
                  <a:cubicBezTo>
                    <a:pt x="16" y="187"/>
                    <a:pt x="16" y="185"/>
                    <a:pt x="17" y="184"/>
                  </a:cubicBezTo>
                  <a:cubicBezTo>
                    <a:pt x="18" y="183"/>
                    <a:pt x="18" y="183"/>
                    <a:pt x="18" y="183"/>
                  </a:cubicBezTo>
                  <a:cubicBezTo>
                    <a:pt x="19" y="182"/>
                    <a:pt x="21" y="182"/>
                    <a:pt x="22" y="183"/>
                  </a:cubicBezTo>
                  <a:cubicBezTo>
                    <a:pt x="24" y="185"/>
                    <a:pt x="24" y="187"/>
                    <a:pt x="22" y="188"/>
                  </a:cubicBezTo>
                  <a:cubicBezTo>
                    <a:pt x="22" y="188"/>
                    <a:pt x="22" y="188"/>
                    <a:pt x="22" y="188"/>
                  </a:cubicBezTo>
                  <a:cubicBezTo>
                    <a:pt x="21" y="189"/>
                    <a:pt x="21" y="189"/>
                    <a:pt x="20" y="189"/>
                  </a:cubicBezTo>
                  <a:close/>
                  <a:moveTo>
                    <a:pt x="36" y="173"/>
                  </a:moveTo>
                  <a:cubicBezTo>
                    <a:pt x="35" y="173"/>
                    <a:pt x="35" y="172"/>
                    <a:pt x="34" y="172"/>
                  </a:cubicBezTo>
                  <a:cubicBezTo>
                    <a:pt x="33" y="170"/>
                    <a:pt x="33" y="168"/>
                    <a:pt x="34" y="167"/>
                  </a:cubicBezTo>
                  <a:cubicBezTo>
                    <a:pt x="34" y="167"/>
                    <a:pt x="34" y="167"/>
                    <a:pt x="34" y="167"/>
                  </a:cubicBezTo>
                  <a:cubicBezTo>
                    <a:pt x="35" y="166"/>
                    <a:pt x="38" y="166"/>
                    <a:pt x="39" y="167"/>
                  </a:cubicBezTo>
                  <a:cubicBezTo>
                    <a:pt x="40" y="168"/>
                    <a:pt x="40" y="170"/>
                    <a:pt x="39" y="171"/>
                  </a:cubicBezTo>
                  <a:cubicBezTo>
                    <a:pt x="39" y="172"/>
                    <a:pt x="39" y="172"/>
                    <a:pt x="39" y="172"/>
                  </a:cubicBezTo>
                  <a:cubicBezTo>
                    <a:pt x="38" y="172"/>
                    <a:pt x="37" y="173"/>
                    <a:pt x="36" y="173"/>
                  </a:cubicBezTo>
                  <a:close/>
                  <a:moveTo>
                    <a:pt x="53" y="156"/>
                  </a:moveTo>
                  <a:cubicBezTo>
                    <a:pt x="52" y="156"/>
                    <a:pt x="51" y="156"/>
                    <a:pt x="51" y="155"/>
                  </a:cubicBezTo>
                  <a:cubicBezTo>
                    <a:pt x="49" y="154"/>
                    <a:pt x="49" y="152"/>
                    <a:pt x="51" y="150"/>
                  </a:cubicBezTo>
                  <a:cubicBezTo>
                    <a:pt x="51" y="150"/>
                    <a:pt x="51" y="150"/>
                    <a:pt x="51" y="150"/>
                  </a:cubicBezTo>
                  <a:cubicBezTo>
                    <a:pt x="52" y="149"/>
                    <a:pt x="54" y="149"/>
                    <a:pt x="55" y="150"/>
                  </a:cubicBezTo>
                  <a:cubicBezTo>
                    <a:pt x="57" y="152"/>
                    <a:pt x="57" y="154"/>
                    <a:pt x="55" y="155"/>
                  </a:cubicBezTo>
                  <a:cubicBezTo>
                    <a:pt x="55" y="155"/>
                    <a:pt x="55" y="155"/>
                    <a:pt x="55" y="155"/>
                  </a:cubicBezTo>
                  <a:cubicBezTo>
                    <a:pt x="55" y="156"/>
                    <a:pt x="54" y="156"/>
                    <a:pt x="53" y="156"/>
                  </a:cubicBezTo>
                  <a:close/>
                  <a:moveTo>
                    <a:pt x="69" y="140"/>
                  </a:moveTo>
                  <a:cubicBezTo>
                    <a:pt x="69" y="140"/>
                    <a:pt x="68" y="139"/>
                    <a:pt x="67" y="139"/>
                  </a:cubicBezTo>
                  <a:cubicBezTo>
                    <a:pt x="66" y="137"/>
                    <a:pt x="66" y="135"/>
                    <a:pt x="67" y="134"/>
                  </a:cubicBezTo>
                  <a:cubicBezTo>
                    <a:pt x="67" y="134"/>
                    <a:pt x="67" y="134"/>
                    <a:pt x="67" y="134"/>
                  </a:cubicBezTo>
                  <a:cubicBezTo>
                    <a:pt x="69" y="132"/>
                    <a:pt x="71" y="132"/>
                    <a:pt x="72" y="134"/>
                  </a:cubicBezTo>
                  <a:cubicBezTo>
                    <a:pt x="73" y="135"/>
                    <a:pt x="73" y="137"/>
                    <a:pt x="72" y="138"/>
                  </a:cubicBezTo>
                  <a:cubicBezTo>
                    <a:pt x="72" y="139"/>
                    <a:pt x="72" y="139"/>
                    <a:pt x="72" y="139"/>
                  </a:cubicBezTo>
                  <a:cubicBezTo>
                    <a:pt x="71" y="139"/>
                    <a:pt x="70" y="140"/>
                    <a:pt x="69" y="140"/>
                  </a:cubicBezTo>
                  <a:close/>
                  <a:moveTo>
                    <a:pt x="86" y="123"/>
                  </a:moveTo>
                  <a:cubicBezTo>
                    <a:pt x="85" y="123"/>
                    <a:pt x="84" y="123"/>
                    <a:pt x="84" y="122"/>
                  </a:cubicBezTo>
                  <a:cubicBezTo>
                    <a:pt x="82" y="121"/>
                    <a:pt x="82" y="119"/>
                    <a:pt x="84" y="117"/>
                  </a:cubicBezTo>
                  <a:cubicBezTo>
                    <a:pt x="84" y="117"/>
                    <a:pt x="84" y="117"/>
                    <a:pt x="84" y="117"/>
                  </a:cubicBezTo>
                  <a:cubicBezTo>
                    <a:pt x="85" y="116"/>
                    <a:pt x="87" y="116"/>
                    <a:pt x="89" y="117"/>
                  </a:cubicBezTo>
                  <a:cubicBezTo>
                    <a:pt x="90" y="118"/>
                    <a:pt x="90" y="120"/>
                    <a:pt x="89" y="122"/>
                  </a:cubicBezTo>
                  <a:cubicBezTo>
                    <a:pt x="88" y="122"/>
                    <a:pt x="88" y="122"/>
                    <a:pt x="88" y="122"/>
                  </a:cubicBezTo>
                  <a:cubicBezTo>
                    <a:pt x="88" y="123"/>
                    <a:pt x="87" y="123"/>
                    <a:pt x="86" y="123"/>
                  </a:cubicBezTo>
                  <a:close/>
                  <a:moveTo>
                    <a:pt x="103" y="106"/>
                  </a:moveTo>
                  <a:cubicBezTo>
                    <a:pt x="102" y="106"/>
                    <a:pt x="101" y="106"/>
                    <a:pt x="100" y="105"/>
                  </a:cubicBezTo>
                  <a:cubicBezTo>
                    <a:pt x="99" y="104"/>
                    <a:pt x="99" y="102"/>
                    <a:pt x="100" y="101"/>
                  </a:cubicBezTo>
                  <a:cubicBezTo>
                    <a:pt x="100" y="101"/>
                    <a:pt x="100" y="101"/>
                    <a:pt x="100" y="101"/>
                  </a:cubicBezTo>
                  <a:cubicBezTo>
                    <a:pt x="102" y="99"/>
                    <a:pt x="104" y="99"/>
                    <a:pt x="105" y="101"/>
                  </a:cubicBezTo>
                  <a:cubicBezTo>
                    <a:pt x="106" y="102"/>
                    <a:pt x="106" y="104"/>
                    <a:pt x="105" y="105"/>
                  </a:cubicBezTo>
                  <a:cubicBezTo>
                    <a:pt x="105" y="105"/>
                    <a:pt x="105" y="105"/>
                    <a:pt x="105" y="105"/>
                  </a:cubicBezTo>
                  <a:cubicBezTo>
                    <a:pt x="104" y="106"/>
                    <a:pt x="103" y="106"/>
                    <a:pt x="103" y="106"/>
                  </a:cubicBezTo>
                  <a:close/>
                  <a:moveTo>
                    <a:pt x="119" y="90"/>
                  </a:moveTo>
                  <a:cubicBezTo>
                    <a:pt x="118" y="90"/>
                    <a:pt x="117" y="90"/>
                    <a:pt x="117" y="89"/>
                  </a:cubicBezTo>
                  <a:cubicBezTo>
                    <a:pt x="115" y="88"/>
                    <a:pt x="115" y="86"/>
                    <a:pt x="117" y="84"/>
                  </a:cubicBezTo>
                  <a:cubicBezTo>
                    <a:pt x="117" y="84"/>
                    <a:pt x="117" y="84"/>
                    <a:pt x="117" y="84"/>
                  </a:cubicBezTo>
                  <a:cubicBezTo>
                    <a:pt x="118" y="83"/>
                    <a:pt x="120" y="83"/>
                    <a:pt x="122" y="84"/>
                  </a:cubicBezTo>
                  <a:cubicBezTo>
                    <a:pt x="123" y="85"/>
                    <a:pt x="123" y="87"/>
                    <a:pt x="122" y="89"/>
                  </a:cubicBezTo>
                  <a:cubicBezTo>
                    <a:pt x="121" y="89"/>
                    <a:pt x="121" y="89"/>
                    <a:pt x="121" y="89"/>
                  </a:cubicBezTo>
                  <a:cubicBezTo>
                    <a:pt x="121" y="90"/>
                    <a:pt x="120" y="90"/>
                    <a:pt x="119" y="90"/>
                  </a:cubicBezTo>
                  <a:close/>
                  <a:moveTo>
                    <a:pt x="136" y="73"/>
                  </a:moveTo>
                  <a:cubicBezTo>
                    <a:pt x="135" y="73"/>
                    <a:pt x="134" y="73"/>
                    <a:pt x="133" y="72"/>
                  </a:cubicBezTo>
                  <a:cubicBezTo>
                    <a:pt x="132" y="71"/>
                    <a:pt x="132" y="69"/>
                    <a:pt x="133" y="68"/>
                  </a:cubicBezTo>
                  <a:cubicBezTo>
                    <a:pt x="134" y="67"/>
                    <a:pt x="134" y="67"/>
                    <a:pt x="134" y="67"/>
                  </a:cubicBezTo>
                  <a:cubicBezTo>
                    <a:pt x="135" y="66"/>
                    <a:pt x="137" y="66"/>
                    <a:pt x="138" y="67"/>
                  </a:cubicBezTo>
                  <a:cubicBezTo>
                    <a:pt x="139" y="69"/>
                    <a:pt x="139" y="71"/>
                    <a:pt x="138" y="72"/>
                  </a:cubicBezTo>
                  <a:cubicBezTo>
                    <a:pt x="138" y="72"/>
                    <a:pt x="138" y="72"/>
                    <a:pt x="138" y="72"/>
                  </a:cubicBezTo>
                  <a:cubicBezTo>
                    <a:pt x="137" y="73"/>
                    <a:pt x="136" y="73"/>
                    <a:pt x="136" y="73"/>
                  </a:cubicBezTo>
                  <a:close/>
                  <a:moveTo>
                    <a:pt x="152" y="57"/>
                  </a:moveTo>
                  <a:cubicBezTo>
                    <a:pt x="151" y="57"/>
                    <a:pt x="151" y="56"/>
                    <a:pt x="150" y="56"/>
                  </a:cubicBezTo>
                  <a:cubicBezTo>
                    <a:pt x="149" y="54"/>
                    <a:pt x="149" y="52"/>
                    <a:pt x="150" y="51"/>
                  </a:cubicBezTo>
                  <a:cubicBezTo>
                    <a:pt x="150" y="51"/>
                    <a:pt x="150" y="51"/>
                    <a:pt x="150" y="51"/>
                  </a:cubicBezTo>
                  <a:cubicBezTo>
                    <a:pt x="151" y="50"/>
                    <a:pt x="153" y="50"/>
                    <a:pt x="155" y="51"/>
                  </a:cubicBezTo>
                  <a:cubicBezTo>
                    <a:pt x="156" y="52"/>
                    <a:pt x="156" y="54"/>
                    <a:pt x="155" y="56"/>
                  </a:cubicBezTo>
                  <a:cubicBezTo>
                    <a:pt x="155" y="56"/>
                    <a:pt x="155" y="56"/>
                    <a:pt x="155" y="56"/>
                  </a:cubicBezTo>
                  <a:cubicBezTo>
                    <a:pt x="154" y="56"/>
                    <a:pt x="153" y="57"/>
                    <a:pt x="152" y="57"/>
                  </a:cubicBezTo>
                  <a:close/>
                  <a:moveTo>
                    <a:pt x="169" y="40"/>
                  </a:moveTo>
                  <a:cubicBezTo>
                    <a:pt x="168" y="40"/>
                    <a:pt x="167" y="40"/>
                    <a:pt x="166" y="39"/>
                  </a:cubicBezTo>
                  <a:cubicBezTo>
                    <a:pt x="165" y="38"/>
                    <a:pt x="165" y="36"/>
                    <a:pt x="166" y="35"/>
                  </a:cubicBezTo>
                  <a:cubicBezTo>
                    <a:pt x="167" y="34"/>
                    <a:pt x="167" y="34"/>
                    <a:pt x="167" y="34"/>
                  </a:cubicBezTo>
                  <a:cubicBezTo>
                    <a:pt x="168" y="33"/>
                    <a:pt x="170" y="33"/>
                    <a:pt x="171" y="34"/>
                  </a:cubicBezTo>
                  <a:cubicBezTo>
                    <a:pt x="173" y="36"/>
                    <a:pt x="173" y="38"/>
                    <a:pt x="171" y="39"/>
                  </a:cubicBezTo>
                  <a:cubicBezTo>
                    <a:pt x="171" y="39"/>
                    <a:pt x="171" y="39"/>
                    <a:pt x="171" y="39"/>
                  </a:cubicBezTo>
                  <a:cubicBezTo>
                    <a:pt x="170" y="40"/>
                    <a:pt x="170" y="40"/>
                    <a:pt x="169" y="40"/>
                  </a:cubicBezTo>
                  <a:close/>
                  <a:moveTo>
                    <a:pt x="185" y="24"/>
                  </a:moveTo>
                  <a:cubicBezTo>
                    <a:pt x="184" y="24"/>
                    <a:pt x="184" y="23"/>
                    <a:pt x="183" y="23"/>
                  </a:cubicBezTo>
                  <a:cubicBezTo>
                    <a:pt x="182" y="21"/>
                    <a:pt x="182" y="19"/>
                    <a:pt x="183" y="18"/>
                  </a:cubicBezTo>
                  <a:cubicBezTo>
                    <a:pt x="183" y="18"/>
                    <a:pt x="183" y="18"/>
                    <a:pt x="183" y="18"/>
                  </a:cubicBezTo>
                  <a:cubicBezTo>
                    <a:pt x="185" y="16"/>
                    <a:pt x="187" y="16"/>
                    <a:pt x="188" y="18"/>
                  </a:cubicBezTo>
                  <a:cubicBezTo>
                    <a:pt x="189" y="19"/>
                    <a:pt x="189" y="21"/>
                    <a:pt x="188" y="22"/>
                  </a:cubicBezTo>
                  <a:cubicBezTo>
                    <a:pt x="188" y="23"/>
                    <a:pt x="188" y="23"/>
                    <a:pt x="188" y="23"/>
                  </a:cubicBezTo>
                  <a:cubicBezTo>
                    <a:pt x="187" y="23"/>
                    <a:pt x="186" y="24"/>
                    <a:pt x="185" y="24"/>
                  </a:cubicBezTo>
                  <a:close/>
                  <a:moveTo>
                    <a:pt x="202" y="7"/>
                  </a:moveTo>
                  <a:cubicBezTo>
                    <a:pt x="201" y="7"/>
                    <a:pt x="200" y="7"/>
                    <a:pt x="200" y="6"/>
                  </a:cubicBezTo>
                  <a:cubicBezTo>
                    <a:pt x="198" y="5"/>
                    <a:pt x="198" y="3"/>
                    <a:pt x="200" y="1"/>
                  </a:cubicBezTo>
                  <a:cubicBezTo>
                    <a:pt x="200" y="1"/>
                    <a:pt x="200" y="1"/>
                    <a:pt x="200" y="1"/>
                  </a:cubicBezTo>
                  <a:cubicBezTo>
                    <a:pt x="201" y="0"/>
                    <a:pt x="203" y="0"/>
                    <a:pt x="204" y="1"/>
                  </a:cubicBezTo>
                  <a:cubicBezTo>
                    <a:pt x="206" y="2"/>
                    <a:pt x="206" y="5"/>
                    <a:pt x="204" y="6"/>
                  </a:cubicBezTo>
                  <a:cubicBezTo>
                    <a:pt x="204" y="6"/>
                    <a:pt x="204" y="6"/>
                    <a:pt x="204" y="6"/>
                  </a:cubicBezTo>
                  <a:cubicBezTo>
                    <a:pt x="204" y="7"/>
                    <a:pt x="203" y="7"/>
                    <a:pt x="202"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8" name="Freeform 18">
              <a:extLst>
                <a:ext uri="{FF2B5EF4-FFF2-40B4-BE49-F238E27FC236}">
                  <a16:creationId xmlns:a16="http://schemas.microsoft.com/office/drawing/2014/main" id="{79FDDF7B-7A6A-4547-8B70-C9042485BCBC}"/>
                </a:ext>
              </a:extLst>
            </p:cNvPr>
            <p:cNvSpPr>
              <a:spLocks/>
            </p:cNvSpPr>
            <p:nvPr/>
          </p:nvSpPr>
          <p:spPr bwMode="auto">
            <a:xfrm>
              <a:off x="2608" y="3039"/>
              <a:ext cx="6" cy="6"/>
            </a:xfrm>
            <a:custGeom>
              <a:avLst/>
              <a:gdLst>
                <a:gd name="T0" fmla="*/ 4 w 7"/>
                <a:gd name="T1" fmla="*/ 7 h 7"/>
                <a:gd name="T2" fmla="*/ 1 w 7"/>
                <a:gd name="T3" fmla="*/ 6 h 7"/>
                <a:gd name="T4" fmla="*/ 1 w 7"/>
                <a:gd name="T5" fmla="*/ 2 h 7"/>
                <a:gd name="T6" fmla="*/ 6 w 7"/>
                <a:gd name="T7" fmla="*/ 2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1" y="6"/>
                  </a:cubicBezTo>
                  <a:cubicBezTo>
                    <a:pt x="0" y="5"/>
                    <a:pt x="0" y="3"/>
                    <a:pt x="1" y="2"/>
                  </a:cubicBezTo>
                  <a:cubicBezTo>
                    <a:pt x="3" y="0"/>
                    <a:pt x="5" y="0"/>
                    <a:pt x="6" y="2"/>
                  </a:cubicBezTo>
                  <a:cubicBezTo>
                    <a:pt x="7" y="3"/>
                    <a:pt x="7" y="5"/>
                    <a:pt x="6" y="6"/>
                  </a:cubicBezTo>
                  <a:cubicBezTo>
                    <a:pt x="6" y="6"/>
                    <a:pt x="6" y="6"/>
                    <a:pt x="6" y="6"/>
                  </a:cubicBezTo>
                  <a:cubicBezTo>
                    <a:pt x="5"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69" name="Freeform 19">
              <a:extLst>
                <a:ext uri="{FF2B5EF4-FFF2-40B4-BE49-F238E27FC236}">
                  <a16:creationId xmlns:a16="http://schemas.microsoft.com/office/drawing/2014/main" id="{F8DF8B5D-6AE6-4085-A0D6-061B856F2581}"/>
                </a:ext>
              </a:extLst>
            </p:cNvPr>
            <p:cNvSpPr>
              <a:spLocks/>
            </p:cNvSpPr>
            <p:nvPr/>
          </p:nvSpPr>
          <p:spPr bwMode="auto">
            <a:xfrm>
              <a:off x="2808" y="3013"/>
              <a:ext cx="6" cy="6"/>
            </a:xfrm>
            <a:custGeom>
              <a:avLst/>
              <a:gdLst>
                <a:gd name="T0" fmla="*/ 4 w 7"/>
                <a:gd name="T1" fmla="*/ 7 h 7"/>
                <a:gd name="T2" fmla="*/ 2 w 7"/>
                <a:gd name="T3" fmla="*/ 7 h 7"/>
                <a:gd name="T4" fmla="*/ 2 w 7"/>
                <a:gd name="T5" fmla="*/ 7 h 7"/>
                <a:gd name="T6" fmla="*/ 1 w 7"/>
                <a:gd name="T7" fmla="*/ 2 h 7"/>
                <a:gd name="T8" fmla="*/ 5 w 7"/>
                <a:gd name="T9" fmla="*/ 1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2" y="7"/>
                    <a:pt x="2" y="7"/>
                    <a:pt x="2" y="7"/>
                  </a:cubicBezTo>
                  <a:cubicBezTo>
                    <a:pt x="0" y="6"/>
                    <a:pt x="0" y="4"/>
                    <a:pt x="1" y="2"/>
                  </a:cubicBezTo>
                  <a:cubicBezTo>
                    <a:pt x="2" y="1"/>
                    <a:pt x="4" y="0"/>
                    <a:pt x="5" y="1"/>
                  </a:cubicBezTo>
                  <a:cubicBezTo>
                    <a:pt x="7" y="2"/>
                    <a:pt x="7" y="4"/>
                    <a:pt x="6"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1" name="Freeform 20">
              <a:extLst>
                <a:ext uri="{FF2B5EF4-FFF2-40B4-BE49-F238E27FC236}">
                  <a16:creationId xmlns:a16="http://schemas.microsoft.com/office/drawing/2014/main" id="{4A409A99-7BFA-4DDB-B9E9-AB1FFD90B92A}"/>
                </a:ext>
              </a:extLst>
            </p:cNvPr>
            <p:cNvSpPr>
              <a:spLocks noEditPoints="1"/>
            </p:cNvSpPr>
            <p:nvPr/>
          </p:nvSpPr>
          <p:spPr bwMode="auto">
            <a:xfrm>
              <a:off x="2603" y="2895"/>
              <a:ext cx="195" cy="115"/>
            </a:xfrm>
            <a:custGeom>
              <a:avLst/>
              <a:gdLst>
                <a:gd name="T0" fmla="*/ 246 w 251"/>
                <a:gd name="T1" fmla="*/ 147 h 148"/>
                <a:gd name="T2" fmla="*/ 244 w 251"/>
                <a:gd name="T3" fmla="*/ 143 h 148"/>
                <a:gd name="T4" fmla="*/ 249 w 251"/>
                <a:gd name="T5" fmla="*/ 141 h 148"/>
                <a:gd name="T6" fmla="*/ 247 w 251"/>
                <a:gd name="T7" fmla="*/ 148 h 148"/>
                <a:gd name="T8" fmla="*/ 226 w 251"/>
                <a:gd name="T9" fmla="*/ 135 h 148"/>
                <a:gd name="T10" fmla="*/ 224 w 251"/>
                <a:gd name="T11" fmla="*/ 131 h 148"/>
                <a:gd name="T12" fmla="*/ 229 w 251"/>
                <a:gd name="T13" fmla="*/ 130 h 148"/>
                <a:gd name="T14" fmla="*/ 227 w 251"/>
                <a:gd name="T15" fmla="*/ 136 h 148"/>
                <a:gd name="T16" fmla="*/ 205 w 251"/>
                <a:gd name="T17" fmla="*/ 124 h 148"/>
                <a:gd name="T18" fmla="*/ 204 w 251"/>
                <a:gd name="T19" fmla="*/ 119 h 148"/>
                <a:gd name="T20" fmla="*/ 210 w 251"/>
                <a:gd name="T21" fmla="*/ 122 h 148"/>
                <a:gd name="T22" fmla="*/ 187 w 251"/>
                <a:gd name="T23" fmla="*/ 112 h 148"/>
                <a:gd name="T24" fmla="*/ 185 w 251"/>
                <a:gd name="T25" fmla="*/ 112 h 148"/>
                <a:gd name="T26" fmla="*/ 188 w 251"/>
                <a:gd name="T27" fmla="*/ 106 h 148"/>
                <a:gd name="T28" fmla="*/ 187 w 251"/>
                <a:gd name="T29" fmla="*/ 112 h 148"/>
                <a:gd name="T30" fmla="*/ 165 w 251"/>
                <a:gd name="T31" fmla="*/ 100 h 148"/>
                <a:gd name="T32" fmla="*/ 163 w 251"/>
                <a:gd name="T33" fmla="*/ 96 h 148"/>
                <a:gd name="T34" fmla="*/ 169 w 251"/>
                <a:gd name="T35" fmla="*/ 99 h 148"/>
                <a:gd name="T36" fmla="*/ 146 w 251"/>
                <a:gd name="T37" fmla="*/ 89 h 148"/>
                <a:gd name="T38" fmla="*/ 144 w 251"/>
                <a:gd name="T39" fmla="*/ 88 h 148"/>
                <a:gd name="T40" fmla="*/ 147 w 251"/>
                <a:gd name="T41" fmla="*/ 83 h 148"/>
                <a:gd name="T42" fmla="*/ 149 w 251"/>
                <a:gd name="T43" fmla="*/ 87 h 148"/>
                <a:gd name="T44" fmla="*/ 126 w 251"/>
                <a:gd name="T45" fmla="*/ 77 h 148"/>
                <a:gd name="T46" fmla="*/ 124 w 251"/>
                <a:gd name="T47" fmla="*/ 77 h 148"/>
                <a:gd name="T48" fmla="*/ 127 w 251"/>
                <a:gd name="T49" fmla="*/ 71 h 148"/>
                <a:gd name="T50" fmla="*/ 129 w 251"/>
                <a:gd name="T51" fmla="*/ 76 h 148"/>
                <a:gd name="T52" fmla="*/ 105 w 251"/>
                <a:gd name="T53" fmla="*/ 66 h 148"/>
                <a:gd name="T54" fmla="*/ 104 w 251"/>
                <a:gd name="T55" fmla="*/ 65 h 148"/>
                <a:gd name="T56" fmla="*/ 107 w 251"/>
                <a:gd name="T57" fmla="*/ 59 h 148"/>
                <a:gd name="T58" fmla="*/ 108 w 251"/>
                <a:gd name="T59" fmla="*/ 64 h 148"/>
                <a:gd name="T60" fmla="*/ 85 w 251"/>
                <a:gd name="T61" fmla="*/ 54 h 148"/>
                <a:gd name="T62" fmla="*/ 83 w 251"/>
                <a:gd name="T63" fmla="*/ 53 h 148"/>
                <a:gd name="T64" fmla="*/ 87 w 251"/>
                <a:gd name="T65" fmla="*/ 48 h 148"/>
                <a:gd name="T66" fmla="*/ 88 w 251"/>
                <a:gd name="T67" fmla="*/ 52 h 148"/>
                <a:gd name="T68" fmla="*/ 65 w 251"/>
                <a:gd name="T69" fmla="*/ 42 h 148"/>
                <a:gd name="T70" fmla="*/ 63 w 251"/>
                <a:gd name="T71" fmla="*/ 42 h 148"/>
                <a:gd name="T72" fmla="*/ 66 w 251"/>
                <a:gd name="T73" fmla="*/ 36 h 148"/>
                <a:gd name="T74" fmla="*/ 68 w 251"/>
                <a:gd name="T75" fmla="*/ 41 h 148"/>
                <a:gd name="T76" fmla="*/ 45 w 251"/>
                <a:gd name="T77" fmla="*/ 31 h 148"/>
                <a:gd name="T78" fmla="*/ 43 w 251"/>
                <a:gd name="T79" fmla="*/ 30 h 148"/>
                <a:gd name="T80" fmla="*/ 46 w 251"/>
                <a:gd name="T81" fmla="*/ 24 h 148"/>
                <a:gd name="T82" fmla="*/ 45 w 251"/>
                <a:gd name="T83" fmla="*/ 31 h 148"/>
                <a:gd name="T84" fmla="*/ 23 w 251"/>
                <a:gd name="T85" fmla="*/ 18 h 148"/>
                <a:gd name="T86" fmla="*/ 21 w 251"/>
                <a:gd name="T87" fmla="*/ 14 h 148"/>
                <a:gd name="T88" fmla="*/ 27 w 251"/>
                <a:gd name="T89" fmla="*/ 17 h 148"/>
                <a:gd name="T90" fmla="*/ 4 w 251"/>
                <a:gd name="T91" fmla="*/ 7 h 148"/>
                <a:gd name="T92" fmla="*/ 2 w 251"/>
                <a:gd name="T93" fmla="*/ 6 h 148"/>
                <a:gd name="T94" fmla="*/ 5 w 251"/>
                <a:gd name="T95" fmla="*/ 1 h 148"/>
                <a:gd name="T96" fmla="*/ 4 w 251"/>
                <a:gd name="T97"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1" h="148">
                  <a:moveTo>
                    <a:pt x="247" y="148"/>
                  </a:moveTo>
                  <a:cubicBezTo>
                    <a:pt x="247" y="148"/>
                    <a:pt x="246" y="147"/>
                    <a:pt x="246" y="147"/>
                  </a:cubicBezTo>
                  <a:cubicBezTo>
                    <a:pt x="246" y="147"/>
                    <a:pt x="246" y="147"/>
                    <a:pt x="246" y="147"/>
                  </a:cubicBezTo>
                  <a:cubicBezTo>
                    <a:pt x="244" y="146"/>
                    <a:pt x="243" y="144"/>
                    <a:pt x="244" y="143"/>
                  </a:cubicBezTo>
                  <a:cubicBezTo>
                    <a:pt x="245" y="141"/>
                    <a:pt x="247" y="140"/>
                    <a:pt x="249" y="141"/>
                  </a:cubicBezTo>
                  <a:cubicBezTo>
                    <a:pt x="249" y="141"/>
                    <a:pt x="249" y="141"/>
                    <a:pt x="249" y="141"/>
                  </a:cubicBezTo>
                  <a:cubicBezTo>
                    <a:pt x="251" y="142"/>
                    <a:pt x="251" y="144"/>
                    <a:pt x="250" y="146"/>
                  </a:cubicBezTo>
                  <a:cubicBezTo>
                    <a:pt x="250" y="147"/>
                    <a:pt x="249" y="148"/>
                    <a:pt x="247" y="148"/>
                  </a:cubicBezTo>
                  <a:close/>
                  <a:moveTo>
                    <a:pt x="227" y="136"/>
                  </a:moveTo>
                  <a:cubicBezTo>
                    <a:pt x="227" y="136"/>
                    <a:pt x="226" y="136"/>
                    <a:pt x="226" y="135"/>
                  </a:cubicBezTo>
                  <a:cubicBezTo>
                    <a:pt x="225" y="135"/>
                    <a:pt x="225" y="135"/>
                    <a:pt x="225" y="135"/>
                  </a:cubicBezTo>
                  <a:cubicBezTo>
                    <a:pt x="224" y="134"/>
                    <a:pt x="223" y="132"/>
                    <a:pt x="224" y="131"/>
                  </a:cubicBezTo>
                  <a:cubicBezTo>
                    <a:pt x="225" y="129"/>
                    <a:pt x="227" y="129"/>
                    <a:pt x="229" y="130"/>
                  </a:cubicBezTo>
                  <a:cubicBezTo>
                    <a:pt x="229" y="130"/>
                    <a:pt x="229" y="130"/>
                    <a:pt x="229" y="130"/>
                  </a:cubicBezTo>
                  <a:cubicBezTo>
                    <a:pt x="230" y="131"/>
                    <a:pt x="231" y="133"/>
                    <a:pt x="230" y="134"/>
                  </a:cubicBezTo>
                  <a:cubicBezTo>
                    <a:pt x="229" y="135"/>
                    <a:pt x="228" y="136"/>
                    <a:pt x="227" y="136"/>
                  </a:cubicBezTo>
                  <a:close/>
                  <a:moveTo>
                    <a:pt x="207" y="124"/>
                  </a:moveTo>
                  <a:cubicBezTo>
                    <a:pt x="206" y="124"/>
                    <a:pt x="206" y="124"/>
                    <a:pt x="205" y="124"/>
                  </a:cubicBezTo>
                  <a:cubicBezTo>
                    <a:pt x="205" y="124"/>
                    <a:pt x="205" y="124"/>
                    <a:pt x="205" y="124"/>
                  </a:cubicBezTo>
                  <a:cubicBezTo>
                    <a:pt x="203" y="123"/>
                    <a:pt x="203" y="121"/>
                    <a:pt x="204" y="119"/>
                  </a:cubicBezTo>
                  <a:cubicBezTo>
                    <a:pt x="205" y="118"/>
                    <a:pt x="207" y="117"/>
                    <a:pt x="208" y="118"/>
                  </a:cubicBezTo>
                  <a:cubicBezTo>
                    <a:pt x="210" y="119"/>
                    <a:pt x="211" y="121"/>
                    <a:pt x="210" y="122"/>
                  </a:cubicBezTo>
                  <a:cubicBezTo>
                    <a:pt x="209" y="124"/>
                    <a:pt x="208" y="124"/>
                    <a:pt x="207" y="124"/>
                  </a:cubicBezTo>
                  <a:close/>
                  <a:moveTo>
                    <a:pt x="187" y="112"/>
                  </a:moveTo>
                  <a:cubicBezTo>
                    <a:pt x="186" y="112"/>
                    <a:pt x="185" y="112"/>
                    <a:pt x="185" y="112"/>
                  </a:cubicBezTo>
                  <a:cubicBezTo>
                    <a:pt x="185" y="112"/>
                    <a:pt x="185" y="112"/>
                    <a:pt x="185" y="112"/>
                  </a:cubicBezTo>
                  <a:cubicBezTo>
                    <a:pt x="183" y="111"/>
                    <a:pt x="183" y="109"/>
                    <a:pt x="183" y="107"/>
                  </a:cubicBezTo>
                  <a:cubicBezTo>
                    <a:pt x="184" y="106"/>
                    <a:pt x="186" y="105"/>
                    <a:pt x="188" y="106"/>
                  </a:cubicBezTo>
                  <a:cubicBezTo>
                    <a:pt x="190" y="107"/>
                    <a:pt x="190" y="109"/>
                    <a:pt x="189" y="111"/>
                  </a:cubicBezTo>
                  <a:cubicBezTo>
                    <a:pt x="189" y="112"/>
                    <a:pt x="188" y="112"/>
                    <a:pt x="187" y="112"/>
                  </a:cubicBezTo>
                  <a:close/>
                  <a:moveTo>
                    <a:pt x="166" y="101"/>
                  </a:moveTo>
                  <a:cubicBezTo>
                    <a:pt x="166" y="101"/>
                    <a:pt x="165" y="101"/>
                    <a:pt x="165" y="100"/>
                  </a:cubicBezTo>
                  <a:cubicBezTo>
                    <a:pt x="164" y="100"/>
                    <a:pt x="164" y="100"/>
                    <a:pt x="164" y="100"/>
                  </a:cubicBezTo>
                  <a:cubicBezTo>
                    <a:pt x="163" y="99"/>
                    <a:pt x="162" y="97"/>
                    <a:pt x="163" y="96"/>
                  </a:cubicBezTo>
                  <a:cubicBezTo>
                    <a:pt x="164" y="94"/>
                    <a:pt x="166" y="94"/>
                    <a:pt x="168" y="94"/>
                  </a:cubicBezTo>
                  <a:cubicBezTo>
                    <a:pt x="169" y="95"/>
                    <a:pt x="170" y="98"/>
                    <a:pt x="169" y="99"/>
                  </a:cubicBezTo>
                  <a:cubicBezTo>
                    <a:pt x="168" y="100"/>
                    <a:pt x="167" y="101"/>
                    <a:pt x="166" y="101"/>
                  </a:cubicBezTo>
                  <a:close/>
                  <a:moveTo>
                    <a:pt x="146" y="89"/>
                  </a:moveTo>
                  <a:cubicBezTo>
                    <a:pt x="145" y="89"/>
                    <a:pt x="145" y="89"/>
                    <a:pt x="144" y="89"/>
                  </a:cubicBezTo>
                  <a:cubicBezTo>
                    <a:pt x="144" y="88"/>
                    <a:pt x="144" y="88"/>
                    <a:pt x="144" y="88"/>
                  </a:cubicBezTo>
                  <a:cubicBezTo>
                    <a:pt x="143" y="88"/>
                    <a:pt x="142" y="86"/>
                    <a:pt x="143" y="84"/>
                  </a:cubicBezTo>
                  <a:cubicBezTo>
                    <a:pt x="144" y="82"/>
                    <a:pt x="146" y="82"/>
                    <a:pt x="147" y="83"/>
                  </a:cubicBezTo>
                  <a:cubicBezTo>
                    <a:pt x="148" y="83"/>
                    <a:pt x="148" y="83"/>
                    <a:pt x="148" y="83"/>
                  </a:cubicBezTo>
                  <a:cubicBezTo>
                    <a:pt x="149" y="84"/>
                    <a:pt x="150" y="86"/>
                    <a:pt x="149" y="87"/>
                  </a:cubicBezTo>
                  <a:cubicBezTo>
                    <a:pt x="148" y="88"/>
                    <a:pt x="147" y="89"/>
                    <a:pt x="146" y="89"/>
                  </a:cubicBezTo>
                  <a:close/>
                  <a:moveTo>
                    <a:pt x="126" y="77"/>
                  </a:moveTo>
                  <a:cubicBezTo>
                    <a:pt x="125" y="77"/>
                    <a:pt x="125" y="77"/>
                    <a:pt x="124" y="77"/>
                  </a:cubicBezTo>
                  <a:cubicBezTo>
                    <a:pt x="124" y="77"/>
                    <a:pt x="124" y="77"/>
                    <a:pt x="124" y="77"/>
                  </a:cubicBezTo>
                  <a:cubicBezTo>
                    <a:pt x="122" y="76"/>
                    <a:pt x="122" y="74"/>
                    <a:pt x="123" y="72"/>
                  </a:cubicBezTo>
                  <a:cubicBezTo>
                    <a:pt x="124" y="71"/>
                    <a:pt x="126" y="70"/>
                    <a:pt x="127" y="71"/>
                  </a:cubicBezTo>
                  <a:cubicBezTo>
                    <a:pt x="127" y="71"/>
                    <a:pt x="127" y="71"/>
                    <a:pt x="127" y="71"/>
                  </a:cubicBezTo>
                  <a:cubicBezTo>
                    <a:pt x="129" y="72"/>
                    <a:pt x="130" y="74"/>
                    <a:pt x="129" y="76"/>
                  </a:cubicBezTo>
                  <a:cubicBezTo>
                    <a:pt x="128" y="77"/>
                    <a:pt x="127" y="77"/>
                    <a:pt x="126" y="77"/>
                  </a:cubicBezTo>
                  <a:close/>
                  <a:moveTo>
                    <a:pt x="105" y="66"/>
                  </a:moveTo>
                  <a:cubicBezTo>
                    <a:pt x="105" y="66"/>
                    <a:pt x="104" y="66"/>
                    <a:pt x="104" y="65"/>
                  </a:cubicBezTo>
                  <a:cubicBezTo>
                    <a:pt x="104" y="65"/>
                    <a:pt x="104" y="65"/>
                    <a:pt x="104" y="65"/>
                  </a:cubicBezTo>
                  <a:cubicBezTo>
                    <a:pt x="102" y="64"/>
                    <a:pt x="101" y="62"/>
                    <a:pt x="102" y="61"/>
                  </a:cubicBezTo>
                  <a:cubicBezTo>
                    <a:pt x="103" y="59"/>
                    <a:pt x="105" y="58"/>
                    <a:pt x="107" y="59"/>
                  </a:cubicBezTo>
                  <a:cubicBezTo>
                    <a:pt x="107" y="60"/>
                    <a:pt x="107" y="60"/>
                    <a:pt x="107" y="60"/>
                  </a:cubicBezTo>
                  <a:cubicBezTo>
                    <a:pt x="109" y="60"/>
                    <a:pt x="109" y="62"/>
                    <a:pt x="108" y="64"/>
                  </a:cubicBezTo>
                  <a:cubicBezTo>
                    <a:pt x="108" y="65"/>
                    <a:pt x="107" y="66"/>
                    <a:pt x="105" y="66"/>
                  </a:cubicBezTo>
                  <a:close/>
                  <a:moveTo>
                    <a:pt x="85" y="54"/>
                  </a:moveTo>
                  <a:cubicBezTo>
                    <a:pt x="85" y="54"/>
                    <a:pt x="84" y="54"/>
                    <a:pt x="84" y="54"/>
                  </a:cubicBezTo>
                  <a:cubicBezTo>
                    <a:pt x="83" y="53"/>
                    <a:pt x="83" y="53"/>
                    <a:pt x="83" y="53"/>
                  </a:cubicBezTo>
                  <a:cubicBezTo>
                    <a:pt x="82" y="52"/>
                    <a:pt x="81" y="50"/>
                    <a:pt x="82" y="49"/>
                  </a:cubicBezTo>
                  <a:cubicBezTo>
                    <a:pt x="83" y="47"/>
                    <a:pt x="85" y="47"/>
                    <a:pt x="87" y="48"/>
                  </a:cubicBezTo>
                  <a:cubicBezTo>
                    <a:pt x="87" y="48"/>
                    <a:pt x="87" y="48"/>
                    <a:pt x="87" y="48"/>
                  </a:cubicBezTo>
                  <a:cubicBezTo>
                    <a:pt x="88" y="49"/>
                    <a:pt x="89" y="51"/>
                    <a:pt x="88" y="52"/>
                  </a:cubicBezTo>
                  <a:cubicBezTo>
                    <a:pt x="87" y="53"/>
                    <a:pt x="86" y="54"/>
                    <a:pt x="85" y="54"/>
                  </a:cubicBezTo>
                  <a:close/>
                  <a:moveTo>
                    <a:pt x="65" y="42"/>
                  </a:moveTo>
                  <a:cubicBezTo>
                    <a:pt x="64" y="42"/>
                    <a:pt x="64" y="42"/>
                    <a:pt x="63" y="42"/>
                  </a:cubicBezTo>
                  <a:cubicBezTo>
                    <a:pt x="63" y="42"/>
                    <a:pt x="63" y="42"/>
                    <a:pt x="63" y="42"/>
                  </a:cubicBezTo>
                  <a:cubicBezTo>
                    <a:pt x="61" y="41"/>
                    <a:pt x="61" y="39"/>
                    <a:pt x="62" y="37"/>
                  </a:cubicBezTo>
                  <a:cubicBezTo>
                    <a:pt x="63" y="36"/>
                    <a:pt x="65" y="35"/>
                    <a:pt x="66" y="36"/>
                  </a:cubicBezTo>
                  <a:cubicBezTo>
                    <a:pt x="67" y="36"/>
                    <a:pt x="67" y="36"/>
                    <a:pt x="67" y="36"/>
                  </a:cubicBezTo>
                  <a:cubicBezTo>
                    <a:pt x="68" y="37"/>
                    <a:pt x="69" y="39"/>
                    <a:pt x="68" y="41"/>
                  </a:cubicBezTo>
                  <a:cubicBezTo>
                    <a:pt x="67" y="42"/>
                    <a:pt x="66" y="42"/>
                    <a:pt x="65" y="42"/>
                  </a:cubicBezTo>
                  <a:close/>
                  <a:moveTo>
                    <a:pt x="45" y="31"/>
                  </a:moveTo>
                  <a:cubicBezTo>
                    <a:pt x="44" y="31"/>
                    <a:pt x="43" y="30"/>
                    <a:pt x="43" y="30"/>
                  </a:cubicBezTo>
                  <a:cubicBezTo>
                    <a:pt x="43" y="30"/>
                    <a:pt x="43" y="30"/>
                    <a:pt x="43" y="30"/>
                  </a:cubicBezTo>
                  <a:cubicBezTo>
                    <a:pt x="41" y="29"/>
                    <a:pt x="41" y="27"/>
                    <a:pt x="42" y="25"/>
                  </a:cubicBezTo>
                  <a:cubicBezTo>
                    <a:pt x="42" y="24"/>
                    <a:pt x="44" y="23"/>
                    <a:pt x="46" y="24"/>
                  </a:cubicBezTo>
                  <a:cubicBezTo>
                    <a:pt x="48" y="25"/>
                    <a:pt x="48" y="27"/>
                    <a:pt x="47" y="29"/>
                  </a:cubicBezTo>
                  <a:cubicBezTo>
                    <a:pt x="47" y="30"/>
                    <a:pt x="46" y="31"/>
                    <a:pt x="45" y="31"/>
                  </a:cubicBezTo>
                  <a:close/>
                  <a:moveTo>
                    <a:pt x="24" y="19"/>
                  </a:moveTo>
                  <a:cubicBezTo>
                    <a:pt x="24" y="19"/>
                    <a:pt x="23" y="19"/>
                    <a:pt x="23" y="18"/>
                  </a:cubicBezTo>
                  <a:cubicBezTo>
                    <a:pt x="22" y="18"/>
                    <a:pt x="22" y="18"/>
                    <a:pt x="22" y="18"/>
                  </a:cubicBezTo>
                  <a:cubicBezTo>
                    <a:pt x="21" y="17"/>
                    <a:pt x="20" y="15"/>
                    <a:pt x="21" y="14"/>
                  </a:cubicBezTo>
                  <a:cubicBezTo>
                    <a:pt x="22" y="12"/>
                    <a:pt x="24" y="12"/>
                    <a:pt x="26" y="13"/>
                  </a:cubicBezTo>
                  <a:cubicBezTo>
                    <a:pt x="27" y="13"/>
                    <a:pt x="28" y="16"/>
                    <a:pt x="27" y="17"/>
                  </a:cubicBezTo>
                  <a:cubicBezTo>
                    <a:pt x="26" y="18"/>
                    <a:pt x="25" y="19"/>
                    <a:pt x="24" y="19"/>
                  </a:cubicBezTo>
                  <a:close/>
                  <a:moveTo>
                    <a:pt x="4" y="7"/>
                  </a:moveTo>
                  <a:cubicBezTo>
                    <a:pt x="3" y="7"/>
                    <a:pt x="3" y="7"/>
                    <a:pt x="2" y="7"/>
                  </a:cubicBezTo>
                  <a:cubicBezTo>
                    <a:pt x="2" y="6"/>
                    <a:pt x="2" y="6"/>
                    <a:pt x="2" y="6"/>
                  </a:cubicBezTo>
                  <a:cubicBezTo>
                    <a:pt x="1" y="6"/>
                    <a:pt x="0" y="4"/>
                    <a:pt x="1" y="2"/>
                  </a:cubicBezTo>
                  <a:cubicBezTo>
                    <a:pt x="2" y="0"/>
                    <a:pt x="4" y="0"/>
                    <a:pt x="5" y="1"/>
                  </a:cubicBezTo>
                  <a:cubicBezTo>
                    <a:pt x="7" y="2"/>
                    <a:pt x="8" y="4"/>
                    <a:pt x="7" y="5"/>
                  </a:cubicBezTo>
                  <a:cubicBezTo>
                    <a:pt x="6"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2" name="Freeform 21">
              <a:extLst>
                <a:ext uri="{FF2B5EF4-FFF2-40B4-BE49-F238E27FC236}">
                  <a16:creationId xmlns:a16="http://schemas.microsoft.com/office/drawing/2014/main" id="{ABF9A7EF-948E-41F4-B3C3-E80F17DDE01B}"/>
                </a:ext>
              </a:extLst>
            </p:cNvPr>
            <p:cNvSpPr>
              <a:spLocks/>
            </p:cNvSpPr>
            <p:nvPr/>
          </p:nvSpPr>
          <p:spPr bwMode="auto">
            <a:xfrm>
              <a:off x="2588" y="2886"/>
              <a:ext cx="5" cy="5"/>
            </a:xfrm>
            <a:custGeom>
              <a:avLst/>
              <a:gdLst>
                <a:gd name="T0" fmla="*/ 4 w 7"/>
                <a:gd name="T1" fmla="*/ 7 h 7"/>
                <a:gd name="T2" fmla="*/ 2 w 7"/>
                <a:gd name="T3" fmla="*/ 7 h 7"/>
                <a:gd name="T4" fmla="*/ 2 w 7"/>
                <a:gd name="T5" fmla="*/ 7 h 7"/>
                <a:gd name="T6" fmla="*/ 1 w 7"/>
                <a:gd name="T7" fmla="*/ 2 h 7"/>
                <a:gd name="T8" fmla="*/ 5 w 7"/>
                <a:gd name="T9" fmla="*/ 1 h 7"/>
                <a:gd name="T10" fmla="*/ 7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3" y="7"/>
                    <a:pt x="2" y="7"/>
                  </a:cubicBezTo>
                  <a:cubicBezTo>
                    <a:pt x="2" y="7"/>
                    <a:pt x="2" y="7"/>
                    <a:pt x="2" y="7"/>
                  </a:cubicBezTo>
                  <a:cubicBezTo>
                    <a:pt x="0" y="6"/>
                    <a:pt x="0" y="4"/>
                    <a:pt x="1" y="2"/>
                  </a:cubicBezTo>
                  <a:cubicBezTo>
                    <a:pt x="2" y="1"/>
                    <a:pt x="4" y="0"/>
                    <a:pt x="5" y="1"/>
                  </a:cubicBezTo>
                  <a:cubicBezTo>
                    <a:pt x="7" y="2"/>
                    <a:pt x="7" y="4"/>
                    <a:pt x="7"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3" name="Freeform 22">
              <a:extLst>
                <a:ext uri="{FF2B5EF4-FFF2-40B4-BE49-F238E27FC236}">
                  <a16:creationId xmlns:a16="http://schemas.microsoft.com/office/drawing/2014/main" id="{2D595702-8CB2-4E34-9DA8-0831F75453F8}"/>
                </a:ext>
              </a:extLst>
            </p:cNvPr>
            <p:cNvSpPr>
              <a:spLocks/>
            </p:cNvSpPr>
            <p:nvPr/>
          </p:nvSpPr>
          <p:spPr bwMode="auto">
            <a:xfrm>
              <a:off x="2762" y="2839"/>
              <a:ext cx="5" cy="6"/>
            </a:xfrm>
            <a:custGeom>
              <a:avLst/>
              <a:gdLst>
                <a:gd name="T0" fmla="*/ 4 w 7"/>
                <a:gd name="T1" fmla="*/ 7 h 7"/>
                <a:gd name="T2" fmla="*/ 2 w 7"/>
                <a:gd name="T3" fmla="*/ 7 h 7"/>
                <a:gd name="T4" fmla="*/ 1 w 7"/>
                <a:gd name="T5" fmla="*/ 3 h 7"/>
                <a:gd name="T6" fmla="*/ 5 w 7"/>
                <a:gd name="T7" fmla="*/ 1 h 7"/>
                <a:gd name="T8" fmla="*/ 6 w 7"/>
                <a:gd name="T9" fmla="*/ 6 h 7"/>
                <a:gd name="T10" fmla="*/ 6 w 7"/>
                <a:gd name="T11" fmla="*/ 6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2" y="7"/>
                    <a:pt x="2" y="7"/>
                  </a:cubicBezTo>
                  <a:cubicBezTo>
                    <a:pt x="0" y="6"/>
                    <a:pt x="0" y="4"/>
                    <a:pt x="1" y="3"/>
                  </a:cubicBezTo>
                  <a:cubicBezTo>
                    <a:pt x="2" y="1"/>
                    <a:pt x="4" y="0"/>
                    <a:pt x="5" y="1"/>
                  </a:cubicBezTo>
                  <a:cubicBezTo>
                    <a:pt x="7" y="2"/>
                    <a:pt x="7" y="4"/>
                    <a:pt x="6" y="6"/>
                  </a:cubicBezTo>
                  <a:cubicBezTo>
                    <a:pt x="6" y="6"/>
                    <a:pt x="6" y="6"/>
                    <a:pt x="6"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4" name="Freeform 23">
              <a:extLst>
                <a:ext uri="{FF2B5EF4-FFF2-40B4-BE49-F238E27FC236}">
                  <a16:creationId xmlns:a16="http://schemas.microsoft.com/office/drawing/2014/main" id="{430A3A8A-D646-4C0F-A0D3-FC7073D1C4D8}"/>
                </a:ext>
              </a:extLst>
            </p:cNvPr>
            <p:cNvSpPr>
              <a:spLocks noEditPoints="1"/>
            </p:cNvSpPr>
            <p:nvPr/>
          </p:nvSpPr>
          <p:spPr bwMode="auto">
            <a:xfrm>
              <a:off x="2644" y="2855"/>
              <a:ext cx="114" cy="195"/>
            </a:xfrm>
            <a:custGeom>
              <a:avLst/>
              <a:gdLst>
                <a:gd name="T0" fmla="*/ 2 w 148"/>
                <a:gd name="T1" fmla="*/ 251 h 251"/>
                <a:gd name="T2" fmla="*/ 1 w 148"/>
                <a:gd name="T3" fmla="*/ 246 h 251"/>
                <a:gd name="T4" fmla="*/ 6 w 148"/>
                <a:gd name="T5" fmla="*/ 249 h 251"/>
                <a:gd name="T6" fmla="*/ 3 w 148"/>
                <a:gd name="T7" fmla="*/ 251 h 251"/>
                <a:gd name="T8" fmla="*/ 13 w 148"/>
                <a:gd name="T9" fmla="*/ 230 h 251"/>
                <a:gd name="T10" fmla="*/ 12 w 148"/>
                <a:gd name="T11" fmla="*/ 226 h 251"/>
                <a:gd name="T12" fmla="*/ 18 w 148"/>
                <a:gd name="T13" fmla="*/ 229 h 251"/>
                <a:gd name="T14" fmla="*/ 15 w 148"/>
                <a:gd name="T15" fmla="*/ 231 h 251"/>
                <a:gd name="T16" fmla="*/ 25 w 148"/>
                <a:gd name="T17" fmla="*/ 210 h 251"/>
                <a:gd name="T18" fmla="*/ 24 w 148"/>
                <a:gd name="T19" fmla="*/ 205 h 251"/>
                <a:gd name="T20" fmla="*/ 30 w 148"/>
                <a:gd name="T21" fmla="*/ 209 h 251"/>
                <a:gd name="T22" fmla="*/ 27 w 148"/>
                <a:gd name="T23" fmla="*/ 211 h 251"/>
                <a:gd name="T24" fmla="*/ 37 w 148"/>
                <a:gd name="T25" fmla="*/ 190 h 251"/>
                <a:gd name="T26" fmla="*/ 36 w 148"/>
                <a:gd name="T27" fmla="*/ 185 h 251"/>
                <a:gd name="T28" fmla="*/ 41 w 148"/>
                <a:gd name="T29" fmla="*/ 188 h 251"/>
                <a:gd name="T30" fmla="*/ 38 w 148"/>
                <a:gd name="T31" fmla="*/ 190 h 251"/>
                <a:gd name="T32" fmla="*/ 48 w 148"/>
                <a:gd name="T33" fmla="*/ 170 h 251"/>
                <a:gd name="T34" fmla="*/ 47 w 148"/>
                <a:gd name="T35" fmla="*/ 165 h 251"/>
                <a:gd name="T36" fmla="*/ 53 w 148"/>
                <a:gd name="T37" fmla="*/ 168 h 251"/>
                <a:gd name="T38" fmla="*/ 50 w 148"/>
                <a:gd name="T39" fmla="*/ 170 h 251"/>
                <a:gd name="T40" fmla="*/ 60 w 148"/>
                <a:gd name="T41" fmla="*/ 149 h 251"/>
                <a:gd name="T42" fmla="*/ 59 w 148"/>
                <a:gd name="T43" fmla="*/ 145 h 251"/>
                <a:gd name="T44" fmla="*/ 65 w 148"/>
                <a:gd name="T45" fmla="*/ 148 h 251"/>
                <a:gd name="T46" fmla="*/ 62 w 148"/>
                <a:gd name="T47" fmla="*/ 150 h 251"/>
                <a:gd name="T48" fmla="*/ 72 w 148"/>
                <a:gd name="T49" fmla="*/ 129 h 251"/>
                <a:gd name="T50" fmla="*/ 71 w 148"/>
                <a:gd name="T51" fmla="*/ 124 h 251"/>
                <a:gd name="T52" fmla="*/ 77 w 148"/>
                <a:gd name="T53" fmla="*/ 127 h 251"/>
                <a:gd name="T54" fmla="*/ 74 w 148"/>
                <a:gd name="T55" fmla="*/ 129 h 251"/>
                <a:gd name="T56" fmla="*/ 84 w 148"/>
                <a:gd name="T57" fmla="*/ 109 h 251"/>
                <a:gd name="T58" fmla="*/ 83 w 148"/>
                <a:gd name="T59" fmla="*/ 104 h 251"/>
                <a:gd name="T60" fmla="*/ 88 w 148"/>
                <a:gd name="T61" fmla="*/ 107 h 251"/>
                <a:gd name="T62" fmla="*/ 85 w 148"/>
                <a:gd name="T63" fmla="*/ 109 h 251"/>
                <a:gd name="T64" fmla="*/ 95 w 148"/>
                <a:gd name="T65" fmla="*/ 88 h 251"/>
                <a:gd name="T66" fmla="*/ 94 w 148"/>
                <a:gd name="T67" fmla="*/ 84 h 251"/>
                <a:gd name="T68" fmla="*/ 100 w 148"/>
                <a:gd name="T69" fmla="*/ 87 h 251"/>
                <a:gd name="T70" fmla="*/ 97 w 148"/>
                <a:gd name="T71" fmla="*/ 89 h 251"/>
                <a:gd name="T72" fmla="*/ 107 w 148"/>
                <a:gd name="T73" fmla="*/ 68 h 251"/>
                <a:gd name="T74" fmla="*/ 106 w 148"/>
                <a:gd name="T75" fmla="*/ 63 h 251"/>
                <a:gd name="T76" fmla="*/ 112 w 148"/>
                <a:gd name="T77" fmla="*/ 67 h 251"/>
                <a:gd name="T78" fmla="*/ 109 w 148"/>
                <a:gd name="T79" fmla="*/ 69 h 251"/>
                <a:gd name="T80" fmla="*/ 119 w 148"/>
                <a:gd name="T81" fmla="*/ 48 h 251"/>
                <a:gd name="T82" fmla="*/ 118 w 148"/>
                <a:gd name="T83" fmla="*/ 43 h 251"/>
                <a:gd name="T84" fmla="*/ 123 w 148"/>
                <a:gd name="T85" fmla="*/ 46 h 251"/>
                <a:gd name="T86" fmla="*/ 120 w 148"/>
                <a:gd name="T87" fmla="*/ 48 h 251"/>
                <a:gd name="T88" fmla="*/ 130 w 148"/>
                <a:gd name="T89" fmla="*/ 28 h 251"/>
                <a:gd name="T90" fmla="*/ 129 w 148"/>
                <a:gd name="T91" fmla="*/ 23 h 251"/>
                <a:gd name="T92" fmla="*/ 135 w 148"/>
                <a:gd name="T93" fmla="*/ 26 h 251"/>
                <a:gd name="T94" fmla="*/ 132 w 148"/>
                <a:gd name="T95" fmla="*/ 28 h 251"/>
                <a:gd name="T96" fmla="*/ 142 w 148"/>
                <a:gd name="T97" fmla="*/ 7 h 251"/>
                <a:gd name="T98" fmla="*/ 141 w 148"/>
                <a:gd name="T99" fmla="*/ 3 h 251"/>
                <a:gd name="T100" fmla="*/ 147 w 148"/>
                <a:gd name="T101" fmla="*/ 6 h 251"/>
                <a:gd name="T102" fmla="*/ 144 w 148"/>
                <a:gd name="T103"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51">
                  <a:moveTo>
                    <a:pt x="3" y="251"/>
                  </a:moveTo>
                  <a:cubicBezTo>
                    <a:pt x="3" y="251"/>
                    <a:pt x="2" y="251"/>
                    <a:pt x="2" y="251"/>
                  </a:cubicBezTo>
                  <a:cubicBezTo>
                    <a:pt x="0" y="250"/>
                    <a:pt x="0" y="248"/>
                    <a:pt x="0" y="246"/>
                  </a:cubicBezTo>
                  <a:cubicBezTo>
                    <a:pt x="1" y="246"/>
                    <a:pt x="1" y="246"/>
                    <a:pt x="1" y="246"/>
                  </a:cubicBezTo>
                  <a:cubicBezTo>
                    <a:pt x="1" y="244"/>
                    <a:pt x="4" y="244"/>
                    <a:pt x="5" y="245"/>
                  </a:cubicBezTo>
                  <a:cubicBezTo>
                    <a:pt x="7" y="246"/>
                    <a:pt x="7" y="248"/>
                    <a:pt x="6" y="249"/>
                  </a:cubicBezTo>
                  <a:cubicBezTo>
                    <a:pt x="6" y="249"/>
                    <a:pt x="6" y="249"/>
                    <a:pt x="6" y="249"/>
                  </a:cubicBezTo>
                  <a:cubicBezTo>
                    <a:pt x="6" y="251"/>
                    <a:pt x="4" y="251"/>
                    <a:pt x="3" y="251"/>
                  </a:cubicBezTo>
                  <a:close/>
                  <a:moveTo>
                    <a:pt x="15" y="231"/>
                  </a:moveTo>
                  <a:cubicBezTo>
                    <a:pt x="14" y="231"/>
                    <a:pt x="14" y="231"/>
                    <a:pt x="13" y="230"/>
                  </a:cubicBezTo>
                  <a:cubicBezTo>
                    <a:pt x="12" y="230"/>
                    <a:pt x="11" y="227"/>
                    <a:pt x="12" y="226"/>
                  </a:cubicBezTo>
                  <a:cubicBezTo>
                    <a:pt x="12" y="226"/>
                    <a:pt x="12" y="226"/>
                    <a:pt x="12" y="226"/>
                  </a:cubicBezTo>
                  <a:cubicBezTo>
                    <a:pt x="13" y="224"/>
                    <a:pt x="15" y="224"/>
                    <a:pt x="17" y="224"/>
                  </a:cubicBezTo>
                  <a:cubicBezTo>
                    <a:pt x="18" y="225"/>
                    <a:pt x="19" y="227"/>
                    <a:pt x="18" y="229"/>
                  </a:cubicBezTo>
                  <a:cubicBezTo>
                    <a:pt x="18" y="229"/>
                    <a:pt x="18" y="229"/>
                    <a:pt x="18" y="229"/>
                  </a:cubicBezTo>
                  <a:cubicBezTo>
                    <a:pt x="17" y="230"/>
                    <a:pt x="16" y="231"/>
                    <a:pt x="15" y="231"/>
                  </a:cubicBezTo>
                  <a:close/>
                  <a:moveTo>
                    <a:pt x="27" y="211"/>
                  </a:moveTo>
                  <a:cubicBezTo>
                    <a:pt x="26" y="211"/>
                    <a:pt x="26" y="210"/>
                    <a:pt x="25" y="210"/>
                  </a:cubicBezTo>
                  <a:cubicBezTo>
                    <a:pt x="23" y="209"/>
                    <a:pt x="23" y="207"/>
                    <a:pt x="24" y="206"/>
                  </a:cubicBezTo>
                  <a:cubicBezTo>
                    <a:pt x="24" y="205"/>
                    <a:pt x="24" y="205"/>
                    <a:pt x="24" y="205"/>
                  </a:cubicBezTo>
                  <a:cubicBezTo>
                    <a:pt x="25" y="204"/>
                    <a:pt x="27" y="203"/>
                    <a:pt x="29" y="204"/>
                  </a:cubicBezTo>
                  <a:cubicBezTo>
                    <a:pt x="30" y="205"/>
                    <a:pt x="31" y="207"/>
                    <a:pt x="30" y="209"/>
                  </a:cubicBezTo>
                  <a:cubicBezTo>
                    <a:pt x="30" y="209"/>
                    <a:pt x="30" y="209"/>
                    <a:pt x="30" y="209"/>
                  </a:cubicBezTo>
                  <a:cubicBezTo>
                    <a:pt x="29" y="210"/>
                    <a:pt x="28" y="211"/>
                    <a:pt x="27" y="211"/>
                  </a:cubicBezTo>
                  <a:close/>
                  <a:moveTo>
                    <a:pt x="38" y="190"/>
                  </a:moveTo>
                  <a:cubicBezTo>
                    <a:pt x="38" y="190"/>
                    <a:pt x="37" y="190"/>
                    <a:pt x="37" y="190"/>
                  </a:cubicBezTo>
                  <a:cubicBezTo>
                    <a:pt x="35" y="189"/>
                    <a:pt x="35" y="187"/>
                    <a:pt x="36" y="185"/>
                  </a:cubicBezTo>
                  <a:cubicBezTo>
                    <a:pt x="36" y="185"/>
                    <a:pt x="36" y="185"/>
                    <a:pt x="36" y="185"/>
                  </a:cubicBezTo>
                  <a:cubicBezTo>
                    <a:pt x="37" y="183"/>
                    <a:pt x="39" y="183"/>
                    <a:pt x="40" y="184"/>
                  </a:cubicBezTo>
                  <a:cubicBezTo>
                    <a:pt x="42" y="185"/>
                    <a:pt x="42" y="187"/>
                    <a:pt x="41" y="188"/>
                  </a:cubicBezTo>
                  <a:cubicBezTo>
                    <a:pt x="41" y="189"/>
                    <a:pt x="41" y="189"/>
                    <a:pt x="41" y="189"/>
                  </a:cubicBezTo>
                  <a:cubicBezTo>
                    <a:pt x="41" y="190"/>
                    <a:pt x="40" y="190"/>
                    <a:pt x="38" y="190"/>
                  </a:cubicBezTo>
                  <a:close/>
                  <a:moveTo>
                    <a:pt x="50" y="170"/>
                  </a:moveTo>
                  <a:cubicBezTo>
                    <a:pt x="50" y="170"/>
                    <a:pt x="49" y="170"/>
                    <a:pt x="48" y="170"/>
                  </a:cubicBezTo>
                  <a:cubicBezTo>
                    <a:pt x="47" y="169"/>
                    <a:pt x="46" y="167"/>
                    <a:pt x="47" y="165"/>
                  </a:cubicBezTo>
                  <a:cubicBezTo>
                    <a:pt x="47" y="165"/>
                    <a:pt x="47" y="165"/>
                    <a:pt x="47" y="165"/>
                  </a:cubicBezTo>
                  <a:cubicBezTo>
                    <a:pt x="48" y="163"/>
                    <a:pt x="50" y="163"/>
                    <a:pt x="52" y="164"/>
                  </a:cubicBezTo>
                  <a:cubicBezTo>
                    <a:pt x="54" y="164"/>
                    <a:pt x="54" y="166"/>
                    <a:pt x="53" y="168"/>
                  </a:cubicBezTo>
                  <a:cubicBezTo>
                    <a:pt x="53" y="168"/>
                    <a:pt x="53" y="168"/>
                    <a:pt x="53" y="168"/>
                  </a:cubicBezTo>
                  <a:cubicBezTo>
                    <a:pt x="52" y="169"/>
                    <a:pt x="51" y="170"/>
                    <a:pt x="50" y="170"/>
                  </a:cubicBezTo>
                  <a:close/>
                  <a:moveTo>
                    <a:pt x="62" y="150"/>
                  </a:moveTo>
                  <a:cubicBezTo>
                    <a:pt x="61" y="150"/>
                    <a:pt x="61" y="150"/>
                    <a:pt x="60" y="149"/>
                  </a:cubicBezTo>
                  <a:cubicBezTo>
                    <a:pt x="59" y="148"/>
                    <a:pt x="58" y="146"/>
                    <a:pt x="59" y="145"/>
                  </a:cubicBezTo>
                  <a:cubicBezTo>
                    <a:pt x="59" y="145"/>
                    <a:pt x="59" y="145"/>
                    <a:pt x="59" y="145"/>
                  </a:cubicBezTo>
                  <a:cubicBezTo>
                    <a:pt x="60" y="143"/>
                    <a:pt x="62" y="142"/>
                    <a:pt x="64" y="143"/>
                  </a:cubicBezTo>
                  <a:cubicBezTo>
                    <a:pt x="65" y="144"/>
                    <a:pt x="66" y="146"/>
                    <a:pt x="65" y="148"/>
                  </a:cubicBezTo>
                  <a:cubicBezTo>
                    <a:pt x="65" y="148"/>
                    <a:pt x="65" y="148"/>
                    <a:pt x="65" y="148"/>
                  </a:cubicBezTo>
                  <a:cubicBezTo>
                    <a:pt x="64" y="149"/>
                    <a:pt x="63" y="150"/>
                    <a:pt x="62" y="150"/>
                  </a:cubicBezTo>
                  <a:close/>
                  <a:moveTo>
                    <a:pt x="74" y="129"/>
                  </a:moveTo>
                  <a:cubicBezTo>
                    <a:pt x="73" y="129"/>
                    <a:pt x="72" y="129"/>
                    <a:pt x="72" y="129"/>
                  </a:cubicBezTo>
                  <a:cubicBezTo>
                    <a:pt x="70" y="128"/>
                    <a:pt x="70" y="126"/>
                    <a:pt x="71" y="125"/>
                  </a:cubicBezTo>
                  <a:cubicBezTo>
                    <a:pt x="71" y="124"/>
                    <a:pt x="71" y="124"/>
                    <a:pt x="71" y="124"/>
                  </a:cubicBezTo>
                  <a:cubicBezTo>
                    <a:pt x="72" y="123"/>
                    <a:pt x="74" y="122"/>
                    <a:pt x="75" y="123"/>
                  </a:cubicBezTo>
                  <a:cubicBezTo>
                    <a:pt x="77" y="124"/>
                    <a:pt x="77" y="126"/>
                    <a:pt x="77" y="127"/>
                  </a:cubicBezTo>
                  <a:cubicBezTo>
                    <a:pt x="76" y="128"/>
                    <a:pt x="76" y="128"/>
                    <a:pt x="76" y="128"/>
                  </a:cubicBezTo>
                  <a:cubicBezTo>
                    <a:pt x="76" y="129"/>
                    <a:pt x="75" y="129"/>
                    <a:pt x="74" y="129"/>
                  </a:cubicBezTo>
                  <a:close/>
                  <a:moveTo>
                    <a:pt x="85" y="109"/>
                  </a:moveTo>
                  <a:cubicBezTo>
                    <a:pt x="85" y="109"/>
                    <a:pt x="84" y="109"/>
                    <a:pt x="84" y="109"/>
                  </a:cubicBezTo>
                  <a:cubicBezTo>
                    <a:pt x="82" y="108"/>
                    <a:pt x="81" y="106"/>
                    <a:pt x="82" y="104"/>
                  </a:cubicBezTo>
                  <a:cubicBezTo>
                    <a:pt x="83" y="104"/>
                    <a:pt x="83" y="104"/>
                    <a:pt x="83" y="104"/>
                  </a:cubicBezTo>
                  <a:cubicBezTo>
                    <a:pt x="83" y="102"/>
                    <a:pt x="85" y="102"/>
                    <a:pt x="87" y="103"/>
                  </a:cubicBezTo>
                  <a:cubicBezTo>
                    <a:pt x="89" y="104"/>
                    <a:pt x="89" y="106"/>
                    <a:pt x="88" y="107"/>
                  </a:cubicBezTo>
                  <a:cubicBezTo>
                    <a:pt x="88" y="107"/>
                    <a:pt x="88" y="107"/>
                    <a:pt x="88" y="107"/>
                  </a:cubicBezTo>
                  <a:cubicBezTo>
                    <a:pt x="88" y="109"/>
                    <a:pt x="86" y="109"/>
                    <a:pt x="85" y="109"/>
                  </a:cubicBezTo>
                  <a:close/>
                  <a:moveTo>
                    <a:pt x="97" y="89"/>
                  </a:moveTo>
                  <a:cubicBezTo>
                    <a:pt x="96" y="89"/>
                    <a:pt x="96" y="89"/>
                    <a:pt x="95" y="88"/>
                  </a:cubicBezTo>
                  <a:cubicBezTo>
                    <a:pt x="94" y="88"/>
                    <a:pt x="93" y="86"/>
                    <a:pt x="94" y="84"/>
                  </a:cubicBezTo>
                  <a:cubicBezTo>
                    <a:pt x="94" y="84"/>
                    <a:pt x="94" y="84"/>
                    <a:pt x="94" y="84"/>
                  </a:cubicBezTo>
                  <a:cubicBezTo>
                    <a:pt x="95" y="82"/>
                    <a:pt x="97" y="82"/>
                    <a:pt x="99" y="82"/>
                  </a:cubicBezTo>
                  <a:cubicBezTo>
                    <a:pt x="100" y="83"/>
                    <a:pt x="101" y="85"/>
                    <a:pt x="100" y="87"/>
                  </a:cubicBezTo>
                  <a:cubicBezTo>
                    <a:pt x="100" y="87"/>
                    <a:pt x="100" y="87"/>
                    <a:pt x="100" y="87"/>
                  </a:cubicBezTo>
                  <a:cubicBezTo>
                    <a:pt x="99" y="88"/>
                    <a:pt x="98" y="89"/>
                    <a:pt x="97" y="89"/>
                  </a:cubicBezTo>
                  <a:close/>
                  <a:moveTo>
                    <a:pt x="109" y="69"/>
                  </a:moveTo>
                  <a:cubicBezTo>
                    <a:pt x="108" y="69"/>
                    <a:pt x="108" y="68"/>
                    <a:pt x="107" y="68"/>
                  </a:cubicBezTo>
                  <a:cubicBezTo>
                    <a:pt x="105" y="67"/>
                    <a:pt x="105" y="65"/>
                    <a:pt x="106" y="64"/>
                  </a:cubicBezTo>
                  <a:cubicBezTo>
                    <a:pt x="106" y="63"/>
                    <a:pt x="106" y="63"/>
                    <a:pt x="106" y="63"/>
                  </a:cubicBezTo>
                  <a:cubicBezTo>
                    <a:pt x="107" y="62"/>
                    <a:pt x="109" y="61"/>
                    <a:pt x="110" y="62"/>
                  </a:cubicBezTo>
                  <a:cubicBezTo>
                    <a:pt x="112" y="63"/>
                    <a:pt x="113" y="65"/>
                    <a:pt x="112" y="67"/>
                  </a:cubicBezTo>
                  <a:cubicBezTo>
                    <a:pt x="112" y="67"/>
                    <a:pt x="112" y="67"/>
                    <a:pt x="112" y="67"/>
                  </a:cubicBezTo>
                  <a:cubicBezTo>
                    <a:pt x="111" y="68"/>
                    <a:pt x="110" y="69"/>
                    <a:pt x="109" y="69"/>
                  </a:cubicBezTo>
                  <a:close/>
                  <a:moveTo>
                    <a:pt x="120" y="48"/>
                  </a:moveTo>
                  <a:cubicBezTo>
                    <a:pt x="120" y="48"/>
                    <a:pt x="119" y="48"/>
                    <a:pt x="119" y="48"/>
                  </a:cubicBezTo>
                  <a:cubicBezTo>
                    <a:pt x="117" y="47"/>
                    <a:pt x="117" y="45"/>
                    <a:pt x="118" y="43"/>
                  </a:cubicBezTo>
                  <a:cubicBezTo>
                    <a:pt x="118" y="43"/>
                    <a:pt x="118" y="43"/>
                    <a:pt x="118" y="43"/>
                  </a:cubicBezTo>
                  <a:cubicBezTo>
                    <a:pt x="119" y="42"/>
                    <a:pt x="121" y="41"/>
                    <a:pt x="122" y="42"/>
                  </a:cubicBezTo>
                  <a:cubicBezTo>
                    <a:pt x="124" y="43"/>
                    <a:pt x="124" y="45"/>
                    <a:pt x="123" y="46"/>
                  </a:cubicBezTo>
                  <a:cubicBezTo>
                    <a:pt x="123" y="47"/>
                    <a:pt x="123" y="47"/>
                    <a:pt x="123" y="47"/>
                  </a:cubicBezTo>
                  <a:cubicBezTo>
                    <a:pt x="123" y="48"/>
                    <a:pt x="122" y="48"/>
                    <a:pt x="120" y="48"/>
                  </a:cubicBezTo>
                  <a:close/>
                  <a:moveTo>
                    <a:pt x="132" y="28"/>
                  </a:moveTo>
                  <a:cubicBezTo>
                    <a:pt x="132" y="28"/>
                    <a:pt x="131" y="28"/>
                    <a:pt x="130" y="28"/>
                  </a:cubicBezTo>
                  <a:cubicBezTo>
                    <a:pt x="129" y="27"/>
                    <a:pt x="128" y="25"/>
                    <a:pt x="129" y="23"/>
                  </a:cubicBezTo>
                  <a:cubicBezTo>
                    <a:pt x="129" y="23"/>
                    <a:pt x="129" y="23"/>
                    <a:pt x="129" y="23"/>
                  </a:cubicBezTo>
                  <a:cubicBezTo>
                    <a:pt x="130" y="21"/>
                    <a:pt x="132" y="21"/>
                    <a:pt x="134" y="22"/>
                  </a:cubicBezTo>
                  <a:cubicBezTo>
                    <a:pt x="135" y="23"/>
                    <a:pt x="136" y="25"/>
                    <a:pt x="135" y="26"/>
                  </a:cubicBezTo>
                  <a:cubicBezTo>
                    <a:pt x="135" y="26"/>
                    <a:pt x="135" y="26"/>
                    <a:pt x="135" y="26"/>
                  </a:cubicBezTo>
                  <a:cubicBezTo>
                    <a:pt x="134" y="27"/>
                    <a:pt x="133" y="28"/>
                    <a:pt x="132" y="28"/>
                  </a:cubicBezTo>
                  <a:close/>
                  <a:moveTo>
                    <a:pt x="144" y="8"/>
                  </a:moveTo>
                  <a:cubicBezTo>
                    <a:pt x="143" y="8"/>
                    <a:pt x="143" y="8"/>
                    <a:pt x="142" y="7"/>
                  </a:cubicBezTo>
                  <a:cubicBezTo>
                    <a:pt x="141" y="6"/>
                    <a:pt x="140" y="4"/>
                    <a:pt x="141" y="3"/>
                  </a:cubicBezTo>
                  <a:cubicBezTo>
                    <a:pt x="141" y="3"/>
                    <a:pt x="141" y="3"/>
                    <a:pt x="141" y="3"/>
                  </a:cubicBezTo>
                  <a:cubicBezTo>
                    <a:pt x="142" y="1"/>
                    <a:pt x="144" y="0"/>
                    <a:pt x="146" y="1"/>
                  </a:cubicBezTo>
                  <a:cubicBezTo>
                    <a:pt x="147" y="2"/>
                    <a:pt x="148" y="4"/>
                    <a:pt x="147" y="6"/>
                  </a:cubicBezTo>
                  <a:cubicBezTo>
                    <a:pt x="147" y="6"/>
                    <a:pt x="147" y="6"/>
                    <a:pt x="147" y="6"/>
                  </a:cubicBezTo>
                  <a:cubicBezTo>
                    <a:pt x="146" y="7"/>
                    <a:pt x="145" y="8"/>
                    <a:pt x="144"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5" name="Freeform 24">
              <a:extLst>
                <a:ext uri="{FF2B5EF4-FFF2-40B4-BE49-F238E27FC236}">
                  <a16:creationId xmlns:a16="http://schemas.microsoft.com/office/drawing/2014/main" id="{F99A53DA-67DB-445B-8ECC-BEB8E6005D79}"/>
                </a:ext>
              </a:extLst>
            </p:cNvPr>
            <p:cNvSpPr>
              <a:spLocks/>
            </p:cNvSpPr>
            <p:nvPr/>
          </p:nvSpPr>
          <p:spPr bwMode="auto">
            <a:xfrm>
              <a:off x="2634" y="3060"/>
              <a:ext cx="7" cy="5"/>
            </a:xfrm>
            <a:custGeom>
              <a:avLst/>
              <a:gdLst>
                <a:gd name="T0" fmla="*/ 4 w 8"/>
                <a:gd name="T1" fmla="*/ 7 h 7"/>
                <a:gd name="T2" fmla="*/ 2 w 8"/>
                <a:gd name="T3" fmla="*/ 7 h 7"/>
                <a:gd name="T4" fmla="*/ 1 w 8"/>
                <a:gd name="T5" fmla="*/ 2 h 7"/>
                <a:gd name="T6" fmla="*/ 5 w 8"/>
                <a:gd name="T7" fmla="*/ 1 h 7"/>
                <a:gd name="T8" fmla="*/ 7 w 8"/>
                <a:gd name="T9" fmla="*/ 5 h 7"/>
                <a:gd name="T10" fmla="*/ 7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3" y="7"/>
                    <a:pt x="2" y="7"/>
                  </a:cubicBezTo>
                  <a:cubicBezTo>
                    <a:pt x="0" y="6"/>
                    <a:pt x="0" y="4"/>
                    <a:pt x="1" y="2"/>
                  </a:cubicBezTo>
                  <a:cubicBezTo>
                    <a:pt x="2" y="1"/>
                    <a:pt x="4" y="0"/>
                    <a:pt x="5" y="1"/>
                  </a:cubicBezTo>
                  <a:cubicBezTo>
                    <a:pt x="7" y="2"/>
                    <a:pt x="8" y="4"/>
                    <a:pt x="7" y="5"/>
                  </a:cubicBezTo>
                  <a:cubicBezTo>
                    <a:pt x="7" y="6"/>
                    <a:pt x="7" y="6"/>
                    <a:pt x="7" y="6"/>
                  </a:cubicBezTo>
                  <a:cubicBezTo>
                    <a:pt x="6" y="7"/>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6" name="Freeform 25">
              <a:extLst>
                <a:ext uri="{FF2B5EF4-FFF2-40B4-BE49-F238E27FC236}">
                  <a16:creationId xmlns:a16="http://schemas.microsoft.com/office/drawing/2014/main" id="{99B30534-3673-47B0-ADC0-F2949EEC74A0}"/>
                </a:ext>
              </a:extLst>
            </p:cNvPr>
            <p:cNvSpPr>
              <a:spLocks/>
            </p:cNvSpPr>
            <p:nvPr/>
          </p:nvSpPr>
          <p:spPr bwMode="auto">
            <a:xfrm>
              <a:off x="2731" y="3073"/>
              <a:ext cx="6" cy="5"/>
            </a:xfrm>
            <a:custGeom>
              <a:avLst/>
              <a:gdLst>
                <a:gd name="T0" fmla="*/ 4 w 8"/>
                <a:gd name="T1" fmla="*/ 7 h 7"/>
                <a:gd name="T2" fmla="*/ 1 w 8"/>
                <a:gd name="T3" fmla="*/ 4 h 7"/>
                <a:gd name="T4" fmla="*/ 1 w 8"/>
                <a:gd name="T5" fmla="*/ 4 h 7"/>
                <a:gd name="T6" fmla="*/ 3 w 8"/>
                <a:gd name="T7" fmla="*/ 0 h 7"/>
                <a:gd name="T8" fmla="*/ 7 w 8"/>
                <a:gd name="T9" fmla="*/ 2 h 7"/>
                <a:gd name="T10" fmla="*/ 5 w 8"/>
                <a:gd name="T11" fmla="*/ 6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3" y="7"/>
                    <a:pt x="1" y="6"/>
                    <a:pt x="1" y="4"/>
                  </a:cubicBezTo>
                  <a:cubicBezTo>
                    <a:pt x="1" y="4"/>
                    <a:pt x="1" y="4"/>
                    <a:pt x="1" y="4"/>
                  </a:cubicBezTo>
                  <a:cubicBezTo>
                    <a:pt x="0" y="2"/>
                    <a:pt x="1" y="0"/>
                    <a:pt x="3" y="0"/>
                  </a:cubicBezTo>
                  <a:cubicBezTo>
                    <a:pt x="5" y="0"/>
                    <a:pt x="7" y="1"/>
                    <a:pt x="7" y="2"/>
                  </a:cubicBezTo>
                  <a:cubicBezTo>
                    <a:pt x="8" y="4"/>
                    <a:pt x="7" y="6"/>
                    <a:pt x="5" y="6"/>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7" name="Freeform 26">
              <a:extLst>
                <a:ext uri="{FF2B5EF4-FFF2-40B4-BE49-F238E27FC236}">
                  <a16:creationId xmlns:a16="http://schemas.microsoft.com/office/drawing/2014/main" id="{015FE14A-74C7-4BC0-A4A6-6E5163FB4148}"/>
                </a:ext>
              </a:extLst>
            </p:cNvPr>
            <p:cNvSpPr>
              <a:spLocks noEditPoints="1"/>
            </p:cNvSpPr>
            <p:nvPr/>
          </p:nvSpPr>
          <p:spPr bwMode="auto">
            <a:xfrm>
              <a:off x="2670" y="2844"/>
              <a:ext cx="62" cy="216"/>
            </a:xfrm>
            <a:custGeom>
              <a:avLst/>
              <a:gdLst>
                <a:gd name="T0" fmla="*/ 73 w 80"/>
                <a:gd name="T1" fmla="*/ 277 h 279"/>
                <a:gd name="T2" fmla="*/ 75 w 80"/>
                <a:gd name="T3" fmla="*/ 272 h 279"/>
                <a:gd name="T4" fmla="*/ 79 w 80"/>
                <a:gd name="T5" fmla="*/ 275 h 279"/>
                <a:gd name="T6" fmla="*/ 76 w 80"/>
                <a:gd name="T7" fmla="*/ 279 h 279"/>
                <a:gd name="T8" fmla="*/ 67 w 80"/>
                <a:gd name="T9" fmla="*/ 254 h 279"/>
                <a:gd name="T10" fmla="*/ 69 w 80"/>
                <a:gd name="T11" fmla="*/ 250 h 279"/>
                <a:gd name="T12" fmla="*/ 73 w 80"/>
                <a:gd name="T13" fmla="*/ 252 h 279"/>
                <a:gd name="T14" fmla="*/ 70 w 80"/>
                <a:gd name="T15" fmla="*/ 257 h 279"/>
                <a:gd name="T16" fmla="*/ 61 w 80"/>
                <a:gd name="T17" fmla="*/ 231 h 279"/>
                <a:gd name="T18" fmla="*/ 63 w 80"/>
                <a:gd name="T19" fmla="*/ 227 h 279"/>
                <a:gd name="T20" fmla="*/ 67 w 80"/>
                <a:gd name="T21" fmla="*/ 230 h 279"/>
                <a:gd name="T22" fmla="*/ 64 w 80"/>
                <a:gd name="T23" fmla="*/ 234 h 279"/>
                <a:gd name="T24" fmla="*/ 55 w 80"/>
                <a:gd name="T25" fmla="*/ 209 h 279"/>
                <a:gd name="T26" fmla="*/ 57 w 80"/>
                <a:gd name="T27" fmla="*/ 205 h 279"/>
                <a:gd name="T28" fmla="*/ 61 w 80"/>
                <a:gd name="T29" fmla="*/ 207 h 279"/>
                <a:gd name="T30" fmla="*/ 58 w 80"/>
                <a:gd name="T31" fmla="*/ 211 h 279"/>
                <a:gd name="T32" fmla="*/ 49 w 80"/>
                <a:gd name="T33" fmla="*/ 186 h 279"/>
                <a:gd name="T34" fmla="*/ 51 w 80"/>
                <a:gd name="T35" fmla="*/ 182 h 279"/>
                <a:gd name="T36" fmla="*/ 55 w 80"/>
                <a:gd name="T37" fmla="*/ 185 h 279"/>
                <a:gd name="T38" fmla="*/ 52 w 80"/>
                <a:gd name="T39" fmla="*/ 189 h 279"/>
                <a:gd name="T40" fmla="*/ 43 w 80"/>
                <a:gd name="T41" fmla="*/ 164 h 279"/>
                <a:gd name="T42" fmla="*/ 45 w 80"/>
                <a:gd name="T43" fmla="*/ 159 h 279"/>
                <a:gd name="T44" fmla="*/ 49 w 80"/>
                <a:gd name="T45" fmla="*/ 162 h 279"/>
                <a:gd name="T46" fmla="*/ 46 w 80"/>
                <a:gd name="T47" fmla="*/ 166 h 279"/>
                <a:gd name="T48" fmla="*/ 36 w 80"/>
                <a:gd name="T49" fmla="*/ 141 h 279"/>
                <a:gd name="T50" fmla="*/ 39 w 80"/>
                <a:gd name="T51" fmla="*/ 137 h 279"/>
                <a:gd name="T52" fmla="*/ 43 w 80"/>
                <a:gd name="T53" fmla="*/ 139 h 279"/>
                <a:gd name="T54" fmla="*/ 40 w 80"/>
                <a:gd name="T55" fmla="*/ 143 h 279"/>
                <a:gd name="T56" fmla="*/ 30 w 80"/>
                <a:gd name="T57" fmla="*/ 118 h 279"/>
                <a:gd name="T58" fmla="*/ 33 w 80"/>
                <a:gd name="T59" fmla="*/ 114 h 279"/>
                <a:gd name="T60" fmla="*/ 37 w 80"/>
                <a:gd name="T61" fmla="*/ 117 h 279"/>
                <a:gd name="T62" fmla="*/ 34 w 80"/>
                <a:gd name="T63" fmla="*/ 121 h 279"/>
                <a:gd name="T64" fmla="*/ 24 w 80"/>
                <a:gd name="T65" fmla="*/ 96 h 279"/>
                <a:gd name="T66" fmla="*/ 27 w 80"/>
                <a:gd name="T67" fmla="*/ 91 h 279"/>
                <a:gd name="T68" fmla="*/ 31 w 80"/>
                <a:gd name="T69" fmla="*/ 94 h 279"/>
                <a:gd name="T70" fmla="*/ 28 w 80"/>
                <a:gd name="T71" fmla="*/ 98 h 279"/>
                <a:gd name="T72" fmla="*/ 18 w 80"/>
                <a:gd name="T73" fmla="*/ 73 h 279"/>
                <a:gd name="T74" fmla="*/ 21 w 80"/>
                <a:gd name="T75" fmla="*/ 69 h 279"/>
                <a:gd name="T76" fmla="*/ 25 w 80"/>
                <a:gd name="T77" fmla="*/ 71 h 279"/>
                <a:gd name="T78" fmla="*/ 21 w 80"/>
                <a:gd name="T79" fmla="*/ 76 h 279"/>
                <a:gd name="T80" fmla="*/ 12 w 80"/>
                <a:gd name="T81" fmla="*/ 51 h 279"/>
                <a:gd name="T82" fmla="*/ 14 w 80"/>
                <a:gd name="T83" fmla="*/ 46 h 279"/>
                <a:gd name="T84" fmla="*/ 19 w 80"/>
                <a:gd name="T85" fmla="*/ 49 h 279"/>
                <a:gd name="T86" fmla="*/ 15 w 80"/>
                <a:gd name="T87" fmla="*/ 53 h 279"/>
                <a:gd name="T88" fmla="*/ 6 w 80"/>
                <a:gd name="T89" fmla="*/ 28 h 279"/>
                <a:gd name="T90" fmla="*/ 8 w 80"/>
                <a:gd name="T91" fmla="*/ 24 h 279"/>
                <a:gd name="T92" fmla="*/ 13 w 80"/>
                <a:gd name="T93" fmla="*/ 26 h 279"/>
                <a:gd name="T94" fmla="*/ 9 w 80"/>
                <a:gd name="T95" fmla="*/ 30 h 279"/>
                <a:gd name="T96" fmla="*/ 0 w 80"/>
                <a:gd name="T97" fmla="*/ 5 h 279"/>
                <a:gd name="T98" fmla="*/ 2 w 80"/>
                <a:gd name="T99" fmla="*/ 1 h 279"/>
                <a:gd name="T100" fmla="*/ 6 w 80"/>
                <a:gd name="T101" fmla="*/ 4 h 279"/>
                <a:gd name="T102" fmla="*/ 3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76" y="279"/>
                  </a:moveTo>
                  <a:cubicBezTo>
                    <a:pt x="75" y="279"/>
                    <a:pt x="73" y="278"/>
                    <a:pt x="73" y="277"/>
                  </a:cubicBezTo>
                  <a:cubicBezTo>
                    <a:pt x="73" y="276"/>
                    <a:pt x="73" y="276"/>
                    <a:pt x="73" y="276"/>
                  </a:cubicBezTo>
                  <a:cubicBezTo>
                    <a:pt x="72" y="275"/>
                    <a:pt x="73" y="273"/>
                    <a:pt x="75" y="272"/>
                  </a:cubicBezTo>
                  <a:cubicBezTo>
                    <a:pt x="77" y="272"/>
                    <a:pt x="79" y="273"/>
                    <a:pt x="79" y="275"/>
                  </a:cubicBezTo>
                  <a:cubicBezTo>
                    <a:pt x="79" y="275"/>
                    <a:pt x="79" y="275"/>
                    <a:pt x="79" y="275"/>
                  </a:cubicBezTo>
                  <a:cubicBezTo>
                    <a:pt x="80" y="277"/>
                    <a:pt x="79" y="279"/>
                    <a:pt x="77" y="279"/>
                  </a:cubicBezTo>
                  <a:cubicBezTo>
                    <a:pt x="77" y="279"/>
                    <a:pt x="76" y="279"/>
                    <a:pt x="76" y="279"/>
                  </a:cubicBezTo>
                  <a:close/>
                  <a:moveTo>
                    <a:pt x="70" y="257"/>
                  </a:moveTo>
                  <a:cubicBezTo>
                    <a:pt x="69" y="257"/>
                    <a:pt x="67" y="256"/>
                    <a:pt x="67" y="254"/>
                  </a:cubicBezTo>
                  <a:cubicBezTo>
                    <a:pt x="67" y="254"/>
                    <a:pt x="67" y="254"/>
                    <a:pt x="67" y="254"/>
                  </a:cubicBezTo>
                  <a:cubicBezTo>
                    <a:pt x="66" y="252"/>
                    <a:pt x="67" y="250"/>
                    <a:pt x="69" y="250"/>
                  </a:cubicBezTo>
                  <a:cubicBezTo>
                    <a:pt x="71" y="249"/>
                    <a:pt x="73" y="250"/>
                    <a:pt x="73" y="252"/>
                  </a:cubicBezTo>
                  <a:cubicBezTo>
                    <a:pt x="73" y="252"/>
                    <a:pt x="73" y="252"/>
                    <a:pt x="73" y="252"/>
                  </a:cubicBezTo>
                  <a:cubicBezTo>
                    <a:pt x="74" y="254"/>
                    <a:pt x="73" y="256"/>
                    <a:pt x="71" y="256"/>
                  </a:cubicBezTo>
                  <a:cubicBezTo>
                    <a:pt x="71" y="257"/>
                    <a:pt x="70" y="257"/>
                    <a:pt x="70" y="257"/>
                  </a:cubicBezTo>
                  <a:close/>
                  <a:moveTo>
                    <a:pt x="64" y="234"/>
                  </a:moveTo>
                  <a:cubicBezTo>
                    <a:pt x="62" y="234"/>
                    <a:pt x="61" y="233"/>
                    <a:pt x="61" y="231"/>
                  </a:cubicBezTo>
                  <a:cubicBezTo>
                    <a:pt x="61" y="231"/>
                    <a:pt x="61" y="231"/>
                    <a:pt x="61" y="231"/>
                  </a:cubicBezTo>
                  <a:cubicBezTo>
                    <a:pt x="60" y="229"/>
                    <a:pt x="61" y="228"/>
                    <a:pt x="63" y="227"/>
                  </a:cubicBezTo>
                  <a:cubicBezTo>
                    <a:pt x="65" y="227"/>
                    <a:pt x="67" y="228"/>
                    <a:pt x="67" y="229"/>
                  </a:cubicBezTo>
                  <a:cubicBezTo>
                    <a:pt x="67" y="230"/>
                    <a:pt x="67" y="230"/>
                    <a:pt x="67" y="230"/>
                  </a:cubicBezTo>
                  <a:cubicBezTo>
                    <a:pt x="68" y="232"/>
                    <a:pt x="67" y="233"/>
                    <a:pt x="65" y="234"/>
                  </a:cubicBezTo>
                  <a:cubicBezTo>
                    <a:pt x="64" y="234"/>
                    <a:pt x="64" y="234"/>
                    <a:pt x="64" y="234"/>
                  </a:cubicBezTo>
                  <a:close/>
                  <a:moveTo>
                    <a:pt x="58" y="211"/>
                  </a:moveTo>
                  <a:cubicBezTo>
                    <a:pt x="56" y="211"/>
                    <a:pt x="55" y="210"/>
                    <a:pt x="55" y="209"/>
                  </a:cubicBezTo>
                  <a:cubicBezTo>
                    <a:pt x="55" y="209"/>
                    <a:pt x="55" y="209"/>
                    <a:pt x="55" y="209"/>
                  </a:cubicBezTo>
                  <a:cubicBezTo>
                    <a:pt x="54" y="207"/>
                    <a:pt x="55" y="205"/>
                    <a:pt x="57" y="205"/>
                  </a:cubicBezTo>
                  <a:cubicBezTo>
                    <a:pt x="59" y="204"/>
                    <a:pt x="60" y="205"/>
                    <a:pt x="61" y="207"/>
                  </a:cubicBezTo>
                  <a:cubicBezTo>
                    <a:pt x="61" y="207"/>
                    <a:pt x="61" y="207"/>
                    <a:pt x="61" y="207"/>
                  </a:cubicBezTo>
                  <a:cubicBezTo>
                    <a:pt x="62" y="209"/>
                    <a:pt x="60" y="211"/>
                    <a:pt x="59" y="211"/>
                  </a:cubicBezTo>
                  <a:cubicBezTo>
                    <a:pt x="58" y="211"/>
                    <a:pt x="58" y="211"/>
                    <a:pt x="58" y="211"/>
                  </a:cubicBezTo>
                  <a:close/>
                  <a:moveTo>
                    <a:pt x="52" y="189"/>
                  </a:moveTo>
                  <a:cubicBezTo>
                    <a:pt x="50" y="189"/>
                    <a:pt x="49" y="188"/>
                    <a:pt x="49" y="186"/>
                  </a:cubicBezTo>
                  <a:cubicBezTo>
                    <a:pt x="49" y="186"/>
                    <a:pt x="49" y="186"/>
                    <a:pt x="49" y="186"/>
                  </a:cubicBezTo>
                  <a:cubicBezTo>
                    <a:pt x="48" y="184"/>
                    <a:pt x="49" y="182"/>
                    <a:pt x="51" y="182"/>
                  </a:cubicBezTo>
                  <a:cubicBezTo>
                    <a:pt x="53" y="181"/>
                    <a:pt x="54" y="182"/>
                    <a:pt x="55" y="184"/>
                  </a:cubicBezTo>
                  <a:cubicBezTo>
                    <a:pt x="55" y="185"/>
                    <a:pt x="55" y="185"/>
                    <a:pt x="55" y="185"/>
                  </a:cubicBezTo>
                  <a:cubicBezTo>
                    <a:pt x="55" y="186"/>
                    <a:pt x="54" y="188"/>
                    <a:pt x="53" y="189"/>
                  </a:cubicBezTo>
                  <a:cubicBezTo>
                    <a:pt x="52" y="189"/>
                    <a:pt x="52" y="189"/>
                    <a:pt x="52" y="189"/>
                  </a:cubicBezTo>
                  <a:close/>
                  <a:moveTo>
                    <a:pt x="46" y="166"/>
                  </a:moveTo>
                  <a:cubicBezTo>
                    <a:pt x="44" y="166"/>
                    <a:pt x="43" y="165"/>
                    <a:pt x="43" y="164"/>
                  </a:cubicBezTo>
                  <a:cubicBezTo>
                    <a:pt x="42" y="163"/>
                    <a:pt x="42" y="163"/>
                    <a:pt x="42" y="163"/>
                  </a:cubicBezTo>
                  <a:cubicBezTo>
                    <a:pt x="42" y="162"/>
                    <a:pt x="43" y="160"/>
                    <a:pt x="45" y="159"/>
                  </a:cubicBezTo>
                  <a:cubicBezTo>
                    <a:pt x="47" y="159"/>
                    <a:pt x="48" y="160"/>
                    <a:pt x="49" y="162"/>
                  </a:cubicBezTo>
                  <a:cubicBezTo>
                    <a:pt x="49" y="162"/>
                    <a:pt x="49" y="162"/>
                    <a:pt x="49" y="162"/>
                  </a:cubicBezTo>
                  <a:cubicBezTo>
                    <a:pt x="49" y="164"/>
                    <a:pt x="48" y="165"/>
                    <a:pt x="47" y="166"/>
                  </a:cubicBezTo>
                  <a:cubicBezTo>
                    <a:pt x="46" y="166"/>
                    <a:pt x="46" y="166"/>
                    <a:pt x="46" y="166"/>
                  </a:cubicBezTo>
                  <a:close/>
                  <a:moveTo>
                    <a:pt x="40" y="143"/>
                  </a:moveTo>
                  <a:cubicBezTo>
                    <a:pt x="38" y="143"/>
                    <a:pt x="37" y="142"/>
                    <a:pt x="36" y="141"/>
                  </a:cubicBezTo>
                  <a:cubicBezTo>
                    <a:pt x="36" y="141"/>
                    <a:pt x="36" y="141"/>
                    <a:pt x="36" y="141"/>
                  </a:cubicBezTo>
                  <a:cubicBezTo>
                    <a:pt x="36" y="139"/>
                    <a:pt x="37" y="137"/>
                    <a:pt x="39" y="137"/>
                  </a:cubicBezTo>
                  <a:cubicBezTo>
                    <a:pt x="40" y="136"/>
                    <a:pt x="42" y="137"/>
                    <a:pt x="43" y="139"/>
                  </a:cubicBezTo>
                  <a:cubicBezTo>
                    <a:pt x="43" y="139"/>
                    <a:pt x="43" y="139"/>
                    <a:pt x="43" y="139"/>
                  </a:cubicBezTo>
                  <a:cubicBezTo>
                    <a:pt x="43" y="141"/>
                    <a:pt x="42" y="143"/>
                    <a:pt x="41" y="143"/>
                  </a:cubicBezTo>
                  <a:cubicBezTo>
                    <a:pt x="40" y="143"/>
                    <a:pt x="40" y="143"/>
                    <a:pt x="40" y="143"/>
                  </a:cubicBezTo>
                  <a:close/>
                  <a:moveTo>
                    <a:pt x="34" y="121"/>
                  </a:moveTo>
                  <a:cubicBezTo>
                    <a:pt x="32" y="121"/>
                    <a:pt x="31" y="120"/>
                    <a:pt x="30" y="118"/>
                  </a:cubicBezTo>
                  <a:cubicBezTo>
                    <a:pt x="30" y="118"/>
                    <a:pt x="30" y="118"/>
                    <a:pt x="30" y="118"/>
                  </a:cubicBezTo>
                  <a:cubicBezTo>
                    <a:pt x="30" y="116"/>
                    <a:pt x="31" y="115"/>
                    <a:pt x="33" y="114"/>
                  </a:cubicBezTo>
                  <a:cubicBezTo>
                    <a:pt x="34" y="114"/>
                    <a:pt x="36" y="115"/>
                    <a:pt x="37" y="116"/>
                  </a:cubicBezTo>
                  <a:cubicBezTo>
                    <a:pt x="37" y="117"/>
                    <a:pt x="37" y="117"/>
                    <a:pt x="37" y="117"/>
                  </a:cubicBezTo>
                  <a:cubicBezTo>
                    <a:pt x="37" y="118"/>
                    <a:pt x="36" y="120"/>
                    <a:pt x="34" y="121"/>
                  </a:cubicBezTo>
                  <a:cubicBezTo>
                    <a:pt x="34" y="121"/>
                    <a:pt x="34" y="121"/>
                    <a:pt x="34" y="121"/>
                  </a:cubicBezTo>
                  <a:close/>
                  <a:moveTo>
                    <a:pt x="28" y="98"/>
                  </a:moveTo>
                  <a:cubicBezTo>
                    <a:pt x="26" y="98"/>
                    <a:pt x="25" y="97"/>
                    <a:pt x="24" y="96"/>
                  </a:cubicBezTo>
                  <a:cubicBezTo>
                    <a:pt x="24" y="95"/>
                    <a:pt x="24" y="95"/>
                    <a:pt x="24" y="95"/>
                  </a:cubicBezTo>
                  <a:cubicBezTo>
                    <a:pt x="24" y="94"/>
                    <a:pt x="25" y="92"/>
                    <a:pt x="27" y="91"/>
                  </a:cubicBezTo>
                  <a:cubicBezTo>
                    <a:pt x="28" y="91"/>
                    <a:pt x="30" y="92"/>
                    <a:pt x="31" y="94"/>
                  </a:cubicBezTo>
                  <a:cubicBezTo>
                    <a:pt x="31" y="94"/>
                    <a:pt x="31" y="94"/>
                    <a:pt x="31" y="94"/>
                  </a:cubicBezTo>
                  <a:cubicBezTo>
                    <a:pt x="31" y="96"/>
                    <a:pt x="30" y="98"/>
                    <a:pt x="28" y="98"/>
                  </a:cubicBezTo>
                  <a:cubicBezTo>
                    <a:pt x="28" y="98"/>
                    <a:pt x="28" y="98"/>
                    <a:pt x="28" y="98"/>
                  </a:cubicBezTo>
                  <a:close/>
                  <a:moveTo>
                    <a:pt x="21" y="76"/>
                  </a:moveTo>
                  <a:cubicBezTo>
                    <a:pt x="20" y="76"/>
                    <a:pt x="19" y="75"/>
                    <a:pt x="18" y="73"/>
                  </a:cubicBezTo>
                  <a:cubicBezTo>
                    <a:pt x="18" y="73"/>
                    <a:pt x="18" y="73"/>
                    <a:pt x="18" y="73"/>
                  </a:cubicBezTo>
                  <a:cubicBezTo>
                    <a:pt x="18" y="71"/>
                    <a:pt x="19" y="69"/>
                    <a:pt x="21" y="69"/>
                  </a:cubicBezTo>
                  <a:cubicBezTo>
                    <a:pt x="22" y="68"/>
                    <a:pt x="24" y="69"/>
                    <a:pt x="25" y="71"/>
                  </a:cubicBezTo>
                  <a:cubicBezTo>
                    <a:pt x="25" y="71"/>
                    <a:pt x="25" y="71"/>
                    <a:pt x="25" y="71"/>
                  </a:cubicBezTo>
                  <a:cubicBezTo>
                    <a:pt x="25" y="73"/>
                    <a:pt x="24" y="75"/>
                    <a:pt x="22" y="75"/>
                  </a:cubicBezTo>
                  <a:cubicBezTo>
                    <a:pt x="22" y="76"/>
                    <a:pt x="22" y="76"/>
                    <a:pt x="21" y="76"/>
                  </a:cubicBezTo>
                  <a:close/>
                  <a:moveTo>
                    <a:pt x="15" y="53"/>
                  </a:moveTo>
                  <a:cubicBezTo>
                    <a:pt x="14" y="53"/>
                    <a:pt x="13" y="52"/>
                    <a:pt x="12" y="51"/>
                  </a:cubicBezTo>
                  <a:cubicBezTo>
                    <a:pt x="12" y="50"/>
                    <a:pt x="12" y="50"/>
                    <a:pt x="12" y="50"/>
                  </a:cubicBezTo>
                  <a:cubicBezTo>
                    <a:pt x="12" y="48"/>
                    <a:pt x="13" y="47"/>
                    <a:pt x="14" y="46"/>
                  </a:cubicBezTo>
                  <a:cubicBezTo>
                    <a:pt x="16" y="46"/>
                    <a:pt x="18" y="47"/>
                    <a:pt x="19" y="49"/>
                  </a:cubicBezTo>
                  <a:cubicBezTo>
                    <a:pt x="19" y="49"/>
                    <a:pt x="19" y="49"/>
                    <a:pt x="19" y="49"/>
                  </a:cubicBezTo>
                  <a:cubicBezTo>
                    <a:pt x="19" y="51"/>
                    <a:pt x="18" y="52"/>
                    <a:pt x="16" y="53"/>
                  </a:cubicBezTo>
                  <a:cubicBezTo>
                    <a:pt x="16" y="53"/>
                    <a:pt x="16" y="53"/>
                    <a:pt x="15" y="53"/>
                  </a:cubicBezTo>
                  <a:close/>
                  <a:moveTo>
                    <a:pt x="9" y="30"/>
                  </a:moveTo>
                  <a:cubicBezTo>
                    <a:pt x="8" y="30"/>
                    <a:pt x="7" y="29"/>
                    <a:pt x="6" y="28"/>
                  </a:cubicBezTo>
                  <a:cubicBezTo>
                    <a:pt x="6" y="28"/>
                    <a:pt x="6" y="28"/>
                    <a:pt x="6" y="28"/>
                  </a:cubicBezTo>
                  <a:cubicBezTo>
                    <a:pt x="6" y="26"/>
                    <a:pt x="7" y="24"/>
                    <a:pt x="8" y="24"/>
                  </a:cubicBezTo>
                  <a:cubicBezTo>
                    <a:pt x="10" y="23"/>
                    <a:pt x="12" y="24"/>
                    <a:pt x="12" y="26"/>
                  </a:cubicBezTo>
                  <a:cubicBezTo>
                    <a:pt x="13" y="26"/>
                    <a:pt x="13" y="26"/>
                    <a:pt x="13" y="26"/>
                  </a:cubicBezTo>
                  <a:cubicBezTo>
                    <a:pt x="13" y="28"/>
                    <a:pt x="12" y="30"/>
                    <a:pt x="10" y="30"/>
                  </a:cubicBezTo>
                  <a:cubicBezTo>
                    <a:pt x="10" y="30"/>
                    <a:pt x="10" y="30"/>
                    <a:pt x="9" y="30"/>
                  </a:cubicBezTo>
                  <a:close/>
                  <a:moveTo>
                    <a:pt x="3" y="8"/>
                  </a:moveTo>
                  <a:cubicBezTo>
                    <a:pt x="2" y="8"/>
                    <a:pt x="1" y="7"/>
                    <a:pt x="0" y="5"/>
                  </a:cubicBezTo>
                  <a:cubicBezTo>
                    <a:pt x="0" y="5"/>
                    <a:pt x="0" y="5"/>
                    <a:pt x="0" y="5"/>
                  </a:cubicBezTo>
                  <a:cubicBezTo>
                    <a:pt x="0" y="3"/>
                    <a:pt x="1" y="1"/>
                    <a:pt x="2" y="1"/>
                  </a:cubicBezTo>
                  <a:cubicBezTo>
                    <a:pt x="4" y="0"/>
                    <a:pt x="6" y="1"/>
                    <a:pt x="6" y="3"/>
                  </a:cubicBezTo>
                  <a:cubicBezTo>
                    <a:pt x="6" y="4"/>
                    <a:pt x="6" y="4"/>
                    <a:pt x="6" y="4"/>
                  </a:cubicBezTo>
                  <a:cubicBezTo>
                    <a:pt x="7" y="5"/>
                    <a:pt x="6" y="7"/>
                    <a:pt x="4" y="8"/>
                  </a:cubicBezTo>
                  <a:cubicBezTo>
                    <a:pt x="4" y="8"/>
                    <a:pt x="4" y="8"/>
                    <a:pt x="3"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8" name="Freeform 27">
              <a:extLst>
                <a:ext uri="{FF2B5EF4-FFF2-40B4-BE49-F238E27FC236}">
                  <a16:creationId xmlns:a16="http://schemas.microsoft.com/office/drawing/2014/main" id="{9E2D0B9F-683C-4D05-A624-999D5EBB64D1}"/>
                </a:ext>
              </a:extLst>
            </p:cNvPr>
            <p:cNvSpPr>
              <a:spLocks/>
            </p:cNvSpPr>
            <p:nvPr/>
          </p:nvSpPr>
          <p:spPr bwMode="auto">
            <a:xfrm>
              <a:off x="2665" y="2827"/>
              <a:ext cx="6" cy="5"/>
            </a:xfrm>
            <a:custGeom>
              <a:avLst/>
              <a:gdLst>
                <a:gd name="T0" fmla="*/ 3 w 7"/>
                <a:gd name="T1" fmla="*/ 7 h 7"/>
                <a:gd name="T2" fmla="*/ 0 w 7"/>
                <a:gd name="T3" fmla="*/ 5 h 7"/>
                <a:gd name="T4" fmla="*/ 0 w 7"/>
                <a:gd name="T5" fmla="*/ 5 h 7"/>
                <a:gd name="T6" fmla="*/ 2 w 7"/>
                <a:gd name="T7" fmla="*/ 0 h 7"/>
                <a:gd name="T8" fmla="*/ 6 w 7"/>
                <a:gd name="T9" fmla="*/ 3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5"/>
                  </a:cubicBezTo>
                  <a:cubicBezTo>
                    <a:pt x="0" y="5"/>
                    <a:pt x="0" y="5"/>
                    <a:pt x="0" y="5"/>
                  </a:cubicBezTo>
                  <a:cubicBezTo>
                    <a:pt x="0" y="3"/>
                    <a:pt x="1" y="1"/>
                    <a:pt x="2" y="0"/>
                  </a:cubicBezTo>
                  <a:cubicBezTo>
                    <a:pt x="4" y="0"/>
                    <a:pt x="6" y="1"/>
                    <a:pt x="6" y="3"/>
                  </a:cubicBezTo>
                  <a:cubicBezTo>
                    <a:pt x="7" y="5"/>
                    <a:pt x="6" y="6"/>
                    <a:pt x="4" y="7"/>
                  </a:cubicBezTo>
                  <a:cubicBezTo>
                    <a:pt x="4" y="7"/>
                    <a:pt x="3"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79" name="Freeform 28">
              <a:extLst>
                <a:ext uri="{FF2B5EF4-FFF2-40B4-BE49-F238E27FC236}">
                  <a16:creationId xmlns:a16="http://schemas.microsoft.com/office/drawing/2014/main" id="{C6826A13-9125-4E9A-824E-1B4FE0951BA3}"/>
                </a:ext>
              </a:extLst>
            </p:cNvPr>
            <p:cNvSpPr>
              <a:spLocks/>
            </p:cNvSpPr>
            <p:nvPr/>
          </p:nvSpPr>
          <p:spPr bwMode="auto">
            <a:xfrm>
              <a:off x="2821" y="2917"/>
              <a:ext cx="6" cy="5"/>
            </a:xfrm>
            <a:custGeom>
              <a:avLst/>
              <a:gdLst>
                <a:gd name="T0" fmla="*/ 4 w 8"/>
                <a:gd name="T1" fmla="*/ 7 h 7"/>
                <a:gd name="T2" fmla="*/ 1 w 8"/>
                <a:gd name="T3" fmla="*/ 4 h 7"/>
                <a:gd name="T4" fmla="*/ 3 w 8"/>
                <a:gd name="T5" fmla="*/ 0 h 7"/>
                <a:gd name="T6" fmla="*/ 7 w 8"/>
                <a:gd name="T7" fmla="*/ 3 h 7"/>
                <a:gd name="T8" fmla="*/ 5 w 8"/>
                <a:gd name="T9" fmla="*/ 7 h 7"/>
                <a:gd name="T10" fmla="*/ 5 w 8"/>
                <a:gd name="T11" fmla="*/ 7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2" y="7"/>
                    <a:pt x="1" y="6"/>
                    <a:pt x="1" y="4"/>
                  </a:cubicBezTo>
                  <a:cubicBezTo>
                    <a:pt x="0" y="3"/>
                    <a:pt x="1" y="1"/>
                    <a:pt x="3" y="0"/>
                  </a:cubicBezTo>
                  <a:cubicBezTo>
                    <a:pt x="5" y="0"/>
                    <a:pt x="7" y="1"/>
                    <a:pt x="7" y="3"/>
                  </a:cubicBezTo>
                  <a:cubicBezTo>
                    <a:pt x="8" y="5"/>
                    <a:pt x="7" y="6"/>
                    <a:pt x="5" y="7"/>
                  </a:cubicBezTo>
                  <a:cubicBezTo>
                    <a:pt x="5" y="7"/>
                    <a:pt x="5" y="7"/>
                    <a:pt x="5" y="7"/>
                  </a:cubicBezTo>
                  <a:cubicBezTo>
                    <a:pt x="4"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0" name="Freeform 29">
              <a:extLst>
                <a:ext uri="{FF2B5EF4-FFF2-40B4-BE49-F238E27FC236}">
                  <a16:creationId xmlns:a16="http://schemas.microsoft.com/office/drawing/2014/main" id="{88BCAFF8-3996-4245-8458-83CEE4DC283A}"/>
                </a:ext>
              </a:extLst>
            </p:cNvPr>
            <p:cNvSpPr>
              <a:spLocks noEditPoints="1"/>
            </p:cNvSpPr>
            <p:nvPr/>
          </p:nvSpPr>
          <p:spPr bwMode="auto">
            <a:xfrm>
              <a:off x="2593" y="2922"/>
              <a:ext cx="216" cy="62"/>
            </a:xfrm>
            <a:custGeom>
              <a:avLst/>
              <a:gdLst>
                <a:gd name="T0" fmla="*/ 1 w 279"/>
                <a:gd name="T1" fmla="*/ 77 h 80"/>
                <a:gd name="T2" fmla="*/ 3 w 279"/>
                <a:gd name="T3" fmla="*/ 73 h 80"/>
                <a:gd name="T4" fmla="*/ 5 w 279"/>
                <a:gd name="T5" fmla="*/ 80 h 80"/>
                <a:gd name="T6" fmla="*/ 4 w 279"/>
                <a:gd name="T7" fmla="*/ 80 h 80"/>
                <a:gd name="T8" fmla="*/ 23 w 279"/>
                <a:gd name="T9" fmla="*/ 71 h 80"/>
                <a:gd name="T10" fmla="*/ 26 w 279"/>
                <a:gd name="T11" fmla="*/ 67 h 80"/>
                <a:gd name="T12" fmla="*/ 28 w 279"/>
                <a:gd name="T13" fmla="*/ 73 h 80"/>
                <a:gd name="T14" fmla="*/ 26 w 279"/>
                <a:gd name="T15" fmla="*/ 74 h 80"/>
                <a:gd name="T16" fmla="*/ 46 w 279"/>
                <a:gd name="T17" fmla="*/ 65 h 80"/>
                <a:gd name="T18" fmla="*/ 48 w 279"/>
                <a:gd name="T19" fmla="*/ 61 h 80"/>
                <a:gd name="T20" fmla="*/ 50 w 279"/>
                <a:gd name="T21" fmla="*/ 67 h 80"/>
                <a:gd name="T22" fmla="*/ 49 w 279"/>
                <a:gd name="T23" fmla="*/ 68 h 80"/>
                <a:gd name="T24" fmla="*/ 68 w 279"/>
                <a:gd name="T25" fmla="*/ 59 h 80"/>
                <a:gd name="T26" fmla="*/ 71 w 279"/>
                <a:gd name="T27" fmla="*/ 55 h 80"/>
                <a:gd name="T28" fmla="*/ 73 w 279"/>
                <a:gd name="T29" fmla="*/ 61 h 80"/>
                <a:gd name="T30" fmla="*/ 72 w 279"/>
                <a:gd name="T31" fmla="*/ 62 h 80"/>
                <a:gd name="T32" fmla="*/ 91 w 279"/>
                <a:gd name="T33" fmla="*/ 53 h 80"/>
                <a:gd name="T34" fmla="*/ 94 w 279"/>
                <a:gd name="T35" fmla="*/ 49 h 80"/>
                <a:gd name="T36" fmla="*/ 95 w 279"/>
                <a:gd name="T37" fmla="*/ 55 h 80"/>
                <a:gd name="T38" fmla="*/ 94 w 279"/>
                <a:gd name="T39" fmla="*/ 55 h 80"/>
                <a:gd name="T40" fmla="*/ 114 w 279"/>
                <a:gd name="T41" fmla="*/ 47 h 80"/>
                <a:gd name="T42" fmla="*/ 116 w 279"/>
                <a:gd name="T43" fmla="*/ 43 h 80"/>
                <a:gd name="T44" fmla="*/ 118 w 279"/>
                <a:gd name="T45" fmla="*/ 49 h 80"/>
                <a:gd name="T46" fmla="*/ 117 w 279"/>
                <a:gd name="T47" fmla="*/ 49 h 80"/>
                <a:gd name="T48" fmla="*/ 136 w 279"/>
                <a:gd name="T49" fmla="*/ 41 h 80"/>
                <a:gd name="T50" fmla="*/ 139 w 279"/>
                <a:gd name="T51" fmla="*/ 37 h 80"/>
                <a:gd name="T52" fmla="*/ 141 w 279"/>
                <a:gd name="T53" fmla="*/ 43 h 80"/>
                <a:gd name="T54" fmla="*/ 139 w 279"/>
                <a:gd name="T55" fmla="*/ 43 h 80"/>
                <a:gd name="T56" fmla="*/ 159 w 279"/>
                <a:gd name="T57" fmla="*/ 35 h 80"/>
                <a:gd name="T58" fmla="*/ 162 w 279"/>
                <a:gd name="T59" fmla="*/ 31 h 80"/>
                <a:gd name="T60" fmla="*/ 163 w 279"/>
                <a:gd name="T61" fmla="*/ 37 h 80"/>
                <a:gd name="T62" fmla="*/ 162 w 279"/>
                <a:gd name="T63" fmla="*/ 37 h 80"/>
                <a:gd name="T64" fmla="*/ 182 w 279"/>
                <a:gd name="T65" fmla="*/ 29 h 80"/>
                <a:gd name="T66" fmla="*/ 184 w 279"/>
                <a:gd name="T67" fmla="*/ 25 h 80"/>
                <a:gd name="T68" fmla="*/ 186 w 279"/>
                <a:gd name="T69" fmla="*/ 31 h 80"/>
                <a:gd name="T70" fmla="*/ 185 w 279"/>
                <a:gd name="T71" fmla="*/ 31 h 80"/>
                <a:gd name="T72" fmla="*/ 204 w 279"/>
                <a:gd name="T73" fmla="*/ 23 h 80"/>
                <a:gd name="T74" fmla="*/ 207 w 279"/>
                <a:gd name="T75" fmla="*/ 19 h 80"/>
                <a:gd name="T76" fmla="*/ 209 w 279"/>
                <a:gd name="T77" fmla="*/ 25 h 80"/>
                <a:gd name="T78" fmla="*/ 207 w 279"/>
                <a:gd name="T79" fmla="*/ 25 h 80"/>
                <a:gd name="T80" fmla="*/ 227 w 279"/>
                <a:gd name="T81" fmla="*/ 17 h 80"/>
                <a:gd name="T82" fmla="*/ 229 w 279"/>
                <a:gd name="T83" fmla="*/ 13 h 80"/>
                <a:gd name="T84" fmla="*/ 231 w 279"/>
                <a:gd name="T85" fmla="*/ 19 h 80"/>
                <a:gd name="T86" fmla="*/ 230 w 279"/>
                <a:gd name="T87" fmla="*/ 19 h 80"/>
                <a:gd name="T88" fmla="*/ 249 w 279"/>
                <a:gd name="T89" fmla="*/ 11 h 80"/>
                <a:gd name="T90" fmla="*/ 252 w 279"/>
                <a:gd name="T91" fmla="*/ 6 h 80"/>
                <a:gd name="T92" fmla="*/ 254 w 279"/>
                <a:gd name="T93" fmla="*/ 13 h 80"/>
                <a:gd name="T94" fmla="*/ 253 w 279"/>
                <a:gd name="T95" fmla="*/ 13 h 80"/>
                <a:gd name="T96" fmla="*/ 272 w 279"/>
                <a:gd name="T97" fmla="*/ 5 h 80"/>
                <a:gd name="T98" fmla="*/ 275 w 279"/>
                <a:gd name="T99" fmla="*/ 0 h 80"/>
                <a:gd name="T100" fmla="*/ 276 w 279"/>
                <a:gd name="T101" fmla="*/ 7 h 80"/>
                <a:gd name="T102" fmla="*/ 275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4" y="80"/>
                  </a:moveTo>
                  <a:cubicBezTo>
                    <a:pt x="2" y="80"/>
                    <a:pt x="1" y="79"/>
                    <a:pt x="1" y="77"/>
                  </a:cubicBezTo>
                  <a:cubicBezTo>
                    <a:pt x="0" y="76"/>
                    <a:pt x="1" y="74"/>
                    <a:pt x="3" y="73"/>
                  </a:cubicBezTo>
                  <a:cubicBezTo>
                    <a:pt x="3" y="73"/>
                    <a:pt x="3" y="73"/>
                    <a:pt x="3" y="73"/>
                  </a:cubicBezTo>
                  <a:cubicBezTo>
                    <a:pt x="5" y="73"/>
                    <a:pt x="7" y="74"/>
                    <a:pt x="7" y="75"/>
                  </a:cubicBezTo>
                  <a:cubicBezTo>
                    <a:pt x="8" y="77"/>
                    <a:pt x="7" y="79"/>
                    <a:pt x="5" y="80"/>
                  </a:cubicBezTo>
                  <a:cubicBezTo>
                    <a:pt x="5" y="80"/>
                    <a:pt x="5" y="80"/>
                    <a:pt x="5" y="80"/>
                  </a:cubicBezTo>
                  <a:cubicBezTo>
                    <a:pt x="4" y="80"/>
                    <a:pt x="4" y="80"/>
                    <a:pt x="4" y="80"/>
                  </a:cubicBezTo>
                  <a:close/>
                  <a:moveTo>
                    <a:pt x="26" y="74"/>
                  </a:moveTo>
                  <a:cubicBezTo>
                    <a:pt x="25" y="74"/>
                    <a:pt x="24" y="73"/>
                    <a:pt x="23" y="71"/>
                  </a:cubicBezTo>
                  <a:cubicBezTo>
                    <a:pt x="23" y="69"/>
                    <a:pt x="24" y="68"/>
                    <a:pt x="26" y="67"/>
                  </a:cubicBezTo>
                  <a:cubicBezTo>
                    <a:pt x="26" y="67"/>
                    <a:pt x="26" y="67"/>
                    <a:pt x="26" y="67"/>
                  </a:cubicBezTo>
                  <a:cubicBezTo>
                    <a:pt x="28" y="67"/>
                    <a:pt x="29" y="68"/>
                    <a:pt x="30" y="69"/>
                  </a:cubicBezTo>
                  <a:cubicBezTo>
                    <a:pt x="30" y="71"/>
                    <a:pt x="29" y="73"/>
                    <a:pt x="28" y="73"/>
                  </a:cubicBezTo>
                  <a:cubicBezTo>
                    <a:pt x="27" y="74"/>
                    <a:pt x="27" y="74"/>
                    <a:pt x="27" y="74"/>
                  </a:cubicBezTo>
                  <a:cubicBezTo>
                    <a:pt x="27" y="74"/>
                    <a:pt x="27" y="74"/>
                    <a:pt x="26" y="74"/>
                  </a:cubicBezTo>
                  <a:close/>
                  <a:moveTo>
                    <a:pt x="49" y="68"/>
                  </a:moveTo>
                  <a:cubicBezTo>
                    <a:pt x="48" y="68"/>
                    <a:pt x="46" y="67"/>
                    <a:pt x="46" y="65"/>
                  </a:cubicBezTo>
                  <a:cubicBezTo>
                    <a:pt x="45" y="63"/>
                    <a:pt x="46" y="62"/>
                    <a:pt x="48" y="61"/>
                  </a:cubicBezTo>
                  <a:cubicBezTo>
                    <a:pt x="48" y="61"/>
                    <a:pt x="48" y="61"/>
                    <a:pt x="48" y="61"/>
                  </a:cubicBezTo>
                  <a:cubicBezTo>
                    <a:pt x="50" y="61"/>
                    <a:pt x="52" y="62"/>
                    <a:pt x="52" y="63"/>
                  </a:cubicBezTo>
                  <a:cubicBezTo>
                    <a:pt x="53" y="65"/>
                    <a:pt x="52" y="67"/>
                    <a:pt x="50" y="67"/>
                  </a:cubicBezTo>
                  <a:cubicBezTo>
                    <a:pt x="50" y="67"/>
                    <a:pt x="50" y="67"/>
                    <a:pt x="50" y="67"/>
                  </a:cubicBezTo>
                  <a:cubicBezTo>
                    <a:pt x="50" y="68"/>
                    <a:pt x="49" y="68"/>
                    <a:pt x="49" y="68"/>
                  </a:cubicBezTo>
                  <a:close/>
                  <a:moveTo>
                    <a:pt x="72" y="62"/>
                  </a:moveTo>
                  <a:cubicBezTo>
                    <a:pt x="70" y="62"/>
                    <a:pt x="69" y="61"/>
                    <a:pt x="68" y="59"/>
                  </a:cubicBezTo>
                  <a:cubicBezTo>
                    <a:pt x="68" y="57"/>
                    <a:pt x="69" y="56"/>
                    <a:pt x="71" y="55"/>
                  </a:cubicBezTo>
                  <a:cubicBezTo>
                    <a:pt x="71" y="55"/>
                    <a:pt x="71" y="55"/>
                    <a:pt x="71" y="55"/>
                  </a:cubicBezTo>
                  <a:cubicBezTo>
                    <a:pt x="73" y="54"/>
                    <a:pt x="75" y="56"/>
                    <a:pt x="75" y="57"/>
                  </a:cubicBezTo>
                  <a:cubicBezTo>
                    <a:pt x="76" y="59"/>
                    <a:pt x="75" y="61"/>
                    <a:pt x="73" y="61"/>
                  </a:cubicBezTo>
                  <a:cubicBezTo>
                    <a:pt x="72" y="61"/>
                    <a:pt x="72" y="61"/>
                    <a:pt x="72" y="61"/>
                  </a:cubicBezTo>
                  <a:cubicBezTo>
                    <a:pt x="72" y="61"/>
                    <a:pt x="72" y="62"/>
                    <a:pt x="72" y="62"/>
                  </a:cubicBezTo>
                  <a:close/>
                  <a:moveTo>
                    <a:pt x="94" y="55"/>
                  </a:moveTo>
                  <a:cubicBezTo>
                    <a:pt x="93" y="55"/>
                    <a:pt x="91" y="54"/>
                    <a:pt x="91" y="53"/>
                  </a:cubicBezTo>
                  <a:cubicBezTo>
                    <a:pt x="91" y="51"/>
                    <a:pt x="92" y="49"/>
                    <a:pt x="93" y="49"/>
                  </a:cubicBezTo>
                  <a:cubicBezTo>
                    <a:pt x="94" y="49"/>
                    <a:pt x="94" y="49"/>
                    <a:pt x="94" y="49"/>
                  </a:cubicBezTo>
                  <a:cubicBezTo>
                    <a:pt x="95" y="48"/>
                    <a:pt x="97" y="49"/>
                    <a:pt x="98" y="51"/>
                  </a:cubicBezTo>
                  <a:cubicBezTo>
                    <a:pt x="98" y="53"/>
                    <a:pt x="97" y="55"/>
                    <a:pt x="95" y="55"/>
                  </a:cubicBezTo>
                  <a:cubicBezTo>
                    <a:pt x="95" y="55"/>
                    <a:pt x="95" y="55"/>
                    <a:pt x="95" y="55"/>
                  </a:cubicBezTo>
                  <a:cubicBezTo>
                    <a:pt x="95" y="55"/>
                    <a:pt x="95" y="55"/>
                    <a:pt x="94" y="55"/>
                  </a:cubicBezTo>
                  <a:close/>
                  <a:moveTo>
                    <a:pt x="117" y="49"/>
                  </a:moveTo>
                  <a:cubicBezTo>
                    <a:pt x="115" y="49"/>
                    <a:pt x="114" y="48"/>
                    <a:pt x="114" y="47"/>
                  </a:cubicBezTo>
                  <a:cubicBezTo>
                    <a:pt x="113" y="45"/>
                    <a:pt x="114" y="43"/>
                    <a:pt x="116" y="43"/>
                  </a:cubicBezTo>
                  <a:cubicBezTo>
                    <a:pt x="116" y="43"/>
                    <a:pt x="116" y="43"/>
                    <a:pt x="116" y="43"/>
                  </a:cubicBezTo>
                  <a:cubicBezTo>
                    <a:pt x="118" y="42"/>
                    <a:pt x="120" y="43"/>
                    <a:pt x="120" y="45"/>
                  </a:cubicBezTo>
                  <a:cubicBezTo>
                    <a:pt x="121" y="47"/>
                    <a:pt x="120" y="49"/>
                    <a:pt x="118" y="49"/>
                  </a:cubicBezTo>
                  <a:cubicBezTo>
                    <a:pt x="118" y="49"/>
                    <a:pt x="118" y="49"/>
                    <a:pt x="118" y="49"/>
                  </a:cubicBezTo>
                  <a:cubicBezTo>
                    <a:pt x="117" y="49"/>
                    <a:pt x="117" y="49"/>
                    <a:pt x="117" y="49"/>
                  </a:cubicBezTo>
                  <a:close/>
                  <a:moveTo>
                    <a:pt x="139" y="43"/>
                  </a:moveTo>
                  <a:cubicBezTo>
                    <a:pt x="138" y="43"/>
                    <a:pt x="137" y="42"/>
                    <a:pt x="136" y="41"/>
                  </a:cubicBezTo>
                  <a:cubicBezTo>
                    <a:pt x="136" y="39"/>
                    <a:pt x="137" y="37"/>
                    <a:pt x="139" y="37"/>
                  </a:cubicBezTo>
                  <a:cubicBezTo>
                    <a:pt x="139" y="37"/>
                    <a:pt x="139" y="37"/>
                    <a:pt x="139" y="37"/>
                  </a:cubicBezTo>
                  <a:cubicBezTo>
                    <a:pt x="141" y="36"/>
                    <a:pt x="143" y="37"/>
                    <a:pt x="143" y="39"/>
                  </a:cubicBezTo>
                  <a:cubicBezTo>
                    <a:pt x="143" y="41"/>
                    <a:pt x="142" y="43"/>
                    <a:pt x="141" y="43"/>
                  </a:cubicBezTo>
                  <a:cubicBezTo>
                    <a:pt x="140" y="43"/>
                    <a:pt x="140" y="43"/>
                    <a:pt x="140" y="43"/>
                  </a:cubicBezTo>
                  <a:cubicBezTo>
                    <a:pt x="140" y="43"/>
                    <a:pt x="140" y="43"/>
                    <a:pt x="139" y="43"/>
                  </a:cubicBezTo>
                  <a:close/>
                  <a:moveTo>
                    <a:pt x="162" y="37"/>
                  </a:moveTo>
                  <a:cubicBezTo>
                    <a:pt x="161" y="37"/>
                    <a:pt x="159" y="36"/>
                    <a:pt x="159" y="35"/>
                  </a:cubicBezTo>
                  <a:cubicBezTo>
                    <a:pt x="158" y="33"/>
                    <a:pt x="159" y="31"/>
                    <a:pt x="161" y="31"/>
                  </a:cubicBezTo>
                  <a:cubicBezTo>
                    <a:pt x="162" y="31"/>
                    <a:pt x="162" y="31"/>
                    <a:pt x="162" y="31"/>
                  </a:cubicBezTo>
                  <a:cubicBezTo>
                    <a:pt x="163" y="30"/>
                    <a:pt x="165" y="31"/>
                    <a:pt x="166" y="33"/>
                  </a:cubicBezTo>
                  <a:cubicBezTo>
                    <a:pt x="166" y="35"/>
                    <a:pt x="165" y="37"/>
                    <a:pt x="163" y="37"/>
                  </a:cubicBezTo>
                  <a:cubicBezTo>
                    <a:pt x="163" y="37"/>
                    <a:pt x="163" y="37"/>
                    <a:pt x="163" y="37"/>
                  </a:cubicBezTo>
                  <a:cubicBezTo>
                    <a:pt x="163" y="37"/>
                    <a:pt x="162" y="37"/>
                    <a:pt x="162" y="37"/>
                  </a:cubicBezTo>
                  <a:close/>
                  <a:moveTo>
                    <a:pt x="185" y="31"/>
                  </a:moveTo>
                  <a:cubicBezTo>
                    <a:pt x="183" y="31"/>
                    <a:pt x="182" y="30"/>
                    <a:pt x="182" y="29"/>
                  </a:cubicBezTo>
                  <a:cubicBezTo>
                    <a:pt x="181" y="27"/>
                    <a:pt x="182" y="25"/>
                    <a:pt x="184" y="25"/>
                  </a:cubicBezTo>
                  <a:cubicBezTo>
                    <a:pt x="184" y="25"/>
                    <a:pt x="184" y="25"/>
                    <a:pt x="184" y="25"/>
                  </a:cubicBezTo>
                  <a:cubicBezTo>
                    <a:pt x="186" y="24"/>
                    <a:pt x="188" y="25"/>
                    <a:pt x="188" y="27"/>
                  </a:cubicBezTo>
                  <a:cubicBezTo>
                    <a:pt x="189" y="29"/>
                    <a:pt x="188" y="31"/>
                    <a:pt x="186" y="31"/>
                  </a:cubicBezTo>
                  <a:cubicBezTo>
                    <a:pt x="186" y="31"/>
                    <a:pt x="186" y="31"/>
                    <a:pt x="186" y="31"/>
                  </a:cubicBezTo>
                  <a:cubicBezTo>
                    <a:pt x="185" y="31"/>
                    <a:pt x="185" y="31"/>
                    <a:pt x="185" y="31"/>
                  </a:cubicBezTo>
                  <a:close/>
                  <a:moveTo>
                    <a:pt x="207" y="25"/>
                  </a:moveTo>
                  <a:cubicBezTo>
                    <a:pt x="206" y="25"/>
                    <a:pt x="205" y="24"/>
                    <a:pt x="204" y="23"/>
                  </a:cubicBezTo>
                  <a:cubicBezTo>
                    <a:pt x="204" y="21"/>
                    <a:pt x="205" y="19"/>
                    <a:pt x="206" y="19"/>
                  </a:cubicBezTo>
                  <a:cubicBezTo>
                    <a:pt x="207" y="19"/>
                    <a:pt x="207" y="19"/>
                    <a:pt x="207" y="19"/>
                  </a:cubicBezTo>
                  <a:cubicBezTo>
                    <a:pt x="209" y="18"/>
                    <a:pt x="210" y="19"/>
                    <a:pt x="211" y="21"/>
                  </a:cubicBezTo>
                  <a:cubicBezTo>
                    <a:pt x="211" y="23"/>
                    <a:pt x="210" y="24"/>
                    <a:pt x="209" y="25"/>
                  </a:cubicBezTo>
                  <a:cubicBezTo>
                    <a:pt x="208" y="25"/>
                    <a:pt x="208" y="25"/>
                    <a:pt x="208" y="25"/>
                  </a:cubicBezTo>
                  <a:cubicBezTo>
                    <a:pt x="208" y="25"/>
                    <a:pt x="208" y="25"/>
                    <a:pt x="207" y="25"/>
                  </a:cubicBezTo>
                  <a:close/>
                  <a:moveTo>
                    <a:pt x="230" y="19"/>
                  </a:moveTo>
                  <a:cubicBezTo>
                    <a:pt x="228" y="19"/>
                    <a:pt x="227" y="18"/>
                    <a:pt x="227" y="17"/>
                  </a:cubicBezTo>
                  <a:cubicBezTo>
                    <a:pt x="226" y="15"/>
                    <a:pt x="227" y="13"/>
                    <a:pt x="229" y="13"/>
                  </a:cubicBezTo>
                  <a:cubicBezTo>
                    <a:pt x="229" y="13"/>
                    <a:pt x="229" y="13"/>
                    <a:pt x="229" y="13"/>
                  </a:cubicBezTo>
                  <a:cubicBezTo>
                    <a:pt x="231" y="12"/>
                    <a:pt x="233" y="13"/>
                    <a:pt x="233" y="15"/>
                  </a:cubicBezTo>
                  <a:cubicBezTo>
                    <a:pt x="234" y="17"/>
                    <a:pt x="233" y="18"/>
                    <a:pt x="231" y="19"/>
                  </a:cubicBezTo>
                  <a:cubicBezTo>
                    <a:pt x="231" y="19"/>
                    <a:pt x="231" y="19"/>
                    <a:pt x="231" y="19"/>
                  </a:cubicBezTo>
                  <a:cubicBezTo>
                    <a:pt x="231" y="19"/>
                    <a:pt x="230" y="19"/>
                    <a:pt x="230" y="19"/>
                  </a:cubicBezTo>
                  <a:close/>
                  <a:moveTo>
                    <a:pt x="253" y="13"/>
                  </a:moveTo>
                  <a:cubicBezTo>
                    <a:pt x="251" y="13"/>
                    <a:pt x="250" y="12"/>
                    <a:pt x="249" y="11"/>
                  </a:cubicBezTo>
                  <a:cubicBezTo>
                    <a:pt x="249" y="9"/>
                    <a:pt x="250" y="7"/>
                    <a:pt x="252" y="7"/>
                  </a:cubicBezTo>
                  <a:cubicBezTo>
                    <a:pt x="252" y="6"/>
                    <a:pt x="252" y="6"/>
                    <a:pt x="252" y="6"/>
                  </a:cubicBezTo>
                  <a:cubicBezTo>
                    <a:pt x="254" y="6"/>
                    <a:pt x="256" y="7"/>
                    <a:pt x="256" y="9"/>
                  </a:cubicBezTo>
                  <a:cubicBezTo>
                    <a:pt x="257" y="11"/>
                    <a:pt x="256" y="12"/>
                    <a:pt x="254" y="13"/>
                  </a:cubicBezTo>
                  <a:cubicBezTo>
                    <a:pt x="253" y="13"/>
                    <a:pt x="253" y="13"/>
                    <a:pt x="253" y="13"/>
                  </a:cubicBezTo>
                  <a:cubicBezTo>
                    <a:pt x="253" y="13"/>
                    <a:pt x="253" y="13"/>
                    <a:pt x="253" y="13"/>
                  </a:cubicBezTo>
                  <a:close/>
                  <a:moveTo>
                    <a:pt x="275" y="7"/>
                  </a:moveTo>
                  <a:cubicBezTo>
                    <a:pt x="274" y="7"/>
                    <a:pt x="272" y="6"/>
                    <a:pt x="272" y="5"/>
                  </a:cubicBezTo>
                  <a:cubicBezTo>
                    <a:pt x="272" y="3"/>
                    <a:pt x="273" y="1"/>
                    <a:pt x="274" y="0"/>
                  </a:cubicBezTo>
                  <a:cubicBezTo>
                    <a:pt x="275" y="0"/>
                    <a:pt x="275" y="0"/>
                    <a:pt x="275" y="0"/>
                  </a:cubicBezTo>
                  <a:cubicBezTo>
                    <a:pt x="276" y="0"/>
                    <a:pt x="278" y="1"/>
                    <a:pt x="279" y="3"/>
                  </a:cubicBezTo>
                  <a:cubicBezTo>
                    <a:pt x="279" y="4"/>
                    <a:pt x="278" y="6"/>
                    <a:pt x="276" y="7"/>
                  </a:cubicBezTo>
                  <a:cubicBezTo>
                    <a:pt x="276" y="7"/>
                    <a:pt x="276" y="7"/>
                    <a:pt x="276" y="7"/>
                  </a:cubicBezTo>
                  <a:cubicBezTo>
                    <a:pt x="276" y="7"/>
                    <a:pt x="275" y="7"/>
                    <a:pt x="275"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1" name="Freeform 30">
              <a:extLst>
                <a:ext uri="{FF2B5EF4-FFF2-40B4-BE49-F238E27FC236}">
                  <a16:creationId xmlns:a16="http://schemas.microsoft.com/office/drawing/2014/main" id="{E64C76E7-92F1-40B0-9B4C-555CDDEB96E2}"/>
                </a:ext>
              </a:extLst>
            </p:cNvPr>
            <p:cNvSpPr>
              <a:spLocks/>
            </p:cNvSpPr>
            <p:nvPr/>
          </p:nvSpPr>
          <p:spPr bwMode="auto">
            <a:xfrm>
              <a:off x="2576" y="2983"/>
              <a:ext cx="5" cy="5"/>
            </a:xfrm>
            <a:custGeom>
              <a:avLst/>
              <a:gdLst>
                <a:gd name="T0" fmla="*/ 3 w 7"/>
                <a:gd name="T1" fmla="*/ 7 h 7"/>
                <a:gd name="T2" fmla="*/ 0 w 7"/>
                <a:gd name="T3" fmla="*/ 4 h 7"/>
                <a:gd name="T4" fmla="*/ 2 w 7"/>
                <a:gd name="T5" fmla="*/ 0 h 7"/>
                <a:gd name="T6" fmla="*/ 7 w 7"/>
                <a:gd name="T7" fmla="*/ 3 h 7"/>
                <a:gd name="T8" fmla="*/ 4 w 7"/>
                <a:gd name="T9" fmla="*/ 7 h 7"/>
                <a:gd name="T10" fmla="*/ 4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0" y="6"/>
                    <a:pt x="0" y="4"/>
                  </a:cubicBezTo>
                  <a:cubicBezTo>
                    <a:pt x="0" y="3"/>
                    <a:pt x="1" y="1"/>
                    <a:pt x="2" y="0"/>
                  </a:cubicBezTo>
                  <a:cubicBezTo>
                    <a:pt x="4" y="0"/>
                    <a:pt x="6" y="1"/>
                    <a:pt x="7" y="3"/>
                  </a:cubicBezTo>
                  <a:cubicBezTo>
                    <a:pt x="7" y="4"/>
                    <a:pt x="6" y="6"/>
                    <a:pt x="4" y="7"/>
                  </a:cubicBezTo>
                  <a:cubicBezTo>
                    <a:pt x="4" y="7"/>
                    <a:pt x="4" y="7"/>
                    <a:pt x="4" y="7"/>
                  </a:cubicBezTo>
                  <a:cubicBezTo>
                    <a:pt x="4"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2" name="Freeform 31">
              <a:extLst>
                <a:ext uri="{FF2B5EF4-FFF2-40B4-BE49-F238E27FC236}">
                  <a16:creationId xmlns:a16="http://schemas.microsoft.com/office/drawing/2014/main" id="{5DF6827B-07C6-4EF1-824B-F0EDF689AD5B}"/>
                </a:ext>
              </a:extLst>
            </p:cNvPr>
            <p:cNvSpPr>
              <a:spLocks/>
            </p:cNvSpPr>
            <p:nvPr/>
          </p:nvSpPr>
          <p:spPr bwMode="auto">
            <a:xfrm>
              <a:off x="2821" y="2983"/>
              <a:ext cx="6" cy="5"/>
            </a:xfrm>
            <a:custGeom>
              <a:avLst/>
              <a:gdLst>
                <a:gd name="T0" fmla="*/ 4 w 8"/>
                <a:gd name="T1" fmla="*/ 7 h 7"/>
                <a:gd name="T2" fmla="*/ 3 w 8"/>
                <a:gd name="T3" fmla="*/ 7 h 7"/>
                <a:gd name="T4" fmla="*/ 3 w 8"/>
                <a:gd name="T5" fmla="*/ 7 h 7"/>
                <a:gd name="T6" fmla="*/ 1 w 8"/>
                <a:gd name="T7" fmla="*/ 3 h 7"/>
                <a:gd name="T8" fmla="*/ 5 w 8"/>
                <a:gd name="T9" fmla="*/ 0 h 7"/>
                <a:gd name="T10" fmla="*/ 7 w 8"/>
                <a:gd name="T11" fmla="*/ 4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3" y="7"/>
                    <a:pt x="3" y="7"/>
                    <a:pt x="3" y="7"/>
                  </a:cubicBezTo>
                  <a:cubicBezTo>
                    <a:pt x="1" y="6"/>
                    <a:pt x="0" y="4"/>
                    <a:pt x="1" y="3"/>
                  </a:cubicBezTo>
                  <a:cubicBezTo>
                    <a:pt x="1" y="1"/>
                    <a:pt x="3" y="0"/>
                    <a:pt x="5" y="0"/>
                  </a:cubicBezTo>
                  <a:cubicBezTo>
                    <a:pt x="6" y="1"/>
                    <a:pt x="8" y="2"/>
                    <a:pt x="7" y="4"/>
                  </a:cubicBezTo>
                  <a:cubicBezTo>
                    <a:pt x="7"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3" name="Freeform 32">
              <a:extLst>
                <a:ext uri="{FF2B5EF4-FFF2-40B4-BE49-F238E27FC236}">
                  <a16:creationId xmlns:a16="http://schemas.microsoft.com/office/drawing/2014/main" id="{8427D636-76DC-4ECB-9B01-1FECA42BE702}"/>
                </a:ext>
              </a:extLst>
            </p:cNvPr>
            <p:cNvSpPr>
              <a:spLocks noEditPoints="1"/>
            </p:cNvSpPr>
            <p:nvPr/>
          </p:nvSpPr>
          <p:spPr bwMode="auto">
            <a:xfrm>
              <a:off x="2593" y="2922"/>
              <a:ext cx="216" cy="62"/>
            </a:xfrm>
            <a:custGeom>
              <a:avLst/>
              <a:gdLst>
                <a:gd name="T0" fmla="*/ 275 w 279"/>
                <a:gd name="T1" fmla="*/ 80 h 80"/>
                <a:gd name="T2" fmla="*/ 272 w 279"/>
                <a:gd name="T3" fmla="*/ 75 h 80"/>
                <a:gd name="T4" fmla="*/ 276 w 279"/>
                <a:gd name="T5" fmla="*/ 73 h 80"/>
                <a:gd name="T6" fmla="*/ 276 w 279"/>
                <a:gd name="T7" fmla="*/ 80 h 80"/>
                <a:gd name="T8" fmla="*/ 252 w 279"/>
                <a:gd name="T9" fmla="*/ 74 h 80"/>
                <a:gd name="T10" fmla="*/ 249 w 279"/>
                <a:gd name="T11" fmla="*/ 69 h 80"/>
                <a:gd name="T12" fmla="*/ 254 w 279"/>
                <a:gd name="T13" fmla="*/ 67 h 80"/>
                <a:gd name="T14" fmla="*/ 253 w 279"/>
                <a:gd name="T15" fmla="*/ 74 h 80"/>
                <a:gd name="T16" fmla="*/ 229 w 279"/>
                <a:gd name="T17" fmla="*/ 67 h 80"/>
                <a:gd name="T18" fmla="*/ 227 w 279"/>
                <a:gd name="T19" fmla="*/ 63 h 80"/>
                <a:gd name="T20" fmla="*/ 231 w 279"/>
                <a:gd name="T21" fmla="*/ 61 h 80"/>
                <a:gd name="T22" fmla="*/ 230 w 279"/>
                <a:gd name="T23" fmla="*/ 68 h 80"/>
                <a:gd name="T24" fmla="*/ 207 w 279"/>
                <a:gd name="T25" fmla="*/ 61 h 80"/>
                <a:gd name="T26" fmla="*/ 204 w 279"/>
                <a:gd name="T27" fmla="*/ 57 h 80"/>
                <a:gd name="T28" fmla="*/ 209 w 279"/>
                <a:gd name="T29" fmla="*/ 55 h 80"/>
                <a:gd name="T30" fmla="*/ 208 w 279"/>
                <a:gd name="T31" fmla="*/ 62 h 80"/>
                <a:gd name="T32" fmla="*/ 184 w 279"/>
                <a:gd name="T33" fmla="*/ 55 h 80"/>
                <a:gd name="T34" fmla="*/ 182 w 279"/>
                <a:gd name="T35" fmla="*/ 51 h 80"/>
                <a:gd name="T36" fmla="*/ 186 w 279"/>
                <a:gd name="T37" fmla="*/ 49 h 80"/>
                <a:gd name="T38" fmla="*/ 185 w 279"/>
                <a:gd name="T39" fmla="*/ 55 h 80"/>
                <a:gd name="T40" fmla="*/ 162 w 279"/>
                <a:gd name="T41" fmla="*/ 49 h 80"/>
                <a:gd name="T42" fmla="*/ 159 w 279"/>
                <a:gd name="T43" fmla="*/ 45 h 80"/>
                <a:gd name="T44" fmla="*/ 163 w 279"/>
                <a:gd name="T45" fmla="*/ 43 h 80"/>
                <a:gd name="T46" fmla="*/ 162 w 279"/>
                <a:gd name="T47" fmla="*/ 49 h 80"/>
                <a:gd name="T48" fmla="*/ 139 w 279"/>
                <a:gd name="T49" fmla="*/ 43 h 80"/>
                <a:gd name="T50" fmla="*/ 136 w 279"/>
                <a:gd name="T51" fmla="*/ 39 h 80"/>
                <a:gd name="T52" fmla="*/ 141 w 279"/>
                <a:gd name="T53" fmla="*/ 37 h 80"/>
                <a:gd name="T54" fmla="*/ 140 w 279"/>
                <a:gd name="T55" fmla="*/ 43 h 80"/>
                <a:gd name="T56" fmla="*/ 116 w 279"/>
                <a:gd name="T57" fmla="*/ 37 h 80"/>
                <a:gd name="T58" fmla="*/ 114 w 279"/>
                <a:gd name="T59" fmla="*/ 33 h 80"/>
                <a:gd name="T60" fmla="*/ 118 w 279"/>
                <a:gd name="T61" fmla="*/ 31 h 80"/>
                <a:gd name="T62" fmla="*/ 117 w 279"/>
                <a:gd name="T63" fmla="*/ 37 h 80"/>
                <a:gd name="T64" fmla="*/ 94 w 279"/>
                <a:gd name="T65" fmla="*/ 31 h 80"/>
                <a:gd name="T66" fmla="*/ 91 w 279"/>
                <a:gd name="T67" fmla="*/ 27 h 80"/>
                <a:gd name="T68" fmla="*/ 95 w 279"/>
                <a:gd name="T69" fmla="*/ 25 h 80"/>
                <a:gd name="T70" fmla="*/ 95 w 279"/>
                <a:gd name="T71" fmla="*/ 31 h 80"/>
                <a:gd name="T72" fmla="*/ 71 w 279"/>
                <a:gd name="T73" fmla="*/ 25 h 80"/>
                <a:gd name="T74" fmla="*/ 68 w 279"/>
                <a:gd name="T75" fmla="*/ 21 h 80"/>
                <a:gd name="T76" fmla="*/ 73 w 279"/>
                <a:gd name="T77" fmla="*/ 19 h 80"/>
                <a:gd name="T78" fmla="*/ 72 w 279"/>
                <a:gd name="T79" fmla="*/ 25 h 80"/>
                <a:gd name="T80" fmla="*/ 48 w 279"/>
                <a:gd name="T81" fmla="*/ 19 h 80"/>
                <a:gd name="T82" fmla="*/ 46 w 279"/>
                <a:gd name="T83" fmla="*/ 15 h 80"/>
                <a:gd name="T84" fmla="*/ 50 w 279"/>
                <a:gd name="T85" fmla="*/ 13 h 80"/>
                <a:gd name="T86" fmla="*/ 49 w 279"/>
                <a:gd name="T87" fmla="*/ 19 h 80"/>
                <a:gd name="T88" fmla="*/ 26 w 279"/>
                <a:gd name="T89" fmla="*/ 13 h 80"/>
                <a:gd name="T90" fmla="*/ 23 w 279"/>
                <a:gd name="T91" fmla="*/ 9 h 80"/>
                <a:gd name="T92" fmla="*/ 28 w 279"/>
                <a:gd name="T93" fmla="*/ 7 h 80"/>
                <a:gd name="T94" fmla="*/ 27 w 279"/>
                <a:gd name="T95" fmla="*/ 13 h 80"/>
                <a:gd name="T96" fmla="*/ 3 w 279"/>
                <a:gd name="T97" fmla="*/ 7 h 80"/>
                <a:gd name="T98" fmla="*/ 1 w 279"/>
                <a:gd name="T99" fmla="*/ 3 h 80"/>
                <a:gd name="T100" fmla="*/ 5 w 279"/>
                <a:gd name="T101" fmla="*/ 0 h 80"/>
                <a:gd name="T102" fmla="*/ 4 w 279"/>
                <a:gd name="T103" fmla="*/ 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80">
                  <a:moveTo>
                    <a:pt x="276" y="80"/>
                  </a:moveTo>
                  <a:cubicBezTo>
                    <a:pt x="275" y="80"/>
                    <a:pt x="275" y="80"/>
                    <a:pt x="275" y="80"/>
                  </a:cubicBezTo>
                  <a:cubicBezTo>
                    <a:pt x="274" y="80"/>
                    <a:pt x="274" y="80"/>
                    <a:pt x="274" y="80"/>
                  </a:cubicBezTo>
                  <a:cubicBezTo>
                    <a:pt x="273" y="79"/>
                    <a:pt x="272" y="77"/>
                    <a:pt x="272" y="75"/>
                  </a:cubicBezTo>
                  <a:cubicBezTo>
                    <a:pt x="272" y="74"/>
                    <a:pt x="274" y="73"/>
                    <a:pt x="276" y="73"/>
                  </a:cubicBezTo>
                  <a:cubicBezTo>
                    <a:pt x="276" y="73"/>
                    <a:pt x="276" y="73"/>
                    <a:pt x="276" y="73"/>
                  </a:cubicBezTo>
                  <a:cubicBezTo>
                    <a:pt x="278" y="74"/>
                    <a:pt x="279" y="76"/>
                    <a:pt x="279" y="77"/>
                  </a:cubicBezTo>
                  <a:cubicBezTo>
                    <a:pt x="278" y="79"/>
                    <a:pt x="277" y="80"/>
                    <a:pt x="276" y="80"/>
                  </a:cubicBezTo>
                  <a:close/>
                  <a:moveTo>
                    <a:pt x="253" y="74"/>
                  </a:moveTo>
                  <a:cubicBezTo>
                    <a:pt x="253" y="74"/>
                    <a:pt x="252" y="74"/>
                    <a:pt x="252" y="74"/>
                  </a:cubicBezTo>
                  <a:cubicBezTo>
                    <a:pt x="252" y="73"/>
                    <a:pt x="252" y="73"/>
                    <a:pt x="252" y="73"/>
                  </a:cubicBezTo>
                  <a:cubicBezTo>
                    <a:pt x="250" y="73"/>
                    <a:pt x="249" y="71"/>
                    <a:pt x="249" y="69"/>
                  </a:cubicBezTo>
                  <a:cubicBezTo>
                    <a:pt x="250" y="68"/>
                    <a:pt x="252" y="67"/>
                    <a:pt x="253" y="67"/>
                  </a:cubicBezTo>
                  <a:cubicBezTo>
                    <a:pt x="254" y="67"/>
                    <a:pt x="254" y="67"/>
                    <a:pt x="254" y="67"/>
                  </a:cubicBezTo>
                  <a:cubicBezTo>
                    <a:pt x="256" y="68"/>
                    <a:pt x="257" y="69"/>
                    <a:pt x="256" y="71"/>
                  </a:cubicBezTo>
                  <a:cubicBezTo>
                    <a:pt x="256" y="73"/>
                    <a:pt x="254" y="74"/>
                    <a:pt x="253" y="74"/>
                  </a:cubicBezTo>
                  <a:close/>
                  <a:moveTo>
                    <a:pt x="230" y="68"/>
                  </a:moveTo>
                  <a:cubicBezTo>
                    <a:pt x="230" y="68"/>
                    <a:pt x="230" y="68"/>
                    <a:pt x="229" y="67"/>
                  </a:cubicBezTo>
                  <a:cubicBezTo>
                    <a:pt x="229" y="67"/>
                    <a:pt x="229" y="67"/>
                    <a:pt x="229" y="67"/>
                  </a:cubicBezTo>
                  <a:cubicBezTo>
                    <a:pt x="227" y="67"/>
                    <a:pt x="226" y="65"/>
                    <a:pt x="227" y="63"/>
                  </a:cubicBezTo>
                  <a:cubicBezTo>
                    <a:pt x="227" y="62"/>
                    <a:pt x="229" y="61"/>
                    <a:pt x="231" y="61"/>
                  </a:cubicBezTo>
                  <a:cubicBezTo>
                    <a:pt x="231" y="61"/>
                    <a:pt x="231" y="61"/>
                    <a:pt x="231" y="61"/>
                  </a:cubicBezTo>
                  <a:cubicBezTo>
                    <a:pt x="233" y="62"/>
                    <a:pt x="234" y="63"/>
                    <a:pt x="233" y="65"/>
                  </a:cubicBezTo>
                  <a:cubicBezTo>
                    <a:pt x="233" y="67"/>
                    <a:pt x="232" y="68"/>
                    <a:pt x="230" y="68"/>
                  </a:cubicBezTo>
                  <a:close/>
                  <a:moveTo>
                    <a:pt x="208" y="62"/>
                  </a:moveTo>
                  <a:cubicBezTo>
                    <a:pt x="207" y="62"/>
                    <a:pt x="207" y="61"/>
                    <a:pt x="207" y="61"/>
                  </a:cubicBezTo>
                  <a:cubicBezTo>
                    <a:pt x="206" y="61"/>
                    <a:pt x="206" y="61"/>
                    <a:pt x="206" y="61"/>
                  </a:cubicBezTo>
                  <a:cubicBezTo>
                    <a:pt x="205" y="61"/>
                    <a:pt x="204" y="59"/>
                    <a:pt x="204" y="57"/>
                  </a:cubicBezTo>
                  <a:cubicBezTo>
                    <a:pt x="205" y="56"/>
                    <a:pt x="206" y="54"/>
                    <a:pt x="208" y="55"/>
                  </a:cubicBezTo>
                  <a:cubicBezTo>
                    <a:pt x="209" y="55"/>
                    <a:pt x="209" y="55"/>
                    <a:pt x="209" y="55"/>
                  </a:cubicBezTo>
                  <a:cubicBezTo>
                    <a:pt x="210" y="56"/>
                    <a:pt x="211" y="57"/>
                    <a:pt x="211" y="59"/>
                  </a:cubicBezTo>
                  <a:cubicBezTo>
                    <a:pt x="210" y="61"/>
                    <a:pt x="209" y="62"/>
                    <a:pt x="208" y="62"/>
                  </a:cubicBezTo>
                  <a:close/>
                  <a:moveTo>
                    <a:pt x="185" y="55"/>
                  </a:moveTo>
                  <a:cubicBezTo>
                    <a:pt x="185" y="55"/>
                    <a:pt x="184" y="55"/>
                    <a:pt x="184" y="55"/>
                  </a:cubicBezTo>
                  <a:cubicBezTo>
                    <a:pt x="184" y="55"/>
                    <a:pt x="184" y="55"/>
                    <a:pt x="184" y="55"/>
                  </a:cubicBezTo>
                  <a:cubicBezTo>
                    <a:pt x="182" y="55"/>
                    <a:pt x="181" y="53"/>
                    <a:pt x="182" y="51"/>
                  </a:cubicBezTo>
                  <a:cubicBezTo>
                    <a:pt x="182" y="49"/>
                    <a:pt x="184" y="48"/>
                    <a:pt x="186" y="49"/>
                  </a:cubicBezTo>
                  <a:cubicBezTo>
                    <a:pt x="186" y="49"/>
                    <a:pt x="186" y="49"/>
                    <a:pt x="186" y="49"/>
                  </a:cubicBezTo>
                  <a:cubicBezTo>
                    <a:pt x="188" y="49"/>
                    <a:pt x="189" y="51"/>
                    <a:pt x="188" y="53"/>
                  </a:cubicBezTo>
                  <a:cubicBezTo>
                    <a:pt x="188" y="54"/>
                    <a:pt x="186" y="55"/>
                    <a:pt x="185" y="55"/>
                  </a:cubicBezTo>
                  <a:close/>
                  <a:moveTo>
                    <a:pt x="162" y="49"/>
                  </a:moveTo>
                  <a:cubicBezTo>
                    <a:pt x="162" y="49"/>
                    <a:pt x="162" y="49"/>
                    <a:pt x="162" y="49"/>
                  </a:cubicBezTo>
                  <a:cubicBezTo>
                    <a:pt x="161" y="49"/>
                    <a:pt x="161" y="49"/>
                    <a:pt x="161" y="49"/>
                  </a:cubicBezTo>
                  <a:cubicBezTo>
                    <a:pt x="159" y="49"/>
                    <a:pt x="158" y="47"/>
                    <a:pt x="159" y="45"/>
                  </a:cubicBezTo>
                  <a:cubicBezTo>
                    <a:pt x="159" y="43"/>
                    <a:pt x="161" y="42"/>
                    <a:pt x="163" y="43"/>
                  </a:cubicBezTo>
                  <a:cubicBezTo>
                    <a:pt x="163" y="43"/>
                    <a:pt x="163" y="43"/>
                    <a:pt x="163" y="43"/>
                  </a:cubicBezTo>
                  <a:cubicBezTo>
                    <a:pt x="165" y="43"/>
                    <a:pt x="166" y="45"/>
                    <a:pt x="166" y="47"/>
                  </a:cubicBezTo>
                  <a:cubicBezTo>
                    <a:pt x="165" y="48"/>
                    <a:pt x="164" y="49"/>
                    <a:pt x="162" y="49"/>
                  </a:cubicBezTo>
                  <a:close/>
                  <a:moveTo>
                    <a:pt x="140" y="43"/>
                  </a:moveTo>
                  <a:cubicBezTo>
                    <a:pt x="140" y="43"/>
                    <a:pt x="139" y="43"/>
                    <a:pt x="139" y="43"/>
                  </a:cubicBezTo>
                  <a:cubicBezTo>
                    <a:pt x="139" y="43"/>
                    <a:pt x="139" y="43"/>
                    <a:pt x="139" y="43"/>
                  </a:cubicBezTo>
                  <a:cubicBezTo>
                    <a:pt x="137" y="43"/>
                    <a:pt x="136" y="41"/>
                    <a:pt x="136" y="39"/>
                  </a:cubicBezTo>
                  <a:cubicBezTo>
                    <a:pt x="137" y="37"/>
                    <a:pt x="139" y="36"/>
                    <a:pt x="140" y="37"/>
                  </a:cubicBezTo>
                  <a:cubicBezTo>
                    <a:pt x="141" y="37"/>
                    <a:pt x="141" y="37"/>
                    <a:pt x="141" y="37"/>
                  </a:cubicBezTo>
                  <a:cubicBezTo>
                    <a:pt x="142" y="37"/>
                    <a:pt x="143" y="39"/>
                    <a:pt x="143" y="41"/>
                  </a:cubicBezTo>
                  <a:cubicBezTo>
                    <a:pt x="143" y="42"/>
                    <a:pt x="141" y="43"/>
                    <a:pt x="140" y="43"/>
                  </a:cubicBezTo>
                  <a:close/>
                  <a:moveTo>
                    <a:pt x="117" y="37"/>
                  </a:moveTo>
                  <a:cubicBezTo>
                    <a:pt x="117" y="37"/>
                    <a:pt x="117" y="37"/>
                    <a:pt x="116" y="37"/>
                  </a:cubicBezTo>
                  <a:cubicBezTo>
                    <a:pt x="116" y="37"/>
                    <a:pt x="116" y="37"/>
                    <a:pt x="116" y="37"/>
                  </a:cubicBezTo>
                  <a:cubicBezTo>
                    <a:pt x="114" y="37"/>
                    <a:pt x="113" y="35"/>
                    <a:pt x="114" y="33"/>
                  </a:cubicBezTo>
                  <a:cubicBezTo>
                    <a:pt x="114" y="31"/>
                    <a:pt x="116" y="30"/>
                    <a:pt x="118" y="31"/>
                  </a:cubicBezTo>
                  <a:cubicBezTo>
                    <a:pt x="118" y="31"/>
                    <a:pt x="118" y="31"/>
                    <a:pt x="118" y="31"/>
                  </a:cubicBezTo>
                  <a:cubicBezTo>
                    <a:pt x="120" y="31"/>
                    <a:pt x="121" y="33"/>
                    <a:pt x="120" y="35"/>
                  </a:cubicBezTo>
                  <a:cubicBezTo>
                    <a:pt x="120" y="36"/>
                    <a:pt x="119" y="37"/>
                    <a:pt x="117" y="37"/>
                  </a:cubicBezTo>
                  <a:close/>
                  <a:moveTo>
                    <a:pt x="95" y="31"/>
                  </a:moveTo>
                  <a:cubicBezTo>
                    <a:pt x="94" y="31"/>
                    <a:pt x="94" y="31"/>
                    <a:pt x="94" y="31"/>
                  </a:cubicBezTo>
                  <a:cubicBezTo>
                    <a:pt x="93" y="31"/>
                    <a:pt x="93" y="31"/>
                    <a:pt x="93" y="31"/>
                  </a:cubicBezTo>
                  <a:cubicBezTo>
                    <a:pt x="92" y="31"/>
                    <a:pt x="91" y="29"/>
                    <a:pt x="91" y="27"/>
                  </a:cubicBezTo>
                  <a:cubicBezTo>
                    <a:pt x="92" y="25"/>
                    <a:pt x="93" y="24"/>
                    <a:pt x="95" y="25"/>
                  </a:cubicBezTo>
                  <a:cubicBezTo>
                    <a:pt x="95" y="25"/>
                    <a:pt x="95" y="25"/>
                    <a:pt x="95" y="25"/>
                  </a:cubicBezTo>
                  <a:cubicBezTo>
                    <a:pt x="97" y="25"/>
                    <a:pt x="98" y="27"/>
                    <a:pt x="98" y="29"/>
                  </a:cubicBezTo>
                  <a:cubicBezTo>
                    <a:pt x="97" y="30"/>
                    <a:pt x="96" y="31"/>
                    <a:pt x="95" y="31"/>
                  </a:cubicBezTo>
                  <a:close/>
                  <a:moveTo>
                    <a:pt x="72" y="25"/>
                  </a:moveTo>
                  <a:cubicBezTo>
                    <a:pt x="72" y="25"/>
                    <a:pt x="71" y="25"/>
                    <a:pt x="71" y="25"/>
                  </a:cubicBezTo>
                  <a:cubicBezTo>
                    <a:pt x="71" y="25"/>
                    <a:pt x="71" y="25"/>
                    <a:pt x="71" y="25"/>
                  </a:cubicBezTo>
                  <a:cubicBezTo>
                    <a:pt x="69" y="24"/>
                    <a:pt x="68" y="23"/>
                    <a:pt x="68" y="21"/>
                  </a:cubicBezTo>
                  <a:cubicBezTo>
                    <a:pt x="69" y="19"/>
                    <a:pt x="71" y="18"/>
                    <a:pt x="72" y="19"/>
                  </a:cubicBezTo>
                  <a:cubicBezTo>
                    <a:pt x="73" y="19"/>
                    <a:pt x="73" y="19"/>
                    <a:pt x="73" y="19"/>
                  </a:cubicBezTo>
                  <a:cubicBezTo>
                    <a:pt x="75" y="19"/>
                    <a:pt x="76" y="21"/>
                    <a:pt x="75" y="23"/>
                  </a:cubicBezTo>
                  <a:cubicBezTo>
                    <a:pt x="75" y="24"/>
                    <a:pt x="73" y="25"/>
                    <a:pt x="72" y="25"/>
                  </a:cubicBezTo>
                  <a:close/>
                  <a:moveTo>
                    <a:pt x="49" y="19"/>
                  </a:moveTo>
                  <a:cubicBezTo>
                    <a:pt x="49" y="19"/>
                    <a:pt x="49" y="19"/>
                    <a:pt x="48" y="19"/>
                  </a:cubicBezTo>
                  <a:cubicBezTo>
                    <a:pt x="48" y="19"/>
                    <a:pt x="48" y="19"/>
                    <a:pt x="48" y="19"/>
                  </a:cubicBezTo>
                  <a:cubicBezTo>
                    <a:pt x="46" y="18"/>
                    <a:pt x="45" y="17"/>
                    <a:pt x="46" y="15"/>
                  </a:cubicBezTo>
                  <a:cubicBezTo>
                    <a:pt x="46" y="13"/>
                    <a:pt x="48" y="12"/>
                    <a:pt x="50" y="13"/>
                  </a:cubicBezTo>
                  <a:cubicBezTo>
                    <a:pt x="50" y="13"/>
                    <a:pt x="50" y="13"/>
                    <a:pt x="50" y="13"/>
                  </a:cubicBezTo>
                  <a:cubicBezTo>
                    <a:pt x="52" y="13"/>
                    <a:pt x="53" y="15"/>
                    <a:pt x="52" y="17"/>
                  </a:cubicBezTo>
                  <a:cubicBezTo>
                    <a:pt x="52" y="18"/>
                    <a:pt x="51" y="19"/>
                    <a:pt x="49" y="19"/>
                  </a:cubicBezTo>
                  <a:close/>
                  <a:moveTo>
                    <a:pt x="27" y="13"/>
                  </a:moveTo>
                  <a:cubicBezTo>
                    <a:pt x="26" y="13"/>
                    <a:pt x="26" y="13"/>
                    <a:pt x="26" y="13"/>
                  </a:cubicBezTo>
                  <a:cubicBezTo>
                    <a:pt x="26" y="13"/>
                    <a:pt x="26" y="13"/>
                    <a:pt x="26" y="13"/>
                  </a:cubicBezTo>
                  <a:cubicBezTo>
                    <a:pt x="24" y="12"/>
                    <a:pt x="23" y="11"/>
                    <a:pt x="23" y="9"/>
                  </a:cubicBezTo>
                  <a:cubicBezTo>
                    <a:pt x="24" y="7"/>
                    <a:pt x="25" y="6"/>
                    <a:pt x="27" y="6"/>
                  </a:cubicBezTo>
                  <a:cubicBezTo>
                    <a:pt x="28" y="7"/>
                    <a:pt x="28" y="7"/>
                    <a:pt x="28" y="7"/>
                  </a:cubicBezTo>
                  <a:cubicBezTo>
                    <a:pt x="29" y="7"/>
                    <a:pt x="30" y="9"/>
                    <a:pt x="30" y="11"/>
                  </a:cubicBezTo>
                  <a:cubicBezTo>
                    <a:pt x="29" y="12"/>
                    <a:pt x="28" y="13"/>
                    <a:pt x="27" y="13"/>
                  </a:cubicBezTo>
                  <a:close/>
                  <a:moveTo>
                    <a:pt x="4" y="7"/>
                  </a:moveTo>
                  <a:cubicBezTo>
                    <a:pt x="4" y="7"/>
                    <a:pt x="3" y="7"/>
                    <a:pt x="3" y="7"/>
                  </a:cubicBezTo>
                  <a:cubicBezTo>
                    <a:pt x="3" y="7"/>
                    <a:pt x="3" y="7"/>
                    <a:pt x="3" y="7"/>
                  </a:cubicBezTo>
                  <a:cubicBezTo>
                    <a:pt x="1" y="6"/>
                    <a:pt x="0" y="4"/>
                    <a:pt x="1" y="3"/>
                  </a:cubicBezTo>
                  <a:cubicBezTo>
                    <a:pt x="1" y="1"/>
                    <a:pt x="3" y="0"/>
                    <a:pt x="5" y="0"/>
                  </a:cubicBezTo>
                  <a:cubicBezTo>
                    <a:pt x="5" y="0"/>
                    <a:pt x="5" y="0"/>
                    <a:pt x="5" y="0"/>
                  </a:cubicBezTo>
                  <a:cubicBezTo>
                    <a:pt x="7" y="1"/>
                    <a:pt x="8" y="3"/>
                    <a:pt x="7" y="5"/>
                  </a:cubicBezTo>
                  <a:cubicBezTo>
                    <a:pt x="7" y="6"/>
                    <a:pt x="6"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4" name="Freeform 33">
              <a:extLst>
                <a:ext uri="{FF2B5EF4-FFF2-40B4-BE49-F238E27FC236}">
                  <a16:creationId xmlns:a16="http://schemas.microsoft.com/office/drawing/2014/main" id="{5DF8FF00-5D4B-491D-9D66-10F03B4CBBF2}"/>
                </a:ext>
              </a:extLst>
            </p:cNvPr>
            <p:cNvSpPr>
              <a:spLocks/>
            </p:cNvSpPr>
            <p:nvPr/>
          </p:nvSpPr>
          <p:spPr bwMode="auto">
            <a:xfrm>
              <a:off x="2576" y="2917"/>
              <a:ext cx="5" cy="5"/>
            </a:xfrm>
            <a:custGeom>
              <a:avLst/>
              <a:gdLst>
                <a:gd name="T0" fmla="*/ 3 w 7"/>
                <a:gd name="T1" fmla="*/ 7 h 7"/>
                <a:gd name="T2" fmla="*/ 3 w 7"/>
                <a:gd name="T3" fmla="*/ 7 h 7"/>
                <a:gd name="T4" fmla="*/ 2 w 7"/>
                <a:gd name="T5" fmla="*/ 7 h 7"/>
                <a:gd name="T6" fmla="*/ 0 w 7"/>
                <a:gd name="T7" fmla="*/ 3 h 7"/>
                <a:gd name="T8" fmla="*/ 4 w 7"/>
                <a:gd name="T9" fmla="*/ 0 h 7"/>
                <a:gd name="T10" fmla="*/ 7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3" y="7"/>
                  </a:cubicBezTo>
                  <a:cubicBezTo>
                    <a:pt x="2" y="7"/>
                    <a:pt x="2" y="7"/>
                    <a:pt x="2" y="7"/>
                  </a:cubicBezTo>
                  <a:cubicBezTo>
                    <a:pt x="1" y="6"/>
                    <a:pt x="0" y="4"/>
                    <a:pt x="0" y="3"/>
                  </a:cubicBezTo>
                  <a:cubicBezTo>
                    <a:pt x="1" y="1"/>
                    <a:pt x="2" y="0"/>
                    <a:pt x="4" y="0"/>
                  </a:cubicBezTo>
                  <a:cubicBezTo>
                    <a:pt x="6" y="1"/>
                    <a:pt x="7" y="3"/>
                    <a:pt x="7" y="4"/>
                  </a:cubicBezTo>
                  <a:cubicBezTo>
                    <a:pt x="6" y="6"/>
                    <a:pt x="5"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5" name="Freeform 34">
              <a:extLst>
                <a:ext uri="{FF2B5EF4-FFF2-40B4-BE49-F238E27FC236}">
                  <a16:creationId xmlns:a16="http://schemas.microsoft.com/office/drawing/2014/main" id="{79875351-BFC4-4E52-A649-AF391D492B7B}"/>
                </a:ext>
              </a:extLst>
            </p:cNvPr>
            <p:cNvSpPr>
              <a:spLocks/>
            </p:cNvSpPr>
            <p:nvPr/>
          </p:nvSpPr>
          <p:spPr bwMode="auto">
            <a:xfrm>
              <a:off x="2731" y="2827"/>
              <a:ext cx="6" cy="5"/>
            </a:xfrm>
            <a:custGeom>
              <a:avLst/>
              <a:gdLst>
                <a:gd name="T0" fmla="*/ 4 w 8"/>
                <a:gd name="T1" fmla="*/ 7 h 7"/>
                <a:gd name="T2" fmla="*/ 3 w 8"/>
                <a:gd name="T3" fmla="*/ 7 h 7"/>
                <a:gd name="T4" fmla="*/ 1 w 8"/>
                <a:gd name="T5" fmla="*/ 3 h 7"/>
                <a:gd name="T6" fmla="*/ 5 w 8"/>
                <a:gd name="T7" fmla="*/ 1 h 7"/>
                <a:gd name="T8" fmla="*/ 7 w 8"/>
                <a:gd name="T9" fmla="*/ 5 h 7"/>
                <a:gd name="T10" fmla="*/ 7 w 8"/>
                <a:gd name="T11" fmla="*/ 5 h 7"/>
                <a:gd name="T12" fmla="*/ 4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7"/>
                  </a:moveTo>
                  <a:cubicBezTo>
                    <a:pt x="4" y="7"/>
                    <a:pt x="3" y="7"/>
                    <a:pt x="3" y="7"/>
                  </a:cubicBezTo>
                  <a:cubicBezTo>
                    <a:pt x="1" y="6"/>
                    <a:pt x="0" y="5"/>
                    <a:pt x="1" y="3"/>
                  </a:cubicBezTo>
                  <a:cubicBezTo>
                    <a:pt x="1" y="1"/>
                    <a:pt x="3" y="0"/>
                    <a:pt x="5" y="1"/>
                  </a:cubicBezTo>
                  <a:cubicBezTo>
                    <a:pt x="7" y="1"/>
                    <a:pt x="8" y="3"/>
                    <a:pt x="7" y="5"/>
                  </a:cubicBezTo>
                  <a:cubicBezTo>
                    <a:pt x="7" y="5"/>
                    <a:pt x="7" y="5"/>
                    <a:pt x="7" y="5"/>
                  </a:cubicBezTo>
                  <a:cubicBezTo>
                    <a:pt x="7" y="6"/>
                    <a:pt x="5"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6" name="Freeform 35">
              <a:extLst>
                <a:ext uri="{FF2B5EF4-FFF2-40B4-BE49-F238E27FC236}">
                  <a16:creationId xmlns:a16="http://schemas.microsoft.com/office/drawing/2014/main" id="{B23E1D0B-8A8E-47CC-AA8A-DB3A6237C967}"/>
                </a:ext>
              </a:extLst>
            </p:cNvPr>
            <p:cNvSpPr>
              <a:spLocks noEditPoints="1"/>
            </p:cNvSpPr>
            <p:nvPr/>
          </p:nvSpPr>
          <p:spPr bwMode="auto">
            <a:xfrm>
              <a:off x="2670" y="2844"/>
              <a:ext cx="62" cy="216"/>
            </a:xfrm>
            <a:custGeom>
              <a:avLst/>
              <a:gdLst>
                <a:gd name="T0" fmla="*/ 2 w 80"/>
                <a:gd name="T1" fmla="*/ 279 h 279"/>
                <a:gd name="T2" fmla="*/ 0 w 80"/>
                <a:gd name="T3" fmla="*/ 275 h 279"/>
                <a:gd name="T4" fmla="*/ 6 w 80"/>
                <a:gd name="T5" fmla="*/ 276 h 279"/>
                <a:gd name="T6" fmla="*/ 3 w 80"/>
                <a:gd name="T7" fmla="*/ 279 h 279"/>
                <a:gd name="T8" fmla="*/ 8 w 80"/>
                <a:gd name="T9" fmla="*/ 256 h 279"/>
                <a:gd name="T10" fmla="*/ 6 w 80"/>
                <a:gd name="T11" fmla="*/ 252 h 279"/>
                <a:gd name="T12" fmla="*/ 13 w 80"/>
                <a:gd name="T13" fmla="*/ 254 h 279"/>
                <a:gd name="T14" fmla="*/ 9 w 80"/>
                <a:gd name="T15" fmla="*/ 257 h 279"/>
                <a:gd name="T16" fmla="*/ 14 w 80"/>
                <a:gd name="T17" fmla="*/ 234 h 279"/>
                <a:gd name="T18" fmla="*/ 12 w 80"/>
                <a:gd name="T19" fmla="*/ 229 h 279"/>
                <a:gd name="T20" fmla="*/ 19 w 80"/>
                <a:gd name="T21" fmla="*/ 231 h 279"/>
                <a:gd name="T22" fmla="*/ 15 w 80"/>
                <a:gd name="T23" fmla="*/ 234 h 279"/>
                <a:gd name="T24" fmla="*/ 21 w 80"/>
                <a:gd name="T25" fmla="*/ 211 h 279"/>
                <a:gd name="T26" fmla="*/ 18 w 80"/>
                <a:gd name="T27" fmla="*/ 207 h 279"/>
                <a:gd name="T28" fmla="*/ 25 w 80"/>
                <a:gd name="T29" fmla="*/ 209 h 279"/>
                <a:gd name="T30" fmla="*/ 21 w 80"/>
                <a:gd name="T31" fmla="*/ 211 h 279"/>
                <a:gd name="T32" fmla="*/ 27 w 80"/>
                <a:gd name="T33" fmla="*/ 189 h 279"/>
                <a:gd name="T34" fmla="*/ 24 w 80"/>
                <a:gd name="T35" fmla="*/ 184 h 279"/>
                <a:gd name="T36" fmla="*/ 31 w 80"/>
                <a:gd name="T37" fmla="*/ 186 h 279"/>
                <a:gd name="T38" fmla="*/ 27 w 80"/>
                <a:gd name="T39" fmla="*/ 189 h 279"/>
                <a:gd name="T40" fmla="*/ 33 w 80"/>
                <a:gd name="T41" fmla="*/ 166 h 279"/>
                <a:gd name="T42" fmla="*/ 30 w 80"/>
                <a:gd name="T43" fmla="*/ 162 h 279"/>
                <a:gd name="T44" fmla="*/ 37 w 80"/>
                <a:gd name="T45" fmla="*/ 163 h 279"/>
                <a:gd name="T46" fmla="*/ 34 w 80"/>
                <a:gd name="T47" fmla="*/ 166 h 279"/>
                <a:gd name="T48" fmla="*/ 39 w 80"/>
                <a:gd name="T49" fmla="*/ 143 h 279"/>
                <a:gd name="T50" fmla="*/ 36 w 80"/>
                <a:gd name="T51" fmla="*/ 139 h 279"/>
                <a:gd name="T52" fmla="*/ 43 w 80"/>
                <a:gd name="T53" fmla="*/ 141 h 279"/>
                <a:gd name="T54" fmla="*/ 40 w 80"/>
                <a:gd name="T55" fmla="*/ 143 h 279"/>
                <a:gd name="T56" fmla="*/ 45 w 80"/>
                <a:gd name="T57" fmla="*/ 121 h 279"/>
                <a:gd name="T58" fmla="*/ 43 w 80"/>
                <a:gd name="T59" fmla="*/ 116 h 279"/>
                <a:gd name="T60" fmla="*/ 49 w 80"/>
                <a:gd name="T61" fmla="*/ 118 h 279"/>
                <a:gd name="T62" fmla="*/ 46 w 80"/>
                <a:gd name="T63" fmla="*/ 121 h 279"/>
                <a:gd name="T64" fmla="*/ 51 w 80"/>
                <a:gd name="T65" fmla="*/ 98 h 279"/>
                <a:gd name="T66" fmla="*/ 49 w 80"/>
                <a:gd name="T67" fmla="*/ 94 h 279"/>
                <a:gd name="T68" fmla="*/ 55 w 80"/>
                <a:gd name="T69" fmla="*/ 95 h 279"/>
                <a:gd name="T70" fmla="*/ 52 w 80"/>
                <a:gd name="T71" fmla="*/ 98 h 279"/>
                <a:gd name="T72" fmla="*/ 57 w 80"/>
                <a:gd name="T73" fmla="*/ 75 h 279"/>
                <a:gd name="T74" fmla="*/ 55 w 80"/>
                <a:gd name="T75" fmla="*/ 71 h 279"/>
                <a:gd name="T76" fmla="*/ 61 w 80"/>
                <a:gd name="T77" fmla="*/ 73 h 279"/>
                <a:gd name="T78" fmla="*/ 58 w 80"/>
                <a:gd name="T79" fmla="*/ 76 h 279"/>
                <a:gd name="T80" fmla="*/ 63 w 80"/>
                <a:gd name="T81" fmla="*/ 53 h 279"/>
                <a:gd name="T82" fmla="*/ 61 w 80"/>
                <a:gd name="T83" fmla="*/ 48 h 279"/>
                <a:gd name="T84" fmla="*/ 67 w 80"/>
                <a:gd name="T85" fmla="*/ 50 h 279"/>
                <a:gd name="T86" fmla="*/ 64 w 80"/>
                <a:gd name="T87" fmla="*/ 53 h 279"/>
                <a:gd name="T88" fmla="*/ 69 w 80"/>
                <a:gd name="T89" fmla="*/ 30 h 279"/>
                <a:gd name="T90" fmla="*/ 67 w 80"/>
                <a:gd name="T91" fmla="*/ 26 h 279"/>
                <a:gd name="T92" fmla="*/ 73 w 80"/>
                <a:gd name="T93" fmla="*/ 28 h 279"/>
                <a:gd name="T94" fmla="*/ 70 w 80"/>
                <a:gd name="T95" fmla="*/ 30 h 279"/>
                <a:gd name="T96" fmla="*/ 75 w 80"/>
                <a:gd name="T97" fmla="*/ 8 h 279"/>
                <a:gd name="T98" fmla="*/ 73 w 80"/>
                <a:gd name="T99" fmla="*/ 3 h 279"/>
                <a:gd name="T100" fmla="*/ 79 w 80"/>
                <a:gd name="T101" fmla="*/ 5 h 279"/>
                <a:gd name="T102" fmla="*/ 76 w 80"/>
                <a:gd name="T103"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279">
                  <a:moveTo>
                    <a:pt x="3" y="279"/>
                  </a:moveTo>
                  <a:cubicBezTo>
                    <a:pt x="3" y="279"/>
                    <a:pt x="3" y="279"/>
                    <a:pt x="2" y="279"/>
                  </a:cubicBezTo>
                  <a:cubicBezTo>
                    <a:pt x="1" y="279"/>
                    <a:pt x="0" y="277"/>
                    <a:pt x="0" y="275"/>
                  </a:cubicBezTo>
                  <a:cubicBezTo>
                    <a:pt x="0" y="275"/>
                    <a:pt x="0" y="275"/>
                    <a:pt x="0" y="275"/>
                  </a:cubicBezTo>
                  <a:cubicBezTo>
                    <a:pt x="1" y="273"/>
                    <a:pt x="2" y="272"/>
                    <a:pt x="4" y="272"/>
                  </a:cubicBezTo>
                  <a:cubicBezTo>
                    <a:pt x="6" y="273"/>
                    <a:pt x="7" y="275"/>
                    <a:pt x="6" y="276"/>
                  </a:cubicBezTo>
                  <a:cubicBezTo>
                    <a:pt x="6" y="277"/>
                    <a:pt x="6" y="277"/>
                    <a:pt x="6" y="277"/>
                  </a:cubicBezTo>
                  <a:cubicBezTo>
                    <a:pt x="6" y="278"/>
                    <a:pt x="5" y="279"/>
                    <a:pt x="3" y="279"/>
                  </a:cubicBezTo>
                  <a:close/>
                  <a:moveTo>
                    <a:pt x="9" y="257"/>
                  </a:moveTo>
                  <a:cubicBezTo>
                    <a:pt x="9" y="257"/>
                    <a:pt x="9" y="257"/>
                    <a:pt x="8" y="256"/>
                  </a:cubicBezTo>
                  <a:cubicBezTo>
                    <a:pt x="7" y="256"/>
                    <a:pt x="6" y="254"/>
                    <a:pt x="6" y="252"/>
                  </a:cubicBezTo>
                  <a:cubicBezTo>
                    <a:pt x="6" y="252"/>
                    <a:pt x="6" y="252"/>
                    <a:pt x="6" y="252"/>
                  </a:cubicBezTo>
                  <a:cubicBezTo>
                    <a:pt x="7" y="250"/>
                    <a:pt x="8" y="249"/>
                    <a:pt x="10" y="250"/>
                  </a:cubicBezTo>
                  <a:cubicBezTo>
                    <a:pt x="12" y="250"/>
                    <a:pt x="13" y="252"/>
                    <a:pt x="13" y="254"/>
                  </a:cubicBezTo>
                  <a:cubicBezTo>
                    <a:pt x="12" y="254"/>
                    <a:pt x="12" y="254"/>
                    <a:pt x="12" y="254"/>
                  </a:cubicBezTo>
                  <a:cubicBezTo>
                    <a:pt x="12" y="256"/>
                    <a:pt x="11" y="257"/>
                    <a:pt x="9" y="257"/>
                  </a:cubicBezTo>
                  <a:close/>
                  <a:moveTo>
                    <a:pt x="15" y="234"/>
                  </a:moveTo>
                  <a:cubicBezTo>
                    <a:pt x="15" y="234"/>
                    <a:pt x="15" y="234"/>
                    <a:pt x="14" y="234"/>
                  </a:cubicBezTo>
                  <a:cubicBezTo>
                    <a:pt x="13" y="233"/>
                    <a:pt x="12" y="232"/>
                    <a:pt x="12" y="230"/>
                  </a:cubicBezTo>
                  <a:cubicBezTo>
                    <a:pt x="12" y="229"/>
                    <a:pt x="12" y="229"/>
                    <a:pt x="12" y="229"/>
                  </a:cubicBezTo>
                  <a:cubicBezTo>
                    <a:pt x="13" y="228"/>
                    <a:pt x="15" y="227"/>
                    <a:pt x="16" y="227"/>
                  </a:cubicBezTo>
                  <a:cubicBezTo>
                    <a:pt x="18" y="228"/>
                    <a:pt x="19" y="229"/>
                    <a:pt x="19" y="231"/>
                  </a:cubicBezTo>
                  <a:cubicBezTo>
                    <a:pt x="19" y="232"/>
                    <a:pt x="19" y="232"/>
                    <a:pt x="19" y="232"/>
                  </a:cubicBezTo>
                  <a:cubicBezTo>
                    <a:pt x="18" y="233"/>
                    <a:pt x="17" y="234"/>
                    <a:pt x="15" y="234"/>
                  </a:cubicBezTo>
                  <a:close/>
                  <a:moveTo>
                    <a:pt x="21" y="211"/>
                  </a:moveTo>
                  <a:cubicBezTo>
                    <a:pt x="21" y="211"/>
                    <a:pt x="21" y="211"/>
                    <a:pt x="21" y="211"/>
                  </a:cubicBezTo>
                  <a:cubicBezTo>
                    <a:pt x="19" y="211"/>
                    <a:pt x="18" y="209"/>
                    <a:pt x="18" y="207"/>
                  </a:cubicBezTo>
                  <a:cubicBezTo>
                    <a:pt x="18" y="207"/>
                    <a:pt x="18" y="207"/>
                    <a:pt x="18" y="207"/>
                  </a:cubicBezTo>
                  <a:cubicBezTo>
                    <a:pt x="19" y="205"/>
                    <a:pt x="21" y="204"/>
                    <a:pt x="22" y="205"/>
                  </a:cubicBezTo>
                  <a:cubicBezTo>
                    <a:pt x="24" y="205"/>
                    <a:pt x="25" y="207"/>
                    <a:pt x="25" y="209"/>
                  </a:cubicBezTo>
                  <a:cubicBezTo>
                    <a:pt x="25" y="209"/>
                    <a:pt x="25" y="209"/>
                    <a:pt x="25" y="209"/>
                  </a:cubicBezTo>
                  <a:cubicBezTo>
                    <a:pt x="24" y="210"/>
                    <a:pt x="23" y="211"/>
                    <a:pt x="21" y="211"/>
                  </a:cubicBezTo>
                  <a:close/>
                  <a:moveTo>
                    <a:pt x="27" y="189"/>
                  </a:moveTo>
                  <a:cubicBezTo>
                    <a:pt x="27" y="189"/>
                    <a:pt x="27" y="189"/>
                    <a:pt x="27" y="189"/>
                  </a:cubicBezTo>
                  <a:cubicBezTo>
                    <a:pt x="25" y="188"/>
                    <a:pt x="24" y="186"/>
                    <a:pt x="24" y="185"/>
                  </a:cubicBezTo>
                  <a:cubicBezTo>
                    <a:pt x="24" y="184"/>
                    <a:pt x="24" y="184"/>
                    <a:pt x="24" y="184"/>
                  </a:cubicBezTo>
                  <a:cubicBezTo>
                    <a:pt x="25" y="182"/>
                    <a:pt x="27" y="181"/>
                    <a:pt x="28" y="182"/>
                  </a:cubicBezTo>
                  <a:cubicBezTo>
                    <a:pt x="30" y="182"/>
                    <a:pt x="31" y="184"/>
                    <a:pt x="31" y="186"/>
                  </a:cubicBezTo>
                  <a:cubicBezTo>
                    <a:pt x="31" y="186"/>
                    <a:pt x="31" y="186"/>
                    <a:pt x="31" y="186"/>
                  </a:cubicBezTo>
                  <a:cubicBezTo>
                    <a:pt x="30" y="188"/>
                    <a:pt x="29" y="189"/>
                    <a:pt x="27" y="189"/>
                  </a:cubicBezTo>
                  <a:close/>
                  <a:moveTo>
                    <a:pt x="34" y="166"/>
                  </a:moveTo>
                  <a:cubicBezTo>
                    <a:pt x="33" y="166"/>
                    <a:pt x="33" y="166"/>
                    <a:pt x="33" y="166"/>
                  </a:cubicBezTo>
                  <a:cubicBezTo>
                    <a:pt x="31" y="165"/>
                    <a:pt x="30" y="164"/>
                    <a:pt x="30" y="162"/>
                  </a:cubicBezTo>
                  <a:cubicBezTo>
                    <a:pt x="30" y="162"/>
                    <a:pt x="30" y="162"/>
                    <a:pt x="30" y="162"/>
                  </a:cubicBezTo>
                  <a:cubicBezTo>
                    <a:pt x="31" y="160"/>
                    <a:pt x="33" y="159"/>
                    <a:pt x="34" y="159"/>
                  </a:cubicBezTo>
                  <a:cubicBezTo>
                    <a:pt x="36" y="160"/>
                    <a:pt x="37" y="162"/>
                    <a:pt x="37" y="163"/>
                  </a:cubicBezTo>
                  <a:cubicBezTo>
                    <a:pt x="37" y="164"/>
                    <a:pt x="37" y="164"/>
                    <a:pt x="37" y="164"/>
                  </a:cubicBezTo>
                  <a:cubicBezTo>
                    <a:pt x="36" y="165"/>
                    <a:pt x="35" y="166"/>
                    <a:pt x="34" y="166"/>
                  </a:cubicBezTo>
                  <a:close/>
                  <a:moveTo>
                    <a:pt x="40" y="143"/>
                  </a:moveTo>
                  <a:cubicBezTo>
                    <a:pt x="39" y="143"/>
                    <a:pt x="39" y="143"/>
                    <a:pt x="39" y="143"/>
                  </a:cubicBezTo>
                  <a:cubicBezTo>
                    <a:pt x="37" y="143"/>
                    <a:pt x="36" y="141"/>
                    <a:pt x="36" y="139"/>
                  </a:cubicBezTo>
                  <a:cubicBezTo>
                    <a:pt x="36" y="139"/>
                    <a:pt x="36" y="139"/>
                    <a:pt x="36" y="139"/>
                  </a:cubicBezTo>
                  <a:cubicBezTo>
                    <a:pt x="37" y="137"/>
                    <a:pt x="39" y="136"/>
                    <a:pt x="41" y="137"/>
                  </a:cubicBezTo>
                  <a:cubicBezTo>
                    <a:pt x="42" y="137"/>
                    <a:pt x="43" y="139"/>
                    <a:pt x="43" y="141"/>
                  </a:cubicBezTo>
                  <a:cubicBezTo>
                    <a:pt x="43" y="141"/>
                    <a:pt x="43" y="141"/>
                    <a:pt x="43" y="141"/>
                  </a:cubicBezTo>
                  <a:cubicBezTo>
                    <a:pt x="42" y="142"/>
                    <a:pt x="41" y="143"/>
                    <a:pt x="40" y="143"/>
                  </a:cubicBezTo>
                  <a:close/>
                  <a:moveTo>
                    <a:pt x="46" y="121"/>
                  </a:moveTo>
                  <a:cubicBezTo>
                    <a:pt x="45" y="121"/>
                    <a:pt x="45" y="121"/>
                    <a:pt x="45" y="121"/>
                  </a:cubicBezTo>
                  <a:cubicBezTo>
                    <a:pt x="43" y="120"/>
                    <a:pt x="42" y="118"/>
                    <a:pt x="42" y="117"/>
                  </a:cubicBezTo>
                  <a:cubicBezTo>
                    <a:pt x="43" y="116"/>
                    <a:pt x="43" y="116"/>
                    <a:pt x="43" y="116"/>
                  </a:cubicBezTo>
                  <a:cubicBezTo>
                    <a:pt x="43" y="115"/>
                    <a:pt x="45" y="114"/>
                    <a:pt x="47" y="114"/>
                  </a:cubicBezTo>
                  <a:cubicBezTo>
                    <a:pt x="48" y="115"/>
                    <a:pt x="49" y="116"/>
                    <a:pt x="49" y="118"/>
                  </a:cubicBezTo>
                  <a:cubicBezTo>
                    <a:pt x="49" y="118"/>
                    <a:pt x="49" y="118"/>
                    <a:pt x="49" y="118"/>
                  </a:cubicBezTo>
                  <a:cubicBezTo>
                    <a:pt x="48" y="120"/>
                    <a:pt x="47" y="121"/>
                    <a:pt x="46" y="121"/>
                  </a:cubicBezTo>
                  <a:close/>
                  <a:moveTo>
                    <a:pt x="52" y="98"/>
                  </a:moveTo>
                  <a:cubicBezTo>
                    <a:pt x="51" y="98"/>
                    <a:pt x="51" y="98"/>
                    <a:pt x="51" y="98"/>
                  </a:cubicBezTo>
                  <a:cubicBezTo>
                    <a:pt x="49" y="98"/>
                    <a:pt x="48" y="96"/>
                    <a:pt x="49" y="94"/>
                  </a:cubicBezTo>
                  <a:cubicBezTo>
                    <a:pt x="49" y="94"/>
                    <a:pt x="49" y="94"/>
                    <a:pt x="49" y="94"/>
                  </a:cubicBezTo>
                  <a:cubicBezTo>
                    <a:pt x="49" y="92"/>
                    <a:pt x="51" y="91"/>
                    <a:pt x="53" y="91"/>
                  </a:cubicBezTo>
                  <a:cubicBezTo>
                    <a:pt x="54" y="92"/>
                    <a:pt x="55" y="94"/>
                    <a:pt x="55" y="95"/>
                  </a:cubicBezTo>
                  <a:cubicBezTo>
                    <a:pt x="55" y="96"/>
                    <a:pt x="55" y="96"/>
                    <a:pt x="55" y="96"/>
                  </a:cubicBezTo>
                  <a:cubicBezTo>
                    <a:pt x="54" y="97"/>
                    <a:pt x="53" y="98"/>
                    <a:pt x="52" y="98"/>
                  </a:cubicBezTo>
                  <a:close/>
                  <a:moveTo>
                    <a:pt x="58" y="76"/>
                  </a:moveTo>
                  <a:cubicBezTo>
                    <a:pt x="57" y="76"/>
                    <a:pt x="57" y="76"/>
                    <a:pt x="57" y="75"/>
                  </a:cubicBezTo>
                  <a:cubicBezTo>
                    <a:pt x="55" y="75"/>
                    <a:pt x="54" y="73"/>
                    <a:pt x="55" y="71"/>
                  </a:cubicBezTo>
                  <a:cubicBezTo>
                    <a:pt x="55" y="71"/>
                    <a:pt x="55" y="71"/>
                    <a:pt x="55" y="71"/>
                  </a:cubicBezTo>
                  <a:cubicBezTo>
                    <a:pt x="55" y="69"/>
                    <a:pt x="57" y="68"/>
                    <a:pt x="59" y="69"/>
                  </a:cubicBezTo>
                  <a:cubicBezTo>
                    <a:pt x="60" y="69"/>
                    <a:pt x="62" y="71"/>
                    <a:pt x="61" y="73"/>
                  </a:cubicBezTo>
                  <a:cubicBezTo>
                    <a:pt x="61" y="73"/>
                    <a:pt x="61" y="73"/>
                    <a:pt x="61" y="73"/>
                  </a:cubicBezTo>
                  <a:cubicBezTo>
                    <a:pt x="61" y="75"/>
                    <a:pt x="59" y="76"/>
                    <a:pt x="58" y="76"/>
                  </a:cubicBezTo>
                  <a:close/>
                  <a:moveTo>
                    <a:pt x="64" y="53"/>
                  </a:moveTo>
                  <a:cubicBezTo>
                    <a:pt x="64" y="53"/>
                    <a:pt x="63" y="53"/>
                    <a:pt x="63" y="53"/>
                  </a:cubicBezTo>
                  <a:cubicBezTo>
                    <a:pt x="61" y="52"/>
                    <a:pt x="60" y="51"/>
                    <a:pt x="61" y="49"/>
                  </a:cubicBezTo>
                  <a:cubicBezTo>
                    <a:pt x="61" y="48"/>
                    <a:pt x="61" y="48"/>
                    <a:pt x="61" y="48"/>
                  </a:cubicBezTo>
                  <a:cubicBezTo>
                    <a:pt x="61" y="47"/>
                    <a:pt x="63" y="46"/>
                    <a:pt x="65" y="46"/>
                  </a:cubicBezTo>
                  <a:cubicBezTo>
                    <a:pt x="67" y="47"/>
                    <a:pt x="68" y="48"/>
                    <a:pt x="67" y="50"/>
                  </a:cubicBezTo>
                  <a:cubicBezTo>
                    <a:pt x="67" y="51"/>
                    <a:pt x="67" y="51"/>
                    <a:pt x="67" y="51"/>
                  </a:cubicBezTo>
                  <a:cubicBezTo>
                    <a:pt x="67" y="52"/>
                    <a:pt x="65" y="53"/>
                    <a:pt x="64" y="53"/>
                  </a:cubicBezTo>
                  <a:close/>
                  <a:moveTo>
                    <a:pt x="70" y="30"/>
                  </a:moveTo>
                  <a:cubicBezTo>
                    <a:pt x="70" y="30"/>
                    <a:pt x="69" y="30"/>
                    <a:pt x="69" y="30"/>
                  </a:cubicBezTo>
                  <a:cubicBezTo>
                    <a:pt x="67" y="30"/>
                    <a:pt x="66" y="28"/>
                    <a:pt x="67" y="26"/>
                  </a:cubicBezTo>
                  <a:cubicBezTo>
                    <a:pt x="67" y="26"/>
                    <a:pt x="67" y="26"/>
                    <a:pt x="67" y="26"/>
                  </a:cubicBezTo>
                  <a:cubicBezTo>
                    <a:pt x="67" y="24"/>
                    <a:pt x="69" y="23"/>
                    <a:pt x="71" y="24"/>
                  </a:cubicBezTo>
                  <a:cubicBezTo>
                    <a:pt x="73" y="24"/>
                    <a:pt x="74" y="26"/>
                    <a:pt x="73" y="28"/>
                  </a:cubicBezTo>
                  <a:cubicBezTo>
                    <a:pt x="73" y="28"/>
                    <a:pt x="73" y="28"/>
                    <a:pt x="73" y="28"/>
                  </a:cubicBezTo>
                  <a:cubicBezTo>
                    <a:pt x="73" y="29"/>
                    <a:pt x="71" y="30"/>
                    <a:pt x="70" y="30"/>
                  </a:cubicBezTo>
                  <a:close/>
                  <a:moveTo>
                    <a:pt x="76" y="8"/>
                  </a:moveTo>
                  <a:cubicBezTo>
                    <a:pt x="76" y="8"/>
                    <a:pt x="75" y="8"/>
                    <a:pt x="75" y="8"/>
                  </a:cubicBezTo>
                  <a:cubicBezTo>
                    <a:pt x="73" y="7"/>
                    <a:pt x="72" y="5"/>
                    <a:pt x="73" y="4"/>
                  </a:cubicBezTo>
                  <a:cubicBezTo>
                    <a:pt x="73" y="3"/>
                    <a:pt x="73" y="3"/>
                    <a:pt x="73" y="3"/>
                  </a:cubicBezTo>
                  <a:cubicBezTo>
                    <a:pt x="73" y="1"/>
                    <a:pt x="75" y="0"/>
                    <a:pt x="77" y="1"/>
                  </a:cubicBezTo>
                  <a:cubicBezTo>
                    <a:pt x="79" y="1"/>
                    <a:pt x="80" y="3"/>
                    <a:pt x="79" y="5"/>
                  </a:cubicBezTo>
                  <a:cubicBezTo>
                    <a:pt x="79" y="5"/>
                    <a:pt x="79" y="5"/>
                    <a:pt x="79" y="5"/>
                  </a:cubicBezTo>
                  <a:cubicBezTo>
                    <a:pt x="79" y="7"/>
                    <a:pt x="77" y="8"/>
                    <a:pt x="76"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7" name="Freeform 36">
              <a:extLst>
                <a:ext uri="{FF2B5EF4-FFF2-40B4-BE49-F238E27FC236}">
                  <a16:creationId xmlns:a16="http://schemas.microsoft.com/office/drawing/2014/main" id="{6709FF06-0605-44EC-94F2-190A03C2646E}"/>
                </a:ext>
              </a:extLst>
            </p:cNvPr>
            <p:cNvSpPr>
              <a:spLocks/>
            </p:cNvSpPr>
            <p:nvPr/>
          </p:nvSpPr>
          <p:spPr bwMode="auto">
            <a:xfrm>
              <a:off x="2665" y="3073"/>
              <a:ext cx="6" cy="5"/>
            </a:xfrm>
            <a:custGeom>
              <a:avLst/>
              <a:gdLst>
                <a:gd name="T0" fmla="*/ 3 w 7"/>
                <a:gd name="T1" fmla="*/ 7 h 7"/>
                <a:gd name="T2" fmla="*/ 2 w 7"/>
                <a:gd name="T3" fmla="*/ 7 h 7"/>
                <a:gd name="T4" fmla="*/ 0 w 7"/>
                <a:gd name="T5" fmla="*/ 2 h 7"/>
                <a:gd name="T6" fmla="*/ 4 w 7"/>
                <a:gd name="T7" fmla="*/ 0 h 7"/>
                <a:gd name="T8" fmla="*/ 6 w 7"/>
                <a:gd name="T9" fmla="*/ 4 h 7"/>
                <a:gd name="T10" fmla="*/ 6 w 7"/>
                <a:gd name="T11" fmla="*/ 4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3" y="7"/>
                    <a:pt x="3" y="7"/>
                    <a:pt x="2" y="7"/>
                  </a:cubicBezTo>
                  <a:cubicBezTo>
                    <a:pt x="1" y="6"/>
                    <a:pt x="0" y="4"/>
                    <a:pt x="0" y="2"/>
                  </a:cubicBezTo>
                  <a:cubicBezTo>
                    <a:pt x="1" y="1"/>
                    <a:pt x="2" y="0"/>
                    <a:pt x="4" y="0"/>
                  </a:cubicBezTo>
                  <a:cubicBezTo>
                    <a:pt x="6" y="1"/>
                    <a:pt x="7" y="2"/>
                    <a:pt x="6" y="4"/>
                  </a:cubicBezTo>
                  <a:cubicBezTo>
                    <a:pt x="6" y="4"/>
                    <a:pt x="6" y="4"/>
                    <a:pt x="6" y="4"/>
                  </a:cubicBezTo>
                  <a:cubicBezTo>
                    <a:pt x="6" y="6"/>
                    <a:pt x="5"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8" name="Freeform 37">
              <a:extLst>
                <a:ext uri="{FF2B5EF4-FFF2-40B4-BE49-F238E27FC236}">
                  <a16:creationId xmlns:a16="http://schemas.microsoft.com/office/drawing/2014/main" id="{3D44F43A-FDA8-406A-AA42-165898CBAE2C}"/>
                </a:ext>
              </a:extLst>
            </p:cNvPr>
            <p:cNvSpPr>
              <a:spLocks/>
            </p:cNvSpPr>
            <p:nvPr/>
          </p:nvSpPr>
          <p:spPr bwMode="auto">
            <a:xfrm>
              <a:off x="2762" y="3060"/>
              <a:ext cx="5" cy="5"/>
            </a:xfrm>
            <a:custGeom>
              <a:avLst/>
              <a:gdLst>
                <a:gd name="T0" fmla="*/ 4 w 7"/>
                <a:gd name="T1" fmla="*/ 7 h 7"/>
                <a:gd name="T2" fmla="*/ 1 w 7"/>
                <a:gd name="T3" fmla="*/ 6 h 7"/>
                <a:gd name="T4" fmla="*/ 1 w 7"/>
                <a:gd name="T5" fmla="*/ 5 h 7"/>
                <a:gd name="T6" fmla="*/ 2 w 7"/>
                <a:gd name="T7" fmla="*/ 1 h 7"/>
                <a:gd name="T8" fmla="*/ 6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2" y="7"/>
                    <a:pt x="1" y="7"/>
                    <a:pt x="1" y="6"/>
                  </a:cubicBezTo>
                  <a:cubicBezTo>
                    <a:pt x="1" y="5"/>
                    <a:pt x="1" y="5"/>
                    <a:pt x="1" y="5"/>
                  </a:cubicBezTo>
                  <a:cubicBezTo>
                    <a:pt x="0" y="4"/>
                    <a:pt x="0" y="2"/>
                    <a:pt x="2" y="1"/>
                  </a:cubicBezTo>
                  <a:cubicBezTo>
                    <a:pt x="3" y="0"/>
                    <a:pt x="5" y="1"/>
                    <a:pt x="6" y="2"/>
                  </a:cubicBezTo>
                  <a:cubicBezTo>
                    <a:pt x="7" y="4"/>
                    <a:pt x="7" y="6"/>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89" name="Freeform 38">
              <a:extLst>
                <a:ext uri="{FF2B5EF4-FFF2-40B4-BE49-F238E27FC236}">
                  <a16:creationId xmlns:a16="http://schemas.microsoft.com/office/drawing/2014/main" id="{ADFACF38-2F42-4C8B-A14F-1F941BEB0B63}"/>
                </a:ext>
              </a:extLst>
            </p:cNvPr>
            <p:cNvSpPr>
              <a:spLocks noEditPoints="1"/>
            </p:cNvSpPr>
            <p:nvPr/>
          </p:nvSpPr>
          <p:spPr bwMode="auto">
            <a:xfrm>
              <a:off x="2644" y="2855"/>
              <a:ext cx="114" cy="195"/>
            </a:xfrm>
            <a:custGeom>
              <a:avLst/>
              <a:gdLst>
                <a:gd name="T0" fmla="*/ 141 w 148"/>
                <a:gd name="T1" fmla="*/ 249 h 251"/>
                <a:gd name="T2" fmla="*/ 142 w 148"/>
                <a:gd name="T3" fmla="*/ 245 h 251"/>
                <a:gd name="T4" fmla="*/ 147 w 148"/>
                <a:gd name="T5" fmla="*/ 246 h 251"/>
                <a:gd name="T6" fmla="*/ 144 w 148"/>
                <a:gd name="T7" fmla="*/ 251 h 251"/>
                <a:gd name="T8" fmla="*/ 129 w 148"/>
                <a:gd name="T9" fmla="*/ 229 h 251"/>
                <a:gd name="T10" fmla="*/ 130 w 148"/>
                <a:gd name="T11" fmla="*/ 224 h 251"/>
                <a:gd name="T12" fmla="*/ 134 w 148"/>
                <a:gd name="T13" fmla="*/ 230 h 251"/>
                <a:gd name="T14" fmla="*/ 120 w 148"/>
                <a:gd name="T15" fmla="*/ 210 h 251"/>
                <a:gd name="T16" fmla="*/ 118 w 148"/>
                <a:gd name="T17" fmla="*/ 209 h 251"/>
                <a:gd name="T18" fmla="*/ 123 w 148"/>
                <a:gd name="T19" fmla="*/ 205 h 251"/>
                <a:gd name="T20" fmla="*/ 120 w 148"/>
                <a:gd name="T21" fmla="*/ 210 h 251"/>
                <a:gd name="T22" fmla="*/ 106 w 148"/>
                <a:gd name="T23" fmla="*/ 189 h 251"/>
                <a:gd name="T24" fmla="*/ 107 w 148"/>
                <a:gd name="T25" fmla="*/ 184 h 251"/>
                <a:gd name="T26" fmla="*/ 112 w 148"/>
                <a:gd name="T27" fmla="*/ 185 h 251"/>
                <a:gd name="T28" fmla="*/ 109 w 148"/>
                <a:gd name="T29" fmla="*/ 190 h 251"/>
                <a:gd name="T30" fmla="*/ 94 w 148"/>
                <a:gd name="T31" fmla="*/ 168 h 251"/>
                <a:gd name="T32" fmla="*/ 95 w 148"/>
                <a:gd name="T33" fmla="*/ 164 h 251"/>
                <a:gd name="T34" fmla="*/ 100 w 148"/>
                <a:gd name="T35" fmla="*/ 165 h 251"/>
                <a:gd name="T36" fmla="*/ 97 w 148"/>
                <a:gd name="T37" fmla="*/ 170 h 251"/>
                <a:gd name="T38" fmla="*/ 83 w 148"/>
                <a:gd name="T39" fmla="*/ 148 h 251"/>
                <a:gd name="T40" fmla="*/ 84 w 148"/>
                <a:gd name="T41" fmla="*/ 143 h 251"/>
                <a:gd name="T42" fmla="*/ 88 w 148"/>
                <a:gd name="T43" fmla="*/ 145 h 251"/>
                <a:gd name="T44" fmla="*/ 85 w 148"/>
                <a:gd name="T45" fmla="*/ 150 h 251"/>
                <a:gd name="T46" fmla="*/ 71 w 148"/>
                <a:gd name="T47" fmla="*/ 128 h 251"/>
                <a:gd name="T48" fmla="*/ 72 w 148"/>
                <a:gd name="T49" fmla="*/ 123 h 251"/>
                <a:gd name="T50" fmla="*/ 77 w 148"/>
                <a:gd name="T51" fmla="*/ 125 h 251"/>
                <a:gd name="T52" fmla="*/ 74 w 148"/>
                <a:gd name="T53" fmla="*/ 129 h 251"/>
                <a:gd name="T54" fmla="*/ 59 w 148"/>
                <a:gd name="T55" fmla="*/ 108 h 251"/>
                <a:gd name="T56" fmla="*/ 60 w 148"/>
                <a:gd name="T57" fmla="*/ 103 h 251"/>
                <a:gd name="T58" fmla="*/ 64 w 148"/>
                <a:gd name="T59" fmla="*/ 109 h 251"/>
                <a:gd name="T60" fmla="*/ 50 w 148"/>
                <a:gd name="T61" fmla="*/ 89 h 251"/>
                <a:gd name="T62" fmla="*/ 47 w 148"/>
                <a:gd name="T63" fmla="*/ 87 h 251"/>
                <a:gd name="T64" fmla="*/ 53 w 148"/>
                <a:gd name="T65" fmla="*/ 84 h 251"/>
                <a:gd name="T66" fmla="*/ 50 w 148"/>
                <a:gd name="T67" fmla="*/ 89 h 251"/>
                <a:gd name="T68" fmla="*/ 36 w 148"/>
                <a:gd name="T69" fmla="*/ 67 h 251"/>
                <a:gd name="T70" fmla="*/ 37 w 148"/>
                <a:gd name="T71" fmla="*/ 62 h 251"/>
                <a:gd name="T72" fmla="*/ 41 w 148"/>
                <a:gd name="T73" fmla="*/ 64 h 251"/>
                <a:gd name="T74" fmla="*/ 39 w 148"/>
                <a:gd name="T75" fmla="*/ 69 h 251"/>
                <a:gd name="T76" fmla="*/ 24 w 148"/>
                <a:gd name="T77" fmla="*/ 47 h 251"/>
                <a:gd name="T78" fmla="*/ 25 w 148"/>
                <a:gd name="T79" fmla="*/ 42 h 251"/>
                <a:gd name="T80" fmla="*/ 30 w 148"/>
                <a:gd name="T81" fmla="*/ 43 h 251"/>
                <a:gd name="T82" fmla="*/ 27 w 148"/>
                <a:gd name="T83" fmla="*/ 48 h 251"/>
                <a:gd name="T84" fmla="*/ 12 w 148"/>
                <a:gd name="T85" fmla="*/ 26 h 251"/>
                <a:gd name="T86" fmla="*/ 13 w 148"/>
                <a:gd name="T87" fmla="*/ 22 h 251"/>
                <a:gd name="T88" fmla="*/ 18 w 148"/>
                <a:gd name="T89" fmla="*/ 23 h 251"/>
                <a:gd name="T90" fmla="*/ 15 w 148"/>
                <a:gd name="T91" fmla="*/ 28 h 251"/>
                <a:gd name="T92" fmla="*/ 1 w 148"/>
                <a:gd name="T93" fmla="*/ 6 h 251"/>
                <a:gd name="T94" fmla="*/ 2 w 148"/>
                <a:gd name="T95" fmla="*/ 1 h 251"/>
                <a:gd name="T96" fmla="*/ 6 w 148"/>
                <a:gd name="T97" fmla="*/ 3 h 251"/>
                <a:gd name="T98" fmla="*/ 3 w 148"/>
                <a:gd name="T99" fmla="*/ 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251">
                  <a:moveTo>
                    <a:pt x="144" y="251"/>
                  </a:moveTo>
                  <a:cubicBezTo>
                    <a:pt x="143" y="251"/>
                    <a:pt x="142" y="251"/>
                    <a:pt x="141" y="249"/>
                  </a:cubicBezTo>
                  <a:cubicBezTo>
                    <a:pt x="141" y="249"/>
                    <a:pt x="141" y="249"/>
                    <a:pt x="141" y="249"/>
                  </a:cubicBezTo>
                  <a:cubicBezTo>
                    <a:pt x="140" y="248"/>
                    <a:pt x="141" y="246"/>
                    <a:pt x="142" y="245"/>
                  </a:cubicBezTo>
                  <a:cubicBezTo>
                    <a:pt x="144" y="244"/>
                    <a:pt x="146" y="244"/>
                    <a:pt x="147" y="246"/>
                  </a:cubicBezTo>
                  <a:cubicBezTo>
                    <a:pt x="147" y="246"/>
                    <a:pt x="147" y="246"/>
                    <a:pt x="147" y="246"/>
                  </a:cubicBezTo>
                  <a:cubicBezTo>
                    <a:pt x="148" y="248"/>
                    <a:pt x="147" y="250"/>
                    <a:pt x="146" y="251"/>
                  </a:cubicBezTo>
                  <a:cubicBezTo>
                    <a:pt x="145" y="251"/>
                    <a:pt x="145" y="251"/>
                    <a:pt x="144" y="251"/>
                  </a:cubicBezTo>
                  <a:close/>
                  <a:moveTo>
                    <a:pt x="132" y="231"/>
                  </a:moveTo>
                  <a:cubicBezTo>
                    <a:pt x="131" y="231"/>
                    <a:pt x="130" y="230"/>
                    <a:pt x="129" y="229"/>
                  </a:cubicBezTo>
                  <a:cubicBezTo>
                    <a:pt x="129" y="229"/>
                    <a:pt x="129" y="229"/>
                    <a:pt x="129" y="229"/>
                  </a:cubicBezTo>
                  <a:cubicBezTo>
                    <a:pt x="128" y="227"/>
                    <a:pt x="129" y="225"/>
                    <a:pt x="130" y="224"/>
                  </a:cubicBezTo>
                  <a:cubicBezTo>
                    <a:pt x="132" y="224"/>
                    <a:pt x="134" y="224"/>
                    <a:pt x="135" y="226"/>
                  </a:cubicBezTo>
                  <a:cubicBezTo>
                    <a:pt x="136" y="227"/>
                    <a:pt x="135" y="229"/>
                    <a:pt x="134" y="230"/>
                  </a:cubicBezTo>
                  <a:cubicBezTo>
                    <a:pt x="133" y="231"/>
                    <a:pt x="133" y="231"/>
                    <a:pt x="132" y="231"/>
                  </a:cubicBezTo>
                  <a:close/>
                  <a:moveTo>
                    <a:pt x="120" y="210"/>
                  </a:moveTo>
                  <a:cubicBezTo>
                    <a:pt x="119" y="210"/>
                    <a:pt x="118" y="210"/>
                    <a:pt x="118" y="209"/>
                  </a:cubicBezTo>
                  <a:cubicBezTo>
                    <a:pt x="118" y="209"/>
                    <a:pt x="118" y="209"/>
                    <a:pt x="118" y="209"/>
                  </a:cubicBezTo>
                  <a:cubicBezTo>
                    <a:pt x="117" y="207"/>
                    <a:pt x="117" y="205"/>
                    <a:pt x="119" y="204"/>
                  </a:cubicBezTo>
                  <a:cubicBezTo>
                    <a:pt x="120" y="203"/>
                    <a:pt x="122" y="204"/>
                    <a:pt x="123" y="205"/>
                  </a:cubicBezTo>
                  <a:cubicBezTo>
                    <a:pt x="124" y="207"/>
                    <a:pt x="124" y="209"/>
                    <a:pt x="122" y="210"/>
                  </a:cubicBezTo>
                  <a:cubicBezTo>
                    <a:pt x="122" y="210"/>
                    <a:pt x="121" y="210"/>
                    <a:pt x="120" y="210"/>
                  </a:cubicBezTo>
                  <a:close/>
                  <a:moveTo>
                    <a:pt x="109" y="190"/>
                  </a:moveTo>
                  <a:cubicBezTo>
                    <a:pt x="108" y="190"/>
                    <a:pt x="107" y="190"/>
                    <a:pt x="106" y="189"/>
                  </a:cubicBezTo>
                  <a:cubicBezTo>
                    <a:pt x="106" y="188"/>
                    <a:pt x="106" y="188"/>
                    <a:pt x="106" y="188"/>
                  </a:cubicBezTo>
                  <a:cubicBezTo>
                    <a:pt x="105" y="187"/>
                    <a:pt x="105" y="185"/>
                    <a:pt x="107" y="184"/>
                  </a:cubicBezTo>
                  <a:cubicBezTo>
                    <a:pt x="109" y="183"/>
                    <a:pt x="111" y="183"/>
                    <a:pt x="112" y="185"/>
                  </a:cubicBezTo>
                  <a:cubicBezTo>
                    <a:pt x="112" y="185"/>
                    <a:pt x="112" y="185"/>
                    <a:pt x="112" y="185"/>
                  </a:cubicBezTo>
                  <a:cubicBezTo>
                    <a:pt x="113" y="187"/>
                    <a:pt x="112" y="189"/>
                    <a:pt x="110" y="190"/>
                  </a:cubicBezTo>
                  <a:cubicBezTo>
                    <a:pt x="110" y="190"/>
                    <a:pt x="109" y="190"/>
                    <a:pt x="109" y="190"/>
                  </a:cubicBezTo>
                  <a:close/>
                  <a:moveTo>
                    <a:pt x="97" y="170"/>
                  </a:moveTo>
                  <a:cubicBezTo>
                    <a:pt x="96" y="170"/>
                    <a:pt x="95" y="169"/>
                    <a:pt x="94" y="168"/>
                  </a:cubicBezTo>
                  <a:cubicBezTo>
                    <a:pt x="94" y="168"/>
                    <a:pt x="94" y="168"/>
                    <a:pt x="94" y="168"/>
                  </a:cubicBezTo>
                  <a:cubicBezTo>
                    <a:pt x="93" y="166"/>
                    <a:pt x="94" y="164"/>
                    <a:pt x="95" y="164"/>
                  </a:cubicBezTo>
                  <a:cubicBezTo>
                    <a:pt x="97" y="163"/>
                    <a:pt x="99" y="163"/>
                    <a:pt x="100" y="165"/>
                  </a:cubicBezTo>
                  <a:cubicBezTo>
                    <a:pt x="100" y="165"/>
                    <a:pt x="100" y="165"/>
                    <a:pt x="100" y="165"/>
                  </a:cubicBezTo>
                  <a:cubicBezTo>
                    <a:pt x="101" y="167"/>
                    <a:pt x="100" y="169"/>
                    <a:pt x="99" y="170"/>
                  </a:cubicBezTo>
                  <a:cubicBezTo>
                    <a:pt x="98" y="170"/>
                    <a:pt x="98" y="170"/>
                    <a:pt x="97" y="170"/>
                  </a:cubicBezTo>
                  <a:close/>
                  <a:moveTo>
                    <a:pt x="85" y="150"/>
                  </a:moveTo>
                  <a:cubicBezTo>
                    <a:pt x="84" y="150"/>
                    <a:pt x="83" y="149"/>
                    <a:pt x="83" y="148"/>
                  </a:cubicBezTo>
                  <a:cubicBezTo>
                    <a:pt x="82" y="148"/>
                    <a:pt x="82" y="148"/>
                    <a:pt x="82" y="148"/>
                  </a:cubicBezTo>
                  <a:cubicBezTo>
                    <a:pt x="81" y="146"/>
                    <a:pt x="82" y="144"/>
                    <a:pt x="84" y="143"/>
                  </a:cubicBezTo>
                  <a:cubicBezTo>
                    <a:pt x="85" y="142"/>
                    <a:pt x="87" y="143"/>
                    <a:pt x="88" y="145"/>
                  </a:cubicBezTo>
                  <a:cubicBezTo>
                    <a:pt x="88" y="145"/>
                    <a:pt x="88" y="145"/>
                    <a:pt x="88" y="145"/>
                  </a:cubicBezTo>
                  <a:cubicBezTo>
                    <a:pt x="89" y="146"/>
                    <a:pt x="89" y="148"/>
                    <a:pt x="87" y="149"/>
                  </a:cubicBezTo>
                  <a:cubicBezTo>
                    <a:pt x="87" y="150"/>
                    <a:pt x="86" y="150"/>
                    <a:pt x="85" y="150"/>
                  </a:cubicBezTo>
                  <a:close/>
                  <a:moveTo>
                    <a:pt x="74" y="129"/>
                  </a:moveTo>
                  <a:cubicBezTo>
                    <a:pt x="73" y="129"/>
                    <a:pt x="71" y="129"/>
                    <a:pt x="71" y="128"/>
                  </a:cubicBezTo>
                  <a:cubicBezTo>
                    <a:pt x="71" y="127"/>
                    <a:pt x="71" y="127"/>
                    <a:pt x="71" y="127"/>
                  </a:cubicBezTo>
                  <a:cubicBezTo>
                    <a:pt x="70" y="126"/>
                    <a:pt x="70" y="124"/>
                    <a:pt x="72" y="123"/>
                  </a:cubicBezTo>
                  <a:cubicBezTo>
                    <a:pt x="73" y="122"/>
                    <a:pt x="76" y="123"/>
                    <a:pt x="76" y="124"/>
                  </a:cubicBezTo>
                  <a:cubicBezTo>
                    <a:pt x="77" y="125"/>
                    <a:pt x="77" y="125"/>
                    <a:pt x="77" y="125"/>
                  </a:cubicBezTo>
                  <a:cubicBezTo>
                    <a:pt x="77" y="126"/>
                    <a:pt x="77" y="128"/>
                    <a:pt x="75" y="129"/>
                  </a:cubicBezTo>
                  <a:cubicBezTo>
                    <a:pt x="75" y="129"/>
                    <a:pt x="74" y="129"/>
                    <a:pt x="74" y="129"/>
                  </a:cubicBezTo>
                  <a:close/>
                  <a:moveTo>
                    <a:pt x="62" y="109"/>
                  </a:moveTo>
                  <a:cubicBezTo>
                    <a:pt x="61" y="109"/>
                    <a:pt x="60" y="109"/>
                    <a:pt x="59" y="108"/>
                  </a:cubicBezTo>
                  <a:cubicBezTo>
                    <a:pt x="59" y="107"/>
                    <a:pt x="59" y="107"/>
                    <a:pt x="59" y="107"/>
                  </a:cubicBezTo>
                  <a:cubicBezTo>
                    <a:pt x="58" y="106"/>
                    <a:pt x="59" y="104"/>
                    <a:pt x="60" y="103"/>
                  </a:cubicBezTo>
                  <a:cubicBezTo>
                    <a:pt x="62" y="102"/>
                    <a:pt x="64" y="102"/>
                    <a:pt x="65" y="104"/>
                  </a:cubicBezTo>
                  <a:cubicBezTo>
                    <a:pt x="66" y="106"/>
                    <a:pt x="65" y="108"/>
                    <a:pt x="64" y="109"/>
                  </a:cubicBezTo>
                  <a:cubicBezTo>
                    <a:pt x="63" y="109"/>
                    <a:pt x="62" y="109"/>
                    <a:pt x="62" y="109"/>
                  </a:cubicBezTo>
                  <a:close/>
                  <a:moveTo>
                    <a:pt x="50" y="89"/>
                  </a:moveTo>
                  <a:cubicBezTo>
                    <a:pt x="49" y="89"/>
                    <a:pt x="48" y="88"/>
                    <a:pt x="47" y="87"/>
                  </a:cubicBezTo>
                  <a:cubicBezTo>
                    <a:pt x="47" y="87"/>
                    <a:pt x="47" y="87"/>
                    <a:pt x="47" y="87"/>
                  </a:cubicBezTo>
                  <a:cubicBezTo>
                    <a:pt x="46" y="85"/>
                    <a:pt x="47" y="83"/>
                    <a:pt x="48" y="82"/>
                  </a:cubicBezTo>
                  <a:cubicBezTo>
                    <a:pt x="50" y="82"/>
                    <a:pt x="52" y="82"/>
                    <a:pt x="53" y="84"/>
                  </a:cubicBezTo>
                  <a:cubicBezTo>
                    <a:pt x="54" y="85"/>
                    <a:pt x="53" y="87"/>
                    <a:pt x="52" y="88"/>
                  </a:cubicBezTo>
                  <a:cubicBezTo>
                    <a:pt x="51" y="89"/>
                    <a:pt x="51" y="89"/>
                    <a:pt x="50" y="89"/>
                  </a:cubicBezTo>
                  <a:close/>
                  <a:moveTo>
                    <a:pt x="39" y="69"/>
                  </a:moveTo>
                  <a:cubicBezTo>
                    <a:pt x="37" y="69"/>
                    <a:pt x="36" y="68"/>
                    <a:pt x="36" y="67"/>
                  </a:cubicBezTo>
                  <a:cubicBezTo>
                    <a:pt x="36" y="67"/>
                    <a:pt x="36" y="67"/>
                    <a:pt x="36" y="67"/>
                  </a:cubicBezTo>
                  <a:cubicBezTo>
                    <a:pt x="35" y="65"/>
                    <a:pt x="35" y="63"/>
                    <a:pt x="37" y="62"/>
                  </a:cubicBezTo>
                  <a:cubicBezTo>
                    <a:pt x="38" y="61"/>
                    <a:pt x="40" y="62"/>
                    <a:pt x="41" y="63"/>
                  </a:cubicBezTo>
                  <a:cubicBezTo>
                    <a:pt x="41" y="64"/>
                    <a:pt x="41" y="64"/>
                    <a:pt x="41" y="64"/>
                  </a:cubicBezTo>
                  <a:cubicBezTo>
                    <a:pt x="42" y="65"/>
                    <a:pt x="42" y="67"/>
                    <a:pt x="40" y="68"/>
                  </a:cubicBezTo>
                  <a:cubicBezTo>
                    <a:pt x="40" y="68"/>
                    <a:pt x="39" y="69"/>
                    <a:pt x="39" y="69"/>
                  </a:cubicBezTo>
                  <a:close/>
                  <a:moveTo>
                    <a:pt x="27" y="48"/>
                  </a:moveTo>
                  <a:cubicBezTo>
                    <a:pt x="26" y="48"/>
                    <a:pt x="25" y="48"/>
                    <a:pt x="24" y="47"/>
                  </a:cubicBezTo>
                  <a:cubicBezTo>
                    <a:pt x="24" y="46"/>
                    <a:pt x="24" y="46"/>
                    <a:pt x="24" y="46"/>
                  </a:cubicBezTo>
                  <a:cubicBezTo>
                    <a:pt x="23" y="45"/>
                    <a:pt x="23" y="43"/>
                    <a:pt x="25" y="42"/>
                  </a:cubicBezTo>
                  <a:cubicBezTo>
                    <a:pt x="27" y="41"/>
                    <a:pt x="29" y="42"/>
                    <a:pt x="30" y="43"/>
                  </a:cubicBezTo>
                  <a:cubicBezTo>
                    <a:pt x="30" y="43"/>
                    <a:pt x="30" y="43"/>
                    <a:pt x="30" y="43"/>
                  </a:cubicBezTo>
                  <a:cubicBezTo>
                    <a:pt x="31" y="45"/>
                    <a:pt x="30" y="47"/>
                    <a:pt x="29" y="48"/>
                  </a:cubicBezTo>
                  <a:cubicBezTo>
                    <a:pt x="28" y="48"/>
                    <a:pt x="27" y="48"/>
                    <a:pt x="27" y="48"/>
                  </a:cubicBezTo>
                  <a:close/>
                  <a:moveTo>
                    <a:pt x="15" y="28"/>
                  </a:moveTo>
                  <a:cubicBezTo>
                    <a:pt x="14" y="28"/>
                    <a:pt x="13" y="27"/>
                    <a:pt x="12" y="26"/>
                  </a:cubicBezTo>
                  <a:cubicBezTo>
                    <a:pt x="12" y="26"/>
                    <a:pt x="12" y="26"/>
                    <a:pt x="12" y="26"/>
                  </a:cubicBezTo>
                  <a:cubicBezTo>
                    <a:pt x="11" y="24"/>
                    <a:pt x="12" y="22"/>
                    <a:pt x="13" y="22"/>
                  </a:cubicBezTo>
                  <a:cubicBezTo>
                    <a:pt x="15" y="21"/>
                    <a:pt x="17" y="21"/>
                    <a:pt x="18" y="23"/>
                  </a:cubicBezTo>
                  <a:cubicBezTo>
                    <a:pt x="18" y="23"/>
                    <a:pt x="18" y="23"/>
                    <a:pt x="18" y="23"/>
                  </a:cubicBezTo>
                  <a:cubicBezTo>
                    <a:pt x="19" y="25"/>
                    <a:pt x="18" y="27"/>
                    <a:pt x="17" y="28"/>
                  </a:cubicBezTo>
                  <a:cubicBezTo>
                    <a:pt x="16" y="28"/>
                    <a:pt x="16" y="28"/>
                    <a:pt x="15" y="28"/>
                  </a:cubicBezTo>
                  <a:close/>
                  <a:moveTo>
                    <a:pt x="3" y="8"/>
                  </a:moveTo>
                  <a:cubicBezTo>
                    <a:pt x="2" y="8"/>
                    <a:pt x="1" y="7"/>
                    <a:pt x="1" y="6"/>
                  </a:cubicBezTo>
                  <a:cubicBezTo>
                    <a:pt x="0" y="6"/>
                    <a:pt x="0" y="6"/>
                    <a:pt x="0" y="6"/>
                  </a:cubicBezTo>
                  <a:cubicBezTo>
                    <a:pt x="0" y="4"/>
                    <a:pt x="0" y="2"/>
                    <a:pt x="2" y="1"/>
                  </a:cubicBezTo>
                  <a:cubicBezTo>
                    <a:pt x="3" y="0"/>
                    <a:pt x="5" y="1"/>
                    <a:pt x="6" y="3"/>
                  </a:cubicBezTo>
                  <a:cubicBezTo>
                    <a:pt x="6" y="3"/>
                    <a:pt x="6" y="3"/>
                    <a:pt x="6" y="3"/>
                  </a:cubicBezTo>
                  <a:cubicBezTo>
                    <a:pt x="7" y="4"/>
                    <a:pt x="7" y="6"/>
                    <a:pt x="5" y="7"/>
                  </a:cubicBezTo>
                  <a:cubicBezTo>
                    <a:pt x="5" y="8"/>
                    <a:pt x="4" y="8"/>
                    <a:pt x="3" y="8"/>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0" name="Freeform 39">
              <a:extLst>
                <a:ext uri="{FF2B5EF4-FFF2-40B4-BE49-F238E27FC236}">
                  <a16:creationId xmlns:a16="http://schemas.microsoft.com/office/drawing/2014/main" id="{97C24495-5CFF-430A-9567-8A0E36063965}"/>
                </a:ext>
              </a:extLst>
            </p:cNvPr>
            <p:cNvSpPr>
              <a:spLocks/>
            </p:cNvSpPr>
            <p:nvPr/>
          </p:nvSpPr>
          <p:spPr bwMode="auto">
            <a:xfrm>
              <a:off x="2634" y="2839"/>
              <a:ext cx="6" cy="6"/>
            </a:xfrm>
            <a:custGeom>
              <a:avLst/>
              <a:gdLst>
                <a:gd name="T0" fmla="*/ 4 w 7"/>
                <a:gd name="T1" fmla="*/ 7 h 7"/>
                <a:gd name="T2" fmla="*/ 1 w 7"/>
                <a:gd name="T3" fmla="*/ 6 h 7"/>
                <a:gd name="T4" fmla="*/ 1 w 7"/>
                <a:gd name="T5" fmla="*/ 6 h 7"/>
                <a:gd name="T6" fmla="*/ 2 w 7"/>
                <a:gd name="T7" fmla="*/ 1 h 7"/>
                <a:gd name="T8" fmla="*/ 7 w 7"/>
                <a:gd name="T9" fmla="*/ 2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1" y="6"/>
                    <a:pt x="1" y="6"/>
                    <a:pt x="1" y="6"/>
                  </a:cubicBezTo>
                  <a:cubicBezTo>
                    <a:pt x="0" y="4"/>
                    <a:pt x="0" y="2"/>
                    <a:pt x="2" y="1"/>
                  </a:cubicBezTo>
                  <a:cubicBezTo>
                    <a:pt x="4" y="0"/>
                    <a:pt x="6" y="1"/>
                    <a:pt x="7" y="2"/>
                  </a:cubicBezTo>
                  <a:cubicBezTo>
                    <a:pt x="7" y="4"/>
                    <a:pt x="7" y="6"/>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1" name="Freeform 40">
              <a:extLst>
                <a:ext uri="{FF2B5EF4-FFF2-40B4-BE49-F238E27FC236}">
                  <a16:creationId xmlns:a16="http://schemas.microsoft.com/office/drawing/2014/main" id="{88AE3701-1514-458E-8482-9B2D92E6CCA7}"/>
                </a:ext>
              </a:extLst>
            </p:cNvPr>
            <p:cNvSpPr>
              <a:spLocks/>
            </p:cNvSpPr>
            <p:nvPr/>
          </p:nvSpPr>
          <p:spPr bwMode="auto">
            <a:xfrm>
              <a:off x="2808" y="2886"/>
              <a:ext cx="6" cy="5"/>
            </a:xfrm>
            <a:custGeom>
              <a:avLst/>
              <a:gdLst>
                <a:gd name="T0" fmla="*/ 3 w 7"/>
                <a:gd name="T1" fmla="*/ 7 h 7"/>
                <a:gd name="T2" fmla="*/ 1 w 7"/>
                <a:gd name="T3" fmla="*/ 6 h 7"/>
                <a:gd name="T4" fmla="*/ 2 w 7"/>
                <a:gd name="T5" fmla="*/ 1 h 7"/>
                <a:gd name="T6" fmla="*/ 6 w 7"/>
                <a:gd name="T7" fmla="*/ 2 h 7"/>
                <a:gd name="T8" fmla="*/ 5 w 7"/>
                <a:gd name="T9" fmla="*/ 7 h 7"/>
                <a:gd name="T10" fmla="*/ 5 w 7"/>
                <a:gd name="T11" fmla="*/ 7 h 7"/>
                <a:gd name="T12" fmla="*/ 3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3" y="7"/>
                  </a:moveTo>
                  <a:cubicBezTo>
                    <a:pt x="2" y="7"/>
                    <a:pt x="1" y="7"/>
                    <a:pt x="1" y="6"/>
                  </a:cubicBezTo>
                  <a:cubicBezTo>
                    <a:pt x="0" y="4"/>
                    <a:pt x="0" y="2"/>
                    <a:pt x="2" y="1"/>
                  </a:cubicBezTo>
                  <a:cubicBezTo>
                    <a:pt x="3" y="0"/>
                    <a:pt x="5" y="1"/>
                    <a:pt x="6" y="2"/>
                  </a:cubicBezTo>
                  <a:cubicBezTo>
                    <a:pt x="7" y="4"/>
                    <a:pt x="7" y="6"/>
                    <a:pt x="5" y="7"/>
                  </a:cubicBezTo>
                  <a:cubicBezTo>
                    <a:pt x="5" y="7"/>
                    <a:pt x="5" y="7"/>
                    <a:pt x="5" y="7"/>
                  </a:cubicBezTo>
                  <a:cubicBezTo>
                    <a:pt x="5" y="7"/>
                    <a:pt x="4" y="7"/>
                    <a:pt x="3"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2" name="Freeform 41">
              <a:extLst>
                <a:ext uri="{FF2B5EF4-FFF2-40B4-BE49-F238E27FC236}">
                  <a16:creationId xmlns:a16="http://schemas.microsoft.com/office/drawing/2014/main" id="{EE612F10-8A55-4E57-8286-C371433CC1B7}"/>
                </a:ext>
              </a:extLst>
            </p:cNvPr>
            <p:cNvSpPr>
              <a:spLocks noEditPoints="1"/>
            </p:cNvSpPr>
            <p:nvPr/>
          </p:nvSpPr>
          <p:spPr bwMode="auto">
            <a:xfrm>
              <a:off x="2603" y="2895"/>
              <a:ext cx="195" cy="115"/>
            </a:xfrm>
            <a:custGeom>
              <a:avLst/>
              <a:gdLst>
                <a:gd name="T0" fmla="*/ 1 w 251"/>
                <a:gd name="T1" fmla="*/ 146 h 148"/>
                <a:gd name="T2" fmla="*/ 2 w 251"/>
                <a:gd name="T3" fmla="*/ 141 h 148"/>
                <a:gd name="T4" fmla="*/ 6 w 251"/>
                <a:gd name="T5" fmla="*/ 147 h 148"/>
                <a:gd name="T6" fmla="*/ 4 w 251"/>
                <a:gd name="T7" fmla="*/ 148 h 148"/>
                <a:gd name="T8" fmla="*/ 21 w 251"/>
                <a:gd name="T9" fmla="*/ 134 h 148"/>
                <a:gd name="T10" fmla="*/ 23 w 251"/>
                <a:gd name="T11" fmla="*/ 130 h 148"/>
                <a:gd name="T12" fmla="*/ 26 w 251"/>
                <a:gd name="T13" fmla="*/ 135 h 148"/>
                <a:gd name="T14" fmla="*/ 24 w 251"/>
                <a:gd name="T15" fmla="*/ 136 h 148"/>
                <a:gd name="T16" fmla="*/ 42 w 251"/>
                <a:gd name="T17" fmla="*/ 123 h 148"/>
                <a:gd name="T18" fmla="*/ 43 w 251"/>
                <a:gd name="T19" fmla="*/ 118 h 148"/>
                <a:gd name="T20" fmla="*/ 46 w 251"/>
                <a:gd name="T21" fmla="*/ 124 h 148"/>
                <a:gd name="T22" fmla="*/ 44 w 251"/>
                <a:gd name="T23" fmla="*/ 124 h 148"/>
                <a:gd name="T24" fmla="*/ 62 w 251"/>
                <a:gd name="T25" fmla="*/ 111 h 148"/>
                <a:gd name="T26" fmla="*/ 68 w 251"/>
                <a:gd name="T27" fmla="*/ 107 h 148"/>
                <a:gd name="T28" fmla="*/ 66 w 251"/>
                <a:gd name="T29" fmla="*/ 112 h 148"/>
                <a:gd name="T30" fmla="*/ 85 w 251"/>
                <a:gd name="T31" fmla="*/ 101 h 148"/>
                <a:gd name="T32" fmla="*/ 83 w 251"/>
                <a:gd name="T33" fmla="*/ 95 h 148"/>
                <a:gd name="T34" fmla="*/ 88 w 251"/>
                <a:gd name="T35" fmla="*/ 96 h 148"/>
                <a:gd name="T36" fmla="*/ 87 w 251"/>
                <a:gd name="T37" fmla="*/ 100 h 148"/>
                <a:gd name="T38" fmla="*/ 105 w 251"/>
                <a:gd name="T39" fmla="*/ 89 h 148"/>
                <a:gd name="T40" fmla="*/ 104 w 251"/>
                <a:gd name="T41" fmla="*/ 83 h 148"/>
                <a:gd name="T42" fmla="*/ 108 w 251"/>
                <a:gd name="T43" fmla="*/ 84 h 148"/>
                <a:gd name="T44" fmla="*/ 107 w 251"/>
                <a:gd name="T45" fmla="*/ 89 h 148"/>
                <a:gd name="T46" fmla="*/ 125 w 251"/>
                <a:gd name="T47" fmla="*/ 77 h 148"/>
                <a:gd name="T48" fmla="*/ 124 w 251"/>
                <a:gd name="T49" fmla="*/ 71 h 148"/>
                <a:gd name="T50" fmla="*/ 129 w 251"/>
                <a:gd name="T51" fmla="*/ 72 h 148"/>
                <a:gd name="T52" fmla="*/ 127 w 251"/>
                <a:gd name="T53" fmla="*/ 77 h 148"/>
                <a:gd name="T54" fmla="*/ 146 w 251"/>
                <a:gd name="T55" fmla="*/ 66 h 148"/>
                <a:gd name="T56" fmla="*/ 144 w 251"/>
                <a:gd name="T57" fmla="*/ 60 h 148"/>
                <a:gd name="T58" fmla="*/ 148 w 251"/>
                <a:gd name="T59" fmla="*/ 65 h 148"/>
                <a:gd name="T60" fmla="*/ 146 w 251"/>
                <a:gd name="T61" fmla="*/ 66 h 148"/>
                <a:gd name="T62" fmla="*/ 163 w 251"/>
                <a:gd name="T63" fmla="*/ 52 h 148"/>
                <a:gd name="T64" fmla="*/ 165 w 251"/>
                <a:gd name="T65" fmla="*/ 48 h 148"/>
                <a:gd name="T66" fmla="*/ 168 w 251"/>
                <a:gd name="T67" fmla="*/ 53 h 148"/>
                <a:gd name="T68" fmla="*/ 166 w 251"/>
                <a:gd name="T69" fmla="*/ 54 h 148"/>
                <a:gd name="T70" fmla="*/ 183 w 251"/>
                <a:gd name="T71" fmla="*/ 41 h 148"/>
                <a:gd name="T72" fmla="*/ 185 w 251"/>
                <a:gd name="T73" fmla="*/ 36 h 148"/>
                <a:gd name="T74" fmla="*/ 188 w 251"/>
                <a:gd name="T75" fmla="*/ 42 h 148"/>
                <a:gd name="T76" fmla="*/ 186 w 251"/>
                <a:gd name="T77" fmla="*/ 42 h 148"/>
                <a:gd name="T78" fmla="*/ 204 w 251"/>
                <a:gd name="T79" fmla="*/ 29 h 148"/>
                <a:gd name="T80" fmla="*/ 205 w 251"/>
                <a:gd name="T81" fmla="*/ 24 h 148"/>
                <a:gd name="T82" fmla="*/ 209 w 251"/>
                <a:gd name="T83" fmla="*/ 30 h 148"/>
                <a:gd name="T84" fmla="*/ 207 w 251"/>
                <a:gd name="T85" fmla="*/ 31 h 148"/>
                <a:gd name="T86" fmla="*/ 224 w 251"/>
                <a:gd name="T87" fmla="*/ 17 h 148"/>
                <a:gd name="T88" fmla="*/ 230 w 251"/>
                <a:gd name="T89" fmla="*/ 14 h 148"/>
                <a:gd name="T90" fmla="*/ 229 w 251"/>
                <a:gd name="T91" fmla="*/ 18 h 148"/>
                <a:gd name="T92" fmla="*/ 247 w 251"/>
                <a:gd name="T93" fmla="*/ 7 h 148"/>
                <a:gd name="T94" fmla="*/ 246 w 251"/>
                <a:gd name="T95" fmla="*/ 1 h 148"/>
                <a:gd name="T96" fmla="*/ 250 w 251"/>
                <a:gd name="T97" fmla="*/ 2 h 148"/>
                <a:gd name="T98" fmla="*/ 249 w 251"/>
                <a:gd name="T99" fmla="*/ 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148">
                  <a:moveTo>
                    <a:pt x="4" y="148"/>
                  </a:moveTo>
                  <a:cubicBezTo>
                    <a:pt x="3" y="148"/>
                    <a:pt x="2" y="147"/>
                    <a:pt x="1" y="146"/>
                  </a:cubicBezTo>
                  <a:cubicBezTo>
                    <a:pt x="0" y="144"/>
                    <a:pt x="1" y="142"/>
                    <a:pt x="2" y="141"/>
                  </a:cubicBezTo>
                  <a:cubicBezTo>
                    <a:pt x="2" y="141"/>
                    <a:pt x="2" y="141"/>
                    <a:pt x="2" y="141"/>
                  </a:cubicBezTo>
                  <a:cubicBezTo>
                    <a:pt x="4" y="140"/>
                    <a:pt x="6" y="141"/>
                    <a:pt x="7" y="143"/>
                  </a:cubicBezTo>
                  <a:cubicBezTo>
                    <a:pt x="8" y="144"/>
                    <a:pt x="7" y="146"/>
                    <a:pt x="6" y="147"/>
                  </a:cubicBezTo>
                  <a:cubicBezTo>
                    <a:pt x="5" y="147"/>
                    <a:pt x="5" y="147"/>
                    <a:pt x="5" y="147"/>
                  </a:cubicBezTo>
                  <a:cubicBezTo>
                    <a:pt x="5" y="147"/>
                    <a:pt x="4" y="148"/>
                    <a:pt x="4" y="148"/>
                  </a:cubicBezTo>
                  <a:close/>
                  <a:moveTo>
                    <a:pt x="24" y="136"/>
                  </a:moveTo>
                  <a:cubicBezTo>
                    <a:pt x="23" y="136"/>
                    <a:pt x="22" y="135"/>
                    <a:pt x="21" y="134"/>
                  </a:cubicBezTo>
                  <a:cubicBezTo>
                    <a:pt x="20" y="133"/>
                    <a:pt x="21" y="131"/>
                    <a:pt x="22" y="130"/>
                  </a:cubicBezTo>
                  <a:cubicBezTo>
                    <a:pt x="23" y="130"/>
                    <a:pt x="23" y="130"/>
                    <a:pt x="23" y="130"/>
                  </a:cubicBezTo>
                  <a:cubicBezTo>
                    <a:pt x="24" y="129"/>
                    <a:pt x="26" y="129"/>
                    <a:pt x="27" y="131"/>
                  </a:cubicBezTo>
                  <a:cubicBezTo>
                    <a:pt x="28" y="132"/>
                    <a:pt x="28" y="134"/>
                    <a:pt x="26" y="135"/>
                  </a:cubicBezTo>
                  <a:cubicBezTo>
                    <a:pt x="26" y="135"/>
                    <a:pt x="26" y="135"/>
                    <a:pt x="26" y="135"/>
                  </a:cubicBezTo>
                  <a:cubicBezTo>
                    <a:pt x="25" y="136"/>
                    <a:pt x="25" y="136"/>
                    <a:pt x="24" y="136"/>
                  </a:cubicBezTo>
                  <a:close/>
                  <a:moveTo>
                    <a:pt x="44" y="124"/>
                  </a:moveTo>
                  <a:cubicBezTo>
                    <a:pt x="43" y="124"/>
                    <a:pt x="42" y="124"/>
                    <a:pt x="42" y="123"/>
                  </a:cubicBezTo>
                  <a:cubicBezTo>
                    <a:pt x="41" y="121"/>
                    <a:pt x="41" y="119"/>
                    <a:pt x="43" y="118"/>
                  </a:cubicBezTo>
                  <a:cubicBezTo>
                    <a:pt x="43" y="118"/>
                    <a:pt x="43" y="118"/>
                    <a:pt x="43" y="118"/>
                  </a:cubicBezTo>
                  <a:cubicBezTo>
                    <a:pt x="45" y="117"/>
                    <a:pt x="47" y="118"/>
                    <a:pt x="47" y="119"/>
                  </a:cubicBezTo>
                  <a:cubicBezTo>
                    <a:pt x="48" y="121"/>
                    <a:pt x="48" y="123"/>
                    <a:pt x="46" y="124"/>
                  </a:cubicBezTo>
                  <a:cubicBezTo>
                    <a:pt x="46" y="124"/>
                    <a:pt x="46" y="124"/>
                    <a:pt x="46" y="124"/>
                  </a:cubicBezTo>
                  <a:cubicBezTo>
                    <a:pt x="45" y="124"/>
                    <a:pt x="45" y="124"/>
                    <a:pt x="44" y="124"/>
                  </a:cubicBezTo>
                  <a:close/>
                  <a:moveTo>
                    <a:pt x="65" y="113"/>
                  </a:moveTo>
                  <a:cubicBezTo>
                    <a:pt x="64" y="113"/>
                    <a:pt x="62" y="112"/>
                    <a:pt x="62" y="111"/>
                  </a:cubicBezTo>
                  <a:cubicBezTo>
                    <a:pt x="61" y="109"/>
                    <a:pt x="61" y="107"/>
                    <a:pt x="63" y="106"/>
                  </a:cubicBezTo>
                  <a:cubicBezTo>
                    <a:pt x="65" y="105"/>
                    <a:pt x="67" y="106"/>
                    <a:pt x="68" y="107"/>
                  </a:cubicBezTo>
                  <a:cubicBezTo>
                    <a:pt x="69" y="109"/>
                    <a:pt x="68" y="111"/>
                    <a:pt x="67" y="112"/>
                  </a:cubicBezTo>
                  <a:cubicBezTo>
                    <a:pt x="66" y="112"/>
                    <a:pt x="66" y="112"/>
                    <a:pt x="66" y="112"/>
                  </a:cubicBezTo>
                  <a:cubicBezTo>
                    <a:pt x="66" y="112"/>
                    <a:pt x="65" y="113"/>
                    <a:pt x="65" y="113"/>
                  </a:cubicBezTo>
                  <a:close/>
                  <a:moveTo>
                    <a:pt x="85" y="101"/>
                  </a:moveTo>
                  <a:cubicBezTo>
                    <a:pt x="84" y="101"/>
                    <a:pt x="83" y="100"/>
                    <a:pt x="82" y="99"/>
                  </a:cubicBezTo>
                  <a:cubicBezTo>
                    <a:pt x="81" y="98"/>
                    <a:pt x="82" y="96"/>
                    <a:pt x="83" y="95"/>
                  </a:cubicBezTo>
                  <a:cubicBezTo>
                    <a:pt x="84" y="94"/>
                    <a:pt x="84" y="94"/>
                    <a:pt x="84" y="94"/>
                  </a:cubicBezTo>
                  <a:cubicBezTo>
                    <a:pt x="85" y="94"/>
                    <a:pt x="87" y="94"/>
                    <a:pt x="88" y="96"/>
                  </a:cubicBezTo>
                  <a:cubicBezTo>
                    <a:pt x="89" y="97"/>
                    <a:pt x="88" y="99"/>
                    <a:pt x="87" y="100"/>
                  </a:cubicBezTo>
                  <a:cubicBezTo>
                    <a:pt x="87" y="100"/>
                    <a:pt x="87" y="100"/>
                    <a:pt x="87" y="100"/>
                  </a:cubicBezTo>
                  <a:cubicBezTo>
                    <a:pt x="86" y="101"/>
                    <a:pt x="85" y="101"/>
                    <a:pt x="85" y="101"/>
                  </a:cubicBezTo>
                  <a:close/>
                  <a:moveTo>
                    <a:pt x="105" y="89"/>
                  </a:moveTo>
                  <a:cubicBezTo>
                    <a:pt x="104" y="89"/>
                    <a:pt x="103" y="88"/>
                    <a:pt x="102" y="87"/>
                  </a:cubicBezTo>
                  <a:cubicBezTo>
                    <a:pt x="101" y="86"/>
                    <a:pt x="102" y="84"/>
                    <a:pt x="104" y="83"/>
                  </a:cubicBezTo>
                  <a:cubicBezTo>
                    <a:pt x="104" y="83"/>
                    <a:pt x="104" y="83"/>
                    <a:pt x="104" y="83"/>
                  </a:cubicBezTo>
                  <a:cubicBezTo>
                    <a:pt x="105" y="82"/>
                    <a:pt x="107" y="82"/>
                    <a:pt x="108" y="84"/>
                  </a:cubicBezTo>
                  <a:cubicBezTo>
                    <a:pt x="109" y="86"/>
                    <a:pt x="109" y="88"/>
                    <a:pt x="107" y="88"/>
                  </a:cubicBezTo>
                  <a:cubicBezTo>
                    <a:pt x="107" y="89"/>
                    <a:pt x="107" y="89"/>
                    <a:pt x="107" y="89"/>
                  </a:cubicBezTo>
                  <a:cubicBezTo>
                    <a:pt x="106" y="89"/>
                    <a:pt x="106" y="89"/>
                    <a:pt x="105" y="89"/>
                  </a:cubicBezTo>
                  <a:close/>
                  <a:moveTo>
                    <a:pt x="125" y="77"/>
                  </a:moveTo>
                  <a:cubicBezTo>
                    <a:pt x="124" y="77"/>
                    <a:pt x="123" y="77"/>
                    <a:pt x="123" y="76"/>
                  </a:cubicBezTo>
                  <a:cubicBezTo>
                    <a:pt x="122" y="74"/>
                    <a:pt x="122" y="72"/>
                    <a:pt x="124" y="71"/>
                  </a:cubicBezTo>
                  <a:cubicBezTo>
                    <a:pt x="124" y="71"/>
                    <a:pt x="124" y="71"/>
                    <a:pt x="124" y="71"/>
                  </a:cubicBezTo>
                  <a:cubicBezTo>
                    <a:pt x="126" y="70"/>
                    <a:pt x="128" y="71"/>
                    <a:pt x="129" y="72"/>
                  </a:cubicBezTo>
                  <a:cubicBezTo>
                    <a:pt x="130" y="74"/>
                    <a:pt x="129" y="76"/>
                    <a:pt x="127" y="77"/>
                  </a:cubicBezTo>
                  <a:cubicBezTo>
                    <a:pt x="127" y="77"/>
                    <a:pt x="127" y="77"/>
                    <a:pt x="127" y="77"/>
                  </a:cubicBezTo>
                  <a:cubicBezTo>
                    <a:pt x="127" y="77"/>
                    <a:pt x="126" y="77"/>
                    <a:pt x="125" y="77"/>
                  </a:cubicBezTo>
                  <a:close/>
                  <a:moveTo>
                    <a:pt x="146" y="66"/>
                  </a:moveTo>
                  <a:cubicBezTo>
                    <a:pt x="145" y="66"/>
                    <a:pt x="144" y="65"/>
                    <a:pt x="143" y="64"/>
                  </a:cubicBezTo>
                  <a:cubicBezTo>
                    <a:pt x="142" y="62"/>
                    <a:pt x="143" y="60"/>
                    <a:pt x="144" y="60"/>
                  </a:cubicBezTo>
                  <a:cubicBezTo>
                    <a:pt x="146" y="59"/>
                    <a:pt x="148" y="59"/>
                    <a:pt x="149" y="61"/>
                  </a:cubicBezTo>
                  <a:cubicBezTo>
                    <a:pt x="150" y="62"/>
                    <a:pt x="149" y="64"/>
                    <a:pt x="148" y="65"/>
                  </a:cubicBezTo>
                  <a:cubicBezTo>
                    <a:pt x="147" y="65"/>
                    <a:pt x="147" y="65"/>
                    <a:pt x="147" y="65"/>
                  </a:cubicBezTo>
                  <a:cubicBezTo>
                    <a:pt x="147" y="66"/>
                    <a:pt x="146" y="66"/>
                    <a:pt x="146" y="66"/>
                  </a:cubicBezTo>
                  <a:close/>
                  <a:moveTo>
                    <a:pt x="166" y="54"/>
                  </a:moveTo>
                  <a:cubicBezTo>
                    <a:pt x="165" y="54"/>
                    <a:pt x="164" y="53"/>
                    <a:pt x="163" y="52"/>
                  </a:cubicBezTo>
                  <a:cubicBezTo>
                    <a:pt x="162" y="51"/>
                    <a:pt x="163" y="49"/>
                    <a:pt x="164" y="48"/>
                  </a:cubicBezTo>
                  <a:cubicBezTo>
                    <a:pt x="165" y="48"/>
                    <a:pt x="165" y="48"/>
                    <a:pt x="165" y="48"/>
                  </a:cubicBezTo>
                  <a:cubicBezTo>
                    <a:pt x="166" y="47"/>
                    <a:pt x="168" y="47"/>
                    <a:pt x="169" y="49"/>
                  </a:cubicBezTo>
                  <a:cubicBezTo>
                    <a:pt x="170" y="50"/>
                    <a:pt x="170" y="52"/>
                    <a:pt x="168" y="53"/>
                  </a:cubicBezTo>
                  <a:cubicBezTo>
                    <a:pt x="168" y="54"/>
                    <a:pt x="168" y="54"/>
                    <a:pt x="168" y="54"/>
                  </a:cubicBezTo>
                  <a:cubicBezTo>
                    <a:pt x="167" y="54"/>
                    <a:pt x="167" y="54"/>
                    <a:pt x="166" y="54"/>
                  </a:cubicBezTo>
                  <a:close/>
                  <a:moveTo>
                    <a:pt x="186" y="42"/>
                  </a:moveTo>
                  <a:cubicBezTo>
                    <a:pt x="185" y="42"/>
                    <a:pt x="184" y="42"/>
                    <a:pt x="183" y="41"/>
                  </a:cubicBezTo>
                  <a:cubicBezTo>
                    <a:pt x="183" y="39"/>
                    <a:pt x="183" y="37"/>
                    <a:pt x="185" y="36"/>
                  </a:cubicBezTo>
                  <a:cubicBezTo>
                    <a:pt x="185" y="36"/>
                    <a:pt x="185" y="36"/>
                    <a:pt x="185" y="36"/>
                  </a:cubicBezTo>
                  <a:cubicBezTo>
                    <a:pt x="187" y="35"/>
                    <a:pt x="189" y="36"/>
                    <a:pt x="189" y="37"/>
                  </a:cubicBezTo>
                  <a:cubicBezTo>
                    <a:pt x="190" y="39"/>
                    <a:pt x="190" y="41"/>
                    <a:pt x="188" y="42"/>
                  </a:cubicBezTo>
                  <a:cubicBezTo>
                    <a:pt x="188" y="42"/>
                    <a:pt x="188" y="42"/>
                    <a:pt x="188" y="42"/>
                  </a:cubicBezTo>
                  <a:cubicBezTo>
                    <a:pt x="187" y="42"/>
                    <a:pt x="187" y="42"/>
                    <a:pt x="186" y="42"/>
                  </a:cubicBezTo>
                  <a:close/>
                  <a:moveTo>
                    <a:pt x="207" y="31"/>
                  </a:moveTo>
                  <a:cubicBezTo>
                    <a:pt x="205" y="31"/>
                    <a:pt x="204" y="30"/>
                    <a:pt x="204" y="29"/>
                  </a:cubicBezTo>
                  <a:cubicBezTo>
                    <a:pt x="203" y="27"/>
                    <a:pt x="203" y="25"/>
                    <a:pt x="205" y="24"/>
                  </a:cubicBezTo>
                  <a:cubicBezTo>
                    <a:pt x="205" y="24"/>
                    <a:pt x="205" y="24"/>
                    <a:pt x="205" y="24"/>
                  </a:cubicBezTo>
                  <a:cubicBezTo>
                    <a:pt x="207" y="23"/>
                    <a:pt x="209" y="24"/>
                    <a:pt x="210" y="25"/>
                  </a:cubicBezTo>
                  <a:cubicBezTo>
                    <a:pt x="211" y="27"/>
                    <a:pt x="210" y="29"/>
                    <a:pt x="209" y="30"/>
                  </a:cubicBezTo>
                  <a:cubicBezTo>
                    <a:pt x="208" y="30"/>
                    <a:pt x="208" y="30"/>
                    <a:pt x="208" y="30"/>
                  </a:cubicBezTo>
                  <a:cubicBezTo>
                    <a:pt x="208" y="30"/>
                    <a:pt x="207" y="31"/>
                    <a:pt x="207" y="31"/>
                  </a:cubicBezTo>
                  <a:close/>
                  <a:moveTo>
                    <a:pt x="227" y="19"/>
                  </a:moveTo>
                  <a:cubicBezTo>
                    <a:pt x="226" y="19"/>
                    <a:pt x="225" y="18"/>
                    <a:pt x="224" y="17"/>
                  </a:cubicBezTo>
                  <a:cubicBezTo>
                    <a:pt x="223" y="16"/>
                    <a:pt x="224" y="14"/>
                    <a:pt x="225" y="13"/>
                  </a:cubicBezTo>
                  <a:cubicBezTo>
                    <a:pt x="227" y="12"/>
                    <a:pt x="229" y="12"/>
                    <a:pt x="230" y="14"/>
                  </a:cubicBezTo>
                  <a:cubicBezTo>
                    <a:pt x="231" y="15"/>
                    <a:pt x="230" y="17"/>
                    <a:pt x="229" y="18"/>
                  </a:cubicBezTo>
                  <a:cubicBezTo>
                    <a:pt x="229" y="18"/>
                    <a:pt x="229" y="18"/>
                    <a:pt x="229" y="18"/>
                  </a:cubicBezTo>
                  <a:cubicBezTo>
                    <a:pt x="228" y="19"/>
                    <a:pt x="227" y="19"/>
                    <a:pt x="227" y="19"/>
                  </a:cubicBezTo>
                  <a:close/>
                  <a:moveTo>
                    <a:pt x="247" y="7"/>
                  </a:moveTo>
                  <a:cubicBezTo>
                    <a:pt x="246" y="7"/>
                    <a:pt x="245" y="7"/>
                    <a:pt x="244" y="5"/>
                  </a:cubicBezTo>
                  <a:cubicBezTo>
                    <a:pt x="243" y="4"/>
                    <a:pt x="244" y="2"/>
                    <a:pt x="246" y="1"/>
                  </a:cubicBezTo>
                  <a:cubicBezTo>
                    <a:pt x="246" y="1"/>
                    <a:pt x="246" y="1"/>
                    <a:pt x="246" y="1"/>
                  </a:cubicBezTo>
                  <a:cubicBezTo>
                    <a:pt x="247" y="0"/>
                    <a:pt x="249" y="0"/>
                    <a:pt x="250" y="2"/>
                  </a:cubicBezTo>
                  <a:cubicBezTo>
                    <a:pt x="251" y="4"/>
                    <a:pt x="251" y="6"/>
                    <a:pt x="249" y="7"/>
                  </a:cubicBezTo>
                  <a:cubicBezTo>
                    <a:pt x="249" y="7"/>
                    <a:pt x="249" y="7"/>
                    <a:pt x="249" y="7"/>
                  </a:cubicBezTo>
                  <a:cubicBezTo>
                    <a:pt x="248" y="7"/>
                    <a:pt x="248" y="7"/>
                    <a:pt x="24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3" name="Freeform 42">
              <a:extLst>
                <a:ext uri="{FF2B5EF4-FFF2-40B4-BE49-F238E27FC236}">
                  <a16:creationId xmlns:a16="http://schemas.microsoft.com/office/drawing/2014/main" id="{D5E281C3-6440-46B4-A511-4F6BD0FC1496}"/>
                </a:ext>
              </a:extLst>
            </p:cNvPr>
            <p:cNvSpPr>
              <a:spLocks/>
            </p:cNvSpPr>
            <p:nvPr/>
          </p:nvSpPr>
          <p:spPr bwMode="auto">
            <a:xfrm>
              <a:off x="2588" y="3013"/>
              <a:ext cx="5" cy="6"/>
            </a:xfrm>
            <a:custGeom>
              <a:avLst/>
              <a:gdLst>
                <a:gd name="T0" fmla="*/ 4 w 7"/>
                <a:gd name="T1" fmla="*/ 7 h 7"/>
                <a:gd name="T2" fmla="*/ 1 w 7"/>
                <a:gd name="T3" fmla="*/ 6 h 7"/>
                <a:gd name="T4" fmla="*/ 2 w 7"/>
                <a:gd name="T5" fmla="*/ 1 h 7"/>
                <a:gd name="T6" fmla="*/ 7 w 7"/>
                <a:gd name="T7" fmla="*/ 2 h 7"/>
                <a:gd name="T8" fmla="*/ 5 w 7"/>
                <a:gd name="T9" fmla="*/ 7 h 7"/>
                <a:gd name="T10" fmla="*/ 5 w 7"/>
                <a:gd name="T11" fmla="*/ 7 h 7"/>
                <a:gd name="T12" fmla="*/ 4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4" y="7"/>
                  </a:moveTo>
                  <a:cubicBezTo>
                    <a:pt x="3" y="7"/>
                    <a:pt x="1" y="7"/>
                    <a:pt x="1" y="6"/>
                  </a:cubicBezTo>
                  <a:cubicBezTo>
                    <a:pt x="0" y="4"/>
                    <a:pt x="0" y="2"/>
                    <a:pt x="2" y="1"/>
                  </a:cubicBezTo>
                  <a:cubicBezTo>
                    <a:pt x="4" y="0"/>
                    <a:pt x="6" y="1"/>
                    <a:pt x="7" y="2"/>
                  </a:cubicBezTo>
                  <a:cubicBezTo>
                    <a:pt x="7" y="4"/>
                    <a:pt x="7" y="6"/>
                    <a:pt x="5" y="7"/>
                  </a:cubicBezTo>
                  <a:cubicBezTo>
                    <a:pt x="5" y="7"/>
                    <a:pt x="5" y="7"/>
                    <a:pt x="5" y="7"/>
                  </a:cubicBezTo>
                  <a:cubicBezTo>
                    <a:pt x="5" y="7"/>
                    <a:pt x="4" y="7"/>
                    <a:pt x="4"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grpSp>
        <p:nvGrpSpPr>
          <p:cNvPr id="94" name="Group 45" descr="Icon of a phone station">
            <a:extLst>
              <a:ext uri="{FF2B5EF4-FFF2-40B4-BE49-F238E27FC236}">
                <a16:creationId xmlns:a16="http://schemas.microsoft.com/office/drawing/2014/main" id="{A1CED7F7-BA1C-4127-95D0-DDA0D172B925}"/>
              </a:ext>
            </a:extLst>
          </p:cNvPr>
          <p:cNvGrpSpPr>
            <a:grpSpLocks noChangeAspect="1"/>
          </p:cNvGrpSpPr>
          <p:nvPr/>
        </p:nvGrpSpPr>
        <p:grpSpPr bwMode="auto">
          <a:xfrm>
            <a:off x="2703165" y="4533489"/>
            <a:ext cx="657356" cy="497065"/>
            <a:chOff x="1669" y="2800"/>
            <a:chExt cx="406" cy="307"/>
          </a:xfrm>
        </p:grpSpPr>
        <p:sp>
          <p:nvSpPr>
            <p:cNvPr id="95" name="AutoShape 44">
              <a:extLst>
                <a:ext uri="{FF2B5EF4-FFF2-40B4-BE49-F238E27FC236}">
                  <a16:creationId xmlns:a16="http://schemas.microsoft.com/office/drawing/2014/main" id="{7803075D-E0E0-4F73-A443-1EA8BB9821CC}"/>
                </a:ext>
              </a:extLst>
            </p:cNvPr>
            <p:cNvSpPr>
              <a:spLocks noChangeAspect="1" noChangeArrowheads="1" noTextEdit="1"/>
            </p:cNvSpPr>
            <p:nvPr/>
          </p:nvSpPr>
          <p:spPr bwMode="auto">
            <a:xfrm>
              <a:off x="1669" y="2800"/>
              <a:ext cx="406"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6" name="Freeform 46">
              <a:extLst>
                <a:ext uri="{FF2B5EF4-FFF2-40B4-BE49-F238E27FC236}">
                  <a16:creationId xmlns:a16="http://schemas.microsoft.com/office/drawing/2014/main" id="{DE2871B3-D84C-449C-A83C-31E68F6FF76F}"/>
                </a:ext>
              </a:extLst>
            </p:cNvPr>
            <p:cNvSpPr>
              <a:spLocks/>
            </p:cNvSpPr>
            <p:nvPr/>
          </p:nvSpPr>
          <p:spPr bwMode="auto">
            <a:xfrm>
              <a:off x="1675" y="2806"/>
              <a:ext cx="395" cy="296"/>
            </a:xfrm>
            <a:custGeom>
              <a:avLst/>
              <a:gdLst>
                <a:gd name="T0" fmla="*/ 511 w 511"/>
                <a:gd name="T1" fmla="*/ 355 h 381"/>
                <a:gd name="T2" fmla="*/ 486 w 511"/>
                <a:gd name="T3" fmla="*/ 381 h 381"/>
                <a:gd name="T4" fmla="*/ 25 w 511"/>
                <a:gd name="T5" fmla="*/ 381 h 381"/>
                <a:gd name="T6" fmla="*/ 0 w 511"/>
                <a:gd name="T7" fmla="*/ 355 h 381"/>
                <a:gd name="T8" fmla="*/ 0 w 511"/>
                <a:gd name="T9" fmla="*/ 26 h 381"/>
                <a:gd name="T10" fmla="*/ 25 w 511"/>
                <a:gd name="T11" fmla="*/ 0 h 381"/>
                <a:gd name="T12" fmla="*/ 486 w 511"/>
                <a:gd name="T13" fmla="*/ 0 h 381"/>
                <a:gd name="T14" fmla="*/ 511 w 511"/>
                <a:gd name="T15" fmla="*/ 26 h 381"/>
                <a:gd name="T16" fmla="*/ 511 w 511"/>
                <a:gd name="T17" fmla="*/ 355 h 381"/>
                <a:gd name="T18" fmla="*/ 511 w 511"/>
                <a:gd name="T19" fmla="*/ 3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381">
                  <a:moveTo>
                    <a:pt x="511" y="355"/>
                  </a:moveTo>
                  <a:cubicBezTo>
                    <a:pt x="511" y="369"/>
                    <a:pt x="500" y="381"/>
                    <a:pt x="486" y="381"/>
                  </a:cubicBezTo>
                  <a:cubicBezTo>
                    <a:pt x="25" y="381"/>
                    <a:pt x="25" y="381"/>
                    <a:pt x="25" y="381"/>
                  </a:cubicBezTo>
                  <a:cubicBezTo>
                    <a:pt x="11" y="381"/>
                    <a:pt x="0" y="369"/>
                    <a:pt x="0" y="355"/>
                  </a:cubicBezTo>
                  <a:cubicBezTo>
                    <a:pt x="0" y="26"/>
                    <a:pt x="0" y="26"/>
                    <a:pt x="0" y="26"/>
                  </a:cubicBezTo>
                  <a:cubicBezTo>
                    <a:pt x="0" y="12"/>
                    <a:pt x="11" y="0"/>
                    <a:pt x="25" y="0"/>
                  </a:cubicBezTo>
                  <a:cubicBezTo>
                    <a:pt x="486" y="0"/>
                    <a:pt x="486" y="0"/>
                    <a:pt x="486" y="0"/>
                  </a:cubicBezTo>
                  <a:cubicBezTo>
                    <a:pt x="500" y="0"/>
                    <a:pt x="511" y="12"/>
                    <a:pt x="511" y="26"/>
                  </a:cubicBezTo>
                  <a:cubicBezTo>
                    <a:pt x="511" y="355"/>
                    <a:pt x="511" y="355"/>
                    <a:pt x="511" y="355"/>
                  </a:cubicBezTo>
                  <a:cubicBezTo>
                    <a:pt x="511" y="355"/>
                    <a:pt x="511" y="355"/>
                    <a:pt x="511" y="355"/>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7" name="Freeform 47">
              <a:extLst>
                <a:ext uri="{FF2B5EF4-FFF2-40B4-BE49-F238E27FC236}">
                  <a16:creationId xmlns:a16="http://schemas.microsoft.com/office/drawing/2014/main" id="{0BDB735F-FD97-448E-A824-4CEC44E272D1}"/>
                </a:ext>
              </a:extLst>
            </p:cNvPr>
            <p:cNvSpPr>
              <a:spLocks/>
            </p:cNvSpPr>
            <p:nvPr/>
          </p:nvSpPr>
          <p:spPr bwMode="auto">
            <a:xfrm>
              <a:off x="1726" y="2834"/>
              <a:ext cx="132" cy="217"/>
            </a:xfrm>
            <a:custGeom>
              <a:avLst/>
              <a:gdLst>
                <a:gd name="T0" fmla="*/ 160 w 170"/>
                <a:gd name="T1" fmla="*/ 280 h 280"/>
                <a:gd name="T2" fmla="*/ 10 w 170"/>
                <a:gd name="T3" fmla="*/ 280 h 280"/>
                <a:gd name="T4" fmla="*/ 0 w 170"/>
                <a:gd name="T5" fmla="*/ 271 h 280"/>
                <a:gd name="T6" fmla="*/ 0 w 170"/>
                <a:gd name="T7" fmla="*/ 9 h 280"/>
                <a:gd name="T8" fmla="*/ 10 w 170"/>
                <a:gd name="T9" fmla="*/ 0 h 280"/>
                <a:gd name="T10" fmla="*/ 160 w 170"/>
                <a:gd name="T11" fmla="*/ 0 h 280"/>
                <a:gd name="T12" fmla="*/ 170 w 170"/>
                <a:gd name="T13" fmla="*/ 9 h 280"/>
                <a:gd name="T14" fmla="*/ 170 w 170"/>
                <a:gd name="T15" fmla="*/ 271 h 280"/>
                <a:gd name="T16" fmla="*/ 160 w 170"/>
                <a:gd name="T17"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280">
                  <a:moveTo>
                    <a:pt x="160" y="280"/>
                  </a:moveTo>
                  <a:cubicBezTo>
                    <a:pt x="10" y="280"/>
                    <a:pt x="10" y="280"/>
                    <a:pt x="10" y="280"/>
                  </a:cubicBezTo>
                  <a:cubicBezTo>
                    <a:pt x="4" y="280"/>
                    <a:pt x="0" y="276"/>
                    <a:pt x="0" y="271"/>
                  </a:cubicBezTo>
                  <a:cubicBezTo>
                    <a:pt x="0" y="9"/>
                    <a:pt x="0" y="9"/>
                    <a:pt x="0" y="9"/>
                  </a:cubicBezTo>
                  <a:cubicBezTo>
                    <a:pt x="0" y="4"/>
                    <a:pt x="4" y="0"/>
                    <a:pt x="10" y="0"/>
                  </a:cubicBezTo>
                  <a:cubicBezTo>
                    <a:pt x="160" y="0"/>
                    <a:pt x="160" y="0"/>
                    <a:pt x="160" y="0"/>
                  </a:cubicBezTo>
                  <a:cubicBezTo>
                    <a:pt x="166" y="0"/>
                    <a:pt x="170" y="4"/>
                    <a:pt x="170" y="9"/>
                  </a:cubicBezTo>
                  <a:cubicBezTo>
                    <a:pt x="170" y="271"/>
                    <a:pt x="170" y="271"/>
                    <a:pt x="170" y="271"/>
                  </a:cubicBezTo>
                  <a:cubicBezTo>
                    <a:pt x="170" y="276"/>
                    <a:pt x="166" y="280"/>
                    <a:pt x="160" y="280"/>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8" name="Freeform 48">
              <a:extLst>
                <a:ext uri="{FF2B5EF4-FFF2-40B4-BE49-F238E27FC236}">
                  <a16:creationId xmlns:a16="http://schemas.microsoft.com/office/drawing/2014/main" id="{86E5A95C-93A6-468F-9A9D-BE76C929F101}"/>
                </a:ext>
              </a:extLst>
            </p:cNvPr>
            <p:cNvSpPr>
              <a:spLocks/>
            </p:cNvSpPr>
            <p:nvPr/>
          </p:nvSpPr>
          <p:spPr bwMode="auto">
            <a:xfrm>
              <a:off x="1775" y="3023"/>
              <a:ext cx="29" cy="0"/>
            </a:xfrm>
            <a:custGeom>
              <a:avLst/>
              <a:gdLst>
                <a:gd name="T0" fmla="*/ 0 w 38"/>
                <a:gd name="T1" fmla="*/ 38 w 38"/>
              </a:gdLst>
              <a:ahLst/>
              <a:cxnLst>
                <a:cxn ang="0">
                  <a:pos x="T0" y="0"/>
                </a:cxn>
                <a:cxn ang="0">
                  <a:pos x="T1" y="0"/>
                </a:cxn>
              </a:cxnLst>
              <a:rect l="0" t="0" r="r" b="b"/>
              <a:pathLst>
                <a:path w="38">
                  <a:moveTo>
                    <a:pt x="0" y="0"/>
                  </a:moveTo>
                  <a:cubicBezTo>
                    <a:pt x="38" y="0"/>
                    <a:pt x="38" y="0"/>
                    <a:pt x="38" y="0"/>
                  </a:cubicBezTo>
                </a:path>
              </a:pathLst>
            </a:cu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99" name="Rectangle 49">
              <a:extLst>
                <a:ext uri="{FF2B5EF4-FFF2-40B4-BE49-F238E27FC236}">
                  <a16:creationId xmlns:a16="http://schemas.microsoft.com/office/drawing/2014/main" id="{E10E8315-DDF5-4C61-BD3F-E206941A3CC2}"/>
                </a:ext>
              </a:extLst>
            </p:cNvPr>
            <p:cNvSpPr>
              <a:spLocks noChangeArrowheads="1"/>
            </p:cNvSpPr>
            <p:nvPr/>
          </p:nvSpPr>
          <p:spPr bwMode="auto">
            <a:xfrm>
              <a:off x="1742" y="3070"/>
              <a:ext cx="99" cy="24"/>
            </a:xfrm>
            <a:prstGeom prst="rect">
              <a:avLst/>
            </a:pr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0" name="Freeform 50">
              <a:extLst>
                <a:ext uri="{FF2B5EF4-FFF2-40B4-BE49-F238E27FC236}">
                  <a16:creationId xmlns:a16="http://schemas.microsoft.com/office/drawing/2014/main" id="{7705E954-3740-4B25-B144-6F8A5C2BD053}"/>
                </a:ext>
              </a:extLst>
            </p:cNvPr>
            <p:cNvSpPr>
              <a:spLocks/>
            </p:cNvSpPr>
            <p:nvPr/>
          </p:nvSpPr>
          <p:spPr bwMode="auto">
            <a:xfrm>
              <a:off x="1883"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1" name="Freeform 51">
              <a:extLst>
                <a:ext uri="{FF2B5EF4-FFF2-40B4-BE49-F238E27FC236}">
                  <a16:creationId xmlns:a16="http://schemas.microsoft.com/office/drawing/2014/main" id="{36DC7CDD-D1CE-41E9-A8AF-B6A4D93E6FCE}"/>
                </a:ext>
              </a:extLst>
            </p:cNvPr>
            <p:cNvSpPr>
              <a:spLocks noEditPoints="1"/>
            </p:cNvSpPr>
            <p:nvPr/>
          </p:nvSpPr>
          <p:spPr bwMode="auto">
            <a:xfrm>
              <a:off x="1883"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2" name="Freeform 52">
              <a:extLst>
                <a:ext uri="{FF2B5EF4-FFF2-40B4-BE49-F238E27FC236}">
                  <a16:creationId xmlns:a16="http://schemas.microsoft.com/office/drawing/2014/main" id="{70EBE777-A7C8-4BD2-B290-006CBDC2B7A5}"/>
                </a:ext>
              </a:extLst>
            </p:cNvPr>
            <p:cNvSpPr>
              <a:spLocks/>
            </p:cNvSpPr>
            <p:nvPr/>
          </p:nvSpPr>
          <p:spPr bwMode="auto">
            <a:xfrm>
              <a:off x="1905"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3" name="Freeform 53">
              <a:extLst>
                <a:ext uri="{FF2B5EF4-FFF2-40B4-BE49-F238E27FC236}">
                  <a16:creationId xmlns:a16="http://schemas.microsoft.com/office/drawing/2014/main" id="{B0DCBA6C-5F30-451E-878F-3D0536B141A8}"/>
                </a:ext>
              </a:extLst>
            </p:cNvPr>
            <p:cNvSpPr>
              <a:spLocks noEditPoints="1"/>
            </p:cNvSpPr>
            <p:nvPr/>
          </p:nvSpPr>
          <p:spPr bwMode="auto">
            <a:xfrm>
              <a:off x="1905"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4" name="Freeform 54">
              <a:extLst>
                <a:ext uri="{FF2B5EF4-FFF2-40B4-BE49-F238E27FC236}">
                  <a16:creationId xmlns:a16="http://schemas.microsoft.com/office/drawing/2014/main" id="{8CB7BE06-4DF1-4C84-8F9A-D69859BBA407}"/>
                </a:ext>
              </a:extLst>
            </p:cNvPr>
            <p:cNvSpPr>
              <a:spLocks/>
            </p:cNvSpPr>
            <p:nvPr/>
          </p:nvSpPr>
          <p:spPr bwMode="auto">
            <a:xfrm>
              <a:off x="1927"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5" name="Freeform 55">
              <a:extLst>
                <a:ext uri="{FF2B5EF4-FFF2-40B4-BE49-F238E27FC236}">
                  <a16:creationId xmlns:a16="http://schemas.microsoft.com/office/drawing/2014/main" id="{DB829CD5-7C7A-4A13-891C-C6A99B166898}"/>
                </a:ext>
              </a:extLst>
            </p:cNvPr>
            <p:cNvSpPr>
              <a:spLocks noEditPoints="1"/>
            </p:cNvSpPr>
            <p:nvPr/>
          </p:nvSpPr>
          <p:spPr bwMode="auto">
            <a:xfrm>
              <a:off x="1927"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6" name="Freeform 56">
              <a:extLst>
                <a:ext uri="{FF2B5EF4-FFF2-40B4-BE49-F238E27FC236}">
                  <a16:creationId xmlns:a16="http://schemas.microsoft.com/office/drawing/2014/main" id="{95DB899D-E257-48B1-863D-EAB179F43E47}"/>
                </a:ext>
              </a:extLst>
            </p:cNvPr>
            <p:cNvSpPr>
              <a:spLocks/>
            </p:cNvSpPr>
            <p:nvPr/>
          </p:nvSpPr>
          <p:spPr bwMode="auto">
            <a:xfrm>
              <a:off x="1948"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7" name="Freeform 57">
              <a:extLst>
                <a:ext uri="{FF2B5EF4-FFF2-40B4-BE49-F238E27FC236}">
                  <a16:creationId xmlns:a16="http://schemas.microsoft.com/office/drawing/2014/main" id="{42F0043F-9C5D-437F-A221-2E9E787CF48A}"/>
                </a:ext>
              </a:extLst>
            </p:cNvPr>
            <p:cNvSpPr>
              <a:spLocks noEditPoints="1"/>
            </p:cNvSpPr>
            <p:nvPr/>
          </p:nvSpPr>
          <p:spPr bwMode="auto">
            <a:xfrm>
              <a:off x="1948"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8" name="Freeform 58">
              <a:extLst>
                <a:ext uri="{FF2B5EF4-FFF2-40B4-BE49-F238E27FC236}">
                  <a16:creationId xmlns:a16="http://schemas.microsoft.com/office/drawing/2014/main" id="{E82B4C5E-50DE-4142-B4BC-5F6336684B9F}"/>
                </a:ext>
              </a:extLst>
            </p:cNvPr>
            <p:cNvSpPr>
              <a:spLocks/>
            </p:cNvSpPr>
            <p:nvPr/>
          </p:nvSpPr>
          <p:spPr bwMode="auto">
            <a:xfrm>
              <a:off x="1970"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7" y="0"/>
                    <a:pt x="8" y="2"/>
                    <a:pt x="8" y="4"/>
                  </a:cubicBezTo>
                  <a:cubicBezTo>
                    <a:pt x="8" y="4"/>
                    <a:pt x="8" y="4"/>
                    <a:pt x="8" y="4"/>
                  </a:cubicBezTo>
                  <a:cubicBezTo>
                    <a:pt x="8" y="5"/>
                    <a:pt x="8"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09" name="Freeform 59">
              <a:extLst>
                <a:ext uri="{FF2B5EF4-FFF2-40B4-BE49-F238E27FC236}">
                  <a16:creationId xmlns:a16="http://schemas.microsoft.com/office/drawing/2014/main" id="{2626E2B7-23C9-4636-A85A-E86E92E90D4D}"/>
                </a:ext>
              </a:extLst>
            </p:cNvPr>
            <p:cNvSpPr>
              <a:spLocks noEditPoints="1"/>
            </p:cNvSpPr>
            <p:nvPr/>
          </p:nvSpPr>
          <p:spPr bwMode="auto">
            <a:xfrm>
              <a:off x="1970"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7" y="228"/>
                    <a:pt x="8" y="230"/>
                    <a:pt x="8" y="232"/>
                  </a:cubicBezTo>
                  <a:cubicBezTo>
                    <a:pt x="8" y="232"/>
                    <a:pt x="8" y="232"/>
                    <a:pt x="8" y="232"/>
                  </a:cubicBezTo>
                  <a:cubicBezTo>
                    <a:pt x="8" y="233"/>
                    <a:pt x="8"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7" y="199"/>
                    <a:pt x="8" y="201"/>
                    <a:pt x="8" y="203"/>
                  </a:cubicBezTo>
                  <a:cubicBezTo>
                    <a:pt x="8" y="204"/>
                    <a:pt x="8" y="204"/>
                    <a:pt x="8" y="204"/>
                  </a:cubicBezTo>
                  <a:cubicBezTo>
                    <a:pt x="8" y="205"/>
                    <a:pt x="8"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7" y="171"/>
                    <a:pt x="8" y="173"/>
                    <a:pt x="8" y="175"/>
                  </a:cubicBezTo>
                  <a:cubicBezTo>
                    <a:pt x="8" y="175"/>
                    <a:pt x="8" y="175"/>
                    <a:pt x="8" y="175"/>
                  </a:cubicBezTo>
                  <a:cubicBezTo>
                    <a:pt x="8" y="176"/>
                    <a:pt x="8"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7" y="142"/>
                    <a:pt x="8" y="144"/>
                    <a:pt x="8" y="146"/>
                  </a:cubicBezTo>
                  <a:cubicBezTo>
                    <a:pt x="8" y="147"/>
                    <a:pt x="8" y="147"/>
                    <a:pt x="8" y="147"/>
                  </a:cubicBezTo>
                  <a:cubicBezTo>
                    <a:pt x="8" y="148"/>
                    <a:pt x="8"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7" y="114"/>
                    <a:pt x="8" y="116"/>
                    <a:pt x="8" y="118"/>
                  </a:cubicBezTo>
                  <a:cubicBezTo>
                    <a:pt x="8" y="118"/>
                    <a:pt x="8" y="118"/>
                    <a:pt x="8" y="118"/>
                  </a:cubicBezTo>
                  <a:cubicBezTo>
                    <a:pt x="8" y="120"/>
                    <a:pt x="8"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7" y="86"/>
                    <a:pt x="8" y="87"/>
                    <a:pt x="8" y="90"/>
                  </a:cubicBezTo>
                  <a:cubicBezTo>
                    <a:pt x="8" y="90"/>
                    <a:pt x="8" y="90"/>
                    <a:pt x="8" y="90"/>
                  </a:cubicBezTo>
                  <a:cubicBezTo>
                    <a:pt x="8" y="91"/>
                    <a:pt x="8"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7" y="57"/>
                    <a:pt x="8" y="59"/>
                    <a:pt x="8" y="61"/>
                  </a:cubicBezTo>
                  <a:cubicBezTo>
                    <a:pt x="8" y="62"/>
                    <a:pt x="8" y="62"/>
                    <a:pt x="8" y="62"/>
                  </a:cubicBezTo>
                  <a:cubicBezTo>
                    <a:pt x="8" y="63"/>
                    <a:pt x="8"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7" y="29"/>
                    <a:pt x="8" y="31"/>
                    <a:pt x="8" y="33"/>
                  </a:cubicBezTo>
                  <a:cubicBezTo>
                    <a:pt x="8" y="33"/>
                    <a:pt x="8" y="33"/>
                    <a:pt x="8" y="33"/>
                  </a:cubicBezTo>
                  <a:cubicBezTo>
                    <a:pt x="8" y="34"/>
                    <a:pt x="8"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7" y="0"/>
                    <a:pt x="8" y="2"/>
                    <a:pt x="8" y="4"/>
                  </a:cubicBezTo>
                  <a:cubicBezTo>
                    <a:pt x="8" y="5"/>
                    <a:pt x="8" y="5"/>
                    <a:pt x="8" y="5"/>
                  </a:cubicBezTo>
                  <a:cubicBezTo>
                    <a:pt x="8" y="6"/>
                    <a:pt x="8"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0" name="Freeform 60">
              <a:extLst>
                <a:ext uri="{FF2B5EF4-FFF2-40B4-BE49-F238E27FC236}">
                  <a16:creationId xmlns:a16="http://schemas.microsoft.com/office/drawing/2014/main" id="{CF78873D-4E9C-40FD-9B3A-B7BBFE06A3EB}"/>
                </a:ext>
              </a:extLst>
            </p:cNvPr>
            <p:cNvSpPr>
              <a:spLocks/>
            </p:cNvSpPr>
            <p:nvPr/>
          </p:nvSpPr>
          <p:spPr bwMode="auto">
            <a:xfrm>
              <a:off x="1992" y="2840"/>
              <a:ext cx="6" cy="7"/>
            </a:xfrm>
            <a:custGeom>
              <a:avLst/>
              <a:gdLst>
                <a:gd name="T0" fmla="*/ 6 w 8"/>
                <a:gd name="T1" fmla="*/ 7 h 8"/>
                <a:gd name="T2" fmla="*/ 4 w 8"/>
                <a:gd name="T3" fmla="*/ 8 h 8"/>
                <a:gd name="T4" fmla="*/ 0 w 8"/>
                <a:gd name="T5" fmla="*/ 4 h 8"/>
                <a:gd name="T6" fmla="*/ 4 w 8"/>
                <a:gd name="T7" fmla="*/ 0 h 8"/>
                <a:gd name="T8" fmla="*/ 8 w 8"/>
                <a:gd name="T9" fmla="*/ 4 h 8"/>
                <a:gd name="T10" fmla="*/ 8 w 8"/>
                <a:gd name="T11" fmla="*/ 4 h 8"/>
                <a:gd name="T12" fmla="*/ 6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6"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6"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1" name="Freeform 61">
              <a:extLst>
                <a:ext uri="{FF2B5EF4-FFF2-40B4-BE49-F238E27FC236}">
                  <a16:creationId xmlns:a16="http://schemas.microsoft.com/office/drawing/2014/main" id="{161FF99A-D7B4-4B4C-A30A-E8C5A9D5942F}"/>
                </a:ext>
              </a:extLst>
            </p:cNvPr>
            <p:cNvSpPr>
              <a:spLocks noEditPoints="1"/>
            </p:cNvSpPr>
            <p:nvPr/>
          </p:nvSpPr>
          <p:spPr bwMode="auto">
            <a:xfrm>
              <a:off x="1992" y="2862"/>
              <a:ext cx="6" cy="183"/>
            </a:xfrm>
            <a:custGeom>
              <a:avLst/>
              <a:gdLst>
                <a:gd name="T0" fmla="*/ 4 w 8"/>
                <a:gd name="T1" fmla="*/ 236 h 236"/>
                <a:gd name="T2" fmla="*/ 0 w 8"/>
                <a:gd name="T3" fmla="*/ 232 h 236"/>
                <a:gd name="T4" fmla="*/ 8 w 8"/>
                <a:gd name="T5" fmla="*/ 232 h 236"/>
                <a:gd name="T6" fmla="*/ 6 w 8"/>
                <a:gd name="T7" fmla="*/ 235 h 236"/>
                <a:gd name="T8" fmla="*/ 4 w 8"/>
                <a:gd name="T9" fmla="*/ 208 h 236"/>
                <a:gd name="T10" fmla="*/ 0 w 8"/>
                <a:gd name="T11" fmla="*/ 203 h 236"/>
                <a:gd name="T12" fmla="*/ 8 w 8"/>
                <a:gd name="T13" fmla="*/ 203 h 236"/>
                <a:gd name="T14" fmla="*/ 6 w 8"/>
                <a:gd name="T15" fmla="*/ 207 h 236"/>
                <a:gd name="T16" fmla="*/ 4 w 8"/>
                <a:gd name="T17" fmla="*/ 179 h 236"/>
                <a:gd name="T18" fmla="*/ 0 w 8"/>
                <a:gd name="T19" fmla="*/ 175 h 236"/>
                <a:gd name="T20" fmla="*/ 8 w 8"/>
                <a:gd name="T21" fmla="*/ 175 h 236"/>
                <a:gd name="T22" fmla="*/ 6 w 8"/>
                <a:gd name="T23" fmla="*/ 178 h 236"/>
                <a:gd name="T24" fmla="*/ 4 w 8"/>
                <a:gd name="T25" fmla="*/ 151 h 236"/>
                <a:gd name="T26" fmla="*/ 0 w 8"/>
                <a:gd name="T27" fmla="*/ 146 h 236"/>
                <a:gd name="T28" fmla="*/ 8 w 8"/>
                <a:gd name="T29" fmla="*/ 146 h 236"/>
                <a:gd name="T30" fmla="*/ 6 w 8"/>
                <a:gd name="T31" fmla="*/ 150 h 236"/>
                <a:gd name="T32" fmla="*/ 4 w 8"/>
                <a:gd name="T33" fmla="*/ 122 h 236"/>
                <a:gd name="T34" fmla="*/ 0 w 8"/>
                <a:gd name="T35" fmla="*/ 118 h 236"/>
                <a:gd name="T36" fmla="*/ 8 w 8"/>
                <a:gd name="T37" fmla="*/ 118 h 236"/>
                <a:gd name="T38" fmla="*/ 6 w 8"/>
                <a:gd name="T39" fmla="*/ 121 h 236"/>
                <a:gd name="T40" fmla="*/ 4 w 8"/>
                <a:gd name="T41" fmla="*/ 94 h 236"/>
                <a:gd name="T42" fmla="*/ 0 w 8"/>
                <a:gd name="T43" fmla="*/ 90 h 236"/>
                <a:gd name="T44" fmla="*/ 8 w 8"/>
                <a:gd name="T45" fmla="*/ 90 h 236"/>
                <a:gd name="T46" fmla="*/ 6 w 8"/>
                <a:gd name="T47" fmla="*/ 93 h 236"/>
                <a:gd name="T48" fmla="*/ 4 w 8"/>
                <a:gd name="T49" fmla="*/ 66 h 236"/>
                <a:gd name="T50" fmla="*/ 0 w 8"/>
                <a:gd name="T51" fmla="*/ 61 h 236"/>
                <a:gd name="T52" fmla="*/ 8 w 8"/>
                <a:gd name="T53" fmla="*/ 61 h 236"/>
                <a:gd name="T54" fmla="*/ 6 w 8"/>
                <a:gd name="T55" fmla="*/ 64 h 236"/>
                <a:gd name="T56" fmla="*/ 4 w 8"/>
                <a:gd name="T57" fmla="*/ 37 h 236"/>
                <a:gd name="T58" fmla="*/ 0 w 8"/>
                <a:gd name="T59" fmla="*/ 33 h 236"/>
                <a:gd name="T60" fmla="*/ 8 w 8"/>
                <a:gd name="T61" fmla="*/ 33 h 236"/>
                <a:gd name="T62" fmla="*/ 6 w 8"/>
                <a:gd name="T63" fmla="*/ 36 h 236"/>
                <a:gd name="T64" fmla="*/ 4 w 8"/>
                <a:gd name="T65" fmla="*/ 9 h 236"/>
                <a:gd name="T66" fmla="*/ 0 w 8"/>
                <a:gd name="T67" fmla="*/ 4 h 236"/>
                <a:gd name="T68" fmla="*/ 8 w 8"/>
                <a:gd name="T69" fmla="*/ 4 h 236"/>
                <a:gd name="T70" fmla="*/ 6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6"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6" y="235"/>
                  </a:cubicBezTo>
                  <a:close/>
                  <a:moveTo>
                    <a:pt x="6"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6" y="207"/>
                  </a:cubicBezTo>
                  <a:close/>
                  <a:moveTo>
                    <a:pt x="6"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6" y="178"/>
                  </a:cubicBezTo>
                  <a:close/>
                  <a:moveTo>
                    <a:pt x="6"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6" y="150"/>
                  </a:cubicBezTo>
                  <a:close/>
                  <a:moveTo>
                    <a:pt x="6"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6" y="121"/>
                  </a:cubicBezTo>
                  <a:close/>
                  <a:moveTo>
                    <a:pt x="6"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6" y="93"/>
                  </a:cubicBezTo>
                  <a:close/>
                  <a:moveTo>
                    <a:pt x="6"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6" y="64"/>
                  </a:cubicBezTo>
                  <a:close/>
                  <a:moveTo>
                    <a:pt x="6"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6" y="36"/>
                  </a:cubicBezTo>
                  <a:close/>
                  <a:moveTo>
                    <a:pt x="6"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6"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3" name="Freeform 62">
              <a:extLst>
                <a:ext uri="{FF2B5EF4-FFF2-40B4-BE49-F238E27FC236}">
                  <a16:creationId xmlns:a16="http://schemas.microsoft.com/office/drawing/2014/main" id="{C7A6289D-AF43-48BA-B9E6-1825A19E5C4D}"/>
                </a:ext>
              </a:extLst>
            </p:cNvPr>
            <p:cNvSpPr>
              <a:spLocks/>
            </p:cNvSpPr>
            <p:nvPr/>
          </p:nvSpPr>
          <p:spPr bwMode="auto">
            <a:xfrm>
              <a:off x="2014"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1" y="8"/>
                    <a:pt x="0" y="6"/>
                    <a:pt x="0" y="4"/>
                  </a:cubicBezTo>
                  <a:cubicBezTo>
                    <a:pt x="0" y="2"/>
                    <a:pt x="1"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4" name="Freeform 63">
              <a:extLst>
                <a:ext uri="{FF2B5EF4-FFF2-40B4-BE49-F238E27FC236}">
                  <a16:creationId xmlns:a16="http://schemas.microsoft.com/office/drawing/2014/main" id="{C1368201-D6FA-4AD6-A2D4-E82C32EE7B30}"/>
                </a:ext>
              </a:extLst>
            </p:cNvPr>
            <p:cNvSpPr>
              <a:spLocks noEditPoints="1"/>
            </p:cNvSpPr>
            <p:nvPr/>
          </p:nvSpPr>
          <p:spPr bwMode="auto">
            <a:xfrm>
              <a:off x="2014"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1" y="236"/>
                    <a:pt x="0" y="234"/>
                    <a:pt x="0" y="232"/>
                  </a:cubicBezTo>
                  <a:cubicBezTo>
                    <a:pt x="0" y="232"/>
                    <a:pt x="0" y="232"/>
                    <a:pt x="0" y="232"/>
                  </a:cubicBezTo>
                  <a:cubicBezTo>
                    <a:pt x="0" y="230"/>
                    <a:pt x="1"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1" y="208"/>
                    <a:pt x="0" y="206"/>
                    <a:pt x="0" y="204"/>
                  </a:cubicBezTo>
                  <a:cubicBezTo>
                    <a:pt x="0" y="203"/>
                    <a:pt x="0" y="203"/>
                    <a:pt x="0" y="203"/>
                  </a:cubicBezTo>
                  <a:cubicBezTo>
                    <a:pt x="0" y="201"/>
                    <a:pt x="1"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1" y="179"/>
                    <a:pt x="0" y="178"/>
                    <a:pt x="0" y="175"/>
                  </a:cubicBezTo>
                  <a:cubicBezTo>
                    <a:pt x="0" y="175"/>
                    <a:pt x="0" y="175"/>
                    <a:pt x="0" y="175"/>
                  </a:cubicBezTo>
                  <a:cubicBezTo>
                    <a:pt x="0" y="173"/>
                    <a:pt x="1"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1" y="151"/>
                    <a:pt x="0" y="149"/>
                    <a:pt x="0" y="147"/>
                  </a:cubicBezTo>
                  <a:cubicBezTo>
                    <a:pt x="0" y="146"/>
                    <a:pt x="0" y="146"/>
                    <a:pt x="0" y="146"/>
                  </a:cubicBezTo>
                  <a:cubicBezTo>
                    <a:pt x="0" y="144"/>
                    <a:pt x="1"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1" y="122"/>
                    <a:pt x="0" y="121"/>
                    <a:pt x="0" y="118"/>
                  </a:cubicBezTo>
                  <a:cubicBezTo>
                    <a:pt x="0" y="118"/>
                    <a:pt x="0" y="118"/>
                    <a:pt x="0" y="118"/>
                  </a:cubicBezTo>
                  <a:cubicBezTo>
                    <a:pt x="0" y="116"/>
                    <a:pt x="1"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1" y="94"/>
                    <a:pt x="0" y="92"/>
                    <a:pt x="0" y="90"/>
                  </a:cubicBezTo>
                  <a:cubicBezTo>
                    <a:pt x="0" y="90"/>
                    <a:pt x="0" y="90"/>
                    <a:pt x="0" y="90"/>
                  </a:cubicBezTo>
                  <a:cubicBezTo>
                    <a:pt x="0" y="87"/>
                    <a:pt x="1"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1" y="66"/>
                    <a:pt x="0" y="64"/>
                    <a:pt x="0" y="62"/>
                  </a:cubicBezTo>
                  <a:cubicBezTo>
                    <a:pt x="0" y="61"/>
                    <a:pt x="0" y="61"/>
                    <a:pt x="0" y="61"/>
                  </a:cubicBezTo>
                  <a:cubicBezTo>
                    <a:pt x="0" y="59"/>
                    <a:pt x="1"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1" y="37"/>
                    <a:pt x="0" y="35"/>
                    <a:pt x="0" y="33"/>
                  </a:cubicBezTo>
                  <a:cubicBezTo>
                    <a:pt x="0" y="33"/>
                    <a:pt x="0" y="33"/>
                    <a:pt x="0" y="33"/>
                  </a:cubicBezTo>
                  <a:cubicBezTo>
                    <a:pt x="0" y="31"/>
                    <a:pt x="1"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1" y="9"/>
                    <a:pt x="0" y="7"/>
                    <a:pt x="0" y="5"/>
                  </a:cubicBezTo>
                  <a:cubicBezTo>
                    <a:pt x="0" y="4"/>
                    <a:pt x="0" y="4"/>
                    <a:pt x="0" y="4"/>
                  </a:cubicBezTo>
                  <a:cubicBezTo>
                    <a:pt x="0" y="2"/>
                    <a:pt x="1"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6" name="Freeform 64">
              <a:extLst>
                <a:ext uri="{FF2B5EF4-FFF2-40B4-BE49-F238E27FC236}">
                  <a16:creationId xmlns:a16="http://schemas.microsoft.com/office/drawing/2014/main" id="{BF2E32F0-EDFC-4151-97B7-AB5D9A1518C3}"/>
                </a:ext>
              </a:extLst>
            </p:cNvPr>
            <p:cNvSpPr>
              <a:spLocks/>
            </p:cNvSpPr>
            <p:nvPr/>
          </p:nvSpPr>
          <p:spPr bwMode="auto">
            <a:xfrm>
              <a:off x="2036" y="2840"/>
              <a:ext cx="6" cy="7"/>
            </a:xfrm>
            <a:custGeom>
              <a:avLst/>
              <a:gdLst>
                <a:gd name="T0" fmla="*/ 7 w 8"/>
                <a:gd name="T1" fmla="*/ 7 h 8"/>
                <a:gd name="T2" fmla="*/ 4 w 8"/>
                <a:gd name="T3" fmla="*/ 8 h 8"/>
                <a:gd name="T4" fmla="*/ 0 w 8"/>
                <a:gd name="T5" fmla="*/ 4 h 8"/>
                <a:gd name="T6" fmla="*/ 4 w 8"/>
                <a:gd name="T7" fmla="*/ 0 h 8"/>
                <a:gd name="T8" fmla="*/ 8 w 8"/>
                <a:gd name="T9" fmla="*/ 4 h 8"/>
                <a:gd name="T10" fmla="*/ 8 w 8"/>
                <a:gd name="T11" fmla="*/ 4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8"/>
                    <a:pt x="5" y="8"/>
                    <a:pt x="4" y="8"/>
                  </a:cubicBezTo>
                  <a:cubicBezTo>
                    <a:pt x="2" y="8"/>
                    <a:pt x="0" y="6"/>
                    <a:pt x="0" y="4"/>
                  </a:cubicBezTo>
                  <a:cubicBezTo>
                    <a:pt x="0" y="2"/>
                    <a:pt x="2" y="0"/>
                    <a:pt x="4" y="0"/>
                  </a:cubicBezTo>
                  <a:cubicBezTo>
                    <a:pt x="6" y="0"/>
                    <a:pt x="8" y="2"/>
                    <a:pt x="8" y="4"/>
                  </a:cubicBezTo>
                  <a:cubicBezTo>
                    <a:pt x="8" y="4"/>
                    <a:pt x="8" y="4"/>
                    <a:pt x="8" y="4"/>
                  </a:cubicBezTo>
                  <a:cubicBezTo>
                    <a:pt x="8" y="5"/>
                    <a:pt x="7" y="6"/>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17" name="Freeform 65">
              <a:extLst>
                <a:ext uri="{FF2B5EF4-FFF2-40B4-BE49-F238E27FC236}">
                  <a16:creationId xmlns:a16="http://schemas.microsoft.com/office/drawing/2014/main" id="{EB09998D-92EF-4C98-A636-29AD43EB1A40}"/>
                </a:ext>
              </a:extLst>
            </p:cNvPr>
            <p:cNvSpPr>
              <a:spLocks noEditPoints="1"/>
            </p:cNvSpPr>
            <p:nvPr/>
          </p:nvSpPr>
          <p:spPr bwMode="auto">
            <a:xfrm>
              <a:off x="2036" y="2862"/>
              <a:ext cx="6" cy="183"/>
            </a:xfrm>
            <a:custGeom>
              <a:avLst/>
              <a:gdLst>
                <a:gd name="T0" fmla="*/ 4 w 8"/>
                <a:gd name="T1" fmla="*/ 236 h 236"/>
                <a:gd name="T2" fmla="*/ 0 w 8"/>
                <a:gd name="T3" fmla="*/ 232 h 236"/>
                <a:gd name="T4" fmla="*/ 8 w 8"/>
                <a:gd name="T5" fmla="*/ 232 h 236"/>
                <a:gd name="T6" fmla="*/ 7 w 8"/>
                <a:gd name="T7" fmla="*/ 235 h 236"/>
                <a:gd name="T8" fmla="*/ 4 w 8"/>
                <a:gd name="T9" fmla="*/ 208 h 236"/>
                <a:gd name="T10" fmla="*/ 0 w 8"/>
                <a:gd name="T11" fmla="*/ 203 h 236"/>
                <a:gd name="T12" fmla="*/ 8 w 8"/>
                <a:gd name="T13" fmla="*/ 203 h 236"/>
                <a:gd name="T14" fmla="*/ 7 w 8"/>
                <a:gd name="T15" fmla="*/ 207 h 236"/>
                <a:gd name="T16" fmla="*/ 4 w 8"/>
                <a:gd name="T17" fmla="*/ 179 h 236"/>
                <a:gd name="T18" fmla="*/ 0 w 8"/>
                <a:gd name="T19" fmla="*/ 175 h 236"/>
                <a:gd name="T20" fmla="*/ 8 w 8"/>
                <a:gd name="T21" fmla="*/ 175 h 236"/>
                <a:gd name="T22" fmla="*/ 7 w 8"/>
                <a:gd name="T23" fmla="*/ 178 h 236"/>
                <a:gd name="T24" fmla="*/ 4 w 8"/>
                <a:gd name="T25" fmla="*/ 151 h 236"/>
                <a:gd name="T26" fmla="*/ 0 w 8"/>
                <a:gd name="T27" fmla="*/ 146 h 236"/>
                <a:gd name="T28" fmla="*/ 8 w 8"/>
                <a:gd name="T29" fmla="*/ 146 h 236"/>
                <a:gd name="T30" fmla="*/ 7 w 8"/>
                <a:gd name="T31" fmla="*/ 150 h 236"/>
                <a:gd name="T32" fmla="*/ 4 w 8"/>
                <a:gd name="T33" fmla="*/ 122 h 236"/>
                <a:gd name="T34" fmla="*/ 0 w 8"/>
                <a:gd name="T35" fmla="*/ 118 h 236"/>
                <a:gd name="T36" fmla="*/ 8 w 8"/>
                <a:gd name="T37" fmla="*/ 118 h 236"/>
                <a:gd name="T38" fmla="*/ 7 w 8"/>
                <a:gd name="T39" fmla="*/ 121 h 236"/>
                <a:gd name="T40" fmla="*/ 4 w 8"/>
                <a:gd name="T41" fmla="*/ 94 h 236"/>
                <a:gd name="T42" fmla="*/ 0 w 8"/>
                <a:gd name="T43" fmla="*/ 90 h 236"/>
                <a:gd name="T44" fmla="*/ 8 w 8"/>
                <a:gd name="T45" fmla="*/ 90 h 236"/>
                <a:gd name="T46" fmla="*/ 7 w 8"/>
                <a:gd name="T47" fmla="*/ 93 h 236"/>
                <a:gd name="T48" fmla="*/ 4 w 8"/>
                <a:gd name="T49" fmla="*/ 66 h 236"/>
                <a:gd name="T50" fmla="*/ 0 w 8"/>
                <a:gd name="T51" fmla="*/ 61 h 236"/>
                <a:gd name="T52" fmla="*/ 8 w 8"/>
                <a:gd name="T53" fmla="*/ 61 h 236"/>
                <a:gd name="T54" fmla="*/ 7 w 8"/>
                <a:gd name="T55" fmla="*/ 64 h 236"/>
                <a:gd name="T56" fmla="*/ 4 w 8"/>
                <a:gd name="T57" fmla="*/ 37 h 236"/>
                <a:gd name="T58" fmla="*/ 0 w 8"/>
                <a:gd name="T59" fmla="*/ 33 h 236"/>
                <a:gd name="T60" fmla="*/ 8 w 8"/>
                <a:gd name="T61" fmla="*/ 33 h 236"/>
                <a:gd name="T62" fmla="*/ 7 w 8"/>
                <a:gd name="T63" fmla="*/ 36 h 236"/>
                <a:gd name="T64" fmla="*/ 4 w 8"/>
                <a:gd name="T65" fmla="*/ 9 h 236"/>
                <a:gd name="T66" fmla="*/ 0 w 8"/>
                <a:gd name="T67" fmla="*/ 4 h 236"/>
                <a:gd name="T68" fmla="*/ 8 w 8"/>
                <a:gd name="T69" fmla="*/ 4 h 236"/>
                <a:gd name="T70" fmla="*/ 7 w 8"/>
                <a:gd name="T71"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 h="236">
                  <a:moveTo>
                    <a:pt x="7" y="235"/>
                  </a:moveTo>
                  <a:cubicBezTo>
                    <a:pt x="6" y="236"/>
                    <a:pt x="5" y="236"/>
                    <a:pt x="4" y="236"/>
                  </a:cubicBezTo>
                  <a:cubicBezTo>
                    <a:pt x="2" y="236"/>
                    <a:pt x="0" y="234"/>
                    <a:pt x="0" y="232"/>
                  </a:cubicBezTo>
                  <a:cubicBezTo>
                    <a:pt x="0" y="232"/>
                    <a:pt x="0" y="232"/>
                    <a:pt x="0" y="232"/>
                  </a:cubicBezTo>
                  <a:cubicBezTo>
                    <a:pt x="0" y="230"/>
                    <a:pt x="2" y="228"/>
                    <a:pt x="4" y="228"/>
                  </a:cubicBezTo>
                  <a:cubicBezTo>
                    <a:pt x="6" y="228"/>
                    <a:pt x="8" y="230"/>
                    <a:pt x="8" y="232"/>
                  </a:cubicBezTo>
                  <a:cubicBezTo>
                    <a:pt x="8" y="232"/>
                    <a:pt x="8" y="232"/>
                    <a:pt x="8" y="232"/>
                  </a:cubicBezTo>
                  <a:cubicBezTo>
                    <a:pt x="8" y="233"/>
                    <a:pt x="7" y="234"/>
                    <a:pt x="7" y="235"/>
                  </a:cubicBezTo>
                  <a:close/>
                  <a:moveTo>
                    <a:pt x="7" y="207"/>
                  </a:moveTo>
                  <a:cubicBezTo>
                    <a:pt x="6" y="207"/>
                    <a:pt x="5" y="208"/>
                    <a:pt x="4" y="208"/>
                  </a:cubicBezTo>
                  <a:cubicBezTo>
                    <a:pt x="2" y="208"/>
                    <a:pt x="0" y="206"/>
                    <a:pt x="0" y="204"/>
                  </a:cubicBezTo>
                  <a:cubicBezTo>
                    <a:pt x="0" y="203"/>
                    <a:pt x="0" y="203"/>
                    <a:pt x="0" y="203"/>
                  </a:cubicBezTo>
                  <a:cubicBezTo>
                    <a:pt x="0" y="201"/>
                    <a:pt x="2" y="199"/>
                    <a:pt x="4" y="199"/>
                  </a:cubicBezTo>
                  <a:cubicBezTo>
                    <a:pt x="6" y="199"/>
                    <a:pt x="8" y="201"/>
                    <a:pt x="8" y="203"/>
                  </a:cubicBezTo>
                  <a:cubicBezTo>
                    <a:pt x="8" y="204"/>
                    <a:pt x="8" y="204"/>
                    <a:pt x="8" y="204"/>
                  </a:cubicBezTo>
                  <a:cubicBezTo>
                    <a:pt x="8" y="205"/>
                    <a:pt x="7" y="206"/>
                    <a:pt x="7" y="207"/>
                  </a:cubicBezTo>
                  <a:close/>
                  <a:moveTo>
                    <a:pt x="7" y="178"/>
                  </a:moveTo>
                  <a:cubicBezTo>
                    <a:pt x="6" y="179"/>
                    <a:pt x="5" y="179"/>
                    <a:pt x="4" y="179"/>
                  </a:cubicBezTo>
                  <a:cubicBezTo>
                    <a:pt x="2" y="179"/>
                    <a:pt x="0" y="178"/>
                    <a:pt x="0" y="175"/>
                  </a:cubicBezTo>
                  <a:cubicBezTo>
                    <a:pt x="0" y="175"/>
                    <a:pt x="0" y="175"/>
                    <a:pt x="0" y="175"/>
                  </a:cubicBezTo>
                  <a:cubicBezTo>
                    <a:pt x="0" y="173"/>
                    <a:pt x="2" y="171"/>
                    <a:pt x="4" y="171"/>
                  </a:cubicBezTo>
                  <a:cubicBezTo>
                    <a:pt x="6" y="171"/>
                    <a:pt x="8" y="173"/>
                    <a:pt x="8" y="175"/>
                  </a:cubicBezTo>
                  <a:cubicBezTo>
                    <a:pt x="8" y="175"/>
                    <a:pt x="8" y="175"/>
                    <a:pt x="8" y="175"/>
                  </a:cubicBezTo>
                  <a:cubicBezTo>
                    <a:pt x="8" y="176"/>
                    <a:pt x="7" y="177"/>
                    <a:pt x="7" y="178"/>
                  </a:cubicBezTo>
                  <a:close/>
                  <a:moveTo>
                    <a:pt x="7" y="150"/>
                  </a:moveTo>
                  <a:cubicBezTo>
                    <a:pt x="6" y="150"/>
                    <a:pt x="5" y="151"/>
                    <a:pt x="4" y="151"/>
                  </a:cubicBezTo>
                  <a:cubicBezTo>
                    <a:pt x="2" y="151"/>
                    <a:pt x="0" y="149"/>
                    <a:pt x="0" y="147"/>
                  </a:cubicBezTo>
                  <a:cubicBezTo>
                    <a:pt x="0" y="146"/>
                    <a:pt x="0" y="146"/>
                    <a:pt x="0" y="146"/>
                  </a:cubicBezTo>
                  <a:cubicBezTo>
                    <a:pt x="0" y="144"/>
                    <a:pt x="2" y="142"/>
                    <a:pt x="4" y="142"/>
                  </a:cubicBezTo>
                  <a:cubicBezTo>
                    <a:pt x="6" y="142"/>
                    <a:pt x="8" y="144"/>
                    <a:pt x="8" y="146"/>
                  </a:cubicBezTo>
                  <a:cubicBezTo>
                    <a:pt x="8" y="147"/>
                    <a:pt x="8" y="147"/>
                    <a:pt x="8" y="147"/>
                  </a:cubicBezTo>
                  <a:cubicBezTo>
                    <a:pt x="8" y="148"/>
                    <a:pt x="7" y="149"/>
                    <a:pt x="7" y="150"/>
                  </a:cubicBezTo>
                  <a:close/>
                  <a:moveTo>
                    <a:pt x="7" y="121"/>
                  </a:moveTo>
                  <a:cubicBezTo>
                    <a:pt x="6" y="122"/>
                    <a:pt x="5" y="122"/>
                    <a:pt x="4" y="122"/>
                  </a:cubicBezTo>
                  <a:cubicBezTo>
                    <a:pt x="2" y="122"/>
                    <a:pt x="0" y="121"/>
                    <a:pt x="0" y="118"/>
                  </a:cubicBezTo>
                  <a:cubicBezTo>
                    <a:pt x="0" y="118"/>
                    <a:pt x="0" y="118"/>
                    <a:pt x="0" y="118"/>
                  </a:cubicBezTo>
                  <a:cubicBezTo>
                    <a:pt x="0" y="116"/>
                    <a:pt x="2" y="114"/>
                    <a:pt x="4" y="114"/>
                  </a:cubicBezTo>
                  <a:cubicBezTo>
                    <a:pt x="6" y="114"/>
                    <a:pt x="8" y="116"/>
                    <a:pt x="8" y="118"/>
                  </a:cubicBezTo>
                  <a:cubicBezTo>
                    <a:pt x="8" y="118"/>
                    <a:pt x="8" y="118"/>
                    <a:pt x="8" y="118"/>
                  </a:cubicBezTo>
                  <a:cubicBezTo>
                    <a:pt x="8" y="120"/>
                    <a:pt x="7" y="121"/>
                    <a:pt x="7" y="121"/>
                  </a:cubicBezTo>
                  <a:close/>
                  <a:moveTo>
                    <a:pt x="7" y="93"/>
                  </a:moveTo>
                  <a:cubicBezTo>
                    <a:pt x="6" y="94"/>
                    <a:pt x="5" y="94"/>
                    <a:pt x="4" y="94"/>
                  </a:cubicBezTo>
                  <a:cubicBezTo>
                    <a:pt x="2" y="94"/>
                    <a:pt x="0" y="92"/>
                    <a:pt x="0" y="90"/>
                  </a:cubicBezTo>
                  <a:cubicBezTo>
                    <a:pt x="0" y="90"/>
                    <a:pt x="0" y="90"/>
                    <a:pt x="0" y="90"/>
                  </a:cubicBezTo>
                  <a:cubicBezTo>
                    <a:pt x="0" y="87"/>
                    <a:pt x="2" y="86"/>
                    <a:pt x="4" y="86"/>
                  </a:cubicBezTo>
                  <a:cubicBezTo>
                    <a:pt x="6" y="86"/>
                    <a:pt x="8" y="87"/>
                    <a:pt x="8" y="90"/>
                  </a:cubicBezTo>
                  <a:cubicBezTo>
                    <a:pt x="8" y="90"/>
                    <a:pt x="8" y="90"/>
                    <a:pt x="8" y="90"/>
                  </a:cubicBezTo>
                  <a:cubicBezTo>
                    <a:pt x="8" y="91"/>
                    <a:pt x="7" y="92"/>
                    <a:pt x="7" y="93"/>
                  </a:cubicBezTo>
                  <a:close/>
                  <a:moveTo>
                    <a:pt x="7" y="64"/>
                  </a:moveTo>
                  <a:cubicBezTo>
                    <a:pt x="6" y="65"/>
                    <a:pt x="5" y="66"/>
                    <a:pt x="4" y="66"/>
                  </a:cubicBezTo>
                  <a:cubicBezTo>
                    <a:pt x="2" y="66"/>
                    <a:pt x="0" y="64"/>
                    <a:pt x="0" y="62"/>
                  </a:cubicBezTo>
                  <a:cubicBezTo>
                    <a:pt x="0" y="61"/>
                    <a:pt x="0" y="61"/>
                    <a:pt x="0" y="61"/>
                  </a:cubicBezTo>
                  <a:cubicBezTo>
                    <a:pt x="0" y="59"/>
                    <a:pt x="2" y="57"/>
                    <a:pt x="4" y="57"/>
                  </a:cubicBezTo>
                  <a:cubicBezTo>
                    <a:pt x="6" y="57"/>
                    <a:pt x="8" y="59"/>
                    <a:pt x="8" y="61"/>
                  </a:cubicBezTo>
                  <a:cubicBezTo>
                    <a:pt x="8" y="62"/>
                    <a:pt x="8" y="62"/>
                    <a:pt x="8" y="62"/>
                  </a:cubicBezTo>
                  <a:cubicBezTo>
                    <a:pt x="8" y="63"/>
                    <a:pt x="7" y="64"/>
                    <a:pt x="7" y="64"/>
                  </a:cubicBezTo>
                  <a:close/>
                  <a:moveTo>
                    <a:pt x="7" y="36"/>
                  </a:moveTo>
                  <a:cubicBezTo>
                    <a:pt x="6" y="37"/>
                    <a:pt x="5" y="37"/>
                    <a:pt x="4" y="37"/>
                  </a:cubicBezTo>
                  <a:cubicBezTo>
                    <a:pt x="2" y="37"/>
                    <a:pt x="0" y="35"/>
                    <a:pt x="0" y="33"/>
                  </a:cubicBezTo>
                  <a:cubicBezTo>
                    <a:pt x="0" y="33"/>
                    <a:pt x="0" y="33"/>
                    <a:pt x="0" y="33"/>
                  </a:cubicBezTo>
                  <a:cubicBezTo>
                    <a:pt x="0" y="31"/>
                    <a:pt x="2" y="29"/>
                    <a:pt x="4" y="29"/>
                  </a:cubicBezTo>
                  <a:cubicBezTo>
                    <a:pt x="6" y="29"/>
                    <a:pt x="8" y="31"/>
                    <a:pt x="8" y="33"/>
                  </a:cubicBezTo>
                  <a:cubicBezTo>
                    <a:pt x="8" y="33"/>
                    <a:pt x="8" y="33"/>
                    <a:pt x="8" y="33"/>
                  </a:cubicBezTo>
                  <a:cubicBezTo>
                    <a:pt x="8" y="34"/>
                    <a:pt x="7" y="35"/>
                    <a:pt x="7" y="36"/>
                  </a:cubicBezTo>
                  <a:close/>
                  <a:moveTo>
                    <a:pt x="7" y="7"/>
                  </a:moveTo>
                  <a:cubicBezTo>
                    <a:pt x="6" y="8"/>
                    <a:pt x="5" y="9"/>
                    <a:pt x="4" y="9"/>
                  </a:cubicBezTo>
                  <a:cubicBezTo>
                    <a:pt x="2" y="9"/>
                    <a:pt x="0" y="7"/>
                    <a:pt x="0" y="5"/>
                  </a:cubicBezTo>
                  <a:cubicBezTo>
                    <a:pt x="0" y="4"/>
                    <a:pt x="0" y="4"/>
                    <a:pt x="0" y="4"/>
                  </a:cubicBezTo>
                  <a:cubicBezTo>
                    <a:pt x="0" y="2"/>
                    <a:pt x="2" y="0"/>
                    <a:pt x="4" y="0"/>
                  </a:cubicBezTo>
                  <a:cubicBezTo>
                    <a:pt x="6" y="0"/>
                    <a:pt x="8" y="2"/>
                    <a:pt x="8" y="4"/>
                  </a:cubicBezTo>
                  <a:cubicBezTo>
                    <a:pt x="8" y="5"/>
                    <a:pt x="8" y="5"/>
                    <a:pt x="8" y="5"/>
                  </a:cubicBezTo>
                  <a:cubicBezTo>
                    <a:pt x="8" y="6"/>
                    <a:pt x="7" y="7"/>
                    <a:pt x="7" y="7"/>
                  </a:cubicBezTo>
                  <a:close/>
                </a:path>
              </a:pathLst>
            </a:cu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grpSp>
        <p:nvGrpSpPr>
          <p:cNvPr id="118" name="Group 68" descr="Icon of a mobile phone">
            <a:extLst>
              <a:ext uri="{FF2B5EF4-FFF2-40B4-BE49-F238E27FC236}">
                <a16:creationId xmlns:a16="http://schemas.microsoft.com/office/drawing/2014/main" id="{D889B7A9-ED9B-4F51-A240-83BCED56B3F7}"/>
              </a:ext>
            </a:extLst>
          </p:cNvPr>
          <p:cNvGrpSpPr>
            <a:grpSpLocks noChangeAspect="1"/>
          </p:cNvGrpSpPr>
          <p:nvPr/>
        </p:nvGrpSpPr>
        <p:grpSpPr bwMode="auto">
          <a:xfrm>
            <a:off x="5445925" y="4533489"/>
            <a:ext cx="309248" cy="497065"/>
            <a:chOff x="3363" y="2800"/>
            <a:chExt cx="191" cy="307"/>
          </a:xfrm>
        </p:grpSpPr>
        <p:sp>
          <p:nvSpPr>
            <p:cNvPr id="119" name="AutoShape 67">
              <a:extLst>
                <a:ext uri="{FF2B5EF4-FFF2-40B4-BE49-F238E27FC236}">
                  <a16:creationId xmlns:a16="http://schemas.microsoft.com/office/drawing/2014/main" id="{637C0748-A1E2-4611-B811-B34D3EFD7F93}"/>
                </a:ext>
              </a:extLst>
            </p:cNvPr>
            <p:cNvSpPr>
              <a:spLocks noChangeAspect="1" noChangeArrowheads="1" noTextEdit="1"/>
            </p:cNvSpPr>
            <p:nvPr/>
          </p:nvSpPr>
          <p:spPr bwMode="auto">
            <a:xfrm>
              <a:off x="3363" y="2800"/>
              <a:ext cx="19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0" name="Freeform 69">
              <a:extLst>
                <a:ext uri="{FF2B5EF4-FFF2-40B4-BE49-F238E27FC236}">
                  <a16:creationId xmlns:a16="http://schemas.microsoft.com/office/drawing/2014/main" id="{60F96C81-FCC7-4CE8-978F-1E4CA97BEB62}"/>
                </a:ext>
              </a:extLst>
            </p:cNvPr>
            <p:cNvSpPr>
              <a:spLocks/>
            </p:cNvSpPr>
            <p:nvPr/>
          </p:nvSpPr>
          <p:spPr bwMode="auto">
            <a:xfrm>
              <a:off x="3370" y="2808"/>
              <a:ext cx="177" cy="290"/>
            </a:xfrm>
            <a:custGeom>
              <a:avLst/>
              <a:gdLst>
                <a:gd name="T0" fmla="*/ 148 w 156"/>
                <a:gd name="T1" fmla="*/ 258 h 258"/>
                <a:gd name="T2" fmla="*/ 8 w 156"/>
                <a:gd name="T3" fmla="*/ 258 h 258"/>
                <a:gd name="T4" fmla="*/ 0 w 156"/>
                <a:gd name="T5" fmla="*/ 250 h 258"/>
                <a:gd name="T6" fmla="*/ 0 w 156"/>
                <a:gd name="T7" fmla="*/ 8 h 258"/>
                <a:gd name="T8" fmla="*/ 8 w 156"/>
                <a:gd name="T9" fmla="*/ 0 h 258"/>
                <a:gd name="T10" fmla="*/ 148 w 156"/>
                <a:gd name="T11" fmla="*/ 0 h 258"/>
                <a:gd name="T12" fmla="*/ 156 w 156"/>
                <a:gd name="T13" fmla="*/ 8 h 258"/>
                <a:gd name="T14" fmla="*/ 156 w 156"/>
                <a:gd name="T15" fmla="*/ 250 h 258"/>
                <a:gd name="T16" fmla="*/ 148 w 156"/>
                <a:gd name="T17"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58">
                  <a:moveTo>
                    <a:pt x="148" y="258"/>
                  </a:moveTo>
                  <a:cubicBezTo>
                    <a:pt x="8" y="258"/>
                    <a:pt x="8" y="258"/>
                    <a:pt x="8" y="258"/>
                  </a:cubicBezTo>
                  <a:cubicBezTo>
                    <a:pt x="4" y="258"/>
                    <a:pt x="0" y="254"/>
                    <a:pt x="0" y="250"/>
                  </a:cubicBezTo>
                  <a:cubicBezTo>
                    <a:pt x="0" y="8"/>
                    <a:pt x="0" y="8"/>
                    <a:pt x="0" y="8"/>
                  </a:cubicBezTo>
                  <a:cubicBezTo>
                    <a:pt x="0" y="4"/>
                    <a:pt x="4" y="0"/>
                    <a:pt x="8" y="0"/>
                  </a:cubicBezTo>
                  <a:cubicBezTo>
                    <a:pt x="148" y="0"/>
                    <a:pt x="148" y="0"/>
                    <a:pt x="148" y="0"/>
                  </a:cubicBezTo>
                  <a:cubicBezTo>
                    <a:pt x="152" y="0"/>
                    <a:pt x="156" y="4"/>
                    <a:pt x="156" y="8"/>
                  </a:cubicBezTo>
                  <a:cubicBezTo>
                    <a:pt x="156" y="250"/>
                    <a:pt x="156" y="250"/>
                    <a:pt x="156" y="250"/>
                  </a:cubicBezTo>
                  <a:cubicBezTo>
                    <a:pt x="156" y="254"/>
                    <a:pt x="152" y="258"/>
                    <a:pt x="148" y="258"/>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1" name="Freeform 70">
              <a:extLst>
                <a:ext uri="{FF2B5EF4-FFF2-40B4-BE49-F238E27FC236}">
                  <a16:creationId xmlns:a16="http://schemas.microsoft.com/office/drawing/2014/main" id="{1976E2E5-9DC6-4C47-87DA-2800C4EFFF35}"/>
                </a:ext>
              </a:extLst>
            </p:cNvPr>
            <p:cNvSpPr>
              <a:spLocks/>
            </p:cNvSpPr>
            <p:nvPr/>
          </p:nvSpPr>
          <p:spPr bwMode="auto">
            <a:xfrm>
              <a:off x="3439" y="3060"/>
              <a:ext cx="39" cy="0"/>
            </a:xfrm>
            <a:custGeom>
              <a:avLst/>
              <a:gdLst>
                <a:gd name="T0" fmla="*/ 0 w 34"/>
                <a:gd name="T1" fmla="*/ 34 w 34"/>
              </a:gdLst>
              <a:ahLst/>
              <a:cxnLst>
                <a:cxn ang="0">
                  <a:pos x="T0" y="0"/>
                </a:cxn>
                <a:cxn ang="0">
                  <a:pos x="T1" y="0"/>
                </a:cxn>
              </a:cxnLst>
              <a:rect l="0" t="0" r="r" b="b"/>
              <a:pathLst>
                <a:path w="34">
                  <a:moveTo>
                    <a:pt x="0" y="0"/>
                  </a:moveTo>
                  <a:cubicBezTo>
                    <a:pt x="34" y="0"/>
                    <a:pt x="34" y="0"/>
                    <a:pt x="34" y="0"/>
                  </a:cubicBezTo>
                </a:path>
              </a:pathLst>
            </a:custGeom>
            <a:noFill/>
            <a:ln w="14288"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grpSp>
        <p:nvGrpSpPr>
          <p:cNvPr id="122" name="Group 73" descr="Icon of a conference room phone">
            <a:extLst>
              <a:ext uri="{FF2B5EF4-FFF2-40B4-BE49-F238E27FC236}">
                <a16:creationId xmlns:a16="http://schemas.microsoft.com/office/drawing/2014/main" id="{097B1F06-8E07-414E-99C3-9B65E373DE9F}"/>
              </a:ext>
            </a:extLst>
          </p:cNvPr>
          <p:cNvGrpSpPr>
            <a:grpSpLocks noChangeAspect="1"/>
          </p:cNvGrpSpPr>
          <p:nvPr/>
        </p:nvGrpSpPr>
        <p:grpSpPr bwMode="auto">
          <a:xfrm>
            <a:off x="6852926" y="4484915"/>
            <a:ext cx="650879" cy="565067"/>
            <a:chOff x="4232" y="2770"/>
            <a:chExt cx="402" cy="349"/>
          </a:xfrm>
        </p:grpSpPr>
        <p:sp>
          <p:nvSpPr>
            <p:cNvPr id="123" name="AutoShape 72">
              <a:extLst>
                <a:ext uri="{FF2B5EF4-FFF2-40B4-BE49-F238E27FC236}">
                  <a16:creationId xmlns:a16="http://schemas.microsoft.com/office/drawing/2014/main" id="{200789A1-EC8C-446B-937C-08DADBA93F2A}"/>
                </a:ext>
              </a:extLst>
            </p:cNvPr>
            <p:cNvSpPr>
              <a:spLocks noChangeAspect="1" noChangeArrowheads="1" noTextEdit="1"/>
            </p:cNvSpPr>
            <p:nvPr/>
          </p:nvSpPr>
          <p:spPr bwMode="auto">
            <a:xfrm>
              <a:off x="4232" y="2770"/>
              <a:ext cx="40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4" name="Line 74">
              <a:extLst>
                <a:ext uri="{FF2B5EF4-FFF2-40B4-BE49-F238E27FC236}">
                  <a16:creationId xmlns:a16="http://schemas.microsoft.com/office/drawing/2014/main" id="{E5B7B841-7B15-4BA9-A554-BA8B1BC7239C}"/>
                </a:ext>
              </a:extLst>
            </p:cNvPr>
            <p:cNvSpPr>
              <a:spLocks noChangeShapeType="1"/>
            </p:cNvSpPr>
            <p:nvPr/>
          </p:nvSpPr>
          <p:spPr bwMode="auto">
            <a:xfrm flipV="1">
              <a:off x="4376" y="2911"/>
              <a:ext cx="59" cy="35"/>
            </a:xfrm>
            <a:prstGeom prst="line">
              <a:avLst/>
            </a:prstGeom>
            <a:noFill/>
            <a:ln w="9525"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5" name="Line 75">
              <a:extLst>
                <a:ext uri="{FF2B5EF4-FFF2-40B4-BE49-F238E27FC236}">
                  <a16:creationId xmlns:a16="http://schemas.microsoft.com/office/drawing/2014/main" id="{D182607E-58F1-4F17-BB7E-CBCEBBB685CD}"/>
                </a:ext>
              </a:extLst>
            </p:cNvPr>
            <p:cNvSpPr>
              <a:spLocks noChangeShapeType="1"/>
            </p:cNvSpPr>
            <p:nvPr/>
          </p:nvSpPr>
          <p:spPr bwMode="auto">
            <a:xfrm flipH="1" flipV="1">
              <a:off x="4434" y="2912"/>
              <a:ext cx="58" cy="34"/>
            </a:xfrm>
            <a:prstGeom prst="line">
              <a:avLst/>
            </a:prstGeom>
            <a:noFill/>
            <a:ln w="9525"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6" name="Line 76">
              <a:extLst>
                <a:ext uri="{FF2B5EF4-FFF2-40B4-BE49-F238E27FC236}">
                  <a16:creationId xmlns:a16="http://schemas.microsoft.com/office/drawing/2014/main" id="{5755ED20-E580-49AC-AD91-B05757B9B068}"/>
                </a:ext>
              </a:extLst>
            </p:cNvPr>
            <p:cNvSpPr>
              <a:spLocks noChangeShapeType="1"/>
            </p:cNvSpPr>
            <p:nvPr/>
          </p:nvSpPr>
          <p:spPr bwMode="auto">
            <a:xfrm>
              <a:off x="4435" y="2847"/>
              <a:ext cx="0" cy="66"/>
            </a:xfrm>
            <a:prstGeom prst="line">
              <a:avLst/>
            </a:prstGeom>
            <a:noFill/>
            <a:ln w="9525"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7" name="Freeform 77">
              <a:extLst>
                <a:ext uri="{FF2B5EF4-FFF2-40B4-BE49-F238E27FC236}">
                  <a16:creationId xmlns:a16="http://schemas.microsoft.com/office/drawing/2014/main" id="{DFE72ED6-8BA2-448A-A087-9958A056F34E}"/>
                </a:ext>
              </a:extLst>
            </p:cNvPr>
            <p:cNvSpPr>
              <a:spLocks/>
            </p:cNvSpPr>
            <p:nvPr/>
          </p:nvSpPr>
          <p:spPr bwMode="auto">
            <a:xfrm>
              <a:off x="4241" y="2779"/>
              <a:ext cx="385" cy="334"/>
            </a:xfrm>
            <a:custGeom>
              <a:avLst/>
              <a:gdLst>
                <a:gd name="T0" fmla="*/ 194 w 385"/>
                <a:gd name="T1" fmla="*/ 68 h 334"/>
                <a:gd name="T2" fmla="*/ 55 w 385"/>
                <a:gd name="T3" fmla="*/ 0 h 334"/>
                <a:gd name="T4" fmla="*/ 0 w 385"/>
                <a:gd name="T5" fmla="*/ 95 h 334"/>
                <a:gd name="T6" fmla="*/ 136 w 385"/>
                <a:gd name="T7" fmla="*/ 167 h 334"/>
                <a:gd name="T8" fmla="*/ 136 w 385"/>
                <a:gd name="T9" fmla="*/ 334 h 334"/>
                <a:gd name="T10" fmla="*/ 250 w 385"/>
                <a:gd name="T11" fmla="*/ 334 h 334"/>
                <a:gd name="T12" fmla="*/ 250 w 385"/>
                <a:gd name="T13" fmla="*/ 167 h 334"/>
                <a:gd name="T14" fmla="*/ 385 w 385"/>
                <a:gd name="T15" fmla="*/ 95 h 334"/>
                <a:gd name="T16" fmla="*/ 333 w 385"/>
                <a:gd name="T17" fmla="*/ 0 h 334"/>
                <a:gd name="T18" fmla="*/ 194 w 385"/>
                <a:gd name="T19" fmla="*/ 6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334">
                  <a:moveTo>
                    <a:pt x="194" y="68"/>
                  </a:moveTo>
                  <a:lnTo>
                    <a:pt x="55" y="0"/>
                  </a:lnTo>
                  <a:lnTo>
                    <a:pt x="0" y="95"/>
                  </a:lnTo>
                  <a:lnTo>
                    <a:pt x="136" y="167"/>
                  </a:lnTo>
                  <a:lnTo>
                    <a:pt x="136" y="334"/>
                  </a:lnTo>
                  <a:lnTo>
                    <a:pt x="250" y="334"/>
                  </a:lnTo>
                  <a:lnTo>
                    <a:pt x="250" y="167"/>
                  </a:lnTo>
                  <a:lnTo>
                    <a:pt x="385" y="95"/>
                  </a:lnTo>
                  <a:lnTo>
                    <a:pt x="333" y="0"/>
                  </a:lnTo>
                  <a:lnTo>
                    <a:pt x="194" y="68"/>
                  </a:ln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8" name="Rectangle 78">
              <a:extLst>
                <a:ext uri="{FF2B5EF4-FFF2-40B4-BE49-F238E27FC236}">
                  <a16:creationId xmlns:a16="http://schemas.microsoft.com/office/drawing/2014/main" id="{80620348-ED52-4CFC-A8C7-45E7291AB606}"/>
                </a:ext>
              </a:extLst>
            </p:cNvPr>
            <p:cNvSpPr>
              <a:spLocks noChangeArrowheads="1"/>
            </p:cNvSpPr>
            <p:nvPr/>
          </p:nvSpPr>
          <p:spPr bwMode="auto">
            <a:xfrm>
              <a:off x="4401" y="2952"/>
              <a:ext cx="69" cy="112"/>
            </a:xfrm>
            <a:prstGeom prst="rect">
              <a:avLst/>
            </a:prstGeom>
            <a:noFill/>
            <a:ln w="9525" cap="sq">
              <a:solidFill>
                <a:srgbClr val="51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29" name="Oval 79">
              <a:extLst>
                <a:ext uri="{FF2B5EF4-FFF2-40B4-BE49-F238E27FC236}">
                  <a16:creationId xmlns:a16="http://schemas.microsoft.com/office/drawing/2014/main" id="{F9FF017B-A133-4DB4-AF3D-952DD38517B3}"/>
                </a:ext>
              </a:extLst>
            </p:cNvPr>
            <p:cNvSpPr>
              <a:spLocks noChangeArrowheads="1"/>
            </p:cNvSpPr>
            <p:nvPr/>
          </p:nvSpPr>
          <p:spPr bwMode="auto">
            <a:xfrm>
              <a:off x="4411" y="2967"/>
              <a:ext cx="13"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30" name="Oval 80">
              <a:extLst>
                <a:ext uri="{FF2B5EF4-FFF2-40B4-BE49-F238E27FC236}">
                  <a16:creationId xmlns:a16="http://schemas.microsoft.com/office/drawing/2014/main" id="{9A3D8365-94D7-46CB-959F-350859B865E8}"/>
                </a:ext>
              </a:extLst>
            </p:cNvPr>
            <p:cNvSpPr>
              <a:spLocks noChangeArrowheads="1"/>
            </p:cNvSpPr>
            <p:nvPr/>
          </p:nvSpPr>
          <p:spPr bwMode="auto">
            <a:xfrm>
              <a:off x="4429" y="2967"/>
              <a:ext cx="12"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1" name="Oval 81">
              <a:extLst>
                <a:ext uri="{FF2B5EF4-FFF2-40B4-BE49-F238E27FC236}">
                  <a16:creationId xmlns:a16="http://schemas.microsoft.com/office/drawing/2014/main" id="{FF669148-773A-441E-BAFB-8F79DEC5BA71}"/>
                </a:ext>
              </a:extLst>
            </p:cNvPr>
            <p:cNvSpPr>
              <a:spLocks noChangeArrowheads="1"/>
            </p:cNvSpPr>
            <p:nvPr/>
          </p:nvSpPr>
          <p:spPr bwMode="auto">
            <a:xfrm>
              <a:off x="4446" y="2967"/>
              <a:ext cx="12"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2" name="Oval 82">
              <a:extLst>
                <a:ext uri="{FF2B5EF4-FFF2-40B4-BE49-F238E27FC236}">
                  <a16:creationId xmlns:a16="http://schemas.microsoft.com/office/drawing/2014/main" id="{625BAD91-CE68-49EE-B57A-38A22CBD793E}"/>
                </a:ext>
              </a:extLst>
            </p:cNvPr>
            <p:cNvSpPr>
              <a:spLocks noChangeArrowheads="1"/>
            </p:cNvSpPr>
            <p:nvPr/>
          </p:nvSpPr>
          <p:spPr bwMode="auto">
            <a:xfrm>
              <a:off x="4411" y="2991"/>
              <a:ext cx="13"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3" name="Oval 83">
              <a:extLst>
                <a:ext uri="{FF2B5EF4-FFF2-40B4-BE49-F238E27FC236}">
                  <a16:creationId xmlns:a16="http://schemas.microsoft.com/office/drawing/2014/main" id="{2CB98DCF-950A-4842-A078-BE394F3E4A6F}"/>
                </a:ext>
              </a:extLst>
            </p:cNvPr>
            <p:cNvSpPr>
              <a:spLocks noChangeArrowheads="1"/>
            </p:cNvSpPr>
            <p:nvPr/>
          </p:nvSpPr>
          <p:spPr bwMode="auto">
            <a:xfrm>
              <a:off x="4429" y="2991"/>
              <a:ext cx="12"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4" name="Oval 84">
              <a:extLst>
                <a:ext uri="{FF2B5EF4-FFF2-40B4-BE49-F238E27FC236}">
                  <a16:creationId xmlns:a16="http://schemas.microsoft.com/office/drawing/2014/main" id="{B3E59FD7-C496-4210-B1B8-1E239B5A6664}"/>
                </a:ext>
              </a:extLst>
            </p:cNvPr>
            <p:cNvSpPr>
              <a:spLocks noChangeArrowheads="1"/>
            </p:cNvSpPr>
            <p:nvPr/>
          </p:nvSpPr>
          <p:spPr bwMode="auto">
            <a:xfrm>
              <a:off x="4446" y="2991"/>
              <a:ext cx="12" cy="13"/>
            </a:xfrm>
            <a:prstGeom prst="ellipse">
              <a:avLst/>
            </a:prstGeom>
            <a:solidFill>
              <a:srgbClr val="51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5" name="Line 85">
              <a:extLst>
                <a:ext uri="{FF2B5EF4-FFF2-40B4-BE49-F238E27FC236}">
                  <a16:creationId xmlns:a16="http://schemas.microsoft.com/office/drawing/2014/main" id="{EA3895AE-33C2-4ECF-815A-EC2F07AFE4E5}"/>
                </a:ext>
              </a:extLst>
            </p:cNvPr>
            <p:cNvSpPr>
              <a:spLocks noChangeShapeType="1"/>
            </p:cNvSpPr>
            <p:nvPr/>
          </p:nvSpPr>
          <p:spPr bwMode="auto">
            <a:xfrm>
              <a:off x="4401" y="3049"/>
              <a:ext cx="69" cy="0"/>
            </a:xfrm>
            <a:prstGeom prst="line">
              <a:avLst/>
            </a:prstGeom>
            <a:noFill/>
            <a:ln w="9525" cap="sq">
              <a:solidFill>
                <a:srgbClr val="515050"/>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grpSp>
        <p:nvGrpSpPr>
          <p:cNvPr id="156" name="Group 88" descr="Icons of equipment in a Microsoft Teams room">
            <a:extLst>
              <a:ext uri="{FF2B5EF4-FFF2-40B4-BE49-F238E27FC236}">
                <a16:creationId xmlns:a16="http://schemas.microsoft.com/office/drawing/2014/main" id="{54CC4A9A-572F-49DA-89C0-ACA908DD5264}"/>
              </a:ext>
            </a:extLst>
          </p:cNvPr>
          <p:cNvGrpSpPr>
            <a:grpSpLocks noChangeAspect="1"/>
          </p:cNvGrpSpPr>
          <p:nvPr/>
        </p:nvGrpSpPr>
        <p:grpSpPr bwMode="auto">
          <a:xfrm>
            <a:off x="8614509" y="4478439"/>
            <a:ext cx="673547" cy="565067"/>
            <a:chOff x="5320" y="2766"/>
            <a:chExt cx="416" cy="349"/>
          </a:xfrm>
        </p:grpSpPr>
        <p:sp>
          <p:nvSpPr>
            <p:cNvPr id="157" name="AutoShape 87">
              <a:extLst>
                <a:ext uri="{FF2B5EF4-FFF2-40B4-BE49-F238E27FC236}">
                  <a16:creationId xmlns:a16="http://schemas.microsoft.com/office/drawing/2014/main" id="{317F0E40-664F-4C0F-8540-82390315CA56}"/>
                </a:ext>
              </a:extLst>
            </p:cNvPr>
            <p:cNvSpPr>
              <a:spLocks noChangeAspect="1" noChangeArrowheads="1" noTextEdit="1"/>
            </p:cNvSpPr>
            <p:nvPr/>
          </p:nvSpPr>
          <p:spPr bwMode="auto">
            <a:xfrm>
              <a:off x="5320" y="2766"/>
              <a:ext cx="41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8" name="Freeform 89">
              <a:extLst>
                <a:ext uri="{FF2B5EF4-FFF2-40B4-BE49-F238E27FC236}">
                  <a16:creationId xmlns:a16="http://schemas.microsoft.com/office/drawing/2014/main" id="{8E467ECE-4193-4DEA-A97B-4DBB89FA593A}"/>
                </a:ext>
              </a:extLst>
            </p:cNvPr>
            <p:cNvSpPr>
              <a:spLocks/>
            </p:cNvSpPr>
            <p:nvPr/>
          </p:nvSpPr>
          <p:spPr bwMode="auto">
            <a:xfrm>
              <a:off x="5420" y="3071"/>
              <a:ext cx="217" cy="38"/>
            </a:xfrm>
            <a:custGeom>
              <a:avLst/>
              <a:gdLst>
                <a:gd name="T0" fmla="*/ 274 w 274"/>
                <a:gd name="T1" fmla="*/ 28 h 47"/>
                <a:gd name="T2" fmla="*/ 134 w 274"/>
                <a:gd name="T3" fmla="*/ 47 h 47"/>
                <a:gd name="T4" fmla="*/ 0 w 274"/>
                <a:gd name="T5" fmla="*/ 28 h 47"/>
                <a:gd name="T6" fmla="*/ 0 w 274"/>
                <a:gd name="T7" fmla="*/ 0 h 47"/>
                <a:gd name="T8" fmla="*/ 274 w 274"/>
                <a:gd name="T9" fmla="*/ 0 h 47"/>
                <a:gd name="T10" fmla="*/ 274 w 274"/>
                <a:gd name="T11" fmla="*/ 28 h 47"/>
              </a:gdLst>
              <a:ahLst/>
              <a:cxnLst>
                <a:cxn ang="0">
                  <a:pos x="T0" y="T1"/>
                </a:cxn>
                <a:cxn ang="0">
                  <a:pos x="T2" y="T3"/>
                </a:cxn>
                <a:cxn ang="0">
                  <a:pos x="T4" y="T5"/>
                </a:cxn>
                <a:cxn ang="0">
                  <a:pos x="T6" y="T7"/>
                </a:cxn>
                <a:cxn ang="0">
                  <a:pos x="T8" y="T9"/>
                </a:cxn>
                <a:cxn ang="0">
                  <a:pos x="T10" y="T11"/>
                </a:cxn>
              </a:cxnLst>
              <a:rect l="0" t="0" r="r" b="b"/>
              <a:pathLst>
                <a:path w="274" h="47">
                  <a:moveTo>
                    <a:pt x="274" y="28"/>
                  </a:moveTo>
                  <a:cubicBezTo>
                    <a:pt x="274" y="28"/>
                    <a:pt x="210" y="47"/>
                    <a:pt x="134" y="47"/>
                  </a:cubicBezTo>
                  <a:cubicBezTo>
                    <a:pt x="58" y="47"/>
                    <a:pt x="0" y="28"/>
                    <a:pt x="0" y="28"/>
                  </a:cubicBezTo>
                  <a:cubicBezTo>
                    <a:pt x="0" y="0"/>
                    <a:pt x="0" y="0"/>
                    <a:pt x="0" y="0"/>
                  </a:cubicBezTo>
                  <a:cubicBezTo>
                    <a:pt x="274" y="0"/>
                    <a:pt x="274" y="0"/>
                    <a:pt x="274" y="0"/>
                  </a:cubicBezTo>
                  <a:lnTo>
                    <a:pt x="274" y="28"/>
                  </a:lnTo>
                  <a:close/>
                </a:path>
              </a:pathLst>
            </a:cu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59" name="Freeform 90">
              <a:extLst>
                <a:ext uri="{FF2B5EF4-FFF2-40B4-BE49-F238E27FC236}">
                  <a16:creationId xmlns:a16="http://schemas.microsoft.com/office/drawing/2014/main" id="{0BC43290-7444-432D-9FF3-67A84FE411A8}"/>
                </a:ext>
              </a:extLst>
            </p:cNvPr>
            <p:cNvSpPr>
              <a:spLocks/>
            </p:cNvSpPr>
            <p:nvPr/>
          </p:nvSpPr>
          <p:spPr bwMode="auto">
            <a:xfrm>
              <a:off x="5326" y="2771"/>
              <a:ext cx="405" cy="300"/>
            </a:xfrm>
            <a:custGeom>
              <a:avLst/>
              <a:gdLst>
                <a:gd name="T0" fmla="*/ 512 w 512"/>
                <a:gd name="T1" fmla="*/ 354 h 380"/>
                <a:gd name="T2" fmla="*/ 486 w 512"/>
                <a:gd name="T3" fmla="*/ 380 h 380"/>
                <a:gd name="T4" fmla="*/ 26 w 512"/>
                <a:gd name="T5" fmla="*/ 380 h 380"/>
                <a:gd name="T6" fmla="*/ 0 w 512"/>
                <a:gd name="T7" fmla="*/ 354 h 380"/>
                <a:gd name="T8" fmla="*/ 0 w 512"/>
                <a:gd name="T9" fmla="*/ 26 h 380"/>
                <a:gd name="T10" fmla="*/ 26 w 512"/>
                <a:gd name="T11" fmla="*/ 0 h 380"/>
                <a:gd name="T12" fmla="*/ 486 w 512"/>
                <a:gd name="T13" fmla="*/ 0 h 380"/>
                <a:gd name="T14" fmla="*/ 512 w 512"/>
                <a:gd name="T15" fmla="*/ 26 h 380"/>
                <a:gd name="T16" fmla="*/ 512 w 512"/>
                <a:gd name="T17" fmla="*/ 354 h 380"/>
                <a:gd name="T18" fmla="*/ 512 w 512"/>
                <a:gd name="T19" fmla="*/ 35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380">
                  <a:moveTo>
                    <a:pt x="512" y="354"/>
                  </a:moveTo>
                  <a:cubicBezTo>
                    <a:pt x="512" y="368"/>
                    <a:pt x="501" y="380"/>
                    <a:pt x="486" y="380"/>
                  </a:cubicBezTo>
                  <a:cubicBezTo>
                    <a:pt x="26" y="380"/>
                    <a:pt x="26" y="380"/>
                    <a:pt x="26" y="380"/>
                  </a:cubicBezTo>
                  <a:cubicBezTo>
                    <a:pt x="11" y="380"/>
                    <a:pt x="0" y="368"/>
                    <a:pt x="0" y="354"/>
                  </a:cubicBezTo>
                  <a:cubicBezTo>
                    <a:pt x="0" y="26"/>
                    <a:pt x="0" y="26"/>
                    <a:pt x="0" y="26"/>
                  </a:cubicBezTo>
                  <a:cubicBezTo>
                    <a:pt x="0" y="11"/>
                    <a:pt x="11" y="0"/>
                    <a:pt x="26" y="0"/>
                  </a:cubicBezTo>
                  <a:cubicBezTo>
                    <a:pt x="486" y="0"/>
                    <a:pt x="486" y="0"/>
                    <a:pt x="486" y="0"/>
                  </a:cubicBezTo>
                  <a:cubicBezTo>
                    <a:pt x="501" y="0"/>
                    <a:pt x="512" y="11"/>
                    <a:pt x="512" y="26"/>
                  </a:cubicBezTo>
                  <a:cubicBezTo>
                    <a:pt x="512" y="354"/>
                    <a:pt x="512" y="354"/>
                    <a:pt x="512" y="354"/>
                  </a:cubicBezTo>
                  <a:cubicBezTo>
                    <a:pt x="512" y="354"/>
                    <a:pt x="512" y="354"/>
                    <a:pt x="512" y="354"/>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0" name="Rectangle 91">
              <a:extLst>
                <a:ext uri="{FF2B5EF4-FFF2-40B4-BE49-F238E27FC236}">
                  <a16:creationId xmlns:a16="http://schemas.microsoft.com/office/drawing/2014/main" id="{DAB4C6E7-1F35-40FB-89A0-B532A40876BE}"/>
                </a:ext>
              </a:extLst>
            </p:cNvPr>
            <p:cNvSpPr>
              <a:spLocks noChangeArrowheads="1"/>
            </p:cNvSpPr>
            <p:nvPr/>
          </p:nvSpPr>
          <p:spPr bwMode="auto">
            <a:xfrm>
              <a:off x="5368" y="2809"/>
              <a:ext cx="152" cy="7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1" name="Rectangle 92">
              <a:extLst>
                <a:ext uri="{FF2B5EF4-FFF2-40B4-BE49-F238E27FC236}">
                  <a16:creationId xmlns:a16="http://schemas.microsoft.com/office/drawing/2014/main" id="{C858B2E7-3C9F-47D9-B3C1-AD12378B5B14}"/>
                </a:ext>
              </a:extLst>
            </p:cNvPr>
            <p:cNvSpPr>
              <a:spLocks noChangeArrowheads="1"/>
            </p:cNvSpPr>
            <p:nvPr/>
          </p:nvSpPr>
          <p:spPr bwMode="auto">
            <a:xfrm>
              <a:off x="5368" y="2888"/>
              <a:ext cx="152" cy="7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2" name="Rectangle 93">
              <a:extLst>
                <a:ext uri="{FF2B5EF4-FFF2-40B4-BE49-F238E27FC236}">
                  <a16:creationId xmlns:a16="http://schemas.microsoft.com/office/drawing/2014/main" id="{62B118C6-95CA-45C6-B9BB-C1E9D21DB6A7}"/>
                </a:ext>
              </a:extLst>
            </p:cNvPr>
            <p:cNvSpPr>
              <a:spLocks noChangeArrowheads="1"/>
            </p:cNvSpPr>
            <p:nvPr/>
          </p:nvSpPr>
          <p:spPr bwMode="auto">
            <a:xfrm>
              <a:off x="5368" y="2968"/>
              <a:ext cx="152" cy="71"/>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3" name="Oval 94">
              <a:extLst>
                <a:ext uri="{FF2B5EF4-FFF2-40B4-BE49-F238E27FC236}">
                  <a16:creationId xmlns:a16="http://schemas.microsoft.com/office/drawing/2014/main" id="{977D3992-6349-4A56-A1F1-3068C262B017}"/>
                </a:ext>
              </a:extLst>
            </p:cNvPr>
            <p:cNvSpPr>
              <a:spLocks noChangeArrowheads="1"/>
            </p:cNvSpPr>
            <p:nvPr/>
          </p:nvSpPr>
          <p:spPr bwMode="auto">
            <a:xfrm>
              <a:off x="5558" y="2880"/>
              <a:ext cx="55" cy="55"/>
            </a:xfrm>
            <a:prstGeom prst="ellipse">
              <a:avLst/>
            </a:pr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4" name="Oval 95">
              <a:extLst>
                <a:ext uri="{FF2B5EF4-FFF2-40B4-BE49-F238E27FC236}">
                  <a16:creationId xmlns:a16="http://schemas.microsoft.com/office/drawing/2014/main" id="{E08067C2-6834-4C4B-896A-E9FE226D4121}"/>
                </a:ext>
              </a:extLst>
            </p:cNvPr>
            <p:cNvSpPr>
              <a:spLocks noChangeArrowheads="1"/>
            </p:cNvSpPr>
            <p:nvPr/>
          </p:nvSpPr>
          <p:spPr bwMode="auto">
            <a:xfrm>
              <a:off x="5558" y="2964"/>
              <a:ext cx="55" cy="54"/>
            </a:xfrm>
            <a:prstGeom prst="ellipse">
              <a:avLst/>
            </a:pr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5" name="Oval 96">
              <a:extLst>
                <a:ext uri="{FF2B5EF4-FFF2-40B4-BE49-F238E27FC236}">
                  <a16:creationId xmlns:a16="http://schemas.microsoft.com/office/drawing/2014/main" id="{EDB6C931-4DCE-4F0F-9770-1470AB34F5EF}"/>
                </a:ext>
              </a:extLst>
            </p:cNvPr>
            <p:cNvSpPr>
              <a:spLocks noChangeArrowheads="1"/>
            </p:cNvSpPr>
            <p:nvPr/>
          </p:nvSpPr>
          <p:spPr bwMode="auto">
            <a:xfrm>
              <a:off x="5637" y="2880"/>
              <a:ext cx="55" cy="55"/>
            </a:xfrm>
            <a:prstGeom prst="ellipse">
              <a:avLst/>
            </a:prstGeom>
            <a:noFill/>
            <a:ln w="17463"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6" name="Line 97">
              <a:extLst>
                <a:ext uri="{FF2B5EF4-FFF2-40B4-BE49-F238E27FC236}">
                  <a16:creationId xmlns:a16="http://schemas.microsoft.com/office/drawing/2014/main" id="{21A5E23C-A7E9-4FCE-A1B1-1B7BEA826828}"/>
                </a:ext>
              </a:extLst>
            </p:cNvPr>
            <p:cNvSpPr>
              <a:spLocks noChangeShapeType="1"/>
            </p:cNvSpPr>
            <p:nvPr/>
          </p:nvSpPr>
          <p:spPr bwMode="auto">
            <a:xfrm>
              <a:off x="5631" y="2812"/>
              <a:ext cx="69" cy="0"/>
            </a:xfrm>
            <a:prstGeom prst="line">
              <a:avLst/>
            </a:prstGeom>
            <a:noFill/>
            <a:ln w="17463" cap="sq">
              <a:solidFill>
                <a:srgbClr val="959595"/>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grpSp>
        <p:nvGrpSpPr>
          <p:cNvPr id="167" name="Group 100" descr="Icons of equipment in a Microsoft Teams room">
            <a:extLst>
              <a:ext uri="{FF2B5EF4-FFF2-40B4-BE49-F238E27FC236}">
                <a16:creationId xmlns:a16="http://schemas.microsoft.com/office/drawing/2014/main" id="{A70F2835-8D09-427D-A686-B1D2D35A3274}"/>
              </a:ext>
            </a:extLst>
          </p:cNvPr>
          <p:cNvGrpSpPr>
            <a:grpSpLocks noChangeAspect="1"/>
          </p:cNvGrpSpPr>
          <p:nvPr/>
        </p:nvGrpSpPr>
        <p:grpSpPr bwMode="auto">
          <a:xfrm>
            <a:off x="9467777" y="4460580"/>
            <a:ext cx="505160" cy="599061"/>
            <a:chOff x="5847" y="2755"/>
            <a:chExt cx="312" cy="370"/>
          </a:xfrm>
        </p:grpSpPr>
        <p:sp>
          <p:nvSpPr>
            <p:cNvPr id="168" name="Freeform 101">
              <a:extLst>
                <a:ext uri="{FF2B5EF4-FFF2-40B4-BE49-F238E27FC236}">
                  <a16:creationId xmlns:a16="http://schemas.microsoft.com/office/drawing/2014/main" id="{4F127040-A06A-4488-BA61-694A7AF4E744}"/>
                </a:ext>
              </a:extLst>
            </p:cNvPr>
            <p:cNvSpPr>
              <a:spLocks/>
            </p:cNvSpPr>
            <p:nvPr/>
          </p:nvSpPr>
          <p:spPr bwMode="auto">
            <a:xfrm>
              <a:off x="5850" y="3052"/>
              <a:ext cx="308" cy="24"/>
            </a:xfrm>
            <a:custGeom>
              <a:avLst/>
              <a:gdLst>
                <a:gd name="T0" fmla="*/ 439 w 439"/>
                <a:gd name="T1" fmla="*/ 0 h 34"/>
                <a:gd name="T2" fmla="*/ 220 w 439"/>
                <a:gd name="T3" fmla="*/ 34 h 34"/>
                <a:gd name="T4" fmla="*/ 0 w 439"/>
                <a:gd name="T5" fmla="*/ 0 h 34"/>
              </a:gdLst>
              <a:ahLst/>
              <a:cxnLst>
                <a:cxn ang="0">
                  <a:pos x="T0" y="T1"/>
                </a:cxn>
                <a:cxn ang="0">
                  <a:pos x="T2" y="T3"/>
                </a:cxn>
                <a:cxn ang="0">
                  <a:pos x="T4" y="T5"/>
                </a:cxn>
              </a:cxnLst>
              <a:rect l="0" t="0" r="r" b="b"/>
              <a:pathLst>
                <a:path w="439" h="34">
                  <a:moveTo>
                    <a:pt x="439" y="0"/>
                  </a:moveTo>
                  <a:cubicBezTo>
                    <a:pt x="439" y="19"/>
                    <a:pt x="341" y="34"/>
                    <a:pt x="220" y="34"/>
                  </a:cubicBezTo>
                  <a:cubicBezTo>
                    <a:pt x="99" y="34"/>
                    <a:pt x="0" y="19"/>
                    <a:pt x="0" y="0"/>
                  </a:cubicBezTo>
                </a:path>
              </a:pathLst>
            </a:custGeom>
            <a:noFill/>
            <a:ln w="7938"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69" name="Freeform 102">
              <a:extLst>
                <a:ext uri="{FF2B5EF4-FFF2-40B4-BE49-F238E27FC236}">
                  <a16:creationId xmlns:a16="http://schemas.microsoft.com/office/drawing/2014/main" id="{D6066EDA-5AC5-4C99-943F-F915B5314263}"/>
                </a:ext>
              </a:extLst>
            </p:cNvPr>
            <p:cNvSpPr>
              <a:spLocks/>
            </p:cNvSpPr>
            <p:nvPr/>
          </p:nvSpPr>
          <p:spPr bwMode="auto">
            <a:xfrm>
              <a:off x="5847" y="3005"/>
              <a:ext cx="312" cy="120"/>
            </a:xfrm>
            <a:custGeom>
              <a:avLst/>
              <a:gdLst>
                <a:gd name="T0" fmla="*/ 382 w 445"/>
                <a:gd name="T1" fmla="*/ 158 h 172"/>
                <a:gd name="T2" fmla="*/ 69 w 445"/>
                <a:gd name="T3" fmla="*/ 158 h 172"/>
                <a:gd name="T4" fmla="*/ 0 w 445"/>
                <a:gd name="T5" fmla="*/ 70 h 172"/>
                <a:gd name="T6" fmla="*/ 223 w 445"/>
                <a:gd name="T7" fmla="*/ 0 h 172"/>
                <a:gd name="T8" fmla="*/ 445 w 445"/>
                <a:gd name="T9" fmla="*/ 70 h 172"/>
                <a:gd name="T10" fmla="*/ 382 w 445"/>
                <a:gd name="T11" fmla="*/ 158 h 172"/>
              </a:gdLst>
              <a:ahLst/>
              <a:cxnLst>
                <a:cxn ang="0">
                  <a:pos x="T0" y="T1"/>
                </a:cxn>
                <a:cxn ang="0">
                  <a:pos x="T2" y="T3"/>
                </a:cxn>
                <a:cxn ang="0">
                  <a:pos x="T4" y="T5"/>
                </a:cxn>
                <a:cxn ang="0">
                  <a:pos x="T6" y="T7"/>
                </a:cxn>
                <a:cxn ang="0">
                  <a:pos x="T8" y="T9"/>
                </a:cxn>
                <a:cxn ang="0">
                  <a:pos x="T10" y="T11"/>
                </a:cxn>
              </a:cxnLst>
              <a:rect l="0" t="0" r="r" b="b"/>
              <a:pathLst>
                <a:path w="445" h="172">
                  <a:moveTo>
                    <a:pt x="382" y="158"/>
                  </a:moveTo>
                  <a:cubicBezTo>
                    <a:pt x="369" y="166"/>
                    <a:pt x="89" y="172"/>
                    <a:pt x="69" y="158"/>
                  </a:cubicBezTo>
                  <a:cubicBezTo>
                    <a:pt x="49" y="144"/>
                    <a:pt x="0" y="70"/>
                    <a:pt x="0" y="70"/>
                  </a:cubicBezTo>
                  <a:cubicBezTo>
                    <a:pt x="0" y="60"/>
                    <a:pt x="77" y="0"/>
                    <a:pt x="223" y="0"/>
                  </a:cubicBezTo>
                  <a:cubicBezTo>
                    <a:pt x="369" y="0"/>
                    <a:pt x="445" y="60"/>
                    <a:pt x="445" y="70"/>
                  </a:cubicBezTo>
                  <a:cubicBezTo>
                    <a:pt x="445" y="70"/>
                    <a:pt x="396" y="151"/>
                    <a:pt x="382" y="158"/>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0" name="Line 103">
              <a:extLst>
                <a:ext uri="{FF2B5EF4-FFF2-40B4-BE49-F238E27FC236}">
                  <a16:creationId xmlns:a16="http://schemas.microsoft.com/office/drawing/2014/main" id="{FD28EDD0-C0B6-40C2-99ED-0ED369691C9D}"/>
                </a:ext>
              </a:extLst>
            </p:cNvPr>
            <p:cNvSpPr>
              <a:spLocks noChangeShapeType="1"/>
            </p:cNvSpPr>
            <p:nvPr/>
          </p:nvSpPr>
          <p:spPr bwMode="auto">
            <a:xfrm>
              <a:off x="5987" y="3058"/>
              <a:ext cx="33" cy="0"/>
            </a:xfrm>
            <a:prstGeom prst="line">
              <a:avLst/>
            </a:prstGeom>
            <a:noFill/>
            <a:ln w="15875" cap="sq">
              <a:solidFill>
                <a:srgbClr val="2F75BB"/>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1" name="Freeform 104">
              <a:extLst>
                <a:ext uri="{FF2B5EF4-FFF2-40B4-BE49-F238E27FC236}">
                  <a16:creationId xmlns:a16="http://schemas.microsoft.com/office/drawing/2014/main" id="{37D75885-A8EC-458E-8D46-DFC406252F5B}"/>
                </a:ext>
              </a:extLst>
            </p:cNvPr>
            <p:cNvSpPr>
              <a:spLocks/>
            </p:cNvSpPr>
            <p:nvPr/>
          </p:nvSpPr>
          <p:spPr bwMode="auto">
            <a:xfrm>
              <a:off x="5962" y="2776"/>
              <a:ext cx="197" cy="228"/>
            </a:xfrm>
            <a:custGeom>
              <a:avLst/>
              <a:gdLst>
                <a:gd name="T0" fmla="*/ 189 w 282"/>
                <a:gd name="T1" fmla="*/ 119 h 326"/>
                <a:gd name="T2" fmla="*/ 189 w 282"/>
                <a:gd name="T3" fmla="*/ 211 h 326"/>
                <a:gd name="T4" fmla="*/ 196 w 282"/>
                <a:gd name="T5" fmla="*/ 250 h 326"/>
                <a:gd name="T6" fmla="*/ 213 w 282"/>
                <a:gd name="T7" fmla="*/ 276 h 326"/>
                <a:gd name="T8" fmla="*/ 0 w 282"/>
                <a:gd name="T9" fmla="*/ 279 h 326"/>
                <a:gd name="T10" fmla="*/ 0 w 282"/>
                <a:gd name="T11" fmla="*/ 326 h 326"/>
                <a:gd name="T12" fmla="*/ 226 w 282"/>
                <a:gd name="T13" fmla="*/ 326 h 326"/>
                <a:gd name="T14" fmla="*/ 264 w 282"/>
                <a:gd name="T15" fmla="*/ 308 h 326"/>
                <a:gd name="T16" fmla="*/ 282 w 282"/>
                <a:gd name="T17" fmla="*/ 271 h 326"/>
                <a:gd name="T18" fmla="*/ 282 w 282"/>
                <a:gd name="T19" fmla="*/ 0 h 326"/>
                <a:gd name="T20" fmla="*/ 233 w 282"/>
                <a:gd name="T21" fmla="*/ 0 h 326"/>
                <a:gd name="T22" fmla="*/ 233 w 282"/>
                <a:gd name="T23" fmla="*/ 22 h 326"/>
                <a:gd name="T24" fmla="*/ 176 w 282"/>
                <a:gd name="T25" fmla="*/ 2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26">
                  <a:moveTo>
                    <a:pt x="189" y="119"/>
                  </a:moveTo>
                  <a:cubicBezTo>
                    <a:pt x="189" y="211"/>
                    <a:pt x="189" y="211"/>
                    <a:pt x="189" y="211"/>
                  </a:cubicBezTo>
                  <a:cubicBezTo>
                    <a:pt x="189" y="211"/>
                    <a:pt x="188" y="236"/>
                    <a:pt x="196" y="250"/>
                  </a:cubicBezTo>
                  <a:cubicBezTo>
                    <a:pt x="204" y="263"/>
                    <a:pt x="213" y="276"/>
                    <a:pt x="213" y="276"/>
                  </a:cubicBezTo>
                  <a:cubicBezTo>
                    <a:pt x="0" y="279"/>
                    <a:pt x="0" y="279"/>
                    <a:pt x="0" y="279"/>
                  </a:cubicBezTo>
                  <a:cubicBezTo>
                    <a:pt x="0" y="326"/>
                    <a:pt x="0" y="326"/>
                    <a:pt x="0" y="326"/>
                  </a:cubicBezTo>
                  <a:cubicBezTo>
                    <a:pt x="226" y="326"/>
                    <a:pt x="226" y="326"/>
                    <a:pt x="226" y="326"/>
                  </a:cubicBezTo>
                  <a:cubicBezTo>
                    <a:pt x="226" y="326"/>
                    <a:pt x="246" y="323"/>
                    <a:pt x="264" y="308"/>
                  </a:cubicBezTo>
                  <a:cubicBezTo>
                    <a:pt x="281" y="294"/>
                    <a:pt x="282" y="271"/>
                    <a:pt x="282" y="271"/>
                  </a:cubicBezTo>
                  <a:cubicBezTo>
                    <a:pt x="282" y="0"/>
                    <a:pt x="282" y="0"/>
                    <a:pt x="282" y="0"/>
                  </a:cubicBezTo>
                  <a:cubicBezTo>
                    <a:pt x="233" y="0"/>
                    <a:pt x="233" y="0"/>
                    <a:pt x="233" y="0"/>
                  </a:cubicBezTo>
                  <a:cubicBezTo>
                    <a:pt x="233" y="22"/>
                    <a:pt x="233" y="22"/>
                    <a:pt x="233" y="22"/>
                  </a:cubicBezTo>
                  <a:cubicBezTo>
                    <a:pt x="176" y="22"/>
                    <a:pt x="176" y="22"/>
                    <a:pt x="176" y="22"/>
                  </a:cubicBezTo>
                </a:path>
              </a:pathLst>
            </a:custGeom>
            <a:noFill/>
            <a:ln w="254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2" name="Oval 105">
              <a:extLst>
                <a:ext uri="{FF2B5EF4-FFF2-40B4-BE49-F238E27FC236}">
                  <a16:creationId xmlns:a16="http://schemas.microsoft.com/office/drawing/2014/main" id="{ED6C3415-A969-499B-A4F8-B79008AE5B6A}"/>
                </a:ext>
              </a:extLst>
            </p:cNvPr>
            <p:cNvSpPr>
              <a:spLocks noChangeArrowheads="1"/>
            </p:cNvSpPr>
            <p:nvPr/>
          </p:nvSpPr>
          <p:spPr bwMode="auto">
            <a:xfrm>
              <a:off x="5967" y="2798"/>
              <a:ext cx="83" cy="82"/>
            </a:xfrm>
            <a:prstGeom prst="ellipse">
              <a:avLst/>
            </a:prstGeom>
            <a:noFill/>
            <a:ln w="25400"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3" name="Oval 106">
              <a:extLst>
                <a:ext uri="{FF2B5EF4-FFF2-40B4-BE49-F238E27FC236}">
                  <a16:creationId xmlns:a16="http://schemas.microsoft.com/office/drawing/2014/main" id="{7A4082A0-3F90-41AF-94A8-3A7152088BE8}"/>
                </a:ext>
              </a:extLst>
            </p:cNvPr>
            <p:cNvSpPr>
              <a:spLocks noChangeArrowheads="1"/>
            </p:cNvSpPr>
            <p:nvPr/>
          </p:nvSpPr>
          <p:spPr bwMode="auto">
            <a:xfrm>
              <a:off x="6002" y="2833"/>
              <a:ext cx="13" cy="12"/>
            </a:xfrm>
            <a:prstGeom prst="ellipse">
              <a:avLst/>
            </a:prstGeom>
            <a:solidFill>
              <a:srgbClr val="2F7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4" name="Oval 107">
              <a:extLst>
                <a:ext uri="{FF2B5EF4-FFF2-40B4-BE49-F238E27FC236}">
                  <a16:creationId xmlns:a16="http://schemas.microsoft.com/office/drawing/2014/main" id="{75418765-837D-4431-A616-2F286D822911}"/>
                </a:ext>
              </a:extLst>
            </p:cNvPr>
            <p:cNvSpPr>
              <a:spLocks noChangeArrowheads="1"/>
            </p:cNvSpPr>
            <p:nvPr/>
          </p:nvSpPr>
          <p:spPr bwMode="auto">
            <a:xfrm>
              <a:off x="5924" y="2755"/>
              <a:ext cx="170" cy="169"/>
            </a:xfrm>
            <a:prstGeom prst="ellipse">
              <a:avLst/>
            </a:pr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sp>
          <p:nvSpPr>
            <p:cNvPr id="175" name="Freeform 108">
              <a:extLst>
                <a:ext uri="{FF2B5EF4-FFF2-40B4-BE49-F238E27FC236}">
                  <a16:creationId xmlns:a16="http://schemas.microsoft.com/office/drawing/2014/main" id="{2ABEFCE0-2879-479C-82FA-0BB1CF248BF3}"/>
                </a:ext>
              </a:extLst>
            </p:cNvPr>
            <p:cNvSpPr>
              <a:spLocks/>
            </p:cNvSpPr>
            <p:nvPr/>
          </p:nvSpPr>
          <p:spPr bwMode="auto">
            <a:xfrm>
              <a:off x="5981" y="3090"/>
              <a:ext cx="45" cy="7"/>
            </a:xfrm>
            <a:custGeom>
              <a:avLst/>
              <a:gdLst>
                <a:gd name="T0" fmla="*/ 0 w 45"/>
                <a:gd name="T1" fmla="*/ 0 h 7"/>
                <a:gd name="T2" fmla="*/ 45 w 45"/>
                <a:gd name="T3" fmla="*/ 0 h 7"/>
                <a:gd name="T4" fmla="*/ 39 w 45"/>
                <a:gd name="T5" fmla="*/ 7 h 7"/>
                <a:gd name="T6" fmla="*/ 6 w 45"/>
                <a:gd name="T7" fmla="*/ 7 h 7"/>
                <a:gd name="T8" fmla="*/ 0 w 45"/>
                <a:gd name="T9" fmla="*/ 0 h 7"/>
              </a:gdLst>
              <a:ahLst/>
              <a:cxnLst>
                <a:cxn ang="0">
                  <a:pos x="T0" y="T1"/>
                </a:cxn>
                <a:cxn ang="0">
                  <a:pos x="T2" y="T3"/>
                </a:cxn>
                <a:cxn ang="0">
                  <a:pos x="T4" y="T5"/>
                </a:cxn>
                <a:cxn ang="0">
                  <a:pos x="T6" y="T7"/>
                </a:cxn>
                <a:cxn ang="0">
                  <a:pos x="T8" y="T9"/>
                </a:cxn>
              </a:cxnLst>
              <a:rect l="0" t="0" r="r" b="b"/>
              <a:pathLst>
                <a:path w="45" h="7">
                  <a:moveTo>
                    <a:pt x="0" y="0"/>
                  </a:moveTo>
                  <a:lnTo>
                    <a:pt x="45" y="0"/>
                  </a:lnTo>
                  <a:lnTo>
                    <a:pt x="39" y="7"/>
                  </a:lnTo>
                  <a:lnTo>
                    <a:pt x="6" y="7"/>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grpSp>
      <p:sp>
        <p:nvSpPr>
          <p:cNvPr id="179" name="Oval 5">
            <a:extLst>
              <a:ext uri="{FF2B5EF4-FFF2-40B4-BE49-F238E27FC236}">
                <a16:creationId xmlns:a16="http://schemas.microsoft.com/office/drawing/2014/main" id="{1EB555E2-BF0E-4EA2-A447-51807D0FC76E}"/>
              </a:ext>
              <a:ext uri="{C183D7F6-B498-43B3-948B-1728B52AA6E4}">
                <adec:decorative xmlns:adec="http://schemas.microsoft.com/office/drawing/2017/decorative" val="1"/>
              </a:ext>
            </a:extLst>
          </p:cNvPr>
          <p:cNvSpPr>
            <a:spLocks noChangeArrowheads="1"/>
          </p:cNvSpPr>
          <p:nvPr/>
        </p:nvSpPr>
        <p:spPr bwMode="auto">
          <a:xfrm>
            <a:off x="4127980" y="4509207"/>
            <a:ext cx="516494" cy="516494"/>
          </a:xfrm>
          <a:prstGeom prst="ellipse">
            <a:avLst/>
          </a:pr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2C292A"/>
              </a:solidFill>
              <a:latin typeface="Segoe UI" panose="020B0502040204020203" pitchFamily="34" charset="0"/>
              <a:cs typeface="Segoe UI" panose="020B0502040204020203" pitchFamily="34" charset="0"/>
            </a:endParaRPr>
          </a:p>
        </p:txBody>
      </p:sp>
      <p:pic>
        <p:nvPicPr>
          <p:cNvPr id="135" name="Picture 134" descr="Creston logo">
            <a:extLst>
              <a:ext uri="{FF2B5EF4-FFF2-40B4-BE49-F238E27FC236}">
                <a16:creationId xmlns:a16="http://schemas.microsoft.com/office/drawing/2014/main" id="{3936310E-6642-4C7D-BCE4-FC7FF6F26623}"/>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243454" y="6222880"/>
            <a:ext cx="1725093" cy="251781"/>
          </a:xfrm>
          <a:prstGeom prst="rect">
            <a:avLst/>
          </a:prstGeom>
        </p:spPr>
      </p:pic>
      <p:pic>
        <p:nvPicPr>
          <p:cNvPr id="138" name="Picture 6" descr="HP logo">
            <a:extLst>
              <a:ext uri="{FF2B5EF4-FFF2-40B4-BE49-F238E27FC236}">
                <a16:creationId xmlns:a16="http://schemas.microsoft.com/office/drawing/2014/main" id="{DDE3C60C-729A-414A-AF6F-D27980F9FB02}"/>
              </a:ext>
            </a:extLst>
          </p:cNvPr>
          <p:cNvPicPr>
            <a:picLocks noChangeAspect="1" noChangeArrowheads="1"/>
          </p:cNvPicPr>
          <p:nvPr/>
        </p:nvPicPr>
        <p:blipFill>
          <a:blip r:embed="rId10">
            <a:biLevel thresh="50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30312" y="6119627"/>
            <a:ext cx="476016" cy="4760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Poly logo">
            <a:extLst>
              <a:ext uri="{FF2B5EF4-FFF2-40B4-BE49-F238E27FC236}">
                <a16:creationId xmlns:a16="http://schemas.microsoft.com/office/drawing/2014/main" id="{F8B63394-3114-4AF9-8D75-BE83AD208F0B}"/>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8479764" y="6136172"/>
            <a:ext cx="943037" cy="410498"/>
          </a:xfrm>
          <a:prstGeom prst="rect">
            <a:avLst/>
          </a:prstGeom>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 name="Picture 1" descr="Logitech logo">
            <a:extLst>
              <a:ext uri="{FF2B5EF4-FFF2-40B4-BE49-F238E27FC236}">
                <a16:creationId xmlns:a16="http://schemas.microsoft.com/office/drawing/2014/main" id="{3F014027-94C9-4AD8-9DCE-F570DF0E2EC8}"/>
              </a:ext>
            </a:extLst>
          </p:cNvPr>
          <p:cNvPicPr>
            <a:picLocks noChangeAspect="1"/>
          </p:cNvPicPr>
          <p:nvPr/>
        </p:nvPicPr>
        <p:blipFill>
          <a:blip r:embed="rId14"/>
          <a:stretch>
            <a:fillRect/>
          </a:stretch>
        </p:blipFill>
        <p:spPr>
          <a:xfrm>
            <a:off x="5329035" y="6132878"/>
            <a:ext cx="1282331" cy="449513"/>
          </a:xfrm>
          <a:prstGeom prst="rect">
            <a:avLst/>
          </a:prstGeom>
        </p:spPr>
      </p:pic>
      <p:pic>
        <p:nvPicPr>
          <p:cNvPr id="180" name="Picture 8" descr="Yealink logo">
            <a:extLst>
              <a:ext uri="{FF2B5EF4-FFF2-40B4-BE49-F238E27FC236}">
                <a16:creationId xmlns:a16="http://schemas.microsoft.com/office/drawing/2014/main" id="{74F8C5F6-39D6-324D-970D-20E7AE1E22D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027518" y="6185914"/>
            <a:ext cx="1185591" cy="28648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Image result for lenovo logo">
            <a:extLst>
              <a:ext uri="{FF2B5EF4-FFF2-40B4-BE49-F238E27FC236}">
                <a16:creationId xmlns:a16="http://schemas.microsoft.com/office/drawing/2014/main" id="{564A66EE-A396-6248-AC67-D7197E551D95}"/>
              </a:ext>
            </a:extLst>
          </p:cNvPr>
          <p:cNvPicPr>
            <a:picLocks noChangeAspect="1" noChangeArrowheads="1"/>
          </p:cNvPicPr>
          <p:nvPr/>
        </p:nvPicPr>
        <p:blipFill>
          <a:blip r:embed="rId17">
            <a:biLevel thresh="50000"/>
            <a:extLst>
              <a:ext uri="{28A0092B-C50C-407E-A947-70E740481C1C}">
                <a14:useLocalDpi xmlns:a14="http://schemas.microsoft.com/office/drawing/2010/main" val="0"/>
              </a:ext>
            </a:extLst>
          </a:blip>
          <a:srcRect/>
          <a:stretch>
            <a:fillRect/>
          </a:stretch>
        </p:blipFill>
        <p:spPr bwMode="auto">
          <a:xfrm>
            <a:off x="6863346" y="6171412"/>
            <a:ext cx="1313522" cy="384205"/>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Jabra logo">
            <a:extLst>
              <a:ext uri="{FF2B5EF4-FFF2-40B4-BE49-F238E27FC236}">
                <a16:creationId xmlns:a16="http://schemas.microsoft.com/office/drawing/2014/main" id="{C595D915-79A3-2D43-98F5-75BC3B82209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p:blipFill>
        <p:spPr bwMode="auto">
          <a:xfrm>
            <a:off x="9705246" y="6094008"/>
            <a:ext cx="1230497" cy="48676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Sennheiser logo ">
            <a:extLst>
              <a:ext uri="{FF2B5EF4-FFF2-40B4-BE49-F238E27FC236}">
                <a16:creationId xmlns:a16="http://schemas.microsoft.com/office/drawing/2014/main" id="{54DE452A-6BEE-4642-A6CB-A947B9E835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54895" y="6231593"/>
            <a:ext cx="1921620" cy="2594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DEF323F-6778-1D4E-AAF4-B597069923EA}"/>
              </a:ext>
            </a:extLst>
          </p:cNvPr>
          <p:cNvSpPr>
            <a:spLocks noGrp="1"/>
          </p:cNvSpPr>
          <p:nvPr>
            <p:ph type="title"/>
          </p:nvPr>
        </p:nvSpPr>
        <p:spPr/>
        <p:txBody>
          <a:bodyPr/>
          <a:lstStyle/>
          <a:p>
            <a:r>
              <a:rPr lang="en-US">
                <a:ln>
                  <a:noFill/>
                </a:ln>
                <a:solidFill>
                  <a:schemeClr val="tx1"/>
                </a:solidFill>
                <a:latin typeface="Segoe UI Semibold" panose="020B0702040204020203" pitchFamily="34" charset="0"/>
              </a:rPr>
              <a:t>Teams devices for every need </a:t>
            </a:r>
            <a:endParaRPr lang="en-US"/>
          </a:p>
        </p:txBody>
      </p:sp>
      <p:grpSp>
        <p:nvGrpSpPr>
          <p:cNvPr id="139" name="Group 111">
            <a:extLst>
              <a:ext uri="{FF2B5EF4-FFF2-40B4-BE49-F238E27FC236}">
                <a16:creationId xmlns:a16="http://schemas.microsoft.com/office/drawing/2014/main" id="{A4C2C5B0-C858-4EBC-93E4-12E4B5609ADB}"/>
              </a:ext>
              <a:ext uri="{C183D7F6-B498-43B3-948B-1728B52AA6E4}">
                <adec:decorative xmlns:adec="http://schemas.microsoft.com/office/drawing/2017/decorative" val="1"/>
              </a:ext>
            </a:extLst>
          </p:cNvPr>
          <p:cNvGrpSpPr>
            <a:grpSpLocks noChangeAspect="1"/>
          </p:cNvGrpSpPr>
          <p:nvPr/>
        </p:nvGrpSpPr>
        <p:grpSpPr bwMode="auto">
          <a:xfrm>
            <a:off x="11032257" y="-2932202"/>
            <a:ext cx="655632" cy="317"/>
            <a:chOff x="6793" y="2799"/>
            <a:chExt cx="427" cy="317"/>
          </a:xfrm>
        </p:grpSpPr>
        <p:sp>
          <p:nvSpPr>
            <p:cNvPr id="150" name="Freeform 112">
              <a:extLst>
                <a:ext uri="{FF2B5EF4-FFF2-40B4-BE49-F238E27FC236}">
                  <a16:creationId xmlns:a16="http://schemas.microsoft.com/office/drawing/2014/main" id="{B8F97764-DF73-4627-AC81-63C9194FC274}"/>
                </a:ext>
              </a:extLst>
            </p:cNvPr>
            <p:cNvSpPr>
              <a:spLocks/>
            </p:cNvSpPr>
            <p:nvPr/>
          </p:nvSpPr>
          <p:spPr bwMode="auto">
            <a:xfrm>
              <a:off x="6978" y="3058"/>
              <a:ext cx="57" cy="0"/>
            </a:xfrm>
            <a:custGeom>
              <a:avLst/>
              <a:gdLst>
                <a:gd name="T0" fmla="*/ 80 w 80"/>
                <a:gd name="T1" fmla="*/ 0 w 80"/>
              </a:gdLst>
              <a:ahLst/>
              <a:cxnLst>
                <a:cxn ang="0">
                  <a:pos x="T0" y="0"/>
                </a:cxn>
                <a:cxn ang="0">
                  <a:pos x="T1" y="0"/>
                </a:cxn>
              </a:cxnLst>
              <a:rect l="0" t="0" r="r" b="b"/>
              <a:pathLst>
                <a:path w="80">
                  <a:moveTo>
                    <a:pt x="80" y="0"/>
                  </a:moveTo>
                  <a:cubicBezTo>
                    <a:pt x="0" y="0"/>
                    <a:pt x="0" y="0"/>
                    <a:pt x="0" y="0"/>
                  </a:cubicBezTo>
                </a:path>
              </a:pathLst>
            </a:cu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C292A"/>
                </a:solidFill>
                <a:latin typeface="Segoe UI" panose="020B0502040204020203" pitchFamily="34" charset="0"/>
                <a:cs typeface="Segoe UI" panose="020B0502040204020203" pitchFamily="34" charset="0"/>
              </a:endParaRPr>
            </a:p>
          </p:txBody>
        </p:sp>
        <p:sp>
          <p:nvSpPr>
            <p:cNvPr id="182" name="Freeform 113">
              <a:extLst>
                <a:ext uri="{FF2B5EF4-FFF2-40B4-BE49-F238E27FC236}">
                  <a16:creationId xmlns:a16="http://schemas.microsoft.com/office/drawing/2014/main" id="{05434693-1658-4F55-B711-8EE1BFFD3271}"/>
                </a:ext>
              </a:extLst>
            </p:cNvPr>
            <p:cNvSpPr>
              <a:spLocks/>
            </p:cNvSpPr>
            <p:nvPr/>
          </p:nvSpPr>
          <p:spPr bwMode="auto">
            <a:xfrm>
              <a:off x="6793" y="2799"/>
              <a:ext cx="427" cy="317"/>
            </a:xfrm>
            <a:custGeom>
              <a:avLst/>
              <a:gdLst>
                <a:gd name="T0" fmla="*/ 599 w 599"/>
                <a:gd name="T1" fmla="*/ 415 h 445"/>
                <a:gd name="T2" fmla="*/ 569 w 599"/>
                <a:gd name="T3" fmla="*/ 445 h 445"/>
                <a:gd name="T4" fmla="*/ 30 w 599"/>
                <a:gd name="T5" fmla="*/ 445 h 445"/>
                <a:gd name="T6" fmla="*/ 0 w 599"/>
                <a:gd name="T7" fmla="*/ 415 h 445"/>
                <a:gd name="T8" fmla="*/ 0 w 599"/>
                <a:gd name="T9" fmla="*/ 30 h 445"/>
                <a:gd name="T10" fmla="*/ 30 w 599"/>
                <a:gd name="T11" fmla="*/ 0 h 445"/>
                <a:gd name="T12" fmla="*/ 569 w 599"/>
                <a:gd name="T13" fmla="*/ 0 h 445"/>
                <a:gd name="T14" fmla="*/ 599 w 599"/>
                <a:gd name="T15" fmla="*/ 30 h 445"/>
                <a:gd name="T16" fmla="*/ 599 w 599"/>
                <a:gd name="T17" fmla="*/ 415 h 445"/>
                <a:gd name="T18" fmla="*/ 599 w 599"/>
                <a:gd name="T19"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445">
                  <a:moveTo>
                    <a:pt x="599" y="415"/>
                  </a:moveTo>
                  <a:cubicBezTo>
                    <a:pt x="599" y="431"/>
                    <a:pt x="586" y="445"/>
                    <a:pt x="569" y="445"/>
                  </a:cubicBezTo>
                  <a:cubicBezTo>
                    <a:pt x="30" y="445"/>
                    <a:pt x="30" y="445"/>
                    <a:pt x="30" y="445"/>
                  </a:cubicBezTo>
                  <a:cubicBezTo>
                    <a:pt x="13" y="445"/>
                    <a:pt x="0" y="431"/>
                    <a:pt x="0" y="415"/>
                  </a:cubicBezTo>
                  <a:cubicBezTo>
                    <a:pt x="0" y="30"/>
                    <a:pt x="0" y="30"/>
                    <a:pt x="0" y="30"/>
                  </a:cubicBezTo>
                  <a:cubicBezTo>
                    <a:pt x="0" y="14"/>
                    <a:pt x="13" y="0"/>
                    <a:pt x="30" y="0"/>
                  </a:cubicBezTo>
                  <a:cubicBezTo>
                    <a:pt x="569" y="0"/>
                    <a:pt x="569" y="0"/>
                    <a:pt x="569" y="0"/>
                  </a:cubicBezTo>
                  <a:cubicBezTo>
                    <a:pt x="586" y="0"/>
                    <a:pt x="599" y="14"/>
                    <a:pt x="599" y="30"/>
                  </a:cubicBezTo>
                  <a:cubicBezTo>
                    <a:pt x="599" y="415"/>
                    <a:pt x="599" y="415"/>
                    <a:pt x="599" y="415"/>
                  </a:cubicBezTo>
                  <a:cubicBezTo>
                    <a:pt x="599" y="415"/>
                    <a:pt x="599" y="415"/>
                    <a:pt x="599" y="415"/>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C292A"/>
                </a:solidFill>
                <a:latin typeface="Segoe UI" panose="020B0502040204020203" pitchFamily="34" charset="0"/>
                <a:cs typeface="Segoe UI" panose="020B0502040204020203" pitchFamily="34" charset="0"/>
              </a:endParaRPr>
            </a:p>
          </p:txBody>
        </p:sp>
      </p:grpSp>
      <p:sp>
        <p:nvSpPr>
          <p:cNvPr id="178" name="TextBox 177">
            <a:extLst>
              <a:ext uri="{FF2B5EF4-FFF2-40B4-BE49-F238E27FC236}">
                <a16:creationId xmlns:a16="http://schemas.microsoft.com/office/drawing/2014/main" id="{E47934B2-9B77-4784-BF8E-126B8B15A9C4}"/>
              </a:ext>
            </a:extLst>
          </p:cNvPr>
          <p:cNvSpPr txBox="1"/>
          <p:nvPr/>
        </p:nvSpPr>
        <p:spPr>
          <a:xfrm>
            <a:off x="10494080" y="5098665"/>
            <a:ext cx="1708572" cy="254226"/>
          </a:xfrm>
          <a:prstGeom prst="rect">
            <a:avLst/>
          </a:prstGeom>
          <a:noFill/>
        </p:spPr>
        <p:txBody>
          <a:bodyPr wrap="square" rtlCol="0">
            <a:spAutoFit/>
          </a:bodyPr>
          <a:lstStyle/>
          <a:p>
            <a:pPr algn="ctr" defTabSz="950973">
              <a:defRPr/>
            </a:pPr>
            <a:r>
              <a:rPr lang="en-US" sz="1020">
                <a:solidFill>
                  <a:srgbClr val="505050"/>
                </a:solidFill>
                <a:ea typeface="Segoe UI Semibold" charset="0"/>
                <a:cs typeface="Segoe UI" panose="020B0502040204020203" pitchFamily="34" charset="0"/>
              </a:rPr>
              <a:t>Interactive whiteboard</a:t>
            </a:r>
          </a:p>
        </p:txBody>
      </p:sp>
      <p:grpSp>
        <p:nvGrpSpPr>
          <p:cNvPr id="3" name="Group 2" descr="Icon of an interactive whiteboard&#10;">
            <a:extLst>
              <a:ext uri="{FF2B5EF4-FFF2-40B4-BE49-F238E27FC236}">
                <a16:creationId xmlns:a16="http://schemas.microsoft.com/office/drawing/2014/main" id="{C8A66095-4291-2846-8E4D-79FE3C8330F8}"/>
              </a:ext>
            </a:extLst>
          </p:cNvPr>
          <p:cNvGrpSpPr/>
          <p:nvPr/>
        </p:nvGrpSpPr>
        <p:grpSpPr>
          <a:xfrm>
            <a:off x="10977430" y="4500485"/>
            <a:ext cx="677765" cy="503166"/>
            <a:chOff x="10783224" y="4443269"/>
            <a:chExt cx="677765" cy="503166"/>
          </a:xfrm>
        </p:grpSpPr>
        <p:sp>
          <p:nvSpPr>
            <p:cNvPr id="176" name="Freeform 112">
              <a:extLst>
                <a:ext uri="{FF2B5EF4-FFF2-40B4-BE49-F238E27FC236}">
                  <a16:creationId xmlns:a16="http://schemas.microsoft.com/office/drawing/2014/main" id="{2F0E3492-E88F-1F47-9B4E-8AE41CBE9431}"/>
                </a:ext>
              </a:extLst>
            </p:cNvPr>
            <p:cNvSpPr>
              <a:spLocks/>
            </p:cNvSpPr>
            <p:nvPr/>
          </p:nvSpPr>
          <p:spPr bwMode="auto">
            <a:xfrm>
              <a:off x="11076869" y="4854373"/>
              <a:ext cx="90474" cy="0"/>
            </a:xfrm>
            <a:custGeom>
              <a:avLst/>
              <a:gdLst>
                <a:gd name="T0" fmla="*/ 80 w 80"/>
                <a:gd name="T1" fmla="*/ 0 w 80"/>
              </a:gdLst>
              <a:ahLst/>
              <a:cxnLst>
                <a:cxn ang="0">
                  <a:pos x="T0" y="0"/>
                </a:cxn>
                <a:cxn ang="0">
                  <a:pos x="T1" y="0"/>
                </a:cxn>
              </a:cxnLst>
              <a:rect l="0" t="0" r="r" b="b"/>
              <a:pathLst>
                <a:path w="80">
                  <a:moveTo>
                    <a:pt x="80" y="0"/>
                  </a:moveTo>
                  <a:cubicBezTo>
                    <a:pt x="0" y="0"/>
                    <a:pt x="0" y="0"/>
                    <a:pt x="0" y="0"/>
                  </a:cubicBezTo>
                </a:path>
              </a:pathLst>
            </a:custGeom>
            <a:noFill/>
            <a:ln w="15875" cap="sq">
              <a:solidFill>
                <a:srgbClr val="95959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92A"/>
                </a:solidFill>
                <a:effectLst/>
                <a:uLnTx/>
                <a:uFillTx/>
                <a:latin typeface="Segoe UI" panose="020B0502040204020203" pitchFamily="34" charset="0"/>
                <a:ea typeface="+mn-ea"/>
                <a:cs typeface="Segoe UI" panose="020B0502040204020203" pitchFamily="34" charset="0"/>
              </a:endParaRPr>
            </a:p>
          </p:txBody>
        </p:sp>
        <p:sp>
          <p:nvSpPr>
            <p:cNvPr id="177" name="Freeform 113">
              <a:extLst>
                <a:ext uri="{FF2B5EF4-FFF2-40B4-BE49-F238E27FC236}">
                  <a16:creationId xmlns:a16="http://schemas.microsoft.com/office/drawing/2014/main" id="{857CA867-E70F-7441-82AA-C8A381DC6159}"/>
                </a:ext>
              </a:extLst>
            </p:cNvPr>
            <p:cNvSpPr>
              <a:spLocks/>
            </p:cNvSpPr>
            <p:nvPr/>
          </p:nvSpPr>
          <p:spPr bwMode="auto">
            <a:xfrm>
              <a:off x="10783224" y="4443269"/>
              <a:ext cx="677765" cy="503166"/>
            </a:xfrm>
            <a:custGeom>
              <a:avLst/>
              <a:gdLst>
                <a:gd name="T0" fmla="*/ 599 w 599"/>
                <a:gd name="T1" fmla="*/ 415 h 445"/>
                <a:gd name="T2" fmla="*/ 569 w 599"/>
                <a:gd name="T3" fmla="*/ 445 h 445"/>
                <a:gd name="T4" fmla="*/ 30 w 599"/>
                <a:gd name="T5" fmla="*/ 445 h 445"/>
                <a:gd name="T6" fmla="*/ 0 w 599"/>
                <a:gd name="T7" fmla="*/ 415 h 445"/>
                <a:gd name="T8" fmla="*/ 0 w 599"/>
                <a:gd name="T9" fmla="*/ 30 h 445"/>
                <a:gd name="T10" fmla="*/ 30 w 599"/>
                <a:gd name="T11" fmla="*/ 0 h 445"/>
                <a:gd name="T12" fmla="*/ 569 w 599"/>
                <a:gd name="T13" fmla="*/ 0 h 445"/>
                <a:gd name="T14" fmla="*/ 599 w 599"/>
                <a:gd name="T15" fmla="*/ 30 h 445"/>
                <a:gd name="T16" fmla="*/ 599 w 599"/>
                <a:gd name="T17" fmla="*/ 415 h 445"/>
                <a:gd name="T18" fmla="*/ 599 w 599"/>
                <a:gd name="T19"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445">
                  <a:moveTo>
                    <a:pt x="599" y="415"/>
                  </a:moveTo>
                  <a:cubicBezTo>
                    <a:pt x="599" y="431"/>
                    <a:pt x="586" y="445"/>
                    <a:pt x="569" y="445"/>
                  </a:cubicBezTo>
                  <a:cubicBezTo>
                    <a:pt x="30" y="445"/>
                    <a:pt x="30" y="445"/>
                    <a:pt x="30" y="445"/>
                  </a:cubicBezTo>
                  <a:cubicBezTo>
                    <a:pt x="13" y="445"/>
                    <a:pt x="0" y="431"/>
                    <a:pt x="0" y="415"/>
                  </a:cubicBezTo>
                  <a:cubicBezTo>
                    <a:pt x="0" y="30"/>
                    <a:pt x="0" y="30"/>
                    <a:pt x="0" y="30"/>
                  </a:cubicBezTo>
                  <a:cubicBezTo>
                    <a:pt x="0" y="14"/>
                    <a:pt x="13" y="0"/>
                    <a:pt x="30" y="0"/>
                  </a:cubicBezTo>
                  <a:cubicBezTo>
                    <a:pt x="569" y="0"/>
                    <a:pt x="569" y="0"/>
                    <a:pt x="569" y="0"/>
                  </a:cubicBezTo>
                  <a:cubicBezTo>
                    <a:pt x="586" y="0"/>
                    <a:pt x="599" y="14"/>
                    <a:pt x="599" y="30"/>
                  </a:cubicBezTo>
                  <a:cubicBezTo>
                    <a:pt x="599" y="415"/>
                    <a:pt x="599" y="415"/>
                    <a:pt x="599" y="415"/>
                  </a:cubicBezTo>
                  <a:cubicBezTo>
                    <a:pt x="599" y="415"/>
                    <a:pt x="599" y="415"/>
                    <a:pt x="599" y="415"/>
                  </a:cubicBezTo>
                  <a:close/>
                </a:path>
              </a:pathLst>
            </a:custGeom>
            <a:noFill/>
            <a:ln w="254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92A"/>
                </a:solidFill>
                <a:effectLst/>
                <a:uLnTx/>
                <a:uFillTx/>
                <a:latin typeface="Segoe UI" panose="020B0502040204020203" pitchFamily="34" charset="0"/>
                <a:ea typeface="+mn-ea"/>
                <a:cs typeface="Segoe UI" panose="020B0502040204020203" pitchFamily="34" charset="0"/>
              </a:endParaRPr>
            </a:p>
          </p:txBody>
        </p:sp>
      </p:grpSp>
    </p:spTree>
    <p:extLst>
      <p:ext uri="{BB962C8B-B14F-4D97-AF65-F5344CB8AC3E}">
        <p14:creationId xmlns:p14="http://schemas.microsoft.com/office/powerpoint/2010/main" val="75310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66F3CD-468D-4548-94DA-E930FF7D91AF}"/>
              </a:ext>
            </a:extLst>
          </p:cNvPr>
          <p:cNvSpPr>
            <a:spLocks noGrp="1"/>
          </p:cNvSpPr>
          <p:nvPr>
            <p:ph type="title"/>
          </p:nvPr>
        </p:nvSpPr>
        <p:spPr/>
        <p:txBody>
          <a:bodyPr/>
          <a:lstStyle/>
          <a:p>
            <a:r>
              <a:rPr lang="en-US">
                <a:solidFill>
                  <a:schemeClr val="accent1"/>
                </a:solidFill>
              </a:rPr>
              <a:t>Shift and task management </a:t>
            </a:r>
          </a:p>
        </p:txBody>
      </p:sp>
      <p:grpSp>
        <p:nvGrpSpPr>
          <p:cNvPr id="4" name="Group 3" descr="Large screenshot and mobile screenshot of a schedule created to manage shifts&#10;">
            <a:extLst>
              <a:ext uri="{FF2B5EF4-FFF2-40B4-BE49-F238E27FC236}">
                <a16:creationId xmlns:a16="http://schemas.microsoft.com/office/drawing/2014/main" id="{F1FC93DF-7350-4CBB-B0B6-A947DFA262B9}"/>
              </a:ext>
            </a:extLst>
          </p:cNvPr>
          <p:cNvGrpSpPr/>
          <p:nvPr/>
        </p:nvGrpSpPr>
        <p:grpSpPr>
          <a:xfrm>
            <a:off x="6240024" y="1417523"/>
            <a:ext cx="5306365" cy="3653307"/>
            <a:chOff x="901654" y="1486219"/>
            <a:chExt cx="5307118" cy="3653826"/>
          </a:xfrm>
        </p:grpSpPr>
        <p:pic>
          <p:nvPicPr>
            <p:cNvPr id="7" name="Picture 6">
              <a:extLst>
                <a:ext uri="{FF2B5EF4-FFF2-40B4-BE49-F238E27FC236}">
                  <a16:creationId xmlns:a16="http://schemas.microsoft.com/office/drawing/2014/main" id="{0355B4D3-9F3E-456D-AC49-252EB8DFA683}"/>
                </a:ext>
              </a:extLst>
            </p:cNvPr>
            <p:cNvPicPr>
              <a:picLocks noChangeAspect="1"/>
            </p:cNvPicPr>
            <p:nvPr/>
          </p:nvPicPr>
          <p:blipFill>
            <a:blip r:embed="rId3"/>
            <a:stretch>
              <a:fillRect/>
            </a:stretch>
          </p:blipFill>
          <p:spPr>
            <a:xfrm>
              <a:off x="901654" y="1486219"/>
              <a:ext cx="5307118" cy="3653826"/>
            </a:xfrm>
            <a:prstGeom prst="rect">
              <a:avLst/>
            </a:prstGeom>
          </p:spPr>
        </p:pic>
        <p:pic>
          <p:nvPicPr>
            <p:cNvPr id="11" name="Picture 10" descr="A screenshot of a computer&#10;&#10;Description generated with very high confidence">
              <a:extLst>
                <a:ext uri="{FF2B5EF4-FFF2-40B4-BE49-F238E27FC236}">
                  <a16:creationId xmlns:a16="http://schemas.microsoft.com/office/drawing/2014/main" id="{57CDB142-C7A8-4D3B-ABFE-E9BA12B1B5F9}"/>
                </a:ext>
              </a:extLst>
            </p:cNvPr>
            <p:cNvPicPr>
              <a:picLocks noChangeAspect="1"/>
            </p:cNvPicPr>
            <p:nvPr/>
          </p:nvPicPr>
          <p:blipFill rotWithShape="1">
            <a:blip r:embed="rId4">
              <a:extLst>
                <a:ext uri="{28A0092B-C50C-407E-A947-70E740481C1C}">
                  <a14:useLocalDpi xmlns:a14="http://schemas.microsoft.com/office/drawing/2010/main"/>
                </a:ext>
              </a:extLst>
            </a:blip>
            <a:srcRect t="291"/>
            <a:stretch/>
          </p:blipFill>
          <p:spPr>
            <a:xfrm>
              <a:off x="1123614" y="1725674"/>
              <a:ext cx="4865890" cy="3173160"/>
            </a:xfrm>
            <a:prstGeom prst="rect">
              <a:avLst/>
            </a:prstGeom>
          </p:spPr>
        </p:pic>
      </p:grpSp>
      <p:sp>
        <p:nvSpPr>
          <p:cNvPr id="27" name="Rectangle 26">
            <a:extLst>
              <a:ext uri="{FF2B5EF4-FFF2-40B4-BE49-F238E27FC236}">
                <a16:creationId xmlns:a16="http://schemas.microsoft.com/office/drawing/2014/main" id="{701FFF1F-8095-4148-B0C4-A87C0BBB0962}"/>
              </a:ext>
            </a:extLst>
          </p:cNvPr>
          <p:cNvSpPr/>
          <p:nvPr/>
        </p:nvSpPr>
        <p:spPr bwMode="auto">
          <a:xfrm>
            <a:off x="6314193" y="5782102"/>
            <a:ext cx="5662493" cy="50329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32509">
              <a:spcBef>
                <a:spcPts val="600"/>
              </a:spcBef>
              <a:spcAft>
                <a:spcPts val="600"/>
              </a:spcAft>
            </a:pPr>
            <a:r>
              <a:rPr lang="en-US" sz="1700">
                <a:solidFill>
                  <a:srgbClr val="282828"/>
                </a:solidFill>
                <a:latin typeface="Segoe UI"/>
              </a:rPr>
              <a:t>Create and manage schedules and tasks with Shifts</a:t>
            </a:r>
          </a:p>
        </p:txBody>
      </p:sp>
      <p:sp>
        <p:nvSpPr>
          <p:cNvPr id="28" name="Rectangle 27">
            <a:extLst>
              <a:ext uri="{FF2B5EF4-FFF2-40B4-BE49-F238E27FC236}">
                <a16:creationId xmlns:a16="http://schemas.microsoft.com/office/drawing/2014/main" id="{A4D3FBA9-699B-455A-87BB-4C028C5C0F63}"/>
              </a:ext>
            </a:extLst>
          </p:cNvPr>
          <p:cNvSpPr/>
          <p:nvPr/>
        </p:nvSpPr>
        <p:spPr bwMode="auto">
          <a:xfrm>
            <a:off x="486590" y="5774992"/>
            <a:ext cx="5662493" cy="50329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32509">
              <a:spcBef>
                <a:spcPts val="600"/>
              </a:spcBef>
              <a:spcAft>
                <a:spcPts val="600"/>
              </a:spcAft>
            </a:pPr>
            <a:r>
              <a:rPr lang="en-US" sz="1700">
                <a:solidFill>
                  <a:srgbClr val="282828"/>
                </a:solidFill>
                <a:latin typeface="Segoe UI"/>
              </a:rPr>
              <a:t>Automate everyday activities with PowerApps and Flow</a:t>
            </a:r>
          </a:p>
        </p:txBody>
      </p:sp>
      <p:sp>
        <p:nvSpPr>
          <p:cNvPr id="29" name="Text Placeholder 7 - 5">
            <a:extLst>
              <a:ext uri="{FF2B5EF4-FFF2-40B4-BE49-F238E27FC236}">
                <a16:creationId xmlns:a16="http://schemas.microsoft.com/office/drawing/2014/main" id="{13B5D370-1926-4B97-B68E-C6192C040F62}"/>
              </a:ext>
              <a:ext uri="{C183D7F6-B498-43B3-948B-1728B52AA6E4}">
                <adec:decorative xmlns:adec="http://schemas.microsoft.com/office/drawing/2017/decorative" val="1"/>
              </a:ext>
            </a:extLst>
          </p:cNvPr>
          <p:cNvSpPr txBox="1">
            <a:spLocks/>
          </p:cNvSpPr>
          <p:nvPr/>
        </p:nvSpPr>
        <p:spPr>
          <a:xfrm>
            <a:off x="11951792" y="5774992"/>
            <a:ext cx="45713" cy="503293"/>
          </a:xfrm>
          <a:prstGeom prst="rect">
            <a:avLst/>
          </a:prstGeom>
          <a:solidFill>
            <a:schemeClr val="accent1"/>
          </a:solidFill>
        </p:spPr>
        <p:txBody>
          <a:bodyPr vert="horz" wrap="square" lIns="2468530" tIns="45713" rIns="91427" bIns="45713" rtlCol="0" anchor="ctr" anchorCtr="0">
            <a:noAutofit/>
          </a:bodyPr>
          <a:lstStyle>
            <a:lvl1pPr marL="0" marR="0" indent="0" algn="l" defTabSz="932742" rtl="0" eaLnBrk="1" fontAlgn="auto" latinLnBrk="0" hangingPunct="1">
              <a:lnSpc>
                <a:spcPct val="100000"/>
              </a:lnSpc>
              <a:spcBef>
                <a:spcPts val="2000"/>
              </a:spcBef>
              <a:spcAft>
                <a:spcPts val="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spcBef>
                <a:spcPts val="600"/>
              </a:spcBef>
            </a:pPr>
            <a:endParaRPr lang="en-US" sz="2000">
              <a:solidFill>
                <a:srgbClr val="282828"/>
              </a:solidFill>
              <a:latin typeface="Segoe UI"/>
            </a:endParaRPr>
          </a:p>
        </p:txBody>
      </p:sp>
      <p:sp>
        <p:nvSpPr>
          <p:cNvPr id="31" name="Text Placeholder 7 - 5">
            <a:extLst>
              <a:ext uri="{FF2B5EF4-FFF2-40B4-BE49-F238E27FC236}">
                <a16:creationId xmlns:a16="http://schemas.microsoft.com/office/drawing/2014/main" id="{5941E6C4-0D41-467F-817B-7EDF5280E649}"/>
              </a:ext>
              <a:ext uri="{C183D7F6-B498-43B3-948B-1728B52AA6E4}">
                <adec:decorative xmlns:adec="http://schemas.microsoft.com/office/drawing/2017/decorative" val="1"/>
              </a:ext>
            </a:extLst>
          </p:cNvPr>
          <p:cNvSpPr txBox="1">
            <a:spLocks/>
          </p:cNvSpPr>
          <p:nvPr/>
        </p:nvSpPr>
        <p:spPr>
          <a:xfrm>
            <a:off x="440876" y="5774992"/>
            <a:ext cx="45713" cy="503293"/>
          </a:xfrm>
          <a:prstGeom prst="rect">
            <a:avLst/>
          </a:prstGeom>
          <a:solidFill>
            <a:schemeClr val="accent1"/>
          </a:solidFill>
        </p:spPr>
        <p:txBody>
          <a:bodyPr vert="horz" wrap="square" lIns="2468530" tIns="45713" rIns="91427" bIns="45713" rtlCol="0" anchor="ctr" anchorCtr="0">
            <a:noAutofit/>
          </a:bodyPr>
          <a:lstStyle>
            <a:lvl1pPr marL="0" marR="0" indent="0" algn="l" defTabSz="932742" rtl="0" eaLnBrk="1" fontAlgn="auto" latinLnBrk="0" hangingPunct="1">
              <a:lnSpc>
                <a:spcPct val="100000"/>
              </a:lnSpc>
              <a:spcBef>
                <a:spcPts val="2000"/>
              </a:spcBef>
              <a:spcAft>
                <a:spcPts val="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spcBef>
                <a:spcPts val="600"/>
              </a:spcBef>
            </a:pPr>
            <a:endParaRPr lang="en-US" sz="2000">
              <a:solidFill>
                <a:srgbClr val="282828"/>
              </a:solidFill>
              <a:latin typeface="Segoe UI"/>
            </a:endParaRPr>
          </a:p>
        </p:txBody>
      </p:sp>
      <p:grpSp>
        <p:nvGrpSpPr>
          <p:cNvPr id="2" name="Group 1" descr="Large screen of tasks that can be automated, and an example of a task request sent to a mobile phone. The photo is a mess in a store aisle and the request states &quot;clean up the aisle&quot;">
            <a:extLst>
              <a:ext uri="{FF2B5EF4-FFF2-40B4-BE49-F238E27FC236}">
                <a16:creationId xmlns:a16="http://schemas.microsoft.com/office/drawing/2014/main" id="{FD653961-F59D-4D4D-A16B-E856967EF807}"/>
              </a:ext>
            </a:extLst>
          </p:cNvPr>
          <p:cNvGrpSpPr/>
          <p:nvPr/>
        </p:nvGrpSpPr>
        <p:grpSpPr>
          <a:xfrm>
            <a:off x="539492" y="1419222"/>
            <a:ext cx="5306365" cy="3653307"/>
            <a:chOff x="539492" y="1386564"/>
            <a:chExt cx="5306365" cy="3653307"/>
          </a:xfrm>
        </p:grpSpPr>
        <p:pic>
          <p:nvPicPr>
            <p:cNvPr id="24" name="Picture 23">
              <a:extLst>
                <a:ext uri="{FF2B5EF4-FFF2-40B4-BE49-F238E27FC236}">
                  <a16:creationId xmlns:a16="http://schemas.microsoft.com/office/drawing/2014/main" id="{507CA19C-3780-B547-9725-6208FD018A25}"/>
                </a:ext>
              </a:extLst>
            </p:cNvPr>
            <p:cNvPicPr>
              <a:picLocks noChangeAspect="1"/>
            </p:cNvPicPr>
            <p:nvPr/>
          </p:nvPicPr>
          <p:blipFill>
            <a:blip r:embed="rId3"/>
            <a:stretch>
              <a:fillRect/>
            </a:stretch>
          </p:blipFill>
          <p:spPr>
            <a:xfrm>
              <a:off x="539492" y="1386564"/>
              <a:ext cx="5306365" cy="3653307"/>
            </a:xfrm>
            <a:prstGeom prst="rect">
              <a:avLst/>
            </a:prstGeom>
          </p:spPr>
        </p:pic>
        <p:pic>
          <p:nvPicPr>
            <p:cNvPr id="33" name="Picture 32" descr="A screenshot of a computer&#10;&#10;Description automatically generated">
              <a:extLst>
                <a:ext uri="{FF2B5EF4-FFF2-40B4-BE49-F238E27FC236}">
                  <a16:creationId xmlns:a16="http://schemas.microsoft.com/office/drawing/2014/main" id="{499DFFC7-3AE5-4610-9B37-D23D132A54A5}"/>
                </a:ext>
              </a:extLst>
            </p:cNvPr>
            <p:cNvPicPr>
              <a:picLocks noChangeAspect="1"/>
            </p:cNvPicPr>
            <p:nvPr/>
          </p:nvPicPr>
          <p:blipFill>
            <a:blip r:embed="rId5"/>
            <a:stretch>
              <a:fillRect/>
            </a:stretch>
          </p:blipFill>
          <p:spPr>
            <a:xfrm>
              <a:off x="729343" y="1598363"/>
              <a:ext cx="4894586" cy="3211084"/>
            </a:xfrm>
            <a:prstGeom prst="rect">
              <a:avLst/>
            </a:prstGeom>
          </p:spPr>
        </p:pic>
        <p:pic>
          <p:nvPicPr>
            <p:cNvPr id="34" name="Picture 33">
              <a:extLst>
                <a:ext uri="{FF2B5EF4-FFF2-40B4-BE49-F238E27FC236}">
                  <a16:creationId xmlns:a16="http://schemas.microsoft.com/office/drawing/2014/main" id="{0137FF98-95AF-4E3B-B543-EC7120EFE22B}"/>
                </a:ext>
              </a:extLst>
            </p:cNvPr>
            <p:cNvPicPr>
              <a:picLocks noChangeAspect="1"/>
            </p:cNvPicPr>
            <p:nvPr/>
          </p:nvPicPr>
          <p:blipFill rotWithShape="1">
            <a:blip r:embed="rId6"/>
            <a:srcRect l="25811" t="15723" r="25727" b="16229"/>
            <a:stretch/>
          </p:blipFill>
          <p:spPr>
            <a:xfrm>
              <a:off x="1474505" y="2349403"/>
              <a:ext cx="3104147" cy="2453723"/>
            </a:xfrm>
            <a:prstGeom prst="rect">
              <a:avLst/>
            </a:prstGeom>
          </p:spPr>
        </p:pic>
      </p:grpSp>
      <p:grpSp>
        <p:nvGrpSpPr>
          <p:cNvPr id="14" name="Group 13">
            <a:extLst>
              <a:ext uri="{FF2B5EF4-FFF2-40B4-BE49-F238E27FC236}">
                <a16:creationId xmlns:a16="http://schemas.microsoft.com/office/drawing/2014/main" id="{85FC6379-4710-ED4E-B720-CAFC4BC45A9D}"/>
              </a:ext>
              <a:ext uri="{C183D7F6-B498-43B3-948B-1728B52AA6E4}">
                <adec:decorative xmlns:adec="http://schemas.microsoft.com/office/drawing/2017/decorative" val="1"/>
              </a:ext>
            </a:extLst>
          </p:cNvPr>
          <p:cNvGrpSpPr/>
          <p:nvPr/>
        </p:nvGrpSpPr>
        <p:grpSpPr>
          <a:xfrm>
            <a:off x="9272879" y="1944210"/>
            <a:ext cx="3255655" cy="3753046"/>
            <a:chOff x="7621405" y="1128793"/>
            <a:chExt cx="2904153" cy="3347843"/>
          </a:xfrm>
        </p:grpSpPr>
        <p:pic>
          <p:nvPicPr>
            <p:cNvPr id="30" name="Picture 29" descr="A screenshot of a cell phone&#10;&#10;Description generated with very high confidence">
              <a:extLst>
                <a:ext uri="{FF2B5EF4-FFF2-40B4-BE49-F238E27FC236}">
                  <a16:creationId xmlns:a16="http://schemas.microsoft.com/office/drawing/2014/main" id="{67642A34-B318-6947-8237-B685F37053C9}"/>
                </a:ext>
              </a:extLst>
            </p:cNvPr>
            <p:cNvPicPr>
              <a:picLocks noChangeAspect="1"/>
            </p:cNvPicPr>
            <p:nvPr/>
          </p:nvPicPr>
          <p:blipFill>
            <a:blip r:embed="rId7"/>
            <a:stretch>
              <a:fillRect/>
            </a:stretch>
          </p:blipFill>
          <p:spPr>
            <a:xfrm>
              <a:off x="8337862" y="1336219"/>
              <a:ext cx="1507863" cy="2654113"/>
            </a:xfrm>
            <a:prstGeom prst="roundRect">
              <a:avLst>
                <a:gd name="adj" fmla="val 738"/>
              </a:avLst>
            </a:prstGeom>
          </p:spPr>
        </p:pic>
        <p:pic>
          <p:nvPicPr>
            <p:cNvPr id="10" name="Picture 9">
              <a:extLst>
                <a:ext uri="{FF2B5EF4-FFF2-40B4-BE49-F238E27FC236}">
                  <a16:creationId xmlns:a16="http://schemas.microsoft.com/office/drawing/2014/main" id="{C0D99984-5996-8F48-A726-961C9AF9041B}"/>
                </a:ext>
              </a:extLst>
            </p:cNvPr>
            <p:cNvPicPr>
              <a:picLocks noChangeAspect="1"/>
            </p:cNvPicPr>
            <p:nvPr/>
          </p:nvPicPr>
          <p:blipFill>
            <a:blip r:embed="rId8"/>
            <a:stretch>
              <a:fillRect/>
            </a:stretch>
          </p:blipFill>
          <p:spPr>
            <a:xfrm>
              <a:off x="7621405" y="1128793"/>
              <a:ext cx="2904153" cy="3347843"/>
            </a:xfrm>
            <a:prstGeom prst="rect">
              <a:avLst/>
            </a:prstGeom>
          </p:spPr>
        </p:pic>
      </p:grpSp>
      <p:grpSp>
        <p:nvGrpSpPr>
          <p:cNvPr id="15" name="Group 14">
            <a:extLst>
              <a:ext uri="{FF2B5EF4-FFF2-40B4-BE49-F238E27FC236}">
                <a16:creationId xmlns:a16="http://schemas.microsoft.com/office/drawing/2014/main" id="{074489AB-5CE9-1045-AF43-4C410F3CCCFA}"/>
              </a:ext>
              <a:ext uri="{C183D7F6-B498-43B3-948B-1728B52AA6E4}">
                <adec:decorative xmlns:adec="http://schemas.microsoft.com/office/drawing/2017/decorative" val="1"/>
              </a:ext>
            </a:extLst>
          </p:cNvPr>
          <p:cNvGrpSpPr/>
          <p:nvPr/>
        </p:nvGrpSpPr>
        <p:grpSpPr>
          <a:xfrm>
            <a:off x="3517008" y="1944210"/>
            <a:ext cx="3255654" cy="3753046"/>
            <a:chOff x="3517008" y="1944210"/>
            <a:chExt cx="3255654" cy="3753046"/>
          </a:xfrm>
        </p:grpSpPr>
        <p:grpSp>
          <p:nvGrpSpPr>
            <p:cNvPr id="37" name="Group 36">
              <a:extLst>
                <a:ext uri="{FF2B5EF4-FFF2-40B4-BE49-F238E27FC236}">
                  <a16:creationId xmlns:a16="http://schemas.microsoft.com/office/drawing/2014/main" id="{701E0B58-55DD-4FE2-8725-D8861AA9AD23}"/>
                </a:ext>
              </a:extLst>
            </p:cNvPr>
            <p:cNvGrpSpPr>
              <a:grpSpLocks noChangeAspect="1"/>
            </p:cNvGrpSpPr>
            <p:nvPr/>
          </p:nvGrpSpPr>
          <p:grpSpPr>
            <a:xfrm>
              <a:off x="4323906" y="2169955"/>
              <a:ext cx="1711802" cy="3114373"/>
              <a:chOff x="1163264" y="1742653"/>
              <a:chExt cx="2290835" cy="4018306"/>
            </a:xfrm>
          </p:grpSpPr>
          <p:pic>
            <p:nvPicPr>
              <p:cNvPr id="38" name="Picture 37" descr="A picture containing indoor, marketplace, scene, book&#10;&#10;Description generated with high confidence">
                <a:extLst>
                  <a:ext uri="{FF2B5EF4-FFF2-40B4-BE49-F238E27FC236}">
                    <a16:creationId xmlns:a16="http://schemas.microsoft.com/office/drawing/2014/main" id="{26879F47-76A2-4246-9C1F-B37333B79C99}"/>
                  </a:ext>
                </a:extLst>
              </p:cNvPr>
              <p:cNvPicPr>
                <a:picLocks noChangeAspect="1"/>
              </p:cNvPicPr>
              <p:nvPr/>
            </p:nvPicPr>
            <p:blipFill>
              <a:blip r:embed="rId9"/>
              <a:stretch>
                <a:fillRect/>
              </a:stretch>
            </p:blipFill>
            <p:spPr>
              <a:xfrm>
                <a:off x="1163264" y="1742653"/>
                <a:ext cx="2290835" cy="4018306"/>
              </a:xfrm>
              <a:prstGeom prst="rect">
                <a:avLst/>
              </a:prstGeom>
              <a:ln>
                <a:solidFill>
                  <a:schemeClr val="bg1">
                    <a:lumMod val="85000"/>
                  </a:schemeClr>
                </a:solidFill>
              </a:ln>
            </p:spPr>
          </p:pic>
          <p:pic>
            <p:nvPicPr>
              <p:cNvPr id="39" name="Picture 38" descr="A close up of a cluttered table&#10;&#10;Description generated with high confidence">
                <a:extLst>
                  <a:ext uri="{FF2B5EF4-FFF2-40B4-BE49-F238E27FC236}">
                    <a16:creationId xmlns:a16="http://schemas.microsoft.com/office/drawing/2014/main" id="{4F7915E4-0E3F-44F9-BA61-9D20E577C4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163264" y="2123519"/>
                <a:ext cx="2290835" cy="3123885"/>
              </a:xfrm>
              <a:prstGeom prst="rect">
                <a:avLst/>
              </a:prstGeom>
            </p:spPr>
          </p:pic>
        </p:grpSp>
        <p:pic>
          <p:nvPicPr>
            <p:cNvPr id="40" name="Picture 39">
              <a:extLst>
                <a:ext uri="{FF2B5EF4-FFF2-40B4-BE49-F238E27FC236}">
                  <a16:creationId xmlns:a16="http://schemas.microsoft.com/office/drawing/2014/main" id="{2D429522-822B-3640-B378-F71911A8CF87}"/>
                </a:ext>
              </a:extLst>
            </p:cNvPr>
            <p:cNvPicPr>
              <a:picLocks noChangeAspect="1"/>
            </p:cNvPicPr>
            <p:nvPr/>
          </p:nvPicPr>
          <p:blipFill>
            <a:blip r:embed="rId8"/>
            <a:stretch>
              <a:fillRect/>
            </a:stretch>
          </p:blipFill>
          <p:spPr>
            <a:xfrm>
              <a:off x="3517008" y="1944210"/>
              <a:ext cx="3255654" cy="3753046"/>
            </a:xfrm>
            <a:prstGeom prst="rect">
              <a:avLst/>
            </a:prstGeom>
          </p:spPr>
        </p:pic>
      </p:grpSp>
    </p:spTree>
    <p:extLst>
      <p:ext uri="{BB962C8B-B14F-4D97-AF65-F5344CB8AC3E}">
        <p14:creationId xmlns:p14="http://schemas.microsoft.com/office/powerpoint/2010/main" val="72610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17C48DB-1D2A-4791-BAE4-9CFB14A4E967}"/>
              </a:ext>
            </a:extLst>
          </p:cNvPr>
          <p:cNvSpPr txBox="1"/>
          <p:nvPr/>
        </p:nvSpPr>
        <p:spPr>
          <a:xfrm>
            <a:off x="1704746" y="6399054"/>
            <a:ext cx="2953495" cy="345163"/>
          </a:xfrm>
          <a:prstGeom prst="rect">
            <a:avLst/>
          </a:prstGeom>
          <a:noFill/>
        </p:spPr>
        <p:txBody>
          <a:bodyPr wrap="square" rtlCol="0" anchor="t">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a:ln>
                  <a:noFill/>
                </a:ln>
                <a:solidFill>
                  <a:srgbClr val="252424"/>
                </a:solidFill>
                <a:effectLst/>
                <a:uLnTx/>
                <a:uFillTx/>
                <a:latin typeface="Segoe UI"/>
                <a:ea typeface="+mn-ea"/>
                <a:cs typeface="Segoe UI"/>
              </a:rPr>
              <a:t>Inventory Bot</a:t>
            </a:r>
            <a:endParaRPr kumimoji="0" lang="en-US" sz="1632" b="1" i="0" u="none" strike="noStrike" kern="1200" cap="none" spc="0" normalizeH="0" baseline="0" noProof="0">
              <a:ln>
                <a:noFill/>
              </a:ln>
              <a:solidFill>
                <a:srgbClr val="252424"/>
              </a:solidFill>
              <a:effectLst/>
              <a:uLnTx/>
              <a:uFillTx/>
              <a:latin typeface="Segoe UI"/>
              <a:ea typeface="+mn-ea"/>
              <a:cs typeface="+mn-cs"/>
            </a:endParaRPr>
          </a:p>
        </p:txBody>
      </p:sp>
      <p:sp>
        <p:nvSpPr>
          <p:cNvPr id="3" name="Title 2">
            <a:extLst>
              <a:ext uri="{FF2B5EF4-FFF2-40B4-BE49-F238E27FC236}">
                <a16:creationId xmlns:a16="http://schemas.microsoft.com/office/drawing/2014/main" id="{1CE520E0-14CF-4D48-9673-52A24BAA9CC5}"/>
              </a:ext>
            </a:extLst>
          </p:cNvPr>
          <p:cNvSpPr>
            <a:spLocks noGrp="1"/>
          </p:cNvSpPr>
          <p:nvPr>
            <p:ph type="title"/>
          </p:nvPr>
        </p:nvSpPr>
        <p:spPr/>
        <p:txBody>
          <a:bodyPr/>
          <a:lstStyle/>
          <a:p>
            <a:r>
              <a:rPr lang="en-US" sz="3200" spc="-147">
                <a:solidFill>
                  <a:srgbClr val="242323"/>
                </a:solidFill>
                <a:latin typeface="Segoe UI Semibold"/>
                <a:cs typeface="Segoe UI Semibold"/>
              </a:rPr>
              <a:t>Teams custom solution example</a:t>
            </a:r>
            <a:endParaRPr lang="en-US" sz="3200"/>
          </a:p>
        </p:txBody>
      </p:sp>
      <p:pic>
        <p:nvPicPr>
          <p:cNvPr id="6" name="Picture 6" descr="A screenshot of a cell phone&#10;&#10;Description generated with very high confidence">
            <a:extLst>
              <a:ext uri="{FF2B5EF4-FFF2-40B4-BE49-F238E27FC236}">
                <a16:creationId xmlns:a16="http://schemas.microsoft.com/office/drawing/2014/main" id="{39B6DD1F-AD0D-4F79-BCB8-8B9EA61C8343}"/>
              </a:ext>
            </a:extLst>
          </p:cNvPr>
          <p:cNvPicPr>
            <a:picLocks noChangeAspect="1"/>
          </p:cNvPicPr>
          <p:nvPr/>
        </p:nvPicPr>
        <p:blipFill>
          <a:blip r:embed="rId3"/>
          <a:stretch>
            <a:fillRect/>
          </a:stretch>
        </p:blipFill>
        <p:spPr>
          <a:xfrm>
            <a:off x="1251404" y="1140093"/>
            <a:ext cx="4184723" cy="2713733"/>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A16EB44C-CD9F-4C12-B5D2-FFD52278E87D}"/>
              </a:ext>
            </a:extLst>
          </p:cNvPr>
          <p:cNvPicPr>
            <a:picLocks noChangeAspect="1"/>
          </p:cNvPicPr>
          <p:nvPr/>
        </p:nvPicPr>
        <p:blipFill>
          <a:blip r:embed="rId4"/>
          <a:stretch>
            <a:fillRect/>
          </a:stretch>
        </p:blipFill>
        <p:spPr>
          <a:xfrm>
            <a:off x="445132" y="3325075"/>
            <a:ext cx="5839342" cy="2971467"/>
          </a:xfrm>
          <a:prstGeom prst="rect">
            <a:avLst/>
          </a:prstGeom>
        </p:spPr>
      </p:pic>
      <p:pic>
        <p:nvPicPr>
          <p:cNvPr id="5" name="Picture 6" descr="A screenshot of a cell phone&#10;&#10;Description generated with very high confidence">
            <a:extLst>
              <a:ext uri="{FF2B5EF4-FFF2-40B4-BE49-F238E27FC236}">
                <a16:creationId xmlns:a16="http://schemas.microsoft.com/office/drawing/2014/main" id="{952C72ED-E296-4422-9E02-2EB08CE95AC5}"/>
              </a:ext>
            </a:extLst>
          </p:cNvPr>
          <p:cNvPicPr>
            <a:picLocks noChangeAspect="1"/>
          </p:cNvPicPr>
          <p:nvPr/>
        </p:nvPicPr>
        <p:blipFill>
          <a:blip r:embed="rId5"/>
          <a:stretch>
            <a:fillRect/>
          </a:stretch>
        </p:blipFill>
        <p:spPr>
          <a:xfrm>
            <a:off x="7099783" y="702602"/>
            <a:ext cx="4949358" cy="306894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04C486C-5261-4394-82A7-A9718AACF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4014" y="2108224"/>
            <a:ext cx="2363953" cy="4766438"/>
          </a:xfrm>
          <a:prstGeom prst="rect">
            <a:avLst/>
          </a:prstGeom>
        </p:spPr>
      </p:pic>
      <p:sp>
        <p:nvSpPr>
          <p:cNvPr id="13" name="TextBox 12">
            <a:extLst>
              <a:ext uri="{FF2B5EF4-FFF2-40B4-BE49-F238E27FC236}">
                <a16:creationId xmlns:a16="http://schemas.microsoft.com/office/drawing/2014/main" id="{095B41DE-4F70-431C-9ADF-18B80031EA11}"/>
              </a:ext>
            </a:extLst>
          </p:cNvPr>
          <p:cNvSpPr txBox="1"/>
          <p:nvPr/>
        </p:nvSpPr>
        <p:spPr>
          <a:xfrm>
            <a:off x="8796068" y="3918603"/>
            <a:ext cx="2953495" cy="345163"/>
          </a:xfrm>
          <a:prstGeom prst="rect">
            <a:avLst/>
          </a:prstGeom>
          <a:noFill/>
        </p:spPr>
        <p:txBody>
          <a:bodyPr wrap="square" rtlCol="0" anchor="t">
            <a:sp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1599" b="1" i="0" u="none" strike="noStrike" kern="1200" cap="none" spc="0" normalizeH="0" baseline="0" noProof="0">
                <a:ln>
                  <a:noFill/>
                </a:ln>
                <a:solidFill>
                  <a:srgbClr val="252424"/>
                </a:solidFill>
                <a:effectLst/>
                <a:uLnTx/>
                <a:uFillTx/>
                <a:latin typeface="Segoe UI"/>
                <a:ea typeface="+mn-ea"/>
                <a:cs typeface="Segoe UI"/>
              </a:rPr>
              <a:t>Picture Review PowerApp</a:t>
            </a:r>
            <a:endParaRPr kumimoji="0" lang="en-US" sz="1632" b="1" i="0" u="none" strike="noStrike" kern="1200" cap="none" spc="0" normalizeH="0" baseline="0" noProof="0">
              <a:ln>
                <a:noFill/>
              </a:ln>
              <a:solidFill>
                <a:srgbClr val="252424"/>
              </a:solidFill>
              <a:effectLst/>
              <a:uLnTx/>
              <a:uFillTx/>
              <a:latin typeface="Segoe UI"/>
              <a:ea typeface="+mn-ea"/>
              <a:cs typeface="+mn-cs"/>
            </a:endParaRPr>
          </a:p>
        </p:txBody>
      </p:sp>
    </p:spTree>
    <p:extLst>
      <p:ext uri="{BB962C8B-B14F-4D97-AF65-F5344CB8AC3E}">
        <p14:creationId xmlns:p14="http://schemas.microsoft.com/office/powerpoint/2010/main" val="367078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C183D7F6-B498-43B3-948B-1728B52AA6E4}">
                <adec:decorative xmlns:adec="http://schemas.microsoft.com/office/drawing/2017/decorative" val="1"/>
              </a:ext>
            </a:extLst>
          </p:cNvPr>
          <p:cNvGrpSpPr/>
          <p:nvPr/>
        </p:nvGrpSpPr>
        <p:grpSpPr>
          <a:xfrm>
            <a:off x="857018" y="1733618"/>
            <a:ext cx="5965398" cy="4027428"/>
            <a:chOff x="906992" y="1535290"/>
            <a:chExt cx="5965398" cy="4504268"/>
          </a:xfrm>
        </p:grpSpPr>
        <p:sp>
          <p:nvSpPr>
            <p:cNvPr id="8" name="Rectangle 7"/>
            <p:cNvSpPr/>
            <p:nvPr/>
          </p:nvSpPr>
          <p:spPr bwMode="auto">
            <a:xfrm>
              <a:off x="906992" y="1535290"/>
              <a:ext cx="5030964" cy="45042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 name="Isosceles Triangle 4"/>
            <p:cNvSpPr/>
            <p:nvPr/>
          </p:nvSpPr>
          <p:spPr bwMode="auto">
            <a:xfrm rot="5400000">
              <a:off x="4143921" y="3311089"/>
              <a:ext cx="4504266" cy="952672"/>
            </a:xfrm>
            <a:prstGeom prst="triangl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1" name="Group 10">
            <a:extLst>
              <a:ext uri="{C183D7F6-B498-43B3-948B-1728B52AA6E4}">
                <adec:decorative xmlns:adec="http://schemas.microsoft.com/office/drawing/2017/decorative" val="1"/>
              </a:ext>
            </a:extLst>
          </p:cNvPr>
          <p:cNvGrpSpPr/>
          <p:nvPr/>
        </p:nvGrpSpPr>
        <p:grpSpPr>
          <a:xfrm>
            <a:off x="681555" y="5972607"/>
            <a:ext cx="6811445" cy="344123"/>
            <a:chOff x="681555" y="6310064"/>
            <a:chExt cx="6811445" cy="344123"/>
          </a:xfrm>
        </p:grpSpPr>
        <p:sp>
          <p:nvSpPr>
            <p:cNvPr id="61" name="Oval 60">
              <a:extLst>
                <a:ext uri="{FF2B5EF4-FFF2-40B4-BE49-F238E27FC236}">
                  <a16:creationId xmlns:a16="http://schemas.microsoft.com/office/drawing/2014/main" id="{D41BD28A-C641-434A-B7D7-501734631571}"/>
                </a:ext>
              </a:extLst>
            </p:cNvPr>
            <p:cNvSpPr/>
            <p:nvPr/>
          </p:nvSpPr>
          <p:spPr bwMode="auto">
            <a:xfrm>
              <a:off x="681555" y="6310064"/>
              <a:ext cx="344123" cy="34412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a:extLst>
                <a:ext uri="{FF2B5EF4-FFF2-40B4-BE49-F238E27FC236}">
                  <a16:creationId xmlns:a16="http://schemas.microsoft.com/office/drawing/2014/main" id="{8ACB7C06-A5DC-44DB-A0F4-1325FD929F62}"/>
                </a:ext>
              </a:extLst>
            </p:cNvPr>
            <p:cNvSpPr/>
            <p:nvPr/>
          </p:nvSpPr>
          <p:spPr bwMode="auto">
            <a:xfrm>
              <a:off x="774561" y="6470362"/>
              <a:ext cx="6718439" cy="687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 name="Group 8">
            <a:extLst>
              <a:ext uri="{C183D7F6-B498-43B3-948B-1728B52AA6E4}">
                <adec:decorative xmlns:adec="http://schemas.microsoft.com/office/drawing/2017/decorative" val="1"/>
              </a:ext>
            </a:extLst>
          </p:cNvPr>
          <p:cNvGrpSpPr/>
          <p:nvPr/>
        </p:nvGrpSpPr>
        <p:grpSpPr>
          <a:xfrm>
            <a:off x="1009725" y="4821565"/>
            <a:ext cx="4298992" cy="794021"/>
            <a:chOff x="1009725" y="5159022"/>
            <a:chExt cx="4298992" cy="794021"/>
          </a:xfrm>
        </p:grpSpPr>
        <p:sp>
          <p:nvSpPr>
            <p:cNvPr id="33" name="Rectangle 32"/>
            <p:cNvSpPr/>
            <p:nvPr/>
          </p:nvSpPr>
          <p:spPr bwMode="auto">
            <a:xfrm>
              <a:off x="1009725" y="5201265"/>
              <a:ext cx="4110766" cy="706863"/>
            </a:xfrm>
            <a:prstGeom prst="rect">
              <a:avLst/>
            </a:prstGeom>
            <a:solidFill>
              <a:schemeClr val="tx1">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3rd party solutions">
              <a:extLst>
                <a:ext uri="{FF2B5EF4-FFF2-40B4-BE49-F238E27FC236}">
                  <a16:creationId xmlns:a16="http://schemas.microsoft.com/office/drawing/2014/main" id="{EB8A4889-8A73-44AF-B7F5-72811E4BAE24}"/>
                </a:ext>
              </a:extLst>
            </p:cNvPr>
            <p:cNvSpPr/>
            <p:nvPr/>
          </p:nvSpPr>
          <p:spPr>
            <a:xfrm>
              <a:off x="1172110" y="5242714"/>
              <a:ext cx="1970345" cy="382308"/>
            </a:xfrm>
            <a:prstGeom prst="rect">
              <a:avLst/>
            </a:prstGeom>
            <a:noFill/>
            <a:effectLst/>
          </p:spPr>
          <p:txBody>
            <a:bodyPr wrap="square" rIns="0" anchor="t">
              <a:noAutofit/>
            </a:bodyPr>
            <a:lstStyle/>
            <a:p>
              <a:pPr lvl="0" defTabSz="914050">
                <a:defRPr/>
              </a:pPr>
              <a:r>
                <a:rPr lang="en-US" sz="1836" kern="0">
                  <a:solidFill>
                    <a:srgbClr val="FFFFFF"/>
                  </a:solidFill>
                </a:rPr>
                <a:t>Monthly cost of 3</a:t>
              </a:r>
              <a:r>
                <a:rPr lang="en-US" sz="1836" kern="0" baseline="30000">
                  <a:solidFill>
                    <a:srgbClr val="FFFFFF"/>
                  </a:solidFill>
                </a:rPr>
                <a:t>rd</a:t>
              </a:r>
              <a:r>
                <a:rPr lang="en-US" sz="1836" kern="0">
                  <a:solidFill>
                    <a:srgbClr val="FFFFFF"/>
                  </a:solidFill>
                </a:rPr>
                <a:t> party solutions</a:t>
              </a:r>
            </a:p>
          </p:txBody>
        </p:sp>
        <p:sp>
          <p:nvSpPr>
            <p:cNvPr id="73" name="&gt;$100">
              <a:extLst>
                <a:ext uri="{FF2B5EF4-FFF2-40B4-BE49-F238E27FC236}">
                  <a16:creationId xmlns:a16="http://schemas.microsoft.com/office/drawing/2014/main" id="{0152A818-8285-42F0-AE3B-168A0DB298E3}"/>
                </a:ext>
              </a:extLst>
            </p:cNvPr>
            <p:cNvSpPr txBox="1"/>
            <p:nvPr/>
          </p:nvSpPr>
          <p:spPr>
            <a:xfrm>
              <a:off x="3545127" y="5159022"/>
              <a:ext cx="1763590" cy="794021"/>
            </a:xfrm>
            <a:prstGeom prst="rect">
              <a:avLst/>
            </a:prstGeom>
            <a:noFill/>
            <a:effectLst/>
          </p:spPr>
          <p:txBody>
            <a:bodyPr wrap="square" lIns="182854" tIns="146283" rIns="182854" bIns="146283" rtlCol="0">
              <a:spAutoFit/>
            </a:bodyPr>
            <a:lstStyle/>
            <a:p>
              <a:pPr marL="0" marR="0" lvl="0" indent="0" algn="l" defTabSz="932509" rtl="0" eaLnBrk="1" fontAlgn="auto" latinLnBrk="0" hangingPunct="1">
                <a:lnSpc>
                  <a:spcPct val="90000"/>
                </a:lnSpc>
                <a:spcBef>
                  <a:spcPts val="0"/>
                </a:spcBef>
                <a:spcAft>
                  <a:spcPts val="600"/>
                </a:spcAft>
                <a:buClrTx/>
                <a:buSzTx/>
                <a:buFontTx/>
                <a:buNone/>
                <a:tabLst/>
                <a:defRPr/>
              </a:pPr>
              <a:r>
                <a:rPr kumimoji="0" lang="en-AU" sz="3600" b="1" i="0" u="none" strike="noStrike" kern="1200" cap="none" spc="-150" normalizeH="0" baseline="0" noProof="0">
                  <a:ln w="12700">
                    <a:noFill/>
                  </a:ln>
                  <a:solidFill>
                    <a:srgbClr val="FFFFFF"/>
                  </a:solidFill>
                  <a:effectLst/>
                  <a:uLnTx/>
                  <a:uFillTx/>
                  <a:ea typeface="+mn-ea"/>
                  <a:cs typeface="Segoe UI" panose="020B0502040204020203" pitchFamily="34" charset="0"/>
                </a:rPr>
                <a:t>&gt;$45</a:t>
              </a:r>
              <a:endParaRPr kumimoji="0" lang="en-US" sz="3600" b="1" i="0" u="none" strike="noStrike" kern="1200" cap="none" spc="-150" normalizeH="0" baseline="0" noProof="0">
                <a:ln w="12700">
                  <a:noFill/>
                </a:ln>
                <a:solidFill>
                  <a:srgbClr val="FFFFFF"/>
                </a:solidFill>
                <a:effectLst/>
                <a:uLnTx/>
                <a:uFillTx/>
                <a:ea typeface="+mn-ea"/>
                <a:cs typeface="Segoe UI" panose="020B0502040204020203" pitchFamily="34" charset="0"/>
              </a:endParaRPr>
            </a:p>
          </p:txBody>
        </p:sp>
      </p:grpSp>
      <p:grpSp>
        <p:nvGrpSpPr>
          <p:cNvPr id="12" name="Group 11">
            <a:extLst>
              <a:ext uri="{C183D7F6-B498-43B3-948B-1728B52AA6E4}">
                <adec:decorative xmlns:adec="http://schemas.microsoft.com/office/drawing/2017/decorative" val="1"/>
              </a:ext>
            </a:extLst>
          </p:cNvPr>
          <p:cNvGrpSpPr/>
          <p:nvPr/>
        </p:nvGrpSpPr>
        <p:grpSpPr>
          <a:xfrm>
            <a:off x="7313060" y="5987305"/>
            <a:ext cx="5123314" cy="344123"/>
            <a:chOff x="7313060" y="6324762"/>
            <a:chExt cx="5123314" cy="344123"/>
          </a:xfrm>
        </p:grpSpPr>
        <p:sp>
          <p:nvSpPr>
            <p:cNvPr id="63" name="Oval 62">
              <a:extLst>
                <a:ext uri="{FF2B5EF4-FFF2-40B4-BE49-F238E27FC236}">
                  <a16:creationId xmlns:a16="http://schemas.microsoft.com/office/drawing/2014/main" id="{B478AA71-6BD0-4BF9-8B45-AE44566AD2B9}"/>
                </a:ext>
              </a:extLst>
            </p:cNvPr>
            <p:cNvSpPr/>
            <p:nvPr/>
          </p:nvSpPr>
          <p:spPr bwMode="auto">
            <a:xfrm>
              <a:off x="7313060" y="6324762"/>
              <a:ext cx="344123" cy="34412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67">
              <a:extLst>
                <a:ext uri="{FF2B5EF4-FFF2-40B4-BE49-F238E27FC236}">
                  <a16:creationId xmlns:a16="http://schemas.microsoft.com/office/drawing/2014/main" id="{2C553A90-4664-4129-9C83-CA9038D86115}"/>
                </a:ext>
              </a:extLst>
            </p:cNvPr>
            <p:cNvSpPr/>
            <p:nvPr/>
          </p:nvSpPr>
          <p:spPr bwMode="auto">
            <a:xfrm>
              <a:off x="7382276" y="6470362"/>
              <a:ext cx="5054098" cy="6876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784D077F-52A4-4F12-9D16-F8A18B7FBA7C}"/>
              </a:ext>
            </a:extLst>
          </p:cNvPr>
          <p:cNvSpPr>
            <a:spLocks noGrp="1"/>
          </p:cNvSpPr>
          <p:nvPr>
            <p:ph type="title"/>
          </p:nvPr>
        </p:nvSpPr>
        <p:spPr>
          <a:xfrm>
            <a:off x="434975" y="449264"/>
            <a:ext cx="11563350" cy="754061"/>
          </a:xfrm>
        </p:spPr>
        <p:txBody>
          <a:bodyPr/>
          <a:lstStyle/>
          <a:p>
            <a:r>
              <a:rPr lang="en-US">
                <a:solidFill>
                  <a:schemeClr val="tx1"/>
                </a:solidFill>
              </a:rPr>
              <a:t>Simplify SMB technology </a:t>
            </a:r>
            <a:r>
              <a:rPr lang="en-US">
                <a:solidFill>
                  <a:srgbClr val="0078D4"/>
                </a:solidFill>
              </a:rPr>
              <a:t>investment</a:t>
            </a:r>
            <a:endParaRPr lang="en-US"/>
          </a:p>
        </p:txBody>
      </p:sp>
      <p:sp>
        <p:nvSpPr>
          <p:cNvPr id="56" name="Rectangle 55">
            <a:extLst>
              <a:ext uri="{FF2B5EF4-FFF2-40B4-BE49-F238E27FC236}">
                <a16:creationId xmlns:a16="http://schemas.microsoft.com/office/drawing/2014/main" id="{8149E51C-C4F2-466F-847A-E5DCBDCE7E5F}"/>
              </a:ext>
              <a:ext uri="{C183D7F6-B498-43B3-948B-1728B52AA6E4}">
                <adec:decorative xmlns:adec="http://schemas.microsoft.com/office/drawing/2017/decorative" val="1"/>
              </a:ext>
            </a:extLst>
          </p:cNvPr>
          <p:cNvSpPr/>
          <p:nvPr/>
        </p:nvSpPr>
        <p:spPr bwMode="auto">
          <a:xfrm>
            <a:off x="1050280" y="1903587"/>
            <a:ext cx="4070211" cy="2873063"/>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Aft>
                <a:spcPts val="600"/>
              </a:spcAft>
              <a:defRPr/>
            </a:pPr>
            <a:endParaRPr lang="en-US" sz="1840" b="1">
              <a:solidFill>
                <a:srgbClr val="0078D4"/>
              </a:solidFill>
              <a:ea typeface="Segoe UI" pitchFamily="34" charset="0"/>
              <a:cs typeface="Segoe UI" pitchFamily="34" charset="0"/>
            </a:endParaRPr>
          </a:p>
        </p:txBody>
      </p:sp>
      <p:grpSp>
        <p:nvGrpSpPr>
          <p:cNvPr id="57" name="Group 56">
            <a:extLst>
              <a:ext uri="{FF2B5EF4-FFF2-40B4-BE49-F238E27FC236}">
                <a16:creationId xmlns:a16="http://schemas.microsoft.com/office/drawing/2014/main" id="{689B21E5-8769-4E8B-9684-D7138434826A}"/>
              </a:ext>
              <a:ext uri="{C183D7F6-B498-43B3-948B-1728B52AA6E4}">
                <adec:decorative xmlns:adec="http://schemas.microsoft.com/office/drawing/2017/decorative" val="1"/>
              </a:ext>
            </a:extLst>
          </p:cNvPr>
          <p:cNvGrpSpPr/>
          <p:nvPr/>
        </p:nvGrpSpPr>
        <p:grpSpPr>
          <a:xfrm>
            <a:off x="1228392" y="4344668"/>
            <a:ext cx="3438144" cy="398312"/>
            <a:chOff x="1228392" y="4550399"/>
            <a:chExt cx="3438144" cy="398312"/>
          </a:xfrm>
        </p:grpSpPr>
        <p:sp>
          <p:nvSpPr>
            <p:cNvPr id="58" name="Productivity Software">
              <a:extLst>
                <a:ext uri="{FF2B5EF4-FFF2-40B4-BE49-F238E27FC236}">
                  <a16:creationId xmlns:a16="http://schemas.microsoft.com/office/drawing/2014/main" id="{BB02A9FC-73B9-4745-B8D8-A6ED3C94C82B}"/>
                </a:ext>
              </a:extLst>
            </p:cNvPr>
            <p:cNvSpPr/>
            <p:nvPr/>
          </p:nvSpPr>
          <p:spPr>
            <a:xfrm>
              <a:off x="1228392" y="4550399"/>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400" kern="0">
                  <a:solidFill>
                    <a:srgbClr val="000000"/>
                  </a:solidFill>
                </a:rPr>
                <a:t>Team planner</a:t>
              </a:r>
              <a:endParaRPr lang="en-US" sz="1400" b="1" kern="0">
                <a:solidFill>
                  <a:srgbClr val="000000"/>
                </a:solidFill>
              </a:endParaRPr>
            </a:p>
          </p:txBody>
        </p:sp>
        <p:sp>
          <p:nvSpPr>
            <p:cNvPr id="60" name="Rectangle 59">
              <a:extLst>
                <a:ext uri="{FF2B5EF4-FFF2-40B4-BE49-F238E27FC236}">
                  <a16:creationId xmlns:a16="http://schemas.microsoft.com/office/drawing/2014/main" id="{591D7DBD-276A-4651-A271-86C140EFFCBF}"/>
                </a:ext>
              </a:extLst>
            </p:cNvPr>
            <p:cNvSpPr/>
            <p:nvPr/>
          </p:nvSpPr>
          <p:spPr>
            <a:xfrm>
              <a:off x="3623601" y="4584963"/>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49" b="0" i="0" u="none" strike="noStrike" kern="0" cap="none" spc="0" normalizeH="0" baseline="0" noProof="0">
                  <a:ln>
                    <a:noFill/>
                  </a:ln>
                  <a:solidFill>
                    <a:srgbClr val="000000"/>
                  </a:solidFill>
                  <a:effectLst/>
                  <a:uLnTx/>
                  <a:uFillTx/>
                  <a:ea typeface="+mn-ea"/>
                  <a:cs typeface="+mn-cs"/>
                </a:rPr>
                <a:t>$10</a:t>
              </a:r>
            </a:p>
          </p:txBody>
        </p:sp>
      </p:grpSp>
      <p:grpSp>
        <p:nvGrpSpPr>
          <p:cNvPr id="62" name="Group 61">
            <a:extLst>
              <a:ext uri="{FF2B5EF4-FFF2-40B4-BE49-F238E27FC236}">
                <a16:creationId xmlns:a16="http://schemas.microsoft.com/office/drawing/2014/main" id="{52C8674F-5627-4BE2-B245-378E2FE86CFA}"/>
              </a:ext>
              <a:ext uri="{C183D7F6-B498-43B3-948B-1728B52AA6E4}">
                <adec:decorative xmlns:adec="http://schemas.microsoft.com/office/drawing/2017/decorative" val="1"/>
              </a:ext>
            </a:extLst>
          </p:cNvPr>
          <p:cNvGrpSpPr/>
          <p:nvPr/>
        </p:nvGrpSpPr>
        <p:grpSpPr>
          <a:xfrm>
            <a:off x="1239681" y="3766094"/>
            <a:ext cx="3438144" cy="398312"/>
            <a:chOff x="1239681" y="4205085"/>
            <a:chExt cx="3438144" cy="398312"/>
          </a:xfrm>
        </p:grpSpPr>
        <p:sp>
          <p:nvSpPr>
            <p:cNvPr id="64" name="File storage">
              <a:extLst>
                <a:ext uri="{FF2B5EF4-FFF2-40B4-BE49-F238E27FC236}">
                  <a16:creationId xmlns:a16="http://schemas.microsoft.com/office/drawing/2014/main" id="{C6CC2F2C-55BC-4F3D-B091-EF86D151B421}"/>
                </a:ext>
              </a:extLst>
            </p:cNvPr>
            <p:cNvSpPr/>
            <p:nvPr/>
          </p:nvSpPr>
          <p:spPr>
            <a:xfrm>
              <a:off x="1239681" y="4205085"/>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400" kern="0">
                  <a:solidFill>
                    <a:srgbClr val="000000"/>
                  </a:solidFill>
                </a:rPr>
                <a:t>Chat-based workspace, meetings</a:t>
              </a:r>
              <a:endParaRPr lang="en-AU" sz="1400" kern="0">
                <a:solidFill>
                  <a:srgbClr val="000000"/>
                </a:solidFill>
              </a:endParaRPr>
            </a:p>
          </p:txBody>
        </p:sp>
        <p:sp>
          <p:nvSpPr>
            <p:cNvPr id="65" name="Rectangle 64">
              <a:extLst>
                <a:ext uri="{FF2B5EF4-FFF2-40B4-BE49-F238E27FC236}">
                  <a16:creationId xmlns:a16="http://schemas.microsoft.com/office/drawing/2014/main" id="{F4D00329-2D4D-4523-8E59-7770620EC6A5}"/>
                </a:ext>
              </a:extLst>
            </p:cNvPr>
            <p:cNvSpPr/>
            <p:nvPr/>
          </p:nvSpPr>
          <p:spPr>
            <a:xfrm>
              <a:off x="3634890" y="4239649"/>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ea typeface="+mn-ea"/>
                  <a:cs typeface="+mn-cs"/>
                </a:rPr>
                <a:t>$13.50</a:t>
              </a:r>
            </a:p>
          </p:txBody>
        </p:sp>
      </p:grpSp>
      <p:grpSp>
        <p:nvGrpSpPr>
          <p:cNvPr id="66" name="Group 65">
            <a:extLst>
              <a:ext uri="{FF2B5EF4-FFF2-40B4-BE49-F238E27FC236}">
                <a16:creationId xmlns:a16="http://schemas.microsoft.com/office/drawing/2014/main" id="{A5394F21-19FE-4D8B-B9AF-2E9F84B940D5}"/>
              </a:ext>
              <a:ext uri="{C183D7F6-B498-43B3-948B-1728B52AA6E4}">
                <adec:decorative xmlns:adec="http://schemas.microsoft.com/office/drawing/2017/decorative" val="1"/>
              </a:ext>
            </a:extLst>
          </p:cNvPr>
          <p:cNvGrpSpPr/>
          <p:nvPr/>
        </p:nvGrpSpPr>
        <p:grpSpPr>
          <a:xfrm>
            <a:off x="1228392" y="4042340"/>
            <a:ext cx="3438144" cy="398312"/>
            <a:chOff x="1228392" y="3871062"/>
            <a:chExt cx="3438144" cy="398312"/>
          </a:xfrm>
        </p:grpSpPr>
        <p:sp>
          <p:nvSpPr>
            <p:cNvPr id="67" name="Online Meetings">
              <a:extLst>
                <a:ext uri="{FF2B5EF4-FFF2-40B4-BE49-F238E27FC236}">
                  <a16:creationId xmlns:a16="http://schemas.microsoft.com/office/drawing/2014/main" id="{7B03525F-E7F5-4DB0-B41D-BE5A5B216751}"/>
                </a:ext>
              </a:extLst>
            </p:cNvPr>
            <p:cNvSpPr/>
            <p:nvPr/>
          </p:nvSpPr>
          <p:spPr>
            <a:xfrm>
              <a:off x="1228392" y="3871062"/>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Surveys and forms</a:t>
              </a:r>
            </a:p>
          </p:txBody>
        </p:sp>
        <p:sp>
          <p:nvSpPr>
            <p:cNvPr id="69" name="Rectangle 68">
              <a:extLst>
                <a:ext uri="{FF2B5EF4-FFF2-40B4-BE49-F238E27FC236}">
                  <a16:creationId xmlns:a16="http://schemas.microsoft.com/office/drawing/2014/main" id="{61CA5B89-0ED0-45C5-B20D-445B4953469C}"/>
                </a:ext>
              </a:extLst>
            </p:cNvPr>
            <p:cNvSpPr/>
            <p:nvPr/>
          </p:nvSpPr>
          <p:spPr>
            <a:xfrm>
              <a:off x="3623601" y="3905626"/>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AU" sz="1398" i="0" u="none" strike="noStrike" kern="0" cap="none" spc="0" normalizeH="0" baseline="0" noProof="0">
                  <a:ln>
                    <a:noFill/>
                  </a:ln>
                  <a:solidFill>
                    <a:srgbClr val="000000"/>
                  </a:solidFill>
                  <a:effectLst/>
                  <a:uLnTx/>
                  <a:uFillTx/>
                  <a:ea typeface="+mn-ea"/>
                  <a:cs typeface="+mn-cs"/>
                </a:rPr>
                <a:t>$8</a:t>
              </a:r>
            </a:p>
          </p:txBody>
        </p:sp>
      </p:grpSp>
      <p:grpSp>
        <p:nvGrpSpPr>
          <p:cNvPr id="76" name="Group 75">
            <a:extLst>
              <a:ext uri="{FF2B5EF4-FFF2-40B4-BE49-F238E27FC236}">
                <a16:creationId xmlns:a16="http://schemas.microsoft.com/office/drawing/2014/main" id="{63194768-C5CD-4D7F-8897-6B6048222B47}"/>
              </a:ext>
              <a:ext uri="{C183D7F6-B498-43B3-948B-1728B52AA6E4}">
                <adec:decorative xmlns:adec="http://schemas.microsoft.com/office/drawing/2017/decorative" val="1"/>
              </a:ext>
            </a:extLst>
          </p:cNvPr>
          <p:cNvGrpSpPr/>
          <p:nvPr/>
        </p:nvGrpSpPr>
        <p:grpSpPr>
          <a:xfrm>
            <a:off x="1228392" y="2520041"/>
            <a:ext cx="3438144" cy="398312"/>
            <a:chOff x="1228392" y="3514461"/>
            <a:chExt cx="3438144" cy="398312"/>
          </a:xfrm>
        </p:grpSpPr>
        <p:sp>
          <p:nvSpPr>
            <p:cNvPr id="78" name="Device Anti Virus">
              <a:extLst>
                <a:ext uri="{FF2B5EF4-FFF2-40B4-BE49-F238E27FC236}">
                  <a16:creationId xmlns:a16="http://schemas.microsoft.com/office/drawing/2014/main" id="{AD8BDD4B-5668-4614-8899-EC2018293186}"/>
                </a:ext>
              </a:extLst>
            </p:cNvPr>
            <p:cNvSpPr/>
            <p:nvPr/>
          </p:nvSpPr>
          <p:spPr>
            <a:xfrm>
              <a:off x="1228392" y="3514461"/>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Anti-spam, anti-malware </a:t>
              </a:r>
            </a:p>
          </p:txBody>
        </p:sp>
        <p:sp>
          <p:nvSpPr>
            <p:cNvPr id="79" name="Rectangle 78">
              <a:extLst>
                <a:ext uri="{FF2B5EF4-FFF2-40B4-BE49-F238E27FC236}">
                  <a16:creationId xmlns:a16="http://schemas.microsoft.com/office/drawing/2014/main" id="{84BA9FA4-1194-4154-831E-46A5A3153E63}"/>
                </a:ext>
              </a:extLst>
            </p:cNvPr>
            <p:cNvSpPr/>
            <p:nvPr/>
          </p:nvSpPr>
          <p:spPr>
            <a:xfrm>
              <a:off x="3623601" y="3549025"/>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lang="en-US" sz="1398" kern="0">
                  <a:solidFill>
                    <a:srgbClr val="000000"/>
                  </a:solidFill>
                </a:rPr>
                <a:t>$4</a:t>
              </a:r>
              <a:endParaRPr kumimoji="0" lang="en-US" sz="1398" i="0" u="none" strike="noStrike" kern="0" cap="none" spc="0" normalizeH="0" baseline="0" noProof="0">
                <a:ln>
                  <a:noFill/>
                </a:ln>
                <a:solidFill>
                  <a:srgbClr val="000000"/>
                </a:solidFill>
                <a:effectLst/>
                <a:uLnTx/>
                <a:uFillTx/>
              </a:endParaRPr>
            </a:p>
          </p:txBody>
        </p:sp>
      </p:grpSp>
      <p:grpSp>
        <p:nvGrpSpPr>
          <p:cNvPr id="80" name="Group 79">
            <a:extLst>
              <a:ext uri="{FF2B5EF4-FFF2-40B4-BE49-F238E27FC236}">
                <a16:creationId xmlns:a16="http://schemas.microsoft.com/office/drawing/2014/main" id="{E3800CB1-C1E6-45E1-9607-8CFEC4885BDF}"/>
              </a:ext>
              <a:ext uri="{C183D7F6-B498-43B3-948B-1728B52AA6E4}">
                <adec:decorative xmlns:adec="http://schemas.microsoft.com/office/drawing/2017/decorative" val="1"/>
              </a:ext>
            </a:extLst>
          </p:cNvPr>
          <p:cNvGrpSpPr/>
          <p:nvPr/>
        </p:nvGrpSpPr>
        <p:grpSpPr>
          <a:xfrm>
            <a:off x="1228392" y="3476808"/>
            <a:ext cx="3438144" cy="398312"/>
            <a:chOff x="1228392" y="3180438"/>
            <a:chExt cx="3438144" cy="398312"/>
          </a:xfrm>
        </p:grpSpPr>
        <p:sp>
          <p:nvSpPr>
            <p:cNvPr id="81" name="Email Filtering">
              <a:extLst>
                <a:ext uri="{FF2B5EF4-FFF2-40B4-BE49-F238E27FC236}">
                  <a16:creationId xmlns:a16="http://schemas.microsoft.com/office/drawing/2014/main" id="{20AC1B6F-9A07-42C8-941A-F4C4E9106E02}"/>
                </a:ext>
              </a:extLst>
            </p:cNvPr>
            <p:cNvSpPr/>
            <p:nvPr/>
          </p:nvSpPr>
          <p:spPr>
            <a:xfrm>
              <a:off x="1228392" y="3180438"/>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defTabSz="913874">
                <a:defRPr/>
              </a:pPr>
              <a:r>
                <a:rPr lang="en-US" sz="1400" kern="0">
                  <a:solidFill>
                    <a:srgbClr val="000000"/>
                  </a:solidFill>
                </a:rPr>
                <a:t>Productivity apps and file storage</a:t>
              </a:r>
            </a:p>
          </p:txBody>
        </p:sp>
        <p:sp>
          <p:nvSpPr>
            <p:cNvPr id="82" name="Rectangle 81">
              <a:extLst>
                <a:ext uri="{FF2B5EF4-FFF2-40B4-BE49-F238E27FC236}">
                  <a16:creationId xmlns:a16="http://schemas.microsoft.com/office/drawing/2014/main" id="{35078F78-2AC1-4469-A1D3-0631966850D4}"/>
                </a:ext>
              </a:extLst>
            </p:cNvPr>
            <p:cNvSpPr/>
            <p:nvPr/>
          </p:nvSpPr>
          <p:spPr>
            <a:xfrm>
              <a:off x="3623601" y="3215002"/>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i="0" u="none" strike="noStrike" kern="0" cap="none" spc="0" normalizeH="0" baseline="0" noProof="0">
                  <a:ln>
                    <a:noFill/>
                  </a:ln>
                  <a:solidFill>
                    <a:srgbClr val="000000"/>
                  </a:solidFill>
                  <a:effectLst/>
                  <a:uLnTx/>
                  <a:uFillTx/>
                  <a:ea typeface="+mn-ea"/>
                  <a:cs typeface="+mn-cs"/>
                </a:rPr>
                <a:t>$8</a:t>
              </a:r>
            </a:p>
          </p:txBody>
        </p:sp>
      </p:grpSp>
      <p:grpSp>
        <p:nvGrpSpPr>
          <p:cNvPr id="83" name="Group 82">
            <a:extLst>
              <a:ext uri="{FF2B5EF4-FFF2-40B4-BE49-F238E27FC236}">
                <a16:creationId xmlns:a16="http://schemas.microsoft.com/office/drawing/2014/main" id="{2B1F2CE6-0D2F-49D0-B6C9-E09BC0E23FEC}"/>
              </a:ext>
              <a:ext uri="{C183D7F6-B498-43B3-948B-1728B52AA6E4}">
                <adec:decorative xmlns:adec="http://schemas.microsoft.com/office/drawing/2017/decorative" val="1"/>
              </a:ext>
            </a:extLst>
          </p:cNvPr>
          <p:cNvGrpSpPr/>
          <p:nvPr/>
        </p:nvGrpSpPr>
        <p:grpSpPr>
          <a:xfrm>
            <a:off x="1228392" y="2800193"/>
            <a:ext cx="3438144" cy="398312"/>
            <a:chOff x="1228392" y="2144502"/>
            <a:chExt cx="3438144" cy="398312"/>
          </a:xfrm>
        </p:grpSpPr>
        <p:sp>
          <p:nvSpPr>
            <p:cNvPr id="84" name="Device management">
              <a:extLst>
                <a:ext uri="{FF2B5EF4-FFF2-40B4-BE49-F238E27FC236}">
                  <a16:creationId xmlns:a16="http://schemas.microsoft.com/office/drawing/2014/main" id="{4E01A500-92DE-451A-B026-BCD903FACA71}"/>
                </a:ext>
              </a:extLst>
            </p:cNvPr>
            <p:cNvSpPr/>
            <p:nvPr/>
          </p:nvSpPr>
          <p:spPr>
            <a:xfrm>
              <a:off x="1228392" y="2144502"/>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lvl="0" defTabSz="913874">
                <a:defRPr/>
              </a:pPr>
              <a:r>
                <a:rPr lang="en-US" sz="1398" kern="0">
                  <a:solidFill>
                    <a:srgbClr val="000000"/>
                  </a:solidFill>
                </a:rPr>
                <a:t>Shared online calendar</a:t>
              </a:r>
            </a:p>
          </p:txBody>
        </p:sp>
        <p:sp>
          <p:nvSpPr>
            <p:cNvPr id="85" name="Rectangle 84">
              <a:extLst>
                <a:ext uri="{FF2B5EF4-FFF2-40B4-BE49-F238E27FC236}">
                  <a16:creationId xmlns:a16="http://schemas.microsoft.com/office/drawing/2014/main" id="{11FBD918-4461-4F4C-90E4-DD27A2CAF955}"/>
                </a:ext>
              </a:extLst>
            </p:cNvPr>
            <p:cNvSpPr/>
            <p:nvPr/>
          </p:nvSpPr>
          <p:spPr>
            <a:xfrm>
              <a:off x="3623601" y="2179066"/>
              <a:ext cx="987723" cy="329184"/>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r" defTabSz="913874" rtl="0" eaLnBrk="1" fontAlgn="auto" latinLnBrk="0" hangingPunct="1">
                <a:lnSpc>
                  <a:spcPct val="100000"/>
                </a:lnSpc>
                <a:spcBef>
                  <a:spcPts val="0"/>
                </a:spcBef>
                <a:spcAft>
                  <a:spcPts val="0"/>
                </a:spcAft>
                <a:buClrTx/>
                <a:buSzTx/>
                <a:buFontTx/>
                <a:buNone/>
                <a:tabLst/>
                <a:defRPr/>
              </a:pPr>
              <a:r>
                <a:rPr kumimoji="0" lang="en-US" sz="1398" i="0" u="none" strike="noStrike" kern="0" cap="none" spc="0" normalizeH="0" baseline="0" noProof="0">
                  <a:ln>
                    <a:noFill/>
                  </a:ln>
                  <a:solidFill>
                    <a:srgbClr val="000000"/>
                  </a:solidFill>
                  <a:effectLst/>
                  <a:uLnTx/>
                  <a:uFillTx/>
                  <a:ea typeface="+mn-ea"/>
                  <a:cs typeface="+mn-cs"/>
                </a:rPr>
                <a:t>$4</a:t>
              </a:r>
            </a:p>
          </p:txBody>
        </p:sp>
      </p:grpSp>
      <p:sp>
        <p:nvSpPr>
          <p:cNvPr id="86" name="TextBox 85">
            <a:extLst>
              <a:ext uri="{FF2B5EF4-FFF2-40B4-BE49-F238E27FC236}">
                <a16:creationId xmlns:a16="http://schemas.microsoft.com/office/drawing/2014/main" id="{913A4109-AEEA-43BB-9DDC-230C09CE0C15}"/>
              </a:ext>
            </a:extLst>
          </p:cNvPr>
          <p:cNvSpPr txBox="1"/>
          <p:nvPr/>
        </p:nvSpPr>
        <p:spPr>
          <a:xfrm>
            <a:off x="1328755" y="2288773"/>
            <a:ext cx="2228174" cy="254813"/>
          </a:xfrm>
          <a:prstGeom prst="rect">
            <a:avLst/>
          </a:prstGeom>
          <a:noFill/>
        </p:spPr>
        <p:txBody>
          <a:bodyPr wrap="non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840" b="1" i="0" u="none" strike="noStrike" kern="1200" cap="none" spc="0" normalizeH="0" baseline="0" noProof="0">
                <a:ln>
                  <a:noFill/>
                </a:ln>
                <a:solidFill>
                  <a:srgbClr val="0078D4"/>
                </a:solidFill>
                <a:effectLst/>
                <a:uLnTx/>
                <a:uFillTx/>
                <a:ea typeface="Segoe UI" pitchFamily="34" charset="0"/>
                <a:cs typeface="Segoe UI" pitchFamily="34" charset="0"/>
              </a:rPr>
              <a:t>Business-class</a:t>
            </a:r>
            <a:r>
              <a:rPr kumimoji="0" lang="en-US" sz="1840" b="1" i="0" u="none" strike="noStrike" kern="1200" cap="none" spc="0" normalizeH="0" noProof="0">
                <a:ln>
                  <a:noFill/>
                </a:ln>
                <a:solidFill>
                  <a:srgbClr val="0078D4"/>
                </a:solidFill>
                <a:effectLst/>
                <a:uLnTx/>
                <a:uFillTx/>
                <a:ea typeface="Segoe UI" pitchFamily="34" charset="0"/>
                <a:cs typeface="Segoe UI" pitchFamily="34" charset="0"/>
              </a:rPr>
              <a:t> email</a:t>
            </a:r>
            <a:endParaRPr kumimoji="0" lang="en-US" sz="1840" b="1" i="0" u="none" strike="noStrike" kern="1200" cap="none" spc="0" normalizeH="0" baseline="0" noProof="0">
              <a:ln>
                <a:noFill/>
              </a:ln>
              <a:solidFill>
                <a:srgbClr val="0078D4"/>
              </a:solidFill>
              <a:effectLst/>
              <a:uLnTx/>
              <a:uFillTx/>
            </a:endParaRPr>
          </a:p>
        </p:txBody>
      </p:sp>
      <p:sp>
        <p:nvSpPr>
          <p:cNvPr id="87" name="TextBox 86">
            <a:extLst>
              <a:ext uri="{FF2B5EF4-FFF2-40B4-BE49-F238E27FC236}">
                <a16:creationId xmlns:a16="http://schemas.microsoft.com/office/drawing/2014/main" id="{35740BE0-ED54-48F2-A92D-FDB1F2C4CB66}"/>
              </a:ext>
            </a:extLst>
          </p:cNvPr>
          <p:cNvSpPr txBox="1"/>
          <p:nvPr/>
        </p:nvSpPr>
        <p:spPr>
          <a:xfrm>
            <a:off x="1305309" y="3252113"/>
            <a:ext cx="1144609" cy="254813"/>
          </a:xfrm>
          <a:prstGeom prst="rect">
            <a:avLst/>
          </a:prstGeom>
          <a:noFill/>
        </p:spPr>
        <p:txBody>
          <a:bodyPr wrap="none" lIns="0" tIns="0" rIns="0" bIns="0" rtlCol="0">
            <a:spAutoFit/>
          </a:bodyPr>
          <a:lstStyle/>
          <a:p>
            <a:pPr marL="0" marR="0" lvl="0" indent="0" algn="l" defTabSz="932688" rtl="0" eaLnBrk="1" fontAlgn="auto" latinLnBrk="0" hangingPunct="1">
              <a:lnSpc>
                <a:spcPct val="90000"/>
              </a:lnSpc>
              <a:spcBef>
                <a:spcPts val="0"/>
              </a:spcBef>
              <a:spcAft>
                <a:spcPts val="600"/>
              </a:spcAft>
              <a:buClrTx/>
              <a:buSzTx/>
              <a:buFontTx/>
              <a:buNone/>
              <a:tabLst/>
              <a:defRPr/>
            </a:pPr>
            <a:r>
              <a:rPr kumimoji="0" lang="en-US" sz="1840" b="1" i="0" u="none" strike="noStrike" kern="1200" cap="none" spc="0" normalizeH="0" baseline="0" noProof="0">
                <a:ln>
                  <a:noFill/>
                </a:ln>
                <a:solidFill>
                  <a:srgbClr val="0078D4"/>
                </a:solidFill>
                <a:effectLst/>
                <a:uLnTx/>
                <a:uFillTx/>
                <a:ea typeface="Segoe UI" pitchFamily="34" charset="0"/>
                <a:cs typeface="Segoe UI" pitchFamily="34" charset="0"/>
              </a:rPr>
              <a:t>Teamwork</a:t>
            </a:r>
            <a:endParaRPr kumimoji="0" lang="en-US" sz="1840" b="1" i="0" u="none" strike="noStrike" kern="1200" cap="none" spc="0" normalizeH="0" baseline="0" noProof="0">
              <a:ln>
                <a:noFill/>
              </a:ln>
              <a:solidFill>
                <a:srgbClr val="0078D4"/>
              </a:solidFill>
              <a:effectLst/>
              <a:uLnTx/>
              <a:uFillTx/>
            </a:endParaRPr>
          </a:p>
        </p:txBody>
      </p:sp>
      <p:sp>
        <p:nvSpPr>
          <p:cNvPr id="97" name="Cloud identity mgmt">
            <a:extLst>
              <a:ext uri="{FF2B5EF4-FFF2-40B4-BE49-F238E27FC236}">
                <a16:creationId xmlns:a16="http://schemas.microsoft.com/office/drawing/2014/main" id="{CCE9C7DF-6311-4D24-9940-1D01DFB681B2}"/>
              </a:ext>
              <a:ext uri="{C183D7F6-B498-43B3-948B-1728B52AA6E4}">
                <adec:decorative xmlns:adec="http://schemas.microsoft.com/office/drawing/2017/decorative" val="1"/>
              </a:ext>
            </a:extLst>
          </p:cNvPr>
          <p:cNvSpPr/>
          <p:nvPr/>
        </p:nvSpPr>
        <p:spPr>
          <a:xfrm>
            <a:off x="1220077" y="2239889"/>
            <a:ext cx="3438144" cy="398312"/>
          </a:xfrm>
          <a:prstGeom prst="rect">
            <a:avLst/>
          </a:prstGeom>
          <a:noFill/>
          <a:ln w="19050" cap="flat" cmpd="sng" algn="ctr">
            <a:noFill/>
            <a:prstDash val="solid"/>
          </a:ln>
          <a:effectLst/>
        </p:spPr>
        <p:txBody>
          <a:bodyPr rot="0" spcFirstLastPara="0" vertOverflow="overflow" horzOverflow="overflow" vert="horz" wrap="square" lIns="93247" tIns="0" rIns="0" bIns="0" numCol="1" spcCol="0" rtlCol="0" fromWordArt="0" anchor="ctr" anchorCtr="0" forceAA="0" compatLnSpc="1">
            <a:prstTxWarp prst="textNoShape">
              <a:avLst/>
            </a:prstTxWarp>
            <a:noAutofit/>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398" b="0" i="0" u="none" strike="noStrike" kern="0" cap="none" spc="0" normalizeH="0" baseline="0" noProof="0">
              <a:ln>
                <a:noFill/>
              </a:ln>
              <a:solidFill>
                <a:srgbClr val="000000"/>
              </a:solidFill>
              <a:effectLst/>
              <a:uLnTx/>
              <a:uFillTx/>
              <a:ea typeface="+mn-ea"/>
              <a:cs typeface="+mn-cs"/>
            </a:endParaRPr>
          </a:p>
        </p:txBody>
      </p:sp>
      <p:grpSp>
        <p:nvGrpSpPr>
          <p:cNvPr id="98" name="Group 97" descr="Circle with the cost of Office 365 Business Essentials: $5 monthly ">
            <a:extLst>
              <a:ext uri="{FF2B5EF4-FFF2-40B4-BE49-F238E27FC236}">
                <a16:creationId xmlns:a16="http://schemas.microsoft.com/office/drawing/2014/main" id="{5C931496-760E-488B-8977-3994A7FBEB81}"/>
              </a:ext>
            </a:extLst>
          </p:cNvPr>
          <p:cNvGrpSpPr/>
          <p:nvPr/>
        </p:nvGrpSpPr>
        <p:grpSpPr>
          <a:xfrm>
            <a:off x="8527283" y="3936394"/>
            <a:ext cx="1684987" cy="1682044"/>
            <a:chOff x="8565324" y="4250842"/>
            <a:chExt cx="1684987" cy="1682044"/>
          </a:xfrm>
        </p:grpSpPr>
        <p:sp>
          <p:nvSpPr>
            <p:cNvPr id="99" name="Oval 98">
              <a:extLst>
                <a:ext uri="{FF2B5EF4-FFF2-40B4-BE49-F238E27FC236}">
                  <a16:creationId xmlns:a16="http://schemas.microsoft.com/office/drawing/2014/main" id="{39D8CAB7-7D2E-42EF-922E-05E59578585F}"/>
                </a:ext>
              </a:extLst>
            </p:cNvPr>
            <p:cNvSpPr/>
            <p:nvPr/>
          </p:nvSpPr>
          <p:spPr bwMode="auto">
            <a:xfrm>
              <a:off x="8568267" y="4250842"/>
              <a:ext cx="1682044" cy="1682044"/>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0" name="TextBox 99">
              <a:extLst>
                <a:ext uri="{FF2B5EF4-FFF2-40B4-BE49-F238E27FC236}">
                  <a16:creationId xmlns:a16="http://schemas.microsoft.com/office/drawing/2014/main" id="{40302726-5096-48B1-ADF9-F00EEFD0A1EB}"/>
                </a:ext>
              </a:extLst>
            </p:cNvPr>
            <p:cNvSpPr txBox="1"/>
            <p:nvPr/>
          </p:nvSpPr>
          <p:spPr>
            <a:xfrm>
              <a:off x="8565324" y="4494271"/>
              <a:ext cx="1595541" cy="1320319"/>
            </a:xfrm>
            <a:prstGeom prst="rect">
              <a:avLst/>
            </a:prstGeom>
            <a:noFill/>
          </p:spPr>
          <p:txBody>
            <a:bodyPr wrap="square" lIns="182854" tIns="146283" rIns="182854" bIns="146283" rtlCol="0">
              <a:spAutoFit/>
            </a:bodyPr>
            <a:lstStyle/>
            <a:p>
              <a:pPr marL="0" marR="0" lvl="0" indent="0" algn="ctr" defTabSz="932509" rtl="0" eaLnBrk="1" fontAlgn="auto" latinLnBrk="0" hangingPunct="1">
                <a:lnSpc>
                  <a:spcPct val="90000"/>
                </a:lnSpc>
                <a:spcBef>
                  <a:spcPts val="0"/>
                </a:spcBef>
                <a:spcAft>
                  <a:spcPts val="600"/>
                </a:spcAft>
                <a:buClrTx/>
                <a:buSzTx/>
                <a:buFontTx/>
                <a:buNone/>
                <a:tabLst/>
                <a:defRPr/>
              </a:pPr>
              <a:r>
                <a:rPr kumimoji="0" lang="en-AU" sz="5400" b="1" i="0" u="none" strike="noStrike" kern="1200" cap="none" spc="-150" normalizeH="0" baseline="0" noProof="0">
                  <a:ln>
                    <a:noFill/>
                  </a:ln>
                  <a:solidFill>
                    <a:srgbClr val="FFFFFF"/>
                  </a:solidFill>
                  <a:effectLst/>
                  <a:uLnTx/>
                  <a:uFillTx/>
                  <a:ea typeface="+mn-ea"/>
                  <a:cs typeface="+mn-cs"/>
                </a:rPr>
                <a:t>$5</a:t>
              </a:r>
              <a:r>
                <a:rPr kumimoji="0" lang="en-AU" sz="2000" b="1" i="0" u="none" strike="noStrike" kern="1200" cap="none" spc="-150" normalizeH="0" baseline="0" noProof="0">
                  <a:ln>
                    <a:noFill/>
                  </a:ln>
                  <a:solidFill>
                    <a:srgbClr val="FFFFFF"/>
                  </a:solidFill>
                  <a:effectLst/>
                  <a:uLnTx/>
                  <a:uFillTx/>
                  <a:ea typeface="+mn-ea"/>
                  <a:cs typeface="+mn-cs"/>
                </a:rPr>
                <a:t> monthly</a:t>
              </a:r>
              <a:endParaRPr kumimoji="0" lang="en-US" sz="2000" b="1" i="0" u="none" strike="noStrike" kern="1200" cap="none" spc="-150" normalizeH="0" baseline="0" noProof="0">
                <a:ln>
                  <a:noFill/>
                </a:ln>
                <a:solidFill>
                  <a:srgbClr val="FFFFFF"/>
                </a:solidFill>
                <a:effectLst/>
                <a:uLnTx/>
                <a:uFillTx/>
                <a:ea typeface="+mn-ea"/>
                <a:cs typeface="+mn-cs"/>
              </a:endParaRPr>
            </a:p>
          </p:txBody>
        </p:sp>
      </p:grpSp>
      <p:sp>
        <p:nvSpPr>
          <p:cNvPr id="101" name="TextBox 100">
            <a:extLst>
              <a:ext uri="{FF2B5EF4-FFF2-40B4-BE49-F238E27FC236}">
                <a16:creationId xmlns:a16="http://schemas.microsoft.com/office/drawing/2014/main" id="{7FB3594F-2A30-4262-8CB7-0B7DBC9393CD}"/>
              </a:ext>
            </a:extLst>
          </p:cNvPr>
          <p:cNvSpPr txBox="1"/>
          <p:nvPr/>
        </p:nvSpPr>
        <p:spPr>
          <a:xfrm>
            <a:off x="7225088" y="1733618"/>
            <a:ext cx="4292320" cy="1984886"/>
          </a:xfrm>
          <a:prstGeom prst="rect">
            <a:avLst/>
          </a:prstGeom>
          <a:noFill/>
        </p:spPr>
        <p:txBody>
          <a:bodyPr wrap="square" lIns="186521" tIns="149217" rIns="186521" bIns="149217" rtlCol="0" anchor="t">
            <a:spAutoFit/>
          </a:bodyPr>
          <a:lstStyle/>
          <a:p>
            <a:pPr marL="0" marR="0" lvl="0" indent="0" algn="ctr" defTabSz="951248" rtl="0" eaLnBrk="1" fontAlgn="auto" latinLnBrk="0" hangingPunct="1">
              <a:lnSpc>
                <a:spcPct val="90000"/>
              </a:lnSpc>
              <a:spcBef>
                <a:spcPts val="0"/>
              </a:spcBef>
              <a:spcAft>
                <a:spcPts val="612"/>
              </a:spcAft>
              <a:buClrTx/>
              <a:buSzTx/>
              <a:buFontTx/>
              <a:buNone/>
              <a:tabLst/>
              <a:defRPr/>
            </a:pPr>
            <a:r>
              <a:rPr kumimoji="0" lang="en-AU" sz="2800" b="1" i="0" u="none" strike="noStrike" kern="1200" cap="none" spc="0" normalizeH="0" baseline="0" noProof="0">
                <a:ln>
                  <a:noFill/>
                </a:ln>
                <a:solidFill>
                  <a:srgbClr val="0078D4"/>
                </a:solidFill>
                <a:effectLst/>
                <a:uLnTx/>
                <a:uFillTx/>
                <a:ea typeface="+mn-ea"/>
              </a:rPr>
              <a:t>Office 365 Business Essentials</a:t>
            </a:r>
          </a:p>
          <a:p>
            <a:pPr marL="0" marR="0" lvl="0" indent="0" algn="ctr" defTabSz="951248" rtl="0" eaLnBrk="1" fontAlgn="auto" latinLnBrk="0" hangingPunct="1">
              <a:lnSpc>
                <a:spcPct val="90000"/>
              </a:lnSpc>
              <a:spcBef>
                <a:spcPts val="0"/>
              </a:spcBef>
              <a:spcAft>
                <a:spcPts val="612"/>
              </a:spcAft>
              <a:buClrTx/>
              <a:buSzTx/>
              <a:buFontTx/>
              <a:buNone/>
              <a:tabLst/>
              <a:defRPr/>
            </a:pPr>
            <a:r>
              <a:rPr kumimoji="0" lang="en-AU" sz="2000" b="0" i="0" u="none" strike="noStrike" kern="1200" cap="none" spc="0" normalizeH="0" baseline="0" noProof="0">
                <a:ln>
                  <a:noFill/>
                </a:ln>
                <a:solidFill>
                  <a:srgbClr val="282828"/>
                </a:solidFill>
                <a:effectLst/>
                <a:uLnTx/>
                <a:uFillTx/>
                <a:ea typeface="+mn-ea"/>
              </a:rPr>
              <a:t>A single, integrated solution to help SMBs securely run and </a:t>
            </a:r>
            <a:br>
              <a:rPr kumimoji="0" lang="en-AU" sz="2000" b="0" i="0" u="none" strike="noStrike" kern="1200" cap="none" spc="0" normalizeH="0" baseline="0" noProof="0">
                <a:ln>
                  <a:noFill/>
                </a:ln>
                <a:solidFill>
                  <a:srgbClr val="282828"/>
                </a:solidFill>
                <a:effectLst/>
                <a:uLnTx/>
                <a:uFillTx/>
                <a:ea typeface="+mn-ea"/>
              </a:rPr>
            </a:br>
            <a:r>
              <a:rPr kumimoji="0" lang="en-AU" sz="2000" b="0" i="0" u="none" strike="noStrike" kern="1200" cap="none" spc="0" normalizeH="0" baseline="0" noProof="0">
                <a:ln>
                  <a:noFill/>
                </a:ln>
                <a:solidFill>
                  <a:srgbClr val="282828"/>
                </a:solidFill>
                <a:effectLst/>
                <a:uLnTx/>
                <a:uFillTx/>
                <a:ea typeface="+mn-ea"/>
              </a:rPr>
              <a:t>grow their business</a:t>
            </a:r>
            <a:endParaRPr kumimoji="0" lang="en-AU" sz="2000" b="0" i="0" u="none" strike="noStrike" kern="1200" cap="none" spc="0" normalizeH="0" baseline="0" noProof="0">
              <a:ln>
                <a:noFill/>
              </a:ln>
              <a:solidFill>
                <a:srgbClr val="282828"/>
              </a:solidFill>
              <a:effectLst/>
              <a:uLnTx/>
              <a:uFillTx/>
              <a:ea typeface="+mn-ea"/>
              <a:cs typeface="Segoe UI"/>
            </a:endParaRPr>
          </a:p>
        </p:txBody>
      </p:sp>
    </p:spTree>
    <p:extLst>
      <p:ext uri="{BB962C8B-B14F-4D97-AF65-F5344CB8AC3E}">
        <p14:creationId xmlns:p14="http://schemas.microsoft.com/office/powerpoint/2010/main" val="294576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anim calcmode="lin" valueType="num">
                                      <p:cBhvr>
                                        <p:cTn id="29" dur="500" fill="hold"/>
                                        <p:tgtEl>
                                          <p:spTgt spid="87"/>
                                        </p:tgtEl>
                                        <p:attrNameLst>
                                          <p:attrName>ppt_x</p:attrName>
                                        </p:attrNameLst>
                                      </p:cBhvr>
                                      <p:tavLst>
                                        <p:tav tm="0">
                                          <p:val>
                                            <p:strVal val="#ppt_x"/>
                                          </p:val>
                                        </p:tav>
                                        <p:tav tm="100000">
                                          <p:val>
                                            <p:strVal val="#ppt_x"/>
                                          </p:val>
                                        </p:tav>
                                      </p:tavLst>
                                    </p:anim>
                                    <p:anim calcmode="lin" valueType="num">
                                      <p:cBhvr>
                                        <p:cTn id="30" dur="500" fill="hold"/>
                                        <p:tgtEl>
                                          <p:spTgt spid="87"/>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anim calcmode="lin" valueType="num">
                                      <p:cBhvr>
                                        <p:cTn id="35" dur="500" fill="hold"/>
                                        <p:tgtEl>
                                          <p:spTgt spid="57"/>
                                        </p:tgtEl>
                                        <p:attrNameLst>
                                          <p:attrName>ppt_x</p:attrName>
                                        </p:attrNameLst>
                                      </p:cBhvr>
                                      <p:tavLst>
                                        <p:tav tm="0">
                                          <p:val>
                                            <p:strVal val="#ppt_x"/>
                                          </p:val>
                                        </p:tav>
                                        <p:tav tm="100000">
                                          <p:val>
                                            <p:strVal val="#ppt_x"/>
                                          </p:val>
                                        </p:tav>
                                      </p:tavLst>
                                    </p:anim>
                                    <p:anim calcmode="lin" valueType="num">
                                      <p:cBhvr>
                                        <p:cTn id="36" dur="500" fill="hold"/>
                                        <p:tgtEl>
                                          <p:spTgt spid="5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nodeType="after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anim calcmode="lin" valueType="num">
                                      <p:cBhvr>
                                        <p:cTn id="41" dur="500" fill="hold"/>
                                        <p:tgtEl>
                                          <p:spTgt spid="66"/>
                                        </p:tgtEl>
                                        <p:attrNameLst>
                                          <p:attrName>ppt_x</p:attrName>
                                        </p:attrNameLst>
                                      </p:cBhvr>
                                      <p:tavLst>
                                        <p:tav tm="0">
                                          <p:val>
                                            <p:strVal val="#ppt_x"/>
                                          </p:val>
                                        </p:tav>
                                        <p:tav tm="100000">
                                          <p:val>
                                            <p:strVal val="#ppt_x"/>
                                          </p:val>
                                        </p:tav>
                                      </p:tavLst>
                                    </p:anim>
                                    <p:anim calcmode="lin" valueType="num">
                                      <p:cBhvr>
                                        <p:cTn id="42" dur="500" fill="hold"/>
                                        <p:tgtEl>
                                          <p:spTgt spid="66"/>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anim calcmode="lin" valueType="num">
                                      <p:cBhvr>
                                        <p:cTn id="47" dur="500" fill="hold"/>
                                        <p:tgtEl>
                                          <p:spTgt spid="62"/>
                                        </p:tgtEl>
                                        <p:attrNameLst>
                                          <p:attrName>ppt_x</p:attrName>
                                        </p:attrNameLst>
                                      </p:cBhvr>
                                      <p:tavLst>
                                        <p:tav tm="0">
                                          <p:val>
                                            <p:strVal val="#ppt_x"/>
                                          </p:val>
                                        </p:tav>
                                        <p:tav tm="100000">
                                          <p:val>
                                            <p:strVal val="#ppt_x"/>
                                          </p:val>
                                        </p:tav>
                                      </p:tavLst>
                                    </p:anim>
                                    <p:anim calcmode="lin" valueType="num">
                                      <p:cBhvr>
                                        <p:cTn id="48" dur="500" fill="hold"/>
                                        <p:tgtEl>
                                          <p:spTgt spid="6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anim calcmode="lin" valueType="num">
                                      <p:cBhvr>
                                        <p:cTn id="53" dur="500" fill="hold"/>
                                        <p:tgtEl>
                                          <p:spTgt spid="80"/>
                                        </p:tgtEl>
                                        <p:attrNameLst>
                                          <p:attrName>ppt_x</p:attrName>
                                        </p:attrNameLst>
                                      </p:cBhvr>
                                      <p:tavLst>
                                        <p:tav tm="0">
                                          <p:val>
                                            <p:strVal val="#ppt_x"/>
                                          </p:val>
                                        </p:tav>
                                        <p:tav tm="100000">
                                          <p:val>
                                            <p:strVal val="#ppt_x"/>
                                          </p:val>
                                        </p:tav>
                                      </p:tavLst>
                                    </p:anim>
                                    <p:anim calcmode="lin" valueType="num">
                                      <p:cBhvr>
                                        <p:cTn id="54" dur="500" fill="hold"/>
                                        <p:tgtEl>
                                          <p:spTgt spid="80"/>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anim calcmode="lin" valueType="num">
                                      <p:cBhvr>
                                        <p:cTn id="59" dur="500" fill="hold"/>
                                        <p:tgtEl>
                                          <p:spTgt spid="86"/>
                                        </p:tgtEl>
                                        <p:attrNameLst>
                                          <p:attrName>ppt_x</p:attrName>
                                        </p:attrNameLst>
                                      </p:cBhvr>
                                      <p:tavLst>
                                        <p:tav tm="0">
                                          <p:val>
                                            <p:strVal val="#ppt_x"/>
                                          </p:val>
                                        </p:tav>
                                        <p:tav tm="100000">
                                          <p:val>
                                            <p:strVal val="#ppt_x"/>
                                          </p:val>
                                        </p:tav>
                                      </p:tavLst>
                                    </p:anim>
                                    <p:anim calcmode="lin" valueType="num">
                                      <p:cBhvr>
                                        <p:cTn id="60" dur="500" fill="hold"/>
                                        <p:tgtEl>
                                          <p:spTgt spid="86"/>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anim calcmode="lin" valueType="num">
                                      <p:cBhvr>
                                        <p:cTn id="65" dur="500" fill="hold"/>
                                        <p:tgtEl>
                                          <p:spTgt spid="83"/>
                                        </p:tgtEl>
                                        <p:attrNameLst>
                                          <p:attrName>ppt_x</p:attrName>
                                        </p:attrNameLst>
                                      </p:cBhvr>
                                      <p:tavLst>
                                        <p:tav tm="0">
                                          <p:val>
                                            <p:strVal val="#ppt_x"/>
                                          </p:val>
                                        </p:tav>
                                        <p:tav tm="100000">
                                          <p:val>
                                            <p:strVal val="#ppt_x"/>
                                          </p:val>
                                        </p:tav>
                                      </p:tavLst>
                                    </p:anim>
                                    <p:anim calcmode="lin" valueType="num">
                                      <p:cBhvr>
                                        <p:cTn id="66" dur="500" fill="hold"/>
                                        <p:tgtEl>
                                          <p:spTgt spid="83"/>
                                        </p:tgtEl>
                                        <p:attrNameLst>
                                          <p:attrName>ppt_y</p:attrName>
                                        </p:attrNameLst>
                                      </p:cBhvr>
                                      <p:tavLst>
                                        <p:tav tm="0">
                                          <p:val>
                                            <p:strVal val="#ppt_y+.1"/>
                                          </p:val>
                                        </p:tav>
                                        <p:tav tm="100000">
                                          <p:val>
                                            <p:strVal val="#ppt_y"/>
                                          </p:val>
                                        </p:tav>
                                      </p:tavLst>
                                    </p:anim>
                                  </p:childTnLst>
                                </p:cTn>
                              </p:par>
                            </p:childTnLst>
                          </p:cTn>
                        </p:par>
                        <p:par>
                          <p:cTn id="67" fill="hold">
                            <p:stCondLst>
                              <p:cond delay="6000"/>
                            </p:stCondLst>
                            <p:childTnLst>
                              <p:par>
                                <p:cTn id="68" presetID="42" presetClass="entr" presetSubtype="0" fill="hold" nodeType="after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anim calcmode="lin" valueType="num">
                                      <p:cBhvr>
                                        <p:cTn id="71" dur="500" fill="hold"/>
                                        <p:tgtEl>
                                          <p:spTgt spid="76"/>
                                        </p:tgtEl>
                                        <p:attrNameLst>
                                          <p:attrName>ppt_x</p:attrName>
                                        </p:attrNameLst>
                                      </p:cBhvr>
                                      <p:tavLst>
                                        <p:tav tm="0">
                                          <p:val>
                                            <p:strVal val="#ppt_x"/>
                                          </p:val>
                                        </p:tav>
                                        <p:tav tm="100000">
                                          <p:val>
                                            <p:strVal val="#ppt_x"/>
                                          </p:val>
                                        </p:tav>
                                      </p:tavLst>
                                    </p:anim>
                                    <p:anim calcmode="lin" valueType="num">
                                      <p:cBhvr>
                                        <p:cTn id="72" dur="500" fill="hold"/>
                                        <p:tgtEl>
                                          <p:spTgt spid="76"/>
                                        </p:tgtEl>
                                        <p:attrNameLst>
                                          <p:attrName>ppt_y</p:attrName>
                                        </p:attrNameLst>
                                      </p:cBhvr>
                                      <p:tavLst>
                                        <p:tav tm="0">
                                          <p:val>
                                            <p:strVal val="#ppt_y+.1"/>
                                          </p:val>
                                        </p:tav>
                                        <p:tav tm="100000">
                                          <p:val>
                                            <p:strVal val="#ppt_y"/>
                                          </p:val>
                                        </p:tav>
                                      </p:tavLst>
                                    </p:anim>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par>
                          <p:cTn id="77" fill="hold">
                            <p:stCondLst>
                              <p:cond delay="7000"/>
                            </p:stCondLst>
                            <p:childTnLst>
                              <p:par>
                                <p:cTn id="78" presetID="31" presetClass="entr" presetSubtype="0" fill="hold" nodeType="afterEffect">
                                  <p:stCondLst>
                                    <p:cond delay="0"/>
                                  </p:stCondLst>
                                  <p:childTnLst>
                                    <p:set>
                                      <p:cBhvr>
                                        <p:cTn id="79" dur="1" fill="hold">
                                          <p:stCondLst>
                                            <p:cond delay="0"/>
                                          </p:stCondLst>
                                        </p:cTn>
                                        <p:tgtEl>
                                          <p:spTgt spid="98"/>
                                        </p:tgtEl>
                                        <p:attrNameLst>
                                          <p:attrName>style.visibility</p:attrName>
                                        </p:attrNameLst>
                                      </p:cBhvr>
                                      <p:to>
                                        <p:strVal val="visible"/>
                                      </p:to>
                                    </p:set>
                                    <p:anim calcmode="lin" valueType="num">
                                      <p:cBhvr>
                                        <p:cTn id="80" dur="1000" fill="hold"/>
                                        <p:tgtEl>
                                          <p:spTgt spid="98"/>
                                        </p:tgtEl>
                                        <p:attrNameLst>
                                          <p:attrName>ppt_w</p:attrName>
                                        </p:attrNameLst>
                                      </p:cBhvr>
                                      <p:tavLst>
                                        <p:tav tm="0">
                                          <p:val>
                                            <p:fltVal val="0"/>
                                          </p:val>
                                        </p:tav>
                                        <p:tav tm="100000">
                                          <p:val>
                                            <p:strVal val="#ppt_w"/>
                                          </p:val>
                                        </p:tav>
                                      </p:tavLst>
                                    </p:anim>
                                    <p:anim calcmode="lin" valueType="num">
                                      <p:cBhvr>
                                        <p:cTn id="81" dur="1000" fill="hold"/>
                                        <p:tgtEl>
                                          <p:spTgt spid="98"/>
                                        </p:tgtEl>
                                        <p:attrNameLst>
                                          <p:attrName>ppt_h</p:attrName>
                                        </p:attrNameLst>
                                      </p:cBhvr>
                                      <p:tavLst>
                                        <p:tav tm="0">
                                          <p:val>
                                            <p:fltVal val="0"/>
                                          </p:val>
                                        </p:tav>
                                        <p:tav tm="100000">
                                          <p:val>
                                            <p:strVal val="#ppt_h"/>
                                          </p:val>
                                        </p:tav>
                                      </p:tavLst>
                                    </p:anim>
                                    <p:anim calcmode="lin" valueType="num">
                                      <p:cBhvr>
                                        <p:cTn id="82" dur="1000" fill="hold"/>
                                        <p:tgtEl>
                                          <p:spTgt spid="98"/>
                                        </p:tgtEl>
                                        <p:attrNameLst>
                                          <p:attrName>style.rotation</p:attrName>
                                        </p:attrNameLst>
                                      </p:cBhvr>
                                      <p:tavLst>
                                        <p:tav tm="0">
                                          <p:val>
                                            <p:fltVal val="90"/>
                                          </p:val>
                                        </p:tav>
                                        <p:tav tm="100000">
                                          <p:val>
                                            <p:fltVal val="0"/>
                                          </p:val>
                                        </p:tav>
                                      </p:tavLst>
                                    </p:anim>
                                    <p:animEffect transition="in" filter="fade">
                                      <p:cBhvr>
                                        <p:cTn id="83"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6" grpId="0"/>
      <p:bldP spid="87" grpId="0"/>
      <p:bldP spid="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BE0F4-9A02-DA47-8859-91D999B44271}"/>
              </a:ext>
            </a:extLst>
          </p:cNvPr>
          <p:cNvSpPr>
            <a:spLocks noGrp="1"/>
          </p:cNvSpPr>
          <p:nvPr>
            <p:ph type="title"/>
          </p:nvPr>
        </p:nvSpPr>
        <p:spPr>
          <a:xfrm>
            <a:off x="434975" y="449264"/>
            <a:ext cx="11563350" cy="754061"/>
          </a:xfrm>
        </p:spPr>
        <p:txBody>
          <a:bodyPr/>
          <a:lstStyle/>
          <a:p>
            <a:r>
              <a:rPr lang="en-US">
                <a:solidFill>
                  <a:schemeClr val="accent1"/>
                </a:solidFill>
              </a:rPr>
              <a:t>Grow your business </a:t>
            </a:r>
            <a:r>
              <a:rPr lang="en-US"/>
              <a:t>with Teamwork</a:t>
            </a:r>
          </a:p>
        </p:txBody>
      </p:sp>
      <p:grpSp>
        <p:nvGrpSpPr>
          <p:cNvPr id="19" name="Group 18" descr="This section break highlights the second of three sections: Why add Teamwork services?">
            <a:extLst>
              <a:ext uri="{FF2B5EF4-FFF2-40B4-BE49-F238E27FC236}">
                <a16:creationId xmlns:a16="http://schemas.microsoft.com/office/drawing/2014/main" id="{056CD5AB-3AE5-EF49-958A-E01CE0840D3B}"/>
              </a:ext>
            </a:extLst>
          </p:cNvPr>
          <p:cNvGrpSpPr/>
          <p:nvPr/>
        </p:nvGrpSpPr>
        <p:grpSpPr>
          <a:xfrm>
            <a:off x="4505681" y="2110098"/>
            <a:ext cx="3587136" cy="4047897"/>
            <a:chOff x="4480182" y="2110098"/>
            <a:chExt cx="3587136" cy="4047897"/>
          </a:xfrm>
        </p:grpSpPr>
        <p:sp>
          <p:nvSpPr>
            <p:cNvPr id="20" name="Rectangle 19">
              <a:extLst>
                <a:ext uri="{FF2B5EF4-FFF2-40B4-BE49-F238E27FC236}">
                  <a16:creationId xmlns:a16="http://schemas.microsoft.com/office/drawing/2014/main" id="{D0AD0B1D-763C-6845-A338-D05B95B23D80}"/>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E5D9B9AF-5517-554F-AE79-D9A9C95A1726}"/>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DAC82856-A463-7049-A933-3398EB3A54B2}"/>
              </a:ext>
              <a:ext uri="{C183D7F6-B498-43B3-948B-1728B52AA6E4}">
                <adec:decorative xmlns:adec="http://schemas.microsoft.com/office/drawing/2017/decorative" val="1"/>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CBAE73FF-CDFB-4D48-A023-410FD0A1CF15}"/>
                </a:ext>
              </a:extLst>
            </p:cNvPr>
            <p:cNvSpPr/>
            <p:nvPr/>
          </p:nvSpPr>
          <p:spPr>
            <a:xfrm>
              <a:off x="8556661" y="4385789"/>
              <a:ext cx="2273511" cy="354492"/>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What to do next</a:t>
              </a:r>
            </a:p>
          </p:txBody>
        </p:sp>
        <p:pic>
          <p:nvPicPr>
            <p:cNvPr id="26" name="Picture 25">
              <a:extLst>
                <a:ext uri="{FF2B5EF4-FFF2-40B4-BE49-F238E27FC236}">
                  <a16:creationId xmlns:a16="http://schemas.microsoft.com/office/drawing/2014/main" id="{5B136589-FEF2-F54A-A679-98B623EBF031}"/>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AE9818CD-183A-6D40-B7F9-8439900BB03A}"/>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5FBD0556-3F95-A049-B475-0A9EF1826B37}"/>
              </a:ext>
              <a:ext uri="{C183D7F6-B498-43B3-948B-1728B52AA6E4}">
                <adec:decorative xmlns:adec="http://schemas.microsoft.com/office/drawing/2017/decorative" val="1"/>
              </a:ext>
            </a:extLst>
          </p:cNvPr>
          <p:cNvGrpSpPr/>
          <p:nvPr/>
        </p:nvGrpSpPr>
        <p:grpSpPr>
          <a:xfrm>
            <a:off x="4875307" y="2569207"/>
            <a:ext cx="2847896" cy="2762775"/>
            <a:chOff x="4625753" y="2233277"/>
            <a:chExt cx="2848703" cy="2763558"/>
          </a:xfrm>
        </p:grpSpPr>
        <p:sp>
          <p:nvSpPr>
            <p:cNvPr id="36" name="Rectangle 35">
              <a:extLst>
                <a:ext uri="{FF2B5EF4-FFF2-40B4-BE49-F238E27FC236}">
                  <a16:creationId xmlns:a16="http://schemas.microsoft.com/office/drawing/2014/main" id="{B1427FFB-9EF3-6A40-B048-3ABA7A5BF029}"/>
                </a:ext>
              </a:extLst>
            </p:cNvPr>
            <p:cNvSpPr/>
            <p:nvPr/>
          </p:nvSpPr>
          <p:spPr>
            <a:xfrm>
              <a:off x="4625753" y="4385789"/>
              <a:ext cx="2848703"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Why add Teamwork </a:t>
              </a:r>
              <a:br>
                <a:rPr lang="en-US" sz="2400">
                  <a:solidFill>
                    <a:srgbClr val="282828"/>
                  </a:solidFill>
                  <a:latin typeface="Segoe UI Semibold"/>
                </a:rPr>
              </a:br>
              <a:r>
                <a:rPr lang="en-US" sz="2400">
                  <a:solidFill>
                    <a:srgbClr val="282828"/>
                  </a:solidFill>
                  <a:latin typeface="Segoe UI Semibold"/>
                </a:rPr>
                <a:t>services?</a:t>
              </a:r>
            </a:p>
          </p:txBody>
        </p:sp>
        <p:pic>
          <p:nvPicPr>
            <p:cNvPr id="37" name="Picture 36">
              <a:extLst>
                <a:ext uri="{FF2B5EF4-FFF2-40B4-BE49-F238E27FC236}">
                  <a16:creationId xmlns:a16="http://schemas.microsoft.com/office/drawing/2014/main" id="{96873EB6-E2A2-3D4B-8586-D6B9F60BA8A5}"/>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9DBDBDD0-AA43-6F45-A34A-F105B1BE3F56}"/>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41BAE04-00B9-DF4A-9BBA-E59CFD2052B5}"/>
              </a:ext>
              <a:ext uri="{C183D7F6-B498-43B3-948B-1728B52AA6E4}">
                <adec:decorative xmlns:adec="http://schemas.microsoft.com/office/drawing/2017/decorative" val="1"/>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892C3649-0A5C-B64A-B31A-8410283A6923}"/>
                </a:ext>
              </a:extLst>
            </p:cNvPr>
            <p:cNvSpPr/>
            <p:nvPr/>
          </p:nvSpPr>
          <p:spPr>
            <a:xfrm>
              <a:off x="1075849" y="4385790"/>
              <a:ext cx="2568739"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How will this help </a:t>
              </a:r>
              <a:br>
                <a:rPr lang="en-US" sz="2400">
                  <a:solidFill>
                    <a:srgbClr val="282828"/>
                  </a:solidFill>
                  <a:latin typeface="Segoe UI Semibold"/>
                </a:rPr>
              </a:br>
              <a:r>
                <a:rPr lang="en-US" sz="2400">
                  <a:solidFill>
                    <a:srgbClr val="282828"/>
                  </a:solidFill>
                  <a:latin typeface="Segoe UI Semibold"/>
                </a:rPr>
                <a:t>your customers?</a:t>
              </a:r>
            </a:p>
          </p:txBody>
        </p:sp>
        <p:pic>
          <p:nvPicPr>
            <p:cNvPr id="41" name="Picture 40">
              <a:extLst>
                <a:ext uri="{FF2B5EF4-FFF2-40B4-BE49-F238E27FC236}">
                  <a16:creationId xmlns:a16="http://schemas.microsoft.com/office/drawing/2014/main" id="{A77E039C-C7D7-F748-9FE7-F576F16529C2}"/>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2" name="Straight Connector 41">
              <a:extLst>
                <a:ext uri="{FF2B5EF4-FFF2-40B4-BE49-F238E27FC236}">
                  <a16:creationId xmlns:a16="http://schemas.microsoft.com/office/drawing/2014/main" id="{27146B47-C9AC-CB4A-A3F5-D64092B9CDC5}"/>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1816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DE73367-4DA9-A641-A03D-27AB946D4A2F}"/>
              </a:ext>
              <a:ext uri="{C183D7F6-B498-43B3-948B-1728B52AA6E4}">
                <adec:decorative xmlns:adec="http://schemas.microsoft.com/office/drawing/2017/decorative" val="1"/>
              </a:ext>
            </a:extLst>
          </p:cNvPr>
          <p:cNvGrpSpPr/>
          <p:nvPr/>
        </p:nvGrpSpPr>
        <p:grpSpPr>
          <a:xfrm>
            <a:off x="8210615" y="1784392"/>
            <a:ext cx="3703753" cy="3425740"/>
            <a:chOff x="8210615" y="1396449"/>
            <a:chExt cx="3703753" cy="3425740"/>
          </a:xfrm>
        </p:grpSpPr>
        <p:pic>
          <p:nvPicPr>
            <p:cNvPr id="18" name="Picture 17" descr="Photo of two people collaborating">
              <a:extLst>
                <a:ext uri="{FF2B5EF4-FFF2-40B4-BE49-F238E27FC236}">
                  <a16:creationId xmlns:a16="http://schemas.microsoft.com/office/drawing/2014/main" id="{787AE174-EAB4-BA4E-BEF5-F6B3C03DE9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73" t="29972" r="20261" b="-137"/>
            <a:stretch/>
          </p:blipFill>
          <p:spPr>
            <a:xfrm>
              <a:off x="8210615" y="1396449"/>
              <a:ext cx="3703753" cy="2629739"/>
            </a:xfrm>
            <a:prstGeom prst="rect">
              <a:avLst/>
            </a:prstGeom>
          </p:spPr>
        </p:pic>
        <p:sp>
          <p:nvSpPr>
            <p:cNvPr id="19" name="Text Placeholder 21">
              <a:extLst>
                <a:ext uri="{FF2B5EF4-FFF2-40B4-BE49-F238E27FC236}">
                  <a16:creationId xmlns:a16="http://schemas.microsoft.com/office/drawing/2014/main" id="{10DE3DDF-5980-3746-9C4C-9A2BB096BE5B}"/>
                </a:ext>
              </a:extLst>
            </p:cNvPr>
            <p:cNvSpPr txBox="1">
              <a:spLocks/>
            </p:cNvSpPr>
            <p:nvPr/>
          </p:nvSpPr>
          <p:spPr>
            <a:xfrm>
              <a:off x="8210615" y="4145081"/>
              <a:ext cx="3695701" cy="677108"/>
            </a:xfrm>
            <a:prstGeom prst="rect">
              <a:avLst/>
            </a:prstGeom>
            <a:solidFill>
              <a:schemeClr val="tx2"/>
            </a:solidFill>
          </p:spPr>
          <p:txBody>
            <a:bodyPr vert="horz" wrap="square" lIns="91440" tIns="91440" rIns="91440" bIns="9144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1800" b="1">
                  <a:solidFill>
                    <a:schemeClr val="bg1"/>
                  </a:solidFill>
                  <a:latin typeface="+mn-lt"/>
                  <a:cs typeface="Segoe UI" panose="020B0502040204020203" pitchFamily="34" charset="0"/>
                </a:rPr>
                <a:t>Teams solutions</a:t>
              </a:r>
            </a:p>
            <a:p>
              <a:pPr>
                <a:spcAft>
                  <a:spcPts val="0"/>
                </a:spcAft>
              </a:pPr>
              <a:r>
                <a:rPr lang="en-US" sz="1400">
                  <a:solidFill>
                    <a:schemeClr val="bg1"/>
                  </a:solidFill>
                  <a:latin typeface="+mn-lt"/>
                </a:rPr>
                <a:t>Secured light-weight business solutions </a:t>
              </a:r>
            </a:p>
          </p:txBody>
        </p:sp>
      </p:grpSp>
      <p:grpSp>
        <p:nvGrpSpPr>
          <p:cNvPr id="20" name="Group 19">
            <a:extLst>
              <a:ext uri="{FF2B5EF4-FFF2-40B4-BE49-F238E27FC236}">
                <a16:creationId xmlns:a16="http://schemas.microsoft.com/office/drawing/2014/main" id="{DAA93DCF-14D9-B045-9681-0C7D2A73FE96}"/>
              </a:ext>
              <a:ext uri="{C183D7F6-B498-43B3-948B-1728B52AA6E4}">
                <adec:decorative xmlns:adec="http://schemas.microsoft.com/office/drawing/2017/decorative" val="1"/>
              </a:ext>
            </a:extLst>
          </p:cNvPr>
          <p:cNvGrpSpPr/>
          <p:nvPr/>
        </p:nvGrpSpPr>
        <p:grpSpPr>
          <a:xfrm>
            <a:off x="4322795" y="1784393"/>
            <a:ext cx="3703320" cy="3425739"/>
            <a:chOff x="4253102" y="1396450"/>
            <a:chExt cx="3703320" cy="3425739"/>
          </a:xfrm>
        </p:grpSpPr>
        <p:pic>
          <p:nvPicPr>
            <p:cNvPr id="24" name="Picture 23" descr="Photo of two people collaborating">
              <a:extLst>
                <a:ext uri="{FF2B5EF4-FFF2-40B4-BE49-F238E27FC236}">
                  <a16:creationId xmlns:a16="http://schemas.microsoft.com/office/drawing/2014/main" id="{44E2C097-BBA3-B643-9867-F7B2DF606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53102" y="1396450"/>
              <a:ext cx="3698035" cy="2634877"/>
            </a:xfrm>
            <a:prstGeom prst="rect">
              <a:avLst/>
            </a:prstGeom>
          </p:spPr>
        </p:pic>
        <p:sp>
          <p:nvSpPr>
            <p:cNvPr id="25" name="Text Placeholder 21">
              <a:extLst>
                <a:ext uri="{FF2B5EF4-FFF2-40B4-BE49-F238E27FC236}">
                  <a16:creationId xmlns:a16="http://schemas.microsoft.com/office/drawing/2014/main" id="{2FACBFA0-D888-2A4D-93A7-D1A31C7D8CAA}"/>
                </a:ext>
              </a:extLst>
            </p:cNvPr>
            <p:cNvSpPr txBox="1">
              <a:spLocks/>
            </p:cNvSpPr>
            <p:nvPr/>
          </p:nvSpPr>
          <p:spPr>
            <a:xfrm>
              <a:off x="4253102" y="4145081"/>
              <a:ext cx="3703320" cy="677108"/>
            </a:xfrm>
            <a:prstGeom prst="rect">
              <a:avLst/>
            </a:prstGeom>
            <a:solidFill>
              <a:schemeClr val="tx2"/>
            </a:solidFill>
          </p:spPr>
          <p:txBody>
            <a:bodyPr vert="horz" wrap="square" lIns="91440" tIns="91440" rIns="91440" bIns="9144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1800" b="1">
                  <a:solidFill>
                    <a:schemeClr val="bg1"/>
                  </a:solidFill>
                  <a:latin typeface="+mn-lt"/>
                  <a:cs typeface="Segoe UI" panose="020B0502040204020203" pitchFamily="34" charset="0"/>
                </a:rPr>
                <a:t>Meetings management </a:t>
              </a:r>
            </a:p>
            <a:p>
              <a:pPr>
                <a:spcAft>
                  <a:spcPts val="0"/>
                </a:spcAft>
              </a:pPr>
              <a:r>
                <a:rPr lang="en-AU" sz="1400">
                  <a:solidFill>
                    <a:schemeClr val="bg1"/>
                  </a:solidFill>
                  <a:latin typeface="+mn-lt"/>
                </a:rPr>
                <a:t>Package meetings services and devices</a:t>
              </a:r>
            </a:p>
          </p:txBody>
        </p:sp>
      </p:grpSp>
      <p:grpSp>
        <p:nvGrpSpPr>
          <p:cNvPr id="26" name="Group 25">
            <a:extLst>
              <a:ext uri="{FF2B5EF4-FFF2-40B4-BE49-F238E27FC236}">
                <a16:creationId xmlns:a16="http://schemas.microsoft.com/office/drawing/2014/main" id="{5271C9F7-CF6D-994B-B19A-53229B3B673A}"/>
              </a:ext>
              <a:ext uri="{C183D7F6-B498-43B3-948B-1728B52AA6E4}">
                <adec:decorative xmlns:adec="http://schemas.microsoft.com/office/drawing/2017/decorative" val="1"/>
              </a:ext>
            </a:extLst>
          </p:cNvPr>
          <p:cNvGrpSpPr/>
          <p:nvPr/>
        </p:nvGrpSpPr>
        <p:grpSpPr>
          <a:xfrm>
            <a:off x="434975" y="1784393"/>
            <a:ext cx="3703320" cy="3425739"/>
            <a:chOff x="434975" y="1396450"/>
            <a:chExt cx="3703320" cy="3425739"/>
          </a:xfrm>
        </p:grpSpPr>
        <p:pic>
          <p:nvPicPr>
            <p:cNvPr id="27" name="Picture 26" descr="Photo of two people collaborating">
              <a:extLst>
                <a:ext uri="{FF2B5EF4-FFF2-40B4-BE49-F238E27FC236}">
                  <a16:creationId xmlns:a16="http://schemas.microsoft.com/office/drawing/2014/main" id="{9A20532C-412E-AD46-971B-7209213BF886}"/>
                </a:ext>
              </a:extLst>
            </p:cNvPr>
            <p:cNvPicPr>
              <a:picLocks noChangeAspect="1"/>
            </p:cNvPicPr>
            <p:nvPr/>
          </p:nvPicPr>
          <p:blipFill rotWithShape="1">
            <a:blip r:embed="rId5"/>
            <a:srcRect l="-158" t="31453" r="36113" b="133"/>
            <a:stretch/>
          </p:blipFill>
          <p:spPr>
            <a:xfrm>
              <a:off x="437618" y="1396450"/>
              <a:ext cx="3698035" cy="2629738"/>
            </a:xfrm>
            <a:prstGeom prst="rect">
              <a:avLst/>
            </a:prstGeom>
          </p:spPr>
        </p:pic>
        <p:sp>
          <p:nvSpPr>
            <p:cNvPr id="28" name="Text Placeholder 20">
              <a:extLst>
                <a:ext uri="{FF2B5EF4-FFF2-40B4-BE49-F238E27FC236}">
                  <a16:creationId xmlns:a16="http://schemas.microsoft.com/office/drawing/2014/main" id="{EFCBE046-689B-1341-B715-43982D51AE74}"/>
                </a:ext>
              </a:extLst>
            </p:cNvPr>
            <p:cNvSpPr txBox="1">
              <a:spLocks/>
            </p:cNvSpPr>
            <p:nvPr/>
          </p:nvSpPr>
          <p:spPr>
            <a:xfrm>
              <a:off x="434975" y="4145081"/>
              <a:ext cx="3703320" cy="677108"/>
            </a:xfrm>
            <a:prstGeom prst="rect">
              <a:avLst/>
            </a:prstGeom>
            <a:solidFill>
              <a:schemeClr val="tx2"/>
            </a:solidFill>
          </p:spPr>
          <p:txBody>
            <a:bodyPr vert="horz" wrap="square" lIns="91440" tIns="91440" rIns="91440" bIns="9144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b="1"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1800">
                  <a:solidFill>
                    <a:schemeClr val="bg1"/>
                  </a:solidFill>
                  <a:latin typeface="+mn-lt"/>
                  <a:cs typeface="Segoe UI" panose="020B0502040204020203" pitchFamily="34" charset="0"/>
                </a:rPr>
                <a:t>Teamwork basics</a:t>
              </a:r>
            </a:p>
            <a:p>
              <a:pPr>
                <a:spcAft>
                  <a:spcPts val="0"/>
                </a:spcAft>
              </a:pPr>
              <a:r>
                <a:rPr lang="en-AU" sz="1400" b="0">
                  <a:solidFill>
                    <a:schemeClr val="bg1"/>
                  </a:solidFill>
                  <a:latin typeface="+mn-lt"/>
                </a:rPr>
                <a:t>Email, chat and collaboration</a:t>
              </a:r>
            </a:p>
          </p:txBody>
        </p:sp>
      </p:grpSp>
      <p:sp>
        <p:nvSpPr>
          <p:cNvPr id="30" name="Text Placeholder 20">
            <a:extLst>
              <a:ext uri="{FF2B5EF4-FFF2-40B4-BE49-F238E27FC236}">
                <a16:creationId xmlns:a16="http://schemas.microsoft.com/office/drawing/2014/main" id="{B7CDA910-2AB6-084A-B5FA-2553C44AE272}"/>
              </a:ext>
            </a:extLst>
          </p:cNvPr>
          <p:cNvSpPr txBox="1">
            <a:spLocks/>
          </p:cNvSpPr>
          <p:nvPr/>
        </p:nvSpPr>
        <p:spPr>
          <a:xfrm>
            <a:off x="434975" y="5331546"/>
            <a:ext cx="11471341" cy="677108"/>
          </a:xfrm>
          <a:prstGeom prst="rect">
            <a:avLst/>
          </a:prstGeom>
          <a:solidFill>
            <a:schemeClr val="accent6"/>
          </a:solidFill>
        </p:spPr>
        <p:txBody>
          <a:bodyPr vert="horz" wrap="square" lIns="91440" tIns="91440" rIns="182880" bIns="91440" rtlCol="0">
            <a:spAutoFit/>
          </a:bodyPr>
          <a:lstStyle>
            <a:lvl1pPr marL="0" marR="0" indent="0" algn="l" defTabSz="932742" rtl="0" eaLnBrk="1" fontAlgn="auto" latinLnBrk="0" hangingPunct="1">
              <a:lnSpc>
                <a:spcPct val="100000"/>
              </a:lnSpc>
              <a:spcBef>
                <a:spcPts val="0"/>
              </a:spcBef>
              <a:spcAft>
                <a:spcPts val="800"/>
              </a:spcAft>
              <a:buClrTx/>
              <a:buSzPct val="90000"/>
              <a:buFont typeface="Wingdings" panose="05000000000000000000" pitchFamily="2" charset="2"/>
              <a:buNone/>
              <a:tabLst/>
              <a:defRPr sz="1600" b="1" kern="1200" spc="0" baseline="0">
                <a:solidFill>
                  <a:schemeClr val="accent1"/>
                </a:solidFill>
                <a:latin typeface="+mj-lt"/>
                <a:ea typeface="+mn-ea"/>
                <a:cs typeface="+mn-cs"/>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mn-lt"/>
                <a:cs typeface="Segoe UI" panose="020B0502040204020203" pitchFamily="34" charset="0"/>
              </a:rPr>
              <a:t>Adoption and change management services</a:t>
            </a:r>
            <a:br>
              <a:rPr lang="en-US" sz="1800">
                <a:latin typeface="+mn-lt"/>
                <a:cs typeface="Segoe UI" panose="020B0502040204020203" pitchFamily="34" charset="0"/>
              </a:rPr>
            </a:br>
            <a:r>
              <a:rPr lang="en-US" sz="1400" b="0">
                <a:solidFill>
                  <a:schemeClr val="tx1"/>
                </a:solidFill>
                <a:latin typeface="+mn-lt"/>
                <a:cs typeface="Segoe UI" panose="020B0502040204020203" pitchFamily="34" charset="0"/>
              </a:rPr>
              <a:t>Enable end user adoption and success</a:t>
            </a:r>
            <a:endParaRPr lang="en-AU" sz="1400" b="0">
              <a:solidFill>
                <a:schemeClr val="tx1"/>
              </a:solidFill>
              <a:latin typeface="+mn-lt"/>
            </a:endParaRPr>
          </a:p>
        </p:txBody>
      </p:sp>
      <p:sp>
        <p:nvSpPr>
          <p:cNvPr id="21" name="Title 1">
            <a:extLst>
              <a:ext uri="{FF2B5EF4-FFF2-40B4-BE49-F238E27FC236}">
                <a16:creationId xmlns:a16="http://schemas.microsoft.com/office/drawing/2014/main" id="{2EAEF2EA-5C6A-499F-AE49-A9FCBCB33ECA}"/>
              </a:ext>
            </a:extLst>
          </p:cNvPr>
          <p:cNvSpPr>
            <a:spLocks noGrp="1"/>
          </p:cNvSpPr>
          <p:nvPr>
            <p:ph type="title"/>
          </p:nvPr>
        </p:nvSpPr>
        <p:spPr/>
        <p:txBody>
          <a:bodyPr/>
          <a:lstStyle/>
          <a:p>
            <a:pPr algn="ctr"/>
            <a:r>
              <a:rPr lang="en-US"/>
              <a:t>Build </a:t>
            </a:r>
            <a:r>
              <a:rPr lang="en-US">
                <a:solidFill>
                  <a:schemeClr val="tx2"/>
                </a:solidFill>
              </a:rPr>
              <a:t>Teamwork </a:t>
            </a:r>
            <a:r>
              <a:rPr lang="en-US">
                <a:solidFill>
                  <a:schemeClr val="tx1"/>
                </a:solidFill>
              </a:rPr>
              <a:t>offerings to drive profitability</a:t>
            </a:r>
            <a:br>
              <a:rPr lang="en-US">
                <a:solidFill>
                  <a:schemeClr val="tx2"/>
                </a:solidFill>
              </a:rPr>
            </a:br>
            <a:r>
              <a:rPr lang="en-US">
                <a:solidFill>
                  <a:schemeClr val="tx2"/>
                </a:solidFill>
              </a:rPr>
              <a:t>$16.75/ user/ month* </a:t>
            </a:r>
            <a:r>
              <a:rPr lang="en-US">
                <a:solidFill>
                  <a:schemeClr val="tx1"/>
                </a:solidFill>
              </a:rPr>
              <a:t>of partner opportunity in SMB  </a:t>
            </a:r>
          </a:p>
        </p:txBody>
      </p:sp>
      <p:sp>
        <p:nvSpPr>
          <p:cNvPr id="15" name="Rectangle 14">
            <a:extLst>
              <a:ext uri="{FF2B5EF4-FFF2-40B4-BE49-F238E27FC236}">
                <a16:creationId xmlns:a16="http://schemas.microsoft.com/office/drawing/2014/main" id="{8B280DF5-1A0A-496B-8B45-7FFADFE571BE}"/>
              </a:ext>
            </a:extLst>
          </p:cNvPr>
          <p:cNvSpPr/>
          <p:nvPr/>
        </p:nvSpPr>
        <p:spPr>
          <a:xfrm>
            <a:off x="423418" y="6550025"/>
            <a:ext cx="10564880" cy="276999"/>
          </a:xfrm>
          <a:prstGeom prst="rect">
            <a:avLst/>
          </a:prstGeom>
        </p:spPr>
        <p:txBody>
          <a:bodyPr wrap="square" anchor="t">
            <a:spAutoFit/>
          </a:bodyPr>
          <a:ls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a:lstStyle>
          <a:p>
            <a:r>
              <a:rPr lang="en-US" sz="1200">
                <a:solidFill>
                  <a:srgbClr val="000000"/>
                </a:solidFill>
              </a:rPr>
              <a:t>*The Microsoft 365 Partner Opportunity, A Forrester Total Economic Impact™ Study Commissioned By Microsoft, July 2019 </a:t>
            </a:r>
          </a:p>
        </p:txBody>
      </p:sp>
    </p:spTree>
    <p:extLst>
      <p:ext uri="{BB962C8B-B14F-4D97-AF65-F5344CB8AC3E}">
        <p14:creationId xmlns:p14="http://schemas.microsoft.com/office/powerpoint/2010/main" val="2378074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9D90-BC84-4E5F-8146-E51CBF7F987D}"/>
              </a:ext>
            </a:extLst>
          </p:cNvPr>
          <p:cNvSpPr>
            <a:spLocks noGrp="1"/>
          </p:cNvSpPr>
          <p:nvPr>
            <p:ph type="title"/>
          </p:nvPr>
        </p:nvSpPr>
        <p:spPr/>
        <p:txBody>
          <a:bodyPr/>
          <a:lstStyle/>
          <a:p>
            <a:r>
              <a:rPr lang="en-US">
                <a:solidFill>
                  <a:schemeClr val="tx1"/>
                </a:solidFill>
              </a:rPr>
              <a:t>Teamwork basics</a:t>
            </a:r>
          </a:p>
        </p:txBody>
      </p:sp>
      <p:sp>
        <p:nvSpPr>
          <p:cNvPr id="12" name="Text Placeholder 3">
            <a:extLst>
              <a:ext uri="{FF2B5EF4-FFF2-40B4-BE49-F238E27FC236}">
                <a16:creationId xmlns:a16="http://schemas.microsoft.com/office/drawing/2014/main" id="{E504A903-E46B-C24D-815A-F645849726EC}"/>
              </a:ext>
            </a:extLst>
          </p:cNvPr>
          <p:cNvSpPr txBox="1">
            <a:spLocks/>
          </p:cNvSpPr>
          <p:nvPr/>
        </p:nvSpPr>
        <p:spPr>
          <a:xfrm>
            <a:off x="440018" y="1222376"/>
            <a:ext cx="5460226" cy="343171"/>
          </a:xfrm>
          <a:prstGeom prst="rect">
            <a:avLst/>
          </a:prstGeom>
        </p:spPr>
        <p:txBody>
          <a:bodyPr vert="horz" wrap="square" lIns="0" tIns="0" rIns="0" bIns="0" rtlCol="0">
            <a:spAutoFit/>
          </a:bodyPr>
          <a:lstStyle>
            <a:lvl1pPr marL="0" marR="0" indent="0" algn="l" defTabSz="932742" rtl="0" eaLnBrk="1" fontAlgn="auto" latinLnBrk="0" hangingPunct="1">
              <a:lnSpc>
                <a:spcPct val="110000"/>
              </a:lnSpc>
              <a:spcBef>
                <a:spcPts val="0"/>
              </a:spcBef>
              <a:spcAft>
                <a:spcPts val="1000"/>
              </a:spcAft>
              <a:buClrTx/>
              <a:buSzPct val="90000"/>
              <a:buFont typeface="Wingdings" panose="05000000000000000000" pitchFamily="2" charset="2"/>
              <a:buNone/>
              <a:tabLst/>
              <a:defRPr sz="20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r>
              <a:rPr lang="en-US" sz="2200">
                <a:solidFill>
                  <a:schemeClr val="tx1"/>
                </a:solidFill>
                <a:latin typeface="Segoe UI"/>
              </a:rPr>
              <a:t>Helps SMBs organize and share information</a:t>
            </a:r>
          </a:p>
        </p:txBody>
      </p:sp>
      <p:graphicFrame>
        <p:nvGraphicFramePr>
          <p:cNvPr id="13" name="Table 12">
            <a:extLst>
              <a:ext uri="{FF2B5EF4-FFF2-40B4-BE49-F238E27FC236}">
                <a16:creationId xmlns:a16="http://schemas.microsoft.com/office/drawing/2014/main" id="{DA704871-C203-1E4C-B127-48C0B71B622D}"/>
              </a:ext>
            </a:extLst>
          </p:cNvPr>
          <p:cNvGraphicFramePr>
            <a:graphicFrameLocks noGrp="1"/>
          </p:cNvGraphicFramePr>
          <p:nvPr>
            <p:extLst>
              <p:ext uri="{D42A27DB-BD31-4B8C-83A1-F6EECF244321}">
                <p14:modId xmlns:p14="http://schemas.microsoft.com/office/powerpoint/2010/main" val="2057927745"/>
              </p:ext>
            </p:extLst>
          </p:nvPr>
        </p:nvGraphicFramePr>
        <p:xfrm>
          <a:off x="434976" y="1903214"/>
          <a:ext cx="5460226" cy="3929156"/>
        </p:xfrm>
        <a:graphic>
          <a:graphicData uri="http://schemas.openxmlformats.org/drawingml/2006/table">
            <a:tbl>
              <a:tblPr firstRow="1" bandRow="1">
                <a:tableStyleId>{5C22544A-7EE6-4342-B048-85BDC9FD1C3A}</a:tableStyleId>
              </a:tblPr>
              <a:tblGrid>
                <a:gridCol w="1405056">
                  <a:extLst>
                    <a:ext uri="{9D8B030D-6E8A-4147-A177-3AD203B41FA5}">
                      <a16:colId xmlns:a16="http://schemas.microsoft.com/office/drawing/2014/main" val="1499946517"/>
                    </a:ext>
                  </a:extLst>
                </a:gridCol>
                <a:gridCol w="4055170">
                  <a:extLst>
                    <a:ext uri="{9D8B030D-6E8A-4147-A177-3AD203B41FA5}">
                      <a16:colId xmlns:a16="http://schemas.microsoft.com/office/drawing/2014/main" val="529322034"/>
                    </a:ext>
                  </a:extLst>
                </a:gridCol>
              </a:tblGrid>
              <a:tr h="736467">
                <a:tc>
                  <a:txBody>
                    <a:bodyPr/>
                    <a:lstStyle/>
                    <a:p>
                      <a:r>
                        <a:rPr lang="en-AU" sz="1600" b="1">
                          <a:solidFill>
                            <a:schemeClr val="tx1"/>
                          </a:solidFill>
                        </a:rPr>
                        <a:t>Services</a:t>
                      </a:r>
                      <a:endParaRPr lang="en-US" sz="1600" b="1">
                        <a:solidFill>
                          <a:schemeClr val="tx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baseline="0">
                          <a:solidFill>
                            <a:schemeClr val="tx1"/>
                          </a:solidFill>
                        </a:rPr>
                        <a:t>Description</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448739"/>
                  </a:ext>
                </a:extLst>
              </a:tr>
              <a:tr h="1030368">
                <a:tc>
                  <a:txBody>
                    <a:bodyPr/>
                    <a:lstStyle/>
                    <a:p>
                      <a:r>
                        <a:rPr lang="en-AU" sz="1600" b="1">
                          <a:solidFill>
                            <a:schemeClr val="accent1"/>
                          </a:solidFill>
                        </a:rPr>
                        <a:t>Migrate</a:t>
                      </a:r>
                      <a:endParaRPr lang="en-US" sz="1600" b="1">
                        <a:solidFill>
                          <a:schemeClr val="accent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600" b="0" kern="1200" baseline="0">
                          <a:solidFill>
                            <a:schemeClr val="tx1"/>
                          </a:solidFill>
                          <a:latin typeface="+mn-lt"/>
                          <a:ea typeface="+mn-ea"/>
                          <a:cs typeface="+mn-cs"/>
                        </a:rPr>
                        <a:t>Help SMBs start their journey in the cloud through migrating email, files and identity </a:t>
                      </a:r>
                      <a:endParaRPr lang="en-US" sz="1600" b="0" kern="1200" baseline="0">
                        <a:solidFill>
                          <a:schemeClr val="tx1"/>
                        </a:solidFill>
                        <a:latin typeface="+mn-lt"/>
                        <a:ea typeface="+mn-ea"/>
                        <a:cs typeface="+mn-cs"/>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70831"/>
                  </a:ext>
                </a:extLst>
              </a:tr>
              <a:tr h="1030368">
                <a:tc>
                  <a:txBody>
                    <a:bodyPr/>
                    <a:lstStyle/>
                    <a:p>
                      <a:r>
                        <a:rPr lang="en-US" sz="1600" b="1">
                          <a:solidFill>
                            <a:schemeClr val="accent1"/>
                          </a:solidFill>
                        </a:rPr>
                        <a:t>Set up </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baseline="0">
                          <a:solidFill>
                            <a:schemeClr val="tx1"/>
                          </a:solidFill>
                          <a:latin typeface="+mn-lt"/>
                          <a:ea typeface="+mn-ea"/>
                          <a:cs typeface="+mn-cs"/>
                        </a:rPr>
                        <a:t>Standardize the organization on Teams for collaboration. Move files to channels</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036599"/>
                  </a:ext>
                </a:extLst>
              </a:tr>
              <a:tr h="1131953">
                <a:tc>
                  <a:txBody>
                    <a:bodyPr/>
                    <a:lstStyle/>
                    <a:p>
                      <a:r>
                        <a:rPr lang="en-US" sz="1600" b="1">
                          <a:solidFill>
                            <a:schemeClr val="accent1"/>
                          </a:solidFill>
                        </a:rPr>
                        <a:t>Integrate </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aseline="0">
                          <a:solidFill>
                            <a:schemeClr val="tx1"/>
                          </a:solidFill>
                        </a:rPr>
                        <a:t>Integrate other Microsoft services into Teams experience</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21580"/>
                  </a:ext>
                </a:extLst>
              </a:tr>
            </a:tbl>
          </a:graphicData>
        </a:graphic>
      </p:graphicFrame>
      <p:pic>
        <p:nvPicPr>
          <p:cNvPr id="8" name="Picture 7">
            <a:extLst>
              <a:ext uri="{FF2B5EF4-FFF2-40B4-BE49-F238E27FC236}">
                <a16:creationId xmlns:a16="http://schemas.microsoft.com/office/drawing/2014/main" id="{10F30869-FC2E-4CB9-BDA9-A0DEFF4A8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8671" y="1057785"/>
            <a:ext cx="6567261" cy="6104588"/>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362118E4-E02D-4D32-9818-72714FE8D0B7}"/>
              </a:ext>
            </a:extLst>
          </p:cNvPr>
          <p:cNvPicPr>
            <a:picLocks noChangeAspect="1"/>
          </p:cNvPicPr>
          <p:nvPr/>
        </p:nvPicPr>
        <p:blipFill>
          <a:blip r:embed="rId4"/>
          <a:stretch>
            <a:fillRect/>
          </a:stretch>
        </p:blipFill>
        <p:spPr>
          <a:xfrm>
            <a:off x="6809533" y="1783785"/>
            <a:ext cx="5894053" cy="5358229"/>
          </a:xfrm>
          <a:prstGeom prst="rect">
            <a:avLst/>
          </a:prstGeom>
        </p:spPr>
      </p:pic>
    </p:spTree>
    <p:extLst>
      <p:ext uri="{BB962C8B-B14F-4D97-AF65-F5344CB8AC3E}">
        <p14:creationId xmlns:p14="http://schemas.microsoft.com/office/powerpoint/2010/main" val="16968755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A9788D0-25AF-45BB-AC55-19B833D23DDD}"/>
              </a:ext>
            </a:extLst>
          </p:cNvPr>
          <p:cNvSpPr>
            <a:spLocks noGrp="1"/>
          </p:cNvSpPr>
          <p:nvPr>
            <p:ph type="title"/>
          </p:nvPr>
        </p:nvSpPr>
        <p:spPr>
          <a:xfrm>
            <a:off x="435796" y="449264"/>
            <a:ext cx="6511568" cy="773112"/>
          </a:xfrm>
        </p:spPr>
        <p:txBody>
          <a:bodyPr/>
          <a:lstStyle/>
          <a:p>
            <a:r>
              <a:rPr lang="en-US">
                <a:solidFill>
                  <a:schemeClr val="tx1"/>
                </a:solidFill>
              </a:rPr>
              <a:t>Adoption and change management</a:t>
            </a:r>
          </a:p>
        </p:txBody>
      </p:sp>
      <p:sp>
        <p:nvSpPr>
          <p:cNvPr id="23" name="Text Placeholder 4">
            <a:extLst>
              <a:ext uri="{FF2B5EF4-FFF2-40B4-BE49-F238E27FC236}">
                <a16:creationId xmlns:a16="http://schemas.microsoft.com/office/drawing/2014/main" id="{264259D5-16F9-46A3-BB02-B0E9ED0D163B}"/>
              </a:ext>
            </a:extLst>
          </p:cNvPr>
          <p:cNvSpPr>
            <a:spLocks noGrp="1"/>
          </p:cNvSpPr>
          <p:nvPr>
            <p:ph type="body" sz="quarter" idx="12"/>
          </p:nvPr>
        </p:nvSpPr>
        <p:spPr>
          <a:xfrm>
            <a:off x="385407" y="1578815"/>
            <a:ext cx="5668438" cy="650565"/>
          </a:xfrm>
        </p:spPr>
        <p:txBody>
          <a:bodyPr/>
          <a:lstStyle/>
          <a:p>
            <a:r>
              <a:rPr lang="en-US">
                <a:solidFill>
                  <a:schemeClr val="tx1"/>
                </a:solidFill>
              </a:rPr>
              <a:t>Accelerate end-user adoption and value with value-added one-time and ongoing services</a:t>
            </a:r>
          </a:p>
        </p:txBody>
      </p:sp>
      <p:graphicFrame>
        <p:nvGraphicFramePr>
          <p:cNvPr id="9" name="Table 8">
            <a:extLst>
              <a:ext uri="{FF2B5EF4-FFF2-40B4-BE49-F238E27FC236}">
                <a16:creationId xmlns:a16="http://schemas.microsoft.com/office/drawing/2014/main" id="{77AB77E5-4D0E-D647-B2BD-46AF42540241}"/>
              </a:ext>
            </a:extLst>
          </p:cNvPr>
          <p:cNvGraphicFramePr>
            <a:graphicFrameLocks noGrp="1"/>
          </p:cNvGraphicFramePr>
          <p:nvPr>
            <p:extLst>
              <p:ext uri="{D42A27DB-BD31-4B8C-83A1-F6EECF244321}">
                <p14:modId xmlns:p14="http://schemas.microsoft.com/office/powerpoint/2010/main" val="2936454918"/>
              </p:ext>
            </p:extLst>
          </p:nvPr>
        </p:nvGraphicFramePr>
        <p:xfrm>
          <a:off x="435796" y="2393851"/>
          <a:ext cx="5567660" cy="4001718"/>
        </p:xfrm>
        <a:graphic>
          <a:graphicData uri="http://schemas.openxmlformats.org/drawingml/2006/table">
            <a:tbl>
              <a:tblPr firstRow="1" bandRow="1">
                <a:tableStyleId>{5C22544A-7EE6-4342-B048-85BDC9FD1C3A}</a:tableStyleId>
              </a:tblPr>
              <a:tblGrid>
                <a:gridCol w="1526379">
                  <a:extLst>
                    <a:ext uri="{9D8B030D-6E8A-4147-A177-3AD203B41FA5}">
                      <a16:colId xmlns:a16="http://schemas.microsoft.com/office/drawing/2014/main" val="1499946517"/>
                    </a:ext>
                  </a:extLst>
                </a:gridCol>
                <a:gridCol w="4041281">
                  <a:extLst>
                    <a:ext uri="{9D8B030D-6E8A-4147-A177-3AD203B41FA5}">
                      <a16:colId xmlns:a16="http://schemas.microsoft.com/office/drawing/2014/main" val="529322034"/>
                    </a:ext>
                  </a:extLst>
                </a:gridCol>
              </a:tblGrid>
              <a:tr h="736467">
                <a:tc>
                  <a:txBody>
                    <a:bodyPr/>
                    <a:lstStyle/>
                    <a:p>
                      <a:r>
                        <a:rPr lang="en-AU" sz="1600" b="1">
                          <a:solidFill>
                            <a:schemeClr val="tx1"/>
                          </a:solidFill>
                        </a:rPr>
                        <a:t>Services</a:t>
                      </a:r>
                      <a:endParaRPr lang="en-US" sz="1600" b="1">
                        <a:solidFill>
                          <a:schemeClr val="tx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baseline="0">
                          <a:solidFill>
                            <a:schemeClr val="tx1"/>
                          </a:solidFill>
                        </a:rPr>
                        <a:t>Description</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448739"/>
                  </a:ext>
                </a:extLst>
              </a:tr>
              <a:tr h="1030368">
                <a:tc>
                  <a:txBody>
                    <a:bodyPr/>
                    <a:lstStyle/>
                    <a:p>
                      <a:r>
                        <a:rPr lang="en-US" sz="1600" b="1">
                          <a:solidFill>
                            <a:schemeClr val="accent1"/>
                          </a:solidFill>
                        </a:rPr>
                        <a:t>Onboarding</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600" baseline="0">
                          <a:solidFill>
                            <a:schemeClr val="tx1"/>
                          </a:solidFill>
                        </a:rPr>
                        <a:t>O</a:t>
                      </a:r>
                      <a:r>
                        <a:rPr lang="en-US" sz="1600" baseline="0" err="1">
                          <a:solidFill>
                            <a:schemeClr val="tx1"/>
                          </a:solidFill>
                        </a:rPr>
                        <a:t>ffer</a:t>
                      </a:r>
                      <a:r>
                        <a:rPr lang="en-US" sz="1600" baseline="0">
                          <a:solidFill>
                            <a:schemeClr val="tx1"/>
                          </a:solidFill>
                        </a:rPr>
                        <a:t> in-person workshops to get familiar with Teams and transition from email</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036599"/>
                  </a:ext>
                </a:extLst>
              </a:tr>
              <a:tr h="1102930">
                <a:tc>
                  <a:txBody>
                    <a:bodyPr/>
                    <a:lstStyle/>
                    <a:p>
                      <a:r>
                        <a:rPr lang="en-AU" sz="1600" b="1">
                          <a:solidFill>
                            <a:schemeClr val="accent1"/>
                          </a:solidFill>
                        </a:rPr>
                        <a:t>Engagement</a:t>
                      </a:r>
                      <a:endParaRPr lang="en-US" sz="1600" b="1">
                        <a:solidFill>
                          <a:schemeClr val="accent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600" baseline="0">
                          <a:solidFill>
                            <a:schemeClr val="tx1"/>
                          </a:solidFill>
                        </a:rPr>
                        <a:t>Create digital learning paths for end users with on-demand training resources </a:t>
                      </a:r>
                      <a:endParaRPr lang="en-US" sz="1600" baseline="0">
                        <a:solidFill>
                          <a:schemeClr val="tx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046675"/>
                  </a:ext>
                </a:extLst>
              </a:tr>
              <a:tr h="1131953">
                <a:tc>
                  <a:txBody>
                    <a:bodyPr/>
                    <a:lstStyle/>
                    <a:p>
                      <a:r>
                        <a:rPr lang="en-US" sz="1600" b="1">
                          <a:solidFill>
                            <a:schemeClr val="accent1"/>
                          </a:solidFill>
                        </a:rPr>
                        <a:t>Track </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aseline="0">
                          <a:solidFill>
                            <a:schemeClr val="tx1"/>
                          </a:solidFill>
                        </a:rPr>
                        <a:t>Agree on metrics and track usage to refine offerings and roadmap</a:t>
                      </a:r>
                      <a:endParaRPr lang="en-US" sz="1600">
                        <a:solidFill>
                          <a:schemeClr val="tx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21580"/>
                  </a:ext>
                </a:extLst>
              </a:tr>
            </a:tbl>
          </a:graphicData>
        </a:graphic>
      </p:graphicFrame>
      <p:sp>
        <p:nvSpPr>
          <p:cNvPr id="14" name="object 4">
            <a:extLst>
              <a:ext uri="{FF2B5EF4-FFF2-40B4-BE49-F238E27FC236}">
                <a16:creationId xmlns:a16="http://schemas.microsoft.com/office/drawing/2014/main" id="{EF6EFB96-0ACF-4CFE-9390-81047C7E9318}"/>
              </a:ext>
            </a:extLst>
          </p:cNvPr>
          <p:cNvSpPr/>
          <p:nvPr/>
        </p:nvSpPr>
        <p:spPr>
          <a:xfrm>
            <a:off x="6218237" y="2302856"/>
            <a:ext cx="5961826" cy="3835156"/>
          </a:xfrm>
          <a:prstGeom prst="rect">
            <a:avLst/>
          </a:prstGeom>
          <a:blipFill>
            <a:blip r:embed="rId3" cstate="print"/>
            <a:stretch>
              <a:fillRect/>
            </a:stretch>
          </a:blipFill>
        </p:spPr>
        <p:txBody>
          <a:bodyPr wrap="square" lIns="0" tIns="0" rIns="0" bIns="0" rtlCol="0"/>
          <a:lstStyle/>
          <a:p>
            <a:pPr defTabSz="932563">
              <a:defRPr/>
            </a:pPr>
            <a:endParaRPr kern="0">
              <a:solidFill>
                <a:srgbClr val="282828"/>
              </a:solidFill>
              <a:latin typeface="Segoe UI"/>
            </a:endParaRPr>
          </a:p>
        </p:txBody>
      </p:sp>
    </p:spTree>
    <p:extLst>
      <p:ext uri="{BB962C8B-B14F-4D97-AF65-F5344CB8AC3E}">
        <p14:creationId xmlns:p14="http://schemas.microsoft.com/office/powerpoint/2010/main" val="12220588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9D90-BC84-4E5F-8146-E51CBF7F987D}"/>
              </a:ext>
            </a:extLst>
          </p:cNvPr>
          <p:cNvSpPr>
            <a:spLocks noGrp="1"/>
          </p:cNvSpPr>
          <p:nvPr>
            <p:ph type="title"/>
          </p:nvPr>
        </p:nvSpPr>
        <p:spPr/>
        <p:txBody>
          <a:bodyPr/>
          <a:lstStyle/>
          <a:p>
            <a:r>
              <a:rPr lang="en-US">
                <a:solidFill>
                  <a:schemeClr val="tx1"/>
                </a:solidFill>
              </a:rPr>
              <a:t>Meetings management</a:t>
            </a:r>
          </a:p>
        </p:txBody>
      </p:sp>
      <p:sp>
        <p:nvSpPr>
          <p:cNvPr id="13" name="Text Placeholder 3">
            <a:extLst>
              <a:ext uri="{FF2B5EF4-FFF2-40B4-BE49-F238E27FC236}">
                <a16:creationId xmlns:a16="http://schemas.microsoft.com/office/drawing/2014/main" id="{E1CEE58D-D5AA-5F47-BFDE-CAFCC5742700}"/>
              </a:ext>
            </a:extLst>
          </p:cNvPr>
          <p:cNvSpPr txBox="1">
            <a:spLocks/>
          </p:cNvSpPr>
          <p:nvPr/>
        </p:nvSpPr>
        <p:spPr>
          <a:xfrm>
            <a:off x="435795" y="1152371"/>
            <a:ext cx="5460226" cy="663514"/>
          </a:xfrm>
          <a:prstGeom prst="rect">
            <a:avLst/>
          </a:prstGeom>
        </p:spPr>
        <p:txBody>
          <a:bodyPr vert="horz" wrap="square" lIns="0" tIns="0" rIns="0" bIns="0" rtlCol="0">
            <a:spAutoFit/>
          </a:bodyPr>
          <a:lstStyle>
            <a:lvl1pPr marL="0" marR="0" indent="0" algn="l" defTabSz="932742" rtl="0" eaLnBrk="1" fontAlgn="auto" latinLnBrk="0" hangingPunct="1">
              <a:lnSpc>
                <a:spcPct val="110000"/>
              </a:lnSpc>
              <a:spcBef>
                <a:spcPts val="0"/>
              </a:spcBef>
              <a:spcAft>
                <a:spcPts val="1000"/>
              </a:spcAft>
              <a:buClrTx/>
              <a:buSzPct val="90000"/>
              <a:buFont typeface="Wingdings" panose="05000000000000000000" pitchFamily="2" charset="2"/>
              <a:buNone/>
              <a:tabLst/>
              <a:defRPr sz="20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r>
              <a:rPr lang="en-US">
                <a:solidFill>
                  <a:schemeClr val="tx1"/>
                </a:solidFill>
                <a:latin typeface="Segoe UI"/>
              </a:rPr>
              <a:t>Package services and devices for a managed meeting experience and ongoing revenue</a:t>
            </a:r>
          </a:p>
        </p:txBody>
      </p:sp>
      <p:graphicFrame>
        <p:nvGraphicFramePr>
          <p:cNvPr id="14" name="Table 13">
            <a:extLst>
              <a:ext uri="{FF2B5EF4-FFF2-40B4-BE49-F238E27FC236}">
                <a16:creationId xmlns:a16="http://schemas.microsoft.com/office/drawing/2014/main" id="{29273EF5-DBA5-1349-9482-39E39730B9D3}"/>
              </a:ext>
            </a:extLst>
          </p:cNvPr>
          <p:cNvGraphicFramePr>
            <a:graphicFrameLocks noGrp="1"/>
          </p:cNvGraphicFramePr>
          <p:nvPr>
            <p:extLst>
              <p:ext uri="{D42A27DB-BD31-4B8C-83A1-F6EECF244321}">
                <p14:modId xmlns:p14="http://schemas.microsoft.com/office/powerpoint/2010/main" val="1673757411"/>
              </p:ext>
            </p:extLst>
          </p:nvPr>
        </p:nvGraphicFramePr>
        <p:xfrm>
          <a:off x="435796" y="1995702"/>
          <a:ext cx="5460226" cy="4074280"/>
        </p:xfrm>
        <a:graphic>
          <a:graphicData uri="http://schemas.openxmlformats.org/drawingml/2006/table">
            <a:tbl>
              <a:tblPr firstRow="1" bandRow="1">
                <a:tableStyleId>{5C22544A-7EE6-4342-B048-85BDC9FD1C3A}</a:tableStyleId>
              </a:tblPr>
              <a:tblGrid>
                <a:gridCol w="1491937">
                  <a:extLst>
                    <a:ext uri="{9D8B030D-6E8A-4147-A177-3AD203B41FA5}">
                      <a16:colId xmlns:a16="http://schemas.microsoft.com/office/drawing/2014/main" val="1499946517"/>
                    </a:ext>
                  </a:extLst>
                </a:gridCol>
                <a:gridCol w="3968289">
                  <a:extLst>
                    <a:ext uri="{9D8B030D-6E8A-4147-A177-3AD203B41FA5}">
                      <a16:colId xmlns:a16="http://schemas.microsoft.com/office/drawing/2014/main" val="529322034"/>
                    </a:ext>
                  </a:extLst>
                </a:gridCol>
              </a:tblGrid>
              <a:tr h="736467">
                <a:tc>
                  <a:txBody>
                    <a:bodyPr/>
                    <a:lstStyle/>
                    <a:p>
                      <a:r>
                        <a:rPr lang="en-AU" sz="1600" b="1">
                          <a:solidFill>
                            <a:schemeClr val="tx1"/>
                          </a:solidFill>
                        </a:rPr>
                        <a:t>Service</a:t>
                      </a:r>
                      <a:endParaRPr lang="en-US" sz="1600" b="1">
                        <a:solidFill>
                          <a:schemeClr val="tx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baseline="0">
                          <a:solidFill>
                            <a:schemeClr val="tx1"/>
                          </a:solidFill>
                        </a:rPr>
                        <a:t>Description</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448739"/>
                  </a:ext>
                </a:extLst>
              </a:tr>
              <a:tr h="1102930">
                <a:tc>
                  <a:txBody>
                    <a:bodyPr/>
                    <a:lstStyle/>
                    <a:p>
                      <a:r>
                        <a:rPr lang="en-US" sz="1600" b="1">
                          <a:solidFill>
                            <a:schemeClr val="accent1"/>
                          </a:solidFill>
                        </a:rPr>
                        <a:t>Assessment</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baseline="0">
                          <a:solidFill>
                            <a:schemeClr val="tx1"/>
                          </a:solidFill>
                          <a:latin typeface="+mn-lt"/>
                          <a:ea typeface="+mn-ea"/>
                          <a:cs typeface="+mn-cs"/>
                        </a:rPr>
                        <a:t>Conduct an assessment to determine user needs for meetings solution</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972099"/>
                  </a:ext>
                </a:extLst>
              </a:tr>
              <a:tr h="1102930">
                <a:tc>
                  <a:txBody>
                    <a:bodyPr/>
                    <a:lstStyle/>
                    <a:p>
                      <a:r>
                        <a:rPr lang="en-US" sz="1600" b="1">
                          <a:solidFill>
                            <a:schemeClr val="accent1"/>
                          </a:solidFill>
                        </a:rPr>
                        <a:t>Devices</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baseline="0">
                          <a:solidFill>
                            <a:schemeClr val="tx1"/>
                          </a:solidFill>
                          <a:latin typeface="+mn-lt"/>
                          <a:ea typeface="+mn-ea"/>
                          <a:cs typeface="+mn-cs"/>
                        </a:rPr>
                        <a:t>Add Teams certified devices and Teams Rooms for a seamless experience</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046675"/>
                  </a:ext>
                </a:extLst>
              </a:tr>
              <a:tr h="1131953">
                <a:tc>
                  <a:txBody>
                    <a:bodyPr/>
                    <a:lstStyle/>
                    <a:p>
                      <a:r>
                        <a:rPr lang="en-AU" sz="1600" b="1">
                          <a:solidFill>
                            <a:schemeClr val="accent1"/>
                          </a:solidFill>
                        </a:rPr>
                        <a:t>Manage</a:t>
                      </a:r>
                      <a:endParaRPr lang="en-US" sz="1600" b="1">
                        <a:solidFill>
                          <a:schemeClr val="accent1"/>
                        </a:solidFill>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aseline="0">
                          <a:solidFill>
                            <a:schemeClr val="tx1"/>
                          </a:solidFill>
                        </a:rPr>
                        <a:t>Monetize with ongoing service on meetings management </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21580"/>
                  </a:ext>
                </a:extLst>
              </a:tr>
            </a:tbl>
          </a:graphicData>
        </a:graphic>
      </p:graphicFrame>
      <p:pic>
        <p:nvPicPr>
          <p:cNvPr id="8" name="Picture 7" descr="A screen shot of a person&#10;&#10;Description generated with very high confidence">
            <a:extLst>
              <a:ext uri="{FF2B5EF4-FFF2-40B4-BE49-F238E27FC236}">
                <a16:creationId xmlns:a16="http://schemas.microsoft.com/office/drawing/2014/main" id="{656BA8E4-6AE1-4AA8-849B-DBF1E8AAF8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4859" y="1948330"/>
            <a:ext cx="6599177" cy="4582002"/>
          </a:xfrm>
          <a:prstGeom prst="rect">
            <a:avLst/>
          </a:prstGeom>
        </p:spPr>
      </p:pic>
      <p:pic>
        <p:nvPicPr>
          <p:cNvPr id="9" name="Picture 8">
            <a:extLst>
              <a:ext uri="{FF2B5EF4-FFF2-40B4-BE49-F238E27FC236}">
                <a16:creationId xmlns:a16="http://schemas.microsoft.com/office/drawing/2014/main" id="{B5F02676-D8F9-42C6-B785-DD4E280045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0729" y="4422620"/>
            <a:ext cx="1633427" cy="2801359"/>
          </a:xfrm>
          <a:prstGeom prst="rect">
            <a:avLst/>
          </a:prstGeom>
        </p:spPr>
      </p:pic>
    </p:spTree>
    <p:extLst>
      <p:ext uri="{BB962C8B-B14F-4D97-AF65-F5344CB8AC3E}">
        <p14:creationId xmlns:p14="http://schemas.microsoft.com/office/powerpoint/2010/main" val="18621304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2">
            <a:extLst>
              <a:ext uri="{FF2B5EF4-FFF2-40B4-BE49-F238E27FC236}">
                <a16:creationId xmlns:a16="http://schemas.microsoft.com/office/drawing/2014/main" id="{37DA89B9-D38B-49F3-9D58-AB3AA42246B1}"/>
              </a:ext>
            </a:extLst>
          </p:cNvPr>
          <p:cNvSpPr>
            <a:spLocks noGrp="1"/>
          </p:cNvSpPr>
          <p:nvPr>
            <p:ph type="title"/>
          </p:nvPr>
        </p:nvSpPr>
        <p:spPr/>
        <p:txBody>
          <a:bodyPr/>
          <a:lstStyle/>
          <a:p>
            <a:r>
              <a:rPr lang="en-US">
                <a:solidFill>
                  <a:schemeClr val="tx2"/>
                </a:solidFill>
              </a:rPr>
              <a:t>Build your business </a:t>
            </a:r>
            <a:r>
              <a:rPr lang="en-US"/>
              <a:t>with SMB practices</a:t>
            </a:r>
          </a:p>
        </p:txBody>
      </p:sp>
      <p:sp>
        <p:nvSpPr>
          <p:cNvPr id="16" name="Rectangle 15" descr="Box highlights the area of focus for this deck: the Teamwork practice">
            <a:extLst>
              <a:ext uri="{FF2B5EF4-FFF2-40B4-BE49-F238E27FC236}">
                <a16:creationId xmlns:a16="http://schemas.microsoft.com/office/drawing/2014/main" id="{F4D1006B-698A-624D-AB8B-85F8CDFD3AEA}"/>
              </a:ext>
            </a:extLst>
          </p:cNvPr>
          <p:cNvSpPr/>
          <p:nvPr/>
        </p:nvSpPr>
        <p:spPr bwMode="auto">
          <a:xfrm>
            <a:off x="436617" y="1481924"/>
            <a:ext cx="3581591" cy="37208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D90B8F67-A76B-2542-80FB-5EEF53274D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0691" y="2052803"/>
            <a:ext cx="939800" cy="977900"/>
          </a:xfrm>
          <a:prstGeom prst="rect">
            <a:avLst/>
          </a:prstGeom>
        </p:spPr>
      </p:pic>
      <p:cxnSp>
        <p:nvCxnSpPr>
          <p:cNvPr id="22" name="Straight Connector 21">
            <a:extLst>
              <a:ext uri="{FF2B5EF4-FFF2-40B4-BE49-F238E27FC236}">
                <a16:creationId xmlns:a16="http://schemas.microsoft.com/office/drawing/2014/main" id="{14104C5E-D5A6-DB47-B8B6-95D9EBFCF8F2}"/>
              </a:ext>
              <a:ext uri="{C183D7F6-B498-43B3-948B-1728B52AA6E4}">
                <adec:decorative xmlns:adec="http://schemas.microsoft.com/office/drawing/2017/decorative" val="1"/>
              </a:ext>
            </a:extLst>
          </p:cNvPr>
          <p:cNvCxnSpPr/>
          <p:nvPr/>
        </p:nvCxnSpPr>
        <p:spPr>
          <a:xfrm>
            <a:off x="565422"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8FA462F-83DD-5B4E-8E82-E0BB08863C5F}"/>
              </a:ext>
            </a:extLst>
          </p:cNvPr>
          <p:cNvSpPr/>
          <p:nvPr/>
        </p:nvSpPr>
        <p:spPr>
          <a:xfrm>
            <a:off x="565421" y="3577768"/>
            <a:ext cx="3217909" cy="1120307"/>
          </a:xfrm>
          <a:prstGeom prst="rect">
            <a:avLst/>
          </a:prstGeom>
        </p:spPr>
        <p:txBody>
          <a:bodyPr wrap="square" lIns="0" tIns="0" rIns="0" anchor="t">
            <a:spAutoFit/>
          </a:bodyPr>
          <a:lstStyle/>
          <a:p>
            <a:pPr defTabSz="932026">
              <a:lnSpc>
                <a:spcPct val="90000"/>
              </a:lnSpc>
              <a:spcAft>
                <a:spcPts val="600"/>
              </a:spcAft>
              <a:defRPr/>
            </a:pPr>
            <a:r>
              <a:rPr lang="en-US" b="1">
                <a:solidFill>
                  <a:schemeClr val="bg1"/>
                </a:solidFill>
              </a:rPr>
              <a:t>Acquire: Teamwork </a:t>
            </a:r>
          </a:p>
          <a:p>
            <a:pPr defTabSz="932026">
              <a:lnSpc>
                <a:spcPct val="90000"/>
              </a:lnSpc>
              <a:spcAft>
                <a:spcPts val="600"/>
              </a:spcAft>
              <a:defRPr/>
            </a:pPr>
            <a:r>
              <a:rPr lang="en-AU">
                <a:solidFill>
                  <a:schemeClr val="bg1"/>
                </a:solidFill>
                <a:ea typeface="+mn-lt"/>
                <a:cs typeface="+mn-lt"/>
              </a:rPr>
              <a:t>Bring new customers to the cloud with business-class email and Teams.</a:t>
            </a:r>
          </a:p>
        </p:txBody>
      </p:sp>
      <p:sp>
        <p:nvSpPr>
          <p:cNvPr id="21" name="Rectangle 20">
            <a:extLst>
              <a:ext uri="{FF2B5EF4-FFF2-40B4-BE49-F238E27FC236}">
                <a16:creationId xmlns:a16="http://schemas.microsoft.com/office/drawing/2014/main" id="{34FADC0C-FAD6-DA4D-8922-34FF2DC539C1}"/>
              </a:ext>
            </a:extLst>
          </p:cNvPr>
          <p:cNvSpPr/>
          <p:nvPr/>
        </p:nvSpPr>
        <p:spPr>
          <a:xfrm>
            <a:off x="4545264" y="3577768"/>
            <a:ext cx="3339598" cy="1369606"/>
          </a:xfrm>
          <a:prstGeom prst="rect">
            <a:avLst/>
          </a:prstGeom>
        </p:spPr>
        <p:txBody>
          <a:bodyPr wrap="square" lIns="0" tIns="0" rIns="0" anchor="t">
            <a:spAutoFit/>
          </a:bodyPr>
          <a:lstStyle/>
          <a:p>
            <a:pPr defTabSz="932026">
              <a:lnSpc>
                <a:spcPct val="90000"/>
              </a:lnSpc>
              <a:spcAft>
                <a:spcPts val="600"/>
              </a:spcAft>
              <a:defRPr/>
            </a:pPr>
            <a:r>
              <a:rPr lang="en-US" b="1">
                <a:solidFill>
                  <a:srgbClr val="0078D4"/>
                </a:solidFill>
              </a:rPr>
              <a:t>Upsell: Get Modern</a:t>
            </a:r>
          </a:p>
          <a:p>
            <a:pPr defTabSz="932026">
              <a:lnSpc>
                <a:spcPct val="90000"/>
              </a:lnSpc>
              <a:spcAft>
                <a:spcPts val="600"/>
              </a:spcAft>
              <a:defRPr/>
            </a:pPr>
            <a:r>
              <a:rPr lang="en-AU">
                <a:solidFill>
                  <a:srgbClr val="282828"/>
                </a:solidFill>
              </a:rPr>
              <a:t>Offer best-in-class Office apps on a new Windows 10 device to replace end-of-support solutions.</a:t>
            </a:r>
          </a:p>
        </p:txBody>
      </p:sp>
      <p:pic>
        <p:nvPicPr>
          <p:cNvPr id="25" name="Picture 24">
            <a:extLst>
              <a:ext uri="{FF2B5EF4-FFF2-40B4-BE49-F238E27FC236}">
                <a16:creationId xmlns:a16="http://schemas.microsoft.com/office/drawing/2014/main" id="{270E606F-91ED-F749-97EF-F404551CF5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97576" y="1817798"/>
            <a:ext cx="834975" cy="1284578"/>
          </a:xfrm>
          <a:prstGeom prst="rect">
            <a:avLst/>
          </a:prstGeom>
        </p:spPr>
      </p:pic>
      <p:cxnSp>
        <p:nvCxnSpPr>
          <p:cNvPr id="23" name="Straight Connector 22">
            <a:extLst>
              <a:ext uri="{FF2B5EF4-FFF2-40B4-BE49-F238E27FC236}">
                <a16:creationId xmlns:a16="http://schemas.microsoft.com/office/drawing/2014/main" id="{03A6867A-6A9E-7847-83EF-F910AF6A3545}"/>
              </a:ext>
              <a:ext uri="{C183D7F6-B498-43B3-948B-1728B52AA6E4}">
                <adec:decorative xmlns:adec="http://schemas.microsoft.com/office/drawing/2017/decorative" val="1"/>
              </a:ext>
            </a:extLst>
          </p:cNvPr>
          <p:cNvCxnSpPr/>
          <p:nvPr/>
        </p:nvCxnSpPr>
        <p:spPr>
          <a:xfrm>
            <a:off x="4545264"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D32498C-02EB-B943-9F00-61C12A857CB2}"/>
              </a:ext>
            </a:extLst>
          </p:cNvPr>
          <p:cNvSpPr/>
          <p:nvPr/>
        </p:nvSpPr>
        <p:spPr>
          <a:xfrm>
            <a:off x="8473771" y="3577768"/>
            <a:ext cx="3339597" cy="1120307"/>
          </a:xfrm>
          <a:prstGeom prst="rect">
            <a:avLst/>
          </a:prstGeom>
        </p:spPr>
        <p:txBody>
          <a:bodyPr wrap="square" lIns="0" tIns="0" rIns="0" anchor="t">
            <a:spAutoFit/>
          </a:bodyPr>
          <a:lstStyle/>
          <a:p>
            <a:pPr defTabSz="932026">
              <a:lnSpc>
                <a:spcPct val="90000"/>
              </a:lnSpc>
              <a:spcAft>
                <a:spcPts val="600"/>
              </a:spcAft>
              <a:defRPr/>
            </a:pPr>
            <a:r>
              <a:rPr lang="en-US" b="1">
                <a:solidFill>
                  <a:srgbClr val="0078D4"/>
                </a:solidFill>
              </a:rPr>
              <a:t>Maximize: Advanced Security</a:t>
            </a:r>
            <a:r>
              <a:rPr lang="en-US" b="1">
                <a:solidFill>
                  <a:srgbClr val="282828"/>
                </a:solidFill>
              </a:rPr>
              <a:t> </a:t>
            </a:r>
          </a:p>
          <a:p>
            <a:pPr defTabSz="932026">
              <a:lnSpc>
                <a:spcPct val="90000"/>
              </a:lnSpc>
              <a:spcAft>
                <a:spcPts val="600"/>
              </a:spcAft>
              <a:defRPr/>
            </a:pPr>
            <a:r>
              <a:rPr lang="en-AU">
                <a:solidFill>
                  <a:srgbClr val="282828"/>
                </a:solidFill>
              </a:rPr>
              <a:t>Maximize recurring revenue by helping SMBs protect against threats. </a:t>
            </a:r>
            <a:endParaRPr lang="en-AU">
              <a:solidFill>
                <a:srgbClr val="282828"/>
              </a:solidFill>
              <a:cs typeface="Segoe UI"/>
            </a:endParaRPr>
          </a:p>
        </p:txBody>
      </p:sp>
      <p:pic>
        <p:nvPicPr>
          <p:cNvPr id="20" name="Picture 19">
            <a:extLst>
              <a:ext uri="{FF2B5EF4-FFF2-40B4-BE49-F238E27FC236}">
                <a16:creationId xmlns:a16="http://schemas.microsoft.com/office/drawing/2014/main" id="{9D2548DC-D32A-514E-A9E8-13C43E99AE6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61025" y="1708328"/>
            <a:ext cx="1365090" cy="1365089"/>
          </a:xfrm>
          <a:prstGeom prst="rect">
            <a:avLst/>
          </a:prstGeom>
        </p:spPr>
      </p:pic>
      <p:cxnSp>
        <p:nvCxnSpPr>
          <p:cNvPr id="24" name="Straight Connector 23">
            <a:extLst>
              <a:ext uri="{FF2B5EF4-FFF2-40B4-BE49-F238E27FC236}">
                <a16:creationId xmlns:a16="http://schemas.microsoft.com/office/drawing/2014/main" id="{C77E8670-03FF-2247-B9A8-91ADB04ABB82}"/>
              </a:ext>
              <a:ext uri="{C183D7F6-B498-43B3-948B-1728B52AA6E4}">
                <adec:decorative xmlns:adec="http://schemas.microsoft.com/office/drawing/2017/decorative" val="1"/>
              </a:ext>
            </a:extLst>
          </p:cNvPr>
          <p:cNvCxnSpPr/>
          <p:nvPr/>
        </p:nvCxnSpPr>
        <p:spPr>
          <a:xfrm>
            <a:off x="8473771" y="3372982"/>
            <a:ext cx="333959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 name="Isosceles Triangle 1">
            <a:extLst>
              <a:ext uri="{FF2B5EF4-FFF2-40B4-BE49-F238E27FC236}">
                <a16:creationId xmlns:a16="http://schemas.microsoft.com/office/drawing/2014/main" id="{3152FBD5-3856-6C47-8942-75D6A96FEC01}"/>
              </a:ext>
              <a:ext uri="{C183D7F6-B498-43B3-948B-1728B52AA6E4}">
                <adec:decorative xmlns:adec="http://schemas.microsoft.com/office/drawing/2017/decorative" val="1"/>
              </a:ext>
            </a:extLst>
          </p:cNvPr>
          <p:cNvSpPr/>
          <p:nvPr/>
        </p:nvSpPr>
        <p:spPr bwMode="auto">
          <a:xfrm rot="10800000">
            <a:off x="436617" y="5202740"/>
            <a:ext cx="809728" cy="449197"/>
          </a:xfrm>
          <a:prstGeom prst="triangle">
            <a:avLst>
              <a:gd name="adj"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538F9CCA-B9B1-455B-972D-44CFF2CD2EDA}"/>
              </a:ext>
            </a:extLst>
          </p:cNvPr>
          <p:cNvSpPr/>
          <p:nvPr/>
        </p:nvSpPr>
        <p:spPr>
          <a:xfrm>
            <a:off x="434975" y="6330661"/>
            <a:ext cx="9349088" cy="376578"/>
          </a:xfrm>
          <a:prstGeom prst="rect">
            <a:avLst/>
          </a:prstGeom>
        </p:spPr>
        <p:txBody>
          <a:bodyPr wrap="square" lIns="0">
            <a:spAutoFit/>
          </a:bodyPr>
          <a:lstStyle/>
          <a:p>
            <a:pPr defTabSz="931793">
              <a:defRPr/>
            </a:pPr>
            <a:r>
              <a:rPr lang="en-US">
                <a:solidFill>
                  <a:srgbClr val="282828"/>
                </a:solidFill>
                <a:latin typeface="Segoe UI Semibold"/>
              </a:rPr>
              <a:t>Marketing and sales content available @ </a:t>
            </a:r>
            <a:r>
              <a:rPr lang="en-US">
                <a:solidFill>
                  <a:srgbClr val="282828"/>
                </a:solidFill>
                <a:latin typeface="Segoe UI Semibold"/>
                <a:hlinkClick r:id="rId6"/>
              </a:rPr>
              <a:t>aka.ms\</a:t>
            </a:r>
            <a:r>
              <a:rPr lang="en-US" err="1">
                <a:solidFill>
                  <a:srgbClr val="282828"/>
                </a:solidFill>
                <a:latin typeface="Segoe UI Semibold"/>
                <a:hlinkClick r:id="rId6"/>
              </a:rPr>
              <a:t>mwsmb</a:t>
            </a:r>
            <a:endParaRPr lang="en-US">
              <a:solidFill>
                <a:srgbClr val="282828"/>
              </a:solidFill>
              <a:latin typeface="Segoe UI Semibold"/>
            </a:endParaRPr>
          </a:p>
        </p:txBody>
      </p:sp>
    </p:spTree>
    <p:extLst>
      <p:ext uri="{BB962C8B-B14F-4D97-AF65-F5344CB8AC3E}">
        <p14:creationId xmlns:p14="http://schemas.microsoft.com/office/powerpoint/2010/main" val="485248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9864">
        <p159:morph option="byObject"/>
      </p:transition>
    </mc:Choice>
    <mc:Fallback xmlns="">
      <p:transition spd="slow" advTm="17986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8A0452C-0BD2-4812-991F-7CB058DBEF78}"/>
              </a:ext>
            </a:extLst>
          </p:cNvPr>
          <p:cNvSpPr>
            <a:spLocks noGrp="1"/>
          </p:cNvSpPr>
          <p:nvPr>
            <p:ph type="title"/>
          </p:nvPr>
        </p:nvSpPr>
        <p:spPr/>
        <p:txBody>
          <a:bodyPr/>
          <a:lstStyle/>
          <a:p>
            <a:r>
              <a:rPr lang="en-US">
                <a:solidFill>
                  <a:schemeClr val="tx1"/>
                </a:solidFill>
                <a:cs typeface="Segoe UI Semibold"/>
              </a:rPr>
              <a:t>Teams custom solutions</a:t>
            </a:r>
          </a:p>
        </p:txBody>
      </p:sp>
      <p:graphicFrame>
        <p:nvGraphicFramePr>
          <p:cNvPr id="9" name="Table 8">
            <a:extLst>
              <a:ext uri="{FF2B5EF4-FFF2-40B4-BE49-F238E27FC236}">
                <a16:creationId xmlns:a16="http://schemas.microsoft.com/office/drawing/2014/main" id="{A9918DE7-1F3A-B94E-B18C-03A1F2501703}"/>
              </a:ext>
            </a:extLst>
          </p:cNvPr>
          <p:cNvGraphicFramePr>
            <a:graphicFrameLocks noGrp="1"/>
          </p:cNvGraphicFramePr>
          <p:nvPr>
            <p:extLst>
              <p:ext uri="{D42A27DB-BD31-4B8C-83A1-F6EECF244321}">
                <p14:modId xmlns:p14="http://schemas.microsoft.com/office/powerpoint/2010/main" val="2331917527"/>
              </p:ext>
            </p:extLst>
          </p:nvPr>
        </p:nvGraphicFramePr>
        <p:xfrm>
          <a:off x="435796" y="1995702"/>
          <a:ext cx="5460226" cy="4216471"/>
        </p:xfrm>
        <a:graphic>
          <a:graphicData uri="http://schemas.openxmlformats.org/drawingml/2006/table">
            <a:tbl>
              <a:tblPr firstRow="1" bandRow="1">
                <a:tableStyleId>{5C22544A-7EE6-4342-B048-85BDC9FD1C3A}</a:tableStyleId>
              </a:tblPr>
              <a:tblGrid>
                <a:gridCol w="1405056">
                  <a:extLst>
                    <a:ext uri="{9D8B030D-6E8A-4147-A177-3AD203B41FA5}">
                      <a16:colId xmlns:a16="http://schemas.microsoft.com/office/drawing/2014/main" val="1499946517"/>
                    </a:ext>
                  </a:extLst>
                </a:gridCol>
                <a:gridCol w="4055170">
                  <a:extLst>
                    <a:ext uri="{9D8B030D-6E8A-4147-A177-3AD203B41FA5}">
                      <a16:colId xmlns:a16="http://schemas.microsoft.com/office/drawing/2014/main" val="529322034"/>
                    </a:ext>
                  </a:extLst>
                </a:gridCol>
              </a:tblGrid>
              <a:tr h="736467">
                <a:tc>
                  <a:txBody>
                    <a:bodyPr/>
                    <a:lstStyle/>
                    <a:p>
                      <a:endParaRPr lang="en-US" sz="1600" b="1">
                        <a:solidFill>
                          <a:schemeClr val="bg1"/>
                        </a:solidFill>
                        <a:highlight>
                          <a:srgbClr val="FF0000"/>
                        </a:highlight>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baseline="0">
                          <a:solidFill>
                            <a:schemeClr val="tx1"/>
                          </a:solidFill>
                        </a:rPr>
                        <a:t>Offerings</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448739"/>
                  </a:ext>
                </a:extLst>
              </a:tr>
              <a:tr h="1066634">
                <a:tc>
                  <a:txBody>
                    <a:bodyPr/>
                    <a:lstStyle/>
                    <a:p>
                      <a:r>
                        <a:rPr lang="en-US" sz="1600" b="1">
                          <a:solidFill>
                            <a:schemeClr val="accent1"/>
                          </a:solidFill>
                        </a:rPr>
                        <a:t>Integrate</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aseline="0">
                          <a:solidFill>
                            <a:schemeClr val="tx1"/>
                          </a:solidFill>
                        </a:rPr>
                        <a:t>Extend existing productivity solutions into Teams using the app gallery </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036599"/>
                  </a:ext>
                </a:extLst>
              </a:tr>
              <a:tr h="1102930">
                <a:tc>
                  <a:txBody>
                    <a:bodyPr/>
                    <a:lstStyle/>
                    <a:p>
                      <a:r>
                        <a:rPr lang="en-US" sz="1600" b="1">
                          <a:solidFill>
                            <a:schemeClr val="accent1"/>
                          </a:solidFill>
                        </a:rPr>
                        <a:t>Modernize</a:t>
                      </a:r>
                      <a:endParaRPr lang="en-US" sz="1600" b="1" kern="1200">
                        <a:solidFill>
                          <a:schemeClr val="accent1"/>
                        </a:solidFill>
                        <a:latin typeface="+mn-lt"/>
                        <a:ea typeface="+mn-ea"/>
                        <a:cs typeface="+mn-cs"/>
                      </a:endParaRP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aseline="0">
                          <a:solidFill>
                            <a:schemeClr val="tx1"/>
                          </a:solidFill>
                        </a:rPr>
                        <a:t>Modernize and integrate LOB experiences into Teams</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046675"/>
                  </a:ext>
                </a:extLst>
              </a:tr>
              <a:tr h="1310440">
                <a:tc>
                  <a:txBody>
                    <a:bodyPr/>
                    <a:lstStyle/>
                    <a:p>
                      <a:r>
                        <a:rPr lang="en-US" sz="1600" b="1" kern="1200">
                          <a:solidFill>
                            <a:schemeClr val="accent1"/>
                          </a:solidFill>
                          <a:latin typeface="+mn-lt"/>
                          <a:ea typeface="+mn-ea"/>
                          <a:cs typeface="+mn-cs"/>
                        </a:rPr>
                        <a:t>Automate</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kern="1200" baseline="0">
                          <a:solidFill>
                            <a:schemeClr val="tx1"/>
                          </a:solidFill>
                          <a:latin typeface="+mn-lt"/>
                          <a:ea typeface="+mn-ea"/>
                          <a:cs typeface="+mn-cs"/>
                        </a:rPr>
                        <a:t>Build low code solutions using PowerApps to meet industry customer needs</a:t>
                      </a:r>
                    </a:p>
                  </a:txBody>
                  <a:tcPr marL="91414" marR="91414"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21580"/>
                  </a:ext>
                </a:extLst>
              </a:tr>
            </a:tbl>
          </a:graphicData>
        </a:graphic>
      </p:graphicFrame>
      <p:sp>
        <p:nvSpPr>
          <p:cNvPr id="10" name="Text Placeholder 3">
            <a:extLst>
              <a:ext uri="{FF2B5EF4-FFF2-40B4-BE49-F238E27FC236}">
                <a16:creationId xmlns:a16="http://schemas.microsoft.com/office/drawing/2014/main" id="{61D06DE7-1DAB-BD46-90BA-C72DFA6EF1BC}"/>
              </a:ext>
            </a:extLst>
          </p:cNvPr>
          <p:cNvSpPr txBox="1">
            <a:spLocks/>
          </p:cNvSpPr>
          <p:nvPr/>
        </p:nvSpPr>
        <p:spPr>
          <a:xfrm>
            <a:off x="435795" y="1222700"/>
            <a:ext cx="5460226" cy="663514"/>
          </a:xfrm>
          <a:prstGeom prst="rect">
            <a:avLst/>
          </a:prstGeom>
        </p:spPr>
        <p:txBody>
          <a:bodyPr vert="horz" wrap="square" lIns="0" tIns="0" rIns="0" bIns="0" rtlCol="0">
            <a:spAutoFit/>
          </a:bodyPr>
          <a:lstStyle>
            <a:lvl1pPr marL="0" marR="0" indent="0" algn="l" defTabSz="932742" rtl="0" eaLnBrk="1" fontAlgn="auto" latinLnBrk="0" hangingPunct="1">
              <a:lnSpc>
                <a:spcPct val="110000"/>
              </a:lnSpc>
              <a:spcBef>
                <a:spcPts val="0"/>
              </a:spcBef>
              <a:spcAft>
                <a:spcPts val="1000"/>
              </a:spcAft>
              <a:buClrTx/>
              <a:buSzPct val="90000"/>
              <a:buFont typeface="Wingdings" panose="05000000000000000000" pitchFamily="2" charset="2"/>
              <a:buNone/>
              <a:tabLst/>
              <a:defRPr sz="20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63"/>
            <a:r>
              <a:rPr lang="en-US">
                <a:solidFill>
                  <a:schemeClr val="tx1"/>
                </a:solidFill>
                <a:latin typeface="Segoe UI"/>
              </a:rPr>
              <a:t>Meet your customers’ unique Teamwork needs with secured, repeatable solutions </a:t>
            </a:r>
          </a:p>
        </p:txBody>
      </p:sp>
      <p:pic>
        <p:nvPicPr>
          <p:cNvPr id="11" name="iphone.png" descr="iphone.png">
            <a:extLst>
              <a:ext uri="{FF2B5EF4-FFF2-40B4-BE49-F238E27FC236}">
                <a16:creationId xmlns:a16="http://schemas.microsoft.com/office/drawing/2014/main" id="{D11E3A68-2BFC-41A7-BD6D-A97C566C3488}"/>
              </a:ext>
            </a:extLst>
          </p:cNvPr>
          <p:cNvPicPr>
            <a:picLocks noChangeAspect="1"/>
          </p:cNvPicPr>
          <p:nvPr/>
        </p:nvPicPr>
        <p:blipFill>
          <a:blip r:embed="rId3"/>
          <a:stretch>
            <a:fillRect/>
          </a:stretch>
        </p:blipFill>
        <p:spPr>
          <a:xfrm>
            <a:off x="6470527" y="1385860"/>
            <a:ext cx="2418958" cy="4837915"/>
          </a:xfrm>
          <a:prstGeom prst="rect">
            <a:avLst/>
          </a:prstGeom>
          <a:ln w="12700">
            <a:miter lim="400000"/>
          </a:ln>
        </p:spPr>
      </p:pic>
      <p:pic>
        <p:nvPicPr>
          <p:cNvPr id="12" name="Picture 11">
            <a:extLst>
              <a:ext uri="{FF2B5EF4-FFF2-40B4-BE49-F238E27FC236}">
                <a16:creationId xmlns:a16="http://schemas.microsoft.com/office/drawing/2014/main" id="{19F4404F-A5FE-4462-83DB-69210CCBA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390" y="1941717"/>
            <a:ext cx="2094941" cy="3726201"/>
          </a:xfrm>
          <a:prstGeom prst="rect">
            <a:avLst/>
          </a:prstGeom>
          <a:effectLst>
            <a:outerShdw blurRad="254000" dir="5400000" algn="ctr" rotWithShape="0">
              <a:srgbClr val="000000">
                <a:alpha val="25000"/>
              </a:srgbClr>
            </a:outerShdw>
          </a:effectLst>
        </p:spPr>
      </p:pic>
      <p:pic>
        <p:nvPicPr>
          <p:cNvPr id="14" name="Picture 13" descr="A screenshot of a cell phone&#10;&#10;Description automatically generated">
            <a:extLst>
              <a:ext uri="{FF2B5EF4-FFF2-40B4-BE49-F238E27FC236}">
                <a16:creationId xmlns:a16="http://schemas.microsoft.com/office/drawing/2014/main" id="{7B6A2B60-3F04-46E4-8E01-E1F2D669E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055" y="1181811"/>
            <a:ext cx="2602467" cy="5247321"/>
          </a:xfrm>
          <a:prstGeom prst="rect">
            <a:avLst/>
          </a:prstGeom>
        </p:spPr>
      </p:pic>
    </p:spTree>
    <p:extLst>
      <p:ext uri="{BB962C8B-B14F-4D97-AF65-F5344CB8AC3E}">
        <p14:creationId xmlns:p14="http://schemas.microsoft.com/office/powerpoint/2010/main" val="35162214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17C48DB-1D2A-4791-BAE4-9CFB14A4E967}"/>
              </a:ext>
            </a:extLst>
          </p:cNvPr>
          <p:cNvSpPr txBox="1"/>
          <p:nvPr/>
        </p:nvSpPr>
        <p:spPr>
          <a:xfrm>
            <a:off x="1704106" y="6399465"/>
            <a:ext cx="2953914" cy="338554"/>
          </a:xfrm>
          <a:prstGeom prst="rect">
            <a:avLst/>
          </a:prstGeom>
          <a:noFill/>
        </p:spPr>
        <p:txBody>
          <a:bodyPr wrap="square" rtlCol="0" anchor="t">
            <a:spAutoFit/>
          </a:bodyPr>
          <a:lstStyle/>
          <a:p>
            <a:pPr algn="ctr" defTabSz="932597">
              <a:defRPr/>
            </a:pPr>
            <a:r>
              <a:rPr lang="en-US" sz="1600" b="1">
                <a:solidFill>
                  <a:srgbClr val="252424"/>
                </a:solidFill>
                <a:latin typeface="Segoe UI"/>
                <a:cs typeface="Segoe UI"/>
              </a:rPr>
              <a:t>Inventory Bot</a:t>
            </a:r>
            <a:endParaRPr lang="en-US" sz="1632" b="1">
              <a:solidFill>
                <a:srgbClr val="252424"/>
              </a:solidFill>
              <a:latin typeface="Segoe UI"/>
            </a:endParaRPr>
          </a:p>
        </p:txBody>
      </p:sp>
      <p:sp>
        <p:nvSpPr>
          <p:cNvPr id="3" name="Title 2">
            <a:extLst>
              <a:ext uri="{FF2B5EF4-FFF2-40B4-BE49-F238E27FC236}">
                <a16:creationId xmlns:a16="http://schemas.microsoft.com/office/drawing/2014/main" id="{1CE520E0-14CF-4D48-9673-52A24BAA9CC5}"/>
              </a:ext>
            </a:extLst>
          </p:cNvPr>
          <p:cNvSpPr>
            <a:spLocks noGrp="1"/>
          </p:cNvSpPr>
          <p:nvPr>
            <p:ph type="title"/>
          </p:nvPr>
        </p:nvSpPr>
        <p:spPr/>
        <p:txBody>
          <a:bodyPr/>
          <a:lstStyle/>
          <a:p>
            <a:r>
              <a:rPr lang="en-US" spc="-147">
                <a:solidFill>
                  <a:srgbClr val="242323"/>
                </a:solidFill>
                <a:latin typeface="Segoe UI Semibold"/>
                <a:cs typeface="Segoe UI Semibold"/>
              </a:rPr>
              <a:t>Teams custom solution example</a:t>
            </a:r>
            <a:endParaRPr lang="en-US"/>
          </a:p>
        </p:txBody>
      </p:sp>
      <p:pic>
        <p:nvPicPr>
          <p:cNvPr id="6" name="Picture 6" descr="A screenshot of a cell phone&#10;&#10;Description generated with very high confidence">
            <a:extLst>
              <a:ext uri="{FF2B5EF4-FFF2-40B4-BE49-F238E27FC236}">
                <a16:creationId xmlns:a16="http://schemas.microsoft.com/office/drawing/2014/main" id="{39B6DD1F-AD0D-4F79-BCB8-8B9EA61C8343}"/>
              </a:ext>
            </a:extLst>
          </p:cNvPr>
          <p:cNvPicPr>
            <a:picLocks noChangeAspect="1"/>
          </p:cNvPicPr>
          <p:nvPr/>
        </p:nvPicPr>
        <p:blipFill>
          <a:blip r:embed="rId3"/>
          <a:stretch>
            <a:fillRect/>
          </a:stretch>
        </p:blipFill>
        <p:spPr>
          <a:xfrm>
            <a:off x="1234579" y="1160041"/>
            <a:ext cx="3604121" cy="2337221"/>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A16EB44C-CD9F-4C12-B5D2-FFD52278E87D}"/>
              </a:ext>
            </a:extLst>
          </p:cNvPr>
          <p:cNvPicPr>
            <a:picLocks noChangeAspect="1"/>
          </p:cNvPicPr>
          <p:nvPr/>
        </p:nvPicPr>
        <p:blipFill>
          <a:blip r:embed="rId4"/>
          <a:stretch>
            <a:fillRect/>
          </a:stretch>
        </p:blipFill>
        <p:spPr>
          <a:xfrm>
            <a:off x="444312" y="3325051"/>
            <a:ext cx="5840171" cy="2971888"/>
          </a:xfrm>
          <a:prstGeom prst="rect">
            <a:avLst/>
          </a:prstGeom>
        </p:spPr>
      </p:pic>
      <p:pic>
        <p:nvPicPr>
          <p:cNvPr id="5" name="Picture 6" descr="A screenshot of a cell phone&#10;&#10;Description generated with very high confidence">
            <a:extLst>
              <a:ext uri="{FF2B5EF4-FFF2-40B4-BE49-F238E27FC236}">
                <a16:creationId xmlns:a16="http://schemas.microsoft.com/office/drawing/2014/main" id="{952C72ED-E296-4422-9E02-2EB08CE95AC5}"/>
              </a:ext>
            </a:extLst>
          </p:cNvPr>
          <p:cNvPicPr>
            <a:picLocks noChangeAspect="1"/>
          </p:cNvPicPr>
          <p:nvPr/>
        </p:nvPicPr>
        <p:blipFill>
          <a:blip r:embed="rId5"/>
          <a:stretch>
            <a:fillRect/>
          </a:stretch>
        </p:blipFill>
        <p:spPr>
          <a:xfrm>
            <a:off x="7099908" y="702205"/>
            <a:ext cx="4950060" cy="306937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04C486C-5261-4394-82A7-A9718AACF6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4013" y="2108027"/>
            <a:ext cx="2364288" cy="4767114"/>
          </a:xfrm>
          <a:prstGeom prst="rect">
            <a:avLst/>
          </a:prstGeom>
        </p:spPr>
      </p:pic>
      <p:sp>
        <p:nvSpPr>
          <p:cNvPr id="13" name="TextBox 12">
            <a:extLst>
              <a:ext uri="{FF2B5EF4-FFF2-40B4-BE49-F238E27FC236}">
                <a16:creationId xmlns:a16="http://schemas.microsoft.com/office/drawing/2014/main" id="{095B41DE-4F70-431C-9ADF-18B80031EA11}"/>
              </a:ext>
            </a:extLst>
          </p:cNvPr>
          <p:cNvSpPr txBox="1"/>
          <p:nvPr/>
        </p:nvSpPr>
        <p:spPr>
          <a:xfrm>
            <a:off x="8796434" y="3918663"/>
            <a:ext cx="2953914" cy="338554"/>
          </a:xfrm>
          <a:prstGeom prst="rect">
            <a:avLst/>
          </a:prstGeom>
          <a:noFill/>
        </p:spPr>
        <p:txBody>
          <a:bodyPr wrap="square" rtlCol="0" anchor="t">
            <a:spAutoFit/>
          </a:bodyPr>
          <a:lstStyle/>
          <a:p>
            <a:pPr algn="ctr" defTabSz="932597">
              <a:defRPr/>
            </a:pPr>
            <a:r>
              <a:rPr lang="en-US" sz="1600" b="1">
                <a:solidFill>
                  <a:srgbClr val="252424"/>
                </a:solidFill>
                <a:latin typeface="Segoe UI"/>
                <a:cs typeface="Segoe UI"/>
              </a:rPr>
              <a:t>Picture Review PowerApp</a:t>
            </a:r>
            <a:endParaRPr lang="en-US" sz="1632" b="1">
              <a:solidFill>
                <a:srgbClr val="252424"/>
              </a:solidFill>
              <a:latin typeface="Segoe UI"/>
            </a:endParaRPr>
          </a:p>
        </p:txBody>
      </p:sp>
    </p:spTree>
    <p:extLst>
      <p:ext uri="{BB962C8B-B14F-4D97-AF65-F5344CB8AC3E}">
        <p14:creationId xmlns:p14="http://schemas.microsoft.com/office/powerpoint/2010/main" val="5980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6413-29DE-4BE4-B6AA-176AC33FFCDF}"/>
              </a:ext>
            </a:extLst>
          </p:cNvPr>
          <p:cNvSpPr>
            <a:spLocks noGrp="1"/>
          </p:cNvSpPr>
          <p:nvPr>
            <p:ph type="title"/>
          </p:nvPr>
        </p:nvSpPr>
        <p:spPr>
          <a:xfrm>
            <a:off x="434975" y="449264"/>
            <a:ext cx="11563350" cy="754061"/>
          </a:xfrm>
        </p:spPr>
        <p:txBody>
          <a:bodyPr/>
          <a:lstStyle/>
          <a:p>
            <a:r>
              <a:rPr lang="en-GB">
                <a:solidFill>
                  <a:schemeClr val="accent1"/>
                </a:solidFill>
              </a:rPr>
              <a:t>Bringing it together: </a:t>
            </a:r>
            <a:r>
              <a:rPr lang="en-GB">
                <a:solidFill>
                  <a:schemeClr val="tx1"/>
                </a:solidFill>
              </a:rPr>
              <a:t>driving profit</a:t>
            </a:r>
            <a:r>
              <a:rPr lang="en-GB"/>
              <a:t> with Teamwork </a:t>
            </a:r>
            <a:endParaRPr lang="en-US"/>
          </a:p>
        </p:txBody>
      </p:sp>
      <p:grpSp>
        <p:nvGrpSpPr>
          <p:cNvPr id="30" name="Group 29" descr="This is one of three steps that create a stairstep approach to the Teamwork practice: Win the foundation">
            <a:extLst>
              <a:ext uri="{FF2B5EF4-FFF2-40B4-BE49-F238E27FC236}">
                <a16:creationId xmlns:a16="http://schemas.microsoft.com/office/drawing/2014/main" id="{50BAB01C-44E8-9949-BE8A-BE44A2943DCB}"/>
              </a:ext>
              <a:ext uri="{C183D7F6-B498-43B3-948B-1728B52AA6E4}">
                <adec:decorative xmlns:adec="http://schemas.microsoft.com/office/drawing/2017/decorative" val="0"/>
              </a:ext>
            </a:extLst>
          </p:cNvPr>
          <p:cNvGrpSpPr/>
          <p:nvPr/>
        </p:nvGrpSpPr>
        <p:grpSpPr>
          <a:xfrm>
            <a:off x="473581" y="2927813"/>
            <a:ext cx="3710993" cy="2540318"/>
            <a:chOff x="429206" y="3166053"/>
            <a:chExt cx="3710993" cy="2540318"/>
          </a:xfrm>
        </p:grpSpPr>
        <p:sp>
          <p:nvSpPr>
            <p:cNvPr id="31" name="Rectangle 30">
              <a:extLst>
                <a:ext uri="{FF2B5EF4-FFF2-40B4-BE49-F238E27FC236}">
                  <a16:creationId xmlns:a16="http://schemas.microsoft.com/office/drawing/2014/main" id="{058A453F-6A71-0143-9E36-CF79DF7EA17D}"/>
                </a:ext>
              </a:extLst>
            </p:cNvPr>
            <p:cNvSpPr/>
            <p:nvPr/>
          </p:nvSpPr>
          <p:spPr>
            <a:xfrm>
              <a:off x="434974" y="3464940"/>
              <a:ext cx="3705225" cy="100749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282828"/>
                      </a:gs>
                      <a:gs pos="30000">
                        <a:srgbClr val="282828"/>
                      </a:gs>
                    </a:gsLst>
                    <a:lin ang="5400000" scaled="0"/>
                  </a:gradFill>
                  <a:effectLst/>
                  <a:uLnTx/>
                  <a:uFillTx/>
                  <a:ea typeface="+mn-ea"/>
                  <a:cs typeface="+mn-cs"/>
                </a:rPr>
                <a:t>Win the foundation</a:t>
              </a:r>
            </a:p>
            <a:p>
              <a:pPr marL="0" marR="0" lvl="0" indent="0" algn="l" defTabSz="932688"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282828"/>
                  </a:solidFill>
                  <a:effectLst/>
                  <a:uLnTx/>
                  <a:uFillTx/>
                  <a:ea typeface="+mn-ea"/>
                  <a:cs typeface="+mn-cs"/>
                </a:rPr>
                <a:t>Sell Office 365 Business Essentials </a:t>
              </a:r>
            </a:p>
          </p:txBody>
        </p:sp>
        <p:sp>
          <p:nvSpPr>
            <p:cNvPr id="32" name="Rectangle 31">
              <a:extLst>
                <a:ext uri="{FF2B5EF4-FFF2-40B4-BE49-F238E27FC236}">
                  <a16:creationId xmlns:a16="http://schemas.microsoft.com/office/drawing/2014/main" id="{F8752FEA-62BD-1841-85B9-7750A22D8199}"/>
                </a:ext>
              </a:extLst>
            </p:cNvPr>
            <p:cNvSpPr/>
            <p:nvPr/>
          </p:nvSpPr>
          <p:spPr>
            <a:xfrm>
              <a:off x="434974" y="4309738"/>
              <a:ext cx="3705225" cy="1396633"/>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FFFFFF"/>
                  </a:solidFill>
                  <a:effectLst/>
                  <a:uLnTx/>
                  <a:uFillTx/>
                  <a:ea typeface="+mn-ea"/>
                  <a:cs typeface="Segoe UI" panose="020B0502040204020203" pitchFamily="34" charset="0"/>
                </a:rPr>
                <a:t>Email migration </a:t>
              </a:r>
              <a:endParaRPr lang="en-AU" sz="1400" noProof="0">
                <a:solidFill>
                  <a:srgbClr val="FFFFFF"/>
                </a:solidFill>
                <a:cs typeface="Segoe UI" panose="020B0502040204020203" pitchFamily="34" charset="0"/>
              </a:endParaRPr>
            </a:p>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1400" b="0" i="0" u="none" strike="noStrike" kern="1200" cap="none" spc="0" normalizeH="0" baseline="0">
                  <a:ln>
                    <a:noFill/>
                  </a:ln>
                  <a:solidFill>
                    <a:srgbClr val="FFFFFF"/>
                  </a:solidFill>
                  <a:effectLst/>
                  <a:uLnTx/>
                  <a:uFillTx/>
                  <a:ea typeface="+mn-ea"/>
                  <a:cs typeface="Segoe UI" panose="020B0502040204020203" pitchFamily="34" charset="0"/>
                </a:rPr>
                <a:t>Set up users on Office </a:t>
              </a:r>
              <a:endParaRPr kumimoji="0" lang="en-AU" sz="1400" b="0" i="0" u="none" strike="noStrike" kern="1200" cap="none" spc="0" normalizeH="0" baseline="0" noProof="0">
                <a:ln>
                  <a:noFill/>
                </a:ln>
                <a:solidFill>
                  <a:srgbClr val="FFFFFF"/>
                </a:solidFill>
                <a:effectLst/>
                <a:uLnTx/>
                <a:uFillTx/>
                <a:ea typeface="+mn-ea"/>
                <a:cs typeface="Segoe UI" panose="020B0502040204020203" pitchFamily="34" charset="0"/>
              </a:endParaRPr>
            </a:p>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FFFFFF"/>
                  </a:solidFill>
                  <a:effectLst/>
                  <a:uLnTx/>
                  <a:uFillTx/>
                  <a:ea typeface="+mn-ea"/>
                  <a:cs typeface="Segoe UI" panose="020B0502040204020203" pitchFamily="34" charset="0"/>
                </a:rPr>
                <a:t>24*7 support</a:t>
              </a:r>
              <a:endParaRPr kumimoji="0" lang="en-US" sz="1400" b="0" i="0" u="none" strike="noStrike" kern="1200" cap="none" spc="0" normalizeH="0" baseline="0" noProof="0">
                <a:ln>
                  <a:noFill/>
                </a:ln>
                <a:solidFill>
                  <a:srgbClr val="FFFFFF"/>
                </a:solidFill>
                <a:effectLst/>
                <a:uLnTx/>
                <a:uFillTx/>
                <a:ea typeface="+mn-ea"/>
                <a:cs typeface="Segoe UI" panose="020B0502040204020203" pitchFamily="34" charset="0"/>
              </a:endParaRPr>
            </a:p>
          </p:txBody>
        </p:sp>
        <p:sp>
          <p:nvSpPr>
            <p:cNvPr id="36" name="Rectangle 35">
              <a:extLst>
                <a:ext uri="{FF2B5EF4-FFF2-40B4-BE49-F238E27FC236}">
                  <a16:creationId xmlns:a16="http://schemas.microsoft.com/office/drawing/2014/main" id="{7CFD2D0A-88B8-E04E-979E-A79986A89177}"/>
                </a:ext>
              </a:extLst>
            </p:cNvPr>
            <p:cNvSpPr/>
            <p:nvPr/>
          </p:nvSpPr>
          <p:spPr>
            <a:xfrm>
              <a:off x="429206" y="3166053"/>
              <a:ext cx="3687454" cy="249620"/>
            </a:xfrm>
            <a:prstGeom prst="rect">
              <a:avLst/>
            </a:prstGeom>
          </p:spPr>
          <p:txBody>
            <a:bodyPr wrap="square" lIns="182880" tIns="0" bIns="0">
              <a:spAutoFit/>
            </a:bodyPr>
            <a:lstStyle/>
            <a:p>
              <a:pPr marL="0" marR="0" lvl="0" indent="0" algn="l" defTabSz="951156" rtl="0" eaLnBrk="1" fontAlgn="auto" latinLnBrk="0" hangingPunct="1">
                <a:lnSpc>
                  <a:spcPct val="110000"/>
                </a:lnSpc>
                <a:spcBef>
                  <a:spcPts val="0"/>
                </a:spcBef>
                <a:spcAft>
                  <a:spcPts val="600"/>
                </a:spcAft>
                <a:buClrTx/>
                <a:buSzTx/>
                <a:buFontTx/>
                <a:buNone/>
                <a:tabLst/>
                <a:defRPr/>
              </a:pPr>
              <a:endParaRPr kumimoji="0" lang="en-GB" sz="1600" b="1" i="0" u="none" strike="noStrike" kern="1200" cap="none" spc="0" normalizeH="0" baseline="0" noProof="0">
                <a:ln>
                  <a:noFill/>
                </a:ln>
                <a:solidFill>
                  <a:srgbClr val="0078D4"/>
                </a:solidFill>
                <a:effectLst/>
                <a:uLnTx/>
                <a:uFillTx/>
                <a:ea typeface="+mn-ea"/>
                <a:cs typeface="Segoe UI" panose="020B0502040204020203" pitchFamily="34" charset="0"/>
              </a:endParaRPr>
            </a:p>
          </p:txBody>
        </p:sp>
      </p:grpSp>
      <p:grpSp>
        <p:nvGrpSpPr>
          <p:cNvPr id="39" name="Group 38" descr="This is the second of three steps that create a stairstep approach to the Teamwork practice: Attach services">
            <a:extLst>
              <a:ext uri="{FF2B5EF4-FFF2-40B4-BE49-F238E27FC236}">
                <a16:creationId xmlns:a16="http://schemas.microsoft.com/office/drawing/2014/main" id="{11E863FA-4528-9B41-9E00-13C517E28F7B}"/>
              </a:ext>
            </a:extLst>
          </p:cNvPr>
          <p:cNvGrpSpPr/>
          <p:nvPr/>
        </p:nvGrpSpPr>
        <p:grpSpPr>
          <a:xfrm>
            <a:off x="4403150" y="1566598"/>
            <a:ext cx="3716006" cy="3901533"/>
            <a:chOff x="4358775" y="1804838"/>
            <a:chExt cx="3716006" cy="3901533"/>
          </a:xfrm>
        </p:grpSpPr>
        <p:sp>
          <p:nvSpPr>
            <p:cNvPr id="40" name="Rectangle 39">
              <a:extLst>
                <a:ext uri="{FF2B5EF4-FFF2-40B4-BE49-F238E27FC236}">
                  <a16:creationId xmlns:a16="http://schemas.microsoft.com/office/drawing/2014/main" id="{B9BA312F-D44C-ED4A-B5B3-906C5635D9B9}"/>
                </a:ext>
              </a:extLst>
            </p:cNvPr>
            <p:cNvSpPr/>
            <p:nvPr/>
          </p:nvSpPr>
          <p:spPr>
            <a:xfrm>
              <a:off x="4369556" y="2345472"/>
              <a:ext cx="3705225" cy="178444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282828"/>
                      </a:gs>
                      <a:gs pos="30000">
                        <a:srgbClr val="282828"/>
                      </a:gs>
                    </a:gsLst>
                    <a:lin ang="5400000" scaled="0"/>
                  </a:gradFill>
                  <a:effectLst/>
                  <a:uLnTx/>
                  <a:uFillTx/>
                  <a:ea typeface="+mn-ea"/>
                  <a:cs typeface="+mn-cs"/>
                </a:rPr>
                <a:t>Attach services</a:t>
              </a:r>
            </a:p>
            <a:p>
              <a:pPr marL="0" marR="0" lvl="0" indent="0" algn="l" defTabSz="932688"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282828"/>
                  </a:solidFill>
                  <a:effectLst/>
                  <a:uLnTx/>
                  <a:uFillTx/>
                  <a:ea typeface="+mn-ea"/>
                  <a:cs typeface="+mn-cs"/>
                </a:rPr>
                <a:t>Add high-value, easy-to-sell </a:t>
              </a:r>
              <a:br>
                <a:rPr kumimoji="0" lang="en-US" sz="1400" b="0" i="0" u="none" strike="noStrike" kern="1200" cap="none" spc="0" normalizeH="0" baseline="0" noProof="0">
                  <a:ln>
                    <a:noFill/>
                  </a:ln>
                  <a:solidFill>
                    <a:srgbClr val="282828"/>
                  </a:solidFill>
                  <a:effectLst/>
                  <a:uLnTx/>
                  <a:uFillTx/>
                  <a:ea typeface="+mn-ea"/>
                  <a:cs typeface="+mn-cs"/>
                </a:rPr>
              </a:br>
              <a:r>
                <a:rPr kumimoji="0" lang="en-US" sz="1400" b="0" i="0" u="none" strike="noStrike" kern="1200" cap="none" spc="0" normalizeH="0" baseline="0" noProof="0">
                  <a:ln>
                    <a:noFill/>
                  </a:ln>
                  <a:solidFill>
                    <a:srgbClr val="282828"/>
                  </a:solidFill>
                  <a:effectLst/>
                  <a:uLnTx/>
                  <a:uFillTx/>
                  <a:ea typeface="+mn-ea"/>
                  <a:cs typeface="+mn-cs"/>
                </a:rPr>
                <a:t>services based on deployment </a:t>
              </a:r>
              <a:br>
                <a:rPr kumimoji="0" lang="en-US" sz="1400" b="0" i="0" u="none" strike="noStrike" kern="1200" cap="none" spc="0" normalizeH="0" baseline="0" noProof="0">
                  <a:ln>
                    <a:noFill/>
                  </a:ln>
                  <a:solidFill>
                    <a:srgbClr val="282828"/>
                  </a:solidFill>
                  <a:effectLst/>
                  <a:uLnTx/>
                  <a:uFillTx/>
                  <a:ea typeface="+mn-ea"/>
                  <a:cs typeface="+mn-cs"/>
                </a:rPr>
              </a:br>
              <a:r>
                <a:rPr kumimoji="0" lang="en-US" sz="1400" b="0" i="0" u="none" strike="noStrike" kern="1200" cap="none" spc="0" normalizeH="0" baseline="0" noProof="0">
                  <a:ln>
                    <a:noFill/>
                  </a:ln>
                  <a:solidFill>
                    <a:srgbClr val="282828"/>
                  </a:solidFill>
                  <a:effectLst/>
                  <a:uLnTx/>
                  <a:uFillTx/>
                  <a:ea typeface="+mn-ea"/>
                  <a:cs typeface="+mn-cs"/>
                </a:rPr>
                <a:t>of </a:t>
              </a:r>
              <a:r>
                <a:rPr kumimoji="0" lang="en-AU" sz="1400" b="0" i="0" u="none" strike="noStrike" kern="1200" cap="none" spc="0" normalizeH="0" baseline="0" noProof="0">
                  <a:ln>
                    <a:noFill/>
                  </a:ln>
                  <a:solidFill>
                    <a:srgbClr val="282828"/>
                  </a:solidFill>
                  <a:effectLst/>
                  <a:uLnTx/>
                  <a:uFillTx/>
                  <a:ea typeface="+mn-ea"/>
                  <a:cs typeface="+mn-cs"/>
                </a:rPr>
                <a:t>Office 365 Business Essentials</a:t>
              </a:r>
              <a:endParaRPr kumimoji="0" lang="en-US" sz="1400" b="0" i="0" u="none" strike="noStrike" kern="1200" cap="none" spc="0" normalizeH="0" baseline="0" noProof="0">
                <a:ln>
                  <a:noFill/>
                </a:ln>
                <a:solidFill>
                  <a:srgbClr val="282828"/>
                </a:solidFill>
                <a:effectLst/>
                <a:uLnTx/>
                <a:uFillTx/>
                <a:ea typeface="+mn-ea"/>
                <a:cs typeface="+mn-cs"/>
              </a:endParaRPr>
            </a:p>
            <a:p>
              <a:pPr marL="0" marR="0" lvl="0" indent="0" algn="l" defTabSz="932688" rtl="0" eaLnBrk="1" fontAlgn="auto" latinLnBrk="0" hangingPunct="1">
                <a:lnSpc>
                  <a:spcPct val="110000"/>
                </a:lnSpc>
                <a:spcBef>
                  <a:spcPts val="0"/>
                </a:spcBef>
                <a:spcAft>
                  <a:spcPts val="600"/>
                </a:spcAft>
                <a:buClrTx/>
                <a:buSzTx/>
                <a:buFontTx/>
                <a:buNone/>
                <a:tabLst/>
                <a:defRPr/>
              </a:pPr>
              <a:endParaRPr kumimoji="0" lang="en-US" sz="1400" b="0" i="0" u="none" strike="noStrike" kern="1200" cap="none" spc="0" normalizeH="0" baseline="0" noProof="0">
                <a:ln>
                  <a:noFill/>
                </a:ln>
                <a:solidFill>
                  <a:srgbClr val="282828"/>
                </a:solidFill>
                <a:effectLst/>
                <a:uLnTx/>
                <a:uFillTx/>
                <a:ea typeface="+mn-ea"/>
                <a:cs typeface="+mn-cs"/>
              </a:endParaRPr>
            </a:p>
          </p:txBody>
        </p:sp>
        <p:sp>
          <p:nvSpPr>
            <p:cNvPr id="41" name="Rectangle 40">
              <a:extLst>
                <a:ext uri="{FF2B5EF4-FFF2-40B4-BE49-F238E27FC236}">
                  <a16:creationId xmlns:a16="http://schemas.microsoft.com/office/drawing/2014/main" id="{32759C68-3E29-314F-B840-6007537CD9A4}"/>
                </a:ext>
              </a:extLst>
            </p:cNvPr>
            <p:cNvSpPr/>
            <p:nvPr/>
          </p:nvSpPr>
          <p:spPr>
            <a:xfrm>
              <a:off x="4358775" y="3626458"/>
              <a:ext cx="3705225" cy="2079913"/>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US" sz="1400" i="0" u="none" strike="noStrike" kern="1200" cap="none" spc="0" normalizeH="0" baseline="0" noProof="0">
                  <a:ln>
                    <a:noFill/>
                  </a:ln>
                  <a:solidFill>
                    <a:srgbClr val="FFFFFF"/>
                  </a:solidFill>
                  <a:effectLst/>
                  <a:uLnTx/>
                  <a:uFillTx/>
                  <a:ea typeface="+mn-ea"/>
                  <a:cs typeface="Segoe UI" panose="020B0502040204020203" pitchFamily="34" charset="0"/>
                </a:rPr>
                <a:t>Migrate files to OneDrive</a:t>
              </a:r>
            </a:p>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US" sz="1400" i="0" u="none" strike="noStrike" kern="1200" cap="none" spc="0" normalizeH="0" baseline="0" noProof="0">
                  <a:ln>
                    <a:noFill/>
                  </a:ln>
                  <a:solidFill>
                    <a:srgbClr val="FFFFFF"/>
                  </a:solidFill>
                  <a:effectLst/>
                  <a:uLnTx/>
                  <a:uFillTx/>
                  <a:ea typeface="+mn-ea"/>
                  <a:cs typeface="Segoe UI" panose="020B0502040204020203" pitchFamily="34" charset="0"/>
                </a:rPr>
                <a:t>Establish meetings on Teams </a:t>
              </a:r>
            </a:p>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lang="en-US" sz="1400">
                  <a:solidFill>
                    <a:srgbClr val="FFFFFF"/>
                  </a:solidFill>
                  <a:cs typeface="Segoe UI" panose="020B0502040204020203" pitchFamily="34" charset="0"/>
                </a:rPr>
                <a:t>Package meeting room services</a:t>
              </a:r>
            </a:p>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US" sz="1400" i="0" u="none" strike="noStrike" kern="1200" cap="none" spc="0" normalizeH="0" baseline="0" noProof="0">
                  <a:ln>
                    <a:noFill/>
                  </a:ln>
                  <a:solidFill>
                    <a:srgbClr val="FFFFFF"/>
                  </a:solidFill>
                  <a:effectLst/>
                  <a:uLnTx/>
                  <a:uFillTx/>
                  <a:ea typeface="+mn-ea"/>
                  <a:cs typeface="Segoe UI" panose="020B0502040204020203" pitchFamily="34" charset="0"/>
                </a:rPr>
                <a:t>Bundle adoption services </a:t>
              </a:r>
            </a:p>
            <a:p>
              <a:pPr marL="180975" marR="0" lvl="1" indent="-180975" algn="l" defTabSz="532890" rtl="0" eaLnBrk="1" fontAlgn="auto" latinLnBrk="0" hangingPunct="1">
                <a:lnSpc>
                  <a:spcPct val="100000"/>
                </a:lnSpc>
                <a:spcBef>
                  <a:spcPct val="0"/>
                </a:spcBef>
                <a:spcAft>
                  <a:spcPts val="0"/>
                </a:spcAft>
                <a:buClrTx/>
                <a:buSzTx/>
                <a:buFontTx/>
                <a:buChar char="•"/>
                <a:defRPr/>
              </a:pPr>
              <a:endParaRPr kumimoji="0" lang="en-US" sz="1600" b="1" i="0" u="none" strike="noStrike" kern="1200" cap="none" spc="0" normalizeH="0" baseline="0" noProof="0">
                <a:ln>
                  <a:noFill/>
                </a:ln>
                <a:solidFill>
                  <a:srgbClr val="FFFFFF"/>
                </a:solidFill>
                <a:effectLst/>
                <a:uLnTx/>
                <a:uFillTx/>
                <a:ea typeface="+mn-ea"/>
                <a:cs typeface="+mn-cs"/>
              </a:endParaRPr>
            </a:p>
            <a:p>
              <a:pPr marL="185738" marR="0" lvl="1" indent="-185738" algn="l" defTabSz="53289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ea typeface="+mn-ea"/>
                  <a:cs typeface="+mn-cs"/>
                </a:rPr>
                <a:t>Continuing services</a:t>
              </a:r>
            </a:p>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ea typeface="+mn-ea"/>
                  <a:cs typeface="+mn-cs"/>
                </a:rPr>
                <a:t>24*7 Support </a:t>
              </a:r>
            </a:p>
          </p:txBody>
        </p:sp>
        <p:sp>
          <p:nvSpPr>
            <p:cNvPr id="42" name="Rectangle 41">
              <a:extLst>
                <a:ext uri="{FF2B5EF4-FFF2-40B4-BE49-F238E27FC236}">
                  <a16:creationId xmlns:a16="http://schemas.microsoft.com/office/drawing/2014/main" id="{7E83EBC2-8F99-1344-8C9D-14F1BA300A56}"/>
                </a:ext>
              </a:extLst>
            </p:cNvPr>
            <p:cNvSpPr/>
            <p:nvPr/>
          </p:nvSpPr>
          <p:spPr>
            <a:xfrm>
              <a:off x="4369556" y="1804838"/>
              <a:ext cx="3687453" cy="246221"/>
            </a:xfrm>
            <a:prstGeom prst="rect">
              <a:avLst/>
            </a:prstGeom>
          </p:spPr>
          <p:txBody>
            <a:bodyPr wrap="square" lIns="182880" tIns="0" bIns="0" anchor="t">
              <a:spAutoFit/>
            </a:bodyPr>
            <a:lstStyle/>
            <a:p>
              <a:pPr marL="0" marR="0" lvl="0" indent="0" algn="l" defTabSz="93169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chemeClr val="tx2"/>
                </a:solidFill>
                <a:effectLst/>
                <a:uLnTx/>
                <a:uFillTx/>
                <a:ea typeface="+mn-ea"/>
                <a:cs typeface="+mn-cs"/>
              </a:endParaRPr>
            </a:p>
          </p:txBody>
        </p:sp>
      </p:grpSp>
      <p:grpSp>
        <p:nvGrpSpPr>
          <p:cNvPr id="43" name="Group 42" descr="This is the third of three steps that create a stairstep approach to the Teamwork practice: Deepen relationships">
            <a:extLst>
              <a:ext uri="{FF2B5EF4-FFF2-40B4-BE49-F238E27FC236}">
                <a16:creationId xmlns:a16="http://schemas.microsoft.com/office/drawing/2014/main" id="{1645C2B0-FB60-8B46-851C-1A89D8DF9916}"/>
              </a:ext>
            </a:extLst>
          </p:cNvPr>
          <p:cNvGrpSpPr/>
          <p:nvPr/>
        </p:nvGrpSpPr>
        <p:grpSpPr>
          <a:xfrm>
            <a:off x="8340651" y="1203325"/>
            <a:ext cx="3703775" cy="4264807"/>
            <a:chOff x="8296276" y="1441565"/>
            <a:chExt cx="3703775" cy="4264807"/>
          </a:xfrm>
        </p:grpSpPr>
        <p:sp>
          <p:nvSpPr>
            <p:cNvPr id="44" name="Rectangle 43">
              <a:extLst>
                <a:ext uri="{FF2B5EF4-FFF2-40B4-BE49-F238E27FC236}">
                  <a16:creationId xmlns:a16="http://schemas.microsoft.com/office/drawing/2014/main" id="{B3B147CE-5D8E-B147-8E99-A41251FC64CC}"/>
                </a:ext>
              </a:extLst>
            </p:cNvPr>
            <p:cNvSpPr/>
            <p:nvPr/>
          </p:nvSpPr>
          <p:spPr>
            <a:xfrm>
              <a:off x="8296276" y="2004075"/>
              <a:ext cx="3703775" cy="247432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t"/>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282828"/>
                      </a:gs>
                      <a:gs pos="30000">
                        <a:srgbClr val="282828"/>
                      </a:gs>
                    </a:gsLst>
                    <a:lin ang="5400000" scaled="0"/>
                  </a:gradFill>
                  <a:effectLst/>
                  <a:uLnTx/>
                  <a:uFillTx/>
                  <a:ea typeface="+mn-ea"/>
                  <a:cs typeface="+mn-cs"/>
                </a:rPr>
                <a:t>Deepen relationships</a:t>
              </a:r>
            </a:p>
            <a:p>
              <a:pPr marL="0" marR="0" lvl="0" indent="0" algn="l" defTabSz="932688" rtl="0" eaLnBrk="1" fontAlgn="auto" latinLnBrk="0" hangingPunct="1">
                <a:lnSpc>
                  <a:spcPct val="11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282828"/>
                  </a:solidFill>
                  <a:effectLst/>
                  <a:uLnTx/>
                  <a:uFillTx/>
                  <a:ea typeface="+mn-ea"/>
                  <a:cs typeface="+mn-cs"/>
                </a:rPr>
                <a:t>Standardize on Teams and grow the lifetime value through differentiated services </a:t>
              </a:r>
            </a:p>
          </p:txBody>
        </p:sp>
        <p:sp>
          <p:nvSpPr>
            <p:cNvPr id="45" name="Rectangle 44">
              <a:extLst>
                <a:ext uri="{FF2B5EF4-FFF2-40B4-BE49-F238E27FC236}">
                  <a16:creationId xmlns:a16="http://schemas.microsoft.com/office/drawing/2014/main" id="{80C7B0FB-4A38-154E-849A-E2A18F31C475}"/>
                </a:ext>
              </a:extLst>
            </p:cNvPr>
            <p:cNvSpPr/>
            <p:nvPr/>
          </p:nvSpPr>
          <p:spPr>
            <a:xfrm>
              <a:off x="8296276" y="3232048"/>
              <a:ext cx="3703775" cy="2474324"/>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AU" sz="1400" b="0" i="0" u="none" strike="noStrike" kern="1200" cap="none" spc="0" normalizeH="0" baseline="0" noProof="0">
                  <a:ln>
                    <a:noFill/>
                  </a:ln>
                  <a:solidFill>
                    <a:srgbClr val="FFFFFF"/>
                  </a:solidFill>
                  <a:effectLst/>
                  <a:uLnTx/>
                  <a:uFillTx/>
                  <a:ea typeface="+mn-ea"/>
                  <a:cs typeface="+mn-cs"/>
                </a:rPr>
                <a:t>Standardize collaboration on Teams</a:t>
              </a:r>
            </a:p>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mn-ea"/>
                  <a:cs typeface="+mn-cs"/>
                </a:rPr>
                <a:t>Move intranets to SharePoint Online</a:t>
              </a:r>
            </a:p>
            <a:p>
              <a:pPr marL="180975" lvl="1" indent="-180975" defTabSz="532890">
                <a:spcBef>
                  <a:spcPts val="300"/>
                </a:spcBef>
                <a:buFont typeface="Arial" panose="020B0604020202020204" pitchFamily="34" charset="0"/>
                <a:buChar char="•"/>
                <a:defRPr/>
              </a:pPr>
              <a:r>
                <a:rPr lang="en-US" sz="1400">
                  <a:solidFill>
                    <a:srgbClr val="FFFFFF"/>
                  </a:solidFill>
                </a:rPr>
                <a:t>Customize with Teams solutions </a:t>
              </a:r>
            </a:p>
            <a:p>
              <a:pPr marL="180975" lvl="1" indent="-180975" defTabSz="532890">
                <a:spcBef>
                  <a:spcPts val="300"/>
                </a:spcBef>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mn-ea"/>
                  <a:cs typeface="+mn-cs"/>
                </a:rPr>
                <a:t>Modernize and integrate LOB apps</a:t>
              </a:r>
            </a:p>
            <a:p>
              <a:pPr marL="180975" marR="0" lvl="1" indent="-180975" algn="l" defTabSz="532890" rtl="0" eaLnBrk="1" fontAlgn="auto" latinLnBrk="0" hangingPunct="1">
                <a:lnSpc>
                  <a:spcPct val="100000"/>
                </a:lnSpc>
                <a:spcBef>
                  <a:spcPts val="300"/>
                </a:spcBef>
                <a:spcAft>
                  <a:spcPts val="0"/>
                </a:spcAft>
                <a:buClrTx/>
                <a:buSzTx/>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ea typeface="+mn-ea"/>
                  <a:cs typeface="+mn-cs"/>
                </a:rPr>
                <a:t>Monetize with Teams enabled devices</a:t>
              </a:r>
            </a:p>
            <a:p>
              <a:pPr marL="185738" marR="0" lvl="1" indent="-185738" algn="l" defTabSz="53289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ea typeface="+mn-ea"/>
                <a:cs typeface="+mn-cs"/>
              </a:endParaRPr>
            </a:p>
            <a:p>
              <a:pPr marL="185738" marR="0" lvl="1" indent="-185738" algn="l" defTabSz="53289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ea typeface="+mn-ea"/>
                  <a:cs typeface="+mn-cs"/>
                </a:rPr>
                <a:t>Continuing services</a:t>
              </a:r>
              <a:endParaRPr kumimoji="0" lang="en-US" sz="1400" b="0" i="0" u="none" strike="noStrike" kern="1200" cap="none" spc="0" normalizeH="0" baseline="0" noProof="0">
                <a:ln>
                  <a:noFill/>
                </a:ln>
                <a:solidFill>
                  <a:srgbClr val="FFFFFF"/>
                </a:solidFill>
                <a:effectLst/>
                <a:uLnTx/>
                <a:uFillTx/>
                <a:ea typeface="+mn-ea"/>
                <a:cs typeface="+mn-cs"/>
              </a:endParaRPr>
            </a:p>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ea typeface="+mn-ea"/>
                  <a:cs typeface="+mn-cs"/>
                </a:rPr>
                <a:t>24*7 Support </a:t>
              </a:r>
            </a:p>
            <a:p>
              <a:pPr marL="185738" marR="0" lvl="1" indent="-185738" algn="l" defTabSz="53289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FFFFFF"/>
                  </a:solidFill>
                  <a:effectLst/>
                  <a:uLnTx/>
                  <a:uFillTx/>
                  <a:ea typeface="+mn-ea"/>
                  <a:cs typeface="+mn-cs"/>
                </a:rPr>
                <a:t>Change management services</a:t>
              </a:r>
              <a:endParaRPr kumimoji="0" lang="en-US" sz="1400" b="1" i="0" u="none" strike="noStrike" kern="1200" cap="none" spc="0" normalizeH="0" baseline="0" noProof="0">
                <a:ln>
                  <a:noFill/>
                </a:ln>
                <a:solidFill>
                  <a:srgbClr val="FFFFFF"/>
                </a:solidFill>
                <a:effectLst/>
                <a:uLnTx/>
                <a:uFillTx/>
                <a:ea typeface="+mn-ea"/>
                <a:cs typeface="+mn-cs"/>
              </a:endParaRPr>
            </a:p>
          </p:txBody>
        </p:sp>
        <p:sp>
          <p:nvSpPr>
            <p:cNvPr id="46" name="Rectangle 45">
              <a:extLst>
                <a:ext uri="{FF2B5EF4-FFF2-40B4-BE49-F238E27FC236}">
                  <a16:creationId xmlns:a16="http://schemas.microsoft.com/office/drawing/2014/main" id="{739E7303-64D1-D545-B5BB-910F66B76A95}"/>
                </a:ext>
              </a:extLst>
            </p:cNvPr>
            <p:cNvSpPr/>
            <p:nvPr/>
          </p:nvSpPr>
          <p:spPr>
            <a:xfrm>
              <a:off x="8296277" y="1441565"/>
              <a:ext cx="3702048" cy="461665"/>
            </a:xfrm>
            <a:prstGeom prst="rect">
              <a:avLst/>
            </a:prstGeom>
          </p:spPr>
          <p:txBody>
            <a:bodyPr wrap="square" lIns="182880" tIns="0" bIns="0" anchor="t">
              <a:spAutoFit/>
            </a:bodyPr>
            <a:lstStyle/>
            <a:p>
              <a:pPr lvl="0" defTabSz="931690">
                <a:defRPr/>
              </a:pPr>
              <a:r>
                <a:rPr lang="en-US" sz="3000" b="1">
                  <a:solidFill>
                    <a:srgbClr val="0078D4"/>
                  </a:solidFill>
                  <a:cs typeface="Segoe UI" panose="020B0502040204020203" pitchFamily="34" charset="0"/>
                </a:rPr>
                <a:t>+$115</a:t>
              </a:r>
              <a:endParaRPr kumimoji="0" lang="en-US" sz="3000" b="1" i="0" u="none" strike="noStrike" kern="1200" cap="none" spc="0" normalizeH="0" baseline="0" noProof="0">
                <a:ln>
                  <a:noFill/>
                </a:ln>
                <a:solidFill>
                  <a:srgbClr val="FF0000"/>
                </a:solidFill>
                <a:effectLst/>
                <a:uLnTx/>
                <a:uFillTx/>
                <a:ea typeface="+mn-ea"/>
                <a:cs typeface="Segoe UI" panose="020B0502040204020203" pitchFamily="34" charset="0"/>
              </a:endParaRPr>
            </a:p>
          </p:txBody>
        </p:sp>
      </p:grpSp>
      <p:grpSp>
        <p:nvGrpSpPr>
          <p:cNvPr id="47" name="Group 46" descr="plus sign connects stair step 1 and 2">
            <a:extLst>
              <a:ext uri="{FF2B5EF4-FFF2-40B4-BE49-F238E27FC236}">
                <a16:creationId xmlns:a16="http://schemas.microsoft.com/office/drawing/2014/main" id="{C417A56B-9587-284A-89E1-B795364E54F5}"/>
              </a:ext>
            </a:extLst>
          </p:cNvPr>
          <p:cNvGrpSpPr/>
          <p:nvPr/>
        </p:nvGrpSpPr>
        <p:grpSpPr>
          <a:xfrm>
            <a:off x="3996965" y="3216268"/>
            <a:ext cx="559474" cy="904863"/>
            <a:chOff x="3891926" y="4181061"/>
            <a:chExt cx="676963" cy="1094884"/>
          </a:xfrm>
        </p:grpSpPr>
        <p:sp>
          <p:nvSpPr>
            <p:cNvPr id="48" name="Oval 47">
              <a:extLst>
                <a:ext uri="{FF2B5EF4-FFF2-40B4-BE49-F238E27FC236}">
                  <a16:creationId xmlns:a16="http://schemas.microsoft.com/office/drawing/2014/main" id="{61BC9388-5E24-DC43-AAD5-9AB32E143D2A}"/>
                </a:ext>
              </a:extLst>
            </p:cNvPr>
            <p:cNvSpPr/>
            <p:nvPr/>
          </p:nvSpPr>
          <p:spPr bwMode="auto">
            <a:xfrm>
              <a:off x="3891926" y="4389120"/>
              <a:ext cx="676963" cy="676963"/>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TextBox 48">
              <a:extLst>
                <a:ext uri="{FF2B5EF4-FFF2-40B4-BE49-F238E27FC236}">
                  <a16:creationId xmlns:a16="http://schemas.microsoft.com/office/drawing/2014/main" id="{7E7791A2-BA1E-7445-8BDD-31FB0BA58698}"/>
                </a:ext>
              </a:extLst>
            </p:cNvPr>
            <p:cNvSpPr txBox="1"/>
            <p:nvPr/>
          </p:nvSpPr>
          <p:spPr>
            <a:xfrm>
              <a:off x="3965892" y="4181061"/>
              <a:ext cx="534572" cy="1094884"/>
            </a:xfrm>
            <a:prstGeom prst="rect">
              <a:avLst/>
            </a:prstGeom>
            <a:noFill/>
          </p:spPr>
          <p:txBody>
            <a:bodyPr wrap="square" lIns="182880" tIns="146304" rIns="182880" bIns="146304" rtlCol="0" anchor="ctr">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Segoe UI"/>
                  <a:ea typeface="+mn-ea"/>
                  <a:cs typeface="+mn-cs"/>
                </a:rPr>
                <a:t>+</a:t>
              </a:r>
            </a:p>
          </p:txBody>
        </p:sp>
      </p:grpSp>
      <p:grpSp>
        <p:nvGrpSpPr>
          <p:cNvPr id="50" name="Group 49" descr="Timeline shows the three steps starting at 3-6 months and ending at 6-12 months">
            <a:extLst>
              <a:ext uri="{FF2B5EF4-FFF2-40B4-BE49-F238E27FC236}">
                <a16:creationId xmlns:a16="http://schemas.microsoft.com/office/drawing/2014/main" id="{1CBB10FD-2714-C848-A8B4-29CFBE223C1F}"/>
              </a:ext>
              <a:ext uri="{C183D7F6-B498-43B3-948B-1728B52AA6E4}">
                <adec:decorative xmlns:adec="http://schemas.microsoft.com/office/drawing/2017/decorative" val="0"/>
              </a:ext>
            </a:extLst>
          </p:cNvPr>
          <p:cNvGrpSpPr/>
          <p:nvPr/>
        </p:nvGrpSpPr>
        <p:grpSpPr>
          <a:xfrm>
            <a:off x="473581" y="5841398"/>
            <a:ext cx="11626025" cy="291800"/>
            <a:chOff x="429206" y="6079638"/>
            <a:chExt cx="11626025" cy="291800"/>
          </a:xfrm>
        </p:grpSpPr>
        <p:sp>
          <p:nvSpPr>
            <p:cNvPr id="51" name="Rectangle 50">
              <a:extLst>
                <a:ext uri="{FF2B5EF4-FFF2-40B4-BE49-F238E27FC236}">
                  <a16:creationId xmlns:a16="http://schemas.microsoft.com/office/drawing/2014/main" id="{2797282F-D66D-F24A-962A-4CA5960DC845}"/>
                </a:ext>
              </a:extLst>
            </p:cNvPr>
            <p:cNvSpPr/>
            <p:nvPr/>
          </p:nvSpPr>
          <p:spPr>
            <a:xfrm>
              <a:off x="429206" y="6079638"/>
              <a:ext cx="1174196" cy="291800"/>
            </a:xfrm>
            <a:prstGeom prst="rect">
              <a:avLst/>
            </a:prstGeom>
          </p:spPr>
          <p:txBody>
            <a:bodyPr wrap="none">
              <a:spAutoFit/>
            </a:bodyPr>
            <a:lstStyle/>
            <a:p>
              <a:pPr marL="0" marR="0" lvl="0" indent="0" algn="l" defTabSz="1332220" rtl="0" eaLnBrk="1" fontAlgn="auto" latinLnBrk="0" hangingPunct="1">
                <a:lnSpc>
                  <a:spcPct val="90000"/>
                </a:lnSpc>
                <a:spcBef>
                  <a:spcPct val="0"/>
                </a:spcBef>
                <a:spcAft>
                  <a:spcPct val="35000"/>
                </a:spcAft>
                <a:buClrTx/>
                <a:buSzTx/>
                <a:buFontTx/>
                <a:buNone/>
                <a:tabLst/>
                <a:defRPr/>
              </a:pPr>
              <a:r>
                <a:rPr kumimoji="0" lang="en-US" sz="1399" b="1" i="0" u="none" strike="noStrike" kern="1200" cap="none" spc="0" normalizeH="0" baseline="0" noProof="0">
                  <a:ln>
                    <a:noFill/>
                  </a:ln>
                  <a:solidFill>
                    <a:srgbClr val="0078D4"/>
                  </a:solidFill>
                  <a:effectLst/>
                  <a:uLnTx/>
                  <a:uFillTx/>
                  <a:latin typeface="Segoe UI"/>
                  <a:ea typeface="+mn-ea"/>
                  <a:cs typeface="+mn-cs"/>
                </a:rPr>
                <a:t>3-6 months</a:t>
              </a:r>
            </a:p>
          </p:txBody>
        </p:sp>
        <p:sp>
          <p:nvSpPr>
            <p:cNvPr id="52" name="Rectangle 51">
              <a:extLst>
                <a:ext uri="{FF2B5EF4-FFF2-40B4-BE49-F238E27FC236}">
                  <a16:creationId xmlns:a16="http://schemas.microsoft.com/office/drawing/2014/main" id="{27183733-3967-B74A-B6F8-E8A04577B499}"/>
                </a:ext>
              </a:extLst>
            </p:cNvPr>
            <p:cNvSpPr/>
            <p:nvPr/>
          </p:nvSpPr>
          <p:spPr>
            <a:xfrm>
              <a:off x="10776401" y="6079638"/>
              <a:ext cx="1278830" cy="291800"/>
            </a:xfrm>
            <a:prstGeom prst="rect">
              <a:avLst/>
            </a:prstGeom>
          </p:spPr>
          <p:txBody>
            <a:bodyPr wrap="none">
              <a:spAutoFit/>
            </a:bodyPr>
            <a:lstStyle/>
            <a:p>
              <a:pPr marL="0" marR="0" lvl="0" indent="0" algn="l" defTabSz="1332220" rtl="0" eaLnBrk="1" fontAlgn="auto" latinLnBrk="0" hangingPunct="1">
                <a:lnSpc>
                  <a:spcPct val="90000"/>
                </a:lnSpc>
                <a:spcBef>
                  <a:spcPct val="0"/>
                </a:spcBef>
                <a:spcAft>
                  <a:spcPct val="35000"/>
                </a:spcAft>
                <a:buClrTx/>
                <a:buSzTx/>
                <a:buFontTx/>
                <a:buNone/>
                <a:tabLst/>
                <a:defRPr/>
              </a:pPr>
              <a:r>
                <a:rPr kumimoji="0" lang="en-US" sz="1399" b="1" i="0" u="none" strike="noStrike" kern="1200" cap="none" spc="0" normalizeH="0" baseline="0" noProof="0">
                  <a:ln>
                    <a:noFill/>
                  </a:ln>
                  <a:solidFill>
                    <a:srgbClr val="0078D4"/>
                  </a:solidFill>
                  <a:effectLst/>
                  <a:uLnTx/>
                  <a:uFillTx/>
                  <a:latin typeface="Segoe UI"/>
                  <a:ea typeface="+mn-ea"/>
                  <a:cs typeface="+mn-cs"/>
                </a:rPr>
                <a:t>6-12 months</a:t>
              </a:r>
            </a:p>
          </p:txBody>
        </p:sp>
        <p:cxnSp>
          <p:nvCxnSpPr>
            <p:cNvPr id="53" name="Straight Arrow Connector 52">
              <a:extLst>
                <a:ext uri="{FF2B5EF4-FFF2-40B4-BE49-F238E27FC236}">
                  <a16:creationId xmlns:a16="http://schemas.microsoft.com/office/drawing/2014/main" id="{913D1E83-B42B-FB41-A7F5-56CBCD108ECF}"/>
                </a:ext>
              </a:extLst>
            </p:cNvPr>
            <p:cNvCxnSpPr>
              <a:cxnSpLocks/>
              <a:stCxn id="51" idx="3"/>
              <a:endCxn id="52" idx="1"/>
            </p:cNvCxnSpPr>
            <p:nvPr/>
          </p:nvCxnSpPr>
          <p:spPr>
            <a:xfrm>
              <a:off x="1603402" y="6225538"/>
              <a:ext cx="9172999" cy="0"/>
            </a:xfrm>
            <a:prstGeom prst="straightConnector1">
              <a:avLst/>
            </a:prstGeom>
            <a:ln w="38100">
              <a:solidFill>
                <a:srgbClr val="E9E9E9"/>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descr="plus sign connects stair step 2 and 3">
            <a:extLst>
              <a:ext uri="{FF2B5EF4-FFF2-40B4-BE49-F238E27FC236}">
                <a16:creationId xmlns:a16="http://schemas.microsoft.com/office/drawing/2014/main" id="{5684DB20-5B52-B749-B91D-AA795E03233E}"/>
              </a:ext>
            </a:extLst>
          </p:cNvPr>
          <p:cNvGrpSpPr/>
          <p:nvPr/>
        </p:nvGrpSpPr>
        <p:grpSpPr>
          <a:xfrm>
            <a:off x="7941281" y="2597127"/>
            <a:ext cx="559474" cy="904863"/>
            <a:chOff x="3891926" y="4166280"/>
            <a:chExt cx="676963" cy="1094884"/>
          </a:xfrm>
        </p:grpSpPr>
        <p:sp>
          <p:nvSpPr>
            <p:cNvPr id="55" name="Oval 54">
              <a:extLst>
                <a:ext uri="{FF2B5EF4-FFF2-40B4-BE49-F238E27FC236}">
                  <a16:creationId xmlns:a16="http://schemas.microsoft.com/office/drawing/2014/main" id="{35D6FD7C-80E4-2444-A315-42A2C7C1E6E9}"/>
                </a:ext>
              </a:extLst>
            </p:cNvPr>
            <p:cNvSpPr/>
            <p:nvPr/>
          </p:nvSpPr>
          <p:spPr bwMode="auto">
            <a:xfrm>
              <a:off x="3891926" y="4389120"/>
              <a:ext cx="676963" cy="676963"/>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A8E89A9A-BCD9-7C48-AD77-C395703C7BFC}"/>
                </a:ext>
              </a:extLst>
            </p:cNvPr>
            <p:cNvSpPr txBox="1"/>
            <p:nvPr/>
          </p:nvSpPr>
          <p:spPr>
            <a:xfrm>
              <a:off x="3953771" y="4166280"/>
              <a:ext cx="534572" cy="1094884"/>
            </a:xfrm>
            <a:prstGeom prst="rect">
              <a:avLst/>
            </a:prstGeom>
            <a:noFill/>
          </p:spPr>
          <p:txBody>
            <a:bodyPr wrap="square" lIns="182880" tIns="146304" rIns="182880" bIns="146304" rtlCol="0" anchor="ctr">
              <a:spAutoFit/>
            </a:bodyPr>
            <a:lstStyle/>
            <a:p>
              <a:pPr marL="0" marR="0" lvl="0" indent="0" algn="ctr" defTabSz="932688" rtl="0" eaLnBrk="1" fontAlgn="auto" latinLnBrk="0" hangingPunct="1">
                <a:lnSpc>
                  <a:spcPct val="90000"/>
                </a:lnSpc>
                <a:spcBef>
                  <a:spcPts val="0"/>
                </a:spcBef>
                <a:spcAft>
                  <a:spcPts val="600"/>
                </a:spcAft>
                <a:buClrTx/>
                <a:buSzTx/>
                <a:buFontTx/>
                <a:buNone/>
                <a:tabLst/>
                <a:defRPr/>
              </a:pPr>
              <a:r>
                <a:rPr kumimoji="0" lang="en-US" sz="4400" b="1" i="0" u="none" strike="noStrike" kern="1200" cap="none" spc="0" normalizeH="0" baseline="0" noProof="0">
                  <a:ln>
                    <a:noFill/>
                  </a:ln>
                  <a:solidFill>
                    <a:srgbClr val="FFFFFF"/>
                  </a:solidFill>
                  <a:effectLst/>
                  <a:uLnTx/>
                  <a:uFillTx/>
                  <a:latin typeface="Segoe UI"/>
                  <a:ea typeface="+mn-ea"/>
                  <a:cs typeface="+mn-cs"/>
                </a:rPr>
                <a:t>+</a:t>
              </a:r>
            </a:p>
          </p:txBody>
        </p:sp>
      </p:grpSp>
      <p:sp>
        <p:nvSpPr>
          <p:cNvPr id="25" name="Rectangle 24">
            <a:extLst>
              <a:ext uri="{FF2B5EF4-FFF2-40B4-BE49-F238E27FC236}">
                <a16:creationId xmlns:a16="http://schemas.microsoft.com/office/drawing/2014/main" id="{8EB3E392-3E64-41B3-8CC1-35FCFB019AD8}"/>
              </a:ext>
            </a:extLst>
          </p:cNvPr>
          <p:cNvSpPr/>
          <p:nvPr/>
        </p:nvSpPr>
        <p:spPr>
          <a:xfrm>
            <a:off x="434975" y="2626152"/>
            <a:ext cx="3687453" cy="461665"/>
          </a:xfrm>
          <a:prstGeom prst="rect">
            <a:avLst/>
          </a:prstGeom>
        </p:spPr>
        <p:txBody>
          <a:bodyPr wrap="square" lIns="182880" tIns="0" bIns="0" anchor="t">
            <a:spAutoFit/>
          </a:bodyPr>
          <a:lstStyle/>
          <a:p>
            <a:pPr marL="0" marR="0" lvl="0" indent="0" algn="l" defTabSz="93169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8D4"/>
                </a:solidFill>
                <a:effectLst/>
                <a:uLnTx/>
                <a:uFillTx/>
                <a:ea typeface="+mn-ea"/>
                <a:cs typeface="Segoe UI" panose="020B0502040204020203" pitchFamily="34" charset="0"/>
              </a:rPr>
              <a:t>$180</a:t>
            </a:r>
            <a:endParaRPr kumimoji="0" lang="en-US" sz="3000" b="1" i="0" u="none" strike="noStrike" kern="1200" cap="none" spc="0" normalizeH="0" baseline="0" noProof="0">
              <a:ln>
                <a:noFill/>
              </a:ln>
              <a:solidFill>
                <a:srgbClr val="FF0000"/>
              </a:solidFill>
              <a:effectLst/>
              <a:uLnTx/>
              <a:uFillTx/>
              <a:ea typeface="+mn-ea"/>
              <a:cs typeface="+mn-cs"/>
            </a:endParaRPr>
          </a:p>
        </p:txBody>
      </p:sp>
      <p:sp>
        <p:nvSpPr>
          <p:cNvPr id="26" name="Rectangle 25">
            <a:extLst>
              <a:ext uri="{FF2B5EF4-FFF2-40B4-BE49-F238E27FC236}">
                <a16:creationId xmlns:a16="http://schemas.microsoft.com/office/drawing/2014/main" id="{41D1FFFD-E59A-4FC0-8C80-D1A2DC371641}"/>
              </a:ext>
            </a:extLst>
          </p:cNvPr>
          <p:cNvSpPr/>
          <p:nvPr/>
        </p:nvSpPr>
        <p:spPr>
          <a:xfrm>
            <a:off x="4418885" y="1535002"/>
            <a:ext cx="3687453" cy="461665"/>
          </a:xfrm>
          <a:prstGeom prst="rect">
            <a:avLst/>
          </a:prstGeom>
        </p:spPr>
        <p:txBody>
          <a:bodyPr wrap="square" lIns="182880" tIns="0" bIns="0" anchor="t">
            <a:spAutoFit/>
          </a:bodyPr>
          <a:lstStyle/>
          <a:p>
            <a:pPr marL="0" marR="0" lvl="0" indent="0" algn="l" defTabSz="93169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8D4"/>
                </a:solidFill>
                <a:effectLst/>
                <a:uLnTx/>
                <a:uFillTx/>
                <a:ea typeface="+mn-ea"/>
                <a:cs typeface="Segoe UI" panose="020B0502040204020203" pitchFamily="34" charset="0"/>
              </a:rPr>
              <a:t>+$310</a:t>
            </a:r>
            <a:endParaRPr kumimoji="0" lang="en-US" sz="3000" b="1" i="0" u="none" strike="noStrike" kern="1200" cap="none" spc="0" normalizeH="0" baseline="0" noProof="0">
              <a:ln>
                <a:noFill/>
              </a:ln>
              <a:solidFill>
                <a:srgbClr val="FF0000"/>
              </a:solidFill>
              <a:effectLst/>
              <a:uLnTx/>
              <a:uFillTx/>
              <a:ea typeface="+mn-ea"/>
              <a:cs typeface="+mn-cs"/>
            </a:endParaRPr>
          </a:p>
        </p:txBody>
      </p:sp>
      <p:sp>
        <p:nvSpPr>
          <p:cNvPr id="27" name="Rectangle 26">
            <a:extLst>
              <a:ext uri="{FF2B5EF4-FFF2-40B4-BE49-F238E27FC236}">
                <a16:creationId xmlns:a16="http://schemas.microsoft.com/office/drawing/2014/main" id="{67083CC9-90B8-484E-8AFE-3B61E2081E60}"/>
              </a:ext>
            </a:extLst>
          </p:cNvPr>
          <p:cNvSpPr/>
          <p:nvPr/>
        </p:nvSpPr>
        <p:spPr>
          <a:xfrm>
            <a:off x="0" y="6178165"/>
            <a:ext cx="12436475" cy="377476"/>
          </a:xfrm>
          <a:prstGeom prst="rect">
            <a:avLst/>
          </a:prstGeom>
          <a:noFill/>
        </p:spPr>
        <p:txBody>
          <a:bodyPr wrap="square" lIns="182880" anchor="ctr">
            <a:spAutoFit/>
          </a:bodyPr>
          <a:lstStyle/>
          <a:p>
            <a:pPr algn="ctr" defTabSz="951156">
              <a:lnSpc>
                <a:spcPct val="110000"/>
              </a:lnSpc>
              <a:spcAft>
                <a:spcPts val="600"/>
              </a:spcAft>
              <a:defRPr/>
            </a:pPr>
            <a:r>
              <a:rPr lang="en-US" sz="1800">
                <a:cs typeface="Segoe UI" panose="020B0502040204020203" pitchFamily="34" charset="0"/>
              </a:rPr>
              <a:t>Three-year </a:t>
            </a:r>
            <a:r>
              <a:rPr lang="en-US" sz="1800" b="1">
                <a:solidFill>
                  <a:srgbClr val="0070C0"/>
                </a:solidFill>
                <a:cs typeface="Segoe UI" panose="020B0502040204020203" pitchFamily="34" charset="0"/>
              </a:rPr>
              <a:t>average revenue </a:t>
            </a:r>
            <a:r>
              <a:rPr lang="en-US" sz="1800">
                <a:cs typeface="Segoe UI" panose="020B0502040204020203" pitchFamily="34" charset="0"/>
              </a:rPr>
              <a:t>per SMB seat from Office 365 Business Essentials</a:t>
            </a:r>
          </a:p>
        </p:txBody>
      </p:sp>
      <p:sp>
        <p:nvSpPr>
          <p:cNvPr id="28" name="Rectangle 27">
            <a:extLst>
              <a:ext uri="{FF2B5EF4-FFF2-40B4-BE49-F238E27FC236}">
                <a16:creationId xmlns:a16="http://schemas.microsoft.com/office/drawing/2014/main" id="{F8B00A4A-AFF4-488C-82BE-C25675CA1665}"/>
              </a:ext>
            </a:extLst>
          </p:cNvPr>
          <p:cNvSpPr/>
          <p:nvPr/>
        </p:nvSpPr>
        <p:spPr>
          <a:xfrm>
            <a:off x="399971" y="6615409"/>
            <a:ext cx="10564880" cy="276999"/>
          </a:xfrm>
          <a:prstGeom prst="rect">
            <a:avLst/>
          </a:prstGeom>
        </p:spPr>
        <p:txBody>
          <a:bodyPr wrap="square">
            <a:spAutoFit/>
          </a:bodyPr>
          <a:lstStyle/>
          <a:p>
            <a:r>
              <a:rPr lang="en-US" sz="1200">
                <a:solidFill>
                  <a:srgbClr val="000000"/>
                </a:solidFill>
              </a:rPr>
              <a:t>Source: The Microsoft 365 Partner Opportunity, A Forrester Total Economic Impact™ Study Commissioned By Microsoft, July, 2019 </a:t>
            </a:r>
          </a:p>
        </p:txBody>
      </p:sp>
    </p:spTree>
    <p:extLst>
      <p:ext uri="{BB962C8B-B14F-4D97-AF65-F5344CB8AC3E}">
        <p14:creationId xmlns:p14="http://schemas.microsoft.com/office/powerpoint/2010/main" val="4242611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1000"/>
                                        <p:tgtEl>
                                          <p:spTgt spid="50"/>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This section break highlights the third of three sections: What to do next?">
            <a:extLst>
              <a:ext uri="{FF2B5EF4-FFF2-40B4-BE49-F238E27FC236}">
                <a16:creationId xmlns:a16="http://schemas.microsoft.com/office/drawing/2014/main" id="{8E6B72CE-F64C-1643-BDA9-6BA868F46734}"/>
              </a:ext>
            </a:extLst>
          </p:cNvPr>
          <p:cNvGrpSpPr/>
          <p:nvPr/>
        </p:nvGrpSpPr>
        <p:grpSpPr>
          <a:xfrm>
            <a:off x="8039129" y="2110098"/>
            <a:ext cx="3587136" cy="4047897"/>
            <a:chOff x="4480182" y="2110098"/>
            <a:chExt cx="3587136" cy="4047897"/>
          </a:xfrm>
        </p:grpSpPr>
        <p:sp>
          <p:nvSpPr>
            <p:cNvPr id="20" name="Rectangle 19">
              <a:extLst>
                <a:ext uri="{FF2B5EF4-FFF2-40B4-BE49-F238E27FC236}">
                  <a16:creationId xmlns:a16="http://schemas.microsoft.com/office/drawing/2014/main" id="{78002B71-4034-AE4D-902E-A03FD750B720}"/>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26A5A36C-01FF-4E40-A4E9-3BD07237A3DB}"/>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284E3C16-7F23-6F4C-A90B-C5F877BA5B44}"/>
              </a:ext>
              <a:ext uri="{C183D7F6-B498-43B3-948B-1728B52AA6E4}">
                <adec:decorative xmlns:adec="http://schemas.microsoft.com/office/drawing/2017/decorative" val="1"/>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93D5C1D0-A553-D742-97AA-CFB1BC5CBF6E}"/>
                </a:ext>
              </a:extLst>
            </p:cNvPr>
            <p:cNvSpPr/>
            <p:nvPr/>
          </p:nvSpPr>
          <p:spPr>
            <a:xfrm>
              <a:off x="8556661" y="4385789"/>
              <a:ext cx="2273511" cy="354492"/>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What to do next</a:t>
              </a:r>
            </a:p>
          </p:txBody>
        </p:sp>
        <p:pic>
          <p:nvPicPr>
            <p:cNvPr id="26" name="Picture 25">
              <a:extLst>
                <a:ext uri="{FF2B5EF4-FFF2-40B4-BE49-F238E27FC236}">
                  <a16:creationId xmlns:a16="http://schemas.microsoft.com/office/drawing/2014/main" id="{BD37DF7B-7C6A-D04A-A38A-395719AE5711}"/>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7040A720-05A9-1644-AE09-A40C5A08C0DE}"/>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98C820C-7369-694D-B2C6-C5229EE69636}"/>
              </a:ext>
              <a:ext uri="{C183D7F6-B498-43B3-948B-1728B52AA6E4}">
                <adec:decorative xmlns:adec="http://schemas.microsoft.com/office/drawing/2017/decorative" val="1"/>
              </a:ext>
            </a:extLst>
          </p:cNvPr>
          <p:cNvGrpSpPr/>
          <p:nvPr/>
        </p:nvGrpSpPr>
        <p:grpSpPr>
          <a:xfrm>
            <a:off x="4875307" y="2569207"/>
            <a:ext cx="2847896" cy="2762775"/>
            <a:chOff x="4625753" y="2233277"/>
            <a:chExt cx="2848703" cy="2763558"/>
          </a:xfrm>
        </p:grpSpPr>
        <p:sp>
          <p:nvSpPr>
            <p:cNvPr id="36" name="Rectangle 35">
              <a:extLst>
                <a:ext uri="{FF2B5EF4-FFF2-40B4-BE49-F238E27FC236}">
                  <a16:creationId xmlns:a16="http://schemas.microsoft.com/office/drawing/2014/main" id="{3074DB48-1A70-FE47-B781-54ECF7099953}"/>
                </a:ext>
              </a:extLst>
            </p:cNvPr>
            <p:cNvSpPr/>
            <p:nvPr/>
          </p:nvSpPr>
          <p:spPr>
            <a:xfrm>
              <a:off x="4625753" y="4385789"/>
              <a:ext cx="2848703"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Why add Teamwork </a:t>
              </a:r>
              <a:br>
                <a:rPr lang="en-US" sz="2400">
                  <a:solidFill>
                    <a:srgbClr val="282828"/>
                  </a:solidFill>
                  <a:latin typeface="Segoe UI Semibold"/>
                </a:rPr>
              </a:br>
              <a:r>
                <a:rPr lang="en-US" sz="2400">
                  <a:solidFill>
                    <a:srgbClr val="282828"/>
                  </a:solidFill>
                  <a:latin typeface="Segoe UI Semibold"/>
                </a:rPr>
                <a:t>services?</a:t>
              </a:r>
            </a:p>
          </p:txBody>
        </p:sp>
        <p:pic>
          <p:nvPicPr>
            <p:cNvPr id="37" name="Picture 36">
              <a:extLst>
                <a:ext uri="{FF2B5EF4-FFF2-40B4-BE49-F238E27FC236}">
                  <a16:creationId xmlns:a16="http://schemas.microsoft.com/office/drawing/2014/main" id="{94497A99-D4F8-F14B-82AF-501E5644E524}"/>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AF8492A6-5752-1449-9402-0FF58CBCF942}"/>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F4A808A-966C-DA43-A5E1-5776C23467E2}"/>
              </a:ext>
              <a:ext uri="{C183D7F6-B498-43B3-948B-1728B52AA6E4}">
                <adec:decorative xmlns:adec="http://schemas.microsoft.com/office/drawing/2017/decorative" val="1"/>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8444ADA7-4A41-B846-B811-F6C2C6EC5E1F}"/>
                </a:ext>
              </a:extLst>
            </p:cNvPr>
            <p:cNvSpPr/>
            <p:nvPr/>
          </p:nvSpPr>
          <p:spPr>
            <a:xfrm>
              <a:off x="1075849" y="4385790"/>
              <a:ext cx="2568739"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How will this help </a:t>
              </a:r>
              <a:br>
                <a:rPr lang="en-US" sz="2400">
                  <a:solidFill>
                    <a:srgbClr val="282828"/>
                  </a:solidFill>
                  <a:latin typeface="Segoe UI Semibold"/>
                </a:rPr>
              </a:br>
              <a:r>
                <a:rPr lang="en-US" sz="2400">
                  <a:solidFill>
                    <a:srgbClr val="282828"/>
                  </a:solidFill>
                  <a:latin typeface="Segoe UI Semibold"/>
                </a:rPr>
                <a:t>your customers?</a:t>
              </a:r>
            </a:p>
          </p:txBody>
        </p:sp>
        <p:pic>
          <p:nvPicPr>
            <p:cNvPr id="43" name="Picture 42">
              <a:extLst>
                <a:ext uri="{FF2B5EF4-FFF2-40B4-BE49-F238E27FC236}">
                  <a16:creationId xmlns:a16="http://schemas.microsoft.com/office/drawing/2014/main" id="{6BE811FB-2D44-7748-95E3-466E6F5CDB92}"/>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4" name="Straight Connector 43">
              <a:extLst>
                <a:ext uri="{FF2B5EF4-FFF2-40B4-BE49-F238E27FC236}">
                  <a16:creationId xmlns:a16="http://schemas.microsoft.com/office/drawing/2014/main" id="{07C08347-3094-7F43-9DAF-F750221BDB08}"/>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CD003C48-7657-4843-808F-4C2E03452CBC}"/>
              </a:ext>
            </a:extLst>
          </p:cNvPr>
          <p:cNvSpPr>
            <a:spLocks noGrp="1"/>
          </p:cNvSpPr>
          <p:nvPr>
            <p:ph type="title"/>
          </p:nvPr>
        </p:nvSpPr>
        <p:spPr/>
        <p:txBody>
          <a:bodyPr/>
          <a:lstStyle/>
          <a:p>
            <a:r>
              <a:rPr lang="en-US">
                <a:solidFill>
                  <a:schemeClr val="accent1"/>
                </a:solidFill>
              </a:rPr>
              <a:t>Grow your business </a:t>
            </a:r>
            <a:r>
              <a:rPr lang="en-US"/>
              <a:t>with Teamwork</a:t>
            </a:r>
          </a:p>
        </p:txBody>
      </p:sp>
    </p:spTree>
    <p:extLst>
      <p:ext uri="{BB962C8B-B14F-4D97-AF65-F5344CB8AC3E}">
        <p14:creationId xmlns:p14="http://schemas.microsoft.com/office/powerpoint/2010/main" val="1509973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714605-CB84-4D4B-A79F-ACDA84A4D57C}"/>
              </a:ext>
            </a:extLst>
          </p:cNvPr>
          <p:cNvSpPr>
            <a:spLocks noGrp="1"/>
          </p:cNvSpPr>
          <p:nvPr>
            <p:ph type="title"/>
          </p:nvPr>
        </p:nvSpPr>
        <p:spPr>
          <a:xfrm>
            <a:off x="434975" y="449264"/>
            <a:ext cx="11563350" cy="754061"/>
          </a:xfrm>
        </p:spPr>
        <p:txBody>
          <a:bodyPr/>
          <a:lstStyle/>
          <a:p>
            <a:r>
              <a:rPr lang="en-US"/>
              <a:t>Target SMBs that need </a:t>
            </a:r>
            <a:r>
              <a:rPr lang="en-US">
                <a:solidFill>
                  <a:schemeClr val="accent1"/>
                </a:solidFill>
              </a:rPr>
              <a:t>Teamwork tools and services</a:t>
            </a:r>
          </a:p>
        </p:txBody>
      </p:sp>
      <p:graphicFrame>
        <p:nvGraphicFramePr>
          <p:cNvPr id="2" name="Table 1">
            <a:extLst>
              <a:ext uri="{FF2B5EF4-FFF2-40B4-BE49-F238E27FC236}">
                <a16:creationId xmlns:a16="http://schemas.microsoft.com/office/drawing/2014/main" id="{0C266C0C-4751-475E-9C65-E31D66C4B07C}"/>
              </a:ext>
            </a:extLst>
          </p:cNvPr>
          <p:cNvGraphicFramePr>
            <a:graphicFrameLocks noGrp="1"/>
          </p:cNvGraphicFramePr>
          <p:nvPr>
            <p:extLst>
              <p:ext uri="{D42A27DB-BD31-4B8C-83A1-F6EECF244321}">
                <p14:modId xmlns:p14="http://schemas.microsoft.com/office/powerpoint/2010/main" val="3461650149"/>
              </p:ext>
            </p:extLst>
          </p:nvPr>
        </p:nvGraphicFramePr>
        <p:xfrm>
          <a:off x="434974" y="1445295"/>
          <a:ext cx="11563349" cy="4988161"/>
        </p:xfrm>
        <a:graphic>
          <a:graphicData uri="http://schemas.openxmlformats.org/drawingml/2006/table">
            <a:tbl>
              <a:tblPr firstRow="1" bandRow="1">
                <a:tableStyleId>{5C22544A-7EE6-4342-B048-85BDC9FD1C3A}</a:tableStyleId>
              </a:tblPr>
              <a:tblGrid>
                <a:gridCol w="2399283">
                  <a:extLst>
                    <a:ext uri="{9D8B030D-6E8A-4147-A177-3AD203B41FA5}">
                      <a16:colId xmlns:a16="http://schemas.microsoft.com/office/drawing/2014/main" val="3196131384"/>
                    </a:ext>
                  </a:extLst>
                </a:gridCol>
                <a:gridCol w="4582033">
                  <a:extLst>
                    <a:ext uri="{9D8B030D-6E8A-4147-A177-3AD203B41FA5}">
                      <a16:colId xmlns:a16="http://schemas.microsoft.com/office/drawing/2014/main" val="640810529"/>
                    </a:ext>
                  </a:extLst>
                </a:gridCol>
                <a:gridCol w="4582033">
                  <a:extLst>
                    <a:ext uri="{9D8B030D-6E8A-4147-A177-3AD203B41FA5}">
                      <a16:colId xmlns:a16="http://schemas.microsoft.com/office/drawing/2014/main" val="2734209767"/>
                    </a:ext>
                  </a:extLst>
                </a:gridCol>
              </a:tblGrid>
              <a:tr h="472874">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algn="ctr"/>
                      <a:r>
                        <a:rPr lang="en-US"/>
                        <a:t>Acquisition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algn="ctr"/>
                      <a:r>
                        <a:rPr lang="en-US"/>
                        <a:t>Upsell</a:t>
                      </a: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12186210"/>
                  </a:ext>
                </a:extLst>
              </a:tr>
              <a:tr h="876787">
                <a:tc>
                  <a:txBody>
                    <a:bodyPr/>
                    <a:lstStyle/>
                    <a:p>
                      <a:r>
                        <a:rPr lang="en-US" sz="1200" b="1">
                          <a:solidFill>
                            <a:srgbClr val="0078D4"/>
                          </a:solidFill>
                        </a:rPr>
                        <a:t>Target audience</a:t>
                      </a:r>
                    </a:p>
                  </a:txBody>
                  <a:tcP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51121" rtl="0" eaLnBrk="1" fontAlgn="auto" latinLnBrk="0" hangingPunct="1">
                        <a:lnSpc>
                          <a:spcPct val="100000"/>
                        </a:lnSpc>
                        <a:spcBef>
                          <a:spcPts val="0"/>
                        </a:spcBef>
                        <a:spcAft>
                          <a:spcPts val="300"/>
                        </a:spcAft>
                        <a:buClr>
                          <a:srgbClr val="282828"/>
                        </a:buClr>
                        <a:buSzTx/>
                        <a:buFont typeface="Arial" panose="020B0604020202020204" pitchFamily="34" charset="0"/>
                        <a:buChar char="•"/>
                        <a:tabLst/>
                        <a:defRPr/>
                      </a:pPr>
                      <a:r>
                        <a:rPr lang="en-US" sz="1200" noProof="0"/>
                        <a:t>On-premises customers ready for business-class email </a:t>
                      </a:r>
                    </a:p>
                    <a:p>
                      <a:pPr marL="171450" marR="0" lvl="0" indent="-171450" algn="l" defTabSz="951121" rtl="0" eaLnBrk="1" fontAlgn="auto" latinLnBrk="0" hangingPunct="1">
                        <a:lnSpc>
                          <a:spcPct val="100000"/>
                        </a:lnSpc>
                        <a:spcBef>
                          <a:spcPts val="0"/>
                        </a:spcBef>
                        <a:spcAft>
                          <a:spcPts val="300"/>
                        </a:spcAft>
                        <a:buClr>
                          <a:srgbClr val="282828"/>
                        </a:buClr>
                        <a:buSzTx/>
                        <a:buFont typeface="Arial" panose="020B0604020202020204" pitchFamily="34" charset="0"/>
                        <a:buChar char="•"/>
                        <a:tabLst/>
                        <a:defRPr/>
                      </a:pPr>
                      <a:r>
                        <a:rPr lang="en-US" sz="1200" noProof="0"/>
                        <a:t>Non-Microsoft customers with business need for increased collaboration due to expanding remote/mobile workforce</a:t>
                      </a:r>
                      <a:endParaRPr lang="en-US" sz="12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300"/>
                        </a:spcAft>
                        <a:buFont typeface="Arial" panose="020B0604020202020204" pitchFamily="34" charset="0"/>
                        <a:buChar char="•"/>
                      </a:pPr>
                      <a:r>
                        <a:rPr lang="en-US" sz="1200"/>
                        <a:t>Exchange Online customers ready for an upsell </a:t>
                      </a:r>
                    </a:p>
                    <a:p>
                      <a:pPr marL="171450" indent="-171450">
                        <a:spcAft>
                          <a:spcPts val="300"/>
                        </a:spcAft>
                        <a:buFont typeface="Arial" panose="020B0604020202020204" pitchFamily="34" charset="0"/>
                        <a:buChar char="•"/>
                      </a:pPr>
                      <a:endParaRPr lang="en-US" sz="1200"/>
                    </a:p>
                  </a:txBody>
                  <a:tcP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242476"/>
                  </a:ext>
                </a:extLst>
              </a:tr>
              <a:tr h="591092">
                <a:tc>
                  <a:txBody>
                    <a:bodyPr/>
                    <a:lstStyle/>
                    <a:p>
                      <a:r>
                        <a:rPr lang="en-US" sz="1200" b="1">
                          <a:solidFill>
                            <a:srgbClr val="0078D4"/>
                          </a:solidFill>
                        </a:rPr>
                        <a:t>Customer opportunity</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300"/>
                        </a:spcAft>
                        <a:buFont typeface="Arial" panose="020B0604020202020204" pitchFamily="34" charset="0"/>
                        <a:buChar char="•"/>
                      </a:pPr>
                      <a:r>
                        <a:rPr lang="en-US" sz="1200"/>
                        <a:t>One out of every three SMBs still has not adopted cloud services.</a:t>
                      </a:r>
                      <a:r>
                        <a:rPr lang="en-US" sz="1200" baseline="30000"/>
                        <a:t>1</a:t>
                      </a:r>
                      <a:r>
                        <a:rPr lang="en-US" sz="1200"/>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300"/>
                        </a:spcAft>
                        <a:buFont typeface="Arial" panose="020B0604020202020204" pitchFamily="34" charset="0"/>
                        <a:buChar char="•"/>
                      </a:pPr>
                      <a:r>
                        <a:rPr lang="en-US" sz="1200"/>
                        <a:t>Millions of SMB customers on Exchange Online</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846842"/>
                  </a:ext>
                </a:extLst>
              </a:tr>
              <a:tr h="1195320">
                <a:tc>
                  <a:txBody>
                    <a:bodyPr/>
                    <a:lstStyle/>
                    <a:p>
                      <a:r>
                        <a:rPr lang="en-US" sz="1200" b="1">
                          <a:solidFill>
                            <a:srgbClr val="0078D4"/>
                          </a:solidFill>
                        </a:rPr>
                        <a:t>Compelling events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End of support for Windows 7 and Office 2010</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0">
                          <a:solidFill>
                            <a:srgbClr val="2C292A"/>
                          </a:solidFill>
                          <a:latin typeface="+mn-lt"/>
                        </a:rPr>
                        <a:t>Exchange Online users seeking cloud-based collaboration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a:solidFill>
                            <a:srgbClr val="2C292A"/>
                          </a:solidFill>
                          <a:latin typeface="+mn-lt"/>
                        </a:rPr>
                        <a:t>Expanding remote/mobile workforce </a:t>
                      </a:r>
                    </a:p>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a:solidFill>
                            <a:srgbClr val="2C292A"/>
                          </a:solidFill>
                          <a:latin typeface="+mn-lt"/>
                        </a:rPr>
                        <a:t>Shift to multi-generational workforce</a:t>
                      </a:r>
                    </a:p>
                    <a:p>
                      <a:pPr marL="171450" marR="0" lvl="0" indent="-171450" algn="l" defTabSz="77724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200" b="0">
                          <a:solidFill>
                            <a:srgbClr val="2C292A"/>
                          </a:solidFill>
                          <a:latin typeface="+mn-lt"/>
                        </a:rPr>
                        <a:t>Defined need to streamline multiple teamwork tools that don’t talk to each other</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038396"/>
                  </a:ext>
                </a:extLst>
              </a:tr>
              <a:tr h="926044">
                <a:tc>
                  <a:txBody>
                    <a:bodyPr/>
                    <a:lstStyle/>
                    <a:p>
                      <a:r>
                        <a:rPr lang="en-US" sz="1200" b="1">
                          <a:solidFill>
                            <a:srgbClr val="0078D4"/>
                          </a:solidFill>
                        </a:rPr>
                        <a:t>Conversation starters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300"/>
                        </a:spcAft>
                        <a:buFont typeface="Arial" panose="020B0604020202020204" pitchFamily="34" charset="0"/>
                        <a:buChar char="•"/>
                      </a:pPr>
                      <a:r>
                        <a:rPr lang="en-US" sz="1200"/>
                        <a:t>Unsecured file sharing</a:t>
                      </a:r>
                    </a:p>
                    <a:p>
                      <a:pPr marL="171450" indent="-171450">
                        <a:spcAft>
                          <a:spcPts val="300"/>
                        </a:spcAft>
                        <a:buFont typeface="Arial" panose="020B0604020202020204" pitchFamily="34" charset="0"/>
                        <a:buChar char="•"/>
                      </a:pPr>
                      <a:r>
                        <a:rPr lang="en-US" sz="1200"/>
                        <a:t>No collaboration tools or too many</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Version control issues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Inefficient meetings, unnecessary travel time</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Version control issues</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Single sign on across multiple apps</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8075761"/>
                  </a:ext>
                </a:extLst>
              </a:tr>
              <a:tr h="926044">
                <a:tc>
                  <a:txBody>
                    <a:bodyPr/>
                    <a:lstStyle/>
                    <a:p>
                      <a:r>
                        <a:rPr lang="en-US" sz="1200" b="1">
                          <a:solidFill>
                            <a:srgbClr val="0078D4"/>
                          </a:solidFill>
                        </a:rPr>
                        <a:t>GTM tools </a:t>
                      </a:r>
                    </a:p>
                    <a:p>
                      <a:r>
                        <a:rPr lang="en-US" sz="1200" b="0">
                          <a:solidFill>
                            <a:schemeClr val="tx1"/>
                          </a:solidFill>
                        </a:rPr>
                        <a:t>(see detail in next few slides)</a:t>
                      </a:r>
                    </a:p>
                  </a:txBody>
                  <a:tcP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Acquire new customers with Teams CSP 6-month trial </a:t>
                      </a:r>
                    </a:p>
                    <a:p>
                      <a:pPr marL="171450" indent="-171450">
                        <a:spcAft>
                          <a:spcPts val="300"/>
                        </a:spcAft>
                        <a:buFont typeface="Arial" panose="020B0604020202020204" pitchFamily="34" charset="0"/>
                        <a:buChar char="•"/>
                      </a:pPr>
                      <a:r>
                        <a:rPr lang="en-US" sz="1200"/>
                        <a:t>SMB Teamwork Workshop </a:t>
                      </a:r>
                    </a:p>
                    <a:p>
                      <a:pPr marL="171450" indent="-171450">
                        <a:spcAft>
                          <a:spcPts val="300"/>
                        </a:spcAft>
                        <a:buFont typeface="Arial" panose="020B0604020202020204" pitchFamily="34" charset="0"/>
                        <a:buChar char="•"/>
                      </a:pPr>
                      <a:r>
                        <a:rPr lang="en-US" sz="1200"/>
                        <a:t>Sales &amp; Marketing Play assets for acquisition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Upsell with Teams CSP 6-month trial </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SMB Teamwork Workshop </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a:t>Sales &amp; Marketing Play assets for upsell</a:t>
                      </a:r>
                    </a:p>
                  </a:txBody>
                  <a:tcPr>
                    <a:lnL w="12700" cap="flat" cmpd="sng" algn="ctr">
                      <a:solidFill>
                        <a:schemeClr val="bg1"/>
                      </a:solid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236883"/>
                  </a:ext>
                </a:extLst>
              </a:tr>
            </a:tbl>
          </a:graphicData>
        </a:graphic>
      </p:graphicFrame>
      <p:sp>
        <p:nvSpPr>
          <p:cNvPr id="5" name="Rectangle 4">
            <a:extLst>
              <a:ext uri="{FF2B5EF4-FFF2-40B4-BE49-F238E27FC236}">
                <a16:creationId xmlns:a16="http://schemas.microsoft.com/office/drawing/2014/main" id="{6F0994C3-251D-4A67-8E01-59386359FC6A}"/>
              </a:ext>
            </a:extLst>
          </p:cNvPr>
          <p:cNvSpPr/>
          <p:nvPr/>
        </p:nvSpPr>
        <p:spPr>
          <a:xfrm>
            <a:off x="434974" y="6748304"/>
            <a:ext cx="6216650" cy="200055"/>
          </a:xfrm>
          <a:prstGeom prst="rect">
            <a:avLst/>
          </a:prstGeom>
        </p:spPr>
        <p:txBody>
          <a:bodyPr>
            <a:spAutoFit/>
          </a:bodyPr>
          <a:lstStyle/>
          <a:p>
            <a:r>
              <a:rPr lang="en-US" sz="700"/>
              <a:t> 1. Bredin, an SMB market research and content marketing agency. </a:t>
            </a:r>
          </a:p>
        </p:txBody>
      </p:sp>
    </p:spTree>
    <p:extLst>
      <p:ext uri="{BB962C8B-B14F-4D97-AF65-F5344CB8AC3E}">
        <p14:creationId xmlns:p14="http://schemas.microsoft.com/office/powerpoint/2010/main" val="33832101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descr="This arrow connects all the resources across the four stages">
            <a:extLst>
              <a:ext uri="{FF2B5EF4-FFF2-40B4-BE49-F238E27FC236}">
                <a16:creationId xmlns:a16="http://schemas.microsoft.com/office/drawing/2014/main" id="{8FAFBF4F-0B9C-4643-922E-1BFBB1546452}"/>
              </a:ext>
            </a:extLst>
          </p:cNvPr>
          <p:cNvCxnSpPr>
            <a:cxnSpLocks/>
          </p:cNvCxnSpPr>
          <p:nvPr/>
        </p:nvCxnSpPr>
        <p:spPr>
          <a:xfrm>
            <a:off x="437438" y="2902567"/>
            <a:ext cx="11558430" cy="0"/>
          </a:xfrm>
          <a:prstGeom prst="straightConnector1">
            <a:avLst/>
          </a:prstGeom>
          <a:noFill/>
          <a:ln w="127000" cap="flat" cmpd="sng" algn="ctr">
            <a:solidFill>
              <a:srgbClr val="EBEBEB"/>
            </a:solidFill>
            <a:prstDash val="solid"/>
            <a:headEnd type="none"/>
            <a:tailEnd type="triangle"/>
          </a:ln>
          <a:effectLst/>
        </p:spPr>
      </p:cxnSp>
      <p:sp>
        <p:nvSpPr>
          <p:cNvPr id="2" name="Title 1">
            <a:extLst>
              <a:ext uri="{FF2B5EF4-FFF2-40B4-BE49-F238E27FC236}">
                <a16:creationId xmlns:a16="http://schemas.microsoft.com/office/drawing/2014/main" id="{16C2FD74-0D8E-44F2-9B04-677D9B5BBE5E}"/>
              </a:ext>
            </a:extLst>
          </p:cNvPr>
          <p:cNvSpPr>
            <a:spLocks noGrp="1"/>
          </p:cNvSpPr>
          <p:nvPr>
            <p:ph type="title"/>
          </p:nvPr>
        </p:nvSpPr>
        <p:spPr/>
        <p:txBody>
          <a:bodyPr/>
          <a:lstStyle/>
          <a:p>
            <a:r>
              <a:rPr lang="en-US"/>
              <a:t>Build sales readiness with </a:t>
            </a:r>
            <a:r>
              <a:rPr lang="en-US">
                <a:solidFill>
                  <a:schemeClr val="accent1"/>
                </a:solidFill>
              </a:rPr>
              <a:t>Teamwork resources</a:t>
            </a:r>
          </a:p>
        </p:txBody>
      </p:sp>
      <p:sp>
        <p:nvSpPr>
          <p:cNvPr id="25" name="Rectangle 24">
            <a:extLst>
              <a:ext uri="{FF2B5EF4-FFF2-40B4-BE49-F238E27FC236}">
                <a16:creationId xmlns:a16="http://schemas.microsoft.com/office/drawing/2014/main" id="{2A3CC559-B5DA-A148-9FD2-616AA30C5C5B}"/>
              </a:ext>
            </a:extLst>
          </p:cNvPr>
          <p:cNvSpPr/>
          <p:nvPr/>
        </p:nvSpPr>
        <p:spPr>
          <a:xfrm>
            <a:off x="3921222" y="2275766"/>
            <a:ext cx="1485898" cy="439403"/>
          </a:xfrm>
          <a:prstGeom prst="rect">
            <a:avLst/>
          </a:prstGeom>
        </p:spPr>
        <p:txBody>
          <a:bodyPr wrap="square">
            <a:spAutoFit/>
          </a:bodyPr>
          <a:lstStyle/>
          <a:p>
            <a:pPr defTabSz="932330"/>
            <a:r>
              <a:rPr lang="en-US" sz="2200">
                <a:solidFill>
                  <a:srgbClr val="000000"/>
                </a:solidFill>
                <a:latin typeface="Segoe Semibold"/>
                <a:ea typeface="Calibri" panose="020F0502020204030204" pitchFamily="34" charset="0"/>
              </a:rPr>
              <a:t>Market</a:t>
            </a:r>
          </a:p>
        </p:txBody>
      </p:sp>
      <p:sp>
        <p:nvSpPr>
          <p:cNvPr id="28" name="Rectangle 27">
            <a:extLst>
              <a:ext uri="{FF2B5EF4-FFF2-40B4-BE49-F238E27FC236}">
                <a16:creationId xmlns:a16="http://schemas.microsoft.com/office/drawing/2014/main" id="{1AD09727-3D37-044C-85C8-E41ECDCF2D43}"/>
              </a:ext>
            </a:extLst>
          </p:cNvPr>
          <p:cNvSpPr/>
          <p:nvPr/>
        </p:nvSpPr>
        <p:spPr>
          <a:xfrm>
            <a:off x="6787820" y="2275766"/>
            <a:ext cx="1485898" cy="439403"/>
          </a:xfrm>
          <a:prstGeom prst="rect">
            <a:avLst/>
          </a:prstGeom>
        </p:spPr>
        <p:txBody>
          <a:bodyPr wrap="square">
            <a:spAutoFit/>
          </a:bodyPr>
          <a:lstStyle/>
          <a:p>
            <a:pPr defTabSz="932330"/>
            <a:r>
              <a:rPr lang="en-US" sz="2200">
                <a:solidFill>
                  <a:srgbClr val="000000"/>
                </a:solidFill>
                <a:latin typeface="Segoe Semibold"/>
                <a:ea typeface="Calibri" panose="020F0502020204030204" pitchFamily="34" charset="0"/>
              </a:rPr>
              <a:t>Sell</a:t>
            </a:r>
          </a:p>
        </p:txBody>
      </p:sp>
      <p:sp>
        <p:nvSpPr>
          <p:cNvPr id="29" name="Rectangle 28">
            <a:extLst>
              <a:ext uri="{FF2B5EF4-FFF2-40B4-BE49-F238E27FC236}">
                <a16:creationId xmlns:a16="http://schemas.microsoft.com/office/drawing/2014/main" id="{DC1421D9-566D-D149-9BAF-739CE0AE4797}"/>
              </a:ext>
            </a:extLst>
          </p:cNvPr>
          <p:cNvSpPr/>
          <p:nvPr/>
        </p:nvSpPr>
        <p:spPr>
          <a:xfrm>
            <a:off x="1000655" y="2275766"/>
            <a:ext cx="1249259" cy="439403"/>
          </a:xfrm>
          <a:prstGeom prst="rect">
            <a:avLst/>
          </a:prstGeom>
        </p:spPr>
        <p:txBody>
          <a:bodyPr wrap="square">
            <a:spAutoFit/>
          </a:bodyPr>
          <a:lstStyle/>
          <a:p>
            <a:pPr defTabSz="932330"/>
            <a:r>
              <a:rPr lang="en-US" sz="2200">
                <a:solidFill>
                  <a:srgbClr val="000000"/>
                </a:solidFill>
                <a:latin typeface="Segoe Semibold"/>
                <a:ea typeface="Calibri" panose="020F0502020204030204" pitchFamily="34" charset="0"/>
              </a:rPr>
              <a:t>Learn</a:t>
            </a:r>
          </a:p>
        </p:txBody>
      </p:sp>
      <p:sp>
        <p:nvSpPr>
          <p:cNvPr id="31" name="Rectangle 30">
            <a:extLst>
              <a:ext uri="{FF2B5EF4-FFF2-40B4-BE49-F238E27FC236}">
                <a16:creationId xmlns:a16="http://schemas.microsoft.com/office/drawing/2014/main" id="{9E193AEA-64B9-3648-8FB6-F58E284EA63A}"/>
              </a:ext>
            </a:extLst>
          </p:cNvPr>
          <p:cNvSpPr/>
          <p:nvPr/>
        </p:nvSpPr>
        <p:spPr>
          <a:xfrm>
            <a:off x="9486066" y="2275766"/>
            <a:ext cx="1298963" cy="439403"/>
          </a:xfrm>
          <a:prstGeom prst="rect">
            <a:avLst/>
          </a:prstGeom>
        </p:spPr>
        <p:txBody>
          <a:bodyPr wrap="square">
            <a:spAutoFit/>
          </a:bodyPr>
          <a:lstStyle/>
          <a:p>
            <a:pPr defTabSz="932330"/>
            <a:r>
              <a:rPr lang="en-US" sz="2200">
                <a:solidFill>
                  <a:srgbClr val="000000"/>
                </a:solidFill>
                <a:latin typeface="Segoe Semibold"/>
                <a:ea typeface="Calibri" panose="020F0502020204030204" pitchFamily="34" charset="0"/>
              </a:rPr>
              <a:t>Deploy</a:t>
            </a:r>
          </a:p>
        </p:txBody>
      </p:sp>
      <p:sp>
        <p:nvSpPr>
          <p:cNvPr id="33" name="Rectangle 32">
            <a:extLst>
              <a:ext uri="{FF2B5EF4-FFF2-40B4-BE49-F238E27FC236}">
                <a16:creationId xmlns:a16="http://schemas.microsoft.com/office/drawing/2014/main" id="{96416911-4225-C044-8EBA-EA71FB3508F8}"/>
              </a:ext>
            </a:extLst>
          </p:cNvPr>
          <p:cNvSpPr/>
          <p:nvPr/>
        </p:nvSpPr>
        <p:spPr>
          <a:xfrm>
            <a:off x="6248466" y="3186516"/>
            <a:ext cx="2646764" cy="624082"/>
          </a:xfrm>
          <a:prstGeom prst="rect">
            <a:avLst/>
          </a:prstGeom>
        </p:spPr>
        <p:txBody>
          <a:bodyPr wrap="square">
            <a:spAutoFit/>
          </a:bodyPr>
          <a:lstStyle/>
          <a:p>
            <a:pPr marL="165069" indent="-165069" defTabSz="932330">
              <a:lnSpc>
                <a:spcPct val="110000"/>
              </a:lnSpc>
              <a:spcAft>
                <a:spcPts val="600"/>
              </a:spcAft>
              <a:buFont typeface="Arial" panose="020B0604020202020204" pitchFamily="34" charset="0"/>
              <a:buChar char="•"/>
            </a:pPr>
            <a:r>
              <a:rPr lang="en-US" sz="1400"/>
              <a:t>Customer pitch deck</a:t>
            </a:r>
          </a:p>
          <a:p>
            <a:pPr marL="165069" indent="-165069" defTabSz="932330">
              <a:lnSpc>
                <a:spcPct val="110000"/>
              </a:lnSpc>
              <a:spcAft>
                <a:spcPts val="600"/>
              </a:spcAft>
              <a:buFont typeface="Arial" panose="020B0604020202020204" pitchFamily="34" charset="0"/>
              <a:buChar char="•"/>
            </a:pPr>
            <a:r>
              <a:rPr lang="en-US" sz="1400"/>
              <a:t>SOW and Proposal</a:t>
            </a:r>
          </a:p>
        </p:txBody>
      </p:sp>
      <p:sp>
        <p:nvSpPr>
          <p:cNvPr id="34" name="Text Placeholder 6">
            <a:extLst>
              <a:ext uri="{FF2B5EF4-FFF2-40B4-BE49-F238E27FC236}">
                <a16:creationId xmlns:a16="http://schemas.microsoft.com/office/drawing/2014/main" id="{FE5863D4-69E2-6F40-AAA1-94EF56372A4D}"/>
              </a:ext>
            </a:extLst>
          </p:cNvPr>
          <p:cNvSpPr txBox="1">
            <a:spLocks/>
          </p:cNvSpPr>
          <p:nvPr/>
        </p:nvSpPr>
        <p:spPr>
          <a:xfrm>
            <a:off x="9073823" y="3186516"/>
            <a:ext cx="2407087" cy="1436088"/>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17" indent="-171417" defTabSz="932151">
              <a:lnSpc>
                <a:spcPct val="110000"/>
              </a:lnSpc>
              <a:spcAft>
                <a:spcPts val="600"/>
              </a:spcAft>
              <a:buSzTx/>
              <a:buFont typeface="Arial" panose="020B0604020202020204" pitchFamily="34" charset="0"/>
              <a:buChar char="•"/>
              <a:defRPr/>
            </a:pPr>
            <a:r>
              <a:rPr lang="en-US" sz="1397">
                <a:latin typeface="Segoe UI"/>
                <a:hlinkClick r:id="rId3"/>
              </a:rPr>
              <a:t>Welcome to Teams</a:t>
            </a:r>
            <a:endParaRPr lang="en-US" sz="1397">
              <a:latin typeface="Segoe UI"/>
            </a:endParaRPr>
          </a:p>
          <a:p>
            <a:pPr marL="171417" indent="-171417" defTabSz="932151">
              <a:lnSpc>
                <a:spcPct val="110000"/>
              </a:lnSpc>
              <a:spcAft>
                <a:spcPts val="600"/>
              </a:spcAft>
              <a:buSzTx/>
              <a:buFont typeface="Arial" panose="020B0604020202020204" pitchFamily="34" charset="0"/>
              <a:buChar char="•"/>
              <a:defRPr/>
            </a:pPr>
            <a:r>
              <a:rPr lang="en-US" sz="1397">
                <a:latin typeface="Segoe UI"/>
                <a:ea typeface="Calibri" panose="020F0502020204030204" pitchFamily="34" charset="0"/>
                <a:hlinkClick r:id="rId4"/>
              </a:rPr>
              <a:t>Adoption library </a:t>
            </a:r>
            <a:endParaRPr lang="en-US" sz="1397">
              <a:latin typeface="Segoe UI"/>
              <a:ea typeface="Calibri" panose="020F0502020204030204" pitchFamily="34" charset="0"/>
            </a:endParaRPr>
          </a:p>
        </p:txBody>
      </p:sp>
      <p:sp>
        <p:nvSpPr>
          <p:cNvPr id="35" name="Text Placeholder 6">
            <a:extLst>
              <a:ext uri="{FF2B5EF4-FFF2-40B4-BE49-F238E27FC236}">
                <a16:creationId xmlns:a16="http://schemas.microsoft.com/office/drawing/2014/main" id="{5CC6FE83-3EF7-A04F-B8DA-E065AEE32602}"/>
              </a:ext>
            </a:extLst>
          </p:cNvPr>
          <p:cNvSpPr txBox="1">
            <a:spLocks/>
          </p:cNvSpPr>
          <p:nvPr/>
        </p:nvSpPr>
        <p:spPr>
          <a:xfrm>
            <a:off x="588488" y="3186515"/>
            <a:ext cx="2853277" cy="2432887"/>
          </a:xfrm>
          <a:prstGeom prst="rect">
            <a:avLst/>
          </a:prstGeom>
        </p:spPr>
        <p:txBody>
          <a:bodyPr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4465" indent="-164465" defTabSz="932330">
              <a:lnSpc>
                <a:spcPct val="110000"/>
              </a:lnSpc>
              <a:spcAft>
                <a:spcPts val="600"/>
              </a:spcAft>
              <a:buFont typeface="Arial" panose="020B0604020202020204" pitchFamily="34" charset="0"/>
              <a:buChar char="•"/>
            </a:pPr>
            <a:r>
              <a:rPr lang="en-US" sz="1400">
                <a:solidFill>
                  <a:schemeClr val="tx1"/>
                </a:solidFill>
              </a:rPr>
              <a:t>Teamwork play card</a:t>
            </a:r>
          </a:p>
          <a:p>
            <a:pPr marL="170815" indent="-170815" defTabSz="932151">
              <a:lnSpc>
                <a:spcPct val="110000"/>
              </a:lnSpc>
              <a:spcAft>
                <a:spcPts val="600"/>
              </a:spcAft>
              <a:buFont typeface="Arial" panose="020B0604020202020204" pitchFamily="34" charset="0"/>
              <a:buChar char="•"/>
            </a:pPr>
            <a:r>
              <a:rPr lang="en-US" sz="1350">
                <a:latin typeface="Segoe UI"/>
                <a:hlinkClick r:id="rId5"/>
              </a:rPr>
              <a:t>Guided tour</a:t>
            </a:r>
            <a:endParaRPr lang="en-US" sz="1350">
              <a:latin typeface="Segoe UI"/>
              <a:cs typeface="Segoe UI"/>
            </a:endParaRPr>
          </a:p>
          <a:p>
            <a:pPr marL="164465" indent="-164465" defTabSz="932330">
              <a:lnSpc>
                <a:spcPct val="110000"/>
              </a:lnSpc>
              <a:spcAft>
                <a:spcPts val="600"/>
              </a:spcAft>
              <a:buFont typeface="Arial" panose="020B0604020202020204" pitchFamily="34" charset="0"/>
              <a:buChar char="•"/>
            </a:pPr>
            <a:r>
              <a:rPr lang="en-US" sz="1350">
                <a:latin typeface="Segoe UI"/>
                <a:ea typeface="Calibri" panose="020F0502020204030204" pitchFamily="34" charset="0"/>
                <a:hlinkClick r:id="rId6"/>
              </a:rPr>
              <a:t>Teamwork demo environment</a:t>
            </a:r>
            <a:endParaRPr lang="en-US" sz="1350">
              <a:latin typeface="Segoe UI"/>
              <a:ea typeface="Calibri" panose="020F0502020204030204" pitchFamily="34" charset="0"/>
              <a:cs typeface="Segoe UI"/>
              <a:hlinkClick r:id="rId6"/>
            </a:endParaRPr>
          </a:p>
          <a:p>
            <a:pPr marL="164465" indent="-164465" defTabSz="932330">
              <a:lnSpc>
                <a:spcPct val="110000"/>
              </a:lnSpc>
              <a:spcAft>
                <a:spcPts val="600"/>
              </a:spcAft>
              <a:buFont typeface="Arial" panose="020B0604020202020204" pitchFamily="34" charset="0"/>
              <a:buChar char="•"/>
            </a:pPr>
            <a:r>
              <a:rPr lang="en-US" sz="1350">
                <a:latin typeface="Segoe UI"/>
                <a:ea typeface="Calibri" panose="020F0502020204030204" pitchFamily="34" charset="0"/>
                <a:hlinkClick r:id="rId7"/>
              </a:rPr>
              <a:t>Teamwork product training</a:t>
            </a:r>
            <a:endParaRPr lang="en-US" sz="1350">
              <a:latin typeface="Segoe UI"/>
              <a:ea typeface="Calibri" panose="020F0502020204030204" pitchFamily="34" charset="0"/>
              <a:cs typeface="Segoe UI"/>
            </a:endParaRPr>
          </a:p>
        </p:txBody>
      </p:sp>
      <p:pic>
        <p:nvPicPr>
          <p:cNvPr id="3" name="Picture 2">
            <a:extLst>
              <a:ext uri="{FF2B5EF4-FFF2-40B4-BE49-F238E27FC236}">
                <a16:creationId xmlns:a16="http://schemas.microsoft.com/office/drawing/2014/main" id="{78849F38-A53F-DC4A-862A-EB5CF89DAED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67783" y="2141346"/>
            <a:ext cx="514732" cy="450390"/>
          </a:xfrm>
          <a:prstGeom prst="rect">
            <a:avLst/>
          </a:prstGeom>
        </p:spPr>
      </p:pic>
      <p:pic>
        <p:nvPicPr>
          <p:cNvPr id="4" name="Picture 3">
            <a:extLst>
              <a:ext uri="{FF2B5EF4-FFF2-40B4-BE49-F238E27FC236}">
                <a16:creationId xmlns:a16="http://schemas.microsoft.com/office/drawing/2014/main" id="{6545B630-F84D-E74F-8988-9E42483C4ED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37112" y="2212864"/>
            <a:ext cx="684625" cy="378872"/>
          </a:xfrm>
          <a:prstGeom prst="rect">
            <a:avLst/>
          </a:prstGeom>
        </p:spPr>
      </p:pic>
      <p:pic>
        <p:nvPicPr>
          <p:cNvPr id="6" name="Picture 5">
            <a:extLst>
              <a:ext uri="{FF2B5EF4-FFF2-40B4-BE49-F238E27FC236}">
                <a16:creationId xmlns:a16="http://schemas.microsoft.com/office/drawing/2014/main" id="{A8F47B1D-6C5C-9944-AD26-544C86C401C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940489" y="2109174"/>
            <a:ext cx="482561" cy="482561"/>
          </a:xfrm>
          <a:prstGeom prst="rect">
            <a:avLst/>
          </a:prstGeom>
        </p:spPr>
      </p:pic>
      <p:pic>
        <p:nvPicPr>
          <p:cNvPr id="7" name="Picture 6">
            <a:extLst>
              <a:ext uri="{FF2B5EF4-FFF2-40B4-BE49-F238E27FC236}">
                <a16:creationId xmlns:a16="http://schemas.microsoft.com/office/drawing/2014/main" id="{35378C2D-AEE8-A448-BA30-5645F48E120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61002" y="2165473"/>
            <a:ext cx="514732" cy="426262"/>
          </a:xfrm>
          <a:prstGeom prst="rect">
            <a:avLst/>
          </a:prstGeom>
        </p:spPr>
      </p:pic>
      <p:sp>
        <p:nvSpPr>
          <p:cNvPr id="26" name="Oval 25">
            <a:extLst>
              <a:ext uri="{FF2B5EF4-FFF2-40B4-BE49-F238E27FC236}">
                <a16:creationId xmlns:a16="http://schemas.microsoft.com/office/drawing/2014/main" id="{BEE8ADA1-7B12-B44B-AD66-1CDF0524B098}"/>
              </a:ext>
              <a:ext uri="{C183D7F6-B498-43B3-948B-1728B52AA6E4}">
                <adec:decorative xmlns:adec="http://schemas.microsoft.com/office/drawing/2017/decorative" val="1"/>
              </a:ext>
            </a:extLst>
          </p:cNvPr>
          <p:cNvSpPr/>
          <p:nvPr/>
        </p:nvSpPr>
        <p:spPr bwMode="auto">
          <a:xfrm>
            <a:off x="3441764" y="2715171"/>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AEDD2AE0-64C8-794F-93C3-B8EA0A3FB150}"/>
              </a:ext>
              <a:ext uri="{C183D7F6-B498-43B3-948B-1728B52AA6E4}">
                <adec:decorative xmlns:adec="http://schemas.microsoft.com/office/drawing/2017/decorative" val="1"/>
              </a:ext>
            </a:extLst>
          </p:cNvPr>
          <p:cNvSpPr/>
          <p:nvPr/>
        </p:nvSpPr>
        <p:spPr bwMode="auto">
          <a:xfrm>
            <a:off x="6188010" y="2715169"/>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1262D4B1-8BD8-274E-A384-4CD92DC4983C}"/>
              </a:ext>
              <a:ext uri="{C183D7F6-B498-43B3-948B-1728B52AA6E4}">
                <adec:decorative xmlns:adec="http://schemas.microsoft.com/office/drawing/2017/decorative" val="1"/>
              </a:ext>
            </a:extLst>
          </p:cNvPr>
          <p:cNvSpPr/>
          <p:nvPr/>
        </p:nvSpPr>
        <p:spPr bwMode="auto">
          <a:xfrm>
            <a:off x="524152" y="2715170"/>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B5157CDF-6E0D-4F4D-9A19-35526D49D3A1}"/>
              </a:ext>
              <a:ext uri="{C183D7F6-B498-43B3-948B-1728B52AA6E4}">
                <adec:decorative xmlns:adec="http://schemas.microsoft.com/office/drawing/2017/decorative" val="1"/>
              </a:ext>
            </a:extLst>
          </p:cNvPr>
          <p:cNvSpPr/>
          <p:nvPr/>
        </p:nvSpPr>
        <p:spPr bwMode="auto">
          <a:xfrm>
            <a:off x="8992238" y="2715168"/>
            <a:ext cx="374794" cy="374794"/>
          </a:xfrm>
          <a:prstGeom prst="ellipse">
            <a:avLst/>
          </a:prstGeom>
          <a:solidFill>
            <a:schemeClr val="accent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DBE7BA8-D695-4CD8-9C3B-D39FFACE56C3}"/>
              </a:ext>
            </a:extLst>
          </p:cNvPr>
          <p:cNvSpPr/>
          <p:nvPr/>
        </p:nvSpPr>
        <p:spPr>
          <a:xfrm>
            <a:off x="3398355" y="3202436"/>
            <a:ext cx="2646764" cy="2805255"/>
          </a:xfrm>
          <a:prstGeom prst="rect">
            <a:avLst/>
          </a:prstGeom>
        </p:spPr>
        <p:txBody>
          <a:bodyPr wrap="square" anchor="t">
            <a:spAutoFit/>
          </a:bodyPr>
          <a:lstStyle/>
          <a:p>
            <a:pPr marL="170815" indent="-170815" defTabSz="932151">
              <a:lnSpc>
                <a:spcPct val="110000"/>
              </a:lnSpc>
              <a:spcAft>
                <a:spcPts val="600"/>
              </a:spcAft>
              <a:buSzTx/>
              <a:buFont typeface="Arial" panose="020B0604020202020204" pitchFamily="34" charset="0"/>
              <a:buChar char="•"/>
              <a:defRPr/>
            </a:pPr>
            <a:r>
              <a:rPr lang="en-US" sz="1400"/>
              <a:t>Conversation guide</a:t>
            </a:r>
            <a:endParaRPr lang="en-US"/>
          </a:p>
          <a:p>
            <a:pPr marL="164465" indent="-164465" defTabSz="932330">
              <a:lnSpc>
                <a:spcPct val="110000"/>
              </a:lnSpc>
              <a:spcAft>
                <a:spcPts val="600"/>
              </a:spcAft>
              <a:buFont typeface="Arial" panose="020B0604020202020204" pitchFamily="34" charset="0"/>
              <a:buChar char="•"/>
            </a:pPr>
            <a:r>
              <a:rPr lang="en-US" sz="1400">
                <a:solidFill>
                  <a:srgbClr val="000000"/>
                </a:solidFill>
              </a:rPr>
              <a:t>Email kit</a:t>
            </a:r>
            <a:endParaRPr lang="en-US" sz="140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r>
              <a:rPr lang="en-US" sz="1400">
                <a:solidFill>
                  <a:srgbClr val="000000"/>
                </a:solidFill>
              </a:rPr>
              <a:t>Day-in-the-life infographic</a:t>
            </a:r>
            <a:endParaRPr lang="en-US" sz="140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r>
              <a:rPr lang="en-US" sz="1400">
                <a:solidFill>
                  <a:srgbClr val="000000"/>
                </a:solidFill>
              </a:rPr>
              <a:t>Social assets kit</a:t>
            </a:r>
            <a:endParaRPr lang="en-US" sz="1400">
              <a:solidFill>
                <a:srgbClr val="000000"/>
              </a:solidFill>
              <a:cs typeface="Segoe UI"/>
            </a:endParaRPr>
          </a:p>
          <a:p>
            <a:pPr marL="164465" indent="-164465" defTabSz="932330">
              <a:lnSpc>
                <a:spcPct val="110000"/>
              </a:lnSpc>
              <a:spcAft>
                <a:spcPts val="600"/>
              </a:spcAft>
              <a:buFont typeface="Arial" panose="020B0604020202020204" pitchFamily="34" charset="0"/>
              <a:buChar char="•"/>
            </a:pPr>
            <a:r>
              <a:rPr lang="en-US" sz="1400">
                <a:solidFill>
                  <a:srgbClr val="000000"/>
                </a:solidFill>
              </a:rPr>
              <a:t>Flyer</a:t>
            </a:r>
          </a:p>
          <a:p>
            <a:pPr marL="164465" indent="-164465" defTabSz="932330">
              <a:lnSpc>
                <a:spcPct val="110000"/>
              </a:lnSpc>
              <a:spcAft>
                <a:spcPts val="600"/>
              </a:spcAft>
              <a:buFont typeface="Arial" panose="020B0604020202020204" pitchFamily="34" charset="0"/>
              <a:buChar char="•"/>
            </a:pPr>
            <a:r>
              <a:rPr lang="en-US" sz="1400">
                <a:solidFill>
                  <a:srgbClr val="000000"/>
                </a:solidFill>
                <a:hlinkClick r:id="rId12"/>
              </a:rPr>
              <a:t>Offer</a:t>
            </a:r>
            <a:r>
              <a:rPr lang="en-US" sz="1400">
                <a:hlinkClick r:id="rId12"/>
              </a:rPr>
              <a:t> builder</a:t>
            </a:r>
            <a:endParaRPr lang="en-US" sz="1400"/>
          </a:p>
          <a:p>
            <a:pPr marL="170815" indent="-170815" defTabSz="932151">
              <a:lnSpc>
                <a:spcPct val="110000"/>
              </a:lnSpc>
              <a:spcAft>
                <a:spcPts val="600"/>
              </a:spcAft>
              <a:buFont typeface="Arial" panose="020B0604020202020204" pitchFamily="34" charset="0"/>
              <a:buChar char="•"/>
            </a:pPr>
            <a:r>
              <a:rPr lang="en-US" sz="1400">
                <a:solidFill>
                  <a:srgbClr val="0078D4"/>
                </a:solidFill>
                <a:hlinkClick r:id="rId13">
                  <a:extLst>
                    <a:ext uri="{A12FA001-AC4F-418D-AE19-62706E023703}">
                      <ahyp:hlinkClr xmlns:ahyp="http://schemas.microsoft.com/office/drawing/2018/hyperlinkcolor" val="tx"/>
                    </a:ext>
                  </a:extLst>
                </a:hlinkClick>
              </a:rPr>
              <a:t>SMB Teamwork Workshop </a:t>
            </a:r>
            <a:endParaRPr lang="en-US" sz="1400">
              <a:solidFill>
                <a:srgbClr val="0078D4"/>
              </a:solidFill>
              <a:cs typeface="Segoe UI"/>
            </a:endParaRPr>
          </a:p>
          <a:p>
            <a:pPr marL="164465" indent="-164465" defTabSz="932330">
              <a:lnSpc>
                <a:spcPct val="110000"/>
              </a:lnSpc>
              <a:spcAft>
                <a:spcPts val="600"/>
              </a:spcAft>
              <a:buFont typeface="Arial" panose="020B0604020202020204" pitchFamily="34" charset="0"/>
              <a:buChar char="•"/>
            </a:pPr>
            <a:r>
              <a:rPr lang="en-US" sz="1400">
                <a:ea typeface="Calibri" panose="020F0502020204030204" pitchFamily="34" charset="0"/>
                <a:hlinkClick r:id="rId14"/>
              </a:rPr>
              <a:t>Teams CSP 6-month trial</a:t>
            </a:r>
            <a:endParaRPr lang="en-US" sz="1400">
              <a:ea typeface="Calibri" panose="020F0502020204030204" pitchFamily="34" charset="0"/>
              <a:cs typeface="Segoe UI"/>
            </a:endParaRPr>
          </a:p>
          <a:p>
            <a:pPr defTabSz="932330">
              <a:lnSpc>
                <a:spcPct val="110000"/>
              </a:lnSpc>
              <a:spcAft>
                <a:spcPts val="600"/>
              </a:spcAft>
            </a:pPr>
            <a:endParaRPr lang="en-US" sz="1400">
              <a:cs typeface="Segoe UI"/>
            </a:endParaRPr>
          </a:p>
        </p:txBody>
      </p:sp>
      <p:sp>
        <p:nvSpPr>
          <p:cNvPr id="22" name="Rectangle 21">
            <a:extLst>
              <a:ext uri="{FF2B5EF4-FFF2-40B4-BE49-F238E27FC236}">
                <a16:creationId xmlns:a16="http://schemas.microsoft.com/office/drawing/2014/main" id="{A5F10BE6-0B38-4D30-B83C-9136978D542C}"/>
              </a:ext>
            </a:extLst>
          </p:cNvPr>
          <p:cNvSpPr/>
          <p:nvPr/>
        </p:nvSpPr>
        <p:spPr>
          <a:xfrm>
            <a:off x="434975" y="6330661"/>
            <a:ext cx="9349088" cy="376578"/>
          </a:xfrm>
          <a:prstGeom prst="rect">
            <a:avLst/>
          </a:prstGeom>
        </p:spPr>
        <p:txBody>
          <a:bodyPr wrap="square" lIns="0">
            <a:spAutoFit/>
          </a:bodyPr>
          <a:lstStyle/>
          <a:p>
            <a:pPr defTabSz="931793">
              <a:defRPr/>
            </a:pPr>
            <a:r>
              <a:rPr lang="en-US">
                <a:solidFill>
                  <a:srgbClr val="282828"/>
                </a:solidFill>
                <a:latin typeface="Segoe UI Semibold"/>
              </a:rPr>
              <a:t>Market and Sell content available @ </a:t>
            </a:r>
            <a:r>
              <a:rPr lang="en-US">
                <a:solidFill>
                  <a:srgbClr val="282828"/>
                </a:solidFill>
                <a:latin typeface="Segoe UI Semibold"/>
                <a:hlinkClick r:id="rId15"/>
              </a:rPr>
              <a:t>aka.ms\</a:t>
            </a:r>
            <a:r>
              <a:rPr lang="en-US" err="1">
                <a:solidFill>
                  <a:srgbClr val="282828"/>
                </a:solidFill>
                <a:latin typeface="Segoe UI Semibold"/>
                <a:hlinkClick r:id="rId15"/>
              </a:rPr>
              <a:t>mwsmb</a:t>
            </a:r>
            <a:endParaRPr lang="en-US">
              <a:solidFill>
                <a:srgbClr val="282828"/>
              </a:solidFill>
              <a:latin typeface="Segoe UI Semibold"/>
            </a:endParaRPr>
          </a:p>
        </p:txBody>
      </p:sp>
    </p:spTree>
    <p:extLst>
      <p:ext uri="{BB962C8B-B14F-4D97-AF65-F5344CB8AC3E}">
        <p14:creationId xmlns:p14="http://schemas.microsoft.com/office/powerpoint/2010/main" val="22039353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6D0FFC-59AE-400B-B436-C7624D8E567A}"/>
              </a:ext>
            </a:extLst>
          </p:cNvPr>
          <p:cNvPicPr>
            <a:picLocks noChangeAspect="1"/>
          </p:cNvPicPr>
          <p:nvPr/>
        </p:nvPicPr>
        <p:blipFill rotWithShape="1">
          <a:blip r:embed="rId4"/>
          <a:srcRect b="58880"/>
          <a:stretch/>
        </p:blipFill>
        <p:spPr>
          <a:xfrm>
            <a:off x="6428315" y="3469197"/>
            <a:ext cx="4021156" cy="208502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11674CD-A748-4BF8-9E3E-4D5DCC59216F}"/>
              </a:ext>
            </a:extLst>
          </p:cNvPr>
          <p:cNvSpPr>
            <a:spLocks noGrp="1"/>
          </p:cNvSpPr>
          <p:nvPr>
            <p:ph type="title"/>
          </p:nvPr>
        </p:nvSpPr>
        <p:spPr>
          <a:xfrm>
            <a:off x="353430" y="466301"/>
            <a:ext cx="11237870" cy="1130053"/>
          </a:xfrm>
        </p:spPr>
        <p:txBody>
          <a:bodyPr/>
          <a:lstStyle/>
          <a:p>
            <a:r>
              <a:rPr lang="en-US"/>
              <a:t>Sell smarter with Launchpad</a:t>
            </a:r>
            <a:br>
              <a:rPr lang="en-US"/>
            </a:br>
            <a:endParaRPr lang="en-US"/>
          </a:p>
        </p:txBody>
      </p:sp>
      <p:sp>
        <p:nvSpPr>
          <p:cNvPr id="31" name="Rectangle 30">
            <a:extLst>
              <a:ext uri="{FF2B5EF4-FFF2-40B4-BE49-F238E27FC236}">
                <a16:creationId xmlns:a16="http://schemas.microsoft.com/office/drawing/2014/main" id="{B8FF9CE9-3876-7542-BFF5-C86F23417EF3}"/>
              </a:ext>
            </a:extLst>
          </p:cNvPr>
          <p:cNvSpPr/>
          <p:nvPr/>
        </p:nvSpPr>
        <p:spPr>
          <a:xfrm>
            <a:off x="353431" y="1759544"/>
            <a:ext cx="5071777" cy="3522588"/>
          </a:xfrm>
          <a:prstGeom prst="rect">
            <a:avLst/>
          </a:prstGeom>
        </p:spPr>
        <p:txBody>
          <a:bodyPr wrap="square" lIns="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effectLst/>
                <a:uLnTx/>
                <a:uFillTx/>
                <a:latin typeface="Segoe UI"/>
                <a:ea typeface="+mn-ea"/>
                <a:cs typeface="+mn-cs"/>
              </a:rPr>
              <a:t>Streamline and simplify the SMB sales process</a:t>
            </a:r>
          </a:p>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2448" b="0" i="0" u="none" strike="noStrike" kern="1200" cap="none" spc="0" normalizeH="0" baseline="0" noProof="0">
              <a:ln>
                <a:noFill/>
              </a:ln>
              <a:effectLst/>
              <a:uLnTx/>
              <a:uFillTx/>
              <a:latin typeface="Segoe UI"/>
              <a:ea typeface="+mn-ea"/>
              <a:cs typeface="+mn-cs"/>
            </a:endParaRPr>
          </a:p>
          <a:p>
            <a:pPr marL="466281" marR="0" lvl="1" indent="0" algn="l" defTabSz="932026" rtl="0" eaLnBrk="1" fontAlgn="auto" latinLnBrk="0" hangingPunct="1">
              <a:lnSpc>
                <a:spcPct val="100000"/>
              </a:lnSpc>
              <a:spcBef>
                <a:spcPts val="612"/>
              </a:spcBef>
              <a:spcAft>
                <a:spcPts val="1836"/>
              </a:spcAft>
              <a:buClrTx/>
              <a:buSzPct val="90000"/>
              <a:buFontTx/>
              <a:buNone/>
              <a:tabLst/>
              <a:defRPr/>
            </a:pPr>
            <a:r>
              <a:rPr kumimoji="0" lang="en-US" sz="2000" b="1" i="0" u="none" strike="noStrike" kern="1200" cap="none" spc="0" normalizeH="0" baseline="0" noProof="0">
                <a:ln>
                  <a:noFill/>
                </a:ln>
                <a:effectLst/>
                <a:uLnTx/>
                <a:uFillTx/>
                <a:latin typeface="Segoe UI Semibold"/>
                <a:ea typeface="+mn-ea"/>
                <a:cs typeface="+mn-cs"/>
              </a:rPr>
              <a:t>Discover solutions</a:t>
            </a:r>
          </a:p>
          <a:p>
            <a:pPr marL="466281" marR="0" lvl="1" indent="0" algn="l" defTabSz="932026" rtl="0" eaLnBrk="1" fontAlgn="auto" latinLnBrk="0" hangingPunct="1">
              <a:lnSpc>
                <a:spcPct val="100000"/>
              </a:lnSpc>
              <a:spcBef>
                <a:spcPts val="612"/>
              </a:spcBef>
              <a:spcAft>
                <a:spcPts val="1836"/>
              </a:spcAft>
              <a:buClrTx/>
              <a:buSzPct val="90000"/>
              <a:buFontTx/>
              <a:buNone/>
              <a:tabLst/>
              <a:defRPr/>
            </a:pPr>
            <a:r>
              <a:rPr kumimoji="0" lang="en-US" sz="2000" b="1" i="0" u="none" strike="noStrike" kern="1200" cap="none" spc="0" normalizeH="0" baseline="0" noProof="0">
                <a:ln>
                  <a:noFill/>
                </a:ln>
                <a:effectLst/>
                <a:uLnTx/>
                <a:uFillTx/>
                <a:latin typeface="Segoe UI Semibold"/>
                <a:ea typeface="+mn-ea"/>
                <a:cs typeface="+mn-cs"/>
              </a:rPr>
              <a:t>Build offers</a:t>
            </a:r>
          </a:p>
          <a:p>
            <a:pPr marL="466281" marR="0" lvl="1" indent="0" algn="l" defTabSz="932026" rtl="0" eaLnBrk="1" fontAlgn="auto" latinLnBrk="0" hangingPunct="1">
              <a:lnSpc>
                <a:spcPct val="100000"/>
              </a:lnSpc>
              <a:spcBef>
                <a:spcPts val="612"/>
              </a:spcBef>
              <a:spcAft>
                <a:spcPts val="1836"/>
              </a:spcAft>
              <a:buClrTx/>
              <a:buSzPct val="90000"/>
              <a:buFontTx/>
              <a:buNone/>
              <a:tabLst/>
              <a:defRPr/>
            </a:pPr>
            <a:r>
              <a:rPr kumimoji="0" lang="en-US" sz="2000" b="1" i="0" u="none" strike="noStrike" kern="1200" cap="none" spc="0" normalizeH="0" baseline="0" noProof="0">
                <a:ln>
                  <a:noFill/>
                </a:ln>
                <a:effectLst/>
                <a:uLnTx/>
                <a:uFillTx/>
                <a:latin typeface="Segoe UI Semibold"/>
                <a:ea typeface="+mn-ea"/>
                <a:cs typeface="+mn-cs"/>
              </a:rPr>
              <a:t>Customize resources</a:t>
            </a:r>
          </a:p>
          <a:p>
            <a:pPr marL="466281" marR="0" lvl="1" indent="0" algn="l" defTabSz="932026" rtl="0" eaLnBrk="1" fontAlgn="auto" latinLnBrk="0" hangingPunct="1">
              <a:lnSpc>
                <a:spcPct val="100000"/>
              </a:lnSpc>
              <a:spcBef>
                <a:spcPts val="612"/>
              </a:spcBef>
              <a:spcAft>
                <a:spcPts val="1836"/>
              </a:spcAft>
              <a:buClrTx/>
              <a:buSzPct val="90000"/>
              <a:buFontTx/>
              <a:buNone/>
              <a:tabLst/>
              <a:defRPr/>
            </a:pPr>
            <a:r>
              <a:rPr kumimoji="0" lang="en-US" sz="2000" b="1" i="0" u="none" strike="noStrike" kern="1200" cap="none" spc="0" normalizeH="0" baseline="0" noProof="0">
                <a:ln>
                  <a:noFill/>
                </a:ln>
                <a:effectLst/>
                <a:uLnTx/>
                <a:uFillTx/>
                <a:latin typeface="Segoe UI Semibold"/>
                <a:ea typeface="+mn-ea"/>
                <a:cs typeface="+mn-cs"/>
              </a:rPr>
              <a:t>Plan deployment</a:t>
            </a:r>
          </a:p>
        </p:txBody>
      </p:sp>
      <p:grpSp>
        <p:nvGrpSpPr>
          <p:cNvPr id="36" name="Group 35">
            <a:extLst>
              <a:ext uri="{FF2B5EF4-FFF2-40B4-BE49-F238E27FC236}">
                <a16:creationId xmlns:a16="http://schemas.microsoft.com/office/drawing/2014/main" id="{912C85F2-C466-7948-A085-73FF0BAA4D7F}"/>
              </a:ext>
              <a:ext uri="{C183D7F6-B498-43B3-948B-1728B52AA6E4}">
                <adec:decorative xmlns:adec="http://schemas.microsoft.com/office/drawing/2017/decorative" val="1"/>
              </a:ext>
            </a:extLst>
          </p:cNvPr>
          <p:cNvGrpSpPr/>
          <p:nvPr/>
        </p:nvGrpSpPr>
        <p:grpSpPr>
          <a:xfrm>
            <a:off x="475454" y="5838926"/>
            <a:ext cx="5892785" cy="705038"/>
            <a:chOff x="416369" y="5720133"/>
            <a:chExt cx="11065478" cy="691572"/>
          </a:xfrm>
        </p:grpSpPr>
        <p:sp>
          <p:nvSpPr>
            <p:cNvPr id="37" name="Rectangle 36">
              <a:extLst>
                <a:ext uri="{FF2B5EF4-FFF2-40B4-BE49-F238E27FC236}">
                  <a16:creationId xmlns:a16="http://schemas.microsoft.com/office/drawing/2014/main" id="{924BBD8C-D2BD-3244-81E3-7A7A969B78E2}"/>
                </a:ext>
              </a:extLst>
            </p:cNvPr>
            <p:cNvSpPr/>
            <p:nvPr/>
          </p:nvSpPr>
          <p:spPr>
            <a:xfrm>
              <a:off x="416369" y="5879893"/>
              <a:ext cx="8470665" cy="531812"/>
            </a:xfrm>
            <a:prstGeom prst="rect">
              <a:avLst/>
            </a:prstGeom>
          </p:spPr>
          <p:txBody>
            <a:bodyPr wrap="square">
              <a:spAutoFit/>
            </a:bodyPr>
            <a:lstStyle/>
            <a:p>
              <a:pPr marL="0" marR="0" lvl="0" indent="0" algn="l" defTabSz="931793" rtl="0" eaLnBrk="1" fontAlgn="auto" latinLnBrk="0" hangingPunct="1">
                <a:lnSpc>
                  <a:spcPct val="100000"/>
                </a:lnSpc>
                <a:spcBef>
                  <a:spcPts val="0"/>
                </a:spcBef>
                <a:spcAft>
                  <a:spcPts val="0"/>
                </a:spcAft>
                <a:buClrTx/>
                <a:buSzTx/>
                <a:buFontTx/>
                <a:buNone/>
                <a:tabLst/>
                <a:defRPr/>
              </a:pPr>
              <a:endParaRPr kumimoji="0" lang="en-US" sz="2856" b="0" i="0" u="none" strike="noStrike" kern="1200" cap="none" spc="0" normalizeH="0" baseline="0" noProof="0">
                <a:ln>
                  <a:noFill/>
                </a:ln>
                <a:solidFill>
                  <a:srgbClr val="0078D4"/>
                </a:solidFill>
                <a:effectLst/>
                <a:uLnTx/>
                <a:uFillTx/>
                <a:latin typeface="Segoe UI"/>
                <a:ea typeface="+mn-ea"/>
                <a:cs typeface="+mn-cs"/>
              </a:endParaRPr>
            </a:p>
          </p:txBody>
        </p:sp>
        <p:cxnSp>
          <p:nvCxnSpPr>
            <p:cNvPr id="38" name="Straight Connector 37">
              <a:extLst>
                <a:ext uri="{FF2B5EF4-FFF2-40B4-BE49-F238E27FC236}">
                  <a16:creationId xmlns:a16="http://schemas.microsoft.com/office/drawing/2014/main" id="{61283C12-1C57-3548-A054-B32B72041D53}"/>
                </a:ext>
              </a:extLst>
            </p:cNvPr>
            <p:cNvCxnSpPr>
              <a:cxnSpLocks/>
            </p:cNvCxnSpPr>
            <p:nvPr/>
          </p:nvCxnSpPr>
          <p:spPr>
            <a:xfrm>
              <a:off x="490524" y="5720133"/>
              <a:ext cx="10991323" cy="0"/>
            </a:xfrm>
            <a:prstGeom prst="line">
              <a:avLst/>
            </a:prstGeom>
            <a:ln w="190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2F9A90BD-1903-400C-A68C-125DC851E0A5}"/>
              </a:ext>
            </a:extLst>
          </p:cNvPr>
          <p:cNvSpPr/>
          <p:nvPr/>
        </p:nvSpPr>
        <p:spPr>
          <a:xfrm>
            <a:off x="475455" y="6111471"/>
            <a:ext cx="9294948" cy="388074"/>
          </a:xfrm>
          <a:prstGeom prst="rect">
            <a:avLst/>
          </a:prstGeom>
        </p:spPr>
        <p:txBody>
          <a:bodyPr wrap="square">
            <a:spAutoFit/>
          </a:bodyPr>
          <a:lstStyle/>
          <a:p>
            <a:pPr marL="0" marR="0" lvl="0" indent="0" algn="l" defTabSz="932151" rtl="0" eaLnBrk="1" fontAlgn="auto" latinLnBrk="0" hangingPunct="1">
              <a:lnSpc>
                <a:spcPct val="100000"/>
              </a:lnSpc>
              <a:spcBef>
                <a:spcPts val="0"/>
              </a:spcBef>
              <a:spcAft>
                <a:spcPts val="0"/>
              </a:spcAft>
              <a:buClrTx/>
              <a:buSzTx/>
              <a:buFontTx/>
              <a:buNone/>
              <a:tabLst/>
              <a:defRPr/>
            </a:pPr>
            <a:r>
              <a:rPr kumimoji="0" lang="en-US" sz="1873" b="1" i="0" u="none" strike="noStrike" kern="1200" cap="none" spc="0" normalizeH="0" baseline="0" noProof="0">
                <a:ln>
                  <a:noFill/>
                </a:ln>
                <a:effectLst/>
                <a:uLnTx/>
                <a:uFillTx/>
                <a:latin typeface="Segoe Semibold"/>
                <a:ea typeface="+mn-ea"/>
                <a:cs typeface="+mn-cs"/>
              </a:rPr>
              <a:t>Available @</a:t>
            </a:r>
            <a:r>
              <a:rPr kumimoji="0" lang="en-US" sz="1873" b="1" i="0" u="none" strike="noStrike" kern="1200" cap="none" spc="0" normalizeH="0" baseline="0" noProof="0">
                <a:ln>
                  <a:noFill/>
                </a:ln>
                <a:solidFill>
                  <a:srgbClr val="FFFFFF"/>
                </a:solidFill>
                <a:effectLst/>
                <a:uLnTx/>
                <a:uFillTx/>
                <a:latin typeface="Segoe Semibold"/>
                <a:ea typeface="+mn-ea"/>
                <a:cs typeface="+mn-cs"/>
              </a:rPr>
              <a:t> </a:t>
            </a:r>
            <a:r>
              <a:rPr kumimoji="0" lang="en-US" sz="1873" b="1" i="0" u="none" strike="noStrike" kern="1200" cap="none" spc="0" normalizeH="0" baseline="0" noProof="0">
                <a:ln>
                  <a:noFill/>
                </a:ln>
                <a:solidFill>
                  <a:srgbClr val="282828"/>
                </a:solidFill>
                <a:effectLst/>
                <a:uLnTx/>
                <a:uFillTx/>
                <a:latin typeface="Segoe Semibold"/>
                <a:ea typeface="+mn-ea"/>
                <a:cs typeface="+mn-cs"/>
                <a:hlinkClick r:id="rId5"/>
              </a:rPr>
              <a:t>aka.ms/</a:t>
            </a:r>
            <a:r>
              <a:rPr kumimoji="0" lang="en-US" sz="1873" b="1" i="0" u="none" strike="noStrike" kern="1200" cap="none" spc="0" normalizeH="0" baseline="0" noProof="0" err="1">
                <a:ln>
                  <a:noFill/>
                </a:ln>
                <a:solidFill>
                  <a:srgbClr val="282828"/>
                </a:solidFill>
                <a:effectLst/>
                <a:uLnTx/>
                <a:uFillTx/>
                <a:latin typeface="Segoe Semibold"/>
                <a:ea typeface="+mn-ea"/>
                <a:cs typeface="+mn-cs"/>
                <a:hlinkClick r:id="rId5"/>
              </a:rPr>
              <a:t>partnerlaunchpad</a:t>
            </a:r>
            <a:r>
              <a:rPr kumimoji="0" lang="en-US" sz="1873" b="1" i="0" u="none" strike="noStrike" kern="1200" cap="none" spc="0" normalizeH="0" baseline="0" noProof="0">
                <a:ln>
                  <a:noFill/>
                </a:ln>
                <a:solidFill>
                  <a:srgbClr val="282828"/>
                </a:solidFill>
                <a:effectLst/>
                <a:uLnTx/>
                <a:uFillTx/>
                <a:latin typeface="Segoe Semibold"/>
                <a:ea typeface="+mn-ea"/>
                <a:cs typeface="+mn-cs"/>
              </a:rPr>
              <a:t> </a:t>
            </a:r>
          </a:p>
        </p:txBody>
      </p:sp>
      <p:pic>
        <p:nvPicPr>
          <p:cNvPr id="12" name="Picture 11">
            <a:extLst>
              <a:ext uri="{FF2B5EF4-FFF2-40B4-BE49-F238E27FC236}">
                <a16:creationId xmlns:a16="http://schemas.microsoft.com/office/drawing/2014/main" id="{0ED1D4DB-EAAF-4FE3-AB89-731FA56B1364}"/>
              </a:ext>
            </a:extLst>
          </p:cNvPr>
          <p:cNvPicPr>
            <a:picLocks noChangeAspect="1"/>
          </p:cNvPicPr>
          <p:nvPr/>
        </p:nvPicPr>
        <p:blipFill rotWithShape="1">
          <a:blip r:embed="rId6"/>
          <a:srcRect b="16168"/>
          <a:stretch/>
        </p:blipFill>
        <p:spPr>
          <a:xfrm>
            <a:off x="8563311" y="4560261"/>
            <a:ext cx="3772320" cy="198791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EB9B612-08AE-448F-A501-68F16F72BEB3}"/>
              </a:ext>
            </a:extLst>
          </p:cNvPr>
          <p:cNvPicPr>
            <a:picLocks noChangeAspect="1"/>
          </p:cNvPicPr>
          <p:nvPr/>
        </p:nvPicPr>
        <p:blipFill rotWithShape="1">
          <a:blip r:embed="rId7"/>
          <a:srcRect b="58628"/>
          <a:stretch/>
        </p:blipFill>
        <p:spPr>
          <a:xfrm>
            <a:off x="6428315" y="494980"/>
            <a:ext cx="3942363" cy="207752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1C19B3C-540A-489B-9207-EEB18EF78324}"/>
              </a:ext>
            </a:extLst>
          </p:cNvPr>
          <p:cNvPicPr>
            <a:picLocks noChangeAspect="1"/>
          </p:cNvPicPr>
          <p:nvPr/>
        </p:nvPicPr>
        <p:blipFill rotWithShape="1">
          <a:blip r:embed="rId8"/>
          <a:srcRect b="62727"/>
          <a:stretch/>
        </p:blipFill>
        <p:spPr>
          <a:xfrm>
            <a:off x="7869923" y="1614068"/>
            <a:ext cx="4247448" cy="22383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726788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3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30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30000">
                                          <p:cBhvr additive="base">
                                            <p:cTn id="12" dur="500" fill="hold"/>
                                            <p:tgtEl>
                                              <p:spTgt spid="31"/>
                                            </p:tgtEl>
                                            <p:attrNameLst>
                                              <p:attrName>ppt_x</p:attrName>
                                            </p:attrNameLst>
                                          </p:cBhvr>
                                          <p:tavLst>
                                            <p:tav tm="0">
                                              <p:val>
                                                <p:strVal val="0-#ppt_w/2"/>
                                              </p:val>
                                            </p:tav>
                                            <p:tav tm="100000">
                                              <p:val>
                                                <p:strVal val="#ppt_x"/>
                                              </p:val>
                                            </p:tav>
                                          </p:tavLst>
                                        </p:anim>
                                        <p:anim calcmode="lin" valueType="num" p14:bounceEnd="30000">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35" presetClass="path" presetSubtype="0" accel="100000" autoRev="1" fill="hold" nodeType="withEffect">
                                      <p:stCondLst>
                                        <p:cond delay="0"/>
                                      </p:stCondLst>
                                      <p:childTnLst>
                                        <p:animMotion origin="layout" path="M -2.08333E-7 4.81481E-6 L -0.04714 4.81481E-6 " pathEditMode="relative" rAng="0" ptsTypes="AA">
                                          <p:cBhvr>
                                            <p:cTn id="18" dur="750" fill="hold"/>
                                            <p:tgtEl>
                                              <p:spTgt spid="36"/>
                                            </p:tgtEl>
                                            <p:attrNameLst>
                                              <p:attrName>ppt_x</p:attrName>
                                              <p:attrName>ppt_y</p:attrName>
                                            </p:attrNameLst>
                                          </p:cBhvr>
                                          <p:rCtr x="-2357" y="0"/>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35" presetClass="path" presetSubtype="0" accel="100000" autoRev="1" fill="hold" nodeType="withEffect">
                                      <p:stCondLst>
                                        <p:cond delay="0"/>
                                      </p:stCondLst>
                                      <p:childTnLst>
                                        <p:animMotion origin="layout" path="M -2.08333E-7 4.81481E-6 L -0.04714 4.81481E-6 " pathEditMode="relative" rAng="0" ptsTypes="AA">
                                          <p:cBhvr>
                                            <p:cTn id="18" dur="750" fill="hold"/>
                                            <p:tgtEl>
                                              <p:spTgt spid="36"/>
                                            </p:tgtEl>
                                            <p:attrNameLst>
                                              <p:attrName>ppt_x</p:attrName>
                                              <p:attrName>ppt_y</p:attrName>
                                            </p:attrNameLst>
                                          </p:cBhvr>
                                          <p:rCtr x="-2357" y="0"/>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1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9810-0A2C-4744-B8A4-A5A458560207}"/>
              </a:ext>
            </a:extLst>
          </p:cNvPr>
          <p:cNvSpPr>
            <a:spLocks noGrp="1"/>
          </p:cNvSpPr>
          <p:nvPr>
            <p:ph type="title"/>
          </p:nvPr>
        </p:nvSpPr>
        <p:spPr/>
        <p:txBody>
          <a:bodyPr/>
          <a:lstStyle/>
          <a:p>
            <a:r>
              <a:rPr lang="en-US">
                <a:solidFill>
                  <a:srgbClr val="0078D7"/>
                </a:solidFill>
              </a:rPr>
              <a:t>Help SMBs evaluate Teams </a:t>
            </a:r>
            <a:r>
              <a:rPr lang="en-US">
                <a:solidFill>
                  <a:schemeClr val="tx1"/>
                </a:solidFill>
              </a:rPr>
              <a:t>with a CSP Partner-led trial</a:t>
            </a:r>
          </a:p>
        </p:txBody>
      </p:sp>
      <p:sp>
        <p:nvSpPr>
          <p:cNvPr id="9" name="Text Placeholder 8">
            <a:extLst>
              <a:ext uri="{FF2B5EF4-FFF2-40B4-BE49-F238E27FC236}">
                <a16:creationId xmlns:a16="http://schemas.microsoft.com/office/drawing/2014/main" id="{DDC57D27-3485-B74B-A5EB-B3D6D4E043C0}"/>
              </a:ext>
            </a:extLst>
          </p:cNvPr>
          <p:cNvSpPr>
            <a:spLocks noGrp="1"/>
          </p:cNvSpPr>
          <p:nvPr>
            <p:ph type="body" sz="quarter" idx="4294967295"/>
          </p:nvPr>
        </p:nvSpPr>
        <p:spPr>
          <a:xfrm>
            <a:off x="360379" y="1100511"/>
            <a:ext cx="11565252" cy="304391"/>
          </a:xfrm>
          <a:prstGeom prst="rect">
            <a:avLst/>
          </a:prstGeom>
        </p:spPr>
        <p:txBody>
          <a:bodyPr/>
          <a:lstStyle/>
          <a:p>
            <a:r>
              <a:rPr lang="en-US" sz="1836">
                <a:solidFill>
                  <a:schemeClr val="tx1"/>
                </a:solidFill>
              </a:rPr>
              <a:t>Partners can initiate a 6-month trial for SMB customers at no additional cost</a:t>
            </a:r>
          </a:p>
        </p:txBody>
      </p:sp>
      <p:sp>
        <p:nvSpPr>
          <p:cNvPr id="4" name="Rectangle 3">
            <a:extLst>
              <a:ext uri="{FF2B5EF4-FFF2-40B4-BE49-F238E27FC236}">
                <a16:creationId xmlns:a16="http://schemas.microsoft.com/office/drawing/2014/main" id="{2284F474-87EE-4D92-975C-AD10E13E7AD0}"/>
              </a:ext>
            </a:extLst>
          </p:cNvPr>
          <p:cNvSpPr/>
          <p:nvPr/>
        </p:nvSpPr>
        <p:spPr>
          <a:xfrm>
            <a:off x="561949" y="5970782"/>
            <a:ext cx="3228629" cy="286306"/>
          </a:xfrm>
          <a:prstGeom prst="rect">
            <a:avLst/>
          </a:prstGeom>
        </p:spPr>
        <p:txBody>
          <a:bodyPr wrap="none" lIns="0">
            <a:spAutoFit/>
          </a:bodyPr>
          <a:lstStyle/>
          <a:p>
            <a:pPr defTabSz="932330">
              <a:defRPr/>
            </a:pPr>
            <a:r>
              <a:rPr lang="en-US" sz="1224">
                <a:solidFill>
                  <a:srgbClr val="282828"/>
                </a:solidFill>
                <a:latin typeface="Segoe UI"/>
                <a:ea typeface="Times New Roman" panose="02020603050405020304" pitchFamily="18" charset="0"/>
              </a:rPr>
              <a:t>Announced on July 1 | Available on August 1</a:t>
            </a:r>
            <a:endParaRPr lang="en-US" sz="1224">
              <a:solidFill>
                <a:srgbClr val="282828"/>
              </a:solidFill>
              <a:latin typeface="Segoe UI"/>
              <a:ea typeface="Calibri" panose="020F0502020204030204" pitchFamily="34" charset="0"/>
            </a:endParaRPr>
          </a:p>
        </p:txBody>
      </p:sp>
      <p:sp>
        <p:nvSpPr>
          <p:cNvPr id="5" name="Rectangle 4">
            <a:extLst>
              <a:ext uri="{FF2B5EF4-FFF2-40B4-BE49-F238E27FC236}">
                <a16:creationId xmlns:a16="http://schemas.microsoft.com/office/drawing/2014/main" id="{D6DDAE04-922B-4F09-8F76-D0DF13076D42}"/>
              </a:ext>
            </a:extLst>
          </p:cNvPr>
          <p:cNvSpPr/>
          <p:nvPr/>
        </p:nvSpPr>
        <p:spPr>
          <a:xfrm>
            <a:off x="448837" y="3733901"/>
            <a:ext cx="4474118" cy="2483108"/>
          </a:xfrm>
          <a:prstGeom prst="rect">
            <a:avLst/>
          </a:prstGeom>
        </p:spPr>
        <p:txBody>
          <a:bodyPr wrap="square" lIns="0" anchor="t">
            <a:spAutoFit/>
          </a:bodyPr>
          <a:lstStyle/>
          <a:p>
            <a:pPr defTabSz="932330">
              <a:spcBef>
                <a:spcPts val="600"/>
              </a:spcBef>
              <a:spcAft>
                <a:spcPts val="600"/>
              </a:spcAft>
              <a:defRPr/>
            </a:pPr>
            <a:r>
              <a:rPr lang="en-US" sz="1632" b="1">
                <a:solidFill>
                  <a:srgbClr val="0078D7"/>
                </a:solidFill>
                <a:latin typeface="Segoe UI Semibold"/>
              </a:rPr>
              <a:t>Give SMBs the opportunity</a:t>
            </a:r>
            <a:r>
              <a:rPr lang="en-US" sz="1632" b="1">
                <a:solidFill>
                  <a:srgbClr val="FFFFFF"/>
                </a:solidFill>
                <a:latin typeface="Segoe UI"/>
              </a:rPr>
              <a:t> </a:t>
            </a:r>
            <a:r>
              <a:rPr lang="en-US" sz="1632">
                <a:latin typeface="Segoe UI"/>
              </a:rPr>
              <a:t>to experience the </a:t>
            </a:r>
            <a:br>
              <a:rPr lang="en-US" sz="1632">
                <a:latin typeface="Segoe UI"/>
              </a:rPr>
            </a:br>
            <a:r>
              <a:rPr lang="en-US" sz="1632">
                <a:latin typeface="Segoe UI"/>
              </a:rPr>
              <a:t>power of Teams in their everyday work lives. </a:t>
            </a:r>
          </a:p>
          <a:p>
            <a:pPr marL="291436" indent="-291436" defTabSz="932330">
              <a:spcBef>
                <a:spcPts val="612"/>
              </a:spcBef>
              <a:spcAft>
                <a:spcPts val="1224"/>
              </a:spcAft>
              <a:buFont typeface="Arial"/>
              <a:buChar char="•"/>
              <a:defRPr/>
            </a:pPr>
            <a:r>
              <a:rPr lang="en-US" sz="1224">
                <a:latin typeface="Segoe UI Semibold"/>
                <a:ea typeface="Times New Roman" panose="02020603050405020304" pitchFamily="18" charset="0"/>
              </a:rPr>
              <a:t>Full Free Teams product functionality for customers not on Office 365</a:t>
            </a:r>
            <a:endParaRPr lang="en-US" sz="1224">
              <a:latin typeface="Segoe UI Semibold"/>
              <a:ea typeface="Calibri" panose="020F0502020204030204" pitchFamily="34" charset="0"/>
              <a:cs typeface="Segoe UI"/>
            </a:endParaRPr>
          </a:p>
          <a:p>
            <a:pPr marL="291436" indent="-291436" defTabSz="932330">
              <a:spcAft>
                <a:spcPts val="1224"/>
              </a:spcAft>
              <a:buFont typeface="Arial"/>
              <a:buChar char="•"/>
              <a:defRPr/>
            </a:pPr>
            <a:r>
              <a:rPr lang="en-US" sz="1224">
                <a:latin typeface="Segoe UI Semibold"/>
                <a:ea typeface="Calibri" panose="020F0502020204030204" pitchFamily="34" charset="0"/>
                <a:cs typeface="Segoe UI"/>
              </a:rPr>
              <a:t>Use trial as a driver to paid products</a:t>
            </a:r>
          </a:p>
          <a:p>
            <a:pPr marL="289818" indent="-289818" defTabSz="932330">
              <a:spcAft>
                <a:spcPts val="1224"/>
              </a:spcAft>
              <a:buFont typeface="Arial" panose="05000000000000000000" pitchFamily="2" charset="2"/>
              <a:buChar char="•"/>
              <a:defRPr/>
            </a:pPr>
            <a:r>
              <a:rPr lang="en-US" sz="1224">
                <a:latin typeface="Segoe UI Semibold"/>
                <a:ea typeface="+mn-lt"/>
                <a:cs typeface="Segoe UI"/>
              </a:rPr>
              <a:t>Potential to earn incremental accelerators of up to 10% post-conversion to paid</a:t>
            </a:r>
          </a:p>
          <a:p>
            <a:pPr marL="342600" indent="-342600" defTabSz="932330">
              <a:spcAft>
                <a:spcPts val="1224"/>
              </a:spcAft>
              <a:buFont typeface="Wingdings" panose="05000000000000000000" pitchFamily="2" charset="2"/>
              <a:buChar char="§"/>
              <a:defRPr/>
            </a:pPr>
            <a:endParaRPr lang="en-US" sz="1836">
              <a:solidFill>
                <a:srgbClr val="FFFFFF"/>
              </a:solidFill>
              <a:latin typeface="Segoe UI"/>
              <a:ea typeface="Calibri" panose="020F0502020204030204" pitchFamily="34" charset="0"/>
              <a:cs typeface="Segoe UI"/>
            </a:endParaRPr>
          </a:p>
        </p:txBody>
      </p:sp>
      <p:sp>
        <p:nvSpPr>
          <p:cNvPr id="21" name="Rectangle 20">
            <a:extLst>
              <a:ext uri="{FF2B5EF4-FFF2-40B4-BE49-F238E27FC236}">
                <a16:creationId xmlns:a16="http://schemas.microsoft.com/office/drawing/2014/main" id="{6637743D-8025-4521-87CC-50A3282A82B1}"/>
              </a:ext>
            </a:extLst>
          </p:cNvPr>
          <p:cNvSpPr/>
          <p:nvPr/>
        </p:nvSpPr>
        <p:spPr>
          <a:xfrm>
            <a:off x="448837" y="6400705"/>
            <a:ext cx="4231683" cy="376684"/>
          </a:xfrm>
          <a:prstGeom prst="rect">
            <a:avLst/>
          </a:prstGeom>
        </p:spPr>
        <p:txBody>
          <a:bodyPr wrap="none" lIns="0">
            <a:spAutoFit/>
          </a:bodyPr>
          <a:lstStyle/>
          <a:p>
            <a:pPr defTabSz="932330">
              <a:defRPr/>
            </a:pPr>
            <a:r>
              <a:rPr lang="en-US" u="sng">
                <a:solidFill>
                  <a:srgbClr val="0078D4"/>
                </a:solidFill>
                <a:latin typeface="Segoe UI Semibold"/>
                <a:ea typeface="Times New Roman" panose="02020603050405020304" pitchFamily="18" charset="0"/>
              </a:rPr>
              <a:t>Learn more about Partner-led </a:t>
            </a:r>
            <a:r>
              <a:rPr lang="en-US" u="sng" err="1">
                <a:solidFill>
                  <a:srgbClr val="0078D4"/>
                </a:solidFill>
                <a:latin typeface="Segoe UI Semibold"/>
                <a:ea typeface="Times New Roman" panose="02020603050405020304" pitchFamily="18" charset="0"/>
              </a:rPr>
              <a:t>CSP</a:t>
            </a:r>
            <a:r>
              <a:rPr lang="en-US" u="sng">
                <a:solidFill>
                  <a:srgbClr val="0078D4"/>
                </a:solidFill>
                <a:latin typeface="Segoe UI Semibold"/>
                <a:ea typeface="Times New Roman" panose="02020603050405020304" pitchFamily="18" charset="0"/>
              </a:rPr>
              <a:t> trial</a:t>
            </a:r>
            <a:endParaRPr lang="en-US" u="sng">
              <a:solidFill>
                <a:srgbClr val="0078D4"/>
              </a:solidFill>
              <a:latin typeface="Segoe UI Semibold"/>
              <a:ea typeface="Calibri" panose="020F0502020204030204" pitchFamily="34" charset="0"/>
            </a:endParaRPr>
          </a:p>
        </p:txBody>
      </p:sp>
      <p:sp>
        <p:nvSpPr>
          <p:cNvPr id="15" name="Rectangle 14">
            <a:extLst>
              <a:ext uri="{FF2B5EF4-FFF2-40B4-BE49-F238E27FC236}">
                <a16:creationId xmlns:a16="http://schemas.microsoft.com/office/drawing/2014/main" id="{245EDA3D-0053-448D-9DE9-8DA3514E07AC}"/>
              </a:ext>
            </a:extLst>
          </p:cNvPr>
          <p:cNvSpPr/>
          <p:nvPr/>
        </p:nvSpPr>
        <p:spPr>
          <a:xfrm>
            <a:off x="6435963" y="3733901"/>
            <a:ext cx="5682187" cy="1279196"/>
          </a:xfrm>
          <a:prstGeom prst="rect">
            <a:avLst/>
          </a:prstGeom>
        </p:spPr>
        <p:txBody>
          <a:bodyPr wrap="square" lIns="0" anchor="t">
            <a:spAutoFit/>
          </a:bodyPr>
          <a:lstStyle/>
          <a:p>
            <a:pPr defTabSz="932330">
              <a:spcBef>
                <a:spcPts val="600"/>
              </a:spcBef>
              <a:spcAft>
                <a:spcPts val="600"/>
              </a:spcAft>
              <a:defRPr/>
            </a:pPr>
            <a:r>
              <a:rPr lang="en-US" sz="1632" b="1">
                <a:solidFill>
                  <a:srgbClr val="0078D7"/>
                </a:solidFill>
                <a:latin typeface="Segoe UI Semibold"/>
              </a:rPr>
              <a:t>Grow Wallet Share </a:t>
            </a:r>
            <a:r>
              <a:rPr lang="en-US" sz="1632">
                <a:latin typeface="Segoe UI"/>
                <a:ea typeface="Times New Roman" panose="02020603050405020304" pitchFamily="18" charset="0"/>
              </a:rPr>
              <a:t>with existing customers by consolidating customer communication portfolio and reducing shadow IT.</a:t>
            </a:r>
          </a:p>
          <a:p>
            <a:pPr marL="342600" indent="-342600" defTabSz="932330">
              <a:spcBef>
                <a:spcPts val="612"/>
              </a:spcBef>
              <a:spcAft>
                <a:spcPts val="1224"/>
              </a:spcAft>
              <a:buFont typeface="Arial" panose="05000000000000000000" pitchFamily="2" charset="2"/>
              <a:buChar char="•"/>
              <a:defRPr/>
            </a:pPr>
            <a:r>
              <a:rPr lang="en-US" sz="1224">
                <a:latin typeface="Segoe UI Semibold"/>
                <a:ea typeface="Times New Roman" panose="02020603050405020304" pitchFamily="18" charset="0"/>
              </a:rPr>
              <a:t>Reduce complexity of multi-vendor integration</a:t>
            </a:r>
          </a:p>
          <a:p>
            <a:pPr marL="342600" indent="-342600" defTabSz="932330">
              <a:spcAft>
                <a:spcPts val="1224"/>
              </a:spcAft>
              <a:buFont typeface="Arial" panose="05000000000000000000" pitchFamily="2" charset="2"/>
              <a:buChar char="•"/>
              <a:defRPr/>
            </a:pPr>
            <a:r>
              <a:rPr lang="en-US" sz="1224">
                <a:latin typeface="Segoe UI Semibold"/>
                <a:ea typeface="Times New Roman" panose="02020603050405020304" pitchFamily="18" charset="0"/>
              </a:rPr>
              <a:t>Attain greater share of total spend and grow monthly seat revenue 2x</a:t>
            </a:r>
          </a:p>
        </p:txBody>
      </p:sp>
      <p:pic>
        <p:nvPicPr>
          <p:cNvPr id="8" name="Picture 7" descr="A group of people sitting at a table&#10;&#10;Description automatically generated">
            <a:extLst>
              <a:ext uri="{FF2B5EF4-FFF2-40B4-BE49-F238E27FC236}">
                <a16:creationId xmlns:a16="http://schemas.microsoft.com/office/drawing/2014/main" id="{7E17CD66-DBF7-410D-8146-D4E215AAF763}"/>
              </a:ext>
            </a:extLst>
          </p:cNvPr>
          <p:cNvPicPr>
            <a:picLocks noChangeAspect="1"/>
          </p:cNvPicPr>
          <p:nvPr/>
        </p:nvPicPr>
        <p:blipFill rotWithShape="1">
          <a:blip r:embed="rId3">
            <a:extLst>
              <a:ext uri="{28A0092B-C50C-407E-A947-70E740481C1C}">
                <a14:useLocalDpi xmlns:a14="http://schemas.microsoft.com/office/drawing/2010/main" val="0"/>
              </a:ext>
            </a:extLst>
          </a:blip>
          <a:srcRect l="-15" t="24520" r="8819" b="31510"/>
          <a:stretch/>
        </p:blipFill>
        <p:spPr>
          <a:xfrm>
            <a:off x="448837" y="1772761"/>
            <a:ext cx="5303098" cy="1704592"/>
          </a:xfrm>
          <a:prstGeom prst="rect">
            <a:avLst/>
          </a:prstGeom>
          <a:solidFill>
            <a:schemeClr val="bg1"/>
          </a:solidFill>
          <a:ln>
            <a:noFill/>
            <a:headEnd type="none" w="med" len="med"/>
            <a:tailEnd type="none" w="med" len="med"/>
          </a:ln>
          <a:effectLst>
            <a:outerShdw blurRad="190500" dist="50800" dir="8100000" sx="101000" sy="101000" algn="tr" rotWithShape="0">
              <a:prstClr val="black">
                <a:alpha val="26000"/>
              </a:prstClr>
            </a:outerShdw>
          </a:effectLst>
        </p:spPr>
      </p:pic>
      <p:pic>
        <p:nvPicPr>
          <p:cNvPr id="20" name="Picture 19" descr="A group of people sitting at a table using a computer&#10;&#10;Description automatically generated">
            <a:extLst>
              <a:ext uri="{FF2B5EF4-FFF2-40B4-BE49-F238E27FC236}">
                <a16:creationId xmlns:a16="http://schemas.microsoft.com/office/drawing/2014/main" id="{A7C4642D-CA1F-46E2-A841-1F904D61F59A}"/>
              </a:ext>
            </a:extLst>
          </p:cNvPr>
          <p:cNvPicPr>
            <a:picLocks noChangeAspect="1"/>
          </p:cNvPicPr>
          <p:nvPr/>
        </p:nvPicPr>
        <p:blipFill rotWithShape="1">
          <a:blip r:embed="rId4">
            <a:extLst>
              <a:ext uri="{28A0092B-C50C-407E-A947-70E740481C1C}">
                <a14:useLocalDpi xmlns:a14="http://schemas.microsoft.com/office/drawing/2010/main" val="0"/>
              </a:ext>
            </a:extLst>
          </a:blip>
          <a:srcRect t="37926" r="25996" b="26484"/>
          <a:stretch/>
        </p:blipFill>
        <p:spPr>
          <a:xfrm>
            <a:off x="6414161" y="1772760"/>
            <a:ext cx="5316141" cy="1704593"/>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pic>
      <p:grpSp>
        <p:nvGrpSpPr>
          <p:cNvPr id="29" name="Group 28">
            <a:extLst>
              <a:ext uri="{FF2B5EF4-FFF2-40B4-BE49-F238E27FC236}">
                <a16:creationId xmlns:a16="http://schemas.microsoft.com/office/drawing/2014/main" id="{7BD30688-752E-4C37-8B48-86DEB3AA7948}"/>
              </a:ext>
              <a:ext uri="{C183D7F6-B498-43B3-948B-1728B52AA6E4}">
                <adec:decorative xmlns:adec="http://schemas.microsoft.com/office/drawing/2017/decorative" val="1"/>
              </a:ext>
            </a:extLst>
          </p:cNvPr>
          <p:cNvGrpSpPr/>
          <p:nvPr/>
        </p:nvGrpSpPr>
        <p:grpSpPr>
          <a:xfrm>
            <a:off x="6305109" y="5293557"/>
            <a:ext cx="2704557" cy="1270099"/>
            <a:chOff x="6181176" y="5348445"/>
            <a:chExt cx="2651767" cy="1245308"/>
          </a:xfrm>
        </p:grpSpPr>
        <p:sp>
          <p:nvSpPr>
            <p:cNvPr id="13" name="Speech Bubble: Rectangle 12">
              <a:extLst>
                <a:ext uri="{FF2B5EF4-FFF2-40B4-BE49-F238E27FC236}">
                  <a16:creationId xmlns:a16="http://schemas.microsoft.com/office/drawing/2014/main" id="{BC7BCFA1-A078-4E91-A92B-2F3F3865615F}"/>
                </a:ext>
              </a:extLst>
            </p:cNvPr>
            <p:cNvSpPr/>
            <p:nvPr/>
          </p:nvSpPr>
          <p:spPr bwMode="auto">
            <a:xfrm>
              <a:off x="6215893" y="5348445"/>
              <a:ext cx="2582334" cy="1225792"/>
            </a:xfrm>
            <a:prstGeom prst="wedgeRectCallout">
              <a:avLst>
                <a:gd name="adj1" fmla="val 28126"/>
                <a:gd name="adj2" fmla="val 66588"/>
              </a:avLst>
            </a:prstGeom>
            <a:no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ln w="19050">
                  <a:solidFill>
                    <a:srgbClr val="000000"/>
                  </a:solidFill>
                </a:ln>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4" name="TextBox 23">
              <a:extLst>
                <a:ext uri="{FF2B5EF4-FFF2-40B4-BE49-F238E27FC236}">
                  <a16:creationId xmlns:a16="http://schemas.microsoft.com/office/drawing/2014/main" id="{B432C41A-70C2-43BF-A39B-70BC73280167}"/>
                </a:ext>
              </a:extLst>
            </p:cNvPr>
            <p:cNvSpPr txBox="1"/>
            <p:nvPr/>
          </p:nvSpPr>
          <p:spPr>
            <a:xfrm>
              <a:off x="6181176" y="5391722"/>
              <a:ext cx="2651767" cy="1202031"/>
            </a:xfrm>
            <a:prstGeom prst="rect">
              <a:avLst/>
            </a:prstGeom>
            <a:noFill/>
          </p:spPr>
          <p:txBody>
            <a:bodyPr wrap="square" lIns="186521" tIns="149217" rIns="186521" bIns="149217" rtlCol="0">
              <a:spAutoFit/>
            </a:bodyPr>
            <a:lstStyle/>
            <a:p>
              <a:pPr defTabSz="932597">
                <a:lnSpc>
                  <a:spcPct val="90000"/>
                </a:lnSpc>
                <a:spcAft>
                  <a:spcPts val="612"/>
                </a:spcAft>
              </a:pPr>
              <a:r>
                <a:rPr lang="en-US" sz="1224">
                  <a:latin typeface="Segoe UI Semibold"/>
                </a:rPr>
                <a:t>“Teams is a really useful way of attracting customers and getting more deeply embedded.” </a:t>
              </a:r>
            </a:p>
            <a:p>
              <a:pPr algn="r" defTabSz="932597">
                <a:lnSpc>
                  <a:spcPct val="90000"/>
                </a:lnSpc>
                <a:spcAft>
                  <a:spcPts val="612"/>
                </a:spcAft>
              </a:pPr>
              <a:r>
                <a:rPr lang="en-US" sz="1224">
                  <a:solidFill>
                    <a:srgbClr val="0078D7"/>
                  </a:solidFill>
                  <a:latin typeface="Segoe UI"/>
                </a:rPr>
                <a:t>Sr director, infrastructure services – unified communications </a:t>
              </a:r>
            </a:p>
          </p:txBody>
        </p:sp>
      </p:grpSp>
      <p:grpSp>
        <p:nvGrpSpPr>
          <p:cNvPr id="28" name="Group 27">
            <a:extLst>
              <a:ext uri="{FF2B5EF4-FFF2-40B4-BE49-F238E27FC236}">
                <a16:creationId xmlns:a16="http://schemas.microsoft.com/office/drawing/2014/main" id="{404F0FB1-1D03-4E7C-B0B0-D4941B11CD59}"/>
              </a:ext>
              <a:ext uri="{C183D7F6-B498-43B3-948B-1728B52AA6E4}">
                <adec:decorative xmlns:adec="http://schemas.microsoft.com/office/drawing/2017/decorative" val="1"/>
              </a:ext>
            </a:extLst>
          </p:cNvPr>
          <p:cNvGrpSpPr/>
          <p:nvPr/>
        </p:nvGrpSpPr>
        <p:grpSpPr>
          <a:xfrm>
            <a:off x="9178123" y="5293556"/>
            <a:ext cx="2839694" cy="1025588"/>
            <a:chOff x="8998113" y="5348445"/>
            <a:chExt cx="2784266" cy="1005570"/>
          </a:xfrm>
        </p:grpSpPr>
        <p:sp>
          <p:nvSpPr>
            <p:cNvPr id="18" name="Speech Bubble: Rectangle 17">
              <a:extLst>
                <a:ext uri="{FF2B5EF4-FFF2-40B4-BE49-F238E27FC236}">
                  <a16:creationId xmlns:a16="http://schemas.microsoft.com/office/drawing/2014/main" id="{C38AD038-3100-4FD4-9627-AF63C84A6F02}"/>
                </a:ext>
              </a:extLst>
            </p:cNvPr>
            <p:cNvSpPr/>
            <p:nvPr/>
          </p:nvSpPr>
          <p:spPr bwMode="auto">
            <a:xfrm>
              <a:off x="9032829" y="5348445"/>
              <a:ext cx="2749550" cy="1005570"/>
            </a:xfrm>
            <a:prstGeom prst="wedgeRectCallout">
              <a:avLst>
                <a:gd name="adj1" fmla="val -36058"/>
                <a:gd name="adj2" fmla="val 77779"/>
              </a:avLst>
            </a:prstGeom>
            <a:no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ln w="19050">
                  <a:solidFill>
                    <a:srgbClr val="000000"/>
                  </a:solidFill>
                </a:ln>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3EA5A2DD-002A-467E-9884-1C361F2C648C}"/>
                </a:ext>
              </a:extLst>
            </p:cNvPr>
            <p:cNvSpPr txBox="1"/>
            <p:nvPr/>
          </p:nvSpPr>
          <p:spPr>
            <a:xfrm>
              <a:off x="8998113" y="5391722"/>
              <a:ext cx="2749550" cy="881010"/>
            </a:xfrm>
            <a:prstGeom prst="rect">
              <a:avLst/>
            </a:prstGeom>
            <a:noFill/>
          </p:spPr>
          <p:txBody>
            <a:bodyPr wrap="square" lIns="186521" tIns="149217" rIns="186521" bIns="149217" rtlCol="0">
              <a:spAutoFit/>
            </a:bodyPr>
            <a:lstStyle/>
            <a:p>
              <a:pPr defTabSz="932597">
                <a:lnSpc>
                  <a:spcPct val="90000"/>
                </a:lnSpc>
                <a:spcAft>
                  <a:spcPts val="612"/>
                </a:spcAft>
              </a:pPr>
              <a:r>
                <a:rPr lang="en-US" sz="1224">
                  <a:latin typeface="Segoe UI Semibold"/>
                </a:rPr>
                <a:t>“Consulting services increase our average deal size by 25% to 35%”</a:t>
              </a:r>
            </a:p>
            <a:p>
              <a:pPr algn="r" defTabSz="932597">
                <a:lnSpc>
                  <a:spcPct val="90000"/>
                </a:lnSpc>
                <a:spcAft>
                  <a:spcPts val="612"/>
                </a:spcAft>
              </a:pPr>
              <a:r>
                <a:rPr lang="en-US" sz="1224">
                  <a:solidFill>
                    <a:srgbClr val="0078D7"/>
                  </a:solidFill>
                  <a:latin typeface="Segoe UI"/>
                </a:rPr>
                <a:t>President and founder</a:t>
              </a:r>
            </a:p>
          </p:txBody>
        </p:sp>
      </p:grpSp>
    </p:spTree>
    <p:extLst>
      <p:ext uri="{BB962C8B-B14F-4D97-AF65-F5344CB8AC3E}">
        <p14:creationId xmlns:p14="http://schemas.microsoft.com/office/powerpoint/2010/main" val="34802482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1+#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0" presetClass="entr" presetSubtype="0" fill="hold" nodeType="afterEffect">
                                  <p:stCondLst>
                                    <p:cond delay="5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750"/>
                                        <p:tgtEl>
                                          <p:spTgt spid="29"/>
                                        </p:tgtEl>
                                      </p:cBhvr>
                                    </p:animEffect>
                                  </p:childTnLst>
                                </p:cTn>
                              </p:par>
                              <p:par>
                                <p:cTn id="31" presetID="63" presetClass="path" presetSubtype="0" decel="100000" fill="hold" nodeType="withEffect">
                                  <p:stCondLst>
                                    <p:cond delay="500"/>
                                  </p:stCondLst>
                                  <p:childTnLst>
                                    <p:animMotion origin="layout" path="M -0.00222 0.03101 L -0.00222 0.00023 " pathEditMode="relative" rAng="0" ptsTypes="AA">
                                      <p:cBhvr>
                                        <p:cTn id="32" dur="500" fill="hold"/>
                                        <p:tgtEl>
                                          <p:spTgt spid="29"/>
                                        </p:tgtEl>
                                        <p:attrNameLst>
                                          <p:attrName>ppt_x</p:attrName>
                                          <p:attrName>ppt_y</p:attrName>
                                        </p:attrNameLst>
                                      </p:cBhvr>
                                      <p:rCtr x="0" y="-1551"/>
                                    </p:animMotion>
                                  </p:childTnLst>
                                </p:cTn>
                              </p:par>
                              <p:par>
                                <p:cTn id="33" presetID="6" presetClass="emph" presetSubtype="0" accel="100000" autoRev="1" fill="hold" nodeType="withEffect">
                                  <p:stCondLst>
                                    <p:cond delay="0"/>
                                  </p:stCondLst>
                                  <p:childTnLst>
                                    <p:animScale>
                                      <p:cBhvr>
                                        <p:cTn id="34" dur="500" fill="hold"/>
                                        <p:tgtEl>
                                          <p:spTgt spid="29"/>
                                        </p:tgtEl>
                                      </p:cBhvr>
                                      <p:by x="92000" y="92000"/>
                                    </p:animScale>
                                  </p:childTnLst>
                                </p:cTn>
                              </p:par>
                            </p:childTnLst>
                          </p:cTn>
                        </p:par>
                        <p:par>
                          <p:cTn id="35" fill="hold">
                            <p:stCondLst>
                              <p:cond delay="2250"/>
                            </p:stCondLst>
                            <p:childTnLst>
                              <p:par>
                                <p:cTn id="36" presetID="10" presetClass="entr" presetSubtype="0" fill="hold" nodeType="afterEffect">
                                  <p:stCondLst>
                                    <p:cond delay="50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750"/>
                                        <p:tgtEl>
                                          <p:spTgt spid="28"/>
                                        </p:tgtEl>
                                      </p:cBhvr>
                                    </p:animEffect>
                                  </p:childTnLst>
                                </p:cTn>
                              </p:par>
                              <p:par>
                                <p:cTn id="39" presetID="63" presetClass="path" presetSubtype="0" decel="100000" fill="hold" nodeType="withEffect">
                                  <p:stCondLst>
                                    <p:cond delay="500"/>
                                  </p:stCondLst>
                                  <p:childTnLst>
                                    <p:animMotion origin="layout" path="M -0.00221 0.03102 L -0.00221 0.00023 " pathEditMode="relative" rAng="0" ptsTypes="AA">
                                      <p:cBhvr>
                                        <p:cTn id="40" dur="500" fill="hold"/>
                                        <p:tgtEl>
                                          <p:spTgt spid="28"/>
                                        </p:tgtEl>
                                        <p:attrNameLst>
                                          <p:attrName>ppt_x</p:attrName>
                                          <p:attrName>ppt_y</p:attrName>
                                        </p:attrNameLst>
                                      </p:cBhvr>
                                      <p:rCtr x="0" y="-1551"/>
                                    </p:animMotion>
                                  </p:childTnLst>
                                </p:cTn>
                              </p:par>
                              <p:par>
                                <p:cTn id="41" presetID="6" presetClass="emph" presetSubtype="0" accel="100000" autoRev="1" fill="hold" nodeType="withEffect">
                                  <p:stCondLst>
                                    <p:cond delay="0"/>
                                  </p:stCondLst>
                                  <p:childTnLst>
                                    <p:animScale>
                                      <p:cBhvr>
                                        <p:cTn id="42" dur="500" fill="hold"/>
                                        <p:tgtEl>
                                          <p:spTgt spid="28"/>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on a chair in a room&#10;&#10;Description generated with high confidence">
            <a:extLst>
              <a:ext uri="{FF2B5EF4-FFF2-40B4-BE49-F238E27FC236}">
                <a16:creationId xmlns:a16="http://schemas.microsoft.com/office/drawing/2014/main" id="{68C53E32-39EB-1F49-96BC-895B2F2C2F50}"/>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033173" y="575117"/>
            <a:ext cx="5838097" cy="5838097"/>
          </a:xfrm>
          <a:ln>
            <a:noFill/>
          </a:ln>
        </p:spPr>
      </p:pic>
      <p:sp>
        <p:nvSpPr>
          <p:cNvPr id="6" name="Rectangle 5">
            <a:extLst>
              <a:ext uri="{FF2B5EF4-FFF2-40B4-BE49-F238E27FC236}">
                <a16:creationId xmlns:a16="http://schemas.microsoft.com/office/drawing/2014/main" id="{24E082B6-C82B-401A-8065-C9BACE9B3060}"/>
              </a:ext>
            </a:extLst>
          </p:cNvPr>
          <p:cNvSpPr/>
          <p:nvPr/>
        </p:nvSpPr>
        <p:spPr>
          <a:xfrm>
            <a:off x="515439" y="6099198"/>
            <a:ext cx="5031979" cy="388074"/>
          </a:xfrm>
          <a:prstGeom prst="rect">
            <a:avLst/>
          </a:prstGeom>
        </p:spPr>
        <p:txBody>
          <a:bodyPr wrap="square">
            <a:spAutoFit/>
          </a:bodyPr>
          <a:lstStyle/>
          <a:p>
            <a:pPr defTabSz="932151">
              <a:defRPr/>
            </a:pPr>
            <a:r>
              <a:rPr lang="en-US" sz="1836" b="1">
                <a:solidFill>
                  <a:srgbClr val="282828"/>
                </a:solidFill>
                <a:latin typeface="Segoe Semibold"/>
              </a:rPr>
              <a:t>Available @ </a:t>
            </a:r>
            <a:r>
              <a:rPr lang="en-US" sz="1836" b="1">
                <a:solidFill>
                  <a:srgbClr val="282828"/>
                </a:solidFill>
                <a:latin typeface="Segoe Semibold"/>
                <a:hlinkClick r:id="rId4"/>
              </a:rPr>
              <a:t>aka.ms/</a:t>
            </a:r>
            <a:r>
              <a:rPr lang="en-US" sz="1836" b="1" err="1">
                <a:solidFill>
                  <a:srgbClr val="282828"/>
                </a:solidFill>
                <a:latin typeface="Segoe Semibold"/>
                <a:hlinkClick r:id="rId4"/>
              </a:rPr>
              <a:t>SMBTeamsworkshop</a:t>
            </a:r>
            <a:endParaRPr lang="en-US" sz="1836" b="1">
              <a:solidFill>
                <a:srgbClr val="282828"/>
              </a:solidFill>
              <a:latin typeface="Segoe Semibold"/>
            </a:endParaRPr>
          </a:p>
        </p:txBody>
      </p:sp>
      <p:sp>
        <p:nvSpPr>
          <p:cNvPr id="29" name="Title 1">
            <a:extLst>
              <a:ext uri="{FF2B5EF4-FFF2-40B4-BE49-F238E27FC236}">
                <a16:creationId xmlns:a16="http://schemas.microsoft.com/office/drawing/2014/main" id="{DF9B559A-A9BE-4BEA-9483-D8197DB3703C}"/>
              </a:ext>
            </a:extLst>
          </p:cNvPr>
          <p:cNvSpPr>
            <a:spLocks noGrp="1"/>
          </p:cNvSpPr>
          <p:nvPr>
            <p:ph type="title"/>
          </p:nvPr>
        </p:nvSpPr>
        <p:spPr>
          <a:xfrm>
            <a:off x="596711" y="387906"/>
            <a:ext cx="5505655" cy="1158252"/>
          </a:xfrm>
        </p:spPr>
        <p:txBody>
          <a:bodyPr vert="horz" wrap="square" lIns="0" tIns="167869" rIns="0" bIns="0" rtlCol="0" anchor="t">
            <a:noAutofit/>
          </a:bodyPr>
          <a:lstStyle/>
          <a:p>
            <a:pPr defTabSz="932563">
              <a:lnSpc>
                <a:spcPct val="90000"/>
              </a:lnSpc>
            </a:pPr>
            <a:r>
              <a:rPr lang="en-US" sz="3264" spc="-150">
                <a:latin typeface="Segoe Semibold"/>
                <a:cs typeface="Segoe UI Semibold" panose="020B0702040204020203" pitchFamily="34" charset="0"/>
              </a:rPr>
              <a:t>Use a Teamwork workshop </a:t>
            </a:r>
            <a:br>
              <a:rPr lang="en-US" sz="3264" spc="-150">
                <a:latin typeface="Segoe Semibold"/>
                <a:cs typeface="Segoe UI Semibold" panose="020B0702040204020203" pitchFamily="34" charset="0"/>
              </a:rPr>
            </a:br>
            <a:r>
              <a:rPr lang="en-US" sz="3264" spc="-150">
                <a:latin typeface="Segoe Semibold"/>
                <a:cs typeface="Segoe UI Semibold" panose="020B0702040204020203" pitchFamily="34" charset="0"/>
              </a:rPr>
              <a:t>to get your foot in the door</a:t>
            </a:r>
          </a:p>
        </p:txBody>
      </p:sp>
      <p:sp>
        <p:nvSpPr>
          <p:cNvPr id="33" name="TextBox 32">
            <a:extLst>
              <a:ext uri="{FF2B5EF4-FFF2-40B4-BE49-F238E27FC236}">
                <a16:creationId xmlns:a16="http://schemas.microsoft.com/office/drawing/2014/main" id="{2E42526E-9A44-4A0C-99DF-C7100593F27B}"/>
              </a:ext>
            </a:extLst>
          </p:cNvPr>
          <p:cNvSpPr txBox="1"/>
          <p:nvPr/>
        </p:nvSpPr>
        <p:spPr>
          <a:xfrm>
            <a:off x="596711" y="1816123"/>
            <a:ext cx="4844356" cy="3578501"/>
          </a:xfrm>
          <a:prstGeom prst="rect">
            <a:avLst/>
          </a:prstGeom>
          <a:noFill/>
        </p:spPr>
        <p:txBody>
          <a:bodyPr wrap="square" lIns="0" tIns="0" rIns="0" bIns="0" rtlCol="0">
            <a:spAutoFit/>
          </a:bodyPr>
          <a:lstStyle/>
          <a:p>
            <a:pPr defTabSz="932563">
              <a:spcAft>
                <a:spcPts val="1199"/>
              </a:spcAft>
            </a:pPr>
            <a:r>
              <a:rPr lang="en-US" sz="2040">
                <a:solidFill>
                  <a:srgbClr val="0078D4"/>
                </a:solidFill>
                <a:latin typeface="Segoe UI Semibold" panose="020B0702040204020203" pitchFamily="34" charset="0"/>
                <a:cs typeface="Segoe UI Semibold" panose="020B0702040204020203" pitchFamily="34" charset="0"/>
                <a:hlinkClick r:id="rId4"/>
              </a:rPr>
              <a:t>SMB Teamwork Workshop</a:t>
            </a:r>
            <a:endParaRPr lang="en-US" sz="2040">
              <a:solidFill>
                <a:srgbClr val="0078D4"/>
              </a:solidFill>
              <a:latin typeface="Segoe UI Semibold" panose="020B0702040204020203" pitchFamily="34" charset="0"/>
              <a:cs typeface="Segoe UI Semibold" panose="020B0702040204020203" pitchFamily="34" charset="0"/>
            </a:endParaRPr>
          </a:p>
          <a:p>
            <a:pPr defTabSz="932563">
              <a:spcAft>
                <a:spcPts val="1199"/>
              </a:spcAft>
            </a:pPr>
            <a:r>
              <a:rPr lang="en-US" sz="2040" b="1">
                <a:solidFill>
                  <a:srgbClr val="000000"/>
                </a:solidFill>
                <a:latin typeface="Segoe Semibold"/>
                <a:cs typeface="Segoe UI" panose="020B0502040204020203" pitchFamily="34" charset="0"/>
              </a:rPr>
              <a:t>Duration: 2-4 hours* </a:t>
            </a:r>
            <a:br>
              <a:rPr lang="en-US" sz="2040" b="1">
                <a:solidFill>
                  <a:srgbClr val="000000"/>
                </a:solidFill>
                <a:latin typeface="Segoe UI" panose="020B0502040204020203" pitchFamily="34" charset="0"/>
                <a:cs typeface="Segoe UI" panose="020B0502040204020203" pitchFamily="34" charset="0"/>
              </a:rPr>
            </a:br>
            <a:endParaRPr lang="en-US" sz="2040" b="1">
              <a:solidFill>
                <a:srgbClr val="000000"/>
              </a:solidFill>
              <a:latin typeface="Segoe UI" panose="020B0502040204020203" pitchFamily="34" charset="0"/>
              <a:cs typeface="Segoe UI" panose="020B0502040204020203" pitchFamily="34" charset="0"/>
            </a:endParaRPr>
          </a:p>
          <a:p>
            <a:pPr defTabSz="932563">
              <a:spcAft>
                <a:spcPts val="1199"/>
              </a:spcAft>
            </a:pPr>
            <a:r>
              <a:rPr lang="en-US" sz="2040">
                <a:solidFill>
                  <a:srgbClr val="000000"/>
                </a:solidFill>
                <a:latin typeface="Segoe UI" panose="020B0502040204020203" pitchFamily="34" charset="0"/>
                <a:cs typeface="Segoe UI" panose="020B0502040204020203" pitchFamily="34" charset="0"/>
              </a:rPr>
              <a:t>Customize kit to work with your </a:t>
            </a:r>
            <a:br>
              <a:rPr lang="en-US" sz="2040">
                <a:solidFill>
                  <a:srgbClr val="000000"/>
                </a:solidFill>
                <a:latin typeface="Segoe UI" panose="020B0502040204020203" pitchFamily="34" charset="0"/>
                <a:cs typeface="Segoe UI" panose="020B0502040204020203" pitchFamily="34" charset="0"/>
              </a:rPr>
            </a:br>
            <a:r>
              <a:rPr lang="en-US" sz="2040">
                <a:solidFill>
                  <a:srgbClr val="000000"/>
                </a:solidFill>
                <a:latin typeface="Segoe UI" panose="020B0502040204020203" pitchFamily="34" charset="0"/>
                <a:cs typeface="Segoe UI" panose="020B0502040204020203" pitchFamily="34" charset="0"/>
              </a:rPr>
              <a:t>SMB customer by: </a:t>
            </a:r>
          </a:p>
          <a:p>
            <a:pPr marL="285695" indent="-285695" defTabSz="932563">
              <a:spcAft>
                <a:spcPts val="1199"/>
              </a:spcAft>
              <a:buFont typeface="Arial" panose="020B0604020202020204" pitchFamily="34" charset="0"/>
              <a:buChar char="•"/>
            </a:pPr>
            <a:r>
              <a:rPr lang="en-US" sz="1632">
                <a:solidFill>
                  <a:srgbClr val="000000"/>
                </a:solidFill>
                <a:latin typeface="Segoe UI" panose="020B0502040204020203" pitchFamily="34" charset="0"/>
                <a:cs typeface="Segoe UI" panose="020B0502040204020203" pitchFamily="34" charset="0"/>
              </a:rPr>
              <a:t>Identifying business objectives and challenges</a:t>
            </a:r>
          </a:p>
          <a:p>
            <a:pPr marL="285695" indent="-285695" defTabSz="932563">
              <a:spcAft>
                <a:spcPts val="1199"/>
              </a:spcAft>
              <a:buFont typeface="Arial" panose="020B0604020202020204" pitchFamily="34" charset="0"/>
              <a:buChar char="•"/>
            </a:pPr>
            <a:r>
              <a:rPr lang="en-US" sz="1632">
                <a:solidFill>
                  <a:srgbClr val="000000"/>
                </a:solidFill>
                <a:latin typeface="Segoe UI" panose="020B0502040204020203" pitchFamily="34" charset="0"/>
                <a:cs typeface="Segoe UI" panose="020B0502040204020203" pitchFamily="34" charset="0"/>
              </a:rPr>
              <a:t>Assessing current technology capabilities</a:t>
            </a:r>
          </a:p>
          <a:p>
            <a:pPr marL="285695" indent="-285695" defTabSz="932563">
              <a:spcAft>
                <a:spcPts val="1199"/>
              </a:spcAft>
              <a:buFont typeface="Arial" panose="020B0604020202020204" pitchFamily="34" charset="0"/>
              <a:buChar char="•"/>
            </a:pPr>
            <a:r>
              <a:rPr lang="en-US" sz="1632">
                <a:solidFill>
                  <a:srgbClr val="000000"/>
                </a:solidFill>
                <a:latin typeface="Segoe UI" panose="020B0502040204020203" pitchFamily="34" charset="0"/>
                <a:cs typeface="Segoe UI" panose="020B0502040204020203" pitchFamily="34" charset="0"/>
              </a:rPr>
              <a:t>Providing recommendations and best practices</a:t>
            </a:r>
          </a:p>
          <a:p>
            <a:pPr marL="285695" indent="-285695" defTabSz="932563">
              <a:spcAft>
                <a:spcPts val="1199"/>
              </a:spcAft>
              <a:buFont typeface="Arial" panose="020B0604020202020204" pitchFamily="34" charset="0"/>
              <a:buChar char="•"/>
            </a:pPr>
            <a:r>
              <a:rPr lang="en-US" sz="1632">
                <a:solidFill>
                  <a:srgbClr val="000000"/>
                </a:solidFill>
                <a:latin typeface="Segoe UI" panose="020B0502040204020203" pitchFamily="34" charset="0"/>
                <a:cs typeface="Segoe UI" panose="020B0502040204020203" pitchFamily="34" charset="0"/>
              </a:rPr>
              <a:t>Creating an actionable plan</a:t>
            </a:r>
          </a:p>
        </p:txBody>
      </p:sp>
      <p:sp>
        <p:nvSpPr>
          <p:cNvPr id="35" name="Rectangle 34">
            <a:extLst>
              <a:ext uri="{FF2B5EF4-FFF2-40B4-BE49-F238E27FC236}">
                <a16:creationId xmlns:a16="http://schemas.microsoft.com/office/drawing/2014/main" id="{7C98A4CE-4998-4F3D-AED7-3D94ACD13DBC}"/>
              </a:ext>
            </a:extLst>
          </p:cNvPr>
          <p:cNvSpPr/>
          <p:nvPr/>
        </p:nvSpPr>
        <p:spPr>
          <a:xfrm>
            <a:off x="475455" y="6444184"/>
            <a:ext cx="4645447" cy="286306"/>
          </a:xfrm>
          <a:prstGeom prst="rect">
            <a:avLst/>
          </a:prstGeom>
        </p:spPr>
        <p:txBody>
          <a:bodyPr wrap="none">
            <a:spAutoFit/>
          </a:bodyPr>
          <a:lstStyle/>
          <a:p>
            <a:pPr defTabSz="932563"/>
            <a:r>
              <a:rPr lang="en-US" sz="1224">
                <a:solidFill>
                  <a:srgbClr val="000000"/>
                </a:solidFill>
                <a:latin typeface="Segoe UI" panose="020B0502040204020203" pitchFamily="34" charset="0"/>
                <a:cs typeface="Segoe UI" panose="020B0502040204020203" pitchFamily="34" charset="0"/>
              </a:rPr>
              <a:t>*Customize timing based on customer size and business needs.</a:t>
            </a:r>
            <a:endParaRPr lang="en-US">
              <a:solidFill>
                <a:srgbClr val="000000"/>
              </a:solidFill>
              <a:latin typeface="Segoe UI"/>
            </a:endParaRPr>
          </a:p>
        </p:txBody>
      </p:sp>
    </p:spTree>
    <p:extLst>
      <p:ext uri="{BB962C8B-B14F-4D97-AF65-F5344CB8AC3E}">
        <p14:creationId xmlns:p14="http://schemas.microsoft.com/office/powerpoint/2010/main" val="348272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5DD8-93DA-4F63-8295-C8A51F0D7981}"/>
              </a:ext>
            </a:extLst>
          </p:cNvPr>
          <p:cNvSpPr>
            <a:spLocks noGrp="1"/>
          </p:cNvSpPr>
          <p:nvPr>
            <p:ph type="title"/>
          </p:nvPr>
        </p:nvSpPr>
        <p:spPr/>
        <p:txBody>
          <a:bodyPr/>
          <a:lstStyle/>
          <a:p>
            <a:r>
              <a:rPr lang="en-US">
                <a:solidFill>
                  <a:schemeClr val="tx1"/>
                </a:solidFill>
              </a:rPr>
              <a:t>Partner example: PTG</a:t>
            </a:r>
            <a:br>
              <a:rPr lang="en-US"/>
            </a:br>
            <a:endParaRPr lang="en-US"/>
          </a:p>
        </p:txBody>
      </p:sp>
      <p:pic>
        <p:nvPicPr>
          <p:cNvPr id="12" name="Picture Placeholder 11" descr="A person sitting on a chair in a room&#10;&#10;Description generated with high confidence">
            <a:extLst>
              <a:ext uri="{FF2B5EF4-FFF2-40B4-BE49-F238E27FC236}">
                <a16:creationId xmlns:a16="http://schemas.microsoft.com/office/drawing/2014/main" id="{68C53E32-39EB-1F49-96BC-895B2F2C2F50}"/>
              </a:ext>
            </a:extLst>
          </p:cNvPr>
          <p:cNvPicPr>
            <a:picLocks noGrp="1" noChangeAspect="1"/>
          </p:cNvPicPr>
          <p:nvPr>
            <p:ph type="pic" sz="quarter" idx="4294967295"/>
          </p:nvPr>
        </p:nvPicPr>
        <p:blipFill rotWithShape="1">
          <a:blip r:embed="rId3"/>
          <a:srcRect l="20926" r="20926"/>
          <a:stretch/>
        </p:blipFill>
        <p:spPr>
          <a:xfrm>
            <a:off x="6334812" y="-1"/>
            <a:ext cx="6100780" cy="6994525"/>
          </a:xfrm>
          <a:prstGeom prst="rect">
            <a:avLst/>
          </a:prstGeom>
        </p:spPr>
      </p:pic>
      <p:sp>
        <p:nvSpPr>
          <p:cNvPr id="10" name="Text Placeholder 9">
            <a:extLst>
              <a:ext uri="{FF2B5EF4-FFF2-40B4-BE49-F238E27FC236}">
                <a16:creationId xmlns:a16="http://schemas.microsoft.com/office/drawing/2014/main" id="{8075DECB-8ACB-BD4C-A357-B1C4FDB1E63E}"/>
              </a:ext>
            </a:extLst>
          </p:cNvPr>
          <p:cNvSpPr>
            <a:spLocks noGrp="1"/>
          </p:cNvSpPr>
          <p:nvPr>
            <p:ph type="body" sz="quarter" idx="4294967295"/>
          </p:nvPr>
        </p:nvSpPr>
        <p:spPr>
          <a:xfrm>
            <a:off x="337655" y="1743775"/>
            <a:ext cx="5328469" cy="2624565"/>
          </a:xfrm>
          <a:prstGeom prst="rect">
            <a:avLst/>
          </a:prstGeom>
        </p:spPr>
        <p:txBody>
          <a:bodyPr/>
          <a:lstStyle/>
          <a:p>
            <a:pPr>
              <a:lnSpc>
                <a:spcPct val="100000"/>
              </a:lnSpc>
              <a:spcAft>
                <a:spcPts val="1199"/>
              </a:spcAft>
            </a:pPr>
            <a:r>
              <a:rPr lang="en-US" sz="1836">
                <a:solidFill>
                  <a:schemeClr val="tx1"/>
                </a:solidFill>
                <a:latin typeface="+mj-lt"/>
                <a:cs typeface="Segoe UI" panose="020B0502040204020203" pitchFamily="34" charset="0"/>
              </a:rPr>
              <a:t>Scalable formula for acquiring with Teamwork</a:t>
            </a:r>
          </a:p>
          <a:p>
            <a:pPr marL="466298" indent="-466298">
              <a:lnSpc>
                <a:spcPct val="100000"/>
              </a:lnSpc>
              <a:spcAft>
                <a:spcPts val="1199"/>
              </a:spcAft>
              <a:buAutoNum type="arabicPeriod"/>
            </a:pPr>
            <a:r>
              <a:rPr lang="en-US" sz="1836">
                <a:solidFill>
                  <a:srgbClr val="0078D4"/>
                </a:solidFill>
                <a:latin typeface="+mj-lt"/>
                <a:cs typeface="Segoe UI" panose="020B0502040204020203" pitchFamily="34" charset="0"/>
              </a:rPr>
              <a:t>Ready phase: </a:t>
            </a:r>
            <a:r>
              <a:rPr lang="en-US" sz="1836">
                <a:solidFill>
                  <a:schemeClr val="tx1"/>
                </a:solidFill>
                <a:latin typeface="Segoe UI" panose="020B0502040204020203" pitchFamily="34" charset="0"/>
                <a:cs typeface="Segoe UI" panose="020B0502040204020203" pitchFamily="34" charset="0"/>
              </a:rPr>
              <a:t>introduce Teams, focus on files and meetings</a:t>
            </a:r>
          </a:p>
          <a:p>
            <a:pPr marL="466298" indent="-466298">
              <a:lnSpc>
                <a:spcPct val="100000"/>
              </a:lnSpc>
              <a:spcAft>
                <a:spcPts val="1199"/>
              </a:spcAft>
              <a:buAutoNum type="arabicPeriod"/>
            </a:pPr>
            <a:r>
              <a:rPr lang="en-US" sz="1836">
                <a:solidFill>
                  <a:srgbClr val="0078D4"/>
                </a:solidFill>
                <a:latin typeface="+mj-lt"/>
                <a:cs typeface="Segoe UI" panose="020B0502040204020203" pitchFamily="34" charset="0"/>
              </a:rPr>
              <a:t>Set phase: </a:t>
            </a:r>
            <a:r>
              <a:rPr lang="en-US" sz="1836">
                <a:solidFill>
                  <a:schemeClr val="tx1"/>
                </a:solidFill>
                <a:latin typeface="Segoe UI" panose="020B0502040204020203" pitchFamily="34" charset="0"/>
                <a:cs typeface="Segoe UI" panose="020B0502040204020203" pitchFamily="34" charset="0"/>
              </a:rPr>
              <a:t>create internal champions, introduce more advanced functionality</a:t>
            </a:r>
          </a:p>
          <a:p>
            <a:pPr marL="466298" indent="-466298">
              <a:lnSpc>
                <a:spcPct val="100000"/>
              </a:lnSpc>
              <a:spcAft>
                <a:spcPts val="1199"/>
              </a:spcAft>
              <a:buAutoNum type="arabicPeriod"/>
            </a:pPr>
            <a:r>
              <a:rPr lang="en-US" sz="1836">
                <a:solidFill>
                  <a:srgbClr val="0078D4"/>
                </a:solidFill>
                <a:latin typeface="+mj-lt"/>
                <a:cs typeface="Segoe UI" panose="020B0502040204020203" pitchFamily="34" charset="0"/>
              </a:rPr>
              <a:t>Go phase: </a:t>
            </a:r>
            <a:r>
              <a:rPr lang="en-US" sz="1836">
                <a:solidFill>
                  <a:schemeClr val="tx1"/>
                </a:solidFill>
                <a:latin typeface="Segoe UI" panose="020B0502040204020203" pitchFamily="34" charset="0"/>
                <a:cs typeface="Segoe UI" panose="020B0502040204020203" pitchFamily="34" charset="0"/>
              </a:rPr>
              <a:t>measure business impact, provide change management </a:t>
            </a:r>
          </a:p>
          <a:p>
            <a:pPr>
              <a:lnSpc>
                <a:spcPct val="100000"/>
              </a:lnSpc>
              <a:spcAft>
                <a:spcPts val="1199"/>
              </a:spcAft>
            </a:pPr>
            <a:endParaRPr lang="en-US" sz="1836">
              <a:solidFill>
                <a:schemeClr val="bg1"/>
              </a:solidFill>
              <a:latin typeface="Segoe UI" panose="020B0502040204020203" pitchFamily="34" charset="0"/>
              <a:cs typeface="Segoe UI" panose="020B0502040204020203" pitchFamily="34" charset="0"/>
            </a:endParaRPr>
          </a:p>
          <a:p>
            <a:pPr>
              <a:lnSpc>
                <a:spcPct val="100000"/>
              </a:lnSpc>
              <a:spcAft>
                <a:spcPts val="1199"/>
              </a:spcAft>
            </a:pPr>
            <a:br>
              <a:rPr lang="en-US" sz="1122">
                <a:solidFill>
                  <a:schemeClr val="bg1"/>
                </a:solidFill>
                <a:latin typeface="Segoe UI" panose="020B0502040204020203" pitchFamily="34" charset="0"/>
                <a:cs typeface="Segoe UI" panose="020B0502040204020203" pitchFamily="34" charset="0"/>
              </a:rPr>
            </a:br>
            <a:endParaRPr lang="en-US" sz="1122">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6FB5FE6E-B118-4D4D-A367-7C8B356A6D21}"/>
              </a:ext>
            </a:extLst>
          </p:cNvPr>
          <p:cNvSpPr/>
          <p:nvPr/>
        </p:nvSpPr>
        <p:spPr>
          <a:xfrm>
            <a:off x="337655" y="4749767"/>
            <a:ext cx="5666570" cy="1438856"/>
          </a:xfrm>
          <a:prstGeom prst="rect">
            <a:avLst/>
          </a:prstGeom>
        </p:spPr>
        <p:txBody>
          <a:bodyPr wrap="square">
            <a:spAutoFit/>
          </a:bodyPr>
          <a:lstStyle/>
          <a:p>
            <a:pPr defTabSz="932151">
              <a:defRPr/>
            </a:pPr>
            <a:r>
              <a:rPr lang="en-US" sz="1836" i="1">
                <a:latin typeface="Segoe UI Semibold"/>
                <a:cs typeface="Segoe UI" panose="020B0502040204020203" pitchFamily="34" charset="0"/>
              </a:rPr>
              <a:t>“We are positioning ourselves to be less about 'fixing' things that are broken and more about how we can help the customer work better.”</a:t>
            </a:r>
          </a:p>
          <a:p>
            <a:pPr algn="r" defTabSz="932151">
              <a:defRPr/>
            </a:pPr>
            <a:br>
              <a:rPr lang="en-US" sz="1530" i="1">
                <a:solidFill>
                  <a:srgbClr val="00BCF2"/>
                </a:solidFill>
                <a:latin typeface="Segoe UI"/>
                <a:cs typeface="Segoe UI" panose="020B0502040204020203" pitchFamily="34" charset="0"/>
              </a:rPr>
            </a:br>
            <a:r>
              <a:rPr lang="en-US" sz="1530" i="1">
                <a:solidFill>
                  <a:srgbClr val="00BCF2"/>
                </a:solidFill>
                <a:latin typeface="Segoe UI"/>
                <a:cs typeface="Segoe UI" panose="020B0502040204020203" pitchFamily="34" charset="0"/>
              </a:rPr>
              <a:t>-</a:t>
            </a:r>
            <a:r>
              <a:rPr lang="en-US" sz="1530" i="1">
                <a:solidFill>
                  <a:srgbClr val="0078D4"/>
                </a:solidFill>
                <a:latin typeface="Segoe UI"/>
                <a:cs typeface="Segoe UI" panose="020B0502040204020203" pitchFamily="34" charset="0"/>
              </a:rPr>
              <a:t>Reed Wilson: Founder &amp; CEO</a:t>
            </a:r>
          </a:p>
        </p:txBody>
      </p:sp>
      <p:pic>
        <p:nvPicPr>
          <p:cNvPr id="8" name="Picture 7" descr="A close up of a sign&#10;&#10;Description generated with high confidence">
            <a:extLst>
              <a:ext uri="{FF2B5EF4-FFF2-40B4-BE49-F238E27FC236}">
                <a16:creationId xmlns:a16="http://schemas.microsoft.com/office/drawing/2014/main" id="{ED02879D-84A0-47B0-91BC-7C82FEDBF53A}"/>
              </a:ext>
            </a:extLst>
          </p:cNvPr>
          <p:cNvPicPr>
            <a:picLocks noChangeAspect="1"/>
          </p:cNvPicPr>
          <p:nvPr/>
        </p:nvPicPr>
        <p:blipFill>
          <a:blip r:embed="rId4"/>
          <a:stretch>
            <a:fillRect/>
          </a:stretch>
        </p:blipFill>
        <p:spPr>
          <a:xfrm>
            <a:off x="4628949" y="553983"/>
            <a:ext cx="1227195" cy="563673"/>
          </a:xfrm>
          <a:prstGeom prst="rect">
            <a:avLst/>
          </a:prstGeom>
        </p:spPr>
      </p:pic>
    </p:spTree>
    <p:extLst>
      <p:ext uri="{BB962C8B-B14F-4D97-AF65-F5344CB8AC3E}">
        <p14:creationId xmlns:p14="http://schemas.microsoft.com/office/powerpoint/2010/main" val="10807997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C4A7D3-8CE6-4751-951B-A9C7E9AA38C6}"/>
              </a:ext>
            </a:extLst>
          </p:cNvPr>
          <p:cNvSpPr/>
          <p:nvPr/>
        </p:nvSpPr>
        <p:spPr>
          <a:xfrm>
            <a:off x="174389" y="2107690"/>
            <a:ext cx="6745411" cy="923230"/>
          </a:xfrm>
          <a:prstGeom prst="rect">
            <a:avLst/>
          </a:prstGeom>
          <a:noFill/>
        </p:spPr>
        <p:txBody>
          <a:bodyPr wrap="square" lIns="182854" tIns="146283" rIns="182854" bIns="146283" anchor="t" anchorCtr="0">
            <a:noAutofit/>
          </a:bodyPr>
          <a:lstStyle/>
          <a:p>
            <a:pPr algn="ctr" defTabSz="914224">
              <a:defRPr/>
            </a:pPr>
            <a:r>
              <a:rPr lang="en-US" sz="4080">
                <a:solidFill>
                  <a:srgbClr val="0078D4"/>
                </a:solidFill>
                <a:latin typeface="Segoe UI Semibold"/>
                <a:cs typeface="Segoe UI Light" panose="020B0502040204020203" pitchFamily="34" charset="0"/>
              </a:rPr>
              <a:t>Shifting landscape</a:t>
            </a:r>
          </a:p>
        </p:txBody>
      </p:sp>
      <p:cxnSp>
        <p:nvCxnSpPr>
          <p:cNvPr id="20" name="Straight Connector 19">
            <a:extLst>
              <a:ext uri="{FF2B5EF4-FFF2-40B4-BE49-F238E27FC236}">
                <a16:creationId xmlns:a16="http://schemas.microsoft.com/office/drawing/2014/main" id="{8F8BC307-2064-42D2-940A-26A8587602C5}"/>
              </a:ext>
              <a:ext uri="{C183D7F6-B498-43B3-948B-1728B52AA6E4}">
                <adec:decorative xmlns:adec="http://schemas.microsoft.com/office/drawing/2017/decorative" val="1"/>
              </a:ext>
            </a:extLst>
          </p:cNvPr>
          <p:cNvCxnSpPr/>
          <p:nvPr/>
        </p:nvCxnSpPr>
        <p:spPr>
          <a:xfrm>
            <a:off x="1024262" y="3044659"/>
            <a:ext cx="5072162" cy="0"/>
          </a:xfrm>
          <a:prstGeom prst="line">
            <a:avLst/>
          </a:prstGeom>
          <a:noFill/>
          <a:ln w="28575" cap="flat" cmpd="sng" algn="ctr">
            <a:solidFill>
              <a:srgbClr val="E6E6E6">
                <a:lumMod val="50000"/>
              </a:srgbClr>
            </a:solidFill>
            <a:prstDash val="solid"/>
            <a:headEnd type="none"/>
            <a:tailEnd type="none"/>
          </a:ln>
          <a:effectLst/>
        </p:spPr>
      </p:cxnSp>
      <p:sp>
        <p:nvSpPr>
          <p:cNvPr id="18" name="Title 1">
            <a:extLst>
              <a:ext uri="{FF2B5EF4-FFF2-40B4-BE49-F238E27FC236}">
                <a16:creationId xmlns:a16="http://schemas.microsoft.com/office/drawing/2014/main" id="{332DE923-4604-495F-BED3-2B128036E5A4}"/>
              </a:ext>
              <a:ext uri="{C183D7F6-B498-43B3-948B-1728B52AA6E4}">
                <adec:decorative xmlns:adec="http://schemas.microsoft.com/office/drawing/2017/decorative" val="1"/>
              </a:ext>
            </a:extLst>
          </p:cNvPr>
          <p:cNvSpPr txBox="1">
            <a:spLocks/>
          </p:cNvSpPr>
          <p:nvPr/>
        </p:nvSpPr>
        <p:spPr>
          <a:xfrm>
            <a:off x="174390" y="3169858"/>
            <a:ext cx="6725782" cy="904658"/>
          </a:xfrm>
          <a:prstGeom prst="rect">
            <a:avLst/>
          </a:prstGeom>
        </p:spPr>
        <p:txBody>
          <a:bodyPr vert="horz" wrap="square" lIns="182854" tIns="146283" rIns="182854" bIns="146283" rtlCol="0" anchor="t">
            <a:noAutofit/>
          </a:bodyPr>
          <a:lstStyle>
            <a:defPPr>
              <a:defRPr lang="en-US"/>
            </a:defPPr>
            <a:lvl1pPr algn="ctr" defTabSz="896218">
              <a:lnSpc>
                <a:spcPct val="90000"/>
              </a:lnSpc>
              <a:spcBef>
                <a:spcPct val="0"/>
              </a:spcBef>
              <a:buNone/>
              <a:defRPr sz="4800" b="0" i="0" u="none" cap="none" spc="-147" baseline="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pPr defTabSz="896046">
              <a:defRPr/>
            </a:pPr>
            <a:r>
              <a:rPr lang="en-US" sz="4488" kern="0">
                <a:gradFill>
                  <a:gsLst>
                    <a:gs pos="1250">
                      <a:srgbClr val="2C292A"/>
                    </a:gs>
                    <a:gs pos="100000">
                      <a:srgbClr val="2C292A"/>
                    </a:gs>
                  </a:gsLst>
                  <a:lin ang="5400000" scaled="0"/>
                </a:gradFill>
                <a:latin typeface="+mj-lt"/>
                <a:cs typeface="Segoe UI Light" panose="020B0502040204020203" pitchFamily="34" charset="0"/>
              </a:rPr>
              <a:t>SMBs need to make</a:t>
            </a:r>
            <a:br>
              <a:rPr lang="en-US" sz="4488" kern="0">
                <a:gradFill>
                  <a:gsLst>
                    <a:gs pos="1250">
                      <a:srgbClr val="2C292A"/>
                    </a:gs>
                    <a:gs pos="100000">
                      <a:srgbClr val="2C292A"/>
                    </a:gs>
                  </a:gsLst>
                  <a:lin ang="5400000" scaled="0"/>
                </a:gradFill>
                <a:latin typeface="+mj-lt"/>
                <a:cs typeface="Segoe UI Light" panose="020B0502040204020203" pitchFamily="34" charset="0"/>
              </a:rPr>
            </a:br>
            <a:r>
              <a:rPr lang="en-US" sz="4488" kern="0">
                <a:gradFill>
                  <a:gsLst>
                    <a:gs pos="1250">
                      <a:srgbClr val="2C292A"/>
                    </a:gs>
                    <a:gs pos="100000">
                      <a:srgbClr val="2C292A"/>
                    </a:gs>
                  </a:gsLst>
                  <a:lin ang="5400000" scaled="0"/>
                </a:gradFill>
                <a:latin typeface="+mj-lt"/>
                <a:cs typeface="Segoe UI Light" panose="020B0502040204020203" pitchFamily="34" charset="0"/>
              </a:rPr>
              <a:t>work better</a:t>
            </a:r>
          </a:p>
        </p:txBody>
      </p:sp>
      <p:sp>
        <p:nvSpPr>
          <p:cNvPr id="15" name="Rectangle 14">
            <a:extLst>
              <a:ext uri="{FF2B5EF4-FFF2-40B4-BE49-F238E27FC236}">
                <a16:creationId xmlns:a16="http://schemas.microsoft.com/office/drawing/2014/main" id="{F31A20EF-9910-4258-B8CF-1B1D19C943FE}"/>
              </a:ext>
            </a:extLst>
          </p:cNvPr>
          <p:cNvSpPr/>
          <p:nvPr/>
        </p:nvSpPr>
        <p:spPr>
          <a:xfrm>
            <a:off x="6738268" y="747239"/>
            <a:ext cx="1422197" cy="1469292"/>
          </a:xfrm>
          <a:prstGeom prst="rect">
            <a:avLst/>
          </a:prstGeom>
        </p:spPr>
        <p:txBody>
          <a:bodyPr wrap="square" lIns="182854" tIns="146283" rIns="182854" bIns="146283" anchor="t" anchorCtr="0">
            <a:spAutoFit/>
          </a:bodyPr>
          <a:lstStyle/>
          <a:p>
            <a:pPr algn="ctr" defTabSz="914049">
              <a:lnSpc>
                <a:spcPct val="85000"/>
              </a:lnSpc>
              <a:defRPr/>
            </a:pPr>
            <a:r>
              <a:rPr lang="en-US" sz="8799" kern="0">
                <a:solidFill>
                  <a:srgbClr val="0078D4"/>
                </a:solidFill>
                <a:cs typeface="Segoe UI Light" panose="020B0502040204020203" pitchFamily="34" charset="0"/>
              </a:rPr>
              <a:t>2</a:t>
            </a:r>
            <a:r>
              <a:rPr lang="en-US" sz="5999" kern="0">
                <a:solidFill>
                  <a:srgbClr val="0078D4"/>
                </a:solidFill>
                <a:cs typeface="Segoe UI Light" panose="020B0502040204020203" pitchFamily="34" charset="0"/>
              </a:rPr>
              <a:t>x</a:t>
            </a:r>
            <a:endParaRPr lang="en-US" sz="3999" kern="0">
              <a:solidFill>
                <a:srgbClr val="0078D4"/>
              </a:solidFill>
              <a:cs typeface="Segoe UI Light" panose="020B0502040204020203" pitchFamily="34" charset="0"/>
            </a:endParaRPr>
          </a:p>
        </p:txBody>
      </p:sp>
      <p:sp>
        <p:nvSpPr>
          <p:cNvPr id="17" name="Rectangle 16">
            <a:extLst>
              <a:ext uri="{FF2B5EF4-FFF2-40B4-BE49-F238E27FC236}">
                <a16:creationId xmlns:a16="http://schemas.microsoft.com/office/drawing/2014/main" id="{6137A11C-70F0-4539-B255-50533E7D05B5}"/>
              </a:ext>
            </a:extLst>
          </p:cNvPr>
          <p:cNvSpPr/>
          <p:nvPr/>
        </p:nvSpPr>
        <p:spPr>
          <a:xfrm>
            <a:off x="8025555" y="854744"/>
            <a:ext cx="3885633" cy="1341863"/>
          </a:xfrm>
          <a:prstGeom prst="rect">
            <a:avLst/>
          </a:prstGeom>
        </p:spPr>
        <p:txBody>
          <a:bodyPr wrap="square" lIns="182854" tIns="146283" rIns="182854" bIns="146283" anchor="t">
            <a:spAutoFit/>
          </a:bodyPr>
          <a:lstStyle/>
          <a:p>
            <a:pPr defTabSz="896214">
              <a:defRPr/>
            </a:pPr>
            <a:r>
              <a:rPr lang="en-US" sz="2200">
                <a:solidFill>
                  <a:srgbClr val="282828"/>
                </a:solidFill>
                <a:cs typeface="Times New Roman" panose="02020603050405020304" pitchFamily="18" charset="0"/>
              </a:rPr>
              <a:t>Small companies </a:t>
            </a:r>
            <a:r>
              <a:rPr lang="en-US" sz="2200">
                <a:solidFill>
                  <a:srgbClr val="0078D7"/>
                </a:solidFill>
                <a:cs typeface="Times New Roman" panose="02020603050405020304" pitchFamily="18" charset="0"/>
              </a:rPr>
              <a:t>are twice </a:t>
            </a:r>
            <a:br>
              <a:rPr lang="en-US" sz="2200">
                <a:solidFill>
                  <a:srgbClr val="0078D7"/>
                </a:solidFill>
                <a:cs typeface="Times New Roman" panose="02020603050405020304" pitchFamily="18" charset="0"/>
              </a:rPr>
            </a:br>
            <a:r>
              <a:rPr lang="en-US" sz="2200">
                <a:solidFill>
                  <a:srgbClr val="0078D7"/>
                </a:solidFill>
                <a:cs typeface="Times New Roman" panose="02020603050405020304" pitchFamily="18" charset="0"/>
              </a:rPr>
              <a:t>as </a:t>
            </a:r>
            <a:r>
              <a:rPr lang="en-US" sz="2200">
                <a:solidFill>
                  <a:srgbClr val="282828"/>
                </a:solidFill>
                <a:cs typeface="Times New Roman" panose="02020603050405020304" pitchFamily="18" charset="0"/>
              </a:rPr>
              <a:t>likely to hire remote employees</a:t>
            </a:r>
            <a:r>
              <a:rPr lang="en-US" sz="2400" baseline="30000">
                <a:solidFill>
                  <a:srgbClr val="282828"/>
                </a:solidFill>
                <a:cs typeface="Times New Roman" panose="02020603050405020304" pitchFamily="18" charset="0"/>
              </a:rPr>
              <a:t>1</a:t>
            </a:r>
            <a:endParaRPr lang="en-US" sz="2400" kern="0">
              <a:gradFill>
                <a:gsLst>
                  <a:gs pos="1250">
                    <a:srgbClr val="2C292A"/>
                  </a:gs>
                  <a:gs pos="100000">
                    <a:srgbClr val="2C292A"/>
                  </a:gs>
                </a:gsLst>
                <a:lin ang="5400000" scaled="0"/>
              </a:gradFill>
              <a:cs typeface="Segoe UI"/>
            </a:endParaRPr>
          </a:p>
        </p:txBody>
      </p:sp>
      <p:grpSp>
        <p:nvGrpSpPr>
          <p:cNvPr id="23" name="Graphic 20" descr="picture of office building&#10;">
            <a:extLst>
              <a:ext uri="{FF2B5EF4-FFF2-40B4-BE49-F238E27FC236}">
                <a16:creationId xmlns:a16="http://schemas.microsoft.com/office/drawing/2014/main" id="{A3A988BD-705A-433E-8EFA-40A6929A9EE4}"/>
              </a:ext>
            </a:extLst>
          </p:cNvPr>
          <p:cNvGrpSpPr/>
          <p:nvPr/>
        </p:nvGrpSpPr>
        <p:grpSpPr>
          <a:xfrm>
            <a:off x="6919800" y="3126718"/>
            <a:ext cx="1059159" cy="706106"/>
            <a:chOff x="4915418" y="1487269"/>
            <a:chExt cx="257175" cy="171450"/>
          </a:xfrm>
        </p:grpSpPr>
        <p:sp>
          <p:nvSpPr>
            <p:cNvPr id="24" name="Freeform: Shape 23">
              <a:extLst>
                <a:ext uri="{FF2B5EF4-FFF2-40B4-BE49-F238E27FC236}">
                  <a16:creationId xmlns:a16="http://schemas.microsoft.com/office/drawing/2014/main" id="{6A40F896-17CE-4C3A-81C1-545B90F12C87}"/>
                </a:ext>
                <a:ext uri="{C183D7F6-B498-43B3-948B-1728B52AA6E4}">
                  <adec:decorative xmlns:adec="http://schemas.microsoft.com/office/drawing/2017/decorative" val="1"/>
                </a:ext>
              </a:extLst>
            </p:cNvPr>
            <p:cNvSpPr/>
            <p:nvPr/>
          </p:nvSpPr>
          <p:spPr>
            <a:xfrm>
              <a:off x="5058293" y="1496794"/>
              <a:ext cx="114300" cy="161925"/>
            </a:xfrm>
            <a:custGeom>
              <a:avLst/>
              <a:gdLst/>
              <a:ahLst/>
              <a:cxnLst/>
              <a:rect l="0" t="0" r="0" b="0"/>
              <a:pathLst>
                <a:path w="114300" h="161925">
                  <a:moveTo>
                    <a:pt x="55245" y="0"/>
                  </a:moveTo>
                  <a:lnTo>
                    <a:pt x="85725" y="30480"/>
                  </a:lnTo>
                  <a:lnTo>
                    <a:pt x="55245" y="60960"/>
                  </a:lnTo>
                  <a:lnTo>
                    <a:pt x="55245" y="43815"/>
                  </a:lnTo>
                  <a:cubicBezTo>
                    <a:pt x="22860" y="43815"/>
                    <a:pt x="0" y="65723"/>
                    <a:pt x="0" y="65723"/>
                  </a:cubicBezTo>
                  <a:cubicBezTo>
                    <a:pt x="0" y="65723"/>
                    <a:pt x="7620" y="18098"/>
                    <a:pt x="55245" y="18098"/>
                  </a:cubicBezTo>
                  <a:lnTo>
                    <a:pt x="55245" y="0"/>
                  </a:lnTo>
                  <a:close/>
                  <a:moveTo>
                    <a:pt x="54293" y="106680"/>
                  </a:moveTo>
                  <a:cubicBezTo>
                    <a:pt x="44768" y="106680"/>
                    <a:pt x="37147" y="114300"/>
                    <a:pt x="37147" y="123825"/>
                  </a:cubicBezTo>
                  <a:cubicBezTo>
                    <a:pt x="37147" y="133350"/>
                    <a:pt x="44768" y="140970"/>
                    <a:pt x="54293" y="140970"/>
                  </a:cubicBezTo>
                  <a:cubicBezTo>
                    <a:pt x="63818" y="140970"/>
                    <a:pt x="71438" y="133350"/>
                    <a:pt x="71438" y="123825"/>
                  </a:cubicBezTo>
                  <a:cubicBezTo>
                    <a:pt x="71438" y="114300"/>
                    <a:pt x="63818" y="106680"/>
                    <a:pt x="54293" y="106680"/>
                  </a:cubicBezTo>
                  <a:close/>
                  <a:moveTo>
                    <a:pt x="76200" y="161925"/>
                  </a:moveTo>
                  <a:cubicBezTo>
                    <a:pt x="76200" y="150495"/>
                    <a:pt x="66675" y="140970"/>
                    <a:pt x="55245" y="140970"/>
                  </a:cubicBezTo>
                  <a:cubicBezTo>
                    <a:pt x="43815" y="140970"/>
                    <a:pt x="34290" y="150495"/>
                    <a:pt x="34290" y="161925"/>
                  </a:cubicBezTo>
                  <a:moveTo>
                    <a:pt x="93345" y="68580"/>
                  </a:moveTo>
                  <a:cubicBezTo>
                    <a:pt x="83820" y="68580"/>
                    <a:pt x="76200" y="76200"/>
                    <a:pt x="76200" y="85725"/>
                  </a:cubicBezTo>
                  <a:cubicBezTo>
                    <a:pt x="76200" y="95250"/>
                    <a:pt x="83820" y="102870"/>
                    <a:pt x="93345" y="102870"/>
                  </a:cubicBezTo>
                  <a:cubicBezTo>
                    <a:pt x="102870" y="102870"/>
                    <a:pt x="110490" y="95250"/>
                    <a:pt x="110490" y="85725"/>
                  </a:cubicBezTo>
                  <a:cubicBezTo>
                    <a:pt x="110490" y="76200"/>
                    <a:pt x="102870" y="68580"/>
                    <a:pt x="93345" y="68580"/>
                  </a:cubicBezTo>
                  <a:close/>
                  <a:moveTo>
                    <a:pt x="114300" y="123825"/>
                  </a:moveTo>
                  <a:cubicBezTo>
                    <a:pt x="114300" y="112395"/>
                    <a:pt x="104775" y="102870"/>
                    <a:pt x="93345" y="102870"/>
                  </a:cubicBezTo>
                  <a:cubicBezTo>
                    <a:pt x="81915" y="102870"/>
                    <a:pt x="72390" y="112395"/>
                    <a:pt x="72390" y="123825"/>
                  </a:cubicBezTo>
                </a:path>
              </a:pathLst>
            </a:custGeom>
            <a:noFill/>
            <a:ln w="31750" cap="flat">
              <a:solidFill>
                <a:srgbClr val="0078D4"/>
              </a:solidFill>
              <a:prstDash val="solid"/>
              <a:miter/>
            </a:ln>
          </p:spPr>
          <p:txBody>
            <a:bodyPr/>
            <a:lstStyle/>
            <a:p>
              <a:pPr defTabSz="932239">
                <a:defRPr/>
              </a:pPr>
              <a:endParaRPr lang="en-US" sz="1836" kern="0">
                <a:solidFill>
                  <a:srgbClr val="000000"/>
                </a:solidFill>
                <a:latin typeface="Segoe UI"/>
              </a:endParaRPr>
            </a:p>
          </p:txBody>
        </p:sp>
        <p:sp>
          <p:nvSpPr>
            <p:cNvPr id="25" name="Freeform: Shape 24">
              <a:extLst>
                <a:ext uri="{FF2B5EF4-FFF2-40B4-BE49-F238E27FC236}">
                  <a16:creationId xmlns:a16="http://schemas.microsoft.com/office/drawing/2014/main" id="{EFE391E1-CB3E-416D-A3AB-EECB4FBD7AF5}"/>
                </a:ext>
                <a:ext uri="{C183D7F6-B498-43B3-948B-1728B52AA6E4}">
                  <adec:decorative xmlns:adec="http://schemas.microsoft.com/office/drawing/2017/decorative" val="1"/>
                </a:ext>
              </a:extLst>
            </p:cNvPr>
            <p:cNvSpPr/>
            <p:nvPr/>
          </p:nvSpPr>
          <p:spPr>
            <a:xfrm>
              <a:off x="4915418" y="1487269"/>
              <a:ext cx="142875" cy="171450"/>
            </a:xfrm>
            <a:custGeom>
              <a:avLst/>
              <a:gdLst/>
              <a:ahLst/>
              <a:cxnLst/>
              <a:rect l="0" t="0" r="0" b="0"/>
              <a:pathLst>
                <a:path w="142875" h="171450">
                  <a:moveTo>
                    <a:pt x="142875" y="104775"/>
                  </a:moveTo>
                  <a:lnTo>
                    <a:pt x="142875" y="171450"/>
                  </a:lnTo>
                  <a:lnTo>
                    <a:pt x="85725" y="171450"/>
                  </a:lnTo>
                  <a:lnTo>
                    <a:pt x="85725" y="133350"/>
                  </a:lnTo>
                  <a:lnTo>
                    <a:pt x="57150" y="133350"/>
                  </a:lnTo>
                  <a:lnTo>
                    <a:pt x="57150" y="171450"/>
                  </a:lnTo>
                  <a:lnTo>
                    <a:pt x="0" y="171450"/>
                  </a:lnTo>
                  <a:lnTo>
                    <a:pt x="0" y="0"/>
                  </a:lnTo>
                  <a:lnTo>
                    <a:pt x="142875" y="0"/>
                  </a:lnTo>
                  <a:lnTo>
                    <a:pt x="142875" y="28575"/>
                  </a:lnTo>
                  <a:moveTo>
                    <a:pt x="57150" y="28575"/>
                  </a:moveTo>
                  <a:lnTo>
                    <a:pt x="28575" y="28575"/>
                  </a:lnTo>
                  <a:lnTo>
                    <a:pt x="28575" y="57150"/>
                  </a:lnTo>
                  <a:lnTo>
                    <a:pt x="57150" y="57150"/>
                  </a:lnTo>
                  <a:lnTo>
                    <a:pt x="57150" y="28575"/>
                  </a:lnTo>
                  <a:close/>
                  <a:moveTo>
                    <a:pt x="57150" y="76200"/>
                  </a:moveTo>
                  <a:lnTo>
                    <a:pt x="28575" y="76200"/>
                  </a:lnTo>
                  <a:lnTo>
                    <a:pt x="28575" y="104775"/>
                  </a:lnTo>
                  <a:lnTo>
                    <a:pt x="57150" y="104775"/>
                  </a:lnTo>
                  <a:lnTo>
                    <a:pt x="57150" y="76200"/>
                  </a:lnTo>
                  <a:close/>
                  <a:moveTo>
                    <a:pt x="114300" y="28575"/>
                  </a:moveTo>
                  <a:lnTo>
                    <a:pt x="85725" y="28575"/>
                  </a:lnTo>
                  <a:lnTo>
                    <a:pt x="85725" y="57150"/>
                  </a:lnTo>
                  <a:lnTo>
                    <a:pt x="114300" y="57150"/>
                  </a:lnTo>
                  <a:lnTo>
                    <a:pt x="114300" y="28575"/>
                  </a:lnTo>
                  <a:close/>
                  <a:moveTo>
                    <a:pt x="114300" y="76200"/>
                  </a:moveTo>
                  <a:lnTo>
                    <a:pt x="85725" y="76200"/>
                  </a:lnTo>
                  <a:lnTo>
                    <a:pt x="85725" y="104775"/>
                  </a:lnTo>
                  <a:lnTo>
                    <a:pt x="114300" y="104775"/>
                  </a:lnTo>
                  <a:lnTo>
                    <a:pt x="114300" y="76200"/>
                  </a:lnTo>
                  <a:close/>
                </a:path>
              </a:pathLst>
            </a:custGeom>
            <a:noFill/>
            <a:ln w="31750" cap="flat">
              <a:solidFill>
                <a:srgbClr val="1A1A1A"/>
              </a:solidFill>
              <a:prstDash val="solid"/>
              <a:miter/>
            </a:ln>
          </p:spPr>
          <p:txBody>
            <a:bodyPr/>
            <a:lstStyle/>
            <a:p>
              <a:pPr defTabSz="932239">
                <a:defRPr/>
              </a:pPr>
              <a:endParaRPr lang="en-US" sz="1836" kern="0">
                <a:solidFill>
                  <a:srgbClr val="000000"/>
                </a:solidFill>
                <a:latin typeface="Segoe UI"/>
              </a:endParaRPr>
            </a:p>
          </p:txBody>
        </p:sp>
      </p:grpSp>
      <p:sp>
        <p:nvSpPr>
          <p:cNvPr id="16" name="Rectangle 15">
            <a:extLst>
              <a:ext uri="{FF2B5EF4-FFF2-40B4-BE49-F238E27FC236}">
                <a16:creationId xmlns:a16="http://schemas.microsoft.com/office/drawing/2014/main" id="{BD4C5215-5806-4D1E-AB3C-59D0EABC3997}"/>
              </a:ext>
            </a:extLst>
          </p:cNvPr>
          <p:cNvSpPr/>
          <p:nvPr/>
        </p:nvSpPr>
        <p:spPr>
          <a:xfrm>
            <a:off x="8025554" y="2848154"/>
            <a:ext cx="3885634" cy="1311086"/>
          </a:xfrm>
          <a:prstGeom prst="rect">
            <a:avLst/>
          </a:prstGeom>
        </p:spPr>
        <p:txBody>
          <a:bodyPr wrap="square" lIns="182854" tIns="146283" rIns="182854" bIns="146283" anchor="t">
            <a:spAutoFit/>
          </a:bodyPr>
          <a:lstStyle/>
          <a:p>
            <a:pPr defTabSz="932563">
              <a:defRPr/>
            </a:pPr>
            <a:r>
              <a:rPr lang="en-US" sz="2200">
                <a:solidFill>
                  <a:srgbClr val="0078D7"/>
                </a:solidFill>
                <a:cs typeface="Times New Roman" panose="02020603050405020304" pitchFamily="18" charset="0"/>
              </a:rPr>
              <a:t>52% </a:t>
            </a:r>
            <a:r>
              <a:rPr lang="en-US" sz="2200">
                <a:solidFill>
                  <a:srgbClr val="282828"/>
                </a:solidFill>
                <a:cs typeface="Times New Roman" panose="02020603050405020304" pitchFamily="18" charset="0"/>
              </a:rPr>
              <a:t>of the global </a:t>
            </a:r>
          </a:p>
          <a:p>
            <a:pPr defTabSz="932563">
              <a:defRPr/>
            </a:pPr>
            <a:r>
              <a:rPr lang="en-US" sz="2200">
                <a:solidFill>
                  <a:srgbClr val="282828"/>
                </a:solidFill>
                <a:cs typeface="Times New Roman" panose="02020603050405020304" pitchFamily="18" charset="0"/>
              </a:rPr>
              <a:t>workforce works from home at least once per week</a:t>
            </a:r>
            <a:r>
              <a:rPr lang="en-US" sz="2200" baseline="30000">
                <a:solidFill>
                  <a:srgbClr val="282828"/>
                </a:solidFill>
                <a:cs typeface="Times New Roman" panose="02020603050405020304" pitchFamily="18" charset="0"/>
              </a:rPr>
              <a:t>1</a:t>
            </a:r>
          </a:p>
        </p:txBody>
      </p:sp>
      <p:grpSp>
        <p:nvGrpSpPr>
          <p:cNvPr id="34" name="Group 33" descr="picture of team&#10;">
            <a:extLst>
              <a:ext uri="{FF2B5EF4-FFF2-40B4-BE49-F238E27FC236}">
                <a16:creationId xmlns:a16="http://schemas.microsoft.com/office/drawing/2014/main" id="{ABB48C41-907A-47F4-8B12-864DC65501FE}"/>
              </a:ext>
            </a:extLst>
          </p:cNvPr>
          <p:cNvGrpSpPr/>
          <p:nvPr/>
        </p:nvGrpSpPr>
        <p:grpSpPr>
          <a:xfrm>
            <a:off x="7050509" y="5068277"/>
            <a:ext cx="818154" cy="888882"/>
            <a:chOff x="6912026" y="3624515"/>
            <a:chExt cx="802185" cy="871532"/>
          </a:xfrm>
        </p:grpSpPr>
        <p:sp>
          <p:nvSpPr>
            <p:cNvPr id="4" name="Freeform: Shape 3">
              <a:extLst>
                <a:ext uri="{FF2B5EF4-FFF2-40B4-BE49-F238E27FC236}">
                  <a16:creationId xmlns:a16="http://schemas.microsoft.com/office/drawing/2014/main" id="{3A93D70D-05DE-48E3-A811-2A5D3742B14A}"/>
                </a:ext>
              </a:extLst>
            </p:cNvPr>
            <p:cNvSpPr/>
            <p:nvPr/>
          </p:nvSpPr>
          <p:spPr>
            <a:xfrm>
              <a:off x="7274570" y="3659612"/>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0078D4"/>
            </a:solidFill>
            <a:ln w="10763" cap="flat">
              <a:noFill/>
              <a:prstDash val="solid"/>
              <a:miter/>
            </a:ln>
          </p:spPr>
          <p:txBody>
            <a:bodyPr rtlCol="0" anchor="ctr"/>
            <a:lstStyle/>
            <a:p>
              <a:endParaRPr lang="en-US" sz="1836"/>
            </a:p>
          </p:txBody>
        </p:sp>
        <p:sp>
          <p:nvSpPr>
            <p:cNvPr id="5" name="Freeform: Shape 4">
              <a:extLst>
                <a:ext uri="{FF2B5EF4-FFF2-40B4-BE49-F238E27FC236}">
                  <a16:creationId xmlns:a16="http://schemas.microsoft.com/office/drawing/2014/main" id="{837639B1-DFD3-4F4E-B7DF-4729342EBD38}"/>
                </a:ext>
              </a:extLst>
            </p:cNvPr>
            <p:cNvSpPr/>
            <p:nvPr/>
          </p:nvSpPr>
          <p:spPr>
            <a:xfrm>
              <a:off x="7234216" y="3624515"/>
              <a:ext cx="129234" cy="376931"/>
            </a:xfrm>
            <a:custGeom>
              <a:avLst/>
              <a:gdLst>
                <a:gd name="connsiteX0" fmla="*/ 115438 w 129233"/>
                <a:gd name="connsiteY0" fmla="*/ 12859 h 376931"/>
                <a:gd name="connsiteX1" fmla="*/ 115438 w 129233"/>
                <a:gd name="connsiteY1" fmla="*/ 98110 h 376931"/>
                <a:gd name="connsiteX2" fmla="*/ 108405 w 129233"/>
                <a:gd name="connsiteY2" fmla="*/ 98110 h 376931"/>
                <a:gd name="connsiteX3" fmla="*/ 100490 w 129233"/>
                <a:gd name="connsiteY3" fmla="*/ 98110 h 376931"/>
                <a:gd name="connsiteX4" fmla="*/ 36541 w 129233"/>
                <a:gd name="connsiteY4" fmla="*/ 98077 h 376931"/>
                <a:gd name="connsiteX5" fmla="*/ 29358 w 129233"/>
                <a:gd name="connsiteY5" fmla="*/ 98110 h 376931"/>
                <a:gd name="connsiteX6" fmla="*/ 22336 w 129233"/>
                <a:gd name="connsiteY6" fmla="*/ 98110 h 376931"/>
                <a:gd name="connsiteX7" fmla="*/ 22336 w 129233"/>
                <a:gd name="connsiteY7" fmla="*/ 12859 h 376931"/>
                <a:gd name="connsiteX8" fmla="*/ 0 w 129233"/>
                <a:gd name="connsiteY8" fmla="*/ 12859 h 376931"/>
                <a:gd name="connsiteX9" fmla="*/ 0 w 129233"/>
                <a:gd name="connsiteY9" fmla="*/ 99941 h 376931"/>
                <a:gd name="connsiteX10" fmla="*/ 33321 w 129233"/>
                <a:gd name="connsiteY10" fmla="*/ 137440 h 376931"/>
                <a:gd name="connsiteX11" fmla="*/ 33353 w 129233"/>
                <a:gd name="connsiteY11" fmla="*/ 137440 h 376931"/>
                <a:gd name="connsiteX12" fmla="*/ 33321 w 129233"/>
                <a:gd name="connsiteY12" fmla="*/ 368768 h 376931"/>
                <a:gd name="connsiteX13" fmla="*/ 49303 w 129233"/>
                <a:gd name="connsiteY13" fmla="*/ 384771 h 376931"/>
                <a:gd name="connsiteX14" fmla="*/ 65306 w 129233"/>
                <a:gd name="connsiteY14" fmla="*/ 368768 h 376931"/>
                <a:gd name="connsiteX15" fmla="*/ 65317 w 129233"/>
                <a:gd name="connsiteY15" fmla="*/ 234591 h 376931"/>
                <a:gd name="connsiteX16" fmla="*/ 72457 w 129233"/>
                <a:gd name="connsiteY16" fmla="*/ 234591 h 376931"/>
                <a:gd name="connsiteX17" fmla="*/ 72403 w 129233"/>
                <a:gd name="connsiteY17" fmla="*/ 368768 h 376931"/>
                <a:gd name="connsiteX18" fmla="*/ 88385 w 129233"/>
                <a:gd name="connsiteY18" fmla="*/ 384771 h 376931"/>
                <a:gd name="connsiteX19" fmla="*/ 104367 w 129233"/>
                <a:gd name="connsiteY19" fmla="*/ 368768 h 376931"/>
                <a:gd name="connsiteX20" fmla="*/ 104453 w 129233"/>
                <a:gd name="connsiteY20" fmla="*/ 137440 h 376931"/>
                <a:gd name="connsiteX21" fmla="*/ 137774 w 129233"/>
                <a:gd name="connsiteY21" fmla="*/ 99941 h 376931"/>
                <a:gd name="connsiteX22" fmla="*/ 137774 w 129233"/>
                <a:gd name="connsiteY22" fmla="*/ 12859 h 376931"/>
                <a:gd name="connsiteX23" fmla="*/ 115438 w 129233"/>
                <a:gd name="connsiteY23" fmla="*/ 12859 h 37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33" h="376931">
                  <a:moveTo>
                    <a:pt x="115438" y="12859"/>
                  </a:moveTo>
                  <a:lnTo>
                    <a:pt x="115438" y="98110"/>
                  </a:lnTo>
                  <a:lnTo>
                    <a:pt x="108405" y="98110"/>
                  </a:lnTo>
                  <a:lnTo>
                    <a:pt x="100490" y="98110"/>
                  </a:lnTo>
                  <a:lnTo>
                    <a:pt x="36541" y="98077"/>
                  </a:lnTo>
                  <a:lnTo>
                    <a:pt x="29358" y="98110"/>
                  </a:lnTo>
                  <a:lnTo>
                    <a:pt x="22336" y="98110"/>
                  </a:lnTo>
                  <a:lnTo>
                    <a:pt x="22336" y="12859"/>
                  </a:lnTo>
                  <a:cubicBezTo>
                    <a:pt x="22336" y="-4286"/>
                    <a:pt x="-43" y="-4286"/>
                    <a:pt x="0" y="12859"/>
                  </a:cubicBezTo>
                  <a:lnTo>
                    <a:pt x="0" y="99941"/>
                  </a:lnTo>
                  <a:cubicBezTo>
                    <a:pt x="0" y="118873"/>
                    <a:pt x="11157" y="137440"/>
                    <a:pt x="33321" y="137440"/>
                  </a:cubicBezTo>
                  <a:lnTo>
                    <a:pt x="33353" y="137440"/>
                  </a:lnTo>
                  <a:lnTo>
                    <a:pt x="33321" y="368768"/>
                  </a:lnTo>
                  <a:cubicBezTo>
                    <a:pt x="33321" y="377599"/>
                    <a:pt x="40493" y="384771"/>
                    <a:pt x="49303" y="384771"/>
                  </a:cubicBezTo>
                  <a:cubicBezTo>
                    <a:pt x="58155" y="384771"/>
                    <a:pt x="65306" y="377599"/>
                    <a:pt x="65306" y="368768"/>
                  </a:cubicBezTo>
                  <a:lnTo>
                    <a:pt x="65317" y="234591"/>
                  </a:lnTo>
                  <a:lnTo>
                    <a:pt x="72457" y="234591"/>
                  </a:lnTo>
                  <a:lnTo>
                    <a:pt x="72403" y="368768"/>
                  </a:lnTo>
                  <a:cubicBezTo>
                    <a:pt x="72403" y="377599"/>
                    <a:pt x="79554" y="384771"/>
                    <a:pt x="88385" y="384771"/>
                  </a:cubicBezTo>
                  <a:cubicBezTo>
                    <a:pt x="97238" y="384771"/>
                    <a:pt x="104367" y="377599"/>
                    <a:pt x="104367" y="368768"/>
                  </a:cubicBezTo>
                  <a:lnTo>
                    <a:pt x="104453" y="137440"/>
                  </a:lnTo>
                  <a:cubicBezTo>
                    <a:pt x="126627" y="137440"/>
                    <a:pt x="137774" y="118873"/>
                    <a:pt x="137774" y="99941"/>
                  </a:cubicBezTo>
                  <a:lnTo>
                    <a:pt x="137774" y="12859"/>
                  </a:lnTo>
                  <a:cubicBezTo>
                    <a:pt x="137806" y="-4275"/>
                    <a:pt x="115438" y="-4275"/>
                    <a:pt x="115438" y="12859"/>
                  </a:cubicBezTo>
                  <a:close/>
                </a:path>
              </a:pathLst>
            </a:custGeom>
            <a:solidFill>
              <a:srgbClr val="0078D4"/>
            </a:solidFill>
            <a:ln w="10763" cap="flat">
              <a:noFill/>
              <a:prstDash val="solid"/>
              <a:miter/>
            </a:ln>
          </p:spPr>
          <p:txBody>
            <a:bodyPr rtlCol="0" anchor="ctr"/>
            <a:lstStyle/>
            <a:p>
              <a:endParaRPr lang="en-US" sz="1836"/>
            </a:p>
          </p:txBody>
        </p:sp>
        <p:sp>
          <p:nvSpPr>
            <p:cNvPr id="6" name="Freeform: Shape 5">
              <a:extLst>
                <a:ext uri="{FF2B5EF4-FFF2-40B4-BE49-F238E27FC236}">
                  <a16:creationId xmlns:a16="http://schemas.microsoft.com/office/drawing/2014/main" id="{96792507-BA51-4BFA-9ADB-448F01E284F0}"/>
                </a:ext>
              </a:extLst>
            </p:cNvPr>
            <p:cNvSpPr/>
            <p:nvPr/>
          </p:nvSpPr>
          <p:spPr>
            <a:xfrm>
              <a:off x="6975276" y="4375297"/>
              <a:ext cx="53847" cy="53847"/>
            </a:xfrm>
            <a:custGeom>
              <a:avLst/>
              <a:gdLst>
                <a:gd name="connsiteX0" fmla="*/ 62764 w 53847"/>
                <a:gd name="connsiteY0" fmla="*/ 31382 h 53847"/>
                <a:gd name="connsiteX1" fmla="*/ 31382 w 53847"/>
                <a:gd name="connsiteY1" fmla="*/ 62764 h 53847"/>
                <a:gd name="connsiteX2" fmla="*/ 0 w 53847"/>
                <a:gd name="connsiteY2" fmla="*/ 31382 h 53847"/>
                <a:gd name="connsiteX3" fmla="*/ 31382 w 53847"/>
                <a:gd name="connsiteY3" fmla="*/ 0 h 53847"/>
                <a:gd name="connsiteX4" fmla="*/ 62764 w 53847"/>
                <a:gd name="connsiteY4" fmla="*/ 31382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62764" y="31382"/>
                  </a:moveTo>
                  <a:cubicBezTo>
                    <a:pt x="62764" y="48714"/>
                    <a:pt x="48714" y="62764"/>
                    <a:pt x="31382" y="62764"/>
                  </a:cubicBezTo>
                  <a:cubicBezTo>
                    <a:pt x="14050" y="62764"/>
                    <a:pt x="0" y="48714"/>
                    <a:pt x="0" y="31382"/>
                  </a:cubicBezTo>
                  <a:cubicBezTo>
                    <a:pt x="0" y="14050"/>
                    <a:pt x="14050" y="0"/>
                    <a:pt x="31382" y="0"/>
                  </a:cubicBezTo>
                  <a:cubicBezTo>
                    <a:pt x="48714" y="0"/>
                    <a:pt x="62764" y="14050"/>
                    <a:pt x="62764" y="31382"/>
                  </a:cubicBezTo>
                  <a:close/>
                </a:path>
              </a:pathLst>
            </a:custGeom>
            <a:solidFill>
              <a:srgbClr val="0078D4"/>
            </a:solidFill>
            <a:ln w="10763" cap="flat">
              <a:noFill/>
              <a:prstDash val="solid"/>
              <a:miter/>
            </a:ln>
          </p:spPr>
          <p:txBody>
            <a:bodyPr rtlCol="0" anchor="ctr"/>
            <a:lstStyle/>
            <a:p>
              <a:endParaRPr lang="en-US" sz="1836"/>
            </a:p>
          </p:txBody>
        </p:sp>
        <p:sp>
          <p:nvSpPr>
            <p:cNvPr id="7" name="Freeform: Shape 6">
              <a:extLst>
                <a:ext uri="{FF2B5EF4-FFF2-40B4-BE49-F238E27FC236}">
                  <a16:creationId xmlns:a16="http://schemas.microsoft.com/office/drawing/2014/main" id="{FFC660AF-A8BE-43AC-B73E-9E3B920EEFFC}"/>
                </a:ext>
              </a:extLst>
            </p:cNvPr>
            <p:cNvSpPr/>
            <p:nvPr/>
          </p:nvSpPr>
          <p:spPr>
            <a:xfrm>
              <a:off x="6912026" y="4151424"/>
              <a:ext cx="344623" cy="344623"/>
            </a:xfrm>
            <a:custGeom>
              <a:avLst/>
              <a:gdLst>
                <a:gd name="connsiteX0" fmla="*/ 20161 w 344622"/>
                <a:gd name="connsiteY0" fmla="*/ 248546 h 344622"/>
                <a:gd name="connsiteX1" fmla="*/ 80449 w 344622"/>
                <a:gd name="connsiteY1" fmla="*/ 188258 h 344622"/>
                <a:gd name="connsiteX2" fmla="*/ 85403 w 344622"/>
                <a:gd name="connsiteY2" fmla="*/ 193234 h 344622"/>
                <a:gd name="connsiteX3" fmla="*/ 91013 w 344622"/>
                <a:gd name="connsiteY3" fmla="*/ 198834 h 344622"/>
                <a:gd name="connsiteX4" fmla="*/ 151516 w 344622"/>
                <a:gd name="connsiteY4" fmla="*/ 259401 h 344622"/>
                <a:gd name="connsiteX5" fmla="*/ 156643 w 344622"/>
                <a:gd name="connsiteY5" fmla="*/ 264463 h 344622"/>
                <a:gd name="connsiteX6" fmla="*/ 161597 w 344622"/>
                <a:gd name="connsiteY6" fmla="*/ 269438 h 344622"/>
                <a:gd name="connsiteX7" fmla="*/ 101309 w 344622"/>
                <a:gd name="connsiteY7" fmla="*/ 329726 h 344622"/>
                <a:gd name="connsiteX8" fmla="*/ 117108 w 344622"/>
                <a:gd name="connsiteY8" fmla="*/ 345525 h 344622"/>
                <a:gd name="connsiteX9" fmla="*/ 178688 w 344622"/>
                <a:gd name="connsiteY9" fmla="*/ 283945 h 344622"/>
                <a:gd name="connsiteX10" fmla="*/ 181638 w 344622"/>
                <a:gd name="connsiteY10" fmla="*/ 233867 h 344622"/>
                <a:gd name="connsiteX11" fmla="*/ 181617 w 344622"/>
                <a:gd name="connsiteY11" fmla="*/ 233845 h 344622"/>
                <a:gd name="connsiteX12" fmla="*/ 345216 w 344622"/>
                <a:gd name="connsiteY12" fmla="*/ 70290 h 344622"/>
                <a:gd name="connsiteX13" fmla="*/ 345227 w 344622"/>
                <a:gd name="connsiteY13" fmla="*/ 47663 h 344622"/>
                <a:gd name="connsiteX14" fmla="*/ 322578 w 344622"/>
                <a:gd name="connsiteY14" fmla="*/ 47652 h 344622"/>
                <a:gd name="connsiteX15" fmla="*/ 227699 w 344622"/>
                <a:gd name="connsiteY15" fmla="*/ 142542 h 344622"/>
                <a:gd name="connsiteX16" fmla="*/ 207334 w 344622"/>
                <a:gd name="connsiteY16" fmla="*/ 122155 h 344622"/>
                <a:gd name="connsiteX17" fmla="*/ 302246 w 344622"/>
                <a:gd name="connsiteY17" fmla="*/ 27309 h 344622"/>
                <a:gd name="connsiteX18" fmla="*/ 302246 w 344622"/>
                <a:gd name="connsiteY18" fmla="*/ 4682 h 344622"/>
                <a:gd name="connsiteX19" fmla="*/ 279630 w 344622"/>
                <a:gd name="connsiteY19" fmla="*/ 4704 h 344622"/>
                <a:gd name="connsiteX20" fmla="*/ 116009 w 344622"/>
                <a:gd name="connsiteY20" fmla="*/ 168227 h 344622"/>
                <a:gd name="connsiteX21" fmla="*/ 65942 w 344622"/>
                <a:gd name="connsiteY21" fmla="*/ 171178 h 344622"/>
                <a:gd name="connsiteX22" fmla="*/ 4362 w 344622"/>
                <a:gd name="connsiteY22" fmla="*/ 232747 h 344622"/>
                <a:gd name="connsiteX23" fmla="*/ 20161 w 344622"/>
                <a:gd name="connsiteY23" fmla="*/ 248546 h 3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622" h="344622">
                  <a:moveTo>
                    <a:pt x="20161" y="248546"/>
                  </a:moveTo>
                  <a:lnTo>
                    <a:pt x="80449" y="188258"/>
                  </a:lnTo>
                  <a:lnTo>
                    <a:pt x="85403" y="193234"/>
                  </a:lnTo>
                  <a:lnTo>
                    <a:pt x="91013" y="198834"/>
                  </a:lnTo>
                  <a:lnTo>
                    <a:pt x="151516" y="259401"/>
                  </a:lnTo>
                  <a:lnTo>
                    <a:pt x="156643" y="264463"/>
                  </a:lnTo>
                  <a:lnTo>
                    <a:pt x="161597" y="269438"/>
                  </a:lnTo>
                  <a:lnTo>
                    <a:pt x="101309" y="329726"/>
                  </a:lnTo>
                  <a:cubicBezTo>
                    <a:pt x="89193" y="341842"/>
                    <a:pt x="105003" y="357662"/>
                    <a:pt x="117108" y="345525"/>
                  </a:cubicBezTo>
                  <a:lnTo>
                    <a:pt x="178688" y="283945"/>
                  </a:lnTo>
                  <a:cubicBezTo>
                    <a:pt x="192074" y="270537"/>
                    <a:pt x="197308" y="249537"/>
                    <a:pt x="181638" y="233867"/>
                  </a:cubicBezTo>
                  <a:lnTo>
                    <a:pt x="181617" y="233845"/>
                  </a:lnTo>
                  <a:lnTo>
                    <a:pt x="345216" y="70290"/>
                  </a:lnTo>
                  <a:cubicBezTo>
                    <a:pt x="351462" y="64043"/>
                    <a:pt x="351462" y="53909"/>
                    <a:pt x="345227" y="47663"/>
                  </a:cubicBezTo>
                  <a:cubicBezTo>
                    <a:pt x="338970" y="41406"/>
                    <a:pt x="328835" y="41406"/>
                    <a:pt x="322578" y="47652"/>
                  </a:cubicBezTo>
                  <a:lnTo>
                    <a:pt x="227699" y="142542"/>
                  </a:lnTo>
                  <a:lnTo>
                    <a:pt x="207334" y="122155"/>
                  </a:lnTo>
                  <a:lnTo>
                    <a:pt x="302246" y="27309"/>
                  </a:lnTo>
                  <a:cubicBezTo>
                    <a:pt x="308492" y="21062"/>
                    <a:pt x="308524" y="10939"/>
                    <a:pt x="302246" y="4682"/>
                  </a:cubicBezTo>
                  <a:cubicBezTo>
                    <a:pt x="295989" y="-1575"/>
                    <a:pt x="285876" y="-1553"/>
                    <a:pt x="279630" y="4704"/>
                  </a:cubicBezTo>
                  <a:lnTo>
                    <a:pt x="116009" y="168227"/>
                  </a:lnTo>
                  <a:cubicBezTo>
                    <a:pt x="100351" y="152558"/>
                    <a:pt x="79329" y="157781"/>
                    <a:pt x="65942" y="171178"/>
                  </a:cubicBezTo>
                  <a:lnTo>
                    <a:pt x="4362" y="232747"/>
                  </a:lnTo>
                  <a:cubicBezTo>
                    <a:pt x="-7786" y="244863"/>
                    <a:pt x="8035" y="260672"/>
                    <a:pt x="20161" y="248546"/>
                  </a:cubicBezTo>
                  <a:close/>
                </a:path>
              </a:pathLst>
            </a:custGeom>
            <a:solidFill>
              <a:srgbClr val="0078D4"/>
            </a:solidFill>
            <a:ln w="10763" cap="flat">
              <a:noFill/>
              <a:prstDash val="solid"/>
              <a:miter/>
            </a:ln>
          </p:spPr>
          <p:txBody>
            <a:bodyPr rtlCol="0" anchor="ctr"/>
            <a:lstStyle/>
            <a:p>
              <a:endParaRPr lang="en-US" sz="1836"/>
            </a:p>
          </p:txBody>
        </p:sp>
        <p:sp>
          <p:nvSpPr>
            <p:cNvPr id="10" name="Freeform: Shape 9">
              <a:extLst>
                <a:ext uri="{FF2B5EF4-FFF2-40B4-BE49-F238E27FC236}">
                  <a16:creationId xmlns:a16="http://schemas.microsoft.com/office/drawing/2014/main" id="{8DFD5319-6A01-4B79-963C-431FB13A4886}"/>
                </a:ext>
              </a:extLst>
            </p:cNvPr>
            <p:cNvSpPr/>
            <p:nvPr/>
          </p:nvSpPr>
          <p:spPr>
            <a:xfrm>
              <a:off x="7640290" y="4071878"/>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0078D4"/>
            </a:solidFill>
            <a:ln w="10763" cap="flat">
              <a:noFill/>
              <a:prstDash val="solid"/>
              <a:miter/>
            </a:ln>
          </p:spPr>
          <p:txBody>
            <a:bodyPr rtlCol="0" anchor="ctr"/>
            <a:lstStyle/>
            <a:p>
              <a:endParaRPr lang="en-US" sz="1836"/>
            </a:p>
          </p:txBody>
        </p:sp>
        <p:sp>
          <p:nvSpPr>
            <p:cNvPr id="11" name="Freeform: Shape 10">
              <a:extLst>
                <a:ext uri="{FF2B5EF4-FFF2-40B4-BE49-F238E27FC236}">
                  <a16:creationId xmlns:a16="http://schemas.microsoft.com/office/drawing/2014/main" id="{B066B5BF-A479-4D14-A471-8FDCF19CB479}"/>
                </a:ext>
              </a:extLst>
            </p:cNvPr>
            <p:cNvSpPr/>
            <p:nvPr/>
          </p:nvSpPr>
          <p:spPr>
            <a:xfrm>
              <a:off x="7401897" y="4031535"/>
              <a:ext cx="312314" cy="129234"/>
            </a:xfrm>
            <a:custGeom>
              <a:avLst/>
              <a:gdLst>
                <a:gd name="connsiteX0" fmla="*/ 301405 w 312314"/>
                <a:gd name="connsiteY0" fmla="*/ 115427 h 129233"/>
                <a:gd name="connsiteX1" fmla="*/ 232448 w 312314"/>
                <a:gd name="connsiteY1" fmla="*/ 115427 h 129233"/>
                <a:gd name="connsiteX2" fmla="*/ 232448 w 312314"/>
                <a:gd name="connsiteY2" fmla="*/ 108416 h 129233"/>
                <a:gd name="connsiteX3" fmla="*/ 232448 w 312314"/>
                <a:gd name="connsiteY3" fmla="*/ 100490 h 129233"/>
                <a:gd name="connsiteX4" fmla="*/ 232480 w 312314"/>
                <a:gd name="connsiteY4" fmla="*/ 36530 h 129233"/>
                <a:gd name="connsiteX5" fmla="*/ 232448 w 312314"/>
                <a:gd name="connsiteY5" fmla="*/ 29358 h 129233"/>
                <a:gd name="connsiteX6" fmla="*/ 232448 w 312314"/>
                <a:gd name="connsiteY6" fmla="*/ 22336 h 129233"/>
                <a:gd name="connsiteX7" fmla="*/ 301405 w 312314"/>
                <a:gd name="connsiteY7" fmla="*/ 22336 h 129233"/>
                <a:gd name="connsiteX8" fmla="*/ 301405 w 312314"/>
                <a:gd name="connsiteY8" fmla="*/ 0 h 129233"/>
                <a:gd name="connsiteX9" fmla="*/ 230606 w 312314"/>
                <a:gd name="connsiteY9" fmla="*/ 0 h 129233"/>
                <a:gd name="connsiteX10" fmla="*/ 193118 w 312314"/>
                <a:gd name="connsiteY10" fmla="*/ 33321 h 129233"/>
                <a:gd name="connsiteX11" fmla="*/ 193118 w 312314"/>
                <a:gd name="connsiteY11" fmla="*/ 33353 h 129233"/>
                <a:gd name="connsiteX12" fmla="*/ 16003 w 312314"/>
                <a:gd name="connsiteY12" fmla="*/ 33321 h 129233"/>
                <a:gd name="connsiteX13" fmla="*/ 0 w 312314"/>
                <a:gd name="connsiteY13" fmla="*/ 49281 h 129233"/>
                <a:gd name="connsiteX14" fmla="*/ 16003 w 312314"/>
                <a:gd name="connsiteY14" fmla="*/ 65285 h 129233"/>
                <a:gd name="connsiteX15" fmla="*/ 95977 w 312314"/>
                <a:gd name="connsiteY15" fmla="*/ 65317 h 129233"/>
                <a:gd name="connsiteX16" fmla="*/ 95977 w 312314"/>
                <a:gd name="connsiteY16" fmla="*/ 72446 h 129233"/>
                <a:gd name="connsiteX17" fmla="*/ 16003 w 312314"/>
                <a:gd name="connsiteY17" fmla="*/ 72392 h 129233"/>
                <a:gd name="connsiteX18" fmla="*/ 0 w 312314"/>
                <a:gd name="connsiteY18" fmla="*/ 88353 h 129233"/>
                <a:gd name="connsiteX19" fmla="*/ 16003 w 312314"/>
                <a:gd name="connsiteY19" fmla="*/ 104356 h 129233"/>
                <a:gd name="connsiteX20" fmla="*/ 193118 w 312314"/>
                <a:gd name="connsiteY20" fmla="*/ 104432 h 129233"/>
                <a:gd name="connsiteX21" fmla="*/ 230606 w 312314"/>
                <a:gd name="connsiteY21" fmla="*/ 137763 h 129233"/>
                <a:gd name="connsiteX22" fmla="*/ 301405 w 312314"/>
                <a:gd name="connsiteY22" fmla="*/ 137731 h 129233"/>
                <a:gd name="connsiteX23" fmla="*/ 301405 w 312314"/>
                <a:gd name="connsiteY23" fmla="*/ 115427 h 1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314" h="129233">
                  <a:moveTo>
                    <a:pt x="301405" y="115427"/>
                  </a:moveTo>
                  <a:lnTo>
                    <a:pt x="232448" y="115427"/>
                  </a:lnTo>
                  <a:lnTo>
                    <a:pt x="232448" y="108416"/>
                  </a:lnTo>
                  <a:lnTo>
                    <a:pt x="232448" y="100490"/>
                  </a:lnTo>
                  <a:lnTo>
                    <a:pt x="232480" y="36530"/>
                  </a:lnTo>
                  <a:lnTo>
                    <a:pt x="232448" y="29358"/>
                  </a:lnTo>
                  <a:lnTo>
                    <a:pt x="232448" y="22336"/>
                  </a:lnTo>
                  <a:lnTo>
                    <a:pt x="301405" y="22336"/>
                  </a:lnTo>
                  <a:cubicBezTo>
                    <a:pt x="318550" y="22336"/>
                    <a:pt x="318550" y="-32"/>
                    <a:pt x="301405" y="0"/>
                  </a:cubicBezTo>
                  <a:lnTo>
                    <a:pt x="230606" y="0"/>
                  </a:lnTo>
                  <a:cubicBezTo>
                    <a:pt x="211674" y="0"/>
                    <a:pt x="193118" y="11146"/>
                    <a:pt x="193118" y="33321"/>
                  </a:cubicBezTo>
                  <a:lnTo>
                    <a:pt x="193118" y="33353"/>
                  </a:lnTo>
                  <a:lnTo>
                    <a:pt x="16003" y="33321"/>
                  </a:lnTo>
                  <a:cubicBezTo>
                    <a:pt x="7151" y="33321"/>
                    <a:pt x="0" y="40493"/>
                    <a:pt x="0" y="49281"/>
                  </a:cubicBezTo>
                  <a:cubicBezTo>
                    <a:pt x="0" y="58166"/>
                    <a:pt x="7151" y="65306"/>
                    <a:pt x="16003" y="65285"/>
                  </a:cubicBezTo>
                  <a:lnTo>
                    <a:pt x="95977" y="65317"/>
                  </a:lnTo>
                  <a:lnTo>
                    <a:pt x="95977" y="72446"/>
                  </a:lnTo>
                  <a:lnTo>
                    <a:pt x="16003" y="72392"/>
                  </a:lnTo>
                  <a:cubicBezTo>
                    <a:pt x="7172" y="72403"/>
                    <a:pt x="0" y="79543"/>
                    <a:pt x="0" y="88353"/>
                  </a:cubicBezTo>
                  <a:cubicBezTo>
                    <a:pt x="0" y="97216"/>
                    <a:pt x="7172" y="104356"/>
                    <a:pt x="16003" y="104356"/>
                  </a:cubicBezTo>
                  <a:lnTo>
                    <a:pt x="193118" y="104432"/>
                  </a:lnTo>
                  <a:cubicBezTo>
                    <a:pt x="193118" y="126595"/>
                    <a:pt x="211685" y="137731"/>
                    <a:pt x="230606" y="137763"/>
                  </a:cubicBezTo>
                  <a:lnTo>
                    <a:pt x="301405" y="137731"/>
                  </a:lnTo>
                  <a:cubicBezTo>
                    <a:pt x="318539" y="137795"/>
                    <a:pt x="318539" y="115427"/>
                    <a:pt x="301405" y="115427"/>
                  </a:cubicBezTo>
                  <a:close/>
                </a:path>
              </a:pathLst>
            </a:custGeom>
            <a:solidFill>
              <a:srgbClr val="0078D4"/>
            </a:solidFill>
            <a:ln w="10763" cap="flat">
              <a:noFill/>
              <a:prstDash val="solid"/>
              <a:miter/>
            </a:ln>
          </p:spPr>
          <p:txBody>
            <a:bodyPr rtlCol="0" anchor="ctr"/>
            <a:lstStyle/>
            <a:p>
              <a:endParaRPr lang="en-US" sz="1836"/>
            </a:p>
          </p:txBody>
        </p:sp>
        <p:sp>
          <p:nvSpPr>
            <p:cNvPr id="14" name="Freeform: Shape 13">
              <a:extLst>
                <a:ext uri="{FF2B5EF4-FFF2-40B4-BE49-F238E27FC236}">
                  <a16:creationId xmlns:a16="http://schemas.microsoft.com/office/drawing/2014/main" id="{3119BCCF-19E0-45CE-B46B-82716085DE90}"/>
                </a:ext>
              </a:extLst>
            </p:cNvPr>
            <p:cNvSpPr/>
            <p:nvPr/>
          </p:nvSpPr>
          <p:spPr>
            <a:xfrm>
              <a:off x="6974791" y="3786947"/>
              <a:ext cx="64617" cy="64617"/>
            </a:xfrm>
            <a:custGeom>
              <a:avLst/>
              <a:gdLst>
                <a:gd name="connsiteX0" fmla="*/ 48646 w 64616"/>
                <a:gd name="connsiteY0" fmla="*/ 48638 h 64616"/>
                <a:gd name="connsiteX1" fmla="*/ 57014 w 64616"/>
                <a:gd name="connsiteY1" fmla="*/ 28467 h 64616"/>
                <a:gd name="connsiteX2" fmla="*/ 71240 w 64616"/>
                <a:gd name="connsiteY2" fmla="*/ 14230 h 64616"/>
                <a:gd name="connsiteX3" fmla="*/ 46492 w 64616"/>
                <a:gd name="connsiteY3" fmla="*/ 6066 h 64616"/>
                <a:gd name="connsiteX4" fmla="*/ 46255 w 64616"/>
                <a:gd name="connsiteY4" fmla="*/ 6314 h 64616"/>
                <a:gd name="connsiteX5" fmla="*/ 8304 w 64616"/>
                <a:gd name="connsiteY5" fmla="*/ 8296 h 64616"/>
                <a:gd name="connsiteX6" fmla="*/ 6322 w 64616"/>
                <a:gd name="connsiteY6" fmla="*/ 46226 h 64616"/>
                <a:gd name="connsiteX7" fmla="*/ 6139 w 64616"/>
                <a:gd name="connsiteY7" fmla="*/ 46420 h 64616"/>
                <a:gd name="connsiteX8" fmla="*/ 14216 w 64616"/>
                <a:gd name="connsiteY8" fmla="*/ 71243 h 64616"/>
                <a:gd name="connsiteX9" fmla="*/ 28464 w 64616"/>
                <a:gd name="connsiteY9" fmla="*/ 56995 h 64616"/>
                <a:gd name="connsiteX10" fmla="*/ 48646 w 64616"/>
                <a:gd name="connsiteY10" fmla="*/ 48638 h 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6" h="64616">
                  <a:moveTo>
                    <a:pt x="48646" y="48638"/>
                  </a:moveTo>
                  <a:cubicBezTo>
                    <a:pt x="54214" y="43070"/>
                    <a:pt x="56992" y="35779"/>
                    <a:pt x="57014" y="28467"/>
                  </a:cubicBezTo>
                  <a:lnTo>
                    <a:pt x="71240" y="14230"/>
                  </a:lnTo>
                  <a:lnTo>
                    <a:pt x="46492" y="6066"/>
                  </a:lnTo>
                  <a:lnTo>
                    <a:pt x="46255" y="6314"/>
                  </a:lnTo>
                  <a:cubicBezTo>
                    <a:pt x="35044" y="-2678"/>
                    <a:pt x="18686" y="-2108"/>
                    <a:pt x="8304" y="8296"/>
                  </a:cubicBezTo>
                  <a:cubicBezTo>
                    <a:pt x="-2110" y="18699"/>
                    <a:pt x="-2681" y="35036"/>
                    <a:pt x="6322" y="46226"/>
                  </a:cubicBezTo>
                  <a:lnTo>
                    <a:pt x="6139" y="46420"/>
                  </a:lnTo>
                  <a:lnTo>
                    <a:pt x="14216" y="71243"/>
                  </a:lnTo>
                  <a:lnTo>
                    <a:pt x="28464" y="56995"/>
                  </a:lnTo>
                  <a:cubicBezTo>
                    <a:pt x="35777" y="56995"/>
                    <a:pt x="43078" y="54206"/>
                    <a:pt x="48646" y="48638"/>
                  </a:cubicBezTo>
                  <a:close/>
                </a:path>
              </a:pathLst>
            </a:custGeom>
            <a:solidFill>
              <a:srgbClr val="0078D4"/>
            </a:solidFill>
            <a:ln w="10763" cap="flat">
              <a:noFill/>
              <a:prstDash val="solid"/>
              <a:miter/>
            </a:ln>
          </p:spPr>
          <p:txBody>
            <a:bodyPr rtlCol="0" anchor="ctr"/>
            <a:lstStyle/>
            <a:p>
              <a:endParaRPr lang="en-US" sz="1836"/>
            </a:p>
          </p:txBody>
        </p:sp>
        <p:sp>
          <p:nvSpPr>
            <p:cNvPr id="28" name="Freeform: Shape 27">
              <a:extLst>
                <a:ext uri="{FF2B5EF4-FFF2-40B4-BE49-F238E27FC236}">
                  <a16:creationId xmlns:a16="http://schemas.microsoft.com/office/drawing/2014/main" id="{B124FC22-C397-498E-BB32-974D3C89D58B}"/>
                </a:ext>
              </a:extLst>
            </p:cNvPr>
            <p:cNvSpPr/>
            <p:nvPr/>
          </p:nvSpPr>
          <p:spPr>
            <a:xfrm>
              <a:off x="6914293" y="3726451"/>
              <a:ext cx="333853" cy="333853"/>
            </a:xfrm>
            <a:custGeom>
              <a:avLst/>
              <a:gdLst>
                <a:gd name="connsiteX0" fmla="*/ 163335 w 333853"/>
                <a:gd name="connsiteY0" fmla="*/ 65938 h 333853"/>
                <a:gd name="connsiteX1" fmla="*/ 101777 w 333853"/>
                <a:gd name="connsiteY1" fmla="*/ 4369 h 333853"/>
                <a:gd name="connsiteX2" fmla="*/ 85978 w 333853"/>
                <a:gd name="connsiteY2" fmla="*/ 20157 h 333853"/>
                <a:gd name="connsiteX3" fmla="*/ 146266 w 333853"/>
                <a:gd name="connsiteY3" fmla="*/ 80444 h 333853"/>
                <a:gd name="connsiteX4" fmla="*/ 141301 w 333853"/>
                <a:gd name="connsiteY4" fmla="*/ 85409 h 333853"/>
                <a:gd name="connsiteX5" fmla="*/ 135701 w 333853"/>
                <a:gd name="connsiteY5" fmla="*/ 90998 h 333853"/>
                <a:gd name="connsiteX6" fmla="*/ 90469 w 333853"/>
                <a:gd name="connsiteY6" fmla="*/ 136198 h 333853"/>
                <a:gd name="connsiteX7" fmla="*/ 85407 w 333853"/>
                <a:gd name="connsiteY7" fmla="*/ 141302 h 333853"/>
                <a:gd name="connsiteX8" fmla="*/ 80443 w 333853"/>
                <a:gd name="connsiteY8" fmla="*/ 146267 h 333853"/>
                <a:gd name="connsiteX9" fmla="*/ 20155 w 333853"/>
                <a:gd name="connsiteY9" fmla="*/ 85980 h 333853"/>
                <a:gd name="connsiteX10" fmla="*/ 4378 w 333853"/>
                <a:gd name="connsiteY10" fmla="*/ 101768 h 333853"/>
                <a:gd name="connsiteX11" fmla="*/ 65936 w 333853"/>
                <a:gd name="connsiteY11" fmla="*/ 163337 h 333853"/>
                <a:gd name="connsiteX12" fmla="*/ 116014 w 333853"/>
                <a:gd name="connsiteY12" fmla="*/ 166298 h 333853"/>
                <a:gd name="connsiteX13" fmla="*/ 116057 w 333853"/>
                <a:gd name="connsiteY13" fmla="*/ 166277 h 333853"/>
                <a:gd name="connsiteX14" fmla="*/ 157154 w 333853"/>
                <a:gd name="connsiteY14" fmla="*/ 207405 h 333853"/>
                <a:gd name="connsiteX15" fmla="*/ 198896 w 333853"/>
                <a:gd name="connsiteY15" fmla="*/ 278936 h 333853"/>
                <a:gd name="connsiteX16" fmla="*/ 213758 w 333853"/>
                <a:gd name="connsiteY16" fmla="*/ 264074 h 333853"/>
                <a:gd name="connsiteX17" fmla="*/ 279581 w 333853"/>
                <a:gd name="connsiteY17" fmla="*/ 329919 h 333853"/>
                <a:gd name="connsiteX18" fmla="*/ 302197 w 333853"/>
                <a:gd name="connsiteY18" fmla="*/ 329919 h 333853"/>
                <a:gd name="connsiteX19" fmla="*/ 302197 w 333853"/>
                <a:gd name="connsiteY19" fmla="*/ 307281 h 333853"/>
                <a:gd name="connsiteX20" fmla="*/ 236384 w 333853"/>
                <a:gd name="connsiteY20" fmla="*/ 241437 h 333853"/>
                <a:gd name="connsiteX21" fmla="*/ 241425 w 333853"/>
                <a:gd name="connsiteY21" fmla="*/ 236397 h 333853"/>
                <a:gd name="connsiteX22" fmla="*/ 307215 w 333853"/>
                <a:gd name="connsiteY22" fmla="*/ 302284 h 333853"/>
                <a:gd name="connsiteX23" fmla="*/ 329831 w 333853"/>
                <a:gd name="connsiteY23" fmla="*/ 302284 h 333853"/>
                <a:gd name="connsiteX24" fmla="*/ 329831 w 333853"/>
                <a:gd name="connsiteY24" fmla="*/ 279647 h 333853"/>
                <a:gd name="connsiteX25" fmla="*/ 264019 w 333853"/>
                <a:gd name="connsiteY25" fmla="*/ 213781 h 333853"/>
                <a:gd name="connsiteX26" fmla="*/ 278924 w 333853"/>
                <a:gd name="connsiteY26" fmla="*/ 198876 h 333853"/>
                <a:gd name="connsiteX27" fmla="*/ 207436 w 333853"/>
                <a:gd name="connsiteY27" fmla="*/ 157177 h 333853"/>
                <a:gd name="connsiteX28" fmla="*/ 166318 w 333853"/>
                <a:gd name="connsiteY28" fmla="*/ 116005 h 333853"/>
                <a:gd name="connsiteX29" fmla="*/ 163335 w 333853"/>
                <a:gd name="connsiteY29" fmla="*/ 65938 h 3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3853" h="333853">
                  <a:moveTo>
                    <a:pt x="163335" y="65938"/>
                  </a:moveTo>
                  <a:lnTo>
                    <a:pt x="101777" y="4369"/>
                  </a:lnTo>
                  <a:cubicBezTo>
                    <a:pt x="89672" y="-7790"/>
                    <a:pt x="73841" y="8030"/>
                    <a:pt x="85978" y="20157"/>
                  </a:cubicBezTo>
                  <a:lnTo>
                    <a:pt x="146266" y="80444"/>
                  </a:lnTo>
                  <a:lnTo>
                    <a:pt x="141301" y="85409"/>
                  </a:lnTo>
                  <a:lnTo>
                    <a:pt x="135701" y="90998"/>
                  </a:lnTo>
                  <a:lnTo>
                    <a:pt x="90469" y="136198"/>
                  </a:lnTo>
                  <a:lnTo>
                    <a:pt x="85407" y="141302"/>
                  </a:lnTo>
                  <a:lnTo>
                    <a:pt x="80443" y="146267"/>
                  </a:lnTo>
                  <a:lnTo>
                    <a:pt x="20155" y="85980"/>
                  </a:lnTo>
                  <a:cubicBezTo>
                    <a:pt x="8040" y="73853"/>
                    <a:pt x="-7802" y="89663"/>
                    <a:pt x="4378" y="101768"/>
                  </a:cubicBezTo>
                  <a:lnTo>
                    <a:pt x="65936" y="163337"/>
                  </a:lnTo>
                  <a:cubicBezTo>
                    <a:pt x="79344" y="176734"/>
                    <a:pt x="100334" y="181979"/>
                    <a:pt x="116014" y="166298"/>
                  </a:cubicBezTo>
                  <a:lnTo>
                    <a:pt x="116057" y="166277"/>
                  </a:lnTo>
                  <a:lnTo>
                    <a:pt x="157154" y="207405"/>
                  </a:lnTo>
                  <a:lnTo>
                    <a:pt x="198896" y="278936"/>
                  </a:lnTo>
                  <a:lnTo>
                    <a:pt x="213758" y="264074"/>
                  </a:lnTo>
                  <a:lnTo>
                    <a:pt x="279581" y="329919"/>
                  </a:lnTo>
                  <a:cubicBezTo>
                    <a:pt x="285838" y="336154"/>
                    <a:pt x="295961" y="336154"/>
                    <a:pt x="302197" y="329919"/>
                  </a:cubicBezTo>
                  <a:cubicBezTo>
                    <a:pt x="308475" y="323640"/>
                    <a:pt x="308432" y="313528"/>
                    <a:pt x="302197" y="307281"/>
                  </a:cubicBezTo>
                  <a:lnTo>
                    <a:pt x="236384" y="241437"/>
                  </a:lnTo>
                  <a:lnTo>
                    <a:pt x="241425" y="236397"/>
                  </a:lnTo>
                  <a:lnTo>
                    <a:pt x="307215" y="302284"/>
                  </a:lnTo>
                  <a:cubicBezTo>
                    <a:pt x="313472" y="308520"/>
                    <a:pt x="323596" y="308520"/>
                    <a:pt x="329831" y="302284"/>
                  </a:cubicBezTo>
                  <a:cubicBezTo>
                    <a:pt x="336110" y="296006"/>
                    <a:pt x="336067" y="285925"/>
                    <a:pt x="329831" y="279647"/>
                  </a:cubicBezTo>
                  <a:lnTo>
                    <a:pt x="264019" y="213781"/>
                  </a:lnTo>
                  <a:lnTo>
                    <a:pt x="278924" y="198876"/>
                  </a:lnTo>
                  <a:lnTo>
                    <a:pt x="207436" y="157177"/>
                  </a:lnTo>
                  <a:lnTo>
                    <a:pt x="166318" y="116005"/>
                  </a:lnTo>
                  <a:cubicBezTo>
                    <a:pt x="181966" y="100335"/>
                    <a:pt x="176743" y="79335"/>
                    <a:pt x="163335" y="65938"/>
                  </a:cubicBezTo>
                  <a:close/>
                </a:path>
              </a:pathLst>
            </a:custGeom>
            <a:solidFill>
              <a:srgbClr val="0078D4"/>
            </a:solidFill>
            <a:ln w="10763" cap="flat">
              <a:noFill/>
              <a:prstDash val="solid"/>
              <a:miter/>
            </a:ln>
          </p:spPr>
          <p:txBody>
            <a:bodyPr rtlCol="0" anchor="ctr"/>
            <a:lstStyle/>
            <a:p>
              <a:endParaRPr lang="en-US" sz="1836"/>
            </a:p>
          </p:txBody>
        </p:sp>
      </p:grpSp>
      <p:grpSp>
        <p:nvGrpSpPr>
          <p:cNvPr id="35" name="Group 34" descr="picture of teamwork">
            <a:extLst>
              <a:ext uri="{FF2B5EF4-FFF2-40B4-BE49-F238E27FC236}">
                <a16:creationId xmlns:a16="http://schemas.microsoft.com/office/drawing/2014/main" id="{F823E64D-A97A-4C29-B80B-BC4D09C7283A}"/>
              </a:ext>
            </a:extLst>
          </p:cNvPr>
          <p:cNvGrpSpPr/>
          <p:nvPr/>
        </p:nvGrpSpPr>
        <p:grpSpPr>
          <a:xfrm rot="10800000">
            <a:off x="7021795" y="5167526"/>
            <a:ext cx="818154" cy="888882"/>
            <a:chOff x="6912026" y="3624515"/>
            <a:chExt cx="802185" cy="871532"/>
          </a:xfrm>
          <a:solidFill>
            <a:schemeClr val="accent4">
              <a:lumMod val="25000"/>
              <a:lumOff val="75000"/>
            </a:schemeClr>
          </a:solidFill>
        </p:grpSpPr>
        <p:sp>
          <p:nvSpPr>
            <p:cNvPr id="36" name="Freeform: Shape 35">
              <a:extLst>
                <a:ext uri="{FF2B5EF4-FFF2-40B4-BE49-F238E27FC236}">
                  <a16:creationId xmlns:a16="http://schemas.microsoft.com/office/drawing/2014/main" id="{1F47D3DF-6973-438E-91A7-A0E0E26690AE}"/>
                </a:ext>
              </a:extLst>
            </p:cNvPr>
            <p:cNvSpPr/>
            <p:nvPr/>
          </p:nvSpPr>
          <p:spPr>
            <a:xfrm>
              <a:off x="7274570" y="3659612"/>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grpFill/>
            <a:ln w="10763" cap="flat">
              <a:noFill/>
              <a:prstDash val="solid"/>
              <a:miter/>
            </a:ln>
          </p:spPr>
          <p:txBody>
            <a:bodyPr rtlCol="0" anchor="ctr"/>
            <a:lstStyle/>
            <a:p>
              <a:endParaRPr lang="en-US" sz="1836"/>
            </a:p>
          </p:txBody>
        </p:sp>
        <p:sp>
          <p:nvSpPr>
            <p:cNvPr id="37" name="Freeform: Shape 36">
              <a:extLst>
                <a:ext uri="{FF2B5EF4-FFF2-40B4-BE49-F238E27FC236}">
                  <a16:creationId xmlns:a16="http://schemas.microsoft.com/office/drawing/2014/main" id="{B6B29F32-4BF8-4242-93AA-DAC33C4D0E7B}"/>
                </a:ext>
              </a:extLst>
            </p:cNvPr>
            <p:cNvSpPr/>
            <p:nvPr/>
          </p:nvSpPr>
          <p:spPr>
            <a:xfrm>
              <a:off x="7234216" y="3624515"/>
              <a:ext cx="129234" cy="376931"/>
            </a:xfrm>
            <a:custGeom>
              <a:avLst/>
              <a:gdLst>
                <a:gd name="connsiteX0" fmla="*/ 115438 w 129233"/>
                <a:gd name="connsiteY0" fmla="*/ 12859 h 376931"/>
                <a:gd name="connsiteX1" fmla="*/ 115438 w 129233"/>
                <a:gd name="connsiteY1" fmla="*/ 98110 h 376931"/>
                <a:gd name="connsiteX2" fmla="*/ 108405 w 129233"/>
                <a:gd name="connsiteY2" fmla="*/ 98110 h 376931"/>
                <a:gd name="connsiteX3" fmla="*/ 100490 w 129233"/>
                <a:gd name="connsiteY3" fmla="*/ 98110 h 376931"/>
                <a:gd name="connsiteX4" fmla="*/ 36541 w 129233"/>
                <a:gd name="connsiteY4" fmla="*/ 98077 h 376931"/>
                <a:gd name="connsiteX5" fmla="*/ 29358 w 129233"/>
                <a:gd name="connsiteY5" fmla="*/ 98110 h 376931"/>
                <a:gd name="connsiteX6" fmla="*/ 22336 w 129233"/>
                <a:gd name="connsiteY6" fmla="*/ 98110 h 376931"/>
                <a:gd name="connsiteX7" fmla="*/ 22336 w 129233"/>
                <a:gd name="connsiteY7" fmla="*/ 12859 h 376931"/>
                <a:gd name="connsiteX8" fmla="*/ 0 w 129233"/>
                <a:gd name="connsiteY8" fmla="*/ 12859 h 376931"/>
                <a:gd name="connsiteX9" fmla="*/ 0 w 129233"/>
                <a:gd name="connsiteY9" fmla="*/ 99941 h 376931"/>
                <a:gd name="connsiteX10" fmla="*/ 33321 w 129233"/>
                <a:gd name="connsiteY10" fmla="*/ 137440 h 376931"/>
                <a:gd name="connsiteX11" fmla="*/ 33353 w 129233"/>
                <a:gd name="connsiteY11" fmla="*/ 137440 h 376931"/>
                <a:gd name="connsiteX12" fmla="*/ 33321 w 129233"/>
                <a:gd name="connsiteY12" fmla="*/ 368768 h 376931"/>
                <a:gd name="connsiteX13" fmla="*/ 49303 w 129233"/>
                <a:gd name="connsiteY13" fmla="*/ 384771 h 376931"/>
                <a:gd name="connsiteX14" fmla="*/ 65306 w 129233"/>
                <a:gd name="connsiteY14" fmla="*/ 368768 h 376931"/>
                <a:gd name="connsiteX15" fmla="*/ 65317 w 129233"/>
                <a:gd name="connsiteY15" fmla="*/ 234591 h 376931"/>
                <a:gd name="connsiteX16" fmla="*/ 72457 w 129233"/>
                <a:gd name="connsiteY16" fmla="*/ 234591 h 376931"/>
                <a:gd name="connsiteX17" fmla="*/ 72403 w 129233"/>
                <a:gd name="connsiteY17" fmla="*/ 368768 h 376931"/>
                <a:gd name="connsiteX18" fmla="*/ 88385 w 129233"/>
                <a:gd name="connsiteY18" fmla="*/ 384771 h 376931"/>
                <a:gd name="connsiteX19" fmla="*/ 104367 w 129233"/>
                <a:gd name="connsiteY19" fmla="*/ 368768 h 376931"/>
                <a:gd name="connsiteX20" fmla="*/ 104453 w 129233"/>
                <a:gd name="connsiteY20" fmla="*/ 137440 h 376931"/>
                <a:gd name="connsiteX21" fmla="*/ 137774 w 129233"/>
                <a:gd name="connsiteY21" fmla="*/ 99941 h 376931"/>
                <a:gd name="connsiteX22" fmla="*/ 137774 w 129233"/>
                <a:gd name="connsiteY22" fmla="*/ 12859 h 376931"/>
                <a:gd name="connsiteX23" fmla="*/ 115438 w 129233"/>
                <a:gd name="connsiteY23" fmla="*/ 12859 h 37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33" h="376931">
                  <a:moveTo>
                    <a:pt x="115438" y="12859"/>
                  </a:moveTo>
                  <a:lnTo>
                    <a:pt x="115438" y="98110"/>
                  </a:lnTo>
                  <a:lnTo>
                    <a:pt x="108405" y="98110"/>
                  </a:lnTo>
                  <a:lnTo>
                    <a:pt x="100490" y="98110"/>
                  </a:lnTo>
                  <a:lnTo>
                    <a:pt x="36541" y="98077"/>
                  </a:lnTo>
                  <a:lnTo>
                    <a:pt x="29358" y="98110"/>
                  </a:lnTo>
                  <a:lnTo>
                    <a:pt x="22336" y="98110"/>
                  </a:lnTo>
                  <a:lnTo>
                    <a:pt x="22336" y="12859"/>
                  </a:lnTo>
                  <a:cubicBezTo>
                    <a:pt x="22336" y="-4286"/>
                    <a:pt x="-43" y="-4286"/>
                    <a:pt x="0" y="12859"/>
                  </a:cubicBezTo>
                  <a:lnTo>
                    <a:pt x="0" y="99941"/>
                  </a:lnTo>
                  <a:cubicBezTo>
                    <a:pt x="0" y="118873"/>
                    <a:pt x="11157" y="137440"/>
                    <a:pt x="33321" y="137440"/>
                  </a:cubicBezTo>
                  <a:lnTo>
                    <a:pt x="33353" y="137440"/>
                  </a:lnTo>
                  <a:lnTo>
                    <a:pt x="33321" y="368768"/>
                  </a:lnTo>
                  <a:cubicBezTo>
                    <a:pt x="33321" y="377599"/>
                    <a:pt x="40493" y="384771"/>
                    <a:pt x="49303" y="384771"/>
                  </a:cubicBezTo>
                  <a:cubicBezTo>
                    <a:pt x="58155" y="384771"/>
                    <a:pt x="65306" y="377599"/>
                    <a:pt x="65306" y="368768"/>
                  </a:cubicBezTo>
                  <a:lnTo>
                    <a:pt x="65317" y="234591"/>
                  </a:lnTo>
                  <a:lnTo>
                    <a:pt x="72457" y="234591"/>
                  </a:lnTo>
                  <a:lnTo>
                    <a:pt x="72403" y="368768"/>
                  </a:lnTo>
                  <a:cubicBezTo>
                    <a:pt x="72403" y="377599"/>
                    <a:pt x="79554" y="384771"/>
                    <a:pt x="88385" y="384771"/>
                  </a:cubicBezTo>
                  <a:cubicBezTo>
                    <a:pt x="97238" y="384771"/>
                    <a:pt x="104367" y="377599"/>
                    <a:pt x="104367" y="368768"/>
                  </a:cubicBezTo>
                  <a:lnTo>
                    <a:pt x="104453" y="137440"/>
                  </a:lnTo>
                  <a:cubicBezTo>
                    <a:pt x="126627" y="137440"/>
                    <a:pt x="137774" y="118873"/>
                    <a:pt x="137774" y="99941"/>
                  </a:cubicBezTo>
                  <a:lnTo>
                    <a:pt x="137774" y="12859"/>
                  </a:lnTo>
                  <a:cubicBezTo>
                    <a:pt x="137806" y="-4275"/>
                    <a:pt x="115438" y="-4275"/>
                    <a:pt x="115438" y="12859"/>
                  </a:cubicBezTo>
                  <a:close/>
                </a:path>
              </a:pathLst>
            </a:custGeom>
            <a:grpFill/>
            <a:ln w="10763" cap="flat">
              <a:noFill/>
              <a:prstDash val="solid"/>
              <a:miter/>
            </a:ln>
          </p:spPr>
          <p:txBody>
            <a:bodyPr rtlCol="0" anchor="ctr"/>
            <a:lstStyle/>
            <a:p>
              <a:endParaRPr lang="en-US" sz="1836"/>
            </a:p>
          </p:txBody>
        </p:sp>
        <p:sp>
          <p:nvSpPr>
            <p:cNvPr id="38" name="Freeform: Shape 37">
              <a:extLst>
                <a:ext uri="{FF2B5EF4-FFF2-40B4-BE49-F238E27FC236}">
                  <a16:creationId xmlns:a16="http://schemas.microsoft.com/office/drawing/2014/main" id="{9656BE9A-44A5-49F0-9489-01309D9E3667}"/>
                </a:ext>
              </a:extLst>
            </p:cNvPr>
            <p:cNvSpPr/>
            <p:nvPr/>
          </p:nvSpPr>
          <p:spPr>
            <a:xfrm>
              <a:off x="6975276" y="4375297"/>
              <a:ext cx="53847" cy="53847"/>
            </a:xfrm>
            <a:custGeom>
              <a:avLst/>
              <a:gdLst>
                <a:gd name="connsiteX0" fmla="*/ 62764 w 53847"/>
                <a:gd name="connsiteY0" fmla="*/ 31382 h 53847"/>
                <a:gd name="connsiteX1" fmla="*/ 31382 w 53847"/>
                <a:gd name="connsiteY1" fmla="*/ 62764 h 53847"/>
                <a:gd name="connsiteX2" fmla="*/ 0 w 53847"/>
                <a:gd name="connsiteY2" fmla="*/ 31382 h 53847"/>
                <a:gd name="connsiteX3" fmla="*/ 31382 w 53847"/>
                <a:gd name="connsiteY3" fmla="*/ 0 h 53847"/>
                <a:gd name="connsiteX4" fmla="*/ 62764 w 53847"/>
                <a:gd name="connsiteY4" fmla="*/ 31382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62764" y="31382"/>
                  </a:moveTo>
                  <a:cubicBezTo>
                    <a:pt x="62764" y="48714"/>
                    <a:pt x="48714" y="62764"/>
                    <a:pt x="31382" y="62764"/>
                  </a:cubicBezTo>
                  <a:cubicBezTo>
                    <a:pt x="14050" y="62764"/>
                    <a:pt x="0" y="48714"/>
                    <a:pt x="0" y="31382"/>
                  </a:cubicBezTo>
                  <a:cubicBezTo>
                    <a:pt x="0" y="14050"/>
                    <a:pt x="14050" y="0"/>
                    <a:pt x="31382" y="0"/>
                  </a:cubicBezTo>
                  <a:cubicBezTo>
                    <a:pt x="48714" y="0"/>
                    <a:pt x="62764" y="14050"/>
                    <a:pt x="62764" y="31382"/>
                  </a:cubicBezTo>
                  <a:close/>
                </a:path>
              </a:pathLst>
            </a:custGeom>
            <a:grpFill/>
            <a:ln w="10763" cap="flat">
              <a:noFill/>
              <a:prstDash val="solid"/>
              <a:miter/>
            </a:ln>
          </p:spPr>
          <p:txBody>
            <a:bodyPr rtlCol="0" anchor="ctr"/>
            <a:lstStyle/>
            <a:p>
              <a:endParaRPr lang="en-US" sz="1836"/>
            </a:p>
          </p:txBody>
        </p:sp>
        <p:sp>
          <p:nvSpPr>
            <p:cNvPr id="39" name="Freeform: Shape 38">
              <a:extLst>
                <a:ext uri="{FF2B5EF4-FFF2-40B4-BE49-F238E27FC236}">
                  <a16:creationId xmlns:a16="http://schemas.microsoft.com/office/drawing/2014/main" id="{E3E1AD4E-AD4B-4D17-8021-DF24CED32AFC}"/>
                </a:ext>
              </a:extLst>
            </p:cNvPr>
            <p:cNvSpPr/>
            <p:nvPr/>
          </p:nvSpPr>
          <p:spPr>
            <a:xfrm>
              <a:off x="6912026" y="4151424"/>
              <a:ext cx="344623" cy="344623"/>
            </a:xfrm>
            <a:custGeom>
              <a:avLst/>
              <a:gdLst>
                <a:gd name="connsiteX0" fmla="*/ 20161 w 344622"/>
                <a:gd name="connsiteY0" fmla="*/ 248546 h 344622"/>
                <a:gd name="connsiteX1" fmla="*/ 80449 w 344622"/>
                <a:gd name="connsiteY1" fmla="*/ 188258 h 344622"/>
                <a:gd name="connsiteX2" fmla="*/ 85403 w 344622"/>
                <a:gd name="connsiteY2" fmla="*/ 193234 h 344622"/>
                <a:gd name="connsiteX3" fmla="*/ 91013 w 344622"/>
                <a:gd name="connsiteY3" fmla="*/ 198834 h 344622"/>
                <a:gd name="connsiteX4" fmla="*/ 151516 w 344622"/>
                <a:gd name="connsiteY4" fmla="*/ 259401 h 344622"/>
                <a:gd name="connsiteX5" fmla="*/ 156643 w 344622"/>
                <a:gd name="connsiteY5" fmla="*/ 264463 h 344622"/>
                <a:gd name="connsiteX6" fmla="*/ 161597 w 344622"/>
                <a:gd name="connsiteY6" fmla="*/ 269438 h 344622"/>
                <a:gd name="connsiteX7" fmla="*/ 101309 w 344622"/>
                <a:gd name="connsiteY7" fmla="*/ 329726 h 344622"/>
                <a:gd name="connsiteX8" fmla="*/ 117108 w 344622"/>
                <a:gd name="connsiteY8" fmla="*/ 345525 h 344622"/>
                <a:gd name="connsiteX9" fmla="*/ 178688 w 344622"/>
                <a:gd name="connsiteY9" fmla="*/ 283945 h 344622"/>
                <a:gd name="connsiteX10" fmla="*/ 181638 w 344622"/>
                <a:gd name="connsiteY10" fmla="*/ 233867 h 344622"/>
                <a:gd name="connsiteX11" fmla="*/ 181617 w 344622"/>
                <a:gd name="connsiteY11" fmla="*/ 233845 h 344622"/>
                <a:gd name="connsiteX12" fmla="*/ 345216 w 344622"/>
                <a:gd name="connsiteY12" fmla="*/ 70290 h 344622"/>
                <a:gd name="connsiteX13" fmla="*/ 345227 w 344622"/>
                <a:gd name="connsiteY13" fmla="*/ 47663 h 344622"/>
                <a:gd name="connsiteX14" fmla="*/ 322578 w 344622"/>
                <a:gd name="connsiteY14" fmla="*/ 47652 h 344622"/>
                <a:gd name="connsiteX15" fmla="*/ 227699 w 344622"/>
                <a:gd name="connsiteY15" fmla="*/ 142542 h 344622"/>
                <a:gd name="connsiteX16" fmla="*/ 207334 w 344622"/>
                <a:gd name="connsiteY16" fmla="*/ 122155 h 344622"/>
                <a:gd name="connsiteX17" fmla="*/ 302246 w 344622"/>
                <a:gd name="connsiteY17" fmla="*/ 27309 h 344622"/>
                <a:gd name="connsiteX18" fmla="*/ 302246 w 344622"/>
                <a:gd name="connsiteY18" fmla="*/ 4682 h 344622"/>
                <a:gd name="connsiteX19" fmla="*/ 279630 w 344622"/>
                <a:gd name="connsiteY19" fmla="*/ 4704 h 344622"/>
                <a:gd name="connsiteX20" fmla="*/ 116009 w 344622"/>
                <a:gd name="connsiteY20" fmla="*/ 168227 h 344622"/>
                <a:gd name="connsiteX21" fmla="*/ 65942 w 344622"/>
                <a:gd name="connsiteY21" fmla="*/ 171178 h 344622"/>
                <a:gd name="connsiteX22" fmla="*/ 4362 w 344622"/>
                <a:gd name="connsiteY22" fmla="*/ 232747 h 344622"/>
                <a:gd name="connsiteX23" fmla="*/ 20161 w 344622"/>
                <a:gd name="connsiteY23" fmla="*/ 248546 h 3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622" h="344622">
                  <a:moveTo>
                    <a:pt x="20161" y="248546"/>
                  </a:moveTo>
                  <a:lnTo>
                    <a:pt x="80449" y="188258"/>
                  </a:lnTo>
                  <a:lnTo>
                    <a:pt x="85403" y="193234"/>
                  </a:lnTo>
                  <a:lnTo>
                    <a:pt x="91013" y="198834"/>
                  </a:lnTo>
                  <a:lnTo>
                    <a:pt x="151516" y="259401"/>
                  </a:lnTo>
                  <a:lnTo>
                    <a:pt x="156643" y="264463"/>
                  </a:lnTo>
                  <a:lnTo>
                    <a:pt x="161597" y="269438"/>
                  </a:lnTo>
                  <a:lnTo>
                    <a:pt x="101309" y="329726"/>
                  </a:lnTo>
                  <a:cubicBezTo>
                    <a:pt x="89193" y="341842"/>
                    <a:pt x="105003" y="357662"/>
                    <a:pt x="117108" y="345525"/>
                  </a:cubicBezTo>
                  <a:lnTo>
                    <a:pt x="178688" y="283945"/>
                  </a:lnTo>
                  <a:cubicBezTo>
                    <a:pt x="192074" y="270537"/>
                    <a:pt x="197308" y="249537"/>
                    <a:pt x="181638" y="233867"/>
                  </a:cubicBezTo>
                  <a:lnTo>
                    <a:pt x="181617" y="233845"/>
                  </a:lnTo>
                  <a:lnTo>
                    <a:pt x="345216" y="70290"/>
                  </a:lnTo>
                  <a:cubicBezTo>
                    <a:pt x="351462" y="64043"/>
                    <a:pt x="351462" y="53909"/>
                    <a:pt x="345227" y="47663"/>
                  </a:cubicBezTo>
                  <a:cubicBezTo>
                    <a:pt x="338970" y="41406"/>
                    <a:pt x="328835" y="41406"/>
                    <a:pt x="322578" y="47652"/>
                  </a:cubicBezTo>
                  <a:lnTo>
                    <a:pt x="227699" y="142542"/>
                  </a:lnTo>
                  <a:lnTo>
                    <a:pt x="207334" y="122155"/>
                  </a:lnTo>
                  <a:lnTo>
                    <a:pt x="302246" y="27309"/>
                  </a:lnTo>
                  <a:cubicBezTo>
                    <a:pt x="308492" y="21062"/>
                    <a:pt x="308524" y="10939"/>
                    <a:pt x="302246" y="4682"/>
                  </a:cubicBezTo>
                  <a:cubicBezTo>
                    <a:pt x="295989" y="-1575"/>
                    <a:pt x="285876" y="-1553"/>
                    <a:pt x="279630" y="4704"/>
                  </a:cubicBezTo>
                  <a:lnTo>
                    <a:pt x="116009" y="168227"/>
                  </a:lnTo>
                  <a:cubicBezTo>
                    <a:pt x="100351" y="152558"/>
                    <a:pt x="79329" y="157781"/>
                    <a:pt x="65942" y="171178"/>
                  </a:cubicBezTo>
                  <a:lnTo>
                    <a:pt x="4362" y="232747"/>
                  </a:lnTo>
                  <a:cubicBezTo>
                    <a:pt x="-7786" y="244863"/>
                    <a:pt x="8035" y="260672"/>
                    <a:pt x="20161" y="248546"/>
                  </a:cubicBezTo>
                  <a:close/>
                </a:path>
              </a:pathLst>
            </a:custGeom>
            <a:grpFill/>
            <a:ln w="10763" cap="flat">
              <a:noFill/>
              <a:prstDash val="solid"/>
              <a:miter/>
            </a:ln>
          </p:spPr>
          <p:txBody>
            <a:bodyPr rtlCol="0" anchor="ctr"/>
            <a:lstStyle/>
            <a:p>
              <a:endParaRPr lang="en-US" sz="1836"/>
            </a:p>
          </p:txBody>
        </p:sp>
        <p:sp>
          <p:nvSpPr>
            <p:cNvPr id="40" name="Freeform: Shape 39">
              <a:extLst>
                <a:ext uri="{FF2B5EF4-FFF2-40B4-BE49-F238E27FC236}">
                  <a16:creationId xmlns:a16="http://schemas.microsoft.com/office/drawing/2014/main" id="{88D24E63-880C-4F6F-952D-4A7276C18552}"/>
                </a:ext>
              </a:extLst>
            </p:cNvPr>
            <p:cNvSpPr/>
            <p:nvPr/>
          </p:nvSpPr>
          <p:spPr>
            <a:xfrm>
              <a:off x="7640290" y="4071878"/>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grpFill/>
            <a:ln w="10763" cap="flat">
              <a:noFill/>
              <a:prstDash val="solid"/>
              <a:miter/>
            </a:ln>
          </p:spPr>
          <p:txBody>
            <a:bodyPr rtlCol="0" anchor="ctr"/>
            <a:lstStyle/>
            <a:p>
              <a:endParaRPr lang="en-US" sz="1836"/>
            </a:p>
          </p:txBody>
        </p:sp>
        <p:sp>
          <p:nvSpPr>
            <p:cNvPr id="41" name="Freeform: Shape 40">
              <a:extLst>
                <a:ext uri="{FF2B5EF4-FFF2-40B4-BE49-F238E27FC236}">
                  <a16:creationId xmlns:a16="http://schemas.microsoft.com/office/drawing/2014/main" id="{01294F00-9052-4236-960A-4BF8DEC90C48}"/>
                </a:ext>
              </a:extLst>
            </p:cNvPr>
            <p:cNvSpPr/>
            <p:nvPr/>
          </p:nvSpPr>
          <p:spPr>
            <a:xfrm>
              <a:off x="7401897" y="4031535"/>
              <a:ext cx="312314" cy="129234"/>
            </a:xfrm>
            <a:custGeom>
              <a:avLst/>
              <a:gdLst>
                <a:gd name="connsiteX0" fmla="*/ 301405 w 312314"/>
                <a:gd name="connsiteY0" fmla="*/ 115427 h 129233"/>
                <a:gd name="connsiteX1" fmla="*/ 232448 w 312314"/>
                <a:gd name="connsiteY1" fmla="*/ 115427 h 129233"/>
                <a:gd name="connsiteX2" fmla="*/ 232448 w 312314"/>
                <a:gd name="connsiteY2" fmla="*/ 108416 h 129233"/>
                <a:gd name="connsiteX3" fmla="*/ 232448 w 312314"/>
                <a:gd name="connsiteY3" fmla="*/ 100490 h 129233"/>
                <a:gd name="connsiteX4" fmla="*/ 232480 w 312314"/>
                <a:gd name="connsiteY4" fmla="*/ 36530 h 129233"/>
                <a:gd name="connsiteX5" fmla="*/ 232448 w 312314"/>
                <a:gd name="connsiteY5" fmla="*/ 29358 h 129233"/>
                <a:gd name="connsiteX6" fmla="*/ 232448 w 312314"/>
                <a:gd name="connsiteY6" fmla="*/ 22336 h 129233"/>
                <a:gd name="connsiteX7" fmla="*/ 301405 w 312314"/>
                <a:gd name="connsiteY7" fmla="*/ 22336 h 129233"/>
                <a:gd name="connsiteX8" fmla="*/ 301405 w 312314"/>
                <a:gd name="connsiteY8" fmla="*/ 0 h 129233"/>
                <a:gd name="connsiteX9" fmla="*/ 230606 w 312314"/>
                <a:gd name="connsiteY9" fmla="*/ 0 h 129233"/>
                <a:gd name="connsiteX10" fmla="*/ 193118 w 312314"/>
                <a:gd name="connsiteY10" fmla="*/ 33321 h 129233"/>
                <a:gd name="connsiteX11" fmla="*/ 193118 w 312314"/>
                <a:gd name="connsiteY11" fmla="*/ 33353 h 129233"/>
                <a:gd name="connsiteX12" fmla="*/ 16003 w 312314"/>
                <a:gd name="connsiteY12" fmla="*/ 33321 h 129233"/>
                <a:gd name="connsiteX13" fmla="*/ 0 w 312314"/>
                <a:gd name="connsiteY13" fmla="*/ 49281 h 129233"/>
                <a:gd name="connsiteX14" fmla="*/ 16003 w 312314"/>
                <a:gd name="connsiteY14" fmla="*/ 65285 h 129233"/>
                <a:gd name="connsiteX15" fmla="*/ 95977 w 312314"/>
                <a:gd name="connsiteY15" fmla="*/ 65317 h 129233"/>
                <a:gd name="connsiteX16" fmla="*/ 95977 w 312314"/>
                <a:gd name="connsiteY16" fmla="*/ 72446 h 129233"/>
                <a:gd name="connsiteX17" fmla="*/ 16003 w 312314"/>
                <a:gd name="connsiteY17" fmla="*/ 72392 h 129233"/>
                <a:gd name="connsiteX18" fmla="*/ 0 w 312314"/>
                <a:gd name="connsiteY18" fmla="*/ 88353 h 129233"/>
                <a:gd name="connsiteX19" fmla="*/ 16003 w 312314"/>
                <a:gd name="connsiteY19" fmla="*/ 104356 h 129233"/>
                <a:gd name="connsiteX20" fmla="*/ 193118 w 312314"/>
                <a:gd name="connsiteY20" fmla="*/ 104432 h 129233"/>
                <a:gd name="connsiteX21" fmla="*/ 230606 w 312314"/>
                <a:gd name="connsiteY21" fmla="*/ 137763 h 129233"/>
                <a:gd name="connsiteX22" fmla="*/ 301405 w 312314"/>
                <a:gd name="connsiteY22" fmla="*/ 137731 h 129233"/>
                <a:gd name="connsiteX23" fmla="*/ 301405 w 312314"/>
                <a:gd name="connsiteY23" fmla="*/ 115427 h 1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314" h="129233">
                  <a:moveTo>
                    <a:pt x="301405" y="115427"/>
                  </a:moveTo>
                  <a:lnTo>
                    <a:pt x="232448" y="115427"/>
                  </a:lnTo>
                  <a:lnTo>
                    <a:pt x="232448" y="108416"/>
                  </a:lnTo>
                  <a:lnTo>
                    <a:pt x="232448" y="100490"/>
                  </a:lnTo>
                  <a:lnTo>
                    <a:pt x="232480" y="36530"/>
                  </a:lnTo>
                  <a:lnTo>
                    <a:pt x="232448" y="29358"/>
                  </a:lnTo>
                  <a:lnTo>
                    <a:pt x="232448" y="22336"/>
                  </a:lnTo>
                  <a:lnTo>
                    <a:pt x="301405" y="22336"/>
                  </a:lnTo>
                  <a:cubicBezTo>
                    <a:pt x="318550" y="22336"/>
                    <a:pt x="318550" y="-32"/>
                    <a:pt x="301405" y="0"/>
                  </a:cubicBezTo>
                  <a:lnTo>
                    <a:pt x="230606" y="0"/>
                  </a:lnTo>
                  <a:cubicBezTo>
                    <a:pt x="211674" y="0"/>
                    <a:pt x="193118" y="11146"/>
                    <a:pt x="193118" y="33321"/>
                  </a:cubicBezTo>
                  <a:lnTo>
                    <a:pt x="193118" y="33353"/>
                  </a:lnTo>
                  <a:lnTo>
                    <a:pt x="16003" y="33321"/>
                  </a:lnTo>
                  <a:cubicBezTo>
                    <a:pt x="7151" y="33321"/>
                    <a:pt x="0" y="40493"/>
                    <a:pt x="0" y="49281"/>
                  </a:cubicBezTo>
                  <a:cubicBezTo>
                    <a:pt x="0" y="58166"/>
                    <a:pt x="7151" y="65306"/>
                    <a:pt x="16003" y="65285"/>
                  </a:cubicBezTo>
                  <a:lnTo>
                    <a:pt x="95977" y="65317"/>
                  </a:lnTo>
                  <a:lnTo>
                    <a:pt x="95977" y="72446"/>
                  </a:lnTo>
                  <a:lnTo>
                    <a:pt x="16003" y="72392"/>
                  </a:lnTo>
                  <a:cubicBezTo>
                    <a:pt x="7172" y="72403"/>
                    <a:pt x="0" y="79543"/>
                    <a:pt x="0" y="88353"/>
                  </a:cubicBezTo>
                  <a:cubicBezTo>
                    <a:pt x="0" y="97216"/>
                    <a:pt x="7172" y="104356"/>
                    <a:pt x="16003" y="104356"/>
                  </a:cubicBezTo>
                  <a:lnTo>
                    <a:pt x="193118" y="104432"/>
                  </a:lnTo>
                  <a:cubicBezTo>
                    <a:pt x="193118" y="126595"/>
                    <a:pt x="211685" y="137731"/>
                    <a:pt x="230606" y="137763"/>
                  </a:cubicBezTo>
                  <a:lnTo>
                    <a:pt x="301405" y="137731"/>
                  </a:lnTo>
                  <a:cubicBezTo>
                    <a:pt x="318539" y="137795"/>
                    <a:pt x="318539" y="115427"/>
                    <a:pt x="301405" y="115427"/>
                  </a:cubicBezTo>
                  <a:close/>
                </a:path>
              </a:pathLst>
            </a:custGeom>
            <a:grpFill/>
            <a:ln w="10763" cap="flat">
              <a:noFill/>
              <a:prstDash val="solid"/>
              <a:miter/>
            </a:ln>
          </p:spPr>
          <p:txBody>
            <a:bodyPr rtlCol="0" anchor="ctr"/>
            <a:lstStyle/>
            <a:p>
              <a:endParaRPr lang="en-US" sz="1836"/>
            </a:p>
          </p:txBody>
        </p:sp>
        <p:sp>
          <p:nvSpPr>
            <p:cNvPr id="42" name="Freeform: Shape 41">
              <a:extLst>
                <a:ext uri="{FF2B5EF4-FFF2-40B4-BE49-F238E27FC236}">
                  <a16:creationId xmlns:a16="http://schemas.microsoft.com/office/drawing/2014/main" id="{00348EBD-14CE-4860-8225-20CC00C79427}"/>
                </a:ext>
              </a:extLst>
            </p:cNvPr>
            <p:cNvSpPr/>
            <p:nvPr/>
          </p:nvSpPr>
          <p:spPr>
            <a:xfrm>
              <a:off x="6974791" y="3786947"/>
              <a:ext cx="64617" cy="64617"/>
            </a:xfrm>
            <a:custGeom>
              <a:avLst/>
              <a:gdLst>
                <a:gd name="connsiteX0" fmla="*/ 48646 w 64616"/>
                <a:gd name="connsiteY0" fmla="*/ 48638 h 64616"/>
                <a:gd name="connsiteX1" fmla="*/ 57014 w 64616"/>
                <a:gd name="connsiteY1" fmla="*/ 28467 h 64616"/>
                <a:gd name="connsiteX2" fmla="*/ 71240 w 64616"/>
                <a:gd name="connsiteY2" fmla="*/ 14230 h 64616"/>
                <a:gd name="connsiteX3" fmla="*/ 46492 w 64616"/>
                <a:gd name="connsiteY3" fmla="*/ 6066 h 64616"/>
                <a:gd name="connsiteX4" fmla="*/ 46255 w 64616"/>
                <a:gd name="connsiteY4" fmla="*/ 6314 h 64616"/>
                <a:gd name="connsiteX5" fmla="*/ 8304 w 64616"/>
                <a:gd name="connsiteY5" fmla="*/ 8296 h 64616"/>
                <a:gd name="connsiteX6" fmla="*/ 6322 w 64616"/>
                <a:gd name="connsiteY6" fmla="*/ 46226 h 64616"/>
                <a:gd name="connsiteX7" fmla="*/ 6139 w 64616"/>
                <a:gd name="connsiteY7" fmla="*/ 46420 h 64616"/>
                <a:gd name="connsiteX8" fmla="*/ 14216 w 64616"/>
                <a:gd name="connsiteY8" fmla="*/ 71243 h 64616"/>
                <a:gd name="connsiteX9" fmla="*/ 28464 w 64616"/>
                <a:gd name="connsiteY9" fmla="*/ 56995 h 64616"/>
                <a:gd name="connsiteX10" fmla="*/ 48646 w 64616"/>
                <a:gd name="connsiteY10" fmla="*/ 48638 h 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6" h="64616">
                  <a:moveTo>
                    <a:pt x="48646" y="48638"/>
                  </a:moveTo>
                  <a:cubicBezTo>
                    <a:pt x="54214" y="43070"/>
                    <a:pt x="56992" y="35779"/>
                    <a:pt x="57014" y="28467"/>
                  </a:cubicBezTo>
                  <a:lnTo>
                    <a:pt x="71240" y="14230"/>
                  </a:lnTo>
                  <a:lnTo>
                    <a:pt x="46492" y="6066"/>
                  </a:lnTo>
                  <a:lnTo>
                    <a:pt x="46255" y="6314"/>
                  </a:lnTo>
                  <a:cubicBezTo>
                    <a:pt x="35044" y="-2678"/>
                    <a:pt x="18686" y="-2108"/>
                    <a:pt x="8304" y="8296"/>
                  </a:cubicBezTo>
                  <a:cubicBezTo>
                    <a:pt x="-2110" y="18699"/>
                    <a:pt x="-2681" y="35036"/>
                    <a:pt x="6322" y="46226"/>
                  </a:cubicBezTo>
                  <a:lnTo>
                    <a:pt x="6139" y="46420"/>
                  </a:lnTo>
                  <a:lnTo>
                    <a:pt x="14216" y="71243"/>
                  </a:lnTo>
                  <a:lnTo>
                    <a:pt x="28464" y="56995"/>
                  </a:lnTo>
                  <a:cubicBezTo>
                    <a:pt x="35777" y="56995"/>
                    <a:pt x="43078" y="54206"/>
                    <a:pt x="48646" y="48638"/>
                  </a:cubicBezTo>
                  <a:close/>
                </a:path>
              </a:pathLst>
            </a:custGeom>
            <a:grpFill/>
            <a:ln w="10763" cap="flat">
              <a:noFill/>
              <a:prstDash val="solid"/>
              <a:miter/>
            </a:ln>
          </p:spPr>
          <p:txBody>
            <a:bodyPr rtlCol="0" anchor="ctr"/>
            <a:lstStyle/>
            <a:p>
              <a:endParaRPr lang="en-US" sz="1836"/>
            </a:p>
          </p:txBody>
        </p:sp>
        <p:sp>
          <p:nvSpPr>
            <p:cNvPr id="43" name="Freeform: Shape 42">
              <a:extLst>
                <a:ext uri="{FF2B5EF4-FFF2-40B4-BE49-F238E27FC236}">
                  <a16:creationId xmlns:a16="http://schemas.microsoft.com/office/drawing/2014/main" id="{5F190E18-576F-49A6-8A40-20E3FCA8BA19}"/>
                </a:ext>
              </a:extLst>
            </p:cNvPr>
            <p:cNvSpPr/>
            <p:nvPr/>
          </p:nvSpPr>
          <p:spPr>
            <a:xfrm>
              <a:off x="6914293" y="3726451"/>
              <a:ext cx="333853" cy="333853"/>
            </a:xfrm>
            <a:custGeom>
              <a:avLst/>
              <a:gdLst>
                <a:gd name="connsiteX0" fmla="*/ 163335 w 333853"/>
                <a:gd name="connsiteY0" fmla="*/ 65938 h 333853"/>
                <a:gd name="connsiteX1" fmla="*/ 101777 w 333853"/>
                <a:gd name="connsiteY1" fmla="*/ 4369 h 333853"/>
                <a:gd name="connsiteX2" fmla="*/ 85978 w 333853"/>
                <a:gd name="connsiteY2" fmla="*/ 20157 h 333853"/>
                <a:gd name="connsiteX3" fmla="*/ 146266 w 333853"/>
                <a:gd name="connsiteY3" fmla="*/ 80444 h 333853"/>
                <a:gd name="connsiteX4" fmla="*/ 141301 w 333853"/>
                <a:gd name="connsiteY4" fmla="*/ 85409 h 333853"/>
                <a:gd name="connsiteX5" fmla="*/ 135701 w 333853"/>
                <a:gd name="connsiteY5" fmla="*/ 90998 h 333853"/>
                <a:gd name="connsiteX6" fmla="*/ 90469 w 333853"/>
                <a:gd name="connsiteY6" fmla="*/ 136198 h 333853"/>
                <a:gd name="connsiteX7" fmla="*/ 85407 w 333853"/>
                <a:gd name="connsiteY7" fmla="*/ 141302 h 333853"/>
                <a:gd name="connsiteX8" fmla="*/ 80443 w 333853"/>
                <a:gd name="connsiteY8" fmla="*/ 146267 h 333853"/>
                <a:gd name="connsiteX9" fmla="*/ 20155 w 333853"/>
                <a:gd name="connsiteY9" fmla="*/ 85980 h 333853"/>
                <a:gd name="connsiteX10" fmla="*/ 4378 w 333853"/>
                <a:gd name="connsiteY10" fmla="*/ 101768 h 333853"/>
                <a:gd name="connsiteX11" fmla="*/ 65936 w 333853"/>
                <a:gd name="connsiteY11" fmla="*/ 163337 h 333853"/>
                <a:gd name="connsiteX12" fmla="*/ 116014 w 333853"/>
                <a:gd name="connsiteY12" fmla="*/ 166298 h 333853"/>
                <a:gd name="connsiteX13" fmla="*/ 116057 w 333853"/>
                <a:gd name="connsiteY13" fmla="*/ 166277 h 333853"/>
                <a:gd name="connsiteX14" fmla="*/ 157154 w 333853"/>
                <a:gd name="connsiteY14" fmla="*/ 207405 h 333853"/>
                <a:gd name="connsiteX15" fmla="*/ 198896 w 333853"/>
                <a:gd name="connsiteY15" fmla="*/ 278936 h 333853"/>
                <a:gd name="connsiteX16" fmla="*/ 213758 w 333853"/>
                <a:gd name="connsiteY16" fmla="*/ 264074 h 333853"/>
                <a:gd name="connsiteX17" fmla="*/ 279581 w 333853"/>
                <a:gd name="connsiteY17" fmla="*/ 329919 h 333853"/>
                <a:gd name="connsiteX18" fmla="*/ 302197 w 333853"/>
                <a:gd name="connsiteY18" fmla="*/ 329919 h 333853"/>
                <a:gd name="connsiteX19" fmla="*/ 302197 w 333853"/>
                <a:gd name="connsiteY19" fmla="*/ 307281 h 333853"/>
                <a:gd name="connsiteX20" fmla="*/ 236384 w 333853"/>
                <a:gd name="connsiteY20" fmla="*/ 241437 h 333853"/>
                <a:gd name="connsiteX21" fmla="*/ 241425 w 333853"/>
                <a:gd name="connsiteY21" fmla="*/ 236397 h 333853"/>
                <a:gd name="connsiteX22" fmla="*/ 307215 w 333853"/>
                <a:gd name="connsiteY22" fmla="*/ 302284 h 333853"/>
                <a:gd name="connsiteX23" fmla="*/ 329831 w 333853"/>
                <a:gd name="connsiteY23" fmla="*/ 302284 h 333853"/>
                <a:gd name="connsiteX24" fmla="*/ 329831 w 333853"/>
                <a:gd name="connsiteY24" fmla="*/ 279647 h 333853"/>
                <a:gd name="connsiteX25" fmla="*/ 264019 w 333853"/>
                <a:gd name="connsiteY25" fmla="*/ 213781 h 333853"/>
                <a:gd name="connsiteX26" fmla="*/ 278924 w 333853"/>
                <a:gd name="connsiteY26" fmla="*/ 198876 h 333853"/>
                <a:gd name="connsiteX27" fmla="*/ 207436 w 333853"/>
                <a:gd name="connsiteY27" fmla="*/ 157177 h 333853"/>
                <a:gd name="connsiteX28" fmla="*/ 166318 w 333853"/>
                <a:gd name="connsiteY28" fmla="*/ 116005 h 333853"/>
                <a:gd name="connsiteX29" fmla="*/ 163335 w 333853"/>
                <a:gd name="connsiteY29" fmla="*/ 65938 h 3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3853" h="333853">
                  <a:moveTo>
                    <a:pt x="163335" y="65938"/>
                  </a:moveTo>
                  <a:lnTo>
                    <a:pt x="101777" y="4369"/>
                  </a:lnTo>
                  <a:cubicBezTo>
                    <a:pt x="89672" y="-7790"/>
                    <a:pt x="73841" y="8030"/>
                    <a:pt x="85978" y="20157"/>
                  </a:cubicBezTo>
                  <a:lnTo>
                    <a:pt x="146266" y="80444"/>
                  </a:lnTo>
                  <a:lnTo>
                    <a:pt x="141301" y="85409"/>
                  </a:lnTo>
                  <a:lnTo>
                    <a:pt x="135701" y="90998"/>
                  </a:lnTo>
                  <a:lnTo>
                    <a:pt x="90469" y="136198"/>
                  </a:lnTo>
                  <a:lnTo>
                    <a:pt x="85407" y="141302"/>
                  </a:lnTo>
                  <a:lnTo>
                    <a:pt x="80443" y="146267"/>
                  </a:lnTo>
                  <a:lnTo>
                    <a:pt x="20155" y="85980"/>
                  </a:lnTo>
                  <a:cubicBezTo>
                    <a:pt x="8040" y="73853"/>
                    <a:pt x="-7802" y="89663"/>
                    <a:pt x="4378" y="101768"/>
                  </a:cubicBezTo>
                  <a:lnTo>
                    <a:pt x="65936" y="163337"/>
                  </a:lnTo>
                  <a:cubicBezTo>
                    <a:pt x="79344" y="176734"/>
                    <a:pt x="100334" y="181979"/>
                    <a:pt x="116014" y="166298"/>
                  </a:cubicBezTo>
                  <a:lnTo>
                    <a:pt x="116057" y="166277"/>
                  </a:lnTo>
                  <a:lnTo>
                    <a:pt x="157154" y="207405"/>
                  </a:lnTo>
                  <a:lnTo>
                    <a:pt x="198896" y="278936"/>
                  </a:lnTo>
                  <a:lnTo>
                    <a:pt x="213758" y="264074"/>
                  </a:lnTo>
                  <a:lnTo>
                    <a:pt x="279581" y="329919"/>
                  </a:lnTo>
                  <a:cubicBezTo>
                    <a:pt x="285838" y="336154"/>
                    <a:pt x="295961" y="336154"/>
                    <a:pt x="302197" y="329919"/>
                  </a:cubicBezTo>
                  <a:cubicBezTo>
                    <a:pt x="308475" y="323640"/>
                    <a:pt x="308432" y="313528"/>
                    <a:pt x="302197" y="307281"/>
                  </a:cubicBezTo>
                  <a:lnTo>
                    <a:pt x="236384" y="241437"/>
                  </a:lnTo>
                  <a:lnTo>
                    <a:pt x="241425" y="236397"/>
                  </a:lnTo>
                  <a:lnTo>
                    <a:pt x="307215" y="302284"/>
                  </a:lnTo>
                  <a:cubicBezTo>
                    <a:pt x="313472" y="308520"/>
                    <a:pt x="323596" y="308520"/>
                    <a:pt x="329831" y="302284"/>
                  </a:cubicBezTo>
                  <a:cubicBezTo>
                    <a:pt x="336110" y="296006"/>
                    <a:pt x="336067" y="285925"/>
                    <a:pt x="329831" y="279647"/>
                  </a:cubicBezTo>
                  <a:lnTo>
                    <a:pt x="264019" y="213781"/>
                  </a:lnTo>
                  <a:lnTo>
                    <a:pt x="278924" y="198876"/>
                  </a:lnTo>
                  <a:lnTo>
                    <a:pt x="207436" y="157177"/>
                  </a:lnTo>
                  <a:lnTo>
                    <a:pt x="166318" y="116005"/>
                  </a:lnTo>
                  <a:cubicBezTo>
                    <a:pt x="181966" y="100335"/>
                    <a:pt x="176743" y="79335"/>
                    <a:pt x="163335" y="65938"/>
                  </a:cubicBezTo>
                  <a:close/>
                </a:path>
              </a:pathLst>
            </a:custGeom>
            <a:grpFill/>
            <a:ln w="10763" cap="flat">
              <a:noFill/>
              <a:prstDash val="solid"/>
              <a:miter/>
            </a:ln>
          </p:spPr>
          <p:txBody>
            <a:bodyPr rtlCol="0" anchor="ctr"/>
            <a:lstStyle/>
            <a:p>
              <a:endParaRPr lang="en-US" sz="1836"/>
            </a:p>
          </p:txBody>
        </p:sp>
      </p:grpSp>
      <p:sp>
        <p:nvSpPr>
          <p:cNvPr id="21" name="Rectangle 20">
            <a:extLst>
              <a:ext uri="{FF2B5EF4-FFF2-40B4-BE49-F238E27FC236}">
                <a16:creationId xmlns:a16="http://schemas.microsoft.com/office/drawing/2014/main" id="{0727F504-45E1-415D-8CBD-555B8B17B8AB}"/>
              </a:ext>
            </a:extLst>
          </p:cNvPr>
          <p:cNvSpPr/>
          <p:nvPr/>
        </p:nvSpPr>
        <p:spPr>
          <a:xfrm>
            <a:off x="8025555" y="4937178"/>
            <a:ext cx="3885633" cy="1649640"/>
          </a:xfrm>
          <a:prstGeom prst="rect">
            <a:avLst/>
          </a:prstGeom>
        </p:spPr>
        <p:txBody>
          <a:bodyPr wrap="square" lIns="182854" tIns="146283" rIns="182854" bIns="146283">
            <a:spAutoFit/>
          </a:bodyPr>
          <a:lstStyle/>
          <a:p>
            <a:pPr defTabSz="896214">
              <a:defRPr/>
            </a:pPr>
            <a:r>
              <a:rPr lang="en-US" sz="2200">
                <a:solidFill>
                  <a:srgbClr val="0078D7"/>
                </a:solidFill>
                <a:cs typeface="Times New Roman" panose="02020603050405020304" pitchFamily="18" charset="0"/>
              </a:rPr>
              <a:t>6x </a:t>
            </a:r>
            <a:r>
              <a:rPr lang="en-US" sz="2200">
                <a:solidFill>
                  <a:srgbClr val="282828"/>
                </a:solidFill>
                <a:cs typeface="Times New Roman" panose="02020603050405020304" pitchFamily="18" charset="0"/>
              </a:rPr>
              <a:t>as many small businesses agree that dynamic team structures will become the norm</a:t>
            </a:r>
            <a:r>
              <a:rPr lang="en-US" sz="2200" baseline="30000">
                <a:solidFill>
                  <a:srgbClr val="282828"/>
                </a:solidFill>
                <a:cs typeface="Times New Roman" panose="02020603050405020304" pitchFamily="18" charset="0"/>
              </a:rPr>
              <a:t>2</a:t>
            </a:r>
          </a:p>
        </p:txBody>
      </p:sp>
      <p:sp>
        <p:nvSpPr>
          <p:cNvPr id="86" name="Rectangle 85">
            <a:extLst>
              <a:ext uri="{FF2B5EF4-FFF2-40B4-BE49-F238E27FC236}">
                <a16:creationId xmlns:a16="http://schemas.microsoft.com/office/drawing/2014/main" id="{E2DD4297-9017-4506-991F-9BA239084B7D}"/>
              </a:ext>
            </a:extLst>
          </p:cNvPr>
          <p:cNvSpPr/>
          <p:nvPr/>
        </p:nvSpPr>
        <p:spPr>
          <a:xfrm>
            <a:off x="535037" y="6062067"/>
            <a:ext cx="6216650" cy="400110"/>
          </a:xfrm>
          <a:prstGeom prst="rect">
            <a:avLst/>
          </a:prstGeom>
        </p:spPr>
        <p:txBody>
          <a:bodyPr>
            <a:spAutoFit/>
          </a:bodyPr>
          <a:lstStyle/>
          <a:p>
            <a:r>
              <a:rPr lang="en-US" sz="1000">
                <a:solidFill>
                  <a:srgbClr val="504C48"/>
                </a:solidFill>
              </a:rPr>
              <a:t>1 Owl Labs survey, March, 2019</a:t>
            </a:r>
          </a:p>
          <a:p>
            <a:r>
              <a:rPr lang="en-US" sz="1000">
                <a:solidFill>
                  <a:srgbClr val="504C48"/>
                </a:solidFill>
              </a:rPr>
              <a:t>2 Upwork Future Workforce Small Business Report, 2018</a:t>
            </a:r>
          </a:p>
        </p:txBody>
      </p:sp>
    </p:spTree>
    <p:extLst>
      <p:ext uri="{BB962C8B-B14F-4D97-AF65-F5344CB8AC3E}">
        <p14:creationId xmlns:p14="http://schemas.microsoft.com/office/powerpoint/2010/main" val="128734728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hoto of 2 people collaborating">
            <a:extLst>
              <a:ext uri="{FF2B5EF4-FFF2-40B4-BE49-F238E27FC236}">
                <a16:creationId xmlns:a16="http://schemas.microsoft.com/office/drawing/2014/main" id="{25CAC513-3483-BF43-BC96-302C9622D08A}"/>
              </a:ext>
            </a:extLst>
          </p:cNvPr>
          <p:cNvPicPr>
            <a:picLocks noGrp="1" noChangeAspect="1"/>
          </p:cNvPicPr>
          <p:nvPr>
            <p:ph type="pic" sz="quarter" idx="10"/>
          </p:nvPr>
        </p:nvPicPr>
        <p:blipFill rotWithShape="1">
          <a:blip r:embed="rId3"/>
          <a:srcRect l="20899" r="20899"/>
          <a:stretch/>
        </p:blipFill>
        <p:spPr/>
      </p:pic>
      <p:sp>
        <p:nvSpPr>
          <p:cNvPr id="5" name="Title 4">
            <a:extLst>
              <a:ext uri="{FF2B5EF4-FFF2-40B4-BE49-F238E27FC236}">
                <a16:creationId xmlns:a16="http://schemas.microsoft.com/office/drawing/2014/main" id="{6627CD76-E92B-4A4E-92B7-F99E0D45FA41}"/>
              </a:ext>
            </a:extLst>
          </p:cNvPr>
          <p:cNvSpPr>
            <a:spLocks noGrp="1"/>
          </p:cNvSpPr>
          <p:nvPr>
            <p:ph type="title"/>
          </p:nvPr>
        </p:nvSpPr>
        <p:spPr/>
        <p:txBody>
          <a:bodyPr/>
          <a:lstStyle/>
          <a:p>
            <a:r>
              <a:rPr lang="en-US" sz="3200"/>
              <a:t>What others </a:t>
            </a:r>
            <a:r>
              <a:rPr lang="en-US" sz="3200">
                <a:solidFill>
                  <a:srgbClr val="0078D4"/>
                </a:solidFill>
              </a:rPr>
              <a:t>are saying</a:t>
            </a:r>
            <a:endParaRPr lang="en-US" sz="3200"/>
          </a:p>
        </p:txBody>
      </p:sp>
      <p:sp>
        <p:nvSpPr>
          <p:cNvPr id="11" name="Rectangle 10">
            <a:extLst>
              <a:ext uri="{FF2B5EF4-FFF2-40B4-BE49-F238E27FC236}">
                <a16:creationId xmlns:a16="http://schemas.microsoft.com/office/drawing/2014/main" id="{388B3B1B-0331-4AC2-91B0-27350D554210}"/>
              </a:ext>
            </a:extLst>
          </p:cNvPr>
          <p:cNvSpPr/>
          <p:nvPr/>
        </p:nvSpPr>
        <p:spPr>
          <a:xfrm>
            <a:off x="436165" y="3167036"/>
            <a:ext cx="4422409" cy="1661993"/>
          </a:xfrm>
          <a:prstGeom prst="rect">
            <a:avLst/>
          </a:prstGeom>
        </p:spPr>
        <p:txBody>
          <a:bodyPr wrap="square" lIns="0" tIns="0" rIns="0" bIns="0" anchor="t">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sz="1400" b="1">
                <a:solidFill>
                  <a:schemeClr val="tx2"/>
                </a:solidFill>
              </a:rPr>
              <a:t>Delivering business value</a:t>
            </a:r>
            <a:endParaRPr kumimoji="0" lang="en-US" sz="1400" b="1" i="0" u="none" strike="noStrike" kern="1200" cap="none" spc="0" normalizeH="0" baseline="0" noProof="0">
              <a:ln>
                <a:noFill/>
              </a:ln>
              <a:solidFill>
                <a:schemeClr val="tx2"/>
              </a:solidFill>
              <a:effectLst/>
              <a:uLnTx/>
              <a:uFillTx/>
            </a:endParaRPr>
          </a:p>
          <a:p>
            <a:r>
              <a:rPr lang="en-US" sz="1400" i="1"/>
              <a:t>“</a:t>
            </a:r>
            <a:r>
              <a:rPr lang="en-US" sz="1400" i="1">
                <a:ea typeface="+mn-lt"/>
                <a:cs typeface="+mn-lt"/>
              </a:rPr>
              <a:t> We use Teams to simplify onboarding…. It’s easier for them to be part of the team than it is through Messenger, where you have to share your personal profile on Facebook, or through SMS, where you don’t see them </a:t>
            </a:r>
            <a:br>
              <a:rPr lang="en-US" sz="1400" i="1">
                <a:ea typeface="+mn-lt"/>
                <a:cs typeface="+mn-lt"/>
              </a:rPr>
            </a:br>
            <a:r>
              <a:rPr lang="en-US" sz="1400" i="1">
                <a:ea typeface="+mn-lt"/>
                <a:cs typeface="+mn-lt"/>
              </a:rPr>
              <a:t>at all. "</a:t>
            </a:r>
          </a:p>
          <a:p>
            <a:pPr algn="r"/>
            <a:r>
              <a:rPr lang="en-US" sz="1200">
                <a:ea typeface="+mn-lt"/>
                <a:cs typeface="+mn-lt"/>
              </a:rPr>
              <a:t>-Emma </a:t>
            </a:r>
            <a:r>
              <a:rPr lang="en-US" sz="1200" err="1">
                <a:ea typeface="+mn-lt"/>
                <a:cs typeface="+mn-lt"/>
              </a:rPr>
              <a:t>Trygg</a:t>
            </a:r>
            <a:endParaRPr lang="en-US" sz="1200">
              <a:ea typeface="+mn-lt"/>
              <a:cs typeface="+mn-lt"/>
            </a:endParaRPr>
          </a:p>
          <a:p>
            <a:pPr algn="r"/>
            <a:r>
              <a:rPr lang="en-US" sz="1200">
                <a:ea typeface="+mn-lt"/>
                <a:cs typeface="+mn-lt"/>
              </a:rPr>
              <a:t>CFO at </a:t>
            </a:r>
            <a:r>
              <a:rPr lang="en-US" sz="1200">
                <a:ea typeface="+mn-lt"/>
                <a:cs typeface="+mn-lt"/>
                <a:hlinkClick r:id="rId4"/>
              </a:rPr>
              <a:t>Movement Group Nordic</a:t>
            </a:r>
            <a:endParaRPr lang="en-US" sz="1200">
              <a:cs typeface="Segoe UI"/>
            </a:endParaRPr>
          </a:p>
        </p:txBody>
      </p:sp>
      <p:sp>
        <p:nvSpPr>
          <p:cNvPr id="13" name="Rectangle 12">
            <a:extLst>
              <a:ext uri="{FF2B5EF4-FFF2-40B4-BE49-F238E27FC236}">
                <a16:creationId xmlns:a16="http://schemas.microsoft.com/office/drawing/2014/main" id="{046629AB-CA4D-4A9E-9C04-7B4F51F757DA}"/>
              </a:ext>
            </a:extLst>
          </p:cNvPr>
          <p:cNvSpPr/>
          <p:nvPr/>
        </p:nvSpPr>
        <p:spPr>
          <a:xfrm>
            <a:off x="507985" y="1185869"/>
            <a:ext cx="4422409" cy="2446824"/>
          </a:xfrm>
          <a:prstGeom prst="rect">
            <a:avLst/>
          </a:prstGeom>
        </p:spPr>
        <p:txBody>
          <a:bodyPr wrap="square" lIns="0" tIns="0" rIns="0" bIns="0" anchor="t">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ea typeface="+mn-ea"/>
                <a:cs typeface="+mn-cs"/>
              </a:rPr>
              <a:t>Reducing email overload</a:t>
            </a:r>
          </a:p>
          <a:p>
            <a:pPr>
              <a:defRPr/>
            </a:pPr>
            <a:r>
              <a:rPr lang="en-US" sz="1400" i="1">
                <a:solidFill>
                  <a:srgbClr val="1A1A1A"/>
                </a:solidFill>
              </a:rPr>
              <a:t>"</a:t>
            </a:r>
            <a:r>
              <a:rPr lang="en-US" sz="1400" i="1">
                <a:ea typeface="+mn-lt"/>
                <a:cs typeface="+mn-lt"/>
              </a:rPr>
              <a:t>We’ve been a lot more productive through chat on Teams. We don’t see long email chains anymore, and employees collaborate across departments more frequently because the persistent chat gives them the context to pick right back up with a project, even if they had other priorities for a few days."</a:t>
            </a:r>
          </a:p>
          <a:p>
            <a:pPr marL="466090" lvl="1" algn="r">
              <a:defRPr/>
            </a:pPr>
            <a:r>
              <a:rPr lang="en-US" sz="1200">
                <a:ea typeface="+mn-lt"/>
                <a:cs typeface="+mn-lt"/>
              </a:rPr>
              <a:t>-Joey </a:t>
            </a:r>
            <a:r>
              <a:rPr lang="en-US" sz="1200" err="1">
                <a:ea typeface="+mn-lt"/>
                <a:cs typeface="+mn-lt"/>
              </a:rPr>
              <a:t>Bitton</a:t>
            </a:r>
            <a:endParaRPr lang="en-US" sz="1200">
              <a:ea typeface="+mn-lt"/>
              <a:cs typeface="+mn-lt"/>
            </a:endParaRPr>
          </a:p>
          <a:p>
            <a:pPr marL="466090" lvl="1" algn="r">
              <a:defRPr/>
            </a:pPr>
            <a:r>
              <a:rPr lang="en-US" sz="1200">
                <a:ea typeface="+mn-lt"/>
                <a:cs typeface="+mn-lt"/>
              </a:rPr>
              <a:t> Communication Specialist at </a:t>
            </a:r>
            <a:r>
              <a:rPr lang="en-US" sz="1200">
                <a:ea typeface="+mn-lt"/>
                <a:cs typeface="+mn-lt"/>
                <a:hlinkClick r:id="rId5"/>
              </a:rPr>
              <a:t>The PUR Company</a:t>
            </a:r>
            <a:endParaRPr lang="en-US" sz="1200">
              <a:cs typeface="Segoe UI"/>
            </a:endParaRPr>
          </a:p>
          <a:p>
            <a:pPr>
              <a:spcAft>
                <a:spcPts val="600"/>
              </a:spcAft>
              <a:defRPr/>
            </a:pPr>
            <a:endParaRPr lang="en-US" sz="1200" i="1">
              <a:solidFill>
                <a:srgbClr val="1A1A1A"/>
              </a:solidFill>
              <a:cs typeface="Segoe UI"/>
            </a:endParaRPr>
          </a:p>
          <a:p>
            <a:pPr lvl="0">
              <a:spcAft>
                <a:spcPts val="600"/>
              </a:spcAft>
              <a:defRPr/>
            </a:pPr>
            <a:endParaRPr lang="en-US" sz="1400">
              <a:solidFill>
                <a:srgbClr val="1A1A1A"/>
              </a:solidFill>
            </a:endParaRPr>
          </a:p>
        </p:txBody>
      </p:sp>
      <p:sp>
        <p:nvSpPr>
          <p:cNvPr id="10" name="Rectangle 9">
            <a:extLst>
              <a:ext uri="{FF2B5EF4-FFF2-40B4-BE49-F238E27FC236}">
                <a16:creationId xmlns:a16="http://schemas.microsoft.com/office/drawing/2014/main" id="{4705DE52-7938-4F45-B677-610A7986142D}"/>
              </a:ext>
            </a:extLst>
          </p:cNvPr>
          <p:cNvSpPr/>
          <p:nvPr/>
        </p:nvSpPr>
        <p:spPr>
          <a:xfrm>
            <a:off x="436319" y="4892772"/>
            <a:ext cx="4388991" cy="1877437"/>
          </a:xfrm>
          <a:prstGeom prst="rect">
            <a:avLst/>
          </a:prstGeom>
        </p:spPr>
        <p:txBody>
          <a:bodyPr wrap="square" lIns="0" tIns="0" rIns="0" bIns="0" anchor="t">
            <a:spAutoFit/>
          </a:bodyPr>
          <a:lstStyle/>
          <a:p>
            <a:pPr>
              <a:defRPr/>
            </a:pPr>
            <a:r>
              <a:rPr lang="en-US" sz="1400" b="1">
                <a:solidFill>
                  <a:schemeClr val="tx2"/>
                </a:solidFill>
                <a:cs typeface="Segoe UI"/>
              </a:rPr>
              <a:t>Fostering collaborative cultures</a:t>
            </a:r>
            <a:endParaRPr lang="en-US" sz="1400" b="1" i="0" u="none" strike="noStrike" kern="1200" cap="none" spc="0" normalizeH="0" baseline="0" noProof="0">
              <a:ln>
                <a:noFill/>
              </a:ln>
              <a:solidFill>
                <a:schemeClr val="tx2"/>
              </a:solidFill>
              <a:effectLst/>
              <a:uLnTx/>
              <a:uFillTx/>
              <a:cs typeface="Segoe UI"/>
            </a:endParaRPr>
          </a:p>
          <a:p>
            <a:r>
              <a:rPr lang="en-US" sz="1400" i="1"/>
              <a:t>“</a:t>
            </a:r>
            <a:r>
              <a:rPr lang="en-US" sz="1400" i="1">
                <a:ea typeface="+mn-lt"/>
                <a:cs typeface="+mn-lt"/>
              </a:rPr>
              <a:t> What I love about Teams is that it separates our internal chatter from official client email communications. Our sales and admin people are inundated with emails all the time. Having everything pertaining to a project in one place for the team to collaborate really reduces the pressure."</a:t>
            </a:r>
          </a:p>
          <a:p>
            <a:pPr algn="r"/>
            <a:r>
              <a:rPr lang="en-US" sz="1200">
                <a:ea typeface="+mn-lt"/>
                <a:cs typeface="+mn-lt"/>
              </a:rPr>
              <a:t>-Josh Young</a:t>
            </a:r>
          </a:p>
          <a:p>
            <a:pPr algn="r"/>
            <a:r>
              <a:rPr lang="en-US" sz="1200">
                <a:ea typeface="+mn-lt"/>
                <a:cs typeface="+mn-lt"/>
              </a:rPr>
              <a:t>Cofounder at </a:t>
            </a:r>
            <a:r>
              <a:rPr lang="en-US" sz="1200">
                <a:ea typeface="+mn-lt"/>
                <a:cs typeface="+mn-lt"/>
                <a:hlinkClick r:id="rId6"/>
              </a:rPr>
              <a:t>Detroit Wallpaper</a:t>
            </a:r>
            <a:endParaRPr lang="en-US" sz="1200">
              <a:cs typeface="Segoe UI"/>
            </a:endParaRPr>
          </a:p>
        </p:txBody>
      </p:sp>
      <p:pic>
        <p:nvPicPr>
          <p:cNvPr id="12" name="Picture 3" descr="A close up of a sign&#10;&#10;Description generated with high confidence">
            <a:extLst>
              <a:ext uri="{FF2B5EF4-FFF2-40B4-BE49-F238E27FC236}">
                <a16:creationId xmlns:a16="http://schemas.microsoft.com/office/drawing/2014/main" id="{7140E933-BE73-40A9-A905-AC15EA313B5B}"/>
              </a:ext>
            </a:extLst>
          </p:cNvPr>
          <p:cNvPicPr>
            <a:picLocks noChangeAspect="1"/>
          </p:cNvPicPr>
          <p:nvPr/>
        </p:nvPicPr>
        <p:blipFill>
          <a:blip r:embed="rId7"/>
          <a:stretch>
            <a:fillRect/>
          </a:stretch>
        </p:blipFill>
        <p:spPr>
          <a:xfrm>
            <a:off x="4825310" y="1222376"/>
            <a:ext cx="1389342" cy="622020"/>
          </a:xfrm>
          <a:prstGeom prst="rect">
            <a:avLst/>
          </a:prstGeom>
        </p:spPr>
      </p:pic>
      <p:pic>
        <p:nvPicPr>
          <p:cNvPr id="15" name="Picture 8" descr="A close up of a logo&#10;&#10;Description generated with very high confidence">
            <a:extLst>
              <a:ext uri="{FF2B5EF4-FFF2-40B4-BE49-F238E27FC236}">
                <a16:creationId xmlns:a16="http://schemas.microsoft.com/office/drawing/2014/main" id="{74A32F6C-257E-46DB-A851-46A296A43E7D}"/>
              </a:ext>
            </a:extLst>
          </p:cNvPr>
          <p:cNvPicPr>
            <a:picLocks noChangeAspect="1"/>
          </p:cNvPicPr>
          <p:nvPr/>
        </p:nvPicPr>
        <p:blipFill>
          <a:blip r:embed="rId8"/>
          <a:stretch>
            <a:fillRect/>
          </a:stretch>
        </p:blipFill>
        <p:spPr>
          <a:xfrm>
            <a:off x="4825310" y="4965699"/>
            <a:ext cx="1058740" cy="330241"/>
          </a:xfrm>
          <a:prstGeom prst="rect">
            <a:avLst/>
          </a:prstGeom>
        </p:spPr>
      </p:pic>
      <p:pic>
        <p:nvPicPr>
          <p:cNvPr id="16" name="Picture 15" descr="PUR Company logo">
            <a:extLst>
              <a:ext uri="{FF2B5EF4-FFF2-40B4-BE49-F238E27FC236}">
                <a16:creationId xmlns:a16="http://schemas.microsoft.com/office/drawing/2014/main" id="{20FCAB19-03AC-4BAC-A0A7-5089BCED272D}"/>
              </a:ext>
            </a:extLst>
          </p:cNvPr>
          <p:cNvPicPr>
            <a:picLocks noChangeAspect="1"/>
          </p:cNvPicPr>
          <p:nvPr/>
        </p:nvPicPr>
        <p:blipFill>
          <a:blip r:embed="rId9"/>
          <a:stretch>
            <a:fillRect/>
          </a:stretch>
        </p:blipFill>
        <p:spPr>
          <a:xfrm>
            <a:off x="4825310" y="3063492"/>
            <a:ext cx="1481606" cy="610444"/>
          </a:xfrm>
          <a:prstGeom prst="rect">
            <a:avLst/>
          </a:prstGeom>
        </p:spPr>
      </p:pic>
    </p:spTree>
    <p:extLst>
      <p:ext uri="{BB962C8B-B14F-4D97-AF65-F5344CB8AC3E}">
        <p14:creationId xmlns:p14="http://schemas.microsoft.com/office/powerpoint/2010/main" val="113874727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hoto of people working together">
            <a:extLst>
              <a:ext uri="{FF2B5EF4-FFF2-40B4-BE49-F238E27FC236}">
                <a16:creationId xmlns:a16="http://schemas.microsoft.com/office/drawing/2014/main" id="{D64D23B9-63CC-CF4F-853B-267B13C20176}"/>
              </a:ext>
            </a:extLst>
          </p:cNvPr>
          <p:cNvPicPr>
            <a:picLocks noGrp="1" noChangeAspect="1"/>
          </p:cNvPicPr>
          <p:nvPr>
            <p:ph type="pic" sz="quarter" idx="10"/>
          </p:nvPr>
        </p:nvPicPr>
        <p:blipFill rotWithShape="1">
          <a:blip r:embed="rId3"/>
          <a:srcRect l="27166" r="27166"/>
          <a:stretch/>
        </p:blipFill>
        <p:spPr>
          <a:prstGeom prst="rect">
            <a:avLst/>
          </a:prstGeom>
        </p:spPr>
      </p:pic>
      <p:sp>
        <p:nvSpPr>
          <p:cNvPr id="7" name="Title 6">
            <a:extLst>
              <a:ext uri="{FF2B5EF4-FFF2-40B4-BE49-F238E27FC236}">
                <a16:creationId xmlns:a16="http://schemas.microsoft.com/office/drawing/2014/main" id="{CC2039B3-AE2C-493A-A1D9-625AC16BFB20}"/>
              </a:ext>
            </a:extLst>
          </p:cNvPr>
          <p:cNvSpPr>
            <a:spLocks noGrp="1"/>
          </p:cNvSpPr>
          <p:nvPr>
            <p:ph type="title"/>
          </p:nvPr>
        </p:nvSpPr>
        <p:spPr/>
        <p:txBody>
          <a:bodyPr/>
          <a:lstStyle/>
          <a:p>
            <a:r>
              <a:rPr lang="en-US"/>
              <a:t>Get started building business with </a:t>
            </a:r>
            <a:r>
              <a:rPr lang="en-US">
                <a:solidFill>
                  <a:srgbClr val="0078D4"/>
                </a:solidFill>
              </a:rPr>
              <a:t>SMB Teamwork</a:t>
            </a:r>
          </a:p>
        </p:txBody>
      </p:sp>
      <p:sp>
        <p:nvSpPr>
          <p:cNvPr id="11" name="Text Placeholder 10">
            <a:extLst>
              <a:ext uri="{FF2B5EF4-FFF2-40B4-BE49-F238E27FC236}">
                <a16:creationId xmlns:a16="http://schemas.microsoft.com/office/drawing/2014/main" id="{0580772D-84A3-4DEB-A8FC-45460D6A69FD}"/>
              </a:ext>
            </a:extLst>
          </p:cNvPr>
          <p:cNvSpPr>
            <a:spLocks noGrp="1"/>
          </p:cNvSpPr>
          <p:nvPr>
            <p:ph type="body" sz="quarter" idx="11"/>
          </p:nvPr>
        </p:nvSpPr>
        <p:spPr>
          <a:xfrm>
            <a:off x="434975" y="2188559"/>
            <a:ext cx="5667374" cy="3964413"/>
          </a:xfrm>
        </p:spPr>
        <p:txBody>
          <a:bodyPr/>
          <a:lstStyle/>
          <a:p>
            <a:pPr marL="285750" lvl="1" indent="-285750">
              <a:lnSpc>
                <a:spcPct val="100000"/>
              </a:lnSpc>
              <a:spcBef>
                <a:spcPts val="0"/>
              </a:spcBef>
              <a:spcAft>
                <a:spcPts val="1200"/>
              </a:spcAft>
              <a:buFont typeface="Arial" panose="020B0604020202020204" pitchFamily="34" charset="0"/>
              <a:buChar char="•"/>
            </a:pPr>
            <a:r>
              <a:rPr lang="en-US" sz="1800" kern="0">
                <a:solidFill>
                  <a:srgbClr val="000000">
                    <a:lumMod val="50000"/>
                  </a:srgbClr>
                </a:solidFill>
                <a:cs typeface="Segoe UI" panose="020B0502040204020203" pitchFamily="34" charset="0"/>
              </a:rPr>
              <a:t>Lead with a </a:t>
            </a:r>
            <a:r>
              <a:rPr lang="en-US" sz="1800">
                <a:solidFill>
                  <a:srgbClr val="0078D4"/>
                </a:solidFill>
                <a:hlinkClick r:id="rId4">
                  <a:extLst>
                    <a:ext uri="{A12FA001-AC4F-418D-AE19-62706E023703}">
                      <ahyp:hlinkClr xmlns:ahyp="http://schemas.microsoft.com/office/drawing/2018/hyperlinkcolor" val="tx"/>
                    </a:ext>
                  </a:extLst>
                </a:hlinkClick>
              </a:rPr>
              <a:t>SMB Teamwork Workshop</a:t>
            </a:r>
            <a:r>
              <a:rPr lang="en-US" sz="1800">
                <a:solidFill>
                  <a:srgbClr val="0078D4"/>
                </a:solidFill>
              </a:rPr>
              <a:t> </a:t>
            </a:r>
            <a:r>
              <a:rPr lang="en-US" sz="1800">
                <a:solidFill>
                  <a:schemeClr val="tx1"/>
                </a:solidFill>
              </a:rPr>
              <a:t>to qualify new Teamwork opportunities with your customers</a:t>
            </a:r>
          </a:p>
          <a:p>
            <a:pPr marL="285750" lvl="1" indent="-285750">
              <a:lnSpc>
                <a:spcPct val="100000"/>
              </a:lnSpc>
              <a:spcBef>
                <a:spcPts val="0"/>
              </a:spcBef>
              <a:spcAft>
                <a:spcPts val="1200"/>
              </a:spcAft>
              <a:buFont typeface="Arial" panose="020B0604020202020204" pitchFamily="34" charset="0"/>
              <a:buChar char="•"/>
            </a:pPr>
            <a:r>
              <a:rPr lang="en-US" sz="1800">
                <a:solidFill>
                  <a:schemeClr val="tx1"/>
                </a:solidFill>
              </a:rPr>
              <a:t>Provide SMB customers the opportunity to experience Teams with </a:t>
            </a:r>
            <a:r>
              <a:rPr lang="en-US" sz="1800">
                <a:solidFill>
                  <a:schemeClr val="tx1"/>
                </a:solidFill>
                <a:hlinkClick r:id="rId5"/>
              </a:rPr>
              <a:t>6-month CSP Trial</a:t>
            </a:r>
            <a:endParaRPr lang="en-US" sz="1800"/>
          </a:p>
          <a:p>
            <a:pPr marL="285750" lvl="1" indent="-285750">
              <a:lnSpc>
                <a:spcPct val="100000"/>
              </a:lnSpc>
              <a:spcBef>
                <a:spcPts val="0"/>
              </a:spcBef>
              <a:spcAft>
                <a:spcPts val="1200"/>
              </a:spcAft>
              <a:buFont typeface="Arial" panose="020B0604020202020204" pitchFamily="34" charset="0"/>
              <a:buChar char="•"/>
            </a:pPr>
            <a:r>
              <a:rPr lang="en-US" sz="1800"/>
              <a:t>Demo Microsoft Teams to your customers, utilizing the </a:t>
            </a:r>
            <a:r>
              <a:rPr lang="en-US" sz="1800">
                <a:hlinkClick r:id="rId6"/>
              </a:rPr>
              <a:t>Microsoft Demo platform </a:t>
            </a:r>
            <a:r>
              <a:rPr lang="en-US" sz="1800"/>
              <a:t>or </a:t>
            </a:r>
            <a:r>
              <a:rPr lang="en-US" sz="1800">
                <a:hlinkClick r:id="rId7"/>
              </a:rPr>
              <a:t>Guided Tours</a:t>
            </a:r>
            <a:endParaRPr lang="en-US" sz="1800"/>
          </a:p>
          <a:p>
            <a:pPr marL="285750" lvl="1" indent="-285750">
              <a:lnSpc>
                <a:spcPct val="100000"/>
              </a:lnSpc>
              <a:spcBef>
                <a:spcPts val="0"/>
              </a:spcBef>
              <a:spcAft>
                <a:spcPts val="1200"/>
              </a:spcAft>
              <a:buFont typeface="Arial" panose="020B0604020202020204" pitchFamily="34" charset="0"/>
              <a:buChar char="•"/>
            </a:pPr>
            <a:r>
              <a:rPr lang="en-US" sz="1800"/>
              <a:t>Learn more about Teams by earning </a:t>
            </a:r>
            <a:r>
              <a:rPr lang="en-US" sz="1800">
                <a:hlinkClick r:id="rId8"/>
              </a:rPr>
              <a:t>Microsoft 365 Fundamentals certification</a:t>
            </a:r>
            <a:r>
              <a:rPr lang="en-US" sz="1800"/>
              <a:t> and a deeper dive with the </a:t>
            </a:r>
            <a:r>
              <a:rPr lang="en-US" sz="1800">
                <a:hlinkClick r:id="rId9"/>
              </a:rPr>
              <a:t>Teamwork Administrator certification</a:t>
            </a:r>
            <a:endParaRPr lang="en-US" sz="1800"/>
          </a:p>
          <a:p>
            <a:pPr marL="285750" lvl="1" indent="-285750">
              <a:lnSpc>
                <a:spcPct val="100000"/>
              </a:lnSpc>
              <a:spcBef>
                <a:spcPts val="0"/>
              </a:spcBef>
              <a:spcAft>
                <a:spcPts val="1200"/>
              </a:spcAft>
              <a:buFont typeface="Arial" panose="020B0604020202020204" pitchFamily="34" charset="0"/>
              <a:buChar char="•"/>
            </a:pPr>
            <a:r>
              <a:rPr lang="en-US" sz="1800"/>
              <a:t>Gain insight into building your deployment and managed services with latest </a:t>
            </a:r>
            <a:r>
              <a:rPr lang="en-US" sz="1800">
                <a:gradFill>
                  <a:gsLst>
                    <a:gs pos="2917">
                      <a:schemeClr val="tx1"/>
                    </a:gs>
                    <a:gs pos="30000">
                      <a:schemeClr val="tx1"/>
                    </a:gs>
                  </a:gsLst>
                  <a:lin ang="5400000" scaled="0"/>
                </a:gradFill>
                <a:hlinkClick r:id="rId10"/>
              </a:rPr>
              <a:t>Forrester TEI studies</a:t>
            </a:r>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4483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Thank you</a:t>
            </a:r>
          </a:p>
        </p:txBody>
      </p:sp>
      <p:sp>
        <p:nvSpPr>
          <p:cNvPr id="3" name="Text Box 3">
            <a:extLst>
              <a:ext uri="{FF2B5EF4-FFF2-40B4-BE49-F238E27FC236}">
                <a16:creationId xmlns:a16="http://schemas.microsoft.com/office/drawing/2014/main" id="{1AC31AAD-333F-4FEE-A9AE-5AEC8E8A9C20}"/>
              </a:ext>
            </a:extLst>
          </p:cNvPr>
          <p:cNvSpPr txBox="1">
            <a:spLocks noChangeArrowheads="1"/>
          </p:cNvSpPr>
          <p:nvPr/>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spTree>
    <p:extLst>
      <p:ext uri="{BB962C8B-B14F-4D97-AF65-F5344CB8AC3E}">
        <p14:creationId xmlns:p14="http://schemas.microsoft.com/office/powerpoint/2010/main" val="368151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2">
            <a:extLst>
              <a:ext uri="{FF2B5EF4-FFF2-40B4-BE49-F238E27FC236}">
                <a16:creationId xmlns:a16="http://schemas.microsoft.com/office/drawing/2014/main" id="{F2B45763-93C6-4839-83D2-BD512DC59405}"/>
              </a:ext>
            </a:extLst>
          </p:cNvPr>
          <p:cNvSpPr>
            <a:spLocks noGrp="1"/>
          </p:cNvSpPr>
          <p:nvPr>
            <p:ph type="title"/>
          </p:nvPr>
        </p:nvSpPr>
        <p:spPr/>
        <p:txBody>
          <a:bodyPr/>
          <a:lstStyle/>
          <a:p>
            <a:r>
              <a:rPr lang="en-US">
                <a:latin typeface="Segoe UI Semibold" panose="020B0702040204020203" pitchFamily="34" charset="0"/>
              </a:rPr>
              <a:t>What does teamwork </a:t>
            </a:r>
            <a:br>
              <a:rPr lang="en-US">
                <a:latin typeface="Segoe UI Semibold" panose="020B0702040204020203" pitchFamily="34" charset="0"/>
              </a:rPr>
            </a:br>
            <a:r>
              <a:rPr lang="en-US">
                <a:latin typeface="Segoe UI Semibold" panose="020B0702040204020203" pitchFamily="34" charset="0"/>
              </a:rPr>
              <a:t>look like </a:t>
            </a:r>
            <a:r>
              <a:rPr lang="en-US">
                <a:solidFill>
                  <a:srgbClr val="0078D4"/>
                </a:solidFill>
                <a:latin typeface="Segoe UI Semibold" panose="020B0702040204020203" pitchFamily="34" charset="0"/>
              </a:rPr>
              <a:t>for SMBs today</a:t>
            </a:r>
            <a:r>
              <a:rPr lang="en-US">
                <a:solidFill>
                  <a:schemeClr val="tx2"/>
                </a:solidFill>
              </a:rPr>
              <a:t>?</a:t>
            </a:r>
          </a:p>
        </p:txBody>
      </p:sp>
      <p:grpSp>
        <p:nvGrpSpPr>
          <p:cNvPr id="118" name="Group 117" descr="Image of issues connected to disjointed collaboration and file sharing&#10;">
            <a:extLst>
              <a:ext uri="{FF2B5EF4-FFF2-40B4-BE49-F238E27FC236}">
                <a16:creationId xmlns:a16="http://schemas.microsoft.com/office/drawing/2014/main" id="{79EFA35F-D2E9-294D-A35A-C4B906B50D99}"/>
              </a:ext>
            </a:extLst>
          </p:cNvPr>
          <p:cNvGrpSpPr/>
          <p:nvPr/>
        </p:nvGrpSpPr>
        <p:grpSpPr>
          <a:xfrm>
            <a:off x="383472" y="2309396"/>
            <a:ext cx="4315553" cy="3134247"/>
            <a:chOff x="383472" y="2000664"/>
            <a:chExt cx="4315553" cy="3134247"/>
          </a:xfrm>
        </p:grpSpPr>
        <p:grpSp>
          <p:nvGrpSpPr>
            <p:cNvPr id="119" name="Group 118">
              <a:extLst>
                <a:ext uri="{FF2B5EF4-FFF2-40B4-BE49-F238E27FC236}">
                  <a16:creationId xmlns:a16="http://schemas.microsoft.com/office/drawing/2014/main" id="{4400E2AF-E15B-E84C-A5C9-39D2566972F2}"/>
                </a:ext>
              </a:extLst>
            </p:cNvPr>
            <p:cNvGrpSpPr/>
            <p:nvPr/>
          </p:nvGrpSpPr>
          <p:grpSpPr>
            <a:xfrm>
              <a:off x="1058680" y="2575055"/>
              <a:ext cx="2242396" cy="1952893"/>
              <a:chOff x="950334" y="2758871"/>
              <a:chExt cx="2242714" cy="1953170"/>
            </a:xfrm>
          </p:grpSpPr>
          <p:cxnSp>
            <p:nvCxnSpPr>
              <p:cNvPr id="133" name="Straight Connector 132">
                <a:extLst>
                  <a:ext uri="{FF2B5EF4-FFF2-40B4-BE49-F238E27FC236}">
                    <a16:creationId xmlns:a16="http://schemas.microsoft.com/office/drawing/2014/main" id="{508B99EB-93B7-474D-AE81-3C2ACC50DC51}"/>
                  </a:ext>
                  <a:ext uri="{C183D7F6-B498-43B3-948B-1728B52AA6E4}">
                    <adec:decorative xmlns:adec="http://schemas.microsoft.com/office/drawing/2017/decorative" val="1"/>
                  </a:ext>
                </a:extLst>
              </p:cNvPr>
              <p:cNvCxnSpPr>
                <a:cxnSpLocks/>
              </p:cNvCxnSpPr>
              <p:nvPr/>
            </p:nvCxnSpPr>
            <p:spPr>
              <a:xfrm flipH="1" flipV="1">
                <a:off x="950334" y="2763601"/>
                <a:ext cx="362631" cy="40501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A18BD91-20BA-8248-BAFA-761DB953D9D7}"/>
                  </a:ext>
                  <a:ext uri="{C183D7F6-B498-43B3-948B-1728B52AA6E4}">
                    <adec:decorative xmlns:adec="http://schemas.microsoft.com/office/drawing/2017/decorative" val="1"/>
                  </a:ext>
                </a:extLst>
              </p:cNvPr>
              <p:cNvCxnSpPr>
                <a:cxnSpLocks/>
              </p:cNvCxnSpPr>
              <p:nvPr/>
            </p:nvCxnSpPr>
            <p:spPr>
              <a:xfrm flipH="1">
                <a:off x="2765499" y="2758871"/>
                <a:ext cx="427549" cy="40974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F1559E3-97DA-FF41-8E07-A4FFCB7B331E}"/>
                  </a:ext>
                  <a:ext uri="{C183D7F6-B498-43B3-948B-1728B52AA6E4}">
                    <adec:decorative xmlns:adec="http://schemas.microsoft.com/office/drawing/2017/decorative" val="1"/>
                  </a:ext>
                </a:extLst>
              </p:cNvPr>
              <p:cNvCxnSpPr>
                <a:cxnSpLocks/>
              </p:cNvCxnSpPr>
              <p:nvPr/>
            </p:nvCxnSpPr>
            <p:spPr>
              <a:xfrm flipV="1">
                <a:off x="1285329" y="4378289"/>
                <a:ext cx="407597" cy="333752"/>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151CABB0-44CC-B64C-8051-B872E76B31B7}"/>
                </a:ext>
              </a:extLst>
            </p:cNvPr>
            <p:cNvGrpSpPr/>
            <p:nvPr/>
          </p:nvGrpSpPr>
          <p:grpSpPr>
            <a:xfrm>
              <a:off x="1267667" y="2607694"/>
              <a:ext cx="1734650" cy="1737113"/>
              <a:chOff x="1187901" y="2792942"/>
              <a:chExt cx="1734896" cy="1737360"/>
            </a:xfrm>
          </p:grpSpPr>
          <p:sp>
            <p:nvSpPr>
              <p:cNvPr id="131" name="Oval 130">
                <a:extLst>
                  <a:ext uri="{FF2B5EF4-FFF2-40B4-BE49-F238E27FC236}">
                    <a16:creationId xmlns:a16="http://schemas.microsoft.com/office/drawing/2014/main" id="{B9C331CC-A191-7A4D-82C8-9439502AC884}"/>
                  </a:ext>
                  <a:ext uri="{C183D7F6-B498-43B3-948B-1728B52AA6E4}">
                    <adec:decorative xmlns:adec="http://schemas.microsoft.com/office/drawing/2017/decorative" val="1"/>
                  </a:ext>
                </a:extLst>
              </p:cNvPr>
              <p:cNvSpPr/>
              <p:nvPr/>
            </p:nvSpPr>
            <p:spPr bwMode="auto">
              <a:xfrm>
                <a:off x="1394548" y="3000822"/>
                <a:ext cx="1321601" cy="1321601"/>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2" name="Oval 131">
                <a:extLst>
                  <a:ext uri="{FF2B5EF4-FFF2-40B4-BE49-F238E27FC236}">
                    <a16:creationId xmlns:a16="http://schemas.microsoft.com/office/drawing/2014/main" id="{40A2F8B4-ED42-9F40-B2D5-948EA4435F4E}"/>
                  </a:ext>
                  <a:ext uri="{C183D7F6-B498-43B3-948B-1728B52AA6E4}">
                    <adec:decorative xmlns:adec="http://schemas.microsoft.com/office/drawing/2017/decorative" val="1"/>
                  </a:ext>
                </a:extLst>
              </p:cNvPr>
              <p:cNvSpPr>
                <a:spLocks noChangeAspect="1"/>
              </p:cNvSpPr>
              <p:nvPr/>
            </p:nvSpPr>
            <p:spPr bwMode="auto">
              <a:xfrm>
                <a:off x="1187901" y="2792942"/>
                <a:ext cx="1734896" cy="1737360"/>
              </a:xfrm>
              <a:prstGeom prst="ellipse">
                <a:avLst/>
              </a:prstGeom>
              <a:noFill/>
              <a:ln w="19050">
                <a:solidFill>
                  <a:srgbClr val="0078D4"/>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32418" fontAlgn="base">
                  <a:spcBef>
                    <a:spcPct val="0"/>
                  </a:spcBef>
                  <a:spcAft>
                    <a:spcPts val="612"/>
                  </a:spcAft>
                  <a:defRPr/>
                </a:pPr>
                <a:r>
                  <a:rPr lang="en-US" sz="1398">
                    <a:solidFill>
                      <a:prstClr val="white"/>
                    </a:solidFill>
                    <a:cs typeface="Segoe UI Semibold" panose="020B0702040204020203" pitchFamily="34" charset="0"/>
                  </a:rPr>
                  <a:t>Disjointed</a:t>
                </a:r>
                <a:br>
                  <a:rPr lang="en-US" sz="1398">
                    <a:solidFill>
                      <a:prstClr val="white"/>
                    </a:solidFill>
                    <a:cs typeface="Segoe UI Semibold" panose="020B0702040204020203" pitchFamily="34" charset="0"/>
                  </a:rPr>
                </a:br>
                <a:r>
                  <a:rPr lang="en-US" sz="1398">
                    <a:solidFill>
                      <a:prstClr val="white"/>
                    </a:solidFill>
                    <a:cs typeface="Segoe UI Semibold" panose="020B0702040204020203" pitchFamily="34" charset="0"/>
                  </a:rPr>
                  <a:t>collaboration </a:t>
                </a:r>
                <a:br>
                  <a:rPr lang="en-US" sz="1398">
                    <a:solidFill>
                      <a:prstClr val="white"/>
                    </a:solidFill>
                    <a:cs typeface="Segoe UI Semibold" panose="020B0702040204020203" pitchFamily="34" charset="0"/>
                  </a:rPr>
                </a:br>
                <a:r>
                  <a:rPr lang="en-US" sz="1398">
                    <a:solidFill>
                      <a:prstClr val="white"/>
                    </a:solidFill>
                    <a:cs typeface="Segoe UI Semibold" panose="020B0702040204020203" pitchFamily="34" charset="0"/>
                  </a:rPr>
                  <a:t>and</a:t>
                </a:r>
                <a:br>
                  <a:rPr lang="en-US" sz="1398">
                    <a:solidFill>
                      <a:prstClr val="white"/>
                    </a:solidFill>
                    <a:cs typeface="Segoe UI Semibold" panose="020B0702040204020203" pitchFamily="34" charset="0"/>
                  </a:rPr>
                </a:br>
                <a:r>
                  <a:rPr lang="en-US" sz="1398">
                    <a:solidFill>
                      <a:prstClr val="white"/>
                    </a:solidFill>
                    <a:cs typeface="Segoe UI Semibold" panose="020B0702040204020203" pitchFamily="34" charset="0"/>
                  </a:rPr>
                  <a:t>file sharing</a:t>
                </a:r>
              </a:p>
            </p:txBody>
          </p:sp>
        </p:grpSp>
        <p:grpSp>
          <p:nvGrpSpPr>
            <p:cNvPr id="121" name="Group 120">
              <a:extLst>
                <a:ext uri="{FF2B5EF4-FFF2-40B4-BE49-F238E27FC236}">
                  <a16:creationId xmlns:a16="http://schemas.microsoft.com/office/drawing/2014/main" id="{F0F0379F-4750-C643-97E3-7894DEDEB6CC}"/>
                </a:ext>
              </a:extLst>
            </p:cNvPr>
            <p:cNvGrpSpPr/>
            <p:nvPr/>
          </p:nvGrpSpPr>
          <p:grpSpPr>
            <a:xfrm>
              <a:off x="383472" y="2000664"/>
              <a:ext cx="4315553" cy="3134247"/>
              <a:chOff x="20492" y="2392555"/>
              <a:chExt cx="4315553" cy="3134247"/>
            </a:xfrm>
          </p:grpSpPr>
          <p:sp>
            <p:nvSpPr>
              <p:cNvPr id="127" name="Rectangle 126">
                <a:extLst>
                  <a:ext uri="{FF2B5EF4-FFF2-40B4-BE49-F238E27FC236}">
                    <a16:creationId xmlns:a16="http://schemas.microsoft.com/office/drawing/2014/main" id="{8A455406-F06F-8649-8411-DB610B635D81}"/>
                  </a:ext>
                  <a:ext uri="{C183D7F6-B498-43B3-948B-1728B52AA6E4}">
                    <adec:decorative xmlns:adec="http://schemas.microsoft.com/office/drawing/2017/decorative" val="1"/>
                  </a:ext>
                </a:extLst>
              </p:cNvPr>
              <p:cNvSpPr/>
              <p:nvPr/>
            </p:nvSpPr>
            <p:spPr>
              <a:xfrm>
                <a:off x="568934" y="2397225"/>
                <a:ext cx="1751968" cy="489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Delays in development and implementation of content and ideas</a:t>
                </a:r>
              </a:p>
            </p:txBody>
          </p:sp>
          <p:sp>
            <p:nvSpPr>
              <p:cNvPr id="128" name="Rectangle 127">
                <a:extLst>
                  <a:ext uri="{FF2B5EF4-FFF2-40B4-BE49-F238E27FC236}">
                    <a16:creationId xmlns:a16="http://schemas.microsoft.com/office/drawing/2014/main" id="{D60AB578-76A0-1049-A8FC-35EDC70A1E67}"/>
                  </a:ext>
                  <a:ext uri="{C183D7F6-B498-43B3-948B-1728B52AA6E4}">
                    <adec:decorative xmlns:adec="http://schemas.microsoft.com/office/drawing/2017/decorative" val="1"/>
                  </a:ext>
                </a:extLst>
              </p:cNvPr>
              <p:cNvSpPr/>
              <p:nvPr/>
            </p:nvSpPr>
            <p:spPr>
              <a:xfrm>
                <a:off x="3187882" y="2392555"/>
                <a:ext cx="1148163"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Unreliable version control</a:t>
                </a:r>
              </a:p>
            </p:txBody>
          </p:sp>
          <p:sp>
            <p:nvSpPr>
              <p:cNvPr id="129" name="Rectangle 128">
                <a:extLst>
                  <a:ext uri="{FF2B5EF4-FFF2-40B4-BE49-F238E27FC236}">
                    <a16:creationId xmlns:a16="http://schemas.microsoft.com/office/drawing/2014/main" id="{D7660A40-9B65-8F4A-8A7E-5ABC15E95C32}"/>
                  </a:ext>
                  <a:ext uri="{C183D7F6-B498-43B3-948B-1728B52AA6E4}">
                    <adec:decorative xmlns:adec="http://schemas.microsoft.com/office/drawing/2017/decorative" val="1"/>
                  </a:ext>
                </a:extLst>
              </p:cNvPr>
              <p:cNvSpPr/>
              <p:nvPr/>
            </p:nvSpPr>
            <p:spPr>
              <a:xfrm>
                <a:off x="1077832" y="4936803"/>
                <a:ext cx="1461836"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Difficult to involve outside contributors</a:t>
                </a:r>
              </a:p>
            </p:txBody>
          </p:sp>
          <p:sp>
            <p:nvSpPr>
              <p:cNvPr id="130" name="Rectangle 129">
                <a:extLst>
                  <a:ext uri="{FF2B5EF4-FFF2-40B4-BE49-F238E27FC236}">
                    <a16:creationId xmlns:a16="http://schemas.microsoft.com/office/drawing/2014/main" id="{2A07867A-0BCF-4540-AB15-6986FF182C4F}"/>
                  </a:ext>
                  <a:ext uri="{C183D7F6-B498-43B3-948B-1728B52AA6E4}">
                    <adec:decorative xmlns:adec="http://schemas.microsoft.com/office/drawing/2017/decorative" val="1"/>
                  </a:ext>
                </a:extLst>
              </p:cNvPr>
              <p:cNvSpPr/>
              <p:nvPr/>
            </p:nvSpPr>
            <p:spPr>
              <a:xfrm rot="10800000" flipV="1">
                <a:off x="20492" y="4134327"/>
                <a:ext cx="1021294" cy="769441"/>
              </a:xfrm>
              <a:prstGeom prst="rect">
                <a:avLst/>
              </a:prstGeom>
            </p:spPr>
            <p:txBody>
              <a:bodyPr wrap="square">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ea typeface="+mn-ea"/>
                    <a:cs typeface="+mn-cs"/>
                  </a:rPr>
                  <a:t>Inefficient co-authoring and file sharing</a:t>
                </a:r>
              </a:p>
            </p:txBody>
          </p:sp>
        </p:grpSp>
        <p:cxnSp>
          <p:nvCxnSpPr>
            <p:cNvPr id="122" name="Straight Connector 121">
              <a:extLst>
                <a:ext uri="{FF2B5EF4-FFF2-40B4-BE49-F238E27FC236}">
                  <a16:creationId xmlns:a16="http://schemas.microsoft.com/office/drawing/2014/main" id="{98B63AE9-B546-B24C-A3B2-70A4039ECFBB}"/>
                </a:ext>
                <a:ext uri="{C183D7F6-B498-43B3-948B-1728B52AA6E4}">
                  <adec:decorative xmlns:adec="http://schemas.microsoft.com/office/drawing/2017/decorative" val="1"/>
                </a:ext>
              </a:extLst>
            </p:cNvPr>
            <p:cNvCxnSpPr>
              <a:cxnSpLocks/>
            </p:cNvCxnSpPr>
            <p:nvPr/>
          </p:nvCxnSpPr>
          <p:spPr>
            <a:xfrm flipH="1" flipV="1">
              <a:off x="900764" y="3541364"/>
              <a:ext cx="345195" cy="17205"/>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E3B158DA-FC21-F249-92E4-554896E4FB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268" y="2002701"/>
              <a:ext cx="293922" cy="458805"/>
            </a:xfrm>
            <a:prstGeom prst="rect">
              <a:avLst/>
            </a:prstGeom>
          </p:spPr>
        </p:pic>
        <p:pic>
          <p:nvPicPr>
            <p:cNvPr id="124" name="Picture 123">
              <a:extLst>
                <a:ext uri="{FF2B5EF4-FFF2-40B4-BE49-F238E27FC236}">
                  <a16:creationId xmlns:a16="http://schemas.microsoft.com/office/drawing/2014/main" id="{22A60404-58A8-AF4A-A257-ABFE0A0EEF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67915" y="2072393"/>
              <a:ext cx="390342" cy="399016"/>
            </a:xfrm>
            <a:prstGeom prst="rect">
              <a:avLst/>
            </a:prstGeom>
          </p:spPr>
        </p:pic>
        <p:pic>
          <p:nvPicPr>
            <p:cNvPr id="125" name="Picture 124">
              <a:extLst>
                <a:ext uri="{FF2B5EF4-FFF2-40B4-BE49-F238E27FC236}">
                  <a16:creationId xmlns:a16="http://schemas.microsoft.com/office/drawing/2014/main" id="{419F38EE-D21C-9A49-AD43-8D4003A51E2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7263" y="3329764"/>
              <a:ext cx="336934" cy="344104"/>
            </a:xfrm>
            <a:prstGeom prst="rect">
              <a:avLst/>
            </a:prstGeom>
          </p:spPr>
        </p:pic>
        <p:pic>
          <p:nvPicPr>
            <p:cNvPr id="126" name="Picture 125">
              <a:extLst>
                <a:ext uri="{FF2B5EF4-FFF2-40B4-BE49-F238E27FC236}">
                  <a16:creationId xmlns:a16="http://schemas.microsoft.com/office/drawing/2014/main" id="{D2B120FA-C9C3-1E41-AAAB-1C218DB2CE4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6635" y="4627085"/>
              <a:ext cx="506453" cy="434672"/>
            </a:xfrm>
            <a:prstGeom prst="rect">
              <a:avLst/>
            </a:prstGeom>
          </p:spPr>
        </p:pic>
      </p:grpSp>
      <p:grpSp>
        <p:nvGrpSpPr>
          <p:cNvPr id="136" name="Group 135" descr="Image of issues connected to dispersed resources&#10;">
            <a:extLst>
              <a:ext uri="{FF2B5EF4-FFF2-40B4-BE49-F238E27FC236}">
                <a16:creationId xmlns:a16="http://schemas.microsoft.com/office/drawing/2014/main" id="{07D6C301-0DA0-AA48-BF1E-FC13B7EB8A43}"/>
              </a:ext>
            </a:extLst>
          </p:cNvPr>
          <p:cNvGrpSpPr/>
          <p:nvPr/>
        </p:nvGrpSpPr>
        <p:grpSpPr>
          <a:xfrm>
            <a:off x="5329721" y="334925"/>
            <a:ext cx="6670341" cy="3121834"/>
            <a:chOff x="5786927" y="253282"/>
            <a:chExt cx="6670341" cy="3121834"/>
          </a:xfrm>
        </p:grpSpPr>
        <p:grpSp>
          <p:nvGrpSpPr>
            <p:cNvPr id="137" name="Group 136">
              <a:extLst>
                <a:ext uri="{FF2B5EF4-FFF2-40B4-BE49-F238E27FC236}">
                  <a16:creationId xmlns:a16="http://schemas.microsoft.com/office/drawing/2014/main" id="{A4426857-2E98-584F-ABB1-DED2902227AC}"/>
                </a:ext>
              </a:extLst>
            </p:cNvPr>
            <p:cNvGrpSpPr/>
            <p:nvPr/>
          </p:nvGrpSpPr>
          <p:grpSpPr>
            <a:xfrm>
              <a:off x="6912104" y="723499"/>
              <a:ext cx="2970270" cy="1657591"/>
              <a:chOff x="6459716" y="819114"/>
              <a:chExt cx="2970270" cy="1657591"/>
            </a:xfrm>
          </p:grpSpPr>
          <p:cxnSp>
            <p:nvCxnSpPr>
              <p:cNvPr id="150" name="Straight Connector 149">
                <a:extLst>
                  <a:ext uri="{FF2B5EF4-FFF2-40B4-BE49-F238E27FC236}">
                    <a16:creationId xmlns:a16="http://schemas.microsoft.com/office/drawing/2014/main" id="{3F7DC24C-AAB4-9145-B390-7CA547C43258}"/>
                  </a:ext>
                </a:extLst>
              </p:cNvPr>
              <p:cNvCxnSpPr>
                <a:cxnSpLocks/>
              </p:cNvCxnSpPr>
              <p:nvPr/>
            </p:nvCxnSpPr>
            <p:spPr>
              <a:xfrm>
                <a:off x="7757876" y="819114"/>
                <a:ext cx="5193" cy="354332"/>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89F009F-4A35-CB45-BEAC-D6823F1F56B7}"/>
                  </a:ext>
                </a:extLst>
              </p:cNvPr>
              <p:cNvCxnSpPr>
                <a:cxnSpLocks/>
              </p:cNvCxnSpPr>
              <p:nvPr/>
            </p:nvCxnSpPr>
            <p:spPr>
              <a:xfrm flipV="1">
                <a:off x="8932070" y="2476704"/>
                <a:ext cx="497916" cy="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81466FB-89AA-4143-9BF2-A431F4C853DE}"/>
                  </a:ext>
                </a:extLst>
              </p:cNvPr>
              <p:cNvCxnSpPr>
                <a:cxnSpLocks/>
              </p:cNvCxnSpPr>
              <p:nvPr/>
            </p:nvCxnSpPr>
            <p:spPr>
              <a:xfrm flipV="1">
                <a:off x="8760044" y="1371227"/>
                <a:ext cx="302655" cy="33555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3CBC576-2769-8240-9F9A-C5ECED180B79}"/>
                  </a:ext>
                </a:extLst>
              </p:cNvPr>
              <p:cNvCxnSpPr>
                <a:cxnSpLocks/>
              </p:cNvCxnSpPr>
              <p:nvPr/>
            </p:nvCxnSpPr>
            <p:spPr>
              <a:xfrm>
                <a:off x="6459716" y="1442340"/>
                <a:ext cx="373665" cy="302114"/>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2E7766BC-4542-264C-8259-3B0142974525}"/>
                </a:ext>
              </a:extLst>
            </p:cNvPr>
            <p:cNvGrpSpPr/>
            <p:nvPr/>
          </p:nvGrpSpPr>
          <p:grpSpPr>
            <a:xfrm>
              <a:off x="7150698" y="1120336"/>
              <a:ext cx="2255421" cy="2254780"/>
              <a:chOff x="6247526" y="1009056"/>
              <a:chExt cx="2065046" cy="2064460"/>
            </a:xfrm>
          </p:grpSpPr>
          <p:sp>
            <p:nvSpPr>
              <p:cNvPr id="148" name="Oval 147">
                <a:extLst>
                  <a:ext uri="{FF2B5EF4-FFF2-40B4-BE49-F238E27FC236}">
                    <a16:creationId xmlns:a16="http://schemas.microsoft.com/office/drawing/2014/main" id="{A4485893-5944-4846-AB10-4A57154E2653}"/>
                  </a:ext>
                </a:extLst>
              </p:cNvPr>
              <p:cNvSpPr/>
              <p:nvPr/>
            </p:nvSpPr>
            <p:spPr bwMode="auto">
              <a:xfrm>
                <a:off x="6478415" y="1239652"/>
                <a:ext cx="1603269" cy="1603269"/>
              </a:xfrm>
              <a:prstGeom prst="ellipse">
                <a:avLst/>
              </a:prstGeom>
              <a:solidFill>
                <a:srgbClr val="0078D4"/>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9" name="Oval 148">
                <a:extLst>
                  <a:ext uri="{FF2B5EF4-FFF2-40B4-BE49-F238E27FC236}">
                    <a16:creationId xmlns:a16="http://schemas.microsoft.com/office/drawing/2014/main" id="{B7DC0980-8D96-1645-A6C0-65C7EB66B67F}"/>
                  </a:ext>
                </a:extLst>
              </p:cNvPr>
              <p:cNvSpPr/>
              <p:nvPr/>
            </p:nvSpPr>
            <p:spPr bwMode="auto">
              <a:xfrm>
                <a:off x="6247526" y="1009056"/>
                <a:ext cx="2065046" cy="2064460"/>
              </a:xfrm>
              <a:prstGeom prst="ellipse">
                <a:avLst/>
              </a:prstGeom>
              <a:noFill/>
              <a:ln w="19050">
                <a:solidFill>
                  <a:srgbClr val="0078D4"/>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149201" rIns="0" bIns="149201" numCol="1" spcCol="0" rtlCol="0" fromWordArt="0" anchor="ctr" anchorCtr="0" forceAA="0" compatLnSpc="1">
                <a:prstTxWarp prst="textNoShape">
                  <a:avLst/>
                </a:prstTxWarp>
                <a:noAutofit/>
              </a:bodyPr>
              <a:lstStyle/>
              <a:p>
                <a:pPr marL="0" marR="0" lvl="0" indent="0" algn="ctr" defTabSz="932418" rtl="0" eaLnBrk="1" fontAlgn="base" latinLnBrk="0" hangingPunct="1">
                  <a:lnSpc>
                    <a:spcPct val="100000"/>
                  </a:lnSpc>
                  <a:spcBef>
                    <a:spcPct val="0"/>
                  </a:spcBef>
                  <a:spcAft>
                    <a:spcPts val="0"/>
                  </a:spcAft>
                  <a:buClrTx/>
                  <a:buSzTx/>
                  <a:buFontTx/>
                  <a:buNone/>
                  <a:tabLst/>
                  <a:defRPr/>
                </a:pPr>
                <a:r>
                  <a:rPr kumimoji="0" lang="en-US" sz="1598" b="0" i="0" u="none" strike="noStrike" kern="1200" cap="none" spc="0" normalizeH="0" baseline="0" noProof="0">
                    <a:ln>
                      <a:noFill/>
                    </a:ln>
                    <a:solidFill>
                      <a:prstClr val="white"/>
                    </a:solidFill>
                    <a:effectLst/>
                    <a:uLnTx/>
                    <a:uFillTx/>
                    <a:ea typeface="+mn-ea"/>
                    <a:cs typeface="Segoe UI Semibold" panose="020B0702040204020203" pitchFamily="34" charset="0"/>
                  </a:rPr>
                  <a:t>Dispersed</a:t>
                </a:r>
                <a:br>
                  <a:rPr kumimoji="0" lang="en-US" sz="1598" b="0" i="0" u="none" strike="noStrike" kern="1200" cap="none" spc="0" normalizeH="0" baseline="0" noProof="0">
                    <a:ln>
                      <a:noFill/>
                    </a:ln>
                    <a:solidFill>
                      <a:prstClr val="white"/>
                    </a:solidFill>
                    <a:effectLst/>
                    <a:uLnTx/>
                    <a:uFillTx/>
                    <a:ea typeface="+mn-ea"/>
                    <a:cs typeface="Segoe UI Semibold" panose="020B0702040204020203" pitchFamily="34" charset="0"/>
                  </a:rPr>
                </a:br>
                <a:r>
                  <a:rPr kumimoji="0" lang="en-US" sz="1598" b="0" i="0" u="none" strike="noStrike" kern="1200" cap="none" spc="0" normalizeH="0" baseline="0" noProof="0">
                    <a:ln>
                      <a:noFill/>
                    </a:ln>
                    <a:solidFill>
                      <a:prstClr val="white"/>
                    </a:solidFill>
                    <a:effectLst/>
                    <a:uLnTx/>
                    <a:uFillTx/>
                    <a:ea typeface="+mn-ea"/>
                    <a:cs typeface="Segoe UI Semibold" panose="020B0702040204020203" pitchFamily="34" charset="0"/>
                  </a:rPr>
                  <a:t>resources</a:t>
                </a:r>
              </a:p>
            </p:txBody>
          </p:sp>
        </p:grpSp>
        <p:grpSp>
          <p:nvGrpSpPr>
            <p:cNvPr id="139" name="Group 138">
              <a:extLst>
                <a:ext uri="{FF2B5EF4-FFF2-40B4-BE49-F238E27FC236}">
                  <a16:creationId xmlns:a16="http://schemas.microsoft.com/office/drawing/2014/main" id="{9ED29543-376C-CE49-B091-C58D03288DD9}"/>
                </a:ext>
              </a:extLst>
            </p:cNvPr>
            <p:cNvGrpSpPr/>
            <p:nvPr/>
          </p:nvGrpSpPr>
          <p:grpSpPr>
            <a:xfrm>
              <a:off x="6239972" y="253282"/>
              <a:ext cx="6217296" cy="2340814"/>
              <a:chOff x="5787584" y="348897"/>
              <a:chExt cx="6217296" cy="2340814"/>
            </a:xfrm>
          </p:grpSpPr>
          <p:sp>
            <p:nvSpPr>
              <p:cNvPr id="144" name="Rectangle 143">
                <a:extLst>
                  <a:ext uri="{FF2B5EF4-FFF2-40B4-BE49-F238E27FC236}">
                    <a16:creationId xmlns:a16="http://schemas.microsoft.com/office/drawing/2014/main" id="{014F3F18-00C7-EB47-A796-46639CDC8ADB}"/>
                  </a:ext>
                </a:extLst>
              </p:cNvPr>
              <p:cNvSpPr/>
              <p:nvPr/>
            </p:nvSpPr>
            <p:spPr>
              <a:xfrm>
                <a:off x="5787584" y="1035759"/>
                <a:ext cx="995088" cy="4065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75" tIns="0" rIns="186475" bIns="149180"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Increased IT </a:t>
                </a:r>
              </a:p>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support </a:t>
                </a:r>
              </a:p>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workload</a:t>
                </a:r>
              </a:p>
            </p:txBody>
          </p:sp>
          <p:sp>
            <p:nvSpPr>
              <p:cNvPr id="145" name="Rectangle 144">
                <a:extLst>
                  <a:ext uri="{FF2B5EF4-FFF2-40B4-BE49-F238E27FC236}">
                    <a16:creationId xmlns:a16="http://schemas.microsoft.com/office/drawing/2014/main" id="{CBBEF629-79E3-6A4E-AF88-191514F09965}"/>
                  </a:ext>
                </a:extLst>
              </p:cNvPr>
              <p:cNvSpPr/>
              <p:nvPr/>
            </p:nvSpPr>
            <p:spPr>
              <a:xfrm>
                <a:off x="9054784" y="849298"/>
                <a:ext cx="1564116" cy="489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Lack of centralized hub for information</a:t>
                </a:r>
              </a:p>
            </p:txBody>
          </p:sp>
          <p:sp>
            <p:nvSpPr>
              <p:cNvPr id="146" name="Rectangle 145">
                <a:extLst>
                  <a:ext uri="{FF2B5EF4-FFF2-40B4-BE49-F238E27FC236}">
                    <a16:creationId xmlns:a16="http://schemas.microsoft.com/office/drawing/2014/main" id="{E91BF96A-CA51-0443-A415-378AC9589366}"/>
                  </a:ext>
                </a:extLst>
              </p:cNvPr>
              <p:cNvSpPr/>
              <p:nvPr/>
            </p:nvSpPr>
            <p:spPr>
              <a:xfrm>
                <a:off x="9948996" y="2200231"/>
                <a:ext cx="2055884" cy="489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Tools used inconsistently across the organization</a:t>
                </a:r>
              </a:p>
            </p:txBody>
          </p:sp>
          <p:sp>
            <p:nvSpPr>
              <p:cNvPr id="147" name="Rectangle 146">
                <a:extLst>
                  <a:ext uri="{FF2B5EF4-FFF2-40B4-BE49-F238E27FC236}">
                    <a16:creationId xmlns:a16="http://schemas.microsoft.com/office/drawing/2014/main" id="{EAF29092-5964-194F-B650-908084A03B0E}"/>
                  </a:ext>
                </a:extLst>
              </p:cNvPr>
              <p:cNvSpPr/>
              <p:nvPr/>
            </p:nvSpPr>
            <p:spPr>
              <a:xfrm>
                <a:off x="7450174" y="348897"/>
                <a:ext cx="1313830" cy="4894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Increased on-boarding time</a:t>
                </a:r>
              </a:p>
            </p:txBody>
          </p:sp>
        </p:grpSp>
        <p:pic>
          <p:nvPicPr>
            <p:cNvPr id="140" name="Picture 139">
              <a:extLst>
                <a:ext uri="{FF2B5EF4-FFF2-40B4-BE49-F238E27FC236}">
                  <a16:creationId xmlns:a16="http://schemas.microsoft.com/office/drawing/2014/main" id="{27615C6A-5C1A-4643-AE58-3C5EEFF37668}"/>
                </a:ext>
              </a:extLst>
            </p:cNvPr>
            <p:cNvPicPr>
              <a:picLocks noChangeAspect="1"/>
            </p:cNvPicPr>
            <p:nvPr/>
          </p:nvPicPr>
          <p:blipFill>
            <a:blip r:embed="rId7"/>
            <a:stretch>
              <a:fillRect/>
            </a:stretch>
          </p:blipFill>
          <p:spPr>
            <a:xfrm>
              <a:off x="7523385" y="302116"/>
              <a:ext cx="379177" cy="379177"/>
            </a:xfrm>
            <a:prstGeom prst="rect">
              <a:avLst/>
            </a:prstGeom>
          </p:spPr>
        </p:pic>
        <p:pic>
          <p:nvPicPr>
            <p:cNvPr id="141" name="Picture 140">
              <a:extLst>
                <a:ext uri="{FF2B5EF4-FFF2-40B4-BE49-F238E27FC236}">
                  <a16:creationId xmlns:a16="http://schemas.microsoft.com/office/drawing/2014/main" id="{07699E74-B90F-9E40-A646-E08E9F5574A0}"/>
                </a:ext>
              </a:extLst>
            </p:cNvPr>
            <p:cNvPicPr>
              <a:picLocks noChangeAspect="1"/>
            </p:cNvPicPr>
            <p:nvPr/>
          </p:nvPicPr>
          <p:blipFill>
            <a:blip r:embed="rId8"/>
            <a:stretch>
              <a:fillRect/>
            </a:stretch>
          </p:blipFill>
          <p:spPr>
            <a:xfrm>
              <a:off x="9122456" y="768437"/>
              <a:ext cx="394285" cy="394285"/>
            </a:xfrm>
            <a:prstGeom prst="rect">
              <a:avLst/>
            </a:prstGeom>
          </p:spPr>
        </p:pic>
        <p:pic>
          <p:nvPicPr>
            <p:cNvPr id="142" name="Picture 141">
              <a:extLst>
                <a:ext uri="{FF2B5EF4-FFF2-40B4-BE49-F238E27FC236}">
                  <a16:creationId xmlns:a16="http://schemas.microsoft.com/office/drawing/2014/main" id="{F00DFB66-A77F-2441-9B10-5BADC3224945}"/>
                </a:ext>
              </a:extLst>
            </p:cNvPr>
            <p:cNvPicPr>
              <a:picLocks noChangeAspect="1"/>
            </p:cNvPicPr>
            <p:nvPr/>
          </p:nvPicPr>
          <p:blipFill>
            <a:blip r:embed="rId9"/>
            <a:stretch>
              <a:fillRect/>
            </a:stretch>
          </p:blipFill>
          <p:spPr>
            <a:xfrm>
              <a:off x="5786927" y="856150"/>
              <a:ext cx="546100" cy="419100"/>
            </a:xfrm>
            <a:prstGeom prst="rect">
              <a:avLst/>
            </a:prstGeom>
          </p:spPr>
        </p:pic>
        <p:pic>
          <p:nvPicPr>
            <p:cNvPr id="143" name="Picture 142">
              <a:extLst>
                <a:ext uri="{FF2B5EF4-FFF2-40B4-BE49-F238E27FC236}">
                  <a16:creationId xmlns:a16="http://schemas.microsoft.com/office/drawing/2014/main" id="{12EB53B1-F405-9F4D-8505-817EF1F392EC}"/>
                </a:ext>
              </a:extLst>
            </p:cNvPr>
            <p:cNvPicPr>
              <a:picLocks noChangeAspect="1"/>
            </p:cNvPicPr>
            <p:nvPr/>
          </p:nvPicPr>
          <p:blipFill>
            <a:blip r:embed="rId10"/>
            <a:stretch>
              <a:fillRect/>
            </a:stretch>
          </p:blipFill>
          <p:spPr>
            <a:xfrm>
              <a:off x="9913279" y="2174719"/>
              <a:ext cx="457200" cy="342900"/>
            </a:xfrm>
            <a:prstGeom prst="rect">
              <a:avLst/>
            </a:prstGeom>
          </p:spPr>
        </p:pic>
      </p:grpSp>
      <p:grpSp>
        <p:nvGrpSpPr>
          <p:cNvPr id="4" name="Group 3" descr="Image of issues connected to third-party apps create security concerns&#10;">
            <a:extLst>
              <a:ext uri="{FF2B5EF4-FFF2-40B4-BE49-F238E27FC236}">
                <a16:creationId xmlns:a16="http://schemas.microsoft.com/office/drawing/2014/main" id="{85C2632B-6EB6-ED42-85BA-C1F795A51BCD}"/>
              </a:ext>
            </a:extLst>
          </p:cNvPr>
          <p:cNvGrpSpPr/>
          <p:nvPr/>
        </p:nvGrpSpPr>
        <p:grpSpPr>
          <a:xfrm>
            <a:off x="2705880" y="3391893"/>
            <a:ext cx="4549195" cy="3493796"/>
            <a:chOff x="2935882" y="3374674"/>
            <a:chExt cx="4549195" cy="3493796"/>
          </a:xfrm>
        </p:grpSpPr>
        <p:grpSp>
          <p:nvGrpSpPr>
            <p:cNvPr id="87" name="Group 86">
              <a:extLst>
                <a:ext uri="{FF2B5EF4-FFF2-40B4-BE49-F238E27FC236}">
                  <a16:creationId xmlns:a16="http://schemas.microsoft.com/office/drawing/2014/main" id="{2C3AF670-E004-6140-ACCD-7F06241F129A}"/>
                </a:ext>
              </a:extLst>
            </p:cNvPr>
            <p:cNvGrpSpPr/>
            <p:nvPr/>
          </p:nvGrpSpPr>
          <p:grpSpPr>
            <a:xfrm>
              <a:off x="2935882" y="3765753"/>
              <a:ext cx="4549195" cy="3102717"/>
              <a:chOff x="3017527" y="3463247"/>
              <a:chExt cx="4549195" cy="3102717"/>
            </a:xfrm>
          </p:grpSpPr>
          <p:grpSp>
            <p:nvGrpSpPr>
              <p:cNvPr id="99" name="Group 98">
                <a:extLst>
                  <a:ext uri="{FF2B5EF4-FFF2-40B4-BE49-F238E27FC236}">
                    <a16:creationId xmlns:a16="http://schemas.microsoft.com/office/drawing/2014/main" id="{BDAB8013-026E-0E44-A50F-6CD30BBC2A22}"/>
                  </a:ext>
                </a:extLst>
              </p:cNvPr>
              <p:cNvGrpSpPr/>
              <p:nvPr/>
            </p:nvGrpSpPr>
            <p:grpSpPr>
              <a:xfrm>
                <a:off x="3835467" y="3994304"/>
                <a:ext cx="2264528" cy="1971496"/>
                <a:chOff x="3638968" y="4281171"/>
                <a:chExt cx="2264528" cy="1971496"/>
              </a:xfrm>
            </p:grpSpPr>
            <p:cxnSp>
              <p:nvCxnSpPr>
                <p:cNvPr id="113" name="Straight Connector 112">
                  <a:extLst>
                    <a:ext uri="{FF2B5EF4-FFF2-40B4-BE49-F238E27FC236}">
                      <a16:creationId xmlns:a16="http://schemas.microsoft.com/office/drawing/2014/main" id="{10B911C6-D95D-7C47-B953-E7A1B25325F3}"/>
                    </a:ext>
                  </a:extLst>
                </p:cNvPr>
                <p:cNvCxnSpPr>
                  <a:cxnSpLocks/>
                </p:cNvCxnSpPr>
                <p:nvPr/>
              </p:nvCxnSpPr>
              <p:spPr>
                <a:xfrm flipH="1">
                  <a:off x="5285989" y="4281171"/>
                  <a:ext cx="371519" cy="326606"/>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C7FF49-DF79-5843-B383-5790D8BAECA6}"/>
                    </a:ext>
                  </a:extLst>
                </p:cNvPr>
                <p:cNvCxnSpPr>
                  <a:cxnSpLocks/>
                  <a:stCxn id="112" idx="1"/>
                </p:cNvCxnSpPr>
                <p:nvPr/>
              </p:nvCxnSpPr>
              <p:spPr>
                <a:xfrm flipH="1" flipV="1">
                  <a:off x="3906902" y="4361005"/>
                  <a:ext cx="229172" cy="366712"/>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352BDD7-455C-F241-832E-374B6D13B161}"/>
                    </a:ext>
                  </a:extLst>
                </p:cNvPr>
                <p:cNvCxnSpPr>
                  <a:cxnSpLocks/>
                </p:cNvCxnSpPr>
                <p:nvPr/>
              </p:nvCxnSpPr>
              <p:spPr>
                <a:xfrm flipH="1">
                  <a:off x="3638968" y="5956784"/>
                  <a:ext cx="454455" cy="29588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7FEAB75-E2FB-4840-9E47-AEAFA2AE8A0C}"/>
                    </a:ext>
                  </a:extLst>
                </p:cNvPr>
                <p:cNvCxnSpPr>
                  <a:cxnSpLocks/>
                </p:cNvCxnSpPr>
                <p:nvPr/>
              </p:nvCxnSpPr>
              <p:spPr>
                <a:xfrm flipH="1" flipV="1">
                  <a:off x="5565271" y="5956784"/>
                  <a:ext cx="338225" cy="249466"/>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100" name="Rectangle 99">
                <a:extLst>
                  <a:ext uri="{FF2B5EF4-FFF2-40B4-BE49-F238E27FC236}">
                    <a16:creationId xmlns:a16="http://schemas.microsoft.com/office/drawing/2014/main" id="{0203A4EE-DA43-2245-8958-6EAD985CEB78}"/>
                  </a:ext>
                </a:extLst>
              </p:cNvPr>
              <p:cNvSpPr/>
              <p:nvPr/>
            </p:nvSpPr>
            <p:spPr bwMode="auto">
              <a:xfrm>
                <a:off x="3433332" y="3463247"/>
                <a:ext cx="1617069" cy="4096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ea typeface="+mn-ea"/>
                    <a:cs typeface="+mn-cs"/>
                  </a:rPr>
                  <a:t>No multi-factor authentication</a:t>
                </a:r>
              </a:p>
            </p:txBody>
          </p:sp>
          <p:grpSp>
            <p:nvGrpSpPr>
              <p:cNvPr id="101" name="Group 100">
                <a:extLst>
                  <a:ext uri="{FF2B5EF4-FFF2-40B4-BE49-F238E27FC236}">
                    <a16:creationId xmlns:a16="http://schemas.microsoft.com/office/drawing/2014/main" id="{976AAF62-1DE0-2449-B712-E2D59EF0D3BC}"/>
                  </a:ext>
                </a:extLst>
              </p:cNvPr>
              <p:cNvGrpSpPr/>
              <p:nvPr/>
            </p:nvGrpSpPr>
            <p:grpSpPr>
              <a:xfrm>
                <a:off x="4065445" y="4173797"/>
                <a:ext cx="1824066" cy="1823549"/>
                <a:chOff x="3858205" y="4206591"/>
                <a:chExt cx="1824324" cy="1823807"/>
              </a:xfrm>
            </p:grpSpPr>
            <p:sp>
              <p:nvSpPr>
                <p:cNvPr id="111" name="Oval 110">
                  <a:extLst>
                    <a:ext uri="{FF2B5EF4-FFF2-40B4-BE49-F238E27FC236}">
                      <a16:creationId xmlns:a16="http://schemas.microsoft.com/office/drawing/2014/main" id="{F0DD7137-6B64-D545-8D5C-78E5053DD5A8}"/>
                    </a:ext>
                  </a:extLst>
                </p:cNvPr>
                <p:cNvSpPr/>
                <p:nvPr/>
              </p:nvSpPr>
              <p:spPr bwMode="auto">
                <a:xfrm>
                  <a:off x="4078572" y="4426699"/>
                  <a:ext cx="1383590" cy="1383590"/>
                </a:xfrm>
                <a:prstGeom prst="ellipse">
                  <a:avLst/>
                </a:prstGeom>
                <a:solidFill>
                  <a:srgbClr val="0078D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2" name="Oval 111">
                  <a:extLst>
                    <a:ext uri="{FF2B5EF4-FFF2-40B4-BE49-F238E27FC236}">
                      <a16:creationId xmlns:a16="http://schemas.microsoft.com/office/drawing/2014/main" id="{D4D7E1C3-8772-3947-AA17-80AC317FBD7A}"/>
                    </a:ext>
                  </a:extLst>
                </p:cNvPr>
                <p:cNvSpPr/>
                <p:nvPr/>
              </p:nvSpPr>
              <p:spPr bwMode="auto">
                <a:xfrm>
                  <a:off x="3858205" y="4206591"/>
                  <a:ext cx="1824324" cy="1823807"/>
                </a:xfrm>
                <a:prstGeom prst="ellipse">
                  <a:avLst/>
                </a:prstGeom>
                <a:noFill/>
                <a:ln w="19050">
                  <a:solidFill>
                    <a:srgbClr val="0078D4"/>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none" lIns="0" tIns="143408" rIns="0" bIns="143408" numCol="1" spcCol="0" rtlCol="0" fromWordArt="0" anchor="ctr" anchorCtr="0" forceAA="0" compatLnSpc="1">
                  <a:prstTxWarp prst="textNoShape">
                    <a:avLst/>
                  </a:prstTxWarp>
                  <a:noAutofit/>
                </a:bodyPr>
                <a:lstStyle/>
                <a:p>
                  <a:pPr lvl="0" algn="ctr" defTabSz="932418" fontAlgn="base">
                    <a:spcBef>
                      <a:spcPct val="0"/>
                    </a:spcBef>
                    <a:spcAft>
                      <a:spcPts val="612"/>
                    </a:spcAft>
                    <a:defRPr/>
                  </a:pPr>
                  <a:r>
                    <a:rPr lang="en-US" sz="1598">
                      <a:solidFill>
                        <a:prstClr val="white"/>
                      </a:solidFill>
                      <a:cs typeface="Segoe UI Semibold" panose="020B0702040204020203" pitchFamily="34" charset="0"/>
                    </a:rPr>
                    <a:t>Third-party</a:t>
                  </a:r>
                  <a:br>
                    <a:rPr lang="en-US" sz="1598">
                      <a:solidFill>
                        <a:prstClr val="white"/>
                      </a:solidFill>
                      <a:cs typeface="Segoe UI Semibold" panose="020B0702040204020203" pitchFamily="34" charset="0"/>
                    </a:rPr>
                  </a:br>
                  <a:r>
                    <a:rPr lang="en-US" sz="1598">
                      <a:solidFill>
                        <a:prstClr val="white"/>
                      </a:solidFill>
                      <a:cs typeface="Segoe UI Semibold" panose="020B0702040204020203" pitchFamily="34" charset="0"/>
                    </a:rPr>
                    <a:t>apps create</a:t>
                  </a:r>
                  <a:br>
                    <a:rPr lang="en-US" sz="1598">
                      <a:solidFill>
                        <a:prstClr val="white"/>
                      </a:solidFill>
                      <a:cs typeface="Segoe UI Semibold" panose="020B0702040204020203" pitchFamily="34" charset="0"/>
                    </a:rPr>
                  </a:br>
                  <a:r>
                    <a:rPr lang="en-US" sz="1598">
                      <a:solidFill>
                        <a:prstClr val="white"/>
                      </a:solidFill>
                      <a:cs typeface="Segoe UI Semibold" panose="020B0702040204020203" pitchFamily="34" charset="0"/>
                    </a:rPr>
                    <a:t>security</a:t>
                  </a:r>
                  <a:br>
                    <a:rPr lang="en-US" sz="1598">
                      <a:solidFill>
                        <a:prstClr val="white"/>
                      </a:solidFill>
                      <a:cs typeface="Segoe UI Semibold" panose="020B0702040204020203" pitchFamily="34" charset="0"/>
                    </a:rPr>
                  </a:br>
                  <a:r>
                    <a:rPr lang="en-US" sz="1598">
                      <a:solidFill>
                        <a:prstClr val="white"/>
                      </a:solidFill>
                      <a:cs typeface="Segoe UI Semibold" panose="020B0702040204020203" pitchFamily="34" charset="0"/>
                    </a:rPr>
                    <a:t>concerns</a:t>
                  </a:r>
                </a:p>
              </p:txBody>
            </p:sp>
          </p:grpSp>
          <p:sp>
            <p:nvSpPr>
              <p:cNvPr id="102" name="Rectangle 101">
                <a:extLst>
                  <a:ext uri="{FF2B5EF4-FFF2-40B4-BE49-F238E27FC236}">
                    <a16:creationId xmlns:a16="http://schemas.microsoft.com/office/drawing/2014/main" id="{7E43CED4-3727-074B-A8E4-2A6F4A5A4EAB}"/>
                  </a:ext>
                </a:extLst>
              </p:cNvPr>
              <p:cNvSpPr/>
              <p:nvPr/>
            </p:nvSpPr>
            <p:spPr>
              <a:xfrm>
                <a:off x="3017527" y="5965800"/>
                <a:ext cx="1383394" cy="600164"/>
              </a:xfrm>
              <a:prstGeom prst="rect">
                <a:avLst/>
              </a:prstGeom>
            </p:spPr>
            <p:txBody>
              <a:bodyPr wrap="square">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ea typeface="+mn-ea"/>
                    <a:cs typeface="+mn-cs"/>
                  </a:rPr>
                  <a:t>Shared files outside IT control</a:t>
                </a:r>
              </a:p>
              <a:p>
                <a:pPr marL="0" marR="0" lvl="0" indent="0" algn="l" defTabSz="932242"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a typeface="+mn-ea"/>
                  <a:cs typeface="+mn-cs"/>
                </a:endParaRPr>
              </a:p>
            </p:txBody>
          </p:sp>
          <p:sp>
            <p:nvSpPr>
              <p:cNvPr id="104" name="Rectangle 103">
                <a:extLst>
                  <a:ext uri="{FF2B5EF4-FFF2-40B4-BE49-F238E27FC236}">
                    <a16:creationId xmlns:a16="http://schemas.microsoft.com/office/drawing/2014/main" id="{EF59E421-F18A-3F44-A5BE-C906D418B197}"/>
                  </a:ext>
                </a:extLst>
              </p:cNvPr>
              <p:cNvSpPr/>
              <p:nvPr/>
            </p:nvSpPr>
            <p:spPr>
              <a:xfrm>
                <a:off x="5908943" y="3714322"/>
                <a:ext cx="1346338" cy="600164"/>
              </a:xfrm>
              <a:prstGeom prst="rect">
                <a:avLst/>
              </a:prstGeom>
            </p:spPr>
            <p:txBody>
              <a:bodyPr wrap="squar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ea typeface="+mn-ea"/>
                    <a:cs typeface="+mn-cs"/>
                  </a:rPr>
                  <a:t>Cloud storage accessible by hyperlink</a:t>
                </a:r>
                <a:endParaRPr kumimoji="0" lang="en-US" sz="1100" b="0" i="0" u="none" strike="noStrike" kern="1200" cap="none" spc="0" normalizeH="0" baseline="0" noProof="0">
                  <a:ln>
                    <a:noFill/>
                  </a:ln>
                  <a:solidFill>
                    <a:srgbClr val="000000"/>
                  </a:solidFill>
                  <a:effectLst/>
                  <a:uLnTx/>
                  <a:uFillTx/>
                  <a:ea typeface="+mn-ea"/>
                  <a:cs typeface="+mn-cs"/>
                </a:endParaRPr>
              </a:p>
            </p:txBody>
          </p:sp>
          <p:sp>
            <p:nvSpPr>
              <p:cNvPr id="105" name="Rectangle 104">
                <a:extLst>
                  <a:ext uri="{FF2B5EF4-FFF2-40B4-BE49-F238E27FC236}">
                    <a16:creationId xmlns:a16="http://schemas.microsoft.com/office/drawing/2014/main" id="{5240D70B-26DD-C448-B300-17DDF8E178BC}"/>
                  </a:ext>
                </a:extLst>
              </p:cNvPr>
              <p:cNvSpPr/>
              <p:nvPr/>
            </p:nvSpPr>
            <p:spPr>
              <a:xfrm>
                <a:off x="5889512" y="5926579"/>
                <a:ext cx="1677210" cy="538609"/>
              </a:xfrm>
              <a:prstGeom prst="rect">
                <a:avLst/>
              </a:prstGeom>
            </p:spPr>
            <p:txBody>
              <a:bodyPr wrap="squar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ea typeface="+mn-ea"/>
                    <a:cs typeface="+mn-cs"/>
                  </a:rPr>
                  <a:t>Unsecured chat</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pic>
            <p:nvPicPr>
              <p:cNvPr id="107" name="Picture 106">
                <a:extLst>
                  <a:ext uri="{FF2B5EF4-FFF2-40B4-BE49-F238E27FC236}">
                    <a16:creationId xmlns:a16="http://schemas.microsoft.com/office/drawing/2014/main" id="{CE6CB3C9-43F1-C84A-95F6-48463F51D4C9}"/>
                  </a:ext>
                </a:extLst>
              </p:cNvPr>
              <p:cNvPicPr>
                <a:picLocks noChangeAspect="1"/>
              </p:cNvPicPr>
              <p:nvPr/>
            </p:nvPicPr>
            <p:blipFill>
              <a:blip r:embed="rId11"/>
              <a:stretch>
                <a:fillRect/>
              </a:stretch>
            </p:blipFill>
            <p:spPr>
              <a:xfrm>
                <a:off x="3167915" y="5432582"/>
                <a:ext cx="474669" cy="474669"/>
              </a:xfrm>
              <a:prstGeom prst="rect">
                <a:avLst/>
              </a:prstGeom>
            </p:spPr>
          </p:pic>
          <p:pic>
            <p:nvPicPr>
              <p:cNvPr id="109" name="Picture 108">
                <a:extLst>
                  <a:ext uri="{FF2B5EF4-FFF2-40B4-BE49-F238E27FC236}">
                    <a16:creationId xmlns:a16="http://schemas.microsoft.com/office/drawing/2014/main" id="{6EA17875-8B0E-8C4E-9DB3-18EDA0C5E39D}"/>
                  </a:ext>
                </a:extLst>
              </p:cNvPr>
              <p:cNvPicPr>
                <a:picLocks noChangeAspect="1"/>
              </p:cNvPicPr>
              <p:nvPr/>
            </p:nvPicPr>
            <p:blipFill>
              <a:blip r:embed="rId12"/>
              <a:stretch>
                <a:fillRect/>
              </a:stretch>
            </p:blipFill>
            <p:spPr>
              <a:xfrm>
                <a:off x="6266896" y="5440599"/>
                <a:ext cx="558800" cy="457200"/>
              </a:xfrm>
              <a:prstGeom prst="rect">
                <a:avLst/>
              </a:prstGeom>
            </p:spPr>
          </p:pic>
        </p:grpSp>
        <p:pic>
          <p:nvPicPr>
            <p:cNvPr id="2" name="Picture 1">
              <a:extLst>
                <a:ext uri="{FF2B5EF4-FFF2-40B4-BE49-F238E27FC236}">
                  <a16:creationId xmlns:a16="http://schemas.microsoft.com/office/drawing/2014/main" id="{83491ED7-568B-684B-9829-95F1717BEF7E}"/>
                </a:ext>
              </a:extLst>
            </p:cNvPr>
            <p:cNvPicPr>
              <a:picLocks noChangeAspect="1"/>
            </p:cNvPicPr>
            <p:nvPr/>
          </p:nvPicPr>
          <p:blipFill>
            <a:blip r:embed="rId13"/>
            <a:stretch>
              <a:fillRect/>
            </a:stretch>
          </p:blipFill>
          <p:spPr>
            <a:xfrm>
              <a:off x="5908798" y="3613062"/>
              <a:ext cx="546100" cy="341313"/>
            </a:xfrm>
            <a:prstGeom prst="rect">
              <a:avLst/>
            </a:prstGeom>
          </p:spPr>
        </p:pic>
        <p:pic>
          <p:nvPicPr>
            <p:cNvPr id="3" name="Picture 2">
              <a:extLst>
                <a:ext uri="{FF2B5EF4-FFF2-40B4-BE49-F238E27FC236}">
                  <a16:creationId xmlns:a16="http://schemas.microsoft.com/office/drawing/2014/main" id="{536D5EF2-BB7A-5949-BDE1-E294DBCBBA6C}"/>
                </a:ext>
              </a:extLst>
            </p:cNvPr>
            <p:cNvPicPr>
              <a:picLocks noChangeAspect="1"/>
            </p:cNvPicPr>
            <p:nvPr/>
          </p:nvPicPr>
          <p:blipFill>
            <a:blip r:embed="rId14"/>
            <a:stretch>
              <a:fillRect/>
            </a:stretch>
          </p:blipFill>
          <p:spPr>
            <a:xfrm>
              <a:off x="3677782" y="3374674"/>
              <a:ext cx="553779" cy="536473"/>
            </a:xfrm>
            <a:prstGeom prst="rect">
              <a:avLst/>
            </a:prstGeom>
          </p:spPr>
        </p:pic>
      </p:grpSp>
      <p:grpSp>
        <p:nvGrpSpPr>
          <p:cNvPr id="154" name="Group 153" descr="solutions for mobile workforce&#10;">
            <a:extLst>
              <a:ext uri="{FF2B5EF4-FFF2-40B4-BE49-F238E27FC236}">
                <a16:creationId xmlns:a16="http://schemas.microsoft.com/office/drawing/2014/main" id="{BF316C90-B4F7-494F-BAA9-FE841B3C8C25}"/>
              </a:ext>
            </a:extLst>
          </p:cNvPr>
          <p:cNvGrpSpPr/>
          <p:nvPr/>
        </p:nvGrpSpPr>
        <p:grpSpPr>
          <a:xfrm>
            <a:off x="7305902" y="3415838"/>
            <a:ext cx="4957213" cy="3293377"/>
            <a:chOff x="7436534" y="3546470"/>
            <a:chExt cx="4957213" cy="3293377"/>
          </a:xfrm>
        </p:grpSpPr>
        <p:grpSp>
          <p:nvGrpSpPr>
            <p:cNvPr id="155" name="Group 154">
              <a:extLst>
                <a:ext uri="{FF2B5EF4-FFF2-40B4-BE49-F238E27FC236}">
                  <a16:creationId xmlns:a16="http://schemas.microsoft.com/office/drawing/2014/main" id="{29C6758F-71C9-CE40-BEBB-2D767876E511}"/>
                </a:ext>
              </a:extLst>
            </p:cNvPr>
            <p:cNvGrpSpPr/>
            <p:nvPr/>
          </p:nvGrpSpPr>
          <p:grpSpPr>
            <a:xfrm>
              <a:off x="8835547" y="4249309"/>
              <a:ext cx="2320509" cy="1935640"/>
              <a:chOff x="8920169" y="3650454"/>
              <a:chExt cx="2320838" cy="1935914"/>
            </a:xfrm>
          </p:grpSpPr>
          <p:cxnSp>
            <p:nvCxnSpPr>
              <p:cNvPr id="173" name="Straight Connector 172">
                <a:extLst>
                  <a:ext uri="{FF2B5EF4-FFF2-40B4-BE49-F238E27FC236}">
                    <a16:creationId xmlns:a16="http://schemas.microsoft.com/office/drawing/2014/main" id="{31494B4D-7681-5645-87FA-4763BC614AA0}"/>
                  </a:ext>
                </a:extLst>
              </p:cNvPr>
              <p:cNvCxnSpPr>
                <a:cxnSpLocks/>
              </p:cNvCxnSpPr>
              <p:nvPr/>
            </p:nvCxnSpPr>
            <p:spPr>
              <a:xfrm flipH="1">
                <a:off x="10985913" y="3650454"/>
                <a:ext cx="224298" cy="243714"/>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485BAE3-BB88-6A49-BFC9-CB25C09218A8}"/>
                  </a:ext>
                </a:extLst>
              </p:cNvPr>
              <p:cNvCxnSpPr>
                <a:cxnSpLocks/>
              </p:cNvCxnSpPr>
              <p:nvPr/>
            </p:nvCxnSpPr>
            <p:spPr>
              <a:xfrm>
                <a:off x="9285981" y="3754937"/>
                <a:ext cx="216969" cy="218869"/>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75122A2E-EC6D-0848-AAEB-B11787F5C1A9}"/>
                  </a:ext>
                </a:extLst>
              </p:cNvPr>
              <p:cNvCxnSpPr>
                <a:cxnSpLocks/>
              </p:cNvCxnSpPr>
              <p:nvPr/>
            </p:nvCxnSpPr>
            <p:spPr>
              <a:xfrm flipH="1">
                <a:off x="8920169" y="4797423"/>
                <a:ext cx="365812"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5EC299C-C68A-E048-896B-3AB9BFF7CDC0}"/>
                  </a:ext>
                </a:extLst>
              </p:cNvPr>
              <p:cNvCxnSpPr>
                <a:cxnSpLocks/>
              </p:cNvCxnSpPr>
              <p:nvPr/>
            </p:nvCxnSpPr>
            <p:spPr>
              <a:xfrm flipV="1">
                <a:off x="9231037" y="5211009"/>
                <a:ext cx="261823" cy="261991"/>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3733F4F-C7E2-2E4A-B612-AEFC7318DD97}"/>
                  </a:ext>
                </a:extLst>
              </p:cNvPr>
              <p:cNvCxnSpPr>
                <a:cxnSpLocks/>
              </p:cNvCxnSpPr>
              <p:nvPr/>
            </p:nvCxnSpPr>
            <p:spPr>
              <a:xfrm flipH="1" flipV="1">
                <a:off x="10985914" y="5327961"/>
                <a:ext cx="255093" cy="258407"/>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156" name="Rectangle 155">
              <a:extLst>
                <a:ext uri="{FF2B5EF4-FFF2-40B4-BE49-F238E27FC236}">
                  <a16:creationId xmlns:a16="http://schemas.microsoft.com/office/drawing/2014/main" id="{90BDE829-6784-3646-9870-8EE3E8A33C11}"/>
                </a:ext>
              </a:extLst>
            </p:cNvPr>
            <p:cNvSpPr/>
            <p:nvPr/>
          </p:nvSpPr>
          <p:spPr bwMode="auto">
            <a:xfrm>
              <a:off x="8252606" y="3546470"/>
              <a:ext cx="354382" cy="3678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57" name="Group 156">
              <a:extLst>
                <a:ext uri="{FF2B5EF4-FFF2-40B4-BE49-F238E27FC236}">
                  <a16:creationId xmlns:a16="http://schemas.microsoft.com/office/drawing/2014/main" id="{77E074DF-E702-A14D-9ABE-63CB81F8C088}"/>
                </a:ext>
              </a:extLst>
            </p:cNvPr>
            <p:cNvGrpSpPr/>
            <p:nvPr/>
          </p:nvGrpSpPr>
          <p:grpSpPr>
            <a:xfrm>
              <a:off x="9201307" y="4194200"/>
              <a:ext cx="1991313" cy="1990749"/>
              <a:chOff x="9285979" y="3595336"/>
              <a:chExt cx="1991596" cy="1991031"/>
            </a:xfrm>
          </p:grpSpPr>
          <p:sp>
            <p:nvSpPr>
              <p:cNvPr id="169" name="Oval 168">
                <a:extLst>
                  <a:ext uri="{FF2B5EF4-FFF2-40B4-BE49-F238E27FC236}">
                    <a16:creationId xmlns:a16="http://schemas.microsoft.com/office/drawing/2014/main" id="{4D4EFF8E-B386-164C-BED8-776F0AA2EE40}"/>
                  </a:ext>
                </a:extLst>
              </p:cNvPr>
              <p:cNvSpPr>
                <a:spLocks noChangeAspect="1"/>
              </p:cNvSpPr>
              <p:nvPr/>
            </p:nvSpPr>
            <p:spPr bwMode="auto">
              <a:xfrm>
                <a:off x="9490821" y="3809227"/>
                <a:ext cx="1581912" cy="1581912"/>
              </a:xfrm>
              <a:prstGeom prst="ellipse">
                <a:avLst/>
              </a:prstGeom>
              <a:solidFill>
                <a:srgbClr val="0078D4"/>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398" b="0" i="0" u="none" strike="noStrike" kern="1200" cap="none" spc="0" normalizeH="0" baseline="0" noProof="0">
                    <a:ln>
                      <a:noFill/>
                    </a:ln>
                    <a:solidFill>
                      <a:prstClr val="white"/>
                    </a:solidFill>
                    <a:effectLst/>
                    <a:uLnTx/>
                    <a:uFillTx/>
                    <a:ea typeface="Segoe UI" pitchFamily="34" charset="0"/>
                    <a:cs typeface="Segoe UI Semibold" panose="020B0702040204020203" pitchFamily="34" charset="0"/>
                  </a:rPr>
                  <a:t>Solutions</a:t>
                </a:r>
                <a:br>
                  <a:rPr kumimoji="0" lang="en-US" sz="1398" b="0" i="0" u="none" strike="noStrike" kern="1200" cap="none" spc="0" normalizeH="0" baseline="0" noProof="0">
                    <a:ln>
                      <a:noFill/>
                    </a:ln>
                    <a:solidFill>
                      <a:prstClr val="white"/>
                    </a:solidFill>
                    <a:effectLst/>
                    <a:uLnTx/>
                    <a:uFillTx/>
                    <a:ea typeface="Segoe UI" pitchFamily="34" charset="0"/>
                    <a:cs typeface="Segoe UI Semibold" panose="020B0702040204020203" pitchFamily="34" charset="0"/>
                  </a:rPr>
                </a:br>
                <a:r>
                  <a:rPr kumimoji="0" lang="en-US" sz="1398" b="0" i="0" u="none" strike="noStrike" kern="1200" cap="none" spc="0" normalizeH="0" baseline="0" noProof="0">
                    <a:ln>
                      <a:noFill/>
                    </a:ln>
                    <a:solidFill>
                      <a:prstClr val="white"/>
                    </a:solidFill>
                    <a:effectLst/>
                    <a:uLnTx/>
                    <a:uFillTx/>
                    <a:ea typeface="Segoe UI" pitchFamily="34" charset="0"/>
                    <a:cs typeface="Segoe UI Semibold" panose="020B0702040204020203" pitchFamily="34" charset="0"/>
                  </a:rPr>
                  <a:t>for mobile workforce</a:t>
                </a:r>
              </a:p>
            </p:txBody>
          </p:sp>
          <p:grpSp>
            <p:nvGrpSpPr>
              <p:cNvPr id="170" name="Group 169">
                <a:extLst>
                  <a:ext uri="{FF2B5EF4-FFF2-40B4-BE49-F238E27FC236}">
                    <a16:creationId xmlns:a16="http://schemas.microsoft.com/office/drawing/2014/main" id="{C6C5B831-F40E-2148-B05E-0A2D60575372}"/>
                  </a:ext>
                </a:extLst>
              </p:cNvPr>
              <p:cNvGrpSpPr/>
              <p:nvPr/>
            </p:nvGrpSpPr>
            <p:grpSpPr>
              <a:xfrm>
                <a:off x="9285979" y="3595336"/>
                <a:ext cx="1991596" cy="1991031"/>
                <a:chOff x="9285979" y="3595336"/>
                <a:chExt cx="1991596" cy="1991031"/>
              </a:xfrm>
            </p:grpSpPr>
            <p:sp>
              <p:nvSpPr>
                <p:cNvPr id="171" name="Oval 170">
                  <a:extLst>
                    <a:ext uri="{FF2B5EF4-FFF2-40B4-BE49-F238E27FC236}">
                      <a16:creationId xmlns:a16="http://schemas.microsoft.com/office/drawing/2014/main" id="{E71FC668-1692-3041-98F5-26F2E4A13968}"/>
                    </a:ext>
                  </a:extLst>
                </p:cNvPr>
                <p:cNvSpPr/>
                <p:nvPr/>
              </p:nvSpPr>
              <p:spPr bwMode="auto">
                <a:xfrm>
                  <a:off x="9285979" y="3595336"/>
                  <a:ext cx="1991596" cy="1991031"/>
                </a:xfrm>
                <a:prstGeom prst="ellipse">
                  <a:avLst/>
                </a:prstGeom>
                <a:noFill/>
                <a:ln w="19050">
                  <a:solidFill>
                    <a:srgbClr val="0078D4"/>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50850"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ea typeface="Segoe UI" pitchFamily="34" charset="0"/>
                    <a:cs typeface="Segoe UI" pitchFamily="34" charset="0"/>
                  </a:endParaRPr>
                </a:p>
              </p:txBody>
            </p:sp>
            <p:sp>
              <p:nvSpPr>
                <p:cNvPr id="172" name="TextBox 171">
                  <a:extLst>
                    <a:ext uri="{FF2B5EF4-FFF2-40B4-BE49-F238E27FC236}">
                      <a16:creationId xmlns:a16="http://schemas.microsoft.com/office/drawing/2014/main" id="{FB88893C-60A9-8047-BB3E-E43159EA0DD8}"/>
                    </a:ext>
                  </a:extLst>
                </p:cNvPr>
                <p:cNvSpPr txBox="1"/>
                <p:nvPr/>
              </p:nvSpPr>
              <p:spPr>
                <a:xfrm>
                  <a:off x="9341435" y="4519235"/>
                  <a:ext cx="1899572" cy="243756"/>
                </a:xfrm>
                <a:prstGeom prst="rect">
                  <a:avLst/>
                </a:prstGeom>
                <a:noFill/>
                <a:ln w="19050">
                  <a:noFill/>
                </a:ln>
              </p:spPr>
              <p:txBody>
                <a:bodyPr wrap="square" lIns="179260" tIns="0" rIns="179260" bIns="0" rtlCol="0" anchor="ctr">
                  <a:spAutoFit/>
                </a:bodyPr>
                <a:lstStyle/>
                <a:p>
                  <a:pPr marL="0" marR="0" lvl="0" indent="0" algn="ctr" defTabSz="932597" rtl="0" eaLnBrk="1" fontAlgn="auto" latinLnBrk="0" hangingPunct="1">
                    <a:lnSpc>
                      <a:spcPts val="2000"/>
                    </a:lnSpc>
                    <a:spcBef>
                      <a:spcPts val="0"/>
                    </a:spcBef>
                    <a:spcAft>
                      <a:spcPts val="0"/>
                    </a:spcAft>
                    <a:buClrTx/>
                    <a:buSzTx/>
                    <a:buFontTx/>
                    <a:buNone/>
                    <a:tabLst/>
                    <a:defRPr/>
                  </a:pPr>
                  <a:endParaRPr kumimoji="0" lang="en-US" sz="1599" b="0" i="0" u="none" strike="noStrike" kern="1200" cap="none" spc="0" normalizeH="0" baseline="0" noProof="0">
                    <a:ln>
                      <a:noFill/>
                    </a:ln>
                    <a:solidFill>
                      <a:prstClr val="white"/>
                    </a:solidFill>
                    <a:effectLst/>
                    <a:uLnTx/>
                    <a:uFillTx/>
                    <a:ea typeface="+mn-ea"/>
                    <a:cs typeface="Segoe UI Semibold" panose="020B0702040204020203" pitchFamily="34" charset="0"/>
                  </a:endParaRPr>
                </a:p>
              </p:txBody>
            </p:sp>
          </p:grpSp>
        </p:grpSp>
        <p:grpSp>
          <p:nvGrpSpPr>
            <p:cNvPr id="158" name="Group 157">
              <a:extLst>
                <a:ext uri="{FF2B5EF4-FFF2-40B4-BE49-F238E27FC236}">
                  <a16:creationId xmlns:a16="http://schemas.microsoft.com/office/drawing/2014/main" id="{EE721E94-CA79-CB43-83F8-014F65FFD9ED}"/>
                </a:ext>
              </a:extLst>
            </p:cNvPr>
            <p:cNvGrpSpPr/>
            <p:nvPr/>
          </p:nvGrpSpPr>
          <p:grpSpPr>
            <a:xfrm>
              <a:off x="7972366" y="3716629"/>
              <a:ext cx="4421381" cy="3123218"/>
              <a:chOff x="7972366" y="3324294"/>
              <a:chExt cx="4421381" cy="3123218"/>
            </a:xfrm>
          </p:grpSpPr>
          <p:sp>
            <p:nvSpPr>
              <p:cNvPr id="164" name="Rectangle 163">
                <a:extLst>
                  <a:ext uri="{FF2B5EF4-FFF2-40B4-BE49-F238E27FC236}">
                    <a16:creationId xmlns:a16="http://schemas.microsoft.com/office/drawing/2014/main" id="{0EB14489-3D86-2749-9248-C1D4E8FCABB7}"/>
                  </a:ext>
                </a:extLst>
              </p:cNvPr>
              <p:cNvSpPr/>
              <p:nvPr/>
            </p:nvSpPr>
            <p:spPr>
              <a:xfrm>
                <a:off x="7972366" y="4755001"/>
                <a:ext cx="1119685"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Bring Your Own Devices</a:t>
                </a:r>
              </a:p>
            </p:txBody>
          </p:sp>
          <p:sp>
            <p:nvSpPr>
              <p:cNvPr id="165" name="Rectangle 164">
                <a:extLst>
                  <a:ext uri="{FF2B5EF4-FFF2-40B4-BE49-F238E27FC236}">
                    <a16:creationId xmlns:a16="http://schemas.microsoft.com/office/drawing/2014/main" id="{481382E1-07F3-9A41-AC75-A53B67DAF758}"/>
                  </a:ext>
                </a:extLst>
              </p:cNvPr>
              <p:cNvSpPr/>
              <p:nvPr/>
            </p:nvSpPr>
            <p:spPr>
              <a:xfrm>
                <a:off x="8239297" y="5690997"/>
                <a:ext cx="1336027"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Need to involve a growing remote workforce</a:t>
                </a:r>
              </a:p>
            </p:txBody>
          </p:sp>
          <p:sp>
            <p:nvSpPr>
              <p:cNvPr id="166" name="Rectangle 165">
                <a:extLst>
                  <a:ext uri="{FF2B5EF4-FFF2-40B4-BE49-F238E27FC236}">
                    <a16:creationId xmlns:a16="http://schemas.microsoft.com/office/drawing/2014/main" id="{B1EA383A-6423-4F4C-A49C-F75EE37F1CC0}"/>
                  </a:ext>
                </a:extLst>
              </p:cNvPr>
              <p:cNvSpPr/>
              <p:nvPr/>
            </p:nvSpPr>
            <p:spPr>
              <a:xfrm>
                <a:off x="11094928" y="3324294"/>
                <a:ext cx="1298819"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Hard to integrate vendors and contractors</a:t>
                </a:r>
              </a:p>
            </p:txBody>
          </p:sp>
          <p:sp>
            <p:nvSpPr>
              <p:cNvPr id="167" name="Rectangle 166">
                <a:extLst>
                  <a:ext uri="{FF2B5EF4-FFF2-40B4-BE49-F238E27FC236}">
                    <a16:creationId xmlns:a16="http://schemas.microsoft.com/office/drawing/2014/main" id="{360F5CA0-B97D-BF4B-B54B-7F32A492A3F5}"/>
                  </a:ext>
                </a:extLst>
              </p:cNvPr>
              <p:cNvSpPr/>
              <p:nvPr/>
            </p:nvSpPr>
            <p:spPr>
              <a:xfrm>
                <a:off x="8559477" y="3360828"/>
                <a:ext cx="1264969"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Difficult to access and share files remotely</a:t>
                </a:r>
              </a:p>
            </p:txBody>
          </p:sp>
          <p:sp>
            <p:nvSpPr>
              <p:cNvPr id="168" name="Rectangle 167">
                <a:extLst>
                  <a:ext uri="{FF2B5EF4-FFF2-40B4-BE49-F238E27FC236}">
                    <a16:creationId xmlns:a16="http://schemas.microsoft.com/office/drawing/2014/main" id="{D3732C43-6272-BE4C-9AB3-5022E1B17B26}"/>
                  </a:ext>
                </a:extLst>
              </p:cNvPr>
              <p:cNvSpPr/>
              <p:nvPr/>
            </p:nvSpPr>
            <p:spPr>
              <a:xfrm>
                <a:off x="10573312" y="5857513"/>
                <a:ext cx="1581687" cy="589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1414" numCol="1" spcCol="0" rtlCol="0" fromWordArt="0" anchor="ctr" anchorCtr="0" forceAA="0" compatLnSpc="1">
                <a:prstTxWarp prst="textNoShape">
                  <a:avLst/>
                </a:prstTxWarp>
                <a:no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98" b="0" i="0" u="none" strike="noStrike" kern="0" cap="none" spc="0" normalizeH="0" baseline="0" noProof="0">
                    <a:ln>
                      <a:noFill/>
                    </a:ln>
                    <a:solidFill>
                      <a:prstClr val="black"/>
                    </a:solidFill>
                    <a:effectLst/>
                    <a:uLnTx/>
                    <a:uFillTx/>
                    <a:ea typeface="+mn-ea"/>
                    <a:cs typeface="+mn-cs"/>
                  </a:rPr>
                  <a:t>Challenging to access conversations and notes across platforms or devices</a:t>
                </a:r>
              </a:p>
            </p:txBody>
          </p:sp>
        </p:grpSp>
        <p:pic>
          <p:nvPicPr>
            <p:cNvPr id="159" name="Picture 158">
              <a:extLst>
                <a:ext uri="{FF2B5EF4-FFF2-40B4-BE49-F238E27FC236}">
                  <a16:creationId xmlns:a16="http://schemas.microsoft.com/office/drawing/2014/main" id="{F3815C42-3EE2-9C48-ACA4-64B6CA7BE8FC}"/>
                </a:ext>
              </a:extLst>
            </p:cNvPr>
            <p:cNvPicPr>
              <a:picLocks noChangeAspect="1"/>
            </p:cNvPicPr>
            <p:nvPr/>
          </p:nvPicPr>
          <p:blipFill>
            <a:blip r:embed="rId15"/>
            <a:stretch>
              <a:fillRect/>
            </a:stretch>
          </p:blipFill>
          <p:spPr>
            <a:xfrm>
              <a:off x="8092387" y="3819420"/>
              <a:ext cx="433714" cy="433714"/>
            </a:xfrm>
            <a:prstGeom prst="rect">
              <a:avLst/>
            </a:prstGeom>
          </p:spPr>
        </p:pic>
        <p:pic>
          <p:nvPicPr>
            <p:cNvPr id="160" name="Picture 159">
              <a:extLst>
                <a:ext uri="{FF2B5EF4-FFF2-40B4-BE49-F238E27FC236}">
                  <a16:creationId xmlns:a16="http://schemas.microsoft.com/office/drawing/2014/main" id="{0E44CB55-BDCD-894D-A30F-4BE23F902D4A}"/>
                </a:ext>
              </a:extLst>
            </p:cNvPr>
            <p:cNvPicPr>
              <a:picLocks noChangeAspect="1"/>
            </p:cNvPicPr>
            <p:nvPr/>
          </p:nvPicPr>
          <p:blipFill>
            <a:blip r:embed="rId16"/>
            <a:stretch>
              <a:fillRect/>
            </a:stretch>
          </p:blipFill>
          <p:spPr>
            <a:xfrm>
              <a:off x="7505004" y="6139961"/>
              <a:ext cx="641350" cy="374650"/>
            </a:xfrm>
            <a:prstGeom prst="rect">
              <a:avLst/>
            </a:prstGeom>
          </p:spPr>
        </p:pic>
        <p:pic>
          <p:nvPicPr>
            <p:cNvPr id="161" name="Picture 160">
              <a:extLst>
                <a:ext uri="{FF2B5EF4-FFF2-40B4-BE49-F238E27FC236}">
                  <a16:creationId xmlns:a16="http://schemas.microsoft.com/office/drawing/2014/main" id="{2E7A7C2C-9FC1-2A40-A65C-8D957C9A2950}"/>
                </a:ext>
              </a:extLst>
            </p:cNvPr>
            <p:cNvPicPr>
              <a:picLocks noChangeAspect="1"/>
            </p:cNvPicPr>
            <p:nvPr/>
          </p:nvPicPr>
          <p:blipFill>
            <a:blip r:embed="rId17"/>
            <a:stretch>
              <a:fillRect/>
            </a:stretch>
          </p:blipFill>
          <p:spPr>
            <a:xfrm>
              <a:off x="7436534" y="5155162"/>
              <a:ext cx="504685" cy="504685"/>
            </a:xfrm>
            <a:prstGeom prst="rect">
              <a:avLst/>
            </a:prstGeom>
          </p:spPr>
        </p:pic>
        <p:pic>
          <p:nvPicPr>
            <p:cNvPr id="162" name="Picture 161">
              <a:extLst>
                <a:ext uri="{FF2B5EF4-FFF2-40B4-BE49-F238E27FC236}">
                  <a16:creationId xmlns:a16="http://schemas.microsoft.com/office/drawing/2014/main" id="{A0C3C712-1A66-6D41-8147-5E7030D68BD1}"/>
                </a:ext>
              </a:extLst>
            </p:cNvPr>
            <p:cNvPicPr>
              <a:picLocks noChangeAspect="1"/>
            </p:cNvPicPr>
            <p:nvPr/>
          </p:nvPicPr>
          <p:blipFill>
            <a:blip r:embed="rId18"/>
            <a:stretch>
              <a:fillRect/>
            </a:stretch>
          </p:blipFill>
          <p:spPr>
            <a:xfrm>
              <a:off x="10497402" y="3698709"/>
              <a:ext cx="622300" cy="482600"/>
            </a:xfrm>
            <a:prstGeom prst="rect">
              <a:avLst/>
            </a:prstGeom>
          </p:spPr>
        </p:pic>
        <p:pic>
          <p:nvPicPr>
            <p:cNvPr id="163" name="Picture 162">
              <a:extLst>
                <a:ext uri="{FF2B5EF4-FFF2-40B4-BE49-F238E27FC236}">
                  <a16:creationId xmlns:a16="http://schemas.microsoft.com/office/drawing/2014/main" id="{65F9C527-F615-0942-A5D2-68B065CF7B41}"/>
                </a:ext>
              </a:extLst>
            </p:cNvPr>
            <p:cNvPicPr>
              <a:picLocks noChangeAspect="1"/>
            </p:cNvPicPr>
            <p:nvPr/>
          </p:nvPicPr>
          <p:blipFill>
            <a:blip r:embed="rId19"/>
            <a:stretch>
              <a:fillRect/>
            </a:stretch>
          </p:blipFill>
          <p:spPr>
            <a:xfrm>
              <a:off x="10084003" y="6292258"/>
              <a:ext cx="401454" cy="315428"/>
            </a:xfrm>
            <a:prstGeom prst="rect">
              <a:avLst/>
            </a:prstGeom>
          </p:spPr>
        </p:pic>
      </p:grpSp>
    </p:spTree>
    <p:extLst>
      <p:ext uri="{BB962C8B-B14F-4D97-AF65-F5344CB8AC3E}">
        <p14:creationId xmlns:p14="http://schemas.microsoft.com/office/powerpoint/2010/main" val="38776787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A4EA-8602-40BA-A63D-078E235C97E1}"/>
              </a:ext>
            </a:extLst>
          </p:cNvPr>
          <p:cNvSpPr>
            <a:spLocks noGrp="1"/>
          </p:cNvSpPr>
          <p:nvPr>
            <p:ph type="title"/>
          </p:nvPr>
        </p:nvSpPr>
        <p:spPr/>
        <p:txBody>
          <a:bodyPr/>
          <a:lstStyle/>
          <a:p>
            <a:r>
              <a:rPr lang="en-US"/>
              <a:t>SMBs need technology to enable teamwork</a:t>
            </a:r>
            <a:br>
              <a:rPr lang="en-US"/>
            </a:br>
            <a:endParaRPr lang="en-US"/>
          </a:p>
        </p:txBody>
      </p:sp>
      <p:sp>
        <p:nvSpPr>
          <p:cNvPr id="18" name="TextBox 17">
            <a:extLst>
              <a:ext uri="{FF2B5EF4-FFF2-40B4-BE49-F238E27FC236}">
                <a16:creationId xmlns:a16="http://schemas.microsoft.com/office/drawing/2014/main" id="{195EB31D-96C0-3448-84CB-57B6153CE450}"/>
              </a:ext>
            </a:extLst>
          </p:cNvPr>
          <p:cNvSpPr txBox="1"/>
          <p:nvPr/>
        </p:nvSpPr>
        <p:spPr>
          <a:xfrm>
            <a:off x="1146190" y="2306959"/>
            <a:ext cx="2415438" cy="830997"/>
          </a:xfrm>
          <a:prstGeom prst="rect">
            <a:avLst/>
          </a:prstGeom>
          <a:noFill/>
        </p:spPr>
        <p:txBody>
          <a:bodyPr wrap="square" lIns="0" tIns="0" rIns="0" bIns="0" rtlCol="0">
            <a:spAutoFit/>
          </a:bodyPr>
          <a:lstStyle/>
          <a:p>
            <a:pPr algn="ctr"/>
            <a:r>
              <a:rPr lang="en-US" sz="5400">
                <a:solidFill>
                  <a:schemeClr val="accent1"/>
                </a:solidFill>
                <a:latin typeface="+mj-lt"/>
              </a:rPr>
              <a:t>56% </a:t>
            </a:r>
            <a:endParaRPr lang="en-US" baseline="30000">
              <a:gradFill>
                <a:gsLst>
                  <a:gs pos="2917">
                    <a:schemeClr val="tx1"/>
                  </a:gs>
                  <a:gs pos="30000">
                    <a:schemeClr val="tx1"/>
                  </a:gs>
                </a:gsLst>
                <a:lin ang="5400000" scaled="0"/>
              </a:gradFill>
              <a:latin typeface="+mj-lt"/>
            </a:endParaRPr>
          </a:p>
        </p:txBody>
      </p:sp>
      <p:grpSp>
        <p:nvGrpSpPr>
          <p:cNvPr id="19" name="Group 18" descr="pie chart showing 56%">
            <a:extLst>
              <a:ext uri="{FF2B5EF4-FFF2-40B4-BE49-F238E27FC236}">
                <a16:creationId xmlns:a16="http://schemas.microsoft.com/office/drawing/2014/main" id="{F84E3B97-804A-3D4E-BC3A-A10B613291F1}"/>
              </a:ext>
            </a:extLst>
          </p:cNvPr>
          <p:cNvGrpSpPr/>
          <p:nvPr/>
        </p:nvGrpSpPr>
        <p:grpSpPr>
          <a:xfrm>
            <a:off x="1094996" y="1501141"/>
            <a:ext cx="2517826" cy="2493401"/>
            <a:chOff x="5263201" y="2188336"/>
            <a:chExt cx="1698133" cy="1681660"/>
          </a:xfrm>
        </p:grpSpPr>
        <p:sp>
          <p:nvSpPr>
            <p:cNvPr id="20" name="Oval 19">
              <a:extLst>
                <a:ext uri="{FF2B5EF4-FFF2-40B4-BE49-F238E27FC236}">
                  <a16:creationId xmlns:a16="http://schemas.microsoft.com/office/drawing/2014/main" id="{F94EA915-A121-484A-B16D-AF548A641F85}"/>
                </a:ext>
                <a:ext uri="{C183D7F6-B498-43B3-948B-1728B52AA6E4}">
                  <adec:decorative xmlns:adec="http://schemas.microsoft.com/office/drawing/2017/decorative" val="1"/>
                </a:ext>
              </a:extLst>
            </p:cNvPr>
            <p:cNvSpPr/>
            <p:nvPr/>
          </p:nvSpPr>
          <p:spPr bwMode="auto">
            <a:xfrm>
              <a:off x="5268918" y="2188336"/>
              <a:ext cx="1681659" cy="1681659"/>
            </a:xfrm>
            <a:prstGeom prst="ellipse">
              <a:avLst/>
            </a:prstGeom>
            <a:noFill/>
            <a:ln w="28575">
              <a:solidFill>
                <a:schemeClr val="tx1">
                  <a:lumMod val="10000"/>
                  <a:lumOff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Arc 21">
              <a:extLst>
                <a:ext uri="{FF2B5EF4-FFF2-40B4-BE49-F238E27FC236}">
                  <a16:creationId xmlns:a16="http://schemas.microsoft.com/office/drawing/2014/main" id="{696CD55D-9BBE-A441-8F05-F81E3424FDE0}"/>
                </a:ext>
              </a:extLst>
            </p:cNvPr>
            <p:cNvSpPr/>
            <p:nvPr/>
          </p:nvSpPr>
          <p:spPr>
            <a:xfrm>
              <a:off x="5263201" y="2188337"/>
              <a:ext cx="1698133" cy="1681659"/>
            </a:xfrm>
            <a:prstGeom prst="arc">
              <a:avLst>
                <a:gd name="adj1" fmla="val 16200000"/>
                <a:gd name="adj2" fmla="val 6188869"/>
              </a:avLst>
            </a:prstGeom>
            <a:ln w="190500">
              <a:solidFill>
                <a:srgbClr val="0078D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09">
                <a:defRPr/>
              </a:pPr>
              <a:endParaRPr lang="en-US">
                <a:solidFill>
                  <a:srgbClr val="282828"/>
                </a:solidFill>
                <a:latin typeface="Segoe UI"/>
              </a:endParaRPr>
            </a:p>
          </p:txBody>
        </p:sp>
      </p:grpSp>
      <p:cxnSp>
        <p:nvCxnSpPr>
          <p:cNvPr id="70" name="Straight Connector 69">
            <a:extLst>
              <a:ext uri="{C183D7F6-B498-43B3-948B-1728B52AA6E4}">
                <adec:decorative xmlns:adec="http://schemas.microsoft.com/office/drawing/2017/decorative" val="1"/>
              </a:ext>
            </a:extLst>
          </p:cNvPr>
          <p:cNvCxnSpPr>
            <a:cxnSpLocks/>
          </p:cNvCxnSpPr>
          <p:nvPr/>
        </p:nvCxnSpPr>
        <p:spPr>
          <a:xfrm>
            <a:off x="990207" y="4262617"/>
            <a:ext cx="2727404"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65EB7B45-8738-4F7D-97A8-214EB943858C}"/>
              </a:ext>
            </a:extLst>
          </p:cNvPr>
          <p:cNvSpPr txBox="1">
            <a:spLocks/>
          </p:cNvSpPr>
          <p:nvPr/>
        </p:nvSpPr>
        <p:spPr>
          <a:xfrm>
            <a:off x="678260" y="4402386"/>
            <a:ext cx="3351300" cy="1808868"/>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51121">
              <a:lnSpc>
                <a:spcPct val="100000"/>
              </a:lnSpc>
              <a:spcBef>
                <a:spcPts val="1198"/>
              </a:spcBef>
              <a:defRPr/>
            </a:pPr>
            <a:r>
              <a:rPr lang="en-US" sz="1800">
                <a:solidFill>
                  <a:srgbClr val="282828"/>
                </a:solidFill>
                <a:cs typeface="Times New Roman" panose="02020603050405020304" pitchFamily="18" charset="0"/>
              </a:rPr>
              <a:t>of younger managers cite lack of technology/tools as reason why they do not have a remote workforce</a:t>
            </a:r>
            <a:r>
              <a:rPr lang="en-US" sz="1800" baseline="30000">
                <a:solidFill>
                  <a:srgbClr val="282828"/>
                </a:solidFill>
                <a:cs typeface="Times New Roman" panose="02020603050405020304" pitchFamily="18" charset="0"/>
              </a:rPr>
              <a:t>1</a:t>
            </a:r>
            <a:endParaRPr lang="en-US" sz="1800">
              <a:solidFill>
                <a:srgbClr val="282828"/>
              </a:solidFill>
              <a:cs typeface="Times New Roman" panose="02020603050405020304" pitchFamily="18" charset="0"/>
            </a:endParaRPr>
          </a:p>
        </p:txBody>
      </p:sp>
      <p:sp>
        <p:nvSpPr>
          <p:cNvPr id="24" name="Rectangle 23">
            <a:extLst>
              <a:ext uri="{FF2B5EF4-FFF2-40B4-BE49-F238E27FC236}">
                <a16:creationId xmlns:a16="http://schemas.microsoft.com/office/drawing/2014/main" id="{02DD3887-6F77-45A1-805D-9316D63E8BD1}"/>
              </a:ext>
            </a:extLst>
          </p:cNvPr>
          <p:cNvSpPr/>
          <p:nvPr/>
        </p:nvSpPr>
        <p:spPr>
          <a:xfrm>
            <a:off x="5386561" y="2299704"/>
            <a:ext cx="6479909" cy="1985159"/>
          </a:xfrm>
          <a:prstGeom prst="rect">
            <a:avLst/>
          </a:prstGeom>
        </p:spPr>
        <p:txBody>
          <a:bodyPr wrap="square" lIns="0" tIns="0" rIns="0" bIns="0">
            <a:spAutoFit/>
          </a:bodyPr>
          <a:lstStyle/>
          <a:p>
            <a:pPr defTabSz="932509">
              <a:spcAft>
                <a:spcPts val="600"/>
              </a:spcAft>
            </a:pPr>
            <a:r>
              <a:rPr lang="en-US" sz="2400">
                <a:solidFill>
                  <a:srgbClr val="0078D7"/>
                </a:solidFill>
                <a:cs typeface="Times New Roman" panose="02020603050405020304" pitchFamily="18" charset="0"/>
              </a:rPr>
              <a:t>SMBs collaboration challenges</a:t>
            </a:r>
            <a:r>
              <a:rPr lang="en-US" sz="2400" baseline="30000">
                <a:solidFill>
                  <a:srgbClr val="0078D7"/>
                </a:solidFill>
                <a:cs typeface="Times New Roman" panose="02020603050405020304" pitchFamily="18" charset="0"/>
              </a:rPr>
              <a:t>2</a:t>
            </a:r>
          </a:p>
          <a:p>
            <a:pPr marL="228600" indent="-228600">
              <a:spcAft>
                <a:spcPts val="600"/>
              </a:spcAft>
              <a:buFont typeface="Arial" panose="020B0604020202020204" pitchFamily="34" charset="0"/>
              <a:buChar char="•"/>
            </a:pPr>
            <a:r>
              <a:rPr lang="en-US">
                <a:solidFill>
                  <a:srgbClr val="2C292A"/>
                </a:solidFill>
                <a:cs typeface="Segoe UI Light" panose="020B0502040204020203" pitchFamily="34" charset="0"/>
              </a:rPr>
              <a:t>Ability to get work done from anywhere </a:t>
            </a:r>
            <a:br>
              <a:rPr lang="en-US">
                <a:solidFill>
                  <a:srgbClr val="2C292A"/>
                </a:solidFill>
                <a:cs typeface="Segoe UI Light" panose="020B0502040204020203" pitchFamily="34" charset="0"/>
              </a:rPr>
            </a:br>
            <a:r>
              <a:rPr lang="en-US">
                <a:solidFill>
                  <a:srgbClr val="2C292A"/>
                </a:solidFill>
                <a:cs typeface="Segoe UI Light" panose="020B0502040204020203" pitchFamily="34" charset="0"/>
              </a:rPr>
              <a:t>(affects remote and mobile workforce)</a:t>
            </a:r>
          </a:p>
          <a:p>
            <a:pPr marL="228600" indent="-228600">
              <a:spcAft>
                <a:spcPts val="600"/>
              </a:spcAft>
              <a:buFont typeface="Arial" panose="020B0604020202020204" pitchFamily="34" charset="0"/>
              <a:buChar char="•"/>
            </a:pPr>
            <a:r>
              <a:rPr lang="en-US"/>
              <a:t>Document version control and co-authoring </a:t>
            </a:r>
            <a:br>
              <a:rPr lang="en-US"/>
            </a:br>
            <a:r>
              <a:rPr lang="en-US"/>
              <a:t>(affects internal and external sharing)</a:t>
            </a:r>
            <a:endParaRPr lang="en-US">
              <a:solidFill>
                <a:srgbClr val="2C292A"/>
              </a:solidFill>
              <a:cs typeface="Segoe UI Light" panose="020B0502040204020203" pitchFamily="34" charset="0"/>
            </a:endParaRPr>
          </a:p>
          <a:p>
            <a:pPr lvl="0" defTabSz="932509">
              <a:spcAft>
                <a:spcPts val="600"/>
              </a:spcAft>
            </a:pPr>
            <a:endParaRPr lang="en-US" spc="-150">
              <a:ln w="3175">
                <a:noFill/>
              </a:ln>
              <a:solidFill>
                <a:srgbClr val="000000"/>
              </a:solidFill>
              <a:cs typeface="Segoe UI" pitchFamily="34" charset="0"/>
            </a:endParaRPr>
          </a:p>
        </p:txBody>
      </p:sp>
      <p:sp>
        <p:nvSpPr>
          <p:cNvPr id="87" name="Title 1">
            <a:extLst>
              <a:ext uri="{FF2B5EF4-FFF2-40B4-BE49-F238E27FC236}">
                <a16:creationId xmlns:a16="http://schemas.microsoft.com/office/drawing/2014/main" id="{49303189-720E-4A9E-B83F-8A30628A1D9F}"/>
              </a:ext>
            </a:extLst>
          </p:cNvPr>
          <p:cNvSpPr txBox="1">
            <a:spLocks/>
          </p:cNvSpPr>
          <p:nvPr/>
        </p:nvSpPr>
        <p:spPr>
          <a:xfrm>
            <a:off x="5386562" y="4147710"/>
            <a:ext cx="6479909" cy="1431161"/>
          </a:xfrm>
          <a:prstGeom prst="rect">
            <a:avLst/>
          </a:prstGeom>
        </p:spPr>
        <p:txBody>
          <a:bodyPr vert="horz" wrap="square" lIns="0" tIns="0" rIns="0" bIns="0" rtlCol="0" anchor="t">
            <a:spAutoFit/>
          </a:bodyPr>
          <a:lstStyle>
            <a:lvl1pPr algn="l" defTabSz="914191" rtl="0" eaLnBrk="1" latinLnBrk="0" hangingPunct="1">
              <a:lnSpc>
                <a:spcPct val="80000"/>
              </a:lnSpc>
              <a:spcBef>
                <a:spcPct val="0"/>
              </a:spcBef>
              <a:buNone/>
              <a:defRPr lang="en-US" sz="4799" b="0" kern="1200" cap="none" spc="-100" baseline="0">
                <a:ln w="3175">
                  <a:noFill/>
                </a:ln>
                <a:solidFill>
                  <a:srgbClr val="000000"/>
                </a:solidFill>
                <a:effectLst/>
                <a:latin typeface="+mj-lt"/>
                <a:ea typeface="+mn-ea"/>
                <a:cs typeface="Segoe UI Semibold" panose="020B0702040204020203" pitchFamily="34" charset="0"/>
              </a:defRPr>
            </a:lvl1pPr>
          </a:lstStyle>
          <a:p>
            <a:pPr defTabSz="932509">
              <a:lnSpc>
                <a:spcPct val="100000"/>
              </a:lnSpc>
              <a:spcBef>
                <a:spcPts val="0"/>
              </a:spcBef>
              <a:spcAft>
                <a:spcPts val="600"/>
              </a:spcAft>
            </a:pPr>
            <a:r>
              <a:rPr lang="en-US" sz="2400">
                <a:solidFill>
                  <a:srgbClr val="0078D7"/>
                </a:solidFill>
                <a:latin typeface="+mn-lt"/>
                <a:cs typeface="Times New Roman" panose="02020603050405020304" pitchFamily="18" charset="0"/>
              </a:rPr>
              <a:t>Reasons SMBs cite to buy technology</a:t>
            </a:r>
            <a:r>
              <a:rPr lang="en-US" sz="2400" baseline="30000">
                <a:solidFill>
                  <a:srgbClr val="0078D7"/>
                </a:solidFill>
                <a:latin typeface="+mn-lt"/>
                <a:cs typeface="Times New Roman" panose="02020603050405020304" pitchFamily="18" charset="0"/>
              </a:rPr>
              <a:t>2</a:t>
            </a:r>
          </a:p>
          <a:p>
            <a:pPr marL="228600" lvl="0" indent="-228600" defTabSz="932509">
              <a:lnSpc>
                <a:spcPct val="100000"/>
              </a:lnSpc>
              <a:spcBef>
                <a:spcPts val="0"/>
              </a:spcBef>
              <a:spcAft>
                <a:spcPts val="600"/>
              </a:spcAft>
              <a:buFont typeface="Arial" panose="020B0604020202020204" pitchFamily="34" charset="0"/>
              <a:buChar char="•"/>
            </a:pPr>
            <a:r>
              <a:rPr lang="en-US" sz="1800" spc="0">
                <a:ln>
                  <a:noFill/>
                </a:ln>
                <a:solidFill>
                  <a:srgbClr val="2C292A"/>
                </a:solidFill>
                <a:latin typeface="+mn-lt"/>
                <a:cs typeface="Segoe UI Light" panose="020B0502040204020203" pitchFamily="34" charset="0"/>
              </a:rPr>
              <a:t>Make it easier for our team to do their jobs</a:t>
            </a:r>
          </a:p>
          <a:p>
            <a:pPr marL="228600" lvl="0" indent="-228600" defTabSz="932509">
              <a:lnSpc>
                <a:spcPct val="100000"/>
              </a:lnSpc>
              <a:spcBef>
                <a:spcPts val="0"/>
              </a:spcBef>
              <a:spcAft>
                <a:spcPts val="600"/>
              </a:spcAft>
              <a:buFont typeface="Arial" panose="020B0604020202020204" pitchFamily="34" charset="0"/>
              <a:buChar char="•"/>
            </a:pPr>
            <a:r>
              <a:rPr lang="en-US" sz="1800" spc="0">
                <a:ln>
                  <a:noFill/>
                </a:ln>
                <a:solidFill>
                  <a:srgbClr val="2C292A"/>
                </a:solidFill>
                <a:latin typeface="+mn-lt"/>
                <a:cs typeface="Segoe UI Light" panose="020B0502040204020203" pitchFamily="34" charset="0"/>
              </a:rPr>
              <a:t>Improve employee productivity</a:t>
            </a:r>
          </a:p>
          <a:p>
            <a:pPr marL="228600" lvl="0" indent="-228600" defTabSz="932509">
              <a:lnSpc>
                <a:spcPct val="100000"/>
              </a:lnSpc>
              <a:spcBef>
                <a:spcPts val="0"/>
              </a:spcBef>
              <a:spcAft>
                <a:spcPts val="600"/>
              </a:spcAft>
              <a:buFont typeface="Arial" panose="020B0604020202020204" pitchFamily="34" charset="0"/>
              <a:buChar char="•"/>
            </a:pPr>
            <a:r>
              <a:rPr lang="en-US" sz="1800" spc="0">
                <a:ln>
                  <a:noFill/>
                </a:ln>
                <a:solidFill>
                  <a:srgbClr val="2C292A"/>
                </a:solidFill>
                <a:latin typeface="+mn-lt"/>
                <a:cs typeface="Segoe UI Light" panose="020B0502040204020203" pitchFamily="34" charset="0"/>
              </a:rPr>
              <a:t>Improve data security</a:t>
            </a:r>
          </a:p>
        </p:txBody>
      </p:sp>
      <p:cxnSp>
        <p:nvCxnSpPr>
          <p:cNvPr id="14" name="Straight Connector 13">
            <a:extLst>
              <a:ext uri="{FF2B5EF4-FFF2-40B4-BE49-F238E27FC236}">
                <a16:creationId xmlns:a16="http://schemas.microsoft.com/office/drawing/2014/main" id="{8F9E02D4-9654-B347-9D55-136E70EA7B33}"/>
              </a:ext>
              <a:ext uri="{C183D7F6-B498-43B3-948B-1728B52AA6E4}">
                <adec:decorative xmlns:adec="http://schemas.microsoft.com/office/drawing/2017/decorative" val="1"/>
              </a:ext>
            </a:extLst>
          </p:cNvPr>
          <p:cNvCxnSpPr>
            <a:cxnSpLocks/>
          </p:cNvCxnSpPr>
          <p:nvPr/>
        </p:nvCxnSpPr>
        <p:spPr>
          <a:xfrm>
            <a:off x="4711484" y="1720312"/>
            <a:ext cx="0" cy="3797085"/>
          </a:xfrm>
          <a:prstGeom prst="line">
            <a:avLst/>
          </a:prstGeom>
          <a:ln w="38100">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02BB5F5-C2EF-A04A-97CE-8B2F32974A07}"/>
              </a:ext>
            </a:extLst>
          </p:cNvPr>
          <p:cNvSpPr/>
          <p:nvPr/>
        </p:nvSpPr>
        <p:spPr>
          <a:xfrm>
            <a:off x="423418" y="6398497"/>
            <a:ext cx="8013216" cy="646331"/>
          </a:xfrm>
          <a:prstGeom prst="rect">
            <a:avLst/>
          </a:prstGeom>
        </p:spPr>
        <p:txBody>
          <a:bodyPr wrap="square">
            <a:spAutoFit/>
          </a:bodyPr>
          <a:lstStyle/>
          <a:p>
            <a:pPr defTabSz="932509"/>
            <a:r>
              <a:rPr lang="en-US" sz="1200" baseline="30000">
                <a:solidFill>
                  <a:srgbClr val="504C48"/>
                </a:solidFill>
              </a:rPr>
              <a:t>1</a:t>
            </a:r>
            <a:r>
              <a:rPr lang="en-US" sz="1200">
                <a:solidFill>
                  <a:srgbClr val="504C48"/>
                </a:solidFill>
              </a:rPr>
              <a:t> Upwork survey, </a:t>
            </a:r>
            <a:r>
              <a:rPr lang="en-US" sz="1200">
                <a:solidFill>
                  <a:srgbClr val="0070C0"/>
                </a:solidFill>
                <a:hlinkClick r:id="rId3">
                  <a:extLst>
                    <a:ext uri="{A12FA001-AC4F-418D-AE19-62706E023703}">
                      <ahyp:hlinkClr xmlns:ahyp="http://schemas.microsoft.com/office/drawing/2018/hyperlinkcolor" val="tx"/>
                    </a:ext>
                  </a:extLst>
                </a:hlinkClick>
              </a:rPr>
              <a:t>Future Workforce 2019: How Younger Generations are Reshaping the Future Workforce</a:t>
            </a:r>
          </a:p>
          <a:p>
            <a:pPr defTabSz="932509"/>
            <a:r>
              <a:rPr lang="en-US" sz="1200" baseline="30000">
                <a:solidFill>
                  <a:srgbClr val="504C48"/>
                </a:solidFill>
              </a:rPr>
              <a:t>2</a:t>
            </a:r>
            <a:r>
              <a:rPr lang="en-US" sz="1200">
                <a:solidFill>
                  <a:srgbClr val="504C48"/>
                </a:solidFill>
              </a:rPr>
              <a:t> Microsoft SMB research report by Bredin, March, 2019</a:t>
            </a:r>
          </a:p>
          <a:p>
            <a:pPr defTabSz="932509"/>
            <a:r>
              <a:rPr lang="en-US" sz="1200">
                <a:solidFill>
                  <a:srgbClr val="0070C0"/>
                </a:solidFill>
                <a:hlinkClick r:id="rId3">
                  <a:extLst>
                    <a:ext uri="{A12FA001-AC4F-418D-AE19-62706E023703}">
                      <ahyp:hlinkClr xmlns:ahyp="http://schemas.microsoft.com/office/drawing/2018/hyperlinkcolor" val="tx"/>
                    </a:ext>
                  </a:extLst>
                </a:hlinkClick>
              </a:rPr>
              <a:t> </a:t>
            </a:r>
            <a:endParaRPr lang="en-US" sz="1200">
              <a:solidFill>
                <a:srgbClr val="0070C0"/>
              </a:solidFill>
            </a:endParaRPr>
          </a:p>
        </p:txBody>
      </p:sp>
    </p:spTree>
    <p:extLst>
      <p:ext uri="{BB962C8B-B14F-4D97-AF65-F5344CB8AC3E}">
        <p14:creationId xmlns:p14="http://schemas.microsoft.com/office/powerpoint/2010/main" val="335417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left)">
                                      <p:cBhvr>
                                        <p:cTn id="2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24" grpId="0"/>
      <p:bldP spid="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0A9F-03B7-4282-A100-7C278E1E4575}"/>
              </a:ext>
            </a:extLst>
          </p:cNvPr>
          <p:cNvSpPr>
            <a:spLocks noGrp="1"/>
          </p:cNvSpPr>
          <p:nvPr>
            <p:ph type="title"/>
          </p:nvPr>
        </p:nvSpPr>
        <p:spPr/>
        <p:txBody>
          <a:bodyPr/>
          <a:lstStyle/>
          <a:p>
            <a:r>
              <a:rPr lang="en-US"/>
              <a:t>Office 365 helps partners build lasting customer relationships</a:t>
            </a:r>
          </a:p>
        </p:txBody>
      </p:sp>
      <p:grpSp>
        <p:nvGrpSpPr>
          <p:cNvPr id="69" name="Group 68">
            <a:extLst>
              <a:ext uri="{FF2B5EF4-FFF2-40B4-BE49-F238E27FC236}">
                <a16:creationId xmlns:a16="http://schemas.microsoft.com/office/drawing/2014/main" id="{788DCEC6-F05D-9C47-96C4-4BD7C732F03F}"/>
              </a:ext>
              <a:ext uri="{C183D7F6-B498-43B3-948B-1728B52AA6E4}">
                <adec:decorative xmlns:adec="http://schemas.microsoft.com/office/drawing/2017/decorative" val="1"/>
              </a:ext>
            </a:extLst>
          </p:cNvPr>
          <p:cNvGrpSpPr/>
          <p:nvPr/>
        </p:nvGrpSpPr>
        <p:grpSpPr>
          <a:xfrm>
            <a:off x="587689" y="1991023"/>
            <a:ext cx="2407428" cy="2787334"/>
            <a:chOff x="587689" y="2173903"/>
            <a:chExt cx="2407428" cy="2787334"/>
          </a:xfrm>
        </p:grpSpPr>
        <p:sp>
          <p:nvSpPr>
            <p:cNvPr id="70" name="Text Placeholder 6">
              <a:extLst>
                <a:ext uri="{FF2B5EF4-FFF2-40B4-BE49-F238E27FC236}">
                  <a16:creationId xmlns:a16="http://schemas.microsoft.com/office/drawing/2014/main" id="{4CE52B22-35B5-4049-A2DC-40FDCB06C85B}"/>
                </a:ext>
              </a:extLst>
            </p:cNvPr>
            <p:cNvSpPr txBox="1">
              <a:spLocks/>
            </p:cNvSpPr>
            <p:nvPr/>
          </p:nvSpPr>
          <p:spPr>
            <a:xfrm>
              <a:off x="587689" y="3524946"/>
              <a:ext cx="2407428" cy="1436291"/>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070C0"/>
                  </a:solidFill>
                  <a:effectLst/>
                  <a:uLnTx/>
                  <a:uFillTx/>
                  <a:ea typeface="+mn-ea"/>
                  <a:cs typeface="+mn-cs"/>
                </a:rPr>
                <a:t>Mobile worker support</a:t>
              </a:r>
              <a:endParaRPr kumimoji="0" lang="en-US" sz="1600" b="1" i="0" u="none" strike="noStrike" kern="1200" cap="none" spc="0" normalizeH="0" baseline="0" noProof="0">
                <a:ln>
                  <a:noFill/>
                </a:ln>
                <a:solidFill>
                  <a:srgbClr val="E6E6E6">
                    <a:lumMod val="10000"/>
                  </a:srgbClr>
                </a:solidFill>
                <a:effectLst/>
                <a:uLnTx/>
                <a:uFillTx/>
                <a:ea typeface="+mn-ea"/>
                <a:cs typeface="+mn-cs"/>
              </a:endParaRPr>
            </a:p>
            <a:p>
              <a:pPr lvl="0" fontAlgn="base">
                <a:lnSpc>
                  <a:spcPct val="100000"/>
                </a:lnSpc>
                <a:spcAft>
                  <a:spcPts val="600"/>
                </a:spcAft>
                <a:defRPr/>
              </a:pPr>
              <a:r>
                <a:rPr lang="en-US" sz="1600">
                  <a:solidFill>
                    <a:srgbClr val="E6E6E6">
                      <a:lumMod val="10000"/>
                    </a:srgbClr>
                  </a:solidFill>
                </a:rPr>
                <a:t>Easily support SMBs that want to work anywhere from any device.</a:t>
              </a:r>
              <a:endParaRPr kumimoji="0" lang="en-US" sz="1400" b="0" i="0" u="none" strike="noStrike" kern="1200" cap="none" spc="0" normalizeH="0" baseline="0" noProof="0">
                <a:ln>
                  <a:noFill/>
                </a:ln>
                <a:solidFill>
                  <a:srgbClr val="282828"/>
                </a:solidFill>
                <a:effectLst/>
                <a:uLnTx/>
                <a:uFillTx/>
                <a:ea typeface="+mn-ea"/>
                <a:cs typeface="+mn-cs"/>
              </a:endParaRPr>
            </a:p>
          </p:txBody>
        </p:sp>
        <p:cxnSp>
          <p:nvCxnSpPr>
            <p:cNvPr id="71" name="Straight Connector 70">
              <a:extLst>
                <a:ext uri="{FF2B5EF4-FFF2-40B4-BE49-F238E27FC236}">
                  <a16:creationId xmlns:a16="http://schemas.microsoft.com/office/drawing/2014/main" id="{7508B245-B0F6-5B4B-BF3F-2B4963BF3E6B}"/>
                </a:ext>
              </a:extLst>
            </p:cNvPr>
            <p:cNvCxnSpPr/>
            <p:nvPr/>
          </p:nvCxnSpPr>
          <p:spPr>
            <a:xfrm>
              <a:off x="587689" y="3373613"/>
              <a:ext cx="240742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2" name="Picture 71" descr="icon of laptop and phone">
              <a:extLst>
                <a:ext uri="{FF2B5EF4-FFF2-40B4-BE49-F238E27FC236}">
                  <a16:creationId xmlns:a16="http://schemas.microsoft.com/office/drawing/2014/main" id="{F295F2BD-A18D-8C4E-A612-5E2340D89857}"/>
                </a:ext>
              </a:extLst>
            </p:cNvPr>
            <p:cNvPicPr>
              <a:picLocks noChangeAspect="1"/>
            </p:cNvPicPr>
            <p:nvPr/>
          </p:nvPicPr>
          <p:blipFill>
            <a:blip r:embed="rId3"/>
            <a:stretch>
              <a:fillRect/>
            </a:stretch>
          </p:blipFill>
          <p:spPr>
            <a:xfrm>
              <a:off x="1186240" y="2173903"/>
              <a:ext cx="1210327" cy="1210326"/>
            </a:xfrm>
            <a:prstGeom prst="rect">
              <a:avLst/>
            </a:prstGeom>
          </p:spPr>
        </p:pic>
      </p:grpSp>
      <p:grpSp>
        <p:nvGrpSpPr>
          <p:cNvPr id="65" name="Group 64">
            <a:extLst>
              <a:ext uri="{FF2B5EF4-FFF2-40B4-BE49-F238E27FC236}">
                <a16:creationId xmlns:a16="http://schemas.microsoft.com/office/drawing/2014/main" id="{C845A2C1-42B0-BC49-B0C5-B03EE6B5F05B}"/>
              </a:ext>
              <a:ext uri="{C183D7F6-B498-43B3-948B-1728B52AA6E4}">
                <adec:decorative xmlns:adec="http://schemas.microsoft.com/office/drawing/2017/decorative" val="1"/>
              </a:ext>
            </a:extLst>
          </p:cNvPr>
          <p:cNvGrpSpPr/>
          <p:nvPr/>
        </p:nvGrpSpPr>
        <p:grpSpPr>
          <a:xfrm>
            <a:off x="3536119" y="1708735"/>
            <a:ext cx="2407428" cy="3069622"/>
            <a:chOff x="9519300" y="1891615"/>
            <a:chExt cx="2407428" cy="3069622"/>
          </a:xfrm>
        </p:grpSpPr>
        <p:pic>
          <p:nvPicPr>
            <p:cNvPr id="66" name="Picture 65" descr="icon of team&#10;">
              <a:extLst>
                <a:ext uri="{FF2B5EF4-FFF2-40B4-BE49-F238E27FC236}">
                  <a16:creationId xmlns:a16="http://schemas.microsoft.com/office/drawing/2014/main" id="{355BB0F5-3995-2D4A-B757-9A7F4C56CE4A}"/>
                </a:ext>
              </a:extLst>
            </p:cNvPr>
            <p:cNvPicPr>
              <a:picLocks noChangeAspect="1"/>
            </p:cNvPicPr>
            <p:nvPr/>
          </p:nvPicPr>
          <p:blipFill>
            <a:blip r:embed="rId4"/>
            <a:stretch>
              <a:fillRect/>
            </a:stretch>
          </p:blipFill>
          <p:spPr>
            <a:xfrm>
              <a:off x="10016432" y="1891615"/>
              <a:ext cx="1413164" cy="1413164"/>
            </a:xfrm>
            <a:prstGeom prst="rect">
              <a:avLst/>
            </a:prstGeom>
          </p:spPr>
        </p:pic>
        <p:cxnSp>
          <p:nvCxnSpPr>
            <p:cNvPr id="67" name="Straight Connector 66">
              <a:extLst>
                <a:ext uri="{FF2B5EF4-FFF2-40B4-BE49-F238E27FC236}">
                  <a16:creationId xmlns:a16="http://schemas.microsoft.com/office/drawing/2014/main" id="{BEE58A3B-94C1-484B-9A8D-750CBFB557AA}"/>
                </a:ext>
              </a:extLst>
            </p:cNvPr>
            <p:cNvCxnSpPr/>
            <p:nvPr/>
          </p:nvCxnSpPr>
          <p:spPr>
            <a:xfrm>
              <a:off x="9519300" y="3373613"/>
              <a:ext cx="240742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 Placeholder 6">
              <a:extLst>
                <a:ext uri="{FF2B5EF4-FFF2-40B4-BE49-F238E27FC236}">
                  <a16:creationId xmlns:a16="http://schemas.microsoft.com/office/drawing/2014/main" id="{B1737CB6-BC0E-D54D-AD06-003E5E711CD6}"/>
                </a:ext>
              </a:extLst>
            </p:cNvPr>
            <p:cNvSpPr txBox="1">
              <a:spLocks/>
            </p:cNvSpPr>
            <p:nvPr/>
          </p:nvSpPr>
          <p:spPr>
            <a:xfrm>
              <a:off x="9519300" y="3524946"/>
              <a:ext cx="2407428" cy="1436291"/>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lang="en-US" sz="1600" b="1">
                  <a:solidFill>
                    <a:srgbClr val="0070C0"/>
                  </a:solidFill>
                </a:rPr>
                <a:t>External</a:t>
              </a:r>
              <a:r>
                <a:rPr kumimoji="0" lang="en-US" sz="1600" b="1" i="0" u="none" strike="noStrike" kern="1200" cap="none" spc="0" normalizeH="0" baseline="0" noProof="0">
                  <a:ln>
                    <a:noFill/>
                  </a:ln>
                  <a:solidFill>
                    <a:srgbClr val="0070C0"/>
                  </a:solidFill>
                  <a:effectLst/>
                  <a:uLnTx/>
                  <a:uFillTx/>
                  <a:ea typeface="+mn-ea"/>
                  <a:cs typeface="+mn-cs"/>
                </a:rPr>
                <a:t> collaboration</a:t>
              </a:r>
              <a:endParaRPr kumimoji="0" lang="en-US" sz="1600" b="1" i="0" u="none" strike="noStrike" kern="1200" cap="none" spc="0" normalizeH="0" baseline="0" noProof="0">
                <a:ln>
                  <a:noFill/>
                </a:ln>
                <a:solidFill>
                  <a:srgbClr val="E6E6E6">
                    <a:lumMod val="10000"/>
                  </a:srgbClr>
                </a:solidFill>
                <a:effectLst/>
                <a:uLnTx/>
                <a:uFillTx/>
                <a:ea typeface="+mn-ea"/>
                <a:cs typeface="+mn-cs"/>
              </a:endParaRPr>
            </a:p>
            <a:p>
              <a:pPr lvl="0">
                <a:lnSpc>
                  <a:spcPct val="100000"/>
                </a:lnSpc>
                <a:spcAft>
                  <a:spcPts val="600"/>
                </a:spcAft>
                <a:defRPr/>
              </a:pPr>
              <a:r>
                <a:rPr lang="en-US" sz="1600">
                  <a:solidFill>
                    <a:srgbClr val="E6E6E6">
                      <a:lumMod val="10000"/>
                    </a:srgbClr>
                  </a:solidFill>
                </a:rPr>
                <a:t>Help SMBs look more professional as they engage in email and online with customers, coworkers, suppliers.</a:t>
              </a:r>
              <a:endParaRPr lang="en-US" sz="2000">
                <a:solidFill>
                  <a:srgbClr val="E6E6E6">
                    <a:lumMod val="10000"/>
                  </a:srgbClr>
                </a:solidFill>
              </a:endParaRPr>
            </a:p>
          </p:txBody>
        </p:sp>
      </p:grpSp>
      <p:grpSp>
        <p:nvGrpSpPr>
          <p:cNvPr id="61" name="Group 60">
            <a:extLst>
              <a:ext uri="{FF2B5EF4-FFF2-40B4-BE49-F238E27FC236}">
                <a16:creationId xmlns:a16="http://schemas.microsoft.com/office/drawing/2014/main" id="{EB51EF32-73EE-4047-81D6-4D08330A123C}"/>
              </a:ext>
              <a:ext uri="{C183D7F6-B498-43B3-948B-1728B52AA6E4}">
                <adec:decorative xmlns:adec="http://schemas.microsoft.com/office/drawing/2017/decorative" val="1"/>
              </a:ext>
            </a:extLst>
          </p:cNvPr>
          <p:cNvGrpSpPr/>
          <p:nvPr/>
        </p:nvGrpSpPr>
        <p:grpSpPr>
          <a:xfrm>
            <a:off x="6542097" y="3190733"/>
            <a:ext cx="2407428" cy="1305495"/>
            <a:chOff x="6577084" y="3373613"/>
            <a:chExt cx="2407428" cy="1305495"/>
          </a:xfrm>
        </p:grpSpPr>
        <p:cxnSp>
          <p:nvCxnSpPr>
            <p:cNvPr id="63" name="Straight Connector 62">
              <a:extLst>
                <a:ext uri="{FF2B5EF4-FFF2-40B4-BE49-F238E27FC236}">
                  <a16:creationId xmlns:a16="http://schemas.microsoft.com/office/drawing/2014/main" id="{95862939-D699-464D-98B3-44CFD6290F90}"/>
                </a:ext>
              </a:extLst>
            </p:cNvPr>
            <p:cNvCxnSpPr/>
            <p:nvPr/>
          </p:nvCxnSpPr>
          <p:spPr>
            <a:xfrm>
              <a:off x="6577084" y="3373613"/>
              <a:ext cx="240742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A5C8431-361A-AE41-8E87-8A0C870BED04}"/>
                </a:ext>
              </a:extLst>
            </p:cNvPr>
            <p:cNvSpPr/>
            <p:nvPr/>
          </p:nvSpPr>
          <p:spPr>
            <a:xfrm>
              <a:off x="6577084" y="3524946"/>
              <a:ext cx="2407428" cy="1154162"/>
            </a:xfrm>
            <a:prstGeom prst="rect">
              <a:avLst/>
            </a:prstGeom>
          </p:spPr>
          <p:txBody>
            <a:bodyPr wrap="square">
              <a:spAutoFit/>
            </a:bodyPr>
            <a:lstStyle/>
            <a:p>
              <a:pPr lvl="0" defTabSz="932742" fontAlgn="base">
                <a:spcAft>
                  <a:spcPts val="600"/>
                </a:spcAft>
                <a:defRPr/>
              </a:pPr>
              <a:r>
                <a:rPr lang="en-US" sz="1600" spc="-30">
                  <a:solidFill>
                    <a:srgbClr val="0070C0"/>
                  </a:solidFill>
                  <a:latin typeface="Segoe UI Semibold"/>
                </a:rPr>
                <a:t>Enterprise-grade security</a:t>
              </a:r>
            </a:p>
            <a:p>
              <a:pPr lvl="0" defTabSz="932742" fontAlgn="base">
                <a:spcAft>
                  <a:spcPts val="600"/>
                </a:spcAft>
                <a:defRPr/>
              </a:pPr>
              <a:r>
                <a:rPr lang="en-US" sz="1600">
                  <a:solidFill>
                    <a:srgbClr val="E6E6E6">
                      <a:lumMod val="10000"/>
                    </a:srgbClr>
                  </a:solidFill>
                </a:rPr>
                <a:t>Enable access to those who need it and keep out those who don’t.</a:t>
              </a:r>
            </a:p>
          </p:txBody>
        </p:sp>
      </p:grpSp>
      <p:cxnSp>
        <p:nvCxnSpPr>
          <p:cNvPr id="73" name="Straight Connector 72">
            <a:extLst>
              <a:ext uri="{FF2B5EF4-FFF2-40B4-BE49-F238E27FC236}">
                <a16:creationId xmlns:a16="http://schemas.microsoft.com/office/drawing/2014/main" id="{001CD0E9-6B2F-AD4B-A8E1-F7F70EBD2E19}"/>
              </a:ext>
              <a:ext uri="{C183D7F6-B498-43B3-948B-1728B52AA6E4}">
                <adec:decorative xmlns:adec="http://schemas.microsoft.com/office/drawing/2017/decorative" val="1"/>
              </a:ext>
            </a:extLst>
          </p:cNvPr>
          <p:cNvCxnSpPr/>
          <p:nvPr/>
        </p:nvCxnSpPr>
        <p:spPr>
          <a:xfrm>
            <a:off x="9441358" y="3190733"/>
            <a:ext cx="2407428" cy="0"/>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 Placeholder 6">
            <a:extLst>
              <a:ext uri="{FF2B5EF4-FFF2-40B4-BE49-F238E27FC236}">
                <a16:creationId xmlns:a16="http://schemas.microsoft.com/office/drawing/2014/main" id="{A4599E78-26F4-3543-AE44-04EEE159A9B5}"/>
              </a:ext>
            </a:extLst>
          </p:cNvPr>
          <p:cNvSpPr txBox="1">
            <a:spLocks/>
          </p:cNvSpPr>
          <p:nvPr/>
        </p:nvSpPr>
        <p:spPr>
          <a:xfrm>
            <a:off x="9441358" y="3342066"/>
            <a:ext cx="2407428" cy="1436291"/>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070C0"/>
                </a:solidFill>
                <a:effectLst/>
                <a:uLnTx/>
                <a:uFillTx/>
                <a:ea typeface="+mn-ea"/>
                <a:cs typeface="+mn-cs"/>
              </a:rPr>
              <a:t>Real-time teamwork</a:t>
            </a:r>
            <a:endParaRPr kumimoji="0" lang="en-US" sz="1600" b="1" i="0" u="none" strike="noStrike" kern="1200" cap="none" spc="0" normalizeH="0" baseline="0" noProof="0">
              <a:ln>
                <a:noFill/>
              </a:ln>
              <a:solidFill>
                <a:srgbClr val="E6E6E6">
                  <a:lumMod val="10000"/>
                </a:srgbClr>
              </a:solidFill>
              <a:effectLst/>
              <a:uLnTx/>
              <a:uFillTx/>
              <a:ea typeface="+mn-ea"/>
              <a:cs typeface="+mn-cs"/>
            </a:endParaRPr>
          </a:p>
          <a:p>
            <a:pPr lvl="0" fontAlgn="base">
              <a:lnSpc>
                <a:spcPct val="100000"/>
              </a:lnSpc>
              <a:spcAft>
                <a:spcPts val="600"/>
              </a:spcAft>
              <a:defRPr/>
            </a:pPr>
            <a:r>
              <a:rPr lang="en-US" sz="1600">
                <a:solidFill>
                  <a:srgbClr val="E6E6E6">
                    <a:lumMod val="10000"/>
                  </a:srgbClr>
                </a:solidFill>
              </a:rPr>
              <a:t>Enable SMBs to work together in one solution with shared docs and online meetings.</a:t>
            </a:r>
          </a:p>
        </p:txBody>
      </p:sp>
      <p:sp>
        <p:nvSpPr>
          <p:cNvPr id="75" name="Oval 74">
            <a:extLst>
              <a:ext uri="{FF2B5EF4-FFF2-40B4-BE49-F238E27FC236}">
                <a16:creationId xmlns:a16="http://schemas.microsoft.com/office/drawing/2014/main" id="{2E7AFB52-869F-2C49-9FBF-6066F707E2D5}"/>
              </a:ext>
            </a:extLst>
          </p:cNvPr>
          <p:cNvSpPr>
            <a:spLocks/>
          </p:cNvSpPr>
          <p:nvPr/>
        </p:nvSpPr>
        <p:spPr bwMode="auto">
          <a:xfrm>
            <a:off x="1979407" y="5374856"/>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1</a:t>
            </a:r>
          </a:p>
        </p:txBody>
      </p:sp>
      <p:sp>
        <p:nvSpPr>
          <p:cNvPr id="76" name="Oval 75">
            <a:extLst>
              <a:ext uri="{FF2B5EF4-FFF2-40B4-BE49-F238E27FC236}">
                <a16:creationId xmlns:a16="http://schemas.microsoft.com/office/drawing/2014/main" id="{BB9570F1-A12C-9E4F-92C2-66C8CC1D2E03}"/>
              </a:ext>
            </a:extLst>
          </p:cNvPr>
          <p:cNvSpPr>
            <a:spLocks/>
          </p:cNvSpPr>
          <p:nvPr/>
        </p:nvSpPr>
        <p:spPr bwMode="auto">
          <a:xfrm>
            <a:off x="5948628" y="5374856"/>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2</a:t>
            </a:r>
          </a:p>
        </p:txBody>
      </p:sp>
      <p:sp>
        <p:nvSpPr>
          <p:cNvPr id="77" name="Oval 76">
            <a:extLst>
              <a:ext uri="{FF2B5EF4-FFF2-40B4-BE49-F238E27FC236}">
                <a16:creationId xmlns:a16="http://schemas.microsoft.com/office/drawing/2014/main" id="{0D307F13-F046-BE43-B026-E3ED44B03839}"/>
              </a:ext>
            </a:extLst>
          </p:cNvPr>
          <p:cNvSpPr>
            <a:spLocks/>
          </p:cNvSpPr>
          <p:nvPr/>
        </p:nvSpPr>
        <p:spPr bwMode="auto">
          <a:xfrm>
            <a:off x="9745468" y="5385780"/>
            <a:ext cx="457200" cy="4572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3</a:t>
            </a:r>
          </a:p>
        </p:txBody>
      </p:sp>
      <p:cxnSp>
        <p:nvCxnSpPr>
          <p:cNvPr id="47" name="Straight Connector 46" descr="List of 3 actions that partners can take to build relationships as part of their Teamwork practice">
            <a:extLst>
              <a:ext uri="{FF2B5EF4-FFF2-40B4-BE49-F238E27FC236}">
                <a16:creationId xmlns:a16="http://schemas.microsoft.com/office/drawing/2014/main" id="{A21A0049-54FD-1546-B299-D73F2B89B03E}"/>
              </a:ext>
            </a:extLst>
          </p:cNvPr>
          <p:cNvCxnSpPr/>
          <p:nvPr/>
        </p:nvCxnSpPr>
        <p:spPr>
          <a:xfrm>
            <a:off x="434975" y="5625459"/>
            <a:ext cx="11563350" cy="0"/>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 name="Picture 2" descr="icon showing digital security&#10;">
            <a:extLst>
              <a:ext uri="{FF2B5EF4-FFF2-40B4-BE49-F238E27FC236}">
                <a16:creationId xmlns:a16="http://schemas.microsoft.com/office/drawing/2014/main" id="{27D2B948-FA11-0341-9437-14726FF7090E}"/>
              </a:ext>
            </a:extLst>
          </p:cNvPr>
          <p:cNvPicPr>
            <a:picLocks noChangeAspect="1"/>
          </p:cNvPicPr>
          <p:nvPr/>
        </p:nvPicPr>
        <p:blipFill>
          <a:blip r:embed="rId5"/>
          <a:stretch>
            <a:fillRect/>
          </a:stretch>
        </p:blipFill>
        <p:spPr>
          <a:xfrm>
            <a:off x="7148160" y="2069478"/>
            <a:ext cx="1097877" cy="999852"/>
          </a:xfrm>
          <a:prstGeom prst="rect">
            <a:avLst/>
          </a:prstGeom>
        </p:spPr>
      </p:pic>
      <p:graphicFrame>
        <p:nvGraphicFramePr>
          <p:cNvPr id="48" name="Table 47">
            <a:extLst>
              <a:ext uri="{FF2B5EF4-FFF2-40B4-BE49-F238E27FC236}">
                <a16:creationId xmlns:a16="http://schemas.microsoft.com/office/drawing/2014/main" id="{8F4AD27E-350E-B449-BEAD-1FD02233B5BF}"/>
              </a:ext>
            </a:extLst>
          </p:cNvPr>
          <p:cNvGraphicFramePr>
            <a:graphicFrameLocks noGrp="1"/>
          </p:cNvGraphicFramePr>
          <p:nvPr>
            <p:extLst>
              <p:ext uri="{D42A27DB-BD31-4B8C-83A1-F6EECF244321}">
                <p14:modId xmlns:p14="http://schemas.microsoft.com/office/powerpoint/2010/main" val="3697528593"/>
              </p:ext>
            </p:extLst>
          </p:nvPr>
        </p:nvGraphicFramePr>
        <p:xfrm>
          <a:off x="434975" y="5861682"/>
          <a:ext cx="11563350" cy="822960"/>
        </p:xfrm>
        <a:graphic>
          <a:graphicData uri="http://schemas.openxmlformats.org/drawingml/2006/table">
            <a:tbl>
              <a:tblPr firstRow="1" bandRow="1">
                <a:tableStyleId>{5C22544A-7EE6-4342-B048-85BDC9FD1C3A}</a:tableStyleId>
              </a:tblPr>
              <a:tblGrid>
                <a:gridCol w="3854450">
                  <a:extLst>
                    <a:ext uri="{9D8B030D-6E8A-4147-A177-3AD203B41FA5}">
                      <a16:colId xmlns:a16="http://schemas.microsoft.com/office/drawing/2014/main" val="1217001768"/>
                    </a:ext>
                  </a:extLst>
                </a:gridCol>
                <a:gridCol w="3854450">
                  <a:extLst>
                    <a:ext uri="{9D8B030D-6E8A-4147-A177-3AD203B41FA5}">
                      <a16:colId xmlns:a16="http://schemas.microsoft.com/office/drawing/2014/main" val="2113463132"/>
                    </a:ext>
                  </a:extLst>
                </a:gridCol>
                <a:gridCol w="3854450">
                  <a:extLst>
                    <a:ext uri="{9D8B030D-6E8A-4147-A177-3AD203B41FA5}">
                      <a16:colId xmlns:a16="http://schemas.microsoft.com/office/drawing/2014/main" val="249103001"/>
                    </a:ext>
                  </a:extLst>
                </a:gridCol>
              </a:tblGrid>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50"/>
                          </a:solidFill>
                          <a:effectLst/>
                          <a:uLnTx/>
                          <a:uFillTx/>
                          <a:latin typeface="+mn-lt"/>
                          <a:ea typeface="+mn-ea"/>
                          <a:cs typeface="+mn-cs"/>
                        </a:rPr>
                        <a:t>Offer solutions to known pain points: Business-class email and file sharing.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a:solidFill>
                            <a:srgbClr val="002050"/>
                          </a:solidFill>
                          <a:latin typeface="+mn-lt"/>
                        </a:rPr>
                        <a:t>Show how best-in-class, integrated solutions improve the customer experience.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50"/>
                          </a:solidFill>
                          <a:effectLst/>
                          <a:uLnTx/>
                          <a:uFillTx/>
                          <a:latin typeface="+mn-lt"/>
                          <a:ea typeface="+mn-ea"/>
                          <a:cs typeface="+mn-cs"/>
                        </a:rPr>
                        <a:t>Show how SMBs can reduce costs by replacing other collaboration tools.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490898"/>
                  </a:ext>
                </a:extLst>
              </a:tr>
            </a:tbl>
          </a:graphicData>
        </a:graphic>
      </p:graphicFrame>
      <p:grpSp>
        <p:nvGrpSpPr>
          <p:cNvPr id="78" name="Group 77" descr="icon of teamwork&#10;">
            <a:extLst>
              <a:ext uri="{FF2B5EF4-FFF2-40B4-BE49-F238E27FC236}">
                <a16:creationId xmlns:a16="http://schemas.microsoft.com/office/drawing/2014/main" id="{0F6684E2-EC29-B446-B913-992FB6BE605D}"/>
              </a:ext>
            </a:extLst>
          </p:cNvPr>
          <p:cNvGrpSpPr/>
          <p:nvPr/>
        </p:nvGrpSpPr>
        <p:grpSpPr>
          <a:xfrm>
            <a:off x="10050120" y="1687734"/>
            <a:ext cx="1215850" cy="1418623"/>
            <a:chOff x="7021787" y="3696673"/>
            <a:chExt cx="846884" cy="988123"/>
          </a:xfrm>
        </p:grpSpPr>
        <p:grpSp>
          <p:nvGrpSpPr>
            <p:cNvPr id="79" name="Group 78">
              <a:extLst>
                <a:ext uri="{FF2B5EF4-FFF2-40B4-BE49-F238E27FC236}">
                  <a16:creationId xmlns:a16="http://schemas.microsoft.com/office/drawing/2014/main" id="{82F42572-8F4B-7249-8521-9F22357A5D9D}"/>
                </a:ext>
              </a:extLst>
            </p:cNvPr>
            <p:cNvGrpSpPr/>
            <p:nvPr/>
          </p:nvGrpSpPr>
          <p:grpSpPr>
            <a:xfrm>
              <a:off x="7050516" y="3696673"/>
              <a:ext cx="818155" cy="888883"/>
              <a:chOff x="6912026" y="3624515"/>
              <a:chExt cx="802185" cy="871532"/>
            </a:xfrm>
          </p:grpSpPr>
          <p:sp>
            <p:nvSpPr>
              <p:cNvPr id="110" name="Freeform: Shape 3">
                <a:extLst>
                  <a:ext uri="{FF2B5EF4-FFF2-40B4-BE49-F238E27FC236}">
                    <a16:creationId xmlns:a16="http://schemas.microsoft.com/office/drawing/2014/main" id="{2F7BF975-FBEC-F942-BBBE-14924D7C7CBB}"/>
                  </a:ext>
                </a:extLst>
              </p:cNvPr>
              <p:cNvSpPr/>
              <p:nvPr/>
            </p:nvSpPr>
            <p:spPr>
              <a:xfrm>
                <a:off x="7274570" y="3659612"/>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1" name="Freeform: Shape 4">
                <a:extLst>
                  <a:ext uri="{FF2B5EF4-FFF2-40B4-BE49-F238E27FC236}">
                    <a16:creationId xmlns:a16="http://schemas.microsoft.com/office/drawing/2014/main" id="{41FB4892-C973-894B-BDE8-0AB3B57F85B3}"/>
                  </a:ext>
                </a:extLst>
              </p:cNvPr>
              <p:cNvSpPr/>
              <p:nvPr/>
            </p:nvSpPr>
            <p:spPr>
              <a:xfrm>
                <a:off x="7234216" y="3624515"/>
                <a:ext cx="129234" cy="376931"/>
              </a:xfrm>
              <a:custGeom>
                <a:avLst/>
                <a:gdLst>
                  <a:gd name="connsiteX0" fmla="*/ 115438 w 129233"/>
                  <a:gd name="connsiteY0" fmla="*/ 12859 h 376931"/>
                  <a:gd name="connsiteX1" fmla="*/ 115438 w 129233"/>
                  <a:gd name="connsiteY1" fmla="*/ 98110 h 376931"/>
                  <a:gd name="connsiteX2" fmla="*/ 108405 w 129233"/>
                  <a:gd name="connsiteY2" fmla="*/ 98110 h 376931"/>
                  <a:gd name="connsiteX3" fmla="*/ 100490 w 129233"/>
                  <a:gd name="connsiteY3" fmla="*/ 98110 h 376931"/>
                  <a:gd name="connsiteX4" fmla="*/ 36541 w 129233"/>
                  <a:gd name="connsiteY4" fmla="*/ 98077 h 376931"/>
                  <a:gd name="connsiteX5" fmla="*/ 29358 w 129233"/>
                  <a:gd name="connsiteY5" fmla="*/ 98110 h 376931"/>
                  <a:gd name="connsiteX6" fmla="*/ 22336 w 129233"/>
                  <a:gd name="connsiteY6" fmla="*/ 98110 h 376931"/>
                  <a:gd name="connsiteX7" fmla="*/ 22336 w 129233"/>
                  <a:gd name="connsiteY7" fmla="*/ 12859 h 376931"/>
                  <a:gd name="connsiteX8" fmla="*/ 0 w 129233"/>
                  <a:gd name="connsiteY8" fmla="*/ 12859 h 376931"/>
                  <a:gd name="connsiteX9" fmla="*/ 0 w 129233"/>
                  <a:gd name="connsiteY9" fmla="*/ 99941 h 376931"/>
                  <a:gd name="connsiteX10" fmla="*/ 33321 w 129233"/>
                  <a:gd name="connsiteY10" fmla="*/ 137440 h 376931"/>
                  <a:gd name="connsiteX11" fmla="*/ 33353 w 129233"/>
                  <a:gd name="connsiteY11" fmla="*/ 137440 h 376931"/>
                  <a:gd name="connsiteX12" fmla="*/ 33321 w 129233"/>
                  <a:gd name="connsiteY12" fmla="*/ 368768 h 376931"/>
                  <a:gd name="connsiteX13" fmla="*/ 49303 w 129233"/>
                  <a:gd name="connsiteY13" fmla="*/ 384771 h 376931"/>
                  <a:gd name="connsiteX14" fmla="*/ 65306 w 129233"/>
                  <a:gd name="connsiteY14" fmla="*/ 368768 h 376931"/>
                  <a:gd name="connsiteX15" fmla="*/ 65317 w 129233"/>
                  <a:gd name="connsiteY15" fmla="*/ 234591 h 376931"/>
                  <a:gd name="connsiteX16" fmla="*/ 72457 w 129233"/>
                  <a:gd name="connsiteY16" fmla="*/ 234591 h 376931"/>
                  <a:gd name="connsiteX17" fmla="*/ 72403 w 129233"/>
                  <a:gd name="connsiteY17" fmla="*/ 368768 h 376931"/>
                  <a:gd name="connsiteX18" fmla="*/ 88385 w 129233"/>
                  <a:gd name="connsiteY18" fmla="*/ 384771 h 376931"/>
                  <a:gd name="connsiteX19" fmla="*/ 104367 w 129233"/>
                  <a:gd name="connsiteY19" fmla="*/ 368768 h 376931"/>
                  <a:gd name="connsiteX20" fmla="*/ 104453 w 129233"/>
                  <a:gd name="connsiteY20" fmla="*/ 137440 h 376931"/>
                  <a:gd name="connsiteX21" fmla="*/ 137774 w 129233"/>
                  <a:gd name="connsiteY21" fmla="*/ 99941 h 376931"/>
                  <a:gd name="connsiteX22" fmla="*/ 137774 w 129233"/>
                  <a:gd name="connsiteY22" fmla="*/ 12859 h 376931"/>
                  <a:gd name="connsiteX23" fmla="*/ 115438 w 129233"/>
                  <a:gd name="connsiteY23" fmla="*/ 12859 h 37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33" h="376931">
                    <a:moveTo>
                      <a:pt x="115438" y="12859"/>
                    </a:moveTo>
                    <a:lnTo>
                      <a:pt x="115438" y="98110"/>
                    </a:lnTo>
                    <a:lnTo>
                      <a:pt x="108405" y="98110"/>
                    </a:lnTo>
                    <a:lnTo>
                      <a:pt x="100490" y="98110"/>
                    </a:lnTo>
                    <a:lnTo>
                      <a:pt x="36541" y="98077"/>
                    </a:lnTo>
                    <a:lnTo>
                      <a:pt x="29358" y="98110"/>
                    </a:lnTo>
                    <a:lnTo>
                      <a:pt x="22336" y="98110"/>
                    </a:lnTo>
                    <a:lnTo>
                      <a:pt x="22336" y="12859"/>
                    </a:lnTo>
                    <a:cubicBezTo>
                      <a:pt x="22336" y="-4286"/>
                      <a:pt x="-43" y="-4286"/>
                      <a:pt x="0" y="12859"/>
                    </a:cubicBezTo>
                    <a:lnTo>
                      <a:pt x="0" y="99941"/>
                    </a:lnTo>
                    <a:cubicBezTo>
                      <a:pt x="0" y="118873"/>
                      <a:pt x="11157" y="137440"/>
                      <a:pt x="33321" y="137440"/>
                    </a:cubicBezTo>
                    <a:lnTo>
                      <a:pt x="33353" y="137440"/>
                    </a:lnTo>
                    <a:lnTo>
                      <a:pt x="33321" y="368768"/>
                    </a:lnTo>
                    <a:cubicBezTo>
                      <a:pt x="33321" y="377599"/>
                      <a:pt x="40493" y="384771"/>
                      <a:pt x="49303" y="384771"/>
                    </a:cubicBezTo>
                    <a:cubicBezTo>
                      <a:pt x="58155" y="384771"/>
                      <a:pt x="65306" y="377599"/>
                      <a:pt x="65306" y="368768"/>
                    </a:cubicBezTo>
                    <a:lnTo>
                      <a:pt x="65317" y="234591"/>
                    </a:lnTo>
                    <a:lnTo>
                      <a:pt x="72457" y="234591"/>
                    </a:lnTo>
                    <a:lnTo>
                      <a:pt x="72403" y="368768"/>
                    </a:lnTo>
                    <a:cubicBezTo>
                      <a:pt x="72403" y="377599"/>
                      <a:pt x="79554" y="384771"/>
                      <a:pt x="88385" y="384771"/>
                    </a:cubicBezTo>
                    <a:cubicBezTo>
                      <a:pt x="97238" y="384771"/>
                      <a:pt x="104367" y="377599"/>
                      <a:pt x="104367" y="368768"/>
                    </a:cubicBezTo>
                    <a:lnTo>
                      <a:pt x="104453" y="137440"/>
                    </a:lnTo>
                    <a:cubicBezTo>
                      <a:pt x="126627" y="137440"/>
                      <a:pt x="137774" y="118873"/>
                      <a:pt x="137774" y="99941"/>
                    </a:cubicBezTo>
                    <a:lnTo>
                      <a:pt x="137774" y="12859"/>
                    </a:lnTo>
                    <a:cubicBezTo>
                      <a:pt x="137806" y="-4275"/>
                      <a:pt x="115438" y="-4275"/>
                      <a:pt x="115438" y="12859"/>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2" name="Freeform: Shape 5">
                <a:extLst>
                  <a:ext uri="{FF2B5EF4-FFF2-40B4-BE49-F238E27FC236}">
                    <a16:creationId xmlns:a16="http://schemas.microsoft.com/office/drawing/2014/main" id="{9EF8D03E-7801-234A-8A8B-195538271D19}"/>
                  </a:ext>
                </a:extLst>
              </p:cNvPr>
              <p:cNvSpPr/>
              <p:nvPr/>
            </p:nvSpPr>
            <p:spPr>
              <a:xfrm>
                <a:off x="6975276" y="4375297"/>
                <a:ext cx="53847" cy="53847"/>
              </a:xfrm>
              <a:custGeom>
                <a:avLst/>
                <a:gdLst>
                  <a:gd name="connsiteX0" fmla="*/ 62764 w 53847"/>
                  <a:gd name="connsiteY0" fmla="*/ 31382 h 53847"/>
                  <a:gd name="connsiteX1" fmla="*/ 31382 w 53847"/>
                  <a:gd name="connsiteY1" fmla="*/ 62764 h 53847"/>
                  <a:gd name="connsiteX2" fmla="*/ 0 w 53847"/>
                  <a:gd name="connsiteY2" fmla="*/ 31382 h 53847"/>
                  <a:gd name="connsiteX3" fmla="*/ 31382 w 53847"/>
                  <a:gd name="connsiteY3" fmla="*/ 0 h 53847"/>
                  <a:gd name="connsiteX4" fmla="*/ 62764 w 53847"/>
                  <a:gd name="connsiteY4" fmla="*/ 31382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62764" y="31382"/>
                    </a:moveTo>
                    <a:cubicBezTo>
                      <a:pt x="62764" y="48714"/>
                      <a:pt x="48714" y="62764"/>
                      <a:pt x="31382" y="62764"/>
                    </a:cubicBezTo>
                    <a:cubicBezTo>
                      <a:pt x="14050" y="62764"/>
                      <a:pt x="0" y="48714"/>
                      <a:pt x="0" y="31382"/>
                    </a:cubicBezTo>
                    <a:cubicBezTo>
                      <a:pt x="0" y="14050"/>
                      <a:pt x="14050" y="0"/>
                      <a:pt x="31382" y="0"/>
                    </a:cubicBezTo>
                    <a:cubicBezTo>
                      <a:pt x="48714" y="0"/>
                      <a:pt x="62764" y="14050"/>
                      <a:pt x="62764" y="31382"/>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3" name="Freeform: Shape 6">
                <a:extLst>
                  <a:ext uri="{FF2B5EF4-FFF2-40B4-BE49-F238E27FC236}">
                    <a16:creationId xmlns:a16="http://schemas.microsoft.com/office/drawing/2014/main" id="{F2373B8D-6C4F-0149-BEB4-B1B057E0653A}"/>
                  </a:ext>
                </a:extLst>
              </p:cNvPr>
              <p:cNvSpPr/>
              <p:nvPr/>
            </p:nvSpPr>
            <p:spPr>
              <a:xfrm>
                <a:off x="6912026" y="4151424"/>
                <a:ext cx="344623" cy="344623"/>
              </a:xfrm>
              <a:custGeom>
                <a:avLst/>
                <a:gdLst>
                  <a:gd name="connsiteX0" fmla="*/ 20161 w 344622"/>
                  <a:gd name="connsiteY0" fmla="*/ 248546 h 344622"/>
                  <a:gd name="connsiteX1" fmla="*/ 80449 w 344622"/>
                  <a:gd name="connsiteY1" fmla="*/ 188258 h 344622"/>
                  <a:gd name="connsiteX2" fmla="*/ 85403 w 344622"/>
                  <a:gd name="connsiteY2" fmla="*/ 193234 h 344622"/>
                  <a:gd name="connsiteX3" fmla="*/ 91013 w 344622"/>
                  <a:gd name="connsiteY3" fmla="*/ 198834 h 344622"/>
                  <a:gd name="connsiteX4" fmla="*/ 151516 w 344622"/>
                  <a:gd name="connsiteY4" fmla="*/ 259401 h 344622"/>
                  <a:gd name="connsiteX5" fmla="*/ 156643 w 344622"/>
                  <a:gd name="connsiteY5" fmla="*/ 264463 h 344622"/>
                  <a:gd name="connsiteX6" fmla="*/ 161597 w 344622"/>
                  <a:gd name="connsiteY6" fmla="*/ 269438 h 344622"/>
                  <a:gd name="connsiteX7" fmla="*/ 101309 w 344622"/>
                  <a:gd name="connsiteY7" fmla="*/ 329726 h 344622"/>
                  <a:gd name="connsiteX8" fmla="*/ 117108 w 344622"/>
                  <a:gd name="connsiteY8" fmla="*/ 345525 h 344622"/>
                  <a:gd name="connsiteX9" fmla="*/ 178688 w 344622"/>
                  <a:gd name="connsiteY9" fmla="*/ 283945 h 344622"/>
                  <a:gd name="connsiteX10" fmla="*/ 181638 w 344622"/>
                  <a:gd name="connsiteY10" fmla="*/ 233867 h 344622"/>
                  <a:gd name="connsiteX11" fmla="*/ 181617 w 344622"/>
                  <a:gd name="connsiteY11" fmla="*/ 233845 h 344622"/>
                  <a:gd name="connsiteX12" fmla="*/ 345216 w 344622"/>
                  <a:gd name="connsiteY12" fmla="*/ 70290 h 344622"/>
                  <a:gd name="connsiteX13" fmla="*/ 345227 w 344622"/>
                  <a:gd name="connsiteY13" fmla="*/ 47663 h 344622"/>
                  <a:gd name="connsiteX14" fmla="*/ 322578 w 344622"/>
                  <a:gd name="connsiteY14" fmla="*/ 47652 h 344622"/>
                  <a:gd name="connsiteX15" fmla="*/ 227699 w 344622"/>
                  <a:gd name="connsiteY15" fmla="*/ 142542 h 344622"/>
                  <a:gd name="connsiteX16" fmla="*/ 207334 w 344622"/>
                  <a:gd name="connsiteY16" fmla="*/ 122155 h 344622"/>
                  <a:gd name="connsiteX17" fmla="*/ 302246 w 344622"/>
                  <a:gd name="connsiteY17" fmla="*/ 27309 h 344622"/>
                  <a:gd name="connsiteX18" fmla="*/ 302246 w 344622"/>
                  <a:gd name="connsiteY18" fmla="*/ 4682 h 344622"/>
                  <a:gd name="connsiteX19" fmla="*/ 279630 w 344622"/>
                  <a:gd name="connsiteY19" fmla="*/ 4704 h 344622"/>
                  <a:gd name="connsiteX20" fmla="*/ 116009 w 344622"/>
                  <a:gd name="connsiteY20" fmla="*/ 168227 h 344622"/>
                  <a:gd name="connsiteX21" fmla="*/ 65942 w 344622"/>
                  <a:gd name="connsiteY21" fmla="*/ 171178 h 344622"/>
                  <a:gd name="connsiteX22" fmla="*/ 4362 w 344622"/>
                  <a:gd name="connsiteY22" fmla="*/ 232747 h 344622"/>
                  <a:gd name="connsiteX23" fmla="*/ 20161 w 344622"/>
                  <a:gd name="connsiteY23" fmla="*/ 248546 h 3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622" h="344622">
                    <a:moveTo>
                      <a:pt x="20161" y="248546"/>
                    </a:moveTo>
                    <a:lnTo>
                      <a:pt x="80449" y="188258"/>
                    </a:lnTo>
                    <a:lnTo>
                      <a:pt x="85403" y="193234"/>
                    </a:lnTo>
                    <a:lnTo>
                      <a:pt x="91013" y="198834"/>
                    </a:lnTo>
                    <a:lnTo>
                      <a:pt x="151516" y="259401"/>
                    </a:lnTo>
                    <a:lnTo>
                      <a:pt x="156643" y="264463"/>
                    </a:lnTo>
                    <a:lnTo>
                      <a:pt x="161597" y="269438"/>
                    </a:lnTo>
                    <a:lnTo>
                      <a:pt x="101309" y="329726"/>
                    </a:lnTo>
                    <a:cubicBezTo>
                      <a:pt x="89193" y="341842"/>
                      <a:pt x="105003" y="357662"/>
                      <a:pt x="117108" y="345525"/>
                    </a:cubicBezTo>
                    <a:lnTo>
                      <a:pt x="178688" y="283945"/>
                    </a:lnTo>
                    <a:cubicBezTo>
                      <a:pt x="192074" y="270537"/>
                      <a:pt x="197308" y="249537"/>
                      <a:pt x="181638" y="233867"/>
                    </a:cubicBezTo>
                    <a:lnTo>
                      <a:pt x="181617" y="233845"/>
                    </a:lnTo>
                    <a:lnTo>
                      <a:pt x="345216" y="70290"/>
                    </a:lnTo>
                    <a:cubicBezTo>
                      <a:pt x="351462" y="64043"/>
                      <a:pt x="351462" y="53909"/>
                      <a:pt x="345227" y="47663"/>
                    </a:cubicBezTo>
                    <a:cubicBezTo>
                      <a:pt x="338970" y="41406"/>
                      <a:pt x="328835" y="41406"/>
                      <a:pt x="322578" y="47652"/>
                    </a:cubicBezTo>
                    <a:lnTo>
                      <a:pt x="227699" y="142542"/>
                    </a:lnTo>
                    <a:lnTo>
                      <a:pt x="207334" y="122155"/>
                    </a:lnTo>
                    <a:lnTo>
                      <a:pt x="302246" y="27309"/>
                    </a:lnTo>
                    <a:cubicBezTo>
                      <a:pt x="308492" y="21062"/>
                      <a:pt x="308524" y="10939"/>
                      <a:pt x="302246" y="4682"/>
                    </a:cubicBezTo>
                    <a:cubicBezTo>
                      <a:pt x="295989" y="-1575"/>
                      <a:pt x="285876" y="-1553"/>
                      <a:pt x="279630" y="4704"/>
                    </a:cubicBezTo>
                    <a:lnTo>
                      <a:pt x="116009" y="168227"/>
                    </a:lnTo>
                    <a:cubicBezTo>
                      <a:pt x="100351" y="152558"/>
                      <a:pt x="79329" y="157781"/>
                      <a:pt x="65942" y="171178"/>
                    </a:cubicBezTo>
                    <a:lnTo>
                      <a:pt x="4362" y="232747"/>
                    </a:lnTo>
                    <a:cubicBezTo>
                      <a:pt x="-7786" y="244863"/>
                      <a:pt x="8035" y="260672"/>
                      <a:pt x="20161" y="248546"/>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4" name="Freeform: Shape 9">
                <a:extLst>
                  <a:ext uri="{FF2B5EF4-FFF2-40B4-BE49-F238E27FC236}">
                    <a16:creationId xmlns:a16="http://schemas.microsoft.com/office/drawing/2014/main" id="{91FE0384-B30A-1340-A89A-899AFD6C0D25}"/>
                  </a:ext>
                </a:extLst>
              </p:cNvPr>
              <p:cNvSpPr/>
              <p:nvPr/>
            </p:nvSpPr>
            <p:spPr>
              <a:xfrm>
                <a:off x="7640290" y="4071878"/>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5" name="Freeform: Shape 10">
                <a:extLst>
                  <a:ext uri="{FF2B5EF4-FFF2-40B4-BE49-F238E27FC236}">
                    <a16:creationId xmlns:a16="http://schemas.microsoft.com/office/drawing/2014/main" id="{CFDBDCDD-6581-FF49-9EFB-8E673519228B}"/>
                  </a:ext>
                </a:extLst>
              </p:cNvPr>
              <p:cNvSpPr/>
              <p:nvPr/>
            </p:nvSpPr>
            <p:spPr>
              <a:xfrm>
                <a:off x="7401897" y="4031535"/>
                <a:ext cx="312314" cy="129234"/>
              </a:xfrm>
              <a:custGeom>
                <a:avLst/>
                <a:gdLst>
                  <a:gd name="connsiteX0" fmla="*/ 301405 w 312314"/>
                  <a:gd name="connsiteY0" fmla="*/ 115427 h 129233"/>
                  <a:gd name="connsiteX1" fmla="*/ 232448 w 312314"/>
                  <a:gd name="connsiteY1" fmla="*/ 115427 h 129233"/>
                  <a:gd name="connsiteX2" fmla="*/ 232448 w 312314"/>
                  <a:gd name="connsiteY2" fmla="*/ 108416 h 129233"/>
                  <a:gd name="connsiteX3" fmla="*/ 232448 w 312314"/>
                  <a:gd name="connsiteY3" fmla="*/ 100490 h 129233"/>
                  <a:gd name="connsiteX4" fmla="*/ 232480 w 312314"/>
                  <a:gd name="connsiteY4" fmla="*/ 36530 h 129233"/>
                  <a:gd name="connsiteX5" fmla="*/ 232448 w 312314"/>
                  <a:gd name="connsiteY5" fmla="*/ 29358 h 129233"/>
                  <a:gd name="connsiteX6" fmla="*/ 232448 w 312314"/>
                  <a:gd name="connsiteY6" fmla="*/ 22336 h 129233"/>
                  <a:gd name="connsiteX7" fmla="*/ 301405 w 312314"/>
                  <a:gd name="connsiteY7" fmla="*/ 22336 h 129233"/>
                  <a:gd name="connsiteX8" fmla="*/ 301405 w 312314"/>
                  <a:gd name="connsiteY8" fmla="*/ 0 h 129233"/>
                  <a:gd name="connsiteX9" fmla="*/ 230606 w 312314"/>
                  <a:gd name="connsiteY9" fmla="*/ 0 h 129233"/>
                  <a:gd name="connsiteX10" fmla="*/ 193118 w 312314"/>
                  <a:gd name="connsiteY10" fmla="*/ 33321 h 129233"/>
                  <a:gd name="connsiteX11" fmla="*/ 193118 w 312314"/>
                  <a:gd name="connsiteY11" fmla="*/ 33353 h 129233"/>
                  <a:gd name="connsiteX12" fmla="*/ 16003 w 312314"/>
                  <a:gd name="connsiteY12" fmla="*/ 33321 h 129233"/>
                  <a:gd name="connsiteX13" fmla="*/ 0 w 312314"/>
                  <a:gd name="connsiteY13" fmla="*/ 49281 h 129233"/>
                  <a:gd name="connsiteX14" fmla="*/ 16003 w 312314"/>
                  <a:gd name="connsiteY14" fmla="*/ 65285 h 129233"/>
                  <a:gd name="connsiteX15" fmla="*/ 95977 w 312314"/>
                  <a:gd name="connsiteY15" fmla="*/ 65317 h 129233"/>
                  <a:gd name="connsiteX16" fmla="*/ 95977 w 312314"/>
                  <a:gd name="connsiteY16" fmla="*/ 72446 h 129233"/>
                  <a:gd name="connsiteX17" fmla="*/ 16003 w 312314"/>
                  <a:gd name="connsiteY17" fmla="*/ 72392 h 129233"/>
                  <a:gd name="connsiteX18" fmla="*/ 0 w 312314"/>
                  <a:gd name="connsiteY18" fmla="*/ 88353 h 129233"/>
                  <a:gd name="connsiteX19" fmla="*/ 16003 w 312314"/>
                  <a:gd name="connsiteY19" fmla="*/ 104356 h 129233"/>
                  <a:gd name="connsiteX20" fmla="*/ 193118 w 312314"/>
                  <a:gd name="connsiteY20" fmla="*/ 104432 h 129233"/>
                  <a:gd name="connsiteX21" fmla="*/ 230606 w 312314"/>
                  <a:gd name="connsiteY21" fmla="*/ 137763 h 129233"/>
                  <a:gd name="connsiteX22" fmla="*/ 301405 w 312314"/>
                  <a:gd name="connsiteY22" fmla="*/ 137731 h 129233"/>
                  <a:gd name="connsiteX23" fmla="*/ 301405 w 312314"/>
                  <a:gd name="connsiteY23" fmla="*/ 115427 h 1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314" h="129233">
                    <a:moveTo>
                      <a:pt x="301405" y="115427"/>
                    </a:moveTo>
                    <a:lnTo>
                      <a:pt x="232448" y="115427"/>
                    </a:lnTo>
                    <a:lnTo>
                      <a:pt x="232448" y="108416"/>
                    </a:lnTo>
                    <a:lnTo>
                      <a:pt x="232448" y="100490"/>
                    </a:lnTo>
                    <a:lnTo>
                      <a:pt x="232480" y="36530"/>
                    </a:lnTo>
                    <a:lnTo>
                      <a:pt x="232448" y="29358"/>
                    </a:lnTo>
                    <a:lnTo>
                      <a:pt x="232448" y="22336"/>
                    </a:lnTo>
                    <a:lnTo>
                      <a:pt x="301405" y="22336"/>
                    </a:lnTo>
                    <a:cubicBezTo>
                      <a:pt x="318550" y="22336"/>
                      <a:pt x="318550" y="-32"/>
                      <a:pt x="301405" y="0"/>
                    </a:cubicBezTo>
                    <a:lnTo>
                      <a:pt x="230606" y="0"/>
                    </a:lnTo>
                    <a:cubicBezTo>
                      <a:pt x="211674" y="0"/>
                      <a:pt x="193118" y="11146"/>
                      <a:pt x="193118" y="33321"/>
                    </a:cubicBezTo>
                    <a:lnTo>
                      <a:pt x="193118" y="33353"/>
                    </a:lnTo>
                    <a:lnTo>
                      <a:pt x="16003" y="33321"/>
                    </a:lnTo>
                    <a:cubicBezTo>
                      <a:pt x="7151" y="33321"/>
                      <a:pt x="0" y="40493"/>
                      <a:pt x="0" y="49281"/>
                    </a:cubicBezTo>
                    <a:cubicBezTo>
                      <a:pt x="0" y="58166"/>
                      <a:pt x="7151" y="65306"/>
                      <a:pt x="16003" y="65285"/>
                    </a:cubicBezTo>
                    <a:lnTo>
                      <a:pt x="95977" y="65317"/>
                    </a:lnTo>
                    <a:lnTo>
                      <a:pt x="95977" y="72446"/>
                    </a:lnTo>
                    <a:lnTo>
                      <a:pt x="16003" y="72392"/>
                    </a:lnTo>
                    <a:cubicBezTo>
                      <a:pt x="7172" y="72403"/>
                      <a:pt x="0" y="79543"/>
                      <a:pt x="0" y="88353"/>
                    </a:cubicBezTo>
                    <a:cubicBezTo>
                      <a:pt x="0" y="97216"/>
                      <a:pt x="7172" y="104356"/>
                      <a:pt x="16003" y="104356"/>
                    </a:cubicBezTo>
                    <a:lnTo>
                      <a:pt x="193118" y="104432"/>
                    </a:lnTo>
                    <a:cubicBezTo>
                      <a:pt x="193118" y="126595"/>
                      <a:pt x="211685" y="137731"/>
                      <a:pt x="230606" y="137763"/>
                    </a:cubicBezTo>
                    <a:lnTo>
                      <a:pt x="301405" y="137731"/>
                    </a:lnTo>
                    <a:cubicBezTo>
                      <a:pt x="318539" y="137795"/>
                      <a:pt x="318539" y="115427"/>
                      <a:pt x="301405" y="115427"/>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6" name="Freeform: Shape 13">
                <a:extLst>
                  <a:ext uri="{FF2B5EF4-FFF2-40B4-BE49-F238E27FC236}">
                    <a16:creationId xmlns:a16="http://schemas.microsoft.com/office/drawing/2014/main" id="{71B9702B-6E9D-B142-8F2C-F71DC4D85A66}"/>
                  </a:ext>
                </a:extLst>
              </p:cNvPr>
              <p:cNvSpPr/>
              <p:nvPr/>
            </p:nvSpPr>
            <p:spPr>
              <a:xfrm>
                <a:off x="6974791" y="3786947"/>
                <a:ext cx="64617" cy="64617"/>
              </a:xfrm>
              <a:custGeom>
                <a:avLst/>
                <a:gdLst>
                  <a:gd name="connsiteX0" fmla="*/ 48646 w 64616"/>
                  <a:gd name="connsiteY0" fmla="*/ 48638 h 64616"/>
                  <a:gd name="connsiteX1" fmla="*/ 57014 w 64616"/>
                  <a:gd name="connsiteY1" fmla="*/ 28467 h 64616"/>
                  <a:gd name="connsiteX2" fmla="*/ 71240 w 64616"/>
                  <a:gd name="connsiteY2" fmla="*/ 14230 h 64616"/>
                  <a:gd name="connsiteX3" fmla="*/ 46492 w 64616"/>
                  <a:gd name="connsiteY3" fmla="*/ 6066 h 64616"/>
                  <a:gd name="connsiteX4" fmla="*/ 46255 w 64616"/>
                  <a:gd name="connsiteY4" fmla="*/ 6314 h 64616"/>
                  <a:gd name="connsiteX5" fmla="*/ 8304 w 64616"/>
                  <a:gd name="connsiteY5" fmla="*/ 8296 h 64616"/>
                  <a:gd name="connsiteX6" fmla="*/ 6322 w 64616"/>
                  <a:gd name="connsiteY6" fmla="*/ 46226 h 64616"/>
                  <a:gd name="connsiteX7" fmla="*/ 6139 w 64616"/>
                  <a:gd name="connsiteY7" fmla="*/ 46420 h 64616"/>
                  <a:gd name="connsiteX8" fmla="*/ 14216 w 64616"/>
                  <a:gd name="connsiteY8" fmla="*/ 71243 h 64616"/>
                  <a:gd name="connsiteX9" fmla="*/ 28464 w 64616"/>
                  <a:gd name="connsiteY9" fmla="*/ 56995 h 64616"/>
                  <a:gd name="connsiteX10" fmla="*/ 48646 w 64616"/>
                  <a:gd name="connsiteY10" fmla="*/ 48638 h 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6" h="64616">
                    <a:moveTo>
                      <a:pt x="48646" y="48638"/>
                    </a:moveTo>
                    <a:cubicBezTo>
                      <a:pt x="54214" y="43070"/>
                      <a:pt x="56992" y="35779"/>
                      <a:pt x="57014" y="28467"/>
                    </a:cubicBezTo>
                    <a:lnTo>
                      <a:pt x="71240" y="14230"/>
                    </a:lnTo>
                    <a:lnTo>
                      <a:pt x="46492" y="6066"/>
                    </a:lnTo>
                    <a:lnTo>
                      <a:pt x="46255" y="6314"/>
                    </a:lnTo>
                    <a:cubicBezTo>
                      <a:pt x="35044" y="-2678"/>
                      <a:pt x="18686" y="-2108"/>
                      <a:pt x="8304" y="8296"/>
                    </a:cubicBezTo>
                    <a:cubicBezTo>
                      <a:pt x="-2110" y="18699"/>
                      <a:pt x="-2681" y="35036"/>
                      <a:pt x="6322" y="46226"/>
                    </a:cubicBezTo>
                    <a:lnTo>
                      <a:pt x="6139" y="46420"/>
                    </a:lnTo>
                    <a:lnTo>
                      <a:pt x="14216" y="71243"/>
                    </a:lnTo>
                    <a:lnTo>
                      <a:pt x="28464" y="56995"/>
                    </a:lnTo>
                    <a:cubicBezTo>
                      <a:pt x="35777" y="56995"/>
                      <a:pt x="43078" y="54206"/>
                      <a:pt x="48646" y="48638"/>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17" name="Freeform: Shape 27">
                <a:extLst>
                  <a:ext uri="{FF2B5EF4-FFF2-40B4-BE49-F238E27FC236}">
                    <a16:creationId xmlns:a16="http://schemas.microsoft.com/office/drawing/2014/main" id="{832301E6-4AFD-574E-AB4A-CC1481BB9B19}"/>
                  </a:ext>
                </a:extLst>
              </p:cNvPr>
              <p:cNvSpPr/>
              <p:nvPr/>
            </p:nvSpPr>
            <p:spPr>
              <a:xfrm>
                <a:off x="6914293" y="3726451"/>
                <a:ext cx="333853" cy="333853"/>
              </a:xfrm>
              <a:custGeom>
                <a:avLst/>
                <a:gdLst>
                  <a:gd name="connsiteX0" fmla="*/ 163335 w 333853"/>
                  <a:gd name="connsiteY0" fmla="*/ 65938 h 333853"/>
                  <a:gd name="connsiteX1" fmla="*/ 101777 w 333853"/>
                  <a:gd name="connsiteY1" fmla="*/ 4369 h 333853"/>
                  <a:gd name="connsiteX2" fmla="*/ 85978 w 333853"/>
                  <a:gd name="connsiteY2" fmla="*/ 20157 h 333853"/>
                  <a:gd name="connsiteX3" fmla="*/ 146266 w 333853"/>
                  <a:gd name="connsiteY3" fmla="*/ 80444 h 333853"/>
                  <a:gd name="connsiteX4" fmla="*/ 141301 w 333853"/>
                  <a:gd name="connsiteY4" fmla="*/ 85409 h 333853"/>
                  <a:gd name="connsiteX5" fmla="*/ 135701 w 333853"/>
                  <a:gd name="connsiteY5" fmla="*/ 90998 h 333853"/>
                  <a:gd name="connsiteX6" fmla="*/ 90469 w 333853"/>
                  <a:gd name="connsiteY6" fmla="*/ 136198 h 333853"/>
                  <a:gd name="connsiteX7" fmla="*/ 85407 w 333853"/>
                  <a:gd name="connsiteY7" fmla="*/ 141302 h 333853"/>
                  <a:gd name="connsiteX8" fmla="*/ 80443 w 333853"/>
                  <a:gd name="connsiteY8" fmla="*/ 146267 h 333853"/>
                  <a:gd name="connsiteX9" fmla="*/ 20155 w 333853"/>
                  <a:gd name="connsiteY9" fmla="*/ 85980 h 333853"/>
                  <a:gd name="connsiteX10" fmla="*/ 4378 w 333853"/>
                  <a:gd name="connsiteY10" fmla="*/ 101768 h 333853"/>
                  <a:gd name="connsiteX11" fmla="*/ 65936 w 333853"/>
                  <a:gd name="connsiteY11" fmla="*/ 163337 h 333853"/>
                  <a:gd name="connsiteX12" fmla="*/ 116014 w 333853"/>
                  <a:gd name="connsiteY12" fmla="*/ 166298 h 333853"/>
                  <a:gd name="connsiteX13" fmla="*/ 116057 w 333853"/>
                  <a:gd name="connsiteY13" fmla="*/ 166277 h 333853"/>
                  <a:gd name="connsiteX14" fmla="*/ 157154 w 333853"/>
                  <a:gd name="connsiteY14" fmla="*/ 207405 h 333853"/>
                  <a:gd name="connsiteX15" fmla="*/ 198896 w 333853"/>
                  <a:gd name="connsiteY15" fmla="*/ 278936 h 333853"/>
                  <a:gd name="connsiteX16" fmla="*/ 213758 w 333853"/>
                  <a:gd name="connsiteY16" fmla="*/ 264074 h 333853"/>
                  <a:gd name="connsiteX17" fmla="*/ 279581 w 333853"/>
                  <a:gd name="connsiteY17" fmla="*/ 329919 h 333853"/>
                  <a:gd name="connsiteX18" fmla="*/ 302197 w 333853"/>
                  <a:gd name="connsiteY18" fmla="*/ 329919 h 333853"/>
                  <a:gd name="connsiteX19" fmla="*/ 302197 w 333853"/>
                  <a:gd name="connsiteY19" fmla="*/ 307281 h 333853"/>
                  <a:gd name="connsiteX20" fmla="*/ 236384 w 333853"/>
                  <a:gd name="connsiteY20" fmla="*/ 241437 h 333853"/>
                  <a:gd name="connsiteX21" fmla="*/ 241425 w 333853"/>
                  <a:gd name="connsiteY21" fmla="*/ 236397 h 333853"/>
                  <a:gd name="connsiteX22" fmla="*/ 307215 w 333853"/>
                  <a:gd name="connsiteY22" fmla="*/ 302284 h 333853"/>
                  <a:gd name="connsiteX23" fmla="*/ 329831 w 333853"/>
                  <a:gd name="connsiteY23" fmla="*/ 302284 h 333853"/>
                  <a:gd name="connsiteX24" fmla="*/ 329831 w 333853"/>
                  <a:gd name="connsiteY24" fmla="*/ 279647 h 333853"/>
                  <a:gd name="connsiteX25" fmla="*/ 264019 w 333853"/>
                  <a:gd name="connsiteY25" fmla="*/ 213781 h 333853"/>
                  <a:gd name="connsiteX26" fmla="*/ 278924 w 333853"/>
                  <a:gd name="connsiteY26" fmla="*/ 198876 h 333853"/>
                  <a:gd name="connsiteX27" fmla="*/ 207436 w 333853"/>
                  <a:gd name="connsiteY27" fmla="*/ 157177 h 333853"/>
                  <a:gd name="connsiteX28" fmla="*/ 166318 w 333853"/>
                  <a:gd name="connsiteY28" fmla="*/ 116005 h 333853"/>
                  <a:gd name="connsiteX29" fmla="*/ 163335 w 333853"/>
                  <a:gd name="connsiteY29" fmla="*/ 65938 h 3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3853" h="333853">
                    <a:moveTo>
                      <a:pt x="163335" y="65938"/>
                    </a:moveTo>
                    <a:lnTo>
                      <a:pt x="101777" y="4369"/>
                    </a:lnTo>
                    <a:cubicBezTo>
                      <a:pt x="89672" y="-7790"/>
                      <a:pt x="73841" y="8030"/>
                      <a:pt x="85978" y="20157"/>
                    </a:cubicBezTo>
                    <a:lnTo>
                      <a:pt x="146266" y="80444"/>
                    </a:lnTo>
                    <a:lnTo>
                      <a:pt x="141301" y="85409"/>
                    </a:lnTo>
                    <a:lnTo>
                      <a:pt x="135701" y="90998"/>
                    </a:lnTo>
                    <a:lnTo>
                      <a:pt x="90469" y="136198"/>
                    </a:lnTo>
                    <a:lnTo>
                      <a:pt x="85407" y="141302"/>
                    </a:lnTo>
                    <a:lnTo>
                      <a:pt x="80443" y="146267"/>
                    </a:lnTo>
                    <a:lnTo>
                      <a:pt x="20155" y="85980"/>
                    </a:lnTo>
                    <a:cubicBezTo>
                      <a:pt x="8040" y="73853"/>
                      <a:pt x="-7802" y="89663"/>
                      <a:pt x="4378" y="101768"/>
                    </a:cubicBezTo>
                    <a:lnTo>
                      <a:pt x="65936" y="163337"/>
                    </a:lnTo>
                    <a:cubicBezTo>
                      <a:pt x="79344" y="176734"/>
                      <a:pt x="100334" y="181979"/>
                      <a:pt x="116014" y="166298"/>
                    </a:cubicBezTo>
                    <a:lnTo>
                      <a:pt x="116057" y="166277"/>
                    </a:lnTo>
                    <a:lnTo>
                      <a:pt x="157154" y="207405"/>
                    </a:lnTo>
                    <a:lnTo>
                      <a:pt x="198896" y="278936"/>
                    </a:lnTo>
                    <a:lnTo>
                      <a:pt x="213758" y="264074"/>
                    </a:lnTo>
                    <a:lnTo>
                      <a:pt x="279581" y="329919"/>
                    </a:lnTo>
                    <a:cubicBezTo>
                      <a:pt x="285838" y="336154"/>
                      <a:pt x="295961" y="336154"/>
                      <a:pt x="302197" y="329919"/>
                    </a:cubicBezTo>
                    <a:cubicBezTo>
                      <a:pt x="308475" y="323640"/>
                      <a:pt x="308432" y="313528"/>
                      <a:pt x="302197" y="307281"/>
                    </a:cubicBezTo>
                    <a:lnTo>
                      <a:pt x="236384" y="241437"/>
                    </a:lnTo>
                    <a:lnTo>
                      <a:pt x="241425" y="236397"/>
                    </a:lnTo>
                    <a:lnTo>
                      <a:pt x="307215" y="302284"/>
                    </a:lnTo>
                    <a:cubicBezTo>
                      <a:pt x="313472" y="308520"/>
                      <a:pt x="323596" y="308520"/>
                      <a:pt x="329831" y="302284"/>
                    </a:cubicBezTo>
                    <a:cubicBezTo>
                      <a:pt x="336110" y="296006"/>
                      <a:pt x="336067" y="285925"/>
                      <a:pt x="329831" y="279647"/>
                    </a:cubicBezTo>
                    <a:lnTo>
                      <a:pt x="264019" y="213781"/>
                    </a:lnTo>
                    <a:lnTo>
                      <a:pt x="278924" y="198876"/>
                    </a:lnTo>
                    <a:lnTo>
                      <a:pt x="207436" y="157177"/>
                    </a:lnTo>
                    <a:lnTo>
                      <a:pt x="166318" y="116005"/>
                    </a:lnTo>
                    <a:cubicBezTo>
                      <a:pt x="181966" y="100335"/>
                      <a:pt x="176743" y="79335"/>
                      <a:pt x="163335" y="65938"/>
                    </a:cubicBezTo>
                    <a:close/>
                  </a:path>
                </a:pathLst>
              </a:custGeom>
              <a:solidFill>
                <a:srgbClr val="0078D4"/>
              </a:solidFill>
              <a:ln w="10763" cap="flat">
                <a:noFill/>
                <a:prstDash val="solid"/>
                <a:miter/>
              </a:ln>
            </p:spPr>
            <p:txBody>
              <a:bodyPr rtlCol="0" anchor="ctr"/>
              <a:lstStyle/>
              <a:p>
                <a:pPr defTabSz="914314">
                  <a:defRPr/>
                </a:pPr>
                <a:endParaRPr lang="en-US">
                  <a:solidFill>
                    <a:srgbClr val="282828"/>
                  </a:solidFill>
                  <a:latin typeface="Segoe UI"/>
                </a:endParaRPr>
              </a:p>
            </p:txBody>
          </p:sp>
        </p:grpSp>
        <p:grpSp>
          <p:nvGrpSpPr>
            <p:cNvPr id="101" name="Group 100">
              <a:extLst>
                <a:ext uri="{FF2B5EF4-FFF2-40B4-BE49-F238E27FC236}">
                  <a16:creationId xmlns:a16="http://schemas.microsoft.com/office/drawing/2014/main" id="{BB0EF688-346C-6B4D-946C-F717DFB7ADB1}"/>
                </a:ext>
              </a:extLst>
            </p:cNvPr>
            <p:cNvGrpSpPr/>
            <p:nvPr/>
          </p:nvGrpSpPr>
          <p:grpSpPr>
            <a:xfrm rot="10800000">
              <a:off x="7021787" y="3795913"/>
              <a:ext cx="818155" cy="888883"/>
              <a:chOff x="6912026" y="3624515"/>
              <a:chExt cx="802185" cy="871532"/>
            </a:xfrm>
            <a:solidFill>
              <a:schemeClr val="accent4">
                <a:lumMod val="25000"/>
                <a:lumOff val="75000"/>
              </a:schemeClr>
            </a:solidFill>
          </p:grpSpPr>
          <p:sp>
            <p:nvSpPr>
              <p:cNvPr id="102" name="Freeform: Shape 35">
                <a:extLst>
                  <a:ext uri="{FF2B5EF4-FFF2-40B4-BE49-F238E27FC236}">
                    <a16:creationId xmlns:a16="http://schemas.microsoft.com/office/drawing/2014/main" id="{1ECAE347-B98D-B547-9822-508DD682A1C3}"/>
                  </a:ext>
                </a:extLst>
              </p:cNvPr>
              <p:cNvSpPr/>
              <p:nvPr/>
            </p:nvSpPr>
            <p:spPr>
              <a:xfrm>
                <a:off x="7274570" y="3659612"/>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3" name="Freeform: Shape 36">
                <a:extLst>
                  <a:ext uri="{FF2B5EF4-FFF2-40B4-BE49-F238E27FC236}">
                    <a16:creationId xmlns:a16="http://schemas.microsoft.com/office/drawing/2014/main" id="{913667C4-8160-F741-9289-1E7298854CE2}"/>
                  </a:ext>
                </a:extLst>
              </p:cNvPr>
              <p:cNvSpPr/>
              <p:nvPr/>
            </p:nvSpPr>
            <p:spPr>
              <a:xfrm>
                <a:off x="7234216" y="3624515"/>
                <a:ext cx="129234" cy="376931"/>
              </a:xfrm>
              <a:custGeom>
                <a:avLst/>
                <a:gdLst>
                  <a:gd name="connsiteX0" fmla="*/ 115438 w 129233"/>
                  <a:gd name="connsiteY0" fmla="*/ 12859 h 376931"/>
                  <a:gd name="connsiteX1" fmla="*/ 115438 w 129233"/>
                  <a:gd name="connsiteY1" fmla="*/ 98110 h 376931"/>
                  <a:gd name="connsiteX2" fmla="*/ 108405 w 129233"/>
                  <a:gd name="connsiteY2" fmla="*/ 98110 h 376931"/>
                  <a:gd name="connsiteX3" fmla="*/ 100490 w 129233"/>
                  <a:gd name="connsiteY3" fmla="*/ 98110 h 376931"/>
                  <a:gd name="connsiteX4" fmla="*/ 36541 w 129233"/>
                  <a:gd name="connsiteY4" fmla="*/ 98077 h 376931"/>
                  <a:gd name="connsiteX5" fmla="*/ 29358 w 129233"/>
                  <a:gd name="connsiteY5" fmla="*/ 98110 h 376931"/>
                  <a:gd name="connsiteX6" fmla="*/ 22336 w 129233"/>
                  <a:gd name="connsiteY6" fmla="*/ 98110 h 376931"/>
                  <a:gd name="connsiteX7" fmla="*/ 22336 w 129233"/>
                  <a:gd name="connsiteY7" fmla="*/ 12859 h 376931"/>
                  <a:gd name="connsiteX8" fmla="*/ 0 w 129233"/>
                  <a:gd name="connsiteY8" fmla="*/ 12859 h 376931"/>
                  <a:gd name="connsiteX9" fmla="*/ 0 w 129233"/>
                  <a:gd name="connsiteY9" fmla="*/ 99941 h 376931"/>
                  <a:gd name="connsiteX10" fmla="*/ 33321 w 129233"/>
                  <a:gd name="connsiteY10" fmla="*/ 137440 h 376931"/>
                  <a:gd name="connsiteX11" fmla="*/ 33353 w 129233"/>
                  <a:gd name="connsiteY11" fmla="*/ 137440 h 376931"/>
                  <a:gd name="connsiteX12" fmla="*/ 33321 w 129233"/>
                  <a:gd name="connsiteY12" fmla="*/ 368768 h 376931"/>
                  <a:gd name="connsiteX13" fmla="*/ 49303 w 129233"/>
                  <a:gd name="connsiteY13" fmla="*/ 384771 h 376931"/>
                  <a:gd name="connsiteX14" fmla="*/ 65306 w 129233"/>
                  <a:gd name="connsiteY14" fmla="*/ 368768 h 376931"/>
                  <a:gd name="connsiteX15" fmla="*/ 65317 w 129233"/>
                  <a:gd name="connsiteY15" fmla="*/ 234591 h 376931"/>
                  <a:gd name="connsiteX16" fmla="*/ 72457 w 129233"/>
                  <a:gd name="connsiteY16" fmla="*/ 234591 h 376931"/>
                  <a:gd name="connsiteX17" fmla="*/ 72403 w 129233"/>
                  <a:gd name="connsiteY17" fmla="*/ 368768 h 376931"/>
                  <a:gd name="connsiteX18" fmla="*/ 88385 w 129233"/>
                  <a:gd name="connsiteY18" fmla="*/ 384771 h 376931"/>
                  <a:gd name="connsiteX19" fmla="*/ 104367 w 129233"/>
                  <a:gd name="connsiteY19" fmla="*/ 368768 h 376931"/>
                  <a:gd name="connsiteX20" fmla="*/ 104453 w 129233"/>
                  <a:gd name="connsiteY20" fmla="*/ 137440 h 376931"/>
                  <a:gd name="connsiteX21" fmla="*/ 137774 w 129233"/>
                  <a:gd name="connsiteY21" fmla="*/ 99941 h 376931"/>
                  <a:gd name="connsiteX22" fmla="*/ 137774 w 129233"/>
                  <a:gd name="connsiteY22" fmla="*/ 12859 h 376931"/>
                  <a:gd name="connsiteX23" fmla="*/ 115438 w 129233"/>
                  <a:gd name="connsiteY23" fmla="*/ 12859 h 37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33" h="376931">
                    <a:moveTo>
                      <a:pt x="115438" y="12859"/>
                    </a:moveTo>
                    <a:lnTo>
                      <a:pt x="115438" y="98110"/>
                    </a:lnTo>
                    <a:lnTo>
                      <a:pt x="108405" y="98110"/>
                    </a:lnTo>
                    <a:lnTo>
                      <a:pt x="100490" y="98110"/>
                    </a:lnTo>
                    <a:lnTo>
                      <a:pt x="36541" y="98077"/>
                    </a:lnTo>
                    <a:lnTo>
                      <a:pt x="29358" y="98110"/>
                    </a:lnTo>
                    <a:lnTo>
                      <a:pt x="22336" y="98110"/>
                    </a:lnTo>
                    <a:lnTo>
                      <a:pt x="22336" y="12859"/>
                    </a:lnTo>
                    <a:cubicBezTo>
                      <a:pt x="22336" y="-4286"/>
                      <a:pt x="-43" y="-4286"/>
                      <a:pt x="0" y="12859"/>
                    </a:cubicBezTo>
                    <a:lnTo>
                      <a:pt x="0" y="99941"/>
                    </a:lnTo>
                    <a:cubicBezTo>
                      <a:pt x="0" y="118873"/>
                      <a:pt x="11157" y="137440"/>
                      <a:pt x="33321" y="137440"/>
                    </a:cubicBezTo>
                    <a:lnTo>
                      <a:pt x="33353" y="137440"/>
                    </a:lnTo>
                    <a:lnTo>
                      <a:pt x="33321" y="368768"/>
                    </a:lnTo>
                    <a:cubicBezTo>
                      <a:pt x="33321" y="377599"/>
                      <a:pt x="40493" y="384771"/>
                      <a:pt x="49303" y="384771"/>
                    </a:cubicBezTo>
                    <a:cubicBezTo>
                      <a:pt x="58155" y="384771"/>
                      <a:pt x="65306" y="377599"/>
                      <a:pt x="65306" y="368768"/>
                    </a:cubicBezTo>
                    <a:lnTo>
                      <a:pt x="65317" y="234591"/>
                    </a:lnTo>
                    <a:lnTo>
                      <a:pt x="72457" y="234591"/>
                    </a:lnTo>
                    <a:lnTo>
                      <a:pt x="72403" y="368768"/>
                    </a:lnTo>
                    <a:cubicBezTo>
                      <a:pt x="72403" y="377599"/>
                      <a:pt x="79554" y="384771"/>
                      <a:pt x="88385" y="384771"/>
                    </a:cubicBezTo>
                    <a:cubicBezTo>
                      <a:pt x="97238" y="384771"/>
                      <a:pt x="104367" y="377599"/>
                      <a:pt x="104367" y="368768"/>
                    </a:cubicBezTo>
                    <a:lnTo>
                      <a:pt x="104453" y="137440"/>
                    </a:lnTo>
                    <a:cubicBezTo>
                      <a:pt x="126627" y="137440"/>
                      <a:pt x="137774" y="118873"/>
                      <a:pt x="137774" y="99941"/>
                    </a:cubicBezTo>
                    <a:lnTo>
                      <a:pt x="137774" y="12859"/>
                    </a:lnTo>
                    <a:cubicBezTo>
                      <a:pt x="137806" y="-4275"/>
                      <a:pt x="115438" y="-4275"/>
                      <a:pt x="115438" y="12859"/>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4" name="Freeform: Shape 37">
                <a:extLst>
                  <a:ext uri="{FF2B5EF4-FFF2-40B4-BE49-F238E27FC236}">
                    <a16:creationId xmlns:a16="http://schemas.microsoft.com/office/drawing/2014/main" id="{84A9DED8-EEEF-AB49-971F-B58A6B7E93F5}"/>
                  </a:ext>
                </a:extLst>
              </p:cNvPr>
              <p:cNvSpPr/>
              <p:nvPr/>
            </p:nvSpPr>
            <p:spPr>
              <a:xfrm>
                <a:off x="6975276" y="4375297"/>
                <a:ext cx="53847" cy="53847"/>
              </a:xfrm>
              <a:custGeom>
                <a:avLst/>
                <a:gdLst>
                  <a:gd name="connsiteX0" fmla="*/ 62764 w 53847"/>
                  <a:gd name="connsiteY0" fmla="*/ 31382 h 53847"/>
                  <a:gd name="connsiteX1" fmla="*/ 31382 w 53847"/>
                  <a:gd name="connsiteY1" fmla="*/ 62764 h 53847"/>
                  <a:gd name="connsiteX2" fmla="*/ 0 w 53847"/>
                  <a:gd name="connsiteY2" fmla="*/ 31382 h 53847"/>
                  <a:gd name="connsiteX3" fmla="*/ 31382 w 53847"/>
                  <a:gd name="connsiteY3" fmla="*/ 0 h 53847"/>
                  <a:gd name="connsiteX4" fmla="*/ 62764 w 53847"/>
                  <a:gd name="connsiteY4" fmla="*/ 31382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62764" y="31382"/>
                    </a:moveTo>
                    <a:cubicBezTo>
                      <a:pt x="62764" y="48714"/>
                      <a:pt x="48714" y="62764"/>
                      <a:pt x="31382" y="62764"/>
                    </a:cubicBezTo>
                    <a:cubicBezTo>
                      <a:pt x="14050" y="62764"/>
                      <a:pt x="0" y="48714"/>
                      <a:pt x="0" y="31382"/>
                    </a:cubicBezTo>
                    <a:cubicBezTo>
                      <a:pt x="0" y="14050"/>
                      <a:pt x="14050" y="0"/>
                      <a:pt x="31382" y="0"/>
                    </a:cubicBezTo>
                    <a:cubicBezTo>
                      <a:pt x="48714" y="0"/>
                      <a:pt x="62764" y="14050"/>
                      <a:pt x="62764" y="31382"/>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5" name="Freeform: Shape 38">
                <a:extLst>
                  <a:ext uri="{FF2B5EF4-FFF2-40B4-BE49-F238E27FC236}">
                    <a16:creationId xmlns:a16="http://schemas.microsoft.com/office/drawing/2014/main" id="{48F7E08B-E43A-D74E-9980-D493C30C0BFB}"/>
                  </a:ext>
                </a:extLst>
              </p:cNvPr>
              <p:cNvSpPr/>
              <p:nvPr/>
            </p:nvSpPr>
            <p:spPr>
              <a:xfrm>
                <a:off x="6912026" y="4151424"/>
                <a:ext cx="344623" cy="344623"/>
              </a:xfrm>
              <a:custGeom>
                <a:avLst/>
                <a:gdLst>
                  <a:gd name="connsiteX0" fmla="*/ 20161 w 344622"/>
                  <a:gd name="connsiteY0" fmla="*/ 248546 h 344622"/>
                  <a:gd name="connsiteX1" fmla="*/ 80449 w 344622"/>
                  <a:gd name="connsiteY1" fmla="*/ 188258 h 344622"/>
                  <a:gd name="connsiteX2" fmla="*/ 85403 w 344622"/>
                  <a:gd name="connsiteY2" fmla="*/ 193234 h 344622"/>
                  <a:gd name="connsiteX3" fmla="*/ 91013 w 344622"/>
                  <a:gd name="connsiteY3" fmla="*/ 198834 h 344622"/>
                  <a:gd name="connsiteX4" fmla="*/ 151516 w 344622"/>
                  <a:gd name="connsiteY4" fmla="*/ 259401 h 344622"/>
                  <a:gd name="connsiteX5" fmla="*/ 156643 w 344622"/>
                  <a:gd name="connsiteY5" fmla="*/ 264463 h 344622"/>
                  <a:gd name="connsiteX6" fmla="*/ 161597 w 344622"/>
                  <a:gd name="connsiteY6" fmla="*/ 269438 h 344622"/>
                  <a:gd name="connsiteX7" fmla="*/ 101309 w 344622"/>
                  <a:gd name="connsiteY7" fmla="*/ 329726 h 344622"/>
                  <a:gd name="connsiteX8" fmla="*/ 117108 w 344622"/>
                  <a:gd name="connsiteY8" fmla="*/ 345525 h 344622"/>
                  <a:gd name="connsiteX9" fmla="*/ 178688 w 344622"/>
                  <a:gd name="connsiteY9" fmla="*/ 283945 h 344622"/>
                  <a:gd name="connsiteX10" fmla="*/ 181638 w 344622"/>
                  <a:gd name="connsiteY10" fmla="*/ 233867 h 344622"/>
                  <a:gd name="connsiteX11" fmla="*/ 181617 w 344622"/>
                  <a:gd name="connsiteY11" fmla="*/ 233845 h 344622"/>
                  <a:gd name="connsiteX12" fmla="*/ 345216 w 344622"/>
                  <a:gd name="connsiteY12" fmla="*/ 70290 h 344622"/>
                  <a:gd name="connsiteX13" fmla="*/ 345227 w 344622"/>
                  <a:gd name="connsiteY13" fmla="*/ 47663 h 344622"/>
                  <a:gd name="connsiteX14" fmla="*/ 322578 w 344622"/>
                  <a:gd name="connsiteY14" fmla="*/ 47652 h 344622"/>
                  <a:gd name="connsiteX15" fmla="*/ 227699 w 344622"/>
                  <a:gd name="connsiteY15" fmla="*/ 142542 h 344622"/>
                  <a:gd name="connsiteX16" fmla="*/ 207334 w 344622"/>
                  <a:gd name="connsiteY16" fmla="*/ 122155 h 344622"/>
                  <a:gd name="connsiteX17" fmla="*/ 302246 w 344622"/>
                  <a:gd name="connsiteY17" fmla="*/ 27309 h 344622"/>
                  <a:gd name="connsiteX18" fmla="*/ 302246 w 344622"/>
                  <a:gd name="connsiteY18" fmla="*/ 4682 h 344622"/>
                  <a:gd name="connsiteX19" fmla="*/ 279630 w 344622"/>
                  <a:gd name="connsiteY19" fmla="*/ 4704 h 344622"/>
                  <a:gd name="connsiteX20" fmla="*/ 116009 w 344622"/>
                  <a:gd name="connsiteY20" fmla="*/ 168227 h 344622"/>
                  <a:gd name="connsiteX21" fmla="*/ 65942 w 344622"/>
                  <a:gd name="connsiteY21" fmla="*/ 171178 h 344622"/>
                  <a:gd name="connsiteX22" fmla="*/ 4362 w 344622"/>
                  <a:gd name="connsiteY22" fmla="*/ 232747 h 344622"/>
                  <a:gd name="connsiteX23" fmla="*/ 20161 w 344622"/>
                  <a:gd name="connsiteY23" fmla="*/ 248546 h 3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622" h="344622">
                    <a:moveTo>
                      <a:pt x="20161" y="248546"/>
                    </a:moveTo>
                    <a:lnTo>
                      <a:pt x="80449" y="188258"/>
                    </a:lnTo>
                    <a:lnTo>
                      <a:pt x="85403" y="193234"/>
                    </a:lnTo>
                    <a:lnTo>
                      <a:pt x="91013" y="198834"/>
                    </a:lnTo>
                    <a:lnTo>
                      <a:pt x="151516" y="259401"/>
                    </a:lnTo>
                    <a:lnTo>
                      <a:pt x="156643" y="264463"/>
                    </a:lnTo>
                    <a:lnTo>
                      <a:pt x="161597" y="269438"/>
                    </a:lnTo>
                    <a:lnTo>
                      <a:pt x="101309" y="329726"/>
                    </a:lnTo>
                    <a:cubicBezTo>
                      <a:pt x="89193" y="341842"/>
                      <a:pt x="105003" y="357662"/>
                      <a:pt x="117108" y="345525"/>
                    </a:cubicBezTo>
                    <a:lnTo>
                      <a:pt x="178688" y="283945"/>
                    </a:lnTo>
                    <a:cubicBezTo>
                      <a:pt x="192074" y="270537"/>
                      <a:pt x="197308" y="249537"/>
                      <a:pt x="181638" y="233867"/>
                    </a:cubicBezTo>
                    <a:lnTo>
                      <a:pt x="181617" y="233845"/>
                    </a:lnTo>
                    <a:lnTo>
                      <a:pt x="345216" y="70290"/>
                    </a:lnTo>
                    <a:cubicBezTo>
                      <a:pt x="351462" y="64043"/>
                      <a:pt x="351462" y="53909"/>
                      <a:pt x="345227" y="47663"/>
                    </a:cubicBezTo>
                    <a:cubicBezTo>
                      <a:pt x="338970" y="41406"/>
                      <a:pt x="328835" y="41406"/>
                      <a:pt x="322578" y="47652"/>
                    </a:cubicBezTo>
                    <a:lnTo>
                      <a:pt x="227699" y="142542"/>
                    </a:lnTo>
                    <a:lnTo>
                      <a:pt x="207334" y="122155"/>
                    </a:lnTo>
                    <a:lnTo>
                      <a:pt x="302246" y="27309"/>
                    </a:lnTo>
                    <a:cubicBezTo>
                      <a:pt x="308492" y="21062"/>
                      <a:pt x="308524" y="10939"/>
                      <a:pt x="302246" y="4682"/>
                    </a:cubicBezTo>
                    <a:cubicBezTo>
                      <a:pt x="295989" y="-1575"/>
                      <a:pt x="285876" y="-1553"/>
                      <a:pt x="279630" y="4704"/>
                    </a:cubicBezTo>
                    <a:lnTo>
                      <a:pt x="116009" y="168227"/>
                    </a:lnTo>
                    <a:cubicBezTo>
                      <a:pt x="100351" y="152558"/>
                      <a:pt x="79329" y="157781"/>
                      <a:pt x="65942" y="171178"/>
                    </a:cubicBezTo>
                    <a:lnTo>
                      <a:pt x="4362" y="232747"/>
                    </a:lnTo>
                    <a:cubicBezTo>
                      <a:pt x="-7786" y="244863"/>
                      <a:pt x="8035" y="260672"/>
                      <a:pt x="20161" y="248546"/>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6" name="Freeform: Shape 39">
                <a:extLst>
                  <a:ext uri="{FF2B5EF4-FFF2-40B4-BE49-F238E27FC236}">
                    <a16:creationId xmlns:a16="http://schemas.microsoft.com/office/drawing/2014/main" id="{BEE40570-30E2-6342-8CF4-066D330C667B}"/>
                  </a:ext>
                </a:extLst>
              </p:cNvPr>
              <p:cNvSpPr/>
              <p:nvPr/>
            </p:nvSpPr>
            <p:spPr>
              <a:xfrm>
                <a:off x="7640290" y="4071878"/>
                <a:ext cx="53847" cy="53847"/>
              </a:xfrm>
              <a:custGeom>
                <a:avLst/>
                <a:gdLst>
                  <a:gd name="connsiteX0" fmla="*/ 57057 w 53847"/>
                  <a:gd name="connsiteY0" fmla="*/ 28528 h 53847"/>
                  <a:gd name="connsiteX1" fmla="*/ 28528 w 53847"/>
                  <a:gd name="connsiteY1" fmla="*/ 57057 h 53847"/>
                  <a:gd name="connsiteX2" fmla="*/ 0 w 53847"/>
                  <a:gd name="connsiteY2" fmla="*/ 28528 h 53847"/>
                  <a:gd name="connsiteX3" fmla="*/ 28528 w 53847"/>
                  <a:gd name="connsiteY3" fmla="*/ 0 h 53847"/>
                  <a:gd name="connsiteX4" fmla="*/ 57057 w 53847"/>
                  <a:gd name="connsiteY4" fmla="*/ 28528 h 5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7" h="53847">
                    <a:moveTo>
                      <a:pt x="57057" y="28528"/>
                    </a:moveTo>
                    <a:cubicBezTo>
                      <a:pt x="57057" y="44284"/>
                      <a:pt x="44284" y="57057"/>
                      <a:pt x="28528" y="57057"/>
                    </a:cubicBezTo>
                    <a:cubicBezTo>
                      <a:pt x="12773" y="57057"/>
                      <a:pt x="0" y="44284"/>
                      <a:pt x="0" y="28528"/>
                    </a:cubicBezTo>
                    <a:cubicBezTo>
                      <a:pt x="0" y="12773"/>
                      <a:pt x="12773" y="0"/>
                      <a:pt x="28528" y="0"/>
                    </a:cubicBezTo>
                    <a:cubicBezTo>
                      <a:pt x="44284" y="0"/>
                      <a:pt x="57057" y="12773"/>
                      <a:pt x="57057" y="28528"/>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7" name="Freeform: Shape 40">
                <a:extLst>
                  <a:ext uri="{FF2B5EF4-FFF2-40B4-BE49-F238E27FC236}">
                    <a16:creationId xmlns:a16="http://schemas.microsoft.com/office/drawing/2014/main" id="{49F300D9-F33D-9546-97F9-29EB303F41D7}"/>
                  </a:ext>
                </a:extLst>
              </p:cNvPr>
              <p:cNvSpPr/>
              <p:nvPr/>
            </p:nvSpPr>
            <p:spPr>
              <a:xfrm>
                <a:off x="7401897" y="4031535"/>
                <a:ext cx="312314" cy="129234"/>
              </a:xfrm>
              <a:custGeom>
                <a:avLst/>
                <a:gdLst>
                  <a:gd name="connsiteX0" fmla="*/ 301405 w 312314"/>
                  <a:gd name="connsiteY0" fmla="*/ 115427 h 129233"/>
                  <a:gd name="connsiteX1" fmla="*/ 232448 w 312314"/>
                  <a:gd name="connsiteY1" fmla="*/ 115427 h 129233"/>
                  <a:gd name="connsiteX2" fmla="*/ 232448 w 312314"/>
                  <a:gd name="connsiteY2" fmla="*/ 108416 h 129233"/>
                  <a:gd name="connsiteX3" fmla="*/ 232448 w 312314"/>
                  <a:gd name="connsiteY3" fmla="*/ 100490 h 129233"/>
                  <a:gd name="connsiteX4" fmla="*/ 232480 w 312314"/>
                  <a:gd name="connsiteY4" fmla="*/ 36530 h 129233"/>
                  <a:gd name="connsiteX5" fmla="*/ 232448 w 312314"/>
                  <a:gd name="connsiteY5" fmla="*/ 29358 h 129233"/>
                  <a:gd name="connsiteX6" fmla="*/ 232448 w 312314"/>
                  <a:gd name="connsiteY6" fmla="*/ 22336 h 129233"/>
                  <a:gd name="connsiteX7" fmla="*/ 301405 w 312314"/>
                  <a:gd name="connsiteY7" fmla="*/ 22336 h 129233"/>
                  <a:gd name="connsiteX8" fmla="*/ 301405 w 312314"/>
                  <a:gd name="connsiteY8" fmla="*/ 0 h 129233"/>
                  <a:gd name="connsiteX9" fmla="*/ 230606 w 312314"/>
                  <a:gd name="connsiteY9" fmla="*/ 0 h 129233"/>
                  <a:gd name="connsiteX10" fmla="*/ 193118 w 312314"/>
                  <a:gd name="connsiteY10" fmla="*/ 33321 h 129233"/>
                  <a:gd name="connsiteX11" fmla="*/ 193118 w 312314"/>
                  <a:gd name="connsiteY11" fmla="*/ 33353 h 129233"/>
                  <a:gd name="connsiteX12" fmla="*/ 16003 w 312314"/>
                  <a:gd name="connsiteY12" fmla="*/ 33321 h 129233"/>
                  <a:gd name="connsiteX13" fmla="*/ 0 w 312314"/>
                  <a:gd name="connsiteY13" fmla="*/ 49281 h 129233"/>
                  <a:gd name="connsiteX14" fmla="*/ 16003 w 312314"/>
                  <a:gd name="connsiteY14" fmla="*/ 65285 h 129233"/>
                  <a:gd name="connsiteX15" fmla="*/ 95977 w 312314"/>
                  <a:gd name="connsiteY15" fmla="*/ 65317 h 129233"/>
                  <a:gd name="connsiteX16" fmla="*/ 95977 w 312314"/>
                  <a:gd name="connsiteY16" fmla="*/ 72446 h 129233"/>
                  <a:gd name="connsiteX17" fmla="*/ 16003 w 312314"/>
                  <a:gd name="connsiteY17" fmla="*/ 72392 h 129233"/>
                  <a:gd name="connsiteX18" fmla="*/ 0 w 312314"/>
                  <a:gd name="connsiteY18" fmla="*/ 88353 h 129233"/>
                  <a:gd name="connsiteX19" fmla="*/ 16003 w 312314"/>
                  <a:gd name="connsiteY19" fmla="*/ 104356 h 129233"/>
                  <a:gd name="connsiteX20" fmla="*/ 193118 w 312314"/>
                  <a:gd name="connsiteY20" fmla="*/ 104432 h 129233"/>
                  <a:gd name="connsiteX21" fmla="*/ 230606 w 312314"/>
                  <a:gd name="connsiteY21" fmla="*/ 137763 h 129233"/>
                  <a:gd name="connsiteX22" fmla="*/ 301405 w 312314"/>
                  <a:gd name="connsiteY22" fmla="*/ 137731 h 129233"/>
                  <a:gd name="connsiteX23" fmla="*/ 301405 w 312314"/>
                  <a:gd name="connsiteY23" fmla="*/ 115427 h 1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314" h="129233">
                    <a:moveTo>
                      <a:pt x="301405" y="115427"/>
                    </a:moveTo>
                    <a:lnTo>
                      <a:pt x="232448" y="115427"/>
                    </a:lnTo>
                    <a:lnTo>
                      <a:pt x="232448" y="108416"/>
                    </a:lnTo>
                    <a:lnTo>
                      <a:pt x="232448" y="100490"/>
                    </a:lnTo>
                    <a:lnTo>
                      <a:pt x="232480" y="36530"/>
                    </a:lnTo>
                    <a:lnTo>
                      <a:pt x="232448" y="29358"/>
                    </a:lnTo>
                    <a:lnTo>
                      <a:pt x="232448" y="22336"/>
                    </a:lnTo>
                    <a:lnTo>
                      <a:pt x="301405" y="22336"/>
                    </a:lnTo>
                    <a:cubicBezTo>
                      <a:pt x="318550" y="22336"/>
                      <a:pt x="318550" y="-32"/>
                      <a:pt x="301405" y="0"/>
                    </a:cubicBezTo>
                    <a:lnTo>
                      <a:pt x="230606" y="0"/>
                    </a:lnTo>
                    <a:cubicBezTo>
                      <a:pt x="211674" y="0"/>
                      <a:pt x="193118" y="11146"/>
                      <a:pt x="193118" y="33321"/>
                    </a:cubicBezTo>
                    <a:lnTo>
                      <a:pt x="193118" y="33353"/>
                    </a:lnTo>
                    <a:lnTo>
                      <a:pt x="16003" y="33321"/>
                    </a:lnTo>
                    <a:cubicBezTo>
                      <a:pt x="7151" y="33321"/>
                      <a:pt x="0" y="40493"/>
                      <a:pt x="0" y="49281"/>
                    </a:cubicBezTo>
                    <a:cubicBezTo>
                      <a:pt x="0" y="58166"/>
                      <a:pt x="7151" y="65306"/>
                      <a:pt x="16003" y="65285"/>
                    </a:cubicBezTo>
                    <a:lnTo>
                      <a:pt x="95977" y="65317"/>
                    </a:lnTo>
                    <a:lnTo>
                      <a:pt x="95977" y="72446"/>
                    </a:lnTo>
                    <a:lnTo>
                      <a:pt x="16003" y="72392"/>
                    </a:lnTo>
                    <a:cubicBezTo>
                      <a:pt x="7172" y="72403"/>
                      <a:pt x="0" y="79543"/>
                      <a:pt x="0" y="88353"/>
                    </a:cubicBezTo>
                    <a:cubicBezTo>
                      <a:pt x="0" y="97216"/>
                      <a:pt x="7172" y="104356"/>
                      <a:pt x="16003" y="104356"/>
                    </a:cubicBezTo>
                    <a:lnTo>
                      <a:pt x="193118" y="104432"/>
                    </a:lnTo>
                    <a:cubicBezTo>
                      <a:pt x="193118" y="126595"/>
                      <a:pt x="211685" y="137731"/>
                      <a:pt x="230606" y="137763"/>
                    </a:cubicBezTo>
                    <a:lnTo>
                      <a:pt x="301405" y="137731"/>
                    </a:lnTo>
                    <a:cubicBezTo>
                      <a:pt x="318539" y="137795"/>
                      <a:pt x="318539" y="115427"/>
                      <a:pt x="301405" y="115427"/>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8" name="Freeform: Shape 41">
                <a:extLst>
                  <a:ext uri="{FF2B5EF4-FFF2-40B4-BE49-F238E27FC236}">
                    <a16:creationId xmlns:a16="http://schemas.microsoft.com/office/drawing/2014/main" id="{2C73EC31-6383-7644-BF4A-C50AEEB466EA}"/>
                  </a:ext>
                </a:extLst>
              </p:cNvPr>
              <p:cNvSpPr/>
              <p:nvPr/>
            </p:nvSpPr>
            <p:spPr>
              <a:xfrm>
                <a:off x="6974791" y="3786947"/>
                <a:ext cx="64617" cy="64617"/>
              </a:xfrm>
              <a:custGeom>
                <a:avLst/>
                <a:gdLst>
                  <a:gd name="connsiteX0" fmla="*/ 48646 w 64616"/>
                  <a:gd name="connsiteY0" fmla="*/ 48638 h 64616"/>
                  <a:gd name="connsiteX1" fmla="*/ 57014 w 64616"/>
                  <a:gd name="connsiteY1" fmla="*/ 28467 h 64616"/>
                  <a:gd name="connsiteX2" fmla="*/ 71240 w 64616"/>
                  <a:gd name="connsiteY2" fmla="*/ 14230 h 64616"/>
                  <a:gd name="connsiteX3" fmla="*/ 46492 w 64616"/>
                  <a:gd name="connsiteY3" fmla="*/ 6066 h 64616"/>
                  <a:gd name="connsiteX4" fmla="*/ 46255 w 64616"/>
                  <a:gd name="connsiteY4" fmla="*/ 6314 h 64616"/>
                  <a:gd name="connsiteX5" fmla="*/ 8304 w 64616"/>
                  <a:gd name="connsiteY5" fmla="*/ 8296 h 64616"/>
                  <a:gd name="connsiteX6" fmla="*/ 6322 w 64616"/>
                  <a:gd name="connsiteY6" fmla="*/ 46226 h 64616"/>
                  <a:gd name="connsiteX7" fmla="*/ 6139 w 64616"/>
                  <a:gd name="connsiteY7" fmla="*/ 46420 h 64616"/>
                  <a:gd name="connsiteX8" fmla="*/ 14216 w 64616"/>
                  <a:gd name="connsiteY8" fmla="*/ 71243 h 64616"/>
                  <a:gd name="connsiteX9" fmla="*/ 28464 w 64616"/>
                  <a:gd name="connsiteY9" fmla="*/ 56995 h 64616"/>
                  <a:gd name="connsiteX10" fmla="*/ 48646 w 64616"/>
                  <a:gd name="connsiteY10" fmla="*/ 48638 h 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6" h="64616">
                    <a:moveTo>
                      <a:pt x="48646" y="48638"/>
                    </a:moveTo>
                    <a:cubicBezTo>
                      <a:pt x="54214" y="43070"/>
                      <a:pt x="56992" y="35779"/>
                      <a:pt x="57014" y="28467"/>
                    </a:cubicBezTo>
                    <a:lnTo>
                      <a:pt x="71240" y="14230"/>
                    </a:lnTo>
                    <a:lnTo>
                      <a:pt x="46492" y="6066"/>
                    </a:lnTo>
                    <a:lnTo>
                      <a:pt x="46255" y="6314"/>
                    </a:lnTo>
                    <a:cubicBezTo>
                      <a:pt x="35044" y="-2678"/>
                      <a:pt x="18686" y="-2108"/>
                      <a:pt x="8304" y="8296"/>
                    </a:cubicBezTo>
                    <a:cubicBezTo>
                      <a:pt x="-2110" y="18699"/>
                      <a:pt x="-2681" y="35036"/>
                      <a:pt x="6322" y="46226"/>
                    </a:cubicBezTo>
                    <a:lnTo>
                      <a:pt x="6139" y="46420"/>
                    </a:lnTo>
                    <a:lnTo>
                      <a:pt x="14216" y="71243"/>
                    </a:lnTo>
                    <a:lnTo>
                      <a:pt x="28464" y="56995"/>
                    </a:lnTo>
                    <a:cubicBezTo>
                      <a:pt x="35777" y="56995"/>
                      <a:pt x="43078" y="54206"/>
                      <a:pt x="48646" y="48638"/>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sp>
            <p:nvSpPr>
              <p:cNvPr id="109" name="Freeform: Shape 42">
                <a:extLst>
                  <a:ext uri="{FF2B5EF4-FFF2-40B4-BE49-F238E27FC236}">
                    <a16:creationId xmlns:a16="http://schemas.microsoft.com/office/drawing/2014/main" id="{5A4AC553-0FDB-964C-8229-198D274A72DD}"/>
                  </a:ext>
                </a:extLst>
              </p:cNvPr>
              <p:cNvSpPr/>
              <p:nvPr/>
            </p:nvSpPr>
            <p:spPr>
              <a:xfrm>
                <a:off x="6914293" y="3726451"/>
                <a:ext cx="333853" cy="333853"/>
              </a:xfrm>
              <a:custGeom>
                <a:avLst/>
                <a:gdLst>
                  <a:gd name="connsiteX0" fmla="*/ 163335 w 333853"/>
                  <a:gd name="connsiteY0" fmla="*/ 65938 h 333853"/>
                  <a:gd name="connsiteX1" fmla="*/ 101777 w 333853"/>
                  <a:gd name="connsiteY1" fmla="*/ 4369 h 333853"/>
                  <a:gd name="connsiteX2" fmla="*/ 85978 w 333853"/>
                  <a:gd name="connsiteY2" fmla="*/ 20157 h 333853"/>
                  <a:gd name="connsiteX3" fmla="*/ 146266 w 333853"/>
                  <a:gd name="connsiteY3" fmla="*/ 80444 h 333853"/>
                  <a:gd name="connsiteX4" fmla="*/ 141301 w 333853"/>
                  <a:gd name="connsiteY4" fmla="*/ 85409 h 333853"/>
                  <a:gd name="connsiteX5" fmla="*/ 135701 w 333853"/>
                  <a:gd name="connsiteY5" fmla="*/ 90998 h 333853"/>
                  <a:gd name="connsiteX6" fmla="*/ 90469 w 333853"/>
                  <a:gd name="connsiteY6" fmla="*/ 136198 h 333853"/>
                  <a:gd name="connsiteX7" fmla="*/ 85407 w 333853"/>
                  <a:gd name="connsiteY7" fmla="*/ 141302 h 333853"/>
                  <a:gd name="connsiteX8" fmla="*/ 80443 w 333853"/>
                  <a:gd name="connsiteY8" fmla="*/ 146267 h 333853"/>
                  <a:gd name="connsiteX9" fmla="*/ 20155 w 333853"/>
                  <a:gd name="connsiteY9" fmla="*/ 85980 h 333853"/>
                  <a:gd name="connsiteX10" fmla="*/ 4378 w 333853"/>
                  <a:gd name="connsiteY10" fmla="*/ 101768 h 333853"/>
                  <a:gd name="connsiteX11" fmla="*/ 65936 w 333853"/>
                  <a:gd name="connsiteY11" fmla="*/ 163337 h 333853"/>
                  <a:gd name="connsiteX12" fmla="*/ 116014 w 333853"/>
                  <a:gd name="connsiteY12" fmla="*/ 166298 h 333853"/>
                  <a:gd name="connsiteX13" fmla="*/ 116057 w 333853"/>
                  <a:gd name="connsiteY13" fmla="*/ 166277 h 333853"/>
                  <a:gd name="connsiteX14" fmla="*/ 157154 w 333853"/>
                  <a:gd name="connsiteY14" fmla="*/ 207405 h 333853"/>
                  <a:gd name="connsiteX15" fmla="*/ 198896 w 333853"/>
                  <a:gd name="connsiteY15" fmla="*/ 278936 h 333853"/>
                  <a:gd name="connsiteX16" fmla="*/ 213758 w 333853"/>
                  <a:gd name="connsiteY16" fmla="*/ 264074 h 333853"/>
                  <a:gd name="connsiteX17" fmla="*/ 279581 w 333853"/>
                  <a:gd name="connsiteY17" fmla="*/ 329919 h 333853"/>
                  <a:gd name="connsiteX18" fmla="*/ 302197 w 333853"/>
                  <a:gd name="connsiteY18" fmla="*/ 329919 h 333853"/>
                  <a:gd name="connsiteX19" fmla="*/ 302197 w 333853"/>
                  <a:gd name="connsiteY19" fmla="*/ 307281 h 333853"/>
                  <a:gd name="connsiteX20" fmla="*/ 236384 w 333853"/>
                  <a:gd name="connsiteY20" fmla="*/ 241437 h 333853"/>
                  <a:gd name="connsiteX21" fmla="*/ 241425 w 333853"/>
                  <a:gd name="connsiteY21" fmla="*/ 236397 h 333853"/>
                  <a:gd name="connsiteX22" fmla="*/ 307215 w 333853"/>
                  <a:gd name="connsiteY22" fmla="*/ 302284 h 333853"/>
                  <a:gd name="connsiteX23" fmla="*/ 329831 w 333853"/>
                  <a:gd name="connsiteY23" fmla="*/ 302284 h 333853"/>
                  <a:gd name="connsiteX24" fmla="*/ 329831 w 333853"/>
                  <a:gd name="connsiteY24" fmla="*/ 279647 h 333853"/>
                  <a:gd name="connsiteX25" fmla="*/ 264019 w 333853"/>
                  <a:gd name="connsiteY25" fmla="*/ 213781 h 333853"/>
                  <a:gd name="connsiteX26" fmla="*/ 278924 w 333853"/>
                  <a:gd name="connsiteY26" fmla="*/ 198876 h 333853"/>
                  <a:gd name="connsiteX27" fmla="*/ 207436 w 333853"/>
                  <a:gd name="connsiteY27" fmla="*/ 157177 h 333853"/>
                  <a:gd name="connsiteX28" fmla="*/ 166318 w 333853"/>
                  <a:gd name="connsiteY28" fmla="*/ 116005 h 333853"/>
                  <a:gd name="connsiteX29" fmla="*/ 163335 w 333853"/>
                  <a:gd name="connsiteY29" fmla="*/ 65938 h 3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3853" h="333853">
                    <a:moveTo>
                      <a:pt x="163335" y="65938"/>
                    </a:moveTo>
                    <a:lnTo>
                      <a:pt x="101777" y="4369"/>
                    </a:lnTo>
                    <a:cubicBezTo>
                      <a:pt x="89672" y="-7790"/>
                      <a:pt x="73841" y="8030"/>
                      <a:pt x="85978" y="20157"/>
                    </a:cubicBezTo>
                    <a:lnTo>
                      <a:pt x="146266" y="80444"/>
                    </a:lnTo>
                    <a:lnTo>
                      <a:pt x="141301" y="85409"/>
                    </a:lnTo>
                    <a:lnTo>
                      <a:pt x="135701" y="90998"/>
                    </a:lnTo>
                    <a:lnTo>
                      <a:pt x="90469" y="136198"/>
                    </a:lnTo>
                    <a:lnTo>
                      <a:pt x="85407" y="141302"/>
                    </a:lnTo>
                    <a:lnTo>
                      <a:pt x="80443" y="146267"/>
                    </a:lnTo>
                    <a:lnTo>
                      <a:pt x="20155" y="85980"/>
                    </a:lnTo>
                    <a:cubicBezTo>
                      <a:pt x="8040" y="73853"/>
                      <a:pt x="-7802" y="89663"/>
                      <a:pt x="4378" y="101768"/>
                    </a:cubicBezTo>
                    <a:lnTo>
                      <a:pt x="65936" y="163337"/>
                    </a:lnTo>
                    <a:cubicBezTo>
                      <a:pt x="79344" y="176734"/>
                      <a:pt x="100334" y="181979"/>
                      <a:pt x="116014" y="166298"/>
                    </a:cubicBezTo>
                    <a:lnTo>
                      <a:pt x="116057" y="166277"/>
                    </a:lnTo>
                    <a:lnTo>
                      <a:pt x="157154" y="207405"/>
                    </a:lnTo>
                    <a:lnTo>
                      <a:pt x="198896" y="278936"/>
                    </a:lnTo>
                    <a:lnTo>
                      <a:pt x="213758" y="264074"/>
                    </a:lnTo>
                    <a:lnTo>
                      <a:pt x="279581" y="329919"/>
                    </a:lnTo>
                    <a:cubicBezTo>
                      <a:pt x="285838" y="336154"/>
                      <a:pt x="295961" y="336154"/>
                      <a:pt x="302197" y="329919"/>
                    </a:cubicBezTo>
                    <a:cubicBezTo>
                      <a:pt x="308475" y="323640"/>
                      <a:pt x="308432" y="313528"/>
                      <a:pt x="302197" y="307281"/>
                    </a:cubicBezTo>
                    <a:lnTo>
                      <a:pt x="236384" y="241437"/>
                    </a:lnTo>
                    <a:lnTo>
                      <a:pt x="241425" y="236397"/>
                    </a:lnTo>
                    <a:lnTo>
                      <a:pt x="307215" y="302284"/>
                    </a:lnTo>
                    <a:cubicBezTo>
                      <a:pt x="313472" y="308520"/>
                      <a:pt x="323596" y="308520"/>
                      <a:pt x="329831" y="302284"/>
                    </a:cubicBezTo>
                    <a:cubicBezTo>
                      <a:pt x="336110" y="296006"/>
                      <a:pt x="336067" y="285925"/>
                      <a:pt x="329831" y="279647"/>
                    </a:cubicBezTo>
                    <a:lnTo>
                      <a:pt x="264019" y="213781"/>
                    </a:lnTo>
                    <a:lnTo>
                      <a:pt x="278924" y="198876"/>
                    </a:lnTo>
                    <a:lnTo>
                      <a:pt x="207436" y="157177"/>
                    </a:lnTo>
                    <a:lnTo>
                      <a:pt x="166318" y="116005"/>
                    </a:lnTo>
                    <a:cubicBezTo>
                      <a:pt x="181966" y="100335"/>
                      <a:pt x="176743" y="79335"/>
                      <a:pt x="163335" y="65938"/>
                    </a:cubicBezTo>
                    <a:close/>
                  </a:path>
                </a:pathLst>
              </a:custGeom>
              <a:solidFill>
                <a:srgbClr val="C2C2C2"/>
              </a:solidFill>
              <a:ln w="10763" cap="flat">
                <a:noFill/>
                <a:prstDash val="solid"/>
                <a:miter/>
              </a:ln>
            </p:spPr>
            <p:txBody>
              <a:bodyPr rtlCol="0" anchor="ctr"/>
              <a:lstStyle/>
              <a:p>
                <a:pPr defTabSz="914314">
                  <a:defRPr/>
                </a:pPr>
                <a:endParaRPr lang="en-US">
                  <a:solidFill>
                    <a:srgbClr val="282828"/>
                  </a:solidFill>
                  <a:latin typeface="Segoe UI"/>
                </a:endParaRPr>
              </a:p>
            </p:txBody>
          </p:sp>
        </p:grpSp>
      </p:grpSp>
    </p:spTree>
    <p:extLst>
      <p:ext uri="{BB962C8B-B14F-4D97-AF65-F5344CB8AC3E}">
        <p14:creationId xmlns:p14="http://schemas.microsoft.com/office/powerpoint/2010/main" val="22928057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E2791-0DB1-3246-9D4E-7DAADC359CF4}"/>
              </a:ext>
            </a:extLst>
          </p:cNvPr>
          <p:cNvSpPr>
            <a:spLocks noGrp="1"/>
          </p:cNvSpPr>
          <p:nvPr>
            <p:ph type="title"/>
          </p:nvPr>
        </p:nvSpPr>
        <p:spPr>
          <a:xfrm>
            <a:off x="434975" y="449264"/>
            <a:ext cx="11563350" cy="754061"/>
          </a:xfrm>
        </p:spPr>
        <p:txBody>
          <a:bodyPr/>
          <a:lstStyle/>
          <a:p>
            <a:r>
              <a:rPr lang="en-US">
                <a:solidFill>
                  <a:schemeClr val="accent1"/>
                </a:solidFill>
              </a:rPr>
              <a:t>Grow your business </a:t>
            </a:r>
            <a:r>
              <a:rPr lang="en-US"/>
              <a:t>with Teamwork</a:t>
            </a:r>
            <a:br>
              <a:rPr lang="en-US"/>
            </a:br>
            <a:endParaRPr lang="en-US"/>
          </a:p>
        </p:txBody>
      </p:sp>
      <p:grpSp>
        <p:nvGrpSpPr>
          <p:cNvPr id="19" name="Group 18" descr="This section break highlights the first of three sections: How will this help your customers?">
            <a:extLst>
              <a:ext uri="{FF2B5EF4-FFF2-40B4-BE49-F238E27FC236}">
                <a16:creationId xmlns:a16="http://schemas.microsoft.com/office/drawing/2014/main" id="{B934E454-B6FA-B24E-8E49-3BE3706A6D79}"/>
              </a:ext>
            </a:extLst>
          </p:cNvPr>
          <p:cNvGrpSpPr/>
          <p:nvPr/>
        </p:nvGrpSpPr>
        <p:grpSpPr>
          <a:xfrm>
            <a:off x="678977" y="2110098"/>
            <a:ext cx="3587136" cy="4047897"/>
            <a:chOff x="4480182" y="2110098"/>
            <a:chExt cx="3587136" cy="4047897"/>
          </a:xfrm>
        </p:grpSpPr>
        <p:sp>
          <p:nvSpPr>
            <p:cNvPr id="20" name="Rectangle 19">
              <a:extLst>
                <a:ext uri="{FF2B5EF4-FFF2-40B4-BE49-F238E27FC236}">
                  <a16:creationId xmlns:a16="http://schemas.microsoft.com/office/drawing/2014/main" id="{144A36B3-5DB2-9749-9A99-B8500DC673D4}"/>
                </a:ext>
              </a:extLst>
            </p:cNvPr>
            <p:cNvSpPr/>
            <p:nvPr/>
          </p:nvSpPr>
          <p:spPr bwMode="auto">
            <a:xfrm>
              <a:off x="4480184" y="2110098"/>
              <a:ext cx="3587134" cy="359870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Isosceles Triangle 1">
              <a:extLst>
                <a:ext uri="{FF2B5EF4-FFF2-40B4-BE49-F238E27FC236}">
                  <a16:creationId xmlns:a16="http://schemas.microsoft.com/office/drawing/2014/main" id="{C9872374-BC37-4F44-A13C-7B1A91D2BFBB}"/>
                </a:ext>
              </a:extLst>
            </p:cNvPr>
            <p:cNvSpPr/>
            <p:nvPr/>
          </p:nvSpPr>
          <p:spPr bwMode="auto">
            <a:xfrm rot="10800000">
              <a:off x="4480182" y="5708798"/>
              <a:ext cx="809728" cy="449197"/>
            </a:xfrm>
            <a:prstGeom prst="triangle">
              <a:avLst>
                <a:gd name="adj" fmla="val 0"/>
              </a:avLst>
            </a:prstGeom>
            <a:solidFill>
              <a:schemeClr val="bg2">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4" name="Group 23">
            <a:extLst>
              <a:ext uri="{FF2B5EF4-FFF2-40B4-BE49-F238E27FC236}">
                <a16:creationId xmlns:a16="http://schemas.microsoft.com/office/drawing/2014/main" id="{8341885E-7F77-3448-9957-3CFE83C55A4A}"/>
              </a:ext>
              <a:ext uri="{C183D7F6-B498-43B3-948B-1728B52AA6E4}">
                <adec:decorative xmlns:adec="http://schemas.microsoft.com/office/drawing/2017/decorative" val="1"/>
              </a:ext>
            </a:extLst>
          </p:cNvPr>
          <p:cNvGrpSpPr/>
          <p:nvPr/>
        </p:nvGrpSpPr>
        <p:grpSpPr>
          <a:xfrm>
            <a:off x="8696689" y="2622680"/>
            <a:ext cx="2272866" cy="2452821"/>
            <a:chOff x="8556661" y="2286764"/>
            <a:chExt cx="2273511" cy="2453517"/>
          </a:xfrm>
        </p:grpSpPr>
        <p:sp>
          <p:nvSpPr>
            <p:cNvPr id="25" name="Rectangle 24">
              <a:extLst>
                <a:ext uri="{FF2B5EF4-FFF2-40B4-BE49-F238E27FC236}">
                  <a16:creationId xmlns:a16="http://schemas.microsoft.com/office/drawing/2014/main" id="{4C74D017-9F86-9946-A6CD-051E8507DDC5}"/>
                </a:ext>
              </a:extLst>
            </p:cNvPr>
            <p:cNvSpPr/>
            <p:nvPr/>
          </p:nvSpPr>
          <p:spPr>
            <a:xfrm>
              <a:off x="8556661" y="4385789"/>
              <a:ext cx="2273511" cy="354492"/>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What to do next</a:t>
              </a:r>
            </a:p>
          </p:txBody>
        </p:sp>
        <p:pic>
          <p:nvPicPr>
            <p:cNvPr id="26" name="Picture 25">
              <a:extLst>
                <a:ext uri="{FF2B5EF4-FFF2-40B4-BE49-F238E27FC236}">
                  <a16:creationId xmlns:a16="http://schemas.microsoft.com/office/drawing/2014/main" id="{7F3D1814-AFCF-3340-BC44-726A06E9613D}"/>
                </a:ext>
              </a:extLst>
            </p:cNvPr>
            <p:cNvPicPr>
              <a:picLocks noChangeAspect="1"/>
            </p:cNvPicPr>
            <p:nvPr/>
          </p:nvPicPr>
          <p:blipFill>
            <a:blip r:embed="rId3"/>
            <a:stretch>
              <a:fillRect/>
            </a:stretch>
          </p:blipFill>
          <p:spPr>
            <a:xfrm>
              <a:off x="9088163" y="2286764"/>
              <a:ext cx="1210498" cy="1210498"/>
            </a:xfrm>
            <a:prstGeom prst="rect">
              <a:avLst/>
            </a:prstGeom>
          </p:spPr>
        </p:pic>
        <p:cxnSp>
          <p:nvCxnSpPr>
            <p:cNvPr id="30" name="Straight Connector 29">
              <a:extLst>
                <a:ext uri="{FF2B5EF4-FFF2-40B4-BE49-F238E27FC236}">
                  <a16:creationId xmlns:a16="http://schemas.microsoft.com/office/drawing/2014/main" id="{FF4556A3-98B5-E24C-9278-D3D791142B74}"/>
                </a:ext>
              </a:extLst>
            </p:cNvPr>
            <p:cNvCxnSpPr/>
            <p:nvPr/>
          </p:nvCxnSpPr>
          <p:spPr>
            <a:xfrm>
              <a:off x="8743346"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8FCA28C-E8E6-FE42-BCBD-FE8BD8F459AE}"/>
              </a:ext>
              <a:ext uri="{C183D7F6-B498-43B3-948B-1728B52AA6E4}">
                <adec:decorative xmlns:adec="http://schemas.microsoft.com/office/drawing/2017/decorative" val="1"/>
              </a:ext>
            </a:extLst>
          </p:cNvPr>
          <p:cNvGrpSpPr/>
          <p:nvPr/>
        </p:nvGrpSpPr>
        <p:grpSpPr>
          <a:xfrm>
            <a:off x="4875307" y="2569207"/>
            <a:ext cx="2847896" cy="2762775"/>
            <a:chOff x="4625753" y="2233277"/>
            <a:chExt cx="2848703" cy="2763558"/>
          </a:xfrm>
        </p:grpSpPr>
        <p:sp>
          <p:nvSpPr>
            <p:cNvPr id="36" name="Rectangle 35">
              <a:extLst>
                <a:ext uri="{FF2B5EF4-FFF2-40B4-BE49-F238E27FC236}">
                  <a16:creationId xmlns:a16="http://schemas.microsoft.com/office/drawing/2014/main" id="{4027DF64-43DF-BB46-A08E-9477B3A09FD0}"/>
                </a:ext>
              </a:extLst>
            </p:cNvPr>
            <p:cNvSpPr/>
            <p:nvPr/>
          </p:nvSpPr>
          <p:spPr>
            <a:xfrm>
              <a:off x="4625753" y="4385789"/>
              <a:ext cx="2848703"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Why add Teamwork </a:t>
              </a:r>
              <a:br>
                <a:rPr lang="en-US" sz="2400">
                  <a:solidFill>
                    <a:srgbClr val="282828"/>
                  </a:solidFill>
                  <a:latin typeface="Segoe UI Semibold"/>
                </a:rPr>
              </a:br>
              <a:r>
                <a:rPr lang="en-US" sz="2400">
                  <a:solidFill>
                    <a:srgbClr val="282828"/>
                  </a:solidFill>
                  <a:latin typeface="Segoe UI Semibold"/>
                </a:rPr>
                <a:t>services?</a:t>
              </a:r>
            </a:p>
          </p:txBody>
        </p:sp>
        <p:pic>
          <p:nvPicPr>
            <p:cNvPr id="37" name="Picture 36">
              <a:extLst>
                <a:ext uri="{FF2B5EF4-FFF2-40B4-BE49-F238E27FC236}">
                  <a16:creationId xmlns:a16="http://schemas.microsoft.com/office/drawing/2014/main" id="{C26ED2EE-7456-5A49-91FE-54FC5D10AE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16021" y="2233277"/>
              <a:ext cx="1340622" cy="1340622"/>
            </a:xfrm>
            <a:prstGeom prst="rect">
              <a:avLst/>
            </a:prstGeom>
          </p:spPr>
        </p:pic>
        <p:cxnSp>
          <p:nvCxnSpPr>
            <p:cNvPr id="38" name="Straight Connector 37">
              <a:extLst>
                <a:ext uri="{FF2B5EF4-FFF2-40B4-BE49-F238E27FC236}">
                  <a16:creationId xmlns:a16="http://schemas.microsoft.com/office/drawing/2014/main" id="{5BFD3BA6-7EF7-324C-81DA-4F8F89FC7E75}"/>
                </a:ext>
              </a:extLst>
            </p:cNvPr>
            <p:cNvCxnSpPr/>
            <p:nvPr/>
          </p:nvCxnSpPr>
          <p:spPr>
            <a:xfrm>
              <a:off x="5100453"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4A60061-135E-5B4E-AFDC-E04D1CA50664}"/>
              </a:ext>
              <a:ext uri="{C183D7F6-B498-43B3-948B-1728B52AA6E4}">
                <adec:decorative xmlns:adec="http://schemas.microsoft.com/office/drawing/2017/decorative" val="1"/>
              </a:ext>
            </a:extLst>
          </p:cNvPr>
          <p:cNvGrpSpPr/>
          <p:nvPr/>
        </p:nvGrpSpPr>
        <p:grpSpPr>
          <a:xfrm>
            <a:off x="1190519" y="2622680"/>
            <a:ext cx="2568011" cy="2709304"/>
            <a:chOff x="1075849" y="2286764"/>
            <a:chExt cx="2568739" cy="2710072"/>
          </a:xfrm>
        </p:grpSpPr>
        <p:sp>
          <p:nvSpPr>
            <p:cNvPr id="40" name="Rectangle 39">
              <a:extLst>
                <a:ext uri="{FF2B5EF4-FFF2-40B4-BE49-F238E27FC236}">
                  <a16:creationId xmlns:a16="http://schemas.microsoft.com/office/drawing/2014/main" id="{27C8D2FD-D647-2240-AC33-54325E786139}"/>
                </a:ext>
              </a:extLst>
            </p:cNvPr>
            <p:cNvSpPr/>
            <p:nvPr/>
          </p:nvSpPr>
          <p:spPr>
            <a:xfrm>
              <a:off x="1075849" y="4385790"/>
              <a:ext cx="2568739" cy="611046"/>
            </a:xfrm>
            <a:prstGeom prst="rect">
              <a:avLst/>
            </a:prstGeom>
          </p:spPr>
          <p:txBody>
            <a:bodyPr wrap="none" lIns="0" rIns="0">
              <a:spAutoFit/>
            </a:bodyPr>
            <a:lstStyle/>
            <a:p>
              <a:pPr lvl="0" algn="ctr" defTabSz="931972" fontAlgn="base">
                <a:lnSpc>
                  <a:spcPts val="2000"/>
                </a:lnSpc>
                <a:spcBef>
                  <a:spcPct val="0"/>
                </a:spcBef>
                <a:spcAft>
                  <a:spcPts val="612"/>
                </a:spcAft>
                <a:defRPr/>
              </a:pPr>
              <a:r>
                <a:rPr lang="en-US" sz="2400">
                  <a:solidFill>
                    <a:srgbClr val="282828"/>
                  </a:solidFill>
                  <a:latin typeface="Segoe UI Semibold"/>
                </a:rPr>
                <a:t>How will this help </a:t>
              </a:r>
              <a:br>
                <a:rPr lang="en-US" sz="2400">
                  <a:solidFill>
                    <a:srgbClr val="282828"/>
                  </a:solidFill>
                  <a:latin typeface="Segoe UI Semibold"/>
                </a:rPr>
              </a:br>
              <a:r>
                <a:rPr lang="en-US" sz="2400">
                  <a:solidFill>
                    <a:srgbClr val="282828"/>
                  </a:solidFill>
                  <a:latin typeface="Segoe UI Semibold"/>
                </a:rPr>
                <a:t>your customers?</a:t>
              </a:r>
            </a:p>
          </p:txBody>
        </p:sp>
        <p:pic>
          <p:nvPicPr>
            <p:cNvPr id="41" name="Picture 40">
              <a:extLst>
                <a:ext uri="{FF2B5EF4-FFF2-40B4-BE49-F238E27FC236}">
                  <a16:creationId xmlns:a16="http://schemas.microsoft.com/office/drawing/2014/main" id="{497BE02A-1B97-4147-B80D-598254D857F5}"/>
                </a:ext>
              </a:extLst>
            </p:cNvPr>
            <p:cNvPicPr>
              <a:picLocks noChangeAspect="1"/>
            </p:cNvPicPr>
            <p:nvPr/>
          </p:nvPicPr>
          <p:blipFill>
            <a:blip r:embed="rId5"/>
            <a:stretch>
              <a:fillRect/>
            </a:stretch>
          </p:blipFill>
          <p:spPr>
            <a:xfrm>
              <a:off x="1754960" y="2286764"/>
              <a:ext cx="1210498" cy="1210498"/>
            </a:xfrm>
            <a:prstGeom prst="rect">
              <a:avLst/>
            </a:prstGeom>
          </p:spPr>
        </p:pic>
        <p:cxnSp>
          <p:nvCxnSpPr>
            <p:cNvPr id="42" name="Straight Connector 41">
              <a:extLst>
                <a:ext uri="{FF2B5EF4-FFF2-40B4-BE49-F238E27FC236}">
                  <a16:creationId xmlns:a16="http://schemas.microsoft.com/office/drawing/2014/main" id="{E404D302-42A8-C242-898E-47ECF47C51FF}"/>
                </a:ext>
              </a:extLst>
            </p:cNvPr>
            <p:cNvCxnSpPr/>
            <p:nvPr/>
          </p:nvCxnSpPr>
          <p:spPr>
            <a:xfrm>
              <a:off x="1410564" y="3936464"/>
              <a:ext cx="1899291"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09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37715D1-C0BD-4508-8F29-BDB4D6470ADE}"/>
              </a:ext>
            </a:extLst>
          </p:cNvPr>
          <p:cNvSpPr txBox="1"/>
          <p:nvPr/>
        </p:nvSpPr>
        <p:spPr>
          <a:xfrm>
            <a:off x="5919125" y="3901084"/>
            <a:ext cx="4700736" cy="246221"/>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0077D5"/>
                </a:solidFill>
                <a:effectLst/>
                <a:uLnTx/>
                <a:uFillTx/>
                <a:cs typeface="Segoe UI Semibold" panose="020B0502040204020203" pitchFamily="34" charset="0"/>
              </a:rPr>
              <a:t>Onlin</a:t>
            </a:r>
            <a:r>
              <a:rPr lang="en-US" sz="1600" b="1">
                <a:solidFill>
                  <a:srgbClr val="0077D5"/>
                </a:solidFill>
                <a:cs typeface="Segoe UI Semibold" panose="020B0502040204020203" pitchFamily="34" charset="0"/>
              </a:rPr>
              <a:t>e file sharing for real-time collaboration</a:t>
            </a:r>
            <a:endParaRPr kumimoji="0" lang="en-US" sz="1600" b="1" i="0" u="none" strike="noStrike" kern="1200" cap="none" spc="0" normalizeH="0" baseline="0" noProof="0">
              <a:ln>
                <a:noFill/>
              </a:ln>
              <a:solidFill>
                <a:srgbClr val="0077D5"/>
              </a:solidFill>
              <a:effectLst/>
              <a:uLnTx/>
              <a:uFillTx/>
              <a:cs typeface="Segoe UI Semibold" panose="020B0502040204020203" pitchFamily="34" charset="0"/>
            </a:endParaRPr>
          </a:p>
        </p:txBody>
      </p:sp>
      <p:sp>
        <p:nvSpPr>
          <p:cNvPr id="5" name="Rectangle 4">
            <a:extLst>
              <a:ext uri="{FF2B5EF4-FFF2-40B4-BE49-F238E27FC236}">
                <a16:creationId xmlns:a16="http://schemas.microsoft.com/office/drawing/2014/main" id="{6CA3CD0B-61AF-4E29-9853-9903DCFBBAF5}"/>
              </a:ext>
            </a:extLst>
          </p:cNvPr>
          <p:cNvSpPr/>
          <p:nvPr/>
        </p:nvSpPr>
        <p:spPr>
          <a:xfrm>
            <a:off x="9115904" y="2549375"/>
            <a:ext cx="2063030" cy="1077218"/>
          </a:xfrm>
          <a:prstGeom prst="rect">
            <a:avLst/>
          </a:prstGeom>
        </p:spPr>
        <p:txBody>
          <a:bodyPr wrap="square">
            <a:spAutoFit/>
          </a:bodyPr>
          <a:lstStyle/>
          <a:p>
            <a:pPr marL="0" marR="0" lvl="0" indent="0" algn="l" defTabSz="932688" rtl="0" eaLnBrk="1" fontAlgn="auto" latinLnBrk="0" hangingPunct="1">
              <a:lnSpc>
                <a:spcPct val="100000"/>
              </a:lnSpc>
              <a:spcBef>
                <a:spcPts val="0"/>
              </a:spcBef>
              <a:spcAft>
                <a:spcPts val="588"/>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Segoe UI Semibold" panose="020B0702040204020203" pitchFamily="34" charset="0"/>
              </a:rPr>
              <a:t>Better teamwork, better tools to help SMBs work from anywhere</a:t>
            </a:r>
          </a:p>
        </p:txBody>
      </p:sp>
      <p:pic>
        <p:nvPicPr>
          <p:cNvPr id="39" name="Picture 38" descr="Screenshot of people who are participating in an online meeting">
            <a:extLst>
              <a:ext uri="{FF2B5EF4-FFF2-40B4-BE49-F238E27FC236}">
                <a16:creationId xmlns:a16="http://schemas.microsoft.com/office/drawing/2014/main" id="{45A93680-EBD9-477A-9340-156EB57A645C}"/>
              </a:ext>
            </a:extLst>
          </p:cNvPr>
          <p:cNvPicPr>
            <a:picLocks noChangeAspect="1"/>
          </p:cNvPicPr>
          <p:nvPr/>
        </p:nvPicPr>
        <p:blipFill rotWithShape="1">
          <a:blip r:embed="rId3"/>
          <a:srcRect t="5824"/>
          <a:stretch/>
        </p:blipFill>
        <p:spPr>
          <a:xfrm>
            <a:off x="5919125" y="4387350"/>
            <a:ext cx="2784582" cy="1571317"/>
          </a:xfrm>
          <a:prstGeom prst="rect">
            <a:avLst/>
          </a:prstGeom>
          <a:ln>
            <a:solidFill>
              <a:schemeClr val="accent3"/>
            </a:solidFill>
          </a:ln>
          <a:effectLst/>
        </p:spPr>
      </p:pic>
      <p:sp>
        <p:nvSpPr>
          <p:cNvPr id="40" name="Rectangle 39">
            <a:extLst>
              <a:ext uri="{FF2B5EF4-FFF2-40B4-BE49-F238E27FC236}">
                <a16:creationId xmlns:a16="http://schemas.microsoft.com/office/drawing/2014/main" id="{4A5722D4-5E8D-4EB8-8D93-C77528BEA445}"/>
              </a:ext>
            </a:extLst>
          </p:cNvPr>
          <p:cNvSpPr/>
          <p:nvPr/>
        </p:nvSpPr>
        <p:spPr>
          <a:xfrm>
            <a:off x="434973" y="1628638"/>
            <a:ext cx="4442145" cy="307777"/>
          </a:xfrm>
          <a:prstGeom prst="rect">
            <a:avLst/>
          </a:prstGeom>
          <a:noFill/>
        </p:spPr>
        <p:txBody>
          <a:bodyPr wrap="square" lIns="0" tIns="0" rIns="0" bIns="0" anchor="ctr">
            <a:spAutoFit/>
          </a:bodyPr>
          <a:lstStyle/>
          <a:p>
            <a:pPr marL="0" marR="0" lvl="0" indent="0" algn="l" defTabSz="914224"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noProof="0">
                <a:ln>
                  <a:noFill/>
                </a:ln>
                <a:solidFill>
                  <a:srgbClr val="000000"/>
                </a:solidFill>
                <a:effectLst/>
                <a:uLnTx/>
                <a:uFillTx/>
                <a:latin typeface="+mj-lt"/>
                <a:ea typeface="+mn-ea"/>
                <a:cs typeface="Segoe UI Semibold" panose="020B0702040204020203" pitchFamily="34" charset="0"/>
              </a:rPr>
              <a:t>1. Build trust with business-class email</a:t>
            </a:r>
          </a:p>
        </p:txBody>
      </p:sp>
      <p:sp>
        <p:nvSpPr>
          <p:cNvPr id="2" name="Title 1">
            <a:extLst>
              <a:ext uri="{FF2B5EF4-FFF2-40B4-BE49-F238E27FC236}">
                <a16:creationId xmlns:a16="http://schemas.microsoft.com/office/drawing/2014/main" id="{466C8194-51C4-4E93-8CA6-51B29523D949}"/>
              </a:ext>
            </a:extLst>
          </p:cNvPr>
          <p:cNvSpPr>
            <a:spLocks noGrp="1"/>
          </p:cNvSpPr>
          <p:nvPr>
            <p:ph type="title"/>
          </p:nvPr>
        </p:nvSpPr>
        <p:spPr/>
        <p:txBody>
          <a:bodyPr/>
          <a:lstStyle/>
          <a:p>
            <a:r>
              <a:rPr lang="en-US">
                <a:solidFill>
                  <a:schemeClr val="tx2"/>
                </a:solidFill>
              </a:rPr>
              <a:t>Help SMBs work better </a:t>
            </a:r>
            <a:r>
              <a:rPr lang="en-US"/>
              <a:t>with low-cost, high-value solutions</a:t>
            </a:r>
            <a:br>
              <a:rPr lang="en-US"/>
            </a:br>
            <a:endParaRPr lang="en-US"/>
          </a:p>
        </p:txBody>
      </p:sp>
      <p:sp>
        <p:nvSpPr>
          <p:cNvPr id="24" name="Content Placeholder 2">
            <a:extLst>
              <a:ext uri="{FF2B5EF4-FFF2-40B4-BE49-F238E27FC236}">
                <a16:creationId xmlns:a16="http://schemas.microsoft.com/office/drawing/2014/main" id="{B07AAFDD-0135-4338-AA14-32C213D91524}"/>
              </a:ext>
            </a:extLst>
          </p:cNvPr>
          <p:cNvSpPr txBox="1">
            <a:spLocks/>
          </p:cNvSpPr>
          <p:nvPr/>
        </p:nvSpPr>
        <p:spPr>
          <a:xfrm>
            <a:off x="434975" y="2383953"/>
            <a:ext cx="4204910" cy="1184940"/>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0"/>
              </a:spcBef>
              <a:spcAft>
                <a:spcPts val="60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077D5"/>
                </a:solidFill>
                <a:effectLst/>
                <a:uLnTx/>
                <a:uFillTx/>
                <a:ea typeface="+mn-ea"/>
                <a:cs typeface="Segoe UI Semibold" panose="020B0502040204020203" pitchFamily="34" charset="0"/>
              </a:rPr>
              <a:t>SMBs use email more than any other app or software</a:t>
            </a:r>
            <a:r>
              <a:rPr kumimoji="0" lang="en-US" sz="1600" b="1" i="0" u="none" strike="noStrike" kern="1200" cap="none" spc="0" normalizeH="0" baseline="30000" noProof="0">
                <a:ln>
                  <a:noFill/>
                </a:ln>
                <a:solidFill>
                  <a:srgbClr val="0077D5"/>
                </a:solidFill>
                <a:effectLst/>
                <a:uLnTx/>
                <a:uFillTx/>
                <a:ea typeface="+mn-ea"/>
                <a:cs typeface="Segoe UI Semibold" panose="020B0502040204020203" pitchFamily="34" charset="0"/>
              </a:rPr>
              <a:t> </a:t>
            </a:r>
            <a:r>
              <a:rPr kumimoji="0" lang="en-US" sz="1600" b="1" i="0" u="none" strike="noStrike" kern="1200" cap="none" spc="0" normalizeH="0" baseline="0" noProof="0">
                <a:ln>
                  <a:noFill/>
                </a:ln>
                <a:solidFill>
                  <a:srgbClr val="0077D5"/>
                </a:solidFill>
                <a:effectLst/>
                <a:uLnTx/>
                <a:uFillTx/>
                <a:ea typeface="+mn-ea"/>
                <a:cs typeface="Segoe UI Semibold" panose="020B0502040204020203" pitchFamily="34" charset="0"/>
              </a:rPr>
              <a:t>today</a:t>
            </a:r>
            <a:r>
              <a:rPr kumimoji="0" lang="en-US" sz="1600" b="1" i="0" u="none" strike="noStrike" kern="1200" cap="none" spc="0" normalizeH="0" baseline="30000" noProof="0">
                <a:ln>
                  <a:noFill/>
                </a:ln>
                <a:solidFill>
                  <a:srgbClr val="0077D5"/>
                </a:solidFill>
                <a:effectLst/>
                <a:uLnTx/>
                <a:uFillTx/>
                <a:ea typeface="+mn-ea"/>
                <a:cs typeface="Segoe UI Semibold" panose="020B0502040204020203" pitchFamily="34" charset="0"/>
              </a:rPr>
              <a:t>1</a:t>
            </a:r>
            <a:endParaRPr kumimoji="0" lang="en-US" sz="1600" b="1" i="0" u="none" strike="noStrike" kern="1200" cap="none" spc="0" normalizeH="0" baseline="0" noProof="0">
              <a:ln>
                <a:noFill/>
              </a:ln>
              <a:solidFill>
                <a:srgbClr val="0077D5"/>
              </a:solidFill>
              <a:effectLst/>
              <a:uLnTx/>
              <a:uFillTx/>
              <a:ea typeface="+mn-ea"/>
              <a:cs typeface="Segoe UI Semibold" panose="020B0502040204020203" pitchFamily="34" charset="0"/>
            </a:endParaRPr>
          </a:p>
          <a:p>
            <a:pPr marL="0" marR="0" lvl="0" indent="0" algn="l" defTabSz="932742" rtl="0" eaLnBrk="1" fontAlgn="auto" latinLnBrk="0" hangingPunct="1">
              <a:lnSpc>
                <a:spcPct val="90000"/>
              </a:lnSpc>
              <a:spcBef>
                <a:spcPts val="0"/>
              </a:spcBef>
              <a:spcAft>
                <a:spcPts val="600"/>
              </a:spcAft>
              <a:buClr>
                <a:srgbClr val="0077D5"/>
              </a:buClr>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ea typeface="+mn-ea"/>
                <a:cs typeface="Segoe UI" panose="020B0502040204020203" pitchFamily="34" charset="0"/>
              </a:rPr>
              <a:t>Many still use in-house servers or free online email and need a business-class solution with the benefits of the cloud.</a:t>
            </a:r>
            <a:endParaRPr kumimoji="0" lang="en-US" sz="1600" b="0" i="0" u="none" strike="noStrike" kern="1200" cap="none" spc="0" normalizeH="0" baseline="0" noProof="0">
              <a:ln>
                <a:noFill/>
              </a:ln>
              <a:solidFill>
                <a:srgbClr val="282828"/>
              </a:solidFill>
              <a:effectLst/>
              <a:uLnTx/>
              <a:uFillTx/>
              <a:ea typeface="+mn-ea"/>
            </a:endParaRPr>
          </a:p>
        </p:txBody>
      </p:sp>
      <p:sp>
        <p:nvSpPr>
          <p:cNvPr id="41" name="Rectangle 40">
            <a:extLst>
              <a:ext uri="{FF2B5EF4-FFF2-40B4-BE49-F238E27FC236}">
                <a16:creationId xmlns:a16="http://schemas.microsoft.com/office/drawing/2014/main" id="{84858328-53A7-4505-B5C4-8D14DEFF9D0A}"/>
              </a:ext>
            </a:extLst>
          </p:cNvPr>
          <p:cNvSpPr/>
          <p:nvPr/>
        </p:nvSpPr>
        <p:spPr>
          <a:xfrm>
            <a:off x="5939922" y="1628638"/>
            <a:ext cx="6085051" cy="307777"/>
          </a:xfrm>
          <a:prstGeom prst="rect">
            <a:avLst/>
          </a:prstGeom>
          <a:noFill/>
        </p:spPr>
        <p:txBody>
          <a:bodyPr wrap="square" lIns="0" tIns="0" rIns="0" bIns="0" anchor="ctr">
            <a:spAutoFit/>
          </a:bodyPr>
          <a:lstStyle/>
          <a:p>
            <a:pPr marL="0" marR="0" lvl="0" indent="0" algn="l" defTabSz="914224"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noProof="0">
                <a:ln>
                  <a:noFill/>
                </a:ln>
                <a:solidFill>
                  <a:srgbClr val="000000"/>
                </a:solidFill>
                <a:effectLst/>
                <a:uLnTx/>
                <a:uFillTx/>
                <a:latin typeface="+mj-lt"/>
                <a:cs typeface="Segoe UI Semibold" panose="020B0702040204020203" pitchFamily="34" charset="0"/>
              </a:rPr>
              <a:t>2. Add value with </a:t>
            </a:r>
            <a:r>
              <a:rPr lang="en-US" sz="2000">
                <a:solidFill>
                  <a:srgbClr val="000000"/>
                </a:solidFill>
                <a:latin typeface="+mj-lt"/>
                <a:cs typeface="Segoe UI Semibold" panose="020B0702040204020203" pitchFamily="34" charset="0"/>
              </a:rPr>
              <a:t>best-in-class</a:t>
            </a:r>
            <a:r>
              <a:rPr kumimoji="0" lang="en-US" sz="2000" b="0" i="0" u="none" strike="noStrike" kern="1200" cap="none" normalizeH="0" baseline="0" noProof="0">
                <a:ln>
                  <a:noFill/>
                </a:ln>
                <a:solidFill>
                  <a:srgbClr val="000000"/>
                </a:solidFill>
                <a:effectLst/>
                <a:uLnTx/>
                <a:uFillTx/>
                <a:latin typeface="+mj-lt"/>
                <a:cs typeface="Segoe UI Semibold" panose="020B0702040204020203" pitchFamily="34" charset="0"/>
              </a:rPr>
              <a:t> collaboration tools</a:t>
            </a:r>
          </a:p>
        </p:txBody>
      </p:sp>
      <p:sp>
        <p:nvSpPr>
          <p:cNvPr id="42" name="TextBox 41">
            <a:extLst>
              <a:ext uri="{FF2B5EF4-FFF2-40B4-BE49-F238E27FC236}">
                <a16:creationId xmlns:a16="http://schemas.microsoft.com/office/drawing/2014/main" id="{18D954EC-B208-484A-9608-9B5430945E0E}"/>
              </a:ext>
            </a:extLst>
          </p:cNvPr>
          <p:cNvSpPr txBox="1"/>
          <p:nvPr/>
        </p:nvSpPr>
        <p:spPr>
          <a:xfrm>
            <a:off x="5919124" y="6011258"/>
            <a:ext cx="6105845" cy="246221"/>
          </a:xfrm>
          <a:prstGeom prst="rect">
            <a:avLst/>
          </a:prstGeom>
          <a:noFill/>
        </p:spPr>
        <p:txBody>
          <a:bodyPr wrap="squar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7D5"/>
                </a:solidFill>
                <a:effectLst/>
                <a:uLnTx/>
                <a:uFillTx/>
                <a:ea typeface="+mn-ea"/>
                <a:cs typeface="Segoe UI Semibold" panose="020B0502040204020203" pitchFamily="34" charset="0"/>
              </a:rPr>
              <a:t>Online meetings                                    Shift management</a:t>
            </a:r>
          </a:p>
        </p:txBody>
      </p:sp>
      <p:grpSp>
        <p:nvGrpSpPr>
          <p:cNvPr id="43" name="Group 42" descr="globe">
            <a:extLst>
              <a:ext uri="{FF2B5EF4-FFF2-40B4-BE49-F238E27FC236}">
                <a16:creationId xmlns:a16="http://schemas.microsoft.com/office/drawing/2014/main" id="{6B0B9EE0-7BF4-4EE2-9AD3-0F26D223C813}"/>
              </a:ext>
            </a:extLst>
          </p:cNvPr>
          <p:cNvGrpSpPr/>
          <p:nvPr/>
        </p:nvGrpSpPr>
        <p:grpSpPr>
          <a:xfrm>
            <a:off x="3182284" y="3824515"/>
            <a:ext cx="1694848" cy="1526289"/>
            <a:chOff x="6689725" y="1389063"/>
            <a:chExt cx="4730751" cy="4265612"/>
          </a:xfrm>
        </p:grpSpPr>
        <p:grpSp>
          <p:nvGrpSpPr>
            <p:cNvPr id="44" name="Group 43">
              <a:extLst>
                <a:ext uri="{FF2B5EF4-FFF2-40B4-BE49-F238E27FC236}">
                  <a16:creationId xmlns:a16="http://schemas.microsoft.com/office/drawing/2014/main" id="{9B09CEC7-E75F-41AA-B268-236B9BB09F17}"/>
                </a:ext>
              </a:extLst>
            </p:cNvPr>
            <p:cNvGrpSpPr/>
            <p:nvPr/>
          </p:nvGrpSpPr>
          <p:grpSpPr>
            <a:xfrm>
              <a:off x="6889750" y="1389063"/>
              <a:ext cx="4530726" cy="4265612"/>
              <a:chOff x="6889750" y="1389063"/>
              <a:chExt cx="4530726" cy="4265612"/>
            </a:xfrm>
          </p:grpSpPr>
          <p:sp>
            <p:nvSpPr>
              <p:cNvPr id="58" name="Freeform 5">
                <a:extLst>
                  <a:ext uri="{FF2B5EF4-FFF2-40B4-BE49-F238E27FC236}">
                    <a16:creationId xmlns:a16="http://schemas.microsoft.com/office/drawing/2014/main" id="{2AF23F9F-3659-480B-B179-254988BE82C1}"/>
                  </a:ext>
                </a:extLst>
              </p:cNvPr>
              <p:cNvSpPr>
                <a:spLocks/>
              </p:cNvSpPr>
              <p:nvPr/>
            </p:nvSpPr>
            <p:spPr bwMode="auto">
              <a:xfrm>
                <a:off x="9586913" y="1608138"/>
                <a:ext cx="1833563" cy="925512"/>
              </a:xfrm>
              <a:custGeom>
                <a:avLst/>
                <a:gdLst>
                  <a:gd name="T0" fmla="*/ 12 w 117"/>
                  <a:gd name="T1" fmla="*/ 36 h 59"/>
                  <a:gd name="T2" fmla="*/ 16 w 117"/>
                  <a:gd name="T3" fmla="*/ 36 h 59"/>
                  <a:gd name="T4" fmla="*/ 15 w 117"/>
                  <a:gd name="T5" fmla="*/ 30 h 59"/>
                  <a:gd name="T6" fmla="*/ 44 w 117"/>
                  <a:gd name="T7" fmla="*/ 0 h 59"/>
                  <a:gd name="T8" fmla="*/ 73 w 117"/>
                  <a:gd name="T9" fmla="*/ 26 h 59"/>
                  <a:gd name="T10" fmla="*/ 84 w 117"/>
                  <a:gd name="T11" fmla="*/ 23 h 59"/>
                  <a:gd name="T12" fmla="*/ 102 w 117"/>
                  <a:gd name="T13" fmla="*/ 40 h 59"/>
                  <a:gd name="T14" fmla="*/ 107 w 117"/>
                  <a:gd name="T15" fmla="*/ 39 h 59"/>
                  <a:gd name="T16" fmla="*/ 117 w 117"/>
                  <a:gd name="T17" fmla="*/ 49 h 59"/>
                  <a:gd name="T18" fmla="*/ 107 w 117"/>
                  <a:gd name="T19" fmla="*/ 59 h 59"/>
                  <a:gd name="T20" fmla="*/ 12 w 117"/>
                  <a:gd name="T21" fmla="*/ 59 h 59"/>
                  <a:gd name="T22" fmla="*/ 0 w 117"/>
                  <a:gd name="T23" fmla="*/ 47 h 59"/>
                  <a:gd name="T24" fmla="*/ 12 w 117"/>
                  <a:gd name="T25"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59">
                    <a:moveTo>
                      <a:pt x="12" y="36"/>
                    </a:moveTo>
                    <a:cubicBezTo>
                      <a:pt x="13" y="36"/>
                      <a:pt x="14" y="36"/>
                      <a:pt x="16" y="36"/>
                    </a:cubicBezTo>
                    <a:cubicBezTo>
                      <a:pt x="15" y="34"/>
                      <a:pt x="15" y="32"/>
                      <a:pt x="15" y="30"/>
                    </a:cubicBezTo>
                    <a:cubicBezTo>
                      <a:pt x="15" y="13"/>
                      <a:pt x="28" y="0"/>
                      <a:pt x="44" y="0"/>
                    </a:cubicBezTo>
                    <a:cubicBezTo>
                      <a:pt x="59" y="0"/>
                      <a:pt x="72" y="12"/>
                      <a:pt x="73" y="26"/>
                    </a:cubicBezTo>
                    <a:cubicBezTo>
                      <a:pt x="76" y="24"/>
                      <a:pt x="80" y="23"/>
                      <a:pt x="84" y="23"/>
                    </a:cubicBezTo>
                    <a:cubicBezTo>
                      <a:pt x="94" y="23"/>
                      <a:pt x="101" y="31"/>
                      <a:pt x="102" y="40"/>
                    </a:cubicBezTo>
                    <a:cubicBezTo>
                      <a:pt x="103" y="40"/>
                      <a:pt x="105" y="39"/>
                      <a:pt x="107" y="39"/>
                    </a:cubicBezTo>
                    <a:cubicBezTo>
                      <a:pt x="112" y="39"/>
                      <a:pt x="117" y="44"/>
                      <a:pt x="117" y="49"/>
                    </a:cubicBezTo>
                    <a:cubicBezTo>
                      <a:pt x="117" y="55"/>
                      <a:pt x="112" y="59"/>
                      <a:pt x="107" y="59"/>
                    </a:cubicBezTo>
                    <a:cubicBezTo>
                      <a:pt x="12" y="59"/>
                      <a:pt x="12" y="59"/>
                      <a:pt x="12" y="59"/>
                    </a:cubicBezTo>
                    <a:cubicBezTo>
                      <a:pt x="5" y="59"/>
                      <a:pt x="0" y="54"/>
                      <a:pt x="0" y="47"/>
                    </a:cubicBezTo>
                    <a:cubicBezTo>
                      <a:pt x="0" y="41"/>
                      <a:pt x="5" y="36"/>
                      <a:pt x="12"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9" name="Freeform 6">
                <a:extLst>
                  <a:ext uri="{FF2B5EF4-FFF2-40B4-BE49-F238E27FC236}">
                    <a16:creationId xmlns:a16="http://schemas.microsoft.com/office/drawing/2014/main" id="{1CB69D18-C48A-4543-BE46-7F3F35CC6DAB}"/>
                  </a:ext>
                </a:extLst>
              </p:cNvPr>
              <p:cNvSpPr>
                <a:spLocks/>
              </p:cNvSpPr>
              <p:nvPr/>
            </p:nvSpPr>
            <p:spPr bwMode="auto">
              <a:xfrm>
                <a:off x="8582025" y="3144838"/>
                <a:ext cx="2070100" cy="2149475"/>
              </a:xfrm>
              <a:custGeom>
                <a:avLst/>
                <a:gdLst>
                  <a:gd name="T0" fmla="*/ 124 w 132"/>
                  <a:gd name="T1" fmla="*/ 79 h 137"/>
                  <a:gd name="T2" fmla="*/ 122 w 132"/>
                  <a:gd name="T3" fmla="*/ 79 h 137"/>
                  <a:gd name="T4" fmla="*/ 43 w 132"/>
                  <a:gd name="T5" fmla="*/ 0 h 137"/>
                  <a:gd name="T6" fmla="*/ 37 w 132"/>
                  <a:gd name="T7" fmla="*/ 6 h 137"/>
                  <a:gd name="T8" fmla="*/ 104 w 132"/>
                  <a:gd name="T9" fmla="*/ 73 h 137"/>
                  <a:gd name="T10" fmla="*/ 0 w 132"/>
                  <a:gd name="T11" fmla="*/ 99 h 137"/>
                  <a:gd name="T12" fmla="*/ 13 w 132"/>
                  <a:gd name="T13" fmla="*/ 112 h 137"/>
                  <a:gd name="T14" fmla="*/ 9 w 132"/>
                  <a:gd name="T15" fmla="*/ 112 h 137"/>
                  <a:gd name="T16" fmla="*/ 9 w 132"/>
                  <a:gd name="T17" fmla="*/ 137 h 137"/>
                  <a:gd name="T18" fmla="*/ 23 w 132"/>
                  <a:gd name="T19" fmla="*/ 137 h 137"/>
                  <a:gd name="T20" fmla="*/ 23 w 132"/>
                  <a:gd name="T21" fmla="*/ 116 h 137"/>
                  <a:gd name="T22" fmla="*/ 28 w 132"/>
                  <a:gd name="T23" fmla="*/ 116 h 137"/>
                  <a:gd name="T24" fmla="*/ 113 w 132"/>
                  <a:gd name="T25" fmla="*/ 82 h 137"/>
                  <a:gd name="T26" fmla="*/ 116 w 132"/>
                  <a:gd name="T27" fmla="*/ 85 h 137"/>
                  <a:gd name="T28" fmla="*/ 116 w 132"/>
                  <a:gd name="T29" fmla="*/ 87 h 137"/>
                  <a:gd name="T30" fmla="*/ 124 w 132"/>
                  <a:gd name="T31" fmla="*/ 95 h 137"/>
                  <a:gd name="T32" fmla="*/ 132 w 132"/>
                  <a:gd name="T33" fmla="*/ 87 h 137"/>
                  <a:gd name="T34" fmla="*/ 124 w 132"/>
                  <a:gd name="T35" fmla="*/ 7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37">
                    <a:moveTo>
                      <a:pt x="124" y="79"/>
                    </a:moveTo>
                    <a:cubicBezTo>
                      <a:pt x="123" y="79"/>
                      <a:pt x="123" y="79"/>
                      <a:pt x="122" y="79"/>
                    </a:cubicBezTo>
                    <a:cubicBezTo>
                      <a:pt x="43" y="0"/>
                      <a:pt x="43" y="0"/>
                      <a:pt x="43" y="0"/>
                    </a:cubicBezTo>
                    <a:cubicBezTo>
                      <a:pt x="37" y="6"/>
                      <a:pt x="37" y="6"/>
                      <a:pt x="37" y="6"/>
                    </a:cubicBezTo>
                    <a:cubicBezTo>
                      <a:pt x="104" y="73"/>
                      <a:pt x="104" y="73"/>
                      <a:pt x="104" y="73"/>
                    </a:cubicBezTo>
                    <a:cubicBezTo>
                      <a:pt x="75" y="100"/>
                      <a:pt x="36" y="109"/>
                      <a:pt x="0" y="99"/>
                    </a:cubicBezTo>
                    <a:cubicBezTo>
                      <a:pt x="13" y="112"/>
                      <a:pt x="13" y="112"/>
                      <a:pt x="13" y="112"/>
                    </a:cubicBezTo>
                    <a:cubicBezTo>
                      <a:pt x="9" y="112"/>
                      <a:pt x="9" y="112"/>
                      <a:pt x="9" y="112"/>
                    </a:cubicBezTo>
                    <a:cubicBezTo>
                      <a:pt x="9" y="137"/>
                      <a:pt x="9" y="137"/>
                      <a:pt x="9" y="137"/>
                    </a:cubicBezTo>
                    <a:cubicBezTo>
                      <a:pt x="23" y="137"/>
                      <a:pt x="23" y="137"/>
                      <a:pt x="23" y="137"/>
                    </a:cubicBezTo>
                    <a:cubicBezTo>
                      <a:pt x="23" y="116"/>
                      <a:pt x="23" y="116"/>
                      <a:pt x="23" y="116"/>
                    </a:cubicBezTo>
                    <a:cubicBezTo>
                      <a:pt x="25" y="116"/>
                      <a:pt x="26" y="116"/>
                      <a:pt x="28" y="116"/>
                    </a:cubicBezTo>
                    <a:cubicBezTo>
                      <a:pt x="59" y="116"/>
                      <a:pt x="89" y="104"/>
                      <a:pt x="113" y="82"/>
                    </a:cubicBezTo>
                    <a:cubicBezTo>
                      <a:pt x="116" y="85"/>
                      <a:pt x="116" y="85"/>
                      <a:pt x="116" y="85"/>
                    </a:cubicBezTo>
                    <a:cubicBezTo>
                      <a:pt x="116" y="86"/>
                      <a:pt x="116" y="86"/>
                      <a:pt x="116" y="87"/>
                    </a:cubicBezTo>
                    <a:cubicBezTo>
                      <a:pt x="116" y="92"/>
                      <a:pt x="120" y="95"/>
                      <a:pt x="124" y="95"/>
                    </a:cubicBezTo>
                    <a:cubicBezTo>
                      <a:pt x="129" y="95"/>
                      <a:pt x="132" y="92"/>
                      <a:pt x="132" y="87"/>
                    </a:cubicBezTo>
                    <a:cubicBezTo>
                      <a:pt x="132" y="82"/>
                      <a:pt x="129" y="79"/>
                      <a:pt x="124" y="79"/>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0" name="Freeform 7">
                <a:extLst>
                  <a:ext uri="{FF2B5EF4-FFF2-40B4-BE49-F238E27FC236}">
                    <a16:creationId xmlns:a16="http://schemas.microsoft.com/office/drawing/2014/main" id="{E64DF5A9-4723-4AC6-8F3E-C7C9B195E8E0}"/>
                  </a:ext>
                </a:extLst>
              </p:cNvPr>
              <p:cNvSpPr>
                <a:spLocks/>
              </p:cNvSpPr>
              <p:nvPr/>
            </p:nvSpPr>
            <p:spPr bwMode="auto">
              <a:xfrm>
                <a:off x="7077304" y="1627642"/>
                <a:ext cx="1755775" cy="3325812"/>
              </a:xfrm>
              <a:custGeom>
                <a:avLst/>
                <a:gdLst>
                  <a:gd name="T0" fmla="*/ 97 w 112"/>
                  <a:gd name="T1" fmla="*/ 196 h 212"/>
                  <a:gd name="T2" fmla="*/ 46 w 112"/>
                  <a:gd name="T3" fmla="*/ 167 h 212"/>
                  <a:gd name="T4" fmla="*/ 13 w 112"/>
                  <a:gd name="T5" fmla="*/ 88 h 212"/>
                  <a:gd name="T6" fmla="*/ 46 w 112"/>
                  <a:gd name="T7" fmla="*/ 9 h 212"/>
                  <a:gd name="T8" fmla="*/ 37 w 112"/>
                  <a:gd name="T9" fmla="*/ 0 h 212"/>
                  <a:gd name="T10" fmla="*/ 0 w 112"/>
                  <a:gd name="T11" fmla="*/ 88 h 212"/>
                  <a:gd name="T12" fmla="*/ 37 w 112"/>
                  <a:gd name="T13" fmla="*/ 176 h 212"/>
                  <a:gd name="T14" fmla="*/ 112 w 112"/>
                  <a:gd name="T15" fmla="*/ 212 h 212"/>
                  <a:gd name="T16" fmla="*/ 97 w 112"/>
                  <a:gd name="T17" fmla="*/ 19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212">
                    <a:moveTo>
                      <a:pt x="97" y="196"/>
                    </a:moveTo>
                    <a:cubicBezTo>
                      <a:pt x="78" y="192"/>
                      <a:pt x="60" y="182"/>
                      <a:pt x="46" y="167"/>
                    </a:cubicBezTo>
                    <a:cubicBezTo>
                      <a:pt x="24" y="146"/>
                      <a:pt x="13" y="118"/>
                      <a:pt x="13" y="88"/>
                    </a:cubicBezTo>
                    <a:cubicBezTo>
                      <a:pt x="13" y="58"/>
                      <a:pt x="24" y="30"/>
                      <a:pt x="46" y="9"/>
                    </a:cubicBezTo>
                    <a:cubicBezTo>
                      <a:pt x="37" y="0"/>
                      <a:pt x="37" y="0"/>
                      <a:pt x="37" y="0"/>
                    </a:cubicBezTo>
                    <a:cubicBezTo>
                      <a:pt x="13" y="23"/>
                      <a:pt x="0" y="55"/>
                      <a:pt x="0" y="88"/>
                    </a:cubicBezTo>
                    <a:cubicBezTo>
                      <a:pt x="0" y="121"/>
                      <a:pt x="13" y="153"/>
                      <a:pt x="37" y="176"/>
                    </a:cubicBezTo>
                    <a:cubicBezTo>
                      <a:pt x="58" y="197"/>
                      <a:pt x="85" y="209"/>
                      <a:pt x="112" y="212"/>
                    </a:cubicBezTo>
                    <a:lnTo>
                      <a:pt x="97" y="196"/>
                    </a:lnTo>
                    <a:close/>
                  </a:path>
                </a:pathLst>
              </a:custGeom>
              <a:solidFill>
                <a:srgbClr val="B4B4B4"/>
              </a:solidFill>
              <a:ln>
                <a:noFill/>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1" name="Freeform 8">
                <a:extLst>
                  <a:ext uri="{FF2B5EF4-FFF2-40B4-BE49-F238E27FC236}">
                    <a16:creationId xmlns:a16="http://schemas.microsoft.com/office/drawing/2014/main" id="{2FE5EB73-4C89-4F9F-BCD9-CC8FB535DE5C}"/>
                  </a:ext>
                </a:extLst>
              </p:cNvPr>
              <p:cNvSpPr>
                <a:spLocks/>
              </p:cNvSpPr>
              <p:nvPr/>
            </p:nvSpPr>
            <p:spPr bwMode="auto">
              <a:xfrm>
                <a:off x="7500938" y="1482725"/>
                <a:ext cx="1598613" cy="1600200"/>
              </a:xfrm>
              <a:custGeom>
                <a:avLst/>
                <a:gdLst>
                  <a:gd name="T0" fmla="*/ 102 w 102"/>
                  <a:gd name="T1" fmla="*/ 97 h 102"/>
                  <a:gd name="T2" fmla="*/ 8 w 102"/>
                  <a:gd name="T3" fmla="*/ 2 h 102"/>
                  <a:gd name="T4" fmla="*/ 2 w 102"/>
                  <a:gd name="T5" fmla="*/ 2 h 102"/>
                  <a:gd name="T6" fmla="*/ 2 w 102"/>
                  <a:gd name="T7" fmla="*/ 8 h 102"/>
                  <a:gd name="T8" fmla="*/ 97 w 102"/>
                  <a:gd name="T9" fmla="*/ 102 h 102"/>
                  <a:gd name="T10" fmla="*/ 102 w 102"/>
                  <a:gd name="T11" fmla="*/ 97 h 102"/>
                </a:gdLst>
                <a:ahLst/>
                <a:cxnLst>
                  <a:cxn ang="0">
                    <a:pos x="T0" y="T1"/>
                  </a:cxn>
                  <a:cxn ang="0">
                    <a:pos x="T2" y="T3"/>
                  </a:cxn>
                  <a:cxn ang="0">
                    <a:pos x="T4" y="T5"/>
                  </a:cxn>
                  <a:cxn ang="0">
                    <a:pos x="T6" y="T7"/>
                  </a:cxn>
                  <a:cxn ang="0">
                    <a:pos x="T8" y="T9"/>
                  </a:cxn>
                  <a:cxn ang="0">
                    <a:pos x="T10" y="T11"/>
                  </a:cxn>
                </a:cxnLst>
                <a:rect l="0" t="0" r="r" b="b"/>
                <a:pathLst>
                  <a:path w="102" h="102">
                    <a:moveTo>
                      <a:pt x="102" y="97"/>
                    </a:moveTo>
                    <a:cubicBezTo>
                      <a:pt x="8" y="2"/>
                      <a:pt x="8" y="2"/>
                      <a:pt x="8" y="2"/>
                    </a:cubicBezTo>
                    <a:cubicBezTo>
                      <a:pt x="6" y="0"/>
                      <a:pt x="4" y="0"/>
                      <a:pt x="2" y="2"/>
                    </a:cubicBezTo>
                    <a:cubicBezTo>
                      <a:pt x="0" y="4"/>
                      <a:pt x="0" y="6"/>
                      <a:pt x="2" y="8"/>
                    </a:cubicBezTo>
                    <a:cubicBezTo>
                      <a:pt x="97" y="102"/>
                      <a:pt x="97" y="102"/>
                      <a:pt x="97" y="102"/>
                    </a:cubicBezTo>
                    <a:cubicBezTo>
                      <a:pt x="102" y="97"/>
                      <a:pt x="102" y="97"/>
                      <a:pt x="102" y="97"/>
                    </a:cubicBezTo>
                  </a:path>
                </a:pathLst>
              </a:custGeom>
              <a:solidFill>
                <a:srgbClr val="B4B4B4"/>
              </a:solidFill>
              <a:ln>
                <a:noFill/>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2" name="Freeform 9">
                <a:extLst>
                  <a:ext uri="{FF2B5EF4-FFF2-40B4-BE49-F238E27FC236}">
                    <a16:creationId xmlns:a16="http://schemas.microsoft.com/office/drawing/2014/main" id="{F9D7455C-3006-4046-9622-E34260224744}"/>
                  </a:ext>
                </a:extLst>
              </p:cNvPr>
              <p:cNvSpPr>
                <a:spLocks/>
              </p:cNvSpPr>
              <p:nvPr/>
            </p:nvSpPr>
            <p:spPr bwMode="auto">
              <a:xfrm>
                <a:off x="7940675" y="5294313"/>
                <a:ext cx="1785938" cy="360362"/>
              </a:xfrm>
              <a:custGeom>
                <a:avLst/>
                <a:gdLst>
                  <a:gd name="T0" fmla="*/ 104 w 114"/>
                  <a:gd name="T1" fmla="*/ 7 h 23"/>
                  <a:gd name="T2" fmla="*/ 93 w 114"/>
                  <a:gd name="T3" fmla="*/ 7 h 23"/>
                  <a:gd name="T4" fmla="*/ 93 w 114"/>
                  <a:gd name="T5" fmla="*/ 0 h 23"/>
                  <a:gd name="T6" fmla="*/ 21 w 114"/>
                  <a:gd name="T7" fmla="*/ 0 h 23"/>
                  <a:gd name="T8" fmla="*/ 21 w 114"/>
                  <a:gd name="T9" fmla="*/ 7 h 23"/>
                  <a:gd name="T10" fmla="*/ 10 w 114"/>
                  <a:gd name="T11" fmla="*/ 7 h 23"/>
                  <a:gd name="T12" fmla="*/ 0 w 114"/>
                  <a:gd name="T13" fmla="*/ 17 h 23"/>
                  <a:gd name="T14" fmla="*/ 0 w 114"/>
                  <a:gd name="T15" fmla="*/ 23 h 23"/>
                  <a:gd name="T16" fmla="*/ 114 w 114"/>
                  <a:gd name="T17" fmla="*/ 23 h 23"/>
                  <a:gd name="T18" fmla="*/ 114 w 114"/>
                  <a:gd name="T19" fmla="*/ 17 h 23"/>
                  <a:gd name="T20" fmla="*/ 104 w 114"/>
                  <a:gd name="T2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23">
                    <a:moveTo>
                      <a:pt x="104" y="7"/>
                    </a:moveTo>
                    <a:cubicBezTo>
                      <a:pt x="93" y="7"/>
                      <a:pt x="93" y="7"/>
                      <a:pt x="93" y="7"/>
                    </a:cubicBezTo>
                    <a:cubicBezTo>
                      <a:pt x="93" y="0"/>
                      <a:pt x="93" y="0"/>
                      <a:pt x="93" y="0"/>
                    </a:cubicBezTo>
                    <a:cubicBezTo>
                      <a:pt x="21" y="0"/>
                      <a:pt x="21" y="0"/>
                      <a:pt x="21" y="0"/>
                    </a:cubicBezTo>
                    <a:cubicBezTo>
                      <a:pt x="21" y="7"/>
                      <a:pt x="21" y="7"/>
                      <a:pt x="21" y="7"/>
                    </a:cubicBezTo>
                    <a:cubicBezTo>
                      <a:pt x="10" y="7"/>
                      <a:pt x="10" y="7"/>
                      <a:pt x="10" y="7"/>
                    </a:cubicBezTo>
                    <a:cubicBezTo>
                      <a:pt x="4" y="7"/>
                      <a:pt x="0" y="11"/>
                      <a:pt x="0" y="17"/>
                    </a:cubicBezTo>
                    <a:cubicBezTo>
                      <a:pt x="0" y="23"/>
                      <a:pt x="0" y="23"/>
                      <a:pt x="0" y="23"/>
                    </a:cubicBezTo>
                    <a:cubicBezTo>
                      <a:pt x="114" y="23"/>
                      <a:pt x="114" y="23"/>
                      <a:pt x="114" y="23"/>
                    </a:cubicBezTo>
                    <a:cubicBezTo>
                      <a:pt x="114" y="17"/>
                      <a:pt x="114" y="17"/>
                      <a:pt x="114" y="17"/>
                    </a:cubicBezTo>
                    <a:cubicBezTo>
                      <a:pt x="114" y="11"/>
                      <a:pt x="110" y="7"/>
                      <a:pt x="104" y="7"/>
                    </a:cubicBezTo>
                  </a:path>
                </a:pathLst>
              </a:custGeom>
              <a:solidFill>
                <a:srgbClr val="B4B4B4"/>
              </a:solidFill>
              <a:ln>
                <a:noFill/>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3" name="Oval 12">
                <a:extLst>
                  <a:ext uri="{FF2B5EF4-FFF2-40B4-BE49-F238E27FC236}">
                    <a16:creationId xmlns:a16="http://schemas.microsoft.com/office/drawing/2014/main" id="{C104FDF8-4738-4974-B921-F7933B177949}"/>
                  </a:ext>
                </a:extLst>
              </p:cNvPr>
              <p:cNvSpPr>
                <a:spLocks noChangeArrowheads="1"/>
              </p:cNvSpPr>
              <p:nvPr/>
            </p:nvSpPr>
            <p:spPr bwMode="auto">
              <a:xfrm>
                <a:off x="7407275" y="1389063"/>
                <a:ext cx="250825" cy="250825"/>
              </a:xfrm>
              <a:prstGeom prst="ellipse">
                <a:avLst/>
              </a:prstGeom>
              <a:solidFill>
                <a:srgbClr val="B4B4B4"/>
              </a:solidFill>
              <a:ln>
                <a:noFill/>
              </a:ln>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4" name="Freeform 13">
                <a:extLst>
                  <a:ext uri="{FF2B5EF4-FFF2-40B4-BE49-F238E27FC236}">
                    <a16:creationId xmlns:a16="http://schemas.microsoft.com/office/drawing/2014/main" id="{768760EA-F5D7-4A4B-B232-1802AF555CE9}"/>
                  </a:ext>
                </a:extLst>
              </p:cNvPr>
              <p:cNvSpPr>
                <a:spLocks/>
              </p:cNvSpPr>
              <p:nvPr/>
            </p:nvSpPr>
            <p:spPr bwMode="auto">
              <a:xfrm>
                <a:off x="7532688" y="1546225"/>
                <a:ext cx="3009900" cy="2979737"/>
              </a:xfrm>
              <a:custGeom>
                <a:avLst/>
                <a:gdLst>
                  <a:gd name="T0" fmla="*/ 192 w 192"/>
                  <a:gd name="T1" fmla="*/ 93 h 190"/>
                  <a:gd name="T2" fmla="*/ 95 w 192"/>
                  <a:gd name="T3" fmla="*/ 190 h 190"/>
                  <a:gd name="T4" fmla="*/ 0 w 192"/>
                  <a:gd name="T5" fmla="*/ 93 h 190"/>
                  <a:gd name="T6" fmla="*/ 95 w 192"/>
                  <a:gd name="T7" fmla="*/ 0 h 190"/>
                  <a:gd name="T8" fmla="*/ 153 w 192"/>
                  <a:gd name="T9" fmla="*/ 14 h 190"/>
                  <a:gd name="T10" fmla="*/ 192 w 192"/>
                  <a:gd name="T11" fmla="*/ 93 h 190"/>
                </a:gdLst>
                <a:ahLst/>
                <a:cxnLst>
                  <a:cxn ang="0">
                    <a:pos x="T0" y="T1"/>
                  </a:cxn>
                  <a:cxn ang="0">
                    <a:pos x="T2" y="T3"/>
                  </a:cxn>
                  <a:cxn ang="0">
                    <a:pos x="T4" y="T5"/>
                  </a:cxn>
                  <a:cxn ang="0">
                    <a:pos x="T6" y="T7"/>
                  </a:cxn>
                  <a:cxn ang="0">
                    <a:pos x="T8" y="T9"/>
                  </a:cxn>
                  <a:cxn ang="0">
                    <a:pos x="T10" y="T11"/>
                  </a:cxn>
                </a:cxnLst>
                <a:rect l="0" t="0" r="r" b="b"/>
                <a:pathLst>
                  <a:path w="192" h="190">
                    <a:moveTo>
                      <a:pt x="192" y="93"/>
                    </a:moveTo>
                    <a:cubicBezTo>
                      <a:pt x="192" y="146"/>
                      <a:pt x="149" y="190"/>
                      <a:pt x="95" y="190"/>
                    </a:cubicBezTo>
                    <a:cubicBezTo>
                      <a:pt x="42" y="190"/>
                      <a:pt x="0" y="146"/>
                      <a:pt x="0" y="93"/>
                    </a:cubicBezTo>
                    <a:cubicBezTo>
                      <a:pt x="0" y="39"/>
                      <a:pt x="42" y="0"/>
                      <a:pt x="95" y="0"/>
                    </a:cubicBezTo>
                    <a:cubicBezTo>
                      <a:pt x="117" y="0"/>
                      <a:pt x="137" y="3"/>
                      <a:pt x="153" y="14"/>
                    </a:cubicBezTo>
                    <a:cubicBezTo>
                      <a:pt x="177" y="32"/>
                      <a:pt x="192" y="61"/>
                      <a:pt x="192" y="93"/>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nvGrpSpPr>
              <p:cNvPr id="65" name="Group 64">
                <a:extLst>
                  <a:ext uri="{FF2B5EF4-FFF2-40B4-BE49-F238E27FC236}">
                    <a16:creationId xmlns:a16="http://schemas.microsoft.com/office/drawing/2014/main" id="{F4232AC0-B86F-49F8-97C4-20C4F11D6CA4}"/>
                  </a:ext>
                </a:extLst>
              </p:cNvPr>
              <p:cNvGrpSpPr/>
              <p:nvPr/>
            </p:nvGrpSpPr>
            <p:grpSpPr>
              <a:xfrm>
                <a:off x="7532687" y="1685926"/>
                <a:ext cx="2852738" cy="2446337"/>
                <a:chOff x="7516813" y="1671638"/>
                <a:chExt cx="2852738" cy="2446337"/>
              </a:xfrm>
            </p:grpSpPr>
            <p:sp>
              <p:nvSpPr>
                <p:cNvPr id="67" name="Freeform 15">
                  <a:extLst>
                    <a:ext uri="{FF2B5EF4-FFF2-40B4-BE49-F238E27FC236}">
                      <a16:creationId xmlns:a16="http://schemas.microsoft.com/office/drawing/2014/main" id="{F5AC0C84-FF16-4114-9912-C82D65B0FC1E}"/>
                    </a:ext>
                  </a:extLst>
                </p:cNvPr>
                <p:cNvSpPr>
                  <a:spLocks/>
                </p:cNvSpPr>
                <p:nvPr/>
              </p:nvSpPr>
              <p:spPr bwMode="auto">
                <a:xfrm>
                  <a:off x="7908925" y="1890713"/>
                  <a:ext cx="109538" cy="109537"/>
                </a:xfrm>
                <a:custGeom>
                  <a:avLst/>
                  <a:gdLst>
                    <a:gd name="T0" fmla="*/ 6 w 7"/>
                    <a:gd name="T1" fmla="*/ 0 h 7"/>
                    <a:gd name="T2" fmla="*/ 0 w 7"/>
                    <a:gd name="T3" fmla="*/ 6 h 7"/>
                    <a:gd name="T4" fmla="*/ 1 w 7"/>
                    <a:gd name="T5" fmla="*/ 7 h 7"/>
                    <a:gd name="T6" fmla="*/ 7 w 7"/>
                    <a:gd name="T7" fmla="*/ 1 h 7"/>
                    <a:gd name="T8" fmla="*/ 6 w 7"/>
                    <a:gd name="T9" fmla="*/ 0 h 7"/>
                  </a:gdLst>
                  <a:ahLst/>
                  <a:cxnLst>
                    <a:cxn ang="0">
                      <a:pos x="T0" y="T1"/>
                    </a:cxn>
                    <a:cxn ang="0">
                      <a:pos x="T2" y="T3"/>
                    </a:cxn>
                    <a:cxn ang="0">
                      <a:pos x="T4" y="T5"/>
                    </a:cxn>
                    <a:cxn ang="0">
                      <a:pos x="T6" y="T7"/>
                    </a:cxn>
                    <a:cxn ang="0">
                      <a:pos x="T8" y="T9"/>
                    </a:cxn>
                  </a:cxnLst>
                  <a:rect l="0" t="0" r="r" b="b"/>
                  <a:pathLst>
                    <a:path w="7" h="7">
                      <a:moveTo>
                        <a:pt x="6" y="0"/>
                      </a:moveTo>
                      <a:cubicBezTo>
                        <a:pt x="4" y="1"/>
                        <a:pt x="2" y="3"/>
                        <a:pt x="0" y="6"/>
                      </a:cubicBezTo>
                      <a:cubicBezTo>
                        <a:pt x="1" y="7"/>
                        <a:pt x="1" y="7"/>
                        <a:pt x="1" y="7"/>
                      </a:cubicBezTo>
                      <a:cubicBezTo>
                        <a:pt x="3" y="5"/>
                        <a:pt x="5" y="3"/>
                        <a:pt x="7" y="1"/>
                      </a:cubicBezTo>
                      <a:cubicBezTo>
                        <a:pt x="6" y="0"/>
                        <a:pt x="6" y="0"/>
                        <a:pt x="6" y="0"/>
                      </a:cubicBezTo>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8" name="Freeform 17">
                  <a:extLst>
                    <a:ext uri="{FF2B5EF4-FFF2-40B4-BE49-F238E27FC236}">
                      <a16:creationId xmlns:a16="http://schemas.microsoft.com/office/drawing/2014/main" id="{72017A21-CE5B-4A07-A78E-FDBC7D1AFB4D}"/>
                    </a:ext>
                  </a:extLst>
                </p:cNvPr>
                <p:cNvSpPr>
                  <a:spLocks noEditPoints="1"/>
                </p:cNvSpPr>
                <p:nvPr/>
              </p:nvSpPr>
              <p:spPr bwMode="auto">
                <a:xfrm>
                  <a:off x="7516813" y="1671638"/>
                  <a:ext cx="2617788" cy="2305050"/>
                </a:xfrm>
                <a:custGeom>
                  <a:avLst/>
                  <a:gdLst>
                    <a:gd name="T0" fmla="*/ 106 w 167"/>
                    <a:gd name="T1" fmla="*/ 94 h 147"/>
                    <a:gd name="T2" fmla="*/ 126 w 167"/>
                    <a:gd name="T3" fmla="*/ 110 h 147"/>
                    <a:gd name="T4" fmla="*/ 128 w 167"/>
                    <a:gd name="T5" fmla="*/ 110 h 147"/>
                    <a:gd name="T6" fmla="*/ 139 w 167"/>
                    <a:gd name="T7" fmla="*/ 86 h 147"/>
                    <a:gd name="T8" fmla="*/ 144 w 167"/>
                    <a:gd name="T9" fmla="*/ 94 h 147"/>
                    <a:gd name="T10" fmla="*/ 140 w 167"/>
                    <a:gd name="T11" fmla="*/ 81 h 147"/>
                    <a:gd name="T12" fmla="*/ 136 w 167"/>
                    <a:gd name="T13" fmla="*/ 92 h 147"/>
                    <a:gd name="T14" fmla="*/ 125 w 167"/>
                    <a:gd name="T15" fmla="*/ 104 h 147"/>
                    <a:gd name="T16" fmla="*/ 122 w 167"/>
                    <a:gd name="T17" fmla="*/ 75 h 147"/>
                    <a:gd name="T18" fmla="*/ 122 w 167"/>
                    <a:gd name="T19" fmla="*/ 75 h 147"/>
                    <a:gd name="T20" fmla="*/ 40 w 167"/>
                    <a:gd name="T21" fmla="*/ 134 h 147"/>
                    <a:gd name="T22" fmla="*/ 99 w 167"/>
                    <a:gd name="T23" fmla="*/ 71 h 147"/>
                    <a:gd name="T24" fmla="*/ 77 w 167"/>
                    <a:gd name="T25" fmla="*/ 73 h 147"/>
                    <a:gd name="T26" fmla="*/ 52 w 167"/>
                    <a:gd name="T27" fmla="*/ 65 h 147"/>
                    <a:gd name="T28" fmla="*/ 54 w 167"/>
                    <a:gd name="T29" fmla="*/ 68 h 147"/>
                    <a:gd name="T30" fmla="*/ 42 w 167"/>
                    <a:gd name="T31" fmla="*/ 85 h 147"/>
                    <a:gd name="T32" fmla="*/ 37 w 167"/>
                    <a:gd name="T33" fmla="*/ 107 h 147"/>
                    <a:gd name="T34" fmla="*/ 29 w 167"/>
                    <a:gd name="T35" fmla="*/ 137 h 147"/>
                    <a:gd name="T36" fmla="*/ 3 w 167"/>
                    <a:gd name="T37" fmla="*/ 110 h 147"/>
                    <a:gd name="T38" fmla="*/ 6 w 167"/>
                    <a:gd name="T39" fmla="*/ 57 h 147"/>
                    <a:gd name="T40" fmla="*/ 30 w 167"/>
                    <a:gd name="T41" fmla="*/ 51 h 147"/>
                    <a:gd name="T42" fmla="*/ 15 w 167"/>
                    <a:gd name="T43" fmla="*/ 52 h 147"/>
                    <a:gd name="T44" fmla="*/ 34 w 167"/>
                    <a:gd name="T45" fmla="*/ 11 h 147"/>
                    <a:gd name="T46" fmla="*/ 55 w 167"/>
                    <a:gd name="T47" fmla="*/ 5 h 147"/>
                    <a:gd name="T48" fmla="*/ 59 w 167"/>
                    <a:gd name="T49" fmla="*/ 6 h 147"/>
                    <a:gd name="T50" fmla="*/ 102 w 167"/>
                    <a:gd name="T51" fmla="*/ 4 h 147"/>
                    <a:gd name="T52" fmla="*/ 125 w 167"/>
                    <a:gd name="T53" fmla="*/ 5 h 147"/>
                    <a:gd name="T54" fmla="*/ 167 w 167"/>
                    <a:gd name="T55" fmla="*/ 18 h 147"/>
                    <a:gd name="T56" fmla="*/ 152 w 167"/>
                    <a:gd name="T57" fmla="*/ 26 h 147"/>
                    <a:gd name="T58" fmla="*/ 150 w 167"/>
                    <a:gd name="T59" fmla="*/ 20 h 147"/>
                    <a:gd name="T60" fmla="*/ 133 w 167"/>
                    <a:gd name="T61" fmla="*/ 27 h 147"/>
                    <a:gd name="T62" fmla="*/ 142 w 167"/>
                    <a:gd name="T63" fmla="*/ 42 h 147"/>
                    <a:gd name="T64" fmla="*/ 142 w 167"/>
                    <a:gd name="T65" fmla="*/ 55 h 147"/>
                    <a:gd name="T66" fmla="*/ 128 w 167"/>
                    <a:gd name="T67" fmla="*/ 45 h 147"/>
                    <a:gd name="T68" fmla="*/ 131 w 167"/>
                    <a:gd name="T69" fmla="*/ 54 h 147"/>
                    <a:gd name="T70" fmla="*/ 122 w 167"/>
                    <a:gd name="T71" fmla="*/ 72 h 147"/>
                    <a:gd name="T72" fmla="*/ 124 w 167"/>
                    <a:gd name="T73" fmla="*/ 87 h 147"/>
                    <a:gd name="T74" fmla="*/ 120 w 167"/>
                    <a:gd name="T75" fmla="*/ 99 h 147"/>
                    <a:gd name="T76" fmla="*/ 110 w 167"/>
                    <a:gd name="T77" fmla="*/ 90 h 147"/>
                    <a:gd name="T78" fmla="*/ 105 w 167"/>
                    <a:gd name="T79" fmla="*/ 80 h 147"/>
                    <a:gd name="T80" fmla="*/ 40 w 167"/>
                    <a:gd name="T81" fmla="*/ 79 h 147"/>
                    <a:gd name="T82" fmla="*/ 42 w 167"/>
                    <a:gd name="T83" fmla="*/ 85 h 147"/>
                    <a:gd name="T84" fmla="*/ 153 w 167"/>
                    <a:gd name="T85" fmla="*/ 44 h 147"/>
                    <a:gd name="T86" fmla="*/ 149 w 167"/>
                    <a:gd name="T87" fmla="*/ 45 h 147"/>
                    <a:gd name="T88" fmla="*/ 149 w 167"/>
                    <a:gd name="T89" fmla="*/ 37 h 147"/>
                    <a:gd name="T90" fmla="*/ 155 w 167"/>
                    <a:gd name="T91" fmla="*/ 52 h 147"/>
                    <a:gd name="T92" fmla="*/ 149 w 167"/>
                    <a:gd name="T93" fmla="*/ 53 h 147"/>
                    <a:gd name="T94" fmla="*/ 144 w 167"/>
                    <a:gd name="T95" fmla="*/ 57 h 147"/>
                    <a:gd name="T96" fmla="*/ 134 w 167"/>
                    <a:gd name="T97" fmla="*/ 70 h 147"/>
                    <a:gd name="T98" fmla="*/ 134 w 167"/>
                    <a:gd name="T99" fmla="*/ 7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47">
                      <a:moveTo>
                        <a:pt x="121" y="105"/>
                      </a:moveTo>
                      <a:cubicBezTo>
                        <a:pt x="121" y="109"/>
                        <a:pt x="121" y="109"/>
                        <a:pt x="121" y="109"/>
                      </a:cubicBezTo>
                      <a:cubicBezTo>
                        <a:pt x="118" y="110"/>
                        <a:pt x="118" y="110"/>
                        <a:pt x="118" y="110"/>
                      </a:cubicBezTo>
                      <a:cubicBezTo>
                        <a:pt x="106" y="94"/>
                        <a:pt x="106" y="94"/>
                        <a:pt x="106" y="94"/>
                      </a:cubicBezTo>
                      <a:cubicBezTo>
                        <a:pt x="111" y="95"/>
                        <a:pt x="111" y="95"/>
                        <a:pt x="111" y="95"/>
                      </a:cubicBezTo>
                      <a:lnTo>
                        <a:pt x="121" y="105"/>
                      </a:lnTo>
                      <a:close/>
                      <a:moveTo>
                        <a:pt x="128" y="110"/>
                      </a:moveTo>
                      <a:cubicBezTo>
                        <a:pt x="126" y="110"/>
                        <a:pt x="126" y="110"/>
                        <a:pt x="126" y="110"/>
                      </a:cubicBezTo>
                      <a:cubicBezTo>
                        <a:pt x="122" y="110"/>
                        <a:pt x="122" y="110"/>
                        <a:pt x="122" y="110"/>
                      </a:cubicBezTo>
                      <a:cubicBezTo>
                        <a:pt x="121" y="112"/>
                        <a:pt x="121" y="112"/>
                        <a:pt x="121" y="112"/>
                      </a:cubicBezTo>
                      <a:cubicBezTo>
                        <a:pt x="131" y="113"/>
                        <a:pt x="131" y="113"/>
                        <a:pt x="131" y="113"/>
                      </a:cubicBezTo>
                      <a:lnTo>
                        <a:pt x="128" y="110"/>
                      </a:lnTo>
                      <a:close/>
                      <a:moveTo>
                        <a:pt x="139" y="77"/>
                      </a:moveTo>
                      <a:cubicBezTo>
                        <a:pt x="137" y="78"/>
                        <a:pt x="137" y="78"/>
                        <a:pt x="137" y="78"/>
                      </a:cubicBezTo>
                      <a:cubicBezTo>
                        <a:pt x="138" y="83"/>
                        <a:pt x="138" y="83"/>
                        <a:pt x="138" y="83"/>
                      </a:cubicBezTo>
                      <a:cubicBezTo>
                        <a:pt x="139" y="86"/>
                        <a:pt x="139" y="86"/>
                        <a:pt x="139" y="86"/>
                      </a:cubicBezTo>
                      <a:cubicBezTo>
                        <a:pt x="142" y="88"/>
                        <a:pt x="142" y="88"/>
                        <a:pt x="142" y="88"/>
                      </a:cubicBezTo>
                      <a:cubicBezTo>
                        <a:pt x="141" y="91"/>
                        <a:pt x="141" y="91"/>
                        <a:pt x="141" y="91"/>
                      </a:cubicBezTo>
                      <a:cubicBezTo>
                        <a:pt x="144" y="92"/>
                        <a:pt x="144" y="92"/>
                        <a:pt x="144" y="92"/>
                      </a:cubicBezTo>
                      <a:cubicBezTo>
                        <a:pt x="144" y="94"/>
                        <a:pt x="144" y="94"/>
                        <a:pt x="144" y="94"/>
                      </a:cubicBezTo>
                      <a:cubicBezTo>
                        <a:pt x="146" y="92"/>
                        <a:pt x="146" y="92"/>
                        <a:pt x="146" y="92"/>
                      </a:cubicBezTo>
                      <a:cubicBezTo>
                        <a:pt x="146" y="85"/>
                        <a:pt x="146" y="85"/>
                        <a:pt x="146" y="85"/>
                      </a:cubicBezTo>
                      <a:cubicBezTo>
                        <a:pt x="143" y="82"/>
                        <a:pt x="143" y="82"/>
                        <a:pt x="143" y="82"/>
                      </a:cubicBezTo>
                      <a:cubicBezTo>
                        <a:pt x="140" y="81"/>
                        <a:pt x="140" y="81"/>
                        <a:pt x="140" y="81"/>
                      </a:cubicBezTo>
                      <a:cubicBezTo>
                        <a:pt x="140" y="79"/>
                        <a:pt x="140" y="79"/>
                        <a:pt x="140" y="79"/>
                      </a:cubicBezTo>
                      <a:lnTo>
                        <a:pt x="139" y="77"/>
                      </a:lnTo>
                      <a:close/>
                      <a:moveTo>
                        <a:pt x="136" y="104"/>
                      </a:moveTo>
                      <a:cubicBezTo>
                        <a:pt x="136" y="92"/>
                        <a:pt x="136" y="92"/>
                        <a:pt x="136" y="92"/>
                      </a:cubicBezTo>
                      <a:cubicBezTo>
                        <a:pt x="133" y="93"/>
                        <a:pt x="133" y="93"/>
                        <a:pt x="133" y="93"/>
                      </a:cubicBezTo>
                      <a:cubicBezTo>
                        <a:pt x="130" y="97"/>
                        <a:pt x="130" y="97"/>
                        <a:pt x="130" y="97"/>
                      </a:cubicBezTo>
                      <a:cubicBezTo>
                        <a:pt x="125" y="99"/>
                        <a:pt x="125" y="99"/>
                        <a:pt x="125" y="99"/>
                      </a:cubicBezTo>
                      <a:cubicBezTo>
                        <a:pt x="125" y="104"/>
                        <a:pt x="125" y="104"/>
                        <a:pt x="125" y="104"/>
                      </a:cubicBezTo>
                      <a:cubicBezTo>
                        <a:pt x="127" y="107"/>
                        <a:pt x="127" y="107"/>
                        <a:pt x="127" y="107"/>
                      </a:cubicBezTo>
                      <a:cubicBezTo>
                        <a:pt x="135" y="107"/>
                        <a:pt x="135" y="107"/>
                        <a:pt x="135" y="107"/>
                      </a:cubicBezTo>
                      <a:lnTo>
                        <a:pt x="136" y="104"/>
                      </a:lnTo>
                      <a:close/>
                      <a:moveTo>
                        <a:pt x="122" y="75"/>
                      </a:moveTo>
                      <a:cubicBezTo>
                        <a:pt x="122" y="75"/>
                        <a:pt x="122" y="75"/>
                        <a:pt x="122" y="75"/>
                      </a:cubicBezTo>
                      <a:cubicBezTo>
                        <a:pt x="123" y="78"/>
                        <a:pt x="123" y="78"/>
                        <a:pt x="123" y="78"/>
                      </a:cubicBezTo>
                      <a:cubicBezTo>
                        <a:pt x="125" y="75"/>
                        <a:pt x="125" y="75"/>
                        <a:pt x="125" y="75"/>
                      </a:cubicBezTo>
                      <a:lnTo>
                        <a:pt x="122" y="75"/>
                      </a:lnTo>
                      <a:close/>
                      <a:moveTo>
                        <a:pt x="51" y="119"/>
                      </a:moveTo>
                      <a:cubicBezTo>
                        <a:pt x="48" y="119"/>
                        <a:pt x="48" y="119"/>
                        <a:pt x="48" y="119"/>
                      </a:cubicBezTo>
                      <a:cubicBezTo>
                        <a:pt x="41" y="126"/>
                        <a:pt x="41" y="126"/>
                        <a:pt x="41" y="126"/>
                      </a:cubicBezTo>
                      <a:cubicBezTo>
                        <a:pt x="40" y="134"/>
                        <a:pt x="40" y="134"/>
                        <a:pt x="40" y="134"/>
                      </a:cubicBezTo>
                      <a:cubicBezTo>
                        <a:pt x="41" y="137"/>
                        <a:pt x="41" y="137"/>
                        <a:pt x="41" y="137"/>
                      </a:cubicBezTo>
                      <a:cubicBezTo>
                        <a:pt x="46" y="137"/>
                        <a:pt x="46" y="137"/>
                        <a:pt x="46" y="137"/>
                      </a:cubicBezTo>
                      <a:lnTo>
                        <a:pt x="51" y="119"/>
                      </a:lnTo>
                      <a:close/>
                      <a:moveTo>
                        <a:pt x="99" y="71"/>
                      </a:moveTo>
                      <a:cubicBezTo>
                        <a:pt x="89" y="80"/>
                        <a:pt x="89" y="80"/>
                        <a:pt x="89" y="80"/>
                      </a:cubicBezTo>
                      <a:cubicBezTo>
                        <a:pt x="88" y="88"/>
                        <a:pt x="88" y="88"/>
                        <a:pt x="88" y="88"/>
                      </a:cubicBezTo>
                      <a:cubicBezTo>
                        <a:pt x="83" y="91"/>
                        <a:pt x="83" y="91"/>
                        <a:pt x="83" y="91"/>
                      </a:cubicBezTo>
                      <a:cubicBezTo>
                        <a:pt x="77" y="73"/>
                        <a:pt x="77" y="73"/>
                        <a:pt x="77" y="73"/>
                      </a:cubicBezTo>
                      <a:cubicBezTo>
                        <a:pt x="74" y="73"/>
                        <a:pt x="74" y="73"/>
                        <a:pt x="74" y="73"/>
                      </a:cubicBezTo>
                      <a:cubicBezTo>
                        <a:pt x="68" y="68"/>
                        <a:pt x="68" y="68"/>
                        <a:pt x="68" y="68"/>
                      </a:cubicBezTo>
                      <a:cubicBezTo>
                        <a:pt x="61" y="68"/>
                        <a:pt x="61" y="68"/>
                        <a:pt x="61" y="68"/>
                      </a:cubicBezTo>
                      <a:cubicBezTo>
                        <a:pt x="52" y="65"/>
                        <a:pt x="52" y="65"/>
                        <a:pt x="52" y="65"/>
                      </a:cubicBezTo>
                      <a:cubicBezTo>
                        <a:pt x="49" y="61"/>
                        <a:pt x="49" y="61"/>
                        <a:pt x="49" y="61"/>
                      </a:cubicBezTo>
                      <a:cubicBezTo>
                        <a:pt x="46" y="60"/>
                        <a:pt x="46" y="60"/>
                        <a:pt x="46" y="60"/>
                      </a:cubicBezTo>
                      <a:cubicBezTo>
                        <a:pt x="50" y="67"/>
                        <a:pt x="50" y="67"/>
                        <a:pt x="50" y="67"/>
                      </a:cubicBezTo>
                      <a:cubicBezTo>
                        <a:pt x="54" y="68"/>
                        <a:pt x="54" y="68"/>
                        <a:pt x="54" y="68"/>
                      </a:cubicBezTo>
                      <a:cubicBezTo>
                        <a:pt x="57" y="67"/>
                        <a:pt x="57" y="67"/>
                        <a:pt x="57" y="67"/>
                      </a:cubicBezTo>
                      <a:cubicBezTo>
                        <a:pt x="62" y="71"/>
                        <a:pt x="62" y="71"/>
                        <a:pt x="62" y="71"/>
                      </a:cubicBezTo>
                      <a:cubicBezTo>
                        <a:pt x="55" y="80"/>
                        <a:pt x="55" y="80"/>
                        <a:pt x="55" y="80"/>
                      </a:cubicBezTo>
                      <a:cubicBezTo>
                        <a:pt x="42" y="85"/>
                        <a:pt x="42" y="85"/>
                        <a:pt x="42" y="85"/>
                      </a:cubicBezTo>
                      <a:cubicBezTo>
                        <a:pt x="43" y="87"/>
                        <a:pt x="43" y="87"/>
                        <a:pt x="43" y="87"/>
                      </a:cubicBezTo>
                      <a:cubicBezTo>
                        <a:pt x="52" y="86"/>
                        <a:pt x="52" y="86"/>
                        <a:pt x="52" y="86"/>
                      </a:cubicBezTo>
                      <a:cubicBezTo>
                        <a:pt x="52" y="88"/>
                        <a:pt x="52" y="88"/>
                        <a:pt x="52" y="88"/>
                      </a:cubicBezTo>
                      <a:cubicBezTo>
                        <a:pt x="37" y="107"/>
                        <a:pt x="37" y="107"/>
                        <a:pt x="37" y="107"/>
                      </a:cubicBezTo>
                      <a:cubicBezTo>
                        <a:pt x="37" y="124"/>
                        <a:pt x="37" y="124"/>
                        <a:pt x="37" y="124"/>
                      </a:cubicBezTo>
                      <a:cubicBezTo>
                        <a:pt x="30" y="129"/>
                        <a:pt x="30" y="129"/>
                        <a:pt x="30" y="129"/>
                      </a:cubicBezTo>
                      <a:cubicBezTo>
                        <a:pt x="30" y="136"/>
                        <a:pt x="30" y="136"/>
                        <a:pt x="30" y="136"/>
                      </a:cubicBezTo>
                      <a:cubicBezTo>
                        <a:pt x="29" y="137"/>
                        <a:pt x="29" y="137"/>
                        <a:pt x="29" y="137"/>
                      </a:cubicBezTo>
                      <a:cubicBezTo>
                        <a:pt x="28" y="141"/>
                        <a:pt x="28" y="141"/>
                        <a:pt x="28" y="141"/>
                      </a:cubicBezTo>
                      <a:cubicBezTo>
                        <a:pt x="22" y="147"/>
                        <a:pt x="22" y="147"/>
                        <a:pt x="22" y="147"/>
                      </a:cubicBezTo>
                      <a:cubicBezTo>
                        <a:pt x="14" y="137"/>
                        <a:pt x="7" y="125"/>
                        <a:pt x="3" y="112"/>
                      </a:cubicBezTo>
                      <a:cubicBezTo>
                        <a:pt x="3" y="110"/>
                        <a:pt x="3" y="110"/>
                        <a:pt x="3" y="110"/>
                      </a:cubicBezTo>
                      <a:cubicBezTo>
                        <a:pt x="3" y="110"/>
                        <a:pt x="3" y="110"/>
                        <a:pt x="3" y="110"/>
                      </a:cubicBezTo>
                      <a:cubicBezTo>
                        <a:pt x="1" y="102"/>
                        <a:pt x="0" y="93"/>
                        <a:pt x="0" y="85"/>
                      </a:cubicBezTo>
                      <a:cubicBezTo>
                        <a:pt x="0" y="75"/>
                        <a:pt x="1" y="65"/>
                        <a:pt x="4" y="56"/>
                      </a:cubicBezTo>
                      <a:cubicBezTo>
                        <a:pt x="6" y="57"/>
                        <a:pt x="6" y="57"/>
                        <a:pt x="6" y="57"/>
                      </a:cubicBezTo>
                      <a:cubicBezTo>
                        <a:pt x="11" y="59"/>
                        <a:pt x="11" y="59"/>
                        <a:pt x="11" y="59"/>
                      </a:cubicBezTo>
                      <a:cubicBezTo>
                        <a:pt x="13" y="57"/>
                        <a:pt x="13" y="57"/>
                        <a:pt x="13" y="57"/>
                      </a:cubicBezTo>
                      <a:cubicBezTo>
                        <a:pt x="29" y="59"/>
                        <a:pt x="29" y="59"/>
                        <a:pt x="29" y="59"/>
                      </a:cubicBezTo>
                      <a:cubicBezTo>
                        <a:pt x="30" y="51"/>
                        <a:pt x="30" y="51"/>
                        <a:pt x="30" y="51"/>
                      </a:cubicBezTo>
                      <a:cubicBezTo>
                        <a:pt x="21" y="51"/>
                        <a:pt x="21" y="51"/>
                        <a:pt x="21" y="51"/>
                      </a:cubicBezTo>
                      <a:cubicBezTo>
                        <a:pt x="19" y="46"/>
                        <a:pt x="19" y="46"/>
                        <a:pt x="19" y="46"/>
                      </a:cubicBezTo>
                      <a:cubicBezTo>
                        <a:pt x="15" y="47"/>
                        <a:pt x="15" y="47"/>
                        <a:pt x="15" y="47"/>
                      </a:cubicBezTo>
                      <a:cubicBezTo>
                        <a:pt x="15" y="52"/>
                        <a:pt x="15" y="52"/>
                        <a:pt x="15" y="52"/>
                      </a:cubicBezTo>
                      <a:cubicBezTo>
                        <a:pt x="13" y="51"/>
                        <a:pt x="13" y="51"/>
                        <a:pt x="13" y="51"/>
                      </a:cubicBezTo>
                      <a:cubicBezTo>
                        <a:pt x="10" y="44"/>
                        <a:pt x="10" y="44"/>
                        <a:pt x="10" y="44"/>
                      </a:cubicBezTo>
                      <a:cubicBezTo>
                        <a:pt x="9" y="43"/>
                        <a:pt x="9" y="43"/>
                        <a:pt x="9" y="43"/>
                      </a:cubicBezTo>
                      <a:cubicBezTo>
                        <a:pt x="15" y="31"/>
                        <a:pt x="23" y="20"/>
                        <a:pt x="34" y="11"/>
                      </a:cubicBezTo>
                      <a:cubicBezTo>
                        <a:pt x="36" y="10"/>
                        <a:pt x="36" y="10"/>
                        <a:pt x="36" y="10"/>
                      </a:cubicBezTo>
                      <a:cubicBezTo>
                        <a:pt x="50" y="10"/>
                        <a:pt x="50" y="10"/>
                        <a:pt x="50" y="10"/>
                      </a:cubicBezTo>
                      <a:cubicBezTo>
                        <a:pt x="50" y="5"/>
                        <a:pt x="50" y="5"/>
                        <a:pt x="50" y="5"/>
                      </a:cubicBezTo>
                      <a:cubicBezTo>
                        <a:pt x="55" y="5"/>
                        <a:pt x="55" y="5"/>
                        <a:pt x="55" y="5"/>
                      </a:cubicBezTo>
                      <a:cubicBezTo>
                        <a:pt x="58" y="12"/>
                        <a:pt x="58" y="12"/>
                        <a:pt x="58" y="12"/>
                      </a:cubicBezTo>
                      <a:cubicBezTo>
                        <a:pt x="60" y="10"/>
                        <a:pt x="60" y="10"/>
                        <a:pt x="60" y="10"/>
                      </a:cubicBezTo>
                      <a:cubicBezTo>
                        <a:pt x="58" y="8"/>
                        <a:pt x="58" y="8"/>
                        <a:pt x="58" y="8"/>
                      </a:cubicBezTo>
                      <a:cubicBezTo>
                        <a:pt x="57" y="7"/>
                        <a:pt x="57" y="6"/>
                        <a:pt x="59" y="6"/>
                      </a:cubicBezTo>
                      <a:cubicBezTo>
                        <a:pt x="71" y="0"/>
                        <a:pt x="71" y="0"/>
                        <a:pt x="71" y="0"/>
                      </a:cubicBezTo>
                      <a:cubicBezTo>
                        <a:pt x="85" y="0"/>
                        <a:pt x="85" y="0"/>
                        <a:pt x="85" y="0"/>
                      </a:cubicBezTo>
                      <a:cubicBezTo>
                        <a:pt x="87" y="4"/>
                        <a:pt x="87" y="4"/>
                        <a:pt x="87" y="4"/>
                      </a:cubicBezTo>
                      <a:cubicBezTo>
                        <a:pt x="102" y="4"/>
                        <a:pt x="102" y="4"/>
                        <a:pt x="102" y="4"/>
                      </a:cubicBezTo>
                      <a:cubicBezTo>
                        <a:pt x="106" y="7"/>
                        <a:pt x="106" y="7"/>
                        <a:pt x="106" y="7"/>
                      </a:cubicBezTo>
                      <a:cubicBezTo>
                        <a:pt x="112" y="7"/>
                        <a:pt x="112" y="7"/>
                        <a:pt x="112" y="7"/>
                      </a:cubicBezTo>
                      <a:cubicBezTo>
                        <a:pt x="116" y="4"/>
                        <a:pt x="116" y="4"/>
                        <a:pt x="116" y="4"/>
                      </a:cubicBezTo>
                      <a:cubicBezTo>
                        <a:pt x="125" y="5"/>
                        <a:pt x="125" y="5"/>
                        <a:pt x="125" y="5"/>
                      </a:cubicBezTo>
                      <a:cubicBezTo>
                        <a:pt x="126" y="8"/>
                        <a:pt x="126" y="8"/>
                        <a:pt x="126" y="8"/>
                      </a:cubicBezTo>
                      <a:cubicBezTo>
                        <a:pt x="150" y="8"/>
                        <a:pt x="150" y="8"/>
                        <a:pt x="150" y="8"/>
                      </a:cubicBezTo>
                      <a:cubicBezTo>
                        <a:pt x="157" y="9"/>
                        <a:pt x="157" y="9"/>
                        <a:pt x="157" y="9"/>
                      </a:cubicBezTo>
                      <a:cubicBezTo>
                        <a:pt x="160" y="12"/>
                        <a:pt x="164" y="15"/>
                        <a:pt x="167" y="18"/>
                      </a:cubicBezTo>
                      <a:cubicBezTo>
                        <a:pt x="156" y="21"/>
                        <a:pt x="156" y="21"/>
                        <a:pt x="156" y="21"/>
                      </a:cubicBezTo>
                      <a:cubicBezTo>
                        <a:pt x="159" y="25"/>
                        <a:pt x="159" y="25"/>
                        <a:pt x="159" y="25"/>
                      </a:cubicBezTo>
                      <a:cubicBezTo>
                        <a:pt x="160" y="33"/>
                        <a:pt x="160" y="33"/>
                        <a:pt x="160" y="33"/>
                      </a:cubicBezTo>
                      <a:cubicBezTo>
                        <a:pt x="152" y="26"/>
                        <a:pt x="152" y="26"/>
                        <a:pt x="152" y="26"/>
                      </a:cubicBezTo>
                      <a:cubicBezTo>
                        <a:pt x="152" y="21"/>
                        <a:pt x="152" y="21"/>
                        <a:pt x="152" y="21"/>
                      </a:cubicBezTo>
                      <a:cubicBezTo>
                        <a:pt x="153" y="20"/>
                        <a:pt x="153" y="20"/>
                        <a:pt x="153" y="20"/>
                      </a:cubicBezTo>
                      <a:cubicBezTo>
                        <a:pt x="151" y="18"/>
                        <a:pt x="151" y="18"/>
                        <a:pt x="151" y="18"/>
                      </a:cubicBezTo>
                      <a:cubicBezTo>
                        <a:pt x="150" y="20"/>
                        <a:pt x="150" y="20"/>
                        <a:pt x="150" y="20"/>
                      </a:cubicBezTo>
                      <a:cubicBezTo>
                        <a:pt x="146" y="18"/>
                        <a:pt x="146" y="18"/>
                        <a:pt x="146" y="18"/>
                      </a:cubicBezTo>
                      <a:cubicBezTo>
                        <a:pt x="145" y="21"/>
                        <a:pt x="145" y="21"/>
                        <a:pt x="145" y="21"/>
                      </a:cubicBezTo>
                      <a:cubicBezTo>
                        <a:pt x="134" y="21"/>
                        <a:pt x="134" y="21"/>
                        <a:pt x="134" y="21"/>
                      </a:cubicBezTo>
                      <a:cubicBezTo>
                        <a:pt x="133" y="27"/>
                        <a:pt x="133" y="27"/>
                        <a:pt x="133" y="27"/>
                      </a:cubicBezTo>
                      <a:cubicBezTo>
                        <a:pt x="138" y="27"/>
                        <a:pt x="138" y="27"/>
                        <a:pt x="138" y="27"/>
                      </a:cubicBezTo>
                      <a:cubicBezTo>
                        <a:pt x="145" y="33"/>
                        <a:pt x="145" y="33"/>
                        <a:pt x="145" y="33"/>
                      </a:cubicBezTo>
                      <a:cubicBezTo>
                        <a:pt x="144" y="40"/>
                        <a:pt x="144" y="40"/>
                        <a:pt x="144" y="40"/>
                      </a:cubicBezTo>
                      <a:cubicBezTo>
                        <a:pt x="142" y="42"/>
                        <a:pt x="142" y="42"/>
                        <a:pt x="142" y="42"/>
                      </a:cubicBezTo>
                      <a:cubicBezTo>
                        <a:pt x="139" y="44"/>
                        <a:pt x="139" y="44"/>
                        <a:pt x="139" y="44"/>
                      </a:cubicBezTo>
                      <a:cubicBezTo>
                        <a:pt x="139" y="48"/>
                        <a:pt x="139" y="48"/>
                        <a:pt x="139" y="48"/>
                      </a:cubicBezTo>
                      <a:cubicBezTo>
                        <a:pt x="142" y="51"/>
                        <a:pt x="142" y="51"/>
                        <a:pt x="142" y="51"/>
                      </a:cubicBezTo>
                      <a:cubicBezTo>
                        <a:pt x="142" y="55"/>
                        <a:pt x="142" y="55"/>
                        <a:pt x="142" y="55"/>
                      </a:cubicBezTo>
                      <a:cubicBezTo>
                        <a:pt x="139" y="55"/>
                        <a:pt x="139" y="55"/>
                        <a:pt x="139" y="55"/>
                      </a:cubicBezTo>
                      <a:cubicBezTo>
                        <a:pt x="133" y="47"/>
                        <a:pt x="133" y="47"/>
                        <a:pt x="133" y="47"/>
                      </a:cubicBezTo>
                      <a:cubicBezTo>
                        <a:pt x="130" y="49"/>
                        <a:pt x="130" y="49"/>
                        <a:pt x="130" y="49"/>
                      </a:cubicBezTo>
                      <a:cubicBezTo>
                        <a:pt x="128" y="45"/>
                        <a:pt x="128" y="45"/>
                        <a:pt x="128" y="45"/>
                      </a:cubicBezTo>
                      <a:cubicBezTo>
                        <a:pt x="126" y="47"/>
                        <a:pt x="126" y="47"/>
                        <a:pt x="126" y="47"/>
                      </a:cubicBezTo>
                      <a:cubicBezTo>
                        <a:pt x="129" y="49"/>
                        <a:pt x="129" y="49"/>
                        <a:pt x="129" y="49"/>
                      </a:cubicBezTo>
                      <a:cubicBezTo>
                        <a:pt x="133" y="50"/>
                        <a:pt x="133" y="50"/>
                        <a:pt x="133" y="50"/>
                      </a:cubicBezTo>
                      <a:cubicBezTo>
                        <a:pt x="131" y="54"/>
                        <a:pt x="131" y="54"/>
                        <a:pt x="131" y="54"/>
                      </a:cubicBezTo>
                      <a:cubicBezTo>
                        <a:pt x="135" y="62"/>
                        <a:pt x="135" y="62"/>
                        <a:pt x="135" y="62"/>
                      </a:cubicBezTo>
                      <a:cubicBezTo>
                        <a:pt x="133" y="70"/>
                        <a:pt x="133" y="70"/>
                        <a:pt x="133" y="70"/>
                      </a:cubicBezTo>
                      <a:cubicBezTo>
                        <a:pt x="123" y="73"/>
                        <a:pt x="123" y="73"/>
                        <a:pt x="123" y="73"/>
                      </a:cubicBezTo>
                      <a:cubicBezTo>
                        <a:pt x="122" y="72"/>
                        <a:pt x="122" y="72"/>
                        <a:pt x="122" y="72"/>
                      </a:cubicBezTo>
                      <a:cubicBezTo>
                        <a:pt x="119" y="73"/>
                        <a:pt x="119" y="73"/>
                        <a:pt x="119" y="73"/>
                      </a:cubicBezTo>
                      <a:cubicBezTo>
                        <a:pt x="118" y="77"/>
                        <a:pt x="118" y="77"/>
                        <a:pt x="118" y="77"/>
                      </a:cubicBezTo>
                      <a:cubicBezTo>
                        <a:pt x="123" y="81"/>
                        <a:pt x="123" y="81"/>
                        <a:pt x="123" y="81"/>
                      </a:cubicBezTo>
                      <a:cubicBezTo>
                        <a:pt x="124" y="87"/>
                        <a:pt x="124" y="87"/>
                        <a:pt x="124" y="87"/>
                      </a:cubicBezTo>
                      <a:cubicBezTo>
                        <a:pt x="120" y="90"/>
                        <a:pt x="120" y="90"/>
                        <a:pt x="120" y="90"/>
                      </a:cubicBezTo>
                      <a:cubicBezTo>
                        <a:pt x="114" y="84"/>
                        <a:pt x="114" y="84"/>
                        <a:pt x="114" y="84"/>
                      </a:cubicBezTo>
                      <a:cubicBezTo>
                        <a:pt x="113" y="89"/>
                        <a:pt x="113" y="89"/>
                        <a:pt x="113" y="89"/>
                      </a:cubicBezTo>
                      <a:cubicBezTo>
                        <a:pt x="120" y="99"/>
                        <a:pt x="120" y="99"/>
                        <a:pt x="120" y="99"/>
                      </a:cubicBezTo>
                      <a:cubicBezTo>
                        <a:pt x="120" y="101"/>
                        <a:pt x="120" y="101"/>
                        <a:pt x="120" y="101"/>
                      </a:cubicBezTo>
                      <a:cubicBezTo>
                        <a:pt x="114" y="97"/>
                        <a:pt x="114" y="97"/>
                        <a:pt x="114" y="97"/>
                      </a:cubicBezTo>
                      <a:cubicBezTo>
                        <a:pt x="113" y="93"/>
                        <a:pt x="113" y="93"/>
                        <a:pt x="113" y="93"/>
                      </a:cubicBezTo>
                      <a:cubicBezTo>
                        <a:pt x="110" y="90"/>
                        <a:pt x="110" y="90"/>
                        <a:pt x="110" y="90"/>
                      </a:cubicBezTo>
                      <a:cubicBezTo>
                        <a:pt x="111" y="84"/>
                        <a:pt x="111" y="84"/>
                        <a:pt x="111" y="84"/>
                      </a:cubicBezTo>
                      <a:cubicBezTo>
                        <a:pt x="108" y="79"/>
                        <a:pt x="108" y="79"/>
                        <a:pt x="108" y="79"/>
                      </a:cubicBezTo>
                      <a:cubicBezTo>
                        <a:pt x="107" y="81"/>
                        <a:pt x="107" y="81"/>
                        <a:pt x="107" y="81"/>
                      </a:cubicBezTo>
                      <a:cubicBezTo>
                        <a:pt x="105" y="80"/>
                        <a:pt x="105" y="80"/>
                        <a:pt x="105" y="80"/>
                      </a:cubicBezTo>
                      <a:cubicBezTo>
                        <a:pt x="105" y="76"/>
                        <a:pt x="105" y="76"/>
                        <a:pt x="105" y="76"/>
                      </a:cubicBezTo>
                      <a:lnTo>
                        <a:pt x="99" y="71"/>
                      </a:lnTo>
                      <a:close/>
                      <a:moveTo>
                        <a:pt x="42" y="85"/>
                      </a:moveTo>
                      <a:cubicBezTo>
                        <a:pt x="40" y="79"/>
                        <a:pt x="40" y="79"/>
                        <a:pt x="40" y="79"/>
                      </a:cubicBezTo>
                      <a:cubicBezTo>
                        <a:pt x="30" y="63"/>
                        <a:pt x="30" y="63"/>
                        <a:pt x="30" y="63"/>
                      </a:cubicBezTo>
                      <a:cubicBezTo>
                        <a:pt x="30" y="62"/>
                        <a:pt x="30" y="62"/>
                        <a:pt x="30" y="62"/>
                      </a:cubicBezTo>
                      <a:cubicBezTo>
                        <a:pt x="29" y="64"/>
                        <a:pt x="29" y="64"/>
                        <a:pt x="29" y="64"/>
                      </a:cubicBezTo>
                      <a:lnTo>
                        <a:pt x="42" y="85"/>
                      </a:lnTo>
                      <a:close/>
                      <a:moveTo>
                        <a:pt x="149" y="45"/>
                      </a:moveTo>
                      <a:cubicBezTo>
                        <a:pt x="150" y="45"/>
                        <a:pt x="150" y="45"/>
                        <a:pt x="150" y="45"/>
                      </a:cubicBezTo>
                      <a:cubicBezTo>
                        <a:pt x="151" y="44"/>
                        <a:pt x="151" y="44"/>
                        <a:pt x="151" y="44"/>
                      </a:cubicBezTo>
                      <a:cubicBezTo>
                        <a:pt x="153" y="44"/>
                        <a:pt x="153" y="44"/>
                        <a:pt x="153" y="44"/>
                      </a:cubicBezTo>
                      <a:cubicBezTo>
                        <a:pt x="155" y="42"/>
                        <a:pt x="155" y="42"/>
                        <a:pt x="155" y="42"/>
                      </a:cubicBezTo>
                      <a:cubicBezTo>
                        <a:pt x="150" y="40"/>
                        <a:pt x="150" y="40"/>
                        <a:pt x="150" y="40"/>
                      </a:cubicBezTo>
                      <a:cubicBezTo>
                        <a:pt x="149" y="41"/>
                        <a:pt x="149" y="41"/>
                        <a:pt x="149" y="41"/>
                      </a:cubicBezTo>
                      <a:lnTo>
                        <a:pt x="149" y="45"/>
                      </a:lnTo>
                      <a:close/>
                      <a:moveTo>
                        <a:pt x="143" y="28"/>
                      </a:moveTo>
                      <a:cubicBezTo>
                        <a:pt x="142" y="29"/>
                        <a:pt x="142" y="29"/>
                        <a:pt x="142" y="29"/>
                      </a:cubicBezTo>
                      <a:cubicBezTo>
                        <a:pt x="146" y="34"/>
                        <a:pt x="146" y="34"/>
                        <a:pt x="146" y="34"/>
                      </a:cubicBezTo>
                      <a:cubicBezTo>
                        <a:pt x="149" y="37"/>
                        <a:pt x="149" y="37"/>
                        <a:pt x="149" y="37"/>
                      </a:cubicBezTo>
                      <a:cubicBezTo>
                        <a:pt x="152" y="37"/>
                        <a:pt x="152" y="37"/>
                        <a:pt x="152" y="37"/>
                      </a:cubicBezTo>
                      <a:cubicBezTo>
                        <a:pt x="146" y="29"/>
                        <a:pt x="146" y="29"/>
                        <a:pt x="146" y="29"/>
                      </a:cubicBezTo>
                      <a:lnTo>
                        <a:pt x="143" y="28"/>
                      </a:lnTo>
                      <a:close/>
                      <a:moveTo>
                        <a:pt x="155" y="52"/>
                      </a:moveTo>
                      <a:cubicBezTo>
                        <a:pt x="153" y="45"/>
                        <a:pt x="153" y="45"/>
                        <a:pt x="153" y="45"/>
                      </a:cubicBezTo>
                      <a:cubicBezTo>
                        <a:pt x="151" y="45"/>
                        <a:pt x="151" y="45"/>
                        <a:pt x="151" y="45"/>
                      </a:cubicBezTo>
                      <a:cubicBezTo>
                        <a:pt x="151" y="49"/>
                        <a:pt x="151" y="49"/>
                        <a:pt x="151" y="49"/>
                      </a:cubicBezTo>
                      <a:cubicBezTo>
                        <a:pt x="149" y="53"/>
                        <a:pt x="149" y="53"/>
                        <a:pt x="149" y="53"/>
                      </a:cubicBezTo>
                      <a:cubicBezTo>
                        <a:pt x="145" y="53"/>
                        <a:pt x="145" y="53"/>
                        <a:pt x="145" y="53"/>
                      </a:cubicBezTo>
                      <a:cubicBezTo>
                        <a:pt x="145" y="54"/>
                        <a:pt x="145" y="54"/>
                        <a:pt x="145" y="54"/>
                      </a:cubicBezTo>
                      <a:cubicBezTo>
                        <a:pt x="144" y="56"/>
                        <a:pt x="144" y="56"/>
                        <a:pt x="144" y="56"/>
                      </a:cubicBezTo>
                      <a:cubicBezTo>
                        <a:pt x="144" y="57"/>
                        <a:pt x="144" y="57"/>
                        <a:pt x="144" y="57"/>
                      </a:cubicBezTo>
                      <a:cubicBezTo>
                        <a:pt x="145" y="59"/>
                        <a:pt x="145" y="59"/>
                        <a:pt x="145" y="59"/>
                      </a:cubicBezTo>
                      <a:cubicBezTo>
                        <a:pt x="153" y="54"/>
                        <a:pt x="153" y="54"/>
                        <a:pt x="153" y="54"/>
                      </a:cubicBezTo>
                      <a:lnTo>
                        <a:pt x="155" y="52"/>
                      </a:lnTo>
                      <a:close/>
                      <a:moveTo>
                        <a:pt x="134" y="70"/>
                      </a:moveTo>
                      <a:cubicBezTo>
                        <a:pt x="137" y="72"/>
                        <a:pt x="137" y="72"/>
                        <a:pt x="137" y="72"/>
                      </a:cubicBezTo>
                      <a:cubicBezTo>
                        <a:pt x="138" y="68"/>
                        <a:pt x="138" y="68"/>
                        <a:pt x="138" y="68"/>
                      </a:cubicBezTo>
                      <a:cubicBezTo>
                        <a:pt x="137" y="67"/>
                        <a:pt x="137" y="67"/>
                        <a:pt x="137" y="67"/>
                      </a:cubicBezTo>
                      <a:lnTo>
                        <a:pt x="134" y="7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69" name="Freeform 18">
                  <a:extLst>
                    <a:ext uri="{FF2B5EF4-FFF2-40B4-BE49-F238E27FC236}">
                      <a16:creationId xmlns:a16="http://schemas.microsoft.com/office/drawing/2014/main" id="{91BF4381-5986-417F-AB1C-7763E3408F0D}"/>
                    </a:ext>
                  </a:extLst>
                </p:cNvPr>
                <p:cNvSpPr>
                  <a:spLocks/>
                </p:cNvSpPr>
                <p:nvPr/>
              </p:nvSpPr>
              <p:spPr bwMode="auto">
                <a:xfrm>
                  <a:off x="9899650" y="3270250"/>
                  <a:ext cx="407988" cy="220662"/>
                </a:xfrm>
                <a:custGeom>
                  <a:avLst/>
                  <a:gdLst>
                    <a:gd name="T0" fmla="*/ 148 w 257"/>
                    <a:gd name="T1" fmla="*/ 129 h 139"/>
                    <a:gd name="T2" fmla="*/ 178 w 257"/>
                    <a:gd name="T3" fmla="*/ 109 h 139"/>
                    <a:gd name="T4" fmla="*/ 207 w 257"/>
                    <a:gd name="T5" fmla="*/ 139 h 139"/>
                    <a:gd name="T6" fmla="*/ 257 w 257"/>
                    <a:gd name="T7" fmla="*/ 139 h 139"/>
                    <a:gd name="T8" fmla="*/ 207 w 257"/>
                    <a:gd name="T9" fmla="*/ 89 h 139"/>
                    <a:gd name="T10" fmla="*/ 207 w 257"/>
                    <a:gd name="T11" fmla="*/ 70 h 139"/>
                    <a:gd name="T12" fmla="*/ 99 w 257"/>
                    <a:gd name="T13" fmla="*/ 20 h 139"/>
                    <a:gd name="T14" fmla="*/ 79 w 257"/>
                    <a:gd name="T15" fmla="*/ 30 h 139"/>
                    <a:gd name="T16" fmla="*/ 49 w 257"/>
                    <a:gd name="T17" fmla="*/ 30 h 139"/>
                    <a:gd name="T18" fmla="*/ 30 w 257"/>
                    <a:gd name="T19" fmla="*/ 0 h 139"/>
                    <a:gd name="T20" fmla="*/ 0 w 257"/>
                    <a:gd name="T21" fmla="*/ 10 h 139"/>
                    <a:gd name="T22" fmla="*/ 20 w 257"/>
                    <a:gd name="T23" fmla="*/ 30 h 139"/>
                    <a:gd name="T24" fmla="*/ 20 w 257"/>
                    <a:gd name="T25" fmla="*/ 50 h 139"/>
                    <a:gd name="T26" fmla="*/ 89 w 257"/>
                    <a:gd name="T27" fmla="*/ 70 h 139"/>
                    <a:gd name="T28" fmla="*/ 99 w 257"/>
                    <a:gd name="T29" fmla="*/ 89 h 139"/>
                    <a:gd name="T30" fmla="*/ 89 w 257"/>
                    <a:gd name="T31" fmla="*/ 109 h 139"/>
                    <a:gd name="T32" fmla="*/ 148 w 257"/>
                    <a:gd name="T33" fmla="*/ 12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139">
                      <a:moveTo>
                        <a:pt x="148" y="129"/>
                      </a:moveTo>
                      <a:lnTo>
                        <a:pt x="178" y="109"/>
                      </a:lnTo>
                      <a:lnTo>
                        <a:pt x="207" y="139"/>
                      </a:lnTo>
                      <a:lnTo>
                        <a:pt x="257" y="139"/>
                      </a:lnTo>
                      <a:lnTo>
                        <a:pt x="207" y="89"/>
                      </a:lnTo>
                      <a:lnTo>
                        <a:pt x="207" y="70"/>
                      </a:lnTo>
                      <a:lnTo>
                        <a:pt x="99" y="20"/>
                      </a:lnTo>
                      <a:lnTo>
                        <a:pt x="79" y="30"/>
                      </a:lnTo>
                      <a:lnTo>
                        <a:pt x="49" y="30"/>
                      </a:lnTo>
                      <a:lnTo>
                        <a:pt x="30" y="0"/>
                      </a:lnTo>
                      <a:lnTo>
                        <a:pt x="0" y="10"/>
                      </a:lnTo>
                      <a:lnTo>
                        <a:pt x="20" y="30"/>
                      </a:lnTo>
                      <a:lnTo>
                        <a:pt x="20" y="50"/>
                      </a:lnTo>
                      <a:lnTo>
                        <a:pt x="89" y="70"/>
                      </a:lnTo>
                      <a:lnTo>
                        <a:pt x="99" y="89"/>
                      </a:lnTo>
                      <a:lnTo>
                        <a:pt x="89" y="109"/>
                      </a:lnTo>
                      <a:lnTo>
                        <a:pt x="148" y="12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0" name="Freeform 19">
                  <a:extLst>
                    <a:ext uri="{FF2B5EF4-FFF2-40B4-BE49-F238E27FC236}">
                      <a16:creationId xmlns:a16="http://schemas.microsoft.com/office/drawing/2014/main" id="{BDBC6DA3-765A-4C31-8651-8D8A06266A7B}"/>
                    </a:ext>
                  </a:extLst>
                </p:cNvPr>
                <p:cNvSpPr>
                  <a:spLocks/>
                </p:cNvSpPr>
                <p:nvPr/>
              </p:nvSpPr>
              <p:spPr bwMode="auto">
                <a:xfrm>
                  <a:off x="10260013" y="3317875"/>
                  <a:ext cx="109538" cy="109537"/>
                </a:xfrm>
                <a:custGeom>
                  <a:avLst/>
                  <a:gdLst>
                    <a:gd name="T0" fmla="*/ 30 w 69"/>
                    <a:gd name="T1" fmla="*/ 0 h 69"/>
                    <a:gd name="T2" fmla="*/ 10 w 69"/>
                    <a:gd name="T3" fmla="*/ 10 h 69"/>
                    <a:gd name="T4" fmla="*/ 30 w 69"/>
                    <a:gd name="T5" fmla="*/ 30 h 69"/>
                    <a:gd name="T6" fmla="*/ 0 w 69"/>
                    <a:gd name="T7" fmla="*/ 50 h 69"/>
                    <a:gd name="T8" fmla="*/ 10 w 69"/>
                    <a:gd name="T9" fmla="*/ 69 h 69"/>
                    <a:gd name="T10" fmla="*/ 69 w 69"/>
                    <a:gd name="T11" fmla="*/ 30 h 69"/>
                    <a:gd name="T12" fmla="*/ 30 w 6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69" h="69">
                      <a:moveTo>
                        <a:pt x="30" y="0"/>
                      </a:moveTo>
                      <a:lnTo>
                        <a:pt x="10" y="10"/>
                      </a:lnTo>
                      <a:lnTo>
                        <a:pt x="30" y="30"/>
                      </a:lnTo>
                      <a:lnTo>
                        <a:pt x="0" y="50"/>
                      </a:lnTo>
                      <a:lnTo>
                        <a:pt x="10" y="69"/>
                      </a:lnTo>
                      <a:lnTo>
                        <a:pt x="69" y="30"/>
                      </a:lnTo>
                      <a:lnTo>
                        <a:pt x="3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1" name="Freeform 20">
                  <a:extLst>
                    <a:ext uri="{FF2B5EF4-FFF2-40B4-BE49-F238E27FC236}">
                      <a16:creationId xmlns:a16="http://schemas.microsoft.com/office/drawing/2014/main" id="{864132BE-B9DA-4532-BFDD-8D76E8C1E8FF}"/>
                    </a:ext>
                  </a:extLst>
                </p:cNvPr>
                <p:cNvSpPr>
                  <a:spLocks/>
                </p:cNvSpPr>
                <p:nvPr/>
              </p:nvSpPr>
              <p:spPr bwMode="auto">
                <a:xfrm>
                  <a:off x="9366250" y="3522663"/>
                  <a:ext cx="784225" cy="595312"/>
                </a:xfrm>
                <a:custGeom>
                  <a:avLst/>
                  <a:gdLst>
                    <a:gd name="T0" fmla="*/ 50 w 50"/>
                    <a:gd name="T1" fmla="*/ 18 h 38"/>
                    <a:gd name="T2" fmla="*/ 45 w 50"/>
                    <a:gd name="T3" fmla="*/ 11 h 38"/>
                    <a:gd name="T4" fmla="*/ 43 w 50"/>
                    <a:gd name="T5" fmla="*/ 1 h 38"/>
                    <a:gd name="T6" fmla="*/ 40 w 50"/>
                    <a:gd name="T7" fmla="*/ 0 h 38"/>
                    <a:gd name="T8" fmla="*/ 40 w 50"/>
                    <a:gd name="T9" fmla="*/ 5 h 38"/>
                    <a:gd name="T10" fmla="*/ 36 w 50"/>
                    <a:gd name="T11" fmla="*/ 9 h 38"/>
                    <a:gd name="T12" fmla="*/ 31 w 50"/>
                    <a:gd name="T13" fmla="*/ 4 h 38"/>
                    <a:gd name="T14" fmla="*/ 32 w 50"/>
                    <a:gd name="T15" fmla="*/ 1 h 38"/>
                    <a:gd name="T16" fmla="*/ 25 w 50"/>
                    <a:gd name="T17" fmla="*/ 1 h 38"/>
                    <a:gd name="T18" fmla="*/ 24 w 50"/>
                    <a:gd name="T19" fmla="*/ 5 h 38"/>
                    <a:gd name="T20" fmla="*/ 20 w 50"/>
                    <a:gd name="T21" fmla="*/ 3 h 38"/>
                    <a:gd name="T22" fmla="*/ 12 w 50"/>
                    <a:gd name="T23" fmla="*/ 11 h 38"/>
                    <a:gd name="T24" fmla="*/ 3 w 50"/>
                    <a:gd name="T25" fmla="*/ 15 h 38"/>
                    <a:gd name="T26" fmla="*/ 1 w 50"/>
                    <a:gd name="T27" fmla="*/ 18 h 38"/>
                    <a:gd name="T28" fmla="*/ 1 w 50"/>
                    <a:gd name="T29" fmla="*/ 26 h 38"/>
                    <a:gd name="T30" fmla="*/ 0 w 50"/>
                    <a:gd name="T31" fmla="*/ 30 h 38"/>
                    <a:gd name="T32" fmla="*/ 3 w 50"/>
                    <a:gd name="T33" fmla="*/ 33 h 38"/>
                    <a:gd name="T34" fmla="*/ 20 w 50"/>
                    <a:gd name="T35" fmla="*/ 30 h 38"/>
                    <a:gd name="T36" fmla="*/ 24 w 50"/>
                    <a:gd name="T37" fmla="*/ 32 h 38"/>
                    <a:gd name="T38" fmla="*/ 27 w 50"/>
                    <a:gd name="T39" fmla="*/ 30 h 38"/>
                    <a:gd name="T40" fmla="*/ 29 w 50"/>
                    <a:gd name="T41" fmla="*/ 38 h 38"/>
                    <a:gd name="T42" fmla="*/ 38 w 50"/>
                    <a:gd name="T43" fmla="*/ 38 h 38"/>
                    <a:gd name="T44" fmla="*/ 49 w 50"/>
                    <a:gd name="T45" fmla="*/ 25 h 38"/>
                    <a:gd name="T46" fmla="*/ 50 w 50"/>
                    <a:gd name="T47"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38">
                      <a:moveTo>
                        <a:pt x="50" y="18"/>
                      </a:moveTo>
                      <a:cubicBezTo>
                        <a:pt x="45" y="11"/>
                        <a:pt x="45" y="11"/>
                        <a:pt x="45" y="11"/>
                      </a:cubicBezTo>
                      <a:cubicBezTo>
                        <a:pt x="43" y="1"/>
                        <a:pt x="43" y="1"/>
                        <a:pt x="43" y="1"/>
                      </a:cubicBezTo>
                      <a:cubicBezTo>
                        <a:pt x="40" y="0"/>
                        <a:pt x="40" y="0"/>
                        <a:pt x="40" y="0"/>
                      </a:cubicBezTo>
                      <a:cubicBezTo>
                        <a:pt x="40" y="5"/>
                        <a:pt x="40" y="5"/>
                        <a:pt x="40" y="5"/>
                      </a:cubicBezTo>
                      <a:cubicBezTo>
                        <a:pt x="36" y="9"/>
                        <a:pt x="36" y="9"/>
                        <a:pt x="36" y="9"/>
                      </a:cubicBezTo>
                      <a:cubicBezTo>
                        <a:pt x="31" y="4"/>
                        <a:pt x="31" y="4"/>
                        <a:pt x="31" y="4"/>
                      </a:cubicBezTo>
                      <a:cubicBezTo>
                        <a:pt x="32" y="1"/>
                        <a:pt x="32" y="1"/>
                        <a:pt x="32" y="1"/>
                      </a:cubicBezTo>
                      <a:cubicBezTo>
                        <a:pt x="25" y="1"/>
                        <a:pt x="25" y="1"/>
                        <a:pt x="25" y="1"/>
                      </a:cubicBezTo>
                      <a:cubicBezTo>
                        <a:pt x="24" y="5"/>
                        <a:pt x="24" y="5"/>
                        <a:pt x="24" y="5"/>
                      </a:cubicBezTo>
                      <a:cubicBezTo>
                        <a:pt x="20" y="3"/>
                        <a:pt x="20" y="3"/>
                        <a:pt x="20" y="3"/>
                      </a:cubicBezTo>
                      <a:cubicBezTo>
                        <a:pt x="12" y="11"/>
                        <a:pt x="12" y="11"/>
                        <a:pt x="12" y="11"/>
                      </a:cubicBezTo>
                      <a:cubicBezTo>
                        <a:pt x="3" y="15"/>
                        <a:pt x="3" y="15"/>
                        <a:pt x="3" y="15"/>
                      </a:cubicBezTo>
                      <a:cubicBezTo>
                        <a:pt x="2" y="16"/>
                        <a:pt x="1" y="17"/>
                        <a:pt x="1" y="18"/>
                      </a:cubicBezTo>
                      <a:cubicBezTo>
                        <a:pt x="1" y="26"/>
                        <a:pt x="1" y="26"/>
                        <a:pt x="1" y="26"/>
                      </a:cubicBezTo>
                      <a:cubicBezTo>
                        <a:pt x="0" y="30"/>
                        <a:pt x="0" y="30"/>
                        <a:pt x="0" y="30"/>
                      </a:cubicBezTo>
                      <a:cubicBezTo>
                        <a:pt x="3" y="33"/>
                        <a:pt x="3" y="33"/>
                        <a:pt x="3" y="33"/>
                      </a:cubicBezTo>
                      <a:cubicBezTo>
                        <a:pt x="20" y="30"/>
                        <a:pt x="20" y="30"/>
                        <a:pt x="20" y="30"/>
                      </a:cubicBezTo>
                      <a:cubicBezTo>
                        <a:pt x="24" y="32"/>
                        <a:pt x="24" y="32"/>
                        <a:pt x="24" y="32"/>
                      </a:cubicBezTo>
                      <a:cubicBezTo>
                        <a:pt x="27" y="30"/>
                        <a:pt x="27" y="30"/>
                        <a:pt x="27" y="30"/>
                      </a:cubicBezTo>
                      <a:cubicBezTo>
                        <a:pt x="29" y="38"/>
                        <a:pt x="29" y="38"/>
                        <a:pt x="29" y="38"/>
                      </a:cubicBezTo>
                      <a:cubicBezTo>
                        <a:pt x="38" y="38"/>
                        <a:pt x="38" y="38"/>
                        <a:pt x="38" y="38"/>
                      </a:cubicBezTo>
                      <a:cubicBezTo>
                        <a:pt x="49" y="25"/>
                        <a:pt x="49" y="25"/>
                        <a:pt x="49" y="25"/>
                      </a:cubicBezTo>
                      <a:lnTo>
                        <a:pt x="50" y="18"/>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2" name="Freeform 21">
                  <a:extLst>
                    <a:ext uri="{FF2B5EF4-FFF2-40B4-BE49-F238E27FC236}">
                      <a16:creationId xmlns:a16="http://schemas.microsoft.com/office/drawing/2014/main" id="{893CD6A8-458B-45FC-80D8-5E1450F8C7A9}"/>
                    </a:ext>
                  </a:extLst>
                </p:cNvPr>
                <p:cNvSpPr>
                  <a:spLocks/>
                </p:cNvSpPr>
                <p:nvPr/>
              </p:nvSpPr>
              <p:spPr bwMode="auto">
                <a:xfrm>
                  <a:off x="9696450" y="3240088"/>
                  <a:ext cx="155575" cy="171450"/>
                </a:xfrm>
                <a:custGeom>
                  <a:avLst/>
                  <a:gdLst>
                    <a:gd name="T0" fmla="*/ 59 w 98"/>
                    <a:gd name="T1" fmla="*/ 59 h 108"/>
                    <a:gd name="T2" fmla="*/ 98 w 98"/>
                    <a:gd name="T3" fmla="*/ 10 h 108"/>
                    <a:gd name="T4" fmla="*/ 29 w 98"/>
                    <a:gd name="T5" fmla="*/ 0 h 108"/>
                    <a:gd name="T6" fmla="*/ 10 w 98"/>
                    <a:gd name="T7" fmla="*/ 29 h 108"/>
                    <a:gd name="T8" fmla="*/ 10 w 98"/>
                    <a:gd name="T9" fmla="*/ 59 h 108"/>
                    <a:gd name="T10" fmla="*/ 0 w 98"/>
                    <a:gd name="T11" fmla="*/ 79 h 108"/>
                    <a:gd name="T12" fmla="*/ 19 w 98"/>
                    <a:gd name="T13" fmla="*/ 108 h 108"/>
                    <a:gd name="T14" fmla="*/ 59 w 98"/>
                    <a:gd name="T15" fmla="*/ 99 h 108"/>
                    <a:gd name="T16" fmla="*/ 59 w 98"/>
                    <a:gd name="T1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08">
                      <a:moveTo>
                        <a:pt x="59" y="59"/>
                      </a:moveTo>
                      <a:lnTo>
                        <a:pt x="98" y="10"/>
                      </a:lnTo>
                      <a:lnTo>
                        <a:pt x="29" y="0"/>
                      </a:lnTo>
                      <a:lnTo>
                        <a:pt x="10" y="29"/>
                      </a:lnTo>
                      <a:lnTo>
                        <a:pt x="10" y="59"/>
                      </a:lnTo>
                      <a:lnTo>
                        <a:pt x="0" y="79"/>
                      </a:lnTo>
                      <a:lnTo>
                        <a:pt x="19" y="108"/>
                      </a:lnTo>
                      <a:lnTo>
                        <a:pt x="59" y="99"/>
                      </a:lnTo>
                      <a:lnTo>
                        <a:pt x="59" y="59"/>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3" name="Freeform 22">
                  <a:extLst>
                    <a:ext uri="{FF2B5EF4-FFF2-40B4-BE49-F238E27FC236}">
                      <a16:creationId xmlns:a16="http://schemas.microsoft.com/office/drawing/2014/main" id="{FC5A8599-570F-450B-9BBB-F26E2DA61902}"/>
                    </a:ext>
                  </a:extLst>
                </p:cNvPr>
                <p:cNvSpPr>
                  <a:spLocks/>
                </p:cNvSpPr>
                <p:nvPr/>
              </p:nvSpPr>
              <p:spPr bwMode="auto">
                <a:xfrm>
                  <a:off x="9852025" y="3176588"/>
                  <a:ext cx="47625" cy="79375"/>
                </a:xfrm>
                <a:custGeom>
                  <a:avLst/>
                  <a:gdLst>
                    <a:gd name="T0" fmla="*/ 30 w 30"/>
                    <a:gd name="T1" fmla="*/ 0 h 50"/>
                    <a:gd name="T2" fmla="*/ 0 w 30"/>
                    <a:gd name="T3" fmla="*/ 20 h 50"/>
                    <a:gd name="T4" fmla="*/ 0 w 30"/>
                    <a:gd name="T5" fmla="*/ 50 h 50"/>
                    <a:gd name="T6" fmla="*/ 30 w 30"/>
                    <a:gd name="T7" fmla="*/ 50 h 50"/>
                    <a:gd name="T8" fmla="*/ 30 w 30"/>
                    <a:gd name="T9" fmla="*/ 0 h 50"/>
                  </a:gdLst>
                  <a:ahLst/>
                  <a:cxnLst>
                    <a:cxn ang="0">
                      <a:pos x="T0" y="T1"/>
                    </a:cxn>
                    <a:cxn ang="0">
                      <a:pos x="T2" y="T3"/>
                    </a:cxn>
                    <a:cxn ang="0">
                      <a:pos x="T4" y="T5"/>
                    </a:cxn>
                    <a:cxn ang="0">
                      <a:pos x="T6" y="T7"/>
                    </a:cxn>
                    <a:cxn ang="0">
                      <a:pos x="T8" y="T9"/>
                    </a:cxn>
                  </a:cxnLst>
                  <a:rect l="0" t="0" r="r" b="b"/>
                  <a:pathLst>
                    <a:path w="30" h="50">
                      <a:moveTo>
                        <a:pt x="30" y="0"/>
                      </a:moveTo>
                      <a:lnTo>
                        <a:pt x="0" y="20"/>
                      </a:lnTo>
                      <a:lnTo>
                        <a:pt x="0" y="50"/>
                      </a:lnTo>
                      <a:lnTo>
                        <a:pt x="30" y="50"/>
                      </a:lnTo>
                      <a:lnTo>
                        <a:pt x="3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4" name="Freeform 23">
                  <a:extLst>
                    <a:ext uri="{FF2B5EF4-FFF2-40B4-BE49-F238E27FC236}">
                      <a16:creationId xmlns:a16="http://schemas.microsoft.com/office/drawing/2014/main" id="{0D9D7D32-7B87-40D4-A062-7884B605637B}"/>
                    </a:ext>
                  </a:extLst>
                </p:cNvPr>
                <p:cNvSpPr>
                  <a:spLocks/>
                </p:cNvSpPr>
                <p:nvPr/>
              </p:nvSpPr>
              <p:spPr bwMode="auto">
                <a:xfrm>
                  <a:off x="9648825" y="3443288"/>
                  <a:ext cx="77788" cy="47625"/>
                </a:xfrm>
                <a:custGeom>
                  <a:avLst/>
                  <a:gdLst>
                    <a:gd name="T0" fmla="*/ 49 w 49"/>
                    <a:gd name="T1" fmla="*/ 10 h 30"/>
                    <a:gd name="T2" fmla="*/ 49 w 49"/>
                    <a:gd name="T3" fmla="*/ 0 h 30"/>
                    <a:gd name="T4" fmla="*/ 20 w 49"/>
                    <a:gd name="T5" fmla="*/ 0 h 30"/>
                    <a:gd name="T6" fmla="*/ 0 w 49"/>
                    <a:gd name="T7" fmla="*/ 30 h 30"/>
                    <a:gd name="T8" fmla="*/ 30 w 49"/>
                    <a:gd name="T9" fmla="*/ 30 h 30"/>
                    <a:gd name="T10" fmla="*/ 49 w 49"/>
                    <a:gd name="T11" fmla="*/ 10 h 30"/>
                  </a:gdLst>
                  <a:ahLst/>
                  <a:cxnLst>
                    <a:cxn ang="0">
                      <a:pos x="T0" y="T1"/>
                    </a:cxn>
                    <a:cxn ang="0">
                      <a:pos x="T2" y="T3"/>
                    </a:cxn>
                    <a:cxn ang="0">
                      <a:pos x="T4" y="T5"/>
                    </a:cxn>
                    <a:cxn ang="0">
                      <a:pos x="T6" y="T7"/>
                    </a:cxn>
                    <a:cxn ang="0">
                      <a:pos x="T8" y="T9"/>
                    </a:cxn>
                    <a:cxn ang="0">
                      <a:pos x="T10" y="T11"/>
                    </a:cxn>
                  </a:cxnLst>
                  <a:rect l="0" t="0" r="r" b="b"/>
                  <a:pathLst>
                    <a:path w="49" h="30">
                      <a:moveTo>
                        <a:pt x="49" y="10"/>
                      </a:moveTo>
                      <a:lnTo>
                        <a:pt x="49" y="0"/>
                      </a:lnTo>
                      <a:lnTo>
                        <a:pt x="20" y="0"/>
                      </a:lnTo>
                      <a:lnTo>
                        <a:pt x="0" y="30"/>
                      </a:lnTo>
                      <a:lnTo>
                        <a:pt x="30" y="30"/>
                      </a:lnTo>
                      <a:lnTo>
                        <a:pt x="49" y="1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75" name="Freeform 24">
                  <a:extLst>
                    <a:ext uri="{FF2B5EF4-FFF2-40B4-BE49-F238E27FC236}">
                      <a16:creationId xmlns:a16="http://schemas.microsoft.com/office/drawing/2014/main" id="{B6BFD334-F5E2-48EE-9F1D-42B9E14F0B4B}"/>
                    </a:ext>
                  </a:extLst>
                </p:cNvPr>
                <p:cNvSpPr>
                  <a:spLocks/>
                </p:cNvSpPr>
                <p:nvPr/>
              </p:nvSpPr>
              <p:spPr bwMode="auto">
                <a:xfrm>
                  <a:off x="9774238" y="3427413"/>
                  <a:ext cx="93663" cy="47625"/>
                </a:xfrm>
                <a:custGeom>
                  <a:avLst/>
                  <a:gdLst>
                    <a:gd name="T0" fmla="*/ 59 w 59"/>
                    <a:gd name="T1" fmla="*/ 10 h 30"/>
                    <a:gd name="T2" fmla="*/ 49 w 59"/>
                    <a:gd name="T3" fmla="*/ 0 h 30"/>
                    <a:gd name="T4" fmla="*/ 10 w 59"/>
                    <a:gd name="T5" fmla="*/ 10 h 30"/>
                    <a:gd name="T6" fmla="*/ 0 w 59"/>
                    <a:gd name="T7" fmla="*/ 30 h 30"/>
                    <a:gd name="T8" fmla="*/ 20 w 59"/>
                    <a:gd name="T9" fmla="*/ 30 h 30"/>
                    <a:gd name="T10" fmla="*/ 59 w 59"/>
                    <a:gd name="T11" fmla="*/ 10 h 30"/>
                  </a:gdLst>
                  <a:ahLst/>
                  <a:cxnLst>
                    <a:cxn ang="0">
                      <a:pos x="T0" y="T1"/>
                    </a:cxn>
                    <a:cxn ang="0">
                      <a:pos x="T2" y="T3"/>
                    </a:cxn>
                    <a:cxn ang="0">
                      <a:pos x="T4" y="T5"/>
                    </a:cxn>
                    <a:cxn ang="0">
                      <a:pos x="T6" y="T7"/>
                    </a:cxn>
                    <a:cxn ang="0">
                      <a:pos x="T8" y="T9"/>
                    </a:cxn>
                    <a:cxn ang="0">
                      <a:pos x="T10" y="T11"/>
                    </a:cxn>
                  </a:cxnLst>
                  <a:rect l="0" t="0" r="r" b="b"/>
                  <a:pathLst>
                    <a:path w="59" h="30">
                      <a:moveTo>
                        <a:pt x="59" y="10"/>
                      </a:moveTo>
                      <a:lnTo>
                        <a:pt x="49" y="0"/>
                      </a:lnTo>
                      <a:lnTo>
                        <a:pt x="10" y="10"/>
                      </a:lnTo>
                      <a:lnTo>
                        <a:pt x="0" y="30"/>
                      </a:lnTo>
                      <a:lnTo>
                        <a:pt x="20" y="30"/>
                      </a:lnTo>
                      <a:lnTo>
                        <a:pt x="59" y="1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sp>
            <p:nvSpPr>
              <p:cNvPr id="66" name="Freeform 25">
                <a:extLst>
                  <a:ext uri="{FF2B5EF4-FFF2-40B4-BE49-F238E27FC236}">
                    <a16:creationId xmlns:a16="http://schemas.microsoft.com/office/drawing/2014/main" id="{3C84A5C7-09CE-411A-AC20-4D1D40AFAC66}"/>
                  </a:ext>
                </a:extLst>
              </p:cNvPr>
              <p:cNvSpPr>
                <a:spLocks/>
              </p:cNvSpPr>
              <p:nvPr/>
            </p:nvSpPr>
            <p:spPr bwMode="auto">
              <a:xfrm>
                <a:off x="6889750" y="3584575"/>
                <a:ext cx="1536700" cy="800100"/>
              </a:xfrm>
              <a:custGeom>
                <a:avLst/>
                <a:gdLst>
                  <a:gd name="T0" fmla="*/ 84 w 98"/>
                  <a:gd name="T1" fmla="*/ 24 h 51"/>
                  <a:gd name="T2" fmla="*/ 78 w 98"/>
                  <a:gd name="T3" fmla="*/ 25 h 51"/>
                  <a:gd name="T4" fmla="*/ 53 w 98"/>
                  <a:gd name="T5" fmla="*/ 0 h 51"/>
                  <a:gd name="T6" fmla="*/ 28 w 98"/>
                  <a:gd name="T7" fmla="*/ 20 h 51"/>
                  <a:gd name="T8" fmla="*/ 17 w 98"/>
                  <a:gd name="T9" fmla="*/ 16 h 51"/>
                  <a:gd name="T10" fmla="*/ 0 w 98"/>
                  <a:gd name="T11" fmla="*/ 34 h 51"/>
                  <a:gd name="T12" fmla="*/ 17 w 98"/>
                  <a:gd name="T13" fmla="*/ 51 h 51"/>
                  <a:gd name="T14" fmla="*/ 84 w 98"/>
                  <a:gd name="T15" fmla="*/ 51 h 51"/>
                  <a:gd name="T16" fmla="*/ 98 w 98"/>
                  <a:gd name="T17" fmla="*/ 38 h 51"/>
                  <a:gd name="T18" fmla="*/ 84 w 98"/>
                  <a:gd name="T19"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51">
                    <a:moveTo>
                      <a:pt x="84" y="24"/>
                    </a:moveTo>
                    <a:cubicBezTo>
                      <a:pt x="82" y="24"/>
                      <a:pt x="80" y="24"/>
                      <a:pt x="78" y="25"/>
                    </a:cubicBezTo>
                    <a:cubicBezTo>
                      <a:pt x="78" y="11"/>
                      <a:pt x="67" y="0"/>
                      <a:pt x="53" y="0"/>
                    </a:cubicBezTo>
                    <a:cubicBezTo>
                      <a:pt x="41" y="0"/>
                      <a:pt x="31" y="8"/>
                      <a:pt x="28" y="20"/>
                    </a:cubicBezTo>
                    <a:cubicBezTo>
                      <a:pt x="25" y="17"/>
                      <a:pt x="21" y="16"/>
                      <a:pt x="17" y="16"/>
                    </a:cubicBezTo>
                    <a:cubicBezTo>
                      <a:pt x="8" y="16"/>
                      <a:pt x="0" y="24"/>
                      <a:pt x="0" y="34"/>
                    </a:cubicBezTo>
                    <a:cubicBezTo>
                      <a:pt x="0" y="43"/>
                      <a:pt x="8" y="51"/>
                      <a:pt x="17" y="51"/>
                    </a:cubicBezTo>
                    <a:cubicBezTo>
                      <a:pt x="84" y="51"/>
                      <a:pt x="84" y="51"/>
                      <a:pt x="84" y="51"/>
                    </a:cubicBezTo>
                    <a:cubicBezTo>
                      <a:pt x="92" y="51"/>
                      <a:pt x="98" y="45"/>
                      <a:pt x="98" y="38"/>
                    </a:cubicBezTo>
                    <a:cubicBezTo>
                      <a:pt x="98" y="30"/>
                      <a:pt x="92" y="24"/>
                      <a:pt x="84"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grpSp>
          <p:nvGrpSpPr>
            <p:cNvPr id="45" name="Group 28">
              <a:extLst>
                <a:ext uri="{FF2B5EF4-FFF2-40B4-BE49-F238E27FC236}">
                  <a16:creationId xmlns:a16="http://schemas.microsoft.com/office/drawing/2014/main" id="{96094044-AEB1-4193-8ACD-A51DA5B73ECD}"/>
                </a:ext>
              </a:extLst>
            </p:cNvPr>
            <p:cNvGrpSpPr>
              <a:grpSpLocks noChangeAspect="1"/>
            </p:cNvGrpSpPr>
            <p:nvPr/>
          </p:nvGrpSpPr>
          <p:grpSpPr bwMode="auto">
            <a:xfrm>
              <a:off x="6689725" y="4518025"/>
              <a:ext cx="1739900" cy="1136650"/>
              <a:chOff x="4214" y="2846"/>
              <a:chExt cx="1096" cy="716"/>
            </a:xfrm>
          </p:grpSpPr>
          <p:sp>
            <p:nvSpPr>
              <p:cNvPr id="46" name="AutoShape 27">
                <a:extLst>
                  <a:ext uri="{FF2B5EF4-FFF2-40B4-BE49-F238E27FC236}">
                    <a16:creationId xmlns:a16="http://schemas.microsoft.com/office/drawing/2014/main" id="{C49AB07D-DE84-4DE7-8119-2FC154A588D6}"/>
                  </a:ext>
                </a:extLst>
              </p:cNvPr>
              <p:cNvSpPr>
                <a:spLocks noChangeAspect="1" noChangeArrowheads="1" noTextEdit="1"/>
              </p:cNvSpPr>
              <p:nvPr/>
            </p:nvSpPr>
            <p:spPr bwMode="auto">
              <a:xfrm>
                <a:off x="4214" y="2846"/>
                <a:ext cx="1096"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47" name="Freeform 29">
                <a:extLst>
                  <a:ext uri="{FF2B5EF4-FFF2-40B4-BE49-F238E27FC236}">
                    <a16:creationId xmlns:a16="http://schemas.microsoft.com/office/drawing/2014/main" id="{41E8006D-5303-4C85-BDC2-4B1553FC5DA2}"/>
                  </a:ext>
                </a:extLst>
              </p:cNvPr>
              <p:cNvSpPr>
                <a:spLocks/>
              </p:cNvSpPr>
              <p:nvPr/>
            </p:nvSpPr>
            <p:spPr bwMode="auto">
              <a:xfrm>
                <a:off x="4217" y="2849"/>
                <a:ext cx="1088" cy="710"/>
              </a:xfrm>
              <a:custGeom>
                <a:avLst/>
                <a:gdLst>
                  <a:gd name="T0" fmla="*/ 1088 w 1088"/>
                  <a:gd name="T1" fmla="*/ 710 h 710"/>
                  <a:gd name="T2" fmla="*/ 0 w 1088"/>
                  <a:gd name="T3" fmla="*/ 710 h 710"/>
                  <a:gd name="T4" fmla="*/ 0 w 1088"/>
                  <a:gd name="T5" fmla="*/ 0 h 710"/>
                  <a:gd name="T6" fmla="*/ 545 w 1088"/>
                  <a:gd name="T7" fmla="*/ 302 h 710"/>
                  <a:gd name="T8" fmla="*/ 1088 w 1088"/>
                  <a:gd name="T9" fmla="*/ 0 h 710"/>
                  <a:gd name="T10" fmla="*/ 1088 w 1088"/>
                  <a:gd name="T11" fmla="*/ 710 h 710"/>
                </a:gdLst>
                <a:ahLst/>
                <a:cxnLst>
                  <a:cxn ang="0">
                    <a:pos x="T0" y="T1"/>
                  </a:cxn>
                  <a:cxn ang="0">
                    <a:pos x="T2" y="T3"/>
                  </a:cxn>
                  <a:cxn ang="0">
                    <a:pos x="T4" y="T5"/>
                  </a:cxn>
                  <a:cxn ang="0">
                    <a:pos x="T6" y="T7"/>
                  </a:cxn>
                  <a:cxn ang="0">
                    <a:pos x="T8" y="T9"/>
                  </a:cxn>
                  <a:cxn ang="0">
                    <a:pos x="T10" y="T11"/>
                  </a:cxn>
                </a:cxnLst>
                <a:rect l="0" t="0" r="r" b="b"/>
                <a:pathLst>
                  <a:path w="1088" h="710">
                    <a:moveTo>
                      <a:pt x="1088" y="710"/>
                    </a:moveTo>
                    <a:lnTo>
                      <a:pt x="0" y="710"/>
                    </a:lnTo>
                    <a:lnTo>
                      <a:pt x="0" y="0"/>
                    </a:lnTo>
                    <a:lnTo>
                      <a:pt x="545" y="302"/>
                    </a:lnTo>
                    <a:lnTo>
                      <a:pt x="1088" y="0"/>
                    </a:lnTo>
                    <a:lnTo>
                      <a:pt x="1088" y="71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48" name="Freeform 30">
                <a:extLst>
                  <a:ext uri="{FF2B5EF4-FFF2-40B4-BE49-F238E27FC236}">
                    <a16:creationId xmlns:a16="http://schemas.microsoft.com/office/drawing/2014/main" id="{3C79BCA6-37DC-4853-BF32-B4F8E4CE45C8}"/>
                  </a:ext>
                </a:extLst>
              </p:cNvPr>
              <p:cNvSpPr>
                <a:spLocks/>
              </p:cNvSpPr>
              <p:nvPr/>
            </p:nvSpPr>
            <p:spPr bwMode="auto">
              <a:xfrm>
                <a:off x="4217" y="2849"/>
                <a:ext cx="1088" cy="710"/>
              </a:xfrm>
              <a:custGeom>
                <a:avLst/>
                <a:gdLst>
                  <a:gd name="T0" fmla="*/ 1088 w 1088"/>
                  <a:gd name="T1" fmla="*/ 710 h 710"/>
                  <a:gd name="T2" fmla="*/ 0 w 1088"/>
                  <a:gd name="T3" fmla="*/ 710 h 710"/>
                  <a:gd name="T4" fmla="*/ 0 w 1088"/>
                  <a:gd name="T5" fmla="*/ 0 h 710"/>
                  <a:gd name="T6" fmla="*/ 545 w 1088"/>
                  <a:gd name="T7" fmla="*/ 302 h 710"/>
                  <a:gd name="T8" fmla="*/ 1088 w 1088"/>
                  <a:gd name="T9" fmla="*/ 0 h 710"/>
                  <a:gd name="T10" fmla="*/ 1088 w 1088"/>
                  <a:gd name="T11" fmla="*/ 710 h 710"/>
                </a:gdLst>
                <a:ahLst/>
                <a:cxnLst>
                  <a:cxn ang="0">
                    <a:pos x="T0" y="T1"/>
                  </a:cxn>
                  <a:cxn ang="0">
                    <a:pos x="T2" y="T3"/>
                  </a:cxn>
                  <a:cxn ang="0">
                    <a:pos x="T4" y="T5"/>
                  </a:cxn>
                  <a:cxn ang="0">
                    <a:pos x="T6" y="T7"/>
                  </a:cxn>
                  <a:cxn ang="0">
                    <a:pos x="T8" y="T9"/>
                  </a:cxn>
                  <a:cxn ang="0">
                    <a:pos x="T10" y="T11"/>
                  </a:cxn>
                </a:cxnLst>
                <a:rect l="0" t="0" r="r" b="b"/>
                <a:pathLst>
                  <a:path w="1088" h="710">
                    <a:moveTo>
                      <a:pt x="1088" y="710"/>
                    </a:moveTo>
                    <a:lnTo>
                      <a:pt x="0" y="710"/>
                    </a:lnTo>
                    <a:lnTo>
                      <a:pt x="0" y="0"/>
                    </a:lnTo>
                    <a:lnTo>
                      <a:pt x="545" y="302"/>
                    </a:lnTo>
                    <a:lnTo>
                      <a:pt x="1088" y="0"/>
                    </a:lnTo>
                    <a:lnTo>
                      <a:pt x="1088" y="7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49" name="Freeform 31">
                <a:extLst>
                  <a:ext uri="{FF2B5EF4-FFF2-40B4-BE49-F238E27FC236}">
                    <a16:creationId xmlns:a16="http://schemas.microsoft.com/office/drawing/2014/main" id="{A7256BB8-2322-46C5-8877-4FA1EE2967AB}"/>
                  </a:ext>
                </a:extLst>
              </p:cNvPr>
              <p:cNvSpPr>
                <a:spLocks/>
              </p:cNvSpPr>
              <p:nvPr/>
            </p:nvSpPr>
            <p:spPr bwMode="auto">
              <a:xfrm>
                <a:off x="4217" y="3116"/>
                <a:ext cx="1088" cy="443"/>
              </a:xfrm>
              <a:custGeom>
                <a:avLst/>
                <a:gdLst>
                  <a:gd name="T0" fmla="*/ 0 w 407"/>
                  <a:gd name="T1" fmla="*/ 166 h 166"/>
                  <a:gd name="T2" fmla="*/ 162 w 407"/>
                  <a:gd name="T3" fmla="*/ 21 h 166"/>
                  <a:gd name="T4" fmla="*/ 245 w 407"/>
                  <a:gd name="T5" fmla="*/ 21 h 166"/>
                  <a:gd name="T6" fmla="*/ 407 w 407"/>
                  <a:gd name="T7" fmla="*/ 166 h 166"/>
                  <a:gd name="T8" fmla="*/ 0 w 407"/>
                  <a:gd name="T9" fmla="*/ 166 h 166"/>
                </a:gdLst>
                <a:ahLst/>
                <a:cxnLst>
                  <a:cxn ang="0">
                    <a:pos x="T0" y="T1"/>
                  </a:cxn>
                  <a:cxn ang="0">
                    <a:pos x="T2" y="T3"/>
                  </a:cxn>
                  <a:cxn ang="0">
                    <a:pos x="T4" y="T5"/>
                  </a:cxn>
                  <a:cxn ang="0">
                    <a:pos x="T6" y="T7"/>
                  </a:cxn>
                  <a:cxn ang="0">
                    <a:pos x="T8" y="T9"/>
                  </a:cxn>
                </a:cxnLst>
                <a:rect l="0" t="0" r="r" b="b"/>
                <a:pathLst>
                  <a:path w="407" h="166">
                    <a:moveTo>
                      <a:pt x="0" y="166"/>
                    </a:moveTo>
                    <a:cubicBezTo>
                      <a:pt x="162" y="21"/>
                      <a:pt x="162" y="21"/>
                      <a:pt x="162" y="21"/>
                    </a:cubicBezTo>
                    <a:cubicBezTo>
                      <a:pt x="186" y="0"/>
                      <a:pt x="221" y="0"/>
                      <a:pt x="245" y="21"/>
                    </a:cubicBezTo>
                    <a:cubicBezTo>
                      <a:pt x="407" y="166"/>
                      <a:pt x="407" y="166"/>
                      <a:pt x="407" y="166"/>
                    </a:cubicBezTo>
                    <a:cubicBezTo>
                      <a:pt x="0" y="166"/>
                      <a:pt x="0" y="166"/>
                      <a:pt x="0" y="166"/>
                    </a:cubicBezTo>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0" name="Freeform 32">
                <a:extLst>
                  <a:ext uri="{FF2B5EF4-FFF2-40B4-BE49-F238E27FC236}">
                    <a16:creationId xmlns:a16="http://schemas.microsoft.com/office/drawing/2014/main" id="{6C3938C1-28F4-4E3F-A88F-E4FCFE545CBF}"/>
                  </a:ext>
                </a:extLst>
              </p:cNvPr>
              <p:cNvSpPr>
                <a:spLocks/>
              </p:cNvSpPr>
              <p:nvPr/>
            </p:nvSpPr>
            <p:spPr bwMode="auto">
              <a:xfrm>
                <a:off x="4214" y="2846"/>
                <a:ext cx="19" cy="462"/>
              </a:xfrm>
              <a:custGeom>
                <a:avLst/>
                <a:gdLst>
                  <a:gd name="T0" fmla="*/ 0 w 19"/>
                  <a:gd name="T1" fmla="*/ 0 h 462"/>
                  <a:gd name="T2" fmla="*/ 3 w 19"/>
                  <a:gd name="T3" fmla="*/ 462 h 462"/>
                  <a:gd name="T4" fmla="*/ 3 w 19"/>
                  <a:gd name="T5" fmla="*/ 3 h 462"/>
                  <a:gd name="T6" fmla="*/ 19 w 19"/>
                  <a:gd name="T7" fmla="*/ 11 h 462"/>
                  <a:gd name="T8" fmla="*/ 0 w 19"/>
                  <a:gd name="T9" fmla="*/ 0 h 462"/>
                </a:gdLst>
                <a:ahLst/>
                <a:cxnLst>
                  <a:cxn ang="0">
                    <a:pos x="T0" y="T1"/>
                  </a:cxn>
                  <a:cxn ang="0">
                    <a:pos x="T2" y="T3"/>
                  </a:cxn>
                  <a:cxn ang="0">
                    <a:pos x="T4" y="T5"/>
                  </a:cxn>
                  <a:cxn ang="0">
                    <a:pos x="T6" y="T7"/>
                  </a:cxn>
                  <a:cxn ang="0">
                    <a:pos x="T8" y="T9"/>
                  </a:cxn>
                </a:cxnLst>
                <a:rect l="0" t="0" r="r" b="b"/>
                <a:pathLst>
                  <a:path w="19" h="462">
                    <a:moveTo>
                      <a:pt x="0" y="0"/>
                    </a:moveTo>
                    <a:lnTo>
                      <a:pt x="3" y="462"/>
                    </a:lnTo>
                    <a:lnTo>
                      <a:pt x="3" y="3"/>
                    </a:lnTo>
                    <a:lnTo>
                      <a:pt x="19" y="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1" name="Freeform 33">
                <a:extLst>
                  <a:ext uri="{FF2B5EF4-FFF2-40B4-BE49-F238E27FC236}">
                    <a16:creationId xmlns:a16="http://schemas.microsoft.com/office/drawing/2014/main" id="{EA31F0F6-B1E5-4D3B-84A7-F89976C28377}"/>
                  </a:ext>
                </a:extLst>
              </p:cNvPr>
              <p:cNvSpPr>
                <a:spLocks/>
              </p:cNvSpPr>
              <p:nvPr/>
            </p:nvSpPr>
            <p:spPr bwMode="auto">
              <a:xfrm>
                <a:off x="4214" y="2846"/>
                <a:ext cx="19" cy="462"/>
              </a:xfrm>
              <a:custGeom>
                <a:avLst/>
                <a:gdLst>
                  <a:gd name="T0" fmla="*/ 0 w 19"/>
                  <a:gd name="T1" fmla="*/ 0 h 462"/>
                  <a:gd name="T2" fmla="*/ 3 w 19"/>
                  <a:gd name="T3" fmla="*/ 462 h 462"/>
                  <a:gd name="T4" fmla="*/ 3 w 19"/>
                  <a:gd name="T5" fmla="*/ 3 h 462"/>
                  <a:gd name="T6" fmla="*/ 19 w 19"/>
                  <a:gd name="T7" fmla="*/ 11 h 462"/>
                  <a:gd name="T8" fmla="*/ 0 w 19"/>
                  <a:gd name="T9" fmla="*/ 0 h 462"/>
                </a:gdLst>
                <a:ahLst/>
                <a:cxnLst>
                  <a:cxn ang="0">
                    <a:pos x="T0" y="T1"/>
                  </a:cxn>
                  <a:cxn ang="0">
                    <a:pos x="T2" y="T3"/>
                  </a:cxn>
                  <a:cxn ang="0">
                    <a:pos x="T4" y="T5"/>
                  </a:cxn>
                  <a:cxn ang="0">
                    <a:pos x="T6" y="T7"/>
                  </a:cxn>
                  <a:cxn ang="0">
                    <a:pos x="T8" y="T9"/>
                  </a:cxn>
                </a:cxnLst>
                <a:rect l="0" t="0" r="r" b="b"/>
                <a:pathLst>
                  <a:path w="19" h="462">
                    <a:moveTo>
                      <a:pt x="0" y="0"/>
                    </a:moveTo>
                    <a:lnTo>
                      <a:pt x="3" y="462"/>
                    </a:lnTo>
                    <a:lnTo>
                      <a:pt x="3" y="3"/>
                    </a:lnTo>
                    <a:lnTo>
                      <a:pt x="19"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2" name="Freeform 35">
                <a:extLst>
                  <a:ext uri="{FF2B5EF4-FFF2-40B4-BE49-F238E27FC236}">
                    <a16:creationId xmlns:a16="http://schemas.microsoft.com/office/drawing/2014/main" id="{300C5742-B5D9-497A-A549-B73CB21706DC}"/>
                  </a:ext>
                </a:extLst>
              </p:cNvPr>
              <p:cNvSpPr>
                <a:spLocks/>
              </p:cNvSpPr>
              <p:nvPr/>
            </p:nvSpPr>
            <p:spPr bwMode="auto">
              <a:xfrm>
                <a:off x="4219" y="3557"/>
                <a:ext cx="1091" cy="5"/>
              </a:xfrm>
              <a:custGeom>
                <a:avLst/>
                <a:gdLst>
                  <a:gd name="T0" fmla="*/ 1086 w 1091"/>
                  <a:gd name="T1" fmla="*/ 0 h 5"/>
                  <a:gd name="T2" fmla="*/ 1086 w 1091"/>
                  <a:gd name="T3" fmla="*/ 2 h 5"/>
                  <a:gd name="T4" fmla="*/ 1086 w 1091"/>
                  <a:gd name="T5" fmla="*/ 2 h 5"/>
                  <a:gd name="T6" fmla="*/ 1086 w 1091"/>
                  <a:gd name="T7" fmla="*/ 2 h 5"/>
                  <a:gd name="T8" fmla="*/ 0 w 1091"/>
                  <a:gd name="T9" fmla="*/ 2 h 5"/>
                  <a:gd name="T10" fmla="*/ 0 w 1091"/>
                  <a:gd name="T11" fmla="*/ 5 h 5"/>
                  <a:gd name="T12" fmla="*/ 1091 w 1091"/>
                  <a:gd name="T13" fmla="*/ 5 h 5"/>
                  <a:gd name="T14" fmla="*/ 1086 w 109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1" h="5">
                    <a:moveTo>
                      <a:pt x="1086" y="0"/>
                    </a:moveTo>
                    <a:lnTo>
                      <a:pt x="1086" y="2"/>
                    </a:lnTo>
                    <a:lnTo>
                      <a:pt x="1086" y="2"/>
                    </a:lnTo>
                    <a:lnTo>
                      <a:pt x="1086" y="2"/>
                    </a:lnTo>
                    <a:lnTo>
                      <a:pt x="0" y="2"/>
                    </a:lnTo>
                    <a:lnTo>
                      <a:pt x="0" y="5"/>
                    </a:lnTo>
                    <a:lnTo>
                      <a:pt x="1091" y="5"/>
                    </a:lnTo>
                    <a:lnTo>
                      <a:pt x="10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3" name="Freeform 36">
                <a:extLst>
                  <a:ext uri="{FF2B5EF4-FFF2-40B4-BE49-F238E27FC236}">
                    <a16:creationId xmlns:a16="http://schemas.microsoft.com/office/drawing/2014/main" id="{5E3DD8A3-86F5-4847-B5EF-0D9314D92FC3}"/>
                  </a:ext>
                </a:extLst>
              </p:cNvPr>
              <p:cNvSpPr>
                <a:spLocks/>
              </p:cNvSpPr>
              <p:nvPr/>
            </p:nvSpPr>
            <p:spPr bwMode="auto">
              <a:xfrm>
                <a:off x="4219" y="3557"/>
                <a:ext cx="1091" cy="5"/>
              </a:xfrm>
              <a:custGeom>
                <a:avLst/>
                <a:gdLst>
                  <a:gd name="T0" fmla="*/ 1086 w 1091"/>
                  <a:gd name="T1" fmla="*/ 0 h 5"/>
                  <a:gd name="T2" fmla="*/ 1086 w 1091"/>
                  <a:gd name="T3" fmla="*/ 2 h 5"/>
                  <a:gd name="T4" fmla="*/ 1086 w 1091"/>
                  <a:gd name="T5" fmla="*/ 2 h 5"/>
                  <a:gd name="T6" fmla="*/ 1086 w 1091"/>
                  <a:gd name="T7" fmla="*/ 2 h 5"/>
                  <a:gd name="T8" fmla="*/ 0 w 1091"/>
                  <a:gd name="T9" fmla="*/ 2 h 5"/>
                  <a:gd name="T10" fmla="*/ 0 w 1091"/>
                  <a:gd name="T11" fmla="*/ 5 h 5"/>
                  <a:gd name="T12" fmla="*/ 1091 w 1091"/>
                  <a:gd name="T13" fmla="*/ 5 h 5"/>
                  <a:gd name="T14" fmla="*/ 1086 w 1091"/>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1" h="5">
                    <a:moveTo>
                      <a:pt x="1086" y="0"/>
                    </a:moveTo>
                    <a:lnTo>
                      <a:pt x="1086" y="2"/>
                    </a:lnTo>
                    <a:lnTo>
                      <a:pt x="1086" y="2"/>
                    </a:lnTo>
                    <a:lnTo>
                      <a:pt x="1086" y="2"/>
                    </a:lnTo>
                    <a:lnTo>
                      <a:pt x="0" y="2"/>
                    </a:lnTo>
                    <a:lnTo>
                      <a:pt x="0" y="5"/>
                    </a:lnTo>
                    <a:lnTo>
                      <a:pt x="1091" y="5"/>
                    </a:lnTo>
                    <a:lnTo>
                      <a:pt x="10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4" name="Freeform 37">
                <a:extLst>
                  <a:ext uri="{FF2B5EF4-FFF2-40B4-BE49-F238E27FC236}">
                    <a16:creationId xmlns:a16="http://schemas.microsoft.com/office/drawing/2014/main" id="{130359F7-D072-4450-B8FE-2E505D7DCE18}"/>
                  </a:ext>
                </a:extLst>
              </p:cNvPr>
              <p:cNvSpPr>
                <a:spLocks/>
              </p:cNvSpPr>
              <p:nvPr/>
            </p:nvSpPr>
            <p:spPr bwMode="auto">
              <a:xfrm>
                <a:off x="5294" y="3551"/>
                <a:ext cx="11" cy="8"/>
              </a:xfrm>
              <a:custGeom>
                <a:avLst/>
                <a:gdLst>
                  <a:gd name="T0" fmla="*/ 0 w 11"/>
                  <a:gd name="T1" fmla="*/ 0 h 8"/>
                  <a:gd name="T2" fmla="*/ 11 w 11"/>
                  <a:gd name="T3" fmla="*/ 8 h 8"/>
                  <a:gd name="T4" fmla="*/ 11 w 11"/>
                  <a:gd name="T5" fmla="*/ 6 h 8"/>
                  <a:gd name="T6" fmla="*/ 0 w 11"/>
                  <a:gd name="T7" fmla="*/ 0 h 8"/>
                </a:gdLst>
                <a:ahLst/>
                <a:cxnLst>
                  <a:cxn ang="0">
                    <a:pos x="T0" y="T1"/>
                  </a:cxn>
                  <a:cxn ang="0">
                    <a:pos x="T2" y="T3"/>
                  </a:cxn>
                  <a:cxn ang="0">
                    <a:pos x="T4" y="T5"/>
                  </a:cxn>
                  <a:cxn ang="0">
                    <a:pos x="T6" y="T7"/>
                  </a:cxn>
                </a:cxnLst>
                <a:rect l="0" t="0" r="r" b="b"/>
                <a:pathLst>
                  <a:path w="11" h="8">
                    <a:moveTo>
                      <a:pt x="0" y="0"/>
                    </a:moveTo>
                    <a:lnTo>
                      <a:pt x="11" y="8"/>
                    </a:lnTo>
                    <a:lnTo>
                      <a:pt x="11" y="6"/>
                    </a:lnTo>
                    <a:lnTo>
                      <a:pt x="0" y="0"/>
                    </a:lnTo>
                    <a:close/>
                  </a:path>
                </a:pathLst>
              </a:custGeom>
              <a:solidFill>
                <a:srgbClr val="99C9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5" name="Freeform 38">
                <a:extLst>
                  <a:ext uri="{FF2B5EF4-FFF2-40B4-BE49-F238E27FC236}">
                    <a16:creationId xmlns:a16="http://schemas.microsoft.com/office/drawing/2014/main" id="{E667ADC6-C2D7-42EB-B748-70EAD19CD9AF}"/>
                  </a:ext>
                </a:extLst>
              </p:cNvPr>
              <p:cNvSpPr>
                <a:spLocks/>
              </p:cNvSpPr>
              <p:nvPr/>
            </p:nvSpPr>
            <p:spPr bwMode="auto">
              <a:xfrm>
                <a:off x="5294" y="3551"/>
                <a:ext cx="11" cy="8"/>
              </a:xfrm>
              <a:custGeom>
                <a:avLst/>
                <a:gdLst>
                  <a:gd name="T0" fmla="*/ 0 w 11"/>
                  <a:gd name="T1" fmla="*/ 0 h 8"/>
                  <a:gd name="T2" fmla="*/ 11 w 11"/>
                  <a:gd name="T3" fmla="*/ 8 h 8"/>
                  <a:gd name="T4" fmla="*/ 11 w 11"/>
                  <a:gd name="T5" fmla="*/ 6 h 8"/>
                  <a:gd name="T6" fmla="*/ 0 w 11"/>
                  <a:gd name="T7" fmla="*/ 0 h 8"/>
                </a:gdLst>
                <a:ahLst/>
                <a:cxnLst>
                  <a:cxn ang="0">
                    <a:pos x="T0" y="T1"/>
                  </a:cxn>
                  <a:cxn ang="0">
                    <a:pos x="T2" y="T3"/>
                  </a:cxn>
                  <a:cxn ang="0">
                    <a:pos x="T4" y="T5"/>
                  </a:cxn>
                  <a:cxn ang="0">
                    <a:pos x="T6" y="T7"/>
                  </a:cxn>
                </a:cxnLst>
                <a:rect l="0" t="0" r="r" b="b"/>
                <a:pathLst>
                  <a:path w="11" h="8">
                    <a:moveTo>
                      <a:pt x="0" y="0"/>
                    </a:moveTo>
                    <a:lnTo>
                      <a:pt x="11" y="8"/>
                    </a:lnTo>
                    <a:lnTo>
                      <a:pt x="11"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6" name="Freeform 39">
                <a:extLst>
                  <a:ext uri="{FF2B5EF4-FFF2-40B4-BE49-F238E27FC236}">
                    <a16:creationId xmlns:a16="http://schemas.microsoft.com/office/drawing/2014/main" id="{891596E7-4A45-47F4-BADE-8AFAAA8A7B1B}"/>
                  </a:ext>
                </a:extLst>
              </p:cNvPr>
              <p:cNvSpPr>
                <a:spLocks/>
              </p:cNvSpPr>
              <p:nvPr/>
            </p:nvSpPr>
            <p:spPr bwMode="auto">
              <a:xfrm>
                <a:off x="4219" y="3151"/>
                <a:ext cx="1086" cy="408"/>
              </a:xfrm>
              <a:prstGeom prst="triangle">
                <a:avLst/>
              </a:prstGeom>
              <a:solidFill>
                <a:srgbClr val="4C9A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sp>
            <p:nvSpPr>
              <p:cNvPr id="57" name="Freeform 40">
                <a:extLst>
                  <a:ext uri="{FF2B5EF4-FFF2-40B4-BE49-F238E27FC236}">
                    <a16:creationId xmlns:a16="http://schemas.microsoft.com/office/drawing/2014/main" id="{31502374-813B-42DF-8644-126FF4112C2A}"/>
                  </a:ext>
                </a:extLst>
              </p:cNvPr>
              <p:cNvSpPr>
                <a:spLocks/>
              </p:cNvSpPr>
              <p:nvPr/>
            </p:nvSpPr>
            <p:spPr bwMode="auto">
              <a:xfrm>
                <a:off x="4217" y="2849"/>
                <a:ext cx="1088" cy="387"/>
              </a:xfrm>
              <a:custGeom>
                <a:avLst/>
                <a:gdLst>
                  <a:gd name="T0" fmla="*/ 378 w 407"/>
                  <a:gd name="T1" fmla="*/ 52 h 145"/>
                  <a:gd name="T2" fmla="*/ 246 w 407"/>
                  <a:gd name="T3" fmla="*/ 129 h 145"/>
                  <a:gd name="T4" fmla="*/ 161 w 407"/>
                  <a:gd name="T5" fmla="*/ 129 h 145"/>
                  <a:gd name="T6" fmla="*/ 29 w 407"/>
                  <a:gd name="T7" fmla="*/ 52 h 145"/>
                  <a:gd name="T8" fmla="*/ 0 w 407"/>
                  <a:gd name="T9" fmla="*/ 0 h 145"/>
                  <a:gd name="T10" fmla="*/ 407 w 407"/>
                  <a:gd name="T11" fmla="*/ 0 h 145"/>
                  <a:gd name="T12" fmla="*/ 378 w 407"/>
                  <a:gd name="T13" fmla="*/ 52 h 145"/>
                </a:gdLst>
                <a:ahLst/>
                <a:cxnLst>
                  <a:cxn ang="0">
                    <a:pos x="T0" y="T1"/>
                  </a:cxn>
                  <a:cxn ang="0">
                    <a:pos x="T2" y="T3"/>
                  </a:cxn>
                  <a:cxn ang="0">
                    <a:pos x="T4" y="T5"/>
                  </a:cxn>
                  <a:cxn ang="0">
                    <a:pos x="T6" y="T7"/>
                  </a:cxn>
                  <a:cxn ang="0">
                    <a:pos x="T8" y="T9"/>
                  </a:cxn>
                  <a:cxn ang="0">
                    <a:pos x="T10" y="T11"/>
                  </a:cxn>
                  <a:cxn ang="0">
                    <a:pos x="T12" y="T13"/>
                  </a:cxn>
                </a:cxnLst>
                <a:rect l="0" t="0" r="r" b="b"/>
                <a:pathLst>
                  <a:path w="407" h="145">
                    <a:moveTo>
                      <a:pt x="378" y="52"/>
                    </a:moveTo>
                    <a:cubicBezTo>
                      <a:pt x="246" y="129"/>
                      <a:pt x="246" y="129"/>
                      <a:pt x="246" y="129"/>
                    </a:cubicBezTo>
                    <a:cubicBezTo>
                      <a:pt x="220" y="145"/>
                      <a:pt x="187" y="145"/>
                      <a:pt x="161" y="129"/>
                    </a:cubicBezTo>
                    <a:cubicBezTo>
                      <a:pt x="29" y="52"/>
                      <a:pt x="29" y="52"/>
                      <a:pt x="29" y="52"/>
                    </a:cubicBezTo>
                    <a:cubicBezTo>
                      <a:pt x="11" y="41"/>
                      <a:pt x="0" y="21"/>
                      <a:pt x="0" y="0"/>
                    </a:cubicBezTo>
                    <a:cubicBezTo>
                      <a:pt x="407" y="0"/>
                      <a:pt x="407" y="0"/>
                      <a:pt x="407" y="0"/>
                    </a:cubicBezTo>
                    <a:cubicBezTo>
                      <a:pt x="407" y="21"/>
                      <a:pt x="396" y="41"/>
                      <a:pt x="378" y="52"/>
                    </a:cubicBezTo>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solidFill>
                    <a:srgbClr val="282828"/>
                  </a:solidFill>
                  <a:effectLst/>
                  <a:uLnTx/>
                  <a:uFillTx/>
                  <a:latin typeface="Segoe UI"/>
                  <a:ea typeface="+mn-ea"/>
                  <a:cs typeface="+mn-cs"/>
                </a:endParaRPr>
              </a:p>
            </p:txBody>
          </p:sp>
        </p:grpSp>
      </p:grpSp>
      <p:sp>
        <p:nvSpPr>
          <p:cNvPr id="3" name="Rectangle 2">
            <a:extLst>
              <a:ext uri="{FF2B5EF4-FFF2-40B4-BE49-F238E27FC236}">
                <a16:creationId xmlns:a16="http://schemas.microsoft.com/office/drawing/2014/main" id="{6EBEE2F2-38AC-4153-B52F-1AC20F769AE1}"/>
              </a:ext>
            </a:extLst>
          </p:cNvPr>
          <p:cNvSpPr/>
          <p:nvPr/>
        </p:nvSpPr>
        <p:spPr>
          <a:xfrm>
            <a:off x="434975" y="3991109"/>
            <a:ext cx="2888949" cy="1400383"/>
          </a:xfrm>
          <a:prstGeom prst="rect">
            <a:avLst/>
          </a:prstGeom>
        </p:spPr>
        <p:txBody>
          <a:bodyPr wrap="square" lIns="0" rIns="0">
            <a:spAutoFit/>
          </a:bodyPr>
          <a:lstStyle/>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77D5"/>
                </a:solidFill>
                <a:effectLst/>
                <a:uLnTx/>
                <a:uFillTx/>
                <a:ea typeface="+mn-ea"/>
                <a:cs typeface="Segoe UI Semibold" panose="020B0502040204020203" pitchFamily="34" charset="0"/>
              </a:rPr>
              <a:t>Compelling moment: </a:t>
            </a:r>
          </a:p>
          <a:p>
            <a:pPr marL="0" marR="0" lvl="0" indent="0" algn="l" defTabSz="932688"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282828"/>
                </a:solidFill>
                <a:effectLst/>
                <a:uLnTx/>
                <a:uFillTx/>
                <a:ea typeface="+mn-ea"/>
              </a:rPr>
              <a:t>End of Support for Office 2010</a:t>
            </a:r>
            <a:br>
              <a:rPr kumimoji="0" lang="en-US" sz="1600" b="0" i="0" u="none" strike="noStrike" kern="1200" cap="none" spc="0" normalizeH="0" baseline="0" noProof="0">
                <a:ln>
                  <a:noFill/>
                </a:ln>
                <a:solidFill>
                  <a:srgbClr val="282828"/>
                </a:solidFill>
                <a:effectLst/>
                <a:uLnTx/>
                <a:uFillTx/>
                <a:ea typeface="+mn-ea"/>
              </a:rPr>
            </a:br>
            <a:r>
              <a:rPr kumimoji="0" lang="en-US" sz="1600" b="0" i="0" u="none" strike="noStrike" kern="1200" cap="none" spc="0" normalizeH="0" baseline="0" noProof="0">
                <a:ln>
                  <a:noFill/>
                </a:ln>
                <a:solidFill>
                  <a:srgbClr val="282828"/>
                </a:solidFill>
                <a:effectLst/>
                <a:uLnTx/>
                <a:uFillTx/>
                <a:ea typeface="+mn-ea"/>
              </a:rPr>
              <a:t>and Office 2013 Office 365 connectivity</a:t>
            </a:r>
            <a:br>
              <a:rPr kumimoji="0" lang="en-US" sz="1600" b="0" i="0" u="none" strike="noStrike" kern="1200" cap="none" spc="0" normalizeH="0" baseline="0" noProof="0">
                <a:ln>
                  <a:noFill/>
                </a:ln>
                <a:solidFill>
                  <a:srgbClr val="282828"/>
                </a:solidFill>
                <a:effectLst/>
                <a:uLnTx/>
                <a:uFillTx/>
                <a:ea typeface="+mn-ea"/>
              </a:rPr>
            </a:br>
            <a:r>
              <a:rPr kumimoji="0" lang="en-US" sz="1600" b="0" i="0" u="none" strike="noStrike" kern="1200" cap="none" spc="0" normalizeH="0" baseline="0" noProof="0">
                <a:ln>
                  <a:noFill/>
                </a:ln>
                <a:solidFill>
                  <a:srgbClr val="282828"/>
                </a:solidFill>
                <a:effectLst/>
                <a:uLnTx/>
                <a:uFillTx/>
                <a:ea typeface="+mn-ea"/>
              </a:rPr>
              <a:t>is October 2020</a:t>
            </a:r>
          </a:p>
        </p:txBody>
      </p:sp>
      <p:cxnSp>
        <p:nvCxnSpPr>
          <p:cNvPr id="77" name="Straight Connector 76">
            <a:extLst>
              <a:ext uri="{FF2B5EF4-FFF2-40B4-BE49-F238E27FC236}">
                <a16:creationId xmlns:a16="http://schemas.microsoft.com/office/drawing/2014/main" id="{3623E18C-E931-FB4D-BCB6-3D7C32727BE6}"/>
              </a:ext>
              <a:ext uri="{C183D7F6-B498-43B3-948B-1728B52AA6E4}">
                <adec:decorative xmlns:adec="http://schemas.microsoft.com/office/drawing/2017/decorative" val="1"/>
              </a:ext>
            </a:extLst>
          </p:cNvPr>
          <p:cNvCxnSpPr>
            <a:cxnSpLocks/>
          </p:cNvCxnSpPr>
          <p:nvPr/>
        </p:nvCxnSpPr>
        <p:spPr>
          <a:xfrm>
            <a:off x="5345669" y="1779203"/>
            <a:ext cx="0" cy="4381303"/>
          </a:xfrm>
          <a:prstGeom prst="line">
            <a:avLst/>
          </a:prstGeom>
          <a:ln w="28575">
            <a:solidFill>
              <a:schemeClr val="tx1">
                <a:lumMod val="10000"/>
                <a:lumOff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051CC051-CDF4-464B-84BB-C4E8DB95592D}"/>
              </a:ext>
            </a:extLst>
          </p:cNvPr>
          <p:cNvSpPr/>
          <p:nvPr/>
        </p:nvSpPr>
        <p:spPr>
          <a:xfrm>
            <a:off x="423418" y="6550025"/>
            <a:ext cx="10564880" cy="276999"/>
          </a:xfrm>
          <a:prstGeom prst="rect">
            <a:avLst/>
          </a:prstGeom>
        </p:spPr>
        <p:txBody>
          <a:bodyPr wrap="square">
            <a:spAutoFit/>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82828"/>
                </a:solidFill>
                <a:effectLst/>
                <a:uLnTx/>
                <a:uFillTx/>
                <a:ea typeface="+mn-ea"/>
                <a:cs typeface="Segoe UI" panose="020B0502040204020203" pitchFamily="34" charset="0"/>
              </a:rPr>
              <a:t>1 </a:t>
            </a:r>
            <a:r>
              <a:rPr kumimoji="0" lang="en-US" sz="1200" b="0" i="0" u="none" strike="noStrike" kern="1200" cap="none" spc="0" normalizeH="0" baseline="0" noProof="0">
                <a:ln>
                  <a:noFill/>
                </a:ln>
                <a:solidFill>
                  <a:srgbClr val="282828"/>
                </a:solidFill>
                <a:effectLst/>
                <a:uLnTx/>
                <a:uFillTx/>
                <a:ea typeface="+mn-ea"/>
                <a:cs typeface="Segoe UI" panose="020B0502040204020203" pitchFamily="34" charset="0"/>
              </a:rPr>
              <a:t>Bredin, an SMB market research and content marketing agency.</a:t>
            </a:r>
          </a:p>
        </p:txBody>
      </p:sp>
      <p:pic>
        <p:nvPicPr>
          <p:cNvPr id="76" name="Picture 75" descr="Screenshot of online file that is shared">
            <a:extLst>
              <a:ext uri="{FF2B5EF4-FFF2-40B4-BE49-F238E27FC236}">
                <a16:creationId xmlns:a16="http://schemas.microsoft.com/office/drawing/2014/main" id="{8DD480EE-66D4-F94B-8AFF-2B47EA8C2F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r="-131"/>
          <a:stretch/>
        </p:blipFill>
        <p:spPr>
          <a:xfrm>
            <a:off x="5919125" y="2208147"/>
            <a:ext cx="2784582" cy="1564296"/>
          </a:xfrm>
          <a:prstGeom prst="rect">
            <a:avLst/>
          </a:prstGeom>
          <a:ln>
            <a:solidFill>
              <a:schemeClr val="bg2">
                <a:lumMod val="85000"/>
              </a:schemeClr>
            </a:solidFill>
          </a:ln>
        </p:spPr>
      </p:pic>
      <p:pic>
        <p:nvPicPr>
          <p:cNvPr id="79" name="Picture 78" descr="Screenshot of an organization's shift schedule">
            <a:extLst>
              <a:ext uri="{FF2B5EF4-FFF2-40B4-BE49-F238E27FC236}">
                <a16:creationId xmlns:a16="http://schemas.microsoft.com/office/drawing/2014/main" id="{8422E45B-9A32-4FAB-B35C-FC3D4191D710}"/>
              </a:ext>
            </a:extLst>
          </p:cNvPr>
          <p:cNvPicPr>
            <a:picLocks noChangeAspect="1"/>
          </p:cNvPicPr>
          <p:nvPr/>
        </p:nvPicPr>
        <p:blipFill>
          <a:blip r:embed="rId5"/>
          <a:srcRect/>
          <a:stretch/>
        </p:blipFill>
        <p:spPr>
          <a:xfrm>
            <a:off x="9368990" y="4404984"/>
            <a:ext cx="2278409" cy="1571317"/>
          </a:xfrm>
          <a:prstGeom prst="rect">
            <a:avLst/>
          </a:prstGeom>
          <a:ln>
            <a:solidFill>
              <a:schemeClr val="accent3"/>
            </a:solidFill>
          </a:ln>
          <a:effectLst/>
        </p:spPr>
      </p:pic>
    </p:spTree>
    <p:extLst>
      <p:ext uri="{BB962C8B-B14F-4D97-AF65-F5344CB8AC3E}">
        <p14:creationId xmlns:p14="http://schemas.microsoft.com/office/powerpoint/2010/main" val="82672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BB6E4-748E-448B-8A59-BE85834DE8B6}"/>
              </a:ext>
            </a:extLst>
          </p:cNvPr>
          <p:cNvSpPr>
            <a:spLocks noGrp="1"/>
          </p:cNvSpPr>
          <p:nvPr>
            <p:ph type="title"/>
          </p:nvPr>
        </p:nvSpPr>
        <p:spPr>
          <a:xfrm>
            <a:off x="434975" y="449264"/>
            <a:ext cx="10415161" cy="754061"/>
          </a:xfrm>
        </p:spPr>
        <p:txBody>
          <a:bodyPr/>
          <a:lstStyle/>
          <a:p>
            <a:r>
              <a:rPr lang="en-US">
                <a:ln>
                  <a:noFill/>
                </a:ln>
                <a:solidFill>
                  <a:schemeClr val="tx1"/>
                </a:solidFill>
                <a:latin typeface="Segoe UI Semibold" panose="020B0702040204020203" pitchFamily="34" charset="0"/>
              </a:rPr>
              <a:t>Online file </a:t>
            </a:r>
            <a:r>
              <a:rPr lang="en-US">
                <a:ln>
                  <a:noFill/>
                </a:ln>
                <a:solidFill>
                  <a:srgbClr val="0078D4"/>
                </a:solidFill>
                <a:latin typeface="Segoe UI Semibold" panose="020B0702040204020203" pitchFamily="34" charset="0"/>
              </a:rPr>
              <a:t>storage</a:t>
            </a:r>
            <a:r>
              <a:rPr lang="en-US">
                <a:ln>
                  <a:noFill/>
                </a:ln>
                <a:solidFill>
                  <a:schemeClr val="tx1"/>
                </a:solidFill>
                <a:latin typeface="Segoe UI Semibold" panose="020B0702040204020203" pitchFamily="34" charset="0"/>
              </a:rPr>
              <a:t>, document </a:t>
            </a:r>
            <a:r>
              <a:rPr lang="en-US">
                <a:ln>
                  <a:noFill/>
                </a:ln>
                <a:solidFill>
                  <a:srgbClr val="0078D4"/>
                </a:solidFill>
                <a:latin typeface="Segoe UI Semibold" panose="020B0702040204020203" pitchFamily="34" charset="0"/>
              </a:rPr>
              <a:t>sharing</a:t>
            </a:r>
            <a:r>
              <a:rPr lang="en-US">
                <a:ln>
                  <a:noFill/>
                </a:ln>
                <a:solidFill>
                  <a:schemeClr val="tx1"/>
                </a:solidFill>
                <a:latin typeface="Segoe UI Semibold" panose="020B0702040204020203" pitchFamily="34" charset="0"/>
              </a:rPr>
              <a:t>, </a:t>
            </a:r>
            <a:r>
              <a:rPr lang="en-US">
                <a:ln>
                  <a:noFill/>
                </a:ln>
                <a:solidFill>
                  <a:srgbClr val="0078D4"/>
                </a:solidFill>
                <a:latin typeface="Segoe UI Semibold" panose="020B0702040204020203" pitchFamily="34" charset="0"/>
              </a:rPr>
              <a:t>co-authoring</a:t>
            </a:r>
            <a:endParaRPr lang="en-US"/>
          </a:p>
        </p:txBody>
      </p:sp>
      <p:sp>
        <p:nvSpPr>
          <p:cNvPr id="11" name="Rectangle 10">
            <a:extLst>
              <a:ext uri="{FF2B5EF4-FFF2-40B4-BE49-F238E27FC236}">
                <a16:creationId xmlns:a16="http://schemas.microsoft.com/office/drawing/2014/main" id="{5941D8E2-CAF7-E748-A240-BF7214892D09}"/>
              </a:ext>
            </a:extLst>
          </p:cNvPr>
          <p:cNvSpPr/>
          <p:nvPr/>
        </p:nvSpPr>
        <p:spPr>
          <a:xfrm>
            <a:off x="443014" y="2997561"/>
            <a:ext cx="3682672" cy="2677656"/>
          </a:xfrm>
          <a:prstGeom prst="rect">
            <a:avLst/>
          </a:prstGeom>
        </p:spPr>
        <p:txBody>
          <a:bodyPr wrap="square" lIns="0" tIns="0" rIns="0" bIns="0" anchor="t">
            <a:spAutoFit/>
          </a:bodyPr>
          <a:lstStyle/>
          <a:p>
            <a:pPr lvl="0" defTabSz="896386">
              <a:defRPr/>
            </a:pPr>
            <a:r>
              <a:rPr lang="en-US" b="1" kern="0">
                <a:gradFill>
                  <a:gsLst>
                    <a:gs pos="1250">
                      <a:srgbClr val="2C292A"/>
                    </a:gs>
                    <a:gs pos="100000">
                      <a:srgbClr val="2C292A"/>
                    </a:gs>
                  </a:gsLst>
                  <a:lin ang="5400000" scaled="0"/>
                </a:gradFill>
                <a:ea typeface="Segoe UI Semibold" charset="0"/>
                <a:cs typeface="Segoe UI Semibold" charset="0"/>
              </a:rPr>
              <a:t>Access and share</a:t>
            </a:r>
          </a:p>
          <a:p>
            <a:pPr lvl="0" defTabSz="896386">
              <a:defRPr/>
            </a:pPr>
            <a:r>
              <a:rPr lang="en-US" sz="1400" kern="0">
                <a:gradFill>
                  <a:gsLst>
                    <a:gs pos="1250">
                      <a:srgbClr val="2C292A"/>
                    </a:gs>
                    <a:gs pos="100000">
                      <a:srgbClr val="2C292A"/>
                    </a:gs>
                  </a:gsLst>
                  <a:lin ang="5400000" scaled="0"/>
                </a:gradFill>
                <a:cs typeface="Segoe UI"/>
              </a:rPr>
              <a:t>content from anywhere with Microsoft Teams desktop, web, and mobile apps </a:t>
            </a:r>
          </a:p>
          <a:p>
            <a:pPr marL="0" marR="0" lvl="0" indent="0" algn="l" defTabSz="896386" rtl="0" eaLnBrk="1" fontAlgn="auto" latinLnBrk="0" hangingPunct="1">
              <a:lnSpc>
                <a:spcPct val="100000"/>
              </a:lnSpc>
              <a:spcBef>
                <a:spcPts val="0"/>
              </a:spcBef>
              <a:spcAft>
                <a:spcPts val="0"/>
              </a:spcAft>
              <a:buClrTx/>
              <a:buSzTx/>
              <a:buFontTx/>
              <a:buNone/>
              <a:tabLst/>
              <a:defRPr/>
            </a:pPr>
            <a:endParaRPr lang="en-US" kern="0">
              <a:gradFill>
                <a:gsLst>
                  <a:gs pos="1250">
                    <a:srgbClr val="2C292A"/>
                  </a:gs>
                  <a:gs pos="100000">
                    <a:srgbClr val="2C292A"/>
                  </a:gs>
                </a:gsLst>
                <a:lin ang="5400000" scaled="0"/>
              </a:gradFill>
              <a:cs typeface="Segoe UI"/>
            </a:endParaRPr>
          </a:p>
          <a:p>
            <a:pPr defTabSz="896386">
              <a:defRPr/>
            </a:pPr>
            <a:r>
              <a:rPr lang="en-US" b="1" kern="0">
                <a:gradFill>
                  <a:gsLst>
                    <a:gs pos="1250">
                      <a:srgbClr val="2C292A"/>
                    </a:gs>
                    <a:gs pos="100000">
                      <a:srgbClr val="2C292A"/>
                    </a:gs>
                  </a:gsLst>
                  <a:lin ang="5400000" scaled="0"/>
                </a:gradFill>
                <a:cs typeface="Segoe UI Semibold" charset="0"/>
              </a:rPr>
              <a:t>Connect and work together</a:t>
            </a:r>
          </a:p>
          <a:p>
            <a:pPr lvl="0" defTabSz="896386">
              <a:defRPr/>
            </a:pPr>
            <a:r>
              <a:rPr lang="en-US" sz="1400" kern="0">
                <a:gradFill>
                  <a:gsLst>
                    <a:gs pos="1250">
                      <a:srgbClr val="2C292A"/>
                    </a:gs>
                    <a:gs pos="100000">
                      <a:srgbClr val="2C292A"/>
                    </a:gs>
                  </a:gsLst>
                  <a:lin ang="5400000" scaled="0"/>
                </a:gradFill>
                <a:cs typeface="Segoe UI"/>
              </a:rPr>
              <a:t>across multiple projects and get important notifications in real-time</a:t>
            </a:r>
          </a:p>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gradFill>
                <a:gsLst>
                  <a:gs pos="1250">
                    <a:srgbClr val="2C292A"/>
                  </a:gs>
                  <a:gs pos="100000">
                    <a:srgbClr val="2C292A"/>
                  </a:gs>
                </a:gsLst>
                <a:lin ang="5400000" scaled="0"/>
              </a:gradFill>
              <a:effectLst/>
              <a:uLnTx/>
              <a:uFillTx/>
              <a:ea typeface="+mn-ea"/>
              <a:cs typeface="Segoe UI"/>
            </a:endParaRPr>
          </a:p>
          <a:p>
            <a:pPr lvl="0" defTabSz="896386">
              <a:defRPr/>
            </a:pPr>
            <a:r>
              <a:rPr lang="en-US" b="1" kern="0">
                <a:gradFill>
                  <a:gsLst>
                    <a:gs pos="1250">
                      <a:srgbClr val="2C292A"/>
                    </a:gs>
                    <a:gs pos="100000">
                      <a:srgbClr val="2C292A"/>
                    </a:gs>
                  </a:gsLst>
                  <a:lin ang="5400000" scaled="0"/>
                </a:gradFill>
                <a:cs typeface="Segoe UI Semibold" charset="0"/>
              </a:rPr>
              <a:t>Coauthor files simultaneously</a:t>
            </a:r>
          </a:p>
          <a:p>
            <a:pPr lvl="0" defTabSz="896386">
              <a:defRPr/>
            </a:pPr>
            <a:r>
              <a:rPr lang="en-US" sz="1400" kern="0">
                <a:gradFill>
                  <a:gsLst>
                    <a:gs pos="1250">
                      <a:srgbClr val="2C292A"/>
                    </a:gs>
                    <a:gs pos="100000">
                      <a:srgbClr val="2C292A"/>
                    </a:gs>
                  </a:gsLst>
                  <a:lin ang="5400000" scaled="0"/>
                </a:gradFill>
                <a:cs typeface="Segoe UI"/>
              </a:rPr>
              <a:t>with popular Office 365 apps, like Word, Excel, and PowerPoint.</a:t>
            </a:r>
          </a:p>
        </p:txBody>
      </p:sp>
      <p:sp>
        <p:nvSpPr>
          <p:cNvPr id="12" name="Rectangle 11">
            <a:extLst>
              <a:ext uri="{FF2B5EF4-FFF2-40B4-BE49-F238E27FC236}">
                <a16:creationId xmlns:a16="http://schemas.microsoft.com/office/drawing/2014/main" id="{F015F85B-93E1-0A41-9B7C-067C277BA446}"/>
              </a:ext>
            </a:extLst>
          </p:cNvPr>
          <p:cNvSpPr/>
          <p:nvPr/>
        </p:nvSpPr>
        <p:spPr>
          <a:xfrm>
            <a:off x="434975" y="1872074"/>
            <a:ext cx="4170892" cy="923330"/>
          </a:xfrm>
          <a:prstGeom prst="rect">
            <a:avLst/>
          </a:prstGeom>
        </p:spPr>
        <p:txBody>
          <a:bodyPr wrap="square" lIns="0">
            <a:spAutoFit/>
          </a:bodyPr>
          <a:lstStyle/>
          <a:p>
            <a:r>
              <a:rPr lang="en-US" b="1">
                <a:solidFill>
                  <a:srgbClr val="0078D4"/>
                </a:solidFill>
                <a:latin typeface="Segoe UI Semibold" panose="020B0502040204020203" pitchFamily="34" charset="0"/>
                <a:cs typeface="Segoe UI Semibold" panose="020B0502040204020203" pitchFamily="34" charset="0"/>
              </a:rPr>
              <a:t>Offer SMBs tools for real-time collaboration. Keep everything in one shared workplace.</a:t>
            </a:r>
          </a:p>
        </p:txBody>
      </p:sp>
      <p:pic>
        <p:nvPicPr>
          <p:cNvPr id="8" name="Picture 7" descr="Screenshot of an online file that is being shared">
            <a:extLst>
              <a:ext uri="{FF2B5EF4-FFF2-40B4-BE49-F238E27FC236}">
                <a16:creationId xmlns:a16="http://schemas.microsoft.com/office/drawing/2014/main" id="{1D0930D8-AEBE-4496-BB38-71B20F5A2A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8377" y="1009090"/>
            <a:ext cx="6439076" cy="5985434"/>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84704085-4E78-4E75-9B73-3DFEC0474020}"/>
              </a:ext>
            </a:extLst>
          </p:cNvPr>
          <p:cNvPicPr>
            <a:picLocks noChangeAspect="1"/>
          </p:cNvPicPr>
          <p:nvPr/>
        </p:nvPicPr>
        <p:blipFill>
          <a:blip r:embed="rId4"/>
          <a:stretch>
            <a:fillRect/>
          </a:stretch>
        </p:blipFill>
        <p:spPr>
          <a:xfrm>
            <a:off x="6675755" y="1748967"/>
            <a:ext cx="5779008" cy="5253643"/>
          </a:xfrm>
          <a:prstGeom prst="rect">
            <a:avLst/>
          </a:prstGeom>
        </p:spPr>
      </p:pic>
    </p:spTree>
    <p:extLst>
      <p:ext uri="{BB962C8B-B14F-4D97-AF65-F5344CB8AC3E}">
        <p14:creationId xmlns:p14="http://schemas.microsoft.com/office/powerpoint/2010/main" val="17845127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8|14.1"/>
</p:tagLst>
</file>

<file path=ppt/theme/theme1.xml><?xml version="1.0" encoding="utf-8"?>
<a:theme xmlns:a="http://schemas.openxmlformats.org/drawingml/2006/main" name="3_Microsoft 365 PPT Template - 2018">
  <a:themeElements>
    <a:clrScheme name="M365_2018">
      <a:dk1>
        <a:srgbClr val="000000"/>
      </a:dk1>
      <a:lt1>
        <a:srgbClr val="FFFFFF"/>
      </a:lt1>
      <a:dk2>
        <a:srgbClr val="0078D4"/>
      </a:dk2>
      <a:lt2>
        <a:srgbClr val="FFFFFF"/>
      </a:lt2>
      <a:accent1>
        <a:srgbClr val="0078D4"/>
      </a:accent1>
      <a:accent2>
        <a:srgbClr val="002050"/>
      </a:accent2>
      <a:accent3>
        <a:srgbClr val="2F2F2F"/>
      </a:accent3>
      <a:accent4>
        <a:srgbClr val="737373"/>
      </a:accent4>
      <a:accent5>
        <a:srgbClr val="D2D2D2"/>
      </a:accent5>
      <a:accent6>
        <a:srgbClr val="E6E6E6"/>
      </a:accent6>
      <a:hlink>
        <a:srgbClr val="0078D4"/>
      </a:hlink>
      <a:folHlink>
        <a:srgbClr val="0078D4"/>
      </a:folHlink>
    </a:clrScheme>
    <a:fontScheme name="Custom 4">
      <a:majorFont>
        <a:latin typeface="Segoe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5_Microsoft 365 PPT Template - 2018">
  <a:themeElements>
    <a:clrScheme name="M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4_Microsoft 365 PPT Template - 2018">
  <a:themeElements>
    <a:clrScheme name="M365_2018">
      <a:dk1>
        <a:srgbClr val="000000"/>
      </a:dk1>
      <a:lt1>
        <a:srgbClr val="FFFFFF"/>
      </a:lt1>
      <a:dk2>
        <a:srgbClr val="0078D4"/>
      </a:dk2>
      <a:lt2>
        <a:srgbClr val="FFFFFF"/>
      </a:lt2>
      <a:accent1>
        <a:srgbClr val="0078D4"/>
      </a:accent1>
      <a:accent2>
        <a:srgbClr val="002050"/>
      </a:accent2>
      <a:accent3>
        <a:srgbClr val="2F2F2F"/>
      </a:accent3>
      <a:accent4>
        <a:srgbClr val="737373"/>
      </a:accent4>
      <a:accent5>
        <a:srgbClr val="D2D2D2"/>
      </a:accent5>
      <a:accent6>
        <a:srgbClr val="E6E6E6"/>
      </a:accent6>
      <a:hlink>
        <a:srgbClr val="0078D4"/>
      </a:hlink>
      <a:folHlink>
        <a:srgbClr val="0078D4"/>
      </a:folHlink>
    </a:clrScheme>
    <a:fontScheme name="Custom 4">
      <a:majorFont>
        <a:latin typeface="Segoe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1_Microsoft 365 PPT Template - 2018">
  <a:themeElements>
    <a:clrScheme name="Microsoft 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6_Microsoft 365 PPT Template - 2018">
  <a:themeElements>
    <a:clrScheme name="Microsoft 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6.xml><?xml version="1.0" encoding="utf-8"?>
<a:theme xmlns:a="http://schemas.openxmlformats.org/drawingml/2006/main" name="7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7.xml><?xml version="1.0" encoding="utf-8"?>
<a:theme xmlns:a="http://schemas.openxmlformats.org/drawingml/2006/main" name="9-51052_Microsoft_Inspire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F8511A76-C58D-451D-A0C8-44AE0B792EC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0971047c-4c4b-47d6-9978-fe64b8df6ef8" xsi:nil="true"/>
    <SharedWithUsers xmlns="30c63ef3-9331-48f0-bec7-fd83b8c2ba2b">
      <UserInfo>
        <DisplayName>Everyone</DisplayName>
        <AccountId>10</AccountId>
        <AccountType/>
      </UserInfo>
      <UserInfo>
        <DisplayName>SharingLinks.2d54f550-8c0e-47d7-8aa6-234861421d86.Flexible.139e6539-70d3-466d-a9ab-94786013e703</DisplayName>
        <AccountId>334</AccountId>
        <AccountType/>
      </UserInfo>
      <UserInfo>
        <DisplayName>Kong Lu</DisplayName>
        <AccountId>289</AccountId>
        <AccountType/>
      </UserInfo>
      <UserInfo>
        <DisplayName>Maureen O'Donnell</DisplayName>
        <AccountId>126</AccountId>
        <AccountType/>
      </UserInfo>
    </SharedWithUsers>
    <Project_x0020_ID xmlns="0971047c-4c4b-47d6-9978-fe64b8df6ef8" xsi:nil="true"/>
    <_dlc_DocId xmlns="30c63ef3-9331-48f0-bec7-fd83b8c2ba2b">XN7JQW3N34YQ-163904256-151222</_dlc_DocId>
    <_dlc_DocIdUrl xmlns="30c63ef3-9331-48f0-bec7-fd83b8c2ba2b">
      <Url>https://ply.sharepoint.com/sites/TeamSYNNEXatYesler/_layouts/15/DocIdRedir.aspx?ID=XN7JQW3N34YQ-163904256-151222</Url>
      <Description>XN7JQW3N34YQ-163904256-151222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B353FC5CCB104D91CE7927B6B41B99" ma:contentTypeVersion="21" ma:contentTypeDescription="Create a new document." ma:contentTypeScope="" ma:versionID="2fbf5a1d5133dabe088f981ee9084ad6">
  <xsd:schema xmlns:xsd="http://www.w3.org/2001/XMLSchema" xmlns:xs="http://www.w3.org/2001/XMLSchema" xmlns:p="http://schemas.microsoft.com/office/2006/metadata/properties" xmlns:ns2="30c63ef3-9331-48f0-bec7-fd83b8c2ba2b" xmlns:ns3="0971047c-4c4b-47d6-9978-fe64b8df6ef8" targetNamespace="http://schemas.microsoft.com/office/2006/metadata/properties" ma:root="true" ma:fieldsID="0533378bfd96bbbb727c2794b950dc15" ns2:_="" ns3:_="">
    <xsd:import namespace="30c63ef3-9331-48f0-bec7-fd83b8c2ba2b"/>
    <xsd:import namespace="0971047c-4c4b-47d6-9978-fe64b8df6ef8"/>
    <xsd:element name="properties">
      <xsd:complexType>
        <xsd:sequence>
          <xsd:element name="documentManagement">
            <xsd:complexType>
              <xsd:all>
                <xsd:element ref="ns2:SharedWithUsers" minOccurs="0"/>
                <xsd:element ref="ns2:SharedWithDetails" minOccurs="0"/>
                <xsd:element ref="ns3:Project_x0020_ID" minOccurs="0"/>
                <xsd:element ref="ns3:MediaServiceMetadata" minOccurs="0"/>
                <xsd:element ref="ns3:MediaServiceFastMetadata" minOccurs="0"/>
                <xsd:element ref="ns3:MediaServiceDateTaken" minOccurs="0"/>
                <xsd:element ref="ns3:MediaServiceAutoTags" minOccurs="0"/>
                <xsd:element ref="ns2:_dlc_DocId" minOccurs="0"/>
                <xsd:element ref="ns2:_dlc_DocIdUrl" minOccurs="0"/>
                <xsd:element ref="ns2:_dlc_DocIdPersistId"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63ef3-9331-48f0-bec7-fd83b8c2ba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971047c-4c4b-47d6-9978-fe64b8df6ef8" elementFormDefault="qualified">
    <xsd:import namespace="http://schemas.microsoft.com/office/2006/documentManagement/types"/>
    <xsd:import namespace="http://schemas.microsoft.com/office/infopath/2007/PartnerControls"/>
    <xsd:element name="Project_x0020_ID" ma:index="10" nillable="true" ma:displayName="Project ID" ma:internalName="Project_x0020_ID">
      <xsd:simpleType>
        <xsd:restriction base="dms:Text">
          <xsd:maxLength value="255"/>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206D544-DE99-46FE-B287-437F0D345447}">
  <ds:schemaRefs>
    <ds:schemaRef ds:uri="http://schemas.microsoft.com/office/2006/metadata/properties"/>
    <ds:schemaRef ds:uri="http://schemas.microsoft.com/office/infopath/2007/PartnerControls"/>
    <ds:schemaRef ds:uri="0971047c-4c4b-47d6-9978-fe64b8df6ef8"/>
    <ds:schemaRef ds:uri="30c63ef3-9331-48f0-bec7-fd83b8c2ba2b"/>
  </ds:schemaRefs>
</ds:datastoreItem>
</file>

<file path=customXml/itemProps2.xml><?xml version="1.0" encoding="utf-8"?>
<ds:datastoreItem xmlns:ds="http://schemas.openxmlformats.org/officeDocument/2006/customXml" ds:itemID="{615A536E-B106-4AFA-A546-E24B07410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63ef3-9331-48f0-bec7-fd83b8c2ba2b"/>
    <ds:schemaRef ds:uri="0971047c-4c4b-47d6-9978-fe64b8df6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3329EC-B8CE-4B3B-8FB3-73B465C93A3E}">
  <ds:schemaRefs>
    <ds:schemaRef ds:uri="http://schemas.microsoft.com/sharepoint/v3/contenttype/forms"/>
  </ds:schemaRefs>
</ds:datastoreItem>
</file>

<file path=customXml/itemProps4.xml><?xml version="1.0" encoding="utf-8"?>
<ds:datastoreItem xmlns:ds="http://schemas.openxmlformats.org/officeDocument/2006/customXml" ds:itemID="{FBA6CECF-D731-464B-93FB-B672A9A86CC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32</Slides>
  <Notes>32</Notes>
  <HiddenSlides>0</HiddenSlide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3_Microsoft 365 PPT Template - 2018</vt:lpstr>
      <vt:lpstr>5_Microsoft 365 PPT Template - 2018</vt:lpstr>
      <vt:lpstr>4_Microsoft 365 PPT Template - 2018</vt:lpstr>
      <vt:lpstr>1_Microsoft 365 PPT Template - 2018</vt:lpstr>
      <vt:lpstr>6_Microsoft 365 PPT Template - 2018</vt:lpstr>
      <vt:lpstr>7_Microsoft 365 PPT Template - 2018</vt:lpstr>
      <vt:lpstr>9-51052_Microsoft_Inspire_Template_Light</vt:lpstr>
      <vt:lpstr>Microsoft SMB Teamwork Opportunity for Partners</vt:lpstr>
      <vt:lpstr>Build your business with SMB practices</vt:lpstr>
      <vt:lpstr>PowerPoint Presentation</vt:lpstr>
      <vt:lpstr>What does teamwork  look like for SMBs today?</vt:lpstr>
      <vt:lpstr>SMBs need technology to enable teamwork </vt:lpstr>
      <vt:lpstr>Office 365 helps partners build lasting customer relationships</vt:lpstr>
      <vt:lpstr>Grow your business with Teamwork </vt:lpstr>
      <vt:lpstr>Help SMBs work better with low-cost, high-value solutions </vt:lpstr>
      <vt:lpstr>Online file storage, document sharing, co-authoring</vt:lpstr>
      <vt:lpstr>Chat and online meetings</vt:lpstr>
      <vt:lpstr>Teams devices for every need </vt:lpstr>
      <vt:lpstr>Shift and task management </vt:lpstr>
      <vt:lpstr>Teams custom solution example</vt:lpstr>
      <vt:lpstr>Simplify SMB technology investment</vt:lpstr>
      <vt:lpstr>Grow your business with Teamwork</vt:lpstr>
      <vt:lpstr>Build Teamwork offerings to drive profitability $16.75/ user/ month* of partner opportunity in SMB  </vt:lpstr>
      <vt:lpstr>Teamwork basics</vt:lpstr>
      <vt:lpstr>Adoption and change management</vt:lpstr>
      <vt:lpstr>Meetings management</vt:lpstr>
      <vt:lpstr>Teams custom solutions</vt:lpstr>
      <vt:lpstr>Teams custom solution example</vt:lpstr>
      <vt:lpstr>Bringing it together: driving profit with Teamwork </vt:lpstr>
      <vt:lpstr>Grow your business with Teamwork</vt:lpstr>
      <vt:lpstr>Target SMBs that need Teamwork tools and services</vt:lpstr>
      <vt:lpstr>Build sales readiness with Teamwork resources</vt:lpstr>
      <vt:lpstr>Sell smarter with Launchpad </vt:lpstr>
      <vt:lpstr>Help SMBs evaluate Teams with a CSP Partner-led trial</vt:lpstr>
      <vt:lpstr>Use a Teamwork workshop  to get your foot in the door</vt:lpstr>
      <vt:lpstr>Partner example: PTG </vt:lpstr>
      <vt:lpstr>What others are saying</vt:lpstr>
      <vt:lpstr>Get started building business with SMB Teamwork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SMB Teamwork Opportunity for Partners</dc:title>
  <dc:creator/>
  <cp:revision>6</cp:revision>
  <dcterms:modified xsi:type="dcterms:W3CDTF">2019-10-22T18:33:17Z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Application">
    <vt:lpwstr>Microsoft Azure Information Protection</vt:lpwstr>
  </property>
  <property fmtid="{D5CDD505-2E9C-101B-9397-08002B2CF9AE}" pid="3" name="MSIP_Label_f42aa342-8706-4288-bd11-ebb85995028c_Enabled">
    <vt:lpwstr>True</vt:lpwstr>
  </property>
  <property fmtid="{D5CDD505-2E9C-101B-9397-08002B2CF9AE}" pid="4" name="ContentTypeId">
    <vt:lpwstr>0x0101008FB353FC5CCB104D91CE7927B6B41B99</vt:lpwstr>
  </property>
  <property fmtid="{D5CDD505-2E9C-101B-9397-08002B2CF9AE}" pid="5" name="MSIP_Label_f42aa342-8706-4288-bd11-ebb85995028c_SetDate">
    <vt:lpwstr>2019-06-16T23:50:48.3799055Z</vt:lpwstr>
  </property>
  <property fmtid="{D5CDD505-2E9C-101B-9397-08002B2CF9AE}" pid="6" name="MSIP_Label_f42aa342-8706-4288-bd11-ebb85995028c_Name">
    <vt:lpwstr>General</vt:lpwstr>
  </property>
  <property fmtid="{D5CDD505-2E9C-101B-9397-08002B2CF9AE}" pid="7" name="MSIP_Label_f42aa342-8706-4288-bd11-ebb85995028c_SiteId">
    <vt:lpwstr>72f988bf-86f1-41af-91ab-2d7cd011db47</vt:lpwstr>
  </property>
  <property fmtid="{D5CDD505-2E9C-101B-9397-08002B2CF9AE}" pid="8" name="MSIP_Label_f42aa342-8706-4288-bd11-ebb85995028c_Extended_MSFT_Method">
    <vt:lpwstr>Automatic</vt:lpwstr>
  </property>
  <property fmtid="{D5CDD505-2E9C-101B-9397-08002B2CF9AE}" pid="9" name="MSIP_Label_f42aa342-8706-4288-bd11-ebb85995028c_ActionId">
    <vt:lpwstr>fabaf9c4-9c6c-4bae-a45c-90844c63b39a</vt:lpwstr>
  </property>
  <property fmtid="{D5CDD505-2E9C-101B-9397-08002B2CF9AE}" pid="10" name="MSIP_Label_f42aa342-8706-4288-bd11-ebb85995028c_Owner">
    <vt:lpwstr>haot@microsoft.com</vt:lpwstr>
  </property>
  <property fmtid="{D5CDD505-2E9C-101B-9397-08002B2CF9AE}" pid="11" name="Sensitivity">
    <vt:lpwstr>General</vt:lpwstr>
  </property>
  <property fmtid="{D5CDD505-2E9C-101B-9397-08002B2CF9AE}" pid="12" name="_dlc_DocIdItemGuid">
    <vt:lpwstr>e418bd63-a8a7-4007-9727-f2fed89fede8</vt:lpwstr>
  </property>
</Properties>
</file>