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84" r:id="rId5"/>
  </p:sldMasterIdLst>
  <p:notesMasterIdLst>
    <p:notesMasterId r:id="rId7"/>
  </p:notesMasterIdLst>
  <p:sldIdLst>
    <p:sldId id="270" r:id="rId6"/>
  </p:sldIdLst>
  <p:sldSz cx="6858000" cy="9144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guide id="3" pos="254" userDrawn="1">
          <p15:clr>
            <a:srgbClr val="A4A3A4"/>
          </p15:clr>
        </p15:guide>
        <p15:guide id="4" pos="4066" userDrawn="1">
          <p15:clr>
            <a:srgbClr val="A4A3A4"/>
          </p15:clr>
        </p15:guide>
        <p15:guide id="5" orient="horz" pos="262" userDrawn="1">
          <p15:clr>
            <a:srgbClr val="A4A3A4"/>
          </p15:clr>
        </p15:guide>
        <p15:guide id="6" orient="horz" pos="549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16"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7F7F7F"/>
    <a:srgbClr val="0078D7"/>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25AD5B-0F4E-42EA-9AA7-02CF1BE8C9AE}" v="6" dt="2019-06-18T21:58:40.9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59" autoAdjust="0"/>
    <p:restoredTop sz="94280" autoAdjust="0"/>
  </p:normalViewPr>
  <p:slideViewPr>
    <p:cSldViewPr snapToGrid="0">
      <p:cViewPr varScale="1">
        <p:scale>
          <a:sx n="47" d="100"/>
          <a:sy n="47" d="100"/>
        </p:scale>
        <p:origin x="2368" y="60"/>
      </p:cViewPr>
      <p:guideLst>
        <p:guide orient="horz" pos="2880"/>
        <p:guide pos="2160"/>
        <p:guide pos="254"/>
        <p:guide pos="4066"/>
        <p:guide orient="horz" pos="262"/>
        <p:guide orient="horz" pos="549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DFFEE72-D06F-495D-B983-79A0811A9E0F}" type="datetimeFigureOut">
              <a:rPr lang="en-US" smtClean="0"/>
              <a:t>9/4/2019</a:t>
            </a:fld>
            <a:endParaRPr lang="en-US"/>
          </a:p>
        </p:txBody>
      </p:sp>
      <p:sp>
        <p:nvSpPr>
          <p:cNvPr id="4" name="Slide Image Placehold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483B9AE-C3D3-47E7-AAC6-DD1ECA852DD6}" type="slidenum">
              <a:rPr lang="en-US" smtClean="0"/>
              <a:t>‹#›</a:t>
            </a:fld>
            <a:endParaRPr lang="en-US"/>
          </a:p>
        </p:txBody>
      </p:sp>
    </p:spTree>
    <p:extLst>
      <p:ext uri="{BB962C8B-B14F-4D97-AF65-F5344CB8AC3E}">
        <p14:creationId xmlns:p14="http://schemas.microsoft.com/office/powerpoint/2010/main" val="1694678926"/>
      </p:ext>
    </p:extLst>
  </p:cSld>
  <p:clrMap bg1="lt1" tx1="dk1" bg2="lt2" tx2="dk2" accent1="accent1" accent2="accent2" accent3="accent3" accent4="accent4" accent5="accent5" accent6="accent6" hlink="hlink" folHlink="folHlink"/>
  <p:notesStyle>
    <a:lvl1pPr marL="0" algn="l" defTabSz="820583" rtl="0" eaLnBrk="1" latinLnBrk="0" hangingPunct="1">
      <a:defRPr sz="1077" kern="1200">
        <a:solidFill>
          <a:schemeClr val="tx1"/>
        </a:solidFill>
        <a:latin typeface="+mn-lt"/>
        <a:ea typeface="+mn-ea"/>
        <a:cs typeface="+mn-cs"/>
      </a:defRPr>
    </a:lvl1pPr>
    <a:lvl2pPr marL="410291" algn="l" defTabSz="820583" rtl="0" eaLnBrk="1" latinLnBrk="0" hangingPunct="1">
      <a:defRPr sz="1077" kern="1200">
        <a:solidFill>
          <a:schemeClr val="tx1"/>
        </a:solidFill>
        <a:latin typeface="+mn-lt"/>
        <a:ea typeface="+mn-ea"/>
        <a:cs typeface="+mn-cs"/>
      </a:defRPr>
    </a:lvl2pPr>
    <a:lvl3pPr marL="820583" algn="l" defTabSz="820583" rtl="0" eaLnBrk="1" latinLnBrk="0" hangingPunct="1">
      <a:defRPr sz="1077" kern="1200">
        <a:solidFill>
          <a:schemeClr val="tx1"/>
        </a:solidFill>
        <a:latin typeface="+mn-lt"/>
        <a:ea typeface="+mn-ea"/>
        <a:cs typeface="+mn-cs"/>
      </a:defRPr>
    </a:lvl3pPr>
    <a:lvl4pPr marL="1230874" algn="l" defTabSz="820583" rtl="0" eaLnBrk="1" latinLnBrk="0" hangingPunct="1">
      <a:defRPr sz="1077" kern="1200">
        <a:solidFill>
          <a:schemeClr val="tx1"/>
        </a:solidFill>
        <a:latin typeface="+mn-lt"/>
        <a:ea typeface="+mn-ea"/>
        <a:cs typeface="+mn-cs"/>
      </a:defRPr>
    </a:lvl4pPr>
    <a:lvl5pPr marL="1641165" algn="l" defTabSz="820583" rtl="0" eaLnBrk="1" latinLnBrk="0" hangingPunct="1">
      <a:defRPr sz="1077" kern="1200">
        <a:solidFill>
          <a:schemeClr val="tx1"/>
        </a:solidFill>
        <a:latin typeface="+mn-lt"/>
        <a:ea typeface="+mn-ea"/>
        <a:cs typeface="+mn-cs"/>
      </a:defRPr>
    </a:lvl5pPr>
    <a:lvl6pPr marL="2051456" algn="l" defTabSz="820583" rtl="0" eaLnBrk="1" latinLnBrk="0" hangingPunct="1">
      <a:defRPr sz="1077" kern="1200">
        <a:solidFill>
          <a:schemeClr val="tx1"/>
        </a:solidFill>
        <a:latin typeface="+mn-lt"/>
        <a:ea typeface="+mn-ea"/>
        <a:cs typeface="+mn-cs"/>
      </a:defRPr>
    </a:lvl6pPr>
    <a:lvl7pPr marL="2461748" algn="l" defTabSz="820583" rtl="0" eaLnBrk="1" latinLnBrk="0" hangingPunct="1">
      <a:defRPr sz="1077" kern="1200">
        <a:solidFill>
          <a:schemeClr val="tx1"/>
        </a:solidFill>
        <a:latin typeface="+mn-lt"/>
        <a:ea typeface="+mn-ea"/>
        <a:cs typeface="+mn-cs"/>
      </a:defRPr>
    </a:lvl7pPr>
    <a:lvl8pPr marL="2872039" algn="l" defTabSz="820583" rtl="0" eaLnBrk="1" latinLnBrk="0" hangingPunct="1">
      <a:defRPr sz="1077" kern="1200">
        <a:solidFill>
          <a:schemeClr val="tx1"/>
        </a:solidFill>
        <a:latin typeface="+mn-lt"/>
        <a:ea typeface="+mn-ea"/>
        <a:cs typeface="+mn-cs"/>
      </a:defRPr>
    </a:lvl8pPr>
    <a:lvl9pPr marL="3282330" algn="l" defTabSz="820583" rtl="0" eaLnBrk="1" latinLnBrk="0" hangingPunct="1">
      <a:defRPr sz="107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pPr rtl="0" latinLnBrk="0"/>
            <a:br>
              <a:rPr lang="en-US" dirty="0"/>
            </a:br>
            <a:endParaRPr lang="en-US" sz="1200" dirty="0">
              <a:solidFill>
                <a:srgbClr val="2F2F2F"/>
              </a:solidFill>
              <a:latin typeface="Segoe UI"/>
            </a:endParaRPr>
          </a:p>
        </p:txBody>
      </p:sp>
      <p:sp>
        <p:nvSpPr>
          <p:cNvPr id="4" name="Slide Number Placeholder 3"/>
          <p:cNvSpPr>
            <a:spLocks noGrp="1"/>
          </p:cNvSpPr>
          <p:nvPr>
            <p:ph type="sldNum" sz="quarter" idx="10"/>
          </p:nvPr>
        </p:nvSpPr>
        <p:spPr/>
        <p:txBody>
          <a:bodyPr/>
          <a:lstStyle/>
          <a:p>
            <a:fld id="{7483B9AE-C3D3-47E7-AAC6-DD1ECA852DD6}" type="slidenum">
              <a:rPr lang="en-US" smtClean="0"/>
              <a:t>1</a:t>
            </a:fld>
            <a:endParaRPr lang="en-US"/>
          </a:p>
        </p:txBody>
      </p:sp>
    </p:spTree>
    <p:extLst>
      <p:ext uri="{BB962C8B-B14F-4D97-AF65-F5344CB8AC3E}">
        <p14:creationId xmlns:p14="http://schemas.microsoft.com/office/powerpoint/2010/main" val="2442886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44149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926074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2845713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78610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0DD836C-0DC6-5E44-BC21-BC6378312F7E}" type="datetimeFigureOut">
              <a:rPr lang="en-US" smtClean="0"/>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516226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816120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DD836C-0DC6-5E44-BC21-BC6378312F7E}" type="datetimeFigureOut">
              <a:rPr lang="en-US" smtClean="0"/>
              <a:t>9/4/2019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3765652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DD836C-0DC6-5E44-BC21-BC6378312F7E}" type="datetimeFigureOut">
              <a:rPr lang="en-US" smtClean="0"/>
              <a:t>9/4/2019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230759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D836C-0DC6-5E44-BC21-BC6378312F7E}" type="datetimeFigureOut">
              <a:rPr lang="en-US" smtClean="0"/>
              <a:t>9/4/2019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158543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2198134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0DD836C-0DC6-5E44-BC21-BC6378312F7E}" type="datetimeFigureOut">
              <a:rPr lang="en-US" smtClean="0"/>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5F650B-2656-EE4F-A0A6-ECFBA788EA5C}" type="slidenum">
              <a:rPr lang="en-US" smtClean="0"/>
              <a:t>‹#›</a:t>
            </a:fld>
            <a:endParaRPr lang="en-US"/>
          </a:p>
        </p:txBody>
      </p:sp>
    </p:spTree>
    <p:extLst>
      <p:ext uri="{BB962C8B-B14F-4D97-AF65-F5344CB8AC3E}">
        <p14:creationId xmlns:p14="http://schemas.microsoft.com/office/powerpoint/2010/main" val="4061362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D0DD836C-0DC6-5E44-BC21-BC6378312F7E}" type="datetimeFigureOut">
              <a:rPr lang="en-US" smtClean="0"/>
              <a:t>9/4/2019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65F650B-2656-EE4F-A0A6-ECFBA788EA5C}" type="slidenum">
              <a:rPr lang="en-US" smtClean="0"/>
              <a:t>‹#›</a:t>
            </a:fld>
            <a:endParaRPr lang="en-US"/>
          </a:p>
        </p:txBody>
      </p:sp>
    </p:spTree>
    <p:extLst>
      <p:ext uri="{BB962C8B-B14F-4D97-AF65-F5344CB8AC3E}">
        <p14:creationId xmlns:p14="http://schemas.microsoft.com/office/powerpoint/2010/main" val="15728708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www.microsoft.com/securityinsights" TargetMode="External"/><Relationship Id="rId4" Type="http://schemas.openxmlformats.org/officeDocument/2006/relationships/hyperlink" Target="http://www.microsoft.com/microsoft365/busine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2C3C2EE-6F8A-574D-AADC-FDB4B38AB99D}"/>
              </a:ext>
            </a:extLst>
          </p:cNvPr>
          <p:cNvSpPr txBox="1"/>
          <p:nvPr/>
        </p:nvSpPr>
        <p:spPr>
          <a:xfrm>
            <a:off x="134469" y="749913"/>
            <a:ext cx="6589060" cy="461665"/>
          </a:xfrm>
          <a:prstGeom prst="rect">
            <a:avLst/>
          </a:prstGeom>
          <a:noFill/>
        </p:spPr>
        <p:txBody>
          <a:bodyPr wrap="square" lIns="91440" tIns="45720" rIns="91440" bIns="45720" rtlCol="0">
            <a:spAutoFit/>
          </a:bodyPr>
          <a:lstStyle>
            <a:defPPr>
              <a:defRPr lang="en-US"/>
            </a:defPPr>
            <a:lvl1pPr defTabSz="806867">
              <a:defRPr sz="2400">
                <a:solidFill>
                  <a:srgbClr val="0078D7"/>
                </a:solidFill>
                <a:latin typeface="Segoe UI Semilight" panose="020B0402040204020203" pitchFamily="34" charset="0"/>
                <a:cs typeface="Segoe UI Semilight" panose="020B0402040204020203" pitchFamily="34" charset="0"/>
              </a:defRPr>
            </a:lvl1pPr>
          </a:lstStyle>
          <a:p>
            <a:r>
              <a:rPr lang="en-US" dirty="0"/>
              <a:t>Cybersecurity Simplified: Phishing</a:t>
            </a:r>
          </a:p>
        </p:txBody>
      </p:sp>
      <p:sp>
        <p:nvSpPr>
          <p:cNvPr id="34" name="Rectangle 33">
            <a:extLst>
              <a:ext uri="{FF2B5EF4-FFF2-40B4-BE49-F238E27FC236}">
                <a16:creationId xmlns:a16="http://schemas.microsoft.com/office/drawing/2014/main" id="{0535027F-1797-A946-B1D0-36A024D9234F}"/>
              </a:ext>
            </a:extLst>
          </p:cNvPr>
          <p:cNvSpPr/>
          <p:nvPr/>
        </p:nvSpPr>
        <p:spPr>
          <a:xfrm>
            <a:off x="0" y="0"/>
            <a:ext cx="6858000" cy="694879"/>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a:p>
        </p:txBody>
      </p:sp>
      <p:pic>
        <p:nvPicPr>
          <p:cNvPr id="36" name="Picture 35">
            <a:extLst>
              <a:ext uri="{FF2B5EF4-FFF2-40B4-BE49-F238E27FC236}">
                <a16:creationId xmlns:a16="http://schemas.microsoft.com/office/drawing/2014/main" id="{886787CF-4BB3-8B48-B0F5-4F16AC3829DC}"/>
              </a:ext>
            </a:extLst>
          </p:cNvPr>
          <p:cNvPicPr>
            <a:picLocks noChangeAspect="1"/>
          </p:cNvPicPr>
          <p:nvPr/>
        </p:nvPicPr>
        <p:blipFill>
          <a:blip r:embed="rId3"/>
          <a:stretch>
            <a:fillRect/>
          </a:stretch>
        </p:blipFill>
        <p:spPr>
          <a:xfrm>
            <a:off x="134470" y="140212"/>
            <a:ext cx="1128178" cy="414455"/>
          </a:xfrm>
          <a:prstGeom prst="rect">
            <a:avLst/>
          </a:prstGeom>
        </p:spPr>
      </p:pic>
      <p:sp>
        <p:nvSpPr>
          <p:cNvPr id="23" name="Rectangle 22">
            <a:extLst>
              <a:ext uri="{FF2B5EF4-FFF2-40B4-BE49-F238E27FC236}">
                <a16:creationId xmlns:a16="http://schemas.microsoft.com/office/drawing/2014/main" id="{468AAEDB-87B5-4D82-BF79-50F00876432A}"/>
              </a:ext>
            </a:extLst>
          </p:cNvPr>
          <p:cNvSpPr/>
          <p:nvPr/>
        </p:nvSpPr>
        <p:spPr>
          <a:xfrm>
            <a:off x="134469" y="1209088"/>
            <a:ext cx="6556704" cy="969496"/>
          </a:xfrm>
          <a:prstGeom prst="rect">
            <a:avLst/>
          </a:prstGeom>
        </p:spPr>
        <p:txBody>
          <a:bodyPr wrap="square" lIns="91440" tIns="45720" rIns="91440" bIns="45720">
            <a:spAutoFit/>
          </a:bodyPr>
          <a:lstStyle/>
          <a:p>
            <a:r>
              <a:rPr lang="en-US" sz="950" b="1" dirty="0">
                <a:solidFill>
                  <a:prstClr val="black"/>
                </a:solidFill>
                <a:cs typeface="Segoe UI Semilight" panose="020B0402040204020203" pitchFamily="34" charset="0"/>
              </a:rPr>
              <a:t>Phishing</a:t>
            </a:r>
            <a:r>
              <a:rPr lang="en-US" sz="950" dirty="0">
                <a:solidFill>
                  <a:prstClr val="black"/>
                </a:solidFill>
                <a:cs typeface="Segoe UI Semilight" panose="020B0402040204020203" pitchFamily="34" charset="0"/>
              </a:rPr>
              <a:t> is a form of fraud in which an attacker masquerades as a reputable person or company in email or other electronic communication channels. A common phishing tactic is to send an email with a forged return address, so that the message appears to have originated from a legitimate source, making it more likely that the recipient will open it.  </a:t>
            </a:r>
          </a:p>
          <a:p>
            <a:r>
              <a:rPr lang="en-US" sz="950" dirty="0">
                <a:solidFill>
                  <a:prstClr val="black"/>
                </a:solidFill>
                <a:cs typeface="Segoe UI Semilight" panose="020B0402040204020203" pitchFamily="34" charset="0"/>
              </a:rPr>
              <a:t> </a:t>
            </a:r>
          </a:p>
          <a:p>
            <a:r>
              <a:rPr lang="en-US" sz="950" dirty="0">
                <a:solidFill>
                  <a:prstClr val="black"/>
                </a:solidFill>
                <a:cs typeface="Segoe UI Semilight" panose="020B0402040204020203" pitchFamily="34" charset="0"/>
              </a:rPr>
              <a:t>Phishing attacks are popular with cybercriminals, because it is easier to trick someone into clicking a malicious link in a seemingly legitimate email than it is to break through a computer’s defenses.</a:t>
            </a:r>
          </a:p>
        </p:txBody>
      </p:sp>
      <p:sp>
        <p:nvSpPr>
          <p:cNvPr id="21" name="Rectangle 20">
            <a:extLst>
              <a:ext uri="{FF2B5EF4-FFF2-40B4-BE49-F238E27FC236}">
                <a16:creationId xmlns:a16="http://schemas.microsoft.com/office/drawing/2014/main" id="{5AFAE81E-7208-4517-9AB5-64E8BB30C6C5}"/>
              </a:ext>
            </a:extLst>
          </p:cNvPr>
          <p:cNvSpPr/>
          <p:nvPr/>
        </p:nvSpPr>
        <p:spPr>
          <a:xfrm>
            <a:off x="134469" y="2220361"/>
            <a:ext cx="4595674" cy="261610"/>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Examples of phishing schemes</a:t>
            </a:r>
          </a:p>
        </p:txBody>
      </p:sp>
      <p:sp>
        <p:nvSpPr>
          <p:cNvPr id="40" name="Rectangle 39">
            <a:extLst>
              <a:ext uri="{FF2B5EF4-FFF2-40B4-BE49-F238E27FC236}">
                <a16:creationId xmlns:a16="http://schemas.microsoft.com/office/drawing/2014/main" id="{3FB26101-5DD7-4BBF-AF5F-47547653873C}"/>
              </a:ext>
            </a:extLst>
          </p:cNvPr>
          <p:cNvSpPr/>
          <p:nvPr/>
        </p:nvSpPr>
        <p:spPr>
          <a:xfrm>
            <a:off x="134469" y="4004725"/>
            <a:ext cx="4595674" cy="261610"/>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Microsoft 365 Business helps protect you against phishing attacks</a:t>
            </a:r>
          </a:p>
        </p:txBody>
      </p:sp>
      <p:sp>
        <p:nvSpPr>
          <p:cNvPr id="41" name="Rectangle 40">
            <a:extLst>
              <a:ext uri="{FF2B5EF4-FFF2-40B4-BE49-F238E27FC236}">
                <a16:creationId xmlns:a16="http://schemas.microsoft.com/office/drawing/2014/main" id="{0F5026E1-F05A-4074-A94F-3C1CE8F88E52}"/>
              </a:ext>
            </a:extLst>
          </p:cNvPr>
          <p:cNvSpPr/>
          <p:nvPr/>
        </p:nvSpPr>
        <p:spPr>
          <a:xfrm>
            <a:off x="134469" y="4239368"/>
            <a:ext cx="6437608" cy="2300630"/>
          </a:xfrm>
          <a:prstGeom prst="rect">
            <a:avLst/>
          </a:prstGeom>
        </p:spPr>
        <p:txBody>
          <a:bodyPr wrap="square" lIns="91440" tIns="45720" rIns="91440" bIns="45720">
            <a:spAutoFit/>
          </a:bodyPr>
          <a:lstStyle/>
          <a:p>
            <a:pPr>
              <a:spcAft>
                <a:spcPts val="600"/>
              </a:spcAft>
              <a:defRPr/>
            </a:pPr>
            <a:r>
              <a:rPr lang="en-US" sz="950" dirty="0">
                <a:solidFill>
                  <a:prstClr val="black"/>
                </a:solidFill>
                <a:latin typeface="Segoe UI" panose="020B0502040204020203" pitchFamily="34" charset="0"/>
                <a:cs typeface="Segoe UI" panose="020B0502040204020203" pitchFamily="34" charset="0"/>
              </a:rPr>
              <a:t>Most cloud email services include some protections against phishing through basic spam filtering. Microsoft 365 Business adds sophisticated technologies that provide an additional level of protection:</a:t>
            </a:r>
          </a:p>
          <a:p>
            <a:pPr>
              <a:spcAft>
                <a:spcPts val="600"/>
              </a:spcAft>
              <a:defRPr/>
            </a:pPr>
            <a:r>
              <a:rPr lang="en-US" sz="950" dirty="0">
                <a:solidFill>
                  <a:schemeClr val="accent1"/>
                </a:solidFill>
                <a:latin typeface="Segoe UI Semibold" panose="020B0502040204020203" pitchFamily="34" charset="0"/>
                <a:cs typeface="Segoe UI Semibold" panose="020B0502040204020203" pitchFamily="34" charset="0"/>
              </a:rPr>
              <a:t>Time of click protection</a:t>
            </a:r>
            <a:r>
              <a:rPr lang="en-US" sz="950" dirty="0">
                <a:solidFill>
                  <a:prstClr val="black"/>
                </a:solidFill>
                <a:latin typeface="Segoe UI" panose="020B0502040204020203" pitchFamily="34" charset="0"/>
                <a:cs typeface="Segoe UI" panose="020B0502040204020203" pitchFamily="34" charset="0"/>
              </a:rPr>
              <a:t> against malicious links: cybercriminals sometimes redirect seemingly safe links to unsafe sites using a forwarding service hours or days after a message is delivered. To help ensure continuous protection, each time a link is clicked, it is checked in real-time, and the destination is blocked if it is known to be malicious.</a:t>
            </a:r>
          </a:p>
          <a:p>
            <a:pPr>
              <a:spcAft>
                <a:spcPts val="600"/>
              </a:spcAft>
              <a:defRPr/>
            </a:pPr>
            <a:r>
              <a:rPr lang="en-US" sz="950" dirty="0">
                <a:solidFill>
                  <a:schemeClr val="accent1"/>
                </a:solidFill>
                <a:latin typeface="Segoe UI Semibold" panose="020B0502040204020203" pitchFamily="34" charset="0"/>
                <a:cs typeface="Segoe UI Semibold" panose="020B0502040204020203" pitchFamily="34" charset="0"/>
              </a:rPr>
              <a:t>URL detonation</a:t>
            </a:r>
            <a:r>
              <a:rPr lang="en-US" sz="950" dirty="0">
                <a:solidFill>
                  <a:prstClr val="black"/>
                </a:solidFill>
                <a:latin typeface="Segoe UI" panose="020B0502040204020203" pitchFamily="34" charset="0"/>
                <a:cs typeface="Segoe UI" panose="020B0502040204020203" pitchFamily="34" charset="0"/>
              </a:rPr>
              <a:t>: When a user clicks a link that has an unknown reputation, the system checks the destination for patterns of suspicious behavior in a secure “sandbox.”  While this scanning is happening, users see the message ”this link is being scanned.”  If the link is identified as malicious after the scan, the user is warned against opening it.</a:t>
            </a:r>
          </a:p>
          <a:p>
            <a:pPr>
              <a:spcAft>
                <a:spcPts val="600"/>
              </a:spcAft>
              <a:defRPr/>
            </a:pPr>
            <a:r>
              <a:rPr lang="en-US" sz="950" dirty="0">
                <a:solidFill>
                  <a:schemeClr val="accent1"/>
                </a:solidFill>
                <a:latin typeface="Segoe UI Semibold" panose="020B0502040204020203" pitchFamily="34" charset="0"/>
                <a:cs typeface="Segoe UI Semibold" panose="020B0502040204020203" pitchFamily="34" charset="0"/>
              </a:rPr>
              <a:t>Anti-spoofing technology </a:t>
            </a:r>
            <a:r>
              <a:rPr lang="en-US" sz="950" dirty="0">
                <a:solidFill>
                  <a:prstClr val="black"/>
                </a:solidFill>
                <a:latin typeface="Segoe UI" panose="020B0502040204020203" pitchFamily="34" charset="0"/>
                <a:cs typeface="Segoe UI" panose="020B0502040204020203" pitchFamily="34" charset="0"/>
              </a:rPr>
              <a:t>uses machine learning and advanced analysis techniques to identify signs than an email sender may not be who they appear to be.  If impersonation is detected the email is blocked or moved to junk mail.</a:t>
            </a:r>
          </a:p>
          <a:p>
            <a:pPr>
              <a:spcAft>
                <a:spcPts val="600"/>
              </a:spcAft>
              <a:defRPr/>
            </a:pPr>
            <a:r>
              <a:rPr lang="en-US" sz="950" dirty="0">
                <a:solidFill>
                  <a:schemeClr val="accent1"/>
                </a:solidFill>
                <a:latin typeface="Segoe UI Semibold" panose="020B0502040204020203" pitchFamily="34" charset="0"/>
                <a:cs typeface="Segoe UI Semibold" panose="020B0502040204020203" pitchFamily="34" charset="0"/>
              </a:rPr>
              <a:t>Multi-factor authentication </a:t>
            </a:r>
            <a:r>
              <a:rPr lang="en-US" sz="950" dirty="0">
                <a:solidFill>
                  <a:prstClr val="black"/>
                </a:solidFill>
                <a:latin typeface="Segoe UI" panose="020B0502040204020203" pitchFamily="34" charset="0"/>
                <a:cs typeface="Segoe UI" panose="020B0502040204020203" pitchFamily="34" charset="0"/>
              </a:rPr>
              <a:t>helps keep attackers out of your environment even if a phishing attack results in a compromised password. Advanced multi-factor authentication gives you the ability to configure trusted locations such as an office network and block access from countries where you aren’t conducting business.</a:t>
            </a:r>
          </a:p>
        </p:txBody>
      </p:sp>
      <p:sp>
        <p:nvSpPr>
          <p:cNvPr id="44" name="Rectangle 43">
            <a:extLst>
              <a:ext uri="{FF2B5EF4-FFF2-40B4-BE49-F238E27FC236}">
                <a16:creationId xmlns:a16="http://schemas.microsoft.com/office/drawing/2014/main" id="{F6EF1430-462D-4A90-8611-DC63BDA5DBBF}"/>
              </a:ext>
            </a:extLst>
          </p:cNvPr>
          <p:cNvSpPr/>
          <p:nvPr/>
        </p:nvSpPr>
        <p:spPr>
          <a:xfrm>
            <a:off x="134469" y="6597591"/>
            <a:ext cx="4595674" cy="253916"/>
          </a:xfrm>
          <a:prstGeom prst="rect">
            <a:avLst/>
          </a:prstGeom>
        </p:spPr>
        <p:txBody>
          <a:bodyPr wrap="square" lIns="91440" tIns="45720" rIns="91440" bIns="45720">
            <a:spAutoFit/>
          </a:bodyPr>
          <a:lstStyle/>
          <a:p>
            <a:r>
              <a:rPr lang="en-US" altLang="en-US" sz="1050" dirty="0">
                <a:solidFill>
                  <a:schemeClr val="accent1"/>
                </a:solidFill>
                <a:latin typeface="Segoe UI Semibold" panose="020B0502040204020203" pitchFamily="34" charset="0"/>
                <a:cs typeface="Segoe UI Semibold" panose="020B0502040204020203" pitchFamily="34" charset="0"/>
              </a:rPr>
              <a:t>Microsoft’s commitment to enhancing security technology</a:t>
            </a:r>
          </a:p>
        </p:txBody>
      </p:sp>
      <p:sp>
        <p:nvSpPr>
          <p:cNvPr id="45" name="Rectangle 44">
            <a:extLst>
              <a:ext uri="{FF2B5EF4-FFF2-40B4-BE49-F238E27FC236}">
                <a16:creationId xmlns:a16="http://schemas.microsoft.com/office/drawing/2014/main" id="{39F5F151-9DD7-4FA0-B37A-DF020548778C}"/>
              </a:ext>
            </a:extLst>
          </p:cNvPr>
          <p:cNvSpPr/>
          <p:nvPr/>
        </p:nvSpPr>
        <p:spPr>
          <a:xfrm>
            <a:off x="109136" y="6851507"/>
            <a:ext cx="6556704" cy="1700466"/>
          </a:xfrm>
          <a:prstGeom prst="rect">
            <a:avLst/>
          </a:prstGeom>
        </p:spPr>
        <p:txBody>
          <a:bodyPr wrap="square" lIns="91440" tIns="45720" rIns="91440" bIns="45720">
            <a:spAutoFit/>
          </a:bodyPr>
          <a:lstStyle/>
          <a:p>
            <a:r>
              <a:rPr lang="en-US" sz="950" dirty="0">
                <a:solidFill>
                  <a:prstClr val="black"/>
                </a:solidFill>
                <a:cs typeface="Segoe UI Semilight" panose="020B0402040204020203" pitchFamily="34" charset="0"/>
              </a:rPr>
              <a:t>The anti-phishing and anti-malware capabilities included in Microsoft 365 Business are called Office 365 Advanced Threat Protection (ATP).  This is the same technology used to protect many of the world’s largest companies.  </a:t>
            </a:r>
          </a:p>
          <a:p>
            <a:endParaRPr lang="en-US" sz="950" dirty="0">
              <a:solidFill>
                <a:prstClr val="black"/>
              </a:solidFill>
              <a:cs typeface="Segoe UI Semilight" panose="020B0402040204020203" pitchFamily="34" charset="0"/>
            </a:endParaRPr>
          </a:p>
          <a:p>
            <a:r>
              <a:rPr lang="en-US" sz="950" dirty="0">
                <a:solidFill>
                  <a:prstClr val="black"/>
                </a:solidFill>
                <a:cs typeface="Segoe UI Semilight" panose="020B0402040204020203" pitchFamily="34" charset="0"/>
              </a:rPr>
              <a:t>Threats rapidly evolve, so we continue to invest in expanding capabilities to help secure mailboxes from attacks. Microsoft uses artificial intelligence to identify and protect against emerging threats in real-time.  Our machine learning models leverage Microsoft’s wide network of threat intelligence, plus seasoned threat experts who have deep understanding of malware, cyberattacks, and attacker motivation, to combat a wide range of attacks.</a:t>
            </a:r>
          </a:p>
          <a:p>
            <a:r>
              <a:rPr lang="en-US" sz="950" dirty="0">
                <a:solidFill>
                  <a:prstClr val="black"/>
                </a:solidFill>
                <a:cs typeface="Segoe UI Semilight" panose="020B0402040204020203" pitchFamily="34" charset="0"/>
              </a:rPr>
              <a:t> </a:t>
            </a:r>
          </a:p>
          <a:p>
            <a:r>
              <a:rPr lang="en-US" sz="950" dirty="0">
                <a:solidFill>
                  <a:prstClr val="black"/>
                </a:solidFill>
                <a:cs typeface="Segoe UI Semilight" panose="020B0402040204020203" pitchFamily="34" charset="0"/>
              </a:rPr>
              <a:t>Office 365 ATP also shares threat signals with other defenses and sensors within Microsoft.  For example, when a malicious file is detected by Microsoft Defender, that threat can also be blocked by Office 365 ATP.  Connecting security data and systems allows Microsoft security technologies to continuously improve threat protection.</a:t>
            </a:r>
          </a:p>
        </p:txBody>
      </p:sp>
      <p:sp>
        <p:nvSpPr>
          <p:cNvPr id="33" name="Rectangle 32">
            <a:extLst>
              <a:ext uri="{FF2B5EF4-FFF2-40B4-BE49-F238E27FC236}">
                <a16:creationId xmlns:a16="http://schemas.microsoft.com/office/drawing/2014/main" id="{ED15801E-6648-4632-A161-68EAADA7B906}"/>
              </a:ext>
            </a:extLst>
          </p:cNvPr>
          <p:cNvSpPr/>
          <p:nvPr/>
        </p:nvSpPr>
        <p:spPr>
          <a:xfrm>
            <a:off x="134469" y="8551973"/>
            <a:ext cx="6525042" cy="459100"/>
          </a:xfrm>
          <a:prstGeom prst="rect">
            <a:avLst/>
          </a:prstGeom>
          <a:ln>
            <a:solidFill>
              <a:srgbClr val="0078D7"/>
            </a:solidFill>
          </a:ln>
        </p:spPr>
        <p:txBody>
          <a:bodyPr wrap="square">
            <a:spAutoFit/>
          </a:bodyPr>
          <a:lstStyle/>
          <a:p>
            <a:pPr>
              <a:spcAft>
                <a:spcPts val="400"/>
              </a:spcAft>
            </a:pPr>
            <a:r>
              <a:rPr lang="en-US" sz="1050" b="1" dirty="0">
                <a:solidFill>
                  <a:srgbClr val="0078D7"/>
                </a:solidFill>
                <a:latin typeface="Segoe UI Semibold" panose="020B0502040204020203" pitchFamily="34" charset="0"/>
                <a:ea typeface="Yu Gothic Light" panose="020B0300000000000000" pitchFamily="34" charset="-128"/>
                <a:cs typeface="Segoe UI Semibold" panose="020B0502040204020203" pitchFamily="34" charset="0"/>
              </a:rPr>
              <a:t>Get started:</a:t>
            </a:r>
          </a:p>
          <a:p>
            <a:pPr>
              <a:spcAft>
                <a:spcPts val="400"/>
              </a:spcAft>
            </a:pPr>
            <a:r>
              <a:rPr lang="en-US" sz="1000" dirty="0"/>
              <a:t>Learn more about Microsoft 365 Business at </a:t>
            </a:r>
            <a:r>
              <a:rPr lang="en-US" sz="1000" dirty="0">
                <a:hlinkClick r:id="rId4"/>
              </a:rPr>
              <a:t>www.microsoft.com/microsoft365/business </a:t>
            </a:r>
            <a:endParaRPr lang="en-US" sz="1000" b="1" dirty="0">
              <a:solidFill>
                <a:srgbClr val="0078D7"/>
              </a:solidFill>
              <a:latin typeface="Segoe UI Semibold" panose="020B0502040204020203" pitchFamily="34" charset="0"/>
              <a:ea typeface="Yu Gothic Light" panose="020B0300000000000000" pitchFamily="34" charset="-128"/>
              <a:cs typeface="Segoe UI Semibold" panose="020B0502040204020203" pitchFamily="34" charset="0"/>
            </a:endParaRPr>
          </a:p>
        </p:txBody>
      </p:sp>
      <p:sp>
        <p:nvSpPr>
          <p:cNvPr id="25" name="Rectangle 24">
            <a:extLst>
              <a:ext uri="{FF2B5EF4-FFF2-40B4-BE49-F238E27FC236}">
                <a16:creationId xmlns:a16="http://schemas.microsoft.com/office/drawing/2014/main" id="{0EA0548B-CC04-4508-A195-7CC6E171F02D}"/>
              </a:ext>
            </a:extLst>
          </p:cNvPr>
          <p:cNvSpPr/>
          <p:nvPr/>
        </p:nvSpPr>
        <p:spPr>
          <a:xfrm>
            <a:off x="134469" y="2420259"/>
            <a:ext cx="4718060" cy="1554272"/>
          </a:xfrm>
          <a:prstGeom prst="rect">
            <a:avLst/>
          </a:prstGeom>
          <a:noFill/>
        </p:spPr>
        <p:txBody>
          <a:bodyPr wrap="square" lIns="91440" tIns="45720" rIns="91440" bIns="45720">
            <a:spAutoFit/>
          </a:bodyPr>
          <a:lstStyle/>
          <a:p>
            <a:pPr marL="171450" indent="-171450">
              <a:buFont typeface="Arial" panose="020B0604020202020204" pitchFamily="34" charset="0"/>
              <a:buChar char="•"/>
              <a:defRPr/>
            </a:pPr>
            <a:r>
              <a:rPr lang="en-US" sz="950" dirty="0">
                <a:solidFill>
                  <a:prstClr val="black"/>
                </a:solidFill>
                <a:latin typeface="Segoe UI" panose="020B0502040204020203" pitchFamily="34" charset="0"/>
                <a:cs typeface="Segoe UI" panose="020B0502040204020203" pitchFamily="34" charset="0"/>
              </a:rPr>
              <a:t>An employee receives an email from her company’s CEO, asking her to buy electronic gift cards for a customer recognition event. The request is time sensitive so she quickly purchases these online and sends the gift card numbers to the CEO.  Weeks later she discovers the CEO never made the request.</a:t>
            </a:r>
          </a:p>
          <a:p>
            <a:pPr>
              <a:defRPr/>
            </a:pPr>
            <a:endParaRPr lang="en-US" sz="950" dirty="0">
              <a:solidFill>
                <a:prstClr val="black"/>
              </a:solidFill>
              <a:latin typeface="Segoe UI" panose="020B0502040204020203" pitchFamily="34" charset="0"/>
              <a:cs typeface="Segoe UI" panose="020B0502040204020203" pitchFamily="34" charset="0"/>
            </a:endParaRPr>
          </a:p>
          <a:p>
            <a:pPr marL="171450" indent="-171450">
              <a:buFont typeface="Arial" panose="020B0604020202020204" pitchFamily="34" charset="0"/>
              <a:buChar char="•"/>
              <a:defRPr/>
            </a:pPr>
            <a:r>
              <a:rPr lang="en-US" sz="950" dirty="0">
                <a:solidFill>
                  <a:prstClr val="black"/>
                </a:solidFill>
                <a:latin typeface="Segoe UI" panose="020B0502040204020203" pitchFamily="34" charset="0"/>
                <a:cs typeface="Segoe UI" panose="020B0502040204020203" pitchFamily="34" charset="0"/>
              </a:rPr>
              <a:t>An employee receives an email with a link to a secure document. They enter their credentials to view the document, but the document fails to load. They move on to other work and forget about the glitch. In reality, they have delivered their username and password to hackers, who can now use it to access their email and other online accounts, including systems and data used by your company.</a:t>
            </a:r>
          </a:p>
        </p:txBody>
      </p:sp>
      <p:grpSp>
        <p:nvGrpSpPr>
          <p:cNvPr id="16" name="Group 15">
            <a:extLst>
              <a:ext uri="{FF2B5EF4-FFF2-40B4-BE49-F238E27FC236}">
                <a16:creationId xmlns:a16="http://schemas.microsoft.com/office/drawing/2014/main" id="{26D2D9D4-CF0C-43C8-91E8-94F6598D2980}"/>
              </a:ext>
            </a:extLst>
          </p:cNvPr>
          <p:cNvGrpSpPr/>
          <p:nvPr/>
        </p:nvGrpSpPr>
        <p:grpSpPr>
          <a:xfrm>
            <a:off x="4977247" y="2511471"/>
            <a:ext cx="1884298" cy="1554273"/>
            <a:chOff x="4652514" y="2920519"/>
            <a:chExt cx="2238153" cy="1557848"/>
          </a:xfrm>
        </p:grpSpPr>
        <p:sp>
          <p:nvSpPr>
            <p:cNvPr id="17" name="Rectangle 16">
              <a:extLst>
                <a:ext uri="{FF2B5EF4-FFF2-40B4-BE49-F238E27FC236}">
                  <a16:creationId xmlns:a16="http://schemas.microsoft.com/office/drawing/2014/main" id="{9978525B-6DC2-412C-ADFE-5AD2DED58158}"/>
                </a:ext>
              </a:extLst>
            </p:cNvPr>
            <p:cNvSpPr/>
            <p:nvPr/>
          </p:nvSpPr>
          <p:spPr>
            <a:xfrm>
              <a:off x="4652514" y="2920519"/>
              <a:ext cx="2238153" cy="1557848"/>
            </a:xfrm>
            <a:prstGeom prst="rect">
              <a:avLst/>
            </a:prstGeom>
            <a:solidFill>
              <a:srgbClr val="0078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25" dirty="0">
                <a:solidFill>
                  <a:schemeClr val="bg1"/>
                </a:solidFill>
              </a:endParaRPr>
            </a:p>
          </p:txBody>
        </p:sp>
        <p:sp>
          <p:nvSpPr>
            <p:cNvPr id="22" name="Rectangle 21">
              <a:extLst>
                <a:ext uri="{FF2B5EF4-FFF2-40B4-BE49-F238E27FC236}">
                  <a16:creationId xmlns:a16="http://schemas.microsoft.com/office/drawing/2014/main" id="{C931E912-572B-46B3-8453-2F5DEC2E4C57}"/>
                </a:ext>
              </a:extLst>
            </p:cNvPr>
            <p:cNvSpPr/>
            <p:nvPr/>
          </p:nvSpPr>
          <p:spPr>
            <a:xfrm>
              <a:off x="4797883" y="3022775"/>
              <a:ext cx="1998179" cy="1192755"/>
            </a:xfrm>
            <a:prstGeom prst="rect">
              <a:avLst/>
            </a:prstGeom>
          </p:spPr>
          <p:txBody>
            <a:bodyPr wrap="square">
              <a:spAutoFit/>
            </a:bodyPr>
            <a:lstStyle/>
            <a:p>
              <a:pPr lvl="0">
                <a:spcAft>
                  <a:spcPts val="400"/>
                </a:spcAft>
              </a:pPr>
              <a:r>
                <a:rPr lang="en-US" sz="1100" dirty="0">
                  <a:solidFill>
                    <a:schemeClr val="bg1"/>
                  </a:solidFill>
                  <a:latin typeface="Segoe UI" panose="020B0502040204020203" pitchFamily="34" charset="0"/>
                  <a:ea typeface="Yu Gothic Light" panose="020B0300000000000000" pitchFamily="34" charset="-128"/>
                  <a:cs typeface="Segoe UI" panose="020B0502040204020203" pitchFamily="34" charset="0"/>
                </a:rPr>
                <a:t>Phishing email detections increased 250% from January to December 2018 worldwide.</a:t>
              </a:r>
            </a:p>
            <a:p>
              <a:pPr lvl="0">
                <a:spcAft>
                  <a:spcPts val="400"/>
                </a:spcAft>
              </a:pPr>
              <a:r>
                <a:rPr lang="en-US" sz="800" i="1" dirty="0">
                  <a:solidFill>
                    <a:schemeClr val="bg1"/>
                  </a:solidFill>
                  <a:latin typeface="Segoe UI" panose="020B0502040204020203" pitchFamily="34" charset="0"/>
                  <a:ea typeface="Yu Gothic Light" panose="020B0300000000000000" pitchFamily="34" charset="-128"/>
                  <a:cs typeface="Segoe UI" panose="020B0502040204020203" pitchFamily="34" charset="0"/>
                </a:rPr>
                <a:t>Source: </a:t>
              </a:r>
              <a:r>
                <a:rPr lang="en-US" sz="800" i="1" dirty="0">
                  <a:solidFill>
                    <a:schemeClr val="bg1"/>
                  </a:solidFill>
                  <a:latin typeface="Segoe UI" panose="020B0502040204020203" pitchFamily="34" charset="0"/>
                  <a:ea typeface="Yu Gothic Light" panose="020B0300000000000000" pitchFamily="34" charset="-128"/>
                  <a:cs typeface="Segoe UI" panose="020B0502040204020203" pitchFamily="34" charset="0"/>
                  <a:hlinkClick r:id="rId5">
                    <a:extLst>
                      <a:ext uri="{A12FA001-AC4F-418D-AE19-62706E023703}">
                        <ahyp:hlinkClr xmlns:ahyp="http://schemas.microsoft.com/office/drawing/2018/hyperlinkcolor" val="tx"/>
                      </a:ext>
                    </a:extLst>
                  </a:hlinkClick>
                </a:rPr>
                <a:t>Microsoft Security Intelligence Report </a:t>
              </a:r>
              <a:r>
                <a:rPr lang="en-US" sz="800" i="1" dirty="0">
                  <a:solidFill>
                    <a:schemeClr val="bg1"/>
                  </a:solidFill>
                  <a:latin typeface="Segoe UI" panose="020B0502040204020203" pitchFamily="34" charset="0"/>
                  <a:ea typeface="Yu Gothic Light" panose="020B0300000000000000" pitchFamily="34" charset="-128"/>
                  <a:cs typeface="Segoe UI" panose="020B0502040204020203" pitchFamily="34" charset="0"/>
                </a:rPr>
                <a:t>Volume 24, February 28, 2019</a:t>
              </a:r>
              <a:endParaRPr lang="en-US" sz="800" i="1" dirty="0">
                <a:solidFill>
                  <a:schemeClr val="bg1"/>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4036909447"/>
      </p:ext>
    </p:extLst>
  </p:cSld>
  <p:clrMapOvr>
    <a:masterClrMapping/>
  </p:clrMapOvr>
</p:sld>
</file>

<file path=ppt/theme/theme1.xml><?xml version="1.0" encoding="utf-8"?>
<a:theme xmlns:a="http://schemas.openxmlformats.org/drawingml/2006/main" name="Office Theme">
  <a:themeElements>
    <a:clrScheme name="Azure">
      <a:dk1>
        <a:sysClr val="windowText" lastClr="000000"/>
      </a:dk1>
      <a:lt1>
        <a:sysClr val="window" lastClr="FFFFFF"/>
      </a:lt1>
      <a:dk2>
        <a:srgbClr val="000000"/>
      </a:dk2>
      <a:lt2>
        <a:srgbClr val="FFFFFF"/>
      </a:lt2>
      <a:accent1>
        <a:srgbClr val="0078D4"/>
      </a:accent1>
      <a:accent2>
        <a:srgbClr val="50E6FF"/>
      </a:accent2>
      <a:accent3>
        <a:srgbClr val="3C3C41"/>
      </a:accent3>
      <a:accent4>
        <a:srgbClr val="75757A"/>
      </a:accent4>
      <a:accent5>
        <a:srgbClr val="EBEBEB"/>
      </a:accent5>
      <a:accent6>
        <a:srgbClr val="FFFFFF"/>
      </a:accent6>
      <a:hlink>
        <a:srgbClr val="0078D4"/>
      </a:hlink>
      <a:folHlink>
        <a:srgbClr val="954F72"/>
      </a:folHlink>
    </a:clrScheme>
    <a:fontScheme name="Segoe">
      <a:majorFont>
        <a:latin typeface="Segoe UI Light"/>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0971047c-4c4b-47d6-9978-fe64b8df6ef8" xsi:nil="true"/>
    <Project_x0020_ID xmlns="0971047c-4c4b-47d6-9978-fe64b8df6ef8" xsi:nil="true"/>
    <_dlc_DocId xmlns="30c63ef3-9331-48f0-bec7-fd83b8c2ba2b">XN7JQW3N34YQ-163904256-151099</_dlc_DocId>
    <_dlc_DocIdUrl xmlns="30c63ef3-9331-48f0-bec7-fd83b8c2ba2b">
      <Url>https://ply.sharepoint.com/sites/TeamSYNNEXatYesler/_layouts/15/DocIdRedir.aspx?ID=XN7JQW3N34YQ-163904256-151099</Url>
      <Description>XN7JQW3N34YQ-163904256-151099</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FB353FC5CCB104D91CE7927B6B41B99" ma:contentTypeVersion="21" ma:contentTypeDescription="Create a new document." ma:contentTypeScope="" ma:versionID="2fbf5a1d5133dabe088f981ee9084ad6">
  <xsd:schema xmlns:xsd="http://www.w3.org/2001/XMLSchema" xmlns:xs="http://www.w3.org/2001/XMLSchema" xmlns:p="http://schemas.microsoft.com/office/2006/metadata/properties" xmlns:ns2="30c63ef3-9331-48f0-bec7-fd83b8c2ba2b" xmlns:ns3="0971047c-4c4b-47d6-9978-fe64b8df6ef8" targetNamespace="http://schemas.microsoft.com/office/2006/metadata/properties" ma:root="true" ma:fieldsID="0533378bfd96bbbb727c2794b950dc15" ns2:_="" ns3:_="">
    <xsd:import namespace="30c63ef3-9331-48f0-bec7-fd83b8c2ba2b"/>
    <xsd:import namespace="0971047c-4c4b-47d6-9978-fe64b8df6ef8"/>
    <xsd:element name="properties">
      <xsd:complexType>
        <xsd:sequence>
          <xsd:element name="documentManagement">
            <xsd:complexType>
              <xsd:all>
                <xsd:element ref="ns2:SharedWithUsers" minOccurs="0"/>
                <xsd:element ref="ns2:SharedWithDetails" minOccurs="0"/>
                <xsd:element ref="ns3:Project_x0020_ID" minOccurs="0"/>
                <xsd:element ref="ns3:MediaServiceMetadata" minOccurs="0"/>
                <xsd:element ref="ns3:MediaServiceFastMetadata" minOccurs="0"/>
                <xsd:element ref="ns3:MediaServiceDateTaken" minOccurs="0"/>
                <xsd:element ref="ns3:MediaServiceAutoTags" minOccurs="0"/>
                <xsd:element ref="ns2:_dlc_DocId" minOccurs="0"/>
                <xsd:element ref="ns2:_dlc_DocIdUrl" minOccurs="0"/>
                <xsd:element ref="ns2:_dlc_DocIdPersistId"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c63ef3-9331-48f0-bec7-fd83b8c2ba2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971047c-4c4b-47d6-9978-fe64b8df6ef8" elementFormDefault="qualified">
    <xsd:import namespace="http://schemas.microsoft.com/office/2006/documentManagement/types"/>
    <xsd:import namespace="http://schemas.microsoft.com/office/infopath/2007/PartnerControls"/>
    <xsd:element name="Project_x0020_ID" ma:index="10" nillable="true" ma:displayName="Project ID" ma:internalName="Project_x0020_ID">
      <xsd:simpleType>
        <xsd:restriction base="dms:Text">
          <xsd:maxLength value="255"/>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Location" ma:index="19" nillable="true" ma:displayName="MediaServiceLocation" ma:internalName="MediaServiceLocation"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00FD802-C7B7-4377-92D1-62562AAECA44}">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0971047c-4c4b-47d6-9978-fe64b8df6ef8"/>
    <ds:schemaRef ds:uri="http://purl.org/dc/elements/1.1/"/>
    <ds:schemaRef ds:uri="30c63ef3-9331-48f0-bec7-fd83b8c2ba2b"/>
    <ds:schemaRef ds:uri="http://www.w3.org/XML/1998/namespace"/>
    <ds:schemaRef ds:uri="http://purl.org/dc/dcmitype/"/>
  </ds:schemaRefs>
</ds:datastoreItem>
</file>

<file path=customXml/itemProps2.xml><?xml version="1.0" encoding="utf-8"?>
<ds:datastoreItem xmlns:ds="http://schemas.openxmlformats.org/officeDocument/2006/customXml" ds:itemID="{C5BD2416-4270-434F-B74A-059E631C9621}">
  <ds:schemaRefs>
    <ds:schemaRef ds:uri="http://schemas.microsoft.com/sharepoint/v3/contenttype/forms"/>
  </ds:schemaRefs>
</ds:datastoreItem>
</file>

<file path=customXml/itemProps3.xml><?xml version="1.0" encoding="utf-8"?>
<ds:datastoreItem xmlns:ds="http://schemas.openxmlformats.org/officeDocument/2006/customXml" ds:itemID="{4A3B8B5D-34B1-441A-957C-C23F0C97D8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c63ef3-9331-48f0-bec7-fd83b8c2ba2b"/>
    <ds:schemaRef ds:uri="0971047c-4c4b-47d6-9978-fe64b8df6e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6F0FCAA8-89CD-4EE7-A901-3F1BB001BEF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613</Words>
  <Application>Microsoft Office PowerPoint</Application>
  <PresentationFormat>Letter Paper (8.5x11 in)</PresentationFormat>
  <Paragraphs>26</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Segoe UI</vt:lpstr>
      <vt:lpstr>Segoe UI Light</vt:lpstr>
      <vt:lpstr>Segoe UI Semibold</vt:lpstr>
      <vt:lpstr>Segoe UI Semilight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5</cp:revision>
  <dcterms:modified xsi:type="dcterms:W3CDTF">2019-09-04T23:39:59Z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0x0101008FB353FC5CCB104D91CE7927B6B41B99</vt:lpwstr>
  </property>
  <property fmtid="{D5CDD505-2E9C-101B-9397-08002B2CF9AE}" pid="3" name="MSIP_Label_f42aa342-8706-4288-bd11-ebb85995028c_Enabled">
    <vt:lpwstr>True</vt:lpwstr>
  </property>
  <property fmtid="{D5CDD505-2E9C-101B-9397-08002B2CF9AE}" pid="4" name="MSIP_Label_f42aa342-8706-4288-bd11-ebb85995028c_SiteId">
    <vt:lpwstr>72f988bf-86f1-41af-91ab-2d7cd011db47</vt:lpwstr>
  </property>
  <property fmtid="{D5CDD505-2E9C-101B-9397-08002B2CF9AE}" pid="5" name="MSIP_Label_f42aa342-8706-4288-bd11-ebb85995028c_Owner">
    <vt:lpwstr>v-carlei@microsoft.com</vt:lpwstr>
  </property>
  <property fmtid="{D5CDD505-2E9C-101B-9397-08002B2CF9AE}" pid="6" name="MSIP_Label_f42aa342-8706-4288-bd11-ebb85995028c_SetDate">
    <vt:lpwstr>2018-08-13T19:15:37.7472122Z</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y fmtid="{D5CDD505-2E9C-101B-9397-08002B2CF9AE}" pid="11" name="_dlc_DocIdItemGuid">
    <vt:lpwstr>095ce959-eeab-4419-b11c-48bd5aafb803</vt:lpwstr>
  </property>
</Properties>
</file>