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ppt/revisionInfo.xml" ContentType="application/vnd.ms-powerpoint.revisioninfo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ppt/changesInfos/changesInfo1.xml" ContentType="application/vnd.ms-powerpoint.changesinfo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7772400" cy="100584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72"/>
    <a:srgbClr val="0078D7"/>
    <a:srgbClr val="002050"/>
    <a:srgbClr val="505050"/>
    <a:srgbClr val="4155A9"/>
    <a:srgbClr val="031A7E"/>
    <a:srgbClr val="00188F"/>
    <a:srgbClr val="ED1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552D08-BC28-4CE6-BED8-A90A8BF17290}" v="14" dt="2018-04-30T05:47:27.54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349" autoAdjust="0"/>
  </p:normalViewPr>
  <p:slideViewPr>
    <p:cSldViewPr>
      <p:cViewPr>
        <p:scale>
          <a:sx n="70" d="100"/>
          <a:sy n="70" d="100"/>
        </p:scale>
        <p:origin x="1408" y="-8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ey Bird (Inviso Corporation)" userId="S::v-ricbir@microsoft.com::a6aa4e26-3f23-4156-8f02-20a1699c1cb7" providerId="AD" clId="Web-{5B6CCDAF-6B3C-475B-A267-0590C6D582DF}"/>
    <pc:docChg chg="modSld">
      <pc:chgData name="Rickey Bird (Inviso Corporation)" userId="S::v-ricbir@microsoft.com::a6aa4e26-3f23-4156-8f02-20a1699c1cb7" providerId="AD" clId="Web-{5B6CCDAF-6B3C-475B-A267-0590C6D582DF}" dt="2018-04-30T05:00:37.563" v="1"/>
      <pc:docMkLst>
        <pc:docMk/>
      </pc:docMkLst>
      <pc:sldChg chg="modSp">
        <pc:chgData name="Rickey Bird (Inviso Corporation)" userId="S::v-ricbir@microsoft.com::a6aa4e26-3f23-4156-8f02-20a1699c1cb7" providerId="AD" clId="Web-{5B6CCDAF-6B3C-475B-A267-0590C6D582DF}" dt="2018-04-30T05:00:37.563" v="1"/>
        <pc:sldMkLst>
          <pc:docMk/>
          <pc:sldMk cId="0" sldId="256"/>
        </pc:sldMkLst>
        <pc:spChg chg="mod">
          <ac:chgData name="Rickey Bird (Inviso Corporation)" userId="S::v-ricbir@microsoft.com::a6aa4e26-3f23-4156-8f02-20a1699c1cb7" providerId="AD" clId="Web-{5B6CCDAF-6B3C-475B-A267-0590C6D582DF}" dt="2018-04-30T05:00:37.563" v="1"/>
          <ac:spMkLst>
            <pc:docMk/>
            <pc:sldMk cId="0" sldId="256"/>
            <ac:spMk id="81" creationId="{00000000-0000-0000-0000-000000000000}"/>
          </ac:spMkLst>
        </pc:spChg>
        <pc:spChg chg="mod">
          <ac:chgData name="Rickey Bird (Inviso Corporation)" userId="S::v-ricbir@microsoft.com::a6aa4e26-3f23-4156-8f02-20a1699c1cb7" providerId="AD" clId="Web-{5B6CCDAF-6B3C-475B-A267-0590C6D582DF}" dt="2018-04-30T05:00:23.047" v="0"/>
          <ac:spMkLst>
            <pc:docMk/>
            <pc:sldMk cId="0" sldId="256"/>
            <ac:spMk id="9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440829" y="6799884"/>
            <a:ext cx="2301240" cy="1364615"/>
          </a:xfrm>
          <a:custGeom>
            <a:avLst/>
            <a:gdLst/>
            <a:ahLst/>
            <a:cxnLst/>
            <a:rect l="l" t="t" r="r" b="b"/>
            <a:pathLst>
              <a:path w="2301240" h="1364615">
                <a:moveTo>
                  <a:pt x="0" y="1364386"/>
                </a:moveTo>
                <a:lnTo>
                  <a:pt x="2300731" y="1364386"/>
                </a:lnTo>
                <a:lnTo>
                  <a:pt x="2300731" y="0"/>
                </a:lnTo>
                <a:lnTo>
                  <a:pt x="0" y="0"/>
                </a:lnTo>
                <a:lnTo>
                  <a:pt x="0" y="1364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40829" y="6799884"/>
            <a:ext cx="2301240" cy="1364615"/>
          </a:xfrm>
          <a:custGeom>
            <a:avLst/>
            <a:gdLst/>
            <a:ahLst/>
            <a:cxnLst/>
            <a:rect l="l" t="t" r="r" b="b"/>
            <a:pathLst>
              <a:path w="2301240" h="1364615">
                <a:moveTo>
                  <a:pt x="0" y="1364386"/>
                </a:moveTo>
                <a:lnTo>
                  <a:pt x="2300731" y="1364386"/>
                </a:lnTo>
                <a:lnTo>
                  <a:pt x="2300731" y="0"/>
                </a:lnTo>
                <a:lnTo>
                  <a:pt x="0" y="0"/>
                </a:lnTo>
                <a:lnTo>
                  <a:pt x="0" y="1364386"/>
                </a:lnTo>
                <a:close/>
              </a:path>
            </a:pathLst>
          </a:custGeom>
          <a:ln w="12700">
            <a:solidFill>
              <a:srgbClr val="0018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718862" y="5128361"/>
            <a:ext cx="2266950" cy="1316990"/>
          </a:xfrm>
          <a:custGeom>
            <a:avLst/>
            <a:gdLst/>
            <a:ahLst/>
            <a:cxnLst/>
            <a:rect l="l" t="t" r="r" b="b"/>
            <a:pathLst>
              <a:path w="2266950" h="1316989">
                <a:moveTo>
                  <a:pt x="0" y="1316837"/>
                </a:moveTo>
                <a:lnTo>
                  <a:pt x="2266441" y="1316837"/>
                </a:lnTo>
                <a:lnTo>
                  <a:pt x="2266441" y="0"/>
                </a:lnTo>
                <a:lnTo>
                  <a:pt x="0" y="0"/>
                </a:lnTo>
                <a:lnTo>
                  <a:pt x="0" y="13168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513025" y="3471011"/>
            <a:ext cx="1715770" cy="1303020"/>
          </a:xfrm>
          <a:custGeom>
            <a:avLst/>
            <a:gdLst/>
            <a:ahLst/>
            <a:cxnLst/>
            <a:rect l="l" t="t" r="r" b="b"/>
            <a:pathLst>
              <a:path w="1715770" h="1303020">
                <a:moveTo>
                  <a:pt x="0" y="1302664"/>
                </a:moveTo>
                <a:lnTo>
                  <a:pt x="1715516" y="1302664"/>
                </a:lnTo>
                <a:lnTo>
                  <a:pt x="1715516" y="0"/>
                </a:lnTo>
                <a:lnTo>
                  <a:pt x="0" y="0"/>
                </a:lnTo>
                <a:lnTo>
                  <a:pt x="0" y="1302664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07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513025" y="3471011"/>
            <a:ext cx="1715770" cy="1303020"/>
          </a:xfrm>
          <a:custGeom>
            <a:avLst/>
            <a:gdLst/>
            <a:ahLst/>
            <a:cxnLst/>
            <a:rect l="l" t="t" r="r" b="b"/>
            <a:pathLst>
              <a:path w="1715770" h="1303020">
                <a:moveTo>
                  <a:pt x="0" y="1302664"/>
                </a:moveTo>
                <a:lnTo>
                  <a:pt x="1715516" y="1302664"/>
                </a:lnTo>
                <a:lnTo>
                  <a:pt x="1715516" y="0"/>
                </a:lnTo>
                <a:lnTo>
                  <a:pt x="0" y="0"/>
                </a:lnTo>
                <a:lnTo>
                  <a:pt x="0" y="1302664"/>
                </a:lnTo>
                <a:close/>
              </a:path>
            </a:pathLst>
          </a:custGeom>
          <a:ln w="12700">
            <a:solidFill>
              <a:srgbClr val="0078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504463" y="1751939"/>
            <a:ext cx="3024505" cy="1364615"/>
          </a:xfrm>
          <a:custGeom>
            <a:avLst/>
            <a:gdLst/>
            <a:ahLst/>
            <a:cxnLst/>
            <a:rect l="l" t="t" r="r" b="b"/>
            <a:pathLst>
              <a:path w="3024504" h="1364614">
                <a:moveTo>
                  <a:pt x="0" y="1364386"/>
                </a:moveTo>
                <a:lnTo>
                  <a:pt x="3024352" y="1364386"/>
                </a:lnTo>
                <a:lnTo>
                  <a:pt x="3024352" y="0"/>
                </a:lnTo>
                <a:lnTo>
                  <a:pt x="0" y="0"/>
                </a:lnTo>
                <a:lnTo>
                  <a:pt x="0" y="13643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504463" y="1751939"/>
            <a:ext cx="3201137" cy="1364615"/>
          </a:xfrm>
          <a:custGeom>
            <a:avLst/>
            <a:gdLst/>
            <a:ahLst/>
            <a:cxnLst/>
            <a:rect l="l" t="t" r="r" b="b"/>
            <a:pathLst>
              <a:path w="3024504" h="1364614">
                <a:moveTo>
                  <a:pt x="0" y="1364386"/>
                </a:moveTo>
                <a:lnTo>
                  <a:pt x="3024352" y="1364386"/>
                </a:lnTo>
                <a:lnTo>
                  <a:pt x="3024352" y="0"/>
                </a:lnTo>
                <a:lnTo>
                  <a:pt x="0" y="0"/>
                </a:lnTo>
                <a:lnTo>
                  <a:pt x="0" y="1364386"/>
                </a:lnTo>
                <a:close/>
              </a:path>
            </a:pathLst>
          </a:custGeom>
          <a:ln w="12699">
            <a:solidFill>
              <a:srgbClr val="008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586177" y="234950"/>
            <a:ext cx="1715770" cy="1162685"/>
          </a:xfrm>
          <a:custGeom>
            <a:avLst/>
            <a:gdLst/>
            <a:ahLst/>
            <a:cxnLst/>
            <a:rect l="l" t="t" r="r" b="b"/>
            <a:pathLst>
              <a:path w="1715770" h="1162685">
                <a:moveTo>
                  <a:pt x="0" y="1162303"/>
                </a:moveTo>
                <a:lnTo>
                  <a:pt x="1715516" y="1162303"/>
                </a:lnTo>
                <a:lnTo>
                  <a:pt x="1715516" y="0"/>
                </a:lnTo>
                <a:lnTo>
                  <a:pt x="0" y="0"/>
                </a:lnTo>
                <a:lnTo>
                  <a:pt x="0" y="11623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586177" y="234950"/>
            <a:ext cx="1715770" cy="1162685"/>
          </a:xfrm>
          <a:custGeom>
            <a:avLst/>
            <a:gdLst/>
            <a:ahLst/>
            <a:cxnLst/>
            <a:rect l="l" t="t" r="r" b="b"/>
            <a:pathLst>
              <a:path w="1715770" h="1162685">
                <a:moveTo>
                  <a:pt x="0" y="1162303"/>
                </a:moveTo>
                <a:lnTo>
                  <a:pt x="1715516" y="1162303"/>
                </a:lnTo>
                <a:lnTo>
                  <a:pt x="1715516" y="0"/>
                </a:lnTo>
                <a:lnTo>
                  <a:pt x="0" y="0"/>
                </a:lnTo>
                <a:lnTo>
                  <a:pt x="0" y="1162303"/>
                </a:lnTo>
                <a:close/>
              </a:path>
            </a:pathLst>
          </a:custGeom>
          <a:ln w="12700">
            <a:solidFill>
              <a:srgbClr val="0021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4453128" y="228600"/>
            <a:ext cx="3091180" cy="1175385"/>
          </a:xfrm>
          <a:custGeom>
            <a:avLst/>
            <a:gdLst/>
            <a:ahLst/>
            <a:cxnLst/>
            <a:rect l="l" t="t" r="r" b="b"/>
            <a:pathLst>
              <a:path w="3091179" h="1175385">
                <a:moveTo>
                  <a:pt x="0" y="1175003"/>
                </a:moveTo>
                <a:lnTo>
                  <a:pt x="3090672" y="1175003"/>
                </a:lnTo>
                <a:lnTo>
                  <a:pt x="3090672" y="0"/>
                </a:lnTo>
                <a:lnTo>
                  <a:pt x="0" y="0"/>
                </a:lnTo>
                <a:lnTo>
                  <a:pt x="0" y="1175003"/>
                </a:lnTo>
                <a:close/>
              </a:path>
            </a:pathLst>
          </a:custGeom>
          <a:solidFill>
            <a:srgbClr val="002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228600" y="1745589"/>
            <a:ext cx="3142615" cy="1377315"/>
          </a:xfrm>
          <a:custGeom>
            <a:avLst/>
            <a:gdLst/>
            <a:ahLst/>
            <a:cxnLst/>
            <a:rect l="l" t="t" r="r" b="b"/>
            <a:pathLst>
              <a:path w="3142615" h="1377314">
                <a:moveTo>
                  <a:pt x="0" y="1377086"/>
                </a:moveTo>
                <a:lnTo>
                  <a:pt x="3142183" y="1377086"/>
                </a:lnTo>
                <a:lnTo>
                  <a:pt x="3142183" y="0"/>
                </a:lnTo>
                <a:lnTo>
                  <a:pt x="0" y="0"/>
                </a:lnTo>
                <a:lnTo>
                  <a:pt x="0" y="1377086"/>
                </a:lnTo>
                <a:close/>
              </a:path>
            </a:pathLst>
          </a:custGeom>
          <a:solidFill>
            <a:srgbClr val="0082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4379976" y="3464661"/>
            <a:ext cx="3164205" cy="1314450"/>
          </a:xfrm>
          <a:custGeom>
            <a:avLst/>
            <a:gdLst/>
            <a:ahLst/>
            <a:cxnLst/>
            <a:rect l="l" t="t" r="r" b="b"/>
            <a:pathLst>
              <a:path w="3164204" h="1314450">
                <a:moveTo>
                  <a:pt x="0" y="1314450"/>
                </a:moveTo>
                <a:lnTo>
                  <a:pt x="3163824" y="1314450"/>
                </a:lnTo>
                <a:lnTo>
                  <a:pt x="3163824" y="0"/>
                </a:lnTo>
                <a:lnTo>
                  <a:pt x="0" y="0"/>
                </a:lnTo>
                <a:lnTo>
                  <a:pt x="0" y="1314450"/>
                </a:lnTo>
                <a:close/>
              </a:path>
            </a:pathLst>
          </a:custGeom>
          <a:solidFill>
            <a:srgbClr val="0078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228600" y="5122011"/>
            <a:ext cx="4338955" cy="1329690"/>
          </a:xfrm>
          <a:custGeom>
            <a:avLst/>
            <a:gdLst/>
            <a:ahLst/>
            <a:cxnLst/>
            <a:rect l="l" t="t" r="r" b="b"/>
            <a:pathLst>
              <a:path w="4338955" h="1329689">
                <a:moveTo>
                  <a:pt x="0" y="1329537"/>
                </a:moveTo>
                <a:lnTo>
                  <a:pt x="4338828" y="1329537"/>
                </a:lnTo>
                <a:lnTo>
                  <a:pt x="4338828" y="0"/>
                </a:lnTo>
                <a:lnTo>
                  <a:pt x="0" y="0"/>
                </a:lnTo>
                <a:lnTo>
                  <a:pt x="0" y="1329537"/>
                </a:lnTo>
                <a:close/>
              </a:path>
            </a:pathLst>
          </a:custGeom>
          <a:solidFill>
            <a:srgbClr val="5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2893009" y="6793534"/>
            <a:ext cx="4651375" cy="1377315"/>
          </a:xfrm>
          <a:custGeom>
            <a:avLst/>
            <a:gdLst/>
            <a:ahLst/>
            <a:cxnLst/>
            <a:rect l="l" t="t" r="r" b="b"/>
            <a:pathLst>
              <a:path w="4651375" h="1377315">
                <a:moveTo>
                  <a:pt x="0" y="1377086"/>
                </a:moveTo>
                <a:lnTo>
                  <a:pt x="4650790" y="1377086"/>
                </a:lnTo>
                <a:lnTo>
                  <a:pt x="4650790" y="0"/>
                </a:lnTo>
                <a:lnTo>
                  <a:pt x="0" y="0"/>
                </a:lnTo>
                <a:lnTo>
                  <a:pt x="0" y="1377086"/>
                </a:lnTo>
                <a:close/>
              </a:path>
            </a:pathLst>
          </a:custGeom>
          <a:solidFill>
            <a:srgbClr val="0018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 hidden="1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4.svg"/><Relationship Id="rId2" Type="http://schemas.openxmlformats.org/officeDocument/2006/relationships/hyperlink" Target="https://www.microsoft.com/en-US/microsoft-365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svg"/><Relationship Id="rId11" Type="http://schemas.openxmlformats.org/officeDocument/2006/relationships/image" Target="../media/image13.png"/><Relationship Id="rId5" Type="http://schemas.openxmlformats.org/officeDocument/2006/relationships/image" Target="../media/image3.png"/><Relationship Id="rId10" Type="http://schemas.openxmlformats.org/officeDocument/2006/relationships/image" Target="../media/image12.svg"/><Relationship Id="rId4" Type="http://schemas.openxmlformats.org/officeDocument/2006/relationships/image" Target="../media/image2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020687" y="1035100"/>
            <a:ext cx="3523615" cy="657225"/>
          </a:xfrm>
          <a:custGeom>
            <a:avLst/>
            <a:gdLst/>
            <a:ahLst/>
            <a:cxnLst/>
            <a:rect l="l" t="t" r="r" b="b"/>
            <a:pathLst>
              <a:path w="3523615" h="657225">
                <a:moveTo>
                  <a:pt x="18681" y="0"/>
                </a:moveTo>
                <a:lnTo>
                  <a:pt x="0" y="534835"/>
                </a:lnTo>
                <a:lnTo>
                  <a:pt x="3504438" y="657212"/>
                </a:lnTo>
                <a:lnTo>
                  <a:pt x="3523107" y="122377"/>
                </a:lnTo>
                <a:lnTo>
                  <a:pt x="18681" y="0"/>
                </a:lnTo>
                <a:close/>
              </a:path>
            </a:pathLst>
          </a:custGeom>
          <a:solidFill>
            <a:srgbClr val="4099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50932" y="2021332"/>
            <a:ext cx="1885950" cy="1245870"/>
          </a:xfrm>
          <a:custGeom>
            <a:avLst/>
            <a:gdLst/>
            <a:ahLst/>
            <a:cxnLst/>
            <a:rect l="l" t="t" r="r" b="b"/>
            <a:pathLst>
              <a:path w="1885950" h="1245870">
                <a:moveTo>
                  <a:pt x="0" y="1245514"/>
                </a:moveTo>
                <a:lnTo>
                  <a:pt x="1885696" y="1245514"/>
                </a:lnTo>
                <a:lnTo>
                  <a:pt x="1885696" y="0"/>
                </a:lnTo>
                <a:lnTo>
                  <a:pt x="0" y="0"/>
                </a:lnTo>
                <a:lnTo>
                  <a:pt x="0" y="1245514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0018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50932" y="2021332"/>
            <a:ext cx="1885950" cy="1245870"/>
          </a:xfrm>
          <a:custGeom>
            <a:avLst/>
            <a:gdLst/>
            <a:ahLst/>
            <a:cxnLst/>
            <a:rect l="l" t="t" r="r" b="b"/>
            <a:pathLst>
              <a:path w="1885950" h="1245870">
                <a:moveTo>
                  <a:pt x="0" y="1245514"/>
                </a:moveTo>
                <a:lnTo>
                  <a:pt x="1885696" y="1245514"/>
                </a:lnTo>
                <a:lnTo>
                  <a:pt x="1885696" y="0"/>
                </a:lnTo>
                <a:lnTo>
                  <a:pt x="0" y="0"/>
                </a:lnTo>
                <a:lnTo>
                  <a:pt x="0" y="1245514"/>
                </a:lnTo>
                <a:close/>
              </a:path>
            </a:pathLst>
          </a:custGeom>
          <a:ln w="12700">
            <a:solidFill>
              <a:srgbClr val="0017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01229" y="3621532"/>
            <a:ext cx="1885950" cy="1196340"/>
          </a:xfrm>
          <a:custGeom>
            <a:avLst/>
            <a:gdLst/>
            <a:ahLst/>
            <a:cxnLst/>
            <a:rect l="l" t="t" r="r" b="b"/>
            <a:pathLst>
              <a:path w="1885950" h="1196339">
                <a:moveTo>
                  <a:pt x="0" y="1196339"/>
                </a:moveTo>
                <a:lnTo>
                  <a:pt x="1885695" y="1196339"/>
                </a:lnTo>
                <a:lnTo>
                  <a:pt x="1885695" y="0"/>
                </a:lnTo>
                <a:lnTo>
                  <a:pt x="0" y="0"/>
                </a:lnTo>
                <a:lnTo>
                  <a:pt x="0" y="11963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01229" y="3621532"/>
            <a:ext cx="1885950" cy="1196340"/>
          </a:xfrm>
          <a:custGeom>
            <a:avLst/>
            <a:gdLst/>
            <a:ahLst/>
            <a:cxnLst/>
            <a:rect l="l" t="t" r="r" b="b"/>
            <a:pathLst>
              <a:path w="1885950" h="1196339">
                <a:moveTo>
                  <a:pt x="0" y="1196339"/>
                </a:moveTo>
                <a:lnTo>
                  <a:pt x="1885695" y="1196339"/>
                </a:lnTo>
                <a:lnTo>
                  <a:pt x="1885695" y="0"/>
                </a:lnTo>
                <a:lnTo>
                  <a:pt x="0" y="0"/>
                </a:lnTo>
                <a:lnTo>
                  <a:pt x="0" y="1196339"/>
                </a:lnTo>
                <a:close/>
              </a:path>
            </a:pathLst>
          </a:custGeom>
          <a:ln w="12700">
            <a:solidFill>
              <a:srgbClr val="007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48990" y="8016595"/>
            <a:ext cx="1213485" cy="1337310"/>
          </a:xfrm>
          <a:custGeom>
            <a:avLst/>
            <a:gdLst/>
            <a:ahLst/>
            <a:cxnLst/>
            <a:rect l="l" t="t" r="r" b="b"/>
            <a:pathLst>
              <a:path w="1213485" h="1337309">
                <a:moveTo>
                  <a:pt x="0" y="1336954"/>
                </a:moveTo>
                <a:lnTo>
                  <a:pt x="1213103" y="1336954"/>
                </a:lnTo>
                <a:lnTo>
                  <a:pt x="1213103" y="0"/>
                </a:lnTo>
                <a:lnTo>
                  <a:pt x="0" y="0"/>
                </a:lnTo>
                <a:lnTo>
                  <a:pt x="0" y="133695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48990" y="8016595"/>
            <a:ext cx="1213485" cy="1337310"/>
          </a:xfrm>
          <a:custGeom>
            <a:avLst/>
            <a:gdLst/>
            <a:ahLst/>
            <a:cxnLst/>
            <a:rect l="l" t="t" r="r" b="b"/>
            <a:pathLst>
              <a:path w="1213485" h="1337309">
                <a:moveTo>
                  <a:pt x="0" y="1336954"/>
                </a:moveTo>
                <a:lnTo>
                  <a:pt x="1213103" y="1336954"/>
                </a:lnTo>
                <a:lnTo>
                  <a:pt x="1213103" y="0"/>
                </a:lnTo>
                <a:lnTo>
                  <a:pt x="0" y="0"/>
                </a:lnTo>
                <a:lnTo>
                  <a:pt x="0" y="1336954"/>
                </a:lnTo>
                <a:close/>
              </a:path>
            </a:pathLst>
          </a:custGeom>
          <a:ln w="12700">
            <a:solidFill>
              <a:srgbClr val="008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77301" y="6522732"/>
            <a:ext cx="1911350" cy="1134110"/>
          </a:xfrm>
          <a:custGeom>
            <a:avLst/>
            <a:gdLst/>
            <a:ahLst/>
            <a:cxnLst/>
            <a:rect l="l" t="t" r="r" b="b"/>
            <a:pathLst>
              <a:path w="1911350" h="1134109">
                <a:moveTo>
                  <a:pt x="0" y="1133957"/>
                </a:moveTo>
                <a:lnTo>
                  <a:pt x="1911299" y="1133957"/>
                </a:lnTo>
                <a:lnTo>
                  <a:pt x="1911299" y="0"/>
                </a:lnTo>
                <a:lnTo>
                  <a:pt x="0" y="0"/>
                </a:lnTo>
                <a:lnTo>
                  <a:pt x="0" y="11339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77301" y="6522732"/>
            <a:ext cx="1911350" cy="1134110"/>
          </a:xfrm>
          <a:custGeom>
            <a:avLst/>
            <a:gdLst/>
            <a:ahLst/>
            <a:cxnLst/>
            <a:rect l="l" t="t" r="r" b="b"/>
            <a:pathLst>
              <a:path w="1911350" h="1134109">
                <a:moveTo>
                  <a:pt x="0" y="1133957"/>
                </a:moveTo>
                <a:lnTo>
                  <a:pt x="1911299" y="1133957"/>
                </a:lnTo>
                <a:lnTo>
                  <a:pt x="1911299" y="0"/>
                </a:lnTo>
                <a:lnTo>
                  <a:pt x="0" y="0"/>
                </a:lnTo>
                <a:lnTo>
                  <a:pt x="0" y="1133957"/>
                </a:lnTo>
                <a:close/>
              </a:path>
            </a:pathLst>
          </a:custGeom>
          <a:ln w="12700">
            <a:solidFill>
              <a:srgbClr val="4052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77200" y="228600"/>
            <a:ext cx="1395095" cy="1169670"/>
          </a:xfrm>
          <a:custGeom>
            <a:avLst/>
            <a:gdLst/>
            <a:ahLst/>
            <a:cxnLst/>
            <a:rect l="l" t="t" r="r" b="b"/>
            <a:pathLst>
              <a:path w="1395095" h="1169670">
                <a:moveTo>
                  <a:pt x="240169" y="0"/>
                </a:moveTo>
                <a:lnTo>
                  <a:pt x="0" y="330568"/>
                </a:lnTo>
                <a:lnTo>
                  <a:pt x="1154366" y="1169263"/>
                </a:lnTo>
                <a:lnTo>
                  <a:pt x="1394536" y="838695"/>
                </a:lnTo>
                <a:lnTo>
                  <a:pt x="240169" y="0"/>
                </a:lnTo>
                <a:close/>
              </a:path>
            </a:pathLst>
          </a:custGeom>
          <a:solidFill>
            <a:srgbClr val="4099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7201" y="752551"/>
            <a:ext cx="1780539" cy="654050"/>
          </a:xfrm>
          <a:custGeom>
            <a:avLst/>
            <a:gdLst/>
            <a:ahLst/>
            <a:cxnLst/>
            <a:rect l="l" t="t" r="r" b="b"/>
            <a:pathLst>
              <a:path w="1780539" h="654050">
                <a:moveTo>
                  <a:pt x="58623" y="0"/>
                </a:moveTo>
                <a:lnTo>
                  <a:pt x="0" y="404329"/>
                </a:lnTo>
                <a:lnTo>
                  <a:pt x="1721688" y="653961"/>
                </a:lnTo>
                <a:lnTo>
                  <a:pt x="1780311" y="249631"/>
                </a:lnTo>
                <a:lnTo>
                  <a:pt x="58623" y="0"/>
                </a:lnTo>
                <a:close/>
              </a:path>
            </a:pathLst>
          </a:custGeom>
          <a:solidFill>
            <a:srgbClr val="4155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28600" y="228600"/>
            <a:ext cx="1088390" cy="461009"/>
          </a:xfrm>
          <a:custGeom>
            <a:avLst/>
            <a:gdLst/>
            <a:ahLst/>
            <a:cxnLst/>
            <a:rect l="l" t="t" r="r" b="b"/>
            <a:pathLst>
              <a:path w="1088390" h="461009">
                <a:moveTo>
                  <a:pt x="0" y="460463"/>
                </a:moveTo>
                <a:lnTo>
                  <a:pt x="1088136" y="460463"/>
                </a:lnTo>
                <a:lnTo>
                  <a:pt x="1088136" y="0"/>
                </a:lnTo>
                <a:lnTo>
                  <a:pt x="0" y="0"/>
                </a:lnTo>
                <a:lnTo>
                  <a:pt x="0" y="460463"/>
                </a:lnTo>
                <a:close/>
              </a:path>
            </a:pathLst>
          </a:custGeom>
          <a:solidFill>
            <a:srgbClr val="0078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57200" y="689063"/>
            <a:ext cx="3611879" cy="467995"/>
          </a:xfrm>
          <a:custGeom>
            <a:avLst/>
            <a:gdLst/>
            <a:ahLst/>
            <a:cxnLst/>
            <a:rect l="l" t="t" r="r" b="b"/>
            <a:pathLst>
              <a:path w="3611879" h="467994">
                <a:moveTo>
                  <a:pt x="0" y="467753"/>
                </a:moveTo>
                <a:lnTo>
                  <a:pt x="3611879" y="467753"/>
                </a:lnTo>
                <a:lnTo>
                  <a:pt x="3611879" y="0"/>
                </a:lnTo>
                <a:lnTo>
                  <a:pt x="0" y="0"/>
                </a:lnTo>
                <a:lnTo>
                  <a:pt x="0" y="467753"/>
                </a:lnTo>
                <a:close/>
              </a:path>
            </a:pathLst>
          </a:custGeom>
          <a:solidFill>
            <a:srgbClr val="0018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72516" y="670773"/>
            <a:ext cx="3337560" cy="441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b="1" spc="-5" dirty="0">
                <a:solidFill>
                  <a:srgbClr val="FFFFFF"/>
                </a:solidFill>
                <a:latin typeface="Segoe UI"/>
                <a:cs typeface="Segoe UI"/>
              </a:rPr>
              <a:t>How secure </a:t>
            </a:r>
            <a:r>
              <a:rPr sz="2700" b="1" spc="-10" dirty="0">
                <a:solidFill>
                  <a:srgbClr val="FFFFFF"/>
                </a:solidFill>
                <a:latin typeface="Segoe UI"/>
                <a:cs typeface="Segoe UI"/>
              </a:rPr>
              <a:t>are</a:t>
            </a:r>
            <a:r>
              <a:rPr sz="2700" b="1" spc="-4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2700" b="1" spc="-15" dirty="0">
                <a:solidFill>
                  <a:srgbClr val="FFFFFF"/>
                </a:solidFill>
                <a:latin typeface="Segoe UI"/>
                <a:cs typeface="Segoe UI"/>
              </a:rPr>
              <a:t>you?</a:t>
            </a:r>
            <a:endParaRPr sz="2700">
              <a:latin typeface="Segoe UI"/>
              <a:cs typeface="Segoe U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26910" y="2014982"/>
            <a:ext cx="3086100" cy="1258570"/>
          </a:xfrm>
          <a:custGeom>
            <a:avLst/>
            <a:gdLst/>
            <a:ahLst/>
            <a:cxnLst/>
            <a:rect l="l" t="t" r="r" b="b"/>
            <a:pathLst>
              <a:path w="3086100" h="1258570">
                <a:moveTo>
                  <a:pt x="0" y="1258214"/>
                </a:moveTo>
                <a:lnTo>
                  <a:pt x="3086100" y="1258214"/>
                </a:lnTo>
                <a:lnTo>
                  <a:pt x="3086100" y="0"/>
                </a:lnTo>
                <a:lnTo>
                  <a:pt x="0" y="0"/>
                </a:lnTo>
                <a:lnTo>
                  <a:pt x="0" y="1258214"/>
                </a:lnTo>
                <a:close/>
              </a:path>
            </a:pathLst>
          </a:custGeom>
          <a:solidFill>
            <a:srgbClr val="0018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138360" y="3615182"/>
            <a:ext cx="4404360" cy="1209040"/>
          </a:xfrm>
          <a:custGeom>
            <a:avLst/>
            <a:gdLst/>
            <a:ahLst/>
            <a:cxnLst/>
            <a:rect l="l" t="t" r="r" b="b"/>
            <a:pathLst>
              <a:path w="4404359" h="1209039">
                <a:moveTo>
                  <a:pt x="0" y="1209039"/>
                </a:moveTo>
                <a:lnTo>
                  <a:pt x="4403750" y="1209039"/>
                </a:lnTo>
                <a:lnTo>
                  <a:pt x="4403750" y="0"/>
                </a:lnTo>
                <a:lnTo>
                  <a:pt x="0" y="0"/>
                </a:lnTo>
                <a:lnTo>
                  <a:pt x="0" y="1209039"/>
                </a:lnTo>
                <a:close/>
              </a:path>
            </a:pathLst>
          </a:custGeom>
          <a:solidFill>
            <a:srgbClr val="0078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78234" y="2093379"/>
            <a:ext cx="2681605" cy="10695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45465">
              <a:lnSpc>
                <a:spcPts val="1400"/>
              </a:lnSpc>
            </a:pP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Do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a Single</a:t>
            </a:r>
            <a:r>
              <a:rPr sz="1200" b="1" spc="-7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Sign-On </a:t>
            </a:r>
            <a:r>
              <a:rPr lang="en-US" sz="1200" b="1" dirty="0">
                <a:solidFill>
                  <a:srgbClr val="FFFFFF"/>
                </a:solidFill>
                <a:latin typeface="Segoe UI"/>
                <a:cs typeface="Segoe UI"/>
              </a:rPr>
              <a:t>(SSO)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identity</a:t>
            </a:r>
            <a:r>
              <a:rPr sz="1200" b="1" spc="-9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framework?</a:t>
            </a:r>
            <a:endParaRPr sz="12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680"/>
              </a:spcBef>
              <a:tabLst>
                <a:tab pos="190500" algn="l"/>
              </a:tabLst>
            </a:pP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Yes,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an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Active Directory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or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Azure Cloud</a:t>
            </a:r>
            <a:r>
              <a:rPr sz="800" spc="1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ID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190500" algn="l"/>
              </a:tabLst>
            </a:pPr>
            <a:r>
              <a:rPr lang="en-US" sz="800" spc="-20" dirty="0">
                <a:solidFill>
                  <a:srgbClr val="FFFFFF"/>
                </a:solidFill>
                <a:latin typeface="Segoe UI"/>
                <a:cs typeface="Segoe UI"/>
              </a:rPr>
              <a:t>Yes, we have single sign-on from another system in place</a:t>
            </a: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190500" algn="l"/>
              </a:tabLst>
            </a:pP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No,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do not use a centralized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identity system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or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 single-sign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on</a:t>
            </a:r>
            <a:r>
              <a:rPr sz="800" spc="-5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deployed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26910" y="5166207"/>
            <a:ext cx="4278630" cy="1008380"/>
          </a:xfrm>
          <a:custGeom>
            <a:avLst/>
            <a:gdLst/>
            <a:ahLst/>
            <a:cxnLst/>
            <a:rect l="l" t="t" r="r" b="b"/>
            <a:pathLst>
              <a:path w="4278630" h="1008379">
                <a:moveTo>
                  <a:pt x="0" y="1007872"/>
                </a:moveTo>
                <a:lnTo>
                  <a:pt x="4278160" y="1007872"/>
                </a:lnTo>
                <a:lnTo>
                  <a:pt x="4278160" y="0"/>
                </a:lnTo>
                <a:lnTo>
                  <a:pt x="0" y="0"/>
                </a:lnTo>
                <a:lnTo>
                  <a:pt x="0" y="1007872"/>
                </a:lnTo>
                <a:close/>
              </a:path>
            </a:pathLst>
          </a:custGeom>
          <a:solidFill>
            <a:srgbClr val="5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740035" y="6516382"/>
            <a:ext cx="3802379" cy="1146810"/>
          </a:xfrm>
          <a:custGeom>
            <a:avLst/>
            <a:gdLst/>
            <a:ahLst/>
            <a:cxnLst/>
            <a:rect l="l" t="t" r="r" b="b"/>
            <a:pathLst>
              <a:path w="3802379" h="1146809">
                <a:moveTo>
                  <a:pt x="0" y="1146657"/>
                </a:moveTo>
                <a:lnTo>
                  <a:pt x="3802075" y="1146657"/>
                </a:lnTo>
                <a:lnTo>
                  <a:pt x="3802075" y="0"/>
                </a:lnTo>
                <a:lnTo>
                  <a:pt x="0" y="0"/>
                </a:lnTo>
                <a:lnTo>
                  <a:pt x="0" y="1146657"/>
                </a:lnTo>
                <a:close/>
              </a:path>
            </a:pathLst>
          </a:custGeom>
          <a:solidFill>
            <a:srgbClr val="4052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26910" y="8010245"/>
            <a:ext cx="2771140" cy="1350010"/>
          </a:xfrm>
          <a:custGeom>
            <a:avLst/>
            <a:gdLst/>
            <a:ahLst/>
            <a:cxnLst/>
            <a:rect l="l" t="t" r="r" b="b"/>
            <a:pathLst>
              <a:path w="2771140" h="1350009">
                <a:moveTo>
                  <a:pt x="0" y="1349654"/>
                </a:moveTo>
                <a:lnTo>
                  <a:pt x="2770632" y="1349654"/>
                </a:lnTo>
                <a:lnTo>
                  <a:pt x="2770632" y="0"/>
                </a:lnTo>
                <a:lnTo>
                  <a:pt x="0" y="0"/>
                </a:lnTo>
                <a:lnTo>
                  <a:pt x="0" y="1349654"/>
                </a:lnTo>
                <a:close/>
              </a:path>
            </a:pathLst>
          </a:custGeom>
          <a:solidFill>
            <a:srgbClr val="00827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342900" y="299777"/>
            <a:ext cx="795020" cy="299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baseline="-7716" dirty="0">
                <a:solidFill>
                  <a:srgbClr val="FFFFFF"/>
                </a:solidFill>
                <a:latin typeface="Segoe MDL2 Assets"/>
                <a:cs typeface="Segoe MDL2 Assets"/>
              </a:rPr>
              <a:t></a:t>
            </a:r>
            <a:r>
              <a:rPr sz="2700" spc="-247" baseline="-7716" dirty="0">
                <a:solidFill>
                  <a:srgbClr val="FFFFFF"/>
                </a:solidFill>
                <a:latin typeface="Segoe MDL2 Assets"/>
                <a:cs typeface="Segoe MDL2 Assets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Segoe UI"/>
                <a:cs typeface="Segoe UI"/>
              </a:rPr>
              <a:t>Quiz</a:t>
            </a:r>
            <a:endParaRPr sz="1800">
              <a:latin typeface="Segoe UI"/>
              <a:cs typeface="Segoe U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502572" y="3731550"/>
            <a:ext cx="58293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0078D7"/>
                </a:solidFill>
                <a:latin typeface="Segoe UI"/>
                <a:cs typeface="Segoe UI"/>
              </a:rPr>
              <a:t>Pro</a:t>
            </a:r>
            <a:r>
              <a:rPr sz="1200" b="1" spc="-100" dirty="0">
                <a:solidFill>
                  <a:srgbClr val="0078D7"/>
                </a:solidFill>
                <a:latin typeface="Segoe UI"/>
                <a:cs typeface="Segoe UI"/>
              </a:rPr>
              <a:t> </a:t>
            </a:r>
            <a:r>
              <a:rPr sz="1200" b="1" dirty="0">
                <a:solidFill>
                  <a:srgbClr val="0078D7"/>
                </a:solidFill>
                <a:latin typeface="Segoe UI"/>
                <a:cs typeface="Segoe UI"/>
              </a:rPr>
              <a:t>Tip:</a:t>
            </a:r>
            <a:endParaRPr sz="1200" dirty="0">
              <a:solidFill>
                <a:srgbClr val="0078D7"/>
              </a:solidFill>
              <a:latin typeface="Segoe UI"/>
              <a:cs typeface="Segoe U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216747" y="3995748"/>
            <a:ext cx="1635125" cy="628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800" spc="-5" dirty="0">
                <a:solidFill>
                  <a:srgbClr val="0078D7"/>
                </a:solidFill>
                <a:latin typeface="Segoe UI"/>
                <a:cs typeface="Segoe UI"/>
              </a:rPr>
              <a:t>Explore Azure </a:t>
            </a:r>
            <a:r>
              <a:rPr sz="800" dirty="0">
                <a:solidFill>
                  <a:srgbClr val="0078D7"/>
                </a:solidFill>
                <a:latin typeface="Segoe UI"/>
                <a:cs typeface="Segoe UI"/>
              </a:rPr>
              <a:t>cloud </a:t>
            </a:r>
            <a:r>
              <a:rPr sz="800" spc="-5" dirty="0">
                <a:solidFill>
                  <a:srgbClr val="0078D7"/>
                </a:solidFill>
                <a:latin typeface="Segoe UI"/>
                <a:cs typeface="Segoe UI"/>
              </a:rPr>
              <a:t>offerings to </a:t>
            </a:r>
            <a:r>
              <a:rPr sz="800" dirty="0">
                <a:solidFill>
                  <a:srgbClr val="0078D7"/>
                </a:solidFill>
                <a:latin typeface="Segoe UI"/>
                <a:cs typeface="Segoe UI"/>
              </a:rPr>
              <a:t>get  </a:t>
            </a:r>
            <a:r>
              <a:rPr sz="800" spc="-5" dirty="0">
                <a:solidFill>
                  <a:srgbClr val="0078D7"/>
                </a:solidFill>
                <a:latin typeface="Segoe UI"/>
                <a:cs typeface="Segoe UI"/>
              </a:rPr>
              <a:t>your </a:t>
            </a:r>
            <a:r>
              <a:rPr sz="800" dirty="0">
                <a:solidFill>
                  <a:srgbClr val="0078D7"/>
                </a:solidFill>
                <a:latin typeface="Segoe UI"/>
                <a:cs typeface="Segoe UI"/>
              </a:rPr>
              <a:t>business </a:t>
            </a:r>
            <a:r>
              <a:rPr sz="800" spc="-5" dirty="0">
                <a:solidFill>
                  <a:srgbClr val="0078D7"/>
                </a:solidFill>
                <a:latin typeface="Segoe UI"/>
                <a:cs typeface="Segoe UI"/>
              </a:rPr>
              <a:t>set </a:t>
            </a:r>
            <a:r>
              <a:rPr sz="800" dirty="0">
                <a:solidFill>
                  <a:srgbClr val="0078D7"/>
                </a:solidFill>
                <a:latin typeface="Segoe UI"/>
                <a:cs typeface="Segoe UI"/>
              </a:rPr>
              <a:t>up with </a:t>
            </a:r>
            <a:r>
              <a:rPr sz="800" spc="-5" dirty="0">
                <a:solidFill>
                  <a:srgbClr val="0078D7"/>
                </a:solidFill>
                <a:latin typeface="Segoe UI"/>
                <a:cs typeface="Segoe UI"/>
              </a:rPr>
              <a:t>proper  backup </a:t>
            </a:r>
            <a:r>
              <a:rPr sz="800" dirty="0">
                <a:solidFill>
                  <a:srgbClr val="0078D7"/>
                </a:solidFill>
                <a:latin typeface="Segoe UI"/>
                <a:cs typeface="Segoe UI"/>
              </a:rPr>
              <a:t>and recovery functions </a:t>
            </a:r>
            <a:r>
              <a:rPr sz="800" spc="-5" dirty="0">
                <a:solidFill>
                  <a:srgbClr val="0078D7"/>
                </a:solidFill>
                <a:latin typeface="Segoe UI"/>
                <a:cs typeface="Segoe UI"/>
              </a:rPr>
              <a:t>so  you </a:t>
            </a:r>
            <a:r>
              <a:rPr sz="800" dirty="0">
                <a:solidFill>
                  <a:srgbClr val="0078D7"/>
                </a:solidFill>
                <a:latin typeface="Segoe UI"/>
                <a:cs typeface="Segoe UI"/>
              </a:rPr>
              <a:t>can </a:t>
            </a:r>
            <a:r>
              <a:rPr sz="800" spc="-5" dirty="0">
                <a:solidFill>
                  <a:srgbClr val="0078D7"/>
                </a:solidFill>
                <a:latin typeface="Segoe UI"/>
                <a:cs typeface="Segoe UI"/>
              </a:rPr>
              <a:t>ensure </a:t>
            </a:r>
            <a:r>
              <a:rPr sz="800" dirty="0">
                <a:solidFill>
                  <a:srgbClr val="0078D7"/>
                </a:solidFill>
                <a:latin typeface="Segoe UI"/>
                <a:cs typeface="Segoe UI"/>
              </a:rPr>
              <a:t>data and services  </a:t>
            </a:r>
            <a:r>
              <a:rPr sz="800" spc="-5" dirty="0">
                <a:solidFill>
                  <a:srgbClr val="0078D7"/>
                </a:solidFill>
                <a:latin typeface="Segoe UI"/>
                <a:cs typeface="Segoe UI"/>
              </a:rPr>
              <a:t>are </a:t>
            </a:r>
            <a:r>
              <a:rPr sz="800" spc="-10" dirty="0">
                <a:solidFill>
                  <a:srgbClr val="0078D7"/>
                </a:solidFill>
                <a:latin typeface="Segoe UI"/>
                <a:cs typeface="Segoe UI"/>
              </a:rPr>
              <a:t>backed </a:t>
            </a:r>
            <a:r>
              <a:rPr sz="800" dirty="0">
                <a:solidFill>
                  <a:srgbClr val="0078D7"/>
                </a:solidFill>
                <a:latin typeface="Segoe UI"/>
                <a:cs typeface="Segoe UI"/>
              </a:rPr>
              <a:t>up and always</a:t>
            </a:r>
            <a:r>
              <a:rPr sz="800" spc="-40" dirty="0">
                <a:solidFill>
                  <a:srgbClr val="0078D7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0078D7"/>
                </a:solidFill>
                <a:latin typeface="Segoe UI"/>
                <a:cs typeface="Segoe UI"/>
              </a:rPr>
              <a:t>available.</a:t>
            </a:r>
            <a:endParaRPr sz="800" dirty="0">
              <a:solidFill>
                <a:srgbClr val="0078D7"/>
              </a:solidFill>
              <a:latin typeface="Segoe UI"/>
              <a:cs typeface="Segoe U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450932" y="2021332"/>
            <a:ext cx="1885950" cy="990015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158115" algn="just">
              <a:lnSpc>
                <a:spcPct val="100000"/>
              </a:lnSpc>
              <a:spcBef>
                <a:spcPts val="880"/>
              </a:spcBef>
            </a:pPr>
            <a:r>
              <a:rPr lang="en-US" b="1" spc="-7" baseline="2314" dirty="0">
                <a:solidFill>
                  <a:srgbClr val="00188F"/>
                </a:solidFill>
                <a:latin typeface="Segoe UI"/>
                <a:cs typeface="Segoe UI"/>
              </a:rPr>
              <a:t>       </a:t>
            </a:r>
            <a:r>
              <a:rPr sz="1800" b="1" spc="-7" baseline="2314" dirty="0">
                <a:solidFill>
                  <a:srgbClr val="00188F"/>
                </a:solidFill>
                <a:latin typeface="Segoe UI"/>
                <a:cs typeface="Segoe UI"/>
              </a:rPr>
              <a:t>Pro</a:t>
            </a:r>
            <a:r>
              <a:rPr sz="1800" b="1" spc="82" baseline="2314" dirty="0">
                <a:solidFill>
                  <a:srgbClr val="00188F"/>
                </a:solidFill>
                <a:latin typeface="Segoe UI"/>
                <a:cs typeface="Segoe UI"/>
              </a:rPr>
              <a:t> </a:t>
            </a:r>
            <a:r>
              <a:rPr sz="1800" b="1" baseline="2314" dirty="0">
                <a:solidFill>
                  <a:srgbClr val="00188F"/>
                </a:solidFill>
                <a:latin typeface="Segoe UI"/>
                <a:cs typeface="Segoe UI"/>
              </a:rPr>
              <a:t>Tip:</a:t>
            </a:r>
            <a:endParaRPr sz="1800" baseline="2314" dirty="0">
              <a:solidFill>
                <a:srgbClr val="00188F"/>
              </a:solidFill>
              <a:latin typeface="Segoe UI"/>
              <a:cs typeface="Segoe UI"/>
            </a:endParaRPr>
          </a:p>
          <a:p>
            <a:pPr marL="127635" marR="270510">
              <a:lnSpc>
                <a:spcPct val="100000"/>
              </a:lnSpc>
              <a:spcBef>
                <a:spcPts val="595"/>
              </a:spcBef>
            </a:pPr>
            <a:r>
              <a:rPr sz="800" spc="-5" dirty="0">
                <a:solidFill>
                  <a:srgbClr val="00188F"/>
                </a:solidFill>
                <a:latin typeface="Segoe UI"/>
                <a:cs typeface="Segoe UI"/>
              </a:rPr>
              <a:t>Explore Azure Active Directory  </a:t>
            </a:r>
            <a:r>
              <a:rPr sz="800" dirty="0">
                <a:solidFill>
                  <a:srgbClr val="00188F"/>
                </a:solidFill>
                <a:latin typeface="Segoe UI"/>
                <a:cs typeface="Segoe UI"/>
              </a:rPr>
              <a:t>and </a:t>
            </a:r>
            <a:r>
              <a:rPr sz="800" spc="-5" dirty="0">
                <a:solidFill>
                  <a:srgbClr val="00188F"/>
                </a:solidFill>
                <a:latin typeface="Segoe UI"/>
                <a:cs typeface="Segoe UI"/>
              </a:rPr>
              <a:t>Identity Protection to</a:t>
            </a:r>
            <a:r>
              <a:rPr sz="800" spc="-70" dirty="0">
                <a:solidFill>
                  <a:srgbClr val="00188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00188F"/>
                </a:solidFill>
                <a:latin typeface="Segoe UI"/>
                <a:cs typeface="Segoe UI"/>
              </a:rPr>
              <a:t>deploy</a:t>
            </a:r>
          </a:p>
          <a:p>
            <a:pPr marL="127635" marR="172085" algn="just">
              <a:lnSpc>
                <a:spcPct val="100000"/>
              </a:lnSpc>
            </a:pPr>
            <a:r>
              <a:rPr sz="800" dirty="0">
                <a:solidFill>
                  <a:srgbClr val="00188F"/>
                </a:solidFill>
                <a:latin typeface="Segoe UI"/>
                <a:cs typeface="Segoe UI"/>
              </a:rPr>
              <a:t>centralized cloud </a:t>
            </a:r>
            <a:r>
              <a:rPr sz="800" spc="-5" dirty="0">
                <a:solidFill>
                  <a:srgbClr val="00188F"/>
                </a:solidFill>
                <a:latin typeface="Segoe UI"/>
                <a:cs typeface="Segoe UI"/>
              </a:rPr>
              <a:t>based identity</a:t>
            </a:r>
            <a:r>
              <a:rPr sz="800" spc="-90" dirty="0">
                <a:solidFill>
                  <a:srgbClr val="00188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00188F"/>
                </a:solidFill>
                <a:latin typeface="Segoe UI"/>
                <a:cs typeface="Segoe UI"/>
              </a:rPr>
              <a:t>for  </a:t>
            </a:r>
            <a:r>
              <a:rPr sz="800" spc="-5" dirty="0">
                <a:solidFill>
                  <a:srgbClr val="00188F"/>
                </a:solidFill>
                <a:latin typeface="Segoe UI"/>
                <a:cs typeface="Segoe UI"/>
              </a:rPr>
              <a:t>your userbase. If </a:t>
            </a:r>
            <a:r>
              <a:rPr sz="800" dirty="0">
                <a:solidFill>
                  <a:srgbClr val="00188F"/>
                </a:solidFill>
                <a:latin typeface="Segoe UI"/>
                <a:cs typeface="Segoe UI"/>
              </a:rPr>
              <a:t>possible use Multi  </a:t>
            </a:r>
            <a:r>
              <a:rPr sz="800" spc="-10" dirty="0">
                <a:solidFill>
                  <a:srgbClr val="00188F"/>
                </a:solidFill>
                <a:latin typeface="Segoe UI"/>
                <a:cs typeface="Segoe UI"/>
              </a:rPr>
              <a:t>Factor </a:t>
            </a:r>
            <a:r>
              <a:rPr sz="800" dirty="0">
                <a:solidFill>
                  <a:srgbClr val="00188F"/>
                </a:solidFill>
                <a:latin typeface="Segoe UI"/>
                <a:cs typeface="Segoe UI"/>
              </a:rPr>
              <a:t>Authentication</a:t>
            </a:r>
            <a:r>
              <a:rPr sz="800" spc="-65" dirty="0">
                <a:solidFill>
                  <a:srgbClr val="00188F"/>
                </a:solidFill>
                <a:latin typeface="Segoe UI"/>
                <a:cs typeface="Segoe UI"/>
              </a:rPr>
              <a:t> </a:t>
            </a:r>
            <a:r>
              <a:rPr sz="800" spc="-10" dirty="0">
                <a:solidFill>
                  <a:srgbClr val="00188F"/>
                </a:solidFill>
                <a:latin typeface="Segoe UI"/>
                <a:cs typeface="Segoe UI"/>
              </a:rPr>
              <a:t>(MFA).</a:t>
            </a:r>
            <a:endParaRPr sz="800" dirty="0">
              <a:solidFill>
                <a:srgbClr val="00188F"/>
              </a:solidFill>
              <a:latin typeface="Segoe UI"/>
              <a:cs typeface="Segoe U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4656518" y="5172557"/>
            <a:ext cx="1568450" cy="995680"/>
          </a:xfrm>
          <a:custGeom>
            <a:avLst/>
            <a:gdLst/>
            <a:ahLst/>
            <a:cxnLst/>
            <a:rect l="l" t="t" r="r" b="b"/>
            <a:pathLst>
              <a:path w="1568450" h="995679">
                <a:moveTo>
                  <a:pt x="0" y="995172"/>
                </a:moveTo>
                <a:lnTo>
                  <a:pt x="1568462" y="995172"/>
                </a:lnTo>
                <a:lnTo>
                  <a:pt x="1568462" y="0"/>
                </a:lnTo>
                <a:lnTo>
                  <a:pt x="0" y="0"/>
                </a:lnTo>
                <a:lnTo>
                  <a:pt x="0" y="99517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4656518" y="5172557"/>
            <a:ext cx="1568450" cy="1005403"/>
          </a:xfrm>
          <a:prstGeom prst="rect">
            <a:avLst/>
          </a:prstGeom>
          <a:ln w="12700">
            <a:solidFill>
              <a:srgbClr val="505050"/>
            </a:solidFill>
          </a:ln>
        </p:spPr>
        <p:txBody>
          <a:bodyPr vert="horz" wrap="square" lIns="0" tIns="111760" rIns="0" bIns="137160" rtlCol="0">
            <a:spAutoFit/>
          </a:bodyPr>
          <a:lstStyle/>
          <a:p>
            <a:pPr marL="152400">
              <a:lnSpc>
                <a:spcPct val="100000"/>
              </a:lnSpc>
              <a:spcBef>
                <a:spcPts val="880"/>
              </a:spcBef>
            </a:pPr>
            <a:r>
              <a:rPr lang="en-US" sz="1800" b="1" spc="-7" baseline="2314" dirty="0">
                <a:solidFill>
                  <a:srgbClr val="505050"/>
                </a:solidFill>
                <a:latin typeface="Segoe UI"/>
                <a:cs typeface="Segoe UI"/>
              </a:rPr>
              <a:t>      </a:t>
            </a:r>
            <a:r>
              <a:rPr sz="1800" b="1" spc="-7" baseline="2314" dirty="0">
                <a:solidFill>
                  <a:srgbClr val="505050"/>
                </a:solidFill>
                <a:latin typeface="Segoe UI"/>
                <a:cs typeface="Segoe UI"/>
              </a:rPr>
              <a:t>Pro</a:t>
            </a:r>
            <a:r>
              <a:rPr sz="1800" b="1" spc="75" baseline="2314" dirty="0">
                <a:solidFill>
                  <a:srgbClr val="505050"/>
                </a:solidFill>
                <a:latin typeface="Segoe UI"/>
                <a:cs typeface="Segoe UI"/>
              </a:rPr>
              <a:t> </a:t>
            </a:r>
            <a:r>
              <a:rPr sz="1800" b="1" baseline="2314" dirty="0">
                <a:solidFill>
                  <a:srgbClr val="505050"/>
                </a:solidFill>
                <a:latin typeface="Segoe UI"/>
                <a:cs typeface="Segoe UI"/>
              </a:rPr>
              <a:t>Tip:</a:t>
            </a:r>
            <a:endParaRPr sz="1800" baseline="2314" dirty="0">
              <a:solidFill>
                <a:srgbClr val="505050"/>
              </a:solidFill>
              <a:latin typeface="Segoe UI"/>
              <a:cs typeface="Segoe UI"/>
            </a:endParaRPr>
          </a:p>
          <a:p>
            <a:pPr marL="121285" marR="187325">
              <a:lnSpc>
                <a:spcPct val="100000"/>
              </a:lnSpc>
              <a:spcBef>
                <a:spcPts val="570"/>
              </a:spcBef>
            </a:pPr>
            <a:r>
              <a:rPr lang="en-US" sz="800" dirty="0">
                <a:solidFill>
                  <a:srgbClr val="505050"/>
                </a:solidFill>
                <a:latin typeface="Segoe UI"/>
                <a:cs typeface="Segoe UI"/>
              </a:rPr>
              <a:t>We can help design an IDS solution and tune detection to fit your network and business needs.</a:t>
            </a:r>
            <a:endParaRPr sz="800" dirty="0">
              <a:solidFill>
                <a:srgbClr val="505050"/>
              </a:solidFill>
              <a:latin typeface="Segoe UI"/>
              <a:cs typeface="Segoe U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078645" y="6632789"/>
            <a:ext cx="58293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00188F"/>
                </a:solidFill>
                <a:latin typeface="Segoe UI"/>
                <a:cs typeface="Segoe UI"/>
              </a:rPr>
              <a:t>Pro</a:t>
            </a:r>
            <a:r>
              <a:rPr sz="1200" b="1" spc="-100" dirty="0">
                <a:solidFill>
                  <a:srgbClr val="00188F"/>
                </a:solidFill>
                <a:latin typeface="Segoe UI"/>
                <a:cs typeface="Segoe UI"/>
              </a:rPr>
              <a:t> </a:t>
            </a:r>
            <a:r>
              <a:rPr sz="1200" b="1" dirty="0">
                <a:solidFill>
                  <a:srgbClr val="00188F"/>
                </a:solidFill>
                <a:latin typeface="Segoe UI"/>
                <a:cs typeface="Segoe UI"/>
              </a:rPr>
              <a:t>Tip:</a:t>
            </a:r>
            <a:endParaRPr sz="1200" dirty="0">
              <a:solidFill>
                <a:srgbClr val="00188F"/>
              </a:solidFill>
              <a:latin typeface="Segoe UI"/>
              <a:cs typeface="Segoe U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792819" y="6896943"/>
            <a:ext cx="1663064" cy="628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en-US" sz="800" dirty="0">
                <a:solidFill>
                  <a:srgbClr val="00188F"/>
                </a:solidFill>
                <a:latin typeface="Segoe UI"/>
                <a:cs typeface="Segoe UI"/>
              </a:rPr>
              <a:t>You need to define a security policy based on ISO 27001 to ensure compliance and alignment to best practices. We can help you write one and get compliant</a:t>
            </a:r>
            <a:r>
              <a:rPr sz="800" dirty="0">
                <a:solidFill>
                  <a:srgbClr val="00188F"/>
                </a:solidFill>
                <a:latin typeface="Segoe UI"/>
                <a:cs typeface="Segoe UI"/>
              </a:rPr>
              <a:t>!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3550332" y="8126614"/>
            <a:ext cx="58293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008272"/>
                </a:solidFill>
                <a:latin typeface="Segoe UI"/>
                <a:cs typeface="Segoe UI"/>
              </a:rPr>
              <a:t>Pro</a:t>
            </a:r>
            <a:r>
              <a:rPr sz="1200" b="1" spc="-100" dirty="0">
                <a:solidFill>
                  <a:srgbClr val="008272"/>
                </a:solidFill>
                <a:latin typeface="Segoe UI"/>
                <a:cs typeface="Segoe UI"/>
              </a:rPr>
              <a:t> </a:t>
            </a:r>
            <a:r>
              <a:rPr sz="1200" b="1" dirty="0">
                <a:solidFill>
                  <a:srgbClr val="008272"/>
                </a:solidFill>
                <a:latin typeface="Segoe UI"/>
                <a:cs typeface="Segoe UI"/>
              </a:rPr>
              <a:t>Tip:</a:t>
            </a:r>
            <a:endParaRPr sz="1200" dirty="0">
              <a:solidFill>
                <a:srgbClr val="008272"/>
              </a:solidFill>
              <a:latin typeface="Segoe UI"/>
              <a:cs typeface="Segoe U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264505" y="8390811"/>
            <a:ext cx="680085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Evaluate</a:t>
            </a:r>
            <a:r>
              <a:rPr sz="800" spc="-75" dirty="0">
                <a:solidFill>
                  <a:srgbClr val="008272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Azure</a:t>
            </a:r>
            <a:endParaRPr sz="800" dirty="0">
              <a:solidFill>
                <a:srgbClr val="008272"/>
              </a:solidFill>
              <a:latin typeface="Segoe UI"/>
              <a:cs typeface="Segoe U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264505" y="8512731"/>
            <a:ext cx="926465" cy="628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Virtual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Network</a:t>
            </a:r>
            <a:r>
              <a:rPr sz="800" spc="-55" dirty="0">
                <a:solidFill>
                  <a:srgbClr val="008272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and  Office 365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secure 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portal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solutions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for 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secure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connectivity 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to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the</a:t>
            </a:r>
            <a:r>
              <a:rPr sz="800" spc="-100" dirty="0">
                <a:solidFill>
                  <a:srgbClr val="008272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cloud.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3608663" y="3694293"/>
            <a:ext cx="3677285" cy="940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7630">
              <a:lnSpc>
                <a:spcPts val="1400"/>
              </a:lnSpc>
            </a:pP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Which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of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the following is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true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about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your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Disaster 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Recovery</a:t>
            </a:r>
            <a:r>
              <a:rPr sz="1200" b="1" spc="-10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program?</a:t>
            </a:r>
            <a:endParaRPr sz="1200" dirty="0">
              <a:latin typeface="Segoe UI"/>
              <a:cs typeface="Segoe UI"/>
            </a:endParaRPr>
          </a:p>
          <a:p>
            <a:pPr marL="182880" marR="5080">
              <a:lnSpc>
                <a:spcPct val="152100"/>
              </a:lnSpc>
              <a:spcBef>
                <a:spcPts val="180"/>
              </a:spcBef>
            </a:pP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All critical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systems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and data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are automatically 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backed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up and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are tamperproof  </a:t>
            </a:r>
            <a:r>
              <a:rPr lang="en-US" sz="800" spc="-5" dirty="0">
                <a:solidFill>
                  <a:srgbClr val="FFFFFF"/>
                </a:solidFill>
                <a:latin typeface="Segoe UI"/>
                <a:cs typeface="Segoe UI"/>
              </a:rPr>
              <a:t>  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Our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IT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guy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regularly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conducts business continuity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exercise</a:t>
            </a:r>
            <a:r>
              <a:rPr sz="800" spc="1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drills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400"/>
              </a:spcBef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use a cloud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based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recovery service 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like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Azure Site</a:t>
            </a:r>
            <a:r>
              <a:rPr sz="800" spc="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Recovery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1620358" y="3273196"/>
            <a:ext cx="2840990" cy="273050"/>
          </a:xfrm>
          <a:custGeom>
            <a:avLst/>
            <a:gdLst/>
            <a:ahLst/>
            <a:cxnLst/>
            <a:rect l="l" t="t" r="r" b="b"/>
            <a:pathLst>
              <a:path w="2840990" h="273050">
                <a:moveTo>
                  <a:pt x="0" y="0"/>
                </a:moveTo>
                <a:lnTo>
                  <a:pt x="0" y="170649"/>
                </a:lnTo>
                <a:lnTo>
                  <a:pt x="2840786" y="170649"/>
                </a:lnTo>
                <a:lnTo>
                  <a:pt x="2840786" y="272618"/>
                </a:lnTo>
              </a:path>
            </a:pathLst>
          </a:custGeom>
          <a:ln w="25400">
            <a:solidFill>
              <a:srgbClr val="28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428735" y="3526129"/>
            <a:ext cx="65405" cy="89535"/>
          </a:xfrm>
          <a:custGeom>
            <a:avLst/>
            <a:gdLst/>
            <a:ahLst/>
            <a:cxnLst/>
            <a:rect l="l" t="t" r="r" b="b"/>
            <a:pathLst>
              <a:path w="65404" h="89535">
                <a:moveTo>
                  <a:pt x="64820" y="0"/>
                </a:moveTo>
                <a:lnTo>
                  <a:pt x="0" y="0"/>
                </a:lnTo>
                <a:lnTo>
                  <a:pt x="32410" y="89052"/>
                </a:lnTo>
                <a:lnTo>
                  <a:pt x="6482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313014" y="2701239"/>
            <a:ext cx="132080" cy="0"/>
          </a:xfrm>
          <a:custGeom>
            <a:avLst/>
            <a:gdLst/>
            <a:ahLst/>
            <a:cxnLst/>
            <a:rect l="l" t="t" r="r" b="b"/>
            <a:pathLst>
              <a:path w="132079">
                <a:moveTo>
                  <a:pt x="0" y="0"/>
                </a:moveTo>
                <a:lnTo>
                  <a:pt x="131572" y="0"/>
                </a:lnTo>
              </a:path>
            </a:pathLst>
          </a:custGeom>
          <a:ln w="25400">
            <a:solidFill>
              <a:srgbClr val="0018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993273" y="4211065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084" y="0"/>
                </a:lnTo>
              </a:path>
            </a:pathLst>
          </a:custGeom>
          <a:ln w="25400">
            <a:solidFill>
              <a:srgbClr val="0078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624024" y="5525164"/>
            <a:ext cx="3870116" cy="4973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2880">
              <a:lnSpc>
                <a:spcPct val="100000"/>
              </a:lnSpc>
              <a:tabLst>
                <a:tab pos="152400" algn="l"/>
              </a:tabLst>
            </a:pP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Yes,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do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an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intrusion detection system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(IDS)</a:t>
            </a:r>
            <a:endParaRPr sz="800" dirty="0">
              <a:latin typeface="Segoe UI"/>
              <a:cs typeface="Segoe UI"/>
            </a:endParaRPr>
          </a:p>
          <a:p>
            <a:pPr marL="182880" marR="5080">
              <a:lnSpc>
                <a:spcPct val="152100"/>
              </a:lnSpc>
              <a:tabLst>
                <a:tab pos="152400" algn="l"/>
              </a:tabLst>
            </a:pP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Yes,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our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IT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guy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monitors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for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cyberattacks 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daily,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somehow </a:t>
            </a:r>
            <a:endParaRPr lang="en-US" sz="800" spc="-5" dirty="0">
              <a:solidFill>
                <a:srgbClr val="FFFFFF"/>
              </a:solidFill>
              <a:latin typeface="Segoe UI"/>
              <a:cs typeface="Segoe UI"/>
            </a:endParaRPr>
          </a:p>
          <a:p>
            <a:pPr marL="182880" marR="5080">
              <a:lnSpc>
                <a:spcPct val="150000"/>
              </a:lnSpc>
              <a:tabLst>
                <a:tab pos="152400" algn="l"/>
              </a:tabLst>
            </a:pP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No,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cannot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monitor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for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such</a:t>
            </a:r>
            <a:r>
              <a:rPr sz="800" spc="-3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activities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4505074" y="5669904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084" y="0"/>
                </a:lnTo>
              </a:path>
            </a:pathLst>
          </a:custGeom>
          <a:ln w="25400">
            <a:solidFill>
              <a:srgbClr val="5050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4113338" y="6608737"/>
            <a:ext cx="2957195" cy="907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Do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a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security policy in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place?</a:t>
            </a:r>
            <a:endParaRPr sz="1200" dirty="0">
              <a:latin typeface="Segoe UI"/>
              <a:cs typeface="Segoe UI"/>
            </a:endParaRPr>
          </a:p>
          <a:p>
            <a:pPr marL="182880" marR="5080">
              <a:lnSpc>
                <a:spcPct val="100000"/>
              </a:lnSpc>
              <a:spcBef>
                <a:spcPts val="720"/>
              </a:spcBef>
              <a:tabLst>
                <a:tab pos="203200" algn="l"/>
              </a:tabLst>
            </a:pP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Yes,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do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comprehensive security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policy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endorsed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by 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management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203200" algn="l"/>
              </a:tabLst>
            </a:pP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Yes,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someone wrote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 policy for us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to</a:t>
            </a:r>
            <a:r>
              <a:rPr sz="800" spc="-7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follow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203200" algn="l"/>
              </a:tabLst>
            </a:pP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No,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do not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complete security</a:t>
            </a:r>
            <a:r>
              <a:rPr sz="800" spc="-3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policy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3594947" y="7095394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084" y="0"/>
                </a:lnTo>
              </a:path>
            </a:pathLst>
          </a:custGeom>
          <a:ln w="25400">
            <a:solidFill>
              <a:srgbClr val="0018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585924" y="8125533"/>
            <a:ext cx="2092960" cy="10692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23825">
              <a:lnSpc>
                <a:spcPts val="1400"/>
              </a:lnSpc>
            </a:pP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How do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connect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your 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company to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cloud</a:t>
            </a:r>
            <a:r>
              <a:rPr sz="1200" b="1" spc="-8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Segoe UI"/>
                <a:cs typeface="Segoe UI"/>
              </a:rPr>
              <a:t>services?</a:t>
            </a:r>
            <a:endParaRPr sz="1200" dirty="0">
              <a:latin typeface="Segoe UI"/>
              <a:cs typeface="Segoe UI"/>
            </a:endParaRPr>
          </a:p>
          <a:p>
            <a:pPr marL="182880" marR="5080">
              <a:lnSpc>
                <a:spcPct val="100000"/>
              </a:lnSpc>
              <a:spcBef>
                <a:spcPts val="680"/>
              </a:spcBef>
              <a:tabLst>
                <a:tab pos="1905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use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VPN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and/or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SSL to securely</a:t>
            </a:r>
            <a:r>
              <a:rPr sz="800" spc="-7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access  hybrid cloud</a:t>
            </a:r>
            <a:r>
              <a:rPr sz="800" spc="-9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services</a:t>
            </a:r>
            <a:endParaRPr sz="800" dirty="0">
              <a:latin typeface="Segoe UI"/>
              <a:cs typeface="Segoe UI"/>
            </a:endParaRPr>
          </a:p>
          <a:p>
            <a:pPr marL="182880" marR="17780">
              <a:lnSpc>
                <a:spcPct val="152100"/>
              </a:lnSpc>
              <a:tabLst>
                <a:tab pos="1905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connect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to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the cloud via the</a:t>
            </a:r>
            <a:r>
              <a:rPr sz="800" spc="-10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Internet 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do not use cloud services at this</a:t>
            </a:r>
            <a:r>
              <a:rPr sz="800" spc="-4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time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2997546" y="8693201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084" y="0"/>
                </a:lnTo>
              </a:path>
            </a:pathLst>
          </a:custGeom>
          <a:ln w="25400">
            <a:solidFill>
              <a:srgbClr val="008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620361" y="4824221"/>
            <a:ext cx="4234180" cy="273050"/>
          </a:xfrm>
          <a:custGeom>
            <a:avLst/>
            <a:gdLst/>
            <a:ahLst/>
            <a:cxnLst/>
            <a:rect l="l" t="t" r="r" b="b"/>
            <a:pathLst>
              <a:path w="4234180" h="273050">
                <a:moveTo>
                  <a:pt x="4233595" y="0"/>
                </a:moveTo>
                <a:lnTo>
                  <a:pt x="4233595" y="170649"/>
                </a:lnTo>
                <a:lnTo>
                  <a:pt x="0" y="170649"/>
                </a:lnTo>
                <a:lnTo>
                  <a:pt x="0" y="272618"/>
                </a:lnTo>
              </a:path>
            </a:pathLst>
          </a:custGeom>
          <a:ln w="25400">
            <a:solidFill>
              <a:srgbClr val="28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1587948" y="5077155"/>
            <a:ext cx="65405" cy="89535"/>
          </a:xfrm>
          <a:custGeom>
            <a:avLst/>
            <a:gdLst/>
            <a:ahLst/>
            <a:cxnLst/>
            <a:rect l="l" t="t" r="r" b="b"/>
            <a:pathLst>
              <a:path w="65405" h="89535">
                <a:moveTo>
                  <a:pt x="64820" y="0"/>
                </a:moveTo>
                <a:lnTo>
                  <a:pt x="0" y="0"/>
                </a:lnTo>
                <a:lnTo>
                  <a:pt x="32410" y="89052"/>
                </a:lnTo>
                <a:lnTo>
                  <a:pt x="6482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927936" y="1156817"/>
            <a:ext cx="5615940" cy="558165"/>
          </a:xfrm>
          <a:custGeom>
            <a:avLst/>
            <a:gdLst/>
            <a:ahLst/>
            <a:cxnLst/>
            <a:rect l="l" t="t" r="r" b="b"/>
            <a:pathLst>
              <a:path w="5615940" h="558164">
                <a:moveTo>
                  <a:pt x="0" y="557682"/>
                </a:moveTo>
                <a:lnTo>
                  <a:pt x="5615863" y="557682"/>
                </a:lnTo>
                <a:lnTo>
                  <a:pt x="5615863" y="0"/>
                </a:lnTo>
                <a:lnTo>
                  <a:pt x="0" y="0"/>
                </a:lnTo>
                <a:lnTo>
                  <a:pt x="0" y="557682"/>
                </a:lnTo>
                <a:close/>
              </a:path>
            </a:pathLst>
          </a:custGeom>
          <a:solidFill>
            <a:srgbClr val="0078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2042732" y="1236519"/>
            <a:ext cx="53213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35" dirty="0">
                <a:solidFill>
                  <a:srgbClr val="FFFFFF"/>
                </a:solidFill>
                <a:latin typeface="Segoe UI"/>
                <a:cs typeface="Segoe UI"/>
              </a:rPr>
              <a:t>Take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this 10-question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quiz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to find out if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are safe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and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secure, or if</a:t>
            </a:r>
            <a:r>
              <a:rPr lang="en-US" sz="1200" b="1" spc="22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your</a:t>
            </a:r>
            <a:endParaRPr sz="1200" dirty="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organization is at risk to become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a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cybercrime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 victim.</a:t>
            </a:r>
            <a:endParaRPr sz="1200" dirty="0">
              <a:latin typeface="Segoe UI"/>
              <a:cs typeface="Segoe UI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2997546" y="6152491"/>
            <a:ext cx="2315845" cy="273050"/>
          </a:xfrm>
          <a:custGeom>
            <a:avLst/>
            <a:gdLst/>
            <a:ahLst/>
            <a:cxnLst/>
            <a:rect l="l" t="t" r="r" b="b"/>
            <a:pathLst>
              <a:path w="2315845" h="273050">
                <a:moveTo>
                  <a:pt x="0" y="0"/>
                </a:moveTo>
                <a:lnTo>
                  <a:pt x="0" y="170649"/>
                </a:lnTo>
                <a:lnTo>
                  <a:pt x="2315857" y="170649"/>
                </a:lnTo>
                <a:lnTo>
                  <a:pt x="2315857" y="272618"/>
                </a:lnTo>
              </a:path>
            </a:pathLst>
          </a:custGeom>
          <a:ln w="25400">
            <a:solidFill>
              <a:srgbClr val="28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289424" y="6427323"/>
            <a:ext cx="65405" cy="89535"/>
          </a:xfrm>
          <a:custGeom>
            <a:avLst/>
            <a:gdLst/>
            <a:ahLst/>
            <a:cxnLst/>
            <a:rect l="l" t="t" r="r" b="b"/>
            <a:pathLst>
              <a:path w="65404" h="89534">
                <a:moveTo>
                  <a:pt x="64820" y="0"/>
                </a:moveTo>
                <a:lnTo>
                  <a:pt x="0" y="0"/>
                </a:lnTo>
                <a:lnTo>
                  <a:pt x="32410" y="89052"/>
                </a:lnTo>
                <a:lnTo>
                  <a:pt x="6482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1500574" y="7668259"/>
            <a:ext cx="4234180" cy="273050"/>
          </a:xfrm>
          <a:custGeom>
            <a:avLst/>
            <a:gdLst/>
            <a:ahLst/>
            <a:cxnLst/>
            <a:rect l="l" t="t" r="r" b="b"/>
            <a:pathLst>
              <a:path w="4234180" h="273050">
                <a:moveTo>
                  <a:pt x="4233595" y="0"/>
                </a:moveTo>
                <a:lnTo>
                  <a:pt x="4233595" y="170649"/>
                </a:lnTo>
                <a:lnTo>
                  <a:pt x="0" y="170649"/>
                </a:lnTo>
                <a:lnTo>
                  <a:pt x="0" y="272618"/>
                </a:lnTo>
              </a:path>
            </a:pathLst>
          </a:custGeom>
          <a:ln w="25400">
            <a:solidFill>
              <a:srgbClr val="28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468161" y="7921193"/>
            <a:ext cx="65405" cy="89535"/>
          </a:xfrm>
          <a:custGeom>
            <a:avLst/>
            <a:gdLst/>
            <a:ahLst/>
            <a:cxnLst/>
            <a:rect l="l" t="t" r="r" b="b"/>
            <a:pathLst>
              <a:path w="65405" h="89534">
                <a:moveTo>
                  <a:pt x="64820" y="0"/>
                </a:moveTo>
                <a:lnTo>
                  <a:pt x="0" y="0"/>
                </a:lnTo>
                <a:lnTo>
                  <a:pt x="32410" y="89052"/>
                </a:lnTo>
                <a:lnTo>
                  <a:pt x="6482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1487872" y="8476995"/>
            <a:ext cx="5930900" cy="1128395"/>
          </a:xfrm>
          <a:custGeom>
            <a:avLst/>
            <a:gdLst/>
            <a:ahLst/>
            <a:cxnLst/>
            <a:rect l="l" t="t" r="r" b="b"/>
            <a:pathLst>
              <a:path w="5930900" h="1128395">
                <a:moveTo>
                  <a:pt x="0" y="882903"/>
                </a:moveTo>
                <a:lnTo>
                  <a:pt x="0" y="1128267"/>
                </a:lnTo>
                <a:lnTo>
                  <a:pt x="3375050" y="1128267"/>
                </a:lnTo>
                <a:lnTo>
                  <a:pt x="3375050" y="0"/>
                </a:lnTo>
                <a:lnTo>
                  <a:pt x="5930849" y="0"/>
                </a:lnTo>
              </a:path>
            </a:pathLst>
          </a:custGeom>
          <a:ln w="25400">
            <a:solidFill>
              <a:srgbClr val="28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330782" y="8399474"/>
            <a:ext cx="213360" cy="155575"/>
          </a:xfrm>
          <a:custGeom>
            <a:avLst/>
            <a:gdLst/>
            <a:ahLst/>
            <a:cxnLst/>
            <a:rect l="l" t="t" r="r" b="b"/>
            <a:pathLst>
              <a:path w="213359" h="155575">
                <a:moveTo>
                  <a:pt x="0" y="0"/>
                </a:moveTo>
                <a:lnTo>
                  <a:pt x="0" y="155028"/>
                </a:lnTo>
                <a:lnTo>
                  <a:pt x="213017" y="77520"/>
                </a:lnTo>
                <a:lnTo>
                  <a:pt x="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 txBox="1"/>
          <p:nvPr/>
        </p:nvSpPr>
        <p:spPr>
          <a:xfrm>
            <a:off x="308644" y="2031408"/>
            <a:ext cx="210185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700" b="1" dirty="0">
                <a:solidFill>
                  <a:srgbClr val="FFFFFF"/>
                </a:solidFill>
                <a:latin typeface="Segoe UI"/>
                <a:cs typeface="Segoe UI"/>
              </a:rPr>
              <a:t>1</a:t>
            </a:r>
            <a:endParaRPr sz="2700">
              <a:latin typeface="Segoe UI"/>
              <a:cs typeface="Segoe UI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3247297" y="3618006"/>
            <a:ext cx="210185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700" b="1" dirty="0">
                <a:solidFill>
                  <a:srgbClr val="FFFFFF"/>
                </a:solidFill>
                <a:latin typeface="Segoe UI"/>
                <a:cs typeface="Segoe UI"/>
              </a:rPr>
              <a:t>2</a:t>
            </a:r>
            <a:endParaRPr sz="2700">
              <a:latin typeface="Segoe UI"/>
              <a:cs typeface="Segoe UI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308644" y="5060344"/>
            <a:ext cx="3999865" cy="555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4050" b="1" baseline="-20576" dirty="0">
                <a:solidFill>
                  <a:srgbClr val="FFFFFF"/>
                </a:solidFill>
                <a:latin typeface="Segoe UI"/>
                <a:cs typeface="Segoe UI"/>
              </a:rPr>
              <a:t>3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Do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monitor for unauthorized intrusion</a:t>
            </a:r>
            <a:r>
              <a:rPr sz="1200" b="1" spc="-5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activity?</a:t>
            </a:r>
            <a:endParaRPr sz="1200" dirty="0">
              <a:latin typeface="Segoe UI"/>
              <a:cs typeface="Segoe UI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308644" y="8063704"/>
            <a:ext cx="210185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700" b="1" dirty="0">
                <a:solidFill>
                  <a:srgbClr val="FFFFFF"/>
                </a:solidFill>
                <a:latin typeface="Segoe UI"/>
                <a:cs typeface="Segoe UI"/>
              </a:rPr>
              <a:t>5</a:t>
            </a:r>
            <a:endParaRPr sz="2700">
              <a:latin typeface="Segoe UI"/>
              <a:cs typeface="Segoe UI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3812040" y="6524426"/>
            <a:ext cx="222885" cy="441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b="1" dirty="0">
                <a:solidFill>
                  <a:srgbClr val="FFFFFF"/>
                </a:solidFill>
                <a:latin typeface="Segoe UI"/>
                <a:cs typeface="Segoe UI"/>
              </a:rPr>
              <a:t>4</a:t>
            </a:r>
            <a:endParaRPr sz="2700" dirty="0">
              <a:latin typeface="Segoe UI"/>
              <a:cs typeface="Segoe UI"/>
            </a:endParaRPr>
          </a:p>
        </p:txBody>
      </p:sp>
      <p:pic>
        <p:nvPicPr>
          <p:cNvPr id="125" name="Graphic 124">
            <a:extLst>
              <a:ext uri="{FF2B5EF4-FFF2-40B4-BE49-F238E27FC236}">
                <a16:creationId xmlns:a16="http://schemas.microsoft.com/office/drawing/2014/main" id="{5066C5F0-345F-4512-A3AB-DB20DFD0F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7043" y="2547169"/>
            <a:ext cx="133350" cy="133350"/>
          </a:xfrm>
          <a:prstGeom prst="rect">
            <a:avLst/>
          </a:prstGeom>
        </p:spPr>
      </p:pic>
      <p:pic>
        <p:nvPicPr>
          <p:cNvPr id="126" name="Graphic 125">
            <a:extLst>
              <a:ext uri="{FF2B5EF4-FFF2-40B4-BE49-F238E27FC236}">
                <a16:creationId xmlns:a16="http://schemas.microsoft.com/office/drawing/2014/main" id="{2330DA97-0929-42F4-B4D2-F6244426CF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7043" y="2727839"/>
            <a:ext cx="133350" cy="133350"/>
          </a:xfrm>
          <a:prstGeom prst="rect">
            <a:avLst/>
          </a:prstGeom>
        </p:spPr>
      </p:pic>
      <p:pic>
        <p:nvPicPr>
          <p:cNvPr id="127" name="Graphic 126">
            <a:extLst>
              <a:ext uri="{FF2B5EF4-FFF2-40B4-BE49-F238E27FC236}">
                <a16:creationId xmlns:a16="http://schemas.microsoft.com/office/drawing/2014/main" id="{B491D69D-DBB0-48DD-9AC0-18868B7C55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7043" y="2908509"/>
            <a:ext cx="133350" cy="133350"/>
          </a:xfrm>
          <a:prstGeom prst="rect">
            <a:avLst/>
          </a:prstGeom>
        </p:spPr>
      </p:pic>
      <p:pic>
        <p:nvPicPr>
          <p:cNvPr id="129" name="Graphic 128">
            <a:extLst>
              <a:ext uri="{FF2B5EF4-FFF2-40B4-BE49-F238E27FC236}">
                <a16:creationId xmlns:a16="http://schemas.microsoft.com/office/drawing/2014/main" id="{E1F424E3-5DDA-48F2-8E91-997F3DCA4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35093" y="4124683"/>
            <a:ext cx="133350" cy="133350"/>
          </a:xfrm>
          <a:prstGeom prst="rect">
            <a:avLst/>
          </a:prstGeom>
        </p:spPr>
      </p:pic>
      <p:pic>
        <p:nvPicPr>
          <p:cNvPr id="130" name="Graphic 129">
            <a:extLst>
              <a:ext uri="{FF2B5EF4-FFF2-40B4-BE49-F238E27FC236}">
                <a16:creationId xmlns:a16="http://schemas.microsoft.com/office/drawing/2014/main" id="{164BFD3A-8B9B-4F88-87DD-012B234885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35093" y="4305353"/>
            <a:ext cx="133350" cy="133350"/>
          </a:xfrm>
          <a:prstGeom prst="rect">
            <a:avLst/>
          </a:prstGeom>
        </p:spPr>
      </p:pic>
      <p:pic>
        <p:nvPicPr>
          <p:cNvPr id="131" name="Graphic 130">
            <a:extLst>
              <a:ext uri="{FF2B5EF4-FFF2-40B4-BE49-F238E27FC236}">
                <a16:creationId xmlns:a16="http://schemas.microsoft.com/office/drawing/2014/main" id="{D64CA106-4F22-4DA2-980F-91D6F47064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35093" y="4486023"/>
            <a:ext cx="133350" cy="133350"/>
          </a:xfrm>
          <a:prstGeom prst="rect">
            <a:avLst/>
          </a:prstGeom>
        </p:spPr>
      </p:pic>
      <p:pic>
        <p:nvPicPr>
          <p:cNvPr id="133" name="Graphic 132">
            <a:extLst>
              <a:ext uri="{FF2B5EF4-FFF2-40B4-BE49-F238E27FC236}">
                <a16:creationId xmlns:a16="http://schemas.microsoft.com/office/drawing/2014/main" id="{106FF720-B012-4910-B9DE-F7C304AA7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7043" y="5518410"/>
            <a:ext cx="133350" cy="133350"/>
          </a:xfrm>
          <a:prstGeom prst="rect">
            <a:avLst/>
          </a:prstGeom>
        </p:spPr>
      </p:pic>
      <p:pic>
        <p:nvPicPr>
          <p:cNvPr id="134" name="Graphic 133">
            <a:extLst>
              <a:ext uri="{FF2B5EF4-FFF2-40B4-BE49-F238E27FC236}">
                <a16:creationId xmlns:a16="http://schemas.microsoft.com/office/drawing/2014/main" id="{83733AE9-129E-4A02-8EE0-CF03F16238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7043" y="5698519"/>
            <a:ext cx="133350" cy="133350"/>
          </a:xfrm>
          <a:prstGeom prst="rect">
            <a:avLst/>
          </a:prstGeom>
        </p:spPr>
      </p:pic>
      <p:pic>
        <p:nvPicPr>
          <p:cNvPr id="135" name="Graphic 134">
            <a:extLst>
              <a:ext uri="{FF2B5EF4-FFF2-40B4-BE49-F238E27FC236}">
                <a16:creationId xmlns:a16="http://schemas.microsoft.com/office/drawing/2014/main" id="{420D6FE6-5A24-4E60-A830-FF3CFDCB7C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7043" y="5867482"/>
            <a:ext cx="133350" cy="133350"/>
          </a:xfrm>
          <a:prstGeom prst="rect">
            <a:avLst/>
          </a:prstGeom>
        </p:spPr>
      </p:pic>
      <p:pic>
        <p:nvPicPr>
          <p:cNvPr id="137" name="Graphic 136">
            <a:extLst>
              <a:ext uri="{FF2B5EF4-FFF2-40B4-BE49-F238E27FC236}">
                <a16:creationId xmlns:a16="http://schemas.microsoft.com/office/drawing/2014/main" id="{FA897410-50BB-4695-8630-5D3FA9BE2B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3338" y="6853396"/>
            <a:ext cx="133350" cy="133350"/>
          </a:xfrm>
          <a:prstGeom prst="rect">
            <a:avLst/>
          </a:prstGeom>
        </p:spPr>
      </p:pic>
      <p:pic>
        <p:nvPicPr>
          <p:cNvPr id="138" name="Graphic 137">
            <a:extLst>
              <a:ext uri="{FF2B5EF4-FFF2-40B4-BE49-F238E27FC236}">
                <a16:creationId xmlns:a16="http://schemas.microsoft.com/office/drawing/2014/main" id="{7C6E895B-7C4C-4C81-9799-EF77700B3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13338" y="7161733"/>
            <a:ext cx="133350" cy="133350"/>
          </a:xfrm>
          <a:prstGeom prst="rect">
            <a:avLst/>
          </a:prstGeom>
        </p:spPr>
      </p:pic>
      <p:pic>
        <p:nvPicPr>
          <p:cNvPr id="139" name="Graphic 138">
            <a:extLst>
              <a:ext uri="{FF2B5EF4-FFF2-40B4-BE49-F238E27FC236}">
                <a16:creationId xmlns:a16="http://schemas.microsoft.com/office/drawing/2014/main" id="{65A6722E-9177-4A73-8A81-580A9E1374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13338" y="7341309"/>
            <a:ext cx="133350" cy="133350"/>
          </a:xfrm>
          <a:prstGeom prst="rect">
            <a:avLst/>
          </a:prstGeom>
        </p:spPr>
      </p:pic>
      <p:pic>
        <p:nvPicPr>
          <p:cNvPr id="142" name="Graphic 141">
            <a:extLst>
              <a:ext uri="{FF2B5EF4-FFF2-40B4-BE49-F238E27FC236}">
                <a16:creationId xmlns:a16="http://schemas.microsoft.com/office/drawing/2014/main" id="{E8696CC9-1F32-4F2A-9E52-34575C47B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6359" y="8560477"/>
            <a:ext cx="133350" cy="133350"/>
          </a:xfrm>
          <a:prstGeom prst="rect">
            <a:avLst/>
          </a:prstGeom>
        </p:spPr>
      </p:pic>
      <p:pic>
        <p:nvPicPr>
          <p:cNvPr id="143" name="Graphic 142">
            <a:extLst>
              <a:ext uri="{FF2B5EF4-FFF2-40B4-BE49-F238E27FC236}">
                <a16:creationId xmlns:a16="http://schemas.microsoft.com/office/drawing/2014/main" id="{4BBC69A7-B5AB-4D62-A618-EAEC886E2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6359" y="8858250"/>
            <a:ext cx="133350" cy="133350"/>
          </a:xfrm>
          <a:prstGeom prst="rect">
            <a:avLst/>
          </a:prstGeom>
        </p:spPr>
      </p:pic>
      <p:pic>
        <p:nvPicPr>
          <p:cNvPr id="144" name="Graphic 143">
            <a:extLst>
              <a:ext uri="{FF2B5EF4-FFF2-40B4-BE49-F238E27FC236}">
                <a16:creationId xmlns:a16="http://schemas.microsoft.com/office/drawing/2014/main" id="{CE4E9300-B30A-4E22-817D-9B8D1ACA4D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6359" y="9038142"/>
            <a:ext cx="133350" cy="133350"/>
          </a:xfrm>
          <a:prstGeom prst="rect">
            <a:avLst/>
          </a:prstGeom>
        </p:spPr>
      </p:pic>
      <p:sp>
        <p:nvSpPr>
          <p:cNvPr id="118" name="object 36">
            <a:extLst>
              <a:ext uri="{FF2B5EF4-FFF2-40B4-BE49-F238E27FC236}">
                <a16:creationId xmlns:a16="http://schemas.microsoft.com/office/drawing/2014/main" id="{732D0F0F-DD4C-488B-A65A-D4FC0821F355}"/>
              </a:ext>
            </a:extLst>
          </p:cNvPr>
          <p:cNvSpPr/>
          <p:nvPr/>
        </p:nvSpPr>
        <p:spPr>
          <a:xfrm>
            <a:off x="6523582" y="218434"/>
            <a:ext cx="717450" cy="695634"/>
          </a:xfrm>
          <a:custGeom>
            <a:avLst/>
            <a:gdLst/>
            <a:ahLst/>
            <a:cxnLst/>
            <a:rect l="l" t="t" r="r" b="b"/>
            <a:pathLst>
              <a:path w="918845" h="890904">
                <a:moveTo>
                  <a:pt x="459130" y="0"/>
                </a:moveTo>
                <a:lnTo>
                  <a:pt x="409103" y="2613"/>
                </a:lnTo>
                <a:lnTo>
                  <a:pt x="360636" y="10273"/>
                </a:lnTo>
                <a:lnTo>
                  <a:pt x="314010" y="22707"/>
                </a:lnTo>
                <a:lnTo>
                  <a:pt x="269504" y="39643"/>
                </a:lnTo>
                <a:lnTo>
                  <a:pt x="227399" y="60810"/>
                </a:lnTo>
                <a:lnTo>
                  <a:pt x="187975" y="85937"/>
                </a:lnTo>
                <a:lnTo>
                  <a:pt x="151511" y="114751"/>
                </a:lnTo>
                <a:lnTo>
                  <a:pt x="118288" y="146980"/>
                </a:lnTo>
                <a:lnTo>
                  <a:pt x="88586" y="182354"/>
                </a:lnTo>
                <a:lnTo>
                  <a:pt x="62685" y="220599"/>
                </a:lnTo>
                <a:lnTo>
                  <a:pt x="40865" y="261446"/>
                </a:lnTo>
                <a:lnTo>
                  <a:pt x="23407" y="304621"/>
                </a:lnTo>
                <a:lnTo>
                  <a:pt x="10589" y="349853"/>
                </a:lnTo>
                <a:lnTo>
                  <a:pt x="2694" y="396870"/>
                </a:lnTo>
                <a:lnTo>
                  <a:pt x="0" y="445401"/>
                </a:lnTo>
                <a:lnTo>
                  <a:pt x="2694" y="493935"/>
                </a:lnTo>
                <a:lnTo>
                  <a:pt x="10589" y="540954"/>
                </a:lnTo>
                <a:lnTo>
                  <a:pt x="23407" y="586188"/>
                </a:lnTo>
                <a:lnTo>
                  <a:pt x="40865" y="629364"/>
                </a:lnTo>
                <a:lnTo>
                  <a:pt x="62685" y="670212"/>
                </a:lnTo>
                <a:lnTo>
                  <a:pt x="88586" y="708459"/>
                </a:lnTo>
                <a:lnTo>
                  <a:pt x="118288" y="743833"/>
                </a:lnTo>
                <a:lnTo>
                  <a:pt x="151511" y="776063"/>
                </a:lnTo>
                <a:lnTo>
                  <a:pt x="187975" y="804877"/>
                </a:lnTo>
                <a:lnTo>
                  <a:pt x="227399" y="830004"/>
                </a:lnTo>
                <a:lnTo>
                  <a:pt x="269504" y="851172"/>
                </a:lnTo>
                <a:lnTo>
                  <a:pt x="314010" y="868108"/>
                </a:lnTo>
                <a:lnTo>
                  <a:pt x="360636" y="880542"/>
                </a:lnTo>
                <a:lnTo>
                  <a:pt x="409103" y="888202"/>
                </a:lnTo>
                <a:lnTo>
                  <a:pt x="459130" y="890816"/>
                </a:lnTo>
                <a:lnTo>
                  <a:pt x="509157" y="888202"/>
                </a:lnTo>
                <a:lnTo>
                  <a:pt x="557623" y="880542"/>
                </a:lnTo>
                <a:lnTo>
                  <a:pt x="604250" y="868108"/>
                </a:lnTo>
                <a:lnTo>
                  <a:pt x="648755" y="851172"/>
                </a:lnTo>
                <a:lnTo>
                  <a:pt x="690861" y="830004"/>
                </a:lnTo>
                <a:lnTo>
                  <a:pt x="730285" y="804877"/>
                </a:lnTo>
                <a:lnTo>
                  <a:pt x="766749" y="776063"/>
                </a:lnTo>
                <a:lnTo>
                  <a:pt x="799972" y="743833"/>
                </a:lnTo>
                <a:lnTo>
                  <a:pt x="829674" y="708459"/>
                </a:lnTo>
                <a:lnTo>
                  <a:pt x="855575" y="670212"/>
                </a:lnTo>
                <a:lnTo>
                  <a:pt x="877395" y="629364"/>
                </a:lnTo>
                <a:lnTo>
                  <a:pt x="894853" y="586188"/>
                </a:lnTo>
                <a:lnTo>
                  <a:pt x="907670" y="540954"/>
                </a:lnTo>
                <a:lnTo>
                  <a:pt x="915566" y="493935"/>
                </a:lnTo>
                <a:lnTo>
                  <a:pt x="918260" y="445401"/>
                </a:lnTo>
                <a:lnTo>
                  <a:pt x="915566" y="396870"/>
                </a:lnTo>
                <a:lnTo>
                  <a:pt x="907670" y="349853"/>
                </a:lnTo>
                <a:lnTo>
                  <a:pt x="894853" y="304621"/>
                </a:lnTo>
                <a:lnTo>
                  <a:pt x="877395" y="261446"/>
                </a:lnTo>
                <a:lnTo>
                  <a:pt x="855575" y="220599"/>
                </a:lnTo>
                <a:lnTo>
                  <a:pt x="829674" y="182354"/>
                </a:lnTo>
                <a:lnTo>
                  <a:pt x="799972" y="146980"/>
                </a:lnTo>
                <a:lnTo>
                  <a:pt x="766749" y="114751"/>
                </a:lnTo>
                <a:lnTo>
                  <a:pt x="730285" y="85937"/>
                </a:lnTo>
                <a:lnTo>
                  <a:pt x="690861" y="60810"/>
                </a:lnTo>
                <a:lnTo>
                  <a:pt x="648755" y="39643"/>
                </a:lnTo>
                <a:lnTo>
                  <a:pt x="604250" y="22707"/>
                </a:lnTo>
                <a:lnTo>
                  <a:pt x="557623" y="10273"/>
                </a:lnTo>
                <a:lnTo>
                  <a:pt x="509157" y="2613"/>
                </a:lnTo>
                <a:lnTo>
                  <a:pt x="45913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ED1D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40">
            <a:extLst>
              <a:ext uri="{FF2B5EF4-FFF2-40B4-BE49-F238E27FC236}">
                <a16:creationId xmlns:a16="http://schemas.microsoft.com/office/drawing/2014/main" id="{A6529039-1413-485B-BA22-EFA903A17C18}"/>
              </a:ext>
            </a:extLst>
          </p:cNvPr>
          <p:cNvSpPr/>
          <p:nvPr/>
        </p:nvSpPr>
        <p:spPr>
          <a:xfrm>
            <a:off x="6224968" y="440425"/>
            <a:ext cx="1314417" cy="251876"/>
          </a:xfrm>
          <a:custGeom>
            <a:avLst/>
            <a:gdLst/>
            <a:ahLst/>
            <a:cxnLst/>
            <a:rect l="l" t="t" r="r" b="b"/>
            <a:pathLst>
              <a:path w="1683384" h="322579">
                <a:moveTo>
                  <a:pt x="32003" y="0"/>
                </a:moveTo>
                <a:lnTo>
                  <a:pt x="13501" y="500"/>
                </a:lnTo>
                <a:lnTo>
                  <a:pt x="4000" y="4000"/>
                </a:lnTo>
                <a:lnTo>
                  <a:pt x="500" y="13501"/>
                </a:lnTo>
                <a:lnTo>
                  <a:pt x="0" y="32004"/>
                </a:lnTo>
                <a:lnTo>
                  <a:pt x="0" y="290207"/>
                </a:lnTo>
                <a:lnTo>
                  <a:pt x="500" y="308710"/>
                </a:lnTo>
                <a:lnTo>
                  <a:pt x="4000" y="318211"/>
                </a:lnTo>
                <a:lnTo>
                  <a:pt x="13501" y="321711"/>
                </a:lnTo>
                <a:lnTo>
                  <a:pt x="32003" y="322211"/>
                </a:lnTo>
                <a:lnTo>
                  <a:pt x="1651127" y="322211"/>
                </a:lnTo>
                <a:lnTo>
                  <a:pt x="1669629" y="321711"/>
                </a:lnTo>
                <a:lnTo>
                  <a:pt x="1679130" y="318211"/>
                </a:lnTo>
                <a:lnTo>
                  <a:pt x="1682630" y="308710"/>
                </a:lnTo>
                <a:lnTo>
                  <a:pt x="1683130" y="290207"/>
                </a:lnTo>
                <a:lnTo>
                  <a:pt x="1683130" y="32004"/>
                </a:lnTo>
                <a:lnTo>
                  <a:pt x="1682630" y="13501"/>
                </a:lnTo>
                <a:lnTo>
                  <a:pt x="1679130" y="4000"/>
                </a:lnTo>
                <a:lnTo>
                  <a:pt x="1669629" y="500"/>
                </a:lnTo>
                <a:lnTo>
                  <a:pt x="1651127" y="0"/>
                </a:lnTo>
                <a:lnTo>
                  <a:pt x="32003" y="0"/>
                </a:lnTo>
                <a:close/>
              </a:path>
            </a:pathLst>
          </a:custGeom>
          <a:solidFill>
            <a:schemeClr val="bg1"/>
          </a:solidFill>
          <a:ln w="12699">
            <a:solidFill>
              <a:srgbClr val="ED1D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39">
            <a:extLst>
              <a:ext uri="{FF2B5EF4-FFF2-40B4-BE49-F238E27FC236}">
                <a16:creationId xmlns:a16="http://schemas.microsoft.com/office/drawing/2014/main" id="{F4FA8CBA-D266-4882-9804-01150B85BE97}"/>
              </a:ext>
            </a:extLst>
          </p:cNvPr>
          <p:cNvSpPr txBox="1"/>
          <p:nvPr/>
        </p:nvSpPr>
        <p:spPr>
          <a:xfrm>
            <a:off x="6224968" y="515764"/>
            <a:ext cx="1314417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800" spc="-5" dirty="0">
                <a:solidFill>
                  <a:srgbClr val="ED1D24"/>
                </a:solidFill>
                <a:latin typeface="Segoe UI"/>
                <a:cs typeface="Segoe UI"/>
              </a:rPr>
              <a:t>Partner </a:t>
            </a:r>
            <a:r>
              <a:rPr sz="800" dirty="0">
                <a:solidFill>
                  <a:srgbClr val="ED1D24"/>
                </a:solidFill>
                <a:latin typeface="Segoe UI"/>
                <a:cs typeface="Segoe UI"/>
              </a:rPr>
              <a:t>Logo</a:t>
            </a:r>
            <a:r>
              <a:rPr sz="800" spc="-70" dirty="0">
                <a:solidFill>
                  <a:srgbClr val="ED1D24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ED1D24"/>
                </a:solidFill>
                <a:latin typeface="Segoe UI"/>
                <a:cs typeface="Segoe UI"/>
              </a:rPr>
              <a:t>Here</a:t>
            </a:r>
            <a:endParaRPr sz="800" dirty="0">
              <a:latin typeface="Segoe UI"/>
              <a:cs typeface="Segoe UI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B5008A5-35EC-420D-9EB1-5259BEACEA72}"/>
              </a:ext>
            </a:extLst>
          </p:cNvPr>
          <p:cNvGrpSpPr/>
          <p:nvPr/>
        </p:nvGrpSpPr>
        <p:grpSpPr>
          <a:xfrm>
            <a:off x="3262804" y="8092009"/>
            <a:ext cx="242396" cy="242396"/>
            <a:chOff x="3213487" y="8092008"/>
            <a:chExt cx="261375" cy="261375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E2881C7-2CF1-481F-9086-BB81A1D4F7BF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00827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Freeform 110">
              <a:extLst>
                <a:ext uri="{FF2B5EF4-FFF2-40B4-BE49-F238E27FC236}">
                  <a16:creationId xmlns:a16="http://schemas.microsoft.com/office/drawing/2014/main" id="{DE27FB20-F4F8-4776-AE3F-11B1927C7ED9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59939" y="8137728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008272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B62C0EF9-CD1D-483B-8FCE-0AC90822BE5D}"/>
              </a:ext>
            </a:extLst>
          </p:cNvPr>
          <p:cNvGrpSpPr/>
          <p:nvPr/>
        </p:nvGrpSpPr>
        <p:grpSpPr>
          <a:xfrm>
            <a:off x="1784649" y="6602580"/>
            <a:ext cx="242396" cy="242396"/>
            <a:chOff x="3213487" y="8092008"/>
            <a:chExt cx="261375" cy="261375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8E9F3358-A033-4933-8BE0-976F693019AC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0018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Freeform 110">
              <a:extLst>
                <a:ext uri="{FF2B5EF4-FFF2-40B4-BE49-F238E27FC236}">
                  <a16:creationId xmlns:a16="http://schemas.microsoft.com/office/drawing/2014/main" id="{245A2488-B9CD-451D-A0D0-113EFEED7EAF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59939" y="8137728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00188F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AD074EE2-22C7-41F3-93A4-1FCD283B2B20}"/>
              </a:ext>
            </a:extLst>
          </p:cNvPr>
          <p:cNvGrpSpPr/>
          <p:nvPr/>
        </p:nvGrpSpPr>
        <p:grpSpPr>
          <a:xfrm>
            <a:off x="3566923" y="2110291"/>
            <a:ext cx="242396" cy="242396"/>
            <a:chOff x="3213487" y="8092008"/>
            <a:chExt cx="261375" cy="261375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CB13BF15-E3CF-45C8-854A-DABBA329A762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0018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Freeform 110">
              <a:extLst>
                <a:ext uri="{FF2B5EF4-FFF2-40B4-BE49-F238E27FC236}">
                  <a16:creationId xmlns:a16="http://schemas.microsoft.com/office/drawing/2014/main" id="{2AC3741C-4501-4686-9712-7832F44E39DF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65267" y="8137728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00188F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0113320-AB86-4645-9545-6D83A34F5043}"/>
              </a:ext>
            </a:extLst>
          </p:cNvPr>
          <p:cNvGrpSpPr/>
          <p:nvPr/>
        </p:nvGrpSpPr>
        <p:grpSpPr>
          <a:xfrm>
            <a:off x="1205708" y="3707892"/>
            <a:ext cx="242396" cy="242396"/>
            <a:chOff x="3213487" y="8092008"/>
            <a:chExt cx="261375" cy="261375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A128D952-16ED-4EE1-8B94-EF8F9E542423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0078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Freeform 110">
              <a:extLst>
                <a:ext uri="{FF2B5EF4-FFF2-40B4-BE49-F238E27FC236}">
                  <a16:creationId xmlns:a16="http://schemas.microsoft.com/office/drawing/2014/main" id="{60940413-4B63-4F16-8AF8-F991638BC38C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69161" y="8142136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BF431E81-9C8E-4D2B-A344-D922C5D37F4E}"/>
              </a:ext>
            </a:extLst>
          </p:cNvPr>
          <p:cNvGrpSpPr/>
          <p:nvPr/>
        </p:nvGrpSpPr>
        <p:grpSpPr>
          <a:xfrm>
            <a:off x="4735906" y="5248246"/>
            <a:ext cx="242396" cy="242396"/>
            <a:chOff x="3213487" y="8092008"/>
            <a:chExt cx="261375" cy="261375"/>
          </a:xfrm>
        </p:grpSpPr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A4A86E05-16F0-4D16-BD5A-7FE956EEAD9A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50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Freeform 110">
              <a:extLst>
                <a:ext uri="{FF2B5EF4-FFF2-40B4-BE49-F238E27FC236}">
                  <a16:creationId xmlns:a16="http://schemas.microsoft.com/office/drawing/2014/main" id="{347049B1-CEDF-4408-A279-73105A45E930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59939" y="8137728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09" name="Graphic 108">
            <a:extLst>
              <a:ext uri="{FF2B5EF4-FFF2-40B4-BE49-F238E27FC236}">
                <a16:creationId xmlns:a16="http://schemas.microsoft.com/office/drawing/2014/main" id="{28DA2795-6BA5-4B82-A71E-B85BAEACE0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6486" y="6740666"/>
            <a:ext cx="847725" cy="742950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1542E407-A6B4-4CAE-A903-9C1E4DFA33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52074" y="2114198"/>
            <a:ext cx="1401603" cy="9877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9555" y="3590479"/>
            <a:ext cx="83820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7" baseline="2314" dirty="0">
                <a:solidFill>
                  <a:srgbClr val="0078D6"/>
                </a:solidFill>
                <a:latin typeface="Segoe UI"/>
                <a:cs typeface="Segoe UI"/>
              </a:rPr>
              <a:t>Pro</a:t>
            </a:r>
            <a:r>
              <a:rPr sz="1800" b="1" spc="75" baseline="2314" dirty="0">
                <a:solidFill>
                  <a:srgbClr val="0078D6"/>
                </a:solidFill>
                <a:latin typeface="Segoe UI"/>
                <a:cs typeface="Segoe UI"/>
              </a:rPr>
              <a:t> </a:t>
            </a:r>
            <a:r>
              <a:rPr sz="1800" b="1" baseline="2314" dirty="0">
                <a:solidFill>
                  <a:srgbClr val="0078D6"/>
                </a:solidFill>
                <a:latin typeface="Segoe UI"/>
                <a:cs typeface="Segoe UI"/>
              </a:rPr>
              <a:t>Tip:</a:t>
            </a:r>
            <a:endParaRPr sz="1800" baseline="2314" dirty="0">
              <a:latin typeface="Segoe UI"/>
              <a:cs typeface="Segoe U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28539" y="3846142"/>
            <a:ext cx="1447165" cy="749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800" dirty="0">
                <a:solidFill>
                  <a:srgbClr val="0078D6"/>
                </a:solidFill>
                <a:latin typeface="Segoe UI"/>
                <a:cs typeface="Segoe UI"/>
              </a:rPr>
              <a:t>Define </a:t>
            </a:r>
            <a:r>
              <a:rPr sz="800" spc="-5" dirty="0">
                <a:solidFill>
                  <a:srgbClr val="0078D6"/>
                </a:solidFill>
                <a:latin typeface="Segoe UI"/>
                <a:cs typeface="Segoe UI"/>
              </a:rPr>
              <a:t>roles </a:t>
            </a:r>
            <a:r>
              <a:rPr sz="800" dirty="0">
                <a:solidFill>
                  <a:srgbClr val="0078D6"/>
                </a:solidFill>
                <a:latin typeface="Segoe UI"/>
                <a:cs typeface="Segoe UI"/>
              </a:rPr>
              <a:t>and</a:t>
            </a:r>
            <a:r>
              <a:rPr sz="800" spc="-20" dirty="0">
                <a:solidFill>
                  <a:srgbClr val="0078D6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0078D6"/>
                </a:solidFill>
                <a:latin typeface="Segoe UI"/>
                <a:cs typeface="Segoe UI"/>
              </a:rPr>
              <a:t>responsibilities  </a:t>
            </a:r>
            <a:r>
              <a:rPr sz="800" dirty="0">
                <a:solidFill>
                  <a:srgbClr val="0078D6"/>
                </a:solidFill>
                <a:latin typeface="Segoe UI"/>
                <a:cs typeface="Segoe UI"/>
              </a:rPr>
              <a:t>and </a:t>
            </a:r>
            <a:r>
              <a:rPr sz="800" spc="-5" dirty="0">
                <a:solidFill>
                  <a:srgbClr val="0078D6"/>
                </a:solidFill>
                <a:latin typeface="Segoe UI"/>
                <a:cs typeface="Segoe UI"/>
              </a:rPr>
              <a:t>look </a:t>
            </a:r>
            <a:r>
              <a:rPr sz="800" dirty="0">
                <a:solidFill>
                  <a:srgbClr val="0078D6"/>
                </a:solidFill>
                <a:latin typeface="Segoe UI"/>
                <a:cs typeface="Segoe UI"/>
              </a:rPr>
              <a:t>for a </a:t>
            </a:r>
            <a:r>
              <a:rPr sz="800" spc="-5" dirty="0">
                <a:solidFill>
                  <a:srgbClr val="0078D6"/>
                </a:solidFill>
                <a:latin typeface="Segoe UI"/>
                <a:cs typeface="Segoe UI"/>
              </a:rPr>
              <a:t>technology such  </a:t>
            </a:r>
            <a:r>
              <a:rPr sz="800" dirty="0">
                <a:solidFill>
                  <a:srgbClr val="0078D6"/>
                </a:solidFill>
                <a:latin typeface="Segoe UI"/>
                <a:cs typeface="Segoe UI"/>
              </a:rPr>
              <a:t>as </a:t>
            </a:r>
            <a:r>
              <a:rPr sz="800" spc="-5" dirty="0">
                <a:solidFill>
                  <a:srgbClr val="0078D6"/>
                </a:solidFill>
                <a:latin typeface="Segoe UI"/>
                <a:cs typeface="Segoe UI"/>
              </a:rPr>
              <a:t>Azure </a:t>
            </a:r>
            <a:r>
              <a:rPr sz="800" spc="-20" dirty="0">
                <a:solidFill>
                  <a:srgbClr val="0078D6"/>
                </a:solidFill>
                <a:latin typeface="Segoe UI"/>
                <a:cs typeface="Segoe UI"/>
              </a:rPr>
              <a:t>AD, </a:t>
            </a:r>
            <a:r>
              <a:rPr sz="800" dirty="0">
                <a:solidFill>
                  <a:srgbClr val="0078D6"/>
                </a:solidFill>
                <a:latin typeface="Segoe UI"/>
                <a:cs typeface="Segoe UI"/>
              </a:rPr>
              <a:t>and deploy access  </a:t>
            </a:r>
            <a:r>
              <a:rPr sz="800" spc="-5" dirty="0">
                <a:solidFill>
                  <a:srgbClr val="0078D6"/>
                </a:solidFill>
                <a:latin typeface="Segoe UI"/>
                <a:cs typeface="Segoe UI"/>
              </a:rPr>
              <a:t>control features to effectively  manage </a:t>
            </a:r>
            <a:r>
              <a:rPr sz="800" dirty="0">
                <a:solidFill>
                  <a:srgbClr val="0078D6"/>
                </a:solidFill>
                <a:latin typeface="Segoe UI"/>
                <a:cs typeface="Segoe UI"/>
              </a:rPr>
              <a:t>authentication and  authorization </a:t>
            </a:r>
            <a:r>
              <a:rPr sz="800" spc="-5" dirty="0">
                <a:solidFill>
                  <a:srgbClr val="0078D6"/>
                </a:solidFill>
                <a:latin typeface="Segoe UI"/>
                <a:cs typeface="Segoe UI"/>
              </a:rPr>
              <a:t>to</a:t>
            </a:r>
            <a:r>
              <a:rPr sz="800" spc="-85" dirty="0">
                <a:solidFill>
                  <a:srgbClr val="0078D6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0078D6"/>
                </a:solidFill>
                <a:latin typeface="Segoe UI"/>
                <a:cs typeface="Segoe UI"/>
              </a:rPr>
              <a:t>resources.</a:t>
            </a:r>
            <a:endParaRPr sz="800">
              <a:latin typeface="Segoe UI"/>
              <a:cs typeface="Segoe U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04463" y="1751939"/>
            <a:ext cx="3191130" cy="1209305"/>
          </a:xfrm>
          <a:prstGeom prst="rect">
            <a:avLst/>
          </a:prstGeom>
          <a:ln>
            <a:noFill/>
          </a:ln>
        </p:spPr>
        <p:txBody>
          <a:bodyPr vert="horz" wrap="square" lIns="0" tIns="118110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930"/>
              </a:spcBef>
            </a:pPr>
            <a:r>
              <a:rPr lang="en-US" sz="1800" b="1" spc="-7" baseline="2314" dirty="0">
                <a:solidFill>
                  <a:srgbClr val="0087AD"/>
                </a:solidFill>
                <a:latin typeface="Segoe UI"/>
                <a:cs typeface="Segoe UI"/>
              </a:rPr>
              <a:t>     </a:t>
            </a:r>
            <a:r>
              <a:rPr sz="1800" b="1" spc="-7" baseline="2314" dirty="0">
                <a:solidFill>
                  <a:srgbClr val="008272"/>
                </a:solidFill>
                <a:latin typeface="Segoe UI"/>
                <a:cs typeface="Segoe UI"/>
              </a:rPr>
              <a:t>Pro</a:t>
            </a:r>
            <a:r>
              <a:rPr sz="1800" b="1" spc="-82" baseline="2314" dirty="0">
                <a:solidFill>
                  <a:srgbClr val="008272"/>
                </a:solidFill>
                <a:latin typeface="Segoe UI"/>
                <a:cs typeface="Segoe UI"/>
              </a:rPr>
              <a:t> </a:t>
            </a:r>
            <a:r>
              <a:rPr sz="1800" b="1" baseline="2314" dirty="0">
                <a:solidFill>
                  <a:srgbClr val="008272"/>
                </a:solidFill>
                <a:latin typeface="Segoe UI"/>
                <a:cs typeface="Segoe UI"/>
              </a:rPr>
              <a:t>Tip:</a:t>
            </a:r>
            <a:endParaRPr sz="1800" baseline="2314" dirty="0">
              <a:solidFill>
                <a:srgbClr val="008272"/>
              </a:solidFill>
              <a:latin typeface="Segoe UI"/>
              <a:cs typeface="Segoe UI"/>
            </a:endParaRPr>
          </a:p>
          <a:p>
            <a:pPr marL="127635" marR="243840">
              <a:lnSpc>
                <a:spcPct val="100000"/>
              </a:lnSpc>
              <a:spcBef>
                <a:spcPts val="570"/>
              </a:spcBef>
            </a:pP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Updating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systems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on time and taking the practice</a:t>
            </a:r>
            <a:r>
              <a:rPr sz="800" spc="-110" dirty="0">
                <a:solidFill>
                  <a:srgbClr val="008272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seriously  is paramount to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the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security </a:t>
            </a:r>
            <a:r>
              <a:rPr sz="800" spc="-10" dirty="0">
                <a:solidFill>
                  <a:srgbClr val="008272"/>
                </a:solidFill>
                <a:latin typeface="Segoe UI"/>
                <a:cs typeface="Segoe UI"/>
              </a:rPr>
              <a:t>of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your</a:t>
            </a:r>
            <a:r>
              <a:rPr sz="800" spc="20" dirty="0">
                <a:solidFill>
                  <a:srgbClr val="008272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environment.</a:t>
            </a:r>
            <a:endParaRPr sz="800" dirty="0">
              <a:solidFill>
                <a:srgbClr val="008272"/>
              </a:solidFill>
              <a:latin typeface="Segoe UI"/>
              <a:cs typeface="Segoe UI"/>
            </a:endParaRPr>
          </a:p>
          <a:p>
            <a:pPr marL="127635" marR="160020">
              <a:lnSpc>
                <a:spcPct val="100000"/>
              </a:lnSpc>
              <a:spcBef>
                <a:spcPts val="720"/>
              </a:spcBef>
            </a:pP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It sounds simple,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but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in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 business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environments there are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a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lot </a:t>
            </a:r>
            <a:r>
              <a:rPr sz="800" spc="-10" dirty="0">
                <a:solidFill>
                  <a:srgbClr val="008272"/>
                </a:solidFill>
                <a:latin typeface="Segoe UI"/>
                <a:cs typeface="Segoe UI"/>
              </a:rPr>
              <a:t>of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factors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at play that could delay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even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critical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updates. Explore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the adoption </a:t>
            </a:r>
            <a:r>
              <a:rPr sz="800" spc="-10" dirty="0">
                <a:solidFill>
                  <a:srgbClr val="008272"/>
                </a:solidFill>
                <a:latin typeface="Segoe UI"/>
                <a:cs typeface="Segoe UI"/>
              </a:rPr>
              <a:t>of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Azure Cloud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and </a:t>
            </a:r>
            <a:r>
              <a:rPr sz="800" spc="-10" dirty="0">
                <a:solidFill>
                  <a:srgbClr val="008272"/>
                </a:solidFill>
                <a:latin typeface="Segoe UI"/>
                <a:cs typeface="Segoe UI"/>
              </a:rPr>
              <a:t>PaaS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and focus on running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your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applications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in </a:t>
            </a:r>
            <a:r>
              <a:rPr sz="800" dirty="0">
                <a:solidFill>
                  <a:srgbClr val="008272"/>
                </a:solidFill>
                <a:latin typeface="Segoe UI"/>
                <a:cs typeface="Segoe UI"/>
              </a:rPr>
              <a:t>an always up</a:t>
            </a:r>
            <a:r>
              <a:rPr lang="en-US" sz="800" dirty="0">
                <a:solidFill>
                  <a:srgbClr val="008272"/>
                </a:solidFill>
                <a:latin typeface="Segoe UI"/>
                <a:cs typeface="Segoe UI"/>
              </a:rPr>
              <a:t>-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to</a:t>
            </a:r>
            <a:r>
              <a:rPr lang="en-US" sz="800" spc="-5" dirty="0">
                <a:solidFill>
                  <a:srgbClr val="008272"/>
                </a:solidFill>
                <a:latin typeface="Segoe UI"/>
                <a:cs typeface="Segoe UI"/>
              </a:rPr>
              <a:t>-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date</a:t>
            </a:r>
            <a:r>
              <a:rPr sz="800" spc="-45" dirty="0">
                <a:solidFill>
                  <a:srgbClr val="008272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008272"/>
                </a:solidFill>
                <a:latin typeface="Segoe UI"/>
                <a:cs typeface="Segoe UI"/>
              </a:rPr>
              <a:t>environment.</a:t>
            </a:r>
            <a:endParaRPr sz="800" dirty="0">
              <a:solidFill>
                <a:srgbClr val="008272"/>
              </a:solidFill>
              <a:latin typeface="Segoe UI"/>
              <a:cs typeface="Segoe U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87517" y="347940"/>
            <a:ext cx="58293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00214F"/>
                </a:solidFill>
                <a:latin typeface="Segoe UI"/>
                <a:cs typeface="Segoe UI"/>
              </a:rPr>
              <a:t>Pro</a:t>
            </a:r>
            <a:r>
              <a:rPr sz="1200" b="1" spc="-100" dirty="0">
                <a:solidFill>
                  <a:srgbClr val="00214F"/>
                </a:solidFill>
                <a:latin typeface="Segoe UI"/>
                <a:cs typeface="Segoe UI"/>
              </a:rPr>
              <a:t> </a:t>
            </a:r>
            <a:r>
              <a:rPr sz="1200" b="1" dirty="0">
                <a:solidFill>
                  <a:srgbClr val="00214F"/>
                </a:solidFill>
                <a:latin typeface="Segoe UI"/>
                <a:cs typeface="Segoe UI"/>
              </a:rPr>
              <a:t>Tip: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01691" y="612137"/>
            <a:ext cx="145034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en-US" sz="800" dirty="0">
                <a:solidFill>
                  <a:srgbClr val="00214F"/>
                </a:solidFill>
                <a:latin typeface="Segoe UI"/>
                <a:cs typeface="Segoe UI"/>
              </a:rPr>
              <a:t>Let us help you design a comprehensive data and information protection solution. Azure and Office 365 can help provide technology for both</a:t>
            </a:r>
            <a:r>
              <a:rPr sz="800" dirty="0">
                <a:solidFill>
                  <a:srgbClr val="00214F"/>
                </a:solidFill>
                <a:latin typeface="Segoe UI"/>
                <a:cs typeface="Segoe UI"/>
              </a:rPr>
              <a:t>!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18862" y="5128360"/>
            <a:ext cx="2672538" cy="1316736"/>
          </a:xfrm>
          <a:prstGeom prst="rect">
            <a:avLst/>
          </a:prstGeom>
          <a:ln w="12700">
            <a:solidFill>
              <a:srgbClr val="505050"/>
            </a:solidFill>
          </a:ln>
        </p:spPr>
        <p:txBody>
          <a:bodyPr vert="horz" wrap="square" lIns="0" tIns="111760" rIns="0" bIns="0" rtlCol="0">
            <a:spAutoFit/>
          </a:bodyPr>
          <a:lstStyle/>
          <a:p>
            <a:pPr marL="156210">
              <a:lnSpc>
                <a:spcPct val="100000"/>
              </a:lnSpc>
              <a:spcBef>
                <a:spcPts val="880"/>
              </a:spcBef>
            </a:pPr>
            <a:r>
              <a:rPr lang="en-US" sz="1800" b="1" spc="-7" baseline="2314" dirty="0">
                <a:solidFill>
                  <a:srgbClr val="505050"/>
                </a:solidFill>
                <a:latin typeface="Segoe UI"/>
                <a:cs typeface="Segoe UI"/>
              </a:rPr>
              <a:t>       </a:t>
            </a:r>
            <a:r>
              <a:rPr sz="1800" b="1" spc="-7" baseline="2314" dirty="0">
                <a:solidFill>
                  <a:srgbClr val="505050"/>
                </a:solidFill>
                <a:latin typeface="Segoe UI"/>
                <a:cs typeface="Segoe UI"/>
              </a:rPr>
              <a:t>Pro</a:t>
            </a:r>
            <a:r>
              <a:rPr sz="1800" b="1" spc="60" baseline="2314" dirty="0">
                <a:solidFill>
                  <a:srgbClr val="505050"/>
                </a:solidFill>
                <a:latin typeface="Segoe UI"/>
                <a:cs typeface="Segoe UI"/>
              </a:rPr>
              <a:t> </a:t>
            </a:r>
            <a:r>
              <a:rPr sz="1800" b="1" baseline="2314" dirty="0">
                <a:solidFill>
                  <a:srgbClr val="505050"/>
                </a:solidFill>
                <a:latin typeface="Segoe UI"/>
                <a:cs typeface="Segoe UI"/>
              </a:rPr>
              <a:t>Tip:</a:t>
            </a:r>
            <a:endParaRPr sz="1800" baseline="2314" dirty="0">
              <a:solidFill>
                <a:srgbClr val="505050"/>
              </a:solidFill>
              <a:latin typeface="Segoe UI"/>
              <a:cs typeface="Segoe UI"/>
            </a:endParaRPr>
          </a:p>
          <a:p>
            <a:pPr marL="124460" marR="170180">
              <a:lnSpc>
                <a:spcPct val="100000"/>
              </a:lnSpc>
              <a:spcBef>
                <a:spcPts val="570"/>
              </a:spcBef>
            </a:pPr>
            <a:r>
              <a:rPr sz="800" dirty="0">
                <a:solidFill>
                  <a:srgbClr val="505050"/>
                </a:solidFill>
                <a:latin typeface="Segoe UI"/>
                <a:cs typeface="Segoe UI"/>
              </a:rPr>
              <a:t>Identify a vulnerability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management </a:t>
            </a:r>
            <a:r>
              <a:rPr sz="800" dirty="0">
                <a:solidFill>
                  <a:srgbClr val="505050"/>
                </a:solidFill>
                <a:latin typeface="Segoe UI"/>
                <a:cs typeface="Segoe UI"/>
              </a:rPr>
              <a:t>service  that has cloud and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internal offerings to </a:t>
            </a:r>
            <a:r>
              <a:rPr sz="800" dirty="0">
                <a:solidFill>
                  <a:srgbClr val="505050"/>
                </a:solidFill>
                <a:latin typeface="Segoe UI"/>
                <a:cs typeface="Segoe UI"/>
              </a:rPr>
              <a:t>be 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deployed in your </a:t>
            </a:r>
            <a:r>
              <a:rPr sz="800" dirty="0">
                <a:solidFill>
                  <a:srgbClr val="505050"/>
                </a:solidFill>
                <a:latin typeface="Segoe UI"/>
                <a:cs typeface="Segoe UI"/>
              </a:rPr>
              <a:t>network.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Consult </a:t>
            </a:r>
            <a:r>
              <a:rPr sz="800" dirty="0">
                <a:solidFill>
                  <a:srgbClr val="505050"/>
                </a:solidFill>
                <a:latin typeface="Segoe UI"/>
                <a:cs typeface="Segoe UI"/>
              </a:rPr>
              <a:t>with us 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to set</a:t>
            </a:r>
            <a:r>
              <a:rPr lang="en-US" sz="800" spc="-5" dirty="0">
                <a:solidFill>
                  <a:srgbClr val="505050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up </a:t>
            </a:r>
            <a:r>
              <a:rPr sz="800" dirty="0">
                <a:solidFill>
                  <a:srgbClr val="505050"/>
                </a:solidFill>
                <a:latin typeface="Segoe UI"/>
                <a:cs typeface="Segoe UI"/>
              </a:rPr>
              <a:t>and tune the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scanner </a:t>
            </a:r>
            <a:r>
              <a:rPr sz="800" dirty="0">
                <a:solidFill>
                  <a:srgbClr val="505050"/>
                </a:solidFill>
                <a:latin typeface="Segoe UI"/>
                <a:cs typeface="Segoe UI"/>
              </a:rPr>
              <a:t>and train 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your IT pro to </a:t>
            </a:r>
            <a:r>
              <a:rPr sz="800" dirty="0">
                <a:solidFill>
                  <a:srgbClr val="505050"/>
                </a:solidFill>
                <a:latin typeface="Segoe UI"/>
                <a:cs typeface="Segoe UI"/>
              </a:rPr>
              <a:t>handle vulnerability reports. 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It requires management </a:t>
            </a:r>
            <a:r>
              <a:rPr sz="800" dirty="0">
                <a:solidFill>
                  <a:srgbClr val="505050"/>
                </a:solidFill>
                <a:latin typeface="Segoe UI"/>
                <a:cs typeface="Segoe UI"/>
              </a:rPr>
              <a:t>commitment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to  remediate discovered</a:t>
            </a:r>
            <a:r>
              <a:rPr sz="800" spc="-50" dirty="0">
                <a:solidFill>
                  <a:srgbClr val="505050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505050"/>
                </a:solidFill>
                <a:latin typeface="Segoe UI"/>
                <a:cs typeface="Segoe UI"/>
              </a:rPr>
              <a:t>issues.</a:t>
            </a:r>
            <a:endParaRPr sz="800" dirty="0">
              <a:solidFill>
                <a:srgbClr val="505050"/>
              </a:solidFill>
              <a:latin typeface="Segoe UI"/>
              <a:cs typeface="Segoe U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31123" y="6918439"/>
            <a:ext cx="83820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7" baseline="2314" dirty="0">
                <a:solidFill>
                  <a:srgbClr val="00188F"/>
                </a:solidFill>
                <a:latin typeface="Segoe UI"/>
                <a:cs typeface="Segoe UI"/>
              </a:rPr>
              <a:t>Pro</a:t>
            </a:r>
            <a:r>
              <a:rPr sz="1800" b="1" spc="75" baseline="2314" dirty="0">
                <a:solidFill>
                  <a:srgbClr val="00188F"/>
                </a:solidFill>
                <a:latin typeface="Segoe UI"/>
                <a:cs typeface="Segoe UI"/>
              </a:rPr>
              <a:t> </a:t>
            </a:r>
            <a:r>
              <a:rPr sz="1800" b="1" baseline="2314" dirty="0">
                <a:solidFill>
                  <a:srgbClr val="00188F"/>
                </a:solidFill>
                <a:latin typeface="Segoe UI"/>
                <a:cs typeface="Segoe UI"/>
              </a:rPr>
              <a:t>Tip:</a:t>
            </a:r>
            <a:endParaRPr sz="1800" baseline="2314" dirty="0">
              <a:solidFill>
                <a:srgbClr val="00188F"/>
              </a:solidFill>
              <a:latin typeface="Segoe UI"/>
              <a:cs typeface="Segoe U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56351" y="7174101"/>
            <a:ext cx="1991995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en-US" sz="800" dirty="0">
                <a:solidFill>
                  <a:srgbClr val="00188F"/>
                </a:solidFill>
                <a:latin typeface="Segoe UI"/>
                <a:cs typeface="Segoe UI"/>
              </a:rPr>
              <a:t>Obtain a comprehensive solution for all  systems. Patch your systems and apps  regularly to ensure propagation of malware  using old bugs will not go far. Be aware of  zero-day potential risks by following our  bug reports and awareness campaigns.</a:t>
            </a:r>
            <a:endParaRPr sz="800" dirty="0">
              <a:solidFill>
                <a:srgbClr val="00188F"/>
              </a:solidFill>
              <a:latin typeface="Segoe UI"/>
              <a:cs typeface="Segoe U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0" y="8522207"/>
            <a:ext cx="7772400" cy="1536700"/>
          </a:xfrm>
          <a:custGeom>
            <a:avLst/>
            <a:gdLst/>
            <a:ahLst/>
            <a:cxnLst/>
            <a:rect l="l" t="t" r="r" b="b"/>
            <a:pathLst>
              <a:path w="7772400" h="1536700">
                <a:moveTo>
                  <a:pt x="0" y="1536192"/>
                </a:moveTo>
                <a:lnTo>
                  <a:pt x="7772400" y="1536192"/>
                </a:lnTo>
                <a:lnTo>
                  <a:pt x="7772400" y="0"/>
                </a:lnTo>
                <a:lnTo>
                  <a:pt x="0" y="0"/>
                </a:lnTo>
                <a:lnTo>
                  <a:pt x="0" y="1536192"/>
                </a:lnTo>
                <a:close/>
              </a:path>
            </a:pathLst>
          </a:custGeom>
          <a:solidFill>
            <a:srgbClr val="0078D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2" name="object 32"/>
          <p:cNvSpPr txBox="1"/>
          <p:nvPr/>
        </p:nvSpPr>
        <p:spPr>
          <a:xfrm>
            <a:off x="218989" y="8785020"/>
            <a:ext cx="5648411" cy="10546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Protect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your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organization from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unnecessary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security</a:t>
            </a:r>
            <a:r>
              <a:rPr sz="1200" b="1" spc="5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risks.</a:t>
            </a:r>
            <a:endParaRPr sz="1200" dirty="0">
              <a:latin typeface="Segoe UI"/>
              <a:cs typeface="Segoe UI"/>
            </a:endParaRPr>
          </a:p>
          <a:p>
            <a:pPr marL="12700" marR="5080">
              <a:lnSpc>
                <a:spcPct val="135400"/>
              </a:lnSpc>
              <a:spcBef>
                <a:spcPts val="819"/>
              </a:spcBef>
            </a:pPr>
            <a:r>
              <a:rPr lang="en-US" sz="800" spc="-5" dirty="0">
                <a:solidFill>
                  <a:srgbClr val="FFFFFF"/>
                </a:solidFill>
                <a:latin typeface="Segoe UI"/>
                <a:cs typeface="Segoe UI"/>
              </a:rPr>
              <a:t>Most organizations don’t take action on cybersecurity until it’s too late, but a security breach could cost millions, drive away  customers, disrupt your business, and become a PR nightmare. If your answers to this simple security quiz have raised concerns  about your cybersecurity, contact us to learn how Microsoft 365 can help protect you against today’s evolving security threats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.</a:t>
            </a:r>
            <a:endParaRPr lang="en-US" sz="800" spc="-5" dirty="0">
              <a:solidFill>
                <a:srgbClr val="FFFFFF"/>
              </a:solidFill>
              <a:latin typeface="Segoe UI"/>
              <a:cs typeface="Segoe UI"/>
            </a:endParaRPr>
          </a:p>
          <a:p>
            <a:pPr marL="12700" marR="5080">
              <a:lnSpc>
                <a:spcPct val="135400"/>
              </a:lnSpc>
              <a:spcBef>
                <a:spcPts val="819"/>
              </a:spcBef>
            </a:pPr>
            <a:r>
              <a:rPr lang="en-US" sz="800" dirty="0">
                <a:solidFill>
                  <a:schemeClr val="bg1"/>
                </a:solidFill>
                <a:latin typeface="Segoe UI"/>
                <a:cs typeface="Segoe UI"/>
                <a:hlinkClick r:id="rId2"/>
              </a:rPr>
              <a:t>Introducing Microsoft 365 </a:t>
            </a:r>
            <a:endParaRPr lang="en-US" sz="800" dirty="0">
              <a:solidFill>
                <a:schemeClr val="bg1"/>
              </a:solidFill>
              <a:latin typeface="Segoe UI"/>
              <a:cs typeface="Segoe U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855594" y="602046"/>
            <a:ext cx="2626360" cy="633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2880" marR="5080">
              <a:lnSpc>
                <a:spcPct val="100000"/>
              </a:lnSpc>
              <a:tabLst>
                <a:tab pos="1651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do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comprehensive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data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protection program in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place with rule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detection</a:t>
            </a:r>
            <a:r>
              <a:rPr sz="800" spc="-7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logic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1651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Word of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mouth, someone reported</a:t>
            </a:r>
            <a:r>
              <a:rPr sz="800" spc="-1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it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1651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cannot track or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monitor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for data</a:t>
            </a:r>
            <a:r>
              <a:rPr sz="800" spc="-9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leaks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308038" y="844340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084" y="0"/>
                </a:lnTo>
              </a:path>
            </a:pathLst>
          </a:custGeom>
          <a:ln w="25400">
            <a:solidFill>
              <a:srgbClr val="0021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582079" y="1831900"/>
            <a:ext cx="2686050" cy="940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5880">
              <a:lnSpc>
                <a:spcPts val="1400"/>
              </a:lnSpc>
            </a:pP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How long does it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take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to deploy  critical security updates to</a:t>
            </a:r>
            <a:r>
              <a:rPr sz="1200" b="1" spc="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software?</a:t>
            </a:r>
            <a:endParaRPr sz="12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680"/>
              </a:spcBef>
              <a:tabLst>
                <a:tab pos="190500" algn="l"/>
              </a:tabLst>
            </a:pP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It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takes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us 5-30 days and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we strive to 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patch</a:t>
            </a:r>
            <a:r>
              <a:rPr sz="800" spc="-2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quickly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1905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need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30+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days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because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it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is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lot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of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work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1905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to patch? Don’t systems 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patch</a:t>
            </a:r>
            <a:r>
              <a:rPr sz="800" spc="2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themselves!?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3365717" y="2430475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084" y="0"/>
                </a:lnTo>
              </a:path>
            </a:pathLst>
          </a:custGeom>
          <a:ln w="25400">
            <a:solidFill>
              <a:srgbClr val="008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4737917" y="3829988"/>
            <a:ext cx="2760345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2880">
              <a:lnSpc>
                <a:spcPct val="100000"/>
              </a:lnSpc>
              <a:tabLst>
                <a:tab pos="1651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access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control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defined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based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on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roles</a:t>
            </a:r>
            <a:r>
              <a:rPr sz="800" spc="-2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and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</a:pP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responsibilities in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AD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 groups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165100" algn="l"/>
              </a:tabLst>
            </a:pP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Everyone asks everyone for access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to</a:t>
            </a:r>
            <a:r>
              <a:rPr sz="800" spc="-4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everything</a:t>
            </a:r>
            <a:endParaRPr sz="800" dirty="0">
              <a:latin typeface="Segoe UI"/>
              <a:cs typeface="Segoe UI"/>
            </a:endParaRPr>
          </a:p>
          <a:p>
            <a:pPr marL="182880" marR="5080">
              <a:lnSpc>
                <a:spcPct val="100000"/>
              </a:lnSpc>
              <a:spcBef>
                <a:spcPts val="500"/>
              </a:spcBef>
              <a:tabLst>
                <a:tab pos="1651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don’t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any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real means to reliably restrict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access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to 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services and data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beyond</a:t>
            </a:r>
            <a:r>
              <a:rPr sz="800" spc="-6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authentication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234886" y="4148937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084" y="0"/>
                </a:lnTo>
              </a:path>
            </a:pathLst>
          </a:custGeom>
          <a:ln w="25400">
            <a:solidFill>
              <a:srgbClr val="0078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599912" y="5200653"/>
            <a:ext cx="3455035" cy="1184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212090">
              <a:lnSpc>
                <a:spcPts val="1400"/>
              </a:lnSpc>
            </a:pP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Do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 </a:t>
            </a:r>
            <a:r>
              <a:rPr sz="1200" b="1" dirty="0">
                <a:solidFill>
                  <a:srgbClr val="FFFFFF"/>
                </a:solidFill>
                <a:latin typeface="Segoe UI"/>
                <a:cs typeface="Segoe UI"/>
              </a:rPr>
              <a:t>perform vulnerability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assessments on 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your</a:t>
            </a:r>
            <a:r>
              <a:rPr sz="1200" b="1" spc="-4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environment?</a:t>
            </a:r>
            <a:endParaRPr sz="1200" dirty="0">
              <a:latin typeface="Segoe UI"/>
              <a:cs typeface="Segoe UI"/>
            </a:endParaRPr>
          </a:p>
          <a:p>
            <a:pPr marL="182880" marR="447675">
              <a:lnSpc>
                <a:spcPct val="100000"/>
              </a:lnSpc>
              <a:spcBef>
                <a:spcPts val="680"/>
              </a:spcBef>
              <a:tabLst>
                <a:tab pos="1905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 vulnerability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management program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and assessment 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technology in</a:t>
            </a:r>
            <a:r>
              <a:rPr sz="800" spc="-5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place</a:t>
            </a:r>
            <a:endParaRPr sz="800" dirty="0">
              <a:latin typeface="Segoe UI"/>
              <a:cs typeface="Segoe UI"/>
            </a:endParaRPr>
          </a:p>
          <a:p>
            <a:pPr marL="182880" marR="5080">
              <a:lnSpc>
                <a:spcPct val="100000"/>
              </a:lnSpc>
              <a:spcBef>
                <a:spcPts val="500"/>
              </a:spcBef>
              <a:tabLst>
                <a:tab pos="1905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let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our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IT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admin run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some scans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at times or wait for others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to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expose  our</a:t>
            </a:r>
            <a:r>
              <a:rPr sz="800" spc="-10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gaps</a:t>
            </a:r>
            <a:endParaRPr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1905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do not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 vulnerability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scanner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or</a:t>
            </a:r>
            <a:r>
              <a:rPr sz="800" spc="-4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process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4567428" y="5773828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084" y="0"/>
                </a:lnTo>
              </a:path>
            </a:pathLst>
          </a:custGeom>
          <a:ln w="25400">
            <a:solidFill>
              <a:srgbClr val="5050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3416517" y="6872176"/>
            <a:ext cx="3724275" cy="1196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86360">
              <a:lnSpc>
                <a:spcPts val="1400"/>
              </a:lnSpc>
            </a:pP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Are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prepared to deal with ransomware attacks  and</a:t>
            </a:r>
            <a:r>
              <a:rPr sz="1200" b="1" spc="-9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demands?</a:t>
            </a:r>
            <a:endParaRPr sz="1200" dirty="0">
              <a:latin typeface="Segoe UI"/>
              <a:cs typeface="Segoe UI"/>
            </a:endParaRPr>
          </a:p>
          <a:p>
            <a:pPr marL="182880" marR="5080">
              <a:lnSpc>
                <a:spcPct val="100000"/>
              </a:lnSpc>
              <a:spcBef>
                <a:spcPts val="680"/>
              </a:spcBef>
              <a:tabLst>
                <a:tab pos="2032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patch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our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systems 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regularly,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remediate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any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potential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risks quickly and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have  regular</a:t>
            </a:r>
            <a:r>
              <a:rPr sz="800" spc="-6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backups</a:t>
            </a:r>
            <a:endParaRPr sz="800" dirty="0">
              <a:latin typeface="Segoe UI"/>
              <a:cs typeface="Segoe UI"/>
            </a:endParaRPr>
          </a:p>
          <a:p>
            <a:pPr marL="182880" marR="56515">
              <a:lnSpc>
                <a:spcPct val="100000"/>
              </a:lnSpc>
              <a:spcBef>
                <a:spcPts val="500"/>
              </a:spcBef>
              <a:tabLst>
                <a:tab pos="203200" algn="l"/>
              </a:tabLst>
            </a:pPr>
            <a:r>
              <a:rPr lang="en-US"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lang="en-US" sz="800" spc="-5" dirty="0">
                <a:solidFill>
                  <a:srgbClr val="FFFFFF"/>
                </a:solidFill>
                <a:latin typeface="Segoe UI"/>
                <a:cs typeface="Segoe UI"/>
              </a:rPr>
              <a:t>have purchased </a:t>
            </a:r>
            <a:r>
              <a:rPr lang="en-US" sz="800" dirty="0">
                <a:solidFill>
                  <a:srgbClr val="FFFFFF"/>
                </a:solidFill>
                <a:latin typeface="Segoe UI"/>
                <a:cs typeface="Segoe UI"/>
              </a:rPr>
              <a:t>enough </a:t>
            </a:r>
            <a:r>
              <a:rPr lang="en-US" sz="800" spc="-5" dirty="0">
                <a:solidFill>
                  <a:srgbClr val="FFFFFF"/>
                </a:solidFill>
                <a:latin typeface="Segoe UI"/>
                <a:cs typeface="Segoe UI"/>
              </a:rPr>
              <a:t>Bitcoins to pay </a:t>
            </a:r>
            <a:r>
              <a:rPr lang="en-US" sz="800" dirty="0">
                <a:solidFill>
                  <a:srgbClr val="FFFFFF"/>
                </a:solidFill>
                <a:latin typeface="Segoe UI"/>
                <a:cs typeface="Segoe UI"/>
              </a:rPr>
              <a:t>for ransoms, </a:t>
            </a:r>
            <a:r>
              <a:rPr lang="en-US" sz="800" spc="-5" dirty="0">
                <a:solidFill>
                  <a:srgbClr val="FFFFFF"/>
                </a:solidFill>
                <a:latin typeface="Segoe UI"/>
                <a:cs typeface="Segoe UI"/>
              </a:rPr>
              <a:t>so we’re </a:t>
            </a:r>
            <a:r>
              <a:rPr lang="en-US" sz="800" dirty="0">
                <a:solidFill>
                  <a:srgbClr val="FFFFFF"/>
                </a:solidFill>
                <a:latin typeface="Segoe UI"/>
                <a:cs typeface="Segoe UI"/>
              </a:rPr>
              <a:t>not </a:t>
            </a:r>
            <a:r>
              <a:rPr lang="en-US" sz="800" spc="-5" dirty="0">
                <a:solidFill>
                  <a:srgbClr val="FFFFFF"/>
                </a:solidFill>
                <a:latin typeface="Segoe UI"/>
                <a:cs typeface="Segoe UI"/>
              </a:rPr>
              <a:t>worried  if it</a:t>
            </a:r>
            <a:r>
              <a:rPr lang="en-US" sz="800" spc="-8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lang="en-US" sz="800" dirty="0">
                <a:solidFill>
                  <a:srgbClr val="FFFFFF"/>
                </a:solidFill>
                <a:latin typeface="Segoe UI"/>
                <a:cs typeface="Segoe UI"/>
              </a:rPr>
              <a:t>happens</a:t>
            </a:r>
            <a:endParaRPr lang="en-US" sz="800" dirty="0">
              <a:latin typeface="Segoe UI"/>
              <a:cs typeface="Segoe UI"/>
            </a:endParaRPr>
          </a:p>
          <a:p>
            <a:pPr marL="182880">
              <a:lnSpc>
                <a:spcPct val="100000"/>
              </a:lnSpc>
              <a:spcBef>
                <a:spcPts val="500"/>
              </a:spcBef>
              <a:tabLst>
                <a:tab pos="203200" algn="l"/>
              </a:tabLst>
            </a:pP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are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not 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prepared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to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handle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malware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and </a:t>
            </a:r>
            <a:r>
              <a:rPr sz="800" spc="-5" dirty="0">
                <a:solidFill>
                  <a:srgbClr val="FFFFFF"/>
                </a:solidFill>
                <a:latin typeface="Segoe UI"/>
                <a:cs typeface="Segoe UI"/>
              </a:rPr>
              <a:t>ransomware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attacks at this</a:t>
            </a:r>
            <a:r>
              <a:rPr sz="800" spc="-1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800" dirty="0">
                <a:solidFill>
                  <a:srgbClr val="FFFFFF"/>
                </a:solidFill>
                <a:latin typeface="Segoe UI"/>
                <a:cs typeface="Segoe UI"/>
              </a:rPr>
              <a:t>point</a:t>
            </a:r>
            <a:endParaRPr sz="800" dirty="0">
              <a:latin typeface="Segoe UI"/>
              <a:cs typeface="Segoe U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2747914" y="7493276"/>
            <a:ext cx="145415" cy="0"/>
          </a:xfrm>
          <a:custGeom>
            <a:avLst/>
            <a:gdLst/>
            <a:ahLst/>
            <a:cxnLst/>
            <a:rect l="l" t="t" r="r" b="b"/>
            <a:pathLst>
              <a:path w="145414">
                <a:moveTo>
                  <a:pt x="0" y="0"/>
                </a:moveTo>
                <a:lnTo>
                  <a:pt x="145084" y="0"/>
                </a:lnTo>
              </a:path>
            </a:pathLst>
          </a:custGeom>
          <a:ln w="25400">
            <a:solidFill>
              <a:srgbClr val="0018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302003" y="1403603"/>
            <a:ext cx="4666615" cy="273050"/>
          </a:xfrm>
          <a:custGeom>
            <a:avLst/>
            <a:gdLst/>
            <a:ahLst/>
            <a:cxnLst/>
            <a:rect l="l" t="t" r="r" b="b"/>
            <a:pathLst>
              <a:path w="4666615" h="273050">
                <a:moveTo>
                  <a:pt x="4666437" y="0"/>
                </a:moveTo>
                <a:lnTo>
                  <a:pt x="4666437" y="170649"/>
                </a:lnTo>
                <a:lnTo>
                  <a:pt x="0" y="170649"/>
                </a:lnTo>
                <a:lnTo>
                  <a:pt x="0" y="272618"/>
                </a:lnTo>
              </a:path>
            </a:pathLst>
          </a:custGeom>
          <a:ln w="25400">
            <a:solidFill>
              <a:srgbClr val="28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269593" y="1656537"/>
            <a:ext cx="65405" cy="89535"/>
          </a:xfrm>
          <a:custGeom>
            <a:avLst/>
            <a:gdLst/>
            <a:ahLst/>
            <a:cxnLst/>
            <a:rect l="l" t="t" r="r" b="b"/>
            <a:pathLst>
              <a:path w="65405" h="89535">
                <a:moveTo>
                  <a:pt x="64820" y="0"/>
                </a:moveTo>
                <a:lnTo>
                  <a:pt x="0" y="0"/>
                </a:lnTo>
                <a:lnTo>
                  <a:pt x="32410" y="89052"/>
                </a:lnTo>
                <a:lnTo>
                  <a:pt x="6482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592522" y="3122676"/>
            <a:ext cx="3110230" cy="273050"/>
          </a:xfrm>
          <a:custGeom>
            <a:avLst/>
            <a:gdLst/>
            <a:ahLst/>
            <a:cxnLst/>
            <a:rect l="l" t="t" r="r" b="b"/>
            <a:pathLst>
              <a:path w="3110229" h="273050">
                <a:moveTo>
                  <a:pt x="0" y="0"/>
                </a:moveTo>
                <a:lnTo>
                  <a:pt x="0" y="170649"/>
                </a:lnTo>
                <a:lnTo>
                  <a:pt x="3109772" y="170649"/>
                </a:lnTo>
                <a:lnTo>
                  <a:pt x="3109772" y="272618"/>
                </a:lnTo>
              </a:path>
            </a:pathLst>
          </a:custGeom>
          <a:ln w="25400">
            <a:solidFill>
              <a:srgbClr val="28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669889" y="3375609"/>
            <a:ext cx="65405" cy="89535"/>
          </a:xfrm>
          <a:custGeom>
            <a:avLst/>
            <a:gdLst/>
            <a:ahLst/>
            <a:cxnLst/>
            <a:rect l="l" t="t" r="r" b="b"/>
            <a:pathLst>
              <a:path w="65404" h="89535">
                <a:moveTo>
                  <a:pt x="64820" y="0"/>
                </a:moveTo>
                <a:lnTo>
                  <a:pt x="0" y="0"/>
                </a:lnTo>
                <a:lnTo>
                  <a:pt x="32410" y="89052"/>
                </a:lnTo>
                <a:lnTo>
                  <a:pt x="6482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302003" y="4780026"/>
            <a:ext cx="4666615" cy="273050"/>
          </a:xfrm>
          <a:custGeom>
            <a:avLst/>
            <a:gdLst/>
            <a:ahLst/>
            <a:cxnLst/>
            <a:rect l="l" t="t" r="r" b="b"/>
            <a:pathLst>
              <a:path w="4666615" h="273050">
                <a:moveTo>
                  <a:pt x="4666437" y="0"/>
                </a:moveTo>
                <a:lnTo>
                  <a:pt x="4666437" y="170649"/>
                </a:lnTo>
                <a:lnTo>
                  <a:pt x="0" y="170649"/>
                </a:lnTo>
                <a:lnTo>
                  <a:pt x="0" y="272618"/>
                </a:lnTo>
              </a:path>
            </a:pathLst>
          </a:custGeom>
          <a:ln w="25400">
            <a:solidFill>
              <a:srgbClr val="28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269593" y="5032959"/>
            <a:ext cx="65405" cy="89535"/>
          </a:xfrm>
          <a:custGeom>
            <a:avLst/>
            <a:gdLst/>
            <a:ahLst/>
            <a:cxnLst/>
            <a:rect l="l" t="t" r="r" b="b"/>
            <a:pathLst>
              <a:path w="65405" h="89535">
                <a:moveTo>
                  <a:pt x="64820" y="0"/>
                </a:moveTo>
                <a:lnTo>
                  <a:pt x="0" y="0"/>
                </a:lnTo>
                <a:lnTo>
                  <a:pt x="32410" y="89052"/>
                </a:lnTo>
                <a:lnTo>
                  <a:pt x="6482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519370" y="6451549"/>
            <a:ext cx="3110230" cy="273050"/>
          </a:xfrm>
          <a:custGeom>
            <a:avLst/>
            <a:gdLst/>
            <a:ahLst/>
            <a:cxnLst/>
            <a:rect l="l" t="t" r="r" b="b"/>
            <a:pathLst>
              <a:path w="3110229" h="273050">
                <a:moveTo>
                  <a:pt x="0" y="0"/>
                </a:moveTo>
                <a:lnTo>
                  <a:pt x="0" y="170649"/>
                </a:lnTo>
                <a:lnTo>
                  <a:pt x="3109772" y="170649"/>
                </a:lnTo>
                <a:lnTo>
                  <a:pt x="3109772" y="272618"/>
                </a:lnTo>
              </a:path>
            </a:pathLst>
          </a:custGeom>
          <a:ln w="25400">
            <a:solidFill>
              <a:srgbClr val="28282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596737" y="6704482"/>
            <a:ext cx="65405" cy="89535"/>
          </a:xfrm>
          <a:custGeom>
            <a:avLst/>
            <a:gdLst/>
            <a:ahLst/>
            <a:cxnLst/>
            <a:rect l="l" t="t" r="r" b="b"/>
            <a:pathLst>
              <a:path w="65404" h="89534">
                <a:moveTo>
                  <a:pt x="64820" y="0"/>
                </a:moveTo>
                <a:lnTo>
                  <a:pt x="0" y="0"/>
                </a:lnTo>
                <a:lnTo>
                  <a:pt x="32410" y="89052"/>
                </a:lnTo>
                <a:lnTo>
                  <a:pt x="6482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4544059" y="137227"/>
            <a:ext cx="2873375" cy="567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50" b="1" baseline="-20576" dirty="0">
                <a:solidFill>
                  <a:srgbClr val="FFFFFF"/>
                </a:solidFill>
                <a:latin typeface="Segoe UI"/>
                <a:cs typeface="Segoe UI"/>
              </a:rPr>
              <a:t>6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How do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monitor for data</a:t>
            </a:r>
            <a:r>
              <a:rPr sz="1200" b="1" spc="-16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leaks?</a:t>
            </a:r>
            <a:endParaRPr sz="1200">
              <a:latin typeface="Segoe UI"/>
              <a:cs typeface="Segoe U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308571" y="1764432"/>
            <a:ext cx="210185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700" b="1" dirty="0">
                <a:solidFill>
                  <a:srgbClr val="FFFFFF"/>
                </a:solidFill>
                <a:latin typeface="Segoe UI"/>
                <a:cs typeface="Segoe UI"/>
              </a:rPr>
              <a:t>7</a:t>
            </a:r>
            <a:endParaRPr sz="2700">
              <a:latin typeface="Segoe UI"/>
              <a:cs typeface="Segoe UI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308571" y="5124852"/>
            <a:ext cx="210185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700" b="1" dirty="0">
                <a:solidFill>
                  <a:srgbClr val="FFFFFF"/>
                </a:solidFill>
                <a:latin typeface="Segoe UI"/>
                <a:cs typeface="Segoe UI"/>
              </a:rPr>
              <a:t>9</a:t>
            </a:r>
            <a:endParaRPr sz="2700">
              <a:latin typeface="Segoe UI"/>
              <a:cs typeface="Segoe U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2945803" y="6799919"/>
            <a:ext cx="419734" cy="441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b="1" spc="-5" dirty="0">
                <a:solidFill>
                  <a:srgbClr val="FFFFFF"/>
                </a:solidFill>
                <a:latin typeface="Segoe UI"/>
                <a:cs typeface="Segoe UI"/>
              </a:rPr>
              <a:t>10</a:t>
            </a:r>
            <a:endParaRPr sz="2700">
              <a:latin typeface="Segoe UI"/>
              <a:cs typeface="Segoe U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4442561" y="3365168"/>
            <a:ext cx="2990215" cy="561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50" b="1" baseline="-19547" dirty="0">
                <a:solidFill>
                  <a:srgbClr val="FFFFFF"/>
                </a:solidFill>
                <a:latin typeface="Segoe UI"/>
                <a:cs typeface="Segoe UI"/>
              </a:rPr>
              <a:t>8</a:t>
            </a:r>
            <a:r>
              <a:rPr sz="4050" b="1" spc="-412" baseline="-19547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How do </a:t>
            </a:r>
            <a:r>
              <a:rPr sz="1200" b="1" spc="-10" dirty="0">
                <a:solidFill>
                  <a:srgbClr val="FFFFFF"/>
                </a:solidFill>
                <a:latin typeface="Segoe UI"/>
                <a:cs typeface="Segoe UI"/>
              </a:rPr>
              <a:t>you </a:t>
            </a:r>
            <a:r>
              <a:rPr sz="1200" b="1" spc="-5" dirty="0">
                <a:solidFill>
                  <a:srgbClr val="FFFFFF"/>
                </a:solidFill>
                <a:latin typeface="Segoe UI"/>
                <a:cs typeface="Segoe UI"/>
              </a:rPr>
              <a:t>limit access to resources?</a:t>
            </a:r>
            <a:endParaRPr sz="1200">
              <a:latin typeface="Segoe UI"/>
              <a:cs typeface="Segoe UI"/>
            </a:endParaRPr>
          </a:p>
        </p:txBody>
      </p:sp>
      <p:pic>
        <p:nvPicPr>
          <p:cNvPr id="109" name="Graphic 108">
            <a:extLst>
              <a:ext uri="{FF2B5EF4-FFF2-40B4-BE49-F238E27FC236}">
                <a16:creationId xmlns:a16="http://schemas.microsoft.com/office/drawing/2014/main" id="{53D596BA-F5BC-4B19-8C0A-BD2F1E1B5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7043" y="2269901"/>
            <a:ext cx="133350" cy="133350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460E2409-A675-4698-AFAE-3785460FD1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7043" y="2450571"/>
            <a:ext cx="133350" cy="133350"/>
          </a:xfrm>
          <a:prstGeom prst="rect">
            <a:avLst/>
          </a:prstGeom>
        </p:spPr>
      </p:pic>
      <p:pic>
        <p:nvPicPr>
          <p:cNvPr id="111" name="Graphic 110">
            <a:extLst>
              <a:ext uri="{FF2B5EF4-FFF2-40B4-BE49-F238E27FC236}">
                <a16:creationId xmlns:a16="http://schemas.microsoft.com/office/drawing/2014/main" id="{C8891C2A-EE13-4701-B6F7-C3A6380274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7043" y="2631241"/>
            <a:ext cx="133350" cy="133350"/>
          </a:xfrm>
          <a:prstGeom prst="rect">
            <a:avLst/>
          </a:pr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19FF8F85-5262-477D-A575-D62915156C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7043" y="5639871"/>
            <a:ext cx="133350" cy="133350"/>
          </a:xfrm>
          <a:prstGeom prst="rect">
            <a:avLst/>
          </a:prstGeom>
        </p:spPr>
      </p:pic>
      <p:pic>
        <p:nvPicPr>
          <p:cNvPr id="113" name="Graphic 112">
            <a:extLst>
              <a:ext uri="{FF2B5EF4-FFF2-40B4-BE49-F238E27FC236}">
                <a16:creationId xmlns:a16="http://schemas.microsoft.com/office/drawing/2014/main" id="{AFA30363-B1D3-4E4A-85C9-CDA9F53637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7043" y="5954231"/>
            <a:ext cx="133350" cy="133350"/>
          </a:xfrm>
          <a:prstGeom prst="rect">
            <a:avLst/>
          </a:prstGeom>
        </p:spPr>
      </p:pic>
      <p:pic>
        <p:nvPicPr>
          <p:cNvPr id="114" name="Graphic 113">
            <a:extLst>
              <a:ext uri="{FF2B5EF4-FFF2-40B4-BE49-F238E27FC236}">
                <a16:creationId xmlns:a16="http://schemas.microsoft.com/office/drawing/2014/main" id="{329AB297-62CA-467D-97B4-194FD5E140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7043" y="6257520"/>
            <a:ext cx="133350" cy="133350"/>
          </a:xfrm>
          <a:prstGeom prst="rect">
            <a:avLst/>
          </a:prstGeom>
        </p:spPr>
      </p:pic>
      <p:pic>
        <p:nvPicPr>
          <p:cNvPr id="115" name="Graphic 114">
            <a:extLst>
              <a:ext uri="{FF2B5EF4-FFF2-40B4-BE49-F238E27FC236}">
                <a16:creationId xmlns:a16="http://schemas.microsoft.com/office/drawing/2014/main" id="{D48EABA2-A3FF-4EF6-9646-365706DE1D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60013" y="608658"/>
            <a:ext cx="133350" cy="133350"/>
          </a:xfrm>
          <a:prstGeom prst="rect">
            <a:avLst/>
          </a:prstGeom>
        </p:spPr>
      </p:pic>
      <p:pic>
        <p:nvPicPr>
          <p:cNvPr id="116" name="Graphic 115">
            <a:extLst>
              <a:ext uri="{FF2B5EF4-FFF2-40B4-BE49-F238E27FC236}">
                <a16:creationId xmlns:a16="http://schemas.microsoft.com/office/drawing/2014/main" id="{5DC285E5-A011-4066-858B-4F1D507B80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60013" y="911750"/>
            <a:ext cx="133350" cy="133350"/>
          </a:xfrm>
          <a:prstGeom prst="rect">
            <a:avLst/>
          </a:prstGeom>
        </p:spPr>
      </p:pic>
      <p:pic>
        <p:nvPicPr>
          <p:cNvPr id="117" name="Graphic 116">
            <a:extLst>
              <a:ext uri="{FF2B5EF4-FFF2-40B4-BE49-F238E27FC236}">
                <a16:creationId xmlns:a16="http://schemas.microsoft.com/office/drawing/2014/main" id="{5C99BCAC-FEF0-4F08-9629-18A1BE4371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860013" y="1093444"/>
            <a:ext cx="133350" cy="133350"/>
          </a:xfrm>
          <a:prstGeom prst="rect">
            <a:avLst/>
          </a:prstGeom>
        </p:spPr>
      </p:pic>
      <p:pic>
        <p:nvPicPr>
          <p:cNvPr id="118" name="Graphic 117">
            <a:extLst>
              <a:ext uri="{FF2B5EF4-FFF2-40B4-BE49-F238E27FC236}">
                <a16:creationId xmlns:a16="http://schemas.microsoft.com/office/drawing/2014/main" id="{5860E42C-9C2F-4D85-9850-5E9EB0AAD3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50734" y="3831226"/>
            <a:ext cx="133350" cy="133350"/>
          </a:xfrm>
          <a:prstGeom prst="rect">
            <a:avLst/>
          </a:prstGeom>
        </p:spPr>
      </p:pic>
      <p:pic>
        <p:nvPicPr>
          <p:cNvPr id="119" name="Graphic 118">
            <a:extLst>
              <a:ext uri="{FF2B5EF4-FFF2-40B4-BE49-F238E27FC236}">
                <a16:creationId xmlns:a16="http://schemas.microsoft.com/office/drawing/2014/main" id="{5CE3F5B0-5D82-4827-85DE-7C17B25A1F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50734" y="4134318"/>
            <a:ext cx="133350" cy="133350"/>
          </a:xfrm>
          <a:prstGeom prst="rect">
            <a:avLst/>
          </a:prstGeom>
        </p:spPr>
      </p:pic>
      <p:pic>
        <p:nvPicPr>
          <p:cNvPr id="120" name="Graphic 119">
            <a:extLst>
              <a:ext uri="{FF2B5EF4-FFF2-40B4-BE49-F238E27FC236}">
                <a16:creationId xmlns:a16="http://schemas.microsoft.com/office/drawing/2014/main" id="{3DE083C4-B740-4F89-9C44-18C6FE4964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50734" y="4316012"/>
            <a:ext cx="133350" cy="133350"/>
          </a:xfrm>
          <a:prstGeom prst="rect">
            <a:avLst/>
          </a:prstGeom>
        </p:spPr>
      </p:pic>
      <p:pic>
        <p:nvPicPr>
          <p:cNvPr id="121" name="Graphic 120">
            <a:extLst>
              <a:ext uri="{FF2B5EF4-FFF2-40B4-BE49-F238E27FC236}">
                <a16:creationId xmlns:a16="http://schemas.microsoft.com/office/drawing/2014/main" id="{D014E1A3-8153-43EC-950C-C2350AAE10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6861" y="7323782"/>
            <a:ext cx="133350" cy="133350"/>
          </a:xfrm>
          <a:prstGeom prst="rect">
            <a:avLst/>
          </a:prstGeom>
        </p:spPr>
      </p:pic>
      <p:pic>
        <p:nvPicPr>
          <p:cNvPr id="122" name="Graphic 121">
            <a:extLst>
              <a:ext uri="{FF2B5EF4-FFF2-40B4-BE49-F238E27FC236}">
                <a16:creationId xmlns:a16="http://schemas.microsoft.com/office/drawing/2014/main" id="{902B8EDA-2314-4DF1-8933-9FA6A534E3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26861" y="7626874"/>
            <a:ext cx="133350" cy="133350"/>
          </a:xfrm>
          <a:prstGeom prst="rect">
            <a:avLst/>
          </a:prstGeom>
        </p:spPr>
      </p:pic>
      <p:pic>
        <p:nvPicPr>
          <p:cNvPr id="123" name="Graphic 122">
            <a:extLst>
              <a:ext uri="{FF2B5EF4-FFF2-40B4-BE49-F238E27FC236}">
                <a16:creationId xmlns:a16="http://schemas.microsoft.com/office/drawing/2014/main" id="{DB126911-62A7-433B-A787-5A7926F813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26861" y="7925376"/>
            <a:ext cx="133350" cy="133350"/>
          </a:xfrm>
          <a:prstGeom prst="rect">
            <a:avLst/>
          </a:prstGeom>
        </p:spPr>
      </p:pic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FCBBC65-CE68-40B6-AE9F-C0365FE91D19}"/>
              </a:ext>
            </a:extLst>
          </p:cNvPr>
          <p:cNvGrpSpPr/>
          <p:nvPr/>
        </p:nvGrpSpPr>
        <p:grpSpPr>
          <a:xfrm>
            <a:off x="3593661" y="1839045"/>
            <a:ext cx="242396" cy="242396"/>
            <a:chOff x="3213487" y="8092008"/>
            <a:chExt cx="261375" cy="261375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E03FE040-7543-43FB-9C42-517373C3E6BF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00827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Freeform 110">
              <a:extLst>
                <a:ext uri="{FF2B5EF4-FFF2-40B4-BE49-F238E27FC236}">
                  <a16:creationId xmlns:a16="http://schemas.microsoft.com/office/drawing/2014/main" id="{4F01AE6E-4AED-4978-A2ED-25EB10ECD1EF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59939" y="8137728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008272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E363BEA3-F365-4714-95F4-D7590B0AD431}"/>
              </a:ext>
            </a:extLst>
          </p:cNvPr>
          <p:cNvGrpSpPr/>
          <p:nvPr/>
        </p:nvGrpSpPr>
        <p:grpSpPr>
          <a:xfrm>
            <a:off x="2629979" y="3568248"/>
            <a:ext cx="242396" cy="242396"/>
            <a:chOff x="3213487" y="8092008"/>
            <a:chExt cx="261375" cy="261375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3E6AAC5A-7C02-467A-BE59-6E5448D334C7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0078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Freeform 110">
              <a:extLst>
                <a:ext uri="{FF2B5EF4-FFF2-40B4-BE49-F238E27FC236}">
                  <a16:creationId xmlns:a16="http://schemas.microsoft.com/office/drawing/2014/main" id="{2045DC0A-B9D7-4944-A6B4-0D115BD60BEF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69161" y="8142136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BE89E10-EA0A-413D-BECB-0F9D69A3F11E}"/>
              </a:ext>
            </a:extLst>
          </p:cNvPr>
          <p:cNvGrpSpPr/>
          <p:nvPr/>
        </p:nvGrpSpPr>
        <p:grpSpPr>
          <a:xfrm>
            <a:off x="537747" y="6891856"/>
            <a:ext cx="242396" cy="242396"/>
            <a:chOff x="3213487" y="8092008"/>
            <a:chExt cx="261375" cy="261375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182A0F39-D489-49F5-B170-4A135E28C569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0018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Freeform 110">
              <a:extLst>
                <a:ext uri="{FF2B5EF4-FFF2-40B4-BE49-F238E27FC236}">
                  <a16:creationId xmlns:a16="http://schemas.microsoft.com/office/drawing/2014/main" id="{19F91489-CF63-4143-B70C-6ECC1ABD02B1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59939" y="8137728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00188F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27BC4E7B-0152-4615-86DB-55718348994A}"/>
              </a:ext>
            </a:extLst>
          </p:cNvPr>
          <p:cNvGrpSpPr/>
          <p:nvPr/>
        </p:nvGrpSpPr>
        <p:grpSpPr>
          <a:xfrm>
            <a:off x="4817409" y="5216091"/>
            <a:ext cx="242396" cy="242396"/>
            <a:chOff x="3213487" y="8092008"/>
            <a:chExt cx="261375" cy="261375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1CBC3FB8-8A46-4348-8283-FA7A4E4C23CE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50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Freeform 110">
              <a:extLst>
                <a:ext uri="{FF2B5EF4-FFF2-40B4-BE49-F238E27FC236}">
                  <a16:creationId xmlns:a16="http://schemas.microsoft.com/office/drawing/2014/main" id="{B0ACBFBD-00BD-401F-8140-24EC7C61DD87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59939" y="8137728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F0C5ADA1-FEF3-42D8-A0EB-256A8F7250DE}"/>
              </a:ext>
            </a:extLst>
          </p:cNvPr>
          <p:cNvGrpSpPr/>
          <p:nvPr/>
        </p:nvGrpSpPr>
        <p:grpSpPr>
          <a:xfrm>
            <a:off x="2681610" y="303120"/>
            <a:ext cx="242396" cy="242396"/>
            <a:chOff x="3213487" y="8092008"/>
            <a:chExt cx="261375" cy="261375"/>
          </a:xfrm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784139E7-8C42-4B71-A9D4-A48E3CC24D3E}"/>
                </a:ext>
              </a:extLst>
            </p:cNvPr>
            <p:cNvSpPr/>
            <p:nvPr/>
          </p:nvSpPr>
          <p:spPr>
            <a:xfrm>
              <a:off x="3213487" y="8092008"/>
              <a:ext cx="261375" cy="261375"/>
            </a:xfrm>
            <a:prstGeom prst="ellipse">
              <a:avLst/>
            </a:prstGeom>
            <a:noFill/>
            <a:ln w="12700">
              <a:solidFill>
                <a:srgbClr val="002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Freeform 110">
              <a:extLst>
                <a:ext uri="{FF2B5EF4-FFF2-40B4-BE49-F238E27FC236}">
                  <a16:creationId xmlns:a16="http://schemas.microsoft.com/office/drawing/2014/main" id="{55653CEE-5B64-44CF-B777-A0B12464EC3B}"/>
                </a:ext>
              </a:extLst>
            </p:cNvPr>
            <p:cNvSpPr>
              <a:spLocks noChangeAspect="1" noEditPoints="1"/>
            </p:cNvSpPr>
            <p:nvPr/>
          </p:nvSpPr>
          <p:spPr bwMode="black">
            <a:xfrm>
              <a:off x="3259939" y="8137728"/>
              <a:ext cx="168470" cy="169934"/>
            </a:xfrm>
            <a:custGeom>
              <a:avLst/>
              <a:gdLst>
                <a:gd name="T0" fmla="*/ 9 w 70"/>
                <a:gd name="T1" fmla="*/ 68 h 70"/>
                <a:gd name="T2" fmla="*/ 10 w 70"/>
                <a:gd name="T3" fmla="*/ 66 h 70"/>
                <a:gd name="T4" fmla="*/ 4 w 70"/>
                <a:gd name="T5" fmla="*/ 60 h 70"/>
                <a:gd name="T6" fmla="*/ 2 w 70"/>
                <a:gd name="T7" fmla="*/ 61 h 70"/>
                <a:gd name="T8" fmla="*/ 0 w 70"/>
                <a:gd name="T9" fmla="*/ 68 h 70"/>
                <a:gd name="T10" fmla="*/ 2 w 70"/>
                <a:gd name="T11" fmla="*/ 70 h 70"/>
                <a:gd name="T12" fmla="*/ 9 w 70"/>
                <a:gd name="T13" fmla="*/ 68 h 70"/>
                <a:gd name="T14" fmla="*/ 64 w 70"/>
                <a:gd name="T15" fmla="*/ 6 h 70"/>
                <a:gd name="T16" fmla="*/ 52 w 70"/>
                <a:gd name="T17" fmla="*/ 4 h 70"/>
                <a:gd name="T18" fmla="*/ 49 w 70"/>
                <a:gd name="T19" fmla="*/ 7 h 70"/>
                <a:gd name="T20" fmla="*/ 49 w 70"/>
                <a:gd name="T21" fmla="*/ 11 h 70"/>
                <a:gd name="T22" fmla="*/ 60 w 70"/>
                <a:gd name="T23" fmla="*/ 21 h 70"/>
                <a:gd name="T24" fmla="*/ 63 w 70"/>
                <a:gd name="T25" fmla="*/ 21 h 70"/>
                <a:gd name="T26" fmla="*/ 66 w 70"/>
                <a:gd name="T27" fmla="*/ 18 h 70"/>
                <a:gd name="T28" fmla="*/ 64 w 70"/>
                <a:gd name="T29" fmla="*/ 6 h 70"/>
                <a:gd name="T30" fmla="*/ 22 w 70"/>
                <a:gd name="T31" fmla="*/ 62 h 70"/>
                <a:gd name="T32" fmla="*/ 19 w 70"/>
                <a:gd name="T33" fmla="*/ 62 h 70"/>
                <a:gd name="T34" fmla="*/ 8 w 70"/>
                <a:gd name="T35" fmla="*/ 51 h 70"/>
                <a:gd name="T36" fmla="*/ 8 w 70"/>
                <a:gd name="T37" fmla="*/ 48 h 70"/>
                <a:gd name="T38" fmla="*/ 42 w 70"/>
                <a:gd name="T39" fmla="*/ 14 h 70"/>
                <a:gd name="T40" fmla="*/ 45 w 70"/>
                <a:gd name="T41" fmla="*/ 14 h 70"/>
                <a:gd name="T42" fmla="*/ 56 w 70"/>
                <a:gd name="T43" fmla="*/ 25 h 70"/>
                <a:gd name="T44" fmla="*/ 56 w 70"/>
                <a:gd name="T45" fmla="*/ 28 h 70"/>
                <a:gd name="T46" fmla="*/ 22 w 70"/>
                <a:gd name="T47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70">
                  <a:moveTo>
                    <a:pt x="9" y="68"/>
                  </a:moveTo>
                  <a:cubicBezTo>
                    <a:pt x="10" y="67"/>
                    <a:pt x="11" y="67"/>
                    <a:pt x="10" y="66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9"/>
                    <a:pt x="3" y="60"/>
                    <a:pt x="2" y="6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lnTo>
                    <a:pt x="9" y="68"/>
                  </a:lnTo>
                  <a:close/>
                  <a:moveTo>
                    <a:pt x="64" y="6"/>
                  </a:moveTo>
                  <a:cubicBezTo>
                    <a:pt x="58" y="0"/>
                    <a:pt x="52" y="4"/>
                    <a:pt x="52" y="4"/>
                  </a:cubicBezTo>
                  <a:cubicBezTo>
                    <a:pt x="51" y="5"/>
                    <a:pt x="50" y="6"/>
                    <a:pt x="49" y="7"/>
                  </a:cubicBezTo>
                  <a:cubicBezTo>
                    <a:pt x="48" y="8"/>
                    <a:pt x="48" y="10"/>
                    <a:pt x="49" y="1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2"/>
                    <a:pt x="62" y="22"/>
                    <a:pt x="63" y="21"/>
                  </a:cubicBezTo>
                  <a:cubicBezTo>
                    <a:pt x="64" y="20"/>
                    <a:pt x="65" y="19"/>
                    <a:pt x="66" y="18"/>
                  </a:cubicBezTo>
                  <a:cubicBezTo>
                    <a:pt x="66" y="18"/>
                    <a:pt x="70" y="12"/>
                    <a:pt x="64" y="6"/>
                  </a:cubicBezTo>
                  <a:moveTo>
                    <a:pt x="22" y="62"/>
                  </a:moveTo>
                  <a:cubicBezTo>
                    <a:pt x="21" y="63"/>
                    <a:pt x="20" y="63"/>
                    <a:pt x="19" y="62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49"/>
                    <a:pt x="8" y="48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4" y="13"/>
                    <a:pt x="45" y="14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6"/>
                    <a:pt x="57" y="27"/>
                    <a:pt x="56" y="28"/>
                  </a:cubicBezTo>
                  <a:lnTo>
                    <a:pt x="22" y="62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/>
          </p:spPr>
          <p:txBody>
            <a:bodyPr vert="horz" wrap="square" lIns="93278" tIns="46639" rIns="93278" bIns="4663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pic>
        <p:nvPicPr>
          <p:cNvPr id="94" name="Graphic 93">
            <a:extLst>
              <a:ext uri="{FF2B5EF4-FFF2-40B4-BE49-F238E27FC236}">
                <a16:creationId xmlns:a16="http://schemas.microsoft.com/office/drawing/2014/main" id="{5CC71D64-9F74-4718-8411-71A304BDA2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867412" y="1985246"/>
            <a:ext cx="478638" cy="935520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2369A87C-33BE-4368-A7DC-B81ECD5A89F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00009" y="459841"/>
            <a:ext cx="781050" cy="695325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6CBE83AB-028A-4565-AAC2-F36DBC426B3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45569" y="3485691"/>
            <a:ext cx="1376024" cy="1133946"/>
          </a:xfrm>
          <a:prstGeom prst="rect">
            <a:avLst/>
          </a:prstGeom>
        </p:spPr>
      </p:pic>
      <p:sp>
        <p:nvSpPr>
          <p:cNvPr id="70" name="object 36">
            <a:extLst>
              <a:ext uri="{FF2B5EF4-FFF2-40B4-BE49-F238E27FC236}">
                <a16:creationId xmlns:a16="http://schemas.microsoft.com/office/drawing/2014/main" id="{C93B64D1-AC00-4DC9-9818-26CA131D1CF6}"/>
              </a:ext>
            </a:extLst>
          </p:cNvPr>
          <p:cNvSpPr/>
          <p:nvPr/>
        </p:nvSpPr>
        <p:spPr>
          <a:xfrm>
            <a:off x="6523582" y="8951952"/>
            <a:ext cx="717450" cy="695634"/>
          </a:xfrm>
          <a:custGeom>
            <a:avLst/>
            <a:gdLst/>
            <a:ahLst/>
            <a:cxnLst/>
            <a:rect l="l" t="t" r="r" b="b"/>
            <a:pathLst>
              <a:path w="918845" h="890904">
                <a:moveTo>
                  <a:pt x="459130" y="0"/>
                </a:moveTo>
                <a:lnTo>
                  <a:pt x="409103" y="2613"/>
                </a:lnTo>
                <a:lnTo>
                  <a:pt x="360636" y="10273"/>
                </a:lnTo>
                <a:lnTo>
                  <a:pt x="314010" y="22707"/>
                </a:lnTo>
                <a:lnTo>
                  <a:pt x="269504" y="39643"/>
                </a:lnTo>
                <a:lnTo>
                  <a:pt x="227399" y="60810"/>
                </a:lnTo>
                <a:lnTo>
                  <a:pt x="187975" y="85937"/>
                </a:lnTo>
                <a:lnTo>
                  <a:pt x="151511" y="114751"/>
                </a:lnTo>
                <a:lnTo>
                  <a:pt x="118288" y="146980"/>
                </a:lnTo>
                <a:lnTo>
                  <a:pt x="88586" y="182354"/>
                </a:lnTo>
                <a:lnTo>
                  <a:pt x="62685" y="220599"/>
                </a:lnTo>
                <a:lnTo>
                  <a:pt x="40865" y="261446"/>
                </a:lnTo>
                <a:lnTo>
                  <a:pt x="23407" y="304621"/>
                </a:lnTo>
                <a:lnTo>
                  <a:pt x="10589" y="349853"/>
                </a:lnTo>
                <a:lnTo>
                  <a:pt x="2694" y="396870"/>
                </a:lnTo>
                <a:lnTo>
                  <a:pt x="0" y="445401"/>
                </a:lnTo>
                <a:lnTo>
                  <a:pt x="2694" y="493935"/>
                </a:lnTo>
                <a:lnTo>
                  <a:pt x="10589" y="540954"/>
                </a:lnTo>
                <a:lnTo>
                  <a:pt x="23407" y="586188"/>
                </a:lnTo>
                <a:lnTo>
                  <a:pt x="40865" y="629364"/>
                </a:lnTo>
                <a:lnTo>
                  <a:pt x="62685" y="670212"/>
                </a:lnTo>
                <a:lnTo>
                  <a:pt x="88586" y="708459"/>
                </a:lnTo>
                <a:lnTo>
                  <a:pt x="118288" y="743833"/>
                </a:lnTo>
                <a:lnTo>
                  <a:pt x="151511" y="776063"/>
                </a:lnTo>
                <a:lnTo>
                  <a:pt x="187975" y="804877"/>
                </a:lnTo>
                <a:lnTo>
                  <a:pt x="227399" y="830004"/>
                </a:lnTo>
                <a:lnTo>
                  <a:pt x="269504" y="851172"/>
                </a:lnTo>
                <a:lnTo>
                  <a:pt x="314010" y="868108"/>
                </a:lnTo>
                <a:lnTo>
                  <a:pt x="360636" y="880542"/>
                </a:lnTo>
                <a:lnTo>
                  <a:pt x="409103" y="888202"/>
                </a:lnTo>
                <a:lnTo>
                  <a:pt x="459130" y="890816"/>
                </a:lnTo>
                <a:lnTo>
                  <a:pt x="509157" y="888202"/>
                </a:lnTo>
                <a:lnTo>
                  <a:pt x="557623" y="880542"/>
                </a:lnTo>
                <a:lnTo>
                  <a:pt x="604250" y="868108"/>
                </a:lnTo>
                <a:lnTo>
                  <a:pt x="648755" y="851172"/>
                </a:lnTo>
                <a:lnTo>
                  <a:pt x="690861" y="830004"/>
                </a:lnTo>
                <a:lnTo>
                  <a:pt x="730285" y="804877"/>
                </a:lnTo>
                <a:lnTo>
                  <a:pt x="766749" y="776063"/>
                </a:lnTo>
                <a:lnTo>
                  <a:pt x="799972" y="743833"/>
                </a:lnTo>
                <a:lnTo>
                  <a:pt x="829674" y="708459"/>
                </a:lnTo>
                <a:lnTo>
                  <a:pt x="855575" y="670212"/>
                </a:lnTo>
                <a:lnTo>
                  <a:pt x="877395" y="629364"/>
                </a:lnTo>
                <a:lnTo>
                  <a:pt x="894853" y="586188"/>
                </a:lnTo>
                <a:lnTo>
                  <a:pt x="907670" y="540954"/>
                </a:lnTo>
                <a:lnTo>
                  <a:pt x="915566" y="493935"/>
                </a:lnTo>
                <a:lnTo>
                  <a:pt x="918260" y="445401"/>
                </a:lnTo>
                <a:lnTo>
                  <a:pt x="915566" y="396870"/>
                </a:lnTo>
                <a:lnTo>
                  <a:pt x="907670" y="349853"/>
                </a:lnTo>
                <a:lnTo>
                  <a:pt x="894853" y="304621"/>
                </a:lnTo>
                <a:lnTo>
                  <a:pt x="877395" y="261446"/>
                </a:lnTo>
                <a:lnTo>
                  <a:pt x="855575" y="220599"/>
                </a:lnTo>
                <a:lnTo>
                  <a:pt x="829674" y="182354"/>
                </a:lnTo>
                <a:lnTo>
                  <a:pt x="799972" y="146980"/>
                </a:lnTo>
                <a:lnTo>
                  <a:pt x="766749" y="114751"/>
                </a:lnTo>
                <a:lnTo>
                  <a:pt x="730285" y="85937"/>
                </a:lnTo>
                <a:lnTo>
                  <a:pt x="690861" y="60810"/>
                </a:lnTo>
                <a:lnTo>
                  <a:pt x="648755" y="39643"/>
                </a:lnTo>
                <a:lnTo>
                  <a:pt x="604250" y="22707"/>
                </a:lnTo>
                <a:lnTo>
                  <a:pt x="557623" y="10273"/>
                </a:lnTo>
                <a:lnTo>
                  <a:pt x="509157" y="2613"/>
                </a:lnTo>
                <a:lnTo>
                  <a:pt x="459130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ED1D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40">
            <a:extLst>
              <a:ext uri="{FF2B5EF4-FFF2-40B4-BE49-F238E27FC236}">
                <a16:creationId xmlns:a16="http://schemas.microsoft.com/office/drawing/2014/main" id="{A47F5F0E-F951-42F5-AEFC-80404A6CA4D8}"/>
              </a:ext>
            </a:extLst>
          </p:cNvPr>
          <p:cNvSpPr/>
          <p:nvPr/>
        </p:nvSpPr>
        <p:spPr>
          <a:xfrm>
            <a:off x="6224968" y="9173943"/>
            <a:ext cx="1314417" cy="251876"/>
          </a:xfrm>
          <a:custGeom>
            <a:avLst/>
            <a:gdLst/>
            <a:ahLst/>
            <a:cxnLst/>
            <a:rect l="l" t="t" r="r" b="b"/>
            <a:pathLst>
              <a:path w="1683384" h="322579">
                <a:moveTo>
                  <a:pt x="32003" y="0"/>
                </a:moveTo>
                <a:lnTo>
                  <a:pt x="13501" y="500"/>
                </a:lnTo>
                <a:lnTo>
                  <a:pt x="4000" y="4000"/>
                </a:lnTo>
                <a:lnTo>
                  <a:pt x="500" y="13501"/>
                </a:lnTo>
                <a:lnTo>
                  <a:pt x="0" y="32004"/>
                </a:lnTo>
                <a:lnTo>
                  <a:pt x="0" y="290207"/>
                </a:lnTo>
                <a:lnTo>
                  <a:pt x="500" y="308710"/>
                </a:lnTo>
                <a:lnTo>
                  <a:pt x="4000" y="318211"/>
                </a:lnTo>
                <a:lnTo>
                  <a:pt x="13501" y="321711"/>
                </a:lnTo>
                <a:lnTo>
                  <a:pt x="32003" y="322211"/>
                </a:lnTo>
                <a:lnTo>
                  <a:pt x="1651127" y="322211"/>
                </a:lnTo>
                <a:lnTo>
                  <a:pt x="1669629" y="321711"/>
                </a:lnTo>
                <a:lnTo>
                  <a:pt x="1679130" y="318211"/>
                </a:lnTo>
                <a:lnTo>
                  <a:pt x="1682630" y="308710"/>
                </a:lnTo>
                <a:lnTo>
                  <a:pt x="1683130" y="290207"/>
                </a:lnTo>
                <a:lnTo>
                  <a:pt x="1683130" y="32004"/>
                </a:lnTo>
                <a:lnTo>
                  <a:pt x="1682630" y="13501"/>
                </a:lnTo>
                <a:lnTo>
                  <a:pt x="1679130" y="4000"/>
                </a:lnTo>
                <a:lnTo>
                  <a:pt x="1669629" y="500"/>
                </a:lnTo>
                <a:lnTo>
                  <a:pt x="1651127" y="0"/>
                </a:lnTo>
                <a:lnTo>
                  <a:pt x="32003" y="0"/>
                </a:lnTo>
                <a:close/>
              </a:path>
            </a:pathLst>
          </a:custGeom>
          <a:solidFill>
            <a:schemeClr val="bg1"/>
          </a:solidFill>
          <a:ln w="12699">
            <a:solidFill>
              <a:srgbClr val="ED1D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39">
            <a:extLst>
              <a:ext uri="{FF2B5EF4-FFF2-40B4-BE49-F238E27FC236}">
                <a16:creationId xmlns:a16="http://schemas.microsoft.com/office/drawing/2014/main" id="{6A548EAB-850B-4D34-B2A9-E92613377448}"/>
              </a:ext>
            </a:extLst>
          </p:cNvPr>
          <p:cNvSpPr txBox="1"/>
          <p:nvPr/>
        </p:nvSpPr>
        <p:spPr>
          <a:xfrm>
            <a:off x="6224968" y="9249282"/>
            <a:ext cx="1314417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800" spc="-5" dirty="0">
                <a:solidFill>
                  <a:srgbClr val="ED1D24"/>
                </a:solidFill>
                <a:latin typeface="Segoe UI"/>
                <a:cs typeface="Segoe UI"/>
              </a:rPr>
              <a:t>Partner </a:t>
            </a:r>
            <a:r>
              <a:rPr sz="800" dirty="0">
                <a:solidFill>
                  <a:srgbClr val="ED1D24"/>
                </a:solidFill>
                <a:latin typeface="Segoe UI"/>
                <a:cs typeface="Segoe UI"/>
              </a:rPr>
              <a:t>Logo</a:t>
            </a:r>
            <a:r>
              <a:rPr sz="800" spc="-70" dirty="0">
                <a:solidFill>
                  <a:srgbClr val="ED1D24"/>
                </a:solidFill>
                <a:latin typeface="Segoe UI"/>
                <a:cs typeface="Segoe UI"/>
              </a:rPr>
              <a:t> </a:t>
            </a:r>
            <a:r>
              <a:rPr sz="800" spc="-5" dirty="0">
                <a:solidFill>
                  <a:srgbClr val="ED1D24"/>
                </a:solidFill>
                <a:latin typeface="Segoe UI"/>
                <a:cs typeface="Segoe UI"/>
              </a:rPr>
              <a:t>Here</a:t>
            </a:r>
            <a:endParaRPr sz="800" dirty="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ID xmlns="0971047c-4c4b-47d6-9978-fe64b8df6ef8" xsi:nil="true"/>
    <_dlc_DocId xmlns="30c63ef3-9331-48f0-bec7-fd83b8c2ba2b">XN7JQW3N34YQ-163904256-151098</_dlc_DocId>
    <_dlc_DocIdUrl xmlns="30c63ef3-9331-48f0-bec7-fd83b8c2ba2b">
      <Url>https://ply.sharepoint.com/sites/TeamSYNNEXatYesler/_layouts/15/DocIdRedir.aspx?ID=XN7JQW3N34YQ-163904256-151098</Url>
      <Description>XN7JQW3N34YQ-163904256-151098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B353FC5CCB104D91CE7927B6B41B99" ma:contentTypeVersion="21" ma:contentTypeDescription="Create a new document." ma:contentTypeScope="" ma:versionID="2fbf5a1d5133dabe088f981ee9084ad6">
  <xsd:schema xmlns:xsd="http://www.w3.org/2001/XMLSchema" xmlns:xs="http://www.w3.org/2001/XMLSchema" xmlns:p="http://schemas.microsoft.com/office/2006/metadata/properties" xmlns:ns2="30c63ef3-9331-48f0-bec7-fd83b8c2ba2b" xmlns:ns3="0971047c-4c4b-47d6-9978-fe64b8df6ef8" targetNamespace="http://schemas.microsoft.com/office/2006/metadata/properties" ma:root="true" ma:fieldsID="0533378bfd96bbbb727c2794b950dc15" ns2:_="" ns3:_="">
    <xsd:import namespace="30c63ef3-9331-48f0-bec7-fd83b8c2ba2b"/>
    <xsd:import namespace="0971047c-4c4b-47d6-9978-fe64b8df6ef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Project_x0020_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2:_dlc_DocId" minOccurs="0"/>
                <xsd:element ref="ns2:_dlc_DocIdUrl" minOccurs="0"/>
                <xsd:element ref="ns2:_dlc_DocIdPersistId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c63ef3-9331-48f0-bec7-fd83b8c2ba2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71047c-4c4b-47d6-9978-fe64b8df6ef8" elementFormDefault="qualified">
    <xsd:import namespace="http://schemas.microsoft.com/office/2006/documentManagement/types"/>
    <xsd:import namespace="http://schemas.microsoft.com/office/infopath/2007/PartnerControls"/>
    <xsd:element name="Project_x0020_ID" ma:index="10" nillable="true" ma:displayName="Project ID" ma:internalName="Project_x0020_ID">
      <xsd:simpleType>
        <xsd:restriction base="dms:Text">
          <xsd:maxLength value="255"/>
        </xsd:restriction>
      </xsd:simpleType>
    </xsd:element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58769522-4807-4AFC-984B-060DC46D5678}">
  <ds:schemaRefs>
    <ds:schemaRef ds:uri="http://purl.org/dc/elements/1.1/"/>
    <ds:schemaRef ds:uri="73d0d8c4-feef-45ef-b4a2-50408c6eb62f"/>
    <ds:schemaRef ds:uri="http://purl.org/dc/terms/"/>
    <ds:schemaRef ds:uri="http://purl.org/dc/dcmitype/"/>
    <ds:schemaRef ds:uri="http://schemas.microsoft.com/sharepoint/v3"/>
    <ds:schemaRef ds:uri="http://schemas.microsoft.com/office/infopath/2007/PartnerControls"/>
    <ds:schemaRef ds:uri="2873a11b-9b80-429f-8611-a06ea650fcbe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F98C9AE-7280-46DD-9571-FDC45833017E}"/>
</file>

<file path=customXml/itemProps3.xml><?xml version="1.0" encoding="utf-8"?>
<ds:datastoreItem xmlns:ds="http://schemas.openxmlformats.org/officeDocument/2006/customXml" ds:itemID="{4A5B5BA1-8CE5-4D0F-A2F9-54887E98794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A93F0BA-7EE8-4D05-9A78-ABF41C76983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7296</TotalTime>
  <Words>929</Words>
  <Application>Microsoft Office PowerPoint</Application>
  <PresentationFormat>Custom</PresentationFormat>
  <Paragraphs>78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Segoe MDL2 Assets</vt:lpstr>
      <vt:lpstr>Segoe UI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Johanna Sanchez</dc:creator>
  <cp:lastModifiedBy>Rickey Bird (Inviso Corporation)</cp:lastModifiedBy>
  <cp:revision>67</cp:revision>
  <cp:lastPrinted>2018-03-07T21:55:41Z</cp:lastPrinted>
  <dcterms:created xsi:type="dcterms:W3CDTF">2017-09-18T11:19:10Z</dcterms:created>
  <dcterms:modified xsi:type="dcterms:W3CDTF">2018-04-30T05:47:36Z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2017-09-15T00:00:00Z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2017-09-18T00:00:00Z</vt:filetime>
  </property>
  <property fmtid="{D5CDD505-2E9C-101B-9397-08002B2CF9AE}" pid="5" name="ContentTypeId">
    <vt:lpwstr>0x0101008FB353FC5CCB104D91CE7927B6B41B99</vt:lpwstr>
  </property>
  <property fmtid="{D5CDD505-2E9C-101B-9397-08002B2CF9AE}" pid="6" name="_dlc_DocIdItemGuid">
    <vt:lpwstr>cf6f854d-ea3c-45a1-b11d-38aa0ff4b432</vt:lpwstr>
  </property>
</Properties>
</file>