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84" r:id="rId4"/>
  </p:sldMasterIdLst>
  <p:notesMasterIdLst>
    <p:notesMasterId r:id="rId6"/>
  </p:notesMasterIdLst>
  <p:sldIdLst>
    <p:sldId id="269" r:id="rId5"/>
  </p:sldIdLst>
  <p:sldSz cx="6858000" cy="9144000" type="letter"/>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guide id="3" pos="254" userDrawn="1">
          <p15:clr>
            <a:srgbClr val="A4A3A4"/>
          </p15:clr>
        </p15:guide>
        <p15:guide id="4" pos="4066" userDrawn="1">
          <p15:clr>
            <a:srgbClr val="A4A3A4"/>
          </p15:clr>
        </p15:guide>
        <p15:guide id="5" orient="horz" pos="262" userDrawn="1">
          <p15:clr>
            <a:srgbClr val="A4A3A4"/>
          </p15:clr>
        </p15:guide>
        <p15:guide id="6" orient="horz" pos="549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2"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7F7F7F"/>
    <a:srgbClr val="0078D7"/>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85" autoAdjust="0"/>
    <p:restoredTop sz="94280" autoAdjust="0"/>
  </p:normalViewPr>
  <p:slideViewPr>
    <p:cSldViewPr snapToGrid="0">
      <p:cViewPr varScale="1">
        <p:scale>
          <a:sx n="47" d="100"/>
          <a:sy n="47" d="100"/>
        </p:scale>
        <p:origin x="2344" y="60"/>
      </p:cViewPr>
      <p:guideLst>
        <p:guide orient="horz" pos="2880"/>
        <p:guide pos="2160"/>
        <p:guide pos="254"/>
        <p:guide pos="4066"/>
        <p:guide orient="horz" pos="262"/>
        <p:guide orient="horz" pos="549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12" Type="http://schemas.openxmlformats.org/officeDocument/2006/relationships/customXml" Target="../customXml/item4.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DFFEE72-D06F-495D-B983-79A0811A9E0F}" type="datetimeFigureOut">
              <a:rPr lang="en-US" smtClean="0"/>
              <a:t>9/4/2019</a:t>
            </a:fld>
            <a:endParaRPr lang="en-US"/>
          </a:p>
        </p:txBody>
      </p:sp>
      <p:sp>
        <p:nvSpPr>
          <p:cNvPr id="4" name="Slide Image Placeholder 3"/>
          <p:cNvSpPr>
            <a:spLocks noGrp="1" noRot="1" noChangeAspect="1"/>
          </p:cNvSpPr>
          <p:nvPr>
            <p:ph type="sldImg" idx="2"/>
          </p:nvPr>
        </p:nvSpPr>
        <p:spPr>
          <a:xfrm>
            <a:off x="2328863" y="1162050"/>
            <a:ext cx="23526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483B9AE-C3D3-47E7-AAC6-DD1ECA852DD6}" type="slidenum">
              <a:rPr lang="en-US" smtClean="0"/>
              <a:t>‹#›</a:t>
            </a:fld>
            <a:endParaRPr lang="en-US"/>
          </a:p>
        </p:txBody>
      </p:sp>
    </p:spTree>
    <p:extLst>
      <p:ext uri="{BB962C8B-B14F-4D97-AF65-F5344CB8AC3E}">
        <p14:creationId xmlns:p14="http://schemas.microsoft.com/office/powerpoint/2010/main" val="1694678926"/>
      </p:ext>
    </p:extLst>
  </p:cSld>
  <p:clrMap bg1="lt1" tx1="dk1" bg2="lt2" tx2="dk2" accent1="accent1" accent2="accent2" accent3="accent3" accent4="accent4" accent5="accent5" accent6="accent6" hlink="hlink" folHlink="folHlink"/>
  <p:notesStyle>
    <a:lvl1pPr marL="0" algn="l" defTabSz="820583" rtl="0" eaLnBrk="1" latinLnBrk="0" hangingPunct="1">
      <a:defRPr sz="1077" kern="1200">
        <a:solidFill>
          <a:schemeClr val="tx1"/>
        </a:solidFill>
        <a:latin typeface="+mn-lt"/>
        <a:ea typeface="+mn-ea"/>
        <a:cs typeface="+mn-cs"/>
      </a:defRPr>
    </a:lvl1pPr>
    <a:lvl2pPr marL="410291" algn="l" defTabSz="820583" rtl="0" eaLnBrk="1" latinLnBrk="0" hangingPunct="1">
      <a:defRPr sz="1077" kern="1200">
        <a:solidFill>
          <a:schemeClr val="tx1"/>
        </a:solidFill>
        <a:latin typeface="+mn-lt"/>
        <a:ea typeface="+mn-ea"/>
        <a:cs typeface="+mn-cs"/>
      </a:defRPr>
    </a:lvl2pPr>
    <a:lvl3pPr marL="820583" algn="l" defTabSz="820583" rtl="0" eaLnBrk="1" latinLnBrk="0" hangingPunct="1">
      <a:defRPr sz="1077" kern="1200">
        <a:solidFill>
          <a:schemeClr val="tx1"/>
        </a:solidFill>
        <a:latin typeface="+mn-lt"/>
        <a:ea typeface="+mn-ea"/>
        <a:cs typeface="+mn-cs"/>
      </a:defRPr>
    </a:lvl3pPr>
    <a:lvl4pPr marL="1230874" algn="l" defTabSz="820583" rtl="0" eaLnBrk="1" latinLnBrk="0" hangingPunct="1">
      <a:defRPr sz="1077" kern="1200">
        <a:solidFill>
          <a:schemeClr val="tx1"/>
        </a:solidFill>
        <a:latin typeface="+mn-lt"/>
        <a:ea typeface="+mn-ea"/>
        <a:cs typeface="+mn-cs"/>
      </a:defRPr>
    </a:lvl4pPr>
    <a:lvl5pPr marL="1641165" algn="l" defTabSz="820583" rtl="0" eaLnBrk="1" latinLnBrk="0" hangingPunct="1">
      <a:defRPr sz="1077" kern="1200">
        <a:solidFill>
          <a:schemeClr val="tx1"/>
        </a:solidFill>
        <a:latin typeface="+mn-lt"/>
        <a:ea typeface="+mn-ea"/>
        <a:cs typeface="+mn-cs"/>
      </a:defRPr>
    </a:lvl5pPr>
    <a:lvl6pPr marL="2051456" algn="l" defTabSz="820583" rtl="0" eaLnBrk="1" latinLnBrk="0" hangingPunct="1">
      <a:defRPr sz="1077" kern="1200">
        <a:solidFill>
          <a:schemeClr val="tx1"/>
        </a:solidFill>
        <a:latin typeface="+mn-lt"/>
        <a:ea typeface="+mn-ea"/>
        <a:cs typeface="+mn-cs"/>
      </a:defRPr>
    </a:lvl6pPr>
    <a:lvl7pPr marL="2461748" algn="l" defTabSz="820583" rtl="0" eaLnBrk="1" latinLnBrk="0" hangingPunct="1">
      <a:defRPr sz="1077" kern="1200">
        <a:solidFill>
          <a:schemeClr val="tx1"/>
        </a:solidFill>
        <a:latin typeface="+mn-lt"/>
        <a:ea typeface="+mn-ea"/>
        <a:cs typeface="+mn-cs"/>
      </a:defRPr>
    </a:lvl7pPr>
    <a:lvl8pPr marL="2872039" algn="l" defTabSz="820583" rtl="0" eaLnBrk="1" latinLnBrk="0" hangingPunct="1">
      <a:defRPr sz="1077" kern="1200">
        <a:solidFill>
          <a:schemeClr val="tx1"/>
        </a:solidFill>
        <a:latin typeface="+mn-lt"/>
        <a:ea typeface="+mn-ea"/>
        <a:cs typeface="+mn-cs"/>
      </a:defRPr>
    </a:lvl8pPr>
    <a:lvl9pPr marL="3282330" algn="l" defTabSz="820583" rtl="0" eaLnBrk="1" latinLnBrk="0" hangingPunct="1">
      <a:defRPr sz="107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8863" y="1162050"/>
            <a:ext cx="2352675" cy="3136900"/>
          </a:xfrm>
        </p:spPr>
      </p:sp>
      <p:sp>
        <p:nvSpPr>
          <p:cNvPr id="3" name="Notes Placeholder 2"/>
          <p:cNvSpPr>
            <a:spLocks noGrp="1"/>
          </p:cNvSpPr>
          <p:nvPr>
            <p:ph type="body" idx="1"/>
          </p:nvPr>
        </p:nvSpPr>
        <p:spPr/>
        <p:txBody>
          <a:bodyPr/>
          <a:lstStyle/>
          <a:p>
            <a:pPr rtl="0" latinLnBrk="0"/>
            <a:br>
              <a:rPr lang="en-US" dirty="0"/>
            </a:br>
            <a:endParaRPr lang="en-US" sz="1200" dirty="0">
              <a:solidFill>
                <a:srgbClr val="2F2F2F"/>
              </a:solidFill>
              <a:latin typeface="Segoe UI"/>
            </a:endParaRPr>
          </a:p>
        </p:txBody>
      </p:sp>
      <p:sp>
        <p:nvSpPr>
          <p:cNvPr id="4" name="Slide Number Placeholder 3"/>
          <p:cNvSpPr>
            <a:spLocks noGrp="1"/>
          </p:cNvSpPr>
          <p:nvPr>
            <p:ph type="sldNum" sz="quarter" idx="10"/>
          </p:nvPr>
        </p:nvSpPr>
        <p:spPr/>
        <p:txBody>
          <a:bodyPr/>
          <a:lstStyle/>
          <a:p>
            <a:fld id="{7483B9AE-C3D3-47E7-AAC6-DD1ECA852DD6}" type="slidenum">
              <a:rPr lang="en-US" smtClean="0"/>
              <a:t>1</a:t>
            </a:fld>
            <a:endParaRPr lang="en-US"/>
          </a:p>
        </p:txBody>
      </p:sp>
    </p:spTree>
    <p:extLst>
      <p:ext uri="{BB962C8B-B14F-4D97-AF65-F5344CB8AC3E}">
        <p14:creationId xmlns:p14="http://schemas.microsoft.com/office/powerpoint/2010/main" val="2639801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DD836C-0DC6-5E44-BC21-BC6378312F7E}"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44149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DD836C-0DC6-5E44-BC21-BC6378312F7E}"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1926074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DD836C-0DC6-5E44-BC21-BC6378312F7E}"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2845713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DD836C-0DC6-5E44-BC21-BC6378312F7E}"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786109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0DD836C-0DC6-5E44-BC21-BC6378312F7E}"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1516226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DD836C-0DC6-5E44-BC21-BC6378312F7E}" type="datetimeFigureOut">
              <a:rPr lang="en-US" smtClean="0"/>
              <a:t>9/4/2019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1816120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DD836C-0DC6-5E44-BC21-BC6378312F7E}" type="datetimeFigureOut">
              <a:rPr lang="en-US" smtClean="0"/>
              <a:t>9/4/2019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3765652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DD836C-0DC6-5E44-BC21-BC6378312F7E}" type="datetimeFigureOut">
              <a:rPr lang="en-US" smtClean="0"/>
              <a:t>9/4/2019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1230759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DD836C-0DC6-5E44-BC21-BC6378312F7E}" type="datetimeFigureOut">
              <a:rPr lang="en-US" smtClean="0"/>
              <a:t>9/4/2019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1585437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D0DD836C-0DC6-5E44-BC21-BC6378312F7E}" type="datetimeFigureOut">
              <a:rPr lang="en-US" smtClean="0"/>
              <a:t>9/4/2019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2198134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D0DD836C-0DC6-5E44-BC21-BC6378312F7E}" type="datetimeFigureOut">
              <a:rPr lang="en-US" smtClean="0"/>
              <a:t>9/4/2019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4061362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D0DD836C-0DC6-5E44-BC21-BC6378312F7E}" type="datetimeFigureOut">
              <a:rPr lang="en-US" smtClean="0"/>
              <a:t>9/4/2019</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865F650B-2656-EE4F-A0A6-ECFBA788EA5C}" type="slidenum">
              <a:rPr lang="en-US" smtClean="0"/>
              <a:t>‹#›</a:t>
            </a:fld>
            <a:endParaRPr lang="en-US"/>
          </a:p>
        </p:txBody>
      </p:sp>
    </p:spTree>
    <p:extLst>
      <p:ext uri="{BB962C8B-B14F-4D97-AF65-F5344CB8AC3E}">
        <p14:creationId xmlns:p14="http://schemas.microsoft.com/office/powerpoint/2010/main" val="157287088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icrosoft.com/microsoft365/busines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B941C89-5552-425E-A4C7-99A47BA5F5FF}"/>
              </a:ext>
            </a:extLst>
          </p:cNvPr>
          <p:cNvSpPr/>
          <p:nvPr/>
        </p:nvSpPr>
        <p:spPr>
          <a:xfrm>
            <a:off x="134466" y="8489702"/>
            <a:ext cx="6525042" cy="459100"/>
          </a:xfrm>
          <a:prstGeom prst="rect">
            <a:avLst/>
          </a:prstGeom>
          <a:ln>
            <a:solidFill>
              <a:srgbClr val="0078D7"/>
            </a:solidFill>
          </a:ln>
        </p:spPr>
        <p:txBody>
          <a:bodyPr wrap="square">
            <a:spAutoFit/>
          </a:bodyPr>
          <a:lstStyle/>
          <a:p>
            <a:pPr>
              <a:spcAft>
                <a:spcPts val="400"/>
              </a:spcAft>
            </a:pPr>
            <a:r>
              <a:rPr lang="en-US" sz="1050" b="1" dirty="0">
                <a:solidFill>
                  <a:srgbClr val="0078D7"/>
                </a:solidFill>
                <a:latin typeface="Segoe UI Semibold" panose="020B0502040204020203" pitchFamily="34" charset="0"/>
                <a:ea typeface="Yu Gothic Light" panose="020B0300000000000000" pitchFamily="34" charset="-128"/>
                <a:cs typeface="Segoe UI Semibold" panose="020B0502040204020203" pitchFamily="34" charset="0"/>
              </a:rPr>
              <a:t>Get started:</a:t>
            </a:r>
          </a:p>
          <a:p>
            <a:pPr>
              <a:spcAft>
                <a:spcPts val="400"/>
              </a:spcAft>
            </a:pPr>
            <a:r>
              <a:rPr lang="en-US" sz="1000" dirty="0"/>
              <a:t>Learn more about Microsoft 365 Business at </a:t>
            </a:r>
            <a:r>
              <a:rPr lang="en-US" sz="1000" dirty="0">
                <a:hlinkClick r:id="rId3"/>
              </a:rPr>
              <a:t>www.microsoft.com/microsoft365/business </a:t>
            </a:r>
            <a:endParaRPr lang="en-US" sz="1000" b="1" dirty="0">
              <a:solidFill>
                <a:srgbClr val="0078D7"/>
              </a:solidFill>
              <a:latin typeface="Segoe UI Semibold" panose="020B0502040204020203" pitchFamily="34" charset="0"/>
              <a:ea typeface="Yu Gothic Light" panose="020B0300000000000000" pitchFamily="34" charset="-128"/>
              <a:cs typeface="Segoe UI Semibold" panose="020B0502040204020203" pitchFamily="34" charset="0"/>
            </a:endParaRPr>
          </a:p>
        </p:txBody>
      </p:sp>
      <p:sp>
        <p:nvSpPr>
          <p:cNvPr id="20" name="TextBox 19">
            <a:extLst>
              <a:ext uri="{FF2B5EF4-FFF2-40B4-BE49-F238E27FC236}">
                <a16:creationId xmlns:a16="http://schemas.microsoft.com/office/drawing/2014/main" id="{F2C3C2EE-6F8A-574D-AADC-FDB4B38AB99D}"/>
              </a:ext>
            </a:extLst>
          </p:cNvPr>
          <p:cNvSpPr txBox="1"/>
          <p:nvPr/>
        </p:nvSpPr>
        <p:spPr>
          <a:xfrm>
            <a:off x="134466" y="800713"/>
            <a:ext cx="6589060" cy="461665"/>
          </a:xfrm>
          <a:prstGeom prst="rect">
            <a:avLst/>
          </a:prstGeom>
          <a:noFill/>
        </p:spPr>
        <p:txBody>
          <a:bodyPr wrap="square" lIns="91440" tIns="45720" rIns="91440" bIns="45720" rtlCol="0">
            <a:spAutoFit/>
          </a:bodyPr>
          <a:lstStyle>
            <a:defPPr>
              <a:defRPr lang="en-US"/>
            </a:defPPr>
            <a:lvl1pPr defTabSz="806867">
              <a:defRPr sz="2400">
                <a:solidFill>
                  <a:srgbClr val="0078D7"/>
                </a:solidFill>
                <a:latin typeface="Segoe UI Semilight" panose="020B0402040204020203" pitchFamily="34" charset="0"/>
                <a:cs typeface="Segoe UI Semilight" panose="020B0402040204020203" pitchFamily="34" charset="0"/>
              </a:defRPr>
            </a:lvl1pPr>
          </a:lstStyle>
          <a:p>
            <a:r>
              <a:rPr lang="en-US" dirty="0"/>
              <a:t>Cybersecurity Simplified: Ransomware</a:t>
            </a:r>
          </a:p>
        </p:txBody>
      </p:sp>
      <p:sp>
        <p:nvSpPr>
          <p:cNvPr id="34" name="Rectangle 33">
            <a:extLst>
              <a:ext uri="{FF2B5EF4-FFF2-40B4-BE49-F238E27FC236}">
                <a16:creationId xmlns:a16="http://schemas.microsoft.com/office/drawing/2014/main" id="{0535027F-1797-A946-B1D0-36A024D9234F}"/>
              </a:ext>
            </a:extLst>
          </p:cNvPr>
          <p:cNvSpPr/>
          <p:nvPr/>
        </p:nvSpPr>
        <p:spPr>
          <a:xfrm>
            <a:off x="0" y="0"/>
            <a:ext cx="6858000" cy="694879"/>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25"/>
          </a:p>
        </p:txBody>
      </p:sp>
      <p:pic>
        <p:nvPicPr>
          <p:cNvPr id="36" name="Picture 35">
            <a:extLst>
              <a:ext uri="{FF2B5EF4-FFF2-40B4-BE49-F238E27FC236}">
                <a16:creationId xmlns:a16="http://schemas.microsoft.com/office/drawing/2014/main" id="{886787CF-4BB3-8B48-B0F5-4F16AC3829DC}"/>
              </a:ext>
            </a:extLst>
          </p:cNvPr>
          <p:cNvPicPr>
            <a:picLocks noChangeAspect="1"/>
          </p:cNvPicPr>
          <p:nvPr/>
        </p:nvPicPr>
        <p:blipFill>
          <a:blip r:embed="rId4"/>
          <a:stretch>
            <a:fillRect/>
          </a:stretch>
        </p:blipFill>
        <p:spPr>
          <a:xfrm>
            <a:off x="134470" y="140212"/>
            <a:ext cx="1128178" cy="414455"/>
          </a:xfrm>
          <a:prstGeom prst="rect">
            <a:avLst/>
          </a:prstGeom>
        </p:spPr>
      </p:pic>
      <p:sp>
        <p:nvSpPr>
          <p:cNvPr id="23" name="Rectangle 22">
            <a:extLst>
              <a:ext uri="{FF2B5EF4-FFF2-40B4-BE49-F238E27FC236}">
                <a16:creationId xmlns:a16="http://schemas.microsoft.com/office/drawing/2014/main" id="{468AAEDB-87B5-4D82-BF79-50F00876432A}"/>
              </a:ext>
            </a:extLst>
          </p:cNvPr>
          <p:cNvSpPr/>
          <p:nvPr/>
        </p:nvSpPr>
        <p:spPr>
          <a:xfrm>
            <a:off x="134466" y="1297988"/>
            <a:ext cx="6556704" cy="969496"/>
          </a:xfrm>
          <a:prstGeom prst="rect">
            <a:avLst/>
          </a:prstGeom>
        </p:spPr>
        <p:txBody>
          <a:bodyPr wrap="square" lIns="91440" tIns="45720" rIns="91440" bIns="45720">
            <a:spAutoFit/>
          </a:bodyPr>
          <a:lstStyle/>
          <a:p>
            <a:pPr lvl="0">
              <a:defRPr/>
            </a:pPr>
            <a:r>
              <a:rPr lang="en-US" sz="950" b="1" dirty="0">
                <a:solidFill>
                  <a:prstClr val="black"/>
                </a:solidFill>
                <a:cs typeface="Segoe UI Semilight" panose="020B0402040204020203" pitchFamily="34" charset="0"/>
              </a:rPr>
              <a:t>Ransomware</a:t>
            </a:r>
            <a:r>
              <a:rPr lang="en-US" sz="950" dirty="0">
                <a:solidFill>
                  <a:prstClr val="black"/>
                </a:solidFill>
                <a:cs typeface="Segoe UI Semilight" panose="020B0402040204020203" pitchFamily="34" charset="0"/>
              </a:rPr>
              <a:t> is malicious software that blocks access to a computer system or files unless a sum of money is paid.  </a:t>
            </a:r>
          </a:p>
          <a:p>
            <a:pPr lvl="0">
              <a:defRPr/>
            </a:pPr>
            <a:endParaRPr lang="en-US" sz="950" dirty="0">
              <a:solidFill>
                <a:prstClr val="black"/>
              </a:solidFill>
              <a:cs typeface="Segoe UI Semilight" panose="020B0402040204020203" pitchFamily="34" charset="0"/>
            </a:endParaRPr>
          </a:p>
          <a:p>
            <a:pPr lvl="0">
              <a:defRPr/>
            </a:pPr>
            <a:r>
              <a:rPr lang="en-US" sz="950" dirty="0">
                <a:solidFill>
                  <a:prstClr val="black"/>
                </a:solidFill>
                <a:cs typeface="Segoe UI Semilight" panose="020B0402040204020203" pitchFamily="34" charset="0"/>
              </a:rPr>
              <a:t>Ransomware twists the power of encryption against you.  Encryption should protect your data and files, but ransomware uses it to take files hostage. This means being locked out of your documents, spreadsheets, photos and videos, and other important files.  Plus, an infected PC can spread the ransomware to other computers on your network.</a:t>
            </a:r>
          </a:p>
          <a:p>
            <a:pPr lvl="0">
              <a:defRPr/>
            </a:pPr>
            <a:endParaRPr lang="en-US" sz="950" dirty="0">
              <a:solidFill>
                <a:prstClr val="black"/>
              </a:solidFill>
              <a:cs typeface="Segoe UI Semilight" panose="020B0402040204020203" pitchFamily="34" charset="0"/>
            </a:endParaRPr>
          </a:p>
        </p:txBody>
      </p:sp>
      <p:sp>
        <p:nvSpPr>
          <p:cNvPr id="21" name="Rectangle 20">
            <a:extLst>
              <a:ext uri="{FF2B5EF4-FFF2-40B4-BE49-F238E27FC236}">
                <a16:creationId xmlns:a16="http://schemas.microsoft.com/office/drawing/2014/main" id="{5AFAE81E-7208-4517-9AB5-64E8BB30C6C5}"/>
              </a:ext>
            </a:extLst>
          </p:cNvPr>
          <p:cNvSpPr/>
          <p:nvPr/>
        </p:nvSpPr>
        <p:spPr>
          <a:xfrm>
            <a:off x="134466" y="4297476"/>
            <a:ext cx="5346194" cy="253916"/>
          </a:xfrm>
          <a:prstGeom prst="rect">
            <a:avLst/>
          </a:prstGeom>
        </p:spPr>
        <p:txBody>
          <a:bodyPr wrap="square" lIns="91440" tIns="45720" rIns="91440" bIns="45720">
            <a:spAutoFit/>
          </a:bodyPr>
          <a:lstStyle/>
          <a:p>
            <a:r>
              <a:rPr lang="en-US" altLang="en-US" sz="1050" dirty="0">
                <a:solidFill>
                  <a:schemeClr val="accent1"/>
                </a:solidFill>
                <a:latin typeface="Segoe UI Semibold" panose="020B0502040204020203" pitchFamily="34" charset="0"/>
                <a:cs typeface="Segoe UI Semibold" panose="020B0502040204020203" pitchFamily="34" charset="0"/>
              </a:rPr>
              <a:t>Three ways Microsoft 365 Business protects your company against ransomware</a:t>
            </a:r>
          </a:p>
        </p:txBody>
      </p:sp>
      <p:sp>
        <p:nvSpPr>
          <p:cNvPr id="14" name="Rectangle 13">
            <a:extLst>
              <a:ext uri="{FF2B5EF4-FFF2-40B4-BE49-F238E27FC236}">
                <a16:creationId xmlns:a16="http://schemas.microsoft.com/office/drawing/2014/main" id="{2DC601DB-BC94-4CBA-ADC7-AFBBBBC00DA1}"/>
              </a:ext>
            </a:extLst>
          </p:cNvPr>
          <p:cNvSpPr/>
          <p:nvPr/>
        </p:nvSpPr>
        <p:spPr>
          <a:xfrm>
            <a:off x="134466" y="2411662"/>
            <a:ext cx="3636762" cy="1992853"/>
          </a:xfrm>
          <a:prstGeom prst="rect">
            <a:avLst/>
          </a:prstGeom>
          <a:noFill/>
        </p:spPr>
        <p:txBody>
          <a:bodyPr wrap="square" lIns="91440" tIns="45720" rIns="91440" bIns="45720">
            <a:spAutoFit/>
          </a:bodyPr>
          <a:lstStyle/>
          <a:p>
            <a:r>
              <a:rPr lang="en-US" sz="950" dirty="0">
                <a:solidFill>
                  <a:prstClr val="black"/>
                </a:solidFill>
                <a:latin typeface="Segoe UI" panose="020B0502040204020203" pitchFamily="34" charset="0"/>
                <a:cs typeface="Segoe UI" panose="020B0502040204020203" pitchFamily="34" charset="0"/>
              </a:rPr>
              <a:t>Your employee receives an email from a friend.  It includes a link to a video that shows how to make heart shapes out of boiled eggs using chopsticks.  Intrigued, your employee follows the link and is asked to click Run.   </a:t>
            </a:r>
          </a:p>
          <a:p>
            <a:endParaRPr lang="en-US" sz="950" dirty="0">
              <a:solidFill>
                <a:prstClr val="black"/>
              </a:solidFill>
              <a:latin typeface="Segoe UI" panose="020B0502040204020203" pitchFamily="34" charset="0"/>
              <a:cs typeface="Segoe UI" panose="020B0502040204020203" pitchFamily="34" charset="0"/>
            </a:endParaRPr>
          </a:p>
          <a:p>
            <a:r>
              <a:rPr lang="en-US" sz="950" dirty="0">
                <a:solidFill>
                  <a:prstClr val="black"/>
                </a:solidFill>
                <a:latin typeface="Segoe UI" panose="020B0502040204020203" pitchFamily="34" charset="0"/>
                <a:cs typeface="Segoe UI" panose="020B0502040204020203" pitchFamily="34" charset="0"/>
              </a:rPr>
              <a:t>Later that day, everything on their screen starts changing colors, and a window appears informing them that all the files on the computer have been hijacked and encrypted.   </a:t>
            </a:r>
          </a:p>
          <a:p>
            <a:endParaRPr lang="en-US" sz="950" dirty="0">
              <a:solidFill>
                <a:prstClr val="black"/>
              </a:solidFill>
              <a:latin typeface="Segoe UI" panose="020B0502040204020203" pitchFamily="34" charset="0"/>
              <a:cs typeface="Segoe UI" panose="020B0502040204020203" pitchFamily="34" charset="0"/>
            </a:endParaRPr>
          </a:p>
          <a:p>
            <a:r>
              <a:rPr lang="en-US" sz="950" dirty="0">
                <a:solidFill>
                  <a:prstClr val="black"/>
                </a:solidFill>
                <a:latin typeface="Segoe UI" panose="020B0502040204020203" pitchFamily="34" charset="0"/>
                <a:cs typeface="Segoe UI" panose="020B0502040204020203" pitchFamily="34" charset="0"/>
              </a:rPr>
              <a:t>They won’t be able to access anything, unless they pay a ransom.  If they choose to not pay, they may never get access to the files again. </a:t>
            </a:r>
          </a:p>
          <a:p>
            <a:endParaRPr lang="en-US" sz="950" dirty="0">
              <a:solidFill>
                <a:prstClr val="black"/>
              </a:solidFill>
              <a:latin typeface="Segoe UI" panose="020B0502040204020203" pitchFamily="34" charset="0"/>
              <a:cs typeface="Segoe UI" panose="020B0502040204020203" pitchFamily="34" charset="0"/>
            </a:endParaRPr>
          </a:p>
        </p:txBody>
      </p:sp>
      <p:sp>
        <p:nvSpPr>
          <p:cNvPr id="15" name="Rectangle 14">
            <a:extLst>
              <a:ext uri="{FF2B5EF4-FFF2-40B4-BE49-F238E27FC236}">
                <a16:creationId xmlns:a16="http://schemas.microsoft.com/office/drawing/2014/main" id="{8EEAC4E0-3544-43AB-9C99-DC41D194C57B}"/>
              </a:ext>
            </a:extLst>
          </p:cNvPr>
          <p:cNvSpPr/>
          <p:nvPr/>
        </p:nvSpPr>
        <p:spPr>
          <a:xfrm>
            <a:off x="134466" y="2144137"/>
            <a:ext cx="4595674" cy="261610"/>
          </a:xfrm>
          <a:prstGeom prst="rect">
            <a:avLst/>
          </a:prstGeom>
        </p:spPr>
        <p:txBody>
          <a:bodyPr wrap="square" lIns="91440" tIns="45720" rIns="91440" bIns="45720">
            <a:spAutoFit/>
          </a:bodyPr>
          <a:lstStyle/>
          <a:p>
            <a:r>
              <a:rPr lang="en-US" altLang="en-US" sz="1050" dirty="0">
                <a:solidFill>
                  <a:schemeClr val="accent1"/>
                </a:solidFill>
                <a:latin typeface="Segoe UI Semibold" panose="020B0502040204020203" pitchFamily="34" charset="0"/>
                <a:cs typeface="Segoe UI Semibold" panose="020B0502040204020203" pitchFamily="34" charset="0"/>
              </a:rPr>
              <a:t>Example scenario</a:t>
            </a:r>
          </a:p>
        </p:txBody>
      </p:sp>
      <p:grpSp>
        <p:nvGrpSpPr>
          <p:cNvPr id="4" name="Group 3">
            <a:extLst>
              <a:ext uri="{FF2B5EF4-FFF2-40B4-BE49-F238E27FC236}">
                <a16:creationId xmlns:a16="http://schemas.microsoft.com/office/drawing/2014/main" id="{E9428767-7388-4EEE-9F5A-4FE546C517D5}"/>
              </a:ext>
            </a:extLst>
          </p:cNvPr>
          <p:cNvGrpSpPr/>
          <p:nvPr/>
        </p:nvGrpSpPr>
        <p:grpSpPr>
          <a:xfrm>
            <a:off x="3990018" y="2444488"/>
            <a:ext cx="2867982" cy="1711830"/>
            <a:chOff x="4007947" y="2500957"/>
            <a:chExt cx="2867982" cy="1711830"/>
          </a:xfrm>
        </p:grpSpPr>
        <p:pic>
          <p:nvPicPr>
            <p:cNvPr id="25" name="Picture 24">
              <a:extLst>
                <a:ext uri="{FF2B5EF4-FFF2-40B4-BE49-F238E27FC236}">
                  <a16:creationId xmlns:a16="http://schemas.microsoft.com/office/drawing/2014/main" id="{6AF29A44-C129-4545-AB7F-8D6DC36314FA}"/>
                </a:ext>
              </a:extLst>
            </p:cNvPr>
            <p:cNvPicPr/>
            <p:nvPr/>
          </p:nvPicPr>
          <p:blipFill>
            <a:blip r:embed="rId5"/>
            <a:stretch>
              <a:fillRect/>
            </a:stretch>
          </p:blipFill>
          <p:spPr>
            <a:xfrm>
              <a:off x="4385112" y="2625348"/>
              <a:ext cx="2272030" cy="1384300"/>
            </a:xfrm>
            <a:prstGeom prst="rect">
              <a:avLst/>
            </a:prstGeom>
          </p:spPr>
        </p:pic>
        <p:pic>
          <p:nvPicPr>
            <p:cNvPr id="26" name="Device">
              <a:extLst>
                <a:ext uri="{FF2B5EF4-FFF2-40B4-BE49-F238E27FC236}">
                  <a16:creationId xmlns:a16="http://schemas.microsoft.com/office/drawing/2014/main" id="{4F4FF05C-7429-4AE0-972D-7407135C541C}"/>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r="5233"/>
            <a:stretch/>
          </p:blipFill>
          <p:spPr bwMode="auto">
            <a:xfrm>
              <a:off x="4007947" y="2500957"/>
              <a:ext cx="2867982" cy="1711830"/>
            </a:xfrm>
            <a:prstGeom prst="rect">
              <a:avLst/>
            </a:prstGeom>
            <a:ln w="88900" cap="sq" cmpd="thickThin">
              <a:no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grpSp>
      <p:sp>
        <p:nvSpPr>
          <p:cNvPr id="28" name="Rectangle 27">
            <a:extLst>
              <a:ext uri="{FF2B5EF4-FFF2-40B4-BE49-F238E27FC236}">
                <a16:creationId xmlns:a16="http://schemas.microsoft.com/office/drawing/2014/main" id="{2A94E3E3-9111-456B-99D0-59D1EC890CD5}"/>
              </a:ext>
            </a:extLst>
          </p:cNvPr>
          <p:cNvSpPr/>
          <p:nvPr/>
        </p:nvSpPr>
        <p:spPr>
          <a:xfrm>
            <a:off x="134466" y="6553416"/>
            <a:ext cx="4595674" cy="253916"/>
          </a:xfrm>
          <a:prstGeom prst="rect">
            <a:avLst/>
          </a:prstGeom>
        </p:spPr>
        <p:txBody>
          <a:bodyPr wrap="square" lIns="91440" tIns="45720" rIns="91440" bIns="45720">
            <a:spAutoFit/>
          </a:bodyPr>
          <a:lstStyle/>
          <a:p>
            <a:r>
              <a:rPr lang="en-US" altLang="en-US" sz="1050" dirty="0">
                <a:solidFill>
                  <a:schemeClr val="accent1"/>
                </a:solidFill>
                <a:latin typeface="Segoe UI Semibold" panose="020B0502040204020203" pitchFamily="34" charset="0"/>
                <a:cs typeface="Segoe UI Semibold" panose="020B0502040204020203" pitchFamily="34" charset="0"/>
              </a:rPr>
              <a:t>Microsoft’s approach and commitment to enhancing security</a:t>
            </a:r>
          </a:p>
        </p:txBody>
      </p:sp>
      <p:sp>
        <p:nvSpPr>
          <p:cNvPr id="29" name="Rectangle 28">
            <a:extLst>
              <a:ext uri="{FF2B5EF4-FFF2-40B4-BE49-F238E27FC236}">
                <a16:creationId xmlns:a16="http://schemas.microsoft.com/office/drawing/2014/main" id="{3D939F9F-2AE9-4E53-B544-D099092899B7}"/>
              </a:ext>
            </a:extLst>
          </p:cNvPr>
          <p:cNvSpPr/>
          <p:nvPr/>
        </p:nvSpPr>
        <p:spPr>
          <a:xfrm>
            <a:off x="134466" y="6890334"/>
            <a:ext cx="6556703" cy="1408078"/>
          </a:xfrm>
          <a:prstGeom prst="rect">
            <a:avLst/>
          </a:prstGeom>
          <a:noFill/>
        </p:spPr>
        <p:txBody>
          <a:bodyPr wrap="square" lIns="91440" tIns="45720" rIns="91440" bIns="45720">
            <a:spAutoFit/>
          </a:bodyPr>
          <a:lstStyle/>
          <a:p>
            <a:r>
              <a:rPr lang="en-US" sz="950" dirty="0">
                <a:solidFill>
                  <a:prstClr val="black"/>
                </a:solidFill>
                <a:latin typeface="Segoe UI" panose="020B0502040204020203" pitchFamily="34" charset="0"/>
                <a:cs typeface="Segoe UI" panose="020B0502040204020203" pitchFamily="34" charset="0"/>
              </a:rPr>
              <a:t>Ransomware continues to evolve and impact many types of devices in different environments. Microsoft continues to invest in innovative solutions to protect your business against ransomware and other threats. </a:t>
            </a:r>
          </a:p>
          <a:p>
            <a:pPr lvl="0"/>
            <a:endParaRPr lang="en-US" sz="950" dirty="0">
              <a:solidFill>
                <a:prstClr val="black"/>
              </a:solidFill>
              <a:latin typeface="Segoe UI" panose="020B0502040204020203" pitchFamily="34" charset="0"/>
              <a:cs typeface="Segoe UI" panose="020B0502040204020203" pitchFamily="34" charset="0"/>
            </a:endParaRPr>
          </a:p>
          <a:p>
            <a:pPr marL="171450" lvl="0" indent="-171450">
              <a:buFont typeface="Arial" panose="020B0604020202020204" pitchFamily="34" charset="0"/>
              <a:buChar char="•"/>
            </a:pPr>
            <a:r>
              <a:rPr lang="en-US" sz="950" dirty="0">
                <a:solidFill>
                  <a:prstClr val="black"/>
                </a:solidFill>
                <a:latin typeface="Segoe UI" panose="020B0502040204020203" pitchFamily="34" charset="0"/>
                <a:cs typeface="Segoe UI" panose="020B0502040204020203" pitchFamily="34" charset="0"/>
              </a:rPr>
              <a:t>Microsoft’s security solutions are built into our products, so there is nothing additional to deploy or manage</a:t>
            </a:r>
          </a:p>
          <a:p>
            <a:pPr marL="171450" indent="-171450">
              <a:buFont typeface="Arial" panose="020B0604020202020204" pitchFamily="34" charset="0"/>
              <a:buChar char="•"/>
            </a:pPr>
            <a:r>
              <a:rPr lang="en-US" sz="950" dirty="0">
                <a:solidFill>
                  <a:prstClr val="black"/>
                </a:solidFill>
                <a:latin typeface="Segoe UI" panose="020B0502040204020203" pitchFamily="34" charset="0"/>
                <a:cs typeface="Segoe UI" panose="020B0502040204020203" pitchFamily="34" charset="0"/>
              </a:rPr>
              <a:t>Microsoft spends over $1 billion annually on security alone.</a:t>
            </a:r>
          </a:p>
          <a:p>
            <a:pPr marL="171450" lvl="0" indent="-171450">
              <a:buFont typeface="Arial" panose="020B0604020202020204" pitchFamily="34" charset="0"/>
              <a:buChar char="•"/>
            </a:pPr>
            <a:r>
              <a:rPr lang="en-US" sz="950" dirty="0">
                <a:solidFill>
                  <a:prstClr val="black"/>
                </a:solidFill>
                <a:latin typeface="Segoe UI" panose="020B0502040204020203" pitchFamily="34" charset="0"/>
                <a:cs typeface="Segoe UI" panose="020B0502040204020203" pitchFamily="34" charset="0"/>
              </a:rPr>
              <a:t>Microsoft’s analytics and cloud-based capabilities use advanced data science approaches to make sense of the world’s largest set of threat-related optics and turns them into actionable intelligence that our defenses can react to.</a:t>
            </a:r>
          </a:p>
          <a:p>
            <a:pPr marL="171450" indent="-171450">
              <a:buFont typeface="Arial" panose="020B0604020202020204" pitchFamily="34" charset="0"/>
              <a:buChar char="•"/>
            </a:pPr>
            <a:r>
              <a:rPr lang="en-US" sz="950">
                <a:solidFill>
                  <a:prstClr val="black"/>
                </a:solidFill>
                <a:latin typeface="Segoe UI" panose="020B0502040204020203" pitchFamily="34" charset="0"/>
                <a:cs typeface="Segoe UI" panose="020B0502040204020203" pitchFamily="34" charset="0"/>
              </a:rPr>
              <a:t>Microsoft </a:t>
            </a:r>
            <a:r>
              <a:rPr lang="en-US" sz="950" dirty="0">
                <a:solidFill>
                  <a:prstClr val="black"/>
                </a:solidFill>
                <a:latin typeface="Segoe UI" panose="020B0502040204020203" pitchFamily="34" charset="0"/>
                <a:cs typeface="Segoe UI" panose="020B0502040204020203" pitchFamily="34" charset="0"/>
              </a:rPr>
              <a:t>Defender pre- and post-breach defenses are built deep in the OS making them resistant to tampering by malware and hackers</a:t>
            </a:r>
          </a:p>
        </p:txBody>
      </p:sp>
      <p:sp>
        <p:nvSpPr>
          <p:cNvPr id="24" name="Rectangle 23">
            <a:extLst>
              <a:ext uri="{FF2B5EF4-FFF2-40B4-BE49-F238E27FC236}">
                <a16:creationId xmlns:a16="http://schemas.microsoft.com/office/drawing/2014/main" id="{EDA35893-91BC-40F7-80E1-BAC7A3EFCC2C}"/>
              </a:ext>
            </a:extLst>
          </p:cNvPr>
          <p:cNvSpPr/>
          <p:nvPr/>
        </p:nvSpPr>
        <p:spPr>
          <a:xfrm>
            <a:off x="134466" y="4567433"/>
            <a:ext cx="6556703" cy="1846659"/>
          </a:xfrm>
          <a:prstGeom prst="rect">
            <a:avLst/>
          </a:prstGeom>
          <a:noFill/>
        </p:spPr>
        <p:txBody>
          <a:bodyPr wrap="square" lIns="91440" tIns="45720" rIns="91440" bIns="45720">
            <a:spAutoFit/>
          </a:bodyPr>
          <a:lstStyle/>
          <a:p>
            <a:r>
              <a:rPr lang="en-US" sz="950" dirty="0">
                <a:solidFill>
                  <a:prstClr val="black"/>
                </a:solidFill>
                <a:latin typeface="Segoe UI" panose="020B0502040204020203" pitchFamily="34" charset="0"/>
                <a:cs typeface="Segoe UI" panose="020B0502040204020203" pitchFamily="34" charset="0"/>
              </a:rPr>
              <a:t>Microsoft 365 Business helps protect against malware and other malicious content </a:t>
            </a:r>
            <a:r>
              <a:rPr lang="en-US" sz="950" dirty="0">
                <a:solidFill>
                  <a:schemeClr val="accent1"/>
                </a:solidFill>
                <a:latin typeface="Segoe UI Semibold" panose="020B0502040204020203" pitchFamily="34" charset="0"/>
                <a:cs typeface="Segoe UI Semibold" panose="020B0502040204020203" pitchFamily="34" charset="0"/>
              </a:rPr>
              <a:t>sent via email</a:t>
            </a:r>
            <a:r>
              <a:rPr lang="en-US" sz="950" dirty="0">
                <a:solidFill>
                  <a:prstClr val="black"/>
                </a:solidFill>
                <a:latin typeface="Segoe UI" panose="020B0502040204020203" pitchFamily="34" charset="0"/>
                <a:cs typeface="Segoe UI" panose="020B0502040204020203" pitchFamily="34" charset="0"/>
              </a:rPr>
              <a:t>.   All messages with unknown attachments are routed to a special “sandbox” environment, and if suspicious activity is detected, the attachment is not delivered.  Additionally, the Safe Links feature helps to protect against malicious links in emails by checking the hyperlink each time it is clicked, and the destination is blocked if it is deemed to be malicious.</a:t>
            </a:r>
          </a:p>
          <a:p>
            <a:endParaRPr lang="en-US" sz="950" dirty="0">
              <a:solidFill>
                <a:prstClr val="black"/>
              </a:solidFill>
              <a:latin typeface="Segoe UI" panose="020B0502040204020203" pitchFamily="34" charset="0"/>
              <a:cs typeface="Segoe UI" panose="020B0502040204020203" pitchFamily="34" charset="0"/>
            </a:endParaRPr>
          </a:p>
          <a:p>
            <a:r>
              <a:rPr lang="en-US" sz="950" dirty="0">
                <a:solidFill>
                  <a:prstClr val="black"/>
                </a:solidFill>
                <a:latin typeface="Segoe UI" panose="020B0502040204020203" pitchFamily="34" charset="0"/>
                <a:cs typeface="Segoe UI" panose="020B0502040204020203" pitchFamily="34" charset="0"/>
              </a:rPr>
              <a:t>Microsoft 365 Business uses Microsoft Defender to help </a:t>
            </a:r>
            <a:r>
              <a:rPr lang="en-US" sz="950" dirty="0">
                <a:solidFill>
                  <a:schemeClr val="accent1"/>
                </a:solidFill>
                <a:latin typeface="Segoe UI Semibold" panose="020B0502040204020203" pitchFamily="34" charset="0"/>
                <a:cs typeface="Segoe UI Semibold" panose="020B0502040204020203" pitchFamily="34" charset="0"/>
              </a:rPr>
              <a:t>protect devices</a:t>
            </a:r>
            <a:r>
              <a:rPr lang="en-US" sz="950" dirty="0">
                <a:solidFill>
                  <a:prstClr val="black"/>
                </a:solidFill>
                <a:latin typeface="Segoe UI" panose="020B0502040204020203" pitchFamily="34" charset="0"/>
                <a:cs typeface="Segoe UI" panose="020B0502040204020203" pitchFamily="34" charset="0"/>
              </a:rPr>
              <a:t>.  Microsoft Defender prevents unauthorized access to common folders such as Desktop or Documents.  This means that unauthorized apps, scripts, and executable files won't be allowed access, so any ransomware that attempts to encrypt your files in these locations will be blocked.  </a:t>
            </a:r>
          </a:p>
          <a:p>
            <a:endParaRPr lang="en-US" sz="950" dirty="0">
              <a:solidFill>
                <a:prstClr val="black"/>
              </a:solidFill>
              <a:latin typeface="Segoe UI" panose="020B0502040204020203" pitchFamily="34" charset="0"/>
              <a:cs typeface="Segoe UI" panose="020B0502040204020203" pitchFamily="34" charset="0"/>
            </a:endParaRPr>
          </a:p>
          <a:p>
            <a:r>
              <a:rPr lang="en-US" sz="950" dirty="0">
                <a:solidFill>
                  <a:prstClr val="black"/>
                </a:solidFill>
                <a:latin typeface="Segoe UI" panose="020B0502040204020203" pitchFamily="34" charset="0"/>
                <a:cs typeface="Segoe UI" panose="020B0502040204020203" pitchFamily="34" charset="0"/>
              </a:rPr>
              <a:t>Microsoft 365 Business also helps to </a:t>
            </a:r>
            <a:r>
              <a:rPr lang="en-US" sz="950" dirty="0">
                <a:solidFill>
                  <a:schemeClr val="accent1"/>
                </a:solidFill>
                <a:latin typeface="Segoe UI Semibold" panose="020B0502040204020203" pitchFamily="34" charset="0"/>
                <a:cs typeface="Segoe UI Semibold" panose="020B0502040204020203" pitchFamily="34" charset="0"/>
              </a:rPr>
              <a:t>recover files </a:t>
            </a:r>
            <a:r>
              <a:rPr lang="en-US" sz="950" dirty="0">
                <a:solidFill>
                  <a:prstClr val="black"/>
                </a:solidFill>
                <a:latin typeface="Segoe UI" panose="020B0502040204020203" pitchFamily="34" charset="0"/>
                <a:cs typeface="Segoe UI" panose="020B0502040204020203" pitchFamily="34" charset="0"/>
              </a:rPr>
              <a:t>in the event of a successful ransomware attack.  Files stored in OneDrive for Business (the cloud storage service included in Microsoft 365 Business) are automatically versioned, which allows you to recover versions of items that pre-date their encryption by the ransomware, with just a few clicks. </a:t>
            </a:r>
          </a:p>
        </p:txBody>
      </p:sp>
    </p:spTree>
    <p:extLst>
      <p:ext uri="{BB962C8B-B14F-4D97-AF65-F5344CB8AC3E}">
        <p14:creationId xmlns:p14="http://schemas.microsoft.com/office/powerpoint/2010/main" val="1428998629"/>
      </p:ext>
    </p:extLst>
  </p:cSld>
  <p:clrMapOvr>
    <a:masterClrMapping/>
  </p:clrMapOvr>
</p:sld>
</file>

<file path=ppt/theme/theme1.xml><?xml version="1.0" encoding="utf-8"?>
<a:theme xmlns:a="http://schemas.openxmlformats.org/drawingml/2006/main" name="Office Theme">
  <a:themeElements>
    <a:clrScheme name="Azure">
      <a:dk1>
        <a:sysClr val="windowText" lastClr="000000"/>
      </a:dk1>
      <a:lt1>
        <a:sysClr val="window" lastClr="FFFFFF"/>
      </a:lt1>
      <a:dk2>
        <a:srgbClr val="000000"/>
      </a:dk2>
      <a:lt2>
        <a:srgbClr val="FFFFFF"/>
      </a:lt2>
      <a:accent1>
        <a:srgbClr val="0078D4"/>
      </a:accent1>
      <a:accent2>
        <a:srgbClr val="50E6FF"/>
      </a:accent2>
      <a:accent3>
        <a:srgbClr val="3C3C41"/>
      </a:accent3>
      <a:accent4>
        <a:srgbClr val="75757A"/>
      </a:accent4>
      <a:accent5>
        <a:srgbClr val="EBEBEB"/>
      </a:accent5>
      <a:accent6>
        <a:srgbClr val="FFFFFF"/>
      </a:accent6>
      <a:hlink>
        <a:srgbClr val="0078D4"/>
      </a:hlink>
      <a:folHlink>
        <a:srgbClr val="954F72"/>
      </a:folHlink>
    </a:clrScheme>
    <a:fontScheme name="Segoe">
      <a:majorFont>
        <a:latin typeface="Segoe UI Light"/>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B353FC5CCB104D91CE7927B6B41B99" ma:contentTypeVersion="21" ma:contentTypeDescription="Create a new document." ma:contentTypeScope="" ma:versionID="2fbf5a1d5133dabe088f981ee9084ad6">
  <xsd:schema xmlns:xsd="http://www.w3.org/2001/XMLSchema" xmlns:xs="http://www.w3.org/2001/XMLSchema" xmlns:p="http://schemas.microsoft.com/office/2006/metadata/properties" xmlns:ns2="30c63ef3-9331-48f0-bec7-fd83b8c2ba2b" xmlns:ns3="0971047c-4c4b-47d6-9978-fe64b8df6ef8" targetNamespace="http://schemas.microsoft.com/office/2006/metadata/properties" ma:root="true" ma:fieldsID="0533378bfd96bbbb727c2794b950dc15" ns2:_="" ns3:_="">
    <xsd:import namespace="30c63ef3-9331-48f0-bec7-fd83b8c2ba2b"/>
    <xsd:import namespace="0971047c-4c4b-47d6-9978-fe64b8df6ef8"/>
    <xsd:element name="properties">
      <xsd:complexType>
        <xsd:sequence>
          <xsd:element name="documentManagement">
            <xsd:complexType>
              <xsd:all>
                <xsd:element ref="ns2:SharedWithUsers" minOccurs="0"/>
                <xsd:element ref="ns2:SharedWithDetails" minOccurs="0"/>
                <xsd:element ref="ns3:Project_x0020_ID" minOccurs="0"/>
                <xsd:element ref="ns3:MediaServiceMetadata" minOccurs="0"/>
                <xsd:element ref="ns3:MediaServiceFastMetadata" minOccurs="0"/>
                <xsd:element ref="ns3:MediaServiceDateTaken" minOccurs="0"/>
                <xsd:element ref="ns3:MediaServiceAutoTags" minOccurs="0"/>
                <xsd:element ref="ns2:_dlc_DocId" minOccurs="0"/>
                <xsd:element ref="ns2:_dlc_DocIdUrl" minOccurs="0"/>
                <xsd:element ref="ns2:_dlc_DocIdPersistId" minOccurs="0"/>
                <xsd:element ref="ns3:MediaServiceOCR" minOccurs="0"/>
                <xsd:element ref="ns3:MediaServiceLocation"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c63ef3-9331-48f0-bec7-fd83b8c2ba2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_dlc_DocId" ma:index="15" nillable="true" ma:displayName="Document ID Value" ma:description="The value of the document ID assigned to this item." ma:internalName="_dlc_DocId" ma:readOnly="true">
      <xsd:simpleType>
        <xsd:restriction base="dms:Text"/>
      </xsd:simpleType>
    </xsd:element>
    <xsd:element name="_dlc_DocIdUrl" ma:index="1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7"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0971047c-4c4b-47d6-9978-fe64b8df6ef8" elementFormDefault="qualified">
    <xsd:import namespace="http://schemas.microsoft.com/office/2006/documentManagement/types"/>
    <xsd:import namespace="http://schemas.microsoft.com/office/infopath/2007/PartnerControls"/>
    <xsd:element name="Project_x0020_ID" ma:index="10" nillable="true" ma:displayName="Project ID" ma:internalName="Project_x0020_ID">
      <xsd:simpleType>
        <xsd:restriction base="dms:Text">
          <xsd:maxLength value="255"/>
        </xsd:restriction>
      </xsd:simpleType>
    </xsd:element>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Location" ma:index="19" nillable="true" ma:displayName="MediaServiceLocation" ma:internalName="MediaServiceLocation"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0971047c-4c4b-47d6-9978-fe64b8df6ef8" xsi:nil="true"/>
    <Project_x0020_ID xmlns="0971047c-4c4b-47d6-9978-fe64b8df6ef8" xsi:nil="true"/>
    <_dlc_DocId xmlns="30c63ef3-9331-48f0-bec7-fd83b8c2ba2b">XN7JQW3N34YQ-163904256-151100</_dlc_DocId>
    <_dlc_DocIdUrl xmlns="30c63ef3-9331-48f0-bec7-fd83b8c2ba2b">
      <Url>https://ply.sharepoint.com/sites/TeamSYNNEXatYesler/_layouts/15/DocIdRedir.aspx?ID=XN7JQW3N34YQ-163904256-151100</Url>
      <Description>XN7JQW3N34YQ-163904256-151100</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6CABDB3A-EE7F-4602-9A16-346F52B736FB}"/>
</file>

<file path=customXml/itemProps2.xml><?xml version="1.0" encoding="utf-8"?>
<ds:datastoreItem xmlns:ds="http://schemas.openxmlformats.org/officeDocument/2006/customXml" ds:itemID="{C5BD2416-4270-434F-B74A-059E631C9621}">
  <ds:schemaRefs>
    <ds:schemaRef ds:uri="http://schemas.microsoft.com/sharepoint/v3/contenttype/forms"/>
  </ds:schemaRefs>
</ds:datastoreItem>
</file>

<file path=customXml/itemProps3.xml><?xml version="1.0" encoding="utf-8"?>
<ds:datastoreItem xmlns:ds="http://schemas.openxmlformats.org/officeDocument/2006/customXml" ds:itemID="{100FD802-C7B7-4377-92D1-62562AAECA44}">
  <ds:schemaRefs>
    <ds:schemaRef ds:uri="6a8e62fd-59fe-40b2-a476-f1ee367ed0ec"/>
    <ds:schemaRef ds:uri="http://schemas.microsoft.com/office/2006/documentManagement/types"/>
    <ds:schemaRef ds:uri="http://schemas.microsoft.com/office/2006/metadata/properties"/>
    <ds:schemaRef ds:uri="http://purl.org/dc/terms/"/>
    <ds:schemaRef ds:uri="http://purl.org/dc/elements/1.1/"/>
    <ds:schemaRef ds:uri="http://purl.org/dc/dcmitype/"/>
    <ds:schemaRef ds:uri="http://schemas.openxmlformats.org/package/2006/metadata/core-properties"/>
    <ds:schemaRef ds:uri="http://schemas.microsoft.com/office/infopath/2007/PartnerControls"/>
    <ds:schemaRef ds:uri="92390f3f-9cad-47da-836f-1c247129fec3"/>
    <ds:schemaRef ds:uri="http://schemas.microsoft.com/sharepoint/v3"/>
    <ds:schemaRef ds:uri="http://www.w3.org/XML/1998/namespace"/>
  </ds:schemaRefs>
</ds:datastoreItem>
</file>

<file path=customXml/itemProps4.xml><?xml version="1.0" encoding="utf-8"?>
<ds:datastoreItem xmlns:ds="http://schemas.openxmlformats.org/officeDocument/2006/customXml" ds:itemID="{3CCF74DE-CF1E-4E9B-8D56-6B0579DFE983}"/>
</file>

<file path=docProps/app.xml><?xml version="1.0" encoding="utf-8"?>
<Properties xmlns="http://schemas.openxmlformats.org/officeDocument/2006/extended-properties" xmlns:vt="http://schemas.openxmlformats.org/officeDocument/2006/docPropsVTypes">
  <Template>Office Theme</Template>
  <TotalTime>0</TotalTime>
  <Words>443</Words>
  <Application>Microsoft Office PowerPoint</Application>
  <PresentationFormat>Letter Paper (8.5x11 in)</PresentationFormat>
  <Paragraphs>27</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Segoe UI</vt:lpstr>
      <vt:lpstr>Segoe UI Light</vt:lpstr>
      <vt:lpstr>Segoe UI Semibold</vt:lpstr>
      <vt:lpstr>Segoe UI Semilight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5</cp:revision>
  <dcterms:modified xsi:type="dcterms:W3CDTF">2019-09-04T23:38:56Z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0x0101008FB353FC5CCB104D91CE7927B6B41B99</vt:lpwstr>
  </property>
  <property fmtid="{D5CDD505-2E9C-101B-9397-08002B2CF9AE}" pid="3" name="MSIP_Label_f42aa342-8706-4288-bd11-ebb85995028c_Enabled">
    <vt:lpwstr>True</vt:lpwstr>
  </property>
  <property fmtid="{D5CDD505-2E9C-101B-9397-08002B2CF9AE}" pid="4" name="MSIP_Label_f42aa342-8706-4288-bd11-ebb85995028c_SiteId">
    <vt:lpwstr>72f988bf-86f1-41af-91ab-2d7cd011db47</vt:lpwstr>
  </property>
  <property fmtid="{D5CDD505-2E9C-101B-9397-08002B2CF9AE}" pid="5" name="MSIP_Label_f42aa342-8706-4288-bd11-ebb85995028c_Owner">
    <vt:lpwstr>v-carlei@microsoft.com</vt:lpwstr>
  </property>
  <property fmtid="{D5CDD505-2E9C-101B-9397-08002B2CF9AE}" pid="6" name="MSIP_Label_f42aa342-8706-4288-bd11-ebb85995028c_SetDate">
    <vt:lpwstr>2018-08-13T19:15:37.7472122Z</vt:lpwstr>
  </property>
  <property fmtid="{D5CDD505-2E9C-101B-9397-08002B2CF9AE}" pid="7" name="MSIP_Label_f42aa342-8706-4288-bd11-ebb85995028c_Name">
    <vt:lpwstr>General</vt:lpwstr>
  </property>
  <property fmtid="{D5CDD505-2E9C-101B-9397-08002B2CF9AE}" pid="8" name="MSIP_Label_f42aa342-8706-4288-bd11-ebb85995028c_Application">
    <vt:lpwstr>Microsoft Azure Information Protection</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y fmtid="{D5CDD505-2E9C-101B-9397-08002B2CF9AE}" pid="11" name="_dlc_DocIdItemGuid">
    <vt:lpwstr>316d96a9-c905-4c50-8302-5b32f02dc783</vt:lpwstr>
  </property>
</Properties>
</file>