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785" r:id="rId5"/>
  </p:sldMasterIdLst>
  <p:notesMasterIdLst>
    <p:notesMasterId r:id="rId30"/>
  </p:notesMasterIdLst>
  <p:handoutMasterIdLst>
    <p:handoutMasterId r:id="rId31"/>
  </p:handoutMasterIdLst>
  <p:sldIdLst>
    <p:sldId id="1630" r:id="rId6"/>
    <p:sldId id="1664" r:id="rId7"/>
    <p:sldId id="1670" r:id="rId8"/>
    <p:sldId id="1607" r:id="rId9"/>
    <p:sldId id="1629" r:id="rId10"/>
    <p:sldId id="1633" r:id="rId11"/>
    <p:sldId id="1662" r:id="rId12"/>
    <p:sldId id="1661" r:id="rId13"/>
    <p:sldId id="1656" r:id="rId14"/>
    <p:sldId id="1646" r:id="rId15"/>
    <p:sldId id="1648" r:id="rId16"/>
    <p:sldId id="1649" r:id="rId17"/>
    <p:sldId id="1669" r:id="rId18"/>
    <p:sldId id="1621" r:id="rId19"/>
    <p:sldId id="1634" r:id="rId20"/>
    <p:sldId id="1665" r:id="rId21"/>
    <p:sldId id="1479" r:id="rId22"/>
    <p:sldId id="1584" r:id="rId23"/>
    <p:sldId id="1655" r:id="rId24"/>
    <p:sldId id="1643" r:id="rId25"/>
    <p:sldId id="1579" r:id="rId26"/>
    <p:sldId id="1250" r:id="rId27"/>
    <p:sldId id="1404" r:id="rId28"/>
    <p:sldId id="1650" r:id="rId29"/>
  </p:sldIdLst>
  <p:sldSz cx="12434888" cy="6994525"/>
  <p:notesSz cx="6858000" cy="92964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rt" id="{C9435907-F838-43E0-A971-6F1E0068BDDD}">
          <p14:sldIdLst>
            <p14:sldId id="1630"/>
          </p14:sldIdLst>
        </p14:section>
        <p14:section name="Customer Expectations - Market Trends - Market Opportunity" id="{BA49A3FB-7477-4DC4-B1A9-A14D769AD579}">
          <p14:sldIdLst>
            <p14:sldId id="1664"/>
            <p14:sldId id="1670"/>
          </p14:sldIdLst>
        </p14:section>
        <p14:section name="Microsofts Cloud Strategy" id="{B050818C-D030-4300-866F-FD2762809A8D}">
          <p14:sldIdLst>
            <p14:sldId id="1607"/>
            <p14:sldId id="1629"/>
            <p14:sldId id="1633"/>
          </p14:sldIdLst>
        </p14:section>
        <p14:section name="Microsoft Dynamics 365 Business Central" id="{8C8F3E3E-A341-41BC-9813-E6B083DABB16}">
          <p14:sldIdLst>
            <p14:sldId id="1662"/>
            <p14:sldId id="1661"/>
            <p14:sldId id="1656"/>
            <p14:sldId id="1646"/>
            <p14:sldId id="1648"/>
            <p14:sldId id="1649"/>
          </p14:sldIdLst>
        </p14:section>
        <p14:section name="Dynamics Partner opportunity and value and key considerations" id="{7E3F1EB7-4EC6-4B61-A3B9-C9149D4FC62B}">
          <p14:sldIdLst>
            <p14:sldId id="1669"/>
          </p14:sldIdLst>
        </p14:section>
        <p14:section name="Innovate - Economics - Expertise - GTM - Customer Success" id="{7016AC3C-310B-4529-B6C0-97AD73FC93C0}">
          <p14:sldIdLst>
            <p14:sldId id="1621"/>
            <p14:sldId id="1634"/>
            <p14:sldId id="1665"/>
            <p14:sldId id="1479"/>
            <p14:sldId id="1584"/>
            <p14:sldId id="1655"/>
            <p14:sldId id="1643"/>
          </p14:sldIdLst>
        </p14:section>
        <p14:section name="Best Practices - Call to action - Resources - Thank You" id="{BA9404CE-D0D8-4C9F-8758-2305D811F06F}">
          <p14:sldIdLst>
            <p14:sldId id="1579"/>
            <p14:sldId id="1250"/>
            <p14:sldId id="1404"/>
            <p14:sldId id="1650"/>
          </p14:sldIdLst>
        </p14:section>
      </p14:sectionLst>
    </p:ext>
    <p:ext uri="{EFAFB233-063F-42B5-8137-9DF3F51BA10A}">
      <p15:sldGuideLst xmlns:p15="http://schemas.microsoft.com/office/powerpoint/2012/main">
        <p15:guide id="1" orient="horz" pos="187" userDrawn="1">
          <p15:clr>
            <a:srgbClr val="A4A3A4"/>
          </p15:clr>
        </p15:guide>
        <p15:guide id="2" orient="horz" pos="763" userDrawn="1">
          <p15:clr>
            <a:srgbClr val="A4A3A4"/>
          </p15:clr>
        </p15:guide>
        <p15:guide id="3" orient="horz" pos="1339" userDrawn="1">
          <p15:clr>
            <a:srgbClr val="A4A3A4"/>
          </p15:clr>
        </p15:guide>
        <p15:guide id="4" orient="horz" pos="2491" userDrawn="1">
          <p15:clr>
            <a:srgbClr val="A4A3A4"/>
          </p15:clr>
        </p15:guide>
        <p15:guide id="5" orient="horz" pos="4219" userDrawn="1">
          <p15:clr>
            <a:srgbClr val="A4A3A4"/>
          </p15:clr>
        </p15:guide>
        <p15:guide id="6" orient="horz" pos="3643" userDrawn="1">
          <p15:clr>
            <a:srgbClr val="A4A3A4"/>
          </p15:clr>
        </p15:guide>
        <p15:guide id="7" orient="horz" pos="3067" userDrawn="1">
          <p15:clr>
            <a:srgbClr val="A4A3A4"/>
          </p15:clr>
        </p15:guide>
        <p15:guide id="8" orient="horz" pos="1915" userDrawn="1">
          <p15:clr>
            <a:srgbClr val="A4A3A4"/>
          </p15:clr>
        </p15:guide>
        <p15:guide id="9" orient="horz" pos="302" userDrawn="1">
          <p15:clr>
            <a:srgbClr val="A4A3A4"/>
          </p15:clr>
        </p15:guide>
        <p15:guide id="10" orient="horz" pos="4104" userDrawn="1">
          <p15:clr>
            <a:srgbClr val="A4A3A4"/>
          </p15:clr>
        </p15:guide>
        <p15:guide id="11" pos="173" userDrawn="1">
          <p15:clr>
            <a:srgbClr val="A4A3A4"/>
          </p15:clr>
        </p15:guide>
        <p15:guide id="12" pos="1325" userDrawn="1">
          <p15:clr>
            <a:srgbClr val="A4A3A4"/>
          </p15:clr>
        </p15:guide>
        <p15:guide id="13" pos="7660" userDrawn="1">
          <p15:clr>
            <a:srgbClr val="A4A3A4"/>
          </p15:clr>
        </p15:guide>
        <p15:guide id="14" pos="749" userDrawn="1">
          <p15:clr>
            <a:srgbClr val="A4A3A4"/>
          </p15:clr>
        </p15:guide>
        <p15:guide id="15" pos="7084" userDrawn="1">
          <p15:clr>
            <a:srgbClr val="A4A3A4"/>
          </p15:clr>
        </p15:guide>
        <p15:guide id="16" pos="3629" userDrawn="1">
          <p15:clr>
            <a:srgbClr val="A4A3A4"/>
          </p15:clr>
        </p15:guide>
        <p15:guide id="17" pos="1901" userDrawn="1">
          <p15:clr>
            <a:srgbClr val="A4A3A4"/>
          </p15:clr>
        </p15:guide>
        <p15:guide id="18" pos="2477" userDrawn="1">
          <p15:clr>
            <a:srgbClr val="A4A3A4"/>
          </p15:clr>
        </p15:guide>
        <p15:guide id="19" pos="4204" userDrawn="1">
          <p15:clr>
            <a:srgbClr val="A4A3A4"/>
          </p15:clr>
        </p15:guide>
        <p15:guide id="20" pos="4780" userDrawn="1">
          <p15:clr>
            <a:srgbClr val="A4A3A4"/>
          </p15:clr>
        </p15:guide>
        <p15:guide id="21" pos="5356" userDrawn="1">
          <p15:clr>
            <a:srgbClr val="A4A3A4"/>
          </p15:clr>
        </p15:guide>
        <p15:guide id="22" pos="6508" userDrawn="1">
          <p15:clr>
            <a:srgbClr val="A4A3A4"/>
          </p15:clr>
        </p15:guide>
        <p15:guide id="23" pos="3053" userDrawn="1">
          <p15:clr>
            <a:srgbClr val="A4A3A4"/>
          </p15:clr>
        </p15:guide>
        <p15:guide id="24" pos="5932" userDrawn="1">
          <p15:clr>
            <a:srgbClr val="A4A3A4"/>
          </p15:clr>
        </p15:guide>
        <p15:guide id="25" pos="288" userDrawn="1">
          <p15:clr>
            <a:srgbClr val="A4A3A4"/>
          </p15:clr>
        </p15:guide>
        <p15:guide id="26" pos="7545"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55" clrIdx="1"/>
  <p:cmAuthor id="2" name="Paul Wilcox" initials="PW" lastIdx="12" clrIdx="2">
    <p:extLst>
      <p:ext uri="{19B8F6BF-5375-455C-9EA6-DF929625EA0E}">
        <p15:presenceInfo xmlns:p15="http://schemas.microsoft.com/office/powerpoint/2012/main" userId="be6daff017ddb434" providerId="Windows Live"/>
      </p:ext>
    </p:extLst>
  </p:cmAuthor>
  <p:cmAuthor id="3" name="Eddie Yandle" initials="EY" lastIdx="24" clrIdx="3">
    <p:extLst>
      <p:ext uri="{19B8F6BF-5375-455C-9EA6-DF929625EA0E}">
        <p15:presenceInfo xmlns:p15="http://schemas.microsoft.com/office/powerpoint/2012/main" userId="dc28a82f237a3d2e" providerId="Windows Live"/>
      </p:ext>
    </p:extLst>
  </p:cmAuthor>
  <p:cmAuthor id="4" name="Eddie Yandle (Design Laboratory Inc)" initials="EY(LI" lastIdx="4" clrIdx="4">
    <p:extLst>
      <p:ext uri="{19B8F6BF-5375-455C-9EA6-DF929625EA0E}">
        <p15:presenceInfo xmlns:p15="http://schemas.microsoft.com/office/powerpoint/2012/main" userId="S-1-5-21-2127521184-1604012920-1887927527-18156817" providerId="AD"/>
      </p:ext>
    </p:extLst>
  </p:cmAuthor>
  <p:cmAuthor id="5" name="Mark Mueller-Eberstein" initials="MM" lastIdx="38" clrIdx="5">
    <p:extLst>
      <p:ext uri="{19B8F6BF-5375-455C-9EA6-DF929625EA0E}">
        <p15:presenceInfo xmlns:p15="http://schemas.microsoft.com/office/powerpoint/2012/main" userId="3abcdb65b7a95d0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214E"/>
    <a:srgbClr val="00188F"/>
    <a:srgbClr val="0078D7"/>
    <a:srgbClr val="002050"/>
    <a:srgbClr val="144488"/>
    <a:srgbClr val="549BFA"/>
    <a:srgbClr val="E6E6E6"/>
    <a:srgbClr val="E8E8E8"/>
    <a:srgbClr val="737373"/>
    <a:srgbClr val="D2D2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F6192B-C762-4B8F-9424-2C927A983A38}" v="2" dt="2020-03-12T11:47:06.751"/>
  </p1510:revLst>
</p1510:revInfo>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454" autoAdjust="0"/>
    <p:restoredTop sz="93817" autoAdjust="0"/>
  </p:normalViewPr>
  <p:slideViewPr>
    <p:cSldViewPr snapToGrid="0">
      <p:cViewPr varScale="1">
        <p:scale>
          <a:sx n="62" d="100"/>
          <a:sy n="62" d="100"/>
        </p:scale>
        <p:origin x="812" y="56"/>
      </p:cViewPr>
      <p:guideLst>
        <p:guide orient="horz" pos="187"/>
        <p:guide orient="horz" pos="763"/>
        <p:guide orient="horz" pos="1339"/>
        <p:guide orient="horz" pos="2491"/>
        <p:guide orient="horz" pos="4219"/>
        <p:guide orient="horz" pos="3643"/>
        <p:guide orient="horz" pos="3067"/>
        <p:guide orient="horz" pos="1915"/>
        <p:guide orient="horz" pos="302"/>
        <p:guide orient="horz" pos="4104"/>
        <p:guide pos="173"/>
        <p:guide pos="1325"/>
        <p:guide pos="7660"/>
        <p:guide pos="749"/>
        <p:guide pos="7084"/>
        <p:guide pos="3629"/>
        <p:guide pos="1901"/>
        <p:guide pos="2477"/>
        <p:guide pos="4204"/>
        <p:guide pos="4780"/>
        <p:guide pos="5356"/>
        <p:guide pos="6508"/>
        <p:guide pos="3053"/>
        <p:guide pos="5932"/>
        <p:guide pos="288"/>
        <p:guide pos="7545"/>
      </p:guideLst>
    </p:cSldViewPr>
  </p:slideViewPr>
  <p:outlineViewPr>
    <p:cViewPr>
      <p:scale>
        <a:sx n="100" d="100"/>
        <a:sy n="100" d="100"/>
      </p:scale>
      <p:origin x="0" y="0"/>
    </p:cViewPr>
  </p:outlineViewPr>
  <p:notesTextViewPr>
    <p:cViewPr>
      <p:scale>
        <a:sx n="3" d="2"/>
        <a:sy n="3" d="2"/>
      </p:scale>
      <p:origin x="0" y="0"/>
    </p:cViewPr>
  </p:notesTextViewPr>
  <p:sorterViewPr>
    <p:cViewPr>
      <p:scale>
        <a:sx n="100" d="100"/>
        <a:sy n="100" d="100"/>
      </p:scale>
      <p:origin x="0" y="-5298"/>
    </p:cViewPr>
  </p:sorterViewPr>
  <p:notesViewPr>
    <p:cSldViewPr snapToGrid="0" showGuides="1">
      <p:cViewPr>
        <p:scale>
          <a:sx n="268" d="100"/>
          <a:sy n="268" d="100"/>
        </p:scale>
        <p:origin x="-156" y="-4974"/>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commentAuthors" Target="commentAuthors.xml"/><Relationship Id="rId37"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6.0978838393982E-2"/>
          <c:y val="2.9093467409334904E-2"/>
          <c:w val="0.92582840022958079"/>
          <c:h val="0.80082024074962077"/>
        </c:manualLayout>
      </c:layout>
      <c:barChart>
        <c:barDir val="col"/>
        <c:grouping val="stacked"/>
        <c:varyColors val="0"/>
        <c:ser>
          <c:idx val="0"/>
          <c:order val="0"/>
          <c:tx>
            <c:strRef>
              <c:f>Sheet1!$B$1</c:f>
              <c:strCache>
                <c:ptCount val="1"/>
                <c:pt idx="0">
                  <c:v>ERP / Accounting</c:v>
                </c:pt>
              </c:strCache>
            </c:strRef>
          </c:tx>
          <c:spPr>
            <a:solidFill>
              <a:srgbClr val="0078D7"/>
            </a:solidFill>
            <a:ln>
              <a:noFill/>
            </a:ln>
            <a:effectLst/>
          </c:spPr>
          <c:invertIfNegative val="0"/>
          <c:dLbls>
            <c:dLbl>
              <c:idx val="0"/>
              <c:numFmt formatCode="&quot;$&quot;#,##0.00" sourceLinked="0"/>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0-F5FF-4DBA-8A77-176B26303A84}"/>
                </c:ext>
              </c:extLst>
            </c:dLbl>
            <c:numFmt formatCode="&quot;$&quot;#,##0.00" sourceLinked="0"/>
            <c:spPr>
              <a:noFill/>
              <a:ln>
                <a:noFill/>
              </a:ln>
              <a:effectLst/>
            </c:spPr>
            <c:txPr>
              <a:bodyPr rot="0" spcFirstLastPara="1" vertOverflow="ellipsis" vert="horz" wrap="square" anchor="ctr" anchorCtr="1"/>
              <a:lstStyle/>
              <a:p>
                <a:pPr>
                  <a:defRPr sz="105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1 to 250 Employees</c:v>
                </c:pt>
              </c:strCache>
            </c:strRef>
          </c:cat>
          <c:val>
            <c:numRef>
              <c:f>Sheet1!$B$2</c:f>
              <c:numCache>
                <c:formatCode>0.00</c:formatCode>
                <c:ptCount val="1"/>
                <c:pt idx="0">
                  <c:v>4.76</c:v>
                </c:pt>
              </c:numCache>
            </c:numRef>
          </c:val>
          <c:extLst>
            <c:ext xmlns:c16="http://schemas.microsoft.com/office/drawing/2014/chart" uri="{C3380CC4-5D6E-409C-BE32-E72D297353CC}">
              <c16:uniqueId val="{00000000-D3C8-4465-9DC3-D17938F4B5DC}"/>
            </c:ext>
          </c:extLst>
        </c:ser>
        <c:ser>
          <c:idx val="1"/>
          <c:order val="1"/>
          <c:tx>
            <c:strRef>
              <c:f>Sheet1!$C$1</c:f>
              <c:strCache>
                <c:ptCount val="1"/>
                <c:pt idx="0">
                  <c:v>CRM</c:v>
                </c:pt>
              </c:strCache>
            </c:strRef>
          </c:tx>
          <c:spPr>
            <a:solidFill>
              <a:srgbClr val="002050"/>
            </a:solidFill>
            <a:ln>
              <a:noFill/>
            </a:ln>
            <a:effectLst/>
          </c:spPr>
          <c:invertIfNegative val="0"/>
          <c:dLbls>
            <c:numFmt formatCode="&quot;$&quot;#,##0.00" sourceLinked="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1 to 250 Employees</c:v>
                </c:pt>
              </c:strCache>
            </c:strRef>
          </c:cat>
          <c:val>
            <c:numRef>
              <c:f>Sheet1!$C$2</c:f>
              <c:numCache>
                <c:formatCode>0.00</c:formatCode>
                <c:ptCount val="1"/>
                <c:pt idx="0">
                  <c:v>5.7</c:v>
                </c:pt>
              </c:numCache>
            </c:numRef>
          </c:val>
          <c:extLst>
            <c:ext xmlns:c16="http://schemas.microsoft.com/office/drawing/2014/chart" uri="{C3380CC4-5D6E-409C-BE32-E72D297353CC}">
              <c16:uniqueId val="{00000001-D3C8-4465-9DC3-D17938F4B5DC}"/>
            </c:ext>
          </c:extLst>
        </c:ser>
        <c:dLbls>
          <c:showLegendKey val="0"/>
          <c:showVal val="0"/>
          <c:showCatName val="0"/>
          <c:showSerName val="0"/>
          <c:showPercent val="0"/>
          <c:showBubbleSize val="0"/>
        </c:dLbls>
        <c:gapWidth val="65"/>
        <c:overlap val="100"/>
        <c:axId val="398481752"/>
        <c:axId val="398478616"/>
      </c:barChart>
      <c:catAx>
        <c:axId val="39848175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Segoe UI" panose="020B0502040204020203" pitchFamily="34" charset="0"/>
                <a:ea typeface="+mn-ea"/>
                <a:cs typeface="Segoe UI" panose="020B0502040204020203" pitchFamily="34" charset="0"/>
              </a:defRPr>
            </a:pPr>
            <a:endParaRPr lang="en-US"/>
          </a:p>
        </c:txPr>
        <c:crossAx val="398478616"/>
        <c:crosses val="autoZero"/>
        <c:auto val="1"/>
        <c:lblAlgn val="ctr"/>
        <c:lblOffset val="100"/>
        <c:noMultiLvlLbl val="0"/>
      </c:catAx>
      <c:valAx>
        <c:axId val="398478616"/>
        <c:scaling>
          <c:orientation val="minMax"/>
          <c:max val="12"/>
        </c:scaling>
        <c:delete val="0"/>
        <c:axPos val="l"/>
        <c:majorGridlines>
          <c:spPr>
            <a:ln w="3175" cap="flat" cmpd="sng" algn="ctr">
              <a:solidFill>
                <a:schemeClr val="tx1"/>
              </a:solidFill>
              <a:prstDash val="sysDot"/>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398481752"/>
        <c:crosses val="autoZero"/>
        <c:crossBetween val="between"/>
        <c:majorUnit val="1"/>
      </c:valAx>
      <c:spPr>
        <a:noFill/>
        <a:ln>
          <a:noFill/>
        </a:ln>
        <a:effectLst/>
      </c:spPr>
    </c:plotArea>
    <c:legend>
      <c:legendPos val="b"/>
      <c:layout>
        <c:manualLayout>
          <c:xMode val="edge"/>
          <c:yMode val="edge"/>
          <c:x val="0.10496013745499136"/>
          <c:y val="0.91791295793097616"/>
          <c:w val="0.73625591166339199"/>
          <c:h val="8.2047762662044929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6350">
      <a:solidFill>
        <a:schemeClr val="bg1">
          <a:lumMod val="50000"/>
        </a:schemeClr>
      </a:solidFill>
    </a:ln>
    <a:effectLst/>
  </c:spPr>
  <c:txPr>
    <a:bodyPr/>
    <a:lstStyle/>
    <a:p>
      <a:pPr>
        <a:defRPr sz="9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6.0978838393982E-2"/>
          <c:y val="2.9093467409334904E-2"/>
          <c:w val="0.92582840022958079"/>
          <c:h val="0.78680817582138451"/>
        </c:manualLayout>
      </c:layout>
      <c:barChart>
        <c:barDir val="bar"/>
        <c:grouping val="stacked"/>
        <c:varyColors val="0"/>
        <c:ser>
          <c:idx val="0"/>
          <c:order val="0"/>
          <c:tx>
            <c:strRef>
              <c:f>Sheet1!$B$1</c:f>
              <c:strCache>
                <c:ptCount val="1"/>
                <c:pt idx="0">
                  <c:v>CRM</c:v>
                </c:pt>
              </c:strCache>
            </c:strRef>
          </c:tx>
          <c:spPr>
            <a:solidFill>
              <a:srgbClr val="002050"/>
            </a:solidFill>
            <a:ln>
              <a:noFill/>
            </a:ln>
            <a:effectLst/>
          </c:spPr>
          <c:invertIfNegative val="0"/>
          <c:cat>
            <c:strRef>
              <c:f>Sheet1!$A$2:$A$4</c:f>
              <c:strCache>
                <c:ptCount val="3"/>
                <c:pt idx="0">
                  <c:v>1-9</c:v>
                </c:pt>
                <c:pt idx="1">
                  <c:v>10-99</c:v>
                </c:pt>
                <c:pt idx="2">
                  <c:v>100-249</c:v>
                </c:pt>
              </c:strCache>
            </c:strRef>
          </c:cat>
          <c:val>
            <c:numRef>
              <c:f>Sheet1!$B$2:$B$4</c:f>
              <c:numCache>
                <c:formatCode>0.0</c:formatCode>
                <c:ptCount val="3"/>
                <c:pt idx="0">
                  <c:v>1.5</c:v>
                </c:pt>
                <c:pt idx="1">
                  <c:v>3.4</c:v>
                </c:pt>
                <c:pt idx="2">
                  <c:v>1</c:v>
                </c:pt>
              </c:numCache>
            </c:numRef>
          </c:val>
          <c:extLst>
            <c:ext xmlns:c16="http://schemas.microsoft.com/office/drawing/2014/chart" uri="{C3380CC4-5D6E-409C-BE32-E72D297353CC}">
              <c16:uniqueId val="{00000000-C770-4BA8-BEFD-5EB260D1C31C}"/>
            </c:ext>
          </c:extLst>
        </c:ser>
        <c:ser>
          <c:idx val="1"/>
          <c:order val="1"/>
          <c:tx>
            <c:strRef>
              <c:f>Sheet1!$C$1</c:f>
              <c:strCache>
                <c:ptCount val="1"/>
                <c:pt idx="0">
                  <c:v>ERP</c:v>
                </c:pt>
              </c:strCache>
            </c:strRef>
          </c:tx>
          <c:spPr>
            <a:solidFill>
              <a:srgbClr val="0078D7"/>
            </a:solidFill>
            <a:ln>
              <a:noFill/>
            </a:ln>
            <a:effectLst/>
          </c:spPr>
          <c:invertIfNegative val="0"/>
          <c:cat>
            <c:strRef>
              <c:f>Sheet1!$A$2:$A$4</c:f>
              <c:strCache>
                <c:ptCount val="3"/>
                <c:pt idx="0">
                  <c:v>1-9</c:v>
                </c:pt>
                <c:pt idx="1">
                  <c:v>10-99</c:v>
                </c:pt>
                <c:pt idx="2">
                  <c:v>100-249</c:v>
                </c:pt>
              </c:strCache>
            </c:strRef>
          </c:cat>
          <c:val>
            <c:numRef>
              <c:f>Sheet1!$C$2:$C$4</c:f>
              <c:numCache>
                <c:formatCode>0.0</c:formatCode>
                <c:ptCount val="3"/>
                <c:pt idx="0">
                  <c:v>0.5</c:v>
                </c:pt>
                <c:pt idx="1">
                  <c:v>1.35</c:v>
                </c:pt>
                <c:pt idx="2">
                  <c:v>0.3</c:v>
                </c:pt>
              </c:numCache>
            </c:numRef>
          </c:val>
          <c:extLst>
            <c:ext xmlns:c16="http://schemas.microsoft.com/office/drawing/2014/chart" uri="{C3380CC4-5D6E-409C-BE32-E72D297353CC}">
              <c16:uniqueId val="{00000001-C770-4BA8-BEFD-5EB260D1C31C}"/>
            </c:ext>
          </c:extLst>
        </c:ser>
        <c:ser>
          <c:idx val="2"/>
          <c:order val="2"/>
          <c:tx>
            <c:strRef>
              <c:f>Sheet1!$D$1</c:f>
              <c:strCache>
                <c:ptCount val="1"/>
                <c:pt idx="0">
                  <c:v>Accounting</c:v>
                </c:pt>
              </c:strCache>
            </c:strRef>
          </c:tx>
          <c:spPr>
            <a:solidFill>
              <a:srgbClr val="018CFF"/>
            </a:solidFill>
            <a:ln>
              <a:noFill/>
            </a:ln>
            <a:effectLst/>
          </c:spPr>
          <c:invertIfNegative val="0"/>
          <c:cat>
            <c:strRef>
              <c:f>Sheet1!$A$2:$A$4</c:f>
              <c:strCache>
                <c:ptCount val="3"/>
                <c:pt idx="0">
                  <c:v>1-9</c:v>
                </c:pt>
                <c:pt idx="1">
                  <c:v>10-99</c:v>
                </c:pt>
                <c:pt idx="2">
                  <c:v>100-249</c:v>
                </c:pt>
              </c:strCache>
            </c:strRef>
          </c:cat>
          <c:val>
            <c:numRef>
              <c:f>Sheet1!$D$2:$D$4</c:f>
              <c:numCache>
                <c:formatCode>0.0</c:formatCode>
                <c:ptCount val="3"/>
                <c:pt idx="0">
                  <c:v>0.5</c:v>
                </c:pt>
                <c:pt idx="1">
                  <c:v>1.45</c:v>
                </c:pt>
                <c:pt idx="2">
                  <c:v>0.2</c:v>
                </c:pt>
              </c:numCache>
            </c:numRef>
          </c:val>
          <c:extLst>
            <c:ext xmlns:c16="http://schemas.microsoft.com/office/drawing/2014/chart" uri="{C3380CC4-5D6E-409C-BE32-E72D297353CC}">
              <c16:uniqueId val="{00000002-C770-4BA8-BEFD-5EB260D1C31C}"/>
            </c:ext>
          </c:extLst>
        </c:ser>
        <c:dLbls>
          <c:showLegendKey val="0"/>
          <c:showVal val="0"/>
          <c:showCatName val="0"/>
          <c:showSerName val="0"/>
          <c:showPercent val="0"/>
          <c:showBubbleSize val="0"/>
        </c:dLbls>
        <c:gapWidth val="65"/>
        <c:overlap val="100"/>
        <c:axId val="398481752"/>
        <c:axId val="398478616"/>
      </c:barChart>
      <c:catAx>
        <c:axId val="398481752"/>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Segoe UI" panose="020B0502040204020203" pitchFamily="34" charset="0"/>
                <a:ea typeface="+mn-ea"/>
                <a:cs typeface="Segoe UI" panose="020B0502040204020203" pitchFamily="34" charset="0"/>
              </a:defRPr>
            </a:pPr>
            <a:endParaRPr lang="en-US"/>
          </a:p>
        </c:txPr>
        <c:crossAx val="398478616"/>
        <c:crosses val="autoZero"/>
        <c:auto val="1"/>
        <c:lblAlgn val="ctr"/>
        <c:lblOffset val="100"/>
        <c:noMultiLvlLbl val="0"/>
      </c:catAx>
      <c:valAx>
        <c:axId val="398478616"/>
        <c:scaling>
          <c:orientation val="minMax"/>
          <c:max val="7"/>
        </c:scaling>
        <c:delete val="0"/>
        <c:axPos val="b"/>
        <c:majorGridlines>
          <c:spPr>
            <a:ln w="3175" cap="flat" cmpd="sng" algn="ctr">
              <a:solidFill>
                <a:schemeClr val="tx1"/>
              </a:solidFill>
              <a:prstDash val="sysDot"/>
              <a:round/>
            </a:ln>
            <a:effectLst/>
          </c:spPr>
        </c:majorGridlines>
        <c:numFmt formatCode="&quot;$&quot;#,##0.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398481752"/>
        <c:crosses val="autoZero"/>
        <c:crossBetween val="between"/>
        <c:majorUnit val="1"/>
      </c:valAx>
      <c:spPr>
        <a:noFill/>
        <a:ln>
          <a:noFill/>
        </a:ln>
        <a:effectLst/>
      </c:spPr>
    </c:plotArea>
    <c:legend>
      <c:legendPos val="b"/>
      <c:layout>
        <c:manualLayout>
          <c:xMode val="edge"/>
          <c:yMode val="edge"/>
          <c:x val="0.35087045734443095"/>
          <c:y val="0.93138468973630761"/>
          <c:w val="0.42305350456105367"/>
          <c:h val="6.1002210306908146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6350">
      <a:solidFill>
        <a:schemeClr val="bg1">
          <a:lumMod val="50000"/>
        </a:schemeClr>
      </a:solidFill>
    </a:ln>
    <a:effectLst/>
  </c:spPr>
  <c:txPr>
    <a:bodyPr/>
    <a:lstStyle/>
    <a:p>
      <a:pPr>
        <a:defRPr sz="9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64820"/>
          </a:xfrm>
          <a:prstGeom prst="rect">
            <a:avLst/>
          </a:prstGeom>
        </p:spPr>
        <p:txBody>
          <a:bodyPr vert="horz" lIns="92830" tIns="46415" rIns="92830" bIns="46415" rtlCol="0"/>
          <a:lstStyle>
            <a:lvl1pPr algn="l">
              <a:defRPr sz="1200"/>
            </a:lvl1pPr>
          </a:lstStyle>
          <a:p>
            <a:endParaRPr lang="en-US" dirty="0">
              <a:latin typeface="Segoe UI" pitchFamily="34" charset="0"/>
            </a:endParaRPr>
          </a:p>
        </p:txBody>
      </p:sp>
      <p:sp>
        <p:nvSpPr>
          <p:cNvPr id="7" name="Date Placeholder 6"/>
          <p:cNvSpPr>
            <a:spLocks noGrp="1"/>
          </p:cNvSpPr>
          <p:nvPr>
            <p:ph type="dt" sz="quarter" idx="1"/>
          </p:nvPr>
        </p:nvSpPr>
        <p:spPr>
          <a:xfrm>
            <a:off x="3884613" y="0"/>
            <a:ext cx="2971800" cy="464820"/>
          </a:xfrm>
          <a:prstGeom prst="rect">
            <a:avLst/>
          </a:prstGeom>
        </p:spPr>
        <p:txBody>
          <a:bodyPr vert="horz" lIns="92830" tIns="46415" rIns="92830" bIns="46415" rtlCol="0"/>
          <a:lstStyle>
            <a:lvl1pPr algn="r">
              <a:defRPr sz="1200"/>
            </a:lvl1pPr>
          </a:lstStyle>
          <a:p>
            <a:fld id="{A2FB9466-C8A6-4633-B1A4-F0399F7361A1}" type="datetime1">
              <a:rPr lang="en-US" smtClean="0">
                <a:latin typeface="Segoe UI" pitchFamily="34" charset="0"/>
              </a:rPr>
              <a:t>3/12/2020</a:t>
            </a:fld>
            <a:endParaRPr lang="en-US" dirty="0">
              <a:latin typeface="Segoe UI" pitchFamily="34" charset="0"/>
            </a:endParaRPr>
          </a:p>
        </p:txBody>
      </p:sp>
      <p:sp>
        <p:nvSpPr>
          <p:cNvPr id="8" name="Footer Placeholder 7"/>
          <p:cNvSpPr>
            <a:spLocks noGrp="1"/>
          </p:cNvSpPr>
          <p:nvPr>
            <p:ph type="ftr" sz="quarter" idx="2"/>
          </p:nvPr>
        </p:nvSpPr>
        <p:spPr>
          <a:xfrm>
            <a:off x="0" y="8829967"/>
            <a:ext cx="5795010" cy="337974"/>
          </a:xfrm>
          <a:prstGeom prst="rect">
            <a:avLst/>
          </a:prstGeom>
        </p:spPr>
        <p:txBody>
          <a:bodyPr vert="horz" lIns="92830" tIns="46415" rIns="92830" bIns="46415" rtlCol="0" anchor="b"/>
          <a:lstStyle>
            <a:lvl1pPr algn="l">
              <a:defRPr sz="1200"/>
            </a:lvl1pPr>
          </a:lstStyle>
          <a:p>
            <a:pPr marL="404520" defTabSz="927993"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404520" defTabSz="927993"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783579" y="8829966"/>
            <a:ext cx="1072833" cy="464820"/>
          </a:xfrm>
          <a:prstGeom prst="rect">
            <a:avLst/>
          </a:prstGeom>
        </p:spPr>
        <p:txBody>
          <a:bodyPr vert="horz" lIns="92830" tIns="46415" rIns="92830" bIns="46415"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64820"/>
          </a:xfrm>
          <a:prstGeom prst="rect">
            <a:avLst/>
          </a:prstGeom>
        </p:spPr>
        <p:txBody>
          <a:bodyPr vert="horz" lIns="92830" tIns="46415" rIns="92830" bIns="46415"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30200" y="696913"/>
            <a:ext cx="6197600" cy="3486150"/>
          </a:xfrm>
          <a:prstGeom prst="rect">
            <a:avLst/>
          </a:prstGeom>
          <a:noFill/>
          <a:ln w="12700">
            <a:solidFill>
              <a:prstClr val="black"/>
            </a:solidFill>
          </a:ln>
        </p:spPr>
        <p:txBody>
          <a:bodyPr vert="horz" lIns="92830" tIns="46415" rIns="92830" bIns="46415" rtlCol="0" anchor="ctr"/>
          <a:lstStyle/>
          <a:p>
            <a:endParaRPr lang="en-US" dirty="0"/>
          </a:p>
        </p:txBody>
      </p:sp>
      <p:sp>
        <p:nvSpPr>
          <p:cNvPr id="10" name="Footer Placeholder 9"/>
          <p:cNvSpPr>
            <a:spLocks noGrp="1"/>
          </p:cNvSpPr>
          <p:nvPr>
            <p:ph type="ftr" sz="quarter" idx="4"/>
          </p:nvPr>
        </p:nvSpPr>
        <p:spPr>
          <a:xfrm>
            <a:off x="0" y="8831580"/>
            <a:ext cx="5920740" cy="361896"/>
          </a:xfrm>
          <a:prstGeom prst="rect">
            <a:avLst/>
          </a:prstGeom>
        </p:spPr>
        <p:txBody>
          <a:bodyPr vert="horz" lIns="92830" tIns="46415" rIns="92830" bIns="46415" rtlCol="0" anchor="b"/>
          <a:lstStyle>
            <a:lvl1pPr marL="580187" indent="0" algn="l">
              <a:defRPr sz="1200"/>
            </a:lvl1pPr>
          </a:lstStyle>
          <a:p>
            <a:pPr defTabSz="927993"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27993"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1" name="Date Placeholder 10"/>
          <p:cNvSpPr>
            <a:spLocks noGrp="1"/>
          </p:cNvSpPr>
          <p:nvPr>
            <p:ph type="dt" idx="1"/>
          </p:nvPr>
        </p:nvSpPr>
        <p:spPr>
          <a:xfrm>
            <a:off x="3884613" y="0"/>
            <a:ext cx="2971800" cy="464820"/>
          </a:xfrm>
          <a:prstGeom prst="rect">
            <a:avLst/>
          </a:prstGeom>
        </p:spPr>
        <p:txBody>
          <a:bodyPr vert="horz" lIns="92830" tIns="46415" rIns="92830" bIns="46415" rtlCol="0"/>
          <a:lstStyle>
            <a:lvl1pPr algn="r">
              <a:defRPr sz="1200">
                <a:latin typeface="Segoe UI" pitchFamily="34" charset="0"/>
              </a:defRPr>
            </a:lvl1pPr>
          </a:lstStyle>
          <a:p>
            <a:fld id="{C4B100E0-F30E-4830-9D07-BF399FCB319B}" type="datetime1">
              <a:rPr lang="en-US" smtClean="0"/>
              <a:t>3/12/2020</a:t>
            </a:fld>
            <a:endParaRPr lang="en-US" dirty="0"/>
          </a:p>
        </p:txBody>
      </p:sp>
      <p:sp>
        <p:nvSpPr>
          <p:cNvPr id="12" name="Notes Placeholder 11"/>
          <p:cNvSpPr>
            <a:spLocks noGrp="1"/>
          </p:cNvSpPr>
          <p:nvPr>
            <p:ph type="body" sz="quarter" idx="3"/>
          </p:nvPr>
        </p:nvSpPr>
        <p:spPr>
          <a:xfrm>
            <a:off x="685800" y="4415791"/>
            <a:ext cx="5486400" cy="4183380"/>
          </a:xfrm>
          <a:prstGeom prst="rect">
            <a:avLst/>
          </a:prstGeom>
        </p:spPr>
        <p:txBody>
          <a:bodyPr vert="horz" lIns="92830" tIns="46415" rIns="92830" bIns="464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909309" y="8829966"/>
            <a:ext cx="947103" cy="464820"/>
          </a:xfrm>
          <a:prstGeom prst="rect">
            <a:avLst/>
          </a:prstGeom>
        </p:spPr>
        <p:txBody>
          <a:bodyPr vert="horz" lIns="92830" tIns="46415" rIns="92830" bIns="46415"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This module…..insert language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65F9A6-8207-4CDE-A501-093AFE8823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58122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latin typeface="Segoe UI Light" panose="020B0502040204020203" pitchFamily="34" charset="0"/>
              <a:cs typeface="Segoe UI Light" panose="020B0502040204020203" pitchFamily="34" charset="0"/>
            </a:endParaRPr>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6DF73A45-39AB-4504-B274-8ADE5D6714E0}" type="datetime1">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t>3/12/2020</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5950813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27993"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27993"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E9F2CD8-95A5-450B-A954-0B24D0CA3B6C}" type="datetime1">
              <a:rPr lang="en-US" smtClean="0"/>
              <a:t>3/12/2020</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11</a:t>
            </a:fld>
            <a:endParaRPr lang="en-US" dirty="0"/>
          </a:p>
        </p:txBody>
      </p:sp>
    </p:spTree>
    <p:extLst>
      <p:ext uri="{BB962C8B-B14F-4D97-AF65-F5344CB8AC3E}">
        <p14:creationId xmlns:p14="http://schemas.microsoft.com/office/powerpoint/2010/main" val="25908625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27993"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27993"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C4B100E0-F30E-4830-9D07-BF399FCB319B}" type="datetime1">
              <a:rPr lang="en-US" smtClean="0"/>
              <a:t>3/12/2020</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12</a:t>
            </a:fld>
            <a:endParaRPr lang="en-US" dirty="0"/>
          </a:p>
        </p:txBody>
      </p:sp>
    </p:spTree>
    <p:extLst>
      <p:ext uri="{BB962C8B-B14F-4D97-AF65-F5344CB8AC3E}">
        <p14:creationId xmlns:p14="http://schemas.microsoft.com/office/powerpoint/2010/main" val="4553380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2742" rtl="0" eaLnBrk="1" fontAlgn="auto" latinLnBrk="0" hangingPunct="1">
              <a:lnSpc>
                <a:spcPct val="90000"/>
              </a:lnSpc>
              <a:spcBef>
                <a:spcPts val="0"/>
              </a:spcBef>
              <a:spcAft>
                <a:spcPts val="34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Many Dynamics Partners (in the past) have been always focused on particular industries/domains and have been identified either as Sis’, or ISV’s, or Resellers or providers of “Managed Services”</a:t>
            </a:r>
          </a:p>
          <a:p>
            <a:pPr marL="0" marR="0" lvl="0" indent="0" algn="l" defTabSz="932742" rtl="0" eaLnBrk="1" fontAlgn="auto" latinLnBrk="0" hangingPunct="1">
              <a:lnSpc>
                <a:spcPct val="90000"/>
              </a:lnSpc>
              <a:spcBef>
                <a:spcPts val="0"/>
              </a:spcBef>
              <a:spcAft>
                <a:spcPts val="34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This slide completes the transition from the previous slide and illustrates the ongoing changes in the partner eco system, where many Partners are expanding their classic business to take advantage of the possibilities of the Microsoft Cloud and Dynamics 365.</a:t>
            </a:r>
          </a:p>
          <a:p>
            <a:pPr marL="0" marR="0" lvl="0" indent="0" algn="l" defTabSz="932742" rtl="0" eaLnBrk="1" fontAlgn="auto" latinLnBrk="0" hangingPunct="1">
              <a:lnSpc>
                <a:spcPct val="90000"/>
              </a:lnSpc>
              <a:spcBef>
                <a:spcPts val="0"/>
              </a:spcBef>
              <a:spcAft>
                <a:spcPts val="34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endParaRPr>
          </a:p>
          <a:p>
            <a:pPr marL="0" marR="0" lvl="0" indent="0" algn="l" defTabSz="932742" rtl="0" eaLnBrk="1" fontAlgn="auto" latinLnBrk="0" hangingPunct="1">
              <a:lnSpc>
                <a:spcPct val="90000"/>
              </a:lnSpc>
              <a:spcBef>
                <a:spcPts val="0"/>
              </a:spcBef>
              <a:spcAft>
                <a:spcPts val="34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Example: Elements like AppSource are now enabling SI’s to better capture their IP and provide it to other partners as a “productized” offering (App) – and as Licensing got simplified Partners can now sell and deliver solutions to their customers and generate additional revenue streams by allowing other partners to take advantage of their learnings and IP via AppSource.</a:t>
            </a:r>
          </a:p>
          <a:p>
            <a:endParaRPr lang="en-US" sz="900" b="0" dirty="0">
              <a:latin typeface="Segoe UI Light" panose="020B0502040204020203" pitchFamily="34" charset="0"/>
              <a:cs typeface="Segoe UI Light" panose="020B0502040204020203" pitchFamily="34" charset="0"/>
            </a:endParaRPr>
          </a:p>
          <a:p>
            <a:r>
              <a:rPr lang="en-US" sz="900" b="0" dirty="0">
                <a:latin typeface="Segoe UI Light" panose="020B0502040204020203" pitchFamily="34" charset="0"/>
                <a:cs typeface="Segoe UI Light" panose="020B0502040204020203" pitchFamily="34" charset="0"/>
              </a:rPr>
              <a:t>It allows Partners to:</a:t>
            </a:r>
          </a:p>
          <a:p>
            <a:pPr marL="171450" marR="0" lvl="0" indent="-171450" algn="l" defTabSz="932742" rtl="0" eaLnBrk="1" fontAlgn="auto" latinLnBrk="0" hangingPunct="1">
              <a:lnSpc>
                <a:spcPct val="90000"/>
              </a:lnSpc>
              <a:spcBef>
                <a:spcPts val="0"/>
              </a:spcBef>
              <a:spcAft>
                <a:spcPts val="340"/>
              </a:spcAft>
              <a:buClrTx/>
              <a:buSzTx/>
              <a:buFont typeface="Arial" panose="020B0604020202020204" pitchFamily="34" charset="0"/>
              <a:buChar char="•"/>
              <a:tabLst/>
              <a:defRPr/>
            </a:pPr>
            <a:r>
              <a:rPr lang="en-US" sz="900" b="0" kern="0" dirty="0">
                <a:solidFill>
                  <a:srgbClr val="353535"/>
                </a:solidFill>
                <a:latin typeface="Segoe UI Light" panose="020B0502040204020203" pitchFamily="34" charset="0"/>
                <a:cs typeface="Segoe UI Light" panose="020B0502040204020203" pitchFamily="34" charset="0"/>
              </a:rPr>
              <a:t>Moving  beyond core industry focus </a:t>
            </a:r>
          </a:p>
          <a:p>
            <a:pPr marL="171450" marR="0" lvl="0" indent="-171450" algn="l" defTabSz="932742" rtl="0" eaLnBrk="1" fontAlgn="auto" latinLnBrk="0" hangingPunct="1">
              <a:lnSpc>
                <a:spcPct val="90000"/>
              </a:lnSpc>
              <a:spcBef>
                <a:spcPts val="0"/>
              </a:spcBef>
              <a:spcAft>
                <a:spcPts val="340"/>
              </a:spcAft>
              <a:buClrTx/>
              <a:buSzTx/>
              <a:buFont typeface="Arial" panose="020B0604020202020204" pitchFamily="34" charset="0"/>
              <a:buChar char="•"/>
              <a:tabLst/>
              <a:defRPr/>
            </a:pPr>
            <a:r>
              <a:rPr lang="en-US" sz="900" b="0" kern="0" dirty="0">
                <a:solidFill>
                  <a:srgbClr val="353535"/>
                </a:solidFill>
                <a:latin typeface="Segoe UI Light" panose="020B0502040204020203" pitchFamily="34" charset="0"/>
                <a:cs typeface="Segoe UI Light" panose="020B0502040204020203" pitchFamily="34" charset="0"/>
              </a:rPr>
              <a:t>Expanding Operating Models </a:t>
            </a:r>
          </a:p>
          <a:p>
            <a:pPr marL="171450" marR="0" lvl="0" indent="-171450" algn="l" defTabSz="932742" rtl="0" eaLnBrk="1" fontAlgn="auto" latinLnBrk="0" hangingPunct="1">
              <a:lnSpc>
                <a:spcPct val="90000"/>
              </a:lnSpc>
              <a:spcBef>
                <a:spcPts val="0"/>
              </a:spcBef>
              <a:spcAft>
                <a:spcPts val="340"/>
              </a:spcAft>
              <a:buClrTx/>
              <a:buSzTx/>
              <a:buFont typeface="Arial" panose="020B0604020202020204" pitchFamily="34" charset="0"/>
              <a:buChar char="•"/>
              <a:tabLst/>
              <a:defRPr/>
            </a:pPr>
            <a:r>
              <a:rPr lang="en-US" sz="900" b="0" kern="0" dirty="0">
                <a:solidFill>
                  <a:srgbClr val="353535"/>
                </a:solidFill>
                <a:latin typeface="Segoe UI Light" panose="020B0502040204020203" pitchFamily="34" charset="0"/>
                <a:cs typeface="Segoe UI Light" panose="020B0502040204020203" pitchFamily="34" charset="0"/>
              </a:rPr>
              <a:t>Expanding across multiple Business Apps </a:t>
            </a:r>
          </a:p>
          <a:p>
            <a:pPr marL="171450" marR="0" lvl="0" indent="-171450" algn="l" defTabSz="932742" rtl="0" eaLnBrk="1" fontAlgn="auto" latinLnBrk="0" hangingPunct="1">
              <a:lnSpc>
                <a:spcPct val="90000"/>
              </a:lnSpc>
              <a:spcBef>
                <a:spcPts val="0"/>
              </a:spcBef>
              <a:spcAft>
                <a:spcPts val="340"/>
              </a:spcAft>
              <a:buClrTx/>
              <a:buSzTx/>
              <a:buFont typeface="Arial" panose="020B0604020202020204" pitchFamily="34" charset="0"/>
              <a:buChar char="•"/>
              <a:tabLst/>
              <a:defRPr/>
            </a:pPr>
            <a:r>
              <a:rPr lang="en-US" sz="900" b="0" kern="0" dirty="0">
                <a:solidFill>
                  <a:srgbClr val="353535"/>
                </a:solidFill>
                <a:latin typeface="Segoe UI Light" panose="020B0502040204020203" pitchFamily="34" charset="0"/>
                <a:cs typeface="Segoe UI Light" panose="020B0502040204020203" pitchFamily="34" charset="0"/>
              </a:rPr>
              <a:t>Enhanced value through partnerships</a:t>
            </a:r>
          </a:p>
          <a:p>
            <a:pPr marL="0" marR="0" lvl="0" indent="0" algn="l" defTabSz="932742" rtl="0" eaLnBrk="1" fontAlgn="auto" latinLnBrk="0" hangingPunct="1">
              <a:lnSpc>
                <a:spcPct val="90000"/>
              </a:lnSpc>
              <a:spcBef>
                <a:spcPts val="0"/>
              </a:spcBef>
              <a:spcAft>
                <a:spcPts val="340"/>
              </a:spcAft>
              <a:buClrTx/>
              <a:buSzTx/>
              <a:buFont typeface="Arial" panose="020B0604020202020204" pitchFamily="34" charset="0"/>
              <a:buNone/>
              <a:tabLst/>
              <a:defRPr/>
            </a:pPr>
            <a:endParaRPr lang="en-US" sz="900" b="0" kern="0" dirty="0">
              <a:solidFill>
                <a:srgbClr val="353535"/>
              </a:solidFill>
              <a:latin typeface="Segoe UI Light" panose="020B0502040204020203" pitchFamily="34" charset="0"/>
              <a:cs typeface="Segoe UI Light" panose="020B0502040204020203" pitchFamily="34" charset="0"/>
            </a:endParaRPr>
          </a:p>
          <a:p>
            <a:pPr marL="0" marR="0" lvl="0" indent="0" algn="l" defTabSz="932742" rtl="0" eaLnBrk="1" fontAlgn="auto" latinLnBrk="0" hangingPunct="1">
              <a:lnSpc>
                <a:spcPct val="90000"/>
              </a:lnSpc>
              <a:spcBef>
                <a:spcPts val="0"/>
              </a:spcBef>
              <a:spcAft>
                <a:spcPts val="340"/>
              </a:spcAft>
              <a:buClrTx/>
              <a:buSzTx/>
              <a:buFontTx/>
              <a:buNone/>
              <a:tabLst/>
              <a:defRPr/>
            </a:pPr>
            <a:r>
              <a:rPr lang="en-US" sz="900" kern="1200" dirty="0">
                <a:solidFill>
                  <a:schemeClr val="tx1"/>
                </a:solidFill>
                <a:effectLst/>
                <a:latin typeface="Segoe UI Light" panose="020B0502040204020203" pitchFamily="34" charset="0"/>
                <a:ea typeface="+mn-ea"/>
                <a:cs typeface="Segoe UI Light" panose="020B0502040204020203" pitchFamily="34" charset="0"/>
              </a:rPr>
              <a:t>However</a:t>
            </a:r>
            <a:r>
              <a:rPr lang="en-US" sz="900" kern="1200" baseline="0" dirty="0">
                <a:solidFill>
                  <a:schemeClr val="tx1"/>
                </a:solidFill>
                <a:effectLst/>
                <a:latin typeface="Segoe UI Light" panose="020B0502040204020203" pitchFamily="34" charset="0"/>
                <a:ea typeface="+mn-ea"/>
                <a:cs typeface="Segoe UI Light" panose="020B0502040204020203" pitchFamily="34" charset="0"/>
              </a:rPr>
              <a:t>, we were not making it easy…</a:t>
            </a:r>
          </a:p>
          <a:p>
            <a:pPr marL="0" marR="0" lvl="0" indent="0" algn="l" defTabSz="932742" rtl="0" eaLnBrk="1" fontAlgn="auto" latinLnBrk="0" hangingPunct="1">
              <a:lnSpc>
                <a:spcPct val="90000"/>
              </a:lnSpc>
              <a:spcBef>
                <a:spcPts val="0"/>
              </a:spcBef>
              <a:spcAft>
                <a:spcPts val="340"/>
              </a:spcAft>
              <a:buClrTx/>
              <a:buSzTx/>
              <a:buFontTx/>
              <a:buNone/>
              <a:tabLst/>
              <a:defRPr/>
            </a:pPr>
            <a:r>
              <a:rPr lang="en-US" sz="900" i="1" kern="1200" dirty="0">
                <a:solidFill>
                  <a:schemeClr val="tx1"/>
                </a:solidFill>
                <a:effectLst/>
                <a:latin typeface="Segoe UI Light" panose="020B0502040204020203" pitchFamily="34" charset="0"/>
                <a:ea typeface="+mn-ea"/>
                <a:cs typeface="Segoe UI Light" panose="020B0502040204020203" pitchFamily="34" charset="0"/>
              </a:rPr>
              <a:t>It sounds basic… but the fact is that the separation in data and processes,</a:t>
            </a:r>
            <a:r>
              <a:rPr lang="en-US" sz="900" i="1" kern="1200" baseline="0" dirty="0">
                <a:solidFill>
                  <a:schemeClr val="tx1"/>
                </a:solidFill>
                <a:effectLst/>
                <a:latin typeface="Segoe UI Light" panose="020B0502040204020203" pitchFamily="34" charset="0"/>
                <a:ea typeface="+mn-ea"/>
                <a:cs typeface="Segoe UI Light" panose="020B0502040204020203" pitchFamily="34" charset="0"/>
              </a:rPr>
              <a:t> and bringing together standalone systems together to optimize business processes in new ways is not as easy as it should be.  </a:t>
            </a:r>
          </a:p>
          <a:p>
            <a:pPr marL="0" marR="0" lvl="0" indent="0" algn="l" defTabSz="932742" rtl="0" eaLnBrk="1" fontAlgn="auto" latinLnBrk="0" hangingPunct="1">
              <a:lnSpc>
                <a:spcPct val="90000"/>
              </a:lnSpc>
              <a:spcBef>
                <a:spcPts val="0"/>
              </a:spcBef>
              <a:spcAft>
                <a:spcPts val="340"/>
              </a:spcAft>
              <a:buClrTx/>
              <a:buSzTx/>
              <a:buFontTx/>
              <a:buNone/>
              <a:tabLst/>
              <a:defRPr/>
            </a:pPr>
            <a:r>
              <a:rPr lang="en-US" sz="900" i="1" kern="1200" baseline="0" dirty="0">
                <a:solidFill>
                  <a:schemeClr val="tx1"/>
                </a:solidFill>
                <a:effectLst/>
                <a:latin typeface="Segoe UI Light" panose="020B0502040204020203" pitchFamily="34" charset="0"/>
                <a:ea typeface="+mn-ea"/>
                <a:cs typeface="Segoe UI Light" panose="020B0502040204020203" pitchFamily="34" charset="0"/>
              </a:rPr>
              <a:t>Our pricing and licensing models simply reflected the delineation. </a:t>
            </a:r>
            <a:endParaRPr lang="en-US" sz="900" dirty="0">
              <a:latin typeface="Segoe UI Light" panose="020B0502040204020203" pitchFamily="34" charset="0"/>
              <a:cs typeface="Segoe UI Light" panose="020B0502040204020203" pitchFamily="34" charset="0"/>
            </a:endParaRPr>
          </a:p>
          <a:p>
            <a:pPr marL="171450" marR="0" lvl="0" indent="-171450" algn="l" defTabSz="932742" rtl="0" eaLnBrk="1" fontAlgn="auto" latinLnBrk="0" hangingPunct="1">
              <a:lnSpc>
                <a:spcPct val="90000"/>
              </a:lnSpc>
              <a:spcBef>
                <a:spcPts val="0"/>
              </a:spcBef>
              <a:spcAft>
                <a:spcPts val="340"/>
              </a:spcAft>
              <a:buClrTx/>
              <a:buSzTx/>
              <a:buFont typeface="Arial" panose="020B0604020202020204" pitchFamily="34" charset="0"/>
              <a:buChar char="•"/>
              <a:tabLst/>
              <a:defRPr/>
            </a:pPr>
            <a:r>
              <a:rPr lang="en-US" altLang="en-US" sz="900" b="0" i="1" kern="0" dirty="0">
                <a:solidFill>
                  <a:srgbClr val="353535"/>
                </a:solidFill>
                <a:latin typeface="Segoe UI Light" panose="020B0502040204020203" pitchFamily="34" charset="0"/>
                <a:ea typeface="+mn-ea"/>
                <a:cs typeface="Segoe UI Light" panose="020B0502040204020203" pitchFamily="34" charset="0"/>
              </a:rPr>
              <a:t>Different pricing models </a:t>
            </a:r>
          </a:p>
          <a:p>
            <a:pPr marL="171450" marR="0" lvl="0" indent="-171450" algn="l" defTabSz="932742" rtl="0" eaLnBrk="1" fontAlgn="auto" latinLnBrk="0" hangingPunct="1">
              <a:lnSpc>
                <a:spcPct val="90000"/>
              </a:lnSpc>
              <a:spcBef>
                <a:spcPts val="0"/>
              </a:spcBef>
              <a:spcAft>
                <a:spcPts val="340"/>
              </a:spcAft>
              <a:buClrTx/>
              <a:buSzTx/>
              <a:buFont typeface="Arial" panose="020B0604020202020204" pitchFamily="34" charset="0"/>
              <a:buChar char="•"/>
              <a:tabLst/>
              <a:defRPr/>
            </a:pPr>
            <a:r>
              <a:rPr lang="en-US" sz="900" b="0" i="1" kern="0" dirty="0">
                <a:solidFill>
                  <a:srgbClr val="353535"/>
                </a:solidFill>
                <a:latin typeface="Segoe UI Light" panose="020B0502040204020203" pitchFamily="34" charset="0"/>
                <a:ea typeface="+mn-ea"/>
                <a:cs typeface="Segoe UI Light" panose="020B0502040204020203" pitchFamily="34" charset="0"/>
              </a:rPr>
              <a:t>Different licensing models</a:t>
            </a:r>
          </a:p>
          <a:p>
            <a:pPr marL="171450" marR="0" lvl="0" indent="-171450" algn="l" defTabSz="932742" rtl="0" eaLnBrk="1" fontAlgn="auto" latinLnBrk="0" hangingPunct="1">
              <a:lnSpc>
                <a:spcPct val="90000"/>
              </a:lnSpc>
              <a:spcBef>
                <a:spcPts val="0"/>
              </a:spcBef>
              <a:spcAft>
                <a:spcPts val="340"/>
              </a:spcAft>
              <a:buClrTx/>
              <a:buSzTx/>
              <a:buFont typeface="Arial" panose="020B0604020202020204" pitchFamily="34" charset="0"/>
              <a:buChar char="•"/>
              <a:tabLst/>
              <a:defRPr/>
            </a:pPr>
            <a:r>
              <a:rPr lang="en-US" sz="900" b="0" i="1" kern="0" dirty="0">
                <a:solidFill>
                  <a:srgbClr val="353535"/>
                </a:solidFill>
                <a:latin typeface="Segoe UI Light" panose="020B0502040204020203" pitchFamily="34" charset="0"/>
                <a:ea typeface="+mn-ea"/>
                <a:cs typeface="Segoe UI Light" panose="020B0502040204020203" pitchFamily="34" charset="0"/>
              </a:rPr>
              <a:t>Inconsistent depth of integration</a:t>
            </a:r>
          </a:p>
          <a:p>
            <a:pPr marL="171450" marR="0" lvl="0" indent="-171450" algn="l" defTabSz="932742" rtl="0" eaLnBrk="1" fontAlgn="auto" latinLnBrk="0" hangingPunct="1">
              <a:lnSpc>
                <a:spcPct val="90000"/>
              </a:lnSpc>
              <a:spcBef>
                <a:spcPts val="0"/>
              </a:spcBef>
              <a:spcAft>
                <a:spcPts val="340"/>
              </a:spcAft>
              <a:buClrTx/>
              <a:buSzTx/>
              <a:buFont typeface="Arial" panose="020B0604020202020204" pitchFamily="34" charset="0"/>
              <a:buChar char="•"/>
              <a:tabLst/>
              <a:defRPr/>
            </a:pPr>
            <a:r>
              <a:rPr lang="en-US" sz="900" b="0" i="1" kern="0" dirty="0">
                <a:solidFill>
                  <a:srgbClr val="353535"/>
                </a:solidFill>
                <a:latin typeface="Segoe UI Light" panose="020B0502040204020203" pitchFamily="34" charset="0"/>
                <a:ea typeface="+mn-ea"/>
                <a:cs typeface="Segoe UI Light" panose="020B0502040204020203" pitchFamily="34" charset="0"/>
              </a:rPr>
              <a:t>Silos focused on product categories</a:t>
            </a:r>
          </a:p>
          <a:p>
            <a:pPr marL="171450" marR="0" lvl="0" indent="-171450" algn="l" defTabSz="932742" rtl="0" eaLnBrk="1" fontAlgn="auto" latinLnBrk="0" hangingPunct="1">
              <a:lnSpc>
                <a:spcPct val="90000"/>
              </a:lnSpc>
              <a:spcBef>
                <a:spcPts val="0"/>
              </a:spcBef>
              <a:spcAft>
                <a:spcPts val="340"/>
              </a:spcAft>
              <a:buClrTx/>
              <a:buSzTx/>
              <a:buFont typeface="Arial" panose="020B0604020202020204" pitchFamily="34" charset="0"/>
              <a:buChar char="•"/>
              <a:tabLst/>
              <a:defRPr/>
            </a:pPr>
            <a:r>
              <a:rPr lang="en-US" sz="900" b="0" i="1" kern="0" dirty="0">
                <a:solidFill>
                  <a:srgbClr val="353535"/>
                </a:solidFill>
                <a:latin typeface="Segoe UI Light" panose="020B0502040204020203" pitchFamily="34" charset="0"/>
                <a:ea typeface="+mn-ea"/>
                <a:cs typeface="Segoe UI Light" panose="020B0502040204020203" pitchFamily="34" charset="0"/>
              </a:rPr>
              <a:t>Products not optimized for growing businesses</a:t>
            </a:r>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rPr>
              <a:t>Microsoft Inspire</a:t>
            </a:r>
          </a:p>
        </p:txBody>
      </p:sp>
      <p:sp>
        <p:nvSpPr>
          <p:cNvPr id="5" name="Footer Placeholder 4"/>
          <p:cNvSpPr>
            <a:spLocks noGrp="1"/>
          </p:cNvSpPr>
          <p:nvPr>
            <p:ph type="ftr" sz="quarter" idx="11"/>
          </p:nvPr>
        </p:nvSpPr>
        <p:spPr/>
        <p:txBody>
          <a:bodyPr/>
          <a:lstStyle/>
          <a:p>
            <a:pPr marL="582359" marR="0" lvl="0" indent="0" algn="l" defTabSz="931467"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F654FF3B-54F7-42CF-A1EC-847250C0CE2B}" type="datetime1">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t>3/12/2020</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9675200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2880" indent="-182880" defTabSz="932563">
              <a:lnSpc>
                <a:spcPct val="100000"/>
              </a:lnSpc>
              <a:spcBef>
                <a:spcPts val="0"/>
              </a:spcBef>
              <a:spcAft>
                <a:spcPts val="600"/>
              </a:spcAft>
              <a:buFont typeface="Arial" panose="020B0604020202020204" pitchFamily="34" charset="0"/>
              <a:buChar char="•"/>
            </a:pPr>
            <a:r>
              <a:rPr lang="en-US" sz="900" dirty="0">
                <a:latin typeface="Segoe UI Light" panose="020B0502040204020203" pitchFamily="34" charset="0"/>
                <a:cs typeface="Segoe UI Light" panose="020B0502040204020203" pitchFamily="34" charset="0"/>
              </a:rPr>
              <a:t>Access broad technology solutions and services across Dynamics and Azure, incl. the common application platform consisting of PowerApps, Flow, CDS and </a:t>
            </a:r>
            <a:r>
              <a:rPr lang="en-US" sz="900" dirty="0" err="1">
                <a:latin typeface="Segoe UI Light" panose="020B0502040204020203" pitchFamily="34" charset="0"/>
                <a:cs typeface="Segoe UI Light" panose="020B0502040204020203" pitchFamily="34" charset="0"/>
              </a:rPr>
              <a:t>PowerBI</a:t>
            </a:r>
            <a:endParaRPr lang="en-US" sz="900" dirty="0">
              <a:latin typeface="Segoe UI Light" panose="020B0502040204020203" pitchFamily="34" charset="0"/>
              <a:cs typeface="Segoe UI Light" panose="020B0502040204020203" pitchFamily="34" charset="0"/>
            </a:endParaRPr>
          </a:p>
          <a:p>
            <a:pPr marL="182880" indent="-182880" defTabSz="932563">
              <a:lnSpc>
                <a:spcPct val="100000"/>
              </a:lnSpc>
              <a:spcBef>
                <a:spcPts val="0"/>
              </a:spcBef>
              <a:spcAft>
                <a:spcPts val="600"/>
              </a:spcAft>
              <a:buFont typeface="Arial" panose="020B0604020202020204" pitchFamily="34" charset="0"/>
              <a:buChar char="•"/>
            </a:pPr>
            <a:r>
              <a:rPr lang="en-US" sz="900" dirty="0">
                <a:latin typeface="Segoe UI Light" panose="020B0502040204020203" pitchFamily="34" charset="0"/>
                <a:cs typeface="Segoe UI Light" panose="020B0502040204020203" pitchFamily="34" charset="0"/>
              </a:rPr>
              <a:t>Accelerate through rapid application development and agility in the cloud</a:t>
            </a:r>
          </a:p>
          <a:p>
            <a:pPr marL="182880" indent="-182880" defTabSz="932563">
              <a:lnSpc>
                <a:spcPct val="100000"/>
              </a:lnSpc>
              <a:spcBef>
                <a:spcPts val="0"/>
              </a:spcBef>
              <a:spcAft>
                <a:spcPts val="600"/>
              </a:spcAft>
              <a:buFont typeface="Arial" panose="020B0604020202020204" pitchFamily="34" charset="0"/>
              <a:buChar char="•"/>
            </a:pPr>
            <a:endParaRPr lang="en-US" sz="900" dirty="0">
              <a:latin typeface="Segoe UI Light" panose="020B0502040204020203" pitchFamily="34" charset="0"/>
              <a:cs typeface="Segoe UI Light" panose="020B0502040204020203" pitchFamily="34" charset="0"/>
            </a:endParaRPr>
          </a:p>
          <a:p>
            <a:pPr marL="182880" indent="-182880" defTabSz="932563">
              <a:lnSpc>
                <a:spcPct val="100000"/>
              </a:lnSpc>
              <a:spcBef>
                <a:spcPts val="0"/>
              </a:spcBef>
              <a:spcAft>
                <a:spcPts val="600"/>
              </a:spcAft>
              <a:buFont typeface="Arial" panose="020B0604020202020204" pitchFamily="34" charset="0"/>
              <a:buChar char="•"/>
            </a:pPr>
            <a:r>
              <a:rPr lang="en-US" sz="900" dirty="0">
                <a:latin typeface="Segoe UI Light" panose="020B0502040204020203" pitchFamily="34" charset="0"/>
                <a:cs typeface="Segoe UI Light" panose="020B0502040204020203" pitchFamily="34" charset="0"/>
              </a:rPr>
              <a:t>Simplify data management and integration across applications and business processes</a:t>
            </a:r>
          </a:p>
          <a:p>
            <a:pPr marL="182880" indent="-182880" defTabSz="932563">
              <a:lnSpc>
                <a:spcPct val="100000"/>
              </a:lnSpc>
              <a:spcBef>
                <a:spcPts val="0"/>
              </a:spcBef>
              <a:spcAft>
                <a:spcPts val="600"/>
              </a:spcAft>
              <a:buFont typeface="Arial" panose="020B0604020202020204" pitchFamily="34" charset="0"/>
              <a:buChar char="•"/>
            </a:pPr>
            <a:r>
              <a:rPr lang="en-US" sz="900" dirty="0">
                <a:latin typeface="Segoe UI Light" panose="020B0502040204020203" pitchFamily="34" charset="0"/>
                <a:cs typeface="Segoe UI Light" panose="020B0502040204020203" pitchFamily="34" charset="0"/>
              </a:rPr>
              <a:t>Gain actionable insights through correlated customer data</a:t>
            </a:r>
          </a:p>
          <a:p>
            <a:pPr marL="0" indent="0" defTabSz="932563">
              <a:lnSpc>
                <a:spcPct val="100000"/>
              </a:lnSpc>
              <a:spcBef>
                <a:spcPts val="0"/>
              </a:spcBef>
              <a:spcAft>
                <a:spcPts val="600"/>
              </a:spcAft>
              <a:buFont typeface="Arial" panose="020B0604020202020204" pitchFamily="34" charset="0"/>
              <a:buNone/>
            </a:pPr>
            <a:endParaRPr lang="en-US" sz="900" dirty="0">
              <a:latin typeface="Segoe UI Light" panose="020B0502040204020203" pitchFamily="34" charset="0"/>
              <a:cs typeface="Segoe UI Light" panose="020B0502040204020203" pitchFamily="34" charset="0"/>
            </a:endParaRPr>
          </a:p>
          <a:p>
            <a:pPr marL="182880" indent="-182880" defTabSz="932563">
              <a:lnSpc>
                <a:spcPct val="100000"/>
              </a:lnSpc>
              <a:spcBef>
                <a:spcPts val="0"/>
              </a:spcBef>
              <a:spcAft>
                <a:spcPts val="600"/>
              </a:spcAft>
              <a:buFont typeface="Arial" panose="020B0604020202020204" pitchFamily="34" charset="0"/>
              <a:buChar char="•"/>
            </a:pPr>
            <a:r>
              <a:rPr lang="en-US" sz="900" dirty="0">
                <a:latin typeface="Segoe UI Light" panose="020B0502040204020203" pitchFamily="34" charset="0"/>
                <a:cs typeface="Segoe UI Light" panose="020B0502040204020203" pitchFamily="34" charset="0"/>
              </a:rPr>
              <a:t>Integrate new and emerging technologies (like IoT, AI, etc.) to allow your customers to maximize the impact of digital transformation on their business</a:t>
            </a:r>
          </a:p>
          <a:p>
            <a:pPr marL="182880" marR="0" lvl="0" indent="-182880" algn="l" defTabSz="932563"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900" dirty="0">
                <a:latin typeface="Segoe UI Light" panose="020B0502040204020203" pitchFamily="34" charset="0"/>
                <a:cs typeface="Segoe UI Light" panose="020B0502040204020203" pitchFamily="34" charset="0"/>
              </a:rPr>
              <a:t>Capitalize on deep data insights from the Microsoft Graph, Dynamics, and Common Data Service footprints </a:t>
            </a:r>
          </a:p>
          <a:p>
            <a:pPr>
              <a:lnSpc>
                <a:spcPct val="100000"/>
              </a:lnSpc>
              <a:spcBef>
                <a:spcPts val="600"/>
              </a:spcBef>
            </a:pPr>
            <a:endParaRPr lang="en-US" sz="900" kern="1200" dirty="0">
              <a:solidFill>
                <a:schemeClr val="tx1"/>
              </a:solidFill>
              <a:latin typeface="Segoe UI Light" pitchFamily="34" charset="0"/>
              <a:ea typeface="+mn-ea"/>
              <a:cs typeface="+mn-cs"/>
            </a:endParaRPr>
          </a:p>
          <a:p>
            <a:endParaRPr lang="en-US"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t>Microsoft Inspire</a:t>
            </a: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A27F8EFE-5FFC-49CE-BE76-7DC057A910C1}" type="datetime1">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t>3/12/2020</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5680018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900" i="1" kern="1200" dirty="0">
              <a:solidFill>
                <a:schemeClr val="tx1"/>
              </a:solidFill>
              <a:effectLst/>
              <a:latin typeface="Segoe UI Light" pitchFamily="34" charset="0"/>
              <a:ea typeface="+mn-ea"/>
              <a:cs typeface="+mn-cs"/>
            </a:endParaRPr>
          </a:p>
          <a:p>
            <a:r>
              <a:rPr lang="en-US" sz="900" i="1" kern="1200" dirty="0">
                <a:solidFill>
                  <a:schemeClr val="tx1"/>
                </a:solidFill>
                <a:effectLst/>
                <a:latin typeface="Segoe UI Light" pitchFamily="34" charset="0"/>
                <a:ea typeface="+mn-ea"/>
                <a:cs typeface="+mn-cs"/>
              </a:rPr>
              <a:t>We feel like this program was tailor</a:t>
            </a:r>
            <a:r>
              <a:rPr lang="en-US" sz="900" i="1" kern="1200" baseline="0" dirty="0">
                <a:solidFill>
                  <a:schemeClr val="tx1"/>
                </a:solidFill>
                <a:effectLst/>
                <a:latin typeface="Segoe UI Light" pitchFamily="34" charset="0"/>
                <a:ea typeface="+mn-ea"/>
                <a:cs typeface="+mn-cs"/>
              </a:rPr>
              <a:t> made for Dynamics 365. </a:t>
            </a:r>
            <a:r>
              <a:rPr lang="en-US" sz="900" i="1" kern="1200" dirty="0">
                <a:solidFill>
                  <a:schemeClr val="tx1"/>
                </a:solidFill>
                <a:effectLst/>
                <a:latin typeface="Segoe UI Light" pitchFamily="34" charset="0"/>
                <a:ea typeface="+mn-ea"/>
                <a:cs typeface="+mn-cs"/>
              </a:rPr>
              <a:t>This is a great fit and strategic long-term program for our partners because selling, implementing and supporting packaged business solutions is what Microsoft Dynamics 365 Partners have</a:t>
            </a:r>
            <a:r>
              <a:rPr lang="en-US" sz="900" i="1" kern="1200" baseline="0" dirty="0">
                <a:solidFill>
                  <a:schemeClr val="tx1"/>
                </a:solidFill>
                <a:effectLst/>
                <a:latin typeface="Segoe UI Light" pitchFamily="34" charset="0"/>
                <a:ea typeface="+mn-ea"/>
                <a:cs typeface="+mn-cs"/>
              </a:rPr>
              <a:t> been doing for 20+ years</a:t>
            </a:r>
            <a:r>
              <a:rPr lang="en-US" sz="900" i="1" kern="1200" dirty="0">
                <a:solidFill>
                  <a:schemeClr val="tx1"/>
                </a:solidFill>
                <a:effectLst/>
                <a:latin typeface="Segoe UI Light" pitchFamily="34" charset="0"/>
                <a:ea typeface="+mn-ea"/>
                <a:cs typeface="+mn-cs"/>
              </a:rPr>
              <a:t>! CSP positions</a:t>
            </a:r>
            <a:r>
              <a:rPr lang="en-US" sz="900" i="1" kern="1200" baseline="0" dirty="0">
                <a:solidFill>
                  <a:schemeClr val="tx1"/>
                </a:solidFill>
                <a:effectLst/>
                <a:latin typeface="Segoe UI Light" pitchFamily="34" charset="0"/>
                <a:ea typeface="+mn-ea"/>
                <a:cs typeface="+mn-cs"/>
              </a:rPr>
              <a:t> the Dynamics 365 partner as the primary provider of solutions to end customer, from solution definition through ongoing support and consulting services. </a:t>
            </a:r>
            <a:r>
              <a:rPr lang="en-US" sz="900" i="1" kern="1200" dirty="0">
                <a:solidFill>
                  <a:schemeClr val="tx1"/>
                </a:solidFill>
                <a:effectLst/>
                <a:latin typeface="Segoe UI Light" pitchFamily="34" charset="0"/>
                <a:ea typeface="+mn-ea"/>
                <a:cs typeface="+mn-cs"/>
              </a:rPr>
              <a:t> </a:t>
            </a:r>
          </a:p>
          <a:p>
            <a:endParaRPr lang="en-US" sz="900" i="1" kern="1200" dirty="0">
              <a:solidFill>
                <a:schemeClr val="tx1"/>
              </a:solidFill>
              <a:effectLst/>
              <a:latin typeface="Segoe UI Light" pitchFamily="34" charset="0"/>
              <a:ea typeface="+mn-ea"/>
              <a:cs typeface="+mn-cs"/>
            </a:endParaRPr>
          </a:p>
          <a:p>
            <a:r>
              <a:rPr lang="en-US" sz="900" i="1" kern="1200" dirty="0">
                <a:solidFill>
                  <a:schemeClr val="tx1"/>
                </a:solidFill>
                <a:effectLst/>
                <a:latin typeface="Segoe UI Light" pitchFamily="34" charset="0"/>
                <a:ea typeface="+mn-ea"/>
                <a:cs typeface="+mn-cs"/>
              </a:rPr>
              <a:t>CSP provides partners with access to new cloud services, more markets, and great platform capabilities</a:t>
            </a:r>
            <a:r>
              <a:rPr lang="en-US" sz="900" i="1" kern="1200" baseline="0" dirty="0">
                <a:solidFill>
                  <a:schemeClr val="tx1"/>
                </a:solidFill>
                <a:effectLst/>
                <a:latin typeface="Segoe UI Light" pitchFamily="34" charset="0"/>
                <a:ea typeface="+mn-ea"/>
                <a:cs typeface="+mn-cs"/>
              </a:rPr>
              <a:t> to more easily demo, sell, install, manage and upgrade their combined solutions.</a:t>
            </a:r>
            <a:endParaRPr lang="en-US" dirty="0"/>
          </a:p>
        </p:txBody>
      </p:sp>
      <p:sp>
        <p:nvSpPr>
          <p:cNvPr id="4" name="Header Placeholder 3"/>
          <p:cNvSpPr>
            <a:spLocks noGrp="1"/>
          </p:cNvSpPr>
          <p:nvPr>
            <p:ph type="hdr" sz="quarter" idx="10"/>
          </p:nvPr>
        </p:nvSpPr>
        <p:spPr/>
        <p:txBody>
          <a:bodyPr/>
          <a:lstStyle/>
          <a:p>
            <a:r>
              <a:rPr lang="en-US" dirty="0"/>
              <a:t>Worldwide Partner Conference 2015</a:t>
            </a:r>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40B7C445-998F-4CC0-8B51-AD950BEF67A8}" type="datetime1">
              <a:rPr lang="en-US" smtClean="0"/>
              <a:t>3/12/2020</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15</a:t>
            </a:fld>
            <a:endParaRPr lang="en-US" dirty="0"/>
          </a:p>
        </p:txBody>
      </p:sp>
    </p:spTree>
    <p:extLst>
      <p:ext uri="{BB962C8B-B14F-4D97-AF65-F5344CB8AC3E}">
        <p14:creationId xmlns:p14="http://schemas.microsoft.com/office/powerpoint/2010/main" val="221798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i="0">
                <a:solidFill>
                  <a:srgbClr val="353535"/>
                </a:solidFill>
                <a:latin typeface="Segoe UI" panose="020B0502040204020203" pitchFamily="34" charset="0"/>
                <a:cs typeface="Segoe UI" panose="020B0502040204020203" pitchFamily="34" charset="0"/>
              </a:rPr>
              <a:t>New </a:t>
            </a:r>
            <a:r>
              <a:rPr lang="en-US" i="0" dirty="0">
                <a:solidFill>
                  <a:srgbClr val="353535"/>
                </a:solidFill>
                <a:latin typeface="Segoe UI" panose="020B0502040204020203" pitchFamily="34" charset="0"/>
                <a:cs typeface="Segoe UI" panose="020B0502040204020203" pitchFamily="34" charset="0"/>
              </a:rPr>
              <a:t>content: Build out boxes in the end – incentive, rebate / margins  … rebate: additional 8% of suggested user price</a:t>
            </a:r>
          </a:p>
          <a:p>
            <a:pPr defTabSz="931774">
              <a:defRPr/>
            </a:pPr>
            <a:r>
              <a:rPr lang="en-US" i="0" dirty="0">
                <a:solidFill>
                  <a:srgbClr val="353535"/>
                </a:solidFill>
                <a:latin typeface="Segoe UI" panose="020B0502040204020203" pitchFamily="34" charset="0"/>
                <a:cs typeface="Segoe UI" panose="020B0502040204020203" pitchFamily="34" charset="0"/>
              </a:rPr>
              <a:t>Add: Warehouse management, Project management .. in “essential”</a:t>
            </a:r>
          </a:p>
          <a:p>
            <a:pPr defTabSz="931774">
              <a:defRPr/>
            </a:pPr>
            <a:endParaRPr lang="en-US" i="0" dirty="0">
              <a:solidFill>
                <a:srgbClr val="353535"/>
              </a:solidFill>
              <a:latin typeface="Segoe UI" panose="020B0502040204020203" pitchFamily="34" charset="0"/>
              <a:cs typeface="Segoe UI" panose="020B0502040204020203" pitchFamily="34" charset="0"/>
            </a:endParaRPr>
          </a:p>
          <a:p>
            <a:pPr defTabSz="931774">
              <a:defRPr/>
            </a:pPr>
            <a:r>
              <a:rPr lang="en-US" i="0" dirty="0">
                <a:solidFill>
                  <a:srgbClr val="353535"/>
                </a:solidFill>
                <a:latin typeface="Segoe UI" panose="020B0502040204020203" pitchFamily="34" charset="0"/>
                <a:cs typeface="Segoe UI" panose="020B0502040204020203" pitchFamily="34" charset="0"/>
              </a:rPr>
              <a:t>User types are licensed at the organizational level, customers are not allowed to mix and match Essential and Premium users.</a:t>
            </a:r>
          </a:p>
          <a:p>
            <a:endParaRPr lang="en-US" dirty="0"/>
          </a:p>
        </p:txBody>
      </p:sp>
      <p:sp>
        <p:nvSpPr>
          <p:cNvPr id="4" name="Slide Number Placeholder 3"/>
          <p:cNvSpPr>
            <a:spLocks noGrp="1"/>
          </p:cNvSpPr>
          <p:nvPr>
            <p:ph type="sldNum" sz="quarter" idx="10"/>
          </p:nvPr>
        </p:nvSpPr>
        <p:spPr/>
        <p:txBody>
          <a:bodyPr/>
          <a:lstStyle/>
          <a:p>
            <a:pPr marL="0" marR="0" lvl="0" indent="0" algn="r" defTabSz="924133" rtl="0" eaLnBrk="1" fontAlgn="auto" latinLnBrk="0" hangingPunct="1">
              <a:lnSpc>
                <a:spcPct val="100000"/>
              </a:lnSpc>
              <a:spcBef>
                <a:spcPts val="0"/>
              </a:spcBef>
              <a:spcAft>
                <a:spcPts val="0"/>
              </a:spcAft>
              <a:buClrTx/>
              <a:buSzTx/>
              <a:buFontTx/>
              <a:buNone/>
              <a:tabLst/>
              <a:defRPr/>
            </a:pPr>
            <a:fld id="{05929545-6757-452D-94FE-833F80CC7F87}" type="slidenum">
              <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rPr>
              <a:pPr marL="0" marR="0" lvl="0" indent="0" algn="r" defTabSz="924133" rtl="0" eaLnBrk="1" fontAlgn="auto" latinLnBrk="0" hangingPunct="1">
                <a:lnSpc>
                  <a:spcPct val="100000"/>
                </a:lnSpc>
                <a:spcBef>
                  <a:spcPts val="0"/>
                </a:spcBef>
                <a:spcAft>
                  <a:spcPts val="0"/>
                </a:spcAft>
                <a:buClrTx/>
                <a:buSzTx/>
                <a:buFontTx/>
                <a:buNone/>
                <a:tabLst/>
                <a:defRPr/>
              </a:pPr>
              <a:t>16</a:t>
            </a:fld>
            <a:endPar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20860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27993"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27993"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C4B100E0-F30E-4830-9D07-BF399FCB319B}" type="datetime1">
              <a:rPr lang="en-US" smtClean="0"/>
              <a:t>3/12/2020</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17</a:t>
            </a:fld>
            <a:endParaRPr lang="en-US" dirty="0"/>
          </a:p>
        </p:txBody>
      </p:sp>
    </p:spTree>
    <p:extLst>
      <p:ext uri="{BB962C8B-B14F-4D97-AF65-F5344CB8AC3E}">
        <p14:creationId xmlns:p14="http://schemas.microsoft.com/office/powerpoint/2010/main" val="41038998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88931" marR="0" lvl="0" indent="0" algn="l" defTabSz="94197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7ED0B574-48B7-44ED-B988-317E2499BC50}" type="datetime1">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t>3/12/2020</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0548177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Dynamics revenue</a:t>
            </a:r>
          </a:p>
          <a:p>
            <a:r>
              <a:rPr lang="en-US" dirty="0"/>
              <a:t>Microsoft apps revenue via AppSource</a:t>
            </a:r>
          </a:p>
          <a:p>
            <a:r>
              <a:rPr lang="en-US" dirty="0"/>
              <a:t>Having your own IT – selling software</a:t>
            </a:r>
          </a:p>
          <a:p>
            <a:r>
              <a:rPr lang="en-US" dirty="0"/>
              <a:t>Annuity based managed services</a:t>
            </a:r>
          </a:p>
          <a:p>
            <a:r>
              <a:rPr lang="en-US" dirty="0"/>
              <a:t>Bottom: office 365 revenue</a:t>
            </a:r>
          </a:p>
          <a:p>
            <a:endParaRPr lang="en-US" dirty="0"/>
          </a:p>
          <a:p>
            <a:r>
              <a:rPr lang="en-US" dirty="0"/>
              <a:t>Partner Annuity Revenue</a:t>
            </a:r>
          </a:p>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CDB1D30F-9301-43FF-BB04-03438A1CE9E9}" type="datetime1">
              <a:rPr lang="en-US" smtClean="0"/>
              <a:t>3/12/2020</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19</a:t>
            </a:fld>
            <a:endParaRPr lang="en-US"/>
          </a:p>
        </p:txBody>
      </p:sp>
    </p:spTree>
    <p:extLst>
      <p:ext uri="{BB962C8B-B14F-4D97-AF65-F5344CB8AC3E}">
        <p14:creationId xmlns:p14="http://schemas.microsoft.com/office/powerpoint/2010/main" val="1401225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dirty="0"/>
              <a:t>The statement</a:t>
            </a:r>
            <a:r>
              <a:rPr lang="en-US" sz="800" baseline="0" dirty="0"/>
              <a:t> that the “Customer is King” is older than most of us have been alive. But in years past, we didn’t always know our and had to guess about what they want, how they’ll react and what they’ll buy . Today, we know things about our customers even before they do. And that means we, collectively, must transform our businesses to be more valuable to our business customers. Consider these 5 points:</a:t>
            </a:r>
          </a:p>
          <a:p>
            <a:pPr marL="228600" indent="-228600">
              <a:buFont typeface="+mj-lt"/>
              <a:buAutoNum type="arabicPeriod"/>
            </a:pPr>
            <a:r>
              <a:rPr lang="en-US" sz="800" baseline="0" dirty="0"/>
              <a:t>1.</a:t>
            </a:r>
            <a:r>
              <a:rPr lang="en-US" sz="800" dirty="0"/>
              <a:t>1. 2 billion active social media accounts</a:t>
            </a:r>
          </a:p>
          <a:p>
            <a:pPr marL="228600" indent="-228600">
              <a:buFont typeface="+mj-lt"/>
              <a:buAutoNum type="arabicPeriod"/>
            </a:pPr>
            <a:r>
              <a:rPr lang="en-US" sz="800" dirty="0"/>
              <a:t>3 billion active Internet users</a:t>
            </a:r>
          </a:p>
          <a:p>
            <a:pPr marL="228600" indent="-228600">
              <a:buFont typeface="+mj-lt"/>
              <a:buAutoNum type="arabicPeriod"/>
            </a:pPr>
            <a:r>
              <a:rPr lang="en-US" sz="800" dirty="0"/>
              <a:t>2.4 billion smart devices by 2018</a:t>
            </a:r>
          </a:p>
          <a:p>
            <a:pPr marL="228600" indent="-228600">
              <a:buFont typeface="+mj-lt"/>
              <a:buAutoNum type="arabicPeriod"/>
            </a:pPr>
            <a:r>
              <a:rPr lang="en-US" sz="800" dirty="0"/>
              <a:t>80 billion connected IoT devices by 2025 from 11 billion today (IDC) </a:t>
            </a:r>
          </a:p>
          <a:p>
            <a:pPr marL="228600" indent="-228600">
              <a:buFont typeface="+mj-lt"/>
              <a:buAutoNum type="arabicPeriod"/>
            </a:pPr>
            <a:r>
              <a:rPr lang="en-US" sz="800" dirty="0"/>
              <a:t>Within 10 years, we will see # of devices connected to Internet jump to 152k/MINUTE</a:t>
            </a:r>
            <a:r>
              <a:rPr lang="en-US" sz="800" baseline="0" dirty="0"/>
              <a:t> vs 4,800 today. </a:t>
            </a:r>
          </a:p>
          <a:p>
            <a:pPr lvl="1"/>
            <a:endParaRPr lang="en-US" sz="800" baseline="0" dirty="0"/>
          </a:p>
          <a:p>
            <a:pPr marL="0" lvl="0" indent="-107956">
              <a:buNone/>
            </a:pPr>
            <a:r>
              <a:rPr lang="en-US" sz="800" baseline="0" dirty="0"/>
              <a:t>Source: http://www.forbes.com/sites/michaelkanellos/2016/03/03/152000-smart-devices-every-minute-in-2025-idc-outlines-the-future-of-smart-things/#30565b369a71  </a:t>
            </a:r>
            <a:endParaRPr lang="en-US" sz="800" dirty="0"/>
          </a:p>
          <a:p>
            <a:endParaRPr lang="en-US" dirty="0"/>
          </a:p>
        </p:txBody>
      </p:sp>
      <p:sp>
        <p:nvSpPr>
          <p:cNvPr id="4" name="Slide Number Placeholder 3"/>
          <p:cNvSpPr>
            <a:spLocks noGrp="1"/>
          </p:cNvSpPr>
          <p:nvPr>
            <p:ph type="sldNum" sz="quarter" idx="10"/>
          </p:nvPr>
        </p:nvSpPr>
        <p:spPr/>
        <p:txBody>
          <a:bodyPr/>
          <a:lstStyle/>
          <a:p>
            <a:pPr defTabSz="928299">
              <a:defRPr/>
            </a:pPr>
            <a:fld id="{22228A39-602F-42BE-8D8D-3A211DADCAC9}" type="slidenum">
              <a:rPr lang="en-US" sz="1800" kern="0">
                <a:solidFill>
                  <a:sysClr val="windowText" lastClr="000000"/>
                </a:solidFill>
              </a:rPr>
              <a:pPr defTabSz="928299">
                <a:defRPr/>
              </a:pPr>
              <a:t>2</a:t>
            </a:fld>
            <a:endParaRPr lang="en-US" sz="1800" kern="0">
              <a:solidFill>
                <a:sysClr val="windowText" lastClr="000000"/>
              </a:solidFill>
            </a:endParaRPr>
          </a:p>
        </p:txBody>
      </p:sp>
    </p:spTree>
    <p:extLst>
      <p:ext uri="{BB962C8B-B14F-4D97-AF65-F5344CB8AC3E}">
        <p14:creationId xmlns:p14="http://schemas.microsoft.com/office/powerpoint/2010/main" val="40002451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dirty="0"/>
              <a:t>Microsoft </a:t>
            </a:r>
            <a:r>
              <a:rPr lang="en-US" sz="800" dirty="0" err="1"/>
              <a:t>AppSource</a:t>
            </a:r>
            <a:r>
              <a:rPr lang="en-US" sz="800" dirty="0"/>
              <a:t> provides a modern discovery and provisioning system for Dynamics 365 solutions. </a:t>
            </a:r>
          </a:p>
          <a:p>
            <a:endParaRPr lang="en-US" sz="800" dirty="0"/>
          </a:p>
          <a:p>
            <a:r>
              <a:rPr lang="en-US" sz="800" dirty="0"/>
              <a:t>For customers, Microsoft </a:t>
            </a:r>
            <a:r>
              <a:rPr lang="en-US" sz="800" dirty="0" err="1"/>
              <a:t>AppSource</a:t>
            </a:r>
            <a:r>
              <a:rPr lang="en-US" sz="800" dirty="0"/>
              <a:t> is your destination to easily find and evaluate the apps from Microsoft and our partners that drive your business. </a:t>
            </a:r>
          </a:p>
          <a:p>
            <a:endParaRPr lang="en-US" sz="800" dirty="0"/>
          </a:p>
          <a:p>
            <a:r>
              <a:rPr lang="en-US" sz="800" dirty="0"/>
              <a:t>For ISVs, Microsoft </a:t>
            </a:r>
            <a:r>
              <a:rPr lang="en-US" sz="800" dirty="0" err="1"/>
              <a:t>AppSource</a:t>
            </a:r>
            <a:r>
              <a:rPr lang="en-US" sz="800" dirty="0"/>
              <a:t> is your destination to market line-of-business (</a:t>
            </a:r>
            <a:r>
              <a:rPr lang="en-US" sz="800" dirty="0" err="1"/>
              <a:t>LoB</a:t>
            </a:r>
            <a:r>
              <a:rPr lang="en-US" sz="800" dirty="0"/>
              <a:t>) SaaS apps to business users. </a:t>
            </a:r>
          </a:p>
          <a:p>
            <a:endParaRPr lang="en-US" sz="800" dirty="0"/>
          </a:p>
          <a:p>
            <a:r>
              <a:rPr lang="en-US" sz="800" dirty="0"/>
              <a:t>Drive discoverability and usage of your apps within an existing global network of business customers through co-marketing opportunities, lead generation and the support of Microsoft’s worldwide ecosystem and sales force.</a:t>
            </a:r>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t>Microsoft Inspire</a:t>
            </a:r>
          </a:p>
        </p:txBody>
      </p:sp>
      <p:sp>
        <p:nvSpPr>
          <p:cNvPr id="5" name="Footer Placeholder 4"/>
          <p:cNvSpPr>
            <a:spLocks noGrp="1"/>
          </p:cNvSpPr>
          <p:nvPr>
            <p:ph type="ftr" sz="quarter" idx="11"/>
          </p:nvPr>
        </p:nvSpPr>
        <p:spPr/>
        <p:txBody>
          <a:bodyPr/>
          <a:lstStyle/>
          <a:p>
            <a:pPr marL="582359" marR="0" lvl="0" indent="0" algn="l" defTabSz="931467"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8C972B60-CEDC-4B3C-9624-B51AF3F14DC2}" type="datetime1">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t>3/12/2020</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4508667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dirty="0"/>
              <a:t>Successful Partners have evolved and do understand how to build the right App/IP on top of the Microsoft Platform and how to use modern ways to market and deliver solutions to customers.</a:t>
            </a:r>
          </a:p>
          <a:p>
            <a:endParaRPr lang="en-US" sz="800" dirty="0"/>
          </a:p>
          <a:p>
            <a:r>
              <a:rPr lang="en-US" sz="800" dirty="0"/>
              <a:t>And by making customers successful, they become a longtime partner and trusted advisor.</a:t>
            </a:r>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80187" marR="0" lvl="0" indent="0" algn="l" defTabSz="927993"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580187" marR="0" lvl="0" indent="0" algn="l" defTabSz="927993"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FB9FB9CD-A4CE-454E-B8F6-61B33428851C}" type="datetime1">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t>3/12/2020</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5486415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2742" rtl="0" eaLnBrk="1" fontAlgn="auto" latinLnBrk="0" hangingPunct="1">
              <a:lnSpc>
                <a:spcPct val="90000"/>
              </a:lnSpc>
              <a:spcBef>
                <a:spcPts val="0"/>
              </a:spcBef>
              <a:spcAft>
                <a:spcPts val="340"/>
              </a:spcAft>
              <a:buClrTx/>
              <a:buSzTx/>
              <a:buFontTx/>
              <a:buNone/>
              <a:tabLst/>
              <a:defRPr/>
            </a:pPr>
            <a:r>
              <a:rPr lang="en-US" dirty="0">
                <a:latin typeface="Segoe UI" panose="020B0502040204020203" pitchFamily="34" charset="0"/>
                <a:cs typeface="Segoe UI" panose="020B0502040204020203" pitchFamily="34" charset="0"/>
              </a:rPr>
              <a:t>Practical first steps to get engaged….</a:t>
            </a: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27993"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27993"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EFC89FF0-BC7D-4917-95CD-58865C6170D3}" type="datetime1">
              <a:rPr lang="en-US" smtClean="0"/>
              <a:t>3/12/2020</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22</a:t>
            </a:fld>
            <a:endParaRPr lang="en-US" dirty="0"/>
          </a:p>
        </p:txBody>
      </p:sp>
    </p:spTree>
    <p:extLst>
      <p:ext uri="{BB962C8B-B14F-4D97-AF65-F5344CB8AC3E}">
        <p14:creationId xmlns:p14="http://schemas.microsoft.com/office/powerpoint/2010/main" val="18340947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900" kern="1200" dirty="0">
              <a:solidFill>
                <a:schemeClr val="tx1"/>
              </a:solidFill>
              <a:effectLst/>
              <a:latin typeface="Segoe UI Light" pitchFamily="34" charset="0"/>
              <a:ea typeface="+mn-ea"/>
              <a:cs typeface="+mn-cs"/>
            </a:endParaRP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27993"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27993"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72BDF6CB-C0CC-447E-B6C6-F0717DFA6703}" type="datetime1">
              <a:rPr lang="en-US" smtClean="0"/>
              <a:t>3/12/2020</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23</a:t>
            </a:fld>
            <a:endParaRPr lang="en-US" dirty="0"/>
          </a:p>
        </p:txBody>
      </p:sp>
    </p:spTree>
    <p:extLst>
      <p:ext uri="{BB962C8B-B14F-4D97-AF65-F5344CB8AC3E}">
        <p14:creationId xmlns:p14="http://schemas.microsoft.com/office/powerpoint/2010/main" val="21107500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marL="0" marR="0" lvl="0" indent="0" algn="l" defTabSz="919062" rtl="0"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159400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http://www.marketsandmarkets.com/PressReleases/project-portfolio-management-software.asp</a:t>
            </a:r>
          </a:p>
        </p:txBody>
      </p:sp>
      <p:sp>
        <p:nvSpPr>
          <p:cNvPr id="4" name="Slide Number Placeholder 3"/>
          <p:cNvSpPr>
            <a:spLocks noGrp="1"/>
          </p:cNvSpPr>
          <p:nvPr>
            <p:ph type="sldNum" sz="quarter" idx="10"/>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65563B3A-6AB0-4B5A-A229-31BAEF51D46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89617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marL="574603" defTabSz="945531" eaLnBrk="0" hangingPunct="0">
              <a:defRPr/>
            </a:pPr>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Tree>
    <p:extLst>
      <p:ext uri="{BB962C8B-B14F-4D97-AF65-F5344CB8AC3E}">
        <p14:creationId xmlns:p14="http://schemas.microsoft.com/office/powerpoint/2010/main" val="38181956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lnSpc>
                <a:spcPct val="100000"/>
              </a:lnSpc>
              <a:spcAft>
                <a:spcPts val="0"/>
              </a:spcAft>
              <a:defRPr/>
            </a:pPr>
            <a:r>
              <a:rPr lang="en-US" sz="900" dirty="0">
                <a:latin typeface="Segoe UI Light" panose="020B0502040204020203" pitchFamily="34" charset="0"/>
                <a:cs typeface="Segoe UI Light" panose="020B0502040204020203" pitchFamily="34" charset="0"/>
              </a:rPr>
              <a:t>Let’s talk about digital transformation.   Digital transformation is not simply about technology—it’s a business strategy that requires leaders to re-envision existing business models and embrace a different way of bringing together people, data, and processes to create value for their customers and capture new opportunities for their organizations.</a:t>
            </a:r>
          </a:p>
          <a:p>
            <a:pPr defTabSz="928299">
              <a:lnSpc>
                <a:spcPct val="100000"/>
              </a:lnSpc>
              <a:spcAft>
                <a:spcPts val="0"/>
              </a:spcAft>
              <a:defRPr/>
            </a:pPr>
            <a:endParaRPr lang="en-US" sz="900" dirty="0">
              <a:latin typeface="Segoe UI Light" panose="020B0502040204020203" pitchFamily="34" charset="0"/>
              <a:cs typeface="Segoe UI Light" panose="020B0502040204020203" pitchFamily="34" charset="0"/>
            </a:endParaRPr>
          </a:p>
          <a:p>
            <a:pPr defTabSz="928299">
              <a:lnSpc>
                <a:spcPct val="100000"/>
              </a:lnSpc>
              <a:spcAft>
                <a:spcPts val="0"/>
              </a:spcAft>
              <a:defRPr/>
            </a:pPr>
            <a:r>
              <a:rPr lang="en-US" sz="900" dirty="0">
                <a:latin typeface="Segoe UI Light" panose="020B0502040204020203" pitchFamily="34" charset="0"/>
                <a:cs typeface="Segoe UI Light" panose="020B0502040204020203" pitchFamily="34" charset="0"/>
              </a:rPr>
              <a:t>Digital transformation means re-envisioning how you:</a:t>
            </a:r>
          </a:p>
          <a:p>
            <a:pPr defTabSz="928299">
              <a:lnSpc>
                <a:spcPct val="100000"/>
              </a:lnSpc>
              <a:spcAft>
                <a:spcPts val="0"/>
              </a:spcAft>
              <a:defRPr/>
            </a:pPr>
            <a:endParaRPr lang="en-US" sz="900" dirty="0">
              <a:latin typeface="Segoe UI Light" panose="020B0502040204020203" pitchFamily="34" charset="0"/>
              <a:cs typeface="Segoe UI Light" panose="020B0502040204020203" pitchFamily="34" charset="0"/>
            </a:endParaRPr>
          </a:p>
          <a:p>
            <a:pPr marL="174056" indent="-174056" defTabSz="928299">
              <a:lnSpc>
                <a:spcPct val="100000"/>
              </a:lnSpc>
              <a:spcAft>
                <a:spcPts val="0"/>
              </a:spcAft>
              <a:buFontTx/>
              <a:buChar char="-"/>
              <a:defRPr/>
            </a:pPr>
            <a:r>
              <a:rPr lang="en-US" sz="900" dirty="0">
                <a:latin typeface="Segoe UI Light" panose="020B0502040204020203" pitchFamily="34" charset="0"/>
                <a:cs typeface="Segoe UI Light" panose="020B0502040204020203" pitchFamily="34" charset="0"/>
              </a:rPr>
              <a:t>Engage your customers</a:t>
            </a:r>
          </a:p>
          <a:p>
            <a:pPr marL="174056" indent="-174056" defTabSz="928299">
              <a:lnSpc>
                <a:spcPct val="100000"/>
              </a:lnSpc>
              <a:spcAft>
                <a:spcPts val="0"/>
              </a:spcAft>
              <a:buFontTx/>
              <a:buChar char="-"/>
              <a:defRPr/>
            </a:pPr>
            <a:r>
              <a:rPr lang="en-US" sz="900" dirty="0">
                <a:latin typeface="Segoe UI Light" panose="020B0502040204020203" pitchFamily="34" charset="0"/>
                <a:cs typeface="Segoe UI Light" panose="020B0502040204020203" pitchFamily="34" charset="0"/>
              </a:rPr>
              <a:t>Empower your employees</a:t>
            </a:r>
          </a:p>
          <a:p>
            <a:pPr marL="174056" indent="-174056" defTabSz="928299">
              <a:lnSpc>
                <a:spcPct val="100000"/>
              </a:lnSpc>
              <a:spcAft>
                <a:spcPts val="0"/>
              </a:spcAft>
              <a:buFontTx/>
              <a:buChar char="-"/>
              <a:defRPr/>
            </a:pPr>
            <a:r>
              <a:rPr lang="en-US" sz="900" dirty="0">
                <a:latin typeface="Segoe UI Light" panose="020B0502040204020203" pitchFamily="34" charset="0"/>
                <a:cs typeface="Segoe UI Light" panose="020B0502040204020203" pitchFamily="34" charset="0"/>
              </a:rPr>
              <a:t>Optimize your operations</a:t>
            </a:r>
          </a:p>
          <a:p>
            <a:pPr marL="174056" indent="-174056" defTabSz="928299">
              <a:lnSpc>
                <a:spcPct val="100000"/>
              </a:lnSpc>
              <a:spcAft>
                <a:spcPts val="0"/>
              </a:spcAft>
              <a:buFontTx/>
              <a:buChar char="-"/>
              <a:defRPr/>
            </a:pPr>
            <a:r>
              <a:rPr lang="en-US" sz="900" dirty="0">
                <a:latin typeface="Segoe UI Light" panose="020B0502040204020203" pitchFamily="34" charset="0"/>
                <a:cs typeface="Segoe UI Light" panose="020B0502040204020203" pitchFamily="34" charset="0"/>
              </a:rPr>
              <a:t>And Transform your products </a:t>
            </a:r>
          </a:p>
          <a:p>
            <a:endParaRPr lang="en-US" sz="900" dirty="0">
              <a:latin typeface="Segoe UI Light" panose="020B0502040204020203" pitchFamily="34" charset="0"/>
              <a:cs typeface="Segoe UI Light" panose="020B0502040204020203" pitchFamily="34" charset="0"/>
            </a:endParaRPr>
          </a:p>
          <a:p>
            <a:r>
              <a:rPr lang="en-US" sz="900" dirty="0">
                <a:latin typeface="Segoe UI Light" panose="020B0502040204020203" pitchFamily="34" charset="0"/>
                <a:cs typeface="Segoe UI Light" panose="020B0502040204020203" pitchFamily="34" charset="0"/>
              </a:rPr>
              <a:t>To enable digital transformation strategies – so organizations can grow, evolve and meet the changing needs of customers, as well as capture new business opportunities, companies need intelligent business applications…  and that’s where Microsoft Dynamics 365 comes in.</a:t>
            </a:r>
            <a:endParaRPr lang="en-US" sz="500" dirty="0">
              <a:latin typeface="Segoe UI Light" panose="020B0502040204020203" pitchFamily="34" charset="0"/>
              <a:cs typeface="Segoe UI Light" panose="020B0502040204020203" pitchFamily="34" charset="0"/>
            </a:endParaRPr>
          </a:p>
        </p:txBody>
      </p:sp>
      <p:sp>
        <p:nvSpPr>
          <p:cNvPr id="4" name="Slide Number Placeholder 3"/>
          <p:cNvSpPr>
            <a:spLocks noGrp="1"/>
          </p:cNvSpPr>
          <p:nvPr>
            <p:ph type="sldNum" sz="quarter" idx="10"/>
          </p:nvPr>
        </p:nvSpPr>
        <p:spPr/>
        <p:txBody>
          <a:bodyPr/>
          <a:lstStyle/>
          <a:p>
            <a:pPr marL="0" marR="0" lvl="0" indent="0" algn="r" defTabSz="928299" rtl="0" eaLnBrk="1" fontAlgn="auto" latinLnBrk="0" hangingPunct="1">
              <a:lnSpc>
                <a:spcPct val="100000"/>
              </a:lnSpc>
              <a:spcBef>
                <a:spcPts val="0"/>
              </a:spcBef>
              <a:spcAft>
                <a:spcPts val="0"/>
              </a:spcAft>
              <a:buClrTx/>
              <a:buSzTx/>
              <a:buFontTx/>
              <a:buNone/>
              <a:tabLst/>
              <a:defRPr/>
            </a:pPr>
            <a:fld id="{4B03FD98-CD5B-4ADD-8DA6-FE36A8C66EA7}" type="slidenum">
              <a:rPr kumimoji="0" lang="en-US" sz="1800" b="0" i="0" u="none" strike="noStrike" kern="0" cap="none" spc="0" normalizeH="0" baseline="0" noProof="0">
                <a:ln>
                  <a:noFill/>
                </a:ln>
                <a:solidFill>
                  <a:prstClr val="black"/>
                </a:solidFill>
                <a:effectLst/>
                <a:uLnTx/>
                <a:uFillTx/>
                <a:latin typeface="Segoe UI" pitchFamily="34" charset="0"/>
                <a:ea typeface="+mn-ea"/>
                <a:cs typeface="+mn-cs"/>
              </a:rPr>
              <a:pPr marL="0" marR="0" lvl="0" indent="0" algn="r" defTabSz="928299" rtl="0" eaLnBrk="1" fontAlgn="auto" latinLnBrk="0" hangingPunct="1">
                <a:lnSpc>
                  <a:spcPct val="100000"/>
                </a:lnSpc>
                <a:spcBef>
                  <a:spcPts val="0"/>
                </a:spcBef>
                <a:spcAft>
                  <a:spcPts val="0"/>
                </a:spcAft>
                <a:buClrTx/>
                <a:buSzTx/>
                <a:buFontTx/>
                <a:buNone/>
                <a:tabLst/>
                <a:defRPr/>
              </a:pPr>
              <a:t>5</a:t>
            </a:fld>
            <a:endParaRPr kumimoji="0" lang="en-US" sz="1800" b="0" i="0" u="none" strike="noStrike" kern="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0991713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a:t>Dynamics 365 Business Central is </a:t>
            </a:r>
            <a:r>
              <a:rPr lang="en-US" sz="900" b="1" dirty="0"/>
              <a:t>Microsoft’s next generation of intelligent</a:t>
            </a:r>
            <a:r>
              <a:rPr lang="en-US" sz="900" b="1" baseline="0" dirty="0"/>
              <a:t> business applications in the cloud.</a:t>
            </a:r>
            <a:r>
              <a:rPr lang="en-US" sz="900" baseline="0" dirty="0"/>
              <a:t>  </a:t>
            </a:r>
          </a:p>
          <a:p>
            <a:pPr marL="0" indent="0">
              <a:buFont typeface="Arial" panose="020B0604020202020204" pitchFamily="34" charset="0"/>
              <a:buNone/>
            </a:pPr>
            <a:endParaRPr lang="en-US" sz="900" dirty="0"/>
          </a:p>
          <a:p>
            <a:pPr marL="171450" indent="-171450">
              <a:buFont typeface="Arial" panose="020B0604020202020204" pitchFamily="34" charset="0"/>
              <a:buChar char="•"/>
            </a:pPr>
            <a:r>
              <a:rPr lang="en-US" sz="900" dirty="0"/>
              <a:t>What makes Dynamics</a:t>
            </a:r>
            <a:r>
              <a:rPr lang="en-US" sz="900" baseline="0" dirty="0"/>
              <a:t> 365 unique is that it harnesses the power of One Microsoft.</a:t>
            </a:r>
          </a:p>
          <a:p>
            <a:pPr marL="0" indent="0">
              <a:buFont typeface="Arial" panose="020B0604020202020204" pitchFamily="34" charset="0"/>
              <a:buNone/>
            </a:pPr>
            <a:endParaRPr lang="en-US" sz="900" baseline="0" dirty="0"/>
          </a:p>
          <a:p>
            <a:pPr marL="177993" indent="-177993">
              <a:buFont typeface="Arial" panose="020B0604020202020204" pitchFamily="34" charset="0"/>
              <a:buChar char="•"/>
            </a:pPr>
            <a:r>
              <a:rPr lang="en-US" sz="900" b="1" dirty="0"/>
              <a:t>Deep integration between Dynamics 365 and Office 365 </a:t>
            </a:r>
            <a:r>
              <a:rPr lang="en-US" sz="900" dirty="0"/>
              <a:t>brings together the two worlds of business process and personal productivity.  We surface</a:t>
            </a:r>
            <a:r>
              <a:rPr lang="en-US" sz="900" baseline="0" dirty="0"/>
              <a:t> familiar tools like Excel and Word within the context of business processes, significantly increasing productivity and decreasing context switching.</a:t>
            </a:r>
          </a:p>
          <a:p>
            <a:pPr marL="0" indent="0">
              <a:buFont typeface="Arial" panose="020B0604020202020204" pitchFamily="34" charset="0"/>
              <a:buNone/>
            </a:pPr>
            <a:endParaRPr lang="en-US" sz="900" dirty="0"/>
          </a:p>
          <a:p>
            <a:pPr marL="177993" indent="-177993">
              <a:buFont typeface="Arial" panose="020B0604020202020204" pitchFamily="34" charset="0"/>
              <a:buChar char="•"/>
            </a:pPr>
            <a:r>
              <a:rPr lang="en-US" sz="900" b="1" dirty="0"/>
              <a:t>Power BI and Cortana Intelligence </a:t>
            </a:r>
            <a:r>
              <a:rPr lang="en-US" sz="900" dirty="0"/>
              <a:t>are natively embedded into Dynamics</a:t>
            </a:r>
            <a:r>
              <a:rPr lang="en-US" sz="900" baseline="0" dirty="0"/>
              <a:t> 365 business applications for </a:t>
            </a:r>
            <a:r>
              <a:rPr lang="en-US" sz="900" dirty="0"/>
              <a:t>predictive insights, prescriptive advice and actionable next steps. Additionally,</a:t>
            </a:r>
            <a:r>
              <a:rPr lang="en-US" sz="900" baseline="0" dirty="0"/>
              <a:t> </a:t>
            </a:r>
            <a:r>
              <a:rPr lang="en-US" sz="900" dirty="0"/>
              <a:t>Azure IoT brings device data to enable preemptive action in business functions like field service.   </a:t>
            </a:r>
          </a:p>
          <a:p>
            <a:r>
              <a:rPr lang="en-US" sz="900" dirty="0"/>
              <a:t> </a:t>
            </a:r>
          </a:p>
          <a:p>
            <a:pPr marL="177993" indent="-177993">
              <a:buFont typeface="Arial" panose="020B0604020202020204" pitchFamily="34" charset="0"/>
              <a:buChar char="•"/>
            </a:pPr>
            <a:r>
              <a:rPr lang="en-US" sz="1000" b="1" dirty="0">
                <a:solidFill>
                  <a:srgbClr val="FF0000"/>
                </a:solidFill>
              </a:rPr>
              <a:t>Businesses</a:t>
            </a:r>
            <a:r>
              <a:rPr lang="en-US" sz="900" b="1" dirty="0">
                <a:solidFill>
                  <a:srgbClr val="FF0000"/>
                </a:solidFill>
              </a:rPr>
              <a:t> can</a:t>
            </a:r>
            <a:r>
              <a:rPr lang="en-US" sz="900" b="1" baseline="0" dirty="0">
                <a:solidFill>
                  <a:srgbClr val="FF0000"/>
                </a:solidFill>
              </a:rPr>
              <a:t> also </a:t>
            </a:r>
            <a:r>
              <a:rPr lang="en-US" sz="900" b="1" dirty="0">
                <a:solidFill>
                  <a:srgbClr val="FF0000"/>
                </a:solidFill>
              </a:rPr>
              <a:t>adapt and innovate in real-time with a common data model and an</a:t>
            </a:r>
            <a:r>
              <a:rPr lang="en-US" sz="900" b="1" baseline="0" dirty="0">
                <a:solidFill>
                  <a:srgbClr val="FF0000"/>
                </a:solidFill>
              </a:rPr>
              <a:t> </a:t>
            </a:r>
            <a:r>
              <a:rPr lang="en-US" sz="900" b="1" dirty="0">
                <a:solidFill>
                  <a:srgbClr val="FF0000"/>
                </a:solidFill>
              </a:rPr>
              <a:t>extensible business application platform,</a:t>
            </a:r>
            <a:r>
              <a:rPr lang="en-US" sz="900" b="1" baseline="0" dirty="0">
                <a:solidFill>
                  <a:srgbClr val="FF0000"/>
                </a:solidFill>
              </a:rPr>
              <a:t> </a:t>
            </a:r>
            <a:r>
              <a:rPr lang="en-US" sz="900" b="0" baseline="0" dirty="0">
                <a:solidFill>
                  <a:srgbClr val="FF0000"/>
                </a:solidFill>
              </a:rPr>
              <a:t>including PowerApps, Flow and Power BI Embedded.</a:t>
            </a:r>
            <a:endParaRPr lang="en-US" sz="900" b="0" dirty="0">
              <a:solidFill>
                <a:srgbClr val="FF0000"/>
              </a:solidFill>
            </a:endParaRPr>
          </a:p>
          <a:p>
            <a:pPr marL="177993" indent="-177993">
              <a:buFont typeface="Arial" panose="020B0604020202020204" pitchFamily="34" charset="0"/>
              <a:buChar char="•"/>
            </a:pPr>
            <a:endParaRPr lang="en-US" sz="900" dirty="0">
              <a:effectLst/>
            </a:endParaRPr>
          </a:p>
          <a:p>
            <a:pPr marL="177993" indent="-177993">
              <a:buFont typeface="Arial" panose="020B0604020202020204" pitchFamily="34" charset="0"/>
              <a:buChar char="•"/>
            </a:pPr>
            <a:r>
              <a:rPr lang="en-US" sz="900" b="1" dirty="0"/>
              <a:t>We have also introduced Microsoft AppSource </a:t>
            </a:r>
            <a:r>
              <a:rPr lang="en-US" sz="900" b="0" dirty="0"/>
              <a:t>so</a:t>
            </a:r>
            <a:r>
              <a:rPr lang="en-US" sz="900" b="0" baseline="0" dirty="0"/>
              <a:t> </a:t>
            </a:r>
            <a:r>
              <a:rPr lang="en-US" sz="900" dirty="0"/>
              <a:t>business users to easily find and evaluate line of business SaaS applications</a:t>
            </a:r>
            <a:r>
              <a:rPr lang="en-US" sz="900" baseline="0" dirty="0"/>
              <a:t> from </a:t>
            </a:r>
            <a:r>
              <a:rPr lang="en-US" sz="900" dirty="0"/>
              <a:t>Microsoft and our partners, across Dynamics 365, Office 365, Cortana Intelligence and the Azure platform. </a:t>
            </a:r>
            <a:endParaRPr lang="en-US" baseline="0" dirty="0"/>
          </a:p>
        </p:txBody>
      </p:sp>
      <p:sp>
        <p:nvSpPr>
          <p:cNvPr id="4" name="Slide Number Placeholder 3"/>
          <p:cNvSpPr>
            <a:spLocks noGrp="1"/>
          </p:cNvSpPr>
          <p:nvPr>
            <p:ph type="sldNum" sz="quarter" idx="10"/>
          </p:nvPr>
        </p:nvSpPr>
        <p:spPr/>
        <p:txBody>
          <a:bodyPr/>
          <a:lstStyle/>
          <a:p>
            <a:pPr marL="0" marR="0" lvl="0" indent="0" algn="r" defTabSz="928299" rtl="0" eaLnBrk="1" fontAlgn="auto" latinLnBrk="0" hangingPunct="1">
              <a:lnSpc>
                <a:spcPct val="100000"/>
              </a:lnSpc>
              <a:spcBef>
                <a:spcPts val="0"/>
              </a:spcBef>
              <a:spcAft>
                <a:spcPts val="0"/>
              </a:spcAft>
              <a:buClrTx/>
              <a:buSzTx/>
              <a:buFontTx/>
              <a:buNone/>
              <a:tabLst/>
              <a:defRPr/>
            </a:pPr>
            <a:fld id="{1A4DAD93-0CCE-4BD6-96C4-CA31C045EE01}" type="slidenum">
              <a:rPr kumimoji="0" lang="en-US" sz="1800" b="0" i="0" u="none" strike="noStrike" kern="0" cap="none" spc="0" normalizeH="0" baseline="0" noProof="0">
                <a:ln>
                  <a:noFill/>
                </a:ln>
                <a:solidFill>
                  <a:sysClr val="windowText" lastClr="000000"/>
                </a:solidFill>
                <a:effectLst/>
                <a:uLnTx/>
                <a:uFillTx/>
                <a:latin typeface="Segoe UI" pitchFamily="34" charset="0"/>
                <a:ea typeface="+mn-ea"/>
                <a:cs typeface="+mn-cs"/>
              </a:rPr>
              <a:pPr marL="0" marR="0" lvl="0" indent="0" algn="r" defTabSz="928299" rtl="0" eaLnBrk="1" fontAlgn="auto" latinLnBrk="0" hangingPunct="1">
                <a:lnSpc>
                  <a:spcPct val="100000"/>
                </a:lnSpc>
                <a:spcBef>
                  <a:spcPts val="0"/>
                </a:spcBef>
                <a:spcAft>
                  <a:spcPts val="0"/>
                </a:spcAft>
                <a:buClrTx/>
                <a:buSzTx/>
                <a:buFontTx/>
                <a:buNone/>
                <a:tabLst/>
                <a:defRPr/>
              </a:pPr>
              <a:t>6</a:t>
            </a:fld>
            <a:endParaRPr kumimoji="0" lang="en-US" sz="1800" b="0" i="0" u="none" strike="noStrike" kern="0" cap="none" spc="0" normalizeH="0" baseline="0" noProof="0" dirty="0">
              <a:ln>
                <a:noFill/>
              </a:ln>
              <a:solidFill>
                <a:sysClr val="windowText" lastClr="000000"/>
              </a:solidFill>
              <a:effectLst/>
              <a:uLnTx/>
              <a:uFillTx/>
              <a:latin typeface="Segoe UI" pitchFamily="34" charset="0"/>
              <a:ea typeface="+mn-ea"/>
              <a:cs typeface="+mn-cs"/>
            </a:endParaRPr>
          </a:p>
        </p:txBody>
      </p:sp>
    </p:spTree>
    <p:extLst>
      <p:ext uri="{BB962C8B-B14F-4D97-AF65-F5344CB8AC3E}">
        <p14:creationId xmlns:p14="http://schemas.microsoft.com/office/powerpoint/2010/main" val="36114210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t>Microsoft Inspire</a:t>
            </a:r>
          </a:p>
        </p:txBody>
      </p:sp>
      <p:sp>
        <p:nvSpPr>
          <p:cNvPr id="5" name="Footer Placeholder 4"/>
          <p:cNvSpPr>
            <a:spLocks noGrp="1"/>
          </p:cNvSpPr>
          <p:nvPr>
            <p:ph type="ftr" sz="quarter" idx="11"/>
          </p:nvPr>
        </p:nvSpPr>
        <p:spPr/>
        <p:txBody>
          <a:bodyPr/>
          <a:lstStyle/>
          <a:p>
            <a:pPr defTabSz="931467"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0C65058D-1649-4E4D-991B-9246C440EFA4}" type="datetime1">
              <a:rPr lang="en-US" smtClean="0"/>
              <a:t>3/12/2020</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7</a:t>
            </a:fld>
            <a:endParaRPr lang="en-US" dirty="0"/>
          </a:p>
        </p:txBody>
      </p:sp>
    </p:spTree>
    <p:extLst>
      <p:ext uri="{BB962C8B-B14F-4D97-AF65-F5344CB8AC3E}">
        <p14:creationId xmlns:p14="http://schemas.microsoft.com/office/powerpoint/2010/main" val="6063476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t>Microsoft Inspire</a:t>
            </a:r>
          </a:p>
        </p:txBody>
      </p:sp>
      <p:sp>
        <p:nvSpPr>
          <p:cNvPr id="5" name="Footer Placeholder 4"/>
          <p:cNvSpPr>
            <a:spLocks noGrp="1"/>
          </p:cNvSpPr>
          <p:nvPr>
            <p:ph type="ftr" sz="quarter" idx="11"/>
          </p:nvPr>
        </p:nvSpPr>
        <p:spPr/>
        <p:txBody>
          <a:bodyPr/>
          <a:lstStyle/>
          <a:p>
            <a:pPr defTabSz="931467"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E4DC777C-9E05-4A7B-8575-BC97AD601BE2}" type="datetime1">
              <a:rPr lang="en-US" smtClean="0"/>
              <a:t>3/12/2020</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8</a:t>
            </a:fld>
            <a:endParaRPr lang="en-US" dirty="0"/>
          </a:p>
        </p:txBody>
      </p:sp>
    </p:spTree>
    <p:extLst>
      <p:ext uri="{BB962C8B-B14F-4D97-AF65-F5344CB8AC3E}">
        <p14:creationId xmlns:p14="http://schemas.microsoft.com/office/powerpoint/2010/main" val="13145826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5D5BCACF-EA4A-4B82-A12F-8F11A583A278}" type="datetime1">
              <a:rPr lang="en-US" smtClean="0"/>
              <a:t>3/12/2020</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9</a:t>
            </a:fld>
            <a:endParaRPr lang="en-US" dirty="0"/>
          </a:p>
        </p:txBody>
      </p:sp>
    </p:spTree>
    <p:extLst>
      <p:ext uri="{BB962C8B-B14F-4D97-AF65-F5344CB8AC3E}">
        <p14:creationId xmlns:p14="http://schemas.microsoft.com/office/powerpoint/2010/main" val="6465776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03" y="1212851"/>
            <a:ext cx="11885684" cy="2443746"/>
          </a:xfrm>
          <a:prstGeom prst="rect">
            <a:avLst/>
          </a:prstGeom>
        </p:spPr>
        <p:txBody>
          <a:bodyPr/>
          <a:lstStyle>
            <a:lvl1pPr marL="290457" indent="-290457">
              <a:buClr>
                <a:schemeClr val="tx1"/>
              </a:buClr>
              <a:buSzPct val="90000"/>
              <a:buFont typeface="Arial" pitchFamily="34" charset="0"/>
              <a:buChar char="•"/>
              <a:defRPr sz="359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90" indent="-280935">
              <a:buClr>
                <a:schemeClr val="tx1"/>
              </a:buClr>
              <a:buSzPct val="90000"/>
              <a:buFont typeface="Arial" pitchFamily="34" charset="0"/>
              <a:buChar char="•"/>
              <a:defRPr sz="3199">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847" indent="-290457">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404" indent="-228557">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960" indent="-228557">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a:t>Use this Layout for Speaker Notes slides</a:t>
            </a:r>
          </a:p>
          <a:p>
            <a:pPr lvl="1"/>
            <a:r>
              <a:rPr lang="en-US"/>
              <a:t>Second level</a:t>
            </a:r>
          </a:p>
          <a:p>
            <a:pPr lvl="2"/>
            <a:r>
              <a:rPr lang="en-US"/>
              <a:t>Third level</a:t>
            </a:r>
          </a:p>
          <a:p>
            <a:pPr lvl="3"/>
            <a:r>
              <a:rPr lang="en-US"/>
              <a:t>Fourth level</a:t>
            </a:r>
          </a:p>
          <a:p>
            <a:pPr lvl="4"/>
            <a:r>
              <a:rPr lang="en-US"/>
              <a:t>Fifth level</a:t>
            </a:r>
          </a:p>
        </p:txBody>
      </p:sp>
      <p:sp>
        <p:nvSpPr>
          <p:cNvPr id="4" name="Text Placeholder 6"/>
          <p:cNvSpPr>
            <a:spLocks noGrp="1"/>
          </p:cNvSpPr>
          <p:nvPr>
            <p:ph type="body" sz="quarter" idx="11" hasCustomPrompt="1"/>
          </p:nvPr>
        </p:nvSpPr>
        <p:spPr>
          <a:xfrm>
            <a:off x="2" y="6363076"/>
            <a:ext cx="12434889"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99"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p>
        </p:txBody>
      </p:sp>
    </p:spTree>
    <p:extLst>
      <p:ext uri="{BB962C8B-B14F-4D97-AF65-F5344CB8AC3E}">
        <p14:creationId xmlns:p14="http://schemas.microsoft.com/office/powerpoint/2010/main" val="359821903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Walkin (event name)">
    <p:bg>
      <p:bgPr>
        <a:solidFill>
          <a:schemeClr val="accent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srcRect l="1" t="17860" r="13667" b="9289"/>
          <a:stretch/>
        </p:blipFill>
        <p:spPr>
          <a:xfrm>
            <a:off x="0" y="0"/>
            <a:ext cx="12434888" cy="6994526"/>
          </a:xfrm>
          <a:prstGeom prst="rect">
            <a:avLst/>
          </a:prstGeom>
        </p:spPr>
      </p:pic>
      <p:sp>
        <p:nvSpPr>
          <p:cNvPr id="11" name="Rectangle 10"/>
          <p:cNvSpPr/>
          <p:nvPr userDrawn="1"/>
        </p:nvSpPr>
        <p:spPr bwMode="white">
          <a:xfrm>
            <a:off x="0" y="-1"/>
            <a:ext cx="5438968" cy="699452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7" tIns="146285" rIns="182857" bIns="146285" numCol="1" spcCol="0" rtlCol="0" fromWordArt="0" anchor="t" anchorCtr="0" forceAA="0" compatLnSpc="1">
            <a:prstTxWarp prst="textNoShape">
              <a:avLst/>
            </a:prstTxWarp>
            <a:noAutofit/>
          </a:bodyPr>
          <a:lstStyle/>
          <a:p>
            <a:pPr algn="ctr" defTabSz="932379"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667" y="2109013"/>
            <a:ext cx="4937130" cy="1828800"/>
          </a:xfrm>
          <a:noFill/>
        </p:spPr>
        <p:txBody>
          <a:bodyPr lIns="146304" tIns="91440" rIns="146304" bIns="91440" anchor="t" anchorCtr="0"/>
          <a:lstStyle>
            <a:lvl1pPr>
              <a:defRPr sz="4400" spc="-100" baseline="0">
                <a:gradFill>
                  <a:gsLst>
                    <a:gs pos="62564">
                      <a:schemeClr val="tx1"/>
                    </a:gs>
                    <a:gs pos="55000">
                      <a:schemeClr val="tx1"/>
                    </a:gs>
                  </a:gsLst>
                  <a:lin ang="5400000" scaled="0"/>
                </a:gradFill>
              </a:defRPr>
            </a:lvl1pPr>
          </a:lstStyle>
          <a:p>
            <a:r>
              <a:rPr lang="en-US" dirty="0"/>
              <a:t>Event name</a:t>
            </a:r>
          </a:p>
        </p:txBody>
      </p:sp>
      <p:sp>
        <p:nvSpPr>
          <p:cNvPr id="5" name="Text Placeholder 4"/>
          <p:cNvSpPr>
            <a:spLocks noGrp="1"/>
          </p:cNvSpPr>
          <p:nvPr>
            <p:ph type="body" sz="quarter" idx="12" hasCustomPrompt="1"/>
          </p:nvPr>
        </p:nvSpPr>
        <p:spPr>
          <a:xfrm>
            <a:off x="274667" y="3937813"/>
            <a:ext cx="4937130" cy="730183"/>
          </a:xfrm>
          <a:noFill/>
        </p:spPr>
        <p:txBody>
          <a:bodyPr lIns="164592" tIns="109728" rIns="164592" bIns="109728">
            <a:noAutofit/>
          </a:bodyPr>
          <a:lstStyle>
            <a:lvl1pPr marL="0" indent="0">
              <a:spcBef>
                <a:spcPts val="0"/>
              </a:spcBef>
              <a:buNone/>
              <a:defRPr sz="2400" spc="0" baseline="0">
                <a:gradFill>
                  <a:gsLst>
                    <a:gs pos="91000">
                      <a:schemeClr val="tx1"/>
                    </a:gs>
                    <a:gs pos="0">
                      <a:schemeClr val="tx1"/>
                    </a:gs>
                  </a:gsLst>
                  <a:lin ang="5400000" scaled="0"/>
                </a:gradFill>
                <a:latin typeface="+mn-lt"/>
              </a:defRPr>
            </a:lvl1pPr>
          </a:lstStyle>
          <a:p>
            <a:pPr lvl="0"/>
            <a:r>
              <a:rPr lang="en-US" dirty="0"/>
              <a:t>Date</a:t>
            </a:r>
          </a:p>
        </p:txBody>
      </p:sp>
      <p:sp>
        <p:nvSpPr>
          <p:cNvPr id="3" name="Text Placeholder 2"/>
          <p:cNvSpPr>
            <a:spLocks noGrp="1"/>
          </p:cNvSpPr>
          <p:nvPr>
            <p:ph type="body" sz="quarter" idx="13" hasCustomPrompt="1"/>
          </p:nvPr>
        </p:nvSpPr>
        <p:spPr>
          <a:xfrm>
            <a:off x="274604" y="4667996"/>
            <a:ext cx="4937130" cy="461665"/>
          </a:xfrm>
        </p:spPr>
        <p:txBody>
          <a:bodyPr/>
          <a:lstStyle>
            <a:lvl1pPr marL="0" indent="0">
              <a:buNone/>
              <a:defRPr lang="en-US" sz="2000" kern="1200" spc="0" baseline="0" dirty="0" smtClean="0">
                <a:gradFill>
                  <a:gsLst>
                    <a:gs pos="91000">
                      <a:schemeClr val="tx1"/>
                    </a:gs>
                    <a:gs pos="0">
                      <a:schemeClr val="tx1"/>
                    </a:gs>
                  </a:gsLst>
                  <a:lin ang="5400000" scaled="0"/>
                </a:gradFill>
                <a:latin typeface="+mn-lt"/>
                <a:ea typeface="+mn-ea"/>
                <a:cs typeface="+mn-cs"/>
              </a:defRPr>
            </a:lvl1pPr>
          </a:lstStyle>
          <a:p>
            <a:r>
              <a:rPr lang="en-US" dirty="0"/>
              <a:t>Optional (City, State or venue)</a:t>
            </a:r>
          </a:p>
        </p:txBody>
      </p:sp>
      <p:grpSp>
        <p:nvGrpSpPr>
          <p:cNvPr id="14" name="Group 13"/>
          <p:cNvGrpSpPr>
            <a:grpSpLocks noChangeAspect="1"/>
          </p:cNvGrpSpPr>
          <p:nvPr userDrawn="1"/>
        </p:nvGrpSpPr>
        <p:grpSpPr bwMode="black">
          <a:xfrm>
            <a:off x="457142" y="483514"/>
            <a:ext cx="1393533" cy="299213"/>
            <a:chOff x="457200" y="1643393"/>
            <a:chExt cx="4492753" cy="964540"/>
          </a:xfrm>
        </p:grpSpPr>
        <p:pic>
          <p:nvPicPr>
            <p:cNvPr id="15" name="Picture 14"/>
            <p:cNvPicPr>
              <a:picLocks noChangeAspect="1"/>
            </p:cNvPicPr>
            <p:nvPr/>
          </p:nvPicPr>
          <p:blipFill>
            <a:blip r:embed="rId3"/>
            <a:stretch>
              <a:fillRect/>
            </a:stretch>
          </p:blipFill>
          <p:spPr bwMode="black">
            <a:xfrm>
              <a:off x="457200" y="1643393"/>
              <a:ext cx="964540" cy="964540"/>
            </a:xfrm>
            <a:prstGeom prst="rect">
              <a:avLst/>
            </a:prstGeom>
          </p:spPr>
        </p:pic>
        <p:sp>
          <p:nvSpPr>
            <p:cNvPr id="16" name="Freeform 12"/>
            <p:cNvSpPr>
              <a:spLocks noEditPoints="1"/>
            </p:cNvSpPr>
            <p:nvPr/>
          </p:nvSpPr>
          <p:spPr bwMode="black">
            <a:xfrm>
              <a:off x="1703514" y="1792710"/>
              <a:ext cx="3246439" cy="635329"/>
            </a:xfrm>
            <a:custGeom>
              <a:avLst/>
              <a:gdLst>
                <a:gd name="T0" fmla="*/ 218 w 1139"/>
                <a:gd name="T1" fmla="*/ 217 h 220"/>
                <a:gd name="T2" fmla="*/ 185 w 1139"/>
                <a:gd name="T3" fmla="*/ 52 h 220"/>
                <a:gd name="T4" fmla="*/ 120 w 1139"/>
                <a:gd name="T5" fmla="*/ 217 h 220"/>
                <a:gd name="T6" fmla="*/ 32 w 1139"/>
                <a:gd name="T7" fmla="*/ 52 h 220"/>
                <a:gd name="T8" fmla="*/ 33 w 1139"/>
                <a:gd name="T9" fmla="*/ 93 h 220"/>
                <a:gd name="T10" fmla="*/ 0 w 1139"/>
                <a:gd name="T11" fmla="*/ 15 h 220"/>
                <a:gd name="T12" fmla="*/ 109 w 1139"/>
                <a:gd name="T13" fmla="*/ 168 h 220"/>
                <a:gd name="T14" fmla="*/ 171 w 1139"/>
                <a:gd name="T15" fmla="*/ 15 h 220"/>
                <a:gd name="T16" fmla="*/ 285 w 1139"/>
                <a:gd name="T17" fmla="*/ 72 h 220"/>
                <a:gd name="T18" fmla="*/ 269 w 1139"/>
                <a:gd name="T19" fmla="*/ 11 h 220"/>
                <a:gd name="T20" fmla="*/ 254 w 1139"/>
                <a:gd name="T21" fmla="*/ 45 h 220"/>
                <a:gd name="T22" fmla="*/ 289 w 1139"/>
                <a:gd name="T23" fmla="*/ 31 h 220"/>
                <a:gd name="T24" fmla="*/ 405 w 1139"/>
                <a:gd name="T25" fmla="*/ 71 h 220"/>
                <a:gd name="T26" fmla="*/ 318 w 1139"/>
                <a:gd name="T27" fmla="*/ 107 h 220"/>
                <a:gd name="T28" fmla="*/ 343 w 1139"/>
                <a:gd name="T29" fmla="*/ 211 h 220"/>
                <a:gd name="T30" fmla="*/ 422 w 1139"/>
                <a:gd name="T31" fmla="*/ 210 h 220"/>
                <a:gd name="T32" fmla="*/ 404 w 1139"/>
                <a:gd name="T33" fmla="*/ 189 h 220"/>
                <a:gd name="T34" fmla="*/ 344 w 1139"/>
                <a:gd name="T35" fmla="*/ 145 h 220"/>
                <a:gd name="T36" fmla="*/ 420 w 1139"/>
                <a:gd name="T37" fmla="*/ 108 h 220"/>
                <a:gd name="T38" fmla="*/ 421 w 1139"/>
                <a:gd name="T39" fmla="*/ 76 h 220"/>
                <a:gd name="T40" fmla="*/ 495 w 1139"/>
                <a:gd name="T41" fmla="*/ 78 h 220"/>
                <a:gd name="T42" fmla="*/ 481 w 1139"/>
                <a:gd name="T43" fmla="*/ 72 h 220"/>
                <a:gd name="T44" fmla="*/ 481 w 1139"/>
                <a:gd name="T45" fmla="*/ 217 h 220"/>
                <a:gd name="T46" fmla="*/ 512 w 1139"/>
                <a:gd name="T47" fmla="*/ 100 h 220"/>
                <a:gd name="T48" fmla="*/ 531 w 1139"/>
                <a:gd name="T49" fmla="*/ 106 h 220"/>
                <a:gd name="T50" fmla="*/ 517 w 1139"/>
                <a:gd name="T51" fmla="*/ 70 h 220"/>
                <a:gd name="T52" fmla="*/ 661 w 1139"/>
                <a:gd name="T53" fmla="*/ 199 h 220"/>
                <a:gd name="T54" fmla="*/ 533 w 1139"/>
                <a:gd name="T55" fmla="*/ 146 h 220"/>
                <a:gd name="T56" fmla="*/ 663 w 1139"/>
                <a:gd name="T57" fmla="*/ 89 h 220"/>
                <a:gd name="T58" fmla="*/ 608 w 1139"/>
                <a:gd name="T59" fmla="*/ 97 h 220"/>
                <a:gd name="T60" fmla="*/ 579 w 1139"/>
                <a:gd name="T61" fmla="*/ 180 h 220"/>
                <a:gd name="T62" fmla="*/ 646 w 1139"/>
                <a:gd name="T63" fmla="*/ 144 h 220"/>
                <a:gd name="T64" fmla="*/ 732 w 1139"/>
                <a:gd name="T65" fmla="*/ 110 h 220"/>
                <a:gd name="T66" fmla="*/ 770 w 1139"/>
                <a:gd name="T67" fmla="*/ 98 h 220"/>
                <a:gd name="T68" fmla="*/ 786 w 1139"/>
                <a:gd name="T69" fmla="*/ 75 h 220"/>
                <a:gd name="T70" fmla="*/ 753 w 1139"/>
                <a:gd name="T71" fmla="*/ 69 h 220"/>
                <a:gd name="T72" fmla="*/ 701 w 1139"/>
                <a:gd name="T73" fmla="*/ 131 h 220"/>
                <a:gd name="T74" fmla="*/ 750 w 1139"/>
                <a:gd name="T75" fmla="*/ 164 h 220"/>
                <a:gd name="T76" fmla="*/ 738 w 1139"/>
                <a:gd name="T77" fmla="*/ 193 h 220"/>
                <a:gd name="T78" fmla="*/ 698 w 1139"/>
                <a:gd name="T79" fmla="*/ 179 h 220"/>
                <a:gd name="T80" fmla="*/ 717 w 1139"/>
                <a:gd name="T81" fmla="*/ 218 h 220"/>
                <a:gd name="T82" fmla="*/ 794 w 1139"/>
                <a:gd name="T83" fmla="*/ 175 h 220"/>
                <a:gd name="T84" fmla="*/ 938 w 1139"/>
                <a:gd name="T85" fmla="*/ 89 h 220"/>
                <a:gd name="T86" fmla="*/ 882 w 1139"/>
                <a:gd name="T87" fmla="*/ 220 h 220"/>
                <a:gd name="T88" fmla="*/ 829 w 1139"/>
                <a:gd name="T89" fmla="*/ 89 h 220"/>
                <a:gd name="T90" fmla="*/ 922 w 1139"/>
                <a:gd name="T91" fmla="*/ 144 h 220"/>
                <a:gd name="T92" fmla="*/ 855 w 1139"/>
                <a:gd name="T93" fmla="*/ 109 h 220"/>
                <a:gd name="T94" fmla="*/ 884 w 1139"/>
                <a:gd name="T95" fmla="*/ 192 h 220"/>
                <a:gd name="T96" fmla="*/ 1139 w 1139"/>
                <a:gd name="T97" fmla="*/ 100 h 220"/>
                <a:gd name="T98" fmla="*/ 1104 w 1139"/>
                <a:gd name="T99" fmla="*/ 29 h 220"/>
                <a:gd name="T100" fmla="*/ 1070 w 1139"/>
                <a:gd name="T101" fmla="*/ 40 h 220"/>
                <a:gd name="T102" fmla="*/ 1019 w 1139"/>
                <a:gd name="T103" fmla="*/ 54 h 220"/>
                <a:gd name="T104" fmla="*/ 1055 w 1139"/>
                <a:gd name="T105" fmla="*/ 32 h 220"/>
                <a:gd name="T106" fmla="*/ 1056 w 1139"/>
                <a:gd name="T107" fmla="*/ 3 h 220"/>
                <a:gd name="T108" fmla="*/ 991 w 1139"/>
                <a:gd name="T109" fmla="*/ 25 h 220"/>
                <a:gd name="T110" fmla="*/ 961 w 1139"/>
                <a:gd name="T111" fmla="*/ 72 h 220"/>
                <a:gd name="T112" fmla="*/ 985 w 1139"/>
                <a:gd name="T113" fmla="*/ 217 h 220"/>
                <a:gd name="T114" fmla="*/ 1070 w 1139"/>
                <a:gd name="T115" fmla="*/ 100 h 220"/>
                <a:gd name="T116" fmla="*/ 1127 w 1139"/>
                <a:gd name="T117" fmla="*/ 219 h 220"/>
                <a:gd name="T118" fmla="*/ 1139 w 1139"/>
                <a:gd name="T119" fmla="*/ 187 h 220"/>
                <a:gd name="T120" fmla="*/ 1123 w 1139"/>
                <a:gd name="T121" fmla="*/ 192 h 220"/>
                <a:gd name="T122" fmla="*/ 1104 w 1139"/>
                <a:gd name="T123" fmla="*/ 1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39" h="220">
                  <a:moveTo>
                    <a:pt x="171" y="15"/>
                  </a:moveTo>
                  <a:cubicBezTo>
                    <a:pt x="218" y="15"/>
                    <a:pt x="218" y="15"/>
                    <a:pt x="218" y="15"/>
                  </a:cubicBezTo>
                  <a:cubicBezTo>
                    <a:pt x="218" y="217"/>
                    <a:pt x="218" y="217"/>
                    <a:pt x="218" y="217"/>
                  </a:cubicBezTo>
                  <a:cubicBezTo>
                    <a:pt x="184" y="217"/>
                    <a:pt x="184" y="217"/>
                    <a:pt x="184" y="217"/>
                  </a:cubicBezTo>
                  <a:cubicBezTo>
                    <a:pt x="184" y="89"/>
                    <a:pt x="184" y="89"/>
                    <a:pt x="184" y="89"/>
                  </a:cubicBezTo>
                  <a:cubicBezTo>
                    <a:pt x="184" y="80"/>
                    <a:pt x="184" y="67"/>
                    <a:pt x="185" y="52"/>
                  </a:cubicBezTo>
                  <a:cubicBezTo>
                    <a:pt x="185" y="52"/>
                    <a:pt x="185" y="52"/>
                    <a:pt x="185" y="52"/>
                  </a:cubicBezTo>
                  <a:cubicBezTo>
                    <a:pt x="183" y="58"/>
                    <a:pt x="182" y="65"/>
                    <a:pt x="180" y="68"/>
                  </a:cubicBezTo>
                  <a:cubicBezTo>
                    <a:pt x="120" y="217"/>
                    <a:pt x="120" y="217"/>
                    <a:pt x="120" y="217"/>
                  </a:cubicBezTo>
                  <a:cubicBezTo>
                    <a:pt x="97" y="217"/>
                    <a:pt x="97" y="217"/>
                    <a:pt x="97" y="217"/>
                  </a:cubicBezTo>
                  <a:cubicBezTo>
                    <a:pt x="37" y="70"/>
                    <a:pt x="37" y="70"/>
                    <a:pt x="37" y="70"/>
                  </a:cubicBezTo>
                  <a:cubicBezTo>
                    <a:pt x="36" y="66"/>
                    <a:pt x="34" y="60"/>
                    <a:pt x="32" y="52"/>
                  </a:cubicBezTo>
                  <a:cubicBezTo>
                    <a:pt x="31" y="52"/>
                    <a:pt x="31" y="52"/>
                    <a:pt x="31" y="52"/>
                  </a:cubicBezTo>
                  <a:cubicBezTo>
                    <a:pt x="32" y="56"/>
                    <a:pt x="32" y="60"/>
                    <a:pt x="32" y="65"/>
                  </a:cubicBezTo>
                  <a:cubicBezTo>
                    <a:pt x="33" y="76"/>
                    <a:pt x="33" y="85"/>
                    <a:pt x="33" y="93"/>
                  </a:cubicBezTo>
                  <a:cubicBezTo>
                    <a:pt x="33" y="217"/>
                    <a:pt x="33" y="217"/>
                    <a:pt x="33" y="217"/>
                  </a:cubicBezTo>
                  <a:cubicBezTo>
                    <a:pt x="0" y="217"/>
                    <a:pt x="0" y="217"/>
                    <a:pt x="0" y="217"/>
                  </a:cubicBezTo>
                  <a:cubicBezTo>
                    <a:pt x="0" y="15"/>
                    <a:pt x="0" y="15"/>
                    <a:pt x="0" y="15"/>
                  </a:cubicBezTo>
                  <a:cubicBezTo>
                    <a:pt x="50" y="15"/>
                    <a:pt x="50" y="15"/>
                    <a:pt x="50" y="15"/>
                  </a:cubicBezTo>
                  <a:cubicBezTo>
                    <a:pt x="100" y="142"/>
                    <a:pt x="100" y="142"/>
                    <a:pt x="100" y="142"/>
                  </a:cubicBezTo>
                  <a:cubicBezTo>
                    <a:pt x="105" y="153"/>
                    <a:pt x="108" y="162"/>
                    <a:pt x="109" y="168"/>
                  </a:cubicBezTo>
                  <a:cubicBezTo>
                    <a:pt x="110" y="168"/>
                    <a:pt x="110" y="168"/>
                    <a:pt x="110" y="168"/>
                  </a:cubicBezTo>
                  <a:cubicBezTo>
                    <a:pt x="119" y="142"/>
                    <a:pt x="119" y="142"/>
                    <a:pt x="119" y="142"/>
                  </a:cubicBezTo>
                  <a:lnTo>
                    <a:pt x="171" y="15"/>
                  </a:lnTo>
                  <a:close/>
                  <a:moveTo>
                    <a:pt x="251" y="217"/>
                  </a:moveTo>
                  <a:cubicBezTo>
                    <a:pt x="285" y="217"/>
                    <a:pt x="285" y="217"/>
                    <a:pt x="285" y="217"/>
                  </a:cubicBezTo>
                  <a:cubicBezTo>
                    <a:pt x="285" y="72"/>
                    <a:pt x="285" y="72"/>
                    <a:pt x="285" y="72"/>
                  </a:cubicBezTo>
                  <a:cubicBezTo>
                    <a:pt x="251" y="72"/>
                    <a:pt x="251" y="72"/>
                    <a:pt x="251" y="72"/>
                  </a:cubicBezTo>
                  <a:lnTo>
                    <a:pt x="251" y="217"/>
                  </a:lnTo>
                  <a:close/>
                  <a:moveTo>
                    <a:pt x="269" y="11"/>
                  </a:moveTo>
                  <a:cubicBezTo>
                    <a:pt x="263" y="11"/>
                    <a:pt x="258" y="13"/>
                    <a:pt x="254" y="17"/>
                  </a:cubicBezTo>
                  <a:cubicBezTo>
                    <a:pt x="250" y="20"/>
                    <a:pt x="248" y="25"/>
                    <a:pt x="248" y="31"/>
                  </a:cubicBezTo>
                  <a:cubicBezTo>
                    <a:pt x="248" y="36"/>
                    <a:pt x="250" y="41"/>
                    <a:pt x="254" y="45"/>
                  </a:cubicBezTo>
                  <a:cubicBezTo>
                    <a:pt x="258" y="48"/>
                    <a:pt x="263" y="50"/>
                    <a:pt x="269" y="50"/>
                  </a:cubicBezTo>
                  <a:cubicBezTo>
                    <a:pt x="274" y="50"/>
                    <a:pt x="279" y="48"/>
                    <a:pt x="283" y="45"/>
                  </a:cubicBezTo>
                  <a:cubicBezTo>
                    <a:pt x="287" y="41"/>
                    <a:pt x="289" y="36"/>
                    <a:pt x="289" y="31"/>
                  </a:cubicBezTo>
                  <a:cubicBezTo>
                    <a:pt x="289" y="25"/>
                    <a:pt x="287" y="21"/>
                    <a:pt x="283" y="17"/>
                  </a:cubicBezTo>
                  <a:cubicBezTo>
                    <a:pt x="279" y="13"/>
                    <a:pt x="274" y="11"/>
                    <a:pt x="269" y="11"/>
                  </a:cubicBezTo>
                  <a:close/>
                  <a:moveTo>
                    <a:pt x="405" y="71"/>
                  </a:moveTo>
                  <a:cubicBezTo>
                    <a:pt x="399" y="69"/>
                    <a:pt x="393" y="69"/>
                    <a:pt x="386" y="69"/>
                  </a:cubicBezTo>
                  <a:cubicBezTo>
                    <a:pt x="371" y="69"/>
                    <a:pt x="357" y="72"/>
                    <a:pt x="345" y="79"/>
                  </a:cubicBezTo>
                  <a:cubicBezTo>
                    <a:pt x="333" y="85"/>
                    <a:pt x="324" y="95"/>
                    <a:pt x="318" y="107"/>
                  </a:cubicBezTo>
                  <a:cubicBezTo>
                    <a:pt x="312" y="119"/>
                    <a:pt x="309" y="133"/>
                    <a:pt x="309" y="148"/>
                  </a:cubicBezTo>
                  <a:cubicBezTo>
                    <a:pt x="309" y="162"/>
                    <a:pt x="312" y="174"/>
                    <a:pt x="318" y="185"/>
                  </a:cubicBezTo>
                  <a:cubicBezTo>
                    <a:pt x="324" y="196"/>
                    <a:pt x="332" y="205"/>
                    <a:pt x="343" y="211"/>
                  </a:cubicBezTo>
                  <a:cubicBezTo>
                    <a:pt x="354" y="217"/>
                    <a:pt x="366" y="220"/>
                    <a:pt x="380" y="220"/>
                  </a:cubicBezTo>
                  <a:cubicBezTo>
                    <a:pt x="396" y="220"/>
                    <a:pt x="410" y="217"/>
                    <a:pt x="421" y="211"/>
                  </a:cubicBezTo>
                  <a:cubicBezTo>
                    <a:pt x="422" y="210"/>
                    <a:pt x="422" y="210"/>
                    <a:pt x="422" y="210"/>
                  </a:cubicBezTo>
                  <a:cubicBezTo>
                    <a:pt x="422" y="179"/>
                    <a:pt x="422" y="179"/>
                    <a:pt x="422" y="179"/>
                  </a:cubicBezTo>
                  <a:cubicBezTo>
                    <a:pt x="420" y="180"/>
                    <a:pt x="420" y="180"/>
                    <a:pt x="420" y="180"/>
                  </a:cubicBezTo>
                  <a:cubicBezTo>
                    <a:pt x="415" y="184"/>
                    <a:pt x="410" y="187"/>
                    <a:pt x="404" y="189"/>
                  </a:cubicBezTo>
                  <a:cubicBezTo>
                    <a:pt x="398" y="191"/>
                    <a:pt x="392" y="192"/>
                    <a:pt x="387" y="192"/>
                  </a:cubicBezTo>
                  <a:cubicBezTo>
                    <a:pt x="374" y="192"/>
                    <a:pt x="363" y="188"/>
                    <a:pt x="355" y="180"/>
                  </a:cubicBezTo>
                  <a:cubicBezTo>
                    <a:pt x="348" y="171"/>
                    <a:pt x="344" y="160"/>
                    <a:pt x="344" y="145"/>
                  </a:cubicBezTo>
                  <a:cubicBezTo>
                    <a:pt x="344" y="131"/>
                    <a:pt x="348" y="119"/>
                    <a:pt x="356" y="110"/>
                  </a:cubicBezTo>
                  <a:cubicBezTo>
                    <a:pt x="364" y="101"/>
                    <a:pt x="375" y="97"/>
                    <a:pt x="388" y="97"/>
                  </a:cubicBezTo>
                  <a:cubicBezTo>
                    <a:pt x="399" y="97"/>
                    <a:pt x="410" y="101"/>
                    <a:pt x="420" y="108"/>
                  </a:cubicBezTo>
                  <a:cubicBezTo>
                    <a:pt x="422" y="109"/>
                    <a:pt x="422" y="109"/>
                    <a:pt x="422" y="109"/>
                  </a:cubicBezTo>
                  <a:cubicBezTo>
                    <a:pt x="422" y="76"/>
                    <a:pt x="422" y="76"/>
                    <a:pt x="422" y="76"/>
                  </a:cubicBezTo>
                  <a:cubicBezTo>
                    <a:pt x="421" y="76"/>
                    <a:pt x="421" y="76"/>
                    <a:pt x="421" y="76"/>
                  </a:cubicBezTo>
                  <a:cubicBezTo>
                    <a:pt x="417" y="74"/>
                    <a:pt x="412" y="72"/>
                    <a:pt x="405" y="71"/>
                  </a:cubicBezTo>
                  <a:close/>
                  <a:moveTo>
                    <a:pt x="517" y="70"/>
                  </a:moveTo>
                  <a:cubicBezTo>
                    <a:pt x="509" y="70"/>
                    <a:pt x="501" y="72"/>
                    <a:pt x="495" y="78"/>
                  </a:cubicBezTo>
                  <a:cubicBezTo>
                    <a:pt x="489" y="83"/>
                    <a:pt x="485" y="89"/>
                    <a:pt x="482" y="97"/>
                  </a:cubicBezTo>
                  <a:cubicBezTo>
                    <a:pt x="481" y="97"/>
                    <a:pt x="481" y="97"/>
                    <a:pt x="481" y="97"/>
                  </a:cubicBezTo>
                  <a:cubicBezTo>
                    <a:pt x="481" y="72"/>
                    <a:pt x="481" y="72"/>
                    <a:pt x="481" y="72"/>
                  </a:cubicBezTo>
                  <a:cubicBezTo>
                    <a:pt x="447" y="72"/>
                    <a:pt x="447" y="72"/>
                    <a:pt x="447" y="72"/>
                  </a:cubicBezTo>
                  <a:cubicBezTo>
                    <a:pt x="447" y="217"/>
                    <a:pt x="447" y="217"/>
                    <a:pt x="447" y="217"/>
                  </a:cubicBezTo>
                  <a:cubicBezTo>
                    <a:pt x="481" y="217"/>
                    <a:pt x="481" y="217"/>
                    <a:pt x="481" y="217"/>
                  </a:cubicBezTo>
                  <a:cubicBezTo>
                    <a:pt x="481" y="143"/>
                    <a:pt x="481" y="143"/>
                    <a:pt x="481" y="143"/>
                  </a:cubicBezTo>
                  <a:cubicBezTo>
                    <a:pt x="481" y="130"/>
                    <a:pt x="484" y="120"/>
                    <a:pt x="490" y="112"/>
                  </a:cubicBezTo>
                  <a:cubicBezTo>
                    <a:pt x="495" y="104"/>
                    <a:pt x="503" y="100"/>
                    <a:pt x="512" y="100"/>
                  </a:cubicBezTo>
                  <a:cubicBezTo>
                    <a:pt x="515" y="100"/>
                    <a:pt x="518" y="101"/>
                    <a:pt x="522" y="102"/>
                  </a:cubicBezTo>
                  <a:cubicBezTo>
                    <a:pt x="526" y="103"/>
                    <a:pt x="528" y="104"/>
                    <a:pt x="530" y="105"/>
                  </a:cubicBezTo>
                  <a:cubicBezTo>
                    <a:pt x="531" y="106"/>
                    <a:pt x="531" y="106"/>
                    <a:pt x="531" y="106"/>
                  </a:cubicBezTo>
                  <a:cubicBezTo>
                    <a:pt x="531" y="72"/>
                    <a:pt x="531" y="72"/>
                    <a:pt x="531" y="72"/>
                  </a:cubicBezTo>
                  <a:cubicBezTo>
                    <a:pt x="531" y="72"/>
                    <a:pt x="531" y="72"/>
                    <a:pt x="531" y="72"/>
                  </a:cubicBezTo>
                  <a:cubicBezTo>
                    <a:pt x="528" y="70"/>
                    <a:pt x="523" y="70"/>
                    <a:pt x="517" y="70"/>
                  </a:cubicBezTo>
                  <a:close/>
                  <a:moveTo>
                    <a:pt x="663" y="89"/>
                  </a:moveTo>
                  <a:cubicBezTo>
                    <a:pt x="675" y="102"/>
                    <a:pt x="682" y="120"/>
                    <a:pt x="682" y="143"/>
                  </a:cubicBezTo>
                  <a:cubicBezTo>
                    <a:pt x="682" y="166"/>
                    <a:pt x="675" y="185"/>
                    <a:pt x="661" y="199"/>
                  </a:cubicBezTo>
                  <a:cubicBezTo>
                    <a:pt x="648" y="213"/>
                    <a:pt x="629" y="220"/>
                    <a:pt x="606" y="220"/>
                  </a:cubicBezTo>
                  <a:cubicBezTo>
                    <a:pt x="584" y="220"/>
                    <a:pt x="566" y="213"/>
                    <a:pt x="553" y="200"/>
                  </a:cubicBezTo>
                  <a:cubicBezTo>
                    <a:pt x="540" y="187"/>
                    <a:pt x="533" y="169"/>
                    <a:pt x="533" y="146"/>
                  </a:cubicBezTo>
                  <a:cubicBezTo>
                    <a:pt x="533" y="122"/>
                    <a:pt x="540" y="103"/>
                    <a:pt x="553" y="89"/>
                  </a:cubicBezTo>
                  <a:cubicBezTo>
                    <a:pt x="567" y="76"/>
                    <a:pt x="586" y="69"/>
                    <a:pt x="610" y="69"/>
                  </a:cubicBezTo>
                  <a:cubicBezTo>
                    <a:pt x="632" y="69"/>
                    <a:pt x="650" y="75"/>
                    <a:pt x="663" y="89"/>
                  </a:cubicBezTo>
                  <a:close/>
                  <a:moveTo>
                    <a:pt x="646" y="144"/>
                  </a:moveTo>
                  <a:cubicBezTo>
                    <a:pt x="646" y="129"/>
                    <a:pt x="643" y="117"/>
                    <a:pt x="636" y="109"/>
                  </a:cubicBezTo>
                  <a:cubicBezTo>
                    <a:pt x="629" y="101"/>
                    <a:pt x="620" y="97"/>
                    <a:pt x="608" y="97"/>
                  </a:cubicBezTo>
                  <a:cubicBezTo>
                    <a:pt x="596" y="97"/>
                    <a:pt x="586" y="101"/>
                    <a:pt x="579" y="109"/>
                  </a:cubicBezTo>
                  <a:cubicBezTo>
                    <a:pt x="572" y="118"/>
                    <a:pt x="568" y="130"/>
                    <a:pt x="568" y="145"/>
                  </a:cubicBezTo>
                  <a:cubicBezTo>
                    <a:pt x="568" y="160"/>
                    <a:pt x="572" y="172"/>
                    <a:pt x="579" y="180"/>
                  </a:cubicBezTo>
                  <a:cubicBezTo>
                    <a:pt x="586" y="188"/>
                    <a:pt x="596" y="192"/>
                    <a:pt x="608" y="192"/>
                  </a:cubicBezTo>
                  <a:cubicBezTo>
                    <a:pt x="621" y="192"/>
                    <a:pt x="630" y="188"/>
                    <a:pt x="637" y="180"/>
                  </a:cubicBezTo>
                  <a:cubicBezTo>
                    <a:pt x="643" y="172"/>
                    <a:pt x="646" y="160"/>
                    <a:pt x="646" y="144"/>
                  </a:cubicBezTo>
                  <a:close/>
                  <a:moveTo>
                    <a:pt x="757" y="132"/>
                  </a:moveTo>
                  <a:cubicBezTo>
                    <a:pt x="746" y="128"/>
                    <a:pt x="739" y="124"/>
                    <a:pt x="737" y="121"/>
                  </a:cubicBezTo>
                  <a:cubicBezTo>
                    <a:pt x="734" y="119"/>
                    <a:pt x="732" y="115"/>
                    <a:pt x="732" y="110"/>
                  </a:cubicBezTo>
                  <a:cubicBezTo>
                    <a:pt x="732" y="106"/>
                    <a:pt x="734" y="103"/>
                    <a:pt x="738" y="100"/>
                  </a:cubicBezTo>
                  <a:cubicBezTo>
                    <a:pt x="741" y="97"/>
                    <a:pt x="746" y="96"/>
                    <a:pt x="752" y="96"/>
                  </a:cubicBezTo>
                  <a:cubicBezTo>
                    <a:pt x="758" y="96"/>
                    <a:pt x="764" y="97"/>
                    <a:pt x="770" y="98"/>
                  </a:cubicBezTo>
                  <a:cubicBezTo>
                    <a:pt x="776" y="100"/>
                    <a:pt x="781" y="103"/>
                    <a:pt x="785" y="105"/>
                  </a:cubicBezTo>
                  <a:cubicBezTo>
                    <a:pt x="786" y="106"/>
                    <a:pt x="786" y="106"/>
                    <a:pt x="786" y="106"/>
                  </a:cubicBezTo>
                  <a:cubicBezTo>
                    <a:pt x="786" y="75"/>
                    <a:pt x="786" y="75"/>
                    <a:pt x="786" y="75"/>
                  </a:cubicBezTo>
                  <a:cubicBezTo>
                    <a:pt x="786" y="75"/>
                    <a:pt x="786" y="75"/>
                    <a:pt x="786" y="75"/>
                  </a:cubicBezTo>
                  <a:cubicBezTo>
                    <a:pt x="782" y="73"/>
                    <a:pt x="777" y="72"/>
                    <a:pt x="770" y="70"/>
                  </a:cubicBezTo>
                  <a:cubicBezTo>
                    <a:pt x="764" y="69"/>
                    <a:pt x="758" y="69"/>
                    <a:pt x="753" y="69"/>
                  </a:cubicBezTo>
                  <a:cubicBezTo>
                    <a:pt x="737" y="69"/>
                    <a:pt x="724" y="73"/>
                    <a:pt x="714" y="81"/>
                  </a:cubicBezTo>
                  <a:cubicBezTo>
                    <a:pt x="703" y="89"/>
                    <a:pt x="698" y="100"/>
                    <a:pt x="698" y="113"/>
                  </a:cubicBezTo>
                  <a:cubicBezTo>
                    <a:pt x="698" y="120"/>
                    <a:pt x="699" y="126"/>
                    <a:pt x="701" y="131"/>
                  </a:cubicBezTo>
                  <a:cubicBezTo>
                    <a:pt x="704" y="136"/>
                    <a:pt x="707" y="141"/>
                    <a:pt x="712" y="144"/>
                  </a:cubicBezTo>
                  <a:cubicBezTo>
                    <a:pt x="716" y="148"/>
                    <a:pt x="723" y="152"/>
                    <a:pt x="733" y="156"/>
                  </a:cubicBezTo>
                  <a:cubicBezTo>
                    <a:pt x="740" y="159"/>
                    <a:pt x="746" y="162"/>
                    <a:pt x="750" y="164"/>
                  </a:cubicBezTo>
                  <a:cubicBezTo>
                    <a:pt x="754" y="166"/>
                    <a:pt x="756" y="168"/>
                    <a:pt x="758" y="171"/>
                  </a:cubicBezTo>
                  <a:cubicBezTo>
                    <a:pt x="759" y="173"/>
                    <a:pt x="760" y="175"/>
                    <a:pt x="760" y="179"/>
                  </a:cubicBezTo>
                  <a:cubicBezTo>
                    <a:pt x="760" y="188"/>
                    <a:pt x="753" y="193"/>
                    <a:pt x="738" y="193"/>
                  </a:cubicBezTo>
                  <a:cubicBezTo>
                    <a:pt x="732" y="193"/>
                    <a:pt x="726" y="192"/>
                    <a:pt x="719" y="190"/>
                  </a:cubicBezTo>
                  <a:cubicBezTo>
                    <a:pt x="712" y="187"/>
                    <a:pt x="705" y="184"/>
                    <a:pt x="700" y="180"/>
                  </a:cubicBezTo>
                  <a:cubicBezTo>
                    <a:pt x="698" y="179"/>
                    <a:pt x="698" y="179"/>
                    <a:pt x="698" y="179"/>
                  </a:cubicBezTo>
                  <a:cubicBezTo>
                    <a:pt x="698" y="212"/>
                    <a:pt x="698" y="212"/>
                    <a:pt x="698" y="212"/>
                  </a:cubicBezTo>
                  <a:cubicBezTo>
                    <a:pt x="699" y="212"/>
                    <a:pt x="699" y="212"/>
                    <a:pt x="699" y="212"/>
                  </a:cubicBezTo>
                  <a:cubicBezTo>
                    <a:pt x="703" y="215"/>
                    <a:pt x="710" y="216"/>
                    <a:pt x="717" y="218"/>
                  </a:cubicBezTo>
                  <a:cubicBezTo>
                    <a:pt x="724" y="219"/>
                    <a:pt x="731" y="220"/>
                    <a:pt x="736" y="220"/>
                  </a:cubicBezTo>
                  <a:cubicBezTo>
                    <a:pt x="754" y="220"/>
                    <a:pt x="768" y="216"/>
                    <a:pt x="778" y="208"/>
                  </a:cubicBezTo>
                  <a:cubicBezTo>
                    <a:pt x="789" y="199"/>
                    <a:pt x="794" y="188"/>
                    <a:pt x="794" y="175"/>
                  </a:cubicBezTo>
                  <a:cubicBezTo>
                    <a:pt x="794" y="165"/>
                    <a:pt x="791" y="157"/>
                    <a:pt x="786" y="150"/>
                  </a:cubicBezTo>
                  <a:cubicBezTo>
                    <a:pt x="780" y="143"/>
                    <a:pt x="770" y="137"/>
                    <a:pt x="757" y="132"/>
                  </a:cubicBezTo>
                  <a:close/>
                  <a:moveTo>
                    <a:pt x="938" y="89"/>
                  </a:moveTo>
                  <a:cubicBezTo>
                    <a:pt x="951" y="102"/>
                    <a:pt x="957" y="120"/>
                    <a:pt x="957" y="143"/>
                  </a:cubicBezTo>
                  <a:cubicBezTo>
                    <a:pt x="957" y="166"/>
                    <a:pt x="951" y="185"/>
                    <a:pt x="937" y="199"/>
                  </a:cubicBezTo>
                  <a:cubicBezTo>
                    <a:pt x="924" y="213"/>
                    <a:pt x="905" y="220"/>
                    <a:pt x="882" y="220"/>
                  </a:cubicBezTo>
                  <a:cubicBezTo>
                    <a:pt x="860" y="220"/>
                    <a:pt x="842" y="213"/>
                    <a:pt x="829" y="200"/>
                  </a:cubicBezTo>
                  <a:cubicBezTo>
                    <a:pt x="816" y="187"/>
                    <a:pt x="809" y="169"/>
                    <a:pt x="809" y="146"/>
                  </a:cubicBezTo>
                  <a:cubicBezTo>
                    <a:pt x="809" y="122"/>
                    <a:pt x="816" y="103"/>
                    <a:pt x="829" y="89"/>
                  </a:cubicBezTo>
                  <a:cubicBezTo>
                    <a:pt x="843" y="76"/>
                    <a:pt x="862" y="69"/>
                    <a:pt x="885" y="69"/>
                  </a:cubicBezTo>
                  <a:cubicBezTo>
                    <a:pt x="908" y="69"/>
                    <a:pt x="926" y="75"/>
                    <a:pt x="938" y="89"/>
                  </a:cubicBezTo>
                  <a:close/>
                  <a:moveTo>
                    <a:pt x="922" y="144"/>
                  </a:moveTo>
                  <a:cubicBezTo>
                    <a:pt x="922" y="129"/>
                    <a:pt x="919" y="117"/>
                    <a:pt x="912" y="109"/>
                  </a:cubicBezTo>
                  <a:cubicBezTo>
                    <a:pt x="905" y="101"/>
                    <a:pt x="896" y="97"/>
                    <a:pt x="884" y="97"/>
                  </a:cubicBezTo>
                  <a:cubicBezTo>
                    <a:pt x="871" y="97"/>
                    <a:pt x="862" y="101"/>
                    <a:pt x="855" y="109"/>
                  </a:cubicBezTo>
                  <a:cubicBezTo>
                    <a:pt x="848" y="118"/>
                    <a:pt x="844" y="130"/>
                    <a:pt x="844" y="145"/>
                  </a:cubicBezTo>
                  <a:cubicBezTo>
                    <a:pt x="844" y="160"/>
                    <a:pt x="848" y="172"/>
                    <a:pt x="855" y="180"/>
                  </a:cubicBezTo>
                  <a:cubicBezTo>
                    <a:pt x="862" y="188"/>
                    <a:pt x="871" y="192"/>
                    <a:pt x="884" y="192"/>
                  </a:cubicBezTo>
                  <a:cubicBezTo>
                    <a:pt x="896" y="192"/>
                    <a:pt x="906" y="188"/>
                    <a:pt x="912" y="180"/>
                  </a:cubicBezTo>
                  <a:cubicBezTo>
                    <a:pt x="919" y="172"/>
                    <a:pt x="922" y="160"/>
                    <a:pt x="922" y="144"/>
                  </a:cubicBezTo>
                  <a:close/>
                  <a:moveTo>
                    <a:pt x="1139" y="100"/>
                  </a:moveTo>
                  <a:cubicBezTo>
                    <a:pt x="1139" y="72"/>
                    <a:pt x="1139" y="72"/>
                    <a:pt x="1139" y="72"/>
                  </a:cubicBezTo>
                  <a:cubicBezTo>
                    <a:pt x="1104" y="72"/>
                    <a:pt x="1104" y="72"/>
                    <a:pt x="1104" y="72"/>
                  </a:cubicBezTo>
                  <a:cubicBezTo>
                    <a:pt x="1104" y="29"/>
                    <a:pt x="1104" y="29"/>
                    <a:pt x="1104" y="29"/>
                  </a:cubicBezTo>
                  <a:cubicBezTo>
                    <a:pt x="1103" y="29"/>
                    <a:pt x="1103" y="29"/>
                    <a:pt x="1103" y="29"/>
                  </a:cubicBezTo>
                  <a:cubicBezTo>
                    <a:pt x="1071" y="39"/>
                    <a:pt x="1071" y="39"/>
                    <a:pt x="1071" y="39"/>
                  </a:cubicBezTo>
                  <a:cubicBezTo>
                    <a:pt x="1070" y="40"/>
                    <a:pt x="1070" y="40"/>
                    <a:pt x="1070" y="40"/>
                  </a:cubicBezTo>
                  <a:cubicBezTo>
                    <a:pt x="1070" y="72"/>
                    <a:pt x="1070" y="72"/>
                    <a:pt x="1070" y="72"/>
                  </a:cubicBezTo>
                  <a:cubicBezTo>
                    <a:pt x="1019" y="72"/>
                    <a:pt x="1019" y="72"/>
                    <a:pt x="1019" y="72"/>
                  </a:cubicBezTo>
                  <a:cubicBezTo>
                    <a:pt x="1019" y="54"/>
                    <a:pt x="1019" y="54"/>
                    <a:pt x="1019" y="54"/>
                  </a:cubicBezTo>
                  <a:cubicBezTo>
                    <a:pt x="1019" y="46"/>
                    <a:pt x="1021" y="39"/>
                    <a:pt x="1025" y="35"/>
                  </a:cubicBezTo>
                  <a:cubicBezTo>
                    <a:pt x="1028" y="30"/>
                    <a:pt x="1034" y="28"/>
                    <a:pt x="1040" y="28"/>
                  </a:cubicBezTo>
                  <a:cubicBezTo>
                    <a:pt x="1045" y="28"/>
                    <a:pt x="1050" y="29"/>
                    <a:pt x="1055" y="32"/>
                  </a:cubicBezTo>
                  <a:cubicBezTo>
                    <a:pt x="1057" y="32"/>
                    <a:pt x="1057" y="32"/>
                    <a:pt x="1057" y="32"/>
                  </a:cubicBezTo>
                  <a:cubicBezTo>
                    <a:pt x="1057" y="3"/>
                    <a:pt x="1057" y="3"/>
                    <a:pt x="1057" y="3"/>
                  </a:cubicBezTo>
                  <a:cubicBezTo>
                    <a:pt x="1056" y="3"/>
                    <a:pt x="1056" y="3"/>
                    <a:pt x="1056" y="3"/>
                  </a:cubicBezTo>
                  <a:cubicBezTo>
                    <a:pt x="1051" y="1"/>
                    <a:pt x="1045" y="0"/>
                    <a:pt x="1037" y="0"/>
                  </a:cubicBezTo>
                  <a:cubicBezTo>
                    <a:pt x="1027" y="0"/>
                    <a:pt x="1018" y="3"/>
                    <a:pt x="1010" y="7"/>
                  </a:cubicBezTo>
                  <a:cubicBezTo>
                    <a:pt x="1002" y="11"/>
                    <a:pt x="996" y="17"/>
                    <a:pt x="991" y="25"/>
                  </a:cubicBezTo>
                  <a:cubicBezTo>
                    <a:pt x="987" y="33"/>
                    <a:pt x="985" y="42"/>
                    <a:pt x="985" y="52"/>
                  </a:cubicBezTo>
                  <a:cubicBezTo>
                    <a:pt x="985" y="72"/>
                    <a:pt x="985" y="72"/>
                    <a:pt x="985" y="72"/>
                  </a:cubicBezTo>
                  <a:cubicBezTo>
                    <a:pt x="961" y="72"/>
                    <a:pt x="961" y="72"/>
                    <a:pt x="961" y="72"/>
                  </a:cubicBezTo>
                  <a:cubicBezTo>
                    <a:pt x="961" y="100"/>
                    <a:pt x="961" y="100"/>
                    <a:pt x="961" y="100"/>
                  </a:cubicBezTo>
                  <a:cubicBezTo>
                    <a:pt x="985" y="100"/>
                    <a:pt x="985" y="100"/>
                    <a:pt x="985" y="100"/>
                  </a:cubicBezTo>
                  <a:cubicBezTo>
                    <a:pt x="985" y="217"/>
                    <a:pt x="985" y="217"/>
                    <a:pt x="985" y="217"/>
                  </a:cubicBezTo>
                  <a:cubicBezTo>
                    <a:pt x="1019" y="217"/>
                    <a:pt x="1019" y="217"/>
                    <a:pt x="1019" y="217"/>
                  </a:cubicBezTo>
                  <a:cubicBezTo>
                    <a:pt x="1019" y="100"/>
                    <a:pt x="1019" y="100"/>
                    <a:pt x="1019" y="100"/>
                  </a:cubicBezTo>
                  <a:cubicBezTo>
                    <a:pt x="1070" y="100"/>
                    <a:pt x="1070" y="100"/>
                    <a:pt x="1070" y="100"/>
                  </a:cubicBezTo>
                  <a:cubicBezTo>
                    <a:pt x="1070" y="174"/>
                    <a:pt x="1070" y="174"/>
                    <a:pt x="1070" y="174"/>
                  </a:cubicBezTo>
                  <a:cubicBezTo>
                    <a:pt x="1070" y="205"/>
                    <a:pt x="1084" y="220"/>
                    <a:pt x="1113" y="220"/>
                  </a:cubicBezTo>
                  <a:cubicBezTo>
                    <a:pt x="1118" y="220"/>
                    <a:pt x="1122" y="220"/>
                    <a:pt x="1127" y="219"/>
                  </a:cubicBezTo>
                  <a:cubicBezTo>
                    <a:pt x="1133" y="217"/>
                    <a:pt x="1136" y="216"/>
                    <a:pt x="1138" y="215"/>
                  </a:cubicBezTo>
                  <a:cubicBezTo>
                    <a:pt x="1139" y="215"/>
                    <a:pt x="1139" y="215"/>
                    <a:pt x="1139" y="215"/>
                  </a:cubicBezTo>
                  <a:cubicBezTo>
                    <a:pt x="1139" y="187"/>
                    <a:pt x="1139" y="187"/>
                    <a:pt x="1139" y="187"/>
                  </a:cubicBezTo>
                  <a:cubicBezTo>
                    <a:pt x="1137" y="188"/>
                    <a:pt x="1137" y="188"/>
                    <a:pt x="1137" y="188"/>
                  </a:cubicBezTo>
                  <a:cubicBezTo>
                    <a:pt x="1135" y="189"/>
                    <a:pt x="1133" y="190"/>
                    <a:pt x="1130" y="191"/>
                  </a:cubicBezTo>
                  <a:cubicBezTo>
                    <a:pt x="1127" y="192"/>
                    <a:pt x="1125" y="192"/>
                    <a:pt x="1123" y="192"/>
                  </a:cubicBezTo>
                  <a:cubicBezTo>
                    <a:pt x="1117" y="192"/>
                    <a:pt x="1112" y="190"/>
                    <a:pt x="1109" y="187"/>
                  </a:cubicBezTo>
                  <a:cubicBezTo>
                    <a:pt x="1106" y="183"/>
                    <a:pt x="1104" y="177"/>
                    <a:pt x="1104" y="168"/>
                  </a:cubicBezTo>
                  <a:cubicBezTo>
                    <a:pt x="1104" y="100"/>
                    <a:pt x="1104" y="100"/>
                    <a:pt x="1104" y="100"/>
                  </a:cubicBezTo>
                  <a:lnTo>
                    <a:pt x="1139" y="10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sz="1800"/>
            </a:p>
          </p:txBody>
        </p:sp>
      </p:grpSp>
      <p:sp>
        <p:nvSpPr>
          <p:cNvPr id="17" name="TextBox 16"/>
          <p:cNvSpPr txBox="1"/>
          <p:nvPr userDrawn="1"/>
        </p:nvSpPr>
        <p:spPr>
          <a:xfrm>
            <a:off x="2055856" y="365710"/>
            <a:ext cx="1951815" cy="572464"/>
          </a:xfrm>
          <a:prstGeom prst="rect">
            <a:avLst/>
          </a:prstGeom>
          <a:noFill/>
        </p:spPr>
        <p:txBody>
          <a:bodyPr wrap="square" lIns="182857" tIns="146285" rIns="182857" bIns="146285" rtlCol="0">
            <a:spAutoFit/>
          </a:bodyPr>
          <a:lstStyle/>
          <a:p>
            <a:pPr>
              <a:lnSpc>
                <a:spcPct val="90000"/>
              </a:lnSpc>
              <a:spcAft>
                <a:spcPts val="600"/>
              </a:spcAft>
            </a:pPr>
            <a:r>
              <a:rPr lang="en-US" sz="2000" dirty="0">
                <a:gradFill>
                  <a:gsLst>
                    <a:gs pos="2917">
                      <a:schemeClr val="tx1"/>
                    </a:gs>
                    <a:gs pos="30000">
                      <a:schemeClr val="tx1"/>
                    </a:gs>
                  </a:gsLst>
                  <a:lin ang="5400000" scaled="0"/>
                </a:gradFill>
                <a:latin typeface="Segoe Pro" panose="020B0502040504020203" pitchFamily="34" charset="0"/>
              </a:rPr>
              <a:t>Dynamics 365</a:t>
            </a:r>
          </a:p>
        </p:txBody>
      </p:sp>
      <p:sp>
        <p:nvSpPr>
          <p:cNvPr id="18" name="TextBox 17"/>
          <p:cNvSpPr txBox="1"/>
          <p:nvPr userDrawn="1"/>
        </p:nvSpPr>
        <p:spPr>
          <a:xfrm>
            <a:off x="1849436" y="310310"/>
            <a:ext cx="407051" cy="627864"/>
          </a:xfrm>
          <a:prstGeom prst="rect">
            <a:avLst/>
          </a:prstGeom>
          <a:noFill/>
        </p:spPr>
        <p:txBody>
          <a:bodyPr wrap="square" lIns="182857" tIns="146285" rIns="182857" bIns="146285" rtlCol="0">
            <a:spAutoFit/>
          </a:bodyPr>
          <a:lstStyle/>
          <a:p>
            <a:pPr algn="ctr">
              <a:lnSpc>
                <a:spcPct val="90000"/>
              </a:lnSpc>
              <a:spcAft>
                <a:spcPts val="600"/>
              </a:spcAft>
            </a:pPr>
            <a:r>
              <a:rPr lang="en-US" sz="2400" dirty="0">
                <a:gradFill>
                  <a:gsLst>
                    <a:gs pos="2917">
                      <a:schemeClr val="tx1"/>
                    </a:gs>
                    <a:gs pos="30000">
                      <a:schemeClr val="tx1"/>
                    </a:gs>
                  </a:gsLst>
                  <a:lin ang="5400000" scaled="0"/>
                </a:gradFill>
              </a:rPr>
              <a:t>|</a:t>
            </a:r>
          </a:p>
        </p:txBody>
      </p:sp>
      <p:sp>
        <p:nvSpPr>
          <p:cNvPr id="19" name="Rectangle 18">
            <a:extLst>
              <a:ext uri="{FF2B5EF4-FFF2-40B4-BE49-F238E27FC236}">
                <a16:creationId xmlns:a16="http://schemas.microsoft.com/office/drawing/2014/main" id="{ACADA8B0-36C9-46DF-955E-D6B9590884E1}"/>
              </a:ext>
            </a:extLst>
          </p:cNvPr>
          <p:cNvSpPr/>
          <p:nvPr userDrawn="1"/>
        </p:nvSpPr>
        <p:spPr bwMode="auto">
          <a:xfrm>
            <a:off x="5438788" y="1"/>
            <a:ext cx="6995920" cy="6994525"/>
          </a:xfrm>
          <a:prstGeom prst="rect">
            <a:avLst/>
          </a:prstGeom>
          <a:gradFill flip="none" rotWithShape="1">
            <a:gsLst>
              <a:gs pos="100000">
                <a:schemeClr val="bg1">
                  <a:lumMod val="50000"/>
                  <a:alpha val="63000"/>
                </a:schemeClr>
              </a:gs>
              <a:gs pos="42000">
                <a:schemeClr val="tx1">
                  <a:alpha val="0"/>
                </a:schemeClr>
              </a:gs>
            </a:gsLst>
            <a:lin ang="5400000" scaled="1"/>
            <a:tileRect/>
          </a:gra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1" rIns="0" bIns="46631" numCol="1" rtlCol="0" anchor="ctr" anchorCtr="0" compatLnSpc="1">
            <a:prstTxWarp prst="textNoShape">
              <a:avLst/>
            </a:prstTxWarp>
          </a:bodyPr>
          <a:lstStyle/>
          <a:p>
            <a:pPr algn="ctr" defTabSz="932379" fontAlgn="base">
              <a:spcBef>
                <a:spcPct val="0"/>
              </a:spcBef>
              <a:spcAft>
                <a:spcPct val="0"/>
              </a:spcAft>
            </a:pPr>
            <a:endParaRPr lang="en-US" sz="20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78781494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542069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Slide Number Placeholder 2">
            <a:extLst>
              <a:ext uri="{FF2B5EF4-FFF2-40B4-BE49-F238E27FC236}">
                <a16:creationId xmlns:a16="http://schemas.microsoft.com/office/drawing/2014/main" id="{99C55A52-D60B-4E8A-A556-5C1E4F2BD5FC}"/>
              </a:ext>
            </a:extLst>
          </p:cNvPr>
          <p:cNvSpPr>
            <a:spLocks noGrp="1"/>
          </p:cNvSpPr>
          <p:nvPr>
            <p:ph type="sldNum" sz="quarter" idx="10"/>
          </p:nvPr>
        </p:nvSpPr>
        <p:spPr>
          <a:xfrm>
            <a:off x="12018281" y="6749377"/>
            <a:ext cx="376603" cy="245147"/>
          </a:xfrm>
          <a:prstGeom prst="rect">
            <a:avLst/>
          </a:prstGeom>
        </p:spPr>
        <p:txBody>
          <a:bodyPr/>
          <a:lstStyle>
            <a:lvl1pPr>
              <a:defRPr sz="1200"/>
            </a:lvl1pPr>
          </a:lstStyle>
          <a:p>
            <a:fld id="{B5B7C7BE-0463-4DC4-9D10-A01A4A2951D5}" type="slidenum">
              <a:rPr lang="en-US" smtClean="0"/>
              <a:pPr/>
              <a:t>‹#›</a:t>
            </a:fld>
            <a:endParaRPr lang="en-US"/>
          </a:p>
        </p:txBody>
      </p:sp>
    </p:spTree>
    <p:extLst>
      <p:ext uri="{BB962C8B-B14F-4D97-AF65-F5344CB8AC3E}">
        <p14:creationId xmlns:p14="http://schemas.microsoft.com/office/powerpoint/2010/main" val="2541478643"/>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74604" y="295275"/>
            <a:ext cx="11888047" cy="714819"/>
          </a:xfrm>
        </p:spPr>
        <p:txBody>
          <a:bodyPr/>
          <a:lstStyle/>
          <a:p>
            <a:r>
              <a:rPr lang="en-US" dirty="0"/>
              <a:t>Click to edit Master title style</a:t>
            </a:r>
          </a:p>
        </p:txBody>
      </p:sp>
      <p:sp>
        <p:nvSpPr>
          <p:cNvPr id="7" name="Text Placeholder 6"/>
          <p:cNvSpPr>
            <a:spLocks noGrp="1"/>
          </p:cNvSpPr>
          <p:nvPr>
            <p:ph type="body" sz="quarter" idx="10"/>
          </p:nvPr>
        </p:nvSpPr>
        <p:spPr>
          <a:xfrm>
            <a:off x="275382" y="1010094"/>
            <a:ext cx="11887269" cy="517064"/>
          </a:xfrm>
        </p:spPr>
        <p:txBody>
          <a:bodyPr/>
          <a:lstStyle>
            <a:lvl1pPr marL="0" indent="0" algn="l" defTabSz="932563" rtl="0" eaLnBrk="1" latinLnBrk="0" hangingPunct="1">
              <a:lnSpc>
                <a:spcPct val="90000"/>
              </a:lnSpc>
              <a:spcBef>
                <a:spcPct val="0"/>
              </a:spcBef>
              <a:buNone/>
              <a:defRPr lang="en-US" sz="2400" b="0" i="0" kern="1200" cap="none" spc="0" baseline="0" dirty="0" smtClean="0">
                <a:ln w="3175">
                  <a:noFill/>
                </a:ln>
                <a:solidFill>
                  <a:schemeClr val="tx1">
                    <a:lumMod val="50000"/>
                  </a:schemeClr>
                </a:solidFill>
                <a:effectLst/>
                <a:latin typeface="+mn-lt"/>
                <a:ea typeface="+mn-ea"/>
                <a:cs typeface="Segoe UI" pitchFamily="34" charset="0"/>
              </a:defRPr>
            </a:lvl1pPr>
            <a:lvl2pPr marL="0" indent="0" algn="l" defTabSz="932563" rtl="0" eaLnBrk="1" latinLnBrk="0" hangingPunct="1">
              <a:lnSpc>
                <a:spcPct val="90000"/>
              </a:lnSpc>
              <a:spcBef>
                <a:spcPct val="0"/>
              </a:spcBef>
              <a:buNone/>
              <a:defRPr lang="en-US" sz="2400" b="0" kern="1200" cap="none" spc="-102" baseline="0" dirty="0" smtClean="0">
                <a:ln w="3175">
                  <a:noFill/>
                </a:ln>
                <a:solidFill>
                  <a:schemeClr val="bg2"/>
                </a:solidFill>
                <a:effectLst/>
                <a:latin typeface="+mj-lt"/>
                <a:ea typeface="+mn-ea"/>
                <a:cs typeface="Segoe UI" pitchFamily="34" charset="0"/>
              </a:defRPr>
            </a:lvl2pPr>
            <a:lvl3pPr marL="0" indent="0" algn="l" defTabSz="932563" rtl="0" eaLnBrk="1" latinLnBrk="0" hangingPunct="1">
              <a:lnSpc>
                <a:spcPct val="90000"/>
              </a:lnSpc>
              <a:spcBef>
                <a:spcPct val="0"/>
              </a:spcBef>
              <a:buNone/>
              <a:defRPr lang="en-US" sz="2400" b="0" kern="1200" cap="none" spc="-102" baseline="0" dirty="0" smtClean="0">
                <a:ln w="3175">
                  <a:noFill/>
                </a:ln>
                <a:solidFill>
                  <a:schemeClr val="bg2"/>
                </a:solidFill>
                <a:effectLst/>
                <a:latin typeface="+mj-lt"/>
                <a:ea typeface="+mn-ea"/>
                <a:cs typeface="Segoe UI" pitchFamily="34" charset="0"/>
              </a:defRPr>
            </a:lvl3pPr>
            <a:lvl4pPr marL="0" indent="0" algn="l" defTabSz="932563" rtl="0" eaLnBrk="1" latinLnBrk="0" hangingPunct="1">
              <a:lnSpc>
                <a:spcPct val="90000"/>
              </a:lnSpc>
              <a:spcBef>
                <a:spcPct val="0"/>
              </a:spcBef>
              <a:buNone/>
              <a:defRPr lang="en-US" sz="2400" b="0" kern="1200" cap="none" spc="-102" baseline="0" dirty="0" smtClean="0">
                <a:ln w="3175">
                  <a:noFill/>
                </a:ln>
                <a:solidFill>
                  <a:schemeClr val="bg2"/>
                </a:solidFill>
                <a:effectLst/>
                <a:latin typeface="+mj-lt"/>
                <a:ea typeface="+mn-ea"/>
                <a:cs typeface="Segoe UI" pitchFamily="34" charset="0"/>
              </a:defRPr>
            </a:lvl4pPr>
            <a:lvl5pPr marL="0" indent="0" algn="l" defTabSz="932563" rtl="0" eaLnBrk="1" latinLnBrk="0" hangingPunct="1">
              <a:lnSpc>
                <a:spcPct val="90000"/>
              </a:lnSpc>
              <a:spcBef>
                <a:spcPct val="0"/>
              </a:spcBef>
              <a:buNone/>
              <a:defRPr lang="en-US" sz="2400" b="0" kern="1200" cap="none" spc="-102" baseline="0" dirty="0" smtClean="0">
                <a:ln w="3175">
                  <a:noFill/>
                </a:ln>
                <a:solidFill>
                  <a:schemeClr val="bg2"/>
                </a:solidFill>
                <a:effectLst/>
                <a:latin typeface="+mj-lt"/>
                <a:ea typeface="+mn-ea"/>
                <a:cs typeface="Segoe UI" pitchFamily="34" charset="0"/>
              </a:defRPr>
            </a:lvl5pPr>
          </a:lstStyle>
          <a:p>
            <a:pPr lvl="0"/>
            <a:r>
              <a:rPr lang="en-US" dirty="0"/>
              <a:t>Edit Master text styles</a:t>
            </a:r>
          </a:p>
        </p:txBody>
      </p:sp>
      <p:sp>
        <p:nvSpPr>
          <p:cNvPr id="5" name="Slide Number Placeholder 2">
            <a:extLst>
              <a:ext uri="{FF2B5EF4-FFF2-40B4-BE49-F238E27FC236}">
                <a16:creationId xmlns:a16="http://schemas.microsoft.com/office/drawing/2014/main" id="{6471638F-BBAE-49D5-A3B1-417F5198C016}"/>
              </a:ext>
            </a:extLst>
          </p:cNvPr>
          <p:cNvSpPr>
            <a:spLocks noGrp="1"/>
          </p:cNvSpPr>
          <p:nvPr>
            <p:ph type="sldNum" sz="quarter" idx="11"/>
          </p:nvPr>
        </p:nvSpPr>
        <p:spPr>
          <a:xfrm>
            <a:off x="12018281" y="6749377"/>
            <a:ext cx="376603" cy="245147"/>
          </a:xfrm>
          <a:prstGeom prst="rect">
            <a:avLst/>
          </a:prstGeom>
        </p:spPr>
        <p:txBody>
          <a:bodyPr/>
          <a:lstStyle>
            <a:lvl1pPr>
              <a:defRPr sz="1200"/>
            </a:lvl1pPr>
          </a:lstStyle>
          <a:p>
            <a:fld id="{B5B7C7BE-0463-4DC4-9D10-A01A4A2951D5}" type="slidenum">
              <a:rPr lang="en-US" smtClean="0"/>
              <a:pPr/>
              <a:t>‹#›</a:t>
            </a:fld>
            <a:endParaRPr lang="en-US"/>
          </a:p>
        </p:txBody>
      </p:sp>
    </p:spTree>
    <p:extLst>
      <p:ext uri="{BB962C8B-B14F-4D97-AF65-F5344CB8AC3E}">
        <p14:creationId xmlns:p14="http://schemas.microsoft.com/office/powerpoint/2010/main" val="3960148431"/>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03" y="1212851"/>
            <a:ext cx="11885683" cy="2092881"/>
          </a:xfrm>
        </p:spPr>
        <p:txBody>
          <a:bodyPr>
            <a:spAutoFit/>
          </a:bodyPr>
          <a:lstStyle>
            <a:lvl1pPr>
              <a:defRPr sz="40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
        <p:nvSpPr>
          <p:cNvPr id="5" name="Slide Number Placeholder 2">
            <a:extLst>
              <a:ext uri="{FF2B5EF4-FFF2-40B4-BE49-F238E27FC236}">
                <a16:creationId xmlns:a16="http://schemas.microsoft.com/office/drawing/2014/main" id="{16E14273-0622-4ACF-BED4-9FC75F7FDB1E}"/>
              </a:ext>
            </a:extLst>
          </p:cNvPr>
          <p:cNvSpPr>
            <a:spLocks noGrp="1"/>
          </p:cNvSpPr>
          <p:nvPr>
            <p:ph type="sldNum" sz="quarter" idx="11"/>
          </p:nvPr>
        </p:nvSpPr>
        <p:spPr>
          <a:xfrm>
            <a:off x="12018281" y="6749377"/>
            <a:ext cx="376603" cy="245147"/>
          </a:xfrm>
          <a:prstGeom prst="rect">
            <a:avLst/>
          </a:prstGeom>
        </p:spPr>
        <p:txBody>
          <a:bodyPr/>
          <a:lstStyle>
            <a:lvl1pPr>
              <a:defRPr sz="1200"/>
            </a:lvl1pPr>
          </a:lstStyle>
          <a:p>
            <a:fld id="{B5B7C7BE-0463-4DC4-9D10-A01A4A2951D5}" type="slidenum">
              <a:rPr lang="en-US" smtClean="0"/>
              <a:pPr/>
              <a:t>‹#›</a:t>
            </a:fld>
            <a:endParaRPr lang="en-US"/>
          </a:p>
        </p:txBody>
      </p:sp>
    </p:spTree>
    <p:extLst>
      <p:ext uri="{BB962C8B-B14F-4D97-AF65-F5344CB8AC3E}">
        <p14:creationId xmlns:p14="http://schemas.microsoft.com/office/powerpoint/2010/main" val="366185759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04" y="292101"/>
            <a:ext cx="11903143" cy="965974"/>
          </a:xfrm>
        </p:spPr>
        <p:txBody>
          <a:bodyPr tIns="146304" bIns="146304"/>
          <a:lstStyle>
            <a:lvl1pPr algn="l" defTabSz="914100" rtl="0" eaLnBrk="1" latinLnBrk="0" hangingPunct="1">
              <a:lnSpc>
                <a:spcPct val="90000"/>
              </a:lnSpc>
              <a:spcBef>
                <a:spcPct val="0"/>
              </a:spcBef>
              <a:buNone/>
              <a:defRPr lang="en-US" sz="4799" b="0" i="0" kern="1200" cap="none" spc="-100" baseline="0" dirty="0">
                <a:ln w="3175">
                  <a:noFill/>
                </a:ln>
                <a:gradFill>
                  <a:gsLst>
                    <a:gs pos="15029">
                      <a:schemeClr val="tx1"/>
                    </a:gs>
                    <a:gs pos="21538">
                      <a:schemeClr val="tx1"/>
                    </a:gs>
                  </a:gsLst>
                  <a:lin ang="5400000" scaled="0"/>
                </a:gradFill>
                <a:effectLst/>
                <a:latin typeface="+mj-lt"/>
                <a:ea typeface="Segoe UI Semibold" panose="020B0702040204020203" pitchFamily="34" charset="0"/>
                <a:cs typeface="Segoe UI Semibold" panose="020B0702040204020203" pitchFamily="34" charset="0"/>
              </a:defRPr>
            </a:lvl1pPr>
          </a:lstStyle>
          <a:p>
            <a:r>
              <a:rPr lang="en-US" dirty="0"/>
              <a:t>Title of the page</a:t>
            </a:r>
          </a:p>
        </p:txBody>
      </p:sp>
      <p:sp>
        <p:nvSpPr>
          <p:cNvPr id="3" name="Slide Number Placeholder 2">
            <a:extLst>
              <a:ext uri="{FF2B5EF4-FFF2-40B4-BE49-F238E27FC236}">
                <a16:creationId xmlns:a16="http://schemas.microsoft.com/office/drawing/2014/main" id="{3BE78954-686F-4212-A7AD-7E5989FC2048}"/>
              </a:ext>
            </a:extLst>
          </p:cNvPr>
          <p:cNvSpPr>
            <a:spLocks noGrp="1"/>
          </p:cNvSpPr>
          <p:nvPr>
            <p:ph type="sldNum" sz="quarter" idx="10"/>
          </p:nvPr>
        </p:nvSpPr>
        <p:spPr>
          <a:xfrm>
            <a:off x="12018281" y="6749377"/>
            <a:ext cx="376603" cy="245147"/>
          </a:xfrm>
          <a:prstGeom prst="rect">
            <a:avLst/>
          </a:prstGeom>
        </p:spPr>
        <p:txBody>
          <a:bodyPr/>
          <a:lstStyle>
            <a:lvl1pPr>
              <a:defRPr sz="1200"/>
            </a:lvl1pPr>
          </a:lstStyle>
          <a:p>
            <a:fld id="{B5B7C7BE-0463-4DC4-9D10-A01A4A2951D5}" type="slidenum">
              <a:rPr lang="en-US" smtClean="0"/>
              <a:pPr/>
              <a:t>‹#›</a:t>
            </a:fld>
            <a:endParaRPr lang="en-US"/>
          </a:p>
        </p:txBody>
      </p:sp>
    </p:spTree>
    <p:extLst>
      <p:ext uri="{BB962C8B-B14F-4D97-AF65-F5344CB8AC3E}">
        <p14:creationId xmlns:p14="http://schemas.microsoft.com/office/powerpoint/2010/main" val="97695491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04" y="295275"/>
            <a:ext cx="11888047" cy="91757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74605" y="1212852"/>
            <a:ext cx="11885681" cy="2092881"/>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p:cNvPicPr>
            <a:picLocks noChangeAspect="1"/>
          </p:cNvPicPr>
          <p:nvPr userDrawn="1"/>
        </p:nvPicPr>
        <p:blipFill>
          <a:blip r:embed="rId9"/>
          <a:stretch>
            <a:fillRect/>
          </a:stretch>
        </p:blipFill>
        <p:spPr>
          <a:xfrm rot="5400000">
            <a:off x="9370153" y="3072353"/>
            <a:ext cx="6995160" cy="849818"/>
          </a:xfrm>
          <a:prstGeom prst="rect">
            <a:avLst/>
          </a:prstGeom>
        </p:spPr>
      </p:pic>
    </p:spTree>
    <p:extLst>
      <p:ext uri="{BB962C8B-B14F-4D97-AF65-F5344CB8AC3E}">
        <p14:creationId xmlns:p14="http://schemas.microsoft.com/office/powerpoint/2010/main" val="4136065687"/>
      </p:ext>
    </p:extLst>
  </p:cSld>
  <p:clrMap bg1="lt1" tx1="dk1" bg2="lt2" tx2="dk2" accent1="accent1" accent2="accent2" accent3="accent3" accent4="accent4" accent5="accent5" accent6="accent6" hlink="hlink" folHlink="folHlink"/>
  <p:sldLayoutIdLst>
    <p:sldLayoutId id="2147484691" r:id="rId1"/>
    <p:sldLayoutId id="2147484786" r:id="rId2"/>
    <p:sldLayoutId id="2147484754" r:id="rId3"/>
    <p:sldLayoutId id="2147484678" r:id="rId4"/>
    <p:sldLayoutId id="2147484679" r:id="rId5"/>
    <p:sldLayoutId id="2147484795" r:id="rId6"/>
    <p:sldLayoutId id="2147484813" r:id="rId7"/>
  </p:sldLayoutIdLst>
  <p:transition>
    <p:fade/>
  </p:transition>
  <p:hf hdr="0" ftr="0" dt="0"/>
  <p:txStyles>
    <p:titleStyle>
      <a:lvl1pPr algn="l" defTabSz="932649"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66" marR="0" indent="-342866" algn="l" defTabSz="932649"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142" marR="0" indent="-241276" algn="l" defTabSz="932649"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020" marR="0" indent="-228577" algn="l" defTabSz="932649"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597" marR="0" indent="-228577" algn="l" defTabSz="932649"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174" marR="0" indent="-228577" algn="l" defTabSz="932649"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4783" indent="-233163" algn="l" defTabSz="93264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09" indent="-233163" algn="l" defTabSz="93264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433" indent="-233163" algn="l" defTabSz="93264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759" indent="-233163" algn="l" defTabSz="93264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649" rtl="0" eaLnBrk="1" latinLnBrk="0" hangingPunct="1">
        <a:defRPr sz="1800" kern="1200">
          <a:solidFill>
            <a:schemeClr val="tx1"/>
          </a:solidFill>
          <a:latin typeface="+mn-lt"/>
          <a:ea typeface="+mn-ea"/>
          <a:cs typeface="+mn-cs"/>
        </a:defRPr>
      </a:lvl1pPr>
      <a:lvl2pPr marL="466324" algn="l" defTabSz="932649" rtl="0" eaLnBrk="1" latinLnBrk="0" hangingPunct="1">
        <a:defRPr sz="1800" kern="1200">
          <a:solidFill>
            <a:schemeClr val="tx1"/>
          </a:solidFill>
          <a:latin typeface="+mn-lt"/>
          <a:ea typeface="+mn-ea"/>
          <a:cs typeface="+mn-cs"/>
        </a:defRPr>
      </a:lvl2pPr>
      <a:lvl3pPr marL="932649" algn="l" defTabSz="932649" rtl="0" eaLnBrk="1" latinLnBrk="0" hangingPunct="1">
        <a:defRPr sz="1800" kern="1200">
          <a:solidFill>
            <a:schemeClr val="tx1"/>
          </a:solidFill>
          <a:latin typeface="+mn-lt"/>
          <a:ea typeface="+mn-ea"/>
          <a:cs typeface="+mn-cs"/>
        </a:defRPr>
      </a:lvl3pPr>
      <a:lvl4pPr marL="1398973" algn="l" defTabSz="932649" rtl="0" eaLnBrk="1" latinLnBrk="0" hangingPunct="1">
        <a:defRPr sz="1800" kern="1200">
          <a:solidFill>
            <a:schemeClr val="tx1"/>
          </a:solidFill>
          <a:latin typeface="+mn-lt"/>
          <a:ea typeface="+mn-ea"/>
          <a:cs typeface="+mn-cs"/>
        </a:defRPr>
      </a:lvl4pPr>
      <a:lvl5pPr marL="1865297" algn="l" defTabSz="932649" rtl="0" eaLnBrk="1" latinLnBrk="0" hangingPunct="1">
        <a:defRPr sz="1800" kern="1200">
          <a:solidFill>
            <a:schemeClr val="tx1"/>
          </a:solidFill>
          <a:latin typeface="+mn-lt"/>
          <a:ea typeface="+mn-ea"/>
          <a:cs typeface="+mn-cs"/>
        </a:defRPr>
      </a:lvl5pPr>
      <a:lvl6pPr marL="2331623" algn="l" defTabSz="932649" rtl="0" eaLnBrk="1" latinLnBrk="0" hangingPunct="1">
        <a:defRPr sz="1800" kern="1200">
          <a:solidFill>
            <a:schemeClr val="tx1"/>
          </a:solidFill>
          <a:latin typeface="+mn-lt"/>
          <a:ea typeface="+mn-ea"/>
          <a:cs typeface="+mn-cs"/>
        </a:defRPr>
      </a:lvl6pPr>
      <a:lvl7pPr marL="2797946" algn="l" defTabSz="932649" rtl="0" eaLnBrk="1" latinLnBrk="0" hangingPunct="1">
        <a:defRPr sz="1800" kern="1200">
          <a:solidFill>
            <a:schemeClr val="tx1"/>
          </a:solidFill>
          <a:latin typeface="+mn-lt"/>
          <a:ea typeface="+mn-ea"/>
          <a:cs typeface="+mn-cs"/>
        </a:defRPr>
      </a:lvl7pPr>
      <a:lvl8pPr marL="3264271" algn="l" defTabSz="932649" rtl="0" eaLnBrk="1" latinLnBrk="0" hangingPunct="1">
        <a:defRPr sz="1800" kern="1200">
          <a:solidFill>
            <a:schemeClr val="tx1"/>
          </a:solidFill>
          <a:latin typeface="+mn-lt"/>
          <a:ea typeface="+mn-ea"/>
          <a:cs typeface="+mn-cs"/>
        </a:defRPr>
      </a:lvl8pPr>
      <a:lvl9pPr marL="3730596" algn="l" defTabSz="932649"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28.jp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35.pn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hyperlink" Target="https://partnercenter.microsoft.com/" TargetMode="External"/><Relationship Id="rId3" Type="http://schemas.openxmlformats.org/officeDocument/2006/relationships/image" Target="../media/image40.jpg"/><Relationship Id="rId7" Type="http://schemas.openxmlformats.org/officeDocument/2006/relationships/image" Target="../media/image42.jp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hyperlink" Target="https://mbspartner.microsoft.com/" TargetMode="External"/><Relationship Id="rId5" Type="http://schemas.openxmlformats.org/officeDocument/2006/relationships/image" Target="../media/image41.jpg"/><Relationship Id="rId4" Type="http://schemas.openxmlformats.org/officeDocument/2006/relationships/hyperlink" Target="https://mspartnerlp.mspartner.microsoft.com/LearningPath/LearningPath/DLPaths?trackId=1596&amp;rowId=2131"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43.png"/></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8" Type="http://schemas.openxmlformats.org/officeDocument/2006/relationships/hyperlink" Target="https://partnercenter.microsoft.com/" TargetMode="External"/><Relationship Id="rId13" Type="http://schemas.openxmlformats.org/officeDocument/2006/relationships/image" Target="../media/image52.jpg"/><Relationship Id="rId18" Type="http://schemas.openxmlformats.org/officeDocument/2006/relationships/image" Target="../media/image56.png"/><Relationship Id="rId3" Type="http://schemas.openxmlformats.org/officeDocument/2006/relationships/hyperlink" Target="https://docs.microsoft.com/en-us/dynamics365/business-central/index" TargetMode="External"/><Relationship Id="rId7" Type="http://schemas.openxmlformats.org/officeDocument/2006/relationships/hyperlink" Target="https://dynamics.microsoft.com/en-us/business-central/overview/" TargetMode="External"/><Relationship Id="rId12" Type="http://schemas.openxmlformats.org/officeDocument/2006/relationships/image" Target="../media/image51.png"/><Relationship Id="rId17" Type="http://schemas.openxmlformats.org/officeDocument/2006/relationships/hyperlink" Target="aka.ms/readytogo" TargetMode="External"/><Relationship Id="rId2" Type="http://schemas.openxmlformats.org/officeDocument/2006/relationships/notesSlide" Target="../notesSlides/notesSlide23.xml"/><Relationship Id="rId16" Type="http://schemas.openxmlformats.org/officeDocument/2006/relationships/image" Target="../media/image55.png"/><Relationship Id="rId1" Type="http://schemas.openxmlformats.org/officeDocument/2006/relationships/slideLayout" Target="../slideLayouts/slideLayout4.xml"/><Relationship Id="rId6" Type="http://schemas.openxmlformats.org/officeDocument/2006/relationships/hyperlink" Target="https://appsource.microsoft.com/en-us/partners" TargetMode="External"/><Relationship Id="rId11" Type="http://schemas.openxmlformats.org/officeDocument/2006/relationships/image" Target="../media/image50.png"/><Relationship Id="rId5" Type="http://schemas.openxmlformats.org/officeDocument/2006/relationships/hyperlink" Target="https://community.dynamics.com/partner" TargetMode="External"/><Relationship Id="rId15" Type="http://schemas.openxmlformats.org/officeDocument/2006/relationships/image" Target="../media/image54.png"/><Relationship Id="rId10" Type="http://schemas.openxmlformats.org/officeDocument/2006/relationships/image" Target="../media/image49.png"/><Relationship Id="rId4" Type="http://schemas.openxmlformats.org/officeDocument/2006/relationships/hyperlink" Target="https://partner.microsoft.com/en-US/" TargetMode="External"/><Relationship Id="rId9" Type="http://schemas.openxmlformats.org/officeDocument/2006/relationships/hyperlink" Target="https://mbspartner.microsoft.com/" TargetMode="External"/><Relationship Id="rId14" Type="http://schemas.openxmlformats.org/officeDocument/2006/relationships/image" Target="../media/image5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5.emf"/><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8.emf"/><Relationship Id="rId11" Type="http://schemas.openxmlformats.org/officeDocument/2006/relationships/image" Target="../media/image11.png"/><Relationship Id="rId5" Type="http://schemas.openxmlformats.org/officeDocument/2006/relationships/image" Target="../media/image7.emf"/><Relationship Id="rId10" Type="http://schemas.microsoft.com/office/2007/relationships/hdphoto" Target="../media/hdphoto2.wdp"/><Relationship Id="rId4" Type="http://schemas.openxmlformats.org/officeDocument/2006/relationships/image" Target="../media/image6.emf"/><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1.png"/><Relationship Id="rId10" Type="http://schemas.openxmlformats.org/officeDocument/2006/relationships/image" Target="../media/image18.png"/><Relationship Id="rId4" Type="http://schemas.openxmlformats.org/officeDocument/2006/relationships/image" Target="../media/image13.png"/><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668" y="2109189"/>
            <a:ext cx="5170437" cy="2303528"/>
          </a:xfrm>
        </p:spPr>
        <p:txBody>
          <a:bodyPr/>
          <a:lstStyle/>
          <a:p>
            <a:pPr defTabSz="896042">
              <a:lnSpc>
                <a:spcPct val="100000"/>
              </a:lnSpc>
              <a:spcAft>
                <a:spcPts val="600"/>
              </a:spcAft>
              <a:defRPr/>
            </a:pPr>
            <a:r>
              <a:rPr lang="en-US" sz="2800" b="1" kern="0" spc="98" dirty="0">
                <a:solidFill>
                  <a:srgbClr val="3A96DD"/>
                </a:solidFill>
                <a:latin typeface="Segoe UI Semilight" panose="020B0402040204020203" pitchFamily="34" charset="0"/>
                <a:cs typeface="Segoe UI Semilight" panose="020B0402040204020203" pitchFamily="34" charset="0"/>
              </a:rPr>
              <a:t>MICROSOFT DYNAMICS 365 </a:t>
            </a:r>
            <a:br>
              <a:rPr lang="en-US" sz="2800" b="1" kern="0" spc="98" dirty="0">
                <a:solidFill>
                  <a:srgbClr val="3A96DD"/>
                </a:solidFill>
                <a:latin typeface="Segoe UI Semilight" panose="020B0402040204020203" pitchFamily="34" charset="0"/>
                <a:cs typeface="Segoe UI Semilight" panose="020B0402040204020203" pitchFamily="34" charset="0"/>
              </a:rPr>
            </a:br>
            <a:r>
              <a:rPr lang="en-US" sz="5400" kern="0" dirty="0">
                <a:solidFill>
                  <a:srgbClr val="3A96DD"/>
                </a:solidFill>
                <a:latin typeface="Segoe UI Semilight" panose="020B0402040204020203" pitchFamily="34" charset="0"/>
                <a:cs typeface="Segoe UI Semilight" panose="020B0402040204020203" pitchFamily="34" charset="0"/>
              </a:rPr>
              <a:t>Business Central</a:t>
            </a:r>
            <a:br>
              <a:rPr lang="en-US" sz="2800" kern="0" spc="0" dirty="0">
                <a:solidFill>
                  <a:srgbClr val="3A96DD"/>
                </a:solidFill>
                <a:latin typeface="Segoe UI Semilight" panose="020B0402040204020203" pitchFamily="34" charset="0"/>
                <a:cs typeface="Segoe UI Semilight" panose="020B0402040204020203" pitchFamily="34" charset="0"/>
              </a:rPr>
            </a:br>
            <a:br>
              <a:rPr lang="en-US" sz="2400" kern="0" spc="0" dirty="0">
                <a:solidFill>
                  <a:srgbClr val="3A96DD"/>
                </a:solidFill>
                <a:latin typeface="Segoe UI Semilight" panose="020B0402040204020203" pitchFamily="34" charset="0"/>
                <a:cs typeface="Segoe UI Semilight" panose="020B0402040204020203" pitchFamily="34" charset="0"/>
              </a:rPr>
            </a:br>
            <a:r>
              <a:rPr lang="en-US" sz="2000" spc="0" dirty="0">
                <a:latin typeface="Segoe UI Semibold" panose="020B0702040204020203" pitchFamily="34" charset="0"/>
                <a:cs typeface="Segoe UI Semibold" panose="020B0702040204020203" pitchFamily="34" charset="0"/>
              </a:rPr>
              <a:t>Partner strategy and programs overview</a:t>
            </a:r>
            <a:endParaRPr lang="en-US" sz="1800" spc="0" dirty="0">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236292365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C4BB910F-4F12-4007-88C3-F1E081E18AAF}"/>
              </a:ext>
            </a:extLst>
          </p:cNvPr>
          <p:cNvSpPr/>
          <p:nvPr/>
        </p:nvSpPr>
        <p:spPr bwMode="auto">
          <a:xfrm>
            <a:off x="9617712" y="1600045"/>
            <a:ext cx="2011680" cy="4572000"/>
          </a:xfrm>
          <a:prstGeom prst="rect">
            <a:avLst/>
          </a:prstGeom>
          <a:solidFill>
            <a:schemeClr val="tx1">
              <a:lumMod val="75000"/>
              <a:alpha val="15000"/>
            </a:schemeClr>
          </a:solidFill>
          <a:ln w="9525" cap="flat" cmpd="sng" algn="ctr">
            <a:noFill/>
            <a:prstDash val="solid"/>
            <a:headEnd type="none" w="med" len="med"/>
            <a:tailEnd type="none" w="med" len="med"/>
          </a:ln>
          <a:effectLst/>
          <a:scene3d>
            <a:camera prst="orthographicFront"/>
            <a:lightRig rig="threePt" dir="t"/>
          </a:scene3d>
          <a:sp3d>
            <a:bevelT w="44450" h="12700" prst="hardEdge"/>
          </a:sp3d>
        </p:spPr>
        <p:txBody>
          <a:bodyPr rot="0" spcFirstLastPara="0" vertOverflow="overflow" horzOverflow="overflow" vert="horz" wrap="square" lIns="18288" tIns="91440" rIns="18288" bIns="91440" numCol="1" spcCol="0" rtlCol="0" fromWordArt="0" anchor="ctr" anchorCtr="0" forceAA="0" compatLnSpc="1">
            <a:prstTxWarp prst="textNoShape">
              <a:avLst/>
            </a:prstTxWarp>
            <a:noAutofit/>
          </a:bodyPr>
          <a:lstStyle/>
          <a:p>
            <a:pPr algn="ctr" defTabSz="931935" fontAlgn="base">
              <a:lnSpc>
                <a:spcPct val="90000"/>
              </a:lnSpc>
              <a:spcBef>
                <a:spcPct val="0"/>
              </a:spcBef>
              <a:spcAft>
                <a:spcPct val="0"/>
              </a:spcAft>
            </a:pPr>
            <a:endParaRPr lang="en-US" sz="1500" kern="0" spc="-10" dirty="0">
              <a:solidFill>
                <a:srgbClr val="FFFFFF"/>
              </a:solidFill>
              <a:latin typeface="Segoe UI Semibold" panose="020B0702040204020203" pitchFamily="34" charset="0"/>
              <a:cs typeface="Segoe UI Semibold" panose="020B0702040204020203" pitchFamily="34" charset="0"/>
            </a:endParaRPr>
          </a:p>
        </p:txBody>
      </p:sp>
      <p:sp>
        <p:nvSpPr>
          <p:cNvPr id="525" name="Rectangle 524"/>
          <p:cNvSpPr/>
          <p:nvPr/>
        </p:nvSpPr>
        <p:spPr bwMode="auto">
          <a:xfrm>
            <a:off x="9617713" y="3569251"/>
            <a:ext cx="2011680" cy="548640"/>
          </a:xfrm>
          <a:prstGeom prst="rect">
            <a:avLst/>
          </a:prstGeom>
        </p:spPr>
        <p:txBody>
          <a:bodyPr vert="horz" wrap="none" lIns="0" tIns="0" rIns="0" bIns="0" numCol="1" rtlCol="0" anchor="ctr" anchorCtr="0" compatLnSpc="1">
            <a:prstTxWarp prst="textNoShape">
              <a:avLst/>
            </a:prstTxWarp>
            <a:noAutofit/>
          </a:bodyPr>
          <a:lstStyle/>
          <a:p>
            <a:pPr marL="0" marR="0" lvl="0" indent="0" algn="ctr" defTabSz="895657" rtl="0" eaLnBrk="1" fontAlgn="base" latinLnBrk="0" hangingPunct="1">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sysClr val="windowText" lastClr="000000"/>
                </a:solidFill>
                <a:effectLst/>
                <a:uLnTx/>
                <a:uFillTx/>
                <a:latin typeface="Segoe UI Semibold" panose="020B0702040204020203" pitchFamily="34" charset="0"/>
                <a:ea typeface="+mn-ea"/>
                <a:cs typeface="Segoe UI Semibold" panose="020B0702040204020203" pitchFamily="34" charset="0"/>
              </a:rPr>
              <a:t>IT</a:t>
            </a:r>
          </a:p>
        </p:txBody>
      </p:sp>
      <p:pic>
        <p:nvPicPr>
          <p:cNvPr id="3" name="Picture 2"/>
          <p:cNvPicPr>
            <a:picLocks/>
          </p:cNvPicPr>
          <p:nvPr/>
        </p:nvPicPr>
        <p:blipFill>
          <a:blip r:embed="rId3"/>
          <a:stretch>
            <a:fillRect/>
          </a:stretch>
        </p:blipFill>
        <p:spPr>
          <a:xfrm>
            <a:off x="9737215" y="1660864"/>
            <a:ext cx="1772673" cy="1828800"/>
          </a:xfrm>
          <a:prstGeom prst="ellipse">
            <a:avLst/>
          </a:prstGeom>
          <a:noFill/>
          <a:ln w="38100">
            <a:solidFill>
              <a:schemeClr val="tx1">
                <a:lumMod val="40000"/>
                <a:lumOff val="60000"/>
              </a:schemeClr>
            </a:solidFill>
            <a:headEnd type="none" w="med" len="med"/>
            <a:tailEnd type="none" w="med" len="med"/>
          </a:ln>
          <a:effectLst/>
          <a:scene3d>
            <a:camera prst="orthographicFront"/>
            <a:lightRig rig="threePt" dir="t"/>
          </a:scene3d>
          <a:sp3d>
            <a:bevelT w="50800" h="12700" prst="hardEdge"/>
          </a:sp3d>
        </p:spPr>
      </p:pic>
      <p:sp>
        <p:nvSpPr>
          <p:cNvPr id="44" name="Rectangle 43">
            <a:extLst>
              <a:ext uri="{FF2B5EF4-FFF2-40B4-BE49-F238E27FC236}">
                <a16:creationId xmlns:a16="http://schemas.microsoft.com/office/drawing/2014/main" id="{D4748B1E-7ED5-4AB3-9BE3-D74CBBC89644}"/>
              </a:ext>
            </a:extLst>
          </p:cNvPr>
          <p:cNvSpPr/>
          <p:nvPr/>
        </p:nvSpPr>
        <p:spPr bwMode="auto">
          <a:xfrm>
            <a:off x="6599715" y="1600045"/>
            <a:ext cx="2011680" cy="4572000"/>
          </a:xfrm>
          <a:prstGeom prst="rect">
            <a:avLst/>
          </a:prstGeom>
          <a:solidFill>
            <a:schemeClr val="tx1">
              <a:lumMod val="75000"/>
              <a:alpha val="15000"/>
            </a:schemeClr>
          </a:solidFill>
          <a:ln w="9525" cap="flat" cmpd="sng" algn="ctr">
            <a:noFill/>
            <a:prstDash val="solid"/>
            <a:headEnd type="none" w="med" len="med"/>
            <a:tailEnd type="none" w="med" len="med"/>
          </a:ln>
          <a:effectLst/>
          <a:scene3d>
            <a:camera prst="orthographicFront"/>
            <a:lightRig rig="threePt" dir="t"/>
          </a:scene3d>
          <a:sp3d>
            <a:bevelT w="44450" h="12700" prst="hardEdge"/>
          </a:sp3d>
        </p:spPr>
        <p:txBody>
          <a:bodyPr rot="0" spcFirstLastPara="0" vertOverflow="overflow" horzOverflow="overflow" vert="horz" wrap="square" lIns="18288" tIns="91440" rIns="18288" bIns="91440" numCol="1" spcCol="0" rtlCol="0" fromWordArt="0" anchor="ctr" anchorCtr="0" forceAA="0" compatLnSpc="1">
            <a:prstTxWarp prst="textNoShape">
              <a:avLst/>
            </a:prstTxWarp>
            <a:noAutofit/>
          </a:bodyPr>
          <a:lstStyle/>
          <a:p>
            <a:pPr algn="ctr" defTabSz="931935" fontAlgn="base">
              <a:lnSpc>
                <a:spcPct val="90000"/>
              </a:lnSpc>
              <a:spcBef>
                <a:spcPct val="0"/>
              </a:spcBef>
              <a:spcAft>
                <a:spcPct val="0"/>
              </a:spcAft>
            </a:pPr>
            <a:endParaRPr lang="en-US" sz="1500" kern="0" spc="-10" dirty="0">
              <a:solidFill>
                <a:srgbClr val="FFFFFF"/>
              </a:solidFill>
              <a:latin typeface="Segoe UI Semibold" panose="020B0702040204020203" pitchFamily="34" charset="0"/>
              <a:cs typeface="Segoe UI Semibold" panose="020B0702040204020203" pitchFamily="34" charset="0"/>
            </a:endParaRPr>
          </a:p>
        </p:txBody>
      </p:sp>
      <p:sp>
        <p:nvSpPr>
          <p:cNvPr id="526" name="Rectangle 525"/>
          <p:cNvSpPr/>
          <p:nvPr/>
        </p:nvSpPr>
        <p:spPr bwMode="auto">
          <a:xfrm>
            <a:off x="6599715" y="3569251"/>
            <a:ext cx="2011680" cy="548640"/>
          </a:xfrm>
          <a:prstGeom prst="rect">
            <a:avLst/>
          </a:prstGeom>
        </p:spPr>
        <p:txBody>
          <a:bodyPr vert="horz" wrap="none" lIns="0" tIns="0" rIns="0" bIns="0" numCol="1" rtlCol="0" anchor="ctr" anchorCtr="0" compatLnSpc="1">
            <a:prstTxWarp prst="textNoShape">
              <a:avLst/>
            </a:prstTxWarp>
            <a:noAutofit/>
          </a:bodyPr>
          <a:lstStyle/>
          <a:p>
            <a:pPr marL="0" marR="0" lvl="0" indent="0" algn="ctr" defTabSz="895657" rtl="0" eaLnBrk="1" fontAlgn="base" latinLnBrk="0" hangingPunct="1">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sysClr val="windowText" lastClr="000000"/>
                </a:solidFill>
                <a:effectLst/>
                <a:uLnTx/>
                <a:uFillTx/>
                <a:latin typeface="Segoe UI Semibold" panose="020B0702040204020203" pitchFamily="34" charset="0"/>
                <a:ea typeface="+mn-ea"/>
                <a:cs typeface="Segoe UI Semibold" panose="020B0702040204020203" pitchFamily="34" charset="0"/>
              </a:rPr>
              <a:t>Marketing</a:t>
            </a:r>
          </a:p>
        </p:txBody>
      </p:sp>
      <p:pic>
        <p:nvPicPr>
          <p:cNvPr id="28" name="Picture 27"/>
          <p:cNvPicPr>
            <a:picLocks/>
          </p:cNvPicPr>
          <p:nvPr/>
        </p:nvPicPr>
        <p:blipFill rotWithShape="1">
          <a:blip r:embed="rId4" cstate="screen">
            <a:extLst>
              <a:ext uri="{28A0092B-C50C-407E-A947-70E740481C1C}">
                <a14:useLocalDpi xmlns:a14="http://schemas.microsoft.com/office/drawing/2010/main"/>
              </a:ext>
            </a:extLst>
          </a:blip>
          <a:srcRect/>
          <a:stretch/>
        </p:blipFill>
        <p:spPr>
          <a:xfrm>
            <a:off x="6691155" y="1660864"/>
            <a:ext cx="1828800" cy="1828800"/>
          </a:xfrm>
          <a:prstGeom prst="ellipse">
            <a:avLst/>
          </a:prstGeom>
          <a:blipFill>
            <a:blip r:embed="rId5"/>
            <a:stretch>
              <a:fillRect/>
            </a:stretch>
          </a:blipFill>
          <a:ln w="38100">
            <a:solidFill>
              <a:schemeClr val="tx1">
                <a:lumMod val="40000"/>
                <a:lumOff val="60000"/>
              </a:schemeClr>
            </a:solidFill>
            <a:headEnd type="none" w="med" len="med"/>
            <a:tailEnd type="none" w="med" len="med"/>
          </a:ln>
          <a:effectLst/>
          <a:scene3d>
            <a:camera prst="orthographicFront"/>
            <a:lightRig rig="threePt" dir="t"/>
          </a:scene3d>
          <a:sp3d>
            <a:bevelT w="50800" h="12700" prst="hardEdge"/>
          </a:sp3d>
        </p:spPr>
      </p:pic>
      <p:sp>
        <p:nvSpPr>
          <p:cNvPr id="45" name="Rectangle 44">
            <a:extLst>
              <a:ext uri="{FF2B5EF4-FFF2-40B4-BE49-F238E27FC236}">
                <a16:creationId xmlns:a16="http://schemas.microsoft.com/office/drawing/2014/main" id="{7F0A3FD5-7F0C-44AB-ACD2-6C2737B4B99C}"/>
              </a:ext>
            </a:extLst>
          </p:cNvPr>
          <p:cNvSpPr/>
          <p:nvPr/>
        </p:nvSpPr>
        <p:spPr bwMode="auto">
          <a:xfrm>
            <a:off x="3581718" y="1600045"/>
            <a:ext cx="2011680" cy="4572000"/>
          </a:xfrm>
          <a:prstGeom prst="rect">
            <a:avLst/>
          </a:prstGeom>
          <a:solidFill>
            <a:schemeClr val="tx1">
              <a:lumMod val="75000"/>
              <a:alpha val="15000"/>
            </a:schemeClr>
          </a:solidFill>
          <a:ln w="9525" cap="flat" cmpd="sng" algn="ctr">
            <a:noFill/>
            <a:prstDash val="solid"/>
            <a:headEnd type="none" w="med" len="med"/>
            <a:tailEnd type="none" w="med" len="med"/>
          </a:ln>
          <a:effectLst/>
          <a:scene3d>
            <a:camera prst="orthographicFront"/>
            <a:lightRig rig="threePt" dir="t"/>
          </a:scene3d>
          <a:sp3d>
            <a:bevelT w="44450" h="12700" prst="hardEdge"/>
          </a:sp3d>
        </p:spPr>
        <p:txBody>
          <a:bodyPr rot="0" spcFirstLastPara="0" vertOverflow="overflow" horzOverflow="overflow" vert="horz" wrap="square" lIns="18288" tIns="91440" rIns="18288" bIns="91440" numCol="1" spcCol="0" rtlCol="0" fromWordArt="0" anchor="ctr" anchorCtr="0" forceAA="0" compatLnSpc="1">
            <a:prstTxWarp prst="textNoShape">
              <a:avLst/>
            </a:prstTxWarp>
            <a:noAutofit/>
          </a:bodyPr>
          <a:lstStyle/>
          <a:p>
            <a:pPr algn="ctr" defTabSz="931935" fontAlgn="base">
              <a:lnSpc>
                <a:spcPct val="90000"/>
              </a:lnSpc>
              <a:spcBef>
                <a:spcPct val="0"/>
              </a:spcBef>
              <a:spcAft>
                <a:spcPct val="0"/>
              </a:spcAft>
            </a:pPr>
            <a:endParaRPr lang="en-US" sz="1500" kern="0" spc="-10" dirty="0">
              <a:solidFill>
                <a:srgbClr val="FFFFFF"/>
              </a:solidFill>
              <a:latin typeface="Segoe UI Semibold" panose="020B0702040204020203" pitchFamily="34" charset="0"/>
              <a:cs typeface="Segoe UI Semibold" panose="020B0702040204020203" pitchFamily="34" charset="0"/>
            </a:endParaRPr>
          </a:p>
        </p:txBody>
      </p:sp>
      <p:sp>
        <p:nvSpPr>
          <p:cNvPr id="529" name="Rectangle 528"/>
          <p:cNvSpPr/>
          <p:nvPr/>
        </p:nvSpPr>
        <p:spPr bwMode="auto">
          <a:xfrm>
            <a:off x="3581718" y="3569251"/>
            <a:ext cx="2011680" cy="548640"/>
          </a:xfrm>
          <a:prstGeom prst="rect">
            <a:avLst/>
          </a:prstGeom>
        </p:spPr>
        <p:txBody>
          <a:bodyPr vert="horz" wrap="none" lIns="0" tIns="0" rIns="0" bIns="0" numCol="1" rtlCol="0" anchor="ctr" anchorCtr="0" compatLnSpc="1">
            <a:prstTxWarp prst="textNoShape">
              <a:avLst/>
            </a:prstTxWarp>
            <a:noAutofit/>
          </a:bodyPr>
          <a:lstStyle/>
          <a:p>
            <a:pPr marL="0" marR="0" lvl="0" indent="0" algn="ctr" defTabSz="895657" rtl="0" eaLnBrk="1" fontAlgn="base" latinLnBrk="0" hangingPunct="1">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sysClr val="windowText" lastClr="000000"/>
                </a:solidFill>
                <a:effectLst/>
                <a:uLnTx/>
                <a:uFillTx/>
                <a:latin typeface="Segoe UI Semibold" panose="020B0702040204020203" pitchFamily="34" charset="0"/>
                <a:ea typeface="+mn-ea"/>
                <a:cs typeface="Segoe UI Semibold" panose="020B0702040204020203" pitchFamily="34" charset="0"/>
              </a:rPr>
              <a:t>Sales</a:t>
            </a:r>
          </a:p>
        </p:txBody>
      </p:sp>
      <p:pic>
        <p:nvPicPr>
          <p:cNvPr id="25" name="Picture 24"/>
          <p:cNvPicPr>
            <a:picLocks/>
          </p:cNvPicPr>
          <p:nvPr/>
        </p:nvPicPr>
        <p:blipFill>
          <a:blip r:embed="rId6"/>
          <a:stretch>
            <a:fillRect/>
          </a:stretch>
        </p:blipFill>
        <p:spPr>
          <a:xfrm>
            <a:off x="3725576" y="1660864"/>
            <a:ext cx="1723964" cy="1828800"/>
          </a:xfrm>
          <a:prstGeom prst="ellipse">
            <a:avLst/>
          </a:prstGeom>
          <a:noFill/>
          <a:ln w="38100">
            <a:solidFill>
              <a:schemeClr val="tx1">
                <a:lumMod val="40000"/>
                <a:lumOff val="60000"/>
              </a:schemeClr>
            </a:solidFill>
            <a:headEnd type="none" w="med" len="med"/>
            <a:tailEnd type="none" w="med" len="med"/>
          </a:ln>
          <a:effectLst/>
          <a:scene3d>
            <a:camera prst="orthographicFront"/>
            <a:lightRig rig="threePt" dir="t"/>
          </a:scene3d>
          <a:sp3d>
            <a:bevelT w="50800" h="12700" prst="hardEdge"/>
          </a:sp3d>
        </p:spPr>
      </p:pic>
      <p:sp>
        <p:nvSpPr>
          <p:cNvPr id="38" name="Rectangle 37">
            <a:extLst>
              <a:ext uri="{FF2B5EF4-FFF2-40B4-BE49-F238E27FC236}">
                <a16:creationId xmlns:a16="http://schemas.microsoft.com/office/drawing/2014/main" id="{F1D37309-F785-4A63-B86E-5EAA052C2FA7}"/>
              </a:ext>
            </a:extLst>
          </p:cNvPr>
          <p:cNvSpPr/>
          <p:nvPr/>
        </p:nvSpPr>
        <p:spPr bwMode="auto">
          <a:xfrm>
            <a:off x="563721" y="1600045"/>
            <a:ext cx="2011680" cy="4572000"/>
          </a:xfrm>
          <a:prstGeom prst="rect">
            <a:avLst/>
          </a:prstGeom>
          <a:solidFill>
            <a:schemeClr val="tx1">
              <a:lumMod val="75000"/>
              <a:alpha val="15000"/>
            </a:schemeClr>
          </a:solidFill>
          <a:ln w="9525" cap="flat" cmpd="sng" algn="ctr">
            <a:noFill/>
            <a:prstDash val="solid"/>
            <a:headEnd type="none" w="med" len="med"/>
            <a:tailEnd type="none" w="med" len="med"/>
          </a:ln>
          <a:effectLst/>
          <a:scene3d>
            <a:camera prst="orthographicFront"/>
            <a:lightRig rig="threePt" dir="t"/>
          </a:scene3d>
          <a:sp3d>
            <a:bevelT w="44450" h="12700" prst="hardEdge"/>
          </a:sp3d>
        </p:spPr>
        <p:txBody>
          <a:bodyPr rot="0" spcFirstLastPara="0" vertOverflow="overflow" horzOverflow="overflow" vert="horz" wrap="square" lIns="18288" tIns="91440" rIns="18288" bIns="91440" numCol="1" spcCol="0" rtlCol="0" fromWordArt="0" anchor="ctr" anchorCtr="0" forceAA="0" compatLnSpc="1">
            <a:prstTxWarp prst="textNoShape">
              <a:avLst/>
            </a:prstTxWarp>
            <a:noAutofit/>
          </a:bodyPr>
          <a:lstStyle/>
          <a:p>
            <a:pPr algn="ctr" defTabSz="931935" fontAlgn="base">
              <a:lnSpc>
                <a:spcPct val="90000"/>
              </a:lnSpc>
              <a:spcBef>
                <a:spcPct val="0"/>
              </a:spcBef>
              <a:spcAft>
                <a:spcPct val="0"/>
              </a:spcAft>
            </a:pPr>
            <a:endParaRPr lang="en-US" sz="1500" kern="0" spc="-10" dirty="0">
              <a:solidFill>
                <a:srgbClr val="FFFFFF"/>
              </a:solidFill>
              <a:latin typeface="Segoe UI Semibold" panose="020B0702040204020203" pitchFamily="34" charset="0"/>
              <a:cs typeface="Segoe UI Semibold" panose="020B0702040204020203" pitchFamily="34" charset="0"/>
            </a:endParaRPr>
          </a:p>
        </p:txBody>
      </p:sp>
      <p:sp>
        <p:nvSpPr>
          <p:cNvPr id="33" name="Rectangle 32">
            <a:extLst>
              <a:ext uri="{FF2B5EF4-FFF2-40B4-BE49-F238E27FC236}">
                <a16:creationId xmlns:a16="http://schemas.microsoft.com/office/drawing/2014/main" id="{DBAD62D1-B804-4F25-A25B-6E1340BA4847}"/>
              </a:ext>
            </a:extLst>
          </p:cNvPr>
          <p:cNvSpPr/>
          <p:nvPr/>
        </p:nvSpPr>
        <p:spPr bwMode="auto">
          <a:xfrm>
            <a:off x="563721" y="3569251"/>
            <a:ext cx="2011680" cy="548640"/>
          </a:xfrm>
          <a:prstGeom prst="rect">
            <a:avLst/>
          </a:prstGeom>
        </p:spPr>
        <p:txBody>
          <a:bodyPr vert="horz" wrap="none" lIns="0" tIns="0" rIns="0" bIns="0" numCol="1" rtlCol="0" anchor="ctr" anchorCtr="0" compatLnSpc="1">
            <a:prstTxWarp prst="textNoShape">
              <a:avLst/>
            </a:prstTxWarp>
            <a:noAutofit/>
          </a:bodyPr>
          <a:lstStyle/>
          <a:p>
            <a:pPr marL="0" marR="0" lvl="0" indent="0" algn="ctr" defTabSz="895657" rtl="0" eaLnBrk="1" fontAlgn="base" latinLnBrk="0" hangingPunct="1">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sysClr val="windowText" lastClr="000000"/>
                </a:solidFill>
                <a:effectLst/>
                <a:uLnTx/>
                <a:uFillTx/>
                <a:latin typeface="Segoe UI Semibold" panose="020B0702040204020203" pitchFamily="34" charset="0"/>
                <a:ea typeface="+mn-ea"/>
                <a:cs typeface="Segoe UI Semibold" panose="020B0702040204020203" pitchFamily="34" charset="0"/>
              </a:rPr>
              <a:t>Finance</a:t>
            </a:r>
          </a:p>
        </p:txBody>
      </p:sp>
      <p:sp>
        <p:nvSpPr>
          <p:cNvPr id="4" name="Oval 3">
            <a:extLst>
              <a:ext uri="{FF2B5EF4-FFF2-40B4-BE49-F238E27FC236}">
                <a16:creationId xmlns:a16="http://schemas.microsoft.com/office/drawing/2014/main" id="{B46ED5C1-E2BF-4E84-A642-9151F8B82B1B}"/>
              </a:ext>
            </a:extLst>
          </p:cNvPr>
          <p:cNvSpPr/>
          <p:nvPr/>
        </p:nvSpPr>
        <p:spPr bwMode="auto">
          <a:xfrm>
            <a:off x="655160" y="1660864"/>
            <a:ext cx="1828800" cy="1828800"/>
          </a:xfrm>
          <a:prstGeom prst="ellipse">
            <a:avLst/>
          </a:prstGeom>
          <a:blipFill>
            <a:blip r:embed="rId7"/>
            <a:stretch>
              <a:fillRect/>
            </a:stretch>
          </a:blipFill>
          <a:ln w="38100">
            <a:solidFill>
              <a:schemeClr val="tx1">
                <a:lumMod val="40000"/>
                <a:lumOff val="60000"/>
              </a:schemeClr>
            </a:solidFill>
            <a:headEnd type="none" w="med" len="med"/>
            <a:tailEnd type="none" w="med" len="med"/>
          </a:ln>
          <a:effectLst/>
          <a:scene3d>
            <a:camera prst="orthographicFront"/>
            <a:lightRig rig="threePt" dir="t"/>
          </a:scene3d>
          <a:sp3d>
            <a:bevelT w="50800" h="12700" prst="hardEdge"/>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 name="Title 1"/>
          <p:cNvSpPr>
            <a:spLocks noGrp="1"/>
          </p:cNvSpPr>
          <p:nvPr>
            <p:ph type="title"/>
          </p:nvPr>
        </p:nvSpPr>
        <p:spPr/>
        <p:txBody>
          <a:bodyPr/>
          <a:lstStyle/>
          <a:p>
            <a:r>
              <a:rPr lang="en-US" dirty="0"/>
              <a:t>What’s top of mind for business leaders?</a:t>
            </a:r>
          </a:p>
        </p:txBody>
      </p:sp>
      <p:sp>
        <p:nvSpPr>
          <p:cNvPr id="187" name="Rectangle 186"/>
          <p:cNvSpPr/>
          <p:nvPr/>
        </p:nvSpPr>
        <p:spPr bwMode="auto">
          <a:xfrm>
            <a:off x="3581718" y="5039103"/>
            <a:ext cx="2011680" cy="1005840"/>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0" marR="0" lvl="0" indent="0" algn="ctr" defTabSz="932021" rtl="0" eaLnBrk="1" fontAlgn="base" latinLnBrk="0" hangingPunct="1">
              <a:lnSpc>
                <a:spcPct val="9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505050">
                    <a:lumMod val="75000"/>
                  </a:srgbClr>
                </a:solidFill>
                <a:effectLst/>
                <a:uLnTx/>
                <a:uFillTx/>
                <a:latin typeface="Segoe UI Semilight" panose="020B0402040204020203" pitchFamily="34" charset="0"/>
                <a:ea typeface="Segoe UI" panose="020B0502040204020203" pitchFamily="34" charset="0"/>
                <a:cs typeface="Segoe UI Semilight" panose="020B0402040204020203" pitchFamily="34" charset="0"/>
              </a:rPr>
              <a:t>We need simple and intelligent</a:t>
            </a:r>
            <a:r>
              <a:rPr kumimoji="0" lang="en-US" sz="1400" b="0" i="0" u="none" strike="noStrike" kern="0" cap="none" spc="0" normalizeH="0" noProof="0" dirty="0">
                <a:ln>
                  <a:noFill/>
                </a:ln>
                <a:solidFill>
                  <a:srgbClr val="505050">
                    <a:lumMod val="75000"/>
                  </a:srgbClr>
                </a:solidFill>
                <a:effectLst/>
                <a:uLnTx/>
                <a:uFillTx/>
                <a:latin typeface="Segoe UI Semilight" panose="020B0402040204020203" pitchFamily="34" charset="0"/>
                <a:ea typeface="Segoe UI" panose="020B0502040204020203" pitchFamily="34" charset="0"/>
                <a:cs typeface="Segoe UI Semilight" panose="020B0402040204020203" pitchFamily="34" charset="0"/>
              </a:rPr>
              <a:t> tools to focus more on the customer and the business</a:t>
            </a:r>
            <a:endParaRPr kumimoji="0" lang="en-US" sz="1400" b="0" i="0" u="none" strike="noStrike" kern="0" cap="none" spc="0" normalizeH="0" baseline="0" noProof="0" dirty="0">
              <a:ln>
                <a:noFill/>
              </a:ln>
              <a:solidFill>
                <a:srgbClr val="505050">
                  <a:lumMod val="75000"/>
                </a:srgbClr>
              </a:solidFill>
              <a:effectLst/>
              <a:uLnTx/>
              <a:uFillTx/>
              <a:latin typeface="Segoe UI Semilight" panose="020B0402040204020203" pitchFamily="34" charset="0"/>
              <a:ea typeface="Segoe UI" panose="020B0502040204020203" pitchFamily="34" charset="0"/>
              <a:cs typeface="Segoe UI Semilight" panose="020B0402040204020203" pitchFamily="34" charset="0"/>
            </a:endParaRPr>
          </a:p>
        </p:txBody>
      </p:sp>
      <p:sp>
        <p:nvSpPr>
          <p:cNvPr id="188" name="Rectangle 187"/>
          <p:cNvSpPr/>
          <p:nvPr/>
        </p:nvSpPr>
        <p:spPr bwMode="auto">
          <a:xfrm>
            <a:off x="9617713" y="5039103"/>
            <a:ext cx="2011680" cy="1005840"/>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0" marR="0" lvl="0" indent="0" algn="ctr" defTabSz="932021" rtl="0" eaLnBrk="1" fontAlgn="base" latinLnBrk="0" hangingPunct="1">
              <a:lnSpc>
                <a:spcPct val="9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505050">
                    <a:lumMod val="75000"/>
                  </a:srgbClr>
                </a:solidFill>
                <a:effectLst/>
                <a:uLnTx/>
                <a:uFillTx/>
                <a:latin typeface="Segoe UI Semilight" panose="020B0402040204020203" pitchFamily="34" charset="0"/>
                <a:ea typeface="Segoe UI" panose="020B0502040204020203" pitchFamily="34" charset="0"/>
                <a:cs typeface="Segoe UI Semilight" panose="020B0402040204020203" pitchFamily="34" charset="0"/>
              </a:rPr>
              <a:t>I need a</a:t>
            </a:r>
            <a:r>
              <a:rPr kumimoji="0" lang="en-US" sz="1400" b="0" i="0" u="none" strike="noStrike" kern="0" cap="none" spc="0" normalizeH="0" noProof="0" dirty="0">
                <a:ln>
                  <a:noFill/>
                </a:ln>
                <a:solidFill>
                  <a:srgbClr val="505050">
                    <a:lumMod val="75000"/>
                  </a:srgbClr>
                </a:solidFill>
                <a:effectLst/>
                <a:uLnTx/>
                <a:uFillTx/>
                <a:latin typeface="Segoe UI Semilight" panose="020B0402040204020203" pitchFamily="34" charset="0"/>
                <a:ea typeface="Segoe UI" panose="020B0502040204020203" pitchFamily="34" charset="0"/>
                <a:cs typeface="Segoe UI Semilight" panose="020B0402040204020203" pitchFamily="34" charset="0"/>
              </a:rPr>
              <a:t> cost-effective, easy-to-deploy and easy-to-scale solution</a:t>
            </a:r>
            <a:endParaRPr kumimoji="0" lang="en-US" sz="1400" b="0" i="0" u="none" strike="noStrike" kern="0" cap="none" spc="0" normalizeH="0" baseline="0" noProof="0" dirty="0">
              <a:ln>
                <a:noFill/>
              </a:ln>
              <a:solidFill>
                <a:srgbClr val="505050">
                  <a:lumMod val="75000"/>
                </a:srgbClr>
              </a:solidFill>
              <a:effectLst/>
              <a:uLnTx/>
              <a:uFillTx/>
              <a:latin typeface="Segoe UI Semilight" panose="020B0402040204020203" pitchFamily="34" charset="0"/>
              <a:ea typeface="Segoe UI" panose="020B0502040204020203" pitchFamily="34" charset="0"/>
              <a:cs typeface="Segoe UI Semilight" panose="020B0402040204020203" pitchFamily="34" charset="0"/>
            </a:endParaRPr>
          </a:p>
        </p:txBody>
      </p:sp>
      <p:sp>
        <p:nvSpPr>
          <p:cNvPr id="190" name="Rectangle 189"/>
          <p:cNvSpPr/>
          <p:nvPr/>
        </p:nvSpPr>
        <p:spPr bwMode="auto">
          <a:xfrm>
            <a:off x="6599715" y="5039103"/>
            <a:ext cx="2011680" cy="1005840"/>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0" marR="0" lvl="0" indent="0" algn="ctr" defTabSz="932021" rtl="0" eaLnBrk="1" fontAlgn="base" latinLnBrk="0" hangingPunct="1">
              <a:lnSpc>
                <a:spcPct val="9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505050">
                    <a:lumMod val="75000"/>
                  </a:srgbClr>
                </a:solidFill>
                <a:effectLst/>
                <a:uLnTx/>
                <a:uFillTx/>
                <a:latin typeface="Segoe UI Semilight" panose="020B0402040204020203" pitchFamily="34" charset="0"/>
                <a:ea typeface="Segoe UI" panose="020B0502040204020203" pitchFamily="34" charset="0"/>
                <a:cs typeface="Segoe UI Semilight" panose="020B0402040204020203" pitchFamily="34" charset="0"/>
              </a:rPr>
              <a:t>I need the insights to react quickly</a:t>
            </a:r>
            <a:r>
              <a:rPr kumimoji="0" lang="en-US" sz="1400" b="0" i="0" u="none" strike="noStrike" kern="0" cap="none" spc="0" normalizeH="0" noProof="0" dirty="0">
                <a:ln>
                  <a:noFill/>
                </a:ln>
                <a:solidFill>
                  <a:srgbClr val="505050">
                    <a:lumMod val="75000"/>
                  </a:srgbClr>
                </a:solidFill>
                <a:effectLst/>
                <a:uLnTx/>
                <a:uFillTx/>
                <a:latin typeface="Segoe UI Semilight" panose="020B0402040204020203" pitchFamily="34" charset="0"/>
                <a:ea typeface="Segoe UI" panose="020B0502040204020203" pitchFamily="34" charset="0"/>
                <a:cs typeface="Segoe UI Semilight" panose="020B0402040204020203" pitchFamily="34" charset="0"/>
              </a:rPr>
              <a:t> </a:t>
            </a:r>
            <a:r>
              <a:rPr kumimoji="0" lang="en-US" sz="1400" b="0" i="0" u="none" strike="noStrike" kern="0" cap="none" spc="0" normalizeH="0" baseline="0" noProof="0" dirty="0">
                <a:ln>
                  <a:noFill/>
                </a:ln>
                <a:solidFill>
                  <a:srgbClr val="505050">
                    <a:lumMod val="75000"/>
                  </a:srgbClr>
                </a:solidFill>
                <a:effectLst/>
                <a:uLnTx/>
                <a:uFillTx/>
                <a:latin typeface="Segoe UI Semilight" panose="020B0402040204020203" pitchFamily="34" charset="0"/>
                <a:ea typeface="Segoe UI" panose="020B0502040204020203" pitchFamily="34" charset="0"/>
                <a:cs typeface="Segoe UI Semilight" panose="020B0402040204020203" pitchFamily="34" charset="0"/>
              </a:rPr>
              <a:t>to changes and new opportunities</a:t>
            </a:r>
          </a:p>
        </p:txBody>
      </p:sp>
      <p:sp>
        <p:nvSpPr>
          <p:cNvPr id="24" name="Rectangle 23">
            <a:extLst>
              <a:ext uri="{FF2B5EF4-FFF2-40B4-BE49-F238E27FC236}">
                <a16:creationId xmlns:a16="http://schemas.microsoft.com/office/drawing/2014/main" id="{FAA8BA73-7DA1-491E-80A4-CAB16D03C7FC}"/>
              </a:ext>
            </a:extLst>
          </p:cNvPr>
          <p:cNvSpPr/>
          <p:nvPr/>
        </p:nvSpPr>
        <p:spPr bwMode="auto">
          <a:xfrm>
            <a:off x="3581718" y="4195071"/>
            <a:ext cx="2011680" cy="640080"/>
          </a:xfrm>
          <a:prstGeom prst="rect">
            <a:avLst/>
          </a:prstGeom>
          <a:solidFill>
            <a:schemeClr val="accent1">
              <a:lumMod val="90000"/>
              <a:lumOff val="10000"/>
            </a:schemeClr>
          </a:solidFill>
          <a:ln w="9525" cap="flat" cmpd="sng" algn="ctr">
            <a:noFill/>
            <a:prstDash val="solid"/>
            <a:headEnd type="none" w="med" len="med"/>
            <a:tailEnd type="none" w="med" len="med"/>
          </a:ln>
          <a:effectLst/>
        </p:spPr>
        <p:txBody>
          <a:bodyPr rot="0" spcFirstLastPara="0" vertOverflow="overflow" horzOverflow="overflow" vert="horz" wrap="square" lIns="18288" tIns="91440" rIns="18288" bIns="91440" numCol="1" spcCol="0" rtlCol="0" fromWordArt="0" anchor="ctr" anchorCtr="0" forceAA="0" compatLnSpc="1">
            <a:prstTxWarp prst="textNoShape">
              <a:avLst/>
            </a:prstTxWarp>
            <a:noAutofit/>
          </a:bodyPr>
          <a:lstStyle/>
          <a:p>
            <a:pPr marL="0" marR="0" lvl="0" indent="0" algn="ctr" defTabSz="931935" rtl="0" eaLnBrk="1" fontAlgn="base" latinLnBrk="0" hangingPunct="1">
              <a:lnSpc>
                <a:spcPct val="90000"/>
              </a:lnSpc>
              <a:spcBef>
                <a:spcPct val="0"/>
              </a:spcBef>
              <a:spcAft>
                <a:spcPct val="0"/>
              </a:spcAft>
              <a:buClrTx/>
              <a:buSzTx/>
              <a:buFontTx/>
              <a:buNone/>
              <a:tabLst/>
              <a:defRPr/>
            </a:pPr>
            <a:r>
              <a:rPr kumimoji="0" lang="en-US" sz="1500" b="0" i="0" u="none" strike="noStrike" kern="0" cap="none" spc="0" normalizeH="0" baseline="0" noProof="0" dirty="0">
                <a:ln>
                  <a:noFill/>
                </a:ln>
                <a:solidFill>
                  <a:srgbClr val="FFFFFF"/>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Focus on customers, not technology</a:t>
            </a:r>
          </a:p>
        </p:txBody>
      </p:sp>
      <p:sp>
        <p:nvSpPr>
          <p:cNvPr id="27" name="Rectangle 26">
            <a:extLst>
              <a:ext uri="{FF2B5EF4-FFF2-40B4-BE49-F238E27FC236}">
                <a16:creationId xmlns:a16="http://schemas.microsoft.com/office/drawing/2014/main" id="{B0188383-2D7F-4C5D-9DCC-5638D25B8446}"/>
              </a:ext>
            </a:extLst>
          </p:cNvPr>
          <p:cNvSpPr/>
          <p:nvPr/>
        </p:nvSpPr>
        <p:spPr bwMode="auto">
          <a:xfrm>
            <a:off x="9617713" y="4196366"/>
            <a:ext cx="2011680" cy="640080"/>
          </a:xfrm>
          <a:prstGeom prst="rect">
            <a:avLst/>
          </a:prstGeom>
          <a:solidFill>
            <a:schemeClr val="accent1">
              <a:lumMod val="90000"/>
              <a:lumOff val="10000"/>
            </a:schemeClr>
          </a:solidFill>
          <a:ln w="9525" cap="flat" cmpd="sng" algn="ctr">
            <a:noFill/>
            <a:prstDash val="solid"/>
            <a:headEnd type="none" w="med" len="med"/>
            <a:tailEnd type="none" w="med" len="med"/>
          </a:ln>
          <a:effectLst/>
        </p:spPr>
        <p:txBody>
          <a:bodyPr rot="0" spcFirstLastPara="0" vertOverflow="overflow" horzOverflow="overflow" vert="horz" wrap="square" lIns="18288" tIns="91440" rIns="18288" bIns="91440" numCol="1" spcCol="0" rtlCol="0" fromWordArt="0" anchor="ctr" anchorCtr="0" forceAA="0" compatLnSpc="1">
            <a:prstTxWarp prst="textNoShape">
              <a:avLst/>
            </a:prstTxWarp>
            <a:noAutofit/>
          </a:bodyPr>
          <a:lstStyle/>
          <a:p>
            <a:pPr marL="0" marR="0" lvl="0" indent="0" algn="ctr" defTabSz="931935" rtl="0" eaLnBrk="1" fontAlgn="base" latinLnBrk="0" hangingPunct="1">
              <a:lnSpc>
                <a:spcPct val="90000"/>
              </a:lnSpc>
              <a:spcBef>
                <a:spcPct val="0"/>
              </a:spcBef>
              <a:spcAft>
                <a:spcPct val="0"/>
              </a:spcAft>
              <a:buClrTx/>
              <a:buSzTx/>
              <a:buFontTx/>
              <a:buNone/>
              <a:tabLst/>
              <a:defRPr/>
            </a:pPr>
            <a:r>
              <a:rPr kumimoji="0" lang="en-US" sz="1500" b="0" i="0" u="none" strike="noStrike" kern="0" cap="none" spc="0" normalizeH="0" baseline="0" noProof="0" dirty="0">
                <a:ln>
                  <a:noFill/>
                </a:ln>
                <a:solidFill>
                  <a:srgbClr val="FFFFFF"/>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Technology for</a:t>
            </a:r>
            <a:br>
              <a:rPr kumimoji="0" lang="en-US" sz="1500" b="0" i="0" u="none" strike="noStrike" kern="0" cap="none" spc="0" normalizeH="0" baseline="0" noProof="0" dirty="0">
                <a:ln>
                  <a:noFill/>
                </a:ln>
                <a:solidFill>
                  <a:srgbClr val="FFFFFF"/>
                </a:solidFill>
                <a:effectLst/>
                <a:uLnTx/>
                <a:uFillTx/>
                <a:latin typeface="Segoe UI Semibold" panose="020B0702040204020203" pitchFamily="34" charset="0"/>
                <a:ea typeface="Segoe UI" panose="020B0502040204020203" pitchFamily="34" charset="0"/>
                <a:cs typeface="Segoe UI Semibold" panose="020B0702040204020203" pitchFamily="34" charset="0"/>
              </a:rPr>
            </a:br>
            <a:r>
              <a:rPr kumimoji="0" lang="en-US" sz="1500" b="0" i="0" u="none" strike="noStrike" kern="0" cap="none" spc="0" normalizeH="0" baseline="0" noProof="0" dirty="0">
                <a:ln>
                  <a:noFill/>
                </a:ln>
                <a:solidFill>
                  <a:srgbClr val="FFFFFF"/>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business growth</a:t>
            </a:r>
          </a:p>
        </p:txBody>
      </p:sp>
      <p:sp>
        <p:nvSpPr>
          <p:cNvPr id="30" name="Rectangle 29">
            <a:extLst>
              <a:ext uri="{FF2B5EF4-FFF2-40B4-BE49-F238E27FC236}">
                <a16:creationId xmlns:a16="http://schemas.microsoft.com/office/drawing/2014/main" id="{990ABE84-04C1-44B2-A267-73312E63A8E4}"/>
              </a:ext>
            </a:extLst>
          </p:cNvPr>
          <p:cNvSpPr/>
          <p:nvPr/>
        </p:nvSpPr>
        <p:spPr bwMode="auto">
          <a:xfrm>
            <a:off x="6599715" y="4195071"/>
            <a:ext cx="2011680" cy="640080"/>
          </a:xfrm>
          <a:prstGeom prst="rect">
            <a:avLst/>
          </a:prstGeom>
          <a:solidFill>
            <a:schemeClr val="accent1">
              <a:lumMod val="90000"/>
              <a:lumOff val="10000"/>
            </a:schemeClr>
          </a:solidFill>
          <a:ln w="9525" cap="flat" cmpd="sng" algn="ctr">
            <a:noFill/>
            <a:prstDash val="solid"/>
            <a:headEnd type="none" w="med" len="med"/>
            <a:tailEnd type="none" w="med" len="med"/>
          </a:ln>
          <a:effectLst/>
        </p:spPr>
        <p:txBody>
          <a:bodyPr rot="0" spcFirstLastPara="0" vertOverflow="overflow" horzOverflow="overflow" vert="horz" wrap="square" lIns="18288" tIns="91440" rIns="18288" bIns="91440" numCol="1" spcCol="0" rtlCol="0" fromWordArt="0" anchor="ctr" anchorCtr="0" forceAA="0" compatLnSpc="1">
            <a:prstTxWarp prst="textNoShape">
              <a:avLst/>
            </a:prstTxWarp>
            <a:noAutofit/>
          </a:bodyPr>
          <a:lstStyle/>
          <a:p>
            <a:pPr marL="0" marR="0" lvl="0" indent="0" algn="ctr" defTabSz="931935" rtl="0" eaLnBrk="1" fontAlgn="base" latinLnBrk="0" hangingPunct="1">
              <a:lnSpc>
                <a:spcPct val="90000"/>
              </a:lnSpc>
              <a:spcBef>
                <a:spcPct val="0"/>
              </a:spcBef>
              <a:spcAft>
                <a:spcPct val="0"/>
              </a:spcAft>
              <a:buClrTx/>
              <a:buSzTx/>
              <a:buFontTx/>
              <a:buNone/>
              <a:tabLst/>
              <a:defRPr/>
            </a:pPr>
            <a:r>
              <a:rPr kumimoji="0" lang="en-US" sz="1500" b="0" i="0" u="none" strike="noStrike" kern="0" cap="none" spc="0" normalizeH="0" baseline="0" noProof="0" dirty="0">
                <a:ln>
                  <a:noFill/>
                </a:ln>
                <a:solidFill>
                  <a:srgbClr val="FFFFFF"/>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Personalized and relevant offers</a:t>
            </a:r>
          </a:p>
        </p:txBody>
      </p:sp>
      <p:sp>
        <p:nvSpPr>
          <p:cNvPr id="32" name="Rectangle 31">
            <a:extLst>
              <a:ext uri="{FF2B5EF4-FFF2-40B4-BE49-F238E27FC236}">
                <a16:creationId xmlns:a16="http://schemas.microsoft.com/office/drawing/2014/main" id="{8C4F5EFA-25F3-437C-8179-11B167A6D1D1}"/>
              </a:ext>
            </a:extLst>
          </p:cNvPr>
          <p:cNvSpPr/>
          <p:nvPr/>
        </p:nvSpPr>
        <p:spPr bwMode="auto">
          <a:xfrm>
            <a:off x="563721" y="5039103"/>
            <a:ext cx="2011680" cy="1005840"/>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0" marR="0" lvl="0" indent="0" algn="ctr" defTabSz="932021" rtl="0" eaLnBrk="1" fontAlgn="base" latinLnBrk="0" hangingPunct="1">
              <a:lnSpc>
                <a:spcPct val="9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505050">
                    <a:lumMod val="75000"/>
                  </a:srgbClr>
                </a:solidFill>
                <a:effectLst/>
                <a:uLnTx/>
                <a:uFillTx/>
                <a:latin typeface="Segoe UI Semilight" panose="020B0402040204020203" pitchFamily="34" charset="0"/>
                <a:ea typeface="Segoe UI" panose="020B0502040204020203" pitchFamily="34" charset="0"/>
                <a:cs typeface="Segoe UI Semilight" panose="020B0402040204020203" pitchFamily="34" charset="0"/>
              </a:rPr>
              <a:t>My team has to use many different tools to accomplish daily administrative tasks</a:t>
            </a:r>
          </a:p>
        </p:txBody>
      </p:sp>
      <p:sp>
        <p:nvSpPr>
          <p:cNvPr id="35" name="Rectangle 34">
            <a:extLst>
              <a:ext uri="{FF2B5EF4-FFF2-40B4-BE49-F238E27FC236}">
                <a16:creationId xmlns:a16="http://schemas.microsoft.com/office/drawing/2014/main" id="{7150FA77-8865-458D-A202-FD3A7666C4A9}"/>
              </a:ext>
            </a:extLst>
          </p:cNvPr>
          <p:cNvSpPr/>
          <p:nvPr/>
        </p:nvSpPr>
        <p:spPr bwMode="auto">
          <a:xfrm>
            <a:off x="563721" y="4195071"/>
            <a:ext cx="2011680" cy="640080"/>
          </a:xfrm>
          <a:prstGeom prst="rect">
            <a:avLst/>
          </a:prstGeom>
          <a:solidFill>
            <a:schemeClr val="accent1">
              <a:lumMod val="90000"/>
              <a:lumOff val="10000"/>
            </a:schemeClr>
          </a:solidFill>
          <a:ln w="9525" cap="flat" cmpd="sng" algn="ctr">
            <a:noFill/>
            <a:prstDash val="solid"/>
            <a:headEnd type="none" w="med" len="med"/>
            <a:tailEnd type="none" w="med" len="med"/>
          </a:ln>
          <a:effectLst/>
        </p:spPr>
        <p:txBody>
          <a:bodyPr rot="0" spcFirstLastPara="0" vertOverflow="overflow" horzOverflow="overflow" vert="horz" wrap="square" lIns="18288" tIns="91440" rIns="18288" bIns="91440" numCol="1" spcCol="0" rtlCol="0" fromWordArt="0" anchor="ctr" anchorCtr="0" forceAA="0" compatLnSpc="1">
            <a:prstTxWarp prst="textNoShape">
              <a:avLst/>
            </a:prstTxWarp>
            <a:noAutofit/>
          </a:bodyPr>
          <a:lstStyle/>
          <a:p>
            <a:pPr marL="0" marR="0" lvl="0" indent="0" algn="ctr" defTabSz="931935" rtl="0" eaLnBrk="1" fontAlgn="base" latinLnBrk="0" hangingPunct="1">
              <a:lnSpc>
                <a:spcPct val="90000"/>
              </a:lnSpc>
              <a:spcBef>
                <a:spcPct val="0"/>
              </a:spcBef>
              <a:spcAft>
                <a:spcPct val="0"/>
              </a:spcAft>
              <a:buClrTx/>
              <a:buSzTx/>
              <a:buFontTx/>
              <a:buNone/>
              <a:tabLst/>
              <a:defRPr/>
            </a:pPr>
            <a:r>
              <a:rPr kumimoji="0" lang="en-US" sz="1500" b="0" i="0" u="none" strike="noStrike" kern="0" cap="none" spc="0" normalizeH="0" baseline="0" noProof="0" dirty="0">
                <a:ln>
                  <a:noFill/>
                </a:ln>
                <a:solidFill>
                  <a:srgbClr val="FFFFFF"/>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Real-time </a:t>
            </a:r>
            <a:br>
              <a:rPr kumimoji="0" lang="en-US" sz="1500" b="0" i="0" u="none" strike="noStrike" kern="0" cap="none" spc="0" normalizeH="0" baseline="0" noProof="0" dirty="0">
                <a:ln>
                  <a:noFill/>
                </a:ln>
                <a:solidFill>
                  <a:srgbClr val="FFFFFF"/>
                </a:solidFill>
                <a:effectLst/>
                <a:uLnTx/>
                <a:uFillTx/>
                <a:latin typeface="Segoe UI Semibold" panose="020B0702040204020203" pitchFamily="34" charset="0"/>
                <a:ea typeface="Segoe UI" panose="020B0502040204020203" pitchFamily="34" charset="0"/>
                <a:cs typeface="Segoe UI Semibold" panose="020B0702040204020203" pitchFamily="34" charset="0"/>
              </a:rPr>
            </a:br>
            <a:r>
              <a:rPr kumimoji="0" lang="en-US" sz="1500" b="0" i="0" u="none" strike="noStrike" kern="0" cap="none" spc="0" normalizeH="0" baseline="0" noProof="0" dirty="0">
                <a:ln>
                  <a:noFill/>
                </a:ln>
                <a:solidFill>
                  <a:srgbClr val="FFFFFF"/>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business insights</a:t>
            </a:r>
          </a:p>
        </p:txBody>
      </p:sp>
      <p:sp>
        <p:nvSpPr>
          <p:cNvPr id="5" name="Slide Number Placeholder 4">
            <a:extLst>
              <a:ext uri="{FF2B5EF4-FFF2-40B4-BE49-F238E27FC236}">
                <a16:creationId xmlns:a16="http://schemas.microsoft.com/office/drawing/2014/main" id="{DECB4946-D51C-4F16-B729-B87FB638303B}"/>
              </a:ext>
            </a:extLst>
          </p:cNvPr>
          <p:cNvSpPr>
            <a:spLocks noGrp="1"/>
          </p:cNvSpPr>
          <p:nvPr>
            <p:ph type="sldNum" sz="quarter" idx="10"/>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5B7C7BE-0463-4DC4-9D10-A01A4A2951D5}" type="slidenum">
              <a:rPr kumimoji="0" lang="en-US" sz="1200" b="0" i="0" u="none" strike="noStrike" kern="1200" cap="none" spc="0" normalizeH="0" baseline="0" noProof="0" smtClean="0">
                <a:ln>
                  <a:noFill/>
                </a:ln>
                <a:solidFill>
                  <a:srgbClr val="505050">
                    <a:tint val="75000"/>
                  </a:srgbClr>
                </a:solidFill>
                <a:effectLst/>
                <a:uLnTx/>
                <a:uFillTx/>
                <a:latin typeface="Segoe UI"/>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srgbClr val="505050">
                  <a:tint val="75000"/>
                </a:srgbClr>
              </a:solidFill>
              <a:effectLst/>
              <a:uLnTx/>
              <a:uFillTx/>
              <a:latin typeface="Segoe UI"/>
              <a:ea typeface="+mn-ea"/>
              <a:cs typeface="+mn-cs"/>
            </a:endParaRPr>
          </a:p>
        </p:txBody>
      </p:sp>
    </p:spTree>
    <p:extLst>
      <p:ext uri="{BB962C8B-B14F-4D97-AF65-F5344CB8AC3E}">
        <p14:creationId xmlns:p14="http://schemas.microsoft.com/office/powerpoint/2010/main" val="1653656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1000" fill="hold"/>
                                        <p:tgtEl>
                                          <p:spTgt spid="3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1000"/>
                                        <p:tgtEl>
                                          <p:spTgt spid="35"/>
                                        </p:tgtEl>
                                      </p:cBhvr>
                                    </p:animEffect>
                                    <p:anim calcmode="lin" valueType="num">
                                      <p:cBhvr>
                                        <p:cTn id="23" dur="1000" fill="hold"/>
                                        <p:tgtEl>
                                          <p:spTgt spid="35"/>
                                        </p:tgtEl>
                                        <p:attrNameLst>
                                          <p:attrName>ppt_x</p:attrName>
                                        </p:attrNameLst>
                                      </p:cBhvr>
                                      <p:tavLst>
                                        <p:tav tm="0">
                                          <p:val>
                                            <p:strVal val="#ppt_x"/>
                                          </p:val>
                                        </p:tav>
                                        <p:tav tm="100000">
                                          <p:val>
                                            <p:strVal val="#ppt_x"/>
                                          </p:val>
                                        </p:tav>
                                      </p:tavLst>
                                    </p:anim>
                                    <p:anim calcmode="lin" valueType="num">
                                      <p:cBhvr>
                                        <p:cTn id="24" dur="1000" fill="hold"/>
                                        <p:tgtEl>
                                          <p:spTgt spid="3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25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1000" fill="hold"/>
                                        <p:tgtEl>
                                          <p:spTgt spid="45"/>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25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1000"/>
                                        <p:tgtEl>
                                          <p:spTgt spid="25"/>
                                        </p:tgtEl>
                                      </p:cBhvr>
                                    </p:animEffect>
                                    <p:anim calcmode="lin" valueType="num">
                                      <p:cBhvr>
                                        <p:cTn id="38" dur="1000" fill="hold"/>
                                        <p:tgtEl>
                                          <p:spTgt spid="25"/>
                                        </p:tgtEl>
                                        <p:attrNameLst>
                                          <p:attrName>ppt_x</p:attrName>
                                        </p:attrNameLst>
                                      </p:cBhvr>
                                      <p:tavLst>
                                        <p:tav tm="0">
                                          <p:val>
                                            <p:strVal val="#ppt_x"/>
                                          </p:val>
                                        </p:tav>
                                        <p:tav tm="100000">
                                          <p:val>
                                            <p:strVal val="#ppt_x"/>
                                          </p:val>
                                        </p:tav>
                                      </p:tavLst>
                                    </p:anim>
                                    <p:anim calcmode="lin" valueType="num">
                                      <p:cBhvr>
                                        <p:cTn id="39" dur="1000" fill="hold"/>
                                        <p:tgtEl>
                                          <p:spTgt spid="25"/>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250"/>
                                  </p:stCondLst>
                                  <p:childTnLst>
                                    <p:set>
                                      <p:cBhvr>
                                        <p:cTn id="41" dur="1" fill="hold">
                                          <p:stCondLst>
                                            <p:cond delay="0"/>
                                          </p:stCondLst>
                                        </p:cTn>
                                        <p:tgtEl>
                                          <p:spTgt spid="529"/>
                                        </p:tgtEl>
                                        <p:attrNameLst>
                                          <p:attrName>style.visibility</p:attrName>
                                        </p:attrNameLst>
                                      </p:cBhvr>
                                      <p:to>
                                        <p:strVal val="visible"/>
                                      </p:to>
                                    </p:set>
                                    <p:animEffect transition="in" filter="fade">
                                      <p:cBhvr>
                                        <p:cTn id="42" dur="1000"/>
                                        <p:tgtEl>
                                          <p:spTgt spid="529"/>
                                        </p:tgtEl>
                                      </p:cBhvr>
                                    </p:animEffect>
                                    <p:anim calcmode="lin" valueType="num">
                                      <p:cBhvr>
                                        <p:cTn id="43" dur="1000" fill="hold"/>
                                        <p:tgtEl>
                                          <p:spTgt spid="529"/>
                                        </p:tgtEl>
                                        <p:attrNameLst>
                                          <p:attrName>ppt_x</p:attrName>
                                        </p:attrNameLst>
                                      </p:cBhvr>
                                      <p:tavLst>
                                        <p:tav tm="0">
                                          <p:val>
                                            <p:strVal val="#ppt_x"/>
                                          </p:val>
                                        </p:tav>
                                        <p:tav tm="100000">
                                          <p:val>
                                            <p:strVal val="#ppt_x"/>
                                          </p:val>
                                        </p:tav>
                                      </p:tavLst>
                                    </p:anim>
                                    <p:anim calcmode="lin" valueType="num">
                                      <p:cBhvr>
                                        <p:cTn id="44" dur="1000" fill="hold"/>
                                        <p:tgtEl>
                                          <p:spTgt spid="529"/>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25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250"/>
                                  </p:stCondLst>
                                  <p:childTnLst>
                                    <p:set>
                                      <p:cBhvr>
                                        <p:cTn id="51" dur="1" fill="hold">
                                          <p:stCondLst>
                                            <p:cond delay="0"/>
                                          </p:stCondLst>
                                        </p:cTn>
                                        <p:tgtEl>
                                          <p:spTgt spid="187"/>
                                        </p:tgtEl>
                                        <p:attrNameLst>
                                          <p:attrName>style.visibility</p:attrName>
                                        </p:attrNameLst>
                                      </p:cBhvr>
                                      <p:to>
                                        <p:strVal val="visible"/>
                                      </p:to>
                                    </p:set>
                                    <p:animEffect transition="in" filter="fade">
                                      <p:cBhvr>
                                        <p:cTn id="52" dur="1000"/>
                                        <p:tgtEl>
                                          <p:spTgt spid="187"/>
                                        </p:tgtEl>
                                      </p:cBhvr>
                                    </p:animEffect>
                                    <p:anim calcmode="lin" valueType="num">
                                      <p:cBhvr>
                                        <p:cTn id="53" dur="1000" fill="hold"/>
                                        <p:tgtEl>
                                          <p:spTgt spid="187"/>
                                        </p:tgtEl>
                                        <p:attrNameLst>
                                          <p:attrName>ppt_x</p:attrName>
                                        </p:attrNameLst>
                                      </p:cBhvr>
                                      <p:tavLst>
                                        <p:tav tm="0">
                                          <p:val>
                                            <p:strVal val="#ppt_x"/>
                                          </p:val>
                                        </p:tav>
                                        <p:tav tm="100000">
                                          <p:val>
                                            <p:strVal val="#ppt_x"/>
                                          </p:val>
                                        </p:tav>
                                      </p:tavLst>
                                    </p:anim>
                                    <p:anim calcmode="lin" valueType="num">
                                      <p:cBhvr>
                                        <p:cTn id="54" dur="1000" fill="hold"/>
                                        <p:tgtEl>
                                          <p:spTgt spid="187"/>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50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500"/>
                                  </p:stCondLst>
                                  <p:childTnLst>
                                    <p:set>
                                      <p:cBhvr>
                                        <p:cTn id="61" dur="1" fill="hold">
                                          <p:stCondLst>
                                            <p:cond delay="0"/>
                                          </p:stCondLst>
                                        </p:cTn>
                                        <p:tgtEl>
                                          <p:spTgt spid="28"/>
                                        </p:tgtEl>
                                        <p:attrNameLst>
                                          <p:attrName>style.visibility</p:attrName>
                                        </p:attrNameLst>
                                      </p:cBhvr>
                                      <p:to>
                                        <p:strVal val="visible"/>
                                      </p:to>
                                    </p:set>
                                    <p:animEffect transition="in" filter="fade">
                                      <p:cBhvr>
                                        <p:cTn id="62" dur="1000"/>
                                        <p:tgtEl>
                                          <p:spTgt spid="28"/>
                                        </p:tgtEl>
                                      </p:cBhvr>
                                    </p:animEffect>
                                    <p:anim calcmode="lin" valueType="num">
                                      <p:cBhvr>
                                        <p:cTn id="63" dur="1000" fill="hold"/>
                                        <p:tgtEl>
                                          <p:spTgt spid="28"/>
                                        </p:tgtEl>
                                        <p:attrNameLst>
                                          <p:attrName>ppt_x</p:attrName>
                                        </p:attrNameLst>
                                      </p:cBhvr>
                                      <p:tavLst>
                                        <p:tav tm="0">
                                          <p:val>
                                            <p:strVal val="#ppt_x"/>
                                          </p:val>
                                        </p:tav>
                                        <p:tav tm="100000">
                                          <p:val>
                                            <p:strVal val="#ppt_x"/>
                                          </p:val>
                                        </p:tav>
                                      </p:tavLst>
                                    </p:anim>
                                    <p:anim calcmode="lin" valueType="num">
                                      <p:cBhvr>
                                        <p:cTn id="64" dur="1000" fill="hold"/>
                                        <p:tgtEl>
                                          <p:spTgt spid="2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500"/>
                                  </p:stCondLst>
                                  <p:childTnLst>
                                    <p:set>
                                      <p:cBhvr>
                                        <p:cTn id="66" dur="1" fill="hold">
                                          <p:stCondLst>
                                            <p:cond delay="0"/>
                                          </p:stCondLst>
                                        </p:cTn>
                                        <p:tgtEl>
                                          <p:spTgt spid="526"/>
                                        </p:tgtEl>
                                        <p:attrNameLst>
                                          <p:attrName>style.visibility</p:attrName>
                                        </p:attrNameLst>
                                      </p:cBhvr>
                                      <p:to>
                                        <p:strVal val="visible"/>
                                      </p:to>
                                    </p:set>
                                    <p:animEffect transition="in" filter="fade">
                                      <p:cBhvr>
                                        <p:cTn id="67" dur="1000"/>
                                        <p:tgtEl>
                                          <p:spTgt spid="526"/>
                                        </p:tgtEl>
                                      </p:cBhvr>
                                    </p:animEffect>
                                    <p:anim calcmode="lin" valueType="num">
                                      <p:cBhvr>
                                        <p:cTn id="68" dur="1000" fill="hold"/>
                                        <p:tgtEl>
                                          <p:spTgt spid="526"/>
                                        </p:tgtEl>
                                        <p:attrNameLst>
                                          <p:attrName>ppt_x</p:attrName>
                                        </p:attrNameLst>
                                      </p:cBhvr>
                                      <p:tavLst>
                                        <p:tav tm="0">
                                          <p:val>
                                            <p:strVal val="#ppt_x"/>
                                          </p:val>
                                        </p:tav>
                                        <p:tav tm="100000">
                                          <p:val>
                                            <p:strVal val="#ppt_x"/>
                                          </p:val>
                                        </p:tav>
                                      </p:tavLst>
                                    </p:anim>
                                    <p:anim calcmode="lin" valueType="num">
                                      <p:cBhvr>
                                        <p:cTn id="69" dur="1000" fill="hold"/>
                                        <p:tgtEl>
                                          <p:spTgt spid="526"/>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50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1000" fill="hold"/>
                                        <p:tgtEl>
                                          <p:spTgt spid="30"/>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500"/>
                                  </p:stCondLst>
                                  <p:childTnLst>
                                    <p:set>
                                      <p:cBhvr>
                                        <p:cTn id="76" dur="1" fill="hold">
                                          <p:stCondLst>
                                            <p:cond delay="0"/>
                                          </p:stCondLst>
                                        </p:cTn>
                                        <p:tgtEl>
                                          <p:spTgt spid="190"/>
                                        </p:tgtEl>
                                        <p:attrNameLst>
                                          <p:attrName>style.visibility</p:attrName>
                                        </p:attrNameLst>
                                      </p:cBhvr>
                                      <p:to>
                                        <p:strVal val="visible"/>
                                      </p:to>
                                    </p:set>
                                    <p:animEffect transition="in" filter="fade">
                                      <p:cBhvr>
                                        <p:cTn id="77" dur="1000"/>
                                        <p:tgtEl>
                                          <p:spTgt spid="190"/>
                                        </p:tgtEl>
                                      </p:cBhvr>
                                    </p:animEffect>
                                    <p:anim calcmode="lin" valueType="num">
                                      <p:cBhvr>
                                        <p:cTn id="78" dur="1000" fill="hold"/>
                                        <p:tgtEl>
                                          <p:spTgt spid="190"/>
                                        </p:tgtEl>
                                        <p:attrNameLst>
                                          <p:attrName>ppt_x</p:attrName>
                                        </p:attrNameLst>
                                      </p:cBhvr>
                                      <p:tavLst>
                                        <p:tav tm="0">
                                          <p:val>
                                            <p:strVal val="#ppt_x"/>
                                          </p:val>
                                        </p:tav>
                                        <p:tav tm="100000">
                                          <p:val>
                                            <p:strVal val="#ppt_x"/>
                                          </p:val>
                                        </p:tav>
                                      </p:tavLst>
                                    </p:anim>
                                    <p:anim calcmode="lin" valueType="num">
                                      <p:cBhvr>
                                        <p:cTn id="79" dur="1000" fill="hold"/>
                                        <p:tgtEl>
                                          <p:spTgt spid="190"/>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750"/>
                                  </p:stCondLst>
                                  <p:childTnLst>
                                    <p:set>
                                      <p:cBhvr>
                                        <p:cTn id="81" dur="1" fill="hold">
                                          <p:stCondLst>
                                            <p:cond delay="0"/>
                                          </p:stCondLst>
                                        </p:cTn>
                                        <p:tgtEl>
                                          <p:spTgt spid="43"/>
                                        </p:tgtEl>
                                        <p:attrNameLst>
                                          <p:attrName>style.visibility</p:attrName>
                                        </p:attrNameLst>
                                      </p:cBhvr>
                                      <p:to>
                                        <p:strVal val="visible"/>
                                      </p:to>
                                    </p:set>
                                    <p:animEffect transition="in" filter="fade">
                                      <p:cBhvr>
                                        <p:cTn id="82" dur="1000"/>
                                        <p:tgtEl>
                                          <p:spTgt spid="43"/>
                                        </p:tgtEl>
                                      </p:cBhvr>
                                    </p:animEffect>
                                    <p:anim calcmode="lin" valueType="num">
                                      <p:cBhvr>
                                        <p:cTn id="83" dur="1000" fill="hold"/>
                                        <p:tgtEl>
                                          <p:spTgt spid="43"/>
                                        </p:tgtEl>
                                        <p:attrNameLst>
                                          <p:attrName>ppt_x</p:attrName>
                                        </p:attrNameLst>
                                      </p:cBhvr>
                                      <p:tavLst>
                                        <p:tav tm="0">
                                          <p:val>
                                            <p:strVal val="#ppt_x"/>
                                          </p:val>
                                        </p:tav>
                                        <p:tav tm="100000">
                                          <p:val>
                                            <p:strVal val="#ppt_x"/>
                                          </p:val>
                                        </p:tav>
                                      </p:tavLst>
                                    </p:anim>
                                    <p:anim calcmode="lin" valueType="num">
                                      <p:cBhvr>
                                        <p:cTn id="84" dur="1000" fill="hold"/>
                                        <p:tgtEl>
                                          <p:spTgt spid="43"/>
                                        </p:tgtEl>
                                        <p:attrNameLst>
                                          <p:attrName>ppt_y</p:attrName>
                                        </p:attrNameLst>
                                      </p:cBhvr>
                                      <p:tavLst>
                                        <p:tav tm="0">
                                          <p:val>
                                            <p:strVal val="#ppt_y+.1"/>
                                          </p:val>
                                        </p:tav>
                                        <p:tav tm="100000">
                                          <p:val>
                                            <p:strVal val="#ppt_y"/>
                                          </p:val>
                                        </p:tav>
                                      </p:tavLst>
                                    </p:anim>
                                  </p:childTnLst>
                                </p:cTn>
                              </p:par>
                              <p:par>
                                <p:cTn id="85" presetID="42" presetClass="entr" presetSubtype="0" fill="hold" nodeType="withEffect">
                                  <p:stCondLst>
                                    <p:cond delay="750"/>
                                  </p:stCondLst>
                                  <p:childTnLst>
                                    <p:set>
                                      <p:cBhvr>
                                        <p:cTn id="86" dur="1" fill="hold">
                                          <p:stCondLst>
                                            <p:cond delay="0"/>
                                          </p:stCondLst>
                                        </p:cTn>
                                        <p:tgtEl>
                                          <p:spTgt spid="3"/>
                                        </p:tgtEl>
                                        <p:attrNameLst>
                                          <p:attrName>style.visibility</p:attrName>
                                        </p:attrNameLst>
                                      </p:cBhvr>
                                      <p:to>
                                        <p:strVal val="visible"/>
                                      </p:to>
                                    </p:set>
                                    <p:animEffect transition="in" filter="fade">
                                      <p:cBhvr>
                                        <p:cTn id="87" dur="1000"/>
                                        <p:tgtEl>
                                          <p:spTgt spid="3"/>
                                        </p:tgtEl>
                                      </p:cBhvr>
                                    </p:animEffect>
                                    <p:anim calcmode="lin" valueType="num">
                                      <p:cBhvr>
                                        <p:cTn id="88" dur="1000" fill="hold"/>
                                        <p:tgtEl>
                                          <p:spTgt spid="3"/>
                                        </p:tgtEl>
                                        <p:attrNameLst>
                                          <p:attrName>ppt_x</p:attrName>
                                        </p:attrNameLst>
                                      </p:cBhvr>
                                      <p:tavLst>
                                        <p:tav tm="0">
                                          <p:val>
                                            <p:strVal val="#ppt_x"/>
                                          </p:val>
                                        </p:tav>
                                        <p:tav tm="100000">
                                          <p:val>
                                            <p:strVal val="#ppt_x"/>
                                          </p:val>
                                        </p:tav>
                                      </p:tavLst>
                                    </p:anim>
                                    <p:anim calcmode="lin" valueType="num">
                                      <p:cBhvr>
                                        <p:cTn id="89" dur="1000" fill="hold"/>
                                        <p:tgtEl>
                                          <p:spTgt spid="3"/>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750"/>
                                  </p:stCondLst>
                                  <p:childTnLst>
                                    <p:set>
                                      <p:cBhvr>
                                        <p:cTn id="91" dur="1" fill="hold">
                                          <p:stCondLst>
                                            <p:cond delay="0"/>
                                          </p:stCondLst>
                                        </p:cTn>
                                        <p:tgtEl>
                                          <p:spTgt spid="525"/>
                                        </p:tgtEl>
                                        <p:attrNameLst>
                                          <p:attrName>style.visibility</p:attrName>
                                        </p:attrNameLst>
                                      </p:cBhvr>
                                      <p:to>
                                        <p:strVal val="visible"/>
                                      </p:to>
                                    </p:set>
                                    <p:animEffect transition="in" filter="fade">
                                      <p:cBhvr>
                                        <p:cTn id="92" dur="1000"/>
                                        <p:tgtEl>
                                          <p:spTgt spid="525"/>
                                        </p:tgtEl>
                                      </p:cBhvr>
                                    </p:animEffect>
                                    <p:anim calcmode="lin" valueType="num">
                                      <p:cBhvr>
                                        <p:cTn id="93" dur="1000" fill="hold"/>
                                        <p:tgtEl>
                                          <p:spTgt spid="525"/>
                                        </p:tgtEl>
                                        <p:attrNameLst>
                                          <p:attrName>ppt_x</p:attrName>
                                        </p:attrNameLst>
                                      </p:cBhvr>
                                      <p:tavLst>
                                        <p:tav tm="0">
                                          <p:val>
                                            <p:strVal val="#ppt_x"/>
                                          </p:val>
                                        </p:tav>
                                        <p:tav tm="100000">
                                          <p:val>
                                            <p:strVal val="#ppt_x"/>
                                          </p:val>
                                        </p:tav>
                                      </p:tavLst>
                                    </p:anim>
                                    <p:anim calcmode="lin" valueType="num">
                                      <p:cBhvr>
                                        <p:cTn id="94" dur="1000" fill="hold"/>
                                        <p:tgtEl>
                                          <p:spTgt spid="525"/>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750"/>
                                  </p:stCondLst>
                                  <p:childTnLst>
                                    <p:set>
                                      <p:cBhvr>
                                        <p:cTn id="96" dur="1" fill="hold">
                                          <p:stCondLst>
                                            <p:cond delay="0"/>
                                          </p:stCondLst>
                                        </p:cTn>
                                        <p:tgtEl>
                                          <p:spTgt spid="27"/>
                                        </p:tgtEl>
                                        <p:attrNameLst>
                                          <p:attrName>style.visibility</p:attrName>
                                        </p:attrNameLst>
                                      </p:cBhvr>
                                      <p:to>
                                        <p:strVal val="visible"/>
                                      </p:to>
                                    </p:set>
                                    <p:animEffect transition="in" filter="fade">
                                      <p:cBhvr>
                                        <p:cTn id="97" dur="1000"/>
                                        <p:tgtEl>
                                          <p:spTgt spid="27"/>
                                        </p:tgtEl>
                                      </p:cBhvr>
                                    </p:animEffect>
                                    <p:anim calcmode="lin" valueType="num">
                                      <p:cBhvr>
                                        <p:cTn id="98" dur="1000" fill="hold"/>
                                        <p:tgtEl>
                                          <p:spTgt spid="27"/>
                                        </p:tgtEl>
                                        <p:attrNameLst>
                                          <p:attrName>ppt_x</p:attrName>
                                        </p:attrNameLst>
                                      </p:cBhvr>
                                      <p:tavLst>
                                        <p:tav tm="0">
                                          <p:val>
                                            <p:strVal val="#ppt_x"/>
                                          </p:val>
                                        </p:tav>
                                        <p:tav tm="100000">
                                          <p:val>
                                            <p:strVal val="#ppt_x"/>
                                          </p:val>
                                        </p:tav>
                                      </p:tavLst>
                                    </p:anim>
                                    <p:anim calcmode="lin" valueType="num">
                                      <p:cBhvr>
                                        <p:cTn id="99" dur="1000" fill="hold"/>
                                        <p:tgtEl>
                                          <p:spTgt spid="27"/>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750"/>
                                  </p:stCondLst>
                                  <p:childTnLst>
                                    <p:set>
                                      <p:cBhvr>
                                        <p:cTn id="101" dur="1" fill="hold">
                                          <p:stCondLst>
                                            <p:cond delay="0"/>
                                          </p:stCondLst>
                                        </p:cTn>
                                        <p:tgtEl>
                                          <p:spTgt spid="188"/>
                                        </p:tgtEl>
                                        <p:attrNameLst>
                                          <p:attrName>style.visibility</p:attrName>
                                        </p:attrNameLst>
                                      </p:cBhvr>
                                      <p:to>
                                        <p:strVal val="visible"/>
                                      </p:to>
                                    </p:set>
                                    <p:animEffect transition="in" filter="fade">
                                      <p:cBhvr>
                                        <p:cTn id="102" dur="1000"/>
                                        <p:tgtEl>
                                          <p:spTgt spid="188"/>
                                        </p:tgtEl>
                                      </p:cBhvr>
                                    </p:animEffect>
                                    <p:anim calcmode="lin" valueType="num">
                                      <p:cBhvr>
                                        <p:cTn id="103" dur="1000" fill="hold"/>
                                        <p:tgtEl>
                                          <p:spTgt spid="188"/>
                                        </p:tgtEl>
                                        <p:attrNameLst>
                                          <p:attrName>ppt_x</p:attrName>
                                        </p:attrNameLst>
                                      </p:cBhvr>
                                      <p:tavLst>
                                        <p:tav tm="0">
                                          <p:val>
                                            <p:strVal val="#ppt_x"/>
                                          </p:val>
                                        </p:tav>
                                        <p:tav tm="100000">
                                          <p:val>
                                            <p:strVal val="#ppt_x"/>
                                          </p:val>
                                        </p:tav>
                                      </p:tavLst>
                                    </p:anim>
                                    <p:anim calcmode="lin" valueType="num">
                                      <p:cBhvr>
                                        <p:cTn id="104" dur="1000" fill="hold"/>
                                        <p:tgtEl>
                                          <p:spTgt spid="1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525" grpId="0"/>
      <p:bldP spid="44" grpId="0" animBg="1"/>
      <p:bldP spid="526" grpId="0"/>
      <p:bldP spid="45" grpId="0" animBg="1"/>
      <p:bldP spid="529" grpId="0"/>
      <p:bldP spid="38" grpId="0" animBg="1"/>
      <p:bldP spid="33" grpId="0"/>
      <p:bldP spid="4" grpId="0" animBg="1"/>
      <p:bldP spid="187" grpId="0"/>
      <p:bldP spid="188" grpId="0"/>
      <p:bldP spid="190" grpId="0"/>
      <p:bldP spid="24" grpId="0" animBg="1"/>
      <p:bldP spid="27" grpId="0" animBg="1"/>
      <p:bldP spid="30" grpId="0" animBg="1"/>
      <p:bldP spid="32" grpId="0"/>
      <p:bldP spid="3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DF5F62C-443E-4414-8C7E-F9D6AAEF2B10}"/>
              </a:ext>
            </a:extLst>
          </p:cNvPr>
          <p:cNvSpPr/>
          <p:nvPr/>
        </p:nvSpPr>
        <p:spPr bwMode="auto">
          <a:xfrm>
            <a:off x="8461368" y="4129417"/>
            <a:ext cx="3657600" cy="2103120"/>
          </a:xfrm>
          <a:prstGeom prst="rect">
            <a:avLst/>
          </a:prstGeom>
          <a:solidFill>
            <a:schemeClr val="bg1">
              <a:lumMod val="50000"/>
              <a:alpha val="15000"/>
            </a:schemeClr>
          </a:solidFill>
          <a:ln w="9525" cap="flat" cmpd="sng" algn="ctr">
            <a:noFill/>
            <a:prstDash val="solid"/>
            <a:headEnd type="none" w="med" len="med"/>
            <a:tailEnd type="none" w="med" len="med"/>
          </a:ln>
          <a:effectLst/>
          <a:scene3d>
            <a:camera prst="orthographicFront"/>
            <a:lightRig rig="threePt" dir="t"/>
          </a:scene3d>
          <a:sp3d contourW="6350">
            <a:bevelT w="44450" h="12700" prst="hardEdge"/>
            <a:contourClr>
              <a:schemeClr val="tx1">
                <a:lumMod val="60000"/>
                <a:lumOff val="40000"/>
              </a:schemeClr>
            </a:contourClr>
          </a:sp3d>
        </p:spPr>
        <p:txBody>
          <a:bodyPr rot="0" spcFirstLastPara="0" vertOverflow="overflow" horzOverflow="overflow" vert="horz" wrap="square" lIns="18288" tIns="91440" rIns="18288" bIns="91440" numCol="1" spcCol="0" rtlCol="0" fromWordArt="0" anchor="ctr" anchorCtr="0" forceAA="0" compatLnSpc="1">
            <a:prstTxWarp prst="textNoShape">
              <a:avLst/>
            </a:prstTxWarp>
            <a:noAutofit/>
          </a:bodyPr>
          <a:lstStyle/>
          <a:p>
            <a:pPr algn="ctr" defTabSz="931935" fontAlgn="base">
              <a:lnSpc>
                <a:spcPct val="90000"/>
              </a:lnSpc>
              <a:spcBef>
                <a:spcPct val="0"/>
              </a:spcBef>
              <a:spcAft>
                <a:spcPct val="0"/>
              </a:spcAft>
            </a:pPr>
            <a:endParaRPr lang="en-US" sz="1500" kern="0" spc="-10" dirty="0">
              <a:solidFill>
                <a:srgbClr val="FFFFFF"/>
              </a:solidFill>
              <a:latin typeface="Segoe UI Semibold" panose="020B0702040204020203" pitchFamily="34" charset="0"/>
              <a:cs typeface="Segoe UI Semibold" panose="020B0702040204020203" pitchFamily="34" charset="0"/>
            </a:endParaRPr>
          </a:p>
        </p:txBody>
      </p:sp>
      <p:sp>
        <p:nvSpPr>
          <p:cNvPr id="6" name="Rectangle 5">
            <a:extLst>
              <a:ext uri="{FF2B5EF4-FFF2-40B4-BE49-F238E27FC236}">
                <a16:creationId xmlns:a16="http://schemas.microsoft.com/office/drawing/2014/main" id="{2CD11503-027D-4779-AFA0-34FAB9B18D3D}"/>
              </a:ext>
            </a:extLst>
          </p:cNvPr>
          <p:cNvSpPr/>
          <p:nvPr/>
        </p:nvSpPr>
        <p:spPr bwMode="auto">
          <a:xfrm>
            <a:off x="4479598" y="1534332"/>
            <a:ext cx="3657600" cy="2103120"/>
          </a:xfrm>
          <a:prstGeom prst="rect">
            <a:avLst/>
          </a:prstGeom>
          <a:solidFill>
            <a:schemeClr val="bg1">
              <a:lumMod val="50000"/>
              <a:alpha val="15000"/>
            </a:schemeClr>
          </a:solidFill>
          <a:ln w="9525" cap="flat" cmpd="sng" algn="ctr">
            <a:noFill/>
            <a:prstDash val="solid"/>
            <a:headEnd type="none" w="med" len="med"/>
            <a:tailEnd type="none" w="med" len="med"/>
          </a:ln>
          <a:effectLst/>
          <a:scene3d>
            <a:camera prst="orthographicFront"/>
            <a:lightRig rig="threePt" dir="t"/>
          </a:scene3d>
          <a:sp3d contourW="6350">
            <a:bevelT w="44450" h="12700" prst="hardEdge"/>
            <a:contourClr>
              <a:schemeClr val="tx1">
                <a:lumMod val="60000"/>
                <a:lumOff val="40000"/>
              </a:schemeClr>
            </a:contourClr>
          </a:sp3d>
        </p:spPr>
        <p:txBody>
          <a:bodyPr rot="0" spcFirstLastPara="0" vertOverflow="overflow" horzOverflow="overflow" vert="horz" wrap="square" lIns="18288" tIns="91440" rIns="18288" bIns="91440" numCol="1" spcCol="0" rtlCol="0" fromWordArt="0" anchor="ctr" anchorCtr="0" forceAA="0" compatLnSpc="1">
            <a:prstTxWarp prst="textNoShape">
              <a:avLst/>
            </a:prstTxWarp>
            <a:noAutofit/>
          </a:bodyPr>
          <a:lstStyle/>
          <a:p>
            <a:pPr algn="ctr" defTabSz="931935" fontAlgn="base">
              <a:lnSpc>
                <a:spcPct val="90000"/>
              </a:lnSpc>
              <a:spcBef>
                <a:spcPct val="0"/>
              </a:spcBef>
              <a:spcAft>
                <a:spcPct val="0"/>
              </a:spcAft>
            </a:pPr>
            <a:endParaRPr lang="en-US" sz="1500" kern="0" spc="-10" dirty="0">
              <a:solidFill>
                <a:srgbClr val="FFFFFF"/>
              </a:solidFill>
              <a:latin typeface="Segoe UI Semibold" panose="020B0702040204020203" pitchFamily="34" charset="0"/>
              <a:cs typeface="Segoe UI Semibold" panose="020B0702040204020203" pitchFamily="34" charset="0"/>
            </a:endParaRPr>
          </a:p>
        </p:txBody>
      </p:sp>
      <p:sp>
        <p:nvSpPr>
          <p:cNvPr id="7" name="Rectangle 6">
            <a:extLst>
              <a:ext uri="{FF2B5EF4-FFF2-40B4-BE49-F238E27FC236}">
                <a16:creationId xmlns:a16="http://schemas.microsoft.com/office/drawing/2014/main" id="{E5D4FEDA-8135-4C13-96E2-3E6FC63715C6}"/>
              </a:ext>
            </a:extLst>
          </p:cNvPr>
          <p:cNvSpPr/>
          <p:nvPr/>
        </p:nvSpPr>
        <p:spPr bwMode="auto">
          <a:xfrm>
            <a:off x="494282" y="4129417"/>
            <a:ext cx="3657600" cy="2103120"/>
          </a:xfrm>
          <a:prstGeom prst="rect">
            <a:avLst/>
          </a:prstGeom>
          <a:solidFill>
            <a:schemeClr val="bg1">
              <a:lumMod val="50000"/>
              <a:alpha val="15000"/>
            </a:schemeClr>
          </a:solidFill>
          <a:ln w="9525" cap="flat" cmpd="sng" algn="ctr">
            <a:noFill/>
            <a:prstDash val="solid"/>
            <a:headEnd type="none" w="med" len="med"/>
            <a:tailEnd type="none" w="med" len="med"/>
          </a:ln>
          <a:effectLst/>
          <a:scene3d>
            <a:camera prst="orthographicFront"/>
            <a:lightRig rig="threePt" dir="t"/>
          </a:scene3d>
          <a:sp3d contourW="6350">
            <a:bevelT w="44450" h="12700" prst="hardEdge"/>
            <a:contourClr>
              <a:schemeClr val="tx1">
                <a:lumMod val="60000"/>
                <a:lumOff val="40000"/>
              </a:schemeClr>
            </a:contourClr>
          </a:sp3d>
        </p:spPr>
        <p:txBody>
          <a:bodyPr rot="0" spcFirstLastPara="0" vertOverflow="overflow" horzOverflow="overflow" vert="horz" wrap="square" lIns="18288" tIns="91440" rIns="18288" bIns="91440" numCol="1" spcCol="0" rtlCol="0" fromWordArt="0" anchor="ctr" anchorCtr="0" forceAA="0" compatLnSpc="1">
            <a:prstTxWarp prst="textNoShape">
              <a:avLst/>
            </a:prstTxWarp>
            <a:noAutofit/>
          </a:bodyPr>
          <a:lstStyle/>
          <a:p>
            <a:pPr algn="ctr" defTabSz="931935" fontAlgn="base">
              <a:lnSpc>
                <a:spcPct val="90000"/>
              </a:lnSpc>
              <a:spcBef>
                <a:spcPct val="0"/>
              </a:spcBef>
              <a:spcAft>
                <a:spcPct val="0"/>
              </a:spcAft>
            </a:pPr>
            <a:endParaRPr lang="en-US" sz="1500" kern="0" spc="-10" dirty="0">
              <a:solidFill>
                <a:srgbClr val="FFFFFF"/>
              </a:solidFill>
              <a:latin typeface="Segoe UI Semibold" panose="020B0702040204020203" pitchFamily="34" charset="0"/>
              <a:cs typeface="Segoe UI Semibold" panose="020B0702040204020203" pitchFamily="34" charset="0"/>
            </a:endParaRPr>
          </a:p>
        </p:txBody>
      </p:sp>
      <p:sp>
        <p:nvSpPr>
          <p:cNvPr id="8" name="Rectangle 7">
            <a:extLst>
              <a:ext uri="{FF2B5EF4-FFF2-40B4-BE49-F238E27FC236}">
                <a16:creationId xmlns:a16="http://schemas.microsoft.com/office/drawing/2014/main" id="{2838FE15-BFB0-4C68-9125-40128866A9AA}"/>
              </a:ext>
            </a:extLst>
          </p:cNvPr>
          <p:cNvSpPr/>
          <p:nvPr/>
        </p:nvSpPr>
        <p:spPr bwMode="auto">
          <a:xfrm>
            <a:off x="4486503" y="4136393"/>
            <a:ext cx="3657600" cy="2103120"/>
          </a:xfrm>
          <a:prstGeom prst="rect">
            <a:avLst/>
          </a:prstGeom>
          <a:solidFill>
            <a:schemeClr val="bg1">
              <a:lumMod val="50000"/>
              <a:alpha val="15000"/>
            </a:schemeClr>
          </a:solidFill>
          <a:ln w="9525" cap="flat" cmpd="sng" algn="ctr">
            <a:noFill/>
            <a:prstDash val="solid"/>
            <a:headEnd type="none" w="med" len="med"/>
            <a:tailEnd type="none" w="med" len="med"/>
          </a:ln>
          <a:effectLst/>
          <a:scene3d>
            <a:camera prst="orthographicFront"/>
            <a:lightRig rig="threePt" dir="t"/>
          </a:scene3d>
          <a:sp3d contourW="6350">
            <a:bevelT w="44450" h="12700" prst="hardEdge"/>
            <a:contourClr>
              <a:schemeClr val="tx1">
                <a:lumMod val="60000"/>
                <a:lumOff val="40000"/>
              </a:schemeClr>
            </a:contourClr>
          </a:sp3d>
        </p:spPr>
        <p:txBody>
          <a:bodyPr rot="0" spcFirstLastPara="0" vertOverflow="overflow" horzOverflow="overflow" vert="horz" wrap="square" lIns="18288" tIns="91440" rIns="18288" bIns="91440" numCol="1" spcCol="0" rtlCol="0" fromWordArt="0" anchor="ctr" anchorCtr="0" forceAA="0" compatLnSpc="1">
            <a:prstTxWarp prst="textNoShape">
              <a:avLst/>
            </a:prstTxWarp>
            <a:noAutofit/>
          </a:bodyPr>
          <a:lstStyle/>
          <a:p>
            <a:pPr algn="ctr" defTabSz="931935" fontAlgn="base">
              <a:lnSpc>
                <a:spcPct val="90000"/>
              </a:lnSpc>
              <a:spcBef>
                <a:spcPct val="0"/>
              </a:spcBef>
              <a:spcAft>
                <a:spcPct val="0"/>
              </a:spcAft>
            </a:pPr>
            <a:endParaRPr lang="en-US" sz="1500" kern="0" spc="-10" dirty="0">
              <a:solidFill>
                <a:srgbClr val="FFFFFF"/>
              </a:solidFill>
              <a:latin typeface="Segoe UI Semibold" panose="020B0702040204020203" pitchFamily="34" charset="0"/>
              <a:cs typeface="Segoe UI Semibold" panose="020B0702040204020203" pitchFamily="34" charset="0"/>
            </a:endParaRPr>
          </a:p>
        </p:txBody>
      </p:sp>
      <p:sp>
        <p:nvSpPr>
          <p:cNvPr id="9" name="Rectangle 8">
            <a:extLst>
              <a:ext uri="{FF2B5EF4-FFF2-40B4-BE49-F238E27FC236}">
                <a16:creationId xmlns:a16="http://schemas.microsoft.com/office/drawing/2014/main" id="{57BD16EB-44E2-4D12-B48B-66E99AE6618D}"/>
              </a:ext>
            </a:extLst>
          </p:cNvPr>
          <p:cNvSpPr/>
          <p:nvPr/>
        </p:nvSpPr>
        <p:spPr bwMode="auto">
          <a:xfrm>
            <a:off x="8461368" y="1532731"/>
            <a:ext cx="3657600" cy="2103120"/>
          </a:xfrm>
          <a:prstGeom prst="rect">
            <a:avLst/>
          </a:prstGeom>
          <a:solidFill>
            <a:schemeClr val="bg1">
              <a:lumMod val="50000"/>
              <a:alpha val="15000"/>
            </a:schemeClr>
          </a:solidFill>
          <a:ln w="9525" cap="flat" cmpd="sng" algn="ctr">
            <a:noFill/>
            <a:prstDash val="solid"/>
            <a:headEnd type="none" w="med" len="med"/>
            <a:tailEnd type="none" w="med" len="med"/>
          </a:ln>
          <a:effectLst/>
          <a:scene3d>
            <a:camera prst="orthographicFront"/>
            <a:lightRig rig="threePt" dir="t"/>
          </a:scene3d>
          <a:sp3d contourW="6350">
            <a:bevelT w="44450" h="12700" prst="hardEdge"/>
            <a:contourClr>
              <a:schemeClr val="tx1">
                <a:lumMod val="60000"/>
                <a:lumOff val="40000"/>
              </a:schemeClr>
            </a:contourClr>
          </a:sp3d>
        </p:spPr>
        <p:txBody>
          <a:bodyPr rot="0" spcFirstLastPara="0" vertOverflow="overflow" horzOverflow="overflow" vert="horz" wrap="square" lIns="18288" tIns="91440" rIns="18288" bIns="91440" numCol="1" spcCol="0" rtlCol="0" fromWordArt="0" anchor="ctr" anchorCtr="0" forceAA="0" compatLnSpc="1">
            <a:prstTxWarp prst="textNoShape">
              <a:avLst/>
            </a:prstTxWarp>
            <a:noAutofit/>
          </a:bodyPr>
          <a:lstStyle/>
          <a:p>
            <a:pPr algn="ctr" defTabSz="931935" fontAlgn="base">
              <a:lnSpc>
                <a:spcPct val="90000"/>
              </a:lnSpc>
              <a:spcBef>
                <a:spcPct val="0"/>
              </a:spcBef>
              <a:spcAft>
                <a:spcPct val="0"/>
              </a:spcAft>
            </a:pPr>
            <a:endParaRPr lang="en-US" sz="1500" kern="0" spc="-10" dirty="0">
              <a:solidFill>
                <a:srgbClr val="FFFFFF"/>
              </a:solidFill>
              <a:latin typeface="Segoe UI Semibold" panose="020B0702040204020203" pitchFamily="34" charset="0"/>
              <a:cs typeface="Segoe UI Semibold" panose="020B0702040204020203" pitchFamily="34" charset="0"/>
            </a:endParaRPr>
          </a:p>
        </p:txBody>
      </p:sp>
      <p:sp>
        <p:nvSpPr>
          <p:cNvPr id="4" name="Rectangle 3">
            <a:extLst>
              <a:ext uri="{FF2B5EF4-FFF2-40B4-BE49-F238E27FC236}">
                <a16:creationId xmlns:a16="http://schemas.microsoft.com/office/drawing/2014/main" id="{8A7C2B45-D27A-4D28-80FA-6CE9E85B15FD}"/>
              </a:ext>
            </a:extLst>
          </p:cNvPr>
          <p:cNvSpPr/>
          <p:nvPr/>
        </p:nvSpPr>
        <p:spPr bwMode="auto">
          <a:xfrm>
            <a:off x="497828" y="1534332"/>
            <a:ext cx="3657600" cy="2103120"/>
          </a:xfrm>
          <a:prstGeom prst="rect">
            <a:avLst/>
          </a:prstGeom>
          <a:solidFill>
            <a:schemeClr val="bg1">
              <a:lumMod val="50000"/>
              <a:alpha val="15000"/>
            </a:schemeClr>
          </a:solidFill>
          <a:ln w="9525" cap="flat" cmpd="sng" algn="ctr">
            <a:noFill/>
            <a:prstDash val="solid"/>
            <a:headEnd type="none" w="med" len="med"/>
            <a:tailEnd type="none" w="med" len="med"/>
          </a:ln>
          <a:effectLst/>
          <a:scene3d>
            <a:camera prst="orthographicFront"/>
            <a:lightRig rig="threePt" dir="t"/>
          </a:scene3d>
          <a:sp3d contourW="6350">
            <a:bevelT w="44450" h="12700" prst="hardEdge"/>
            <a:contourClr>
              <a:schemeClr val="tx1">
                <a:lumMod val="60000"/>
                <a:lumOff val="40000"/>
              </a:schemeClr>
            </a:contourClr>
          </a:sp3d>
        </p:spPr>
        <p:txBody>
          <a:bodyPr rot="0" spcFirstLastPara="0" vertOverflow="overflow" horzOverflow="overflow" vert="horz" wrap="square" lIns="18288" tIns="91440" rIns="18288" bIns="91440" numCol="1" spcCol="0" rtlCol="0" fromWordArt="0" anchor="ctr" anchorCtr="0" forceAA="0" compatLnSpc="1">
            <a:prstTxWarp prst="textNoShape">
              <a:avLst/>
            </a:prstTxWarp>
            <a:noAutofit/>
          </a:bodyPr>
          <a:lstStyle/>
          <a:p>
            <a:pPr marL="0" marR="0" lvl="0" indent="0" algn="ctr" defTabSz="931935" rtl="0" eaLnBrk="1" fontAlgn="base" latinLnBrk="0" hangingPunct="1">
              <a:lnSpc>
                <a:spcPct val="90000"/>
              </a:lnSpc>
              <a:spcBef>
                <a:spcPct val="0"/>
              </a:spcBef>
              <a:spcAft>
                <a:spcPct val="0"/>
              </a:spcAft>
              <a:buClrTx/>
              <a:buSzTx/>
              <a:buFontTx/>
              <a:buNone/>
              <a:tabLst/>
              <a:defRPr/>
            </a:pPr>
            <a:endParaRPr kumimoji="0" lang="en-US" sz="1500" b="0" i="0" u="none" strike="noStrike" kern="0" cap="none" spc="-10" normalizeH="0" baseline="0" noProof="0" dirty="0">
              <a:ln>
                <a:noFill/>
              </a:ln>
              <a:solidFill>
                <a:srgbClr val="FFFFFF"/>
              </a:solidFill>
              <a:effectLst/>
              <a:uLnTx/>
              <a:uFillTx/>
              <a:latin typeface="Segoe UI Semibold" panose="020B0702040204020203" pitchFamily="34" charset="0"/>
              <a:ea typeface="Segoe UI" panose="020B0502040204020203" pitchFamily="34" charset="0"/>
              <a:cs typeface="Segoe UI Semibold" panose="020B0702040204020203" pitchFamily="34" charset="0"/>
            </a:endParaRPr>
          </a:p>
        </p:txBody>
      </p:sp>
      <p:sp>
        <p:nvSpPr>
          <p:cNvPr id="2" name="Title 1">
            <a:extLst>
              <a:ext uri="{FF2B5EF4-FFF2-40B4-BE49-F238E27FC236}">
                <a16:creationId xmlns:a16="http://schemas.microsoft.com/office/drawing/2014/main" id="{C8F54F0C-92C6-471F-B2D1-15DFC2952E84}"/>
              </a:ext>
            </a:extLst>
          </p:cNvPr>
          <p:cNvSpPr>
            <a:spLocks noGrp="1"/>
          </p:cNvSpPr>
          <p:nvPr>
            <p:ph type="title"/>
          </p:nvPr>
        </p:nvSpPr>
        <p:spPr/>
        <p:txBody>
          <a:bodyPr/>
          <a:lstStyle/>
          <a:p>
            <a:r>
              <a:rPr lang="en-US" sz="4000" dirty="0">
                <a:gradFill>
                  <a:gsLst>
                    <a:gs pos="91000">
                      <a:srgbClr val="505050"/>
                    </a:gs>
                    <a:gs pos="0">
                      <a:srgbClr val="505050"/>
                    </a:gs>
                  </a:gsLst>
                  <a:lin ang="5400000" scaled="0"/>
                </a:gradFill>
              </a:rPr>
              <a:t>6 key benefits of Dynamics 365 Business Central</a:t>
            </a:r>
            <a:endParaRPr lang="en-US" dirty="0"/>
          </a:p>
        </p:txBody>
      </p:sp>
      <p:sp>
        <p:nvSpPr>
          <p:cNvPr id="3" name="Slide Number Placeholder 2">
            <a:extLst>
              <a:ext uri="{FF2B5EF4-FFF2-40B4-BE49-F238E27FC236}">
                <a16:creationId xmlns:a16="http://schemas.microsoft.com/office/drawing/2014/main" id="{D4D423E0-DEB1-4A2C-917F-A37798710F1D}"/>
              </a:ext>
            </a:extLst>
          </p:cNvPr>
          <p:cNvSpPr>
            <a:spLocks noGrp="1"/>
          </p:cNvSpPr>
          <p:nvPr>
            <p:ph type="sldNum" sz="quarter" idx="10"/>
          </p:nvPr>
        </p:nvSpPr>
        <p:spPr>
          <a:xfrm>
            <a:off x="11903235" y="6551808"/>
            <a:ext cx="376603" cy="371475"/>
          </a:xfrm>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5B7C7BE-0463-4DC4-9D10-A01A4A2951D5}" type="slidenum">
              <a:rPr kumimoji="0" lang="en-US" sz="1200" b="0" i="0" u="none" strike="noStrike" kern="1200" cap="none" spc="0" normalizeH="0" baseline="0" noProof="0" smtClean="0">
                <a:ln>
                  <a:noFill/>
                </a:ln>
                <a:solidFill>
                  <a:srgbClr val="505050">
                    <a:tint val="75000"/>
                  </a:srgbClr>
                </a:solidFill>
                <a:effectLst/>
                <a:uLnTx/>
                <a:uFillTx/>
                <a:latin typeface="Segoe UI"/>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srgbClr val="505050">
                  <a:tint val="75000"/>
                </a:srgbClr>
              </a:solidFill>
              <a:effectLst/>
              <a:uLnTx/>
              <a:uFillTx/>
              <a:latin typeface="Segoe UI"/>
              <a:ea typeface="+mn-ea"/>
              <a:cs typeface="+mn-cs"/>
            </a:endParaRPr>
          </a:p>
        </p:txBody>
      </p:sp>
      <p:grpSp>
        <p:nvGrpSpPr>
          <p:cNvPr id="21" name="Group 20">
            <a:extLst>
              <a:ext uri="{FF2B5EF4-FFF2-40B4-BE49-F238E27FC236}">
                <a16:creationId xmlns:a16="http://schemas.microsoft.com/office/drawing/2014/main" id="{8BB6950E-425D-4AF4-96CC-489F0C5DAEC4}"/>
              </a:ext>
            </a:extLst>
          </p:cNvPr>
          <p:cNvGrpSpPr/>
          <p:nvPr/>
        </p:nvGrpSpPr>
        <p:grpSpPr>
          <a:xfrm>
            <a:off x="8508086" y="4169461"/>
            <a:ext cx="1800908" cy="2016963"/>
            <a:chOff x="8508086" y="4169461"/>
            <a:chExt cx="1800908" cy="2016963"/>
          </a:xfrm>
        </p:grpSpPr>
        <p:sp>
          <p:nvSpPr>
            <p:cNvPr id="437" name="Freeform: Shape 436">
              <a:extLst>
                <a:ext uri="{FF2B5EF4-FFF2-40B4-BE49-F238E27FC236}">
                  <a16:creationId xmlns:a16="http://schemas.microsoft.com/office/drawing/2014/main" id="{2D0EEE63-1A7A-471A-B438-4752FFA9BAC5}"/>
                </a:ext>
              </a:extLst>
            </p:cNvPr>
            <p:cNvSpPr/>
            <p:nvPr/>
          </p:nvSpPr>
          <p:spPr bwMode="auto">
            <a:xfrm rot="5400000">
              <a:off x="8404773" y="4282203"/>
              <a:ext cx="2015016" cy="1793426"/>
            </a:xfrm>
            <a:custGeom>
              <a:avLst/>
              <a:gdLst>
                <a:gd name="connsiteX0" fmla="*/ 0 w 2015016"/>
                <a:gd name="connsiteY0" fmla="*/ 330386 h 1793426"/>
                <a:gd name="connsiteX1" fmla="*/ 240281 w 2015016"/>
                <a:gd name="connsiteY1" fmla="*/ 0 h 1793426"/>
                <a:gd name="connsiteX2" fmla="*/ 480561 w 2015016"/>
                <a:gd name="connsiteY2" fmla="*/ 330386 h 1793426"/>
                <a:gd name="connsiteX3" fmla="*/ 2015016 w 2015016"/>
                <a:gd name="connsiteY3" fmla="*/ 330386 h 1793426"/>
                <a:gd name="connsiteX4" fmla="*/ 2015016 w 2015016"/>
                <a:gd name="connsiteY4" fmla="*/ 1793426 h 1793426"/>
                <a:gd name="connsiteX5" fmla="*/ 3336 w 2015016"/>
                <a:gd name="connsiteY5" fmla="*/ 1793426 h 1793426"/>
                <a:gd name="connsiteX6" fmla="*/ 3337 w 2015016"/>
                <a:gd name="connsiteY6" fmla="*/ 330386 h 1793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15016" h="1793426">
                  <a:moveTo>
                    <a:pt x="0" y="330386"/>
                  </a:moveTo>
                  <a:lnTo>
                    <a:pt x="240281" y="0"/>
                  </a:lnTo>
                  <a:lnTo>
                    <a:pt x="480561" y="330386"/>
                  </a:lnTo>
                  <a:lnTo>
                    <a:pt x="2015016" y="330386"/>
                  </a:lnTo>
                  <a:lnTo>
                    <a:pt x="2015016" y="1793426"/>
                  </a:lnTo>
                  <a:lnTo>
                    <a:pt x="3336" y="1793426"/>
                  </a:lnTo>
                  <a:lnTo>
                    <a:pt x="3337" y="330386"/>
                  </a:lnTo>
                  <a:close/>
                </a:path>
              </a:pathLst>
            </a:custGeom>
            <a:solidFill>
              <a:schemeClr val="accent1">
                <a:lumMod val="90000"/>
                <a:lumOff val="10000"/>
                <a:alpha val="90000"/>
              </a:schemeClr>
            </a:solidFill>
            <a:ln>
              <a:noFill/>
              <a:headEnd type="none" w="med" len="med"/>
              <a:tailEnd type="none" w="med" len="med"/>
            </a:ln>
            <a:effectLst/>
            <a:scene3d>
              <a:camera prst="orthographicFront"/>
              <a:lightRig rig="threePt" dir="t"/>
            </a:scene3d>
            <a:sp3d contourW="6350">
              <a:bevelT w="31750" h="6350" prst="hardEdge"/>
              <a:contourClr>
                <a:schemeClr val="bg1"/>
              </a:contourClr>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114" fontAlgn="base">
                <a:spcBef>
                  <a:spcPct val="0"/>
                </a:spcBef>
                <a:spcAft>
                  <a:spcPct val="0"/>
                </a:spcAft>
              </a:pPr>
              <a:endParaRPr lang="en-US" sz="2000" kern="0" dirty="0">
                <a:solidFill>
                  <a:srgbClr val="FFFFFF"/>
                </a:solidFill>
                <a:latin typeface="Segoe UI Semibold" panose="020B0702040204020203" pitchFamily="34" charset="0"/>
                <a:cs typeface="Segoe UI Semibold" panose="020B0702040204020203" pitchFamily="34" charset="0"/>
              </a:endParaRPr>
            </a:p>
          </p:txBody>
        </p:sp>
        <p:sp>
          <p:nvSpPr>
            <p:cNvPr id="10" name="Rectangle 9">
              <a:extLst>
                <a:ext uri="{FF2B5EF4-FFF2-40B4-BE49-F238E27FC236}">
                  <a16:creationId xmlns:a16="http://schemas.microsoft.com/office/drawing/2014/main" id="{0E10B1EF-B635-4DEA-A856-C976463FB42C}"/>
                </a:ext>
              </a:extLst>
            </p:cNvPr>
            <p:cNvSpPr/>
            <p:nvPr/>
          </p:nvSpPr>
          <p:spPr bwMode="auto">
            <a:xfrm>
              <a:off x="8508086" y="4169461"/>
              <a:ext cx="1463040" cy="201168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114"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Segoe UI Semibold" panose="020B0702040204020203" pitchFamily="34" charset="0"/>
                  <a:ea typeface="+mn-ea"/>
                  <a:cs typeface="Segoe UI Semibold" panose="020B0702040204020203" pitchFamily="34" charset="0"/>
                </a:rPr>
                <a:t>Strengthens</a:t>
              </a:r>
              <a:r>
                <a:rPr kumimoji="0" lang="en-US" sz="1600" b="0" i="0" u="none" strike="noStrike" kern="0" cap="none" spc="0" normalizeH="0" baseline="0" noProof="0" dirty="0">
                  <a:ln>
                    <a:noFill/>
                  </a:ln>
                  <a:solidFill>
                    <a:srgbClr val="FFFFFF"/>
                  </a:solidFill>
                  <a:effectLst/>
                  <a:uLnTx/>
                  <a:uFillTx/>
                  <a:latin typeface="Segoe UI"/>
                  <a:ea typeface="+mn-ea"/>
                  <a:cs typeface="Segoe UI" pitchFamily="34" charset="0"/>
                </a:rPr>
                <a:t> </a:t>
              </a:r>
              <a:r>
                <a:rPr kumimoji="0" lang="en-US" sz="1600" b="0" i="0" u="none" strike="noStrike" kern="0" cap="none" spc="0" normalizeH="0" baseline="0" noProof="0" dirty="0">
                  <a:ln>
                    <a:noFill/>
                  </a:ln>
                  <a:solidFill>
                    <a:srgbClr val="FFFFFF"/>
                  </a:solidFill>
                  <a:effectLst/>
                  <a:uLnTx/>
                  <a:uFillTx/>
                  <a:latin typeface="Segoe UI Semilight" panose="020B0402040204020203" pitchFamily="34" charset="0"/>
                  <a:ea typeface="+mn-ea"/>
                  <a:cs typeface="Segoe UI Semilight" panose="020B0402040204020203" pitchFamily="34" charset="0"/>
                </a:rPr>
                <a:t>inventory management and purchasing</a:t>
              </a:r>
            </a:p>
          </p:txBody>
        </p:sp>
      </p:grpSp>
      <p:grpSp>
        <p:nvGrpSpPr>
          <p:cNvPr id="17" name="Group 16">
            <a:extLst>
              <a:ext uri="{FF2B5EF4-FFF2-40B4-BE49-F238E27FC236}">
                <a16:creationId xmlns:a16="http://schemas.microsoft.com/office/drawing/2014/main" id="{3733FC56-B426-4C1D-B518-D85A9CDF4CC1}"/>
              </a:ext>
            </a:extLst>
          </p:cNvPr>
          <p:cNvGrpSpPr/>
          <p:nvPr/>
        </p:nvGrpSpPr>
        <p:grpSpPr>
          <a:xfrm>
            <a:off x="541000" y="4169461"/>
            <a:ext cx="1809928" cy="2016963"/>
            <a:chOff x="541000" y="4169461"/>
            <a:chExt cx="1809928" cy="2016963"/>
          </a:xfrm>
        </p:grpSpPr>
        <p:sp>
          <p:nvSpPr>
            <p:cNvPr id="331" name="Freeform: Shape 330">
              <a:extLst>
                <a:ext uri="{FF2B5EF4-FFF2-40B4-BE49-F238E27FC236}">
                  <a16:creationId xmlns:a16="http://schemas.microsoft.com/office/drawing/2014/main" id="{78B2F6C4-E9C2-40C0-BE00-9F09F619AE91}"/>
                </a:ext>
              </a:extLst>
            </p:cNvPr>
            <p:cNvSpPr/>
            <p:nvPr/>
          </p:nvSpPr>
          <p:spPr bwMode="auto">
            <a:xfrm rot="5400000">
              <a:off x="446707" y="4282203"/>
              <a:ext cx="2015016" cy="1793426"/>
            </a:xfrm>
            <a:custGeom>
              <a:avLst/>
              <a:gdLst>
                <a:gd name="connsiteX0" fmla="*/ 0 w 2015016"/>
                <a:gd name="connsiteY0" fmla="*/ 330386 h 1793426"/>
                <a:gd name="connsiteX1" fmla="*/ 240281 w 2015016"/>
                <a:gd name="connsiteY1" fmla="*/ 0 h 1793426"/>
                <a:gd name="connsiteX2" fmla="*/ 480561 w 2015016"/>
                <a:gd name="connsiteY2" fmla="*/ 330386 h 1793426"/>
                <a:gd name="connsiteX3" fmla="*/ 2015016 w 2015016"/>
                <a:gd name="connsiteY3" fmla="*/ 330386 h 1793426"/>
                <a:gd name="connsiteX4" fmla="*/ 2015016 w 2015016"/>
                <a:gd name="connsiteY4" fmla="*/ 1793426 h 1793426"/>
                <a:gd name="connsiteX5" fmla="*/ 3336 w 2015016"/>
                <a:gd name="connsiteY5" fmla="*/ 1793426 h 1793426"/>
                <a:gd name="connsiteX6" fmla="*/ 3337 w 2015016"/>
                <a:gd name="connsiteY6" fmla="*/ 330386 h 1793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15016" h="1793426">
                  <a:moveTo>
                    <a:pt x="0" y="330386"/>
                  </a:moveTo>
                  <a:lnTo>
                    <a:pt x="240281" y="0"/>
                  </a:lnTo>
                  <a:lnTo>
                    <a:pt x="480561" y="330386"/>
                  </a:lnTo>
                  <a:lnTo>
                    <a:pt x="2015016" y="330386"/>
                  </a:lnTo>
                  <a:lnTo>
                    <a:pt x="2015016" y="1793426"/>
                  </a:lnTo>
                  <a:lnTo>
                    <a:pt x="3336" y="1793426"/>
                  </a:lnTo>
                  <a:lnTo>
                    <a:pt x="3337" y="330386"/>
                  </a:lnTo>
                  <a:close/>
                </a:path>
              </a:pathLst>
            </a:custGeom>
            <a:solidFill>
              <a:schemeClr val="accent1">
                <a:lumMod val="90000"/>
                <a:lumOff val="10000"/>
                <a:alpha val="90000"/>
              </a:schemeClr>
            </a:solidFill>
            <a:ln>
              <a:noFill/>
              <a:headEnd type="none" w="med" len="med"/>
              <a:tailEnd type="none" w="med" len="med"/>
            </a:ln>
            <a:effectLst/>
            <a:scene3d>
              <a:camera prst="orthographicFront"/>
              <a:lightRig rig="threePt" dir="t"/>
            </a:scene3d>
            <a:sp3d contourW="6350">
              <a:bevelT w="31750" h="6350" prst="hardEdge"/>
              <a:contourClr>
                <a:schemeClr val="bg1"/>
              </a:contourClr>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114" fontAlgn="base">
                <a:spcBef>
                  <a:spcPct val="0"/>
                </a:spcBef>
                <a:spcAft>
                  <a:spcPct val="0"/>
                </a:spcAft>
              </a:pPr>
              <a:endParaRPr lang="en-US" sz="2000" kern="0" dirty="0">
                <a:solidFill>
                  <a:srgbClr val="FFFFFF"/>
                </a:solidFill>
                <a:latin typeface="Segoe UI Semibold" panose="020B0702040204020203" pitchFamily="34" charset="0"/>
                <a:cs typeface="Segoe UI Semibold" panose="020B0702040204020203" pitchFamily="34" charset="0"/>
              </a:endParaRPr>
            </a:p>
          </p:txBody>
        </p:sp>
        <p:sp>
          <p:nvSpPr>
            <p:cNvPr id="11" name="Rectangle 10">
              <a:extLst>
                <a:ext uri="{FF2B5EF4-FFF2-40B4-BE49-F238E27FC236}">
                  <a16:creationId xmlns:a16="http://schemas.microsoft.com/office/drawing/2014/main" id="{CEE60643-F1B7-4B18-B198-7E752B57D2F0}"/>
                </a:ext>
              </a:extLst>
            </p:cNvPr>
            <p:cNvSpPr/>
            <p:nvPr/>
          </p:nvSpPr>
          <p:spPr bwMode="auto">
            <a:xfrm>
              <a:off x="541000" y="4169461"/>
              <a:ext cx="1463040" cy="201168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114"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Segoe UI Semibold" panose="020B0702040204020203" pitchFamily="34" charset="0"/>
                  <a:ea typeface="+mn-ea"/>
                  <a:cs typeface="Segoe UI Semibold" panose="020B0702040204020203" pitchFamily="34" charset="0"/>
                </a:rPr>
                <a:t>Integrates</a:t>
              </a:r>
              <a:r>
                <a:rPr kumimoji="0" lang="en-US" sz="1600" b="0" i="0" u="none" strike="noStrike" kern="0" cap="none" spc="0" normalizeH="0" baseline="0" noProof="0" dirty="0">
                  <a:ln>
                    <a:noFill/>
                  </a:ln>
                  <a:solidFill>
                    <a:srgbClr val="FFFFFF"/>
                  </a:solidFill>
                  <a:effectLst/>
                  <a:uLnTx/>
                  <a:uFillTx/>
                  <a:latin typeface="Segoe UI"/>
                  <a:ea typeface="+mn-ea"/>
                  <a:cs typeface="Segoe UI" pitchFamily="34" charset="0"/>
                </a:rPr>
                <a:t> </a:t>
              </a:r>
              <a:br>
                <a:rPr kumimoji="0" lang="en-US" sz="1600" b="0" i="0" u="none" strike="noStrike" kern="0" cap="none" spc="0" normalizeH="0" baseline="0" noProof="0" dirty="0">
                  <a:ln>
                    <a:noFill/>
                  </a:ln>
                  <a:solidFill>
                    <a:srgbClr val="FFFFFF"/>
                  </a:solidFill>
                  <a:effectLst/>
                  <a:uLnTx/>
                  <a:uFillTx/>
                  <a:latin typeface="Segoe UI"/>
                  <a:ea typeface="+mn-ea"/>
                  <a:cs typeface="Segoe UI" pitchFamily="34" charset="0"/>
                </a:rPr>
              </a:br>
              <a:r>
                <a:rPr kumimoji="0" lang="en-US" sz="1600" b="0" i="0" u="none" strike="noStrike" kern="0" cap="none" spc="0" normalizeH="0" baseline="0" noProof="0" dirty="0">
                  <a:ln>
                    <a:noFill/>
                  </a:ln>
                  <a:solidFill>
                    <a:srgbClr val="FFFFFF"/>
                  </a:solidFill>
                  <a:effectLst/>
                  <a:uLnTx/>
                  <a:uFillTx/>
                  <a:latin typeface="Segoe UI Semilight" panose="020B0402040204020203" pitchFamily="34" charset="0"/>
                  <a:ea typeface="+mn-ea"/>
                  <a:cs typeface="Segoe UI Semilight" panose="020B0402040204020203" pitchFamily="34" charset="0"/>
                </a:rPr>
                <a:t>supply </a:t>
              </a:r>
              <a:br>
                <a:rPr kumimoji="0" lang="en-US" sz="1600" b="0" i="0" u="none" strike="noStrike" kern="0" cap="none" spc="0" normalizeH="0" baseline="0" noProof="0" dirty="0">
                  <a:ln>
                    <a:noFill/>
                  </a:ln>
                  <a:solidFill>
                    <a:srgbClr val="FFFFFF"/>
                  </a:solidFill>
                  <a:effectLst/>
                  <a:uLnTx/>
                  <a:uFillTx/>
                  <a:latin typeface="Segoe UI Semilight" panose="020B0402040204020203" pitchFamily="34" charset="0"/>
                  <a:ea typeface="+mn-ea"/>
                  <a:cs typeface="Segoe UI Semilight" panose="020B0402040204020203" pitchFamily="34" charset="0"/>
                </a:rPr>
              </a:br>
              <a:r>
                <a:rPr kumimoji="0" lang="en-US" sz="1600" b="0" i="0" u="none" strike="noStrike" kern="0" cap="none" spc="0" normalizeH="0" baseline="0" noProof="0" dirty="0">
                  <a:ln>
                    <a:noFill/>
                  </a:ln>
                  <a:solidFill>
                    <a:srgbClr val="FFFFFF"/>
                  </a:solidFill>
                  <a:effectLst/>
                  <a:uLnTx/>
                  <a:uFillTx/>
                  <a:latin typeface="Segoe UI Semilight" panose="020B0402040204020203" pitchFamily="34" charset="0"/>
                  <a:ea typeface="+mn-ea"/>
                  <a:cs typeface="Segoe UI Semilight" panose="020B0402040204020203" pitchFamily="34" charset="0"/>
                </a:rPr>
                <a:t>chain management</a:t>
              </a:r>
            </a:p>
          </p:txBody>
        </p:sp>
      </p:grpSp>
      <p:grpSp>
        <p:nvGrpSpPr>
          <p:cNvPr id="20" name="Group 19">
            <a:extLst>
              <a:ext uri="{FF2B5EF4-FFF2-40B4-BE49-F238E27FC236}">
                <a16:creationId xmlns:a16="http://schemas.microsoft.com/office/drawing/2014/main" id="{6912F60B-D478-48D8-B8D1-C8A08897CE9E}"/>
              </a:ext>
            </a:extLst>
          </p:cNvPr>
          <p:cNvGrpSpPr/>
          <p:nvPr/>
        </p:nvGrpSpPr>
        <p:grpSpPr>
          <a:xfrm>
            <a:off x="8502610" y="1566009"/>
            <a:ext cx="1793426" cy="2018446"/>
            <a:chOff x="8502610" y="1566009"/>
            <a:chExt cx="1793426" cy="2018446"/>
          </a:xfrm>
        </p:grpSpPr>
        <p:sp>
          <p:nvSpPr>
            <p:cNvPr id="435" name="Freeform: Shape 434">
              <a:extLst>
                <a:ext uri="{FF2B5EF4-FFF2-40B4-BE49-F238E27FC236}">
                  <a16:creationId xmlns:a16="http://schemas.microsoft.com/office/drawing/2014/main" id="{69BD7A39-0991-4267-A15E-8CAEFE8062FE}"/>
                </a:ext>
              </a:extLst>
            </p:cNvPr>
            <p:cNvSpPr/>
            <p:nvPr/>
          </p:nvSpPr>
          <p:spPr bwMode="auto">
            <a:xfrm rot="5400000">
              <a:off x="8391815" y="1676804"/>
              <a:ext cx="2015016" cy="1793426"/>
            </a:xfrm>
            <a:custGeom>
              <a:avLst/>
              <a:gdLst>
                <a:gd name="connsiteX0" fmla="*/ 0 w 2015016"/>
                <a:gd name="connsiteY0" fmla="*/ 330386 h 1793426"/>
                <a:gd name="connsiteX1" fmla="*/ 240281 w 2015016"/>
                <a:gd name="connsiteY1" fmla="*/ 0 h 1793426"/>
                <a:gd name="connsiteX2" fmla="*/ 480561 w 2015016"/>
                <a:gd name="connsiteY2" fmla="*/ 330386 h 1793426"/>
                <a:gd name="connsiteX3" fmla="*/ 2015016 w 2015016"/>
                <a:gd name="connsiteY3" fmla="*/ 330386 h 1793426"/>
                <a:gd name="connsiteX4" fmla="*/ 2015016 w 2015016"/>
                <a:gd name="connsiteY4" fmla="*/ 1793426 h 1793426"/>
                <a:gd name="connsiteX5" fmla="*/ 3336 w 2015016"/>
                <a:gd name="connsiteY5" fmla="*/ 1793426 h 1793426"/>
                <a:gd name="connsiteX6" fmla="*/ 3337 w 2015016"/>
                <a:gd name="connsiteY6" fmla="*/ 330386 h 1793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15016" h="1793426">
                  <a:moveTo>
                    <a:pt x="0" y="330386"/>
                  </a:moveTo>
                  <a:lnTo>
                    <a:pt x="240281" y="0"/>
                  </a:lnTo>
                  <a:lnTo>
                    <a:pt x="480561" y="330386"/>
                  </a:lnTo>
                  <a:lnTo>
                    <a:pt x="2015016" y="330386"/>
                  </a:lnTo>
                  <a:lnTo>
                    <a:pt x="2015016" y="1793426"/>
                  </a:lnTo>
                  <a:lnTo>
                    <a:pt x="3336" y="1793426"/>
                  </a:lnTo>
                  <a:lnTo>
                    <a:pt x="3337" y="330386"/>
                  </a:lnTo>
                  <a:close/>
                </a:path>
              </a:pathLst>
            </a:custGeom>
            <a:solidFill>
              <a:schemeClr val="accent1">
                <a:lumMod val="90000"/>
                <a:lumOff val="10000"/>
                <a:alpha val="90000"/>
              </a:schemeClr>
            </a:solidFill>
            <a:ln>
              <a:noFill/>
              <a:headEnd type="none" w="med" len="med"/>
              <a:tailEnd type="none" w="med" len="med"/>
            </a:ln>
            <a:effectLst/>
            <a:scene3d>
              <a:camera prst="orthographicFront"/>
              <a:lightRig rig="threePt" dir="t"/>
            </a:scene3d>
            <a:sp3d contourW="6350">
              <a:bevelT w="31750" h="6350" prst="hardEdge"/>
              <a:contourClr>
                <a:schemeClr val="bg1"/>
              </a:contourClr>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114" fontAlgn="base">
                <a:spcBef>
                  <a:spcPct val="0"/>
                </a:spcBef>
                <a:spcAft>
                  <a:spcPct val="0"/>
                </a:spcAft>
              </a:pPr>
              <a:endParaRPr lang="en-US" sz="2000" kern="0" dirty="0">
                <a:solidFill>
                  <a:srgbClr val="FFFFFF"/>
                </a:solidFill>
                <a:latin typeface="Segoe UI Semibold" panose="020B0702040204020203" pitchFamily="34" charset="0"/>
                <a:cs typeface="Segoe UI Semibold" panose="020B0702040204020203" pitchFamily="34" charset="0"/>
              </a:endParaRPr>
            </a:p>
          </p:txBody>
        </p:sp>
        <p:sp>
          <p:nvSpPr>
            <p:cNvPr id="12" name="Rectangle 11">
              <a:extLst>
                <a:ext uri="{FF2B5EF4-FFF2-40B4-BE49-F238E27FC236}">
                  <a16:creationId xmlns:a16="http://schemas.microsoft.com/office/drawing/2014/main" id="{5B0354AC-525E-4562-B819-DB79D1C3E5E5}"/>
                </a:ext>
              </a:extLst>
            </p:cNvPr>
            <p:cNvSpPr/>
            <p:nvPr/>
          </p:nvSpPr>
          <p:spPr bwMode="auto">
            <a:xfrm>
              <a:off x="8508086" y="1572775"/>
              <a:ext cx="1463040" cy="201168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114"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Segoe UI Semibold" panose="020B0702040204020203" pitchFamily="34" charset="0"/>
                  <a:ea typeface="+mn-ea"/>
                  <a:cs typeface="Segoe UI Semibold" panose="020B0702040204020203" pitchFamily="34" charset="0"/>
                </a:rPr>
                <a:t>Unifies</a:t>
              </a:r>
              <a:r>
                <a:rPr kumimoji="0" lang="en-US" sz="1600" b="0" i="0" u="none" strike="noStrike" kern="0" cap="none" spc="0" normalizeH="0" baseline="0" noProof="0" dirty="0">
                  <a:ln>
                    <a:noFill/>
                  </a:ln>
                  <a:solidFill>
                    <a:srgbClr val="FFFFFF"/>
                  </a:solidFill>
                  <a:effectLst/>
                  <a:uLnTx/>
                  <a:uFillTx/>
                  <a:latin typeface="Segoe UI"/>
                  <a:ea typeface="+mn-ea"/>
                  <a:cs typeface="Segoe UI" pitchFamily="34" charset="0"/>
                </a:rPr>
                <a:t> </a:t>
              </a:r>
              <a:br>
                <a:rPr kumimoji="0" lang="en-US" sz="1600" b="0" i="0" u="none" strike="noStrike" kern="0" cap="none" spc="0" normalizeH="0" baseline="0" noProof="0" dirty="0">
                  <a:ln>
                    <a:noFill/>
                  </a:ln>
                  <a:solidFill>
                    <a:srgbClr val="FFFFFF"/>
                  </a:solidFill>
                  <a:effectLst/>
                  <a:uLnTx/>
                  <a:uFillTx/>
                  <a:latin typeface="Segoe UI"/>
                  <a:ea typeface="+mn-ea"/>
                  <a:cs typeface="Segoe UI" pitchFamily="34" charset="0"/>
                </a:rPr>
              </a:br>
              <a:r>
                <a:rPr kumimoji="0" lang="en-US" sz="1600" b="0" i="0" u="none" strike="noStrike" kern="0" cap="none" spc="0" normalizeH="0" baseline="0" noProof="0" dirty="0">
                  <a:ln>
                    <a:noFill/>
                  </a:ln>
                  <a:solidFill>
                    <a:srgbClr val="FFFFFF"/>
                  </a:solidFill>
                  <a:effectLst/>
                  <a:uLnTx/>
                  <a:uFillTx/>
                  <a:latin typeface="Segoe UI Semilight" panose="020B0402040204020203" pitchFamily="34" charset="0"/>
                  <a:ea typeface="+mn-ea"/>
                  <a:cs typeface="Segoe UI Semilight" panose="020B0402040204020203" pitchFamily="34" charset="0"/>
                </a:rPr>
                <a:t>business </a:t>
              </a:r>
              <a:br>
                <a:rPr kumimoji="0" lang="en-US" sz="1600" b="0" i="0" u="none" strike="noStrike" kern="0" cap="none" spc="0" normalizeH="0" baseline="0" noProof="0" dirty="0">
                  <a:ln>
                    <a:noFill/>
                  </a:ln>
                  <a:solidFill>
                    <a:srgbClr val="FFFFFF"/>
                  </a:solidFill>
                  <a:effectLst/>
                  <a:uLnTx/>
                  <a:uFillTx/>
                  <a:latin typeface="Segoe UI Semilight" panose="020B0402040204020203" pitchFamily="34" charset="0"/>
                  <a:ea typeface="+mn-ea"/>
                  <a:cs typeface="Segoe UI Semilight" panose="020B0402040204020203" pitchFamily="34" charset="0"/>
                </a:rPr>
              </a:br>
              <a:r>
                <a:rPr kumimoji="0" lang="en-US" sz="1600" b="0" i="0" u="none" strike="noStrike" kern="0" cap="none" spc="0" normalizeH="0" baseline="0" noProof="0" dirty="0">
                  <a:ln>
                    <a:noFill/>
                  </a:ln>
                  <a:solidFill>
                    <a:srgbClr val="FFFFFF"/>
                  </a:solidFill>
                  <a:effectLst/>
                  <a:uLnTx/>
                  <a:uFillTx/>
                  <a:latin typeface="Segoe UI Semilight" panose="020B0402040204020203" pitchFamily="34" charset="0"/>
                  <a:ea typeface="+mn-ea"/>
                  <a:cs typeface="Segoe UI Semilight" panose="020B0402040204020203" pitchFamily="34" charset="0"/>
                </a:rPr>
                <a:t>processes </a:t>
              </a:r>
              <a:br>
                <a:rPr kumimoji="0" lang="en-US" sz="1600" b="0" i="0" u="none" strike="noStrike" kern="0" cap="none" spc="0" normalizeH="0" baseline="0" noProof="0" dirty="0">
                  <a:ln>
                    <a:noFill/>
                  </a:ln>
                  <a:solidFill>
                    <a:srgbClr val="FFFFFF"/>
                  </a:solidFill>
                  <a:effectLst/>
                  <a:uLnTx/>
                  <a:uFillTx/>
                  <a:latin typeface="Segoe UI Semilight" panose="020B0402040204020203" pitchFamily="34" charset="0"/>
                  <a:ea typeface="+mn-ea"/>
                  <a:cs typeface="Segoe UI Semilight" panose="020B0402040204020203" pitchFamily="34" charset="0"/>
                </a:rPr>
              </a:br>
              <a:r>
                <a:rPr kumimoji="0" lang="en-US" sz="1600" b="0" i="0" u="none" strike="noStrike" kern="0" cap="none" spc="0" normalizeH="0" baseline="0" noProof="0" dirty="0">
                  <a:ln>
                    <a:noFill/>
                  </a:ln>
                  <a:solidFill>
                    <a:srgbClr val="FFFFFF"/>
                  </a:solidFill>
                  <a:effectLst/>
                  <a:uLnTx/>
                  <a:uFillTx/>
                  <a:latin typeface="Segoe UI Semilight" panose="020B0402040204020203" pitchFamily="34" charset="0"/>
                  <a:ea typeface="+mn-ea"/>
                  <a:cs typeface="Segoe UI Semilight" panose="020B0402040204020203" pitchFamily="34" charset="0"/>
                </a:rPr>
                <a:t>across channels</a:t>
              </a:r>
            </a:p>
          </p:txBody>
        </p:sp>
      </p:grpSp>
      <p:grpSp>
        <p:nvGrpSpPr>
          <p:cNvPr id="19" name="Group 18">
            <a:extLst>
              <a:ext uri="{FF2B5EF4-FFF2-40B4-BE49-F238E27FC236}">
                <a16:creationId xmlns:a16="http://schemas.microsoft.com/office/drawing/2014/main" id="{0E7FA409-AD35-436C-9AAC-5277ED0C626B}"/>
              </a:ext>
            </a:extLst>
          </p:cNvPr>
          <p:cNvGrpSpPr/>
          <p:nvPr/>
        </p:nvGrpSpPr>
        <p:grpSpPr>
          <a:xfrm>
            <a:off x="4533221" y="4171408"/>
            <a:ext cx="1816842" cy="2016709"/>
            <a:chOff x="4533221" y="4171408"/>
            <a:chExt cx="1816842" cy="2016709"/>
          </a:xfrm>
        </p:grpSpPr>
        <p:sp>
          <p:nvSpPr>
            <p:cNvPr id="333" name="Freeform: Shape 332">
              <a:extLst>
                <a:ext uri="{FF2B5EF4-FFF2-40B4-BE49-F238E27FC236}">
                  <a16:creationId xmlns:a16="http://schemas.microsoft.com/office/drawing/2014/main" id="{C26157E0-C77C-462E-B012-118B327E3EB5}"/>
                </a:ext>
              </a:extLst>
            </p:cNvPr>
            <p:cNvSpPr/>
            <p:nvPr/>
          </p:nvSpPr>
          <p:spPr bwMode="auto">
            <a:xfrm rot="5400000">
              <a:off x="4445842" y="4282203"/>
              <a:ext cx="2015016" cy="1793426"/>
            </a:xfrm>
            <a:custGeom>
              <a:avLst/>
              <a:gdLst>
                <a:gd name="connsiteX0" fmla="*/ 0 w 2015016"/>
                <a:gd name="connsiteY0" fmla="*/ 330386 h 1793426"/>
                <a:gd name="connsiteX1" fmla="*/ 240281 w 2015016"/>
                <a:gd name="connsiteY1" fmla="*/ 0 h 1793426"/>
                <a:gd name="connsiteX2" fmla="*/ 480561 w 2015016"/>
                <a:gd name="connsiteY2" fmla="*/ 330386 h 1793426"/>
                <a:gd name="connsiteX3" fmla="*/ 2015016 w 2015016"/>
                <a:gd name="connsiteY3" fmla="*/ 330386 h 1793426"/>
                <a:gd name="connsiteX4" fmla="*/ 2015016 w 2015016"/>
                <a:gd name="connsiteY4" fmla="*/ 1793426 h 1793426"/>
                <a:gd name="connsiteX5" fmla="*/ 3336 w 2015016"/>
                <a:gd name="connsiteY5" fmla="*/ 1793426 h 1793426"/>
                <a:gd name="connsiteX6" fmla="*/ 3337 w 2015016"/>
                <a:gd name="connsiteY6" fmla="*/ 330386 h 1793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15016" h="1793426">
                  <a:moveTo>
                    <a:pt x="0" y="330386"/>
                  </a:moveTo>
                  <a:lnTo>
                    <a:pt x="240281" y="0"/>
                  </a:lnTo>
                  <a:lnTo>
                    <a:pt x="480561" y="330386"/>
                  </a:lnTo>
                  <a:lnTo>
                    <a:pt x="2015016" y="330386"/>
                  </a:lnTo>
                  <a:lnTo>
                    <a:pt x="2015016" y="1793426"/>
                  </a:lnTo>
                  <a:lnTo>
                    <a:pt x="3336" y="1793426"/>
                  </a:lnTo>
                  <a:lnTo>
                    <a:pt x="3337" y="330386"/>
                  </a:lnTo>
                  <a:close/>
                </a:path>
              </a:pathLst>
            </a:custGeom>
            <a:solidFill>
              <a:schemeClr val="accent1">
                <a:lumMod val="90000"/>
                <a:lumOff val="10000"/>
                <a:alpha val="90000"/>
              </a:schemeClr>
            </a:solidFill>
            <a:ln>
              <a:noFill/>
              <a:headEnd type="none" w="med" len="med"/>
              <a:tailEnd type="none" w="med" len="med"/>
            </a:ln>
            <a:effectLst/>
            <a:scene3d>
              <a:camera prst="orthographicFront"/>
              <a:lightRig rig="threePt" dir="t"/>
            </a:scene3d>
            <a:sp3d contourW="6350">
              <a:bevelT w="31750" h="6350" prst="hardEdge"/>
              <a:contourClr>
                <a:schemeClr val="bg1"/>
              </a:contourClr>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114" fontAlgn="base">
                <a:spcBef>
                  <a:spcPct val="0"/>
                </a:spcBef>
                <a:spcAft>
                  <a:spcPct val="0"/>
                </a:spcAft>
              </a:pPr>
              <a:endParaRPr lang="en-US" sz="2000" kern="0" dirty="0">
                <a:solidFill>
                  <a:srgbClr val="FFFFFF"/>
                </a:solidFill>
                <a:latin typeface="Segoe UI Semibold" panose="020B0702040204020203" pitchFamily="34" charset="0"/>
                <a:cs typeface="Segoe UI Semibold" panose="020B0702040204020203" pitchFamily="34" charset="0"/>
              </a:endParaRPr>
            </a:p>
          </p:txBody>
        </p:sp>
        <p:sp>
          <p:nvSpPr>
            <p:cNvPr id="13" name="Rectangle 12">
              <a:extLst>
                <a:ext uri="{FF2B5EF4-FFF2-40B4-BE49-F238E27FC236}">
                  <a16:creationId xmlns:a16="http://schemas.microsoft.com/office/drawing/2014/main" id="{96C5777F-7DF0-475E-B642-65E13879814F}"/>
                </a:ext>
              </a:extLst>
            </p:cNvPr>
            <p:cNvSpPr/>
            <p:nvPr/>
          </p:nvSpPr>
          <p:spPr bwMode="auto">
            <a:xfrm>
              <a:off x="4533221" y="4176437"/>
              <a:ext cx="1463040" cy="201168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114"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Segoe UI Semibold" panose="020B0702040204020203" pitchFamily="34" charset="0"/>
                  <a:ea typeface="+mn-ea"/>
                  <a:cs typeface="Segoe UI Semibold" panose="020B0702040204020203" pitchFamily="34" charset="0"/>
                </a:rPr>
                <a:t>Streamline</a:t>
              </a:r>
              <a:r>
                <a:rPr kumimoji="0" lang="en-US" sz="1600" b="0" i="0" u="none" strike="noStrike" kern="0" cap="none" spc="0" normalizeH="0" baseline="0" noProof="0" dirty="0">
                  <a:ln>
                    <a:noFill/>
                  </a:ln>
                  <a:solidFill>
                    <a:srgbClr val="FFFFFF"/>
                  </a:solidFill>
                  <a:effectLst/>
                  <a:uLnTx/>
                  <a:uFillTx/>
                  <a:latin typeface="Segoe UI"/>
                  <a:ea typeface="+mn-ea"/>
                  <a:cs typeface="Segoe UI" pitchFamily="34" charset="0"/>
                </a:rPr>
                <a:t> </a:t>
              </a:r>
              <a:br>
                <a:rPr kumimoji="0" lang="en-US" sz="1600" b="0" i="0" u="none" strike="noStrike" kern="0" cap="none" spc="0" normalizeH="0" baseline="0" noProof="0" dirty="0">
                  <a:ln>
                    <a:noFill/>
                  </a:ln>
                  <a:solidFill>
                    <a:srgbClr val="FFFFFF"/>
                  </a:solidFill>
                  <a:effectLst/>
                  <a:uLnTx/>
                  <a:uFillTx/>
                  <a:latin typeface="Segoe UI"/>
                  <a:ea typeface="+mn-ea"/>
                  <a:cs typeface="Segoe UI" pitchFamily="34" charset="0"/>
                </a:rPr>
              </a:br>
              <a:r>
                <a:rPr kumimoji="0" lang="en-US" sz="1600" b="0" i="0" u="none" strike="noStrike" kern="0" cap="none" spc="0" normalizeH="0" baseline="0" noProof="0" dirty="0">
                  <a:ln>
                    <a:noFill/>
                  </a:ln>
                  <a:solidFill>
                    <a:srgbClr val="FFFFFF"/>
                  </a:solidFill>
                  <a:effectLst/>
                  <a:uLnTx/>
                  <a:uFillTx/>
                  <a:latin typeface="Segoe UI Semilight" panose="020B0402040204020203" pitchFamily="34" charset="0"/>
                  <a:ea typeface="+mn-ea"/>
                  <a:cs typeface="Segoe UI Semilight" panose="020B0402040204020203" pitchFamily="34" charset="0"/>
                </a:rPr>
                <a:t>daily</a:t>
              </a:r>
              <a:br>
                <a:rPr kumimoji="0" lang="en-US" sz="1600" b="0" i="0" u="none" strike="noStrike" kern="0" cap="none" spc="0" normalizeH="0" baseline="0" noProof="0" dirty="0">
                  <a:ln>
                    <a:noFill/>
                  </a:ln>
                  <a:solidFill>
                    <a:srgbClr val="FFFFFF"/>
                  </a:solidFill>
                  <a:effectLst/>
                  <a:uLnTx/>
                  <a:uFillTx/>
                  <a:latin typeface="Segoe UI Semilight" panose="020B0402040204020203" pitchFamily="34" charset="0"/>
                  <a:ea typeface="+mn-ea"/>
                  <a:cs typeface="Segoe UI Semilight" panose="020B0402040204020203" pitchFamily="34" charset="0"/>
                </a:rPr>
              </a:br>
              <a:r>
                <a:rPr kumimoji="0" lang="en-US" sz="1600" b="0" i="0" u="none" strike="noStrike" kern="0" cap="none" spc="0" normalizeH="0" baseline="0" noProof="0" dirty="0">
                  <a:ln>
                    <a:noFill/>
                  </a:ln>
                  <a:solidFill>
                    <a:srgbClr val="FFFFFF"/>
                  </a:solidFill>
                  <a:effectLst/>
                  <a:uLnTx/>
                  <a:uFillTx/>
                  <a:latin typeface="Segoe UI Semilight" panose="020B0402040204020203" pitchFamily="34" charset="0"/>
                  <a:ea typeface="+mn-ea"/>
                  <a:cs typeface="Segoe UI Semilight" panose="020B0402040204020203" pitchFamily="34" charset="0"/>
                </a:rPr>
                <a:t>operations</a:t>
              </a:r>
            </a:p>
          </p:txBody>
        </p:sp>
      </p:grpSp>
      <p:grpSp>
        <p:nvGrpSpPr>
          <p:cNvPr id="16" name="Group 15">
            <a:extLst>
              <a:ext uri="{FF2B5EF4-FFF2-40B4-BE49-F238E27FC236}">
                <a16:creationId xmlns:a16="http://schemas.microsoft.com/office/drawing/2014/main" id="{FE09137D-5BA2-4A92-AE56-F5F35F785B95}"/>
              </a:ext>
            </a:extLst>
          </p:cNvPr>
          <p:cNvGrpSpPr/>
          <p:nvPr/>
        </p:nvGrpSpPr>
        <p:grpSpPr>
          <a:xfrm>
            <a:off x="544544" y="1566009"/>
            <a:ext cx="1793426" cy="2020046"/>
            <a:chOff x="544544" y="1566009"/>
            <a:chExt cx="1793426" cy="2020046"/>
          </a:xfrm>
        </p:grpSpPr>
        <p:sp>
          <p:nvSpPr>
            <p:cNvPr id="330" name="Freeform: Shape 329">
              <a:extLst>
                <a:ext uri="{FF2B5EF4-FFF2-40B4-BE49-F238E27FC236}">
                  <a16:creationId xmlns:a16="http://schemas.microsoft.com/office/drawing/2014/main" id="{4CD7E3D2-38E7-42F4-9A3C-07860ED2D6CD}"/>
                </a:ext>
              </a:extLst>
            </p:cNvPr>
            <p:cNvSpPr/>
            <p:nvPr/>
          </p:nvSpPr>
          <p:spPr bwMode="auto">
            <a:xfrm rot="5400000">
              <a:off x="433749" y="1676804"/>
              <a:ext cx="2015016" cy="1793426"/>
            </a:xfrm>
            <a:custGeom>
              <a:avLst/>
              <a:gdLst>
                <a:gd name="connsiteX0" fmla="*/ 0 w 2015016"/>
                <a:gd name="connsiteY0" fmla="*/ 330386 h 1793426"/>
                <a:gd name="connsiteX1" fmla="*/ 240281 w 2015016"/>
                <a:gd name="connsiteY1" fmla="*/ 0 h 1793426"/>
                <a:gd name="connsiteX2" fmla="*/ 480561 w 2015016"/>
                <a:gd name="connsiteY2" fmla="*/ 330386 h 1793426"/>
                <a:gd name="connsiteX3" fmla="*/ 2015016 w 2015016"/>
                <a:gd name="connsiteY3" fmla="*/ 330386 h 1793426"/>
                <a:gd name="connsiteX4" fmla="*/ 2015016 w 2015016"/>
                <a:gd name="connsiteY4" fmla="*/ 1793426 h 1793426"/>
                <a:gd name="connsiteX5" fmla="*/ 3336 w 2015016"/>
                <a:gd name="connsiteY5" fmla="*/ 1793426 h 1793426"/>
                <a:gd name="connsiteX6" fmla="*/ 3337 w 2015016"/>
                <a:gd name="connsiteY6" fmla="*/ 330386 h 1793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15016" h="1793426">
                  <a:moveTo>
                    <a:pt x="0" y="330386"/>
                  </a:moveTo>
                  <a:lnTo>
                    <a:pt x="240281" y="0"/>
                  </a:lnTo>
                  <a:lnTo>
                    <a:pt x="480561" y="330386"/>
                  </a:lnTo>
                  <a:lnTo>
                    <a:pt x="2015016" y="330386"/>
                  </a:lnTo>
                  <a:lnTo>
                    <a:pt x="2015016" y="1793426"/>
                  </a:lnTo>
                  <a:lnTo>
                    <a:pt x="3336" y="1793426"/>
                  </a:lnTo>
                  <a:lnTo>
                    <a:pt x="3337" y="330386"/>
                  </a:lnTo>
                  <a:close/>
                </a:path>
              </a:pathLst>
            </a:custGeom>
            <a:solidFill>
              <a:schemeClr val="accent1">
                <a:lumMod val="90000"/>
                <a:lumOff val="10000"/>
                <a:alpha val="90000"/>
              </a:schemeClr>
            </a:solidFill>
            <a:ln>
              <a:noFill/>
              <a:headEnd type="none" w="med" len="med"/>
              <a:tailEnd type="none" w="med" len="med"/>
            </a:ln>
            <a:effectLst/>
            <a:scene3d>
              <a:camera prst="orthographicFront"/>
              <a:lightRig rig="threePt" dir="t"/>
            </a:scene3d>
            <a:sp3d contourW="6350">
              <a:bevelT w="31750" h="6350" prst="hardEdge"/>
              <a:contourClr>
                <a:schemeClr val="bg1"/>
              </a:contourClr>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114" fontAlgn="base">
                <a:spcBef>
                  <a:spcPct val="0"/>
                </a:spcBef>
                <a:spcAft>
                  <a:spcPct val="0"/>
                </a:spcAft>
              </a:pPr>
              <a:endParaRPr lang="en-US" sz="2000" kern="0" dirty="0">
                <a:solidFill>
                  <a:srgbClr val="FFFFFF"/>
                </a:solidFill>
                <a:latin typeface="Segoe UI Semibold" panose="020B0702040204020203" pitchFamily="34" charset="0"/>
                <a:cs typeface="Segoe UI Semibold" panose="020B0702040204020203" pitchFamily="34" charset="0"/>
              </a:endParaRPr>
            </a:p>
          </p:txBody>
        </p:sp>
        <p:sp>
          <p:nvSpPr>
            <p:cNvPr id="14" name="Rectangle 13">
              <a:extLst>
                <a:ext uri="{FF2B5EF4-FFF2-40B4-BE49-F238E27FC236}">
                  <a16:creationId xmlns:a16="http://schemas.microsoft.com/office/drawing/2014/main" id="{167E2927-5C03-4D76-A0F6-637597FC631D}"/>
                </a:ext>
              </a:extLst>
            </p:cNvPr>
            <p:cNvSpPr/>
            <p:nvPr/>
          </p:nvSpPr>
          <p:spPr bwMode="auto">
            <a:xfrm>
              <a:off x="544545" y="1574375"/>
              <a:ext cx="1463040" cy="201168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114"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Segoe UI Semibold" panose="020B0702040204020203" pitchFamily="34" charset="0"/>
                  <a:ea typeface="+mn-ea"/>
                  <a:cs typeface="Segoe UI Semibold" panose="020B0702040204020203" pitchFamily="34" charset="0"/>
                </a:rPr>
                <a:t>Simplifies</a:t>
              </a:r>
              <a:r>
                <a:rPr kumimoji="0" lang="en-US" sz="1600" b="0" i="0" u="none" strike="noStrike" kern="0" cap="none" spc="0" normalizeH="0" baseline="0" noProof="0" dirty="0">
                  <a:ln>
                    <a:noFill/>
                  </a:ln>
                  <a:solidFill>
                    <a:srgbClr val="FFFFFF"/>
                  </a:solidFill>
                  <a:effectLst/>
                  <a:uLnTx/>
                  <a:uFillTx/>
                  <a:latin typeface="Segoe UI"/>
                  <a:ea typeface="+mn-ea"/>
                  <a:cs typeface="Segoe UI" pitchFamily="34" charset="0"/>
                </a:rPr>
                <a:t> </a:t>
              </a:r>
              <a:br>
                <a:rPr kumimoji="0" lang="en-US" sz="1600" b="0" i="0" u="none" strike="noStrike" kern="0" cap="none" spc="0" normalizeH="0" baseline="0" noProof="0" dirty="0">
                  <a:ln>
                    <a:noFill/>
                  </a:ln>
                  <a:solidFill>
                    <a:srgbClr val="FFFFFF"/>
                  </a:solidFill>
                  <a:effectLst/>
                  <a:uLnTx/>
                  <a:uFillTx/>
                  <a:latin typeface="Segoe UI"/>
                  <a:ea typeface="+mn-ea"/>
                  <a:cs typeface="Segoe UI" pitchFamily="34" charset="0"/>
                </a:rPr>
              </a:br>
              <a:r>
                <a:rPr kumimoji="0" lang="en-US" sz="1600" b="0" i="0" u="none" strike="noStrike" kern="0" cap="none" spc="0" normalizeH="0" baseline="0" noProof="0" dirty="0">
                  <a:ln>
                    <a:noFill/>
                  </a:ln>
                  <a:solidFill>
                    <a:srgbClr val="FFFFFF"/>
                  </a:solidFill>
                  <a:effectLst/>
                  <a:uLnTx/>
                  <a:uFillTx/>
                  <a:latin typeface="Segoe UI Semilight" panose="020B0402040204020203" pitchFamily="34" charset="0"/>
                  <a:ea typeface="+mn-ea"/>
                  <a:cs typeface="Segoe UI Semilight" panose="020B0402040204020203" pitchFamily="34" charset="0"/>
                </a:rPr>
                <a:t>financial management and analysis</a:t>
              </a:r>
              <a:endParaRPr kumimoji="0" lang="en-US" sz="1600" b="0" i="0" u="none" strike="noStrike" kern="0" cap="none" spc="-20" normalizeH="0" baseline="0" noProof="0" dirty="0">
                <a:ln>
                  <a:noFill/>
                </a:ln>
                <a:solidFill>
                  <a:srgbClr val="FFFFFF"/>
                </a:solidFill>
                <a:effectLst/>
                <a:uLnTx/>
                <a:uFillTx/>
                <a:latin typeface="Segoe UI Semilight" panose="020B0402040204020203" pitchFamily="34" charset="0"/>
                <a:ea typeface="+mn-ea"/>
                <a:cs typeface="Segoe UI Semilight" panose="020B0402040204020203" pitchFamily="34" charset="0"/>
              </a:endParaRPr>
            </a:p>
          </p:txBody>
        </p:sp>
      </p:grpSp>
      <p:grpSp>
        <p:nvGrpSpPr>
          <p:cNvPr id="18" name="Group 17">
            <a:extLst>
              <a:ext uri="{FF2B5EF4-FFF2-40B4-BE49-F238E27FC236}">
                <a16:creationId xmlns:a16="http://schemas.microsoft.com/office/drawing/2014/main" id="{AFFC6DCA-5F54-44E6-9931-51C44FEF5D54}"/>
              </a:ext>
            </a:extLst>
          </p:cNvPr>
          <p:cNvGrpSpPr/>
          <p:nvPr/>
        </p:nvGrpSpPr>
        <p:grpSpPr>
          <a:xfrm>
            <a:off x="4526316" y="1566009"/>
            <a:ext cx="1810789" cy="2020047"/>
            <a:chOff x="4526316" y="1566009"/>
            <a:chExt cx="1810789" cy="2020047"/>
          </a:xfrm>
        </p:grpSpPr>
        <p:sp>
          <p:nvSpPr>
            <p:cNvPr id="332" name="Freeform: Shape 331">
              <a:extLst>
                <a:ext uri="{FF2B5EF4-FFF2-40B4-BE49-F238E27FC236}">
                  <a16:creationId xmlns:a16="http://schemas.microsoft.com/office/drawing/2014/main" id="{17E0AA57-F60B-4848-93C9-E3BE1A896CC6}"/>
                </a:ext>
              </a:extLst>
            </p:cNvPr>
            <p:cNvSpPr/>
            <p:nvPr/>
          </p:nvSpPr>
          <p:spPr bwMode="auto">
            <a:xfrm rot="5400000">
              <a:off x="4432884" y="1676804"/>
              <a:ext cx="2015016" cy="1793426"/>
            </a:xfrm>
            <a:custGeom>
              <a:avLst/>
              <a:gdLst>
                <a:gd name="connsiteX0" fmla="*/ 0 w 2015016"/>
                <a:gd name="connsiteY0" fmla="*/ 330386 h 1793426"/>
                <a:gd name="connsiteX1" fmla="*/ 240281 w 2015016"/>
                <a:gd name="connsiteY1" fmla="*/ 0 h 1793426"/>
                <a:gd name="connsiteX2" fmla="*/ 480561 w 2015016"/>
                <a:gd name="connsiteY2" fmla="*/ 330386 h 1793426"/>
                <a:gd name="connsiteX3" fmla="*/ 2015016 w 2015016"/>
                <a:gd name="connsiteY3" fmla="*/ 330386 h 1793426"/>
                <a:gd name="connsiteX4" fmla="*/ 2015016 w 2015016"/>
                <a:gd name="connsiteY4" fmla="*/ 1793426 h 1793426"/>
                <a:gd name="connsiteX5" fmla="*/ 3336 w 2015016"/>
                <a:gd name="connsiteY5" fmla="*/ 1793426 h 1793426"/>
                <a:gd name="connsiteX6" fmla="*/ 3337 w 2015016"/>
                <a:gd name="connsiteY6" fmla="*/ 330386 h 1793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15016" h="1793426">
                  <a:moveTo>
                    <a:pt x="0" y="330386"/>
                  </a:moveTo>
                  <a:lnTo>
                    <a:pt x="240281" y="0"/>
                  </a:lnTo>
                  <a:lnTo>
                    <a:pt x="480561" y="330386"/>
                  </a:lnTo>
                  <a:lnTo>
                    <a:pt x="2015016" y="330386"/>
                  </a:lnTo>
                  <a:lnTo>
                    <a:pt x="2015016" y="1793426"/>
                  </a:lnTo>
                  <a:lnTo>
                    <a:pt x="3336" y="1793426"/>
                  </a:lnTo>
                  <a:lnTo>
                    <a:pt x="3337" y="330386"/>
                  </a:lnTo>
                  <a:close/>
                </a:path>
              </a:pathLst>
            </a:custGeom>
            <a:solidFill>
              <a:schemeClr val="accent1">
                <a:lumMod val="90000"/>
                <a:lumOff val="10000"/>
                <a:alpha val="90000"/>
              </a:schemeClr>
            </a:solidFill>
            <a:ln>
              <a:noFill/>
              <a:headEnd type="none" w="med" len="med"/>
              <a:tailEnd type="none" w="med" len="med"/>
            </a:ln>
            <a:effectLst/>
            <a:scene3d>
              <a:camera prst="orthographicFront"/>
              <a:lightRig rig="threePt" dir="t"/>
            </a:scene3d>
            <a:sp3d contourW="6350">
              <a:bevelT w="31750" h="6350" prst="hardEdge"/>
              <a:contourClr>
                <a:schemeClr val="bg1"/>
              </a:contourClr>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114" fontAlgn="base">
                <a:spcBef>
                  <a:spcPct val="0"/>
                </a:spcBef>
                <a:spcAft>
                  <a:spcPct val="0"/>
                </a:spcAft>
              </a:pPr>
              <a:endParaRPr lang="en-US" sz="2000" kern="0" dirty="0">
                <a:solidFill>
                  <a:srgbClr val="FFFFFF"/>
                </a:solidFill>
                <a:latin typeface="Segoe UI Semibold" panose="020B0702040204020203" pitchFamily="34" charset="0"/>
                <a:cs typeface="Segoe UI Semibold" panose="020B0702040204020203" pitchFamily="34" charset="0"/>
              </a:endParaRPr>
            </a:p>
          </p:txBody>
        </p:sp>
        <p:sp>
          <p:nvSpPr>
            <p:cNvPr id="15" name="Rectangle 14">
              <a:extLst>
                <a:ext uri="{FF2B5EF4-FFF2-40B4-BE49-F238E27FC236}">
                  <a16:creationId xmlns:a16="http://schemas.microsoft.com/office/drawing/2014/main" id="{0127FED9-C607-4378-BB45-F8E74A3F7AF5}"/>
                </a:ext>
              </a:extLst>
            </p:cNvPr>
            <p:cNvSpPr/>
            <p:nvPr/>
          </p:nvSpPr>
          <p:spPr bwMode="auto">
            <a:xfrm>
              <a:off x="4526316" y="1574376"/>
              <a:ext cx="1463040" cy="201168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114"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Segoe UI Semibold" panose="020B0702040204020203" pitchFamily="34" charset="0"/>
                  <a:ea typeface="+mn-ea"/>
                  <a:cs typeface="Segoe UI Semibold" panose="020B0702040204020203" pitchFamily="34" charset="0"/>
                </a:rPr>
                <a:t>Empowers</a:t>
              </a:r>
              <a:r>
                <a:rPr kumimoji="0" lang="en-US" sz="1600" b="0" i="0" u="none" strike="noStrike" kern="0" cap="none" spc="0" normalizeH="0" baseline="0" noProof="0" dirty="0">
                  <a:ln>
                    <a:noFill/>
                  </a:ln>
                  <a:solidFill>
                    <a:srgbClr val="FFFFFF"/>
                  </a:solidFill>
                  <a:effectLst/>
                  <a:uLnTx/>
                  <a:uFillTx/>
                  <a:latin typeface="Segoe UI"/>
                  <a:ea typeface="+mn-ea"/>
                  <a:cs typeface="Segoe UI" pitchFamily="34" charset="0"/>
                </a:rPr>
                <a:t> </a:t>
              </a:r>
              <a:r>
                <a:rPr kumimoji="0" lang="en-US" sz="1600" b="0" i="0" u="none" strike="noStrike" kern="0" cap="none" spc="0" normalizeH="0" baseline="0" noProof="0" dirty="0">
                  <a:ln>
                    <a:noFill/>
                  </a:ln>
                  <a:solidFill>
                    <a:srgbClr val="FFFFFF"/>
                  </a:solidFill>
                  <a:effectLst/>
                  <a:uLnTx/>
                  <a:uFillTx/>
                  <a:latin typeface="Segoe UI Semilight" panose="020B0402040204020203" pitchFamily="34" charset="0"/>
                  <a:ea typeface="+mn-ea"/>
                  <a:cs typeface="Segoe UI Semilight" panose="020B0402040204020203" pitchFamily="34" charset="0"/>
                </a:rPr>
                <a:t>employees to </a:t>
              </a:r>
              <a:br>
                <a:rPr kumimoji="0" lang="en-US" sz="1600" b="0" i="0" u="none" strike="noStrike" kern="0" cap="none" spc="0" normalizeH="0" baseline="0" noProof="0" dirty="0">
                  <a:ln>
                    <a:noFill/>
                  </a:ln>
                  <a:solidFill>
                    <a:srgbClr val="FFFFFF"/>
                  </a:solidFill>
                  <a:effectLst/>
                  <a:uLnTx/>
                  <a:uFillTx/>
                  <a:latin typeface="Segoe UI Semilight" panose="020B0402040204020203" pitchFamily="34" charset="0"/>
                  <a:ea typeface="+mn-ea"/>
                  <a:cs typeface="Segoe UI Semilight" panose="020B0402040204020203" pitchFamily="34" charset="0"/>
                </a:rPr>
              </a:br>
              <a:r>
                <a:rPr kumimoji="0" lang="en-US" sz="1600" b="0" i="0" u="none" strike="noStrike" kern="0" cap="none" spc="0" normalizeH="0" baseline="0" noProof="0" dirty="0">
                  <a:ln>
                    <a:noFill/>
                  </a:ln>
                  <a:solidFill>
                    <a:srgbClr val="FFFFFF"/>
                  </a:solidFill>
                  <a:effectLst/>
                  <a:uLnTx/>
                  <a:uFillTx/>
                  <a:latin typeface="Segoe UI Semilight" panose="020B0402040204020203" pitchFamily="34" charset="0"/>
                  <a:ea typeface="+mn-ea"/>
                  <a:cs typeface="Segoe UI Semilight" panose="020B0402040204020203" pitchFamily="34" charset="0"/>
                </a:rPr>
                <a:t>provide outstanding service</a:t>
              </a:r>
            </a:p>
          </p:txBody>
        </p:sp>
      </p:grpSp>
      <p:grpSp>
        <p:nvGrpSpPr>
          <p:cNvPr id="22" name="Group 21">
            <a:extLst>
              <a:ext uri="{FF2B5EF4-FFF2-40B4-BE49-F238E27FC236}">
                <a16:creationId xmlns:a16="http://schemas.microsoft.com/office/drawing/2014/main" id="{90BE01B4-25EC-4D2E-8A43-8807B3E4A9F6}"/>
              </a:ext>
            </a:extLst>
          </p:cNvPr>
          <p:cNvGrpSpPr/>
          <p:nvPr/>
        </p:nvGrpSpPr>
        <p:grpSpPr>
          <a:xfrm>
            <a:off x="10345570" y="4729515"/>
            <a:ext cx="1554480" cy="1127103"/>
            <a:chOff x="10345570" y="4729515"/>
            <a:chExt cx="1554480" cy="1127103"/>
          </a:xfrm>
        </p:grpSpPr>
        <p:grpSp>
          <p:nvGrpSpPr>
            <p:cNvPr id="59" name="Group 58">
              <a:extLst>
                <a:ext uri="{FF2B5EF4-FFF2-40B4-BE49-F238E27FC236}">
                  <a16:creationId xmlns:a16="http://schemas.microsoft.com/office/drawing/2014/main" id="{03DACD25-D396-42DD-B881-2FB820587731}"/>
                </a:ext>
              </a:extLst>
            </p:cNvPr>
            <p:cNvGrpSpPr/>
            <p:nvPr/>
          </p:nvGrpSpPr>
          <p:grpSpPr>
            <a:xfrm flipH="1">
              <a:off x="10345570" y="4729515"/>
              <a:ext cx="1554480" cy="1127103"/>
              <a:chOff x="3851167" y="5286531"/>
              <a:chExt cx="976670" cy="832396"/>
            </a:xfrm>
          </p:grpSpPr>
          <p:sp>
            <p:nvSpPr>
              <p:cNvPr id="106" name="Trapezoid 105">
                <a:extLst>
                  <a:ext uri="{FF2B5EF4-FFF2-40B4-BE49-F238E27FC236}">
                    <a16:creationId xmlns:a16="http://schemas.microsoft.com/office/drawing/2014/main" id="{17244042-9DBC-4EB5-967E-24B010CD5AA3}"/>
                  </a:ext>
                </a:extLst>
              </p:cNvPr>
              <p:cNvSpPr/>
              <p:nvPr/>
            </p:nvSpPr>
            <p:spPr bwMode="auto">
              <a:xfrm>
                <a:off x="4072329" y="6066461"/>
                <a:ext cx="532150" cy="52466"/>
              </a:xfrm>
              <a:prstGeom prst="trapezoid">
                <a:avLst/>
              </a:pr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04" tIns="44801" rIns="89604" bIns="4480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895870" rtl="0"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107" name="Freeform 82">
                <a:extLst>
                  <a:ext uri="{FF2B5EF4-FFF2-40B4-BE49-F238E27FC236}">
                    <a16:creationId xmlns:a16="http://schemas.microsoft.com/office/drawing/2014/main" id="{11E85963-984A-4B9C-BEC2-6856D4E77AC5}"/>
                  </a:ext>
                </a:extLst>
              </p:cNvPr>
              <p:cNvSpPr>
                <a:spLocks/>
              </p:cNvSpPr>
              <p:nvPr/>
            </p:nvSpPr>
            <p:spPr bwMode="auto">
              <a:xfrm>
                <a:off x="3851167" y="5286531"/>
                <a:ext cx="976670" cy="782073"/>
              </a:xfrm>
              <a:custGeom>
                <a:avLst/>
                <a:gdLst>
                  <a:gd name="T0" fmla="*/ 566 w 566"/>
                  <a:gd name="T1" fmla="*/ 28 h 453"/>
                  <a:gd name="T2" fmla="*/ 566 w 566"/>
                  <a:gd name="T3" fmla="*/ 424 h 453"/>
                  <a:gd name="T4" fmla="*/ 538 w 566"/>
                  <a:gd name="T5" fmla="*/ 453 h 453"/>
                  <a:gd name="T6" fmla="*/ 28 w 566"/>
                  <a:gd name="T7" fmla="*/ 453 h 453"/>
                  <a:gd name="T8" fmla="*/ 0 w 566"/>
                  <a:gd name="T9" fmla="*/ 424 h 453"/>
                  <a:gd name="T10" fmla="*/ 0 w 566"/>
                  <a:gd name="T11" fmla="*/ 28 h 453"/>
                  <a:gd name="T12" fmla="*/ 28 w 566"/>
                  <a:gd name="T13" fmla="*/ 0 h 453"/>
                  <a:gd name="T14" fmla="*/ 538 w 566"/>
                  <a:gd name="T15" fmla="*/ 0 h 453"/>
                  <a:gd name="T16" fmla="*/ 566 w 566"/>
                  <a:gd name="T17" fmla="*/ 28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6" h="453">
                    <a:moveTo>
                      <a:pt x="566" y="28"/>
                    </a:moveTo>
                    <a:cubicBezTo>
                      <a:pt x="566" y="424"/>
                      <a:pt x="566" y="424"/>
                      <a:pt x="566" y="424"/>
                    </a:cubicBezTo>
                    <a:cubicBezTo>
                      <a:pt x="566" y="424"/>
                      <a:pt x="566" y="453"/>
                      <a:pt x="538" y="453"/>
                    </a:cubicBezTo>
                    <a:cubicBezTo>
                      <a:pt x="28" y="453"/>
                      <a:pt x="28" y="453"/>
                      <a:pt x="28" y="453"/>
                    </a:cubicBezTo>
                    <a:cubicBezTo>
                      <a:pt x="28" y="453"/>
                      <a:pt x="0" y="453"/>
                      <a:pt x="0" y="424"/>
                    </a:cubicBezTo>
                    <a:cubicBezTo>
                      <a:pt x="0" y="28"/>
                      <a:pt x="0" y="28"/>
                      <a:pt x="0" y="28"/>
                    </a:cubicBezTo>
                    <a:cubicBezTo>
                      <a:pt x="0" y="28"/>
                      <a:pt x="0" y="0"/>
                      <a:pt x="28" y="0"/>
                    </a:cubicBezTo>
                    <a:cubicBezTo>
                      <a:pt x="538" y="0"/>
                      <a:pt x="538" y="0"/>
                      <a:pt x="538" y="0"/>
                    </a:cubicBezTo>
                    <a:cubicBezTo>
                      <a:pt x="538" y="0"/>
                      <a:pt x="566" y="0"/>
                      <a:pt x="566" y="28"/>
                    </a:cubicBezTo>
                  </a:path>
                </a:pathLst>
              </a:custGeom>
              <a:solidFill>
                <a:srgbClr val="505050">
                  <a:lumMod val="40000"/>
                  <a:lumOff val="6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04" tIns="44801" rIns="89604" bIns="4480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895870" rtl="0"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108" name="Freeform 83">
                <a:extLst>
                  <a:ext uri="{FF2B5EF4-FFF2-40B4-BE49-F238E27FC236}">
                    <a16:creationId xmlns:a16="http://schemas.microsoft.com/office/drawing/2014/main" id="{844A60E2-DEEE-4B03-B8BE-3FF6A1FEE61A}"/>
                  </a:ext>
                </a:extLst>
              </p:cNvPr>
              <p:cNvSpPr>
                <a:spLocks/>
              </p:cNvSpPr>
              <p:nvPr/>
            </p:nvSpPr>
            <p:spPr bwMode="auto">
              <a:xfrm>
                <a:off x="3851167" y="5381995"/>
                <a:ext cx="976670" cy="686609"/>
              </a:xfrm>
              <a:custGeom>
                <a:avLst/>
                <a:gdLst>
                  <a:gd name="T0" fmla="*/ 566 w 566"/>
                  <a:gd name="T1" fmla="*/ 0 h 397"/>
                  <a:gd name="T2" fmla="*/ 0 w 566"/>
                  <a:gd name="T3" fmla="*/ 340 h 397"/>
                  <a:gd name="T4" fmla="*/ 0 w 566"/>
                  <a:gd name="T5" fmla="*/ 368 h 397"/>
                  <a:gd name="T6" fmla="*/ 28 w 566"/>
                  <a:gd name="T7" fmla="*/ 397 h 397"/>
                  <a:gd name="T8" fmla="*/ 538 w 566"/>
                  <a:gd name="T9" fmla="*/ 397 h 397"/>
                  <a:gd name="T10" fmla="*/ 566 w 566"/>
                  <a:gd name="T11" fmla="*/ 368 h 397"/>
                  <a:gd name="T12" fmla="*/ 566 w 566"/>
                  <a:gd name="T13" fmla="*/ 17 h 397"/>
                  <a:gd name="T14" fmla="*/ 566 w 566"/>
                  <a:gd name="T15" fmla="*/ 0 h 3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6" h="397">
                    <a:moveTo>
                      <a:pt x="566" y="0"/>
                    </a:moveTo>
                    <a:cubicBezTo>
                      <a:pt x="0" y="340"/>
                      <a:pt x="0" y="340"/>
                      <a:pt x="0" y="340"/>
                    </a:cubicBezTo>
                    <a:cubicBezTo>
                      <a:pt x="0" y="368"/>
                      <a:pt x="0" y="368"/>
                      <a:pt x="0" y="368"/>
                    </a:cubicBezTo>
                    <a:cubicBezTo>
                      <a:pt x="0" y="397"/>
                      <a:pt x="28" y="397"/>
                      <a:pt x="28" y="397"/>
                    </a:cubicBezTo>
                    <a:cubicBezTo>
                      <a:pt x="538" y="397"/>
                      <a:pt x="538" y="397"/>
                      <a:pt x="538" y="397"/>
                    </a:cubicBezTo>
                    <a:cubicBezTo>
                      <a:pt x="566" y="397"/>
                      <a:pt x="566" y="368"/>
                      <a:pt x="566" y="368"/>
                    </a:cubicBezTo>
                    <a:cubicBezTo>
                      <a:pt x="566" y="17"/>
                      <a:pt x="566" y="17"/>
                      <a:pt x="566" y="17"/>
                    </a:cubicBezTo>
                    <a:cubicBezTo>
                      <a:pt x="566" y="0"/>
                      <a:pt x="566" y="0"/>
                      <a:pt x="566" y="0"/>
                    </a:cubicBezTo>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04" tIns="44801" rIns="89604" bIns="4480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895870" rtl="0"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dirty="0">
                  <a:ln>
                    <a:noFill/>
                  </a:ln>
                  <a:solidFill>
                    <a:sysClr val="windowText" lastClr="000000"/>
                  </a:solidFill>
                  <a:effectLst/>
                  <a:uLnTx/>
                  <a:uFillTx/>
                  <a:latin typeface="Segoe UI"/>
                  <a:ea typeface="+mn-ea"/>
                  <a:cs typeface="+mn-cs"/>
                </a:endParaRPr>
              </a:p>
            </p:txBody>
          </p:sp>
        </p:grpSp>
        <p:sp>
          <p:nvSpPr>
            <p:cNvPr id="60" name="Rounded Rectangle 485">
              <a:extLst>
                <a:ext uri="{FF2B5EF4-FFF2-40B4-BE49-F238E27FC236}">
                  <a16:creationId xmlns:a16="http://schemas.microsoft.com/office/drawing/2014/main" id="{6D6851EC-DD1F-4CA1-BF42-8283D4282D09}"/>
                </a:ext>
              </a:extLst>
            </p:cNvPr>
            <p:cNvSpPr/>
            <p:nvPr/>
          </p:nvSpPr>
          <p:spPr bwMode="auto">
            <a:xfrm>
              <a:off x="10392936" y="4788288"/>
              <a:ext cx="1454403" cy="938771"/>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76" tIns="146220" rIns="182776" bIns="146220" numCol="1" spcCol="0" rtlCol="0" fromWordArt="0" anchor="t" anchorCtr="0" forceAA="0" compatLnSpc="1">
              <a:prstTxWarp prst="textNoShape">
                <a:avLst/>
              </a:prstTxWarp>
              <a:noAutofit/>
            </a:bodyPr>
            <a:lstStyle/>
            <a:p>
              <a:pPr marL="0" marR="0" lvl="0" indent="0" algn="ctr" defTabSz="931756"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FFFFFF"/>
                </a:solidFill>
                <a:effectLst/>
                <a:uLnTx/>
                <a:uFillTx/>
                <a:latin typeface="Segoe UI"/>
                <a:ea typeface="Segoe UI" pitchFamily="34" charset="0"/>
                <a:cs typeface="Segoe UI" pitchFamily="34" charset="0"/>
              </a:endParaRPr>
            </a:p>
          </p:txBody>
        </p:sp>
        <p:sp>
          <p:nvSpPr>
            <p:cNvPr id="61" name="Rectangle 60">
              <a:extLst>
                <a:ext uri="{FF2B5EF4-FFF2-40B4-BE49-F238E27FC236}">
                  <a16:creationId xmlns:a16="http://schemas.microsoft.com/office/drawing/2014/main" id="{FB626494-0DF6-4138-867A-F0A11A3C6332}"/>
                </a:ext>
              </a:extLst>
            </p:cNvPr>
            <p:cNvSpPr/>
            <p:nvPr/>
          </p:nvSpPr>
          <p:spPr bwMode="auto">
            <a:xfrm>
              <a:off x="10402736" y="4858776"/>
              <a:ext cx="1444777" cy="8104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62" name="Rectangle 61">
              <a:extLst>
                <a:ext uri="{FF2B5EF4-FFF2-40B4-BE49-F238E27FC236}">
                  <a16:creationId xmlns:a16="http://schemas.microsoft.com/office/drawing/2014/main" id="{176C9705-B6F9-4B88-A50F-7685FEE97C2A}"/>
                </a:ext>
              </a:extLst>
            </p:cNvPr>
            <p:cNvSpPr/>
            <p:nvPr/>
          </p:nvSpPr>
          <p:spPr>
            <a:xfrm>
              <a:off x="10615439" y="4882117"/>
              <a:ext cx="1033937" cy="138499"/>
            </a:xfrm>
            <a:prstGeom prst="rect">
              <a:avLst/>
            </a:prstGeom>
          </p:spPr>
          <p:txBody>
            <a:bodyPr wrap="none" lIns="0" tIns="0" rIns="0" bIns="0">
              <a:spAutoFit/>
            </a:bodyPr>
            <a:lstStyle/>
            <a:p>
              <a:pPr marL="0" marR="0" lvl="0" indent="0" algn="ctr" defTabSz="914224"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0078D7"/>
                  </a:solidFill>
                  <a:effectLst/>
                  <a:uLnTx/>
                  <a:uFillTx/>
                  <a:latin typeface="Segoe UI"/>
                  <a:ea typeface="+mn-ea"/>
                  <a:cs typeface="Segoe UI" pitchFamily="34" charset="0"/>
                </a:rPr>
                <a:t>Inventory analytics</a:t>
              </a:r>
              <a:endParaRPr kumimoji="0" lang="en-US" sz="900" b="1" i="0" u="none" strike="noStrike" kern="0" cap="none" spc="0" normalizeH="0" baseline="0" noProof="0" dirty="0">
                <a:ln>
                  <a:noFill/>
                </a:ln>
                <a:solidFill>
                  <a:srgbClr val="0078D7"/>
                </a:solidFill>
                <a:effectLst/>
                <a:uLnTx/>
                <a:uFillTx/>
                <a:latin typeface="Segoe UI"/>
                <a:ea typeface="+mn-ea"/>
                <a:cs typeface="+mn-cs"/>
              </a:endParaRPr>
            </a:p>
          </p:txBody>
        </p:sp>
        <p:grpSp>
          <p:nvGrpSpPr>
            <p:cNvPr id="63" name="Group 62">
              <a:extLst>
                <a:ext uri="{FF2B5EF4-FFF2-40B4-BE49-F238E27FC236}">
                  <a16:creationId xmlns:a16="http://schemas.microsoft.com/office/drawing/2014/main" id="{8BBFA95E-C035-4E4A-BB36-1BEC863123A6}"/>
                </a:ext>
              </a:extLst>
            </p:cNvPr>
            <p:cNvGrpSpPr/>
            <p:nvPr/>
          </p:nvGrpSpPr>
          <p:grpSpPr>
            <a:xfrm>
              <a:off x="10396381" y="4788287"/>
              <a:ext cx="1457486" cy="937708"/>
              <a:chOff x="4796013" y="5363631"/>
              <a:chExt cx="1105969" cy="637602"/>
            </a:xfrm>
            <a:solidFill>
              <a:schemeClr val="bg1">
                <a:lumMod val="65000"/>
              </a:schemeClr>
            </a:solidFill>
          </p:grpSpPr>
          <p:sp>
            <p:nvSpPr>
              <p:cNvPr id="97" name="Rectangle 43">
                <a:extLst>
                  <a:ext uri="{FF2B5EF4-FFF2-40B4-BE49-F238E27FC236}">
                    <a16:creationId xmlns:a16="http://schemas.microsoft.com/office/drawing/2014/main" id="{7A825298-DE40-403B-886F-D7196123DD91}"/>
                  </a:ext>
                </a:extLst>
              </p:cNvPr>
              <p:cNvSpPr>
                <a:spLocks noChangeArrowheads="1"/>
              </p:cNvSpPr>
              <p:nvPr/>
            </p:nvSpPr>
            <p:spPr bwMode="auto">
              <a:xfrm>
                <a:off x="5125354" y="5957073"/>
                <a:ext cx="776456" cy="44131"/>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14224"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98" name="Rectangle 44">
                <a:extLst>
                  <a:ext uri="{FF2B5EF4-FFF2-40B4-BE49-F238E27FC236}">
                    <a16:creationId xmlns:a16="http://schemas.microsoft.com/office/drawing/2014/main" id="{9D316F98-50CD-4DAA-8C50-5F89B6B84A47}"/>
                  </a:ext>
                </a:extLst>
              </p:cNvPr>
              <p:cNvSpPr>
                <a:spLocks noChangeArrowheads="1"/>
              </p:cNvSpPr>
              <p:nvPr/>
            </p:nvSpPr>
            <p:spPr bwMode="auto">
              <a:xfrm>
                <a:off x="4796013" y="5957089"/>
                <a:ext cx="47708" cy="44131"/>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14224"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99" name="Rectangle 45">
                <a:extLst>
                  <a:ext uri="{FF2B5EF4-FFF2-40B4-BE49-F238E27FC236}">
                    <a16:creationId xmlns:a16="http://schemas.microsoft.com/office/drawing/2014/main" id="{B321E4EA-E5B7-4742-84FD-68C704FEC7A0}"/>
                  </a:ext>
                </a:extLst>
              </p:cNvPr>
              <p:cNvSpPr>
                <a:spLocks noChangeArrowheads="1"/>
              </p:cNvSpPr>
              <p:nvPr/>
            </p:nvSpPr>
            <p:spPr bwMode="auto">
              <a:xfrm>
                <a:off x="4843721" y="5957102"/>
                <a:ext cx="280269" cy="44131"/>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14224"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100" name="Oval 46">
                <a:extLst>
                  <a:ext uri="{FF2B5EF4-FFF2-40B4-BE49-F238E27FC236}">
                    <a16:creationId xmlns:a16="http://schemas.microsoft.com/office/drawing/2014/main" id="{577E270A-9143-4B32-8146-A78DB3D9C706}"/>
                  </a:ext>
                </a:extLst>
              </p:cNvPr>
              <p:cNvSpPr>
                <a:spLocks noChangeArrowheads="1"/>
              </p:cNvSpPr>
              <p:nvPr/>
            </p:nvSpPr>
            <p:spPr bwMode="auto">
              <a:xfrm>
                <a:off x="5207499" y="5967837"/>
                <a:ext cx="25047" cy="23854"/>
              </a:xfrm>
              <a:prstGeom prst="ellipse">
                <a:avLst/>
              </a:prstGeom>
              <a:grpFill/>
              <a:ln>
                <a:noFill/>
              </a:ln>
            </p:spPr>
            <p:txBody>
              <a:bodyPr vert="horz" wrap="square" lIns="91427" tIns="45713" rIns="91427" bIns="45713" numCol="1" anchor="t" anchorCtr="0" compatLnSpc="1">
                <a:prstTxWarp prst="textNoShape">
                  <a:avLst/>
                </a:prstTxWarp>
              </a:bodyPr>
              <a:lstStyle/>
              <a:p>
                <a:pPr marL="0" marR="0" lvl="0" indent="0" algn="l" defTabSz="914224"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101" name="Oval 47">
                <a:extLst>
                  <a:ext uri="{FF2B5EF4-FFF2-40B4-BE49-F238E27FC236}">
                    <a16:creationId xmlns:a16="http://schemas.microsoft.com/office/drawing/2014/main" id="{3EE4FCD6-04F7-472A-91F3-9DB5A591CDD9}"/>
                  </a:ext>
                </a:extLst>
              </p:cNvPr>
              <p:cNvSpPr>
                <a:spLocks noChangeArrowheads="1"/>
              </p:cNvSpPr>
              <p:nvPr/>
            </p:nvSpPr>
            <p:spPr bwMode="auto">
              <a:xfrm>
                <a:off x="5149056" y="5967837"/>
                <a:ext cx="23854" cy="23854"/>
              </a:xfrm>
              <a:prstGeom prst="ellipse">
                <a:avLst/>
              </a:prstGeom>
              <a:grpFill/>
              <a:ln>
                <a:noFill/>
              </a:ln>
            </p:spPr>
            <p:txBody>
              <a:bodyPr vert="horz" wrap="square" lIns="91427" tIns="45713" rIns="91427" bIns="45713" numCol="1" anchor="t" anchorCtr="0" compatLnSpc="1">
                <a:prstTxWarp prst="textNoShape">
                  <a:avLst/>
                </a:prstTxWarp>
              </a:bodyPr>
              <a:lstStyle/>
              <a:p>
                <a:pPr marL="0" marR="0" lvl="0" indent="0" algn="l" defTabSz="914224"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102" name="Rectangle 48">
                <a:extLst>
                  <a:ext uri="{FF2B5EF4-FFF2-40B4-BE49-F238E27FC236}">
                    <a16:creationId xmlns:a16="http://schemas.microsoft.com/office/drawing/2014/main" id="{F2F6ED65-5FEE-4BE4-887A-68F265F60C04}"/>
                  </a:ext>
                </a:extLst>
              </p:cNvPr>
              <p:cNvSpPr>
                <a:spLocks noChangeArrowheads="1"/>
              </p:cNvSpPr>
              <p:nvPr/>
            </p:nvSpPr>
            <p:spPr bwMode="auto">
              <a:xfrm>
                <a:off x="5264749" y="5967837"/>
                <a:ext cx="29818" cy="23854"/>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14224"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103" name="Rectangle 49">
                <a:extLst>
                  <a:ext uri="{FF2B5EF4-FFF2-40B4-BE49-F238E27FC236}">
                    <a16:creationId xmlns:a16="http://schemas.microsoft.com/office/drawing/2014/main" id="{8B800929-A058-4C2C-BA56-81153D8E64AB}"/>
                  </a:ext>
                </a:extLst>
              </p:cNvPr>
              <p:cNvSpPr>
                <a:spLocks noChangeArrowheads="1"/>
              </p:cNvSpPr>
              <p:nvPr/>
            </p:nvSpPr>
            <p:spPr bwMode="auto">
              <a:xfrm>
                <a:off x="5325577" y="5967837"/>
                <a:ext cx="27433" cy="23854"/>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14224"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104" name="Freeform 50">
                <a:extLst>
                  <a:ext uri="{FF2B5EF4-FFF2-40B4-BE49-F238E27FC236}">
                    <a16:creationId xmlns:a16="http://schemas.microsoft.com/office/drawing/2014/main" id="{E0AB4852-2D02-4C5B-85C3-31ECBFF81DC1}"/>
                  </a:ext>
                </a:extLst>
              </p:cNvPr>
              <p:cNvSpPr>
                <a:spLocks/>
              </p:cNvSpPr>
              <p:nvPr/>
            </p:nvSpPr>
            <p:spPr bwMode="auto">
              <a:xfrm>
                <a:off x="4804556" y="5965452"/>
                <a:ext cx="26240" cy="26240"/>
              </a:xfrm>
              <a:custGeom>
                <a:avLst/>
                <a:gdLst>
                  <a:gd name="T0" fmla="*/ 22 w 22"/>
                  <a:gd name="T1" fmla="*/ 0 h 22"/>
                  <a:gd name="T2" fmla="*/ 0 w 22"/>
                  <a:gd name="T3" fmla="*/ 4 h 22"/>
                  <a:gd name="T4" fmla="*/ 0 w 22"/>
                  <a:gd name="T5" fmla="*/ 20 h 22"/>
                  <a:gd name="T6" fmla="*/ 22 w 22"/>
                  <a:gd name="T7" fmla="*/ 22 h 22"/>
                  <a:gd name="T8" fmla="*/ 22 w 22"/>
                  <a:gd name="T9" fmla="*/ 0 h 22"/>
                </a:gdLst>
                <a:ahLst/>
                <a:cxnLst>
                  <a:cxn ang="0">
                    <a:pos x="T0" y="T1"/>
                  </a:cxn>
                  <a:cxn ang="0">
                    <a:pos x="T2" y="T3"/>
                  </a:cxn>
                  <a:cxn ang="0">
                    <a:pos x="T4" y="T5"/>
                  </a:cxn>
                  <a:cxn ang="0">
                    <a:pos x="T6" y="T7"/>
                  </a:cxn>
                  <a:cxn ang="0">
                    <a:pos x="T8" y="T9"/>
                  </a:cxn>
                </a:cxnLst>
                <a:rect l="0" t="0" r="r" b="b"/>
                <a:pathLst>
                  <a:path w="22" h="22">
                    <a:moveTo>
                      <a:pt x="22" y="0"/>
                    </a:moveTo>
                    <a:lnTo>
                      <a:pt x="0" y="4"/>
                    </a:lnTo>
                    <a:lnTo>
                      <a:pt x="0" y="20"/>
                    </a:lnTo>
                    <a:lnTo>
                      <a:pt x="22" y="22"/>
                    </a:lnTo>
                    <a:lnTo>
                      <a:pt x="2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14224"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105" name="Rectangle 43">
                <a:extLst>
                  <a:ext uri="{FF2B5EF4-FFF2-40B4-BE49-F238E27FC236}">
                    <a16:creationId xmlns:a16="http://schemas.microsoft.com/office/drawing/2014/main" id="{B1A94B20-B529-45A2-B60A-2686E9B38A9A}"/>
                  </a:ext>
                </a:extLst>
              </p:cNvPr>
              <p:cNvSpPr>
                <a:spLocks noChangeArrowheads="1"/>
              </p:cNvSpPr>
              <p:nvPr/>
            </p:nvSpPr>
            <p:spPr bwMode="auto">
              <a:xfrm>
                <a:off x="4796867" y="5363631"/>
                <a:ext cx="1105115" cy="49401"/>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14224"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Segoe UI"/>
                  <a:ea typeface="+mn-ea"/>
                  <a:cs typeface="+mn-cs"/>
                </a:endParaRPr>
              </a:p>
            </p:txBody>
          </p:sp>
        </p:grpSp>
        <p:grpSp>
          <p:nvGrpSpPr>
            <p:cNvPr id="64" name="Group 63">
              <a:extLst>
                <a:ext uri="{FF2B5EF4-FFF2-40B4-BE49-F238E27FC236}">
                  <a16:creationId xmlns:a16="http://schemas.microsoft.com/office/drawing/2014/main" id="{A1D905D5-935B-4114-93A5-90629929ADCC}"/>
                </a:ext>
              </a:extLst>
            </p:cNvPr>
            <p:cNvGrpSpPr/>
            <p:nvPr/>
          </p:nvGrpSpPr>
          <p:grpSpPr>
            <a:xfrm>
              <a:off x="11676093" y="4803889"/>
              <a:ext cx="151465" cy="37814"/>
              <a:chOff x="2380382" y="5241865"/>
              <a:chExt cx="201916" cy="48968"/>
            </a:xfrm>
          </p:grpSpPr>
          <p:grpSp>
            <p:nvGrpSpPr>
              <p:cNvPr id="89" name="Group 88">
                <a:extLst>
                  <a:ext uri="{FF2B5EF4-FFF2-40B4-BE49-F238E27FC236}">
                    <a16:creationId xmlns:a16="http://schemas.microsoft.com/office/drawing/2014/main" id="{51FC9D6C-6FB3-4CD9-B99D-861D7EF46F0D}"/>
                  </a:ext>
                </a:extLst>
              </p:cNvPr>
              <p:cNvGrpSpPr/>
              <p:nvPr/>
            </p:nvGrpSpPr>
            <p:grpSpPr>
              <a:xfrm>
                <a:off x="2533330" y="5241865"/>
                <a:ext cx="48968" cy="48968"/>
                <a:chOff x="9991576" y="6971566"/>
                <a:chExt cx="115482" cy="115482"/>
              </a:xfrm>
            </p:grpSpPr>
            <p:sp>
              <p:nvSpPr>
                <p:cNvPr id="95" name="Rectangle: Rounded Corners 94">
                  <a:extLst>
                    <a:ext uri="{FF2B5EF4-FFF2-40B4-BE49-F238E27FC236}">
                      <a16:creationId xmlns:a16="http://schemas.microsoft.com/office/drawing/2014/main" id="{5A132B1C-8705-4C73-ADED-F8E65E28C6E2}"/>
                    </a:ext>
                  </a:extLst>
                </p:cNvPr>
                <p:cNvSpPr/>
                <p:nvPr/>
              </p:nvSpPr>
              <p:spPr bwMode="auto">
                <a:xfrm rot="2707116">
                  <a:off x="9991576" y="7023892"/>
                  <a:ext cx="115482" cy="10830"/>
                </a:xfrm>
                <a:prstGeom prst="roundRect">
                  <a:avLst>
                    <a:gd name="adj" fmla="val 50000"/>
                  </a:avLst>
                </a:prstGeom>
                <a:solidFill>
                  <a:schemeClr val="bg1"/>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96" name="Rectangle: Rounded Corners 95">
                  <a:extLst>
                    <a:ext uri="{FF2B5EF4-FFF2-40B4-BE49-F238E27FC236}">
                      <a16:creationId xmlns:a16="http://schemas.microsoft.com/office/drawing/2014/main" id="{9DC507E6-EB94-4313-8786-2E47308EF0C5}"/>
                    </a:ext>
                  </a:extLst>
                </p:cNvPr>
                <p:cNvSpPr/>
                <p:nvPr/>
              </p:nvSpPr>
              <p:spPr bwMode="auto">
                <a:xfrm rot="18907116">
                  <a:off x="9991576" y="7023892"/>
                  <a:ext cx="115482" cy="10830"/>
                </a:xfrm>
                <a:prstGeom prst="roundRect">
                  <a:avLst>
                    <a:gd name="adj" fmla="val 50000"/>
                  </a:avLst>
                </a:prstGeom>
                <a:solidFill>
                  <a:schemeClr val="bg1"/>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sp>
            <p:nvSpPr>
              <p:cNvPr id="90" name="Rectangle: Rounded Corners 89">
                <a:extLst>
                  <a:ext uri="{FF2B5EF4-FFF2-40B4-BE49-F238E27FC236}">
                    <a16:creationId xmlns:a16="http://schemas.microsoft.com/office/drawing/2014/main" id="{1E547209-99AB-4443-9739-8C11574E3F90}"/>
                  </a:ext>
                </a:extLst>
              </p:cNvPr>
              <p:cNvSpPr/>
              <p:nvPr/>
            </p:nvSpPr>
            <p:spPr bwMode="auto">
              <a:xfrm rot="5400000">
                <a:off x="2477976" y="5264513"/>
                <a:ext cx="36066" cy="4092"/>
              </a:xfrm>
              <a:prstGeom prst="roundRect">
                <a:avLst>
                  <a:gd name="adj" fmla="val 50000"/>
                </a:avLst>
              </a:prstGeom>
              <a:solidFill>
                <a:schemeClr val="bg1"/>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91" name="Rectangle: Rounded Corners 90">
                <a:extLst>
                  <a:ext uri="{FF2B5EF4-FFF2-40B4-BE49-F238E27FC236}">
                    <a16:creationId xmlns:a16="http://schemas.microsoft.com/office/drawing/2014/main" id="{A6405803-C3CC-43E0-8E57-A2253615E1B8}"/>
                  </a:ext>
                </a:extLst>
              </p:cNvPr>
              <p:cNvSpPr/>
              <p:nvPr/>
            </p:nvSpPr>
            <p:spPr bwMode="auto">
              <a:xfrm rot="5400000">
                <a:off x="2446003" y="5264513"/>
                <a:ext cx="36066" cy="4092"/>
              </a:xfrm>
              <a:prstGeom prst="roundRect">
                <a:avLst>
                  <a:gd name="adj" fmla="val 50000"/>
                </a:avLst>
              </a:prstGeom>
              <a:solidFill>
                <a:schemeClr val="bg1"/>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92" name="Rectangle: Rounded Corners 91">
                <a:extLst>
                  <a:ext uri="{FF2B5EF4-FFF2-40B4-BE49-F238E27FC236}">
                    <a16:creationId xmlns:a16="http://schemas.microsoft.com/office/drawing/2014/main" id="{CB502933-EEE9-42BC-AC4E-CB3844E3144F}"/>
                  </a:ext>
                </a:extLst>
              </p:cNvPr>
              <p:cNvSpPr/>
              <p:nvPr/>
            </p:nvSpPr>
            <p:spPr bwMode="auto">
              <a:xfrm rot="10800000">
                <a:off x="2461990" y="5280695"/>
                <a:ext cx="36065" cy="4092"/>
              </a:xfrm>
              <a:prstGeom prst="roundRect">
                <a:avLst>
                  <a:gd name="adj" fmla="val 50000"/>
                </a:avLst>
              </a:prstGeom>
              <a:solidFill>
                <a:schemeClr val="bg1"/>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93" name="Rectangle: Rounded Corners 92">
                <a:extLst>
                  <a:ext uri="{FF2B5EF4-FFF2-40B4-BE49-F238E27FC236}">
                    <a16:creationId xmlns:a16="http://schemas.microsoft.com/office/drawing/2014/main" id="{4A6E9B69-583F-4F7E-8DD6-8B5208A3A6AA}"/>
                  </a:ext>
                </a:extLst>
              </p:cNvPr>
              <p:cNvSpPr/>
              <p:nvPr/>
            </p:nvSpPr>
            <p:spPr bwMode="auto">
              <a:xfrm rot="10800000">
                <a:off x="2461995" y="5247897"/>
                <a:ext cx="36065" cy="4092"/>
              </a:xfrm>
              <a:prstGeom prst="roundRect">
                <a:avLst>
                  <a:gd name="adj" fmla="val 50000"/>
                </a:avLst>
              </a:prstGeom>
              <a:solidFill>
                <a:schemeClr val="bg1"/>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94" name="Rectangle: Rounded Corners 93">
                <a:extLst>
                  <a:ext uri="{FF2B5EF4-FFF2-40B4-BE49-F238E27FC236}">
                    <a16:creationId xmlns:a16="http://schemas.microsoft.com/office/drawing/2014/main" id="{7089A0F2-5202-4537-8782-80F5729BE45E}"/>
                  </a:ext>
                </a:extLst>
              </p:cNvPr>
              <p:cNvSpPr/>
              <p:nvPr/>
            </p:nvSpPr>
            <p:spPr bwMode="auto">
              <a:xfrm rot="10800000">
                <a:off x="2380382" y="5280794"/>
                <a:ext cx="36065" cy="4092"/>
              </a:xfrm>
              <a:prstGeom prst="roundRect">
                <a:avLst>
                  <a:gd name="adj" fmla="val 50000"/>
                </a:avLst>
              </a:prstGeom>
              <a:solidFill>
                <a:schemeClr val="bg1"/>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nvGrpSpPr>
            <p:cNvPr id="65" name="Group 64">
              <a:extLst>
                <a:ext uri="{FF2B5EF4-FFF2-40B4-BE49-F238E27FC236}">
                  <a16:creationId xmlns:a16="http://schemas.microsoft.com/office/drawing/2014/main" id="{E9B47D38-37FD-4865-82AD-8734FCF027E4}"/>
                </a:ext>
              </a:extLst>
            </p:cNvPr>
            <p:cNvGrpSpPr/>
            <p:nvPr/>
          </p:nvGrpSpPr>
          <p:grpSpPr>
            <a:xfrm>
              <a:off x="11253980" y="5133396"/>
              <a:ext cx="457200" cy="457200"/>
              <a:chOff x="11207176" y="1792288"/>
              <a:chExt cx="342046" cy="342047"/>
            </a:xfrm>
          </p:grpSpPr>
          <p:sp>
            <p:nvSpPr>
              <p:cNvPr id="82" name="Rectangle 131">
                <a:extLst>
                  <a:ext uri="{FF2B5EF4-FFF2-40B4-BE49-F238E27FC236}">
                    <a16:creationId xmlns:a16="http://schemas.microsoft.com/office/drawing/2014/main" id="{90CCAEDA-D797-42D2-BD4A-ECFE0789C55D}"/>
                  </a:ext>
                </a:extLst>
              </p:cNvPr>
              <p:cNvSpPr>
                <a:spLocks noChangeArrowheads="1"/>
              </p:cNvSpPr>
              <p:nvPr/>
            </p:nvSpPr>
            <p:spPr bwMode="auto">
              <a:xfrm>
                <a:off x="11454986" y="1835631"/>
                <a:ext cx="41881" cy="298704"/>
              </a:xfrm>
              <a:prstGeom prst="rect">
                <a:avLst/>
              </a:prstGeom>
              <a:solidFill>
                <a:schemeClr val="accent1">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29" tIns="44815" rIns="89629" bIns="44815" numCol="1" anchor="t" anchorCtr="0" compatLnSpc="1">
                <a:prstTxWarp prst="textNoShape">
                  <a:avLst/>
                </a:prstTxWarp>
              </a:bodyPr>
              <a:lstStyle/>
              <a:p>
                <a:pPr marL="0" marR="0" lvl="0" indent="0" algn="l" defTabSz="914224" rtl="0"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dirty="0">
                  <a:ln>
                    <a:noFill/>
                  </a:ln>
                  <a:solidFill>
                    <a:srgbClr val="505050"/>
                  </a:solidFill>
                  <a:effectLst/>
                  <a:uLnTx/>
                  <a:uFillTx/>
                  <a:latin typeface="Segoe UI"/>
                  <a:ea typeface="+mn-ea"/>
                  <a:cs typeface="+mn-cs"/>
                </a:endParaRPr>
              </a:p>
            </p:txBody>
          </p:sp>
          <p:sp>
            <p:nvSpPr>
              <p:cNvPr id="83" name="Freeform 132">
                <a:extLst>
                  <a:ext uri="{FF2B5EF4-FFF2-40B4-BE49-F238E27FC236}">
                    <a16:creationId xmlns:a16="http://schemas.microsoft.com/office/drawing/2014/main" id="{1A26B15A-37B0-485A-B83F-AD0FB8BA7955}"/>
                  </a:ext>
                </a:extLst>
              </p:cNvPr>
              <p:cNvSpPr>
                <a:spLocks/>
              </p:cNvSpPr>
              <p:nvPr/>
            </p:nvSpPr>
            <p:spPr bwMode="auto">
              <a:xfrm>
                <a:off x="11308393" y="2012176"/>
                <a:ext cx="41881" cy="122159"/>
              </a:xfrm>
              <a:custGeom>
                <a:avLst/>
                <a:gdLst>
                  <a:gd name="T0" fmla="*/ 0 w 24"/>
                  <a:gd name="T1" fmla="*/ 0 h 70"/>
                  <a:gd name="T2" fmla="*/ 0 w 24"/>
                  <a:gd name="T3" fmla="*/ 14 h 70"/>
                  <a:gd name="T4" fmla="*/ 0 w 24"/>
                  <a:gd name="T5" fmla="*/ 70 h 70"/>
                  <a:gd name="T6" fmla="*/ 24 w 24"/>
                  <a:gd name="T7" fmla="*/ 70 h 70"/>
                  <a:gd name="T8" fmla="*/ 24 w 24"/>
                  <a:gd name="T9" fmla="*/ 2 h 70"/>
                  <a:gd name="T10" fmla="*/ 24 w 24"/>
                  <a:gd name="T11" fmla="*/ 0 h 70"/>
                  <a:gd name="T12" fmla="*/ 0 w 24"/>
                  <a:gd name="T13" fmla="*/ 0 h 70"/>
                </a:gdLst>
                <a:ahLst/>
                <a:cxnLst>
                  <a:cxn ang="0">
                    <a:pos x="T0" y="T1"/>
                  </a:cxn>
                  <a:cxn ang="0">
                    <a:pos x="T2" y="T3"/>
                  </a:cxn>
                  <a:cxn ang="0">
                    <a:pos x="T4" y="T5"/>
                  </a:cxn>
                  <a:cxn ang="0">
                    <a:pos x="T6" y="T7"/>
                  </a:cxn>
                  <a:cxn ang="0">
                    <a:pos x="T8" y="T9"/>
                  </a:cxn>
                  <a:cxn ang="0">
                    <a:pos x="T10" y="T11"/>
                  </a:cxn>
                  <a:cxn ang="0">
                    <a:pos x="T12" y="T13"/>
                  </a:cxn>
                </a:cxnLst>
                <a:rect l="0" t="0" r="r" b="b"/>
                <a:pathLst>
                  <a:path w="24" h="70">
                    <a:moveTo>
                      <a:pt x="0" y="0"/>
                    </a:moveTo>
                    <a:lnTo>
                      <a:pt x="0" y="14"/>
                    </a:lnTo>
                    <a:lnTo>
                      <a:pt x="0" y="70"/>
                    </a:lnTo>
                    <a:lnTo>
                      <a:pt x="24" y="70"/>
                    </a:lnTo>
                    <a:lnTo>
                      <a:pt x="24" y="2"/>
                    </a:lnTo>
                    <a:lnTo>
                      <a:pt x="24" y="0"/>
                    </a:lnTo>
                    <a:lnTo>
                      <a:pt x="0" y="0"/>
                    </a:lnTo>
                    <a:close/>
                  </a:path>
                </a:pathLst>
              </a:custGeom>
              <a:solidFill>
                <a:schemeClr val="bg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29" tIns="44815" rIns="89629" bIns="44815" numCol="1" anchor="t" anchorCtr="0" compatLnSpc="1">
                <a:prstTxWarp prst="textNoShape">
                  <a:avLst/>
                </a:prstTxWarp>
              </a:bodyPr>
              <a:lstStyle/>
              <a:p>
                <a:pPr marL="0" marR="0" lvl="0" indent="0" algn="l" defTabSz="914224" rtl="0"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dirty="0">
                  <a:ln>
                    <a:noFill/>
                  </a:ln>
                  <a:solidFill>
                    <a:srgbClr val="505050"/>
                  </a:solidFill>
                  <a:effectLst/>
                  <a:uLnTx/>
                  <a:uFillTx/>
                  <a:latin typeface="Segoe UI"/>
                  <a:ea typeface="+mn-ea"/>
                  <a:cs typeface="+mn-cs"/>
                </a:endParaRPr>
              </a:p>
            </p:txBody>
          </p:sp>
          <p:sp>
            <p:nvSpPr>
              <p:cNvPr id="84" name="Freeform 133">
                <a:extLst>
                  <a:ext uri="{FF2B5EF4-FFF2-40B4-BE49-F238E27FC236}">
                    <a16:creationId xmlns:a16="http://schemas.microsoft.com/office/drawing/2014/main" id="{64BF855F-69E4-4726-8BFE-8A2EC6E071CC}"/>
                  </a:ext>
                </a:extLst>
              </p:cNvPr>
              <p:cNvSpPr>
                <a:spLocks/>
              </p:cNvSpPr>
              <p:nvPr/>
            </p:nvSpPr>
            <p:spPr bwMode="auto">
              <a:xfrm>
                <a:off x="11357258" y="1952912"/>
                <a:ext cx="41881" cy="181420"/>
              </a:xfrm>
              <a:custGeom>
                <a:avLst/>
                <a:gdLst>
                  <a:gd name="T0" fmla="*/ 0 w 24"/>
                  <a:gd name="T1" fmla="*/ 0 h 135"/>
                  <a:gd name="T2" fmla="*/ 0 w 24"/>
                  <a:gd name="T3" fmla="*/ 67 h 135"/>
                  <a:gd name="T4" fmla="*/ 0 w 24"/>
                  <a:gd name="T5" fmla="*/ 135 h 135"/>
                  <a:gd name="T6" fmla="*/ 24 w 24"/>
                  <a:gd name="T7" fmla="*/ 135 h 135"/>
                  <a:gd name="T8" fmla="*/ 24 w 24"/>
                  <a:gd name="T9" fmla="*/ 56 h 135"/>
                  <a:gd name="T10" fmla="*/ 24 w 24"/>
                  <a:gd name="T11" fmla="*/ 0 h 135"/>
                  <a:gd name="T12" fmla="*/ 0 w 24"/>
                  <a:gd name="T13" fmla="*/ 0 h 135"/>
                </a:gdLst>
                <a:ahLst/>
                <a:cxnLst>
                  <a:cxn ang="0">
                    <a:pos x="T0" y="T1"/>
                  </a:cxn>
                  <a:cxn ang="0">
                    <a:pos x="T2" y="T3"/>
                  </a:cxn>
                  <a:cxn ang="0">
                    <a:pos x="T4" y="T5"/>
                  </a:cxn>
                  <a:cxn ang="0">
                    <a:pos x="T6" y="T7"/>
                  </a:cxn>
                  <a:cxn ang="0">
                    <a:pos x="T8" y="T9"/>
                  </a:cxn>
                  <a:cxn ang="0">
                    <a:pos x="T10" y="T11"/>
                  </a:cxn>
                  <a:cxn ang="0">
                    <a:pos x="T12" y="T13"/>
                  </a:cxn>
                </a:cxnLst>
                <a:rect l="0" t="0" r="r" b="b"/>
                <a:pathLst>
                  <a:path w="24" h="135">
                    <a:moveTo>
                      <a:pt x="0" y="0"/>
                    </a:moveTo>
                    <a:lnTo>
                      <a:pt x="0" y="67"/>
                    </a:lnTo>
                    <a:lnTo>
                      <a:pt x="0" y="135"/>
                    </a:lnTo>
                    <a:lnTo>
                      <a:pt x="24" y="135"/>
                    </a:lnTo>
                    <a:lnTo>
                      <a:pt x="24" y="56"/>
                    </a:lnTo>
                    <a:lnTo>
                      <a:pt x="24" y="0"/>
                    </a:lnTo>
                    <a:lnTo>
                      <a:pt x="0" y="0"/>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29" tIns="44815" rIns="89629" bIns="44815" numCol="1" anchor="t" anchorCtr="0" compatLnSpc="1">
                <a:prstTxWarp prst="textNoShape">
                  <a:avLst/>
                </a:prstTxWarp>
              </a:bodyPr>
              <a:lstStyle/>
              <a:p>
                <a:pPr marL="0" marR="0" lvl="0" indent="0" algn="l" defTabSz="914224" rtl="0"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dirty="0">
                  <a:ln>
                    <a:noFill/>
                  </a:ln>
                  <a:solidFill>
                    <a:srgbClr val="505050"/>
                  </a:solidFill>
                  <a:effectLst/>
                  <a:uLnTx/>
                  <a:uFillTx/>
                  <a:latin typeface="Segoe UI"/>
                  <a:ea typeface="+mn-ea"/>
                  <a:cs typeface="+mn-cs"/>
                </a:endParaRPr>
              </a:p>
            </p:txBody>
          </p:sp>
          <p:sp>
            <p:nvSpPr>
              <p:cNvPr id="85" name="Freeform 134">
                <a:extLst>
                  <a:ext uri="{FF2B5EF4-FFF2-40B4-BE49-F238E27FC236}">
                    <a16:creationId xmlns:a16="http://schemas.microsoft.com/office/drawing/2014/main" id="{3D6DE8BC-EA3F-456E-9863-C870BF36D7F3}"/>
                  </a:ext>
                </a:extLst>
              </p:cNvPr>
              <p:cNvSpPr>
                <a:spLocks/>
              </p:cNvSpPr>
              <p:nvPr/>
            </p:nvSpPr>
            <p:spPr bwMode="auto">
              <a:xfrm>
                <a:off x="11406120" y="1883709"/>
                <a:ext cx="41881" cy="250626"/>
              </a:xfrm>
              <a:custGeom>
                <a:avLst/>
                <a:gdLst>
                  <a:gd name="T0" fmla="*/ 0 w 24"/>
                  <a:gd name="T1" fmla="*/ 0 h 196"/>
                  <a:gd name="T2" fmla="*/ 0 w 24"/>
                  <a:gd name="T3" fmla="*/ 114 h 196"/>
                  <a:gd name="T4" fmla="*/ 0 w 24"/>
                  <a:gd name="T5" fmla="*/ 196 h 196"/>
                  <a:gd name="T6" fmla="*/ 24 w 24"/>
                  <a:gd name="T7" fmla="*/ 196 h 196"/>
                  <a:gd name="T8" fmla="*/ 24 w 24"/>
                  <a:gd name="T9" fmla="*/ 105 h 196"/>
                  <a:gd name="T10" fmla="*/ 24 w 24"/>
                  <a:gd name="T11" fmla="*/ 0 h 196"/>
                  <a:gd name="T12" fmla="*/ 0 w 24"/>
                  <a:gd name="T13" fmla="*/ 0 h 196"/>
                </a:gdLst>
                <a:ahLst/>
                <a:cxnLst>
                  <a:cxn ang="0">
                    <a:pos x="T0" y="T1"/>
                  </a:cxn>
                  <a:cxn ang="0">
                    <a:pos x="T2" y="T3"/>
                  </a:cxn>
                  <a:cxn ang="0">
                    <a:pos x="T4" y="T5"/>
                  </a:cxn>
                  <a:cxn ang="0">
                    <a:pos x="T6" y="T7"/>
                  </a:cxn>
                  <a:cxn ang="0">
                    <a:pos x="T8" y="T9"/>
                  </a:cxn>
                  <a:cxn ang="0">
                    <a:pos x="T10" y="T11"/>
                  </a:cxn>
                  <a:cxn ang="0">
                    <a:pos x="T12" y="T13"/>
                  </a:cxn>
                </a:cxnLst>
                <a:rect l="0" t="0" r="r" b="b"/>
                <a:pathLst>
                  <a:path w="24" h="196">
                    <a:moveTo>
                      <a:pt x="0" y="0"/>
                    </a:moveTo>
                    <a:lnTo>
                      <a:pt x="0" y="114"/>
                    </a:lnTo>
                    <a:lnTo>
                      <a:pt x="0" y="196"/>
                    </a:lnTo>
                    <a:lnTo>
                      <a:pt x="24" y="196"/>
                    </a:lnTo>
                    <a:lnTo>
                      <a:pt x="24" y="105"/>
                    </a:lnTo>
                    <a:lnTo>
                      <a:pt x="24" y="0"/>
                    </a:lnTo>
                    <a:lnTo>
                      <a:pt x="0" y="0"/>
                    </a:ln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29" tIns="44815" rIns="89629" bIns="44815" numCol="1" anchor="t" anchorCtr="0" compatLnSpc="1">
                <a:prstTxWarp prst="textNoShape">
                  <a:avLst/>
                </a:prstTxWarp>
              </a:bodyPr>
              <a:lstStyle/>
              <a:p>
                <a:pPr marL="0" marR="0" lvl="0" indent="0" algn="l" defTabSz="914224" rtl="0"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dirty="0">
                  <a:ln>
                    <a:noFill/>
                  </a:ln>
                  <a:solidFill>
                    <a:srgbClr val="505050"/>
                  </a:solidFill>
                  <a:effectLst/>
                  <a:uLnTx/>
                  <a:uFillTx/>
                  <a:latin typeface="Segoe UI"/>
                  <a:ea typeface="+mn-ea"/>
                  <a:cs typeface="+mn-cs"/>
                </a:endParaRPr>
              </a:p>
            </p:txBody>
          </p:sp>
          <p:sp>
            <p:nvSpPr>
              <p:cNvPr id="86" name="Freeform 135">
                <a:extLst>
                  <a:ext uri="{FF2B5EF4-FFF2-40B4-BE49-F238E27FC236}">
                    <a16:creationId xmlns:a16="http://schemas.microsoft.com/office/drawing/2014/main" id="{A3B3F1FB-3062-4674-A15A-0F64535E4393}"/>
                  </a:ext>
                </a:extLst>
              </p:cNvPr>
              <p:cNvSpPr>
                <a:spLocks/>
              </p:cNvSpPr>
              <p:nvPr/>
            </p:nvSpPr>
            <p:spPr bwMode="auto">
              <a:xfrm>
                <a:off x="11509084" y="1792288"/>
                <a:ext cx="40138" cy="342047"/>
              </a:xfrm>
              <a:custGeom>
                <a:avLst/>
                <a:gdLst>
                  <a:gd name="T0" fmla="*/ 0 w 23"/>
                  <a:gd name="T1" fmla="*/ 0 h 133"/>
                  <a:gd name="T2" fmla="*/ 0 w 23"/>
                  <a:gd name="T3" fmla="*/ 26 h 133"/>
                  <a:gd name="T4" fmla="*/ 0 w 23"/>
                  <a:gd name="T5" fmla="*/ 133 h 133"/>
                  <a:gd name="T6" fmla="*/ 23 w 23"/>
                  <a:gd name="T7" fmla="*/ 133 h 133"/>
                  <a:gd name="T8" fmla="*/ 23 w 23"/>
                  <a:gd name="T9" fmla="*/ 16 h 133"/>
                  <a:gd name="T10" fmla="*/ 23 w 23"/>
                  <a:gd name="T11" fmla="*/ 0 h 133"/>
                  <a:gd name="T12" fmla="*/ 0 w 23"/>
                  <a:gd name="T13" fmla="*/ 0 h 133"/>
                </a:gdLst>
                <a:ahLst/>
                <a:cxnLst>
                  <a:cxn ang="0">
                    <a:pos x="T0" y="T1"/>
                  </a:cxn>
                  <a:cxn ang="0">
                    <a:pos x="T2" y="T3"/>
                  </a:cxn>
                  <a:cxn ang="0">
                    <a:pos x="T4" y="T5"/>
                  </a:cxn>
                  <a:cxn ang="0">
                    <a:pos x="T6" y="T7"/>
                  </a:cxn>
                  <a:cxn ang="0">
                    <a:pos x="T8" y="T9"/>
                  </a:cxn>
                  <a:cxn ang="0">
                    <a:pos x="T10" y="T11"/>
                  </a:cxn>
                  <a:cxn ang="0">
                    <a:pos x="T12" y="T13"/>
                  </a:cxn>
                </a:cxnLst>
                <a:rect l="0" t="0" r="r" b="b"/>
                <a:pathLst>
                  <a:path w="23" h="133">
                    <a:moveTo>
                      <a:pt x="0" y="0"/>
                    </a:moveTo>
                    <a:lnTo>
                      <a:pt x="0" y="26"/>
                    </a:lnTo>
                    <a:lnTo>
                      <a:pt x="0" y="133"/>
                    </a:lnTo>
                    <a:lnTo>
                      <a:pt x="23" y="133"/>
                    </a:lnTo>
                    <a:lnTo>
                      <a:pt x="23" y="16"/>
                    </a:lnTo>
                    <a:lnTo>
                      <a:pt x="23"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29" tIns="44815" rIns="89629" bIns="44815" numCol="1" anchor="t" anchorCtr="0" compatLnSpc="1">
                <a:prstTxWarp prst="textNoShape">
                  <a:avLst/>
                </a:prstTxWarp>
              </a:bodyPr>
              <a:lstStyle/>
              <a:p>
                <a:pPr marL="0" marR="0" lvl="0" indent="0" algn="l" defTabSz="914224" rtl="0"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dirty="0">
                  <a:ln>
                    <a:noFill/>
                  </a:ln>
                  <a:solidFill>
                    <a:srgbClr val="505050"/>
                  </a:solidFill>
                  <a:effectLst/>
                  <a:uLnTx/>
                  <a:uFillTx/>
                  <a:latin typeface="Segoe UI"/>
                  <a:ea typeface="+mn-ea"/>
                  <a:cs typeface="+mn-cs"/>
                </a:endParaRPr>
              </a:p>
            </p:txBody>
          </p:sp>
          <p:sp>
            <p:nvSpPr>
              <p:cNvPr id="87" name="Freeform 136">
                <a:extLst>
                  <a:ext uri="{FF2B5EF4-FFF2-40B4-BE49-F238E27FC236}">
                    <a16:creationId xmlns:a16="http://schemas.microsoft.com/office/drawing/2014/main" id="{DA4B6A6A-B120-4CD7-921C-6AFF6A09F964}"/>
                  </a:ext>
                </a:extLst>
              </p:cNvPr>
              <p:cNvSpPr>
                <a:spLocks/>
              </p:cNvSpPr>
              <p:nvPr/>
            </p:nvSpPr>
            <p:spPr bwMode="auto">
              <a:xfrm>
                <a:off x="11207176" y="2070193"/>
                <a:ext cx="40138" cy="64142"/>
              </a:xfrm>
              <a:custGeom>
                <a:avLst/>
                <a:gdLst>
                  <a:gd name="T0" fmla="*/ 0 w 23"/>
                  <a:gd name="T1" fmla="*/ 0 h 68"/>
                  <a:gd name="T2" fmla="*/ 0 w 23"/>
                  <a:gd name="T3" fmla="*/ 38 h 68"/>
                  <a:gd name="T4" fmla="*/ 0 w 23"/>
                  <a:gd name="T5" fmla="*/ 68 h 68"/>
                  <a:gd name="T6" fmla="*/ 23 w 23"/>
                  <a:gd name="T7" fmla="*/ 68 h 68"/>
                  <a:gd name="T8" fmla="*/ 23 w 23"/>
                  <a:gd name="T9" fmla="*/ 26 h 68"/>
                  <a:gd name="T10" fmla="*/ 23 w 23"/>
                  <a:gd name="T11" fmla="*/ 0 h 68"/>
                  <a:gd name="T12" fmla="*/ 0 w 23"/>
                  <a:gd name="T13" fmla="*/ 0 h 68"/>
                </a:gdLst>
                <a:ahLst/>
                <a:cxnLst>
                  <a:cxn ang="0">
                    <a:pos x="T0" y="T1"/>
                  </a:cxn>
                  <a:cxn ang="0">
                    <a:pos x="T2" y="T3"/>
                  </a:cxn>
                  <a:cxn ang="0">
                    <a:pos x="T4" y="T5"/>
                  </a:cxn>
                  <a:cxn ang="0">
                    <a:pos x="T6" y="T7"/>
                  </a:cxn>
                  <a:cxn ang="0">
                    <a:pos x="T8" y="T9"/>
                  </a:cxn>
                  <a:cxn ang="0">
                    <a:pos x="T10" y="T11"/>
                  </a:cxn>
                  <a:cxn ang="0">
                    <a:pos x="T12" y="T13"/>
                  </a:cxn>
                </a:cxnLst>
                <a:rect l="0" t="0" r="r" b="b"/>
                <a:pathLst>
                  <a:path w="23" h="68">
                    <a:moveTo>
                      <a:pt x="0" y="0"/>
                    </a:moveTo>
                    <a:lnTo>
                      <a:pt x="0" y="38"/>
                    </a:lnTo>
                    <a:lnTo>
                      <a:pt x="0" y="68"/>
                    </a:lnTo>
                    <a:lnTo>
                      <a:pt x="23" y="68"/>
                    </a:lnTo>
                    <a:lnTo>
                      <a:pt x="23" y="26"/>
                    </a:lnTo>
                    <a:lnTo>
                      <a:pt x="23" y="0"/>
                    </a:lnTo>
                    <a:lnTo>
                      <a:pt x="0" y="0"/>
                    </a:lnTo>
                    <a:close/>
                  </a:path>
                </a:pathLst>
              </a:custGeom>
              <a:solidFill>
                <a:schemeClr val="accent1">
                  <a:lumMod val="25000"/>
                  <a:lumOff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29" tIns="44815" rIns="89629" bIns="44815" numCol="1" anchor="t" anchorCtr="0" compatLnSpc="1">
                <a:prstTxWarp prst="textNoShape">
                  <a:avLst/>
                </a:prstTxWarp>
              </a:bodyPr>
              <a:lstStyle/>
              <a:p>
                <a:pPr marL="0" marR="0" lvl="0" indent="0" algn="l" defTabSz="914224" rtl="0"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dirty="0">
                  <a:ln>
                    <a:noFill/>
                  </a:ln>
                  <a:solidFill>
                    <a:srgbClr val="505050"/>
                  </a:solidFill>
                  <a:effectLst/>
                  <a:uLnTx/>
                  <a:uFillTx/>
                  <a:latin typeface="Segoe UI"/>
                  <a:ea typeface="+mn-ea"/>
                  <a:cs typeface="+mn-cs"/>
                </a:endParaRPr>
              </a:p>
            </p:txBody>
          </p:sp>
          <p:sp>
            <p:nvSpPr>
              <p:cNvPr id="88" name="Freeform 137">
                <a:extLst>
                  <a:ext uri="{FF2B5EF4-FFF2-40B4-BE49-F238E27FC236}">
                    <a16:creationId xmlns:a16="http://schemas.microsoft.com/office/drawing/2014/main" id="{68B2E0D2-1ADC-41C5-9B91-D52942DB9F49}"/>
                  </a:ext>
                </a:extLst>
              </p:cNvPr>
              <p:cNvSpPr>
                <a:spLocks/>
              </p:cNvSpPr>
              <p:nvPr/>
            </p:nvSpPr>
            <p:spPr bwMode="auto">
              <a:xfrm>
                <a:off x="11256039" y="2040326"/>
                <a:ext cx="40138" cy="94007"/>
              </a:xfrm>
              <a:custGeom>
                <a:avLst/>
                <a:gdLst>
                  <a:gd name="T0" fmla="*/ 0 w 23"/>
                  <a:gd name="T1" fmla="*/ 0 h 142"/>
                  <a:gd name="T2" fmla="*/ 0 w 23"/>
                  <a:gd name="T3" fmla="*/ 107 h 142"/>
                  <a:gd name="T4" fmla="*/ 0 w 23"/>
                  <a:gd name="T5" fmla="*/ 142 h 142"/>
                  <a:gd name="T6" fmla="*/ 23 w 23"/>
                  <a:gd name="T7" fmla="*/ 142 h 142"/>
                  <a:gd name="T8" fmla="*/ 23 w 23"/>
                  <a:gd name="T9" fmla="*/ 98 h 142"/>
                  <a:gd name="T10" fmla="*/ 23 w 23"/>
                  <a:gd name="T11" fmla="*/ 0 h 142"/>
                  <a:gd name="T12" fmla="*/ 0 w 23"/>
                  <a:gd name="T13" fmla="*/ 0 h 142"/>
                </a:gdLst>
                <a:ahLst/>
                <a:cxnLst>
                  <a:cxn ang="0">
                    <a:pos x="T0" y="T1"/>
                  </a:cxn>
                  <a:cxn ang="0">
                    <a:pos x="T2" y="T3"/>
                  </a:cxn>
                  <a:cxn ang="0">
                    <a:pos x="T4" y="T5"/>
                  </a:cxn>
                  <a:cxn ang="0">
                    <a:pos x="T6" y="T7"/>
                  </a:cxn>
                  <a:cxn ang="0">
                    <a:pos x="T8" y="T9"/>
                  </a:cxn>
                  <a:cxn ang="0">
                    <a:pos x="T10" y="T11"/>
                  </a:cxn>
                  <a:cxn ang="0">
                    <a:pos x="T12" y="T13"/>
                  </a:cxn>
                </a:cxnLst>
                <a:rect l="0" t="0" r="r" b="b"/>
                <a:pathLst>
                  <a:path w="23" h="142">
                    <a:moveTo>
                      <a:pt x="0" y="0"/>
                    </a:moveTo>
                    <a:lnTo>
                      <a:pt x="0" y="107"/>
                    </a:lnTo>
                    <a:lnTo>
                      <a:pt x="0" y="142"/>
                    </a:lnTo>
                    <a:lnTo>
                      <a:pt x="23" y="142"/>
                    </a:lnTo>
                    <a:lnTo>
                      <a:pt x="23" y="98"/>
                    </a:lnTo>
                    <a:lnTo>
                      <a:pt x="23" y="0"/>
                    </a:lnTo>
                    <a:lnTo>
                      <a:pt x="0" y="0"/>
                    </a:lnTo>
                    <a:close/>
                  </a:path>
                </a:pathLst>
              </a:custGeom>
              <a:solidFill>
                <a:schemeClr val="accent3">
                  <a:lumMod val="20000"/>
                  <a:lumOff val="80000"/>
                </a:schemeClr>
              </a:solidFill>
              <a:ln w="9525">
                <a:noFill/>
                <a:round/>
                <a:headEnd/>
                <a:tailEnd/>
              </a:ln>
            </p:spPr>
            <p:txBody>
              <a:bodyPr vert="horz" wrap="square" lIns="89629" tIns="44815" rIns="89629" bIns="44815" numCol="1" anchor="t" anchorCtr="0" compatLnSpc="1">
                <a:prstTxWarp prst="textNoShape">
                  <a:avLst/>
                </a:prstTxWarp>
              </a:bodyPr>
              <a:lstStyle/>
              <a:p>
                <a:pPr marL="0" marR="0" lvl="0" indent="0" algn="l" defTabSz="914224" rtl="0"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dirty="0">
                  <a:ln>
                    <a:noFill/>
                  </a:ln>
                  <a:solidFill>
                    <a:srgbClr val="505050"/>
                  </a:solidFill>
                  <a:effectLst/>
                  <a:uLnTx/>
                  <a:uFillTx/>
                  <a:latin typeface="Segoe UI"/>
                  <a:ea typeface="+mn-ea"/>
                  <a:cs typeface="+mn-cs"/>
                </a:endParaRPr>
              </a:p>
            </p:txBody>
          </p:sp>
        </p:grpSp>
        <p:grpSp>
          <p:nvGrpSpPr>
            <p:cNvPr id="66" name="Group 65">
              <a:extLst>
                <a:ext uri="{FF2B5EF4-FFF2-40B4-BE49-F238E27FC236}">
                  <a16:creationId xmlns:a16="http://schemas.microsoft.com/office/drawing/2014/main" id="{0AA1CF55-3130-4DBE-A8E0-525D45E26DBC}"/>
                </a:ext>
              </a:extLst>
            </p:cNvPr>
            <p:cNvGrpSpPr/>
            <p:nvPr/>
          </p:nvGrpSpPr>
          <p:grpSpPr>
            <a:xfrm>
              <a:off x="10533306" y="5112828"/>
              <a:ext cx="548640" cy="457197"/>
              <a:chOff x="9171529" y="320370"/>
              <a:chExt cx="355545" cy="288729"/>
            </a:xfrm>
          </p:grpSpPr>
          <p:grpSp>
            <p:nvGrpSpPr>
              <p:cNvPr id="76" name="Group 75">
                <a:extLst>
                  <a:ext uri="{FF2B5EF4-FFF2-40B4-BE49-F238E27FC236}">
                    <a16:creationId xmlns:a16="http://schemas.microsoft.com/office/drawing/2014/main" id="{680BE949-DA76-4797-9F6F-319128C555B7}"/>
                  </a:ext>
                </a:extLst>
              </p:cNvPr>
              <p:cNvGrpSpPr/>
              <p:nvPr/>
            </p:nvGrpSpPr>
            <p:grpSpPr>
              <a:xfrm>
                <a:off x="9171529" y="370997"/>
                <a:ext cx="355545" cy="217648"/>
                <a:chOff x="9577230" y="184307"/>
                <a:chExt cx="239404" cy="146552"/>
              </a:xfrm>
            </p:grpSpPr>
            <p:sp>
              <p:nvSpPr>
                <p:cNvPr id="79" name="Freeform 151">
                  <a:extLst>
                    <a:ext uri="{FF2B5EF4-FFF2-40B4-BE49-F238E27FC236}">
                      <a16:creationId xmlns:a16="http://schemas.microsoft.com/office/drawing/2014/main" id="{B626A9A4-FDC1-45F9-92CB-1E3834608C3F}"/>
                    </a:ext>
                  </a:extLst>
                </p:cNvPr>
                <p:cNvSpPr>
                  <a:spLocks/>
                </p:cNvSpPr>
                <p:nvPr/>
              </p:nvSpPr>
              <p:spPr bwMode="auto">
                <a:xfrm>
                  <a:off x="9577230" y="242927"/>
                  <a:ext cx="236604" cy="78165"/>
                </a:xfrm>
                <a:custGeom>
                  <a:avLst/>
                  <a:gdLst>
                    <a:gd name="T0" fmla="*/ 3 w 339"/>
                    <a:gd name="T1" fmla="*/ 112 h 112"/>
                    <a:gd name="T2" fmla="*/ 0 w 339"/>
                    <a:gd name="T3" fmla="*/ 103 h 112"/>
                    <a:gd name="T4" fmla="*/ 98 w 339"/>
                    <a:gd name="T5" fmla="*/ 82 h 112"/>
                    <a:gd name="T6" fmla="*/ 180 w 339"/>
                    <a:gd name="T7" fmla="*/ 33 h 112"/>
                    <a:gd name="T8" fmla="*/ 278 w 339"/>
                    <a:gd name="T9" fmla="*/ 31 h 112"/>
                    <a:gd name="T10" fmla="*/ 339 w 339"/>
                    <a:gd name="T11" fmla="*/ 0 h 112"/>
                    <a:gd name="T12" fmla="*/ 339 w 339"/>
                    <a:gd name="T13" fmla="*/ 7 h 112"/>
                    <a:gd name="T14" fmla="*/ 339 w 339"/>
                    <a:gd name="T15" fmla="*/ 10 h 112"/>
                    <a:gd name="T16" fmla="*/ 280 w 339"/>
                    <a:gd name="T17" fmla="*/ 38 h 112"/>
                    <a:gd name="T18" fmla="*/ 182 w 339"/>
                    <a:gd name="T19" fmla="*/ 42 h 112"/>
                    <a:gd name="T20" fmla="*/ 103 w 339"/>
                    <a:gd name="T21" fmla="*/ 89 h 112"/>
                    <a:gd name="T22" fmla="*/ 3 w 339"/>
                    <a:gd name="T23"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9" h="112">
                      <a:moveTo>
                        <a:pt x="3" y="112"/>
                      </a:moveTo>
                      <a:lnTo>
                        <a:pt x="0" y="103"/>
                      </a:lnTo>
                      <a:lnTo>
                        <a:pt x="98" y="82"/>
                      </a:lnTo>
                      <a:lnTo>
                        <a:pt x="180" y="33"/>
                      </a:lnTo>
                      <a:lnTo>
                        <a:pt x="278" y="31"/>
                      </a:lnTo>
                      <a:lnTo>
                        <a:pt x="339" y="0"/>
                      </a:lnTo>
                      <a:lnTo>
                        <a:pt x="339" y="7"/>
                      </a:lnTo>
                      <a:lnTo>
                        <a:pt x="339" y="10"/>
                      </a:lnTo>
                      <a:lnTo>
                        <a:pt x="280" y="38"/>
                      </a:lnTo>
                      <a:lnTo>
                        <a:pt x="182" y="42"/>
                      </a:lnTo>
                      <a:lnTo>
                        <a:pt x="103" y="89"/>
                      </a:lnTo>
                      <a:lnTo>
                        <a:pt x="3" y="112"/>
                      </a:lnTo>
                      <a:close/>
                    </a:path>
                  </a:pathLst>
                </a:custGeom>
                <a:solidFill>
                  <a:schemeClr val="accent1">
                    <a:lumMod val="75000"/>
                  </a:schemeClr>
                </a:solidFill>
                <a:ln>
                  <a:noFill/>
                </a:ln>
              </p:spPr>
              <p:txBody>
                <a:bodyPr vert="horz" wrap="square" lIns="89616" tIns="44809" rIns="89616" bIns="44809" numCol="1" anchor="t" anchorCtr="0" compatLnSpc="1">
                  <a:prstTxWarp prst="textNoShape">
                    <a:avLst/>
                  </a:prstTxWarp>
                </a:bodyPr>
                <a:lstStyle/>
                <a:p>
                  <a:pPr marL="0" marR="0" lvl="0" indent="0" algn="l" defTabSz="914224" rtl="0" eaLnBrk="1" fontAlgn="auto" latinLnBrk="0" hangingPunct="1">
                    <a:lnSpc>
                      <a:spcPct val="100000"/>
                    </a:lnSpc>
                    <a:spcBef>
                      <a:spcPts val="0"/>
                    </a:spcBef>
                    <a:spcAft>
                      <a:spcPts val="0"/>
                    </a:spcAft>
                    <a:buClrTx/>
                    <a:buSzTx/>
                    <a:buFontTx/>
                    <a:buNone/>
                    <a:tabLst/>
                    <a:defRPr/>
                  </a:pPr>
                  <a:endParaRPr kumimoji="0" lang="en-US" sz="1763" b="0" i="0" u="none" strike="noStrike" kern="0" cap="none" spc="0" normalizeH="0" baseline="0" noProof="0" dirty="0">
                    <a:ln>
                      <a:noFill/>
                    </a:ln>
                    <a:solidFill>
                      <a:srgbClr val="505050"/>
                    </a:solidFill>
                    <a:effectLst/>
                    <a:uLnTx/>
                    <a:uFillTx/>
                    <a:latin typeface="Segoe UI"/>
                    <a:ea typeface="+mn-ea"/>
                    <a:cs typeface="+mn-cs"/>
                  </a:endParaRPr>
                </a:p>
              </p:txBody>
            </p:sp>
            <p:sp>
              <p:nvSpPr>
                <p:cNvPr id="80" name="Freeform 152">
                  <a:extLst>
                    <a:ext uri="{FF2B5EF4-FFF2-40B4-BE49-F238E27FC236}">
                      <a16:creationId xmlns:a16="http://schemas.microsoft.com/office/drawing/2014/main" id="{FABAD261-CE67-4807-AD38-265B4B42A7C8}"/>
                    </a:ext>
                  </a:extLst>
                </p:cNvPr>
                <p:cNvSpPr>
                  <a:spLocks/>
                </p:cNvSpPr>
                <p:nvPr/>
              </p:nvSpPr>
              <p:spPr bwMode="auto">
                <a:xfrm>
                  <a:off x="9577239" y="184307"/>
                  <a:ext cx="239395" cy="127016"/>
                </a:xfrm>
                <a:custGeom>
                  <a:avLst/>
                  <a:gdLst>
                    <a:gd name="T0" fmla="*/ 5 w 343"/>
                    <a:gd name="T1" fmla="*/ 182 h 182"/>
                    <a:gd name="T2" fmla="*/ 0 w 343"/>
                    <a:gd name="T3" fmla="*/ 175 h 182"/>
                    <a:gd name="T4" fmla="*/ 82 w 343"/>
                    <a:gd name="T5" fmla="*/ 140 h 182"/>
                    <a:gd name="T6" fmla="*/ 131 w 343"/>
                    <a:gd name="T7" fmla="*/ 87 h 182"/>
                    <a:gd name="T8" fmla="*/ 210 w 343"/>
                    <a:gd name="T9" fmla="*/ 70 h 182"/>
                    <a:gd name="T10" fmla="*/ 259 w 343"/>
                    <a:gd name="T11" fmla="*/ 17 h 182"/>
                    <a:gd name="T12" fmla="*/ 343 w 343"/>
                    <a:gd name="T13" fmla="*/ 0 h 182"/>
                    <a:gd name="T14" fmla="*/ 343 w 343"/>
                    <a:gd name="T15" fmla="*/ 7 h 182"/>
                    <a:gd name="T16" fmla="*/ 264 w 343"/>
                    <a:gd name="T17" fmla="*/ 24 h 182"/>
                    <a:gd name="T18" fmla="*/ 215 w 343"/>
                    <a:gd name="T19" fmla="*/ 77 h 182"/>
                    <a:gd name="T20" fmla="*/ 136 w 343"/>
                    <a:gd name="T21" fmla="*/ 94 h 182"/>
                    <a:gd name="T22" fmla="*/ 87 w 343"/>
                    <a:gd name="T23" fmla="*/ 147 h 182"/>
                    <a:gd name="T24" fmla="*/ 5 w 343"/>
                    <a:gd name="T25"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 h="182">
                      <a:moveTo>
                        <a:pt x="5" y="182"/>
                      </a:moveTo>
                      <a:lnTo>
                        <a:pt x="0" y="175"/>
                      </a:lnTo>
                      <a:lnTo>
                        <a:pt x="82" y="140"/>
                      </a:lnTo>
                      <a:lnTo>
                        <a:pt x="131" y="87"/>
                      </a:lnTo>
                      <a:lnTo>
                        <a:pt x="210" y="70"/>
                      </a:lnTo>
                      <a:lnTo>
                        <a:pt x="259" y="17"/>
                      </a:lnTo>
                      <a:lnTo>
                        <a:pt x="343" y="0"/>
                      </a:lnTo>
                      <a:lnTo>
                        <a:pt x="343" y="7"/>
                      </a:lnTo>
                      <a:lnTo>
                        <a:pt x="264" y="24"/>
                      </a:lnTo>
                      <a:lnTo>
                        <a:pt x="215" y="77"/>
                      </a:lnTo>
                      <a:lnTo>
                        <a:pt x="136" y="94"/>
                      </a:lnTo>
                      <a:lnTo>
                        <a:pt x="87" y="147"/>
                      </a:lnTo>
                      <a:lnTo>
                        <a:pt x="5" y="182"/>
                      </a:lnTo>
                      <a:close/>
                    </a:path>
                  </a:pathLst>
                </a:custGeom>
                <a:solidFill>
                  <a:srgbClr val="00188F"/>
                </a:solidFill>
                <a:ln w="6350">
                  <a:noFill/>
                  <a:round/>
                  <a:headEnd/>
                  <a:tailEnd/>
                </a:ln>
              </p:spPr>
              <p:txBody>
                <a:bodyPr vert="horz" wrap="square" lIns="89616" tIns="44809" rIns="89616" bIns="44809" numCol="1" anchor="t" anchorCtr="0" compatLnSpc="1">
                  <a:prstTxWarp prst="textNoShape">
                    <a:avLst/>
                  </a:prstTxWarp>
                </a:bodyPr>
                <a:lstStyle/>
                <a:p>
                  <a:pPr marL="0" marR="0" lvl="0" indent="0" algn="l" defTabSz="914224" rtl="0" eaLnBrk="1" fontAlgn="auto" latinLnBrk="0" hangingPunct="1">
                    <a:lnSpc>
                      <a:spcPct val="100000"/>
                    </a:lnSpc>
                    <a:spcBef>
                      <a:spcPts val="0"/>
                    </a:spcBef>
                    <a:spcAft>
                      <a:spcPts val="0"/>
                    </a:spcAft>
                    <a:buClrTx/>
                    <a:buSzTx/>
                    <a:buFontTx/>
                    <a:buNone/>
                    <a:tabLst/>
                    <a:defRPr/>
                  </a:pPr>
                  <a:endParaRPr kumimoji="0" lang="en-US" sz="1763" b="0" i="0" u="none" strike="noStrike" kern="0" cap="none" spc="0" normalizeH="0" baseline="0" noProof="0" dirty="0">
                    <a:ln>
                      <a:noFill/>
                    </a:ln>
                    <a:solidFill>
                      <a:srgbClr val="505050"/>
                    </a:solidFill>
                    <a:effectLst/>
                    <a:uLnTx/>
                    <a:uFillTx/>
                    <a:latin typeface="Segoe UI"/>
                    <a:ea typeface="+mn-ea"/>
                    <a:cs typeface="+mn-cs"/>
                  </a:endParaRPr>
                </a:p>
              </p:txBody>
            </p:sp>
            <p:sp>
              <p:nvSpPr>
                <p:cNvPr id="81" name="Freeform 153">
                  <a:extLst>
                    <a:ext uri="{FF2B5EF4-FFF2-40B4-BE49-F238E27FC236}">
                      <a16:creationId xmlns:a16="http://schemas.microsoft.com/office/drawing/2014/main" id="{D699A0EE-6850-4967-B77E-28FC46191BFC}"/>
                    </a:ext>
                  </a:extLst>
                </p:cNvPr>
                <p:cNvSpPr>
                  <a:spLocks/>
                </p:cNvSpPr>
                <p:nvPr/>
              </p:nvSpPr>
              <p:spPr bwMode="auto">
                <a:xfrm>
                  <a:off x="9579322" y="270840"/>
                  <a:ext cx="234510" cy="60019"/>
                </a:xfrm>
                <a:custGeom>
                  <a:avLst/>
                  <a:gdLst>
                    <a:gd name="T0" fmla="*/ 0 w 336"/>
                    <a:gd name="T1" fmla="*/ 86 h 86"/>
                    <a:gd name="T2" fmla="*/ 0 w 336"/>
                    <a:gd name="T3" fmla="*/ 77 h 86"/>
                    <a:gd name="T4" fmla="*/ 77 w 336"/>
                    <a:gd name="T5" fmla="*/ 65 h 86"/>
                    <a:gd name="T6" fmla="*/ 142 w 336"/>
                    <a:gd name="T7" fmla="*/ 28 h 86"/>
                    <a:gd name="T8" fmla="*/ 221 w 336"/>
                    <a:gd name="T9" fmla="*/ 37 h 86"/>
                    <a:gd name="T10" fmla="*/ 287 w 336"/>
                    <a:gd name="T11" fmla="*/ 0 h 86"/>
                    <a:gd name="T12" fmla="*/ 336 w 336"/>
                    <a:gd name="T13" fmla="*/ 5 h 86"/>
                    <a:gd name="T14" fmla="*/ 336 w 336"/>
                    <a:gd name="T15" fmla="*/ 12 h 86"/>
                    <a:gd name="T16" fmla="*/ 287 w 336"/>
                    <a:gd name="T17" fmla="*/ 7 h 86"/>
                    <a:gd name="T18" fmla="*/ 224 w 336"/>
                    <a:gd name="T19" fmla="*/ 44 h 86"/>
                    <a:gd name="T20" fmla="*/ 144 w 336"/>
                    <a:gd name="T21" fmla="*/ 37 h 86"/>
                    <a:gd name="T22" fmla="*/ 79 w 336"/>
                    <a:gd name="T23" fmla="*/ 75 h 86"/>
                    <a:gd name="T24" fmla="*/ 0 w 336"/>
                    <a:gd name="T25"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6" h="86">
                      <a:moveTo>
                        <a:pt x="0" y="86"/>
                      </a:moveTo>
                      <a:lnTo>
                        <a:pt x="0" y="77"/>
                      </a:lnTo>
                      <a:lnTo>
                        <a:pt x="77" y="65"/>
                      </a:lnTo>
                      <a:lnTo>
                        <a:pt x="142" y="28"/>
                      </a:lnTo>
                      <a:lnTo>
                        <a:pt x="221" y="37"/>
                      </a:lnTo>
                      <a:lnTo>
                        <a:pt x="287" y="0"/>
                      </a:lnTo>
                      <a:lnTo>
                        <a:pt x="336" y="5"/>
                      </a:lnTo>
                      <a:lnTo>
                        <a:pt x="336" y="12"/>
                      </a:lnTo>
                      <a:lnTo>
                        <a:pt x="287" y="7"/>
                      </a:lnTo>
                      <a:lnTo>
                        <a:pt x="224" y="44"/>
                      </a:lnTo>
                      <a:lnTo>
                        <a:pt x="144" y="37"/>
                      </a:lnTo>
                      <a:lnTo>
                        <a:pt x="79" y="75"/>
                      </a:lnTo>
                      <a:lnTo>
                        <a:pt x="0" y="86"/>
                      </a:lnTo>
                      <a:close/>
                    </a:path>
                  </a:pathLst>
                </a:custGeom>
                <a:solidFill>
                  <a:schemeClr val="bg1">
                    <a:lumMod val="50000"/>
                  </a:schemeClr>
                </a:solidFill>
                <a:ln>
                  <a:solidFill>
                    <a:schemeClr val="accent3">
                      <a:lumMod val="75000"/>
                    </a:schemeClr>
                  </a:solidFill>
                </a:ln>
              </p:spPr>
              <p:txBody>
                <a:bodyPr vert="horz" wrap="square" lIns="89616" tIns="44809" rIns="89616" bIns="44809" numCol="1" anchor="t" anchorCtr="0" compatLnSpc="1">
                  <a:prstTxWarp prst="textNoShape">
                    <a:avLst/>
                  </a:prstTxWarp>
                </a:bodyPr>
                <a:lstStyle/>
                <a:p>
                  <a:pPr marL="0" marR="0" lvl="0" indent="0" algn="l" defTabSz="914224" rtl="0" eaLnBrk="1" fontAlgn="auto" latinLnBrk="0" hangingPunct="1">
                    <a:lnSpc>
                      <a:spcPct val="100000"/>
                    </a:lnSpc>
                    <a:spcBef>
                      <a:spcPts val="0"/>
                    </a:spcBef>
                    <a:spcAft>
                      <a:spcPts val="0"/>
                    </a:spcAft>
                    <a:buClrTx/>
                    <a:buSzTx/>
                    <a:buFontTx/>
                    <a:buNone/>
                    <a:tabLst/>
                    <a:defRPr/>
                  </a:pPr>
                  <a:endParaRPr kumimoji="0" lang="en-US" sz="1763" b="0" i="0" u="none" strike="noStrike" kern="0" cap="none" spc="0" normalizeH="0" baseline="0" noProof="0" dirty="0">
                    <a:ln>
                      <a:noFill/>
                    </a:ln>
                    <a:solidFill>
                      <a:srgbClr val="505050"/>
                    </a:solidFill>
                    <a:effectLst/>
                    <a:uLnTx/>
                    <a:uFillTx/>
                    <a:latin typeface="Segoe UI"/>
                    <a:ea typeface="+mn-ea"/>
                    <a:cs typeface="+mn-cs"/>
                  </a:endParaRPr>
                </a:p>
              </p:txBody>
            </p:sp>
          </p:grpSp>
          <p:cxnSp>
            <p:nvCxnSpPr>
              <p:cNvPr id="77" name="Straight Connector 76">
                <a:extLst>
                  <a:ext uri="{FF2B5EF4-FFF2-40B4-BE49-F238E27FC236}">
                    <a16:creationId xmlns:a16="http://schemas.microsoft.com/office/drawing/2014/main" id="{01CBC5A2-F14E-4DE1-8B92-509F9FF01567}"/>
                  </a:ext>
                </a:extLst>
              </p:cNvPr>
              <p:cNvCxnSpPr/>
              <p:nvPr/>
            </p:nvCxnSpPr>
            <p:spPr>
              <a:xfrm>
                <a:off x="9172575" y="598170"/>
                <a:ext cx="352425"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C64AF405-D929-42D8-B316-32A0D096C4EF}"/>
                  </a:ext>
                </a:extLst>
              </p:cNvPr>
              <p:cNvCxnSpPr/>
              <p:nvPr/>
            </p:nvCxnSpPr>
            <p:spPr>
              <a:xfrm>
                <a:off x="9172575" y="320370"/>
                <a:ext cx="0" cy="288729"/>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grpSp>
      <p:grpSp>
        <p:nvGrpSpPr>
          <p:cNvPr id="109" name="Group 108">
            <a:extLst>
              <a:ext uri="{FF2B5EF4-FFF2-40B4-BE49-F238E27FC236}">
                <a16:creationId xmlns:a16="http://schemas.microsoft.com/office/drawing/2014/main" id="{8BED2144-AF42-4F86-97E3-DD3FF14DBB7B}"/>
              </a:ext>
            </a:extLst>
          </p:cNvPr>
          <p:cNvGrpSpPr>
            <a:grpSpLocks noChangeAspect="1"/>
          </p:cNvGrpSpPr>
          <p:nvPr/>
        </p:nvGrpSpPr>
        <p:grpSpPr>
          <a:xfrm>
            <a:off x="2222612" y="4832714"/>
            <a:ext cx="1837946" cy="914400"/>
            <a:chOff x="4864070" y="2126481"/>
            <a:chExt cx="1897647" cy="944102"/>
          </a:xfrm>
        </p:grpSpPr>
        <p:grpSp>
          <p:nvGrpSpPr>
            <p:cNvPr id="110" name="Group 109">
              <a:extLst>
                <a:ext uri="{FF2B5EF4-FFF2-40B4-BE49-F238E27FC236}">
                  <a16:creationId xmlns:a16="http://schemas.microsoft.com/office/drawing/2014/main" id="{2B8E57F8-9A10-410F-81BF-4ED1DEDEF6A1}"/>
                </a:ext>
              </a:extLst>
            </p:cNvPr>
            <p:cNvGrpSpPr/>
            <p:nvPr/>
          </p:nvGrpSpPr>
          <p:grpSpPr>
            <a:xfrm>
              <a:off x="5924689" y="2132128"/>
              <a:ext cx="837028" cy="938455"/>
              <a:chOff x="2947572" y="5003792"/>
              <a:chExt cx="837028" cy="938455"/>
            </a:xfrm>
          </p:grpSpPr>
          <p:sp>
            <p:nvSpPr>
              <p:cNvPr id="154" name="Oval 114">
                <a:extLst>
                  <a:ext uri="{FF2B5EF4-FFF2-40B4-BE49-F238E27FC236}">
                    <a16:creationId xmlns:a16="http://schemas.microsoft.com/office/drawing/2014/main" id="{A3FC8529-D7E1-4859-8DF2-9CEF4EF4CF06}"/>
                  </a:ext>
                </a:extLst>
              </p:cNvPr>
              <p:cNvSpPr>
                <a:spLocks noChangeArrowheads="1"/>
              </p:cNvSpPr>
              <p:nvPr/>
            </p:nvSpPr>
            <p:spPr bwMode="auto">
              <a:xfrm>
                <a:off x="3119256" y="5589841"/>
                <a:ext cx="262045" cy="265056"/>
              </a:xfrm>
              <a:prstGeom prst="ellipse">
                <a:avLst/>
              </a:pr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14224"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155" name="Rectangle 115">
                <a:extLst>
                  <a:ext uri="{FF2B5EF4-FFF2-40B4-BE49-F238E27FC236}">
                    <a16:creationId xmlns:a16="http://schemas.microsoft.com/office/drawing/2014/main" id="{5D27FDCE-0197-4F08-AFE1-A8C7F74AFA40}"/>
                  </a:ext>
                </a:extLst>
              </p:cNvPr>
              <p:cNvSpPr>
                <a:spLocks noChangeArrowheads="1"/>
              </p:cNvSpPr>
              <p:nvPr/>
            </p:nvSpPr>
            <p:spPr bwMode="auto">
              <a:xfrm>
                <a:off x="2949465" y="5005512"/>
                <a:ext cx="373489" cy="64758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14224"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156" name="Rectangle 116">
                <a:extLst>
                  <a:ext uri="{FF2B5EF4-FFF2-40B4-BE49-F238E27FC236}">
                    <a16:creationId xmlns:a16="http://schemas.microsoft.com/office/drawing/2014/main" id="{E17DE191-3BE3-4C13-B0CF-4A2DF687FC1E}"/>
                  </a:ext>
                </a:extLst>
              </p:cNvPr>
              <p:cNvSpPr>
                <a:spLocks noChangeArrowheads="1"/>
              </p:cNvSpPr>
              <p:nvPr/>
            </p:nvSpPr>
            <p:spPr bwMode="auto">
              <a:xfrm>
                <a:off x="2956608" y="5005512"/>
                <a:ext cx="373489" cy="647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14224"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157" name="Freeform: Shape 156">
                <a:extLst>
                  <a:ext uri="{FF2B5EF4-FFF2-40B4-BE49-F238E27FC236}">
                    <a16:creationId xmlns:a16="http://schemas.microsoft.com/office/drawing/2014/main" id="{30815169-3C04-49FC-BB43-7C0948AA16DE}"/>
                  </a:ext>
                </a:extLst>
              </p:cNvPr>
              <p:cNvSpPr>
                <a:spLocks/>
              </p:cNvSpPr>
              <p:nvPr/>
            </p:nvSpPr>
            <p:spPr bwMode="auto">
              <a:xfrm>
                <a:off x="2948833" y="5645944"/>
                <a:ext cx="831005" cy="151726"/>
              </a:xfrm>
              <a:custGeom>
                <a:avLst/>
                <a:gdLst>
                  <a:gd name="connsiteX0" fmla="*/ 831005 w 831005"/>
                  <a:gd name="connsiteY0" fmla="*/ 0 h 158956"/>
                  <a:gd name="connsiteX1" fmla="*/ 831005 w 831005"/>
                  <a:gd name="connsiteY1" fmla="*/ 158940 h 158956"/>
                  <a:gd name="connsiteX2" fmla="*/ 305571 w 831005"/>
                  <a:gd name="connsiteY2" fmla="*/ 158956 h 158956"/>
                  <a:gd name="connsiteX3" fmla="*/ 0 w 831005"/>
                  <a:gd name="connsiteY3" fmla="*/ 3607 h 158956"/>
                </a:gdLst>
                <a:ahLst/>
                <a:cxnLst>
                  <a:cxn ang="0">
                    <a:pos x="connsiteX0" y="connsiteY0"/>
                  </a:cxn>
                  <a:cxn ang="0">
                    <a:pos x="connsiteX1" y="connsiteY1"/>
                  </a:cxn>
                  <a:cxn ang="0">
                    <a:pos x="connsiteX2" y="connsiteY2"/>
                  </a:cxn>
                  <a:cxn ang="0">
                    <a:pos x="connsiteX3" y="connsiteY3"/>
                  </a:cxn>
                </a:cxnLst>
                <a:rect l="l" t="t" r="r" b="b"/>
                <a:pathLst>
                  <a:path w="831005" h="158956">
                    <a:moveTo>
                      <a:pt x="831005" y="0"/>
                    </a:moveTo>
                    <a:lnTo>
                      <a:pt x="831005" y="158940"/>
                    </a:lnTo>
                    <a:lnTo>
                      <a:pt x="305571" y="158956"/>
                    </a:lnTo>
                    <a:lnTo>
                      <a:pt x="0" y="3607"/>
                    </a:lnTo>
                    <a:close/>
                  </a:path>
                </a:pathLst>
              </a:custGeom>
              <a:solidFill>
                <a:schemeClr val="bg1">
                  <a:lumMod val="85000"/>
                </a:schemeClr>
              </a:solidFill>
              <a:ln>
                <a:noFill/>
              </a:ln>
            </p:spPr>
            <p:txBody>
              <a:bodyPr vert="horz" wrap="square" lIns="91427" tIns="45713" rIns="91427" bIns="45713" numCol="1" anchor="t" anchorCtr="0" compatLnSpc="1">
                <a:prstTxWarp prst="textNoShape">
                  <a:avLst/>
                </a:prstTxWarp>
                <a:noAutofit/>
              </a:bodyPr>
              <a:lstStyle/>
              <a:p>
                <a:pPr marL="0" marR="0" lvl="0" indent="0" algn="l" defTabSz="914224"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158" name="Freeform: Shape 157">
                <a:extLst>
                  <a:ext uri="{FF2B5EF4-FFF2-40B4-BE49-F238E27FC236}">
                    <a16:creationId xmlns:a16="http://schemas.microsoft.com/office/drawing/2014/main" id="{D62871A2-9B5E-44D8-BE5A-AA86CF699BB6}"/>
                  </a:ext>
                </a:extLst>
              </p:cNvPr>
              <p:cNvSpPr>
                <a:spLocks noChangeArrowheads="1"/>
              </p:cNvSpPr>
              <p:nvPr/>
            </p:nvSpPr>
            <p:spPr bwMode="auto">
              <a:xfrm>
                <a:off x="3257178" y="5129004"/>
                <a:ext cx="527422" cy="668666"/>
              </a:xfrm>
              <a:custGeom>
                <a:avLst/>
                <a:gdLst>
                  <a:gd name="connsiteX0" fmla="*/ 0 w 527422"/>
                  <a:gd name="connsiteY0" fmla="*/ 0 h 668666"/>
                  <a:gd name="connsiteX1" fmla="*/ 527422 w 527422"/>
                  <a:gd name="connsiteY1" fmla="*/ 0 h 668666"/>
                  <a:gd name="connsiteX2" fmla="*/ 527422 w 527422"/>
                  <a:gd name="connsiteY2" fmla="*/ 668666 h 668666"/>
                  <a:gd name="connsiteX3" fmla="*/ 0 w 527422"/>
                  <a:gd name="connsiteY3" fmla="*/ 668666 h 668666"/>
                </a:gdLst>
                <a:ahLst/>
                <a:cxnLst>
                  <a:cxn ang="0">
                    <a:pos x="connsiteX0" y="connsiteY0"/>
                  </a:cxn>
                  <a:cxn ang="0">
                    <a:pos x="connsiteX1" y="connsiteY1"/>
                  </a:cxn>
                  <a:cxn ang="0">
                    <a:pos x="connsiteX2" y="connsiteY2"/>
                  </a:cxn>
                  <a:cxn ang="0">
                    <a:pos x="connsiteX3" y="connsiteY3"/>
                  </a:cxn>
                </a:cxnLst>
                <a:rect l="l" t="t" r="r" b="b"/>
                <a:pathLst>
                  <a:path w="527422" h="668666">
                    <a:moveTo>
                      <a:pt x="0" y="0"/>
                    </a:moveTo>
                    <a:lnTo>
                      <a:pt x="527422" y="0"/>
                    </a:lnTo>
                    <a:lnTo>
                      <a:pt x="527422" y="668666"/>
                    </a:lnTo>
                    <a:lnTo>
                      <a:pt x="0" y="668666"/>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noAutofit/>
              </a:bodyPr>
              <a:lstStyle/>
              <a:p>
                <a:pPr marL="0" marR="0" lvl="0" indent="0" algn="l" defTabSz="914224"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159" name="Freeform: Shape 158">
                <a:extLst>
                  <a:ext uri="{FF2B5EF4-FFF2-40B4-BE49-F238E27FC236}">
                    <a16:creationId xmlns:a16="http://schemas.microsoft.com/office/drawing/2014/main" id="{EC6BC098-5782-4129-9B72-731722F625C1}"/>
                  </a:ext>
                </a:extLst>
              </p:cNvPr>
              <p:cNvSpPr>
                <a:spLocks/>
              </p:cNvSpPr>
              <p:nvPr/>
            </p:nvSpPr>
            <p:spPr bwMode="auto">
              <a:xfrm>
                <a:off x="2947572" y="5003792"/>
                <a:ext cx="837028" cy="125214"/>
              </a:xfrm>
              <a:custGeom>
                <a:avLst/>
                <a:gdLst>
                  <a:gd name="connsiteX0" fmla="*/ 0 w 837028"/>
                  <a:gd name="connsiteY0" fmla="*/ 0 h 125214"/>
                  <a:gd name="connsiteX1" fmla="*/ 837028 w 837028"/>
                  <a:gd name="connsiteY1" fmla="*/ 0 h 125214"/>
                  <a:gd name="connsiteX2" fmla="*/ 837028 w 837028"/>
                  <a:gd name="connsiteY2" fmla="*/ 100233 h 125214"/>
                  <a:gd name="connsiteX3" fmla="*/ 836541 w 837028"/>
                  <a:gd name="connsiteY3" fmla="*/ 125214 h 125214"/>
                  <a:gd name="connsiteX4" fmla="*/ 313207 w 837028"/>
                  <a:gd name="connsiteY4" fmla="*/ 125214 h 125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7028" h="125214">
                    <a:moveTo>
                      <a:pt x="0" y="0"/>
                    </a:moveTo>
                    <a:lnTo>
                      <a:pt x="837028" y="0"/>
                    </a:lnTo>
                    <a:lnTo>
                      <a:pt x="837028" y="100233"/>
                    </a:lnTo>
                    <a:lnTo>
                      <a:pt x="836541" y="125214"/>
                    </a:lnTo>
                    <a:lnTo>
                      <a:pt x="313207" y="125214"/>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noAutofit/>
              </a:bodyPr>
              <a:lstStyle/>
              <a:p>
                <a:pPr marL="0" marR="0" lvl="0" indent="0" algn="l" defTabSz="914224"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160" name="Oval 127">
                <a:extLst>
                  <a:ext uri="{FF2B5EF4-FFF2-40B4-BE49-F238E27FC236}">
                    <a16:creationId xmlns:a16="http://schemas.microsoft.com/office/drawing/2014/main" id="{A2A0CDA1-FE57-4A8A-B63D-8B933D0ED82A}"/>
                  </a:ext>
                </a:extLst>
              </p:cNvPr>
              <p:cNvSpPr>
                <a:spLocks noChangeArrowheads="1"/>
              </p:cNvSpPr>
              <p:nvPr/>
            </p:nvSpPr>
            <p:spPr bwMode="auto">
              <a:xfrm>
                <a:off x="3387326" y="5677191"/>
                <a:ext cx="265056" cy="265056"/>
              </a:xfrm>
              <a:prstGeom prst="ellipse">
                <a:avLst/>
              </a:pr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14224"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161" name="Oval 128">
                <a:extLst>
                  <a:ext uri="{FF2B5EF4-FFF2-40B4-BE49-F238E27FC236}">
                    <a16:creationId xmlns:a16="http://schemas.microsoft.com/office/drawing/2014/main" id="{00871DFB-D782-40A9-AE22-6F6C32D15347}"/>
                  </a:ext>
                </a:extLst>
              </p:cNvPr>
              <p:cNvSpPr>
                <a:spLocks noChangeArrowheads="1"/>
              </p:cNvSpPr>
              <p:nvPr/>
            </p:nvSpPr>
            <p:spPr bwMode="auto">
              <a:xfrm>
                <a:off x="3444553" y="5734418"/>
                <a:ext cx="150600" cy="150600"/>
              </a:xfrm>
              <a:prstGeom prst="ellipse">
                <a:avLst/>
              </a:pr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14224"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Segoe UI"/>
                  <a:ea typeface="+mn-ea"/>
                  <a:cs typeface="+mn-cs"/>
                </a:endParaRPr>
              </a:p>
            </p:txBody>
          </p:sp>
        </p:grpSp>
        <p:grpSp>
          <p:nvGrpSpPr>
            <p:cNvPr id="111" name="Group 110">
              <a:extLst>
                <a:ext uri="{FF2B5EF4-FFF2-40B4-BE49-F238E27FC236}">
                  <a16:creationId xmlns:a16="http://schemas.microsoft.com/office/drawing/2014/main" id="{08A9C7BB-313B-4AC8-BA45-2F0CB4508D07}"/>
                </a:ext>
              </a:extLst>
            </p:cNvPr>
            <p:cNvGrpSpPr/>
            <p:nvPr/>
          </p:nvGrpSpPr>
          <p:grpSpPr>
            <a:xfrm>
              <a:off x="4864070" y="2126481"/>
              <a:ext cx="1271210" cy="944102"/>
              <a:chOff x="6345863" y="2562892"/>
              <a:chExt cx="974192" cy="723513"/>
            </a:xfrm>
          </p:grpSpPr>
          <p:grpSp>
            <p:nvGrpSpPr>
              <p:cNvPr id="112" name="Group 111">
                <a:extLst>
                  <a:ext uri="{FF2B5EF4-FFF2-40B4-BE49-F238E27FC236}">
                    <a16:creationId xmlns:a16="http://schemas.microsoft.com/office/drawing/2014/main" id="{32B54452-08CF-4A9B-8E19-C0FB9F8D4D03}"/>
                  </a:ext>
                </a:extLst>
              </p:cNvPr>
              <p:cNvGrpSpPr/>
              <p:nvPr/>
            </p:nvGrpSpPr>
            <p:grpSpPr>
              <a:xfrm flipH="1">
                <a:off x="7015744" y="2740662"/>
                <a:ext cx="304311" cy="308515"/>
                <a:chOff x="8636177" y="2755965"/>
                <a:chExt cx="1123467" cy="1138986"/>
              </a:xfrm>
              <a:solidFill>
                <a:schemeClr val="bg1">
                  <a:lumMod val="95000"/>
                </a:schemeClr>
              </a:solidFill>
            </p:grpSpPr>
            <p:sp>
              <p:nvSpPr>
                <p:cNvPr id="151" name="Parallelogram 150">
                  <a:extLst>
                    <a:ext uri="{FF2B5EF4-FFF2-40B4-BE49-F238E27FC236}">
                      <a16:creationId xmlns:a16="http://schemas.microsoft.com/office/drawing/2014/main" id="{712D63AA-4544-413C-A99A-F8173413BB18}"/>
                    </a:ext>
                  </a:extLst>
                </p:cNvPr>
                <p:cNvSpPr/>
                <p:nvPr/>
              </p:nvSpPr>
              <p:spPr bwMode="auto">
                <a:xfrm>
                  <a:off x="8640999" y="2756567"/>
                  <a:ext cx="1098086" cy="228993"/>
                </a:xfrm>
                <a:prstGeom prst="parallelogram">
                  <a:avLst>
                    <a:gd name="adj" fmla="val 87412"/>
                  </a:avLst>
                </a:prstGeom>
                <a:grpFill/>
                <a:ln w="12700">
                  <a:solidFill>
                    <a:schemeClr val="bg1">
                      <a:lumMod val="8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49196" rIns="186494" bIns="149196" numCol="1" spcCol="0" rtlCol="0" fromWordArt="0" anchor="t" anchorCtr="0" forceAA="0" compatLnSpc="1">
                  <a:prstTxWarp prst="textNoShape">
                    <a:avLst/>
                  </a:prstTxWarp>
                  <a:noAutofit/>
                </a:bodyPr>
                <a:lstStyle/>
                <a:p>
                  <a:pPr marL="0" marR="0" lvl="0" indent="0" algn="ctr" defTabSz="950846" rtl="0" eaLnBrk="1" fontAlgn="base" latinLnBrk="0" hangingPunct="1">
                    <a:lnSpc>
                      <a:spcPct val="90000"/>
                    </a:lnSpc>
                    <a:spcBef>
                      <a:spcPct val="0"/>
                    </a:spcBef>
                    <a:spcAft>
                      <a:spcPct val="0"/>
                    </a:spcAft>
                    <a:buClrTx/>
                    <a:buSzTx/>
                    <a:buFontTx/>
                    <a:buNone/>
                    <a:tabLst/>
                    <a:defRPr/>
                  </a:pPr>
                  <a:endParaRPr kumimoji="0" lang="en-US" sz="1632"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52" name="Parallelogram 151">
                  <a:extLst>
                    <a:ext uri="{FF2B5EF4-FFF2-40B4-BE49-F238E27FC236}">
                      <a16:creationId xmlns:a16="http://schemas.microsoft.com/office/drawing/2014/main" id="{04659972-64CD-4892-801F-88AC7911C7CF}"/>
                    </a:ext>
                  </a:extLst>
                </p:cNvPr>
                <p:cNvSpPr/>
                <p:nvPr/>
              </p:nvSpPr>
              <p:spPr bwMode="auto">
                <a:xfrm rot="16200000" flipH="1">
                  <a:off x="9096106" y="3190510"/>
                  <a:ext cx="1098084" cy="228993"/>
                </a:xfrm>
                <a:prstGeom prst="parallelogram">
                  <a:avLst>
                    <a:gd name="adj" fmla="val 111797"/>
                  </a:avLst>
                </a:prstGeom>
                <a:grpFill/>
                <a:ln w="12700">
                  <a:solidFill>
                    <a:schemeClr val="bg1">
                      <a:lumMod val="8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49196" rIns="186494" bIns="149196" numCol="1" spcCol="0" rtlCol="0" fromWordArt="0" anchor="t" anchorCtr="0" forceAA="0" compatLnSpc="1">
                  <a:prstTxWarp prst="textNoShape">
                    <a:avLst/>
                  </a:prstTxWarp>
                  <a:noAutofit/>
                </a:bodyPr>
                <a:lstStyle/>
                <a:p>
                  <a:pPr marL="0" marR="0" lvl="0" indent="0" algn="ctr" defTabSz="950846" rtl="0" eaLnBrk="1" fontAlgn="base" latinLnBrk="0" hangingPunct="1">
                    <a:lnSpc>
                      <a:spcPct val="90000"/>
                    </a:lnSpc>
                    <a:spcBef>
                      <a:spcPct val="0"/>
                    </a:spcBef>
                    <a:spcAft>
                      <a:spcPct val="0"/>
                    </a:spcAft>
                    <a:buClrTx/>
                    <a:buSzTx/>
                    <a:buFontTx/>
                    <a:buNone/>
                    <a:tabLst/>
                    <a:defRPr/>
                  </a:pPr>
                  <a:endParaRPr kumimoji="0" lang="en-US" sz="1632"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53" name="Rectangle 152">
                  <a:extLst>
                    <a:ext uri="{FF2B5EF4-FFF2-40B4-BE49-F238E27FC236}">
                      <a16:creationId xmlns:a16="http://schemas.microsoft.com/office/drawing/2014/main" id="{E47AD0EA-5D2C-4E92-A13E-49AE0F7FA986}"/>
                    </a:ext>
                  </a:extLst>
                </p:cNvPr>
                <p:cNvSpPr/>
                <p:nvPr/>
              </p:nvSpPr>
              <p:spPr bwMode="auto">
                <a:xfrm>
                  <a:off x="8636177" y="2999464"/>
                  <a:ext cx="863136" cy="895487"/>
                </a:xfrm>
                <a:prstGeom prst="rect">
                  <a:avLst/>
                </a:prstGeom>
                <a:grpFill/>
                <a:ln w="12700">
                  <a:solidFill>
                    <a:schemeClr val="bg1">
                      <a:lumMod val="8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49196" rIns="186494" bIns="149196" numCol="1" spcCol="0" rtlCol="0" fromWordArt="0" anchor="t" anchorCtr="0" forceAA="0" compatLnSpc="1">
                  <a:prstTxWarp prst="textNoShape">
                    <a:avLst/>
                  </a:prstTxWarp>
                  <a:noAutofit/>
                </a:bodyPr>
                <a:lstStyle/>
                <a:p>
                  <a:pPr marL="0" marR="0" lvl="0" indent="0" algn="ctr" defTabSz="950846" rtl="0" eaLnBrk="1" fontAlgn="base" latinLnBrk="0" hangingPunct="1">
                    <a:lnSpc>
                      <a:spcPct val="90000"/>
                    </a:lnSpc>
                    <a:spcBef>
                      <a:spcPct val="0"/>
                    </a:spcBef>
                    <a:spcAft>
                      <a:spcPct val="0"/>
                    </a:spcAft>
                    <a:buClrTx/>
                    <a:buSzTx/>
                    <a:buFontTx/>
                    <a:buNone/>
                    <a:tabLst/>
                    <a:defRPr/>
                  </a:pPr>
                  <a:endParaRPr kumimoji="0" lang="en-US" sz="1632"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nvGrpSpPr>
              <p:cNvPr id="113" name="Group 112">
                <a:extLst>
                  <a:ext uri="{FF2B5EF4-FFF2-40B4-BE49-F238E27FC236}">
                    <a16:creationId xmlns:a16="http://schemas.microsoft.com/office/drawing/2014/main" id="{45B38B5D-BD32-4B78-95F5-E25CAE6CBCDB}"/>
                  </a:ext>
                </a:extLst>
              </p:cNvPr>
              <p:cNvGrpSpPr/>
              <p:nvPr/>
            </p:nvGrpSpPr>
            <p:grpSpPr>
              <a:xfrm>
                <a:off x="6345863" y="2562892"/>
                <a:ext cx="948255" cy="723513"/>
                <a:chOff x="6304164" y="2573810"/>
                <a:chExt cx="948255" cy="723513"/>
              </a:xfrm>
            </p:grpSpPr>
            <p:grpSp>
              <p:nvGrpSpPr>
                <p:cNvPr id="115" name="Group 114">
                  <a:extLst>
                    <a:ext uri="{FF2B5EF4-FFF2-40B4-BE49-F238E27FC236}">
                      <a16:creationId xmlns:a16="http://schemas.microsoft.com/office/drawing/2014/main" id="{7AEE54F1-2199-4C08-BF08-7383F1974330}"/>
                    </a:ext>
                  </a:extLst>
                </p:cNvPr>
                <p:cNvGrpSpPr/>
                <p:nvPr/>
              </p:nvGrpSpPr>
              <p:grpSpPr>
                <a:xfrm flipH="1">
                  <a:off x="6614161" y="2832449"/>
                  <a:ext cx="171033" cy="315005"/>
                  <a:chOff x="8302599" y="2880728"/>
                  <a:chExt cx="434947" cy="801081"/>
                </a:xfrm>
                <a:solidFill>
                  <a:schemeClr val="bg2"/>
                </a:solidFill>
              </p:grpSpPr>
              <p:sp>
                <p:nvSpPr>
                  <p:cNvPr id="140" name="Rounded Rectangle 1024">
                    <a:extLst>
                      <a:ext uri="{FF2B5EF4-FFF2-40B4-BE49-F238E27FC236}">
                        <a16:creationId xmlns:a16="http://schemas.microsoft.com/office/drawing/2014/main" id="{B12F5727-44CB-474F-9DD1-9F2DA96FC77D}"/>
                      </a:ext>
                    </a:extLst>
                  </p:cNvPr>
                  <p:cNvSpPr/>
                  <p:nvPr/>
                </p:nvSpPr>
                <p:spPr>
                  <a:xfrm rot="11333610">
                    <a:off x="8363443" y="3357712"/>
                    <a:ext cx="77664" cy="324097"/>
                  </a:xfrm>
                  <a:prstGeom prst="roundRect">
                    <a:avLst>
                      <a:gd name="adj" fmla="val 50000"/>
                    </a:avLst>
                  </a:prstGeom>
                  <a:solidFill>
                    <a:srgbClr val="7F7F7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41" tIns="149153" rIns="186441" bIns="149153" numCol="1" spcCol="0" rtlCol="0" fromWordArt="0" anchor="t" anchorCtr="0" forceAA="0" compatLnSpc="1">
                    <a:prstTxWarp prst="textNoShape">
                      <a:avLst/>
                    </a:prstTxWarp>
                    <a:noAutofit/>
                  </a:bodyPr>
                  <a:lstStyle/>
                  <a:p>
                    <a:pPr marL="0" marR="0" lvl="0" indent="0" algn="ctr" defTabSz="950481" rtl="0" eaLnBrk="1" fontAlgn="base" latinLnBrk="0" hangingPunct="1">
                      <a:lnSpc>
                        <a:spcPct val="90000"/>
                      </a:lnSpc>
                      <a:spcBef>
                        <a:spcPct val="0"/>
                      </a:spcBef>
                      <a:spcAft>
                        <a:spcPct val="0"/>
                      </a:spcAft>
                      <a:buClrTx/>
                      <a:buSzTx/>
                      <a:buFontTx/>
                      <a:buNone/>
                      <a:tabLst/>
                      <a:defRPr/>
                    </a:pPr>
                    <a:endParaRPr kumimoji="0" lang="en-US" sz="2448"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41" name="Rounded Rectangle 1025">
                    <a:extLst>
                      <a:ext uri="{FF2B5EF4-FFF2-40B4-BE49-F238E27FC236}">
                        <a16:creationId xmlns:a16="http://schemas.microsoft.com/office/drawing/2014/main" id="{706EDF1A-0740-43F7-8FCE-74D3FE4E89E2}"/>
                      </a:ext>
                    </a:extLst>
                  </p:cNvPr>
                  <p:cNvSpPr/>
                  <p:nvPr/>
                </p:nvSpPr>
                <p:spPr>
                  <a:xfrm rot="10800000">
                    <a:off x="8451060" y="3399950"/>
                    <a:ext cx="77664" cy="244130"/>
                  </a:xfrm>
                  <a:prstGeom prst="roundRect">
                    <a:avLst>
                      <a:gd name="adj" fmla="val 45381"/>
                    </a:avLst>
                  </a:prstGeom>
                  <a:solidFill>
                    <a:srgbClr val="7F7F7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41" tIns="149153" rIns="186441" bIns="149153" numCol="1" spcCol="0" rtlCol="0" fromWordArt="0" anchor="t" anchorCtr="0" forceAA="0" compatLnSpc="1">
                    <a:prstTxWarp prst="textNoShape">
                      <a:avLst/>
                    </a:prstTxWarp>
                    <a:noAutofit/>
                  </a:bodyPr>
                  <a:lstStyle/>
                  <a:p>
                    <a:pPr marL="0" marR="0" lvl="0" indent="0" algn="ctr" defTabSz="950481" rtl="0" eaLnBrk="1" fontAlgn="base" latinLnBrk="0" hangingPunct="1">
                      <a:lnSpc>
                        <a:spcPct val="90000"/>
                      </a:lnSpc>
                      <a:spcBef>
                        <a:spcPct val="0"/>
                      </a:spcBef>
                      <a:spcAft>
                        <a:spcPct val="0"/>
                      </a:spcAft>
                      <a:buClrTx/>
                      <a:buSzTx/>
                      <a:buFontTx/>
                      <a:buNone/>
                      <a:tabLst/>
                      <a:defRPr/>
                    </a:pPr>
                    <a:endParaRPr kumimoji="0" lang="en-US" sz="2448"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142" name="Group 141">
                    <a:extLst>
                      <a:ext uri="{FF2B5EF4-FFF2-40B4-BE49-F238E27FC236}">
                        <a16:creationId xmlns:a16="http://schemas.microsoft.com/office/drawing/2014/main" id="{D12390A4-354C-4F3D-8548-AF3C64378F3F}"/>
                      </a:ext>
                    </a:extLst>
                  </p:cNvPr>
                  <p:cNvGrpSpPr/>
                  <p:nvPr/>
                </p:nvGrpSpPr>
                <p:grpSpPr>
                  <a:xfrm>
                    <a:off x="8385837" y="3329654"/>
                    <a:ext cx="346495" cy="103572"/>
                    <a:chOff x="8263690" y="7261598"/>
                    <a:chExt cx="1176191" cy="222044"/>
                  </a:xfrm>
                  <a:grpFill/>
                </p:grpSpPr>
                <p:sp>
                  <p:nvSpPr>
                    <p:cNvPr id="147" name="Freeform 863">
                      <a:extLst>
                        <a:ext uri="{FF2B5EF4-FFF2-40B4-BE49-F238E27FC236}">
                          <a16:creationId xmlns:a16="http://schemas.microsoft.com/office/drawing/2014/main" id="{C0E3E411-930D-440F-9800-04D8EAC916F1}"/>
                        </a:ext>
                      </a:extLst>
                    </p:cNvPr>
                    <p:cNvSpPr>
                      <a:spLocks/>
                    </p:cNvSpPr>
                    <p:nvPr/>
                  </p:nvSpPr>
                  <p:spPr bwMode="auto">
                    <a:xfrm rot="10800000">
                      <a:off x="8498416" y="7261598"/>
                      <a:ext cx="843766" cy="222044"/>
                    </a:xfrm>
                    <a:custGeom>
                      <a:avLst/>
                      <a:gdLst>
                        <a:gd name="T0" fmla="*/ 140 w 161"/>
                        <a:gd name="T1" fmla="*/ 0 h 42"/>
                        <a:gd name="T2" fmla="*/ 161 w 161"/>
                        <a:gd name="T3" fmla="*/ 21 h 42"/>
                        <a:gd name="T4" fmla="*/ 161 w 161"/>
                        <a:gd name="T5" fmla="*/ 21 h 42"/>
                        <a:gd name="T6" fmla="*/ 140 w 161"/>
                        <a:gd name="T7" fmla="*/ 42 h 42"/>
                        <a:gd name="T8" fmla="*/ 21 w 161"/>
                        <a:gd name="T9" fmla="*/ 42 h 42"/>
                        <a:gd name="T10" fmla="*/ 0 w 161"/>
                        <a:gd name="T11" fmla="*/ 21 h 42"/>
                        <a:gd name="T12" fmla="*/ 0 w 161"/>
                        <a:gd name="T13" fmla="*/ 21 h 42"/>
                        <a:gd name="T14" fmla="*/ 21 w 161"/>
                        <a:gd name="T15" fmla="*/ 0 h 42"/>
                        <a:gd name="T16" fmla="*/ 140 w 161"/>
                        <a:gd name="T1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 h="42">
                          <a:moveTo>
                            <a:pt x="140" y="0"/>
                          </a:moveTo>
                          <a:cubicBezTo>
                            <a:pt x="152" y="0"/>
                            <a:pt x="161" y="10"/>
                            <a:pt x="161" y="21"/>
                          </a:cubicBezTo>
                          <a:cubicBezTo>
                            <a:pt x="161" y="21"/>
                            <a:pt x="161" y="21"/>
                            <a:pt x="161" y="21"/>
                          </a:cubicBezTo>
                          <a:cubicBezTo>
                            <a:pt x="161" y="33"/>
                            <a:pt x="152" y="42"/>
                            <a:pt x="140" y="42"/>
                          </a:cubicBezTo>
                          <a:cubicBezTo>
                            <a:pt x="21" y="42"/>
                            <a:pt x="21" y="42"/>
                            <a:pt x="21" y="42"/>
                          </a:cubicBezTo>
                          <a:cubicBezTo>
                            <a:pt x="9" y="42"/>
                            <a:pt x="0" y="33"/>
                            <a:pt x="0" y="21"/>
                          </a:cubicBezTo>
                          <a:cubicBezTo>
                            <a:pt x="0" y="21"/>
                            <a:pt x="0" y="21"/>
                            <a:pt x="0" y="21"/>
                          </a:cubicBezTo>
                          <a:cubicBezTo>
                            <a:pt x="0" y="10"/>
                            <a:pt x="9" y="0"/>
                            <a:pt x="21" y="0"/>
                          </a:cubicBezTo>
                          <a:lnTo>
                            <a:pt x="140" y="0"/>
                          </a:ln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41" tIns="149153" rIns="186441" bIns="149153" numCol="1" spcCol="0" rtlCol="0" fromWordArt="0" anchor="t" anchorCtr="0" forceAA="0" compatLnSpc="1">
                      <a:prstTxWarp prst="textNoShape">
                        <a:avLst/>
                      </a:prstTxWarp>
                      <a:noAutofit/>
                    </a:bodyPr>
                    <a:lstStyle/>
                    <a:p>
                      <a:pPr marL="0" marR="0" lvl="0" indent="0" algn="ctr" defTabSz="950481" rtl="0" eaLnBrk="1" fontAlgn="base" latinLnBrk="0" hangingPunct="1">
                        <a:lnSpc>
                          <a:spcPct val="90000"/>
                        </a:lnSpc>
                        <a:spcBef>
                          <a:spcPct val="0"/>
                        </a:spcBef>
                        <a:spcAft>
                          <a:spcPct val="0"/>
                        </a:spcAft>
                        <a:buClrTx/>
                        <a:buSzTx/>
                        <a:buFontTx/>
                        <a:buNone/>
                        <a:tabLst/>
                        <a:defRPr/>
                      </a:pPr>
                      <a:endParaRPr kumimoji="0" lang="en-US" sz="2448"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148" name="Group 147">
                      <a:extLst>
                        <a:ext uri="{FF2B5EF4-FFF2-40B4-BE49-F238E27FC236}">
                          <a16:creationId xmlns:a16="http://schemas.microsoft.com/office/drawing/2014/main" id="{A12CDD96-8B8E-4F74-95CC-DA99C01133AF}"/>
                        </a:ext>
                      </a:extLst>
                    </p:cNvPr>
                    <p:cNvGrpSpPr/>
                    <p:nvPr/>
                  </p:nvGrpSpPr>
                  <p:grpSpPr>
                    <a:xfrm>
                      <a:off x="8263690" y="7261598"/>
                      <a:ext cx="1176191" cy="222044"/>
                      <a:chOff x="8263690" y="7261598"/>
                      <a:chExt cx="1176191" cy="222044"/>
                    </a:xfrm>
                    <a:grpFill/>
                  </p:grpSpPr>
                  <p:sp>
                    <p:nvSpPr>
                      <p:cNvPr id="149" name="Freeform 864">
                        <a:extLst>
                          <a:ext uri="{FF2B5EF4-FFF2-40B4-BE49-F238E27FC236}">
                            <a16:creationId xmlns:a16="http://schemas.microsoft.com/office/drawing/2014/main" id="{984BCDA8-F558-49AB-8757-2F9375BAA09F}"/>
                          </a:ext>
                        </a:extLst>
                      </p:cNvPr>
                      <p:cNvSpPr>
                        <a:spLocks/>
                      </p:cNvSpPr>
                      <p:nvPr/>
                    </p:nvSpPr>
                    <p:spPr bwMode="auto">
                      <a:xfrm rot="10800000">
                        <a:off x="9004675" y="7261598"/>
                        <a:ext cx="435206" cy="222044"/>
                      </a:xfrm>
                      <a:custGeom>
                        <a:avLst/>
                        <a:gdLst>
                          <a:gd name="T0" fmla="*/ 83 w 83"/>
                          <a:gd name="T1" fmla="*/ 42 h 42"/>
                          <a:gd name="T2" fmla="*/ 0 w 83"/>
                          <a:gd name="T3" fmla="*/ 42 h 42"/>
                          <a:gd name="T4" fmla="*/ 41 w 83"/>
                          <a:gd name="T5" fmla="*/ 0 h 42"/>
                          <a:gd name="T6" fmla="*/ 83 w 83"/>
                          <a:gd name="T7" fmla="*/ 42 h 42"/>
                        </a:gdLst>
                        <a:ahLst/>
                        <a:cxnLst>
                          <a:cxn ang="0">
                            <a:pos x="T0" y="T1"/>
                          </a:cxn>
                          <a:cxn ang="0">
                            <a:pos x="T2" y="T3"/>
                          </a:cxn>
                          <a:cxn ang="0">
                            <a:pos x="T4" y="T5"/>
                          </a:cxn>
                          <a:cxn ang="0">
                            <a:pos x="T6" y="T7"/>
                          </a:cxn>
                        </a:cxnLst>
                        <a:rect l="0" t="0" r="r" b="b"/>
                        <a:pathLst>
                          <a:path w="83" h="42">
                            <a:moveTo>
                              <a:pt x="83" y="42"/>
                            </a:moveTo>
                            <a:cubicBezTo>
                              <a:pt x="0" y="42"/>
                              <a:pt x="0" y="42"/>
                              <a:pt x="0" y="42"/>
                            </a:cubicBezTo>
                            <a:cubicBezTo>
                              <a:pt x="0" y="19"/>
                              <a:pt x="18" y="0"/>
                              <a:pt x="41" y="0"/>
                            </a:cubicBezTo>
                            <a:cubicBezTo>
                              <a:pt x="64" y="0"/>
                              <a:pt x="83" y="19"/>
                              <a:pt x="83" y="42"/>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41" tIns="149153" rIns="186441" bIns="149153" numCol="1" spcCol="0" rtlCol="0" fromWordArt="0" anchor="t" anchorCtr="0" forceAA="0" compatLnSpc="1">
                        <a:prstTxWarp prst="textNoShape">
                          <a:avLst/>
                        </a:prstTxWarp>
                        <a:noAutofit/>
                      </a:bodyPr>
                      <a:lstStyle/>
                      <a:p>
                        <a:pPr marL="0" marR="0" lvl="0" indent="0" algn="ctr" defTabSz="950481" rtl="0" eaLnBrk="1" fontAlgn="base" latinLnBrk="0" hangingPunct="1">
                          <a:lnSpc>
                            <a:spcPct val="90000"/>
                          </a:lnSpc>
                          <a:spcBef>
                            <a:spcPct val="0"/>
                          </a:spcBef>
                          <a:spcAft>
                            <a:spcPct val="0"/>
                          </a:spcAft>
                          <a:buClrTx/>
                          <a:buSzTx/>
                          <a:buFontTx/>
                          <a:buNone/>
                          <a:tabLst/>
                          <a:defRPr/>
                        </a:pPr>
                        <a:endParaRPr kumimoji="0" lang="en-US" sz="2448"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50" name="Rounded Rectangle 1034">
                        <a:extLst>
                          <a:ext uri="{FF2B5EF4-FFF2-40B4-BE49-F238E27FC236}">
                            <a16:creationId xmlns:a16="http://schemas.microsoft.com/office/drawing/2014/main" id="{B9BA987F-39A5-43A2-9C8F-0602C4CDCCD0}"/>
                          </a:ext>
                        </a:extLst>
                      </p:cNvPr>
                      <p:cNvSpPr/>
                      <p:nvPr/>
                    </p:nvSpPr>
                    <p:spPr>
                      <a:xfrm rot="5400000">
                        <a:off x="8528946" y="6996654"/>
                        <a:ext cx="219456" cy="749968"/>
                      </a:xfrm>
                      <a:prstGeom prst="roundRect">
                        <a:avLst>
                          <a:gd name="adj" fmla="val 50000"/>
                        </a:avLst>
                      </a:prstGeom>
                      <a:solidFill>
                        <a:srgbClr val="7F7F7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41" tIns="149153" rIns="186441" bIns="149153" numCol="1" spcCol="0" rtlCol="0" fromWordArt="0" anchor="t" anchorCtr="0" forceAA="0" compatLnSpc="1">
                        <a:prstTxWarp prst="textNoShape">
                          <a:avLst/>
                        </a:prstTxWarp>
                        <a:noAutofit/>
                      </a:bodyPr>
                      <a:lstStyle/>
                      <a:p>
                        <a:pPr marL="0" marR="0" lvl="0" indent="0" algn="ctr" defTabSz="950481" rtl="0" eaLnBrk="1" fontAlgn="base" latinLnBrk="0" hangingPunct="1">
                          <a:lnSpc>
                            <a:spcPct val="90000"/>
                          </a:lnSpc>
                          <a:spcBef>
                            <a:spcPct val="0"/>
                          </a:spcBef>
                          <a:spcAft>
                            <a:spcPct val="0"/>
                          </a:spcAft>
                          <a:buClrTx/>
                          <a:buSzTx/>
                          <a:buFontTx/>
                          <a:buNone/>
                          <a:tabLst/>
                          <a:defRPr/>
                        </a:pPr>
                        <a:endParaRPr kumimoji="0" lang="en-US" sz="2448"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sp>
                <p:nvSpPr>
                  <p:cNvPr id="143" name="Freeform 12">
                    <a:extLst>
                      <a:ext uri="{FF2B5EF4-FFF2-40B4-BE49-F238E27FC236}">
                        <a16:creationId xmlns:a16="http://schemas.microsoft.com/office/drawing/2014/main" id="{2990DD5C-047A-481B-8308-35BEAF60C375}"/>
                      </a:ext>
                    </a:extLst>
                  </p:cNvPr>
                  <p:cNvSpPr>
                    <a:spLocks/>
                  </p:cNvSpPr>
                  <p:nvPr/>
                </p:nvSpPr>
                <p:spPr bwMode="auto">
                  <a:xfrm>
                    <a:off x="8534077" y="2880728"/>
                    <a:ext cx="154636" cy="155568"/>
                  </a:xfrm>
                  <a:custGeom>
                    <a:avLst/>
                    <a:gdLst>
                      <a:gd name="T0" fmla="*/ 333 w 333"/>
                      <a:gd name="T1" fmla="*/ 166 h 333"/>
                      <a:gd name="T2" fmla="*/ 331 w 333"/>
                      <a:gd name="T3" fmla="*/ 200 h 333"/>
                      <a:gd name="T4" fmla="*/ 320 w 333"/>
                      <a:gd name="T5" fmla="*/ 231 h 333"/>
                      <a:gd name="T6" fmla="*/ 305 w 333"/>
                      <a:gd name="T7" fmla="*/ 259 h 333"/>
                      <a:gd name="T8" fmla="*/ 285 w 333"/>
                      <a:gd name="T9" fmla="*/ 284 h 333"/>
                      <a:gd name="T10" fmla="*/ 260 w 333"/>
                      <a:gd name="T11" fmla="*/ 304 h 333"/>
                      <a:gd name="T12" fmla="*/ 231 w 333"/>
                      <a:gd name="T13" fmla="*/ 320 h 333"/>
                      <a:gd name="T14" fmla="*/ 200 w 333"/>
                      <a:gd name="T15" fmla="*/ 329 h 333"/>
                      <a:gd name="T16" fmla="*/ 167 w 333"/>
                      <a:gd name="T17" fmla="*/ 333 h 333"/>
                      <a:gd name="T18" fmla="*/ 150 w 333"/>
                      <a:gd name="T19" fmla="*/ 331 h 333"/>
                      <a:gd name="T20" fmla="*/ 118 w 333"/>
                      <a:gd name="T21" fmla="*/ 325 h 333"/>
                      <a:gd name="T22" fmla="*/ 88 w 333"/>
                      <a:gd name="T23" fmla="*/ 312 h 333"/>
                      <a:gd name="T24" fmla="*/ 61 w 333"/>
                      <a:gd name="T25" fmla="*/ 295 h 333"/>
                      <a:gd name="T26" fmla="*/ 39 w 333"/>
                      <a:gd name="T27" fmla="*/ 272 h 333"/>
                      <a:gd name="T28" fmla="*/ 21 w 333"/>
                      <a:gd name="T29" fmla="*/ 245 h 333"/>
                      <a:gd name="T30" fmla="*/ 8 w 333"/>
                      <a:gd name="T31" fmla="*/ 215 h 333"/>
                      <a:gd name="T32" fmla="*/ 1 w 333"/>
                      <a:gd name="T33" fmla="*/ 183 h 333"/>
                      <a:gd name="T34" fmla="*/ 0 w 333"/>
                      <a:gd name="T35" fmla="*/ 166 h 333"/>
                      <a:gd name="T36" fmla="*/ 4 w 333"/>
                      <a:gd name="T37" fmla="*/ 133 h 333"/>
                      <a:gd name="T38" fmla="*/ 13 w 333"/>
                      <a:gd name="T39" fmla="*/ 102 h 333"/>
                      <a:gd name="T40" fmla="*/ 28 w 333"/>
                      <a:gd name="T41" fmla="*/ 73 h 333"/>
                      <a:gd name="T42" fmla="*/ 49 w 333"/>
                      <a:gd name="T43" fmla="*/ 49 h 333"/>
                      <a:gd name="T44" fmla="*/ 74 w 333"/>
                      <a:gd name="T45" fmla="*/ 28 h 333"/>
                      <a:gd name="T46" fmla="*/ 102 w 333"/>
                      <a:gd name="T47" fmla="*/ 12 h 333"/>
                      <a:gd name="T48" fmla="*/ 133 w 333"/>
                      <a:gd name="T49" fmla="*/ 2 h 333"/>
                      <a:gd name="T50" fmla="*/ 167 w 333"/>
                      <a:gd name="T51" fmla="*/ 0 h 333"/>
                      <a:gd name="T52" fmla="*/ 183 w 333"/>
                      <a:gd name="T53" fmla="*/ 0 h 333"/>
                      <a:gd name="T54" fmla="*/ 217 w 333"/>
                      <a:gd name="T55" fmla="*/ 7 h 333"/>
                      <a:gd name="T56" fmla="*/ 247 w 333"/>
                      <a:gd name="T57" fmla="*/ 19 h 333"/>
                      <a:gd name="T58" fmla="*/ 272 w 333"/>
                      <a:gd name="T59" fmla="*/ 37 h 333"/>
                      <a:gd name="T60" fmla="*/ 296 w 333"/>
                      <a:gd name="T61" fmla="*/ 60 h 333"/>
                      <a:gd name="T62" fmla="*/ 314 w 333"/>
                      <a:gd name="T63" fmla="*/ 86 h 333"/>
                      <a:gd name="T64" fmla="*/ 327 w 333"/>
                      <a:gd name="T65" fmla="*/ 117 h 333"/>
                      <a:gd name="T66" fmla="*/ 333 w 333"/>
                      <a:gd name="T67" fmla="*/ 149 h 333"/>
                      <a:gd name="T68" fmla="*/ 333 w 333"/>
                      <a:gd name="T69" fmla="*/ 166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33" h="333">
                        <a:moveTo>
                          <a:pt x="333" y="166"/>
                        </a:moveTo>
                        <a:lnTo>
                          <a:pt x="333" y="166"/>
                        </a:lnTo>
                        <a:lnTo>
                          <a:pt x="333" y="183"/>
                        </a:lnTo>
                        <a:lnTo>
                          <a:pt x="331" y="200"/>
                        </a:lnTo>
                        <a:lnTo>
                          <a:pt x="327" y="215"/>
                        </a:lnTo>
                        <a:lnTo>
                          <a:pt x="320" y="231"/>
                        </a:lnTo>
                        <a:lnTo>
                          <a:pt x="314" y="245"/>
                        </a:lnTo>
                        <a:lnTo>
                          <a:pt x="305" y="259"/>
                        </a:lnTo>
                        <a:lnTo>
                          <a:pt x="296" y="272"/>
                        </a:lnTo>
                        <a:lnTo>
                          <a:pt x="285" y="284"/>
                        </a:lnTo>
                        <a:lnTo>
                          <a:pt x="272" y="295"/>
                        </a:lnTo>
                        <a:lnTo>
                          <a:pt x="260" y="304"/>
                        </a:lnTo>
                        <a:lnTo>
                          <a:pt x="247" y="312"/>
                        </a:lnTo>
                        <a:lnTo>
                          <a:pt x="231" y="320"/>
                        </a:lnTo>
                        <a:lnTo>
                          <a:pt x="217" y="325"/>
                        </a:lnTo>
                        <a:lnTo>
                          <a:pt x="200" y="329"/>
                        </a:lnTo>
                        <a:lnTo>
                          <a:pt x="183" y="331"/>
                        </a:lnTo>
                        <a:lnTo>
                          <a:pt x="167" y="333"/>
                        </a:lnTo>
                        <a:lnTo>
                          <a:pt x="167" y="333"/>
                        </a:lnTo>
                        <a:lnTo>
                          <a:pt x="150" y="331"/>
                        </a:lnTo>
                        <a:lnTo>
                          <a:pt x="133" y="329"/>
                        </a:lnTo>
                        <a:lnTo>
                          <a:pt x="118" y="325"/>
                        </a:lnTo>
                        <a:lnTo>
                          <a:pt x="102" y="320"/>
                        </a:lnTo>
                        <a:lnTo>
                          <a:pt x="88" y="312"/>
                        </a:lnTo>
                        <a:lnTo>
                          <a:pt x="74" y="304"/>
                        </a:lnTo>
                        <a:lnTo>
                          <a:pt x="61" y="295"/>
                        </a:lnTo>
                        <a:lnTo>
                          <a:pt x="49" y="284"/>
                        </a:lnTo>
                        <a:lnTo>
                          <a:pt x="39" y="272"/>
                        </a:lnTo>
                        <a:lnTo>
                          <a:pt x="28" y="259"/>
                        </a:lnTo>
                        <a:lnTo>
                          <a:pt x="21" y="245"/>
                        </a:lnTo>
                        <a:lnTo>
                          <a:pt x="13" y="231"/>
                        </a:lnTo>
                        <a:lnTo>
                          <a:pt x="8" y="215"/>
                        </a:lnTo>
                        <a:lnTo>
                          <a:pt x="4" y="200"/>
                        </a:lnTo>
                        <a:lnTo>
                          <a:pt x="1" y="183"/>
                        </a:lnTo>
                        <a:lnTo>
                          <a:pt x="0" y="166"/>
                        </a:lnTo>
                        <a:lnTo>
                          <a:pt x="0" y="166"/>
                        </a:lnTo>
                        <a:lnTo>
                          <a:pt x="1" y="149"/>
                        </a:lnTo>
                        <a:lnTo>
                          <a:pt x="4" y="133"/>
                        </a:lnTo>
                        <a:lnTo>
                          <a:pt x="8" y="117"/>
                        </a:lnTo>
                        <a:lnTo>
                          <a:pt x="13" y="102"/>
                        </a:lnTo>
                        <a:lnTo>
                          <a:pt x="21" y="86"/>
                        </a:lnTo>
                        <a:lnTo>
                          <a:pt x="28" y="73"/>
                        </a:lnTo>
                        <a:lnTo>
                          <a:pt x="39" y="60"/>
                        </a:lnTo>
                        <a:lnTo>
                          <a:pt x="49" y="49"/>
                        </a:lnTo>
                        <a:lnTo>
                          <a:pt x="61" y="37"/>
                        </a:lnTo>
                        <a:lnTo>
                          <a:pt x="74" y="28"/>
                        </a:lnTo>
                        <a:lnTo>
                          <a:pt x="88" y="19"/>
                        </a:lnTo>
                        <a:lnTo>
                          <a:pt x="102" y="12"/>
                        </a:lnTo>
                        <a:lnTo>
                          <a:pt x="118" y="7"/>
                        </a:lnTo>
                        <a:lnTo>
                          <a:pt x="133" y="2"/>
                        </a:lnTo>
                        <a:lnTo>
                          <a:pt x="150" y="0"/>
                        </a:lnTo>
                        <a:lnTo>
                          <a:pt x="167" y="0"/>
                        </a:lnTo>
                        <a:lnTo>
                          <a:pt x="167" y="0"/>
                        </a:lnTo>
                        <a:lnTo>
                          <a:pt x="183" y="0"/>
                        </a:lnTo>
                        <a:lnTo>
                          <a:pt x="200" y="2"/>
                        </a:lnTo>
                        <a:lnTo>
                          <a:pt x="217" y="7"/>
                        </a:lnTo>
                        <a:lnTo>
                          <a:pt x="231" y="12"/>
                        </a:lnTo>
                        <a:lnTo>
                          <a:pt x="247" y="19"/>
                        </a:lnTo>
                        <a:lnTo>
                          <a:pt x="260" y="28"/>
                        </a:lnTo>
                        <a:lnTo>
                          <a:pt x="272" y="37"/>
                        </a:lnTo>
                        <a:lnTo>
                          <a:pt x="285" y="49"/>
                        </a:lnTo>
                        <a:lnTo>
                          <a:pt x="296" y="60"/>
                        </a:lnTo>
                        <a:lnTo>
                          <a:pt x="305" y="73"/>
                        </a:lnTo>
                        <a:lnTo>
                          <a:pt x="314" y="86"/>
                        </a:lnTo>
                        <a:lnTo>
                          <a:pt x="320" y="102"/>
                        </a:lnTo>
                        <a:lnTo>
                          <a:pt x="327" y="117"/>
                        </a:lnTo>
                        <a:lnTo>
                          <a:pt x="331" y="133"/>
                        </a:lnTo>
                        <a:lnTo>
                          <a:pt x="333" y="149"/>
                        </a:lnTo>
                        <a:lnTo>
                          <a:pt x="333" y="166"/>
                        </a:lnTo>
                        <a:lnTo>
                          <a:pt x="333" y="166"/>
                        </a:lnTo>
                        <a:close/>
                      </a:path>
                    </a:pathLst>
                  </a:custGeom>
                  <a:solidFill>
                    <a:srgbClr val="7F7F7F"/>
                  </a:solidFill>
                  <a:ln>
                    <a:noFill/>
                  </a:ln>
                </p:spPr>
                <p:txBody>
                  <a:bodyPr vert="horz" wrap="square" lIns="93221" tIns="46610" rIns="93221" bIns="46610" numCol="1" anchor="t" anchorCtr="0" compatLnSpc="1">
                    <a:prstTxWarp prst="textNoShape">
                      <a:avLst/>
                    </a:prstTxWarp>
                  </a:bodyPr>
                  <a:lstStyle/>
                  <a:p>
                    <a:pPr marL="0" marR="0" lvl="0" indent="0" algn="l" defTabSz="932060"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144" name="Rounded Rectangle 1028">
                    <a:extLst>
                      <a:ext uri="{FF2B5EF4-FFF2-40B4-BE49-F238E27FC236}">
                        <a16:creationId xmlns:a16="http://schemas.microsoft.com/office/drawing/2014/main" id="{84E03F65-33FE-4F7E-B1D1-3E67A0FB8E31}"/>
                      </a:ext>
                    </a:extLst>
                  </p:cNvPr>
                  <p:cNvSpPr/>
                  <p:nvPr/>
                </p:nvSpPr>
                <p:spPr bwMode="auto">
                  <a:xfrm flipH="1">
                    <a:off x="8590659" y="3038663"/>
                    <a:ext cx="146887" cy="357864"/>
                  </a:xfrm>
                  <a:prstGeom prst="roundRect">
                    <a:avLst>
                      <a:gd name="adj" fmla="val 45238"/>
                    </a:avLst>
                  </a:prstGeom>
                  <a:solidFill>
                    <a:srgbClr val="7F7F7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41" tIns="149153" rIns="186441" bIns="149153" numCol="1" spcCol="0" rtlCol="0" fromWordArt="0" anchor="t" anchorCtr="0" forceAA="0" compatLnSpc="1">
                    <a:prstTxWarp prst="textNoShape">
                      <a:avLst/>
                    </a:prstTxWarp>
                    <a:noAutofit/>
                  </a:bodyPr>
                  <a:lstStyle/>
                  <a:p>
                    <a:pPr marL="0" marR="0" lvl="0" indent="0" algn="ctr" defTabSz="950481" rtl="0" eaLnBrk="1" fontAlgn="base" latinLnBrk="0" hangingPunct="1">
                      <a:lnSpc>
                        <a:spcPct val="90000"/>
                      </a:lnSpc>
                      <a:spcBef>
                        <a:spcPct val="0"/>
                      </a:spcBef>
                      <a:spcAft>
                        <a:spcPct val="0"/>
                      </a:spcAft>
                      <a:buClrTx/>
                      <a:buSzTx/>
                      <a:buFontTx/>
                      <a:buNone/>
                      <a:tabLst/>
                      <a:defRPr/>
                    </a:pPr>
                    <a:endParaRPr kumimoji="0" lang="en-US" sz="2448"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45" name="Rounded Rectangle 1029">
                    <a:extLst>
                      <a:ext uri="{FF2B5EF4-FFF2-40B4-BE49-F238E27FC236}">
                        <a16:creationId xmlns:a16="http://schemas.microsoft.com/office/drawing/2014/main" id="{68B6A1F4-5D20-4E48-859B-44BAF1E6422C}"/>
                      </a:ext>
                    </a:extLst>
                  </p:cNvPr>
                  <p:cNvSpPr/>
                  <p:nvPr/>
                </p:nvSpPr>
                <p:spPr bwMode="auto">
                  <a:xfrm rot="5036275">
                    <a:off x="8373936" y="3122965"/>
                    <a:ext cx="62745" cy="205420"/>
                  </a:xfrm>
                  <a:prstGeom prst="roundRect">
                    <a:avLst>
                      <a:gd name="adj" fmla="val 50000"/>
                    </a:avLst>
                  </a:prstGeom>
                  <a:solidFill>
                    <a:srgbClr val="7F7F7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41" tIns="149153" rIns="186441" bIns="149153" numCol="1" spcCol="0" rtlCol="0" fromWordArt="0" anchor="t" anchorCtr="0" forceAA="0" compatLnSpc="1">
                    <a:prstTxWarp prst="textNoShape">
                      <a:avLst/>
                    </a:prstTxWarp>
                    <a:noAutofit/>
                  </a:bodyPr>
                  <a:lstStyle/>
                  <a:p>
                    <a:pPr marL="0" marR="0" lvl="0" indent="0" algn="ctr" defTabSz="950481" rtl="0" eaLnBrk="1" fontAlgn="base" latinLnBrk="0" hangingPunct="1">
                      <a:lnSpc>
                        <a:spcPct val="90000"/>
                      </a:lnSpc>
                      <a:spcBef>
                        <a:spcPct val="0"/>
                      </a:spcBef>
                      <a:spcAft>
                        <a:spcPct val="0"/>
                      </a:spcAft>
                      <a:buClrTx/>
                      <a:buSzTx/>
                      <a:buFontTx/>
                      <a:buNone/>
                      <a:tabLst/>
                      <a:defRPr/>
                    </a:pPr>
                    <a:endParaRPr kumimoji="0" lang="en-US" sz="2448"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46" name="Rounded Rectangle 1030">
                    <a:extLst>
                      <a:ext uri="{FF2B5EF4-FFF2-40B4-BE49-F238E27FC236}">
                        <a16:creationId xmlns:a16="http://schemas.microsoft.com/office/drawing/2014/main" id="{9C70407F-9B05-48CF-A63C-BF602F0FD12A}"/>
                      </a:ext>
                    </a:extLst>
                  </p:cNvPr>
                  <p:cNvSpPr/>
                  <p:nvPr/>
                </p:nvSpPr>
                <p:spPr bwMode="auto">
                  <a:xfrm rot="3354483">
                    <a:off x="8514086" y="3059841"/>
                    <a:ext cx="68007" cy="222644"/>
                  </a:xfrm>
                  <a:prstGeom prst="roundRect">
                    <a:avLst>
                      <a:gd name="adj" fmla="val 50000"/>
                    </a:avLst>
                  </a:prstGeom>
                  <a:solidFill>
                    <a:srgbClr val="7F7F7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41" tIns="149153" rIns="186441" bIns="149153" numCol="1" spcCol="0" rtlCol="0" fromWordArt="0" anchor="t" anchorCtr="0" forceAA="0" compatLnSpc="1">
                    <a:prstTxWarp prst="textNoShape">
                      <a:avLst/>
                    </a:prstTxWarp>
                    <a:noAutofit/>
                  </a:bodyPr>
                  <a:lstStyle/>
                  <a:p>
                    <a:pPr marL="0" marR="0" lvl="0" indent="0" algn="ctr" defTabSz="950481" rtl="0" eaLnBrk="1" fontAlgn="base" latinLnBrk="0" hangingPunct="1">
                      <a:lnSpc>
                        <a:spcPct val="90000"/>
                      </a:lnSpc>
                      <a:spcBef>
                        <a:spcPct val="0"/>
                      </a:spcBef>
                      <a:spcAft>
                        <a:spcPct val="0"/>
                      </a:spcAft>
                      <a:buClrTx/>
                      <a:buSzTx/>
                      <a:buFontTx/>
                      <a:buNone/>
                      <a:tabLst/>
                      <a:defRPr/>
                    </a:pPr>
                    <a:endParaRPr kumimoji="0" lang="en-US" sz="2448"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nvGrpSpPr>
                <p:cNvPr id="116" name="Group 92">
                  <a:extLst>
                    <a:ext uri="{FF2B5EF4-FFF2-40B4-BE49-F238E27FC236}">
                      <a16:creationId xmlns:a16="http://schemas.microsoft.com/office/drawing/2014/main" id="{A016C7AF-D98A-4969-8F12-85654536E47F}"/>
                    </a:ext>
                  </a:extLst>
                </p:cNvPr>
                <p:cNvGrpSpPr>
                  <a:grpSpLocks noChangeAspect="1"/>
                </p:cNvGrpSpPr>
                <p:nvPr/>
              </p:nvGrpSpPr>
              <p:grpSpPr bwMode="auto">
                <a:xfrm flipH="1">
                  <a:off x="6304164" y="2573810"/>
                  <a:ext cx="948255" cy="723513"/>
                  <a:chOff x="3420" y="1793"/>
                  <a:chExt cx="962" cy="734"/>
                </a:xfrm>
              </p:grpSpPr>
              <p:sp>
                <p:nvSpPr>
                  <p:cNvPr id="117" name="Rectangle 93">
                    <a:extLst>
                      <a:ext uri="{FF2B5EF4-FFF2-40B4-BE49-F238E27FC236}">
                        <a16:creationId xmlns:a16="http://schemas.microsoft.com/office/drawing/2014/main" id="{E2D5AF1B-123A-472B-91BA-71AB498B748C}"/>
                      </a:ext>
                    </a:extLst>
                  </p:cNvPr>
                  <p:cNvSpPr>
                    <a:spLocks noChangeArrowheads="1"/>
                  </p:cNvSpPr>
                  <p:nvPr/>
                </p:nvSpPr>
                <p:spPr bwMode="auto">
                  <a:xfrm>
                    <a:off x="3691" y="2334"/>
                    <a:ext cx="190" cy="106"/>
                  </a:xfrm>
                  <a:prstGeom prst="rect">
                    <a:avLst/>
                  </a:prstGeom>
                  <a:solidFill>
                    <a:schemeClr val="bg2">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47" tIns="46623" rIns="93247" bIns="46623" numCol="1" anchor="t" anchorCtr="0" compatLnSpc="1">
                    <a:prstTxWarp prst="textNoShape">
                      <a:avLst/>
                    </a:prstTxWarp>
                  </a:bodyPr>
                  <a:lstStyle/>
                  <a:p>
                    <a:pPr marL="0" marR="0" lvl="0" indent="0" algn="l" defTabSz="9324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118" name="Freeform 94">
                    <a:extLst>
                      <a:ext uri="{FF2B5EF4-FFF2-40B4-BE49-F238E27FC236}">
                        <a16:creationId xmlns:a16="http://schemas.microsoft.com/office/drawing/2014/main" id="{4B90682C-2A82-4910-B1D8-C1768CE29E02}"/>
                      </a:ext>
                    </a:extLst>
                  </p:cNvPr>
                  <p:cNvSpPr>
                    <a:spLocks/>
                  </p:cNvSpPr>
                  <p:nvPr/>
                </p:nvSpPr>
                <p:spPr bwMode="auto">
                  <a:xfrm>
                    <a:off x="3938" y="2261"/>
                    <a:ext cx="143" cy="27"/>
                  </a:xfrm>
                  <a:custGeom>
                    <a:avLst/>
                    <a:gdLst>
                      <a:gd name="T0" fmla="*/ 53 w 53"/>
                      <a:gd name="T1" fmla="*/ 6 h 10"/>
                      <a:gd name="T2" fmla="*/ 49 w 53"/>
                      <a:gd name="T3" fmla="*/ 10 h 10"/>
                      <a:gd name="T4" fmla="*/ 4 w 53"/>
                      <a:gd name="T5" fmla="*/ 10 h 10"/>
                      <a:gd name="T6" fmla="*/ 0 w 53"/>
                      <a:gd name="T7" fmla="*/ 6 h 10"/>
                      <a:gd name="T8" fmla="*/ 0 w 53"/>
                      <a:gd name="T9" fmla="*/ 4 h 10"/>
                      <a:gd name="T10" fmla="*/ 4 w 53"/>
                      <a:gd name="T11" fmla="*/ 0 h 10"/>
                      <a:gd name="T12" fmla="*/ 49 w 53"/>
                      <a:gd name="T13" fmla="*/ 0 h 10"/>
                      <a:gd name="T14" fmla="*/ 53 w 53"/>
                      <a:gd name="T15" fmla="*/ 4 h 10"/>
                      <a:gd name="T16" fmla="*/ 53 w 53"/>
                      <a:gd name="T17"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10">
                        <a:moveTo>
                          <a:pt x="53" y="6"/>
                        </a:moveTo>
                        <a:cubicBezTo>
                          <a:pt x="53" y="8"/>
                          <a:pt x="51" y="10"/>
                          <a:pt x="49" y="10"/>
                        </a:cubicBezTo>
                        <a:cubicBezTo>
                          <a:pt x="4" y="10"/>
                          <a:pt x="4" y="10"/>
                          <a:pt x="4" y="10"/>
                        </a:cubicBezTo>
                        <a:cubicBezTo>
                          <a:pt x="2" y="10"/>
                          <a:pt x="0" y="8"/>
                          <a:pt x="0" y="6"/>
                        </a:cubicBezTo>
                        <a:cubicBezTo>
                          <a:pt x="0" y="4"/>
                          <a:pt x="0" y="4"/>
                          <a:pt x="0" y="4"/>
                        </a:cubicBezTo>
                        <a:cubicBezTo>
                          <a:pt x="0" y="2"/>
                          <a:pt x="2" y="0"/>
                          <a:pt x="4" y="0"/>
                        </a:cubicBezTo>
                        <a:cubicBezTo>
                          <a:pt x="49" y="0"/>
                          <a:pt x="49" y="0"/>
                          <a:pt x="49" y="0"/>
                        </a:cubicBezTo>
                        <a:cubicBezTo>
                          <a:pt x="51" y="0"/>
                          <a:pt x="53" y="2"/>
                          <a:pt x="53" y="4"/>
                        </a:cubicBezTo>
                        <a:lnTo>
                          <a:pt x="53" y="6"/>
                        </a:lnTo>
                        <a:close/>
                      </a:path>
                    </a:pathLst>
                  </a:custGeom>
                  <a:solidFill>
                    <a:schemeClr val="bg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marL="0" marR="0" lvl="0" indent="0" algn="l" defTabSz="9324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119" name="Rectangle 95">
                    <a:extLst>
                      <a:ext uri="{FF2B5EF4-FFF2-40B4-BE49-F238E27FC236}">
                        <a16:creationId xmlns:a16="http://schemas.microsoft.com/office/drawing/2014/main" id="{276072BC-F16E-4EA1-8A6B-C016E66BAC69}"/>
                      </a:ext>
                    </a:extLst>
                  </p:cNvPr>
                  <p:cNvSpPr>
                    <a:spLocks noChangeArrowheads="1"/>
                  </p:cNvSpPr>
                  <p:nvPr/>
                </p:nvSpPr>
                <p:spPr bwMode="auto">
                  <a:xfrm>
                    <a:off x="3818" y="2312"/>
                    <a:ext cx="269" cy="85"/>
                  </a:xfrm>
                  <a:prstGeom prst="rect">
                    <a:avLst/>
                  </a:prstGeom>
                  <a:solidFill>
                    <a:schemeClr val="bg2">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47" tIns="46623" rIns="93247" bIns="46623" numCol="1" anchor="t" anchorCtr="0" compatLnSpc="1">
                    <a:prstTxWarp prst="textNoShape">
                      <a:avLst/>
                    </a:prstTxWarp>
                  </a:bodyPr>
                  <a:lstStyle/>
                  <a:p>
                    <a:pPr marL="0" marR="0" lvl="0" indent="0" algn="l" defTabSz="9324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120" name="Freeform 96">
                    <a:extLst>
                      <a:ext uri="{FF2B5EF4-FFF2-40B4-BE49-F238E27FC236}">
                        <a16:creationId xmlns:a16="http://schemas.microsoft.com/office/drawing/2014/main" id="{7A7D248E-AAB1-4D12-8DE9-241747D211E1}"/>
                      </a:ext>
                    </a:extLst>
                  </p:cNvPr>
                  <p:cNvSpPr>
                    <a:spLocks/>
                  </p:cNvSpPr>
                  <p:nvPr/>
                </p:nvSpPr>
                <p:spPr bwMode="auto">
                  <a:xfrm>
                    <a:off x="3962" y="2220"/>
                    <a:ext cx="211" cy="206"/>
                  </a:xfrm>
                  <a:custGeom>
                    <a:avLst/>
                    <a:gdLst>
                      <a:gd name="T0" fmla="*/ 67 w 78"/>
                      <a:gd name="T1" fmla="*/ 0 h 76"/>
                      <a:gd name="T2" fmla="*/ 0 w 78"/>
                      <a:gd name="T3" fmla="*/ 58 h 76"/>
                      <a:gd name="T4" fmla="*/ 15 w 78"/>
                      <a:gd name="T5" fmla="*/ 76 h 76"/>
                      <a:gd name="T6" fmla="*/ 78 w 78"/>
                      <a:gd name="T7" fmla="*/ 53 h 76"/>
                      <a:gd name="T8" fmla="*/ 67 w 78"/>
                      <a:gd name="T9" fmla="*/ 0 h 76"/>
                    </a:gdLst>
                    <a:ahLst/>
                    <a:cxnLst>
                      <a:cxn ang="0">
                        <a:pos x="T0" y="T1"/>
                      </a:cxn>
                      <a:cxn ang="0">
                        <a:pos x="T2" y="T3"/>
                      </a:cxn>
                      <a:cxn ang="0">
                        <a:pos x="T4" y="T5"/>
                      </a:cxn>
                      <a:cxn ang="0">
                        <a:pos x="T6" y="T7"/>
                      </a:cxn>
                      <a:cxn ang="0">
                        <a:pos x="T8" y="T9"/>
                      </a:cxn>
                    </a:cxnLst>
                    <a:rect l="0" t="0" r="r" b="b"/>
                    <a:pathLst>
                      <a:path w="78" h="76">
                        <a:moveTo>
                          <a:pt x="67" y="0"/>
                        </a:moveTo>
                        <a:cubicBezTo>
                          <a:pt x="42" y="0"/>
                          <a:pt x="0" y="7"/>
                          <a:pt x="0" y="58"/>
                        </a:cubicBezTo>
                        <a:cubicBezTo>
                          <a:pt x="0" y="70"/>
                          <a:pt x="15" y="76"/>
                          <a:pt x="15" y="76"/>
                        </a:cubicBezTo>
                        <a:cubicBezTo>
                          <a:pt x="78" y="53"/>
                          <a:pt x="78" y="53"/>
                          <a:pt x="78" y="53"/>
                        </a:cubicBezTo>
                        <a:lnTo>
                          <a:pt x="67" y="0"/>
                        </a:lnTo>
                        <a:close/>
                      </a:path>
                    </a:pathLst>
                  </a:custGeom>
                  <a:solidFill>
                    <a:schemeClr val="bg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marL="0" marR="0" lvl="0" indent="0" algn="l" defTabSz="9324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121" name="Rectangle 97">
                    <a:extLst>
                      <a:ext uri="{FF2B5EF4-FFF2-40B4-BE49-F238E27FC236}">
                        <a16:creationId xmlns:a16="http://schemas.microsoft.com/office/drawing/2014/main" id="{EA183095-2B11-472C-8EF5-737DBBBB4676}"/>
                      </a:ext>
                    </a:extLst>
                  </p:cNvPr>
                  <p:cNvSpPr>
                    <a:spLocks noChangeArrowheads="1"/>
                  </p:cNvSpPr>
                  <p:nvPr/>
                </p:nvSpPr>
                <p:spPr bwMode="auto">
                  <a:xfrm>
                    <a:off x="4144" y="1951"/>
                    <a:ext cx="24" cy="310"/>
                  </a:xfrm>
                  <a:prstGeom prst="rect">
                    <a:avLst/>
                  </a:prstGeom>
                  <a:solidFill>
                    <a:schemeClr val="bg2">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47" tIns="46623" rIns="93247" bIns="46623" numCol="1" anchor="t" anchorCtr="0" compatLnSpc="1">
                    <a:prstTxWarp prst="textNoShape">
                      <a:avLst/>
                    </a:prstTxWarp>
                  </a:bodyPr>
                  <a:lstStyle/>
                  <a:p>
                    <a:pPr marL="0" marR="0" lvl="0" indent="0" algn="l" defTabSz="9324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122" name="Freeform 98">
                    <a:extLst>
                      <a:ext uri="{FF2B5EF4-FFF2-40B4-BE49-F238E27FC236}">
                        <a16:creationId xmlns:a16="http://schemas.microsoft.com/office/drawing/2014/main" id="{64F1AA67-08E9-4431-846E-ECB7F6B2BE2A}"/>
                      </a:ext>
                    </a:extLst>
                  </p:cNvPr>
                  <p:cNvSpPr>
                    <a:spLocks/>
                  </p:cNvSpPr>
                  <p:nvPr/>
                </p:nvSpPr>
                <p:spPr bwMode="auto">
                  <a:xfrm>
                    <a:off x="3810" y="1951"/>
                    <a:ext cx="358" cy="413"/>
                  </a:xfrm>
                  <a:custGeom>
                    <a:avLst/>
                    <a:gdLst>
                      <a:gd name="T0" fmla="*/ 3 w 132"/>
                      <a:gd name="T1" fmla="*/ 133 h 152"/>
                      <a:gd name="T2" fmla="*/ 49 w 132"/>
                      <a:gd name="T3" fmla="*/ 0 h 152"/>
                      <a:gd name="T4" fmla="*/ 132 w 132"/>
                      <a:gd name="T5" fmla="*/ 0 h 152"/>
                      <a:gd name="T6" fmla="*/ 125 w 132"/>
                      <a:gd name="T7" fmla="*/ 7 h 152"/>
                      <a:gd name="T8" fmla="*/ 53 w 132"/>
                      <a:gd name="T9" fmla="*/ 7 h 152"/>
                      <a:gd name="T10" fmla="*/ 11 w 132"/>
                      <a:gd name="T11" fmla="*/ 144 h 152"/>
                      <a:gd name="T12" fmla="*/ 3 w 132"/>
                      <a:gd name="T13" fmla="*/ 133 h 152"/>
                    </a:gdLst>
                    <a:ahLst/>
                    <a:cxnLst>
                      <a:cxn ang="0">
                        <a:pos x="T0" y="T1"/>
                      </a:cxn>
                      <a:cxn ang="0">
                        <a:pos x="T2" y="T3"/>
                      </a:cxn>
                      <a:cxn ang="0">
                        <a:pos x="T4" y="T5"/>
                      </a:cxn>
                      <a:cxn ang="0">
                        <a:pos x="T6" y="T7"/>
                      </a:cxn>
                      <a:cxn ang="0">
                        <a:pos x="T8" y="T9"/>
                      </a:cxn>
                      <a:cxn ang="0">
                        <a:pos x="T10" y="T11"/>
                      </a:cxn>
                      <a:cxn ang="0">
                        <a:pos x="T12" y="T13"/>
                      </a:cxn>
                    </a:cxnLst>
                    <a:rect l="0" t="0" r="r" b="b"/>
                    <a:pathLst>
                      <a:path w="132" h="152">
                        <a:moveTo>
                          <a:pt x="3" y="133"/>
                        </a:moveTo>
                        <a:cubicBezTo>
                          <a:pt x="3" y="133"/>
                          <a:pt x="0" y="41"/>
                          <a:pt x="49" y="0"/>
                        </a:cubicBezTo>
                        <a:cubicBezTo>
                          <a:pt x="82" y="0"/>
                          <a:pt x="132" y="0"/>
                          <a:pt x="132" y="0"/>
                        </a:cubicBezTo>
                        <a:cubicBezTo>
                          <a:pt x="125" y="7"/>
                          <a:pt x="125" y="7"/>
                          <a:pt x="125" y="7"/>
                        </a:cubicBezTo>
                        <a:cubicBezTo>
                          <a:pt x="53" y="7"/>
                          <a:pt x="53" y="7"/>
                          <a:pt x="53" y="7"/>
                        </a:cubicBezTo>
                        <a:cubicBezTo>
                          <a:pt x="53" y="7"/>
                          <a:pt x="11" y="37"/>
                          <a:pt x="11" y="144"/>
                        </a:cubicBezTo>
                        <a:cubicBezTo>
                          <a:pt x="11" y="148"/>
                          <a:pt x="3" y="152"/>
                          <a:pt x="3" y="133"/>
                        </a:cubicBezTo>
                        <a:close/>
                      </a:path>
                    </a:pathLst>
                  </a:custGeom>
                  <a:solidFill>
                    <a:schemeClr val="bg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marL="0" marR="0" lvl="0" indent="0" algn="l" defTabSz="9324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123" name="Freeform 99">
                    <a:extLst>
                      <a:ext uri="{FF2B5EF4-FFF2-40B4-BE49-F238E27FC236}">
                        <a16:creationId xmlns:a16="http://schemas.microsoft.com/office/drawing/2014/main" id="{3ADF6753-CE06-4BA0-89E0-A61EB5CA7865}"/>
                      </a:ext>
                    </a:extLst>
                  </p:cNvPr>
                  <p:cNvSpPr>
                    <a:spLocks/>
                  </p:cNvSpPr>
                  <p:nvPr/>
                </p:nvSpPr>
                <p:spPr bwMode="auto">
                  <a:xfrm>
                    <a:off x="3713" y="2326"/>
                    <a:ext cx="257" cy="136"/>
                  </a:xfrm>
                  <a:custGeom>
                    <a:avLst/>
                    <a:gdLst>
                      <a:gd name="T0" fmla="*/ 97 w 257"/>
                      <a:gd name="T1" fmla="*/ 0 h 136"/>
                      <a:gd name="T2" fmla="*/ 0 w 257"/>
                      <a:gd name="T3" fmla="*/ 0 h 136"/>
                      <a:gd name="T4" fmla="*/ 0 w 257"/>
                      <a:gd name="T5" fmla="*/ 73 h 136"/>
                      <a:gd name="T6" fmla="*/ 56 w 257"/>
                      <a:gd name="T7" fmla="*/ 130 h 136"/>
                      <a:gd name="T8" fmla="*/ 92 w 257"/>
                      <a:gd name="T9" fmla="*/ 136 h 136"/>
                      <a:gd name="T10" fmla="*/ 257 w 257"/>
                      <a:gd name="T11" fmla="*/ 136 h 136"/>
                      <a:gd name="T12" fmla="*/ 97 w 257"/>
                      <a:gd name="T13" fmla="*/ 0 h 136"/>
                    </a:gdLst>
                    <a:ahLst/>
                    <a:cxnLst>
                      <a:cxn ang="0">
                        <a:pos x="T0" y="T1"/>
                      </a:cxn>
                      <a:cxn ang="0">
                        <a:pos x="T2" y="T3"/>
                      </a:cxn>
                      <a:cxn ang="0">
                        <a:pos x="T4" y="T5"/>
                      </a:cxn>
                      <a:cxn ang="0">
                        <a:pos x="T6" y="T7"/>
                      </a:cxn>
                      <a:cxn ang="0">
                        <a:pos x="T8" y="T9"/>
                      </a:cxn>
                      <a:cxn ang="0">
                        <a:pos x="T10" y="T11"/>
                      </a:cxn>
                      <a:cxn ang="0">
                        <a:pos x="T12" y="T13"/>
                      </a:cxn>
                    </a:cxnLst>
                    <a:rect l="0" t="0" r="r" b="b"/>
                    <a:pathLst>
                      <a:path w="257" h="136">
                        <a:moveTo>
                          <a:pt x="97" y="0"/>
                        </a:moveTo>
                        <a:lnTo>
                          <a:pt x="0" y="0"/>
                        </a:lnTo>
                        <a:lnTo>
                          <a:pt x="0" y="73"/>
                        </a:lnTo>
                        <a:lnTo>
                          <a:pt x="56" y="130"/>
                        </a:lnTo>
                        <a:lnTo>
                          <a:pt x="92" y="136"/>
                        </a:lnTo>
                        <a:lnTo>
                          <a:pt x="257" y="136"/>
                        </a:lnTo>
                        <a:lnTo>
                          <a:pt x="97" y="0"/>
                        </a:lnTo>
                        <a:close/>
                      </a:path>
                    </a:pathLst>
                  </a:custGeom>
                  <a:solidFill>
                    <a:schemeClr val="bg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marL="0" marR="0" lvl="0" indent="0" algn="l" defTabSz="9324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124" name="Freeform 100">
                    <a:extLst>
                      <a:ext uri="{FF2B5EF4-FFF2-40B4-BE49-F238E27FC236}">
                        <a16:creationId xmlns:a16="http://schemas.microsoft.com/office/drawing/2014/main" id="{0AB533A8-37C9-4AF1-8AC9-8F9FA93CB110}"/>
                      </a:ext>
                    </a:extLst>
                  </p:cNvPr>
                  <p:cNvSpPr>
                    <a:spLocks/>
                  </p:cNvSpPr>
                  <p:nvPr/>
                </p:nvSpPr>
                <p:spPr bwMode="auto">
                  <a:xfrm>
                    <a:off x="4081" y="2342"/>
                    <a:ext cx="266" cy="120"/>
                  </a:xfrm>
                  <a:custGeom>
                    <a:avLst/>
                    <a:gdLst>
                      <a:gd name="T0" fmla="*/ 266 w 266"/>
                      <a:gd name="T1" fmla="*/ 19 h 120"/>
                      <a:gd name="T2" fmla="*/ 266 w 266"/>
                      <a:gd name="T3" fmla="*/ 120 h 120"/>
                      <a:gd name="T4" fmla="*/ 0 w 266"/>
                      <a:gd name="T5" fmla="*/ 120 h 120"/>
                      <a:gd name="T6" fmla="*/ 120 w 266"/>
                      <a:gd name="T7" fmla="*/ 0 h 120"/>
                      <a:gd name="T8" fmla="*/ 266 w 266"/>
                      <a:gd name="T9" fmla="*/ 19 h 120"/>
                    </a:gdLst>
                    <a:ahLst/>
                    <a:cxnLst>
                      <a:cxn ang="0">
                        <a:pos x="T0" y="T1"/>
                      </a:cxn>
                      <a:cxn ang="0">
                        <a:pos x="T2" y="T3"/>
                      </a:cxn>
                      <a:cxn ang="0">
                        <a:pos x="T4" y="T5"/>
                      </a:cxn>
                      <a:cxn ang="0">
                        <a:pos x="T6" y="T7"/>
                      </a:cxn>
                      <a:cxn ang="0">
                        <a:pos x="T8" y="T9"/>
                      </a:cxn>
                    </a:cxnLst>
                    <a:rect l="0" t="0" r="r" b="b"/>
                    <a:pathLst>
                      <a:path w="266" h="120">
                        <a:moveTo>
                          <a:pt x="266" y="19"/>
                        </a:moveTo>
                        <a:lnTo>
                          <a:pt x="266" y="120"/>
                        </a:lnTo>
                        <a:lnTo>
                          <a:pt x="0" y="120"/>
                        </a:lnTo>
                        <a:lnTo>
                          <a:pt x="120" y="0"/>
                        </a:lnTo>
                        <a:lnTo>
                          <a:pt x="266" y="19"/>
                        </a:lnTo>
                        <a:close/>
                      </a:path>
                    </a:pathLst>
                  </a:custGeom>
                  <a:solidFill>
                    <a:schemeClr val="bg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marL="0" marR="0" lvl="0" indent="0" algn="l" defTabSz="9324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125" name="Freeform 101">
                    <a:extLst>
                      <a:ext uri="{FF2B5EF4-FFF2-40B4-BE49-F238E27FC236}">
                        <a16:creationId xmlns:a16="http://schemas.microsoft.com/office/drawing/2014/main" id="{5E5799F5-592C-40A4-BCD3-FC36B312E5AC}"/>
                      </a:ext>
                    </a:extLst>
                  </p:cNvPr>
                  <p:cNvSpPr>
                    <a:spLocks/>
                  </p:cNvSpPr>
                  <p:nvPr/>
                </p:nvSpPr>
                <p:spPr bwMode="auto">
                  <a:xfrm>
                    <a:off x="3707" y="2220"/>
                    <a:ext cx="640" cy="258"/>
                  </a:xfrm>
                  <a:custGeom>
                    <a:avLst/>
                    <a:gdLst>
                      <a:gd name="T0" fmla="*/ 96 w 236"/>
                      <a:gd name="T1" fmla="*/ 95 h 95"/>
                      <a:gd name="T2" fmla="*/ 183 w 236"/>
                      <a:gd name="T3" fmla="*/ 95 h 95"/>
                      <a:gd name="T4" fmla="*/ 236 w 236"/>
                      <a:gd name="T5" fmla="*/ 52 h 95"/>
                      <a:gd name="T6" fmla="*/ 236 w 236"/>
                      <a:gd name="T7" fmla="*/ 30 h 95"/>
                      <a:gd name="T8" fmla="*/ 201 w 236"/>
                      <a:gd name="T9" fmla="*/ 0 h 95"/>
                      <a:gd name="T10" fmla="*/ 170 w 236"/>
                      <a:gd name="T11" fmla="*/ 0 h 95"/>
                      <a:gd name="T12" fmla="*/ 170 w 236"/>
                      <a:gd name="T13" fmla="*/ 11 h 95"/>
                      <a:gd name="T14" fmla="*/ 106 w 236"/>
                      <a:gd name="T15" fmla="*/ 58 h 95"/>
                      <a:gd name="T16" fmla="*/ 69 w 236"/>
                      <a:gd name="T17" fmla="*/ 58 h 95"/>
                      <a:gd name="T18" fmla="*/ 41 w 236"/>
                      <a:gd name="T19" fmla="*/ 34 h 95"/>
                      <a:gd name="T20" fmla="*/ 0 w 236"/>
                      <a:gd name="T21" fmla="*/ 34 h 95"/>
                      <a:gd name="T22" fmla="*/ 0 w 236"/>
                      <a:gd name="T23" fmla="*/ 44 h 95"/>
                      <a:gd name="T24" fmla="*/ 41 w 236"/>
                      <a:gd name="T25" fmla="*/ 44 h 95"/>
                      <a:gd name="T26" fmla="*/ 96 w 236"/>
                      <a:gd name="T27"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6" h="95">
                        <a:moveTo>
                          <a:pt x="96" y="95"/>
                        </a:moveTo>
                        <a:cubicBezTo>
                          <a:pt x="183" y="95"/>
                          <a:pt x="183" y="95"/>
                          <a:pt x="183" y="95"/>
                        </a:cubicBezTo>
                        <a:cubicBezTo>
                          <a:pt x="183" y="95"/>
                          <a:pt x="188" y="52"/>
                          <a:pt x="236" y="52"/>
                        </a:cubicBezTo>
                        <a:cubicBezTo>
                          <a:pt x="236" y="35"/>
                          <a:pt x="236" y="30"/>
                          <a:pt x="236" y="30"/>
                        </a:cubicBezTo>
                        <a:cubicBezTo>
                          <a:pt x="236" y="30"/>
                          <a:pt x="236" y="0"/>
                          <a:pt x="201" y="0"/>
                        </a:cubicBezTo>
                        <a:cubicBezTo>
                          <a:pt x="176" y="0"/>
                          <a:pt x="170" y="0"/>
                          <a:pt x="170" y="0"/>
                        </a:cubicBezTo>
                        <a:cubicBezTo>
                          <a:pt x="170" y="11"/>
                          <a:pt x="170" y="11"/>
                          <a:pt x="170" y="11"/>
                        </a:cubicBezTo>
                        <a:cubicBezTo>
                          <a:pt x="170" y="11"/>
                          <a:pt x="106" y="6"/>
                          <a:pt x="106" y="58"/>
                        </a:cubicBezTo>
                        <a:cubicBezTo>
                          <a:pt x="69" y="58"/>
                          <a:pt x="69" y="58"/>
                          <a:pt x="69" y="58"/>
                        </a:cubicBezTo>
                        <a:cubicBezTo>
                          <a:pt x="41" y="34"/>
                          <a:pt x="41" y="34"/>
                          <a:pt x="41" y="34"/>
                        </a:cubicBezTo>
                        <a:cubicBezTo>
                          <a:pt x="0" y="34"/>
                          <a:pt x="0" y="34"/>
                          <a:pt x="0" y="34"/>
                        </a:cubicBezTo>
                        <a:cubicBezTo>
                          <a:pt x="0" y="44"/>
                          <a:pt x="0" y="44"/>
                          <a:pt x="0" y="44"/>
                        </a:cubicBezTo>
                        <a:cubicBezTo>
                          <a:pt x="41" y="44"/>
                          <a:pt x="41" y="44"/>
                          <a:pt x="41" y="44"/>
                        </a:cubicBezTo>
                        <a:lnTo>
                          <a:pt x="96" y="9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marL="0" marR="0" lvl="0" indent="0" algn="l" defTabSz="9324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126" name="Oval 102">
                    <a:extLst>
                      <a:ext uri="{FF2B5EF4-FFF2-40B4-BE49-F238E27FC236}">
                        <a16:creationId xmlns:a16="http://schemas.microsoft.com/office/drawing/2014/main" id="{53447A9B-D773-405D-9754-990A5A6896D9}"/>
                      </a:ext>
                    </a:extLst>
                  </p:cNvPr>
                  <p:cNvSpPr>
                    <a:spLocks noChangeArrowheads="1"/>
                  </p:cNvSpPr>
                  <p:nvPr/>
                </p:nvSpPr>
                <p:spPr bwMode="auto">
                  <a:xfrm>
                    <a:off x="4252" y="2397"/>
                    <a:ext cx="130" cy="130"/>
                  </a:xfrm>
                  <a:prstGeom prst="ellipse">
                    <a:avLst/>
                  </a:pr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marL="0" marR="0" lvl="0" indent="0" algn="l" defTabSz="9324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127" name="Oval 103">
                    <a:extLst>
                      <a:ext uri="{FF2B5EF4-FFF2-40B4-BE49-F238E27FC236}">
                        <a16:creationId xmlns:a16="http://schemas.microsoft.com/office/drawing/2014/main" id="{1C78FF43-9189-427C-BF1D-59E581C6534D}"/>
                      </a:ext>
                    </a:extLst>
                  </p:cNvPr>
                  <p:cNvSpPr>
                    <a:spLocks noChangeArrowheads="1"/>
                  </p:cNvSpPr>
                  <p:nvPr/>
                </p:nvSpPr>
                <p:spPr bwMode="auto">
                  <a:xfrm>
                    <a:off x="4285" y="2426"/>
                    <a:ext cx="67" cy="71"/>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marL="0" marR="0" lvl="0" indent="0" algn="l" defTabSz="9324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128" name="Rectangle 104">
                    <a:extLst>
                      <a:ext uri="{FF2B5EF4-FFF2-40B4-BE49-F238E27FC236}">
                        <a16:creationId xmlns:a16="http://schemas.microsoft.com/office/drawing/2014/main" id="{DB78812A-C755-4EC2-9980-F0BF287F34CC}"/>
                      </a:ext>
                    </a:extLst>
                  </p:cNvPr>
                  <p:cNvSpPr>
                    <a:spLocks noChangeArrowheads="1"/>
                  </p:cNvSpPr>
                  <p:nvPr/>
                </p:nvSpPr>
                <p:spPr bwMode="auto">
                  <a:xfrm>
                    <a:off x="3661" y="1793"/>
                    <a:ext cx="46" cy="669"/>
                  </a:xfrm>
                  <a:prstGeom prst="rect">
                    <a:avLst/>
                  </a:prstGeom>
                  <a:solidFill>
                    <a:schemeClr val="bg2">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47" tIns="46623" rIns="93247" bIns="46623" numCol="1" anchor="t" anchorCtr="0" compatLnSpc="1">
                    <a:prstTxWarp prst="textNoShape">
                      <a:avLst/>
                    </a:prstTxWarp>
                  </a:bodyPr>
                  <a:lstStyle/>
                  <a:p>
                    <a:pPr marL="0" marR="0" lvl="0" indent="0" algn="l" defTabSz="9324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129" name="Freeform 105">
                    <a:extLst>
                      <a:ext uri="{FF2B5EF4-FFF2-40B4-BE49-F238E27FC236}">
                        <a16:creationId xmlns:a16="http://schemas.microsoft.com/office/drawing/2014/main" id="{1CC6C057-7146-48F1-8CD5-3C782D9396BC}"/>
                      </a:ext>
                    </a:extLst>
                  </p:cNvPr>
                  <p:cNvSpPr>
                    <a:spLocks/>
                  </p:cNvSpPr>
                  <p:nvPr/>
                </p:nvSpPr>
                <p:spPr bwMode="auto">
                  <a:xfrm>
                    <a:off x="3691" y="1951"/>
                    <a:ext cx="65" cy="51"/>
                  </a:xfrm>
                  <a:custGeom>
                    <a:avLst/>
                    <a:gdLst>
                      <a:gd name="T0" fmla="*/ 65 w 65"/>
                      <a:gd name="T1" fmla="*/ 40 h 51"/>
                      <a:gd name="T2" fmla="*/ 0 w 65"/>
                      <a:gd name="T3" fmla="*/ 51 h 51"/>
                      <a:gd name="T4" fmla="*/ 0 w 65"/>
                      <a:gd name="T5" fmla="*/ 0 h 51"/>
                      <a:gd name="T6" fmla="*/ 65 w 65"/>
                      <a:gd name="T7" fmla="*/ 0 h 51"/>
                      <a:gd name="T8" fmla="*/ 65 w 65"/>
                      <a:gd name="T9" fmla="*/ 40 h 51"/>
                    </a:gdLst>
                    <a:ahLst/>
                    <a:cxnLst>
                      <a:cxn ang="0">
                        <a:pos x="T0" y="T1"/>
                      </a:cxn>
                      <a:cxn ang="0">
                        <a:pos x="T2" y="T3"/>
                      </a:cxn>
                      <a:cxn ang="0">
                        <a:pos x="T4" y="T5"/>
                      </a:cxn>
                      <a:cxn ang="0">
                        <a:pos x="T6" y="T7"/>
                      </a:cxn>
                      <a:cxn ang="0">
                        <a:pos x="T8" y="T9"/>
                      </a:cxn>
                    </a:cxnLst>
                    <a:rect l="0" t="0" r="r" b="b"/>
                    <a:pathLst>
                      <a:path w="65" h="51">
                        <a:moveTo>
                          <a:pt x="65" y="40"/>
                        </a:moveTo>
                        <a:lnTo>
                          <a:pt x="0" y="51"/>
                        </a:lnTo>
                        <a:lnTo>
                          <a:pt x="0" y="0"/>
                        </a:lnTo>
                        <a:lnTo>
                          <a:pt x="65" y="0"/>
                        </a:lnTo>
                        <a:lnTo>
                          <a:pt x="65" y="40"/>
                        </a:lnTo>
                        <a:close/>
                      </a:path>
                    </a:pathLst>
                  </a:custGeom>
                  <a:solidFill>
                    <a:schemeClr val="bg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marL="0" marR="0" lvl="0" indent="0" algn="l" defTabSz="9324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130" name="Rectangle 106">
                    <a:extLst>
                      <a:ext uri="{FF2B5EF4-FFF2-40B4-BE49-F238E27FC236}">
                        <a16:creationId xmlns:a16="http://schemas.microsoft.com/office/drawing/2014/main" id="{335BD622-7F1D-4109-BA51-ECE98C9EDEC6}"/>
                      </a:ext>
                    </a:extLst>
                  </p:cNvPr>
                  <p:cNvSpPr>
                    <a:spLocks noChangeArrowheads="1"/>
                  </p:cNvSpPr>
                  <p:nvPr/>
                </p:nvSpPr>
                <p:spPr bwMode="auto">
                  <a:xfrm>
                    <a:off x="3420" y="2288"/>
                    <a:ext cx="263" cy="19"/>
                  </a:xfrm>
                  <a:prstGeom prst="rect">
                    <a:avLst/>
                  </a:prstGeom>
                  <a:solidFill>
                    <a:schemeClr val="bg2">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47" tIns="46623" rIns="93247" bIns="46623" numCol="1" anchor="t" anchorCtr="0" compatLnSpc="1">
                    <a:prstTxWarp prst="textNoShape">
                      <a:avLst/>
                    </a:prstTxWarp>
                  </a:bodyPr>
                  <a:lstStyle/>
                  <a:p>
                    <a:pPr marL="0" marR="0" lvl="0" indent="0" algn="l" defTabSz="9324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131" name="Rectangle 107">
                    <a:extLst>
                      <a:ext uri="{FF2B5EF4-FFF2-40B4-BE49-F238E27FC236}">
                        <a16:creationId xmlns:a16="http://schemas.microsoft.com/office/drawing/2014/main" id="{10D8AFDB-070D-4EBA-AA58-A66D6D514C31}"/>
                      </a:ext>
                    </a:extLst>
                  </p:cNvPr>
                  <p:cNvSpPr>
                    <a:spLocks noChangeArrowheads="1"/>
                  </p:cNvSpPr>
                  <p:nvPr/>
                </p:nvSpPr>
                <p:spPr bwMode="auto">
                  <a:xfrm>
                    <a:off x="3645" y="2087"/>
                    <a:ext cx="38" cy="209"/>
                  </a:xfrm>
                  <a:prstGeom prst="rect">
                    <a:avLst/>
                  </a:prstGeom>
                  <a:solidFill>
                    <a:schemeClr val="bg2">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47" tIns="46623" rIns="93247" bIns="46623" numCol="1" anchor="t" anchorCtr="0" compatLnSpc="1">
                    <a:prstTxWarp prst="textNoShape">
                      <a:avLst/>
                    </a:prstTxWarp>
                  </a:bodyPr>
                  <a:lstStyle/>
                  <a:p>
                    <a:pPr marL="0" marR="0" lvl="0" indent="0" algn="l" defTabSz="9324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132" name="Freeform 108">
                    <a:extLst>
                      <a:ext uri="{FF2B5EF4-FFF2-40B4-BE49-F238E27FC236}">
                        <a16:creationId xmlns:a16="http://schemas.microsoft.com/office/drawing/2014/main" id="{3568C6C3-9814-4E2E-8D8B-C7577C7B23B0}"/>
                      </a:ext>
                    </a:extLst>
                  </p:cNvPr>
                  <p:cNvSpPr>
                    <a:spLocks/>
                  </p:cNvSpPr>
                  <p:nvPr/>
                </p:nvSpPr>
                <p:spPr bwMode="auto">
                  <a:xfrm>
                    <a:off x="4068" y="2152"/>
                    <a:ext cx="46" cy="98"/>
                  </a:xfrm>
                  <a:custGeom>
                    <a:avLst/>
                    <a:gdLst>
                      <a:gd name="T0" fmla="*/ 11 w 17"/>
                      <a:gd name="T1" fmla="*/ 34 h 36"/>
                      <a:gd name="T2" fmla="*/ 8 w 17"/>
                      <a:gd name="T3" fmla="*/ 36 h 36"/>
                      <a:gd name="T4" fmla="*/ 2 w 17"/>
                      <a:gd name="T5" fmla="*/ 35 h 36"/>
                      <a:gd name="T6" fmla="*/ 0 w 17"/>
                      <a:gd name="T7" fmla="*/ 32 h 36"/>
                      <a:gd name="T8" fmla="*/ 6 w 17"/>
                      <a:gd name="T9" fmla="*/ 2 h 36"/>
                      <a:gd name="T10" fmla="*/ 9 w 17"/>
                      <a:gd name="T11" fmla="*/ 0 h 36"/>
                      <a:gd name="T12" fmla="*/ 14 w 17"/>
                      <a:gd name="T13" fmla="*/ 1 h 36"/>
                      <a:gd name="T14" fmla="*/ 17 w 17"/>
                      <a:gd name="T15" fmla="*/ 4 h 36"/>
                      <a:gd name="T16" fmla="*/ 11 w 17"/>
                      <a:gd name="T17" fmla="*/ 3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36">
                        <a:moveTo>
                          <a:pt x="11" y="34"/>
                        </a:moveTo>
                        <a:cubicBezTo>
                          <a:pt x="11" y="35"/>
                          <a:pt x="9" y="36"/>
                          <a:pt x="8" y="36"/>
                        </a:cubicBezTo>
                        <a:cubicBezTo>
                          <a:pt x="2" y="35"/>
                          <a:pt x="2" y="35"/>
                          <a:pt x="2" y="35"/>
                        </a:cubicBezTo>
                        <a:cubicBezTo>
                          <a:pt x="1" y="35"/>
                          <a:pt x="0" y="33"/>
                          <a:pt x="0" y="32"/>
                        </a:cubicBezTo>
                        <a:cubicBezTo>
                          <a:pt x="6" y="2"/>
                          <a:pt x="6" y="2"/>
                          <a:pt x="6" y="2"/>
                        </a:cubicBezTo>
                        <a:cubicBezTo>
                          <a:pt x="6" y="1"/>
                          <a:pt x="7" y="0"/>
                          <a:pt x="9" y="0"/>
                        </a:cubicBezTo>
                        <a:cubicBezTo>
                          <a:pt x="14" y="1"/>
                          <a:pt x="14" y="1"/>
                          <a:pt x="14" y="1"/>
                        </a:cubicBezTo>
                        <a:cubicBezTo>
                          <a:pt x="16" y="1"/>
                          <a:pt x="17" y="3"/>
                          <a:pt x="17" y="4"/>
                        </a:cubicBezTo>
                        <a:lnTo>
                          <a:pt x="11" y="34"/>
                        </a:lnTo>
                        <a:close/>
                      </a:path>
                    </a:pathLst>
                  </a:custGeom>
                  <a:solidFill>
                    <a:schemeClr val="bg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marL="0" marR="0" lvl="0" indent="0" algn="l" defTabSz="9324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133" name="Freeform 109">
                    <a:extLst>
                      <a:ext uri="{FF2B5EF4-FFF2-40B4-BE49-F238E27FC236}">
                        <a16:creationId xmlns:a16="http://schemas.microsoft.com/office/drawing/2014/main" id="{BA312D2D-582E-4DEA-B1E6-EDBFA0B4FC3C}"/>
                      </a:ext>
                    </a:extLst>
                  </p:cNvPr>
                  <p:cNvSpPr>
                    <a:spLocks noEditPoints="1"/>
                  </p:cNvSpPr>
                  <p:nvPr/>
                </p:nvSpPr>
                <p:spPr bwMode="auto">
                  <a:xfrm>
                    <a:off x="3862" y="2068"/>
                    <a:ext cx="40" cy="43"/>
                  </a:xfrm>
                  <a:custGeom>
                    <a:avLst/>
                    <a:gdLst>
                      <a:gd name="T0" fmla="*/ 8 w 15"/>
                      <a:gd name="T1" fmla="*/ 16 h 16"/>
                      <a:gd name="T2" fmla="*/ 7 w 15"/>
                      <a:gd name="T3" fmla="*/ 16 h 16"/>
                      <a:gd name="T4" fmla="*/ 2 w 15"/>
                      <a:gd name="T5" fmla="*/ 13 h 16"/>
                      <a:gd name="T6" fmla="*/ 1 w 15"/>
                      <a:gd name="T7" fmla="*/ 12 h 16"/>
                      <a:gd name="T8" fmla="*/ 1 w 15"/>
                      <a:gd name="T9" fmla="*/ 10 h 16"/>
                      <a:gd name="T10" fmla="*/ 4 w 15"/>
                      <a:gd name="T11" fmla="*/ 1 h 16"/>
                      <a:gd name="T12" fmla="*/ 8 w 15"/>
                      <a:gd name="T13" fmla="*/ 0 h 16"/>
                      <a:gd name="T14" fmla="*/ 13 w 15"/>
                      <a:gd name="T15" fmla="*/ 2 h 16"/>
                      <a:gd name="T16" fmla="*/ 14 w 15"/>
                      <a:gd name="T17" fmla="*/ 4 h 16"/>
                      <a:gd name="T18" fmla="*/ 14 w 15"/>
                      <a:gd name="T19" fmla="*/ 6 h 16"/>
                      <a:gd name="T20" fmla="*/ 10 w 15"/>
                      <a:gd name="T21" fmla="*/ 14 h 16"/>
                      <a:gd name="T22" fmla="*/ 8 w 15"/>
                      <a:gd name="T23" fmla="*/ 16 h 16"/>
                      <a:gd name="T24" fmla="*/ 7 w 15"/>
                      <a:gd name="T25" fmla="*/ 2 h 16"/>
                      <a:gd name="T26" fmla="*/ 6 w 15"/>
                      <a:gd name="T27" fmla="*/ 2 h 16"/>
                      <a:gd name="T28" fmla="*/ 2 w 15"/>
                      <a:gd name="T29" fmla="*/ 11 h 16"/>
                      <a:gd name="T30" fmla="*/ 2 w 15"/>
                      <a:gd name="T31" fmla="*/ 11 h 16"/>
                      <a:gd name="T32" fmla="*/ 3 w 15"/>
                      <a:gd name="T33" fmla="*/ 12 h 16"/>
                      <a:gd name="T34" fmla="*/ 8 w 15"/>
                      <a:gd name="T35" fmla="*/ 14 h 16"/>
                      <a:gd name="T36" fmla="*/ 9 w 15"/>
                      <a:gd name="T37" fmla="*/ 13 h 16"/>
                      <a:gd name="T38" fmla="*/ 13 w 15"/>
                      <a:gd name="T39" fmla="*/ 5 h 16"/>
                      <a:gd name="T40" fmla="*/ 13 w 15"/>
                      <a:gd name="T41" fmla="*/ 5 h 16"/>
                      <a:gd name="T42" fmla="*/ 12 w 15"/>
                      <a:gd name="T43" fmla="*/ 4 h 16"/>
                      <a:gd name="T44" fmla="*/ 7 w 15"/>
                      <a:gd name="T45" fmla="*/ 2 h 16"/>
                      <a:gd name="T46" fmla="*/ 7 w 15"/>
                      <a:gd name="T47"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 h="16">
                        <a:moveTo>
                          <a:pt x="8" y="16"/>
                        </a:moveTo>
                        <a:cubicBezTo>
                          <a:pt x="8" y="16"/>
                          <a:pt x="7" y="16"/>
                          <a:pt x="7" y="16"/>
                        </a:cubicBezTo>
                        <a:cubicBezTo>
                          <a:pt x="2" y="13"/>
                          <a:pt x="2" y="13"/>
                          <a:pt x="2" y="13"/>
                        </a:cubicBezTo>
                        <a:cubicBezTo>
                          <a:pt x="1" y="13"/>
                          <a:pt x="1" y="12"/>
                          <a:pt x="1" y="12"/>
                        </a:cubicBezTo>
                        <a:cubicBezTo>
                          <a:pt x="0" y="11"/>
                          <a:pt x="0" y="10"/>
                          <a:pt x="1" y="10"/>
                        </a:cubicBezTo>
                        <a:cubicBezTo>
                          <a:pt x="4" y="1"/>
                          <a:pt x="4" y="1"/>
                          <a:pt x="4" y="1"/>
                        </a:cubicBezTo>
                        <a:cubicBezTo>
                          <a:pt x="5" y="0"/>
                          <a:pt x="7" y="0"/>
                          <a:pt x="8" y="0"/>
                        </a:cubicBezTo>
                        <a:cubicBezTo>
                          <a:pt x="13" y="2"/>
                          <a:pt x="13" y="2"/>
                          <a:pt x="13" y="2"/>
                        </a:cubicBezTo>
                        <a:cubicBezTo>
                          <a:pt x="14" y="3"/>
                          <a:pt x="14" y="3"/>
                          <a:pt x="14" y="4"/>
                        </a:cubicBezTo>
                        <a:cubicBezTo>
                          <a:pt x="15" y="5"/>
                          <a:pt x="15" y="5"/>
                          <a:pt x="14" y="6"/>
                        </a:cubicBezTo>
                        <a:cubicBezTo>
                          <a:pt x="10" y="14"/>
                          <a:pt x="10" y="14"/>
                          <a:pt x="10" y="14"/>
                        </a:cubicBezTo>
                        <a:cubicBezTo>
                          <a:pt x="10" y="15"/>
                          <a:pt x="9" y="16"/>
                          <a:pt x="8" y="16"/>
                        </a:cubicBezTo>
                        <a:close/>
                        <a:moveTo>
                          <a:pt x="7" y="2"/>
                        </a:moveTo>
                        <a:cubicBezTo>
                          <a:pt x="6" y="2"/>
                          <a:pt x="6" y="2"/>
                          <a:pt x="6" y="2"/>
                        </a:cubicBezTo>
                        <a:cubicBezTo>
                          <a:pt x="2" y="11"/>
                          <a:pt x="2" y="11"/>
                          <a:pt x="2" y="11"/>
                        </a:cubicBezTo>
                        <a:cubicBezTo>
                          <a:pt x="2" y="11"/>
                          <a:pt x="2" y="11"/>
                          <a:pt x="2" y="11"/>
                        </a:cubicBezTo>
                        <a:cubicBezTo>
                          <a:pt x="2" y="11"/>
                          <a:pt x="2" y="11"/>
                          <a:pt x="3" y="12"/>
                        </a:cubicBezTo>
                        <a:cubicBezTo>
                          <a:pt x="8" y="14"/>
                          <a:pt x="8" y="14"/>
                          <a:pt x="8" y="14"/>
                        </a:cubicBezTo>
                        <a:cubicBezTo>
                          <a:pt x="8" y="14"/>
                          <a:pt x="9" y="14"/>
                          <a:pt x="9" y="13"/>
                        </a:cubicBezTo>
                        <a:cubicBezTo>
                          <a:pt x="13" y="5"/>
                          <a:pt x="13" y="5"/>
                          <a:pt x="13" y="5"/>
                        </a:cubicBezTo>
                        <a:cubicBezTo>
                          <a:pt x="13" y="5"/>
                          <a:pt x="13" y="5"/>
                          <a:pt x="13" y="5"/>
                        </a:cubicBezTo>
                        <a:cubicBezTo>
                          <a:pt x="12" y="4"/>
                          <a:pt x="12" y="4"/>
                          <a:pt x="12" y="4"/>
                        </a:cubicBezTo>
                        <a:cubicBezTo>
                          <a:pt x="7" y="2"/>
                          <a:pt x="7" y="2"/>
                          <a:pt x="7" y="2"/>
                        </a:cubicBezTo>
                        <a:cubicBezTo>
                          <a:pt x="7" y="2"/>
                          <a:pt x="7" y="2"/>
                          <a:pt x="7" y="2"/>
                        </a:cubicBezTo>
                        <a:close/>
                      </a:path>
                    </a:pathLst>
                  </a:custGeom>
                  <a:solidFill>
                    <a:schemeClr val="bg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marL="0" marR="0" lvl="0" indent="0" algn="l" defTabSz="9324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134" name="Oval 110">
                    <a:extLst>
                      <a:ext uri="{FF2B5EF4-FFF2-40B4-BE49-F238E27FC236}">
                        <a16:creationId xmlns:a16="http://schemas.microsoft.com/office/drawing/2014/main" id="{24E1FCDE-4A22-4F84-A75A-C39356E9D953}"/>
                      </a:ext>
                    </a:extLst>
                  </p:cNvPr>
                  <p:cNvSpPr>
                    <a:spLocks noChangeArrowheads="1"/>
                  </p:cNvSpPr>
                  <p:nvPr/>
                </p:nvSpPr>
                <p:spPr bwMode="auto">
                  <a:xfrm>
                    <a:off x="3683" y="2353"/>
                    <a:ext cx="173" cy="174"/>
                  </a:xfrm>
                  <a:prstGeom prst="ellipse">
                    <a:avLst/>
                  </a:pr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marL="0" marR="0" lvl="0" indent="0" algn="l" defTabSz="9324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135" name="Oval 111">
                    <a:extLst>
                      <a:ext uri="{FF2B5EF4-FFF2-40B4-BE49-F238E27FC236}">
                        <a16:creationId xmlns:a16="http://schemas.microsoft.com/office/drawing/2014/main" id="{A95AD55F-6D52-4325-98A7-A2FFE630DA3D}"/>
                      </a:ext>
                    </a:extLst>
                  </p:cNvPr>
                  <p:cNvSpPr>
                    <a:spLocks noChangeArrowheads="1"/>
                  </p:cNvSpPr>
                  <p:nvPr/>
                </p:nvSpPr>
                <p:spPr bwMode="auto">
                  <a:xfrm>
                    <a:off x="3723" y="2394"/>
                    <a:ext cx="93" cy="92"/>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marL="0" marR="0" lvl="0" indent="0" algn="l" defTabSz="9324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136" name="Freeform 112">
                    <a:extLst>
                      <a:ext uri="{FF2B5EF4-FFF2-40B4-BE49-F238E27FC236}">
                        <a16:creationId xmlns:a16="http://schemas.microsoft.com/office/drawing/2014/main" id="{E4E1780D-612D-49D5-AF18-384067877DF5}"/>
                      </a:ext>
                    </a:extLst>
                  </p:cNvPr>
                  <p:cNvSpPr>
                    <a:spLocks/>
                  </p:cNvSpPr>
                  <p:nvPr/>
                </p:nvSpPr>
                <p:spPr bwMode="auto">
                  <a:xfrm>
                    <a:off x="4163" y="2293"/>
                    <a:ext cx="54" cy="8"/>
                  </a:xfrm>
                  <a:custGeom>
                    <a:avLst/>
                    <a:gdLst>
                      <a:gd name="T0" fmla="*/ 20 w 20"/>
                      <a:gd name="T1" fmla="*/ 2 h 3"/>
                      <a:gd name="T2" fmla="*/ 18 w 20"/>
                      <a:gd name="T3" fmla="*/ 3 h 3"/>
                      <a:gd name="T4" fmla="*/ 1 w 20"/>
                      <a:gd name="T5" fmla="*/ 3 h 3"/>
                      <a:gd name="T6" fmla="*/ 0 w 20"/>
                      <a:gd name="T7" fmla="*/ 2 h 3"/>
                      <a:gd name="T8" fmla="*/ 0 w 20"/>
                      <a:gd name="T9" fmla="*/ 2 h 3"/>
                      <a:gd name="T10" fmla="*/ 1 w 20"/>
                      <a:gd name="T11" fmla="*/ 0 h 3"/>
                      <a:gd name="T12" fmla="*/ 18 w 20"/>
                      <a:gd name="T13" fmla="*/ 0 h 3"/>
                      <a:gd name="T14" fmla="*/ 20 w 20"/>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3">
                        <a:moveTo>
                          <a:pt x="20" y="2"/>
                        </a:moveTo>
                        <a:cubicBezTo>
                          <a:pt x="20" y="3"/>
                          <a:pt x="19" y="3"/>
                          <a:pt x="18" y="3"/>
                        </a:cubicBezTo>
                        <a:cubicBezTo>
                          <a:pt x="1" y="3"/>
                          <a:pt x="1" y="3"/>
                          <a:pt x="1" y="3"/>
                        </a:cubicBezTo>
                        <a:cubicBezTo>
                          <a:pt x="0" y="3"/>
                          <a:pt x="0" y="3"/>
                          <a:pt x="0" y="2"/>
                        </a:cubicBezTo>
                        <a:cubicBezTo>
                          <a:pt x="0" y="2"/>
                          <a:pt x="0" y="2"/>
                          <a:pt x="0" y="2"/>
                        </a:cubicBezTo>
                        <a:cubicBezTo>
                          <a:pt x="0" y="1"/>
                          <a:pt x="0" y="0"/>
                          <a:pt x="1" y="0"/>
                        </a:cubicBezTo>
                        <a:cubicBezTo>
                          <a:pt x="18" y="0"/>
                          <a:pt x="18" y="0"/>
                          <a:pt x="18" y="0"/>
                        </a:cubicBezTo>
                        <a:cubicBezTo>
                          <a:pt x="19" y="0"/>
                          <a:pt x="20" y="1"/>
                          <a:pt x="20" y="2"/>
                        </a:cubicBezTo>
                        <a:close/>
                      </a:path>
                    </a:pathLst>
                  </a:custGeom>
                  <a:solidFill>
                    <a:schemeClr val="bg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marL="0" marR="0" lvl="0" indent="0" algn="l" defTabSz="9324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137" name="Freeform 113">
                    <a:extLst>
                      <a:ext uri="{FF2B5EF4-FFF2-40B4-BE49-F238E27FC236}">
                        <a16:creationId xmlns:a16="http://schemas.microsoft.com/office/drawing/2014/main" id="{31D9A13B-99B8-4A0D-AB69-CF78D799BDAA}"/>
                      </a:ext>
                    </a:extLst>
                  </p:cNvPr>
                  <p:cNvSpPr>
                    <a:spLocks/>
                  </p:cNvSpPr>
                  <p:nvPr/>
                </p:nvSpPr>
                <p:spPr bwMode="auto">
                  <a:xfrm>
                    <a:off x="4163" y="2315"/>
                    <a:ext cx="54" cy="8"/>
                  </a:xfrm>
                  <a:custGeom>
                    <a:avLst/>
                    <a:gdLst>
                      <a:gd name="T0" fmla="*/ 20 w 20"/>
                      <a:gd name="T1" fmla="*/ 1 h 3"/>
                      <a:gd name="T2" fmla="*/ 18 w 20"/>
                      <a:gd name="T3" fmla="*/ 3 h 3"/>
                      <a:gd name="T4" fmla="*/ 1 w 20"/>
                      <a:gd name="T5" fmla="*/ 3 h 3"/>
                      <a:gd name="T6" fmla="*/ 0 w 20"/>
                      <a:gd name="T7" fmla="*/ 1 h 3"/>
                      <a:gd name="T8" fmla="*/ 0 w 20"/>
                      <a:gd name="T9" fmla="*/ 1 h 3"/>
                      <a:gd name="T10" fmla="*/ 1 w 20"/>
                      <a:gd name="T11" fmla="*/ 0 h 3"/>
                      <a:gd name="T12" fmla="*/ 18 w 20"/>
                      <a:gd name="T13" fmla="*/ 0 h 3"/>
                      <a:gd name="T14" fmla="*/ 20 w 20"/>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3">
                        <a:moveTo>
                          <a:pt x="20" y="1"/>
                        </a:moveTo>
                        <a:cubicBezTo>
                          <a:pt x="20" y="2"/>
                          <a:pt x="19" y="3"/>
                          <a:pt x="18" y="3"/>
                        </a:cubicBezTo>
                        <a:cubicBezTo>
                          <a:pt x="1" y="3"/>
                          <a:pt x="1" y="3"/>
                          <a:pt x="1" y="3"/>
                        </a:cubicBezTo>
                        <a:cubicBezTo>
                          <a:pt x="0" y="3"/>
                          <a:pt x="0" y="2"/>
                          <a:pt x="0" y="1"/>
                        </a:cubicBezTo>
                        <a:cubicBezTo>
                          <a:pt x="0" y="1"/>
                          <a:pt x="0" y="1"/>
                          <a:pt x="0" y="1"/>
                        </a:cubicBezTo>
                        <a:cubicBezTo>
                          <a:pt x="0" y="1"/>
                          <a:pt x="0" y="0"/>
                          <a:pt x="1" y="0"/>
                        </a:cubicBezTo>
                        <a:cubicBezTo>
                          <a:pt x="18" y="0"/>
                          <a:pt x="18" y="0"/>
                          <a:pt x="18" y="0"/>
                        </a:cubicBezTo>
                        <a:cubicBezTo>
                          <a:pt x="19" y="0"/>
                          <a:pt x="20" y="1"/>
                          <a:pt x="20" y="1"/>
                        </a:cubicBezTo>
                        <a:close/>
                      </a:path>
                    </a:pathLst>
                  </a:custGeom>
                  <a:solidFill>
                    <a:schemeClr val="bg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marL="0" marR="0" lvl="0" indent="0" algn="l" defTabSz="9324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138" name="Freeform 114">
                    <a:extLst>
                      <a:ext uri="{FF2B5EF4-FFF2-40B4-BE49-F238E27FC236}">
                        <a16:creationId xmlns:a16="http://schemas.microsoft.com/office/drawing/2014/main" id="{42AA6F76-7F76-41DB-BA60-B436A2B71573}"/>
                      </a:ext>
                    </a:extLst>
                  </p:cNvPr>
                  <p:cNvSpPr>
                    <a:spLocks/>
                  </p:cNvSpPr>
                  <p:nvPr/>
                </p:nvSpPr>
                <p:spPr bwMode="auto">
                  <a:xfrm>
                    <a:off x="4163" y="2337"/>
                    <a:ext cx="54" cy="5"/>
                  </a:xfrm>
                  <a:custGeom>
                    <a:avLst/>
                    <a:gdLst>
                      <a:gd name="T0" fmla="*/ 20 w 20"/>
                      <a:gd name="T1" fmla="*/ 1 h 2"/>
                      <a:gd name="T2" fmla="*/ 18 w 20"/>
                      <a:gd name="T3" fmla="*/ 2 h 2"/>
                      <a:gd name="T4" fmla="*/ 1 w 20"/>
                      <a:gd name="T5" fmla="*/ 2 h 2"/>
                      <a:gd name="T6" fmla="*/ 0 w 20"/>
                      <a:gd name="T7" fmla="*/ 1 h 2"/>
                      <a:gd name="T8" fmla="*/ 0 w 20"/>
                      <a:gd name="T9" fmla="*/ 1 h 2"/>
                      <a:gd name="T10" fmla="*/ 1 w 20"/>
                      <a:gd name="T11" fmla="*/ 0 h 2"/>
                      <a:gd name="T12" fmla="*/ 18 w 20"/>
                      <a:gd name="T13" fmla="*/ 0 h 2"/>
                      <a:gd name="T14" fmla="*/ 20 w 20"/>
                      <a:gd name="T15" fmla="*/ 1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2">
                        <a:moveTo>
                          <a:pt x="20" y="1"/>
                        </a:moveTo>
                        <a:cubicBezTo>
                          <a:pt x="20" y="2"/>
                          <a:pt x="19" y="2"/>
                          <a:pt x="18" y="2"/>
                        </a:cubicBezTo>
                        <a:cubicBezTo>
                          <a:pt x="1" y="2"/>
                          <a:pt x="1" y="2"/>
                          <a:pt x="1" y="2"/>
                        </a:cubicBezTo>
                        <a:cubicBezTo>
                          <a:pt x="0" y="2"/>
                          <a:pt x="0" y="2"/>
                          <a:pt x="0" y="1"/>
                        </a:cubicBezTo>
                        <a:cubicBezTo>
                          <a:pt x="0" y="1"/>
                          <a:pt x="0" y="1"/>
                          <a:pt x="0" y="1"/>
                        </a:cubicBezTo>
                        <a:cubicBezTo>
                          <a:pt x="0" y="0"/>
                          <a:pt x="0" y="0"/>
                          <a:pt x="1" y="0"/>
                        </a:cubicBezTo>
                        <a:cubicBezTo>
                          <a:pt x="18" y="0"/>
                          <a:pt x="18" y="0"/>
                          <a:pt x="18" y="0"/>
                        </a:cubicBezTo>
                        <a:cubicBezTo>
                          <a:pt x="19" y="0"/>
                          <a:pt x="20" y="0"/>
                          <a:pt x="20" y="1"/>
                        </a:cubicBezTo>
                        <a:close/>
                      </a:path>
                    </a:pathLst>
                  </a:custGeom>
                  <a:solidFill>
                    <a:schemeClr val="bg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marL="0" marR="0" lvl="0" indent="0" algn="l" defTabSz="9324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139" name="Freeform 115">
                    <a:extLst>
                      <a:ext uri="{FF2B5EF4-FFF2-40B4-BE49-F238E27FC236}">
                        <a16:creationId xmlns:a16="http://schemas.microsoft.com/office/drawing/2014/main" id="{F78C75E0-A058-47D1-8D9B-F84235C26F6E}"/>
                      </a:ext>
                    </a:extLst>
                  </p:cNvPr>
                  <p:cNvSpPr>
                    <a:spLocks/>
                  </p:cNvSpPr>
                  <p:nvPr/>
                </p:nvSpPr>
                <p:spPr bwMode="auto">
                  <a:xfrm>
                    <a:off x="3821" y="2193"/>
                    <a:ext cx="122" cy="127"/>
                  </a:xfrm>
                  <a:custGeom>
                    <a:avLst/>
                    <a:gdLst>
                      <a:gd name="T0" fmla="*/ 44 w 45"/>
                      <a:gd name="T1" fmla="*/ 14 h 47"/>
                      <a:gd name="T2" fmla="*/ 28 w 45"/>
                      <a:gd name="T3" fmla="*/ 0 h 47"/>
                      <a:gd name="T4" fmla="*/ 25 w 45"/>
                      <a:gd name="T5" fmla="*/ 1 h 47"/>
                      <a:gd name="T6" fmla="*/ 25 w 45"/>
                      <a:gd name="T7" fmla="*/ 3 h 47"/>
                      <a:gd name="T8" fmla="*/ 32 w 45"/>
                      <a:gd name="T9" fmla="*/ 10 h 47"/>
                      <a:gd name="T10" fmla="*/ 30 w 45"/>
                      <a:gd name="T11" fmla="*/ 12 h 47"/>
                      <a:gd name="T12" fmla="*/ 27 w 45"/>
                      <a:gd name="T13" fmla="*/ 10 h 47"/>
                      <a:gd name="T14" fmla="*/ 0 w 45"/>
                      <a:gd name="T15" fmla="*/ 40 h 47"/>
                      <a:gd name="T16" fmla="*/ 8 w 45"/>
                      <a:gd name="T17" fmla="*/ 47 h 47"/>
                      <a:gd name="T18" fmla="*/ 35 w 45"/>
                      <a:gd name="T19" fmla="*/ 17 h 47"/>
                      <a:gd name="T20" fmla="*/ 32 w 45"/>
                      <a:gd name="T21" fmla="*/ 14 h 47"/>
                      <a:gd name="T22" fmla="*/ 34 w 45"/>
                      <a:gd name="T23" fmla="*/ 11 h 47"/>
                      <a:gd name="T24" fmla="*/ 41 w 45"/>
                      <a:gd name="T25" fmla="*/ 18 h 47"/>
                      <a:gd name="T26" fmla="*/ 44 w 45"/>
                      <a:gd name="T27" fmla="*/ 17 h 47"/>
                      <a:gd name="T28" fmla="*/ 44 w 45"/>
                      <a:gd name="T29" fmla="*/ 1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47">
                        <a:moveTo>
                          <a:pt x="44" y="14"/>
                        </a:moveTo>
                        <a:cubicBezTo>
                          <a:pt x="28" y="0"/>
                          <a:pt x="28" y="0"/>
                          <a:pt x="28" y="0"/>
                        </a:cubicBezTo>
                        <a:cubicBezTo>
                          <a:pt x="27" y="0"/>
                          <a:pt x="26" y="0"/>
                          <a:pt x="25" y="1"/>
                        </a:cubicBezTo>
                        <a:cubicBezTo>
                          <a:pt x="24" y="1"/>
                          <a:pt x="25" y="3"/>
                          <a:pt x="25" y="3"/>
                        </a:cubicBezTo>
                        <a:cubicBezTo>
                          <a:pt x="32" y="10"/>
                          <a:pt x="32" y="10"/>
                          <a:pt x="32" y="10"/>
                        </a:cubicBezTo>
                        <a:cubicBezTo>
                          <a:pt x="30" y="12"/>
                          <a:pt x="30" y="12"/>
                          <a:pt x="30" y="12"/>
                        </a:cubicBezTo>
                        <a:cubicBezTo>
                          <a:pt x="27" y="10"/>
                          <a:pt x="27" y="10"/>
                          <a:pt x="27" y="10"/>
                        </a:cubicBezTo>
                        <a:cubicBezTo>
                          <a:pt x="0" y="40"/>
                          <a:pt x="0" y="40"/>
                          <a:pt x="0" y="40"/>
                        </a:cubicBezTo>
                        <a:cubicBezTo>
                          <a:pt x="8" y="47"/>
                          <a:pt x="8" y="47"/>
                          <a:pt x="8" y="47"/>
                        </a:cubicBezTo>
                        <a:cubicBezTo>
                          <a:pt x="35" y="17"/>
                          <a:pt x="35" y="17"/>
                          <a:pt x="35" y="17"/>
                        </a:cubicBezTo>
                        <a:cubicBezTo>
                          <a:pt x="32" y="14"/>
                          <a:pt x="32" y="14"/>
                          <a:pt x="32" y="14"/>
                        </a:cubicBezTo>
                        <a:cubicBezTo>
                          <a:pt x="34" y="11"/>
                          <a:pt x="34" y="11"/>
                          <a:pt x="34" y="11"/>
                        </a:cubicBezTo>
                        <a:cubicBezTo>
                          <a:pt x="41" y="18"/>
                          <a:pt x="41" y="18"/>
                          <a:pt x="41" y="18"/>
                        </a:cubicBezTo>
                        <a:cubicBezTo>
                          <a:pt x="42" y="18"/>
                          <a:pt x="44" y="18"/>
                          <a:pt x="44" y="17"/>
                        </a:cubicBezTo>
                        <a:cubicBezTo>
                          <a:pt x="45" y="17"/>
                          <a:pt x="45" y="15"/>
                          <a:pt x="44" y="14"/>
                        </a:cubicBezTo>
                        <a:close/>
                      </a:path>
                    </a:pathLst>
                  </a:custGeom>
                  <a:solidFill>
                    <a:schemeClr val="bg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marL="0" marR="0" lvl="0" indent="0" algn="l" defTabSz="9324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ysClr val="windowText" lastClr="000000"/>
                      </a:solidFill>
                      <a:effectLst/>
                      <a:uLnTx/>
                      <a:uFillTx/>
                      <a:latin typeface="Segoe UI"/>
                      <a:ea typeface="+mn-ea"/>
                      <a:cs typeface="+mn-cs"/>
                    </a:endParaRPr>
                  </a:p>
                </p:txBody>
              </p:sp>
            </p:grpSp>
          </p:grpSp>
        </p:grpSp>
      </p:grpSp>
      <p:grpSp>
        <p:nvGrpSpPr>
          <p:cNvPr id="162" name="Group 161">
            <a:extLst>
              <a:ext uri="{FF2B5EF4-FFF2-40B4-BE49-F238E27FC236}">
                <a16:creationId xmlns:a16="http://schemas.microsoft.com/office/drawing/2014/main" id="{EC513F50-EFF6-47FA-8B16-9211DCD36DBE}"/>
              </a:ext>
            </a:extLst>
          </p:cNvPr>
          <p:cNvGrpSpPr>
            <a:grpSpLocks noChangeAspect="1"/>
          </p:cNvGrpSpPr>
          <p:nvPr/>
        </p:nvGrpSpPr>
        <p:grpSpPr>
          <a:xfrm>
            <a:off x="6213433" y="4676270"/>
            <a:ext cx="1865130" cy="1097280"/>
            <a:chOff x="8924443" y="1922049"/>
            <a:chExt cx="2575313" cy="1515089"/>
          </a:xfrm>
        </p:grpSpPr>
        <p:sp>
          <p:nvSpPr>
            <p:cNvPr id="163" name="Freeform: Shape 162">
              <a:extLst>
                <a:ext uri="{FF2B5EF4-FFF2-40B4-BE49-F238E27FC236}">
                  <a16:creationId xmlns:a16="http://schemas.microsoft.com/office/drawing/2014/main" id="{0ED104CE-E52D-4A6E-9DB2-1A4B654FA7CC}"/>
                </a:ext>
              </a:extLst>
            </p:cNvPr>
            <p:cNvSpPr>
              <a:spLocks noChangeAspect="1"/>
            </p:cNvSpPr>
            <p:nvPr/>
          </p:nvSpPr>
          <p:spPr bwMode="auto">
            <a:xfrm>
              <a:off x="8924443" y="2203162"/>
              <a:ext cx="596762" cy="1233976"/>
            </a:xfrm>
            <a:custGeom>
              <a:avLst/>
              <a:gdLst>
                <a:gd name="connsiteX0" fmla="*/ 213249 w 637245"/>
                <a:gd name="connsiteY0" fmla="*/ 0 h 1317685"/>
                <a:gd name="connsiteX1" fmla="*/ 435631 w 637245"/>
                <a:gd name="connsiteY1" fmla="*/ 0 h 1317685"/>
                <a:gd name="connsiteX2" fmla="*/ 435631 w 637245"/>
                <a:gd name="connsiteY2" fmla="*/ 196 h 1317685"/>
                <a:gd name="connsiteX3" fmla="*/ 441890 w 637245"/>
                <a:gd name="connsiteY3" fmla="*/ 196 h 1317685"/>
                <a:gd name="connsiteX4" fmla="*/ 466390 w 637245"/>
                <a:gd name="connsiteY4" fmla="*/ 196 h 1317685"/>
                <a:gd name="connsiteX5" fmla="*/ 637245 w 637245"/>
                <a:gd name="connsiteY5" fmla="*/ 171040 h 1317685"/>
                <a:gd name="connsiteX6" fmla="*/ 637245 w 637245"/>
                <a:gd name="connsiteY6" fmla="*/ 383053 h 1317685"/>
                <a:gd name="connsiteX7" fmla="*/ 637245 w 637245"/>
                <a:gd name="connsiteY7" fmla="*/ 422505 h 1317685"/>
                <a:gd name="connsiteX8" fmla="*/ 521803 w 637245"/>
                <a:gd name="connsiteY8" fmla="*/ 422505 h 1317685"/>
                <a:gd name="connsiteX9" fmla="*/ 521803 w 637245"/>
                <a:gd name="connsiteY9" fmla="*/ 383438 h 1317685"/>
                <a:gd name="connsiteX10" fmla="*/ 521803 w 637245"/>
                <a:gd name="connsiteY10" fmla="*/ 211056 h 1317685"/>
                <a:gd name="connsiteX11" fmla="*/ 491018 w 637245"/>
                <a:gd name="connsiteY11" fmla="*/ 211056 h 1317685"/>
                <a:gd name="connsiteX12" fmla="*/ 491018 w 637245"/>
                <a:gd name="connsiteY12" fmla="*/ 1240729 h 1317685"/>
                <a:gd name="connsiteX13" fmla="*/ 412518 w 637245"/>
                <a:gd name="connsiteY13" fmla="*/ 1317685 h 1317685"/>
                <a:gd name="connsiteX14" fmla="*/ 334016 w 637245"/>
                <a:gd name="connsiteY14" fmla="*/ 1240729 h 1317685"/>
                <a:gd name="connsiteX15" fmla="*/ 334016 w 637245"/>
                <a:gd name="connsiteY15" fmla="*/ 645089 h 1317685"/>
                <a:gd name="connsiteX16" fmla="*/ 303231 w 637245"/>
                <a:gd name="connsiteY16" fmla="*/ 645089 h 1317685"/>
                <a:gd name="connsiteX17" fmla="*/ 303231 w 637245"/>
                <a:gd name="connsiteY17" fmla="*/ 1240729 h 1317685"/>
                <a:gd name="connsiteX18" fmla="*/ 224730 w 637245"/>
                <a:gd name="connsiteY18" fmla="*/ 1317685 h 1317685"/>
                <a:gd name="connsiteX19" fmla="*/ 146230 w 637245"/>
                <a:gd name="connsiteY19" fmla="*/ 1240729 h 1317685"/>
                <a:gd name="connsiteX20" fmla="*/ 146230 w 637245"/>
                <a:gd name="connsiteY20" fmla="*/ 211056 h 1317685"/>
                <a:gd name="connsiteX21" fmla="*/ 115443 w 637245"/>
                <a:gd name="connsiteY21" fmla="*/ 211056 h 1317685"/>
                <a:gd name="connsiteX22" fmla="*/ 115443 w 637245"/>
                <a:gd name="connsiteY22" fmla="*/ 583524 h 1317685"/>
                <a:gd name="connsiteX23" fmla="*/ 58492 w 637245"/>
                <a:gd name="connsiteY23" fmla="*/ 642010 h 1317685"/>
                <a:gd name="connsiteX24" fmla="*/ 0 w 637245"/>
                <a:gd name="connsiteY24" fmla="*/ 583524 h 1317685"/>
                <a:gd name="connsiteX25" fmla="*/ 0 w 637245"/>
                <a:gd name="connsiteY25" fmla="*/ 171040 h 1317685"/>
                <a:gd name="connsiteX26" fmla="*/ 172396 w 637245"/>
                <a:gd name="connsiteY26" fmla="*/ 196 h 1317685"/>
                <a:gd name="connsiteX27" fmla="*/ 195887 w 637245"/>
                <a:gd name="connsiteY27" fmla="*/ 196 h 1317685"/>
                <a:gd name="connsiteX28" fmla="*/ 213249 w 637245"/>
                <a:gd name="connsiteY28" fmla="*/ 196 h 1317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7245" h="1317685">
                  <a:moveTo>
                    <a:pt x="213249" y="0"/>
                  </a:moveTo>
                  <a:lnTo>
                    <a:pt x="435631" y="0"/>
                  </a:lnTo>
                  <a:lnTo>
                    <a:pt x="435631" y="196"/>
                  </a:lnTo>
                  <a:lnTo>
                    <a:pt x="441890" y="196"/>
                  </a:lnTo>
                  <a:cubicBezTo>
                    <a:pt x="452056" y="196"/>
                    <a:pt x="460426" y="196"/>
                    <a:pt x="466390" y="196"/>
                  </a:cubicBezTo>
                  <a:cubicBezTo>
                    <a:pt x="560283" y="196"/>
                    <a:pt x="637245" y="77152"/>
                    <a:pt x="637245" y="171040"/>
                  </a:cubicBezTo>
                  <a:cubicBezTo>
                    <a:pt x="637245" y="194896"/>
                    <a:pt x="637245" y="289937"/>
                    <a:pt x="637245" y="383053"/>
                  </a:cubicBezTo>
                  <a:lnTo>
                    <a:pt x="637245" y="422505"/>
                  </a:lnTo>
                  <a:lnTo>
                    <a:pt x="521803" y="422505"/>
                  </a:lnTo>
                  <a:lnTo>
                    <a:pt x="521803" y="383438"/>
                  </a:lnTo>
                  <a:cubicBezTo>
                    <a:pt x="521803" y="294938"/>
                    <a:pt x="521803" y="211056"/>
                    <a:pt x="521803" y="211056"/>
                  </a:cubicBezTo>
                  <a:cubicBezTo>
                    <a:pt x="491018" y="211056"/>
                    <a:pt x="491018" y="211056"/>
                    <a:pt x="491018" y="211056"/>
                  </a:cubicBezTo>
                  <a:cubicBezTo>
                    <a:pt x="491018" y="211163"/>
                    <a:pt x="491018" y="1176090"/>
                    <a:pt x="491018" y="1240729"/>
                  </a:cubicBezTo>
                  <a:cubicBezTo>
                    <a:pt x="491018" y="1283825"/>
                    <a:pt x="455616" y="1317685"/>
                    <a:pt x="412518" y="1317685"/>
                  </a:cubicBezTo>
                  <a:cubicBezTo>
                    <a:pt x="369418" y="1317685"/>
                    <a:pt x="334016" y="1283825"/>
                    <a:pt x="334016" y="1240729"/>
                  </a:cubicBezTo>
                  <a:cubicBezTo>
                    <a:pt x="334016" y="1176087"/>
                    <a:pt x="334016" y="645089"/>
                    <a:pt x="334016" y="645089"/>
                  </a:cubicBezTo>
                  <a:cubicBezTo>
                    <a:pt x="303231" y="645089"/>
                    <a:pt x="303231" y="645089"/>
                    <a:pt x="303231" y="645089"/>
                  </a:cubicBezTo>
                  <a:cubicBezTo>
                    <a:pt x="303231" y="645189"/>
                    <a:pt x="303231" y="1176092"/>
                    <a:pt x="303231" y="1240729"/>
                  </a:cubicBezTo>
                  <a:cubicBezTo>
                    <a:pt x="303231" y="1283825"/>
                    <a:pt x="267829" y="1317685"/>
                    <a:pt x="224730" y="1317685"/>
                  </a:cubicBezTo>
                  <a:cubicBezTo>
                    <a:pt x="181631" y="1317685"/>
                    <a:pt x="146230" y="1283825"/>
                    <a:pt x="146230" y="1240729"/>
                  </a:cubicBezTo>
                  <a:cubicBezTo>
                    <a:pt x="146230" y="1176087"/>
                    <a:pt x="146230" y="211056"/>
                    <a:pt x="146230" y="211056"/>
                  </a:cubicBezTo>
                  <a:cubicBezTo>
                    <a:pt x="115443" y="211056"/>
                    <a:pt x="115443" y="211056"/>
                    <a:pt x="115443" y="211056"/>
                  </a:cubicBezTo>
                  <a:cubicBezTo>
                    <a:pt x="115443" y="211150"/>
                    <a:pt x="115443" y="546590"/>
                    <a:pt x="115443" y="583524"/>
                  </a:cubicBezTo>
                  <a:cubicBezTo>
                    <a:pt x="115443" y="615845"/>
                    <a:pt x="90816" y="642010"/>
                    <a:pt x="58492" y="642010"/>
                  </a:cubicBezTo>
                  <a:cubicBezTo>
                    <a:pt x="26169" y="642010"/>
                    <a:pt x="0" y="615845"/>
                    <a:pt x="0" y="583524"/>
                  </a:cubicBezTo>
                  <a:cubicBezTo>
                    <a:pt x="0" y="551202"/>
                    <a:pt x="0" y="218752"/>
                    <a:pt x="0" y="171040"/>
                  </a:cubicBezTo>
                  <a:cubicBezTo>
                    <a:pt x="0" y="77152"/>
                    <a:pt x="76962" y="196"/>
                    <a:pt x="172396" y="196"/>
                  </a:cubicBezTo>
                  <a:cubicBezTo>
                    <a:pt x="177975" y="196"/>
                    <a:pt x="186009" y="196"/>
                    <a:pt x="195887" y="196"/>
                  </a:cubicBezTo>
                  <a:lnTo>
                    <a:pt x="213249" y="196"/>
                  </a:lnTo>
                  <a:close/>
                </a:path>
              </a:pathLst>
            </a:custGeom>
            <a:solidFill>
              <a:srgbClr val="7F7F7F"/>
            </a:solidFill>
            <a:ln>
              <a:noFill/>
            </a:ln>
            <a:effectLst/>
          </p:spPr>
          <p:txBody>
            <a:bodyPr vert="horz" wrap="square" lIns="68570" tIns="34285" rIns="68570" bIns="34285" numCol="1" anchor="t" anchorCtr="0" compatLnSpc="1">
              <a:prstTxWarp prst="textNoShape">
                <a:avLst/>
              </a:prstTxWarp>
              <a:no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1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5B6770"/>
                </a:solidFill>
                <a:effectLst/>
                <a:uLnTx/>
                <a:uFillTx/>
                <a:latin typeface="Segoe UI"/>
                <a:ea typeface="+mn-ea"/>
                <a:cs typeface="+mn-cs"/>
              </a:endParaRPr>
            </a:p>
          </p:txBody>
        </p:sp>
        <p:sp>
          <p:nvSpPr>
            <p:cNvPr id="164" name="Freeform: Shape 163">
              <a:extLst>
                <a:ext uri="{FF2B5EF4-FFF2-40B4-BE49-F238E27FC236}">
                  <a16:creationId xmlns:a16="http://schemas.microsoft.com/office/drawing/2014/main" id="{6CF11FA4-6052-42E8-85D0-1F8F07105E9D}"/>
                </a:ext>
              </a:extLst>
            </p:cNvPr>
            <p:cNvSpPr>
              <a:spLocks noChangeAspect="1"/>
            </p:cNvSpPr>
            <p:nvPr/>
          </p:nvSpPr>
          <p:spPr bwMode="auto">
            <a:xfrm>
              <a:off x="8925109" y="2201499"/>
              <a:ext cx="596762" cy="521089"/>
            </a:xfrm>
            <a:custGeom>
              <a:avLst/>
              <a:gdLst>
                <a:gd name="connsiteX0" fmla="*/ 213249 w 637245"/>
                <a:gd name="connsiteY0" fmla="*/ 0 h 556437"/>
                <a:gd name="connsiteX1" fmla="*/ 435631 w 637245"/>
                <a:gd name="connsiteY1" fmla="*/ 0 h 556437"/>
                <a:gd name="connsiteX2" fmla="*/ 435631 w 637245"/>
                <a:gd name="connsiteY2" fmla="*/ 196 h 556437"/>
                <a:gd name="connsiteX3" fmla="*/ 441890 w 637245"/>
                <a:gd name="connsiteY3" fmla="*/ 196 h 556437"/>
                <a:gd name="connsiteX4" fmla="*/ 466390 w 637245"/>
                <a:gd name="connsiteY4" fmla="*/ 196 h 556437"/>
                <a:gd name="connsiteX5" fmla="*/ 637245 w 637245"/>
                <a:gd name="connsiteY5" fmla="*/ 171040 h 556437"/>
                <a:gd name="connsiteX6" fmla="*/ 637245 w 637245"/>
                <a:gd name="connsiteY6" fmla="*/ 251074 h 556437"/>
                <a:gd name="connsiteX7" fmla="*/ 637245 w 637245"/>
                <a:gd name="connsiteY7" fmla="*/ 271348 h 556437"/>
                <a:gd name="connsiteX8" fmla="*/ 521803 w 637245"/>
                <a:gd name="connsiteY8" fmla="*/ 271348 h 556437"/>
                <a:gd name="connsiteX9" fmla="*/ 521803 w 637245"/>
                <a:gd name="connsiteY9" fmla="*/ 264060 h 556437"/>
                <a:gd name="connsiteX10" fmla="*/ 521803 w 637245"/>
                <a:gd name="connsiteY10" fmla="*/ 211056 h 556437"/>
                <a:gd name="connsiteX11" fmla="*/ 491018 w 637245"/>
                <a:gd name="connsiteY11" fmla="*/ 211056 h 556437"/>
                <a:gd name="connsiteX12" fmla="*/ 491018 w 637245"/>
                <a:gd name="connsiteY12" fmla="*/ 519855 h 556437"/>
                <a:gd name="connsiteX13" fmla="*/ 491018 w 637245"/>
                <a:gd name="connsiteY13" fmla="*/ 556437 h 556437"/>
                <a:gd name="connsiteX14" fmla="*/ 146230 w 637245"/>
                <a:gd name="connsiteY14" fmla="*/ 556437 h 556437"/>
                <a:gd name="connsiteX15" fmla="*/ 146230 w 637245"/>
                <a:gd name="connsiteY15" fmla="*/ 519807 h 556437"/>
                <a:gd name="connsiteX16" fmla="*/ 146230 w 637245"/>
                <a:gd name="connsiteY16" fmla="*/ 211056 h 556437"/>
                <a:gd name="connsiteX17" fmla="*/ 115443 w 637245"/>
                <a:gd name="connsiteY17" fmla="*/ 211056 h 556437"/>
                <a:gd name="connsiteX18" fmla="*/ 115443 w 637245"/>
                <a:gd name="connsiteY18" fmla="*/ 264100 h 556437"/>
                <a:gd name="connsiteX19" fmla="*/ 115443 w 637245"/>
                <a:gd name="connsiteY19" fmla="*/ 271348 h 556437"/>
                <a:gd name="connsiteX20" fmla="*/ 0 w 637245"/>
                <a:gd name="connsiteY20" fmla="*/ 271348 h 556437"/>
                <a:gd name="connsiteX21" fmla="*/ 0 w 637245"/>
                <a:gd name="connsiteY21" fmla="*/ 251074 h 556437"/>
                <a:gd name="connsiteX22" fmla="*/ 0 w 637245"/>
                <a:gd name="connsiteY22" fmla="*/ 171040 h 556437"/>
                <a:gd name="connsiteX23" fmla="*/ 172396 w 637245"/>
                <a:gd name="connsiteY23" fmla="*/ 196 h 556437"/>
                <a:gd name="connsiteX24" fmla="*/ 195887 w 637245"/>
                <a:gd name="connsiteY24" fmla="*/ 196 h 556437"/>
                <a:gd name="connsiteX25" fmla="*/ 213249 w 637245"/>
                <a:gd name="connsiteY25" fmla="*/ 196 h 556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37245" h="556437">
                  <a:moveTo>
                    <a:pt x="213249" y="0"/>
                  </a:moveTo>
                  <a:lnTo>
                    <a:pt x="435631" y="0"/>
                  </a:lnTo>
                  <a:lnTo>
                    <a:pt x="435631" y="196"/>
                  </a:lnTo>
                  <a:lnTo>
                    <a:pt x="441890" y="196"/>
                  </a:lnTo>
                  <a:cubicBezTo>
                    <a:pt x="452056" y="196"/>
                    <a:pt x="460426" y="196"/>
                    <a:pt x="466390" y="196"/>
                  </a:cubicBezTo>
                  <a:cubicBezTo>
                    <a:pt x="560283" y="196"/>
                    <a:pt x="637245" y="77152"/>
                    <a:pt x="637245" y="171040"/>
                  </a:cubicBezTo>
                  <a:cubicBezTo>
                    <a:pt x="637245" y="182968"/>
                    <a:pt x="637245" y="212693"/>
                    <a:pt x="637245" y="251074"/>
                  </a:cubicBezTo>
                  <a:lnTo>
                    <a:pt x="637245" y="271348"/>
                  </a:lnTo>
                  <a:lnTo>
                    <a:pt x="521803" y="271348"/>
                  </a:lnTo>
                  <a:lnTo>
                    <a:pt x="521803" y="264060"/>
                  </a:lnTo>
                  <a:cubicBezTo>
                    <a:pt x="521803" y="232027"/>
                    <a:pt x="521803" y="211056"/>
                    <a:pt x="521803" y="211056"/>
                  </a:cubicBezTo>
                  <a:cubicBezTo>
                    <a:pt x="491018" y="211056"/>
                    <a:pt x="491018" y="211056"/>
                    <a:pt x="491018" y="211056"/>
                  </a:cubicBezTo>
                  <a:cubicBezTo>
                    <a:pt x="491018" y="211096"/>
                    <a:pt x="491018" y="346814"/>
                    <a:pt x="491018" y="519855"/>
                  </a:cubicBezTo>
                  <a:lnTo>
                    <a:pt x="491018" y="556437"/>
                  </a:lnTo>
                  <a:lnTo>
                    <a:pt x="146230" y="556437"/>
                  </a:lnTo>
                  <a:lnTo>
                    <a:pt x="146230" y="519807"/>
                  </a:lnTo>
                  <a:cubicBezTo>
                    <a:pt x="146230" y="346764"/>
                    <a:pt x="146230" y="211056"/>
                    <a:pt x="146230" y="211056"/>
                  </a:cubicBezTo>
                  <a:cubicBezTo>
                    <a:pt x="115443" y="211056"/>
                    <a:pt x="115443" y="211056"/>
                    <a:pt x="115443" y="211056"/>
                  </a:cubicBezTo>
                  <a:cubicBezTo>
                    <a:pt x="115443" y="211080"/>
                    <a:pt x="115443" y="232062"/>
                    <a:pt x="115443" y="264100"/>
                  </a:cubicBezTo>
                  <a:lnTo>
                    <a:pt x="115443" y="271348"/>
                  </a:lnTo>
                  <a:lnTo>
                    <a:pt x="0" y="271348"/>
                  </a:lnTo>
                  <a:lnTo>
                    <a:pt x="0" y="251074"/>
                  </a:lnTo>
                  <a:cubicBezTo>
                    <a:pt x="0" y="212692"/>
                    <a:pt x="0" y="182968"/>
                    <a:pt x="0" y="171040"/>
                  </a:cubicBezTo>
                  <a:cubicBezTo>
                    <a:pt x="0" y="77152"/>
                    <a:pt x="76962" y="196"/>
                    <a:pt x="172396" y="196"/>
                  </a:cubicBezTo>
                  <a:cubicBezTo>
                    <a:pt x="177975" y="196"/>
                    <a:pt x="186009" y="196"/>
                    <a:pt x="195887" y="196"/>
                  </a:cubicBezTo>
                  <a:lnTo>
                    <a:pt x="213249" y="196"/>
                  </a:lnTo>
                  <a:close/>
                </a:path>
              </a:pathLst>
            </a:custGeom>
            <a:solidFill>
              <a:schemeClr val="bg1">
                <a:lumMod val="65000"/>
              </a:schemeClr>
            </a:solidFill>
            <a:ln>
              <a:noFill/>
            </a:ln>
            <a:effectLst/>
          </p:spPr>
          <p:txBody>
            <a:bodyPr vert="horz" wrap="square" lIns="68570" tIns="34285" rIns="68570" bIns="34285" numCol="1" anchor="t" anchorCtr="0" compatLnSpc="1">
              <a:prstTxWarp prst="textNoShape">
                <a:avLst/>
              </a:prstTxWarp>
              <a:no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1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5B6770"/>
                </a:solidFill>
                <a:effectLst/>
                <a:uLnTx/>
                <a:uFillTx/>
                <a:latin typeface="Segoe UI"/>
                <a:ea typeface="+mn-ea"/>
                <a:cs typeface="+mn-cs"/>
              </a:endParaRPr>
            </a:p>
          </p:txBody>
        </p:sp>
        <p:sp>
          <p:nvSpPr>
            <p:cNvPr id="165" name="Freeform: Shape 164">
              <a:extLst>
                <a:ext uri="{FF2B5EF4-FFF2-40B4-BE49-F238E27FC236}">
                  <a16:creationId xmlns:a16="http://schemas.microsoft.com/office/drawing/2014/main" id="{C126D798-034B-443D-93A9-00CB51C21D24}"/>
                </a:ext>
              </a:extLst>
            </p:cNvPr>
            <p:cNvSpPr>
              <a:spLocks noChangeAspect="1"/>
            </p:cNvSpPr>
            <p:nvPr/>
          </p:nvSpPr>
          <p:spPr bwMode="auto">
            <a:xfrm>
              <a:off x="9098957" y="1922049"/>
              <a:ext cx="248956" cy="249565"/>
            </a:xfrm>
            <a:custGeom>
              <a:avLst/>
              <a:gdLst>
                <a:gd name="connsiteX0" fmla="*/ 109854 w 219707"/>
                <a:gd name="connsiteY0" fmla="*/ 0 h 220244"/>
                <a:gd name="connsiteX1" fmla="*/ 219707 w 219707"/>
                <a:gd name="connsiteY1" fmla="*/ 110122 h 220244"/>
                <a:gd name="connsiteX2" fmla="*/ 109854 w 219707"/>
                <a:gd name="connsiteY2" fmla="*/ 220244 h 220244"/>
                <a:gd name="connsiteX3" fmla="*/ 0 w 219707"/>
                <a:gd name="connsiteY3" fmla="*/ 110122 h 220244"/>
                <a:gd name="connsiteX4" fmla="*/ 109854 w 219707"/>
                <a:gd name="connsiteY4" fmla="*/ 0 h 220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07" h="220244">
                  <a:moveTo>
                    <a:pt x="109854" y="0"/>
                  </a:moveTo>
                  <a:cubicBezTo>
                    <a:pt x="170524" y="0"/>
                    <a:pt x="219707" y="49304"/>
                    <a:pt x="219707" y="110122"/>
                  </a:cubicBezTo>
                  <a:cubicBezTo>
                    <a:pt x="219707" y="170940"/>
                    <a:pt x="170524" y="220244"/>
                    <a:pt x="109854" y="220244"/>
                  </a:cubicBezTo>
                  <a:cubicBezTo>
                    <a:pt x="49184" y="220244"/>
                    <a:pt x="0" y="170940"/>
                    <a:pt x="0" y="110122"/>
                  </a:cubicBezTo>
                  <a:cubicBezTo>
                    <a:pt x="0" y="49304"/>
                    <a:pt x="49184" y="0"/>
                    <a:pt x="109854" y="0"/>
                  </a:cubicBezTo>
                  <a:close/>
                </a:path>
              </a:pathLst>
            </a:custGeom>
            <a:solidFill>
              <a:srgbClr val="7F7F7F"/>
            </a:solidFill>
            <a:ln>
              <a:noFill/>
            </a:ln>
            <a:effectLst/>
          </p:spPr>
          <p:txBody>
            <a:bodyPr vert="horz" wrap="square" lIns="68570" tIns="34285" rIns="68570" bIns="34285" numCol="1" anchor="t" anchorCtr="0" compatLnSpc="1">
              <a:prstTxWarp prst="textNoShape">
                <a:avLst/>
              </a:prstTxWarp>
              <a:no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1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5B6770"/>
                </a:solidFill>
                <a:effectLst/>
                <a:uLnTx/>
                <a:uFillTx/>
                <a:latin typeface="Segoe UI"/>
                <a:ea typeface="+mn-ea"/>
                <a:cs typeface="+mn-cs"/>
              </a:endParaRPr>
            </a:p>
          </p:txBody>
        </p:sp>
        <p:grpSp>
          <p:nvGrpSpPr>
            <p:cNvPr id="166" name="Group 165">
              <a:extLst>
                <a:ext uri="{FF2B5EF4-FFF2-40B4-BE49-F238E27FC236}">
                  <a16:creationId xmlns:a16="http://schemas.microsoft.com/office/drawing/2014/main" id="{EE86B21F-1D34-4C4D-8DE0-3B8D5EF03675}"/>
                </a:ext>
              </a:extLst>
            </p:cNvPr>
            <p:cNvGrpSpPr/>
            <p:nvPr/>
          </p:nvGrpSpPr>
          <p:grpSpPr>
            <a:xfrm>
              <a:off x="9114009" y="2165690"/>
              <a:ext cx="226810" cy="245187"/>
              <a:chOff x="9268825" y="5943363"/>
              <a:chExt cx="220177" cy="238018"/>
            </a:xfrm>
          </p:grpSpPr>
          <p:sp>
            <p:nvSpPr>
              <p:cNvPr id="196" name="Freeform: Shape 195">
                <a:extLst>
                  <a:ext uri="{FF2B5EF4-FFF2-40B4-BE49-F238E27FC236}">
                    <a16:creationId xmlns:a16="http://schemas.microsoft.com/office/drawing/2014/main" id="{724533F6-E2DA-4853-86D5-1FF537AAFBFC}"/>
                  </a:ext>
                </a:extLst>
              </p:cNvPr>
              <p:cNvSpPr/>
              <p:nvPr/>
            </p:nvSpPr>
            <p:spPr>
              <a:xfrm>
                <a:off x="9295878" y="5943363"/>
                <a:ext cx="160752" cy="108641"/>
              </a:xfrm>
              <a:custGeom>
                <a:avLst/>
                <a:gdLst>
                  <a:gd name="connsiteX0" fmla="*/ 30162 w 555625"/>
                  <a:gd name="connsiteY0" fmla="*/ 0 h 382588"/>
                  <a:gd name="connsiteX1" fmla="*/ 555625 w 555625"/>
                  <a:gd name="connsiteY1" fmla="*/ 11113 h 382588"/>
                  <a:gd name="connsiteX2" fmla="*/ 284162 w 555625"/>
                  <a:gd name="connsiteY2" fmla="*/ 382588 h 382588"/>
                  <a:gd name="connsiteX3" fmla="*/ 0 w 555625"/>
                  <a:gd name="connsiteY3" fmla="*/ 190500 h 382588"/>
                  <a:gd name="connsiteX4" fmla="*/ 30162 w 555625"/>
                  <a:gd name="connsiteY4" fmla="*/ 0 h 382588"/>
                  <a:gd name="connsiteX0" fmla="*/ 30162 w 555625"/>
                  <a:gd name="connsiteY0" fmla="*/ 0 h 382588"/>
                  <a:gd name="connsiteX1" fmla="*/ 555625 w 555625"/>
                  <a:gd name="connsiteY1" fmla="*/ 11113 h 382588"/>
                  <a:gd name="connsiteX2" fmla="*/ 284162 w 555625"/>
                  <a:gd name="connsiteY2" fmla="*/ 382588 h 382588"/>
                  <a:gd name="connsiteX3" fmla="*/ 0 w 555625"/>
                  <a:gd name="connsiteY3" fmla="*/ 190500 h 382588"/>
                  <a:gd name="connsiteX4" fmla="*/ 30162 w 555625"/>
                  <a:gd name="connsiteY4" fmla="*/ 0 h 382588"/>
                  <a:gd name="connsiteX0" fmla="*/ 30162 w 568748"/>
                  <a:gd name="connsiteY0" fmla="*/ 0 h 382588"/>
                  <a:gd name="connsiteX1" fmla="*/ 555625 w 568748"/>
                  <a:gd name="connsiteY1" fmla="*/ 11113 h 382588"/>
                  <a:gd name="connsiteX2" fmla="*/ 284162 w 568748"/>
                  <a:gd name="connsiteY2" fmla="*/ 382588 h 382588"/>
                  <a:gd name="connsiteX3" fmla="*/ 0 w 568748"/>
                  <a:gd name="connsiteY3" fmla="*/ 190500 h 382588"/>
                  <a:gd name="connsiteX4" fmla="*/ 30162 w 568748"/>
                  <a:gd name="connsiteY4" fmla="*/ 0 h 382588"/>
                  <a:gd name="connsiteX0" fmla="*/ 30162 w 565996"/>
                  <a:gd name="connsiteY0" fmla="*/ 0 h 382588"/>
                  <a:gd name="connsiteX1" fmla="*/ 552450 w 565996"/>
                  <a:gd name="connsiteY1" fmla="*/ 0 h 382588"/>
                  <a:gd name="connsiteX2" fmla="*/ 284162 w 565996"/>
                  <a:gd name="connsiteY2" fmla="*/ 382588 h 382588"/>
                  <a:gd name="connsiteX3" fmla="*/ 0 w 565996"/>
                  <a:gd name="connsiteY3" fmla="*/ 190500 h 382588"/>
                  <a:gd name="connsiteX4" fmla="*/ 30162 w 565996"/>
                  <a:gd name="connsiteY4" fmla="*/ 0 h 382588"/>
                  <a:gd name="connsiteX0" fmla="*/ 30162 w 565996"/>
                  <a:gd name="connsiteY0" fmla="*/ 0 h 382588"/>
                  <a:gd name="connsiteX1" fmla="*/ 552450 w 565996"/>
                  <a:gd name="connsiteY1" fmla="*/ 0 h 382588"/>
                  <a:gd name="connsiteX2" fmla="*/ 284162 w 565996"/>
                  <a:gd name="connsiteY2" fmla="*/ 382588 h 382588"/>
                  <a:gd name="connsiteX3" fmla="*/ 0 w 565996"/>
                  <a:gd name="connsiteY3" fmla="*/ 190500 h 382588"/>
                  <a:gd name="connsiteX4" fmla="*/ 30162 w 565996"/>
                  <a:gd name="connsiteY4" fmla="*/ 0 h 382588"/>
                  <a:gd name="connsiteX0" fmla="*/ 30162 w 565996"/>
                  <a:gd name="connsiteY0" fmla="*/ 0 h 382588"/>
                  <a:gd name="connsiteX1" fmla="*/ 552450 w 565996"/>
                  <a:gd name="connsiteY1" fmla="*/ 0 h 382588"/>
                  <a:gd name="connsiteX2" fmla="*/ 284162 w 565996"/>
                  <a:gd name="connsiteY2" fmla="*/ 382588 h 382588"/>
                  <a:gd name="connsiteX3" fmla="*/ 0 w 565996"/>
                  <a:gd name="connsiteY3" fmla="*/ 190500 h 382588"/>
                  <a:gd name="connsiteX4" fmla="*/ 30162 w 565996"/>
                  <a:gd name="connsiteY4" fmla="*/ 0 h 382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5996" h="382588">
                    <a:moveTo>
                      <a:pt x="30162" y="0"/>
                    </a:moveTo>
                    <a:cubicBezTo>
                      <a:pt x="207433" y="84138"/>
                      <a:pt x="414867" y="38100"/>
                      <a:pt x="552450" y="0"/>
                    </a:cubicBezTo>
                    <a:cubicBezTo>
                      <a:pt x="587375" y="142875"/>
                      <a:pt x="573087" y="268288"/>
                      <a:pt x="284162" y="382588"/>
                    </a:cubicBezTo>
                    <a:lnTo>
                      <a:pt x="0" y="190500"/>
                    </a:lnTo>
                    <a:lnTo>
                      <a:pt x="30162"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239"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197" name="Rectangle: Rounded Corners 196">
                <a:extLst>
                  <a:ext uri="{FF2B5EF4-FFF2-40B4-BE49-F238E27FC236}">
                    <a16:creationId xmlns:a16="http://schemas.microsoft.com/office/drawing/2014/main" id="{D9CDDAA0-89B4-40EE-A72F-833202F26B60}"/>
                  </a:ext>
                </a:extLst>
              </p:cNvPr>
              <p:cNvSpPr/>
              <p:nvPr/>
            </p:nvSpPr>
            <p:spPr>
              <a:xfrm>
                <a:off x="9364861" y="6044791"/>
                <a:ext cx="28405" cy="13659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239"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198" name="Oval 197">
                <a:extLst>
                  <a:ext uri="{FF2B5EF4-FFF2-40B4-BE49-F238E27FC236}">
                    <a16:creationId xmlns:a16="http://schemas.microsoft.com/office/drawing/2014/main" id="{A476E3FE-2703-4935-A965-1A0436BC30E5}"/>
                  </a:ext>
                </a:extLst>
              </p:cNvPr>
              <p:cNvSpPr/>
              <p:nvPr/>
            </p:nvSpPr>
            <p:spPr>
              <a:xfrm>
                <a:off x="9372526" y="6067781"/>
                <a:ext cx="13527" cy="1352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239"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199" name="Oval 198">
                <a:extLst>
                  <a:ext uri="{FF2B5EF4-FFF2-40B4-BE49-F238E27FC236}">
                    <a16:creationId xmlns:a16="http://schemas.microsoft.com/office/drawing/2014/main" id="{9B70FC83-52E5-4115-9743-50BD959B3C1C}"/>
                  </a:ext>
                </a:extLst>
              </p:cNvPr>
              <p:cNvSpPr/>
              <p:nvPr/>
            </p:nvSpPr>
            <p:spPr>
              <a:xfrm>
                <a:off x="9372526" y="6109704"/>
                <a:ext cx="13527" cy="1352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239"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200" name="Oval 199">
                <a:extLst>
                  <a:ext uri="{FF2B5EF4-FFF2-40B4-BE49-F238E27FC236}">
                    <a16:creationId xmlns:a16="http://schemas.microsoft.com/office/drawing/2014/main" id="{54D04EA3-429E-4B1F-AE8A-818F6E586251}"/>
                  </a:ext>
                </a:extLst>
              </p:cNvPr>
              <p:cNvSpPr/>
              <p:nvPr/>
            </p:nvSpPr>
            <p:spPr>
              <a:xfrm>
                <a:off x="9372526" y="6151628"/>
                <a:ext cx="13527" cy="1352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239"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201" name="Freeform: Shape 200">
                <a:extLst>
                  <a:ext uri="{FF2B5EF4-FFF2-40B4-BE49-F238E27FC236}">
                    <a16:creationId xmlns:a16="http://schemas.microsoft.com/office/drawing/2014/main" id="{F9D717C7-4CAF-4D75-B35E-9B63AF19FE31}"/>
                  </a:ext>
                </a:extLst>
              </p:cNvPr>
              <p:cNvSpPr/>
              <p:nvPr/>
            </p:nvSpPr>
            <p:spPr>
              <a:xfrm>
                <a:off x="9268825" y="5943363"/>
                <a:ext cx="112869" cy="138613"/>
              </a:xfrm>
              <a:custGeom>
                <a:avLst/>
                <a:gdLst>
                  <a:gd name="connsiteX0" fmla="*/ 0 w 406400"/>
                  <a:gd name="connsiteY0" fmla="*/ 133350 h 461434"/>
                  <a:gd name="connsiteX1" fmla="*/ 65616 w 406400"/>
                  <a:gd name="connsiteY1" fmla="*/ 461434 h 461434"/>
                  <a:gd name="connsiteX2" fmla="*/ 406400 w 406400"/>
                  <a:gd name="connsiteY2" fmla="*/ 353484 h 461434"/>
                  <a:gd name="connsiteX3" fmla="*/ 122766 w 406400"/>
                  <a:gd name="connsiteY3" fmla="*/ 0 h 461434"/>
                  <a:gd name="connsiteX4" fmla="*/ 0 w 406400"/>
                  <a:gd name="connsiteY4" fmla="*/ 133350 h 461434"/>
                  <a:gd name="connsiteX0" fmla="*/ 0 w 406400"/>
                  <a:gd name="connsiteY0" fmla="*/ 136525 h 464609"/>
                  <a:gd name="connsiteX1" fmla="*/ 65616 w 406400"/>
                  <a:gd name="connsiteY1" fmla="*/ 464609 h 464609"/>
                  <a:gd name="connsiteX2" fmla="*/ 406400 w 406400"/>
                  <a:gd name="connsiteY2" fmla="*/ 356659 h 464609"/>
                  <a:gd name="connsiteX3" fmla="*/ 129116 w 406400"/>
                  <a:gd name="connsiteY3" fmla="*/ 0 h 464609"/>
                  <a:gd name="connsiteX4" fmla="*/ 0 w 406400"/>
                  <a:gd name="connsiteY4" fmla="*/ 136525 h 464609"/>
                  <a:gd name="connsiteX0" fmla="*/ 0 w 406400"/>
                  <a:gd name="connsiteY0" fmla="*/ 136525 h 464609"/>
                  <a:gd name="connsiteX1" fmla="*/ 65616 w 406400"/>
                  <a:gd name="connsiteY1" fmla="*/ 464609 h 464609"/>
                  <a:gd name="connsiteX2" fmla="*/ 406400 w 406400"/>
                  <a:gd name="connsiteY2" fmla="*/ 356659 h 464609"/>
                  <a:gd name="connsiteX3" fmla="*/ 129116 w 406400"/>
                  <a:gd name="connsiteY3" fmla="*/ 0 h 464609"/>
                  <a:gd name="connsiteX4" fmla="*/ 0 w 406400"/>
                  <a:gd name="connsiteY4" fmla="*/ 136525 h 464609"/>
                  <a:gd name="connsiteX0" fmla="*/ 0 w 406400"/>
                  <a:gd name="connsiteY0" fmla="*/ 136525 h 464609"/>
                  <a:gd name="connsiteX1" fmla="*/ 65616 w 406400"/>
                  <a:gd name="connsiteY1" fmla="*/ 464609 h 464609"/>
                  <a:gd name="connsiteX2" fmla="*/ 406400 w 406400"/>
                  <a:gd name="connsiteY2" fmla="*/ 356659 h 464609"/>
                  <a:gd name="connsiteX3" fmla="*/ 129116 w 406400"/>
                  <a:gd name="connsiteY3" fmla="*/ 0 h 464609"/>
                  <a:gd name="connsiteX4" fmla="*/ 0 w 406400"/>
                  <a:gd name="connsiteY4" fmla="*/ 136525 h 464609"/>
                  <a:gd name="connsiteX0" fmla="*/ 0 w 400050"/>
                  <a:gd name="connsiteY0" fmla="*/ 136525 h 464609"/>
                  <a:gd name="connsiteX1" fmla="*/ 65616 w 400050"/>
                  <a:gd name="connsiteY1" fmla="*/ 464609 h 464609"/>
                  <a:gd name="connsiteX2" fmla="*/ 400050 w 400050"/>
                  <a:gd name="connsiteY2" fmla="*/ 353484 h 464609"/>
                  <a:gd name="connsiteX3" fmla="*/ 129116 w 400050"/>
                  <a:gd name="connsiteY3" fmla="*/ 0 h 464609"/>
                  <a:gd name="connsiteX4" fmla="*/ 0 w 400050"/>
                  <a:gd name="connsiteY4" fmla="*/ 136525 h 464609"/>
                  <a:gd name="connsiteX0" fmla="*/ 0 w 400050"/>
                  <a:gd name="connsiteY0" fmla="*/ 136525 h 474134"/>
                  <a:gd name="connsiteX1" fmla="*/ 91016 w 400050"/>
                  <a:gd name="connsiteY1" fmla="*/ 474134 h 474134"/>
                  <a:gd name="connsiteX2" fmla="*/ 400050 w 400050"/>
                  <a:gd name="connsiteY2" fmla="*/ 353484 h 474134"/>
                  <a:gd name="connsiteX3" fmla="*/ 129116 w 400050"/>
                  <a:gd name="connsiteY3" fmla="*/ 0 h 474134"/>
                  <a:gd name="connsiteX4" fmla="*/ 0 w 400050"/>
                  <a:gd name="connsiteY4" fmla="*/ 136525 h 474134"/>
                  <a:gd name="connsiteX0" fmla="*/ 0 w 387350"/>
                  <a:gd name="connsiteY0" fmla="*/ 131763 h 474134"/>
                  <a:gd name="connsiteX1" fmla="*/ 78316 w 387350"/>
                  <a:gd name="connsiteY1" fmla="*/ 474134 h 474134"/>
                  <a:gd name="connsiteX2" fmla="*/ 387350 w 387350"/>
                  <a:gd name="connsiteY2" fmla="*/ 353484 h 474134"/>
                  <a:gd name="connsiteX3" fmla="*/ 116416 w 387350"/>
                  <a:gd name="connsiteY3" fmla="*/ 0 h 474134"/>
                  <a:gd name="connsiteX4" fmla="*/ 0 w 387350"/>
                  <a:gd name="connsiteY4" fmla="*/ 131763 h 474134"/>
                  <a:gd name="connsiteX0" fmla="*/ 0 w 387350"/>
                  <a:gd name="connsiteY0" fmla="*/ 131763 h 483907"/>
                  <a:gd name="connsiteX1" fmla="*/ 78316 w 387350"/>
                  <a:gd name="connsiteY1" fmla="*/ 474134 h 483907"/>
                  <a:gd name="connsiteX2" fmla="*/ 387350 w 387350"/>
                  <a:gd name="connsiteY2" fmla="*/ 353484 h 483907"/>
                  <a:gd name="connsiteX3" fmla="*/ 116416 w 387350"/>
                  <a:gd name="connsiteY3" fmla="*/ 0 h 483907"/>
                  <a:gd name="connsiteX4" fmla="*/ 0 w 387350"/>
                  <a:gd name="connsiteY4" fmla="*/ 131763 h 483907"/>
                  <a:gd name="connsiteX0" fmla="*/ 0 w 387350"/>
                  <a:gd name="connsiteY0" fmla="*/ 131763 h 483907"/>
                  <a:gd name="connsiteX1" fmla="*/ 78316 w 387350"/>
                  <a:gd name="connsiteY1" fmla="*/ 474134 h 483907"/>
                  <a:gd name="connsiteX2" fmla="*/ 387350 w 387350"/>
                  <a:gd name="connsiteY2" fmla="*/ 353484 h 483907"/>
                  <a:gd name="connsiteX3" fmla="*/ 116416 w 387350"/>
                  <a:gd name="connsiteY3" fmla="*/ 0 h 483907"/>
                  <a:gd name="connsiteX4" fmla="*/ 0 w 387350"/>
                  <a:gd name="connsiteY4" fmla="*/ 131763 h 483907"/>
                  <a:gd name="connsiteX0" fmla="*/ 0 w 387350"/>
                  <a:gd name="connsiteY0" fmla="*/ 131763 h 483907"/>
                  <a:gd name="connsiteX1" fmla="*/ 78316 w 387350"/>
                  <a:gd name="connsiteY1" fmla="*/ 474134 h 483907"/>
                  <a:gd name="connsiteX2" fmla="*/ 387350 w 387350"/>
                  <a:gd name="connsiteY2" fmla="*/ 353484 h 483907"/>
                  <a:gd name="connsiteX3" fmla="*/ 116416 w 387350"/>
                  <a:gd name="connsiteY3" fmla="*/ 0 h 483907"/>
                  <a:gd name="connsiteX4" fmla="*/ 0 w 387350"/>
                  <a:gd name="connsiteY4" fmla="*/ 131763 h 483907"/>
                  <a:gd name="connsiteX0" fmla="*/ 0 w 387350"/>
                  <a:gd name="connsiteY0" fmla="*/ 136530 h 488674"/>
                  <a:gd name="connsiteX1" fmla="*/ 78316 w 387350"/>
                  <a:gd name="connsiteY1" fmla="*/ 478901 h 488674"/>
                  <a:gd name="connsiteX2" fmla="*/ 387350 w 387350"/>
                  <a:gd name="connsiteY2" fmla="*/ 358251 h 488674"/>
                  <a:gd name="connsiteX3" fmla="*/ 127248 w 387350"/>
                  <a:gd name="connsiteY3" fmla="*/ 0 h 488674"/>
                  <a:gd name="connsiteX4" fmla="*/ 0 w 387350"/>
                  <a:gd name="connsiteY4" fmla="*/ 136530 h 488674"/>
                  <a:gd name="connsiteX0" fmla="*/ 0 w 387350"/>
                  <a:gd name="connsiteY0" fmla="*/ 136530 h 488674"/>
                  <a:gd name="connsiteX1" fmla="*/ 78316 w 387350"/>
                  <a:gd name="connsiteY1" fmla="*/ 478901 h 488674"/>
                  <a:gd name="connsiteX2" fmla="*/ 387350 w 387350"/>
                  <a:gd name="connsiteY2" fmla="*/ 358251 h 488674"/>
                  <a:gd name="connsiteX3" fmla="*/ 127248 w 387350"/>
                  <a:gd name="connsiteY3" fmla="*/ 0 h 488674"/>
                  <a:gd name="connsiteX4" fmla="*/ 0 w 387350"/>
                  <a:gd name="connsiteY4" fmla="*/ 136530 h 488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350" h="488674">
                    <a:moveTo>
                      <a:pt x="0" y="136530"/>
                    </a:moveTo>
                    <a:lnTo>
                      <a:pt x="78316" y="478901"/>
                    </a:lnTo>
                    <a:cubicBezTo>
                      <a:pt x="117827" y="524409"/>
                      <a:pt x="284339" y="398468"/>
                      <a:pt x="387350" y="358251"/>
                    </a:cubicBezTo>
                    <a:cubicBezTo>
                      <a:pt x="248885" y="293340"/>
                      <a:pt x="127601" y="239536"/>
                      <a:pt x="127248" y="0"/>
                    </a:cubicBezTo>
                    <a:cubicBezTo>
                      <a:pt x="94116" y="8958"/>
                      <a:pt x="42416" y="91020"/>
                      <a:pt x="0" y="13653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239"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202" name="Freeform: Shape 201">
                <a:extLst>
                  <a:ext uri="{FF2B5EF4-FFF2-40B4-BE49-F238E27FC236}">
                    <a16:creationId xmlns:a16="http://schemas.microsoft.com/office/drawing/2014/main" id="{58D7F7BA-866B-4FFD-95FC-20E38F8FD94A}"/>
                  </a:ext>
                </a:extLst>
              </p:cNvPr>
              <p:cNvSpPr/>
              <p:nvPr/>
            </p:nvSpPr>
            <p:spPr>
              <a:xfrm flipH="1">
                <a:off x="9376133" y="5943363"/>
                <a:ext cx="112869" cy="138613"/>
              </a:xfrm>
              <a:custGeom>
                <a:avLst/>
                <a:gdLst>
                  <a:gd name="connsiteX0" fmla="*/ 0 w 406400"/>
                  <a:gd name="connsiteY0" fmla="*/ 133350 h 461434"/>
                  <a:gd name="connsiteX1" fmla="*/ 65616 w 406400"/>
                  <a:gd name="connsiteY1" fmla="*/ 461434 h 461434"/>
                  <a:gd name="connsiteX2" fmla="*/ 406400 w 406400"/>
                  <a:gd name="connsiteY2" fmla="*/ 353484 h 461434"/>
                  <a:gd name="connsiteX3" fmla="*/ 122766 w 406400"/>
                  <a:gd name="connsiteY3" fmla="*/ 0 h 461434"/>
                  <a:gd name="connsiteX4" fmla="*/ 0 w 406400"/>
                  <a:gd name="connsiteY4" fmla="*/ 133350 h 461434"/>
                  <a:gd name="connsiteX0" fmla="*/ 0 w 406400"/>
                  <a:gd name="connsiteY0" fmla="*/ 136525 h 464609"/>
                  <a:gd name="connsiteX1" fmla="*/ 65616 w 406400"/>
                  <a:gd name="connsiteY1" fmla="*/ 464609 h 464609"/>
                  <a:gd name="connsiteX2" fmla="*/ 406400 w 406400"/>
                  <a:gd name="connsiteY2" fmla="*/ 356659 h 464609"/>
                  <a:gd name="connsiteX3" fmla="*/ 129116 w 406400"/>
                  <a:gd name="connsiteY3" fmla="*/ 0 h 464609"/>
                  <a:gd name="connsiteX4" fmla="*/ 0 w 406400"/>
                  <a:gd name="connsiteY4" fmla="*/ 136525 h 464609"/>
                  <a:gd name="connsiteX0" fmla="*/ 0 w 406400"/>
                  <a:gd name="connsiteY0" fmla="*/ 136525 h 464609"/>
                  <a:gd name="connsiteX1" fmla="*/ 65616 w 406400"/>
                  <a:gd name="connsiteY1" fmla="*/ 464609 h 464609"/>
                  <a:gd name="connsiteX2" fmla="*/ 406400 w 406400"/>
                  <a:gd name="connsiteY2" fmla="*/ 356659 h 464609"/>
                  <a:gd name="connsiteX3" fmla="*/ 129116 w 406400"/>
                  <a:gd name="connsiteY3" fmla="*/ 0 h 464609"/>
                  <a:gd name="connsiteX4" fmla="*/ 0 w 406400"/>
                  <a:gd name="connsiteY4" fmla="*/ 136525 h 464609"/>
                  <a:gd name="connsiteX0" fmla="*/ 0 w 406400"/>
                  <a:gd name="connsiteY0" fmla="*/ 136525 h 464609"/>
                  <a:gd name="connsiteX1" fmla="*/ 65616 w 406400"/>
                  <a:gd name="connsiteY1" fmla="*/ 464609 h 464609"/>
                  <a:gd name="connsiteX2" fmla="*/ 406400 w 406400"/>
                  <a:gd name="connsiteY2" fmla="*/ 356659 h 464609"/>
                  <a:gd name="connsiteX3" fmla="*/ 129116 w 406400"/>
                  <a:gd name="connsiteY3" fmla="*/ 0 h 464609"/>
                  <a:gd name="connsiteX4" fmla="*/ 0 w 406400"/>
                  <a:gd name="connsiteY4" fmla="*/ 136525 h 464609"/>
                  <a:gd name="connsiteX0" fmla="*/ 0 w 400050"/>
                  <a:gd name="connsiteY0" fmla="*/ 136525 h 464609"/>
                  <a:gd name="connsiteX1" fmla="*/ 65616 w 400050"/>
                  <a:gd name="connsiteY1" fmla="*/ 464609 h 464609"/>
                  <a:gd name="connsiteX2" fmla="*/ 400050 w 400050"/>
                  <a:gd name="connsiteY2" fmla="*/ 353484 h 464609"/>
                  <a:gd name="connsiteX3" fmla="*/ 129116 w 400050"/>
                  <a:gd name="connsiteY3" fmla="*/ 0 h 464609"/>
                  <a:gd name="connsiteX4" fmla="*/ 0 w 400050"/>
                  <a:gd name="connsiteY4" fmla="*/ 136525 h 464609"/>
                  <a:gd name="connsiteX0" fmla="*/ 0 w 400050"/>
                  <a:gd name="connsiteY0" fmla="*/ 136525 h 474134"/>
                  <a:gd name="connsiteX1" fmla="*/ 91016 w 400050"/>
                  <a:gd name="connsiteY1" fmla="*/ 474134 h 474134"/>
                  <a:gd name="connsiteX2" fmla="*/ 400050 w 400050"/>
                  <a:gd name="connsiteY2" fmla="*/ 353484 h 474134"/>
                  <a:gd name="connsiteX3" fmla="*/ 129116 w 400050"/>
                  <a:gd name="connsiteY3" fmla="*/ 0 h 474134"/>
                  <a:gd name="connsiteX4" fmla="*/ 0 w 400050"/>
                  <a:gd name="connsiteY4" fmla="*/ 136525 h 474134"/>
                  <a:gd name="connsiteX0" fmla="*/ 0 w 387350"/>
                  <a:gd name="connsiteY0" fmla="*/ 131763 h 474134"/>
                  <a:gd name="connsiteX1" fmla="*/ 78316 w 387350"/>
                  <a:gd name="connsiteY1" fmla="*/ 474134 h 474134"/>
                  <a:gd name="connsiteX2" fmla="*/ 387350 w 387350"/>
                  <a:gd name="connsiteY2" fmla="*/ 353484 h 474134"/>
                  <a:gd name="connsiteX3" fmla="*/ 116416 w 387350"/>
                  <a:gd name="connsiteY3" fmla="*/ 0 h 474134"/>
                  <a:gd name="connsiteX4" fmla="*/ 0 w 387350"/>
                  <a:gd name="connsiteY4" fmla="*/ 131763 h 474134"/>
                  <a:gd name="connsiteX0" fmla="*/ 0 w 387350"/>
                  <a:gd name="connsiteY0" fmla="*/ 131763 h 483907"/>
                  <a:gd name="connsiteX1" fmla="*/ 78316 w 387350"/>
                  <a:gd name="connsiteY1" fmla="*/ 474134 h 483907"/>
                  <a:gd name="connsiteX2" fmla="*/ 387350 w 387350"/>
                  <a:gd name="connsiteY2" fmla="*/ 353484 h 483907"/>
                  <a:gd name="connsiteX3" fmla="*/ 116416 w 387350"/>
                  <a:gd name="connsiteY3" fmla="*/ 0 h 483907"/>
                  <a:gd name="connsiteX4" fmla="*/ 0 w 387350"/>
                  <a:gd name="connsiteY4" fmla="*/ 131763 h 483907"/>
                  <a:gd name="connsiteX0" fmla="*/ 0 w 387350"/>
                  <a:gd name="connsiteY0" fmla="*/ 131763 h 483907"/>
                  <a:gd name="connsiteX1" fmla="*/ 78316 w 387350"/>
                  <a:gd name="connsiteY1" fmla="*/ 474134 h 483907"/>
                  <a:gd name="connsiteX2" fmla="*/ 387350 w 387350"/>
                  <a:gd name="connsiteY2" fmla="*/ 353484 h 483907"/>
                  <a:gd name="connsiteX3" fmla="*/ 116416 w 387350"/>
                  <a:gd name="connsiteY3" fmla="*/ 0 h 483907"/>
                  <a:gd name="connsiteX4" fmla="*/ 0 w 387350"/>
                  <a:gd name="connsiteY4" fmla="*/ 131763 h 483907"/>
                  <a:gd name="connsiteX0" fmla="*/ 0 w 387350"/>
                  <a:gd name="connsiteY0" fmla="*/ 131763 h 483907"/>
                  <a:gd name="connsiteX1" fmla="*/ 78316 w 387350"/>
                  <a:gd name="connsiteY1" fmla="*/ 474134 h 483907"/>
                  <a:gd name="connsiteX2" fmla="*/ 387350 w 387350"/>
                  <a:gd name="connsiteY2" fmla="*/ 353484 h 483907"/>
                  <a:gd name="connsiteX3" fmla="*/ 116416 w 387350"/>
                  <a:gd name="connsiteY3" fmla="*/ 0 h 483907"/>
                  <a:gd name="connsiteX4" fmla="*/ 0 w 387350"/>
                  <a:gd name="connsiteY4" fmla="*/ 131763 h 483907"/>
                  <a:gd name="connsiteX0" fmla="*/ 0 w 387350"/>
                  <a:gd name="connsiteY0" fmla="*/ 136530 h 488674"/>
                  <a:gd name="connsiteX1" fmla="*/ 78316 w 387350"/>
                  <a:gd name="connsiteY1" fmla="*/ 478901 h 488674"/>
                  <a:gd name="connsiteX2" fmla="*/ 387350 w 387350"/>
                  <a:gd name="connsiteY2" fmla="*/ 358251 h 488674"/>
                  <a:gd name="connsiteX3" fmla="*/ 127248 w 387350"/>
                  <a:gd name="connsiteY3" fmla="*/ 0 h 488674"/>
                  <a:gd name="connsiteX4" fmla="*/ 0 w 387350"/>
                  <a:gd name="connsiteY4" fmla="*/ 136530 h 488674"/>
                  <a:gd name="connsiteX0" fmla="*/ 0 w 387350"/>
                  <a:gd name="connsiteY0" fmla="*/ 136530 h 488674"/>
                  <a:gd name="connsiteX1" fmla="*/ 78316 w 387350"/>
                  <a:gd name="connsiteY1" fmla="*/ 478901 h 488674"/>
                  <a:gd name="connsiteX2" fmla="*/ 387350 w 387350"/>
                  <a:gd name="connsiteY2" fmla="*/ 358251 h 488674"/>
                  <a:gd name="connsiteX3" fmla="*/ 127248 w 387350"/>
                  <a:gd name="connsiteY3" fmla="*/ 0 h 488674"/>
                  <a:gd name="connsiteX4" fmla="*/ 0 w 387350"/>
                  <a:gd name="connsiteY4" fmla="*/ 136530 h 488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350" h="488674">
                    <a:moveTo>
                      <a:pt x="0" y="136530"/>
                    </a:moveTo>
                    <a:lnTo>
                      <a:pt x="78316" y="478901"/>
                    </a:lnTo>
                    <a:cubicBezTo>
                      <a:pt x="117827" y="524409"/>
                      <a:pt x="284339" y="398468"/>
                      <a:pt x="387350" y="358251"/>
                    </a:cubicBezTo>
                    <a:cubicBezTo>
                      <a:pt x="248885" y="293340"/>
                      <a:pt x="127601" y="239536"/>
                      <a:pt x="127248" y="0"/>
                    </a:cubicBezTo>
                    <a:cubicBezTo>
                      <a:pt x="94116" y="8958"/>
                      <a:pt x="42416" y="91020"/>
                      <a:pt x="0" y="13653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239"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Text" lastClr="000000"/>
                  </a:solidFill>
                  <a:effectLst/>
                  <a:uLnTx/>
                  <a:uFillTx/>
                  <a:latin typeface="Segoe UI"/>
                  <a:ea typeface="+mn-ea"/>
                  <a:cs typeface="+mn-cs"/>
                </a:endParaRPr>
              </a:p>
            </p:txBody>
          </p:sp>
        </p:grpSp>
        <p:sp>
          <p:nvSpPr>
            <p:cNvPr id="167" name="Freeform 14">
              <a:extLst>
                <a:ext uri="{FF2B5EF4-FFF2-40B4-BE49-F238E27FC236}">
                  <a16:creationId xmlns:a16="http://schemas.microsoft.com/office/drawing/2014/main" id="{B686572E-F8F9-448F-A240-0ED5D0F7EE41}"/>
                </a:ext>
              </a:extLst>
            </p:cNvPr>
            <p:cNvSpPr>
              <a:spLocks/>
            </p:cNvSpPr>
            <p:nvPr/>
          </p:nvSpPr>
          <p:spPr bwMode="auto">
            <a:xfrm>
              <a:off x="9153772" y="2312188"/>
              <a:ext cx="294969" cy="211189"/>
            </a:xfrm>
            <a:prstGeom prst="roundRect">
              <a:avLst>
                <a:gd name="adj" fmla="val 2570"/>
              </a:avLst>
            </a:prstGeom>
            <a:solidFill>
              <a:schemeClr val="accent1"/>
            </a:solidFill>
            <a:ln w="14288" cap="flat">
              <a:solidFill>
                <a:schemeClr val="accent1"/>
              </a:solidFill>
              <a:prstDash val="solid"/>
              <a:round/>
              <a:headEnd/>
              <a:tailEnd/>
            </a:ln>
          </p:spPr>
          <p:txBody>
            <a:bodyPr vert="horz" wrap="square" lIns="91427" tIns="45713" rIns="91427" bIns="45713" numCol="1" anchor="t" anchorCtr="0" compatLnSpc="1">
              <a:prstTxWarp prst="textNoShape">
                <a:avLst/>
              </a:prstTxWarp>
            </a:bodyPr>
            <a:lstStyle/>
            <a:p>
              <a:pPr marL="0" marR="0" lvl="0" indent="0" algn="l" defTabSz="914224"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168" name="Freeform 31">
              <a:extLst>
                <a:ext uri="{FF2B5EF4-FFF2-40B4-BE49-F238E27FC236}">
                  <a16:creationId xmlns:a16="http://schemas.microsoft.com/office/drawing/2014/main" id="{1D55149A-6FB4-4C4A-ACE7-28F68106D0A0}"/>
                </a:ext>
              </a:extLst>
            </p:cNvPr>
            <p:cNvSpPr>
              <a:spLocks/>
            </p:cNvSpPr>
            <p:nvPr/>
          </p:nvSpPr>
          <p:spPr bwMode="auto">
            <a:xfrm flipH="1">
              <a:off x="9248257" y="2395020"/>
              <a:ext cx="278799" cy="256715"/>
            </a:xfrm>
            <a:custGeom>
              <a:avLst/>
              <a:gdLst>
                <a:gd name="T0" fmla="*/ 136 w 214"/>
                <a:gd name="T1" fmla="*/ 16 h 197"/>
                <a:gd name="T2" fmla="*/ 198 w 214"/>
                <a:gd name="T3" fmla="*/ 21 h 197"/>
                <a:gd name="T4" fmla="*/ 193 w 214"/>
                <a:gd name="T5" fmla="*/ 84 h 197"/>
                <a:gd name="T6" fmla="*/ 78 w 214"/>
                <a:gd name="T7" fmla="*/ 181 h 197"/>
                <a:gd name="T8" fmla="*/ 16 w 214"/>
                <a:gd name="T9" fmla="*/ 176 h 197"/>
                <a:gd name="T10" fmla="*/ 21 w 214"/>
                <a:gd name="T11" fmla="*/ 114 h 197"/>
                <a:gd name="T12" fmla="*/ 136 w 214"/>
                <a:gd name="T13" fmla="*/ 16 h 197"/>
              </a:gdLst>
              <a:ahLst/>
              <a:cxnLst>
                <a:cxn ang="0">
                  <a:pos x="T0" y="T1"/>
                </a:cxn>
                <a:cxn ang="0">
                  <a:pos x="T2" y="T3"/>
                </a:cxn>
                <a:cxn ang="0">
                  <a:pos x="T4" y="T5"/>
                </a:cxn>
                <a:cxn ang="0">
                  <a:pos x="T6" y="T7"/>
                </a:cxn>
                <a:cxn ang="0">
                  <a:pos x="T8" y="T9"/>
                </a:cxn>
                <a:cxn ang="0">
                  <a:pos x="T10" y="T11"/>
                </a:cxn>
                <a:cxn ang="0">
                  <a:pos x="T12" y="T13"/>
                </a:cxn>
              </a:cxnLst>
              <a:rect l="0" t="0" r="r" b="b"/>
              <a:pathLst>
                <a:path w="214" h="197">
                  <a:moveTo>
                    <a:pt x="136" y="16"/>
                  </a:moveTo>
                  <a:cubicBezTo>
                    <a:pt x="154" y="0"/>
                    <a:pt x="182" y="3"/>
                    <a:pt x="198" y="21"/>
                  </a:cubicBezTo>
                  <a:cubicBezTo>
                    <a:pt x="214" y="40"/>
                    <a:pt x="211" y="68"/>
                    <a:pt x="193" y="84"/>
                  </a:cubicBezTo>
                  <a:cubicBezTo>
                    <a:pt x="78" y="181"/>
                    <a:pt x="78" y="181"/>
                    <a:pt x="78" y="181"/>
                  </a:cubicBezTo>
                  <a:cubicBezTo>
                    <a:pt x="59" y="197"/>
                    <a:pt x="31" y="195"/>
                    <a:pt x="16" y="176"/>
                  </a:cubicBezTo>
                  <a:cubicBezTo>
                    <a:pt x="0" y="157"/>
                    <a:pt x="2" y="130"/>
                    <a:pt x="21" y="114"/>
                  </a:cubicBezTo>
                  <a:lnTo>
                    <a:pt x="136" y="16"/>
                  </a:lnTo>
                  <a:close/>
                </a:path>
              </a:pathLst>
            </a:custGeom>
            <a:solidFill>
              <a:srgbClr val="7F7F7F"/>
            </a:solidFill>
            <a:ln>
              <a:noFill/>
            </a:ln>
          </p:spPr>
          <p:txBody>
            <a:bodyPr vert="horz" wrap="square" lIns="91414" tIns="45706" rIns="91414" bIns="45706" numCol="1" anchor="t" anchorCtr="0" compatLnSpc="1">
              <a:prstTxWarp prst="textNoShape">
                <a:avLst/>
              </a:prstTxWarp>
            </a:bodyPr>
            <a:lstStyle/>
            <a:p>
              <a:pPr marL="0" marR="0" lvl="0" indent="0" algn="l" defTabSz="932384"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505050"/>
                </a:solidFill>
                <a:effectLst/>
                <a:uLnTx/>
                <a:uFillTx/>
                <a:latin typeface="Segoe UI"/>
                <a:ea typeface="+mn-ea"/>
                <a:cs typeface="+mn-cs"/>
              </a:endParaRPr>
            </a:p>
          </p:txBody>
        </p:sp>
        <p:sp>
          <p:nvSpPr>
            <p:cNvPr id="169" name="Freeform 7">
              <a:extLst>
                <a:ext uri="{FF2B5EF4-FFF2-40B4-BE49-F238E27FC236}">
                  <a16:creationId xmlns:a16="http://schemas.microsoft.com/office/drawing/2014/main" id="{D5DFE810-1E57-4C58-BFC1-0E99FA8B5D54}"/>
                </a:ext>
              </a:extLst>
            </p:cNvPr>
            <p:cNvSpPr>
              <a:spLocks/>
            </p:cNvSpPr>
            <p:nvPr/>
          </p:nvSpPr>
          <p:spPr bwMode="auto">
            <a:xfrm flipH="1">
              <a:off x="10119490" y="2589103"/>
              <a:ext cx="382759" cy="463617"/>
            </a:xfrm>
            <a:custGeom>
              <a:avLst/>
              <a:gdLst>
                <a:gd name="T0" fmla="*/ 165 w 339"/>
                <a:gd name="T1" fmla="*/ 0 h 410"/>
                <a:gd name="T2" fmla="*/ 0 w 339"/>
                <a:gd name="T3" fmla="*/ 165 h 410"/>
                <a:gd name="T4" fmla="*/ 0 w 339"/>
                <a:gd name="T5" fmla="*/ 253 h 410"/>
                <a:gd name="T6" fmla="*/ 93 w 339"/>
                <a:gd name="T7" fmla="*/ 401 h 410"/>
                <a:gd name="T8" fmla="*/ 96 w 339"/>
                <a:gd name="T9" fmla="*/ 410 h 410"/>
                <a:gd name="T10" fmla="*/ 339 w 339"/>
                <a:gd name="T11" fmla="*/ 410 h 410"/>
                <a:gd name="T12" fmla="*/ 338 w 339"/>
                <a:gd name="T13" fmla="*/ 407 h 410"/>
                <a:gd name="T14" fmla="*/ 296 w 339"/>
                <a:gd name="T15" fmla="*/ 325 h 410"/>
                <a:gd name="T16" fmla="*/ 309 w 339"/>
                <a:gd name="T17" fmla="*/ 253 h 410"/>
                <a:gd name="T18" fmla="*/ 309 w 339"/>
                <a:gd name="T19" fmla="*/ 165 h 410"/>
                <a:gd name="T20" fmla="*/ 165 w 339"/>
                <a:gd name="T21" fmla="*/ 0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9" h="410">
                  <a:moveTo>
                    <a:pt x="165" y="0"/>
                  </a:moveTo>
                  <a:cubicBezTo>
                    <a:pt x="75" y="0"/>
                    <a:pt x="0" y="74"/>
                    <a:pt x="0" y="165"/>
                  </a:cubicBezTo>
                  <a:cubicBezTo>
                    <a:pt x="0" y="253"/>
                    <a:pt x="0" y="253"/>
                    <a:pt x="0" y="253"/>
                  </a:cubicBezTo>
                  <a:cubicBezTo>
                    <a:pt x="0" y="318"/>
                    <a:pt x="38" y="374"/>
                    <a:pt x="93" y="401"/>
                  </a:cubicBezTo>
                  <a:cubicBezTo>
                    <a:pt x="96" y="410"/>
                    <a:pt x="96" y="410"/>
                    <a:pt x="96" y="410"/>
                  </a:cubicBezTo>
                  <a:cubicBezTo>
                    <a:pt x="339" y="410"/>
                    <a:pt x="339" y="410"/>
                    <a:pt x="339" y="410"/>
                  </a:cubicBezTo>
                  <a:cubicBezTo>
                    <a:pt x="338" y="407"/>
                    <a:pt x="338" y="407"/>
                    <a:pt x="338" y="407"/>
                  </a:cubicBezTo>
                  <a:cubicBezTo>
                    <a:pt x="296" y="325"/>
                    <a:pt x="296" y="325"/>
                    <a:pt x="296" y="325"/>
                  </a:cubicBezTo>
                  <a:cubicBezTo>
                    <a:pt x="305" y="304"/>
                    <a:pt x="309" y="279"/>
                    <a:pt x="309" y="253"/>
                  </a:cubicBezTo>
                  <a:cubicBezTo>
                    <a:pt x="309" y="165"/>
                    <a:pt x="309" y="165"/>
                    <a:pt x="309" y="165"/>
                  </a:cubicBezTo>
                  <a:cubicBezTo>
                    <a:pt x="309" y="74"/>
                    <a:pt x="257" y="0"/>
                    <a:pt x="165" y="0"/>
                  </a:cubicBez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algn="l" defTabSz="932384"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505050"/>
                </a:solidFill>
                <a:effectLst/>
                <a:uLnTx/>
                <a:uFillTx/>
                <a:latin typeface="Segoe UI"/>
                <a:ea typeface="+mn-ea"/>
                <a:cs typeface="+mn-cs"/>
              </a:endParaRPr>
            </a:p>
          </p:txBody>
        </p:sp>
        <p:sp>
          <p:nvSpPr>
            <p:cNvPr id="170" name="Freeform 9">
              <a:extLst>
                <a:ext uri="{FF2B5EF4-FFF2-40B4-BE49-F238E27FC236}">
                  <a16:creationId xmlns:a16="http://schemas.microsoft.com/office/drawing/2014/main" id="{97FA505E-C132-4410-A565-33FF6CA38090}"/>
                </a:ext>
              </a:extLst>
            </p:cNvPr>
            <p:cNvSpPr>
              <a:spLocks/>
            </p:cNvSpPr>
            <p:nvPr/>
          </p:nvSpPr>
          <p:spPr bwMode="auto">
            <a:xfrm flipH="1">
              <a:off x="10155398" y="2578577"/>
              <a:ext cx="95212" cy="235397"/>
            </a:xfrm>
            <a:custGeom>
              <a:avLst/>
              <a:gdLst>
                <a:gd name="T0" fmla="*/ 84 w 84"/>
                <a:gd name="T1" fmla="*/ 156 h 208"/>
                <a:gd name="T2" fmla="*/ 42 w 84"/>
                <a:gd name="T3" fmla="*/ 198 h 208"/>
                <a:gd name="T4" fmla="*/ 42 w 84"/>
                <a:gd name="T5" fmla="*/ 198 h 208"/>
                <a:gd name="T6" fmla="*/ 0 w 84"/>
                <a:gd name="T7" fmla="*/ 184 h 208"/>
                <a:gd name="T8" fmla="*/ 0 w 84"/>
                <a:gd name="T9" fmla="*/ 23 h 208"/>
                <a:gd name="T10" fmla="*/ 42 w 84"/>
                <a:gd name="T11" fmla="*/ 9 h 208"/>
                <a:gd name="T12" fmla="*/ 42 w 84"/>
                <a:gd name="T13" fmla="*/ 9 h 208"/>
                <a:gd name="T14" fmla="*/ 84 w 84"/>
                <a:gd name="T15" fmla="*/ 50 h 208"/>
                <a:gd name="T16" fmla="*/ 84 w 84"/>
                <a:gd name="T17" fmla="*/ 156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208">
                  <a:moveTo>
                    <a:pt x="84" y="156"/>
                  </a:moveTo>
                  <a:cubicBezTo>
                    <a:pt x="84" y="179"/>
                    <a:pt x="65" y="198"/>
                    <a:pt x="42" y="198"/>
                  </a:cubicBezTo>
                  <a:cubicBezTo>
                    <a:pt x="42" y="198"/>
                    <a:pt x="42" y="198"/>
                    <a:pt x="42" y="198"/>
                  </a:cubicBezTo>
                  <a:cubicBezTo>
                    <a:pt x="19" y="198"/>
                    <a:pt x="0" y="208"/>
                    <a:pt x="0" y="184"/>
                  </a:cubicBezTo>
                  <a:cubicBezTo>
                    <a:pt x="0" y="23"/>
                    <a:pt x="0" y="23"/>
                    <a:pt x="0" y="23"/>
                  </a:cubicBezTo>
                  <a:cubicBezTo>
                    <a:pt x="0" y="0"/>
                    <a:pt x="19" y="9"/>
                    <a:pt x="42" y="9"/>
                  </a:cubicBezTo>
                  <a:cubicBezTo>
                    <a:pt x="42" y="9"/>
                    <a:pt x="42" y="9"/>
                    <a:pt x="42" y="9"/>
                  </a:cubicBezTo>
                  <a:cubicBezTo>
                    <a:pt x="65" y="9"/>
                    <a:pt x="84" y="28"/>
                    <a:pt x="84" y="50"/>
                  </a:cubicBezTo>
                  <a:lnTo>
                    <a:pt x="84" y="156"/>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algn="l" defTabSz="932384"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505050"/>
                </a:solidFill>
                <a:effectLst/>
                <a:uLnTx/>
                <a:uFillTx/>
                <a:latin typeface="Segoe UI"/>
                <a:ea typeface="+mn-ea"/>
                <a:cs typeface="+mn-cs"/>
              </a:endParaRPr>
            </a:p>
          </p:txBody>
        </p:sp>
        <p:sp>
          <p:nvSpPr>
            <p:cNvPr id="171" name="Freeform: Shape 170">
              <a:extLst>
                <a:ext uri="{FF2B5EF4-FFF2-40B4-BE49-F238E27FC236}">
                  <a16:creationId xmlns:a16="http://schemas.microsoft.com/office/drawing/2014/main" id="{234316C4-8368-4931-9EC4-E0BF63357314}"/>
                </a:ext>
              </a:extLst>
            </p:cNvPr>
            <p:cNvSpPr>
              <a:spLocks/>
            </p:cNvSpPr>
            <p:nvPr/>
          </p:nvSpPr>
          <p:spPr bwMode="auto">
            <a:xfrm flipH="1">
              <a:off x="10342506" y="2884825"/>
              <a:ext cx="158994" cy="116234"/>
            </a:xfrm>
            <a:custGeom>
              <a:avLst/>
              <a:gdLst>
                <a:gd name="connsiteX0" fmla="*/ 301670 w 303073"/>
                <a:gd name="connsiteY0" fmla="*/ 770 h 156280"/>
                <a:gd name="connsiteX1" fmla="*/ 0 w 303073"/>
                <a:gd name="connsiteY1" fmla="*/ 1519 h 156280"/>
                <a:gd name="connsiteX2" fmla="*/ 135063 w 303073"/>
                <a:gd name="connsiteY2" fmla="*/ 156280 h 156280"/>
                <a:gd name="connsiteX3" fmla="*/ 285550 w 303073"/>
                <a:gd name="connsiteY3" fmla="*/ 13099 h 156280"/>
                <a:gd name="connsiteX4" fmla="*/ 302677 w 303073"/>
                <a:gd name="connsiteY4" fmla="*/ 0 h 156280"/>
                <a:gd name="connsiteX5" fmla="*/ 301670 w 303073"/>
                <a:gd name="connsiteY5" fmla="*/ 770 h 156280"/>
                <a:gd name="connsiteX6" fmla="*/ 303073 w 303073"/>
                <a:gd name="connsiteY6" fmla="*/ 767 h 156280"/>
                <a:gd name="connsiteX0" fmla="*/ 301670 w 303073"/>
                <a:gd name="connsiteY0" fmla="*/ 770 h 186589"/>
                <a:gd name="connsiteX1" fmla="*/ 0 w 303073"/>
                <a:gd name="connsiteY1" fmla="*/ 1519 h 186589"/>
                <a:gd name="connsiteX2" fmla="*/ 130734 w 303073"/>
                <a:gd name="connsiteY2" fmla="*/ 186589 h 186589"/>
                <a:gd name="connsiteX3" fmla="*/ 285550 w 303073"/>
                <a:gd name="connsiteY3" fmla="*/ 13099 h 186589"/>
                <a:gd name="connsiteX4" fmla="*/ 301670 w 303073"/>
                <a:gd name="connsiteY4" fmla="*/ 770 h 186589"/>
                <a:gd name="connsiteX5" fmla="*/ 302677 w 303073"/>
                <a:gd name="connsiteY5" fmla="*/ 0 h 186589"/>
                <a:gd name="connsiteX6" fmla="*/ 301670 w 303073"/>
                <a:gd name="connsiteY6" fmla="*/ 770 h 186589"/>
                <a:gd name="connsiteX7" fmla="*/ 303073 w 303073"/>
                <a:gd name="connsiteY7" fmla="*/ 767 h 186589"/>
                <a:gd name="connsiteX8" fmla="*/ 302677 w 303073"/>
                <a:gd name="connsiteY8" fmla="*/ 0 h 186589"/>
                <a:gd name="connsiteX0" fmla="*/ 323318 w 324721"/>
                <a:gd name="connsiteY0" fmla="*/ 770 h 186589"/>
                <a:gd name="connsiteX1" fmla="*/ 0 w 324721"/>
                <a:gd name="connsiteY1" fmla="*/ 14508 h 186589"/>
                <a:gd name="connsiteX2" fmla="*/ 152382 w 324721"/>
                <a:gd name="connsiteY2" fmla="*/ 186589 h 186589"/>
                <a:gd name="connsiteX3" fmla="*/ 307198 w 324721"/>
                <a:gd name="connsiteY3" fmla="*/ 13099 h 186589"/>
                <a:gd name="connsiteX4" fmla="*/ 323318 w 324721"/>
                <a:gd name="connsiteY4" fmla="*/ 770 h 186589"/>
                <a:gd name="connsiteX5" fmla="*/ 324325 w 324721"/>
                <a:gd name="connsiteY5" fmla="*/ 0 h 186589"/>
                <a:gd name="connsiteX6" fmla="*/ 323318 w 324721"/>
                <a:gd name="connsiteY6" fmla="*/ 770 h 186589"/>
                <a:gd name="connsiteX7" fmla="*/ 324721 w 324721"/>
                <a:gd name="connsiteY7" fmla="*/ 767 h 186589"/>
                <a:gd name="connsiteX8" fmla="*/ 324325 w 324721"/>
                <a:gd name="connsiteY8" fmla="*/ 0 h 186589"/>
                <a:gd name="connsiteX0" fmla="*/ 336308 w 337711"/>
                <a:gd name="connsiteY0" fmla="*/ 770 h 186589"/>
                <a:gd name="connsiteX1" fmla="*/ 0 w 337711"/>
                <a:gd name="connsiteY1" fmla="*/ 23167 h 186589"/>
                <a:gd name="connsiteX2" fmla="*/ 165372 w 337711"/>
                <a:gd name="connsiteY2" fmla="*/ 186589 h 186589"/>
                <a:gd name="connsiteX3" fmla="*/ 320188 w 337711"/>
                <a:gd name="connsiteY3" fmla="*/ 13099 h 186589"/>
                <a:gd name="connsiteX4" fmla="*/ 336308 w 337711"/>
                <a:gd name="connsiteY4" fmla="*/ 770 h 186589"/>
                <a:gd name="connsiteX5" fmla="*/ 337315 w 337711"/>
                <a:gd name="connsiteY5" fmla="*/ 0 h 186589"/>
                <a:gd name="connsiteX6" fmla="*/ 336308 w 337711"/>
                <a:gd name="connsiteY6" fmla="*/ 770 h 186589"/>
                <a:gd name="connsiteX7" fmla="*/ 337711 w 337711"/>
                <a:gd name="connsiteY7" fmla="*/ 767 h 186589"/>
                <a:gd name="connsiteX8" fmla="*/ 337315 w 337711"/>
                <a:gd name="connsiteY8" fmla="*/ 0 h 186589"/>
                <a:gd name="connsiteX0" fmla="*/ 336308 w 337711"/>
                <a:gd name="connsiteY0" fmla="*/ 770 h 260195"/>
                <a:gd name="connsiteX1" fmla="*/ 0 w 337711"/>
                <a:gd name="connsiteY1" fmla="*/ 23167 h 260195"/>
                <a:gd name="connsiteX2" fmla="*/ 109084 w 337711"/>
                <a:gd name="connsiteY2" fmla="*/ 260195 h 260195"/>
                <a:gd name="connsiteX3" fmla="*/ 320188 w 337711"/>
                <a:gd name="connsiteY3" fmla="*/ 13099 h 260195"/>
                <a:gd name="connsiteX4" fmla="*/ 336308 w 337711"/>
                <a:gd name="connsiteY4" fmla="*/ 770 h 260195"/>
                <a:gd name="connsiteX5" fmla="*/ 337315 w 337711"/>
                <a:gd name="connsiteY5" fmla="*/ 0 h 260195"/>
                <a:gd name="connsiteX6" fmla="*/ 336308 w 337711"/>
                <a:gd name="connsiteY6" fmla="*/ 770 h 260195"/>
                <a:gd name="connsiteX7" fmla="*/ 337711 w 337711"/>
                <a:gd name="connsiteY7" fmla="*/ 767 h 260195"/>
                <a:gd name="connsiteX8" fmla="*/ 337315 w 337711"/>
                <a:gd name="connsiteY8" fmla="*/ 0 h 260195"/>
                <a:gd name="connsiteX0" fmla="*/ 336308 w 353626"/>
                <a:gd name="connsiteY0" fmla="*/ 770 h 260195"/>
                <a:gd name="connsiteX1" fmla="*/ 0 w 353626"/>
                <a:gd name="connsiteY1" fmla="*/ 23167 h 260195"/>
                <a:gd name="connsiteX2" fmla="*/ 109084 w 353626"/>
                <a:gd name="connsiteY2" fmla="*/ 260195 h 260195"/>
                <a:gd name="connsiteX3" fmla="*/ 320188 w 353626"/>
                <a:gd name="connsiteY3" fmla="*/ 13099 h 260195"/>
                <a:gd name="connsiteX4" fmla="*/ 336308 w 353626"/>
                <a:gd name="connsiteY4" fmla="*/ 770 h 260195"/>
                <a:gd name="connsiteX5" fmla="*/ 337315 w 353626"/>
                <a:gd name="connsiteY5" fmla="*/ 0 h 260195"/>
                <a:gd name="connsiteX6" fmla="*/ 353626 w 353626"/>
                <a:gd name="connsiteY6" fmla="*/ 9430 h 260195"/>
                <a:gd name="connsiteX7" fmla="*/ 337711 w 353626"/>
                <a:gd name="connsiteY7" fmla="*/ 767 h 260195"/>
                <a:gd name="connsiteX8" fmla="*/ 337315 w 353626"/>
                <a:gd name="connsiteY8" fmla="*/ 0 h 260195"/>
                <a:gd name="connsiteX0" fmla="*/ 362286 w 379604"/>
                <a:gd name="connsiteY0" fmla="*/ 770 h 260195"/>
                <a:gd name="connsiteX1" fmla="*/ 0 w 379604"/>
                <a:gd name="connsiteY1" fmla="*/ 23167 h 260195"/>
                <a:gd name="connsiteX2" fmla="*/ 135062 w 379604"/>
                <a:gd name="connsiteY2" fmla="*/ 260195 h 260195"/>
                <a:gd name="connsiteX3" fmla="*/ 346166 w 379604"/>
                <a:gd name="connsiteY3" fmla="*/ 13099 h 260195"/>
                <a:gd name="connsiteX4" fmla="*/ 362286 w 379604"/>
                <a:gd name="connsiteY4" fmla="*/ 770 h 260195"/>
                <a:gd name="connsiteX5" fmla="*/ 363293 w 379604"/>
                <a:gd name="connsiteY5" fmla="*/ 0 h 260195"/>
                <a:gd name="connsiteX6" fmla="*/ 379604 w 379604"/>
                <a:gd name="connsiteY6" fmla="*/ 9430 h 260195"/>
                <a:gd name="connsiteX7" fmla="*/ 363689 w 379604"/>
                <a:gd name="connsiteY7" fmla="*/ 767 h 260195"/>
                <a:gd name="connsiteX8" fmla="*/ 363293 w 379604"/>
                <a:gd name="connsiteY8" fmla="*/ 0 h 260195"/>
                <a:gd name="connsiteX0" fmla="*/ 362286 w 379604"/>
                <a:gd name="connsiteY0" fmla="*/ 770 h 277514"/>
                <a:gd name="connsiteX1" fmla="*/ 0 w 379604"/>
                <a:gd name="connsiteY1" fmla="*/ 23167 h 277514"/>
                <a:gd name="connsiteX2" fmla="*/ 122072 w 379604"/>
                <a:gd name="connsiteY2" fmla="*/ 277514 h 277514"/>
                <a:gd name="connsiteX3" fmla="*/ 346166 w 379604"/>
                <a:gd name="connsiteY3" fmla="*/ 13099 h 277514"/>
                <a:gd name="connsiteX4" fmla="*/ 362286 w 379604"/>
                <a:gd name="connsiteY4" fmla="*/ 770 h 277514"/>
                <a:gd name="connsiteX5" fmla="*/ 363293 w 379604"/>
                <a:gd name="connsiteY5" fmla="*/ 0 h 277514"/>
                <a:gd name="connsiteX6" fmla="*/ 379604 w 379604"/>
                <a:gd name="connsiteY6" fmla="*/ 9430 h 277514"/>
                <a:gd name="connsiteX7" fmla="*/ 363689 w 379604"/>
                <a:gd name="connsiteY7" fmla="*/ 767 h 277514"/>
                <a:gd name="connsiteX8" fmla="*/ 363293 w 379604"/>
                <a:gd name="connsiteY8" fmla="*/ 0 h 27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9604" h="277514">
                  <a:moveTo>
                    <a:pt x="362286" y="770"/>
                  </a:moveTo>
                  <a:lnTo>
                    <a:pt x="0" y="23167"/>
                  </a:lnTo>
                  <a:cubicBezTo>
                    <a:pt x="20430" y="105187"/>
                    <a:pt x="50846" y="232987"/>
                    <a:pt x="122072" y="277514"/>
                  </a:cubicBezTo>
                  <a:cubicBezTo>
                    <a:pt x="201898" y="197329"/>
                    <a:pt x="320769" y="34176"/>
                    <a:pt x="346166" y="13099"/>
                  </a:cubicBezTo>
                  <a:lnTo>
                    <a:pt x="362286" y="770"/>
                  </a:lnTo>
                  <a:close/>
                  <a:moveTo>
                    <a:pt x="363293" y="0"/>
                  </a:moveTo>
                  <a:lnTo>
                    <a:pt x="379604" y="9430"/>
                  </a:lnTo>
                  <a:lnTo>
                    <a:pt x="363689" y="767"/>
                  </a:lnTo>
                  <a:lnTo>
                    <a:pt x="363293" y="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noAutofit/>
            </a:bodyPr>
            <a:lstStyle/>
            <a:p>
              <a:pPr marL="0" marR="0" lvl="0" indent="0" algn="l" defTabSz="932384"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505050"/>
                </a:solidFill>
                <a:effectLst/>
                <a:uLnTx/>
                <a:uFillTx/>
                <a:latin typeface="Segoe UI"/>
                <a:ea typeface="+mn-ea"/>
                <a:cs typeface="+mn-cs"/>
              </a:endParaRPr>
            </a:p>
          </p:txBody>
        </p:sp>
        <p:sp>
          <p:nvSpPr>
            <p:cNvPr id="172" name="Freeform 1156">
              <a:extLst>
                <a:ext uri="{FF2B5EF4-FFF2-40B4-BE49-F238E27FC236}">
                  <a16:creationId xmlns:a16="http://schemas.microsoft.com/office/drawing/2014/main" id="{3D65D274-A484-4013-8160-C1DA2B0BEB39}"/>
                </a:ext>
              </a:extLst>
            </p:cNvPr>
            <p:cNvSpPr>
              <a:spLocks/>
            </p:cNvSpPr>
            <p:nvPr/>
          </p:nvSpPr>
          <p:spPr bwMode="auto">
            <a:xfrm>
              <a:off x="10245145" y="2141349"/>
              <a:ext cx="1187833" cy="755330"/>
            </a:xfrm>
            <a:custGeom>
              <a:avLst/>
              <a:gdLst>
                <a:gd name="connsiteX0" fmla="*/ 174305 w 1930400"/>
                <a:gd name="connsiteY0" fmla="*/ 146050 h 1204913"/>
                <a:gd name="connsiteX1" fmla="*/ 150812 w 1930400"/>
                <a:gd name="connsiteY1" fmla="*/ 169573 h 1204913"/>
                <a:gd name="connsiteX2" fmla="*/ 150812 w 1930400"/>
                <a:gd name="connsiteY2" fmla="*/ 1025815 h 1204913"/>
                <a:gd name="connsiteX3" fmla="*/ 174305 w 1930400"/>
                <a:gd name="connsiteY3" fmla="*/ 1049338 h 1204913"/>
                <a:gd name="connsiteX4" fmla="*/ 1762444 w 1930400"/>
                <a:gd name="connsiteY4" fmla="*/ 1049338 h 1204913"/>
                <a:gd name="connsiteX5" fmla="*/ 1785937 w 1930400"/>
                <a:gd name="connsiteY5" fmla="*/ 1025815 h 1204913"/>
                <a:gd name="connsiteX6" fmla="*/ 1785937 w 1930400"/>
                <a:gd name="connsiteY6" fmla="*/ 169573 h 1204913"/>
                <a:gd name="connsiteX7" fmla="*/ 1762444 w 1930400"/>
                <a:gd name="connsiteY7" fmla="*/ 146050 h 1204913"/>
                <a:gd name="connsiteX8" fmla="*/ 174305 w 1930400"/>
                <a:gd name="connsiteY8" fmla="*/ 146050 h 1204913"/>
                <a:gd name="connsiteX9" fmla="*/ 28181 w 1930400"/>
                <a:gd name="connsiteY9" fmla="*/ 0 h 1204913"/>
                <a:gd name="connsiteX10" fmla="*/ 1906916 w 1930400"/>
                <a:gd name="connsiteY10" fmla="*/ 0 h 1204913"/>
                <a:gd name="connsiteX11" fmla="*/ 1930400 w 1930400"/>
                <a:gd name="connsiteY11" fmla="*/ 28240 h 1204913"/>
                <a:gd name="connsiteX12" fmla="*/ 1930400 w 1930400"/>
                <a:gd name="connsiteY12" fmla="*/ 1176673 h 1204913"/>
                <a:gd name="connsiteX13" fmla="*/ 1906916 w 1930400"/>
                <a:gd name="connsiteY13" fmla="*/ 1204913 h 1204913"/>
                <a:gd name="connsiteX14" fmla="*/ 28181 w 1930400"/>
                <a:gd name="connsiteY14" fmla="*/ 1204913 h 1204913"/>
                <a:gd name="connsiteX15" fmla="*/ 0 w 1930400"/>
                <a:gd name="connsiteY15" fmla="*/ 1176673 h 1204913"/>
                <a:gd name="connsiteX16" fmla="*/ 0 w 1930400"/>
                <a:gd name="connsiteY16" fmla="*/ 28240 h 1204913"/>
                <a:gd name="connsiteX17" fmla="*/ 28181 w 1930400"/>
                <a:gd name="connsiteY17" fmla="*/ 0 h 1204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30400" h="1204913">
                  <a:moveTo>
                    <a:pt x="174305" y="146050"/>
                  </a:moveTo>
                  <a:cubicBezTo>
                    <a:pt x="160210" y="146050"/>
                    <a:pt x="150812" y="155459"/>
                    <a:pt x="150812" y="169573"/>
                  </a:cubicBezTo>
                  <a:cubicBezTo>
                    <a:pt x="150812" y="169573"/>
                    <a:pt x="150812" y="169573"/>
                    <a:pt x="150812" y="1025815"/>
                  </a:cubicBezTo>
                  <a:cubicBezTo>
                    <a:pt x="150812" y="1039929"/>
                    <a:pt x="160210" y="1049338"/>
                    <a:pt x="174305" y="1049338"/>
                  </a:cubicBezTo>
                  <a:cubicBezTo>
                    <a:pt x="174305" y="1049338"/>
                    <a:pt x="174305" y="1049338"/>
                    <a:pt x="1762444" y="1049338"/>
                  </a:cubicBezTo>
                  <a:cubicBezTo>
                    <a:pt x="1771841" y="1049338"/>
                    <a:pt x="1785937" y="1039929"/>
                    <a:pt x="1785937" y="1025815"/>
                  </a:cubicBezTo>
                  <a:lnTo>
                    <a:pt x="1785937" y="169573"/>
                  </a:lnTo>
                  <a:cubicBezTo>
                    <a:pt x="1785937" y="155459"/>
                    <a:pt x="1771841" y="146050"/>
                    <a:pt x="1762444" y="146050"/>
                  </a:cubicBezTo>
                  <a:cubicBezTo>
                    <a:pt x="1762444" y="146050"/>
                    <a:pt x="1762444" y="146050"/>
                    <a:pt x="174305" y="146050"/>
                  </a:cubicBezTo>
                  <a:close/>
                  <a:moveTo>
                    <a:pt x="28181" y="0"/>
                  </a:moveTo>
                  <a:cubicBezTo>
                    <a:pt x="1906916" y="0"/>
                    <a:pt x="1906916" y="0"/>
                    <a:pt x="1906916" y="0"/>
                  </a:cubicBezTo>
                  <a:cubicBezTo>
                    <a:pt x="1921007" y="0"/>
                    <a:pt x="1930400" y="14120"/>
                    <a:pt x="1930400" y="28240"/>
                  </a:cubicBezTo>
                  <a:lnTo>
                    <a:pt x="1930400" y="1176673"/>
                  </a:lnTo>
                  <a:cubicBezTo>
                    <a:pt x="1930400" y="1190793"/>
                    <a:pt x="1921007" y="1204913"/>
                    <a:pt x="1906916" y="1204913"/>
                  </a:cubicBezTo>
                  <a:cubicBezTo>
                    <a:pt x="28181" y="1204913"/>
                    <a:pt x="28181" y="1204913"/>
                    <a:pt x="28181" y="1204913"/>
                  </a:cubicBezTo>
                  <a:cubicBezTo>
                    <a:pt x="14091" y="1204913"/>
                    <a:pt x="0" y="1190793"/>
                    <a:pt x="0" y="1176673"/>
                  </a:cubicBezTo>
                  <a:cubicBezTo>
                    <a:pt x="0" y="28240"/>
                    <a:pt x="0" y="28240"/>
                    <a:pt x="0" y="28240"/>
                  </a:cubicBezTo>
                  <a:cubicBezTo>
                    <a:pt x="0" y="14120"/>
                    <a:pt x="14091" y="0"/>
                    <a:pt x="28181" y="0"/>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noAutofit/>
            </a:bodyPr>
            <a:lstStyle/>
            <a:p>
              <a:pPr marL="0" marR="0" lvl="0" indent="0" algn="l" defTabSz="932384"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505050"/>
                </a:solidFill>
                <a:effectLst/>
                <a:uLnTx/>
                <a:uFillTx/>
                <a:latin typeface="Segoe UI"/>
                <a:ea typeface="+mn-ea"/>
                <a:cs typeface="+mn-cs"/>
              </a:endParaRPr>
            </a:p>
          </p:txBody>
        </p:sp>
        <p:sp>
          <p:nvSpPr>
            <p:cNvPr id="173" name="Rectangle 172">
              <a:extLst>
                <a:ext uri="{FF2B5EF4-FFF2-40B4-BE49-F238E27FC236}">
                  <a16:creationId xmlns:a16="http://schemas.microsoft.com/office/drawing/2014/main" id="{275C20CD-3AC6-48CC-B7CD-D5B980CFBBF8}"/>
                </a:ext>
              </a:extLst>
            </p:cNvPr>
            <p:cNvSpPr/>
            <p:nvPr/>
          </p:nvSpPr>
          <p:spPr bwMode="auto">
            <a:xfrm>
              <a:off x="10337226" y="2193972"/>
              <a:ext cx="1015215" cy="116933"/>
            </a:xfrm>
            <a:prstGeom prst="rect">
              <a:avLst/>
            </a:prstGeom>
            <a:solidFill>
              <a:srgbClr val="FFFFFF"/>
            </a:solidFill>
            <a:ln>
              <a:noFill/>
            </a:ln>
          </p:spPr>
          <p:txBody>
            <a:bodyPr vert="horz" wrap="square" lIns="0" tIns="45700" rIns="0" bIns="45700" numCol="1" rtlCol="0" anchor="ctr" anchorCtr="0" compatLnSpc="1">
              <a:prstTxWarp prst="textNoShape">
                <a:avLst/>
              </a:prstTxWarp>
            </a:bodyPr>
            <a:lstStyle/>
            <a:p>
              <a:pPr marL="0" marR="0" lvl="0" indent="0" algn="ctr" defTabSz="913895" rtl="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sysClr val="windowText" lastClr="000000"/>
                  </a:solidFill>
                  <a:effectLst/>
                  <a:uLnTx/>
                  <a:uFillTx/>
                  <a:latin typeface="Segoe UI"/>
                  <a:ea typeface="+mn-ea"/>
                  <a:cs typeface="+mn-cs"/>
                </a:rPr>
                <a:t>Business Central</a:t>
              </a:r>
            </a:p>
          </p:txBody>
        </p:sp>
        <p:sp>
          <p:nvSpPr>
            <p:cNvPr id="174" name="Rounded Rectangle 485">
              <a:extLst>
                <a:ext uri="{FF2B5EF4-FFF2-40B4-BE49-F238E27FC236}">
                  <a16:creationId xmlns:a16="http://schemas.microsoft.com/office/drawing/2014/main" id="{2B3A690E-06B0-4D3D-9942-DB821528B9D2}"/>
                </a:ext>
              </a:extLst>
            </p:cNvPr>
            <p:cNvSpPr/>
            <p:nvPr/>
          </p:nvSpPr>
          <p:spPr bwMode="auto">
            <a:xfrm>
              <a:off x="10337226" y="2312459"/>
              <a:ext cx="1015215" cy="545410"/>
            </a:xfrm>
            <a:prstGeom prst="roundRect">
              <a:avLst>
                <a:gd name="adj" fmla="val 877"/>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182" tIns="143346" rIns="179182" bIns="143346" numCol="1" spcCol="0" rtlCol="0" fromWordArt="0" anchor="t" anchorCtr="0" forceAA="0" compatLnSpc="1">
              <a:prstTxWarp prst="textNoShape">
                <a:avLst/>
              </a:prstTxWarp>
              <a:noAutofit/>
            </a:bodyPr>
            <a:lstStyle/>
            <a:p>
              <a:pPr marL="0" marR="0" lvl="0" indent="0" algn="ctr" defTabSz="913401" rtl="0" eaLnBrk="1" fontAlgn="base" latinLnBrk="0" hangingPunct="1">
                <a:lnSpc>
                  <a:spcPct val="9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Segoe UI"/>
                <a:ea typeface="Segoe UI" pitchFamily="34" charset="0"/>
                <a:cs typeface="Segoe UI" pitchFamily="34" charset="0"/>
              </a:endParaRPr>
            </a:p>
          </p:txBody>
        </p:sp>
        <p:sp>
          <p:nvSpPr>
            <p:cNvPr id="175" name="Freeform 15">
              <a:extLst>
                <a:ext uri="{FF2B5EF4-FFF2-40B4-BE49-F238E27FC236}">
                  <a16:creationId xmlns:a16="http://schemas.microsoft.com/office/drawing/2014/main" id="{9F36EC01-7271-4D1A-AB1D-8BEFD6434C70}"/>
                </a:ext>
              </a:extLst>
            </p:cNvPr>
            <p:cNvSpPr>
              <a:spLocks/>
            </p:cNvSpPr>
            <p:nvPr/>
          </p:nvSpPr>
          <p:spPr bwMode="auto">
            <a:xfrm flipH="1">
              <a:off x="10152023" y="2508723"/>
              <a:ext cx="152625" cy="162673"/>
            </a:xfrm>
            <a:custGeom>
              <a:avLst/>
              <a:gdLst>
                <a:gd name="T0" fmla="*/ 13 w 135"/>
                <a:gd name="T1" fmla="*/ 23 h 144"/>
                <a:gd name="T2" fmla="*/ 13 w 135"/>
                <a:gd name="T3" fmla="*/ 71 h 144"/>
                <a:gd name="T4" fmla="*/ 73 w 135"/>
                <a:gd name="T5" fmla="*/ 132 h 144"/>
                <a:gd name="T6" fmla="*/ 121 w 135"/>
                <a:gd name="T7" fmla="*/ 132 h 144"/>
                <a:gd name="T8" fmla="*/ 121 w 135"/>
                <a:gd name="T9" fmla="*/ 84 h 144"/>
                <a:gd name="T10" fmla="*/ 37 w 135"/>
                <a:gd name="T11" fmla="*/ 0 h 144"/>
                <a:gd name="T12" fmla="*/ 13 w 135"/>
                <a:gd name="T13" fmla="*/ 23 h 144"/>
              </a:gdLst>
              <a:ahLst/>
              <a:cxnLst>
                <a:cxn ang="0">
                  <a:pos x="T0" y="T1"/>
                </a:cxn>
                <a:cxn ang="0">
                  <a:pos x="T2" y="T3"/>
                </a:cxn>
                <a:cxn ang="0">
                  <a:pos x="T4" y="T5"/>
                </a:cxn>
                <a:cxn ang="0">
                  <a:pos x="T6" y="T7"/>
                </a:cxn>
                <a:cxn ang="0">
                  <a:pos x="T8" y="T9"/>
                </a:cxn>
                <a:cxn ang="0">
                  <a:pos x="T10" y="T11"/>
                </a:cxn>
                <a:cxn ang="0">
                  <a:pos x="T12" y="T13"/>
                </a:cxn>
              </a:cxnLst>
              <a:rect l="0" t="0" r="r" b="b"/>
              <a:pathLst>
                <a:path w="135" h="144">
                  <a:moveTo>
                    <a:pt x="13" y="23"/>
                  </a:moveTo>
                  <a:cubicBezTo>
                    <a:pt x="0" y="36"/>
                    <a:pt x="0" y="57"/>
                    <a:pt x="13" y="71"/>
                  </a:cubicBezTo>
                  <a:cubicBezTo>
                    <a:pt x="73" y="132"/>
                    <a:pt x="73" y="132"/>
                    <a:pt x="73" y="132"/>
                  </a:cubicBezTo>
                  <a:cubicBezTo>
                    <a:pt x="87" y="144"/>
                    <a:pt x="109" y="144"/>
                    <a:pt x="121" y="132"/>
                  </a:cubicBezTo>
                  <a:cubicBezTo>
                    <a:pt x="135" y="118"/>
                    <a:pt x="135" y="96"/>
                    <a:pt x="121" y="84"/>
                  </a:cubicBezTo>
                  <a:cubicBezTo>
                    <a:pt x="37" y="0"/>
                    <a:pt x="37" y="0"/>
                    <a:pt x="37" y="0"/>
                  </a:cubicBezTo>
                  <a:lnTo>
                    <a:pt x="13" y="23"/>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algn="l" defTabSz="932384"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505050"/>
                </a:solidFill>
                <a:effectLst/>
                <a:uLnTx/>
                <a:uFillTx/>
                <a:latin typeface="Segoe UI"/>
                <a:ea typeface="+mn-ea"/>
                <a:cs typeface="+mn-cs"/>
              </a:endParaRPr>
            </a:p>
          </p:txBody>
        </p:sp>
        <p:sp>
          <p:nvSpPr>
            <p:cNvPr id="176" name="Freeform 16">
              <a:extLst>
                <a:ext uri="{FF2B5EF4-FFF2-40B4-BE49-F238E27FC236}">
                  <a16:creationId xmlns:a16="http://schemas.microsoft.com/office/drawing/2014/main" id="{71E71729-FFFC-47AC-A5BB-09C7F00846E5}"/>
                </a:ext>
              </a:extLst>
            </p:cNvPr>
            <p:cNvSpPr>
              <a:spLocks/>
            </p:cNvSpPr>
            <p:nvPr/>
          </p:nvSpPr>
          <p:spPr bwMode="auto">
            <a:xfrm flipH="1">
              <a:off x="10186950" y="2738379"/>
              <a:ext cx="179897" cy="314340"/>
            </a:xfrm>
            <a:custGeom>
              <a:avLst/>
              <a:gdLst>
                <a:gd name="T0" fmla="*/ 159 w 159"/>
                <a:gd name="T1" fmla="*/ 0 h 278"/>
                <a:gd name="T2" fmla="*/ 0 w 159"/>
                <a:gd name="T3" fmla="*/ 178 h 278"/>
                <a:gd name="T4" fmla="*/ 26 w 159"/>
                <a:gd name="T5" fmla="*/ 266 h 278"/>
                <a:gd name="T6" fmla="*/ 35 w 159"/>
                <a:gd name="T7" fmla="*/ 278 h 278"/>
                <a:gd name="T8" fmla="*/ 159 w 159"/>
                <a:gd name="T9" fmla="*/ 278 h 278"/>
                <a:gd name="T10" fmla="*/ 159 w 159"/>
                <a:gd name="T11" fmla="*/ 0 h 278"/>
              </a:gdLst>
              <a:ahLst/>
              <a:cxnLst>
                <a:cxn ang="0">
                  <a:pos x="T0" y="T1"/>
                </a:cxn>
                <a:cxn ang="0">
                  <a:pos x="T2" y="T3"/>
                </a:cxn>
                <a:cxn ang="0">
                  <a:pos x="T4" y="T5"/>
                </a:cxn>
                <a:cxn ang="0">
                  <a:pos x="T6" y="T7"/>
                </a:cxn>
                <a:cxn ang="0">
                  <a:pos x="T8" y="T9"/>
                </a:cxn>
                <a:cxn ang="0">
                  <a:pos x="T10" y="T11"/>
                </a:cxn>
              </a:cxnLst>
              <a:rect l="0" t="0" r="r" b="b"/>
              <a:pathLst>
                <a:path w="159" h="278">
                  <a:moveTo>
                    <a:pt x="159" y="0"/>
                  </a:moveTo>
                  <a:cubicBezTo>
                    <a:pt x="68" y="23"/>
                    <a:pt x="0" y="94"/>
                    <a:pt x="0" y="178"/>
                  </a:cubicBezTo>
                  <a:cubicBezTo>
                    <a:pt x="0" y="210"/>
                    <a:pt x="10" y="240"/>
                    <a:pt x="26" y="266"/>
                  </a:cubicBezTo>
                  <a:cubicBezTo>
                    <a:pt x="35" y="278"/>
                    <a:pt x="35" y="278"/>
                    <a:pt x="35" y="278"/>
                  </a:cubicBezTo>
                  <a:cubicBezTo>
                    <a:pt x="159" y="278"/>
                    <a:pt x="159" y="278"/>
                    <a:pt x="159" y="278"/>
                  </a:cubicBezTo>
                  <a:lnTo>
                    <a:pt x="159"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algn="l" defTabSz="932384"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505050"/>
                </a:solidFill>
                <a:effectLst/>
                <a:uLnTx/>
                <a:uFillTx/>
                <a:latin typeface="Segoe UI"/>
                <a:ea typeface="+mn-ea"/>
                <a:cs typeface="+mn-cs"/>
              </a:endParaRPr>
            </a:p>
          </p:txBody>
        </p:sp>
        <p:sp>
          <p:nvSpPr>
            <p:cNvPr id="177" name="Rectangle 176">
              <a:extLst>
                <a:ext uri="{FF2B5EF4-FFF2-40B4-BE49-F238E27FC236}">
                  <a16:creationId xmlns:a16="http://schemas.microsoft.com/office/drawing/2014/main" id="{1ACEF7EA-3B01-4453-8B01-0F2DEC27D9CB}"/>
                </a:ext>
              </a:extLst>
            </p:cNvPr>
            <p:cNvSpPr/>
            <p:nvPr/>
          </p:nvSpPr>
          <p:spPr bwMode="auto">
            <a:xfrm>
              <a:off x="10440973" y="2328179"/>
              <a:ext cx="272384" cy="272383"/>
            </a:xfrm>
            <a:prstGeom prst="rect">
              <a:avLst/>
            </a:prstGeom>
            <a:noFill/>
            <a:ln w="190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endParaRPr kumimoji="0" lang="en-US" sz="18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78" name="Rectangle 177">
              <a:extLst>
                <a:ext uri="{FF2B5EF4-FFF2-40B4-BE49-F238E27FC236}">
                  <a16:creationId xmlns:a16="http://schemas.microsoft.com/office/drawing/2014/main" id="{FDF4A26A-40F7-4EBC-96DF-415429809826}"/>
                </a:ext>
              </a:extLst>
            </p:cNvPr>
            <p:cNvSpPr/>
            <p:nvPr/>
          </p:nvSpPr>
          <p:spPr>
            <a:xfrm flipH="1">
              <a:off x="10386622" y="2647591"/>
              <a:ext cx="446259" cy="106242"/>
            </a:xfrm>
            <a:prstGeom prst="rect">
              <a:avLst/>
            </a:prstGeom>
          </p:spPr>
          <p:txBody>
            <a:bodyPr wrap="square" lIns="0" tIns="0" rIns="0" bIns="0">
              <a:spAutoFit/>
            </a:bodyPr>
            <a:lstStyle/>
            <a:p>
              <a:pPr marL="0" marR="0" lvl="0" indent="0" algn="l" defTabSz="908406" rtl="0" eaLnBrk="1" fontAlgn="base" latinLnBrk="0" hangingPunct="1">
                <a:lnSpc>
                  <a:spcPct val="100000"/>
                </a:lnSpc>
                <a:spcBef>
                  <a:spcPct val="0"/>
                </a:spcBef>
                <a:spcAft>
                  <a:spcPts val="1224"/>
                </a:spcAft>
                <a:buClrTx/>
                <a:buSzTx/>
                <a:buFontTx/>
                <a:buNone/>
                <a:tabLst>
                  <a:tab pos="233104" algn="l"/>
                </a:tabLst>
                <a:defRPr/>
              </a:pPr>
              <a:r>
                <a:rPr kumimoji="0" lang="en-US" sz="500" b="0" i="0" u="none" strike="noStrike" kern="0" cap="none" spc="0" normalizeH="0" baseline="0" noProof="0" dirty="0">
                  <a:ln>
                    <a:noFill/>
                  </a:ln>
                  <a:solidFill>
                    <a:srgbClr val="0072C6"/>
                  </a:solidFill>
                  <a:effectLst/>
                  <a:uLnTx/>
                  <a:uFillTx/>
                  <a:latin typeface="Segoe UI"/>
                  <a:ea typeface="Segoe UI" pitchFamily="34" charset="0"/>
                  <a:cs typeface="Segoe UI" pitchFamily="34" charset="0"/>
                </a:rPr>
                <a:t>Welcome</a:t>
              </a:r>
              <a:endParaRPr kumimoji="0" lang="en-US" sz="600" b="0" i="0" u="none" strike="noStrike" kern="0" cap="none" spc="0" normalizeH="0" baseline="0" noProof="0" dirty="0">
                <a:ln>
                  <a:noFill/>
                </a:ln>
                <a:solidFill>
                  <a:srgbClr val="0072C6"/>
                </a:solidFill>
                <a:effectLst/>
                <a:uLnTx/>
                <a:uFillTx/>
                <a:latin typeface="Segoe UI"/>
                <a:ea typeface="Segoe UI" pitchFamily="34" charset="0"/>
                <a:cs typeface="Segoe UI" pitchFamily="34" charset="0"/>
              </a:endParaRPr>
            </a:p>
          </p:txBody>
        </p:sp>
        <p:sp>
          <p:nvSpPr>
            <p:cNvPr id="179" name="Rectangle: Rounded Corners 178">
              <a:extLst>
                <a:ext uri="{FF2B5EF4-FFF2-40B4-BE49-F238E27FC236}">
                  <a16:creationId xmlns:a16="http://schemas.microsoft.com/office/drawing/2014/main" id="{38178535-2FFA-403A-9778-2B7C2DECBB09}"/>
                </a:ext>
              </a:extLst>
            </p:cNvPr>
            <p:cNvSpPr/>
            <p:nvPr/>
          </p:nvSpPr>
          <p:spPr bwMode="auto">
            <a:xfrm>
              <a:off x="10823918" y="2511386"/>
              <a:ext cx="502974" cy="137826"/>
            </a:xfrm>
            <a:prstGeom prst="round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18285" tIns="9142" rIns="0" bIns="0" numCol="1" spcCol="0" rtlCol="0" fromWordArt="0" anchor="ctr" anchorCtr="0" forceAA="0" compatLnSpc="1">
              <a:prstTxWarp prst="textNoShape">
                <a:avLst/>
              </a:prstTxWarp>
              <a:noAutofit/>
            </a:bodyPr>
            <a:lstStyle/>
            <a:p>
              <a:pPr marL="0" marR="0" lvl="0" indent="0" algn="l" defTabSz="908406" rtl="0" eaLnBrk="1" fontAlgn="base" latinLnBrk="0" hangingPunct="1">
                <a:lnSpc>
                  <a:spcPct val="100000"/>
                </a:lnSpc>
                <a:spcBef>
                  <a:spcPct val="0"/>
                </a:spcBef>
                <a:spcAft>
                  <a:spcPts val="1224"/>
                </a:spcAft>
                <a:buClrTx/>
                <a:buSzTx/>
                <a:buFontTx/>
                <a:buNone/>
                <a:tabLst>
                  <a:tab pos="233104" algn="l"/>
                </a:tabLst>
                <a:defRPr/>
              </a:pPr>
              <a:r>
                <a:rPr kumimoji="0" lang="en-US" sz="600" b="0" i="0" u="none" strike="noStrike" kern="0" cap="none" spc="0" normalizeH="0" baseline="0" noProof="0" dirty="0">
                  <a:ln>
                    <a:noFill/>
                  </a:ln>
                  <a:solidFill>
                    <a:srgbClr val="0072C6"/>
                  </a:solidFill>
                  <a:effectLst/>
                  <a:uLnTx/>
                  <a:uFillTx/>
                  <a:latin typeface="Segoe UI"/>
                  <a:ea typeface="Segoe UI" pitchFamily="34" charset="0"/>
                  <a:cs typeface="Segoe UI" pitchFamily="34" charset="0"/>
                </a:rPr>
                <a:t>Inventory</a:t>
              </a:r>
            </a:p>
          </p:txBody>
        </p:sp>
        <p:sp>
          <p:nvSpPr>
            <p:cNvPr id="180" name="Rectangle: Rounded Corners 179">
              <a:extLst>
                <a:ext uri="{FF2B5EF4-FFF2-40B4-BE49-F238E27FC236}">
                  <a16:creationId xmlns:a16="http://schemas.microsoft.com/office/drawing/2014/main" id="{34F6811E-B136-4790-8203-D445E66A159C}"/>
                </a:ext>
              </a:extLst>
            </p:cNvPr>
            <p:cNvSpPr/>
            <p:nvPr/>
          </p:nvSpPr>
          <p:spPr bwMode="auto">
            <a:xfrm>
              <a:off x="10823918" y="2694228"/>
              <a:ext cx="502974" cy="137826"/>
            </a:xfrm>
            <a:prstGeom prst="round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18285" tIns="9142" rIns="0" bIns="0" numCol="1" spcCol="0" rtlCol="0" fromWordArt="0" anchor="ctr" anchorCtr="0" forceAA="0" compatLnSpc="1">
              <a:prstTxWarp prst="textNoShape">
                <a:avLst/>
              </a:prstTxWarp>
              <a:noAutofit/>
            </a:bodyPr>
            <a:lstStyle/>
            <a:p>
              <a:pPr marL="0" marR="0" lvl="0" indent="0" algn="l" defTabSz="908406" rtl="0" eaLnBrk="1" fontAlgn="base" latinLnBrk="0" hangingPunct="1">
                <a:lnSpc>
                  <a:spcPct val="100000"/>
                </a:lnSpc>
                <a:spcBef>
                  <a:spcPct val="0"/>
                </a:spcBef>
                <a:spcAft>
                  <a:spcPts val="1224"/>
                </a:spcAft>
                <a:buClrTx/>
                <a:buSzTx/>
                <a:buFontTx/>
                <a:buNone/>
                <a:tabLst>
                  <a:tab pos="233104" algn="l"/>
                </a:tabLst>
                <a:defRPr/>
              </a:pPr>
              <a:r>
                <a:rPr kumimoji="0" lang="en-US" sz="600" b="0" i="0" u="none" strike="noStrike" kern="0" cap="none" spc="0" normalizeH="0" baseline="0" noProof="0" dirty="0">
                  <a:ln>
                    <a:noFill/>
                  </a:ln>
                  <a:solidFill>
                    <a:srgbClr val="0072C6"/>
                  </a:solidFill>
                  <a:effectLst/>
                  <a:uLnTx/>
                  <a:uFillTx/>
                  <a:latin typeface="Segoe UI"/>
                  <a:ea typeface="Segoe UI" pitchFamily="34" charset="0"/>
                  <a:cs typeface="Segoe UI" pitchFamily="34" charset="0"/>
                </a:rPr>
                <a:t>Orders</a:t>
              </a:r>
            </a:p>
          </p:txBody>
        </p:sp>
        <p:sp>
          <p:nvSpPr>
            <p:cNvPr id="181" name="Rectangle: Rounded Corners 180">
              <a:extLst>
                <a:ext uri="{FF2B5EF4-FFF2-40B4-BE49-F238E27FC236}">
                  <a16:creationId xmlns:a16="http://schemas.microsoft.com/office/drawing/2014/main" id="{2CF56A58-B830-4FB4-B0B3-DDDF3D05D881}"/>
                </a:ext>
              </a:extLst>
            </p:cNvPr>
            <p:cNvSpPr/>
            <p:nvPr/>
          </p:nvSpPr>
          <p:spPr bwMode="auto">
            <a:xfrm>
              <a:off x="10823918" y="2328543"/>
              <a:ext cx="502974" cy="137826"/>
            </a:xfrm>
            <a:prstGeom prst="round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18285" tIns="9142" rIns="0" bIns="0" numCol="1" spcCol="0" rtlCol="0" fromWordArt="0" anchor="ctr" anchorCtr="0" forceAA="0" compatLnSpc="1">
              <a:prstTxWarp prst="textNoShape">
                <a:avLst/>
              </a:prstTxWarp>
              <a:noAutofit/>
            </a:bodyPr>
            <a:lstStyle/>
            <a:p>
              <a:pPr marL="0" marR="0" lvl="0" indent="0" algn="l" defTabSz="908406" rtl="0" eaLnBrk="1" fontAlgn="base" latinLnBrk="0" hangingPunct="1">
                <a:lnSpc>
                  <a:spcPct val="100000"/>
                </a:lnSpc>
                <a:spcBef>
                  <a:spcPct val="0"/>
                </a:spcBef>
                <a:spcAft>
                  <a:spcPts val="1224"/>
                </a:spcAft>
                <a:buClrTx/>
                <a:buSzTx/>
                <a:buFontTx/>
                <a:buNone/>
                <a:tabLst>
                  <a:tab pos="233104" algn="l"/>
                </a:tabLst>
                <a:defRPr/>
              </a:pPr>
              <a:r>
                <a:rPr kumimoji="0" lang="en-US" sz="600" b="0" i="0" u="none" strike="noStrike" kern="0" cap="none" spc="0" normalizeH="0" baseline="0" noProof="0" dirty="0">
                  <a:ln>
                    <a:noFill/>
                  </a:ln>
                  <a:solidFill>
                    <a:srgbClr val="0072C6"/>
                  </a:solidFill>
                  <a:effectLst/>
                  <a:uLnTx/>
                  <a:uFillTx/>
                  <a:latin typeface="Segoe UI"/>
                  <a:ea typeface="Segoe UI" pitchFamily="34" charset="0"/>
                  <a:cs typeface="Segoe UI" pitchFamily="34" charset="0"/>
                </a:rPr>
                <a:t>My tasks</a:t>
              </a:r>
            </a:p>
          </p:txBody>
        </p:sp>
        <p:sp>
          <p:nvSpPr>
            <p:cNvPr id="182" name="Rectangle 181">
              <a:extLst>
                <a:ext uri="{FF2B5EF4-FFF2-40B4-BE49-F238E27FC236}">
                  <a16:creationId xmlns:a16="http://schemas.microsoft.com/office/drawing/2014/main" id="{C2F7EE03-E0F4-4332-898A-1E01B52D67E6}"/>
                </a:ext>
              </a:extLst>
            </p:cNvPr>
            <p:cNvSpPr/>
            <p:nvPr/>
          </p:nvSpPr>
          <p:spPr bwMode="auto">
            <a:xfrm>
              <a:off x="10101524" y="2039866"/>
              <a:ext cx="1398232" cy="1012853"/>
            </a:xfrm>
            <a:prstGeom prst="rect">
              <a:avLst/>
            </a:prstGeom>
            <a:noFill/>
            <a:ln>
              <a:solidFill>
                <a:srgbClr val="A6A6A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endParaRPr kumimoji="0" lang="en-US" sz="18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83" name="Isosceles Triangle 1006">
              <a:extLst>
                <a:ext uri="{FF2B5EF4-FFF2-40B4-BE49-F238E27FC236}">
                  <a16:creationId xmlns:a16="http://schemas.microsoft.com/office/drawing/2014/main" id="{DD5E9A8E-4CA2-4439-9D71-62920C51190C}"/>
                </a:ext>
              </a:extLst>
            </p:cNvPr>
            <p:cNvSpPr/>
            <p:nvPr/>
          </p:nvSpPr>
          <p:spPr bwMode="auto">
            <a:xfrm rot="16200000">
              <a:off x="9250358" y="2201761"/>
              <a:ext cx="1017038" cy="693245"/>
            </a:xfrm>
            <a:custGeom>
              <a:avLst/>
              <a:gdLst>
                <a:gd name="connsiteX0" fmla="*/ 0 w 1771653"/>
                <a:gd name="connsiteY0" fmla="*/ 518118 h 518118"/>
                <a:gd name="connsiteX1" fmla="*/ 1044513 w 1771653"/>
                <a:gd name="connsiteY1" fmla="*/ 0 h 518118"/>
                <a:gd name="connsiteX2" fmla="*/ 1771653 w 1771653"/>
                <a:gd name="connsiteY2" fmla="*/ 518118 h 518118"/>
                <a:gd name="connsiteX3" fmla="*/ 0 w 1771653"/>
                <a:gd name="connsiteY3" fmla="*/ 518118 h 518118"/>
                <a:gd name="connsiteX0" fmla="*/ 0 w 1769271"/>
                <a:gd name="connsiteY0" fmla="*/ 518118 h 518118"/>
                <a:gd name="connsiteX1" fmla="*/ 1044513 w 1769271"/>
                <a:gd name="connsiteY1" fmla="*/ 0 h 518118"/>
                <a:gd name="connsiteX2" fmla="*/ 1769271 w 1769271"/>
                <a:gd name="connsiteY2" fmla="*/ 513358 h 518118"/>
                <a:gd name="connsiteX3" fmla="*/ 0 w 1769271"/>
                <a:gd name="connsiteY3" fmla="*/ 518118 h 518118"/>
                <a:gd name="connsiteX0" fmla="*/ 0 w 1764509"/>
                <a:gd name="connsiteY0" fmla="*/ 515739 h 515739"/>
                <a:gd name="connsiteX1" fmla="*/ 1039751 w 1764509"/>
                <a:gd name="connsiteY1" fmla="*/ 0 h 515739"/>
                <a:gd name="connsiteX2" fmla="*/ 1764509 w 1764509"/>
                <a:gd name="connsiteY2" fmla="*/ 513358 h 515739"/>
                <a:gd name="connsiteX3" fmla="*/ 0 w 1764509"/>
                <a:gd name="connsiteY3" fmla="*/ 515739 h 515739"/>
                <a:gd name="connsiteX0" fmla="*/ 0 w 1764509"/>
                <a:gd name="connsiteY0" fmla="*/ 670621 h 670621"/>
                <a:gd name="connsiteX1" fmla="*/ 1218922 w 1764509"/>
                <a:gd name="connsiteY1" fmla="*/ 0 h 670621"/>
                <a:gd name="connsiteX2" fmla="*/ 1764509 w 1764509"/>
                <a:gd name="connsiteY2" fmla="*/ 668240 h 670621"/>
                <a:gd name="connsiteX3" fmla="*/ 0 w 1764509"/>
                <a:gd name="connsiteY3" fmla="*/ 670621 h 670621"/>
                <a:gd name="connsiteX0" fmla="*/ 0 w 1764509"/>
                <a:gd name="connsiteY0" fmla="*/ 694449 h 694449"/>
                <a:gd name="connsiteX1" fmla="*/ 1252257 w 1764509"/>
                <a:gd name="connsiteY1" fmla="*/ 0 h 694449"/>
                <a:gd name="connsiteX2" fmla="*/ 1764509 w 1764509"/>
                <a:gd name="connsiteY2" fmla="*/ 692068 h 694449"/>
                <a:gd name="connsiteX3" fmla="*/ 0 w 1764509"/>
                <a:gd name="connsiteY3" fmla="*/ 694449 h 694449"/>
                <a:gd name="connsiteX0" fmla="*/ 0 w 1764509"/>
                <a:gd name="connsiteY0" fmla="*/ 698167 h 698167"/>
                <a:gd name="connsiteX1" fmla="*/ 1151106 w 1764509"/>
                <a:gd name="connsiteY1" fmla="*/ 0 h 698167"/>
                <a:gd name="connsiteX2" fmla="*/ 1764509 w 1764509"/>
                <a:gd name="connsiteY2" fmla="*/ 695786 h 698167"/>
                <a:gd name="connsiteX3" fmla="*/ 0 w 1764509"/>
                <a:gd name="connsiteY3" fmla="*/ 698167 h 698167"/>
                <a:gd name="connsiteX0" fmla="*/ 0 w 1742646"/>
                <a:gd name="connsiteY0" fmla="*/ 701383 h 701383"/>
                <a:gd name="connsiteX1" fmla="*/ 1129243 w 1742646"/>
                <a:gd name="connsiteY1" fmla="*/ 0 h 701383"/>
                <a:gd name="connsiteX2" fmla="*/ 1742646 w 1742646"/>
                <a:gd name="connsiteY2" fmla="*/ 695786 h 701383"/>
                <a:gd name="connsiteX3" fmla="*/ 0 w 1742646"/>
                <a:gd name="connsiteY3" fmla="*/ 701383 h 701383"/>
                <a:gd name="connsiteX0" fmla="*/ 1 w 1742648"/>
                <a:gd name="connsiteY0" fmla="*/ 704602 h 704602"/>
                <a:gd name="connsiteX1" fmla="*/ 1129245 w 1742648"/>
                <a:gd name="connsiteY1" fmla="*/ 0 h 704602"/>
                <a:gd name="connsiteX2" fmla="*/ 1742648 w 1742648"/>
                <a:gd name="connsiteY2" fmla="*/ 695786 h 704602"/>
                <a:gd name="connsiteX3" fmla="*/ 1 w 1742648"/>
                <a:gd name="connsiteY3" fmla="*/ 704602 h 704602"/>
                <a:gd name="connsiteX0" fmla="*/ 0 w 1746745"/>
                <a:gd name="connsiteY0" fmla="*/ 702190 h 702190"/>
                <a:gd name="connsiteX1" fmla="*/ 1133342 w 1746745"/>
                <a:gd name="connsiteY1" fmla="*/ 0 h 702190"/>
                <a:gd name="connsiteX2" fmla="*/ 1746745 w 1746745"/>
                <a:gd name="connsiteY2" fmla="*/ 695786 h 702190"/>
                <a:gd name="connsiteX3" fmla="*/ 0 w 1746745"/>
                <a:gd name="connsiteY3" fmla="*/ 702190 h 702190"/>
                <a:gd name="connsiteX0" fmla="*/ 1 w 1750846"/>
                <a:gd name="connsiteY0" fmla="*/ 702193 h 702193"/>
                <a:gd name="connsiteX1" fmla="*/ 1137443 w 1750846"/>
                <a:gd name="connsiteY1" fmla="*/ 0 h 702193"/>
                <a:gd name="connsiteX2" fmla="*/ 1750846 w 1750846"/>
                <a:gd name="connsiteY2" fmla="*/ 695786 h 702193"/>
                <a:gd name="connsiteX3" fmla="*/ 1 w 1750846"/>
                <a:gd name="connsiteY3" fmla="*/ 702193 h 702193"/>
                <a:gd name="connsiteX0" fmla="*/ -1 w 1750844"/>
                <a:gd name="connsiteY0" fmla="*/ 702193 h 702193"/>
                <a:gd name="connsiteX1" fmla="*/ 1137441 w 1750844"/>
                <a:gd name="connsiteY1" fmla="*/ 0 h 702193"/>
                <a:gd name="connsiteX2" fmla="*/ 1750844 w 1750844"/>
                <a:gd name="connsiteY2" fmla="*/ 700611 h 702193"/>
                <a:gd name="connsiteX3" fmla="*/ -1 w 1750844"/>
                <a:gd name="connsiteY3" fmla="*/ 702193 h 702193"/>
              </a:gdLst>
              <a:ahLst/>
              <a:cxnLst>
                <a:cxn ang="0">
                  <a:pos x="connsiteX0" y="connsiteY0"/>
                </a:cxn>
                <a:cxn ang="0">
                  <a:pos x="connsiteX1" y="connsiteY1"/>
                </a:cxn>
                <a:cxn ang="0">
                  <a:pos x="connsiteX2" y="connsiteY2"/>
                </a:cxn>
                <a:cxn ang="0">
                  <a:pos x="connsiteX3" y="connsiteY3"/>
                </a:cxn>
              </a:cxnLst>
              <a:rect l="l" t="t" r="r" b="b"/>
              <a:pathLst>
                <a:path w="1750844" h="702193">
                  <a:moveTo>
                    <a:pt x="-1" y="702193"/>
                  </a:moveTo>
                  <a:lnTo>
                    <a:pt x="1137441" y="0"/>
                  </a:lnTo>
                  <a:lnTo>
                    <a:pt x="1750844" y="700611"/>
                  </a:lnTo>
                  <a:lnTo>
                    <a:pt x="-1" y="702193"/>
                  </a:lnTo>
                  <a:close/>
                </a:path>
              </a:pathLst>
            </a:custGeom>
            <a:gradFill flip="none" rotWithShape="1">
              <a:gsLst>
                <a:gs pos="0">
                  <a:schemeClr val="accent1">
                    <a:alpha val="46000"/>
                  </a:schemeClr>
                </a:gs>
                <a:gs pos="100000">
                  <a:schemeClr val="accent1">
                    <a:lumMod val="20000"/>
                    <a:lumOff val="80000"/>
                    <a:alpha val="32000"/>
                  </a:schemeClr>
                </a:gs>
              </a:gsLst>
              <a:lin ang="162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2" rIns="182828" bIns="146262" numCol="1" spcCol="0" rtlCol="0" fromWordArt="0" anchor="t" anchorCtr="0" forceAA="0" compatLnSpc="1">
              <a:prstTxWarp prst="textNoShape">
                <a:avLst/>
              </a:prstTxWarp>
              <a:noAutofit/>
            </a:bodyPr>
            <a:lstStyle/>
            <a:p>
              <a:pPr marL="0" marR="0" lvl="0" indent="0" algn="ctr" defTabSz="932114" rtl="0" eaLnBrk="1" fontAlgn="base" latinLnBrk="0" hangingPunct="1">
                <a:lnSpc>
                  <a:spcPct val="90000"/>
                </a:lnSpc>
                <a:spcBef>
                  <a:spcPct val="0"/>
                </a:spcBef>
                <a:spcAft>
                  <a:spcPct val="0"/>
                </a:spcAft>
                <a:buClrTx/>
                <a:buSzTx/>
                <a:buFontTx/>
                <a:buNone/>
                <a:tabLst/>
                <a:defRPr/>
              </a:pPr>
              <a:endParaRPr kumimoji="0" lang="en-US" sz="18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grpSp>
          <p:nvGrpSpPr>
            <p:cNvPr id="184" name="Group 183">
              <a:extLst>
                <a:ext uri="{FF2B5EF4-FFF2-40B4-BE49-F238E27FC236}">
                  <a16:creationId xmlns:a16="http://schemas.microsoft.com/office/drawing/2014/main" id="{86777503-00C5-4AEF-9884-CBB0D9A16E01}"/>
                </a:ext>
              </a:extLst>
            </p:cNvPr>
            <p:cNvGrpSpPr/>
            <p:nvPr/>
          </p:nvGrpSpPr>
          <p:grpSpPr>
            <a:xfrm>
              <a:off x="10451986" y="2330832"/>
              <a:ext cx="253688" cy="285997"/>
              <a:chOff x="11607318" y="1871249"/>
              <a:chExt cx="597428" cy="673515"/>
            </a:xfrm>
          </p:grpSpPr>
          <p:sp>
            <p:nvSpPr>
              <p:cNvPr id="185" name="Freeform: Shape 184">
                <a:extLst>
                  <a:ext uri="{FF2B5EF4-FFF2-40B4-BE49-F238E27FC236}">
                    <a16:creationId xmlns:a16="http://schemas.microsoft.com/office/drawing/2014/main" id="{4C87981C-EA31-484C-A0A2-018F27C0AFB8}"/>
                  </a:ext>
                </a:extLst>
              </p:cNvPr>
              <p:cNvSpPr>
                <a:spLocks noChangeAspect="1"/>
              </p:cNvSpPr>
              <p:nvPr/>
            </p:nvSpPr>
            <p:spPr bwMode="auto">
              <a:xfrm>
                <a:off x="11607318" y="2152363"/>
                <a:ext cx="596762" cy="392401"/>
              </a:xfrm>
              <a:custGeom>
                <a:avLst/>
                <a:gdLst>
                  <a:gd name="connsiteX0" fmla="*/ 199702 w 596762"/>
                  <a:gd name="connsiteY0" fmla="*/ 0 h 392401"/>
                  <a:gd name="connsiteX1" fmla="*/ 407956 w 596762"/>
                  <a:gd name="connsiteY1" fmla="*/ 0 h 392401"/>
                  <a:gd name="connsiteX2" fmla="*/ 407956 w 596762"/>
                  <a:gd name="connsiteY2" fmla="*/ 184 h 392401"/>
                  <a:gd name="connsiteX3" fmla="*/ 413818 w 596762"/>
                  <a:gd name="connsiteY3" fmla="*/ 184 h 392401"/>
                  <a:gd name="connsiteX4" fmla="*/ 436761 w 596762"/>
                  <a:gd name="connsiteY4" fmla="*/ 184 h 392401"/>
                  <a:gd name="connsiteX5" fmla="*/ 596762 w 596762"/>
                  <a:gd name="connsiteY5" fmla="*/ 160174 h 392401"/>
                  <a:gd name="connsiteX6" fmla="*/ 596762 w 596762"/>
                  <a:gd name="connsiteY6" fmla="*/ 358719 h 392401"/>
                  <a:gd name="connsiteX7" fmla="*/ 596762 w 596762"/>
                  <a:gd name="connsiteY7" fmla="*/ 392401 h 392401"/>
                  <a:gd name="connsiteX8" fmla="*/ 488654 w 596762"/>
                  <a:gd name="connsiteY8" fmla="*/ 392401 h 392401"/>
                  <a:gd name="connsiteX9" fmla="*/ 488654 w 596762"/>
                  <a:gd name="connsiteY9" fmla="*/ 359079 h 392401"/>
                  <a:gd name="connsiteX10" fmla="*/ 488654 w 596762"/>
                  <a:gd name="connsiteY10" fmla="*/ 197648 h 392401"/>
                  <a:gd name="connsiteX11" fmla="*/ 459825 w 596762"/>
                  <a:gd name="connsiteY11" fmla="*/ 197648 h 392401"/>
                  <a:gd name="connsiteX12" fmla="*/ 459825 w 596762"/>
                  <a:gd name="connsiteY12" fmla="*/ 339844 h 392401"/>
                  <a:gd name="connsiteX13" fmla="*/ 459825 w 596762"/>
                  <a:gd name="connsiteY13" fmla="*/ 392401 h 392401"/>
                  <a:gd name="connsiteX14" fmla="*/ 136940 w 596762"/>
                  <a:gd name="connsiteY14" fmla="*/ 392401 h 392401"/>
                  <a:gd name="connsiteX15" fmla="*/ 136940 w 596762"/>
                  <a:gd name="connsiteY15" fmla="*/ 339801 h 392401"/>
                  <a:gd name="connsiteX16" fmla="*/ 136940 w 596762"/>
                  <a:gd name="connsiteY16" fmla="*/ 197648 h 392401"/>
                  <a:gd name="connsiteX17" fmla="*/ 108109 w 596762"/>
                  <a:gd name="connsiteY17" fmla="*/ 197648 h 392401"/>
                  <a:gd name="connsiteX18" fmla="*/ 108109 w 596762"/>
                  <a:gd name="connsiteY18" fmla="*/ 359114 h 392401"/>
                  <a:gd name="connsiteX19" fmla="*/ 108109 w 596762"/>
                  <a:gd name="connsiteY19" fmla="*/ 392401 h 392401"/>
                  <a:gd name="connsiteX20" fmla="*/ 0 w 596762"/>
                  <a:gd name="connsiteY20" fmla="*/ 392401 h 392401"/>
                  <a:gd name="connsiteX21" fmla="*/ 0 w 596762"/>
                  <a:gd name="connsiteY21" fmla="*/ 358719 h 392401"/>
                  <a:gd name="connsiteX22" fmla="*/ 0 w 596762"/>
                  <a:gd name="connsiteY22" fmla="*/ 160174 h 392401"/>
                  <a:gd name="connsiteX23" fmla="*/ 161444 w 596762"/>
                  <a:gd name="connsiteY23" fmla="*/ 184 h 392401"/>
                  <a:gd name="connsiteX24" fmla="*/ 183443 w 596762"/>
                  <a:gd name="connsiteY24" fmla="*/ 184 h 392401"/>
                  <a:gd name="connsiteX25" fmla="*/ 199702 w 596762"/>
                  <a:gd name="connsiteY25" fmla="*/ 184 h 392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6762" h="392401">
                    <a:moveTo>
                      <a:pt x="199702" y="0"/>
                    </a:moveTo>
                    <a:lnTo>
                      <a:pt x="407956" y="0"/>
                    </a:lnTo>
                    <a:lnTo>
                      <a:pt x="407956" y="184"/>
                    </a:lnTo>
                    <a:lnTo>
                      <a:pt x="413818" y="184"/>
                    </a:lnTo>
                    <a:cubicBezTo>
                      <a:pt x="423338" y="184"/>
                      <a:pt x="431176" y="184"/>
                      <a:pt x="436761" y="184"/>
                    </a:cubicBezTo>
                    <a:cubicBezTo>
                      <a:pt x="524689" y="184"/>
                      <a:pt x="596762" y="72251"/>
                      <a:pt x="596762" y="160174"/>
                    </a:cubicBezTo>
                    <a:cubicBezTo>
                      <a:pt x="596762" y="182515"/>
                      <a:pt x="596762" y="271518"/>
                      <a:pt x="596762" y="358719"/>
                    </a:cubicBezTo>
                    <a:lnTo>
                      <a:pt x="596762" y="392401"/>
                    </a:lnTo>
                    <a:lnTo>
                      <a:pt x="488654" y="392401"/>
                    </a:lnTo>
                    <a:lnTo>
                      <a:pt x="488654" y="359079"/>
                    </a:lnTo>
                    <a:cubicBezTo>
                      <a:pt x="488654" y="276202"/>
                      <a:pt x="488654" y="197648"/>
                      <a:pt x="488654" y="197648"/>
                    </a:cubicBezTo>
                    <a:cubicBezTo>
                      <a:pt x="459825" y="197648"/>
                      <a:pt x="459825" y="197648"/>
                      <a:pt x="459825" y="197648"/>
                    </a:cubicBezTo>
                    <a:cubicBezTo>
                      <a:pt x="459825" y="197673"/>
                      <a:pt x="459825" y="254169"/>
                      <a:pt x="459825" y="339844"/>
                    </a:cubicBezTo>
                    <a:lnTo>
                      <a:pt x="459825" y="392401"/>
                    </a:lnTo>
                    <a:lnTo>
                      <a:pt x="136940" y="392401"/>
                    </a:lnTo>
                    <a:lnTo>
                      <a:pt x="136940" y="339801"/>
                    </a:lnTo>
                    <a:cubicBezTo>
                      <a:pt x="136940" y="254131"/>
                      <a:pt x="136940" y="197648"/>
                      <a:pt x="136940" y="197648"/>
                    </a:cubicBezTo>
                    <a:cubicBezTo>
                      <a:pt x="108109" y="197648"/>
                      <a:pt x="108109" y="197648"/>
                      <a:pt x="108109" y="197648"/>
                    </a:cubicBezTo>
                    <a:cubicBezTo>
                      <a:pt x="108109" y="197692"/>
                      <a:pt x="108109" y="276247"/>
                      <a:pt x="108109" y="359114"/>
                    </a:cubicBezTo>
                    <a:lnTo>
                      <a:pt x="108109" y="392401"/>
                    </a:lnTo>
                    <a:lnTo>
                      <a:pt x="0" y="392401"/>
                    </a:lnTo>
                    <a:lnTo>
                      <a:pt x="0" y="358719"/>
                    </a:lnTo>
                    <a:cubicBezTo>
                      <a:pt x="0" y="271518"/>
                      <a:pt x="0" y="182515"/>
                      <a:pt x="0" y="160174"/>
                    </a:cubicBezTo>
                    <a:cubicBezTo>
                      <a:pt x="0" y="72251"/>
                      <a:pt x="72073" y="184"/>
                      <a:pt x="161444" y="184"/>
                    </a:cubicBezTo>
                    <a:cubicBezTo>
                      <a:pt x="166669" y="184"/>
                      <a:pt x="174192" y="184"/>
                      <a:pt x="183443" y="184"/>
                    </a:cubicBezTo>
                    <a:lnTo>
                      <a:pt x="199702" y="184"/>
                    </a:lnTo>
                    <a:close/>
                  </a:path>
                </a:pathLst>
              </a:custGeom>
              <a:solidFill>
                <a:srgbClr val="7F7F7F"/>
              </a:solidFill>
              <a:ln>
                <a:noFill/>
              </a:ln>
              <a:effectLst/>
            </p:spPr>
            <p:txBody>
              <a:bodyPr vert="horz" wrap="square" lIns="68570" tIns="34285" rIns="68570" bIns="34285" numCol="1" anchor="t" anchorCtr="0" compatLnSpc="1">
                <a:prstTxWarp prst="textNoShape">
                  <a:avLst/>
                </a:prstTxWarp>
                <a:no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1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5B6770"/>
                  </a:solidFill>
                  <a:effectLst/>
                  <a:uLnTx/>
                  <a:uFillTx/>
                  <a:latin typeface="Segoe UI"/>
                  <a:ea typeface="+mn-ea"/>
                  <a:cs typeface="+mn-cs"/>
                </a:endParaRPr>
              </a:p>
            </p:txBody>
          </p:sp>
          <p:sp>
            <p:nvSpPr>
              <p:cNvPr id="186" name="Freeform: Shape 185">
                <a:extLst>
                  <a:ext uri="{FF2B5EF4-FFF2-40B4-BE49-F238E27FC236}">
                    <a16:creationId xmlns:a16="http://schemas.microsoft.com/office/drawing/2014/main" id="{9705C7E7-5A9C-4C55-8A61-79A216D9805C}"/>
                  </a:ext>
                </a:extLst>
              </p:cNvPr>
              <p:cNvSpPr>
                <a:spLocks noChangeAspect="1"/>
              </p:cNvSpPr>
              <p:nvPr/>
            </p:nvSpPr>
            <p:spPr bwMode="auto">
              <a:xfrm>
                <a:off x="11607984" y="2150699"/>
                <a:ext cx="596762" cy="392476"/>
              </a:xfrm>
              <a:custGeom>
                <a:avLst/>
                <a:gdLst>
                  <a:gd name="connsiteX0" fmla="*/ 199702 w 596762"/>
                  <a:gd name="connsiteY0" fmla="*/ 0 h 392476"/>
                  <a:gd name="connsiteX1" fmla="*/ 407956 w 596762"/>
                  <a:gd name="connsiteY1" fmla="*/ 0 h 392476"/>
                  <a:gd name="connsiteX2" fmla="*/ 407956 w 596762"/>
                  <a:gd name="connsiteY2" fmla="*/ 184 h 392476"/>
                  <a:gd name="connsiteX3" fmla="*/ 413818 w 596762"/>
                  <a:gd name="connsiteY3" fmla="*/ 184 h 392476"/>
                  <a:gd name="connsiteX4" fmla="*/ 436761 w 596762"/>
                  <a:gd name="connsiteY4" fmla="*/ 184 h 392476"/>
                  <a:gd name="connsiteX5" fmla="*/ 596762 w 596762"/>
                  <a:gd name="connsiteY5" fmla="*/ 160175 h 392476"/>
                  <a:gd name="connsiteX6" fmla="*/ 596762 w 596762"/>
                  <a:gd name="connsiteY6" fmla="*/ 235125 h 392476"/>
                  <a:gd name="connsiteX7" fmla="*/ 596762 w 596762"/>
                  <a:gd name="connsiteY7" fmla="*/ 254111 h 392476"/>
                  <a:gd name="connsiteX8" fmla="*/ 488654 w 596762"/>
                  <a:gd name="connsiteY8" fmla="*/ 254111 h 392476"/>
                  <a:gd name="connsiteX9" fmla="*/ 488654 w 596762"/>
                  <a:gd name="connsiteY9" fmla="*/ 247286 h 392476"/>
                  <a:gd name="connsiteX10" fmla="*/ 488654 w 596762"/>
                  <a:gd name="connsiteY10" fmla="*/ 197649 h 392476"/>
                  <a:gd name="connsiteX11" fmla="*/ 459825 w 596762"/>
                  <a:gd name="connsiteY11" fmla="*/ 197649 h 392476"/>
                  <a:gd name="connsiteX12" fmla="*/ 459825 w 596762"/>
                  <a:gd name="connsiteY12" fmla="*/ 373287 h 392476"/>
                  <a:gd name="connsiteX13" fmla="*/ 459825 w 596762"/>
                  <a:gd name="connsiteY13" fmla="*/ 392476 h 392476"/>
                  <a:gd name="connsiteX14" fmla="*/ 136940 w 596762"/>
                  <a:gd name="connsiteY14" fmla="*/ 392476 h 392476"/>
                  <a:gd name="connsiteX15" fmla="*/ 136940 w 596762"/>
                  <a:gd name="connsiteY15" fmla="*/ 373243 h 392476"/>
                  <a:gd name="connsiteX16" fmla="*/ 136940 w 596762"/>
                  <a:gd name="connsiteY16" fmla="*/ 197649 h 392476"/>
                  <a:gd name="connsiteX17" fmla="*/ 108109 w 596762"/>
                  <a:gd name="connsiteY17" fmla="*/ 197649 h 392476"/>
                  <a:gd name="connsiteX18" fmla="*/ 108109 w 596762"/>
                  <a:gd name="connsiteY18" fmla="*/ 247323 h 392476"/>
                  <a:gd name="connsiteX19" fmla="*/ 108109 w 596762"/>
                  <a:gd name="connsiteY19" fmla="*/ 254111 h 392476"/>
                  <a:gd name="connsiteX20" fmla="*/ 0 w 596762"/>
                  <a:gd name="connsiteY20" fmla="*/ 254111 h 392476"/>
                  <a:gd name="connsiteX21" fmla="*/ 0 w 596762"/>
                  <a:gd name="connsiteY21" fmla="*/ 235125 h 392476"/>
                  <a:gd name="connsiteX22" fmla="*/ 0 w 596762"/>
                  <a:gd name="connsiteY22" fmla="*/ 160175 h 392476"/>
                  <a:gd name="connsiteX23" fmla="*/ 161444 w 596762"/>
                  <a:gd name="connsiteY23" fmla="*/ 184 h 392476"/>
                  <a:gd name="connsiteX24" fmla="*/ 183443 w 596762"/>
                  <a:gd name="connsiteY24" fmla="*/ 184 h 392476"/>
                  <a:gd name="connsiteX25" fmla="*/ 199702 w 596762"/>
                  <a:gd name="connsiteY25" fmla="*/ 184 h 392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6762" h="392476">
                    <a:moveTo>
                      <a:pt x="199702" y="0"/>
                    </a:moveTo>
                    <a:lnTo>
                      <a:pt x="407956" y="0"/>
                    </a:lnTo>
                    <a:lnTo>
                      <a:pt x="407956" y="184"/>
                    </a:lnTo>
                    <a:lnTo>
                      <a:pt x="413818" y="184"/>
                    </a:lnTo>
                    <a:cubicBezTo>
                      <a:pt x="423338" y="184"/>
                      <a:pt x="431176" y="184"/>
                      <a:pt x="436761" y="184"/>
                    </a:cubicBezTo>
                    <a:cubicBezTo>
                      <a:pt x="524689" y="184"/>
                      <a:pt x="596762" y="72251"/>
                      <a:pt x="596762" y="160175"/>
                    </a:cubicBezTo>
                    <a:cubicBezTo>
                      <a:pt x="596762" y="171345"/>
                      <a:pt x="596762" y="199182"/>
                      <a:pt x="596762" y="235125"/>
                    </a:cubicBezTo>
                    <a:lnTo>
                      <a:pt x="596762" y="254111"/>
                    </a:lnTo>
                    <a:lnTo>
                      <a:pt x="488654" y="254111"/>
                    </a:lnTo>
                    <a:lnTo>
                      <a:pt x="488654" y="247286"/>
                    </a:lnTo>
                    <a:cubicBezTo>
                      <a:pt x="488654" y="217287"/>
                      <a:pt x="488654" y="197649"/>
                      <a:pt x="488654" y="197649"/>
                    </a:cubicBezTo>
                    <a:cubicBezTo>
                      <a:pt x="459825" y="197649"/>
                      <a:pt x="459825" y="197649"/>
                      <a:pt x="459825" y="197649"/>
                    </a:cubicBezTo>
                    <a:cubicBezTo>
                      <a:pt x="459825" y="197677"/>
                      <a:pt x="459825" y="269176"/>
                      <a:pt x="459825" y="373287"/>
                    </a:cubicBezTo>
                    <a:lnTo>
                      <a:pt x="459825" y="392476"/>
                    </a:lnTo>
                    <a:lnTo>
                      <a:pt x="136940" y="392476"/>
                    </a:lnTo>
                    <a:lnTo>
                      <a:pt x="136940" y="373243"/>
                    </a:lnTo>
                    <a:cubicBezTo>
                      <a:pt x="136940" y="269135"/>
                      <a:pt x="136940" y="197649"/>
                      <a:pt x="136940" y="197649"/>
                    </a:cubicBezTo>
                    <a:cubicBezTo>
                      <a:pt x="108109" y="197649"/>
                      <a:pt x="108109" y="197649"/>
                      <a:pt x="108109" y="197649"/>
                    </a:cubicBezTo>
                    <a:cubicBezTo>
                      <a:pt x="108109" y="197671"/>
                      <a:pt x="108109" y="217320"/>
                      <a:pt x="108109" y="247323"/>
                    </a:cubicBezTo>
                    <a:lnTo>
                      <a:pt x="108109" y="254111"/>
                    </a:lnTo>
                    <a:lnTo>
                      <a:pt x="0" y="254111"/>
                    </a:lnTo>
                    <a:lnTo>
                      <a:pt x="0" y="235125"/>
                    </a:lnTo>
                    <a:cubicBezTo>
                      <a:pt x="0" y="199181"/>
                      <a:pt x="0" y="171345"/>
                      <a:pt x="0" y="160175"/>
                    </a:cubicBezTo>
                    <a:cubicBezTo>
                      <a:pt x="0" y="72251"/>
                      <a:pt x="72073" y="184"/>
                      <a:pt x="161444" y="184"/>
                    </a:cubicBezTo>
                    <a:cubicBezTo>
                      <a:pt x="166669" y="184"/>
                      <a:pt x="174192" y="184"/>
                      <a:pt x="183443" y="184"/>
                    </a:cubicBezTo>
                    <a:lnTo>
                      <a:pt x="199702" y="184"/>
                    </a:lnTo>
                    <a:close/>
                  </a:path>
                </a:pathLst>
              </a:custGeom>
              <a:solidFill>
                <a:schemeClr val="bg1">
                  <a:lumMod val="65000"/>
                </a:schemeClr>
              </a:solidFill>
              <a:ln>
                <a:noFill/>
              </a:ln>
              <a:effectLst/>
            </p:spPr>
            <p:txBody>
              <a:bodyPr vert="horz" wrap="square" lIns="68570" tIns="34285" rIns="68570" bIns="34285" numCol="1" anchor="t" anchorCtr="0" compatLnSpc="1">
                <a:prstTxWarp prst="textNoShape">
                  <a:avLst/>
                </a:prstTxWarp>
                <a:no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1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5B6770"/>
                  </a:solidFill>
                  <a:effectLst/>
                  <a:uLnTx/>
                  <a:uFillTx/>
                  <a:latin typeface="Segoe UI"/>
                  <a:ea typeface="+mn-ea"/>
                  <a:cs typeface="+mn-cs"/>
                </a:endParaRPr>
              </a:p>
            </p:txBody>
          </p:sp>
          <p:sp>
            <p:nvSpPr>
              <p:cNvPr id="187" name="Freeform: Shape 186">
                <a:extLst>
                  <a:ext uri="{FF2B5EF4-FFF2-40B4-BE49-F238E27FC236}">
                    <a16:creationId xmlns:a16="http://schemas.microsoft.com/office/drawing/2014/main" id="{053B018B-FD94-4FB0-A69E-83CA4E87DC05}"/>
                  </a:ext>
                </a:extLst>
              </p:cNvPr>
              <p:cNvSpPr>
                <a:spLocks noChangeAspect="1"/>
              </p:cNvSpPr>
              <p:nvPr/>
            </p:nvSpPr>
            <p:spPr bwMode="auto">
              <a:xfrm>
                <a:off x="11781832" y="1871249"/>
                <a:ext cx="248956" cy="249565"/>
              </a:xfrm>
              <a:custGeom>
                <a:avLst/>
                <a:gdLst>
                  <a:gd name="connsiteX0" fmla="*/ 109854 w 219707"/>
                  <a:gd name="connsiteY0" fmla="*/ 0 h 220244"/>
                  <a:gd name="connsiteX1" fmla="*/ 219707 w 219707"/>
                  <a:gd name="connsiteY1" fmla="*/ 110122 h 220244"/>
                  <a:gd name="connsiteX2" fmla="*/ 109854 w 219707"/>
                  <a:gd name="connsiteY2" fmla="*/ 220244 h 220244"/>
                  <a:gd name="connsiteX3" fmla="*/ 0 w 219707"/>
                  <a:gd name="connsiteY3" fmla="*/ 110122 h 220244"/>
                  <a:gd name="connsiteX4" fmla="*/ 109854 w 219707"/>
                  <a:gd name="connsiteY4" fmla="*/ 0 h 220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07" h="220244">
                    <a:moveTo>
                      <a:pt x="109854" y="0"/>
                    </a:moveTo>
                    <a:cubicBezTo>
                      <a:pt x="170524" y="0"/>
                      <a:pt x="219707" y="49304"/>
                      <a:pt x="219707" y="110122"/>
                    </a:cubicBezTo>
                    <a:cubicBezTo>
                      <a:pt x="219707" y="170940"/>
                      <a:pt x="170524" y="220244"/>
                      <a:pt x="109854" y="220244"/>
                    </a:cubicBezTo>
                    <a:cubicBezTo>
                      <a:pt x="49184" y="220244"/>
                      <a:pt x="0" y="170940"/>
                      <a:pt x="0" y="110122"/>
                    </a:cubicBezTo>
                    <a:cubicBezTo>
                      <a:pt x="0" y="49304"/>
                      <a:pt x="49184" y="0"/>
                      <a:pt x="109854" y="0"/>
                    </a:cubicBezTo>
                    <a:close/>
                  </a:path>
                </a:pathLst>
              </a:custGeom>
              <a:solidFill>
                <a:srgbClr val="7F7F7F"/>
              </a:solidFill>
              <a:ln>
                <a:noFill/>
              </a:ln>
              <a:effectLst/>
            </p:spPr>
            <p:txBody>
              <a:bodyPr vert="horz" wrap="square" lIns="68570" tIns="34285" rIns="68570" bIns="34285" numCol="1" anchor="t" anchorCtr="0" compatLnSpc="1">
                <a:prstTxWarp prst="textNoShape">
                  <a:avLst/>
                </a:prstTxWarp>
                <a:no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1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5B6770"/>
                  </a:solidFill>
                  <a:effectLst/>
                  <a:uLnTx/>
                  <a:uFillTx/>
                  <a:latin typeface="Segoe UI"/>
                  <a:ea typeface="+mn-ea"/>
                  <a:cs typeface="+mn-cs"/>
                </a:endParaRPr>
              </a:p>
            </p:txBody>
          </p:sp>
          <p:grpSp>
            <p:nvGrpSpPr>
              <p:cNvPr id="188" name="Group 187">
                <a:extLst>
                  <a:ext uri="{FF2B5EF4-FFF2-40B4-BE49-F238E27FC236}">
                    <a16:creationId xmlns:a16="http://schemas.microsoft.com/office/drawing/2014/main" id="{8DC27CA0-5679-44E8-BC4F-CBB6770CB649}"/>
                  </a:ext>
                </a:extLst>
              </p:cNvPr>
              <p:cNvGrpSpPr/>
              <p:nvPr/>
            </p:nvGrpSpPr>
            <p:grpSpPr>
              <a:xfrm>
                <a:off x="11796884" y="2114890"/>
                <a:ext cx="226810" cy="245187"/>
                <a:chOff x="9268825" y="5943363"/>
                <a:chExt cx="220177" cy="238018"/>
              </a:xfrm>
            </p:grpSpPr>
            <p:sp>
              <p:nvSpPr>
                <p:cNvPr id="189" name="Freeform: Shape 188">
                  <a:extLst>
                    <a:ext uri="{FF2B5EF4-FFF2-40B4-BE49-F238E27FC236}">
                      <a16:creationId xmlns:a16="http://schemas.microsoft.com/office/drawing/2014/main" id="{27034C7F-3541-42A3-9D0E-89F6E7668DD3}"/>
                    </a:ext>
                  </a:extLst>
                </p:cNvPr>
                <p:cNvSpPr/>
                <p:nvPr/>
              </p:nvSpPr>
              <p:spPr>
                <a:xfrm>
                  <a:off x="9295878" y="5943363"/>
                  <a:ext cx="160752" cy="108641"/>
                </a:xfrm>
                <a:custGeom>
                  <a:avLst/>
                  <a:gdLst>
                    <a:gd name="connsiteX0" fmla="*/ 30162 w 555625"/>
                    <a:gd name="connsiteY0" fmla="*/ 0 h 382588"/>
                    <a:gd name="connsiteX1" fmla="*/ 555625 w 555625"/>
                    <a:gd name="connsiteY1" fmla="*/ 11113 h 382588"/>
                    <a:gd name="connsiteX2" fmla="*/ 284162 w 555625"/>
                    <a:gd name="connsiteY2" fmla="*/ 382588 h 382588"/>
                    <a:gd name="connsiteX3" fmla="*/ 0 w 555625"/>
                    <a:gd name="connsiteY3" fmla="*/ 190500 h 382588"/>
                    <a:gd name="connsiteX4" fmla="*/ 30162 w 555625"/>
                    <a:gd name="connsiteY4" fmla="*/ 0 h 382588"/>
                    <a:gd name="connsiteX0" fmla="*/ 30162 w 555625"/>
                    <a:gd name="connsiteY0" fmla="*/ 0 h 382588"/>
                    <a:gd name="connsiteX1" fmla="*/ 555625 w 555625"/>
                    <a:gd name="connsiteY1" fmla="*/ 11113 h 382588"/>
                    <a:gd name="connsiteX2" fmla="*/ 284162 w 555625"/>
                    <a:gd name="connsiteY2" fmla="*/ 382588 h 382588"/>
                    <a:gd name="connsiteX3" fmla="*/ 0 w 555625"/>
                    <a:gd name="connsiteY3" fmla="*/ 190500 h 382588"/>
                    <a:gd name="connsiteX4" fmla="*/ 30162 w 555625"/>
                    <a:gd name="connsiteY4" fmla="*/ 0 h 382588"/>
                    <a:gd name="connsiteX0" fmla="*/ 30162 w 568748"/>
                    <a:gd name="connsiteY0" fmla="*/ 0 h 382588"/>
                    <a:gd name="connsiteX1" fmla="*/ 555625 w 568748"/>
                    <a:gd name="connsiteY1" fmla="*/ 11113 h 382588"/>
                    <a:gd name="connsiteX2" fmla="*/ 284162 w 568748"/>
                    <a:gd name="connsiteY2" fmla="*/ 382588 h 382588"/>
                    <a:gd name="connsiteX3" fmla="*/ 0 w 568748"/>
                    <a:gd name="connsiteY3" fmla="*/ 190500 h 382588"/>
                    <a:gd name="connsiteX4" fmla="*/ 30162 w 568748"/>
                    <a:gd name="connsiteY4" fmla="*/ 0 h 382588"/>
                    <a:gd name="connsiteX0" fmla="*/ 30162 w 565996"/>
                    <a:gd name="connsiteY0" fmla="*/ 0 h 382588"/>
                    <a:gd name="connsiteX1" fmla="*/ 552450 w 565996"/>
                    <a:gd name="connsiteY1" fmla="*/ 0 h 382588"/>
                    <a:gd name="connsiteX2" fmla="*/ 284162 w 565996"/>
                    <a:gd name="connsiteY2" fmla="*/ 382588 h 382588"/>
                    <a:gd name="connsiteX3" fmla="*/ 0 w 565996"/>
                    <a:gd name="connsiteY3" fmla="*/ 190500 h 382588"/>
                    <a:gd name="connsiteX4" fmla="*/ 30162 w 565996"/>
                    <a:gd name="connsiteY4" fmla="*/ 0 h 382588"/>
                    <a:gd name="connsiteX0" fmla="*/ 30162 w 565996"/>
                    <a:gd name="connsiteY0" fmla="*/ 0 h 382588"/>
                    <a:gd name="connsiteX1" fmla="*/ 552450 w 565996"/>
                    <a:gd name="connsiteY1" fmla="*/ 0 h 382588"/>
                    <a:gd name="connsiteX2" fmla="*/ 284162 w 565996"/>
                    <a:gd name="connsiteY2" fmla="*/ 382588 h 382588"/>
                    <a:gd name="connsiteX3" fmla="*/ 0 w 565996"/>
                    <a:gd name="connsiteY3" fmla="*/ 190500 h 382588"/>
                    <a:gd name="connsiteX4" fmla="*/ 30162 w 565996"/>
                    <a:gd name="connsiteY4" fmla="*/ 0 h 382588"/>
                    <a:gd name="connsiteX0" fmla="*/ 30162 w 565996"/>
                    <a:gd name="connsiteY0" fmla="*/ 0 h 382588"/>
                    <a:gd name="connsiteX1" fmla="*/ 552450 w 565996"/>
                    <a:gd name="connsiteY1" fmla="*/ 0 h 382588"/>
                    <a:gd name="connsiteX2" fmla="*/ 284162 w 565996"/>
                    <a:gd name="connsiteY2" fmla="*/ 382588 h 382588"/>
                    <a:gd name="connsiteX3" fmla="*/ 0 w 565996"/>
                    <a:gd name="connsiteY3" fmla="*/ 190500 h 382588"/>
                    <a:gd name="connsiteX4" fmla="*/ 30162 w 565996"/>
                    <a:gd name="connsiteY4" fmla="*/ 0 h 382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5996" h="382588">
                      <a:moveTo>
                        <a:pt x="30162" y="0"/>
                      </a:moveTo>
                      <a:cubicBezTo>
                        <a:pt x="207433" y="84138"/>
                        <a:pt x="414867" y="38100"/>
                        <a:pt x="552450" y="0"/>
                      </a:cubicBezTo>
                      <a:cubicBezTo>
                        <a:pt x="587375" y="142875"/>
                        <a:pt x="573087" y="268288"/>
                        <a:pt x="284162" y="382588"/>
                      </a:cubicBezTo>
                      <a:lnTo>
                        <a:pt x="0" y="190500"/>
                      </a:lnTo>
                      <a:lnTo>
                        <a:pt x="30162"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239"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190" name="Rectangle: Rounded Corners 189">
                  <a:extLst>
                    <a:ext uri="{FF2B5EF4-FFF2-40B4-BE49-F238E27FC236}">
                      <a16:creationId xmlns:a16="http://schemas.microsoft.com/office/drawing/2014/main" id="{B2A1E908-8BE9-47FB-ACE8-AC9483CC421F}"/>
                    </a:ext>
                  </a:extLst>
                </p:cNvPr>
                <p:cNvSpPr/>
                <p:nvPr/>
              </p:nvSpPr>
              <p:spPr>
                <a:xfrm>
                  <a:off x="9364861" y="6044791"/>
                  <a:ext cx="28405" cy="13659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239"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191" name="Oval 190">
                  <a:extLst>
                    <a:ext uri="{FF2B5EF4-FFF2-40B4-BE49-F238E27FC236}">
                      <a16:creationId xmlns:a16="http://schemas.microsoft.com/office/drawing/2014/main" id="{AE47B58F-E5A9-47DE-B669-05D0FF91D618}"/>
                    </a:ext>
                  </a:extLst>
                </p:cNvPr>
                <p:cNvSpPr/>
                <p:nvPr/>
              </p:nvSpPr>
              <p:spPr>
                <a:xfrm>
                  <a:off x="9372526" y="6067781"/>
                  <a:ext cx="13527" cy="1352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239"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192" name="Oval 191">
                  <a:extLst>
                    <a:ext uri="{FF2B5EF4-FFF2-40B4-BE49-F238E27FC236}">
                      <a16:creationId xmlns:a16="http://schemas.microsoft.com/office/drawing/2014/main" id="{1AB048EE-0D42-44EE-BF37-2D1035820A04}"/>
                    </a:ext>
                  </a:extLst>
                </p:cNvPr>
                <p:cNvSpPr/>
                <p:nvPr/>
              </p:nvSpPr>
              <p:spPr>
                <a:xfrm>
                  <a:off x="9372526" y="6109704"/>
                  <a:ext cx="13527" cy="1352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239"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193" name="Oval 192">
                  <a:extLst>
                    <a:ext uri="{FF2B5EF4-FFF2-40B4-BE49-F238E27FC236}">
                      <a16:creationId xmlns:a16="http://schemas.microsoft.com/office/drawing/2014/main" id="{0EF51073-06C2-4D8A-8CB0-4DF22195BBC2}"/>
                    </a:ext>
                  </a:extLst>
                </p:cNvPr>
                <p:cNvSpPr/>
                <p:nvPr/>
              </p:nvSpPr>
              <p:spPr>
                <a:xfrm>
                  <a:off x="9372526" y="6151628"/>
                  <a:ext cx="13527" cy="1352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239"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194" name="Freeform: Shape 193">
                  <a:extLst>
                    <a:ext uri="{FF2B5EF4-FFF2-40B4-BE49-F238E27FC236}">
                      <a16:creationId xmlns:a16="http://schemas.microsoft.com/office/drawing/2014/main" id="{97347A02-52A7-4605-83A4-1B0EDB8FFE19}"/>
                    </a:ext>
                  </a:extLst>
                </p:cNvPr>
                <p:cNvSpPr/>
                <p:nvPr/>
              </p:nvSpPr>
              <p:spPr>
                <a:xfrm>
                  <a:off x="9268825" y="5943363"/>
                  <a:ext cx="112869" cy="138613"/>
                </a:xfrm>
                <a:custGeom>
                  <a:avLst/>
                  <a:gdLst>
                    <a:gd name="connsiteX0" fmla="*/ 0 w 406400"/>
                    <a:gd name="connsiteY0" fmla="*/ 133350 h 461434"/>
                    <a:gd name="connsiteX1" fmla="*/ 65616 w 406400"/>
                    <a:gd name="connsiteY1" fmla="*/ 461434 h 461434"/>
                    <a:gd name="connsiteX2" fmla="*/ 406400 w 406400"/>
                    <a:gd name="connsiteY2" fmla="*/ 353484 h 461434"/>
                    <a:gd name="connsiteX3" fmla="*/ 122766 w 406400"/>
                    <a:gd name="connsiteY3" fmla="*/ 0 h 461434"/>
                    <a:gd name="connsiteX4" fmla="*/ 0 w 406400"/>
                    <a:gd name="connsiteY4" fmla="*/ 133350 h 461434"/>
                    <a:gd name="connsiteX0" fmla="*/ 0 w 406400"/>
                    <a:gd name="connsiteY0" fmla="*/ 136525 h 464609"/>
                    <a:gd name="connsiteX1" fmla="*/ 65616 w 406400"/>
                    <a:gd name="connsiteY1" fmla="*/ 464609 h 464609"/>
                    <a:gd name="connsiteX2" fmla="*/ 406400 w 406400"/>
                    <a:gd name="connsiteY2" fmla="*/ 356659 h 464609"/>
                    <a:gd name="connsiteX3" fmla="*/ 129116 w 406400"/>
                    <a:gd name="connsiteY3" fmla="*/ 0 h 464609"/>
                    <a:gd name="connsiteX4" fmla="*/ 0 w 406400"/>
                    <a:gd name="connsiteY4" fmla="*/ 136525 h 464609"/>
                    <a:gd name="connsiteX0" fmla="*/ 0 w 406400"/>
                    <a:gd name="connsiteY0" fmla="*/ 136525 h 464609"/>
                    <a:gd name="connsiteX1" fmla="*/ 65616 w 406400"/>
                    <a:gd name="connsiteY1" fmla="*/ 464609 h 464609"/>
                    <a:gd name="connsiteX2" fmla="*/ 406400 w 406400"/>
                    <a:gd name="connsiteY2" fmla="*/ 356659 h 464609"/>
                    <a:gd name="connsiteX3" fmla="*/ 129116 w 406400"/>
                    <a:gd name="connsiteY3" fmla="*/ 0 h 464609"/>
                    <a:gd name="connsiteX4" fmla="*/ 0 w 406400"/>
                    <a:gd name="connsiteY4" fmla="*/ 136525 h 464609"/>
                    <a:gd name="connsiteX0" fmla="*/ 0 w 406400"/>
                    <a:gd name="connsiteY0" fmla="*/ 136525 h 464609"/>
                    <a:gd name="connsiteX1" fmla="*/ 65616 w 406400"/>
                    <a:gd name="connsiteY1" fmla="*/ 464609 h 464609"/>
                    <a:gd name="connsiteX2" fmla="*/ 406400 w 406400"/>
                    <a:gd name="connsiteY2" fmla="*/ 356659 h 464609"/>
                    <a:gd name="connsiteX3" fmla="*/ 129116 w 406400"/>
                    <a:gd name="connsiteY3" fmla="*/ 0 h 464609"/>
                    <a:gd name="connsiteX4" fmla="*/ 0 w 406400"/>
                    <a:gd name="connsiteY4" fmla="*/ 136525 h 464609"/>
                    <a:gd name="connsiteX0" fmla="*/ 0 w 400050"/>
                    <a:gd name="connsiteY0" fmla="*/ 136525 h 464609"/>
                    <a:gd name="connsiteX1" fmla="*/ 65616 w 400050"/>
                    <a:gd name="connsiteY1" fmla="*/ 464609 h 464609"/>
                    <a:gd name="connsiteX2" fmla="*/ 400050 w 400050"/>
                    <a:gd name="connsiteY2" fmla="*/ 353484 h 464609"/>
                    <a:gd name="connsiteX3" fmla="*/ 129116 w 400050"/>
                    <a:gd name="connsiteY3" fmla="*/ 0 h 464609"/>
                    <a:gd name="connsiteX4" fmla="*/ 0 w 400050"/>
                    <a:gd name="connsiteY4" fmla="*/ 136525 h 464609"/>
                    <a:gd name="connsiteX0" fmla="*/ 0 w 400050"/>
                    <a:gd name="connsiteY0" fmla="*/ 136525 h 474134"/>
                    <a:gd name="connsiteX1" fmla="*/ 91016 w 400050"/>
                    <a:gd name="connsiteY1" fmla="*/ 474134 h 474134"/>
                    <a:gd name="connsiteX2" fmla="*/ 400050 w 400050"/>
                    <a:gd name="connsiteY2" fmla="*/ 353484 h 474134"/>
                    <a:gd name="connsiteX3" fmla="*/ 129116 w 400050"/>
                    <a:gd name="connsiteY3" fmla="*/ 0 h 474134"/>
                    <a:gd name="connsiteX4" fmla="*/ 0 w 400050"/>
                    <a:gd name="connsiteY4" fmla="*/ 136525 h 474134"/>
                    <a:gd name="connsiteX0" fmla="*/ 0 w 387350"/>
                    <a:gd name="connsiteY0" fmla="*/ 131763 h 474134"/>
                    <a:gd name="connsiteX1" fmla="*/ 78316 w 387350"/>
                    <a:gd name="connsiteY1" fmla="*/ 474134 h 474134"/>
                    <a:gd name="connsiteX2" fmla="*/ 387350 w 387350"/>
                    <a:gd name="connsiteY2" fmla="*/ 353484 h 474134"/>
                    <a:gd name="connsiteX3" fmla="*/ 116416 w 387350"/>
                    <a:gd name="connsiteY3" fmla="*/ 0 h 474134"/>
                    <a:gd name="connsiteX4" fmla="*/ 0 w 387350"/>
                    <a:gd name="connsiteY4" fmla="*/ 131763 h 474134"/>
                    <a:gd name="connsiteX0" fmla="*/ 0 w 387350"/>
                    <a:gd name="connsiteY0" fmla="*/ 131763 h 483907"/>
                    <a:gd name="connsiteX1" fmla="*/ 78316 w 387350"/>
                    <a:gd name="connsiteY1" fmla="*/ 474134 h 483907"/>
                    <a:gd name="connsiteX2" fmla="*/ 387350 w 387350"/>
                    <a:gd name="connsiteY2" fmla="*/ 353484 h 483907"/>
                    <a:gd name="connsiteX3" fmla="*/ 116416 w 387350"/>
                    <a:gd name="connsiteY3" fmla="*/ 0 h 483907"/>
                    <a:gd name="connsiteX4" fmla="*/ 0 w 387350"/>
                    <a:gd name="connsiteY4" fmla="*/ 131763 h 483907"/>
                    <a:gd name="connsiteX0" fmla="*/ 0 w 387350"/>
                    <a:gd name="connsiteY0" fmla="*/ 131763 h 483907"/>
                    <a:gd name="connsiteX1" fmla="*/ 78316 w 387350"/>
                    <a:gd name="connsiteY1" fmla="*/ 474134 h 483907"/>
                    <a:gd name="connsiteX2" fmla="*/ 387350 w 387350"/>
                    <a:gd name="connsiteY2" fmla="*/ 353484 h 483907"/>
                    <a:gd name="connsiteX3" fmla="*/ 116416 w 387350"/>
                    <a:gd name="connsiteY3" fmla="*/ 0 h 483907"/>
                    <a:gd name="connsiteX4" fmla="*/ 0 w 387350"/>
                    <a:gd name="connsiteY4" fmla="*/ 131763 h 483907"/>
                    <a:gd name="connsiteX0" fmla="*/ 0 w 387350"/>
                    <a:gd name="connsiteY0" fmla="*/ 131763 h 483907"/>
                    <a:gd name="connsiteX1" fmla="*/ 78316 w 387350"/>
                    <a:gd name="connsiteY1" fmla="*/ 474134 h 483907"/>
                    <a:gd name="connsiteX2" fmla="*/ 387350 w 387350"/>
                    <a:gd name="connsiteY2" fmla="*/ 353484 h 483907"/>
                    <a:gd name="connsiteX3" fmla="*/ 116416 w 387350"/>
                    <a:gd name="connsiteY3" fmla="*/ 0 h 483907"/>
                    <a:gd name="connsiteX4" fmla="*/ 0 w 387350"/>
                    <a:gd name="connsiteY4" fmla="*/ 131763 h 483907"/>
                    <a:gd name="connsiteX0" fmla="*/ 0 w 387350"/>
                    <a:gd name="connsiteY0" fmla="*/ 136530 h 488674"/>
                    <a:gd name="connsiteX1" fmla="*/ 78316 w 387350"/>
                    <a:gd name="connsiteY1" fmla="*/ 478901 h 488674"/>
                    <a:gd name="connsiteX2" fmla="*/ 387350 w 387350"/>
                    <a:gd name="connsiteY2" fmla="*/ 358251 h 488674"/>
                    <a:gd name="connsiteX3" fmla="*/ 127248 w 387350"/>
                    <a:gd name="connsiteY3" fmla="*/ 0 h 488674"/>
                    <a:gd name="connsiteX4" fmla="*/ 0 w 387350"/>
                    <a:gd name="connsiteY4" fmla="*/ 136530 h 488674"/>
                    <a:gd name="connsiteX0" fmla="*/ 0 w 387350"/>
                    <a:gd name="connsiteY0" fmla="*/ 136530 h 488674"/>
                    <a:gd name="connsiteX1" fmla="*/ 78316 w 387350"/>
                    <a:gd name="connsiteY1" fmla="*/ 478901 h 488674"/>
                    <a:gd name="connsiteX2" fmla="*/ 387350 w 387350"/>
                    <a:gd name="connsiteY2" fmla="*/ 358251 h 488674"/>
                    <a:gd name="connsiteX3" fmla="*/ 127248 w 387350"/>
                    <a:gd name="connsiteY3" fmla="*/ 0 h 488674"/>
                    <a:gd name="connsiteX4" fmla="*/ 0 w 387350"/>
                    <a:gd name="connsiteY4" fmla="*/ 136530 h 488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350" h="488674">
                      <a:moveTo>
                        <a:pt x="0" y="136530"/>
                      </a:moveTo>
                      <a:lnTo>
                        <a:pt x="78316" y="478901"/>
                      </a:lnTo>
                      <a:cubicBezTo>
                        <a:pt x="117827" y="524409"/>
                        <a:pt x="284339" y="398468"/>
                        <a:pt x="387350" y="358251"/>
                      </a:cubicBezTo>
                      <a:cubicBezTo>
                        <a:pt x="248885" y="293340"/>
                        <a:pt x="127601" y="239536"/>
                        <a:pt x="127248" y="0"/>
                      </a:cubicBezTo>
                      <a:cubicBezTo>
                        <a:pt x="94116" y="8958"/>
                        <a:pt x="42416" y="91020"/>
                        <a:pt x="0" y="13653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239"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195" name="Freeform: Shape 194">
                  <a:extLst>
                    <a:ext uri="{FF2B5EF4-FFF2-40B4-BE49-F238E27FC236}">
                      <a16:creationId xmlns:a16="http://schemas.microsoft.com/office/drawing/2014/main" id="{67CAEFA1-5287-4838-982F-95ECE8A918E8}"/>
                    </a:ext>
                  </a:extLst>
                </p:cNvPr>
                <p:cNvSpPr/>
                <p:nvPr/>
              </p:nvSpPr>
              <p:spPr>
                <a:xfrm flipH="1">
                  <a:off x="9376133" y="5943363"/>
                  <a:ext cx="112869" cy="138613"/>
                </a:xfrm>
                <a:custGeom>
                  <a:avLst/>
                  <a:gdLst>
                    <a:gd name="connsiteX0" fmla="*/ 0 w 406400"/>
                    <a:gd name="connsiteY0" fmla="*/ 133350 h 461434"/>
                    <a:gd name="connsiteX1" fmla="*/ 65616 w 406400"/>
                    <a:gd name="connsiteY1" fmla="*/ 461434 h 461434"/>
                    <a:gd name="connsiteX2" fmla="*/ 406400 w 406400"/>
                    <a:gd name="connsiteY2" fmla="*/ 353484 h 461434"/>
                    <a:gd name="connsiteX3" fmla="*/ 122766 w 406400"/>
                    <a:gd name="connsiteY3" fmla="*/ 0 h 461434"/>
                    <a:gd name="connsiteX4" fmla="*/ 0 w 406400"/>
                    <a:gd name="connsiteY4" fmla="*/ 133350 h 461434"/>
                    <a:gd name="connsiteX0" fmla="*/ 0 w 406400"/>
                    <a:gd name="connsiteY0" fmla="*/ 136525 h 464609"/>
                    <a:gd name="connsiteX1" fmla="*/ 65616 w 406400"/>
                    <a:gd name="connsiteY1" fmla="*/ 464609 h 464609"/>
                    <a:gd name="connsiteX2" fmla="*/ 406400 w 406400"/>
                    <a:gd name="connsiteY2" fmla="*/ 356659 h 464609"/>
                    <a:gd name="connsiteX3" fmla="*/ 129116 w 406400"/>
                    <a:gd name="connsiteY3" fmla="*/ 0 h 464609"/>
                    <a:gd name="connsiteX4" fmla="*/ 0 w 406400"/>
                    <a:gd name="connsiteY4" fmla="*/ 136525 h 464609"/>
                    <a:gd name="connsiteX0" fmla="*/ 0 w 406400"/>
                    <a:gd name="connsiteY0" fmla="*/ 136525 h 464609"/>
                    <a:gd name="connsiteX1" fmla="*/ 65616 w 406400"/>
                    <a:gd name="connsiteY1" fmla="*/ 464609 h 464609"/>
                    <a:gd name="connsiteX2" fmla="*/ 406400 w 406400"/>
                    <a:gd name="connsiteY2" fmla="*/ 356659 h 464609"/>
                    <a:gd name="connsiteX3" fmla="*/ 129116 w 406400"/>
                    <a:gd name="connsiteY3" fmla="*/ 0 h 464609"/>
                    <a:gd name="connsiteX4" fmla="*/ 0 w 406400"/>
                    <a:gd name="connsiteY4" fmla="*/ 136525 h 464609"/>
                    <a:gd name="connsiteX0" fmla="*/ 0 w 406400"/>
                    <a:gd name="connsiteY0" fmla="*/ 136525 h 464609"/>
                    <a:gd name="connsiteX1" fmla="*/ 65616 w 406400"/>
                    <a:gd name="connsiteY1" fmla="*/ 464609 h 464609"/>
                    <a:gd name="connsiteX2" fmla="*/ 406400 w 406400"/>
                    <a:gd name="connsiteY2" fmla="*/ 356659 h 464609"/>
                    <a:gd name="connsiteX3" fmla="*/ 129116 w 406400"/>
                    <a:gd name="connsiteY3" fmla="*/ 0 h 464609"/>
                    <a:gd name="connsiteX4" fmla="*/ 0 w 406400"/>
                    <a:gd name="connsiteY4" fmla="*/ 136525 h 464609"/>
                    <a:gd name="connsiteX0" fmla="*/ 0 w 400050"/>
                    <a:gd name="connsiteY0" fmla="*/ 136525 h 464609"/>
                    <a:gd name="connsiteX1" fmla="*/ 65616 w 400050"/>
                    <a:gd name="connsiteY1" fmla="*/ 464609 h 464609"/>
                    <a:gd name="connsiteX2" fmla="*/ 400050 w 400050"/>
                    <a:gd name="connsiteY2" fmla="*/ 353484 h 464609"/>
                    <a:gd name="connsiteX3" fmla="*/ 129116 w 400050"/>
                    <a:gd name="connsiteY3" fmla="*/ 0 h 464609"/>
                    <a:gd name="connsiteX4" fmla="*/ 0 w 400050"/>
                    <a:gd name="connsiteY4" fmla="*/ 136525 h 464609"/>
                    <a:gd name="connsiteX0" fmla="*/ 0 w 400050"/>
                    <a:gd name="connsiteY0" fmla="*/ 136525 h 474134"/>
                    <a:gd name="connsiteX1" fmla="*/ 91016 w 400050"/>
                    <a:gd name="connsiteY1" fmla="*/ 474134 h 474134"/>
                    <a:gd name="connsiteX2" fmla="*/ 400050 w 400050"/>
                    <a:gd name="connsiteY2" fmla="*/ 353484 h 474134"/>
                    <a:gd name="connsiteX3" fmla="*/ 129116 w 400050"/>
                    <a:gd name="connsiteY3" fmla="*/ 0 h 474134"/>
                    <a:gd name="connsiteX4" fmla="*/ 0 w 400050"/>
                    <a:gd name="connsiteY4" fmla="*/ 136525 h 474134"/>
                    <a:gd name="connsiteX0" fmla="*/ 0 w 387350"/>
                    <a:gd name="connsiteY0" fmla="*/ 131763 h 474134"/>
                    <a:gd name="connsiteX1" fmla="*/ 78316 w 387350"/>
                    <a:gd name="connsiteY1" fmla="*/ 474134 h 474134"/>
                    <a:gd name="connsiteX2" fmla="*/ 387350 w 387350"/>
                    <a:gd name="connsiteY2" fmla="*/ 353484 h 474134"/>
                    <a:gd name="connsiteX3" fmla="*/ 116416 w 387350"/>
                    <a:gd name="connsiteY3" fmla="*/ 0 h 474134"/>
                    <a:gd name="connsiteX4" fmla="*/ 0 w 387350"/>
                    <a:gd name="connsiteY4" fmla="*/ 131763 h 474134"/>
                    <a:gd name="connsiteX0" fmla="*/ 0 w 387350"/>
                    <a:gd name="connsiteY0" fmla="*/ 131763 h 483907"/>
                    <a:gd name="connsiteX1" fmla="*/ 78316 w 387350"/>
                    <a:gd name="connsiteY1" fmla="*/ 474134 h 483907"/>
                    <a:gd name="connsiteX2" fmla="*/ 387350 w 387350"/>
                    <a:gd name="connsiteY2" fmla="*/ 353484 h 483907"/>
                    <a:gd name="connsiteX3" fmla="*/ 116416 w 387350"/>
                    <a:gd name="connsiteY3" fmla="*/ 0 h 483907"/>
                    <a:gd name="connsiteX4" fmla="*/ 0 w 387350"/>
                    <a:gd name="connsiteY4" fmla="*/ 131763 h 483907"/>
                    <a:gd name="connsiteX0" fmla="*/ 0 w 387350"/>
                    <a:gd name="connsiteY0" fmla="*/ 131763 h 483907"/>
                    <a:gd name="connsiteX1" fmla="*/ 78316 w 387350"/>
                    <a:gd name="connsiteY1" fmla="*/ 474134 h 483907"/>
                    <a:gd name="connsiteX2" fmla="*/ 387350 w 387350"/>
                    <a:gd name="connsiteY2" fmla="*/ 353484 h 483907"/>
                    <a:gd name="connsiteX3" fmla="*/ 116416 w 387350"/>
                    <a:gd name="connsiteY3" fmla="*/ 0 h 483907"/>
                    <a:gd name="connsiteX4" fmla="*/ 0 w 387350"/>
                    <a:gd name="connsiteY4" fmla="*/ 131763 h 483907"/>
                    <a:gd name="connsiteX0" fmla="*/ 0 w 387350"/>
                    <a:gd name="connsiteY0" fmla="*/ 131763 h 483907"/>
                    <a:gd name="connsiteX1" fmla="*/ 78316 w 387350"/>
                    <a:gd name="connsiteY1" fmla="*/ 474134 h 483907"/>
                    <a:gd name="connsiteX2" fmla="*/ 387350 w 387350"/>
                    <a:gd name="connsiteY2" fmla="*/ 353484 h 483907"/>
                    <a:gd name="connsiteX3" fmla="*/ 116416 w 387350"/>
                    <a:gd name="connsiteY3" fmla="*/ 0 h 483907"/>
                    <a:gd name="connsiteX4" fmla="*/ 0 w 387350"/>
                    <a:gd name="connsiteY4" fmla="*/ 131763 h 483907"/>
                    <a:gd name="connsiteX0" fmla="*/ 0 w 387350"/>
                    <a:gd name="connsiteY0" fmla="*/ 136530 h 488674"/>
                    <a:gd name="connsiteX1" fmla="*/ 78316 w 387350"/>
                    <a:gd name="connsiteY1" fmla="*/ 478901 h 488674"/>
                    <a:gd name="connsiteX2" fmla="*/ 387350 w 387350"/>
                    <a:gd name="connsiteY2" fmla="*/ 358251 h 488674"/>
                    <a:gd name="connsiteX3" fmla="*/ 127248 w 387350"/>
                    <a:gd name="connsiteY3" fmla="*/ 0 h 488674"/>
                    <a:gd name="connsiteX4" fmla="*/ 0 w 387350"/>
                    <a:gd name="connsiteY4" fmla="*/ 136530 h 488674"/>
                    <a:gd name="connsiteX0" fmla="*/ 0 w 387350"/>
                    <a:gd name="connsiteY0" fmla="*/ 136530 h 488674"/>
                    <a:gd name="connsiteX1" fmla="*/ 78316 w 387350"/>
                    <a:gd name="connsiteY1" fmla="*/ 478901 h 488674"/>
                    <a:gd name="connsiteX2" fmla="*/ 387350 w 387350"/>
                    <a:gd name="connsiteY2" fmla="*/ 358251 h 488674"/>
                    <a:gd name="connsiteX3" fmla="*/ 127248 w 387350"/>
                    <a:gd name="connsiteY3" fmla="*/ 0 h 488674"/>
                    <a:gd name="connsiteX4" fmla="*/ 0 w 387350"/>
                    <a:gd name="connsiteY4" fmla="*/ 136530 h 488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350" h="488674">
                      <a:moveTo>
                        <a:pt x="0" y="136530"/>
                      </a:moveTo>
                      <a:lnTo>
                        <a:pt x="78316" y="478901"/>
                      </a:lnTo>
                      <a:cubicBezTo>
                        <a:pt x="117827" y="524409"/>
                        <a:pt x="284339" y="398468"/>
                        <a:pt x="387350" y="358251"/>
                      </a:cubicBezTo>
                      <a:cubicBezTo>
                        <a:pt x="248885" y="293340"/>
                        <a:pt x="127601" y="239536"/>
                        <a:pt x="127248" y="0"/>
                      </a:cubicBezTo>
                      <a:cubicBezTo>
                        <a:pt x="94116" y="8958"/>
                        <a:pt x="42416" y="91020"/>
                        <a:pt x="0" y="13653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239"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Text" lastClr="000000"/>
                    </a:solidFill>
                    <a:effectLst/>
                    <a:uLnTx/>
                    <a:uFillTx/>
                    <a:latin typeface="Segoe UI"/>
                    <a:ea typeface="+mn-ea"/>
                    <a:cs typeface="+mn-cs"/>
                  </a:endParaRPr>
                </a:p>
              </p:txBody>
            </p:sp>
          </p:grpSp>
        </p:grpSp>
      </p:grpSp>
      <p:grpSp>
        <p:nvGrpSpPr>
          <p:cNvPr id="425" name="Group 424">
            <a:extLst>
              <a:ext uri="{FF2B5EF4-FFF2-40B4-BE49-F238E27FC236}">
                <a16:creationId xmlns:a16="http://schemas.microsoft.com/office/drawing/2014/main" id="{84119D29-FFA8-4E4D-8B55-746A2DD71217}"/>
              </a:ext>
            </a:extLst>
          </p:cNvPr>
          <p:cNvGrpSpPr/>
          <p:nvPr/>
        </p:nvGrpSpPr>
        <p:grpSpPr>
          <a:xfrm>
            <a:off x="10176244" y="2134441"/>
            <a:ext cx="1896204" cy="1188720"/>
            <a:chOff x="10176244" y="4731127"/>
            <a:chExt cx="1896204" cy="1188720"/>
          </a:xfrm>
        </p:grpSpPr>
        <p:grpSp>
          <p:nvGrpSpPr>
            <p:cNvPr id="334" name="Group 333">
              <a:extLst>
                <a:ext uri="{FF2B5EF4-FFF2-40B4-BE49-F238E27FC236}">
                  <a16:creationId xmlns:a16="http://schemas.microsoft.com/office/drawing/2014/main" id="{55CA45C1-8889-4265-A947-39FB570F1B97}"/>
                </a:ext>
              </a:extLst>
            </p:cNvPr>
            <p:cNvGrpSpPr/>
            <p:nvPr/>
          </p:nvGrpSpPr>
          <p:grpSpPr>
            <a:xfrm>
              <a:off x="10176244" y="5388092"/>
              <a:ext cx="306902" cy="412252"/>
              <a:chOff x="1513261" y="4119375"/>
              <a:chExt cx="221511" cy="225445"/>
            </a:xfrm>
          </p:grpSpPr>
          <p:grpSp>
            <p:nvGrpSpPr>
              <p:cNvPr id="410" name="Group 409">
                <a:extLst>
                  <a:ext uri="{FF2B5EF4-FFF2-40B4-BE49-F238E27FC236}">
                    <a16:creationId xmlns:a16="http://schemas.microsoft.com/office/drawing/2014/main" id="{DF24883A-BE7B-4C93-A426-F1491D338C27}"/>
                  </a:ext>
                </a:extLst>
              </p:cNvPr>
              <p:cNvGrpSpPr/>
              <p:nvPr/>
            </p:nvGrpSpPr>
            <p:grpSpPr>
              <a:xfrm>
                <a:off x="1677060" y="4127645"/>
                <a:ext cx="57712" cy="211725"/>
                <a:chOff x="1677060" y="4127645"/>
                <a:chExt cx="57712" cy="211725"/>
              </a:xfrm>
            </p:grpSpPr>
            <p:sp>
              <p:nvSpPr>
                <p:cNvPr id="422" name="TextBox 421">
                  <a:extLst>
                    <a:ext uri="{FF2B5EF4-FFF2-40B4-BE49-F238E27FC236}">
                      <a16:creationId xmlns:a16="http://schemas.microsoft.com/office/drawing/2014/main" id="{FF3B3024-706D-4309-9FB7-E886D23CAB1E}"/>
                    </a:ext>
                  </a:extLst>
                </p:cNvPr>
                <p:cNvSpPr txBox="1"/>
                <p:nvPr/>
              </p:nvSpPr>
              <p:spPr>
                <a:xfrm>
                  <a:off x="1691074" y="4127645"/>
                  <a:ext cx="41678" cy="53018"/>
                </a:xfrm>
                <a:prstGeom prst="rect">
                  <a:avLst/>
                </a:prstGeom>
                <a:noFill/>
              </p:spPr>
              <p:txBody>
                <a:bodyPr wrap="square" lIns="0" tIns="0" rIns="0" bIns="0" rtlCol="0" anchor="ctr">
                  <a:spAutoFit/>
                </a:bodyPr>
                <a:lstStyle/>
                <a:p>
                  <a:pPr marL="0" marR="0" lvl="0" indent="0" algn="ctr" defTabSz="914224" rtl="0" eaLnBrk="1" fontAlgn="auto" latinLnBrk="0" hangingPunct="1">
                    <a:lnSpc>
                      <a:spcPct val="90000"/>
                    </a:lnSpc>
                    <a:spcBef>
                      <a:spcPts val="0"/>
                    </a:spcBef>
                    <a:spcAft>
                      <a:spcPts val="600"/>
                    </a:spcAft>
                    <a:buClrTx/>
                    <a:buSzTx/>
                    <a:buFontTx/>
                    <a:buNone/>
                    <a:tabLst/>
                    <a:defRPr/>
                  </a:pPr>
                  <a:r>
                    <a:rPr kumimoji="0" lang="en-US" sz="700" b="0" i="0" u="none" strike="noStrike" kern="0" cap="none" spc="0" normalizeH="0" baseline="0" noProof="0" dirty="0">
                      <a:ln>
                        <a:noFill/>
                      </a:ln>
                      <a:solidFill>
                        <a:schemeClr val="tx1">
                          <a:lumMod val="75000"/>
                        </a:schemeClr>
                      </a:solidFill>
                      <a:effectLst/>
                      <a:uLnTx/>
                      <a:uFillTx/>
                      <a:latin typeface="Segoe UI"/>
                      <a:ea typeface="+mn-ea"/>
                      <a:cs typeface="+mn-cs"/>
                    </a:rPr>
                    <a:t>0</a:t>
                  </a:r>
                </a:p>
              </p:txBody>
            </p:sp>
            <p:sp>
              <p:nvSpPr>
                <p:cNvPr id="423" name="TextBox 422">
                  <a:extLst>
                    <a:ext uri="{FF2B5EF4-FFF2-40B4-BE49-F238E27FC236}">
                      <a16:creationId xmlns:a16="http://schemas.microsoft.com/office/drawing/2014/main" id="{EFBCEE59-8BD3-432A-9486-22748049FD89}"/>
                    </a:ext>
                  </a:extLst>
                </p:cNvPr>
                <p:cNvSpPr txBox="1"/>
                <p:nvPr/>
              </p:nvSpPr>
              <p:spPr>
                <a:xfrm>
                  <a:off x="1689053" y="4203039"/>
                  <a:ext cx="45719" cy="53018"/>
                </a:xfrm>
                <a:prstGeom prst="rect">
                  <a:avLst/>
                </a:prstGeom>
                <a:noFill/>
              </p:spPr>
              <p:txBody>
                <a:bodyPr wrap="square" lIns="0" tIns="0" rIns="0" bIns="0" rtlCol="0" anchor="ctr">
                  <a:spAutoFit/>
                </a:bodyPr>
                <a:lstStyle/>
                <a:p>
                  <a:pPr marL="0" marR="0" lvl="0" indent="0" algn="ctr" defTabSz="914224" rtl="0" eaLnBrk="1" fontAlgn="auto" latinLnBrk="0" hangingPunct="1">
                    <a:lnSpc>
                      <a:spcPct val="90000"/>
                    </a:lnSpc>
                    <a:spcBef>
                      <a:spcPts val="0"/>
                    </a:spcBef>
                    <a:spcAft>
                      <a:spcPts val="600"/>
                    </a:spcAft>
                    <a:buClrTx/>
                    <a:buSzTx/>
                    <a:buFontTx/>
                    <a:buNone/>
                    <a:tabLst/>
                    <a:defRPr/>
                  </a:pPr>
                  <a:r>
                    <a:rPr kumimoji="0" lang="en-US" sz="700" b="0" i="0" u="none" strike="noStrike" kern="0" cap="none" spc="0" normalizeH="0" baseline="0" noProof="0" dirty="0">
                      <a:ln>
                        <a:noFill/>
                      </a:ln>
                      <a:solidFill>
                        <a:schemeClr val="tx1">
                          <a:lumMod val="75000"/>
                        </a:schemeClr>
                      </a:solidFill>
                      <a:effectLst/>
                      <a:uLnTx/>
                      <a:uFillTx/>
                      <a:latin typeface="Segoe UI"/>
                      <a:ea typeface="+mn-ea"/>
                      <a:cs typeface="+mn-cs"/>
                    </a:rPr>
                    <a:t>0</a:t>
                  </a:r>
                </a:p>
              </p:txBody>
            </p:sp>
            <p:sp>
              <p:nvSpPr>
                <p:cNvPr id="424" name="TextBox 423">
                  <a:extLst>
                    <a:ext uri="{FF2B5EF4-FFF2-40B4-BE49-F238E27FC236}">
                      <a16:creationId xmlns:a16="http://schemas.microsoft.com/office/drawing/2014/main" id="{8CE990E4-17E7-4FC6-AC8A-51DC5C883832}"/>
                    </a:ext>
                  </a:extLst>
                </p:cNvPr>
                <p:cNvSpPr txBox="1"/>
                <p:nvPr/>
              </p:nvSpPr>
              <p:spPr>
                <a:xfrm>
                  <a:off x="1677060" y="4286352"/>
                  <a:ext cx="41678" cy="53018"/>
                </a:xfrm>
                <a:prstGeom prst="rect">
                  <a:avLst/>
                </a:prstGeom>
                <a:noFill/>
              </p:spPr>
              <p:txBody>
                <a:bodyPr wrap="square" lIns="0" tIns="0" rIns="0" bIns="0" rtlCol="0" anchor="ctr">
                  <a:spAutoFit/>
                </a:bodyPr>
                <a:lstStyle/>
                <a:p>
                  <a:pPr marL="0" marR="0" lvl="0" indent="0" algn="ctr" defTabSz="914224" rtl="0" eaLnBrk="1" fontAlgn="auto" latinLnBrk="0" hangingPunct="1">
                    <a:lnSpc>
                      <a:spcPct val="90000"/>
                    </a:lnSpc>
                    <a:spcBef>
                      <a:spcPts val="0"/>
                    </a:spcBef>
                    <a:spcAft>
                      <a:spcPts val="600"/>
                    </a:spcAft>
                    <a:buClrTx/>
                    <a:buSzTx/>
                    <a:buFontTx/>
                    <a:buNone/>
                    <a:tabLst/>
                    <a:defRPr/>
                  </a:pPr>
                  <a:r>
                    <a:rPr kumimoji="0" lang="en-US" sz="700" b="0" i="0" u="none" strike="noStrike" kern="0" cap="none" spc="0" normalizeH="0" baseline="0" noProof="0" dirty="0">
                      <a:ln>
                        <a:noFill/>
                      </a:ln>
                      <a:solidFill>
                        <a:schemeClr val="tx1">
                          <a:lumMod val="75000"/>
                        </a:schemeClr>
                      </a:solidFill>
                      <a:effectLst/>
                      <a:uLnTx/>
                      <a:uFillTx/>
                      <a:latin typeface="Segoe UI"/>
                      <a:ea typeface="+mn-ea"/>
                      <a:cs typeface="+mn-cs"/>
                    </a:rPr>
                    <a:t>1</a:t>
                  </a:r>
                </a:p>
              </p:txBody>
            </p:sp>
          </p:grpSp>
          <p:grpSp>
            <p:nvGrpSpPr>
              <p:cNvPr id="411" name="Group 410">
                <a:extLst>
                  <a:ext uri="{FF2B5EF4-FFF2-40B4-BE49-F238E27FC236}">
                    <a16:creationId xmlns:a16="http://schemas.microsoft.com/office/drawing/2014/main" id="{EBD741EB-03F2-4DF0-B9F2-D8F6827D60B7}"/>
                  </a:ext>
                </a:extLst>
              </p:cNvPr>
              <p:cNvGrpSpPr/>
              <p:nvPr/>
            </p:nvGrpSpPr>
            <p:grpSpPr>
              <a:xfrm>
                <a:off x="1616441" y="4121512"/>
                <a:ext cx="57713" cy="210655"/>
                <a:chOff x="1675039" y="4045403"/>
                <a:chExt cx="57713" cy="210655"/>
              </a:xfrm>
            </p:grpSpPr>
            <p:sp>
              <p:nvSpPr>
                <p:cNvPr id="419" name="TextBox 418">
                  <a:extLst>
                    <a:ext uri="{FF2B5EF4-FFF2-40B4-BE49-F238E27FC236}">
                      <a16:creationId xmlns:a16="http://schemas.microsoft.com/office/drawing/2014/main" id="{9D8BA62F-630A-449A-A27F-3BCF61EC5CE3}"/>
                    </a:ext>
                  </a:extLst>
                </p:cNvPr>
                <p:cNvSpPr txBox="1"/>
                <p:nvPr/>
              </p:nvSpPr>
              <p:spPr>
                <a:xfrm>
                  <a:off x="1691074" y="4045403"/>
                  <a:ext cx="41678" cy="53018"/>
                </a:xfrm>
                <a:prstGeom prst="rect">
                  <a:avLst/>
                </a:prstGeom>
                <a:noFill/>
              </p:spPr>
              <p:txBody>
                <a:bodyPr wrap="square" lIns="0" tIns="0" rIns="0" bIns="0" rtlCol="0" anchor="ctr">
                  <a:spAutoFit/>
                </a:bodyPr>
                <a:lstStyle/>
                <a:p>
                  <a:pPr marL="0" marR="0" lvl="0" indent="0" algn="ctr" defTabSz="914224" rtl="0" eaLnBrk="1" fontAlgn="auto" latinLnBrk="0" hangingPunct="1">
                    <a:lnSpc>
                      <a:spcPct val="90000"/>
                    </a:lnSpc>
                    <a:spcBef>
                      <a:spcPts val="0"/>
                    </a:spcBef>
                    <a:spcAft>
                      <a:spcPts val="600"/>
                    </a:spcAft>
                    <a:buClrTx/>
                    <a:buSzTx/>
                    <a:buFontTx/>
                    <a:buNone/>
                    <a:tabLst/>
                    <a:defRPr/>
                  </a:pPr>
                  <a:r>
                    <a:rPr kumimoji="0" lang="en-US" sz="700" b="0" i="0" u="none" strike="noStrike" kern="0" cap="none" spc="0" normalizeH="0" baseline="0" noProof="0" dirty="0">
                      <a:ln>
                        <a:noFill/>
                      </a:ln>
                      <a:solidFill>
                        <a:schemeClr val="tx1">
                          <a:lumMod val="75000"/>
                        </a:schemeClr>
                      </a:solidFill>
                      <a:effectLst/>
                      <a:uLnTx/>
                      <a:uFillTx/>
                      <a:latin typeface="Segoe UI"/>
                      <a:ea typeface="+mn-ea"/>
                      <a:cs typeface="+mn-cs"/>
                    </a:rPr>
                    <a:t>1</a:t>
                  </a:r>
                </a:p>
              </p:txBody>
            </p:sp>
            <p:sp>
              <p:nvSpPr>
                <p:cNvPr id="420" name="TextBox 419">
                  <a:extLst>
                    <a:ext uri="{FF2B5EF4-FFF2-40B4-BE49-F238E27FC236}">
                      <a16:creationId xmlns:a16="http://schemas.microsoft.com/office/drawing/2014/main" id="{D7624985-1247-4375-9E92-2DC6C5F9F677}"/>
                    </a:ext>
                  </a:extLst>
                </p:cNvPr>
                <p:cNvSpPr txBox="1"/>
                <p:nvPr/>
              </p:nvSpPr>
              <p:spPr>
                <a:xfrm>
                  <a:off x="1691074" y="4127647"/>
                  <a:ext cx="41678" cy="53018"/>
                </a:xfrm>
                <a:prstGeom prst="rect">
                  <a:avLst/>
                </a:prstGeom>
                <a:noFill/>
              </p:spPr>
              <p:txBody>
                <a:bodyPr wrap="square" lIns="0" tIns="0" rIns="0" bIns="0" rtlCol="0" anchor="ctr">
                  <a:spAutoFit/>
                </a:bodyPr>
                <a:lstStyle/>
                <a:p>
                  <a:pPr marL="0" marR="0" lvl="0" indent="0" algn="ctr" defTabSz="914224" rtl="0" eaLnBrk="1" fontAlgn="auto" latinLnBrk="0" hangingPunct="1">
                    <a:lnSpc>
                      <a:spcPct val="90000"/>
                    </a:lnSpc>
                    <a:spcBef>
                      <a:spcPts val="0"/>
                    </a:spcBef>
                    <a:spcAft>
                      <a:spcPts val="600"/>
                    </a:spcAft>
                    <a:buClrTx/>
                    <a:buSzTx/>
                    <a:buFontTx/>
                    <a:buNone/>
                    <a:tabLst/>
                    <a:defRPr/>
                  </a:pPr>
                  <a:r>
                    <a:rPr kumimoji="0" lang="en-US" sz="700" b="0" i="0" u="none" strike="noStrike" kern="0" cap="none" spc="0" normalizeH="0" baseline="0" noProof="0" dirty="0">
                      <a:ln>
                        <a:noFill/>
                      </a:ln>
                      <a:solidFill>
                        <a:schemeClr val="tx1">
                          <a:lumMod val="75000"/>
                        </a:schemeClr>
                      </a:solidFill>
                      <a:effectLst/>
                      <a:uLnTx/>
                      <a:uFillTx/>
                      <a:latin typeface="Segoe UI"/>
                      <a:ea typeface="+mn-ea"/>
                      <a:cs typeface="+mn-cs"/>
                    </a:rPr>
                    <a:t>0</a:t>
                  </a:r>
                </a:p>
              </p:txBody>
            </p:sp>
            <p:sp>
              <p:nvSpPr>
                <p:cNvPr id="421" name="TextBox 420">
                  <a:extLst>
                    <a:ext uri="{FF2B5EF4-FFF2-40B4-BE49-F238E27FC236}">
                      <a16:creationId xmlns:a16="http://schemas.microsoft.com/office/drawing/2014/main" id="{C71B6F6E-A81E-4C10-B345-E08B9C70709B}"/>
                    </a:ext>
                  </a:extLst>
                </p:cNvPr>
                <p:cNvSpPr txBox="1"/>
                <p:nvPr/>
              </p:nvSpPr>
              <p:spPr>
                <a:xfrm>
                  <a:off x="1675039" y="4203040"/>
                  <a:ext cx="45719" cy="53018"/>
                </a:xfrm>
                <a:prstGeom prst="rect">
                  <a:avLst/>
                </a:prstGeom>
                <a:noFill/>
              </p:spPr>
              <p:txBody>
                <a:bodyPr wrap="square" lIns="0" tIns="0" rIns="0" bIns="0" rtlCol="0" anchor="ctr">
                  <a:spAutoFit/>
                </a:bodyPr>
                <a:lstStyle/>
                <a:p>
                  <a:pPr marL="0" marR="0" lvl="0" indent="0" algn="ctr" defTabSz="914224" rtl="0" eaLnBrk="1" fontAlgn="auto" latinLnBrk="0" hangingPunct="1">
                    <a:lnSpc>
                      <a:spcPct val="90000"/>
                    </a:lnSpc>
                    <a:spcBef>
                      <a:spcPts val="0"/>
                    </a:spcBef>
                    <a:spcAft>
                      <a:spcPts val="600"/>
                    </a:spcAft>
                    <a:buClrTx/>
                    <a:buSzTx/>
                    <a:buFontTx/>
                    <a:buNone/>
                    <a:tabLst/>
                    <a:defRPr/>
                  </a:pPr>
                  <a:r>
                    <a:rPr kumimoji="0" lang="en-US" sz="700" b="0" i="0" u="none" strike="noStrike" kern="0" cap="none" spc="0" normalizeH="0" baseline="0" noProof="0" dirty="0">
                      <a:ln>
                        <a:noFill/>
                      </a:ln>
                      <a:solidFill>
                        <a:schemeClr val="tx1">
                          <a:lumMod val="75000"/>
                        </a:schemeClr>
                      </a:solidFill>
                      <a:effectLst/>
                      <a:uLnTx/>
                      <a:uFillTx/>
                      <a:latin typeface="Segoe UI"/>
                      <a:ea typeface="+mn-ea"/>
                      <a:cs typeface="+mn-cs"/>
                    </a:rPr>
                    <a:t>0</a:t>
                  </a:r>
                </a:p>
              </p:txBody>
            </p:sp>
          </p:grpSp>
          <p:grpSp>
            <p:nvGrpSpPr>
              <p:cNvPr id="412" name="Group 411">
                <a:extLst>
                  <a:ext uri="{FF2B5EF4-FFF2-40B4-BE49-F238E27FC236}">
                    <a16:creationId xmlns:a16="http://schemas.microsoft.com/office/drawing/2014/main" id="{E7629F2A-7F81-4ADD-83D2-5EC77D34D890}"/>
                  </a:ext>
                </a:extLst>
              </p:cNvPr>
              <p:cNvGrpSpPr/>
              <p:nvPr/>
            </p:nvGrpSpPr>
            <p:grpSpPr>
              <a:xfrm>
                <a:off x="1557844" y="4119632"/>
                <a:ext cx="57712" cy="225188"/>
                <a:chOff x="1561832" y="4119632"/>
                <a:chExt cx="57712" cy="225188"/>
              </a:xfrm>
            </p:grpSpPr>
            <p:sp>
              <p:nvSpPr>
                <p:cNvPr id="416" name="TextBox 415">
                  <a:extLst>
                    <a:ext uri="{FF2B5EF4-FFF2-40B4-BE49-F238E27FC236}">
                      <a16:creationId xmlns:a16="http://schemas.microsoft.com/office/drawing/2014/main" id="{3D8B5AA1-52E1-44CF-B4D9-72A35E3CC3B5}"/>
                    </a:ext>
                  </a:extLst>
                </p:cNvPr>
                <p:cNvSpPr txBox="1"/>
                <p:nvPr/>
              </p:nvSpPr>
              <p:spPr>
                <a:xfrm>
                  <a:off x="1573825" y="4119632"/>
                  <a:ext cx="45719" cy="53018"/>
                </a:xfrm>
                <a:prstGeom prst="rect">
                  <a:avLst/>
                </a:prstGeom>
                <a:noFill/>
              </p:spPr>
              <p:txBody>
                <a:bodyPr wrap="square" lIns="0" tIns="0" rIns="0" bIns="0" rtlCol="0" anchor="ctr">
                  <a:spAutoFit/>
                </a:bodyPr>
                <a:lstStyle/>
                <a:p>
                  <a:pPr marL="0" marR="0" lvl="0" indent="0" algn="ctr" defTabSz="914224" rtl="0" eaLnBrk="1" fontAlgn="auto" latinLnBrk="0" hangingPunct="1">
                    <a:lnSpc>
                      <a:spcPct val="90000"/>
                    </a:lnSpc>
                    <a:spcBef>
                      <a:spcPts val="0"/>
                    </a:spcBef>
                    <a:spcAft>
                      <a:spcPts val="600"/>
                    </a:spcAft>
                    <a:buClrTx/>
                    <a:buSzTx/>
                    <a:buFontTx/>
                    <a:buNone/>
                    <a:tabLst/>
                    <a:defRPr/>
                  </a:pPr>
                  <a:r>
                    <a:rPr kumimoji="0" lang="en-US" sz="700" b="0" i="0" u="none" strike="noStrike" kern="0" cap="none" spc="0" normalizeH="0" baseline="0" noProof="0" dirty="0">
                      <a:ln>
                        <a:noFill/>
                      </a:ln>
                      <a:solidFill>
                        <a:schemeClr val="tx1">
                          <a:lumMod val="75000"/>
                        </a:schemeClr>
                      </a:solidFill>
                      <a:effectLst/>
                      <a:uLnTx/>
                      <a:uFillTx/>
                      <a:latin typeface="Segoe UI"/>
                      <a:ea typeface="+mn-ea"/>
                      <a:cs typeface="+mn-cs"/>
                    </a:rPr>
                    <a:t>0</a:t>
                  </a:r>
                </a:p>
              </p:txBody>
            </p:sp>
            <p:sp>
              <p:nvSpPr>
                <p:cNvPr id="417" name="TextBox 416">
                  <a:extLst>
                    <a:ext uri="{FF2B5EF4-FFF2-40B4-BE49-F238E27FC236}">
                      <a16:creationId xmlns:a16="http://schemas.microsoft.com/office/drawing/2014/main" id="{385F9C6E-4A5A-4363-9536-827D7EB1B4A7}"/>
                    </a:ext>
                  </a:extLst>
                </p:cNvPr>
                <p:cNvSpPr txBox="1"/>
                <p:nvPr/>
              </p:nvSpPr>
              <p:spPr>
                <a:xfrm>
                  <a:off x="1577866" y="4202254"/>
                  <a:ext cx="41678" cy="53018"/>
                </a:xfrm>
                <a:prstGeom prst="rect">
                  <a:avLst/>
                </a:prstGeom>
                <a:noFill/>
              </p:spPr>
              <p:txBody>
                <a:bodyPr wrap="square" lIns="0" tIns="0" rIns="0" bIns="0" rtlCol="0" anchor="ctr">
                  <a:spAutoFit/>
                </a:bodyPr>
                <a:lstStyle/>
                <a:p>
                  <a:pPr marL="0" marR="0" lvl="0" indent="0" algn="ctr" defTabSz="914224" rtl="0" eaLnBrk="1" fontAlgn="auto" latinLnBrk="0" hangingPunct="1">
                    <a:lnSpc>
                      <a:spcPct val="90000"/>
                    </a:lnSpc>
                    <a:spcBef>
                      <a:spcPts val="0"/>
                    </a:spcBef>
                    <a:spcAft>
                      <a:spcPts val="600"/>
                    </a:spcAft>
                    <a:buClrTx/>
                    <a:buSzTx/>
                    <a:buFontTx/>
                    <a:buNone/>
                    <a:tabLst/>
                    <a:defRPr/>
                  </a:pPr>
                  <a:r>
                    <a:rPr kumimoji="0" lang="en-US" sz="700" b="0" i="0" u="none" strike="noStrike" kern="0" cap="none" spc="0" normalizeH="0" baseline="0" noProof="0" dirty="0">
                      <a:ln>
                        <a:noFill/>
                      </a:ln>
                      <a:solidFill>
                        <a:schemeClr val="tx1">
                          <a:lumMod val="75000"/>
                        </a:schemeClr>
                      </a:solidFill>
                      <a:effectLst/>
                      <a:uLnTx/>
                      <a:uFillTx/>
                      <a:latin typeface="Segoe UI"/>
                      <a:ea typeface="+mn-ea"/>
                      <a:cs typeface="+mn-cs"/>
                    </a:rPr>
                    <a:t>1</a:t>
                  </a:r>
                </a:p>
              </p:txBody>
            </p:sp>
            <p:sp>
              <p:nvSpPr>
                <p:cNvPr id="418" name="TextBox 417">
                  <a:extLst>
                    <a:ext uri="{FF2B5EF4-FFF2-40B4-BE49-F238E27FC236}">
                      <a16:creationId xmlns:a16="http://schemas.microsoft.com/office/drawing/2014/main" id="{2C21F96E-F369-4460-81D2-DCE0C7A737C3}"/>
                    </a:ext>
                  </a:extLst>
                </p:cNvPr>
                <p:cNvSpPr txBox="1"/>
                <p:nvPr/>
              </p:nvSpPr>
              <p:spPr>
                <a:xfrm>
                  <a:off x="1561832" y="4291802"/>
                  <a:ext cx="45719" cy="53018"/>
                </a:xfrm>
                <a:prstGeom prst="rect">
                  <a:avLst/>
                </a:prstGeom>
                <a:noFill/>
              </p:spPr>
              <p:txBody>
                <a:bodyPr wrap="square" lIns="0" tIns="0" rIns="0" bIns="0" rtlCol="0" anchor="ctr">
                  <a:spAutoFit/>
                </a:bodyPr>
                <a:lstStyle/>
                <a:p>
                  <a:pPr marL="0" marR="0" lvl="0" indent="0" algn="ctr" defTabSz="914224" rtl="0" eaLnBrk="1" fontAlgn="auto" latinLnBrk="0" hangingPunct="1">
                    <a:lnSpc>
                      <a:spcPct val="90000"/>
                    </a:lnSpc>
                    <a:spcBef>
                      <a:spcPts val="0"/>
                    </a:spcBef>
                    <a:spcAft>
                      <a:spcPts val="600"/>
                    </a:spcAft>
                    <a:buClrTx/>
                    <a:buSzTx/>
                    <a:buFontTx/>
                    <a:buNone/>
                    <a:tabLst/>
                    <a:defRPr/>
                  </a:pPr>
                  <a:r>
                    <a:rPr kumimoji="0" lang="en-US" sz="700" b="0" i="0" u="none" strike="noStrike" kern="0" cap="none" spc="0" normalizeH="0" baseline="0" noProof="0" dirty="0">
                      <a:ln>
                        <a:noFill/>
                      </a:ln>
                      <a:solidFill>
                        <a:schemeClr val="tx1">
                          <a:lumMod val="75000"/>
                        </a:schemeClr>
                      </a:solidFill>
                      <a:effectLst/>
                      <a:uLnTx/>
                      <a:uFillTx/>
                      <a:latin typeface="Segoe UI"/>
                      <a:ea typeface="+mn-ea"/>
                      <a:cs typeface="+mn-cs"/>
                    </a:rPr>
                    <a:t>1</a:t>
                  </a:r>
                </a:p>
              </p:txBody>
            </p:sp>
          </p:grpSp>
          <p:grpSp>
            <p:nvGrpSpPr>
              <p:cNvPr id="413" name="Group 412">
                <a:extLst>
                  <a:ext uri="{FF2B5EF4-FFF2-40B4-BE49-F238E27FC236}">
                    <a16:creationId xmlns:a16="http://schemas.microsoft.com/office/drawing/2014/main" id="{1A23F686-01E3-4B30-9C37-C9D11EF30F81}"/>
                  </a:ext>
                </a:extLst>
              </p:cNvPr>
              <p:cNvGrpSpPr/>
              <p:nvPr/>
            </p:nvGrpSpPr>
            <p:grpSpPr>
              <a:xfrm>
                <a:off x="1513261" y="4119375"/>
                <a:ext cx="41678" cy="135275"/>
                <a:chOff x="1691074" y="4045403"/>
                <a:chExt cx="41678" cy="135275"/>
              </a:xfrm>
            </p:grpSpPr>
            <p:sp>
              <p:nvSpPr>
                <p:cNvPr id="414" name="TextBox 413">
                  <a:extLst>
                    <a:ext uri="{FF2B5EF4-FFF2-40B4-BE49-F238E27FC236}">
                      <a16:creationId xmlns:a16="http://schemas.microsoft.com/office/drawing/2014/main" id="{2CEE9CC8-4D3B-4D36-BCA9-5AC9832F936E}"/>
                    </a:ext>
                  </a:extLst>
                </p:cNvPr>
                <p:cNvSpPr txBox="1"/>
                <p:nvPr/>
              </p:nvSpPr>
              <p:spPr>
                <a:xfrm>
                  <a:off x="1691074" y="4045403"/>
                  <a:ext cx="41678" cy="53018"/>
                </a:xfrm>
                <a:prstGeom prst="rect">
                  <a:avLst/>
                </a:prstGeom>
                <a:noFill/>
              </p:spPr>
              <p:txBody>
                <a:bodyPr wrap="square" lIns="0" tIns="0" rIns="0" bIns="0" rtlCol="0" anchor="ctr">
                  <a:spAutoFit/>
                </a:bodyPr>
                <a:lstStyle/>
                <a:p>
                  <a:pPr marL="0" marR="0" lvl="0" indent="0" algn="ctr" defTabSz="914224" rtl="0" eaLnBrk="1" fontAlgn="auto" latinLnBrk="0" hangingPunct="1">
                    <a:lnSpc>
                      <a:spcPct val="90000"/>
                    </a:lnSpc>
                    <a:spcBef>
                      <a:spcPts val="0"/>
                    </a:spcBef>
                    <a:spcAft>
                      <a:spcPts val="600"/>
                    </a:spcAft>
                    <a:buClrTx/>
                    <a:buSzTx/>
                    <a:buFontTx/>
                    <a:buNone/>
                    <a:tabLst/>
                    <a:defRPr/>
                  </a:pPr>
                  <a:r>
                    <a:rPr kumimoji="0" lang="en-US" sz="700" b="0" i="0" u="none" strike="noStrike" kern="0" cap="none" spc="0" normalizeH="0" baseline="0" noProof="0" dirty="0">
                      <a:ln>
                        <a:noFill/>
                      </a:ln>
                      <a:solidFill>
                        <a:schemeClr val="tx1">
                          <a:lumMod val="75000"/>
                        </a:schemeClr>
                      </a:solidFill>
                      <a:effectLst/>
                      <a:uLnTx/>
                      <a:uFillTx/>
                      <a:latin typeface="Segoe UI"/>
                      <a:ea typeface="+mn-ea"/>
                      <a:cs typeface="+mn-cs"/>
                    </a:rPr>
                    <a:t>1</a:t>
                  </a:r>
                </a:p>
              </p:txBody>
            </p:sp>
            <p:sp>
              <p:nvSpPr>
                <p:cNvPr id="415" name="TextBox 414">
                  <a:extLst>
                    <a:ext uri="{FF2B5EF4-FFF2-40B4-BE49-F238E27FC236}">
                      <a16:creationId xmlns:a16="http://schemas.microsoft.com/office/drawing/2014/main" id="{2A85B25B-98C1-409D-80AF-B4AD26C472A1}"/>
                    </a:ext>
                  </a:extLst>
                </p:cNvPr>
                <p:cNvSpPr txBox="1"/>
                <p:nvPr/>
              </p:nvSpPr>
              <p:spPr>
                <a:xfrm>
                  <a:off x="1691074" y="4127660"/>
                  <a:ext cx="41678" cy="53018"/>
                </a:xfrm>
                <a:prstGeom prst="rect">
                  <a:avLst/>
                </a:prstGeom>
                <a:noFill/>
              </p:spPr>
              <p:txBody>
                <a:bodyPr wrap="square" lIns="0" tIns="0" rIns="0" bIns="0" rtlCol="0" anchor="ctr">
                  <a:spAutoFit/>
                </a:bodyPr>
                <a:lstStyle/>
                <a:p>
                  <a:pPr marL="0" marR="0" lvl="0" indent="0" algn="ctr" defTabSz="914224" rtl="0" eaLnBrk="1" fontAlgn="auto" latinLnBrk="0" hangingPunct="1">
                    <a:lnSpc>
                      <a:spcPct val="90000"/>
                    </a:lnSpc>
                    <a:spcBef>
                      <a:spcPts val="0"/>
                    </a:spcBef>
                    <a:spcAft>
                      <a:spcPts val="600"/>
                    </a:spcAft>
                    <a:buClrTx/>
                    <a:buSzTx/>
                    <a:buFontTx/>
                    <a:buNone/>
                    <a:tabLst/>
                    <a:defRPr/>
                  </a:pPr>
                  <a:r>
                    <a:rPr kumimoji="0" lang="en-US" sz="700" b="0" i="0" u="none" strike="noStrike" kern="0" cap="none" spc="0" normalizeH="0" baseline="0" noProof="0" dirty="0">
                      <a:ln>
                        <a:noFill/>
                      </a:ln>
                      <a:solidFill>
                        <a:schemeClr val="tx1">
                          <a:lumMod val="75000"/>
                        </a:schemeClr>
                      </a:solidFill>
                      <a:effectLst/>
                      <a:uLnTx/>
                      <a:uFillTx/>
                      <a:latin typeface="Segoe UI"/>
                      <a:ea typeface="+mn-ea"/>
                      <a:cs typeface="+mn-cs"/>
                    </a:rPr>
                    <a:t>0</a:t>
                  </a:r>
                </a:p>
              </p:txBody>
            </p:sp>
          </p:grpSp>
        </p:grpSp>
        <p:grpSp>
          <p:nvGrpSpPr>
            <p:cNvPr id="335" name="Group 334">
              <a:extLst>
                <a:ext uri="{FF2B5EF4-FFF2-40B4-BE49-F238E27FC236}">
                  <a16:creationId xmlns:a16="http://schemas.microsoft.com/office/drawing/2014/main" id="{A1C6F591-3424-4AC2-A437-FC56D19C9054}"/>
                </a:ext>
              </a:extLst>
            </p:cNvPr>
            <p:cNvGrpSpPr/>
            <p:nvPr/>
          </p:nvGrpSpPr>
          <p:grpSpPr>
            <a:xfrm>
              <a:off x="10491080" y="5135026"/>
              <a:ext cx="309703" cy="412252"/>
              <a:chOff x="1511240" y="4119375"/>
              <a:chExt cx="223532" cy="225445"/>
            </a:xfrm>
          </p:grpSpPr>
          <p:grpSp>
            <p:nvGrpSpPr>
              <p:cNvPr id="394" name="Group 393">
                <a:extLst>
                  <a:ext uri="{FF2B5EF4-FFF2-40B4-BE49-F238E27FC236}">
                    <a16:creationId xmlns:a16="http://schemas.microsoft.com/office/drawing/2014/main" id="{B3F3B9C4-553D-42CC-B1FD-260BF8BCCFC8}"/>
                  </a:ext>
                </a:extLst>
              </p:cNvPr>
              <p:cNvGrpSpPr/>
              <p:nvPr/>
            </p:nvGrpSpPr>
            <p:grpSpPr>
              <a:xfrm>
                <a:off x="1689053" y="4127645"/>
                <a:ext cx="45719" cy="211725"/>
                <a:chOff x="1689053" y="4127645"/>
                <a:chExt cx="45719" cy="211725"/>
              </a:xfrm>
            </p:grpSpPr>
            <p:sp>
              <p:nvSpPr>
                <p:cNvPr id="407" name="TextBox 406">
                  <a:extLst>
                    <a:ext uri="{FF2B5EF4-FFF2-40B4-BE49-F238E27FC236}">
                      <a16:creationId xmlns:a16="http://schemas.microsoft.com/office/drawing/2014/main" id="{EF9A7455-CE98-44DB-9C3B-E00C1D54B2F8}"/>
                    </a:ext>
                  </a:extLst>
                </p:cNvPr>
                <p:cNvSpPr txBox="1"/>
                <p:nvPr/>
              </p:nvSpPr>
              <p:spPr>
                <a:xfrm>
                  <a:off x="1691074" y="4127645"/>
                  <a:ext cx="41678" cy="53018"/>
                </a:xfrm>
                <a:prstGeom prst="rect">
                  <a:avLst/>
                </a:prstGeom>
                <a:noFill/>
              </p:spPr>
              <p:txBody>
                <a:bodyPr wrap="square" lIns="0" tIns="0" rIns="0" bIns="0" rtlCol="0" anchor="ctr">
                  <a:spAutoFit/>
                </a:bodyPr>
                <a:lstStyle/>
                <a:p>
                  <a:pPr marL="0" marR="0" lvl="0" indent="0" algn="ctr" defTabSz="914224" rtl="0" eaLnBrk="1" fontAlgn="auto" latinLnBrk="0" hangingPunct="1">
                    <a:lnSpc>
                      <a:spcPct val="90000"/>
                    </a:lnSpc>
                    <a:spcBef>
                      <a:spcPts val="0"/>
                    </a:spcBef>
                    <a:spcAft>
                      <a:spcPts val="600"/>
                    </a:spcAft>
                    <a:buClrTx/>
                    <a:buSzTx/>
                    <a:buFontTx/>
                    <a:buNone/>
                    <a:tabLst/>
                    <a:defRPr/>
                  </a:pPr>
                  <a:r>
                    <a:rPr kumimoji="0" lang="en-US" sz="700" b="0" i="0" u="none" strike="noStrike" kern="0" cap="none" spc="0" normalizeH="0" baseline="0" noProof="0" dirty="0">
                      <a:ln>
                        <a:noFill/>
                      </a:ln>
                      <a:solidFill>
                        <a:schemeClr val="tx1">
                          <a:lumMod val="75000"/>
                        </a:schemeClr>
                      </a:solidFill>
                      <a:effectLst/>
                      <a:uLnTx/>
                      <a:uFillTx/>
                      <a:latin typeface="Segoe UI"/>
                      <a:ea typeface="+mn-ea"/>
                      <a:cs typeface="+mn-cs"/>
                    </a:rPr>
                    <a:t>0</a:t>
                  </a:r>
                </a:p>
              </p:txBody>
            </p:sp>
            <p:sp>
              <p:nvSpPr>
                <p:cNvPr id="408" name="TextBox 407">
                  <a:extLst>
                    <a:ext uri="{FF2B5EF4-FFF2-40B4-BE49-F238E27FC236}">
                      <a16:creationId xmlns:a16="http://schemas.microsoft.com/office/drawing/2014/main" id="{CEA1188F-FB84-4DE3-9042-5B7C271BD299}"/>
                    </a:ext>
                  </a:extLst>
                </p:cNvPr>
                <p:cNvSpPr txBox="1"/>
                <p:nvPr/>
              </p:nvSpPr>
              <p:spPr>
                <a:xfrm>
                  <a:off x="1689053" y="4203039"/>
                  <a:ext cx="45719" cy="53018"/>
                </a:xfrm>
                <a:prstGeom prst="rect">
                  <a:avLst/>
                </a:prstGeom>
                <a:noFill/>
              </p:spPr>
              <p:txBody>
                <a:bodyPr wrap="square" lIns="0" tIns="0" rIns="0" bIns="0" rtlCol="0" anchor="ctr">
                  <a:spAutoFit/>
                </a:bodyPr>
                <a:lstStyle/>
                <a:p>
                  <a:pPr marL="0" marR="0" lvl="0" indent="0" algn="ctr" defTabSz="914224" rtl="0" eaLnBrk="1" fontAlgn="auto" latinLnBrk="0" hangingPunct="1">
                    <a:lnSpc>
                      <a:spcPct val="90000"/>
                    </a:lnSpc>
                    <a:spcBef>
                      <a:spcPts val="0"/>
                    </a:spcBef>
                    <a:spcAft>
                      <a:spcPts val="600"/>
                    </a:spcAft>
                    <a:buClrTx/>
                    <a:buSzTx/>
                    <a:buFontTx/>
                    <a:buNone/>
                    <a:tabLst/>
                    <a:defRPr/>
                  </a:pPr>
                  <a:r>
                    <a:rPr kumimoji="0" lang="en-US" sz="700" b="0" i="0" u="none" strike="noStrike" kern="0" cap="none" spc="0" normalizeH="0" baseline="0" noProof="0" dirty="0">
                      <a:ln>
                        <a:noFill/>
                      </a:ln>
                      <a:solidFill>
                        <a:schemeClr val="tx1">
                          <a:lumMod val="75000"/>
                        </a:schemeClr>
                      </a:solidFill>
                      <a:effectLst/>
                      <a:uLnTx/>
                      <a:uFillTx/>
                      <a:latin typeface="Segoe UI"/>
                      <a:ea typeface="+mn-ea"/>
                      <a:cs typeface="+mn-cs"/>
                    </a:rPr>
                    <a:t>0</a:t>
                  </a:r>
                </a:p>
              </p:txBody>
            </p:sp>
            <p:sp>
              <p:nvSpPr>
                <p:cNvPr id="409" name="TextBox 408">
                  <a:extLst>
                    <a:ext uri="{FF2B5EF4-FFF2-40B4-BE49-F238E27FC236}">
                      <a16:creationId xmlns:a16="http://schemas.microsoft.com/office/drawing/2014/main" id="{1C317FDE-F777-4B7B-BF7F-5228FDDE21DC}"/>
                    </a:ext>
                  </a:extLst>
                </p:cNvPr>
                <p:cNvSpPr txBox="1"/>
                <p:nvPr/>
              </p:nvSpPr>
              <p:spPr>
                <a:xfrm>
                  <a:off x="1691074" y="4286352"/>
                  <a:ext cx="41678" cy="53018"/>
                </a:xfrm>
                <a:prstGeom prst="rect">
                  <a:avLst/>
                </a:prstGeom>
                <a:noFill/>
              </p:spPr>
              <p:txBody>
                <a:bodyPr wrap="square" lIns="0" tIns="0" rIns="0" bIns="0" rtlCol="0" anchor="ctr">
                  <a:spAutoFit/>
                </a:bodyPr>
                <a:lstStyle/>
                <a:p>
                  <a:pPr marL="0" marR="0" lvl="0" indent="0" algn="ctr" defTabSz="914224" rtl="0" eaLnBrk="1" fontAlgn="auto" latinLnBrk="0" hangingPunct="1">
                    <a:lnSpc>
                      <a:spcPct val="90000"/>
                    </a:lnSpc>
                    <a:spcBef>
                      <a:spcPts val="0"/>
                    </a:spcBef>
                    <a:spcAft>
                      <a:spcPts val="600"/>
                    </a:spcAft>
                    <a:buClrTx/>
                    <a:buSzTx/>
                    <a:buFontTx/>
                    <a:buNone/>
                    <a:tabLst/>
                    <a:defRPr/>
                  </a:pPr>
                  <a:r>
                    <a:rPr kumimoji="0" lang="en-US" sz="700" b="0" i="0" u="none" strike="noStrike" kern="0" cap="none" spc="0" normalizeH="0" baseline="0" noProof="0" dirty="0">
                      <a:ln>
                        <a:noFill/>
                      </a:ln>
                      <a:solidFill>
                        <a:schemeClr val="tx1">
                          <a:lumMod val="75000"/>
                        </a:schemeClr>
                      </a:solidFill>
                      <a:effectLst/>
                      <a:uLnTx/>
                      <a:uFillTx/>
                      <a:latin typeface="Segoe UI"/>
                      <a:ea typeface="+mn-ea"/>
                      <a:cs typeface="+mn-cs"/>
                    </a:rPr>
                    <a:t>1</a:t>
                  </a:r>
                </a:p>
              </p:txBody>
            </p:sp>
          </p:grpSp>
          <p:grpSp>
            <p:nvGrpSpPr>
              <p:cNvPr id="395" name="Group 394">
                <a:extLst>
                  <a:ext uri="{FF2B5EF4-FFF2-40B4-BE49-F238E27FC236}">
                    <a16:creationId xmlns:a16="http://schemas.microsoft.com/office/drawing/2014/main" id="{960959D6-F08E-481F-8897-28807711E099}"/>
                  </a:ext>
                </a:extLst>
              </p:cNvPr>
              <p:cNvGrpSpPr/>
              <p:nvPr/>
            </p:nvGrpSpPr>
            <p:grpSpPr>
              <a:xfrm>
                <a:off x="1630455" y="4121512"/>
                <a:ext cx="45719" cy="210655"/>
                <a:chOff x="1689053" y="4045403"/>
                <a:chExt cx="45719" cy="210655"/>
              </a:xfrm>
            </p:grpSpPr>
            <p:sp>
              <p:nvSpPr>
                <p:cNvPr id="404" name="TextBox 403">
                  <a:extLst>
                    <a:ext uri="{FF2B5EF4-FFF2-40B4-BE49-F238E27FC236}">
                      <a16:creationId xmlns:a16="http://schemas.microsoft.com/office/drawing/2014/main" id="{936FE430-A761-4562-8610-5DE5094E2891}"/>
                    </a:ext>
                  </a:extLst>
                </p:cNvPr>
                <p:cNvSpPr txBox="1"/>
                <p:nvPr/>
              </p:nvSpPr>
              <p:spPr>
                <a:xfrm>
                  <a:off x="1691074" y="4045403"/>
                  <a:ext cx="41678" cy="53018"/>
                </a:xfrm>
                <a:prstGeom prst="rect">
                  <a:avLst/>
                </a:prstGeom>
                <a:noFill/>
              </p:spPr>
              <p:txBody>
                <a:bodyPr wrap="square" lIns="0" tIns="0" rIns="0" bIns="0" rtlCol="0" anchor="ctr">
                  <a:spAutoFit/>
                </a:bodyPr>
                <a:lstStyle/>
                <a:p>
                  <a:pPr marL="0" marR="0" lvl="0" indent="0" algn="ctr" defTabSz="914224" rtl="0" eaLnBrk="1" fontAlgn="auto" latinLnBrk="0" hangingPunct="1">
                    <a:lnSpc>
                      <a:spcPct val="90000"/>
                    </a:lnSpc>
                    <a:spcBef>
                      <a:spcPts val="0"/>
                    </a:spcBef>
                    <a:spcAft>
                      <a:spcPts val="600"/>
                    </a:spcAft>
                    <a:buClrTx/>
                    <a:buSzTx/>
                    <a:buFontTx/>
                    <a:buNone/>
                    <a:tabLst/>
                    <a:defRPr/>
                  </a:pPr>
                  <a:r>
                    <a:rPr kumimoji="0" lang="en-US" sz="700" b="0" i="0" u="none" strike="noStrike" kern="0" cap="none" spc="0" normalizeH="0" baseline="0" noProof="0" dirty="0">
                      <a:ln>
                        <a:noFill/>
                      </a:ln>
                      <a:solidFill>
                        <a:schemeClr val="tx1">
                          <a:lumMod val="75000"/>
                        </a:schemeClr>
                      </a:solidFill>
                      <a:effectLst/>
                      <a:uLnTx/>
                      <a:uFillTx/>
                      <a:latin typeface="Segoe UI"/>
                      <a:ea typeface="+mn-ea"/>
                      <a:cs typeface="+mn-cs"/>
                    </a:rPr>
                    <a:t>1</a:t>
                  </a:r>
                </a:p>
              </p:txBody>
            </p:sp>
            <p:sp>
              <p:nvSpPr>
                <p:cNvPr id="405" name="TextBox 404">
                  <a:extLst>
                    <a:ext uri="{FF2B5EF4-FFF2-40B4-BE49-F238E27FC236}">
                      <a16:creationId xmlns:a16="http://schemas.microsoft.com/office/drawing/2014/main" id="{84ADFB79-3FA6-4E77-BE77-3350BA4279AD}"/>
                    </a:ext>
                  </a:extLst>
                </p:cNvPr>
                <p:cNvSpPr txBox="1"/>
                <p:nvPr/>
              </p:nvSpPr>
              <p:spPr>
                <a:xfrm>
                  <a:off x="1691074" y="4127647"/>
                  <a:ext cx="41678" cy="53018"/>
                </a:xfrm>
                <a:prstGeom prst="rect">
                  <a:avLst/>
                </a:prstGeom>
                <a:noFill/>
              </p:spPr>
              <p:txBody>
                <a:bodyPr wrap="square" lIns="0" tIns="0" rIns="0" bIns="0" rtlCol="0" anchor="ctr">
                  <a:spAutoFit/>
                </a:bodyPr>
                <a:lstStyle/>
                <a:p>
                  <a:pPr marL="0" marR="0" lvl="0" indent="0" algn="ctr" defTabSz="914224" rtl="0" eaLnBrk="1" fontAlgn="auto" latinLnBrk="0" hangingPunct="1">
                    <a:lnSpc>
                      <a:spcPct val="90000"/>
                    </a:lnSpc>
                    <a:spcBef>
                      <a:spcPts val="0"/>
                    </a:spcBef>
                    <a:spcAft>
                      <a:spcPts val="600"/>
                    </a:spcAft>
                    <a:buClrTx/>
                    <a:buSzTx/>
                    <a:buFontTx/>
                    <a:buNone/>
                    <a:tabLst/>
                    <a:defRPr/>
                  </a:pPr>
                  <a:r>
                    <a:rPr kumimoji="0" lang="en-US" sz="700" b="0" i="0" u="none" strike="noStrike" kern="0" cap="none" spc="0" normalizeH="0" baseline="0" noProof="0" dirty="0">
                      <a:ln>
                        <a:noFill/>
                      </a:ln>
                      <a:solidFill>
                        <a:schemeClr val="tx1">
                          <a:lumMod val="75000"/>
                        </a:schemeClr>
                      </a:solidFill>
                      <a:effectLst/>
                      <a:uLnTx/>
                      <a:uFillTx/>
                      <a:latin typeface="Segoe UI"/>
                      <a:ea typeface="+mn-ea"/>
                      <a:cs typeface="+mn-cs"/>
                    </a:rPr>
                    <a:t>0</a:t>
                  </a:r>
                </a:p>
              </p:txBody>
            </p:sp>
            <p:sp>
              <p:nvSpPr>
                <p:cNvPr id="406" name="TextBox 405">
                  <a:extLst>
                    <a:ext uri="{FF2B5EF4-FFF2-40B4-BE49-F238E27FC236}">
                      <a16:creationId xmlns:a16="http://schemas.microsoft.com/office/drawing/2014/main" id="{57EA1D34-FA4B-4279-B2C3-AF7872DE2C70}"/>
                    </a:ext>
                  </a:extLst>
                </p:cNvPr>
                <p:cNvSpPr txBox="1"/>
                <p:nvPr/>
              </p:nvSpPr>
              <p:spPr>
                <a:xfrm>
                  <a:off x="1689053" y="4203040"/>
                  <a:ext cx="45719" cy="53018"/>
                </a:xfrm>
                <a:prstGeom prst="rect">
                  <a:avLst/>
                </a:prstGeom>
                <a:noFill/>
              </p:spPr>
              <p:txBody>
                <a:bodyPr wrap="square" lIns="0" tIns="0" rIns="0" bIns="0" rtlCol="0" anchor="ctr">
                  <a:spAutoFit/>
                </a:bodyPr>
                <a:lstStyle/>
                <a:p>
                  <a:pPr marL="0" marR="0" lvl="0" indent="0" algn="ctr" defTabSz="914224" rtl="0" eaLnBrk="1" fontAlgn="auto" latinLnBrk="0" hangingPunct="1">
                    <a:lnSpc>
                      <a:spcPct val="90000"/>
                    </a:lnSpc>
                    <a:spcBef>
                      <a:spcPts val="0"/>
                    </a:spcBef>
                    <a:spcAft>
                      <a:spcPts val="600"/>
                    </a:spcAft>
                    <a:buClrTx/>
                    <a:buSzTx/>
                    <a:buFontTx/>
                    <a:buNone/>
                    <a:tabLst/>
                    <a:defRPr/>
                  </a:pPr>
                  <a:r>
                    <a:rPr kumimoji="0" lang="en-US" sz="700" b="0" i="0" u="none" strike="noStrike" kern="0" cap="none" spc="0" normalizeH="0" baseline="0" noProof="0" dirty="0">
                      <a:ln>
                        <a:noFill/>
                      </a:ln>
                      <a:solidFill>
                        <a:schemeClr val="tx1">
                          <a:lumMod val="75000"/>
                        </a:schemeClr>
                      </a:solidFill>
                      <a:effectLst/>
                      <a:uLnTx/>
                      <a:uFillTx/>
                      <a:latin typeface="Segoe UI"/>
                      <a:ea typeface="+mn-ea"/>
                      <a:cs typeface="+mn-cs"/>
                    </a:rPr>
                    <a:t>0</a:t>
                  </a:r>
                </a:p>
              </p:txBody>
            </p:sp>
          </p:grpSp>
          <p:grpSp>
            <p:nvGrpSpPr>
              <p:cNvPr id="396" name="Group 395">
                <a:extLst>
                  <a:ext uri="{FF2B5EF4-FFF2-40B4-BE49-F238E27FC236}">
                    <a16:creationId xmlns:a16="http://schemas.microsoft.com/office/drawing/2014/main" id="{7ACC17A1-1913-4E52-8B5A-EC26AAAFA878}"/>
                  </a:ext>
                </a:extLst>
              </p:cNvPr>
              <p:cNvGrpSpPr/>
              <p:nvPr/>
            </p:nvGrpSpPr>
            <p:grpSpPr>
              <a:xfrm>
                <a:off x="1569837" y="4119632"/>
                <a:ext cx="47740" cy="225188"/>
                <a:chOff x="1573825" y="4119632"/>
                <a:chExt cx="47740" cy="225188"/>
              </a:xfrm>
            </p:grpSpPr>
            <p:sp>
              <p:nvSpPr>
                <p:cNvPr id="401" name="TextBox 400">
                  <a:extLst>
                    <a:ext uri="{FF2B5EF4-FFF2-40B4-BE49-F238E27FC236}">
                      <a16:creationId xmlns:a16="http://schemas.microsoft.com/office/drawing/2014/main" id="{EFF0CFEB-F2A2-4D9C-9CB6-0BEA36D2FD1A}"/>
                    </a:ext>
                  </a:extLst>
                </p:cNvPr>
                <p:cNvSpPr txBox="1"/>
                <p:nvPr/>
              </p:nvSpPr>
              <p:spPr>
                <a:xfrm>
                  <a:off x="1573825" y="4119632"/>
                  <a:ext cx="45719" cy="53018"/>
                </a:xfrm>
                <a:prstGeom prst="rect">
                  <a:avLst/>
                </a:prstGeom>
                <a:noFill/>
              </p:spPr>
              <p:txBody>
                <a:bodyPr wrap="square" lIns="0" tIns="0" rIns="0" bIns="0" rtlCol="0" anchor="ctr">
                  <a:spAutoFit/>
                </a:bodyPr>
                <a:lstStyle/>
                <a:p>
                  <a:pPr marL="0" marR="0" lvl="0" indent="0" algn="ctr" defTabSz="914224" rtl="0" eaLnBrk="1" fontAlgn="auto" latinLnBrk="0" hangingPunct="1">
                    <a:lnSpc>
                      <a:spcPct val="90000"/>
                    </a:lnSpc>
                    <a:spcBef>
                      <a:spcPts val="0"/>
                    </a:spcBef>
                    <a:spcAft>
                      <a:spcPts val="600"/>
                    </a:spcAft>
                    <a:buClrTx/>
                    <a:buSzTx/>
                    <a:buFontTx/>
                    <a:buNone/>
                    <a:tabLst/>
                    <a:defRPr/>
                  </a:pPr>
                  <a:r>
                    <a:rPr kumimoji="0" lang="en-US" sz="700" b="0" i="0" u="none" strike="noStrike" kern="0" cap="none" spc="0" normalizeH="0" baseline="0" noProof="0" dirty="0">
                      <a:ln>
                        <a:noFill/>
                      </a:ln>
                      <a:solidFill>
                        <a:schemeClr val="tx1">
                          <a:lumMod val="75000"/>
                        </a:schemeClr>
                      </a:solidFill>
                      <a:effectLst/>
                      <a:uLnTx/>
                      <a:uFillTx/>
                      <a:latin typeface="Segoe UI"/>
                      <a:ea typeface="+mn-ea"/>
                      <a:cs typeface="+mn-cs"/>
                    </a:rPr>
                    <a:t>0</a:t>
                  </a:r>
                </a:p>
              </p:txBody>
            </p:sp>
            <p:sp>
              <p:nvSpPr>
                <p:cNvPr id="402" name="TextBox 401">
                  <a:extLst>
                    <a:ext uri="{FF2B5EF4-FFF2-40B4-BE49-F238E27FC236}">
                      <a16:creationId xmlns:a16="http://schemas.microsoft.com/office/drawing/2014/main" id="{9F1D76DC-B892-4800-A719-7E735FF451DA}"/>
                    </a:ext>
                  </a:extLst>
                </p:cNvPr>
                <p:cNvSpPr txBox="1"/>
                <p:nvPr/>
              </p:nvSpPr>
              <p:spPr>
                <a:xfrm>
                  <a:off x="1577866" y="4202254"/>
                  <a:ext cx="41678" cy="53018"/>
                </a:xfrm>
                <a:prstGeom prst="rect">
                  <a:avLst/>
                </a:prstGeom>
                <a:noFill/>
              </p:spPr>
              <p:txBody>
                <a:bodyPr wrap="square" lIns="0" tIns="0" rIns="0" bIns="0" rtlCol="0" anchor="ctr">
                  <a:spAutoFit/>
                </a:bodyPr>
                <a:lstStyle/>
                <a:p>
                  <a:pPr marL="0" marR="0" lvl="0" indent="0" algn="ctr" defTabSz="914224" rtl="0" eaLnBrk="1" fontAlgn="auto" latinLnBrk="0" hangingPunct="1">
                    <a:lnSpc>
                      <a:spcPct val="90000"/>
                    </a:lnSpc>
                    <a:spcBef>
                      <a:spcPts val="0"/>
                    </a:spcBef>
                    <a:spcAft>
                      <a:spcPts val="600"/>
                    </a:spcAft>
                    <a:buClrTx/>
                    <a:buSzTx/>
                    <a:buFontTx/>
                    <a:buNone/>
                    <a:tabLst/>
                    <a:defRPr/>
                  </a:pPr>
                  <a:r>
                    <a:rPr kumimoji="0" lang="en-US" sz="700" b="0" i="0" u="none" strike="noStrike" kern="0" cap="none" spc="0" normalizeH="0" baseline="0" noProof="0" dirty="0">
                      <a:ln>
                        <a:noFill/>
                      </a:ln>
                      <a:solidFill>
                        <a:schemeClr val="tx1">
                          <a:lumMod val="75000"/>
                        </a:schemeClr>
                      </a:solidFill>
                      <a:effectLst/>
                      <a:uLnTx/>
                      <a:uFillTx/>
                      <a:latin typeface="Segoe UI"/>
                      <a:ea typeface="+mn-ea"/>
                      <a:cs typeface="+mn-cs"/>
                    </a:rPr>
                    <a:t>1</a:t>
                  </a:r>
                </a:p>
              </p:txBody>
            </p:sp>
            <p:sp>
              <p:nvSpPr>
                <p:cNvPr id="403" name="TextBox 402">
                  <a:extLst>
                    <a:ext uri="{FF2B5EF4-FFF2-40B4-BE49-F238E27FC236}">
                      <a16:creationId xmlns:a16="http://schemas.microsoft.com/office/drawing/2014/main" id="{6E9D31FB-A656-41B7-AD13-1F08E4A581FC}"/>
                    </a:ext>
                  </a:extLst>
                </p:cNvPr>
                <p:cNvSpPr txBox="1"/>
                <p:nvPr/>
              </p:nvSpPr>
              <p:spPr>
                <a:xfrm>
                  <a:off x="1575846" y="4291802"/>
                  <a:ext cx="45719" cy="53018"/>
                </a:xfrm>
                <a:prstGeom prst="rect">
                  <a:avLst/>
                </a:prstGeom>
                <a:noFill/>
              </p:spPr>
              <p:txBody>
                <a:bodyPr wrap="square" lIns="0" tIns="0" rIns="0" bIns="0" rtlCol="0" anchor="ctr">
                  <a:spAutoFit/>
                </a:bodyPr>
                <a:lstStyle/>
                <a:p>
                  <a:pPr marL="0" marR="0" lvl="0" indent="0" algn="ctr" defTabSz="914224" rtl="0" eaLnBrk="1" fontAlgn="auto" latinLnBrk="0" hangingPunct="1">
                    <a:lnSpc>
                      <a:spcPct val="90000"/>
                    </a:lnSpc>
                    <a:spcBef>
                      <a:spcPts val="0"/>
                    </a:spcBef>
                    <a:spcAft>
                      <a:spcPts val="600"/>
                    </a:spcAft>
                    <a:buClrTx/>
                    <a:buSzTx/>
                    <a:buFontTx/>
                    <a:buNone/>
                    <a:tabLst/>
                    <a:defRPr/>
                  </a:pPr>
                  <a:r>
                    <a:rPr kumimoji="0" lang="en-US" sz="700" b="0" i="0" u="none" strike="noStrike" kern="0" cap="none" spc="0" normalizeH="0" baseline="0" noProof="0" dirty="0">
                      <a:ln>
                        <a:noFill/>
                      </a:ln>
                      <a:solidFill>
                        <a:schemeClr val="tx1">
                          <a:lumMod val="75000"/>
                        </a:schemeClr>
                      </a:solidFill>
                      <a:effectLst/>
                      <a:uLnTx/>
                      <a:uFillTx/>
                      <a:latin typeface="Segoe UI"/>
                      <a:ea typeface="+mn-ea"/>
                      <a:cs typeface="+mn-cs"/>
                    </a:rPr>
                    <a:t>1</a:t>
                  </a:r>
                </a:p>
              </p:txBody>
            </p:sp>
          </p:grpSp>
          <p:grpSp>
            <p:nvGrpSpPr>
              <p:cNvPr id="397" name="Group 396">
                <a:extLst>
                  <a:ext uri="{FF2B5EF4-FFF2-40B4-BE49-F238E27FC236}">
                    <a16:creationId xmlns:a16="http://schemas.microsoft.com/office/drawing/2014/main" id="{9EE9F763-F8AF-459D-BA5F-9BF47AF7769A}"/>
                  </a:ext>
                </a:extLst>
              </p:cNvPr>
              <p:cNvGrpSpPr/>
              <p:nvPr/>
            </p:nvGrpSpPr>
            <p:grpSpPr>
              <a:xfrm>
                <a:off x="1511240" y="4119375"/>
                <a:ext cx="45719" cy="210664"/>
                <a:chOff x="1689053" y="4045403"/>
                <a:chExt cx="45719" cy="210664"/>
              </a:xfrm>
            </p:grpSpPr>
            <p:sp>
              <p:nvSpPr>
                <p:cNvPr id="398" name="TextBox 397">
                  <a:extLst>
                    <a:ext uri="{FF2B5EF4-FFF2-40B4-BE49-F238E27FC236}">
                      <a16:creationId xmlns:a16="http://schemas.microsoft.com/office/drawing/2014/main" id="{F6347173-A2CB-4B84-9ACD-65DB776E9701}"/>
                    </a:ext>
                  </a:extLst>
                </p:cNvPr>
                <p:cNvSpPr txBox="1"/>
                <p:nvPr/>
              </p:nvSpPr>
              <p:spPr>
                <a:xfrm>
                  <a:off x="1691074" y="4045403"/>
                  <a:ext cx="41678" cy="53018"/>
                </a:xfrm>
                <a:prstGeom prst="rect">
                  <a:avLst/>
                </a:prstGeom>
                <a:noFill/>
              </p:spPr>
              <p:txBody>
                <a:bodyPr wrap="square" lIns="0" tIns="0" rIns="0" bIns="0" rtlCol="0" anchor="ctr">
                  <a:spAutoFit/>
                </a:bodyPr>
                <a:lstStyle/>
                <a:p>
                  <a:pPr marL="0" marR="0" lvl="0" indent="0" algn="ctr" defTabSz="914224" rtl="0" eaLnBrk="1" fontAlgn="auto" latinLnBrk="0" hangingPunct="1">
                    <a:lnSpc>
                      <a:spcPct val="90000"/>
                    </a:lnSpc>
                    <a:spcBef>
                      <a:spcPts val="0"/>
                    </a:spcBef>
                    <a:spcAft>
                      <a:spcPts val="600"/>
                    </a:spcAft>
                    <a:buClrTx/>
                    <a:buSzTx/>
                    <a:buFontTx/>
                    <a:buNone/>
                    <a:tabLst/>
                    <a:defRPr/>
                  </a:pPr>
                  <a:r>
                    <a:rPr kumimoji="0" lang="en-US" sz="700" b="0" i="0" u="none" strike="noStrike" kern="0" cap="none" spc="0" normalizeH="0" baseline="0" noProof="0" dirty="0">
                      <a:ln>
                        <a:noFill/>
                      </a:ln>
                      <a:solidFill>
                        <a:schemeClr val="tx1">
                          <a:lumMod val="75000"/>
                        </a:schemeClr>
                      </a:solidFill>
                      <a:effectLst/>
                      <a:uLnTx/>
                      <a:uFillTx/>
                      <a:latin typeface="Segoe UI"/>
                      <a:ea typeface="+mn-ea"/>
                      <a:cs typeface="+mn-cs"/>
                    </a:rPr>
                    <a:t>1</a:t>
                  </a:r>
                </a:p>
              </p:txBody>
            </p:sp>
            <p:sp>
              <p:nvSpPr>
                <p:cNvPr id="399" name="TextBox 398">
                  <a:extLst>
                    <a:ext uri="{FF2B5EF4-FFF2-40B4-BE49-F238E27FC236}">
                      <a16:creationId xmlns:a16="http://schemas.microsoft.com/office/drawing/2014/main" id="{928E6B5F-633B-4223-93F7-ADD90D94C0DE}"/>
                    </a:ext>
                  </a:extLst>
                </p:cNvPr>
                <p:cNvSpPr txBox="1"/>
                <p:nvPr/>
              </p:nvSpPr>
              <p:spPr>
                <a:xfrm>
                  <a:off x="1691074" y="4127660"/>
                  <a:ext cx="41678" cy="53018"/>
                </a:xfrm>
                <a:prstGeom prst="rect">
                  <a:avLst/>
                </a:prstGeom>
                <a:noFill/>
              </p:spPr>
              <p:txBody>
                <a:bodyPr wrap="square" lIns="0" tIns="0" rIns="0" bIns="0" rtlCol="0" anchor="ctr">
                  <a:spAutoFit/>
                </a:bodyPr>
                <a:lstStyle/>
                <a:p>
                  <a:pPr marL="0" marR="0" lvl="0" indent="0" algn="ctr" defTabSz="914224" rtl="0" eaLnBrk="1" fontAlgn="auto" latinLnBrk="0" hangingPunct="1">
                    <a:lnSpc>
                      <a:spcPct val="90000"/>
                    </a:lnSpc>
                    <a:spcBef>
                      <a:spcPts val="0"/>
                    </a:spcBef>
                    <a:spcAft>
                      <a:spcPts val="600"/>
                    </a:spcAft>
                    <a:buClrTx/>
                    <a:buSzTx/>
                    <a:buFontTx/>
                    <a:buNone/>
                    <a:tabLst/>
                    <a:defRPr/>
                  </a:pPr>
                  <a:r>
                    <a:rPr kumimoji="0" lang="en-US" sz="700" b="0" i="0" u="none" strike="noStrike" kern="0" cap="none" spc="0" normalizeH="0" baseline="0" noProof="0" dirty="0">
                      <a:ln>
                        <a:noFill/>
                      </a:ln>
                      <a:solidFill>
                        <a:schemeClr val="tx1">
                          <a:lumMod val="75000"/>
                        </a:schemeClr>
                      </a:solidFill>
                      <a:effectLst/>
                      <a:uLnTx/>
                      <a:uFillTx/>
                      <a:latin typeface="Segoe UI"/>
                      <a:ea typeface="+mn-ea"/>
                      <a:cs typeface="+mn-cs"/>
                    </a:rPr>
                    <a:t>0</a:t>
                  </a:r>
                </a:p>
              </p:txBody>
            </p:sp>
            <p:sp>
              <p:nvSpPr>
                <p:cNvPr id="400" name="TextBox 399">
                  <a:extLst>
                    <a:ext uri="{FF2B5EF4-FFF2-40B4-BE49-F238E27FC236}">
                      <a16:creationId xmlns:a16="http://schemas.microsoft.com/office/drawing/2014/main" id="{ED34A9C1-AF41-4425-B907-29320C54D0CA}"/>
                    </a:ext>
                  </a:extLst>
                </p:cNvPr>
                <p:cNvSpPr txBox="1"/>
                <p:nvPr/>
              </p:nvSpPr>
              <p:spPr>
                <a:xfrm>
                  <a:off x="1689053" y="4203049"/>
                  <a:ext cx="45719" cy="53018"/>
                </a:xfrm>
                <a:prstGeom prst="rect">
                  <a:avLst/>
                </a:prstGeom>
                <a:noFill/>
              </p:spPr>
              <p:txBody>
                <a:bodyPr wrap="square" lIns="0" tIns="0" rIns="0" bIns="0" rtlCol="0" anchor="ctr">
                  <a:spAutoFit/>
                </a:bodyPr>
                <a:lstStyle/>
                <a:p>
                  <a:pPr marL="0" marR="0" lvl="0" indent="0" algn="ctr" defTabSz="914224" rtl="0" eaLnBrk="1" fontAlgn="auto" latinLnBrk="0" hangingPunct="1">
                    <a:lnSpc>
                      <a:spcPct val="90000"/>
                    </a:lnSpc>
                    <a:spcBef>
                      <a:spcPts val="0"/>
                    </a:spcBef>
                    <a:spcAft>
                      <a:spcPts val="600"/>
                    </a:spcAft>
                    <a:buClrTx/>
                    <a:buSzTx/>
                    <a:buFontTx/>
                    <a:buNone/>
                    <a:tabLst/>
                    <a:defRPr/>
                  </a:pPr>
                  <a:r>
                    <a:rPr kumimoji="0" lang="en-US" sz="700" b="0" i="0" u="none" strike="noStrike" kern="0" cap="none" spc="0" normalizeH="0" baseline="0" noProof="0" dirty="0">
                      <a:ln>
                        <a:noFill/>
                      </a:ln>
                      <a:solidFill>
                        <a:schemeClr val="tx1">
                          <a:lumMod val="75000"/>
                        </a:schemeClr>
                      </a:solidFill>
                      <a:effectLst/>
                      <a:uLnTx/>
                      <a:uFillTx/>
                      <a:latin typeface="Segoe UI"/>
                      <a:ea typeface="+mn-ea"/>
                      <a:cs typeface="+mn-cs"/>
                    </a:rPr>
                    <a:t>0</a:t>
                  </a:r>
                </a:p>
              </p:txBody>
            </p:sp>
          </p:grpSp>
        </p:grpSp>
        <p:grpSp>
          <p:nvGrpSpPr>
            <p:cNvPr id="336" name="Group 335">
              <a:extLst>
                <a:ext uri="{FF2B5EF4-FFF2-40B4-BE49-F238E27FC236}">
                  <a16:creationId xmlns:a16="http://schemas.microsoft.com/office/drawing/2014/main" id="{E8D9AE81-7269-44AA-94D8-C30F4A63C8A5}"/>
                </a:ext>
              </a:extLst>
            </p:cNvPr>
            <p:cNvGrpSpPr/>
            <p:nvPr/>
          </p:nvGrpSpPr>
          <p:grpSpPr>
            <a:xfrm>
              <a:off x="11399821" y="5135058"/>
              <a:ext cx="309703" cy="412249"/>
              <a:chOff x="1511240" y="4119375"/>
              <a:chExt cx="223532" cy="225442"/>
            </a:xfrm>
          </p:grpSpPr>
          <p:grpSp>
            <p:nvGrpSpPr>
              <p:cNvPr id="378" name="Group 377">
                <a:extLst>
                  <a:ext uri="{FF2B5EF4-FFF2-40B4-BE49-F238E27FC236}">
                    <a16:creationId xmlns:a16="http://schemas.microsoft.com/office/drawing/2014/main" id="{37516F9C-802B-412F-8155-B594EF72F338}"/>
                  </a:ext>
                </a:extLst>
              </p:cNvPr>
              <p:cNvGrpSpPr/>
              <p:nvPr/>
            </p:nvGrpSpPr>
            <p:grpSpPr>
              <a:xfrm>
                <a:off x="1689053" y="4127645"/>
                <a:ext cx="45719" cy="211725"/>
                <a:chOff x="1689053" y="4127645"/>
                <a:chExt cx="45719" cy="211725"/>
              </a:xfrm>
            </p:grpSpPr>
            <p:sp>
              <p:nvSpPr>
                <p:cNvPr id="391" name="TextBox 390">
                  <a:extLst>
                    <a:ext uri="{FF2B5EF4-FFF2-40B4-BE49-F238E27FC236}">
                      <a16:creationId xmlns:a16="http://schemas.microsoft.com/office/drawing/2014/main" id="{1F1C668A-248D-4733-B635-C1B1C692BDC5}"/>
                    </a:ext>
                  </a:extLst>
                </p:cNvPr>
                <p:cNvSpPr txBox="1"/>
                <p:nvPr/>
              </p:nvSpPr>
              <p:spPr>
                <a:xfrm>
                  <a:off x="1691074" y="4127645"/>
                  <a:ext cx="41678" cy="53018"/>
                </a:xfrm>
                <a:prstGeom prst="rect">
                  <a:avLst/>
                </a:prstGeom>
                <a:noFill/>
              </p:spPr>
              <p:txBody>
                <a:bodyPr wrap="square" lIns="0" tIns="0" rIns="0" bIns="0" rtlCol="0" anchor="ctr">
                  <a:spAutoFit/>
                </a:bodyPr>
                <a:lstStyle/>
                <a:p>
                  <a:pPr marL="0" marR="0" lvl="0" indent="0" algn="ctr" defTabSz="914224" rtl="0" eaLnBrk="1" fontAlgn="auto" latinLnBrk="0" hangingPunct="1">
                    <a:lnSpc>
                      <a:spcPct val="90000"/>
                    </a:lnSpc>
                    <a:spcBef>
                      <a:spcPts val="0"/>
                    </a:spcBef>
                    <a:spcAft>
                      <a:spcPts val="600"/>
                    </a:spcAft>
                    <a:buClrTx/>
                    <a:buSzTx/>
                    <a:buFontTx/>
                    <a:buNone/>
                    <a:tabLst/>
                    <a:defRPr/>
                  </a:pPr>
                  <a:r>
                    <a:rPr kumimoji="0" lang="en-US" sz="700" b="0" i="0" u="none" strike="noStrike" kern="0" cap="none" spc="0" normalizeH="0" baseline="0" noProof="0" dirty="0">
                      <a:ln>
                        <a:noFill/>
                      </a:ln>
                      <a:solidFill>
                        <a:schemeClr val="tx1">
                          <a:lumMod val="75000"/>
                        </a:schemeClr>
                      </a:solidFill>
                      <a:effectLst/>
                      <a:uLnTx/>
                      <a:uFillTx/>
                      <a:latin typeface="Segoe UI"/>
                      <a:ea typeface="+mn-ea"/>
                      <a:cs typeface="+mn-cs"/>
                    </a:rPr>
                    <a:t>0</a:t>
                  </a:r>
                </a:p>
              </p:txBody>
            </p:sp>
            <p:sp>
              <p:nvSpPr>
                <p:cNvPr id="392" name="TextBox 391">
                  <a:extLst>
                    <a:ext uri="{FF2B5EF4-FFF2-40B4-BE49-F238E27FC236}">
                      <a16:creationId xmlns:a16="http://schemas.microsoft.com/office/drawing/2014/main" id="{888A4B11-B28A-4EF5-A1FC-87589C7497E6}"/>
                    </a:ext>
                  </a:extLst>
                </p:cNvPr>
                <p:cNvSpPr txBox="1"/>
                <p:nvPr/>
              </p:nvSpPr>
              <p:spPr>
                <a:xfrm>
                  <a:off x="1689053" y="4203038"/>
                  <a:ext cx="45719" cy="53018"/>
                </a:xfrm>
                <a:prstGeom prst="rect">
                  <a:avLst/>
                </a:prstGeom>
                <a:noFill/>
              </p:spPr>
              <p:txBody>
                <a:bodyPr wrap="square" lIns="0" tIns="0" rIns="0" bIns="0" rtlCol="0" anchor="ctr">
                  <a:spAutoFit/>
                </a:bodyPr>
                <a:lstStyle/>
                <a:p>
                  <a:pPr marL="0" marR="0" lvl="0" indent="0" algn="ctr" defTabSz="914224" rtl="0" eaLnBrk="1" fontAlgn="auto" latinLnBrk="0" hangingPunct="1">
                    <a:lnSpc>
                      <a:spcPct val="90000"/>
                    </a:lnSpc>
                    <a:spcBef>
                      <a:spcPts val="0"/>
                    </a:spcBef>
                    <a:spcAft>
                      <a:spcPts val="600"/>
                    </a:spcAft>
                    <a:buClrTx/>
                    <a:buSzTx/>
                    <a:buFontTx/>
                    <a:buNone/>
                    <a:tabLst/>
                    <a:defRPr/>
                  </a:pPr>
                  <a:r>
                    <a:rPr kumimoji="0" lang="en-US" sz="700" b="0" i="0" u="none" strike="noStrike" kern="0" cap="none" spc="0" normalizeH="0" baseline="0" noProof="0" dirty="0">
                      <a:ln>
                        <a:noFill/>
                      </a:ln>
                      <a:solidFill>
                        <a:schemeClr val="tx1">
                          <a:lumMod val="75000"/>
                        </a:schemeClr>
                      </a:solidFill>
                      <a:effectLst/>
                      <a:uLnTx/>
                      <a:uFillTx/>
                      <a:latin typeface="Segoe UI"/>
                      <a:ea typeface="+mn-ea"/>
                      <a:cs typeface="+mn-cs"/>
                    </a:rPr>
                    <a:t>0</a:t>
                  </a:r>
                </a:p>
              </p:txBody>
            </p:sp>
            <p:sp>
              <p:nvSpPr>
                <p:cNvPr id="393" name="TextBox 392">
                  <a:extLst>
                    <a:ext uri="{FF2B5EF4-FFF2-40B4-BE49-F238E27FC236}">
                      <a16:creationId xmlns:a16="http://schemas.microsoft.com/office/drawing/2014/main" id="{6753B2A0-268D-4F5B-810A-80CD005A09D4}"/>
                    </a:ext>
                  </a:extLst>
                </p:cNvPr>
                <p:cNvSpPr txBox="1"/>
                <p:nvPr/>
              </p:nvSpPr>
              <p:spPr>
                <a:xfrm>
                  <a:off x="1691074" y="4286352"/>
                  <a:ext cx="41678" cy="53018"/>
                </a:xfrm>
                <a:prstGeom prst="rect">
                  <a:avLst/>
                </a:prstGeom>
                <a:noFill/>
              </p:spPr>
              <p:txBody>
                <a:bodyPr wrap="square" lIns="0" tIns="0" rIns="0" bIns="0" rtlCol="0" anchor="ctr">
                  <a:spAutoFit/>
                </a:bodyPr>
                <a:lstStyle/>
                <a:p>
                  <a:pPr marL="0" marR="0" lvl="0" indent="0" algn="ctr" defTabSz="914224" rtl="0" eaLnBrk="1" fontAlgn="auto" latinLnBrk="0" hangingPunct="1">
                    <a:lnSpc>
                      <a:spcPct val="90000"/>
                    </a:lnSpc>
                    <a:spcBef>
                      <a:spcPts val="0"/>
                    </a:spcBef>
                    <a:spcAft>
                      <a:spcPts val="600"/>
                    </a:spcAft>
                    <a:buClrTx/>
                    <a:buSzTx/>
                    <a:buFontTx/>
                    <a:buNone/>
                    <a:tabLst/>
                    <a:defRPr/>
                  </a:pPr>
                  <a:r>
                    <a:rPr kumimoji="0" lang="en-US" sz="700" b="0" i="0" u="none" strike="noStrike" kern="0" cap="none" spc="0" normalizeH="0" baseline="0" noProof="0" dirty="0">
                      <a:ln>
                        <a:noFill/>
                      </a:ln>
                      <a:solidFill>
                        <a:schemeClr val="tx1">
                          <a:lumMod val="75000"/>
                        </a:schemeClr>
                      </a:solidFill>
                      <a:effectLst/>
                      <a:uLnTx/>
                      <a:uFillTx/>
                      <a:latin typeface="Segoe UI"/>
                      <a:ea typeface="+mn-ea"/>
                      <a:cs typeface="+mn-cs"/>
                    </a:rPr>
                    <a:t>1</a:t>
                  </a:r>
                </a:p>
              </p:txBody>
            </p:sp>
          </p:grpSp>
          <p:grpSp>
            <p:nvGrpSpPr>
              <p:cNvPr id="379" name="Group 378">
                <a:extLst>
                  <a:ext uri="{FF2B5EF4-FFF2-40B4-BE49-F238E27FC236}">
                    <a16:creationId xmlns:a16="http://schemas.microsoft.com/office/drawing/2014/main" id="{D4B366EA-2633-4612-99F9-8351E640F7B2}"/>
                  </a:ext>
                </a:extLst>
              </p:cNvPr>
              <p:cNvGrpSpPr/>
              <p:nvPr/>
            </p:nvGrpSpPr>
            <p:grpSpPr>
              <a:xfrm>
                <a:off x="1630455" y="4121511"/>
                <a:ext cx="45719" cy="210655"/>
                <a:chOff x="1689053" y="4045402"/>
                <a:chExt cx="45719" cy="210655"/>
              </a:xfrm>
            </p:grpSpPr>
            <p:sp>
              <p:nvSpPr>
                <p:cNvPr id="388" name="TextBox 387">
                  <a:extLst>
                    <a:ext uri="{FF2B5EF4-FFF2-40B4-BE49-F238E27FC236}">
                      <a16:creationId xmlns:a16="http://schemas.microsoft.com/office/drawing/2014/main" id="{55A1128B-A854-48AB-A687-54F133F42891}"/>
                    </a:ext>
                  </a:extLst>
                </p:cNvPr>
                <p:cNvSpPr txBox="1"/>
                <p:nvPr/>
              </p:nvSpPr>
              <p:spPr>
                <a:xfrm>
                  <a:off x="1691074" y="4045402"/>
                  <a:ext cx="41678" cy="53018"/>
                </a:xfrm>
                <a:prstGeom prst="rect">
                  <a:avLst/>
                </a:prstGeom>
                <a:noFill/>
              </p:spPr>
              <p:txBody>
                <a:bodyPr wrap="square" lIns="0" tIns="0" rIns="0" bIns="0" rtlCol="0" anchor="ctr">
                  <a:spAutoFit/>
                </a:bodyPr>
                <a:lstStyle/>
                <a:p>
                  <a:pPr marL="0" marR="0" lvl="0" indent="0" algn="ctr" defTabSz="914224" rtl="0" eaLnBrk="1" fontAlgn="auto" latinLnBrk="0" hangingPunct="1">
                    <a:lnSpc>
                      <a:spcPct val="90000"/>
                    </a:lnSpc>
                    <a:spcBef>
                      <a:spcPts val="0"/>
                    </a:spcBef>
                    <a:spcAft>
                      <a:spcPts val="600"/>
                    </a:spcAft>
                    <a:buClrTx/>
                    <a:buSzTx/>
                    <a:buFontTx/>
                    <a:buNone/>
                    <a:tabLst/>
                    <a:defRPr/>
                  </a:pPr>
                  <a:r>
                    <a:rPr kumimoji="0" lang="en-US" sz="700" b="0" i="0" u="none" strike="noStrike" kern="0" cap="none" spc="0" normalizeH="0" baseline="0" noProof="0" dirty="0">
                      <a:ln>
                        <a:noFill/>
                      </a:ln>
                      <a:solidFill>
                        <a:schemeClr val="tx1">
                          <a:lumMod val="75000"/>
                        </a:schemeClr>
                      </a:solidFill>
                      <a:effectLst/>
                      <a:uLnTx/>
                      <a:uFillTx/>
                      <a:latin typeface="Segoe UI"/>
                      <a:ea typeface="+mn-ea"/>
                      <a:cs typeface="+mn-cs"/>
                    </a:rPr>
                    <a:t>1</a:t>
                  </a:r>
                </a:p>
              </p:txBody>
            </p:sp>
            <p:sp>
              <p:nvSpPr>
                <p:cNvPr id="389" name="TextBox 388">
                  <a:extLst>
                    <a:ext uri="{FF2B5EF4-FFF2-40B4-BE49-F238E27FC236}">
                      <a16:creationId xmlns:a16="http://schemas.microsoft.com/office/drawing/2014/main" id="{F2D729AA-44F4-4E2A-9EC6-C352503EB297}"/>
                    </a:ext>
                  </a:extLst>
                </p:cNvPr>
                <p:cNvSpPr txBox="1"/>
                <p:nvPr/>
              </p:nvSpPr>
              <p:spPr>
                <a:xfrm>
                  <a:off x="1691074" y="4127646"/>
                  <a:ext cx="41678" cy="53018"/>
                </a:xfrm>
                <a:prstGeom prst="rect">
                  <a:avLst/>
                </a:prstGeom>
                <a:noFill/>
              </p:spPr>
              <p:txBody>
                <a:bodyPr wrap="square" lIns="0" tIns="0" rIns="0" bIns="0" rtlCol="0" anchor="ctr">
                  <a:spAutoFit/>
                </a:bodyPr>
                <a:lstStyle/>
                <a:p>
                  <a:pPr marL="0" marR="0" lvl="0" indent="0" algn="ctr" defTabSz="914224" rtl="0" eaLnBrk="1" fontAlgn="auto" latinLnBrk="0" hangingPunct="1">
                    <a:lnSpc>
                      <a:spcPct val="90000"/>
                    </a:lnSpc>
                    <a:spcBef>
                      <a:spcPts val="0"/>
                    </a:spcBef>
                    <a:spcAft>
                      <a:spcPts val="600"/>
                    </a:spcAft>
                    <a:buClrTx/>
                    <a:buSzTx/>
                    <a:buFontTx/>
                    <a:buNone/>
                    <a:tabLst/>
                    <a:defRPr/>
                  </a:pPr>
                  <a:r>
                    <a:rPr kumimoji="0" lang="en-US" sz="700" b="0" i="0" u="none" strike="noStrike" kern="0" cap="none" spc="0" normalizeH="0" baseline="0" noProof="0" dirty="0">
                      <a:ln>
                        <a:noFill/>
                      </a:ln>
                      <a:solidFill>
                        <a:schemeClr val="tx1">
                          <a:lumMod val="75000"/>
                        </a:schemeClr>
                      </a:solidFill>
                      <a:effectLst/>
                      <a:uLnTx/>
                      <a:uFillTx/>
                      <a:latin typeface="Segoe UI"/>
                      <a:ea typeface="+mn-ea"/>
                      <a:cs typeface="+mn-cs"/>
                    </a:rPr>
                    <a:t>0</a:t>
                  </a:r>
                </a:p>
              </p:txBody>
            </p:sp>
            <p:sp>
              <p:nvSpPr>
                <p:cNvPr id="390" name="TextBox 389">
                  <a:extLst>
                    <a:ext uri="{FF2B5EF4-FFF2-40B4-BE49-F238E27FC236}">
                      <a16:creationId xmlns:a16="http://schemas.microsoft.com/office/drawing/2014/main" id="{D36FB39F-2B91-4C8D-9520-FD4FFB8BDAFF}"/>
                    </a:ext>
                  </a:extLst>
                </p:cNvPr>
                <p:cNvSpPr txBox="1"/>
                <p:nvPr/>
              </p:nvSpPr>
              <p:spPr>
                <a:xfrm>
                  <a:off x="1689053" y="4203039"/>
                  <a:ext cx="45719" cy="53018"/>
                </a:xfrm>
                <a:prstGeom prst="rect">
                  <a:avLst/>
                </a:prstGeom>
                <a:noFill/>
              </p:spPr>
              <p:txBody>
                <a:bodyPr wrap="square" lIns="0" tIns="0" rIns="0" bIns="0" rtlCol="0" anchor="ctr">
                  <a:spAutoFit/>
                </a:bodyPr>
                <a:lstStyle/>
                <a:p>
                  <a:pPr marL="0" marR="0" lvl="0" indent="0" algn="ctr" defTabSz="914224" rtl="0" eaLnBrk="1" fontAlgn="auto" latinLnBrk="0" hangingPunct="1">
                    <a:lnSpc>
                      <a:spcPct val="90000"/>
                    </a:lnSpc>
                    <a:spcBef>
                      <a:spcPts val="0"/>
                    </a:spcBef>
                    <a:spcAft>
                      <a:spcPts val="600"/>
                    </a:spcAft>
                    <a:buClrTx/>
                    <a:buSzTx/>
                    <a:buFontTx/>
                    <a:buNone/>
                    <a:tabLst/>
                    <a:defRPr/>
                  </a:pPr>
                  <a:r>
                    <a:rPr kumimoji="0" lang="en-US" sz="700" b="0" i="0" u="none" strike="noStrike" kern="0" cap="none" spc="0" normalizeH="0" baseline="0" noProof="0" dirty="0">
                      <a:ln>
                        <a:noFill/>
                      </a:ln>
                      <a:solidFill>
                        <a:schemeClr val="tx1">
                          <a:lumMod val="75000"/>
                        </a:schemeClr>
                      </a:solidFill>
                      <a:effectLst/>
                      <a:uLnTx/>
                      <a:uFillTx/>
                      <a:latin typeface="Segoe UI"/>
                      <a:ea typeface="+mn-ea"/>
                      <a:cs typeface="+mn-cs"/>
                    </a:rPr>
                    <a:t>0</a:t>
                  </a:r>
                </a:p>
              </p:txBody>
            </p:sp>
          </p:grpSp>
          <p:grpSp>
            <p:nvGrpSpPr>
              <p:cNvPr id="380" name="Group 379">
                <a:extLst>
                  <a:ext uri="{FF2B5EF4-FFF2-40B4-BE49-F238E27FC236}">
                    <a16:creationId xmlns:a16="http://schemas.microsoft.com/office/drawing/2014/main" id="{D35A0B50-0A15-4648-B279-9603AD20DBD4}"/>
                  </a:ext>
                </a:extLst>
              </p:cNvPr>
              <p:cNvGrpSpPr/>
              <p:nvPr/>
            </p:nvGrpSpPr>
            <p:grpSpPr>
              <a:xfrm>
                <a:off x="1569837" y="4119631"/>
                <a:ext cx="47740" cy="225186"/>
                <a:chOff x="1573825" y="4119631"/>
                <a:chExt cx="47740" cy="225186"/>
              </a:xfrm>
            </p:grpSpPr>
            <p:sp>
              <p:nvSpPr>
                <p:cNvPr id="385" name="TextBox 384">
                  <a:extLst>
                    <a:ext uri="{FF2B5EF4-FFF2-40B4-BE49-F238E27FC236}">
                      <a16:creationId xmlns:a16="http://schemas.microsoft.com/office/drawing/2014/main" id="{2748142E-A017-45BA-BE73-6C101583FA69}"/>
                    </a:ext>
                  </a:extLst>
                </p:cNvPr>
                <p:cNvSpPr txBox="1"/>
                <p:nvPr/>
              </p:nvSpPr>
              <p:spPr>
                <a:xfrm>
                  <a:off x="1573825" y="4119631"/>
                  <a:ext cx="45719" cy="53018"/>
                </a:xfrm>
                <a:prstGeom prst="rect">
                  <a:avLst/>
                </a:prstGeom>
                <a:noFill/>
              </p:spPr>
              <p:txBody>
                <a:bodyPr wrap="square" lIns="0" tIns="0" rIns="0" bIns="0" rtlCol="0" anchor="ctr">
                  <a:spAutoFit/>
                </a:bodyPr>
                <a:lstStyle/>
                <a:p>
                  <a:pPr marL="0" marR="0" lvl="0" indent="0" algn="ctr" defTabSz="914224" rtl="0" eaLnBrk="1" fontAlgn="auto" latinLnBrk="0" hangingPunct="1">
                    <a:lnSpc>
                      <a:spcPct val="90000"/>
                    </a:lnSpc>
                    <a:spcBef>
                      <a:spcPts val="0"/>
                    </a:spcBef>
                    <a:spcAft>
                      <a:spcPts val="600"/>
                    </a:spcAft>
                    <a:buClrTx/>
                    <a:buSzTx/>
                    <a:buFontTx/>
                    <a:buNone/>
                    <a:tabLst/>
                    <a:defRPr/>
                  </a:pPr>
                  <a:r>
                    <a:rPr kumimoji="0" lang="en-US" sz="700" b="0" i="0" u="none" strike="noStrike" kern="0" cap="none" spc="0" normalizeH="0" baseline="0" noProof="0" dirty="0">
                      <a:ln>
                        <a:noFill/>
                      </a:ln>
                      <a:solidFill>
                        <a:schemeClr val="tx1">
                          <a:lumMod val="75000"/>
                        </a:schemeClr>
                      </a:solidFill>
                      <a:effectLst/>
                      <a:uLnTx/>
                      <a:uFillTx/>
                      <a:latin typeface="Segoe UI"/>
                      <a:ea typeface="+mn-ea"/>
                      <a:cs typeface="+mn-cs"/>
                    </a:rPr>
                    <a:t>0</a:t>
                  </a:r>
                </a:p>
              </p:txBody>
            </p:sp>
            <p:sp>
              <p:nvSpPr>
                <p:cNvPr id="386" name="TextBox 385">
                  <a:extLst>
                    <a:ext uri="{FF2B5EF4-FFF2-40B4-BE49-F238E27FC236}">
                      <a16:creationId xmlns:a16="http://schemas.microsoft.com/office/drawing/2014/main" id="{89606B2D-7B11-49DE-A2F9-3706721869A6}"/>
                    </a:ext>
                  </a:extLst>
                </p:cNvPr>
                <p:cNvSpPr txBox="1"/>
                <p:nvPr/>
              </p:nvSpPr>
              <p:spPr>
                <a:xfrm>
                  <a:off x="1577866" y="4202254"/>
                  <a:ext cx="41678" cy="53018"/>
                </a:xfrm>
                <a:prstGeom prst="rect">
                  <a:avLst/>
                </a:prstGeom>
                <a:noFill/>
              </p:spPr>
              <p:txBody>
                <a:bodyPr wrap="square" lIns="0" tIns="0" rIns="0" bIns="0" rtlCol="0" anchor="ctr">
                  <a:spAutoFit/>
                </a:bodyPr>
                <a:lstStyle/>
                <a:p>
                  <a:pPr marL="0" marR="0" lvl="0" indent="0" algn="ctr" defTabSz="914224" rtl="0" eaLnBrk="1" fontAlgn="auto" latinLnBrk="0" hangingPunct="1">
                    <a:lnSpc>
                      <a:spcPct val="90000"/>
                    </a:lnSpc>
                    <a:spcBef>
                      <a:spcPts val="0"/>
                    </a:spcBef>
                    <a:spcAft>
                      <a:spcPts val="600"/>
                    </a:spcAft>
                    <a:buClrTx/>
                    <a:buSzTx/>
                    <a:buFontTx/>
                    <a:buNone/>
                    <a:tabLst/>
                    <a:defRPr/>
                  </a:pPr>
                  <a:r>
                    <a:rPr kumimoji="0" lang="en-US" sz="700" b="0" i="0" u="none" strike="noStrike" kern="0" cap="none" spc="0" normalizeH="0" baseline="0" noProof="0" dirty="0">
                      <a:ln>
                        <a:noFill/>
                      </a:ln>
                      <a:solidFill>
                        <a:schemeClr val="tx1">
                          <a:lumMod val="75000"/>
                        </a:schemeClr>
                      </a:solidFill>
                      <a:effectLst/>
                      <a:uLnTx/>
                      <a:uFillTx/>
                      <a:latin typeface="Segoe UI"/>
                      <a:ea typeface="+mn-ea"/>
                      <a:cs typeface="+mn-cs"/>
                    </a:rPr>
                    <a:t>1</a:t>
                  </a:r>
                </a:p>
              </p:txBody>
            </p:sp>
            <p:sp>
              <p:nvSpPr>
                <p:cNvPr id="387" name="TextBox 386">
                  <a:extLst>
                    <a:ext uri="{FF2B5EF4-FFF2-40B4-BE49-F238E27FC236}">
                      <a16:creationId xmlns:a16="http://schemas.microsoft.com/office/drawing/2014/main" id="{84058ED5-E9A4-4C39-A958-B85A27548436}"/>
                    </a:ext>
                  </a:extLst>
                </p:cNvPr>
                <p:cNvSpPr txBox="1"/>
                <p:nvPr/>
              </p:nvSpPr>
              <p:spPr>
                <a:xfrm>
                  <a:off x="1575846" y="4291799"/>
                  <a:ext cx="45719" cy="53018"/>
                </a:xfrm>
                <a:prstGeom prst="rect">
                  <a:avLst/>
                </a:prstGeom>
                <a:noFill/>
              </p:spPr>
              <p:txBody>
                <a:bodyPr wrap="square" lIns="0" tIns="0" rIns="0" bIns="0" rtlCol="0" anchor="ctr">
                  <a:spAutoFit/>
                </a:bodyPr>
                <a:lstStyle/>
                <a:p>
                  <a:pPr marL="0" marR="0" lvl="0" indent="0" algn="ctr" defTabSz="914224" rtl="0" eaLnBrk="1" fontAlgn="auto" latinLnBrk="0" hangingPunct="1">
                    <a:lnSpc>
                      <a:spcPct val="90000"/>
                    </a:lnSpc>
                    <a:spcBef>
                      <a:spcPts val="0"/>
                    </a:spcBef>
                    <a:spcAft>
                      <a:spcPts val="600"/>
                    </a:spcAft>
                    <a:buClrTx/>
                    <a:buSzTx/>
                    <a:buFontTx/>
                    <a:buNone/>
                    <a:tabLst/>
                    <a:defRPr/>
                  </a:pPr>
                  <a:r>
                    <a:rPr kumimoji="0" lang="en-US" sz="700" b="0" i="0" u="none" strike="noStrike" kern="0" cap="none" spc="0" normalizeH="0" baseline="0" noProof="0" dirty="0">
                      <a:ln>
                        <a:noFill/>
                      </a:ln>
                      <a:solidFill>
                        <a:schemeClr val="tx1">
                          <a:lumMod val="75000"/>
                        </a:schemeClr>
                      </a:solidFill>
                      <a:effectLst/>
                      <a:uLnTx/>
                      <a:uFillTx/>
                      <a:latin typeface="Segoe UI"/>
                      <a:ea typeface="+mn-ea"/>
                      <a:cs typeface="+mn-cs"/>
                    </a:rPr>
                    <a:t>1</a:t>
                  </a:r>
                </a:p>
              </p:txBody>
            </p:sp>
          </p:grpSp>
          <p:grpSp>
            <p:nvGrpSpPr>
              <p:cNvPr id="381" name="Group 380">
                <a:extLst>
                  <a:ext uri="{FF2B5EF4-FFF2-40B4-BE49-F238E27FC236}">
                    <a16:creationId xmlns:a16="http://schemas.microsoft.com/office/drawing/2014/main" id="{83E287D5-4EFC-44D6-ACB7-1E470BBC83CE}"/>
                  </a:ext>
                </a:extLst>
              </p:cNvPr>
              <p:cNvGrpSpPr/>
              <p:nvPr/>
            </p:nvGrpSpPr>
            <p:grpSpPr>
              <a:xfrm>
                <a:off x="1511240" y="4119375"/>
                <a:ext cx="45719" cy="210645"/>
                <a:chOff x="1689053" y="4045403"/>
                <a:chExt cx="45719" cy="210645"/>
              </a:xfrm>
            </p:grpSpPr>
            <p:sp>
              <p:nvSpPr>
                <p:cNvPr id="382" name="TextBox 381">
                  <a:extLst>
                    <a:ext uri="{FF2B5EF4-FFF2-40B4-BE49-F238E27FC236}">
                      <a16:creationId xmlns:a16="http://schemas.microsoft.com/office/drawing/2014/main" id="{6EE072AD-BB09-4137-9EC8-9C3A728DB110}"/>
                    </a:ext>
                  </a:extLst>
                </p:cNvPr>
                <p:cNvSpPr txBox="1"/>
                <p:nvPr/>
              </p:nvSpPr>
              <p:spPr>
                <a:xfrm>
                  <a:off x="1691074" y="4045403"/>
                  <a:ext cx="41678" cy="53018"/>
                </a:xfrm>
                <a:prstGeom prst="rect">
                  <a:avLst/>
                </a:prstGeom>
                <a:noFill/>
              </p:spPr>
              <p:txBody>
                <a:bodyPr wrap="square" lIns="0" tIns="0" rIns="0" bIns="0" rtlCol="0" anchor="ctr">
                  <a:spAutoFit/>
                </a:bodyPr>
                <a:lstStyle/>
                <a:p>
                  <a:pPr marL="0" marR="0" lvl="0" indent="0" algn="ctr" defTabSz="914224" rtl="0" eaLnBrk="1" fontAlgn="auto" latinLnBrk="0" hangingPunct="1">
                    <a:lnSpc>
                      <a:spcPct val="90000"/>
                    </a:lnSpc>
                    <a:spcBef>
                      <a:spcPts val="0"/>
                    </a:spcBef>
                    <a:spcAft>
                      <a:spcPts val="600"/>
                    </a:spcAft>
                    <a:buClrTx/>
                    <a:buSzTx/>
                    <a:buFontTx/>
                    <a:buNone/>
                    <a:tabLst/>
                    <a:defRPr/>
                  </a:pPr>
                  <a:r>
                    <a:rPr kumimoji="0" lang="en-US" sz="700" b="0" i="0" u="none" strike="noStrike" kern="0" cap="none" spc="0" normalizeH="0" baseline="0" noProof="0" dirty="0">
                      <a:ln>
                        <a:noFill/>
                      </a:ln>
                      <a:solidFill>
                        <a:schemeClr val="tx1">
                          <a:lumMod val="75000"/>
                        </a:schemeClr>
                      </a:solidFill>
                      <a:effectLst/>
                      <a:uLnTx/>
                      <a:uFillTx/>
                      <a:latin typeface="Segoe UI"/>
                      <a:ea typeface="+mn-ea"/>
                      <a:cs typeface="+mn-cs"/>
                    </a:rPr>
                    <a:t>1</a:t>
                  </a:r>
                </a:p>
              </p:txBody>
            </p:sp>
            <p:sp>
              <p:nvSpPr>
                <p:cNvPr id="383" name="TextBox 382">
                  <a:extLst>
                    <a:ext uri="{FF2B5EF4-FFF2-40B4-BE49-F238E27FC236}">
                      <a16:creationId xmlns:a16="http://schemas.microsoft.com/office/drawing/2014/main" id="{F529524D-E517-4B89-8E11-2837C1A27052}"/>
                    </a:ext>
                  </a:extLst>
                </p:cNvPr>
                <p:cNvSpPr txBox="1"/>
                <p:nvPr/>
              </p:nvSpPr>
              <p:spPr>
                <a:xfrm>
                  <a:off x="1691074" y="4127640"/>
                  <a:ext cx="41678" cy="53018"/>
                </a:xfrm>
                <a:prstGeom prst="rect">
                  <a:avLst/>
                </a:prstGeom>
                <a:noFill/>
              </p:spPr>
              <p:txBody>
                <a:bodyPr wrap="square" lIns="0" tIns="0" rIns="0" bIns="0" rtlCol="0" anchor="ctr">
                  <a:spAutoFit/>
                </a:bodyPr>
                <a:lstStyle/>
                <a:p>
                  <a:pPr marL="0" marR="0" lvl="0" indent="0" algn="ctr" defTabSz="914224" rtl="0" eaLnBrk="1" fontAlgn="auto" latinLnBrk="0" hangingPunct="1">
                    <a:lnSpc>
                      <a:spcPct val="90000"/>
                    </a:lnSpc>
                    <a:spcBef>
                      <a:spcPts val="0"/>
                    </a:spcBef>
                    <a:spcAft>
                      <a:spcPts val="600"/>
                    </a:spcAft>
                    <a:buClrTx/>
                    <a:buSzTx/>
                    <a:buFontTx/>
                    <a:buNone/>
                    <a:tabLst/>
                    <a:defRPr/>
                  </a:pPr>
                  <a:r>
                    <a:rPr kumimoji="0" lang="en-US" sz="700" b="0" i="0" u="none" strike="noStrike" kern="0" cap="none" spc="0" normalizeH="0" baseline="0" noProof="0" dirty="0">
                      <a:ln>
                        <a:noFill/>
                      </a:ln>
                      <a:solidFill>
                        <a:schemeClr val="tx1">
                          <a:lumMod val="75000"/>
                        </a:schemeClr>
                      </a:solidFill>
                      <a:effectLst/>
                      <a:uLnTx/>
                      <a:uFillTx/>
                      <a:latin typeface="Segoe UI"/>
                      <a:ea typeface="+mn-ea"/>
                      <a:cs typeface="+mn-cs"/>
                    </a:rPr>
                    <a:t>0</a:t>
                  </a:r>
                </a:p>
              </p:txBody>
            </p:sp>
            <p:sp>
              <p:nvSpPr>
                <p:cNvPr id="384" name="TextBox 383">
                  <a:extLst>
                    <a:ext uri="{FF2B5EF4-FFF2-40B4-BE49-F238E27FC236}">
                      <a16:creationId xmlns:a16="http://schemas.microsoft.com/office/drawing/2014/main" id="{5078F66C-F124-4DBD-BE81-AE09F9589315}"/>
                    </a:ext>
                  </a:extLst>
                </p:cNvPr>
                <p:cNvSpPr txBox="1"/>
                <p:nvPr/>
              </p:nvSpPr>
              <p:spPr>
                <a:xfrm>
                  <a:off x="1689053" y="4203030"/>
                  <a:ext cx="45719" cy="53018"/>
                </a:xfrm>
                <a:prstGeom prst="rect">
                  <a:avLst/>
                </a:prstGeom>
                <a:noFill/>
              </p:spPr>
              <p:txBody>
                <a:bodyPr wrap="square" lIns="0" tIns="0" rIns="0" bIns="0" rtlCol="0" anchor="ctr">
                  <a:spAutoFit/>
                </a:bodyPr>
                <a:lstStyle/>
                <a:p>
                  <a:pPr marL="0" marR="0" lvl="0" indent="0" algn="ctr" defTabSz="914224" rtl="0" eaLnBrk="1" fontAlgn="auto" latinLnBrk="0" hangingPunct="1">
                    <a:lnSpc>
                      <a:spcPct val="90000"/>
                    </a:lnSpc>
                    <a:spcBef>
                      <a:spcPts val="0"/>
                    </a:spcBef>
                    <a:spcAft>
                      <a:spcPts val="600"/>
                    </a:spcAft>
                    <a:buClrTx/>
                    <a:buSzTx/>
                    <a:buFontTx/>
                    <a:buNone/>
                    <a:tabLst/>
                    <a:defRPr/>
                  </a:pPr>
                  <a:r>
                    <a:rPr kumimoji="0" lang="en-US" sz="700" b="0" i="0" u="none" strike="noStrike" kern="0" cap="none" spc="0" normalizeH="0" baseline="0" noProof="0" dirty="0">
                      <a:ln>
                        <a:noFill/>
                      </a:ln>
                      <a:solidFill>
                        <a:schemeClr val="tx1">
                          <a:lumMod val="75000"/>
                        </a:schemeClr>
                      </a:solidFill>
                      <a:effectLst/>
                      <a:uLnTx/>
                      <a:uFillTx/>
                      <a:latin typeface="Segoe UI"/>
                      <a:ea typeface="+mn-ea"/>
                      <a:cs typeface="+mn-cs"/>
                    </a:rPr>
                    <a:t>0</a:t>
                  </a:r>
                </a:p>
              </p:txBody>
            </p:sp>
          </p:grpSp>
        </p:grpSp>
        <p:grpSp>
          <p:nvGrpSpPr>
            <p:cNvPr id="337" name="Group 336">
              <a:extLst>
                <a:ext uri="{FF2B5EF4-FFF2-40B4-BE49-F238E27FC236}">
                  <a16:creationId xmlns:a16="http://schemas.microsoft.com/office/drawing/2014/main" id="{C9C7A2F3-5778-4125-A96A-513180C8F4C0}"/>
                </a:ext>
              </a:extLst>
            </p:cNvPr>
            <p:cNvGrpSpPr/>
            <p:nvPr/>
          </p:nvGrpSpPr>
          <p:grpSpPr>
            <a:xfrm>
              <a:off x="11069420" y="5158544"/>
              <a:ext cx="306905" cy="401844"/>
              <a:chOff x="1513260" y="4119627"/>
              <a:chExt cx="221512" cy="219752"/>
            </a:xfrm>
          </p:grpSpPr>
          <p:grpSp>
            <p:nvGrpSpPr>
              <p:cNvPr id="364" name="Group 363">
                <a:extLst>
                  <a:ext uri="{FF2B5EF4-FFF2-40B4-BE49-F238E27FC236}">
                    <a16:creationId xmlns:a16="http://schemas.microsoft.com/office/drawing/2014/main" id="{D73194F8-BEA8-4413-86BA-BAC49C77EE13}"/>
                  </a:ext>
                </a:extLst>
              </p:cNvPr>
              <p:cNvGrpSpPr/>
              <p:nvPr/>
            </p:nvGrpSpPr>
            <p:grpSpPr>
              <a:xfrm>
                <a:off x="1689053" y="4127647"/>
                <a:ext cx="45719" cy="211732"/>
                <a:chOff x="1689053" y="4127647"/>
                <a:chExt cx="45719" cy="211732"/>
              </a:xfrm>
            </p:grpSpPr>
            <p:sp>
              <p:nvSpPr>
                <p:cNvPr id="375" name="TextBox 374">
                  <a:extLst>
                    <a:ext uri="{FF2B5EF4-FFF2-40B4-BE49-F238E27FC236}">
                      <a16:creationId xmlns:a16="http://schemas.microsoft.com/office/drawing/2014/main" id="{6F1477A6-A2D8-45FE-A3EB-AF04E5708358}"/>
                    </a:ext>
                  </a:extLst>
                </p:cNvPr>
                <p:cNvSpPr txBox="1"/>
                <p:nvPr/>
              </p:nvSpPr>
              <p:spPr>
                <a:xfrm>
                  <a:off x="1691074" y="4127647"/>
                  <a:ext cx="41678" cy="53018"/>
                </a:xfrm>
                <a:prstGeom prst="rect">
                  <a:avLst/>
                </a:prstGeom>
                <a:noFill/>
              </p:spPr>
              <p:txBody>
                <a:bodyPr wrap="square" lIns="0" tIns="0" rIns="0" bIns="0" rtlCol="0" anchor="ctr">
                  <a:spAutoFit/>
                </a:bodyPr>
                <a:lstStyle/>
                <a:p>
                  <a:pPr marL="0" marR="0" lvl="0" indent="0" algn="ctr" defTabSz="914224" rtl="0" eaLnBrk="1" fontAlgn="auto" latinLnBrk="0" hangingPunct="1">
                    <a:lnSpc>
                      <a:spcPct val="90000"/>
                    </a:lnSpc>
                    <a:spcBef>
                      <a:spcPts val="0"/>
                    </a:spcBef>
                    <a:spcAft>
                      <a:spcPts val="600"/>
                    </a:spcAft>
                    <a:buClrTx/>
                    <a:buSzTx/>
                    <a:buFontTx/>
                    <a:buNone/>
                    <a:tabLst/>
                    <a:defRPr/>
                  </a:pPr>
                  <a:r>
                    <a:rPr kumimoji="0" lang="en-US" sz="700" b="0" i="0" u="none" strike="noStrike" kern="0" cap="none" spc="0" normalizeH="0" baseline="0" noProof="0" dirty="0">
                      <a:ln>
                        <a:noFill/>
                      </a:ln>
                      <a:solidFill>
                        <a:schemeClr val="tx1">
                          <a:lumMod val="75000"/>
                        </a:schemeClr>
                      </a:solidFill>
                      <a:effectLst/>
                      <a:uLnTx/>
                      <a:uFillTx/>
                      <a:latin typeface="Segoe UI"/>
                      <a:ea typeface="+mn-ea"/>
                      <a:cs typeface="+mn-cs"/>
                    </a:rPr>
                    <a:t>0</a:t>
                  </a:r>
                </a:p>
              </p:txBody>
            </p:sp>
            <p:sp>
              <p:nvSpPr>
                <p:cNvPr id="376" name="TextBox 375">
                  <a:extLst>
                    <a:ext uri="{FF2B5EF4-FFF2-40B4-BE49-F238E27FC236}">
                      <a16:creationId xmlns:a16="http://schemas.microsoft.com/office/drawing/2014/main" id="{9A98CCDB-B8D8-4EE2-A20D-F57C0B7BA529}"/>
                    </a:ext>
                  </a:extLst>
                </p:cNvPr>
                <p:cNvSpPr txBox="1"/>
                <p:nvPr/>
              </p:nvSpPr>
              <p:spPr>
                <a:xfrm>
                  <a:off x="1689053" y="4203038"/>
                  <a:ext cx="45719" cy="53018"/>
                </a:xfrm>
                <a:prstGeom prst="rect">
                  <a:avLst/>
                </a:prstGeom>
                <a:noFill/>
              </p:spPr>
              <p:txBody>
                <a:bodyPr wrap="square" lIns="0" tIns="0" rIns="0" bIns="0" rtlCol="0" anchor="ctr">
                  <a:spAutoFit/>
                </a:bodyPr>
                <a:lstStyle/>
                <a:p>
                  <a:pPr marL="0" marR="0" lvl="0" indent="0" algn="ctr" defTabSz="914224" rtl="0" eaLnBrk="1" fontAlgn="auto" latinLnBrk="0" hangingPunct="1">
                    <a:lnSpc>
                      <a:spcPct val="90000"/>
                    </a:lnSpc>
                    <a:spcBef>
                      <a:spcPts val="0"/>
                    </a:spcBef>
                    <a:spcAft>
                      <a:spcPts val="600"/>
                    </a:spcAft>
                    <a:buClrTx/>
                    <a:buSzTx/>
                    <a:buFontTx/>
                    <a:buNone/>
                    <a:tabLst/>
                    <a:defRPr/>
                  </a:pPr>
                  <a:r>
                    <a:rPr kumimoji="0" lang="en-US" sz="700" b="0" i="0" u="none" strike="noStrike" kern="0" cap="none" spc="0" normalizeH="0" baseline="0" noProof="0" dirty="0">
                      <a:ln>
                        <a:noFill/>
                      </a:ln>
                      <a:solidFill>
                        <a:schemeClr val="tx1">
                          <a:lumMod val="75000"/>
                        </a:schemeClr>
                      </a:solidFill>
                      <a:effectLst/>
                      <a:uLnTx/>
                      <a:uFillTx/>
                      <a:latin typeface="Segoe UI"/>
                      <a:ea typeface="+mn-ea"/>
                      <a:cs typeface="+mn-cs"/>
                    </a:rPr>
                    <a:t>0</a:t>
                  </a:r>
                </a:p>
              </p:txBody>
            </p:sp>
            <p:sp>
              <p:nvSpPr>
                <p:cNvPr id="377" name="TextBox 376">
                  <a:extLst>
                    <a:ext uri="{FF2B5EF4-FFF2-40B4-BE49-F238E27FC236}">
                      <a16:creationId xmlns:a16="http://schemas.microsoft.com/office/drawing/2014/main" id="{F62FB943-14E4-4E72-87DC-0F10F0F34ED8}"/>
                    </a:ext>
                  </a:extLst>
                </p:cNvPr>
                <p:cNvSpPr txBox="1"/>
                <p:nvPr/>
              </p:nvSpPr>
              <p:spPr>
                <a:xfrm>
                  <a:off x="1691074" y="4286361"/>
                  <a:ext cx="41678" cy="53018"/>
                </a:xfrm>
                <a:prstGeom prst="rect">
                  <a:avLst/>
                </a:prstGeom>
                <a:noFill/>
              </p:spPr>
              <p:txBody>
                <a:bodyPr wrap="square" lIns="0" tIns="0" rIns="0" bIns="0" rtlCol="0" anchor="ctr">
                  <a:spAutoFit/>
                </a:bodyPr>
                <a:lstStyle/>
                <a:p>
                  <a:pPr marL="0" marR="0" lvl="0" indent="0" algn="ctr" defTabSz="914224" rtl="0" eaLnBrk="1" fontAlgn="auto" latinLnBrk="0" hangingPunct="1">
                    <a:lnSpc>
                      <a:spcPct val="90000"/>
                    </a:lnSpc>
                    <a:spcBef>
                      <a:spcPts val="0"/>
                    </a:spcBef>
                    <a:spcAft>
                      <a:spcPts val="600"/>
                    </a:spcAft>
                    <a:buClrTx/>
                    <a:buSzTx/>
                    <a:buFontTx/>
                    <a:buNone/>
                    <a:tabLst/>
                    <a:defRPr/>
                  </a:pPr>
                  <a:r>
                    <a:rPr kumimoji="0" lang="en-US" sz="700" b="0" i="0" u="none" strike="noStrike" kern="0" cap="none" spc="0" normalizeH="0" baseline="0" noProof="0" dirty="0">
                      <a:ln>
                        <a:noFill/>
                      </a:ln>
                      <a:solidFill>
                        <a:schemeClr val="tx1">
                          <a:lumMod val="75000"/>
                        </a:schemeClr>
                      </a:solidFill>
                      <a:effectLst/>
                      <a:uLnTx/>
                      <a:uFillTx/>
                      <a:latin typeface="Segoe UI"/>
                      <a:ea typeface="+mn-ea"/>
                      <a:cs typeface="+mn-cs"/>
                    </a:rPr>
                    <a:t>1</a:t>
                  </a:r>
                </a:p>
              </p:txBody>
            </p:sp>
          </p:grpSp>
          <p:grpSp>
            <p:nvGrpSpPr>
              <p:cNvPr id="365" name="Group 364">
                <a:extLst>
                  <a:ext uri="{FF2B5EF4-FFF2-40B4-BE49-F238E27FC236}">
                    <a16:creationId xmlns:a16="http://schemas.microsoft.com/office/drawing/2014/main" id="{2F774910-051E-410F-ABCC-4078FED75886}"/>
                  </a:ext>
                </a:extLst>
              </p:cNvPr>
              <p:cNvGrpSpPr/>
              <p:nvPr/>
            </p:nvGrpSpPr>
            <p:grpSpPr>
              <a:xfrm>
                <a:off x="1630455" y="4121517"/>
                <a:ext cx="45719" cy="210648"/>
                <a:chOff x="1689053" y="4045408"/>
                <a:chExt cx="45719" cy="210648"/>
              </a:xfrm>
            </p:grpSpPr>
            <p:sp>
              <p:nvSpPr>
                <p:cNvPr id="372" name="TextBox 371">
                  <a:extLst>
                    <a:ext uri="{FF2B5EF4-FFF2-40B4-BE49-F238E27FC236}">
                      <a16:creationId xmlns:a16="http://schemas.microsoft.com/office/drawing/2014/main" id="{05BCC49F-819E-44C9-A571-CA4BB5657A3C}"/>
                    </a:ext>
                  </a:extLst>
                </p:cNvPr>
                <p:cNvSpPr txBox="1"/>
                <p:nvPr/>
              </p:nvSpPr>
              <p:spPr>
                <a:xfrm>
                  <a:off x="1691074" y="4045408"/>
                  <a:ext cx="41678" cy="53018"/>
                </a:xfrm>
                <a:prstGeom prst="rect">
                  <a:avLst/>
                </a:prstGeom>
                <a:noFill/>
              </p:spPr>
              <p:txBody>
                <a:bodyPr wrap="square" lIns="0" tIns="0" rIns="0" bIns="0" rtlCol="0" anchor="ctr">
                  <a:spAutoFit/>
                </a:bodyPr>
                <a:lstStyle/>
                <a:p>
                  <a:pPr marL="0" marR="0" lvl="0" indent="0" algn="ctr" defTabSz="914224" rtl="0" eaLnBrk="1" fontAlgn="auto" latinLnBrk="0" hangingPunct="1">
                    <a:lnSpc>
                      <a:spcPct val="90000"/>
                    </a:lnSpc>
                    <a:spcBef>
                      <a:spcPts val="0"/>
                    </a:spcBef>
                    <a:spcAft>
                      <a:spcPts val="600"/>
                    </a:spcAft>
                    <a:buClrTx/>
                    <a:buSzTx/>
                    <a:buFontTx/>
                    <a:buNone/>
                    <a:tabLst/>
                    <a:defRPr/>
                  </a:pPr>
                  <a:r>
                    <a:rPr kumimoji="0" lang="en-US" sz="700" b="0" i="0" u="none" strike="noStrike" kern="0" cap="none" spc="0" normalizeH="0" baseline="0" noProof="0" dirty="0">
                      <a:ln>
                        <a:noFill/>
                      </a:ln>
                      <a:solidFill>
                        <a:schemeClr val="tx1">
                          <a:lumMod val="75000"/>
                        </a:schemeClr>
                      </a:solidFill>
                      <a:effectLst/>
                      <a:uLnTx/>
                      <a:uFillTx/>
                      <a:latin typeface="Segoe UI"/>
                      <a:ea typeface="+mn-ea"/>
                      <a:cs typeface="+mn-cs"/>
                    </a:rPr>
                    <a:t>1</a:t>
                  </a:r>
                </a:p>
              </p:txBody>
            </p:sp>
            <p:sp>
              <p:nvSpPr>
                <p:cNvPr id="373" name="TextBox 372">
                  <a:extLst>
                    <a:ext uri="{FF2B5EF4-FFF2-40B4-BE49-F238E27FC236}">
                      <a16:creationId xmlns:a16="http://schemas.microsoft.com/office/drawing/2014/main" id="{3374F9EB-D282-4818-8642-A3FA3FD55C0E}"/>
                    </a:ext>
                  </a:extLst>
                </p:cNvPr>
                <p:cNvSpPr txBox="1"/>
                <p:nvPr/>
              </p:nvSpPr>
              <p:spPr>
                <a:xfrm>
                  <a:off x="1691074" y="4127648"/>
                  <a:ext cx="41678" cy="53018"/>
                </a:xfrm>
                <a:prstGeom prst="rect">
                  <a:avLst/>
                </a:prstGeom>
                <a:noFill/>
              </p:spPr>
              <p:txBody>
                <a:bodyPr wrap="square" lIns="0" tIns="0" rIns="0" bIns="0" rtlCol="0" anchor="ctr">
                  <a:spAutoFit/>
                </a:bodyPr>
                <a:lstStyle/>
                <a:p>
                  <a:pPr marL="0" marR="0" lvl="0" indent="0" algn="ctr" defTabSz="914224" rtl="0" eaLnBrk="1" fontAlgn="auto" latinLnBrk="0" hangingPunct="1">
                    <a:lnSpc>
                      <a:spcPct val="90000"/>
                    </a:lnSpc>
                    <a:spcBef>
                      <a:spcPts val="0"/>
                    </a:spcBef>
                    <a:spcAft>
                      <a:spcPts val="600"/>
                    </a:spcAft>
                    <a:buClrTx/>
                    <a:buSzTx/>
                    <a:buFontTx/>
                    <a:buNone/>
                    <a:tabLst/>
                    <a:defRPr/>
                  </a:pPr>
                  <a:r>
                    <a:rPr kumimoji="0" lang="en-US" sz="700" b="0" i="0" u="none" strike="noStrike" kern="0" cap="none" spc="0" normalizeH="0" baseline="0" noProof="0" dirty="0">
                      <a:ln>
                        <a:noFill/>
                      </a:ln>
                      <a:solidFill>
                        <a:schemeClr val="tx1">
                          <a:lumMod val="75000"/>
                        </a:schemeClr>
                      </a:solidFill>
                      <a:effectLst/>
                      <a:uLnTx/>
                      <a:uFillTx/>
                      <a:latin typeface="Segoe UI"/>
                      <a:ea typeface="+mn-ea"/>
                      <a:cs typeface="+mn-cs"/>
                    </a:rPr>
                    <a:t>0</a:t>
                  </a:r>
                </a:p>
              </p:txBody>
            </p:sp>
            <p:sp>
              <p:nvSpPr>
                <p:cNvPr id="374" name="TextBox 373">
                  <a:extLst>
                    <a:ext uri="{FF2B5EF4-FFF2-40B4-BE49-F238E27FC236}">
                      <a16:creationId xmlns:a16="http://schemas.microsoft.com/office/drawing/2014/main" id="{1052C22E-CAA9-4B66-9370-8513C15C6853}"/>
                    </a:ext>
                  </a:extLst>
                </p:cNvPr>
                <p:cNvSpPr txBox="1"/>
                <p:nvPr/>
              </p:nvSpPr>
              <p:spPr>
                <a:xfrm>
                  <a:off x="1689053" y="4203038"/>
                  <a:ext cx="45719" cy="53018"/>
                </a:xfrm>
                <a:prstGeom prst="rect">
                  <a:avLst/>
                </a:prstGeom>
                <a:noFill/>
              </p:spPr>
              <p:txBody>
                <a:bodyPr wrap="square" lIns="0" tIns="0" rIns="0" bIns="0" rtlCol="0" anchor="ctr">
                  <a:spAutoFit/>
                </a:bodyPr>
                <a:lstStyle/>
                <a:p>
                  <a:pPr marL="0" marR="0" lvl="0" indent="0" algn="ctr" defTabSz="914224" rtl="0" eaLnBrk="1" fontAlgn="auto" latinLnBrk="0" hangingPunct="1">
                    <a:lnSpc>
                      <a:spcPct val="90000"/>
                    </a:lnSpc>
                    <a:spcBef>
                      <a:spcPts val="0"/>
                    </a:spcBef>
                    <a:spcAft>
                      <a:spcPts val="600"/>
                    </a:spcAft>
                    <a:buClrTx/>
                    <a:buSzTx/>
                    <a:buFontTx/>
                    <a:buNone/>
                    <a:tabLst/>
                    <a:defRPr/>
                  </a:pPr>
                  <a:r>
                    <a:rPr kumimoji="0" lang="en-US" sz="700" b="0" i="0" u="none" strike="noStrike" kern="0" cap="none" spc="0" normalizeH="0" baseline="0" noProof="0" dirty="0">
                      <a:ln>
                        <a:noFill/>
                      </a:ln>
                      <a:solidFill>
                        <a:schemeClr val="tx1">
                          <a:lumMod val="75000"/>
                        </a:schemeClr>
                      </a:solidFill>
                      <a:effectLst/>
                      <a:uLnTx/>
                      <a:uFillTx/>
                      <a:latin typeface="Segoe UI"/>
                      <a:ea typeface="+mn-ea"/>
                      <a:cs typeface="+mn-cs"/>
                    </a:rPr>
                    <a:t>0</a:t>
                  </a:r>
                </a:p>
              </p:txBody>
            </p:sp>
          </p:grpSp>
          <p:grpSp>
            <p:nvGrpSpPr>
              <p:cNvPr id="366" name="Group 365">
                <a:extLst>
                  <a:ext uri="{FF2B5EF4-FFF2-40B4-BE49-F238E27FC236}">
                    <a16:creationId xmlns:a16="http://schemas.microsoft.com/office/drawing/2014/main" id="{EB4FFD94-60C3-4587-A33A-D7EAAA3AE261}"/>
                  </a:ext>
                </a:extLst>
              </p:cNvPr>
              <p:cNvGrpSpPr/>
              <p:nvPr/>
            </p:nvGrpSpPr>
            <p:grpSpPr>
              <a:xfrm>
                <a:off x="1566714" y="4119627"/>
                <a:ext cx="48842" cy="162988"/>
                <a:chOff x="1570702" y="4119627"/>
                <a:chExt cx="48842" cy="162988"/>
              </a:xfrm>
            </p:grpSpPr>
            <p:sp>
              <p:nvSpPr>
                <p:cNvPr id="370" name="TextBox 369">
                  <a:extLst>
                    <a:ext uri="{FF2B5EF4-FFF2-40B4-BE49-F238E27FC236}">
                      <a16:creationId xmlns:a16="http://schemas.microsoft.com/office/drawing/2014/main" id="{0EF8EA94-09ED-408D-99B4-AC9C90F49324}"/>
                    </a:ext>
                  </a:extLst>
                </p:cNvPr>
                <p:cNvSpPr txBox="1"/>
                <p:nvPr/>
              </p:nvSpPr>
              <p:spPr>
                <a:xfrm>
                  <a:off x="1573825" y="4119627"/>
                  <a:ext cx="45719" cy="53018"/>
                </a:xfrm>
                <a:prstGeom prst="rect">
                  <a:avLst/>
                </a:prstGeom>
                <a:noFill/>
              </p:spPr>
              <p:txBody>
                <a:bodyPr wrap="square" lIns="0" tIns="0" rIns="0" bIns="0" rtlCol="0" anchor="ctr">
                  <a:spAutoFit/>
                </a:bodyPr>
                <a:lstStyle/>
                <a:p>
                  <a:pPr marL="0" marR="0" lvl="0" indent="0" algn="ctr" defTabSz="914224" rtl="0" eaLnBrk="1" fontAlgn="auto" latinLnBrk="0" hangingPunct="1">
                    <a:lnSpc>
                      <a:spcPct val="90000"/>
                    </a:lnSpc>
                    <a:spcBef>
                      <a:spcPts val="0"/>
                    </a:spcBef>
                    <a:spcAft>
                      <a:spcPts val="600"/>
                    </a:spcAft>
                    <a:buClrTx/>
                    <a:buSzTx/>
                    <a:buFontTx/>
                    <a:buNone/>
                    <a:tabLst/>
                    <a:defRPr/>
                  </a:pPr>
                  <a:r>
                    <a:rPr kumimoji="0" lang="en-US" sz="700" b="0" i="0" u="none" strike="noStrike" kern="0" cap="none" spc="0" normalizeH="0" baseline="0" noProof="0" dirty="0">
                      <a:ln>
                        <a:noFill/>
                      </a:ln>
                      <a:solidFill>
                        <a:schemeClr val="tx1">
                          <a:lumMod val="75000"/>
                        </a:schemeClr>
                      </a:solidFill>
                      <a:effectLst/>
                      <a:uLnTx/>
                      <a:uFillTx/>
                      <a:latin typeface="Segoe UI"/>
                      <a:ea typeface="+mn-ea"/>
                      <a:cs typeface="+mn-cs"/>
                    </a:rPr>
                    <a:t>0</a:t>
                  </a:r>
                </a:p>
              </p:txBody>
            </p:sp>
            <p:sp>
              <p:nvSpPr>
                <p:cNvPr id="371" name="TextBox 370">
                  <a:extLst>
                    <a:ext uri="{FF2B5EF4-FFF2-40B4-BE49-F238E27FC236}">
                      <a16:creationId xmlns:a16="http://schemas.microsoft.com/office/drawing/2014/main" id="{E0A16A47-A181-426F-8DBE-4F4C235EFF04}"/>
                    </a:ext>
                  </a:extLst>
                </p:cNvPr>
                <p:cNvSpPr txBox="1"/>
                <p:nvPr/>
              </p:nvSpPr>
              <p:spPr>
                <a:xfrm>
                  <a:off x="1570702" y="4229597"/>
                  <a:ext cx="41678" cy="53018"/>
                </a:xfrm>
                <a:prstGeom prst="rect">
                  <a:avLst/>
                </a:prstGeom>
                <a:noFill/>
              </p:spPr>
              <p:txBody>
                <a:bodyPr wrap="square" lIns="0" tIns="0" rIns="0" bIns="0" rtlCol="0" anchor="ctr">
                  <a:spAutoFit/>
                </a:bodyPr>
                <a:lstStyle/>
                <a:p>
                  <a:pPr marL="0" marR="0" lvl="0" indent="0" algn="ctr" defTabSz="914224" rtl="0" eaLnBrk="1" fontAlgn="auto" latinLnBrk="0" hangingPunct="1">
                    <a:lnSpc>
                      <a:spcPct val="90000"/>
                    </a:lnSpc>
                    <a:spcBef>
                      <a:spcPts val="0"/>
                    </a:spcBef>
                    <a:spcAft>
                      <a:spcPts val="600"/>
                    </a:spcAft>
                    <a:buClrTx/>
                    <a:buSzTx/>
                    <a:buFontTx/>
                    <a:buNone/>
                    <a:tabLst/>
                    <a:defRPr/>
                  </a:pPr>
                  <a:r>
                    <a:rPr kumimoji="0" lang="en-US" sz="700" b="0" i="0" u="none" strike="noStrike" kern="0" cap="none" spc="0" normalizeH="0" baseline="0" noProof="0" dirty="0">
                      <a:ln>
                        <a:noFill/>
                      </a:ln>
                      <a:solidFill>
                        <a:schemeClr val="tx1">
                          <a:lumMod val="75000"/>
                        </a:schemeClr>
                      </a:solidFill>
                      <a:effectLst/>
                      <a:uLnTx/>
                      <a:uFillTx/>
                      <a:latin typeface="Segoe UI"/>
                      <a:ea typeface="+mn-ea"/>
                      <a:cs typeface="+mn-cs"/>
                    </a:rPr>
                    <a:t>1</a:t>
                  </a:r>
                </a:p>
              </p:txBody>
            </p:sp>
          </p:grpSp>
          <p:grpSp>
            <p:nvGrpSpPr>
              <p:cNvPr id="367" name="Group 366">
                <a:extLst>
                  <a:ext uri="{FF2B5EF4-FFF2-40B4-BE49-F238E27FC236}">
                    <a16:creationId xmlns:a16="http://schemas.microsoft.com/office/drawing/2014/main" id="{2B7C57A0-3B19-4243-A834-EED0EC75B4B8}"/>
                  </a:ext>
                </a:extLst>
              </p:cNvPr>
              <p:cNvGrpSpPr/>
              <p:nvPr/>
            </p:nvGrpSpPr>
            <p:grpSpPr>
              <a:xfrm>
                <a:off x="1513260" y="4139908"/>
                <a:ext cx="41678" cy="114731"/>
                <a:chOff x="1691073" y="4065936"/>
                <a:chExt cx="41678" cy="114731"/>
              </a:xfrm>
            </p:grpSpPr>
            <p:sp>
              <p:nvSpPr>
                <p:cNvPr id="368" name="TextBox 367">
                  <a:extLst>
                    <a:ext uri="{FF2B5EF4-FFF2-40B4-BE49-F238E27FC236}">
                      <a16:creationId xmlns:a16="http://schemas.microsoft.com/office/drawing/2014/main" id="{2AF22A84-1968-403C-9D7A-00A9B3554F62}"/>
                    </a:ext>
                  </a:extLst>
                </p:cNvPr>
                <p:cNvSpPr txBox="1"/>
                <p:nvPr/>
              </p:nvSpPr>
              <p:spPr>
                <a:xfrm>
                  <a:off x="1691073" y="4065936"/>
                  <a:ext cx="41678" cy="53018"/>
                </a:xfrm>
                <a:prstGeom prst="rect">
                  <a:avLst/>
                </a:prstGeom>
                <a:noFill/>
              </p:spPr>
              <p:txBody>
                <a:bodyPr wrap="square" lIns="0" tIns="0" rIns="0" bIns="0" rtlCol="0" anchor="ctr">
                  <a:spAutoFit/>
                </a:bodyPr>
                <a:lstStyle/>
                <a:p>
                  <a:pPr marL="0" marR="0" lvl="0" indent="0" algn="ctr" defTabSz="914224" rtl="0" eaLnBrk="1" fontAlgn="auto" latinLnBrk="0" hangingPunct="1">
                    <a:lnSpc>
                      <a:spcPct val="90000"/>
                    </a:lnSpc>
                    <a:spcBef>
                      <a:spcPts val="0"/>
                    </a:spcBef>
                    <a:spcAft>
                      <a:spcPts val="600"/>
                    </a:spcAft>
                    <a:buClrTx/>
                    <a:buSzTx/>
                    <a:buFontTx/>
                    <a:buNone/>
                    <a:tabLst/>
                    <a:defRPr/>
                  </a:pPr>
                  <a:r>
                    <a:rPr kumimoji="0" lang="en-US" sz="700" b="0" i="0" u="none" strike="noStrike" kern="0" cap="none" spc="0" normalizeH="0" baseline="0" noProof="0" dirty="0">
                      <a:ln>
                        <a:noFill/>
                      </a:ln>
                      <a:solidFill>
                        <a:schemeClr val="tx1">
                          <a:lumMod val="75000"/>
                        </a:schemeClr>
                      </a:solidFill>
                      <a:effectLst/>
                      <a:uLnTx/>
                      <a:uFillTx/>
                      <a:latin typeface="Segoe UI"/>
                      <a:ea typeface="+mn-ea"/>
                      <a:cs typeface="+mn-cs"/>
                    </a:rPr>
                    <a:t>1</a:t>
                  </a:r>
                </a:p>
              </p:txBody>
            </p:sp>
            <p:sp>
              <p:nvSpPr>
                <p:cNvPr id="369" name="TextBox 368">
                  <a:extLst>
                    <a:ext uri="{FF2B5EF4-FFF2-40B4-BE49-F238E27FC236}">
                      <a16:creationId xmlns:a16="http://schemas.microsoft.com/office/drawing/2014/main" id="{2E8B99D0-108F-4691-8668-1C0E707B7D7C}"/>
                    </a:ext>
                  </a:extLst>
                </p:cNvPr>
                <p:cNvSpPr txBox="1"/>
                <p:nvPr/>
              </p:nvSpPr>
              <p:spPr>
                <a:xfrm>
                  <a:off x="1691073" y="4127649"/>
                  <a:ext cx="41678" cy="53018"/>
                </a:xfrm>
                <a:prstGeom prst="rect">
                  <a:avLst/>
                </a:prstGeom>
                <a:noFill/>
              </p:spPr>
              <p:txBody>
                <a:bodyPr wrap="square" lIns="0" tIns="0" rIns="0" bIns="0" rtlCol="0" anchor="ctr">
                  <a:spAutoFit/>
                </a:bodyPr>
                <a:lstStyle/>
                <a:p>
                  <a:pPr marL="0" marR="0" lvl="0" indent="0" algn="ctr" defTabSz="914224" rtl="0" eaLnBrk="1" fontAlgn="auto" latinLnBrk="0" hangingPunct="1">
                    <a:lnSpc>
                      <a:spcPct val="90000"/>
                    </a:lnSpc>
                    <a:spcBef>
                      <a:spcPts val="0"/>
                    </a:spcBef>
                    <a:spcAft>
                      <a:spcPts val="600"/>
                    </a:spcAft>
                    <a:buClrTx/>
                    <a:buSzTx/>
                    <a:buFontTx/>
                    <a:buNone/>
                    <a:tabLst/>
                    <a:defRPr/>
                  </a:pPr>
                  <a:r>
                    <a:rPr kumimoji="0" lang="en-US" sz="700" b="0" i="0" u="none" strike="noStrike" kern="0" cap="none" spc="0" normalizeH="0" baseline="0" noProof="0" dirty="0">
                      <a:ln>
                        <a:noFill/>
                      </a:ln>
                      <a:solidFill>
                        <a:schemeClr val="tx1">
                          <a:lumMod val="75000"/>
                        </a:schemeClr>
                      </a:solidFill>
                      <a:effectLst/>
                      <a:uLnTx/>
                      <a:uFillTx/>
                      <a:latin typeface="Segoe UI"/>
                      <a:ea typeface="+mn-ea"/>
                      <a:cs typeface="+mn-cs"/>
                    </a:rPr>
                    <a:t>0</a:t>
                  </a:r>
                </a:p>
              </p:txBody>
            </p:sp>
          </p:grpSp>
        </p:grpSp>
        <p:grpSp>
          <p:nvGrpSpPr>
            <p:cNvPr id="338" name="Group 337">
              <a:extLst>
                <a:ext uri="{FF2B5EF4-FFF2-40B4-BE49-F238E27FC236}">
                  <a16:creationId xmlns:a16="http://schemas.microsoft.com/office/drawing/2014/main" id="{FD98025D-3540-4120-BD5F-2FA8F1ED68ED}"/>
                </a:ext>
              </a:extLst>
            </p:cNvPr>
            <p:cNvGrpSpPr/>
            <p:nvPr/>
          </p:nvGrpSpPr>
          <p:grpSpPr>
            <a:xfrm>
              <a:off x="11762745" y="5106907"/>
              <a:ext cx="309703" cy="411798"/>
              <a:chOff x="1511240" y="4119631"/>
              <a:chExt cx="223532" cy="225197"/>
            </a:xfrm>
          </p:grpSpPr>
          <p:grpSp>
            <p:nvGrpSpPr>
              <p:cNvPr id="348" name="Group 347">
                <a:extLst>
                  <a:ext uri="{FF2B5EF4-FFF2-40B4-BE49-F238E27FC236}">
                    <a16:creationId xmlns:a16="http://schemas.microsoft.com/office/drawing/2014/main" id="{D50C4343-0AB8-4E85-BC39-9C1DD0EC6FB1}"/>
                  </a:ext>
                </a:extLst>
              </p:cNvPr>
              <p:cNvGrpSpPr/>
              <p:nvPr/>
            </p:nvGrpSpPr>
            <p:grpSpPr>
              <a:xfrm>
                <a:off x="1689053" y="4127648"/>
                <a:ext cx="45719" cy="211723"/>
                <a:chOff x="1689053" y="4127648"/>
                <a:chExt cx="45719" cy="211723"/>
              </a:xfrm>
            </p:grpSpPr>
            <p:sp>
              <p:nvSpPr>
                <p:cNvPr id="361" name="TextBox 360">
                  <a:extLst>
                    <a:ext uri="{FF2B5EF4-FFF2-40B4-BE49-F238E27FC236}">
                      <a16:creationId xmlns:a16="http://schemas.microsoft.com/office/drawing/2014/main" id="{47A7E02F-E11B-49E0-BBE9-EB8E671BC1F1}"/>
                    </a:ext>
                  </a:extLst>
                </p:cNvPr>
                <p:cNvSpPr txBox="1"/>
                <p:nvPr/>
              </p:nvSpPr>
              <p:spPr>
                <a:xfrm>
                  <a:off x="1691074" y="4127648"/>
                  <a:ext cx="41678" cy="53018"/>
                </a:xfrm>
                <a:prstGeom prst="rect">
                  <a:avLst/>
                </a:prstGeom>
                <a:noFill/>
              </p:spPr>
              <p:txBody>
                <a:bodyPr wrap="square" lIns="0" tIns="0" rIns="0" bIns="0" rtlCol="0" anchor="ctr">
                  <a:spAutoFit/>
                </a:bodyPr>
                <a:lstStyle/>
                <a:p>
                  <a:pPr marL="0" marR="0" lvl="0" indent="0" algn="ctr" defTabSz="914224" rtl="0" eaLnBrk="1" fontAlgn="auto" latinLnBrk="0" hangingPunct="1">
                    <a:lnSpc>
                      <a:spcPct val="90000"/>
                    </a:lnSpc>
                    <a:spcBef>
                      <a:spcPts val="0"/>
                    </a:spcBef>
                    <a:spcAft>
                      <a:spcPts val="600"/>
                    </a:spcAft>
                    <a:buClrTx/>
                    <a:buSzTx/>
                    <a:buFontTx/>
                    <a:buNone/>
                    <a:tabLst/>
                    <a:defRPr/>
                  </a:pPr>
                  <a:r>
                    <a:rPr kumimoji="0" lang="en-US" sz="700" b="0" i="0" u="none" strike="noStrike" kern="0" cap="none" spc="0" normalizeH="0" baseline="0" noProof="0" dirty="0">
                      <a:ln>
                        <a:noFill/>
                      </a:ln>
                      <a:solidFill>
                        <a:schemeClr val="tx1">
                          <a:lumMod val="75000"/>
                        </a:schemeClr>
                      </a:solidFill>
                      <a:effectLst/>
                      <a:uLnTx/>
                      <a:uFillTx/>
                      <a:latin typeface="Segoe UI"/>
                      <a:ea typeface="+mn-ea"/>
                      <a:cs typeface="+mn-cs"/>
                    </a:rPr>
                    <a:t>0</a:t>
                  </a:r>
                </a:p>
              </p:txBody>
            </p:sp>
            <p:sp>
              <p:nvSpPr>
                <p:cNvPr id="362" name="TextBox 361">
                  <a:extLst>
                    <a:ext uri="{FF2B5EF4-FFF2-40B4-BE49-F238E27FC236}">
                      <a16:creationId xmlns:a16="http://schemas.microsoft.com/office/drawing/2014/main" id="{CD521086-C71B-4EE1-9488-82F3EBEB5FEF}"/>
                    </a:ext>
                  </a:extLst>
                </p:cNvPr>
                <p:cNvSpPr txBox="1"/>
                <p:nvPr/>
              </p:nvSpPr>
              <p:spPr>
                <a:xfrm>
                  <a:off x="1689053" y="4203039"/>
                  <a:ext cx="45719" cy="53018"/>
                </a:xfrm>
                <a:prstGeom prst="rect">
                  <a:avLst/>
                </a:prstGeom>
                <a:noFill/>
              </p:spPr>
              <p:txBody>
                <a:bodyPr wrap="square" lIns="0" tIns="0" rIns="0" bIns="0" rtlCol="0" anchor="ctr">
                  <a:spAutoFit/>
                </a:bodyPr>
                <a:lstStyle/>
                <a:p>
                  <a:pPr marL="0" marR="0" lvl="0" indent="0" algn="ctr" defTabSz="914224" rtl="0" eaLnBrk="1" fontAlgn="auto" latinLnBrk="0" hangingPunct="1">
                    <a:lnSpc>
                      <a:spcPct val="90000"/>
                    </a:lnSpc>
                    <a:spcBef>
                      <a:spcPts val="0"/>
                    </a:spcBef>
                    <a:spcAft>
                      <a:spcPts val="600"/>
                    </a:spcAft>
                    <a:buClrTx/>
                    <a:buSzTx/>
                    <a:buFontTx/>
                    <a:buNone/>
                    <a:tabLst/>
                    <a:defRPr/>
                  </a:pPr>
                  <a:r>
                    <a:rPr kumimoji="0" lang="en-US" sz="700" b="0" i="0" u="none" strike="noStrike" kern="0" cap="none" spc="0" normalizeH="0" baseline="0" noProof="0" dirty="0">
                      <a:ln>
                        <a:noFill/>
                      </a:ln>
                      <a:solidFill>
                        <a:schemeClr val="tx1">
                          <a:lumMod val="75000"/>
                        </a:schemeClr>
                      </a:solidFill>
                      <a:effectLst/>
                      <a:uLnTx/>
                      <a:uFillTx/>
                      <a:latin typeface="Segoe UI"/>
                      <a:ea typeface="+mn-ea"/>
                      <a:cs typeface="+mn-cs"/>
                    </a:rPr>
                    <a:t>0</a:t>
                  </a:r>
                </a:p>
              </p:txBody>
            </p:sp>
            <p:sp>
              <p:nvSpPr>
                <p:cNvPr id="363" name="TextBox 362">
                  <a:extLst>
                    <a:ext uri="{FF2B5EF4-FFF2-40B4-BE49-F238E27FC236}">
                      <a16:creationId xmlns:a16="http://schemas.microsoft.com/office/drawing/2014/main" id="{C0C401B2-9034-4C0F-9B11-B15CE743E8B5}"/>
                    </a:ext>
                  </a:extLst>
                </p:cNvPr>
                <p:cNvSpPr txBox="1"/>
                <p:nvPr/>
              </p:nvSpPr>
              <p:spPr>
                <a:xfrm>
                  <a:off x="1691074" y="4286353"/>
                  <a:ext cx="41678" cy="53018"/>
                </a:xfrm>
                <a:prstGeom prst="rect">
                  <a:avLst/>
                </a:prstGeom>
                <a:noFill/>
              </p:spPr>
              <p:txBody>
                <a:bodyPr wrap="square" lIns="0" tIns="0" rIns="0" bIns="0" rtlCol="0" anchor="ctr">
                  <a:spAutoFit/>
                </a:bodyPr>
                <a:lstStyle/>
                <a:p>
                  <a:pPr marL="0" marR="0" lvl="0" indent="0" algn="ctr" defTabSz="914224" rtl="0" eaLnBrk="1" fontAlgn="auto" latinLnBrk="0" hangingPunct="1">
                    <a:lnSpc>
                      <a:spcPct val="90000"/>
                    </a:lnSpc>
                    <a:spcBef>
                      <a:spcPts val="0"/>
                    </a:spcBef>
                    <a:spcAft>
                      <a:spcPts val="600"/>
                    </a:spcAft>
                    <a:buClrTx/>
                    <a:buSzTx/>
                    <a:buFontTx/>
                    <a:buNone/>
                    <a:tabLst/>
                    <a:defRPr/>
                  </a:pPr>
                  <a:r>
                    <a:rPr kumimoji="0" lang="en-US" sz="700" b="0" i="0" u="none" strike="noStrike" kern="0" cap="none" spc="0" normalizeH="0" baseline="0" noProof="0" dirty="0">
                      <a:ln>
                        <a:noFill/>
                      </a:ln>
                      <a:solidFill>
                        <a:schemeClr val="tx1">
                          <a:lumMod val="75000"/>
                        </a:schemeClr>
                      </a:solidFill>
                      <a:effectLst/>
                      <a:uLnTx/>
                      <a:uFillTx/>
                      <a:latin typeface="Segoe UI"/>
                      <a:ea typeface="+mn-ea"/>
                      <a:cs typeface="+mn-cs"/>
                    </a:rPr>
                    <a:t>1</a:t>
                  </a:r>
                </a:p>
              </p:txBody>
            </p:sp>
          </p:grpSp>
          <p:grpSp>
            <p:nvGrpSpPr>
              <p:cNvPr id="349" name="Group 348">
                <a:extLst>
                  <a:ext uri="{FF2B5EF4-FFF2-40B4-BE49-F238E27FC236}">
                    <a16:creationId xmlns:a16="http://schemas.microsoft.com/office/drawing/2014/main" id="{B24B0BD4-8A4F-4DA0-8DAD-7A1B520BA370}"/>
                  </a:ext>
                </a:extLst>
              </p:cNvPr>
              <p:cNvGrpSpPr/>
              <p:nvPr/>
            </p:nvGrpSpPr>
            <p:grpSpPr>
              <a:xfrm>
                <a:off x="1630455" y="4121518"/>
                <a:ext cx="45719" cy="210646"/>
                <a:chOff x="1689053" y="4045409"/>
                <a:chExt cx="45719" cy="210646"/>
              </a:xfrm>
            </p:grpSpPr>
            <p:sp>
              <p:nvSpPr>
                <p:cNvPr id="358" name="TextBox 357">
                  <a:extLst>
                    <a:ext uri="{FF2B5EF4-FFF2-40B4-BE49-F238E27FC236}">
                      <a16:creationId xmlns:a16="http://schemas.microsoft.com/office/drawing/2014/main" id="{2136ED9B-2687-4770-8D14-F90D0F4C1B6A}"/>
                    </a:ext>
                  </a:extLst>
                </p:cNvPr>
                <p:cNvSpPr txBox="1"/>
                <p:nvPr/>
              </p:nvSpPr>
              <p:spPr>
                <a:xfrm>
                  <a:off x="1691074" y="4045409"/>
                  <a:ext cx="41678" cy="53018"/>
                </a:xfrm>
                <a:prstGeom prst="rect">
                  <a:avLst/>
                </a:prstGeom>
                <a:noFill/>
              </p:spPr>
              <p:txBody>
                <a:bodyPr wrap="square" lIns="0" tIns="0" rIns="0" bIns="0" rtlCol="0" anchor="ctr">
                  <a:spAutoFit/>
                </a:bodyPr>
                <a:lstStyle/>
                <a:p>
                  <a:pPr marL="0" marR="0" lvl="0" indent="0" algn="ctr" defTabSz="914224" rtl="0" eaLnBrk="1" fontAlgn="auto" latinLnBrk="0" hangingPunct="1">
                    <a:lnSpc>
                      <a:spcPct val="90000"/>
                    </a:lnSpc>
                    <a:spcBef>
                      <a:spcPts val="0"/>
                    </a:spcBef>
                    <a:spcAft>
                      <a:spcPts val="600"/>
                    </a:spcAft>
                    <a:buClrTx/>
                    <a:buSzTx/>
                    <a:buFontTx/>
                    <a:buNone/>
                    <a:tabLst/>
                    <a:defRPr/>
                  </a:pPr>
                  <a:r>
                    <a:rPr kumimoji="0" lang="en-US" sz="700" b="0" i="0" u="none" strike="noStrike" kern="0" cap="none" spc="0" normalizeH="0" baseline="0" noProof="0" dirty="0">
                      <a:ln>
                        <a:noFill/>
                      </a:ln>
                      <a:solidFill>
                        <a:schemeClr val="tx1">
                          <a:lumMod val="75000"/>
                        </a:schemeClr>
                      </a:solidFill>
                      <a:effectLst/>
                      <a:uLnTx/>
                      <a:uFillTx/>
                      <a:latin typeface="Segoe UI"/>
                      <a:ea typeface="+mn-ea"/>
                      <a:cs typeface="+mn-cs"/>
                    </a:rPr>
                    <a:t>1</a:t>
                  </a:r>
                </a:p>
              </p:txBody>
            </p:sp>
            <p:sp>
              <p:nvSpPr>
                <p:cNvPr id="359" name="TextBox 358">
                  <a:extLst>
                    <a:ext uri="{FF2B5EF4-FFF2-40B4-BE49-F238E27FC236}">
                      <a16:creationId xmlns:a16="http://schemas.microsoft.com/office/drawing/2014/main" id="{411EC521-B2B5-45AC-805D-A5A59206EF3A}"/>
                    </a:ext>
                  </a:extLst>
                </p:cNvPr>
                <p:cNvSpPr txBox="1"/>
                <p:nvPr/>
              </p:nvSpPr>
              <p:spPr>
                <a:xfrm>
                  <a:off x="1691074" y="4127649"/>
                  <a:ext cx="41678" cy="53018"/>
                </a:xfrm>
                <a:prstGeom prst="rect">
                  <a:avLst/>
                </a:prstGeom>
                <a:noFill/>
              </p:spPr>
              <p:txBody>
                <a:bodyPr wrap="square" lIns="0" tIns="0" rIns="0" bIns="0" rtlCol="0" anchor="ctr">
                  <a:spAutoFit/>
                </a:bodyPr>
                <a:lstStyle/>
                <a:p>
                  <a:pPr marL="0" marR="0" lvl="0" indent="0" algn="ctr" defTabSz="914224" rtl="0" eaLnBrk="1" fontAlgn="auto" latinLnBrk="0" hangingPunct="1">
                    <a:lnSpc>
                      <a:spcPct val="90000"/>
                    </a:lnSpc>
                    <a:spcBef>
                      <a:spcPts val="0"/>
                    </a:spcBef>
                    <a:spcAft>
                      <a:spcPts val="600"/>
                    </a:spcAft>
                    <a:buClrTx/>
                    <a:buSzTx/>
                    <a:buFontTx/>
                    <a:buNone/>
                    <a:tabLst/>
                    <a:defRPr/>
                  </a:pPr>
                  <a:r>
                    <a:rPr kumimoji="0" lang="en-US" sz="700" b="0" i="0" u="none" strike="noStrike" kern="0" cap="none" spc="0" normalizeH="0" baseline="0" noProof="0" dirty="0">
                      <a:ln>
                        <a:noFill/>
                      </a:ln>
                      <a:solidFill>
                        <a:schemeClr val="tx1">
                          <a:lumMod val="75000"/>
                        </a:schemeClr>
                      </a:solidFill>
                      <a:effectLst/>
                      <a:uLnTx/>
                      <a:uFillTx/>
                      <a:latin typeface="Segoe UI"/>
                      <a:ea typeface="+mn-ea"/>
                      <a:cs typeface="+mn-cs"/>
                    </a:rPr>
                    <a:t>0</a:t>
                  </a:r>
                </a:p>
              </p:txBody>
            </p:sp>
            <p:sp>
              <p:nvSpPr>
                <p:cNvPr id="360" name="TextBox 359">
                  <a:extLst>
                    <a:ext uri="{FF2B5EF4-FFF2-40B4-BE49-F238E27FC236}">
                      <a16:creationId xmlns:a16="http://schemas.microsoft.com/office/drawing/2014/main" id="{C9747275-03C6-4804-AB4C-CD84C358359B}"/>
                    </a:ext>
                  </a:extLst>
                </p:cNvPr>
                <p:cNvSpPr txBox="1"/>
                <p:nvPr/>
              </p:nvSpPr>
              <p:spPr>
                <a:xfrm>
                  <a:off x="1689053" y="4203037"/>
                  <a:ext cx="45719" cy="53018"/>
                </a:xfrm>
                <a:prstGeom prst="rect">
                  <a:avLst/>
                </a:prstGeom>
                <a:noFill/>
              </p:spPr>
              <p:txBody>
                <a:bodyPr wrap="square" lIns="0" tIns="0" rIns="0" bIns="0" rtlCol="0" anchor="ctr">
                  <a:spAutoFit/>
                </a:bodyPr>
                <a:lstStyle/>
                <a:p>
                  <a:pPr marL="0" marR="0" lvl="0" indent="0" algn="ctr" defTabSz="914224" rtl="0" eaLnBrk="1" fontAlgn="auto" latinLnBrk="0" hangingPunct="1">
                    <a:lnSpc>
                      <a:spcPct val="90000"/>
                    </a:lnSpc>
                    <a:spcBef>
                      <a:spcPts val="0"/>
                    </a:spcBef>
                    <a:spcAft>
                      <a:spcPts val="600"/>
                    </a:spcAft>
                    <a:buClrTx/>
                    <a:buSzTx/>
                    <a:buFontTx/>
                    <a:buNone/>
                    <a:tabLst/>
                    <a:defRPr/>
                  </a:pPr>
                  <a:r>
                    <a:rPr kumimoji="0" lang="en-US" sz="700" b="0" i="0" u="none" strike="noStrike" kern="0" cap="none" spc="0" normalizeH="0" baseline="0" noProof="0" dirty="0">
                      <a:ln>
                        <a:noFill/>
                      </a:ln>
                      <a:solidFill>
                        <a:schemeClr val="tx1">
                          <a:lumMod val="75000"/>
                        </a:schemeClr>
                      </a:solidFill>
                      <a:effectLst/>
                      <a:uLnTx/>
                      <a:uFillTx/>
                      <a:latin typeface="Segoe UI"/>
                      <a:ea typeface="+mn-ea"/>
                      <a:cs typeface="+mn-cs"/>
                    </a:rPr>
                    <a:t>0</a:t>
                  </a:r>
                </a:p>
              </p:txBody>
            </p:sp>
          </p:grpSp>
          <p:grpSp>
            <p:nvGrpSpPr>
              <p:cNvPr id="350" name="Group 349">
                <a:extLst>
                  <a:ext uri="{FF2B5EF4-FFF2-40B4-BE49-F238E27FC236}">
                    <a16:creationId xmlns:a16="http://schemas.microsoft.com/office/drawing/2014/main" id="{14407A2B-C97A-4DD6-9F5B-DE6874E01AA2}"/>
                  </a:ext>
                </a:extLst>
              </p:cNvPr>
              <p:cNvGrpSpPr/>
              <p:nvPr/>
            </p:nvGrpSpPr>
            <p:grpSpPr>
              <a:xfrm>
                <a:off x="1569837" y="4119631"/>
                <a:ext cx="47740" cy="225197"/>
                <a:chOff x="1573825" y="4119631"/>
                <a:chExt cx="47740" cy="225197"/>
              </a:xfrm>
            </p:grpSpPr>
            <p:sp>
              <p:nvSpPr>
                <p:cNvPr id="355" name="TextBox 354">
                  <a:extLst>
                    <a:ext uri="{FF2B5EF4-FFF2-40B4-BE49-F238E27FC236}">
                      <a16:creationId xmlns:a16="http://schemas.microsoft.com/office/drawing/2014/main" id="{22146B9F-AD01-418A-8154-33BD3A462445}"/>
                    </a:ext>
                  </a:extLst>
                </p:cNvPr>
                <p:cNvSpPr txBox="1"/>
                <p:nvPr/>
              </p:nvSpPr>
              <p:spPr>
                <a:xfrm>
                  <a:off x="1573825" y="4119631"/>
                  <a:ext cx="45719" cy="53018"/>
                </a:xfrm>
                <a:prstGeom prst="rect">
                  <a:avLst/>
                </a:prstGeom>
                <a:noFill/>
              </p:spPr>
              <p:txBody>
                <a:bodyPr wrap="square" lIns="0" tIns="0" rIns="0" bIns="0" rtlCol="0" anchor="ctr">
                  <a:spAutoFit/>
                </a:bodyPr>
                <a:lstStyle/>
                <a:p>
                  <a:pPr marL="0" marR="0" lvl="0" indent="0" algn="ctr" defTabSz="914224" rtl="0" eaLnBrk="1" fontAlgn="auto" latinLnBrk="0" hangingPunct="1">
                    <a:lnSpc>
                      <a:spcPct val="90000"/>
                    </a:lnSpc>
                    <a:spcBef>
                      <a:spcPts val="0"/>
                    </a:spcBef>
                    <a:spcAft>
                      <a:spcPts val="600"/>
                    </a:spcAft>
                    <a:buClrTx/>
                    <a:buSzTx/>
                    <a:buFontTx/>
                    <a:buNone/>
                    <a:tabLst/>
                    <a:defRPr/>
                  </a:pPr>
                  <a:r>
                    <a:rPr kumimoji="0" lang="en-US" sz="700" b="0" i="0" u="none" strike="noStrike" kern="0" cap="none" spc="0" normalizeH="0" baseline="0" noProof="0" dirty="0">
                      <a:ln>
                        <a:noFill/>
                      </a:ln>
                      <a:solidFill>
                        <a:schemeClr val="tx1">
                          <a:lumMod val="75000"/>
                        </a:schemeClr>
                      </a:solidFill>
                      <a:effectLst/>
                      <a:uLnTx/>
                      <a:uFillTx/>
                      <a:latin typeface="Segoe UI"/>
                      <a:ea typeface="+mn-ea"/>
                      <a:cs typeface="+mn-cs"/>
                    </a:rPr>
                    <a:t>0</a:t>
                  </a:r>
                </a:p>
              </p:txBody>
            </p:sp>
            <p:sp>
              <p:nvSpPr>
                <p:cNvPr id="356" name="TextBox 355">
                  <a:extLst>
                    <a:ext uri="{FF2B5EF4-FFF2-40B4-BE49-F238E27FC236}">
                      <a16:creationId xmlns:a16="http://schemas.microsoft.com/office/drawing/2014/main" id="{0EF4BC6F-8B7B-4074-9E40-A0E04DCA9C57}"/>
                    </a:ext>
                  </a:extLst>
                </p:cNvPr>
                <p:cNvSpPr txBox="1"/>
                <p:nvPr/>
              </p:nvSpPr>
              <p:spPr>
                <a:xfrm>
                  <a:off x="1577866" y="4202263"/>
                  <a:ext cx="41678" cy="53018"/>
                </a:xfrm>
                <a:prstGeom prst="rect">
                  <a:avLst/>
                </a:prstGeom>
                <a:noFill/>
              </p:spPr>
              <p:txBody>
                <a:bodyPr wrap="square" lIns="0" tIns="0" rIns="0" bIns="0" rtlCol="0" anchor="ctr">
                  <a:spAutoFit/>
                </a:bodyPr>
                <a:lstStyle/>
                <a:p>
                  <a:pPr marL="0" marR="0" lvl="0" indent="0" algn="ctr" defTabSz="914224" rtl="0" eaLnBrk="1" fontAlgn="auto" latinLnBrk="0" hangingPunct="1">
                    <a:lnSpc>
                      <a:spcPct val="90000"/>
                    </a:lnSpc>
                    <a:spcBef>
                      <a:spcPts val="0"/>
                    </a:spcBef>
                    <a:spcAft>
                      <a:spcPts val="600"/>
                    </a:spcAft>
                    <a:buClrTx/>
                    <a:buSzTx/>
                    <a:buFontTx/>
                    <a:buNone/>
                    <a:tabLst/>
                    <a:defRPr/>
                  </a:pPr>
                  <a:r>
                    <a:rPr kumimoji="0" lang="en-US" sz="700" b="0" i="0" u="none" strike="noStrike" kern="0" cap="none" spc="0" normalizeH="0" baseline="0" noProof="0" dirty="0">
                      <a:ln>
                        <a:noFill/>
                      </a:ln>
                      <a:solidFill>
                        <a:schemeClr val="tx1">
                          <a:lumMod val="75000"/>
                        </a:schemeClr>
                      </a:solidFill>
                      <a:effectLst/>
                      <a:uLnTx/>
                      <a:uFillTx/>
                      <a:latin typeface="Segoe UI"/>
                      <a:ea typeface="+mn-ea"/>
                      <a:cs typeface="+mn-cs"/>
                    </a:rPr>
                    <a:t>1</a:t>
                  </a:r>
                </a:p>
              </p:txBody>
            </p:sp>
            <p:sp>
              <p:nvSpPr>
                <p:cNvPr id="357" name="TextBox 356">
                  <a:extLst>
                    <a:ext uri="{FF2B5EF4-FFF2-40B4-BE49-F238E27FC236}">
                      <a16:creationId xmlns:a16="http://schemas.microsoft.com/office/drawing/2014/main" id="{963F71A8-DD5B-4B13-A7A3-F2206C59C240}"/>
                    </a:ext>
                  </a:extLst>
                </p:cNvPr>
                <p:cNvSpPr txBox="1"/>
                <p:nvPr/>
              </p:nvSpPr>
              <p:spPr>
                <a:xfrm>
                  <a:off x="1575846" y="4291810"/>
                  <a:ext cx="45719" cy="53018"/>
                </a:xfrm>
                <a:prstGeom prst="rect">
                  <a:avLst/>
                </a:prstGeom>
                <a:noFill/>
              </p:spPr>
              <p:txBody>
                <a:bodyPr wrap="square" lIns="0" tIns="0" rIns="0" bIns="0" rtlCol="0" anchor="ctr">
                  <a:spAutoFit/>
                </a:bodyPr>
                <a:lstStyle/>
                <a:p>
                  <a:pPr marL="0" marR="0" lvl="0" indent="0" algn="ctr" defTabSz="914224" rtl="0" eaLnBrk="1" fontAlgn="auto" latinLnBrk="0" hangingPunct="1">
                    <a:lnSpc>
                      <a:spcPct val="90000"/>
                    </a:lnSpc>
                    <a:spcBef>
                      <a:spcPts val="0"/>
                    </a:spcBef>
                    <a:spcAft>
                      <a:spcPts val="600"/>
                    </a:spcAft>
                    <a:buClrTx/>
                    <a:buSzTx/>
                    <a:buFontTx/>
                    <a:buNone/>
                    <a:tabLst/>
                    <a:defRPr/>
                  </a:pPr>
                  <a:r>
                    <a:rPr kumimoji="0" lang="en-US" sz="700" b="0" i="0" u="none" strike="noStrike" kern="0" cap="none" spc="0" normalizeH="0" baseline="0" noProof="0" dirty="0">
                      <a:ln>
                        <a:noFill/>
                      </a:ln>
                      <a:solidFill>
                        <a:schemeClr val="tx1">
                          <a:lumMod val="75000"/>
                        </a:schemeClr>
                      </a:solidFill>
                      <a:effectLst/>
                      <a:uLnTx/>
                      <a:uFillTx/>
                      <a:latin typeface="Segoe UI"/>
                      <a:ea typeface="+mn-ea"/>
                      <a:cs typeface="+mn-cs"/>
                    </a:rPr>
                    <a:t>1</a:t>
                  </a:r>
                </a:p>
              </p:txBody>
            </p:sp>
          </p:grpSp>
          <p:grpSp>
            <p:nvGrpSpPr>
              <p:cNvPr id="351" name="Group 350">
                <a:extLst>
                  <a:ext uri="{FF2B5EF4-FFF2-40B4-BE49-F238E27FC236}">
                    <a16:creationId xmlns:a16="http://schemas.microsoft.com/office/drawing/2014/main" id="{6276CE35-B7C8-4B4F-854D-1F7ED255BE61}"/>
                  </a:ext>
                </a:extLst>
              </p:cNvPr>
              <p:cNvGrpSpPr/>
              <p:nvPr/>
            </p:nvGrpSpPr>
            <p:grpSpPr>
              <a:xfrm>
                <a:off x="1511240" y="4139903"/>
                <a:ext cx="45719" cy="190122"/>
                <a:chOff x="1689053" y="4065931"/>
                <a:chExt cx="45719" cy="190122"/>
              </a:xfrm>
            </p:grpSpPr>
            <p:sp>
              <p:nvSpPr>
                <p:cNvPr id="352" name="TextBox 351">
                  <a:extLst>
                    <a:ext uri="{FF2B5EF4-FFF2-40B4-BE49-F238E27FC236}">
                      <a16:creationId xmlns:a16="http://schemas.microsoft.com/office/drawing/2014/main" id="{E6BC2633-2560-4CD6-BB49-A6B1CB61BA2C}"/>
                    </a:ext>
                  </a:extLst>
                </p:cNvPr>
                <p:cNvSpPr txBox="1"/>
                <p:nvPr/>
              </p:nvSpPr>
              <p:spPr>
                <a:xfrm>
                  <a:off x="1691074" y="4065931"/>
                  <a:ext cx="41678" cy="53018"/>
                </a:xfrm>
                <a:prstGeom prst="rect">
                  <a:avLst/>
                </a:prstGeom>
                <a:noFill/>
              </p:spPr>
              <p:txBody>
                <a:bodyPr wrap="square" lIns="0" tIns="0" rIns="0" bIns="0" rtlCol="0" anchor="ctr">
                  <a:spAutoFit/>
                </a:bodyPr>
                <a:lstStyle/>
                <a:p>
                  <a:pPr marL="0" marR="0" lvl="0" indent="0" algn="ctr" defTabSz="914224" rtl="0" eaLnBrk="1" fontAlgn="auto" latinLnBrk="0" hangingPunct="1">
                    <a:lnSpc>
                      <a:spcPct val="90000"/>
                    </a:lnSpc>
                    <a:spcBef>
                      <a:spcPts val="0"/>
                    </a:spcBef>
                    <a:spcAft>
                      <a:spcPts val="600"/>
                    </a:spcAft>
                    <a:buClrTx/>
                    <a:buSzTx/>
                    <a:buFontTx/>
                    <a:buNone/>
                    <a:tabLst/>
                    <a:defRPr/>
                  </a:pPr>
                  <a:r>
                    <a:rPr kumimoji="0" lang="en-US" sz="700" b="0" i="0" u="none" strike="noStrike" kern="0" cap="none" spc="0" normalizeH="0" baseline="0" noProof="0" dirty="0">
                      <a:ln>
                        <a:noFill/>
                      </a:ln>
                      <a:solidFill>
                        <a:schemeClr val="tx1">
                          <a:lumMod val="75000"/>
                        </a:schemeClr>
                      </a:solidFill>
                      <a:effectLst/>
                      <a:uLnTx/>
                      <a:uFillTx/>
                      <a:latin typeface="Segoe UI"/>
                      <a:ea typeface="+mn-ea"/>
                      <a:cs typeface="+mn-cs"/>
                    </a:rPr>
                    <a:t>1</a:t>
                  </a:r>
                </a:p>
              </p:txBody>
            </p:sp>
            <p:sp>
              <p:nvSpPr>
                <p:cNvPr id="353" name="TextBox 352">
                  <a:extLst>
                    <a:ext uri="{FF2B5EF4-FFF2-40B4-BE49-F238E27FC236}">
                      <a16:creationId xmlns:a16="http://schemas.microsoft.com/office/drawing/2014/main" id="{B393F78E-82C7-4DE4-BF0D-8C7A57D8BF48}"/>
                    </a:ext>
                  </a:extLst>
                </p:cNvPr>
                <p:cNvSpPr txBox="1"/>
                <p:nvPr/>
              </p:nvSpPr>
              <p:spPr>
                <a:xfrm>
                  <a:off x="1691074" y="4127645"/>
                  <a:ext cx="41678" cy="53018"/>
                </a:xfrm>
                <a:prstGeom prst="rect">
                  <a:avLst/>
                </a:prstGeom>
                <a:noFill/>
              </p:spPr>
              <p:txBody>
                <a:bodyPr wrap="square" lIns="0" tIns="0" rIns="0" bIns="0" rtlCol="0" anchor="ctr">
                  <a:spAutoFit/>
                </a:bodyPr>
                <a:lstStyle/>
                <a:p>
                  <a:pPr marL="0" marR="0" lvl="0" indent="0" algn="ctr" defTabSz="914224" rtl="0" eaLnBrk="1" fontAlgn="auto" latinLnBrk="0" hangingPunct="1">
                    <a:lnSpc>
                      <a:spcPct val="90000"/>
                    </a:lnSpc>
                    <a:spcBef>
                      <a:spcPts val="0"/>
                    </a:spcBef>
                    <a:spcAft>
                      <a:spcPts val="600"/>
                    </a:spcAft>
                    <a:buClrTx/>
                    <a:buSzTx/>
                    <a:buFontTx/>
                    <a:buNone/>
                    <a:tabLst/>
                    <a:defRPr/>
                  </a:pPr>
                  <a:r>
                    <a:rPr kumimoji="0" lang="en-US" sz="700" b="0" i="0" u="none" strike="noStrike" kern="0" cap="none" spc="0" normalizeH="0" baseline="0" noProof="0" dirty="0">
                      <a:ln>
                        <a:noFill/>
                      </a:ln>
                      <a:solidFill>
                        <a:schemeClr val="tx1">
                          <a:lumMod val="75000"/>
                        </a:schemeClr>
                      </a:solidFill>
                      <a:effectLst/>
                      <a:uLnTx/>
                      <a:uFillTx/>
                      <a:latin typeface="Segoe UI"/>
                      <a:ea typeface="+mn-ea"/>
                      <a:cs typeface="+mn-cs"/>
                    </a:rPr>
                    <a:t>0</a:t>
                  </a:r>
                </a:p>
              </p:txBody>
            </p:sp>
            <p:sp>
              <p:nvSpPr>
                <p:cNvPr id="354" name="TextBox 353">
                  <a:extLst>
                    <a:ext uri="{FF2B5EF4-FFF2-40B4-BE49-F238E27FC236}">
                      <a16:creationId xmlns:a16="http://schemas.microsoft.com/office/drawing/2014/main" id="{CA21A115-5B0F-422D-B633-FA3EC965BAEF}"/>
                    </a:ext>
                  </a:extLst>
                </p:cNvPr>
                <p:cNvSpPr txBox="1"/>
                <p:nvPr/>
              </p:nvSpPr>
              <p:spPr>
                <a:xfrm>
                  <a:off x="1689053" y="4203035"/>
                  <a:ext cx="45719" cy="53018"/>
                </a:xfrm>
                <a:prstGeom prst="rect">
                  <a:avLst/>
                </a:prstGeom>
                <a:noFill/>
              </p:spPr>
              <p:txBody>
                <a:bodyPr wrap="square" lIns="0" tIns="0" rIns="0" bIns="0" rtlCol="0" anchor="ctr">
                  <a:spAutoFit/>
                </a:bodyPr>
                <a:lstStyle/>
                <a:p>
                  <a:pPr marL="0" marR="0" lvl="0" indent="0" algn="ctr" defTabSz="914224" rtl="0" eaLnBrk="1" fontAlgn="auto" latinLnBrk="0" hangingPunct="1">
                    <a:lnSpc>
                      <a:spcPct val="90000"/>
                    </a:lnSpc>
                    <a:spcBef>
                      <a:spcPts val="0"/>
                    </a:spcBef>
                    <a:spcAft>
                      <a:spcPts val="600"/>
                    </a:spcAft>
                    <a:buClrTx/>
                    <a:buSzTx/>
                    <a:buFontTx/>
                    <a:buNone/>
                    <a:tabLst/>
                    <a:defRPr/>
                  </a:pPr>
                  <a:r>
                    <a:rPr kumimoji="0" lang="en-US" sz="700" b="0" i="0" u="none" strike="noStrike" kern="0" cap="none" spc="0" normalizeH="0" baseline="0" noProof="0" dirty="0">
                      <a:ln>
                        <a:noFill/>
                      </a:ln>
                      <a:solidFill>
                        <a:schemeClr val="tx1">
                          <a:lumMod val="75000"/>
                        </a:schemeClr>
                      </a:solidFill>
                      <a:effectLst/>
                      <a:uLnTx/>
                      <a:uFillTx/>
                      <a:latin typeface="Segoe UI"/>
                      <a:ea typeface="+mn-ea"/>
                      <a:cs typeface="+mn-cs"/>
                    </a:rPr>
                    <a:t>0</a:t>
                  </a:r>
                </a:p>
              </p:txBody>
            </p:sp>
          </p:grpSp>
        </p:grpSp>
        <p:grpSp>
          <p:nvGrpSpPr>
            <p:cNvPr id="339" name="Group 338">
              <a:extLst>
                <a:ext uri="{FF2B5EF4-FFF2-40B4-BE49-F238E27FC236}">
                  <a16:creationId xmlns:a16="http://schemas.microsoft.com/office/drawing/2014/main" id="{6798CE49-3AB6-4168-99A3-A439191CA893}"/>
                </a:ext>
              </a:extLst>
            </p:cNvPr>
            <p:cNvGrpSpPr/>
            <p:nvPr/>
          </p:nvGrpSpPr>
          <p:grpSpPr>
            <a:xfrm>
              <a:off x="10985141" y="5223589"/>
              <a:ext cx="63345" cy="250275"/>
              <a:chOff x="1690294" y="4127640"/>
              <a:chExt cx="45719" cy="136869"/>
            </a:xfrm>
          </p:grpSpPr>
          <p:sp>
            <p:nvSpPr>
              <p:cNvPr id="346" name="TextBox 345">
                <a:extLst>
                  <a:ext uri="{FF2B5EF4-FFF2-40B4-BE49-F238E27FC236}">
                    <a16:creationId xmlns:a16="http://schemas.microsoft.com/office/drawing/2014/main" id="{7C351F95-4E90-4C39-BF5F-B103D2FDA7D2}"/>
                  </a:ext>
                </a:extLst>
              </p:cNvPr>
              <p:cNvSpPr txBox="1"/>
              <p:nvPr/>
            </p:nvSpPr>
            <p:spPr>
              <a:xfrm>
                <a:off x="1691074" y="4127640"/>
                <a:ext cx="41678" cy="53018"/>
              </a:xfrm>
              <a:prstGeom prst="rect">
                <a:avLst/>
              </a:prstGeom>
              <a:noFill/>
            </p:spPr>
            <p:txBody>
              <a:bodyPr wrap="square" lIns="0" tIns="0" rIns="0" bIns="0" rtlCol="0" anchor="ctr">
                <a:spAutoFit/>
              </a:bodyPr>
              <a:lstStyle/>
              <a:p>
                <a:pPr marL="0" marR="0" lvl="0" indent="0" algn="ctr" defTabSz="914224" rtl="0" eaLnBrk="1" fontAlgn="auto" latinLnBrk="0" hangingPunct="1">
                  <a:lnSpc>
                    <a:spcPct val="90000"/>
                  </a:lnSpc>
                  <a:spcBef>
                    <a:spcPts val="0"/>
                  </a:spcBef>
                  <a:spcAft>
                    <a:spcPts val="600"/>
                  </a:spcAft>
                  <a:buClrTx/>
                  <a:buSzTx/>
                  <a:buFontTx/>
                  <a:buNone/>
                  <a:tabLst/>
                  <a:defRPr/>
                </a:pPr>
                <a:r>
                  <a:rPr kumimoji="0" lang="en-US" sz="700" b="0" i="0" u="none" strike="noStrike" kern="0" cap="none" spc="0" normalizeH="0" baseline="0" noProof="0" dirty="0">
                    <a:ln>
                      <a:noFill/>
                    </a:ln>
                    <a:solidFill>
                      <a:schemeClr val="tx1">
                        <a:lumMod val="75000"/>
                      </a:schemeClr>
                    </a:solidFill>
                    <a:effectLst/>
                    <a:uLnTx/>
                    <a:uFillTx/>
                    <a:latin typeface="Segoe UI"/>
                    <a:ea typeface="+mn-ea"/>
                    <a:cs typeface="+mn-cs"/>
                  </a:rPr>
                  <a:t>0</a:t>
                </a:r>
              </a:p>
            </p:txBody>
          </p:sp>
          <p:sp>
            <p:nvSpPr>
              <p:cNvPr id="347" name="TextBox 346">
                <a:extLst>
                  <a:ext uri="{FF2B5EF4-FFF2-40B4-BE49-F238E27FC236}">
                    <a16:creationId xmlns:a16="http://schemas.microsoft.com/office/drawing/2014/main" id="{D3EA4A79-6869-47F6-A675-25D50361B0FF}"/>
                  </a:ext>
                </a:extLst>
              </p:cNvPr>
              <p:cNvSpPr txBox="1"/>
              <p:nvPr/>
            </p:nvSpPr>
            <p:spPr>
              <a:xfrm>
                <a:off x="1690294" y="4211491"/>
                <a:ext cx="45719" cy="53018"/>
              </a:xfrm>
              <a:prstGeom prst="rect">
                <a:avLst/>
              </a:prstGeom>
              <a:noFill/>
            </p:spPr>
            <p:txBody>
              <a:bodyPr wrap="square" lIns="0" tIns="0" rIns="0" bIns="0" rtlCol="0" anchor="ctr">
                <a:spAutoFit/>
              </a:bodyPr>
              <a:lstStyle/>
              <a:p>
                <a:pPr marL="0" marR="0" lvl="0" indent="0" algn="ctr" defTabSz="914224" rtl="0" eaLnBrk="1" fontAlgn="auto" latinLnBrk="0" hangingPunct="1">
                  <a:lnSpc>
                    <a:spcPct val="90000"/>
                  </a:lnSpc>
                  <a:spcBef>
                    <a:spcPts val="0"/>
                  </a:spcBef>
                  <a:spcAft>
                    <a:spcPts val="600"/>
                  </a:spcAft>
                  <a:buClrTx/>
                  <a:buSzTx/>
                  <a:buFontTx/>
                  <a:buNone/>
                  <a:tabLst/>
                  <a:defRPr/>
                </a:pPr>
                <a:r>
                  <a:rPr kumimoji="0" lang="en-US" sz="700" b="0" i="0" u="none" strike="noStrike" kern="0" cap="none" spc="0" normalizeH="0" baseline="0" noProof="0" dirty="0">
                    <a:ln>
                      <a:noFill/>
                    </a:ln>
                    <a:solidFill>
                      <a:schemeClr val="tx1">
                        <a:lumMod val="75000"/>
                      </a:schemeClr>
                    </a:solidFill>
                    <a:effectLst/>
                    <a:uLnTx/>
                    <a:uFillTx/>
                    <a:latin typeface="Segoe UI"/>
                    <a:ea typeface="+mn-ea"/>
                    <a:cs typeface="+mn-cs"/>
                  </a:rPr>
                  <a:t>0</a:t>
                </a:r>
              </a:p>
            </p:txBody>
          </p:sp>
        </p:grpSp>
        <p:grpSp>
          <p:nvGrpSpPr>
            <p:cNvPr id="340" name="Group 339">
              <a:extLst>
                <a:ext uri="{FF2B5EF4-FFF2-40B4-BE49-F238E27FC236}">
                  <a16:creationId xmlns:a16="http://schemas.microsoft.com/office/drawing/2014/main" id="{461C8A5D-0C78-441C-8133-357E3AC572D9}"/>
                </a:ext>
              </a:extLst>
            </p:cNvPr>
            <p:cNvGrpSpPr/>
            <p:nvPr/>
          </p:nvGrpSpPr>
          <p:grpSpPr>
            <a:xfrm>
              <a:off x="10905034" y="5210468"/>
              <a:ext cx="57745" cy="247376"/>
              <a:chOff x="1691073" y="4045421"/>
              <a:chExt cx="41678" cy="135280"/>
            </a:xfrm>
          </p:grpSpPr>
          <p:sp>
            <p:nvSpPr>
              <p:cNvPr id="344" name="TextBox 343">
                <a:extLst>
                  <a:ext uri="{FF2B5EF4-FFF2-40B4-BE49-F238E27FC236}">
                    <a16:creationId xmlns:a16="http://schemas.microsoft.com/office/drawing/2014/main" id="{F85E1D75-A430-42EA-B1B0-FF2D03EF1A24}"/>
                  </a:ext>
                </a:extLst>
              </p:cNvPr>
              <p:cNvSpPr txBox="1"/>
              <p:nvPr/>
            </p:nvSpPr>
            <p:spPr>
              <a:xfrm>
                <a:off x="1691073" y="4045421"/>
                <a:ext cx="41678" cy="53018"/>
              </a:xfrm>
              <a:prstGeom prst="rect">
                <a:avLst/>
              </a:prstGeom>
              <a:noFill/>
            </p:spPr>
            <p:txBody>
              <a:bodyPr wrap="square" lIns="0" tIns="0" rIns="0" bIns="0" rtlCol="0" anchor="ctr">
                <a:spAutoFit/>
              </a:bodyPr>
              <a:lstStyle/>
              <a:p>
                <a:pPr marL="0" marR="0" lvl="0" indent="0" algn="ctr" defTabSz="914224" rtl="0" eaLnBrk="1" fontAlgn="auto" latinLnBrk="0" hangingPunct="1">
                  <a:lnSpc>
                    <a:spcPct val="90000"/>
                  </a:lnSpc>
                  <a:spcBef>
                    <a:spcPts val="0"/>
                  </a:spcBef>
                  <a:spcAft>
                    <a:spcPts val="600"/>
                  </a:spcAft>
                  <a:buClrTx/>
                  <a:buSzTx/>
                  <a:buFontTx/>
                  <a:buNone/>
                  <a:tabLst/>
                  <a:defRPr/>
                </a:pPr>
                <a:r>
                  <a:rPr kumimoji="0" lang="en-US" sz="700" b="0" i="0" u="none" strike="noStrike" kern="0" cap="none" spc="0" normalizeH="0" baseline="0" noProof="0" dirty="0">
                    <a:ln>
                      <a:noFill/>
                    </a:ln>
                    <a:solidFill>
                      <a:schemeClr val="tx1">
                        <a:lumMod val="75000"/>
                      </a:schemeClr>
                    </a:solidFill>
                    <a:effectLst/>
                    <a:uLnTx/>
                    <a:uFillTx/>
                    <a:latin typeface="Segoe UI"/>
                    <a:ea typeface="+mn-ea"/>
                    <a:cs typeface="+mn-cs"/>
                  </a:rPr>
                  <a:t>1</a:t>
                </a:r>
              </a:p>
            </p:txBody>
          </p:sp>
          <p:sp>
            <p:nvSpPr>
              <p:cNvPr id="345" name="TextBox 344">
                <a:extLst>
                  <a:ext uri="{FF2B5EF4-FFF2-40B4-BE49-F238E27FC236}">
                    <a16:creationId xmlns:a16="http://schemas.microsoft.com/office/drawing/2014/main" id="{80B34635-8ADD-443F-8EED-099236C1E8BB}"/>
                  </a:ext>
                </a:extLst>
              </p:cNvPr>
              <p:cNvSpPr txBox="1"/>
              <p:nvPr/>
            </p:nvSpPr>
            <p:spPr>
              <a:xfrm>
                <a:off x="1691073" y="4127683"/>
                <a:ext cx="41678" cy="53018"/>
              </a:xfrm>
              <a:prstGeom prst="rect">
                <a:avLst/>
              </a:prstGeom>
              <a:noFill/>
            </p:spPr>
            <p:txBody>
              <a:bodyPr wrap="square" lIns="0" tIns="0" rIns="0" bIns="0" rtlCol="0" anchor="ctr">
                <a:spAutoFit/>
              </a:bodyPr>
              <a:lstStyle/>
              <a:p>
                <a:pPr marL="0" marR="0" lvl="0" indent="0" algn="ctr" defTabSz="914224" rtl="0" eaLnBrk="1" fontAlgn="auto" latinLnBrk="0" hangingPunct="1">
                  <a:lnSpc>
                    <a:spcPct val="90000"/>
                  </a:lnSpc>
                  <a:spcBef>
                    <a:spcPts val="0"/>
                  </a:spcBef>
                  <a:spcAft>
                    <a:spcPts val="600"/>
                  </a:spcAft>
                  <a:buClrTx/>
                  <a:buSzTx/>
                  <a:buFontTx/>
                  <a:buNone/>
                  <a:tabLst/>
                  <a:defRPr/>
                </a:pPr>
                <a:r>
                  <a:rPr kumimoji="0" lang="en-US" sz="700" b="0" i="0" u="none" strike="noStrike" kern="0" cap="none" spc="0" normalizeH="0" baseline="0" noProof="0" dirty="0">
                    <a:ln>
                      <a:noFill/>
                    </a:ln>
                    <a:solidFill>
                      <a:schemeClr val="tx1">
                        <a:lumMod val="75000"/>
                      </a:schemeClr>
                    </a:solidFill>
                    <a:effectLst/>
                    <a:uLnTx/>
                    <a:uFillTx/>
                    <a:latin typeface="Segoe UI"/>
                    <a:ea typeface="+mn-ea"/>
                    <a:cs typeface="+mn-cs"/>
                  </a:rPr>
                  <a:t>0</a:t>
                </a:r>
              </a:p>
            </p:txBody>
          </p:sp>
        </p:grpSp>
        <p:grpSp>
          <p:nvGrpSpPr>
            <p:cNvPr id="341" name="Group 340">
              <a:extLst>
                <a:ext uri="{FF2B5EF4-FFF2-40B4-BE49-F238E27FC236}">
                  <a16:creationId xmlns:a16="http://schemas.microsoft.com/office/drawing/2014/main" id="{477919DD-87C2-4CF9-821E-ACB36963F0BD}"/>
                </a:ext>
              </a:extLst>
            </p:cNvPr>
            <p:cNvGrpSpPr/>
            <p:nvPr/>
          </p:nvGrpSpPr>
          <p:grpSpPr>
            <a:xfrm>
              <a:off x="10818249" y="5195817"/>
              <a:ext cx="63345" cy="248071"/>
              <a:chOff x="1573825" y="4119620"/>
              <a:chExt cx="45719" cy="135660"/>
            </a:xfrm>
          </p:grpSpPr>
          <p:sp>
            <p:nvSpPr>
              <p:cNvPr id="342" name="TextBox 341">
                <a:extLst>
                  <a:ext uri="{FF2B5EF4-FFF2-40B4-BE49-F238E27FC236}">
                    <a16:creationId xmlns:a16="http://schemas.microsoft.com/office/drawing/2014/main" id="{49253809-2FD7-41C9-A603-285555A06B17}"/>
                  </a:ext>
                </a:extLst>
              </p:cNvPr>
              <p:cNvSpPr txBox="1"/>
              <p:nvPr/>
            </p:nvSpPr>
            <p:spPr>
              <a:xfrm>
                <a:off x="1573825" y="4119620"/>
                <a:ext cx="45719" cy="53018"/>
              </a:xfrm>
              <a:prstGeom prst="rect">
                <a:avLst/>
              </a:prstGeom>
              <a:noFill/>
            </p:spPr>
            <p:txBody>
              <a:bodyPr wrap="square" lIns="0" tIns="0" rIns="0" bIns="0" rtlCol="0" anchor="ctr">
                <a:spAutoFit/>
              </a:bodyPr>
              <a:lstStyle/>
              <a:p>
                <a:pPr marL="0" marR="0" lvl="0" indent="0" algn="ctr" defTabSz="914224" rtl="0" eaLnBrk="1" fontAlgn="auto" latinLnBrk="0" hangingPunct="1">
                  <a:lnSpc>
                    <a:spcPct val="90000"/>
                  </a:lnSpc>
                  <a:spcBef>
                    <a:spcPts val="0"/>
                  </a:spcBef>
                  <a:spcAft>
                    <a:spcPts val="600"/>
                  </a:spcAft>
                  <a:buClrTx/>
                  <a:buSzTx/>
                  <a:buFontTx/>
                  <a:buNone/>
                  <a:tabLst/>
                  <a:defRPr/>
                </a:pPr>
                <a:r>
                  <a:rPr kumimoji="0" lang="en-US" sz="700" b="0" i="0" u="none" strike="noStrike" kern="0" cap="none" spc="0" normalizeH="0" baseline="0" noProof="0" dirty="0">
                    <a:ln>
                      <a:noFill/>
                    </a:ln>
                    <a:solidFill>
                      <a:schemeClr val="tx1">
                        <a:lumMod val="75000"/>
                      </a:schemeClr>
                    </a:solidFill>
                    <a:effectLst/>
                    <a:uLnTx/>
                    <a:uFillTx/>
                    <a:latin typeface="Segoe UI"/>
                    <a:ea typeface="+mn-ea"/>
                    <a:cs typeface="+mn-cs"/>
                  </a:rPr>
                  <a:t>0</a:t>
                </a:r>
              </a:p>
            </p:txBody>
          </p:sp>
          <p:sp>
            <p:nvSpPr>
              <p:cNvPr id="343" name="TextBox 342">
                <a:extLst>
                  <a:ext uri="{FF2B5EF4-FFF2-40B4-BE49-F238E27FC236}">
                    <a16:creationId xmlns:a16="http://schemas.microsoft.com/office/drawing/2014/main" id="{A9B2DAD0-FCD9-46F6-B4A5-D2522C2F12EE}"/>
                  </a:ext>
                </a:extLst>
              </p:cNvPr>
              <p:cNvSpPr txBox="1"/>
              <p:nvPr/>
            </p:nvSpPr>
            <p:spPr>
              <a:xfrm>
                <a:off x="1577866" y="4202262"/>
                <a:ext cx="41678" cy="53018"/>
              </a:xfrm>
              <a:prstGeom prst="rect">
                <a:avLst/>
              </a:prstGeom>
              <a:noFill/>
            </p:spPr>
            <p:txBody>
              <a:bodyPr wrap="square" lIns="0" tIns="0" rIns="0" bIns="0" rtlCol="0" anchor="ctr">
                <a:spAutoFit/>
              </a:bodyPr>
              <a:lstStyle/>
              <a:p>
                <a:pPr marL="0" marR="0" lvl="0" indent="0" algn="ctr" defTabSz="914224" rtl="0" eaLnBrk="1" fontAlgn="auto" latinLnBrk="0" hangingPunct="1">
                  <a:lnSpc>
                    <a:spcPct val="90000"/>
                  </a:lnSpc>
                  <a:spcBef>
                    <a:spcPts val="0"/>
                  </a:spcBef>
                  <a:spcAft>
                    <a:spcPts val="600"/>
                  </a:spcAft>
                  <a:buClrTx/>
                  <a:buSzTx/>
                  <a:buFontTx/>
                  <a:buNone/>
                  <a:tabLst/>
                  <a:defRPr/>
                </a:pPr>
                <a:r>
                  <a:rPr kumimoji="0" lang="en-US" sz="700" b="0" i="0" u="none" strike="noStrike" kern="0" cap="none" spc="0" normalizeH="0" baseline="0" noProof="0" dirty="0">
                    <a:ln>
                      <a:noFill/>
                    </a:ln>
                    <a:solidFill>
                      <a:schemeClr val="tx1">
                        <a:lumMod val="75000"/>
                      </a:schemeClr>
                    </a:solidFill>
                    <a:effectLst/>
                    <a:uLnTx/>
                    <a:uFillTx/>
                    <a:latin typeface="Segoe UI"/>
                    <a:ea typeface="+mn-ea"/>
                    <a:cs typeface="+mn-cs"/>
                  </a:rPr>
                  <a:t>1</a:t>
                </a:r>
              </a:p>
            </p:txBody>
          </p:sp>
        </p:grpSp>
        <p:sp>
          <p:nvSpPr>
            <p:cNvPr id="316" name="Oval 315">
              <a:extLst>
                <a:ext uri="{FF2B5EF4-FFF2-40B4-BE49-F238E27FC236}">
                  <a16:creationId xmlns:a16="http://schemas.microsoft.com/office/drawing/2014/main" id="{429AD147-D7BA-47EC-BC3B-E5D2ACAD62A9}"/>
                </a:ext>
              </a:extLst>
            </p:cNvPr>
            <p:cNvSpPr/>
            <p:nvPr/>
          </p:nvSpPr>
          <p:spPr>
            <a:xfrm>
              <a:off x="10361340" y="4975989"/>
              <a:ext cx="462761" cy="462762"/>
            </a:xfrm>
            <a:prstGeom prst="ellipse">
              <a:avLst/>
            </a:prstGeom>
            <a:solidFill>
              <a:schemeClr val="bg1"/>
            </a:solidFill>
            <a:ln w="12700" cap="flat" cmpd="sng" algn="ctr">
              <a:solidFill>
                <a:schemeClr val="bg1">
                  <a:lumMod val="75000"/>
                </a:schemeClr>
              </a:solidFill>
              <a:prstDash val="solid"/>
            </a:ln>
            <a:effectLst/>
          </p:spPr>
          <p:txBody>
            <a:bodyPr rot="0" spcFirstLastPara="0" vertOverflow="overflow" horzOverflow="overflow" vert="horz" wrap="none" lIns="0" tIns="274320" rIns="0" bIns="18288" numCol="1" spcCol="0" rtlCol="0" fromWordArt="0" anchor="ctr" anchorCtr="0" forceAA="0" compatLnSpc="1">
              <a:prstTxWarp prst="textNoShape">
                <a:avLst/>
              </a:prstTxWarp>
              <a:noAutofit/>
            </a:bodyPr>
            <a:lstStyle/>
            <a:p>
              <a:pPr marL="0" marR="0" lvl="0" indent="0" algn="ctr" defTabSz="895698" rtl="0" eaLnBrk="1" fontAlgn="auto" latinLnBrk="0" hangingPunct="1">
                <a:lnSpc>
                  <a:spcPct val="70000"/>
                </a:lnSpc>
                <a:spcBef>
                  <a:spcPts val="0"/>
                </a:spcBef>
                <a:spcAft>
                  <a:spcPts val="0"/>
                </a:spcAft>
                <a:buClrTx/>
                <a:buSzTx/>
                <a:buFontTx/>
                <a:buNone/>
                <a:tabLst/>
                <a:defRPr/>
              </a:pPr>
              <a:r>
                <a:rPr kumimoji="0" lang="en-US" sz="600" b="0" i="0" u="none" strike="noStrike" kern="0" cap="none" spc="0" normalizeH="0" baseline="0" noProof="0" dirty="0">
                  <a:ln>
                    <a:noFill/>
                  </a:ln>
                  <a:solidFill>
                    <a:schemeClr val="tx1">
                      <a:lumMod val="75000"/>
                    </a:schemeClr>
                  </a:solidFill>
                  <a:effectLst/>
                  <a:uLnTx/>
                  <a:uFillTx/>
                  <a:latin typeface="Segoe UI Semibold" panose="020B0702040204020203" pitchFamily="34" charset="0"/>
                  <a:ea typeface="+mn-ea"/>
                  <a:cs typeface="Segoe UI Semibold" panose="020B0702040204020203" pitchFamily="34" charset="0"/>
                </a:rPr>
                <a:t>Web</a:t>
              </a:r>
            </a:p>
          </p:txBody>
        </p:sp>
        <p:sp>
          <p:nvSpPr>
            <p:cNvPr id="317" name="Donut 56">
              <a:extLst>
                <a:ext uri="{FF2B5EF4-FFF2-40B4-BE49-F238E27FC236}">
                  <a16:creationId xmlns:a16="http://schemas.microsoft.com/office/drawing/2014/main" id="{B52DFAB1-C8FB-4317-89A2-92D858A941DB}"/>
                </a:ext>
              </a:extLst>
            </p:cNvPr>
            <p:cNvSpPr>
              <a:spLocks noChangeAspect="1"/>
            </p:cNvSpPr>
            <p:nvPr/>
          </p:nvSpPr>
          <p:spPr bwMode="auto">
            <a:xfrm>
              <a:off x="10478981" y="5017038"/>
              <a:ext cx="227481" cy="227479"/>
            </a:xfrm>
            <a:custGeom>
              <a:avLst/>
              <a:gdLst/>
              <a:ahLst/>
              <a:cxnLst/>
              <a:rect l="l" t="t" r="r" b="b"/>
              <a:pathLst>
                <a:path w="765022" h="765022">
                  <a:moveTo>
                    <a:pt x="560729" y="596941"/>
                  </a:moveTo>
                  <a:cubicBezTo>
                    <a:pt x="540648" y="649386"/>
                    <a:pt x="513354" y="692521"/>
                    <a:pt x="480411" y="720910"/>
                  </a:cubicBezTo>
                  <a:cubicBezTo>
                    <a:pt x="554185" y="700858"/>
                    <a:pt x="617753" y="656576"/>
                    <a:pt x="662289" y="596941"/>
                  </a:cubicBezTo>
                  <a:close/>
                  <a:moveTo>
                    <a:pt x="412598" y="596941"/>
                  </a:moveTo>
                  <a:lnTo>
                    <a:pt x="412598" y="721768"/>
                  </a:lnTo>
                  <a:cubicBezTo>
                    <a:pt x="456788" y="707612"/>
                    <a:pt x="495196" y="661864"/>
                    <a:pt x="520980" y="596941"/>
                  </a:cubicBezTo>
                  <a:close/>
                  <a:moveTo>
                    <a:pt x="242040" y="596941"/>
                  </a:moveTo>
                  <a:cubicBezTo>
                    <a:pt x="271104" y="669808"/>
                    <a:pt x="315863" y="718587"/>
                    <a:pt x="366879" y="724965"/>
                  </a:cubicBezTo>
                  <a:lnTo>
                    <a:pt x="366879" y="596941"/>
                  </a:lnTo>
                  <a:close/>
                  <a:moveTo>
                    <a:pt x="102468" y="596941"/>
                  </a:moveTo>
                  <a:cubicBezTo>
                    <a:pt x="146681" y="655989"/>
                    <a:pt x="209445" y="700128"/>
                    <a:pt x="282310" y="720624"/>
                  </a:cubicBezTo>
                  <a:cubicBezTo>
                    <a:pt x="249492" y="692246"/>
                    <a:pt x="222308" y="649219"/>
                    <a:pt x="202291" y="596941"/>
                  </a:cubicBezTo>
                  <a:close/>
                  <a:moveTo>
                    <a:pt x="596655" y="405370"/>
                  </a:moveTo>
                  <a:cubicBezTo>
                    <a:pt x="595835" y="457595"/>
                    <a:pt x="588170" y="506975"/>
                    <a:pt x="574862" y="551222"/>
                  </a:cubicBezTo>
                  <a:lnTo>
                    <a:pt x="691681" y="551222"/>
                  </a:lnTo>
                  <a:cubicBezTo>
                    <a:pt x="716692" y="507901"/>
                    <a:pt x="731353" y="458219"/>
                    <a:pt x="734294" y="405370"/>
                  </a:cubicBezTo>
                  <a:close/>
                  <a:moveTo>
                    <a:pt x="412598" y="405370"/>
                  </a:moveTo>
                  <a:lnTo>
                    <a:pt x="412598" y="551222"/>
                  </a:lnTo>
                  <a:lnTo>
                    <a:pt x="536993" y="551222"/>
                  </a:lnTo>
                  <a:cubicBezTo>
                    <a:pt x="550604" y="507785"/>
                    <a:pt x="558562" y="458211"/>
                    <a:pt x="559547" y="405370"/>
                  </a:cubicBezTo>
                  <a:close/>
                  <a:moveTo>
                    <a:pt x="203473" y="405370"/>
                  </a:moveTo>
                  <a:cubicBezTo>
                    <a:pt x="204458" y="458211"/>
                    <a:pt x="212416" y="507785"/>
                    <a:pt x="226028" y="551222"/>
                  </a:cubicBezTo>
                  <a:lnTo>
                    <a:pt x="366879" y="551222"/>
                  </a:lnTo>
                  <a:lnTo>
                    <a:pt x="366879" y="405370"/>
                  </a:lnTo>
                  <a:close/>
                  <a:moveTo>
                    <a:pt x="30786" y="405370"/>
                  </a:moveTo>
                  <a:cubicBezTo>
                    <a:pt x="33722" y="458207"/>
                    <a:pt x="48370" y="507881"/>
                    <a:pt x="73348" y="551222"/>
                  </a:cubicBezTo>
                  <a:lnTo>
                    <a:pt x="188159" y="551222"/>
                  </a:lnTo>
                  <a:cubicBezTo>
                    <a:pt x="174851" y="506975"/>
                    <a:pt x="167185" y="457595"/>
                    <a:pt x="166365" y="405370"/>
                  </a:cubicBezTo>
                  <a:close/>
                  <a:moveTo>
                    <a:pt x="577714" y="223085"/>
                  </a:moveTo>
                  <a:cubicBezTo>
                    <a:pt x="589210" y="264952"/>
                    <a:pt x="595956" y="311069"/>
                    <a:pt x="596655" y="359651"/>
                  </a:cubicBezTo>
                  <a:lnTo>
                    <a:pt x="733713" y="359651"/>
                  </a:lnTo>
                  <a:cubicBezTo>
                    <a:pt x="732571" y="310409"/>
                    <a:pt x="719245" y="264097"/>
                    <a:pt x="696915" y="223085"/>
                  </a:cubicBezTo>
                  <a:close/>
                  <a:moveTo>
                    <a:pt x="412598" y="223085"/>
                  </a:moveTo>
                  <a:lnTo>
                    <a:pt x="412598" y="359651"/>
                  </a:lnTo>
                  <a:lnTo>
                    <a:pt x="559547" y="359651"/>
                  </a:lnTo>
                  <a:cubicBezTo>
                    <a:pt x="558688" y="310524"/>
                    <a:pt x="551693" y="264224"/>
                    <a:pt x="539608" y="223085"/>
                  </a:cubicBezTo>
                  <a:close/>
                  <a:moveTo>
                    <a:pt x="223412" y="223085"/>
                  </a:moveTo>
                  <a:cubicBezTo>
                    <a:pt x="211327" y="264224"/>
                    <a:pt x="204332" y="310524"/>
                    <a:pt x="203473" y="359651"/>
                  </a:cubicBezTo>
                  <a:lnTo>
                    <a:pt x="366879" y="359651"/>
                  </a:lnTo>
                  <a:lnTo>
                    <a:pt x="366879" y="223085"/>
                  </a:lnTo>
                  <a:close/>
                  <a:moveTo>
                    <a:pt x="68321" y="222745"/>
                  </a:moveTo>
                  <a:cubicBezTo>
                    <a:pt x="45854" y="263842"/>
                    <a:pt x="32461" y="310273"/>
                    <a:pt x="31317" y="359651"/>
                  </a:cubicBezTo>
                  <a:lnTo>
                    <a:pt x="166365" y="359651"/>
                  </a:lnTo>
                  <a:cubicBezTo>
                    <a:pt x="167064" y="311069"/>
                    <a:pt x="173810" y="264952"/>
                    <a:pt x="185307" y="223085"/>
                  </a:cubicBezTo>
                  <a:lnTo>
                    <a:pt x="68321" y="223085"/>
                  </a:lnTo>
                  <a:close/>
                  <a:moveTo>
                    <a:pt x="480798" y="44482"/>
                  </a:moveTo>
                  <a:cubicBezTo>
                    <a:pt x="515413" y="74554"/>
                    <a:pt x="543847" y="120856"/>
                    <a:pt x="563671" y="177366"/>
                  </a:cubicBezTo>
                  <a:lnTo>
                    <a:pt x="669336" y="177366"/>
                  </a:lnTo>
                  <a:cubicBezTo>
                    <a:pt x="624436" y="113186"/>
                    <a:pt x="558252" y="65412"/>
                    <a:pt x="480798" y="44482"/>
                  </a:cubicBezTo>
                  <a:close/>
                  <a:moveTo>
                    <a:pt x="282846" y="43884"/>
                  </a:moveTo>
                  <a:cubicBezTo>
                    <a:pt x="206017" y="65725"/>
                    <a:pt x="140236" y="113491"/>
                    <a:pt x="95423" y="177366"/>
                  </a:cubicBezTo>
                  <a:lnTo>
                    <a:pt x="199349" y="177366"/>
                  </a:lnTo>
                  <a:cubicBezTo>
                    <a:pt x="219302" y="120499"/>
                    <a:pt x="247968" y="73968"/>
                    <a:pt x="282846" y="43884"/>
                  </a:cubicBezTo>
                  <a:close/>
                  <a:moveTo>
                    <a:pt x="412598" y="43254"/>
                  </a:moveTo>
                  <a:lnTo>
                    <a:pt x="412598" y="177366"/>
                  </a:lnTo>
                  <a:lnTo>
                    <a:pt x="524956" y="177366"/>
                  </a:lnTo>
                  <a:cubicBezTo>
                    <a:pt x="498860" y="107608"/>
                    <a:pt x="458890" y="58124"/>
                    <a:pt x="412598" y="43254"/>
                  </a:cubicBezTo>
                  <a:close/>
                  <a:moveTo>
                    <a:pt x="366879" y="40057"/>
                  </a:moveTo>
                  <a:cubicBezTo>
                    <a:pt x="313701" y="46778"/>
                    <a:pt x="267300" y="99445"/>
                    <a:pt x="238064" y="177366"/>
                  </a:cubicBezTo>
                  <a:lnTo>
                    <a:pt x="366879" y="177366"/>
                  </a:lnTo>
                  <a:close/>
                  <a:moveTo>
                    <a:pt x="381510" y="0"/>
                  </a:moveTo>
                  <a:lnTo>
                    <a:pt x="381863" y="63"/>
                  </a:lnTo>
                  <a:cubicBezTo>
                    <a:pt x="382079" y="0"/>
                    <a:pt x="382295" y="0"/>
                    <a:pt x="382511" y="0"/>
                  </a:cubicBezTo>
                  <a:cubicBezTo>
                    <a:pt x="593766" y="0"/>
                    <a:pt x="765022" y="171256"/>
                    <a:pt x="765022" y="382511"/>
                  </a:cubicBezTo>
                  <a:cubicBezTo>
                    <a:pt x="765022" y="461582"/>
                    <a:pt x="741030" y="535048"/>
                    <a:pt x="699257" y="595468"/>
                  </a:cubicBezTo>
                  <a:lnTo>
                    <a:pt x="699257" y="596941"/>
                  </a:lnTo>
                  <a:lnTo>
                    <a:pt x="698117" y="596941"/>
                  </a:lnTo>
                  <a:cubicBezTo>
                    <a:pt x="635344" y="690538"/>
                    <a:pt x="531639" y="753808"/>
                    <a:pt x="412598" y="761989"/>
                  </a:cubicBezTo>
                  <a:lnTo>
                    <a:pt x="412598" y="765022"/>
                  </a:lnTo>
                  <a:lnTo>
                    <a:pt x="382511" y="765022"/>
                  </a:lnTo>
                  <a:lnTo>
                    <a:pt x="381510" y="765022"/>
                  </a:lnTo>
                  <a:lnTo>
                    <a:pt x="366879" y="765022"/>
                  </a:lnTo>
                  <a:lnTo>
                    <a:pt x="366879" y="763446"/>
                  </a:lnTo>
                  <a:cubicBezTo>
                    <a:pt x="170478" y="756741"/>
                    <a:pt x="12241" y="600854"/>
                    <a:pt x="2247" y="405370"/>
                  </a:cubicBezTo>
                  <a:lnTo>
                    <a:pt x="0" y="405370"/>
                  </a:lnTo>
                  <a:lnTo>
                    <a:pt x="0" y="382511"/>
                  </a:lnTo>
                  <a:lnTo>
                    <a:pt x="0" y="359651"/>
                  </a:lnTo>
                  <a:lnTo>
                    <a:pt x="2305" y="359651"/>
                  </a:lnTo>
                  <a:cubicBezTo>
                    <a:pt x="12513" y="159712"/>
                    <a:pt x="177764" y="1148"/>
                    <a:pt x="380310" y="214"/>
                  </a:cubicBezTo>
                  <a:cubicBezTo>
                    <a:pt x="380708" y="2"/>
                    <a:pt x="381109" y="0"/>
                    <a:pt x="381510" y="0"/>
                  </a:cubicBezTo>
                  <a:close/>
                </a:path>
              </a:pathLst>
            </a:cu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548562" rIns="46623" bIns="93247" numCol="1" spcCol="0" rtlCol="0" fromWordArt="0" anchor="b" anchorCtr="0" forceAA="0" compatLnSpc="1">
              <a:prstTxWarp prst="textNoShape">
                <a:avLst/>
              </a:prstTxWarp>
              <a:noAutofit/>
            </a:bodyPr>
            <a:lstStyle/>
            <a:p>
              <a:pPr marL="0" marR="0" lvl="0" indent="0" algn="ctr" defTabSz="932111" rtl="0" eaLnBrk="1" fontAlgn="base" latinLnBrk="0" hangingPunct="1">
                <a:lnSpc>
                  <a:spcPct val="100000"/>
                </a:lnSpc>
                <a:spcBef>
                  <a:spcPct val="0"/>
                </a:spcBef>
                <a:spcAft>
                  <a:spcPct val="0"/>
                </a:spcAft>
                <a:buClrTx/>
                <a:buSzTx/>
                <a:buFontTx/>
                <a:buNone/>
                <a:tabLst/>
                <a:defRPr/>
              </a:pPr>
              <a:endParaRPr kumimoji="0" lang="en-US" sz="700" b="0" i="0" u="none" strike="noStrike" kern="0" cap="none" spc="-51" normalizeH="0" baseline="0" noProof="0" dirty="0">
                <a:ln>
                  <a:noFill/>
                </a:ln>
                <a:solidFill>
                  <a:schemeClr val="tx1">
                    <a:lumMod val="75000"/>
                  </a:schemeClr>
                </a:solidFill>
                <a:effectLst/>
                <a:uLnTx/>
                <a:uFillTx/>
                <a:latin typeface="Segoe UI" pitchFamily="34" charset="0"/>
                <a:ea typeface="Segoe UI" pitchFamily="34" charset="0"/>
                <a:cs typeface="Segoe UI" pitchFamily="34" charset="0"/>
              </a:endParaRPr>
            </a:p>
          </p:txBody>
        </p:sp>
        <p:sp>
          <p:nvSpPr>
            <p:cNvPr id="318" name="Oval 317">
              <a:extLst>
                <a:ext uri="{FF2B5EF4-FFF2-40B4-BE49-F238E27FC236}">
                  <a16:creationId xmlns:a16="http://schemas.microsoft.com/office/drawing/2014/main" id="{50CAB173-D84E-4831-8004-CF3D6E799086}"/>
                </a:ext>
              </a:extLst>
            </p:cNvPr>
            <p:cNvSpPr/>
            <p:nvPr/>
          </p:nvSpPr>
          <p:spPr>
            <a:xfrm>
              <a:off x="10828786" y="4731127"/>
              <a:ext cx="462761" cy="462762"/>
            </a:xfrm>
            <a:prstGeom prst="ellipse">
              <a:avLst/>
            </a:prstGeom>
            <a:solidFill>
              <a:schemeClr val="bg1"/>
            </a:solidFill>
            <a:ln w="12700" cap="flat" cmpd="sng" algn="ctr">
              <a:solidFill>
                <a:schemeClr val="bg1">
                  <a:lumMod val="75000"/>
                </a:schemeClr>
              </a:solidFill>
              <a:prstDash val="solid"/>
            </a:ln>
            <a:effectLst/>
          </p:spPr>
          <p:txBody>
            <a:bodyPr rot="0" spcFirstLastPara="0" vertOverflow="overflow" horzOverflow="overflow" vert="horz" wrap="none" lIns="0" tIns="274320" rIns="0" bIns="18288" numCol="1" spcCol="0" rtlCol="0" fromWordArt="0" anchor="ctr" anchorCtr="0" forceAA="0" compatLnSpc="1">
              <a:prstTxWarp prst="textNoShape">
                <a:avLst/>
              </a:prstTxWarp>
              <a:noAutofit/>
            </a:bodyPr>
            <a:lstStyle/>
            <a:p>
              <a:pPr marL="0" marR="0" lvl="0" indent="0" algn="ctr" defTabSz="895698" rtl="0" eaLnBrk="1" fontAlgn="auto" latinLnBrk="0" hangingPunct="1">
                <a:lnSpc>
                  <a:spcPct val="70000"/>
                </a:lnSpc>
                <a:spcBef>
                  <a:spcPts val="0"/>
                </a:spcBef>
                <a:spcAft>
                  <a:spcPts val="0"/>
                </a:spcAft>
                <a:buClrTx/>
                <a:buSzTx/>
                <a:buFontTx/>
                <a:buNone/>
                <a:tabLst/>
                <a:defRPr/>
              </a:pPr>
              <a:r>
                <a:rPr kumimoji="0" lang="en-US" sz="600" b="0" i="0" u="none" strike="noStrike" kern="0" cap="none" spc="0" normalizeH="0" baseline="0" noProof="0" dirty="0">
                  <a:ln>
                    <a:noFill/>
                  </a:ln>
                  <a:solidFill>
                    <a:schemeClr val="tx1">
                      <a:lumMod val="75000"/>
                    </a:schemeClr>
                  </a:solidFill>
                  <a:effectLst/>
                  <a:uLnTx/>
                  <a:uFillTx/>
                  <a:latin typeface="Segoe UI Semibold" panose="020B0702040204020203" pitchFamily="34" charset="0"/>
                  <a:ea typeface="+mn-ea"/>
                  <a:cs typeface="Segoe UI Semibold" panose="020B0702040204020203" pitchFamily="34" charset="0"/>
                </a:rPr>
                <a:t>Stores</a:t>
              </a:r>
            </a:p>
          </p:txBody>
        </p:sp>
        <p:sp>
          <p:nvSpPr>
            <p:cNvPr id="319" name="Freeform 217">
              <a:extLst>
                <a:ext uri="{FF2B5EF4-FFF2-40B4-BE49-F238E27FC236}">
                  <a16:creationId xmlns:a16="http://schemas.microsoft.com/office/drawing/2014/main" id="{EA446518-FE7F-446A-9FF8-4E700F8A313D}"/>
                </a:ext>
              </a:extLst>
            </p:cNvPr>
            <p:cNvSpPr>
              <a:spLocks noChangeAspect="1" noEditPoints="1"/>
            </p:cNvSpPr>
            <p:nvPr/>
          </p:nvSpPr>
          <p:spPr bwMode="auto">
            <a:xfrm>
              <a:off x="10952662" y="4791215"/>
              <a:ext cx="215008" cy="194723"/>
            </a:xfrm>
            <a:custGeom>
              <a:avLst/>
              <a:gdLst>
                <a:gd name="T0" fmla="*/ 1195 w 1853"/>
                <a:gd name="T1" fmla="*/ 138 h 1683"/>
                <a:gd name="T2" fmla="*/ 1143 w 1853"/>
                <a:gd name="T3" fmla="*/ 32 h 1683"/>
                <a:gd name="T4" fmla="*/ 1045 w 1853"/>
                <a:gd name="T5" fmla="*/ 0 h 1683"/>
                <a:gd name="T6" fmla="*/ 961 w 1853"/>
                <a:gd name="T7" fmla="*/ 38 h 1683"/>
                <a:gd name="T8" fmla="*/ 918 w 1853"/>
                <a:gd name="T9" fmla="*/ 71 h 1683"/>
                <a:gd name="T10" fmla="*/ 850 w 1853"/>
                <a:gd name="T11" fmla="*/ 10 h 1683"/>
                <a:gd name="T12" fmla="*/ 756 w 1853"/>
                <a:gd name="T13" fmla="*/ 6 h 1683"/>
                <a:gd name="T14" fmla="*/ 670 w 1853"/>
                <a:gd name="T15" fmla="*/ 84 h 1683"/>
                <a:gd name="T16" fmla="*/ 676 w 1853"/>
                <a:gd name="T17" fmla="*/ 204 h 1683"/>
                <a:gd name="T18" fmla="*/ 3 w 1853"/>
                <a:gd name="T19" fmla="*/ 675 h 1683"/>
                <a:gd name="T20" fmla="*/ 21 w 1853"/>
                <a:gd name="T21" fmla="*/ 900 h 1683"/>
                <a:gd name="T22" fmla="*/ 83 w 1853"/>
                <a:gd name="T23" fmla="*/ 929 h 1683"/>
                <a:gd name="T24" fmla="*/ 286 w 1853"/>
                <a:gd name="T25" fmla="*/ 1616 h 1683"/>
                <a:gd name="T26" fmla="*/ 375 w 1853"/>
                <a:gd name="T27" fmla="*/ 1678 h 1683"/>
                <a:gd name="T28" fmla="*/ 1479 w 1853"/>
                <a:gd name="T29" fmla="*/ 1678 h 1683"/>
                <a:gd name="T30" fmla="*/ 1568 w 1853"/>
                <a:gd name="T31" fmla="*/ 1616 h 1683"/>
                <a:gd name="T32" fmla="*/ 1770 w 1853"/>
                <a:gd name="T33" fmla="*/ 929 h 1683"/>
                <a:gd name="T34" fmla="*/ 1833 w 1853"/>
                <a:gd name="T35" fmla="*/ 900 h 1683"/>
                <a:gd name="T36" fmla="*/ 1849 w 1853"/>
                <a:gd name="T37" fmla="*/ 675 h 1683"/>
                <a:gd name="T38" fmla="*/ 1482 w 1853"/>
                <a:gd name="T39" fmla="*/ 792 h 1683"/>
                <a:gd name="T40" fmla="*/ 1457 w 1853"/>
                <a:gd name="T41" fmla="*/ 845 h 1683"/>
                <a:gd name="T42" fmla="*/ 1406 w 1853"/>
                <a:gd name="T43" fmla="*/ 861 h 1683"/>
                <a:gd name="T44" fmla="*/ 1356 w 1853"/>
                <a:gd name="T45" fmla="*/ 831 h 1683"/>
                <a:gd name="T46" fmla="*/ 1345 w 1853"/>
                <a:gd name="T47" fmla="*/ 778 h 1683"/>
                <a:gd name="T48" fmla="*/ 1380 w 1853"/>
                <a:gd name="T49" fmla="*/ 731 h 1683"/>
                <a:gd name="T50" fmla="*/ 1434 w 1853"/>
                <a:gd name="T51" fmla="*/ 725 h 1683"/>
                <a:gd name="T52" fmla="*/ 1477 w 1853"/>
                <a:gd name="T53" fmla="*/ 765 h 1683"/>
                <a:gd name="T54" fmla="*/ 454 w 1853"/>
                <a:gd name="T55" fmla="*/ 724 h 1683"/>
                <a:gd name="T56" fmla="*/ 501 w 1853"/>
                <a:gd name="T57" fmla="*/ 759 h 1683"/>
                <a:gd name="T58" fmla="*/ 506 w 1853"/>
                <a:gd name="T59" fmla="*/ 812 h 1683"/>
                <a:gd name="T60" fmla="*/ 467 w 1853"/>
                <a:gd name="T61" fmla="*/ 856 h 1683"/>
                <a:gd name="T62" fmla="*/ 413 w 1853"/>
                <a:gd name="T63" fmla="*/ 856 h 1683"/>
                <a:gd name="T64" fmla="*/ 374 w 1853"/>
                <a:gd name="T65" fmla="*/ 812 h 1683"/>
                <a:gd name="T66" fmla="*/ 379 w 1853"/>
                <a:gd name="T67" fmla="*/ 759 h 1683"/>
                <a:gd name="T68" fmla="*/ 426 w 1853"/>
                <a:gd name="T69" fmla="*/ 724 h 1683"/>
                <a:gd name="T70" fmla="*/ 457 w 1853"/>
                <a:gd name="T71" fmla="*/ 1532 h 1683"/>
                <a:gd name="T72" fmla="*/ 344 w 1853"/>
                <a:gd name="T73" fmla="*/ 1087 h 1683"/>
                <a:gd name="T74" fmla="*/ 474 w 1853"/>
                <a:gd name="T75" fmla="*/ 1063 h 1683"/>
                <a:gd name="T76" fmla="*/ 570 w 1853"/>
                <a:gd name="T77" fmla="*/ 1497 h 1683"/>
                <a:gd name="T78" fmla="*/ 534 w 1853"/>
                <a:gd name="T79" fmla="*/ 1539 h 1683"/>
                <a:gd name="T80" fmla="*/ 726 w 1853"/>
                <a:gd name="T81" fmla="*/ 1513 h 1683"/>
                <a:gd name="T82" fmla="*/ 697 w 1853"/>
                <a:gd name="T83" fmla="*/ 1069 h 1683"/>
                <a:gd name="T84" fmla="*/ 839 w 1853"/>
                <a:gd name="T85" fmla="*/ 1074 h 1683"/>
                <a:gd name="T86" fmla="*/ 854 w 1853"/>
                <a:gd name="T87" fmla="*/ 1519 h 1683"/>
                <a:gd name="T88" fmla="*/ 806 w 1853"/>
                <a:gd name="T89" fmla="*/ 276 h 1683"/>
                <a:gd name="T90" fmla="*/ 888 w 1853"/>
                <a:gd name="T91" fmla="*/ 243 h 1683"/>
                <a:gd name="T92" fmla="*/ 931 w 1853"/>
                <a:gd name="T93" fmla="*/ 197 h 1683"/>
                <a:gd name="T94" fmla="*/ 989 w 1853"/>
                <a:gd name="T95" fmla="*/ 260 h 1683"/>
                <a:gd name="T96" fmla="*/ 596 w 1853"/>
                <a:gd name="T97" fmla="*/ 647 h 1683"/>
                <a:gd name="T98" fmla="*/ 1094 w 1853"/>
                <a:gd name="T99" fmla="*/ 1538 h 1683"/>
                <a:gd name="T100" fmla="*/ 996 w 1853"/>
                <a:gd name="T101" fmla="*/ 1512 h 1683"/>
                <a:gd name="T102" fmla="*/ 1021 w 1853"/>
                <a:gd name="T103" fmla="*/ 1069 h 1683"/>
                <a:gd name="T104" fmla="*/ 1162 w 1853"/>
                <a:gd name="T105" fmla="*/ 1074 h 1683"/>
                <a:gd name="T106" fmla="*/ 1420 w 1853"/>
                <a:gd name="T107" fmla="*/ 1506 h 1683"/>
                <a:gd name="T108" fmla="*/ 1320 w 1853"/>
                <a:gd name="T109" fmla="*/ 1539 h 1683"/>
                <a:gd name="T110" fmla="*/ 1339 w 1853"/>
                <a:gd name="T111" fmla="*/ 1104 h 1683"/>
                <a:gd name="T112" fmla="*/ 1388 w 1853"/>
                <a:gd name="T113" fmla="*/ 1062 h 1683"/>
                <a:gd name="T114" fmla="*/ 1510 w 1853"/>
                <a:gd name="T115" fmla="*/ 1095 h 1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53" h="1683">
                  <a:moveTo>
                    <a:pt x="1807" y="647"/>
                  </a:moveTo>
                  <a:lnTo>
                    <a:pt x="1428" y="647"/>
                  </a:lnTo>
                  <a:lnTo>
                    <a:pt x="1177" y="204"/>
                  </a:lnTo>
                  <a:lnTo>
                    <a:pt x="1177" y="204"/>
                  </a:lnTo>
                  <a:lnTo>
                    <a:pt x="1184" y="189"/>
                  </a:lnTo>
                  <a:lnTo>
                    <a:pt x="1189" y="172"/>
                  </a:lnTo>
                  <a:lnTo>
                    <a:pt x="1193" y="156"/>
                  </a:lnTo>
                  <a:lnTo>
                    <a:pt x="1195" y="138"/>
                  </a:lnTo>
                  <a:lnTo>
                    <a:pt x="1195" y="138"/>
                  </a:lnTo>
                  <a:lnTo>
                    <a:pt x="1194" y="124"/>
                  </a:lnTo>
                  <a:lnTo>
                    <a:pt x="1192" y="111"/>
                  </a:lnTo>
                  <a:lnTo>
                    <a:pt x="1187" y="97"/>
                  </a:lnTo>
                  <a:lnTo>
                    <a:pt x="1183" y="84"/>
                  </a:lnTo>
                  <a:lnTo>
                    <a:pt x="1177" y="73"/>
                  </a:lnTo>
                  <a:lnTo>
                    <a:pt x="1171" y="61"/>
                  </a:lnTo>
                  <a:lnTo>
                    <a:pt x="1163" y="50"/>
                  </a:lnTo>
                  <a:lnTo>
                    <a:pt x="1154" y="40"/>
                  </a:lnTo>
                  <a:lnTo>
                    <a:pt x="1143" y="32"/>
                  </a:lnTo>
                  <a:lnTo>
                    <a:pt x="1133" y="24"/>
                  </a:lnTo>
                  <a:lnTo>
                    <a:pt x="1122" y="16"/>
                  </a:lnTo>
                  <a:lnTo>
                    <a:pt x="1109" y="11"/>
                  </a:lnTo>
                  <a:lnTo>
                    <a:pt x="1097" y="6"/>
                  </a:lnTo>
                  <a:lnTo>
                    <a:pt x="1084" y="3"/>
                  </a:lnTo>
                  <a:lnTo>
                    <a:pt x="1069" y="1"/>
                  </a:lnTo>
                  <a:lnTo>
                    <a:pt x="1056" y="0"/>
                  </a:lnTo>
                  <a:lnTo>
                    <a:pt x="1056" y="0"/>
                  </a:lnTo>
                  <a:lnTo>
                    <a:pt x="1045" y="0"/>
                  </a:lnTo>
                  <a:lnTo>
                    <a:pt x="1034" y="2"/>
                  </a:lnTo>
                  <a:lnTo>
                    <a:pt x="1023" y="4"/>
                  </a:lnTo>
                  <a:lnTo>
                    <a:pt x="1013" y="6"/>
                  </a:lnTo>
                  <a:lnTo>
                    <a:pt x="1004" y="10"/>
                  </a:lnTo>
                  <a:lnTo>
                    <a:pt x="995" y="14"/>
                  </a:lnTo>
                  <a:lnTo>
                    <a:pt x="985" y="19"/>
                  </a:lnTo>
                  <a:lnTo>
                    <a:pt x="976" y="26"/>
                  </a:lnTo>
                  <a:lnTo>
                    <a:pt x="968" y="32"/>
                  </a:lnTo>
                  <a:lnTo>
                    <a:pt x="961" y="38"/>
                  </a:lnTo>
                  <a:lnTo>
                    <a:pt x="953" y="46"/>
                  </a:lnTo>
                  <a:lnTo>
                    <a:pt x="946" y="53"/>
                  </a:lnTo>
                  <a:lnTo>
                    <a:pt x="941" y="62"/>
                  </a:lnTo>
                  <a:lnTo>
                    <a:pt x="935" y="71"/>
                  </a:lnTo>
                  <a:lnTo>
                    <a:pt x="931" y="80"/>
                  </a:lnTo>
                  <a:lnTo>
                    <a:pt x="927" y="89"/>
                  </a:lnTo>
                  <a:lnTo>
                    <a:pt x="927" y="89"/>
                  </a:lnTo>
                  <a:lnTo>
                    <a:pt x="923" y="80"/>
                  </a:lnTo>
                  <a:lnTo>
                    <a:pt x="918" y="71"/>
                  </a:lnTo>
                  <a:lnTo>
                    <a:pt x="912" y="62"/>
                  </a:lnTo>
                  <a:lnTo>
                    <a:pt x="906" y="53"/>
                  </a:lnTo>
                  <a:lnTo>
                    <a:pt x="900" y="46"/>
                  </a:lnTo>
                  <a:lnTo>
                    <a:pt x="893" y="38"/>
                  </a:lnTo>
                  <a:lnTo>
                    <a:pt x="885" y="32"/>
                  </a:lnTo>
                  <a:lnTo>
                    <a:pt x="877" y="26"/>
                  </a:lnTo>
                  <a:lnTo>
                    <a:pt x="868" y="19"/>
                  </a:lnTo>
                  <a:lnTo>
                    <a:pt x="859" y="14"/>
                  </a:lnTo>
                  <a:lnTo>
                    <a:pt x="850" y="10"/>
                  </a:lnTo>
                  <a:lnTo>
                    <a:pt x="840" y="6"/>
                  </a:lnTo>
                  <a:lnTo>
                    <a:pt x="829" y="4"/>
                  </a:lnTo>
                  <a:lnTo>
                    <a:pt x="819" y="2"/>
                  </a:lnTo>
                  <a:lnTo>
                    <a:pt x="809" y="0"/>
                  </a:lnTo>
                  <a:lnTo>
                    <a:pt x="798" y="0"/>
                  </a:lnTo>
                  <a:lnTo>
                    <a:pt x="798" y="0"/>
                  </a:lnTo>
                  <a:lnTo>
                    <a:pt x="783" y="1"/>
                  </a:lnTo>
                  <a:lnTo>
                    <a:pt x="770" y="3"/>
                  </a:lnTo>
                  <a:lnTo>
                    <a:pt x="756" y="6"/>
                  </a:lnTo>
                  <a:lnTo>
                    <a:pt x="743" y="11"/>
                  </a:lnTo>
                  <a:lnTo>
                    <a:pt x="732" y="16"/>
                  </a:lnTo>
                  <a:lnTo>
                    <a:pt x="721" y="24"/>
                  </a:lnTo>
                  <a:lnTo>
                    <a:pt x="709" y="32"/>
                  </a:lnTo>
                  <a:lnTo>
                    <a:pt x="700" y="40"/>
                  </a:lnTo>
                  <a:lnTo>
                    <a:pt x="691" y="50"/>
                  </a:lnTo>
                  <a:lnTo>
                    <a:pt x="683" y="61"/>
                  </a:lnTo>
                  <a:lnTo>
                    <a:pt x="675" y="73"/>
                  </a:lnTo>
                  <a:lnTo>
                    <a:pt x="670" y="84"/>
                  </a:lnTo>
                  <a:lnTo>
                    <a:pt x="665" y="97"/>
                  </a:lnTo>
                  <a:lnTo>
                    <a:pt x="662" y="111"/>
                  </a:lnTo>
                  <a:lnTo>
                    <a:pt x="660" y="124"/>
                  </a:lnTo>
                  <a:lnTo>
                    <a:pt x="659" y="138"/>
                  </a:lnTo>
                  <a:lnTo>
                    <a:pt x="659" y="138"/>
                  </a:lnTo>
                  <a:lnTo>
                    <a:pt x="660" y="156"/>
                  </a:lnTo>
                  <a:lnTo>
                    <a:pt x="663" y="172"/>
                  </a:lnTo>
                  <a:lnTo>
                    <a:pt x="669" y="189"/>
                  </a:lnTo>
                  <a:lnTo>
                    <a:pt x="676" y="204"/>
                  </a:lnTo>
                  <a:lnTo>
                    <a:pt x="425" y="647"/>
                  </a:lnTo>
                  <a:lnTo>
                    <a:pt x="46" y="647"/>
                  </a:lnTo>
                  <a:lnTo>
                    <a:pt x="46" y="647"/>
                  </a:lnTo>
                  <a:lnTo>
                    <a:pt x="37" y="647"/>
                  </a:lnTo>
                  <a:lnTo>
                    <a:pt x="28" y="650"/>
                  </a:lnTo>
                  <a:lnTo>
                    <a:pt x="21" y="654"/>
                  </a:lnTo>
                  <a:lnTo>
                    <a:pt x="14" y="661"/>
                  </a:lnTo>
                  <a:lnTo>
                    <a:pt x="7" y="667"/>
                  </a:lnTo>
                  <a:lnTo>
                    <a:pt x="3" y="675"/>
                  </a:lnTo>
                  <a:lnTo>
                    <a:pt x="1" y="683"/>
                  </a:lnTo>
                  <a:lnTo>
                    <a:pt x="0" y="692"/>
                  </a:lnTo>
                  <a:lnTo>
                    <a:pt x="0" y="861"/>
                  </a:lnTo>
                  <a:lnTo>
                    <a:pt x="0" y="861"/>
                  </a:lnTo>
                  <a:lnTo>
                    <a:pt x="1" y="870"/>
                  </a:lnTo>
                  <a:lnTo>
                    <a:pt x="3" y="879"/>
                  </a:lnTo>
                  <a:lnTo>
                    <a:pt x="7" y="886"/>
                  </a:lnTo>
                  <a:lnTo>
                    <a:pt x="14" y="894"/>
                  </a:lnTo>
                  <a:lnTo>
                    <a:pt x="21" y="900"/>
                  </a:lnTo>
                  <a:lnTo>
                    <a:pt x="28" y="904"/>
                  </a:lnTo>
                  <a:lnTo>
                    <a:pt x="37" y="906"/>
                  </a:lnTo>
                  <a:lnTo>
                    <a:pt x="46" y="907"/>
                  </a:lnTo>
                  <a:lnTo>
                    <a:pt x="46" y="907"/>
                  </a:lnTo>
                  <a:lnTo>
                    <a:pt x="55" y="909"/>
                  </a:lnTo>
                  <a:lnTo>
                    <a:pt x="64" y="912"/>
                  </a:lnTo>
                  <a:lnTo>
                    <a:pt x="71" y="916"/>
                  </a:lnTo>
                  <a:lnTo>
                    <a:pt x="77" y="923"/>
                  </a:lnTo>
                  <a:lnTo>
                    <a:pt x="83" y="929"/>
                  </a:lnTo>
                  <a:lnTo>
                    <a:pt x="89" y="938"/>
                  </a:lnTo>
                  <a:lnTo>
                    <a:pt x="93" y="945"/>
                  </a:lnTo>
                  <a:lnTo>
                    <a:pt x="95" y="952"/>
                  </a:lnTo>
                  <a:lnTo>
                    <a:pt x="265" y="1573"/>
                  </a:lnTo>
                  <a:lnTo>
                    <a:pt x="265" y="1573"/>
                  </a:lnTo>
                  <a:lnTo>
                    <a:pt x="268" y="1584"/>
                  </a:lnTo>
                  <a:lnTo>
                    <a:pt x="273" y="1594"/>
                  </a:lnTo>
                  <a:lnTo>
                    <a:pt x="278" y="1605"/>
                  </a:lnTo>
                  <a:lnTo>
                    <a:pt x="286" y="1616"/>
                  </a:lnTo>
                  <a:lnTo>
                    <a:pt x="293" y="1625"/>
                  </a:lnTo>
                  <a:lnTo>
                    <a:pt x="301" y="1634"/>
                  </a:lnTo>
                  <a:lnTo>
                    <a:pt x="310" y="1642"/>
                  </a:lnTo>
                  <a:lnTo>
                    <a:pt x="320" y="1651"/>
                  </a:lnTo>
                  <a:lnTo>
                    <a:pt x="330" y="1658"/>
                  </a:lnTo>
                  <a:lnTo>
                    <a:pt x="341" y="1664"/>
                  </a:lnTo>
                  <a:lnTo>
                    <a:pt x="352" y="1670"/>
                  </a:lnTo>
                  <a:lnTo>
                    <a:pt x="364" y="1674"/>
                  </a:lnTo>
                  <a:lnTo>
                    <a:pt x="375" y="1678"/>
                  </a:lnTo>
                  <a:lnTo>
                    <a:pt x="386" y="1681"/>
                  </a:lnTo>
                  <a:lnTo>
                    <a:pt x="398" y="1682"/>
                  </a:lnTo>
                  <a:lnTo>
                    <a:pt x="411" y="1683"/>
                  </a:lnTo>
                  <a:lnTo>
                    <a:pt x="927" y="1683"/>
                  </a:lnTo>
                  <a:lnTo>
                    <a:pt x="1443" y="1683"/>
                  </a:lnTo>
                  <a:lnTo>
                    <a:pt x="1443" y="1683"/>
                  </a:lnTo>
                  <a:lnTo>
                    <a:pt x="1455" y="1682"/>
                  </a:lnTo>
                  <a:lnTo>
                    <a:pt x="1467" y="1681"/>
                  </a:lnTo>
                  <a:lnTo>
                    <a:pt x="1479" y="1678"/>
                  </a:lnTo>
                  <a:lnTo>
                    <a:pt x="1490" y="1674"/>
                  </a:lnTo>
                  <a:lnTo>
                    <a:pt x="1501" y="1670"/>
                  </a:lnTo>
                  <a:lnTo>
                    <a:pt x="1513" y="1664"/>
                  </a:lnTo>
                  <a:lnTo>
                    <a:pt x="1523" y="1658"/>
                  </a:lnTo>
                  <a:lnTo>
                    <a:pt x="1533" y="1651"/>
                  </a:lnTo>
                  <a:lnTo>
                    <a:pt x="1542" y="1642"/>
                  </a:lnTo>
                  <a:lnTo>
                    <a:pt x="1552" y="1634"/>
                  </a:lnTo>
                  <a:lnTo>
                    <a:pt x="1560" y="1625"/>
                  </a:lnTo>
                  <a:lnTo>
                    <a:pt x="1568" y="1616"/>
                  </a:lnTo>
                  <a:lnTo>
                    <a:pt x="1574" y="1605"/>
                  </a:lnTo>
                  <a:lnTo>
                    <a:pt x="1580" y="1594"/>
                  </a:lnTo>
                  <a:lnTo>
                    <a:pt x="1585" y="1584"/>
                  </a:lnTo>
                  <a:lnTo>
                    <a:pt x="1589" y="1573"/>
                  </a:lnTo>
                  <a:lnTo>
                    <a:pt x="1758" y="952"/>
                  </a:lnTo>
                  <a:lnTo>
                    <a:pt x="1758" y="952"/>
                  </a:lnTo>
                  <a:lnTo>
                    <a:pt x="1761" y="945"/>
                  </a:lnTo>
                  <a:lnTo>
                    <a:pt x="1765" y="938"/>
                  </a:lnTo>
                  <a:lnTo>
                    <a:pt x="1770" y="929"/>
                  </a:lnTo>
                  <a:lnTo>
                    <a:pt x="1775" y="923"/>
                  </a:lnTo>
                  <a:lnTo>
                    <a:pt x="1783" y="916"/>
                  </a:lnTo>
                  <a:lnTo>
                    <a:pt x="1790" y="912"/>
                  </a:lnTo>
                  <a:lnTo>
                    <a:pt x="1798" y="909"/>
                  </a:lnTo>
                  <a:lnTo>
                    <a:pt x="1807" y="907"/>
                  </a:lnTo>
                  <a:lnTo>
                    <a:pt x="1807" y="907"/>
                  </a:lnTo>
                  <a:lnTo>
                    <a:pt x="1816" y="906"/>
                  </a:lnTo>
                  <a:lnTo>
                    <a:pt x="1825" y="904"/>
                  </a:lnTo>
                  <a:lnTo>
                    <a:pt x="1833" y="900"/>
                  </a:lnTo>
                  <a:lnTo>
                    <a:pt x="1840" y="894"/>
                  </a:lnTo>
                  <a:lnTo>
                    <a:pt x="1845" y="886"/>
                  </a:lnTo>
                  <a:lnTo>
                    <a:pt x="1849" y="879"/>
                  </a:lnTo>
                  <a:lnTo>
                    <a:pt x="1852" y="870"/>
                  </a:lnTo>
                  <a:lnTo>
                    <a:pt x="1853" y="861"/>
                  </a:lnTo>
                  <a:lnTo>
                    <a:pt x="1853" y="692"/>
                  </a:lnTo>
                  <a:lnTo>
                    <a:pt x="1853" y="692"/>
                  </a:lnTo>
                  <a:lnTo>
                    <a:pt x="1852" y="683"/>
                  </a:lnTo>
                  <a:lnTo>
                    <a:pt x="1849" y="675"/>
                  </a:lnTo>
                  <a:lnTo>
                    <a:pt x="1845" y="667"/>
                  </a:lnTo>
                  <a:lnTo>
                    <a:pt x="1840" y="661"/>
                  </a:lnTo>
                  <a:lnTo>
                    <a:pt x="1833" y="654"/>
                  </a:lnTo>
                  <a:lnTo>
                    <a:pt x="1825" y="650"/>
                  </a:lnTo>
                  <a:lnTo>
                    <a:pt x="1816" y="647"/>
                  </a:lnTo>
                  <a:lnTo>
                    <a:pt x="1807" y="647"/>
                  </a:lnTo>
                  <a:lnTo>
                    <a:pt x="1807" y="647"/>
                  </a:lnTo>
                  <a:close/>
                  <a:moveTo>
                    <a:pt x="1482" y="792"/>
                  </a:moveTo>
                  <a:lnTo>
                    <a:pt x="1482" y="792"/>
                  </a:lnTo>
                  <a:lnTo>
                    <a:pt x="1482" y="799"/>
                  </a:lnTo>
                  <a:lnTo>
                    <a:pt x="1481" y="806"/>
                  </a:lnTo>
                  <a:lnTo>
                    <a:pt x="1479" y="812"/>
                  </a:lnTo>
                  <a:lnTo>
                    <a:pt x="1477" y="819"/>
                  </a:lnTo>
                  <a:lnTo>
                    <a:pt x="1474" y="825"/>
                  </a:lnTo>
                  <a:lnTo>
                    <a:pt x="1471" y="831"/>
                  </a:lnTo>
                  <a:lnTo>
                    <a:pt x="1467" y="836"/>
                  </a:lnTo>
                  <a:lnTo>
                    <a:pt x="1462" y="841"/>
                  </a:lnTo>
                  <a:lnTo>
                    <a:pt x="1457" y="845"/>
                  </a:lnTo>
                  <a:lnTo>
                    <a:pt x="1452" y="849"/>
                  </a:lnTo>
                  <a:lnTo>
                    <a:pt x="1446" y="852"/>
                  </a:lnTo>
                  <a:lnTo>
                    <a:pt x="1440" y="856"/>
                  </a:lnTo>
                  <a:lnTo>
                    <a:pt x="1434" y="858"/>
                  </a:lnTo>
                  <a:lnTo>
                    <a:pt x="1428" y="860"/>
                  </a:lnTo>
                  <a:lnTo>
                    <a:pt x="1420" y="861"/>
                  </a:lnTo>
                  <a:lnTo>
                    <a:pt x="1413" y="861"/>
                  </a:lnTo>
                  <a:lnTo>
                    <a:pt x="1413" y="861"/>
                  </a:lnTo>
                  <a:lnTo>
                    <a:pt x="1406" y="861"/>
                  </a:lnTo>
                  <a:lnTo>
                    <a:pt x="1399" y="860"/>
                  </a:lnTo>
                  <a:lnTo>
                    <a:pt x="1393" y="858"/>
                  </a:lnTo>
                  <a:lnTo>
                    <a:pt x="1386" y="856"/>
                  </a:lnTo>
                  <a:lnTo>
                    <a:pt x="1380" y="852"/>
                  </a:lnTo>
                  <a:lnTo>
                    <a:pt x="1374" y="849"/>
                  </a:lnTo>
                  <a:lnTo>
                    <a:pt x="1369" y="845"/>
                  </a:lnTo>
                  <a:lnTo>
                    <a:pt x="1364" y="841"/>
                  </a:lnTo>
                  <a:lnTo>
                    <a:pt x="1360" y="836"/>
                  </a:lnTo>
                  <a:lnTo>
                    <a:pt x="1356" y="831"/>
                  </a:lnTo>
                  <a:lnTo>
                    <a:pt x="1353" y="825"/>
                  </a:lnTo>
                  <a:lnTo>
                    <a:pt x="1350" y="819"/>
                  </a:lnTo>
                  <a:lnTo>
                    <a:pt x="1348" y="812"/>
                  </a:lnTo>
                  <a:lnTo>
                    <a:pt x="1345" y="806"/>
                  </a:lnTo>
                  <a:lnTo>
                    <a:pt x="1344" y="799"/>
                  </a:lnTo>
                  <a:lnTo>
                    <a:pt x="1344" y="792"/>
                  </a:lnTo>
                  <a:lnTo>
                    <a:pt x="1344" y="792"/>
                  </a:lnTo>
                  <a:lnTo>
                    <a:pt x="1344" y="785"/>
                  </a:lnTo>
                  <a:lnTo>
                    <a:pt x="1345" y="778"/>
                  </a:lnTo>
                  <a:lnTo>
                    <a:pt x="1348" y="771"/>
                  </a:lnTo>
                  <a:lnTo>
                    <a:pt x="1350" y="765"/>
                  </a:lnTo>
                  <a:lnTo>
                    <a:pt x="1353" y="759"/>
                  </a:lnTo>
                  <a:lnTo>
                    <a:pt x="1356" y="753"/>
                  </a:lnTo>
                  <a:lnTo>
                    <a:pt x="1360" y="748"/>
                  </a:lnTo>
                  <a:lnTo>
                    <a:pt x="1364" y="743"/>
                  </a:lnTo>
                  <a:lnTo>
                    <a:pt x="1369" y="739"/>
                  </a:lnTo>
                  <a:lnTo>
                    <a:pt x="1374" y="735"/>
                  </a:lnTo>
                  <a:lnTo>
                    <a:pt x="1380" y="731"/>
                  </a:lnTo>
                  <a:lnTo>
                    <a:pt x="1386" y="728"/>
                  </a:lnTo>
                  <a:lnTo>
                    <a:pt x="1393" y="725"/>
                  </a:lnTo>
                  <a:lnTo>
                    <a:pt x="1399" y="724"/>
                  </a:lnTo>
                  <a:lnTo>
                    <a:pt x="1406" y="723"/>
                  </a:lnTo>
                  <a:lnTo>
                    <a:pt x="1413" y="722"/>
                  </a:lnTo>
                  <a:lnTo>
                    <a:pt x="1413" y="722"/>
                  </a:lnTo>
                  <a:lnTo>
                    <a:pt x="1420" y="723"/>
                  </a:lnTo>
                  <a:lnTo>
                    <a:pt x="1428" y="724"/>
                  </a:lnTo>
                  <a:lnTo>
                    <a:pt x="1434" y="725"/>
                  </a:lnTo>
                  <a:lnTo>
                    <a:pt x="1440" y="728"/>
                  </a:lnTo>
                  <a:lnTo>
                    <a:pt x="1446" y="731"/>
                  </a:lnTo>
                  <a:lnTo>
                    <a:pt x="1452" y="735"/>
                  </a:lnTo>
                  <a:lnTo>
                    <a:pt x="1457" y="739"/>
                  </a:lnTo>
                  <a:lnTo>
                    <a:pt x="1462" y="743"/>
                  </a:lnTo>
                  <a:lnTo>
                    <a:pt x="1467" y="748"/>
                  </a:lnTo>
                  <a:lnTo>
                    <a:pt x="1471" y="753"/>
                  </a:lnTo>
                  <a:lnTo>
                    <a:pt x="1474" y="759"/>
                  </a:lnTo>
                  <a:lnTo>
                    <a:pt x="1477" y="765"/>
                  </a:lnTo>
                  <a:lnTo>
                    <a:pt x="1479" y="771"/>
                  </a:lnTo>
                  <a:lnTo>
                    <a:pt x="1481" y="778"/>
                  </a:lnTo>
                  <a:lnTo>
                    <a:pt x="1482" y="785"/>
                  </a:lnTo>
                  <a:lnTo>
                    <a:pt x="1482" y="792"/>
                  </a:lnTo>
                  <a:lnTo>
                    <a:pt x="1482" y="792"/>
                  </a:lnTo>
                  <a:close/>
                  <a:moveTo>
                    <a:pt x="439" y="722"/>
                  </a:moveTo>
                  <a:lnTo>
                    <a:pt x="439" y="722"/>
                  </a:lnTo>
                  <a:lnTo>
                    <a:pt x="447" y="723"/>
                  </a:lnTo>
                  <a:lnTo>
                    <a:pt x="454" y="724"/>
                  </a:lnTo>
                  <a:lnTo>
                    <a:pt x="461" y="725"/>
                  </a:lnTo>
                  <a:lnTo>
                    <a:pt x="467" y="728"/>
                  </a:lnTo>
                  <a:lnTo>
                    <a:pt x="473" y="731"/>
                  </a:lnTo>
                  <a:lnTo>
                    <a:pt x="478" y="735"/>
                  </a:lnTo>
                  <a:lnTo>
                    <a:pt x="484" y="739"/>
                  </a:lnTo>
                  <a:lnTo>
                    <a:pt x="489" y="743"/>
                  </a:lnTo>
                  <a:lnTo>
                    <a:pt x="494" y="748"/>
                  </a:lnTo>
                  <a:lnTo>
                    <a:pt x="497" y="753"/>
                  </a:lnTo>
                  <a:lnTo>
                    <a:pt x="501" y="759"/>
                  </a:lnTo>
                  <a:lnTo>
                    <a:pt x="504" y="765"/>
                  </a:lnTo>
                  <a:lnTo>
                    <a:pt x="506" y="771"/>
                  </a:lnTo>
                  <a:lnTo>
                    <a:pt x="508" y="778"/>
                  </a:lnTo>
                  <a:lnTo>
                    <a:pt x="509" y="785"/>
                  </a:lnTo>
                  <a:lnTo>
                    <a:pt x="509" y="792"/>
                  </a:lnTo>
                  <a:lnTo>
                    <a:pt x="509" y="792"/>
                  </a:lnTo>
                  <a:lnTo>
                    <a:pt x="509" y="799"/>
                  </a:lnTo>
                  <a:lnTo>
                    <a:pt x="508" y="806"/>
                  </a:lnTo>
                  <a:lnTo>
                    <a:pt x="506" y="812"/>
                  </a:lnTo>
                  <a:lnTo>
                    <a:pt x="504" y="819"/>
                  </a:lnTo>
                  <a:lnTo>
                    <a:pt x="501" y="825"/>
                  </a:lnTo>
                  <a:lnTo>
                    <a:pt x="497" y="831"/>
                  </a:lnTo>
                  <a:lnTo>
                    <a:pt x="494" y="836"/>
                  </a:lnTo>
                  <a:lnTo>
                    <a:pt x="489" y="841"/>
                  </a:lnTo>
                  <a:lnTo>
                    <a:pt x="484" y="845"/>
                  </a:lnTo>
                  <a:lnTo>
                    <a:pt x="478" y="849"/>
                  </a:lnTo>
                  <a:lnTo>
                    <a:pt x="473" y="852"/>
                  </a:lnTo>
                  <a:lnTo>
                    <a:pt x="467" y="856"/>
                  </a:lnTo>
                  <a:lnTo>
                    <a:pt x="461" y="858"/>
                  </a:lnTo>
                  <a:lnTo>
                    <a:pt x="454" y="860"/>
                  </a:lnTo>
                  <a:lnTo>
                    <a:pt x="447" y="861"/>
                  </a:lnTo>
                  <a:lnTo>
                    <a:pt x="439" y="861"/>
                  </a:lnTo>
                  <a:lnTo>
                    <a:pt x="439" y="861"/>
                  </a:lnTo>
                  <a:lnTo>
                    <a:pt x="433" y="861"/>
                  </a:lnTo>
                  <a:lnTo>
                    <a:pt x="426" y="860"/>
                  </a:lnTo>
                  <a:lnTo>
                    <a:pt x="419" y="858"/>
                  </a:lnTo>
                  <a:lnTo>
                    <a:pt x="413" y="856"/>
                  </a:lnTo>
                  <a:lnTo>
                    <a:pt x="407" y="852"/>
                  </a:lnTo>
                  <a:lnTo>
                    <a:pt x="401" y="849"/>
                  </a:lnTo>
                  <a:lnTo>
                    <a:pt x="396" y="845"/>
                  </a:lnTo>
                  <a:lnTo>
                    <a:pt x="391" y="841"/>
                  </a:lnTo>
                  <a:lnTo>
                    <a:pt x="386" y="836"/>
                  </a:lnTo>
                  <a:lnTo>
                    <a:pt x="383" y="831"/>
                  </a:lnTo>
                  <a:lnTo>
                    <a:pt x="379" y="825"/>
                  </a:lnTo>
                  <a:lnTo>
                    <a:pt x="376" y="819"/>
                  </a:lnTo>
                  <a:lnTo>
                    <a:pt x="374" y="812"/>
                  </a:lnTo>
                  <a:lnTo>
                    <a:pt x="372" y="806"/>
                  </a:lnTo>
                  <a:lnTo>
                    <a:pt x="371" y="799"/>
                  </a:lnTo>
                  <a:lnTo>
                    <a:pt x="371" y="792"/>
                  </a:lnTo>
                  <a:lnTo>
                    <a:pt x="371" y="792"/>
                  </a:lnTo>
                  <a:lnTo>
                    <a:pt x="371" y="785"/>
                  </a:lnTo>
                  <a:lnTo>
                    <a:pt x="372" y="778"/>
                  </a:lnTo>
                  <a:lnTo>
                    <a:pt x="374" y="771"/>
                  </a:lnTo>
                  <a:lnTo>
                    <a:pt x="376" y="765"/>
                  </a:lnTo>
                  <a:lnTo>
                    <a:pt x="379" y="759"/>
                  </a:lnTo>
                  <a:lnTo>
                    <a:pt x="383" y="753"/>
                  </a:lnTo>
                  <a:lnTo>
                    <a:pt x="386" y="748"/>
                  </a:lnTo>
                  <a:lnTo>
                    <a:pt x="391" y="743"/>
                  </a:lnTo>
                  <a:lnTo>
                    <a:pt x="396" y="739"/>
                  </a:lnTo>
                  <a:lnTo>
                    <a:pt x="401" y="735"/>
                  </a:lnTo>
                  <a:lnTo>
                    <a:pt x="407" y="731"/>
                  </a:lnTo>
                  <a:lnTo>
                    <a:pt x="413" y="728"/>
                  </a:lnTo>
                  <a:lnTo>
                    <a:pt x="419" y="725"/>
                  </a:lnTo>
                  <a:lnTo>
                    <a:pt x="426" y="724"/>
                  </a:lnTo>
                  <a:lnTo>
                    <a:pt x="433" y="723"/>
                  </a:lnTo>
                  <a:lnTo>
                    <a:pt x="439" y="722"/>
                  </a:lnTo>
                  <a:lnTo>
                    <a:pt x="439" y="722"/>
                  </a:lnTo>
                  <a:close/>
                  <a:moveTo>
                    <a:pt x="534" y="1539"/>
                  </a:moveTo>
                  <a:lnTo>
                    <a:pt x="482" y="1539"/>
                  </a:lnTo>
                  <a:lnTo>
                    <a:pt x="482" y="1539"/>
                  </a:lnTo>
                  <a:lnTo>
                    <a:pt x="473" y="1538"/>
                  </a:lnTo>
                  <a:lnTo>
                    <a:pt x="465" y="1535"/>
                  </a:lnTo>
                  <a:lnTo>
                    <a:pt x="457" y="1532"/>
                  </a:lnTo>
                  <a:lnTo>
                    <a:pt x="450" y="1526"/>
                  </a:lnTo>
                  <a:lnTo>
                    <a:pt x="443" y="1520"/>
                  </a:lnTo>
                  <a:lnTo>
                    <a:pt x="437" y="1513"/>
                  </a:lnTo>
                  <a:lnTo>
                    <a:pt x="433" y="1506"/>
                  </a:lnTo>
                  <a:lnTo>
                    <a:pt x="430" y="1498"/>
                  </a:lnTo>
                  <a:lnTo>
                    <a:pt x="344" y="1104"/>
                  </a:lnTo>
                  <a:lnTo>
                    <a:pt x="344" y="1104"/>
                  </a:lnTo>
                  <a:lnTo>
                    <a:pt x="343" y="1095"/>
                  </a:lnTo>
                  <a:lnTo>
                    <a:pt x="344" y="1087"/>
                  </a:lnTo>
                  <a:lnTo>
                    <a:pt x="346" y="1080"/>
                  </a:lnTo>
                  <a:lnTo>
                    <a:pt x="350" y="1074"/>
                  </a:lnTo>
                  <a:lnTo>
                    <a:pt x="355" y="1069"/>
                  </a:lnTo>
                  <a:lnTo>
                    <a:pt x="361" y="1066"/>
                  </a:lnTo>
                  <a:lnTo>
                    <a:pt x="369" y="1063"/>
                  </a:lnTo>
                  <a:lnTo>
                    <a:pt x="377" y="1062"/>
                  </a:lnTo>
                  <a:lnTo>
                    <a:pt x="466" y="1062"/>
                  </a:lnTo>
                  <a:lnTo>
                    <a:pt x="466" y="1062"/>
                  </a:lnTo>
                  <a:lnTo>
                    <a:pt x="474" y="1063"/>
                  </a:lnTo>
                  <a:lnTo>
                    <a:pt x="483" y="1066"/>
                  </a:lnTo>
                  <a:lnTo>
                    <a:pt x="491" y="1069"/>
                  </a:lnTo>
                  <a:lnTo>
                    <a:pt x="497" y="1074"/>
                  </a:lnTo>
                  <a:lnTo>
                    <a:pt x="503" y="1080"/>
                  </a:lnTo>
                  <a:lnTo>
                    <a:pt x="508" y="1087"/>
                  </a:lnTo>
                  <a:lnTo>
                    <a:pt x="512" y="1096"/>
                  </a:lnTo>
                  <a:lnTo>
                    <a:pt x="514" y="1104"/>
                  </a:lnTo>
                  <a:lnTo>
                    <a:pt x="570" y="1497"/>
                  </a:lnTo>
                  <a:lnTo>
                    <a:pt x="570" y="1497"/>
                  </a:lnTo>
                  <a:lnTo>
                    <a:pt x="570" y="1505"/>
                  </a:lnTo>
                  <a:lnTo>
                    <a:pt x="569" y="1513"/>
                  </a:lnTo>
                  <a:lnTo>
                    <a:pt x="566" y="1520"/>
                  </a:lnTo>
                  <a:lnTo>
                    <a:pt x="562" y="1526"/>
                  </a:lnTo>
                  <a:lnTo>
                    <a:pt x="556" y="1532"/>
                  </a:lnTo>
                  <a:lnTo>
                    <a:pt x="549" y="1535"/>
                  </a:lnTo>
                  <a:lnTo>
                    <a:pt x="542" y="1538"/>
                  </a:lnTo>
                  <a:lnTo>
                    <a:pt x="534" y="1539"/>
                  </a:lnTo>
                  <a:lnTo>
                    <a:pt x="534" y="1539"/>
                  </a:lnTo>
                  <a:close/>
                  <a:moveTo>
                    <a:pt x="819" y="1539"/>
                  </a:moveTo>
                  <a:lnTo>
                    <a:pt x="767" y="1539"/>
                  </a:lnTo>
                  <a:lnTo>
                    <a:pt x="767" y="1539"/>
                  </a:lnTo>
                  <a:lnTo>
                    <a:pt x="759" y="1538"/>
                  </a:lnTo>
                  <a:lnTo>
                    <a:pt x="750" y="1535"/>
                  </a:lnTo>
                  <a:lnTo>
                    <a:pt x="743" y="1532"/>
                  </a:lnTo>
                  <a:lnTo>
                    <a:pt x="736" y="1526"/>
                  </a:lnTo>
                  <a:lnTo>
                    <a:pt x="731" y="1520"/>
                  </a:lnTo>
                  <a:lnTo>
                    <a:pt x="726" y="1513"/>
                  </a:lnTo>
                  <a:lnTo>
                    <a:pt x="723" y="1505"/>
                  </a:lnTo>
                  <a:lnTo>
                    <a:pt x="721" y="1497"/>
                  </a:lnTo>
                  <a:lnTo>
                    <a:pt x="682" y="1104"/>
                  </a:lnTo>
                  <a:lnTo>
                    <a:pt x="682" y="1104"/>
                  </a:lnTo>
                  <a:lnTo>
                    <a:pt x="683" y="1096"/>
                  </a:lnTo>
                  <a:lnTo>
                    <a:pt x="684" y="1087"/>
                  </a:lnTo>
                  <a:lnTo>
                    <a:pt x="687" y="1080"/>
                  </a:lnTo>
                  <a:lnTo>
                    <a:pt x="692" y="1074"/>
                  </a:lnTo>
                  <a:lnTo>
                    <a:pt x="697" y="1069"/>
                  </a:lnTo>
                  <a:lnTo>
                    <a:pt x="704" y="1066"/>
                  </a:lnTo>
                  <a:lnTo>
                    <a:pt x="711" y="1063"/>
                  </a:lnTo>
                  <a:lnTo>
                    <a:pt x="720" y="1062"/>
                  </a:lnTo>
                  <a:lnTo>
                    <a:pt x="809" y="1062"/>
                  </a:lnTo>
                  <a:lnTo>
                    <a:pt x="809" y="1062"/>
                  </a:lnTo>
                  <a:lnTo>
                    <a:pt x="817" y="1063"/>
                  </a:lnTo>
                  <a:lnTo>
                    <a:pt x="825" y="1066"/>
                  </a:lnTo>
                  <a:lnTo>
                    <a:pt x="832" y="1069"/>
                  </a:lnTo>
                  <a:lnTo>
                    <a:pt x="839" y="1074"/>
                  </a:lnTo>
                  <a:lnTo>
                    <a:pt x="844" y="1080"/>
                  </a:lnTo>
                  <a:lnTo>
                    <a:pt x="848" y="1087"/>
                  </a:lnTo>
                  <a:lnTo>
                    <a:pt x="851" y="1096"/>
                  </a:lnTo>
                  <a:lnTo>
                    <a:pt x="852" y="1104"/>
                  </a:lnTo>
                  <a:lnTo>
                    <a:pt x="860" y="1497"/>
                  </a:lnTo>
                  <a:lnTo>
                    <a:pt x="860" y="1497"/>
                  </a:lnTo>
                  <a:lnTo>
                    <a:pt x="859" y="1505"/>
                  </a:lnTo>
                  <a:lnTo>
                    <a:pt x="857" y="1512"/>
                  </a:lnTo>
                  <a:lnTo>
                    <a:pt x="854" y="1519"/>
                  </a:lnTo>
                  <a:lnTo>
                    <a:pt x="849" y="1525"/>
                  </a:lnTo>
                  <a:lnTo>
                    <a:pt x="843" y="1532"/>
                  </a:lnTo>
                  <a:lnTo>
                    <a:pt x="836" y="1535"/>
                  </a:lnTo>
                  <a:lnTo>
                    <a:pt x="827" y="1538"/>
                  </a:lnTo>
                  <a:lnTo>
                    <a:pt x="819" y="1539"/>
                  </a:lnTo>
                  <a:lnTo>
                    <a:pt x="819" y="1539"/>
                  </a:lnTo>
                  <a:close/>
                  <a:moveTo>
                    <a:pt x="596" y="647"/>
                  </a:moveTo>
                  <a:lnTo>
                    <a:pt x="806" y="276"/>
                  </a:lnTo>
                  <a:lnTo>
                    <a:pt x="806" y="276"/>
                  </a:lnTo>
                  <a:lnTo>
                    <a:pt x="816" y="275"/>
                  </a:lnTo>
                  <a:lnTo>
                    <a:pt x="826" y="273"/>
                  </a:lnTo>
                  <a:lnTo>
                    <a:pt x="837" y="271"/>
                  </a:lnTo>
                  <a:lnTo>
                    <a:pt x="846" y="268"/>
                  </a:lnTo>
                  <a:lnTo>
                    <a:pt x="855" y="264"/>
                  </a:lnTo>
                  <a:lnTo>
                    <a:pt x="863" y="260"/>
                  </a:lnTo>
                  <a:lnTo>
                    <a:pt x="871" y="254"/>
                  </a:lnTo>
                  <a:lnTo>
                    <a:pt x="880" y="249"/>
                  </a:lnTo>
                  <a:lnTo>
                    <a:pt x="888" y="243"/>
                  </a:lnTo>
                  <a:lnTo>
                    <a:pt x="895" y="236"/>
                  </a:lnTo>
                  <a:lnTo>
                    <a:pt x="901" y="229"/>
                  </a:lnTo>
                  <a:lnTo>
                    <a:pt x="907" y="222"/>
                  </a:lnTo>
                  <a:lnTo>
                    <a:pt x="913" y="213"/>
                  </a:lnTo>
                  <a:lnTo>
                    <a:pt x="919" y="205"/>
                  </a:lnTo>
                  <a:lnTo>
                    <a:pt x="923" y="197"/>
                  </a:lnTo>
                  <a:lnTo>
                    <a:pt x="927" y="188"/>
                  </a:lnTo>
                  <a:lnTo>
                    <a:pt x="927" y="188"/>
                  </a:lnTo>
                  <a:lnTo>
                    <a:pt x="931" y="197"/>
                  </a:lnTo>
                  <a:lnTo>
                    <a:pt x="935" y="205"/>
                  </a:lnTo>
                  <a:lnTo>
                    <a:pt x="940" y="213"/>
                  </a:lnTo>
                  <a:lnTo>
                    <a:pt x="945" y="222"/>
                  </a:lnTo>
                  <a:lnTo>
                    <a:pt x="951" y="229"/>
                  </a:lnTo>
                  <a:lnTo>
                    <a:pt x="959" y="236"/>
                  </a:lnTo>
                  <a:lnTo>
                    <a:pt x="966" y="243"/>
                  </a:lnTo>
                  <a:lnTo>
                    <a:pt x="973" y="249"/>
                  </a:lnTo>
                  <a:lnTo>
                    <a:pt x="981" y="254"/>
                  </a:lnTo>
                  <a:lnTo>
                    <a:pt x="989" y="260"/>
                  </a:lnTo>
                  <a:lnTo>
                    <a:pt x="999" y="264"/>
                  </a:lnTo>
                  <a:lnTo>
                    <a:pt x="1008" y="268"/>
                  </a:lnTo>
                  <a:lnTo>
                    <a:pt x="1017" y="271"/>
                  </a:lnTo>
                  <a:lnTo>
                    <a:pt x="1026" y="273"/>
                  </a:lnTo>
                  <a:lnTo>
                    <a:pt x="1037" y="275"/>
                  </a:lnTo>
                  <a:lnTo>
                    <a:pt x="1047" y="276"/>
                  </a:lnTo>
                  <a:lnTo>
                    <a:pt x="1257" y="647"/>
                  </a:lnTo>
                  <a:lnTo>
                    <a:pt x="927" y="647"/>
                  </a:lnTo>
                  <a:lnTo>
                    <a:pt x="596" y="647"/>
                  </a:lnTo>
                  <a:close/>
                  <a:moveTo>
                    <a:pt x="1132" y="1497"/>
                  </a:moveTo>
                  <a:lnTo>
                    <a:pt x="1132" y="1497"/>
                  </a:lnTo>
                  <a:lnTo>
                    <a:pt x="1130" y="1505"/>
                  </a:lnTo>
                  <a:lnTo>
                    <a:pt x="1127" y="1513"/>
                  </a:lnTo>
                  <a:lnTo>
                    <a:pt x="1123" y="1520"/>
                  </a:lnTo>
                  <a:lnTo>
                    <a:pt x="1117" y="1526"/>
                  </a:lnTo>
                  <a:lnTo>
                    <a:pt x="1110" y="1532"/>
                  </a:lnTo>
                  <a:lnTo>
                    <a:pt x="1102" y="1535"/>
                  </a:lnTo>
                  <a:lnTo>
                    <a:pt x="1094" y="1538"/>
                  </a:lnTo>
                  <a:lnTo>
                    <a:pt x="1086" y="1539"/>
                  </a:lnTo>
                  <a:lnTo>
                    <a:pt x="1035" y="1539"/>
                  </a:lnTo>
                  <a:lnTo>
                    <a:pt x="1035" y="1539"/>
                  </a:lnTo>
                  <a:lnTo>
                    <a:pt x="1025" y="1538"/>
                  </a:lnTo>
                  <a:lnTo>
                    <a:pt x="1018" y="1535"/>
                  </a:lnTo>
                  <a:lnTo>
                    <a:pt x="1011" y="1532"/>
                  </a:lnTo>
                  <a:lnTo>
                    <a:pt x="1005" y="1525"/>
                  </a:lnTo>
                  <a:lnTo>
                    <a:pt x="1000" y="1519"/>
                  </a:lnTo>
                  <a:lnTo>
                    <a:pt x="996" y="1512"/>
                  </a:lnTo>
                  <a:lnTo>
                    <a:pt x="994" y="1505"/>
                  </a:lnTo>
                  <a:lnTo>
                    <a:pt x="994" y="1497"/>
                  </a:lnTo>
                  <a:lnTo>
                    <a:pt x="1002" y="1104"/>
                  </a:lnTo>
                  <a:lnTo>
                    <a:pt x="1002" y="1104"/>
                  </a:lnTo>
                  <a:lnTo>
                    <a:pt x="1003" y="1096"/>
                  </a:lnTo>
                  <a:lnTo>
                    <a:pt x="1005" y="1087"/>
                  </a:lnTo>
                  <a:lnTo>
                    <a:pt x="1009" y="1080"/>
                  </a:lnTo>
                  <a:lnTo>
                    <a:pt x="1014" y="1074"/>
                  </a:lnTo>
                  <a:lnTo>
                    <a:pt x="1021" y="1069"/>
                  </a:lnTo>
                  <a:lnTo>
                    <a:pt x="1028" y="1066"/>
                  </a:lnTo>
                  <a:lnTo>
                    <a:pt x="1036" y="1063"/>
                  </a:lnTo>
                  <a:lnTo>
                    <a:pt x="1045" y="1062"/>
                  </a:lnTo>
                  <a:lnTo>
                    <a:pt x="1133" y="1062"/>
                  </a:lnTo>
                  <a:lnTo>
                    <a:pt x="1133" y="1062"/>
                  </a:lnTo>
                  <a:lnTo>
                    <a:pt x="1141" y="1063"/>
                  </a:lnTo>
                  <a:lnTo>
                    <a:pt x="1149" y="1066"/>
                  </a:lnTo>
                  <a:lnTo>
                    <a:pt x="1156" y="1069"/>
                  </a:lnTo>
                  <a:lnTo>
                    <a:pt x="1162" y="1074"/>
                  </a:lnTo>
                  <a:lnTo>
                    <a:pt x="1166" y="1080"/>
                  </a:lnTo>
                  <a:lnTo>
                    <a:pt x="1169" y="1087"/>
                  </a:lnTo>
                  <a:lnTo>
                    <a:pt x="1171" y="1096"/>
                  </a:lnTo>
                  <a:lnTo>
                    <a:pt x="1171" y="1104"/>
                  </a:lnTo>
                  <a:lnTo>
                    <a:pt x="1132" y="1497"/>
                  </a:lnTo>
                  <a:close/>
                  <a:moveTo>
                    <a:pt x="1510" y="1104"/>
                  </a:moveTo>
                  <a:lnTo>
                    <a:pt x="1422" y="1498"/>
                  </a:lnTo>
                  <a:lnTo>
                    <a:pt x="1422" y="1498"/>
                  </a:lnTo>
                  <a:lnTo>
                    <a:pt x="1420" y="1506"/>
                  </a:lnTo>
                  <a:lnTo>
                    <a:pt x="1415" y="1513"/>
                  </a:lnTo>
                  <a:lnTo>
                    <a:pt x="1410" y="1520"/>
                  </a:lnTo>
                  <a:lnTo>
                    <a:pt x="1404" y="1526"/>
                  </a:lnTo>
                  <a:lnTo>
                    <a:pt x="1397" y="1532"/>
                  </a:lnTo>
                  <a:lnTo>
                    <a:pt x="1389" y="1535"/>
                  </a:lnTo>
                  <a:lnTo>
                    <a:pt x="1380" y="1538"/>
                  </a:lnTo>
                  <a:lnTo>
                    <a:pt x="1371" y="1539"/>
                  </a:lnTo>
                  <a:lnTo>
                    <a:pt x="1320" y="1539"/>
                  </a:lnTo>
                  <a:lnTo>
                    <a:pt x="1320" y="1539"/>
                  </a:lnTo>
                  <a:lnTo>
                    <a:pt x="1312" y="1538"/>
                  </a:lnTo>
                  <a:lnTo>
                    <a:pt x="1303" y="1535"/>
                  </a:lnTo>
                  <a:lnTo>
                    <a:pt x="1297" y="1532"/>
                  </a:lnTo>
                  <a:lnTo>
                    <a:pt x="1292" y="1526"/>
                  </a:lnTo>
                  <a:lnTo>
                    <a:pt x="1287" y="1520"/>
                  </a:lnTo>
                  <a:lnTo>
                    <a:pt x="1285" y="1513"/>
                  </a:lnTo>
                  <a:lnTo>
                    <a:pt x="1283" y="1505"/>
                  </a:lnTo>
                  <a:lnTo>
                    <a:pt x="1284" y="1497"/>
                  </a:lnTo>
                  <a:lnTo>
                    <a:pt x="1339" y="1104"/>
                  </a:lnTo>
                  <a:lnTo>
                    <a:pt x="1339" y="1104"/>
                  </a:lnTo>
                  <a:lnTo>
                    <a:pt x="1341" y="1096"/>
                  </a:lnTo>
                  <a:lnTo>
                    <a:pt x="1345" y="1087"/>
                  </a:lnTo>
                  <a:lnTo>
                    <a:pt x="1350" y="1080"/>
                  </a:lnTo>
                  <a:lnTo>
                    <a:pt x="1356" y="1074"/>
                  </a:lnTo>
                  <a:lnTo>
                    <a:pt x="1363" y="1069"/>
                  </a:lnTo>
                  <a:lnTo>
                    <a:pt x="1370" y="1066"/>
                  </a:lnTo>
                  <a:lnTo>
                    <a:pt x="1378" y="1063"/>
                  </a:lnTo>
                  <a:lnTo>
                    <a:pt x="1388" y="1062"/>
                  </a:lnTo>
                  <a:lnTo>
                    <a:pt x="1476" y="1062"/>
                  </a:lnTo>
                  <a:lnTo>
                    <a:pt x="1476" y="1062"/>
                  </a:lnTo>
                  <a:lnTo>
                    <a:pt x="1484" y="1063"/>
                  </a:lnTo>
                  <a:lnTo>
                    <a:pt x="1492" y="1066"/>
                  </a:lnTo>
                  <a:lnTo>
                    <a:pt x="1498" y="1069"/>
                  </a:lnTo>
                  <a:lnTo>
                    <a:pt x="1503" y="1074"/>
                  </a:lnTo>
                  <a:lnTo>
                    <a:pt x="1507" y="1080"/>
                  </a:lnTo>
                  <a:lnTo>
                    <a:pt x="1510" y="1087"/>
                  </a:lnTo>
                  <a:lnTo>
                    <a:pt x="1510" y="1095"/>
                  </a:lnTo>
                  <a:lnTo>
                    <a:pt x="1510" y="1104"/>
                  </a:lnTo>
                  <a:lnTo>
                    <a:pt x="1510" y="1104"/>
                  </a:lnTo>
                  <a:close/>
                </a:path>
              </a:pathLst>
            </a:custGeom>
            <a:solidFill>
              <a:schemeClr val="accent1"/>
            </a:solidFill>
            <a:ln>
              <a:noFill/>
            </a:ln>
          </p:spPr>
          <p:txBody>
            <a:bodyPr vert="horz" wrap="square" lIns="93247" tIns="548562" rIns="93247" bIns="46623" numCol="1" anchor="t" anchorCtr="0" compatLnSpc="1">
              <a:prstTxWarp prst="textNoShape">
                <a:avLst/>
              </a:prstTxWarp>
            </a:bodyPr>
            <a:lstStyle/>
            <a:p>
              <a:pPr marL="0" marR="0" lvl="0" indent="0" algn="l" defTabSz="932418" rtl="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a:ln>
                  <a:noFill/>
                </a:ln>
                <a:solidFill>
                  <a:schemeClr val="tx1">
                    <a:lumMod val="75000"/>
                  </a:schemeClr>
                </a:solidFill>
                <a:effectLst/>
                <a:uLnTx/>
                <a:uFillTx/>
                <a:latin typeface="Segoe UI"/>
                <a:ea typeface="+mn-ea"/>
                <a:cs typeface="+mn-cs"/>
              </a:endParaRPr>
            </a:p>
          </p:txBody>
        </p:sp>
        <p:sp>
          <p:nvSpPr>
            <p:cNvPr id="320" name="Oval 319">
              <a:extLst>
                <a:ext uri="{FF2B5EF4-FFF2-40B4-BE49-F238E27FC236}">
                  <a16:creationId xmlns:a16="http://schemas.microsoft.com/office/drawing/2014/main" id="{D9F5F2B5-5A3E-478D-8966-138988ECC0FC}"/>
                </a:ext>
              </a:extLst>
            </p:cNvPr>
            <p:cNvSpPr/>
            <p:nvPr/>
          </p:nvSpPr>
          <p:spPr>
            <a:xfrm>
              <a:off x="11296230" y="4975989"/>
              <a:ext cx="462761" cy="462762"/>
            </a:xfrm>
            <a:prstGeom prst="ellipse">
              <a:avLst/>
            </a:prstGeom>
            <a:solidFill>
              <a:schemeClr val="bg1"/>
            </a:solidFill>
            <a:ln w="12700" cap="flat" cmpd="sng" algn="ctr">
              <a:solidFill>
                <a:schemeClr val="bg1">
                  <a:lumMod val="75000"/>
                </a:schemeClr>
              </a:solidFill>
              <a:prstDash val="solid"/>
            </a:ln>
            <a:effectLst/>
          </p:spPr>
          <p:txBody>
            <a:bodyPr rot="0" spcFirstLastPara="0" vertOverflow="overflow" horzOverflow="overflow" vert="horz" wrap="none" lIns="0" tIns="274320" rIns="0" bIns="18288" numCol="1" spcCol="0" rtlCol="0" fromWordArt="0" anchor="ctr" anchorCtr="0" forceAA="0" compatLnSpc="1">
              <a:prstTxWarp prst="textNoShape">
                <a:avLst/>
              </a:prstTxWarp>
              <a:noAutofit/>
            </a:bodyPr>
            <a:lstStyle/>
            <a:p>
              <a:pPr marL="0" marR="0" lvl="0" indent="0" algn="ctr" defTabSz="895698" rtl="0" eaLnBrk="1" fontAlgn="auto" latinLnBrk="0" hangingPunct="1">
                <a:lnSpc>
                  <a:spcPct val="70000"/>
                </a:lnSpc>
                <a:spcBef>
                  <a:spcPts val="0"/>
                </a:spcBef>
                <a:spcAft>
                  <a:spcPts val="0"/>
                </a:spcAft>
                <a:buClrTx/>
                <a:buSzTx/>
                <a:buFontTx/>
                <a:buNone/>
                <a:tabLst/>
                <a:defRPr/>
              </a:pPr>
              <a:r>
                <a:rPr kumimoji="0" lang="en-US" sz="600" b="0" i="0" u="none" strike="noStrike" kern="0" cap="none" spc="0" normalizeH="0" baseline="0" noProof="0" dirty="0">
                  <a:ln>
                    <a:noFill/>
                  </a:ln>
                  <a:solidFill>
                    <a:schemeClr val="tx1">
                      <a:lumMod val="75000"/>
                    </a:schemeClr>
                  </a:solidFill>
                  <a:effectLst/>
                  <a:uLnTx/>
                  <a:uFillTx/>
                  <a:latin typeface="Segoe UI Semibold" panose="020B0702040204020203" pitchFamily="34" charset="0"/>
                  <a:ea typeface="+mn-ea"/>
                  <a:cs typeface="Segoe UI Semibold" panose="020B0702040204020203" pitchFamily="34" charset="0"/>
                </a:rPr>
                <a:t>Mobile</a:t>
              </a:r>
            </a:p>
          </p:txBody>
        </p:sp>
        <p:sp>
          <p:nvSpPr>
            <p:cNvPr id="321" name="Freeform 13">
              <a:extLst>
                <a:ext uri="{FF2B5EF4-FFF2-40B4-BE49-F238E27FC236}">
                  <a16:creationId xmlns:a16="http://schemas.microsoft.com/office/drawing/2014/main" id="{8AFD9E34-E1DA-4156-B021-69FB56446FDA}"/>
                </a:ext>
              </a:extLst>
            </p:cNvPr>
            <p:cNvSpPr>
              <a:spLocks noChangeAspect="1" noEditPoints="1"/>
            </p:cNvSpPr>
            <p:nvPr/>
          </p:nvSpPr>
          <p:spPr bwMode="black">
            <a:xfrm>
              <a:off x="11469914" y="5038065"/>
              <a:ext cx="115395" cy="216665"/>
            </a:xfrm>
            <a:custGeom>
              <a:avLst/>
              <a:gdLst>
                <a:gd name="T0" fmla="*/ 860 w 1012"/>
                <a:gd name="T1" fmla="*/ 1756 h 1907"/>
                <a:gd name="T2" fmla="*/ 837 w 1012"/>
                <a:gd name="T3" fmla="*/ 1771 h 1907"/>
                <a:gd name="T4" fmla="*/ 855 w 1012"/>
                <a:gd name="T5" fmla="*/ 1796 h 1907"/>
                <a:gd name="T6" fmla="*/ 873 w 1012"/>
                <a:gd name="T7" fmla="*/ 1766 h 1907"/>
                <a:gd name="T8" fmla="*/ 860 w 1012"/>
                <a:gd name="T9" fmla="*/ 1756 h 1907"/>
                <a:gd name="T10" fmla="*/ 837 w 1012"/>
                <a:gd name="T11" fmla="*/ 1771 h 1907"/>
                <a:gd name="T12" fmla="*/ 855 w 1012"/>
                <a:gd name="T13" fmla="*/ 1796 h 1907"/>
                <a:gd name="T14" fmla="*/ 873 w 1012"/>
                <a:gd name="T15" fmla="*/ 1766 h 1907"/>
                <a:gd name="T16" fmla="*/ 44 w 1012"/>
                <a:gd name="T17" fmla="*/ 0 h 1907"/>
                <a:gd name="T18" fmla="*/ 0 w 1012"/>
                <a:gd name="T19" fmla="*/ 1864 h 1907"/>
                <a:gd name="T20" fmla="*/ 968 w 1012"/>
                <a:gd name="T21" fmla="*/ 1907 h 1907"/>
                <a:gd name="T22" fmla="*/ 1012 w 1012"/>
                <a:gd name="T23" fmla="*/ 44 h 1907"/>
                <a:gd name="T24" fmla="*/ 201 w 1012"/>
                <a:gd name="T25" fmla="*/ 1793 h 1907"/>
                <a:gd name="T26" fmla="*/ 171 w 1012"/>
                <a:gd name="T27" fmla="*/ 1816 h 1907"/>
                <a:gd name="T28" fmla="*/ 119 w 1012"/>
                <a:gd name="T29" fmla="*/ 1785 h 1907"/>
                <a:gd name="T30" fmla="*/ 171 w 1012"/>
                <a:gd name="T31" fmla="*/ 1755 h 1907"/>
                <a:gd name="T32" fmla="*/ 201 w 1012"/>
                <a:gd name="T33" fmla="*/ 1777 h 1907"/>
                <a:gd name="T34" fmla="*/ 500 w 1012"/>
                <a:gd name="T35" fmla="*/ 1819 h 1907"/>
                <a:gd name="T36" fmla="*/ 473 w 1012"/>
                <a:gd name="T37" fmla="*/ 1792 h 1907"/>
                <a:gd name="T38" fmla="*/ 500 w 1012"/>
                <a:gd name="T39" fmla="*/ 1819 h 1907"/>
                <a:gd name="T40" fmla="*/ 473 w 1012"/>
                <a:gd name="T41" fmla="*/ 1789 h 1907"/>
                <a:gd name="T42" fmla="*/ 500 w 1012"/>
                <a:gd name="T43" fmla="*/ 1763 h 1907"/>
                <a:gd name="T44" fmla="*/ 539 w 1012"/>
                <a:gd name="T45" fmla="*/ 1824 h 1907"/>
                <a:gd name="T46" fmla="*/ 503 w 1012"/>
                <a:gd name="T47" fmla="*/ 1792 h 1907"/>
                <a:gd name="T48" fmla="*/ 539 w 1012"/>
                <a:gd name="T49" fmla="*/ 1824 h 1907"/>
                <a:gd name="T50" fmla="*/ 503 w 1012"/>
                <a:gd name="T51" fmla="*/ 1789 h 1907"/>
                <a:gd name="T52" fmla="*/ 539 w 1012"/>
                <a:gd name="T53" fmla="*/ 1758 h 1907"/>
                <a:gd name="T54" fmla="*/ 883 w 1012"/>
                <a:gd name="T55" fmla="*/ 1783 h 1907"/>
                <a:gd name="T56" fmla="*/ 848 w 1012"/>
                <a:gd name="T57" fmla="*/ 1804 h 1907"/>
                <a:gd name="T58" fmla="*/ 819 w 1012"/>
                <a:gd name="T59" fmla="*/ 1823 h 1907"/>
                <a:gd name="T60" fmla="*/ 809 w 1012"/>
                <a:gd name="T61" fmla="*/ 1823 h 1907"/>
                <a:gd name="T62" fmla="*/ 809 w 1012"/>
                <a:gd name="T63" fmla="*/ 1812 h 1907"/>
                <a:gd name="T64" fmla="*/ 812 w 1012"/>
                <a:gd name="T65" fmla="*/ 1809 h 1907"/>
                <a:gd name="T66" fmla="*/ 815 w 1012"/>
                <a:gd name="T67" fmla="*/ 1806 h 1907"/>
                <a:gd name="T68" fmla="*/ 831 w 1012"/>
                <a:gd name="T69" fmla="*/ 1790 h 1907"/>
                <a:gd name="T70" fmla="*/ 855 w 1012"/>
                <a:gd name="T71" fmla="*/ 1747 h 1907"/>
                <a:gd name="T72" fmla="*/ 880 w 1012"/>
                <a:gd name="T73" fmla="*/ 1761 h 1907"/>
                <a:gd name="T74" fmla="*/ 921 w 1012"/>
                <a:gd name="T75" fmla="*/ 1658 h 1907"/>
                <a:gd name="T76" fmla="*/ 91 w 1012"/>
                <a:gd name="T77" fmla="*/ 234 h 1907"/>
                <a:gd name="T78" fmla="*/ 921 w 1012"/>
                <a:gd name="T79" fmla="*/ 1658 h 1907"/>
                <a:gd name="T80" fmla="*/ 855 w 1012"/>
                <a:gd name="T81" fmla="*/ 1756 h 1907"/>
                <a:gd name="T82" fmla="*/ 851 w 1012"/>
                <a:gd name="T83" fmla="*/ 1796 h 1907"/>
                <a:gd name="T84" fmla="*/ 875 w 1012"/>
                <a:gd name="T85" fmla="*/ 1781 h 1907"/>
                <a:gd name="T86" fmla="*/ 860 w 1012"/>
                <a:gd name="T87" fmla="*/ 1756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12" h="1907">
                  <a:moveTo>
                    <a:pt x="873" y="1766"/>
                  </a:moveTo>
                  <a:cubicBezTo>
                    <a:pt x="870" y="1761"/>
                    <a:pt x="866" y="1757"/>
                    <a:pt x="860" y="1756"/>
                  </a:cubicBezTo>
                  <a:cubicBezTo>
                    <a:pt x="855" y="1756"/>
                    <a:pt x="855" y="1756"/>
                    <a:pt x="855" y="1756"/>
                  </a:cubicBezTo>
                  <a:cubicBezTo>
                    <a:pt x="846" y="1756"/>
                    <a:pt x="839" y="1762"/>
                    <a:pt x="837" y="1771"/>
                  </a:cubicBezTo>
                  <a:cubicBezTo>
                    <a:pt x="833" y="1782"/>
                    <a:pt x="840" y="1793"/>
                    <a:pt x="851" y="1796"/>
                  </a:cubicBezTo>
                  <a:cubicBezTo>
                    <a:pt x="855" y="1796"/>
                    <a:pt x="855" y="1796"/>
                    <a:pt x="855" y="1796"/>
                  </a:cubicBezTo>
                  <a:cubicBezTo>
                    <a:pt x="865" y="1796"/>
                    <a:pt x="873" y="1790"/>
                    <a:pt x="875" y="1781"/>
                  </a:cubicBezTo>
                  <a:cubicBezTo>
                    <a:pt x="876" y="1776"/>
                    <a:pt x="875" y="1770"/>
                    <a:pt x="873" y="1766"/>
                  </a:cubicBezTo>
                  <a:close/>
                  <a:moveTo>
                    <a:pt x="873" y="1766"/>
                  </a:moveTo>
                  <a:cubicBezTo>
                    <a:pt x="870" y="1761"/>
                    <a:pt x="866" y="1757"/>
                    <a:pt x="860" y="1756"/>
                  </a:cubicBezTo>
                  <a:cubicBezTo>
                    <a:pt x="855" y="1756"/>
                    <a:pt x="855" y="1756"/>
                    <a:pt x="855" y="1756"/>
                  </a:cubicBezTo>
                  <a:cubicBezTo>
                    <a:pt x="846" y="1756"/>
                    <a:pt x="839" y="1762"/>
                    <a:pt x="837" y="1771"/>
                  </a:cubicBezTo>
                  <a:cubicBezTo>
                    <a:pt x="833" y="1782"/>
                    <a:pt x="840" y="1793"/>
                    <a:pt x="851" y="1796"/>
                  </a:cubicBezTo>
                  <a:cubicBezTo>
                    <a:pt x="855" y="1796"/>
                    <a:pt x="855" y="1796"/>
                    <a:pt x="855" y="1796"/>
                  </a:cubicBezTo>
                  <a:cubicBezTo>
                    <a:pt x="865" y="1796"/>
                    <a:pt x="873" y="1790"/>
                    <a:pt x="875" y="1781"/>
                  </a:cubicBezTo>
                  <a:cubicBezTo>
                    <a:pt x="876" y="1776"/>
                    <a:pt x="875" y="1770"/>
                    <a:pt x="873" y="1766"/>
                  </a:cubicBezTo>
                  <a:close/>
                  <a:moveTo>
                    <a:pt x="968" y="0"/>
                  </a:moveTo>
                  <a:cubicBezTo>
                    <a:pt x="968" y="0"/>
                    <a:pt x="968" y="0"/>
                    <a:pt x="44" y="0"/>
                  </a:cubicBezTo>
                  <a:cubicBezTo>
                    <a:pt x="19" y="0"/>
                    <a:pt x="0" y="19"/>
                    <a:pt x="0" y="44"/>
                  </a:cubicBezTo>
                  <a:cubicBezTo>
                    <a:pt x="0" y="1864"/>
                    <a:pt x="0" y="1864"/>
                    <a:pt x="0" y="1864"/>
                  </a:cubicBezTo>
                  <a:cubicBezTo>
                    <a:pt x="0" y="1889"/>
                    <a:pt x="19" y="1907"/>
                    <a:pt x="44" y="1907"/>
                  </a:cubicBezTo>
                  <a:cubicBezTo>
                    <a:pt x="44" y="1907"/>
                    <a:pt x="44" y="1907"/>
                    <a:pt x="968" y="1907"/>
                  </a:cubicBezTo>
                  <a:cubicBezTo>
                    <a:pt x="993" y="1907"/>
                    <a:pt x="1012" y="1889"/>
                    <a:pt x="1012" y="1864"/>
                  </a:cubicBezTo>
                  <a:cubicBezTo>
                    <a:pt x="1012" y="44"/>
                    <a:pt x="1012" y="44"/>
                    <a:pt x="1012" y="44"/>
                  </a:cubicBezTo>
                  <a:cubicBezTo>
                    <a:pt x="1012" y="19"/>
                    <a:pt x="993" y="0"/>
                    <a:pt x="968" y="0"/>
                  </a:cubicBezTo>
                  <a:close/>
                  <a:moveTo>
                    <a:pt x="201" y="1793"/>
                  </a:moveTo>
                  <a:cubicBezTo>
                    <a:pt x="147" y="1793"/>
                    <a:pt x="147" y="1793"/>
                    <a:pt x="147" y="1793"/>
                  </a:cubicBezTo>
                  <a:cubicBezTo>
                    <a:pt x="171" y="1816"/>
                    <a:pt x="171" y="1816"/>
                    <a:pt x="171" y="1816"/>
                  </a:cubicBezTo>
                  <a:cubicBezTo>
                    <a:pt x="151" y="1816"/>
                    <a:pt x="151" y="1816"/>
                    <a:pt x="151" y="1816"/>
                  </a:cubicBezTo>
                  <a:cubicBezTo>
                    <a:pt x="119" y="1785"/>
                    <a:pt x="119" y="1785"/>
                    <a:pt x="119" y="1785"/>
                  </a:cubicBezTo>
                  <a:cubicBezTo>
                    <a:pt x="151" y="1755"/>
                    <a:pt x="151" y="1755"/>
                    <a:pt x="151" y="1755"/>
                  </a:cubicBezTo>
                  <a:cubicBezTo>
                    <a:pt x="171" y="1755"/>
                    <a:pt x="171" y="1755"/>
                    <a:pt x="171" y="1755"/>
                  </a:cubicBezTo>
                  <a:cubicBezTo>
                    <a:pt x="147" y="1777"/>
                    <a:pt x="147" y="1777"/>
                    <a:pt x="147" y="1777"/>
                  </a:cubicBezTo>
                  <a:cubicBezTo>
                    <a:pt x="201" y="1777"/>
                    <a:pt x="201" y="1777"/>
                    <a:pt x="201" y="1777"/>
                  </a:cubicBezTo>
                  <a:lnTo>
                    <a:pt x="201" y="1793"/>
                  </a:lnTo>
                  <a:close/>
                  <a:moveTo>
                    <a:pt x="500" y="1819"/>
                  </a:moveTo>
                  <a:cubicBezTo>
                    <a:pt x="473" y="1815"/>
                    <a:pt x="473" y="1815"/>
                    <a:pt x="473" y="1815"/>
                  </a:cubicBezTo>
                  <a:cubicBezTo>
                    <a:pt x="473" y="1792"/>
                    <a:pt x="473" y="1792"/>
                    <a:pt x="473" y="1792"/>
                  </a:cubicBezTo>
                  <a:cubicBezTo>
                    <a:pt x="500" y="1792"/>
                    <a:pt x="500" y="1792"/>
                    <a:pt x="500" y="1792"/>
                  </a:cubicBezTo>
                  <a:lnTo>
                    <a:pt x="500" y="1819"/>
                  </a:lnTo>
                  <a:close/>
                  <a:moveTo>
                    <a:pt x="500" y="1789"/>
                  </a:moveTo>
                  <a:cubicBezTo>
                    <a:pt x="473" y="1789"/>
                    <a:pt x="473" y="1789"/>
                    <a:pt x="473" y="1789"/>
                  </a:cubicBezTo>
                  <a:cubicBezTo>
                    <a:pt x="473" y="1767"/>
                    <a:pt x="473" y="1767"/>
                    <a:pt x="473" y="1767"/>
                  </a:cubicBezTo>
                  <a:cubicBezTo>
                    <a:pt x="500" y="1763"/>
                    <a:pt x="500" y="1763"/>
                    <a:pt x="500" y="1763"/>
                  </a:cubicBezTo>
                  <a:lnTo>
                    <a:pt x="500" y="1789"/>
                  </a:lnTo>
                  <a:close/>
                  <a:moveTo>
                    <a:pt x="539" y="1824"/>
                  </a:moveTo>
                  <a:cubicBezTo>
                    <a:pt x="503" y="1819"/>
                    <a:pt x="503" y="1819"/>
                    <a:pt x="503" y="1819"/>
                  </a:cubicBezTo>
                  <a:cubicBezTo>
                    <a:pt x="503" y="1792"/>
                    <a:pt x="503" y="1792"/>
                    <a:pt x="503" y="1792"/>
                  </a:cubicBezTo>
                  <a:cubicBezTo>
                    <a:pt x="539" y="1792"/>
                    <a:pt x="539" y="1792"/>
                    <a:pt x="539" y="1792"/>
                  </a:cubicBezTo>
                  <a:lnTo>
                    <a:pt x="539" y="1824"/>
                  </a:lnTo>
                  <a:close/>
                  <a:moveTo>
                    <a:pt x="539" y="1789"/>
                  </a:moveTo>
                  <a:cubicBezTo>
                    <a:pt x="503" y="1789"/>
                    <a:pt x="503" y="1789"/>
                    <a:pt x="503" y="1789"/>
                  </a:cubicBezTo>
                  <a:cubicBezTo>
                    <a:pt x="503" y="1763"/>
                    <a:pt x="503" y="1763"/>
                    <a:pt x="503" y="1763"/>
                  </a:cubicBezTo>
                  <a:cubicBezTo>
                    <a:pt x="539" y="1758"/>
                    <a:pt x="539" y="1758"/>
                    <a:pt x="539" y="1758"/>
                  </a:cubicBezTo>
                  <a:lnTo>
                    <a:pt x="539" y="1789"/>
                  </a:lnTo>
                  <a:close/>
                  <a:moveTo>
                    <a:pt x="883" y="1783"/>
                  </a:moveTo>
                  <a:cubicBezTo>
                    <a:pt x="881" y="1796"/>
                    <a:pt x="869" y="1806"/>
                    <a:pt x="855" y="1806"/>
                  </a:cubicBezTo>
                  <a:cubicBezTo>
                    <a:pt x="853" y="1806"/>
                    <a:pt x="851" y="1804"/>
                    <a:pt x="848" y="1804"/>
                  </a:cubicBezTo>
                  <a:cubicBezTo>
                    <a:pt x="846" y="1803"/>
                    <a:pt x="844" y="1802"/>
                    <a:pt x="841" y="1801"/>
                  </a:cubicBezTo>
                  <a:cubicBezTo>
                    <a:pt x="841" y="1801"/>
                    <a:pt x="841" y="1801"/>
                    <a:pt x="819" y="1823"/>
                  </a:cubicBezTo>
                  <a:cubicBezTo>
                    <a:pt x="818" y="1824"/>
                    <a:pt x="816" y="1824"/>
                    <a:pt x="815" y="1824"/>
                  </a:cubicBezTo>
                  <a:cubicBezTo>
                    <a:pt x="812" y="1824"/>
                    <a:pt x="811" y="1824"/>
                    <a:pt x="809" y="1823"/>
                  </a:cubicBezTo>
                  <a:cubicBezTo>
                    <a:pt x="806" y="1820"/>
                    <a:pt x="806" y="1815"/>
                    <a:pt x="809" y="1813"/>
                  </a:cubicBezTo>
                  <a:cubicBezTo>
                    <a:pt x="809" y="1813"/>
                    <a:pt x="809" y="1812"/>
                    <a:pt x="809" y="1812"/>
                  </a:cubicBezTo>
                  <a:cubicBezTo>
                    <a:pt x="810" y="1812"/>
                    <a:pt x="810" y="1811"/>
                    <a:pt x="811" y="1810"/>
                  </a:cubicBezTo>
                  <a:cubicBezTo>
                    <a:pt x="811" y="1810"/>
                    <a:pt x="812" y="1810"/>
                    <a:pt x="812" y="1809"/>
                  </a:cubicBezTo>
                  <a:cubicBezTo>
                    <a:pt x="813" y="1808"/>
                    <a:pt x="814" y="1808"/>
                    <a:pt x="815" y="1807"/>
                  </a:cubicBezTo>
                  <a:cubicBezTo>
                    <a:pt x="815" y="1806"/>
                    <a:pt x="815" y="1806"/>
                    <a:pt x="815" y="1806"/>
                  </a:cubicBezTo>
                  <a:cubicBezTo>
                    <a:pt x="816" y="1806"/>
                    <a:pt x="816" y="1805"/>
                    <a:pt x="817" y="1805"/>
                  </a:cubicBezTo>
                  <a:cubicBezTo>
                    <a:pt x="831" y="1790"/>
                    <a:pt x="831" y="1790"/>
                    <a:pt x="831" y="1790"/>
                  </a:cubicBezTo>
                  <a:cubicBezTo>
                    <a:pt x="827" y="1784"/>
                    <a:pt x="826" y="1776"/>
                    <a:pt x="827" y="1769"/>
                  </a:cubicBezTo>
                  <a:cubicBezTo>
                    <a:pt x="831" y="1756"/>
                    <a:pt x="842" y="1747"/>
                    <a:pt x="855" y="1747"/>
                  </a:cubicBezTo>
                  <a:cubicBezTo>
                    <a:pt x="858" y="1747"/>
                    <a:pt x="860" y="1747"/>
                    <a:pt x="862" y="1748"/>
                  </a:cubicBezTo>
                  <a:cubicBezTo>
                    <a:pt x="870" y="1749"/>
                    <a:pt x="876" y="1754"/>
                    <a:pt x="880" y="1761"/>
                  </a:cubicBezTo>
                  <a:cubicBezTo>
                    <a:pt x="884" y="1768"/>
                    <a:pt x="885" y="1775"/>
                    <a:pt x="883" y="1783"/>
                  </a:cubicBezTo>
                  <a:close/>
                  <a:moveTo>
                    <a:pt x="921" y="1658"/>
                  </a:moveTo>
                  <a:cubicBezTo>
                    <a:pt x="91" y="1658"/>
                    <a:pt x="91" y="1658"/>
                    <a:pt x="91" y="1658"/>
                  </a:cubicBezTo>
                  <a:cubicBezTo>
                    <a:pt x="91" y="234"/>
                    <a:pt x="91" y="234"/>
                    <a:pt x="91" y="234"/>
                  </a:cubicBezTo>
                  <a:cubicBezTo>
                    <a:pt x="921" y="234"/>
                    <a:pt x="921" y="234"/>
                    <a:pt x="921" y="234"/>
                  </a:cubicBezTo>
                  <a:lnTo>
                    <a:pt x="921" y="1658"/>
                  </a:lnTo>
                  <a:close/>
                  <a:moveTo>
                    <a:pt x="860" y="1756"/>
                  </a:moveTo>
                  <a:cubicBezTo>
                    <a:pt x="855" y="1756"/>
                    <a:pt x="855" y="1756"/>
                    <a:pt x="855" y="1756"/>
                  </a:cubicBezTo>
                  <a:cubicBezTo>
                    <a:pt x="846" y="1756"/>
                    <a:pt x="839" y="1762"/>
                    <a:pt x="837" y="1771"/>
                  </a:cubicBezTo>
                  <a:cubicBezTo>
                    <a:pt x="833" y="1782"/>
                    <a:pt x="840" y="1793"/>
                    <a:pt x="851" y="1796"/>
                  </a:cubicBezTo>
                  <a:cubicBezTo>
                    <a:pt x="855" y="1796"/>
                    <a:pt x="855" y="1796"/>
                    <a:pt x="855" y="1796"/>
                  </a:cubicBezTo>
                  <a:cubicBezTo>
                    <a:pt x="865" y="1796"/>
                    <a:pt x="873" y="1790"/>
                    <a:pt x="875" y="1781"/>
                  </a:cubicBezTo>
                  <a:cubicBezTo>
                    <a:pt x="876" y="1776"/>
                    <a:pt x="875" y="1770"/>
                    <a:pt x="873" y="1766"/>
                  </a:cubicBezTo>
                  <a:cubicBezTo>
                    <a:pt x="870" y="1761"/>
                    <a:pt x="866" y="1757"/>
                    <a:pt x="860" y="1756"/>
                  </a:cubicBezTo>
                  <a:close/>
                </a:path>
              </a:pathLst>
            </a:custGeom>
            <a:solidFill>
              <a:schemeClr val="accent1"/>
            </a:solidFill>
            <a:ln>
              <a:noFill/>
            </a:ln>
          </p:spPr>
          <p:txBody>
            <a:bodyPr vert="horz" wrap="square" lIns="91390" tIns="548562" rIns="91390" bIns="45696" numCol="1" anchor="t" anchorCtr="0" compatLnSpc="1">
              <a:prstTxWarp prst="textNoShape">
                <a:avLst/>
              </a:prstTxWarp>
            </a:bodyPr>
            <a:lstStyle/>
            <a:p>
              <a:pPr marL="0" marR="0" lvl="0" indent="0" algn="l" defTabSz="932418" rtl="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a:ln>
                  <a:noFill/>
                </a:ln>
                <a:solidFill>
                  <a:schemeClr val="tx1">
                    <a:lumMod val="75000"/>
                  </a:schemeClr>
                </a:solidFill>
                <a:effectLst/>
                <a:uLnTx/>
                <a:uFillTx/>
                <a:latin typeface="Segoe UI"/>
                <a:ea typeface="+mn-ea"/>
                <a:cs typeface="+mn-cs"/>
              </a:endParaRPr>
            </a:p>
          </p:txBody>
        </p:sp>
        <p:sp>
          <p:nvSpPr>
            <p:cNvPr id="322" name="Oval 321">
              <a:extLst>
                <a:ext uri="{FF2B5EF4-FFF2-40B4-BE49-F238E27FC236}">
                  <a16:creationId xmlns:a16="http://schemas.microsoft.com/office/drawing/2014/main" id="{E532BA52-B31D-407C-B4CC-57F3D7BB87D3}"/>
                </a:ext>
              </a:extLst>
            </p:cNvPr>
            <p:cNvSpPr/>
            <p:nvPr/>
          </p:nvSpPr>
          <p:spPr>
            <a:xfrm>
              <a:off x="11092940" y="5457085"/>
              <a:ext cx="462761" cy="462762"/>
            </a:xfrm>
            <a:prstGeom prst="ellipse">
              <a:avLst/>
            </a:prstGeom>
            <a:solidFill>
              <a:schemeClr val="bg1"/>
            </a:solidFill>
            <a:ln w="12700" cap="flat" cmpd="sng" algn="ctr">
              <a:solidFill>
                <a:schemeClr val="bg1">
                  <a:lumMod val="75000"/>
                </a:schemeClr>
              </a:solidFill>
              <a:prstDash val="solid"/>
            </a:ln>
            <a:effectLst/>
          </p:spPr>
          <p:txBody>
            <a:bodyPr rot="0" spcFirstLastPara="0" vertOverflow="overflow" horzOverflow="overflow" vert="horz" wrap="none" lIns="0" tIns="274320" rIns="0" bIns="18288" numCol="1" spcCol="0" rtlCol="0" fromWordArt="0" anchor="ctr" anchorCtr="0" forceAA="0" compatLnSpc="1">
              <a:prstTxWarp prst="textNoShape">
                <a:avLst/>
              </a:prstTxWarp>
              <a:noAutofit/>
            </a:bodyPr>
            <a:lstStyle/>
            <a:p>
              <a:pPr marL="0" marR="0" lvl="0" indent="0" algn="ctr" defTabSz="895698" rtl="0" eaLnBrk="1" fontAlgn="auto" latinLnBrk="0" hangingPunct="1">
                <a:lnSpc>
                  <a:spcPct val="70000"/>
                </a:lnSpc>
                <a:spcBef>
                  <a:spcPts val="0"/>
                </a:spcBef>
                <a:spcAft>
                  <a:spcPts val="0"/>
                </a:spcAft>
                <a:buClrTx/>
                <a:buSzTx/>
                <a:buFontTx/>
                <a:buNone/>
                <a:tabLst/>
                <a:defRPr/>
              </a:pPr>
              <a:r>
                <a:rPr kumimoji="0" lang="en-US" sz="600" b="0" i="0" u="none" strike="noStrike" kern="0" cap="none" spc="0" normalizeH="0" baseline="0" noProof="0" dirty="0">
                  <a:ln>
                    <a:noFill/>
                  </a:ln>
                  <a:solidFill>
                    <a:schemeClr val="tx1">
                      <a:lumMod val="75000"/>
                    </a:schemeClr>
                  </a:solidFill>
                  <a:effectLst/>
                  <a:uLnTx/>
                  <a:uFillTx/>
                  <a:latin typeface="Segoe UI Semibold" panose="020B0702040204020203" pitchFamily="34" charset="0"/>
                  <a:ea typeface="+mn-ea"/>
                  <a:cs typeface="Segoe UI Semibold" panose="020B0702040204020203" pitchFamily="34" charset="0"/>
                </a:rPr>
                <a:t>Social</a:t>
              </a:r>
            </a:p>
          </p:txBody>
        </p:sp>
        <p:sp>
          <p:nvSpPr>
            <p:cNvPr id="323" name="Freeform 95">
              <a:extLst>
                <a:ext uri="{FF2B5EF4-FFF2-40B4-BE49-F238E27FC236}">
                  <a16:creationId xmlns:a16="http://schemas.microsoft.com/office/drawing/2014/main" id="{A65CE538-10A1-41B2-9B8E-89B9FD8E1FDB}"/>
                </a:ext>
              </a:extLst>
            </p:cNvPr>
            <p:cNvSpPr>
              <a:spLocks noChangeAspect="1"/>
            </p:cNvSpPr>
            <p:nvPr/>
          </p:nvSpPr>
          <p:spPr bwMode="black">
            <a:xfrm>
              <a:off x="11228718" y="5549119"/>
              <a:ext cx="191204" cy="191202"/>
            </a:xfrm>
            <a:custGeom>
              <a:avLst/>
              <a:gdLst>
                <a:gd name="T0" fmla="*/ 59 w 67"/>
                <a:gd name="T1" fmla="*/ 0 h 67"/>
                <a:gd name="T2" fmla="*/ 9 w 67"/>
                <a:gd name="T3" fmla="*/ 0 h 67"/>
                <a:gd name="T4" fmla="*/ 0 w 67"/>
                <a:gd name="T5" fmla="*/ 9 h 67"/>
                <a:gd name="T6" fmla="*/ 0 w 67"/>
                <a:gd name="T7" fmla="*/ 41 h 67"/>
                <a:gd name="T8" fmla="*/ 9 w 67"/>
                <a:gd name="T9" fmla="*/ 50 h 67"/>
                <a:gd name="T10" fmla="*/ 21 w 67"/>
                <a:gd name="T11" fmla="*/ 50 h 67"/>
                <a:gd name="T12" fmla="*/ 47 w 67"/>
                <a:gd name="T13" fmla="*/ 67 h 67"/>
                <a:gd name="T14" fmla="*/ 41 w 67"/>
                <a:gd name="T15" fmla="*/ 50 h 67"/>
                <a:gd name="T16" fmla="*/ 59 w 67"/>
                <a:gd name="T17" fmla="*/ 50 h 67"/>
                <a:gd name="T18" fmla="*/ 67 w 67"/>
                <a:gd name="T19" fmla="*/ 41 h 67"/>
                <a:gd name="T20" fmla="*/ 67 w 67"/>
                <a:gd name="T21" fmla="*/ 9 h 67"/>
                <a:gd name="T22" fmla="*/ 59 w 67"/>
                <a:gd name="T23"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 h="67">
                  <a:moveTo>
                    <a:pt x="59" y="0"/>
                  </a:moveTo>
                  <a:cubicBezTo>
                    <a:pt x="9" y="0"/>
                    <a:pt x="9" y="0"/>
                    <a:pt x="9" y="0"/>
                  </a:cubicBezTo>
                  <a:cubicBezTo>
                    <a:pt x="4" y="0"/>
                    <a:pt x="0" y="4"/>
                    <a:pt x="0" y="9"/>
                  </a:cubicBezTo>
                  <a:cubicBezTo>
                    <a:pt x="0" y="41"/>
                    <a:pt x="0" y="41"/>
                    <a:pt x="0" y="41"/>
                  </a:cubicBezTo>
                  <a:cubicBezTo>
                    <a:pt x="0" y="46"/>
                    <a:pt x="4" y="50"/>
                    <a:pt x="9" y="50"/>
                  </a:cubicBezTo>
                  <a:cubicBezTo>
                    <a:pt x="21" y="50"/>
                    <a:pt x="21" y="50"/>
                    <a:pt x="21" y="50"/>
                  </a:cubicBezTo>
                  <a:cubicBezTo>
                    <a:pt x="47" y="67"/>
                    <a:pt x="47" y="67"/>
                    <a:pt x="47" y="67"/>
                  </a:cubicBezTo>
                  <a:cubicBezTo>
                    <a:pt x="41" y="50"/>
                    <a:pt x="41" y="50"/>
                    <a:pt x="41" y="50"/>
                  </a:cubicBezTo>
                  <a:cubicBezTo>
                    <a:pt x="59" y="50"/>
                    <a:pt x="59" y="50"/>
                    <a:pt x="59" y="50"/>
                  </a:cubicBezTo>
                  <a:cubicBezTo>
                    <a:pt x="63" y="50"/>
                    <a:pt x="67" y="46"/>
                    <a:pt x="67" y="41"/>
                  </a:cubicBezTo>
                  <a:cubicBezTo>
                    <a:pt x="67" y="9"/>
                    <a:pt x="67" y="9"/>
                    <a:pt x="67" y="9"/>
                  </a:cubicBezTo>
                  <a:cubicBezTo>
                    <a:pt x="67" y="4"/>
                    <a:pt x="63" y="0"/>
                    <a:pt x="59" y="0"/>
                  </a:cubicBezTo>
                </a:path>
              </a:pathLst>
            </a:custGeom>
            <a:solidFill>
              <a:schemeClr val="accent1"/>
            </a:solidFill>
            <a:ln>
              <a:noFill/>
            </a:ln>
          </p:spPr>
          <p:txBody>
            <a:bodyPr vert="horz" wrap="square" lIns="93228" tIns="548562" rIns="93228" bIns="46614" numCol="1" anchor="t" anchorCtr="0" compatLnSpc="1">
              <a:prstTxWarp prst="textNoShape">
                <a:avLst/>
              </a:prstTxWarp>
            </a:bodyPr>
            <a:lstStyle/>
            <a:p>
              <a:pPr marL="0" marR="0" lvl="0" indent="0" algn="l" defTabSz="932418" rtl="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a:ln>
                  <a:noFill/>
                </a:ln>
                <a:solidFill>
                  <a:schemeClr val="tx1">
                    <a:lumMod val="75000"/>
                  </a:schemeClr>
                </a:solidFill>
                <a:effectLst/>
                <a:uLnTx/>
                <a:uFillTx/>
                <a:latin typeface="Segoe UI"/>
                <a:ea typeface="+mn-ea"/>
                <a:cs typeface="+mn-cs"/>
              </a:endParaRPr>
            </a:p>
          </p:txBody>
        </p:sp>
        <p:sp>
          <p:nvSpPr>
            <p:cNvPr id="324" name="Oval 323">
              <a:extLst>
                <a:ext uri="{FF2B5EF4-FFF2-40B4-BE49-F238E27FC236}">
                  <a16:creationId xmlns:a16="http://schemas.microsoft.com/office/drawing/2014/main" id="{9F4040C4-D264-469D-9964-5F5922DF4D5D}"/>
                </a:ext>
              </a:extLst>
            </p:cNvPr>
            <p:cNvSpPr/>
            <p:nvPr/>
          </p:nvSpPr>
          <p:spPr>
            <a:xfrm>
              <a:off x="10564631" y="5457085"/>
              <a:ext cx="462761" cy="462762"/>
            </a:xfrm>
            <a:prstGeom prst="ellipse">
              <a:avLst/>
            </a:prstGeom>
            <a:solidFill>
              <a:schemeClr val="bg1"/>
            </a:solidFill>
            <a:ln w="12700" cap="flat" cmpd="sng" algn="ctr">
              <a:solidFill>
                <a:schemeClr val="bg1">
                  <a:lumMod val="75000"/>
                </a:schemeClr>
              </a:solidFill>
              <a:prstDash val="solid"/>
            </a:ln>
            <a:effectLst/>
          </p:spPr>
          <p:txBody>
            <a:bodyPr rot="0" spcFirstLastPara="0" vertOverflow="overflow" horzOverflow="overflow" vert="horz" wrap="none" lIns="0" tIns="274320" rIns="0" bIns="18288" numCol="1" spcCol="0" rtlCol="0" fromWordArt="0" anchor="ctr" anchorCtr="0" forceAA="0" compatLnSpc="1">
              <a:prstTxWarp prst="textNoShape">
                <a:avLst/>
              </a:prstTxWarp>
              <a:noAutofit/>
            </a:bodyPr>
            <a:lstStyle/>
            <a:p>
              <a:pPr marL="0" marR="0" lvl="0" indent="0" algn="ctr" defTabSz="895698" rtl="0" eaLnBrk="1" fontAlgn="auto" latinLnBrk="0" hangingPunct="1">
                <a:lnSpc>
                  <a:spcPct val="70000"/>
                </a:lnSpc>
                <a:spcBef>
                  <a:spcPts val="0"/>
                </a:spcBef>
                <a:spcAft>
                  <a:spcPts val="0"/>
                </a:spcAft>
                <a:buClrTx/>
                <a:buSzTx/>
                <a:buFontTx/>
                <a:buNone/>
                <a:tabLst/>
                <a:defRPr/>
              </a:pPr>
              <a:r>
                <a:rPr kumimoji="0" lang="en-US" sz="600" b="0" i="0" u="none" strike="noStrike" kern="0" cap="none" spc="0" normalizeH="0" baseline="0" noProof="0" dirty="0">
                  <a:ln>
                    <a:noFill/>
                  </a:ln>
                  <a:solidFill>
                    <a:schemeClr val="tx1">
                      <a:lumMod val="75000"/>
                    </a:schemeClr>
                  </a:solidFill>
                  <a:effectLst/>
                  <a:uLnTx/>
                  <a:uFillTx/>
                  <a:latin typeface="Segoe UI Semibold" panose="020B0702040204020203" pitchFamily="34" charset="0"/>
                  <a:ea typeface="+mn-ea"/>
                  <a:cs typeface="Segoe UI Semibold" panose="020B0702040204020203" pitchFamily="34" charset="0"/>
                </a:rPr>
                <a:t>Call</a:t>
              </a:r>
              <a:br>
                <a:rPr kumimoji="0" lang="en-US" sz="600" b="0" i="0" u="none" strike="noStrike" kern="0" cap="none" spc="0" normalizeH="0" baseline="0" noProof="0" dirty="0">
                  <a:ln>
                    <a:noFill/>
                  </a:ln>
                  <a:solidFill>
                    <a:schemeClr val="tx1">
                      <a:lumMod val="75000"/>
                    </a:schemeClr>
                  </a:solidFill>
                  <a:effectLst/>
                  <a:uLnTx/>
                  <a:uFillTx/>
                  <a:latin typeface="Segoe UI Semibold" panose="020B0702040204020203" pitchFamily="34" charset="0"/>
                  <a:ea typeface="+mn-ea"/>
                  <a:cs typeface="Segoe UI Semibold" panose="020B0702040204020203" pitchFamily="34" charset="0"/>
                </a:rPr>
              </a:br>
              <a:r>
                <a:rPr kumimoji="0" lang="en-US" sz="600" b="0" i="0" u="none" strike="noStrike" kern="0" cap="none" spc="0" normalizeH="0" baseline="0" noProof="0" dirty="0">
                  <a:ln>
                    <a:noFill/>
                  </a:ln>
                  <a:solidFill>
                    <a:schemeClr val="tx1">
                      <a:lumMod val="75000"/>
                    </a:schemeClr>
                  </a:solidFill>
                  <a:effectLst/>
                  <a:uLnTx/>
                  <a:uFillTx/>
                  <a:latin typeface="Segoe UI Semibold" panose="020B0702040204020203" pitchFamily="34" charset="0"/>
                  <a:ea typeface="+mn-ea"/>
                  <a:cs typeface="Segoe UI Semibold" panose="020B0702040204020203" pitchFamily="34" charset="0"/>
                </a:rPr>
                <a:t>Center</a:t>
              </a:r>
            </a:p>
          </p:txBody>
        </p:sp>
        <p:sp>
          <p:nvSpPr>
            <p:cNvPr id="325" name="Freeform 19">
              <a:extLst>
                <a:ext uri="{FF2B5EF4-FFF2-40B4-BE49-F238E27FC236}">
                  <a16:creationId xmlns:a16="http://schemas.microsoft.com/office/drawing/2014/main" id="{34DEE3DC-F3B3-453C-8C7E-A8CCF625D78A}"/>
                </a:ext>
              </a:extLst>
            </p:cNvPr>
            <p:cNvSpPr>
              <a:spLocks noEditPoints="1"/>
            </p:cNvSpPr>
            <p:nvPr/>
          </p:nvSpPr>
          <p:spPr bwMode="auto">
            <a:xfrm>
              <a:off x="10713953" y="5495209"/>
              <a:ext cx="164243" cy="195193"/>
            </a:xfrm>
            <a:custGeom>
              <a:avLst/>
              <a:gdLst>
                <a:gd name="T0" fmla="*/ 1256 w 4468"/>
                <a:gd name="T1" fmla="*/ 4587 h 5310"/>
                <a:gd name="T2" fmla="*/ 993 w 4468"/>
                <a:gd name="T3" fmla="*/ 4554 h 5310"/>
                <a:gd name="T4" fmla="*/ 786 w 4468"/>
                <a:gd name="T5" fmla="*/ 4461 h 5310"/>
                <a:gd name="T6" fmla="*/ 641 w 4468"/>
                <a:gd name="T7" fmla="*/ 4312 h 5310"/>
                <a:gd name="T8" fmla="*/ 534 w 4468"/>
                <a:gd name="T9" fmla="*/ 4010 h 5310"/>
                <a:gd name="T10" fmla="*/ 519 w 4468"/>
                <a:gd name="T11" fmla="*/ 3263 h 5310"/>
                <a:gd name="T12" fmla="*/ 166 w 4468"/>
                <a:gd name="T13" fmla="*/ 3234 h 5310"/>
                <a:gd name="T14" fmla="*/ 24 w 4468"/>
                <a:gd name="T15" fmla="*/ 3157 h 5310"/>
                <a:gd name="T16" fmla="*/ 19 w 4468"/>
                <a:gd name="T17" fmla="*/ 2995 h 5310"/>
                <a:gd name="T18" fmla="*/ 510 w 4468"/>
                <a:gd name="T19" fmla="*/ 2019 h 5310"/>
                <a:gd name="T20" fmla="*/ 570 w 4468"/>
                <a:gd name="T21" fmla="*/ 1571 h 5310"/>
                <a:gd name="T22" fmla="*/ 670 w 4468"/>
                <a:gd name="T23" fmla="*/ 1194 h 5310"/>
                <a:gd name="T24" fmla="*/ 842 w 4468"/>
                <a:gd name="T25" fmla="*/ 879 h 5310"/>
                <a:gd name="T26" fmla="*/ 1132 w 4468"/>
                <a:gd name="T27" fmla="*/ 549 h 5310"/>
                <a:gd name="T28" fmla="*/ 1685 w 4468"/>
                <a:gd name="T29" fmla="*/ 182 h 5310"/>
                <a:gd name="T30" fmla="*/ 2225 w 4468"/>
                <a:gd name="T31" fmla="*/ 20 h 5310"/>
                <a:gd name="T32" fmla="*/ 2734 w 4468"/>
                <a:gd name="T33" fmla="*/ 15 h 5310"/>
                <a:gd name="T34" fmla="*/ 2729 w 4468"/>
                <a:gd name="T35" fmla="*/ 1803 h 5310"/>
                <a:gd name="T36" fmla="*/ 2513 w 4468"/>
                <a:gd name="T37" fmla="*/ 1911 h 5310"/>
                <a:gd name="T38" fmla="*/ 2329 w 4468"/>
                <a:gd name="T39" fmla="*/ 2084 h 5310"/>
                <a:gd name="T40" fmla="*/ 2229 w 4468"/>
                <a:gd name="T41" fmla="*/ 2266 h 5310"/>
                <a:gd name="T42" fmla="*/ 2175 w 4468"/>
                <a:gd name="T43" fmla="*/ 2596 h 5310"/>
                <a:gd name="T44" fmla="*/ 2260 w 4468"/>
                <a:gd name="T45" fmla="*/ 2908 h 5310"/>
                <a:gd name="T46" fmla="*/ 2370 w 4468"/>
                <a:gd name="T47" fmla="*/ 3062 h 5310"/>
                <a:gd name="T48" fmla="*/ 2664 w 4468"/>
                <a:gd name="T49" fmla="*/ 2797 h 5310"/>
                <a:gd name="T50" fmla="*/ 2877 w 4468"/>
                <a:gd name="T51" fmla="*/ 2552 h 5310"/>
                <a:gd name="T52" fmla="*/ 2960 w 4468"/>
                <a:gd name="T53" fmla="*/ 2530 h 5310"/>
                <a:gd name="T54" fmla="*/ 3030 w 4468"/>
                <a:gd name="T55" fmla="*/ 2568 h 5310"/>
                <a:gd name="T56" fmla="*/ 3055 w 4468"/>
                <a:gd name="T57" fmla="*/ 2649 h 5310"/>
                <a:gd name="T58" fmla="*/ 2975 w 4468"/>
                <a:gd name="T59" fmla="*/ 2781 h 5310"/>
                <a:gd name="T60" fmla="*/ 2556 w 4468"/>
                <a:gd name="T61" fmla="*/ 3198 h 5310"/>
                <a:gd name="T62" fmla="*/ 2744 w 4468"/>
                <a:gd name="T63" fmla="*/ 3300 h 5310"/>
                <a:gd name="T64" fmla="*/ 3107 w 4468"/>
                <a:gd name="T65" fmla="*/ 3312 h 5310"/>
                <a:gd name="T66" fmla="*/ 3429 w 4468"/>
                <a:gd name="T67" fmla="*/ 3163 h 5310"/>
                <a:gd name="T68" fmla="*/ 3654 w 4468"/>
                <a:gd name="T69" fmla="*/ 2879 h 5310"/>
                <a:gd name="T70" fmla="*/ 3725 w 4468"/>
                <a:gd name="T71" fmla="*/ 2587 h 5310"/>
                <a:gd name="T72" fmla="*/ 3687 w 4468"/>
                <a:gd name="T73" fmla="*/ 2312 h 5310"/>
                <a:gd name="T74" fmla="*/ 3556 w 4468"/>
                <a:gd name="T75" fmla="*/ 2071 h 5310"/>
                <a:gd name="T76" fmla="*/ 3349 w 4468"/>
                <a:gd name="T77" fmla="*/ 1888 h 5310"/>
                <a:gd name="T78" fmla="*/ 3170 w 4468"/>
                <a:gd name="T79" fmla="*/ 1806 h 5310"/>
                <a:gd name="T80" fmla="*/ 3166 w 4468"/>
                <a:gd name="T81" fmla="*/ 119 h 5310"/>
                <a:gd name="T82" fmla="*/ 3534 w 4468"/>
                <a:gd name="T83" fmla="*/ 299 h 5310"/>
                <a:gd name="T84" fmla="*/ 3911 w 4468"/>
                <a:gd name="T85" fmla="*/ 598 h 5310"/>
                <a:gd name="T86" fmla="*/ 4196 w 4468"/>
                <a:gd name="T87" fmla="*/ 975 h 5310"/>
                <a:gd name="T88" fmla="*/ 4388 w 4468"/>
                <a:gd name="T89" fmla="*/ 1431 h 5310"/>
                <a:gd name="T90" fmla="*/ 4468 w 4468"/>
                <a:gd name="T91" fmla="*/ 1911 h 5310"/>
                <a:gd name="T92" fmla="*/ 4410 w 4468"/>
                <a:gd name="T93" fmla="*/ 2461 h 5310"/>
                <a:gd name="T94" fmla="*/ 4176 w 4468"/>
                <a:gd name="T95" fmla="*/ 3078 h 5310"/>
                <a:gd name="T96" fmla="*/ 3898 w 4468"/>
                <a:gd name="T97" fmla="*/ 3466 h 5310"/>
                <a:gd name="T98" fmla="*/ 3716 w 4468"/>
                <a:gd name="T99" fmla="*/ 3639 h 5310"/>
                <a:gd name="T100" fmla="*/ 3713 w 4468"/>
                <a:gd name="T101" fmla="*/ 5310 h 5310"/>
                <a:gd name="T102" fmla="*/ 2263 w 4468"/>
                <a:gd name="T103" fmla="*/ 3140 h 5310"/>
                <a:gd name="T104" fmla="*/ 1886 w 4468"/>
                <a:gd name="T105" fmla="*/ 3365 h 5310"/>
                <a:gd name="T106" fmla="*/ 1510 w 4468"/>
                <a:gd name="T107" fmla="*/ 3522 h 5310"/>
                <a:gd name="T108" fmla="*/ 994 w 4468"/>
                <a:gd name="T109" fmla="*/ 3654 h 5310"/>
                <a:gd name="T110" fmla="*/ 920 w 4468"/>
                <a:gd name="T111" fmla="*/ 3699 h 5310"/>
                <a:gd name="T112" fmla="*/ 904 w 4468"/>
                <a:gd name="T113" fmla="*/ 3784 h 5310"/>
                <a:gd name="T114" fmla="*/ 942 w 4468"/>
                <a:gd name="T115" fmla="*/ 3847 h 5310"/>
                <a:gd name="T116" fmla="*/ 1024 w 4468"/>
                <a:gd name="T117" fmla="*/ 3872 h 5310"/>
                <a:gd name="T118" fmla="*/ 1447 w 4468"/>
                <a:gd name="T119" fmla="*/ 3775 h 5310"/>
                <a:gd name="T120" fmla="*/ 2034 w 4468"/>
                <a:gd name="T121" fmla="*/ 3540 h 5310"/>
                <a:gd name="T122" fmla="*/ 2488 w 4468"/>
                <a:gd name="T123" fmla="*/ 3250 h 5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68" h="5310">
                  <a:moveTo>
                    <a:pt x="1434" y="5310"/>
                  </a:moveTo>
                  <a:lnTo>
                    <a:pt x="1434" y="5310"/>
                  </a:lnTo>
                  <a:lnTo>
                    <a:pt x="1434" y="4591"/>
                  </a:lnTo>
                  <a:lnTo>
                    <a:pt x="1434" y="4591"/>
                  </a:lnTo>
                  <a:lnTo>
                    <a:pt x="1405" y="4591"/>
                  </a:lnTo>
                  <a:lnTo>
                    <a:pt x="1405" y="4591"/>
                  </a:lnTo>
                  <a:lnTo>
                    <a:pt x="1330" y="4588"/>
                  </a:lnTo>
                  <a:lnTo>
                    <a:pt x="1256" y="4587"/>
                  </a:lnTo>
                  <a:lnTo>
                    <a:pt x="1181" y="4582"/>
                  </a:lnTo>
                  <a:lnTo>
                    <a:pt x="1144" y="4581"/>
                  </a:lnTo>
                  <a:lnTo>
                    <a:pt x="1107" y="4576"/>
                  </a:lnTo>
                  <a:lnTo>
                    <a:pt x="1107" y="4576"/>
                  </a:lnTo>
                  <a:lnTo>
                    <a:pt x="1078" y="4572"/>
                  </a:lnTo>
                  <a:lnTo>
                    <a:pt x="1049" y="4568"/>
                  </a:lnTo>
                  <a:lnTo>
                    <a:pt x="1021" y="4562"/>
                  </a:lnTo>
                  <a:lnTo>
                    <a:pt x="993" y="4554"/>
                  </a:lnTo>
                  <a:lnTo>
                    <a:pt x="965" y="4547"/>
                  </a:lnTo>
                  <a:lnTo>
                    <a:pt x="938" y="4538"/>
                  </a:lnTo>
                  <a:lnTo>
                    <a:pt x="911" y="4528"/>
                  </a:lnTo>
                  <a:lnTo>
                    <a:pt x="885" y="4517"/>
                  </a:lnTo>
                  <a:lnTo>
                    <a:pt x="860" y="4505"/>
                  </a:lnTo>
                  <a:lnTo>
                    <a:pt x="834" y="4491"/>
                  </a:lnTo>
                  <a:lnTo>
                    <a:pt x="809" y="4476"/>
                  </a:lnTo>
                  <a:lnTo>
                    <a:pt x="786" y="4461"/>
                  </a:lnTo>
                  <a:lnTo>
                    <a:pt x="762" y="4443"/>
                  </a:lnTo>
                  <a:lnTo>
                    <a:pt x="740" y="4424"/>
                  </a:lnTo>
                  <a:lnTo>
                    <a:pt x="717" y="4405"/>
                  </a:lnTo>
                  <a:lnTo>
                    <a:pt x="697" y="4383"/>
                  </a:lnTo>
                  <a:lnTo>
                    <a:pt x="697" y="4383"/>
                  </a:lnTo>
                  <a:lnTo>
                    <a:pt x="681" y="4366"/>
                  </a:lnTo>
                  <a:lnTo>
                    <a:pt x="667" y="4349"/>
                  </a:lnTo>
                  <a:lnTo>
                    <a:pt x="641" y="4312"/>
                  </a:lnTo>
                  <a:lnTo>
                    <a:pt x="617" y="4275"/>
                  </a:lnTo>
                  <a:lnTo>
                    <a:pt x="596" y="4235"/>
                  </a:lnTo>
                  <a:lnTo>
                    <a:pt x="578" y="4195"/>
                  </a:lnTo>
                  <a:lnTo>
                    <a:pt x="564" y="4153"/>
                  </a:lnTo>
                  <a:lnTo>
                    <a:pt x="552" y="4111"/>
                  </a:lnTo>
                  <a:lnTo>
                    <a:pt x="543" y="4066"/>
                  </a:lnTo>
                  <a:lnTo>
                    <a:pt x="543" y="4066"/>
                  </a:lnTo>
                  <a:lnTo>
                    <a:pt x="534" y="4010"/>
                  </a:lnTo>
                  <a:lnTo>
                    <a:pt x="527" y="3952"/>
                  </a:lnTo>
                  <a:lnTo>
                    <a:pt x="522" y="3896"/>
                  </a:lnTo>
                  <a:lnTo>
                    <a:pt x="519" y="3838"/>
                  </a:lnTo>
                  <a:lnTo>
                    <a:pt x="519" y="3838"/>
                  </a:lnTo>
                  <a:lnTo>
                    <a:pt x="518" y="3695"/>
                  </a:lnTo>
                  <a:lnTo>
                    <a:pt x="518" y="3551"/>
                  </a:lnTo>
                  <a:lnTo>
                    <a:pt x="519" y="3263"/>
                  </a:lnTo>
                  <a:lnTo>
                    <a:pt x="519" y="3263"/>
                  </a:lnTo>
                  <a:lnTo>
                    <a:pt x="519" y="3234"/>
                  </a:lnTo>
                  <a:lnTo>
                    <a:pt x="519" y="3234"/>
                  </a:lnTo>
                  <a:lnTo>
                    <a:pt x="494" y="3234"/>
                  </a:lnTo>
                  <a:lnTo>
                    <a:pt x="494" y="3234"/>
                  </a:lnTo>
                  <a:lnTo>
                    <a:pt x="330" y="3232"/>
                  </a:lnTo>
                  <a:lnTo>
                    <a:pt x="247" y="3232"/>
                  </a:lnTo>
                  <a:lnTo>
                    <a:pt x="166" y="3234"/>
                  </a:lnTo>
                  <a:lnTo>
                    <a:pt x="166" y="3234"/>
                  </a:lnTo>
                  <a:lnTo>
                    <a:pt x="142" y="3232"/>
                  </a:lnTo>
                  <a:lnTo>
                    <a:pt x="121" y="3229"/>
                  </a:lnTo>
                  <a:lnTo>
                    <a:pt x="101" y="3222"/>
                  </a:lnTo>
                  <a:lnTo>
                    <a:pt x="81" y="3213"/>
                  </a:lnTo>
                  <a:lnTo>
                    <a:pt x="64" y="3202"/>
                  </a:lnTo>
                  <a:lnTo>
                    <a:pt x="49" y="3189"/>
                  </a:lnTo>
                  <a:lnTo>
                    <a:pt x="36" y="3173"/>
                  </a:lnTo>
                  <a:lnTo>
                    <a:pt x="24" y="3157"/>
                  </a:lnTo>
                  <a:lnTo>
                    <a:pt x="15" y="3139"/>
                  </a:lnTo>
                  <a:lnTo>
                    <a:pt x="7" y="3120"/>
                  </a:lnTo>
                  <a:lnTo>
                    <a:pt x="3" y="3100"/>
                  </a:lnTo>
                  <a:lnTo>
                    <a:pt x="0" y="3080"/>
                  </a:lnTo>
                  <a:lnTo>
                    <a:pt x="0" y="3059"/>
                  </a:lnTo>
                  <a:lnTo>
                    <a:pt x="3" y="3037"/>
                  </a:lnTo>
                  <a:lnTo>
                    <a:pt x="10" y="3016"/>
                  </a:lnTo>
                  <a:lnTo>
                    <a:pt x="19" y="2995"/>
                  </a:lnTo>
                  <a:lnTo>
                    <a:pt x="19" y="2995"/>
                  </a:lnTo>
                  <a:lnTo>
                    <a:pt x="139" y="2760"/>
                  </a:lnTo>
                  <a:lnTo>
                    <a:pt x="259" y="2524"/>
                  </a:lnTo>
                  <a:lnTo>
                    <a:pt x="377" y="2288"/>
                  </a:lnTo>
                  <a:lnTo>
                    <a:pt x="497" y="2052"/>
                  </a:lnTo>
                  <a:lnTo>
                    <a:pt x="497" y="2052"/>
                  </a:lnTo>
                  <a:lnTo>
                    <a:pt x="504" y="2036"/>
                  </a:lnTo>
                  <a:lnTo>
                    <a:pt x="510" y="2019"/>
                  </a:lnTo>
                  <a:lnTo>
                    <a:pt x="515" y="2003"/>
                  </a:lnTo>
                  <a:lnTo>
                    <a:pt x="519" y="1985"/>
                  </a:lnTo>
                  <a:lnTo>
                    <a:pt x="524" y="1951"/>
                  </a:lnTo>
                  <a:lnTo>
                    <a:pt x="528" y="1917"/>
                  </a:lnTo>
                  <a:lnTo>
                    <a:pt x="528" y="1917"/>
                  </a:lnTo>
                  <a:lnTo>
                    <a:pt x="544" y="1778"/>
                  </a:lnTo>
                  <a:lnTo>
                    <a:pt x="561" y="1641"/>
                  </a:lnTo>
                  <a:lnTo>
                    <a:pt x="570" y="1571"/>
                  </a:lnTo>
                  <a:lnTo>
                    <a:pt x="581" y="1503"/>
                  </a:lnTo>
                  <a:lnTo>
                    <a:pt x="596" y="1434"/>
                  </a:lnTo>
                  <a:lnTo>
                    <a:pt x="612" y="1366"/>
                  </a:lnTo>
                  <a:lnTo>
                    <a:pt x="612" y="1366"/>
                  </a:lnTo>
                  <a:lnTo>
                    <a:pt x="624" y="1321"/>
                  </a:lnTo>
                  <a:lnTo>
                    <a:pt x="638" y="1278"/>
                  </a:lnTo>
                  <a:lnTo>
                    <a:pt x="654" y="1235"/>
                  </a:lnTo>
                  <a:lnTo>
                    <a:pt x="670" y="1194"/>
                  </a:lnTo>
                  <a:lnTo>
                    <a:pt x="686" y="1153"/>
                  </a:lnTo>
                  <a:lnTo>
                    <a:pt x="706" y="1111"/>
                  </a:lnTo>
                  <a:lnTo>
                    <a:pt x="726" y="1071"/>
                  </a:lnTo>
                  <a:lnTo>
                    <a:pt x="747" y="1031"/>
                  </a:lnTo>
                  <a:lnTo>
                    <a:pt x="769" y="991"/>
                  </a:lnTo>
                  <a:lnTo>
                    <a:pt x="793" y="953"/>
                  </a:lnTo>
                  <a:lnTo>
                    <a:pt x="817" y="916"/>
                  </a:lnTo>
                  <a:lnTo>
                    <a:pt x="842" y="879"/>
                  </a:lnTo>
                  <a:lnTo>
                    <a:pt x="868" y="842"/>
                  </a:lnTo>
                  <a:lnTo>
                    <a:pt x="897" y="805"/>
                  </a:lnTo>
                  <a:lnTo>
                    <a:pt x="925" y="769"/>
                  </a:lnTo>
                  <a:lnTo>
                    <a:pt x="954" y="735"/>
                  </a:lnTo>
                  <a:lnTo>
                    <a:pt x="954" y="735"/>
                  </a:lnTo>
                  <a:lnTo>
                    <a:pt x="1012" y="670"/>
                  </a:lnTo>
                  <a:lnTo>
                    <a:pt x="1071" y="608"/>
                  </a:lnTo>
                  <a:lnTo>
                    <a:pt x="1132" y="549"/>
                  </a:lnTo>
                  <a:lnTo>
                    <a:pt x="1195" y="493"/>
                  </a:lnTo>
                  <a:lnTo>
                    <a:pt x="1260" y="440"/>
                  </a:lnTo>
                  <a:lnTo>
                    <a:pt x="1327" y="389"/>
                  </a:lnTo>
                  <a:lnTo>
                    <a:pt x="1395" y="342"/>
                  </a:lnTo>
                  <a:lnTo>
                    <a:pt x="1465" y="298"/>
                  </a:lnTo>
                  <a:lnTo>
                    <a:pt x="1537" y="256"/>
                  </a:lnTo>
                  <a:lnTo>
                    <a:pt x="1610" y="218"/>
                  </a:lnTo>
                  <a:lnTo>
                    <a:pt x="1685" y="182"/>
                  </a:lnTo>
                  <a:lnTo>
                    <a:pt x="1762" y="148"/>
                  </a:lnTo>
                  <a:lnTo>
                    <a:pt x="1842" y="119"/>
                  </a:lnTo>
                  <a:lnTo>
                    <a:pt x="1922" y="92"/>
                  </a:lnTo>
                  <a:lnTo>
                    <a:pt x="2005" y="67"/>
                  </a:lnTo>
                  <a:lnTo>
                    <a:pt x="2089" y="46"/>
                  </a:lnTo>
                  <a:lnTo>
                    <a:pt x="2089" y="46"/>
                  </a:lnTo>
                  <a:lnTo>
                    <a:pt x="2157" y="31"/>
                  </a:lnTo>
                  <a:lnTo>
                    <a:pt x="2225" y="20"/>
                  </a:lnTo>
                  <a:lnTo>
                    <a:pt x="2293" y="11"/>
                  </a:lnTo>
                  <a:lnTo>
                    <a:pt x="2363" y="5"/>
                  </a:lnTo>
                  <a:lnTo>
                    <a:pt x="2431" y="2"/>
                  </a:lnTo>
                  <a:lnTo>
                    <a:pt x="2500" y="0"/>
                  </a:lnTo>
                  <a:lnTo>
                    <a:pt x="2570" y="2"/>
                  </a:lnTo>
                  <a:lnTo>
                    <a:pt x="2639" y="6"/>
                  </a:lnTo>
                  <a:lnTo>
                    <a:pt x="2639" y="6"/>
                  </a:lnTo>
                  <a:lnTo>
                    <a:pt x="2734" y="15"/>
                  </a:lnTo>
                  <a:lnTo>
                    <a:pt x="2734" y="15"/>
                  </a:lnTo>
                  <a:lnTo>
                    <a:pt x="2734" y="40"/>
                  </a:lnTo>
                  <a:lnTo>
                    <a:pt x="2734" y="40"/>
                  </a:lnTo>
                  <a:lnTo>
                    <a:pt x="2734" y="1783"/>
                  </a:lnTo>
                  <a:lnTo>
                    <a:pt x="2734" y="1783"/>
                  </a:lnTo>
                  <a:lnTo>
                    <a:pt x="2734" y="1794"/>
                  </a:lnTo>
                  <a:lnTo>
                    <a:pt x="2732" y="1799"/>
                  </a:lnTo>
                  <a:lnTo>
                    <a:pt x="2729" y="1803"/>
                  </a:lnTo>
                  <a:lnTo>
                    <a:pt x="2726" y="1808"/>
                  </a:lnTo>
                  <a:lnTo>
                    <a:pt x="2722" y="1811"/>
                  </a:lnTo>
                  <a:lnTo>
                    <a:pt x="2710" y="1815"/>
                  </a:lnTo>
                  <a:lnTo>
                    <a:pt x="2710" y="1815"/>
                  </a:lnTo>
                  <a:lnTo>
                    <a:pt x="2657" y="1836"/>
                  </a:lnTo>
                  <a:lnTo>
                    <a:pt x="2607" y="1860"/>
                  </a:lnTo>
                  <a:lnTo>
                    <a:pt x="2559" y="1885"/>
                  </a:lnTo>
                  <a:lnTo>
                    <a:pt x="2513" y="1911"/>
                  </a:lnTo>
                  <a:lnTo>
                    <a:pt x="2471" y="1942"/>
                  </a:lnTo>
                  <a:lnTo>
                    <a:pt x="2432" y="1973"/>
                  </a:lnTo>
                  <a:lnTo>
                    <a:pt x="2413" y="1991"/>
                  </a:lnTo>
                  <a:lnTo>
                    <a:pt x="2394" y="2009"/>
                  </a:lnTo>
                  <a:lnTo>
                    <a:pt x="2377" y="2027"/>
                  </a:lnTo>
                  <a:lnTo>
                    <a:pt x="2360" y="2046"/>
                  </a:lnTo>
                  <a:lnTo>
                    <a:pt x="2343" y="2065"/>
                  </a:lnTo>
                  <a:lnTo>
                    <a:pt x="2329" y="2084"/>
                  </a:lnTo>
                  <a:lnTo>
                    <a:pt x="2314" y="2105"/>
                  </a:lnTo>
                  <a:lnTo>
                    <a:pt x="2299" y="2127"/>
                  </a:lnTo>
                  <a:lnTo>
                    <a:pt x="2286" y="2148"/>
                  </a:lnTo>
                  <a:lnTo>
                    <a:pt x="2274" y="2170"/>
                  </a:lnTo>
                  <a:lnTo>
                    <a:pt x="2262" y="2194"/>
                  </a:lnTo>
                  <a:lnTo>
                    <a:pt x="2250" y="2217"/>
                  </a:lnTo>
                  <a:lnTo>
                    <a:pt x="2240" y="2241"/>
                  </a:lnTo>
                  <a:lnTo>
                    <a:pt x="2229" y="2266"/>
                  </a:lnTo>
                  <a:lnTo>
                    <a:pt x="2212" y="2317"/>
                  </a:lnTo>
                  <a:lnTo>
                    <a:pt x="2198" y="2370"/>
                  </a:lnTo>
                  <a:lnTo>
                    <a:pt x="2187" y="2426"/>
                  </a:lnTo>
                  <a:lnTo>
                    <a:pt x="2187" y="2426"/>
                  </a:lnTo>
                  <a:lnTo>
                    <a:pt x="2179" y="2469"/>
                  </a:lnTo>
                  <a:lnTo>
                    <a:pt x="2176" y="2512"/>
                  </a:lnTo>
                  <a:lnTo>
                    <a:pt x="2173" y="2555"/>
                  </a:lnTo>
                  <a:lnTo>
                    <a:pt x="2175" y="2596"/>
                  </a:lnTo>
                  <a:lnTo>
                    <a:pt x="2178" y="2637"/>
                  </a:lnTo>
                  <a:lnTo>
                    <a:pt x="2182" y="2677"/>
                  </a:lnTo>
                  <a:lnTo>
                    <a:pt x="2189" y="2717"/>
                  </a:lnTo>
                  <a:lnTo>
                    <a:pt x="2200" y="2756"/>
                  </a:lnTo>
                  <a:lnTo>
                    <a:pt x="2212" y="2796"/>
                  </a:lnTo>
                  <a:lnTo>
                    <a:pt x="2226" y="2833"/>
                  </a:lnTo>
                  <a:lnTo>
                    <a:pt x="2243" y="2871"/>
                  </a:lnTo>
                  <a:lnTo>
                    <a:pt x="2260" y="2908"/>
                  </a:lnTo>
                  <a:lnTo>
                    <a:pt x="2281" y="2944"/>
                  </a:lnTo>
                  <a:lnTo>
                    <a:pt x="2305" y="2979"/>
                  </a:lnTo>
                  <a:lnTo>
                    <a:pt x="2329" y="3015"/>
                  </a:lnTo>
                  <a:lnTo>
                    <a:pt x="2357" y="3050"/>
                  </a:lnTo>
                  <a:lnTo>
                    <a:pt x="2357" y="3050"/>
                  </a:lnTo>
                  <a:lnTo>
                    <a:pt x="2364" y="3058"/>
                  </a:lnTo>
                  <a:lnTo>
                    <a:pt x="2364" y="3058"/>
                  </a:lnTo>
                  <a:lnTo>
                    <a:pt x="2370" y="3062"/>
                  </a:lnTo>
                  <a:lnTo>
                    <a:pt x="2370" y="3062"/>
                  </a:lnTo>
                  <a:lnTo>
                    <a:pt x="2413" y="3028"/>
                  </a:lnTo>
                  <a:lnTo>
                    <a:pt x="2454" y="2994"/>
                  </a:lnTo>
                  <a:lnTo>
                    <a:pt x="2454" y="2994"/>
                  </a:lnTo>
                  <a:lnTo>
                    <a:pt x="2509" y="2947"/>
                  </a:lnTo>
                  <a:lnTo>
                    <a:pt x="2562" y="2898"/>
                  </a:lnTo>
                  <a:lnTo>
                    <a:pt x="2614" y="2847"/>
                  </a:lnTo>
                  <a:lnTo>
                    <a:pt x="2664" y="2797"/>
                  </a:lnTo>
                  <a:lnTo>
                    <a:pt x="2713" y="2744"/>
                  </a:lnTo>
                  <a:lnTo>
                    <a:pt x="2761" y="2691"/>
                  </a:lnTo>
                  <a:lnTo>
                    <a:pt x="2806" y="2635"/>
                  </a:lnTo>
                  <a:lnTo>
                    <a:pt x="2851" y="2578"/>
                  </a:lnTo>
                  <a:lnTo>
                    <a:pt x="2851" y="2578"/>
                  </a:lnTo>
                  <a:lnTo>
                    <a:pt x="2860" y="2568"/>
                  </a:lnTo>
                  <a:lnTo>
                    <a:pt x="2869" y="2559"/>
                  </a:lnTo>
                  <a:lnTo>
                    <a:pt x="2877" y="2552"/>
                  </a:lnTo>
                  <a:lnTo>
                    <a:pt x="2888" y="2546"/>
                  </a:lnTo>
                  <a:lnTo>
                    <a:pt x="2897" y="2540"/>
                  </a:lnTo>
                  <a:lnTo>
                    <a:pt x="2907" y="2535"/>
                  </a:lnTo>
                  <a:lnTo>
                    <a:pt x="2917" y="2532"/>
                  </a:lnTo>
                  <a:lnTo>
                    <a:pt x="2929" y="2530"/>
                  </a:lnTo>
                  <a:lnTo>
                    <a:pt x="2940" y="2528"/>
                  </a:lnTo>
                  <a:lnTo>
                    <a:pt x="2950" y="2528"/>
                  </a:lnTo>
                  <a:lnTo>
                    <a:pt x="2960" y="2530"/>
                  </a:lnTo>
                  <a:lnTo>
                    <a:pt x="2972" y="2531"/>
                  </a:lnTo>
                  <a:lnTo>
                    <a:pt x="2982" y="2535"/>
                  </a:lnTo>
                  <a:lnTo>
                    <a:pt x="2993" y="2540"/>
                  </a:lnTo>
                  <a:lnTo>
                    <a:pt x="3003" y="2544"/>
                  </a:lnTo>
                  <a:lnTo>
                    <a:pt x="3012" y="2552"/>
                  </a:lnTo>
                  <a:lnTo>
                    <a:pt x="3012" y="2552"/>
                  </a:lnTo>
                  <a:lnTo>
                    <a:pt x="3021" y="2559"/>
                  </a:lnTo>
                  <a:lnTo>
                    <a:pt x="3030" y="2568"/>
                  </a:lnTo>
                  <a:lnTo>
                    <a:pt x="3037" y="2577"/>
                  </a:lnTo>
                  <a:lnTo>
                    <a:pt x="3043" y="2586"/>
                  </a:lnTo>
                  <a:lnTo>
                    <a:pt x="3048" y="2596"/>
                  </a:lnTo>
                  <a:lnTo>
                    <a:pt x="3050" y="2606"/>
                  </a:lnTo>
                  <a:lnTo>
                    <a:pt x="3053" y="2617"/>
                  </a:lnTo>
                  <a:lnTo>
                    <a:pt x="3055" y="2627"/>
                  </a:lnTo>
                  <a:lnTo>
                    <a:pt x="3056" y="2637"/>
                  </a:lnTo>
                  <a:lnTo>
                    <a:pt x="3055" y="2649"/>
                  </a:lnTo>
                  <a:lnTo>
                    <a:pt x="3053" y="2660"/>
                  </a:lnTo>
                  <a:lnTo>
                    <a:pt x="3050" y="2671"/>
                  </a:lnTo>
                  <a:lnTo>
                    <a:pt x="3046" y="2682"/>
                  </a:lnTo>
                  <a:lnTo>
                    <a:pt x="3042" y="2694"/>
                  </a:lnTo>
                  <a:lnTo>
                    <a:pt x="3036" y="2704"/>
                  </a:lnTo>
                  <a:lnTo>
                    <a:pt x="3028" y="2714"/>
                  </a:lnTo>
                  <a:lnTo>
                    <a:pt x="3028" y="2714"/>
                  </a:lnTo>
                  <a:lnTo>
                    <a:pt x="2975" y="2781"/>
                  </a:lnTo>
                  <a:lnTo>
                    <a:pt x="2920" y="2846"/>
                  </a:lnTo>
                  <a:lnTo>
                    <a:pt x="2864" y="2910"/>
                  </a:lnTo>
                  <a:lnTo>
                    <a:pt x="2806" y="2970"/>
                  </a:lnTo>
                  <a:lnTo>
                    <a:pt x="2747" y="3029"/>
                  </a:lnTo>
                  <a:lnTo>
                    <a:pt x="2685" y="3087"/>
                  </a:lnTo>
                  <a:lnTo>
                    <a:pt x="2621" y="3143"/>
                  </a:lnTo>
                  <a:lnTo>
                    <a:pt x="2556" y="3198"/>
                  </a:lnTo>
                  <a:lnTo>
                    <a:pt x="2556" y="3198"/>
                  </a:lnTo>
                  <a:lnTo>
                    <a:pt x="2542" y="3210"/>
                  </a:lnTo>
                  <a:lnTo>
                    <a:pt x="2542" y="3210"/>
                  </a:lnTo>
                  <a:lnTo>
                    <a:pt x="2565" y="3225"/>
                  </a:lnTo>
                  <a:lnTo>
                    <a:pt x="2565" y="3225"/>
                  </a:lnTo>
                  <a:lnTo>
                    <a:pt x="2610" y="3248"/>
                  </a:lnTo>
                  <a:lnTo>
                    <a:pt x="2654" y="3268"/>
                  </a:lnTo>
                  <a:lnTo>
                    <a:pt x="2698" y="3285"/>
                  </a:lnTo>
                  <a:lnTo>
                    <a:pt x="2744" y="3300"/>
                  </a:lnTo>
                  <a:lnTo>
                    <a:pt x="2789" y="3310"/>
                  </a:lnTo>
                  <a:lnTo>
                    <a:pt x="2834" y="3319"/>
                  </a:lnTo>
                  <a:lnTo>
                    <a:pt x="2880" y="3324"/>
                  </a:lnTo>
                  <a:lnTo>
                    <a:pt x="2926" y="3327"/>
                  </a:lnTo>
                  <a:lnTo>
                    <a:pt x="2972" y="3327"/>
                  </a:lnTo>
                  <a:lnTo>
                    <a:pt x="3016" y="3324"/>
                  </a:lnTo>
                  <a:lnTo>
                    <a:pt x="3062" y="3319"/>
                  </a:lnTo>
                  <a:lnTo>
                    <a:pt x="3107" y="3312"/>
                  </a:lnTo>
                  <a:lnTo>
                    <a:pt x="3150" y="3300"/>
                  </a:lnTo>
                  <a:lnTo>
                    <a:pt x="3192" y="3288"/>
                  </a:lnTo>
                  <a:lnTo>
                    <a:pt x="3234" y="3272"/>
                  </a:lnTo>
                  <a:lnTo>
                    <a:pt x="3275" y="3256"/>
                  </a:lnTo>
                  <a:lnTo>
                    <a:pt x="3315" y="3235"/>
                  </a:lnTo>
                  <a:lnTo>
                    <a:pt x="3355" y="3213"/>
                  </a:lnTo>
                  <a:lnTo>
                    <a:pt x="3392" y="3189"/>
                  </a:lnTo>
                  <a:lnTo>
                    <a:pt x="3429" y="3163"/>
                  </a:lnTo>
                  <a:lnTo>
                    <a:pt x="3463" y="3133"/>
                  </a:lnTo>
                  <a:lnTo>
                    <a:pt x="3496" y="3102"/>
                  </a:lnTo>
                  <a:lnTo>
                    <a:pt x="3527" y="3069"/>
                  </a:lnTo>
                  <a:lnTo>
                    <a:pt x="3556" y="3035"/>
                  </a:lnTo>
                  <a:lnTo>
                    <a:pt x="3585" y="2998"/>
                  </a:lnTo>
                  <a:lnTo>
                    <a:pt x="3610" y="2960"/>
                  </a:lnTo>
                  <a:lnTo>
                    <a:pt x="3633" y="2920"/>
                  </a:lnTo>
                  <a:lnTo>
                    <a:pt x="3654" y="2879"/>
                  </a:lnTo>
                  <a:lnTo>
                    <a:pt x="3672" y="2834"/>
                  </a:lnTo>
                  <a:lnTo>
                    <a:pt x="3688" y="2790"/>
                  </a:lnTo>
                  <a:lnTo>
                    <a:pt x="3701" y="2742"/>
                  </a:lnTo>
                  <a:lnTo>
                    <a:pt x="3712" y="2695"/>
                  </a:lnTo>
                  <a:lnTo>
                    <a:pt x="3712" y="2695"/>
                  </a:lnTo>
                  <a:lnTo>
                    <a:pt x="3718" y="2658"/>
                  </a:lnTo>
                  <a:lnTo>
                    <a:pt x="3722" y="2623"/>
                  </a:lnTo>
                  <a:lnTo>
                    <a:pt x="3725" y="2587"/>
                  </a:lnTo>
                  <a:lnTo>
                    <a:pt x="3725" y="2552"/>
                  </a:lnTo>
                  <a:lnTo>
                    <a:pt x="3725" y="2516"/>
                  </a:lnTo>
                  <a:lnTo>
                    <a:pt x="3722" y="2481"/>
                  </a:lnTo>
                  <a:lnTo>
                    <a:pt x="3718" y="2447"/>
                  </a:lnTo>
                  <a:lnTo>
                    <a:pt x="3713" y="2413"/>
                  </a:lnTo>
                  <a:lnTo>
                    <a:pt x="3706" y="2379"/>
                  </a:lnTo>
                  <a:lnTo>
                    <a:pt x="3697" y="2345"/>
                  </a:lnTo>
                  <a:lnTo>
                    <a:pt x="3687" y="2312"/>
                  </a:lnTo>
                  <a:lnTo>
                    <a:pt x="3675" y="2280"/>
                  </a:lnTo>
                  <a:lnTo>
                    <a:pt x="3663" y="2247"/>
                  </a:lnTo>
                  <a:lnTo>
                    <a:pt x="3648" y="2216"/>
                  </a:lnTo>
                  <a:lnTo>
                    <a:pt x="3632" y="2185"/>
                  </a:lnTo>
                  <a:lnTo>
                    <a:pt x="3616" y="2155"/>
                  </a:lnTo>
                  <a:lnTo>
                    <a:pt x="3598" y="2126"/>
                  </a:lnTo>
                  <a:lnTo>
                    <a:pt x="3577" y="2098"/>
                  </a:lnTo>
                  <a:lnTo>
                    <a:pt x="3556" y="2071"/>
                  </a:lnTo>
                  <a:lnTo>
                    <a:pt x="3534" y="2044"/>
                  </a:lnTo>
                  <a:lnTo>
                    <a:pt x="3512" y="2018"/>
                  </a:lnTo>
                  <a:lnTo>
                    <a:pt x="3487" y="1994"/>
                  </a:lnTo>
                  <a:lnTo>
                    <a:pt x="3462" y="1970"/>
                  </a:lnTo>
                  <a:lnTo>
                    <a:pt x="3435" y="1948"/>
                  </a:lnTo>
                  <a:lnTo>
                    <a:pt x="3408" y="1928"/>
                  </a:lnTo>
                  <a:lnTo>
                    <a:pt x="3379" y="1907"/>
                  </a:lnTo>
                  <a:lnTo>
                    <a:pt x="3349" y="1888"/>
                  </a:lnTo>
                  <a:lnTo>
                    <a:pt x="3318" y="1871"/>
                  </a:lnTo>
                  <a:lnTo>
                    <a:pt x="3287" y="1855"/>
                  </a:lnTo>
                  <a:lnTo>
                    <a:pt x="3255" y="1840"/>
                  </a:lnTo>
                  <a:lnTo>
                    <a:pt x="3221" y="1827"/>
                  </a:lnTo>
                  <a:lnTo>
                    <a:pt x="3187" y="1815"/>
                  </a:lnTo>
                  <a:lnTo>
                    <a:pt x="3187" y="1815"/>
                  </a:lnTo>
                  <a:lnTo>
                    <a:pt x="3178" y="1811"/>
                  </a:lnTo>
                  <a:lnTo>
                    <a:pt x="3170" y="1806"/>
                  </a:lnTo>
                  <a:lnTo>
                    <a:pt x="3167" y="1803"/>
                  </a:lnTo>
                  <a:lnTo>
                    <a:pt x="3166" y="1799"/>
                  </a:lnTo>
                  <a:lnTo>
                    <a:pt x="3164" y="1787"/>
                  </a:lnTo>
                  <a:lnTo>
                    <a:pt x="3164" y="1787"/>
                  </a:lnTo>
                  <a:lnTo>
                    <a:pt x="3166" y="139"/>
                  </a:lnTo>
                  <a:lnTo>
                    <a:pt x="3166" y="139"/>
                  </a:lnTo>
                  <a:lnTo>
                    <a:pt x="3166" y="119"/>
                  </a:lnTo>
                  <a:lnTo>
                    <a:pt x="3166" y="119"/>
                  </a:lnTo>
                  <a:lnTo>
                    <a:pt x="3192" y="128"/>
                  </a:lnTo>
                  <a:lnTo>
                    <a:pt x="3192" y="128"/>
                  </a:lnTo>
                  <a:lnTo>
                    <a:pt x="3252" y="154"/>
                  </a:lnTo>
                  <a:lnTo>
                    <a:pt x="3312" y="181"/>
                  </a:lnTo>
                  <a:lnTo>
                    <a:pt x="3370" y="209"/>
                  </a:lnTo>
                  <a:lnTo>
                    <a:pt x="3426" y="237"/>
                  </a:lnTo>
                  <a:lnTo>
                    <a:pt x="3481" y="268"/>
                  </a:lnTo>
                  <a:lnTo>
                    <a:pt x="3534" y="299"/>
                  </a:lnTo>
                  <a:lnTo>
                    <a:pt x="3586" y="333"/>
                  </a:lnTo>
                  <a:lnTo>
                    <a:pt x="3636" y="367"/>
                  </a:lnTo>
                  <a:lnTo>
                    <a:pt x="3687" y="403"/>
                  </a:lnTo>
                  <a:lnTo>
                    <a:pt x="3734" y="440"/>
                  </a:lnTo>
                  <a:lnTo>
                    <a:pt x="3780" y="477"/>
                  </a:lnTo>
                  <a:lnTo>
                    <a:pt x="3826" y="517"/>
                  </a:lnTo>
                  <a:lnTo>
                    <a:pt x="3869" y="557"/>
                  </a:lnTo>
                  <a:lnTo>
                    <a:pt x="3911" y="598"/>
                  </a:lnTo>
                  <a:lnTo>
                    <a:pt x="3951" y="641"/>
                  </a:lnTo>
                  <a:lnTo>
                    <a:pt x="3990" y="685"/>
                  </a:lnTo>
                  <a:lnTo>
                    <a:pt x="4028" y="730"/>
                  </a:lnTo>
                  <a:lnTo>
                    <a:pt x="4065" y="777"/>
                  </a:lnTo>
                  <a:lnTo>
                    <a:pt x="4099" y="824"/>
                  </a:lnTo>
                  <a:lnTo>
                    <a:pt x="4133" y="873"/>
                  </a:lnTo>
                  <a:lnTo>
                    <a:pt x="4164" y="923"/>
                  </a:lnTo>
                  <a:lnTo>
                    <a:pt x="4196" y="975"/>
                  </a:lnTo>
                  <a:lnTo>
                    <a:pt x="4225" y="1027"/>
                  </a:lnTo>
                  <a:lnTo>
                    <a:pt x="4253" y="1082"/>
                  </a:lnTo>
                  <a:lnTo>
                    <a:pt x="4278" y="1136"/>
                  </a:lnTo>
                  <a:lnTo>
                    <a:pt x="4304" y="1192"/>
                  </a:lnTo>
                  <a:lnTo>
                    <a:pt x="4327" y="1250"/>
                  </a:lnTo>
                  <a:lnTo>
                    <a:pt x="4349" y="1309"/>
                  </a:lnTo>
                  <a:lnTo>
                    <a:pt x="4370" y="1368"/>
                  </a:lnTo>
                  <a:lnTo>
                    <a:pt x="4388" y="1431"/>
                  </a:lnTo>
                  <a:lnTo>
                    <a:pt x="4406" y="1493"/>
                  </a:lnTo>
                  <a:lnTo>
                    <a:pt x="4422" y="1556"/>
                  </a:lnTo>
                  <a:lnTo>
                    <a:pt x="4422" y="1556"/>
                  </a:lnTo>
                  <a:lnTo>
                    <a:pt x="4438" y="1627"/>
                  </a:lnTo>
                  <a:lnTo>
                    <a:pt x="4450" y="1698"/>
                  </a:lnTo>
                  <a:lnTo>
                    <a:pt x="4459" y="1769"/>
                  </a:lnTo>
                  <a:lnTo>
                    <a:pt x="4465" y="1840"/>
                  </a:lnTo>
                  <a:lnTo>
                    <a:pt x="4468" y="1911"/>
                  </a:lnTo>
                  <a:lnTo>
                    <a:pt x="4468" y="1984"/>
                  </a:lnTo>
                  <a:lnTo>
                    <a:pt x="4465" y="2056"/>
                  </a:lnTo>
                  <a:lnTo>
                    <a:pt x="4460" y="2127"/>
                  </a:lnTo>
                  <a:lnTo>
                    <a:pt x="4460" y="2127"/>
                  </a:lnTo>
                  <a:lnTo>
                    <a:pt x="4453" y="2213"/>
                  </a:lnTo>
                  <a:lnTo>
                    <a:pt x="4441" y="2297"/>
                  </a:lnTo>
                  <a:lnTo>
                    <a:pt x="4428" y="2380"/>
                  </a:lnTo>
                  <a:lnTo>
                    <a:pt x="4410" y="2461"/>
                  </a:lnTo>
                  <a:lnTo>
                    <a:pt x="4391" y="2543"/>
                  </a:lnTo>
                  <a:lnTo>
                    <a:pt x="4369" y="2623"/>
                  </a:lnTo>
                  <a:lnTo>
                    <a:pt x="4343" y="2701"/>
                  </a:lnTo>
                  <a:lnTo>
                    <a:pt x="4317" y="2778"/>
                  </a:lnTo>
                  <a:lnTo>
                    <a:pt x="4286" y="2855"/>
                  </a:lnTo>
                  <a:lnTo>
                    <a:pt x="4252" y="2930"/>
                  </a:lnTo>
                  <a:lnTo>
                    <a:pt x="4215" y="3004"/>
                  </a:lnTo>
                  <a:lnTo>
                    <a:pt x="4176" y="3078"/>
                  </a:lnTo>
                  <a:lnTo>
                    <a:pt x="4133" y="3149"/>
                  </a:lnTo>
                  <a:lnTo>
                    <a:pt x="4088" y="3220"/>
                  </a:lnTo>
                  <a:lnTo>
                    <a:pt x="4040" y="3290"/>
                  </a:lnTo>
                  <a:lnTo>
                    <a:pt x="3988" y="3359"/>
                  </a:lnTo>
                  <a:lnTo>
                    <a:pt x="3988" y="3359"/>
                  </a:lnTo>
                  <a:lnTo>
                    <a:pt x="3960" y="3395"/>
                  </a:lnTo>
                  <a:lnTo>
                    <a:pt x="3929" y="3430"/>
                  </a:lnTo>
                  <a:lnTo>
                    <a:pt x="3898" y="3466"/>
                  </a:lnTo>
                  <a:lnTo>
                    <a:pt x="3867" y="3498"/>
                  </a:lnTo>
                  <a:lnTo>
                    <a:pt x="3833" y="3531"/>
                  </a:lnTo>
                  <a:lnTo>
                    <a:pt x="3799" y="3563"/>
                  </a:lnTo>
                  <a:lnTo>
                    <a:pt x="3765" y="3593"/>
                  </a:lnTo>
                  <a:lnTo>
                    <a:pt x="3728" y="3622"/>
                  </a:lnTo>
                  <a:lnTo>
                    <a:pt x="3728" y="3622"/>
                  </a:lnTo>
                  <a:lnTo>
                    <a:pt x="3721" y="3631"/>
                  </a:lnTo>
                  <a:lnTo>
                    <a:pt x="3716" y="3639"/>
                  </a:lnTo>
                  <a:lnTo>
                    <a:pt x="3713" y="3649"/>
                  </a:lnTo>
                  <a:lnTo>
                    <a:pt x="3712" y="3659"/>
                  </a:lnTo>
                  <a:lnTo>
                    <a:pt x="3712" y="3659"/>
                  </a:lnTo>
                  <a:lnTo>
                    <a:pt x="3713" y="5310"/>
                  </a:lnTo>
                  <a:lnTo>
                    <a:pt x="3713" y="5310"/>
                  </a:lnTo>
                  <a:lnTo>
                    <a:pt x="3713" y="5310"/>
                  </a:lnTo>
                  <a:lnTo>
                    <a:pt x="3713" y="5310"/>
                  </a:lnTo>
                  <a:lnTo>
                    <a:pt x="3713" y="5310"/>
                  </a:lnTo>
                  <a:lnTo>
                    <a:pt x="1434" y="5310"/>
                  </a:lnTo>
                  <a:lnTo>
                    <a:pt x="1434" y="5310"/>
                  </a:lnTo>
                  <a:close/>
                  <a:moveTo>
                    <a:pt x="2363" y="3068"/>
                  </a:moveTo>
                  <a:lnTo>
                    <a:pt x="2363" y="3068"/>
                  </a:lnTo>
                  <a:lnTo>
                    <a:pt x="2354" y="3075"/>
                  </a:lnTo>
                  <a:lnTo>
                    <a:pt x="2354" y="3075"/>
                  </a:lnTo>
                  <a:lnTo>
                    <a:pt x="2309" y="3108"/>
                  </a:lnTo>
                  <a:lnTo>
                    <a:pt x="2263" y="3140"/>
                  </a:lnTo>
                  <a:lnTo>
                    <a:pt x="2218" y="3171"/>
                  </a:lnTo>
                  <a:lnTo>
                    <a:pt x="2172" y="3202"/>
                  </a:lnTo>
                  <a:lnTo>
                    <a:pt x="2126" y="3232"/>
                  </a:lnTo>
                  <a:lnTo>
                    <a:pt x="2079" y="3260"/>
                  </a:lnTo>
                  <a:lnTo>
                    <a:pt x="2031" y="3288"/>
                  </a:lnTo>
                  <a:lnTo>
                    <a:pt x="1984" y="3315"/>
                  </a:lnTo>
                  <a:lnTo>
                    <a:pt x="1935" y="3340"/>
                  </a:lnTo>
                  <a:lnTo>
                    <a:pt x="1886" y="3365"/>
                  </a:lnTo>
                  <a:lnTo>
                    <a:pt x="1836" y="3389"/>
                  </a:lnTo>
                  <a:lnTo>
                    <a:pt x="1787" y="3412"/>
                  </a:lnTo>
                  <a:lnTo>
                    <a:pt x="1737" y="3435"/>
                  </a:lnTo>
                  <a:lnTo>
                    <a:pt x="1685" y="3457"/>
                  </a:lnTo>
                  <a:lnTo>
                    <a:pt x="1633" y="3478"/>
                  </a:lnTo>
                  <a:lnTo>
                    <a:pt x="1581" y="3497"/>
                  </a:lnTo>
                  <a:lnTo>
                    <a:pt x="1581" y="3497"/>
                  </a:lnTo>
                  <a:lnTo>
                    <a:pt x="1510" y="3522"/>
                  </a:lnTo>
                  <a:lnTo>
                    <a:pt x="1438" y="3546"/>
                  </a:lnTo>
                  <a:lnTo>
                    <a:pt x="1365" y="3568"/>
                  </a:lnTo>
                  <a:lnTo>
                    <a:pt x="1291" y="3588"/>
                  </a:lnTo>
                  <a:lnTo>
                    <a:pt x="1218" y="3606"/>
                  </a:lnTo>
                  <a:lnTo>
                    <a:pt x="1144" y="3624"/>
                  </a:lnTo>
                  <a:lnTo>
                    <a:pt x="1068" y="3639"/>
                  </a:lnTo>
                  <a:lnTo>
                    <a:pt x="994" y="3654"/>
                  </a:lnTo>
                  <a:lnTo>
                    <a:pt x="994" y="3654"/>
                  </a:lnTo>
                  <a:lnTo>
                    <a:pt x="982" y="3657"/>
                  </a:lnTo>
                  <a:lnTo>
                    <a:pt x="970" y="3659"/>
                  </a:lnTo>
                  <a:lnTo>
                    <a:pt x="960" y="3664"/>
                  </a:lnTo>
                  <a:lnTo>
                    <a:pt x="951" y="3670"/>
                  </a:lnTo>
                  <a:lnTo>
                    <a:pt x="942" y="3676"/>
                  </a:lnTo>
                  <a:lnTo>
                    <a:pt x="935" y="3683"/>
                  </a:lnTo>
                  <a:lnTo>
                    <a:pt x="928" y="3691"/>
                  </a:lnTo>
                  <a:lnTo>
                    <a:pt x="920" y="3699"/>
                  </a:lnTo>
                  <a:lnTo>
                    <a:pt x="916" y="3708"/>
                  </a:lnTo>
                  <a:lnTo>
                    <a:pt x="911" y="3719"/>
                  </a:lnTo>
                  <a:lnTo>
                    <a:pt x="907" y="3728"/>
                  </a:lnTo>
                  <a:lnTo>
                    <a:pt x="904" y="3739"/>
                  </a:lnTo>
                  <a:lnTo>
                    <a:pt x="902" y="3750"/>
                  </a:lnTo>
                  <a:lnTo>
                    <a:pt x="902" y="3760"/>
                  </a:lnTo>
                  <a:lnTo>
                    <a:pt x="902" y="3772"/>
                  </a:lnTo>
                  <a:lnTo>
                    <a:pt x="904" y="3784"/>
                  </a:lnTo>
                  <a:lnTo>
                    <a:pt x="904" y="3784"/>
                  </a:lnTo>
                  <a:lnTo>
                    <a:pt x="907" y="3794"/>
                  </a:lnTo>
                  <a:lnTo>
                    <a:pt x="910" y="3804"/>
                  </a:lnTo>
                  <a:lnTo>
                    <a:pt x="914" y="3815"/>
                  </a:lnTo>
                  <a:lnTo>
                    <a:pt x="920" y="3824"/>
                  </a:lnTo>
                  <a:lnTo>
                    <a:pt x="928" y="3833"/>
                  </a:lnTo>
                  <a:lnTo>
                    <a:pt x="933" y="3840"/>
                  </a:lnTo>
                  <a:lnTo>
                    <a:pt x="942" y="3847"/>
                  </a:lnTo>
                  <a:lnTo>
                    <a:pt x="951" y="3853"/>
                  </a:lnTo>
                  <a:lnTo>
                    <a:pt x="960" y="3859"/>
                  </a:lnTo>
                  <a:lnTo>
                    <a:pt x="969" y="3864"/>
                  </a:lnTo>
                  <a:lnTo>
                    <a:pt x="979" y="3867"/>
                  </a:lnTo>
                  <a:lnTo>
                    <a:pt x="990" y="3869"/>
                  </a:lnTo>
                  <a:lnTo>
                    <a:pt x="1002" y="3872"/>
                  </a:lnTo>
                  <a:lnTo>
                    <a:pt x="1012" y="3872"/>
                  </a:lnTo>
                  <a:lnTo>
                    <a:pt x="1024" y="3872"/>
                  </a:lnTo>
                  <a:lnTo>
                    <a:pt x="1036" y="3871"/>
                  </a:lnTo>
                  <a:lnTo>
                    <a:pt x="1036" y="3871"/>
                  </a:lnTo>
                  <a:lnTo>
                    <a:pt x="1164" y="3846"/>
                  </a:lnTo>
                  <a:lnTo>
                    <a:pt x="1228" y="3831"/>
                  </a:lnTo>
                  <a:lnTo>
                    <a:pt x="1291" y="3816"/>
                  </a:lnTo>
                  <a:lnTo>
                    <a:pt x="1291" y="3816"/>
                  </a:lnTo>
                  <a:lnTo>
                    <a:pt x="1370" y="3797"/>
                  </a:lnTo>
                  <a:lnTo>
                    <a:pt x="1447" y="3775"/>
                  </a:lnTo>
                  <a:lnTo>
                    <a:pt x="1522" y="3751"/>
                  </a:lnTo>
                  <a:lnTo>
                    <a:pt x="1598" y="3726"/>
                  </a:lnTo>
                  <a:lnTo>
                    <a:pt x="1673" y="3699"/>
                  </a:lnTo>
                  <a:lnTo>
                    <a:pt x="1746" y="3671"/>
                  </a:lnTo>
                  <a:lnTo>
                    <a:pt x="1820" y="3640"/>
                  </a:lnTo>
                  <a:lnTo>
                    <a:pt x="1892" y="3609"/>
                  </a:lnTo>
                  <a:lnTo>
                    <a:pt x="1963" y="3575"/>
                  </a:lnTo>
                  <a:lnTo>
                    <a:pt x="2034" y="3540"/>
                  </a:lnTo>
                  <a:lnTo>
                    <a:pt x="2104" y="3501"/>
                  </a:lnTo>
                  <a:lnTo>
                    <a:pt x="2172" y="3463"/>
                  </a:lnTo>
                  <a:lnTo>
                    <a:pt x="2240" y="3421"/>
                  </a:lnTo>
                  <a:lnTo>
                    <a:pt x="2308" y="3378"/>
                  </a:lnTo>
                  <a:lnTo>
                    <a:pt x="2374" y="3334"/>
                  </a:lnTo>
                  <a:lnTo>
                    <a:pt x="2439" y="3287"/>
                  </a:lnTo>
                  <a:lnTo>
                    <a:pt x="2439" y="3287"/>
                  </a:lnTo>
                  <a:lnTo>
                    <a:pt x="2488" y="3250"/>
                  </a:lnTo>
                  <a:lnTo>
                    <a:pt x="2536" y="3214"/>
                  </a:lnTo>
                  <a:lnTo>
                    <a:pt x="2536" y="3214"/>
                  </a:lnTo>
                  <a:lnTo>
                    <a:pt x="2363" y="3068"/>
                  </a:lnTo>
                  <a:lnTo>
                    <a:pt x="2363" y="3068"/>
                  </a:lnTo>
                  <a:close/>
                </a:path>
              </a:pathLst>
            </a:custGeom>
            <a:solidFill>
              <a:schemeClr val="accent1"/>
            </a:solidFill>
            <a:ln>
              <a:noFill/>
            </a:ln>
          </p:spPr>
          <p:txBody>
            <a:bodyPr vert="horz" wrap="square" lIns="93247" tIns="548562" rIns="93247" bIns="46623" numCol="1" anchor="t" anchorCtr="0" compatLnSpc="1">
              <a:prstTxWarp prst="textNoShape">
                <a:avLst/>
              </a:prstTxWarp>
            </a:bodyPr>
            <a:lstStyle/>
            <a:p>
              <a:pPr marL="0" marR="0" lvl="0" indent="0" algn="l" defTabSz="932418" rtl="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a:ln>
                  <a:noFill/>
                </a:ln>
                <a:solidFill>
                  <a:schemeClr val="tx1">
                    <a:lumMod val="75000"/>
                  </a:schemeClr>
                </a:solidFill>
                <a:effectLst/>
                <a:uLnTx/>
                <a:uFillTx/>
                <a:latin typeface="Segoe UI"/>
                <a:ea typeface="+mn-ea"/>
                <a:cs typeface="+mn-cs"/>
              </a:endParaRPr>
            </a:p>
          </p:txBody>
        </p:sp>
      </p:grpSp>
      <p:grpSp>
        <p:nvGrpSpPr>
          <p:cNvPr id="464" name="Group 463">
            <a:extLst>
              <a:ext uri="{FF2B5EF4-FFF2-40B4-BE49-F238E27FC236}">
                <a16:creationId xmlns:a16="http://schemas.microsoft.com/office/drawing/2014/main" id="{2F75863B-9E3E-4B3E-8776-AA2B573AA18D}"/>
              </a:ext>
            </a:extLst>
          </p:cNvPr>
          <p:cNvGrpSpPr>
            <a:grpSpLocks noChangeAspect="1"/>
          </p:cNvGrpSpPr>
          <p:nvPr/>
        </p:nvGrpSpPr>
        <p:grpSpPr>
          <a:xfrm>
            <a:off x="6231761" y="2021498"/>
            <a:ext cx="1772543" cy="1280160"/>
            <a:chOff x="6195783" y="1934410"/>
            <a:chExt cx="1781519" cy="1371600"/>
          </a:xfrm>
        </p:grpSpPr>
        <p:cxnSp>
          <p:nvCxnSpPr>
            <p:cNvPr id="426" name="Straight Connector 425">
              <a:extLst>
                <a:ext uri="{FF2B5EF4-FFF2-40B4-BE49-F238E27FC236}">
                  <a16:creationId xmlns:a16="http://schemas.microsoft.com/office/drawing/2014/main" id="{74C1F2C1-F34E-4267-B54C-8C2F28CA9686}"/>
                </a:ext>
              </a:extLst>
            </p:cNvPr>
            <p:cNvCxnSpPr>
              <a:cxnSpLocks/>
            </p:cNvCxnSpPr>
            <p:nvPr/>
          </p:nvCxnSpPr>
          <p:spPr>
            <a:xfrm flipH="1">
              <a:off x="6678102" y="2408792"/>
              <a:ext cx="993560" cy="0"/>
            </a:xfrm>
            <a:prstGeom prst="line">
              <a:avLst/>
            </a:prstGeom>
            <a:noFill/>
            <a:ln w="19050" cap="flat" cmpd="sng" algn="ctr">
              <a:solidFill>
                <a:schemeClr val="accent1"/>
              </a:solidFill>
              <a:prstDash val="sysDot"/>
            </a:ln>
            <a:effectLst/>
          </p:spPr>
        </p:cxnSp>
        <p:sp>
          <p:nvSpPr>
            <p:cNvPr id="427" name="Oval 426">
              <a:extLst>
                <a:ext uri="{FF2B5EF4-FFF2-40B4-BE49-F238E27FC236}">
                  <a16:creationId xmlns:a16="http://schemas.microsoft.com/office/drawing/2014/main" id="{B4BFC015-2116-4690-91FB-8E987AE9951A}"/>
                </a:ext>
              </a:extLst>
            </p:cNvPr>
            <p:cNvSpPr/>
            <p:nvPr/>
          </p:nvSpPr>
          <p:spPr bwMode="auto">
            <a:xfrm flipH="1">
              <a:off x="6859375" y="2171608"/>
              <a:ext cx="421365" cy="421365"/>
            </a:xfrm>
            <a:prstGeom prst="ellipse">
              <a:avLst/>
            </a:prstGeom>
            <a:solidFill>
              <a:srgbClr val="FFFFFF"/>
            </a:solidFill>
            <a:ln w="19050" cap="flat" cmpd="sng" algn="ctr">
              <a:solidFill>
                <a:schemeClr val="accent1"/>
              </a:solidFill>
              <a:prstDash val="soli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1242580" rtl="0" eaLnBrk="1" fontAlgn="base" latinLnBrk="0" hangingPunct="1">
                <a:lnSpc>
                  <a:spcPct val="90000"/>
                </a:lnSpc>
                <a:spcBef>
                  <a:spcPct val="0"/>
                </a:spcBef>
                <a:spcAft>
                  <a:spcPct val="0"/>
                </a:spcAft>
                <a:buClrTx/>
                <a:buSzTx/>
                <a:buFontTx/>
                <a:buNone/>
                <a:tabLst/>
                <a:defRPr/>
              </a:pPr>
              <a:r>
                <a:rPr kumimoji="0" lang="en-US" sz="2400" i="0" u="none" strike="noStrike" kern="0" cap="none" spc="0" normalizeH="0" baseline="0" noProof="0" dirty="0">
                  <a:ln>
                    <a:noFill/>
                  </a:ln>
                  <a:solidFill>
                    <a:srgbClr val="0078D7"/>
                  </a:solidFill>
                  <a:effectLst/>
                  <a:uLnTx/>
                  <a:uFillTx/>
                  <a:latin typeface="Segoe UI"/>
                  <a:ea typeface="Segoe UI" pitchFamily="34" charset="0"/>
                  <a:cs typeface="Segoe UI" pitchFamily="34" charset="0"/>
                </a:rPr>
                <a:t>$</a:t>
              </a:r>
            </a:p>
          </p:txBody>
        </p:sp>
        <p:sp>
          <p:nvSpPr>
            <p:cNvPr id="428" name="Heart 427">
              <a:extLst>
                <a:ext uri="{FF2B5EF4-FFF2-40B4-BE49-F238E27FC236}">
                  <a16:creationId xmlns:a16="http://schemas.microsoft.com/office/drawing/2014/main" id="{1CAB9C05-40CB-4117-AEE4-255B07F90498}"/>
                </a:ext>
              </a:extLst>
            </p:cNvPr>
            <p:cNvSpPr/>
            <p:nvPr/>
          </p:nvSpPr>
          <p:spPr bwMode="auto">
            <a:xfrm>
              <a:off x="6451088" y="1934410"/>
              <a:ext cx="240001" cy="235600"/>
            </a:xfrm>
            <a:prstGeom prst="heart">
              <a:avLst/>
            </a:prstGeom>
            <a:solidFill>
              <a:schemeClr val="accent1"/>
            </a:solid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49196" rIns="186494" bIns="149196" numCol="1" spcCol="0" rtlCol="0" fromWordArt="0" anchor="t" anchorCtr="0" forceAA="0" compatLnSpc="1">
              <a:prstTxWarp prst="textNoShape">
                <a:avLst/>
              </a:prstTxWarp>
              <a:noAutofit/>
            </a:bodyPr>
            <a:lstStyle/>
            <a:p>
              <a:pPr marL="0" marR="0" lvl="0" indent="0" algn="ctr" defTabSz="950846" rtl="0" eaLnBrk="1" fontAlgn="base" latinLnBrk="0" hangingPunct="1">
                <a:lnSpc>
                  <a:spcPct val="90000"/>
                </a:lnSpc>
                <a:spcBef>
                  <a:spcPct val="0"/>
                </a:spcBef>
                <a:spcAft>
                  <a:spcPct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Segoe UI"/>
                <a:ea typeface="+mn-ea"/>
                <a:cs typeface="+mn-cs"/>
              </a:endParaRPr>
            </a:p>
          </p:txBody>
        </p:sp>
        <p:grpSp>
          <p:nvGrpSpPr>
            <p:cNvPr id="429" name="Group 428">
              <a:extLst>
                <a:ext uri="{FF2B5EF4-FFF2-40B4-BE49-F238E27FC236}">
                  <a16:creationId xmlns:a16="http://schemas.microsoft.com/office/drawing/2014/main" id="{AE351A9C-F146-4911-B3C9-BF780CEE32F9}"/>
                </a:ext>
              </a:extLst>
            </p:cNvPr>
            <p:cNvGrpSpPr/>
            <p:nvPr/>
          </p:nvGrpSpPr>
          <p:grpSpPr>
            <a:xfrm>
              <a:off x="7410625" y="2043078"/>
              <a:ext cx="566677" cy="1246614"/>
              <a:chOff x="4821434" y="442958"/>
              <a:chExt cx="2713775" cy="6162475"/>
            </a:xfrm>
            <a:solidFill>
              <a:srgbClr val="0078D7"/>
            </a:solidFill>
          </p:grpSpPr>
          <p:sp>
            <p:nvSpPr>
              <p:cNvPr id="430" name="Freeform 1869">
                <a:extLst>
                  <a:ext uri="{FF2B5EF4-FFF2-40B4-BE49-F238E27FC236}">
                    <a16:creationId xmlns:a16="http://schemas.microsoft.com/office/drawing/2014/main" id="{0DC5CB81-E0DE-4271-9D6A-D9A53C6C5416}"/>
                  </a:ext>
                </a:extLst>
              </p:cNvPr>
              <p:cNvSpPr>
                <a:spLocks/>
              </p:cNvSpPr>
              <p:nvPr/>
            </p:nvSpPr>
            <p:spPr bwMode="auto">
              <a:xfrm flipH="1">
                <a:off x="5578915" y="1763537"/>
                <a:ext cx="406687" cy="484881"/>
              </a:xfrm>
              <a:custGeom>
                <a:avLst/>
                <a:gdLst>
                  <a:gd name="connsiteX0" fmla="*/ 49756 w 49756"/>
                  <a:gd name="connsiteY0" fmla="*/ 0 h 59323"/>
                  <a:gd name="connsiteX1" fmla="*/ 0 w 49756"/>
                  <a:gd name="connsiteY1" fmla="*/ 0 h 59323"/>
                  <a:gd name="connsiteX2" fmla="*/ 25159 w 49756"/>
                  <a:gd name="connsiteY2" fmla="*/ 59323 h 59323"/>
                </a:gdLst>
                <a:ahLst/>
                <a:cxnLst>
                  <a:cxn ang="0">
                    <a:pos x="connsiteX0" y="connsiteY0"/>
                  </a:cxn>
                  <a:cxn ang="0">
                    <a:pos x="connsiteX1" y="connsiteY1"/>
                  </a:cxn>
                  <a:cxn ang="0">
                    <a:pos x="connsiteX2" y="connsiteY2"/>
                  </a:cxn>
                </a:cxnLst>
                <a:rect l="l" t="t" r="r" b="b"/>
                <a:pathLst>
                  <a:path w="49756" h="59323">
                    <a:moveTo>
                      <a:pt x="49756" y="0"/>
                    </a:moveTo>
                    <a:lnTo>
                      <a:pt x="0" y="0"/>
                    </a:lnTo>
                    <a:lnTo>
                      <a:pt x="25159" y="593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695" tIns="38846" rIns="77695" bIns="38846" numCol="1" anchor="t" anchorCtr="0" compatLnSpc="1">
                <a:prstTxWarp prst="textNoShape">
                  <a:avLst/>
                </a:prstTxWarp>
                <a:noAutofit/>
              </a:bodyPr>
              <a:lstStyle/>
              <a:p>
                <a:pPr marL="0" marR="0" lvl="0" indent="0" algn="l" defTabSz="776851" rtl="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dirty="0">
                  <a:ln>
                    <a:noFill/>
                  </a:ln>
                  <a:solidFill>
                    <a:srgbClr val="1B3B41"/>
                  </a:solidFill>
                  <a:effectLst/>
                  <a:uLnTx/>
                  <a:uFillTx/>
                  <a:latin typeface="Segoe UI"/>
                  <a:ea typeface="+mn-ea"/>
                  <a:cs typeface="+mn-cs"/>
                </a:endParaRPr>
              </a:p>
            </p:txBody>
          </p:sp>
          <p:sp>
            <p:nvSpPr>
              <p:cNvPr id="431" name="Freeform: Shape 430">
                <a:extLst>
                  <a:ext uri="{FF2B5EF4-FFF2-40B4-BE49-F238E27FC236}">
                    <a16:creationId xmlns:a16="http://schemas.microsoft.com/office/drawing/2014/main" id="{D99FB33E-8DA1-46EB-955E-55BA8F86ED22}"/>
                  </a:ext>
                </a:extLst>
              </p:cNvPr>
              <p:cNvSpPr>
                <a:spLocks/>
              </p:cNvSpPr>
              <p:nvPr/>
            </p:nvSpPr>
            <p:spPr bwMode="auto">
              <a:xfrm flipH="1">
                <a:off x="4884643" y="1843472"/>
                <a:ext cx="1934345" cy="4761961"/>
              </a:xfrm>
              <a:custGeom>
                <a:avLst/>
                <a:gdLst>
                  <a:gd name="connsiteX0" fmla="*/ 301849 w 429185"/>
                  <a:gd name="connsiteY0" fmla="*/ 0 h 1072498"/>
                  <a:gd name="connsiteX1" fmla="*/ 227900 w 429185"/>
                  <a:gd name="connsiteY1" fmla="*/ 320892 h 1072498"/>
                  <a:gd name="connsiteX2" fmla="*/ 160041 w 429185"/>
                  <a:gd name="connsiteY2" fmla="*/ 1180 h 1072498"/>
                  <a:gd name="connsiteX3" fmla="*/ 138024 w 429185"/>
                  <a:gd name="connsiteY3" fmla="*/ 9224 h 1072498"/>
                  <a:gd name="connsiteX4" fmla="*/ 115874 w 429185"/>
                  <a:gd name="connsiteY4" fmla="*/ 18447 h 1072498"/>
                  <a:gd name="connsiteX5" fmla="*/ 90107 w 429185"/>
                  <a:gd name="connsiteY5" fmla="*/ 29494 h 1072498"/>
                  <a:gd name="connsiteX6" fmla="*/ 77312 w 429185"/>
                  <a:gd name="connsiteY6" fmla="*/ 35607 h 1072498"/>
                  <a:gd name="connsiteX7" fmla="*/ 64384 w 429185"/>
                  <a:gd name="connsiteY7" fmla="*/ 41720 h 1072498"/>
                  <a:gd name="connsiteX8" fmla="*/ 52736 w 429185"/>
                  <a:gd name="connsiteY8" fmla="*/ 48477 h 1072498"/>
                  <a:gd name="connsiteX9" fmla="*/ 42588 w 429185"/>
                  <a:gd name="connsiteY9" fmla="*/ 55234 h 1072498"/>
                  <a:gd name="connsiteX10" fmla="*/ 33366 w 429185"/>
                  <a:gd name="connsiteY10" fmla="*/ 61991 h 1072498"/>
                  <a:gd name="connsiteX11" fmla="*/ 26527 w 429185"/>
                  <a:gd name="connsiteY11" fmla="*/ 68104 h 1072498"/>
                  <a:gd name="connsiteX12" fmla="*/ 24189 w 429185"/>
                  <a:gd name="connsiteY12" fmla="*/ 71214 h 1072498"/>
                  <a:gd name="connsiteX13" fmla="*/ 22292 w 429185"/>
                  <a:gd name="connsiteY13" fmla="*/ 74217 h 1072498"/>
                  <a:gd name="connsiteX14" fmla="*/ 21012 w 429185"/>
                  <a:gd name="connsiteY14" fmla="*/ 77327 h 1072498"/>
                  <a:gd name="connsiteX15" fmla="*/ 20439 w 429185"/>
                  <a:gd name="connsiteY15" fmla="*/ 80116 h 1072498"/>
                  <a:gd name="connsiteX16" fmla="*/ 12497 w 429185"/>
                  <a:gd name="connsiteY16" fmla="*/ 102209 h 1072498"/>
                  <a:gd name="connsiteX17" fmla="*/ 8834 w 429185"/>
                  <a:gd name="connsiteY17" fmla="*/ 122372 h 1072498"/>
                  <a:gd name="connsiteX18" fmla="*/ 6981 w 429185"/>
                  <a:gd name="connsiteY18" fmla="*/ 135242 h 1072498"/>
                  <a:gd name="connsiteX19" fmla="*/ 5790 w 429185"/>
                  <a:gd name="connsiteY19" fmla="*/ 143286 h 1072498"/>
                  <a:gd name="connsiteX20" fmla="*/ 5790 w 429185"/>
                  <a:gd name="connsiteY20" fmla="*/ 164736 h 1072498"/>
                  <a:gd name="connsiteX21" fmla="*/ 4466 w 429185"/>
                  <a:gd name="connsiteY21" fmla="*/ 185650 h 1072498"/>
                  <a:gd name="connsiteX22" fmla="*/ 2746 w 429185"/>
                  <a:gd name="connsiteY22" fmla="*/ 227584 h 1072498"/>
                  <a:gd name="connsiteX23" fmla="*/ 0 w 429185"/>
                  <a:gd name="connsiteY23" fmla="*/ 263686 h 1072498"/>
                  <a:gd name="connsiteX24" fmla="*/ 2074 w 429185"/>
                  <a:gd name="connsiteY24" fmla="*/ 261722 h 1072498"/>
                  <a:gd name="connsiteX25" fmla="*/ 32398 w 429185"/>
                  <a:gd name="connsiteY25" fmla="*/ 262553 h 1072498"/>
                  <a:gd name="connsiteX26" fmla="*/ 75480 w 429185"/>
                  <a:gd name="connsiteY26" fmla="*/ 281797 h 1072498"/>
                  <a:gd name="connsiteX27" fmla="*/ 77312 w 429185"/>
                  <a:gd name="connsiteY27" fmla="*/ 262655 h 1072498"/>
                  <a:gd name="connsiteX28" fmla="*/ 81548 w 429185"/>
                  <a:gd name="connsiteY28" fmla="*/ 226404 h 1072498"/>
                  <a:gd name="connsiteX29" fmla="*/ 84107 w 429185"/>
                  <a:gd name="connsiteY29" fmla="*/ 212247 h 1072498"/>
                  <a:gd name="connsiteX30" fmla="*/ 85827 w 429185"/>
                  <a:gd name="connsiteY30" fmla="*/ 201523 h 1072498"/>
                  <a:gd name="connsiteX31" fmla="*/ 86975 w 429185"/>
                  <a:gd name="connsiteY31" fmla="*/ 194766 h 1072498"/>
                  <a:gd name="connsiteX32" fmla="*/ 88298 w 429185"/>
                  <a:gd name="connsiteY32" fmla="*/ 192943 h 1072498"/>
                  <a:gd name="connsiteX33" fmla="*/ 88916 w 429185"/>
                  <a:gd name="connsiteY33" fmla="*/ 192299 h 1072498"/>
                  <a:gd name="connsiteX34" fmla="*/ 89257 w 429185"/>
                  <a:gd name="connsiteY34" fmla="*/ 287951 h 1072498"/>
                  <a:gd name="connsiteX35" fmla="*/ 203545 w 429185"/>
                  <a:gd name="connsiteY35" fmla="*/ 339001 h 1072498"/>
                  <a:gd name="connsiteX36" fmla="*/ 223569 w 429185"/>
                  <a:gd name="connsiteY36" fmla="*/ 391355 h 1072498"/>
                  <a:gd name="connsiteX37" fmla="*/ 222624 w 429185"/>
                  <a:gd name="connsiteY37" fmla="*/ 393468 h 1072498"/>
                  <a:gd name="connsiteX38" fmla="*/ 170271 w 429185"/>
                  <a:gd name="connsiteY38" fmla="*/ 413492 h 1072498"/>
                  <a:gd name="connsiteX39" fmla="*/ 89019 w 429185"/>
                  <a:gd name="connsiteY39" fmla="*/ 377198 h 1072498"/>
                  <a:gd name="connsiteX40" fmla="*/ 88916 w 429185"/>
                  <a:gd name="connsiteY40" fmla="*/ 379450 h 1072498"/>
                  <a:gd name="connsiteX41" fmla="*/ 88298 w 429185"/>
                  <a:gd name="connsiteY41" fmla="*/ 391784 h 1072498"/>
                  <a:gd name="connsiteX42" fmla="*/ 86401 w 429185"/>
                  <a:gd name="connsiteY42" fmla="*/ 415700 h 1072498"/>
                  <a:gd name="connsiteX43" fmla="*/ 83268 w 429185"/>
                  <a:gd name="connsiteY43" fmla="*/ 437794 h 1072498"/>
                  <a:gd name="connsiteX44" fmla="*/ 80974 w 429185"/>
                  <a:gd name="connsiteY44" fmla="*/ 459887 h 1072498"/>
                  <a:gd name="connsiteX45" fmla="*/ 79033 w 429185"/>
                  <a:gd name="connsiteY45" fmla="*/ 482839 h 1072498"/>
                  <a:gd name="connsiteX46" fmla="*/ 79033 w 429185"/>
                  <a:gd name="connsiteY46" fmla="*/ 495709 h 1072498"/>
                  <a:gd name="connsiteX47" fmla="*/ 79033 w 429185"/>
                  <a:gd name="connsiteY47" fmla="*/ 508686 h 1072498"/>
                  <a:gd name="connsiteX48" fmla="*/ 79606 w 429185"/>
                  <a:gd name="connsiteY48" fmla="*/ 522736 h 1072498"/>
                  <a:gd name="connsiteX49" fmla="*/ 80974 w 429185"/>
                  <a:gd name="connsiteY49" fmla="*/ 538072 h 1072498"/>
                  <a:gd name="connsiteX50" fmla="*/ 83268 w 429185"/>
                  <a:gd name="connsiteY50" fmla="*/ 554696 h 1072498"/>
                  <a:gd name="connsiteX51" fmla="*/ 85827 w 429185"/>
                  <a:gd name="connsiteY51" fmla="*/ 572500 h 1072498"/>
                  <a:gd name="connsiteX52" fmla="*/ 90107 w 429185"/>
                  <a:gd name="connsiteY52" fmla="*/ 598883 h 1072498"/>
                  <a:gd name="connsiteX53" fmla="*/ 93240 w 429185"/>
                  <a:gd name="connsiteY53" fmla="*/ 625481 h 1072498"/>
                  <a:gd name="connsiteX54" fmla="*/ 95578 w 429185"/>
                  <a:gd name="connsiteY54" fmla="*/ 652508 h 1072498"/>
                  <a:gd name="connsiteX55" fmla="*/ 96858 w 429185"/>
                  <a:gd name="connsiteY55" fmla="*/ 680178 h 1072498"/>
                  <a:gd name="connsiteX56" fmla="*/ 97431 w 429185"/>
                  <a:gd name="connsiteY56" fmla="*/ 707742 h 1072498"/>
                  <a:gd name="connsiteX57" fmla="*/ 98093 w 429185"/>
                  <a:gd name="connsiteY57" fmla="*/ 735948 h 1072498"/>
                  <a:gd name="connsiteX58" fmla="*/ 97431 w 429185"/>
                  <a:gd name="connsiteY58" fmla="*/ 763833 h 1072498"/>
                  <a:gd name="connsiteX59" fmla="*/ 96858 w 429185"/>
                  <a:gd name="connsiteY59" fmla="*/ 792683 h 1072498"/>
                  <a:gd name="connsiteX60" fmla="*/ 95049 w 429185"/>
                  <a:gd name="connsiteY60" fmla="*/ 849204 h 1072498"/>
                  <a:gd name="connsiteX61" fmla="*/ 92666 w 429185"/>
                  <a:gd name="connsiteY61" fmla="*/ 905939 h 1072498"/>
                  <a:gd name="connsiteX62" fmla="*/ 90637 w 429185"/>
                  <a:gd name="connsiteY62" fmla="*/ 961709 h 1072498"/>
                  <a:gd name="connsiteX63" fmla="*/ 90107 w 429185"/>
                  <a:gd name="connsiteY63" fmla="*/ 989380 h 1072498"/>
                  <a:gd name="connsiteX64" fmla="*/ 90107 w 429185"/>
                  <a:gd name="connsiteY64" fmla="*/ 1016085 h 1072498"/>
                  <a:gd name="connsiteX65" fmla="*/ 90107 w 429185"/>
                  <a:gd name="connsiteY65" fmla="*/ 1020911 h 1072498"/>
                  <a:gd name="connsiteX66" fmla="*/ 90107 w 429185"/>
                  <a:gd name="connsiteY66" fmla="*/ 1025844 h 1072498"/>
                  <a:gd name="connsiteX67" fmla="*/ 91343 w 429185"/>
                  <a:gd name="connsiteY67" fmla="*/ 1030778 h 1072498"/>
                  <a:gd name="connsiteX68" fmla="*/ 92666 w 429185"/>
                  <a:gd name="connsiteY68" fmla="*/ 1035068 h 1072498"/>
                  <a:gd name="connsiteX69" fmla="*/ 93769 w 429185"/>
                  <a:gd name="connsiteY69" fmla="*/ 1039358 h 1072498"/>
                  <a:gd name="connsiteX70" fmla="*/ 95578 w 429185"/>
                  <a:gd name="connsiteY70" fmla="*/ 1043004 h 1072498"/>
                  <a:gd name="connsiteX71" fmla="*/ 98093 w 429185"/>
                  <a:gd name="connsiteY71" fmla="*/ 1046758 h 1072498"/>
                  <a:gd name="connsiteX72" fmla="*/ 100564 w 429185"/>
                  <a:gd name="connsiteY72" fmla="*/ 1050405 h 1072498"/>
                  <a:gd name="connsiteX73" fmla="*/ 106035 w 429185"/>
                  <a:gd name="connsiteY73" fmla="*/ 1056518 h 1072498"/>
                  <a:gd name="connsiteX74" fmla="*/ 112830 w 429185"/>
                  <a:gd name="connsiteY74" fmla="*/ 1061451 h 1072498"/>
                  <a:gd name="connsiteX75" fmla="*/ 120198 w 429185"/>
                  <a:gd name="connsiteY75" fmla="*/ 1065741 h 1072498"/>
                  <a:gd name="connsiteX76" fmla="*/ 128096 w 429185"/>
                  <a:gd name="connsiteY76" fmla="*/ 1068852 h 1072498"/>
                  <a:gd name="connsiteX77" fmla="*/ 136700 w 429185"/>
                  <a:gd name="connsiteY77" fmla="*/ 1071318 h 1072498"/>
                  <a:gd name="connsiteX78" fmla="*/ 145966 w 429185"/>
                  <a:gd name="connsiteY78" fmla="*/ 1071855 h 1072498"/>
                  <a:gd name="connsiteX79" fmla="*/ 154658 w 429185"/>
                  <a:gd name="connsiteY79" fmla="*/ 1072498 h 1072498"/>
                  <a:gd name="connsiteX80" fmla="*/ 163747 w 429185"/>
                  <a:gd name="connsiteY80" fmla="*/ 1071318 h 1072498"/>
                  <a:gd name="connsiteX81" fmla="*/ 171998 w 429185"/>
                  <a:gd name="connsiteY81" fmla="*/ 1069388 h 1072498"/>
                  <a:gd name="connsiteX82" fmla="*/ 180601 w 429185"/>
                  <a:gd name="connsiteY82" fmla="*/ 1066385 h 1072498"/>
                  <a:gd name="connsiteX83" fmla="*/ 188632 w 429185"/>
                  <a:gd name="connsiteY83" fmla="*/ 1062095 h 1072498"/>
                  <a:gd name="connsiteX84" fmla="*/ 196000 w 429185"/>
                  <a:gd name="connsiteY84" fmla="*/ 1056518 h 1072498"/>
                  <a:gd name="connsiteX85" fmla="*/ 200280 w 429185"/>
                  <a:gd name="connsiteY85" fmla="*/ 1045471 h 1072498"/>
                  <a:gd name="connsiteX86" fmla="*/ 203324 w 429185"/>
                  <a:gd name="connsiteY86" fmla="*/ 1034424 h 1072498"/>
                  <a:gd name="connsiteX87" fmla="*/ 205751 w 429185"/>
                  <a:gd name="connsiteY87" fmla="*/ 1022841 h 1072498"/>
                  <a:gd name="connsiteX88" fmla="*/ 207692 w 429185"/>
                  <a:gd name="connsiteY88" fmla="*/ 1011151 h 1072498"/>
                  <a:gd name="connsiteX89" fmla="*/ 209501 w 429185"/>
                  <a:gd name="connsiteY89" fmla="*/ 999783 h 1072498"/>
                  <a:gd name="connsiteX90" fmla="*/ 210075 w 429185"/>
                  <a:gd name="connsiteY90" fmla="*/ 987556 h 1072498"/>
                  <a:gd name="connsiteX91" fmla="*/ 210737 w 429185"/>
                  <a:gd name="connsiteY91" fmla="*/ 964176 h 1072498"/>
                  <a:gd name="connsiteX92" fmla="*/ 210075 w 429185"/>
                  <a:gd name="connsiteY92" fmla="*/ 748497 h 1072498"/>
                  <a:gd name="connsiteX93" fmla="*/ 210075 w 429185"/>
                  <a:gd name="connsiteY93" fmla="*/ 532603 h 1072498"/>
                  <a:gd name="connsiteX94" fmla="*/ 237078 w 429185"/>
                  <a:gd name="connsiteY94" fmla="*/ 532603 h 1072498"/>
                  <a:gd name="connsiteX95" fmla="*/ 237695 w 429185"/>
                  <a:gd name="connsiteY95" fmla="*/ 656154 h 1072498"/>
                  <a:gd name="connsiteX96" fmla="*/ 237078 w 429185"/>
                  <a:gd name="connsiteY96" fmla="*/ 779813 h 1072498"/>
                  <a:gd name="connsiteX97" fmla="*/ 237078 w 429185"/>
                  <a:gd name="connsiteY97" fmla="*/ 904116 h 1072498"/>
                  <a:gd name="connsiteX98" fmla="*/ 237695 w 429185"/>
                  <a:gd name="connsiteY98" fmla="*/ 965999 h 1072498"/>
                  <a:gd name="connsiteX99" fmla="*/ 238313 w 429185"/>
                  <a:gd name="connsiteY99" fmla="*/ 1027668 h 1072498"/>
                  <a:gd name="connsiteX100" fmla="*/ 238887 w 429185"/>
                  <a:gd name="connsiteY100" fmla="*/ 1033888 h 1072498"/>
                  <a:gd name="connsiteX101" fmla="*/ 240740 w 429185"/>
                  <a:gd name="connsiteY101" fmla="*/ 1039358 h 1072498"/>
                  <a:gd name="connsiteX102" fmla="*/ 242549 w 429185"/>
                  <a:gd name="connsiteY102" fmla="*/ 1044291 h 1072498"/>
                  <a:gd name="connsiteX103" fmla="*/ 245152 w 429185"/>
                  <a:gd name="connsiteY103" fmla="*/ 1049225 h 1072498"/>
                  <a:gd name="connsiteX104" fmla="*/ 248152 w 429185"/>
                  <a:gd name="connsiteY104" fmla="*/ 1053515 h 1072498"/>
                  <a:gd name="connsiteX105" fmla="*/ 251108 w 429185"/>
                  <a:gd name="connsiteY105" fmla="*/ 1057161 h 1072498"/>
                  <a:gd name="connsiteX106" fmla="*/ 255432 w 429185"/>
                  <a:gd name="connsiteY106" fmla="*/ 1060808 h 1072498"/>
                  <a:gd name="connsiteX107" fmla="*/ 259094 w 429185"/>
                  <a:gd name="connsiteY107" fmla="*/ 1063275 h 1072498"/>
                  <a:gd name="connsiteX108" fmla="*/ 264080 w 429185"/>
                  <a:gd name="connsiteY108" fmla="*/ 1065741 h 1072498"/>
                  <a:gd name="connsiteX109" fmla="*/ 268360 w 429185"/>
                  <a:gd name="connsiteY109" fmla="*/ 1068208 h 1072498"/>
                  <a:gd name="connsiteX110" fmla="*/ 273302 w 429185"/>
                  <a:gd name="connsiteY110" fmla="*/ 1069388 h 1072498"/>
                  <a:gd name="connsiteX111" fmla="*/ 278773 w 429185"/>
                  <a:gd name="connsiteY111" fmla="*/ 1070675 h 1072498"/>
                  <a:gd name="connsiteX112" fmla="*/ 283715 w 429185"/>
                  <a:gd name="connsiteY112" fmla="*/ 1071318 h 1072498"/>
                  <a:gd name="connsiteX113" fmla="*/ 288833 w 429185"/>
                  <a:gd name="connsiteY113" fmla="*/ 1071855 h 1072498"/>
                  <a:gd name="connsiteX114" fmla="*/ 294480 w 429185"/>
                  <a:gd name="connsiteY114" fmla="*/ 1071855 h 1072498"/>
                  <a:gd name="connsiteX115" fmla="*/ 299907 w 429185"/>
                  <a:gd name="connsiteY115" fmla="*/ 1071318 h 1072498"/>
                  <a:gd name="connsiteX116" fmla="*/ 304849 w 429185"/>
                  <a:gd name="connsiteY116" fmla="*/ 1070675 h 1072498"/>
                  <a:gd name="connsiteX117" fmla="*/ 310364 w 429185"/>
                  <a:gd name="connsiteY117" fmla="*/ 1069388 h 1072498"/>
                  <a:gd name="connsiteX118" fmla="*/ 315350 w 429185"/>
                  <a:gd name="connsiteY118" fmla="*/ 1067565 h 1072498"/>
                  <a:gd name="connsiteX119" fmla="*/ 320203 w 429185"/>
                  <a:gd name="connsiteY119" fmla="*/ 1065741 h 1072498"/>
                  <a:gd name="connsiteX120" fmla="*/ 325057 w 429185"/>
                  <a:gd name="connsiteY120" fmla="*/ 1063275 h 1072498"/>
                  <a:gd name="connsiteX121" fmla="*/ 329999 w 429185"/>
                  <a:gd name="connsiteY121" fmla="*/ 1060272 h 1072498"/>
                  <a:gd name="connsiteX122" fmla="*/ 334367 w 429185"/>
                  <a:gd name="connsiteY122" fmla="*/ 1057161 h 1072498"/>
                  <a:gd name="connsiteX123" fmla="*/ 337985 w 429185"/>
                  <a:gd name="connsiteY123" fmla="*/ 1054051 h 1072498"/>
                  <a:gd name="connsiteX124" fmla="*/ 341691 w 429185"/>
                  <a:gd name="connsiteY124" fmla="*/ 1050405 h 1072498"/>
                  <a:gd name="connsiteX125" fmla="*/ 344691 w 429185"/>
                  <a:gd name="connsiteY125" fmla="*/ 1046115 h 1072498"/>
                  <a:gd name="connsiteX126" fmla="*/ 347250 w 429185"/>
                  <a:gd name="connsiteY126" fmla="*/ 1041825 h 1072498"/>
                  <a:gd name="connsiteX127" fmla="*/ 349677 w 429185"/>
                  <a:gd name="connsiteY127" fmla="*/ 1036891 h 1072498"/>
                  <a:gd name="connsiteX128" fmla="*/ 350956 w 429185"/>
                  <a:gd name="connsiteY128" fmla="*/ 1031958 h 1072498"/>
                  <a:gd name="connsiteX129" fmla="*/ 352060 w 429185"/>
                  <a:gd name="connsiteY129" fmla="*/ 1026488 h 1072498"/>
                  <a:gd name="connsiteX130" fmla="*/ 352060 w 429185"/>
                  <a:gd name="connsiteY130" fmla="*/ 1020375 h 1072498"/>
                  <a:gd name="connsiteX131" fmla="*/ 352060 w 429185"/>
                  <a:gd name="connsiteY131" fmla="*/ 1014798 h 1072498"/>
                  <a:gd name="connsiteX132" fmla="*/ 352060 w 429185"/>
                  <a:gd name="connsiteY132" fmla="*/ 986269 h 1072498"/>
                  <a:gd name="connsiteX133" fmla="*/ 351530 w 429185"/>
                  <a:gd name="connsiteY133" fmla="*/ 958063 h 1072498"/>
                  <a:gd name="connsiteX134" fmla="*/ 349677 w 429185"/>
                  <a:gd name="connsiteY134" fmla="*/ 900362 h 1072498"/>
                  <a:gd name="connsiteX135" fmla="*/ 347250 w 429185"/>
                  <a:gd name="connsiteY135" fmla="*/ 842447 h 1072498"/>
                  <a:gd name="connsiteX136" fmla="*/ 345353 w 429185"/>
                  <a:gd name="connsiteY136" fmla="*/ 784747 h 1072498"/>
                  <a:gd name="connsiteX137" fmla="*/ 344691 w 429185"/>
                  <a:gd name="connsiteY137" fmla="*/ 755897 h 1072498"/>
                  <a:gd name="connsiteX138" fmla="*/ 344691 w 429185"/>
                  <a:gd name="connsiteY138" fmla="*/ 726725 h 1072498"/>
                  <a:gd name="connsiteX139" fmla="*/ 345353 w 429185"/>
                  <a:gd name="connsiteY139" fmla="*/ 697875 h 1072498"/>
                  <a:gd name="connsiteX140" fmla="*/ 346633 w 429185"/>
                  <a:gd name="connsiteY140" fmla="*/ 669668 h 1072498"/>
                  <a:gd name="connsiteX141" fmla="*/ 349059 w 429185"/>
                  <a:gd name="connsiteY141" fmla="*/ 640818 h 1072498"/>
                  <a:gd name="connsiteX142" fmla="*/ 351530 w 429185"/>
                  <a:gd name="connsiteY142" fmla="*/ 612611 h 1072498"/>
                  <a:gd name="connsiteX143" fmla="*/ 355766 w 429185"/>
                  <a:gd name="connsiteY143" fmla="*/ 584726 h 1072498"/>
                  <a:gd name="connsiteX144" fmla="*/ 360752 w 429185"/>
                  <a:gd name="connsiteY144" fmla="*/ 557163 h 1072498"/>
                  <a:gd name="connsiteX145" fmla="*/ 363796 w 429185"/>
                  <a:gd name="connsiteY145" fmla="*/ 541183 h 1072498"/>
                  <a:gd name="connsiteX146" fmla="*/ 365561 w 429185"/>
                  <a:gd name="connsiteY146" fmla="*/ 526382 h 1072498"/>
                  <a:gd name="connsiteX147" fmla="*/ 366796 w 429185"/>
                  <a:gd name="connsiteY147" fmla="*/ 512332 h 1072498"/>
                  <a:gd name="connsiteX148" fmla="*/ 366796 w 429185"/>
                  <a:gd name="connsiteY148" fmla="*/ 498819 h 1072498"/>
                  <a:gd name="connsiteX149" fmla="*/ 366796 w 429185"/>
                  <a:gd name="connsiteY149" fmla="*/ 485949 h 1072498"/>
                  <a:gd name="connsiteX150" fmla="*/ 366179 w 429185"/>
                  <a:gd name="connsiteY150" fmla="*/ 474581 h 1072498"/>
                  <a:gd name="connsiteX151" fmla="*/ 364943 w 429185"/>
                  <a:gd name="connsiteY151" fmla="*/ 462890 h 1072498"/>
                  <a:gd name="connsiteX152" fmla="*/ 363178 w 429185"/>
                  <a:gd name="connsiteY152" fmla="*/ 451307 h 1072498"/>
                  <a:gd name="connsiteX153" fmla="*/ 356428 w 429185"/>
                  <a:gd name="connsiteY153" fmla="*/ 407120 h 1072498"/>
                  <a:gd name="connsiteX154" fmla="*/ 355192 w 429185"/>
                  <a:gd name="connsiteY154" fmla="*/ 396074 h 1072498"/>
                  <a:gd name="connsiteX155" fmla="*/ 353957 w 429185"/>
                  <a:gd name="connsiteY155" fmla="*/ 384383 h 1072498"/>
                  <a:gd name="connsiteX156" fmla="*/ 352765 w 429185"/>
                  <a:gd name="connsiteY156" fmla="*/ 372157 h 1072498"/>
                  <a:gd name="connsiteX157" fmla="*/ 352765 w 429185"/>
                  <a:gd name="connsiteY157" fmla="*/ 359823 h 1072498"/>
                  <a:gd name="connsiteX158" fmla="*/ 353323 w 429185"/>
                  <a:gd name="connsiteY158" fmla="*/ 195931 h 1072498"/>
                  <a:gd name="connsiteX159" fmla="*/ 352765 w 429185"/>
                  <a:gd name="connsiteY159" fmla="*/ 191763 h 1072498"/>
                  <a:gd name="connsiteX160" fmla="*/ 352765 w 429185"/>
                  <a:gd name="connsiteY160" fmla="*/ 191119 h 1072498"/>
                  <a:gd name="connsiteX161" fmla="*/ 353339 w 429185"/>
                  <a:gd name="connsiteY161" fmla="*/ 191119 h 1072498"/>
                  <a:gd name="connsiteX162" fmla="*/ 353323 w 429185"/>
                  <a:gd name="connsiteY162" fmla="*/ 195931 h 1072498"/>
                  <a:gd name="connsiteX163" fmla="*/ 353339 w 429185"/>
                  <a:gd name="connsiteY163" fmla="*/ 196053 h 1072498"/>
                  <a:gd name="connsiteX164" fmla="*/ 358237 w 429185"/>
                  <a:gd name="connsiteY164" fmla="*/ 217181 h 1072498"/>
                  <a:gd name="connsiteX165" fmla="*/ 424199 w 429185"/>
                  <a:gd name="connsiteY165" fmla="*/ 220291 h 1072498"/>
                  <a:gd name="connsiteX166" fmla="*/ 429185 w 429185"/>
                  <a:gd name="connsiteY166" fmla="*/ 170849 h 1072498"/>
                  <a:gd name="connsiteX167" fmla="*/ 410698 w 429185"/>
                  <a:gd name="connsiteY167" fmla="*/ 40541 h 1072498"/>
                  <a:gd name="connsiteX168" fmla="*/ 407080 w 429185"/>
                  <a:gd name="connsiteY168" fmla="*/ 36787 h 1072498"/>
                  <a:gd name="connsiteX169" fmla="*/ 402403 w 429185"/>
                  <a:gd name="connsiteY169" fmla="*/ 33784 h 1072498"/>
                  <a:gd name="connsiteX170" fmla="*/ 395652 w 429185"/>
                  <a:gd name="connsiteY170" fmla="*/ 30030 h 1072498"/>
                  <a:gd name="connsiteX171" fmla="*/ 388328 w 429185"/>
                  <a:gd name="connsiteY171" fmla="*/ 26384 h 1072498"/>
                  <a:gd name="connsiteX172" fmla="*/ 370547 w 429185"/>
                  <a:gd name="connsiteY172" fmla="*/ 19627 h 1072498"/>
                  <a:gd name="connsiteX173" fmla="*/ 351530 w 429185"/>
                  <a:gd name="connsiteY173" fmla="*/ 13514 h 1072498"/>
                  <a:gd name="connsiteX174" fmla="*/ 333043 w 429185"/>
                  <a:gd name="connsiteY174" fmla="*/ 7937 h 1072498"/>
                  <a:gd name="connsiteX175" fmla="*/ 317115 w 429185"/>
                  <a:gd name="connsiteY175" fmla="*/ 3647 h 1072498"/>
                  <a:gd name="connsiteX176" fmla="*/ 301849 w 429185"/>
                  <a:gd name="connsiteY176" fmla="*/ 0 h 1072498"/>
                  <a:gd name="connsiteX0" fmla="*/ 301849 w 429185"/>
                  <a:gd name="connsiteY0" fmla="*/ 0 h 1072498"/>
                  <a:gd name="connsiteX1" fmla="*/ 227900 w 429185"/>
                  <a:gd name="connsiteY1" fmla="*/ 320892 h 1072498"/>
                  <a:gd name="connsiteX2" fmla="*/ 160041 w 429185"/>
                  <a:gd name="connsiteY2" fmla="*/ 1180 h 1072498"/>
                  <a:gd name="connsiteX3" fmla="*/ 138024 w 429185"/>
                  <a:gd name="connsiteY3" fmla="*/ 9224 h 1072498"/>
                  <a:gd name="connsiteX4" fmla="*/ 115874 w 429185"/>
                  <a:gd name="connsiteY4" fmla="*/ 18447 h 1072498"/>
                  <a:gd name="connsiteX5" fmla="*/ 90107 w 429185"/>
                  <a:gd name="connsiteY5" fmla="*/ 29494 h 1072498"/>
                  <a:gd name="connsiteX6" fmla="*/ 77312 w 429185"/>
                  <a:gd name="connsiteY6" fmla="*/ 35607 h 1072498"/>
                  <a:gd name="connsiteX7" fmla="*/ 64384 w 429185"/>
                  <a:gd name="connsiteY7" fmla="*/ 41720 h 1072498"/>
                  <a:gd name="connsiteX8" fmla="*/ 52736 w 429185"/>
                  <a:gd name="connsiteY8" fmla="*/ 48477 h 1072498"/>
                  <a:gd name="connsiteX9" fmla="*/ 42588 w 429185"/>
                  <a:gd name="connsiteY9" fmla="*/ 55234 h 1072498"/>
                  <a:gd name="connsiteX10" fmla="*/ 33366 w 429185"/>
                  <a:gd name="connsiteY10" fmla="*/ 61991 h 1072498"/>
                  <a:gd name="connsiteX11" fmla="*/ 26527 w 429185"/>
                  <a:gd name="connsiteY11" fmla="*/ 68104 h 1072498"/>
                  <a:gd name="connsiteX12" fmla="*/ 24189 w 429185"/>
                  <a:gd name="connsiteY12" fmla="*/ 71214 h 1072498"/>
                  <a:gd name="connsiteX13" fmla="*/ 22292 w 429185"/>
                  <a:gd name="connsiteY13" fmla="*/ 74217 h 1072498"/>
                  <a:gd name="connsiteX14" fmla="*/ 21012 w 429185"/>
                  <a:gd name="connsiteY14" fmla="*/ 77327 h 1072498"/>
                  <a:gd name="connsiteX15" fmla="*/ 20439 w 429185"/>
                  <a:gd name="connsiteY15" fmla="*/ 80116 h 1072498"/>
                  <a:gd name="connsiteX16" fmla="*/ 12497 w 429185"/>
                  <a:gd name="connsiteY16" fmla="*/ 102209 h 1072498"/>
                  <a:gd name="connsiteX17" fmla="*/ 8834 w 429185"/>
                  <a:gd name="connsiteY17" fmla="*/ 122372 h 1072498"/>
                  <a:gd name="connsiteX18" fmla="*/ 6981 w 429185"/>
                  <a:gd name="connsiteY18" fmla="*/ 135242 h 1072498"/>
                  <a:gd name="connsiteX19" fmla="*/ 5790 w 429185"/>
                  <a:gd name="connsiteY19" fmla="*/ 143286 h 1072498"/>
                  <a:gd name="connsiteX20" fmla="*/ 5790 w 429185"/>
                  <a:gd name="connsiteY20" fmla="*/ 164736 h 1072498"/>
                  <a:gd name="connsiteX21" fmla="*/ 4466 w 429185"/>
                  <a:gd name="connsiteY21" fmla="*/ 185650 h 1072498"/>
                  <a:gd name="connsiteX22" fmla="*/ 2746 w 429185"/>
                  <a:gd name="connsiteY22" fmla="*/ 227584 h 1072498"/>
                  <a:gd name="connsiteX23" fmla="*/ 0 w 429185"/>
                  <a:gd name="connsiteY23" fmla="*/ 263686 h 1072498"/>
                  <a:gd name="connsiteX24" fmla="*/ 2074 w 429185"/>
                  <a:gd name="connsiteY24" fmla="*/ 261722 h 1072498"/>
                  <a:gd name="connsiteX25" fmla="*/ 75480 w 429185"/>
                  <a:gd name="connsiteY25" fmla="*/ 281797 h 1072498"/>
                  <a:gd name="connsiteX26" fmla="*/ 77312 w 429185"/>
                  <a:gd name="connsiteY26" fmla="*/ 262655 h 1072498"/>
                  <a:gd name="connsiteX27" fmla="*/ 81548 w 429185"/>
                  <a:gd name="connsiteY27" fmla="*/ 226404 h 1072498"/>
                  <a:gd name="connsiteX28" fmla="*/ 84107 w 429185"/>
                  <a:gd name="connsiteY28" fmla="*/ 212247 h 1072498"/>
                  <a:gd name="connsiteX29" fmla="*/ 85827 w 429185"/>
                  <a:gd name="connsiteY29" fmla="*/ 201523 h 1072498"/>
                  <a:gd name="connsiteX30" fmla="*/ 86975 w 429185"/>
                  <a:gd name="connsiteY30" fmla="*/ 194766 h 1072498"/>
                  <a:gd name="connsiteX31" fmla="*/ 88298 w 429185"/>
                  <a:gd name="connsiteY31" fmla="*/ 192943 h 1072498"/>
                  <a:gd name="connsiteX32" fmla="*/ 88916 w 429185"/>
                  <a:gd name="connsiteY32" fmla="*/ 192299 h 1072498"/>
                  <a:gd name="connsiteX33" fmla="*/ 89257 w 429185"/>
                  <a:gd name="connsiteY33" fmla="*/ 287951 h 1072498"/>
                  <a:gd name="connsiteX34" fmla="*/ 203545 w 429185"/>
                  <a:gd name="connsiteY34" fmla="*/ 339001 h 1072498"/>
                  <a:gd name="connsiteX35" fmla="*/ 223569 w 429185"/>
                  <a:gd name="connsiteY35" fmla="*/ 391355 h 1072498"/>
                  <a:gd name="connsiteX36" fmla="*/ 222624 w 429185"/>
                  <a:gd name="connsiteY36" fmla="*/ 393468 h 1072498"/>
                  <a:gd name="connsiteX37" fmla="*/ 170271 w 429185"/>
                  <a:gd name="connsiteY37" fmla="*/ 413492 h 1072498"/>
                  <a:gd name="connsiteX38" fmla="*/ 89019 w 429185"/>
                  <a:gd name="connsiteY38" fmla="*/ 377198 h 1072498"/>
                  <a:gd name="connsiteX39" fmla="*/ 88916 w 429185"/>
                  <a:gd name="connsiteY39" fmla="*/ 379450 h 1072498"/>
                  <a:gd name="connsiteX40" fmla="*/ 88298 w 429185"/>
                  <a:gd name="connsiteY40" fmla="*/ 391784 h 1072498"/>
                  <a:gd name="connsiteX41" fmla="*/ 86401 w 429185"/>
                  <a:gd name="connsiteY41" fmla="*/ 415700 h 1072498"/>
                  <a:gd name="connsiteX42" fmla="*/ 83268 w 429185"/>
                  <a:gd name="connsiteY42" fmla="*/ 437794 h 1072498"/>
                  <a:gd name="connsiteX43" fmla="*/ 80974 w 429185"/>
                  <a:gd name="connsiteY43" fmla="*/ 459887 h 1072498"/>
                  <a:gd name="connsiteX44" fmla="*/ 79033 w 429185"/>
                  <a:gd name="connsiteY44" fmla="*/ 482839 h 1072498"/>
                  <a:gd name="connsiteX45" fmla="*/ 79033 w 429185"/>
                  <a:gd name="connsiteY45" fmla="*/ 495709 h 1072498"/>
                  <a:gd name="connsiteX46" fmla="*/ 79033 w 429185"/>
                  <a:gd name="connsiteY46" fmla="*/ 508686 h 1072498"/>
                  <a:gd name="connsiteX47" fmla="*/ 79606 w 429185"/>
                  <a:gd name="connsiteY47" fmla="*/ 522736 h 1072498"/>
                  <a:gd name="connsiteX48" fmla="*/ 80974 w 429185"/>
                  <a:gd name="connsiteY48" fmla="*/ 538072 h 1072498"/>
                  <a:gd name="connsiteX49" fmla="*/ 83268 w 429185"/>
                  <a:gd name="connsiteY49" fmla="*/ 554696 h 1072498"/>
                  <a:gd name="connsiteX50" fmla="*/ 85827 w 429185"/>
                  <a:gd name="connsiteY50" fmla="*/ 572500 h 1072498"/>
                  <a:gd name="connsiteX51" fmla="*/ 90107 w 429185"/>
                  <a:gd name="connsiteY51" fmla="*/ 598883 h 1072498"/>
                  <a:gd name="connsiteX52" fmla="*/ 93240 w 429185"/>
                  <a:gd name="connsiteY52" fmla="*/ 625481 h 1072498"/>
                  <a:gd name="connsiteX53" fmla="*/ 95578 w 429185"/>
                  <a:gd name="connsiteY53" fmla="*/ 652508 h 1072498"/>
                  <a:gd name="connsiteX54" fmla="*/ 96858 w 429185"/>
                  <a:gd name="connsiteY54" fmla="*/ 680178 h 1072498"/>
                  <a:gd name="connsiteX55" fmla="*/ 97431 w 429185"/>
                  <a:gd name="connsiteY55" fmla="*/ 707742 h 1072498"/>
                  <a:gd name="connsiteX56" fmla="*/ 98093 w 429185"/>
                  <a:gd name="connsiteY56" fmla="*/ 735948 h 1072498"/>
                  <a:gd name="connsiteX57" fmla="*/ 97431 w 429185"/>
                  <a:gd name="connsiteY57" fmla="*/ 763833 h 1072498"/>
                  <a:gd name="connsiteX58" fmla="*/ 96858 w 429185"/>
                  <a:gd name="connsiteY58" fmla="*/ 792683 h 1072498"/>
                  <a:gd name="connsiteX59" fmla="*/ 95049 w 429185"/>
                  <a:gd name="connsiteY59" fmla="*/ 849204 h 1072498"/>
                  <a:gd name="connsiteX60" fmla="*/ 92666 w 429185"/>
                  <a:gd name="connsiteY60" fmla="*/ 905939 h 1072498"/>
                  <a:gd name="connsiteX61" fmla="*/ 90637 w 429185"/>
                  <a:gd name="connsiteY61" fmla="*/ 961709 h 1072498"/>
                  <a:gd name="connsiteX62" fmla="*/ 90107 w 429185"/>
                  <a:gd name="connsiteY62" fmla="*/ 989380 h 1072498"/>
                  <a:gd name="connsiteX63" fmla="*/ 90107 w 429185"/>
                  <a:gd name="connsiteY63" fmla="*/ 1016085 h 1072498"/>
                  <a:gd name="connsiteX64" fmla="*/ 90107 w 429185"/>
                  <a:gd name="connsiteY64" fmla="*/ 1020911 h 1072498"/>
                  <a:gd name="connsiteX65" fmla="*/ 90107 w 429185"/>
                  <a:gd name="connsiteY65" fmla="*/ 1025844 h 1072498"/>
                  <a:gd name="connsiteX66" fmla="*/ 91343 w 429185"/>
                  <a:gd name="connsiteY66" fmla="*/ 1030778 h 1072498"/>
                  <a:gd name="connsiteX67" fmla="*/ 92666 w 429185"/>
                  <a:gd name="connsiteY67" fmla="*/ 1035068 h 1072498"/>
                  <a:gd name="connsiteX68" fmla="*/ 93769 w 429185"/>
                  <a:gd name="connsiteY68" fmla="*/ 1039358 h 1072498"/>
                  <a:gd name="connsiteX69" fmla="*/ 95578 w 429185"/>
                  <a:gd name="connsiteY69" fmla="*/ 1043004 h 1072498"/>
                  <a:gd name="connsiteX70" fmla="*/ 98093 w 429185"/>
                  <a:gd name="connsiteY70" fmla="*/ 1046758 h 1072498"/>
                  <a:gd name="connsiteX71" fmla="*/ 100564 w 429185"/>
                  <a:gd name="connsiteY71" fmla="*/ 1050405 h 1072498"/>
                  <a:gd name="connsiteX72" fmla="*/ 106035 w 429185"/>
                  <a:gd name="connsiteY72" fmla="*/ 1056518 h 1072498"/>
                  <a:gd name="connsiteX73" fmla="*/ 112830 w 429185"/>
                  <a:gd name="connsiteY73" fmla="*/ 1061451 h 1072498"/>
                  <a:gd name="connsiteX74" fmla="*/ 120198 w 429185"/>
                  <a:gd name="connsiteY74" fmla="*/ 1065741 h 1072498"/>
                  <a:gd name="connsiteX75" fmla="*/ 128096 w 429185"/>
                  <a:gd name="connsiteY75" fmla="*/ 1068852 h 1072498"/>
                  <a:gd name="connsiteX76" fmla="*/ 136700 w 429185"/>
                  <a:gd name="connsiteY76" fmla="*/ 1071318 h 1072498"/>
                  <a:gd name="connsiteX77" fmla="*/ 145966 w 429185"/>
                  <a:gd name="connsiteY77" fmla="*/ 1071855 h 1072498"/>
                  <a:gd name="connsiteX78" fmla="*/ 154658 w 429185"/>
                  <a:gd name="connsiteY78" fmla="*/ 1072498 h 1072498"/>
                  <a:gd name="connsiteX79" fmla="*/ 163747 w 429185"/>
                  <a:gd name="connsiteY79" fmla="*/ 1071318 h 1072498"/>
                  <a:gd name="connsiteX80" fmla="*/ 171998 w 429185"/>
                  <a:gd name="connsiteY80" fmla="*/ 1069388 h 1072498"/>
                  <a:gd name="connsiteX81" fmla="*/ 180601 w 429185"/>
                  <a:gd name="connsiteY81" fmla="*/ 1066385 h 1072498"/>
                  <a:gd name="connsiteX82" fmla="*/ 188632 w 429185"/>
                  <a:gd name="connsiteY82" fmla="*/ 1062095 h 1072498"/>
                  <a:gd name="connsiteX83" fmla="*/ 196000 w 429185"/>
                  <a:gd name="connsiteY83" fmla="*/ 1056518 h 1072498"/>
                  <a:gd name="connsiteX84" fmla="*/ 200280 w 429185"/>
                  <a:gd name="connsiteY84" fmla="*/ 1045471 h 1072498"/>
                  <a:gd name="connsiteX85" fmla="*/ 203324 w 429185"/>
                  <a:gd name="connsiteY85" fmla="*/ 1034424 h 1072498"/>
                  <a:gd name="connsiteX86" fmla="*/ 205751 w 429185"/>
                  <a:gd name="connsiteY86" fmla="*/ 1022841 h 1072498"/>
                  <a:gd name="connsiteX87" fmla="*/ 207692 w 429185"/>
                  <a:gd name="connsiteY87" fmla="*/ 1011151 h 1072498"/>
                  <a:gd name="connsiteX88" fmla="*/ 209501 w 429185"/>
                  <a:gd name="connsiteY88" fmla="*/ 999783 h 1072498"/>
                  <a:gd name="connsiteX89" fmla="*/ 210075 w 429185"/>
                  <a:gd name="connsiteY89" fmla="*/ 987556 h 1072498"/>
                  <a:gd name="connsiteX90" fmla="*/ 210737 w 429185"/>
                  <a:gd name="connsiteY90" fmla="*/ 964176 h 1072498"/>
                  <a:gd name="connsiteX91" fmla="*/ 210075 w 429185"/>
                  <a:gd name="connsiteY91" fmla="*/ 748497 h 1072498"/>
                  <a:gd name="connsiteX92" fmla="*/ 210075 w 429185"/>
                  <a:gd name="connsiteY92" fmla="*/ 532603 h 1072498"/>
                  <a:gd name="connsiteX93" fmla="*/ 237078 w 429185"/>
                  <a:gd name="connsiteY93" fmla="*/ 532603 h 1072498"/>
                  <a:gd name="connsiteX94" fmla="*/ 237695 w 429185"/>
                  <a:gd name="connsiteY94" fmla="*/ 656154 h 1072498"/>
                  <a:gd name="connsiteX95" fmla="*/ 237078 w 429185"/>
                  <a:gd name="connsiteY95" fmla="*/ 779813 h 1072498"/>
                  <a:gd name="connsiteX96" fmla="*/ 237078 w 429185"/>
                  <a:gd name="connsiteY96" fmla="*/ 904116 h 1072498"/>
                  <a:gd name="connsiteX97" fmla="*/ 237695 w 429185"/>
                  <a:gd name="connsiteY97" fmla="*/ 965999 h 1072498"/>
                  <a:gd name="connsiteX98" fmla="*/ 238313 w 429185"/>
                  <a:gd name="connsiteY98" fmla="*/ 1027668 h 1072498"/>
                  <a:gd name="connsiteX99" fmla="*/ 238887 w 429185"/>
                  <a:gd name="connsiteY99" fmla="*/ 1033888 h 1072498"/>
                  <a:gd name="connsiteX100" fmla="*/ 240740 w 429185"/>
                  <a:gd name="connsiteY100" fmla="*/ 1039358 h 1072498"/>
                  <a:gd name="connsiteX101" fmla="*/ 242549 w 429185"/>
                  <a:gd name="connsiteY101" fmla="*/ 1044291 h 1072498"/>
                  <a:gd name="connsiteX102" fmla="*/ 245152 w 429185"/>
                  <a:gd name="connsiteY102" fmla="*/ 1049225 h 1072498"/>
                  <a:gd name="connsiteX103" fmla="*/ 248152 w 429185"/>
                  <a:gd name="connsiteY103" fmla="*/ 1053515 h 1072498"/>
                  <a:gd name="connsiteX104" fmla="*/ 251108 w 429185"/>
                  <a:gd name="connsiteY104" fmla="*/ 1057161 h 1072498"/>
                  <a:gd name="connsiteX105" fmla="*/ 255432 w 429185"/>
                  <a:gd name="connsiteY105" fmla="*/ 1060808 h 1072498"/>
                  <a:gd name="connsiteX106" fmla="*/ 259094 w 429185"/>
                  <a:gd name="connsiteY106" fmla="*/ 1063275 h 1072498"/>
                  <a:gd name="connsiteX107" fmla="*/ 264080 w 429185"/>
                  <a:gd name="connsiteY107" fmla="*/ 1065741 h 1072498"/>
                  <a:gd name="connsiteX108" fmla="*/ 268360 w 429185"/>
                  <a:gd name="connsiteY108" fmla="*/ 1068208 h 1072498"/>
                  <a:gd name="connsiteX109" fmla="*/ 273302 w 429185"/>
                  <a:gd name="connsiteY109" fmla="*/ 1069388 h 1072498"/>
                  <a:gd name="connsiteX110" fmla="*/ 278773 w 429185"/>
                  <a:gd name="connsiteY110" fmla="*/ 1070675 h 1072498"/>
                  <a:gd name="connsiteX111" fmla="*/ 283715 w 429185"/>
                  <a:gd name="connsiteY111" fmla="*/ 1071318 h 1072498"/>
                  <a:gd name="connsiteX112" fmla="*/ 288833 w 429185"/>
                  <a:gd name="connsiteY112" fmla="*/ 1071855 h 1072498"/>
                  <a:gd name="connsiteX113" fmla="*/ 294480 w 429185"/>
                  <a:gd name="connsiteY113" fmla="*/ 1071855 h 1072498"/>
                  <a:gd name="connsiteX114" fmla="*/ 299907 w 429185"/>
                  <a:gd name="connsiteY114" fmla="*/ 1071318 h 1072498"/>
                  <a:gd name="connsiteX115" fmla="*/ 304849 w 429185"/>
                  <a:gd name="connsiteY115" fmla="*/ 1070675 h 1072498"/>
                  <a:gd name="connsiteX116" fmla="*/ 310364 w 429185"/>
                  <a:gd name="connsiteY116" fmla="*/ 1069388 h 1072498"/>
                  <a:gd name="connsiteX117" fmla="*/ 315350 w 429185"/>
                  <a:gd name="connsiteY117" fmla="*/ 1067565 h 1072498"/>
                  <a:gd name="connsiteX118" fmla="*/ 320203 w 429185"/>
                  <a:gd name="connsiteY118" fmla="*/ 1065741 h 1072498"/>
                  <a:gd name="connsiteX119" fmla="*/ 325057 w 429185"/>
                  <a:gd name="connsiteY119" fmla="*/ 1063275 h 1072498"/>
                  <a:gd name="connsiteX120" fmla="*/ 329999 w 429185"/>
                  <a:gd name="connsiteY120" fmla="*/ 1060272 h 1072498"/>
                  <a:gd name="connsiteX121" fmla="*/ 334367 w 429185"/>
                  <a:gd name="connsiteY121" fmla="*/ 1057161 h 1072498"/>
                  <a:gd name="connsiteX122" fmla="*/ 337985 w 429185"/>
                  <a:gd name="connsiteY122" fmla="*/ 1054051 h 1072498"/>
                  <a:gd name="connsiteX123" fmla="*/ 341691 w 429185"/>
                  <a:gd name="connsiteY123" fmla="*/ 1050405 h 1072498"/>
                  <a:gd name="connsiteX124" fmla="*/ 344691 w 429185"/>
                  <a:gd name="connsiteY124" fmla="*/ 1046115 h 1072498"/>
                  <a:gd name="connsiteX125" fmla="*/ 347250 w 429185"/>
                  <a:gd name="connsiteY125" fmla="*/ 1041825 h 1072498"/>
                  <a:gd name="connsiteX126" fmla="*/ 349677 w 429185"/>
                  <a:gd name="connsiteY126" fmla="*/ 1036891 h 1072498"/>
                  <a:gd name="connsiteX127" fmla="*/ 350956 w 429185"/>
                  <a:gd name="connsiteY127" fmla="*/ 1031958 h 1072498"/>
                  <a:gd name="connsiteX128" fmla="*/ 352060 w 429185"/>
                  <a:gd name="connsiteY128" fmla="*/ 1026488 h 1072498"/>
                  <a:gd name="connsiteX129" fmla="*/ 352060 w 429185"/>
                  <a:gd name="connsiteY129" fmla="*/ 1020375 h 1072498"/>
                  <a:gd name="connsiteX130" fmla="*/ 352060 w 429185"/>
                  <a:gd name="connsiteY130" fmla="*/ 1014798 h 1072498"/>
                  <a:gd name="connsiteX131" fmla="*/ 352060 w 429185"/>
                  <a:gd name="connsiteY131" fmla="*/ 986269 h 1072498"/>
                  <a:gd name="connsiteX132" fmla="*/ 351530 w 429185"/>
                  <a:gd name="connsiteY132" fmla="*/ 958063 h 1072498"/>
                  <a:gd name="connsiteX133" fmla="*/ 349677 w 429185"/>
                  <a:gd name="connsiteY133" fmla="*/ 900362 h 1072498"/>
                  <a:gd name="connsiteX134" fmla="*/ 347250 w 429185"/>
                  <a:gd name="connsiteY134" fmla="*/ 842447 h 1072498"/>
                  <a:gd name="connsiteX135" fmla="*/ 345353 w 429185"/>
                  <a:gd name="connsiteY135" fmla="*/ 784747 h 1072498"/>
                  <a:gd name="connsiteX136" fmla="*/ 344691 w 429185"/>
                  <a:gd name="connsiteY136" fmla="*/ 755897 h 1072498"/>
                  <a:gd name="connsiteX137" fmla="*/ 344691 w 429185"/>
                  <a:gd name="connsiteY137" fmla="*/ 726725 h 1072498"/>
                  <a:gd name="connsiteX138" fmla="*/ 345353 w 429185"/>
                  <a:gd name="connsiteY138" fmla="*/ 697875 h 1072498"/>
                  <a:gd name="connsiteX139" fmla="*/ 346633 w 429185"/>
                  <a:gd name="connsiteY139" fmla="*/ 669668 h 1072498"/>
                  <a:gd name="connsiteX140" fmla="*/ 349059 w 429185"/>
                  <a:gd name="connsiteY140" fmla="*/ 640818 h 1072498"/>
                  <a:gd name="connsiteX141" fmla="*/ 351530 w 429185"/>
                  <a:gd name="connsiteY141" fmla="*/ 612611 h 1072498"/>
                  <a:gd name="connsiteX142" fmla="*/ 355766 w 429185"/>
                  <a:gd name="connsiteY142" fmla="*/ 584726 h 1072498"/>
                  <a:gd name="connsiteX143" fmla="*/ 360752 w 429185"/>
                  <a:gd name="connsiteY143" fmla="*/ 557163 h 1072498"/>
                  <a:gd name="connsiteX144" fmla="*/ 363796 w 429185"/>
                  <a:gd name="connsiteY144" fmla="*/ 541183 h 1072498"/>
                  <a:gd name="connsiteX145" fmla="*/ 365561 w 429185"/>
                  <a:gd name="connsiteY145" fmla="*/ 526382 h 1072498"/>
                  <a:gd name="connsiteX146" fmla="*/ 366796 w 429185"/>
                  <a:gd name="connsiteY146" fmla="*/ 512332 h 1072498"/>
                  <a:gd name="connsiteX147" fmla="*/ 366796 w 429185"/>
                  <a:gd name="connsiteY147" fmla="*/ 498819 h 1072498"/>
                  <a:gd name="connsiteX148" fmla="*/ 366796 w 429185"/>
                  <a:gd name="connsiteY148" fmla="*/ 485949 h 1072498"/>
                  <a:gd name="connsiteX149" fmla="*/ 366179 w 429185"/>
                  <a:gd name="connsiteY149" fmla="*/ 474581 h 1072498"/>
                  <a:gd name="connsiteX150" fmla="*/ 364943 w 429185"/>
                  <a:gd name="connsiteY150" fmla="*/ 462890 h 1072498"/>
                  <a:gd name="connsiteX151" fmla="*/ 363178 w 429185"/>
                  <a:gd name="connsiteY151" fmla="*/ 451307 h 1072498"/>
                  <a:gd name="connsiteX152" fmla="*/ 356428 w 429185"/>
                  <a:gd name="connsiteY152" fmla="*/ 407120 h 1072498"/>
                  <a:gd name="connsiteX153" fmla="*/ 355192 w 429185"/>
                  <a:gd name="connsiteY153" fmla="*/ 396074 h 1072498"/>
                  <a:gd name="connsiteX154" fmla="*/ 353957 w 429185"/>
                  <a:gd name="connsiteY154" fmla="*/ 384383 h 1072498"/>
                  <a:gd name="connsiteX155" fmla="*/ 352765 w 429185"/>
                  <a:gd name="connsiteY155" fmla="*/ 372157 h 1072498"/>
                  <a:gd name="connsiteX156" fmla="*/ 352765 w 429185"/>
                  <a:gd name="connsiteY156" fmla="*/ 359823 h 1072498"/>
                  <a:gd name="connsiteX157" fmla="*/ 353323 w 429185"/>
                  <a:gd name="connsiteY157" fmla="*/ 195931 h 1072498"/>
                  <a:gd name="connsiteX158" fmla="*/ 352765 w 429185"/>
                  <a:gd name="connsiteY158" fmla="*/ 191763 h 1072498"/>
                  <a:gd name="connsiteX159" fmla="*/ 352765 w 429185"/>
                  <a:gd name="connsiteY159" fmla="*/ 191119 h 1072498"/>
                  <a:gd name="connsiteX160" fmla="*/ 353339 w 429185"/>
                  <a:gd name="connsiteY160" fmla="*/ 191119 h 1072498"/>
                  <a:gd name="connsiteX161" fmla="*/ 353323 w 429185"/>
                  <a:gd name="connsiteY161" fmla="*/ 195931 h 1072498"/>
                  <a:gd name="connsiteX162" fmla="*/ 353339 w 429185"/>
                  <a:gd name="connsiteY162" fmla="*/ 196053 h 1072498"/>
                  <a:gd name="connsiteX163" fmla="*/ 358237 w 429185"/>
                  <a:gd name="connsiteY163" fmla="*/ 217181 h 1072498"/>
                  <a:gd name="connsiteX164" fmla="*/ 424199 w 429185"/>
                  <a:gd name="connsiteY164" fmla="*/ 220291 h 1072498"/>
                  <a:gd name="connsiteX165" fmla="*/ 429185 w 429185"/>
                  <a:gd name="connsiteY165" fmla="*/ 170849 h 1072498"/>
                  <a:gd name="connsiteX166" fmla="*/ 410698 w 429185"/>
                  <a:gd name="connsiteY166" fmla="*/ 40541 h 1072498"/>
                  <a:gd name="connsiteX167" fmla="*/ 407080 w 429185"/>
                  <a:gd name="connsiteY167" fmla="*/ 36787 h 1072498"/>
                  <a:gd name="connsiteX168" fmla="*/ 402403 w 429185"/>
                  <a:gd name="connsiteY168" fmla="*/ 33784 h 1072498"/>
                  <a:gd name="connsiteX169" fmla="*/ 395652 w 429185"/>
                  <a:gd name="connsiteY169" fmla="*/ 30030 h 1072498"/>
                  <a:gd name="connsiteX170" fmla="*/ 388328 w 429185"/>
                  <a:gd name="connsiteY170" fmla="*/ 26384 h 1072498"/>
                  <a:gd name="connsiteX171" fmla="*/ 370547 w 429185"/>
                  <a:gd name="connsiteY171" fmla="*/ 19627 h 1072498"/>
                  <a:gd name="connsiteX172" fmla="*/ 351530 w 429185"/>
                  <a:gd name="connsiteY172" fmla="*/ 13514 h 1072498"/>
                  <a:gd name="connsiteX173" fmla="*/ 333043 w 429185"/>
                  <a:gd name="connsiteY173" fmla="*/ 7937 h 1072498"/>
                  <a:gd name="connsiteX174" fmla="*/ 317115 w 429185"/>
                  <a:gd name="connsiteY174" fmla="*/ 3647 h 1072498"/>
                  <a:gd name="connsiteX175" fmla="*/ 301849 w 429185"/>
                  <a:gd name="connsiteY175" fmla="*/ 0 h 1072498"/>
                  <a:gd name="connsiteX0" fmla="*/ 301849 w 429185"/>
                  <a:gd name="connsiteY0" fmla="*/ 0 h 1072498"/>
                  <a:gd name="connsiteX1" fmla="*/ 227900 w 429185"/>
                  <a:gd name="connsiteY1" fmla="*/ 320892 h 1072498"/>
                  <a:gd name="connsiteX2" fmla="*/ 160041 w 429185"/>
                  <a:gd name="connsiteY2" fmla="*/ 1180 h 1072498"/>
                  <a:gd name="connsiteX3" fmla="*/ 138024 w 429185"/>
                  <a:gd name="connsiteY3" fmla="*/ 9224 h 1072498"/>
                  <a:gd name="connsiteX4" fmla="*/ 115874 w 429185"/>
                  <a:gd name="connsiteY4" fmla="*/ 18447 h 1072498"/>
                  <a:gd name="connsiteX5" fmla="*/ 90107 w 429185"/>
                  <a:gd name="connsiteY5" fmla="*/ 29494 h 1072498"/>
                  <a:gd name="connsiteX6" fmla="*/ 77312 w 429185"/>
                  <a:gd name="connsiteY6" fmla="*/ 35607 h 1072498"/>
                  <a:gd name="connsiteX7" fmla="*/ 64384 w 429185"/>
                  <a:gd name="connsiteY7" fmla="*/ 41720 h 1072498"/>
                  <a:gd name="connsiteX8" fmla="*/ 52736 w 429185"/>
                  <a:gd name="connsiteY8" fmla="*/ 48477 h 1072498"/>
                  <a:gd name="connsiteX9" fmla="*/ 42588 w 429185"/>
                  <a:gd name="connsiteY9" fmla="*/ 55234 h 1072498"/>
                  <a:gd name="connsiteX10" fmla="*/ 33366 w 429185"/>
                  <a:gd name="connsiteY10" fmla="*/ 61991 h 1072498"/>
                  <a:gd name="connsiteX11" fmla="*/ 26527 w 429185"/>
                  <a:gd name="connsiteY11" fmla="*/ 68104 h 1072498"/>
                  <a:gd name="connsiteX12" fmla="*/ 24189 w 429185"/>
                  <a:gd name="connsiteY12" fmla="*/ 71214 h 1072498"/>
                  <a:gd name="connsiteX13" fmla="*/ 22292 w 429185"/>
                  <a:gd name="connsiteY13" fmla="*/ 74217 h 1072498"/>
                  <a:gd name="connsiteX14" fmla="*/ 21012 w 429185"/>
                  <a:gd name="connsiteY14" fmla="*/ 77327 h 1072498"/>
                  <a:gd name="connsiteX15" fmla="*/ 20439 w 429185"/>
                  <a:gd name="connsiteY15" fmla="*/ 80116 h 1072498"/>
                  <a:gd name="connsiteX16" fmla="*/ 12497 w 429185"/>
                  <a:gd name="connsiteY16" fmla="*/ 102209 h 1072498"/>
                  <a:gd name="connsiteX17" fmla="*/ 8834 w 429185"/>
                  <a:gd name="connsiteY17" fmla="*/ 122372 h 1072498"/>
                  <a:gd name="connsiteX18" fmla="*/ 6981 w 429185"/>
                  <a:gd name="connsiteY18" fmla="*/ 135242 h 1072498"/>
                  <a:gd name="connsiteX19" fmla="*/ 5790 w 429185"/>
                  <a:gd name="connsiteY19" fmla="*/ 143286 h 1072498"/>
                  <a:gd name="connsiteX20" fmla="*/ 5790 w 429185"/>
                  <a:gd name="connsiteY20" fmla="*/ 164736 h 1072498"/>
                  <a:gd name="connsiteX21" fmla="*/ 4466 w 429185"/>
                  <a:gd name="connsiteY21" fmla="*/ 185650 h 1072498"/>
                  <a:gd name="connsiteX22" fmla="*/ 2746 w 429185"/>
                  <a:gd name="connsiteY22" fmla="*/ 227584 h 1072498"/>
                  <a:gd name="connsiteX23" fmla="*/ 0 w 429185"/>
                  <a:gd name="connsiteY23" fmla="*/ 263686 h 1072498"/>
                  <a:gd name="connsiteX24" fmla="*/ 75480 w 429185"/>
                  <a:gd name="connsiteY24" fmla="*/ 281797 h 1072498"/>
                  <a:gd name="connsiteX25" fmla="*/ 77312 w 429185"/>
                  <a:gd name="connsiteY25" fmla="*/ 262655 h 1072498"/>
                  <a:gd name="connsiteX26" fmla="*/ 81548 w 429185"/>
                  <a:gd name="connsiteY26" fmla="*/ 226404 h 1072498"/>
                  <a:gd name="connsiteX27" fmla="*/ 84107 w 429185"/>
                  <a:gd name="connsiteY27" fmla="*/ 212247 h 1072498"/>
                  <a:gd name="connsiteX28" fmla="*/ 85827 w 429185"/>
                  <a:gd name="connsiteY28" fmla="*/ 201523 h 1072498"/>
                  <a:gd name="connsiteX29" fmla="*/ 86975 w 429185"/>
                  <a:gd name="connsiteY29" fmla="*/ 194766 h 1072498"/>
                  <a:gd name="connsiteX30" fmla="*/ 88298 w 429185"/>
                  <a:gd name="connsiteY30" fmla="*/ 192943 h 1072498"/>
                  <a:gd name="connsiteX31" fmla="*/ 88916 w 429185"/>
                  <a:gd name="connsiteY31" fmla="*/ 192299 h 1072498"/>
                  <a:gd name="connsiteX32" fmla="*/ 89257 w 429185"/>
                  <a:gd name="connsiteY32" fmla="*/ 287951 h 1072498"/>
                  <a:gd name="connsiteX33" fmla="*/ 203545 w 429185"/>
                  <a:gd name="connsiteY33" fmla="*/ 339001 h 1072498"/>
                  <a:gd name="connsiteX34" fmla="*/ 223569 w 429185"/>
                  <a:gd name="connsiteY34" fmla="*/ 391355 h 1072498"/>
                  <a:gd name="connsiteX35" fmla="*/ 222624 w 429185"/>
                  <a:gd name="connsiteY35" fmla="*/ 393468 h 1072498"/>
                  <a:gd name="connsiteX36" fmla="*/ 170271 w 429185"/>
                  <a:gd name="connsiteY36" fmla="*/ 413492 h 1072498"/>
                  <a:gd name="connsiteX37" fmla="*/ 89019 w 429185"/>
                  <a:gd name="connsiteY37" fmla="*/ 377198 h 1072498"/>
                  <a:gd name="connsiteX38" fmla="*/ 88916 w 429185"/>
                  <a:gd name="connsiteY38" fmla="*/ 379450 h 1072498"/>
                  <a:gd name="connsiteX39" fmla="*/ 88298 w 429185"/>
                  <a:gd name="connsiteY39" fmla="*/ 391784 h 1072498"/>
                  <a:gd name="connsiteX40" fmla="*/ 86401 w 429185"/>
                  <a:gd name="connsiteY40" fmla="*/ 415700 h 1072498"/>
                  <a:gd name="connsiteX41" fmla="*/ 83268 w 429185"/>
                  <a:gd name="connsiteY41" fmla="*/ 437794 h 1072498"/>
                  <a:gd name="connsiteX42" fmla="*/ 80974 w 429185"/>
                  <a:gd name="connsiteY42" fmla="*/ 459887 h 1072498"/>
                  <a:gd name="connsiteX43" fmla="*/ 79033 w 429185"/>
                  <a:gd name="connsiteY43" fmla="*/ 482839 h 1072498"/>
                  <a:gd name="connsiteX44" fmla="*/ 79033 w 429185"/>
                  <a:gd name="connsiteY44" fmla="*/ 495709 h 1072498"/>
                  <a:gd name="connsiteX45" fmla="*/ 79033 w 429185"/>
                  <a:gd name="connsiteY45" fmla="*/ 508686 h 1072498"/>
                  <a:gd name="connsiteX46" fmla="*/ 79606 w 429185"/>
                  <a:gd name="connsiteY46" fmla="*/ 522736 h 1072498"/>
                  <a:gd name="connsiteX47" fmla="*/ 80974 w 429185"/>
                  <a:gd name="connsiteY47" fmla="*/ 538072 h 1072498"/>
                  <a:gd name="connsiteX48" fmla="*/ 83268 w 429185"/>
                  <a:gd name="connsiteY48" fmla="*/ 554696 h 1072498"/>
                  <a:gd name="connsiteX49" fmla="*/ 85827 w 429185"/>
                  <a:gd name="connsiteY49" fmla="*/ 572500 h 1072498"/>
                  <a:gd name="connsiteX50" fmla="*/ 90107 w 429185"/>
                  <a:gd name="connsiteY50" fmla="*/ 598883 h 1072498"/>
                  <a:gd name="connsiteX51" fmla="*/ 93240 w 429185"/>
                  <a:gd name="connsiteY51" fmla="*/ 625481 h 1072498"/>
                  <a:gd name="connsiteX52" fmla="*/ 95578 w 429185"/>
                  <a:gd name="connsiteY52" fmla="*/ 652508 h 1072498"/>
                  <a:gd name="connsiteX53" fmla="*/ 96858 w 429185"/>
                  <a:gd name="connsiteY53" fmla="*/ 680178 h 1072498"/>
                  <a:gd name="connsiteX54" fmla="*/ 97431 w 429185"/>
                  <a:gd name="connsiteY54" fmla="*/ 707742 h 1072498"/>
                  <a:gd name="connsiteX55" fmla="*/ 98093 w 429185"/>
                  <a:gd name="connsiteY55" fmla="*/ 735948 h 1072498"/>
                  <a:gd name="connsiteX56" fmla="*/ 97431 w 429185"/>
                  <a:gd name="connsiteY56" fmla="*/ 763833 h 1072498"/>
                  <a:gd name="connsiteX57" fmla="*/ 96858 w 429185"/>
                  <a:gd name="connsiteY57" fmla="*/ 792683 h 1072498"/>
                  <a:gd name="connsiteX58" fmla="*/ 95049 w 429185"/>
                  <a:gd name="connsiteY58" fmla="*/ 849204 h 1072498"/>
                  <a:gd name="connsiteX59" fmla="*/ 92666 w 429185"/>
                  <a:gd name="connsiteY59" fmla="*/ 905939 h 1072498"/>
                  <a:gd name="connsiteX60" fmla="*/ 90637 w 429185"/>
                  <a:gd name="connsiteY60" fmla="*/ 961709 h 1072498"/>
                  <a:gd name="connsiteX61" fmla="*/ 90107 w 429185"/>
                  <a:gd name="connsiteY61" fmla="*/ 989380 h 1072498"/>
                  <a:gd name="connsiteX62" fmla="*/ 90107 w 429185"/>
                  <a:gd name="connsiteY62" fmla="*/ 1016085 h 1072498"/>
                  <a:gd name="connsiteX63" fmla="*/ 90107 w 429185"/>
                  <a:gd name="connsiteY63" fmla="*/ 1020911 h 1072498"/>
                  <a:gd name="connsiteX64" fmla="*/ 90107 w 429185"/>
                  <a:gd name="connsiteY64" fmla="*/ 1025844 h 1072498"/>
                  <a:gd name="connsiteX65" fmla="*/ 91343 w 429185"/>
                  <a:gd name="connsiteY65" fmla="*/ 1030778 h 1072498"/>
                  <a:gd name="connsiteX66" fmla="*/ 92666 w 429185"/>
                  <a:gd name="connsiteY66" fmla="*/ 1035068 h 1072498"/>
                  <a:gd name="connsiteX67" fmla="*/ 93769 w 429185"/>
                  <a:gd name="connsiteY67" fmla="*/ 1039358 h 1072498"/>
                  <a:gd name="connsiteX68" fmla="*/ 95578 w 429185"/>
                  <a:gd name="connsiteY68" fmla="*/ 1043004 h 1072498"/>
                  <a:gd name="connsiteX69" fmla="*/ 98093 w 429185"/>
                  <a:gd name="connsiteY69" fmla="*/ 1046758 h 1072498"/>
                  <a:gd name="connsiteX70" fmla="*/ 100564 w 429185"/>
                  <a:gd name="connsiteY70" fmla="*/ 1050405 h 1072498"/>
                  <a:gd name="connsiteX71" fmla="*/ 106035 w 429185"/>
                  <a:gd name="connsiteY71" fmla="*/ 1056518 h 1072498"/>
                  <a:gd name="connsiteX72" fmla="*/ 112830 w 429185"/>
                  <a:gd name="connsiteY72" fmla="*/ 1061451 h 1072498"/>
                  <a:gd name="connsiteX73" fmla="*/ 120198 w 429185"/>
                  <a:gd name="connsiteY73" fmla="*/ 1065741 h 1072498"/>
                  <a:gd name="connsiteX74" fmla="*/ 128096 w 429185"/>
                  <a:gd name="connsiteY74" fmla="*/ 1068852 h 1072498"/>
                  <a:gd name="connsiteX75" fmla="*/ 136700 w 429185"/>
                  <a:gd name="connsiteY75" fmla="*/ 1071318 h 1072498"/>
                  <a:gd name="connsiteX76" fmla="*/ 145966 w 429185"/>
                  <a:gd name="connsiteY76" fmla="*/ 1071855 h 1072498"/>
                  <a:gd name="connsiteX77" fmla="*/ 154658 w 429185"/>
                  <a:gd name="connsiteY77" fmla="*/ 1072498 h 1072498"/>
                  <a:gd name="connsiteX78" fmla="*/ 163747 w 429185"/>
                  <a:gd name="connsiteY78" fmla="*/ 1071318 h 1072498"/>
                  <a:gd name="connsiteX79" fmla="*/ 171998 w 429185"/>
                  <a:gd name="connsiteY79" fmla="*/ 1069388 h 1072498"/>
                  <a:gd name="connsiteX80" fmla="*/ 180601 w 429185"/>
                  <a:gd name="connsiteY80" fmla="*/ 1066385 h 1072498"/>
                  <a:gd name="connsiteX81" fmla="*/ 188632 w 429185"/>
                  <a:gd name="connsiteY81" fmla="*/ 1062095 h 1072498"/>
                  <a:gd name="connsiteX82" fmla="*/ 196000 w 429185"/>
                  <a:gd name="connsiteY82" fmla="*/ 1056518 h 1072498"/>
                  <a:gd name="connsiteX83" fmla="*/ 200280 w 429185"/>
                  <a:gd name="connsiteY83" fmla="*/ 1045471 h 1072498"/>
                  <a:gd name="connsiteX84" fmla="*/ 203324 w 429185"/>
                  <a:gd name="connsiteY84" fmla="*/ 1034424 h 1072498"/>
                  <a:gd name="connsiteX85" fmla="*/ 205751 w 429185"/>
                  <a:gd name="connsiteY85" fmla="*/ 1022841 h 1072498"/>
                  <a:gd name="connsiteX86" fmla="*/ 207692 w 429185"/>
                  <a:gd name="connsiteY86" fmla="*/ 1011151 h 1072498"/>
                  <a:gd name="connsiteX87" fmla="*/ 209501 w 429185"/>
                  <a:gd name="connsiteY87" fmla="*/ 999783 h 1072498"/>
                  <a:gd name="connsiteX88" fmla="*/ 210075 w 429185"/>
                  <a:gd name="connsiteY88" fmla="*/ 987556 h 1072498"/>
                  <a:gd name="connsiteX89" fmla="*/ 210737 w 429185"/>
                  <a:gd name="connsiteY89" fmla="*/ 964176 h 1072498"/>
                  <a:gd name="connsiteX90" fmla="*/ 210075 w 429185"/>
                  <a:gd name="connsiteY90" fmla="*/ 748497 h 1072498"/>
                  <a:gd name="connsiteX91" fmla="*/ 210075 w 429185"/>
                  <a:gd name="connsiteY91" fmla="*/ 532603 h 1072498"/>
                  <a:gd name="connsiteX92" fmla="*/ 237078 w 429185"/>
                  <a:gd name="connsiteY92" fmla="*/ 532603 h 1072498"/>
                  <a:gd name="connsiteX93" fmla="*/ 237695 w 429185"/>
                  <a:gd name="connsiteY93" fmla="*/ 656154 h 1072498"/>
                  <a:gd name="connsiteX94" fmla="*/ 237078 w 429185"/>
                  <a:gd name="connsiteY94" fmla="*/ 779813 h 1072498"/>
                  <a:gd name="connsiteX95" fmla="*/ 237078 w 429185"/>
                  <a:gd name="connsiteY95" fmla="*/ 904116 h 1072498"/>
                  <a:gd name="connsiteX96" fmla="*/ 237695 w 429185"/>
                  <a:gd name="connsiteY96" fmla="*/ 965999 h 1072498"/>
                  <a:gd name="connsiteX97" fmla="*/ 238313 w 429185"/>
                  <a:gd name="connsiteY97" fmla="*/ 1027668 h 1072498"/>
                  <a:gd name="connsiteX98" fmla="*/ 238887 w 429185"/>
                  <a:gd name="connsiteY98" fmla="*/ 1033888 h 1072498"/>
                  <a:gd name="connsiteX99" fmla="*/ 240740 w 429185"/>
                  <a:gd name="connsiteY99" fmla="*/ 1039358 h 1072498"/>
                  <a:gd name="connsiteX100" fmla="*/ 242549 w 429185"/>
                  <a:gd name="connsiteY100" fmla="*/ 1044291 h 1072498"/>
                  <a:gd name="connsiteX101" fmla="*/ 245152 w 429185"/>
                  <a:gd name="connsiteY101" fmla="*/ 1049225 h 1072498"/>
                  <a:gd name="connsiteX102" fmla="*/ 248152 w 429185"/>
                  <a:gd name="connsiteY102" fmla="*/ 1053515 h 1072498"/>
                  <a:gd name="connsiteX103" fmla="*/ 251108 w 429185"/>
                  <a:gd name="connsiteY103" fmla="*/ 1057161 h 1072498"/>
                  <a:gd name="connsiteX104" fmla="*/ 255432 w 429185"/>
                  <a:gd name="connsiteY104" fmla="*/ 1060808 h 1072498"/>
                  <a:gd name="connsiteX105" fmla="*/ 259094 w 429185"/>
                  <a:gd name="connsiteY105" fmla="*/ 1063275 h 1072498"/>
                  <a:gd name="connsiteX106" fmla="*/ 264080 w 429185"/>
                  <a:gd name="connsiteY106" fmla="*/ 1065741 h 1072498"/>
                  <a:gd name="connsiteX107" fmla="*/ 268360 w 429185"/>
                  <a:gd name="connsiteY107" fmla="*/ 1068208 h 1072498"/>
                  <a:gd name="connsiteX108" fmla="*/ 273302 w 429185"/>
                  <a:gd name="connsiteY108" fmla="*/ 1069388 h 1072498"/>
                  <a:gd name="connsiteX109" fmla="*/ 278773 w 429185"/>
                  <a:gd name="connsiteY109" fmla="*/ 1070675 h 1072498"/>
                  <a:gd name="connsiteX110" fmla="*/ 283715 w 429185"/>
                  <a:gd name="connsiteY110" fmla="*/ 1071318 h 1072498"/>
                  <a:gd name="connsiteX111" fmla="*/ 288833 w 429185"/>
                  <a:gd name="connsiteY111" fmla="*/ 1071855 h 1072498"/>
                  <a:gd name="connsiteX112" fmla="*/ 294480 w 429185"/>
                  <a:gd name="connsiteY112" fmla="*/ 1071855 h 1072498"/>
                  <a:gd name="connsiteX113" fmla="*/ 299907 w 429185"/>
                  <a:gd name="connsiteY113" fmla="*/ 1071318 h 1072498"/>
                  <a:gd name="connsiteX114" fmla="*/ 304849 w 429185"/>
                  <a:gd name="connsiteY114" fmla="*/ 1070675 h 1072498"/>
                  <a:gd name="connsiteX115" fmla="*/ 310364 w 429185"/>
                  <a:gd name="connsiteY115" fmla="*/ 1069388 h 1072498"/>
                  <a:gd name="connsiteX116" fmla="*/ 315350 w 429185"/>
                  <a:gd name="connsiteY116" fmla="*/ 1067565 h 1072498"/>
                  <a:gd name="connsiteX117" fmla="*/ 320203 w 429185"/>
                  <a:gd name="connsiteY117" fmla="*/ 1065741 h 1072498"/>
                  <a:gd name="connsiteX118" fmla="*/ 325057 w 429185"/>
                  <a:gd name="connsiteY118" fmla="*/ 1063275 h 1072498"/>
                  <a:gd name="connsiteX119" fmla="*/ 329999 w 429185"/>
                  <a:gd name="connsiteY119" fmla="*/ 1060272 h 1072498"/>
                  <a:gd name="connsiteX120" fmla="*/ 334367 w 429185"/>
                  <a:gd name="connsiteY120" fmla="*/ 1057161 h 1072498"/>
                  <a:gd name="connsiteX121" fmla="*/ 337985 w 429185"/>
                  <a:gd name="connsiteY121" fmla="*/ 1054051 h 1072498"/>
                  <a:gd name="connsiteX122" fmla="*/ 341691 w 429185"/>
                  <a:gd name="connsiteY122" fmla="*/ 1050405 h 1072498"/>
                  <a:gd name="connsiteX123" fmla="*/ 344691 w 429185"/>
                  <a:gd name="connsiteY123" fmla="*/ 1046115 h 1072498"/>
                  <a:gd name="connsiteX124" fmla="*/ 347250 w 429185"/>
                  <a:gd name="connsiteY124" fmla="*/ 1041825 h 1072498"/>
                  <a:gd name="connsiteX125" fmla="*/ 349677 w 429185"/>
                  <a:gd name="connsiteY125" fmla="*/ 1036891 h 1072498"/>
                  <a:gd name="connsiteX126" fmla="*/ 350956 w 429185"/>
                  <a:gd name="connsiteY126" fmla="*/ 1031958 h 1072498"/>
                  <a:gd name="connsiteX127" fmla="*/ 352060 w 429185"/>
                  <a:gd name="connsiteY127" fmla="*/ 1026488 h 1072498"/>
                  <a:gd name="connsiteX128" fmla="*/ 352060 w 429185"/>
                  <a:gd name="connsiteY128" fmla="*/ 1020375 h 1072498"/>
                  <a:gd name="connsiteX129" fmla="*/ 352060 w 429185"/>
                  <a:gd name="connsiteY129" fmla="*/ 1014798 h 1072498"/>
                  <a:gd name="connsiteX130" fmla="*/ 352060 w 429185"/>
                  <a:gd name="connsiteY130" fmla="*/ 986269 h 1072498"/>
                  <a:gd name="connsiteX131" fmla="*/ 351530 w 429185"/>
                  <a:gd name="connsiteY131" fmla="*/ 958063 h 1072498"/>
                  <a:gd name="connsiteX132" fmla="*/ 349677 w 429185"/>
                  <a:gd name="connsiteY132" fmla="*/ 900362 h 1072498"/>
                  <a:gd name="connsiteX133" fmla="*/ 347250 w 429185"/>
                  <a:gd name="connsiteY133" fmla="*/ 842447 h 1072498"/>
                  <a:gd name="connsiteX134" fmla="*/ 345353 w 429185"/>
                  <a:gd name="connsiteY134" fmla="*/ 784747 h 1072498"/>
                  <a:gd name="connsiteX135" fmla="*/ 344691 w 429185"/>
                  <a:gd name="connsiteY135" fmla="*/ 755897 h 1072498"/>
                  <a:gd name="connsiteX136" fmla="*/ 344691 w 429185"/>
                  <a:gd name="connsiteY136" fmla="*/ 726725 h 1072498"/>
                  <a:gd name="connsiteX137" fmla="*/ 345353 w 429185"/>
                  <a:gd name="connsiteY137" fmla="*/ 697875 h 1072498"/>
                  <a:gd name="connsiteX138" fmla="*/ 346633 w 429185"/>
                  <a:gd name="connsiteY138" fmla="*/ 669668 h 1072498"/>
                  <a:gd name="connsiteX139" fmla="*/ 349059 w 429185"/>
                  <a:gd name="connsiteY139" fmla="*/ 640818 h 1072498"/>
                  <a:gd name="connsiteX140" fmla="*/ 351530 w 429185"/>
                  <a:gd name="connsiteY140" fmla="*/ 612611 h 1072498"/>
                  <a:gd name="connsiteX141" fmla="*/ 355766 w 429185"/>
                  <a:gd name="connsiteY141" fmla="*/ 584726 h 1072498"/>
                  <a:gd name="connsiteX142" fmla="*/ 360752 w 429185"/>
                  <a:gd name="connsiteY142" fmla="*/ 557163 h 1072498"/>
                  <a:gd name="connsiteX143" fmla="*/ 363796 w 429185"/>
                  <a:gd name="connsiteY143" fmla="*/ 541183 h 1072498"/>
                  <a:gd name="connsiteX144" fmla="*/ 365561 w 429185"/>
                  <a:gd name="connsiteY144" fmla="*/ 526382 h 1072498"/>
                  <a:gd name="connsiteX145" fmla="*/ 366796 w 429185"/>
                  <a:gd name="connsiteY145" fmla="*/ 512332 h 1072498"/>
                  <a:gd name="connsiteX146" fmla="*/ 366796 w 429185"/>
                  <a:gd name="connsiteY146" fmla="*/ 498819 h 1072498"/>
                  <a:gd name="connsiteX147" fmla="*/ 366796 w 429185"/>
                  <a:gd name="connsiteY147" fmla="*/ 485949 h 1072498"/>
                  <a:gd name="connsiteX148" fmla="*/ 366179 w 429185"/>
                  <a:gd name="connsiteY148" fmla="*/ 474581 h 1072498"/>
                  <a:gd name="connsiteX149" fmla="*/ 364943 w 429185"/>
                  <a:gd name="connsiteY149" fmla="*/ 462890 h 1072498"/>
                  <a:gd name="connsiteX150" fmla="*/ 363178 w 429185"/>
                  <a:gd name="connsiteY150" fmla="*/ 451307 h 1072498"/>
                  <a:gd name="connsiteX151" fmla="*/ 356428 w 429185"/>
                  <a:gd name="connsiteY151" fmla="*/ 407120 h 1072498"/>
                  <a:gd name="connsiteX152" fmla="*/ 355192 w 429185"/>
                  <a:gd name="connsiteY152" fmla="*/ 396074 h 1072498"/>
                  <a:gd name="connsiteX153" fmla="*/ 353957 w 429185"/>
                  <a:gd name="connsiteY153" fmla="*/ 384383 h 1072498"/>
                  <a:gd name="connsiteX154" fmla="*/ 352765 w 429185"/>
                  <a:gd name="connsiteY154" fmla="*/ 372157 h 1072498"/>
                  <a:gd name="connsiteX155" fmla="*/ 352765 w 429185"/>
                  <a:gd name="connsiteY155" fmla="*/ 359823 h 1072498"/>
                  <a:gd name="connsiteX156" fmla="*/ 353323 w 429185"/>
                  <a:gd name="connsiteY156" fmla="*/ 195931 h 1072498"/>
                  <a:gd name="connsiteX157" fmla="*/ 352765 w 429185"/>
                  <a:gd name="connsiteY157" fmla="*/ 191763 h 1072498"/>
                  <a:gd name="connsiteX158" fmla="*/ 352765 w 429185"/>
                  <a:gd name="connsiteY158" fmla="*/ 191119 h 1072498"/>
                  <a:gd name="connsiteX159" fmla="*/ 353339 w 429185"/>
                  <a:gd name="connsiteY159" fmla="*/ 191119 h 1072498"/>
                  <a:gd name="connsiteX160" fmla="*/ 353323 w 429185"/>
                  <a:gd name="connsiteY160" fmla="*/ 195931 h 1072498"/>
                  <a:gd name="connsiteX161" fmla="*/ 353339 w 429185"/>
                  <a:gd name="connsiteY161" fmla="*/ 196053 h 1072498"/>
                  <a:gd name="connsiteX162" fmla="*/ 358237 w 429185"/>
                  <a:gd name="connsiteY162" fmla="*/ 217181 h 1072498"/>
                  <a:gd name="connsiteX163" fmla="*/ 424199 w 429185"/>
                  <a:gd name="connsiteY163" fmla="*/ 220291 h 1072498"/>
                  <a:gd name="connsiteX164" fmla="*/ 429185 w 429185"/>
                  <a:gd name="connsiteY164" fmla="*/ 170849 h 1072498"/>
                  <a:gd name="connsiteX165" fmla="*/ 410698 w 429185"/>
                  <a:gd name="connsiteY165" fmla="*/ 40541 h 1072498"/>
                  <a:gd name="connsiteX166" fmla="*/ 407080 w 429185"/>
                  <a:gd name="connsiteY166" fmla="*/ 36787 h 1072498"/>
                  <a:gd name="connsiteX167" fmla="*/ 402403 w 429185"/>
                  <a:gd name="connsiteY167" fmla="*/ 33784 h 1072498"/>
                  <a:gd name="connsiteX168" fmla="*/ 395652 w 429185"/>
                  <a:gd name="connsiteY168" fmla="*/ 30030 h 1072498"/>
                  <a:gd name="connsiteX169" fmla="*/ 388328 w 429185"/>
                  <a:gd name="connsiteY169" fmla="*/ 26384 h 1072498"/>
                  <a:gd name="connsiteX170" fmla="*/ 370547 w 429185"/>
                  <a:gd name="connsiteY170" fmla="*/ 19627 h 1072498"/>
                  <a:gd name="connsiteX171" fmla="*/ 351530 w 429185"/>
                  <a:gd name="connsiteY171" fmla="*/ 13514 h 1072498"/>
                  <a:gd name="connsiteX172" fmla="*/ 333043 w 429185"/>
                  <a:gd name="connsiteY172" fmla="*/ 7937 h 1072498"/>
                  <a:gd name="connsiteX173" fmla="*/ 317115 w 429185"/>
                  <a:gd name="connsiteY173" fmla="*/ 3647 h 1072498"/>
                  <a:gd name="connsiteX174" fmla="*/ 301849 w 429185"/>
                  <a:gd name="connsiteY174" fmla="*/ 0 h 1072498"/>
                  <a:gd name="connsiteX0" fmla="*/ 308321 w 435657"/>
                  <a:gd name="connsiteY0" fmla="*/ 0 h 1072498"/>
                  <a:gd name="connsiteX1" fmla="*/ 234372 w 435657"/>
                  <a:gd name="connsiteY1" fmla="*/ 320892 h 1072498"/>
                  <a:gd name="connsiteX2" fmla="*/ 166513 w 435657"/>
                  <a:gd name="connsiteY2" fmla="*/ 1180 h 1072498"/>
                  <a:gd name="connsiteX3" fmla="*/ 144496 w 435657"/>
                  <a:gd name="connsiteY3" fmla="*/ 9224 h 1072498"/>
                  <a:gd name="connsiteX4" fmla="*/ 122346 w 435657"/>
                  <a:gd name="connsiteY4" fmla="*/ 18447 h 1072498"/>
                  <a:gd name="connsiteX5" fmla="*/ 96579 w 435657"/>
                  <a:gd name="connsiteY5" fmla="*/ 29494 h 1072498"/>
                  <a:gd name="connsiteX6" fmla="*/ 83784 w 435657"/>
                  <a:gd name="connsiteY6" fmla="*/ 35607 h 1072498"/>
                  <a:gd name="connsiteX7" fmla="*/ 70856 w 435657"/>
                  <a:gd name="connsiteY7" fmla="*/ 41720 h 1072498"/>
                  <a:gd name="connsiteX8" fmla="*/ 59208 w 435657"/>
                  <a:gd name="connsiteY8" fmla="*/ 48477 h 1072498"/>
                  <a:gd name="connsiteX9" fmla="*/ 49060 w 435657"/>
                  <a:gd name="connsiteY9" fmla="*/ 55234 h 1072498"/>
                  <a:gd name="connsiteX10" fmla="*/ 39838 w 435657"/>
                  <a:gd name="connsiteY10" fmla="*/ 61991 h 1072498"/>
                  <a:gd name="connsiteX11" fmla="*/ 32999 w 435657"/>
                  <a:gd name="connsiteY11" fmla="*/ 68104 h 1072498"/>
                  <a:gd name="connsiteX12" fmla="*/ 30661 w 435657"/>
                  <a:gd name="connsiteY12" fmla="*/ 71214 h 1072498"/>
                  <a:gd name="connsiteX13" fmla="*/ 28764 w 435657"/>
                  <a:gd name="connsiteY13" fmla="*/ 74217 h 1072498"/>
                  <a:gd name="connsiteX14" fmla="*/ 27484 w 435657"/>
                  <a:gd name="connsiteY14" fmla="*/ 77327 h 1072498"/>
                  <a:gd name="connsiteX15" fmla="*/ 26911 w 435657"/>
                  <a:gd name="connsiteY15" fmla="*/ 80116 h 1072498"/>
                  <a:gd name="connsiteX16" fmla="*/ 18969 w 435657"/>
                  <a:gd name="connsiteY16" fmla="*/ 102209 h 1072498"/>
                  <a:gd name="connsiteX17" fmla="*/ 15306 w 435657"/>
                  <a:gd name="connsiteY17" fmla="*/ 122372 h 1072498"/>
                  <a:gd name="connsiteX18" fmla="*/ 13453 w 435657"/>
                  <a:gd name="connsiteY18" fmla="*/ 135242 h 1072498"/>
                  <a:gd name="connsiteX19" fmla="*/ 12262 w 435657"/>
                  <a:gd name="connsiteY19" fmla="*/ 143286 h 1072498"/>
                  <a:gd name="connsiteX20" fmla="*/ 12262 w 435657"/>
                  <a:gd name="connsiteY20" fmla="*/ 164736 h 1072498"/>
                  <a:gd name="connsiteX21" fmla="*/ 10938 w 435657"/>
                  <a:gd name="connsiteY21" fmla="*/ 185650 h 1072498"/>
                  <a:gd name="connsiteX22" fmla="*/ 9218 w 435657"/>
                  <a:gd name="connsiteY22" fmla="*/ 227584 h 1072498"/>
                  <a:gd name="connsiteX23" fmla="*/ 0 w 435657"/>
                  <a:gd name="connsiteY23" fmla="*/ 286699 h 1072498"/>
                  <a:gd name="connsiteX24" fmla="*/ 81952 w 435657"/>
                  <a:gd name="connsiteY24" fmla="*/ 281797 h 1072498"/>
                  <a:gd name="connsiteX25" fmla="*/ 83784 w 435657"/>
                  <a:gd name="connsiteY25" fmla="*/ 262655 h 1072498"/>
                  <a:gd name="connsiteX26" fmla="*/ 88020 w 435657"/>
                  <a:gd name="connsiteY26" fmla="*/ 226404 h 1072498"/>
                  <a:gd name="connsiteX27" fmla="*/ 90579 w 435657"/>
                  <a:gd name="connsiteY27" fmla="*/ 212247 h 1072498"/>
                  <a:gd name="connsiteX28" fmla="*/ 92299 w 435657"/>
                  <a:gd name="connsiteY28" fmla="*/ 201523 h 1072498"/>
                  <a:gd name="connsiteX29" fmla="*/ 93447 w 435657"/>
                  <a:gd name="connsiteY29" fmla="*/ 194766 h 1072498"/>
                  <a:gd name="connsiteX30" fmla="*/ 94770 w 435657"/>
                  <a:gd name="connsiteY30" fmla="*/ 192943 h 1072498"/>
                  <a:gd name="connsiteX31" fmla="*/ 95388 w 435657"/>
                  <a:gd name="connsiteY31" fmla="*/ 192299 h 1072498"/>
                  <a:gd name="connsiteX32" fmla="*/ 95729 w 435657"/>
                  <a:gd name="connsiteY32" fmla="*/ 287951 h 1072498"/>
                  <a:gd name="connsiteX33" fmla="*/ 210017 w 435657"/>
                  <a:gd name="connsiteY33" fmla="*/ 339001 h 1072498"/>
                  <a:gd name="connsiteX34" fmla="*/ 230041 w 435657"/>
                  <a:gd name="connsiteY34" fmla="*/ 391355 h 1072498"/>
                  <a:gd name="connsiteX35" fmla="*/ 229096 w 435657"/>
                  <a:gd name="connsiteY35" fmla="*/ 393468 h 1072498"/>
                  <a:gd name="connsiteX36" fmla="*/ 176743 w 435657"/>
                  <a:gd name="connsiteY36" fmla="*/ 413492 h 1072498"/>
                  <a:gd name="connsiteX37" fmla="*/ 95491 w 435657"/>
                  <a:gd name="connsiteY37" fmla="*/ 377198 h 1072498"/>
                  <a:gd name="connsiteX38" fmla="*/ 95388 w 435657"/>
                  <a:gd name="connsiteY38" fmla="*/ 379450 h 1072498"/>
                  <a:gd name="connsiteX39" fmla="*/ 94770 w 435657"/>
                  <a:gd name="connsiteY39" fmla="*/ 391784 h 1072498"/>
                  <a:gd name="connsiteX40" fmla="*/ 92873 w 435657"/>
                  <a:gd name="connsiteY40" fmla="*/ 415700 h 1072498"/>
                  <a:gd name="connsiteX41" fmla="*/ 89740 w 435657"/>
                  <a:gd name="connsiteY41" fmla="*/ 437794 h 1072498"/>
                  <a:gd name="connsiteX42" fmla="*/ 87446 w 435657"/>
                  <a:gd name="connsiteY42" fmla="*/ 459887 h 1072498"/>
                  <a:gd name="connsiteX43" fmla="*/ 85505 w 435657"/>
                  <a:gd name="connsiteY43" fmla="*/ 482839 h 1072498"/>
                  <a:gd name="connsiteX44" fmla="*/ 85505 w 435657"/>
                  <a:gd name="connsiteY44" fmla="*/ 495709 h 1072498"/>
                  <a:gd name="connsiteX45" fmla="*/ 85505 w 435657"/>
                  <a:gd name="connsiteY45" fmla="*/ 508686 h 1072498"/>
                  <a:gd name="connsiteX46" fmla="*/ 86078 w 435657"/>
                  <a:gd name="connsiteY46" fmla="*/ 522736 h 1072498"/>
                  <a:gd name="connsiteX47" fmla="*/ 87446 w 435657"/>
                  <a:gd name="connsiteY47" fmla="*/ 538072 h 1072498"/>
                  <a:gd name="connsiteX48" fmla="*/ 89740 w 435657"/>
                  <a:gd name="connsiteY48" fmla="*/ 554696 h 1072498"/>
                  <a:gd name="connsiteX49" fmla="*/ 92299 w 435657"/>
                  <a:gd name="connsiteY49" fmla="*/ 572500 h 1072498"/>
                  <a:gd name="connsiteX50" fmla="*/ 96579 w 435657"/>
                  <a:gd name="connsiteY50" fmla="*/ 598883 h 1072498"/>
                  <a:gd name="connsiteX51" fmla="*/ 99712 w 435657"/>
                  <a:gd name="connsiteY51" fmla="*/ 625481 h 1072498"/>
                  <a:gd name="connsiteX52" fmla="*/ 102050 w 435657"/>
                  <a:gd name="connsiteY52" fmla="*/ 652508 h 1072498"/>
                  <a:gd name="connsiteX53" fmla="*/ 103330 w 435657"/>
                  <a:gd name="connsiteY53" fmla="*/ 680178 h 1072498"/>
                  <a:gd name="connsiteX54" fmla="*/ 103903 w 435657"/>
                  <a:gd name="connsiteY54" fmla="*/ 707742 h 1072498"/>
                  <a:gd name="connsiteX55" fmla="*/ 104565 w 435657"/>
                  <a:gd name="connsiteY55" fmla="*/ 735948 h 1072498"/>
                  <a:gd name="connsiteX56" fmla="*/ 103903 w 435657"/>
                  <a:gd name="connsiteY56" fmla="*/ 763833 h 1072498"/>
                  <a:gd name="connsiteX57" fmla="*/ 103330 w 435657"/>
                  <a:gd name="connsiteY57" fmla="*/ 792683 h 1072498"/>
                  <a:gd name="connsiteX58" fmla="*/ 101521 w 435657"/>
                  <a:gd name="connsiteY58" fmla="*/ 849204 h 1072498"/>
                  <a:gd name="connsiteX59" fmla="*/ 99138 w 435657"/>
                  <a:gd name="connsiteY59" fmla="*/ 905939 h 1072498"/>
                  <a:gd name="connsiteX60" fmla="*/ 97109 w 435657"/>
                  <a:gd name="connsiteY60" fmla="*/ 961709 h 1072498"/>
                  <a:gd name="connsiteX61" fmla="*/ 96579 w 435657"/>
                  <a:gd name="connsiteY61" fmla="*/ 989380 h 1072498"/>
                  <a:gd name="connsiteX62" fmla="*/ 96579 w 435657"/>
                  <a:gd name="connsiteY62" fmla="*/ 1016085 h 1072498"/>
                  <a:gd name="connsiteX63" fmla="*/ 96579 w 435657"/>
                  <a:gd name="connsiteY63" fmla="*/ 1020911 h 1072498"/>
                  <a:gd name="connsiteX64" fmla="*/ 96579 w 435657"/>
                  <a:gd name="connsiteY64" fmla="*/ 1025844 h 1072498"/>
                  <a:gd name="connsiteX65" fmla="*/ 97815 w 435657"/>
                  <a:gd name="connsiteY65" fmla="*/ 1030778 h 1072498"/>
                  <a:gd name="connsiteX66" fmla="*/ 99138 w 435657"/>
                  <a:gd name="connsiteY66" fmla="*/ 1035068 h 1072498"/>
                  <a:gd name="connsiteX67" fmla="*/ 100241 w 435657"/>
                  <a:gd name="connsiteY67" fmla="*/ 1039358 h 1072498"/>
                  <a:gd name="connsiteX68" fmla="*/ 102050 w 435657"/>
                  <a:gd name="connsiteY68" fmla="*/ 1043004 h 1072498"/>
                  <a:gd name="connsiteX69" fmla="*/ 104565 w 435657"/>
                  <a:gd name="connsiteY69" fmla="*/ 1046758 h 1072498"/>
                  <a:gd name="connsiteX70" fmla="*/ 107036 w 435657"/>
                  <a:gd name="connsiteY70" fmla="*/ 1050405 h 1072498"/>
                  <a:gd name="connsiteX71" fmla="*/ 112507 w 435657"/>
                  <a:gd name="connsiteY71" fmla="*/ 1056518 h 1072498"/>
                  <a:gd name="connsiteX72" fmla="*/ 119302 w 435657"/>
                  <a:gd name="connsiteY72" fmla="*/ 1061451 h 1072498"/>
                  <a:gd name="connsiteX73" fmla="*/ 126670 w 435657"/>
                  <a:gd name="connsiteY73" fmla="*/ 1065741 h 1072498"/>
                  <a:gd name="connsiteX74" fmla="*/ 134568 w 435657"/>
                  <a:gd name="connsiteY74" fmla="*/ 1068852 h 1072498"/>
                  <a:gd name="connsiteX75" fmla="*/ 143172 w 435657"/>
                  <a:gd name="connsiteY75" fmla="*/ 1071318 h 1072498"/>
                  <a:gd name="connsiteX76" fmla="*/ 152438 w 435657"/>
                  <a:gd name="connsiteY76" fmla="*/ 1071855 h 1072498"/>
                  <a:gd name="connsiteX77" fmla="*/ 161130 w 435657"/>
                  <a:gd name="connsiteY77" fmla="*/ 1072498 h 1072498"/>
                  <a:gd name="connsiteX78" fmla="*/ 170219 w 435657"/>
                  <a:gd name="connsiteY78" fmla="*/ 1071318 h 1072498"/>
                  <a:gd name="connsiteX79" fmla="*/ 178470 w 435657"/>
                  <a:gd name="connsiteY79" fmla="*/ 1069388 h 1072498"/>
                  <a:gd name="connsiteX80" fmla="*/ 187073 w 435657"/>
                  <a:gd name="connsiteY80" fmla="*/ 1066385 h 1072498"/>
                  <a:gd name="connsiteX81" fmla="*/ 195104 w 435657"/>
                  <a:gd name="connsiteY81" fmla="*/ 1062095 h 1072498"/>
                  <a:gd name="connsiteX82" fmla="*/ 202472 w 435657"/>
                  <a:gd name="connsiteY82" fmla="*/ 1056518 h 1072498"/>
                  <a:gd name="connsiteX83" fmla="*/ 206752 w 435657"/>
                  <a:gd name="connsiteY83" fmla="*/ 1045471 h 1072498"/>
                  <a:gd name="connsiteX84" fmla="*/ 209796 w 435657"/>
                  <a:gd name="connsiteY84" fmla="*/ 1034424 h 1072498"/>
                  <a:gd name="connsiteX85" fmla="*/ 212223 w 435657"/>
                  <a:gd name="connsiteY85" fmla="*/ 1022841 h 1072498"/>
                  <a:gd name="connsiteX86" fmla="*/ 214164 w 435657"/>
                  <a:gd name="connsiteY86" fmla="*/ 1011151 h 1072498"/>
                  <a:gd name="connsiteX87" fmla="*/ 215973 w 435657"/>
                  <a:gd name="connsiteY87" fmla="*/ 999783 h 1072498"/>
                  <a:gd name="connsiteX88" fmla="*/ 216547 w 435657"/>
                  <a:gd name="connsiteY88" fmla="*/ 987556 h 1072498"/>
                  <a:gd name="connsiteX89" fmla="*/ 217209 w 435657"/>
                  <a:gd name="connsiteY89" fmla="*/ 964176 h 1072498"/>
                  <a:gd name="connsiteX90" fmla="*/ 216547 w 435657"/>
                  <a:gd name="connsiteY90" fmla="*/ 748497 h 1072498"/>
                  <a:gd name="connsiteX91" fmla="*/ 216547 w 435657"/>
                  <a:gd name="connsiteY91" fmla="*/ 532603 h 1072498"/>
                  <a:gd name="connsiteX92" fmla="*/ 243550 w 435657"/>
                  <a:gd name="connsiteY92" fmla="*/ 532603 h 1072498"/>
                  <a:gd name="connsiteX93" fmla="*/ 244167 w 435657"/>
                  <a:gd name="connsiteY93" fmla="*/ 656154 h 1072498"/>
                  <a:gd name="connsiteX94" fmla="*/ 243550 w 435657"/>
                  <a:gd name="connsiteY94" fmla="*/ 779813 h 1072498"/>
                  <a:gd name="connsiteX95" fmla="*/ 243550 w 435657"/>
                  <a:gd name="connsiteY95" fmla="*/ 904116 h 1072498"/>
                  <a:gd name="connsiteX96" fmla="*/ 244167 w 435657"/>
                  <a:gd name="connsiteY96" fmla="*/ 965999 h 1072498"/>
                  <a:gd name="connsiteX97" fmla="*/ 244785 w 435657"/>
                  <a:gd name="connsiteY97" fmla="*/ 1027668 h 1072498"/>
                  <a:gd name="connsiteX98" fmla="*/ 245359 w 435657"/>
                  <a:gd name="connsiteY98" fmla="*/ 1033888 h 1072498"/>
                  <a:gd name="connsiteX99" fmla="*/ 247212 w 435657"/>
                  <a:gd name="connsiteY99" fmla="*/ 1039358 h 1072498"/>
                  <a:gd name="connsiteX100" fmla="*/ 249021 w 435657"/>
                  <a:gd name="connsiteY100" fmla="*/ 1044291 h 1072498"/>
                  <a:gd name="connsiteX101" fmla="*/ 251624 w 435657"/>
                  <a:gd name="connsiteY101" fmla="*/ 1049225 h 1072498"/>
                  <a:gd name="connsiteX102" fmla="*/ 254624 w 435657"/>
                  <a:gd name="connsiteY102" fmla="*/ 1053515 h 1072498"/>
                  <a:gd name="connsiteX103" fmla="*/ 257580 w 435657"/>
                  <a:gd name="connsiteY103" fmla="*/ 1057161 h 1072498"/>
                  <a:gd name="connsiteX104" fmla="*/ 261904 w 435657"/>
                  <a:gd name="connsiteY104" fmla="*/ 1060808 h 1072498"/>
                  <a:gd name="connsiteX105" fmla="*/ 265566 w 435657"/>
                  <a:gd name="connsiteY105" fmla="*/ 1063275 h 1072498"/>
                  <a:gd name="connsiteX106" fmla="*/ 270552 w 435657"/>
                  <a:gd name="connsiteY106" fmla="*/ 1065741 h 1072498"/>
                  <a:gd name="connsiteX107" fmla="*/ 274832 w 435657"/>
                  <a:gd name="connsiteY107" fmla="*/ 1068208 h 1072498"/>
                  <a:gd name="connsiteX108" fmla="*/ 279774 w 435657"/>
                  <a:gd name="connsiteY108" fmla="*/ 1069388 h 1072498"/>
                  <a:gd name="connsiteX109" fmla="*/ 285245 w 435657"/>
                  <a:gd name="connsiteY109" fmla="*/ 1070675 h 1072498"/>
                  <a:gd name="connsiteX110" fmla="*/ 290187 w 435657"/>
                  <a:gd name="connsiteY110" fmla="*/ 1071318 h 1072498"/>
                  <a:gd name="connsiteX111" fmla="*/ 295305 w 435657"/>
                  <a:gd name="connsiteY111" fmla="*/ 1071855 h 1072498"/>
                  <a:gd name="connsiteX112" fmla="*/ 300952 w 435657"/>
                  <a:gd name="connsiteY112" fmla="*/ 1071855 h 1072498"/>
                  <a:gd name="connsiteX113" fmla="*/ 306379 w 435657"/>
                  <a:gd name="connsiteY113" fmla="*/ 1071318 h 1072498"/>
                  <a:gd name="connsiteX114" fmla="*/ 311321 w 435657"/>
                  <a:gd name="connsiteY114" fmla="*/ 1070675 h 1072498"/>
                  <a:gd name="connsiteX115" fmla="*/ 316836 w 435657"/>
                  <a:gd name="connsiteY115" fmla="*/ 1069388 h 1072498"/>
                  <a:gd name="connsiteX116" fmla="*/ 321822 w 435657"/>
                  <a:gd name="connsiteY116" fmla="*/ 1067565 h 1072498"/>
                  <a:gd name="connsiteX117" fmla="*/ 326675 w 435657"/>
                  <a:gd name="connsiteY117" fmla="*/ 1065741 h 1072498"/>
                  <a:gd name="connsiteX118" fmla="*/ 331529 w 435657"/>
                  <a:gd name="connsiteY118" fmla="*/ 1063275 h 1072498"/>
                  <a:gd name="connsiteX119" fmla="*/ 336471 w 435657"/>
                  <a:gd name="connsiteY119" fmla="*/ 1060272 h 1072498"/>
                  <a:gd name="connsiteX120" fmla="*/ 340839 w 435657"/>
                  <a:gd name="connsiteY120" fmla="*/ 1057161 h 1072498"/>
                  <a:gd name="connsiteX121" fmla="*/ 344457 w 435657"/>
                  <a:gd name="connsiteY121" fmla="*/ 1054051 h 1072498"/>
                  <a:gd name="connsiteX122" fmla="*/ 348163 w 435657"/>
                  <a:gd name="connsiteY122" fmla="*/ 1050405 h 1072498"/>
                  <a:gd name="connsiteX123" fmla="*/ 351163 w 435657"/>
                  <a:gd name="connsiteY123" fmla="*/ 1046115 h 1072498"/>
                  <a:gd name="connsiteX124" fmla="*/ 353722 w 435657"/>
                  <a:gd name="connsiteY124" fmla="*/ 1041825 h 1072498"/>
                  <a:gd name="connsiteX125" fmla="*/ 356149 w 435657"/>
                  <a:gd name="connsiteY125" fmla="*/ 1036891 h 1072498"/>
                  <a:gd name="connsiteX126" fmla="*/ 357428 w 435657"/>
                  <a:gd name="connsiteY126" fmla="*/ 1031958 h 1072498"/>
                  <a:gd name="connsiteX127" fmla="*/ 358532 w 435657"/>
                  <a:gd name="connsiteY127" fmla="*/ 1026488 h 1072498"/>
                  <a:gd name="connsiteX128" fmla="*/ 358532 w 435657"/>
                  <a:gd name="connsiteY128" fmla="*/ 1020375 h 1072498"/>
                  <a:gd name="connsiteX129" fmla="*/ 358532 w 435657"/>
                  <a:gd name="connsiteY129" fmla="*/ 1014798 h 1072498"/>
                  <a:gd name="connsiteX130" fmla="*/ 358532 w 435657"/>
                  <a:gd name="connsiteY130" fmla="*/ 986269 h 1072498"/>
                  <a:gd name="connsiteX131" fmla="*/ 358002 w 435657"/>
                  <a:gd name="connsiteY131" fmla="*/ 958063 h 1072498"/>
                  <a:gd name="connsiteX132" fmla="*/ 356149 w 435657"/>
                  <a:gd name="connsiteY132" fmla="*/ 900362 h 1072498"/>
                  <a:gd name="connsiteX133" fmla="*/ 353722 w 435657"/>
                  <a:gd name="connsiteY133" fmla="*/ 842447 h 1072498"/>
                  <a:gd name="connsiteX134" fmla="*/ 351825 w 435657"/>
                  <a:gd name="connsiteY134" fmla="*/ 784747 h 1072498"/>
                  <a:gd name="connsiteX135" fmla="*/ 351163 w 435657"/>
                  <a:gd name="connsiteY135" fmla="*/ 755897 h 1072498"/>
                  <a:gd name="connsiteX136" fmla="*/ 351163 w 435657"/>
                  <a:gd name="connsiteY136" fmla="*/ 726725 h 1072498"/>
                  <a:gd name="connsiteX137" fmla="*/ 351825 w 435657"/>
                  <a:gd name="connsiteY137" fmla="*/ 697875 h 1072498"/>
                  <a:gd name="connsiteX138" fmla="*/ 353105 w 435657"/>
                  <a:gd name="connsiteY138" fmla="*/ 669668 h 1072498"/>
                  <a:gd name="connsiteX139" fmla="*/ 355531 w 435657"/>
                  <a:gd name="connsiteY139" fmla="*/ 640818 h 1072498"/>
                  <a:gd name="connsiteX140" fmla="*/ 358002 w 435657"/>
                  <a:gd name="connsiteY140" fmla="*/ 612611 h 1072498"/>
                  <a:gd name="connsiteX141" fmla="*/ 362238 w 435657"/>
                  <a:gd name="connsiteY141" fmla="*/ 584726 h 1072498"/>
                  <a:gd name="connsiteX142" fmla="*/ 367224 w 435657"/>
                  <a:gd name="connsiteY142" fmla="*/ 557163 h 1072498"/>
                  <a:gd name="connsiteX143" fmla="*/ 370268 w 435657"/>
                  <a:gd name="connsiteY143" fmla="*/ 541183 h 1072498"/>
                  <a:gd name="connsiteX144" fmla="*/ 372033 w 435657"/>
                  <a:gd name="connsiteY144" fmla="*/ 526382 h 1072498"/>
                  <a:gd name="connsiteX145" fmla="*/ 373268 w 435657"/>
                  <a:gd name="connsiteY145" fmla="*/ 512332 h 1072498"/>
                  <a:gd name="connsiteX146" fmla="*/ 373268 w 435657"/>
                  <a:gd name="connsiteY146" fmla="*/ 498819 h 1072498"/>
                  <a:gd name="connsiteX147" fmla="*/ 373268 w 435657"/>
                  <a:gd name="connsiteY147" fmla="*/ 485949 h 1072498"/>
                  <a:gd name="connsiteX148" fmla="*/ 372651 w 435657"/>
                  <a:gd name="connsiteY148" fmla="*/ 474581 h 1072498"/>
                  <a:gd name="connsiteX149" fmla="*/ 371415 w 435657"/>
                  <a:gd name="connsiteY149" fmla="*/ 462890 h 1072498"/>
                  <a:gd name="connsiteX150" fmla="*/ 369650 w 435657"/>
                  <a:gd name="connsiteY150" fmla="*/ 451307 h 1072498"/>
                  <a:gd name="connsiteX151" fmla="*/ 362900 w 435657"/>
                  <a:gd name="connsiteY151" fmla="*/ 407120 h 1072498"/>
                  <a:gd name="connsiteX152" fmla="*/ 361664 w 435657"/>
                  <a:gd name="connsiteY152" fmla="*/ 396074 h 1072498"/>
                  <a:gd name="connsiteX153" fmla="*/ 360429 w 435657"/>
                  <a:gd name="connsiteY153" fmla="*/ 384383 h 1072498"/>
                  <a:gd name="connsiteX154" fmla="*/ 359237 w 435657"/>
                  <a:gd name="connsiteY154" fmla="*/ 372157 h 1072498"/>
                  <a:gd name="connsiteX155" fmla="*/ 359237 w 435657"/>
                  <a:gd name="connsiteY155" fmla="*/ 359823 h 1072498"/>
                  <a:gd name="connsiteX156" fmla="*/ 359795 w 435657"/>
                  <a:gd name="connsiteY156" fmla="*/ 195931 h 1072498"/>
                  <a:gd name="connsiteX157" fmla="*/ 359237 w 435657"/>
                  <a:gd name="connsiteY157" fmla="*/ 191763 h 1072498"/>
                  <a:gd name="connsiteX158" fmla="*/ 359237 w 435657"/>
                  <a:gd name="connsiteY158" fmla="*/ 191119 h 1072498"/>
                  <a:gd name="connsiteX159" fmla="*/ 359811 w 435657"/>
                  <a:gd name="connsiteY159" fmla="*/ 191119 h 1072498"/>
                  <a:gd name="connsiteX160" fmla="*/ 359795 w 435657"/>
                  <a:gd name="connsiteY160" fmla="*/ 195931 h 1072498"/>
                  <a:gd name="connsiteX161" fmla="*/ 359811 w 435657"/>
                  <a:gd name="connsiteY161" fmla="*/ 196053 h 1072498"/>
                  <a:gd name="connsiteX162" fmla="*/ 364709 w 435657"/>
                  <a:gd name="connsiteY162" fmla="*/ 217181 h 1072498"/>
                  <a:gd name="connsiteX163" fmla="*/ 430671 w 435657"/>
                  <a:gd name="connsiteY163" fmla="*/ 220291 h 1072498"/>
                  <a:gd name="connsiteX164" fmla="*/ 435657 w 435657"/>
                  <a:gd name="connsiteY164" fmla="*/ 170849 h 1072498"/>
                  <a:gd name="connsiteX165" fmla="*/ 417170 w 435657"/>
                  <a:gd name="connsiteY165" fmla="*/ 40541 h 1072498"/>
                  <a:gd name="connsiteX166" fmla="*/ 413552 w 435657"/>
                  <a:gd name="connsiteY166" fmla="*/ 36787 h 1072498"/>
                  <a:gd name="connsiteX167" fmla="*/ 408875 w 435657"/>
                  <a:gd name="connsiteY167" fmla="*/ 33784 h 1072498"/>
                  <a:gd name="connsiteX168" fmla="*/ 402124 w 435657"/>
                  <a:gd name="connsiteY168" fmla="*/ 30030 h 1072498"/>
                  <a:gd name="connsiteX169" fmla="*/ 394800 w 435657"/>
                  <a:gd name="connsiteY169" fmla="*/ 26384 h 1072498"/>
                  <a:gd name="connsiteX170" fmla="*/ 377019 w 435657"/>
                  <a:gd name="connsiteY170" fmla="*/ 19627 h 1072498"/>
                  <a:gd name="connsiteX171" fmla="*/ 358002 w 435657"/>
                  <a:gd name="connsiteY171" fmla="*/ 13514 h 1072498"/>
                  <a:gd name="connsiteX172" fmla="*/ 339515 w 435657"/>
                  <a:gd name="connsiteY172" fmla="*/ 7937 h 1072498"/>
                  <a:gd name="connsiteX173" fmla="*/ 323587 w 435657"/>
                  <a:gd name="connsiteY173" fmla="*/ 3647 h 1072498"/>
                  <a:gd name="connsiteX174" fmla="*/ 308321 w 435657"/>
                  <a:gd name="connsiteY174" fmla="*/ 0 h 1072498"/>
                  <a:gd name="connsiteX0" fmla="*/ 308321 w 435657"/>
                  <a:gd name="connsiteY0" fmla="*/ 0 h 1072498"/>
                  <a:gd name="connsiteX1" fmla="*/ 234372 w 435657"/>
                  <a:gd name="connsiteY1" fmla="*/ 320892 h 1072498"/>
                  <a:gd name="connsiteX2" fmla="*/ 166513 w 435657"/>
                  <a:gd name="connsiteY2" fmla="*/ 1180 h 1072498"/>
                  <a:gd name="connsiteX3" fmla="*/ 144496 w 435657"/>
                  <a:gd name="connsiteY3" fmla="*/ 9224 h 1072498"/>
                  <a:gd name="connsiteX4" fmla="*/ 122346 w 435657"/>
                  <a:gd name="connsiteY4" fmla="*/ 18447 h 1072498"/>
                  <a:gd name="connsiteX5" fmla="*/ 96579 w 435657"/>
                  <a:gd name="connsiteY5" fmla="*/ 29494 h 1072498"/>
                  <a:gd name="connsiteX6" fmla="*/ 83784 w 435657"/>
                  <a:gd name="connsiteY6" fmla="*/ 35607 h 1072498"/>
                  <a:gd name="connsiteX7" fmla="*/ 70856 w 435657"/>
                  <a:gd name="connsiteY7" fmla="*/ 41720 h 1072498"/>
                  <a:gd name="connsiteX8" fmla="*/ 59208 w 435657"/>
                  <a:gd name="connsiteY8" fmla="*/ 48477 h 1072498"/>
                  <a:gd name="connsiteX9" fmla="*/ 49060 w 435657"/>
                  <a:gd name="connsiteY9" fmla="*/ 55234 h 1072498"/>
                  <a:gd name="connsiteX10" fmla="*/ 39838 w 435657"/>
                  <a:gd name="connsiteY10" fmla="*/ 61991 h 1072498"/>
                  <a:gd name="connsiteX11" fmla="*/ 32999 w 435657"/>
                  <a:gd name="connsiteY11" fmla="*/ 68104 h 1072498"/>
                  <a:gd name="connsiteX12" fmla="*/ 30661 w 435657"/>
                  <a:gd name="connsiteY12" fmla="*/ 71214 h 1072498"/>
                  <a:gd name="connsiteX13" fmla="*/ 28764 w 435657"/>
                  <a:gd name="connsiteY13" fmla="*/ 74217 h 1072498"/>
                  <a:gd name="connsiteX14" fmla="*/ 27484 w 435657"/>
                  <a:gd name="connsiteY14" fmla="*/ 77327 h 1072498"/>
                  <a:gd name="connsiteX15" fmla="*/ 26911 w 435657"/>
                  <a:gd name="connsiteY15" fmla="*/ 80116 h 1072498"/>
                  <a:gd name="connsiteX16" fmla="*/ 18969 w 435657"/>
                  <a:gd name="connsiteY16" fmla="*/ 102209 h 1072498"/>
                  <a:gd name="connsiteX17" fmla="*/ 15306 w 435657"/>
                  <a:gd name="connsiteY17" fmla="*/ 122372 h 1072498"/>
                  <a:gd name="connsiteX18" fmla="*/ 13453 w 435657"/>
                  <a:gd name="connsiteY18" fmla="*/ 135242 h 1072498"/>
                  <a:gd name="connsiteX19" fmla="*/ 12262 w 435657"/>
                  <a:gd name="connsiteY19" fmla="*/ 143286 h 1072498"/>
                  <a:gd name="connsiteX20" fmla="*/ 12262 w 435657"/>
                  <a:gd name="connsiteY20" fmla="*/ 164736 h 1072498"/>
                  <a:gd name="connsiteX21" fmla="*/ 10938 w 435657"/>
                  <a:gd name="connsiteY21" fmla="*/ 185650 h 1072498"/>
                  <a:gd name="connsiteX22" fmla="*/ 9218 w 435657"/>
                  <a:gd name="connsiteY22" fmla="*/ 227584 h 1072498"/>
                  <a:gd name="connsiteX23" fmla="*/ 0 w 435657"/>
                  <a:gd name="connsiteY23" fmla="*/ 286699 h 1072498"/>
                  <a:gd name="connsiteX24" fmla="*/ 79795 w 435657"/>
                  <a:gd name="connsiteY24" fmla="*/ 290427 h 1072498"/>
                  <a:gd name="connsiteX25" fmla="*/ 83784 w 435657"/>
                  <a:gd name="connsiteY25" fmla="*/ 262655 h 1072498"/>
                  <a:gd name="connsiteX26" fmla="*/ 88020 w 435657"/>
                  <a:gd name="connsiteY26" fmla="*/ 226404 h 1072498"/>
                  <a:gd name="connsiteX27" fmla="*/ 90579 w 435657"/>
                  <a:gd name="connsiteY27" fmla="*/ 212247 h 1072498"/>
                  <a:gd name="connsiteX28" fmla="*/ 92299 w 435657"/>
                  <a:gd name="connsiteY28" fmla="*/ 201523 h 1072498"/>
                  <a:gd name="connsiteX29" fmla="*/ 93447 w 435657"/>
                  <a:gd name="connsiteY29" fmla="*/ 194766 h 1072498"/>
                  <a:gd name="connsiteX30" fmla="*/ 94770 w 435657"/>
                  <a:gd name="connsiteY30" fmla="*/ 192943 h 1072498"/>
                  <a:gd name="connsiteX31" fmla="*/ 95388 w 435657"/>
                  <a:gd name="connsiteY31" fmla="*/ 192299 h 1072498"/>
                  <a:gd name="connsiteX32" fmla="*/ 95729 w 435657"/>
                  <a:gd name="connsiteY32" fmla="*/ 287951 h 1072498"/>
                  <a:gd name="connsiteX33" fmla="*/ 210017 w 435657"/>
                  <a:gd name="connsiteY33" fmla="*/ 339001 h 1072498"/>
                  <a:gd name="connsiteX34" fmla="*/ 230041 w 435657"/>
                  <a:gd name="connsiteY34" fmla="*/ 391355 h 1072498"/>
                  <a:gd name="connsiteX35" fmla="*/ 229096 w 435657"/>
                  <a:gd name="connsiteY35" fmla="*/ 393468 h 1072498"/>
                  <a:gd name="connsiteX36" fmla="*/ 176743 w 435657"/>
                  <a:gd name="connsiteY36" fmla="*/ 413492 h 1072498"/>
                  <a:gd name="connsiteX37" fmla="*/ 95491 w 435657"/>
                  <a:gd name="connsiteY37" fmla="*/ 377198 h 1072498"/>
                  <a:gd name="connsiteX38" fmla="*/ 95388 w 435657"/>
                  <a:gd name="connsiteY38" fmla="*/ 379450 h 1072498"/>
                  <a:gd name="connsiteX39" fmla="*/ 94770 w 435657"/>
                  <a:gd name="connsiteY39" fmla="*/ 391784 h 1072498"/>
                  <a:gd name="connsiteX40" fmla="*/ 92873 w 435657"/>
                  <a:gd name="connsiteY40" fmla="*/ 415700 h 1072498"/>
                  <a:gd name="connsiteX41" fmla="*/ 89740 w 435657"/>
                  <a:gd name="connsiteY41" fmla="*/ 437794 h 1072498"/>
                  <a:gd name="connsiteX42" fmla="*/ 87446 w 435657"/>
                  <a:gd name="connsiteY42" fmla="*/ 459887 h 1072498"/>
                  <a:gd name="connsiteX43" fmla="*/ 85505 w 435657"/>
                  <a:gd name="connsiteY43" fmla="*/ 482839 h 1072498"/>
                  <a:gd name="connsiteX44" fmla="*/ 85505 w 435657"/>
                  <a:gd name="connsiteY44" fmla="*/ 495709 h 1072498"/>
                  <a:gd name="connsiteX45" fmla="*/ 85505 w 435657"/>
                  <a:gd name="connsiteY45" fmla="*/ 508686 h 1072498"/>
                  <a:gd name="connsiteX46" fmla="*/ 86078 w 435657"/>
                  <a:gd name="connsiteY46" fmla="*/ 522736 h 1072498"/>
                  <a:gd name="connsiteX47" fmla="*/ 87446 w 435657"/>
                  <a:gd name="connsiteY47" fmla="*/ 538072 h 1072498"/>
                  <a:gd name="connsiteX48" fmla="*/ 89740 w 435657"/>
                  <a:gd name="connsiteY48" fmla="*/ 554696 h 1072498"/>
                  <a:gd name="connsiteX49" fmla="*/ 92299 w 435657"/>
                  <a:gd name="connsiteY49" fmla="*/ 572500 h 1072498"/>
                  <a:gd name="connsiteX50" fmla="*/ 96579 w 435657"/>
                  <a:gd name="connsiteY50" fmla="*/ 598883 h 1072498"/>
                  <a:gd name="connsiteX51" fmla="*/ 99712 w 435657"/>
                  <a:gd name="connsiteY51" fmla="*/ 625481 h 1072498"/>
                  <a:gd name="connsiteX52" fmla="*/ 102050 w 435657"/>
                  <a:gd name="connsiteY52" fmla="*/ 652508 h 1072498"/>
                  <a:gd name="connsiteX53" fmla="*/ 103330 w 435657"/>
                  <a:gd name="connsiteY53" fmla="*/ 680178 h 1072498"/>
                  <a:gd name="connsiteX54" fmla="*/ 103903 w 435657"/>
                  <a:gd name="connsiteY54" fmla="*/ 707742 h 1072498"/>
                  <a:gd name="connsiteX55" fmla="*/ 104565 w 435657"/>
                  <a:gd name="connsiteY55" fmla="*/ 735948 h 1072498"/>
                  <a:gd name="connsiteX56" fmla="*/ 103903 w 435657"/>
                  <a:gd name="connsiteY56" fmla="*/ 763833 h 1072498"/>
                  <a:gd name="connsiteX57" fmla="*/ 103330 w 435657"/>
                  <a:gd name="connsiteY57" fmla="*/ 792683 h 1072498"/>
                  <a:gd name="connsiteX58" fmla="*/ 101521 w 435657"/>
                  <a:gd name="connsiteY58" fmla="*/ 849204 h 1072498"/>
                  <a:gd name="connsiteX59" fmla="*/ 99138 w 435657"/>
                  <a:gd name="connsiteY59" fmla="*/ 905939 h 1072498"/>
                  <a:gd name="connsiteX60" fmla="*/ 97109 w 435657"/>
                  <a:gd name="connsiteY60" fmla="*/ 961709 h 1072498"/>
                  <a:gd name="connsiteX61" fmla="*/ 96579 w 435657"/>
                  <a:gd name="connsiteY61" fmla="*/ 989380 h 1072498"/>
                  <a:gd name="connsiteX62" fmla="*/ 96579 w 435657"/>
                  <a:gd name="connsiteY62" fmla="*/ 1016085 h 1072498"/>
                  <a:gd name="connsiteX63" fmla="*/ 96579 w 435657"/>
                  <a:gd name="connsiteY63" fmla="*/ 1020911 h 1072498"/>
                  <a:gd name="connsiteX64" fmla="*/ 96579 w 435657"/>
                  <a:gd name="connsiteY64" fmla="*/ 1025844 h 1072498"/>
                  <a:gd name="connsiteX65" fmla="*/ 97815 w 435657"/>
                  <a:gd name="connsiteY65" fmla="*/ 1030778 h 1072498"/>
                  <a:gd name="connsiteX66" fmla="*/ 99138 w 435657"/>
                  <a:gd name="connsiteY66" fmla="*/ 1035068 h 1072498"/>
                  <a:gd name="connsiteX67" fmla="*/ 100241 w 435657"/>
                  <a:gd name="connsiteY67" fmla="*/ 1039358 h 1072498"/>
                  <a:gd name="connsiteX68" fmla="*/ 102050 w 435657"/>
                  <a:gd name="connsiteY68" fmla="*/ 1043004 h 1072498"/>
                  <a:gd name="connsiteX69" fmla="*/ 104565 w 435657"/>
                  <a:gd name="connsiteY69" fmla="*/ 1046758 h 1072498"/>
                  <a:gd name="connsiteX70" fmla="*/ 107036 w 435657"/>
                  <a:gd name="connsiteY70" fmla="*/ 1050405 h 1072498"/>
                  <a:gd name="connsiteX71" fmla="*/ 112507 w 435657"/>
                  <a:gd name="connsiteY71" fmla="*/ 1056518 h 1072498"/>
                  <a:gd name="connsiteX72" fmla="*/ 119302 w 435657"/>
                  <a:gd name="connsiteY72" fmla="*/ 1061451 h 1072498"/>
                  <a:gd name="connsiteX73" fmla="*/ 126670 w 435657"/>
                  <a:gd name="connsiteY73" fmla="*/ 1065741 h 1072498"/>
                  <a:gd name="connsiteX74" fmla="*/ 134568 w 435657"/>
                  <a:gd name="connsiteY74" fmla="*/ 1068852 h 1072498"/>
                  <a:gd name="connsiteX75" fmla="*/ 143172 w 435657"/>
                  <a:gd name="connsiteY75" fmla="*/ 1071318 h 1072498"/>
                  <a:gd name="connsiteX76" fmla="*/ 152438 w 435657"/>
                  <a:gd name="connsiteY76" fmla="*/ 1071855 h 1072498"/>
                  <a:gd name="connsiteX77" fmla="*/ 161130 w 435657"/>
                  <a:gd name="connsiteY77" fmla="*/ 1072498 h 1072498"/>
                  <a:gd name="connsiteX78" fmla="*/ 170219 w 435657"/>
                  <a:gd name="connsiteY78" fmla="*/ 1071318 h 1072498"/>
                  <a:gd name="connsiteX79" fmla="*/ 178470 w 435657"/>
                  <a:gd name="connsiteY79" fmla="*/ 1069388 h 1072498"/>
                  <a:gd name="connsiteX80" fmla="*/ 187073 w 435657"/>
                  <a:gd name="connsiteY80" fmla="*/ 1066385 h 1072498"/>
                  <a:gd name="connsiteX81" fmla="*/ 195104 w 435657"/>
                  <a:gd name="connsiteY81" fmla="*/ 1062095 h 1072498"/>
                  <a:gd name="connsiteX82" fmla="*/ 202472 w 435657"/>
                  <a:gd name="connsiteY82" fmla="*/ 1056518 h 1072498"/>
                  <a:gd name="connsiteX83" fmla="*/ 206752 w 435657"/>
                  <a:gd name="connsiteY83" fmla="*/ 1045471 h 1072498"/>
                  <a:gd name="connsiteX84" fmla="*/ 209796 w 435657"/>
                  <a:gd name="connsiteY84" fmla="*/ 1034424 h 1072498"/>
                  <a:gd name="connsiteX85" fmla="*/ 212223 w 435657"/>
                  <a:gd name="connsiteY85" fmla="*/ 1022841 h 1072498"/>
                  <a:gd name="connsiteX86" fmla="*/ 214164 w 435657"/>
                  <a:gd name="connsiteY86" fmla="*/ 1011151 h 1072498"/>
                  <a:gd name="connsiteX87" fmla="*/ 215973 w 435657"/>
                  <a:gd name="connsiteY87" fmla="*/ 999783 h 1072498"/>
                  <a:gd name="connsiteX88" fmla="*/ 216547 w 435657"/>
                  <a:gd name="connsiteY88" fmla="*/ 987556 h 1072498"/>
                  <a:gd name="connsiteX89" fmla="*/ 217209 w 435657"/>
                  <a:gd name="connsiteY89" fmla="*/ 964176 h 1072498"/>
                  <a:gd name="connsiteX90" fmla="*/ 216547 w 435657"/>
                  <a:gd name="connsiteY90" fmla="*/ 748497 h 1072498"/>
                  <a:gd name="connsiteX91" fmla="*/ 216547 w 435657"/>
                  <a:gd name="connsiteY91" fmla="*/ 532603 h 1072498"/>
                  <a:gd name="connsiteX92" fmla="*/ 243550 w 435657"/>
                  <a:gd name="connsiteY92" fmla="*/ 532603 h 1072498"/>
                  <a:gd name="connsiteX93" fmla="*/ 244167 w 435657"/>
                  <a:gd name="connsiteY93" fmla="*/ 656154 h 1072498"/>
                  <a:gd name="connsiteX94" fmla="*/ 243550 w 435657"/>
                  <a:gd name="connsiteY94" fmla="*/ 779813 h 1072498"/>
                  <a:gd name="connsiteX95" fmla="*/ 243550 w 435657"/>
                  <a:gd name="connsiteY95" fmla="*/ 904116 h 1072498"/>
                  <a:gd name="connsiteX96" fmla="*/ 244167 w 435657"/>
                  <a:gd name="connsiteY96" fmla="*/ 965999 h 1072498"/>
                  <a:gd name="connsiteX97" fmla="*/ 244785 w 435657"/>
                  <a:gd name="connsiteY97" fmla="*/ 1027668 h 1072498"/>
                  <a:gd name="connsiteX98" fmla="*/ 245359 w 435657"/>
                  <a:gd name="connsiteY98" fmla="*/ 1033888 h 1072498"/>
                  <a:gd name="connsiteX99" fmla="*/ 247212 w 435657"/>
                  <a:gd name="connsiteY99" fmla="*/ 1039358 h 1072498"/>
                  <a:gd name="connsiteX100" fmla="*/ 249021 w 435657"/>
                  <a:gd name="connsiteY100" fmla="*/ 1044291 h 1072498"/>
                  <a:gd name="connsiteX101" fmla="*/ 251624 w 435657"/>
                  <a:gd name="connsiteY101" fmla="*/ 1049225 h 1072498"/>
                  <a:gd name="connsiteX102" fmla="*/ 254624 w 435657"/>
                  <a:gd name="connsiteY102" fmla="*/ 1053515 h 1072498"/>
                  <a:gd name="connsiteX103" fmla="*/ 257580 w 435657"/>
                  <a:gd name="connsiteY103" fmla="*/ 1057161 h 1072498"/>
                  <a:gd name="connsiteX104" fmla="*/ 261904 w 435657"/>
                  <a:gd name="connsiteY104" fmla="*/ 1060808 h 1072498"/>
                  <a:gd name="connsiteX105" fmla="*/ 265566 w 435657"/>
                  <a:gd name="connsiteY105" fmla="*/ 1063275 h 1072498"/>
                  <a:gd name="connsiteX106" fmla="*/ 270552 w 435657"/>
                  <a:gd name="connsiteY106" fmla="*/ 1065741 h 1072498"/>
                  <a:gd name="connsiteX107" fmla="*/ 274832 w 435657"/>
                  <a:gd name="connsiteY107" fmla="*/ 1068208 h 1072498"/>
                  <a:gd name="connsiteX108" fmla="*/ 279774 w 435657"/>
                  <a:gd name="connsiteY108" fmla="*/ 1069388 h 1072498"/>
                  <a:gd name="connsiteX109" fmla="*/ 285245 w 435657"/>
                  <a:gd name="connsiteY109" fmla="*/ 1070675 h 1072498"/>
                  <a:gd name="connsiteX110" fmla="*/ 290187 w 435657"/>
                  <a:gd name="connsiteY110" fmla="*/ 1071318 h 1072498"/>
                  <a:gd name="connsiteX111" fmla="*/ 295305 w 435657"/>
                  <a:gd name="connsiteY111" fmla="*/ 1071855 h 1072498"/>
                  <a:gd name="connsiteX112" fmla="*/ 300952 w 435657"/>
                  <a:gd name="connsiteY112" fmla="*/ 1071855 h 1072498"/>
                  <a:gd name="connsiteX113" fmla="*/ 306379 w 435657"/>
                  <a:gd name="connsiteY113" fmla="*/ 1071318 h 1072498"/>
                  <a:gd name="connsiteX114" fmla="*/ 311321 w 435657"/>
                  <a:gd name="connsiteY114" fmla="*/ 1070675 h 1072498"/>
                  <a:gd name="connsiteX115" fmla="*/ 316836 w 435657"/>
                  <a:gd name="connsiteY115" fmla="*/ 1069388 h 1072498"/>
                  <a:gd name="connsiteX116" fmla="*/ 321822 w 435657"/>
                  <a:gd name="connsiteY116" fmla="*/ 1067565 h 1072498"/>
                  <a:gd name="connsiteX117" fmla="*/ 326675 w 435657"/>
                  <a:gd name="connsiteY117" fmla="*/ 1065741 h 1072498"/>
                  <a:gd name="connsiteX118" fmla="*/ 331529 w 435657"/>
                  <a:gd name="connsiteY118" fmla="*/ 1063275 h 1072498"/>
                  <a:gd name="connsiteX119" fmla="*/ 336471 w 435657"/>
                  <a:gd name="connsiteY119" fmla="*/ 1060272 h 1072498"/>
                  <a:gd name="connsiteX120" fmla="*/ 340839 w 435657"/>
                  <a:gd name="connsiteY120" fmla="*/ 1057161 h 1072498"/>
                  <a:gd name="connsiteX121" fmla="*/ 344457 w 435657"/>
                  <a:gd name="connsiteY121" fmla="*/ 1054051 h 1072498"/>
                  <a:gd name="connsiteX122" fmla="*/ 348163 w 435657"/>
                  <a:gd name="connsiteY122" fmla="*/ 1050405 h 1072498"/>
                  <a:gd name="connsiteX123" fmla="*/ 351163 w 435657"/>
                  <a:gd name="connsiteY123" fmla="*/ 1046115 h 1072498"/>
                  <a:gd name="connsiteX124" fmla="*/ 353722 w 435657"/>
                  <a:gd name="connsiteY124" fmla="*/ 1041825 h 1072498"/>
                  <a:gd name="connsiteX125" fmla="*/ 356149 w 435657"/>
                  <a:gd name="connsiteY125" fmla="*/ 1036891 h 1072498"/>
                  <a:gd name="connsiteX126" fmla="*/ 357428 w 435657"/>
                  <a:gd name="connsiteY126" fmla="*/ 1031958 h 1072498"/>
                  <a:gd name="connsiteX127" fmla="*/ 358532 w 435657"/>
                  <a:gd name="connsiteY127" fmla="*/ 1026488 h 1072498"/>
                  <a:gd name="connsiteX128" fmla="*/ 358532 w 435657"/>
                  <a:gd name="connsiteY128" fmla="*/ 1020375 h 1072498"/>
                  <a:gd name="connsiteX129" fmla="*/ 358532 w 435657"/>
                  <a:gd name="connsiteY129" fmla="*/ 1014798 h 1072498"/>
                  <a:gd name="connsiteX130" fmla="*/ 358532 w 435657"/>
                  <a:gd name="connsiteY130" fmla="*/ 986269 h 1072498"/>
                  <a:gd name="connsiteX131" fmla="*/ 358002 w 435657"/>
                  <a:gd name="connsiteY131" fmla="*/ 958063 h 1072498"/>
                  <a:gd name="connsiteX132" fmla="*/ 356149 w 435657"/>
                  <a:gd name="connsiteY132" fmla="*/ 900362 h 1072498"/>
                  <a:gd name="connsiteX133" fmla="*/ 353722 w 435657"/>
                  <a:gd name="connsiteY133" fmla="*/ 842447 h 1072498"/>
                  <a:gd name="connsiteX134" fmla="*/ 351825 w 435657"/>
                  <a:gd name="connsiteY134" fmla="*/ 784747 h 1072498"/>
                  <a:gd name="connsiteX135" fmla="*/ 351163 w 435657"/>
                  <a:gd name="connsiteY135" fmla="*/ 755897 h 1072498"/>
                  <a:gd name="connsiteX136" fmla="*/ 351163 w 435657"/>
                  <a:gd name="connsiteY136" fmla="*/ 726725 h 1072498"/>
                  <a:gd name="connsiteX137" fmla="*/ 351825 w 435657"/>
                  <a:gd name="connsiteY137" fmla="*/ 697875 h 1072498"/>
                  <a:gd name="connsiteX138" fmla="*/ 353105 w 435657"/>
                  <a:gd name="connsiteY138" fmla="*/ 669668 h 1072498"/>
                  <a:gd name="connsiteX139" fmla="*/ 355531 w 435657"/>
                  <a:gd name="connsiteY139" fmla="*/ 640818 h 1072498"/>
                  <a:gd name="connsiteX140" fmla="*/ 358002 w 435657"/>
                  <a:gd name="connsiteY140" fmla="*/ 612611 h 1072498"/>
                  <a:gd name="connsiteX141" fmla="*/ 362238 w 435657"/>
                  <a:gd name="connsiteY141" fmla="*/ 584726 h 1072498"/>
                  <a:gd name="connsiteX142" fmla="*/ 367224 w 435657"/>
                  <a:gd name="connsiteY142" fmla="*/ 557163 h 1072498"/>
                  <a:gd name="connsiteX143" fmla="*/ 370268 w 435657"/>
                  <a:gd name="connsiteY143" fmla="*/ 541183 h 1072498"/>
                  <a:gd name="connsiteX144" fmla="*/ 372033 w 435657"/>
                  <a:gd name="connsiteY144" fmla="*/ 526382 h 1072498"/>
                  <a:gd name="connsiteX145" fmla="*/ 373268 w 435657"/>
                  <a:gd name="connsiteY145" fmla="*/ 512332 h 1072498"/>
                  <a:gd name="connsiteX146" fmla="*/ 373268 w 435657"/>
                  <a:gd name="connsiteY146" fmla="*/ 498819 h 1072498"/>
                  <a:gd name="connsiteX147" fmla="*/ 373268 w 435657"/>
                  <a:gd name="connsiteY147" fmla="*/ 485949 h 1072498"/>
                  <a:gd name="connsiteX148" fmla="*/ 372651 w 435657"/>
                  <a:gd name="connsiteY148" fmla="*/ 474581 h 1072498"/>
                  <a:gd name="connsiteX149" fmla="*/ 371415 w 435657"/>
                  <a:gd name="connsiteY149" fmla="*/ 462890 h 1072498"/>
                  <a:gd name="connsiteX150" fmla="*/ 369650 w 435657"/>
                  <a:gd name="connsiteY150" fmla="*/ 451307 h 1072498"/>
                  <a:gd name="connsiteX151" fmla="*/ 362900 w 435657"/>
                  <a:gd name="connsiteY151" fmla="*/ 407120 h 1072498"/>
                  <a:gd name="connsiteX152" fmla="*/ 361664 w 435657"/>
                  <a:gd name="connsiteY152" fmla="*/ 396074 h 1072498"/>
                  <a:gd name="connsiteX153" fmla="*/ 360429 w 435657"/>
                  <a:gd name="connsiteY153" fmla="*/ 384383 h 1072498"/>
                  <a:gd name="connsiteX154" fmla="*/ 359237 w 435657"/>
                  <a:gd name="connsiteY154" fmla="*/ 372157 h 1072498"/>
                  <a:gd name="connsiteX155" fmla="*/ 359237 w 435657"/>
                  <a:gd name="connsiteY155" fmla="*/ 359823 h 1072498"/>
                  <a:gd name="connsiteX156" fmla="*/ 359795 w 435657"/>
                  <a:gd name="connsiteY156" fmla="*/ 195931 h 1072498"/>
                  <a:gd name="connsiteX157" fmla="*/ 359237 w 435657"/>
                  <a:gd name="connsiteY157" fmla="*/ 191763 h 1072498"/>
                  <a:gd name="connsiteX158" fmla="*/ 359237 w 435657"/>
                  <a:gd name="connsiteY158" fmla="*/ 191119 h 1072498"/>
                  <a:gd name="connsiteX159" fmla="*/ 359811 w 435657"/>
                  <a:gd name="connsiteY159" fmla="*/ 191119 h 1072498"/>
                  <a:gd name="connsiteX160" fmla="*/ 359795 w 435657"/>
                  <a:gd name="connsiteY160" fmla="*/ 195931 h 1072498"/>
                  <a:gd name="connsiteX161" fmla="*/ 359811 w 435657"/>
                  <a:gd name="connsiteY161" fmla="*/ 196053 h 1072498"/>
                  <a:gd name="connsiteX162" fmla="*/ 364709 w 435657"/>
                  <a:gd name="connsiteY162" fmla="*/ 217181 h 1072498"/>
                  <a:gd name="connsiteX163" fmla="*/ 430671 w 435657"/>
                  <a:gd name="connsiteY163" fmla="*/ 220291 h 1072498"/>
                  <a:gd name="connsiteX164" fmla="*/ 435657 w 435657"/>
                  <a:gd name="connsiteY164" fmla="*/ 170849 h 1072498"/>
                  <a:gd name="connsiteX165" fmla="*/ 417170 w 435657"/>
                  <a:gd name="connsiteY165" fmla="*/ 40541 h 1072498"/>
                  <a:gd name="connsiteX166" fmla="*/ 413552 w 435657"/>
                  <a:gd name="connsiteY166" fmla="*/ 36787 h 1072498"/>
                  <a:gd name="connsiteX167" fmla="*/ 408875 w 435657"/>
                  <a:gd name="connsiteY167" fmla="*/ 33784 h 1072498"/>
                  <a:gd name="connsiteX168" fmla="*/ 402124 w 435657"/>
                  <a:gd name="connsiteY168" fmla="*/ 30030 h 1072498"/>
                  <a:gd name="connsiteX169" fmla="*/ 394800 w 435657"/>
                  <a:gd name="connsiteY169" fmla="*/ 26384 h 1072498"/>
                  <a:gd name="connsiteX170" fmla="*/ 377019 w 435657"/>
                  <a:gd name="connsiteY170" fmla="*/ 19627 h 1072498"/>
                  <a:gd name="connsiteX171" fmla="*/ 358002 w 435657"/>
                  <a:gd name="connsiteY171" fmla="*/ 13514 h 1072498"/>
                  <a:gd name="connsiteX172" fmla="*/ 339515 w 435657"/>
                  <a:gd name="connsiteY172" fmla="*/ 7937 h 1072498"/>
                  <a:gd name="connsiteX173" fmla="*/ 323587 w 435657"/>
                  <a:gd name="connsiteY173" fmla="*/ 3647 h 1072498"/>
                  <a:gd name="connsiteX174" fmla="*/ 308321 w 435657"/>
                  <a:gd name="connsiteY174" fmla="*/ 0 h 1072498"/>
                  <a:gd name="connsiteX0" fmla="*/ 306883 w 434219"/>
                  <a:gd name="connsiteY0" fmla="*/ 0 h 1072498"/>
                  <a:gd name="connsiteX1" fmla="*/ 232934 w 434219"/>
                  <a:gd name="connsiteY1" fmla="*/ 320892 h 1072498"/>
                  <a:gd name="connsiteX2" fmla="*/ 165075 w 434219"/>
                  <a:gd name="connsiteY2" fmla="*/ 1180 h 1072498"/>
                  <a:gd name="connsiteX3" fmla="*/ 143058 w 434219"/>
                  <a:gd name="connsiteY3" fmla="*/ 9224 h 1072498"/>
                  <a:gd name="connsiteX4" fmla="*/ 120908 w 434219"/>
                  <a:gd name="connsiteY4" fmla="*/ 18447 h 1072498"/>
                  <a:gd name="connsiteX5" fmla="*/ 95141 w 434219"/>
                  <a:gd name="connsiteY5" fmla="*/ 29494 h 1072498"/>
                  <a:gd name="connsiteX6" fmla="*/ 82346 w 434219"/>
                  <a:gd name="connsiteY6" fmla="*/ 35607 h 1072498"/>
                  <a:gd name="connsiteX7" fmla="*/ 69418 w 434219"/>
                  <a:gd name="connsiteY7" fmla="*/ 41720 h 1072498"/>
                  <a:gd name="connsiteX8" fmla="*/ 57770 w 434219"/>
                  <a:gd name="connsiteY8" fmla="*/ 48477 h 1072498"/>
                  <a:gd name="connsiteX9" fmla="*/ 47622 w 434219"/>
                  <a:gd name="connsiteY9" fmla="*/ 55234 h 1072498"/>
                  <a:gd name="connsiteX10" fmla="*/ 38400 w 434219"/>
                  <a:gd name="connsiteY10" fmla="*/ 61991 h 1072498"/>
                  <a:gd name="connsiteX11" fmla="*/ 31561 w 434219"/>
                  <a:gd name="connsiteY11" fmla="*/ 68104 h 1072498"/>
                  <a:gd name="connsiteX12" fmla="*/ 29223 w 434219"/>
                  <a:gd name="connsiteY12" fmla="*/ 71214 h 1072498"/>
                  <a:gd name="connsiteX13" fmla="*/ 27326 w 434219"/>
                  <a:gd name="connsiteY13" fmla="*/ 74217 h 1072498"/>
                  <a:gd name="connsiteX14" fmla="*/ 26046 w 434219"/>
                  <a:gd name="connsiteY14" fmla="*/ 77327 h 1072498"/>
                  <a:gd name="connsiteX15" fmla="*/ 25473 w 434219"/>
                  <a:gd name="connsiteY15" fmla="*/ 80116 h 1072498"/>
                  <a:gd name="connsiteX16" fmla="*/ 17531 w 434219"/>
                  <a:gd name="connsiteY16" fmla="*/ 102209 h 1072498"/>
                  <a:gd name="connsiteX17" fmla="*/ 13868 w 434219"/>
                  <a:gd name="connsiteY17" fmla="*/ 122372 h 1072498"/>
                  <a:gd name="connsiteX18" fmla="*/ 12015 w 434219"/>
                  <a:gd name="connsiteY18" fmla="*/ 135242 h 1072498"/>
                  <a:gd name="connsiteX19" fmla="*/ 10824 w 434219"/>
                  <a:gd name="connsiteY19" fmla="*/ 143286 h 1072498"/>
                  <a:gd name="connsiteX20" fmla="*/ 10824 w 434219"/>
                  <a:gd name="connsiteY20" fmla="*/ 164736 h 1072498"/>
                  <a:gd name="connsiteX21" fmla="*/ 9500 w 434219"/>
                  <a:gd name="connsiteY21" fmla="*/ 185650 h 1072498"/>
                  <a:gd name="connsiteX22" fmla="*/ 7780 w 434219"/>
                  <a:gd name="connsiteY22" fmla="*/ 227584 h 1072498"/>
                  <a:gd name="connsiteX23" fmla="*/ 0 w 434219"/>
                  <a:gd name="connsiteY23" fmla="*/ 288137 h 1072498"/>
                  <a:gd name="connsiteX24" fmla="*/ 78357 w 434219"/>
                  <a:gd name="connsiteY24" fmla="*/ 290427 h 1072498"/>
                  <a:gd name="connsiteX25" fmla="*/ 82346 w 434219"/>
                  <a:gd name="connsiteY25" fmla="*/ 262655 h 1072498"/>
                  <a:gd name="connsiteX26" fmla="*/ 86582 w 434219"/>
                  <a:gd name="connsiteY26" fmla="*/ 226404 h 1072498"/>
                  <a:gd name="connsiteX27" fmla="*/ 89141 w 434219"/>
                  <a:gd name="connsiteY27" fmla="*/ 212247 h 1072498"/>
                  <a:gd name="connsiteX28" fmla="*/ 90861 w 434219"/>
                  <a:gd name="connsiteY28" fmla="*/ 201523 h 1072498"/>
                  <a:gd name="connsiteX29" fmla="*/ 92009 w 434219"/>
                  <a:gd name="connsiteY29" fmla="*/ 194766 h 1072498"/>
                  <a:gd name="connsiteX30" fmla="*/ 93332 w 434219"/>
                  <a:gd name="connsiteY30" fmla="*/ 192943 h 1072498"/>
                  <a:gd name="connsiteX31" fmla="*/ 93950 w 434219"/>
                  <a:gd name="connsiteY31" fmla="*/ 192299 h 1072498"/>
                  <a:gd name="connsiteX32" fmla="*/ 94291 w 434219"/>
                  <a:gd name="connsiteY32" fmla="*/ 287951 h 1072498"/>
                  <a:gd name="connsiteX33" fmla="*/ 208579 w 434219"/>
                  <a:gd name="connsiteY33" fmla="*/ 339001 h 1072498"/>
                  <a:gd name="connsiteX34" fmla="*/ 228603 w 434219"/>
                  <a:gd name="connsiteY34" fmla="*/ 391355 h 1072498"/>
                  <a:gd name="connsiteX35" fmla="*/ 227658 w 434219"/>
                  <a:gd name="connsiteY35" fmla="*/ 393468 h 1072498"/>
                  <a:gd name="connsiteX36" fmla="*/ 175305 w 434219"/>
                  <a:gd name="connsiteY36" fmla="*/ 413492 h 1072498"/>
                  <a:gd name="connsiteX37" fmla="*/ 94053 w 434219"/>
                  <a:gd name="connsiteY37" fmla="*/ 377198 h 1072498"/>
                  <a:gd name="connsiteX38" fmla="*/ 93950 w 434219"/>
                  <a:gd name="connsiteY38" fmla="*/ 379450 h 1072498"/>
                  <a:gd name="connsiteX39" fmla="*/ 93332 w 434219"/>
                  <a:gd name="connsiteY39" fmla="*/ 391784 h 1072498"/>
                  <a:gd name="connsiteX40" fmla="*/ 91435 w 434219"/>
                  <a:gd name="connsiteY40" fmla="*/ 415700 h 1072498"/>
                  <a:gd name="connsiteX41" fmla="*/ 88302 w 434219"/>
                  <a:gd name="connsiteY41" fmla="*/ 437794 h 1072498"/>
                  <a:gd name="connsiteX42" fmla="*/ 86008 w 434219"/>
                  <a:gd name="connsiteY42" fmla="*/ 459887 h 1072498"/>
                  <a:gd name="connsiteX43" fmla="*/ 84067 w 434219"/>
                  <a:gd name="connsiteY43" fmla="*/ 482839 h 1072498"/>
                  <a:gd name="connsiteX44" fmla="*/ 84067 w 434219"/>
                  <a:gd name="connsiteY44" fmla="*/ 495709 h 1072498"/>
                  <a:gd name="connsiteX45" fmla="*/ 84067 w 434219"/>
                  <a:gd name="connsiteY45" fmla="*/ 508686 h 1072498"/>
                  <a:gd name="connsiteX46" fmla="*/ 84640 w 434219"/>
                  <a:gd name="connsiteY46" fmla="*/ 522736 h 1072498"/>
                  <a:gd name="connsiteX47" fmla="*/ 86008 w 434219"/>
                  <a:gd name="connsiteY47" fmla="*/ 538072 h 1072498"/>
                  <a:gd name="connsiteX48" fmla="*/ 88302 w 434219"/>
                  <a:gd name="connsiteY48" fmla="*/ 554696 h 1072498"/>
                  <a:gd name="connsiteX49" fmla="*/ 90861 w 434219"/>
                  <a:gd name="connsiteY49" fmla="*/ 572500 h 1072498"/>
                  <a:gd name="connsiteX50" fmla="*/ 95141 w 434219"/>
                  <a:gd name="connsiteY50" fmla="*/ 598883 h 1072498"/>
                  <a:gd name="connsiteX51" fmla="*/ 98274 w 434219"/>
                  <a:gd name="connsiteY51" fmla="*/ 625481 h 1072498"/>
                  <a:gd name="connsiteX52" fmla="*/ 100612 w 434219"/>
                  <a:gd name="connsiteY52" fmla="*/ 652508 h 1072498"/>
                  <a:gd name="connsiteX53" fmla="*/ 101892 w 434219"/>
                  <a:gd name="connsiteY53" fmla="*/ 680178 h 1072498"/>
                  <a:gd name="connsiteX54" fmla="*/ 102465 w 434219"/>
                  <a:gd name="connsiteY54" fmla="*/ 707742 h 1072498"/>
                  <a:gd name="connsiteX55" fmla="*/ 103127 w 434219"/>
                  <a:gd name="connsiteY55" fmla="*/ 735948 h 1072498"/>
                  <a:gd name="connsiteX56" fmla="*/ 102465 w 434219"/>
                  <a:gd name="connsiteY56" fmla="*/ 763833 h 1072498"/>
                  <a:gd name="connsiteX57" fmla="*/ 101892 w 434219"/>
                  <a:gd name="connsiteY57" fmla="*/ 792683 h 1072498"/>
                  <a:gd name="connsiteX58" fmla="*/ 100083 w 434219"/>
                  <a:gd name="connsiteY58" fmla="*/ 849204 h 1072498"/>
                  <a:gd name="connsiteX59" fmla="*/ 97700 w 434219"/>
                  <a:gd name="connsiteY59" fmla="*/ 905939 h 1072498"/>
                  <a:gd name="connsiteX60" fmla="*/ 95671 w 434219"/>
                  <a:gd name="connsiteY60" fmla="*/ 961709 h 1072498"/>
                  <a:gd name="connsiteX61" fmla="*/ 95141 w 434219"/>
                  <a:gd name="connsiteY61" fmla="*/ 989380 h 1072498"/>
                  <a:gd name="connsiteX62" fmla="*/ 95141 w 434219"/>
                  <a:gd name="connsiteY62" fmla="*/ 1016085 h 1072498"/>
                  <a:gd name="connsiteX63" fmla="*/ 95141 w 434219"/>
                  <a:gd name="connsiteY63" fmla="*/ 1020911 h 1072498"/>
                  <a:gd name="connsiteX64" fmla="*/ 95141 w 434219"/>
                  <a:gd name="connsiteY64" fmla="*/ 1025844 h 1072498"/>
                  <a:gd name="connsiteX65" fmla="*/ 96377 w 434219"/>
                  <a:gd name="connsiteY65" fmla="*/ 1030778 h 1072498"/>
                  <a:gd name="connsiteX66" fmla="*/ 97700 w 434219"/>
                  <a:gd name="connsiteY66" fmla="*/ 1035068 h 1072498"/>
                  <a:gd name="connsiteX67" fmla="*/ 98803 w 434219"/>
                  <a:gd name="connsiteY67" fmla="*/ 1039358 h 1072498"/>
                  <a:gd name="connsiteX68" fmla="*/ 100612 w 434219"/>
                  <a:gd name="connsiteY68" fmla="*/ 1043004 h 1072498"/>
                  <a:gd name="connsiteX69" fmla="*/ 103127 w 434219"/>
                  <a:gd name="connsiteY69" fmla="*/ 1046758 h 1072498"/>
                  <a:gd name="connsiteX70" fmla="*/ 105598 w 434219"/>
                  <a:gd name="connsiteY70" fmla="*/ 1050405 h 1072498"/>
                  <a:gd name="connsiteX71" fmla="*/ 111069 w 434219"/>
                  <a:gd name="connsiteY71" fmla="*/ 1056518 h 1072498"/>
                  <a:gd name="connsiteX72" fmla="*/ 117864 w 434219"/>
                  <a:gd name="connsiteY72" fmla="*/ 1061451 h 1072498"/>
                  <a:gd name="connsiteX73" fmla="*/ 125232 w 434219"/>
                  <a:gd name="connsiteY73" fmla="*/ 1065741 h 1072498"/>
                  <a:gd name="connsiteX74" fmla="*/ 133130 w 434219"/>
                  <a:gd name="connsiteY74" fmla="*/ 1068852 h 1072498"/>
                  <a:gd name="connsiteX75" fmla="*/ 141734 w 434219"/>
                  <a:gd name="connsiteY75" fmla="*/ 1071318 h 1072498"/>
                  <a:gd name="connsiteX76" fmla="*/ 151000 w 434219"/>
                  <a:gd name="connsiteY76" fmla="*/ 1071855 h 1072498"/>
                  <a:gd name="connsiteX77" fmla="*/ 159692 w 434219"/>
                  <a:gd name="connsiteY77" fmla="*/ 1072498 h 1072498"/>
                  <a:gd name="connsiteX78" fmla="*/ 168781 w 434219"/>
                  <a:gd name="connsiteY78" fmla="*/ 1071318 h 1072498"/>
                  <a:gd name="connsiteX79" fmla="*/ 177032 w 434219"/>
                  <a:gd name="connsiteY79" fmla="*/ 1069388 h 1072498"/>
                  <a:gd name="connsiteX80" fmla="*/ 185635 w 434219"/>
                  <a:gd name="connsiteY80" fmla="*/ 1066385 h 1072498"/>
                  <a:gd name="connsiteX81" fmla="*/ 193666 w 434219"/>
                  <a:gd name="connsiteY81" fmla="*/ 1062095 h 1072498"/>
                  <a:gd name="connsiteX82" fmla="*/ 201034 w 434219"/>
                  <a:gd name="connsiteY82" fmla="*/ 1056518 h 1072498"/>
                  <a:gd name="connsiteX83" fmla="*/ 205314 w 434219"/>
                  <a:gd name="connsiteY83" fmla="*/ 1045471 h 1072498"/>
                  <a:gd name="connsiteX84" fmla="*/ 208358 w 434219"/>
                  <a:gd name="connsiteY84" fmla="*/ 1034424 h 1072498"/>
                  <a:gd name="connsiteX85" fmla="*/ 210785 w 434219"/>
                  <a:gd name="connsiteY85" fmla="*/ 1022841 h 1072498"/>
                  <a:gd name="connsiteX86" fmla="*/ 212726 w 434219"/>
                  <a:gd name="connsiteY86" fmla="*/ 1011151 h 1072498"/>
                  <a:gd name="connsiteX87" fmla="*/ 214535 w 434219"/>
                  <a:gd name="connsiteY87" fmla="*/ 999783 h 1072498"/>
                  <a:gd name="connsiteX88" fmla="*/ 215109 w 434219"/>
                  <a:gd name="connsiteY88" fmla="*/ 987556 h 1072498"/>
                  <a:gd name="connsiteX89" fmla="*/ 215771 w 434219"/>
                  <a:gd name="connsiteY89" fmla="*/ 964176 h 1072498"/>
                  <a:gd name="connsiteX90" fmla="*/ 215109 w 434219"/>
                  <a:gd name="connsiteY90" fmla="*/ 748497 h 1072498"/>
                  <a:gd name="connsiteX91" fmla="*/ 215109 w 434219"/>
                  <a:gd name="connsiteY91" fmla="*/ 532603 h 1072498"/>
                  <a:gd name="connsiteX92" fmla="*/ 242112 w 434219"/>
                  <a:gd name="connsiteY92" fmla="*/ 532603 h 1072498"/>
                  <a:gd name="connsiteX93" fmla="*/ 242729 w 434219"/>
                  <a:gd name="connsiteY93" fmla="*/ 656154 h 1072498"/>
                  <a:gd name="connsiteX94" fmla="*/ 242112 w 434219"/>
                  <a:gd name="connsiteY94" fmla="*/ 779813 h 1072498"/>
                  <a:gd name="connsiteX95" fmla="*/ 242112 w 434219"/>
                  <a:gd name="connsiteY95" fmla="*/ 904116 h 1072498"/>
                  <a:gd name="connsiteX96" fmla="*/ 242729 w 434219"/>
                  <a:gd name="connsiteY96" fmla="*/ 965999 h 1072498"/>
                  <a:gd name="connsiteX97" fmla="*/ 243347 w 434219"/>
                  <a:gd name="connsiteY97" fmla="*/ 1027668 h 1072498"/>
                  <a:gd name="connsiteX98" fmla="*/ 243921 w 434219"/>
                  <a:gd name="connsiteY98" fmla="*/ 1033888 h 1072498"/>
                  <a:gd name="connsiteX99" fmla="*/ 245774 w 434219"/>
                  <a:gd name="connsiteY99" fmla="*/ 1039358 h 1072498"/>
                  <a:gd name="connsiteX100" fmla="*/ 247583 w 434219"/>
                  <a:gd name="connsiteY100" fmla="*/ 1044291 h 1072498"/>
                  <a:gd name="connsiteX101" fmla="*/ 250186 w 434219"/>
                  <a:gd name="connsiteY101" fmla="*/ 1049225 h 1072498"/>
                  <a:gd name="connsiteX102" fmla="*/ 253186 w 434219"/>
                  <a:gd name="connsiteY102" fmla="*/ 1053515 h 1072498"/>
                  <a:gd name="connsiteX103" fmla="*/ 256142 w 434219"/>
                  <a:gd name="connsiteY103" fmla="*/ 1057161 h 1072498"/>
                  <a:gd name="connsiteX104" fmla="*/ 260466 w 434219"/>
                  <a:gd name="connsiteY104" fmla="*/ 1060808 h 1072498"/>
                  <a:gd name="connsiteX105" fmla="*/ 264128 w 434219"/>
                  <a:gd name="connsiteY105" fmla="*/ 1063275 h 1072498"/>
                  <a:gd name="connsiteX106" fmla="*/ 269114 w 434219"/>
                  <a:gd name="connsiteY106" fmla="*/ 1065741 h 1072498"/>
                  <a:gd name="connsiteX107" fmla="*/ 273394 w 434219"/>
                  <a:gd name="connsiteY107" fmla="*/ 1068208 h 1072498"/>
                  <a:gd name="connsiteX108" fmla="*/ 278336 w 434219"/>
                  <a:gd name="connsiteY108" fmla="*/ 1069388 h 1072498"/>
                  <a:gd name="connsiteX109" fmla="*/ 283807 w 434219"/>
                  <a:gd name="connsiteY109" fmla="*/ 1070675 h 1072498"/>
                  <a:gd name="connsiteX110" fmla="*/ 288749 w 434219"/>
                  <a:gd name="connsiteY110" fmla="*/ 1071318 h 1072498"/>
                  <a:gd name="connsiteX111" fmla="*/ 293867 w 434219"/>
                  <a:gd name="connsiteY111" fmla="*/ 1071855 h 1072498"/>
                  <a:gd name="connsiteX112" fmla="*/ 299514 w 434219"/>
                  <a:gd name="connsiteY112" fmla="*/ 1071855 h 1072498"/>
                  <a:gd name="connsiteX113" fmla="*/ 304941 w 434219"/>
                  <a:gd name="connsiteY113" fmla="*/ 1071318 h 1072498"/>
                  <a:gd name="connsiteX114" fmla="*/ 309883 w 434219"/>
                  <a:gd name="connsiteY114" fmla="*/ 1070675 h 1072498"/>
                  <a:gd name="connsiteX115" fmla="*/ 315398 w 434219"/>
                  <a:gd name="connsiteY115" fmla="*/ 1069388 h 1072498"/>
                  <a:gd name="connsiteX116" fmla="*/ 320384 w 434219"/>
                  <a:gd name="connsiteY116" fmla="*/ 1067565 h 1072498"/>
                  <a:gd name="connsiteX117" fmla="*/ 325237 w 434219"/>
                  <a:gd name="connsiteY117" fmla="*/ 1065741 h 1072498"/>
                  <a:gd name="connsiteX118" fmla="*/ 330091 w 434219"/>
                  <a:gd name="connsiteY118" fmla="*/ 1063275 h 1072498"/>
                  <a:gd name="connsiteX119" fmla="*/ 335033 w 434219"/>
                  <a:gd name="connsiteY119" fmla="*/ 1060272 h 1072498"/>
                  <a:gd name="connsiteX120" fmla="*/ 339401 w 434219"/>
                  <a:gd name="connsiteY120" fmla="*/ 1057161 h 1072498"/>
                  <a:gd name="connsiteX121" fmla="*/ 343019 w 434219"/>
                  <a:gd name="connsiteY121" fmla="*/ 1054051 h 1072498"/>
                  <a:gd name="connsiteX122" fmla="*/ 346725 w 434219"/>
                  <a:gd name="connsiteY122" fmla="*/ 1050405 h 1072498"/>
                  <a:gd name="connsiteX123" fmla="*/ 349725 w 434219"/>
                  <a:gd name="connsiteY123" fmla="*/ 1046115 h 1072498"/>
                  <a:gd name="connsiteX124" fmla="*/ 352284 w 434219"/>
                  <a:gd name="connsiteY124" fmla="*/ 1041825 h 1072498"/>
                  <a:gd name="connsiteX125" fmla="*/ 354711 w 434219"/>
                  <a:gd name="connsiteY125" fmla="*/ 1036891 h 1072498"/>
                  <a:gd name="connsiteX126" fmla="*/ 355990 w 434219"/>
                  <a:gd name="connsiteY126" fmla="*/ 1031958 h 1072498"/>
                  <a:gd name="connsiteX127" fmla="*/ 357094 w 434219"/>
                  <a:gd name="connsiteY127" fmla="*/ 1026488 h 1072498"/>
                  <a:gd name="connsiteX128" fmla="*/ 357094 w 434219"/>
                  <a:gd name="connsiteY128" fmla="*/ 1020375 h 1072498"/>
                  <a:gd name="connsiteX129" fmla="*/ 357094 w 434219"/>
                  <a:gd name="connsiteY129" fmla="*/ 1014798 h 1072498"/>
                  <a:gd name="connsiteX130" fmla="*/ 357094 w 434219"/>
                  <a:gd name="connsiteY130" fmla="*/ 986269 h 1072498"/>
                  <a:gd name="connsiteX131" fmla="*/ 356564 w 434219"/>
                  <a:gd name="connsiteY131" fmla="*/ 958063 h 1072498"/>
                  <a:gd name="connsiteX132" fmla="*/ 354711 w 434219"/>
                  <a:gd name="connsiteY132" fmla="*/ 900362 h 1072498"/>
                  <a:gd name="connsiteX133" fmla="*/ 352284 w 434219"/>
                  <a:gd name="connsiteY133" fmla="*/ 842447 h 1072498"/>
                  <a:gd name="connsiteX134" fmla="*/ 350387 w 434219"/>
                  <a:gd name="connsiteY134" fmla="*/ 784747 h 1072498"/>
                  <a:gd name="connsiteX135" fmla="*/ 349725 w 434219"/>
                  <a:gd name="connsiteY135" fmla="*/ 755897 h 1072498"/>
                  <a:gd name="connsiteX136" fmla="*/ 349725 w 434219"/>
                  <a:gd name="connsiteY136" fmla="*/ 726725 h 1072498"/>
                  <a:gd name="connsiteX137" fmla="*/ 350387 w 434219"/>
                  <a:gd name="connsiteY137" fmla="*/ 697875 h 1072498"/>
                  <a:gd name="connsiteX138" fmla="*/ 351667 w 434219"/>
                  <a:gd name="connsiteY138" fmla="*/ 669668 h 1072498"/>
                  <a:gd name="connsiteX139" fmla="*/ 354093 w 434219"/>
                  <a:gd name="connsiteY139" fmla="*/ 640818 h 1072498"/>
                  <a:gd name="connsiteX140" fmla="*/ 356564 w 434219"/>
                  <a:gd name="connsiteY140" fmla="*/ 612611 h 1072498"/>
                  <a:gd name="connsiteX141" fmla="*/ 360800 w 434219"/>
                  <a:gd name="connsiteY141" fmla="*/ 584726 h 1072498"/>
                  <a:gd name="connsiteX142" fmla="*/ 365786 w 434219"/>
                  <a:gd name="connsiteY142" fmla="*/ 557163 h 1072498"/>
                  <a:gd name="connsiteX143" fmla="*/ 368830 w 434219"/>
                  <a:gd name="connsiteY143" fmla="*/ 541183 h 1072498"/>
                  <a:gd name="connsiteX144" fmla="*/ 370595 w 434219"/>
                  <a:gd name="connsiteY144" fmla="*/ 526382 h 1072498"/>
                  <a:gd name="connsiteX145" fmla="*/ 371830 w 434219"/>
                  <a:gd name="connsiteY145" fmla="*/ 512332 h 1072498"/>
                  <a:gd name="connsiteX146" fmla="*/ 371830 w 434219"/>
                  <a:gd name="connsiteY146" fmla="*/ 498819 h 1072498"/>
                  <a:gd name="connsiteX147" fmla="*/ 371830 w 434219"/>
                  <a:gd name="connsiteY147" fmla="*/ 485949 h 1072498"/>
                  <a:gd name="connsiteX148" fmla="*/ 371213 w 434219"/>
                  <a:gd name="connsiteY148" fmla="*/ 474581 h 1072498"/>
                  <a:gd name="connsiteX149" fmla="*/ 369977 w 434219"/>
                  <a:gd name="connsiteY149" fmla="*/ 462890 h 1072498"/>
                  <a:gd name="connsiteX150" fmla="*/ 368212 w 434219"/>
                  <a:gd name="connsiteY150" fmla="*/ 451307 h 1072498"/>
                  <a:gd name="connsiteX151" fmla="*/ 361462 w 434219"/>
                  <a:gd name="connsiteY151" fmla="*/ 407120 h 1072498"/>
                  <a:gd name="connsiteX152" fmla="*/ 360226 w 434219"/>
                  <a:gd name="connsiteY152" fmla="*/ 396074 h 1072498"/>
                  <a:gd name="connsiteX153" fmla="*/ 358991 w 434219"/>
                  <a:gd name="connsiteY153" fmla="*/ 384383 h 1072498"/>
                  <a:gd name="connsiteX154" fmla="*/ 357799 w 434219"/>
                  <a:gd name="connsiteY154" fmla="*/ 372157 h 1072498"/>
                  <a:gd name="connsiteX155" fmla="*/ 357799 w 434219"/>
                  <a:gd name="connsiteY155" fmla="*/ 359823 h 1072498"/>
                  <a:gd name="connsiteX156" fmla="*/ 358357 w 434219"/>
                  <a:gd name="connsiteY156" fmla="*/ 195931 h 1072498"/>
                  <a:gd name="connsiteX157" fmla="*/ 357799 w 434219"/>
                  <a:gd name="connsiteY157" fmla="*/ 191763 h 1072498"/>
                  <a:gd name="connsiteX158" fmla="*/ 357799 w 434219"/>
                  <a:gd name="connsiteY158" fmla="*/ 191119 h 1072498"/>
                  <a:gd name="connsiteX159" fmla="*/ 358373 w 434219"/>
                  <a:gd name="connsiteY159" fmla="*/ 191119 h 1072498"/>
                  <a:gd name="connsiteX160" fmla="*/ 358357 w 434219"/>
                  <a:gd name="connsiteY160" fmla="*/ 195931 h 1072498"/>
                  <a:gd name="connsiteX161" fmla="*/ 358373 w 434219"/>
                  <a:gd name="connsiteY161" fmla="*/ 196053 h 1072498"/>
                  <a:gd name="connsiteX162" fmla="*/ 363271 w 434219"/>
                  <a:gd name="connsiteY162" fmla="*/ 217181 h 1072498"/>
                  <a:gd name="connsiteX163" fmla="*/ 429233 w 434219"/>
                  <a:gd name="connsiteY163" fmla="*/ 220291 h 1072498"/>
                  <a:gd name="connsiteX164" fmla="*/ 434219 w 434219"/>
                  <a:gd name="connsiteY164" fmla="*/ 170849 h 1072498"/>
                  <a:gd name="connsiteX165" fmla="*/ 415732 w 434219"/>
                  <a:gd name="connsiteY165" fmla="*/ 40541 h 1072498"/>
                  <a:gd name="connsiteX166" fmla="*/ 412114 w 434219"/>
                  <a:gd name="connsiteY166" fmla="*/ 36787 h 1072498"/>
                  <a:gd name="connsiteX167" fmla="*/ 407437 w 434219"/>
                  <a:gd name="connsiteY167" fmla="*/ 33784 h 1072498"/>
                  <a:gd name="connsiteX168" fmla="*/ 400686 w 434219"/>
                  <a:gd name="connsiteY168" fmla="*/ 30030 h 1072498"/>
                  <a:gd name="connsiteX169" fmla="*/ 393362 w 434219"/>
                  <a:gd name="connsiteY169" fmla="*/ 26384 h 1072498"/>
                  <a:gd name="connsiteX170" fmla="*/ 375581 w 434219"/>
                  <a:gd name="connsiteY170" fmla="*/ 19627 h 1072498"/>
                  <a:gd name="connsiteX171" fmla="*/ 356564 w 434219"/>
                  <a:gd name="connsiteY171" fmla="*/ 13514 h 1072498"/>
                  <a:gd name="connsiteX172" fmla="*/ 338077 w 434219"/>
                  <a:gd name="connsiteY172" fmla="*/ 7937 h 1072498"/>
                  <a:gd name="connsiteX173" fmla="*/ 322149 w 434219"/>
                  <a:gd name="connsiteY173" fmla="*/ 3647 h 1072498"/>
                  <a:gd name="connsiteX174" fmla="*/ 306883 w 434219"/>
                  <a:gd name="connsiteY174" fmla="*/ 0 h 1072498"/>
                  <a:gd name="connsiteX0" fmla="*/ 310522 w 437858"/>
                  <a:gd name="connsiteY0" fmla="*/ 0 h 1072498"/>
                  <a:gd name="connsiteX1" fmla="*/ 236573 w 437858"/>
                  <a:gd name="connsiteY1" fmla="*/ 320892 h 1072498"/>
                  <a:gd name="connsiteX2" fmla="*/ 168714 w 437858"/>
                  <a:gd name="connsiteY2" fmla="*/ 1180 h 1072498"/>
                  <a:gd name="connsiteX3" fmla="*/ 146697 w 437858"/>
                  <a:gd name="connsiteY3" fmla="*/ 9224 h 1072498"/>
                  <a:gd name="connsiteX4" fmla="*/ 124547 w 437858"/>
                  <a:gd name="connsiteY4" fmla="*/ 18447 h 1072498"/>
                  <a:gd name="connsiteX5" fmla="*/ 98780 w 437858"/>
                  <a:gd name="connsiteY5" fmla="*/ 29494 h 1072498"/>
                  <a:gd name="connsiteX6" fmla="*/ 85985 w 437858"/>
                  <a:gd name="connsiteY6" fmla="*/ 35607 h 1072498"/>
                  <a:gd name="connsiteX7" fmla="*/ 73057 w 437858"/>
                  <a:gd name="connsiteY7" fmla="*/ 41720 h 1072498"/>
                  <a:gd name="connsiteX8" fmla="*/ 61409 w 437858"/>
                  <a:gd name="connsiteY8" fmla="*/ 48477 h 1072498"/>
                  <a:gd name="connsiteX9" fmla="*/ 51261 w 437858"/>
                  <a:gd name="connsiteY9" fmla="*/ 55234 h 1072498"/>
                  <a:gd name="connsiteX10" fmla="*/ 42039 w 437858"/>
                  <a:gd name="connsiteY10" fmla="*/ 61991 h 1072498"/>
                  <a:gd name="connsiteX11" fmla="*/ 35200 w 437858"/>
                  <a:gd name="connsiteY11" fmla="*/ 68104 h 1072498"/>
                  <a:gd name="connsiteX12" fmla="*/ 32862 w 437858"/>
                  <a:gd name="connsiteY12" fmla="*/ 71214 h 1072498"/>
                  <a:gd name="connsiteX13" fmla="*/ 30965 w 437858"/>
                  <a:gd name="connsiteY13" fmla="*/ 74217 h 1072498"/>
                  <a:gd name="connsiteX14" fmla="*/ 29685 w 437858"/>
                  <a:gd name="connsiteY14" fmla="*/ 77327 h 1072498"/>
                  <a:gd name="connsiteX15" fmla="*/ 29112 w 437858"/>
                  <a:gd name="connsiteY15" fmla="*/ 80116 h 1072498"/>
                  <a:gd name="connsiteX16" fmla="*/ 21170 w 437858"/>
                  <a:gd name="connsiteY16" fmla="*/ 102209 h 1072498"/>
                  <a:gd name="connsiteX17" fmla="*/ 17507 w 437858"/>
                  <a:gd name="connsiteY17" fmla="*/ 122372 h 1072498"/>
                  <a:gd name="connsiteX18" fmla="*/ 15654 w 437858"/>
                  <a:gd name="connsiteY18" fmla="*/ 135242 h 1072498"/>
                  <a:gd name="connsiteX19" fmla="*/ 14463 w 437858"/>
                  <a:gd name="connsiteY19" fmla="*/ 143286 h 1072498"/>
                  <a:gd name="connsiteX20" fmla="*/ 14463 w 437858"/>
                  <a:gd name="connsiteY20" fmla="*/ 164736 h 1072498"/>
                  <a:gd name="connsiteX21" fmla="*/ 13139 w 437858"/>
                  <a:gd name="connsiteY21" fmla="*/ 185650 h 1072498"/>
                  <a:gd name="connsiteX22" fmla="*/ 3639 w 437858"/>
                  <a:gd name="connsiteY22" fmla="*/ 288137 h 1072498"/>
                  <a:gd name="connsiteX23" fmla="*/ 81996 w 437858"/>
                  <a:gd name="connsiteY23" fmla="*/ 290427 h 1072498"/>
                  <a:gd name="connsiteX24" fmla="*/ 85985 w 437858"/>
                  <a:gd name="connsiteY24" fmla="*/ 262655 h 1072498"/>
                  <a:gd name="connsiteX25" fmla="*/ 90221 w 437858"/>
                  <a:gd name="connsiteY25" fmla="*/ 226404 h 1072498"/>
                  <a:gd name="connsiteX26" fmla="*/ 92780 w 437858"/>
                  <a:gd name="connsiteY26" fmla="*/ 212247 h 1072498"/>
                  <a:gd name="connsiteX27" fmla="*/ 94500 w 437858"/>
                  <a:gd name="connsiteY27" fmla="*/ 201523 h 1072498"/>
                  <a:gd name="connsiteX28" fmla="*/ 95648 w 437858"/>
                  <a:gd name="connsiteY28" fmla="*/ 194766 h 1072498"/>
                  <a:gd name="connsiteX29" fmla="*/ 96971 w 437858"/>
                  <a:gd name="connsiteY29" fmla="*/ 192943 h 1072498"/>
                  <a:gd name="connsiteX30" fmla="*/ 97589 w 437858"/>
                  <a:gd name="connsiteY30" fmla="*/ 192299 h 1072498"/>
                  <a:gd name="connsiteX31" fmla="*/ 97930 w 437858"/>
                  <a:gd name="connsiteY31" fmla="*/ 287951 h 1072498"/>
                  <a:gd name="connsiteX32" fmla="*/ 212218 w 437858"/>
                  <a:gd name="connsiteY32" fmla="*/ 339001 h 1072498"/>
                  <a:gd name="connsiteX33" fmla="*/ 232242 w 437858"/>
                  <a:gd name="connsiteY33" fmla="*/ 391355 h 1072498"/>
                  <a:gd name="connsiteX34" fmla="*/ 231297 w 437858"/>
                  <a:gd name="connsiteY34" fmla="*/ 393468 h 1072498"/>
                  <a:gd name="connsiteX35" fmla="*/ 178944 w 437858"/>
                  <a:gd name="connsiteY35" fmla="*/ 413492 h 1072498"/>
                  <a:gd name="connsiteX36" fmla="*/ 97692 w 437858"/>
                  <a:gd name="connsiteY36" fmla="*/ 377198 h 1072498"/>
                  <a:gd name="connsiteX37" fmla="*/ 97589 w 437858"/>
                  <a:gd name="connsiteY37" fmla="*/ 379450 h 1072498"/>
                  <a:gd name="connsiteX38" fmla="*/ 96971 w 437858"/>
                  <a:gd name="connsiteY38" fmla="*/ 391784 h 1072498"/>
                  <a:gd name="connsiteX39" fmla="*/ 95074 w 437858"/>
                  <a:gd name="connsiteY39" fmla="*/ 415700 h 1072498"/>
                  <a:gd name="connsiteX40" fmla="*/ 91941 w 437858"/>
                  <a:gd name="connsiteY40" fmla="*/ 437794 h 1072498"/>
                  <a:gd name="connsiteX41" fmla="*/ 89647 w 437858"/>
                  <a:gd name="connsiteY41" fmla="*/ 459887 h 1072498"/>
                  <a:gd name="connsiteX42" fmla="*/ 87706 w 437858"/>
                  <a:gd name="connsiteY42" fmla="*/ 482839 h 1072498"/>
                  <a:gd name="connsiteX43" fmla="*/ 87706 w 437858"/>
                  <a:gd name="connsiteY43" fmla="*/ 495709 h 1072498"/>
                  <a:gd name="connsiteX44" fmla="*/ 87706 w 437858"/>
                  <a:gd name="connsiteY44" fmla="*/ 508686 h 1072498"/>
                  <a:gd name="connsiteX45" fmla="*/ 88279 w 437858"/>
                  <a:gd name="connsiteY45" fmla="*/ 522736 h 1072498"/>
                  <a:gd name="connsiteX46" fmla="*/ 89647 w 437858"/>
                  <a:gd name="connsiteY46" fmla="*/ 538072 h 1072498"/>
                  <a:gd name="connsiteX47" fmla="*/ 91941 w 437858"/>
                  <a:gd name="connsiteY47" fmla="*/ 554696 h 1072498"/>
                  <a:gd name="connsiteX48" fmla="*/ 94500 w 437858"/>
                  <a:gd name="connsiteY48" fmla="*/ 572500 h 1072498"/>
                  <a:gd name="connsiteX49" fmla="*/ 98780 w 437858"/>
                  <a:gd name="connsiteY49" fmla="*/ 598883 h 1072498"/>
                  <a:gd name="connsiteX50" fmla="*/ 101913 w 437858"/>
                  <a:gd name="connsiteY50" fmla="*/ 625481 h 1072498"/>
                  <a:gd name="connsiteX51" fmla="*/ 104251 w 437858"/>
                  <a:gd name="connsiteY51" fmla="*/ 652508 h 1072498"/>
                  <a:gd name="connsiteX52" fmla="*/ 105531 w 437858"/>
                  <a:gd name="connsiteY52" fmla="*/ 680178 h 1072498"/>
                  <a:gd name="connsiteX53" fmla="*/ 106104 w 437858"/>
                  <a:gd name="connsiteY53" fmla="*/ 707742 h 1072498"/>
                  <a:gd name="connsiteX54" fmla="*/ 106766 w 437858"/>
                  <a:gd name="connsiteY54" fmla="*/ 735948 h 1072498"/>
                  <a:gd name="connsiteX55" fmla="*/ 106104 w 437858"/>
                  <a:gd name="connsiteY55" fmla="*/ 763833 h 1072498"/>
                  <a:gd name="connsiteX56" fmla="*/ 105531 w 437858"/>
                  <a:gd name="connsiteY56" fmla="*/ 792683 h 1072498"/>
                  <a:gd name="connsiteX57" fmla="*/ 103722 w 437858"/>
                  <a:gd name="connsiteY57" fmla="*/ 849204 h 1072498"/>
                  <a:gd name="connsiteX58" fmla="*/ 101339 w 437858"/>
                  <a:gd name="connsiteY58" fmla="*/ 905939 h 1072498"/>
                  <a:gd name="connsiteX59" fmla="*/ 99310 w 437858"/>
                  <a:gd name="connsiteY59" fmla="*/ 961709 h 1072498"/>
                  <a:gd name="connsiteX60" fmla="*/ 98780 w 437858"/>
                  <a:gd name="connsiteY60" fmla="*/ 989380 h 1072498"/>
                  <a:gd name="connsiteX61" fmla="*/ 98780 w 437858"/>
                  <a:gd name="connsiteY61" fmla="*/ 1016085 h 1072498"/>
                  <a:gd name="connsiteX62" fmla="*/ 98780 w 437858"/>
                  <a:gd name="connsiteY62" fmla="*/ 1020911 h 1072498"/>
                  <a:gd name="connsiteX63" fmla="*/ 98780 w 437858"/>
                  <a:gd name="connsiteY63" fmla="*/ 1025844 h 1072498"/>
                  <a:gd name="connsiteX64" fmla="*/ 100016 w 437858"/>
                  <a:gd name="connsiteY64" fmla="*/ 1030778 h 1072498"/>
                  <a:gd name="connsiteX65" fmla="*/ 101339 w 437858"/>
                  <a:gd name="connsiteY65" fmla="*/ 1035068 h 1072498"/>
                  <a:gd name="connsiteX66" fmla="*/ 102442 w 437858"/>
                  <a:gd name="connsiteY66" fmla="*/ 1039358 h 1072498"/>
                  <a:gd name="connsiteX67" fmla="*/ 104251 w 437858"/>
                  <a:gd name="connsiteY67" fmla="*/ 1043004 h 1072498"/>
                  <a:gd name="connsiteX68" fmla="*/ 106766 w 437858"/>
                  <a:gd name="connsiteY68" fmla="*/ 1046758 h 1072498"/>
                  <a:gd name="connsiteX69" fmla="*/ 109237 w 437858"/>
                  <a:gd name="connsiteY69" fmla="*/ 1050405 h 1072498"/>
                  <a:gd name="connsiteX70" fmla="*/ 114708 w 437858"/>
                  <a:gd name="connsiteY70" fmla="*/ 1056518 h 1072498"/>
                  <a:gd name="connsiteX71" fmla="*/ 121503 w 437858"/>
                  <a:gd name="connsiteY71" fmla="*/ 1061451 h 1072498"/>
                  <a:gd name="connsiteX72" fmla="*/ 128871 w 437858"/>
                  <a:gd name="connsiteY72" fmla="*/ 1065741 h 1072498"/>
                  <a:gd name="connsiteX73" fmla="*/ 136769 w 437858"/>
                  <a:gd name="connsiteY73" fmla="*/ 1068852 h 1072498"/>
                  <a:gd name="connsiteX74" fmla="*/ 145373 w 437858"/>
                  <a:gd name="connsiteY74" fmla="*/ 1071318 h 1072498"/>
                  <a:gd name="connsiteX75" fmla="*/ 154639 w 437858"/>
                  <a:gd name="connsiteY75" fmla="*/ 1071855 h 1072498"/>
                  <a:gd name="connsiteX76" fmla="*/ 163331 w 437858"/>
                  <a:gd name="connsiteY76" fmla="*/ 1072498 h 1072498"/>
                  <a:gd name="connsiteX77" fmla="*/ 172420 w 437858"/>
                  <a:gd name="connsiteY77" fmla="*/ 1071318 h 1072498"/>
                  <a:gd name="connsiteX78" fmla="*/ 180671 w 437858"/>
                  <a:gd name="connsiteY78" fmla="*/ 1069388 h 1072498"/>
                  <a:gd name="connsiteX79" fmla="*/ 189274 w 437858"/>
                  <a:gd name="connsiteY79" fmla="*/ 1066385 h 1072498"/>
                  <a:gd name="connsiteX80" fmla="*/ 197305 w 437858"/>
                  <a:gd name="connsiteY80" fmla="*/ 1062095 h 1072498"/>
                  <a:gd name="connsiteX81" fmla="*/ 204673 w 437858"/>
                  <a:gd name="connsiteY81" fmla="*/ 1056518 h 1072498"/>
                  <a:gd name="connsiteX82" fmla="*/ 208953 w 437858"/>
                  <a:gd name="connsiteY82" fmla="*/ 1045471 h 1072498"/>
                  <a:gd name="connsiteX83" fmla="*/ 211997 w 437858"/>
                  <a:gd name="connsiteY83" fmla="*/ 1034424 h 1072498"/>
                  <a:gd name="connsiteX84" fmla="*/ 214424 w 437858"/>
                  <a:gd name="connsiteY84" fmla="*/ 1022841 h 1072498"/>
                  <a:gd name="connsiteX85" fmla="*/ 216365 w 437858"/>
                  <a:gd name="connsiteY85" fmla="*/ 1011151 h 1072498"/>
                  <a:gd name="connsiteX86" fmla="*/ 218174 w 437858"/>
                  <a:gd name="connsiteY86" fmla="*/ 999783 h 1072498"/>
                  <a:gd name="connsiteX87" fmla="*/ 218748 w 437858"/>
                  <a:gd name="connsiteY87" fmla="*/ 987556 h 1072498"/>
                  <a:gd name="connsiteX88" fmla="*/ 219410 w 437858"/>
                  <a:gd name="connsiteY88" fmla="*/ 964176 h 1072498"/>
                  <a:gd name="connsiteX89" fmla="*/ 218748 w 437858"/>
                  <a:gd name="connsiteY89" fmla="*/ 748497 h 1072498"/>
                  <a:gd name="connsiteX90" fmla="*/ 218748 w 437858"/>
                  <a:gd name="connsiteY90" fmla="*/ 532603 h 1072498"/>
                  <a:gd name="connsiteX91" fmla="*/ 245751 w 437858"/>
                  <a:gd name="connsiteY91" fmla="*/ 532603 h 1072498"/>
                  <a:gd name="connsiteX92" fmla="*/ 246368 w 437858"/>
                  <a:gd name="connsiteY92" fmla="*/ 656154 h 1072498"/>
                  <a:gd name="connsiteX93" fmla="*/ 245751 w 437858"/>
                  <a:gd name="connsiteY93" fmla="*/ 779813 h 1072498"/>
                  <a:gd name="connsiteX94" fmla="*/ 245751 w 437858"/>
                  <a:gd name="connsiteY94" fmla="*/ 904116 h 1072498"/>
                  <a:gd name="connsiteX95" fmla="*/ 246368 w 437858"/>
                  <a:gd name="connsiteY95" fmla="*/ 965999 h 1072498"/>
                  <a:gd name="connsiteX96" fmla="*/ 246986 w 437858"/>
                  <a:gd name="connsiteY96" fmla="*/ 1027668 h 1072498"/>
                  <a:gd name="connsiteX97" fmla="*/ 247560 w 437858"/>
                  <a:gd name="connsiteY97" fmla="*/ 1033888 h 1072498"/>
                  <a:gd name="connsiteX98" fmla="*/ 249413 w 437858"/>
                  <a:gd name="connsiteY98" fmla="*/ 1039358 h 1072498"/>
                  <a:gd name="connsiteX99" fmla="*/ 251222 w 437858"/>
                  <a:gd name="connsiteY99" fmla="*/ 1044291 h 1072498"/>
                  <a:gd name="connsiteX100" fmla="*/ 253825 w 437858"/>
                  <a:gd name="connsiteY100" fmla="*/ 1049225 h 1072498"/>
                  <a:gd name="connsiteX101" fmla="*/ 256825 w 437858"/>
                  <a:gd name="connsiteY101" fmla="*/ 1053515 h 1072498"/>
                  <a:gd name="connsiteX102" fmla="*/ 259781 w 437858"/>
                  <a:gd name="connsiteY102" fmla="*/ 1057161 h 1072498"/>
                  <a:gd name="connsiteX103" fmla="*/ 264105 w 437858"/>
                  <a:gd name="connsiteY103" fmla="*/ 1060808 h 1072498"/>
                  <a:gd name="connsiteX104" fmla="*/ 267767 w 437858"/>
                  <a:gd name="connsiteY104" fmla="*/ 1063275 h 1072498"/>
                  <a:gd name="connsiteX105" fmla="*/ 272753 w 437858"/>
                  <a:gd name="connsiteY105" fmla="*/ 1065741 h 1072498"/>
                  <a:gd name="connsiteX106" fmla="*/ 277033 w 437858"/>
                  <a:gd name="connsiteY106" fmla="*/ 1068208 h 1072498"/>
                  <a:gd name="connsiteX107" fmla="*/ 281975 w 437858"/>
                  <a:gd name="connsiteY107" fmla="*/ 1069388 h 1072498"/>
                  <a:gd name="connsiteX108" fmla="*/ 287446 w 437858"/>
                  <a:gd name="connsiteY108" fmla="*/ 1070675 h 1072498"/>
                  <a:gd name="connsiteX109" fmla="*/ 292388 w 437858"/>
                  <a:gd name="connsiteY109" fmla="*/ 1071318 h 1072498"/>
                  <a:gd name="connsiteX110" fmla="*/ 297506 w 437858"/>
                  <a:gd name="connsiteY110" fmla="*/ 1071855 h 1072498"/>
                  <a:gd name="connsiteX111" fmla="*/ 303153 w 437858"/>
                  <a:gd name="connsiteY111" fmla="*/ 1071855 h 1072498"/>
                  <a:gd name="connsiteX112" fmla="*/ 308580 w 437858"/>
                  <a:gd name="connsiteY112" fmla="*/ 1071318 h 1072498"/>
                  <a:gd name="connsiteX113" fmla="*/ 313522 w 437858"/>
                  <a:gd name="connsiteY113" fmla="*/ 1070675 h 1072498"/>
                  <a:gd name="connsiteX114" fmla="*/ 319037 w 437858"/>
                  <a:gd name="connsiteY114" fmla="*/ 1069388 h 1072498"/>
                  <a:gd name="connsiteX115" fmla="*/ 324023 w 437858"/>
                  <a:gd name="connsiteY115" fmla="*/ 1067565 h 1072498"/>
                  <a:gd name="connsiteX116" fmla="*/ 328876 w 437858"/>
                  <a:gd name="connsiteY116" fmla="*/ 1065741 h 1072498"/>
                  <a:gd name="connsiteX117" fmla="*/ 333730 w 437858"/>
                  <a:gd name="connsiteY117" fmla="*/ 1063275 h 1072498"/>
                  <a:gd name="connsiteX118" fmla="*/ 338672 w 437858"/>
                  <a:gd name="connsiteY118" fmla="*/ 1060272 h 1072498"/>
                  <a:gd name="connsiteX119" fmla="*/ 343040 w 437858"/>
                  <a:gd name="connsiteY119" fmla="*/ 1057161 h 1072498"/>
                  <a:gd name="connsiteX120" fmla="*/ 346658 w 437858"/>
                  <a:gd name="connsiteY120" fmla="*/ 1054051 h 1072498"/>
                  <a:gd name="connsiteX121" fmla="*/ 350364 w 437858"/>
                  <a:gd name="connsiteY121" fmla="*/ 1050405 h 1072498"/>
                  <a:gd name="connsiteX122" fmla="*/ 353364 w 437858"/>
                  <a:gd name="connsiteY122" fmla="*/ 1046115 h 1072498"/>
                  <a:gd name="connsiteX123" fmla="*/ 355923 w 437858"/>
                  <a:gd name="connsiteY123" fmla="*/ 1041825 h 1072498"/>
                  <a:gd name="connsiteX124" fmla="*/ 358350 w 437858"/>
                  <a:gd name="connsiteY124" fmla="*/ 1036891 h 1072498"/>
                  <a:gd name="connsiteX125" fmla="*/ 359629 w 437858"/>
                  <a:gd name="connsiteY125" fmla="*/ 1031958 h 1072498"/>
                  <a:gd name="connsiteX126" fmla="*/ 360733 w 437858"/>
                  <a:gd name="connsiteY126" fmla="*/ 1026488 h 1072498"/>
                  <a:gd name="connsiteX127" fmla="*/ 360733 w 437858"/>
                  <a:gd name="connsiteY127" fmla="*/ 1020375 h 1072498"/>
                  <a:gd name="connsiteX128" fmla="*/ 360733 w 437858"/>
                  <a:gd name="connsiteY128" fmla="*/ 1014798 h 1072498"/>
                  <a:gd name="connsiteX129" fmla="*/ 360733 w 437858"/>
                  <a:gd name="connsiteY129" fmla="*/ 986269 h 1072498"/>
                  <a:gd name="connsiteX130" fmla="*/ 360203 w 437858"/>
                  <a:gd name="connsiteY130" fmla="*/ 958063 h 1072498"/>
                  <a:gd name="connsiteX131" fmla="*/ 358350 w 437858"/>
                  <a:gd name="connsiteY131" fmla="*/ 900362 h 1072498"/>
                  <a:gd name="connsiteX132" fmla="*/ 355923 w 437858"/>
                  <a:gd name="connsiteY132" fmla="*/ 842447 h 1072498"/>
                  <a:gd name="connsiteX133" fmla="*/ 354026 w 437858"/>
                  <a:gd name="connsiteY133" fmla="*/ 784747 h 1072498"/>
                  <a:gd name="connsiteX134" fmla="*/ 353364 w 437858"/>
                  <a:gd name="connsiteY134" fmla="*/ 755897 h 1072498"/>
                  <a:gd name="connsiteX135" fmla="*/ 353364 w 437858"/>
                  <a:gd name="connsiteY135" fmla="*/ 726725 h 1072498"/>
                  <a:gd name="connsiteX136" fmla="*/ 354026 w 437858"/>
                  <a:gd name="connsiteY136" fmla="*/ 697875 h 1072498"/>
                  <a:gd name="connsiteX137" fmla="*/ 355306 w 437858"/>
                  <a:gd name="connsiteY137" fmla="*/ 669668 h 1072498"/>
                  <a:gd name="connsiteX138" fmla="*/ 357732 w 437858"/>
                  <a:gd name="connsiteY138" fmla="*/ 640818 h 1072498"/>
                  <a:gd name="connsiteX139" fmla="*/ 360203 w 437858"/>
                  <a:gd name="connsiteY139" fmla="*/ 612611 h 1072498"/>
                  <a:gd name="connsiteX140" fmla="*/ 364439 w 437858"/>
                  <a:gd name="connsiteY140" fmla="*/ 584726 h 1072498"/>
                  <a:gd name="connsiteX141" fmla="*/ 369425 w 437858"/>
                  <a:gd name="connsiteY141" fmla="*/ 557163 h 1072498"/>
                  <a:gd name="connsiteX142" fmla="*/ 372469 w 437858"/>
                  <a:gd name="connsiteY142" fmla="*/ 541183 h 1072498"/>
                  <a:gd name="connsiteX143" fmla="*/ 374234 w 437858"/>
                  <a:gd name="connsiteY143" fmla="*/ 526382 h 1072498"/>
                  <a:gd name="connsiteX144" fmla="*/ 375469 w 437858"/>
                  <a:gd name="connsiteY144" fmla="*/ 512332 h 1072498"/>
                  <a:gd name="connsiteX145" fmla="*/ 375469 w 437858"/>
                  <a:gd name="connsiteY145" fmla="*/ 498819 h 1072498"/>
                  <a:gd name="connsiteX146" fmla="*/ 375469 w 437858"/>
                  <a:gd name="connsiteY146" fmla="*/ 485949 h 1072498"/>
                  <a:gd name="connsiteX147" fmla="*/ 374852 w 437858"/>
                  <a:gd name="connsiteY147" fmla="*/ 474581 h 1072498"/>
                  <a:gd name="connsiteX148" fmla="*/ 373616 w 437858"/>
                  <a:gd name="connsiteY148" fmla="*/ 462890 h 1072498"/>
                  <a:gd name="connsiteX149" fmla="*/ 371851 w 437858"/>
                  <a:gd name="connsiteY149" fmla="*/ 451307 h 1072498"/>
                  <a:gd name="connsiteX150" fmla="*/ 365101 w 437858"/>
                  <a:gd name="connsiteY150" fmla="*/ 407120 h 1072498"/>
                  <a:gd name="connsiteX151" fmla="*/ 363865 w 437858"/>
                  <a:gd name="connsiteY151" fmla="*/ 396074 h 1072498"/>
                  <a:gd name="connsiteX152" fmla="*/ 362630 w 437858"/>
                  <a:gd name="connsiteY152" fmla="*/ 384383 h 1072498"/>
                  <a:gd name="connsiteX153" fmla="*/ 361438 w 437858"/>
                  <a:gd name="connsiteY153" fmla="*/ 372157 h 1072498"/>
                  <a:gd name="connsiteX154" fmla="*/ 361438 w 437858"/>
                  <a:gd name="connsiteY154" fmla="*/ 359823 h 1072498"/>
                  <a:gd name="connsiteX155" fmla="*/ 361996 w 437858"/>
                  <a:gd name="connsiteY155" fmla="*/ 195931 h 1072498"/>
                  <a:gd name="connsiteX156" fmla="*/ 361438 w 437858"/>
                  <a:gd name="connsiteY156" fmla="*/ 191763 h 1072498"/>
                  <a:gd name="connsiteX157" fmla="*/ 361438 w 437858"/>
                  <a:gd name="connsiteY157" fmla="*/ 191119 h 1072498"/>
                  <a:gd name="connsiteX158" fmla="*/ 362012 w 437858"/>
                  <a:gd name="connsiteY158" fmla="*/ 191119 h 1072498"/>
                  <a:gd name="connsiteX159" fmla="*/ 361996 w 437858"/>
                  <a:gd name="connsiteY159" fmla="*/ 195931 h 1072498"/>
                  <a:gd name="connsiteX160" fmla="*/ 362012 w 437858"/>
                  <a:gd name="connsiteY160" fmla="*/ 196053 h 1072498"/>
                  <a:gd name="connsiteX161" fmla="*/ 366910 w 437858"/>
                  <a:gd name="connsiteY161" fmla="*/ 217181 h 1072498"/>
                  <a:gd name="connsiteX162" fmla="*/ 432872 w 437858"/>
                  <a:gd name="connsiteY162" fmla="*/ 220291 h 1072498"/>
                  <a:gd name="connsiteX163" fmla="*/ 437858 w 437858"/>
                  <a:gd name="connsiteY163" fmla="*/ 170849 h 1072498"/>
                  <a:gd name="connsiteX164" fmla="*/ 419371 w 437858"/>
                  <a:gd name="connsiteY164" fmla="*/ 40541 h 1072498"/>
                  <a:gd name="connsiteX165" fmla="*/ 415753 w 437858"/>
                  <a:gd name="connsiteY165" fmla="*/ 36787 h 1072498"/>
                  <a:gd name="connsiteX166" fmla="*/ 411076 w 437858"/>
                  <a:gd name="connsiteY166" fmla="*/ 33784 h 1072498"/>
                  <a:gd name="connsiteX167" fmla="*/ 404325 w 437858"/>
                  <a:gd name="connsiteY167" fmla="*/ 30030 h 1072498"/>
                  <a:gd name="connsiteX168" fmla="*/ 397001 w 437858"/>
                  <a:gd name="connsiteY168" fmla="*/ 26384 h 1072498"/>
                  <a:gd name="connsiteX169" fmla="*/ 379220 w 437858"/>
                  <a:gd name="connsiteY169" fmla="*/ 19627 h 1072498"/>
                  <a:gd name="connsiteX170" fmla="*/ 360203 w 437858"/>
                  <a:gd name="connsiteY170" fmla="*/ 13514 h 1072498"/>
                  <a:gd name="connsiteX171" fmla="*/ 341716 w 437858"/>
                  <a:gd name="connsiteY171" fmla="*/ 7937 h 1072498"/>
                  <a:gd name="connsiteX172" fmla="*/ 325788 w 437858"/>
                  <a:gd name="connsiteY172" fmla="*/ 3647 h 1072498"/>
                  <a:gd name="connsiteX173" fmla="*/ 310522 w 437858"/>
                  <a:gd name="connsiteY173" fmla="*/ 0 h 1072498"/>
                  <a:gd name="connsiteX0" fmla="*/ 311779 w 439115"/>
                  <a:gd name="connsiteY0" fmla="*/ 0 h 1072498"/>
                  <a:gd name="connsiteX1" fmla="*/ 237830 w 439115"/>
                  <a:gd name="connsiteY1" fmla="*/ 320892 h 1072498"/>
                  <a:gd name="connsiteX2" fmla="*/ 169971 w 439115"/>
                  <a:gd name="connsiteY2" fmla="*/ 1180 h 1072498"/>
                  <a:gd name="connsiteX3" fmla="*/ 147954 w 439115"/>
                  <a:gd name="connsiteY3" fmla="*/ 9224 h 1072498"/>
                  <a:gd name="connsiteX4" fmla="*/ 125804 w 439115"/>
                  <a:gd name="connsiteY4" fmla="*/ 18447 h 1072498"/>
                  <a:gd name="connsiteX5" fmla="*/ 100037 w 439115"/>
                  <a:gd name="connsiteY5" fmla="*/ 29494 h 1072498"/>
                  <a:gd name="connsiteX6" fmla="*/ 87242 w 439115"/>
                  <a:gd name="connsiteY6" fmla="*/ 35607 h 1072498"/>
                  <a:gd name="connsiteX7" fmla="*/ 74314 w 439115"/>
                  <a:gd name="connsiteY7" fmla="*/ 41720 h 1072498"/>
                  <a:gd name="connsiteX8" fmla="*/ 62666 w 439115"/>
                  <a:gd name="connsiteY8" fmla="*/ 48477 h 1072498"/>
                  <a:gd name="connsiteX9" fmla="*/ 52518 w 439115"/>
                  <a:gd name="connsiteY9" fmla="*/ 55234 h 1072498"/>
                  <a:gd name="connsiteX10" fmla="*/ 43296 w 439115"/>
                  <a:gd name="connsiteY10" fmla="*/ 61991 h 1072498"/>
                  <a:gd name="connsiteX11" fmla="*/ 36457 w 439115"/>
                  <a:gd name="connsiteY11" fmla="*/ 68104 h 1072498"/>
                  <a:gd name="connsiteX12" fmla="*/ 34119 w 439115"/>
                  <a:gd name="connsiteY12" fmla="*/ 71214 h 1072498"/>
                  <a:gd name="connsiteX13" fmla="*/ 32222 w 439115"/>
                  <a:gd name="connsiteY13" fmla="*/ 74217 h 1072498"/>
                  <a:gd name="connsiteX14" fmla="*/ 30942 w 439115"/>
                  <a:gd name="connsiteY14" fmla="*/ 77327 h 1072498"/>
                  <a:gd name="connsiteX15" fmla="*/ 30369 w 439115"/>
                  <a:gd name="connsiteY15" fmla="*/ 80116 h 1072498"/>
                  <a:gd name="connsiteX16" fmla="*/ 22427 w 439115"/>
                  <a:gd name="connsiteY16" fmla="*/ 102209 h 1072498"/>
                  <a:gd name="connsiteX17" fmla="*/ 18764 w 439115"/>
                  <a:gd name="connsiteY17" fmla="*/ 122372 h 1072498"/>
                  <a:gd name="connsiteX18" fmla="*/ 16911 w 439115"/>
                  <a:gd name="connsiteY18" fmla="*/ 135242 h 1072498"/>
                  <a:gd name="connsiteX19" fmla="*/ 15720 w 439115"/>
                  <a:gd name="connsiteY19" fmla="*/ 143286 h 1072498"/>
                  <a:gd name="connsiteX20" fmla="*/ 15720 w 439115"/>
                  <a:gd name="connsiteY20" fmla="*/ 164736 h 1072498"/>
                  <a:gd name="connsiteX21" fmla="*/ 14396 w 439115"/>
                  <a:gd name="connsiteY21" fmla="*/ 185650 h 1072498"/>
                  <a:gd name="connsiteX22" fmla="*/ 3458 w 439115"/>
                  <a:gd name="connsiteY22" fmla="*/ 288137 h 1072498"/>
                  <a:gd name="connsiteX23" fmla="*/ 83253 w 439115"/>
                  <a:gd name="connsiteY23" fmla="*/ 290427 h 1072498"/>
                  <a:gd name="connsiteX24" fmla="*/ 87242 w 439115"/>
                  <a:gd name="connsiteY24" fmla="*/ 262655 h 1072498"/>
                  <a:gd name="connsiteX25" fmla="*/ 91478 w 439115"/>
                  <a:gd name="connsiteY25" fmla="*/ 226404 h 1072498"/>
                  <a:gd name="connsiteX26" fmla="*/ 94037 w 439115"/>
                  <a:gd name="connsiteY26" fmla="*/ 212247 h 1072498"/>
                  <a:gd name="connsiteX27" fmla="*/ 95757 w 439115"/>
                  <a:gd name="connsiteY27" fmla="*/ 201523 h 1072498"/>
                  <a:gd name="connsiteX28" fmla="*/ 96905 w 439115"/>
                  <a:gd name="connsiteY28" fmla="*/ 194766 h 1072498"/>
                  <a:gd name="connsiteX29" fmla="*/ 98228 w 439115"/>
                  <a:gd name="connsiteY29" fmla="*/ 192943 h 1072498"/>
                  <a:gd name="connsiteX30" fmla="*/ 98846 w 439115"/>
                  <a:gd name="connsiteY30" fmla="*/ 192299 h 1072498"/>
                  <a:gd name="connsiteX31" fmla="*/ 99187 w 439115"/>
                  <a:gd name="connsiteY31" fmla="*/ 287951 h 1072498"/>
                  <a:gd name="connsiteX32" fmla="*/ 213475 w 439115"/>
                  <a:gd name="connsiteY32" fmla="*/ 339001 h 1072498"/>
                  <a:gd name="connsiteX33" fmla="*/ 233499 w 439115"/>
                  <a:gd name="connsiteY33" fmla="*/ 391355 h 1072498"/>
                  <a:gd name="connsiteX34" fmla="*/ 232554 w 439115"/>
                  <a:gd name="connsiteY34" fmla="*/ 393468 h 1072498"/>
                  <a:gd name="connsiteX35" fmla="*/ 180201 w 439115"/>
                  <a:gd name="connsiteY35" fmla="*/ 413492 h 1072498"/>
                  <a:gd name="connsiteX36" fmla="*/ 98949 w 439115"/>
                  <a:gd name="connsiteY36" fmla="*/ 377198 h 1072498"/>
                  <a:gd name="connsiteX37" fmla="*/ 98846 w 439115"/>
                  <a:gd name="connsiteY37" fmla="*/ 379450 h 1072498"/>
                  <a:gd name="connsiteX38" fmla="*/ 98228 w 439115"/>
                  <a:gd name="connsiteY38" fmla="*/ 391784 h 1072498"/>
                  <a:gd name="connsiteX39" fmla="*/ 96331 w 439115"/>
                  <a:gd name="connsiteY39" fmla="*/ 415700 h 1072498"/>
                  <a:gd name="connsiteX40" fmla="*/ 93198 w 439115"/>
                  <a:gd name="connsiteY40" fmla="*/ 437794 h 1072498"/>
                  <a:gd name="connsiteX41" fmla="*/ 90904 w 439115"/>
                  <a:gd name="connsiteY41" fmla="*/ 459887 h 1072498"/>
                  <a:gd name="connsiteX42" fmla="*/ 88963 w 439115"/>
                  <a:gd name="connsiteY42" fmla="*/ 482839 h 1072498"/>
                  <a:gd name="connsiteX43" fmla="*/ 88963 w 439115"/>
                  <a:gd name="connsiteY43" fmla="*/ 495709 h 1072498"/>
                  <a:gd name="connsiteX44" fmla="*/ 88963 w 439115"/>
                  <a:gd name="connsiteY44" fmla="*/ 508686 h 1072498"/>
                  <a:gd name="connsiteX45" fmla="*/ 89536 w 439115"/>
                  <a:gd name="connsiteY45" fmla="*/ 522736 h 1072498"/>
                  <a:gd name="connsiteX46" fmla="*/ 90904 w 439115"/>
                  <a:gd name="connsiteY46" fmla="*/ 538072 h 1072498"/>
                  <a:gd name="connsiteX47" fmla="*/ 93198 w 439115"/>
                  <a:gd name="connsiteY47" fmla="*/ 554696 h 1072498"/>
                  <a:gd name="connsiteX48" fmla="*/ 95757 w 439115"/>
                  <a:gd name="connsiteY48" fmla="*/ 572500 h 1072498"/>
                  <a:gd name="connsiteX49" fmla="*/ 100037 w 439115"/>
                  <a:gd name="connsiteY49" fmla="*/ 598883 h 1072498"/>
                  <a:gd name="connsiteX50" fmla="*/ 103170 w 439115"/>
                  <a:gd name="connsiteY50" fmla="*/ 625481 h 1072498"/>
                  <a:gd name="connsiteX51" fmla="*/ 105508 w 439115"/>
                  <a:gd name="connsiteY51" fmla="*/ 652508 h 1072498"/>
                  <a:gd name="connsiteX52" fmla="*/ 106788 w 439115"/>
                  <a:gd name="connsiteY52" fmla="*/ 680178 h 1072498"/>
                  <a:gd name="connsiteX53" fmla="*/ 107361 w 439115"/>
                  <a:gd name="connsiteY53" fmla="*/ 707742 h 1072498"/>
                  <a:gd name="connsiteX54" fmla="*/ 108023 w 439115"/>
                  <a:gd name="connsiteY54" fmla="*/ 735948 h 1072498"/>
                  <a:gd name="connsiteX55" fmla="*/ 107361 w 439115"/>
                  <a:gd name="connsiteY55" fmla="*/ 763833 h 1072498"/>
                  <a:gd name="connsiteX56" fmla="*/ 106788 w 439115"/>
                  <a:gd name="connsiteY56" fmla="*/ 792683 h 1072498"/>
                  <a:gd name="connsiteX57" fmla="*/ 104979 w 439115"/>
                  <a:gd name="connsiteY57" fmla="*/ 849204 h 1072498"/>
                  <a:gd name="connsiteX58" fmla="*/ 102596 w 439115"/>
                  <a:gd name="connsiteY58" fmla="*/ 905939 h 1072498"/>
                  <a:gd name="connsiteX59" fmla="*/ 100567 w 439115"/>
                  <a:gd name="connsiteY59" fmla="*/ 961709 h 1072498"/>
                  <a:gd name="connsiteX60" fmla="*/ 100037 w 439115"/>
                  <a:gd name="connsiteY60" fmla="*/ 989380 h 1072498"/>
                  <a:gd name="connsiteX61" fmla="*/ 100037 w 439115"/>
                  <a:gd name="connsiteY61" fmla="*/ 1016085 h 1072498"/>
                  <a:gd name="connsiteX62" fmla="*/ 100037 w 439115"/>
                  <a:gd name="connsiteY62" fmla="*/ 1020911 h 1072498"/>
                  <a:gd name="connsiteX63" fmla="*/ 100037 w 439115"/>
                  <a:gd name="connsiteY63" fmla="*/ 1025844 h 1072498"/>
                  <a:gd name="connsiteX64" fmla="*/ 101273 w 439115"/>
                  <a:gd name="connsiteY64" fmla="*/ 1030778 h 1072498"/>
                  <a:gd name="connsiteX65" fmla="*/ 102596 w 439115"/>
                  <a:gd name="connsiteY65" fmla="*/ 1035068 h 1072498"/>
                  <a:gd name="connsiteX66" fmla="*/ 103699 w 439115"/>
                  <a:gd name="connsiteY66" fmla="*/ 1039358 h 1072498"/>
                  <a:gd name="connsiteX67" fmla="*/ 105508 w 439115"/>
                  <a:gd name="connsiteY67" fmla="*/ 1043004 h 1072498"/>
                  <a:gd name="connsiteX68" fmla="*/ 108023 w 439115"/>
                  <a:gd name="connsiteY68" fmla="*/ 1046758 h 1072498"/>
                  <a:gd name="connsiteX69" fmla="*/ 110494 w 439115"/>
                  <a:gd name="connsiteY69" fmla="*/ 1050405 h 1072498"/>
                  <a:gd name="connsiteX70" fmla="*/ 115965 w 439115"/>
                  <a:gd name="connsiteY70" fmla="*/ 1056518 h 1072498"/>
                  <a:gd name="connsiteX71" fmla="*/ 122760 w 439115"/>
                  <a:gd name="connsiteY71" fmla="*/ 1061451 h 1072498"/>
                  <a:gd name="connsiteX72" fmla="*/ 130128 w 439115"/>
                  <a:gd name="connsiteY72" fmla="*/ 1065741 h 1072498"/>
                  <a:gd name="connsiteX73" fmla="*/ 138026 w 439115"/>
                  <a:gd name="connsiteY73" fmla="*/ 1068852 h 1072498"/>
                  <a:gd name="connsiteX74" fmla="*/ 146630 w 439115"/>
                  <a:gd name="connsiteY74" fmla="*/ 1071318 h 1072498"/>
                  <a:gd name="connsiteX75" fmla="*/ 155896 w 439115"/>
                  <a:gd name="connsiteY75" fmla="*/ 1071855 h 1072498"/>
                  <a:gd name="connsiteX76" fmla="*/ 164588 w 439115"/>
                  <a:gd name="connsiteY76" fmla="*/ 1072498 h 1072498"/>
                  <a:gd name="connsiteX77" fmla="*/ 173677 w 439115"/>
                  <a:gd name="connsiteY77" fmla="*/ 1071318 h 1072498"/>
                  <a:gd name="connsiteX78" fmla="*/ 181928 w 439115"/>
                  <a:gd name="connsiteY78" fmla="*/ 1069388 h 1072498"/>
                  <a:gd name="connsiteX79" fmla="*/ 190531 w 439115"/>
                  <a:gd name="connsiteY79" fmla="*/ 1066385 h 1072498"/>
                  <a:gd name="connsiteX80" fmla="*/ 198562 w 439115"/>
                  <a:gd name="connsiteY80" fmla="*/ 1062095 h 1072498"/>
                  <a:gd name="connsiteX81" fmla="*/ 205930 w 439115"/>
                  <a:gd name="connsiteY81" fmla="*/ 1056518 h 1072498"/>
                  <a:gd name="connsiteX82" fmla="*/ 210210 w 439115"/>
                  <a:gd name="connsiteY82" fmla="*/ 1045471 h 1072498"/>
                  <a:gd name="connsiteX83" fmla="*/ 213254 w 439115"/>
                  <a:gd name="connsiteY83" fmla="*/ 1034424 h 1072498"/>
                  <a:gd name="connsiteX84" fmla="*/ 215681 w 439115"/>
                  <a:gd name="connsiteY84" fmla="*/ 1022841 h 1072498"/>
                  <a:gd name="connsiteX85" fmla="*/ 217622 w 439115"/>
                  <a:gd name="connsiteY85" fmla="*/ 1011151 h 1072498"/>
                  <a:gd name="connsiteX86" fmla="*/ 219431 w 439115"/>
                  <a:gd name="connsiteY86" fmla="*/ 999783 h 1072498"/>
                  <a:gd name="connsiteX87" fmla="*/ 220005 w 439115"/>
                  <a:gd name="connsiteY87" fmla="*/ 987556 h 1072498"/>
                  <a:gd name="connsiteX88" fmla="*/ 220667 w 439115"/>
                  <a:gd name="connsiteY88" fmla="*/ 964176 h 1072498"/>
                  <a:gd name="connsiteX89" fmla="*/ 220005 w 439115"/>
                  <a:gd name="connsiteY89" fmla="*/ 748497 h 1072498"/>
                  <a:gd name="connsiteX90" fmla="*/ 220005 w 439115"/>
                  <a:gd name="connsiteY90" fmla="*/ 532603 h 1072498"/>
                  <a:gd name="connsiteX91" fmla="*/ 247008 w 439115"/>
                  <a:gd name="connsiteY91" fmla="*/ 532603 h 1072498"/>
                  <a:gd name="connsiteX92" fmla="*/ 247625 w 439115"/>
                  <a:gd name="connsiteY92" fmla="*/ 656154 h 1072498"/>
                  <a:gd name="connsiteX93" fmla="*/ 247008 w 439115"/>
                  <a:gd name="connsiteY93" fmla="*/ 779813 h 1072498"/>
                  <a:gd name="connsiteX94" fmla="*/ 247008 w 439115"/>
                  <a:gd name="connsiteY94" fmla="*/ 904116 h 1072498"/>
                  <a:gd name="connsiteX95" fmla="*/ 247625 w 439115"/>
                  <a:gd name="connsiteY95" fmla="*/ 965999 h 1072498"/>
                  <a:gd name="connsiteX96" fmla="*/ 248243 w 439115"/>
                  <a:gd name="connsiteY96" fmla="*/ 1027668 h 1072498"/>
                  <a:gd name="connsiteX97" fmla="*/ 248817 w 439115"/>
                  <a:gd name="connsiteY97" fmla="*/ 1033888 h 1072498"/>
                  <a:gd name="connsiteX98" fmla="*/ 250670 w 439115"/>
                  <a:gd name="connsiteY98" fmla="*/ 1039358 h 1072498"/>
                  <a:gd name="connsiteX99" fmla="*/ 252479 w 439115"/>
                  <a:gd name="connsiteY99" fmla="*/ 1044291 h 1072498"/>
                  <a:gd name="connsiteX100" fmla="*/ 255082 w 439115"/>
                  <a:gd name="connsiteY100" fmla="*/ 1049225 h 1072498"/>
                  <a:gd name="connsiteX101" fmla="*/ 258082 w 439115"/>
                  <a:gd name="connsiteY101" fmla="*/ 1053515 h 1072498"/>
                  <a:gd name="connsiteX102" fmla="*/ 261038 w 439115"/>
                  <a:gd name="connsiteY102" fmla="*/ 1057161 h 1072498"/>
                  <a:gd name="connsiteX103" fmla="*/ 265362 w 439115"/>
                  <a:gd name="connsiteY103" fmla="*/ 1060808 h 1072498"/>
                  <a:gd name="connsiteX104" fmla="*/ 269024 w 439115"/>
                  <a:gd name="connsiteY104" fmla="*/ 1063275 h 1072498"/>
                  <a:gd name="connsiteX105" fmla="*/ 274010 w 439115"/>
                  <a:gd name="connsiteY105" fmla="*/ 1065741 h 1072498"/>
                  <a:gd name="connsiteX106" fmla="*/ 278290 w 439115"/>
                  <a:gd name="connsiteY106" fmla="*/ 1068208 h 1072498"/>
                  <a:gd name="connsiteX107" fmla="*/ 283232 w 439115"/>
                  <a:gd name="connsiteY107" fmla="*/ 1069388 h 1072498"/>
                  <a:gd name="connsiteX108" fmla="*/ 288703 w 439115"/>
                  <a:gd name="connsiteY108" fmla="*/ 1070675 h 1072498"/>
                  <a:gd name="connsiteX109" fmla="*/ 293645 w 439115"/>
                  <a:gd name="connsiteY109" fmla="*/ 1071318 h 1072498"/>
                  <a:gd name="connsiteX110" fmla="*/ 298763 w 439115"/>
                  <a:gd name="connsiteY110" fmla="*/ 1071855 h 1072498"/>
                  <a:gd name="connsiteX111" fmla="*/ 304410 w 439115"/>
                  <a:gd name="connsiteY111" fmla="*/ 1071855 h 1072498"/>
                  <a:gd name="connsiteX112" fmla="*/ 309837 w 439115"/>
                  <a:gd name="connsiteY112" fmla="*/ 1071318 h 1072498"/>
                  <a:gd name="connsiteX113" fmla="*/ 314779 w 439115"/>
                  <a:gd name="connsiteY113" fmla="*/ 1070675 h 1072498"/>
                  <a:gd name="connsiteX114" fmla="*/ 320294 w 439115"/>
                  <a:gd name="connsiteY114" fmla="*/ 1069388 h 1072498"/>
                  <a:gd name="connsiteX115" fmla="*/ 325280 w 439115"/>
                  <a:gd name="connsiteY115" fmla="*/ 1067565 h 1072498"/>
                  <a:gd name="connsiteX116" fmla="*/ 330133 w 439115"/>
                  <a:gd name="connsiteY116" fmla="*/ 1065741 h 1072498"/>
                  <a:gd name="connsiteX117" fmla="*/ 334987 w 439115"/>
                  <a:gd name="connsiteY117" fmla="*/ 1063275 h 1072498"/>
                  <a:gd name="connsiteX118" fmla="*/ 339929 w 439115"/>
                  <a:gd name="connsiteY118" fmla="*/ 1060272 h 1072498"/>
                  <a:gd name="connsiteX119" fmla="*/ 344297 w 439115"/>
                  <a:gd name="connsiteY119" fmla="*/ 1057161 h 1072498"/>
                  <a:gd name="connsiteX120" fmla="*/ 347915 w 439115"/>
                  <a:gd name="connsiteY120" fmla="*/ 1054051 h 1072498"/>
                  <a:gd name="connsiteX121" fmla="*/ 351621 w 439115"/>
                  <a:gd name="connsiteY121" fmla="*/ 1050405 h 1072498"/>
                  <a:gd name="connsiteX122" fmla="*/ 354621 w 439115"/>
                  <a:gd name="connsiteY122" fmla="*/ 1046115 h 1072498"/>
                  <a:gd name="connsiteX123" fmla="*/ 357180 w 439115"/>
                  <a:gd name="connsiteY123" fmla="*/ 1041825 h 1072498"/>
                  <a:gd name="connsiteX124" fmla="*/ 359607 w 439115"/>
                  <a:gd name="connsiteY124" fmla="*/ 1036891 h 1072498"/>
                  <a:gd name="connsiteX125" fmla="*/ 360886 w 439115"/>
                  <a:gd name="connsiteY125" fmla="*/ 1031958 h 1072498"/>
                  <a:gd name="connsiteX126" fmla="*/ 361990 w 439115"/>
                  <a:gd name="connsiteY126" fmla="*/ 1026488 h 1072498"/>
                  <a:gd name="connsiteX127" fmla="*/ 361990 w 439115"/>
                  <a:gd name="connsiteY127" fmla="*/ 1020375 h 1072498"/>
                  <a:gd name="connsiteX128" fmla="*/ 361990 w 439115"/>
                  <a:gd name="connsiteY128" fmla="*/ 1014798 h 1072498"/>
                  <a:gd name="connsiteX129" fmla="*/ 361990 w 439115"/>
                  <a:gd name="connsiteY129" fmla="*/ 986269 h 1072498"/>
                  <a:gd name="connsiteX130" fmla="*/ 361460 w 439115"/>
                  <a:gd name="connsiteY130" fmla="*/ 958063 h 1072498"/>
                  <a:gd name="connsiteX131" fmla="*/ 359607 w 439115"/>
                  <a:gd name="connsiteY131" fmla="*/ 900362 h 1072498"/>
                  <a:gd name="connsiteX132" fmla="*/ 357180 w 439115"/>
                  <a:gd name="connsiteY132" fmla="*/ 842447 h 1072498"/>
                  <a:gd name="connsiteX133" fmla="*/ 355283 w 439115"/>
                  <a:gd name="connsiteY133" fmla="*/ 784747 h 1072498"/>
                  <a:gd name="connsiteX134" fmla="*/ 354621 w 439115"/>
                  <a:gd name="connsiteY134" fmla="*/ 755897 h 1072498"/>
                  <a:gd name="connsiteX135" fmla="*/ 354621 w 439115"/>
                  <a:gd name="connsiteY135" fmla="*/ 726725 h 1072498"/>
                  <a:gd name="connsiteX136" fmla="*/ 355283 w 439115"/>
                  <a:gd name="connsiteY136" fmla="*/ 697875 h 1072498"/>
                  <a:gd name="connsiteX137" fmla="*/ 356563 w 439115"/>
                  <a:gd name="connsiteY137" fmla="*/ 669668 h 1072498"/>
                  <a:gd name="connsiteX138" fmla="*/ 358989 w 439115"/>
                  <a:gd name="connsiteY138" fmla="*/ 640818 h 1072498"/>
                  <a:gd name="connsiteX139" fmla="*/ 361460 w 439115"/>
                  <a:gd name="connsiteY139" fmla="*/ 612611 h 1072498"/>
                  <a:gd name="connsiteX140" fmla="*/ 365696 w 439115"/>
                  <a:gd name="connsiteY140" fmla="*/ 584726 h 1072498"/>
                  <a:gd name="connsiteX141" fmla="*/ 370682 w 439115"/>
                  <a:gd name="connsiteY141" fmla="*/ 557163 h 1072498"/>
                  <a:gd name="connsiteX142" fmla="*/ 373726 w 439115"/>
                  <a:gd name="connsiteY142" fmla="*/ 541183 h 1072498"/>
                  <a:gd name="connsiteX143" fmla="*/ 375491 w 439115"/>
                  <a:gd name="connsiteY143" fmla="*/ 526382 h 1072498"/>
                  <a:gd name="connsiteX144" fmla="*/ 376726 w 439115"/>
                  <a:gd name="connsiteY144" fmla="*/ 512332 h 1072498"/>
                  <a:gd name="connsiteX145" fmla="*/ 376726 w 439115"/>
                  <a:gd name="connsiteY145" fmla="*/ 498819 h 1072498"/>
                  <a:gd name="connsiteX146" fmla="*/ 376726 w 439115"/>
                  <a:gd name="connsiteY146" fmla="*/ 485949 h 1072498"/>
                  <a:gd name="connsiteX147" fmla="*/ 376109 w 439115"/>
                  <a:gd name="connsiteY147" fmla="*/ 474581 h 1072498"/>
                  <a:gd name="connsiteX148" fmla="*/ 374873 w 439115"/>
                  <a:gd name="connsiteY148" fmla="*/ 462890 h 1072498"/>
                  <a:gd name="connsiteX149" fmla="*/ 373108 w 439115"/>
                  <a:gd name="connsiteY149" fmla="*/ 451307 h 1072498"/>
                  <a:gd name="connsiteX150" fmla="*/ 366358 w 439115"/>
                  <a:gd name="connsiteY150" fmla="*/ 407120 h 1072498"/>
                  <a:gd name="connsiteX151" fmla="*/ 365122 w 439115"/>
                  <a:gd name="connsiteY151" fmla="*/ 396074 h 1072498"/>
                  <a:gd name="connsiteX152" fmla="*/ 363887 w 439115"/>
                  <a:gd name="connsiteY152" fmla="*/ 384383 h 1072498"/>
                  <a:gd name="connsiteX153" fmla="*/ 362695 w 439115"/>
                  <a:gd name="connsiteY153" fmla="*/ 372157 h 1072498"/>
                  <a:gd name="connsiteX154" fmla="*/ 362695 w 439115"/>
                  <a:gd name="connsiteY154" fmla="*/ 359823 h 1072498"/>
                  <a:gd name="connsiteX155" fmla="*/ 363253 w 439115"/>
                  <a:gd name="connsiteY155" fmla="*/ 195931 h 1072498"/>
                  <a:gd name="connsiteX156" fmla="*/ 362695 w 439115"/>
                  <a:gd name="connsiteY156" fmla="*/ 191763 h 1072498"/>
                  <a:gd name="connsiteX157" fmla="*/ 362695 w 439115"/>
                  <a:gd name="connsiteY157" fmla="*/ 191119 h 1072498"/>
                  <a:gd name="connsiteX158" fmla="*/ 363269 w 439115"/>
                  <a:gd name="connsiteY158" fmla="*/ 191119 h 1072498"/>
                  <a:gd name="connsiteX159" fmla="*/ 363253 w 439115"/>
                  <a:gd name="connsiteY159" fmla="*/ 195931 h 1072498"/>
                  <a:gd name="connsiteX160" fmla="*/ 363269 w 439115"/>
                  <a:gd name="connsiteY160" fmla="*/ 196053 h 1072498"/>
                  <a:gd name="connsiteX161" fmla="*/ 368167 w 439115"/>
                  <a:gd name="connsiteY161" fmla="*/ 217181 h 1072498"/>
                  <a:gd name="connsiteX162" fmla="*/ 434129 w 439115"/>
                  <a:gd name="connsiteY162" fmla="*/ 220291 h 1072498"/>
                  <a:gd name="connsiteX163" fmla="*/ 439115 w 439115"/>
                  <a:gd name="connsiteY163" fmla="*/ 170849 h 1072498"/>
                  <a:gd name="connsiteX164" fmla="*/ 420628 w 439115"/>
                  <a:gd name="connsiteY164" fmla="*/ 40541 h 1072498"/>
                  <a:gd name="connsiteX165" fmla="*/ 417010 w 439115"/>
                  <a:gd name="connsiteY165" fmla="*/ 36787 h 1072498"/>
                  <a:gd name="connsiteX166" fmla="*/ 412333 w 439115"/>
                  <a:gd name="connsiteY166" fmla="*/ 33784 h 1072498"/>
                  <a:gd name="connsiteX167" fmla="*/ 405582 w 439115"/>
                  <a:gd name="connsiteY167" fmla="*/ 30030 h 1072498"/>
                  <a:gd name="connsiteX168" fmla="*/ 398258 w 439115"/>
                  <a:gd name="connsiteY168" fmla="*/ 26384 h 1072498"/>
                  <a:gd name="connsiteX169" fmla="*/ 380477 w 439115"/>
                  <a:gd name="connsiteY169" fmla="*/ 19627 h 1072498"/>
                  <a:gd name="connsiteX170" fmla="*/ 361460 w 439115"/>
                  <a:gd name="connsiteY170" fmla="*/ 13514 h 1072498"/>
                  <a:gd name="connsiteX171" fmla="*/ 342973 w 439115"/>
                  <a:gd name="connsiteY171" fmla="*/ 7937 h 1072498"/>
                  <a:gd name="connsiteX172" fmla="*/ 327045 w 439115"/>
                  <a:gd name="connsiteY172" fmla="*/ 3647 h 1072498"/>
                  <a:gd name="connsiteX173" fmla="*/ 311779 w 439115"/>
                  <a:gd name="connsiteY173" fmla="*/ 0 h 1072498"/>
                  <a:gd name="connsiteX0" fmla="*/ 308321 w 435657"/>
                  <a:gd name="connsiteY0" fmla="*/ 0 h 1072498"/>
                  <a:gd name="connsiteX1" fmla="*/ 234372 w 435657"/>
                  <a:gd name="connsiteY1" fmla="*/ 320892 h 1072498"/>
                  <a:gd name="connsiteX2" fmla="*/ 166513 w 435657"/>
                  <a:gd name="connsiteY2" fmla="*/ 1180 h 1072498"/>
                  <a:gd name="connsiteX3" fmla="*/ 144496 w 435657"/>
                  <a:gd name="connsiteY3" fmla="*/ 9224 h 1072498"/>
                  <a:gd name="connsiteX4" fmla="*/ 122346 w 435657"/>
                  <a:gd name="connsiteY4" fmla="*/ 18447 h 1072498"/>
                  <a:gd name="connsiteX5" fmla="*/ 96579 w 435657"/>
                  <a:gd name="connsiteY5" fmla="*/ 29494 h 1072498"/>
                  <a:gd name="connsiteX6" fmla="*/ 83784 w 435657"/>
                  <a:gd name="connsiteY6" fmla="*/ 35607 h 1072498"/>
                  <a:gd name="connsiteX7" fmla="*/ 70856 w 435657"/>
                  <a:gd name="connsiteY7" fmla="*/ 41720 h 1072498"/>
                  <a:gd name="connsiteX8" fmla="*/ 59208 w 435657"/>
                  <a:gd name="connsiteY8" fmla="*/ 48477 h 1072498"/>
                  <a:gd name="connsiteX9" fmla="*/ 49060 w 435657"/>
                  <a:gd name="connsiteY9" fmla="*/ 55234 h 1072498"/>
                  <a:gd name="connsiteX10" fmla="*/ 39838 w 435657"/>
                  <a:gd name="connsiteY10" fmla="*/ 61991 h 1072498"/>
                  <a:gd name="connsiteX11" fmla="*/ 32999 w 435657"/>
                  <a:gd name="connsiteY11" fmla="*/ 68104 h 1072498"/>
                  <a:gd name="connsiteX12" fmla="*/ 30661 w 435657"/>
                  <a:gd name="connsiteY12" fmla="*/ 71214 h 1072498"/>
                  <a:gd name="connsiteX13" fmla="*/ 28764 w 435657"/>
                  <a:gd name="connsiteY13" fmla="*/ 74217 h 1072498"/>
                  <a:gd name="connsiteX14" fmla="*/ 27484 w 435657"/>
                  <a:gd name="connsiteY14" fmla="*/ 77327 h 1072498"/>
                  <a:gd name="connsiteX15" fmla="*/ 26911 w 435657"/>
                  <a:gd name="connsiteY15" fmla="*/ 80116 h 1072498"/>
                  <a:gd name="connsiteX16" fmla="*/ 18969 w 435657"/>
                  <a:gd name="connsiteY16" fmla="*/ 102209 h 1072498"/>
                  <a:gd name="connsiteX17" fmla="*/ 15306 w 435657"/>
                  <a:gd name="connsiteY17" fmla="*/ 122372 h 1072498"/>
                  <a:gd name="connsiteX18" fmla="*/ 13453 w 435657"/>
                  <a:gd name="connsiteY18" fmla="*/ 135242 h 1072498"/>
                  <a:gd name="connsiteX19" fmla="*/ 12262 w 435657"/>
                  <a:gd name="connsiteY19" fmla="*/ 143286 h 1072498"/>
                  <a:gd name="connsiteX20" fmla="*/ 12262 w 435657"/>
                  <a:gd name="connsiteY20" fmla="*/ 164736 h 1072498"/>
                  <a:gd name="connsiteX21" fmla="*/ 10938 w 435657"/>
                  <a:gd name="connsiteY21" fmla="*/ 185650 h 1072498"/>
                  <a:gd name="connsiteX22" fmla="*/ 0 w 435657"/>
                  <a:gd name="connsiteY22" fmla="*/ 288137 h 1072498"/>
                  <a:gd name="connsiteX23" fmla="*/ 79795 w 435657"/>
                  <a:gd name="connsiteY23" fmla="*/ 290427 h 1072498"/>
                  <a:gd name="connsiteX24" fmla="*/ 83784 w 435657"/>
                  <a:gd name="connsiteY24" fmla="*/ 262655 h 1072498"/>
                  <a:gd name="connsiteX25" fmla="*/ 88020 w 435657"/>
                  <a:gd name="connsiteY25" fmla="*/ 226404 h 1072498"/>
                  <a:gd name="connsiteX26" fmla="*/ 90579 w 435657"/>
                  <a:gd name="connsiteY26" fmla="*/ 212247 h 1072498"/>
                  <a:gd name="connsiteX27" fmla="*/ 92299 w 435657"/>
                  <a:gd name="connsiteY27" fmla="*/ 201523 h 1072498"/>
                  <a:gd name="connsiteX28" fmla="*/ 93447 w 435657"/>
                  <a:gd name="connsiteY28" fmla="*/ 194766 h 1072498"/>
                  <a:gd name="connsiteX29" fmla="*/ 94770 w 435657"/>
                  <a:gd name="connsiteY29" fmla="*/ 192943 h 1072498"/>
                  <a:gd name="connsiteX30" fmla="*/ 95388 w 435657"/>
                  <a:gd name="connsiteY30" fmla="*/ 192299 h 1072498"/>
                  <a:gd name="connsiteX31" fmla="*/ 95729 w 435657"/>
                  <a:gd name="connsiteY31" fmla="*/ 287951 h 1072498"/>
                  <a:gd name="connsiteX32" fmla="*/ 210017 w 435657"/>
                  <a:gd name="connsiteY32" fmla="*/ 339001 h 1072498"/>
                  <a:gd name="connsiteX33" fmla="*/ 230041 w 435657"/>
                  <a:gd name="connsiteY33" fmla="*/ 391355 h 1072498"/>
                  <a:gd name="connsiteX34" fmla="*/ 229096 w 435657"/>
                  <a:gd name="connsiteY34" fmla="*/ 393468 h 1072498"/>
                  <a:gd name="connsiteX35" fmla="*/ 176743 w 435657"/>
                  <a:gd name="connsiteY35" fmla="*/ 413492 h 1072498"/>
                  <a:gd name="connsiteX36" fmla="*/ 95491 w 435657"/>
                  <a:gd name="connsiteY36" fmla="*/ 377198 h 1072498"/>
                  <a:gd name="connsiteX37" fmla="*/ 95388 w 435657"/>
                  <a:gd name="connsiteY37" fmla="*/ 379450 h 1072498"/>
                  <a:gd name="connsiteX38" fmla="*/ 94770 w 435657"/>
                  <a:gd name="connsiteY38" fmla="*/ 391784 h 1072498"/>
                  <a:gd name="connsiteX39" fmla="*/ 92873 w 435657"/>
                  <a:gd name="connsiteY39" fmla="*/ 415700 h 1072498"/>
                  <a:gd name="connsiteX40" fmla="*/ 89740 w 435657"/>
                  <a:gd name="connsiteY40" fmla="*/ 437794 h 1072498"/>
                  <a:gd name="connsiteX41" fmla="*/ 87446 w 435657"/>
                  <a:gd name="connsiteY41" fmla="*/ 459887 h 1072498"/>
                  <a:gd name="connsiteX42" fmla="*/ 85505 w 435657"/>
                  <a:gd name="connsiteY42" fmla="*/ 482839 h 1072498"/>
                  <a:gd name="connsiteX43" fmla="*/ 85505 w 435657"/>
                  <a:gd name="connsiteY43" fmla="*/ 495709 h 1072498"/>
                  <a:gd name="connsiteX44" fmla="*/ 85505 w 435657"/>
                  <a:gd name="connsiteY44" fmla="*/ 508686 h 1072498"/>
                  <a:gd name="connsiteX45" fmla="*/ 86078 w 435657"/>
                  <a:gd name="connsiteY45" fmla="*/ 522736 h 1072498"/>
                  <a:gd name="connsiteX46" fmla="*/ 87446 w 435657"/>
                  <a:gd name="connsiteY46" fmla="*/ 538072 h 1072498"/>
                  <a:gd name="connsiteX47" fmla="*/ 89740 w 435657"/>
                  <a:gd name="connsiteY47" fmla="*/ 554696 h 1072498"/>
                  <a:gd name="connsiteX48" fmla="*/ 92299 w 435657"/>
                  <a:gd name="connsiteY48" fmla="*/ 572500 h 1072498"/>
                  <a:gd name="connsiteX49" fmla="*/ 96579 w 435657"/>
                  <a:gd name="connsiteY49" fmla="*/ 598883 h 1072498"/>
                  <a:gd name="connsiteX50" fmla="*/ 99712 w 435657"/>
                  <a:gd name="connsiteY50" fmla="*/ 625481 h 1072498"/>
                  <a:gd name="connsiteX51" fmla="*/ 102050 w 435657"/>
                  <a:gd name="connsiteY51" fmla="*/ 652508 h 1072498"/>
                  <a:gd name="connsiteX52" fmla="*/ 103330 w 435657"/>
                  <a:gd name="connsiteY52" fmla="*/ 680178 h 1072498"/>
                  <a:gd name="connsiteX53" fmla="*/ 103903 w 435657"/>
                  <a:gd name="connsiteY53" fmla="*/ 707742 h 1072498"/>
                  <a:gd name="connsiteX54" fmla="*/ 104565 w 435657"/>
                  <a:gd name="connsiteY54" fmla="*/ 735948 h 1072498"/>
                  <a:gd name="connsiteX55" fmla="*/ 103903 w 435657"/>
                  <a:gd name="connsiteY55" fmla="*/ 763833 h 1072498"/>
                  <a:gd name="connsiteX56" fmla="*/ 103330 w 435657"/>
                  <a:gd name="connsiteY56" fmla="*/ 792683 h 1072498"/>
                  <a:gd name="connsiteX57" fmla="*/ 101521 w 435657"/>
                  <a:gd name="connsiteY57" fmla="*/ 849204 h 1072498"/>
                  <a:gd name="connsiteX58" fmla="*/ 99138 w 435657"/>
                  <a:gd name="connsiteY58" fmla="*/ 905939 h 1072498"/>
                  <a:gd name="connsiteX59" fmla="*/ 97109 w 435657"/>
                  <a:gd name="connsiteY59" fmla="*/ 961709 h 1072498"/>
                  <a:gd name="connsiteX60" fmla="*/ 96579 w 435657"/>
                  <a:gd name="connsiteY60" fmla="*/ 989380 h 1072498"/>
                  <a:gd name="connsiteX61" fmla="*/ 96579 w 435657"/>
                  <a:gd name="connsiteY61" fmla="*/ 1016085 h 1072498"/>
                  <a:gd name="connsiteX62" fmla="*/ 96579 w 435657"/>
                  <a:gd name="connsiteY62" fmla="*/ 1020911 h 1072498"/>
                  <a:gd name="connsiteX63" fmla="*/ 96579 w 435657"/>
                  <a:gd name="connsiteY63" fmla="*/ 1025844 h 1072498"/>
                  <a:gd name="connsiteX64" fmla="*/ 97815 w 435657"/>
                  <a:gd name="connsiteY64" fmla="*/ 1030778 h 1072498"/>
                  <a:gd name="connsiteX65" fmla="*/ 99138 w 435657"/>
                  <a:gd name="connsiteY65" fmla="*/ 1035068 h 1072498"/>
                  <a:gd name="connsiteX66" fmla="*/ 100241 w 435657"/>
                  <a:gd name="connsiteY66" fmla="*/ 1039358 h 1072498"/>
                  <a:gd name="connsiteX67" fmla="*/ 102050 w 435657"/>
                  <a:gd name="connsiteY67" fmla="*/ 1043004 h 1072498"/>
                  <a:gd name="connsiteX68" fmla="*/ 104565 w 435657"/>
                  <a:gd name="connsiteY68" fmla="*/ 1046758 h 1072498"/>
                  <a:gd name="connsiteX69" fmla="*/ 107036 w 435657"/>
                  <a:gd name="connsiteY69" fmla="*/ 1050405 h 1072498"/>
                  <a:gd name="connsiteX70" fmla="*/ 112507 w 435657"/>
                  <a:gd name="connsiteY70" fmla="*/ 1056518 h 1072498"/>
                  <a:gd name="connsiteX71" fmla="*/ 119302 w 435657"/>
                  <a:gd name="connsiteY71" fmla="*/ 1061451 h 1072498"/>
                  <a:gd name="connsiteX72" fmla="*/ 126670 w 435657"/>
                  <a:gd name="connsiteY72" fmla="*/ 1065741 h 1072498"/>
                  <a:gd name="connsiteX73" fmla="*/ 134568 w 435657"/>
                  <a:gd name="connsiteY73" fmla="*/ 1068852 h 1072498"/>
                  <a:gd name="connsiteX74" fmla="*/ 143172 w 435657"/>
                  <a:gd name="connsiteY74" fmla="*/ 1071318 h 1072498"/>
                  <a:gd name="connsiteX75" fmla="*/ 152438 w 435657"/>
                  <a:gd name="connsiteY75" fmla="*/ 1071855 h 1072498"/>
                  <a:gd name="connsiteX76" fmla="*/ 161130 w 435657"/>
                  <a:gd name="connsiteY76" fmla="*/ 1072498 h 1072498"/>
                  <a:gd name="connsiteX77" fmla="*/ 170219 w 435657"/>
                  <a:gd name="connsiteY77" fmla="*/ 1071318 h 1072498"/>
                  <a:gd name="connsiteX78" fmla="*/ 178470 w 435657"/>
                  <a:gd name="connsiteY78" fmla="*/ 1069388 h 1072498"/>
                  <a:gd name="connsiteX79" fmla="*/ 187073 w 435657"/>
                  <a:gd name="connsiteY79" fmla="*/ 1066385 h 1072498"/>
                  <a:gd name="connsiteX80" fmla="*/ 195104 w 435657"/>
                  <a:gd name="connsiteY80" fmla="*/ 1062095 h 1072498"/>
                  <a:gd name="connsiteX81" fmla="*/ 202472 w 435657"/>
                  <a:gd name="connsiteY81" fmla="*/ 1056518 h 1072498"/>
                  <a:gd name="connsiteX82" fmla="*/ 206752 w 435657"/>
                  <a:gd name="connsiteY82" fmla="*/ 1045471 h 1072498"/>
                  <a:gd name="connsiteX83" fmla="*/ 209796 w 435657"/>
                  <a:gd name="connsiteY83" fmla="*/ 1034424 h 1072498"/>
                  <a:gd name="connsiteX84" fmla="*/ 212223 w 435657"/>
                  <a:gd name="connsiteY84" fmla="*/ 1022841 h 1072498"/>
                  <a:gd name="connsiteX85" fmla="*/ 214164 w 435657"/>
                  <a:gd name="connsiteY85" fmla="*/ 1011151 h 1072498"/>
                  <a:gd name="connsiteX86" fmla="*/ 215973 w 435657"/>
                  <a:gd name="connsiteY86" fmla="*/ 999783 h 1072498"/>
                  <a:gd name="connsiteX87" fmla="*/ 216547 w 435657"/>
                  <a:gd name="connsiteY87" fmla="*/ 987556 h 1072498"/>
                  <a:gd name="connsiteX88" fmla="*/ 217209 w 435657"/>
                  <a:gd name="connsiteY88" fmla="*/ 964176 h 1072498"/>
                  <a:gd name="connsiteX89" fmla="*/ 216547 w 435657"/>
                  <a:gd name="connsiteY89" fmla="*/ 748497 h 1072498"/>
                  <a:gd name="connsiteX90" fmla="*/ 216547 w 435657"/>
                  <a:gd name="connsiteY90" fmla="*/ 532603 h 1072498"/>
                  <a:gd name="connsiteX91" fmla="*/ 243550 w 435657"/>
                  <a:gd name="connsiteY91" fmla="*/ 532603 h 1072498"/>
                  <a:gd name="connsiteX92" fmla="*/ 244167 w 435657"/>
                  <a:gd name="connsiteY92" fmla="*/ 656154 h 1072498"/>
                  <a:gd name="connsiteX93" fmla="*/ 243550 w 435657"/>
                  <a:gd name="connsiteY93" fmla="*/ 779813 h 1072498"/>
                  <a:gd name="connsiteX94" fmla="*/ 243550 w 435657"/>
                  <a:gd name="connsiteY94" fmla="*/ 904116 h 1072498"/>
                  <a:gd name="connsiteX95" fmla="*/ 244167 w 435657"/>
                  <a:gd name="connsiteY95" fmla="*/ 965999 h 1072498"/>
                  <a:gd name="connsiteX96" fmla="*/ 244785 w 435657"/>
                  <a:gd name="connsiteY96" fmla="*/ 1027668 h 1072498"/>
                  <a:gd name="connsiteX97" fmla="*/ 245359 w 435657"/>
                  <a:gd name="connsiteY97" fmla="*/ 1033888 h 1072498"/>
                  <a:gd name="connsiteX98" fmla="*/ 247212 w 435657"/>
                  <a:gd name="connsiteY98" fmla="*/ 1039358 h 1072498"/>
                  <a:gd name="connsiteX99" fmla="*/ 249021 w 435657"/>
                  <a:gd name="connsiteY99" fmla="*/ 1044291 h 1072498"/>
                  <a:gd name="connsiteX100" fmla="*/ 251624 w 435657"/>
                  <a:gd name="connsiteY100" fmla="*/ 1049225 h 1072498"/>
                  <a:gd name="connsiteX101" fmla="*/ 254624 w 435657"/>
                  <a:gd name="connsiteY101" fmla="*/ 1053515 h 1072498"/>
                  <a:gd name="connsiteX102" fmla="*/ 257580 w 435657"/>
                  <a:gd name="connsiteY102" fmla="*/ 1057161 h 1072498"/>
                  <a:gd name="connsiteX103" fmla="*/ 261904 w 435657"/>
                  <a:gd name="connsiteY103" fmla="*/ 1060808 h 1072498"/>
                  <a:gd name="connsiteX104" fmla="*/ 265566 w 435657"/>
                  <a:gd name="connsiteY104" fmla="*/ 1063275 h 1072498"/>
                  <a:gd name="connsiteX105" fmla="*/ 270552 w 435657"/>
                  <a:gd name="connsiteY105" fmla="*/ 1065741 h 1072498"/>
                  <a:gd name="connsiteX106" fmla="*/ 274832 w 435657"/>
                  <a:gd name="connsiteY106" fmla="*/ 1068208 h 1072498"/>
                  <a:gd name="connsiteX107" fmla="*/ 279774 w 435657"/>
                  <a:gd name="connsiteY107" fmla="*/ 1069388 h 1072498"/>
                  <a:gd name="connsiteX108" fmla="*/ 285245 w 435657"/>
                  <a:gd name="connsiteY108" fmla="*/ 1070675 h 1072498"/>
                  <a:gd name="connsiteX109" fmla="*/ 290187 w 435657"/>
                  <a:gd name="connsiteY109" fmla="*/ 1071318 h 1072498"/>
                  <a:gd name="connsiteX110" fmla="*/ 295305 w 435657"/>
                  <a:gd name="connsiteY110" fmla="*/ 1071855 h 1072498"/>
                  <a:gd name="connsiteX111" fmla="*/ 300952 w 435657"/>
                  <a:gd name="connsiteY111" fmla="*/ 1071855 h 1072498"/>
                  <a:gd name="connsiteX112" fmla="*/ 306379 w 435657"/>
                  <a:gd name="connsiteY112" fmla="*/ 1071318 h 1072498"/>
                  <a:gd name="connsiteX113" fmla="*/ 311321 w 435657"/>
                  <a:gd name="connsiteY113" fmla="*/ 1070675 h 1072498"/>
                  <a:gd name="connsiteX114" fmla="*/ 316836 w 435657"/>
                  <a:gd name="connsiteY114" fmla="*/ 1069388 h 1072498"/>
                  <a:gd name="connsiteX115" fmla="*/ 321822 w 435657"/>
                  <a:gd name="connsiteY115" fmla="*/ 1067565 h 1072498"/>
                  <a:gd name="connsiteX116" fmla="*/ 326675 w 435657"/>
                  <a:gd name="connsiteY116" fmla="*/ 1065741 h 1072498"/>
                  <a:gd name="connsiteX117" fmla="*/ 331529 w 435657"/>
                  <a:gd name="connsiteY117" fmla="*/ 1063275 h 1072498"/>
                  <a:gd name="connsiteX118" fmla="*/ 336471 w 435657"/>
                  <a:gd name="connsiteY118" fmla="*/ 1060272 h 1072498"/>
                  <a:gd name="connsiteX119" fmla="*/ 340839 w 435657"/>
                  <a:gd name="connsiteY119" fmla="*/ 1057161 h 1072498"/>
                  <a:gd name="connsiteX120" fmla="*/ 344457 w 435657"/>
                  <a:gd name="connsiteY120" fmla="*/ 1054051 h 1072498"/>
                  <a:gd name="connsiteX121" fmla="*/ 348163 w 435657"/>
                  <a:gd name="connsiteY121" fmla="*/ 1050405 h 1072498"/>
                  <a:gd name="connsiteX122" fmla="*/ 351163 w 435657"/>
                  <a:gd name="connsiteY122" fmla="*/ 1046115 h 1072498"/>
                  <a:gd name="connsiteX123" fmla="*/ 353722 w 435657"/>
                  <a:gd name="connsiteY123" fmla="*/ 1041825 h 1072498"/>
                  <a:gd name="connsiteX124" fmla="*/ 356149 w 435657"/>
                  <a:gd name="connsiteY124" fmla="*/ 1036891 h 1072498"/>
                  <a:gd name="connsiteX125" fmla="*/ 357428 w 435657"/>
                  <a:gd name="connsiteY125" fmla="*/ 1031958 h 1072498"/>
                  <a:gd name="connsiteX126" fmla="*/ 358532 w 435657"/>
                  <a:gd name="connsiteY126" fmla="*/ 1026488 h 1072498"/>
                  <a:gd name="connsiteX127" fmla="*/ 358532 w 435657"/>
                  <a:gd name="connsiteY127" fmla="*/ 1020375 h 1072498"/>
                  <a:gd name="connsiteX128" fmla="*/ 358532 w 435657"/>
                  <a:gd name="connsiteY128" fmla="*/ 1014798 h 1072498"/>
                  <a:gd name="connsiteX129" fmla="*/ 358532 w 435657"/>
                  <a:gd name="connsiteY129" fmla="*/ 986269 h 1072498"/>
                  <a:gd name="connsiteX130" fmla="*/ 358002 w 435657"/>
                  <a:gd name="connsiteY130" fmla="*/ 958063 h 1072498"/>
                  <a:gd name="connsiteX131" fmla="*/ 356149 w 435657"/>
                  <a:gd name="connsiteY131" fmla="*/ 900362 h 1072498"/>
                  <a:gd name="connsiteX132" fmla="*/ 353722 w 435657"/>
                  <a:gd name="connsiteY132" fmla="*/ 842447 h 1072498"/>
                  <a:gd name="connsiteX133" fmla="*/ 351825 w 435657"/>
                  <a:gd name="connsiteY133" fmla="*/ 784747 h 1072498"/>
                  <a:gd name="connsiteX134" fmla="*/ 351163 w 435657"/>
                  <a:gd name="connsiteY134" fmla="*/ 755897 h 1072498"/>
                  <a:gd name="connsiteX135" fmla="*/ 351163 w 435657"/>
                  <a:gd name="connsiteY135" fmla="*/ 726725 h 1072498"/>
                  <a:gd name="connsiteX136" fmla="*/ 351825 w 435657"/>
                  <a:gd name="connsiteY136" fmla="*/ 697875 h 1072498"/>
                  <a:gd name="connsiteX137" fmla="*/ 353105 w 435657"/>
                  <a:gd name="connsiteY137" fmla="*/ 669668 h 1072498"/>
                  <a:gd name="connsiteX138" fmla="*/ 355531 w 435657"/>
                  <a:gd name="connsiteY138" fmla="*/ 640818 h 1072498"/>
                  <a:gd name="connsiteX139" fmla="*/ 358002 w 435657"/>
                  <a:gd name="connsiteY139" fmla="*/ 612611 h 1072498"/>
                  <a:gd name="connsiteX140" fmla="*/ 362238 w 435657"/>
                  <a:gd name="connsiteY140" fmla="*/ 584726 h 1072498"/>
                  <a:gd name="connsiteX141" fmla="*/ 367224 w 435657"/>
                  <a:gd name="connsiteY141" fmla="*/ 557163 h 1072498"/>
                  <a:gd name="connsiteX142" fmla="*/ 370268 w 435657"/>
                  <a:gd name="connsiteY142" fmla="*/ 541183 h 1072498"/>
                  <a:gd name="connsiteX143" fmla="*/ 372033 w 435657"/>
                  <a:gd name="connsiteY143" fmla="*/ 526382 h 1072498"/>
                  <a:gd name="connsiteX144" fmla="*/ 373268 w 435657"/>
                  <a:gd name="connsiteY144" fmla="*/ 512332 h 1072498"/>
                  <a:gd name="connsiteX145" fmla="*/ 373268 w 435657"/>
                  <a:gd name="connsiteY145" fmla="*/ 498819 h 1072498"/>
                  <a:gd name="connsiteX146" fmla="*/ 373268 w 435657"/>
                  <a:gd name="connsiteY146" fmla="*/ 485949 h 1072498"/>
                  <a:gd name="connsiteX147" fmla="*/ 372651 w 435657"/>
                  <a:gd name="connsiteY147" fmla="*/ 474581 h 1072498"/>
                  <a:gd name="connsiteX148" fmla="*/ 371415 w 435657"/>
                  <a:gd name="connsiteY148" fmla="*/ 462890 h 1072498"/>
                  <a:gd name="connsiteX149" fmla="*/ 369650 w 435657"/>
                  <a:gd name="connsiteY149" fmla="*/ 451307 h 1072498"/>
                  <a:gd name="connsiteX150" fmla="*/ 362900 w 435657"/>
                  <a:gd name="connsiteY150" fmla="*/ 407120 h 1072498"/>
                  <a:gd name="connsiteX151" fmla="*/ 361664 w 435657"/>
                  <a:gd name="connsiteY151" fmla="*/ 396074 h 1072498"/>
                  <a:gd name="connsiteX152" fmla="*/ 360429 w 435657"/>
                  <a:gd name="connsiteY152" fmla="*/ 384383 h 1072498"/>
                  <a:gd name="connsiteX153" fmla="*/ 359237 w 435657"/>
                  <a:gd name="connsiteY153" fmla="*/ 372157 h 1072498"/>
                  <a:gd name="connsiteX154" fmla="*/ 359237 w 435657"/>
                  <a:gd name="connsiteY154" fmla="*/ 359823 h 1072498"/>
                  <a:gd name="connsiteX155" fmla="*/ 359795 w 435657"/>
                  <a:gd name="connsiteY155" fmla="*/ 195931 h 1072498"/>
                  <a:gd name="connsiteX156" fmla="*/ 359237 w 435657"/>
                  <a:gd name="connsiteY156" fmla="*/ 191763 h 1072498"/>
                  <a:gd name="connsiteX157" fmla="*/ 359237 w 435657"/>
                  <a:gd name="connsiteY157" fmla="*/ 191119 h 1072498"/>
                  <a:gd name="connsiteX158" fmla="*/ 359811 w 435657"/>
                  <a:gd name="connsiteY158" fmla="*/ 191119 h 1072498"/>
                  <a:gd name="connsiteX159" fmla="*/ 359795 w 435657"/>
                  <a:gd name="connsiteY159" fmla="*/ 195931 h 1072498"/>
                  <a:gd name="connsiteX160" fmla="*/ 359811 w 435657"/>
                  <a:gd name="connsiteY160" fmla="*/ 196053 h 1072498"/>
                  <a:gd name="connsiteX161" fmla="*/ 364709 w 435657"/>
                  <a:gd name="connsiteY161" fmla="*/ 217181 h 1072498"/>
                  <a:gd name="connsiteX162" fmla="*/ 430671 w 435657"/>
                  <a:gd name="connsiteY162" fmla="*/ 220291 h 1072498"/>
                  <a:gd name="connsiteX163" fmla="*/ 435657 w 435657"/>
                  <a:gd name="connsiteY163" fmla="*/ 170849 h 1072498"/>
                  <a:gd name="connsiteX164" fmla="*/ 417170 w 435657"/>
                  <a:gd name="connsiteY164" fmla="*/ 40541 h 1072498"/>
                  <a:gd name="connsiteX165" fmla="*/ 413552 w 435657"/>
                  <a:gd name="connsiteY165" fmla="*/ 36787 h 1072498"/>
                  <a:gd name="connsiteX166" fmla="*/ 408875 w 435657"/>
                  <a:gd name="connsiteY166" fmla="*/ 33784 h 1072498"/>
                  <a:gd name="connsiteX167" fmla="*/ 402124 w 435657"/>
                  <a:gd name="connsiteY167" fmla="*/ 30030 h 1072498"/>
                  <a:gd name="connsiteX168" fmla="*/ 394800 w 435657"/>
                  <a:gd name="connsiteY168" fmla="*/ 26384 h 1072498"/>
                  <a:gd name="connsiteX169" fmla="*/ 377019 w 435657"/>
                  <a:gd name="connsiteY169" fmla="*/ 19627 h 1072498"/>
                  <a:gd name="connsiteX170" fmla="*/ 358002 w 435657"/>
                  <a:gd name="connsiteY170" fmla="*/ 13514 h 1072498"/>
                  <a:gd name="connsiteX171" fmla="*/ 339515 w 435657"/>
                  <a:gd name="connsiteY171" fmla="*/ 7937 h 1072498"/>
                  <a:gd name="connsiteX172" fmla="*/ 323587 w 435657"/>
                  <a:gd name="connsiteY172" fmla="*/ 3647 h 1072498"/>
                  <a:gd name="connsiteX173" fmla="*/ 308321 w 435657"/>
                  <a:gd name="connsiteY173" fmla="*/ 0 h 1072498"/>
                  <a:gd name="connsiteX0" fmla="*/ 308321 w 435657"/>
                  <a:gd name="connsiteY0" fmla="*/ 0 h 1072498"/>
                  <a:gd name="connsiteX1" fmla="*/ 234372 w 435657"/>
                  <a:gd name="connsiteY1" fmla="*/ 320892 h 1072498"/>
                  <a:gd name="connsiteX2" fmla="*/ 166513 w 435657"/>
                  <a:gd name="connsiteY2" fmla="*/ 1180 h 1072498"/>
                  <a:gd name="connsiteX3" fmla="*/ 144496 w 435657"/>
                  <a:gd name="connsiteY3" fmla="*/ 9224 h 1072498"/>
                  <a:gd name="connsiteX4" fmla="*/ 122346 w 435657"/>
                  <a:gd name="connsiteY4" fmla="*/ 18447 h 1072498"/>
                  <a:gd name="connsiteX5" fmla="*/ 96579 w 435657"/>
                  <a:gd name="connsiteY5" fmla="*/ 29494 h 1072498"/>
                  <a:gd name="connsiteX6" fmla="*/ 83784 w 435657"/>
                  <a:gd name="connsiteY6" fmla="*/ 35607 h 1072498"/>
                  <a:gd name="connsiteX7" fmla="*/ 70856 w 435657"/>
                  <a:gd name="connsiteY7" fmla="*/ 41720 h 1072498"/>
                  <a:gd name="connsiteX8" fmla="*/ 59208 w 435657"/>
                  <a:gd name="connsiteY8" fmla="*/ 48477 h 1072498"/>
                  <a:gd name="connsiteX9" fmla="*/ 49060 w 435657"/>
                  <a:gd name="connsiteY9" fmla="*/ 55234 h 1072498"/>
                  <a:gd name="connsiteX10" fmla="*/ 39838 w 435657"/>
                  <a:gd name="connsiteY10" fmla="*/ 61991 h 1072498"/>
                  <a:gd name="connsiteX11" fmla="*/ 32999 w 435657"/>
                  <a:gd name="connsiteY11" fmla="*/ 68104 h 1072498"/>
                  <a:gd name="connsiteX12" fmla="*/ 30661 w 435657"/>
                  <a:gd name="connsiteY12" fmla="*/ 71214 h 1072498"/>
                  <a:gd name="connsiteX13" fmla="*/ 28764 w 435657"/>
                  <a:gd name="connsiteY13" fmla="*/ 74217 h 1072498"/>
                  <a:gd name="connsiteX14" fmla="*/ 27484 w 435657"/>
                  <a:gd name="connsiteY14" fmla="*/ 77327 h 1072498"/>
                  <a:gd name="connsiteX15" fmla="*/ 26911 w 435657"/>
                  <a:gd name="connsiteY15" fmla="*/ 80116 h 1072498"/>
                  <a:gd name="connsiteX16" fmla="*/ 18969 w 435657"/>
                  <a:gd name="connsiteY16" fmla="*/ 102209 h 1072498"/>
                  <a:gd name="connsiteX17" fmla="*/ 15306 w 435657"/>
                  <a:gd name="connsiteY17" fmla="*/ 122372 h 1072498"/>
                  <a:gd name="connsiteX18" fmla="*/ 13453 w 435657"/>
                  <a:gd name="connsiteY18" fmla="*/ 135242 h 1072498"/>
                  <a:gd name="connsiteX19" fmla="*/ 12262 w 435657"/>
                  <a:gd name="connsiteY19" fmla="*/ 143286 h 1072498"/>
                  <a:gd name="connsiteX20" fmla="*/ 12262 w 435657"/>
                  <a:gd name="connsiteY20" fmla="*/ 164736 h 1072498"/>
                  <a:gd name="connsiteX21" fmla="*/ 10938 w 435657"/>
                  <a:gd name="connsiteY21" fmla="*/ 185650 h 1072498"/>
                  <a:gd name="connsiteX22" fmla="*/ 0 w 435657"/>
                  <a:gd name="connsiteY22" fmla="*/ 288137 h 1072498"/>
                  <a:gd name="connsiteX23" fmla="*/ 79795 w 435657"/>
                  <a:gd name="connsiteY23" fmla="*/ 290427 h 1072498"/>
                  <a:gd name="connsiteX24" fmla="*/ 83784 w 435657"/>
                  <a:gd name="connsiteY24" fmla="*/ 262655 h 1072498"/>
                  <a:gd name="connsiteX25" fmla="*/ 88020 w 435657"/>
                  <a:gd name="connsiteY25" fmla="*/ 226404 h 1072498"/>
                  <a:gd name="connsiteX26" fmla="*/ 90579 w 435657"/>
                  <a:gd name="connsiteY26" fmla="*/ 212247 h 1072498"/>
                  <a:gd name="connsiteX27" fmla="*/ 92299 w 435657"/>
                  <a:gd name="connsiteY27" fmla="*/ 201523 h 1072498"/>
                  <a:gd name="connsiteX28" fmla="*/ 93447 w 435657"/>
                  <a:gd name="connsiteY28" fmla="*/ 194766 h 1072498"/>
                  <a:gd name="connsiteX29" fmla="*/ 94770 w 435657"/>
                  <a:gd name="connsiteY29" fmla="*/ 192943 h 1072498"/>
                  <a:gd name="connsiteX30" fmla="*/ 95388 w 435657"/>
                  <a:gd name="connsiteY30" fmla="*/ 192299 h 1072498"/>
                  <a:gd name="connsiteX31" fmla="*/ 95729 w 435657"/>
                  <a:gd name="connsiteY31" fmla="*/ 287951 h 1072498"/>
                  <a:gd name="connsiteX32" fmla="*/ 210017 w 435657"/>
                  <a:gd name="connsiteY32" fmla="*/ 339001 h 1072498"/>
                  <a:gd name="connsiteX33" fmla="*/ 230041 w 435657"/>
                  <a:gd name="connsiteY33" fmla="*/ 391355 h 1072498"/>
                  <a:gd name="connsiteX34" fmla="*/ 229096 w 435657"/>
                  <a:gd name="connsiteY34" fmla="*/ 393468 h 1072498"/>
                  <a:gd name="connsiteX35" fmla="*/ 95491 w 435657"/>
                  <a:gd name="connsiteY35" fmla="*/ 377198 h 1072498"/>
                  <a:gd name="connsiteX36" fmla="*/ 95388 w 435657"/>
                  <a:gd name="connsiteY36" fmla="*/ 379450 h 1072498"/>
                  <a:gd name="connsiteX37" fmla="*/ 94770 w 435657"/>
                  <a:gd name="connsiteY37" fmla="*/ 391784 h 1072498"/>
                  <a:gd name="connsiteX38" fmla="*/ 92873 w 435657"/>
                  <a:gd name="connsiteY38" fmla="*/ 415700 h 1072498"/>
                  <a:gd name="connsiteX39" fmla="*/ 89740 w 435657"/>
                  <a:gd name="connsiteY39" fmla="*/ 437794 h 1072498"/>
                  <a:gd name="connsiteX40" fmla="*/ 87446 w 435657"/>
                  <a:gd name="connsiteY40" fmla="*/ 459887 h 1072498"/>
                  <a:gd name="connsiteX41" fmla="*/ 85505 w 435657"/>
                  <a:gd name="connsiteY41" fmla="*/ 482839 h 1072498"/>
                  <a:gd name="connsiteX42" fmla="*/ 85505 w 435657"/>
                  <a:gd name="connsiteY42" fmla="*/ 495709 h 1072498"/>
                  <a:gd name="connsiteX43" fmla="*/ 85505 w 435657"/>
                  <a:gd name="connsiteY43" fmla="*/ 508686 h 1072498"/>
                  <a:gd name="connsiteX44" fmla="*/ 86078 w 435657"/>
                  <a:gd name="connsiteY44" fmla="*/ 522736 h 1072498"/>
                  <a:gd name="connsiteX45" fmla="*/ 87446 w 435657"/>
                  <a:gd name="connsiteY45" fmla="*/ 538072 h 1072498"/>
                  <a:gd name="connsiteX46" fmla="*/ 89740 w 435657"/>
                  <a:gd name="connsiteY46" fmla="*/ 554696 h 1072498"/>
                  <a:gd name="connsiteX47" fmla="*/ 92299 w 435657"/>
                  <a:gd name="connsiteY47" fmla="*/ 572500 h 1072498"/>
                  <a:gd name="connsiteX48" fmla="*/ 96579 w 435657"/>
                  <a:gd name="connsiteY48" fmla="*/ 598883 h 1072498"/>
                  <a:gd name="connsiteX49" fmla="*/ 99712 w 435657"/>
                  <a:gd name="connsiteY49" fmla="*/ 625481 h 1072498"/>
                  <a:gd name="connsiteX50" fmla="*/ 102050 w 435657"/>
                  <a:gd name="connsiteY50" fmla="*/ 652508 h 1072498"/>
                  <a:gd name="connsiteX51" fmla="*/ 103330 w 435657"/>
                  <a:gd name="connsiteY51" fmla="*/ 680178 h 1072498"/>
                  <a:gd name="connsiteX52" fmla="*/ 103903 w 435657"/>
                  <a:gd name="connsiteY52" fmla="*/ 707742 h 1072498"/>
                  <a:gd name="connsiteX53" fmla="*/ 104565 w 435657"/>
                  <a:gd name="connsiteY53" fmla="*/ 735948 h 1072498"/>
                  <a:gd name="connsiteX54" fmla="*/ 103903 w 435657"/>
                  <a:gd name="connsiteY54" fmla="*/ 763833 h 1072498"/>
                  <a:gd name="connsiteX55" fmla="*/ 103330 w 435657"/>
                  <a:gd name="connsiteY55" fmla="*/ 792683 h 1072498"/>
                  <a:gd name="connsiteX56" fmla="*/ 101521 w 435657"/>
                  <a:gd name="connsiteY56" fmla="*/ 849204 h 1072498"/>
                  <a:gd name="connsiteX57" fmla="*/ 99138 w 435657"/>
                  <a:gd name="connsiteY57" fmla="*/ 905939 h 1072498"/>
                  <a:gd name="connsiteX58" fmla="*/ 97109 w 435657"/>
                  <a:gd name="connsiteY58" fmla="*/ 961709 h 1072498"/>
                  <a:gd name="connsiteX59" fmla="*/ 96579 w 435657"/>
                  <a:gd name="connsiteY59" fmla="*/ 989380 h 1072498"/>
                  <a:gd name="connsiteX60" fmla="*/ 96579 w 435657"/>
                  <a:gd name="connsiteY60" fmla="*/ 1016085 h 1072498"/>
                  <a:gd name="connsiteX61" fmla="*/ 96579 w 435657"/>
                  <a:gd name="connsiteY61" fmla="*/ 1020911 h 1072498"/>
                  <a:gd name="connsiteX62" fmla="*/ 96579 w 435657"/>
                  <a:gd name="connsiteY62" fmla="*/ 1025844 h 1072498"/>
                  <a:gd name="connsiteX63" fmla="*/ 97815 w 435657"/>
                  <a:gd name="connsiteY63" fmla="*/ 1030778 h 1072498"/>
                  <a:gd name="connsiteX64" fmla="*/ 99138 w 435657"/>
                  <a:gd name="connsiteY64" fmla="*/ 1035068 h 1072498"/>
                  <a:gd name="connsiteX65" fmla="*/ 100241 w 435657"/>
                  <a:gd name="connsiteY65" fmla="*/ 1039358 h 1072498"/>
                  <a:gd name="connsiteX66" fmla="*/ 102050 w 435657"/>
                  <a:gd name="connsiteY66" fmla="*/ 1043004 h 1072498"/>
                  <a:gd name="connsiteX67" fmla="*/ 104565 w 435657"/>
                  <a:gd name="connsiteY67" fmla="*/ 1046758 h 1072498"/>
                  <a:gd name="connsiteX68" fmla="*/ 107036 w 435657"/>
                  <a:gd name="connsiteY68" fmla="*/ 1050405 h 1072498"/>
                  <a:gd name="connsiteX69" fmla="*/ 112507 w 435657"/>
                  <a:gd name="connsiteY69" fmla="*/ 1056518 h 1072498"/>
                  <a:gd name="connsiteX70" fmla="*/ 119302 w 435657"/>
                  <a:gd name="connsiteY70" fmla="*/ 1061451 h 1072498"/>
                  <a:gd name="connsiteX71" fmla="*/ 126670 w 435657"/>
                  <a:gd name="connsiteY71" fmla="*/ 1065741 h 1072498"/>
                  <a:gd name="connsiteX72" fmla="*/ 134568 w 435657"/>
                  <a:gd name="connsiteY72" fmla="*/ 1068852 h 1072498"/>
                  <a:gd name="connsiteX73" fmla="*/ 143172 w 435657"/>
                  <a:gd name="connsiteY73" fmla="*/ 1071318 h 1072498"/>
                  <a:gd name="connsiteX74" fmla="*/ 152438 w 435657"/>
                  <a:gd name="connsiteY74" fmla="*/ 1071855 h 1072498"/>
                  <a:gd name="connsiteX75" fmla="*/ 161130 w 435657"/>
                  <a:gd name="connsiteY75" fmla="*/ 1072498 h 1072498"/>
                  <a:gd name="connsiteX76" fmla="*/ 170219 w 435657"/>
                  <a:gd name="connsiteY76" fmla="*/ 1071318 h 1072498"/>
                  <a:gd name="connsiteX77" fmla="*/ 178470 w 435657"/>
                  <a:gd name="connsiteY77" fmla="*/ 1069388 h 1072498"/>
                  <a:gd name="connsiteX78" fmla="*/ 187073 w 435657"/>
                  <a:gd name="connsiteY78" fmla="*/ 1066385 h 1072498"/>
                  <a:gd name="connsiteX79" fmla="*/ 195104 w 435657"/>
                  <a:gd name="connsiteY79" fmla="*/ 1062095 h 1072498"/>
                  <a:gd name="connsiteX80" fmla="*/ 202472 w 435657"/>
                  <a:gd name="connsiteY80" fmla="*/ 1056518 h 1072498"/>
                  <a:gd name="connsiteX81" fmla="*/ 206752 w 435657"/>
                  <a:gd name="connsiteY81" fmla="*/ 1045471 h 1072498"/>
                  <a:gd name="connsiteX82" fmla="*/ 209796 w 435657"/>
                  <a:gd name="connsiteY82" fmla="*/ 1034424 h 1072498"/>
                  <a:gd name="connsiteX83" fmla="*/ 212223 w 435657"/>
                  <a:gd name="connsiteY83" fmla="*/ 1022841 h 1072498"/>
                  <a:gd name="connsiteX84" fmla="*/ 214164 w 435657"/>
                  <a:gd name="connsiteY84" fmla="*/ 1011151 h 1072498"/>
                  <a:gd name="connsiteX85" fmla="*/ 215973 w 435657"/>
                  <a:gd name="connsiteY85" fmla="*/ 999783 h 1072498"/>
                  <a:gd name="connsiteX86" fmla="*/ 216547 w 435657"/>
                  <a:gd name="connsiteY86" fmla="*/ 987556 h 1072498"/>
                  <a:gd name="connsiteX87" fmla="*/ 217209 w 435657"/>
                  <a:gd name="connsiteY87" fmla="*/ 964176 h 1072498"/>
                  <a:gd name="connsiteX88" fmla="*/ 216547 w 435657"/>
                  <a:gd name="connsiteY88" fmla="*/ 748497 h 1072498"/>
                  <a:gd name="connsiteX89" fmla="*/ 216547 w 435657"/>
                  <a:gd name="connsiteY89" fmla="*/ 532603 h 1072498"/>
                  <a:gd name="connsiteX90" fmla="*/ 243550 w 435657"/>
                  <a:gd name="connsiteY90" fmla="*/ 532603 h 1072498"/>
                  <a:gd name="connsiteX91" fmla="*/ 244167 w 435657"/>
                  <a:gd name="connsiteY91" fmla="*/ 656154 h 1072498"/>
                  <a:gd name="connsiteX92" fmla="*/ 243550 w 435657"/>
                  <a:gd name="connsiteY92" fmla="*/ 779813 h 1072498"/>
                  <a:gd name="connsiteX93" fmla="*/ 243550 w 435657"/>
                  <a:gd name="connsiteY93" fmla="*/ 904116 h 1072498"/>
                  <a:gd name="connsiteX94" fmla="*/ 244167 w 435657"/>
                  <a:gd name="connsiteY94" fmla="*/ 965999 h 1072498"/>
                  <a:gd name="connsiteX95" fmla="*/ 244785 w 435657"/>
                  <a:gd name="connsiteY95" fmla="*/ 1027668 h 1072498"/>
                  <a:gd name="connsiteX96" fmla="*/ 245359 w 435657"/>
                  <a:gd name="connsiteY96" fmla="*/ 1033888 h 1072498"/>
                  <a:gd name="connsiteX97" fmla="*/ 247212 w 435657"/>
                  <a:gd name="connsiteY97" fmla="*/ 1039358 h 1072498"/>
                  <a:gd name="connsiteX98" fmla="*/ 249021 w 435657"/>
                  <a:gd name="connsiteY98" fmla="*/ 1044291 h 1072498"/>
                  <a:gd name="connsiteX99" fmla="*/ 251624 w 435657"/>
                  <a:gd name="connsiteY99" fmla="*/ 1049225 h 1072498"/>
                  <a:gd name="connsiteX100" fmla="*/ 254624 w 435657"/>
                  <a:gd name="connsiteY100" fmla="*/ 1053515 h 1072498"/>
                  <a:gd name="connsiteX101" fmla="*/ 257580 w 435657"/>
                  <a:gd name="connsiteY101" fmla="*/ 1057161 h 1072498"/>
                  <a:gd name="connsiteX102" fmla="*/ 261904 w 435657"/>
                  <a:gd name="connsiteY102" fmla="*/ 1060808 h 1072498"/>
                  <a:gd name="connsiteX103" fmla="*/ 265566 w 435657"/>
                  <a:gd name="connsiteY103" fmla="*/ 1063275 h 1072498"/>
                  <a:gd name="connsiteX104" fmla="*/ 270552 w 435657"/>
                  <a:gd name="connsiteY104" fmla="*/ 1065741 h 1072498"/>
                  <a:gd name="connsiteX105" fmla="*/ 274832 w 435657"/>
                  <a:gd name="connsiteY105" fmla="*/ 1068208 h 1072498"/>
                  <a:gd name="connsiteX106" fmla="*/ 279774 w 435657"/>
                  <a:gd name="connsiteY106" fmla="*/ 1069388 h 1072498"/>
                  <a:gd name="connsiteX107" fmla="*/ 285245 w 435657"/>
                  <a:gd name="connsiteY107" fmla="*/ 1070675 h 1072498"/>
                  <a:gd name="connsiteX108" fmla="*/ 290187 w 435657"/>
                  <a:gd name="connsiteY108" fmla="*/ 1071318 h 1072498"/>
                  <a:gd name="connsiteX109" fmla="*/ 295305 w 435657"/>
                  <a:gd name="connsiteY109" fmla="*/ 1071855 h 1072498"/>
                  <a:gd name="connsiteX110" fmla="*/ 300952 w 435657"/>
                  <a:gd name="connsiteY110" fmla="*/ 1071855 h 1072498"/>
                  <a:gd name="connsiteX111" fmla="*/ 306379 w 435657"/>
                  <a:gd name="connsiteY111" fmla="*/ 1071318 h 1072498"/>
                  <a:gd name="connsiteX112" fmla="*/ 311321 w 435657"/>
                  <a:gd name="connsiteY112" fmla="*/ 1070675 h 1072498"/>
                  <a:gd name="connsiteX113" fmla="*/ 316836 w 435657"/>
                  <a:gd name="connsiteY113" fmla="*/ 1069388 h 1072498"/>
                  <a:gd name="connsiteX114" fmla="*/ 321822 w 435657"/>
                  <a:gd name="connsiteY114" fmla="*/ 1067565 h 1072498"/>
                  <a:gd name="connsiteX115" fmla="*/ 326675 w 435657"/>
                  <a:gd name="connsiteY115" fmla="*/ 1065741 h 1072498"/>
                  <a:gd name="connsiteX116" fmla="*/ 331529 w 435657"/>
                  <a:gd name="connsiteY116" fmla="*/ 1063275 h 1072498"/>
                  <a:gd name="connsiteX117" fmla="*/ 336471 w 435657"/>
                  <a:gd name="connsiteY117" fmla="*/ 1060272 h 1072498"/>
                  <a:gd name="connsiteX118" fmla="*/ 340839 w 435657"/>
                  <a:gd name="connsiteY118" fmla="*/ 1057161 h 1072498"/>
                  <a:gd name="connsiteX119" fmla="*/ 344457 w 435657"/>
                  <a:gd name="connsiteY119" fmla="*/ 1054051 h 1072498"/>
                  <a:gd name="connsiteX120" fmla="*/ 348163 w 435657"/>
                  <a:gd name="connsiteY120" fmla="*/ 1050405 h 1072498"/>
                  <a:gd name="connsiteX121" fmla="*/ 351163 w 435657"/>
                  <a:gd name="connsiteY121" fmla="*/ 1046115 h 1072498"/>
                  <a:gd name="connsiteX122" fmla="*/ 353722 w 435657"/>
                  <a:gd name="connsiteY122" fmla="*/ 1041825 h 1072498"/>
                  <a:gd name="connsiteX123" fmla="*/ 356149 w 435657"/>
                  <a:gd name="connsiteY123" fmla="*/ 1036891 h 1072498"/>
                  <a:gd name="connsiteX124" fmla="*/ 357428 w 435657"/>
                  <a:gd name="connsiteY124" fmla="*/ 1031958 h 1072498"/>
                  <a:gd name="connsiteX125" fmla="*/ 358532 w 435657"/>
                  <a:gd name="connsiteY125" fmla="*/ 1026488 h 1072498"/>
                  <a:gd name="connsiteX126" fmla="*/ 358532 w 435657"/>
                  <a:gd name="connsiteY126" fmla="*/ 1020375 h 1072498"/>
                  <a:gd name="connsiteX127" fmla="*/ 358532 w 435657"/>
                  <a:gd name="connsiteY127" fmla="*/ 1014798 h 1072498"/>
                  <a:gd name="connsiteX128" fmla="*/ 358532 w 435657"/>
                  <a:gd name="connsiteY128" fmla="*/ 986269 h 1072498"/>
                  <a:gd name="connsiteX129" fmla="*/ 358002 w 435657"/>
                  <a:gd name="connsiteY129" fmla="*/ 958063 h 1072498"/>
                  <a:gd name="connsiteX130" fmla="*/ 356149 w 435657"/>
                  <a:gd name="connsiteY130" fmla="*/ 900362 h 1072498"/>
                  <a:gd name="connsiteX131" fmla="*/ 353722 w 435657"/>
                  <a:gd name="connsiteY131" fmla="*/ 842447 h 1072498"/>
                  <a:gd name="connsiteX132" fmla="*/ 351825 w 435657"/>
                  <a:gd name="connsiteY132" fmla="*/ 784747 h 1072498"/>
                  <a:gd name="connsiteX133" fmla="*/ 351163 w 435657"/>
                  <a:gd name="connsiteY133" fmla="*/ 755897 h 1072498"/>
                  <a:gd name="connsiteX134" fmla="*/ 351163 w 435657"/>
                  <a:gd name="connsiteY134" fmla="*/ 726725 h 1072498"/>
                  <a:gd name="connsiteX135" fmla="*/ 351825 w 435657"/>
                  <a:gd name="connsiteY135" fmla="*/ 697875 h 1072498"/>
                  <a:gd name="connsiteX136" fmla="*/ 353105 w 435657"/>
                  <a:gd name="connsiteY136" fmla="*/ 669668 h 1072498"/>
                  <a:gd name="connsiteX137" fmla="*/ 355531 w 435657"/>
                  <a:gd name="connsiteY137" fmla="*/ 640818 h 1072498"/>
                  <a:gd name="connsiteX138" fmla="*/ 358002 w 435657"/>
                  <a:gd name="connsiteY138" fmla="*/ 612611 h 1072498"/>
                  <a:gd name="connsiteX139" fmla="*/ 362238 w 435657"/>
                  <a:gd name="connsiteY139" fmla="*/ 584726 h 1072498"/>
                  <a:gd name="connsiteX140" fmla="*/ 367224 w 435657"/>
                  <a:gd name="connsiteY140" fmla="*/ 557163 h 1072498"/>
                  <a:gd name="connsiteX141" fmla="*/ 370268 w 435657"/>
                  <a:gd name="connsiteY141" fmla="*/ 541183 h 1072498"/>
                  <a:gd name="connsiteX142" fmla="*/ 372033 w 435657"/>
                  <a:gd name="connsiteY142" fmla="*/ 526382 h 1072498"/>
                  <a:gd name="connsiteX143" fmla="*/ 373268 w 435657"/>
                  <a:gd name="connsiteY143" fmla="*/ 512332 h 1072498"/>
                  <a:gd name="connsiteX144" fmla="*/ 373268 w 435657"/>
                  <a:gd name="connsiteY144" fmla="*/ 498819 h 1072498"/>
                  <a:gd name="connsiteX145" fmla="*/ 373268 w 435657"/>
                  <a:gd name="connsiteY145" fmla="*/ 485949 h 1072498"/>
                  <a:gd name="connsiteX146" fmla="*/ 372651 w 435657"/>
                  <a:gd name="connsiteY146" fmla="*/ 474581 h 1072498"/>
                  <a:gd name="connsiteX147" fmla="*/ 371415 w 435657"/>
                  <a:gd name="connsiteY147" fmla="*/ 462890 h 1072498"/>
                  <a:gd name="connsiteX148" fmla="*/ 369650 w 435657"/>
                  <a:gd name="connsiteY148" fmla="*/ 451307 h 1072498"/>
                  <a:gd name="connsiteX149" fmla="*/ 362900 w 435657"/>
                  <a:gd name="connsiteY149" fmla="*/ 407120 h 1072498"/>
                  <a:gd name="connsiteX150" fmla="*/ 361664 w 435657"/>
                  <a:gd name="connsiteY150" fmla="*/ 396074 h 1072498"/>
                  <a:gd name="connsiteX151" fmla="*/ 360429 w 435657"/>
                  <a:gd name="connsiteY151" fmla="*/ 384383 h 1072498"/>
                  <a:gd name="connsiteX152" fmla="*/ 359237 w 435657"/>
                  <a:gd name="connsiteY152" fmla="*/ 372157 h 1072498"/>
                  <a:gd name="connsiteX153" fmla="*/ 359237 w 435657"/>
                  <a:gd name="connsiteY153" fmla="*/ 359823 h 1072498"/>
                  <a:gd name="connsiteX154" fmla="*/ 359795 w 435657"/>
                  <a:gd name="connsiteY154" fmla="*/ 195931 h 1072498"/>
                  <a:gd name="connsiteX155" fmla="*/ 359237 w 435657"/>
                  <a:gd name="connsiteY155" fmla="*/ 191763 h 1072498"/>
                  <a:gd name="connsiteX156" fmla="*/ 359237 w 435657"/>
                  <a:gd name="connsiteY156" fmla="*/ 191119 h 1072498"/>
                  <a:gd name="connsiteX157" fmla="*/ 359811 w 435657"/>
                  <a:gd name="connsiteY157" fmla="*/ 191119 h 1072498"/>
                  <a:gd name="connsiteX158" fmla="*/ 359795 w 435657"/>
                  <a:gd name="connsiteY158" fmla="*/ 195931 h 1072498"/>
                  <a:gd name="connsiteX159" fmla="*/ 359811 w 435657"/>
                  <a:gd name="connsiteY159" fmla="*/ 196053 h 1072498"/>
                  <a:gd name="connsiteX160" fmla="*/ 364709 w 435657"/>
                  <a:gd name="connsiteY160" fmla="*/ 217181 h 1072498"/>
                  <a:gd name="connsiteX161" fmla="*/ 430671 w 435657"/>
                  <a:gd name="connsiteY161" fmla="*/ 220291 h 1072498"/>
                  <a:gd name="connsiteX162" fmla="*/ 435657 w 435657"/>
                  <a:gd name="connsiteY162" fmla="*/ 170849 h 1072498"/>
                  <a:gd name="connsiteX163" fmla="*/ 417170 w 435657"/>
                  <a:gd name="connsiteY163" fmla="*/ 40541 h 1072498"/>
                  <a:gd name="connsiteX164" fmla="*/ 413552 w 435657"/>
                  <a:gd name="connsiteY164" fmla="*/ 36787 h 1072498"/>
                  <a:gd name="connsiteX165" fmla="*/ 408875 w 435657"/>
                  <a:gd name="connsiteY165" fmla="*/ 33784 h 1072498"/>
                  <a:gd name="connsiteX166" fmla="*/ 402124 w 435657"/>
                  <a:gd name="connsiteY166" fmla="*/ 30030 h 1072498"/>
                  <a:gd name="connsiteX167" fmla="*/ 394800 w 435657"/>
                  <a:gd name="connsiteY167" fmla="*/ 26384 h 1072498"/>
                  <a:gd name="connsiteX168" fmla="*/ 377019 w 435657"/>
                  <a:gd name="connsiteY168" fmla="*/ 19627 h 1072498"/>
                  <a:gd name="connsiteX169" fmla="*/ 358002 w 435657"/>
                  <a:gd name="connsiteY169" fmla="*/ 13514 h 1072498"/>
                  <a:gd name="connsiteX170" fmla="*/ 339515 w 435657"/>
                  <a:gd name="connsiteY170" fmla="*/ 7937 h 1072498"/>
                  <a:gd name="connsiteX171" fmla="*/ 323587 w 435657"/>
                  <a:gd name="connsiteY171" fmla="*/ 3647 h 1072498"/>
                  <a:gd name="connsiteX172" fmla="*/ 308321 w 435657"/>
                  <a:gd name="connsiteY172" fmla="*/ 0 h 1072498"/>
                  <a:gd name="connsiteX0" fmla="*/ 308321 w 435657"/>
                  <a:gd name="connsiteY0" fmla="*/ 0 h 1072498"/>
                  <a:gd name="connsiteX1" fmla="*/ 234372 w 435657"/>
                  <a:gd name="connsiteY1" fmla="*/ 320892 h 1072498"/>
                  <a:gd name="connsiteX2" fmla="*/ 166513 w 435657"/>
                  <a:gd name="connsiteY2" fmla="*/ 1180 h 1072498"/>
                  <a:gd name="connsiteX3" fmla="*/ 144496 w 435657"/>
                  <a:gd name="connsiteY3" fmla="*/ 9224 h 1072498"/>
                  <a:gd name="connsiteX4" fmla="*/ 122346 w 435657"/>
                  <a:gd name="connsiteY4" fmla="*/ 18447 h 1072498"/>
                  <a:gd name="connsiteX5" fmla="*/ 96579 w 435657"/>
                  <a:gd name="connsiteY5" fmla="*/ 29494 h 1072498"/>
                  <a:gd name="connsiteX6" fmla="*/ 83784 w 435657"/>
                  <a:gd name="connsiteY6" fmla="*/ 35607 h 1072498"/>
                  <a:gd name="connsiteX7" fmla="*/ 70856 w 435657"/>
                  <a:gd name="connsiteY7" fmla="*/ 41720 h 1072498"/>
                  <a:gd name="connsiteX8" fmla="*/ 59208 w 435657"/>
                  <a:gd name="connsiteY8" fmla="*/ 48477 h 1072498"/>
                  <a:gd name="connsiteX9" fmla="*/ 49060 w 435657"/>
                  <a:gd name="connsiteY9" fmla="*/ 55234 h 1072498"/>
                  <a:gd name="connsiteX10" fmla="*/ 39838 w 435657"/>
                  <a:gd name="connsiteY10" fmla="*/ 61991 h 1072498"/>
                  <a:gd name="connsiteX11" fmla="*/ 32999 w 435657"/>
                  <a:gd name="connsiteY11" fmla="*/ 68104 h 1072498"/>
                  <a:gd name="connsiteX12" fmla="*/ 30661 w 435657"/>
                  <a:gd name="connsiteY12" fmla="*/ 71214 h 1072498"/>
                  <a:gd name="connsiteX13" fmla="*/ 28764 w 435657"/>
                  <a:gd name="connsiteY13" fmla="*/ 74217 h 1072498"/>
                  <a:gd name="connsiteX14" fmla="*/ 27484 w 435657"/>
                  <a:gd name="connsiteY14" fmla="*/ 77327 h 1072498"/>
                  <a:gd name="connsiteX15" fmla="*/ 26911 w 435657"/>
                  <a:gd name="connsiteY15" fmla="*/ 80116 h 1072498"/>
                  <a:gd name="connsiteX16" fmla="*/ 18969 w 435657"/>
                  <a:gd name="connsiteY16" fmla="*/ 102209 h 1072498"/>
                  <a:gd name="connsiteX17" fmla="*/ 15306 w 435657"/>
                  <a:gd name="connsiteY17" fmla="*/ 122372 h 1072498"/>
                  <a:gd name="connsiteX18" fmla="*/ 13453 w 435657"/>
                  <a:gd name="connsiteY18" fmla="*/ 135242 h 1072498"/>
                  <a:gd name="connsiteX19" fmla="*/ 12262 w 435657"/>
                  <a:gd name="connsiteY19" fmla="*/ 143286 h 1072498"/>
                  <a:gd name="connsiteX20" fmla="*/ 12262 w 435657"/>
                  <a:gd name="connsiteY20" fmla="*/ 164736 h 1072498"/>
                  <a:gd name="connsiteX21" fmla="*/ 10938 w 435657"/>
                  <a:gd name="connsiteY21" fmla="*/ 185650 h 1072498"/>
                  <a:gd name="connsiteX22" fmla="*/ 0 w 435657"/>
                  <a:gd name="connsiteY22" fmla="*/ 288137 h 1072498"/>
                  <a:gd name="connsiteX23" fmla="*/ 79795 w 435657"/>
                  <a:gd name="connsiteY23" fmla="*/ 290427 h 1072498"/>
                  <a:gd name="connsiteX24" fmla="*/ 83784 w 435657"/>
                  <a:gd name="connsiteY24" fmla="*/ 262655 h 1072498"/>
                  <a:gd name="connsiteX25" fmla="*/ 88020 w 435657"/>
                  <a:gd name="connsiteY25" fmla="*/ 226404 h 1072498"/>
                  <a:gd name="connsiteX26" fmla="*/ 90579 w 435657"/>
                  <a:gd name="connsiteY26" fmla="*/ 212247 h 1072498"/>
                  <a:gd name="connsiteX27" fmla="*/ 92299 w 435657"/>
                  <a:gd name="connsiteY27" fmla="*/ 201523 h 1072498"/>
                  <a:gd name="connsiteX28" fmla="*/ 93447 w 435657"/>
                  <a:gd name="connsiteY28" fmla="*/ 194766 h 1072498"/>
                  <a:gd name="connsiteX29" fmla="*/ 94770 w 435657"/>
                  <a:gd name="connsiteY29" fmla="*/ 192943 h 1072498"/>
                  <a:gd name="connsiteX30" fmla="*/ 95388 w 435657"/>
                  <a:gd name="connsiteY30" fmla="*/ 192299 h 1072498"/>
                  <a:gd name="connsiteX31" fmla="*/ 95729 w 435657"/>
                  <a:gd name="connsiteY31" fmla="*/ 287951 h 1072498"/>
                  <a:gd name="connsiteX32" fmla="*/ 210017 w 435657"/>
                  <a:gd name="connsiteY32" fmla="*/ 339001 h 1072498"/>
                  <a:gd name="connsiteX33" fmla="*/ 230041 w 435657"/>
                  <a:gd name="connsiteY33" fmla="*/ 391355 h 1072498"/>
                  <a:gd name="connsiteX34" fmla="*/ 95491 w 435657"/>
                  <a:gd name="connsiteY34" fmla="*/ 377198 h 1072498"/>
                  <a:gd name="connsiteX35" fmla="*/ 95388 w 435657"/>
                  <a:gd name="connsiteY35" fmla="*/ 379450 h 1072498"/>
                  <a:gd name="connsiteX36" fmla="*/ 94770 w 435657"/>
                  <a:gd name="connsiteY36" fmla="*/ 391784 h 1072498"/>
                  <a:gd name="connsiteX37" fmla="*/ 92873 w 435657"/>
                  <a:gd name="connsiteY37" fmla="*/ 415700 h 1072498"/>
                  <a:gd name="connsiteX38" fmla="*/ 89740 w 435657"/>
                  <a:gd name="connsiteY38" fmla="*/ 437794 h 1072498"/>
                  <a:gd name="connsiteX39" fmla="*/ 87446 w 435657"/>
                  <a:gd name="connsiteY39" fmla="*/ 459887 h 1072498"/>
                  <a:gd name="connsiteX40" fmla="*/ 85505 w 435657"/>
                  <a:gd name="connsiteY40" fmla="*/ 482839 h 1072498"/>
                  <a:gd name="connsiteX41" fmla="*/ 85505 w 435657"/>
                  <a:gd name="connsiteY41" fmla="*/ 495709 h 1072498"/>
                  <a:gd name="connsiteX42" fmla="*/ 85505 w 435657"/>
                  <a:gd name="connsiteY42" fmla="*/ 508686 h 1072498"/>
                  <a:gd name="connsiteX43" fmla="*/ 86078 w 435657"/>
                  <a:gd name="connsiteY43" fmla="*/ 522736 h 1072498"/>
                  <a:gd name="connsiteX44" fmla="*/ 87446 w 435657"/>
                  <a:gd name="connsiteY44" fmla="*/ 538072 h 1072498"/>
                  <a:gd name="connsiteX45" fmla="*/ 89740 w 435657"/>
                  <a:gd name="connsiteY45" fmla="*/ 554696 h 1072498"/>
                  <a:gd name="connsiteX46" fmla="*/ 92299 w 435657"/>
                  <a:gd name="connsiteY46" fmla="*/ 572500 h 1072498"/>
                  <a:gd name="connsiteX47" fmla="*/ 96579 w 435657"/>
                  <a:gd name="connsiteY47" fmla="*/ 598883 h 1072498"/>
                  <a:gd name="connsiteX48" fmla="*/ 99712 w 435657"/>
                  <a:gd name="connsiteY48" fmla="*/ 625481 h 1072498"/>
                  <a:gd name="connsiteX49" fmla="*/ 102050 w 435657"/>
                  <a:gd name="connsiteY49" fmla="*/ 652508 h 1072498"/>
                  <a:gd name="connsiteX50" fmla="*/ 103330 w 435657"/>
                  <a:gd name="connsiteY50" fmla="*/ 680178 h 1072498"/>
                  <a:gd name="connsiteX51" fmla="*/ 103903 w 435657"/>
                  <a:gd name="connsiteY51" fmla="*/ 707742 h 1072498"/>
                  <a:gd name="connsiteX52" fmla="*/ 104565 w 435657"/>
                  <a:gd name="connsiteY52" fmla="*/ 735948 h 1072498"/>
                  <a:gd name="connsiteX53" fmla="*/ 103903 w 435657"/>
                  <a:gd name="connsiteY53" fmla="*/ 763833 h 1072498"/>
                  <a:gd name="connsiteX54" fmla="*/ 103330 w 435657"/>
                  <a:gd name="connsiteY54" fmla="*/ 792683 h 1072498"/>
                  <a:gd name="connsiteX55" fmla="*/ 101521 w 435657"/>
                  <a:gd name="connsiteY55" fmla="*/ 849204 h 1072498"/>
                  <a:gd name="connsiteX56" fmla="*/ 99138 w 435657"/>
                  <a:gd name="connsiteY56" fmla="*/ 905939 h 1072498"/>
                  <a:gd name="connsiteX57" fmla="*/ 97109 w 435657"/>
                  <a:gd name="connsiteY57" fmla="*/ 961709 h 1072498"/>
                  <a:gd name="connsiteX58" fmla="*/ 96579 w 435657"/>
                  <a:gd name="connsiteY58" fmla="*/ 989380 h 1072498"/>
                  <a:gd name="connsiteX59" fmla="*/ 96579 w 435657"/>
                  <a:gd name="connsiteY59" fmla="*/ 1016085 h 1072498"/>
                  <a:gd name="connsiteX60" fmla="*/ 96579 w 435657"/>
                  <a:gd name="connsiteY60" fmla="*/ 1020911 h 1072498"/>
                  <a:gd name="connsiteX61" fmla="*/ 96579 w 435657"/>
                  <a:gd name="connsiteY61" fmla="*/ 1025844 h 1072498"/>
                  <a:gd name="connsiteX62" fmla="*/ 97815 w 435657"/>
                  <a:gd name="connsiteY62" fmla="*/ 1030778 h 1072498"/>
                  <a:gd name="connsiteX63" fmla="*/ 99138 w 435657"/>
                  <a:gd name="connsiteY63" fmla="*/ 1035068 h 1072498"/>
                  <a:gd name="connsiteX64" fmla="*/ 100241 w 435657"/>
                  <a:gd name="connsiteY64" fmla="*/ 1039358 h 1072498"/>
                  <a:gd name="connsiteX65" fmla="*/ 102050 w 435657"/>
                  <a:gd name="connsiteY65" fmla="*/ 1043004 h 1072498"/>
                  <a:gd name="connsiteX66" fmla="*/ 104565 w 435657"/>
                  <a:gd name="connsiteY66" fmla="*/ 1046758 h 1072498"/>
                  <a:gd name="connsiteX67" fmla="*/ 107036 w 435657"/>
                  <a:gd name="connsiteY67" fmla="*/ 1050405 h 1072498"/>
                  <a:gd name="connsiteX68" fmla="*/ 112507 w 435657"/>
                  <a:gd name="connsiteY68" fmla="*/ 1056518 h 1072498"/>
                  <a:gd name="connsiteX69" fmla="*/ 119302 w 435657"/>
                  <a:gd name="connsiteY69" fmla="*/ 1061451 h 1072498"/>
                  <a:gd name="connsiteX70" fmla="*/ 126670 w 435657"/>
                  <a:gd name="connsiteY70" fmla="*/ 1065741 h 1072498"/>
                  <a:gd name="connsiteX71" fmla="*/ 134568 w 435657"/>
                  <a:gd name="connsiteY71" fmla="*/ 1068852 h 1072498"/>
                  <a:gd name="connsiteX72" fmla="*/ 143172 w 435657"/>
                  <a:gd name="connsiteY72" fmla="*/ 1071318 h 1072498"/>
                  <a:gd name="connsiteX73" fmla="*/ 152438 w 435657"/>
                  <a:gd name="connsiteY73" fmla="*/ 1071855 h 1072498"/>
                  <a:gd name="connsiteX74" fmla="*/ 161130 w 435657"/>
                  <a:gd name="connsiteY74" fmla="*/ 1072498 h 1072498"/>
                  <a:gd name="connsiteX75" fmla="*/ 170219 w 435657"/>
                  <a:gd name="connsiteY75" fmla="*/ 1071318 h 1072498"/>
                  <a:gd name="connsiteX76" fmla="*/ 178470 w 435657"/>
                  <a:gd name="connsiteY76" fmla="*/ 1069388 h 1072498"/>
                  <a:gd name="connsiteX77" fmla="*/ 187073 w 435657"/>
                  <a:gd name="connsiteY77" fmla="*/ 1066385 h 1072498"/>
                  <a:gd name="connsiteX78" fmla="*/ 195104 w 435657"/>
                  <a:gd name="connsiteY78" fmla="*/ 1062095 h 1072498"/>
                  <a:gd name="connsiteX79" fmla="*/ 202472 w 435657"/>
                  <a:gd name="connsiteY79" fmla="*/ 1056518 h 1072498"/>
                  <a:gd name="connsiteX80" fmla="*/ 206752 w 435657"/>
                  <a:gd name="connsiteY80" fmla="*/ 1045471 h 1072498"/>
                  <a:gd name="connsiteX81" fmla="*/ 209796 w 435657"/>
                  <a:gd name="connsiteY81" fmla="*/ 1034424 h 1072498"/>
                  <a:gd name="connsiteX82" fmla="*/ 212223 w 435657"/>
                  <a:gd name="connsiteY82" fmla="*/ 1022841 h 1072498"/>
                  <a:gd name="connsiteX83" fmla="*/ 214164 w 435657"/>
                  <a:gd name="connsiteY83" fmla="*/ 1011151 h 1072498"/>
                  <a:gd name="connsiteX84" fmla="*/ 215973 w 435657"/>
                  <a:gd name="connsiteY84" fmla="*/ 999783 h 1072498"/>
                  <a:gd name="connsiteX85" fmla="*/ 216547 w 435657"/>
                  <a:gd name="connsiteY85" fmla="*/ 987556 h 1072498"/>
                  <a:gd name="connsiteX86" fmla="*/ 217209 w 435657"/>
                  <a:gd name="connsiteY86" fmla="*/ 964176 h 1072498"/>
                  <a:gd name="connsiteX87" fmla="*/ 216547 w 435657"/>
                  <a:gd name="connsiteY87" fmla="*/ 748497 h 1072498"/>
                  <a:gd name="connsiteX88" fmla="*/ 216547 w 435657"/>
                  <a:gd name="connsiteY88" fmla="*/ 532603 h 1072498"/>
                  <a:gd name="connsiteX89" fmla="*/ 243550 w 435657"/>
                  <a:gd name="connsiteY89" fmla="*/ 532603 h 1072498"/>
                  <a:gd name="connsiteX90" fmla="*/ 244167 w 435657"/>
                  <a:gd name="connsiteY90" fmla="*/ 656154 h 1072498"/>
                  <a:gd name="connsiteX91" fmla="*/ 243550 w 435657"/>
                  <a:gd name="connsiteY91" fmla="*/ 779813 h 1072498"/>
                  <a:gd name="connsiteX92" fmla="*/ 243550 w 435657"/>
                  <a:gd name="connsiteY92" fmla="*/ 904116 h 1072498"/>
                  <a:gd name="connsiteX93" fmla="*/ 244167 w 435657"/>
                  <a:gd name="connsiteY93" fmla="*/ 965999 h 1072498"/>
                  <a:gd name="connsiteX94" fmla="*/ 244785 w 435657"/>
                  <a:gd name="connsiteY94" fmla="*/ 1027668 h 1072498"/>
                  <a:gd name="connsiteX95" fmla="*/ 245359 w 435657"/>
                  <a:gd name="connsiteY95" fmla="*/ 1033888 h 1072498"/>
                  <a:gd name="connsiteX96" fmla="*/ 247212 w 435657"/>
                  <a:gd name="connsiteY96" fmla="*/ 1039358 h 1072498"/>
                  <a:gd name="connsiteX97" fmla="*/ 249021 w 435657"/>
                  <a:gd name="connsiteY97" fmla="*/ 1044291 h 1072498"/>
                  <a:gd name="connsiteX98" fmla="*/ 251624 w 435657"/>
                  <a:gd name="connsiteY98" fmla="*/ 1049225 h 1072498"/>
                  <a:gd name="connsiteX99" fmla="*/ 254624 w 435657"/>
                  <a:gd name="connsiteY99" fmla="*/ 1053515 h 1072498"/>
                  <a:gd name="connsiteX100" fmla="*/ 257580 w 435657"/>
                  <a:gd name="connsiteY100" fmla="*/ 1057161 h 1072498"/>
                  <a:gd name="connsiteX101" fmla="*/ 261904 w 435657"/>
                  <a:gd name="connsiteY101" fmla="*/ 1060808 h 1072498"/>
                  <a:gd name="connsiteX102" fmla="*/ 265566 w 435657"/>
                  <a:gd name="connsiteY102" fmla="*/ 1063275 h 1072498"/>
                  <a:gd name="connsiteX103" fmla="*/ 270552 w 435657"/>
                  <a:gd name="connsiteY103" fmla="*/ 1065741 h 1072498"/>
                  <a:gd name="connsiteX104" fmla="*/ 274832 w 435657"/>
                  <a:gd name="connsiteY104" fmla="*/ 1068208 h 1072498"/>
                  <a:gd name="connsiteX105" fmla="*/ 279774 w 435657"/>
                  <a:gd name="connsiteY105" fmla="*/ 1069388 h 1072498"/>
                  <a:gd name="connsiteX106" fmla="*/ 285245 w 435657"/>
                  <a:gd name="connsiteY106" fmla="*/ 1070675 h 1072498"/>
                  <a:gd name="connsiteX107" fmla="*/ 290187 w 435657"/>
                  <a:gd name="connsiteY107" fmla="*/ 1071318 h 1072498"/>
                  <a:gd name="connsiteX108" fmla="*/ 295305 w 435657"/>
                  <a:gd name="connsiteY108" fmla="*/ 1071855 h 1072498"/>
                  <a:gd name="connsiteX109" fmla="*/ 300952 w 435657"/>
                  <a:gd name="connsiteY109" fmla="*/ 1071855 h 1072498"/>
                  <a:gd name="connsiteX110" fmla="*/ 306379 w 435657"/>
                  <a:gd name="connsiteY110" fmla="*/ 1071318 h 1072498"/>
                  <a:gd name="connsiteX111" fmla="*/ 311321 w 435657"/>
                  <a:gd name="connsiteY111" fmla="*/ 1070675 h 1072498"/>
                  <a:gd name="connsiteX112" fmla="*/ 316836 w 435657"/>
                  <a:gd name="connsiteY112" fmla="*/ 1069388 h 1072498"/>
                  <a:gd name="connsiteX113" fmla="*/ 321822 w 435657"/>
                  <a:gd name="connsiteY113" fmla="*/ 1067565 h 1072498"/>
                  <a:gd name="connsiteX114" fmla="*/ 326675 w 435657"/>
                  <a:gd name="connsiteY114" fmla="*/ 1065741 h 1072498"/>
                  <a:gd name="connsiteX115" fmla="*/ 331529 w 435657"/>
                  <a:gd name="connsiteY115" fmla="*/ 1063275 h 1072498"/>
                  <a:gd name="connsiteX116" fmla="*/ 336471 w 435657"/>
                  <a:gd name="connsiteY116" fmla="*/ 1060272 h 1072498"/>
                  <a:gd name="connsiteX117" fmla="*/ 340839 w 435657"/>
                  <a:gd name="connsiteY117" fmla="*/ 1057161 h 1072498"/>
                  <a:gd name="connsiteX118" fmla="*/ 344457 w 435657"/>
                  <a:gd name="connsiteY118" fmla="*/ 1054051 h 1072498"/>
                  <a:gd name="connsiteX119" fmla="*/ 348163 w 435657"/>
                  <a:gd name="connsiteY119" fmla="*/ 1050405 h 1072498"/>
                  <a:gd name="connsiteX120" fmla="*/ 351163 w 435657"/>
                  <a:gd name="connsiteY120" fmla="*/ 1046115 h 1072498"/>
                  <a:gd name="connsiteX121" fmla="*/ 353722 w 435657"/>
                  <a:gd name="connsiteY121" fmla="*/ 1041825 h 1072498"/>
                  <a:gd name="connsiteX122" fmla="*/ 356149 w 435657"/>
                  <a:gd name="connsiteY122" fmla="*/ 1036891 h 1072498"/>
                  <a:gd name="connsiteX123" fmla="*/ 357428 w 435657"/>
                  <a:gd name="connsiteY123" fmla="*/ 1031958 h 1072498"/>
                  <a:gd name="connsiteX124" fmla="*/ 358532 w 435657"/>
                  <a:gd name="connsiteY124" fmla="*/ 1026488 h 1072498"/>
                  <a:gd name="connsiteX125" fmla="*/ 358532 w 435657"/>
                  <a:gd name="connsiteY125" fmla="*/ 1020375 h 1072498"/>
                  <a:gd name="connsiteX126" fmla="*/ 358532 w 435657"/>
                  <a:gd name="connsiteY126" fmla="*/ 1014798 h 1072498"/>
                  <a:gd name="connsiteX127" fmla="*/ 358532 w 435657"/>
                  <a:gd name="connsiteY127" fmla="*/ 986269 h 1072498"/>
                  <a:gd name="connsiteX128" fmla="*/ 358002 w 435657"/>
                  <a:gd name="connsiteY128" fmla="*/ 958063 h 1072498"/>
                  <a:gd name="connsiteX129" fmla="*/ 356149 w 435657"/>
                  <a:gd name="connsiteY129" fmla="*/ 900362 h 1072498"/>
                  <a:gd name="connsiteX130" fmla="*/ 353722 w 435657"/>
                  <a:gd name="connsiteY130" fmla="*/ 842447 h 1072498"/>
                  <a:gd name="connsiteX131" fmla="*/ 351825 w 435657"/>
                  <a:gd name="connsiteY131" fmla="*/ 784747 h 1072498"/>
                  <a:gd name="connsiteX132" fmla="*/ 351163 w 435657"/>
                  <a:gd name="connsiteY132" fmla="*/ 755897 h 1072498"/>
                  <a:gd name="connsiteX133" fmla="*/ 351163 w 435657"/>
                  <a:gd name="connsiteY133" fmla="*/ 726725 h 1072498"/>
                  <a:gd name="connsiteX134" fmla="*/ 351825 w 435657"/>
                  <a:gd name="connsiteY134" fmla="*/ 697875 h 1072498"/>
                  <a:gd name="connsiteX135" fmla="*/ 353105 w 435657"/>
                  <a:gd name="connsiteY135" fmla="*/ 669668 h 1072498"/>
                  <a:gd name="connsiteX136" fmla="*/ 355531 w 435657"/>
                  <a:gd name="connsiteY136" fmla="*/ 640818 h 1072498"/>
                  <a:gd name="connsiteX137" fmla="*/ 358002 w 435657"/>
                  <a:gd name="connsiteY137" fmla="*/ 612611 h 1072498"/>
                  <a:gd name="connsiteX138" fmla="*/ 362238 w 435657"/>
                  <a:gd name="connsiteY138" fmla="*/ 584726 h 1072498"/>
                  <a:gd name="connsiteX139" fmla="*/ 367224 w 435657"/>
                  <a:gd name="connsiteY139" fmla="*/ 557163 h 1072498"/>
                  <a:gd name="connsiteX140" fmla="*/ 370268 w 435657"/>
                  <a:gd name="connsiteY140" fmla="*/ 541183 h 1072498"/>
                  <a:gd name="connsiteX141" fmla="*/ 372033 w 435657"/>
                  <a:gd name="connsiteY141" fmla="*/ 526382 h 1072498"/>
                  <a:gd name="connsiteX142" fmla="*/ 373268 w 435657"/>
                  <a:gd name="connsiteY142" fmla="*/ 512332 h 1072498"/>
                  <a:gd name="connsiteX143" fmla="*/ 373268 w 435657"/>
                  <a:gd name="connsiteY143" fmla="*/ 498819 h 1072498"/>
                  <a:gd name="connsiteX144" fmla="*/ 373268 w 435657"/>
                  <a:gd name="connsiteY144" fmla="*/ 485949 h 1072498"/>
                  <a:gd name="connsiteX145" fmla="*/ 372651 w 435657"/>
                  <a:gd name="connsiteY145" fmla="*/ 474581 h 1072498"/>
                  <a:gd name="connsiteX146" fmla="*/ 371415 w 435657"/>
                  <a:gd name="connsiteY146" fmla="*/ 462890 h 1072498"/>
                  <a:gd name="connsiteX147" fmla="*/ 369650 w 435657"/>
                  <a:gd name="connsiteY147" fmla="*/ 451307 h 1072498"/>
                  <a:gd name="connsiteX148" fmla="*/ 362900 w 435657"/>
                  <a:gd name="connsiteY148" fmla="*/ 407120 h 1072498"/>
                  <a:gd name="connsiteX149" fmla="*/ 361664 w 435657"/>
                  <a:gd name="connsiteY149" fmla="*/ 396074 h 1072498"/>
                  <a:gd name="connsiteX150" fmla="*/ 360429 w 435657"/>
                  <a:gd name="connsiteY150" fmla="*/ 384383 h 1072498"/>
                  <a:gd name="connsiteX151" fmla="*/ 359237 w 435657"/>
                  <a:gd name="connsiteY151" fmla="*/ 372157 h 1072498"/>
                  <a:gd name="connsiteX152" fmla="*/ 359237 w 435657"/>
                  <a:gd name="connsiteY152" fmla="*/ 359823 h 1072498"/>
                  <a:gd name="connsiteX153" fmla="*/ 359795 w 435657"/>
                  <a:gd name="connsiteY153" fmla="*/ 195931 h 1072498"/>
                  <a:gd name="connsiteX154" fmla="*/ 359237 w 435657"/>
                  <a:gd name="connsiteY154" fmla="*/ 191763 h 1072498"/>
                  <a:gd name="connsiteX155" fmla="*/ 359237 w 435657"/>
                  <a:gd name="connsiteY155" fmla="*/ 191119 h 1072498"/>
                  <a:gd name="connsiteX156" fmla="*/ 359811 w 435657"/>
                  <a:gd name="connsiteY156" fmla="*/ 191119 h 1072498"/>
                  <a:gd name="connsiteX157" fmla="*/ 359795 w 435657"/>
                  <a:gd name="connsiteY157" fmla="*/ 195931 h 1072498"/>
                  <a:gd name="connsiteX158" fmla="*/ 359811 w 435657"/>
                  <a:gd name="connsiteY158" fmla="*/ 196053 h 1072498"/>
                  <a:gd name="connsiteX159" fmla="*/ 364709 w 435657"/>
                  <a:gd name="connsiteY159" fmla="*/ 217181 h 1072498"/>
                  <a:gd name="connsiteX160" fmla="*/ 430671 w 435657"/>
                  <a:gd name="connsiteY160" fmla="*/ 220291 h 1072498"/>
                  <a:gd name="connsiteX161" fmla="*/ 435657 w 435657"/>
                  <a:gd name="connsiteY161" fmla="*/ 170849 h 1072498"/>
                  <a:gd name="connsiteX162" fmla="*/ 417170 w 435657"/>
                  <a:gd name="connsiteY162" fmla="*/ 40541 h 1072498"/>
                  <a:gd name="connsiteX163" fmla="*/ 413552 w 435657"/>
                  <a:gd name="connsiteY163" fmla="*/ 36787 h 1072498"/>
                  <a:gd name="connsiteX164" fmla="*/ 408875 w 435657"/>
                  <a:gd name="connsiteY164" fmla="*/ 33784 h 1072498"/>
                  <a:gd name="connsiteX165" fmla="*/ 402124 w 435657"/>
                  <a:gd name="connsiteY165" fmla="*/ 30030 h 1072498"/>
                  <a:gd name="connsiteX166" fmla="*/ 394800 w 435657"/>
                  <a:gd name="connsiteY166" fmla="*/ 26384 h 1072498"/>
                  <a:gd name="connsiteX167" fmla="*/ 377019 w 435657"/>
                  <a:gd name="connsiteY167" fmla="*/ 19627 h 1072498"/>
                  <a:gd name="connsiteX168" fmla="*/ 358002 w 435657"/>
                  <a:gd name="connsiteY168" fmla="*/ 13514 h 1072498"/>
                  <a:gd name="connsiteX169" fmla="*/ 339515 w 435657"/>
                  <a:gd name="connsiteY169" fmla="*/ 7937 h 1072498"/>
                  <a:gd name="connsiteX170" fmla="*/ 323587 w 435657"/>
                  <a:gd name="connsiteY170" fmla="*/ 3647 h 1072498"/>
                  <a:gd name="connsiteX171" fmla="*/ 308321 w 435657"/>
                  <a:gd name="connsiteY171" fmla="*/ 0 h 1072498"/>
                  <a:gd name="connsiteX0" fmla="*/ 308321 w 435657"/>
                  <a:gd name="connsiteY0" fmla="*/ 0 h 1072498"/>
                  <a:gd name="connsiteX1" fmla="*/ 234372 w 435657"/>
                  <a:gd name="connsiteY1" fmla="*/ 320892 h 1072498"/>
                  <a:gd name="connsiteX2" fmla="*/ 166513 w 435657"/>
                  <a:gd name="connsiteY2" fmla="*/ 1180 h 1072498"/>
                  <a:gd name="connsiteX3" fmla="*/ 144496 w 435657"/>
                  <a:gd name="connsiteY3" fmla="*/ 9224 h 1072498"/>
                  <a:gd name="connsiteX4" fmla="*/ 122346 w 435657"/>
                  <a:gd name="connsiteY4" fmla="*/ 18447 h 1072498"/>
                  <a:gd name="connsiteX5" fmla="*/ 96579 w 435657"/>
                  <a:gd name="connsiteY5" fmla="*/ 29494 h 1072498"/>
                  <a:gd name="connsiteX6" fmla="*/ 83784 w 435657"/>
                  <a:gd name="connsiteY6" fmla="*/ 35607 h 1072498"/>
                  <a:gd name="connsiteX7" fmla="*/ 70856 w 435657"/>
                  <a:gd name="connsiteY7" fmla="*/ 41720 h 1072498"/>
                  <a:gd name="connsiteX8" fmla="*/ 59208 w 435657"/>
                  <a:gd name="connsiteY8" fmla="*/ 48477 h 1072498"/>
                  <a:gd name="connsiteX9" fmla="*/ 49060 w 435657"/>
                  <a:gd name="connsiteY9" fmla="*/ 55234 h 1072498"/>
                  <a:gd name="connsiteX10" fmla="*/ 39838 w 435657"/>
                  <a:gd name="connsiteY10" fmla="*/ 61991 h 1072498"/>
                  <a:gd name="connsiteX11" fmla="*/ 32999 w 435657"/>
                  <a:gd name="connsiteY11" fmla="*/ 68104 h 1072498"/>
                  <a:gd name="connsiteX12" fmla="*/ 30661 w 435657"/>
                  <a:gd name="connsiteY12" fmla="*/ 71214 h 1072498"/>
                  <a:gd name="connsiteX13" fmla="*/ 28764 w 435657"/>
                  <a:gd name="connsiteY13" fmla="*/ 74217 h 1072498"/>
                  <a:gd name="connsiteX14" fmla="*/ 27484 w 435657"/>
                  <a:gd name="connsiteY14" fmla="*/ 77327 h 1072498"/>
                  <a:gd name="connsiteX15" fmla="*/ 26911 w 435657"/>
                  <a:gd name="connsiteY15" fmla="*/ 80116 h 1072498"/>
                  <a:gd name="connsiteX16" fmla="*/ 18969 w 435657"/>
                  <a:gd name="connsiteY16" fmla="*/ 102209 h 1072498"/>
                  <a:gd name="connsiteX17" fmla="*/ 15306 w 435657"/>
                  <a:gd name="connsiteY17" fmla="*/ 122372 h 1072498"/>
                  <a:gd name="connsiteX18" fmla="*/ 13453 w 435657"/>
                  <a:gd name="connsiteY18" fmla="*/ 135242 h 1072498"/>
                  <a:gd name="connsiteX19" fmla="*/ 12262 w 435657"/>
                  <a:gd name="connsiteY19" fmla="*/ 143286 h 1072498"/>
                  <a:gd name="connsiteX20" fmla="*/ 12262 w 435657"/>
                  <a:gd name="connsiteY20" fmla="*/ 164736 h 1072498"/>
                  <a:gd name="connsiteX21" fmla="*/ 10938 w 435657"/>
                  <a:gd name="connsiteY21" fmla="*/ 185650 h 1072498"/>
                  <a:gd name="connsiteX22" fmla="*/ 0 w 435657"/>
                  <a:gd name="connsiteY22" fmla="*/ 288137 h 1072498"/>
                  <a:gd name="connsiteX23" fmla="*/ 79795 w 435657"/>
                  <a:gd name="connsiteY23" fmla="*/ 290427 h 1072498"/>
                  <a:gd name="connsiteX24" fmla="*/ 83784 w 435657"/>
                  <a:gd name="connsiteY24" fmla="*/ 262655 h 1072498"/>
                  <a:gd name="connsiteX25" fmla="*/ 88020 w 435657"/>
                  <a:gd name="connsiteY25" fmla="*/ 226404 h 1072498"/>
                  <a:gd name="connsiteX26" fmla="*/ 90579 w 435657"/>
                  <a:gd name="connsiteY26" fmla="*/ 212247 h 1072498"/>
                  <a:gd name="connsiteX27" fmla="*/ 92299 w 435657"/>
                  <a:gd name="connsiteY27" fmla="*/ 201523 h 1072498"/>
                  <a:gd name="connsiteX28" fmla="*/ 93447 w 435657"/>
                  <a:gd name="connsiteY28" fmla="*/ 194766 h 1072498"/>
                  <a:gd name="connsiteX29" fmla="*/ 94770 w 435657"/>
                  <a:gd name="connsiteY29" fmla="*/ 192943 h 1072498"/>
                  <a:gd name="connsiteX30" fmla="*/ 95388 w 435657"/>
                  <a:gd name="connsiteY30" fmla="*/ 192299 h 1072498"/>
                  <a:gd name="connsiteX31" fmla="*/ 95729 w 435657"/>
                  <a:gd name="connsiteY31" fmla="*/ 287951 h 1072498"/>
                  <a:gd name="connsiteX32" fmla="*/ 210017 w 435657"/>
                  <a:gd name="connsiteY32" fmla="*/ 339001 h 1072498"/>
                  <a:gd name="connsiteX33" fmla="*/ 95491 w 435657"/>
                  <a:gd name="connsiteY33" fmla="*/ 377198 h 1072498"/>
                  <a:gd name="connsiteX34" fmla="*/ 95388 w 435657"/>
                  <a:gd name="connsiteY34" fmla="*/ 379450 h 1072498"/>
                  <a:gd name="connsiteX35" fmla="*/ 94770 w 435657"/>
                  <a:gd name="connsiteY35" fmla="*/ 391784 h 1072498"/>
                  <a:gd name="connsiteX36" fmla="*/ 92873 w 435657"/>
                  <a:gd name="connsiteY36" fmla="*/ 415700 h 1072498"/>
                  <a:gd name="connsiteX37" fmla="*/ 89740 w 435657"/>
                  <a:gd name="connsiteY37" fmla="*/ 437794 h 1072498"/>
                  <a:gd name="connsiteX38" fmla="*/ 87446 w 435657"/>
                  <a:gd name="connsiteY38" fmla="*/ 459887 h 1072498"/>
                  <a:gd name="connsiteX39" fmla="*/ 85505 w 435657"/>
                  <a:gd name="connsiteY39" fmla="*/ 482839 h 1072498"/>
                  <a:gd name="connsiteX40" fmla="*/ 85505 w 435657"/>
                  <a:gd name="connsiteY40" fmla="*/ 495709 h 1072498"/>
                  <a:gd name="connsiteX41" fmla="*/ 85505 w 435657"/>
                  <a:gd name="connsiteY41" fmla="*/ 508686 h 1072498"/>
                  <a:gd name="connsiteX42" fmla="*/ 86078 w 435657"/>
                  <a:gd name="connsiteY42" fmla="*/ 522736 h 1072498"/>
                  <a:gd name="connsiteX43" fmla="*/ 87446 w 435657"/>
                  <a:gd name="connsiteY43" fmla="*/ 538072 h 1072498"/>
                  <a:gd name="connsiteX44" fmla="*/ 89740 w 435657"/>
                  <a:gd name="connsiteY44" fmla="*/ 554696 h 1072498"/>
                  <a:gd name="connsiteX45" fmla="*/ 92299 w 435657"/>
                  <a:gd name="connsiteY45" fmla="*/ 572500 h 1072498"/>
                  <a:gd name="connsiteX46" fmla="*/ 96579 w 435657"/>
                  <a:gd name="connsiteY46" fmla="*/ 598883 h 1072498"/>
                  <a:gd name="connsiteX47" fmla="*/ 99712 w 435657"/>
                  <a:gd name="connsiteY47" fmla="*/ 625481 h 1072498"/>
                  <a:gd name="connsiteX48" fmla="*/ 102050 w 435657"/>
                  <a:gd name="connsiteY48" fmla="*/ 652508 h 1072498"/>
                  <a:gd name="connsiteX49" fmla="*/ 103330 w 435657"/>
                  <a:gd name="connsiteY49" fmla="*/ 680178 h 1072498"/>
                  <a:gd name="connsiteX50" fmla="*/ 103903 w 435657"/>
                  <a:gd name="connsiteY50" fmla="*/ 707742 h 1072498"/>
                  <a:gd name="connsiteX51" fmla="*/ 104565 w 435657"/>
                  <a:gd name="connsiteY51" fmla="*/ 735948 h 1072498"/>
                  <a:gd name="connsiteX52" fmla="*/ 103903 w 435657"/>
                  <a:gd name="connsiteY52" fmla="*/ 763833 h 1072498"/>
                  <a:gd name="connsiteX53" fmla="*/ 103330 w 435657"/>
                  <a:gd name="connsiteY53" fmla="*/ 792683 h 1072498"/>
                  <a:gd name="connsiteX54" fmla="*/ 101521 w 435657"/>
                  <a:gd name="connsiteY54" fmla="*/ 849204 h 1072498"/>
                  <a:gd name="connsiteX55" fmla="*/ 99138 w 435657"/>
                  <a:gd name="connsiteY55" fmla="*/ 905939 h 1072498"/>
                  <a:gd name="connsiteX56" fmla="*/ 97109 w 435657"/>
                  <a:gd name="connsiteY56" fmla="*/ 961709 h 1072498"/>
                  <a:gd name="connsiteX57" fmla="*/ 96579 w 435657"/>
                  <a:gd name="connsiteY57" fmla="*/ 989380 h 1072498"/>
                  <a:gd name="connsiteX58" fmla="*/ 96579 w 435657"/>
                  <a:gd name="connsiteY58" fmla="*/ 1016085 h 1072498"/>
                  <a:gd name="connsiteX59" fmla="*/ 96579 w 435657"/>
                  <a:gd name="connsiteY59" fmla="*/ 1020911 h 1072498"/>
                  <a:gd name="connsiteX60" fmla="*/ 96579 w 435657"/>
                  <a:gd name="connsiteY60" fmla="*/ 1025844 h 1072498"/>
                  <a:gd name="connsiteX61" fmla="*/ 97815 w 435657"/>
                  <a:gd name="connsiteY61" fmla="*/ 1030778 h 1072498"/>
                  <a:gd name="connsiteX62" fmla="*/ 99138 w 435657"/>
                  <a:gd name="connsiteY62" fmla="*/ 1035068 h 1072498"/>
                  <a:gd name="connsiteX63" fmla="*/ 100241 w 435657"/>
                  <a:gd name="connsiteY63" fmla="*/ 1039358 h 1072498"/>
                  <a:gd name="connsiteX64" fmla="*/ 102050 w 435657"/>
                  <a:gd name="connsiteY64" fmla="*/ 1043004 h 1072498"/>
                  <a:gd name="connsiteX65" fmla="*/ 104565 w 435657"/>
                  <a:gd name="connsiteY65" fmla="*/ 1046758 h 1072498"/>
                  <a:gd name="connsiteX66" fmla="*/ 107036 w 435657"/>
                  <a:gd name="connsiteY66" fmla="*/ 1050405 h 1072498"/>
                  <a:gd name="connsiteX67" fmla="*/ 112507 w 435657"/>
                  <a:gd name="connsiteY67" fmla="*/ 1056518 h 1072498"/>
                  <a:gd name="connsiteX68" fmla="*/ 119302 w 435657"/>
                  <a:gd name="connsiteY68" fmla="*/ 1061451 h 1072498"/>
                  <a:gd name="connsiteX69" fmla="*/ 126670 w 435657"/>
                  <a:gd name="connsiteY69" fmla="*/ 1065741 h 1072498"/>
                  <a:gd name="connsiteX70" fmla="*/ 134568 w 435657"/>
                  <a:gd name="connsiteY70" fmla="*/ 1068852 h 1072498"/>
                  <a:gd name="connsiteX71" fmla="*/ 143172 w 435657"/>
                  <a:gd name="connsiteY71" fmla="*/ 1071318 h 1072498"/>
                  <a:gd name="connsiteX72" fmla="*/ 152438 w 435657"/>
                  <a:gd name="connsiteY72" fmla="*/ 1071855 h 1072498"/>
                  <a:gd name="connsiteX73" fmla="*/ 161130 w 435657"/>
                  <a:gd name="connsiteY73" fmla="*/ 1072498 h 1072498"/>
                  <a:gd name="connsiteX74" fmla="*/ 170219 w 435657"/>
                  <a:gd name="connsiteY74" fmla="*/ 1071318 h 1072498"/>
                  <a:gd name="connsiteX75" fmla="*/ 178470 w 435657"/>
                  <a:gd name="connsiteY75" fmla="*/ 1069388 h 1072498"/>
                  <a:gd name="connsiteX76" fmla="*/ 187073 w 435657"/>
                  <a:gd name="connsiteY76" fmla="*/ 1066385 h 1072498"/>
                  <a:gd name="connsiteX77" fmla="*/ 195104 w 435657"/>
                  <a:gd name="connsiteY77" fmla="*/ 1062095 h 1072498"/>
                  <a:gd name="connsiteX78" fmla="*/ 202472 w 435657"/>
                  <a:gd name="connsiteY78" fmla="*/ 1056518 h 1072498"/>
                  <a:gd name="connsiteX79" fmla="*/ 206752 w 435657"/>
                  <a:gd name="connsiteY79" fmla="*/ 1045471 h 1072498"/>
                  <a:gd name="connsiteX80" fmla="*/ 209796 w 435657"/>
                  <a:gd name="connsiteY80" fmla="*/ 1034424 h 1072498"/>
                  <a:gd name="connsiteX81" fmla="*/ 212223 w 435657"/>
                  <a:gd name="connsiteY81" fmla="*/ 1022841 h 1072498"/>
                  <a:gd name="connsiteX82" fmla="*/ 214164 w 435657"/>
                  <a:gd name="connsiteY82" fmla="*/ 1011151 h 1072498"/>
                  <a:gd name="connsiteX83" fmla="*/ 215973 w 435657"/>
                  <a:gd name="connsiteY83" fmla="*/ 999783 h 1072498"/>
                  <a:gd name="connsiteX84" fmla="*/ 216547 w 435657"/>
                  <a:gd name="connsiteY84" fmla="*/ 987556 h 1072498"/>
                  <a:gd name="connsiteX85" fmla="*/ 217209 w 435657"/>
                  <a:gd name="connsiteY85" fmla="*/ 964176 h 1072498"/>
                  <a:gd name="connsiteX86" fmla="*/ 216547 w 435657"/>
                  <a:gd name="connsiteY86" fmla="*/ 748497 h 1072498"/>
                  <a:gd name="connsiteX87" fmla="*/ 216547 w 435657"/>
                  <a:gd name="connsiteY87" fmla="*/ 532603 h 1072498"/>
                  <a:gd name="connsiteX88" fmla="*/ 243550 w 435657"/>
                  <a:gd name="connsiteY88" fmla="*/ 532603 h 1072498"/>
                  <a:gd name="connsiteX89" fmla="*/ 244167 w 435657"/>
                  <a:gd name="connsiteY89" fmla="*/ 656154 h 1072498"/>
                  <a:gd name="connsiteX90" fmla="*/ 243550 w 435657"/>
                  <a:gd name="connsiteY90" fmla="*/ 779813 h 1072498"/>
                  <a:gd name="connsiteX91" fmla="*/ 243550 w 435657"/>
                  <a:gd name="connsiteY91" fmla="*/ 904116 h 1072498"/>
                  <a:gd name="connsiteX92" fmla="*/ 244167 w 435657"/>
                  <a:gd name="connsiteY92" fmla="*/ 965999 h 1072498"/>
                  <a:gd name="connsiteX93" fmla="*/ 244785 w 435657"/>
                  <a:gd name="connsiteY93" fmla="*/ 1027668 h 1072498"/>
                  <a:gd name="connsiteX94" fmla="*/ 245359 w 435657"/>
                  <a:gd name="connsiteY94" fmla="*/ 1033888 h 1072498"/>
                  <a:gd name="connsiteX95" fmla="*/ 247212 w 435657"/>
                  <a:gd name="connsiteY95" fmla="*/ 1039358 h 1072498"/>
                  <a:gd name="connsiteX96" fmla="*/ 249021 w 435657"/>
                  <a:gd name="connsiteY96" fmla="*/ 1044291 h 1072498"/>
                  <a:gd name="connsiteX97" fmla="*/ 251624 w 435657"/>
                  <a:gd name="connsiteY97" fmla="*/ 1049225 h 1072498"/>
                  <a:gd name="connsiteX98" fmla="*/ 254624 w 435657"/>
                  <a:gd name="connsiteY98" fmla="*/ 1053515 h 1072498"/>
                  <a:gd name="connsiteX99" fmla="*/ 257580 w 435657"/>
                  <a:gd name="connsiteY99" fmla="*/ 1057161 h 1072498"/>
                  <a:gd name="connsiteX100" fmla="*/ 261904 w 435657"/>
                  <a:gd name="connsiteY100" fmla="*/ 1060808 h 1072498"/>
                  <a:gd name="connsiteX101" fmla="*/ 265566 w 435657"/>
                  <a:gd name="connsiteY101" fmla="*/ 1063275 h 1072498"/>
                  <a:gd name="connsiteX102" fmla="*/ 270552 w 435657"/>
                  <a:gd name="connsiteY102" fmla="*/ 1065741 h 1072498"/>
                  <a:gd name="connsiteX103" fmla="*/ 274832 w 435657"/>
                  <a:gd name="connsiteY103" fmla="*/ 1068208 h 1072498"/>
                  <a:gd name="connsiteX104" fmla="*/ 279774 w 435657"/>
                  <a:gd name="connsiteY104" fmla="*/ 1069388 h 1072498"/>
                  <a:gd name="connsiteX105" fmla="*/ 285245 w 435657"/>
                  <a:gd name="connsiteY105" fmla="*/ 1070675 h 1072498"/>
                  <a:gd name="connsiteX106" fmla="*/ 290187 w 435657"/>
                  <a:gd name="connsiteY106" fmla="*/ 1071318 h 1072498"/>
                  <a:gd name="connsiteX107" fmla="*/ 295305 w 435657"/>
                  <a:gd name="connsiteY107" fmla="*/ 1071855 h 1072498"/>
                  <a:gd name="connsiteX108" fmla="*/ 300952 w 435657"/>
                  <a:gd name="connsiteY108" fmla="*/ 1071855 h 1072498"/>
                  <a:gd name="connsiteX109" fmla="*/ 306379 w 435657"/>
                  <a:gd name="connsiteY109" fmla="*/ 1071318 h 1072498"/>
                  <a:gd name="connsiteX110" fmla="*/ 311321 w 435657"/>
                  <a:gd name="connsiteY110" fmla="*/ 1070675 h 1072498"/>
                  <a:gd name="connsiteX111" fmla="*/ 316836 w 435657"/>
                  <a:gd name="connsiteY111" fmla="*/ 1069388 h 1072498"/>
                  <a:gd name="connsiteX112" fmla="*/ 321822 w 435657"/>
                  <a:gd name="connsiteY112" fmla="*/ 1067565 h 1072498"/>
                  <a:gd name="connsiteX113" fmla="*/ 326675 w 435657"/>
                  <a:gd name="connsiteY113" fmla="*/ 1065741 h 1072498"/>
                  <a:gd name="connsiteX114" fmla="*/ 331529 w 435657"/>
                  <a:gd name="connsiteY114" fmla="*/ 1063275 h 1072498"/>
                  <a:gd name="connsiteX115" fmla="*/ 336471 w 435657"/>
                  <a:gd name="connsiteY115" fmla="*/ 1060272 h 1072498"/>
                  <a:gd name="connsiteX116" fmla="*/ 340839 w 435657"/>
                  <a:gd name="connsiteY116" fmla="*/ 1057161 h 1072498"/>
                  <a:gd name="connsiteX117" fmla="*/ 344457 w 435657"/>
                  <a:gd name="connsiteY117" fmla="*/ 1054051 h 1072498"/>
                  <a:gd name="connsiteX118" fmla="*/ 348163 w 435657"/>
                  <a:gd name="connsiteY118" fmla="*/ 1050405 h 1072498"/>
                  <a:gd name="connsiteX119" fmla="*/ 351163 w 435657"/>
                  <a:gd name="connsiteY119" fmla="*/ 1046115 h 1072498"/>
                  <a:gd name="connsiteX120" fmla="*/ 353722 w 435657"/>
                  <a:gd name="connsiteY120" fmla="*/ 1041825 h 1072498"/>
                  <a:gd name="connsiteX121" fmla="*/ 356149 w 435657"/>
                  <a:gd name="connsiteY121" fmla="*/ 1036891 h 1072498"/>
                  <a:gd name="connsiteX122" fmla="*/ 357428 w 435657"/>
                  <a:gd name="connsiteY122" fmla="*/ 1031958 h 1072498"/>
                  <a:gd name="connsiteX123" fmla="*/ 358532 w 435657"/>
                  <a:gd name="connsiteY123" fmla="*/ 1026488 h 1072498"/>
                  <a:gd name="connsiteX124" fmla="*/ 358532 w 435657"/>
                  <a:gd name="connsiteY124" fmla="*/ 1020375 h 1072498"/>
                  <a:gd name="connsiteX125" fmla="*/ 358532 w 435657"/>
                  <a:gd name="connsiteY125" fmla="*/ 1014798 h 1072498"/>
                  <a:gd name="connsiteX126" fmla="*/ 358532 w 435657"/>
                  <a:gd name="connsiteY126" fmla="*/ 986269 h 1072498"/>
                  <a:gd name="connsiteX127" fmla="*/ 358002 w 435657"/>
                  <a:gd name="connsiteY127" fmla="*/ 958063 h 1072498"/>
                  <a:gd name="connsiteX128" fmla="*/ 356149 w 435657"/>
                  <a:gd name="connsiteY128" fmla="*/ 900362 h 1072498"/>
                  <a:gd name="connsiteX129" fmla="*/ 353722 w 435657"/>
                  <a:gd name="connsiteY129" fmla="*/ 842447 h 1072498"/>
                  <a:gd name="connsiteX130" fmla="*/ 351825 w 435657"/>
                  <a:gd name="connsiteY130" fmla="*/ 784747 h 1072498"/>
                  <a:gd name="connsiteX131" fmla="*/ 351163 w 435657"/>
                  <a:gd name="connsiteY131" fmla="*/ 755897 h 1072498"/>
                  <a:gd name="connsiteX132" fmla="*/ 351163 w 435657"/>
                  <a:gd name="connsiteY132" fmla="*/ 726725 h 1072498"/>
                  <a:gd name="connsiteX133" fmla="*/ 351825 w 435657"/>
                  <a:gd name="connsiteY133" fmla="*/ 697875 h 1072498"/>
                  <a:gd name="connsiteX134" fmla="*/ 353105 w 435657"/>
                  <a:gd name="connsiteY134" fmla="*/ 669668 h 1072498"/>
                  <a:gd name="connsiteX135" fmla="*/ 355531 w 435657"/>
                  <a:gd name="connsiteY135" fmla="*/ 640818 h 1072498"/>
                  <a:gd name="connsiteX136" fmla="*/ 358002 w 435657"/>
                  <a:gd name="connsiteY136" fmla="*/ 612611 h 1072498"/>
                  <a:gd name="connsiteX137" fmla="*/ 362238 w 435657"/>
                  <a:gd name="connsiteY137" fmla="*/ 584726 h 1072498"/>
                  <a:gd name="connsiteX138" fmla="*/ 367224 w 435657"/>
                  <a:gd name="connsiteY138" fmla="*/ 557163 h 1072498"/>
                  <a:gd name="connsiteX139" fmla="*/ 370268 w 435657"/>
                  <a:gd name="connsiteY139" fmla="*/ 541183 h 1072498"/>
                  <a:gd name="connsiteX140" fmla="*/ 372033 w 435657"/>
                  <a:gd name="connsiteY140" fmla="*/ 526382 h 1072498"/>
                  <a:gd name="connsiteX141" fmla="*/ 373268 w 435657"/>
                  <a:gd name="connsiteY141" fmla="*/ 512332 h 1072498"/>
                  <a:gd name="connsiteX142" fmla="*/ 373268 w 435657"/>
                  <a:gd name="connsiteY142" fmla="*/ 498819 h 1072498"/>
                  <a:gd name="connsiteX143" fmla="*/ 373268 w 435657"/>
                  <a:gd name="connsiteY143" fmla="*/ 485949 h 1072498"/>
                  <a:gd name="connsiteX144" fmla="*/ 372651 w 435657"/>
                  <a:gd name="connsiteY144" fmla="*/ 474581 h 1072498"/>
                  <a:gd name="connsiteX145" fmla="*/ 371415 w 435657"/>
                  <a:gd name="connsiteY145" fmla="*/ 462890 h 1072498"/>
                  <a:gd name="connsiteX146" fmla="*/ 369650 w 435657"/>
                  <a:gd name="connsiteY146" fmla="*/ 451307 h 1072498"/>
                  <a:gd name="connsiteX147" fmla="*/ 362900 w 435657"/>
                  <a:gd name="connsiteY147" fmla="*/ 407120 h 1072498"/>
                  <a:gd name="connsiteX148" fmla="*/ 361664 w 435657"/>
                  <a:gd name="connsiteY148" fmla="*/ 396074 h 1072498"/>
                  <a:gd name="connsiteX149" fmla="*/ 360429 w 435657"/>
                  <a:gd name="connsiteY149" fmla="*/ 384383 h 1072498"/>
                  <a:gd name="connsiteX150" fmla="*/ 359237 w 435657"/>
                  <a:gd name="connsiteY150" fmla="*/ 372157 h 1072498"/>
                  <a:gd name="connsiteX151" fmla="*/ 359237 w 435657"/>
                  <a:gd name="connsiteY151" fmla="*/ 359823 h 1072498"/>
                  <a:gd name="connsiteX152" fmla="*/ 359795 w 435657"/>
                  <a:gd name="connsiteY152" fmla="*/ 195931 h 1072498"/>
                  <a:gd name="connsiteX153" fmla="*/ 359237 w 435657"/>
                  <a:gd name="connsiteY153" fmla="*/ 191763 h 1072498"/>
                  <a:gd name="connsiteX154" fmla="*/ 359237 w 435657"/>
                  <a:gd name="connsiteY154" fmla="*/ 191119 h 1072498"/>
                  <a:gd name="connsiteX155" fmla="*/ 359811 w 435657"/>
                  <a:gd name="connsiteY155" fmla="*/ 191119 h 1072498"/>
                  <a:gd name="connsiteX156" fmla="*/ 359795 w 435657"/>
                  <a:gd name="connsiteY156" fmla="*/ 195931 h 1072498"/>
                  <a:gd name="connsiteX157" fmla="*/ 359811 w 435657"/>
                  <a:gd name="connsiteY157" fmla="*/ 196053 h 1072498"/>
                  <a:gd name="connsiteX158" fmla="*/ 364709 w 435657"/>
                  <a:gd name="connsiteY158" fmla="*/ 217181 h 1072498"/>
                  <a:gd name="connsiteX159" fmla="*/ 430671 w 435657"/>
                  <a:gd name="connsiteY159" fmla="*/ 220291 h 1072498"/>
                  <a:gd name="connsiteX160" fmla="*/ 435657 w 435657"/>
                  <a:gd name="connsiteY160" fmla="*/ 170849 h 1072498"/>
                  <a:gd name="connsiteX161" fmla="*/ 417170 w 435657"/>
                  <a:gd name="connsiteY161" fmla="*/ 40541 h 1072498"/>
                  <a:gd name="connsiteX162" fmla="*/ 413552 w 435657"/>
                  <a:gd name="connsiteY162" fmla="*/ 36787 h 1072498"/>
                  <a:gd name="connsiteX163" fmla="*/ 408875 w 435657"/>
                  <a:gd name="connsiteY163" fmla="*/ 33784 h 1072498"/>
                  <a:gd name="connsiteX164" fmla="*/ 402124 w 435657"/>
                  <a:gd name="connsiteY164" fmla="*/ 30030 h 1072498"/>
                  <a:gd name="connsiteX165" fmla="*/ 394800 w 435657"/>
                  <a:gd name="connsiteY165" fmla="*/ 26384 h 1072498"/>
                  <a:gd name="connsiteX166" fmla="*/ 377019 w 435657"/>
                  <a:gd name="connsiteY166" fmla="*/ 19627 h 1072498"/>
                  <a:gd name="connsiteX167" fmla="*/ 358002 w 435657"/>
                  <a:gd name="connsiteY167" fmla="*/ 13514 h 1072498"/>
                  <a:gd name="connsiteX168" fmla="*/ 339515 w 435657"/>
                  <a:gd name="connsiteY168" fmla="*/ 7937 h 1072498"/>
                  <a:gd name="connsiteX169" fmla="*/ 323587 w 435657"/>
                  <a:gd name="connsiteY169" fmla="*/ 3647 h 1072498"/>
                  <a:gd name="connsiteX170" fmla="*/ 308321 w 435657"/>
                  <a:gd name="connsiteY170" fmla="*/ 0 h 1072498"/>
                  <a:gd name="connsiteX0" fmla="*/ 308321 w 435657"/>
                  <a:gd name="connsiteY0" fmla="*/ 0 h 1072498"/>
                  <a:gd name="connsiteX1" fmla="*/ 234372 w 435657"/>
                  <a:gd name="connsiteY1" fmla="*/ 320892 h 1072498"/>
                  <a:gd name="connsiteX2" fmla="*/ 166513 w 435657"/>
                  <a:gd name="connsiteY2" fmla="*/ 1180 h 1072498"/>
                  <a:gd name="connsiteX3" fmla="*/ 144496 w 435657"/>
                  <a:gd name="connsiteY3" fmla="*/ 9224 h 1072498"/>
                  <a:gd name="connsiteX4" fmla="*/ 122346 w 435657"/>
                  <a:gd name="connsiteY4" fmla="*/ 18447 h 1072498"/>
                  <a:gd name="connsiteX5" fmla="*/ 96579 w 435657"/>
                  <a:gd name="connsiteY5" fmla="*/ 29494 h 1072498"/>
                  <a:gd name="connsiteX6" fmla="*/ 83784 w 435657"/>
                  <a:gd name="connsiteY6" fmla="*/ 35607 h 1072498"/>
                  <a:gd name="connsiteX7" fmla="*/ 70856 w 435657"/>
                  <a:gd name="connsiteY7" fmla="*/ 41720 h 1072498"/>
                  <a:gd name="connsiteX8" fmla="*/ 59208 w 435657"/>
                  <a:gd name="connsiteY8" fmla="*/ 48477 h 1072498"/>
                  <a:gd name="connsiteX9" fmla="*/ 49060 w 435657"/>
                  <a:gd name="connsiteY9" fmla="*/ 55234 h 1072498"/>
                  <a:gd name="connsiteX10" fmla="*/ 39838 w 435657"/>
                  <a:gd name="connsiteY10" fmla="*/ 61991 h 1072498"/>
                  <a:gd name="connsiteX11" fmla="*/ 32999 w 435657"/>
                  <a:gd name="connsiteY11" fmla="*/ 68104 h 1072498"/>
                  <a:gd name="connsiteX12" fmla="*/ 30661 w 435657"/>
                  <a:gd name="connsiteY12" fmla="*/ 71214 h 1072498"/>
                  <a:gd name="connsiteX13" fmla="*/ 28764 w 435657"/>
                  <a:gd name="connsiteY13" fmla="*/ 74217 h 1072498"/>
                  <a:gd name="connsiteX14" fmla="*/ 27484 w 435657"/>
                  <a:gd name="connsiteY14" fmla="*/ 77327 h 1072498"/>
                  <a:gd name="connsiteX15" fmla="*/ 26911 w 435657"/>
                  <a:gd name="connsiteY15" fmla="*/ 80116 h 1072498"/>
                  <a:gd name="connsiteX16" fmla="*/ 18969 w 435657"/>
                  <a:gd name="connsiteY16" fmla="*/ 102209 h 1072498"/>
                  <a:gd name="connsiteX17" fmla="*/ 15306 w 435657"/>
                  <a:gd name="connsiteY17" fmla="*/ 122372 h 1072498"/>
                  <a:gd name="connsiteX18" fmla="*/ 13453 w 435657"/>
                  <a:gd name="connsiteY18" fmla="*/ 135242 h 1072498"/>
                  <a:gd name="connsiteX19" fmla="*/ 12262 w 435657"/>
                  <a:gd name="connsiteY19" fmla="*/ 143286 h 1072498"/>
                  <a:gd name="connsiteX20" fmla="*/ 12262 w 435657"/>
                  <a:gd name="connsiteY20" fmla="*/ 164736 h 1072498"/>
                  <a:gd name="connsiteX21" fmla="*/ 10938 w 435657"/>
                  <a:gd name="connsiteY21" fmla="*/ 185650 h 1072498"/>
                  <a:gd name="connsiteX22" fmla="*/ 0 w 435657"/>
                  <a:gd name="connsiteY22" fmla="*/ 288137 h 1072498"/>
                  <a:gd name="connsiteX23" fmla="*/ 79795 w 435657"/>
                  <a:gd name="connsiteY23" fmla="*/ 290427 h 1072498"/>
                  <a:gd name="connsiteX24" fmla="*/ 83784 w 435657"/>
                  <a:gd name="connsiteY24" fmla="*/ 262655 h 1072498"/>
                  <a:gd name="connsiteX25" fmla="*/ 88020 w 435657"/>
                  <a:gd name="connsiteY25" fmla="*/ 226404 h 1072498"/>
                  <a:gd name="connsiteX26" fmla="*/ 90579 w 435657"/>
                  <a:gd name="connsiteY26" fmla="*/ 212247 h 1072498"/>
                  <a:gd name="connsiteX27" fmla="*/ 92299 w 435657"/>
                  <a:gd name="connsiteY27" fmla="*/ 201523 h 1072498"/>
                  <a:gd name="connsiteX28" fmla="*/ 93447 w 435657"/>
                  <a:gd name="connsiteY28" fmla="*/ 194766 h 1072498"/>
                  <a:gd name="connsiteX29" fmla="*/ 94770 w 435657"/>
                  <a:gd name="connsiteY29" fmla="*/ 192943 h 1072498"/>
                  <a:gd name="connsiteX30" fmla="*/ 95388 w 435657"/>
                  <a:gd name="connsiteY30" fmla="*/ 192299 h 1072498"/>
                  <a:gd name="connsiteX31" fmla="*/ 95729 w 435657"/>
                  <a:gd name="connsiteY31" fmla="*/ 287951 h 1072498"/>
                  <a:gd name="connsiteX32" fmla="*/ 95491 w 435657"/>
                  <a:gd name="connsiteY32" fmla="*/ 377198 h 1072498"/>
                  <a:gd name="connsiteX33" fmla="*/ 95388 w 435657"/>
                  <a:gd name="connsiteY33" fmla="*/ 379450 h 1072498"/>
                  <a:gd name="connsiteX34" fmla="*/ 94770 w 435657"/>
                  <a:gd name="connsiteY34" fmla="*/ 391784 h 1072498"/>
                  <a:gd name="connsiteX35" fmla="*/ 92873 w 435657"/>
                  <a:gd name="connsiteY35" fmla="*/ 415700 h 1072498"/>
                  <a:gd name="connsiteX36" fmla="*/ 89740 w 435657"/>
                  <a:gd name="connsiteY36" fmla="*/ 437794 h 1072498"/>
                  <a:gd name="connsiteX37" fmla="*/ 87446 w 435657"/>
                  <a:gd name="connsiteY37" fmla="*/ 459887 h 1072498"/>
                  <a:gd name="connsiteX38" fmla="*/ 85505 w 435657"/>
                  <a:gd name="connsiteY38" fmla="*/ 482839 h 1072498"/>
                  <a:gd name="connsiteX39" fmla="*/ 85505 w 435657"/>
                  <a:gd name="connsiteY39" fmla="*/ 495709 h 1072498"/>
                  <a:gd name="connsiteX40" fmla="*/ 85505 w 435657"/>
                  <a:gd name="connsiteY40" fmla="*/ 508686 h 1072498"/>
                  <a:gd name="connsiteX41" fmla="*/ 86078 w 435657"/>
                  <a:gd name="connsiteY41" fmla="*/ 522736 h 1072498"/>
                  <a:gd name="connsiteX42" fmla="*/ 87446 w 435657"/>
                  <a:gd name="connsiteY42" fmla="*/ 538072 h 1072498"/>
                  <a:gd name="connsiteX43" fmla="*/ 89740 w 435657"/>
                  <a:gd name="connsiteY43" fmla="*/ 554696 h 1072498"/>
                  <a:gd name="connsiteX44" fmla="*/ 92299 w 435657"/>
                  <a:gd name="connsiteY44" fmla="*/ 572500 h 1072498"/>
                  <a:gd name="connsiteX45" fmla="*/ 96579 w 435657"/>
                  <a:gd name="connsiteY45" fmla="*/ 598883 h 1072498"/>
                  <a:gd name="connsiteX46" fmla="*/ 99712 w 435657"/>
                  <a:gd name="connsiteY46" fmla="*/ 625481 h 1072498"/>
                  <a:gd name="connsiteX47" fmla="*/ 102050 w 435657"/>
                  <a:gd name="connsiteY47" fmla="*/ 652508 h 1072498"/>
                  <a:gd name="connsiteX48" fmla="*/ 103330 w 435657"/>
                  <a:gd name="connsiteY48" fmla="*/ 680178 h 1072498"/>
                  <a:gd name="connsiteX49" fmla="*/ 103903 w 435657"/>
                  <a:gd name="connsiteY49" fmla="*/ 707742 h 1072498"/>
                  <a:gd name="connsiteX50" fmla="*/ 104565 w 435657"/>
                  <a:gd name="connsiteY50" fmla="*/ 735948 h 1072498"/>
                  <a:gd name="connsiteX51" fmla="*/ 103903 w 435657"/>
                  <a:gd name="connsiteY51" fmla="*/ 763833 h 1072498"/>
                  <a:gd name="connsiteX52" fmla="*/ 103330 w 435657"/>
                  <a:gd name="connsiteY52" fmla="*/ 792683 h 1072498"/>
                  <a:gd name="connsiteX53" fmla="*/ 101521 w 435657"/>
                  <a:gd name="connsiteY53" fmla="*/ 849204 h 1072498"/>
                  <a:gd name="connsiteX54" fmla="*/ 99138 w 435657"/>
                  <a:gd name="connsiteY54" fmla="*/ 905939 h 1072498"/>
                  <a:gd name="connsiteX55" fmla="*/ 97109 w 435657"/>
                  <a:gd name="connsiteY55" fmla="*/ 961709 h 1072498"/>
                  <a:gd name="connsiteX56" fmla="*/ 96579 w 435657"/>
                  <a:gd name="connsiteY56" fmla="*/ 989380 h 1072498"/>
                  <a:gd name="connsiteX57" fmla="*/ 96579 w 435657"/>
                  <a:gd name="connsiteY57" fmla="*/ 1016085 h 1072498"/>
                  <a:gd name="connsiteX58" fmla="*/ 96579 w 435657"/>
                  <a:gd name="connsiteY58" fmla="*/ 1020911 h 1072498"/>
                  <a:gd name="connsiteX59" fmla="*/ 96579 w 435657"/>
                  <a:gd name="connsiteY59" fmla="*/ 1025844 h 1072498"/>
                  <a:gd name="connsiteX60" fmla="*/ 97815 w 435657"/>
                  <a:gd name="connsiteY60" fmla="*/ 1030778 h 1072498"/>
                  <a:gd name="connsiteX61" fmla="*/ 99138 w 435657"/>
                  <a:gd name="connsiteY61" fmla="*/ 1035068 h 1072498"/>
                  <a:gd name="connsiteX62" fmla="*/ 100241 w 435657"/>
                  <a:gd name="connsiteY62" fmla="*/ 1039358 h 1072498"/>
                  <a:gd name="connsiteX63" fmla="*/ 102050 w 435657"/>
                  <a:gd name="connsiteY63" fmla="*/ 1043004 h 1072498"/>
                  <a:gd name="connsiteX64" fmla="*/ 104565 w 435657"/>
                  <a:gd name="connsiteY64" fmla="*/ 1046758 h 1072498"/>
                  <a:gd name="connsiteX65" fmla="*/ 107036 w 435657"/>
                  <a:gd name="connsiteY65" fmla="*/ 1050405 h 1072498"/>
                  <a:gd name="connsiteX66" fmla="*/ 112507 w 435657"/>
                  <a:gd name="connsiteY66" fmla="*/ 1056518 h 1072498"/>
                  <a:gd name="connsiteX67" fmla="*/ 119302 w 435657"/>
                  <a:gd name="connsiteY67" fmla="*/ 1061451 h 1072498"/>
                  <a:gd name="connsiteX68" fmla="*/ 126670 w 435657"/>
                  <a:gd name="connsiteY68" fmla="*/ 1065741 h 1072498"/>
                  <a:gd name="connsiteX69" fmla="*/ 134568 w 435657"/>
                  <a:gd name="connsiteY69" fmla="*/ 1068852 h 1072498"/>
                  <a:gd name="connsiteX70" fmla="*/ 143172 w 435657"/>
                  <a:gd name="connsiteY70" fmla="*/ 1071318 h 1072498"/>
                  <a:gd name="connsiteX71" fmla="*/ 152438 w 435657"/>
                  <a:gd name="connsiteY71" fmla="*/ 1071855 h 1072498"/>
                  <a:gd name="connsiteX72" fmla="*/ 161130 w 435657"/>
                  <a:gd name="connsiteY72" fmla="*/ 1072498 h 1072498"/>
                  <a:gd name="connsiteX73" fmla="*/ 170219 w 435657"/>
                  <a:gd name="connsiteY73" fmla="*/ 1071318 h 1072498"/>
                  <a:gd name="connsiteX74" fmla="*/ 178470 w 435657"/>
                  <a:gd name="connsiteY74" fmla="*/ 1069388 h 1072498"/>
                  <a:gd name="connsiteX75" fmla="*/ 187073 w 435657"/>
                  <a:gd name="connsiteY75" fmla="*/ 1066385 h 1072498"/>
                  <a:gd name="connsiteX76" fmla="*/ 195104 w 435657"/>
                  <a:gd name="connsiteY76" fmla="*/ 1062095 h 1072498"/>
                  <a:gd name="connsiteX77" fmla="*/ 202472 w 435657"/>
                  <a:gd name="connsiteY77" fmla="*/ 1056518 h 1072498"/>
                  <a:gd name="connsiteX78" fmla="*/ 206752 w 435657"/>
                  <a:gd name="connsiteY78" fmla="*/ 1045471 h 1072498"/>
                  <a:gd name="connsiteX79" fmla="*/ 209796 w 435657"/>
                  <a:gd name="connsiteY79" fmla="*/ 1034424 h 1072498"/>
                  <a:gd name="connsiteX80" fmla="*/ 212223 w 435657"/>
                  <a:gd name="connsiteY80" fmla="*/ 1022841 h 1072498"/>
                  <a:gd name="connsiteX81" fmla="*/ 214164 w 435657"/>
                  <a:gd name="connsiteY81" fmla="*/ 1011151 h 1072498"/>
                  <a:gd name="connsiteX82" fmla="*/ 215973 w 435657"/>
                  <a:gd name="connsiteY82" fmla="*/ 999783 h 1072498"/>
                  <a:gd name="connsiteX83" fmla="*/ 216547 w 435657"/>
                  <a:gd name="connsiteY83" fmla="*/ 987556 h 1072498"/>
                  <a:gd name="connsiteX84" fmla="*/ 217209 w 435657"/>
                  <a:gd name="connsiteY84" fmla="*/ 964176 h 1072498"/>
                  <a:gd name="connsiteX85" fmla="*/ 216547 w 435657"/>
                  <a:gd name="connsiteY85" fmla="*/ 748497 h 1072498"/>
                  <a:gd name="connsiteX86" fmla="*/ 216547 w 435657"/>
                  <a:gd name="connsiteY86" fmla="*/ 532603 h 1072498"/>
                  <a:gd name="connsiteX87" fmla="*/ 243550 w 435657"/>
                  <a:gd name="connsiteY87" fmla="*/ 532603 h 1072498"/>
                  <a:gd name="connsiteX88" fmla="*/ 244167 w 435657"/>
                  <a:gd name="connsiteY88" fmla="*/ 656154 h 1072498"/>
                  <a:gd name="connsiteX89" fmla="*/ 243550 w 435657"/>
                  <a:gd name="connsiteY89" fmla="*/ 779813 h 1072498"/>
                  <a:gd name="connsiteX90" fmla="*/ 243550 w 435657"/>
                  <a:gd name="connsiteY90" fmla="*/ 904116 h 1072498"/>
                  <a:gd name="connsiteX91" fmla="*/ 244167 w 435657"/>
                  <a:gd name="connsiteY91" fmla="*/ 965999 h 1072498"/>
                  <a:gd name="connsiteX92" fmla="*/ 244785 w 435657"/>
                  <a:gd name="connsiteY92" fmla="*/ 1027668 h 1072498"/>
                  <a:gd name="connsiteX93" fmla="*/ 245359 w 435657"/>
                  <a:gd name="connsiteY93" fmla="*/ 1033888 h 1072498"/>
                  <a:gd name="connsiteX94" fmla="*/ 247212 w 435657"/>
                  <a:gd name="connsiteY94" fmla="*/ 1039358 h 1072498"/>
                  <a:gd name="connsiteX95" fmla="*/ 249021 w 435657"/>
                  <a:gd name="connsiteY95" fmla="*/ 1044291 h 1072498"/>
                  <a:gd name="connsiteX96" fmla="*/ 251624 w 435657"/>
                  <a:gd name="connsiteY96" fmla="*/ 1049225 h 1072498"/>
                  <a:gd name="connsiteX97" fmla="*/ 254624 w 435657"/>
                  <a:gd name="connsiteY97" fmla="*/ 1053515 h 1072498"/>
                  <a:gd name="connsiteX98" fmla="*/ 257580 w 435657"/>
                  <a:gd name="connsiteY98" fmla="*/ 1057161 h 1072498"/>
                  <a:gd name="connsiteX99" fmla="*/ 261904 w 435657"/>
                  <a:gd name="connsiteY99" fmla="*/ 1060808 h 1072498"/>
                  <a:gd name="connsiteX100" fmla="*/ 265566 w 435657"/>
                  <a:gd name="connsiteY100" fmla="*/ 1063275 h 1072498"/>
                  <a:gd name="connsiteX101" fmla="*/ 270552 w 435657"/>
                  <a:gd name="connsiteY101" fmla="*/ 1065741 h 1072498"/>
                  <a:gd name="connsiteX102" fmla="*/ 274832 w 435657"/>
                  <a:gd name="connsiteY102" fmla="*/ 1068208 h 1072498"/>
                  <a:gd name="connsiteX103" fmla="*/ 279774 w 435657"/>
                  <a:gd name="connsiteY103" fmla="*/ 1069388 h 1072498"/>
                  <a:gd name="connsiteX104" fmla="*/ 285245 w 435657"/>
                  <a:gd name="connsiteY104" fmla="*/ 1070675 h 1072498"/>
                  <a:gd name="connsiteX105" fmla="*/ 290187 w 435657"/>
                  <a:gd name="connsiteY105" fmla="*/ 1071318 h 1072498"/>
                  <a:gd name="connsiteX106" fmla="*/ 295305 w 435657"/>
                  <a:gd name="connsiteY106" fmla="*/ 1071855 h 1072498"/>
                  <a:gd name="connsiteX107" fmla="*/ 300952 w 435657"/>
                  <a:gd name="connsiteY107" fmla="*/ 1071855 h 1072498"/>
                  <a:gd name="connsiteX108" fmla="*/ 306379 w 435657"/>
                  <a:gd name="connsiteY108" fmla="*/ 1071318 h 1072498"/>
                  <a:gd name="connsiteX109" fmla="*/ 311321 w 435657"/>
                  <a:gd name="connsiteY109" fmla="*/ 1070675 h 1072498"/>
                  <a:gd name="connsiteX110" fmla="*/ 316836 w 435657"/>
                  <a:gd name="connsiteY110" fmla="*/ 1069388 h 1072498"/>
                  <a:gd name="connsiteX111" fmla="*/ 321822 w 435657"/>
                  <a:gd name="connsiteY111" fmla="*/ 1067565 h 1072498"/>
                  <a:gd name="connsiteX112" fmla="*/ 326675 w 435657"/>
                  <a:gd name="connsiteY112" fmla="*/ 1065741 h 1072498"/>
                  <a:gd name="connsiteX113" fmla="*/ 331529 w 435657"/>
                  <a:gd name="connsiteY113" fmla="*/ 1063275 h 1072498"/>
                  <a:gd name="connsiteX114" fmla="*/ 336471 w 435657"/>
                  <a:gd name="connsiteY114" fmla="*/ 1060272 h 1072498"/>
                  <a:gd name="connsiteX115" fmla="*/ 340839 w 435657"/>
                  <a:gd name="connsiteY115" fmla="*/ 1057161 h 1072498"/>
                  <a:gd name="connsiteX116" fmla="*/ 344457 w 435657"/>
                  <a:gd name="connsiteY116" fmla="*/ 1054051 h 1072498"/>
                  <a:gd name="connsiteX117" fmla="*/ 348163 w 435657"/>
                  <a:gd name="connsiteY117" fmla="*/ 1050405 h 1072498"/>
                  <a:gd name="connsiteX118" fmla="*/ 351163 w 435657"/>
                  <a:gd name="connsiteY118" fmla="*/ 1046115 h 1072498"/>
                  <a:gd name="connsiteX119" fmla="*/ 353722 w 435657"/>
                  <a:gd name="connsiteY119" fmla="*/ 1041825 h 1072498"/>
                  <a:gd name="connsiteX120" fmla="*/ 356149 w 435657"/>
                  <a:gd name="connsiteY120" fmla="*/ 1036891 h 1072498"/>
                  <a:gd name="connsiteX121" fmla="*/ 357428 w 435657"/>
                  <a:gd name="connsiteY121" fmla="*/ 1031958 h 1072498"/>
                  <a:gd name="connsiteX122" fmla="*/ 358532 w 435657"/>
                  <a:gd name="connsiteY122" fmla="*/ 1026488 h 1072498"/>
                  <a:gd name="connsiteX123" fmla="*/ 358532 w 435657"/>
                  <a:gd name="connsiteY123" fmla="*/ 1020375 h 1072498"/>
                  <a:gd name="connsiteX124" fmla="*/ 358532 w 435657"/>
                  <a:gd name="connsiteY124" fmla="*/ 1014798 h 1072498"/>
                  <a:gd name="connsiteX125" fmla="*/ 358532 w 435657"/>
                  <a:gd name="connsiteY125" fmla="*/ 986269 h 1072498"/>
                  <a:gd name="connsiteX126" fmla="*/ 358002 w 435657"/>
                  <a:gd name="connsiteY126" fmla="*/ 958063 h 1072498"/>
                  <a:gd name="connsiteX127" fmla="*/ 356149 w 435657"/>
                  <a:gd name="connsiteY127" fmla="*/ 900362 h 1072498"/>
                  <a:gd name="connsiteX128" fmla="*/ 353722 w 435657"/>
                  <a:gd name="connsiteY128" fmla="*/ 842447 h 1072498"/>
                  <a:gd name="connsiteX129" fmla="*/ 351825 w 435657"/>
                  <a:gd name="connsiteY129" fmla="*/ 784747 h 1072498"/>
                  <a:gd name="connsiteX130" fmla="*/ 351163 w 435657"/>
                  <a:gd name="connsiteY130" fmla="*/ 755897 h 1072498"/>
                  <a:gd name="connsiteX131" fmla="*/ 351163 w 435657"/>
                  <a:gd name="connsiteY131" fmla="*/ 726725 h 1072498"/>
                  <a:gd name="connsiteX132" fmla="*/ 351825 w 435657"/>
                  <a:gd name="connsiteY132" fmla="*/ 697875 h 1072498"/>
                  <a:gd name="connsiteX133" fmla="*/ 353105 w 435657"/>
                  <a:gd name="connsiteY133" fmla="*/ 669668 h 1072498"/>
                  <a:gd name="connsiteX134" fmla="*/ 355531 w 435657"/>
                  <a:gd name="connsiteY134" fmla="*/ 640818 h 1072498"/>
                  <a:gd name="connsiteX135" fmla="*/ 358002 w 435657"/>
                  <a:gd name="connsiteY135" fmla="*/ 612611 h 1072498"/>
                  <a:gd name="connsiteX136" fmla="*/ 362238 w 435657"/>
                  <a:gd name="connsiteY136" fmla="*/ 584726 h 1072498"/>
                  <a:gd name="connsiteX137" fmla="*/ 367224 w 435657"/>
                  <a:gd name="connsiteY137" fmla="*/ 557163 h 1072498"/>
                  <a:gd name="connsiteX138" fmla="*/ 370268 w 435657"/>
                  <a:gd name="connsiteY138" fmla="*/ 541183 h 1072498"/>
                  <a:gd name="connsiteX139" fmla="*/ 372033 w 435657"/>
                  <a:gd name="connsiteY139" fmla="*/ 526382 h 1072498"/>
                  <a:gd name="connsiteX140" fmla="*/ 373268 w 435657"/>
                  <a:gd name="connsiteY140" fmla="*/ 512332 h 1072498"/>
                  <a:gd name="connsiteX141" fmla="*/ 373268 w 435657"/>
                  <a:gd name="connsiteY141" fmla="*/ 498819 h 1072498"/>
                  <a:gd name="connsiteX142" fmla="*/ 373268 w 435657"/>
                  <a:gd name="connsiteY142" fmla="*/ 485949 h 1072498"/>
                  <a:gd name="connsiteX143" fmla="*/ 372651 w 435657"/>
                  <a:gd name="connsiteY143" fmla="*/ 474581 h 1072498"/>
                  <a:gd name="connsiteX144" fmla="*/ 371415 w 435657"/>
                  <a:gd name="connsiteY144" fmla="*/ 462890 h 1072498"/>
                  <a:gd name="connsiteX145" fmla="*/ 369650 w 435657"/>
                  <a:gd name="connsiteY145" fmla="*/ 451307 h 1072498"/>
                  <a:gd name="connsiteX146" fmla="*/ 362900 w 435657"/>
                  <a:gd name="connsiteY146" fmla="*/ 407120 h 1072498"/>
                  <a:gd name="connsiteX147" fmla="*/ 361664 w 435657"/>
                  <a:gd name="connsiteY147" fmla="*/ 396074 h 1072498"/>
                  <a:gd name="connsiteX148" fmla="*/ 360429 w 435657"/>
                  <a:gd name="connsiteY148" fmla="*/ 384383 h 1072498"/>
                  <a:gd name="connsiteX149" fmla="*/ 359237 w 435657"/>
                  <a:gd name="connsiteY149" fmla="*/ 372157 h 1072498"/>
                  <a:gd name="connsiteX150" fmla="*/ 359237 w 435657"/>
                  <a:gd name="connsiteY150" fmla="*/ 359823 h 1072498"/>
                  <a:gd name="connsiteX151" fmla="*/ 359795 w 435657"/>
                  <a:gd name="connsiteY151" fmla="*/ 195931 h 1072498"/>
                  <a:gd name="connsiteX152" fmla="*/ 359237 w 435657"/>
                  <a:gd name="connsiteY152" fmla="*/ 191763 h 1072498"/>
                  <a:gd name="connsiteX153" fmla="*/ 359237 w 435657"/>
                  <a:gd name="connsiteY153" fmla="*/ 191119 h 1072498"/>
                  <a:gd name="connsiteX154" fmla="*/ 359811 w 435657"/>
                  <a:gd name="connsiteY154" fmla="*/ 191119 h 1072498"/>
                  <a:gd name="connsiteX155" fmla="*/ 359795 w 435657"/>
                  <a:gd name="connsiteY155" fmla="*/ 195931 h 1072498"/>
                  <a:gd name="connsiteX156" fmla="*/ 359811 w 435657"/>
                  <a:gd name="connsiteY156" fmla="*/ 196053 h 1072498"/>
                  <a:gd name="connsiteX157" fmla="*/ 364709 w 435657"/>
                  <a:gd name="connsiteY157" fmla="*/ 217181 h 1072498"/>
                  <a:gd name="connsiteX158" fmla="*/ 430671 w 435657"/>
                  <a:gd name="connsiteY158" fmla="*/ 220291 h 1072498"/>
                  <a:gd name="connsiteX159" fmla="*/ 435657 w 435657"/>
                  <a:gd name="connsiteY159" fmla="*/ 170849 h 1072498"/>
                  <a:gd name="connsiteX160" fmla="*/ 417170 w 435657"/>
                  <a:gd name="connsiteY160" fmla="*/ 40541 h 1072498"/>
                  <a:gd name="connsiteX161" fmla="*/ 413552 w 435657"/>
                  <a:gd name="connsiteY161" fmla="*/ 36787 h 1072498"/>
                  <a:gd name="connsiteX162" fmla="*/ 408875 w 435657"/>
                  <a:gd name="connsiteY162" fmla="*/ 33784 h 1072498"/>
                  <a:gd name="connsiteX163" fmla="*/ 402124 w 435657"/>
                  <a:gd name="connsiteY163" fmla="*/ 30030 h 1072498"/>
                  <a:gd name="connsiteX164" fmla="*/ 394800 w 435657"/>
                  <a:gd name="connsiteY164" fmla="*/ 26384 h 1072498"/>
                  <a:gd name="connsiteX165" fmla="*/ 377019 w 435657"/>
                  <a:gd name="connsiteY165" fmla="*/ 19627 h 1072498"/>
                  <a:gd name="connsiteX166" fmla="*/ 358002 w 435657"/>
                  <a:gd name="connsiteY166" fmla="*/ 13514 h 1072498"/>
                  <a:gd name="connsiteX167" fmla="*/ 339515 w 435657"/>
                  <a:gd name="connsiteY167" fmla="*/ 7937 h 1072498"/>
                  <a:gd name="connsiteX168" fmla="*/ 323587 w 435657"/>
                  <a:gd name="connsiteY168" fmla="*/ 3647 h 1072498"/>
                  <a:gd name="connsiteX169" fmla="*/ 308321 w 435657"/>
                  <a:gd name="connsiteY169" fmla="*/ 0 h 1072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435657" h="1072498">
                    <a:moveTo>
                      <a:pt x="308321" y="0"/>
                    </a:moveTo>
                    <a:lnTo>
                      <a:pt x="234372" y="320892"/>
                    </a:lnTo>
                    <a:lnTo>
                      <a:pt x="166513" y="1180"/>
                    </a:lnTo>
                    <a:lnTo>
                      <a:pt x="144496" y="9224"/>
                    </a:lnTo>
                    <a:lnTo>
                      <a:pt x="122346" y="18447"/>
                    </a:lnTo>
                    <a:lnTo>
                      <a:pt x="96579" y="29494"/>
                    </a:lnTo>
                    <a:lnTo>
                      <a:pt x="83784" y="35607"/>
                    </a:lnTo>
                    <a:lnTo>
                      <a:pt x="70856" y="41720"/>
                    </a:lnTo>
                    <a:lnTo>
                      <a:pt x="59208" y="48477"/>
                    </a:lnTo>
                    <a:lnTo>
                      <a:pt x="49060" y="55234"/>
                    </a:lnTo>
                    <a:lnTo>
                      <a:pt x="39838" y="61991"/>
                    </a:lnTo>
                    <a:lnTo>
                      <a:pt x="32999" y="68104"/>
                    </a:lnTo>
                    <a:cubicBezTo>
                      <a:pt x="32249" y="69176"/>
                      <a:pt x="31411" y="70141"/>
                      <a:pt x="30661" y="71214"/>
                    </a:cubicBezTo>
                    <a:cubicBezTo>
                      <a:pt x="30087" y="72179"/>
                      <a:pt x="29470" y="73252"/>
                      <a:pt x="28764" y="74217"/>
                    </a:cubicBezTo>
                    <a:cubicBezTo>
                      <a:pt x="28411" y="75289"/>
                      <a:pt x="27925" y="76255"/>
                      <a:pt x="27484" y="77327"/>
                    </a:cubicBezTo>
                    <a:cubicBezTo>
                      <a:pt x="27308" y="78292"/>
                      <a:pt x="27087" y="79150"/>
                      <a:pt x="26911" y="80116"/>
                    </a:cubicBezTo>
                    <a:cubicBezTo>
                      <a:pt x="24307" y="87516"/>
                      <a:pt x="21616" y="94809"/>
                      <a:pt x="18969" y="102209"/>
                    </a:cubicBezTo>
                    <a:cubicBezTo>
                      <a:pt x="17777" y="108966"/>
                      <a:pt x="16498" y="115615"/>
                      <a:pt x="15306" y="122372"/>
                    </a:cubicBezTo>
                    <a:cubicBezTo>
                      <a:pt x="14689" y="126662"/>
                      <a:pt x="14159" y="130952"/>
                      <a:pt x="13453" y="135242"/>
                    </a:cubicBezTo>
                    <a:cubicBezTo>
                      <a:pt x="13100" y="137923"/>
                      <a:pt x="12615" y="140605"/>
                      <a:pt x="12262" y="143286"/>
                    </a:cubicBezTo>
                    <a:lnTo>
                      <a:pt x="12262" y="164736"/>
                    </a:lnTo>
                    <a:cubicBezTo>
                      <a:pt x="11821" y="171707"/>
                      <a:pt x="11379" y="178679"/>
                      <a:pt x="10938" y="185650"/>
                    </a:cubicBezTo>
                    <a:cubicBezTo>
                      <a:pt x="9134" y="206217"/>
                      <a:pt x="2907" y="262763"/>
                      <a:pt x="0" y="288137"/>
                    </a:cubicBezTo>
                    <a:lnTo>
                      <a:pt x="79795" y="290427"/>
                    </a:lnTo>
                    <a:lnTo>
                      <a:pt x="83784" y="262655"/>
                    </a:lnTo>
                    <a:cubicBezTo>
                      <a:pt x="85107" y="250536"/>
                      <a:pt x="86652" y="238524"/>
                      <a:pt x="88020" y="226404"/>
                    </a:cubicBezTo>
                    <a:cubicBezTo>
                      <a:pt x="88814" y="221685"/>
                      <a:pt x="89608" y="216966"/>
                      <a:pt x="90579" y="212247"/>
                    </a:cubicBezTo>
                    <a:cubicBezTo>
                      <a:pt x="91152" y="208708"/>
                      <a:pt x="91770" y="205062"/>
                      <a:pt x="92299" y="201523"/>
                    </a:cubicBezTo>
                    <a:cubicBezTo>
                      <a:pt x="92696" y="199270"/>
                      <a:pt x="93049" y="197018"/>
                      <a:pt x="93447" y="194766"/>
                    </a:cubicBezTo>
                    <a:cubicBezTo>
                      <a:pt x="93932" y="194122"/>
                      <a:pt x="94373" y="193586"/>
                      <a:pt x="94770" y="192943"/>
                    </a:cubicBezTo>
                    <a:cubicBezTo>
                      <a:pt x="94947" y="192728"/>
                      <a:pt x="95167" y="192514"/>
                      <a:pt x="95388" y="192299"/>
                    </a:cubicBezTo>
                    <a:cubicBezTo>
                      <a:pt x="95502" y="224183"/>
                      <a:pt x="95615" y="256067"/>
                      <a:pt x="95729" y="287951"/>
                    </a:cubicBezTo>
                    <a:cubicBezTo>
                      <a:pt x="95650" y="317700"/>
                      <a:pt x="95570" y="347449"/>
                      <a:pt x="95491" y="377198"/>
                    </a:cubicBezTo>
                    <a:cubicBezTo>
                      <a:pt x="95457" y="377949"/>
                      <a:pt x="95422" y="378699"/>
                      <a:pt x="95388" y="379450"/>
                    </a:cubicBezTo>
                    <a:cubicBezTo>
                      <a:pt x="95167" y="383525"/>
                      <a:pt x="94991" y="387708"/>
                      <a:pt x="94770" y="391784"/>
                    </a:cubicBezTo>
                    <a:cubicBezTo>
                      <a:pt x="94108" y="399720"/>
                      <a:pt x="93447" y="407764"/>
                      <a:pt x="92873" y="415700"/>
                    </a:cubicBezTo>
                    <a:cubicBezTo>
                      <a:pt x="91946" y="423101"/>
                      <a:pt x="90976" y="430394"/>
                      <a:pt x="89740" y="437794"/>
                    </a:cubicBezTo>
                    <a:cubicBezTo>
                      <a:pt x="88990" y="445194"/>
                      <a:pt x="88240" y="452487"/>
                      <a:pt x="87446" y="459887"/>
                    </a:cubicBezTo>
                    <a:cubicBezTo>
                      <a:pt x="86916" y="467502"/>
                      <a:pt x="86078" y="475224"/>
                      <a:pt x="85505" y="482839"/>
                    </a:cubicBezTo>
                    <a:lnTo>
                      <a:pt x="85505" y="495709"/>
                    </a:lnTo>
                    <a:lnTo>
                      <a:pt x="85505" y="508686"/>
                    </a:lnTo>
                    <a:cubicBezTo>
                      <a:pt x="85681" y="513405"/>
                      <a:pt x="85902" y="518017"/>
                      <a:pt x="86078" y="522736"/>
                    </a:cubicBezTo>
                    <a:cubicBezTo>
                      <a:pt x="86608" y="527884"/>
                      <a:pt x="87093" y="532924"/>
                      <a:pt x="87446" y="538072"/>
                    </a:cubicBezTo>
                    <a:cubicBezTo>
                      <a:pt x="88240" y="543649"/>
                      <a:pt x="88990" y="549119"/>
                      <a:pt x="89740" y="554696"/>
                    </a:cubicBezTo>
                    <a:cubicBezTo>
                      <a:pt x="90755" y="560595"/>
                      <a:pt x="91505" y="566601"/>
                      <a:pt x="92299" y="572500"/>
                    </a:cubicBezTo>
                    <a:cubicBezTo>
                      <a:pt x="93711" y="581294"/>
                      <a:pt x="95167" y="590089"/>
                      <a:pt x="96579" y="598883"/>
                    </a:cubicBezTo>
                    <a:cubicBezTo>
                      <a:pt x="97638" y="607785"/>
                      <a:pt x="98697" y="616579"/>
                      <a:pt x="99712" y="625481"/>
                    </a:cubicBezTo>
                    <a:cubicBezTo>
                      <a:pt x="100462" y="634490"/>
                      <a:pt x="101300" y="643499"/>
                      <a:pt x="102050" y="652508"/>
                    </a:cubicBezTo>
                    <a:cubicBezTo>
                      <a:pt x="102447" y="661731"/>
                      <a:pt x="102933" y="670955"/>
                      <a:pt x="103330" y="680178"/>
                    </a:cubicBezTo>
                    <a:cubicBezTo>
                      <a:pt x="103506" y="689402"/>
                      <a:pt x="103727" y="698518"/>
                      <a:pt x="103903" y="707742"/>
                    </a:cubicBezTo>
                    <a:cubicBezTo>
                      <a:pt x="104080" y="717180"/>
                      <a:pt x="104345" y="726510"/>
                      <a:pt x="104565" y="735948"/>
                    </a:cubicBezTo>
                    <a:cubicBezTo>
                      <a:pt x="104345" y="745279"/>
                      <a:pt x="104080" y="754502"/>
                      <a:pt x="103903" y="763833"/>
                    </a:cubicBezTo>
                    <a:cubicBezTo>
                      <a:pt x="103727" y="773486"/>
                      <a:pt x="103506" y="783031"/>
                      <a:pt x="103330" y="792683"/>
                    </a:cubicBezTo>
                    <a:cubicBezTo>
                      <a:pt x="102712" y="811559"/>
                      <a:pt x="102050" y="830328"/>
                      <a:pt x="101521" y="849204"/>
                    </a:cubicBezTo>
                    <a:cubicBezTo>
                      <a:pt x="100638" y="868080"/>
                      <a:pt x="99888" y="887063"/>
                      <a:pt x="99138" y="905939"/>
                    </a:cubicBezTo>
                    <a:cubicBezTo>
                      <a:pt x="98432" y="924493"/>
                      <a:pt x="97815" y="943155"/>
                      <a:pt x="97109" y="961709"/>
                    </a:cubicBezTo>
                    <a:cubicBezTo>
                      <a:pt x="96932" y="970933"/>
                      <a:pt x="96756" y="980156"/>
                      <a:pt x="96579" y="989380"/>
                    </a:cubicBezTo>
                    <a:lnTo>
                      <a:pt x="96579" y="1016085"/>
                    </a:lnTo>
                    <a:lnTo>
                      <a:pt x="96579" y="1020911"/>
                    </a:lnTo>
                    <a:lnTo>
                      <a:pt x="96579" y="1025844"/>
                    </a:lnTo>
                    <a:cubicBezTo>
                      <a:pt x="96932" y="1027453"/>
                      <a:pt x="97462" y="1029169"/>
                      <a:pt x="97815" y="1030778"/>
                    </a:cubicBezTo>
                    <a:cubicBezTo>
                      <a:pt x="98212" y="1032172"/>
                      <a:pt x="98697" y="1033674"/>
                      <a:pt x="99138" y="1035068"/>
                    </a:cubicBezTo>
                    <a:cubicBezTo>
                      <a:pt x="99491" y="1036462"/>
                      <a:pt x="99888" y="1037964"/>
                      <a:pt x="100241" y="1039358"/>
                    </a:cubicBezTo>
                    <a:cubicBezTo>
                      <a:pt x="100903" y="1040538"/>
                      <a:pt x="101477" y="1041825"/>
                      <a:pt x="102050" y="1043004"/>
                    </a:cubicBezTo>
                    <a:cubicBezTo>
                      <a:pt x="102933" y="1044291"/>
                      <a:pt x="103727" y="1045471"/>
                      <a:pt x="104565" y="1046758"/>
                    </a:cubicBezTo>
                    <a:cubicBezTo>
                      <a:pt x="105404" y="1047938"/>
                      <a:pt x="106198" y="1049225"/>
                      <a:pt x="107036" y="1050405"/>
                    </a:cubicBezTo>
                    <a:lnTo>
                      <a:pt x="112507" y="1056518"/>
                    </a:lnTo>
                    <a:lnTo>
                      <a:pt x="119302" y="1061451"/>
                    </a:lnTo>
                    <a:lnTo>
                      <a:pt x="126670" y="1065741"/>
                    </a:lnTo>
                    <a:lnTo>
                      <a:pt x="134568" y="1068852"/>
                    </a:lnTo>
                    <a:lnTo>
                      <a:pt x="143172" y="1071318"/>
                    </a:lnTo>
                    <a:lnTo>
                      <a:pt x="152438" y="1071855"/>
                    </a:lnTo>
                    <a:lnTo>
                      <a:pt x="161130" y="1072498"/>
                    </a:lnTo>
                    <a:lnTo>
                      <a:pt x="170219" y="1071318"/>
                    </a:lnTo>
                    <a:lnTo>
                      <a:pt x="178470" y="1069388"/>
                    </a:lnTo>
                    <a:lnTo>
                      <a:pt x="187073" y="1066385"/>
                    </a:lnTo>
                    <a:lnTo>
                      <a:pt x="195104" y="1062095"/>
                    </a:lnTo>
                    <a:lnTo>
                      <a:pt x="202472" y="1056518"/>
                    </a:lnTo>
                    <a:cubicBezTo>
                      <a:pt x="203840" y="1052871"/>
                      <a:pt x="205252" y="1049118"/>
                      <a:pt x="206752" y="1045471"/>
                    </a:cubicBezTo>
                    <a:cubicBezTo>
                      <a:pt x="207678" y="1041825"/>
                      <a:pt x="208693" y="1038071"/>
                      <a:pt x="209796" y="1034424"/>
                    </a:cubicBezTo>
                    <a:cubicBezTo>
                      <a:pt x="210590" y="1030563"/>
                      <a:pt x="211385" y="1026702"/>
                      <a:pt x="212223" y="1022841"/>
                    </a:cubicBezTo>
                    <a:cubicBezTo>
                      <a:pt x="212841" y="1018981"/>
                      <a:pt x="213547" y="1015012"/>
                      <a:pt x="214164" y="1011151"/>
                    </a:cubicBezTo>
                    <a:cubicBezTo>
                      <a:pt x="214694" y="1007398"/>
                      <a:pt x="215311" y="1003537"/>
                      <a:pt x="215973" y="999783"/>
                    </a:cubicBezTo>
                    <a:cubicBezTo>
                      <a:pt x="216150" y="995707"/>
                      <a:pt x="216370" y="991632"/>
                      <a:pt x="216547" y="987556"/>
                    </a:cubicBezTo>
                    <a:cubicBezTo>
                      <a:pt x="216723" y="979727"/>
                      <a:pt x="216944" y="972005"/>
                      <a:pt x="217209" y="964176"/>
                    </a:cubicBezTo>
                    <a:cubicBezTo>
                      <a:pt x="216944" y="892318"/>
                      <a:pt x="216723" y="820354"/>
                      <a:pt x="216547" y="748497"/>
                    </a:cubicBezTo>
                    <a:lnTo>
                      <a:pt x="216547" y="532603"/>
                    </a:lnTo>
                    <a:lnTo>
                      <a:pt x="243550" y="532603"/>
                    </a:lnTo>
                    <a:cubicBezTo>
                      <a:pt x="243726" y="573787"/>
                      <a:pt x="243991" y="614971"/>
                      <a:pt x="244167" y="656154"/>
                    </a:cubicBezTo>
                    <a:cubicBezTo>
                      <a:pt x="243991" y="697338"/>
                      <a:pt x="243726" y="738630"/>
                      <a:pt x="243550" y="779813"/>
                    </a:cubicBezTo>
                    <a:lnTo>
                      <a:pt x="243550" y="904116"/>
                    </a:lnTo>
                    <a:cubicBezTo>
                      <a:pt x="243726" y="924708"/>
                      <a:pt x="243991" y="945407"/>
                      <a:pt x="244167" y="965999"/>
                    </a:cubicBezTo>
                    <a:cubicBezTo>
                      <a:pt x="244344" y="986591"/>
                      <a:pt x="244608" y="1007076"/>
                      <a:pt x="244785" y="1027668"/>
                    </a:cubicBezTo>
                    <a:cubicBezTo>
                      <a:pt x="244961" y="1029705"/>
                      <a:pt x="245182" y="1031850"/>
                      <a:pt x="245359" y="1033888"/>
                    </a:cubicBezTo>
                    <a:cubicBezTo>
                      <a:pt x="245932" y="1035711"/>
                      <a:pt x="246594" y="1037535"/>
                      <a:pt x="247212" y="1039358"/>
                    </a:cubicBezTo>
                    <a:cubicBezTo>
                      <a:pt x="247829" y="1040967"/>
                      <a:pt x="248403" y="1042683"/>
                      <a:pt x="249021" y="1044291"/>
                    </a:cubicBezTo>
                    <a:cubicBezTo>
                      <a:pt x="249859" y="1045900"/>
                      <a:pt x="250697" y="1047616"/>
                      <a:pt x="251624" y="1049225"/>
                    </a:cubicBezTo>
                    <a:cubicBezTo>
                      <a:pt x="252595" y="1050619"/>
                      <a:pt x="253565" y="1052121"/>
                      <a:pt x="254624" y="1053515"/>
                    </a:cubicBezTo>
                    <a:cubicBezTo>
                      <a:pt x="255683" y="1054695"/>
                      <a:pt x="256610" y="1055982"/>
                      <a:pt x="257580" y="1057161"/>
                    </a:cubicBezTo>
                    <a:cubicBezTo>
                      <a:pt x="259213" y="1058341"/>
                      <a:pt x="260492" y="1059628"/>
                      <a:pt x="261904" y="1060808"/>
                    </a:cubicBezTo>
                    <a:lnTo>
                      <a:pt x="265566" y="1063275"/>
                    </a:lnTo>
                    <a:lnTo>
                      <a:pt x="270552" y="1065741"/>
                    </a:lnTo>
                    <a:cubicBezTo>
                      <a:pt x="271964" y="1066599"/>
                      <a:pt x="273420" y="1067350"/>
                      <a:pt x="274832" y="1068208"/>
                    </a:cubicBezTo>
                    <a:lnTo>
                      <a:pt x="279774" y="1069388"/>
                    </a:lnTo>
                    <a:lnTo>
                      <a:pt x="285245" y="1070675"/>
                    </a:lnTo>
                    <a:lnTo>
                      <a:pt x="290187" y="1071318"/>
                    </a:lnTo>
                    <a:lnTo>
                      <a:pt x="295305" y="1071855"/>
                    </a:lnTo>
                    <a:lnTo>
                      <a:pt x="300952" y="1071855"/>
                    </a:lnTo>
                    <a:lnTo>
                      <a:pt x="306379" y="1071318"/>
                    </a:lnTo>
                    <a:lnTo>
                      <a:pt x="311321" y="1070675"/>
                    </a:lnTo>
                    <a:lnTo>
                      <a:pt x="316836" y="1069388"/>
                    </a:lnTo>
                    <a:lnTo>
                      <a:pt x="321822" y="1067565"/>
                    </a:lnTo>
                    <a:cubicBezTo>
                      <a:pt x="323366" y="1066921"/>
                      <a:pt x="325043" y="1066385"/>
                      <a:pt x="326675" y="1065741"/>
                    </a:cubicBezTo>
                    <a:cubicBezTo>
                      <a:pt x="328264" y="1064883"/>
                      <a:pt x="329985" y="1064133"/>
                      <a:pt x="331529" y="1063275"/>
                    </a:cubicBezTo>
                    <a:lnTo>
                      <a:pt x="336471" y="1060272"/>
                    </a:lnTo>
                    <a:cubicBezTo>
                      <a:pt x="337927" y="1059199"/>
                      <a:pt x="339383" y="1058234"/>
                      <a:pt x="340839" y="1057161"/>
                    </a:cubicBezTo>
                    <a:cubicBezTo>
                      <a:pt x="342030" y="1056089"/>
                      <a:pt x="343265" y="1055124"/>
                      <a:pt x="344457" y="1054051"/>
                    </a:cubicBezTo>
                    <a:cubicBezTo>
                      <a:pt x="345736" y="1052871"/>
                      <a:pt x="346883" y="1051584"/>
                      <a:pt x="348163" y="1050405"/>
                    </a:cubicBezTo>
                    <a:cubicBezTo>
                      <a:pt x="349222" y="1049010"/>
                      <a:pt x="350192" y="1047509"/>
                      <a:pt x="351163" y="1046115"/>
                    </a:cubicBezTo>
                    <a:cubicBezTo>
                      <a:pt x="352090" y="1044720"/>
                      <a:pt x="352840" y="1043219"/>
                      <a:pt x="353722" y="1041825"/>
                    </a:cubicBezTo>
                    <a:cubicBezTo>
                      <a:pt x="354516" y="1040216"/>
                      <a:pt x="355266" y="1038500"/>
                      <a:pt x="356149" y="1036891"/>
                    </a:cubicBezTo>
                    <a:cubicBezTo>
                      <a:pt x="356546" y="1035282"/>
                      <a:pt x="356987" y="1033566"/>
                      <a:pt x="357428" y="1031958"/>
                    </a:cubicBezTo>
                    <a:cubicBezTo>
                      <a:pt x="357781" y="1030134"/>
                      <a:pt x="358179" y="1028311"/>
                      <a:pt x="358532" y="1026488"/>
                    </a:cubicBezTo>
                    <a:lnTo>
                      <a:pt x="358532" y="1020375"/>
                    </a:lnTo>
                    <a:lnTo>
                      <a:pt x="358532" y="1014798"/>
                    </a:lnTo>
                    <a:lnTo>
                      <a:pt x="358532" y="986269"/>
                    </a:lnTo>
                    <a:cubicBezTo>
                      <a:pt x="358355" y="976831"/>
                      <a:pt x="358179" y="967501"/>
                      <a:pt x="358002" y="958063"/>
                    </a:cubicBezTo>
                    <a:cubicBezTo>
                      <a:pt x="357428" y="938865"/>
                      <a:pt x="356767" y="919560"/>
                      <a:pt x="356149" y="900362"/>
                    </a:cubicBezTo>
                    <a:cubicBezTo>
                      <a:pt x="355266" y="881057"/>
                      <a:pt x="354472" y="861752"/>
                      <a:pt x="353722" y="842447"/>
                    </a:cubicBezTo>
                    <a:cubicBezTo>
                      <a:pt x="353105" y="823250"/>
                      <a:pt x="352487" y="803945"/>
                      <a:pt x="351825" y="784747"/>
                    </a:cubicBezTo>
                    <a:cubicBezTo>
                      <a:pt x="351604" y="775094"/>
                      <a:pt x="351384" y="765549"/>
                      <a:pt x="351163" y="755897"/>
                    </a:cubicBezTo>
                    <a:lnTo>
                      <a:pt x="351163" y="726725"/>
                    </a:lnTo>
                    <a:cubicBezTo>
                      <a:pt x="351384" y="717072"/>
                      <a:pt x="351604" y="707527"/>
                      <a:pt x="351825" y="697875"/>
                    </a:cubicBezTo>
                    <a:cubicBezTo>
                      <a:pt x="352310" y="688437"/>
                      <a:pt x="352707" y="679106"/>
                      <a:pt x="353105" y="669668"/>
                    </a:cubicBezTo>
                    <a:cubicBezTo>
                      <a:pt x="353943" y="660015"/>
                      <a:pt x="354649" y="650470"/>
                      <a:pt x="355531" y="640818"/>
                    </a:cubicBezTo>
                    <a:cubicBezTo>
                      <a:pt x="356370" y="631380"/>
                      <a:pt x="357208" y="622049"/>
                      <a:pt x="358002" y="612611"/>
                    </a:cubicBezTo>
                    <a:cubicBezTo>
                      <a:pt x="359458" y="603280"/>
                      <a:pt x="360914" y="594057"/>
                      <a:pt x="362238" y="584726"/>
                    </a:cubicBezTo>
                    <a:cubicBezTo>
                      <a:pt x="363870" y="575503"/>
                      <a:pt x="365547" y="566386"/>
                      <a:pt x="367224" y="557163"/>
                    </a:cubicBezTo>
                    <a:cubicBezTo>
                      <a:pt x="368194" y="551800"/>
                      <a:pt x="369209" y="546545"/>
                      <a:pt x="370268" y="541183"/>
                    </a:cubicBezTo>
                    <a:cubicBezTo>
                      <a:pt x="370886" y="536249"/>
                      <a:pt x="371415" y="531316"/>
                      <a:pt x="372033" y="526382"/>
                    </a:cubicBezTo>
                    <a:cubicBezTo>
                      <a:pt x="372386" y="521663"/>
                      <a:pt x="372915" y="517051"/>
                      <a:pt x="373268" y="512332"/>
                    </a:cubicBezTo>
                    <a:lnTo>
                      <a:pt x="373268" y="498819"/>
                    </a:lnTo>
                    <a:lnTo>
                      <a:pt x="373268" y="485949"/>
                    </a:lnTo>
                    <a:cubicBezTo>
                      <a:pt x="373092" y="482195"/>
                      <a:pt x="372871" y="478334"/>
                      <a:pt x="372651" y="474581"/>
                    </a:cubicBezTo>
                    <a:cubicBezTo>
                      <a:pt x="372209" y="470720"/>
                      <a:pt x="371812" y="466751"/>
                      <a:pt x="371415" y="462890"/>
                    </a:cubicBezTo>
                    <a:cubicBezTo>
                      <a:pt x="370842" y="459029"/>
                      <a:pt x="370224" y="455168"/>
                      <a:pt x="369650" y="451307"/>
                    </a:cubicBezTo>
                    <a:cubicBezTo>
                      <a:pt x="367400" y="436614"/>
                      <a:pt x="365194" y="421814"/>
                      <a:pt x="362900" y="407120"/>
                    </a:cubicBezTo>
                    <a:cubicBezTo>
                      <a:pt x="362458" y="403474"/>
                      <a:pt x="362061" y="399720"/>
                      <a:pt x="361664" y="396074"/>
                    </a:cubicBezTo>
                    <a:cubicBezTo>
                      <a:pt x="361267" y="392213"/>
                      <a:pt x="360870" y="388244"/>
                      <a:pt x="360429" y="384383"/>
                    </a:cubicBezTo>
                    <a:lnTo>
                      <a:pt x="359237" y="372157"/>
                    </a:lnTo>
                    <a:lnTo>
                      <a:pt x="359237" y="359823"/>
                    </a:lnTo>
                    <a:lnTo>
                      <a:pt x="359795" y="195931"/>
                    </a:lnTo>
                    <a:lnTo>
                      <a:pt x="359237" y="191763"/>
                    </a:lnTo>
                    <a:lnTo>
                      <a:pt x="359237" y="191119"/>
                    </a:lnTo>
                    <a:lnTo>
                      <a:pt x="359811" y="191119"/>
                    </a:lnTo>
                    <a:cubicBezTo>
                      <a:pt x="359806" y="192723"/>
                      <a:pt x="359800" y="194327"/>
                      <a:pt x="359795" y="195931"/>
                    </a:cubicBezTo>
                    <a:cubicBezTo>
                      <a:pt x="359800" y="195972"/>
                      <a:pt x="359806" y="196012"/>
                      <a:pt x="359811" y="196053"/>
                    </a:cubicBezTo>
                    <a:lnTo>
                      <a:pt x="364709" y="217181"/>
                    </a:lnTo>
                    <a:lnTo>
                      <a:pt x="430671" y="220291"/>
                    </a:lnTo>
                    <a:cubicBezTo>
                      <a:pt x="432392" y="203775"/>
                      <a:pt x="433936" y="187366"/>
                      <a:pt x="435657" y="170849"/>
                    </a:cubicBezTo>
                    <a:lnTo>
                      <a:pt x="417170" y="40541"/>
                    </a:lnTo>
                    <a:cubicBezTo>
                      <a:pt x="416022" y="39254"/>
                      <a:pt x="414743" y="38074"/>
                      <a:pt x="413552" y="36787"/>
                    </a:cubicBezTo>
                    <a:cubicBezTo>
                      <a:pt x="411963" y="35822"/>
                      <a:pt x="410375" y="34749"/>
                      <a:pt x="408875" y="33784"/>
                    </a:cubicBezTo>
                    <a:lnTo>
                      <a:pt x="402124" y="30030"/>
                    </a:lnTo>
                    <a:lnTo>
                      <a:pt x="394800" y="26384"/>
                    </a:lnTo>
                    <a:lnTo>
                      <a:pt x="377019" y="19627"/>
                    </a:lnTo>
                    <a:lnTo>
                      <a:pt x="358002" y="13514"/>
                    </a:lnTo>
                    <a:lnTo>
                      <a:pt x="339515" y="7937"/>
                    </a:lnTo>
                    <a:lnTo>
                      <a:pt x="323587" y="3647"/>
                    </a:lnTo>
                    <a:lnTo>
                      <a:pt x="30832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695" tIns="38846" rIns="77695" bIns="38846" numCol="1" anchor="t" anchorCtr="0" compatLnSpc="1">
                <a:prstTxWarp prst="textNoShape">
                  <a:avLst/>
                </a:prstTxWarp>
                <a:noAutofit/>
              </a:bodyPr>
              <a:lstStyle/>
              <a:p>
                <a:pPr marL="0" marR="0" lvl="0" indent="0" algn="l" defTabSz="776851" rtl="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dirty="0">
                  <a:ln>
                    <a:noFill/>
                  </a:ln>
                  <a:solidFill>
                    <a:srgbClr val="1B3B41"/>
                  </a:solidFill>
                  <a:effectLst/>
                  <a:uLnTx/>
                  <a:uFillTx/>
                  <a:latin typeface="Segoe UI"/>
                  <a:ea typeface="+mn-ea"/>
                  <a:cs typeface="+mn-cs"/>
                </a:endParaRPr>
              </a:p>
            </p:txBody>
          </p:sp>
          <p:grpSp>
            <p:nvGrpSpPr>
              <p:cNvPr id="432" name="Group 431">
                <a:extLst>
                  <a:ext uri="{FF2B5EF4-FFF2-40B4-BE49-F238E27FC236}">
                    <a16:creationId xmlns:a16="http://schemas.microsoft.com/office/drawing/2014/main" id="{6E48F008-131C-45B6-9096-D1A3FAAB2200}"/>
                  </a:ext>
                </a:extLst>
              </p:cNvPr>
              <p:cNvGrpSpPr/>
              <p:nvPr/>
            </p:nvGrpSpPr>
            <p:grpSpPr>
              <a:xfrm flipH="1">
                <a:off x="5167496" y="442958"/>
                <a:ext cx="1380002" cy="1458775"/>
                <a:chOff x="3041650" y="3960813"/>
                <a:chExt cx="806450" cy="852487"/>
              </a:xfrm>
              <a:grpFill/>
            </p:grpSpPr>
            <p:sp>
              <p:nvSpPr>
                <p:cNvPr id="445" name="Freeform 14">
                  <a:extLst>
                    <a:ext uri="{FF2B5EF4-FFF2-40B4-BE49-F238E27FC236}">
                      <a16:creationId xmlns:a16="http://schemas.microsoft.com/office/drawing/2014/main" id="{FEB057D4-D5DB-4E8A-A4F3-DA149DDFC82C}"/>
                    </a:ext>
                  </a:extLst>
                </p:cNvPr>
                <p:cNvSpPr>
                  <a:spLocks/>
                </p:cNvSpPr>
                <p:nvPr/>
              </p:nvSpPr>
              <p:spPr bwMode="auto">
                <a:xfrm>
                  <a:off x="3244850" y="4224338"/>
                  <a:ext cx="492125" cy="588962"/>
                </a:xfrm>
                <a:custGeom>
                  <a:avLst/>
                  <a:gdLst>
                    <a:gd name="T0" fmla="*/ 190 w 310"/>
                    <a:gd name="T1" fmla="*/ 0 h 371"/>
                    <a:gd name="T2" fmla="*/ 82 w 310"/>
                    <a:gd name="T3" fmla="*/ 84 h 371"/>
                    <a:gd name="T4" fmla="*/ 82 w 310"/>
                    <a:gd name="T5" fmla="*/ 84 h 371"/>
                    <a:gd name="T6" fmla="*/ 66 w 310"/>
                    <a:gd name="T7" fmla="*/ 96 h 371"/>
                    <a:gd name="T8" fmla="*/ 52 w 310"/>
                    <a:gd name="T9" fmla="*/ 111 h 371"/>
                    <a:gd name="T10" fmla="*/ 28 w 310"/>
                    <a:gd name="T11" fmla="*/ 137 h 371"/>
                    <a:gd name="T12" fmla="*/ 12 w 310"/>
                    <a:gd name="T13" fmla="*/ 161 h 371"/>
                    <a:gd name="T14" fmla="*/ 0 w 310"/>
                    <a:gd name="T15" fmla="*/ 185 h 371"/>
                    <a:gd name="T16" fmla="*/ 0 w 310"/>
                    <a:gd name="T17" fmla="*/ 185 h 371"/>
                    <a:gd name="T18" fmla="*/ 2 w 310"/>
                    <a:gd name="T19" fmla="*/ 205 h 371"/>
                    <a:gd name="T20" fmla="*/ 4 w 310"/>
                    <a:gd name="T21" fmla="*/ 223 h 371"/>
                    <a:gd name="T22" fmla="*/ 10 w 310"/>
                    <a:gd name="T23" fmla="*/ 241 h 371"/>
                    <a:gd name="T24" fmla="*/ 16 w 310"/>
                    <a:gd name="T25" fmla="*/ 259 h 371"/>
                    <a:gd name="T26" fmla="*/ 22 w 310"/>
                    <a:gd name="T27" fmla="*/ 275 h 371"/>
                    <a:gd name="T28" fmla="*/ 30 w 310"/>
                    <a:gd name="T29" fmla="*/ 289 h 371"/>
                    <a:gd name="T30" fmla="*/ 40 w 310"/>
                    <a:gd name="T31" fmla="*/ 305 h 371"/>
                    <a:gd name="T32" fmla="*/ 50 w 310"/>
                    <a:gd name="T33" fmla="*/ 317 h 371"/>
                    <a:gd name="T34" fmla="*/ 62 w 310"/>
                    <a:gd name="T35" fmla="*/ 329 h 371"/>
                    <a:gd name="T36" fmla="*/ 74 w 310"/>
                    <a:gd name="T37" fmla="*/ 341 h 371"/>
                    <a:gd name="T38" fmla="*/ 86 w 310"/>
                    <a:gd name="T39" fmla="*/ 349 h 371"/>
                    <a:gd name="T40" fmla="*/ 100 w 310"/>
                    <a:gd name="T41" fmla="*/ 357 h 371"/>
                    <a:gd name="T42" fmla="*/ 114 w 310"/>
                    <a:gd name="T43" fmla="*/ 363 h 371"/>
                    <a:gd name="T44" fmla="*/ 128 w 310"/>
                    <a:gd name="T45" fmla="*/ 369 h 371"/>
                    <a:gd name="T46" fmla="*/ 144 w 310"/>
                    <a:gd name="T47" fmla="*/ 371 h 371"/>
                    <a:gd name="T48" fmla="*/ 160 w 310"/>
                    <a:gd name="T49" fmla="*/ 371 h 371"/>
                    <a:gd name="T50" fmla="*/ 160 w 310"/>
                    <a:gd name="T51" fmla="*/ 371 h 371"/>
                    <a:gd name="T52" fmla="*/ 172 w 310"/>
                    <a:gd name="T53" fmla="*/ 371 h 371"/>
                    <a:gd name="T54" fmla="*/ 184 w 310"/>
                    <a:gd name="T55" fmla="*/ 369 h 371"/>
                    <a:gd name="T56" fmla="*/ 208 w 310"/>
                    <a:gd name="T57" fmla="*/ 363 h 371"/>
                    <a:gd name="T58" fmla="*/ 230 w 310"/>
                    <a:gd name="T59" fmla="*/ 351 h 371"/>
                    <a:gd name="T60" fmla="*/ 252 w 310"/>
                    <a:gd name="T61" fmla="*/ 337 h 371"/>
                    <a:gd name="T62" fmla="*/ 270 w 310"/>
                    <a:gd name="T63" fmla="*/ 317 h 371"/>
                    <a:gd name="T64" fmla="*/ 286 w 310"/>
                    <a:gd name="T65" fmla="*/ 297 h 371"/>
                    <a:gd name="T66" fmla="*/ 298 w 310"/>
                    <a:gd name="T67" fmla="*/ 271 h 371"/>
                    <a:gd name="T68" fmla="*/ 310 w 310"/>
                    <a:gd name="T69" fmla="*/ 245 h 371"/>
                    <a:gd name="T70" fmla="*/ 310 w 310"/>
                    <a:gd name="T71" fmla="*/ 245 h 371"/>
                    <a:gd name="T72" fmla="*/ 308 w 310"/>
                    <a:gd name="T73" fmla="*/ 219 h 371"/>
                    <a:gd name="T74" fmla="*/ 304 w 310"/>
                    <a:gd name="T75" fmla="*/ 195 h 371"/>
                    <a:gd name="T76" fmla="*/ 298 w 310"/>
                    <a:gd name="T77" fmla="*/ 171 h 371"/>
                    <a:gd name="T78" fmla="*/ 292 w 310"/>
                    <a:gd name="T79" fmla="*/ 149 h 371"/>
                    <a:gd name="T80" fmla="*/ 286 w 310"/>
                    <a:gd name="T81" fmla="*/ 129 h 371"/>
                    <a:gd name="T82" fmla="*/ 276 w 310"/>
                    <a:gd name="T83" fmla="*/ 111 h 371"/>
                    <a:gd name="T84" fmla="*/ 258 w 310"/>
                    <a:gd name="T85" fmla="*/ 78 h 371"/>
                    <a:gd name="T86" fmla="*/ 240 w 310"/>
                    <a:gd name="T87" fmla="*/ 50 h 371"/>
                    <a:gd name="T88" fmla="*/ 220 w 310"/>
                    <a:gd name="T89" fmla="*/ 28 h 371"/>
                    <a:gd name="T90" fmla="*/ 204 w 310"/>
                    <a:gd name="T91" fmla="*/ 12 h 371"/>
                    <a:gd name="T92" fmla="*/ 190 w 310"/>
                    <a:gd name="T93" fmla="*/ 0 h 371"/>
                    <a:gd name="T94" fmla="*/ 190 w 310"/>
                    <a:gd name="T95"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10" h="371">
                      <a:moveTo>
                        <a:pt x="190" y="0"/>
                      </a:moveTo>
                      <a:lnTo>
                        <a:pt x="82" y="84"/>
                      </a:lnTo>
                      <a:lnTo>
                        <a:pt x="82" y="84"/>
                      </a:lnTo>
                      <a:lnTo>
                        <a:pt x="66" y="96"/>
                      </a:lnTo>
                      <a:lnTo>
                        <a:pt x="52" y="111"/>
                      </a:lnTo>
                      <a:lnTo>
                        <a:pt x="28" y="137"/>
                      </a:lnTo>
                      <a:lnTo>
                        <a:pt x="12" y="161"/>
                      </a:lnTo>
                      <a:lnTo>
                        <a:pt x="0" y="185"/>
                      </a:lnTo>
                      <a:lnTo>
                        <a:pt x="0" y="185"/>
                      </a:lnTo>
                      <a:lnTo>
                        <a:pt x="2" y="205"/>
                      </a:lnTo>
                      <a:lnTo>
                        <a:pt x="4" y="223"/>
                      </a:lnTo>
                      <a:lnTo>
                        <a:pt x="10" y="241"/>
                      </a:lnTo>
                      <a:lnTo>
                        <a:pt x="16" y="259"/>
                      </a:lnTo>
                      <a:lnTo>
                        <a:pt x="22" y="275"/>
                      </a:lnTo>
                      <a:lnTo>
                        <a:pt x="30" y="289"/>
                      </a:lnTo>
                      <a:lnTo>
                        <a:pt x="40" y="305"/>
                      </a:lnTo>
                      <a:lnTo>
                        <a:pt x="50" y="317"/>
                      </a:lnTo>
                      <a:lnTo>
                        <a:pt x="62" y="329"/>
                      </a:lnTo>
                      <a:lnTo>
                        <a:pt x="74" y="341"/>
                      </a:lnTo>
                      <a:lnTo>
                        <a:pt x="86" y="349"/>
                      </a:lnTo>
                      <a:lnTo>
                        <a:pt x="100" y="357"/>
                      </a:lnTo>
                      <a:lnTo>
                        <a:pt x="114" y="363"/>
                      </a:lnTo>
                      <a:lnTo>
                        <a:pt x="128" y="369"/>
                      </a:lnTo>
                      <a:lnTo>
                        <a:pt x="144" y="371"/>
                      </a:lnTo>
                      <a:lnTo>
                        <a:pt x="160" y="371"/>
                      </a:lnTo>
                      <a:lnTo>
                        <a:pt x="160" y="371"/>
                      </a:lnTo>
                      <a:lnTo>
                        <a:pt x="172" y="371"/>
                      </a:lnTo>
                      <a:lnTo>
                        <a:pt x="184" y="369"/>
                      </a:lnTo>
                      <a:lnTo>
                        <a:pt x="208" y="363"/>
                      </a:lnTo>
                      <a:lnTo>
                        <a:pt x="230" y="351"/>
                      </a:lnTo>
                      <a:lnTo>
                        <a:pt x="252" y="337"/>
                      </a:lnTo>
                      <a:lnTo>
                        <a:pt x="270" y="317"/>
                      </a:lnTo>
                      <a:lnTo>
                        <a:pt x="286" y="297"/>
                      </a:lnTo>
                      <a:lnTo>
                        <a:pt x="298" y="271"/>
                      </a:lnTo>
                      <a:lnTo>
                        <a:pt x="310" y="245"/>
                      </a:lnTo>
                      <a:lnTo>
                        <a:pt x="310" y="245"/>
                      </a:lnTo>
                      <a:lnTo>
                        <a:pt x="308" y="219"/>
                      </a:lnTo>
                      <a:lnTo>
                        <a:pt x="304" y="195"/>
                      </a:lnTo>
                      <a:lnTo>
                        <a:pt x="298" y="171"/>
                      </a:lnTo>
                      <a:lnTo>
                        <a:pt x="292" y="149"/>
                      </a:lnTo>
                      <a:lnTo>
                        <a:pt x="286" y="129"/>
                      </a:lnTo>
                      <a:lnTo>
                        <a:pt x="276" y="111"/>
                      </a:lnTo>
                      <a:lnTo>
                        <a:pt x="258" y="78"/>
                      </a:lnTo>
                      <a:lnTo>
                        <a:pt x="240" y="50"/>
                      </a:lnTo>
                      <a:lnTo>
                        <a:pt x="220" y="28"/>
                      </a:lnTo>
                      <a:lnTo>
                        <a:pt x="204" y="12"/>
                      </a:lnTo>
                      <a:lnTo>
                        <a:pt x="190" y="0"/>
                      </a:lnTo>
                      <a:lnTo>
                        <a:pt x="19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695" tIns="38846" rIns="77695" bIns="38846" numCol="1" anchor="t" anchorCtr="0" compatLnSpc="1">
                  <a:prstTxWarp prst="textNoShape">
                    <a:avLst/>
                  </a:prstTxWarp>
                </a:bodyPr>
                <a:lstStyle/>
                <a:p>
                  <a:pPr marL="0" marR="0" lvl="0" indent="0" algn="l" defTabSz="776851" rtl="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dirty="0">
                    <a:ln>
                      <a:noFill/>
                    </a:ln>
                    <a:solidFill>
                      <a:srgbClr val="1B3B41"/>
                    </a:solidFill>
                    <a:effectLst/>
                    <a:uLnTx/>
                    <a:uFillTx/>
                    <a:latin typeface="Segoe UI"/>
                    <a:ea typeface="+mn-ea"/>
                    <a:cs typeface="+mn-cs"/>
                  </a:endParaRPr>
                </a:p>
              </p:txBody>
            </p:sp>
            <p:sp>
              <p:nvSpPr>
                <p:cNvPr id="446" name="Freeform 15">
                  <a:extLst>
                    <a:ext uri="{FF2B5EF4-FFF2-40B4-BE49-F238E27FC236}">
                      <a16:creationId xmlns:a16="http://schemas.microsoft.com/office/drawing/2014/main" id="{BC804523-D557-438E-8C72-FB258FB1D592}"/>
                    </a:ext>
                  </a:extLst>
                </p:cNvPr>
                <p:cNvSpPr>
                  <a:spLocks/>
                </p:cNvSpPr>
                <p:nvPr/>
              </p:nvSpPr>
              <p:spPr bwMode="auto">
                <a:xfrm>
                  <a:off x="3041650" y="3960813"/>
                  <a:ext cx="806450" cy="830262"/>
                </a:xfrm>
                <a:custGeom>
                  <a:avLst/>
                  <a:gdLst>
                    <a:gd name="T0" fmla="*/ 404 w 508"/>
                    <a:gd name="T1" fmla="*/ 38 h 523"/>
                    <a:gd name="T2" fmla="*/ 360 w 508"/>
                    <a:gd name="T3" fmla="*/ 16 h 523"/>
                    <a:gd name="T4" fmla="*/ 320 w 508"/>
                    <a:gd name="T5" fmla="*/ 4 h 523"/>
                    <a:gd name="T6" fmla="*/ 282 w 508"/>
                    <a:gd name="T7" fmla="*/ 0 h 523"/>
                    <a:gd name="T8" fmla="*/ 264 w 508"/>
                    <a:gd name="T9" fmla="*/ 0 h 523"/>
                    <a:gd name="T10" fmla="*/ 228 w 508"/>
                    <a:gd name="T11" fmla="*/ 6 h 523"/>
                    <a:gd name="T12" fmla="*/ 192 w 508"/>
                    <a:gd name="T13" fmla="*/ 16 h 523"/>
                    <a:gd name="T14" fmla="*/ 158 w 508"/>
                    <a:gd name="T15" fmla="*/ 32 h 523"/>
                    <a:gd name="T16" fmla="*/ 126 w 508"/>
                    <a:gd name="T17" fmla="*/ 52 h 523"/>
                    <a:gd name="T18" fmla="*/ 96 w 508"/>
                    <a:gd name="T19" fmla="*/ 76 h 523"/>
                    <a:gd name="T20" fmla="*/ 70 w 508"/>
                    <a:gd name="T21" fmla="*/ 104 h 523"/>
                    <a:gd name="T22" fmla="*/ 46 w 508"/>
                    <a:gd name="T23" fmla="*/ 136 h 523"/>
                    <a:gd name="T24" fmla="*/ 26 w 508"/>
                    <a:gd name="T25" fmla="*/ 172 h 523"/>
                    <a:gd name="T26" fmla="*/ 12 w 508"/>
                    <a:gd name="T27" fmla="*/ 210 h 523"/>
                    <a:gd name="T28" fmla="*/ 2 w 508"/>
                    <a:gd name="T29" fmla="*/ 252 h 523"/>
                    <a:gd name="T30" fmla="*/ 0 w 508"/>
                    <a:gd name="T31" fmla="*/ 297 h 523"/>
                    <a:gd name="T32" fmla="*/ 2 w 508"/>
                    <a:gd name="T33" fmla="*/ 343 h 523"/>
                    <a:gd name="T34" fmla="*/ 12 w 508"/>
                    <a:gd name="T35" fmla="*/ 391 h 523"/>
                    <a:gd name="T36" fmla="*/ 30 w 508"/>
                    <a:gd name="T37" fmla="*/ 441 h 523"/>
                    <a:gd name="T38" fmla="*/ 54 w 508"/>
                    <a:gd name="T39" fmla="*/ 491 h 523"/>
                    <a:gd name="T40" fmla="*/ 70 w 508"/>
                    <a:gd name="T41" fmla="*/ 517 h 523"/>
                    <a:gd name="T42" fmla="*/ 82 w 508"/>
                    <a:gd name="T43" fmla="*/ 523 h 523"/>
                    <a:gd name="T44" fmla="*/ 104 w 508"/>
                    <a:gd name="T45" fmla="*/ 523 h 523"/>
                    <a:gd name="T46" fmla="*/ 134 w 508"/>
                    <a:gd name="T47" fmla="*/ 507 h 523"/>
                    <a:gd name="T48" fmla="*/ 152 w 508"/>
                    <a:gd name="T49" fmla="*/ 489 h 523"/>
                    <a:gd name="T50" fmla="*/ 140 w 508"/>
                    <a:gd name="T51" fmla="*/ 471 h 523"/>
                    <a:gd name="T52" fmla="*/ 126 w 508"/>
                    <a:gd name="T53" fmla="*/ 437 h 523"/>
                    <a:gd name="T54" fmla="*/ 112 w 508"/>
                    <a:gd name="T55" fmla="*/ 383 h 523"/>
                    <a:gd name="T56" fmla="*/ 108 w 508"/>
                    <a:gd name="T57" fmla="*/ 349 h 523"/>
                    <a:gd name="T58" fmla="*/ 130 w 508"/>
                    <a:gd name="T59" fmla="*/ 309 h 523"/>
                    <a:gd name="T60" fmla="*/ 150 w 508"/>
                    <a:gd name="T61" fmla="*/ 281 h 523"/>
                    <a:gd name="T62" fmla="*/ 180 w 508"/>
                    <a:gd name="T63" fmla="*/ 250 h 523"/>
                    <a:gd name="T64" fmla="*/ 318 w 508"/>
                    <a:gd name="T65" fmla="*/ 144 h 523"/>
                    <a:gd name="T66" fmla="*/ 324 w 508"/>
                    <a:gd name="T67" fmla="*/ 148 h 523"/>
                    <a:gd name="T68" fmla="*/ 358 w 508"/>
                    <a:gd name="T69" fmla="*/ 178 h 523"/>
                    <a:gd name="T70" fmla="*/ 386 w 508"/>
                    <a:gd name="T71" fmla="*/ 210 h 523"/>
                    <a:gd name="T72" fmla="*/ 414 w 508"/>
                    <a:gd name="T73" fmla="*/ 256 h 523"/>
                    <a:gd name="T74" fmla="*/ 440 w 508"/>
                    <a:gd name="T75" fmla="*/ 313 h 523"/>
                    <a:gd name="T76" fmla="*/ 454 w 508"/>
                    <a:gd name="T77" fmla="*/ 383 h 523"/>
                    <a:gd name="T78" fmla="*/ 454 w 508"/>
                    <a:gd name="T79" fmla="*/ 465 h 523"/>
                    <a:gd name="T80" fmla="*/ 448 w 508"/>
                    <a:gd name="T81" fmla="*/ 509 h 523"/>
                    <a:gd name="T82" fmla="*/ 470 w 508"/>
                    <a:gd name="T83" fmla="*/ 453 h 523"/>
                    <a:gd name="T84" fmla="*/ 488 w 508"/>
                    <a:gd name="T85" fmla="*/ 393 h 523"/>
                    <a:gd name="T86" fmla="*/ 502 w 508"/>
                    <a:gd name="T87" fmla="*/ 321 h 523"/>
                    <a:gd name="T88" fmla="*/ 508 w 508"/>
                    <a:gd name="T89" fmla="*/ 240 h 523"/>
                    <a:gd name="T90" fmla="*/ 502 w 508"/>
                    <a:gd name="T91" fmla="*/ 182 h 523"/>
                    <a:gd name="T92" fmla="*/ 490 w 508"/>
                    <a:gd name="T93" fmla="*/ 144 h 523"/>
                    <a:gd name="T94" fmla="*/ 474 w 508"/>
                    <a:gd name="T95" fmla="*/ 110 h 523"/>
                    <a:gd name="T96" fmla="*/ 452 w 508"/>
                    <a:gd name="T97" fmla="*/ 78 h 523"/>
                    <a:gd name="T98" fmla="*/ 422 w 508"/>
                    <a:gd name="T99" fmla="*/ 50 h 523"/>
                    <a:gd name="T100" fmla="*/ 404 w 508"/>
                    <a:gd name="T101" fmla="*/ 38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08" h="523">
                      <a:moveTo>
                        <a:pt x="404" y="38"/>
                      </a:moveTo>
                      <a:lnTo>
                        <a:pt x="404" y="38"/>
                      </a:lnTo>
                      <a:lnTo>
                        <a:pt x="382" y="24"/>
                      </a:lnTo>
                      <a:lnTo>
                        <a:pt x="360" y="16"/>
                      </a:lnTo>
                      <a:lnTo>
                        <a:pt x="340" y="10"/>
                      </a:lnTo>
                      <a:lnTo>
                        <a:pt x="320" y="4"/>
                      </a:lnTo>
                      <a:lnTo>
                        <a:pt x="294" y="0"/>
                      </a:lnTo>
                      <a:lnTo>
                        <a:pt x="282" y="0"/>
                      </a:lnTo>
                      <a:lnTo>
                        <a:pt x="282" y="0"/>
                      </a:lnTo>
                      <a:lnTo>
                        <a:pt x="264" y="0"/>
                      </a:lnTo>
                      <a:lnTo>
                        <a:pt x="246" y="2"/>
                      </a:lnTo>
                      <a:lnTo>
                        <a:pt x="228" y="6"/>
                      </a:lnTo>
                      <a:lnTo>
                        <a:pt x="210" y="10"/>
                      </a:lnTo>
                      <a:lnTo>
                        <a:pt x="192" y="16"/>
                      </a:lnTo>
                      <a:lnTo>
                        <a:pt x="176" y="24"/>
                      </a:lnTo>
                      <a:lnTo>
                        <a:pt x="158" y="32"/>
                      </a:lnTo>
                      <a:lnTo>
                        <a:pt x="142" y="42"/>
                      </a:lnTo>
                      <a:lnTo>
                        <a:pt x="126" y="52"/>
                      </a:lnTo>
                      <a:lnTo>
                        <a:pt x="112" y="64"/>
                      </a:lnTo>
                      <a:lnTo>
                        <a:pt x="96" y="76"/>
                      </a:lnTo>
                      <a:lnTo>
                        <a:pt x="82" y="90"/>
                      </a:lnTo>
                      <a:lnTo>
                        <a:pt x="70" y="104"/>
                      </a:lnTo>
                      <a:lnTo>
                        <a:pt x="58" y="120"/>
                      </a:lnTo>
                      <a:lnTo>
                        <a:pt x="46" y="136"/>
                      </a:lnTo>
                      <a:lnTo>
                        <a:pt x="36" y="154"/>
                      </a:lnTo>
                      <a:lnTo>
                        <a:pt x="26" y="172"/>
                      </a:lnTo>
                      <a:lnTo>
                        <a:pt x="18" y="190"/>
                      </a:lnTo>
                      <a:lnTo>
                        <a:pt x="12" y="210"/>
                      </a:lnTo>
                      <a:lnTo>
                        <a:pt x="6" y="230"/>
                      </a:lnTo>
                      <a:lnTo>
                        <a:pt x="2" y="252"/>
                      </a:lnTo>
                      <a:lnTo>
                        <a:pt x="0" y="275"/>
                      </a:lnTo>
                      <a:lnTo>
                        <a:pt x="0" y="297"/>
                      </a:lnTo>
                      <a:lnTo>
                        <a:pt x="0" y="319"/>
                      </a:lnTo>
                      <a:lnTo>
                        <a:pt x="2" y="343"/>
                      </a:lnTo>
                      <a:lnTo>
                        <a:pt x="6" y="367"/>
                      </a:lnTo>
                      <a:lnTo>
                        <a:pt x="12" y="391"/>
                      </a:lnTo>
                      <a:lnTo>
                        <a:pt x="20" y="415"/>
                      </a:lnTo>
                      <a:lnTo>
                        <a:pt x="30" y="441"/>
                      </a:lnTo>
                      <a:lnTo>
                        <a:pt x="40" y="467"/>
                      </a:lnTo>
                      <a:lnTo>
                        <a:pt x="54" y="491"/>
                      </a:lnTo>
                      <a:lnTo>
                        <a:pt x="70" y="517"/>
                      </a:lnTo>
                      <a:lnTo>
                        <a:pt x="70" y="517"/>
                      </a:lnTo>
                      <a:lnTo>
                        <a:pt x="76" y="521"/>
                      </a:lnTo>
                      <a:lnTo>
                        <a:pt x="82" y="523"/>
                      </a:lnTo>
                      <a:lnTo>
                        <a:pt x="92" y="523"/>
                      </a:lnTo>
                      <a:lnTo>
                        <a:pt x="104" y="523"/>
                      </a:lnTo>
                      <a:lnTo>
                        <a:pt x="118" y="517"/>
                      </a:lnTo>
                      <a:lnTo>
                        <a:pt x="134" y="507"/>
                      </a:lnTo>
                      <a:lnTo>
                        <a:pt x="152" y="489"/>
                      </a:lnTo>
                      <a:lnTo>
                        <a:pt x="152" y="489"/>
                      </a:lnTo>
                      <a:lnTo>
                        <a:pt x="146" y="481"/>
                      </a:lnTo>
                      <a:lnTo>
                        <a:pt x="140" y="471"/>
                      </a:lnTo>
                      <a:lnTo>
                        <a:pt x="134" y="457"/>
                      </a:lnTo>
                      <a:lnTo>
                        <a:pt x="126" y="437"/>
                      </a:lnTo>
                      <a:lnTo>
                        <a:pt x="118" y="413"/>
                      </a:lnTo>
                      <a:lnTo>
                        <a:pt x="112" y="383"/>
                      </a:lnTo>
                      <a:lnTo>
                        <a:pt x="108" y="349"/>
                      </a:lnTo>
                      <a:lnTo>
                        <a:pt x="108" y="349"/>
                      </a:lnTo>
                      <a:lnTo>
                        <a:pt x="120" y="323"/>
                      </a:lnTo>
                      <a:lnTo>
                        <a:pt x="130" y="309"/>
                      </a:lnTo>
                      <a:lnTo>
                        <a:pt x="140" y="295"/>
                      </a:lnTo>
                      <a:lnTo>
                        <a:pt x="150" y="281"/>
                      </a:lnTo>
                      <a:lnTo>
                        <a:pt x="164" y="264"/>
                      </a:lnTo>
                      <a:lnTo>
                        <a:pt x="180" y="250"/>
                      </a:lnTo>
                      <a:lnTo>
                        <a:pt x="198" y="234"/>
                      </a:lnTo>
                      <a:lnTo>
                        <a:pt x="318" y="144"/>
                      </a:lnTo>
                      <a:lnTo>
                        <a:pt x="318" y="144"/>
                      </a:lnTo>
                      <a:lnTo>
                        <a:pt x="324" y="148"/>
                      </a:lnTo>
                      <a:lnTo>
                        <a:pt x="344" y="164"/>
                      </a:lnTo>
                      <a:lnTo>
                        <a:pt x="358" y="178"/>
                      </a:lnTo>
                      <a:lnTo>
                        <a:pt x="372" y="192"/>
                      </a:lnTo>
                      <a:lnTo>
                        <a:pt x="386" y="210"/>
                      </a:lnTo>
                      <a:lnTo>
                        <a:pt x="400" y="232"/>
                      </a:lnTo>
                      <a:lnTo>
                        <a:pt x="414" y="256"/>
                      </a:lnTo>
                      <a:lnTo>
                        <a:pt x="428" y="283"/>
                      </a:lnTo>
                      <a:lnTo>
                        <a:pt x="440" y="313"/>
                      </a:lnTo>
                      <a:lnTo>
                        <a:pt x="448" y="345"/>
                      </a:lnTo>
                      <a:lnTo>
                        <a:pt x="454" y="383"/>
                      </a:lnTo>
                      <a:lnTo>
                        <a:pt x="456" y="421"/>
                      </a:lnTo>
                      <a:lnTo>
                        <a:pt x="454" y="465"/>
                      </a:lnTo>
                      <a:lnTo>
                        <a:pt x="448" y="509"/>
                      </a:lnTo>
                      <a:lnTo>
                        <a:pt x="448" y="509"/>
                      </a:lnTo>
                      <a:lnTo>
                        <a:pt x="456" y="495"/>
                      </a:lnTo>
                      <a:lnTo>
                        <a:pt x="470" y="453"/>
                      </a:lnTo>
                      <a:lnTo>
                        <a:pt x="480" y="425"/>
                      </a:lnTo>
                      <a:lnTo>
                        <a:pt x="488" y="393"/>
                      </a:lnTo>
                      <a:lnTo>
                        <a:pt x="496" y="357"/>
                      </a:lnTo>
                      <a:lnTo>
                        <a:pt x="502" y="321"/>
                      </a:lnTo>
                      <a:lnTo>
                        <a:pt x="506" y="281"/>
                      </a:lnTo>
                      <a:lnTo>
                        <a:pt x="508" y="240"/>
                      </a:lnTo>
                      <a:lnTo>
                        <a:pt x="504" y="202"/>
                      </a:lnTo>
                      <a:lnTo>
                        <a:pt x="502" y="182"/>
                      </a:lnTo>
                      <a:lnTo>
                        <a:pt x="496" y="162"/>
                      </a:lnTo>
                      <a:lnTo>
                        <a:pt x="490" y="144"/>
                      </a:lnTo>
                      <a:lnTo>
                        <a:pt x="484" y="126"/>
                      </a:lnTo>
                      <a:lnTo>
                        <a:pt x="474" y="110"/>
                      </a:lnTo>
                      <a:lnTo>
                        <a:pt x="464" y="92"/>
                      </a:lnTo>
                      <a:lnTo>
                        <a:pt x="452" y="78"/>
                      </a:lnTo>
                      <a:lnTo>
                        <a:pt x="438" y="62"/>
                      </a:lnTo>
                      <a:lnTo>
                        <a:pt x="422" y="50"/>
                      </a:lnTo>
                      <a:lnTo>
                        <a:pt x="404" y="38"/>
                      </a:lnTo>
                      <a:lnTo>
                        <a:pt x="404"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695" tIns="38846" rIns="77695" bIns="38846" numCol="1" anchor="t" anchorCtr="0" compatLnSpc="1">
                  <a:prstTxWarp prst="textNoShape">
                    <a:avLst/>
                  </a:prstTxWarp>
                </a:bodyPr>
                <a:lstStyle/>
                <a:p>
                  <a:pPr marL="0" marR="0" lvl="0" indent="0" algn="l" defTabSz="776851" rtl="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dirty="0">
                    <a:ln>
                      <a:noFill/>
                    </a:ln>
                    <a:solidFill>
                      <a:srgbClr val="1B3B41"/>
                    </a:solidFill>
                    <a:effectLst/>
                    <a:uLnTx/>
                    <a:uFillTx/>
                    <a:latin typeface="Segoe UI"/>
                    <a:ea typeface="+mn-ea"/>
                    <a:cs typeface="+mn-cs"/>
                  </a:endParaRPr>
                </a:p>
              </p:txBody>
            </p:sp>
          </p:grpSp>
          <p:sp>
            <p:nvSpPr>
              <p:cNvPr id="433" name="Freeform 7">
                <a:extLst>
                  <a:ext uri="{FF2B5EF4-FFF2-40B4-BE49-F238E27FC236}">
                    <a16:creationId xmlns:a16="http://schemas.microsoft.com/office/drawing/2014/main" id="{477CDC22-0DDA-42D4-AE85-ED143A411057}"/>
                  </a:ext>
                </a:extLst>
              </p:cNvPr>
              <p:cNvSpPr>
                <a:spLocks/>
              </p:cNvSpPr>
              <p:nvPr/>
            </p:nvSpPr>
            <p:spPr bwMode="auto">
              <a:xfrm>
                <a:off x="4821434" y="1954865"/>
                <a:ext cx="1493150" cy="927135"/>
              </a:xfrm>
              <a:prstGeom prst="roundRect">
                <a:avLst>
                  <a:gd name="adj" fmla="val 6820"/>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21" tIns="46610" rIns="93221" bIns="46610" numCol="1" anchor="t" anchorCtr="0" compatLnSpc="1">
                <a:prstTxWarp prst="textNoShape">
                  <a:avLst/>
                </a:prstTxWarp>
              </a:bodyPr>
              <a:lstStyle/>
              <a:p>
                <a:pPr marL="0" marR="0" lvl="0" indent="0" algn="l" defTabSz="932059"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rgbClr val="505050"/>
                  </a:solidFill>
                  <a:effectLst/>
                  <a:uLnTx/>
                  <a:uFillTx/>
                  <a:latin typeface="Segoe UI"/>
                  <a:ea typeface="+mn-ea"/>
                  <a:cs typeface="+mn-cs"/>
                </a:endParaRPr>
              </a:p>
            </p:txBody>
          </p:sp>
          <p:sp>
            <p:nvSpPr>
              <p:cNvPr id="434" name="Rounded Rectangle 1043">
                <a:extLst>
                  <a:ext uri="{FF2B5EF4-FFF2-40B4-BE49-F238E27FC236}">
                    <a16:creationId xmlns:a16="http://schemas.microsoft.com/office/drawing/2014/main" id="{AFFAD914-CE0A-4CC1-807C-D5C8D1191A82}"/>
                  </a:ext>
                </a:extLst>
              </p:cNvPr>
              <p:cNvSpPr/>
              <p:nvPr/>
            </p:nvSpPr>
            <p:spPr bwMode="auto">
              <a:xfrm rot="1247892">
                <a:off x="4830556" y="2120129"/>
                <a:ext cx="362245" cy="1184231"/>
              </a:xfrm>
              <a:prstGeom prst="roundRect">
                <a:avLst>
                  <a:gd name="adj" fmla="val 48581"/>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68" tIns="149175" rIns="186468" bIns="149175" numCol="1" spcCol="0" rtlCol="0" fromWordArt="0" anchor="t" anchorCtr="0" forceAA="0" compatLnSpc="1">
                <a:prstTxWarp prst="textNoShape">
                  <a:avLst/>
                </a:prstTxWarp>
                <a:noAutofit/>
              </a:bodyPr>
              <a:lstStyle/>
              <a:p>
                <a:pPr marL="0" marR="0" lvl="0" indent="0" algn="ctr" defTabSz="950663" rtl="0" eaLnBrk="1" fontAlgn="base" latinLnBrk="0" hangingPunct="1">
                  <a:lnSpc>
                    <a:spcPct val="90000"/>
                  </a:lnSpc>
                  <a:spcBef>
                    <a:spcPct val="0"/>
                  </a:spcBef>
                  <a:spcAft>
                    <a:spcPct val="0"/>
                  </a:spcAft>
                  <a:buClrTx/>
                  <a:buSzTx/>
                  <a:buFontTx/>
                  <a:buNone/>
                  <a:tabLst/>
                  <a:defRPr/>
                </a:pPr>
                <a:endParaRPr kumimoji="0" lang="en-US" sz="2448"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36" name="Rounded Rectangle 1043">
                <a:extLst>
                  <a:ext uri="{FF2B5EF4-FFF2-40B4-BE49-F238E27FC236}">
                    <a16:creationId xmlns:a16="http://schemas.microsoft.com/office/drawing/2014/main" id="{7BCF5295-B79E-4A51-A148-8EF61E876E76}"/>
                  </a:ext>
                </a:extLst>
              </p:cNvPr>
              <p:cNvSpPr/>
              <p:nvPr/>
            </p:nvSpPr>
            <p:spPr bwMode="auto">
              <a:xfrm rot="14732396">
                <a:off x="6805151" y="2397551"/>
                <a:ext cx="356309" cy="1103807"/>
              </a:xfrm>
              <a:prstGeom prst="roundRect">
                <a:avLst>
                  <a:gd name="adj" fmla="val 48581"/>
                </a:avLst>
              </a:prstGeom>
              <a:grpFill/>
              <a:ln w="952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68" tIns="149175" rIns="186468" bIns="149175" numCol="1" spcCol="0" rtlCol="0" fromWordArt="0" anchor="t" anchorCtr="0" forceAA="0" compatLnSpc="1">
                <a:prstTxWarp prst="textNoShape">
                  <a:avLst/>
                </a:prstTxWarp>
                <a:noAutofit/>
              </a:bodyPr>
              <a:lstStyle/>
              <a:p>
                <a:pPr marL="0" marR="0" lvl="0" indent="0" algn="ctr" defTabSz="950663" rtl="0" eaLnBrk="1" fontAlgn="base" latinLnBrk="0" hangingPunct="1">
                  <a:lnSpc>
                    <a:spcPct val="90000"/>
                  </a:lnSpc>
                  <a:spcBef>
                    <a:spcPct val="0"/>
                  </a:spcBef>
                  <a:spcAft>
                    <a:spcPct val="0"/>
                  </a:spcAft>
                  <a:buClrTx/>
                  <a:buSzTx/>
                  <a:buFontTx/>
                  <a:buNone/>
                  <a:tabLst/>
                  <a:defRPr/>
                </a:pPr>
                <a:endParaRPr kumimoji="0" lang="en-US" sz="2448"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nvGrpSpPr>
            <p:cNvPr id="447" name="Group 446">
              <a:extLst>
                <a:ext uri="{FF2B5EF4-FFF2-40B4-BE49-F238E27FC236}">
                  <a16:creationId xmlns:a16="http://schemas.microsoft.com/office/drawing/2014/main" id="{3EAE1D42-847F-4737-873F-C503262F0482}"/>
                </a:ext>
              </a:extLst>
            </p:cNvPr>
            <p:cNvGrpSpPr/>
            <p:nvPr/>
          </p:nvGrpSpPr>
          <p:grpSpPr>
            <a:xfrm>
              <a:off x="6195783" y="2071144"/>
              <a:ext cx="542954" cy="1234866"/>
              <a:chOff x="5249028" y="213421"/>
              <a:chExt cx="3120638" cy="7097422"/>
            </a:xfrm>
          </p:grpSpPr>
          <p:sp>
            <p:nvSpPr>
              <p:cNvPr id="448" name="Freeform: Shape 447">
                <a:extLst>
                  <a:ext uri="{FF2B5EF4-FFF2-40B4-BE49-F238E27FC236}">
                    <a16:creationId xmlns:a16="http://schemas.microsoft.com/office/drawing/2014/main" id="{76172B91-520E-4F70-8B41-CF3E772649C4}"/>
                  </a:ext>
                </a:extLst>
              </p:cNvPr>
              <p:cNvSpPr>
                <a:spLocks/>
              </p:cNvSpPr>
              <p:nvPr/>
            </p:nvSpPr>
            <p:spPr bwMode="auto">
              <a:xfrm flipH="1">
                <a:off x="5458038" y="1879122"/>
                <a:ext cx="2911628" cy="4565783"/>
              </a:xfrm>
              <a:custGeom>
                <a:avLst/>
                <a:gdLst>
                  <a:gd name="connsiteX0" fmla="*/ 602523 w 659448"/>
                  <a:gd name="connsiteY0" fmla="*/ 0 h 1034095"/>
                  <a:gd name="connsiteX1" fmla="*/ 595311 w 659448"/>
                  <a:gd name="connsiteY1" fmla="*/ 0 h 1034095"/>
                  <a:gd name="connsiteX2" fmla="*/ 579221 w 659448"/>
                  <a:gd name="connsiteY2" fmla="*/ 1113 h 1034095"/>
                  <a:gd name="connsiteX3" fmla="*/ 568125 w 659448"/>
                  <a:gd name="connsiteY3" fmla="*/ 1669 h 1034095"/>
                  <a:gd name="connsiteX4" fmla="*/ 553701 w 659448"/>
                  <a:gd name="connsiteY4" fmla="*/ 1669 h 1034095"/>
                  <a:gd name="connsiteX5" fmla="*/ 535392 w 659448"/>
                  <a:gd name="connsiteY5" fmla="*/ 2228 h 1034095"/>
                  <a:gd name="connsiteX6" fmla="*/ 515973 w 659448"/>
                  <a:gd name="connsiteY6" fmla="*/ 2784 h 1034095"/>
                  <a:gd name="connsiteX7" fmla="*/ 497110 w 659448"/>
                  <a:gd name="connsiteY7" fmla="*/ 3340 h 1034095"/>
                  <a:gd name="connsiteX8" fmla="*/ 478247 w 659448"/>
                  <a:gd name="connsiteY8" fmla="*/ 3897 h 1034095"/>
                  <a:gd name="connsiteX9" fmla="*/ 468814 w 659448"/>
                  <a:gd name="connsiteY9" fmla="*/ 5010 h 1034095"/>
                  <a:gd name="connsiteX10" fmla="*/ 459938 w 659448"/>
                  <a:gd name="connsiteY10" fmla="*/ 6122 h 1034095"/>
                  <a:gd name="connsiteX11" fmla="*/ 450506 w 659448"/>
                  <a:gd name="connsiteY11" fmla="*/ 7793 h 1034095"/>
                  <a:gd name="connsiteX12" fmla="*/ 441628 w 659448"/>
                  <a:gd name="connsiteY12" fmla="*/ 9462 h 1034095"/>
                  <a:gd name="connsiteX13" fmla="*/ 432752 w 659448"/>
                  <a:gd name="connsiteY13" fmla="*/ 12244 h 1034095"/>
                  <a:gd name="connsiteX14" fmla="*/ 423320 w 659448"/>
                  <a:gd name="connsiteY14" fmla="*/ 15585 h 1034095"/>
                  <a:gd name="connsiteX15" fmla="*/ 414998 w 659448"/>
                  <a:gd name="connsiteY15" fmla="*/ 19481 h 1034095"/>
                  <a:gd name="connsiteX16" fmla="*/ 406675 w 659448"/>
                  <a:gd name="connsiteY16" fmla="*/ 23934 h 1034095"/>
                  <a:gd name="connsiteX17" fmla="*/ 382264 w 659448"/>
                  <a:gd name="connsiteY17" fmla="*/ 38404 h 1034095"/>
                  <a:gd name="connsiteX18" fmla="*/ 358407 w 659448"/>
                  <a:gd name="connsiteY18" fmla="*/ 52875 h 1034095"/>
                  <a:gd name="connsiteX19" fmla="*/ 310694 w 659448"/>
                  <a:gd name="connsiteY19" fmla="*/ 83486 h 1034095"/>
                  <a:gd name="connsiteX20" fmla="*/ 263536 w 659448"/>
                  <a:gd name="connsiteY20" fmla="*/ 114654 h 1034095"/>
                  <a:gd name="connsiteX21" fmla="*/ 215266 w 659448"/>
                  <a:gd name="connsiteY21" fmla="*/ 144710 h 1034095"/>
                  <a:gd name="connsiteX22" fmla="*/ 199732 w 659448"/>
                  <a:gd name="connsiteY22" fmla="*/ 131351 h 1034095"/>
                  <a:gd name="connsiteX23" fmla="*/ 184197 w 659448"/>
                  <a:gd name="connsiteY23" fmla="*/ 117438 h 1034095"/>
                  <a:gd name="connsiteX24" fmla="*/ 153683 w 659448"/>
                  <a:gd name="connsiteY24" fmla="*/ 89051 h 1034095"/>
                  <a:gd name="connsiteX25" fmla="*/ 123167 w 659448"/>
                  <a:gd name="connsiteY25" fmla="*/ 61223 h 1034095"/>
                  <a:gd name="connsiteX26" fmla="*/ 108188 w 659448"/>
                  <a:gd name="connsiteY26" fmla="*/ 46753 h 1034095"/>
                  <a:gd name="connsiteX27" fmla="*/ 92099 w 659448"/>
                  <a:gd name="connsiteY27" fmla="*/ 33394 h 1034095"/>
                  <a:gd name="connsiteX28" fmla="*/ 85441 w 659448"/>
                  <a:gd name="connsiteY28" fmla="*/ 28941 h 1034095"/>
                  <a:gd name="connsiteX29" fmla="*/ 78784 w 659448"/>
                  <a:gd name="connsiteY29" fmla="*/ 25047 h 1034095"/>
                  <a:gd name="connsiteX30" fmla="*/ 71570 w 659448"/>
                  <a:gd name="connsiteY30" fmla="*/ 22819 h 1034095"/>
                  <a:gd name="connsiteX31" fmla="*/ 64912 w 659448"/>
                  <a:gd name="connsiteY31" fmla="*/ 21707 h 1034095"/>
                  <a:gd name="connsiteX32" fmla="*/ 57146 w 659448"/>
                  <a:gd name="connsiteY32" fmla="*/ 21150 h 1034095"/>
                  <a:gd name="connsiteX33" fmla="*/ 49934 w 659448"/>
                  <a:gd name="connsiteY33" fmla="*/ 22263 h 1034095"/>
                  <a:gd name="connsiteX34" fmla="*/ 43276 w 659448"/>
                  <a:gd name="connsiteY34" fmla="*/ 23934 h 1034095"/>
                  <a:gd name="connsiteX35" fmla="*/ 36617 w 659448"/>
                  <a:gd name="connsiteY35" fmla="*/ 26716 h 1034095"/>
                  <a:gd name="connsiteX36" fmla="*/ 30514 w 659448"/>
                  <a:gd name="connsiteY36" fmla="*/ 30612 h 1034095"/>
                  <a:gd name="connsiteX37" fmla="*/ 23857 w 659448"/>
                  <a:gd name="connsiteY37" fmla="*/ 35065 h 1034095"/>
                  <a:gd name="connsiteX38" fmla="*/ 18308 w 659448"/>
                  <a:gd name="connsiteY38" fmla="*/ 39516 h 1034095"/>
                  <a:gd name="connsiteX39" fmla="*/ 13315 w 659448"/>
                  <a:gd name="connsiteY39" fmla="*/ 45082 h 1034095"/>
                  <a:gd name="connsiteX40" fmla="*/ 8878 w 659448"/>
                  <a:gd name="connsiteY40" fmla="*/ 51206 h 1034095"/>
                  <a:gd name="connsiteX41" fmla="*/ 4994 w 659448"/>
                  <a:gd name="connsiteY41" fmla="*/ 57328 h 1034095"/>
                  <a:gd name="connsiteX42" fmla="*/ 2219 w 659448"/>
                  <a:gd name="connsiteY42" fmla="*/ 64563 h 1034095"/>
                  <a:gd name="connsiteX43" fmla="*/ 0 w 659448"/>
                  <a:gd name="connsiteY43" fmla="*/ 71798 h 1034095"/>
                  <a:gd name="connsiteX44" fmla="*/ 1664 w 659448"/>
                  <a:gd name="connsiteY44" fmla="*/ 79034 h 1034095"/>
                  <a:gd name="connsiteX45" fmla="*/ 3330 w 659448"/>
                  <a:gd name="connsiteY45" fmla="*/ 86269 h 1034095"/>
                  <a:gd name="connsiteX46" fmla="*/ 5548 w 659448"/>
                  <a:gd name="connsiteY46" fmla="*/ 93504 h 1034095"/>
                  <a:gd name="connsiteX47" fmla="*/ 8323 w 659448"/>
                  <a:gd name="connsiteY47" fmla="*/ 100183 h 1034095"/>
                  <a:gd name="connsiteX48" fmla="*/ 11651 w 659448"/>
                  <a:gd name="connsiteY48" fmla="*/ 106306 h 1034095"/>
                  <a:gd name="connsiteX49" fmla="*/ 15535 w 659448"/>
                  <a:gd name="connsiteY49" fmla="*/ 112428 h 1034095"/>
                  <a:gd name="connsiteX50" fmla="*/ 19418 w 659448"/>
                  <a:gd name="connsiteY50" fmla="*/ 117994 h 1034095"/>
                  <a:gd name="connsiteX51" fmla="*/ 23857 w 659448"/>
                  <a:gd name="connsiteY51" fmla="*/ 123560 h 1034095"/>
                  <a:gd name="connsiteX52" fmla="*/ 33844 w 659448"/>
                  <a:gd name="connsiteY52" fmla="*/ 135248 h 1034095"/>
                  <a:gd name="connsiteX53" fmla="*/ 43831 w 659448"/>
                  <a:gd name="connsiteY53" fmla="*/ 145266 h 1034095"/>
                  <a:gd name="connsiteX54" fmla="*/ 64912 w 659448"/>
                  <a:gd name="connsiteY54" fmla="*/ 165303 h 1034095"/>
                  <a:gd name="connsiteX55" fmla="*/ 81557 w 659448"/>
                  <a:gd name="connsiteY55" fmla="*/ 180329 h 1034095"/>
                  <a:gd name="connsiteX56" fmla="*/ 98201 w 659448"/>
                  <a:gd name="connsiteY56" fmla="*/ 196470 h 1034095"/>
                  <a:gd name="connsiteX57" fmla="*/ 130381 w 659448"/>
                  <a:gd name="connsiteY57" fmla="*/ 227639 h 1034095"/>
                  <a:gd name="connsiteX58" fmla="*/ 147024 w 659448"/>
                  <a:gd name="connsiteY58" fmla="*/ 242667 h 1034095"/>
                  <a:gd name="connsiteX59" fmla="*/ 164223 w 659448"/>
                  <a:gd name="connsiteY59" fmla="*/ 257693 h 1034095"/>
                  <a:gd name="connsiteX60" fmla="*/ 181422 w 659448"/>
                  <a:gd name="connsiteY60" fmla="*/ 271608 h 1034095"/>
                  <a:gd name="connsiteX61" fmla="*/ 190300 w 659448"/>
                  <a:gd name="connsiteY61" fmla="*/ 278286 h 1034095"/>
                  <a:gd name="connsiteX62" fmla="*/ 200287 w 659448"/>
                  <a:gd name="connsiteY62" fmla="*/ 284965 h 1034095"/>
                  <a:gd name="connsiteX63" fmla="*/ 223034 w 659448"/>
                  <a:gd name="connsiteY63" fmla="*/ 270495 h 1034095"/>
                  <a:gd name="connsiteX64" fmla="*/ 246336 w 659448"/>
                  <a:gd name="connsiteY64" fmla="*/ 255467 h 1034095"/>
                  <a:gd name="connsiteX65" fmla="*/ 293495 w 659448"/>
                  <a:gd name="connsiteY65" fmla="*/ 227639 h 1034095"/>
                  <a:gd name="connsiteX66" fmla="*/ 340654 w 659448"/>
                  <a:gd name="connsiteY66" fmla="*/ 199254 h 1034095"/>
                  <a:gd name="connsiteX67" fmla="*/ 386703 w 659448"/>
                  <a:gd name="connsiteY67" fmla="*/ 170311 h 1034095"/>
                  <a:gd name="connsiteX68" fmla="*/ 383928 w 659448"/>
                  <a:gd name="connsiteY68" fmla="*/ 223742 h 1034095"/>
                  <a:gd name="connsiteX69" fmla="*/ 380600 w 659448"/>
                  <a:gd name="connsiteY69" fmla="*/ 316690 h 1034095"/>
                  <a:gd name="connsiteX70" fmla="*/ 376716 w 659448"/>
                  <a:gd name="connsiteY70" fmla="*/ 439693 h 1034095"/>
                  <a:gd name="connsiteX71" fmla="*/ 372277 w 659448"/>
                  <a:gd name="connsiteY71" fmla="*/ 582731 h 1034095"/>
                  <a:gd name="connsiteX72" fmla="*/ 368394 w 659448"/>
                  <a:gd name="connsiteY72" fmla="*/ 733563 h 1034095"/>
                  <a:gd name="connsiteX73" fmla="*/ 365619 w 659448"/>
                  <a:gd name="connsiteY73" fmla="*/ 883280 h 1034095"/>
                  <a:gd name="connsiteX74" fmla="*/ 364027 w 659448"/>
                  <a:gd name="connsiteY74" fmla="*/ 1014288 h 1034095"/>
                  <a:gd name="connsiteX75" fmla="*/ 499206 w 659448"/>
                  <a:gd name="connsiteY75" fmla="*/ 1014288 h 1034095"/>
                  <a:gd name="connsiteX76" fmla="*/ 499328 w 659448"/>
                  <a:gd name="connsiteY76" fmla="*/ 999047 h 1034095"/>
                  <a:gd name="connsiteX77" fmla="*/ 499328 w 659448"/>
                  <a:gd name="connsiteY77" fmla="*/ 861017 h 1034095"/>
                  <a:gd name="connsiteX78" fmla="*/ 499328 w 659448"/>
                  <a:gd name="connsiteY78" fmla="*/ 722988 h 1034095"/>
                  <a:gd name="connsiteX79" fmla="*/ 499328 w 659448"/>
                  <a:gd name="connsiteY79" fmla="*/ 584401 h 1034095"/>
                  <a:gd name="connsiteX80" fmla="*/ 528179 w 659448"/>
                  <a:gd name="connsiteY80" fmla="*/ 584401 h 1034095"/>
                  <a:gd name="connsiteX81" fmla="*/ 528179 w 659448"/>
                  <a:gd name="connsiteY81" fmla="*/ 845989 h 1034095"/>
                  <a:gd name="connsiteX82" fmla="*/ 530261 w 659448"/>
                  <a:gd name="connsiteY82" fmla="*/ 1022622 h 1034095"/>
                  <a:gd name="connsiteX83" fmla="*/ 658154 w 659448"/>
                  <a:gd name="connsiteY83" fmla="*/ 1014288 h 1034095"/>
                  <a:gd name="connsiteX84" fmla="*/ 658560 w 659448"/>
                  <a:gd name="connsiteY84" fmla="*/ 935040 h 1034095"/>
                  <a:gd name="connsiteX85" fmla="*/ 659114 w 659448"/>
                  <a:gd name="connsiteY85" fmla="*/ 705733 h 1034095"/>
                  <a:gd name="connsiteX86" fmla="*/ 659114 w 659448"/>
                  <a:gd name="connsiteY86" fmla="*/ 512603 h 1034095"/>
                  <a:gd name="connsiteX87" fmla="*/ 658560 w 659448"/>
                  <a:gd name="connsiteY87" fmla="*/ 424109 h 1034095"/>
                  <a:gd name="connsiteX88" fmla="*/ 659114 w 659448"/>
                  <a:gd name="connsiteY88" fmla="*/ 336727 h 1034095"/>
                  <a:gd name="connsiteX89" fmla="*/ 659277 w 659448"/>
                  <a:gd name="connsiteY89" fmla="*/ 299504 h 1034095"/>
                  <a:gd name="connsiteX90" fmla="*/ 467933 w 659448"/>
                  <a:gd name="connsiteY90" fmla="*/ 163126 h 1034095"/>
                  <a:gd name="connsiteX91" fmla="*/ 454952 w 659448"/>
                  <a:gd name="connsiteY91" fmla="*/ 85726 h 1034095"/>
                  <a:gd name="connsiteX92" fmla="*/ 456834 w 659448"/>
                  <a:gd name="connsiteY92" fmla="*/ 83086 h 1034095"/>
                  <a:gd name="connsiteX93" fmla="*/ 534233 w 659448"/>
                  <a:gd name="connsiteY93" fmla="*/ 70105 h 1034095"/>
                  <a:gd name="connsiteX94" fmla="*/ 659448 w 659448"/>
                  <a:gd name="connsiteY94" fmla="*/ 159351 h 1034095"/>
                  <a:gd name="connsiteX95" fmla="*/ 659114 w 659448"/>
                  <a:gd name="connsiteY95" fmla="*/ 82929 h 1034095"/>
                  <a:gd name="connsiteX96" fmla="*/ 658560 w 659448"/>
                  <a:gd name="connsiteY96" fmla="*/ 72911 h 1034095"/>
                  <a:gd name="connsiteX97" fmla="*/ 658560 w 659448"/>
                  <a:gd name="connsiteY97" fmla="*/ 62337 h 1034095"/>
                  <a:gd name="connsiteX98" fmla="*/ 658005 w 659448"/>
                  <a:gd name="connsiteY98" fmla="*/ 51206 h 1034095"/>
                  <a:gd name="connsiteX99" fmla="*/ 656896 w 659448"/>
                  <a:gd name="connsiteY99" fmla="*/ 40631 h 1034095"/>
                  <a:gd name="connsiteX100" fmla="*/ 655230 w 659448"/>
                  <a:gd name="connsiteY100" fmla="*/ 35622 h 1034095"/>
                  <a:gd name="connsiteX101" fmla="*/ 654121 w 659448"/>
                  <a:gd name="connsiteY101" fmla="*/ 30612 h 1034095"/>
                  <a:gd name="connsiteX102" fmla="*/ 652457 w 659448"/>
                  <a:gd name="connsiteY102" fmla="*/ 25047 h 1034095"/>
                  <a:gd name="connsiteX103" fmla="*/ 650238 w 659448"/>
                  <a:gd name="connsiteY103" fmla="*/ 20594 h 1034095"/>
                  <a:gd name="connsiteX104" fmla="*/ 647463 w 659448"/>
                  <a:gd name="connsiteY104" fmla="*/ 16141 h 1034095"/>
                  <a:gd name="connsiteX105" fmla="*/ 644690 w 659448"/>
                  <a:gd name="connsiteY105" fmla="*/ 12244 h 1034095"/>
                  <a:gd name="connsiteX106" fmla="*/ 640806 w 659448"/>
                  <a:gd name="connsiteY106" fmla="*/ 8350 h 1034095"/>
                  <a:gd name="connsiteX107" fmla="*/ 636367 w 659448"/>
                  <a:gd name="connsiteY107" fmla="*/ 5010 h 1034095"/>
                  <a:gd name="connsiteX108" fmla="*/ 621386 w 659448"/>
                  <a:gd name="connsiteY108" fmla="*/ 2228 h 1034095"/>
                  <a:gd name="connsiteX109" fmla="*/ 610846 w 659448"/>
                  <a:gd name="connsiteY109" fmla="*/ 557 h 1034095"/>
                  <a:gd name="connsiteX0" fmla="*/ 602523 w 659448"/>
                  <a:gd name="connsiteY0" fmla="*/ 0 h 1034095"/>
                  <a:gd name="connsiteX1" fmla="*/ 595311 w 659448"/>
                  <a:gd name="connsiteY1" fmla="*/ 0 h 1034095"/>
                  <a:gd name="connsiteX2" fmla="*/ 579221 w 659448"/>
                  <a:gd name="connsiteY2" fmla="*/ 1113 h 1034095"/>
                  <a:gd name="connsiteX3" fmla="*/ 568125 w 659448"/>
                  <a:gd name="connsiteY3" fmla="*/ 1669 h 1034095"/>
                  <a:gd name="connsiteX4" fmla="*/ 553701 w 659448"/>
                  <a:gd name="connsiteY4" fmla="*/ 1669 h 1034095"/>
                  <a:gd name="connsiteX5" fmla="*/ 535392 w 659448"/>
                  <a:gd name="connsiteY5" fmla="*/ 2228 h 1034095"/>
                  <a:gd name="connsiteX6" fmla="*/ 515973 w 659448"/>
                  <a:gd name="connsiteY6" fmla="*/ 2784 h 1034095"/>
                  <a:gd name="connsiteX7" fmla="*/ 497110 w 659448"/>
                  <a:gd name="connsiteY7" fmla="*/ 3340 h 1034095"/>
                  <a:gd name="connsiteX8" fmla="*/ 478247 w 659448"/>
                  <a:gd name="connsiteY8" fmla="*/ 3897 h 1034095"/>
                  <a:gd name="connsiteX9" fmla="*/ 468814 w 659448"/>
                  <a:gd name="connsiteY9" fmla="*/ 5010 h 1034095"/>
                  <a:gd name="connsiteX10" fmla="*/ 459938 w 659448"/>
                  <a:gd name="connsiteY10" fmla="*/ 6122 h 1034095"/>
                  <a:gd name="connsiteX11" fmla="*/ 450506 w 659448"/>
                  <a:gd name="connsiteY11" fmla="*/ 7793 h 1034095"/>
                  <a:gd name="connsiteX12" fmla="*/ 441628 w 659448"/>
                  <a:gd name="connsiteY12" fmla="*/ 9462 h 1034095"/>
                  <a:gd name="connsiteX13" fmla="*/ 432752 w 659448"/>
                  <a:gd name="connsiteY13" fmla="*/ 12244 h 1034095"/>
                  <a:gd name="connsiteX14" fmla="*/ 423320 w 659448"/>
                  <a:gd name="connsiteY14" fmla="*/ 15585 h 1034095"/>
                  <a:gd name="connsiteX15" fmla="*/ 414998 w 659448"/>
                  <a:gd name="connsiteY15" fmla="*/ 19481 h 1034095"/>
                  <a:gd name="connsiteX16" fmla="*/ 406675 w 659448"/>
                  <a:gd name="connsiteY16" fmla="*/ 23934 h 1034095"/>
                  <a:gd name="connsiteX17" fmla="*/ 382264 w 659448"/>
                  <a:gd name="connsiteY17" fmla="*/ 38404 h 1034095"/>
                  <a:gd name="connsiteX18" fmla="*/ 358407 w 659448"/>
                  <a:gd name="connsiteY18" fmla="*/ 52875 h 1034095"/>
                  <a:gd name="connsiteX19" fmla="*/ 310694 w 659448"/>
                  <a:gd name="connsiteY19" fmla="*/ 83486 h 1034095"/>
                  <a:gd name="connsiteX20" fmla="*/ 263536 w 659448"/>
                  <a:gd name="connsiteY20" fmla="*/ 114654 h 1034095"/>
                  <a:gd name="connsiteX21" fmla="*/ 215266 w 659448"/>
                  <a:gd name="connsiteY21" fmla="*/ 144710 h 1034095"/>
                  <a:gd name="connsiteX22" fmla="*/ 199732 w 659448"/>
                  <a:gd name="connsiteY22" fmla="*/ 131351 h 1034095"/>
                  <a:gd name="connsiteX23" fmla="*/ 184197 w 659448"/>
                  <a:gd name="connsiteY23" fmla="*/ 117438 h 1034095"/>
                  <a:gd name="connsiteX24" fmla="*/ 153683 w 659448"/>
                  <a:gd name="connsiteY24" fmla="*/ 89051 h 1034095"/>
                  <a:gd name="connsiteX25" fmla="*/ 123167 w 659448"/>
                  <a:gd name="connsiteY25" fmla="*/ 61223 h 1034095"/>
                  <a:gd name="connsiteX26" fmla="*/ 108188 w 659448"/>
                  <a:gd name="connsiteY26" fmla="*/ 46753 h 1034095"/>
                  <a:gd name="connsiteX27" fmla="*/ 92099 w 659448"/>
                  <a:gd name="connsiteY27" fmla="*/ 33394 h 1034095"/>
                  <a:gd name="connsiteX28" fmla="*/ 85441 w 659448"/>
                  <a:gd name="connsiteY28" fmla="*/ 28941 h 1034095"/>
                  <a:gd name="connsiteX29" fmla="*/ 78784 w 659448"/>
                  <a:gd name="connsiteY29" fmla="*/ 25047 h 1034095"/>
                  <a:gd name="connsiteX30" fmla="*/ 71570 w 659448"/>
                  <a:gd name="connsiteY30" fmla="*/ 22819 h 1034095"/>
                  <a:gd name="connsiteX31" fmla="*/ 64912 w 659448"/>
                  <a:gd name="connsiteY31" fmla="*/ 21707 h 1034095"/>
                  <a:gd name="connsiteX32" fmla="*/ 57146 w 659448"/>
                  <a:gd name="connsiteY32" fmla="*/ 21150 h 1034095"/>
                  <a:gd name="connsiteX33" fmla="*/ 49934 w 659448"/>
                  <a:gd name="connsiteY33" fmla="*/ 22263 h 1034095"/>
                  <a:gd name="connsiteX34" fmla="*/ 43276 w 659448"/>
                  <a:gd name="connsiteY34" fmla="*/ 23934 h 1034095"/>
                  <a:gd name="connsiteX35" fmla="*/ 36617 w 659448"/>
                  <a:gd name="connsiteY35" fmla="*/ 26716 h 1034095"/>
                  <a:gd name="connsiteX36" fmla="*/ 30514 w 659448"/>
                  <a:gd name="connsiteY36" fmla="*/ 30612 h 1034095"/>
                  <a:gd name="connsiteX37" fmla="*/ 23857 w 659448"/>
                  <a:gd name="connsiteY37" fmla="*/ 35065 h 1034095"/>
                  <a:gd name="connsiteX38" fmla="*/ 18308 w 659448"/>
                  <a:gd name="connsiteY38" fmla="*/ 39516 h 1034095"/>
                  <a:gd name="connsiteX39" fmla="*/ 13315 w 659448"/>
                  <a:gd name="connsiteY39" fmla="*/ 45082 h 1034095"/>
                  <a:gd name="connsiteX40" fmla="*/ 8878 w 659448"/>
                  <a:gd name="connsiteY40" fmla="*/ 51206 h 1034095"/>
                  <a:gd name="connsiteX41" fmla="*/ 4994 w 659448"/>
                  <a:gd name="connsiteY41" fmla="*/ 57328 h 1034095"/>
                  <a:gd name="connsiteX42" fmla="*/ 2219 w 659448"/>
                  <a:gd name="connsiteY42" fmla="*/ 64563 h 1034095"/>
                  <a:gd name="connsiteX43" fmla="*/ 0 w 659448"/>
                  <a:gd name="connsiteY43" fmla="*/ 71798 h 1034095"/>
                  <a:gd name="connsiteX44" fmla="*/ 1664 w 659448"/>
                  <a:gd name="connsiteY44" fmla="*/ 79034 h 1034095"/>
                  <a:gd name="connsiteX45" fmla="*/ 3330 w 659448"/>
                  <a:gd name="connsiteY45" fmla="*/ 86269 h 1034095"/>
                  <a:gd name="connsiteX46" fmla="*/ 5548 w 659448"/>
                  <a:gd name="connsiteY46" fmla="*/ 93504 h 1034095"/>
                  <a:gd name="connsiteX47" fmla="*/ 8323 w 659448"/>
                  <a:gd name="connsiteY47" fmla="*/ 100183 h 1034095"/>
                  <a:gd name="connsiteX48" fmla="*/ 11651 w 659448"/>
                  <a:gd name="connsiteY48" fmla="*/ 106306 h 1034095"/>
                  <a:gd name="connsiteX49" fmla="*/ 15535 w 659448"/>
                  <a:gd name="connsiteY49" fmla="*/ 112428 h 1034095"/>
                  <a:gd name="connsiteX50" fmla="*/ 19418 w 659448"/>
                  <a:gd name="connsiteY50" fmla="*/ 117994 h 1034095"/>
                  <a:gd name="connsiteX51" fmla="*/ 23857 w 659448"/>
                  <a:gd name="connsiteY51" fmla="*/ 123560 h 1034095"/>
                  <a:gd name="connsiteX52" fmla="*/ 33844 w 659448"/>
                  <a:gd name="connsiteY52" fmla="*/ 135248 h 1034095"/>
                  <a:gd name="connsiteX53" fmla="*/ 43831 w 659448"/>
                  <a:gd name="connsiteY53" fmla="*/ 145266 h 1034095"/>
                  <a:gd name="connsiteX54" fmla="*/ 64912 w 659448"/>
                  <a:gd name="connsiteY54" fmla="*/ 165303 h 1034095"/>
                  <a:gd name="connsiteX55" fmla="*/ 81557 w 659448"/>
                  <a:gd name="connsiteY55" fmla="*/ 180329 h 1034095"/>
                  <a:gd name="connsiteX56" fmla="*/ 98201 w 659448"/>
                  <a:gd name="connsiteY56" fmla="*/ 196470 h 1034095"/>
                  <a:gd name="connsiteX57" fmla="*/ 130381 w 659448"/>
                  <a:gd name="connsiteY57" fmla="*/ 227639 h 1034095"/>
                  <a:gd name="connsiteX58" fmla="*/ 147024 w 659448"/>
                  <a:gd name="connsiteY58" fmla="*/ 242667 h 1034095"/>
                  <a:gd name="connsiteX59" fmla="*/ 164223 w 659448"/>
                  <a:gd name="connsiteY59" fmla="*/ 257693 h 1034095"/>
                  <a:gd name="connsiteX60" fmla="*/ 181422 w 659448"/>
                  <a:gd name="connsiteY60" fmla="*/ 271608 h 1034095"/>
                  <a:gd name="connsiteX61" fmla="*/ 190300 w 659448"/>
                  <a:gd name="connsiteY61" fmla="*/ 278286 h 1034095"/>
                  <a:gd name="connsiteX62" fmla="*/ 200287 w 659448"/>
                  <a:gd name="connsiteY62" fmla="*/ 284965 h 1034095"/>
                  <a:gd name="connsiteX63" fmla="*/ 223034 w 659448"/>
                  <a:gd name="connsiteY63" fmla="*/ 270495 h 1034095"/>
                  <a:gd name="connsiteX64" fmla="*/ 246336 w 659448"/>
                  <a:gd name="connsiteY64" fmla="*/ 255467 h 1034095"/>
                  <a:gd name="connsiteX65" fmla="*/ 293495 w 659448"/>
                  <a:gd name="connsiteY65" fmla="*/ 227639 h 1034095"/>
                  <a:gd name="connsiteX66" fmla="*/ 340654 w 659448"/>
                  <a:gd name="connsiteY66" fmla="*/ 199254 h 1034095"/>
                  <a:gd name="connsiteX67" fmla="*/ 386703 w 659448"/>
                  <a:gd name="connsiteY67" fmla="*/ 170311 h 1034095"/>
                  <a:gd name="connsiteX68" fmla="*/ 383928 w 659448"/>
                  <a:gd name="connsiteY68" fmla="*/ 223742 h 1034095"/>
                  <a:gd name="connsiteX69" fmla="*/ 380600 w 659448"/>
                  <a:gd name="connsiteY69" fmla="*/ 316690 h 1034095"/>
                  <a:gd name="connsiteX70" fmla="*/ 376716 w 659448"/>
                  <a:gd name="connsiteY70" fmla="*/ 439693 h 1034095"/>
                  <a:gd name="connsiteX71" fmla="*/ 372277 w 659448"/>
                  <a:gd name="connsiteY71" fmla="*/ 582731 h 1034095"/>
                  <a:gd name="connsiteX72" fmla="*/ 368394 w 659448"/>
                  <a:gd name="connsiteY72" fmla="*/ 733563 h 1034095"/>
                  <a:gd name="connsiteX73" fmla="*/ 365619 w 659448"/>
                  <a:gd name="connsiteY73" fmla="*/ 883280 h 1034095"/>
                  <a:gd name="connsiteX74" fmla="*/ 364027 w 659448"/>
                  <a:gd name="connsiteY74" fmla="*/ 1014288 h 1034095"/>
                  <a:gd name="connsiteX75" fmla="*/ 499206 w 659448"/>
                  <a:gd name="connsiteY75" fmla="*/ 1014288 h 1034095"/>
                  <a:gd name="connsiteX76" fmla="*/ 499328 w 659448"/>
                  <a:gd name="connsiteY76" fmla="*/ 999047 h 1034095"/>
                  <a:gd name="connsiteX77" fmla="*/ 499328 w 659448"/>
                  <a:gd name="connsiteY77" fmla="*/ 861017 h 1034095"/>
                  <a:gd name="connsiteX78" fmla="*/ 499328 w 659448"/>
                  <a:gd name="connsiteY78" fmla="*/ 722988 h 1034095"/>
                  <a:gd name="connsiteX79" fmla="*/ 499328 w 659448"/>
                  <a:gd name="connsiteY79" fmla="*/ 584401 h 1034095"/>
                  <a:gd name="connsiteX80" fmla="*/ 528179 w 659448"/>
                  <a:gd name="connsiteY80" fmla="*/ 584401 h 1034095"/>
                  <a:gd name="connsiteX81" fmla="*/ 528179 w 659448"/>
                  <a:gd name="connsiteY81" fmla="*/ 845989 h 1034095"/>
                  <a:gd name="connsiteX82" fmla="*/ 530261 w 659448"/>
                  <a:gd name="connsiteY82" fmla="*/ 1022622 h 1034095"/>
                  <a:gd name="connsiteX83" fmla="*/ 658154 w 659448"/>
                  <a:gd name="connsiteY83" fmla="*/ 1014288 h 1034095"/>
                  <a:gd name="connsiteX84" fmla="*/ 658560 w 659448"/>
                  <a:gd name="connsiteY84" fmla="*/ 935040 h 1034095"/>
                  <a:gd name="connsiteX85" fmla="*/ 659114 w 659448"/>
                  <a:gd name="connsiteY85" fmla="*/ 705733 h 1034095"/>
                  <a:gd name="connsiteX86" fmla="*/ 659114 w 659448"/>
                  <a:gd name="connsiteY86" fmla="*/ 512603 h 1034095"/>
                  <a:gd name="connsiteX87" fmla="*/ 658560 w 659448"/>
                  <a:gd name="connsiteY87" fmla="*/ 424109 h 1034095"/>
                  <a:gd name="connsiteX88" fmla="*/ 659114 w 659448"/>
                  <a:gd name="connsiteY88" fmla="*/ 336727 h 1034095"/>
                  <a:gd name="connsiteX89" fmla="*/ 659277 w 659448"/>
                  <a:gd name="connsiteY89" fmla="*/ 299504 h 1034095"/>
                  <a:gd name="connsiteX90" fmla="*/ 454952 w 659448"/>
                  <a:gd name="connsiteY90" fmla="*/ 85726 h 1034095"/>
                  <a:gd name="connsiteX91" fmla="*/ 456834 w 659448"/>
                  <a:gd name="connsiteY91" fmla="*/ 83086 h 1034095"/>
                  <a:gd name="connsiteX92" fmla="*/ 534233 w 659448"/>
                  <a:gd name="connsiteY92" fmla="*/ 70105 h 1034095"/>
                  <a:gd name="connsiteX93" fmla="*/ 659448 w 659448"/>
                  <a:gd name="connsiteY93" fmla="*/ 159351 h 1034095"/>
                  <a:gd name="connsiteX94" fmla="*/ 659114 w 659448"/>
                  <a:gd name="connsiteY94" fmla="*/ 82929 h 1034095"/>
                  <a:gd name="connsiteX95" fmla="*/ 658560 w 659448"/>
                  <a:gd name="connsiteY95" fmla="*/ 72911 h 1034095"/>
                  <a:gd name="connsiteX96" fmla="*/ 658560 w 659448"/>
                  <a:gd name="connsiteY96" fmla="*/ 62337 h 1034095"/>
                  <a:gd name="connsiteX97" fmla="*/ 658005 w 659448"/>
                  <a:gd name="connsiteY97" fmla="*/ 51206 h 1034095"/>
                  <a:gd name="connsiteX98" fmla="*/ 656896 w 659448"/>
                  <a:gd name="connsiteY98" fmla="*/ 40631 h 1034095"/>
                  <a:gd name="connsiteX99" fmla="*/ 655230 w 659448"/>
                  <a:gd name="connsiteY99" fmla="*/ 35622 h 1034095"/>
                  <a:gd name="connsiteX100" fmla="*/ 654121 w 659448"/>
                  <a:gd name="connsiteY100" fmla="*/ 30612 h 1034095"/>
                  <a:gd name="connsiteX101" fmla="*/ 652457 w 659448"/>
                  <a:gd name="connsiteY101" fmla="*/ 25047 h 1034095"/>
                  <a:gd name="connsiteX102" fmla="*/ 650238 w 659448"/>
                  <a:gd name="connsiteY102" fmla="*/ 20594 h 1034095"/>
                  <a:gd name="connsiteX103" fmla="*/ 647463 w 659448"/>
                  <a:gd name="connsiteY103" fmla="*/ 16141 h 1034095"/>
                  <a:gd name="connsiteX104" fmla="*/ 644690 w 659448"/>
                  <a:gd name="connsiteY104" fmla="*/ 12244 h 1034095"/>
                  <a:gd name="connsiteX105" fmla="*/ 640806 w 659448"/>
                  <a:gd name="connsiteY105" fmla="*/ 8350 h 1034095"/>
                  <a:gd name="connsiteX106" fmla="*/ 636367 w 659448"/>
                  <a:gd name="connsiteY106" fmla="*/ 5010 h 1034095"/>
                  <a:gd name="connsiteX107" fmla="*/ 621386 w 659448"/>
                  <a:gd name="connsiteY107" fmla="*/ 2228 h 1034095"/>
                  <a:gd name="connsiteX108" fmla="*/ 610846 w 659448"/>
                  <a:gd name="connsiteY108" fmla="*/ 557 h 1034095"/>
                  <a:gd name="connsiteX109" fmla="*/ 602523 w 659448"/>
                  <a:gd name="connsiteY109" fmla="*/ 0 h 1034095"/>
                  <a:gd name="connsiteX0" fmla="*/ 602523 w 659448"/>
                  <a:gd name="connsiteY0" fmla="*/ 0 h 1034095"/>
                  <a:gd name="connsiteX1" fmla="*/ 595311 w 659448"/>
                  <a:gd name="connsiteY1" fmla="*/ 0 h 1034095"/>
                  <a:gd name="connsiteX2" fmla="*/ 579221 w 659448"/>
                  <a:gd name="connsiteY2" fmla="*/ 1113 h 1034095"/>
                  <a:gd name="connsiteX3" fmla="*/ 568125 w 659448"/>
                  <a:gd name="connsiteY3" fmla="*/ 1669 h 1034095"/>
                  <a:gd name="connsiteX4" fmla="*/ 553701 w 659448"/>
                  <a:gd name="connsiteY4" fmla="*/ 1669 h 1034095"/>
                  <a:gd name="connsiteX5" fmla="*/ 535392 w 659448"/>
                  <a:gd name="connsiteY5" fmla="*/ 2228 h 1034095"/>
                  <a:gd name="connsiteX6" fmla="*/ 515973 w 659448"/>
                  <a:gd name="connsiteY6" fmla="*/ 2784 h 1034095"/>
                  <a:gd name="connsiteX7" fmla="*/ 497110 w 659448"/>
                  <a:gd name="connsiteY7" fmla="*/ 3340 h 1034095"/>
                  <a:gd name="connsiteX8" fmla="*/ 478247 w 659448"/>
                  <a:gd name="connsiteY8" fmla="*/ 3897 h 1034095"/>
                  <a:gd name="connsiteX9" fmla="*/ 468814 w 659448"/>
                  <a:gd name="connsiteY9" fmla="*/ 5010 h 1034095"/>
                  <a:gd name="connsiteX10" fmla="*/ 459938 w 659448"/>
                  <a:gd name="connsiteY10" fmla="*/ 6122 h 1034095"/>
                  <a:gd name="connsiteX11" fmla="*/ 450506 w 659448"/>
                  <a:gd name="connsiteY11" fmla="*/ 7793 h 1034095"/>
                  <a:gd name="connsiteX12" fmla="*/ 441628 w 659448"/>
                  <a:gd name="connsiteY12" fmla="*/ 9462 h 1034095"/>
                  <a:gd name="connsiteX13" fmla="*/ 432752 w 659448"/>
                  <a:gd name="connsiteY13" fmla="*/ 12244 h 1034095"/>
                  <a:gd name="connsiteX14" fmla="*/ 423320 w 659448"/>
                  <a:gd name="connsiteY14" fmla="*/ 15585 h 1034095"/>
                  <a:gd name="connsiteX15" fmla="*/ 414998 w 659448"/>
                  <a:gd name="connsiteY15" fmla="*/ 19481 h 1034095"/>
                  <a:gd name="connsiteX16" fmla="*/ 406675 w 659448"/>
                  <a:gd name="connsiteY16" fmla="*/ 23934 h 1034095"/>
                  <a:gd name="connsiteX17" fmla="*/ 382264 w 659448"/>
                  <a:gd name="connsiteY17" fmla="*/ 38404 h 1034095"/>
                  <a:gd name="connsiteX18" fmla="*/ 358407 w 659448"/>
                  <a:gd name="connsiteY18" fmla="*/ 52875 h 1034095"/>
                  <a:gd name="connsiteX19" fmla="*/ 310694 w 659448"/>
                  <a:gd name="connsiteY19" fmla="*/ 83486 h 1034095"/>
                  <a:gd name="connsiteX20" fmla="*/ 263536 w 659448"/>
                  <a:gd name="connsiteY20" fmla="*/ 114654 h 1034095"/>
                  <a:gd name="connsiteX21" fmla="*/ 215266 w 659448"/>
                  <a:gd name="connsiteY21" fmla="*/ 144710 h 1034095"/>
                  <a:gd name="connsiteX22" fmla="*/ 199732 w 659448"/>
                  <a:gd name="connsiteY22" fmla="*/ 131351 h 1034095"/>
                  <a:gd name="connsiteX23" fmla="*/ 184197 w 659448"/>
                  <a:gd name="connsiteY23" fmla="*/ 117438 h 1034095"/>
                  <a:gd name="connsiteX24" fmla="*/ 153683 w 659448"/>
                  <a:gd name="connsiteY24" fmla="*/ 89051 h 1034095"/>
                  <a:gd name="connsiteX25" fmla="*/ 123167 w 659448"/>
                  <a:gd name="connsiteY25" fmla="*/ 61223 h 1034095"/>
                  <a:gd name="connsiteX26" fmla="*/ 108188 w 659448"/>
                  <a:gd name="connsiteY26" fmla="*/ 46753 h 1034095"/>
                  <a:gd name="connsiteX27" fmla="*/ 92099 w 659448"/>
                  <a:gd name="connsiteY27" fmla="*/ 33394 h 1034095"/>
                  <a:gd name="connsiteX28" fmla="*/ 85441 w 659448"/>
                  <a:gd name="connsiteY28" fmla="*/ 28941 h 1034095"/>
                  <a:gd name="connsiteX29" fmla="*/ 78784 w 659448"/>
                  <a:gd name="connsiteY29" fmla="*/ 25047 h 1034095"/>
                  <a:gd name="connsiteX30" fmla="*/ 71570 w 659448"/>
                  <a:gd name="connsiteY30" fmla="*/ 22819 h 1034095"/>
                  <a:gd name="connsiteX31" fmla="*/ 64912 w 659448"/>
                  <a:gd name="connsiteY31" fmla="*/ 21707 h 1034095"/>
                  <a:gd name="connsiteX32" fmla="*/ 57146 w 659448"/>
                  <a:gd name="connsiteY32" fmla="*/ 21150 h 1034095"/>
                  <a:gd name="connsiteX33" fmla="*/ 49934 w 659448"/>
                  <a:gd name="connsiteY33" fmla="*/ 22263 h 1034095"/>
                  <a:gd name="connsiteX34" fmla="*/ 43276 w 659448"/>
                  <a:gd name="connsiteY34" fmla="*/ 23934 h 1034095"/>
                  <a:gd name="connsiteX35" fmla="*/ 36617 w 659448"/>
                  <a:gd name="connsiteY35" fmla="*/ 26716 h 1034095"/>
                  <a:gd name="connsiteX36" fmla="*/ 30514 w 659448"/>
                  <a:gd name="connsiteY36" fmla="*/ 30612 h 1034095"/>
                  <a:gd name="connsiteX37" fmla="*/ 23857 w 659448"/>
                  <a:gd name="connsiteY37" fmla="*/ 35065 h 1034095"/>
                  <a:gd name="connsiteX38" fmla="*/ 18308 w 659448"/>
                  <a:gd name="connsiteY38" fmla="*/ 39516 h 1034095"/>
                  <a:gd name="connsiteX39" fmla="*/ 13315 w 659448"/>
                  <a:gd name="connsiteY39" fmla="*/ 45082 h 1034095"/>
                  <a:gd name="connsiteX40" fmla="*/ 8878 w 659448"/>
                  <a:gd name="connsiteY40" fmla="*/ 51206 h 1034095"/>
                  <a:gd name="connsiteX41" fmla="*/ 4994 w 659448"/>
                  <a:gd name="connsiteY41" fmla="*/ 57328 h 1034095"/>
                  <a:gd name="connsiteX42" fmla="*/ 2219 w 659448"/>
                  <a:gd name="connsiteY42" fmla="*/ 64563 h 1034095"/>
                  <a:gd name="connsiteX43" fmla="*/ 0 w 659448"/>
                  <a:gd name="connsiteY43" fmla="*/ 71798 h 1034095"/>
                  <a:gd name="connsiteX44" fmla="*/ 1664 w 659448"/>
                  <a:gd name="connsiteY44" fmla="*/ 79034 h 1034095"/>
                  <a:gd name="connsiteX45" fmla="*/ 3330 w 659448"/>
                  <a:gd name="connsiteY45" fmla="*/ 86269 h 1034095"/>
                  <a:gd name="connsiteX46" fmla="*/ 5548 w 659448"/>
                  <a:gd name="connsiteY46" fmla="*/ 93504 h 1034095"/>
                  <a:gd name="connsiteX47" fmla="*/ 8323 w 659448"/>
                  <a:gd name="connsiteY47" fmla="*/ 100183 h 1034095"/>
                  <a:gd name="connsiteX48" fmla="*/ 11651 w 659448"/>
                  <a:gd name="connsiteY48" fmla="*/ 106306 h 1034095"/>
                  <a:gd name="connsiteX49" fmla="*/ 15535 w 659448"/>
                  <a:gd name="connsiteY49" fmla="*/ 112428 h 1034095"/>
                  <a:gd name="connsiteX50" fmla="*/ 19418 w 659448"/>
                  <a:gd name="connsiteY50" fmla="*/ 117994 h 1034095"/>
                  <a:gd name="connsiteX51" fmla="*/ 23857 w 659448"/>
                  <a:gd name="connsiteY51" fmla="*/ 123560 h 1034095"/>
                  <a:gd name="connsiteX52" fmla="*/ 33844 w 659448"/>
                  <a:gd name="connsiteY52" fmla="*/ 135248 h 1034095"/>
                  <a:gd name="connsiteX53" fmla="*/ 43831 w 659448"/>
                  <a:gd name="connsiteY53" fmla="*/ 145266 h 1034095"/>
                  <a:gd name="connsiteX54" fmla="*/ 64912 w 659448"/>
                  <a:gd name="connsiteY54" fmla="*/ 165303 h 1034095"/>
                  <a:gd name="connsiteX55" fmla="*/ 81557 w 659448"/>
                  <a:gd name="connsiteY55" fmla="*/ 180329 h 1034095"/>
                  <a:gd name="connsiteX56" fmla="*/ 98201 w 659448"/>
                  <a:gd name="connsiteY56" fmla="*/ 196470 h 1034095"/>
                  <a:gd name="connsiteX57" fmla="*/ 130381 w 659448"/>
                  <a:gd name="connsiteY57" fmla="*/ 227639 h 1034095"/>
                  <a:gd name="connsiteX58" fmla="*/ 147024 w 659448"/>
                  <a:gd name="connsiteY58" fmla="*/ 242667 h 1034095"/>
                  <a:gd name="connsiteX59" fmla="*/ 164223 w 659448"/>
                  <a:gd name="connsiteY59" fmla="*/ 257693 h 1034095"/>
                  <a:gd name="connsiteX60" fmla="*/ 181422 w 659448"/>
                  <a:gd name="connsiteY60" fmla="*/ 271608 h 1034095"/>
                  <a:gd name="connsiteX61" fmla="*/ 190300 w 659448"/>
                  <a:gd name="connsiteY61" fmla="*/ 278286 h 1034095"/>
                  <a:gd name="connsiteX62" fmla="*/ 200287 w 659448"/>
                  <a:gd name="connsiteY62" fmla="*/ 284965 h 1034095"/>
                  <a:gd name="connsiteX63" fmla="*/ 223034 w 659448"/>
                  <a:gd name="connsiteY63" fmla="*/ 270495 h 1034095"/>
                  <a:gd name="connsiteX64" fmla="*/ 246336 w 659448"/>
                  <a:gd name="connsiteY64" fmla="*/ 255467 h 1034095"/>
                  <a:gd name="connsiteX65" fmla="*/ 293495 w 659448"/>
                  <a:gd name="connsiteY65" fmla="*/ 227639 h 1034095"/>
                  <a:gd name="connsiteX66" fmla="*/ 340654 w 659448"/>
                  <a:gd name="connsiteY66" fmla="*/ 199254 h 1034095"/>
                  <a:gd name="connsiteX67" fmla="*/ 386703 w 659448"/>
                  <a:gd name="connsiteY67" fmla="*/ 170311 h 1034095"/>
                  <a:gd name="connsiteX68" fmla="*/ 383928 w 659448"/>
                  <a:gd name="connsiteY68" fmla="*/ 223742 h 1034095"/>
                  <a:gd name="connsiteX69" fmla="*/ 380600 w 659448"/>
                  <a:gd name="connsiteY69" fmla="*/ 316690 h 1034095"/>
                  <a:gd name="connsiteX70" fmla="*/ 376716 w 659448"/>
                  <a:gd name="connsiteY70" fmla="*/ 439693 h 1034095"/>
                  <a:gd name="connsiteX71" fmla="*/ 372277 w 659448"/>
                  <a:gd name="connsiteY71" fmla="*/ 582731 h 1034095"/>
                  <a:gd name="connsiteX72" fmla="*/ 368394 w 659448"/>
                  <a:gd name="connsiteY72" fmla="*/ 733563 h 1034095"/>
                  <a:gd name="connsiteX73" fmla="*/ 365619 w 659448"/>
                  <a:gd name="connsiteY73" fmla="*/ 883280 h 1034095"/>
                  <a:gd name="connsiteX74" fmla="*/ 364027 w 659448"/>
                  <a:gd name="connsiteY74" fmla="*/ 1014288 h 1034095"/>
                  <a:gd name="connsiteX75" fmla="*/ 499206 w 659448"/>
                  <a:gd name="connsiteY75" fmla="*/ 1014288 h 1034095"/>
                  <a:gd name="connsiteX76" fmla="*/ 499328 w 659448"/>
                  <a:gd name="connsiteY76" fmla="*/ 999047 h 1034095"/>
                  <a:gd name="connsiteX77" fmla="*/ 499328 w 659448"/>
                  <a:gd name="connsiteY77" fmla="*/ 861017 h 1034095"/>
                  <a:gd name="connsiteX78" fmla="*/ 499328 w 659448"/>
                  <a:gd name="connsiteY78" fmla="*/ 722988 h 1034095"/>
                  <a:gd name="connsiteX79" fmla="*/ 499328 w 659448"/>
                  <a:gd name="connsiteY79" fmla="*/ 584401 h 1034095"/>
                  <a:gd name="connsiteX80" fmla="*/ 528179 w 659448"/>
                  <a:gd name="connsiteY80" fmla="*/ 584401 h 1034095"/>
                  <a:gd name="connsiteX81" fmla="*/ 528179 w 659448"/>
                  <a:gd name="connsiteY81" fmla="*/ 845989 h 1034095"/>
                  <a:gd name="connsiteX82" fmla="*/ 530261 w 659448"/>
                  <a:gd name="connsiteY82" fmla="*/ 1022622 h 1034095"/>
                  <a:gd name="connsiteX83" fmla="*/ 658154 w 659448"/>
                  <a:gd name="connsiteY83" fmla="*/ 1014288 h 1034095"/>
                  <a:gd name="connsiteX84" fmla="*/ 658560 w 659448"/>
                  <a:gd name="connsiteY84" fmla="*/ 935040 h 1034095"/>
                  <a:gd name="connsiteX85" fmla="*/ 659114 w 659448"/>
                  <a:gd name="connsiteY85" fmla="*/ 705733 h 1034095"/>
                  <a:gd name="connsiteX86" fmla="*/ 659114 w 659448"/>
                  <a:gd name="connsiteY86" fmla="*/ 512603 h 1034095"/>
                  <a:gd name="connsiteX87" fmla="*/ 658560 w 659448"/>
                  <a:gd name="connsiteY87" fmla="*/ 424109 h 1034095"/>
                  <a:gd name="connsiteX88" fmla="*/ 659114 w 659448"/>
                  <a:gd name="connsiteY88" fmla="*/ 336727 h 1034095"/>
                  <a:gd name="connsiteX89" fmla="*/ 659277 w 659448"/>
                  <a:gd name="connsiteY89" fmla="*/ 299504 h 1034095"/>
                  <a:gd name="connsiteX90" fmla="*/ 454952 w 659448"/>
                  <a:gd name="connsiteY90" fmla="*/ 85726 h 1034095"/>
                  <a:gd name="connsiteX91" fmla="*/ 534233 w 659448"/>
                  <a:gd name="connsiteY91" fmla="*/ 70105 h 1034095"/>
                  <a:gd name="connsiteX92" fmla="*/ 659448 w 659448"/>
                  <a:gd name="connsiteY92" fmla="*/ 159351 h 1034095"/>
                  <a:gd name="connsiteX93" fmla="*/ 659114 w 659448"/>
                  <a:gd name="connsiteY93" fmla="*/ 82929 h 1034095"/>
                  <a:gd name="connsiteX94" fmla="*/ 658560 w 659448"/>
                  <a:gd name="connsiteY94" fmla="*/ 72911 h 1034095"/>
                  <a:gd name="connsiteX95" fmla="*/ 658560 w 659448"/>
                  <a:gd name="connsiteY95" fmla="*/ 62337 h 1034095"/>
                  <a:gd name="connsiteX96" fmla="*/ 658005 w 659448"/>
                  <a:gd name="connsiteY96" fmla="*/ 51206 h 1034095"/>
                  <a:gd name="connsiteX97" fmla="*/ 656896 w 659448"/>
                  <a:gd name="connsiteY97" fmla="*/ 40631 h 1034095"/>
                  <a:gd name="connsiteX98" fmla="*/ 655230 w 659448"/>
                  <a:gd name="connsiteY98" fmla="*/ 35622 h 1034095"/>
                  <a:gd name="connsiteX99" fmla="*/ 654121 w 659448"/>
                  <a:gd name="connsiteY99" fmla="*/ 30612 h 1034095"/>
                  <a:gd name="connsiteX100" fmla="*/ 652457 w 659448"/>
                  <a:gd name="connsiteY100" fmla="*/ 25047 h 1034095"/>
                  <a:gd name="connsiteX101" fmla="*/ 650238 w 659448"/>
                  <a:gd name="connsiteY101" fmla="*/ 20594 h 1034095"/>
                  <a:gd name="connsiteX102" fmla="*/ 647463 w 659448"/>
                  <a:gd name="connsiteY102" fmla="*/ 16141 h 1034095"/>
                  <a:gd name="connsiteX103" fmla="*/ 644690 w 659448"/>
                  <a:gd name="connsiteY103" fmla="*/ 12244 h 1034095"/>
                  <a:gd name="connsiteX104" fmla="*/ 640806 w 659448"/>
                  <a:gd name="connsiteY104" fmla="*/ 8350 h 1034095"/>
                  <a:gd name="connsiteX105" fmla="*/ 636367 w 659448"/>
                  <a:gd name="connsiteY105" fmla="*/ 5010 h 1034095"/>
                  <a:gd name="connsiteX106" fmla="*/ 621386 w 659448"/>
                  <a:gd name="connsiteY106" fmla="*/ 2228 h 1034095"/>
                  <a:gd name="connsiteX107" fmla="*/ 610846 w 659448"/>
                  <a:gd name="connsiteY107" fmla="*/ 557 h 1034095"/>
                  <a:gd name="connsiteX108" fmla="*/ 602523 w 659448"/>
                  <a:gd name="connsiteY108" fmla="*/ 0 h 1034095"/>
                  <a:gd name="connsiteX0" fmla="*/ 602523 w 659448"/>
                  <a:gd name="connsiteY0" fmla="*/ 0 h 1034095"/>
                  <a:gd name="connsiteX1" fmla="*/ 595311 w 659448"/>
                  <a:gd name="connsiteY1" fmla="*/ 0 h 1034095"/>
                  <a:gd name="connsiteX2" fmla="*/ 579221 w 659448"/>
                  <a:gd name="connsiteY2" fmla="*/ 1113 h 1034095"/>
                  <a:gd name="connsiteX3" fmla="*/ 568125 w 659448"/>
                  <a:gd name="connsiteY3" fmla="*/ 1669 h 1034095"/>
                  <a:gd name="connsiteX4" fmla="*/ 553701 w 659448"/>
                  <a:gd name="connsiteY4" fmla="*/ 1669 h 1034095"/>
                  <a:gd name="connsiteX5" fmla="*/ 535392 w 659448"/>
                  <a:gd name="connsiteY5" fmla="*/ 2228 h 1034095"/>
                  <a:gd name="connsiteX6" fmla="*/ 515973 w 659448"/>
                  <a:gd name="connsiteY6" fmla="*/ 2784 h 1034095"/>
                  <a:gd name="connsiteX7" fmla="*/ 497110 w 659448"/>
                  <a:gd name="connsiteY7" fmla="*/ 3340 h 1034095"/>
                  <a:gd name="connsiteX8" fmla="*/ 478247 w 659448"/>
                  <a:gd name="connsiteY8" fmla="*/ 3897 h 1034095"/>
                  <a:gd name="connsiteX9" fmla="*/ 468814 w 659448"/>
                  <a:gd name="connsiteY9" fmla="*/ 5010 h 1034095"/>
                  <a:gd name="connsiteX10" fmla="*/ 459938 w 659448"/>
                  <a:gd name="connsiteY10" fmla="*/ 6122 h 1034095"/>
                  <a:gd name="connsiteX11" fmla="*/ 450506 w 659448"/>
                  <a:gd name="connsiteY11" fmla="*/ 7793 h 1034095"/>
                  <a:gd name="connsiteX12" fmla="*/ 441628 w 659448"/>
                  <a:gd name="connsiteY12" fmla="*/ 9462 h 1034095"/>
                  <a:gd name="connsiteX13" fmla="*/ 432752 w 659448"/>
                  <a:gd name="connsiteY13" fmla="*/ 12244 h 1034095"/>
                  <a:gd name="connsiteX14" fmla="*/ 423320 w 659448"/>
                  <a:gd name="connsiteY14" fmla="*/ 15585 h 1034095"/>
                  <a:gd name="connsiteX15" fmla="*/ 414998 w 659448"/>
                  <a:gd name="connsiteY15" fmla="*/ 19481 h 1034095"/>
                  <a:gd name="connsiteX16" fmla="*/ 406675 w 659448"/>
                  <a:gd name="connsiteY16" fmla="*/ 23934 h 1034095"/>
                  <a:gd name="connsiteX17" fmla="*/ 382264 w 659448"/>
                  <a:gd name="connsiteY17" fmla="*/ 38404 h 1034095"/>
                  <a:gd name="connsiteX18" fmla="*/ 358407 w 659448"/>
                  <a:gd name="connsiteY18" fmla="*/ 52875 h 1034095"/>
                  <a:gd name="connsiteX19" fmla="*/ 310694 w 659448"/>
                  <a:gd name="connsiteY19" fmla="*/ 83486 h 1034095"/>
                  <a:gd name="connsiteX20" fmla="*/ 263536 w 659448"/>
                  <a:gd name="connsiteY20" fmla="*/ 114654 h 1034095"/>
                  <a:gd name="connsiteX21" fmla="*/ 215266 w 659448"/>
                  <a:gd name="connsiteY21" fmla="*/ 144710 h 1034095"/>
                  <a:gd name="connsiteX22" fmla="*/ 199732 w 659448"/>
                  <a:gd name="connsiteY22" fmla="*/ 131351 h 1034095"/>
                  <a:gd name="connsiteX23" fmla="*/ 184197 w 659448"/>
                  <a:gd name="connsiteY23" fmla="*/ 117438 h 1034095"/>
                  <a:gd name="connsiteX24" fmla="*/ 153683 w 659448"/>
                  <a:gd name="connsiteY24" fmla="*/ 89051 h 1034095"/>
                  <a:gd name="connsiteX25" fmla="*/ 123167 w 659448"/>
                  <a:gd name="connsiteY25" fmla="*/ 61223 h 1034095"/>
                  <a:gd name="connsiteX26" fmla="*/ 108188 w 659448"/>
                  <a:gd name="connsiteY26" fmla="*/ 46753 h 1034095"/>
                  <a:gd name="connsiteX27" fmla="*/ 92099 w 659448"/>
                  <a:gd name="connsiteY27" fmla="*/ 33394 h 1034095"/>
                  <a:gd name="connsiteX28" fmla="*/ 85441 w 659448"/>
                  <a:gd name="connsiteY28" fmla="*/ 28941 h 1034095"/>
                  <a:gd name="connsiteX29" fmla="*/ 78784 w 659448"/>
                  <a:gd name="connsiteY29" fmla="*/ 25047 h 1034095"/>
                  <a:gd name="connsiteX30" fmla="*/ 71570 w 659448"/>
                  <a:gd name="connsiteY30" fmla="*/ 22819 h 1034095"/>
                  <a:gd name="connsiteX31" fmla="*/ 64912 w 659448"/>
                  <a:gd name="connsiteY31" fmla="*/ 21707 h 1034095"/>
                  <a:gd name="connsiteX32" fmla="*/ 57146 w 659448"/>
                  <a:gd name="connsiteY32" fmla="*/ 21150 h 1034095"/>
                  <a:gd name="connsiteX33" fmla="*/ 49934 w 659448"/>
                  <a:gd name="connsiteY33" fmla="*/ 22263 h 1034095"/>
                  <a:gd name="connsiteX34" fmla="*/ 43276 w 659448"/>
                  <a:gd name="connsiteY34" fmla="*/ 23934 h 1034095"/>
                  <a:gd name="connsiteX35" fmla="*/ 36617 w 659448"/>
                  <a:gd name="connsiteY35" fmla="*/ 26716 h 1034095"/>
                  <a:gd name="connsiteX36" fmla="*/ 30514 w 659448"/>
                  <a:gd name="connsiteY36" fmla="*/ 30612 h 1034095"/>
                  <a:gd name="connsiteX37" fmla="*/ 23857 w 659448"/>
                  <a:gd name="connsiteY37" fmla="*/ 35065 h 1034095"/>
                  <a:gd name="connsiteX38" fmla="*/ 18308 w 659448"/>
                  <a:gd name="connsiteY38" fmla="*/ 39516 h 1034095"/>
                  <a:gd name="connsiteX39" fmla="*/ 13315 w 659448"/>
                  <a:gd name="connsiteY39" fmla="*/ 45082 h 1034095"/>
                  <a:gd name="connsiteX40" fmla="*/ 8878 w 659448"/>
                  <a:gd name="connsiteY40" fmla="*/ 51206 h 1034095"/>
                  <a:gd name="connsiteX41" fmla="*/ 4994 w 659448"/>
                  <a:gd name="connsiteY41" fmla="*/ 57328 h 1034095"/>
                  <a:gd name="connsiteX42" fmla="*/ 2219 w 659448"/>
                  <a:gd name="connsiteY42" fmla="*/ 64563 h 1034095"/>
                  <a:gd name="connsiteX43" fmla="*/ 0 w 659448"/>
                  <a:gd name="connsiteY43" fmla="*/ 71798 h 1034095"/>
                  <a:gd name="connsiteX44" fmla="*/ 1664 w 659448"/>
                  <a:gd name="connsiteY44" fmla="*/ 79034 h 1034095"/>
                  <a:gd name="connsiteX45" fmla="*/ 3330 w 659448"/>
                  <a:gd name="connsiteY45" fmla="*/ 86269 h 1034095"/>
                  <a:gd name="connsiteX46" fmla="*/ 5548 w 659448"/>
                  <a:gd name="connsiteY46" fmla="*/ 93504 h 1034095"/>
                  <a:gd name="connsiteX47" fmla="*/ 8323 w 659448"/>
                  <a:gd name="connsiteY47" fmla="*/ 100183 h 1034095"/>
                  <a:gd name="connsiteX48" fmla="*/ 11651 w 659448"/>
                  <a:gd name="connsiteY48" fmla="*/ 106306 h 1034095"/>
                  <a:gd name="connsiteX49" fmla="*/ 15535 w 659448"/>
                  <a:gd name="connsiteY49" fmla="*/ 112428 h 1034095"/>
                  <a:gd name="connsiteX50" fmla="*/ 19418 w 659448"/>
                  <a:gd name="connsiteY50" fmla="*/ 117994 h 1034095"/>
                  <a:gd name="connsiteX51" fmla="*/ 23857 w 659448"/>
                  <a:gd name="connsiteY51" fmla="*/ 123560 h 1034095"/>
                  <a:gd name="connsiteX52" fmla="*/ 33844 w 659448"/>
                  <a:gd name="connsiteY52" fmla="*/ 135248 h 1034095"/>
                  <a:gd name="connsiteX53" fmla="*/ 43831 w 659448"/>
                  <a:gd name="connsiteY53" fmla="*/ 145266 h 1034095"/>
                  <a:gd name="connsiteX54" fmla="*/ 64912 w 659448"/>
                  <a:gd name="connsiteY54" fmla="*/ 165303 h 1034095"/>
                  <a:gd name="connsiteX55" fmla="*/ 81557 w 659448"/>
                  <a:gd name="connsiteY55" fmla="*/ 180329 h 1034095"/>
                  <a:gd name="connsiteX56" fmla="*/ 98201 w 659448"/>
                  <a:gd name="connsiteY56" fmla="*/ 196470 h 1034095"/>
                  <a:gd name="connsiteX57" fmla="*/ 130381 w 659448"/>
                  <a:gd name="connsiteY57" fmla="*/ 227639 h 1034095"/>
                  <a:gd name="connsiteX58" fmla="*/ 147024 w 659448"/>
                  <a:gd name="connsiteY58" fmla="*/ 242667 h 1034095"/>
                  <a:gd name="connsiteX59" fmla="*/ 164223 w 659448"/>
                  <a:gd name="connsiteY59" fmla="*/ 257693 h 1034095"/>
                  <a:gd name="connsiteX60" fmla="*/ 181422 w 659448"/>
                  <a:gd name="connsiteY60" fmla="*/ 271608 h 1034095"/>
                  <a:gd name="connsiteX61" fmla="*/ 190300 w 659448"/>
                  <a:gd name="connsiteY61" fmla="*/ 278286 h 1034095"/>
                  <a:gd name="connsiteX62" fmla="*/ 200287 w 659448"/>
                  <a:gd name="connsiteY62" fmla="*/ 284965 h 1034095"/>
                  <a:gd name="connsiteX63" fmla="*/ 223034 w 659448"/>
                  <a:gd name="connsiteY63" fmla="*/ 270495 h 1034095"/>
                  <a:gd name="connsiteX64" fmla="*/ 246336 w 659448"/>
                  <a:gd name="connsiteY64" fmla="*/ 255467 h 1034095"/>
                  <a:gd name="connsiteX65" fmla="*/ 293495 w 659448"/>
                  <a:gd name="connsiteY65" fmla="*/ 227639 h 1034095"/>
                  <a:gd name="connsiteX66" fmla="*/ 340654 w 659448"/>
                  <a:gd name="connsiteY66" fmla="*/ 199254 h 1034095"/>
                  <a:gd name="connsiteX67" fmla="*/ 386703 w 659448"/>
                  <a:gd name="connsiteY67" fmla="*/ 170311 h 1034095"/>
                  <a:gd name="connsiteX68" fmla="*/ 383928 w 659448"/>
                  <a:gd name="connsiteY68" fmla="*/ 223742 h 1034095"/>
                  <a:gd name="connsiteX69" fmla="*/ 380600 w 659448"/>
                  <a:gd name="connsiteY69" fmla="*/ 316690 h 1034095"/>
                  <a:gd name="connsiteX70" fmla="*/ 376716 w 659448"/>
                  <a:gd name="connsiteY70" fmla="*/ 439693 h 1034095"/>
                  <a:gd name="connsiteX71" fmla="*/ 372277 w 659448"/>
                  <a:gd name="connsiteY71" fmla="*/ 582731 h 1034095"/>
                  <a:gd name="connsiteX72" fmla="*/ 368394 w 659448"/>
                  <a:gd name="connsiteY72" fmla="*/ 733563 h 1034095"/>
                  <a:gd name="connsiteX73" fmla="*/ 365619 w 659448"/>
                  <a:gd name="connsiteY73" fmla="*/ 883280 h 1034095"/>
                  <a:gd name="connsiteX74" fmla="*/ 364027 w 659448"/>
                  <a:gd name="connsiteY74" fmla="*/ 1014288 h 1034095"/>
                  <a:gd name="connsiteX75" fmla="*/ 499206 w 659448"/>
                  <a:gd name="connsiteY75" fmla="*/ 1014288 h 1034095"/>
                  <a:gd name="connsiteX76" fmla="*/ 499328 w 659448"/>
                  <a:gd name="connsiteY76" fmla="*/ 999047 h 1034095"/>
                  <a:gd name="connsiteX77" fmla="*/ 499328 w 659448"/>
                  <a:gd name="connsiteY77" fmla="*/ 861017 h 1034095"/>
                  <a:gd name="connsiteX78" fmla="*/ 499328 w 659448"/>
                  <a:gd name="connsiteY78" fmla="*/ 722988 h 1034095"/>
                  <a:gd name="connsiteX79" fmla="*/ 499328 w 659448"/>
                  <a:gd name="connsiteY79" fmla="*/ 584401 h 1034095"/>
                  <a:gd name="connsiteX80" fmla="*/ 528179 w 659448"/>
                  <a:gd name="connsiteY80" fmla="*/ 584401 h 1034095"/>
                  <a:gd name="connsiteX81" fmla="*/ 528179 w 659448"/>
                  <a:gd name="connsiteY81" fmla="*/ 845989 h 1034095"/>
                  <a:gd name="connsiteX82" fmla="*/ 530261 w 659448"/>
                  <a:gd name="connsiteY82" fmla="*/ 1022622 h 1034095"/>
                  <a:gd name="connsiteX83" fmla="*/ 658154 w 659448"/>
                  <a:gd name="connsiteY83" fmla="*/ 1014288 h 1034095"/>
                  <a:gd name="connsiteX84" fmla="*/ 658560 w 659448"/>
                  <a:gd name="connsiteY84" fmla="*/ 935040 h 1034095"/>
                  <a:gd name="connsiteX85" fmla="*/ 659114 w 659448"/>
                  <a:gd name="connsiteY85" fmla="*/ 705733 h 1034095"/>
                  <a:gd name="connsiteX86" fmla="*/ 659114 w 659448"/>
                  <a:gd name="connsiteY86" fmla="*/ 512603 h 1034095"/>
                  <a:gd name="connsiteX87" fmla="*/ 658560 w 659448"/>
                  <a:gd name="connsiteY87" fmla="*/ 424109 h 1034095"/>
                  <a:gd name="connsiteX88" fmla="*/ 659114 w 659448"/>
                  <a:gd name="connsiteY88" fmla="*/ 336727 h 1034095"/>
                  <a:gd name="connsiteX89" fmla="*/ 659277 w 659448"/>
                  <a:gd name="connsiteY89" fmla="*/ 299504 h 1034095"/>
                  <a:gd name="connsiteX90" fmla="*/ 454952 w 659448"/>
                  <a:gd name="connsiteY90" fmla="*/ 85726 h 1034095"/>
                  <a:gd name="connsiteX91" fmla="*/ 659448 w 659448"/>
                  <a:gd name="connsiteY91" fmla="*/ 159351 h 1034095"/>
                  <a:gd name="connsiteX92" fmla="*/ 659114 w 659448"/>
                  <a:gd name="connsiteY92" fmla="*/ 82929 h 1034095"/>
                  <a:gd name="connsiteX93" fmla="*/ 658560 w 659448"/>
                  <a:gd name="connsiteY93" fmla="*/ 72911 h 1034095"/>
                  <a:gd name="connsiteX94" fmla="*/ 658560 w 659448"/>
                  <a:gd name="connsiteY94" fmla="*/ 62337 h 1034095"/>
                  <a:gd name="connsiteX95" fmla="*/ 658005 w 659448"/>
                  <a:gd name="connsiteY95" fmla="*/ 51206 h 1034095"/>
                  <a:gd name="connsiteX96" fmla="*/ 656896 w 659448"/>
                  <a:gd name="connsiteY96" fmla="*/ 40631 h 1034095"/>
                  <a:gd name="connsiteX97" fmla="*/ 655230 w 659448"/>
                  <a:gd name="connsiteY97" fmla="*/ 35622 h 1034095"/>
                  <a:gd name="connsiteX98" fmla="*/ 654121 w 659448"/>
                  <a:gd name="connsiteY98" fmla="*/ 30612 h 1034095"/>
                  <a:gd name="connsiteX99" fmla="*/ 652457 w 659448"/>
                  <a:gd name="connsiteY99" fmla="*/ 25047 h 1034095"/>
                  <a:gd name="connsiteX100" fmla="*/ 650238 w 659448"/>
                  <a:gd name="connsiteY100" fmla="*/ 20594 h 1034095"/>
                  <a:gd name="connsiteX101" fmla="*/ 647463 w 659448"/>
                  <a:gd name="connsiteY101" fmla="*/ 16141 h 1034095"/>
                  <a:gd name="connsiteX102" fmla="*/ 644690 w 659448"/>
                  <a:gd name="connsiteY102" fmla="*/ 12244 h 1034095"/>
                  <a:gd name="connsiteX103" fmla="*/ 640806 w 659448"/>
                  <a:gd name="connsiteY103" fmla="*/ 8350 h 1034095"/>
                  <a:gd name="connsiteX104" fmla="*/ 636367 w 659448"/>
                  <a:gd name="connsiteY104" fmla="*/ 5010 h 1034095"/>
                  <a:gd name="connsiteX105" fmla="*/ 621386 w 659448"/>
                  <a:gd name="connsiteY105" fmla="*/ 2228 h 1034095"/>
                  <a:gd name="connsiteX106" fmla="*/ 610846 w 659448"/>
                  <a:gd name="connsiteY106" fmla="*/ 557 h 1034095"/>
                  <a:gd name="connsiteX107" fmla="*/ 602523 w 659448"/>
                  <a:gd name="connsiteY107" fmla="*/ 0 h 1034095"/>
                  <a:gd name="connsiteX0" fmla="*/ 602523 w 659448"/>
                  <a:gd name="connsiteY0" fmla="*/ 0 h 1034095"/>
                  <a:gd name="connsiteX1" fmla="*/ 595311 w 659448"/>
                  <a:gd name="connsiteY1" fmla="*/ 0 h 1034095"/>
                  <a:gd name="connsiteX2" fmla="*/ 579221 w 659448"/>
                  <a:gd name="connsiteY2" fmla="*/ 1113 h 1034095"/>
                  <a:gd name="connsiteX3" fmla="*/ 568125 w 659448"/>
                  <a:gd name="connsiteY3" fmla="*/ 1669 h 1034095"/>
                  <a:gd name="connsiteX4" fmla="*/ 553701 w 659448"/>
                  <a:gd name="connsiteY4" fmla="*/ 1669 h 1034095"/>
                  <a:gd name="connsiteX5" fmla="*/ 535392 w 659448"/>
                  <a:gd name="connsiteY5" fmla="*/ 2228 h 1034095"/>
                  <a:gd name="connsiteX6" fmla="*/ 515973 w 659448"/>
                  <a:gd name="connsiteY6" fmla="*/ 2784 h 1034095"/>
                  <a:gd name="connsiteX7" fmla="*/ 497110 w 659448"/>
                  <a:gd name="connsiteY7" fmla="*/ 3340 h 1034095"/>
                  <a:gd name="connsiteX8" fmla="*/ 478247 w 659448"/>
                  <a:gd name="connsiteY8" fmla="*/ 3897 h 1034095"/>
                  <a:gd name="connsiteX9" fmla="*/ 468814 w 659448"/>
                  <a:gd name="connsiteY9" fmla="*/ 5010 h 1034095"/>
                  <a:gd name="connsiteX10" fmla="*/ 459938 w 659448"/>
                  <a:gd name="connsiteY10" fmla="*/ 6122 h 1034095"/>
                  <a:gd name="connsiteX11" fmla="*/ 450506 w 659448"/>
                  <a:gd name="connsiteY11" fmla="*/ 7793 h 1034095"/>
                  <a:gd name="connsiteX12" fmla="*/ 441628 w 659448"/>
                  <a:gd name="connsiteY12" fmla="*/ 9462 h 1034095"/>
                  <a:gd name="connsiteX13" fmla="*/ 432752 w 659448"/>
                  <a:gd name="connsiteY13" fmla="*/ 12244 h 1034095"/>
                  <a:gd name="connsiteX14" fmla="*/ 423320 w 659448"/>
                  <a:gd name="connsiteY14" fmla="*/ 15585 h 1034095"/>
                  <a:gd name="connsiteX15" fmla="*/ 414998 w 659448"/>
                  <a:gd name="connsiteY15" fmla="*/ 19481 h 1034095"/>
                  <a:gd name="connsiteX16" fmla="*/ 406675 w 659448"/>
                  <a:gd name="connsiteY16" fmla="*/ 23934 h 1034095"/>
                  <a:gd name="connsiteX17" fmla="*/ 382264 w 659448"/>
                  <a:gd name="connsiteY17" fmla="*/ 38404 h 1034095"/>
                  <a:gd name="connsiteX18" fmla="*/ 358407 w 659448"/>
                  <a:gd name="connsiteY18" fmla="*/ 52875 h 1034095"/>
                  <a:gd name="connsiteX19" fmla="*/ 310694 w 659448"/>
                  <a:gd name="connsiteY19" fmla="*/ 83486 h 1034095"/>
                  <a:gd name="connsiteX20" fmla="*/ 263536 w 659448"/>
                  <a:gd name="connsiteY20" fmla="*/ 114654 h 1034095"/>
                  <a:gd name="connsiteX21" fmla="*/ 215266 w 659448"/>
                  <a:gd name="connsiteY21" fmla="*/ 144710 h 1034095"/>
                  <a:gd name="connsiteX22" fmla="*/ 199732 w 659448"/>
                  <a:gd name="connsiteY22" fmla="*/ 131351 h 1034095"/>
                  <a:gd name="connsiteX23" fmla="*/ 184197 w 659448"/>
                  <a:gd name="connsiteY23" fmla="*/ 117438 h 1034095"/>
                  <a:gd name="connsiteX24" fmla="*/ 153683 w 659448"/>
                  <a:gd name="connsiteY24" fmla="*/ 89051 h 1034095"/>
                  <a:gd name="connsiteX25" fmla="*/ 123167 w 659448"/>
                  <a:gd name="connsiteY25" fmla="*/ 61223 h 1034095"/>
                  <a:gd name="connsiteX26" fmla="*/ 108188 w 659448"/>
                  <a:gd name="connsiteY26" fmla="*/ 46753 h 1034095"/>
                  <a:gd name="connsiteX27" fmla="*/ 92099 w 659448"/>
                  <a:gd name="connsiteY27" fmla="*/ 33394 h 1034095"/>
                  <a:gd name="connsiteX28" fmla="*/ 85441 w 659448"/>
                  <a:gd name="connsiteY28" fmla="*/ 28941 h 1034095"/>
                  <a:gd name="connsiteX29" fmla="*/ 78784 w 659448"/>
                  <a:gd name="connsiteY29" fmla="*/ 25047 h 1034095"/>
                  <a:gd name="connsiteX30" fmla="*/ 71570 w 659448"/>
                  <a:gd name="connsiteY30" fmla="*/ 22819 h 1034095"/>
                  <a:gd name="connsiteX31" fmla="*/ 64912 w 659448"/>
                  <a:gd name="connsiteY31" fmla="*/ 21707 h 1034095"/>
                  <a:gd name="connsiteX32" fmla="*/ 57146 w 659448"/>
                  <a:gd name="connsiteY32" fmla="*/ 21150 h 1034095"/>
                  <a:gd name="connsiteX33" fmla="*/ 49934 w 659448"/>
                  <a:gd name="connsiteY33" fmla="*/ 22263 h 1034095"/>
                  <a:gd name="connsiteX34" fmla="*/ 43276 w 659448"/>
                  <a:gd name="connsiteY34" fmla="*/ 23934 h 1034095"/>
                  <a:gd name="connsiteX35" fmla="*/ 36617 w 659448"/>
                  <a:gd name="connsiteY35" fmla="*/ 26716 h 1034095"/>
                  <a:gd name="connsiteX36" fmla="*/ 30514 w 659448"/>
                  <a:gd name="connsiteY36" fmla="*/ 30612 h 1034095"/>
                  <a:gd name="connsiteX37" fmla="*/ 23857 w 659448"/>
                  <a:gd name="connsiteY37" fmla="*/ 35065 h 1034095"/>
                  <a:gd name="connsiteX38" fmla="*/ 18308 w 659448"/>
                  <a:gd name="connsiteY38" fmla="*/ 39516 h 1034095"/>
                  <a:gd name="connsiteX39" fmla="*/ 13315 w 659448"/>
                  <a:gd name="connsiteY39" fmla="*/ 45082 h 1034095"/>
                  <a:gd name="connsiteX40" fmla="*/ 8878 w 659448"/>
                  <a:gd name="connsiteY40" fmla="*/ 51206 h 1034095"/>
                  <a:gd name="connsiteX41" fmla="*/ 4994 w 659448"/>
                  <a:gd name="connsiteY41" fmla="*/ 57328 h 1034095"/>
                  <a:gd name="connsiteX42" fmla="*/ 2219 w 659448"/>
                  <a:gd name="connsiteY42" fmla="*/ 64563 h 1034095"/>
                  <a:gd name="connsiteX43" fmla="*/ 0 w 659448"/>
                  <a:gd name="connsiteY43" fmla="*/ 71798 h 1034095"/>
                  <a:gd name="connsiteX44" fmla="*/ 1664 w 659448"/>
                  <a:gd name="connsiteY44" fmla="*/ 79034 h 1034095"/>
                  <a:gd name="connsiteX45" fmla="*/ 3330 w 659448"/>
                  <a:gd name="connsiteY45" fmla="*/ 86269 h 1034095"/>
                  <a:gd name="connsiteX46" fmla="*/ 5548 w 659448"/>
                  <a:gd name="connsiteY46" fmla="*/ 93504 h 1034095"/>
                  <a:gd name="connsiteX47" fmla="*/ 8323 w 659448"/>
                  <a:gd name="connsiteY47" fmla="*/ 100183 h 1034095"/>
                  <a:gd name="connsiteX48" fmla="*/ 11651 w 659448"/>
                  <a:gd name="connsiteY48" fmla="*/ 106306 h 1034095"/>
                  <a:gd name="connsiteX49" fmla="*/ 15535 w 659448"/>
                  <a:gd name="connsiteY49" fmla="*/ 112428 h 1034095"/>
                  <a:gd name="connsiteX50" fmla="*/ 19418 w 659448"/>
                  <a:gd name="connsiteY50" fmla="*/ 117994 h 1034095"/>
                  <a:gd name="connsiteX51" fmla="*/ 23857 w 659448"/>
                  <a:gd name="connsiteY51" fmla="*/ 123560 h 1034095"/>
                  <a:gd name="connsiteX52" fmla="*/ 33844 w 659448"/>
                  <a:gd name="connsiteY52" fmla="*/ 135248 h 1034095"/>
                  <a:gd name="connsiteX53" fmla="*/ 43831 w 659448"/>
                  <a:gd name="connsiteY53" fmla="*/ 145266 h 1034095"/>
                  <a:gd name="connsiteX54" fmla="*/ 64912 w 659448"/>
                  <a:gd name="connsiteY54" fmla="*/ 165303 h 1034095"/>
                  <a:gd name="connsiteX55" fmla="*/ 81557 w 659448"/>
                  <a:gd name="connsiteY55" fmla="*/ 180329 h 1034095"/>
                  <a:gd name="connsiteX56" fmla="*/ 98201 w 659448"/>
                  <a:gd name="connsiteY56" fmla="*/ 196470 h 1034095"/>
                  <a:gd name="connsiteX57" fmla="*/ 130381 w 659448"/>
                  <a:gd name="connsiteY57" fmla="*/ 227639 h 1034095"/>
                  <a:gd name="connsiteX58" fmla="*/ 147024 w 659448"/>
                  <a:gd name="connsiteY58" fmla="*/ 242667 h 1034095"/>
                  <a:gd name="connsiteX59" fmla="*/ 164223 w 659448"/>
                  <a:gd name="connsiteY59" fmla="*/ 257693 h 1034095"/>
                  <a:gd name="connsiteX60" fmla="*/ 181422 w 659448"/>
                  <a:gd name="connsiteY60" fmla="*/ 271608 h 1034095"/>
                  <a:gd name="connsiteX61" fmla="*/ 190300 w 659448"/>
                  <a:gd name="connsiteY61" fmla="*/ 278286 h 1034095"/>
                  <a:gd name="connsiteX62" fmla="*/ 200287 w 659448"/>
                  <a:gd name="connsiteY62" fmla="*/ 284965 h 1034095"/>
                  <a:gd name="connsiteX63" fmla="*/ 223034 w 659448"/>
                  <a:gd name="connsiteY63" fmla="*/ 270495 h 1034095"/>
                  <a:gd name="connsiteX64" fmla="*/ 246336 w 659448"/>
                  <a:gd name="connsiteY64" fmla="*/ 255467 h 1034095"/>
                  <a:gd name="connsiteX65" fmla="*/ 293495 w 659448"/>
                  <a:gd name="connsiteY65" fmla="*/ 227639 h 1034095"/>
                  <a:gd name="connsiteX66" fmla="*/ 340654 w 659448"/>
                  <a:gd name="connsiteY66" fmla="*/ 199254 h 1034095"/>
                  <a:gd name="connsiteX67" fmla="*/ 386703 w 659448"/>
                  <a:gd name="connsiteY67" fmla="*/ 170311 h 1034095"/>
                  <a:gd name="connsiteX68" fmla="*/ 383928 w 659448"/>
                  <a:gd name="connsiteY68" fmla="*/ 223742 h 1034095"/>
                  <a:gd name="connsiteX69" fmla="*/ 380600 w 659448"/>
                  <a:gd name="connsiteY69" fmla="*/ 316690 h 1034095"/>
                  <a:gd name="connsiteX70" fmla="*/ 376716 w 659448"/>
                  <a:gd name="connsiteY70" fmla="*/ 439693 h 1034095"/>
                  <a:gd name="connsiteX71" fmla="*/ 372277 w 659448"/>
                  <a:gd name="connsiteY71" fmla="*/ 582731 h 1034095"/>
                  <a:gd name="connsiteX72" fmla="*/ 368394 w 659448"/>
                  <a:gd name="connsiteY72" fmla="*/ 733563 h 1034095"/>
                  <a:gd name="connsiteX73" fmla="*/ 365619 w 659448"/>
                  <a:gd name="connsiteY73" fmla="*/ 883280 h 1034095"/>
                  <a:gd name="connsiteX74" fmla="*/ 364027 w 659448"/>
                  <a:gd name="connsiteY74" fmla="*/ 1014288 h 1034095"/>
                  <a:gd name="connsiteX75" fmla="*/ 499206 w 659448"/>
                  <a:gd name="connsiteY75" fmla="*/ 1014288 h 1034095"/>
                  <a:gd name="connsiteX76" fmla="*/ 499328 w 659448"/>
                  <a:gd name="connsiteY76" fmla="*/ 999047 h 1034095"/>
                  <a:gd name="connsiteX77" fmla="*/ 499328 w 659448"/>
                  <a:gd name="connsiteY77" fmla="*/ 861017 h 1034095"/>
                  <a:gd name="connsiteX78" fmla="*/ 499328 w 659448"/>
                  <a:gd name="connsiteY78" fmla="*/ 722988 h 1034095"/>
                  <a:gd name="connsiteX79" fmla="*/ 499328 w 659448"/>
                  <a:gd name="connsiteY79" fmla="*/ 584401 h 1034095"/>
                  <a:gd name="connsiteX80" fmla="*/ 528179 w 659448"/>
                  <a:gd name="connsiteY80" fmla="*/ 584401 h 1034095"/>
                  <a:gd name="connsiteX81" fmla="*/ 528179 w 659448"/>
                  <a:gd name="connsiteY81" fmla="*/ 845989 h 1034095"/>
                  <a:gd name="connsiteX82" fmla="*/ 530261 w 659448"/>
                  <a:gd name="connsiteY82" fmla="*/ 1022622 h 1034095"/>
                  <a:gd name="connsiteX83" fmla="*/ 658154 w 659448"/>
                  <a:gd name="connsiteY83" fmla="*/ 1014288 h 1034095"/>
                  <a:gd name="connsiteX84" fmla="*/ 658560 w 659448"/>
                  <a:gd name="connsiteY84" fmla="*/ 935040 h 1034095"/>
                  <a:gd name="connsiteX85" fmla="*/ 659114 w 659448"/>
                  <a:gd name="connsiteY85" fmla="*/ 705733 h 1034095"/>
                  <a:gd name="connsiteX86" fmla="*/ 659114 w 659448"/>
                  <a:gd name="connsiteY86" fmla="*/ 512603 h 1034095"/>
                  <a:gd name="connsiteX87" fmla="*/ 658560 w 659448"/>
                  <a:gd name="connsiteY87" fmla="*/ 424109 h 1034095"/>
                  <a:gd name="connsiteX88" fmla="*/ 659114 w 659448"/>
                  <a:gd name="connsiteY88" fmla="*/ 336727 h 1034095"/>
                  <a:gd name="connsiteX89" fmla="*/ 659277 w 659448"/>
                  <a:gd name="connsiteY89" fmla="*/ 299504 h 1034095"/>
                  <a:gd name="connsiteX90" fmla="*/ 659448 w 659448"/>
                  <a:gd name="connsiteY90" fmla="*/ 159351 h 1034095"/>
                  <a:gd name="connsiteX91" fmla="*/ 659114 w 659448"/>
                  <a:gd name="connsiteY91" fmla="*/ 82929 h 1034095"/>
                  <a:gd name="connsiteX92" fmla="*/ 658560 w 659448"/>
                  <a:gd name="connsiteY92" fmla="*/ 72911 h 1034095"/>
                  <a:gd name="connsiteX93" fmla="*/ 658560 w 659448"/>
                  <a:gd name="connsiteY93" fmla="*/ 62337 h 1034095"/>
                  <a:gd name="connsiteX94" fmla="*/ 658005 w 659448"/>
                  <a:gd name="connsiteY94" fmla="*/ 51206 h 1034095"/>
                  <a:gd name="connsiteX95" fmla="*/ 656896 w 659448"/>
                  <a:gd name="connsiteY95" fmla="*/ 40631 h 1034095"/>
                  <a:gd name="connsiteX96" fmla="*/ 655230 w 659448"/>
                  <a:gd name="connsiteY96" fmla="*/ 35622 h 1034095"/>
                  <a:gd name="connsiteX97" fmla="*/ 654121 w 659448"/>
                  <a:gd name="connsiteY97" fmla="*/ 30612 h 1034095"/>
                  <a:gd name="connsiteX98" fmla="*/ 652457 w 659448"/>
                  <a:gd name="connsiteY98" fmla="*/ 25047 h 1034095"/>
                  <a:gd name="connsiteX99" fmla="*/ 650238 w 659448"/>
                  <a:gd name="connsiteY99" fmla="*/ 20594 h 1034095"/>
                  <a:gd name="connsiteX100" fmla="*/ 647463 w 659448"/>
                  <a:gd name="connsiteY100" fmla="*/ 16141 h 1034095"/>
                  <a:gd name="connsiteX101" fmla="*/ 644690 w 659448"/>
                  <a:gd name="connsiteY101" fmla="*/ 12244 h 1034095"/>
                  <a:gd name="connsiteX102" fmla="*/ 640806 w 659448"/>
                  <a:gd name="connsiteY102" fmla="*/ 8350 h 1034095"/>
                  <a:gd name="connsiteX103" fmla="*/ 636367 w 659448"/>
                  <a:gd name="connsiteY103" fmla="*/ 5010 h 1034095"/>
                  <a:gd name="connsiteX104" fmla="*/ 621386 w 659448"/>
                  <a:gd name="connsiteY104" fmla="*/ 2228 h 1034095"/>
                  <a:gd name="connsiteX105" fmla="*/ 610846 w 659448"/>
                  <a:gd name="connsiteY105" fmla="*/ 557 h 1034095"/>
                  <a:gd name="connsiteX106" fmla="*/ 602523 w 659448"/>
                  <a:gd name="connsiteY106" fmla="*/ 0 h 1034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659448" h="1034095">
                    <a:moveTo>
                      <a:pt x="602523" y="0"/>
                    </a:moveTo>
                    <a:lnTo>
                      <a:pt x="595311" y="0"/>
                    </a:lnTo>
                    <a:lnTo>
                      <a:pt x="579221" y="1113"/>
                    </a:lnTo>
                    <a:lnTo>
                      <a:pt x="568125" y="1669"/>
                    </a:lnTo>
                    <a:lnTo>
                      <a:pt x="553701" y="1669"/>
                    </a:lnTo>
                    <a:lnTo>
                      <a:pt x="535392" y="2228"/>
                    </a:lnTo>
                    <a:lnTo>
                      <a:pt x="515973" y="2784"/>
                    </a:lnTo>
                    <a:lnTo>
                      <a:pt x="497110" y="3340"/>
                    </a:lnTo>
                    <a:lnTo>
                      <a:pt x="478247" y="3897"/>
                    </a:lnTo>
                    <a:lnTo>
                      <a:pt x="468814" y="5010"/>
                    </a:lnTo>
                    <a:lnTo>
                      <a:pt x="459938" y="6122"/>
                    </a:lnTo>
                    <a:lnTo>
                      <a:pt x="450506" y="7793"/>
                    </a:lnTo>
                    <a:lnTo>
                      <a:pt x="441628" y="9462"/>
                    </a:lnTo>
                    <a:lnTo>
                      <a:pt x="432752" y="12244"/>
                    </a:lnTo>
                    <a:lnTo>
                      <a:pt x="423320" y="15585"/>
                    </a:lnTo>
                    <a:lnTo>
                      <a:pt x="414998" y="19481"/>
                    </a:lnTo>
                    <a:lnTo>
                      <a:pt x="406675" y="23934"/>
                    </a:lnTo>
                    <a:lnTo>
                      <a:pt x="382264" y="38404"/>
                    </a:lnTo>
                    <a:lnTo>
                      <a:pt x="358407" y="52875"/>
                    </a:lnTo>
                    <a:lnTo>
                      <a:pt x="310694" y="83486"/>
                    </a:lnTo>
                    <a:lnTo>
                      <a:pt x="263536" y="114654"/>
                    </a:lnTo>
                    <a:lnTo>
                      <a:pt x="215266" y="144710"/>
                    </a:lnTo>
                    <a:lnTo>
                      <a:pt x="199732" y="131351"/>
                    </a:lnTo>
                    <a:lnTo>
                      <a:pt x="184197" y="117438"/>
                    </a:lnTo>
                    <a:lnTo>
                      <a:pt x="153683" y="89051"/>
                    </a:lnTo>
                    <a:lnTo>
                      <a:pt x="123167" y="61223"/>
                    </a:lnTo>
                    <a:lnTo>
                      <a:pt x="108188" y="46753"/>
                    </a:lnTo>
                    <a:lnTo>
                      <a:pt x="92099" y="33394"/>
                    </a:lnTo>
                    <a:lnTo>
                      <a:pt x="85441" y="28941"/>
                    </a:lnTo>
                    <a:lnTo>
                      <a:pt x="78784" y="25047"/>
                    </a:lnTo>
                    <a:lnTo>
                      <a:pt x="71570" y="22819"/>
                    </a:lnTo>
                    <a:lnTo>
                      <a:pt x="64912" y="21707"/>
                    </a:lnTo>
                    <a:lnTo>
                      <a:pt x="57146" y="21150"/>
                    </a:lnTo>
                    <a:lnTo>
                      <a:pt x="49934" y="22263"/>
                    </a:lnTo>
                    <a:lnTo>
                      <a:pt x="43276" y="23934"/>
                    </a:lnTo>
                    <a:lnTo>
                      <a:pt x="36617" y="26716"/>
                    </a:lnTo>
                    <a:lnTo>
                      <a:pt x="30514" y="30612"/>
                    </a:lnTo>
                    <a:lnTo>
                      <a:pt x="23857" y="35065"/>
                    </a:lnTo>
                    <a:lnTo>
                      <a:pt x="18308" y="39516"/>
                    </a:lnTo>
                    <a:lnTo>
                      <a:pt x="13315" y="45082"/>
                    </a:lnTo>
                    <a:lnTo>
                      <a:pt x="8878" y="51206"/>
                    </a:lnTo>
                    <a:lnTo>
                      <a:pt x="4994" y="57328"/>
                    </a:lnTo>
                    <a:lnTo>
                      <a:pt x="2219" y="64563"/>
                    </a:lnTo>
                    <a:lnTo>
                      <a:pt x="0" y="71798"/>
                    </a:lnTo>
                    <a:lnTo>
                      <a:pt x="1664" y="79034"/>
                    </a:lnTo>
                    <a:lnTo>
                      <a:pt x="3330" y="86269"/>
                    </a:lnTo>
                    <a:lnTo>
                      <a:pt x="5548" y="93504"/>
                    </a:lnTo>
                    <a:lnTo>
                      <a:pt x="8323" y="100183"/>
                    </a:lnTo>
                    <a:lnTo>
                      <a:pt x="11651" y="106306"/>
                    </a:lnTo>
                    <a:lnTo>
                      <a:pt x="15535" y="112428"/>
                    </a:lnTo>
                    <a:lnTo>
                      <a:pt x="19418" y="117994"/>
                    </a:lnTo>
                    <a:lnTo>
                      <a:pt x="23857" y="123560"/>
                    </a:lnTo>
                    <a:lnTo>
                      <a:pt x="33844" y="135248"/>
                    </a:lnTo>
                    <a:lnTo>
                      <a:pt x="43831" y="145266"/>
                    </a:lnTo>
                    <a:lnTo>
                      <a:pt x="64912" y="165303"/>
                    </a:lnTo>
                    <a:lnTo>
                      <a:pt x="81557" y="180329"/>
                    </a:lnTo>
                    <a:lnTo>
                      <a:pt x="98201" y="196470"/>
                    </a:lnTo>
                    <a:lnTo>
                      <a:pt x="130381" y="227639"/>
                    </a:lnTo>
                    <a:lnTo>
                      <a:pt x="147024" y="242667"/>
                    </a:lnTo>
                    <a:lnTo>
                      <a:pt x="164223" y="257693"/>
                    </a:lnTo>
                    <a:lnTo>
                      <a:pt x="181422" y="271608"/>
                    </a:lnTo>
                    <a:lnTo>
                      <a:pt x="190300" y="278286"/>
                    </a:lnTo>
                    <a:lnTo>
                      <a:pt x="200287" y="284965"/>
                    </a:lnTo>
                    <a:lnTo>
                      <a:pt x="223034" y="270495"/>
                    </a:lnTo>
                    <a:lnTo>
                      <a:pt x="246336" y="255467"/>
                    </a:lnTo>
                    <a:lnTo>
                      <a:pt x="293495" y="227639"/>
                    </a:lnTo>
                    <a:lnTo>
                      <a:pt x="340654" y="199254"/>
                    </a:lnTo>
                    <a:lnTo>
                      <a:pt x="386703" y="170311"/>
                    </a:lnTo>
                    <a:cubicBezTo>
                      <a:pt x="385777" y="188121"/>
                      <a:pt x="384853" y="205932"/>
                      <a:pt x="383928" y="223742"/>
                    </a:cubicBezTo>
                    <a:lnTo>
                      <a:pt x="380600" y="316690"/>
                    </a:lnTo>
                    <a:lnTo>
                      <a:pt x="376716" y="439693"/>
                    </a:lnTo>
                    <a:lnTo>
                      <a:pt x="372277" y="582731"/>
                    </a:lnTo>
                    <a:cubicBezTo>
                      <a:pt x="370982" y="633008"/>
                      <a:pt x="369689" y="683286"/>
                      <a:pt x="368394" y="733563"/>
                    </a:cubicBezTo>
                    <a:cubicBezTo>
                      <a:pt x="367469" y="783469"/>
                      <a:pt x="366545" y="833374"/>
                      <a:pt x="365619" y="883280"/>
                    </a:cubicBezTo>
                    <a:cubicBezTo>
                      <a:pt x="365089" y="926950"/>
                      <a:pt x="364557" y="970618"/>
                      <a:pt x="364027" y="1014288"/>
                    </a:cubicBezTo>
                    <a:cubicBezTo>
                      <a:pt x="434085" y="1035120"/>
                      <a:pt x="452065" y="1035121"/>
                      <a:pt x="499206" y="1014288"/>
                    </a:cubicBezTo>
                    <a:cubicBezTo>
                      <a:pt x="499246" y="1009207"/>
                      <a:pt x="499288" y="1004128"/>
                      <a:pt x="499328" y="999047"/>
                    </a:cubicBezTo>
                    <a:lnTo>
                      <a:pt x="499328" y="861017"/>
                    </a:lnTo>
                    <a:lnTo>
                      <a:pt x="499328" y="722988"/>
                    </a:lnTo>
                    <a:lnTo>
                      <a:pt x="499328" y="584401"/>
                    </a:lnTo>
                    <a:lnTo>
                      <a:pt x="528179" y="584401"/>
                    </a:lnTo>
                    <a:lnTo>
                      <a:pt x="528179" y="845989"/>
                    </a:lnTo>
                    <a:cubicBezTo>
                      <a:pt x="528873" y="904867"/>
                      <a:pt x="529566" y="963744"/>
                      <a:pt x="530261" y="1022622"/>
                    </a:cubicBezTo>
                    <a:cubicBezTo>
                      <a:pt x="584001" y="1043453"/>
                      <a:pt x="610661" y="1033037"/>
                      <a:pt x="658154" y="1014288"/>
                    </a:cubicBezTo>
                    <a:cubicBezTo>
                      <a:pt x="658288" y="987872"/>
                      <a:pt x="658425" y="961457"/>
                      <a:pt x="658560" y="935040"/>
                    </a:cubicBezTo>
                    <a:cubicBezTo>
                      <a:pt x="658745" y="858605"/>
                      <a:pt x="658929" y="782169"/>
                      <a:pt x="659114" y="705733"/>
                    </a:cubicBezTo>
                    <a:lnTo>
                      <a:pt x="659114" y="512603"/>
                    </a:lnTo>
                    <a:cubicBezTo>
                      <a:pt x="658929" y="483105"/>
                      <a:pt x="658745" y="453606"/>
                      <a:pt x="658560" y="424109"/>
                    </a:cubicBezTo>
                    <a:cubicBezTo>
                      <a:pt x="658745" y="394982"/>
                      <a:pt x="658929" y="365853"/>
                      <a:pt x="659114" y="336727"/>
                    </a:cubicBezTo>
                    <a:cubicBezTo>
                      <a:pt x="659168" y="324319"/>
                      <a:pt x="659223" y="311912"/>
                      <a:pt x="659277" y="299504"/>
                    </a:cubicBezTo>
                    <a:lnTo>
                      <a:pt x="659448" y="159351"/>
                    </a:lnTo>
                    <a:cubicBezTo>
                      <a:pt x="659337" y="133877"/>
                      <a:pt x="659225" y="108403"/>
                      <a:pt x="659114" y="82929"/>
                    </a:cubicBezTo>
                    <a:cubicBezTo>
                      <a:pt x="658929" y="79589"/>
                      <a:pt x="658745" y="76251"/>
                      <a:pt x="658560" y="72911"/>
                    </a:cubicBezTo>
                    <a:lnTo>
                      <a:pt x="658560" y="62337"/>
                    </a:lnTo>
                    <a:cubicBezTo>
                      <a:pt x="658374" y="58626"/>
                      <a:pt x="658191" y="54917"/>
                      <a:pt x="658005" y="51206"/>
                    </a:cubicBezTo>
                    <a:cubicBezTo>
                      <a:pt x="657636" y="47680"/>
                      <a:pt x="657265" y="44157"/>
                      <a:pt x="656896" y="40631"/>
                    </a:cubicBezTo>
                    <a:lnTo>
                      <a:pt x="655230" y="35622"/>
                    </a:lnTo>
                    <a:lnTo>
                      <a:pt x="654121" y="30612"/>
                    </a:lnTo>
                    <a:lnTo>
                      <a:pt x="652457" y="25047"/>
                    </a:lnTo>
                    <a:lnTo>
                      <a:pt x="650238" y="20594"/>
                    </a:lnTo>
                    <a:lnTo>
                      <a:pt x="647463" y="16141"/>
                    </a:lnTo>
                    <a:lnTo>
                      <a:pt x="644690" y="12244"/>
                    </a:lnTo>
                    <a:lnTo>
                      <a:pt x="640806" y="8350"/>
                    </a:lnTo>
                    <a:lnTo>
                      <a:pt x="636367" y="5010"/>
                    </a:lnTo>
                    <a:lnTo>
                      <a:pt x="621386" y="2228"/>
                    </a:lnTo>
                    <a:lnTo>
                      <a:pt x="610846" y="557"/>
                    </a:lnTo>
                    <a:lnTo>
                      <a:pt x="602523" y="0"/>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34" tIns="46616" rIns="93234" bIns="46616" numCol="1" anchor="t" anchorCtr="0" compatLnSpc="1">
                <a:prstTxWarp prst="textNoShape">
                  <a:avLst/>
                </a:prstTxWarp>
                <a:noAutofit/>
              </a:bodyPr>
              <a:lstStyle/>
              <a:p>
                <a:pPr marL="0" marR="0" lvl="0" indent="0" algn="l" defTabSz="932239"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rgbClr val="1B3B41"/>
                  </a:solidFill>
                  <a:effectLst/>
                  <a:uLnTx/>
                  <a:uFillTx/>
                  <a:latin typeface="Segoe UI"/>
                  <a:ea typeface="+mn-ea"/>
                  <a:cs typeface="+mn-cs"/>
                </a:endParaRPr>
              </a:p>
            </p:txBody>
          </p:sp>
          <p:sp>
            <p:nvSpPr>
              <p:cNvPr id="449" name="Freeform 6">
                <a:extLst>
                  <a:ext uri="{FF2B5EF4-FFF2-40B4-BE49-F238E27FC236}">
                    <a16:creationId xmlns:a16="http://schemas.microsoft.com/office/drawing/2014/main" id="{FD077023-000A-42D9-A5BC-FF2E55627C3B}"/>
                  </a:ext>
                </a:extLst>
              </p:cNvPr>
              <p:cNvSpPr>
                <a:spLocks/>
              </p:cNvSpPr>
              <p:nvPr/>
            </p:nvSpPr>
            <p:spPr bwMode="auto">
              <a:xfrm>
                <a:off x="6138586" y="6218166"/>
                <a:ext cx="929257" cy="1092677"/>
              </a:xfrm>
              <a:custGeom>
                <a:avLst/>
                <a:gdLst>
                  <a:gd name="T0" fmla="*/ 0 w 580"/>
                  <a:gd name="T1" fmla="*/ 306 h 682"/>
                  <a:gd name="T2" fmla="*/ 16 w 580"/>
                  <a:gd name="T3" fmla="*/ 258 h 682"/>
                  <a:gd name="T4" fmla="*/ 36 w 580"/>
                  <a:gd name="T5" fmla="*/ 214 h 682"/>
                  <a:gd name="T6" fmla="*/ 58 w 580"/>
                  <a:gd name="T7" fmla="*/ 168 h 682"/>
                  <a:gd name="T8" fmla="*/ 70 w 580"/>
                  <a:gd name="T9" fmla="*/ 128 h 682"/>
                  <a:gd name="T10" fmla="*/ 72 w 580"/>
                  <a:gd name="T11" fmla="*/ 84 h 682"/>
                  <a:gd name="T12" fmla="*/ 62 w 580"/>
                  <a:gd name="T13" fmla="*/ 22 h 682"/>
                  <a:gd name="T14" fmla="*/ 62 w 580"/>
                  <a:gd name="T15" fmla="*/ 12 h 682"/>
                  <a:gd name="T16" fmla="*/ 68 w 580"/>
                  <a:gd name="T17" fmla="*/ 4 h 682"/>
                  <a:gd name="T18" fmla="*/ 78 w 580"/>
                  <a:gd name="T19" fmla="*/ 4 h 682"/>
                  <a:gd name="T20" fmla="*/ 128 w 580"/>
                  <a:gd name="T21" fmla="*/ 8 h 682"/>
                  <a:gd name="T22" fmla="*/ 176 w 580"/>
                  <a:gd name="T23" fmla="*/ 12 h 682"/>
                  <a:gd name="T24" fmla="*/ 270 w 580"/>
                  <a:gd name="T25" fmla="*/ 10 h 682"/>
                  <a:gd name="T26" fmla="*/ 318 w 580"/>
                  <a:gd name="T27" fmla="*/ 2 h 682"/>
                  <a:gd name="T28" fmla="*/ 336 w 580"/>
                  <a:gd name="T29" fmla="*/ 2 h 682"/>
                  <a:gd name="T30" fmla="*/ 342 w 580"/>
                  <a:gd name="T31" fmla="*/ 6 h 682"/>
                  <a:gd name="T32" fmla="*/ 342 w 580"/>
                  <a:gd name="T33" fmla="*/ 26 h 682"/>
                  <a:gd name="T34" fmla="*/ 338 w 580"/>
                  <a:gd name="T35" fmla="*/ 76 h 682"/>
                  <a:gd name="T36" fmla="*/ 344 w 580"/>
                  <a:gd name="T37" fmla="*/ 176 h 682"/>
                  <a:gd name="T38" fmla="*/ 352 w 580"/>
                  <a:gd name="T39" fmla="*/ 226 h 682"/>
                  <a:gd name="T40" fmla="*/ 384 w 580"/>
                  <a:gd name="T41" fmla="*/ 388 h 682"/>
                  <a:gd name="T42" fmla="*/ 390 w 580"/>
                  <a:gd name="T43" fmla="*/ 412 h 682"/>
                  <a:gd name="T44" fmla="*/ 406 w 580"/>
                  <a:gd name="T45" fmla="*/ 454 h 682"/>
                  <a:gd name="T46" fmla="*/ 432 w 580"/>
                  <a:gd name="T47" fmla="*/ 490 h 682"/>
                  <a:gd name="T48" fmla="*/ 468 w 580"/>
                  <a:gd name="T49" fmla="*/ 518 h 682"/>
                  <a:gd name="T50" fmla="*/ 490 w 580"/>
                  <a:gd name="T51" fmla="*/ 528 h 682"/>
                  <a:gd name="T52" fmla="*/ 544 w 580"/>
                  <a:gd name="T53" fmla="*/ 542 h 682"/>
                  <a:gd name="T54" fmla="*/ 556 w 580"/>
                  <a:gd name="T55" fmla="*/ 548 h 682"/>
                  <a:gd name="T56" fmla="*/ 572 w 580"/>
                  <a:gd name="T57" fmla="*/ 562 h 682"/>
                  <a:gd name="T58" fmla="*/ 578 w 580"/>
                  <a:gd name="T59" fmla="*/ 574 h 682"/>
                  <a:gd name="T60" fmla="*/ 580 w 580"/>
                  <a:gd name="T61" fmla="*/ 600 h 682"/>
                  <a:gd name="T62" fmla="*/ 570 w 580"/>
                  <a:gd name="T63" fmla="*/ 626 h 682"/>
                  <a:gd name="T64" fmla="*/ 552 w 580"/>
                  <a:gd name="T65" fmla="*/ 646 h 682"/>
                  <a:gd name="T66" fmla="*/ 524 w 580"/>
                  <a:gd name="T67" fmla="*/ 660 h 682"/>
                  <a:gd name="T68" fmla="*/ 496 w 580"/>
                  <a:gd name="T69" fmla="*/ 666 h 682"/>
                  <a:gd name="T70" fmla="*/ 444 w 580"/>
                  <a:gd name="T71" fmla="*/ 678 h 682"/>
                  <a:gd name="T72" fmla="*/ 390 w 580"/>
                  <a:gd name="T73" fmla="*/ 682 h 682"/>
                  <a:gd name="T74" fmla="*/ 334 w 580"/>
                  <a:gd name="T75" fmla="*/ 682 h 682"/>
                  <a:gd name="T76" fmla="*/ 306 w 580"/>
                  <a:gd name="T77" fmla="*/ 678 h 682"/>
                  <a:gd name="T78" fmla="*/ 282 w 580"/>
                  <a:gd name="T79" fmla="*/ 670 h 682"/>
                  <a:gd name="T80" fmla="*/ 264 w 580"/>
                  <a:gd name="T81" fmla="*/ 652 h 682"/>
                  <a:gd name="T82" fmla="*/ 256 w 580"/>
                  <a:gd name="T83" fmla="*/ 636 h 682"/>
                  <a:gd name="T84" fmla="*/ 216 w 580"/>
                  <a:gd name="T85" fmla="*/ 552 h 682"/>
                  <a:gd name="T86" fmla="*/ 166 w 580"/>
                  <a:gd name="T87" fmla="*/ 474 h 682"/>
                  <a:gd name="T88" fmla="*/ 150 w 580"/>
                  <a:gd name="T89" fmla="*/ 456 h 682"/>
                  <a:gd name="T90" fmla="*/ 114 w 580"/>
                  <a:gd name="T91" fmla="*/ 426 h 682"/>
                  <a:gd name="T92" fmla="*/ 94 w 580"/>
                  <a:gd name="T93" fmla="*/ 414 h 682"/>
                  <a:gd name="T94" fmla="*/ 80 w 580"/>
                  <a:gd name="T95" fmla="*/ 412 h 682"/>
                  <a:gd name="T96" fmla="*/ 72 w 580"/>
                  <a:gd name="T97" fmla="*/ 414 h 682"/>
                  <a:gd name="T98" fmla="*/ 64 w 580"/>
                  <a:gd name="T99" fmla="*/ 422 h 682"/>
                  <a:gd name="T100" fmla="*/ 62 w 580"/>
                  <a:gd name="T101" fmla="*/ 434 h 682"/>
                  <a:gd name="T102" fmla="*/ 58 w 580"/>
                  <a:gd name="T103" fmla="*/ 620 h 682"/>
                  <a:gd name="T104" fmla="*/ 60 w 580"/>
                  <a:gd name="T105" fmla="*/ 626 h 682"/>
                  <a:gd name="T106" fmla="*/ 58 w 580"/>
                  <a:gd name="T107" fmla="*/ 632 h 682"/>
                  <a:gd name="T108" fmla="*/ 48 w 580"/>
                  <a:gd name="T109" fmla="*/ 644 h 682"/>
                  <a:gd name="T110" fmla="*/ 44 w 580"/>
                  <a:gd name="T111" fmla="*/ 646 h 682"/>
                  <a:gd name="T112" fmla="*/ 34 w 580"/>
                  <a:gd name="T113" fmla="*/ 642 h 682"/>
                  <a:gd name="T114" fmla="*/ 32 w 580"/>
                  <a:gd name="T115" fmla="*/ 630 h 682"/>
                  <a:gd name="T116" fmla="*/ 28 w 580"/>
                  <a:gd name="T117" fmla="*/ 544 h 682"/>
                  <a:gd name="T118" fmla="*/ 24 w 580"/>
                  <a:gd name="T119" fmla="*/ 460 h 682"/>
                  <a:gd name="T120" fmla="*/ 20 w 580"/>
                  <a:gd name="T121" fmla="*/ 430 h 682"/>
                  <a:gd name="T122" fmla="*/ 0 w 580"/>
                  <a:gd name="T123" fmla="*/ 342 h 682"/>
                  <a:gd name="T124" fmla="*/ 0 w 580"/>
                  <a:gd name="T125" fmla="*/ 306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0" h="682">
                    <a:moveTo>
                      <a:pt x="0" y="306"/>
                    </a:moveTo>
                    <a:lnTo>
                      <a:pt x="0" y="306"/>
                    </a:lnTo>
                    <a:lnTo>
                      <a:pt x="8" y="282"/>
                    </a:lnTo>
                    <a:lnTo>
                      <a:pt x="16" y="258"/>
                    </a:lnTo>
                    <a:lnTo>
                      <a:pt x="16" y="258"/>
                    </a:lnTo>
                    <a:lnTo>
                      <a:pt x="36" y="214"/>
                    </a:lnTo>
                    <a:lnTo>
                      <a:pt x="58" y="168"/>
                    </a:lnTo>
                    <a:lnTo>
                      <a:pt x="58" y="168"/>
                    </a:lnTo>
                    <a:lnTo>
                      <a:pt x="66" y="148"/>
                    </a:lnTo>
                    <a:lnTo>
                      <a:pt x="70" y="128"/>
                    </a:lnTo>
                    <a:lnTo>
                      <a:pt x="72" y="106"/>
                    </a:lnTo>
                    <a:lnTo>
                      <a:pt x="72" y="84"/>
                    </a:lnTo>
                    <a:lnTo>
                      <a:pt x="72" y="84"/>
                    </a:lnTo>
                    <a:lnTo>
                      <a:pt x="62" y="22"/>
                    </a:lnTo>
                    <a:lnTo>
                      <a:pt x="62" y="22"/>
                    </a:lnTo>
                    <a:lnTo>
                      <a:pt x="62" y="12"/>
                    </a:lnTo>
                    <a:lnTo>
                      <a:pt x="64" y="8"/>
                    </a:lnTo>
                    <a:lnTo>
                      <a:pt x="68" y="4"/>
                    </a:lnTo>
                    <a:lnTo>
                      <a:pt x="78" y="4"/>
                    </a:lnTo>
                    <a:lnTo>
                      <a:pt x="78" y="4"/>
                    </a:lnTo>
                    <a:lnTo>
                      <a:pt x="102" y="4"/>
                    </a:lnTo>
                    <a:lnTo>
                      <a:pt x="128" y="8"/>
                    </a:lnTo>
                    <a:lnTo>
                      <a:pt x="128" y="8"/>
                    </a:lnTo>
                    <a:lnTo>
                      <a:pt x="176" y="12"/>
                    </a:lnTo>
                    <a:lnTo>
                      <a:pt x="222" y="12"/>
                    </a:lnTo>
                    <a:lnTo>
                      <a:pt x="270" y="10"/>
                    </a:lnTo>
                    <a:lnTo>
                      <a:pt x="318" y="2"/>
                    </a:lnTo>
                    <a:lnTo>
                      <a:pt x="318" y="2"/>
                    </a:lnTo>
                    <a:lnTo>
                      <a:pt x="332" y="0"/>
                    </a:lnTo>
                    <a:lnTo>
                      <a:pt x="336" y="2"/>
                    </a:lnTo>
                    <a:lnTo>
                      <a:pt x="340" y="4"/>
                    </a:lnTo>
                    <a:lnTo>
                      <a:pt x="342" y="6"/>
                    </a:lnTo>
                    <a:lnTo>
                      <a:pt x="342" y="12"/>
                    </a:lnTo>
                    <a:lnTo>
                      <a:pt x="342" y="26"/>
                    </a:lnTo>
                    <a:lnTo>
                      <a:pt x="342" y="26"/>
                    </a:lnTo>
                    <a:lnTo>
                      <a:pt x="338" y="76"/>
                    </a:lnTo>
                    <a:lnTo>
                      <a:pt x="340" y="126"/>
                    </a:lnTo>
                    <a:lnTo>
                      <a:pt x="344" y="176"/>
                    </a:lnTo>
                    <a:lnTo>
                      <a:pt x="352" y="226"/>
                    </a:lnTo>
                    <a:lnTo>
                      <a:pt x="352" y="226"/>
                    </a:lnTo>
                    <a:lnTo>
                      <a:pt x="370" y="306"/>
                    </a:lnTo>
                    <a:lnTo>
                      <a:pt x="384" y="388"/>
                    </a:lnTo>
                    <a:lnTo>
                      <a:pt x="384" y="388"/>
                    </a:lnTo>
                    <a:lnTo>
                      <a:pt x="390" y="412"/>
                    </a:lnTo>
                    <a:lnTo>
                      <a:pt x="398" y="434"/>
                    </a:lnTo>
                    <a:lnTo>
                      <a:pt x="406" y="454"/>
                    </a:lnTo>
                    <a:lnTo>
                      <a:pt x="418" y="474"/>
                    </a:lnTo>
                    <a:lnTo>
                      <a:pt x="432" y="490"/>
                    </a:lnTo>
                    <a:lnTo>
                      <a:pt x="448" y="506"/>
                    </a:lnTo>
                    <a:lnTo>
                      <a:pt x="468" y="518"/>
                    </a:lnTo>
                    <a:lnTo>
                      <a:pt x="490" y="528"/>
                    </a:lnTo>
                    <a:lnTo>
                      <a:pt x="490" y="528"/>
                    </a:lnTo>
                    <a:lnTo>
                      <a:pt x="516" y="536"/>
                    </a:lnTo>
                    <a:lnTo>
                      <a:pt x="544" y="542"/>
                    </a:lnTo>
                    <a:lnTo>
                      <a:pt x="544" y="542"/>
                    </a:lnTo>
                    <a:lnTo>
                      <a:pt x="556" y="548"/>
                    </a:lnTo>
                    <a:lnTo>
                      <a:pt x="564" y="554"/>
                    </a:lnTo>
                    <a:lnTo>
                      <a:pt x="572" y="562"/>
                    </a:lnTo>
                    <a:lnTo>
                      <a:pt x="578" y="574"/>
                    </a:lnTo>
                    <a:lnTo>
                      <a:pt x="578" y="574"/>
                    </a:lnTo>
                    <a:lnTo>
                      <a:pt x="580" y="588"/>
                    </a:lnTo>
                    <a:lnTo>
                      <a:pt x="580" y="600"/>
                    </a:lnTo>
                    <a:lnTo>
                      <a:pt x="576" y="614"/>
                    </a:lnTo>
                    <a:lnTo>
                      <a:pt x="570" y="626"/>
                    </a:lnTo>
                    <a:lnTo>
                      <a:pt x="562" y="636"/>
                    </a:lnTo>
                    <a:lnTo>
                      <a:pt x="552" y="646"/>
                    </a:lnTo>
                    <a:lnTo>
                      <a:pt x="538" y="654"/>
                    </a:lnTo>
                    <a:lnTo>
                      <a:pt x="524" y="660"/>
                    </a:lnTo>
                    <a:lnTo>
                      <a:pt x="524" y="660"/>
                    </a:lnTo>
                    <a:lnTo>
                      <a:pt x="496" y="666"/>
                    </a:lnTo>
                    <a:lnTo>
                      <a:pt x="470" y="672"/>
                    </a:lnTo>
                    <a:lnTo>
                      <a:pt x="444" y="678"/>
                    </a:lnTo>
                    <a:lnTo>
                      <a:pt x="416" y="680"/>
                    </a:lnTo>
                    <a:lnTo>
                      <a:pt x="390" y="682"/>
                    </a:lnTo>
                    <a:lnTo>
                      <a:pt x="362" y="682"/>
                    </a:lnTo>
                    <a:lnTo>
                      <a:pt x="334" y="682"/>
                    </a:lnTo>
                    <a:lnTo>
                      <a:pt x="306" y="678"/>
                    </a:lnTo>
                    <a:lnTo>
                      <a:pt x="306" y="678"/>
                    </a:lnTo>
                    <a:lnTo>
                      <a:pt x="290" y="674"/>
                    </a:lnTo>
                    <a:lnTo>
                      <a:pt x="282" y="670"/>
                    </a:lnTo>
                    <a:lnTo>
                      <a:pt x="276" y="664"/>
                    </a:lnTo>
                    <a:lnTo>
                      <a:pt x="264" y="652"/>
                    </a:lnTo>
                    <a:lnTo>
                      <a:pt x="256" y="636"/>
                    </a:lnTo>
                    <a:lnTo>
                      <a:pt x="256" y="636"/>
                    </a:lnTo>
                    <a:lnTo>
                      <a:pt x="238" y="594"/>
                    </a:lnTo>
                    <a:lnTo>
                      <a:pt x="216" y="552"/>
                    </a:lnTo>
                    <a:lnTo>
                      <a:pt x="192" y="512"/>
                    </a:lnTo>
                    <a:lnTo>
                      <a:pt x="166" y="474"/>
                    </a:lnTo>
                    <a:lnTo>
                      <a:pt x="166" y="474"/>
                    </a:lnTo>
                    <a:lnTo>
                      <a:pt x="150" y="456"/>
                    </a:lnTo>
                    <a:lnTo>
                      <a:pt x="134" y="440"/>
                    </a:lnTo>
                    <a:lnTo>
                      <a:pt x="114" y="426"/>
                    </a:lnTo>
                    <a:lnTo>
                      <a:pt x="94" y="414"/>
                    </a:lnTo>
                    <a:lnTo>
                      <a:pt x="94" y="414"/>
                    </a:lnTo>
                    <a:lnTo>
                      <a:pt x="86" y="412"/>
                    </a:lnTo>
                    <a:lnTo>
                      <a:pt x="80" y="412"/>
                    </a:lnTo>
                    <a:lnTo>
                      <a:pt x="76" y="412"/>
                    </a:lnTo>
                    <a:lnTo>
                      <a:pt x="72" y="414"/>
                    </a:lnTo>
                    <a:lnTo>
                      <a:pt x="68" y="418"/>
                    </a:lnTo>
                    <a:lnTo>
                      <a:pt x="64" y="422"/>
                    </a:lnTo>
                    <a:lnTo>
                      <a:pt x="64" y="428"/>
                    </a:lnTo>
                    <a:lnTo>
                      <a:pt x="62" y="434"/>
                    </a:lnTo>
                    <a:lnTo>
                      <a:pt x="62" y="434"/>
                    </a:lnTo>
                    <a:lnTo>
                      <a:pt x="58" y="620"/>
                    </a:lnTo>
                    <a:lnTo>
                      <a:pt x="58" y="620"/>
                    </a:lnTo>
                    <a:lnTo>
                      <a:pt x="60" y="626"/>
                    </a:lnTo>
                    <a:lnTo>
                      <a:pt x="58" y="632"/>
                    </a:lnTo>
                    <a:lnTo>
                      <a:pt x="58" y="632"/>
                    </a:lnTo>
                    <a:lnTo>
                      <a:pt x="52" y="640"/>
                    </a:lnTo>
                    <a:lnTo>
                      <a:pt x="48" y="644"/>
                    </a:lnTo>
                    <a:lnTo>
                      <a:pt x="44" y="646"/>
                    </a:lnTo>
                    <a:lnTo>
                      <a:pt x="44" y="646"/>
                    </a:lnTo>
                    <a:lnTo>
                      <a:pt x="38" y="646"/>
                    </a:lnTo>
                    <a:lnTo>
                      <a:pt x="34" y="642"/>
                    </a:lnTo>
                    <a:lnTo>
                      <a:pt x="32" y="636"/>
                    </a:lnTo>
                    <a:lnTo>
                      <a:pt x="32" y="630"/>
                    </a:lnTo>
                    <a:lnTo>
                      <a:pt x="32" y="630"/>
                    </a:lnTo>
                    <a:lnTo>
                      <a:pt x="28" y="544"/>
                    </a:lnTo>
                    <a:lnTo>
                      <a:pt x="28" y="502"/>
                    </a:lnTo>
                    <a:lnTo>
                      <a:pt x="24" y="460"/>
                    </a:lnTo>
                    <a:lnTo>
                      <a:pt x="24" y="460"/>
                    </a:lnTo>
                    <a:lnTo>
                      <a:pt x="20" y="430"/>
                    </a:lnTo>
                    <a:lnTo>
                      <a:pt x="14" y="400"/>
                    </a:lnTo>
                    <a:lnTo>
                      <a:pt x="0" y="342"/>
                    </a:lnTo>
                    <a:lnTo>
                      <a:pt x="0" y="342"/>
                    </a:lnTo>
                    <a:lnTo>
                      <a:pt x="0" y="306"/>
                    </a:lnTo>
                    <a:lnTo>
                      <a:pt x="0" y="306"/>
                    </a:lnTo>
                    <a:close/>
                  </a:path>
                </a:pathLst>
              </a:custGeom>
              <a:solidFill>
                <a:schemeClr val="bg1">
                  <a:lumMod val="50000"/>
                </a:schemeClr>
              </a:solidFill>
              <a:ln>
                <a:noFill/>
              </a:ln>
            </p:spPr>
            <p:txBody>
              <a:bodyPr vert="horz" wrap="square" lIns="93234" tIns="46616" rIns="93234" bIns="46616" numCol="1" anchor="t" anchorCtr="0" compatLnSpc="1">
                <a:prstTxWarp prst="textNoShape">
                  <a:avLst/>
                </a:prstTxWarp>
              </a:bodyPr>
              <a:lstStyle/>
              <a:p>
                <a:pPr marL="0" marR="0" lvl="0" indent="0" algn="l" defTabSz="932239"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rgbClr val="1B3B41"/>
                  </a:solidFill>
                  <a:effectLst/>
                  <a:uLnTx/>
                  <a:uFillTx/>
                  <a:latin typeface="Segoe UI"/>
                  <a:ea typeface="+mn-ea"/>
                  <a:cs typeface="+mn-cs"/>
                </a:endParaRPr>
              </a:p>
            </p:txBody>
          </p:sp>
          <p:sp>
            <p:nvSpPr>
              <p:cNvPr id="450" name="Freeform 6">
                <a:extLst>
                  <a:ext uri="{FF2B5EF4-FFF2-40B4-BE49-F238E27FC236}">
                    <a16:creationId xmlns:a16="http://schemas.microsoft.com/office/drawing/2014/main" id="{B28B0E8E-569B-436C-831D-CB3A0A730F60}"/>
                  </a:ext>
                </a:extLst>
              </p:cNvPr>
              <p:cNvSpPr>
                <a:spLocks/>
              </p:cNvSpPr>
              <p:nvPr/>
            </p:nvSpPr>
            <p:spPr bwMode="auto">
              <a:xfrm>
                <a:off x="5421164" y="6218166"/>
                <a:ext cx="929257" cy="1092677"/>
              </a:xfrm>
              <a:custGeom>
                <a:avLst/>
                <a:gdLst>
                  <a:gd name="T0" fmla="*/ 0 w 580"/>
                  <a:gd name="T1" fmla="*/ 306 h 682"/>
                  <a:gd name="T2" fmla="*/ 16 w 580"/>
                  <a:gd name="T3" fmla="*/ 258 h 682"/>
                  <a:gd name="T4" fmla="*/ 36 w 580"/>
                  <a:gd name="T5" fmla="*/ 214 h 682"/>
                  <a:gd name="T6" fmla="*/ 58 w 580"/>
                  <a:gd name="T7" fmla="*/ 168 h 682"/>
                  <a:gd name="T8" fmla="*/ 70 w 580"/>
                  <a:gd name="T9" fmla="*/ 128 h 682"/>
                  <a:gd name="T10" fmla="*/ 72 w 580"/>
                  <a:gd name="T11" fmla="*/ 84 h 682"/>
                  <a:gd name="T12" fmla="*/ 62 w 580"/>
                  <a:gd name="T13" fmla="*/ 22 h 682"/>
                  <a:gd name="T14" fmla="*/ 62 w 580"/>
                  <a:gd name="T15" fmla="*/ 12 h 682"/>
                  <a:gd name="T16" fmla="*/ 68 w 580"/>
                  <a:gd name="T17" fmla="*/ 4 h 682"/>
                  <a:gd name="T18" fmla="*/ 78 w 580"/>
                  <a:gd name="T19" fmla="*/ 4 h 682"/>
                  <a:gd name="T20" fmla="*/ 128 w 580"/>
                  <a:gd name="T21" fmla="*/ 8 h 682"/>
                  <a:gd name="T22" fmla="*/ 176 w 580"/>
                  <a:gd name="T23" fmla="*/ 12 h 682"/>
                  <a:gd name="T24" fmla="*/ 270 w 580"/>
                  <a:gd name="T25" fmla="*/ 10 h 682"/>
                  <a:gd name="T26" fmla="*/ 318 w 580"/>
                  <a:gd name="T27" fmla="*/ 2 h 682"/>
                  <a:gd name="T28" fmla="*/ 336 w 580"/>
                  <a:gd name="T29" fmla="*/ 2 h 682"/>
                  <a:gd name="T30" fmla="*/ 342 w 580"/>
                  <a:gd name="T31" fmla="*/ 6 h 682"/>
                  <a:gd name="T32" fmla="*/ 342 w 580"/>
                  <a:gd name="T33" fmla="*/ 26 h 682"/>
                  <a:gd name="T34" fmla="*/ 338 w 580"/>
                  <a:gd name="T35" fmla="*/ 76 h 682"/>
                  <a:gd name="T36" fmla="*/ 344 w 580"/>
                  <a:gd name="T37" fmla="*/ 176 h 682"/>
                  <a:gd name="T38" fmla="*/ 352 w 580"/>
                  <a:gd name="T39" fmla="*/ 226 h 682"/>
                  <a:gd name="T40" fmla="*/ 384 w 580"/>
                  <a:gd name="T41" fmla="*/ 388 h 682"/>
                  <a:gd name="T42" fmla="*/ 390 w 580"/>
                  <a:gd name="T43" fmla="*/ 412 h 682"/>
                  <a:gd name="T44" fmla="*/ 406 w 580"/>
                  <a:gd name="T45" fmla="*/ 454 h 682"/>
                  <a:gd name="T46" fmla="*/ 432 w 580"/>
                  <a:gd name="T47" fmla="*/ 490 h 682"/>
                  <a:gd name="T48" fmla="*/ 468 w 580"/>
                  <a:gd name="T49" fmla="*/ 518 h 682"/>
                  <a:gd name="T50" fmla="*/ 490 w 580"/>
                  <a:gd name="T51" fmla="*/ 528 h 682"/>
                  <a:gd name="T52" fmla="*/ 544 w 580"/>
                  <a:gd name="T53" fmla="*/ 542 h 682"/>
                  <a:gd name="T54" fmla="*/ 556 w 580"/>
                  <a:gd name="T55" fmla="*/ 548 h 682"/>
                  <a:gd name="T56" fmla="*/ 572 w 580"/>
                  <a:gd name="T57" fmla="*/ 562 h 682"/>
                  <a:gd name="T58" fmla="*/ 578 w 580"/>
                  <a:gd name="T59" fmla="*/ 574 h 682"/>
                  <a:gd name="T60" fmla="*/ 580 w 580"/>
                  <a:gd name="T61" fmla="*/ 600 h 682"/>
                  <a:gd name="T62" fmla="*/ 570 w 580"/>
                  <a:gd name="T63" fmla="*/ 626 h 682"/>
                  <a:gd name="T64" fmla="*/ 552 w 580"/>
                  <a:gd name="T65" fmla="*/ 646 h 682"/>
                  <a:gd name="T66" fmla="*/ 524 w 580"/>
                  <a:gd name="T67" fmla="*/ 660 h 682"/>
                  <a:gd name="T68" fmla="*/ 496 w 580"/>
                  <a:gd name="T69" fmla="*/ 666 h 682"/>
                  <a:gd name="T70" fmla="*/ 444 w 580"/>
                  <a:gd name="T71" fmla="*/ 678 h 682"/>
                  <a:gd name="T72" fmla="*/ 390 w 580"/>
                  <a:gd name="T73" fmla="*/ 682 h 682"/>
                  <a:gd name="T74" fmla="*/ 334 w 580"/>
                  <a:gd name="T75" fmla="*/ 682 h 682"/>
                  <a:gd name="T76" fmla="*/ 306 w 580"/>
                  <a:gd name="T77" fmla="*/ 678 h 682"/>
                  <a:gd name="T78" fmla="*/ 282 w 580"/>
                  <a:gd name="T79" fmla="*/ 670 h 682"/>
                  <a:gd name="T80" fmla="*/ 264 w 580"/>
                  <a:gd name="T81" fmla="*/ 652 h 682"/>
                  <a:gd name="T82" fmla="*/ 256 w 580"/>
                  <a:gd name="T83" fmla="*/ 636 h 682"/>
                  <a:gd name="T84" fmla="*/ 216 w 580"/>
                  <a:gd name="T85" fmla="*/ 552 h 682"/>
                  <a:gd name="T86" fmla="*/ 166 w 580"/>
                  <a:gd name="T87" fmla="*/ 474 h 682"/>
                  <a:gd name="T88" fmla="*/ 150 w 580"/>
                  <a:gd name="T89" fmla="*/ 456 h 682"/>
                  <a:gd name="T90" fmla="*/ 114 w 580"/>
                  <a:gd name="T91" fmla="*/ 426 h 682"/>
                  <a:gd name="T92" fmla="*/ 94 w 580"/>
                  <a:gd name="T93" fmla="*/ 414 h 682"/>
                  <a:gd name="T94" fmla="*/ 80 w 580"/>
                  <a:gd name="T95" fmla="*/ 412 h 682"/>
                  <a:gd name="T96" fmla="*/ 72 w 580"/>
                  <a:gd name="T97" fmla="*/ 414 h 682"/>
                  <a:gd name="T98" fmla="*/ 64 w 580"/>
                  <a:gd name="T99" fmla="*/ 422 h 682"/>
                  <a:gd name="T100" fmla="*/ 62 w 580"/>
                  <a:gd name="T101" fmla="*/ 434 h 682"/>
                  <a:gd name="T102" fmla="*/ 58 w 580"/>
                  <a:gd name="T103" fmla="*/ 620 h 682"/>
                  <a:gd name="T104" fmla="*/ 60 w 580"/>
                  <a:gd name="T105" fmla="*/ 626 h 682"/>
                  <a:gd name="T106" fmla="*/ 58 w 580"/>
                  <a:gd name="T107" fmla="*/ 632 h 682"/>
                  <a:gd name="T108" fmla="*/ 48 w 580"/>
                  <a:gd name="T109" fmla="*/ 644 h 682"/>
                  <a:gd name="T110" fmla="*/ 44 w 580"/>
                  <a:gd name="T111" fmla="*/ 646 h 682"/>
                  <a:gd name="T112" fmla="*/ 34 w 580"/>
                  <a:gd name="T113" fmla="*/ 642 h 682"/>
                  <a:gd name="T114" fmla="*/ 32 w 580"/>
                  <a:gd name="T115" fmla="*/ 630 h 682"/>
                  <a:gd name="T116" fmla="*/ 28 w 580"/>
                  <a:gd name="T117" fmla="*/ 544 h 682"/>
                  <a:gd name="T118" fmla="*/ 24 w 580"/>
                  <a:gd name="T119" fmla="*/ 460 h 682"/>
                  <a:gd name="T120" fmla="*/ 20 w 580"/>
                  <a:gd name="T121" fmla="*/ 430 h 682"/>
                  <a:gd name="T122" fmla="*/ 0 w 580"/>
                  <a:gd name="T123" fmla="*/ 342 h 682"/>
                  <a:gd name="T124" fmla="*/ 0 w 580"/>
                  <a:gd name="T125" fmla="*/ 306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0" h="682">
                    <a:moveTo>
                      <a:pt x="0" y="306"/>
                    </a:moveTo>
                    <a:lnTo>
                      <a:pt x="0" y="306"/>
                    </a:lnTo>
                    <a:lnTo>
                      <a:pt x="8" y="282"/>
                    </a:lnTo>
                    <a:lnTo>
                      <a:pt x="16" y="258"/>
                    </a:lnTo>
                    <a:lnTo>
                      <a:pt x="16" y="258"/>
                    </a:lnTo>
                    <a:lnTo>
                      <a:pt x="36" y="214"/>
                    </a:lnTo>
                    <a:lnTo>
                      <a:pt x="58" y="168"/>
                    </a:lnTo>
                    <a:lnTo>
                      <a:pt x="58" y="168"/>
                    </a:lnTo>
                    <a:lnTo>
                      <a:pt x="66" y="148"/>
                    </a:lnTo>
                    <a:lnTo>
                      <a:pt x="70" y="128"/>
                    </a:lnTo>
                    <a:lnTo>
                      <a:pt x="72" y="106"/>
                    </a:lnTo>
                    <a:lnTo>
                      <a:pt x="72" y="84"/>
                    </a:lnTo>
                    <a:lnTo>
                      <a:pt x="72" y="84"/>
                    </a:lnTo>
                    <a:lnTo>
                      <a:pt x="62" y="22"/>
                    </a:lnTo>
                    <a:lnTo>
                      <a:pt x="62" y="22"/>
                    </a:lnTo>
                    <a:lnTo>
                      <a:pt x="62" y="12"/>
                    </a:lnTo>
                    <a:lnTo>
                      <a:pt x="64" y="8"/>
                    </a:lnTo>
                    <a:lnTo>
                      <a:pt x="68" y="4"/>
                    </a:lnTo>
                    <a:lnTo>
                      <a:pt x="78" y="4"/>
                    </a:lnTo>
                    <a:lnTo>
                      <a:pt x="78" y="4"/>
                    </a:lnTo>
                    <a:lnTo>
                      <a:pt x="102" y="4"/>
                    </a:lnTo>
                    <a:lnTo>
                      <a:pt x="128" y="8"/>
                    </a:lnTo>
                    <a:lnTo>
                      <a:pt x="128" y="8"/>
                    </a:lnTo>
                    <a:lnTo>
                      <a:pt x="176" y="12"/>
                    </a:lnTo>
                    <a:lnTo>
                      <a:pt x="222" y="12"/>
                    </a:lnTo>
                    <a:lnTo>
                      <a:pt x="270" y="10"/>
                    </a:lnTo>
                    <a:lnTo>
                      <a:pt x="318" y="2"/>
                    </a:lnTo>
                    <a:lnTo>
                      <a:pt x="318" y="2"/>
                    </a:lnTo>
                    <a:lnTo>
                      <a:pt x="332" y="0"/>
                    </a:lnTo>
                    <a:lnTo>
                      <a:pt x="336" y="2"/>
                    </a:lnTo>
                    <a:lnTo>
                      <a:pt x="340" y="4"/>
                    </a:lnTo>
                    <a:lnTo>
                      <a:pt x="342" y="6"/>
                    </a:lnTo>
                    <a:lnTo>
                      <a:pt x="342" y="12"/>
                    </a:lnTo>
                    <a:lnTo>
                      <a:pt x="342" y="26"/>
                    </a:lnTo>
                    <a:lnTo>
                      <a:pt x="342" y="26"/>
                    </a:lnTo>
                    <a:lnTo>
                      <a:pt x="338" y="76"/>
                    </a:lnTo>
                    <a:lnTo>
                      <a:pt x="340" y="126"/>
                    </a:lnTo>
                    <a:lnTo>
                      <a:pt x="344" y="176"/>
                    </a:lnTo>
                    <a:lnTo>
                      <a:pt x="352" y="226"/>
                    </a:lnTo>
                    <a:lnTo>
                      <a:pt x="352" y="226"/>
                    </a:lnTo>
                    <a:lnTo>
                      <a:pt x="370" y="306"/>
                    </a:lnTo>
                    <a:lnTo>
                      <a:pt x="384" y="388"/>
                    </a:lnTo>
                    <a:lnTo>
                      <a:pt x="384" y="388"/>
                    </a:lnTo>
                    <a:lnTo>
                      <a:pt x="390" y="412"/>
                    </a:lnTo>
                    <a:lnTo>
                      <a:pt x="398" y="434"/>
                    </a:lnTo>
                    <a:lnTo>
                      <a:pt x="406" y="454"/>
                    </a:lnTo>
                    <a:lnTo>
                      <a:pt x="418" y="474"/>
                    </a:lnTo>
                    <a:lnTo>
                      <a:pt x="432" y="490"/>
                    </a:lnTo>
                    <a:lnTo>
                      <a:pt x="448" y="506"/>
                    </a:lnTo>
                    <a:lnTo>
                      <a:pt x="468" y="518"/>
                    </a:lnTo>
                    <a:lnTo>
                      <a:pt x="490" y="528"/>
                    </a:lnTo>
                    <a:lnTo>
                      <a:pt x="490" y="528"/>
                    </a:lnTo>
                    <a:lnTo>
                      <a:pt x="516" y="536"/>
                    </a:lnTo>
                    <a:lnTo>
                      <a:pt x="544" y="542"/>
                    </a:lnTo>
                    <a:lnTo>
                      <a:pt x="544" y="542"/>
                    </a:lnTo>
                    <a:lnTo>
                      <a:pt x="556" y="548"/>
                    </a:lnTo>
                    <a:lnTo>
                      <a:pt x="564" y="554"/>
                    </a:lnTo>
                    <a:lnTo>
                      <a:pt x="572" y="562"/>
                    </a:lnTo>
                    <a:lnTo>
                      <a:pt x="578" y="574"/>
                    </a:lnTo>
                    <a:lnTo>
                      <a:pt x="578" y="574"/>
                    </a:lnTo>
                    <a:lnTo>
                      <a:pt x="580" y="588"/>
                    </a:lnTo>
                    <a:lnTo>
                      <a:pt x="580" y="600"/>
                    </a:lnTo>
                    <a:lnTo>
                      <a:pt x="576" y="614"/>
                    </a:lnTo>
                    <a:lnTo>
                      <a:pt x="570" y="626"/>
                    </a:lnTo>
                    <a:lnTo>
                      <a:pt x="562" y="636"/>
                    </a:lnTo>
                    <a:lnTo>
                      <a:pt x="552" y="646"/>
                    </a:lnTo>
                    <a:lnTo>
                      <a:pt x="538" y="654"/>
                    </a:lnTo>
                    <a:lnTo>
                      <a:pt x="524" y="660"/>
                    </a:lnTo>
                    <a:lnTo>
                      <a:pt x="524" y="660"/>
                    </a:lnTo>
                    <a:lnTo>
                      <a:pt x="496" y="666"/>
                    </a:lnTo>
                    <a:lnTo>
                      <a:pt x="470" y="672"/>
                    </a:lnTo>
                    <a:lnTo>
                      <a:pt x="444" y="678"/>
                    </a:lnTo>
                    <a:lnTo>
                      <a:pt x="416" y="680"/>
                    </a:lnTo>
                    <a:lnTo>
                      <a:pt x="390" y="682"/>
                    </a:lnTo>
                    <a:lnTo>
                      <a:pt x="362" y="682"/>
                    </a:lnTo>
                    <a:lnTo>
                      <a:pt x="334" y="682"/>
                    </a:lnTo>
                    <a:lnTo>
                      <a:pt x="306" y="678"/>
                    </a:lnTo>
                    <a:lnTo>
                      <a:pt x="306" y="678"/>
                    </a:lnTo>
                    <a:lnTo>
                      <a:pt x="290" y="674"/>
                    </a:lnTo>
                    <a:lnTo>
                      <a:pt x="282" y="670"/>
                    </a:lnTo>
                    <a:lnTo>
                      <a:pt x="276" y="664"/>
                    </a:lnTo>
                    <a:lnTo>
                      <a:pt x="264" y="652"/>
                    </a:lnTo>
                    <a:lnTo>
                      <a:pt x="256" y="636"/>
                    </a:lnTo>
                    <a:lnTo>
                      <a:pt x="256" y="636"/>
                    </a:lnTo>
                    <a:lnTo>
                      <a:pt x="238" y="594"/>
                    </a:lnTo>
                    <a:lnTo>
                      <a:pt x="216" y="552"/>
                    </a:lnTo>
                    <a:lnTo>
                      <a:pt x="192" y="512"/>
                    </a:lnTo>
                    <a:lnTo>
                      <a:pt x="166" y="474"/>
                    </a:lnTo>
                    <a:lnTo>
                      <a:pt x="166" y="474"/>
                    </a:lnTo>
                    <a:lnTo>
                      <a:pt x="150" y="456"/>
                    </a:lnTo>
                    <a:lnTo>
                      <a:pt x="134" y="440"/>
                    </a:lnTo>
                    <a:lnTo>
                      <a:pt x="114" y="426"/>
                    </a:lnTo>
                    <a:lnTo>
                      <a:pt x="94" y="414"/>
                    </a:lnTo>
                    <a:lnTo>
                      <a:pt x="94" y="414"/>
                    </a:lnTo>
                    <a:lnTo>
                      <a:pt x="86" y="412"/>
                    </a:lnTo>
                    <a:lnTo>
                      <a:pt x="80" y="412"/>
                    </a:lnTo>
                    <a:lnTo>
                      <a:pt x="76" y="412"/>
                    </a:lnTo>
                    <a:lnTo>
                      <a:pt x="72" y="414"/>
                    </a:lnTo>
                    <a:lnTo>
                      <a:pt x="68" y="418"/>
                    </a:lnTo>
                    <a:lnTo>
                      <a:pt x="64" y="422"/>
                    </a:lnTo>
                    <a:lnTo>
                      <a:pt x="64" y="428"/>
                    </a:lnTo>
                    <a:lnTo>
                      <a:pt x="62" y="434"/>
                    </a:lnTo>
                    <a:lnTo>
                      <a:pt x="62" y="434"/>
                    </a:lnTo>
                    <a:lnTo>
                      <a:pt x="58" y="620"/>
                    </a:lnTo>
                    <a:lnTo>
                      <a:pt x="58" y="620"/>
                    </a:lnTo>
                    <a:lnTo>
                      <a:pt x="60" y="626"/>
                    </a:lnTo>
                    <a:lnTo>
                      <a:pt x="58" y="632"/>
                    </a:lnTo>
                    <a:lnTo>
                      <a:pt x="58" y="632"/>
                    </a:lnTo>
                    <a:lnTo>
                      <a:pt x="52" y="640"/>
                    </a:lnTo>
                    <a:lnTo>
                      <a:pt x="48" y="644"/>
                    </a:lnTo>
                    <a:lnTo>
                      <a:pt x="44" y="646"/>
                    </a:lnTo>
                    <a:lnTo>
                      <a:pt x="44" y="646"/>
                    </a:lnTo>
                    <a:lnTo>
                      <a:pt x="38" y="646"/>
                    </a:lnTo>
                    <a:lnTo>
                      <a:pt x="34" y="642"/>
                    </a:lnTo>
                    <a:lnTo>
                      <a:pt x="32" y="636"/>
                    </a:lnTo>
                    <a:lnTo>
                      <a:pt x="32" y="630"/>
                    </a:lnTo>
                    <a:lnTo>
                      <a:pt x="32" y="630"/>
                    </a:lnTo>
                    <a:lnTo>
                      <a:pt x="28" y="544"/>
                    </a:lnTo>
                    <a:lnTo>
                      <a:pt x="28" y="502"/>
                    </a:lnTo>
                    <a:lnTo>
                      <a:pt x="24" y="460"/>
                    </a:lnTo>
                    <a:lnTo>
                      <a:pt x="24" y="460"/>
                    </a:lnTo>
                    <a:lnTo>
                      <a:pt x="20" y="430"/>
                    </a:lnTo>
                    <a:lnTo>
                      <a:pt x="14" y="400"/>
                    </a:lnTo>
                    <a:lnTo>
                      <a:pt x="0" y="342"/>
                    </a:lnTo>
                    <a:lnTo>
                      <a:pt x="0" y="342"/>
                    </a:lnTo>
                    <a:lnTo>
                      <a:pt x="0" y="306"/>
                    </a:lnTo>
                    <a:lnTo>
                      <a:pt x="0" y="306"/>
                    </a:lnTo>
                    <a:close/>
                  </a:path>
                </a:pathLst>
              </a:custGeom>
              <a:solidFill>
                <a:schemeClr val="bg1">
                  <a:lumMod val="50000"/>
                </a:schemeClr>
              </a:solidFill>
              <a:ln>
                <a:noFill/>
              </a:ln>
            </p:spPr>
            <p:txBody>
              <a:bodyPr vert="horz" wrap="square" lIns="93234" tIns="46616" rIns="93234" bIns="46616" numCol="1" anchor="t" anchorCtr="0" compatLnSpc="1">
                <a:prstTxWarp prst="textNoShape">
                  <a:avLst/>
                </a:prstTxWarp>
              </a:bodyPr>
              <a:lstStyle/>
              <a:p>
                <a:pPr marL="0" marR="0" lvl="0" indent="0" algn="l" defTabSz="932239"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rgbClr val="1B3B41"/>
                  </a:solidFill>
                  <a:effectLst/>
                  <a:uLnTx/>
                  <a:uFillTx/>
                  <a:latin typeface="Segoe UI"/>
                  <a:ea typeface="+mn-ea"/>
                  <a:cs typeface="+mn-cs"/>
                </a:endParaRPr>
              </a:p>
            </p:txBody>
          </p:sp>
          <p:grpSp>
            <p:nvGrpSpPr>
              <p:cNvPr id="451" name="Group 450">
                <a:extLst>
                  <a:ext uri="{FF2B5EF4-FFF2-40B4-BE49-F238E27FC236}">
                    <a16:creationId xmlns:a16="http://schemas.microsoft.com/office/drawing/2014/main" id="{02CFC574-EDB8-4645-A183-13C3309EB489}"/>
                  </a:ext>
                </a:extLst>
              </p:cNvPr>
              <p:cNvGrpSpPr/>
              <p:nvPr/>
            </p:nvGrpSpPr>
            <p:grpSpPr>
              <a:xfrm>
                <a:off x="5249028" y="213421"/>
                <a:ext cx="1173911" cy="1576004"/>
                <a:chOff x="4240213" y="3802063"/>
                <a:chExt cx="690562" cy="927100"/>
              </a:xfrm>
            </p:grpSpPr>
            <p:sp>
              <p:nvSpPr>
                <p:cNvPr id="456" name="Freeform 19">
                  <a:extLst>
                    <a:ext uri="{FF2B5EF4-FFF2-40B4-BE49-F238E27FC236}">
                      <a16:creationId xmlns:a16="http://schemas.microsoft.com/office/drawing/2014/main" id="{3C82457D-CD4A-4953-BBE2-4743B468339D}"/>
                    </a:ext>
                  </a:extLst>
                </p:cNvPr>
                <p:cNvSpPr>
                  <a:spLocks/>
                </p:cNvSpPr>
                <p:nvPr/>
              </p:nvSpPr>
              <p:spPr bwMode="auto">
                <a:xfrm>
                  <a:off x="4386263" y="4132263"/>
                  <a:ext cx="500062" cy="590550"/>
                </a:xfrm>
                <a:custGeom>
                  <a:avLst/>
                  <a:gdLst>
                    <a:gd name="T0" fmla="*/ 171 w 315"/>
                    <a:gd name="T1" fmla="*/ 0 h 372"/>
                    <a:gd name="T2" fmla="*/ 72 w 315"/>
                    <a:gd name="T3" fmla="*/ 94 h 372"/>
                    <a:gd name="T4" fmla="*/ 72 w 315"/>
                    <a:gd name="T5" fmla="*/ 94 h 372"/>
                    <a:gd name="T6" fmla="*/ 56 w 315"/>
                    <a:gd name="T7" fmla="*/ 108 h 372"/>
                    <a:gd name="T8" fmla="*/ 44 w 315"/>
                    <a:gd name="T9" fmla="*/ 122 h 372"/>
                    <a:gd name="T10" fmla="*/ 24 w 315"/>
                    <a:gd name="T11" fmla="*/ 150 h 372"/>
                    <a:gd name="T12" fmla="*/ 10 w 315"/>
                    <a:gd name="T13" fmla="*/ 176 h 372"/>
                    <a:gd name="T14" fmla="*/ 0 w 315"/>
                    <a:gd name="T15" fmla="*/ 202 h 372"/>
                    <a:gd name="T16" fmla="*/ 0 w 315"/>
                    <a:gd name="T17" fmla="*/ 202 h 372"/>
                    <a:gd name="T18" fmla="*/ 4 w 315"/>
                    <a:gd name="T19" fmla="*/ 220 h 372"/>
                    <a:gd name="T20" fmla="*/ 8 w 315"/>
                    <a:gd name="T21" fmla="*/ 238 h 372"/>
                    <a:gd name="T22" fmla="*/ 16 w 315"/>
                    <a:gd name="T23" fmla="*/ 256 h 372"/>
                    <a:gd name="T24" fmla="*/ 24 w 315"/>
                    <a:gd name="T25" fmla="*/ 274 h 372"/>
                    <a:gd name="T26" fmla="*/ 30 w 315"/>
                    <a:gd name="T27" fmla="*/ 288 h 372"/>
                    <a:gd name="T28" fmla="*/ 40 w 315"/>
                    <a:gd name="T29" fmla="*/ 302 h 372"/>
                    <a:gd name="T30" fmla="*/ 52 w 315"/>
                    <a:gd name="T31" fmla="*/ 316 h 372"/>
                    <a:gd name="T32" fmla="*/ 62 w 315"/>
                    <a:gd name="T33" fmla="*/ 328 h 372"/>
                    <a:gd name="T34" fmla="*/ 76 w 315"/>
                    <a:gd name="T35" fmla="*/ 338 h 372"/>
                    <a:gd name="T36" fmla="*/ 90 w 315"/>
                    <a:gd name="T37" fmla="*/ 350 h 372"/>
                    <a:gd name="T38" fmla="*/ 102 w 315"/>
                    <a:gd name="T39" fmla="*/ 356 h 372"/>
                    <a:gd name="T40" fmla="*/ 116 w 315"/>
                    <a:gd name="T41" fmla="*/ 362 h 372"/>
                    <a:gd name="T42" fmla="*/ 133 w 315"/>
                    <a:gd name="T43" fmla="*/ 368 h 372"/>
                    <a:gd name="T44" fmla="*/ 147 w 315"/>
                    <a:gd name="T45" fmla="*/ 372 h 372"/>
                    <a:gd name="T46" fmla="*/ 163 w 315"/>
                    <a:gd name="T47" fmla="*/ 372 h 372"/>
                    <a:gd name="T48" fmla="*/ 179 w 315"/>
                    <a:gd name="T49" fmla="*/ 370 h 372"/>
                    <a:gd name="T50" fmla="*/ 179 w 315"/>
                    <a:gd name="T51" fmla="*/ 370 h 372"/>
                    <a:gd name="T52" fmla="*/ 191 w 315"/>
                    <a:gd name="T53" fmla="*/ 370 h 372"/>
                    <a:gd name="T54" fmla="*/ 203 w 315"/>
                    <a:gd name="T55" fmla="*/ 366 h 372"/>
                    <a:gd name="T56" fmla="*/ 225 w 315"/>
                    <a:gd name="T57" fmla="*/ 358 h 372"/>
                    <a:gd name="T58" fmla="*/ 247 w 315"/>
                    <a:gd name="T59" fmla="*/ 344 h 372"/>
                    <a:gd name="T60" fmla="*/ 267 w 315"/>
                    <a:gd name="T61" fmla="*/ 328 h 372"/>
                    <a:gd name="T62" fmla="*/ 283 w 315"/>
                    <a:gd name="T63" fmla="*/ 306 h 372"/>
                    <a:gd name="T64" fmla="*/ 297 w 315"/>
                    <a:gd name="T65" fmla="*/ 284 h 372"/>
                    <a:gd name="T66" fmla="*/ 307 w 315"/>
                    <a:gd name="T67" fmla="*/ 258 h 372"/>
                    <a:gd name="T68" fmla="*/ 315 w 315"/>
                    <a:gd name="T69" fmla="*/ 230 h 372"/>
                    <a:gd name="T70" fmla="*/ 315 w 315"/>
                    <a:gd name="T71" fmla="*/ 230 h 372"/>
                    <a:gd name="T72" fmla="*/ 311 w 315"/>
                    <a:gd name="T73" fmla="*/ 204 h 372"/>
                    <a:gd name="T74" fmla="*/ 305 w 315"/>
                    <a:gd name="T75" fmla="*/ 182 h 372"/>
                    <a:gd name="T76" fmla="*/ 297 w 315"/>
                    <a:gd name="T77" fmla="*/ 158 h 372"/>
                    <a:gd name="T78" fmla="*/ 287 w 315"/>
                    <a:gd name="T79" fmla="*/ 136 h 372"/>
                    <a:gd name="T80" fmla="*/ 281 w 315"/>
                    <a:gd name="T81" fmla="*/ 118 h 372"/>
                    <a:gd name="T82" fmla="*/ 269 w 315"/>
                    <a:gd name="T83" fmla="*/ 100 h 372"/>
                    <a:gd name="T84" fmla="*/ 247 w 315"/>
                    <a:gd name="T85" fmla="*/ 70 h 372"/>
                    <a:gd name="T86" fmla="*/ 227 w 315"/>
                    <a:gd name="T87" fmla="*/ 44 h 372"/>
                    <a:gd name="T88" fmla="*/ 205 w 315"/>
                    <a:gd name="T89" fmla="*/ 24 h 372"/>
                    <a:gd name="T90" fmla="*/ 187 w 315"/>
                    <a:gd name="T91" fmla="*/ 10 h 372"/>
                    <a:gd name="T92" fmla="*/ 171 w 315"/>
                    <a:gd name="T93" fmla="*/ 0 h 372"/>
                    <a:gd name="T94" fmla="*/ 171 w 315"/>
                    <a:gd name="T95" fmla="*/ 0 h 372"/>
                    <a:gd name="T96" fmla="*/ 171 w 315"/>
                    <a:gd name="T97"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15" h="372">
                      <a:moveTo>
                        <a:pt x="171" y="0"/>
                      </a:moveTo>
                      <a:lnTo>
                        <a:pt x="72" y="94"/>
                      </a:lnTo>
                      <a:lnTo>
                        <a:pt x="72" y="94"/>
                      </a:lnTo>
                      <a:lnTo>
                        <a:pt x="56" y="108"/>
                      </a:lnTo>
                      <a:lnTo>
                        <a:pt x="44" y="122"/>
                      </a:lnTo>
                      <a:lnTo>
                        <a:pt x="24" y="150"/>
                      </a:lnTo>
                      <a:lnTo>
                        <a:pt x="10" y="176"/>
                      </a:lnTo>
                      <a:lnTo>
                        <a:pt x="0" y="202"/>
                      </a:lnTo>
                      <a:lnTo>
                        <a:pt x="0" y="202"/>
                      </a:lnTo>
                      <a:lnTo>
                        <a:pt x="4" y="220"/>
                      </a:lnTo>
                      <a:lnTo>
                        <a:pt x="8" y="238"/>
                      </a:lnTo>
                      <a:lnTo>
                        <a:pt x="16" y="256"/>
                      </a:lnTo>
                      <a:lnTo>
                        <a:pt x="24" y="274"/>
                      </a:lnTo>
                      <a:lnTo>
                        <a:pt x="30" y="288"/>
                      </a:lnTo>
                      <a:lnTo>
                        <a:pt x="40" y="302"/>
                      </a:lnTo>
                      <a:lnTo>
                        <a:pt x="52" y="316"/>
                      </a:lnTo>
                      <a:lnTo>
                        <a:pt x="62" y="328"/>
                      </a:lnTo>
                      <a:lnTo>
                        <a:pt x="76" y="338"/>
                      </a:lnTo>
                      <a:lnTo>
                        <a:pt x="90" y="350"/>
                      </a:lnTo>
                      <a:lnTo>
                        <a:pt x="102" y="356"/>
                      </a:lnTo>
                      <a:lnTo>
                        <a:pt x="116" y="362"/>
                      </a:lnTo>
                      <a:lnTo>
                        <a:pt x="133" y="368"/>
                      </a:lnTo>
                      <a:lnTo>
                        <a:pt x="147" y="372"/>
                      </a:lnTo>
                      <a:lnTo>
                        <a:pt x="163" y="372"/>
                      </a:lnTo>
                      <a:lnTo>
                        <a:pt x="179" y="370"/>
                      </a:lnTo>
                      <a:lnTo>
                        <a:pt x="179" y="370"/>
                      </a:lnTo>
                      <a:lnTo>
                        <a:pt x="191" y="370"/>
                      </a:lnTo>
                      <a:lnTo>
                        <a:pt x="203" y="366"/>
                      </a:lnTo>
                      <a:lnTo>
                        <a:pt x="225" y="358"/>
                      </a:lnTo>
                      <a:lnTo>
                        <a:pt x="247" y="344"/>
                      </a:lnTo>
                      <a:lnTo>
                        <a:pt x="267" y="328"/>
                      </a:lnTo>
                      <a:lnTo>
                        <a:pt x="283" y="306"/>
                      </a:lnTo>
                      <a:lnTo>
                        <a:pt x="297" y="284"/>
                      </a:lnTo>
                      <a:lnTo>
                        <a:pt x="307" y="258"/>
                      </a:lnTo>
                      <a:lnTo>
                        <a:pt x="315" y="230"/>
                      </a:lnTo>
                      <a:lnTo>
                        <a:pt x="315" y="230"/>
                      </a:lnTo>
                      <a:lnTo>
                        <a:pt x="311" y="204"/>
                      </a:lnTo>
                      <a:lnTo>
                        <a:pt x="305" y="182"/>
                      </a:lnTo>
                      <a:lnTo>
                        <a:pt x="297" y="158"/>
                      </a:lnTo>
                      <a:lnTo>
                        <a:pt x="287" y="136"/>
                      </a:lnTo>
                      <a:lnTo>
                        <a:pt x="281" y="118"/>
                      </a:lnTo>
                      <a:lnTo>
                        <a:pt x="269" y="100"/>
                      </a:lnTo>
                      <a:lnTo>
                        <a:pt x="247" y="70"/>
                      </a:lnTo>
                      <a:lnTo>
                        <a:pt x="227" y="44"/>
                      </a:lnTo>
                      <a:lnTo>
                        <a:pt x="205" y="24"/>
                      </a:lnTo>
                      <a:lnTo>
                        <a:pt x="187" y="10"/>
                      </a:lnTo>
                      <a:lnTo>
                        <a:pt x="171" y="0"/>
                      </a:lnTo>
                      <a:lnTo>
                        <a:pt x="171" y="0"/>
                      </a:lnTo>
                      <a:lnTo>
                        <a:pt x="171" y="0"/>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695" tIns="38846" rIns="77695" bIns="38846" numCol="1" anchor="t" anchorCtr="0" compatLnSpc="1">
                  <a:prstTxWarp prst="textNoShape">
                    <a:avLst/>
                  </a:prstTxWarp>
                </a:bodyPr>
                <a:lstStyle/>
                <a:p>
                  <a:pPr marL="0" marR="0" lvl="0" indent="0" algn="l" defTabSz="776851" rtl="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dirty="0">
                    <a:ln>
                      <a:noFill/>
                    </a:ln>
                    <a:solidFill>
                      <a:srgbClr val="1B3B41"/>
                    </a:solidFill>
                    <a:effectLst/>
                    <a:uLnTx/>
                    <a:uFillTx/>
                    <a:latin typeface="Segoe UI"/>
                    <a:ea typeface="+mn-ea"/>
                    <a:cs typeface="+mn-cs"/>
                  </a:endParaRPr>
                </a:p>
              </p:txBody>
            </p:sp>
            <p:sp>
              <p:nvSpPr>
                <p:cNvPr id="457" name="Freeform 20">
                  <a:extLst>
                    <a:ext uri="{FF2B5EF4-FFF2-40B4-BE49-F238E27FC236}">
                      <a16:creationId xmlns:a16="http://schemas.microsoft.com/office/drawing/2014/main" id="{DFC07739-3ADF-465A-8C51-BB7A9A6D5E5B}"/>
                    </a:ext>
                  </a:extLst>
                </p:cNvPr>
                <p:cNvSpPr>
                  <a:spLocks/>
                </p:cNvSpPr>
                <p:nvPr/>
              </p:nvSpPr>
              <p:spPr bwMode="auto">
                <a:xfrm>
                  <a:off x="4240213" y="3802063"/>
                  <a:ext cx="285750" cy="269875"/>
                </a:xfrm>
                <a:custGeom>
                  <a:avLst/>
                  <a:gdLst>
                    <a:gd name="T0" fmla="*/ 168 w 180"/>
                    <a:gd name="T1" fmla="*/ 34 h 170"/>
                    <a:gd name="T2" fmla="*/ 168 w 180"/>
                    <a:gd name="T3" fmla="*/ 34 h 170"/>
                    <a:gd name="T4" fmla="*/ 176 w 180"/>
                    <a:gd name="T5" fmla="*/ 48 h 170"/>
                    <a:gd name="T6" fmla="*/ 180 w 180"/>
                    <a:gd name="T7" fmla="*/ 64 h 170"/>
                    <a:gd name="T8" fmla="*/ 180 w 180"/>
                    <a:gd name="T9" fmla="*/ 80 h 170"/>
                    <a:gd name="T10" fmla="*/ 176 w 180"/>
                    <a:gd name="T11" fmla="*/ 96 h 170"/>
                    <a:gd name="T12" fmla="*/ 170 w 180"/>
                    <a:gd name="T13" fmla="*/ 112 h 170"/>
                    <a:gd name="T14" fmla="*/ 160 w 180"/>
                    <a:gd name="T15" fmla="*/ 128 h 170"/>
                    <a:gd name="T16" fmla="*/ 148 w 180"/>
                    <a:gd name="T17" fmla="*/ 142 h 170"/>
                    <a:gd name="T18" fmla="*/ 134 w 180"/>
                    <a:gd name="T19" fmla="*/ 154 h 170"/>
                    <a:gd name="T20" fmla="*/ 134 w 180"/>
                    <a:gd name="T21" fmla="*/ 154 h 170"/>
                    <a:gd name="T22" fmla="*/ 116 w 180"/>
                    <a:gd name="T23" fmla="*/ 162 h 170"/>
                    <a:gd name="T24" fmla="*/ 100 w 180"/>
                    <a:gd name="T25" fmla="*/ 168 h 170"/>
                    <a:gd name="T26" fmla="*/ 82 w 180"/>
                    <a:gd name="T27" fmla="*/ 170 h 170"/>
                    <a:gd name="T28" fmla="*/ 66 w 180"/>
                    <a:gd name="T29" fmla="*/ 170 h 170"/>
                    <a:gd name="T30" fmla="*/ 48 w 180"/>
                    <a:gd name="T31" fmla="*/ 166 h 170"/>
                    <a:gd name="T32" fmla="*/ 34 w 180"/>
                    <a:gd name="T33" fmla="*/ 160 h 170"/>
                    <a:gd name="T34" fmla="*/ 22 w 180"/>
                    <a:gd name="T35" fmla="*/ 150 h 170"/>
                    <a:gd name="T36" fmla="*/ 10 w 180"/>
                    <a:gd name="T37" fmla="*/ 138 h 170"/>
                    <a:gd name="T38" fmla="*/ 10 w 180"/>
                    <a:gd name="T39" fmla="*/ 138 h 170"/>
                    <a:gd name="T40" fmla="*/ 4 w 180"/>
                    <a:gd name="T41" fmla="*/ 122 h 170"/>
                    <a:gd name="T42" fmla="*/ 0 w 180"/>
                    <a:gd name="T43" fmla="*/ 106 h 170"/>
                    <a:gd name="T44" fmla="*/ 0 w 180"/>
                    <a:gd name="T45" fmla="*/ 90 h 170"/>
                    <a:gd name="T46" fmla="*/ 2 w 180"/>
                    <a:gd name="T47" fmla="*/ 74 h 170"/>
                    <a:gd name="T48" fmla="*/ 10 w 180"/>
                    <a:gd name="T49" fmla="*/ 58 h 170"/>
                    <a:gd name="T50" fmla="*/ 18 w 180"/>
                    <a:gd name="T51" fmla="*/ 44 h 170"/>
                    <a:gd name="T52" fmla="*/ 30 w 180"/>
                    <a:gd name="T53" fmla="*/ 30 h 170"/>
                    <a:gd name="T54" fmla="*/ 46 w 180"/>
                    <a:gd name="T55" fmla="*/ 18 h 170"/>
                    <a:gd name="T56" fmla="*/ 46 w 180"/>
                    <a:gd name="T57" fmla="*/ 18 h 170"/>
                    <a:gd name="T58" fmla="*/ 62 w 180"/>
                    <a:gd name="T59" fmla="*/ 10 h 170"/>
                    <a:gd name="T60" fmla="*/ 80 w 180"/>
                    <a:gd name="T61" fmla="*/ 4 h 170"/>
                    <a:gd name="T62" fmla="*/ 98 w 180"/>
                    <a:gd name="T63" fmla="*/ 0 h 170"/>
                    <a:gd name="T64" fmla="*/ 114 w 180"/>
                    <a:gd name="T65" fmla="*/ 2 h 170"/>
                    <a:gd name="T66" fmla="*/ 130 w 180"/>
                    <a:gd name="T67" fmla="*/ 6 h 170"/>
                    <a:gd name="T68" fmla="*/ 146 w 180"/>
                    <a:gd name="T69" fmla="*/ 12 h 170"/>
                    <a:gd name="T70" fmla="*/ 158 w 180"/>
                    <a:gd name="T71" fmla="*/ 22 h 170"/>
                    <a:gd name="T72" fmla="*/ 168 w 180"/>
                    <a:gd name="T73" fmla="*/ 34 h 170"/>
                    <a:gd name="T74" fmla="*/ 168 w 180"/>
                    <a:gd name="T75" fmla="*/ 3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0" h="170">
                      <a:moveTo>
                        <a:pt x="168" y="34"/>
                      </a:moveTo>
                      <a:lnTo>
                        <a:pt x="168" y="34"/>
                      </a:lnTo>
                      <a:lnTo>
                        <a:pt x="176" y="48"/>
                      </a:lnTo>
                      <a:lnTo>
                        <a:pt x="180" y="64"/>
                      </a:lnTo>
                      <a:lnTo>
                        <a:pt x="180" y="80"/>
                      </a:lnTo>
                      <a:lnTo>
                        <a:pt x="176" y="96"/>
                      </a:lnTo>
                      <a:lnTo>
                        <a:pt x="170" y="112"/>
                      </a:lnTo>
                      <a:lnTo>
                        <a:pt x="160" y="128"/>
                      </a:lnTo>
                      <a:lnTo>
                        <a:pt x="148" y="142"/>
                      </a:lnTo>
                      <a:lnTo>
                        <a:pt x="134" y="154"/>
                      </a:lnTo>
                      <a:lnTo>
                        <a:pt x="134" y="154"/>
                      </a:lnTo>
                      <a:lnTo>
                        <a:pt x="116" y="162"/>
                      </a:lnTo>
                      <a:lnTo>
                        <a:pt x="100" y="168"/>
                      </a:lnTo>
                      <a:lnTo>
                        <a:pt x="82" y="170"/>
                      </a:lnTo>
                      <a:lnTo>
                        <a:pt x="66" y="170"/>
                      </a:lnTo>
                      <a:lnTo>
                        <a:pt x="48" y="166"/>
                      </a:lnTo>
                      <a:lnTo>
                        <a:pt x="34" y="160"/>
                      </a:lnTo>
                      <a:lnTo>
                        <a:pt x="22" y="150"/>
                      </a:lnTo>
                      <a:lnTo>
                        <a:pt x="10" y="138"/>
                      </a:lnTo>
                      <a:lnTo>
                        <a:pt x="10" y="138"/>
                      </a:lnTo>
                      <a:lnTo>
                        <a:pt x="4" y="122"/>
                      </a:lnTo>
                      <a:lnTo>
                        <a:pt x="0" y="106"/>
                      </a:lnTo>
                      <a:lnTo>
                        <a:pt x="0" y="90"/>
                      </a:lnTo>
                      <a:lnTo>
                        <a:pt x="2" y="74"/>
                      </a:lnTo>
                      <a:lnTo>
                        <a:pt x="10" y="58"/>
                      </a:lnTo>
                      <a:lnTo>
                        <a:pt x="18" y="44"/>
                      </a:lnTo>
                      <a:lnTo>
                        <a:pt x="30" y="30"/>
                      </a:lnTo>
                      <a:lnTo>
                        <a:pt x="46" y="18"/>
                      </a:lnTo>
                      <a:lnTo>
                        <a:pt x="46" y="18"/>
                      </a:lnTo>
                      <a:lnTo>
                        <a:pt x="62" y="10"/>
                      </a:lnTo>
                      <a:lnTo>
                        <a:pt x="80" y="4"/>
                      </a:lnTo>
                      <a:lnTo>
                        <a:pt x="98" y="0"/>
                      </a:lnTo>
                      <a:lnTo>
                        <a:pt x="114" y="2"/>
                      </a:lnTo>
                      <a:lnTo>
                        <a:pt x="130" y="6"/>
                      </a:lnTo>
                      <a:lnTo>
                        <a:pt x="146" y="12"/>
                      </a:lnTo>
                      <a:lnTo>
                        <a:pt x="158" y="22"/>
                      </a:lnTo>
                      <a:lnTo>
                        <a:pt x="168" y="34"/>
                      </a:lnTo>
                      <a:lnTo>
                        <a:pt x="168" y="34"/>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695" tIns="38846" rIns="77695" bIns="38846" numCol="1" anchor="t" anchorCtr="0" compatLnSpc="1">
                  <a:prstTxWarp prst="textNoShape">
                    <a:avLst/>
                  </a:prstTxWarp>
                </a:bodyPr>
                <a:lstStyle/>
                <a:p>
                  <a:pPr marL="0" marR="0" lvl="0" indent="0" algn="l" defTabSz="776851" rtl="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dirty="0">
                    <a:ln>
                      <a:noFill/>
                    </a:ln>
                    <a:solidFill>
                      <a:srgbClr val="1B3B41"/>
                    </a:solidFill>
                    <a:effectLst/>
                    <a:uLnTx/>
                    <a:uFillTx/>
                    <a:latin typeface="Segoe UI"/>
                    <a:ea typeface="+mn-ea"/>
                    <a:cs typeface="+mn-cs"/>
                  </a:endParaRPr>
                </a:p>
              </p:txBody>
            </p:sp>
            <p:sp>
              <p:nvSpPr>
                <p:cNvPr id="458" name="Freeform 21">
                  <a:extLst>
                    <a:ext uri="{FF2B5EF4-FFF2-40B4-BE49-F238E27FC236}">
                      <a16:creationId xmlns:a16="http://schemas.microsoft.com/office/drawing/2014/main" id="{5FC5FF5E-0D0B-4192-B290-8A065E9A1FA8}"/>
                    </a:ext>
                  </a:extLst>
                </p:cNvPr>
                <p:cNvSpPr>
                  <a:spLocks/>
                </p:cNvSpPr>
                <p:nvPr/>
              </p:nvSpPr>
              <p:spPr bwMode="auto">
                <a:xfrm>
                  <a:off x="4284663" y="3938588"/>
                  <a:ext cx="433387" cy="631825"/>
                </a:xfrm>
                <a:custGeom>
                  <a:avLst/>
                  <a:gdLst>
                    <a:gd name="T0" fmla="*/ 104 w 273"/>
                    <a:gd name="T1" fmla="*/ 0 h 398"/>
                    <a:gd name="T2" fmla="*/ 104 w 273"/>
                    <a:gd name="T3" fmla="*/ 0 h 398"/>
                    <a:gd name="T4" fmla="*/ 88 w 273"/>
                    <a:gd name="T5" fmla="*/ 12 h 398"/>
                    <a:gd name="T6" fmla="*/ 72 w 273"/>
                    <a:gd name="T7" fmla="*/ 24 h 398"/>
                    <a:gd name="T8" fmla="*/ 50 w 273"/>
                    <a:gd name="T9" fmla="*/ 48 h 398"/>
                    <a:gd name="T10" fmla="*/ 36 w 273"/>
                    <a:gd name="T11" fmla="*/ 64 h 398"/>
                    <a:gd name="T12" fmla="*/ 34 w 273"/>
                    <a:gd name="T13" fmla="*/ 74 h 398"/>
                    <a:gd name="T14" fmla="*/ 34 w 273"/>
                    <a:gd name="T15" fmla="*/ 74 h 398"/>
                    <a:gd name="T16" fmla="*/ 30 w 273"/>
                    <a:gd name="T17" fmla="*/ 80 h 398"/>
                    <a:gd name="T18" fmla="*/ 22 w 273"/>
                    <a:gd name="T19" fmla="*/ 96 h 398"/>
                    <a:gd name="T20" fmla="*/ 12 w 273"/>
                    <a:gd name="T21" fmla="*/ 124 h 398"/>
                    <a:gd name="T22" fmla="*/ 8 w 273"/>
                    <a:gd name="T23" fmla="*/ 142 h 398"/>
                    <a:gd name="T24" fmla="*/ 4 w 273"/>
                    <a:gd name="T25" fmla="*/ 162 h 398"/>
                    <a:gd name="T26" fmla="*/ 2 w 273"/>
                    <a:gd name="T27" fmla="*/ 184 h 398"/>
                    <a:gd name="T28" fmla="*/ 0 w 273"/>
                    <a:gd name="T29" fmla="*/ 208 h 398"/>
                    <a:gd name="T30" fmla="*/ 0 w 273"/>
                    <a:gd name="T31" fmla="*/ 236 h 398"/>
                    <a:gd name="T32" fmla="*/ 2 w 273"/>
                    <a:gd name="T33" fmla="*/ 266 h 398"/>
                    <a:gd name="T34" fmla="*/ 6 w 273"/>
                    <a:gd name="T35" fmla="*/ 294 h 398"/>
                    <a:gd name="T36" fmla="*/ 16 w 273"/>
                    <a:gd name="T37" fmla="*/ 328 h 398"/>
                    <a:gd name="T38" fmla="*/ 26 w 273"/>
                    <a:gd name="T39" fmla="*/ 362 h 398"/>
                    <a:gd name="T40" fmla="*/ 42 w 273"/>
                    <a:gd name="T41" fmla="*/ 398 h 398"/>
                    <a:gd name="T42" fmla="*/ 42 w 273"/>
                    <a:gd name="T43" fmla="*/ 398 h 398"/>
                    <a:gd name="T44" fmla="*/ 38 w 273"/>
                    <a:gd name="T45" fmla="*/ 382 h 398"/>
                    <a:gd name="T46" fmla="*/ 38 w 273"/>
                    <a:gd name="T47" fmla="*/ 362 h 398"/>
                    <a:gd name="T48" fmla="*/ 42 w 273"/>
                    <a:gd name="T49" fmla="*/ 338 h 398"/>
                    <a:gd name="T50" fmla="*/ 44 w 273"/>
                    <a:gd name="T51" fmla="*/ 324 h 398"/>
                    <a:gd name="T52" fmla="*/ 48 w 273"/>
                    <a:gd name="T53" fmla="*/ 308 h 398"/>
                    <a:gd name="T54" fmla="*/ 54 w 273"/>
                    <a:gd name="T55" fmla="*/ 292 h 398"/>
                    <a:gd name="T56" fmla="*/ 64 w 273"/>
                    <a:gd name="T57" fmla="*/ 276 h 398"/>
                    <a:gd name="T58" fmla="*/ 76 w 273"/>
                    <a:gd name="T59" fmla="*/ 258 h 398"/>
                    <a:gd name="T60" fmla="*/ 88 w 273"/>
                    <a:gd name="T61" fmla="*/ 238 h 398"/>
                    <a:gd name="T62" fmla="*/ 104 w 273"/>
                    <a:gd name="T63" fmla="*/ 220 h 398"/>
                    <a:gd name="T64" fmla="*/ 122 w 273"/>
                    <a:gd name="T65" fmla="*/ 200 h 398"/>
                    <a:gd name="T66" fmla="*/ 233 w 273"/>
                    <a:gd name="T67" fmla="*/ 100 h 398"/>
                    <a:gd name="T68" fmla="*/ 273 w 273"/>
                    <a:gd name="T69" fmla="*/ 68 h 398"/>
                    <a:gd name="T70" fmla="*/ 104 w 273"/>
                    <a:gd name="T71" fmla="*/ 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3" h="398">
                      <a:moveTo>
                        <a:pt x="104" y="0"/>
                      </a:moveTo>
                      <a:lnTo>
                        <a:pt x="104" y="0"/>
                      </a:lnTo>
                      <a:lnTo>
                        <a:pt x="88" y="12"/>
                      </a:lnTo>
                      <a:lnTo>
                        <a:pt x="72" y="24"/>
                      </a:lnTo>
                      <a:lnTo>
                        <a:pt x="50" y="48"/>
                      </a:lnTo>
                      <a:lnTo>
                        <a:pt x="36" y="64"/>
                      </a:lnTo>
                      <a:lnTo>
                        <a:pt x="34" y="74"/>
                      </a:lnTo>
                      <a:lnTo>
                        <a:pt x="34" y="74"/>
                      </a:lnTo>
                      <a:lnTo>
                        <a:pt x="30" y="80"/>
                      </a:lnTo>
                      <a:lnTo>
                        <a:pt x="22" y="96"/>
                      </a:lnTo>
                      <a:lnTo>
                        <a:pt x="12" y="124"/>
                      </a:lnTo>
                      <a:lnTo>
                        <a:pt x="8" y="142"/>
                      </a:lnTo>
                      <a:lnTo>
                        <a:pt x="4" y="162"/>
                      </a:lnTo>
                      <a:lnTo>
                        <a:pt x="2" y="184"/>
                      </a:lnTo>
                      <a:lnTo>
                        <a:pt x="0" y="208"/>
                      </a:lnTo>
                      <a:lnTo>
                        <a:pt x="0" y="236"/>
                      </a:lnTo>
                      <a:lnTo>
                        <a:pt x="2" y="266"/>
                      </a:lnTo>
                      <a:lnTo>
                        <a:pt x="6" y="294"/>
                      </a:lnTo>
                      <a:lnTo>
                        <a:pt x="16" y="328"/>
                      </a:lnTo>
                      <a:lnTo>
                        <a:pt x="26" y="362"/>
                      </a:lnTo>
                      <a:lnTo>
                        <a:pt x="42" y="398"/>
                      </a:lnTo>
                      <a:lnTo>
                        <a:pt x="42" y="398"/>
                      </a:lnTo>
                      <a:lnTo>
                        <a:pt x="38" y="382"/>
                      </a:lnTo>
                      <a:lnTo>
                        <a:pt x="38" y="362"/>
                      </a:lnTo>
                      <a:lnTo>
                        <a:pt x="42" y="338"/>
                      </a:lnTo>
                      <a:lnTo>
                        <a:pt x="44" y="324"/>
                      </a:lnTo>
                      <a:lnTo>
                        <a:pt x="48" y="308"/>
                      </a:lnTo>
                      <a:lnTo>
                        <a:pt x="54" y="292"/>
                      </a:lnTo>
                      <a:lnTo>
                        <a:pt x="64" y="276"/>
                      </a:lnTo>
                      <a:lnTo>
                        <a:pt x="76" y="258"/>
                      </a:lnTo>
                      <a:lnTo>
                        <a:pt x="88" y="238"/>
                      </a:lnTo>
                      <a:lnTo>
                        <a:pt x="104" y="220"/>
                      </a:lnTo>
                      <a:lnTo>
                        <a:pt x="122" y="200"/>
                      </a:lnTo>
                      <a:lnTo>
                        <a:pt x="233" y="100"/>
                      </a:lnTo>
                      <a:lnTo>
                        <a:pt x="273" y="68"/>
                      </a:lnTo>
                      <a:lnTo>
                        <a:pt x="104" y="0"/>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695" tIns="38846" rIns="77695" bIns="38846" numCol="1" anchor="t" anchorCtr="0" compatLnSpc="1">
                  <a:prstTxWarp prst="textNoShape">
                    <a:avLst/>
                  </a:prstTxWarp>
                </a:bodyPr>
                <a:lstStyle/>
                <a:p>
                  <a:pPr marL="0" marR="0" lvl="0" indent="0" algn="l" defTabSz="776851" rtl="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dirty="0">
                    <a:ln>
                      <a:noFill/>
                    </a:ln>
                    <a:solidFill>
                      <a:srgbClr val="1B3B41"/>
                    </a:solidFill>
                    <a:effectLst/>
                    <a:uLnTx/>
                    <a:uFillTx/>
                    <a:latin typeface="Segoe UI"/>
                    <a:ea typeface="+mn-ea"/>
                    <a:cs typeface="+mn-cs"/>
                  </a:endParaRPr>
                </a:p>
              </p:txBody>
            </p:sp>
            <p:sp>
              <p:nvSpPr>
                <p:cNvPr id="459" name="Freeform 22">
                  <a:extLst>
                    <a:ext uri="{FF2B5EF4-FFF2-40B4-BE49-F238E27FC236}">
                      <a16:creationId xmlns:a16="http://schemas.microsoft.com/office/drawing/2014/main" id="{82A7899C-0811-4357-825B-411DE4B4D0A8}"/>
                    </a:ext>
                  </a:extLst>
                </p:cNvPr>
                <p:cNvSpPr>
                  <a:spLocks/>
                </p:cNvSpPr>
                <p:nvPr/>
              </p:nvSpPr>
              <p:spPr bwMode="auto">
                <a:xfrm>
                  <a:off x="4386263" y="4068763"/>
                  <a:ext cx="258762" cy="257175"/>
                </a:xfrm>
                <a:custGeom>
                  <a:avLst/>
                  <a:gdLst>
                    <a:gd name="T0" fmla="*/ 46 w 163"/>
                    <a:gd name="T1" fmla="*/ 106 h 162"/>
                    <a:gd name="T2" fmla="*/ 159 w 163"/>
                    <a:gd name="T3" fmla="*/ 4 h 162"/>
                    <a:gd name="T4" fmla="*/ 163 w 163"/>
                    <a:gd name="T5" fmla="*/ 0 h 162"/>
                    <a:gd name="T6" fmla="*/ 163 w 163"/>
                    <a:gd name="T7" fmla="*/ 0 h 162"/>
                    <a:gd name="T8" fmla="*/ 149 w 163"/>
                    <a:gd name="T9" fmla="*/ 0 h 162"/>
                    <a:gd name="T10" fmla="*/ 135 w 163"/>
                    <a:gd name="T11" fmla="*/ 4 h 162"/>
                    <a:gd name="T12" fmla="*/ 120 w 163"/>
                    <a:gd name="T13" fmla="*/ 8 h 162"/>
                    <a:gd name="T14" fmla="*/ 106 w 163"/>
                    <a:gd name="T15" fmla="*/ 14 h 162"/>
                    <a:gd name="T16" fmla="*/ 92 w 163"/>
                    <a:gd name="T17" fmla="*/ 20 h 162"/>
                    <a:gd name="T18" fmla="*/ 80 w 163"/>
                    <a:gd name="T19" fmla="*/ 28 h 162"/>
                    <a:gd name="T20" fmla="*/ 68 w 163"/>
                    <a:gd name="T21" fmla="*/ 38 h 162"/>
                    <a:gd name="T22" fmla="*/ 58 w 163"/>
                    <a:gd name="T23" fmla="*/ 48 h 162"/>
                    <a:gd name="T24" fmla="*/ 48 w 163"/>
                    <a:gd name="T25" fmla="*/ 58 h 162"/>
                    <a:gd name="T26" fmla="*/ 38 w 163"/>
                    <a:gd name="T27" fmla="*/ 72 h 162"/>
                    <a:gd name="T28" fmla="*/ 28 w 163"/>
                    <a:gd name="T29" fmla="*/ 84 h 162"/>
                    <a:gd name="T30" fmla="*/ 20 w 163"/>
                    <a:gd name="T31" fmla="*/ 98 h 162"/>
                    <a:gd name="T32" fmla="*/ 14 w 163"/>
                    <a:gd name="T33" fmla="*/ 114 h 162"/>
                    <a:gd name="T34" fmla="*/ 8 w 163"/>
                    <a:gd name="T35" fmla="*/ 128 h 162"/>
                    <a:gd name="T36" fmla="*/ 4 w 163"/>
                    <a:gd name="T37" fmla="*/ 144 h 162"/>
                    <a:gd name="T38" fmla="*/ 0 w 163"/>
                    <a:gd name="T39" fmla="*/ 162 h 162"/>
                    <a:gd name="T40" fmla="*/ 10 w 163"/>
                    <a:gd name="T41" fmla="*/ 144 h 162"/>
                    <a:gd name="T42" fmla="*/ 46 w 163"/>
                    <a:gd name="T43" fmla="*/ 106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3" h="162">
                      <a:moveTo>
                        <a:pt x="46" y="106"/>
                      </a:moveTo>
                      <a:lnTo>
                        <a:pt x="159" y="4"/>
                      </a:lnTo>
                      <a:lnTo>
                        <a:pt x="163" y="0"/>
                      </a:lnTo>
                      <a:lnTo>
                        <a:pt x="163" y="0"/>
                      </a:lnTo>
                      <a:lnTo>
                        <a:pt x="149" y="0"/>
                      </a:lnTo>
                      <a:lnTo>
                        <a:pt x="135" y="4"/>
                      </a:lnTo>
                      <a:lnTo>
                        <a:pt x="120" y="8"/>
                      </a:lnTo>
                      <a:lnTo>
                        <a:pt x="106" y="14"/>
                      </a:lnTo>
                      <a:lnTo>
                        <a:pt x="92" y="20"/>
                      </a:lnTo>
                      <a:lnTo>
                        <a:pt x="80" y="28"/>
                      </a:lnTo>
                      <a:lnTo>
                        <a:pt x="68" y="38"/>
                      </a:lnTo>
                      <a:lnTo>
                        <a:pt x="58" y="48"/>
                      </a:lnTo>
                      <a:lnTo>
                        <a:pt x="48" y="58"/>
                      </a:lnTo>
                      <a:lnTo>
                        <a:pt x="38" y="72"/>
                      </a:lnTo>
                      <a:lnTo>
                        <a:pt x="28" y="84"/>
                      </a:lnTo>
                      <a:lnTo>
                        <a:pt x="20" y="98"/>
                      </a:lnTo>
                      <a:lnTo>
                        <a:pt x="14" y="114"/>
                      </a:lnTo>
                      <a:lnTo>
                        <a:pt x="8" y="128"/>
                      </a:lnTo>
                      <a:lnTo>
                        <a:pt x="4" y="144"/>
                      </a:lnTo>
                      <a:lnTo>
                        <a:pt x="0" y="162"/>
                      </a:lnTo>
                      <a:lnTo>
                        <a:pt x="10" y="144"/>
                      </a:lnTo>
                      <a:lnTo>
                        <a:pt x="46" y="106"/>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695" tIns="38846" rIns="77695" bIns="38846" numCol="1" anchor="t" anchorCtr="0" compatLnSpc="1">
                  <a:prstTxWarp prst="textNoShape">
                    <a:avLst/>
                  </a:prstTxWarp>
                </a:bodyPr>
                <a:lstStyle/>
                <a:p>
                  <a:pPr marL="0" marR="0" lvl="0" indent="0" algn="l" defTabSz="776851" rtl="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dirty="0">
                    <a:ln>
                      <a:noFill/>
                    </a:ln>
                    <a:solidFill>
                      <a:srgbClr val="1B3B41"/>
                    </a:solidFill>
                    <a:effectLst/>
                    <a:uLnTx/>
                    <a:uFillTx/>
                    <a:latin typeface="Segoe UI"/>
                    <a:ea typeface="+mn-ea"/>
                    <a:cs typeface="+mn-cs"/>
                  </a:endParaRPr>
                </a:p>
              </p:txBody>
            </p:sp>
            <p:sp>
              <p:nvSpPr>
                <p:cNvPr id="460" name="Freeform 23">
                  <a:extLst>
                    <a:ext uri="{FF2B5EF4-FFF2-40B4-BE49-F238E27FC236}">
                      <a16:creationId xmlns:a16="http://schemas.microsoft.com/office/drawing/2014/main" id="{DE070787-FB7A-442E-99A1-E767B47567B7}"/>
                    </a:ext>
                  </a:extLst>
                </p:cNvPr>
                <p:cNvSpPr>
                  <a:spLocks/>
                </p:cNvSpPr>
                <p:nvPr/>
              </p:nvSpPr>
              <p:spPr bwMode="auto">
                <a:xfrm>
                  <a:off x="4383088" y="4078288"/>
                  <a:ext cx="547687" cy="650875"/>
                </a:xfrm>
                <a:custGeom>
                  <a:avLst/>
                  <a:gdLst>
                    <a:gd name="T0" fmla="*/ 215 w 345"/>
                    <a:gd name="T1" fmla="*/ 0 h 410"/>
                    <a:gd name="T2" fmla="*/ 183 w 345"/>
                    <a:gd name="T3" fmla="*/ 26 h 410"/>
                    <a:gd name="T4" fmla="*/ 72 w 345"/>
                    <a:gd name="T5" fmla="*/ 126 h 410"/>
                    <a:gd name="T6" fmla="*/ 40 w 345"/>
                    <a:gd name="T7" fmla="*/ 162 h 410"/>
                    <a:gd name="T8" fmla="*/ 28 w 345"/>
                    <a:gd name="T9" fmla="*/ 180 h 410"/>
                    <a:gd name="T10" fmla="*/ 16 w 345"/>
                    <a:gd name="T11" fmla="*/ 196 h 410"/>
                    <a:gd name="T12" fmla="*/ 10 w 345"/>
                    <a:gd name="T13" fmla="*/ 212 h 410"/>
                    <a:gd name="T14" fmla="*/ 4 w 345"/>
                    <a:gd name="T15" fmla="*/ 226 h 410"/>
                    <a:gd name="T16" fmla="*/ 0 w 345"/>
                    <a:gd name="T17" fmla="*/ 238 h 410"/>
                    <a:gd name="T18" fmla="*/ 0 w 345"/>
                    <a:gd name="T19" fmla="*/ 238 h 410"/>
                    <a:gd name="T20" fmla="*/ 4 w 345"/>
                    <a:gd name="T21" fmla="*/ 256 h 410"/>
                    <a:gd name="T22" fmla="*/ 8 w 345"/>
                    <a:gd name="T23" fmla="*/ 274 h 410"/>
                    <a:gd name="T24" fmla="*/ 14 w 345"/>
                    <a:gd name="T25" fmla="*/ 290 h 410"/>
                    <a:gd name="T26" fmla="*/ 20 w 345"/>
                    <a:gd name="T27" fmla="*/ 306 h 410"/>
                    <a:gd name="T28" fmla="*/ 28 w 345"/>
                    <a:gd name="T29" fmla="*/ 322 h 410"/>
                    <a:gd name="T30" fmla="*/ 38 w 345"/>
                    <a:gd name="T31" fmla="*/ 336 h 410"/>
                    <a:gd name="T32" fmla="*/ 48 w 345"/>
                    <a:gd name="T33" fmla="*/ 350 h 410"/>
                    <a:gd name="T34" fmla="*/ 58 w 345"/>
                    <a:gd name="T35" fmla="*/ 362 h 410"/>
                    <a:gd name="T36" fmla="*/ 70 w 345"/>
                    <a:gd name="T37" fmla="*/ 372 h 410"/>
                    <a:gd name="T38" fmla="*/ 82 w 345"/>
                    <a:gd name="T39" fmla="*/ 382 h 410"/>
                    <a:gd name="T40" fmla="*/ 96 w 345"/>
                    <a:gd name="T41" fmla="*/ 390 h 410"/>
                    <a:gd name="T42" fmla="*/ 110 w 345"/>
                    <a:gd name="T43" fmla="*/ 398 h 410"/>
                    <a:gd name="T44" fmla="*/ 124 w 345"/>
                    <a:gd name="T45" fmla="*/ 404 h 410"/>
                    <a:gd name="T46" fmla="*/ 141 w 345"/>
                    <a:gd name="T47" fmla="*/ 408 h 410"/>
                    <a:gd name="T48" fmla="*/ 155 w 345"/>
                    <a:gd name="T49" fmla="*/ 410 h 410"/>
                    <a:gd name="T50" fmla="*/ 171 w 345"/>
                    <a:gd name="T51" fmla="*/ 410 h 410"/>
                    <a:gd name="T52" fmla="*/ 171 w 345"/>
                    <a:gd name="T53" fmla="*/ 410 h 410"/>
                    <a:gd name="T54" fmla="*/ 189 w 345"/>
                    <a:gd name="T55" fmla="*/ 410 h 410"/>
                    <a:gd name="T56" fmla="*/ 207 w 345"/>
                    <a:gd name="T57" fmla="*/ 406 h 410"/>
                    <a:gd name="T58" fmla="*/ 223 w 345"/>
                    <a:gd name="T59" fmla="*/ 402 h 410"/>
                    <a:gd name="T60" fmla="*/ 239 w 345"/>
                    <a:gd name="T61" fmla="*/ 394 h 410"/>
                    <a:gd name="T62" fmla="*/ 255 w 345"/>
                    <a:gd name="T63" fmla="*/ 386 h 410"/>
                    <a:gd name="T64" fmla="*/ 269 w 345"/>
                    <a:gd name="T65" fmla="*/ 374 h 410"/>
                    <a:gd name="T66" fmla="*/ 283 w 345"/>
                    <a:gd name="T67" fmla="*/ 362 h 410"/>
                    <a:gd name="T68" fmla="*/ 295 w 345"/>
                    <a:gd name="T69" fmla="*/ 350 h 410"/>
                    <a:gd name="T70" fmla="*/ 305 w 345"/>
                    <a:gd name="T71" fmla="*/ 334 h 410"/>
                    <a:gd name="T72" fmla="*/ 315 w 345"/>
                    <a:gd name="T73" fmla="*/ 318 h 410"/>
                    <a:gd name="T74" fmla="*/ 325 w 345"/>
                    <a:gd name="T75" fmla="*/ 302 h 410"/>
                    <a:gd name="T76" fmla="*/ 331 w 345"/>
                    <a:gd name="T77" fmla="*/ 284 h 410"/>
                    <a:gd name="T78" fmla="*/ 337 w 345"/>
                    <a:gd name="T79" fmla="*/ 264 h 410"/>
                    <a:gd name="T80" fmla="*/ 341 w 345"/>
                    <a:gd name="T81" fmla="*/ 244 h 410"/>
                    <a:gd name="T82" fmla="*/ 345 w 345"/>
                    <a:gd name="T83" fmla="*/ 224 h 410"/>
                    <a:gd name="T84" fmla="*/ 345 w 345"/>
                    <a:gd name="T85" fmla="*/ 202 h 410"/>
                    <a:gd name="T86" fmla="*/ 345 w 345"/>
                    <a:gd name="T87" fmla="*/ 202 h 410"/>
                    <a:gd name="T88" fmla="*/ 345 w 345"/>
                    <a:gd name="T89" fmla="*/ 184 h 410"/>
                    <a:gd name="T90" fmla="*/ 343 w 345"/>
                    <a:gd name="T91" fmla="*/ 166 h 410"/>
                    <a:gd name="T92" fmla="*/ 339 w 345"/>
                    <a:gd name="T93" fmla="*/ 150 h 410"/>
                    <a:gd name="T94" fmla="*/ 335 w 345"/>
                    <a:gd name="T95" fmla="*/ 132 h 410"/>
                    <a:gd name="T96" fmla="*/ 331 w 345"/>
                    <a:gd name="T97" fmla="*/ 116 h 410"/>
                    <a:gd name="T98" fmla="*/ 323 w 345"/>
                    <a:gd name="T99" fmla="*/ 102 h 410"/>
                    <a:gd name="T100" fmla="*/ 317 w 345"/>
                    <a:gd name="T101" fmla="*/ 86 h 410"/>
                    <a:gd name="T102" fmla="*/ 309 w 345"/>
                    <a:gd name="T103" fmla="*/ 74 h 410"/>
                    <a:gd name="T104" fmla="*/ 299 w 345"/>
                    <a:gd name="T105" fmla="*/ 60 h 410"/>
                    <a:gd name="T106" fmla="*/ 289 w 345"/>
                    <a:gd name="T107" fmla="*/ 48 h 410"/>
                    <a:gd name="T108" fmla="*/ 279 w 345"/>
                    <a:gd name="T109" fmla="*/ 38 h 410"/>
                    <a:gd name="T110" fmla="*/ 267 w 345"/>
                    <a:gd name="T111" fmla="*/ 28 h 410"/>
                    <a:gd name="T112" fmla="*/ 255 w 345"/>
                    <a:gd name="T113" fmla="*/ 18 h 410"/>
                    <a:gd name="T114" fmla="*/ 243 w 345"/>
                    <a:gd name="T115" fmla="*/ 12 h 410"/>
                    <a:gd name="T116" fmla="*/ 229 w 345"/>
                    <a:gd name="T117" fmla="*/ 4 h 410"/>
                    <a:gd name="T118" fmla="*/ 215 w 345"/>
                    <a:gd name="T119" fmla="*/ 0 h 410"/>
                    <a:gd name="T120" fmla="*/ 215 w 345"/>
                    <a:gd name="T121" fmla="*/ 0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5" h="410">
                      <a:moveTo>
                        <a:pt x="215" y="0"/>
                      </a:moveTo>
                      <a:lnTo>
                        <a:pt x="183" y="26"/>
                      </a:lnTo>
                      <a:lnTo>
                        <a:pt x="72" y="126"/>
                      </a:lnTo>
                      <a:lnTo>
                        <a:pt x="40" y="162"/>
                      </a:lnTo>
                      <a:lnTo>
                        <a:pt x="28" y="180"/>
                      </a:lnTo>
                      <a:lnTo>
                        <a:pt x="16" y="196"/>
                      </a:lnTo>
                      <a:lnTo>
                        <a:pt x="10" y="212"/>
                      </a:lnTo>
                      <a:lnTo>
                        <a:pt x="4" y="226"/>
                      </a:lnTo>
                      <a:lnTo>
                        <a:pt x="0" y="238"/>
                      </a:lnTo>
                      <a:lnTo>
                        <a:pt x="0" y="238"/>
                      </a:lnTo>
                      <a:lnTo>
                        <a:pt x="4" y="256"/>
                      </a:lnTo>
                      <a:lnTo>
                        <a:pt x="8" y="274"/>
                      </a:lnTo>
                      <a:lnTo>
                        <a:pt x="14" y="290"/>
                      </a:lnTo>
                      <a:lnTo>
                        <a:pt x="20" y="306"/>
                      </a:lnTo>
                      <a:lnTo>
                        <a:pt x="28" y="322"/>
                      </a:lnTo>
                      <a:lnTo>
                        <a:pt x="38" y="336"/>
                      </a:lnTo>
                      <a:lnTo>
                        <a:pt x="48" y="350"/>
                      </a:lnTo>
                      <a:lnTo>
                        <a:pt x="58" y="362"/>
                      </a:lnTo>
                      <a:lnTo>
                        <a:pt x="70" y="372"/>
                      </a:lnTo>
                      <a:lnTo>
                        <a:pt x="82" y="382"/>
                      </a:lnTo>
                      <a:lnTo>
                        <a:pt x="96" y="390"/>
                      </a:lnTo>
                      <a:lnTo>
                        <a:pt x="110" y="398"/>
                      </a:lnTo>
                      <a:lnTo>
                        <a:pt x="124" y="404"/>
                      </a:lnTo>
                      <a:lnTo>
                        <a:pt x="141" y="408"/>
                      </a:lnTo>
                      <a:lnTo>
                        <a:pt x="155" y="410"/>
                      </a:lnTo>
                      <a:lnTo>
                        <a:pt x="171" y="410"/>
                      </a:lnTo>
                      <a:lnTo>
                        <a:pt x="171" y="410"/>
                      </a:lnTo>
                      <a:lnTo>
                        <a:pt x="189" y="410"/>
                      </a:lnTo>
                      <a:lnTo>
                        <a:pt x="207" y="406"/>
                      </a:lnTo>
                      <a:lnTo>
                        <a:pt x="223" y="402"/>
                      </a:lnTo>
                      <a:lnTo>
                        <a:pt x="239" y="394"/>
                      </a:lnTo>
                      <a:lnTo>
                        <a:pt x="255" y="386"/>
                      </a:lnTo>
                      <a:lnTo>
                        <a:pt x="269" y="374"/>
                      </a:lnTo>
                      <a:lnTo>
                        <a:pt x="283" y="362"/>
                      </a:lnTo>
                      <a:lnTo>
                        <a:pt x="295" y="350"/>
                      </a:lnTo>
                      <a:lnTo>
                        <a:pt x="305" y="334"/>
                      </a:lnTo>
                      <a:lnTo>
                        <a:pt x="315" y="318"/>
                      </a:lnTo>
                      <a:lnTo>
                        <a:pt x="325" y="302"/>
                      </a:lnTo>
                      <a:lnTo>
                        <a:pt x="331" y="284"/>
                      </a:lnTo>
                      <a:lnTo>
                        <a:pt x="337" y="264"/>
                      </a:lnTo>
                      <a:lnTo>
                        <a:pt x="341" y="244"/>
                      </a:lnTo>
                      <a:lnTo>
                        <a:pt x="345" y="224"/>
                      </a:lnTo>
                      <a:lnTo>
                        <a:pt x="345" y="202"/>
                      </a:lnTo>
                      <a:lnTo>
                        <a:pt x="345" y="202"/>
                      </a:lnTo>
                      <a:lnTo>
                        <a:pt x="345" y="184"/>
                      </a:lnTo>
                      <a:lnTo>
                        <a:pt x="343" y="166"/>
                      </a:lnTo>
                      <a:lnTo>
                        <a:pt x="339" y="150"/>
                      </a:lnTo>
                      <a:lnTo>
                        <a:pt x="335" y="132"/>
                      </a:lnTo>
                      <a:lnTo>
                        <a:pt x="331" y="116"/>
                      </a:lnTo>
                      <a:lnTo>
                        <a:pt x="323" y="102"/>
                      </a:lnTo>
                      <a:lnTo>
                        <a:pt x="317" y="86"/>
                      </a:lnTo>
                      <a:lnTo>
                        <a:pt x="309" y="74"/>
                      </a:lnTo>
                      <a:lnTo>
                        <a:pt x="299" y="60"/>
                      </a:lnTo>
                      <a:lnTo>
                        <a:pt x="289" y="48"/>
                      </a:lnTo>
                      <a:lnTo>
                        <a:pt x="279" y="38"/>
                      </a:lnTo>
                      <a:lnTo>
                        <a:pt x="267" y="28"/>
                      </a:lnTo>
                      <a:lnTo>
                        <a:pt x="255" y="18"/>
                      </a:lnTo>
                      <a:lnTo>
                        <a:pt x="243" y="12"/>
                      </a:lnTo>
                      <a:lnTo>
                        <a:pt x="229" y="4"/>
                      </a:lnTo>
                      <a:lnTo>
                        <a:pt x="215" y="0"/>
                      </a:lnTo>
                      <a:lnTo>
                        <a:pt x="215" y="0"/>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695" tIns="38846" rIns="77695" bIns="38846" numCol="1" anchor="t" anchorCtr="0" compatLnSpc="1">
                  <a:prstTxWarp prst="textNoShape">
                    <a:avLst/>
                  </a:prstTxWarp>
                </a:bodyPr>
                <a:lstStyle/>
                <a:p>
                  <a:pPr marL="0" marR="0" lvl="0" indent="0" algn="l" defTabSz="776851" rtl="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dirty="0">
                    <a:ln>
                      <a:noFill/>
                    </a:ln>
                    <a:solidFill>
                      <a:srgbClr val="1B3B41"/>
                    </a:solidFill>
                    <a:effectLst/>
                    <a:uLnTx/>
                    <a:uFillTx/>
                    <a:latin typeface="Segoe UI"/>
                    <a:ea typeface="+mn-ea"/>
                    <a:cs typeface="+mn-cs"/>
                  </a:endParaRPr>
                </a:p>
              </p:txBody>
            </p:sp>
            <p:sp>
              <p:nvSpPr>
                <p:cNvPr id="461" name="Freeform 24">
                  <a:extLst>
                    <a:ext uri="{FF2B5EF4-FFF2-40B4-BE49-F238E27FC236}">
                      <a16:creationId xmlns:a16="http://schemas.microsoft.com/office/drawing/2014/main" id="{35D81707-76A0-46CB-9E86-A4852509901C}"/>
                    </a:ext>
                  </a:extLst>
                </p:cNvPr>
                <p:cNvSpPr>
                  <a:spLocks/>
                </p:cNvSpPr>
                <p:nvPr/>
              </p:nvSpPr>
              <p:spPr bwMode="auto">
                <a:xfrm>
                  <a:off x="4424363" y="3868738"/>
                  <a:ext cx="500062" cy="327025"/>
                </a:xfrm>
                <a:custGeom>
                  <a:avLst/>
                  <a:gdLst>
                    <a:gd name="T0" fmla="*/ 185 w 315"/>
                    <a:gd name="T1" fmla="*/ 112 h 206"/>
                    <a:gd name="T2" fmla="*/ 185 w 315"/>
                    <a:gd name="T3" fmla="*/ 112 h 206"/>
                    <a:gd name="T4" fmla="*/ 193 w 315"/>
                    <a:gd name="T5" fmla="*/ 114 h 206"/>
                    <a:gd name="T6" fmla="*/ 209 w 315"/>
                    <a:gd name="T7" fmla="*/ 118 h 206"/>
                    <a:gd name="T8" fmla="*/ 233 w 315"/>
                    <a:gd name="T9" fmla="*/ 130 h 206"/>
                    <a:gd name="T10" fmla="*/ 245 w 315"/>
                    <a:gd name="T11" fmla="*/ 140 h 206"/>
                    <a:gd name="T12" fmla="*/ 259 w 315"/>
                    <a:gd name="T13" fmla="*/ 150 h 206"/>
                    <a:gd name="T14" fmla="*/ 259 w 315"/>
                    <a:gd name="T15" fmla="*/ 150 h 206"/>
                    <a:gd name="T16" fmla="*/ 279 w 315"/>
                    <a:gd name="T17" fmla="*/ 172 h 206"/>
                    <a:gd name="T18" fmla="*/ 295 w 315"/>
                    <a:gd name="T19" fmla="*/ 190 h 206"/>
                    <a:gd name="T20" fmla="*/ 305 w 315"/>
                    <a:gd name="T21" fmla="*/ 206 h 206"/>
                    <a:gd name="T22" fmla="*/ 305 w 315"/>
                    <a:gd name="T23" fmla="*/ 206 h 206"/>
                    <a:gd name="T24" fmla="*/ 311 w 315"/>
                    <a:gd name="T25" fmla="*/ 190 h 206"/>
                    <a:gd name="T26" fmla="*/ 315 w 315"/>
                    <a:gd name="T27" fmla="*/ 172 h 206"/>
                    <a:gd name="T28" fmla="*/ 315 w 315"/>
                    <a:gd name="T29" fmla="*/ 150 h 206"/>
                    <a:gd name="T30" fmla="*/ 315 w 315"/>
                    <a:gd name="T31" fmla="*/ 138 h 206"/>
                    <a:gd name="T32" fmla="*/ 311 w 315"/>
                    <a:gd name="T33" fmla="*/ 124 h 206"/>
                    <a:gd name="T34" fmla="*/ 307 w 315"/>
                    <a:gd name="T35" fmla="*/ 112 h 206"/>
                    <a:gd name="T36" fmla="*/ 301 w 315"/>
                    <a:gd name="T37" fmla="*/ 98 h 206"/>
                    <a:gd name="T38" fmla="*/ 291 w 315"/>
                    <a:gd name="T39" fmla="*/ 84 h 206"/>
                    <a:gd name="T40" fmla="*/ 281 w 315"/>
                    <a:gd name="T41" fmla="*/ 70 h 206"/>
                    <a:gd name="T42" fmla="*/ 267 w 315"/>
                    <a:gd name="T43" fmla="*/ 56 h 206"/>
                    <a:gd name="T44" fmla="*/ 249 w 315"/>
                    <a:gd name="T45" fmla="*/ 44 h 206"/>
                    <a:gd name="T46" fmla="*/ 249 w 315"/>
                    <a:gd name="T47" fmla="*/ 44 h 206"/>
                    <a:gd name="T48" fmla="*/ 229 w 315"/>
                    <a:gd name="T49" fmla="*/ 32 h 206"/>
                    <a:gd name="T50" fmla="*/ 211 w 315"/>
                    <a:gd name="T51" fmla="*/ 22 h 206"/>
                    <a:gd name="T52" fmla="*/ 191 w 315"/>
                    <a:gd name="T53" fmla="*/ 14 h 206"/>
                    <a:gd name="T54" fmla="*/ 173 w 315"/>
                    <a:gd name="T55" fmla="*/ 8 h 206"/>
                    <a:gd name="T56" fmla="*/ 155 w 315"/>
                    <a:gd name="T57" fmla="*/ 4 h 206"/>
                    <a:gd name="T58" fmla="*/ 137 w 315"/>
                    <a:gd name="T59" fmla="*/ 0 h 206"/>
                    <a:gd name="T60" fmla="*/ 119 w 315"/>
                    <a:gd name="T61" fmla="*/ 0 h 206"/>
                    <a:gd name="T62" fmla="*/ 103 w 315"/>
                    <a:gd name="T63" fmla="*/ 0 h 206"/>
                    <a:gd name="T64" fmla="*/ 86 w 315"/>
                    <a:gd name="T65" fmla="*/ 2 h 206"/>
                    <a:gd name="T66" fmla="*/ 70 w 315"/>
                    <a:gd name="T67" fmla="*/ 6 h 206"/>
                    <a:gd name="T68" fmla="*/ 56 w 315"/>
                    <a:gd name="T69" fmla="*/ 12 h 206"/>
                    <a:gd name="T70" fmla="*/ 42 w 315"/>
                    <a:gd name="T71" fmla="*/ 18 h 206"/>
                    <a:gd name="T72" fmla="*/ 30 w 315"/>
                    <a:gd name="T73" fmla="*/ 26 h 206"/>
                    <a:gd name="T74" fmla="*/ 18 w 315"/>
                    <a:gd name="T75" fmla="*/ 34 h 206"/>
                    <a:gd name="T76" fmla="*/ 8 w 315"/>
                    <a:gd name="T77" fmla="*/ 44 h 206"/>
                    <a:gd name="T78" fmla="*/ 0 w 315"/>
                    <a:gd name="T79" fmla="*/ 56 h 206"/>
                    <a:gd name="T80" fmla="*/ 185 w 315"/>
                    <a:gd name="T81" fmla="*/ 112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5" h="206">
                      <a:moveTo>
                        <a:pt x="185" y="112"/>
                      </a:moveTo>
                      <a:lnTo>
                        <a:pt x="185" y="112"/>
                      </a:lnTo>
                      <a:lnTo>
                        <a:pt x="193" y="114"/>
                      </a:lnTo>
                      <a:lnTo>
                        <a:pt x="209" y="118"/>
                      </a:lnTo>
                      <a:lnTo>
                        <a:pt x="233" y="130"/>
                      </a:lnTo>
                      <a:lnTo>
                        <a:pt x="245" y="140"/>
                      </a:lnTo>
                      <a:lnTo>
                        <a:pt x="259" y="150"/>
                      </a:lnTo>
                      <a:lnTo>
                        <a:pt x="259" y="150"/>
                      </a:lnTo>
                      <a:lnTo>
                        <a:pt x="279" y="172"/>
                      </a:lnTo>
                      <a:lnTo>
                        <a:pt x="295" y="190"/>
                      </a:lnTo>
                      <a:lnTo>
                        <a:pt x="305" y="206"/>
                      </a:lnTo>
                      <a:lnTo>
                        <a:pt x="305" y="206"/>
                      </a:lnTo>
                      <a:lnTo>
                        <a:pt x="311" y="190"/>
                      </a:lnTo>
                      <a:lnTo>
                        <a:pt x="315" y="172"/>
                      </a:lnTo>
                      <a:lnTo>
                        <a:pt x="315" y="150"/>
                      </a:lnTo>
                      <a:lnTo>
                        <a:pt x="315" y="138"/>
                      </a:lnTo>
                      <a:lnTo>
                        <a:pt x="311" y="124"/>
                      </a:lnTo>
                      <a:lnTo>
                        <a:pt x="307" y="112"/>
                      </a:lnTo>
                      <a:lnTo>
                        <a:pt x="301" y="98"/>
                      </a:lnTo>
                      <a:lnTo>
                        <a:pt x="291" y="84"/>
                      </a:lnTo>
                      <a:lnTo>
                        <a:pt x="281" y="70"/>
                      </a:lnTo>
                      <a:lnTo>
                        <a:pt x="267" y="56"/>
                      </a:lnTo>
                      <a:lnTo>
                        <a:pt x="249" y="44"/>
                      </a:lnTo>
                      <a:lnTo>
                        <a:pt x="249" y="44"/>
                      </a:lnTo>
                      <a:lnTo>
                        <a:pt x="229" y="32"/>
                      </a:lnTo>
                      <a:lnTo>
                        <a:pt x="211" y="22"/>
                      </a:lnTo>
                      <a:lnTo>
                        <a:pt x="191" y="14"/>
                      </a:lnTo>
                      <a:lnTo>
                        <a:pt x="173" y="8"/>
                      </a:lnTo>
                      <a:lnTo>
                        <a:pt x="155" y="4"/>
                      </a:lnTo>
                      <a:lnTo>
                        <a:pt x="137" y="0"/>
                      </a:lnTo>
                      <a:lnTo>
                        <a:pt x="119" y="0"/>
                      </a:lnTo>
                      <a:lnTo>
                        <a:pt x="103" y="0"/>
                      </a:lnTo>
                      <a:lnTo>
                        <a:pt x="86" y="2"/>
                      </a:lnTo>
                      <a:lnTo>
                        <a:pt x="70" y="6"/>
                      </a:lnTo>
                      <a:lnTo>
                        <a:pt x="56" y="12"/>
                      </a:lnTo>
                      <a:lnTo>
                        <a:pt x="42" y="18"/>
                      </a:lnTo>
                      <a:lnTo>
                        <a:pt x="30" y="26"/>
                      </a:lnTo>
                      <a:lnTo>
                        <a:pt x="18" y="34"/>
                      </a:lnTo>
                      <a:lnTo>
                        <a:pt x="8" y="44"/>
                      </a:lnTo>
                      <a:lnTo>
                        <a:pt x="0" y="56"/>
                      </a:lnTo>
                      <a:lnTo>
                        <a:pt x="185" y="112"/>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695" tIns="38846" rIns="77695" bIns="38846" numCol="1" anchor="t" anchorCtr="0" compatLnSpc="1">
                  <a:prstTxWarp prst="textNoShape">
                    <a:avLst/>
                  </a:prstTxWarp>
                </a:bodyPr>
                <a:lstStyle/>
                <a:p>
                  <a:pPr marL="0" marR="0" lvl="0" indent="0" algn="l" defTabSz="776851" rtl="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dirty="0">
                    <a:ln>
                      <a:noFill/>
                    </a:ln>
                    <a:solidFill>
                      <a:srgbClr val="1B3B41"/>
                    </a:solidFill>
                    <a:effectLst/>
                    <a:uLnTx/>
                    <a:uFillTx/>
                    <a:latin typeface="Segoe UI"/>
                    <a:ea typeface="+mn-ea"/>
                    <a:cs typeface="+mn-cs"/>
                  </a:endParaRPr>
                </a:p>
              </p:txBody>
            </p:sp>
            <p:sp>
              <p:nvSpPr>
                <p:cNvPr id="462" name="Freeform 25">
                  <a:extLst>
                    <a:ext uri="{FF2B5EF4-FFF2-40B4-BE49-F238E27FC236}">
                      <a16:creationId xmlns:a16="http://schemas.microsoft.com/office/drawing/2014/main" id="{BFAF7B0D-CFED-468C-A673-A994B12A16BD}"/>
                    </a:ext>
                  </a:extLst>
                </p:cNvPr>
                <p:cNvSpPr>
                  <a:spLocks/>
                </p:cNvSpPr>
                <p:nvPr/>
              </p:nvSpPr>
              <p:spPr bwMode="auto">
                <a:xfrm>
                  <a:off x="4424363" y="3868738"/>
                  <a:ext cx="500062" cy="327025"/>
                </a:xfrm>
                <a:custGeom>
                  <a:avLst/>
                  <a:gdLst>
                    <a:gd name="T0" fmla="*/ 185 w 315"/>
                    <a:gd name="T1" fmla="*/ 112 h 206"/>
                    <a:gd name="T2" fmla="*/ 185 w 315"/>
                    <a:gd name="T3" fmla="*/ 112 h 206"/>
                    <a:gd name="T4" fmla="*/ 193 w 315"/>
                    <a:gd name="T5" fmla="*/ 114 h 206"/>
                    <a:gd name="T6" fmla="*/ 209 w 315"/>
                    <a:gd name="T7" fmla="*/ 118 h 206"/>
                    <a:gd name="T8" fmla="*/ 233 w 315"/>
                    <a:gd name="T9" fmla="*/ 130 h 206"/>
                    <a:gd name="T10" fmla="*/ 245 w 315"/>
                    <a:gd name="T11" fmla="*/ 140 h 206"/>
                    <a:gd name="T12" fmla="*/ 259 w 315"/>
                    <a:gd name="T13" fmla="*/ 150 h 206"/>
                    <a:gd name="T14" fmla="*/ 259 w 315"/>
                    <a:gd name="T15" fmla="*/ 150 h 206"/>
                    <a:gd name="T16" fmla="*/ 279 w 315"/>
                    <a:gd name="T17" fmla="*/ 172 h 206"/>
                    <a:gd name="T18" fmla="*/ 295 w 315"/>
                    <a:gd name="T19" fmla="*/ 190 h 206"/>
                    <a:gd name="T20" fmla="*/ 305 w 315"/>
                    <a:gd name="T21" fmla="*/ 206 h 206"/>
                    <a:gd name="T22" fmla="*/ 305 w 315"/>
                    <a:gd name="T23" fmla="*/ 206 h 206"/>
                    <a:gd name="T24" fmla="*/ 311 w 315"/>
                    <a:gd name="T25" fmla="*/ 190 h 206"/>
                    <a:gd name="T26" fmla="*/ 315 w 315"/>
                    <a:gd name="T27" fmla="*/ 172 h 206"/>
                    <a:gd name="T28" fmla="*/ 315 w 315"/>
                    <a:gd name="T29" fmla="*/ 150 h 206"/>
                    <a:gd name="T30" fmla="*/ 315 w 315"/>
                    <a:gd name="T31" fmla="*/ 138 h 206"/>
                    <a:gd name="T32" fmla="*/ 311 w 315"/>
                    <a:gd name="T33" fmla="*/ 124 h 206"/>
                    <a:gd name="T34" fmla="*/ 307 w 315"/>
                    <a:gd name="T35" fmla="*/ 112 h 206"/>
                    <a:gd name="T36" fmla="*/ 301 w 315"/>
                    <a:gd name="T37" fmla="*/ 98 h 206"/>
                    <a:gd name="T38" fmla="*/ 291 w 315"/>
                    <a:gd name="T39" fmla="*/ 84 h 206"/>
                    <a:gd name="T40" fmla="*/ 281 w 315"/>
                    <a:gd name="T41" fmla="*/ 70 h 206"/>
                    <a:gd name="T42" fmla="*/ 267 w 315"/>
                    <a:gd name="T43" fmla="*/ 56 h 206"/>
                    <a:gd name="T44" fmla="*/ 249 w 315"/>
                    <a:gd name="T45" fmla="*/ 44 h 206"/>
                    <a:gd name="T46" fmla="*/ 249 w 315"/>
                    <a:gd name="T47" fmla="*/ 44 h 206"/>
                    <a:gd name="T48" fmla="*/ 229 w 315"/>
                    <a:gd name="T49" fmla="*/ 32 h 206"/>
                    <a:gd name="T50" fmla="*/ 211 w 315"/>
                    <a:gd name="T51" fmla="*/ 22 h 206"/>
                    <a:gd name="T52" fmla="*/ 191 w 315"/>
                    <a:gd name="T53" fmla="*/ 14 h 206"/>
                    <a:gd name="T54" fmla="*/ 173 w 315"/>
                    <a:gd name="T55" fmla="*/ 8 h 206"/>
                    <a:gd name="T56" fmla="*/ 155 w 315"/>
                    <a:gd name="T57" fmla="*/ 4 h 206"/>
                    <a:gd name="T58" fmla="*/ 137 w 315"/>
                    <a:gd name="T59" fmla="*/ 0 h 206"/>
                    <a:gd name="T60" fmla="*/ 119 w 315"/>
                    <a:gd name="T61" fmla="*/ 0 h 206"/>
                    <a:gd name="T62" fmla="*/ 103 w 315"/>
                    <a:gd name="T63" fmla="*/ 0 h 206"/>
                    <a:gd name="T64" fmla="*/ 86 w 315"/>
                    <a:gd name="T65" fmla="*/ 2 h 206"/>
                    <a:gd name="T66" fmla="*/ 70 w 315"/>
                    <a:gd name="T67" fmla="*/ 6 h 206"/>
                    <a:gd name="T68" fmla="*/ 56 w 315"/>
                    <a:gd name="T69" fmla="*/ 12 h 206"/>
                    <a:gd name="T70" fmla="*/ 42 w 315"/>
                    <a:gd name="T71" fmla="*/ 18 h 206"/>
                    <a:gd name="T72" fmla="*/ 30 w 315"/>
                    <a:gd name="T73" fmla="*/ 26 h 206"/>
                    <a:gd name="T74" fmla="*/ 18 w 315"/>
                    <a:gd name="T75" fmla="*/ 34 h 206"/>
                    <a:gd name="T76" fmla="*/ 8 w 315"/>
                    <a:gd name="T77" fmla="*/ 44 h 206"/>
                    <a:gd name="T78" fmla="*/ 0 w 315"/>
                    <a:gd name="T79" fmla="*/ 5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15" h="206">
                      <a:moveTo>
                        <a:pt x="185" y="112"/>
                      </a:moveTo>
                      <a:lnTo>
                        <a:pt x="185" y="112"/>
                      </a:lnTo>
                      <a:lnTo>
                        <a:pt x="193" y="114"/>
                      </a:lnTo>
                      <a:lnTo>
                        <a:pt x="209" y="118"/>
                      </a:lnTo>
                      <a:lnTo>
                        <a:pt x="233" y="130"/>
                      </a:lnTo>
                      <a:lnTo>
                        <a:pt x="245" y="140"/>
                      </a:lnTo>
                      <a:lnTo>
                        <a:pt x="259" y="150"/>
                      </a:lnTo>
                      <a:lnTo>
                        <a:pt x="259" y="150"/>
                      </a:lnTo>
                      <a:lnTo>
                        <a:pt x="279" y="172"/>
                      </a:lnTo>
                      <a:lnTo>
                        <a:pt x="295" y="190"/>
                      </a:lnTo>
                      <a:lnTo>
                        <a:pt x="305" y="206"/>
                      </a:lnTo>
                      <a:lnTo>
                        <a:pt x="305" y="206"/>
                      </a:lnTo>
                      <a:lnTo>
                        <a:pt x="311" y="190"/>
                      </a:lnTo>
                      <a:lnTo>
                        <a:pt x="315" y="172"/>
                      </a:lnTo>
                      <a:lnTo>
                        <a:pt x="315" y="150"/>
                      </a:lnTo>
                      <a:lnTo>
                        <a:pt x="315" y="138"/>
                      </a:lnTo>
                      <a:lnTo>
                        <a:pt x="311" y="124"/>
                      </a:lnTo>
                      <a:lnTo>
                        <a:pt x="307" y="112"/>
                      </a:lnTo>
                      <a:lnTo>
                        <a:pt x="301" y="98"/>
                      </a:lnTo>
                      <a:lnTo>
                        <a:pt x="291" y="84"/>
                      </a:lnTo>
                      <a:lnTo>
                        <a:pt x="281" y="70"/>
                      </a:lnTo>
                      <a:lnTo>
                        <a:pt x="267" y="56"/>
                      </a:lnTo>
                      <a:lnTo>
                        <a:pt x="249" y="44"/>
                      </a:lnTo>
                      <a:lnTo>
                        <a:pt x="249" y="44"/>
                      </a:lnTo>
                      <a:lnTo>
                        <a:pt x="229" y="32"/>
                      </a:lnTo>
                      <a:lnTo>
                        <a:pt x="211" y="22"/>
                      </a:lnTo>
                      <a:lnTo>
                        <a:pt x="191" y="14"/>
                      </a:lnTo>
                      <a:lnTo>
                        <a:pt x="173" y="8"/>
                      </a:lnTo>
                      <a:lnTo>
                        <a:pt x="155" y="4"/>
                      </a:lnTo>
                      <a:lnTo>
                        <a:pt x="137" y="0"/>
                      </a:lnTo>
                      <a:lnTo>
                        <a:pt x="119" y="0"/>
                      </a:lnTo>
                      <a:lnTo>
                        <a:pt x="103" y="0"/>
                      </a:lnTo>
                      <a:lnTo>
                        <a:pt x="86" y="2"/>
                      </a:lnTo>
                      <a:lnTo>
                        <a:pt x="70" y="6"/>
                      </a:lnTo>
                      <a:lnTo>
                        <a:pt x="56" y="12"/>
                      </a:lnTo>
                      <a:lnTo>
                        <a:pt x="42" y="18"/>
                      </a:lnTo>
                      <a:lnTo>
                        <a:pt x="30" y="26"/>
                      </a:lnTo>
                      <a:lnTo>
                        <a:pt x="18" y="34"/>
                      </a:lnTo>
                      <a:lnTo>
                        <a:pt x="8" y="44"/>
                      </a:lnTo>
                      <a:lnTo>
                        <a:pt x="0" y="56"/>
                      </a:lnTo>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695" tIns="38846" rIns="77695" bIns="38846" numCol="1" anchor="t" anchorCtr="0" compatLnSpc="1">
                  <a:prstTxWarp prst="textNoShape">
                    <a:avLst/>
                  </a:prstTxWarp>
                </a:bodyPr>
                <a:lstStyle/>
                <a:p>
                  <a:pPr marL="0" marR="0" lvl="0" indent="0" algn="l" defTabSz="776851" rtl="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dirty="0">
                    <a:ln>
                      <a:noFill/>
                    </a:ln>
                    <a:solidFill>
                      <a:srgbClr val="1B3B41"/>
                    </a:solidFill>
                    <a:effectLst/>
                    <a:uLnTx/>
                    <a:uFillTx/>
                    <a:latin typeface="Segoe UI"/>
                    <a:ea typeface="+mn-ea"/>
                    <a:cs typeface="+mn-cs"/>
                  </a:endParaRPr>
                </a:p>
              </p:txBody>
            </p:sp>
          </p:grpSp>
          <p:grpSp>
            <p:nvGrpSpPr>
              <p:cNvPr id="452" name="Group 451">
                <a:extLst>
                  <a:ext uri="{FF2B5EF4-FFF2-40B4-BE49-F238E27FC236}">
                    <a16:creationId xmlns:a16="http://schemas.microsoft.com/office/drawing/2014/main" id="{9953145F-E036-4B8F-9594-6E1EECCBB7DB}"/>
                  </a:ext>
                </a:extLst>
              </p:cNvPr>
              <p:cNvGrpSpPr/>
              <p:nvPr/>
            </p:nvGrpSpPr>
            <p:grpSpPr>
              <a:xfrm>
                <a:off x="7553131" y="1469947"/>
                <a:ext cx="805847" cy="1084778"/>
                <a:chOff x="3675797" y="2867685"/>
                <a:chExt cx="80762" cy="108716"/>
              </a:xfrm>
            </p:grpSpPr>
            <p:sp>
              <p:nvSpPr>
                <p:cNvPr id="453" name="Freeform 2367">
                  <a:extLst>
                    <a:ext uri="{FF2B5EF4-FFF2-40B4-BE49-F238E27FC236}">
                      <a16:creationId xmlns:a16="http://schemas.microsoft.com/office/drawing/2014/main" id="{DAAB4F0F-BB00-43FF-9906-D221ED821CAA}"/>
                    </a:ext>
                  </a:extLst>
                </p:cNvPr>
                <p:cNvSpPr>
                  <a:spLocks/>
                </p:cNvSpPr>
                <p:nvPr/>
              </p:nvSpPr>
              <p:spPr bwMode="auto">
                <a:xfrm flipH="1">
                  <a:off x="3675797" y="2867685"/>
                  <a:ext cx="79209" cy="104057"/>
                </a:xfrm>
                <a:custGeom>
                  <a:avLst/>
                  <a:gdLst>
                    <a:gd name="T0" fmla="*/ 266 w 306"/>
                    <a:gd name="T1" fmla="*/ 371 h 402"/>
                    <a:gd name="T2" fmla="*/ 266 w 306"/>
                    <a:gd name="T3" fmla="*/ 371 h 402"/>
                    <a:gd name="T4" fmla="*/ 277 w 306"/>
                    <a:gd name="T5" fmla="*/ 368 h 402"/>
                    <a:gd name="T6" fmla="*/ 287 w 306"/>
                    <a:gd name="T7" fmla="*/ 363 h 402"/>
                    <a:gd name="T8" fmla="*/ 294 w 306"/>
                    <a:gd name="T9" fmla="*/ 358 h 402"/>
                    <a:gd name="T10" fmla="*/ 300 w 306"/>
                    <a:gd name="T11" fmla="*/ 353 h 402"/>
                    <a:gd name="T12" fmla="*/ 303 w 306"/>
                    <a:gd name="T13" fmla="*/ 346 h 402"/>
                    <a:gd name="T14" fmla="*/ 306 w 306"/>
                    <a:gd name="T15" fmla="*/ 338 h 402"/>
                    <a:gd name="T16" fmla="*/ 306 w 306"/>
                    <a:gd name="T17" fmla="*/ 330 h 402"/>
                    <a:gd name="T18" fmla="*/ 305 w 306"/>
                    <a:gd name="T19" fmla="*/ 322 h 402"/>
                    <a:gd name="T20" fmla="*/ 301 w 306"/>
                    <a:gd name="T21" fmla="*/ 309 h 402"/>
                    <a:gd name="T22" fmla="*/ 301 w 306"/>
                    <a:gd name="T23" fmla="*/ 309 h 402"/>
                    <a:gd name="T24" fmla="*/ 208 w 306"/>
                    <a:gd name="T25" fmla="*/ 43 h 402"/>
                    <a:gd name="T26" fmla="*/ 208 w 306"/>
                    <a:gd name="T27" fmla="*/ 43 h 402"/>
                    <a:gd name="T28" fmla="*/ 201 w 306"/>
                    <a:gd name="T29" fmla="*/ 25 h 402"/>
                    <a:gd name="T30" fmla="*/ 196 w 306"/>
                    <a:gd name="T31" fmla="*/ 17 h 402"/>
                    <a:gd name="T32" fmla="*/ 191 w 306"/>
                    <a:gd name="T33" fmla="*/ 10 h 402"/>
                    <a:gd name="T34" fmla="*/ 185 w 306"/>
                    <a:gd name="T35" fmla="*/ 5 h 402"/>
                    <a:gd name="T36" fmla="*/ 182 w 306"/>
                    <a:gd name="T37" fmla="*/ 3 h 402"/>
                    <a:gd name="T38" fmla="*/ 178 w 306"/>
                    <a:gd name="T39" fmla="*/ 1 h 402"/>
                    <a:gd name="T40" fmla="*/ 174 w 306"/>
                    <a:gd name="T41" fmla="*/ 0 h 402"/>
                    <a:gd name="T42" fmla="*/ 170 w 306"/>
                    <a:gd name="T43" fmla="*/ 0 h 402"/>
                    <a:gd name="T44" fmla="*/ 165 w 306"/>
                    <a:gd name="T45" fmla="*/ 0 h 402"/>
                    <a:gd name="T46" fmla="*/ 159 w 306"/>
                    <a:gd name="T47" fmla="*/ 1 h 402"/>
                    <a:gd name="T48" fmla="*/ 37 w 306"/>
                    <a:gd name="T49" fmla="*/ 22 h 402"/>
                    <a:gd name="T50" fmla="*/ 37 w 306"/>
                    <a:gd name="T51" fmla="*/ 22 h 402"/>
                    <a:gd name="T52" fmla="*/ 30 w 306"/>
                    <a:gd name="T53" fmla="*/ 24 h 402"/>
                    <a:gd name="T54" fmla="*/ 24 w 306"/>
                    <a:gd name="T55" fmla="*/ 26 h 402"/>
                    <a:gd name="T56" fmla="*/ 19 w 306"/>
                    <a:gd name="T57" fmla="*/ 29 h 402"/>
                    <a:gd name="T58" fmla="*/ 14 w 306"/>
                    <a:gd name="T59" fmla="*/ 31 h 402"/>
                    <a:gd name="T60" fmla="*/ 10 w 306"/>
                    <a:gd name="T61" fmla="*/ 35 h 402"/>
                    <a:gd name="T62" fmla="*/ 7 w 306"/>
                    <a:gd name="T63" fmla="*/ 38 h 402"/>
                    <a:gd name="T64" fmla="*/ 4 w 306"/>
                    <a:gd name="T65" fmla="*/ 42 h 402"/>
                    <a:gd name="T66" fmla="*/ 2 w 306"/>
                    <a:gd name="T67" fmla="*/ 46 h 402"/>
                    <a:gd name="T68" fmla="*/ 0 w 306"/>
                    <a:gd name="T69" fmla="*/ 51 h 402"/>
                    <a:gd name="T70" fmla="*/ 0 w 306"/>
                    <a:gd name="T71" fmla="*/ 55 h 402"/>
                    <a:gd name="T72" fmla="*/ 0 w 306"/>
                    <a:gd name="T73" fmla="*/ 65 h 402"/>
                    <a:gd name="T74" fmla="*/ 1 w 306"/>
                    <a:gd name="T75" fmla="*/ 74 h 402"/>
                    <a:gd name="T76" fmla="*/ 5 w 306"/>
                    <a:gd name="T77" fmla="*/ 84 h 402"/>
                    <a:gd name="T78" fmla="*/ 119 w 306"/>
                    <a:gd name="T79" fmla="*/ 372 h 402"/>
                    <a:gd name="T80" fmla="*/ 119 w 306"/>
                    <a:gd name="T81" fmla="*/ 372 h 402"/>
                    <a:gd name="T82" fmla="*/ 124 w 306"/>
                    <a:gd name="T83" fmla="*/ 381 h 402"/>
                    <a:gd name="T84" fmla="*/ 130 w 306"/>
                    <a:gd name="T85" fmla="*/ 389 h 402"/>
                    <a:gd name="T86" fmla="*/ 138 w 306"/>
                    <a:gd name="T87" fmla="*/ 395 h 402"/>
                    <a:gd name="T88" fmla="*/ 147 w 306"/>
                    <a:gd name="T89" fmla="*/ 399 h 402"/>
                    <a:gd name="T90" fmla="*/ 157 w 306"/>
                    <a:gd name="T91" fmla="*/ 402 h 402"/>
                    <a:gd name="T92" fmla="*/ 169 w 306"/>
                    <a:gd name="T93" fmla="*/ 402 h 402"/>
                    <a:gd name="T94" fmla="*/ 180 w 306"/>
                    <a:gd name="T95" fmla="*/ 400 h 402"/>
                    <a:gd name="T96" fmla="*/ 193 w 306"/>
                    <a:gd name="T97" fmla="*/ 396 h 402"/>
                    <a:gd name="T98" fmla="*/ 266 w 306"/>
                    <a:gd name="T99" fmla="*/ 371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6" h="402">
                      <a:moveTo>
                        <a:pt x="266" y="371"/>
                      </a:moveTo>
                      <a:lnTo>
                        <a:pt x="266" y="371"/>
                      </a:lnTo>
                      <a:lnTo>
                        <a:pt x="277" y="368"/>
                      </a:lnTo>
                      <a:lnTo>
                        <a:pt x="287" y="363"/>
                      </a:lnTo>
                      <a:lnTo>
                        <a:pt x="294" y="358"/>
                      </a:lnTo>
                      <a:lnTo>
                        <a:pt x="300" y="353"/>
                      </a:lnTo>
                      <a:lnTo>
                        <a:pt x="303" y="346"/>
                      </a:lnTo>
                      <a:lnTo>
                        <a:pt x="306" y="338"/>
                      </a:lnTo>
                      <a:lnTo>
                        <a:pt x="306" y="330"/>
                      </a:lnTo>
                      <a:lnTo>
                        <a:pt x="305" y="322"/>
                      </a:lnTo>
                      <a:lnTo>
                        <a:pt x="301" y="309"/>
                      </a:lnTo>
                      <a:lnTo>
                        <a:pt x="301" y="309"/>
                      </a:lnTo>
                      <a:lnTo>
                        <a:pt x="208" y="43"/>
                      </a:lnTo>
                      <a:lnTo>
                        <a:pt x="208" y="43"/>
                      </a:lnTo>
                      <a:lnTo>
                        <a:pt x="201" y="25"/>
                      </a:lnTo>
                      <a:lnTo>
                        <a:pt x="196" y="17"/>
                      </a:lnTo>
                      <a:lnTo>
                        <a:pt x="191" y="10"/>
                      </a:lnTo>
                      <a:lnTo>
                        <a:pt x="185" y="5"/>
                      </a:lnTo>
                      <a:lnTo>
                        <a:pt x="182" y="3"/>
                      </a:lnTo>
                      <a:lnTo>
                        <a:pt x="178" y="1"/>
                      </a:lnTo>
                      <a:lnTo>
                        <a:pt x="174" y="0"/>
                      </a:lnTo>
                      <a:lnTo>
                        <a:pt x="170" y="0"/>
                      </a:lnTo>
                      <a:lnTo>
                        <a:pt x="165" y="0"/>
                      </a:lnTo>
                      <a:lnTo>
                        <a:pt x="159" y="1"/>
                      </a:lnTo>
                      <a:lnTo>
                        <a:pt x="37" y="22"/>
                      </a:lnTo>
                      <a:lnTo>
                        <a:pt x="37" y="22"/>
                      </a:lnTo>
                      <a:lnTo>
                        <a:pt x="30" y="24"/>
                      </a:lnTo>
                      <a:lnTo>
                        <a:pt x="24" y="26"/>
                      </a:lnTo>
                      <a:lnTo>
                        <a:pt x="19" y="29"/>
                      </a:lnTo>
                      <a:lnTo>
                        <a:pt x="14" y="31"/>
                      </a:lnTo>
                      <a:lnTo>
                        <a:pt x="10" y="35"/>
                      </a:lnTo>
                      <a:lnTo>
                        <a:pt x="7" y="38"/>
                      </a:lnTo>
                      <a:lnTo>
                        <a:pt x="4" y="42"/>
                      </a:lnTo>
                      <a:lnTo>
                        <a:pt x="2" y="46"/>
                      </a:lnTo>
                      <a:lnTo>
                        <a:pt x="0" y="51"/>
                      </a:lnTo>
                      <a:lnTo>
                        <a:pt x="0" y="55"/>
                      </a:lnTo>
                      <a:lnTo>
                        <a:pt x="0" y="65"/>
                      </a:lnTo>
                      <a:lnTo>
                        <a:pt x="1" y="74"/>
                      </a:lnTo>
                      <a:lnTo>
                        <a:pt x="5" y="84"/>
                      </a:lnTo>
                      <a:lnTo>
                        <a:pt x="119" y="372"/>
                      </a:lnTo>
                      <a:lnTo>
                        <a:pt x="119" y="372"/>
                      </a:lnTo>
                      <a:lnTo>
                        <a:pt x="124" y="381"/>
                      </a:lnTo>
                      <a:lnTo>
                        <a:pt x="130" y="389"/>
                      </a:lnTo>
                      <a:lnTo>
                        <a:pt x="138" y="395"/>
                      </a:lnTo>
                      <a:lnTo>
                        <a:pt x="147" y="399"/>
                      </a:lnTo>
                      <a:lnTo>
                        <a:pt x="157" y="402"/>
                      </a:lnTo>
                      <a:lnTo>
                        <a:pt x="169" y="402"/>
                      </a:lnTo>
                      <a:lnTo>
                        <a:pt x="180" y="400"/>
                      </a:lnTo>
                      <a:lnTo>
                        <a:pt x="193" y="396"/>
                      </a:lnTo>
                      <a:lnTo>
                        <a:pt x="266" y="37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34" tIns="46616" rIns="93234" bIns="46616" numCol="1" anchor="t" anchorCtr="0" compatLnSpc="1">
                  <a:prstTxWarp prst="textNoShape">
                    <a:avLst/>
                  </a:prstTxWarp>
                </a:bodyPr>
                <a:lstStyle/>
                <a:p>
                  <a:pPr marL="0" marR="0" lvl="0" indent="0" algn="l" defTabSz="932239"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rgbClr val="1B3B41"/>
                    </a:solidFill>
                    <a:effectLst/>
                    <a:uLnTx/>
                    <a:uFillTx/>
                    <a:latin typeface="Segoe UI"/>
                    <a:ea typeface="+mn-ea"/>
                    <a:cs typeface="+mn-cs"/>
                  </a:endParaRPr>
                </a:p>
              </p:txBody>
            </p:sp>
            <p:sp>
              <p:nvSpPr>
                <p:cNvPr id="454" name="Freeform 2368">
                  <a:extLst>
                    <a:ext uri="{FF2B5EF4-FFF2-40B4-BE49-F238E27FC236}">
                      <a16:creationId xmlns:a16="http://schemas.microsoft.com/office/drawing/2014/main" id="{2708B103-E14C-4DB0-9B7E-5EF1BDD3A6EB}"/>
                    </a:ext>
                  </a:extLst>
                </p:cNvPr>
                <p:cNvSpPr>
                  <a:spLocks/>
                </p:cNvSpPr>
                <p:nvPr/>
              </p:nvSpPr>
              <p:spPr bwMode="auto">
                <a:xfrm flipH="1">
                  <a:off x="3675798" y="2880109"/>
                  <a:ext cx="80761" cy="96292"/>
                </a:xfrm>
                <a:custGeom>
                  <a:avLst/>
                  <a:gdLst>
                    <a:gd name="T0" fmla="*/ 273 w 313"/>
                    <a:gd name="T1" fmla="*/ 323 h 373"/>
                    <a:gd name="T2" fmla="*/ 200 w 313"/>
                    <a:gd name="T3" fmla="*/ 348 h 373"/>
                    <a:gd name="T4" fmla="*/ 200 w 313"/>
                    <a:gd name="T5" fmla="*/ 348 h 373"/>
                    <a:gd name="T6" fmla="*/ 187 w 313"/>
                    <a:gd name="T7" fmla="*/ 352 h 373"/>
                    <a:gd name="T8" fmla="*/ 176 w 313"/>
                    <a:gd name="T9" fmla="*/ 354 h 373"/>
                    <a:gd name="T10" fmla="*/ 164 w 313"/>
                    <a:gd name="T11" fmla="*/ 354 h 373"/>
                    <a:gd name="T12" fmla="*/ 154 w 313"/>
                    <a:gd name="T13" fmla="*/ 351 h 373"/>
                    <a:gd name="T14" fmla="*/ 145 w 313"/>
                    <a:gd name="T15" fmla="*/ 347 h 373"/>
                    <a:gd name="T16" fmla="*/ 137 w 313"/>
                    <a:gd name="T17" fmla="*/ 341 h 373"/>
                    <a:gd name="T18" fmla="*/ 131 w 313"/>
                    <a:gd name="T19" fmla="*/ 333 h 373"/>
                    <a:gd name="T20" fmla="*/ 126 w 313"/>
                    <a:gd name="T21" fmla="*/ 324 h 373"/>
                    <a:gd name="T22" fmla="*/ 12 w 313"/>
                    <a:gd name="T23" fmla="*/ 36 h 373"/>
                    <a:gd name="T24" fmla="*/ 12 w 313"/>
                    <a:gd name="T25" fmla="*/ 36 h 373"/>
                    <a:gd name="T26" fmla="*/ 8 w 313"/>
                    <a:gd name="T27" fmla="*/ 27 h 373"/>
                    <a:gd name="T28" fmla="*/ 7 w 313"/>
                    <a:gd name="T29" fmla="*/ 18 h 373"/>
                    <a:gd name="T30" fmla="*/ 7 w 313"/>
                    <a:gd name="T31" fmla="*/ 9 h 373"/>
                    <a:gd name="T32" fmla="*/ 8 w 313"/>
                    <a:gd name="T33" fmla="*/ 0 h 373"/>
                    <a:gd name="T34" fmla="*/ 8 w 313"/>
                    <a:gd name="T35" fmla="*/ 0 h 373"/>
                    <a:gd name="T36" fmla="*/ 4 w 313"/>
                    <a:gd name="T37" fmla="*/ 10 h 373"/>
                    <a:gd name="T38" fmla="*/ 2 w 313"/>
                    <a:gd name="T39" fmla="*/ 15 h 373"/>
                    <a:gd name="T40" fmla="*/ 1 w 313"/>
                    <a:gd name="T41" fmla="*/ 22 h 373"/>
                    <a:gd name="T42" fmla="*/ 0 w 313"/>
                    <a:gd name="T43" fmla="*/ 29 h 373"/>
                    <a:gd name="T44" fmla="*/ 0 w 313"/>
                    <a:gd name="T45" fmla="*/ 37 h 373"/>
                    <a:gd name="T46" fmla="*/ 2 w 313"/>
                    <a:gd name="T47" fmla="*/ 46 h 373"/>
                    <a:gd name="T48" fmla="*/ 5 w 313"/>
                    <a:gd name="T49" fmla="*/ 55 h 373"/>
                    <a:gd name="T50" fmla="*/ 119 w 313"/>
                    <a:gd name="T51" fmla="*/ 342 h 373"/>
                    <a:gd name="T52" fmla="*/ 119 w 313"/>
                    <a:gd name="T53" fmla="*/ 342 h 373"/>
                    <a:gd name="T54" fmla="*/ 124 w 313"/>
                    <a:gd name="T55" fmla="*/ 352 h 373"/>
                    <a:gd name="T56" fmla="*/ 130 w 313"/>
                    <a:gd name="T57" fmla="*/ 360 h 373"/>
                    <a:gd name="T58" fmla="*/ 138 w 313"/>
                    <a:gd name="T59" fmla="*/ 366 h 373"/>
                    <a:gd name="T60" fmla="*/ 147 w 313"/>
                    <a:gd name="T61" fmla="*/ 370 h 373"/>
                    <a:gd name="T62" fmla="*/ 157 w 313"/>
                    <a:gd name="T63" fmla="*/ 372 h 373"/>
                    <a:gd name="T64" fmla="*/ 168 w 313"/>
                    <a:gd name="T65" fmla="*/ 373 h 373"/>
                    <a:gd name="T66" fmla="*/ 180 w 313"/>
                    <a:gd name="T67" fmla="*/ 371 h 373"/>
                    <a:gd name="T68" fmla="*/ 193 w 313"/>
                    <a:gd name="T69" fmla="*/ 368 h 373"/>
                    <a:gd name="T70" fmla="*/ 266 w 313"/>
                    <a:gd name="T71" fmla="*/ 342 h 373"/>
                    <a:gd name="T72" fmla="*/ 266 w 313"/>
                    <a:gd name="T73" fmla="*/ 342 h 373"/>
                    <a:gd name="T74" fmla="*/ 276 w 313"/>
                    <a:gd name="T75" fmla="*/ 338 h 373"/>
                    <a:gd name="T76" fmla="*/ 285 w 313"/>
                    <a:gd name="T77" fmla="*/ 335 h 373"/>
                    <a:gd name="T78" fmla="*/ 293 w 313"/>
                    <a:gd name="T79" fmla="*/ 332 h 373"/>
                    <a:gd name="T80" fmla="*/ 299 w 313"/>
                    <a:gd name="T81" fmla="*/ 327 h 373"/>
                    <a:gd name="T82" fmla="*/ 303 w 313"/>
                    <a:gd name="T83" fmla="*/ 321 h 373"/>
                    <a:gd name="T84" fmla="*/ 307 w 313"/>
                    <a:gd name="T85" fmla="*/ 314 h 373"/>
                    <a:gd name="T86" fmla="*/ 310 w 313"/>
                    <a:gd name="T87" fmla="*/ 304 h 373"/>
                    <a:gd name="T88" fmla="*/ 313 w 313"/>
                    <a:gd name="T89" fmla="*/ 291 h 373"/>
                    <a:gd name="T90" fmla="*/ 313 w 313"/>
                    <a:gd name="T91" fmla="*/ 291 h 373"/>
                    <a:gd name="T92" fmla="*/ 313 w 313"/>
                    <a:gd name="T93" fmla="*/ 291 h 373"/>
                    <a:gd name="T94" fmla="*/ 311 w 313"/>
                    <a:gd name="T95" fmla="*/ 297 h 373"/>
                    <a:gd name="T96" fmla="*/ 309 w 313"/>
                    <a:gd name="T97" fmla="*/ 302 h 373"/>
                    <a:gd name="T98" fmla="*/ 305 w 313"/>
                    <a:gd name="T99" fmla="*/ 306 h 373"/>
                    <a:gd name="T100" fmla="*/ 301 w 313"/>
                    <a:gd name="T101" fmla="*/ 310 h 373"/>
                    <a:gd name="T102" fmla="*/ 295 w 313"/>
                    <a:gd name="T103" fmla="*/ 314 h 373"/>
                    <a:gd name="T104" fmla="*/ 288 w 313"/>
                    <a:gd name="T105" fmla="*/ 318 h 373"/>
                    <a:gd name="T106" fmla="*/ 281 w 313"/>
                    <a:gd name="T107" fmla="*/ 321 h 373"/>
                    <a:gd name="T108" fmla="*/ 273 w 313"/>
                    <a:gd name="T109" fmla="*/ 323 h 373"/>
                    <a:gd name="T110" fmla="*/ 273 w 313"/>
                    <a:gd name="T111" fmla="*/ 323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13" h="373">
                      <a:moveTo>
                        <a:pt x="273" y="323"/>
                      </a:moveTo>
                      <a:lnTo>
                        <a:pt x="200" y="348"/>
                      </a:lnTo>
                      <a:lnTo>
                        <a:pt x="200" y="348"/>
                      </a:lnTo>
                      <a:lnTo>
                        <a:pt x="187" y="352"/>
                      </a:lnTo>
                      <a:lnTo>
                        <a:pt x="176" y="354"/>
                      </a:lnTo>
                      <a:lnTo>
                        <a:pt x="164" y="354"/>
                      </a:lnTo>
                      <a:lnTo>
                        <a:pt x="154" y="351"/>
                      </a:lnTo>
                      <a:lnTo>
                        <a:pt x="145" y="347"/>
                      </a:lnTo>
                      <a:lnTo>
                        <a:pt x="137" y="341"/>
                      </a:lnTo>
                      <a:lnTo>
                        <a:pt x="131" y="333"/>
                      </a:lnTo>
                      <a:lnTo>
                        <a:pt x="126" y="324"/>
                      </a:lnTo>
                      <a:lnTo>
                        <a:pt x="12" y="36"/>
                      </a:lnTo>
                      <a:lnTo>
                        <a:pt x="12" y="36"/>
                      </a:lnTo>
                      <a:lnTo>
                        <a:pt x="8" y="27"/>
                      </a:lnTo>
                      <a:lnTo>
                        <a:pt x="7" y="18"/>
                      </a:lnTo>
                      <a:lnTo>
                        <a:pt x="7" y="9"/>
                      </a:lnTo>
                      <a:lnTo>
                        <a:pt x="8" y="0"/>
                      </a:lnTo>
                      <a:lnTo>
                        <a:pt x="8" y="0"/>
                      </a:lnTo>
                      <a:lnTo>
                        <a:pt x="4" y="10"/>
                      </a:lnTo>
                      <a:lnTo>
                        <a:pt x="2" y="15"/>
                      </a:lnTo>
                      <a:lnTo>
                        <a:pt x="1" y="22"/>
                      </a:lnTo>
                      <a:lnTo>
                        <a:pt x="0" y="29"/>
                      </a:lnTo>
                      <a:lnTo>
                        <a:pt x="0" y="37"/>
                      </a:lnTo>
                      <a:lnTo>
                        <a:pt x="2" y="46"/>
                      </a:lnTo>
                      <a:lnTo>
                        <a:pt x="5" y="55"/>
                      </a:lnTo>
                      <a:lnTo>
                        <a:pt x="119" y="342"/>
                      </a:lnTo>
                      <a:lnTo>
                        <a:pt x="119" y="342"/>
                      </a:lnTo>
                      <a:lnTo>
                        <a:pt x="124" y="352"/>
                      </a:lnTo>
                      <a:lnTo>
                        <a:pt x="130" y="360"/>
                      </a:lnTo>
                      <a:lnTo>
                        <a:pt x="138" y="366"/>
                      </a:lnTo>
                      <a:lnTo>
                        <a:pt x="147" y="370"/>
                      </a:lnTo>
                      <a:lnTo>
                        <a:pt x="157" y="372"/>
                      </a:lnTo>
                      <a:lnTo>
                        <a:pt x="168" y="373"/>
                      </a:lnTo>
                      <a:lnTo>
                        <a:pt x="180" y="371"/>
                      </a:lnTo>
                      <a:lnTo>
                        <a:pt x="193" y="368"/>
                      </a:lnTo>
                      <a:lnTo>
                        <a:pt x="266" y="342"/>
                      </a:lnTo>
                      <a:lnTo>
                        <a:pt x="266" y="342"/>
                      </a:lnTo>
                      <a:lnTo>
                        <a:pt x="276" y="338"/>
                      </a:lnTo>
                      <a:lnTo>
                        <a:pt x="285" y="335"/>
                      </a:lnTo>
                      <a:lnTo>
                        <a:pt x="293" y="332"/>
                      </a:lnTo>
                      <a:lnTo>
                        <a:pt x="299" y="327"/>
                      </a:lnTo>
                      <a:lnTo>
                        <a:pt x="303" y="321"/>
                      </a:lnTo>
                      <a:lnTo>
                        <a:pt x="307" y="314"/>
                      </a:lnTo>
                      <a:lnTo>
                        <a:pt x="310" y="304"/>
                      </a:lnTo>
                      <a:lnTo>
                        <a:pt x="313" y="291"/>
                      </a:lnTo>
                      <a:lnTo>
                        <a:pt x="313" y="291"/>
                      </a:lnTo>
                      <a:lnTo>
                        <a:pt x="313" y="291"/>
                      </a:lnTo>
                      <a:lnTo>
                        <a:pt x="311" y="297"/>
                      </a:lnTo>
                      <a:lnTo>
                        <a:pt x="309" y="302"/>
                      </a:lnTo>
                      <a:lnTo>
                        <a:pt x="305" y="306"/>
                      </a:lnTo>
                      <a:lnTo>
                        <a:pt x="301" y="310"/>
                      </a:lnTo>
                      <a:lnTo>
                        <a:pt x="295" y="314"/>
                      </a:lnTo>
                      <a:lnTo>
                        <a:pt x="288" y="318"/>
                      </a:lnTo>
                      <a:lnTo>
                        <a:pt x="281" y="321"/>
                      </a:lnTo>
                      <a:lnTo>
                        <a:pt x="273" y="323"/>
                      </a:lnTo>
                      <a:lnTo>
                        <a:pt x="273" y="323"/>
                      </a:lnTo>
                      <a:close/>
                    </a:path>
                  </a:pathLst>
                </a:custGeom>
                <a:solidFill>
                  <a:schemeClr val="accent1"/>
                </a:solidFill>
                <a:ln>
                  <a:noFill/>
                </a:ln>
              </p:spPr>
              <p:txBody>
                <a:bodyPr vert="horz" wrap="square" lIns="93234" tIns="46616" rIns="93234" bIns="46616" numCol="1" anchor="t" anchorCtr="0" compatLnSpc="1">
                  <a:prstTxWarp prst="textNoShape">
                    <a:avLst/>
                  </a:prstTxWarp>
                </a:bodyPr>
                <a:lstStyle/>
                <a:p>
                  <a:pPr marL="0" marR="0" lvl="0" indent="0" algn="l" defTabSz="932239"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rgbClr val="1B3B41"/>
                    </a:solidFill>
                    <a:effectLst/>
                    <a:uLnTx/>
                    <a:uFillTx/>
                    <a:latin typeface="Segoe UI"/>
                    <a:ea typeface="+mn-ea"/>
                    <a:cs typeface="+mn-cs"/>
                  </a:endParaRPr>
                </a:p>
              </p:txBody>
            </p:sp>
            <p:sp>
              <p:nvSpPr>
                <p:cNvPr id="455" name="Freeform 2369">
                  <a:extLst>
                    <a:ext uri="{FF2B5EF4-FFF2-40B4-BE49-F238E27FC236}">
                      <a16:creationId xmlns:a16="http://schemas.microsoft.com/office/drawing/2014/main" id="{61468D60-0FDA-495A-89F4-9063542B8E06}"/>
                    </a:ext>
                  </a:extLst>
                </p:cNvPr>
                <p:cNvSpPr>
                  <a:spLocks/>
                </p:cNvSpPr>
                <p:nvPr/>
              </p:nvSpPr>
              <p:spPr bwMode="auto">
                <a:xfrm flipH="1">
                  <a:off x="3685117" y="2875451"/>
                  <a:ext cx="63678" cy="79208"/>
                </a:xfrm>
                <a:custGeom>
                  <a:avLst/>
                  <a:gdLst>
                    <a:gd name="T0" fmla="*/ 166 w 243"/>
                    <a:gd name="T1" fmla="*/ 18 h 305"/>
                    <a:gd name="T2" fmla="*/ 166 w 243"/>
                    <a:gd name="T3" fmla="*/ 18 h 305"/>
                    <a:gd name="T4" fmla="*/ 162 w 243"/>
                    <a:gd name="T5" fmla="*/ 11 h 305"/>
                    <a:gd name="T6" fmla="*/ 158 w 243"/>
                    <a:gd name="T7" fmla="*/ 6 h 305"/>
                    <a:gd name="T8" fmla="*/ 153 w 243"/>
                    <a:gd name="T9" fmla="*/ 3 h 305"/>
                    <a:gd name="T10" fmla="*/ 148 w 243"/>
                    <a:gd name="T11" fmla="*/ 1 h 305"/>
                    <a:gd name="T12" fmla="*/ 144 w 243"/>
                    <a:gd name="T13" fmla="*/ 0 h 305"/>
                    <a:gd name="T14" fmla="*/ 139 w 243"/>
                    <a:gd name="T15" fmla="*/ 0 h 305"/>
                    <a:gd name="T16" fmla="*/ 131 w 243"/>
                    <a:gd name="T17" fmla="*/ 0 h 305"/>
                    <a:gd name="T18" fmla="*/ 131 w 243"/>
                    <a:gd name="T19" fmla="*/ 0 h 305"/>
                    <a:gd name="T20" fmla="*/ 122 w 243"/>
                    <a:gd name="T21" fmla="*/ 2 h 305"/>
                    <a:gd name="T22" fmla="*/ 122 w 243"/>
                    <a:gd name="T23" fmla="*/ 2 h 305"/>
                    <a:gd name="T24" fmla="*/ 30 w 243"/>
                    <a:gd name="T25" fmla="*/ 22 h 305"/>
                    <a:gd name="T26" fmla="*/ 30 w 243"/>
                    <a:gd name="T27" fmla="*/ 22 h 305"/>
                    <a:gd name="T28" fmla="*/ 20 w 243"/>
                    <a:gd name="T29" fmla="*/ 25 h 305"/>
                    <a:gd name="T30" fmla="*/ 10 w 243"/>
                    <a:gd name="T31" fmla="*/ 29 h 305"/>
                    <a:gd name="T32" fmla="*/ 10 w 243"/>
                    <a:gd name="T33" fmla="*/ 29 h 305"/>
                    <a:gd name="T34" fmla="*/ 5 w 243"/>
                    <a:gd name="T35" fmla="*/ 32 h 305"/>
                    <a:gd name="T36" fmla="*/ 2 w 243"/>
                    <a:gd name="T37" fmla="*/ 37 h 305"/>
                    <a:gd name="T38" fmla="*/ 0 w 243"/>
                    <a:gd name="T39" fmla="*/ 42 h 305"/>
                    <a:gd name="T40" fmla="*/ 0 w 243"/>
                    <a:gd name="T41" fmla="*/ 48 h 305"/>
                    <a:gd name="T42" fmla="*/ 1 w 243"/>
                    <a:gd name="T43" fmla="*/ 53 h 305"/>
                    <a:gd name="T44" fmla="*/ 2 w 243"/>
                    <a:gd name="T45" fmla="*/ 59 h 305"/>
                    <a:gd name="T46" fmla="*/ 5 w 243"/>
                    <a:gd name="T47" fmla="*/ 68 h 305"/>
                    <a:gd name="T48" fmla="*/ 5 w 243"/>
                    <a:gd name="T49" fmla="*/ 68 h 305"/>
                    <a:gd name="T50" fmla="*/ 89 w 243"/>
                    <a:gd name="T51" fmla="*/ 276 h 305"/>
                    <a:gd name="T52" fmla="*/ 89 w 243"/>
                    <a:gd name="T53" fmla="*/ 276 h 305"/>
                    <a:gd name="T54" fmla="*/ 96 w 243"/>
                    <a:gd name="T55" fmla="*/ 291 h 305"/>
                    <a:gd name="T56" fmla="*/ 99 w 243"/>
                    <a:gd name="T57" fmla="*/ 296 h 305"/>
                    <a:gd name="T58" fmla="*/ 104 w 243"/>
                    <a:gd name="T59" fmla="*/ 301 h 305"/>
                    <a:gd name="T60" fmla="*/ 109 w 243"/>
                    <a:gd name="T61" fmla="*/ 303 h 305"/>
                    <a:gd name="T62" fmla="*/ 115 w 243"/>
                    <a:gd name="T63" fmla="*/ 305 h 305"/>
                    <a:gd name="T64" fmla="*/ 122 w 243"/>
                    <a:gd name="T65" fmla="*/ 305 h 305"/>
                    <a:gd name="T66" fmla="*/ 131 w 243"/>
                    <a:gd name="T67" fmla="*/ 303 h 305"/>
                    <a:gd name="T68" fmla="*/ 131 w 243"/>
                    <a:gd name="T69" fmla="*/ 303 h 305"/>
                    <a:gd name="T70" fmla="*/ 170 w 243"/>
                    <a:gd name="T71" fmla="*/ 291 h 305"/>
                    <a:gd name="T72" fmla="*/ 204 w 243"/>
                    <a:gd name="T73" fmla="*/ 281 h 305"/>
                    <a:gd name="T74" fmla="*/ 204 w 243"/>
                    <a:gd name="T75" fmla="*/ 281 h 305"/>
                    <a:gd name="T76" fmla="*/ 223 w 243"/>
                    <a:gd name="T77" fmla="*/ 275 h 305"/>
                    <a:gd name="T78" fmla="*/ 231 w 243"/>
                    <a:gd name="T79" fmla="*/ 272 h 305"/>
                    <a:gd name="T80" fmla="*/ 237 w 243"/>
                    <a:gd name="T81" fmla="*/ 268 h 305"/>
                    <a:gd name="T82" fmla="*/ 241 w 243"/>
                    <a:gd name="T83" fmla="*/ 264 h 305"/>
                    <a:gd name="T84" fmla="*/ 242 w 243"/>
                    <a:gd name="T85" fmla="*/ 262 h 305"/>
                    <a:gd name="T86" fmla="*/ 243 w 243"/>
                    <a:gd name="T87" fmla="*/ 259 h 305"/>
                    <a:gd name="T88" fmla="*/ 243 w 243"/>
                    <a:gd name="T89" fmla="*/ 251 h 305"/>
                    <a:gd name="T90" fmla="*/ 241 w 243"/>
                    <a:gd name="T91" fmla="*/ 242 h 305"/>
                    <a:gd name="T92" fmla="*/ 241 w 243"/>
                    <a:gd name="T93" fmla="*/ 242 h 305"/>
                    <a:gd name="T94" fmla="*/ 166 w 243"/>
                    <a:gd name="T95" fmla="*/ 18 h 305"/>
                    <a:gd name="T96" fmla="*/ 166 w 243"/>
                    <a:gd name="T97" fmla="*/ 18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3" h="305">
                      <a:moveTo>
                        <a:pt x="166" y="18"/>
                      </a:moveTo>
                      <a:lnTo>
                        <a:pt x="166" y="18"/>
                      </a:lnTo>
                      <a:lnTo>
                        <a:pt x="162" y="11"/>
                      </a:lnTo>
                      <a:lnTo>
                        <a:pt x="158" y="6"/>
                      </a:lnTo>
                      <a:lnTo>
                        <a:pt x="153" y="3"/>
                      </a:lnTo>
                      <a:lnTo>
                        <a:pt x="148" y="1"/>
                      </a:lnTo>
                      <a:lnTo>
                        <a:pt x="144" y="0"/>
                      </a:lnTo>
                      <a:lnTo>
                        <a:pt x="139" y="0"/>
                      </a:lnTo>
                      <a:lnTo>
                        <a:pt x="131" y="0"/>
                      </a:lnTo>
                      <a:lnTo>
                        <a:pt x="131" y="0"/>
                      </a:lnTo>
                      <a:lnTo>
                        <a:pt x="122" y="2"/>
                      </a:lnTo>
                      <a:lnTo>
                        <a:pt x="122" y="2"/>
                      </a:lnTo>
                      <a:lnTo>
                        <a:pt x="30" y="22"/>
                      </a:lnTo>
                      <a:lnTo>
                        <a:pt x="30" y="22"/>
                      </a:lnTo>
                      <a:lnTo>
                        <a:pt x="20" y="25"/>
                      </a:lnTo>
                      <a:lnTo>
                        <a:pt x="10" y="29"/>
                      </a:lnTo>
                      <a:lnTo>
                        <a:pt x="10" y="29"/>
                      </a:lnTo>
                      <a:lnTo>
                        <a:pt x="5" y="32"/>
                      </a:lnTo>
                      <a:lnTo>
                        <a:pt x="2" y="37"/>
                      </a:lnTo>
                      <a:lnTo>
                        <a:pt x="0" y="42"/>
                      </a:lnTo>
                      <a:lnTo>
                        <a:pt x="0" y="48"/>
                      </a:lnTo>
                      <a:lnTo>
                        <a:pt x="1" y="53"/>
                      </a:lnTo>
                      <a:lnTo>
                        <a:pt x="2" y="59"/>
                      </a:lnTo>
                      <a:lnTo>
                        <a:pt x="5" y="68"/>
                      </a:lnTo>
                      <a:lnTo>
                        <a:pt x="5" y="68"/>
                      </a:lnTo>
                      <a:lnTo>
                        <a:pt x="89" y="276"/>
                      </a:lnTo>
                      <a:lnTo>
                        <a:pt x="89" y="276"/>
                      </a:lnTo>
                      <a:lnTo>
                        <a:pt x="96" y="291"/>
                      </a:lnTo>
                      <a:lnTo>
                        <a:pt x="99" y="296"/>
                      </a:lnTo>
                      <a:lnTo>
                        <a:pt x="104" y="301"/>
                      </a:lnTo>
                      <a:lnTo>
                        <a:pt x="109" y="303"/>
                      </a:lnTo>
                      <a:lnTo>
                        <a:pt x="115" y="305"/>
                      </a:lnTo>
                      <a:lnTo>
                        <a:pt x="122" y="305"/>
                      </a:lnTo>
                      <a:lnTo>
                        <a:pt x="131" y="303"/>
                      </a:lnTo>
                      <a:lnTo>
                        <a:pt x="131" y="303"/>
                      </a:lnTo>
                      <a:lnTo>
                        <a:pt x="170" y="291"/>
                      </a:lnTo>
                      <a:lnTo>
                        <a:pt x="204" y="281"/>
                      </a:lnTo>
                      <a:lnTo>
                        <a:pt x="204" y="281"/>
                      </a:lnTo>
                      <a:lnTo>
                        <a:pt x="223" y="275"/>
                      </a:lnTo>
                      <a:lnTo>
                        <a:pt x="231" y="272"/>
                      </a:lnTo>
                      <a:lnTo>
                        <a:pt x="237" y="268"/>
                      </a:lnTo>
                      <a:lnTo>
                        <a:pt x="241" y="264"/>
                      </a:lnTo>
                      <a:lnTo>
                        <a:pt x="242" y="262"/>
                      </a:lnTo>
                      <a:lnTo>
                        <a:pt x="243" y="259"/>
                      </a:lnTo>
                      <a:lnTo>
                        <a:pt x="243" y="251"/>
                      </a:lnTo>
                      <a:lnTo>
                        <a:pt x="241" y="242"/>
                      </a:lnTo>
                      <a:lnTo>
                        <a:pt x="241" y="242"/>
                      </a:lnTo>
                      <a:lnTo>
                        <a:pt x="166" y="18"/>
                      </a:lnTo>
                      <a:lnTo>
                        <a:pt x="166" y="18"/>
                      </a:ln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34" tIns="46616" rIns="93234" bIns="46616" numCol="1" anchor="t" anchorCtr="0" compatLnSpc="1">
                  <a:prstTxWarp prst="textNoShape">
                    <a:avLst/>
                  </a:prstTxWarp>
                </a:bodyPr>
                <a:lstStyle/>
                <a:p>
                  <a:pPr marL="0" marR="0" lvl="0" indent="0" algn="l" defTabSz="932239"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rgbClr val="1B3B41"/>
                    </a:solidFill>
                    <a:effectLst/>
                    <a:uLnTx/>
                    <a:uFillTx/>
                    <a:latin typeface="Segoe UI"/>
                    <a:ea typeface="+mn-ea"/>
                    <a:cs typeface="+mn-cs"/>
                  </a:endParaRPr>
                </a:p>
              </p:txBody>
            </p:sp>
          </p:grpSp>
        </p:grpSp>
      </p:grpSp>
      <p:grpSp>
        <p:nvGrpSpPr>
          <p:cNvPr id="208" name="Group 207">
            <a:extLst>
              <a:ext uri="{FF2B5EF4-FFF2-40B4-BE49-F238E27FC236}">
                <a16:creationId xmlns:a16="http://schemas.microsoft.com/office/drawing/2014/main" id="{A0DBDE80-8E0A-4A95-A640-6B9A7BF219B1}"/>
              </a:ext>
            </a:extLst>
          </p:cNvPr>
          <p:cNvGrpSpPr/>
          <p:nvPr/>
        </p:nvGrpSpPr>
        <p:grpSpPr>
          <a:xfrm>
            <a:off x="2411276" y="1968454"/>
            <a:ext cx="1554481" cy="1127103"/>
            <a:chOff x="2411276" y="1968454"/>
            <a:chExt cx="1554481" cy="1127103"/>
          </a:xfrm>
        </p:grpSpPr>
        <p:grpSp>
          <p:nvGrpSpPr>
            <p:cNvPr id="465" name="Group 464">
              <a:extLst>
                <a:ext uri="{FF2B5EF4-FFF2-40B4-BE49-F238E27FC236}">
                  <a16:creationId xmlns:a16="http://schemas.microsoft.com/office/drawing/2014/main" id="{29A09827-700E-4338-A2F2-6987299D35F2}"/>
                </a:ext>
              </a:extLst>
            </p:cNvPr>
            <p:cNvGrpSpPr/>
            <p:nvPr/>
          </p:nvGrpSpPr>
          <p:grpSpPr>
            <a:xfrm flipH="1">
              <a:off x="2411276" y="1968454"/>
              <a:ext cx="1554481" cy="1127103"/>
              <a:chOff x="3851167" y="5286531"/>
              <a:chExt cx="976670" cy="832396"/>
            </a:xfrm>
          </p:grpSpPr>
          <p:sp>
            <p:nvSpPr>
              <p:cNvPr id="512" name="Trapezoid 511">
                <a:extLst>
                  <a:ext uri="{FF2B5EF4-FFF2-40B4-BE49-F238E27FC236}">
                    <a16:creationId xmlns:a16="http://schemas.microsoft.com/office/drawing/2014/main" id="{9B0CEA69-729A-4395-9322-614926BD6F5E}"/>
                  </a:ext>
                </a:extLst>
              </p:cNvPr>
              <p:cNvSpPr/>
              <p:nvPr/>
            </p:nvSpPr>
            <p:spPr bwMode="auto">
              <a:xfrm>
                <a:off x="4072329" y="6066461"/>
                <a:ext cx="532150" cy="52466"/>
              </a:xfrm>
              <a:prstGeom prst="trapezoid">
                <a:avLst/>
              </a:prstGeom>
              <a:solidFill>
                <a:srgbClr val="505050">
                  <a:lumMod val="60000"/>
                  <a:lumOff val="4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04" tIns="44801" rIns="89604" bIns="4480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895870" rtl="0"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513" name="Freeform 82">
                <a:extLst>
                  <a:ext uri="{FF2B5EF4-FFF2-40B4-BE49-F238E27FC236}">
                    <a16:creationId xmlns:a16="http://schemas.microsoft.com/office/drawing/2014/main" id="{6DBBB775-AF3B-4FA2-AA71-2EDBCF53FCCA}"/>
                  </a:ext>
                </a:extLst>
              </p:cNvPr>
              <p:cNvSpPr>
                <a:spLocks/>
              </p:cNvSpPr>
              <p:nvPr/>
            </p:nvSpPr>
            <p:spPr bwMode="auto">
              <a:xfrm>
                <a:off x="3851167" y="5286531"/>
                <a:ext cx="976670" cy="782073"/>
              </a:xfrm>
              <a:custGeom>
                <a:avLst/>
                <a:gdLst>
                  <a:gd name="T0" fmla="*/ 566 w 566"/>
                  <a:gd name="T1" fmla="*/ 28 h 453"/>
                  <a:gd name="T2" fmla="*/ 566 w 566"/>
                  <a:gd name="T3" fmla="*/ 424 h 453"/>
                  <a:gd name="T4" fmla="*/ 538 w 566"/>
                  <a:gd name="T5" fmla="*/ 453 h 453"/>
                  <a:gd name="T6" fmla="*/ 28 w 566"/>
                  <a:gd name="T7" fmla="*/ 453 h 453"/>
                  <a:gd name="T8" fmla="*/ 0 w 566"/>
                  <a:gd name="T9" fmla="*/ 424 h 453"/>
                  <a:gd name="T10" fmla="*/ 0 w 566"/>
                  <a:gd name="T11" fmla="*/ 28 h 453"/>
                  <a:gd name="T12" fmla="*/ 28 w 566"/>
                  <a:gd name="T13" fmla="*/ 0 h 453"/>
                  <a:gd name="T14" fmla="*/ 538 w 566"/>
                  <a:gd name="T15" fmla="*/ 0 h 453"/>
                  <a:gd name="T16" fmla="*/ 566 w 566"/>
                  <a:gd name="T17" fmla="*/ 28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6" h="453">
                    <a:moveTo>
                      <a:pt x="566" y="28"/>
                    </a:moveTo>
                    <a:cubicBezTo>
                      <a:pt x="566" y="424"/>
                      <a:pt x="566" y="424"/>
                      <a:pt x="566" y="424"/>
                    </a:cubicBezTo>
                    <a:cubicBezTo>
                      <a:pt x="566" y="424"/>
                      <a:pt x="566" y="453"/>
                      <a:pt x="538" y="453"/>
                    </a:cubicBezTo>
                    <a:cubicBezTo>
                      <a:pt x="28" y="453"/>
                      <a:pt x="28" y="453"/>
                      <a:pt x="28" y="453"/>
                    </a:cubicBezTo>
                    <a:cubicBezTo>
                      <a:pt x="28" y="453"/>
                      <a:pt x="0" y="453"/>
                      <a:pt x="0" y="424"/>
                    </a:cubicBezTo>
                    <a:cubicBezTo>
                      <a:pt x="0" y="28"/>
                      <a:pt x="0" y="28"/>
                      <a:pt x="0" y="28"/>
                    </a:cubicBezTo>
                    <a:cubicBezTo>
                      <a:pt x="0" y="28"/>
                      <a:pt x="0" y="0"/>
                      <a:pt x="28" y="0"/>
                    </a:cubicBezTo>
                    <a:cubicBezTo>
                      <a:pt x="538" y="0"/>
                      <a:pt x="538" y="0"/>
                      <a:pt x="538" y="0"/>
                    </a:cubicBezTo>
                    <a:cubicBezTo>
                      <a:pt x="538" y="0"/>
                      <a:pt x="566" y="0"/>
                      <a:pt x="566" y="28"/>
                    </a:cubicBezTo>
                  </a:path>
                </a:pathLst>
              </a:custGeom>
              <a:solidFill>
                <a:srgbClr val="505050">
                  <a:lumMod val="40000"/>
                  <a:lumOff val="6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04" tIns="44801" rIns="89604" bIns="4480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895870" rtl="0"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514" name="Freeform 83">
                <a:extLst>
                  <a:ext uri="{FF2B5EF4-FFF2-40B4-BE49-F238E27FC236}">
                    <a16:creationId xmlns:a16="http://schemas.microsoft.com/office/drawing/2014/main" id="{8320FF49-F171-478B-A727-D5F167241176}"/>
                  </a:ext>
                </a:extLst>
              </p:cNvPr>
              <p:cNvSpPr>
                <a:spLocks/>
              </p:cNvSpPr>
              <p:nvPr/>
            </p:nvSpPr>
            <p:spPr bwMode="auto">
              <a:xfrm>
                <a:off x="3851167" y="5381995"/>
                <a:ext cx="976670" cy="686609"/>
              </a:xfrm>
              <a:custGeom>
                <a:avLst/>
                <a:gdLst>
                  <a:gd name="T0" fmla="*/ 566 w 566"/>
                  <a:gd name="T1" fmla="*/ 0 h 397"/>
                  <a:gd name="T2" fmla="*/ 0 w 566"/>
                  <a:gd name="T3" fmla="*/ 340 h 397"/>
                  <a:gd name="T4" fmla="*/ 0 w 566"/>
                  <a:gd name="T5" fmla="*/ 368 h 397"/>
                  <a:gd name="T6" fmla="*/ 28 w 566"/>
                  <a:gd name="T7" fmla="*/ 397 h 397"/>
                  <a:gd name="T8" fmla="*/ 538 w 566"/>
                  <a:gd name="T9" fmla="*/ 397 h 397"/>
                  <a:gd name="T10" fmla="*/ 566 w 566"/>
                  <a:gd name="T11" fmla="*/ 368 h 397"/>
                  <a:gd name="T12" fmla="*/ 566 w 566"/>
                  <a:gd name="T13" fmla="*/ 17 h 397"/>
                  <a:gd name="T14" fmla="*/ 566 w 566"/>
                  <a:gd name="T15" fmla="*/ 0 h 3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6" h="397">
                    <a:moveTo>
                      <a:pt x="566" y="0"/>
                    </a:moveTo>
                    <a:cubicBezTo>
                      <a:pt x="0" y="340"/>
                      <a:pt x="0" y="340"/>
                      <a:pt x="0" y="340"/>
                    </a:cubicBezTo>
                    <a:cubicBezTo>
                      <a:pt x="0" y="368"/>
                      <a:pt x="0" y="368"/>
                      <a:pt x="0" y="368"/>
                    </a:cubicBezTo>
                    <a:cubicBezTo>
                      <a:pt x="0" y="397"/>
                      <a:pt x="28" y="397"/>
                      <a:pt x="28" y="397"/>
                    </a:cubicBezTo>
                    <a:cubicBezTo>
                      <a:pt x="538" y="397"/>
                      <a:pt x="538" y="397"/>
                      <a:pt x="538" y="397"/>
                    </a:cubicBezTo>
                    <a:cubicBezTo>
                      <a:pt x="566" y="397"/>
                      <a:pt x="566" y="368"/>
                      <a:pt x="566" y="368"/>
                    </a:cubicBezTo>
                    <a:cubicBezTo>
                      <a:pt x="566" y="17"/>
                      <a:pt x="566" y="17"/>
                      <a:pt x="566" y="17"/>
                    </a:cubicBezTo>
                    <a:cubicBezTo>
                      <a:pt x="566" y="0"/>
                      <a:pt x="566" y="0"/>
                      <a:pt x="566" y="0"/>
                    </a:cubicBezTo>
                  </a:path>
                </a:pathLst>
              </a:custGeom>
              <a:solidFill>
                <a:srgbClr val="505050">
                  <a:lumMod val="20000"/>
                  <a:lumOff val="8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04" tIns="44801" rIns="89604" bIns="4480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895870" rtl="0"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dirty="0">
                  <a:ln>
                    <a:noFill/>
                  </a:ln>
                  <a:solidFill>
                    <a:sysClr val="windowText" lastClr="000000"/>
                  </a:solidFill>
                  <a:effectLst/>
                  <a:uLnTx/>
                  <a:uFillTx/>
                  <a:latin typeface="Segoe UI"/>
                  <a:ea typeface="+mn-ea"/>
                  <a:cs typeface="+mn-cs"/>
                </a:endParaRPr>
              </a:p>
            </p:txBody>
          </p:sp>
        </p:grpSp>
        <p:sp>
          <p:nvSpPr>
            <p:cNvPr id="466" name="Rounded Rectangle 485">
              <a:extLst>
                <a:ext uri="{FF2B5EF4-FFF2-40B4-BE49-F238E27FC236}">
                  <a16:creationId xmlns:a16="http://schemas.microsoft.com/office/drawing/2014/main" id="{CBE2AD8A-9603-4972-BE98-79126AF62CFF}"/>
                </a:ext>
              </a:extLst>
            </p:cNvPr>
            <p:cNvSpPr/>
            <p:nvPr/>
          </p:nvSpPr>
          <p:spPr bwMode="auto">
            <a:xfrm>
              <a:off x="2458642" y="2027227"/>
              <a:ext cx="1454404" cy="938771"/>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76" tIns="146220" rIns="182776" bIns="146220" numCol="1" spcCol="0" rtlCol="0" fromWordArt="0" anchor="t" anchorCtr="0" forceAA="0" compatLnSpc="1">
              <a:prstTxWarp prst="textNoShape">
                <a:avLst/>
              </a:prstTxWarp>
              <a:noAutofit/>
            </a:bodyPr>
            <a:lstStyle/>
            <a:p>
              <a:pPr marL="0" marR="0" lvl="0" indent="0" algn="ctr" defTabSz="931756"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FFFFFF"/>
                </a:solidFill>
                <a:effectLst/>
                <a:uLnTx/>
                <a:uFillTx/>
                <a:latin typeface="Segoe UI"/>
                <a:ea typeface="Segoe UI" pitchFamily="34" charset="0"/>
                <a:cs typeface="Segoe UI" pitchFamily="34" charset="0"/>
              </a:endParaRPr>
            </a:p>
          </p:txBody>
        </p:sp>
        <p:sp>
          <p:nvSpPr>
            <p:cNvPr id="468" name="Rectangle 467">
              <a:extLst>
                <a:ext uri="{FF2B5EF4-FFF2-40B4-BE49-F238E27FC236}">
                  <a16:creationId xmlns:a16="http://schemas.microsoft.com/office/drawing/2014/main" id="{8F100C28-4998-4675-ABBD-E5C655B1E11D}"/>
                </a:ext>
              </a:extLst>
            </p:cNvPr>
            <p:cNvSpPr/>
            <p:nvPr/>
          </p:nvSpPr>
          <p:spPr>
            <a:xfrm>
              <a:off x="2628249" y="2121056"/>
              <a:ext cx="1139735" cy="138499"/>
            </a:xfrm>
            <a:prstGeom prst="rect">
              <a:avLst/>
            </a:prstGeom>
          </p:spPr>
          <p:txBody>
            <a:bodyPr wrap="none" lIns="0" tIns="0" rIns="0" bIns="0">
              <a:spAutoFit/>
            </a:bodyPr>
            <a:lstStyle/>
            <a:p>
              <a:pPr marL="0" marR="0" lvl="0" indent="0" algn="ctr" defTabSz="914224"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0078D7"/>
                  </a:solidFill>
                  <a:effectLst/>
                  <a:uLnTx/>
                  <a:uFillTx/>
                  <a:latin typeface="Segoe UI"/>
                  <a:ea typeface="+mn-ea"/>
                  <a:cs typeface="Segoe UI" pitchFamily="34" charset="0"/>
                </a:rPr>
                <a:t>Company Dashboard</a:t>
              </a:r>
              <a:endParaRPr kumimoji="0" lang="en-US" sz="900" b="1" i="0" u="none" strike="noStrike" kern="0" cap="none" spc="0" normalizeH="0" baseline="0" noProof="0" dirty="0">
                <a:ln>
                  <a:noFill/>
                </a:ln>
                <a:solidFill>
                  <a:srgbClr val="0078D7"/>
                </a:solidFill>
                <a:effectLst/>
                <a:uLnTx/>
                <a:uFillTx/>
                <a:latin typeface="Segoe UI"/>
                <a:ea typeface="+mn-ea"/>
                <a:cs typeface="+mn-cs"/>
              </a:endParaRPr>
            </a:p>
          </p:txBody>
        </p:sp>
        <p:grpSp>
          <p:nvGrpSpPr>
            <p:cNvPr id="469" name="Group 468">
              <a:extLst>
                <a:ext uri="{FF2B5EF4-FFF2-40B4-BE49-F238E27FC236}">
                  <a16:creationId xmlns:a16="http://schemas.microsoft.com/office/drawing/2014/main" id="{E2CA5B8B-C645-43DC-9BB2-A0F30FCE8F94}"/>
                </a:ext>
              </a:extLst>
            </p:cNvPr>
            <p:cNvGrpSpPr/>
            <p:nvPr/>
          </p:nvGrpSpPr>
          <p:grpSpPr>
            <a:xfrm>
              <a:off x="2457744" y="2026862"/>
              <a:ext cx="1457487" cy="937708"/>
              <a:chOff x="4796013" y="5363631"/>
              <a:chExt cx="1105969" cy="637602"/>
            </a:xfrm>
          </p:grpSpPr>
          <p:sp>
            <p:nvSpPr>
              <p:cNvPr id="503" name="Rectangle 43">
                <a:extLst>
                  <a:ext uri="{FF2B5EF4-FFF2-40B4-BE49-F238E27FC236}">
                    <a16:creationId xmlns:a16="http://schemas.microsoft.com/office/drawing/2014/main" id="{68E32960-553F-4028-A000-A6DB6AA1C8F8}"/>
                  </a:ext>
                </a:extLst>
              </p:cNvPr>
              <p:cNvSpPr>
                <a:spLocks noChangeArrowheads="1"/>
              </p:cNvSpPr>
              <p:nvPr/>
            </p:nvSpPr>
            <p:spPr bwMode="auto">
              <a:xfrm>
                <a:off x="5125354" y="5957073"/>
                <a:ext cx="776456" cy="44131"/>
              </a:xfrm>
              <a:prstGeom prst="rect">
                <a:avLst/>
              </a:prstGeom>
              <a:solidFill>
                <a:schemeClr val="bg1">
                  <a:lumMod val="75000"/>
                </a:schemeClr>
              </a:solidFill>
              <a:ln>
                <a:noFill/>
              </a:ln>
            </p:spPr>
            <p:txBody>
              <a:bodyPr vert="horz" wrap="square" lIns="91427" tIns="45713" rIns="91427" bIns="45713" numCol="1" anchor="t" anchorCtr="0" compatLnSpc="1">
                <a:prstTxWarp prst="textNoShape">
                  <a:avLst/>
                </a:prstTxWarp>
              </a:bodyPr>
              <a:lstStyle/>
              <a:p>
                <a:pPr marL="0" marR="0" lvl="0" indent="0" algn="l" defTabSz="914224"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504" name="Rectangle 44">
                <a:extLst>
                  <a:ext uri="{FF2B5EF4-FFF2-40B4-BE49-F238E27FC236}">
                    <a16:creationId xmlns:a16="http://schemas.microsoft.com/office/drawing/2014/main" id="{3FB62F2A-02B9-4D96-901B-09231C9C30F4}"/>
                  </a:ext>
                </a:extLst>
              </p:cNvPr>
              <p:cNvSpPr>
                <a:spLocks noChangeArrowheads="1"/>
              </p:cNvSpPr>
              <p:nvPr/>
            </p:nvSpPr>
            <p:spPr bwMode="auto">
              <a:xfrm>
                <a:off x="4796013" y="5957089"/>
                <a:ext cx="47708" cy="44131"/>
              </a:xfrm>
              <a:prstGeom prst="rect">
                <a:avLst/>
              </a:prstGeom>
              <a:solidFill>
                <a:schemeClr val="bg1">
                  <a:lumMod val="75000"/>
                </a:schemeClr>
              </a:solidFill>
              <a:ln>
                <a:noFill/>
              </a:ln>
            </p:spPr>
            <p:txBody>
              <a:bodyPr vert="horz" wrap="square" lIns="91427" tIns="45713" rIns="91427" bIns="45713" numCol="1" anchor="t" anchorCtr="0" compatLnSpc="1">
                <a:prstTxWarp prst="textNoShape">
                  <a:avLst/>
                </a:prstTxWarp>
              </a:bodyPr>
              <a:lstStyle/>
              <a:p>
                <a:pPr marL="0" marR="0" lvl="0" indent="0" algn="l" defTabSz="914224"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505" name="Rectangle 45">
                <a:extLst>
                  <a:ext uri="{FF2B5EF4-FFF2-40B4-BE49-F238E27FC236}">
                    <a16:creationId xmlns:a16="http://schemas.microsoft.com/office/drawing/2014/main" id="{3E356672-590C-4893-AA0F-EF12814BF35F}"/>
                  </a:ext>
                </a:extLst>
              </p:cNvPr>
              <p:cNvSpPr>
                <a:spLocks noChangeArrowheads="1"/>
              </p:cNvSpPr>
              <p:nvPr/>
            </p:nvSpPr>
            <p:spPr bwMode="auto">
              <a:xfrm>
                <a:off x="4843721" y="5957102"/>
                <a:ext cx="280269" cy="44131"/>
              </a:xfrm>
              <a:prstGeom prst="rect">
                <a:avLst/>
              </a:prstGeom>
              <a:solidFill>
                <a:schemeClr val="bg1">
                  <a:lumMod val="95000"/>
                </a:schemeClr>
              </a:solidFill>
              <a:ln>
                <a:noFill/>
              </a:ln>
            </p:spPr>
            <p:txBody>
              <a:bodyPr vert="horz" wrap="square" lIns="91427" tIns="45713" rIns="91427" bIns="45713" numCol="1" anchor="t" anchorCtr="0" compatLnSpc="1">
                <a:prstTxWarp prst="textNoShape">
                  <a:avLst/>
                </a:prstTxWarp>
              </a:bodyPr>
              <a:lstStyle/>
              <a:p>
                <a:pPr marL="0" marR="0" lvl="0" indent="0" algn="l" defTabSz="914224"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506" name="Oval 46">
                <a:extLst>
                  <a:ext uri="{FF2B5EF4-FFF2-40B4-BE49-F238E27FC236}">
                    <a16:creationId xmlns:a16="http://schemas.microsoft.com/office/drawing/2014/main" id="{55DE1A5F-1BF1-4845-8461-F7969393A511}"/>
                  </a:ext>
                </a:extLst>
              </p:cNvPr>
              <p:cNvSpPr>
                <a:spLocks noChangeArrowheads="1"/>
              </p:cNvSpPr>
              <p:nvPr/>
            </p:nvSpPr>
            <p:spPr bwMode="auto">
              <a:xfrm>
                <a:off x="5207499" y="5967837"/>
                <a:ext cx="25047" cy="23854"/>
              </a:xfrm>
              <a:prstGeom prst="ellipse">
                <a:avLst/>
              </a:prstGeom>
              <a:solidFill>
                <a:schemeClr val="bg1"/>
              </a:solidFill>
              <a:ln>
                <a:noFill/>
              </a:ln>
            </p:spPr>
            <p:txBody>
              <a:bodyPr vert="horz" wrap="square" lIns="91427" tIns="45713" rIns="91427" bIns="45713" numCol="1" anchor="t" anchorCtr="0" compatLnSpc="1">
                <a:prstTxWarp prst="textNoShape">
                  <a:avLst/>
                </a:prstTxWarp>
              </a:bodyPr>
              <a:lstStyle/>
              <a:p>
                <a:pPr marL="0" marR="0" lvl="0" indent="0" algn="l" defTabSz="914224"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507" name="Oval 47">
                <a:extLst>
                  <a:ext uri="{FF2B5EF4-FFF2-40B4-BE49-F238E27FC236}">
                    <a16:creationId xmlns:a16="http://schemas.microsoft.com/office/drawing/2014/main" id="{95A25111-E78D-4D7E-A1C6-30F4041F2121}"/>
                  </a:ext>
                </a:extLst>
              </p:cNvPr>
              <p:cNvSpPr>
                <a:spLocks noChangeArrowheads="1"/>
              </p:cNvSpPr>
              <p:nvPr/>
            </p:nvSpPr>
            <p:spPr bwMode="auto">
              <a:xfrm>
                <a:off x="5149056" y="5967837"/>
                <a:ext cx="23854" cy="23854"/>
              </a:xfrm>
              <a:prstGeom prst="ellipse">
                <a:avLst/>
              </a:prstGeom>
              <a:solidFill>
                <a:schemeClr val="bg1"/>
              </a:solidFill>
              <a:ln>
                <a:noFill/>
              </a:ln>
            </p:spPr>
            <p:txBody>
              <a:bodyPr vert="horz" wrap="square" lIns="91427" tIns="45713" rIns="91427" bIns="45713" numCol="1" anchor="t" anchorCtr="0" compatLnSpc="1">
                <a:prstTxWarp prst="textNoShape">
                  <a:avLst/>
                </a:prstTxWarp>
              </a:bodyPr>
              <a:lstStyle/>
              <a:p>
                <a:pPr marL="0" marR="0" lvl="0" indent="0" algn="l" defTabSz="914224"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508" name="Rectangle 48">
                <a:extLst>
                  <a:ext uri="{FF2B5EF4-FFF2-40B4-BE49-F238E27FC236}">
                    <a16:creationId xmlns:a16="http://schemas.microsoft.com/office/drawing/2014/main" id="{B193ECBE-FA0C-49FB-893A-B138CC07F82D}"/>
                  </a:ext>
                </a:extLst>
              </p:cNvPr>
              <p:cNvSpPr>
                <a:spLocks noChangeArrowheads="1"/>
              </p:cNvSpPr>
              <p:nvPr/>
            </p:nvSpPr>
            <p:spPr bwMode="auto">
              <a:xfrm>
                <a:off x="5264749" y="5967837"/>
                <a:ext cx="29818" cy="23854"/>
              </a:xfrm>
              <a:prstGeom prst="rect">
                <a:avLst/>
              </a:prstGeom>
              <a:solidFill>
                <a:schemeClr val="bg1"/>
              </a:solidFill>
              <a:ln>
                <a:noFill/>
              </a:ln>
            </p:spPr>
            <p:txBody>
              <a:bodyPr vert="horz" wrap="square" lIns="91427" tIns="45713" rIns="91427" bIns="45713" numCol="1" anchor="t" anchorCtr="0" compatLnSpc="1">
                <a:prstTxWarp prst="textNoShape">
                  <a:avLst/>
                </a:prstTxWarp>
              </a:bodyPr>
              <a:lstStyle/>
              <a:p>
                <a:pPr marL="0" marR="0" lvl="0" indent="0" algn="l" defTabSz="914224"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509" name="Rectangle 49">
                <a:extLst>
                  <a:ext uri="{FF2B5EF4-FFF2-40B4-BE49-F238E27FC236}">
                    <a16:creationId xmlns:a16="http://schemas.microsoft.com/office/drawing/2014/main" id="{BA1E6296-3C4F-4D16-84A5-5D5D552A542E}"/>
                  </a:ext>
                </a:extLst>
              </p:cNvPr>
              <p:cNvSpPr>
                <a:spLocks noChangeArrowheads="1"/>
              </p:cNvSpPr>
              <p:nvPr/>
            </p:nvSpPr>
            <p:spPr bwMode="auto">
              <a:xfrm>
                <a:off x="5325577" y="5967837"/>
                <a:ext cx="27433" cy="23854"/>
              </a:xfrm>
              <a:prstGeom prst="rect">
                <a:avLst/>
              </a:prstGeom>
              <a:solidFill>
                <a:schemeClr val="bg1"/>
              </a:solidFill>
              <a:ln>
                <a:noFill/>
              </a:ln>
            </p:spPr>
            <p:txBody>
              <a:bodyPr vert="horz" wrap="square" lIns="91427" tIns="45713" rIns="91427" bIns="45713" numCol="1" anchor="t" anchorCtr="0" compatLnSpc="1">
                <a:prstTxWarp prst="textNoShape">
                  <a:avLst/>
                </a:prstTxWarp>
              </a:bodyPr>
              <a:lstStyle/>
              <a:p>
                <a:pPr marL="0" marR="0" lvl="0" indent="0" algn="l" defTabSz="914224"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510" name="Freeform 50">
                <a:extLst>
                  <a:ext uri="{FF2B5EF4-FFF2-40B4-BE49-F238E27FC236}">
                    <a16:creationId xmlns:a16="http://schemas.microsoft.com/office/drawing/2014/main" id="{96877FE0-80A4-4BE0-89CA-001BD72511E9}"/>
                  </a:ext>
                </a:extLst>
              </p:cNvPr>
              <p:cNvSpPr>
                <a:spLocks/>
              </p:cNvSpPr>
              <p:nvPr/>
            </p:nvSpPr>
            <p:spPr bwMode="auto">
              <a:xfrm>
                <a:off x="4804556" y="5965452"/>
                <a:ext cx="26240" cy="26240"/>
              </a:xfrm>
              <a:custGeom>
                <a:avLst/>
                <a:gdLst>
                  <a:gd name="T0" fmla="*/ 22 w 22"/>
                  <a:gd name="T1" fmla="*/ 0 h 22"/>
                  <a:gd name="T2" fmla="*/ 0 w 22"/>
                  <a:gd name="T3" fmla="*/ 4 h 22"/>
                  <a:gd name="T4" fmla="*/ 0 w 22"/>
                  <a:gd name="T5" fmla="*/ 20 h 22"/>
                  <a:gd name="T6" fmla="*/ 22 w 22"/>
                  <a:gd name="T7" fmla="*/ 22 h 22"/>
                  <a:gd name="T8" fmla="*/ 22 w 22"/>
                  <a:gd name="T9" fmla="*/ 0 h 22"/>
                </a:gdLst>
                <a:ahLst/>
                <a:cxnLst>
                  <a:cxn ang="0">
                    <a:pos x="T0" y="T1"/>
                  </a:cxn>
                  <a:cxn ang="0">
                    <a:pos x="T2" y="T3"/>
                  </a:cxn>
                  <a:cxn ang="0">
                    <a:pos x="T4" y="T5"/>
                  </a:cxn>
                  <a:cxn ang="0">
                    <a:pos x="T6" y="T7"/>
                  </a:cxn>
                  <a:cxn ang="0">
                    <a:pos x="T8" y="T9"/>
                  </a:cxn>
                </a:cxnLst>
                <a:rect l="0" t="0" r="r" b="b"/>
                <a:pathLst>
                  <a:path w="22" h="22">
                    <a:moveTo>
                      <a:pt x="22" y="0"/>
                    </a:moveTo>
                    <a:lnTo>
                      <a:pt x="0" y="4"/>
                    </a:lnTo>
                    <a:lnTo>
                      <a:pt x="0" y="20"/>
                    </a:lnTo>
                    <a:lnTo>
                      <a:pt x="22" y="22"/>
                    </a:lnTo>
                    <a:lnTo>
                      <a:pt x="2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14224"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511" name="Rectangle 43">
                <a:extLst>
                  <a:ext uri="{FF2B5EF4-FFF2-40B4-BE49-F238E27FC236}">
                    <a16:creationId xmlns:a16="http://schemas.microsoft.com/office/drawing/2014/main" id="{7BA9CE52-CC8D-43F0-8C3A-E0572839CA29}"/>
                  </a:ext>
                </a:extLst>
              </p:cNvPr>
              <p:cNvSpPr>
                <a:spLocks noChangeArrowheads="1"/>
              </p:cNvSpPr>
              <p:nvPr/>
            </p:nvSpPr>
            <p:spPr bwMode="auto">
              <a:xfrm>
                <a:off x="4796867" y="5363631"/>
                <a:ext cx="1105115" cy="49401"/>
              </a:xfrm>
              <a:prstGeom prst="rect">
                <a:avLst/>
              </a:prstGeom>
              <a:solidFill>
                <a:schemeClr val="accent1"/>
              </a:solidFill>
              <a:ln>
                <a:noFill/>
              </a:ln>
            </p:spPr>
            <p:txBody>
              <a:bodyPr vert="horz" wrap="square" lIns="91427" tIns="45713" rIns="91427" bIns="45713" numCol="1" anchor="t" anchorCtr="0" compatLnSpc="1">
                <a:prstTxWarp prst="textNoShape">
                  <a:avLst/>
                </a:prstTxWarp>
              </a:bodyPr>
              <a:lstStyle/>
              <a:p>
                <a:pPr marL="0" marR="0" lvl="0" indent="0" algn="l" defTabSz="914224"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Segoe UI"/>
                  <a:ea typeface="+mn-ea"/>
                  <a:cs typeface="+mn-cs"/>
                </a:endParaRPr>
              </a:p>
            </p:txBody>
          </p:sp>
        </p:grpSp>
        <p:grpSp>
          <p:nvGrpSpPr>
            <p:cNvPr id="470" name="Group 469">
              <a:extLst>
                <a:ext uri="{FF2B5EF4-FFF2-40B4-BE49-F238E27FC236}">
                  <a16:creationId xmlns:a16="http://schemas.microsoft.com/office/drawing/2014/main" id="{6F4FCEF9-B836-4302-A946-557314DB81F7}"/>
                </a:ext>
              </a:extLst>
            </p:cNvPr>
            <p:cNvGrpSpPr/>
            <p:nvPr/>
          </p:nvGrpSpPr>
          <p:grpSpPr>
            <a:xfrm>
              <a:off x="3741799" y="2042828"/>
              <a:ext cx="151466" cy="37814"/>
              <a:chOff x="2380382" y="5241865"/>
              <a:chExt cx="201916" cy="48968"/>
            </a:xfrm>
          </p:grpSpPr>
          <p:grpSp>
            <p:nvGrpSpPr>
              <p:cNvPr id="495" name="Group 494">
                <a:extLst>
                  <a:ext uri="{FF2B5EF4-FFF2-40B4-BE49-F238E27FC236}">
                    <a16:creationId xmlns:a16="http://schemas.microsoft.com/office/drawing/2014/main" id="{483E3080-84A0-40EA-8109-C0C3C242041F}"/>
                  </a:ext>
                </a:extLst>
              </p:cNvPr>
              <p:cNvGrpSpPr/>
              <p:nvPr/>
            </p:nvGrpSpPr>
            <p:grpSpPr>
              <a:xfrm>
                <a:off x="2533330" y="5241865"/>
                <a:ext cx="48968" cy="48968"/>
                <a:chOff x="9991576" y="6971566"/>
                <a:chExt cx="115482" cy="115482"/>
              </a:xfrm>
            </p:grpSpPr>
            <p:sp>
              <p:nvSpPr>
                <p:cNvPr id="501" name="Rectangle: Rounded Corners 500">
                  <a:extLst>
                    <a:ext uri="{FF2B5EF4-FFF2-40B4-BE49-F238E27FC236}">
                      <a16:creationId xmlns:a16="http://schemas.microsoft.com/office/drawing/2014/main" id="{50E1E71B-AE93-4714-A4DD-438A59CE6291}"/>
                    </a:ext>
                  </a:extLst>
                </p:cNvPr>
                <p:cNvSpPr/>
                <p:nvPr/>
              </p:nvSpPr>
              <p:spPr bwMode="auto">
                <a:xfrm rot="2707116">
                  <a:off x="9991576" y="7023892"/>
                  <a:ext cx="115482" cy="10830"/>
                </a:xfrm>
                <a:prstGeom prst="roundRect">
                  <a:avLst>
                    <a:gd name="adj" fmla="val 50000"/>
                  </a:avLst>
                </a:prstGeom>
                <a:solidFill>
                  <a:schemeClr val="bg1"/>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502" name="Rectangle: Rounded Corners 501">
                  <a:extLst>
                    <a:ext uri="{FF2B5EF4-FFF2-40B4-BE49-F238E27FC236}">
                      <a16:creationId xmlns:a16="http://schemas.microsoft.com/office/drawing/2014/main" id="{CEB9D2C7-FBDD-42CA-8BA0-87CDDAF57B1A}"/>
                    </a:ext>
                  </a:extLst>
                </p:cNvPr>
                <p:cNvSpPr/>
                <p:nvPr/>
              </p:nvSpPr>
              <p:spPr bwMode="auto">
                <a:xfrm rot="18907116">
                  <a:off x="9991576" y="7023892"/>
                  <a:ext cx="115482" cy="10830"/>
                </a:xfrm>
                <a:prstGeom prst="roundRect">
                  <a:avLst>
                    <a:gd name="adj" fmla="val 50000"/>
                  </a:avLst>
                </a:prstGeom>
                <a:solidFill>
                  <a:schemeClr val="bg1"/>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sp>
            <p:nvSpPr>
              <p:cNvPr id="496" name="Rectangle: Rounded Corners 495">
                <a:extLst>
                  <a:ext uri="{FF2B5EF4-FFF2-40B4-BE49-F238E27FC236}">
                    <a16:creationId xmlns:a16="http://schemas.microsoft.com/office/drawing/2014/main" id="{998EDAE2-62E2-4412-B958-E78CBB1B3408}"/>
                  </a:ext>
                </a:extLst>
              </p:cNvPr>
              <p:cNvSpPr/>
              <p:nvPr/>
            </p:nvSpPr>
            <p:spPr bwMode="auto">
              <a:xfrm rot="5400000">
                <a:off x="2477976" y="5264513"/>
                <a:ext cx="36066" cy="4092"/>
              </a:xfrm>
              <a:prstGeom prst="roundRect">
                <a:avLst>
                  <a:gd name="adj" fmla="val 50000"/>
                </a:avLst>
              </a:prstGeom>
              <a:solidFill>
                <a:schemeClr val="bg1"/>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97" name="Rectangle: Rounded Corners 496">
                <a:extLst>
                  <a:ext uri="{FF2B5EF4-FFF2-40B4-BE49-F238E27FC236}">
                    <a16:creationId xmlns:a16="http://schemas.microsoft.com/office/drawing/2014/main" id="{F4BDDE78-185B-4C34-8F5E-FC372103D9F1}"/>
                  </a:ext>
                </a:extLst>
              </p:cNvPr>
              <p:cNvSpPr/>
              <p:nvPr/>
            </p:nvSpPr>
            <p:spPr bwMode="auto">
              <a:xfrm rot="5400000">
                <a:off x="2446003" y="5264513"/>
                <a:ext cx="36066" cy="4092"/>
              </a:xfrm>
              <a:prstGeom prst="roundRect">
                <a:avLst>
                  <a:gd name="adj" fmla="val 50000"/>
                </a:avLst>
              </a:prstGeom>
              <a:solidFill>
                <a:schemeClr val="bg1"/>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98" name="Rectangle: Rounded Corners 497">
                <a:extLst>
                  <a:ext uri="{FF2B5EF4-FFF2-40B4-BE49-F238E27FC236}">
                    <a16:creationId xmlns:a16="http://schemas.microsoft.com/office/drawing/2014/main" id="{2E901BD5-D4D9-49DF-9DFA-A5A1A6F6B11B}"/>
                  </a:ext>
                </a:extLst>
              </p:cNvPr>
              <p:cNvSpPr/>
              <p:nvPr/>
            </p:nvSpPr>
            <p:spPr bwMode="auto">
              <a:xfrm rot="10800000">
                <a:off x="2461990" y="5280695"/>
                <a:ext cx="36065" cy="4092"/>
              </a:xfrm>
              <a:prstGeom prst="roundRect">
                <a:avLst>
                  <a:gd name="adj" fmla="val 50000"/>
                </a:avLst>
              </a:prstGeom>
              <a:solidFill>
                <a:schemeClr val="bg1"/>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99" name="Rectangle: Rounded Corners 498">
                <a:extLst>
                  <a:ext uri="{FF2B5EF4-FFF2-40B4-BE49-F238E27FC236}">
                    <a16:creationId xmlns:a16="http://schemas.microsoft.com/office/drawing/2014/main" id="{BDE0DAD1-0ACA-4BB8-B2B1-4103EDB99A19}"/>
                  </a:ext>
                </a:extLst>
              </p:cNvPr>
              <p:cNvSpPr/>
              <p:nvPr/>
            </p:nvSpPr>
            <p:spPr bwMode="auto">
              <a:xfrm rot="10800000">
                <a:off x="2461995" y="5247897"/>
                <a:ext cx="36065" cy="4092"/>
              </a:xfrm>
              <a:prstGeom prst="roundRect">
                <a:avLst>
                  <a:gd name="adj" fmla="val 50000"/>
                </a:avLst>
              </a:prstGeom>
              <a:solidFill>
                <a:schemeClr val="bg1"/>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500" name="Rectangle: Rounded Corners 499">
                <a:extLst>
                  <a:ext uri="{FF2B5EF4-FFF2-40B4-BE49-F238E27FC236}">
                    <a16:creationId xmlns:a16="http://schemas.microsoft.com/office/drawing/2014/main" id="{2998419A-62E7-44E2-8CB0-F2EFA228D76B}"/>
                  </a:ext>
                </a:extLst>
              </p:cNvPr>
              <p:cNvSpPr/>
              <p:nvPr/>
            </p:nvSpPr>
            <p:spPr bwMode="auto">
              <a:xfrm rot="10800000">
                <a:off x="2380382" y="5280794"/>
                <a:ext cx="36065" cy="4092"/>
              </a:xfrm>
              <a:prstGeom prst="roundRect">
                <a:avLst>
                  <a:gd name="adj" fmla="val 50000"/>
                </a:avLst>
              </a:prstGeom>
              <a:solidFill>
                <a:schemeClr val="bg1"/>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pic>
          <p:nvPicPr>
            <p:cNvPr id="203" name="Picture 202">
              <a:extLst>
                <a:ext uri="{FF2B5EF4-FFF2-40B4-BE49-F238E27FC236}">
                  <a16:creationId xmlns:a16="http://schemas.microsoft.com/office/drawing/2014/main" id="{86B0F6BF-0602-475E-8CBD-0D90E8F406F1}"/>
                </a:ext>
              </a:extLst>
            </p:cNvPr>
            <p:cNvPicPr>
              <a:picLocks noChangeAspect="1"/>
            </p:cNvPicPr>
            <p:nvPr/>
          </p:nvPicPr>
          <p:blipFill>
            <a:blip r:embed="rId3"/>
            <a:stretch>
              <a:fillRect/>
            </a:stretch>
          </p:blipFill>
          <p:spPr>
            <a:xfrm>
              <a:off x="2561696" y="2606345"/>
              <a:ext cx="391041" cy="267053"/>
            </a:xfrm>
            <a:prstGeom prst="rect">
              <a:avLst/>
            </a:prstGeom>
          </p:spPr>
        </p:pic>
        <p:pic>
          <p:nvPicPr>
            <p:cNvPr id="204" name="Picture 203">
              <a:extLst>
                <a:ext uri="{FF2B5EF4-FFF2-40B4-BE49-F238E27FC236}">
                  <a16:creationId xmlns:a16="http://schemas.microsoft.com/office/drawing/2014/main" id="{B7B72CFA-1915-46E0-850D-D902F078BCCA}"/>
                </a:ext>
              </a:extLst>
            </p:cNvPr>
            <p:cNvPicPr>
              <a:picLocks noChangeAspect="1"/>
            </p:cNvPicPr>
            <p:nvPr/>
          </p:nvPicPr>
          <p:blipFill>
            <a:blip r:embed="rId4"/>
            <a:stretch>
              <a:fillRect/>
            </a:stretch>
          </p:blipFill>
          <p:spPr>
            <a:xfrm>
              <a:off x="3043806" y="2575848"/>
              <a:ext cx="308887" cy="314716"/>
            </a:xfrm>
            <a:prstGeom prst="rect">
              <a:avLst/>
            </a:prstGeom>
          </p:spPr>
        </p:pic>
        <p:pic>
          <p:nvPicPr>
            <p:cNvPr id="205" name="Picture 204">
              <a:extLst>
                <a:ext uri="{FF2B5EF4-FFF2-40B4-BE49-F238E27FC236}">
                  <a16:creationId xmlns:a16="http://schemas.microsoft.com/office/drawing/2014/main" id="{244E6BE7-1A47-4721-9C0F-0F8ADDB24347}"/>
                </a:ext>
              </a:extLst>
            </p:cNvPr>
            <p:cNvPicPr>
              <a:picLocks noChangeAspect="1"/>
            </p:cNvPicPr>
            <p:nvPr/>
          </p:nvPicPr>
          <p:blipFill>
            <a:blip r:embed="rId5"/>
            <a:stretch>
              <a:fillRect/>
            </a:stretch>
          </p:blipFill>
          <p:spPr>
            <a:xfrm>
              <a:off x="3453829" y="2571566"/>
              <a:ext cx="287969" cy="297568"/>
            </a:xfrm>
            <a:prstGeom prst="rect">
              <a:avLst/>
            </a:prstGeom>
          </p:spPr>
        </p:pic>
        <p:pic>
          <p:nvPicPr>
            <p:cNvPr id="207" name="Picture 206">
              <a:extLst>
                <a:ext uri="{FF2B5EF4-FFF2-40B4-BE49-F238E27FC236}">
                  <a16:creationId xmlns:a16="http://schemas.microsoft.com/office/drawing/2014/main" id="{0893EEBF-599A-4F24-A018-B3F3E17F9E47}"/>
                </a:ext>
              </a:extLst>
            </p:cNvPr>
            <p:cNvPicPr>
              <a:picLocks noChangeAspect="1"/>
            </p:cNvPicPr>
            <p:nvPr/>
          </p:nvPicPr>
          <p:blipFill>
            <a:blip r:embed="rId6"/>
            <a:stretch>
              <a:fillRect/>
            </a:stretch>
          </p:blipFill>
          <p:spPr>
            <a:xfrm>
              <a:off x="2534851" y="2332446"/>
              <a:ext cx="1325485" cy="173590"/>
            </a:xfrm>
            <a:prstGeom prst="rect">
              <a:avLst/>
            </a:prstGeom>
          </p:spPr>
        </p:pic>
      </p:grpSp>
    </p:spTree>
    <p:extLst>
      <p:ext uri="{BB962C8B-B14F-4D97-AF65-F5344CB8AC3E}">
        <p14:creationId xmlns:p14="http://schemas.microsoft.com/office/powerpoint/2010/main" val="17848915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208"/>
                                        </p:tgtEl>
                                        <p:attrNameLst>
                                          <p:attrName>style.visibility</p:attrName>
                                        </p:attrNameLst>
                                      </p:cBhvr>
                                      <p:to>
                                        <p:strVal val="visible"/>
                                      </p:to>
                                    </p:set>
                                    <p:animEffect transition="in" filter="fade">
                                      <p:cBhvr>
                                        <p:cTn id="10" dur="750"/>
                                        <p:tgtEl>
                                          <p:spTgt spid="208"/>
                                        </p:tgtEl>
                                      </p:cBhvr>
                                    </p:animEffect>
                                  </p:childTnLst>
                                </p:cTn>
                              </p:par>
                              <p:par>
                                <p:cTn id="11" presetID="22" presetClass="entr" presetSubtype="8"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left)">
                                      <p:cBhvr>
                                        <p:cTn id="13" dur="500"/>
                                        <p:tgtEl>
                                          <p:spTgt spid="18"/>
                                        </p:tgtEl>
                                      </p:cBhvr>
                                    </p:animEffect>
                                  </p:childTnLst>
                                </p:cTn>
                              </p:par>
                              <p:par>
                                <p:cTn id="14" presetID="10" presetClass="entr" presetSubtype="0" fill="hold" nodeType="withEffect">
                                  <p:stCondLst>
                                    <p:cond delay="0"/>
                                  </p:stCondLst>
                                  <p:childTnLst>
                                    <p:set>
                                      <p:cBhvr>
                                        <p:cTn id="15" dur="1" fill="hold">
                                          <p:stCondLst>
                                            <p:cond delay="0"/>
                                          </p:stCondLst>
                                        </p:cTn>
                                        <p:tgtEl>
                                          <p:spTgt spid="464"/>
                                        </p:tgtEl>
                                        <p:attrNameLst>
                                          <p:attrName>style.visibility</p:attrName>
                                        </p:attrNameLst>
                                      </p:cBhvr>
                                      <p:to>
                                        <p:strVal val="visible"/>
                                      </p:to>
                                    </p:set>
                                    <p:animEffect transition="in" filter="fade">
                                      <p:cBhvr>
                                        <p:cTn id="16" dur="750"/>
                                        <p:tgtEl>
                                          <p:spTgt spid="464"/>
                                        </p:tgtEl>
                                      </p:cBhvr>
                                    </p:animEffect>
                                  </p:childTnLst>
                                </p:cTn>
                              </p:par>
                              <p:par>
                                <p:cTn id="17" presetID="22" presetClass="entr" presetSubtype="8"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left)">
                                      <p:cBhvr>
                                        <p:cTn id="19" dur="500"/>
                                        <p:tgtEl>
                                          <p:spTgt spid="20"/>
                                        </p:tgtEl>
                                      </p:cBhvr>
                                    </p:animEffect>
                                  </p:childTnLst>
                                </p:cTn>
                              </p:par>
                              <p:par>
                                <p:cTn id="20" presetID="10" presetClass="entr" presetSubtype="0" fill="hold" nodeType="withEffect">
                                  <p:stCondLst>
                                    <p:cond delay="0"/>
                                  </p:stCondLst>
                                  <p:childTnLst>
                                    <p:set>
                                      <p:cBhvr>
                                        <p:cTn id="21" dur="1" fill="hold">
                                          <p:stCondLst>
                                            <p:cond delay="0"/>
                                          </p:stCondLst>
                                        </p:cTn>
                                        <p:tgtEl>
                                          <p:spTgt spid="425"/>
                                        </p:tgtEl>
                                        <p:attrNameLst>
                                          <p:attrName>style.visibility</p:attrName>
                                        </p:attrNameLst>
                                      </p:cBhvr>
                                      <p:to>
                                        <p:strVal val="visible"/>
                                      </p:to>
                                    </p:set>
                                    <p:animEffect transition="in" filter="fade">
                                      <p:cBhvr>
                                        <p:cTn id="22" dur="750"/>
                                        <p:tgtEl>
                                          <p:spTgt spid="425"/>
                                        </p:tgtEl>
                                      </p:cBhvr>
                                    </p:animEffect>
                                  </p:childTnLst>
                                </p:cTn>
                              </p:par>
                              <p:par>
                                <p:cTn id="23" presetID="22" presetClass="entr" presetSubtype="8"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left)">
                                      <p:cBhvr>
                                        <p:cTn id="25" dur="500"/>
                                        <p:tgtEl>
                                          <p:spTgt spid="17"/>
                                        </p:tgtEl>
                                      </p:cBhvr>
                                    </p:animEffect>
                                  </p:childTnLst>
                                </p:cTn>
                              </p:par>
                              <p:par>
                                <p:cTn id="26" presetID="10" presetClass="entr" presetSubtype="0" fill="hold" nodeType="withEffect">
                                  <p:stCondLst>
                                    <p:cond delay="0"/>
                                  </p:stCondLst>
                                  <p:childTnLst>
                                    <p:set>
                                      <p:cBhvr>
                                        <p:cTn id="27" dur="1" fill="hold">
                                          <p:stCondLst>
                                            <p:cond delay="0"/>
                                          </p:stCondLst>
                                        </p:cTn>
                                        <p:tgtEl>
                                          <p:spTgt spid="109"/>
                                        </p:tgtEl>
                                        <p:attrNameLst>
                                          <p:attrName>style.visibility</p:attrName>
                                        </p:attrNameLst>
                                      </p:cBhvr>
                                      <p:to>
                                        <p:strVal val="visible"/>
                                      </p:to>
                                    </p:set>
                                    <p:animEffect transition="in" filter="fade">
                                      <p:cBhvr>
                                        <p:cTn id="28" dur="750"/>
                                        <p:tgtEl>
                                          <p:spTgt spid="109"/>
                                        </p:tgtEl>
                                      </p:cBhvr>
                                    </p:animEffect>
                                  </p:childTnLst>
                                </p:cTn>
                              </p:par>
                              <p:par>
                                <p:cTn id="29" presetID="22" presetClass="entr" presetSubtype="8"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left)">
                                      <p:cBhvr>
                                        <p:cTn id="31" dur="500"/>
                                        <p:tgtEl>
                                          <p:spTgt spid="19"/>
                                        </p:tgtEl>
                                      </p:cBhvr>
                                    </p:animEffect>
                                  </p:childTnLst>
                                </p:cTn>
                              </p:par>
                              <p:par>
                                <p:cTn id="32" presetID="10" presetClass="entr" presetSubtype="0" fill="hold" nodeType="withEffect">
                                  <p:stCondLst>
                                    <p:cond delay="0"/>
                                  </p:stCondLst>
                                  <p:childTnLst>
                                    <p:set>
                                      <p:cBhvr>
                                        <p:cTn id="33" dur="1" fill="hold">
                                          <p:stCondLst>
                                            <p:cond delay="0"/>
                                          </p:stCondLst>
                                        </p:cTn>
                                        <p:tgtEl>
                                          <p:spTgt spid="162"/>
                                        </p:tgtEl>
                                        <p:attrNameLst>
                                          <p:attrName>style.visibility</p:attrName>
                                        </p:attrNameLst>
                                      </p:cBhvr>
                                      <p:to>
                                        <p:strVal val="visible"/>
                                      </p:to>
                                    </p:set>
                                    <p:animEffect transition="in" filter="fade">
                                      <p:cBhvr>
                                        <p:cTn id="34" dur="750"/>
                                        <p:tgtEl>
                                          <p:spTgt spid="162"/>
                                        </p:tgtEl>
                                      </p:cBhvr>
                                    </p:animEffect>
                                  </p:childTnLst>
                                </p:cTn>
                              </p:par>
                              <p:par>
                                <p:cTn id="35" presetID="22" presetClass="entr" presetSubtype="8"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par>
                                <p:cTn id="38" presetID="10" presetClass="entr" presetSubtype="0" fill="hold"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54F0C-92C6-471F-B2D1-15DFC2952E84}"/>
              </a:ext>
            </a:extLst>
          </p:cNvPr>
          <p:cNvSpPr>
            <a:spLocks noGrp="1"/>
          </p:cNvSpPr>
          <p:nvPr>
            <p:ph type="title"/>
          </p:nvPr>
        </p:nvSpPr>
        <p:spPr/>
        <p:txBody>
          <a:bodyPr/>
          <a:lstStyle/>
          <a:p>
            <a:r>
              <a:rPr lang="en-US" sz="4000" dirty="0">
                <a:gradFill>
                  <a:gsLst>
                    <a:gs pos="91000">
                      <a:srgbClr val="505050"/>
                    </a:gs>
                    <a:gs pos="0">
                      <a:srgbClr val="505050"/>
                    </a:gs>
                  </a:gsLst>
                  <a:lin ang="5400000" scaled="0"/>
                </a:gradFill>
              </a:rPr>
              <a:t>Dynamics 365 Business Central</a:t>
            </a:r>
            <a:endParaRPr lang="en-US" dirty="0"/>
          </a:p>
        </p:txBody>
      </p:sp>
      <p:sp>
        <p:nvSpPr>
          <p:cNvPr id="203" name="Text Placeholder 202">
            <a:extLst>
              <a:ext uri="{FF2B5EF4-FFF2-40B4-BE49-F238E27FC236}">
                <a16:creationId xmlns:a16="http://schemas.microsoft.com/office/drawing/2014/main" id="{0E4876CF-728C-4831-B92D-E2208D6B6020}"/>
              </a:ext>
            </a:extLst>
          </p:cNvPr>
          <p:cNvSpPr>
            <a:spLocks noGrp="1"/>
          </p:cNvSpPr>
          <p:nvPr>
            <p:ph type="body" sz="quarter" idx="10"/>
          </p:nvPr>
        </p:nvSpPr>
        <p:spPr/>
        <p:txBody>
          <a:bodyPr/>
          <a:lstStyle/>
          <a:p>
            <a:r>
              <a:rPr lang="en-US" dirty="0"/>
              <a:t>Why is it different?</a:t>
            </a:r>
          </a:p>
        </p:txBody>
      </p:sp>
      <p:sp>
        <p:nvSpPr>
          <p:cNvPr id="3" name="Slide Number Placeholder 2">
            <a:extLst>
              <a:ext uri="{FF2B5EF4-FFF2-40B4-BE49-F238E27FC236}">
                <a16:creationId xmlns:a16="http://schemas.microsoft.com/office/drawing/2014/main" id="{D4D423E0-DEB1-4A2C-917F-A37798710F1D}"/>
              </a:ext>
            </a:extLst>
          </p:cNvPr>
          <p:cNvSpPr>
            <a:spLocks noGrp="1"/>
          </p:cNvSpPr>
          <p:nvPr>
            <p:ph type="sldNum" sz="quarter" idx="11"/>
          </p:nvPr>
        </p:nvSpPr>
        <p:spPr>
          <a:xfrm>
            <a:off x="12018281" y="6749378"/>
            <a:ext cx="376603" cy="184666"/>
          </a:xfrm>
          <a:prstGeom prst="rect">
            <a:avLst/>
          </a:prstGeom>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5B7C7BE-0463-4DC4-9D10-A01A4A2951D5}" type="slidenum">
              <a:rPr kumimoji="0" lang="en-US" sz="1200" b="0" i="0" u="none" strike="noStrike" kern="1200" cap="none" spc="0" normalizeH="0" baseline="0" noProof="0" smtClean="0">
                <a:ln>
                  <a:noFill/>
                </a:ln>
                <a:solidFill>
                  <a:srgbClr val="505050">
                    <a:tint val="75000"/>
                  </a:srgbClr>
                </a:solidFill>
                <a:effectLst/>
                <a:uLnTx/>
                <a:uFillTx/>
                <a:latin typeface="Segoe UI"/>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srgbClr val="505050">
                  <a:tint val="75000"/>
                </a:srgbClr>
              </a:solidFill>
              <a:effectLst/>
              <a:uLnTx/>
              <a:uFillTx/>
              <a:latin typeface="Segoe UI"/>
              <a:ea typeface="+mn-ea"/>
              <a:cs typeface="+mn-cs"/>
            </a:endParaRPr>
          </a:p>
        </p:txBody>
      </p:sp>
      <p:sp>
        <p:nvSpPr>
          <p:cNvPr id="4" name="Rectangle 3">
            <a:extLst>
              <a:ext uri="{FF2B5EF4-FFF2-40B4-BE49-F238E27FC236}">
                <a16:creationId xmlns:a16="http://schemas.microsoft.com/office/drawing/2014/main" id="{8A7C2B45-D27A-4D28-80FA-6CE9E85B15FD}"/>
              </a:ext>
            </a:extLst>
          </p:cNvPr>
          <p:cNvSpPr/>
          <p:nvPr/>
        </p:nvSpPr>
        <p:spPr bwMode="auto">
          <a:xfrm>
            <a:off x="453897" y="2573909"/>
            <a:ext cx="1645920" cy="2759955"/>
          </a:xfrm>
          <a:prstGeom prst="rect">
            <a:avLst/>
          </a:prstGeom>
          <a:solidFill>
            <a:schemeClr val="bg1">
              <a:lumMod val="50000"/>
              <a:alpha val="15000"/>
            </a:schemeClr>
          </a:solidFill>
          <a:ln w="9525" cap="flat" cmpd="sng" algn="ctr">
            <a:solidFill>
              <a:schemeClr val="tx1">
                <a:lumMod val="40000"/>
                <a:lumOff val="60000"/>
              </a:schemeClr>
            </a:solidFill>
            <a:prstDash val="solid"/>
            <a:headEnd type="none" w="med" len="med"/>
            <a:tailEnd type="none" w="med" len="med"/>
          </a:ln>
          <a:effectLst/>
          <a:scene3d>
            <a:camera prst="orthographicFront"/>
            <a:lightRig rig="threePt" dir="t"/>
          </a:scene3d>
          <a:sp3d>
            <a:bevelT w="44450" h="12700" prst="hardEdge"/>
          </a:sp3d>
        </p:spPr>
        <p:txBody>
          <a:bodyPr rot="0" spcFirstLastPara="0" vertOverflow="overflow" horzOverflow="overflow" vert="horz" wrap="square" lIns="18288" tIns="91440" rIns="18288" bIns="91440" numCol="1" spcCol="0" rtlCol="0" fromWordArt="0" anchor="ctr" anchorCtr="0" forceAA="0" compatLnSpc="1">
            <a:prstTxWarp prst="textNoShape">
              <a:avLst/>
            </a:prstTxWarp>
            <a:noAutofit/>
          </a:bodyPr>
          <a:lstStyle/>
          <a:p>
            <a:pPr algn="ctr" defTabSz="931935" fontAlgn="base">
              <a:lnSpc>
                <a:spcPct val="90000"/>
              </a:lnSpc>
              <a:spcBef>
                <a:spcPct val="0"/>
              </a:spcBef>
              <a:spcAft>
                <a:spcPct val="0"/>
              </a:spcAft>
            </a:pPr>
            <a:endParaRPr lang="en-US" sz="1500" kern="0" spc="-10" dirty="0">
              <a:solidFill>
                <a:srgbClr val="FFFFFF"/>
              </a:solidFill>
              <a:latin typeface="Segoe UI Semibold" panose="020B0702040204020203" pitchFamily="34" charset="0"/>
              <a:cs typeface="Segoe UI Semibold" panose="020B0702040204020203" pitchFamily="34" charset="0"/>
            </a:endParaRPr>
          </a:p>
        </p:txBody>
      </p:sp>
      <p:sp>
        <p:nvSpPr>
          <p:cNvPr id="5" name="Rectangle 4">
            <a:extLst>
              <a:ext uri="{FF2B5EF4-FFF2-40B4-BE49-F238E27FC236}">
                <a16:creationId xmlns:a16="http://schemas.microsoft.com/office/drawing/2014/main" id="{CDF5F62C-443E-4414-8C7E-F9D6AAEF2B10}"/>
              </a:ext>
            </a:extLst>
          </p:cNvPr>
          <p:cNvSpPr/>
          <p:nvPr/>
        </p:nvSpPr>
        <p:spPr bwMode="auto">
          <a:xfrm>
            <a:off x="2429888" y="2573910"/>
            <a:ext cx="1645920" cy="2759955"/>
          </a:xfrm>
          <a:prstGeom prst="rect">
            <a:avLst/>
          </a:prstGeom>
          <a:solidFill>
            <a:schemeClr val="bg1">
              <a:lumMod val="50000"/>
              <a:alpha val="15000"/>
            </a:schemeClr>
          </a:solidFill>
          <a:ln w="9525" cap="flat" cmpd="sng" algn="ctr">
            <a:solidFill>
              <a:schemeClr val="tx1">
                <a:lumMod val="40000"/>
                <a:lumOff val="60000"/>
              </a:schemeClr>
            </a:solidFill>
            <a:prstDash val="solid"/>
            <a:headEnd type="none" w="med" len="med"/>
            <a:tailEnd type="none" w="med" len="med"/>
          </a:ln>
          <a:effectLst/>
          <a:scene3d>
            <a:camera prst="orthographicFront"/>
            <a:lightRig rig="threePt" dir="t"/>
          </a:scene3d>
          <a:sp3d>
            <a:bevelT w="44450" h="12700" prst="hardEdge"/>
          </a:sp3d>
        </p:spPr>
        <p:txBody>
          <a:bodyPr rot="0" spcFirstLastPara="0" vertOverflow="overflow" horzOverflow="overflow" vert="horz" wrap="square" lIns="18288" tIns="91440" rIns="18288" bIns="91440" numCol="1" spcCol="0" rtlCol="0" fromWordArt="0" anchor="ctr" anchorCtr="0" forceAA="0" compatLnSpc="1">
            <a:prstTxWarp prst="textNoShape">
              <a:avLst/>
            </a:prstTxWarp>
            <a:noAutofit/>
          </a:bodyPr>
          <a:lstStyle/>
          <a:p>
            <a:pPr algn="ctr" defTabSz="931935" fontAlgn="base">
              <a:lnSpc>
                <a:spcPct val="90000"/>
              </a:lnSpc>
              <a:spcBef>
                <a:spcPct val="0"/>
              </a:spcBef>
              <a:spcAft>
                <a:spcPct val="0"/>
              </a:spcAft>
            </a:pPr>
            <a:endParaRPr lang="en-US" sz="1500" kern="0" spc="-10" dirty="0">
              <a:solidFill>
                <a:srgbClr val="FFFFFF"/>
              </a:solidFill>
              <a:latin typeface="Segoe UI Semibold" panose="020B0702040204020203" pitchFamily="34" charset="0"/>
              <a:cs typeface="Segoe UI Semibold" panose="020B0702040204020203" pitchFamily="34" charset="0"/>
            </a:endParaRPr>
          </a:p>
        </p:txBody>
      </p:sp>
      <p:sp>
        <p:nvSpPr>
          <p:cNvPr id="6" name="Rectangle 5">
            <a:extLst>
              <a:ext uri="{FF2B5EF4-FFF2-40B4-BE49-F238E27FC236}">
                <a16:creationId xmlns:a16="http://schemas.microsoft.com/office/drawing/2014/main" id="{2CD11503-027D-4779-AFA0-34FAB9B18D3D}"/>
              </a:ext>
            </a:extLst>
          </p:cNvPr>
          <p:cNvSpPr/>
          <p:nvPr/>
        </p:nvSpPr>
        <p:spPr bwMode="auto">
          <a:xfrm>
            <a:off x="4405879" y="2573910"/>
            <a:ext cx="1645920" cy="2759955"/>
          </a:xfrm>
          <a:prstGeom prst="rect">
            <a:avLst/>
          </a:prstGeom>
          <a:solidFill>
            <a:schemeClr val="bg1">
              <a:lumMod val="50000"/>
              <a:alpha val="15000"/>
            </a:schemeClr>
          </a:solidFill>
          <a:ln w="9525" cap="flat" cmpd="sng" algn="ctr">
            <a:solidFill>
              <a:schemeClr val="tx1">
                <a:lumMod val="40000"/>
                <a:lumOff val="60000"/>
              </a:schemeClr>
            </a:solidFill>
            <a:prstDash val="solid"/>
            <a:headEnd type="none" w="med" len="med"/>
            <a:tailEnd type="none" w="med" len="med"/>
          </a:ln>
          <a:effectLst/>
          <a:scene3d>
            <a:camera prst="orthographicFront"/>
            <a:lightRig rig="threePt" dir="t"/>
          </a:scene3d>
          <a:sp3d>
            <a:bevelT w="44450" h="12700" prst="hardEdge"/>
          </a:sp3d>
        </p:spPr>
        <p:txBody>
          <a:bodyPr rot="0" spcFirstLastPara="0" vertOverflow="overflow" horzOverflow="overflow" vert="horz" wrap="square" lIns="18288" tIns="91440" rIns="18288" bIns="91440" numCol="1" spcCol="0" rtlCol="0" fromWordArt="0" anchor="ctr" anchorCtr="0" forceAA="0" compatLnSpc="1">
            <a:prstTxWarp prst="textNoShape">
              <a:avLst/>
            </a:prstTxWarp>
            <a:noAutofit/>
          </a:bodyPr>
          <a:lstStyle/>
          <a:p>
            <a:pPr algn="ctr" defTabSz="931935" fontAlgn="base">
              <a:lnSpc>
                <a:spcPct val="90000"/>
              </a:lnSpc>
              <a:spcBef>
                <a:spcPct val="0"/>
              </a:spcBef>
              <a:spcAft>
                <a:spcPct val="0"/>
              </a:spcAft>
            </a:pPr>
            <a:endParaRPr lang="en-US" sz="1500" kern="0" spc="-10" dirty="0">
              <a:solidFill>
                <a:srgbClr val="FFFFFF"/>
              </a:solidFill>
              <a:latin typeface="Segoe UI Semibold" panose="020B0702040204020203" pitchFamily="34" charset="0"/>
              <a:cs typeface="Segoe UI Semibold" panose="020B0702040204020203" pitchFamily="34" charset="0"/>
            </a:endParaRPr>
          </a:p>
        </p:txBody>
      </p:sp>
      <p:sp>
        <p:nvSpPr>
          <p:cNvPr id="7" name="Rectangle 6">
            <a:extLst>
              <a:ext uri="{FF2B5EF4-FFF2-40B4-BE49-F238E27FC236}">
                <a16:creationId xmlns:a16="http://schemas.microsoft.com/office/drawing/2014/main" id="{E5D4FEDA-8135-4C13-96E2-3E6FC63715C6}"/>
              </a:ext>
            </a:extLst>
          </p:cNvPr>
          <p:cNvSpPr/>
          <p:nvPr/>
        </p:nvSpPr>
        <p:spPr bwMode="auto">
          <a:xfrm>
            <a:off x="6381870" y="2573910"/>
            <a:ext cx="1645920" cy="2759955"/>
          </a:xfrm>
          <a:prstGeom prst="rect">
            <a:avLst/>
          </a:prstGeom>
          <a:solidFill>
            <a:schemeClr val="bg1">
              <a:lumMod val="50000"/>
              <a:alpha val="15000"/>
            </a:schemeClr>
          </a:solidFill>
          <a:ln w="9525" cap="flat" cmpd="sng" algn="ctr">
            <a:solidFill>
              <a:schemeClr val="tx1">
                <a:lumMod val="40000"/>
                <a:lumOff val="60000"/>
              </a:schemeClr>
            </a:solidFill>
            <a:prstDash val="solid"/>
            <a:headEnd type="none" w="med" len="med"/>
            <a:tailEnd type="none" w="med" len="med"/>
          </a:ln>
          <a:effectLst/>
          <a:scene3d>
            <a:camera prst="orthographicFront"/>
            <a:lightRig rig="threePt" dir="t"/>
          </a:scene3d>
          <a:sp3d>
            <a:bevelT w="44450" h="12700" prst="hardEdge"/>
          </a:sp3d>
        </p:spPr>
        <p:txBody>
          <a:bodyPr rot="0" spcFirstLastPara="0" vertOverflow="overflow" horzOverflow="overflow" vert="horz" wrap="square" lIns="18288" tIns="91440" rIns="18288" bIns="91440" numCol="1" spcCol="0" rtlCol="0" fromWordArt="0" anchor="ctr" anchorCtr="0" forceAA="0" compatLnSpc="1">
            <a:prstTxWarp prst="textNoShape">
              <a:avLst/>
            </a:prstTxWarp>
            <a:noAutofit/>
          </a:bodyPr>
          <a:lstStyle/>
          <a:p>
            <a:pPr algn="ctr" defTabSz="931935" fontAlgn="base">
              <a:lnSpc>
                <a:spcPct val="90000"/>
              </a:lnSpc>
              <a:spcBef>
                <a:spcPct val="0"/>
              </a:spcBef>
              <a:spcAft>
                <a:spcPct val="0"/>
              </a:spcAft>
            </a:pPr>
            <a:endParaRPr lang="en-US" sz="1500" kern="0" spc="-10" dirty="0">
              <a:solidFill>
                <a:srgbClr val="FFFFFF"/>
              </a:solidFill>
              <a:latin typeface="Segoe UI Semibold" panose="020B0702040204020203" pitchFamily="34" charset="0"/>
              <a:cs typeface="Segoe UI Semibold" panose="020B0702040204020203" pitchFamily="34" charset="0"/>
            </a:endParaRPr>
          </a:p>
        </p:txBody>
      </p:sp>
      <p:sp>
        <p:nvSpPr>
          <p:cNvPr id="8" name="Rectangle 7">
            <a:extLst>
              <a:ext uri="{FF2B5EF4-FFF2-40B4-BE49-F238E27FC236}">
                <a16:creationId xmlns:a16="http://schemas.microsoft.com/office/drawing/2014/main" id="{2838FE15-BFB0-4C68-9125-40128866A9AA}"/>
              </a:ext>
            </a:extLst>
          </p:cNvPr>
          <p:cNvSpPr/>
          <p:nvPr/>
        </p:nvSpPr>
        <p:spPr bwMode="auto">
          <a:xfrm>
            <a:off x="8357861" y="2573910"/>
            <a:ext cx="1645920" cy="2759955"/>
          </a:xfrm>
          <a:prstGeom prst="rect">
            <a:avLst/>
          </a:prstGeom>
          <a:solidFill>
            <a:schemeClr val="bg1">
              <a:lumMod val="50000"/>
              <a:alpha val="15000"/>
            </a:schemeClr>
          </a:solidFill>
          <a:ln w="9525" cap="flat" cmpd="sng" algn="ctr">
            <a:solidFill>
              <a:schemeClr val="tx1">
                <a:lumMod val="40000"/>
                <a:lumOff val="60000"/>
              </a:schemeClr>
            </a:solidFill>
            <a:prstDash val="solid"/>
            <a:headEnd type="none" w="med" len="med"/>
            <a:tailEnd type="none" w="med" len="med"/>
          </a:ln>
          <a:effectLst/>
          <a:scene3d>
            <a:camera prst="orthographicFront"/>
            <a:lightRig rig="threePt" dir="t"/>
          </a:scene3d>
          <a:sp3d>
            <a:bevelT w="44450" h="12700" prst="hardEdge"/>
          </a:sp3d>
        </p:spPr>
        <p:txBody>
          <a:bodyPr rot="0" spcFirstLastPara="0" vertOverflow="overflow" horzOverflow="overflow" vert="horz" wrap="square" lIns="18288" tIns="91440" rIns="18288" bIns="91440" numCol="1" spcCol="0" rtlCol="0" fromWordArt="0" anchor="ctr" anchorCtr="0" forceAA="0" compatLnSpc="1">
            <a:prstTxWarp prst="textNoShape">
              <a:avLst/>
            </a:prstTxWarp>
            <a:noAutofit/>
          </a:bodyPr>
          <a:lstStyle/>
          <a:p>
            <a:pPr algn="ctr" defTabSz="931935" fontAlgn="base">
              <a:lnSpc>
                <a:spcPct val="90000"/>
              </a:lnSpc>
              <a:spcBef>
                <a:spcPct val="0"/>
              </a:spcBef>
              <a:spcAft>
                <a:spcPct val="0"/>
              </a:spcAft>
            </a:pPr>
            <a:endParaRPr lang="en-US" sz="1500" kern="0" spc="-10" dirty="0">
              <a:solidFill>
                <a:srgbClr val="FFFFFF"/>
              </a:solidFill>
              <a:latin typeface="Segoe UI Semibold" panose="020B0702040204020203" pitchFamily="34" charset="0"/>
              <a:cs typeface="Segoe UI Semibold" panose="020B0702040204020203" pitchFamily="34" charset="0"/>
            </a:endParaRPr>
          </a:p>
        </p:txBody>
      </p:sp>
      <p:sp>
        <p:nvSpPr>
          <p:cNvPr id="9" name="Rectangle 8">
            <a:extLst>
              <a:ext uri="{FF2B5EF4-FFF2-40B4-BE49-F238E27FC236}">
                <a16:creationId xmlns:a16="http://schemas.microsoft.com/office/drawing/2014/main" id="{57BD16EB-44E2-4D12-B48B-66E99AE6618D}"/>
              </a:ext>
            </a:extLst>
          </p:cNvPr>
          <p:cNvSpPr/>
          <p:nvPr/>
        </p:nvSpPr>
        <p:spPr bwMode="auto">
          <a:xfrm>
            <a:off x="10333851" y="2573910"/>
            <a:ext cx="1645920" cy="2759955"/>
          </a:xfrm>
          <a:prstGeom prst="rect">
            <a:avLst/>
          </a:prstGeom>
          <a:solidFill>
            <a:schemeClr val="bg1">
              <a:lumMod val="50000"/>
              <a:alpha val="15000"/>
            </a:schemeClr>
          </a:solidFill>
          <a:ln w="9525" cap="flat" cmpd="sng" algn="ctr">
            <a:solidFill>
              <a:schemeClr val="tx1">
                <a:lumMod val="40000"/>
                <a:lumOff val="60000"/>
              </a:schemeClr>
            </a:solidFill>
            <a:prstDash val="solid"/>
            <a:headEnd type="none" w="med" len="med"/>
            <a:tailEnd type="none" w="med" len="med"/>
          </a:ln>
          <a:effectLst/>
          <a:scene3d>
            <a:camera prst="orthographicFront"/>
            <a:lightRig rig="threePt" dir="t"/>
          </a:scene3d>
          <a:sp3d>
            <a:bevelT w="44450" h="12700" prst="hardEdge"/>
          </a:sp3d>
        </p:spPr>
        <p:txBody>
          <a:bodyPr rot="0" spcFirstLastPara="0" vertOverflow="overflow" horzOverflow="overflow" vert="horz" wrap="square" lIns="18288" tIns="91440" rIns="18288" bIns="91440" numCol="1" spcCol="0" rtlCol="0" fromWordArt="0" anchor="ctr" anchorCtr="0" forceAA="0" compatLnSpc="1">
            <a:prstTxWarp prst="textNoShape">
              <a:avLst/>
            </a:prstTxWarp>
            <a:noAutofit/>
          </a:bodyPr>
          <a:lstStyle/>
          <a:p>
            <a:pPr algn="ctr" defTabSz="931935" fontAlgn="base">
              <a:lnSpc>
                <a:spcPct val="90000"/>
              </a:lnSpc>
              <a:spcBef>
                <a:spcPct val="0"/>
              </a:spcBef>
              <a:spcAft>
                <a:spcPct val="0"/>
              </a:spcAft>
            </a:pPr>
            <a:endParaRPr lang="en-US" sz="1500" kern="0" spc="-10" dirty="0">
              <a:solidFill>
                <a:srgbClr val="FFFFFF"/>
              </a:solidFill>
              <a:latin typeface="Segoe UI Semibold" panose="020B0702040204020203" pitchFamily="34" charset="0"/>
              <a:cs typeface="Segoe UI Semibold" panose="020B0702040204020203" pitchFamily="34" charset="0"/>
            </a:endParaRPr>
          </a:p>
        </p:txBody>
      </p:sp>
      <p:sp>
        <p:nvSpPr>
          <p:cNvPr id="465" name="TextBox 464">
            <a:extLst>
              <a:ext uri="{FF2B5EF4-FFF2-40B4-BE49-F238E27FC236}">
                <a16:creationId xmlns:a16="http://schemas.microsoft.com/office/drawing/2014/main" id="{E62FA3F1-074C-427A-A5E4-7CC4C66BB4DF}"/>
              </a:ext>
            </a:extLst>
          </p:cNvPr>
          <p:cNvSpPr txBox="1"/>
          <p:nvPr/>
        </p:nvSpPr>
        <p:spPr>
          <a:xfrm>
            <a:off x="453897" y="3844856"/>
            <a:ext cx="1645920" cy="1371600"/>
          </a:xfrm>
          <a:prstGeom prst="rect">
            <a:avLst/>
          </a:prstGeom>
          <a:noFill/>
          <a:ln w="6350">
            <a:noFill/>
            <a:prstDash val="dash"/>
          </a:ln>
        </p:spPr>
        <p:txBody>
          <a:bodyPr wrap="square" lIns="45720" tIns="0" rIns="45720" bIns="0" rtlCol="0" anchor="ctr" anchorCtr="0">
            <a:noAutofit/>
          </a:bodyPr>
          <a:lstStyle/>
          <a:p>
            <a:pPr marL="0" marR="0" lvl="0" indent="0" algn="ctr" defTabSz="932504"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Segoe UI"/>
                <a:ea typeface="+mn-ea"/>
                <a:cs typeface="Segoe UI Semibold" panose="020B0702040204020203" pitchFamily="34" charset="0"/>
              </a:rPr>
              <a:t>Easy and faster deployment than other </a:t>
            </a:r>
            <a:br>
              <a:rPr kumimoji="0" lang="en-US" sz="1500" b="0" i="0" u="none" strike="noStrike" kern="1200" cap="none" spc="0" normalizeH="0" baseline="0" noProof="0" dirty="0">
                <a:ln>
                  <a:noFill/>
                </a:ln>
                <a:solidFill>
                  <a:srgbClr val="000000"/>
                </a:solidFill>
                <a:effectLst/>
                <a:uLnTx/>
                <a:uFillTx/>
                <a:latin typeface="Segoe UI"/>
                <a:ea typeface="+mn-ea"/>
                <a:cs typeface="Segoe UI Semibold" panose="020B0702040204020203" pitchFamily="34" charset="0"/>
              </a:rPr>
            </a:br>
            <a:r>
              <a:rPr kumimoji="0" lang="en-US" sz="1500" b="0" i="0" u="none" strike="noStrike" kern="1200" cap="none" spc="0" normalizeH="0" baseline="0" noProof="0" dirty="0">
                <a:ln>
                  <a:noFill/>
                </a:ln>
                <a:solidFill>
                  <a:srgbClr val="000000"/>
                </a:solidFill>
                <a:effectLst/>
                <a:uLnTx/>
                <a:uFillTx/>
                <a:latin typeface="Segoe UI"/>
                <a:ea typeface="+mn-ea"/>
                <a:cs typeface="Segoe UI Semibold" panose="020B0702040204020203" pitchFamily="34" charset="0"/>
              </a:rPr>
              <a:t>ERP Systems</a:t>
            </a:r>
          </a:p>
        </p:txBody>
      </p:sp>
      <p:sp>
        <p:nvSpPr>
          <p:cNvPr id="468" name="Rectangle 467">
            <a:extLst>
              <a:ext uri="{FF2B5EF4-FFF2-40B4-BE49-F238E27FC236}">
                <a16:creationId xmlns:a16="http://schemas.microsoft.com/office/drawing/2014/main" id="{384336FB-AA24-476D-855F-A7EB9E69179A}"/>
              </a:ext>
            </a:extLst>
          </p:cNvPr>
          <p:cNvSpPr/>
          <p:nvPr/>
        </p:nvSpPr>
        <p:spPr bwMode="auto">
          <a:xfrm>
            <a:off x="453895" y="5928906"/>
            <a:ext cx="11525876" cy="457200"/>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114" rtl="0" eaLnBrk="1" fontAlgn="base" latinLnBrk="0" hangingPunct="1">
              <a:lnSpc>
                <a:spcPct val="100000"/>
              </a:lnSpc>
              <a:spcBef>
                <a:spcPct val="0"/>
              </a:spcBef>
              <a:spcAft>
                <a:spcPct val="0"/>
              </a:spcAft>
              <a:buClrTx/>
              <a:buSzTx/>
              <a:buFontTx/>
              <a:buNone/>
              <a:tabLst/>
              <a:defRPr/>
            </a:pPr>
            <a:r>
              <a:rPr kumimoji="0" lang="en-US" sz="2400" i="0" u="none" strike="noStrike" kern="0" cap="none" spc="0" normalizeH="0" baseline="0" noProof="0" dirty="0">
                <a:ln>
                  <a:noFill/>
                </a:ln>
                <a:solidFill>
                  <a:srgbClr val="FFFFFF"/>
                </a:solidFill>
                <a:effectLst/>
                <a:uLnTx/>
                <a:uFillTx/>
                <a:latin typeface="Segoe UI Semilight" panose="020B0402040204020203" pitchFamily="34" charset="0"/>
                <a:cs typeface="Segoe UI Semilight" panose="020B0402040204020203" pitchFamily="34" charset="0"/>
              </a:rPr>
              <a:t>Powered by the Microsoft Cloud</a:t>
            </a:r>
          </a:p>
        </p:txBody>
      </p:sp>
      <p:grpSp>
        <p:nvGrpSpPr>
          <p:cNvPr id="205" name="Group 204">
            <a:extLst>
              <a:ext uri="{FF2B5EF4-FFF2-40B4-BE49-F238E27FC236}">
                <a16:creationId xmlns:a16="http://schemas.microsoft.com/office/drawing/2014/main" id="{13E8722E-6D7E-4CA3-A4B2-FEC476308A0E}"/>
              </a:ext>
            </a:extLst>
          </p:cNvPr>
          <p:cNvGrpSpPr/>
          <p:nvPr/>
        </p:nvGrpSpPr>
        <p:grpSpPr>
          <a:xfrm>
            <a:off x="819657" y="2731839"/>
            <a:ext cx="914400" cy="914400"/>
            <a:chOff x="871660" y="2421980"/>
            <a:chExt cx="914400" cy="914400"/>
          </a:xfrm>
        </p:grpSpPr>
        <p:sp>
          <p:nvSpPr>
            <p:cNvPr id="466" name="Oval 12">
              <a:extLst>
                <a:ext uri="{FF2B5EF4-FFF2-40B4-BE49-F238E27FC236}">
                  <a16:creationId xmlns:a16="http://schemas.microsoft.com/office/drawing/2014/main" id="{1B4E09EA-6057-44B3-948B-EA68AF1E8D0F}"/>
                </a:ext>
              </a:extLst>
            </p:cNvPr>
            <p:cNvSpPr>
              <a:spLocks noChangeArrowheads="1"/>
            </p:cNvSpPr>
            <p:nvPr/>
          </p:nvSpPr>
          <p:spPr bwMode="auto">
            <a:xfrm>
              <a:off x="871660" y="2421980"/>
              <a:ext cx="914400" cy="914400"/>
            </a:xfrm>
            <a:prstGeom prst="ellipse">
              <a:avLst/>
            </a:prstGeom>
            <a:gradFill flip="none" rotWithShape="1">
              <a:gsLst>
                <a:gs pos="0">
                  <a:schemeClr val="accent1">
                    <a:alpha val="95000"/>
                    <a:lumMod val="90000"/>
                    <a:lumOff val="10000"/>
                  </a:schemeClr>
                </a:gs>
                <a:gs pos="50000">
                  <a:schemeClr val="accent1">
                    <a:lumMod val="90000"/>
                    <a:lumOff val="10000"/>
                    <a:alpha val="95000"/>
                  </a:schemeClr>
                </a:gs>
                <a:gs pos="100000">
                  <a:schemeClr val="accent1">
                    <a:lumMod val="90000"/>
                    <a:lumOff val="10000"/>
                    <a:alpha val="95000"/>
                  </a:schemeClr>
                </a:gs>
              </a:gsLst>
              <a:path path="circle">
                <a:fillToRect l="50000" t="50000" r="50000" b="50000"/>
              </a:path>
              <a:tileRect/>
            </a:gradFill>
            <a:ln w="15875" cap="flat">
              <a:noFill/>
              <a:prstDash val="solid"/>
              <a:miter lim="800000"/>
              <a:headEnd/>
              <a:tailEnd/>
            </a:ln>
            <a:scene3d>
              <a:camera prst="orthographicFront"/>
              <a:lightRig rig="threePt" dir="t"/>
            </a:scene3d>
            <a:sp3d>
              <a:bevelT w="44450" h="6350" prst="hardEdge"/>
              <a:contourClr>
                <a:schemeClr val="bg1">
                  <a:lumMod val="95000"/>
                </a:schemeClr>
              </a:contourClr>
            </a:sp3d>
          </p:spPr>
          <p:txBody>
            <a:bodyPr vert="horz" wrap="square" lIns="93248" tIns="46624" rIns="93248" bIns="46624" numCol="1" anchor="t" anchorCtr="0" compatLnSpc="1">
              <a:prstTxWarp prst="textNoShape">
                <a:avLst/>
              </a:prstTxWarp>
            </a:bodyPr>
            <a:lstStyle/>
            <a:p>
              <a:pPr marL="0" marR="0" lvl="0" indent="0" algn="ctr" defTabSz="932504"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Segoe UI"/>
                <a:ea typeface="+mn-ea"/>
                <a:cs typeface="+mn-cs"/>
              </a:endParaRPr>
            </a:p>
          </p:txBody>
        </p:sp>
        <p:sp>
          <p:nvSpPr>
            <p:cNvPr id="467" name="Freeform 25">
              <a:extLst>
                <a:ext uri="{FF2B5EF4-FFF2-40B4-BE49-F238E27FC236}">
                  <a16:creationId xmlns:a16="http://schemas.microsoft.com/office/drawing/2014/main" id="{C48A2FC6-692F-467D-A420-18643B70B399}"/>
                </a:ext>
              </a:extLst>
            </p:cNvPr>
            <p:cNvSpPr>
              <a:spLocks noEditPoints="1"/>
            </p:cNvSpPr>
            <p:nvPr/>
          </p:nvSpPr>
          <p:spPr bwMode="gray">
            <a:xfrm>
              <a:off x="1089229" y="2675140"/>
              <a:ext cx="479263" cy="408080"/>
            </a:xfrm>
            <a:custGeom>
              <a:avLst/>
              <a:gdLst>
                <a:gd name="T0" fmla="*/ 300 w 300"/>
                <a:gd name="T1" fmla="*/ 201 h 255"/>
                <a:gd name="T2" fmla="*/ 288 w 300"/>
                <a:gd name="T3" fmla="*/ 210 h 255"/>
                <a:gd name="T4" fmla="*/ 285 w 300"/>
                <a:gd name="T5" fmla="*/ 214 h 255"/>
                <a:gd name="T6" fmla="*/ 266 w 300"/>
                <a:gd name="T7" fmla="*/ 230 h 255"/>
                <a:gd name="T8" fmla="*/ 229 w 300"/>
                <a:gd name="T9" fmla="*/ 245 h 255"/>
                <a:gd name="T10" fmla="*/ 169 w 300"/>
                <a:gd name="T11" fmla="*/ 253 h 255"/>
                <a:gd name="T12" fmla="*/ 47 w 300"/>
                <a:gd name="T13" fmla="*/ 231 h 255"/>
                <a:gd name="T14" fmla="*/ 47 w 300"/>
                <a:gd name="T15" fmla="*/ 186 h 255"/>
                <a:gd name="T16" fmla="*/ 89 w 300"/>
                <a:gd name="T17" fmla="*/ 168 h 255"/>
                <a:gd name="T18" fmla="*/ 130 w 300"/>
                <a:gd name="T19" fmla="*/ 171 h 255"/>
                <a:gd name="T20" fmla="*/ 163 w 300"/>
                <a:gd name="T21" fmla="*/ 174 h 255"/>
                <a:gd name="T22" fmla="*/ 198 w 300"/>
                <a:gd name="T23" fmla="*/ 169 h 255"/>
                <a:gd name="T24" fmla="*/ 219 w 300"/>
                <a:gd name="T25" fmla="*/ 182 h 255"/>
                <a:gd name="T26" fmla="*/ 201 w 300"/>
                <a:gd name="T27" fmla="*/ 195 h 255"/>
                <a:gd name="T28" fmla="*/ 174 w 300"/>
                <a:gd name="T29" fmla="*/ 194 h 255"/>
                <a:gd name="T30" fmla="*/ 144 w 300"/>
                <a:gd name="T31" fmla="*/ 202 h 255"/>
                <a:gd name="T32" fmla="*/ 177 w 300"/>
                <a:gd name="T33" fmla="*/ 217 h 255"/>
                <a:gd name="T34" fmla="*/ 223 w 300"/>
                <a:gd name="T35" fmla="*/ 218 h 255"/>
                <a:gd name="T36" fmla="*/ 255 w 300"/>
                <a:gd name="T37" fmla="*/ 209 h 255"/>
                <a:gd name="T38" fmla="*/ 287 w 300"/>
                <a:gd name="T39" fmla="*/ 193 h 255"/>
                <a:gd name="T40" fmla="*/ 300 w 300"/>
                <a:gd name="T41" fmla="*/ 201 h 255"/>
                <a:gd name="T42" fmla="*/ 34 w 300"/>
                <a:gd name="T43" fmla="*/ 173 h 255"/>
                <a:gd name="T44" fmla="*/ 0 w 300"/>
                <a:gd name="T45" fmla="*/ 173 h 255"/>
                <a:gd name="T46" fmla="*/ 0 w 300"/>
                <a:gd name="T47" fmla="*/ 240 h 255"/>
                <a:gd name="T48" fmla="*/ 34 w 300"/>
                <a:gd name="T49" fmla="*/ 240 h 255"/>
                <a:gd name="T50" fmla="*/ 39 w 300"/>
                <a:gd name="T51" fmla="*/ 235 h 255"/>
                <a:gd name="T52" fmla="*/ 39 w 300"/>
                <a:gd name="T53" fmla="*/ 177 h 255"/>
                <a:gd name="T54" fmla="*/ 34 w 300"/>
                <a:gd name="T55" fmla="*/ 173 h 255"/>
                <a:gd name="T56" fmla="*/ 246 w 300"/>
                <a:gd name="T57" fmla="*/ 24 h 255"/>
                <a:gd name="T58" fmla="*/ 246 w 300"/>
                <a:gd name="T59" fmla="*/ 147 h 255"/>
                <a:gd name="T60" fmla="*/ 123 w 300"/>
                <a:gd name="T61" fmla="*/ 147 h 255"/>
                <a:gd name="T62" fmla="*/ 123 w 300"/>
                <a:gd name="T63" fmla="*/ 122 h 255"/>
                <a:gd name="T64" fmla="*/ 99 w 300"/>
                <a:gd name="T65" fmla="*/ 122 h 255"/>
                <a:gd name="T66" fmla="*/ 99 w 300"/>
                <a:gd name="T67" fmla="*/ 0 h 255"/>
                <a:gd name="T68" fmla="*/ 221 w 300"/>
                <a:gd name="T69" fmla="*/ 0 h 255"/>
                <a:gd name="T70" fmla="*/ 221 w 300"/>
                <a:gd name="T71" fmla="*/ 24 h 255"/>
                <a:gd name="T72" fmla="*/ 246 w 300"/>
                <a:gd name="T73" fmla="*/ 24 h 255"/>
                <a:gd name="T74" fmla="*/ 123 w 300"/>
                <a:gd name="T75" fmla="*/ 116 h 255"/>
                <a:gd name="T76" fmla="*/ 123 w 300"/>
                <a:gd name="T77" fmla="*/ 24 h 255"/>
                <a:gd name="T78" fmla="*/ 215 w 300"/>
                <a:gd name="T79" fmla="*/ 24 h 255"/>
                <a:gd name="T80" fmla="*/ 215 w 300"/>
                <a:gd name="T81" fmla="*/ 6 h 255"/>
                <a:gd name="T82" fmla="*/ 105 w 300"/>
                <a:gd name="T83" fmla="*/ 6 h 255"/>
                <a:gd name="T84" fmla="*/ 105 w 300"/>
                <a:gd name="T85" fmla="*/ 116 h 255"/>
                <a:gd name="T86" fmla="*/ 123 w 300"/>
                <a:gd name="T87" fmla="*/ 116 h 255"/>
                <a:gd name="T88" fmla="*/ 224 w 300"/>
                <a:gd name="T89" fmla="*/ 85 h 255"/>
                <a:gd name="T90" fmla="*/ 183 w 300"/>
                <a:gd name="T91" fmla="*/ 56 h 255"/>
                <a:gd name="T92" fmla="*/ 183 w 300"/>
                <a:gd name="T93" fmla="*/ 76 h 255"/>
                <a:gd name="T94" fmla="*/ 145 w 300"/>
                <a:gd name="T95" fmla="*/ 76 h 255"/>
                <a:gd name="T96" fmla="*/ 145 w 300"/>
                <a:gd name="T97" fmla="*/ 94 h 255"/>
                <a:gd name="T98" fmla="*/ 183 w 300"/>
                <a:gd name="T99" fmla="*/ 94 h 255"/>
                <a:gd name="T100" fmla="*/ 183 w 300"/>
                <a:gd name="T101" fmla="*/ 115 h 255"/>
                <a:gd name="T102" fmla="*/ 224 w 300"/>
                <a:gd name="T103" fmla="*/ 8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00" h="255">
                  <a:moveTo>
                    <a:pt x="300" y="201"/>
                  </a:moveTo>
                  <a:cubicBezTo>
                    <a:pt x="300" y="201"/>
                    <a:pt x="299" y="202"/>
                    <a:pt x="288" y="210"/>
                  </a:cubicBezTo>
                  <a:cubicBezTo>
                    <a:pt x="288" y="210"/>
                    <a:pt x="286" y="214"/>
                    <a:pt x="285" y="214"/>
                  </a:cubicBezTo>
                  <a:cubicBezTo>
                    <a:pt x="280" y="218"/>
                    <a:pt x="275" y="223"/>
                    <a:pt x="266" y="230"/>
                  </a:cubicBezTo>
                  <a:cubicBezTo>
                    <a:pt x="257" y="231"/>
                    <a:pt x="238" y="240"/>
                    <a:pt x="229" y="245"/>
                  </a:cubicBezTo>
                  <a:cubicBezTo>
                    <a:pt x="212" y="244"/>
                    <a:pt x="187" y="248"/>
                    <a:pt x="169" y="253"/>
                  </a:cubicBezTo>
                  <a:cubicBezTo>
                    <a:pt x="143" y="249"/>
                    <a:pt x="140" y="255"/>
                    <a:pt x="47" y="231"/>
                  </a:cubicBezTo>
                  <a:cubicBezTo>
                    <a:pt x="47" y="231"/>
                    <a:pt x="47" y="194"/>
                    <a:pt x="47" y="186"/>
                  </a:cubicBezTo>
                  <a:cubicBezTo>
                    <a:pt x="64" y="182"/>
                    <a:pt x="69" y="171"/>
                    <a:pt x="89" y="168"/>
                  </a:cubicBezTo>
                  <a:cubicBezTo>
                    <a:pt x="103" y="166"/>
                    <a:pt x="116" y="167"/>
                    <a:pt x="130" y="171"/>
                  </a:cubicBezTo>
                  <a:cubicBezTo>
                    <a:pt x="139" y="174"/>
                    <a:pt x="148" y="176"/>
                    <a:pt x="163" y="174"/>
                  </a:cubicBezTo>
                  <a:cubicBezTo>
                    <a:pt x="176" y="173"/>
                    <a:pt x="181" y="169"/>
                    <a:pt x="198" y="169"/>
                  </a:cubicBezTo>
                  <a:cubicBezTo>
                    <a:pt x="209" y="169"/>
                    <a:pt x="220" y="176"/>
                    <a:pt x="219" y="182"/>
                  </a:cubicBezTo>
                  <a:cubicBezTo>
                    <a:pt x="219" y="188"/>
                    <a:pt x="208" y="194"/>
                    <a:pt x="201" y="195"/>
                  </a:cubicBezTo>
                  <a:cubicBezTo>
                    <a:pt x="185" y="195"/>
                    <a:pt x="189" y="194"/>
                    <a:pt x="174" y="194"/>
                  </a:cubicBezTo>
                  <a:cubicBezTo>
                    <a:pt x="156" y="194"/>
                    <a:pt x="155" y="197"/>
                    <a:pt x="144" y="202"/>
                  </a:cubicBezTo>
                  <a:cubicBezTo>
                    <a:pt x="155" y="205"/>
                    <a:pt x="162" y="209"/>
                    <a:pt x="177" y="217"/>
                  </a:cubicBezTo>
                  <a:cubicBezTo>
                    <a:pt x="193" y="215"/>
                    <a:pt x="209" y="217"/>
                    <a:pt x="223" y="218"/>
                  </a:cubicBezTo>
                  <a:cubicBezTo>
                    <a:pt x="235" y="215"/>
                    <a:pt x="241" y="210"/>
                    <a:pt x="255" y="209"/>
                  </a:cubicBezTo>
                  <a:cubicBezTo>
                    <a:pt x="264" y="202"/>
                    <a:pt x="276" y="191"/>
                    <a:pt x="287" y="193"/>
                  </a:cubicBezTo>
                  <a:cubicBezTo>
                    <a:pt x="293" y="194"/>
                    <a:pt x="300" y="201"/>
                    <a:pt x="300" y="201"/>
                  </a:cubicBezTo>
                  <a:close/>
                  <a:moveTo>
                    <a:pt x="34" y="173"/>
                  </a:moveTo>
                  <a:cubicBezTo>
                    <a:pt x="0" y="173"/>
                    <a:pt x="0" y="173"/>
                    <a:pt x="0" y="173"/>
                  </a:cubicBezTo>
                  <a:cubicBezTo>
                    <a:pt x="0" y="240"/>
                    <a:pt x="0" y="240"/>
                    <a:pt x="0" y="240"/>
                  </a:cubicBezTo>
                  <a:cubicBezTo>
                    <a:pt x="34" y="240"/>
                    <a:pt x="34" y="240"/>
                    <a:pt x="34" y="240"/>
                  </a:cubicBezTo>
                  <a:cubicBezTo>
                    <a:pt x="37" y="240"/>
                    <a:pt x="39" y="238"/>
                    <a:pt x="39" y="235"/>
                  </a:cubicBezTo>
                  <a:cubicBezTo>
                    <a:pt x="39" y="177"/>
                    <a:pt x="39" y="177"/>
                    <a:pt x="39" y="177"/>
                  </a:cubicBezTo>
                  <a:cubicBezTo>
                    <a:pt x="39" y="175"/>
                    <a:pt x="37" y="173"/>
                    <a:pt x="34" y="173"/>
                  </a:cubicBezTo>
                  <a:close/>
                  <a:moveTo>
                    <a:pt x="246" y="24"/>
                  </a:moveTo>
                  <a:cubicBezTo>
                    <a:pt x="246" y="147"/>
                    <a:pt x="246" y="147"/>
                    <a:pt x="246" y="147"/>
                  </a:cubicBezTo>
                  <a:cubicBezTo>
                    <a:pt x="123" y="147"/>
                    <a:pt x="123" y="147"/>
                    <a:pt x="123" y="147"/>
                  </a:cubicBezTo>
                  <a:cubicBezTo>
                    <a:pt x="123" y="122"/>
                    <a:pt x="123" y="122"/>
                    <a:pt x="123" y="122"/>
                  </a:cubicBezTo>
                  <a:cubicBezTo>
                    <a:pt x="99" y="122"/>
                    <a:pt x="99" y="122"/>
                    <a:pt x="99" y="122"/>
                  </a:cubicBezTo>
                  <a:cubicBezTo>
                    <a:pt x="99" y="0"/>
                    <a:pt x="99" y="0"/>
                    <a:pt x="99" y="0"/>
                  </a:cubicBezTo>
                  <a:cubicBezTo>
                    <a:pt x="221" y="0"/>
                    <a:pt x="221" y="0"/>
                    <a:pt x="221" y="0"/>
                  </a:cubicBezTo>
                  <a:cubicBezTo>
                    <a:pt x="221" y="24"/>
                    <a:pt x="221" y="24"/>
                    <a:pt x="221" y="24"/>
                  </a:cubicBezTo>
                  <a:lnTo>
                    <a:pt x="246" y="24"/>
                  </a:lnTo>
                  <a:close/>
                  <a:moveTo>
                    <a:pt x="123" y="116"/>
                  </a:moveTo>
                  <a:cubicBezTo>
                    <a:pt x="123" y="24"/>
                    <a:pt x="123" y="24"/>
                    <a:pt x="123" y="24"/>
                  </a:cubicBezTo>
                  <a:cubicBezTo>
                    <a:pt x="215" y="24"/>
                    <a:pt x="215" y="24"/>
                    <a:pt x="215" y="24"/>
                  </a:cubicBezTo>
                  <a:cubicBezTo>
                    <a:pt x="215" y="6"/>
                    <a:pt x="215" y="6"/>
                    <a:pt x="215" y="6"/>
                  </a:cubicBezTo>
                  <a:cubicBezTo>
                    <a:pt x="105" y="6"/>
                    <a:pt x="105" y="6"/>
                    <a:pt x="105" y="6"/>
                  </a:cubicBezTo>
                  <a:cubicBezTo>
                    <a:pt x="105" y="116"/>
                    <a:pt x="105" y="116"/>
                    <a:pt x="105" y="116"/>
                  </a:cubicBezTo>
                  <a:lnTo>
                    <a:pt x="123" y="116"/>
                  </a:lnTo>
                  <a:close/>
                  <a:moveTo>
                    <a:pt x="224" y="85"/>
                  </a:moveTo>
                  <a:cubicBezTo>
                    <a:pt x="183" y="56"/>
                    <a:pt x="183" y="56"/>
                    <a:pt x="183" y="56"/>
                  </a:cubicBezTo>
                  <a:cubicBezTo>
                    <a:pt x="183" y="76"/>
                    <a:pt x="183" y="76"/>
                    <a:pt x="183" y="76"/>
                  </a:cubicBezTo>
                  <a:cubicBezTo>
                    <a:pt x="145" y="76"/>
                    <a:pt x="145" y="76"/>
                    <a:pt x="145" y="76"/>
                  </a:cubicBezTo>
                  <a:cubicBezTo>
                    <a:pt x="145" y="94"/>
                    <a:pt x="145" y="94"/>
                    <a:pt x="145" y="94"/>
                  </a:cubicBezTo>
                  <a:cubicBezTo>
                    <a:pt x="183" y="94"/>
                    <a:pt x="183" y="94"/>
                    <a:pt x="183" y="94"/>
                  </a:cubicBezTo>
                  <a:cubicBezTo>
                    <a:pt x="183" y="115"/>
                    <a:pt x="183" y="115"/>
                    <a:pt x="183" y="115"/>
                  </a:cubicBezTo>
                  <a:lnTo>
                    <a:pt x="224" y="85"/>
                  </a:ln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505050"/>
                </a:solidFill>
                <a:effectLst/>
                <a:uLnTx/>
                <a:uFillTx/>
                <a:latin typeface="Segoe UI"/>
                <a:ea typeface="+mn-ea"/>
                <a:cs typeface="+mn-cs"/>
              </a:endParaRPr>
            </a:p>
          </p:txBody>
        </p:sp>
      </p:grpSp>
      <p:sp>
        <p:nvSpPr>
          <p:cNvPr id="471" name="Rectangle 470">
            <a:extLst>
              <a:ext uri="{FF2B5EF4-FFF2-40B4-BE49-F238E27FC236}">
                <a16:creationId xmlns:a16="http://schemas.microsoft.com/office/drawing/2014/main" id="{8F5F9DB5-A906-4889-88A4-34CE308E6C84}"/>
              </a:ext>
            </a:extLst>
          </p:cNvPr>
          <p:cNvSpPr/>
          <p:nvPr/>
        </p:nvSpPr>
        <p:spPr bwMode="auto">
          <a:xfrm>
            <a:off x="453895" y="2004838"/>
            <a:ext cx="11525876" cy="457200"/>
          </a:xfrm>
          <a:prstGeom prst="rect">
            <a:avLst/>
          </a:prstGeom>
          <a:solidFill>
            <a:schemeClr val="tx1">
              <a:lumMod val="75000"/>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114" rtl="0" eaLnBrk="1" fontAlgn="base" latinLnBrk="0" hangingPunct="1">
              <a:lnSpc>
                <a:spcPct val="100000"/>
              </a:lnSpc>
              <a:spcBef>
                <a:spcPct val="0"/>
              </a:spcBef>
              <a:spcAft>
                <a:spcPct val="0"/>
              </a:spcAft>
              <a:buClrTx/>
              <a:buSzTx/>
              <a:buFontTx/>
              <a:buNone/>
              <a:tabLst/>
              <a:defRPr/>
            </a:pPr>
            <a:r>
              <a:rPr kumimoji="0" lang="en-US" sz="2400" i="0" u="none" strike="noStrike" kern="0" cap="none" spc="0" normalizeH="0" baseline="0" noProof="0" dirty="0">
                <a:ln>
                  <a:noFill/>
                </a:ln>
                <a:solidFill>
                  <a:srgbClr val="FFFFFF"/>
                </a:solidFill>
                <a:effectLst/>
                <a:uLnTx/>
                <a:uFillTx/>
                <a:latin typeface="Segoe UI Semilight" panose="020B0402040204020203" pitchFamily="34" charset="0"/>
                <a:cs typeface="Segoe UI Semilight" panose="020B0402040204020203" pitchFamily="34" charset="0"/>
              </a:rPr>
              <a:t>End-to-End Solution for Small and Midsize</a:t>
            </a:r>
            <a:r>
              <a:rPr kumimoji="0" lang="en-US" sz="2400" i="0" u="none" strike="noStrike" kern="0" cap="none" spc="0" normalizeH="0" noProof="0" dirty="0">
                <a:ln>
                  <a:noFill/>
                </a:ln>
                <a:solidFill>
                  <a:srgbClr val="FFFFFF"/>
                </a:solidFill>
                <a:effectLst/>
                <a:uLnTx/>
                <a:uFillTx/>
                <a:latin typeface="Segoe UI Semilight" panose="020B0402040204020203" pitchFamily="34" charset="0"/>
                <a:cs typeface="Segoe UI Semilight" panose="020B0402040204020203" pitchFamily="34" charset="0"/>
              </a:rPr>
              <a:t> Businesses</a:t>
            </a:r>
            <a:endParaRPr kumimoji="0" lang="en-US" sz="2400" i="0" u="none" strike="noStrike" kern="0" cap="none" spc="0" normalizeH="0" baseline="0" noProof="0" dirty="0">
              <a:ln>
                <a:noFill/>
              </a:ln>
              <a:solidFill>
                <a:srgbClr val="FFFFFF"/>
              </a:solidFill>
              <a:effectLst/>
              <a:uLnTx/>
              <a:uFillTx/>
              <a:latin typeface="Segoe UI Semilight" panose="020B0402040204020203" pitchFamily="34" charset="0"/>
              <a:cs typeface="Segoe UI Semilight" panose="020B0402040204020203" pitchFamily="34" charset="0"/>
            </a:endParaRPr>
          </a:p>
        </p:txBody>
      </p:sp>
      <p:sp>
        <p:nvSpPr>
          <p:cNvPr id="473" name="TextBox 472">
            <a:extLst>
              <a:ext uri="{FF2B5EF4-FFF2-40B4-BE49-F238E27FC236}">
                <a16:creationId xmlns:a16="http://schemas.microsoft.com/office/drawing/2014/main" id="{A6481238-0202-4EBF-B650-C829DA2AC6D6}"/>
              </a:ext>
            </a:extLst>
          </p:cNvPr>
          <p:cNvSpPr txBox="1"/>
          <p:nvPr/>
        </p:nvSpPr>
        <p:spPr>
          <a:xfrm>
            <a:off x="10333851" y="3844856"/>
            <a:ext cx="1645920" cy="1371600"/>
          </a:xfrm>
          <a:prstGeom prst="rect">
            <a:avLst/>
          </a:prstGeom>
          <a:noFill/>
          <a:ln w="6350">
            <a:noFill/>
            <a:prstDash val="dash"/>
          </a:ln>
        </p:spPr>
        <p:txBody>
          <a:bodyPr wrap="square" lIns="45720" tIns="0" rIns="45720" bIns="0" rtlCol="0" anchor="ctr" anchorCtr="0">
            <a:noAutofit/>
          </a:bodyPr>
          <a:lstStyle/>
          <a:p>
            <a:pPr marL="0" marR="0" lvl="0" indent="0" algn="ctr" defTabSz="932504"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Segoe UI"/>
                <a:ea typeface="+mn-ea"/>
                <a:cs typeface="Segoe UI Semibold" panose="020B0702040204020203" pitchFamily="34" charset="0"/>
              </a:rPr>
              <a:t>Integrating with other Apps in Eco-system</a:t>
            </a:r>
          </a:p>
        </p:txBody>
      </p:sp>
      <p:grpSp>
        <p:nvGrpSpPr>
          <p:cNvPr id="208" name="Group 207">
            <a:extLst>
              <a:ext uri="{FF2B5EF4-FFF2-40B4-BE49-F238E27FC236}">
                <a16:creationId xmlns:a16="http://schemas.microsoft.com/office/drawing/2014/main" id="{D4568FDB-0523-45CC-84C7-F0DC2B284678}"/>
              </a:ext>
            </a:extLst>
          </p:cNvPr>
          <p:cNvGrpSpPr/>
          <p:nvPr/>
        </p:nvGrpSpPr>
        <p:grpSpPr>
          <a:xfrm>
            <a:off x="10699611" y="2731839"/>
            <a:ext cx="914400" cy="914400"/>
            <a:chOff x="7046968" y="5614143"/>
            <a:chExt cx="914400" cy="914400"/>
          </a:xfrm>
        </p:grpSpPr>
        <p:sp>
          <p:nvSpPr>
            <p:cNvPr id="474" name="Oval 22">
              <a:extLst>
                <a:ext uri="{FF2B5EF4-FFF2-40B4-BE49-F238E27FC236}">
                  <a16:creationId xmlns:a16="http://schemas.microsoft.com/office/drawing/2014/main" id="{DD69D0F3-35FB-4FAD-9CFE-C798D05CC926}"/>
                </a:ext>
              </a:extLst>
            </p:cNvPr>
            <p:cNvSpPr>
              <a:spLocks noChangeArrowheads="1"/>
            </p:cNvSpPr>
            <p:nvPr/>
          </p:nvSpPr>
          <p:spPr bwMode="auto">
            <a:xfrm>
              <a:off x="7046968" y="5614143"/>
              <a:ext cx="914400" cy="914400"/>
            </a:xfrm>
            <a:prstGeom prst="ellipse">
              <a:avLst/>
            </a:prstGeom>
            <a:gradFill flip="none" rotWithShape="1">
              <a:gsLst>
                <a:gs pos="0">
                  <a:schemeClr val="accent1">
                    <a:alpha val="95000"/>
                    <a:lumMod val="90000"/>
                    <a:lumOff val="10000"/>
                  </a:schemeClr>
                </a:gs>
                <a:gs pos="50000">
                  <a:schemeClr val="accent1">
                    <a:lumMod val="90000"/>
                    <a:lumOff val="10000"/>
                    <a:alpha val="95000"/>
                  </a:schemeClr>
                </a:gs>
                <a:gs pos="100000">
                  <a:schemeClr val="accent1">
                    <a:lumMod val="90000"/>
                    <a:lumOff val="10000"/>
                    <a:alpha val="95000"/>
                  </a:schemeClr>
                </a:gs>
              </a:gsLst>
              <a:path path="circle">
                <a:fillToRect l="50000" t="50000" r="50000" b="50000"/>
              </a:path>
              <a:tileRect/>
            </a:gradFill>
            <a:ln w="15875" cap="flat">
              <a:noFill/>
              <a:prstDash val="solid"/>
              <a:miter lim="800000"/>
              <a:headEnd/>
              <a:tailEnd/>
            </a:ln>
            <a:scene3d>
              <a:camera prst="orthographicFront"/>
              <a:lightRig rig="threePt" dir="t"/>
            </a:scene3d>
            <a:sp3d>
              <a:bevelT w="44450" h="6350" prst="hardEdge"/>
              <a:contourClr>
                <a:schemeClr val="bg1">
                  <a:lumMod val="95000"/>
                </a:schemeClr>
              </a:contourClr>
            </a:sp3d>
          </p:spPr>
          <p:txBody>
            <a:bodyPr vert="horz" wrap="square" lIns="93248" tIns="46624" rIns="93248" bIns="46624" numCol="1" anchor="t" anchorCtr="0" compatLnSpc="1">
              <a:prstTxWarp prst="textNoShape">
                <a:avLst/>
              </a:prstTxWarp>
            </a:bodyPr>
            <a:lstStyle/>
            <a:p>
              <a:pPr marL="0" marR="0" lvl="0" indent="0" algn="l" defTabSz="932504"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Segoe UI"/>
                <a:ea typeface="+mn-ea"/>
                <a:cs typeface="+mn-cs"/>
              </a:endParaRPr>
            </a:p>
          </p:txBody>
        </p:sp>
        <p:pic>
          <p:nvPicPr>
            <p:cNvPr id="475" name="Picture 2" descr="\\MAGNUM\Projects\Microsoft\Cloud Power FY12\Design\ICONS_PNG\Compass.png">
              <a:extLst>
                <a:ext uri="{FF2B5EF4-FFF2-40B4-BE49-F238E27FC236}">
                  <a16:creationId xmlns:a16="http://schemas.microsoft.com/office/drawing/2014/main" id="{7B541269-1437-4527-96FD-2B6276C4CA06}"/>
                </a:ext>
              </a:extLst>
            </p:cNvPr>
            <p:cNvPicPr>
              <a:picLocks noChangeAspect="1" noChangeArrowheads="1"/>
            </p:cNvPicPr>
            <p:nvPr/>
          </p:nvPicPr>
          <p:blipFill>
            <a:blip r:embed="rId3" cstate="print">
              <a:biLevel thresh="25000"/>
            </a:blip>
            <a:srcRect/>
            <a:stretch>
              <a:fillRect/>
            </a:stretch>
          </p:blipFill>
          <p:spPr bwMode="auto">
            <a:xfrm>
              <a:off x="7179574" y="5746835"/>
              <a:ext cx="649189" cy="649017"/>
            </a:xfrm>
            <a:prstGeom prst="rect">
              <a:avLst/>
            </a:prstGeom>
            <a:noFill/>
          </p:spPr>
        </p:pic>
      </p:grpSp>
      <p:sp>
        <p:nvSpPr>
          <p:cNvPr id="477" name="TextBox 476">
            <a:extLst>
              <a:ext uri="{FF2B5EF4-FFF2-40B4-BE49-F238E27FC236}">
                <a16:creationId xmlns:a16="http://schemas.microsoft.com/office/drawing/2014/main" id="{2C590280-22BF-428F-95DA-213DF35721F6}"/>
              </a:ext>
            </a:extLst>
          </p:cNvPr>
          <p:cNvSpPr txBox="1"/>
          <p:nvPr/>
        </p:nvSpPr>
        <p:spPr>
          <a:xfrm>
            <a:off x="8357861" y="3844856"/>
            <a:ext cx="1645920" cy="1371600"/>
          </a:xfrm>
          <a:prstGeom prst="rect">
            <a:avLst/>
          </a:prstGeom>
          <a:noFill/>
          <a:ln w="6350">
            <a:noFill/>
            <a:prstDash val="dash"/>
          </a:ln>
        </p:spPr>
        <p:txBody>
          <a:bodyPr wrap="square" lIns="45720" tIns="0" rIns="45720" bIns="0" rtlCol="0" anchor="ctr" anchorCtr="0">
            <a:noAutofit/>
          </a:bodyPr>
          <a:lstStyle/>
          <a:p>
            <a:pPr marL="0" marR="0" lvl="0" indent="0" algn="ctr" defTabSz="932504"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Segoe UI"/>
                <a:ea typeface="+mn-ea"/>
                <a:cs typeface="Segoe UI Semibold" panose="020B0702040204020203" pitchFamily="34" charset="0"/>
              </a:rPr>
              <a:t>Business insights through analytics</a:t>
            </a:r>
          </a:p>
        </p:txBody>
      </p:sp>
      <p:grpSp>
        <p:nvGrpSpPr>
          <p:cNvPr id="209" name="Group 208">
            <a:extLst>
              <a:ext uri="{FF2B5EF4-FFF2-40B4-BE49-F238E27FC236}">
                <a16:creationId xmlns:a16="http://schemas.microsoft.com/office/drawing/2014/main" id="{6DCC1484-4D28-4EC1-9D22-F0B003F2C070}"/>
              </a:ext>
            </a:extLst>
          </p:cNvPr>
          <p:cNvGrpSpPr/>
          <p:nvPr/>
        </p:nvGrpSpPr>
        <p:grpSpPr>
          <a:xfrm>
            <a:off x="8723620" y="2731839"/>
            <a:ext cx="914400" cy="914400"/>
            <a:chOff x="7736935" y="4244663"/>
            <a:chExt cx="914400" cy="914400"/>
          </a:xfrm>
        </p:grpSpPr>
        <p:sp>
          <p:nvSpPr>
            <p:cNvPr id="478" name="Oval 18">
              <a:extLst>
                <a:ext uri="{FF2B5EF4-FFF2-40B4-BE49-F238E27FC236}">
                  <a16:creationId xmlns:a16="http://schemas.microsoft.com/office/drawing/2014/main" id="{4341B771-EDAC-456C-9E11-FC9910916717}"/>
                </a:ext>
              </a:extLst>
            </p:cNvPr>
            <p:cNvSpPr>
              <a:spLocks noChangeArrowheads="1"/>
            </p:cNvSpPr>
            <p:nvPr/>
          </p:nvSpPr>
          <p:spPr bwMode="auto">
            <a:xfrm>
              <a:off x="7736935" y="4244663"/>
              <a:ext cx="914400" cy="914400"/>
            </a:xfrm>
            <a:prstGeom prst="ellipse">
              <a:avLst/>
            </a:prstGeom>
            <a:gradFill flip="none" rotWithShape="1">
              <a:gsLst>
                <a:gs pos="0">
                  <a:schemeClr val="accent1">
                    <a:alpha val="95000"/>
                    <a:lumMod val="90000"/>
                    <a:lumOff val="10000"/>
                  </a:schemeClr>
                </a:gs>
                <a:gs pos="50000">
                  <a:schemeClr val="accent1">
                    <a:lumMod val="90000"/>
                    <a:lumOff val="10000"/>
                    <a:alpha val="95000"/>
                  </a:schemeClr>
                </a:gs>
                <a:gs pos="100000">
                  <a:schemeClr val="accent1">
                    <a:lumMod val="90000"/>
                    <a:lumOff val="10000"/>
                    <a:alpha val="95000"/>
                  </a:schemeClr>
                </a:gs>
              </a:gsLst>
              <a:path path="circle">
                <a:fillToRect l="50000" t="50000" r="50000" b="50000"/>
              </a:path>
              <a:tileRect/>
            </a:gradFill>
            <a:ln w="15875" cap="flat">
              <a:noFill/>
              <a:prstDash val="solid"/>
              <a:miter lim="800000"/>
              <a:headEnd/>
              <a:tailEnd/>
            </a:ln>
            <a:scene3d>
              <a:camera prst="orthographicFront"/>
              <a:lightRig rig="threePt" dir="t"/>
            </a:scene3d>
            <a:sp3d>
              <a:bevelT w="44450" h="6350" prst="hardEdge"/>
              <a:contourClr>
                <a:schemeClr val="bg1">
                  <a:lumMod val="95000"/>
                </a:schemeClr>
              </a:contourClr>
            </a:sp3d>
          </p:spPr>
          <p:txBody>
            <a:bodyPr vert="horz" wrap="square" lIns="93248" tIns="46624" rIns="93248" bIns="46624" numCol="1" anchor="t" anchorCtr="0" compatLnSpc="1">
              <a:prstTxWarp prst="textNoShape">
                <a:avLst/>
              </a:prstTxWarp>
            </a:bodyPr>
            <a:lstStyle/>
            <a:p>
              <a:pPr marL="0" marR="0" lvl="0" indent="0" algn="l" defTabSz="932504"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Segoe UI"/>
                <a:ea typeface="+mn-ea"/>
                <a:cs typeface="+mn-cs"/>
              </a:endParaRPr>
            </a:p>
          </p:txBody>
        </p:sp>
        <p:grpSp>
          <p:nvGrpSpPr>
            <p:cNvPr id="479" name="Group 478">
              <a:extLst>
                <a:ext uri="{FF2B5EF4-FFF2-40B4-BE49-F238E27FC236}">
                  <a16:creationId xmlns:a16="http://schemas.microsoft.com/office/drawing/2014/main" id="{19C922CA-C248-460D-A542-F75C9B4A22BC}"/>
                </a:ext>
              </a:extLst>
            </p:cNvPr>
            <p:cNvGrpSpPr/>
            <p:nvPr/>
          </p:nvGrpSpPr>
          <p:grpSpPr>
            <a:xfrm>
              <a:off x="7943466" y="4472740"/>
              <a:ext cx="529055" cy="458247"/>
              <a:chOff x="3582643" y="5802313"/>
              <a:chExt cx="588962" cy="496887"/>
            </a:xfrm>
            <a:solidFill>
              <a:schemeClr val="bg1"/>
            </a:solidFill>
          </p:grpSpPr>
          <p:sp>
            <p:nvSpPr>
              <p:cNvPr id="480" name="Freeform 30">
                <a:extLst>
                  <a:ext uri="{FF2B5EF4-FFF2-40B4-BE49-F238E27FC236}">
                    <a16:creationId xmlns:a16="http://schemas.microsoft.com/office/drawing/2014/main" id="{4A5A3D7A-5E6D-4363-8A67-C27D3A66CD9E}"/>
                  </a:ext>
                </a:extLst>
              </p:cNvPr>
              <p:cNvSpPr>
                <a:spLocks noEditPoints="1"/>
              </p:cNvSpPr>
              <p:nvPr/>
            </p:nvSpPr>
            <p:spPr bwMode="auto">
              <a:xfrm>
                <a:off x="3582643" y="5802313"/>
                <a:ext cx="588962" cy="496887"/>
              </a:xfrm>
              <a:custGeom>
                <a:avLst/>
                <a:gdLst>
                  <a:gd name="T0" fmla="*/ 371 w 371"/>
                  <a:gd name="T1" fmla="*/ 225 h 313"/>
                  <a:gd name="T2" fmla="*/ 371 w 371"/>
                  <a:gd name="T3" fmla="*/ 0 h 313"/>
                  <a:gd name="T4" fmla="*/ 0 w 371"/>
                  <a:gd name="T5" fmla="*/ 0 h 313"/>
                  <a:gd name="T6" fmla="*/ 0 w 371"/>
                  <a:gd name="T7" fmla="*/ 225 h 313"/>
                  <a:gd name="T8" fmla="*/ 183 w 371"/>
                  <a:gd name="T9" fmla="*/ 225 h 313"/>
                  <a:gd name="T10" fmla="*/ 183 w 371"/>
                  <a:gd name="T11" fmla="*/ 289 h 313"/>
                  <a:gd name="T12" fmla="*/ 102 w 371"/>
                  <a:gd name="T13" fmla="*/ 289 h 313"/>
                  <a:gd name="T14" fmla="*/ 102 w 371"/>
                  <a:gd name="T15" fmla="*/ 313 h 313"/>
                  <a:gd name="T16" fmla="*/ 292 w 371"/>
                  <a:gd name="T17" fmla="*/ 313 h 313"/>
                  <a:gd name="T18" fmla="*/ 292 w 371"/>
                  <a:gd name="T19" fmla="*/ 289 h 313"/>
                  <a:gd name="T20" fmla="*/ 211 w 371"/>
                  <a:gd name="T21" fmla="*/ 289 h 313"/>
                  <a:gd name="T22" fmla="*/ 211 w 371"/>
                  <a:gd name="T23" fmla="*/ 225 h 313"/>
                  <a:gd name="T24" fmla="*/ 371 w 371"/>
                  <a:gd name="T25" fmla="*/ 225 h 313"/>
                  <a:gd name="T26" fmla="*/ 33 w 371"/>
                  <a:gd name="T27" fmla="*/ 34 h 313"/>
                  <a:gd name="T28" fmla="*/ 337 w 371"/>
                  <a:gd name="T29" fmla="*/ 34 h 313"/>
                  <a:gd name="T30" fmla="*/ 337 w 371"/>
                  <a:gd name="T31" fmla="*/ 191 h 313"/>
                  <a:gd name="T32" fmla="*/ 33 w 371"/>
                  <a:gd name="T33" fmla="*/ 191 h 313"/>
                  <a:gd name="T34" fmla="*/ 33 w 371"/>
                  <a:gd name="T35" fmla="*/ 34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1" h="313">
                    <a:moveTo>
                      <a:pt x="371" y="225"/>
                    </a:moveTo>
                    <a:lnTo>
                      <a:pt x="371" y="0"/>
                    </a:lnTo>
                    <a:lnTo>
                      <a:pt x="0" y="0"/>
                    </a:lnTo>
                    <a:lnTo>
                      <a:pt x="0" y="225"/>
                    </a:lnTo>
                    <a:lnTo>
                      <a:pt x="183" y="225"/>
                    </a:lnTo>
                    <a:lnTo>
                      <a:pt x="183" y="289"/>
                    </a:lnTo>
                    <a:lnTo>
                      <a:pt x="102" y="289"/>
                    </a:lnTo>
                    <a:lnTo>
                      <a:pt x="102" y="313"/>
                    </a:lnTo>
                    <a:lnTo>
                      <a:pt x="292" y="313"/>
                    </a:lnTo>
                    <a:lnTo>
                      <a:pt x="292" y="289"/>
                    </a:lnTo>
                    <a:lnTo>
                      <a:pt x="211" y="289"/>
                    </a:lnTo>
                    <a:lnTo>
                      <a:pt x="211" y="225"/>
                    </a:lnTo>
                    <a:lnTo>
                      <a:pt x="371" y="225"/>
                    </a:lnTo>
                    <a:close/>
                    <a:moveTo>
                      <a:pt x="33" y="34"/>
                    </a:moveTo>
                    <a:lnTo>
                      <a:pt x="337" y="34"/>
                    </a:lnTo>
                    <a:lnTo>
                      <a:pt x="337" y="191"/>
                    </a:lnTo>
                    <a:lnTo>
                      <a:pt x="33" y="191"/>
                    </a:lnTo>
                    <a:lnTo>
                      <a:pt x="33" y="34"/>
                    </a:lnTo>
                    <a:close/>
                  </a:path>
                </a:pathLst>
              </a:custGeom>
              <a:grpFill/>
              <a:ln>
                <a:noFill/>
              </a:ln>
            </p:spPr>
            <p:txBody>
              <a:bodyPr vert="horz" wrap="square" lIns="91428" tIns="45714" rIns="91428" bIns="45714" numCol="1" anchor="t" anchorCtr="0" compatLnSpc="1">
                <a:prstTxWarp prst="textNoShape">
                  <a:avLst/>
                </a:prstTxWarp>
              </a:bodyPr>
              <a:lstStyle/>
              <a:p>
                <a:pPr marL="0" marR="0" lvl="0" indent="0" algn="l" defTabSz="914309"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505050"/>
                  </a:solidFill>
                  <a:effectLst/>
                  <a:uLnTx/>
                  <a:uFillTx/>
                  <a:latin typeface="Segoe UI"/>
                  <a:ea typeface="+mn-ea"/>
                  <a:cs typeface="+mn-cs"/>
                </a:endParaRPr>
              </a:p>
            </p:txBody>
          </p:sp>
          <p:sp>
            <p:nvSpPr>
              <p:cNvPr id="481" name="Freeform 31">
                <a:extLst>
                  <a:ext uri="{FF2B5EF4-FFF2-40B4-BE49-F238E27FC236}">
                    <a16:creationId xmlns:a16="http://schemas.microsoft.com/office/drawing/2014/main" id="{C5B978A5-78EF-4546-ADD3-40A0FDC2120E}"/>
                  </a:ext>
                </a:extLst>
              </p:cNvPr>
              <p:cNvSpPr>
                <a:spLocks/>
              </p:cNvSpPr>
              <p:nvPr/>
            </p:nvSpPr>
            <p:spPr bwMode="auto">
              <a:xfrm>
                <a:off x="3679480" y="5908675"/>
                <a:ext cx="196850" cy="152400"/>
              </a:xfrm>
              <a:custGeom>
                <a:avLst/>
                <a:gdLst>
                  <a:gd name="T0" fmla="*/ 124 w 124"/>
                  <a:gd name="T1" fmla="*/ 96 h 96"/>
                  <a:gd name="T2" fmla="*/ 0 w 124"/>
                  <a:gd name="T3" fmla="*/ 96 h 96"/>
                  <a:gd name="T4" fmla="*/ 0 w 124"/>
                  <a:gd name="T5" fmla="*/ 0 h 96"/>
                  <a:gd name="T6" fmla="*/ 10 w 124"/>
                  <a:gd name="T7" fmla="*/ 0 h 96"/>
                  <a:gd name="T8" fmla="*/ 10 w 124"/>
                  <a:gd name="T9" fmla="*/ 86 h 96"/>
                  <a:gd name="T10" fmla="*/ 124 w 124"/>
                  <a:gd name="T11" fmla="*/ 86 h 96"/>
                  <a:gd name="T12" fmla="*/ 124 w 124"/>
                  <a:gd name="T13" fmla="*/ 96 h 96"/>
                </a:gdLst>
                <a:ahLst/>
                <a:cxnLst>
                  <a:cxn ang="0">
                    <a:pos x="T0" y="T1"/>
                  </a:cxn>
                  <a:cxn ang="0">
                    <a:pos x="T2" y="T3"/>
                  </a:cxn>
                  <a:cxn ang="0">
                    <a:pos x="T4" y="T5"/>
                  </a:cxn>
                  <a:cxn ang="0">
                    <a:pos x="T6" y="T7"/>
                  </a:cxn>
                  <a:cxn ang="0">
                    <a:pos x="T8" y="T9"/>
                  </a:cxn>
                  <a:cxn ang="0">
                    <a:pos x="T10" y="T11"/>
                  </a:cxn>
                  <a:cxn ang="0">
                    <a:pos x="T12" y="T13"/>
                  </a:cxn>
                </a:cxnLst>
                <a:rect l="0" t="0" r="r" b="b"/>
                <a:pathLst>
                  <a:path w="124" h="96">
                    <a:moveTo>
                      <a:pt x="124" y="96"/>
                    </a:moveTo>
                    <a:lnTo>
                      <a:pt x="0" y="96"/>
                    </a:lnTo>
                    <a:lnTo>
                      <a:pt x="0" y="0"/>
                    </a:lnTo>
                    <a:lnTo>
                      <a:pt x="10" y="0"/>
                    </a:lnTo>
                    <a:lnTo>
                      <a:pt x="10" y="86"/>
                    </a:lnTo>
                    <a:lnTo>
                      <a:pt x="124" y="86"/>
                    </a:lnTo>
                    <a:lnTo>
                      <a:pt x="124" y="96"/>
                    </a:lnTo>
                    <a:close/>
                  </a:path>
                </a:pathLst>
              </a:custGeom>
              <a:grpFill/>
              <a:ln>
                <a:noFill/>
              </a:ln>
            </p:spPr>
            <p:txBody>
              <a:bodyPr vert="horz" wrap="square" lIns="91428" tIns="45714" rIns="91428" bIns="45714" numCol="1" anchor="t" anchorCtr="0" compatLnSpc="1">
                <a:prstTxWarp prst="textNoShape">
                  <a:avLst/>
                </a:prstTxWarp>
              </a:bodyPr>
              <a:lstStyle/>
              <a:p>
                <a:pPr marL="0" marR="0" lvl="0" indent="0" algn="l" defTabSz="914309"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505050"/>
                  </a:solidFill>
                  <a:effectLst/>
                  <a:uLnTx/>
                  <a:uFillTx/>
                  <a:latin typeface="Segoe UI"/>
                  <a:ea typeface="+mn-ea"/>
                  <a:cs typeface="+mn-cs"/>
                </a:endParaRPr>
              </a:p>
            </p:txBody>
          </p:sp>
          <p:sp>
            <p:nvSpPr>
              <p:cNvPr id="482" name="Rectangle 32">
                <a:extLst>
                  <a:ext uri="{FF2B5EF4-FFF2-40B4-BE49-F238E27FC236}">
                    <a16:creationId xmlns:a16="http://schemas.microsoft.com/office/drawing/2014/main" id="{67320914-41F5-458B-961A-FAFFA6358C0E}"/>
                  </a:ext>
                </a:extLst>
              </p:cNvPr>
              <p:cNvSpPr>
                <a:spLocks noChangeArrowheads="1"/>
              </p:cNvSpPr>
              <p:nvPr/>
            </p:nvSpPr>
            <p:spPr bwMode="auto">
              <a:xfrm>
                <a:off x="3842993" y="5911850"/>
                <a:ext cx="14287" cy="114300"/>
              </a:xfrm>
              <a:prstGeom prst="rect">
                <a:avLst/>
              </a:prstGeom>
              <a:grpFill/>
              <a:ln>
                <a:noFill/>
              </a:ln>
            </p:spPr>
            <p:txBody>
              <a:bodyPr vert="horz" wrap="square" lIns="91428" tIns="45714" rIns="91428" bIns="45714" numCol="1" anchor="t" anchorCtr="0" compatLnSpc="1">
                <a:prstTxWarp prst="textNoShape">
                  <a:avLst/>
                </a:prstTxWarp>
              </a:bodyPr>
              <a:lstStyle/>
              <a:p>
                <a:pPr marL="0" marR="0" lvl="0" indent="0" algn="l" defTabSz="914309"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505050"/>
                  </a:solidFill>
                  <a:effectLst/>
                  <a:uLnTx/>
                  <a:uFillTx/>
                  <a:latin typeface="Segoe UI"/>
                  <a:ea typeface="+mn-ea"/>
                  <a:cs typeface="+mn-cs"/>
                </a:endParaRPr>
              </a:p>
            </p:txBody>
          </p:sp>
          <p:sp>
            <p:nvSpPr>
              <p:cNvPr id="483" name="Rectangle 33">
                <a:extLst>
                  <a:ext uri="{FF2B5EF4-FFF2-40B4-BE49-F238E27FC236}">
                    <a16:creationId xmlns:a16="http://schemas.microsoft.com/office/drawing/2014/main" id="{F47229A9-ECC8-46C0-9844-9D1F3AF8AC4A}"/>
                  </a:ext>
                </a:extLst>
              </p:cNvPr>
              <p:cNvSpPr>
                <a:spLocks noChangeArrowheads="1"/>
              </p:cNvSpPr>
              <p:nvPr/>
            </p:nvSpPr>
            <p:spPr bwMode="auto">
              <a:xfrm>
                <a:off x="3804893" y="5927725"/>
                <a:ext cx="14287" cy="98425"/>
              </a:xfrm>
              <a:prstGeom prst="rect">
                <a:avLst/>
              </a:prstGeom>
              <a:grpFill/>
              <a:ln>
                <a:noFill/>
              </a:ln>
            </p:spPr>
            <p:txBody>
              <a:bodyPr vert="horz" wrap="square" lIns="91428" tIns="45714" rIns="91428" bIns="45714" numCol="1" anchor="t" anchorCtr="0" compatLnSpc="1">
                <a:prstTxWarp prst="textNoShape">
                  <a:avLst/>
                </a:prstTxWarp>
              </a:bodyPr>
              <a:lstStyle/>
              <a:p>
                <a:pPr marL="0" marR="0" lvl="0" indent="0" algn="l" defTabSz="914309"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505050"/>
                  </a:solidFill>
                  <a:effectLst/>
                  <a:uLnTx/>
                  <a:uFillTx/>
                  <a:latin typeface="Segoe UI"/>
                  <a:ea typeface="+mn-ea"/>
                  <a:cs typeface="+mn-cs"/>
                </a:endParaRPr>
              </a:p>
            </p:txBody>
          </p:sp>
          <p:sp>
            <p:nvSpPr>
              <p:cNvPr id="484" name="Rectangle 34">
                <a:extLst>
                  <a:ext uri="{FF2B5EF4-FFF2-40B4-BE49-F238E27FC236}">
                    <a16:creationId xmlns:a16="http://schemas.microsoft.com/office/drawing/2014/main" id="{3B626EC7-3DF6-424D-8AA3-532073082D71}"/>
                  </a:ext>
                </a:extLst>
              </p:cNvPr>
              <p:cNvSpPr>
                <a:spLocks noChangeArrowheads="1"/>
              </p:cNvSpPr>
              <p:nvPr/>
            </p:nvSpPr>
            <p:spPr bwMode="auto">
              <a:xfrm>
                <a:off x="3766793" y="5957888"/>
                <a:ext cx="14287" cy="68262"/>
              </a:xfrm>
              <a:prstGeom prst="rect">
                <a:avLst/>
              </a:prstGeom>
              <a:grpFill/>
              <a:ln>
                <a:noFill/>
              </a:ln>
            </p:spPr>
            <p:txBody>
              <a:bodyPr vert="horz" wrap="square" lIns="91428" tIns="45714" rIns="91428" bIns="45714" numCol="1" anchor="t" anchorCtr="0" compatLnSpc="1">
                <a:prstTxWarp prst="textNoShape">
                  <a:avLst/>
                </a:prstTxWarp>
              </a:bodyPr>
              <a:lstStyle/>
              <a:p>
                <a:pPr marL="0" marR="0" lvl="0" indent="0" algn="l" defTabSz="914309"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505050"/>
                  </a:solidFill>
                  <a:effectLst/>
                  <a:uLnTx/>
                  <a:uFillTx/>
                  <a:latin typeface="Segoe UI"/>
                  <a:ea typeface="+mn-ea"/>
                  <a:cs typeface="+mn-cs"/>
                </a:endParaRPr>
              </a:p>
            </p:txBody>
          </p:sp>
          <p:sp>
            <p:nvSpPr>
              <p:cNvPr id="485" name="Rectangle 35">
                <a:extLst>
                  <a:ext uri="{FF2B5EF4-FFF2-40B4-BE49-F238E27FC236}">
                    <a16:creationId xmlns:a16="http://schemas.microsoft.com/office/drawing/2014/main" id="{6A23ED13-21E1-4F5B-A3E6-034BB53D4569}"/>
                  </a:ext>
                </a:extLst>
              </p:cNvPr>
              <p:cNvSpPr>
                <a:spLocks noChangeArrowheads="1"/>
              </p:cNvSpPr>
              <p:nvPr/>
            </p:nvSpPr>
            <p:spPr bwMode="auto">
              <a:xfrm>
                <a:off x="3728693" y="5988050"/>
                <a:ext cx="15875" cy="38100"/>
              </a:xfrm>
              <a:prstGeom prst="rect">
                <a:avLst/>
              </a:prstGeom>
              <a:grpFill/>
              <a:ln>
                <a:noFill/>
              </a:ln>
            </p:spPr>
            <p:txBody>
              <a:bodyPr vert="horz" wrap="square" lIns="91428" tIns="45714" rIns="91428" bIns="45714" numCol="1" anchor="t" anchorCtr="0" compatLnSpc="1">
                <a:prstTxWarp prst="textNoShape">
                  <a:avLst/>
                </a:prstTxWarp>
              </a:bodyPr>
              <a:lstStyle/>
              <a:p>
                <a:pPr marL="0" marR="0" lvl="0" indent="0" algn="l" defTabSz="914309"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505050"/>
                  </a:solidFill>
                  <a:effectLst/>
                  <a:uLnTx/>
                  <a:uFillTx/>
                  <a:latin typeface="Segoe UI"/>
                  <a:ea typeface="+mn-ea"/>
                  <a:cs typeface="+mn-cs"/>
                </a:endParaRPr>
              </a:p>
            </p:txBody>
          </p:sp>
          <p:sp>
            <p:nvSpPr>
              <p:cNvPr id="486" name="Freeform 36">
                <a:extLst>
                  <a:ext uri="{FF2B5EF4-FFF2-40B4-BE49-F238E27FC236}">
                    <a16:creationId xmlns:a16="http://schemas.microsoft.com/office/drawing/2014/main" id="{3EB223DC-B329-498F-9CCD-F55C12F23897}"/>
                  </a:ext>
                </a:extLst>
              </p:cNvPr>
              <p:cNvSpPr>
                <a:spLocks/>
              </p:cNvSpPr>
              <p:nvPr/>
            </p:nvSpPr>
            <p:spPr bwMode="auto">
              <a:xfrm>
                <a:off x="3933480" y="5913438"/>
                <a:ext cx="136525" cy="134937"/>
              </a:xfrm>
              <a:custGeom>
                <a:avLst/>
                <a:gdLst>
                  <a:gd name="T0" fmla="*/ 119 w 195"/>
                  <a:gd name="T1" fmla="*/ 0 h 192"/>
                  <a:gd name="T2" fmla="*/ 119 w 195"/>
                  <a:gd name="T3" fmla="*/ 117 h 192"/>
                  <a:gd name="T4" fmla="*/ 76 w 195"/>
                  <a:gd name="T5" fmla="*/ 117 h 192"/>
                  <a:gd name="T6" fmla="*/ 76 w 195"/>
                  <a:gd name="T7" fmla="*/ 0 h 192"/>
                  <a:gd name="T8" fmla="*/ 0 w 195"/>
                  <a:gd name="T9" fmla="*/ 95 h 192"/>
                  <a:gd name="T10" fmla="*/ 98 w 195"/>
                  <a:gd name="T11" fmla="*/ 192 h 192"/>
                  <a:gd name="T12" fmla="*/ 195 w 195"/>
                  <a:gd name="T13" fmla="*/ 95 h 192"/>
                  <a:gd name="T14" fmla="*/ 119 w 195"/>
                  <a:gd name="T15" fmla="*/ 0 h 1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5" h="192">
                    <a:moveTo>
                      <a:pt x="119" y="0"/>
                    </a:moveTo>
                    <a:cubicBezTo>
                      <a:pt x="119" y="117"/>
                      <a:pt x="119" y="117"/>
                      <a:pt x="119" y="117"/>
                    </a:cubicBezTo>
                    <a:cubicBezTo>
                      <a:pt x="76" y="117"/>
                      <a:pt x="76" y="117"/>
                      <a:pt x="76" y="117"/>
                    </a:cubicBezTo>
                    <a:cubicBezTo>
                      <a:pt x="76" y="0"/>
                      <a:pt x="76" y="0"/>
                      <a:pt x="76" y="0"/>
                    </a:cubicBezTo>
                    <a:cubicBezTo>
                      <a:pt x="33" y="10"/>
                      <a:pt x="0" y="49"/>
                      <a:pt x="0" y="95"/>
                    </a:cubicBezTo>
                    <a:cubicBezTo>
                      <a:pt x="0" y="149"/>
                      <a:pt x="44" y="192"/>
                      <a:pt x="98" y="192"/>
                    </a:cubicBezTo>
                    <a:cubicBezTo>
                      <a:pt x="151" y="192"/>
                      <a:pt x="195" y="149"/>
                      <a:pt x="195" y="95"/>
                    </a:cubicBezTo>
                    <a:cubicBezTo>
                      <a:pt x="195" y="49"/>
                      <a:pt x="163" y="10"/>
                      <a:pt x="119" y="0"/>
                    </a:cubicBezTo>
                    <a:close/>
                  </a:path>
                </a:pathLst>
              </a:custGeom>
              <a:grpFill/>
              <a:ln>
                <a:noFill/>
              </a:ln>
            </p:spPr>
            <p:txBody>
              <a:bodyPr vert="horz" wrap="square" lIns="91428" tIns="45714" rIns="91428" bIns="45714" numCol="1" anchor="t" anchorCtr="0" compatLnSpc="1">
                <a:prstTxWarp prst="textNoShape">
                  <a:avLst/>
                </a:prstTxWarp>
              </a:bodyPr>
              <a:lstStyle/>
              <a:p>
                <a:pPr marL="0" marR="0" lvl="0" indent="0" algn="l" defTabSz="914309"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505050"/>
                  </a:solidFill>
                  <a:effectLst/>
                  <a:uLnTx/>
                  <a:uFillTx/>
                  <a:latin typeface="Segoe UI"/>
                  <a:ea typeface="+mn-ea"/>
                  <a:cs typeface="+mn-cs"/>
                </a:endParaRPr>
              </a:p>
            </p:txBody>
          </p:sp>
        </p:grpSp>
      </p:grpSp>
      <p:grpSp>
        <p:nvGrpSpPr>
          <p:cNvPr id="210" name="Group 209">
            <a:extLst>
              <a:ext uri="{FF2B5EF4-FFF2-40B4-BE49-F238E27FC236}">
                <a16:creationId xmlns:a16="http://schemas.microsoft.com/office/drawing/2014/main" id="{EB5D1447-56D1-4354-AE1B-5CFBABC3F621}"/>
              </a:ext>
            </a:extLst>
          </p:cNvPr>
          <p:cNvGrpSpPr/>
          <p:nvPr/>
        </p:nvGrpSpPr>
        <p:grpSpPr>
          <a:xfrm>
            <a:off x="6747630" y="2731839"/>
            <a:ext cx="914400" cy="914400"/>
            <a:chOff x="7275103" y="2806575"/>
            <a:chExt cx="914400" cy="914400"/>
          </a:xfrm>
        </p:grpSpPr>
        <p:sp>
          <p:nvSpPr>
            <p:cNvPr id="488" name="Oval 16">
              <a:extLst>
                <a:ext uri="{FF2B5EF4-FFF2-40B4-BE49-F238E27FC236}">
                  <a16:creationId xmlns:a16="http://schemas.microsoft.com/office/drawing/2014/main" id="{A7517356-858E-453A-BB88-80EEC030CE2A}"/>
                </a:ext>
              </a:extLst>
            </p:cNvPr>
            <p:cNvSpPr>
              <a:spLocks noChangeArrowheads="1"/>
            </p:cNvSpPr>
            <p:nvPr/>
          </p:nvSpPr>
          <p:spPr bwMode="auto">
            <a:xfrm>
              <a:off x="7275103" y="2806575"/>
              <a:ext cx="914400" cy="914400"/>
            </a:xfrm>
            <a:prstGeom prst="ellipse">
              <a:avLst/>
            </a:prstGeom>
            <a:gradFill flip="none" rotWithShape="1">
              <a:gsLst>
                <a:gs pos="0">
                  <a:schemeClr val="accent1">
                    <a:alpha val="95000"/>
                    <a:lumMod val="90000"/>
                    <a:lumOff val="10000"/>
                  </a:schemeClr>
                </a:gs>
                <a:gs pos="50000">
                  <a:schemeClr val="accent1">
                    <a:lumMod val="90000"/>
                    <a:lumOff val="10000"/>
                    <a:alpha val="95000"/>
                  </a:schemeClr>
                </a:gs>
                <a:gs pos="100000">
                  <a:schemeClr val="accent1">
                    <a:lumMod val="90000"/>
                    <a:lumOff val="10000"/>
                    <a:alpha val="95000"/>
                  </a:schemeClr>
                </a:gs>
              </a:gsLst>
              <a:path path="circle">
                <a:fillToRect l="50000" t="50000" r="50000" b="50000"/>
              </a:path>
              <a:tileRect/>
            </a:gradFill>
            <a:ln w="15875" cap="flat">
              <a:noFill/>
              <a:prstDash val="solid"/>
              <a:miter lim="800000"/>
              <a:headEnd/>
              <a:tailEnd/>
            </a:ln>
            <a:scene3d>
              <a:camera prst="orthographicFront"/>
              <a:lightRig rig="threePt" dir="t"/>
            </a:scene3d>
            <a:sp3d>
              <a:bevelT w="44450" h="6350" prst="hardEdge"/>
              <a:contourClr>
                <a:schemeClr val="bg1">
                  <a:lumMod val="95000"/>
                </a:schemeClr>
              </a:contourClr>
            </a:sp3d>
          </p:spPr>
          <p:txBody>
            <a:bodyPr vert="horz" wrap="square" lIns="93248" tIns="46624" rIns="93248" bIns="46624" numCol="1" anchor="t" anchorCtr="0" compatLnSpc="1">
              <a:prstTxWarp prst="textNoShape">
                <a:avLst/>
              </a:prstTxWarp>
            </a:bodyPr>
            <a:lstStyle/>
            <a:p>
              <a:pPr marL="0" marR="0" lvl="0" indent="0" algn="l" defTabSz="93250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egoe UI Light"/>
                <a:ea typeface="+mn-ea"/>
                <a:cs typeface="+mn-cs"/>
              </a:endParaRPr>
            </a:p>
          </p:txBody>
        </p:sp>
        <p:pic>
          <p:nvPicPr>
            <p:cNvPr id="489" name="Picture 4" descr="\\MAGNUM\Projects\Microsoft\Cloud Power FY12\Design\Icons\PNGs\IT_guy.png">
              <a:extLst>
                <a:ext uri="{FF2B5EF4-FFF2-40B4-BE49-F238E27FC236}">
                  <a16:creationId xmlns:a16="http://schemas.microsoft.com/office/drawing/2014/main" id="{29B197F9-5995-4EF2-AB28-2C7DF9BC92CF}"/>
                </a:ext>
              </a:extLst>
            </p:cNvPr>
            <p:cNvPicPr>
              <a:picLocks noChangeAspect="1" noChangeArrowheads="1"/>
            </p:cNvPicPr>
            <p:nvPr/>
          </p:nvPicPr>
          <p:blipFill>
            <a:blip r:embed="rId4" cstate="print">
              <a:biLevel thresh="50000"/>
            </a:blip>
            <a:stretch>
              <a:fillRect/>
            </a:stretch>
          </p:blipFill>
          <p:spPr bwMode="gray">
            <a:xfrm>
              <a:off x="7390232" y="2921791"/>
              <a:ext cx="684142" cy="683968"/>
            </a:xfrm>
            <a:prstGeom prst="rect">
              <a:avLst/>
            </a:prstGeom>
            <a:noFill/>
          </p:spPr>
        </p:pic>
      </p:grpSp>
      <p:sp>
        <p:nvSpPr>
          <p:cNvPr id="490" name="TextBox 489">
            <a:extLst>
              <a:ext uri="{FF2B5EF4-FFF2-40B4-BE49-F238E27FC236}">
                <a16:creationId xmlns:a16="http://schemas.microsoft.com/office/drawing/2014/main" id="{EB2D419B-A325-41E5-B87E-66C4A99598DC}"/>
              </a:ext>
            </a:extLst>
          </p:cNvPr>
          <p:cNvSpPr txBox="1"/>
          <p:nvPr/>
        </p:nvSpPr>
        <p:spPr>
          <a:xfrm>
            <a:off x="6381870" y="3844856"/>
            <a:ext cx="1645920" cy="1371600"/>
          </a:xfrm>
          <a:prstGeom prst="rect">
            <a:avLst/>
          </a:prstGeom>
          <a:noFill/>
          <a:ln w="6350">
            <a:noFill/>
            <a:prstDash val="dash"/>
          </a:ln>
        </p:spPr>
        <p:txBody>
          <a:bodyPr wrap="square" lIns="45720" tIns="0" rIns="45720" bIns="0" rtlCol="0" anchor="ctr" anchorCtr="0">
            <a:noAutofit/>
          </a:bodyPr>
          <a:lstStyle/>
          <a:p>
            <a:pPr marL="0" marR="0" lvl="0" indent="0" algn="ctr" defTabSz="932504"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Segoe UI"/>
                <a:ea typeface="+mn-ea"/>
                <a:cs typeface="Segoe UI Semibold" panose="020B0702040204020203" pitchFamily="34" charset="0"/>
              </a:rPr>
              <a:t>Great </a:t>
            </a:r>
            <a:br>
              <a:rPr kumimoji="0" lang="en-US" sz="1500" b="0" i="0" u="none" strike="noStrike" kern="1200" cap="none" spc="0" normalizeH="0" baseline="0" noProof="0" dirty="0">
                <a:ln>
                  <a:noFill/>
                </a:ln>
                <a:solidFill>
                  <a:srgbClr val="000000"/>
                </a:solidFill>
                <a:effectLst/>
                <a:uLnTx/>
                <a:uFillTx/>
                <a:latin typeface="Segoe UI"/>
                <a:ea typeface="+mn-ea"/>
                <a:cs typeface="Segoe UI Semibold" panose="020B0702040204020203" pitchFamily="34" charset="0"/>
              </a:rPr>
            </a:br>
            <a:r>
              <a:rPr kumimoji="0" lang="en-US" sz="1500" b="0" i="0" u="none" strike="noStrike" kern="1200" cap="none" spc="0" normalizeH="0" baseline="0" noProof="0" dirty="0">
                <a:ln>
                  <a:noFill/>
                </a:ln>
                <a:solidFill>
                  <a:srgbClr val="000000"/>
                </a:solidFill>
                <a:effectLst/>
                <a:uLnTx/>
                <a:uFillTx/>
                <a:latin typeface="Segoe UI"/>
                <a:ea typeface="+mn-ea"/>
                <a:cs typeface="Segoe UI Semibold" panose="020B0702040204020203" pitchFamily="34" charset="0"/>
              </a:rPr>
              <a:t>user experience </a:t>
            </a:r>
            <a:br>
              <a:rPr kumimoji="0" lang="en-US" sz="1500" b="0" i="0" u="none" strike="noStrike" kern="1200" cap="none" spc="0" normalizeH="0" baseline="0" noProof="0" dirty="0">
                <a:ln>
                  <a:noFill/>
                </a:ln>
                <a:solidFill>
                  <a:srgbClr val="000000"/>
                </a:solidFill>
                <a:effectLst/>
                <a:uLnTx/>
                <a:uFillTx/>
                <a:latin typeface="Segoe UI"/>
                <a:ea typeface="+mn-ea"/>
                <a:cs typeface="Segoe UI Semibold" panose="020B0702040204020203" pitchFamily="34" charset="0"/>
              </a:rPr>
            </a:br>
            <a:r>
              <a:rPr kumimoji="0" lang="en-US" sz="1500" b="0" i="0" u="none" strike="noStrike" kern="1200" cap="none" spc="0" normalizeH="0" baseline="0" noProof="0" dirty="0">
                <a:ln>
                  <a:noFill/>
                </a:ln>
                <a:solidFill>
                  <a:srgbClr val="000000"/>
                </a:solidFill>
                <a:effectLst/>
                <a:uLnTx/>
                <a:uFillTx/>
                <a:latin typeface="Segoe UI"/>
                <a:ea typeface="+mn-ea"/>
                <a:cs typeface="Segoe UI Semibold" panose="020B0702040204020203" pitchFamily="34" charset="0"/>
              </a:rPr>
              <a:t>and deep integration </a:t>
            </a:r>
            <a:br>
              <a:rPr kumimoji="0" lang="en-US" sz="1500" b="0" i="0" u="none" strike="noStrike" kern="1200" cap="none" spc="0" normalizeH="0" baseline="0" noProof="0" dirty="0">
                <a:ln>
                  <a:noFill/>
                </a:ln>
                <a:solidFill>
                  <a:srgbClr val="000000"/>
                </a:solidFill>
                <a:effectLst/>
                <a:uLnTx/>
                <a:uFillTx/>
                <a:latin typeface="Segoe UI"/>
                <a:ea typeface="+mn-ea"/>
                <a:cs typeface="Segoe UI Semibold" panose="020B0702040204020203" pitchFamily="34" charset="0"/>
              </a:rPr>
            </a:br>
            <a:r>
              <a:rPr kumimoji="0" lang="en-US" sz="1500" b="0" i="0" u="none" strike="noStrike" kern="1200" cap="none" spc="0" normalizeH="0" baseline="0" noProof="0" dirty="0">
                <a:ln>
                  <a:noFill/>
                </a:ln>
                <a:solidFill>
                  <a:srgbClr val="000000"/>
                </a:solidFill>
                <a:effectLst/>
                <a:uLnTx/>
                <a:uFillTx/>
                <a:latin typeface="Segoe UI"/>
                <a:ea typeface="+mn-ea"/>
                <a:cs typeface="Segoe UI Semibold" panose="020B0702040204020203" pitchFamily="34" charset="0"/>
              </a:rPr>
              <a:t>with Office 365</a:t>
            </a:r>
          </a:p>
        </p:txBody>
      </p:sp>
      <p:sp>
        <p:nvSpPr>
          <p:cNvPr id="492" name="TextBox 491">
            <a:extLst>
              <a:ext uri="{FF2B5EF4-FFF2-40B4-BE49-F238E27FC236}">
                <a16:creationId xmlns:a16="http://schemas.microsoft.com/office/drawing/2014/main" id="{2EAC567E-BB99-4178-B5F0-1BD7E6711E43}"/>
              </a:ext>
            </a:extLst>
          </p:cNvPr>
          <p:cNvSpPr txBox="1"/>
          <p:nvPr/>
        </p:nvSpPr>
        <p:spPr>
          <a:xfrm>
            <a:off x="2429888" y="3844856"/>
            <a:ext cx="1645920" cy="1371600"/>
          </a:xfrm>
          <a:prstGeom prst="rect">
            <a:avLst/>
          </a:prstGeom>
          <a:noFill/>
          <a:ln w="6350">
            <a:noFill/>
            <a:prstDash val="dash"/>
          </a:ln>
        </p:spPr>
        <p:txBody>
          <a:bodyPr wrap="square" lIns="45720" tIns="0" rIns="45720" bIns="0" rtlCol="0" anchor="ctr" anchorCtr="0">
            <a:noAutofit/>
          </a:bodyPr>
          <a:lstStyle/>
          <a:p>
            <a:pPr marL="0" marR="0" lvl="0" indent="0" algn="ctr" defTabSz="932504"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Segoe UI"/>
                <a:ea typeface="+mn-ea"/>
                <a:cs typeface="Segoe UI Semibold" panose="020B0702040204020203" pitchFamily="34" charset="0"/>
              </a:rPr>
              <a:t>Consistent and secure experience across Windows,</a:t>
            </a:r>
            <a:r>
              <a:rPr kumimoji="0" lang="en-US" sz="1500" b="0" i="0" u="none" strike="noStrike" kern="1200" cap="none" spc="0" normalizeH="0" noProof="0" dirty="0">
                <a:ln>
                  <a:noFill/>
                </a:ln>
                <a:solidFill>
                  <a:srgbClr val="000000"/>
                </a:solidFill>
                <a:effectLst/>
                <a:uLnTx/>
                <a:uFillTx/>
                <a:latin typeface="Segoe UI"/>
                <a:ea typeface="+mn-ea"/>
                <a:cs typeface="Segoe UI Semibold" panose="020B0702040204020203" pitchFamily="34" charset="0"/>
              </a:rPr>
              <a:t> iOS and Android</a:t>
            </a:r>
            <a:endParaRPr kumimoji="0" lang="en-US" sz="1500" b="0" i="0" u="none" strike="noStrike" kern="1200" cap="none" spc="0" normalizeH="0" baseline="0" noProof="0" dirty="0">
              <a:ln>
                <a:noFill/>
              </a:ln>
              <a:solidFill>
                <a:srgbClr val="000000"/>
              </a:solidFill>
              <a:effectLst/>
              <a:uLnTx/>
              <a:uFillTx/>
              <a:latin typeface="Segoe UI"/>
              <a:ea typeface="+mn-ea"/>
              <a:cs typeface="Segoe UI Semibold" panose="020B0702040204020203" pitchFamily="34" charset="0"/>
            </a:endParaRPr>
          </a:p>
        </p:txBody>
      </p:sp>
      <p:sp>
        <p:nvSpPr>
          <p:cNvPr id="496" name="TextBox 495">
            <a:extLst>
              <a:ext uri="{FF2B5EF4-FFF2-40B4-BE49-F238E27FC236}">
                <a16:creationId xmlns:a16="http://schemas.microsoft.com/office/drawing/2014/main" id="{25532ED6-9BED-412A-996E-C166691413E0}"/>
              </a:ext>
            </a:extLst>
          </p:cNvPr>
          <p:cNvSpPr txBox="1"/>
          <p:nvPr/>
        </p:nvSpPr>
        <p:spPr>
          <a:xfrm>
            <a:off x="4405879" y="3844856"/>
            <a:ext cx="1645920" cy="1371600"/>
          </a:xfrm>
          <a:prstGeom prst="rect">
            <a:avLst/>
          </a:prstGeom>
          <a:noFill/>
          <a:ln w="6350">
            <a:noFill/>
            <a:prstDash val="dash"/>
          </a:ln>
        </p:spPr>
        <p:txBody>
          <a:bodyPr wrap="square" lIns="45720" tIns="0" rIns="45720" bIns="0" rtlCol="0" anchor="ctr" anchorCtr="0">
            <a:noAutofit/>
          </a:bodyPr>
          <a:lstStyle/>
          <a:p>
            <a:pPr marL="0" marR="0" lvl="0" indent="0" algn="ctr" defTabSz="932504"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Segoe UI"/>
                <a:ea typeface="+mn-ea"/>
                <a:cs typeface="Segoe UI Semibold" panose="020B0702040204020203" pitchFamily="34" charset="0"/>
              </a:rPr>
              <a:t>Ability to connect with ERP and Financial tools already in place </a:t>
            </a:r>
          </a:p>
        </p:txBody>
      </p:sp>
      <p:grpSp>
        <p:nvGrpSpPr>
          <p:cNvPr id="207" name="Group 206">
            <a:extLst>
              <a:ext uri="{FF2B5EF4-FFF2-40B4-BE49-F238E27FC236}">
                <a16:creationId xmlns:a16="http://schemas.microsoft.com/office/drawing/2014/main" id="{6868C395-0AFD-4EFA-BE7F-C64771FCAED6}"/>
              </a:ext>
            </a:extLst>
          </p:cNvPr>
          <p:cNvGrpSpPr/>
          <p:nvPr/>
        </p:nvGrpSpPr>
        <p:grpSpPr>
          <a:xfrm>
            <a:off x="4771638" y="2731839"/>
            <a:ext cx="914402" cy="914399"/>
            <a:chOff x="4550609" y="5614144"/>
            <a:chExt cx="914402" cy="914399"/>
          </a:xfrm>
        </p:grpSpPr>
        <p:sp>
          <p:nvSpPr>
            <p:cNvPr id="497" name="Oval 6">
              <a:extLst>
                <a:ext uri="{FF2B5EF4-FFF2-40B4-BE49-F238E27FC236}">
                  <a16:creationId xmlns:a16="http://schemas.microsoft.com/office/drawing/2014/main" id="{E5C9488D-2437-4200-BBC2-A5A6B62345A5}"/>
                </a:ext>
              </a:extLst>
            </p:cNvPr>
            <p:cNvSpPr>
              <a:spLocks noChangeArrowheads="1"/>
            </p:cNvSpPr>
            <p:nvPr/>
          </p:nvSpPr>
          <p:spPr bwMode="auto">
            <a:xfrm>
              <a:off x="4550609" y="5614144"/>
              <a:ext cx="914402" cy="914399"/>
            </a:xfrm>
            <a:prstGeom prst="ellipse">
              <a:avLst/>
            </a:prstGeom>
            <a:gradFill flip="none" rotWithShape="1">
              <a:gsLst>
                <a:gs pos="0">
                  <a:schemeClr val="accent1">
                    <a:alpha val="95000"/>
                    <a:lumMod val="90000"/>
                    <a:lumOff val="10000"/>
                  </a:schemeClr>
                </a:gs>
                <a:gs pos="50000">
                  <a:schemeClr val="accent1">
                    <a:lumMod val="90000"/>
                    <a:lumOff val="10000"/>
                    <a:alpha val="95000"/>
                  </a:schemeClr>
                </a:gs>
                <a:gs pos="100000">
                  <a:schemeClr val="accent1">
                    <a:lumMod val="90000"/>
                    <a:lumOff val="10000"/>
                    <a:alpha val="95000"/>
                  </a:schemeClr>
                </a:gs>
              </a:gsLst>
              <a:path path="circle">
                <a:fillToRect l="50000" t="50000" r="50000" b="50000"/>
              </a:path>
              <a:tileRect/>
            </a:gradFill>
            <a:ln w="15875" cap="flat">
              <a:noFill/>
              <a:prstDash val="solid"/>
              <a:miter lim="800000"/>
              <a:headEnd/>
              <a:tailEnd/>
            </a:ln>
            <a:scene3d>
              <a:camera prst="orthographicFront"/>
              <a:lightRig rig="threePt" dir="t"/>
            </a:scene3d>
            <a:sp3d>
              <a:bevelT w="44450" h="6350" prst="hardEdge"/>
              <a:contourClr>
                <a:schemeClr val="bg1">
                  <a:lumMod val="95000"/>
                </a:schemeClr>
              </a:contourClr>
            </a:sp3d>
          </p:spPr>
          <p:txBody>
            <a:bodyPr vert="horz" wrap="square" lIns="93248" tIns="46624" rIns="93248" bIns="46624" numCol="1" anchor="t" anchorCtr="0" compatLnSpc="1">
              <a:prstTxWarp prst="textNoShape">
                <a:avLst/>
              </a:prstTxWarp>
            </a:bodyPr>
            <a:lstStyle/>
            <a:p>
              <a:pPr marL="0" marR="0" lvl="0" indent="0" algn="l" defTabSz="932504"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Segoe UI"/>
                <a:ea typeface="+mn-ea"/>
                <a:cs typeface="+mn-cs"/>
              </a:endParaRPr>
            </a:p>
          </p:txBody>
        </p:sp>
        <p:sp>
          <p:nvSpPr>
            <p:cNvPr id="498" name="Freeform 73">
              <a:extLst>
                <a:ext uri="{FF2B5EF4-FFF2-40B4-BE49-F238E27FC236}">
                  <a16:creationId xmlns:a16="http://schemas.microsoft.com/office/drawing/2014/main" id="{238CF7A5-CD3D-407C-973C-07F7C0CE13CD}"/>
                </a:ext>
              </a:extLst>
            </p:cNvPr>
            <p:cNvSpPr>
              <a:spLocks noEditPoints="1"/>
            </p:cNvSpPr>
            <p:nvPr/>
          </p:nvSpPr>
          <p:spPr bwMode="gray">
            <a:xfrm>
              <a:off x="4733490" y="5797023"/>
              <a:ext cx="548640" cy="548640"/>
            </a:xfrm>
            <a:custGeom>
              <a:avLst/>
              <a:gdLst>
                <a:gd name="T0" fmla="*/ 1799 w 2278"/>
                <a:gd name="T1" fmla="*/ 879 h 2201"/>
                <a:gd name="T2" fmla="*/ 1711 w 2278"/>
                <a:gd name="T3" fmla="*/ 335 h 2201"/>
                <a:gd name="T4" fmla="*/ 1363 w 2278"/>
                <a:gd name="T5" fmla="*/ 315 h 2201"/>
                <a:gd name="T6" fmla="*/ 1068 w 2278"/>
                <a:gd name="T7" fmla="*/ 0 h 2201"/>
                <a:gd name="T8" fmla="*/ 810 w 2278"/>
                <a:gd name="T9" fmla="*/ 412 h 2201"/>
                <a:gd name="T10" fmla="*/ 408 w 2278"/>
                <a:gd name="T11" fmla="*/ 325 h 2201"/>
                <a:gd name="T12" fmla="*/ 246 w 2278"/>
                <a:gd name="T13" fmla="*/ 841 h 2201"/>
                <a:gd name="T14" fmla="*/ 0 w 2278"/>
                <a:gd name="T15" fmla="*/ 1138 h 2201"/>
                <a:gd name="T16" fmla="*/ 338 w 2278"/>
                <a:gd name="T17" fmla="*/ 1396 h 2201"/>
                <a:gd name="T18" fmla="*/ 166 w 2278"/>
                <a:gd name="T19" fmla="*/ 1885 h 2201"/>
                <a:gd name="T20" fmla="*/ 769 w 2278"/>
                <a:gd name="T21" fmla="*/ 1966 h 2201"/>
                <a:gd name="T22" fmla="*/ 1053 w 2278"/>
                <a:gd name="T23" fmla="*/ 2200 h 2201"/>
                <a:gd name="T24" fmla="*/ 1081 w 2278"/>
                <a:gd name="T25" fmla="*/ 2201 h 2201"/>
                <a:gd name="T26" fmla="*/ 1184 w 2278"/>
                <a:gd name="T27" fmla="*/ 1949 h 2201"/>
                <a:gd name="T28" fmla="*/ 1666 w 2278"/>
                <a:gd name="T29" fmla="*/ 1872 h 2201"/>
                <a:gd name="T30" fmla="*/ 1874 w 2278"/>
                <a:gd name="T31" fmla="*/ 1743 h 2201"/>
                <a:gd name="T32" fmla="*/ 2060 w 2278"/>
                <a:gd name="T33" fmla="*/ 1273 h 2201"/>
                <a:gd name="T34" fmla="*/ 1940 w 2278"/>
                <a:gd name="T35" fmla="*/ 1369 h 2201"/>
                <a:gd name="T36" fmla="*/ 1385 w 2278"/>
                <a:gd name="T37" fmla="*/ 1279 h 2201"/>
                <a:gd name="T38" fmla="*/ 1837 w 2278"/>
                <a:gd name="T39" fmla="*/ 1733 h 2201"/>
                <a:gd name="T40" fmla="*/ 1302 w 2278"/>
                <a:gd name="T41" fmla="*/ 1393 h 2201"/>
                <a:gd name="T42" fmla="*/ 1433 w 2278"/>
                <a:gd name="T43" fmla="*/ 1759 h 2201"/>
                <a:gd name="T44" fmla="*/ 1193 w 2278"/>
                <a:gd name="T45" fmla="*/ 1461 h 2201"/>
                <a:gd name="T46" fmla="*/ 1156 w 2278"/>
                <a:gd name="T47" fmla="*/ 1924 h 2201"/>
                <a:gd name="T48" fmla="*/ 1053 w 2278"/>
                <a:gd name="T49" fmla="*/ 1484 h 2201"/>
                <a:gd name="T50" fmla="*/ 878 w 2278"/>
                <a:gd name="T51" fmla="*/ 1857 h 2201"/>
                <a:gd name="T52" fmla="*/ 804 w 2278"/>
                <a:gd name="T53" fmla="*/ 1753 h 2201"/>
                <a:gd name="T54" fmla="*/ 438 w 2278"/>
                <a:gd name="T55" fmla="*/ 1789 h 2201"/>
                <a:gd name="T56" fmla="*/ 369 w 2278"/>
                <a:gd name="T57" fmla="*/ 1741 h 2201"/>
                <a:gd name="T58" fmla="*/ 551 w 2278"/>
                <a:gd name="T59" fmla="*/ 1362 h 2201"/>
                <a:gd name="T60" fmla="*/ 447 w 2278"/>
                <a:gd name="T61" fmla="*/ 1287 h 2201"/>
                <a:gd name="T62" fmla="*/ 723 w 2278"/>
                <a:gd name="T63" fmla="*/ 1153 h 2201"/>
                <a:gd name="T64" fmla="*/ 253 w 2278"/>
                <a:gd name="T65" fmla="*/ 1023 h 2201"/>
                <a:gd name="T66" fmla="*/ 745 w 2278"/>
                <a:gd name="T67" fmla="*/ 1014 h 2201"/>
                <a:gd name="T68" fmla="*/ 386 w 2278"/>
                <a:gd name="T69" fmla="*/ 736 h 2201"/>
                <a:gd name="T70" fmla="*/ 813 w 2278"/>
                <a:gd name="T71" fmla="*/ 904 h 2201"/>
                <a:gd name="T72" fmla="*/ 701 w 2278"/>
                <a:gd name="T73" fmla="*/ 530 h 2201"/>
                <a:gd name="T74" fmla="*/ 944 w 2278"/>
                <a:gd name="T75" fmla="*/ 815 h 2201"/>
                <a:gd name="T76" fmla="*/ 996 w 2278"/>
                <a:gd name="T77" fmla="*/ 287 h 2201"/>
                <a:gd name="T78" fmla="*/ 1083 w 2278"/>
                <a:gd name="T79" fmla="*/ 792 h 2201"/>
                <a:gd name="T80" fmla="*/ 1253 w 2278"/>
                <a:gd name="T81" fmla="*/ 424 h 2201"/>
                <a:gd name="T82" fmla="*/ 1331 w 2278"/>
                <a:gd name="T83" fmla="*/ 529 h 2201"/>
                <a:gd name="T84" fmla="*/ 1558 w 2278"/>
                <a:gd name="T85" fmla="*/ 488 h 2201"/>
                <a:gd name="T86" fmla="*/ 1618 w 2278"/>
                <a:gd name="T87" fmla="*/ 610 h 2201"/>
                <a:gd name="T88" fmla="*/ 1586 w 2278"/>
                <a:gd name="T89" fmla="*/ 914 h 2201"/>
                <a:gd name="T90" fmla="*/ 1690 w 2278"/>
                <a:gd name="T91" fmla="*/ 989 h 2201"/>
                <a:gd name="T92" fmla="*/ 1414 w 2278"/>
                <a:gd name="T93" fmla="*/ 1123 h 2201"/>
                <a:gd name="T94" fmla="*/ 2028 w 2278"/>
                <a:gd name="T95" fmla="*/ 1253 h 2201"/>
                <a:gd name="T96" fmla="*/ 1292 w 2278"/>
                <a:gd name="T97" fmla="*/ 936 h 2201"/>
                <a:gd name="T98" fmla="*/ 1083 w 2278"/>
                <a:gd name="T99" fmla="*/ 837 h 2201"/>
                <a:gd name="T100" fmla="*/ 945 w 2278"/>
                <a:gd name="T101" fmla="*/ 863 h 2201"/>
                <a:gd name="T102" fmla="*/ 787 w 2278"/>
                <a:gd name="T103" fmla="*/ 1031 h 2201"/>
                <a:gd name="T104" fmla="*/ 787 w 2278"/>
                <a:gd name="T105" fmla="*/ 1245 h 2201"/>
                <a:gd name="T106" fmla="*/ 945 w 2278"/>
                <a:gd name="T107" fmla="*/ 1412 h 2201"/>
                <a:gd name="T108" fmla="*/ 1083 w 2278"/>
                <a:gd name="T109" fmla="*/ 1439 h 2201"/>
                <a:gd name="T110" fmla="*/ 1292 w 2278"/>
                <a:gd name="T111" fmla="*/ 1340 h 2201"/>
                <a:gd name="T112" fmla="*/ 1370 w 2278"/>
                <a:gd name="T113" fmla="*/ 1138 h 2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78" h="2201">
                  <a:moveTo>
                    <a:pt x="2125" y="983"/>
                  </a:moveTo>
                  <a:cubicBezTo>
                    <a:pt x="2074" y="983"/>
                    <a:pt x="2030" y="1007"/>
                    <a:pt x="2002" y="1045"/>
                  </a:cubicBezTo>
                  <a:cubicBezTo>
                    <a:pt x="1787" y="929"/>
                    <a:pt x="1787" y="929"/>
                    <a:pt x="1787" y="929"/>
                  </a:cubicBezTo>
                  <a:cubicBezTo>
                    <a:pt x="1795" y="914"/>
                    <a:pt x="1799" y="897"/>
                    <a:pt x="1799" y="879"/>
                  </a:cubicBezTo>
                  <a:cubicBezTo>
                    <a:pt x="1799" y="828"/>
                    <a:pt x="1764" y="785"/>
                    <a:pt x="1715" y="773"/>
                  </a:cubicBezTo>
                  <a:cubicBezTo>
                    <a:pt x="1729" y="640"/>
                    <a:pt x="1729" y="640"/>
                    <a:pt x="1729" y="640"/>
                  </a:cubicBezTo>
                  <a:cubicBezTo>
                    <a:pt x="1805" y="630"/>
                    <a:pt x="1863" y="566"/>
                    <a:pt x="1863" y="488"/>
                  </a:cubicBezTo>
                  <a:cubicBezTo>
                    <a:pt x="1863" y="404"/>
                    <a:pt x="1795" y="335"/>
                    <a:pt x="1711" y="335"/>
                  </a:cubicBezTo>
                  <a:cubicBezTo>
                    <a:pt x="1645" y="335"/>
                    <a:pt x="1589" y="377"/>
                    <a:pt x="1567" y="435"/>
                  </a:cubicBezTo>
                  <a:cubicBezTo>
                    <a:pt x="1472" y="427"/>
                    <a:pt x="1472" y="427"/>
                    <a:pt x="1472" y="427"/>
                  </a:cubicBezTo>
                  <a:cubicBezTo>
                    <a:pt x="1472" y="426"/>
                    <a:pt x="1472" y="425"/>
                    <a:pt x="1472" y="424"/>
                  </a:cubicBezTo>
                  <a:cubicBezTo>
                    <a:pt x="1472" y="364"/>
                    <a:pt x="1423" y="315"/>
                    <a:pt x="1363" y="315"/>
                  </a:cubicBezTo>
                  <a:cubicBezTo>
                    <a:pt x="1334" y="315"/>
                    <a:pt x="1309" y="326"/>
                    <a:pt x="1289" y="343"/>
                  </a:cubicBezTo>
                  <a:cubicBezTo>
                    <a:pt x="1187" y="250"/>
                    <a:pt x="1187" y="250"/>
                    <a:pt x="1187" y="250"/>
                  </a:cubicBezTo>
                  <a:cubicBezTo>
                    <a:pt x="1208" y="223"/>
                    <a:pt x="1221" y="190"/>
                    <a:pt x="1221" y="153"/>
                  </a:cubicBezTo>
                  <a:cubicBezTo>
                    <a:pt x="1221" y="69"/>
                    <a:pt x="1153" y="0"/>
                    <a:pt x="1068" y="0"/>
                  </a:cubicBezTo>
                  <a:cubicBezTo>
                    <a:pt x="984" y="0"/>
                    <a:pt x="916" y="69"/>
                    <a:pt x="916" y="153"/>
                  </a:cubicBezTo>
                  <a:cubicBezTo>
                    <a:pt x="916" y="197"/>
                    <a:pt x="935" y="237"/>
                    <a:pt x="965" y="265"/>
                  </a:cubicBezTo>
                  <a:cubicBezTo>
                    <a:pt x="856" y="422"/>
                    <a:pt x="856" y="422"/>
                    <a:pt x="856" y="422"/>
                  </a:cubicBezTo>
                  <a:cubicBezTo>
                    <a:pt x="842" y="416"/>
                    <a:pt x="827" y="412"/>
                    <a:pt x="810" y="412"/>
                  </a:cubicBezTo>
                  <a:cubicBezTo>
                    <a:pt x="760" y="412"/>
                    <a:pt x="717" y="446"/>
                    <a:pt x="705" y="493"/>
                  </a:cubicBezTo>
                  <a:cubicBezTo>
                    <a:pt x="561" y="480"/>
                    <a:pt x="561" y="480"/>
                    <a:pt x="561" y="480"/>
                  </a:cubicBezTo>
                  <a:cubicBezTo>
                    <a:pt x="561" y="480"/>
                    <a:pt x="561" y="479"/>
                    <a:pt x="561" y="478"/>
                  </a:cubicBezTo>
                  <a:cubicBezTo>
                    <a:pt x="561" y="394"/>
                    <a:pt x="493" y="325"/>
                    <a:pt x="408" y="325"/>
                  </a:cubicBezTo>
                  <a:cubicBezTo>
                    <a:pt x="324" y="325"/>
                    <a:pt x="256" y="394"/>
                    <a:pt x="256" y="478"/>
                  </a:cubicBezTo>
                  <a:cubicBezTo>
                    <a:pt x="256" y="546"/>
                    <a:pt x="300" y="603"/>
                    <a:pt x="362" y="623"/>
                  </a:cubicBezTo>
                  <a:cubicBezTo>
                    <a:pt x="348" y="732"/>
                    <a:pt x="348" y="732"/>
                    <a:pt x="348" y="732"/>
                  </a:cubicBezTo>
                  <a:cubicBezTo>
                    <a:pt x="291" y="736"/>
                    <a:pt x="246" y="783"/>
                    <a:pt x="246" y="841"/>
                  </a:cubicBezTo>
                  <a:cubicBezTo>
                    <a:pt x="246" y="873"/>
                    <a:pt x="259" y="901"/>
                    <a:pt x="281" y="921"/>
                  </a:cubicBezTo>
                  <a:cubicBezTo>
                    <a:pt x="221" y="1002"/>
                    <a:pt x="221" y="1002"/>
                    <a:pt x="221" y="1002"/>
                  </a:cubicBezTo>
                  <a:cubicBezTo>
                    <a:pt x="201" y="991"/>
                    <a:pt x="177" y="985"/>
                    <a:pt x="153" y="985"/>
                  </a:cubicBezTo>
                  <a:cubicBezTo>
                    <a:pt x="68" y="985"/>
                    <a:pt x="0" y="1054"/>
                    <a:pt x="0" y="1138"/>
                  </a:cubicBezTo>
                  <a:cubicBezTo>
                    <a:pt x="0" y="1222"/>
                    <a:pt x="68" y="1291"/>
                    <a:pt x="153" y="1291"/>
                  </a:cubicBezTo>
                  <a:cubicBezTo>
                    <a:pt x="190" y="1291"/>
                    <a:pt x="225" y="1277"/>
                    <a:pt x="251" y="1254"/>
                  </a:cubicBezTo>
                  <a:cubicBezTo>
                    <a:pt x="354" y="1339"/>
                    <a:pt x="354" y="1339"/>
                    <a:pt x="354" y="1339"/>
                  </a:cubicBezTo>
                  <a:cubicBezTo>
                    <a:pt x="344" y="1356"/>
                    <a:pt x="338" y="1375"/>
                    <a:pt x="338" y="1396"/>
                  </a:cubicBezTo>
                  <a:cubicBezTo>
                    <a:pt x="338" y="1436"/>
                    <a:pt x="359" y="1471"/>
                    <a:pt x="392" y="1490"/>
                  </a:cubicBezTo>
                  <a:cubicBezTo>
                    <a:pt x="332" y="1733"/>
                    <a:pt x="332" y="1733"/>
                    <a:pt x="332" y="1733"/>
                  </a:cubicBezTo>
                  <a:cubicBezTo>
                    <a:pt x="328" y="1732"/>
                    <a:pt x="323" y="1732"/>
                    <a:pt x="319" y="1732"/>
                  </a:cubicBezTo>
                  <a:cubicBezTo>
                    <a:pt x="235" y="1732"/>
                    <a:pt x="166" y="1800"/>
                    <a:pt x="166" y="1885"/>
                  </a:cubicBezTo>
                  <a:cubicBezTo>
                    <a:pt x="166" y="1969"/>
                    <a:pt x="235" y="2038"/>
                    <a:pt x="319" y="2038"/>
                  </a:cubicBezTo>
                  <a:cubicBezTo>
                    <a:pt x="399" y="2038"/>
                    <a:pt x="464" y="1977"/>
                    <a:pt x="471" y="1899"/>
                  </a:cubicBezTo>
                  <a:cubicBezTo>
                    <a:pt x="664" y="1884"/>
                    <a:pt x="664" y="1884"/>
                    <a:pt x="664" y="1884"/>
                  </a:cubicBezTo>
                  <a:cubicBezTo>
                    <a:pt x="676" y="1931"/>
                    <a:pt x="718" y="1966"/>
                    <a:pt x="769" y="1966"/>
                  </a:cubicBezTo>
                  <a:cubicBezTo>
                    <a:pt x="802" y="1966"/>
                    <a:pt x="832" y="1951"/>
                    <a:pt x="852" y="1928"/>
                  </a:cubicBezTo>
                  <a:cubicBezTo>
                    <a:pt x="931" y="1982"/>
                    <a:pt x="931" y="1982"/>
                    <a:pt x="931" y="1982"/>
                  </a:cubicBezTo>
                  <a:cubicBezTo>
                    <a:pt x="921" y="2002"/>
                    <a:pt x="916" y="2024"/>
                    <a:pt x="916" y="2049"/>
                  </a:cubicBezTo>
                  <a:cubicBezTo>
                    <a:pt x="916" y="2128"/>
                    <a:pt x="976" y="2193"/>
                    <a:pt x="1053" y="2200"/>
                  </a:cubicBezTo>
                  <a:cubicBezTo>
                    <a:pt x="1053" y="2201"/>
                    <a:pt x="1053" y="2201"/>
                    <a:pt x="1053" y="2201"/>
                  </a:cubicBezTo>
                  <a:cubicBezTo>
                    <a:pt x="1056" y="2201"/>
                    <a:pt x="1056" y="2201"/>
                    <a:pt x="1056" y="2201"/>
                  </a:cubicBezTo>
                  <a:cubicBezTo>
                    <a:pt x="1060" y="2201"/>
                    <a:pt x="1064" y="2201"/>
                    <a:pt x="1068" y="2201"/>
                  </a:cubicBezTo>
                  <a:cubicBezTo>
                    <a:pt x="1073" y="2201"/>
                    <a:pt x="1077" y="2201"/>
                    <a:pt x="1081" y="2201"/>
                  </a:cubicBezTo>
                  <a:cubicBezTo>
                    <a:pt x="1083" y="2201"/>
                    <a:pt x="1083" y="2201"/>
                    <a:pt x="1083" y="2201"/>
                  </a:cubicBezTo>
                  <a:cubicBezTo>
                    <a:pt x="1083" y="2201"/>
                    <a:pt x="1083" y="2201"/>
                    <a:pt x="1083" y="2201"/>
                  </a:cubicBezTo>
                  <a:cubicBezTo>
                    <a:pt x="1161" y="2193"/>
                    <a:pt x="1221" y="2128"/>
                    <a:pt x="1221" y="2049"/>
                  </a:cubicBezTo>
                  <a:cubicBezTo>
                    <a:pt x="1221" y="2011"/>
                    <a:pt x="1207" y="1976"/>
                    <a:pt x="1184" y="1949"/>
                  </a:cubicBezTo>
                  <a:cubicBezTo>
                    <a:pt x="1268" y="1853"/>
                    <a:pt x="1268" y="1853"/>
                    <a:pt x="1268" y="1853"/>
                  </a:cubicBezTo>
                  <a:cubicBezTo>
                    <a:pt x="1285" y="1863"/>
                    <a:pt x="1304" y="1869"/>
                    <a:pt x="1324" y="1869"/>
                  </a:cubicBezTo>
                  <a:cubicBezTo>
                    <a:pt x="1364" y="1869"/>
                    <a:pt x="1399" y="1847"/>
                    <a:pt x="1418" y="1815"/>
                  </a:cubicBezTo>
                  <a:cubicBezTo>
                    <a:pt x="1666" y="1872"/>
                    <a:pt x="1666" y="1872"/>
                    <a:pt x="1666" y="1872"/>
                  </a:cubicBezTo>
                  <a:cubicBezTo>
                    <a:pt x="1665" y="1876"/>
                    <a:pt x="1665" y="1880"/>
                    <a:pt x="1665" y="1885"/>
                  </a:cubicBezTo>
                  <a:cubicBezTo>
                    <a:pt x="1665" y="1969"/>
                    <a:pt x="1734" y="2038"/>
                    <a:pt x="1818" y="2038"/>
                  </a:cubicBezTo>
                  <a:cubicBezTo>
                    <a:pt x="1902" y="2038"/>
                    <a:pt x="1971" y="1969"/>
                    <a:pt x="1971" y="1885"/>
                  </a:cubicBezTo>
                  <a:cubicBezTo>
                    <a:pt x="1971" y="1820"/>
                    <a:pt x="1931" y="1765"/>
                    <a:pt x="1874" y="1743"/>
                  </a:cubicBezTo>
                  <a:cubicBezTo>
                    <a:pt x="1893" y="1572"/>
                    <a:pt x="1893" y="1572"/>
                    <a:pt x="1893" y="1572"/>
                  </a:cubicBezTo>
                  <a:cubicBezTo>
                    <a:pt x="1949" y="1567"/>
                    <a:pt x="1994" y="1520"/>
                    <a:pt x="1994" y="1463"/>
                  </a:cubicBezTo>
                  <a:cubicBezTo>
                    <a:pt x="1994" y="1436"/>
                    <a:pt x="1984" y="1412"/>
                    <a:pt x="1969" y="1393"/>
                  </a:cubicBezTo>
                  <a:cubicBezTo>
                    <a:pt x="2060" y="1273"/>
                    <a:pt x="2060" y="1273"/>
                    <a:pt x="2060" y="1273"/>
                  </a:cubicBezTo>
                  <a:cubicBezTo>
                    <a:pt x="2080" y="1283"/>
                    <a:pt x="2102" y="1288"/>
                    <a:pt x="2125" y="1288"/>
                  </a:cubicBezTo>
                  <a:cubicBezTo>
                    <a:pt x="2209" y="1288"/>
                    <a:pt x="2278" y="1220"/>
                    <a:pt x="2278" y="1135"/>
                  </a:cubicBezTo>
                  <a:cubicBezTo>
                    <a:pt x="2278" y="1051"/>
                    <a:pt x="2209" y="983"/>
                    <a:pt x="2125" y="983"/>
                  </a:cubicBezTo>
                  <a:close/>
                  <a:moveTo>
                    <a:pt x="1940" y="1369"/>
                  </a:moveTo>
                  <a:cubicBezTo>
                    <a:pt x="1924" y="1359"/>
                    <a:pt x="1905" y="1353"/>
                    <a:pt x="1884" y="1353"/>
                  </a:cubicBezTo>
                  <a:cubicBezTo>
                    <a:pt x="1838" y="1353"/>
                    <a:pt x="1798" y="1383"/>
                    <a:pt x="1782" y="1424"/>
                  </a:cubicBezTo>
                  <a:cubicBezTo>
                    <a:pt x="1392" y="1262"/>
                    <a:pt x="1392" y="1262"/>
                    <a:pt x="1392" y="1262"/>
                  </a:cubicBezTo>
                  <a:cubicBezTo>
                    <a:pt x="1390" y="1268"/>
                    <a:pt x="1387" y="1273"/>
                    <a:pt x="1385" y="1279"/>
                  </a:cubicBezTo>
                  <a:cubicBezTo>
                    <a:pt x="1777" y="1441"/>
                    <a:pt x="1777" y="1441"/>
                    <a:pt x="1777" y="1441"/>
                  </a:cubicBezTo>
                  <a:cubicBezTo>
                    <a:pt x="1776" y="1448"/>
                    <a:pt x="1775" y="1455"/>
                    <a:pt x="1775" y="1463"/>
                  </a:cubicBezTo>
                  <a:cubicBezTo>
                    <a:pt x="1775" y="1513"/>
                    <a:pt x="1809" y="1555"/>
                    <a:pt x="1855" y="1568"/>
                  </a:cubicBezTo>
                  <a:cubicBezTo>
                    <a:pt x="1837" y="1733"/>
                    <a:pt x="1837" y="1733"/>
                    <a:pt x="1837" y="1733"/>
                  </a:cubicBezTo>
                  <a:cubicBezTo>
                    <a:pt x="1831" y="1733"/>
                    <a:pt x="1825" y="1732"/>
                    <a:pt x="1818" y="1732"/>
                  </a:cubicBezTo>
                  <a:cubicBezTo>
                    <a:pt x="1781" y="1732"/>
                    <a:pt x="1746" y="1746"/>
                    <a:pt x="1720" y="1768"/>
                  </a:cubicBezTo>
                  <a:cubicBezTo>
                    <a:pt x="1324" y="1372"/>
                    <a:pt x="1324" y="1372"/>
                    <a:pt x="1324" y="1372"/>
                  </a:cubicBezTo>
                  <a:cubicBezTo>
                    <a:pt x="1317" y="1379"/>
                    <a:pt x="1310" y="1386"/>
                    <a:pt x="1302" y="1393"/>
                  </a:cubicBezTo>
                  <a:cubicBezTo>
                    <a:pt x="1699" y="1789"/>
                    <a:pt x="1699" y="1789"/>
                    <a:pt x="1699" y="1789"/>
                  </a:cubicBezTo>
                  <a:cubicBezTo>
                    <a:pt x="1688" y="1803"/>
                    <a:pt x="1679" y="1818"/>
                    <a:pt x="1674" y="1835"/>
                  </a:cubicBezTo>
                  <a:cubicBezTo>
                    <a:pt x="1432" y="1779"/>
                    <a:pt x="1432" y="1779"/>
                    <a:pt x="1432" y="1779"/>
                  </a:cubicBezTo>
                  <a:cubicBezTo>
                    <a:pt x="1433" y="1773"/>
                    <a:pt x="1433" y="1766"/>
                    <a:pt x="1433" y="1759"/>
                  </a:cubicBezTo>
                  <a:cubicBezTo>
                    <a:pt x="1433" y="1699"/>
                    <a:pt x="1385" y="1650"/>
                    <a:pt x="1324" y="1650"/>
                  </a:cubicBezTo>
                  <a:cubicBezTo>
                    <a:pt x="1313" y="1650"/>
                    <a:pt x="1302" y="1652"/>
                    <a:pt x="1292" y="1655"/>
                  </a:cubicBezTo>
                  <a:cubicBezTo>
                    <a:pt x="1209" y="1454"/>
                    <a:pt x="1209" y="1454"/>
                    <a:pt x="1209" y="1454"/>
                  </a:cubicBezTo>
                  <a:cubicBezTo>
                    <a:pt x="1204" y="1457"/>
                    <a:pt x="1198" y="1459"/>
                    <a:pt x="1193" y="1461"/>
                  </a:cubicBezTo>
                  <a:cubicBezTo>
                    <a:pt x="1276" y="1662"/>
                    <a:pt x="1276" y="1662"/>
                    <a:pt x="1276" y="1662"/>
                  </a:cubicBezTo>
                  <a:cubicBezTo>
                    <a:pt x="1240" y="1680"/>
                    <a:pt x="1215" y="1717"/>
                    <a:pt x="1215" y="1759"/>
                  </a:cubicBezTo>
                  <a:cubicBezTo>
                    <a:pt x="1215" y="1786"/>
                    <a:pt x="1224" y="1810"/>
                    <a:pt x="1240" y="1828"/>
                  </a:cubicBezTo>
                  <a:cubicBezTo>
                    <a:pt x="1156" y="1924"/>
                    <a:pt x="1156" y="1924"/>
                    <a:pt x="1156" y="1924"/>
                  </a:cubicBezTo>
                  <a:cubicBezTo>
                    <a:pt x="1135" y="1909"/>
                    <a:pt x="1110" y="1899"/>
                    <a:pt x="1083" y="1897"/>
                  </a:cubicBezTo>
                  <a:cubicBezTo>
                    <a:pt x="1083" y="1484"/>
                    <a:pt x="1083" y="1484"/>
                    <a:pt x="1083" y="1484"/>
                  </a:cubicBezTo>
                  <a:cubicBezTo>
                    <a:pt x="1078" y="1484"/>
                    <a:pt x="1073" y="1484"/>
                    <a:pt x="1068" y="1484"/>
                  </a:cubicBezTo>
                  <a:cubicBezTo>
                    <a:pt x="1063" y="1484"/>
                    <a:pt x="1058" y="1484"/>
                    <a:pt x="1053" y="1484"/>
                  </a:cubicBezTo>
                  <a:cubicBezTo>
                    <a:pt x="1053" y="1897"/>
                    <a:pt x="1053" y="1897"/>
                    <a:pt x="1053" y="1897"/>
                  </a:cubicBezTo>
                  <a:cubicBezTo>
                    <a:pt x="1013" y="1901"/>
                    <a:pt x="977" y="1920"/>
                    <a:pt x="952" y="1950"/>
                  </a:cubicBezTo>
                  <a:cubicBezTo>
                    <a:pt x="871" y="1895"/>
                    <a:pt x="871" y="1895"/>
                    <a:pt x="871" y="1895"/>
                  </a:cubicBezTo>
                  <a:cubicBezTo>
                    <a:pt x="876" y="1883"/>
                    <a:pt x="878" y="1870"/>
                    <a:pt x="878" y="1857"/>
                  </a:cubicBezTo>
                  <a:cubicBezTo>
                    <a:pt x="878" y="1815"/>
                    <a:pt x="855" y="1779"/>
                    <a:pt x="820" y="1760"/>
                  </a:cubicBezTo>
                  <a:cubicBezTo>
                    <a:pt x="944" y="1461"/>
                    <a:pt x="944" y="1461"/>
                    <a:pt x="944" y="1461"/>
                  </a:cubicBezTo>
                  <a:cubicBezTo>
                    <a:pt x="939" y="1459"/>
                    <a:pt x="933" y="1457"/>
                    <a:pt x="928" y="1454"/>
                  </a:cubicBezTo>
                  <a:cubicBezTo>
                    <a:pt x="804" y="1753"/>
                    <a:pt x="804" y="1753"/>
                    <a:pt x="804" y="1753"/>
                  </a:cubicBezTo>
                  <a:cubicBezTo>
                    <a:pt x="793" y="1749"/>
                    <a:pt x="781" y="1747"/>
                    <a:pt x="769" y="1747"/>
                  </a:cubicBezTo>
                  <a:cubicBezTo>
                    <a:pt x="712" y="1747"/>
                    <a:pt x="666" y="1791"/>
                    <a:pt x="660" y="1846"/>
                  </a:cubicBezTo>
                  <a:cubicBezTo>
                    <a:pt x="470" y="1861"/>
                    <a:pt x="470" y="1861"/>
                    <a:pt x="470" y="1861"/>
                  </a:cubicBezTo>
                  <a:cubicBezTo>
                    <a:pt x="466" y="1834"/>
                    <a:pt x="454" y="1810"/>
                    <a:pt x="438" y="1789"/>
                  </a:cubicBezTo>
                  <a:cubicBezTo>
                    <a:pt x="835" y="1393"/>
                    <a:pt x="835" y="1393"/>
                    <a:pt x="835" y="1393"/>
                  </a:cubicBezTo>
                  <a:cubicBezTo>
                    <a:pt x="827" y="1386"/>
                    <a:pt x="820" y="1379"/>
                    <a:pt x="813" y="1372"/>
                  </a:cubicBezTo>
                  <a:cubicBezTo>
                    <a:pt x="417" y="1768"/>
                    <a:pt x="417" y="1768"/>
                    <a:pt x="417" y="1768"/>
                  </a:cubicBezTo>
                  <a:cubicBezTo>
                    <a:pt x="403" y="1756"/>
                    <a:pt x="387" y="1747"/>
                    <a:pt x="369" y="1741"/>
                  </a:cubicBezTo>
                  <a:cubicBezTo>
                    <a:pt x="428" y="1504"/>
                    <a:pt x="428" y="1504"/>
                    <a:pt x="428" y="1504"/>
                  </a:cubicBezTo>
                  <a:cubicBezTo>
                    <a:pt x="434" y="1505"/>
                    <a:pt x="440" y="1505"/>
                    <a:pt x="447" y="1505"/>
                  </a:cubicBezTo>
                  <a:cubicBezTo>
                    <a:pt x="507" y="1505"/>
                    <a:pt x="556" y="1457"/>
                    <a:pt x="556" y="1396"/>
                  </a:cubicBezTo>
                  <a:cubicBezTo>
                    <a:pt x="556" y="1384"/>
                    <a:pt x="554" y="1373"/>
                    <a:pt x="551" y="1362"/>
                  </a:cubicBezTo>
                  <a:cubicBezTo>
                    <a:pt x="752" y="1279"/>
                    <a:pt x="752" y="1279"/>
                    <a:pt x="752" y="1279"/>
                  </a:cubicBezTo>
                  <a:cubicBezTo>
                    <a:pt x="750" y="1273"/>
                    <a:pt x="747" y="1268"/>
                    <a:pt x="745" y="1262"/>
                  </a:cubicBezTo>
                  <a:cubicBezTo>
                    <a:pt x="544" y="1345"/>
                    <a:pt x="544" y="1345"/>
                    <a:pt x="544" y="1345"/>
                  </a:cubicBezTo>
                  <a:cubicBezTo>
                    <a:pt x="525" y="1311"/>
                    <a:pt x="489" y="1287"/>
                    <a:pt x="447" y="1287"/>
                  </a:cubicBezTo>
                  <a:cubicBezTo>
                    <a:pt x="421" y="1287"/>
                    <a:pt x="397" y="1296"/>
                    <a:pt x="379" y="1311"/>
                  </a:cubicBezTo>
                  <a:cubicBezTo>
                    <a:pt x="277" y="1226"/>
                    <a:pt x="277" y="1226"/>
                    <a:pt x="277" y="1226"/>
                  </a:cubicBezTo>
                  <a:cubicBezTo>
                    <a:pt x="292" y="1205"/>
                    <a:pt x="302" y="1180"/>
                    <a:pt x="305" y="1153"/>
                  </a:cubicBezTo>
                  <a:cubicBezTo>
                    <a:pt x="723" y="1153"/>
                    <a:pt x="723" y="1153"/>
                    <a:pt x="723" y="1153"/>
                  </a:cubicBezTo>
                  <a:cubicBezTo>
                    <a:pt x="722" y="1148"/>
                    <a:pt x="722" y="1143"/>
                    <a:pt x="722" y="1138"/>
                  </a:cubicBezTo>
                  <a:cubicBezTo>
                    <a:pt x="722" y="1133"/>
                    <a:pt x="722" y="1128"/>
                    <a:pt x="723" y="1123"/>
                  </a:cubicBezTo>
                  <a:cubicBezTo>
                    <a:pt x="305" y="1123"/>
                    <a:pt x="305" y="1123"/>
                    <a:pt x="305" y="1123"/>
                  </a:cubicBezTo>
                  <a:cubicBezTo>
                    <a:pt x="301" y="1083"/>
                    <a:pt x="281" y="1048"/>
                    <a:pt x="253" y="1023"/>
                  </a:cubicBezTo>
                  <a:cubicBezTo>
                    <a:pt x="312" y="942"/>
                    <a:pt x="312" y="942"/>
                    <a:pt x="312" y="942"/>
                  </a:cubicBezTo>
                  <a:cubicBezTo>
                    <a:pt x="325" y="947"/>
                    <a:pt x="340" y="950"/>
                    <a:pt x="355" y="950"/>
                  </a:cubicBezTo>
                  <a:cubicBezTo>
                    <a:pt x="397" y="950"/>
                    <a:pt x="433" y="927"/>
                    <a:pt x="451" y="892"/>
                  </a:cubicBezTo>
                  <a:cubicBezTo>
                    <a:pt x="745" y="1014"/>
                    <a:pt x="745" y="1014"/>
                    <a:pt x="745" y="1014"/>
                  </a:cubicBezTo>
                  <a:cubicBezTo>
                    <a:pt x="747" y="1008"/>
                    <a:pt x="750" y="1003"/>
                    <a:pt x="752" y="997"/>
                  </a:cubicBezTo>
                  <a:cubicBezTo>
                    <a:pt x="458" y="875"/>
                    <a:pt x="458" y="875"/>
                    <a:pt x="458" y="875"/>
                  </a:cubicBezTo>
                  <a:cubicBezTo>
                    <a:pt x="462" y="865"/>
                    <a:pt x="464" y="853"/>
                    <a:pt x="464" y="841"/>
                  </a:cubicBezTo>
                  <a:cubicBezTo>
                    <a:pt x="464" y="792"/>
                    <a:pt x="431" y="750"/>
                    <a:pt x="386" y="736"/>
                  </a:cubicBezTo>
                  <a:cubicBezTo>
                    <a:pt x="399" y="630"/>
                    <a:pt x="399" y="630"/>
                    <a:pt x="399" y="630"/>
                  </a:cubicBezTo>
                  <a:cubicBezTo>
                    <a:pt x="402" y="630"/>
                    <a:pt x="405" y="631"/>
                    <a:pt x="408" y="631"/>
                  </a:cubicBezTo>
                  <a:cubicBezTo>
                    <a:pt x="445" y="631"/>
                    <a:pt x="479" y="618"/>
                    <a:pt x="505" y="596"/>
                  </a:cubicBezTo>
                  <a:cubicBezTo>
                    <a:pt x="813" y="904"/>
                    <a:pt x="813" y="904"/>
                    <a:pt x="813" y="904"/>
                  </a:cubicBezTo>
                  <a:cubicBezTo>
                    <a:pt x="820" y="897"/>
                    <a:pt x="827" y="889"/>
                    <a:pt x="835" y="883"/>
                  </a:cubicBezTo>
                  <a:cubicBezTo>
                    <a:pt x="527" y="575"/>
                    <a:pt x="527" y="575"/>
                    <a:pt x="527" y="575"/>
                  </a:cubicBezTo>
                  <a:cubicBezTo>
                    <a:pt x="540" y="558"/>
                    <a:pt x="550" y="539"/>
                    <a:pt x="556" y="518"/>
                  </a:cubicBezTo>
                  <a:cubicBezTo>
                    <a:pt x="701" y="530"/>
                    <a:pt x="701" y="530"/>
                    <a:pt x="701" y="530"/>
                  </a:cubicBezTo>
                  <a:cubicBezTo>
                    <a:pt x="706" y="587"/>
                    <a:pt x="753" y="631"/>
                    <a:pt x="810" y="631"/>
                  </a:cubicBezTo>
                  <a:cubicBezTo>
                    <a:pt x="823" y="631"/>
                    <a:pt x="835" y="628"/>
                    <a:pt x="846" y="624"/>
                  </a:cubicBezTo>
                  <a:cubicBezTo>
                    <a:pt x="928" y="822"/>
                    <a:pt x="928" y="822"/>
                    <a:pt x="928" y="822"/>
                  </a:cubicBezTo>
                  <a:cubicBezTo>
                    <a:pt x="933" y="819"/>
                    <a:pt x="939" y="817"/>
                    <a:pt x="944" y="815"/>
                  </a:cubicBezTo>
                  <a:cubicBezTo>
                    <a:pt x="863" y="617"/>
                    <a:pt x="863" y="617"/>
                    <a:pt x="863" y="617"/>
                  </a:cubicBezTo>
                  <a:cubicBezTo>
                    <a:pt x="896" y="599"/>
                    <a:pt x="919" y="563"/>
                    <a:pt x="919" y="521"/>
                  </a:cubicBezTo>
                  <a:cubicBezTo>
                    <a:pt x="919" y="491"/>
                    <a:pt x="907" y="464"/>
                    <a:pt x="887" y="444"/>
                  </a:cubicBezTo>
                  <a:cubicBezTo>
                    <a:pt x="996" y="287"/>
                    <a:pt x="996" y="287"/>
                    <a:pt x="996" y="287"/>
                  </a:cubicBezTo>
                  <a:cubicBezTo>
                    <a:pt x="1013" y="297"/>
                    <a:pt x="1033" y="303"/>
                    <a:pt x="1053" y="305"/>
                  </a:cubicBezTo>
                  <a:cubicBezTo>
                    <a:pt x="1053" y="792"/>
                    <a:pt x="1053" y="792"/>
                    <a:pt x="1053" y="792"/>
                  </a:cubicBezTo>
                  <a:cubicBezTo>
                    <a:pt x="1058" y="792"/>
                    <a:pt x="1063" y="792"/>
                    <a:pt x="1068" y="792"/>
                  </a:cubicBezTo>
                  <a:cubicBezTo>
                    <a:pt x="1073" y="792"/>
                    <a:pt x="1078" y="792"/>
                    <a:pt x="1083" y="792"/>
                  </a:cubicBezTo>
                  <a:cubicBezTo>
                    <a:pt x="1083" y="305"/>
                    <a:pt x="1083" y="305"/>
                    <a:pt x="1083" y="305"/>
                  </a:cubicBezTo>
                  <a:cubicBezTo>
                    <a:pt x="1112" y="302"/>
                    <a:pt x="1138" y="292"/>
                    <a:pt x="1159" y="276"/>
                  </a:cubicBezTo>
                  <a:cubicBezTo>
                    <a:pt x="1266" y="373"/>
                    <a:pt x="1266" y="373"/>
                    <a:pt x="1266" y="373"/>
                  </a:cubicBezTo>
                  <a:cubicBezTo>
                    <a:pt x="1258" y="388"/>
                    <a:pt x="1253" y="406"/>
                    <a:pt x="1253" y="424"/>
                  </a:cubicBezTo>
                  <a:cubicBezTo>
                    <a:pt x="1253" y="467"/>
                    <a:pt x="1278" y="504"/>
                    <a:pt x="1314" y="522"/>
                  </a:cubicBezTo>
                  <a:cubicBezTo>
                    <a:pt x="1193" y="815"/>
                    <a:pt x="1193" y="815"/>
                    <a:pt x="1193" y="815"/>
                  </a:cubicBezTo>
                  <a:cubicBezTo>
                    <a:pt x="1198" y="817"/>
                    <a:pt x="1204" y="819"/>
                    <a:pt x="1209" y="822"/>
                  </a:cubicBezTo>
                  <a:cubicBezTo>
                    <a:pt x="1331" y="529"/>
                    <a:pt x="1331" y="529"/>
                    <a:pt x="1331" y="529"/>
                  </a:cubicBezTo>
                  <a:cubicBezTo>
                    <a:pt x="1341" y="532"/>
                    <a:pt x="1351" y="533"/>
                    <a:pt x="1363" y="533"/>
                  </a:cubicBezTo>
                  <a:cubicBezTo>
                    <a:pt x="1409" y="533"/>
                    <a:pt x="1448" y="505"/>
                    <a:pt x="1464" y="464"/>
                  </a:cubicBezTo>
                  <a:cubicBezTo>
                    <a:pt x="1559" y="472"/>
                    <a:pt x="1559" y="472"/>
                    <a:pt x="1559" y="472"/>
                  </a:cubicBezTo>
                  <a:cubicBezTo>
                    <a:pt x="1558" y="477"/>
                    <a:pt x="1558" y="483"/>
                    <a:pt x="1558" y="488"/>
                  </a:cubicBezTo>
                  <a:cubicBezTo>
                    <a:pt x="1558" y="527"/>
                    <a:pt x="1572" y="562"/>
                    <a:pt x="1596" y="589"/>
                  </a:cubicBezTo>
                  <a:cubicBezTo>
                    <a:pt x="1302" y="883"/>
                    <a:pt x="1302" y="883"/>
                    <a:pt x="1302" y="883"/>
                  </a:cubicBezTo>
                  <a:cubicBezTo>
                    <a:pt x="1310" y="889"/>
                    <a:pt x="1317" y="897"/>
                    <a:pt x="1324" y="904"/>
                  </a:cubicBezTo>
                  <a:cubicBezTo>
                    <a:pt x="1618" y="610"/>
                    <a:pt x="1618" y="610"/>
                    <a:pt x="1618" y="610"/>
                  </a:cubicBezTo>
                  <a:cubicBezTo>
                    <a:pt x="1639" y="625"/>
                    <a:pt x="1664" y="636"/>
                    <a:pt x="1691" y="640"/>
                  </a:cubicBezTo>
                  <a:cubicBezTo>
                    <a:pt x="1678" y="771"/>
                    <a:pt x="1678" y="771"/>
                    <a:pt x="1678" y="771"/>
                  </a:cubicBezTo>
                  <a:cubicBezTo>
                    <a:pt x="1623" y="777"/>
                    <a:pt x="1581" y="823"/>
                    <a:pt x="1581" y="879"/>
                  </a:cubicBezTo>
                  <a:cubicBezTo>
                    <a:pt x="1581" y="891"/>
                    <a:pt x="1583" y="903"/>
                    <a:pt x="1586" y="914"/>
                  </a:cubicBezTo>
                  <a:cubicBezTo>
                    <a:pt x="1385" y="997"/>
                    <a:pt x="1385" y="997"/>
                    <a:pt x="1385" y="997"/>
                  </a:cubicBezTo>
                  <a:cubicBezTo>
                    <a:pt x="1387" y="1003"/>
                    <a:pt x="1390" y="1008"/>
                    <a:pt x="1392" y="1014"/>
                  </a:cubicBezTo>
                  <a:cubicBezTo>
                    <a:pt x="1593" y="930"/>
                    <a:pt x="1593" y="930"/>
                    <a:pt x="1593" y="930"/>
                  </a:cubicBezTo>
                  <a:cubicBezTo>
                    <a:pt x="1612" y="965"/>
                    <a:pt x="1648" y="989"/>
                    <a:pt x="1690" y="989"/>
                  </a:cubicBezTo>
                  <a:cubicBezTo>
                    <a:pt x="1719" y="989"/>
                    <a:pt x="1745" y="978"/>
                    <a:pt x="1764" y="960"/>
                  </a:cubicBezTo>
                  <a:cubicBezTo>
                    <a:pt x="1983" y="1078"/>
                    <a:pt x="1983" y="1078"/>
                    <a:pt x="1983" y="1078"/>
                  </a:cubicBezTo>
                  <a:cubicBezTo>
                    <a:pt x="1978" y="1092"/>
                    <a:pt x="1974" y="1107"/>
                    <a:pt x="1973" y="1123"/>
                  </a:cubicBezTo>
                  <a:cubicBezTo>
                    <a:pt x="1414" y="1123"/>
                    <a:pt x="1414" y="1123"/>
                    <a:pt x="1414" y="1123"/>
                  </a:cubicBezTo>
                  <a:cubicBezTo>
                    <a:pt x="1415" y="1128"/>
                    <a:pt x="1415" y="1133"/>
                    <a:pt x="1415" y="1138"/>
                  </a:cubicBezTo>
                  <a:cubicBezTo>
                    <a:pt x="1415" y="1143"/>
                    <a:pt x="1415" y="1148"/>
                    <a:pt x="1414" y="1153"/>
                  </a:cubicBezTo>
                  <a:cubicBezTo>
                    <a:pt x="1973" y="1153"/>
                    <a:pt x="1973" y="1153"/>
                    <a:pt x="1973" y="1153"/>
                  </a:cubicBezTo>
                  <a:cubicBezTo>
                    <a:pt x="1978" y="1193"/>
                    <a:pt x="1998" y="1229"/>
                    <a:pt x="2028" y="1253"/>
                  </a:cubicBezTo>
                  <a:lnTo>
                    <a:pt x="1940" y="1369"/>
                  </a:lnTo>
                  <a:close/>
                  <a:moveTo>
                    <a:pt x="1350" y="1031"/>
                  </a:moveTo>
                  <a:cubicBezTo>
                    <a:pt x="1348" y="1025"/>
                    <a:pt x="1345" y="1020"/>
                    <a:pt x="1343" y="1014"/>
                  </a:cubicBezTo>
                  <a:cubicBezTo>
                    <a:pt x="1330" y="985"/>
                    <a:pt x="1313" y="959"/>
                    <a:pt x="1292" y="936"/>
                  </a:cubicBezTo>
                  <a:cubicBezTo>
                    <a:pt x="1285" y="928"/>
                    <a:pt x="1278" y="921"/>
                    <a:pt x="1270" y="915"/>
                  </a:cubicBezTo>
                  <a:cubicBezTo>
                    <a:pt x="1247" y="894"/>
                    <a:pt x="1221" y="876"/>
                    <a:pt x="1192" y="863"/>
                  </a:cubicBezTo>
                  <a:cubicBezTo>
                    <a:pt x="1186" y="861"/>
                    <a:pt x="1181" y="858"/>
                    <a:pt x="1175" y="856"/>
                  </a:cubicBezTo>
                  <a:cubicBezTo>
                    <a:pt x="1147" y="845"/>
                    <a:pt x="1116" y="839"/>
                    <a:pt x="1083" y="837"/>
                  </a:cubicBezTo>
                  <a:cubicBezTo>
                    <a:pt x="1079" y="837"/>
                    <a:pt x="1073" y="837"/>
                    <a:pt x="1068" y="837"/>
                  </a:cubicBezTo>
                  <a:cubicBezTo>
                    <a:pt x="1063" y="837"/>
                    <a:pt x="1058" y="837"/>
                    <a:pt x="1053" y="837"/>
                  </a:cubicBezTo>
                  <a:cubicBezTo>
                    <a:pt x="1021" y="839"/>
                    <a:pt x="990" y="845"/>
                    <a:pt x="962" y="856"/>
                  </a:cubicBezTo>
                  <a:cubicBezTo>
                    <a:pt x="956" y="858"/>
                    <a:pt x="950" y="861"/>
                    <a:pt x="945" y="863"/>
                  </a:cubicBezTo>
                  <a:cubicBezTo>
                    <a:pt x="916" y="876"/>
                    <a:pt x="890" y="894"/>
                    <a:pt x="866" y="915"/>
                  </a:cubicBezTo>
                  <a:cubicBezTo>
                    <a:pt x="859" y="921"/>
                    <a:pt x="852" y="928"/>
                    <a:pt x="845" y="936"/>
                  </a:cubicBezTo>
                  <a:cubicBezTo>
                    <a:pt x="824" y="959"/>
                    <a:pt x="807" y="985"/>
                    <a:pt x="794" y="1014"/>
                  </a:cubicBezTo>
                  <a:cubicBezTo>
                    <a:pt x="791" y="1020"/>
                    <a:pt x="789" y="1025"/>
                    <a:pt x="787" y="1031"/>
                  </a:cubicBezTo>
                  <a:cubicBezTo>
                    <a:pt x="776" y="1060"/>
                    <a:pt x="769" y="1091"/>
                    <a:pt x="768" y="1123"/>
                  </a:cubicBezTo>
                  <a:cubicBezTo>
                    <a:pt x="767" y="1128"/>
                    <a:pt x="767" y="1133"/>
                    <a:pt x="767" y="1138"/>
                  </a:cubicBezTo>
                  <a:cubicBezTo>
                    <a:pt x="767" y="1143"/>
                    <a:pt x="767" y="1148"/>
                    <a:pt x="768" y="1153"/>
                  </a:cubicBezTo>
                  <a:cubicBezTo>
                    <a:pt x="769" y="1185"/>
                    <a:pt x="776" y="1216"/>
                    <a:pt x="787" y="1245"/>
                  </a:cubicBezTo>
                  <a:cubicBezTo>
                    <a:pt x="789" y="1250"/>
                    <a:pt x="791" y="1256"/>
                    <a:pt x="794" y="1261"/>
                  </a:cubicBezTo>
                  <a:cubicBezTo>
                    <a:pt x="807" y="1290"/>
                    <a:pt x="824" y="1317"/>
                    <a:pt x="845" y="1340"/>
                  </a:cubicBezTo>
                  <a:cubicBezTo>
                    <a:pt x="852" y="1347"/>
                    <a:pt x="859" y="1354"/>
                    <a:pt x="866" y="1361"/>
                  </a:cubicBezTo>
                  <a:cubicBezTo>
                    <a:pt x="890" y="1382"/>
                    <a:pt x="916" y="1399"/>
                    <a:pt x="945" y="1412"/>
                  </a:cubicBezTo>
                  <a:cubicBezTo>
                    <a:pt x="950" y="1415"/>
                    <a:pt x="956" y="1417"/>
                    <a:pt x="962" y="1419"/>
                  </a:cubicBezTo>
                  <a:cubicBezTo>
                    <a:pt x="990" y="1430"/>
                    <a:pt x="1021" y="1437"/>
                    <a:pt x="1053" y="1439"/>
                  </a:cubicBezTo>
                  <a:cubicBezTo>
                    <a:pt x="1058" y="1439"/>
                    <a:pt x="1063" y="1439"/>
                    <a:pt x="1068" y="1439"/>
                  </a:cubicBezTo>
                  <a:cubicBezTo>
                    <a:pt x="1073" y="1439"/>
                    <a:pt x="1079" y="1439"/>
                    <a:pt x="1083" y="1439"/>
                  </a:cubicBezTo>
                  <a:cubicBezTo>
                    <a:pt x="1116" y="1437"/>
                    <a:pt x="1147" y="1430"/>
                    <a:pt x="1175" y="1419"/>
                  </a:cubicBezTo>
                  <a:cubicBezTo>
                    <a:pt x="1181" y="1417"/>
                    <a:pt x="1186" y="1415"/>
                    <a:pt x="1192" y="1412"/>
                  </a:cubicBezTo>
                  <a:cubicBezTo>
                    <a:pt x="1221" y="1399"/>
                    <a:pt x="1247" y="1382"/>
                    <a:pt x="1270" y="1361"/>
                  </a:cubicBezTo>
                  <a:cubicBezTo>
                    <a:pt x="1278" y="1354"/>
                    <a:pt x="1285" y="1347"/>
                    <a:pt x="1292" y="1340"/>
                  </a:cubicBezTo>
                  <a:cubicBezTo>
                    <a:pt x="1313" y="1317"/>
                    <a:pt x="1330" y="1290"/>
                    <a:pt x="1343" y="1261"/>
                  </a:cubicBezTo>
                  <a:cubicBezTo>
                    <a:pt x="1345" y="1256"/>
                    <a:pt x="1348" y="1250"/>
                    <a:pt x="1350" y="1245"/>
                  </a:cubicBezTo>
                  <a:cubicBezTo>
                    <a:pt x="1361" y="1216"/>
                    <a:pt x="1368" y="1185"/>
                    <a:pt x="1369" y="1153"/>
                  </a:cubicBezTo>
                  <a:cubicBezTo>
                    <a:pt x="1369" y="1148"/>
                    <a:pt x="1370" y="1143"/>
                    <a:pt x="1370" y="1138"/>
                  </a:cubicBezTo>
                  <a:cubicBezTo>
                    <a:pt x="1370" y="1133"/>
                    <a:pt x="1369" y="1128"/>
                    <a:pt x="1369" y="1123"/>
                  </a:cubicBezTo>
                  <a:cubicBezTo>
                    <a:pt x="1368" y="1091"/>
                    <a:pt x="1361" y="1060"/>
                    <a:pt x="1350" y="1031"/>
                  </a:cubicBez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505050"/>
                </a:solidFill>
                <a:effectLst/>
                <a:uLnTx/>
                <a:uFillTx/>
                <a:latin typeface="Segoe UI"/>
                <a:ea typeface="+mn-ea"/>
                <a:cs typeface="+mn-cs"/>
              </a:endParaRPr>
            </a:p>
          </p:txBody>
        </p:sp>
      </p:grpSp>
      <p:grpSp>
        <p:nvGrpSpPr>
          <p:cNvPr id="10" name="Group 9">
            <a:extLst>
              <a:ext uri="{FF2B5EF4-FFF2-40B4-BE49-F238E27FC236}">
                <a16:creationId xmlns:a16="http://schemas.microsoft.com/office/drawing/2014/main" id="{5DA3813A-424D-43EF-BDE7-0D6D85D3BD52}"/>
              </a:ext>
            </a:extLst>
          </p:cNvPr>
          <p:cNvGrpSpPr/>
          <p:nvPr/>
        </p:nvGrpSpPr>
        <p:grpSpPr>
          <a:xfrm>
            <a:off x="2795647" y="2731839"/>
            <a:ext cx="914401" cy="914400"/>
            <a:chOff x="2795647" y="2878719"/>
            <a:chExt cx="914401" cy="914400"/>
          </a:xfrm>
        </p:grpSpPr>
        <p:sp>
          <p:nvSpPr>
            <p:cNvPr id="493" name="Oval 8">
              <a:extLst>
                <a:ext uri="{FF2B5EF4-FFF2-40B4-BE49-F238E27FC236}">
                  <a16:creationId xmlns:a16="http://schemas.microsoft.com/office/drawing/2014/main" id="{ABA03B2F-225C-40BF-A1F1-A7ED0C6451B6}"/>
                </a:ext>
              </a:extLst>
            </p:cNvPr>
            <p:cNvSpPr>
              <a:spLocks noChangeArrowheads="1"/>
            </p:cNvSpPr>
            <p:nvPr/>
          </p:nvSpPr>
          <p:spPr bwMode="auto">
            <a:xfrm>
              <a:off x="2795647" y="2878719"/>
              <a:ext cx="914401" cy="914400"/>
            </a:xfrm>
            <a:prstGeom prst="ellipse">
              <a:avLst/>
            </a:prstGeom>
            <a:gradFill flip="none" rotWithShape="1">
              <a:gsLst>
                <a:gs pos="0">
                  <a:schemeClr val="accent1">
                    <a:alpha val="95000"/>
                    <a:lumMod val="90000"/>
                    <a:lumOff val="10000"/>
                  </a:schemeClr>
                </a:gs>
                <a:gs pos="50000">
                  <a:schemeClr val="accent1">
                    <a:lumMod val="90000"/>
                    <a:lumOff val="10000"/>
                    <a:alpha val="95000"/>
                  </a:schemeClr>
                </a:gs>
                <a:gs pos="100000">
                  <a:schemeClr val="accent1">
                    <a:lumMod val="90000"/>
                    <a:lumOff val="10000"/>
                    <a:alpha val="95000"/>
                  </a:schemeClr>
                </a:gs>
              </a:gsLst>
              <a:path path="circle">
                <a:fillToRect l="50000" t="50000" r="50000" b="50000"/>
              </a:path>
              <a:tileRect/>
            </a:gradFill>
            <a:ln w="15875" cap="flat">
              <a:noFill/>
              <a:prstDash val="solid"/>
              <a:miter lim="800000"/>
              <a:headEnd/>
              <a:tailEnd/>
            </a:ln>
            <a:scene3d>
              <a:camera prst="orthographicFront"/>
              <a:lightRig rig="threePt" dir="t"/>
            </a:scene3d>
            <a:sp3d>
              <a:bevelT w="44450" h="6350" prst="hardEdge"/>
              <a:contourClr>
                <a:schemeClr val="bg1">
                  <a:lumMod val="95000"/>
                </a:schemeClr>
              </a:contourClr>
            </a:sp3d>
          </p:spPr>
          <p:txBody>
            <a:bodyPr vert="horz" wrap="square" lIns="93248" tIns="46624" rIns="93248" bIns="46624" numCol="1" anchor="t" anchorCtr="0" compatLnSpc="1">
              <a:prstTxWarp prst="textNoShape">
                <a:avLst/>
              </a:prstTxWarp>
            </a:bodyPr>
            <a:lstStyle/>
            <a:p>
              <a:pPr marL="0" marR="0" lvl="0" indent="0" algn="ctr" defTabSz="932504"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Segoe UI"/>
                <a:ea typeface="+mn-ea"/>
                <a:cs typeface="+mn-cs"/>
              </a:endParaRPr>
            </a:p>
          </p:txBody>
        </p:sp>
        <p:pic>
          <p:nvPicPr>
            <p:cNvPr id="44" name="Picture 2" descr="\\MAGNUM\Projects\Microsoft\Cloud Power FY12\Design\ICONS_PNG\Devices.png">
              <a:extLst>
                <a:ext uri="{FF2B5EF4-FFF2-40B4-BE49-F238E27FC236}">
                  <a16:creationId xmlns:a16="http://schemas.microsoft.com/office/drawing/2014/main" id="{E57CB292-2619-4CEC-BDE5-62ECE949F382}"/>
                </a:ext>
              </a:extLst>
            </p:cNvPr>
            <p:cNvPicPr>
              <a:picLocks noChangeAspect="1" noChangeArrowheads="1"/>
            </p:cNvPicPr>
            <p:nvPr/>
          </p:nvPicPr>
          <p:blipFill>
            <a:blip r:embed="rId5" cstate="print">
              <a:lum bright="100000"/>
            </a:blip>
            <a:srcRect/>
            <a:stretch>
              <a:fillRect/>
            </a:stretch>
          </p:blipFill>
          <p:spPr bwMode="auto">
            <a:xfrm>
              <a:off x="3024187" y="3111840"/>
              <a:ext cx="457320" cy="457200"/>
            </a:xfrm>
            <a:prstGeom prst="rect">
              <a:avLst/>
            </a:prstGeom>
            <a:noFill/>
          </p:spPr>
        </p:pic>
      </p:grpSp>
      <p:sp>
        <p:nvSpPr>
          <p:cNvPr id="45" name="Rectangle 44">
            <a:extLst>
              <a:ext uri="{FF2B5EF4-FFF2-40B4-BE49-F238E27FC236}">
                <a16:creationId xmlns:a16="http://schemas.microsoft.com/office/drawing/2014/main" id="{65AFC90F-B7B0-4903-813C-4D1C4DDFA26B}"/>
              </a:ext>
            </a:extLst>
          </p:cNvPr>
          <p:cNvSpPr/>
          <p:nvPr/>
        </p:nvSpPr>
        <p:spPr bwMode="auto">
          <a:xfrm>
            <a:off x="453895" y="5489804"/>
            <a:ext cx="2651760" cy="365760"/>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114" rtl="0" eaLnBrk="1" fontAlgn="base" latinLnBrk="0" hangingPunct="1">
              <a:lnSpc>
                <a:spcPct val="100000"/>
              </a:lnSpc>
              <a:spcBef>
                <a:spcPct val="0"/>
              </a:spcBef>
              <a:spcAft>
                <a:spcPct val="0"/>
              </a:spcAft>
              <a:buClrTx/>
              <a:buSzTx/>
              <a:buFontTx/>
              <a:buNone/>
              <a:tabLst/>
              <a:defRPr/>
            </a:pPr>
            <a:r>
              <a:rPr kumimoji="0" lang="en-US" sz="2000" i="0" u="none" strike="noStrike" kern="0" cap="none" spc="0" normalizeH="0" baseline="0" noProof="0" dirty="0">
                <a:ln>
                  <a:noFill/>
                </a:ln>
                <a:solidFill>
                  <a:srgbClr val="FFFFFF"/>
                </a:solidFill>
                <a:effectLst/>
                <a:uLnTx/>
                <a:uFillTx/>
                <a:latin typeface="Segoe UI Semilight" panose="020B0402040204020203" pitchFamily="34" charset="0"/>
                <a:cs typeface="Segoe UI Semilight" panose="020B0402040204020203" pitchFamily="34" charset="0"/>
              </a:rPr>
              <a:t>Modern</a:t>
            </a:r>
          </a:p>
        </p:txBody>
      </p:sp>
      <p:sp>
        <p:nvSpPr>
          <p:cNvPr id="46" name="Rectangle 45">
            <a:extLst>
              <a:ext uri="{FF2B5EF4-FFF2-40B4-BE49-F238E27FC236}">
                <a16:creationId xmlns:a16="http://schemas.microsoft.com/office/drawing/2014/main" id="{A8025316-DF9D-4831-A5DE-B8D23AD5ABA8}"/>
              </a:ext>
            </a:extLst>
          </p:cNvPr>
          <p:cNvSpPr/>
          <p:nvPr/>
        </p:nvSpPr>
        <p:spPr bwMode="auto">
          <a:xfrm>
            <a:off x="3411934" y="5489804"/>
            <a:ext cx="2651760" cy="365760"/>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114" rtl="0" eaLnBrk="1" fontAlgn="base" latinLnBrk="0" hangingPunct="1">
              <a:lnSpc>
                <a:spcPct val="100000"/>
              </a:lnSpc>
              <a:spcBef>
                <a:spcPct val="0"/>
              </a:spcBef>
              <a:spcAft>
                <a:spcPct val="0"/>
              </a:spcAft>
              <a:buClrTx/>
              <a:buSzTx/>
              <a:buFontTx/>
              <a:buNone/>
              <a:tabLst/>
              <a:defRPr/>
            </a:pPr>
            <a:r>
              <a:rPr kumimoji="0" lang="en-US" sz="2000" i="0" u="none" strike="noStrike" kern="0" cap="none" spc="0" normalizeH="0" baseline="0" noProof="0" dirty="0">
                <a:ln>
                  <a:noFill/>
                </a:ln>
                <a:solidFill>
                  <a:srgbClr val="FFFFFF"/>
                </a:solidFill>
                <a:effectLst/>
                <a:uLnTx/>
                <a:uFillTx/>
                <a:latin typeface="Segoe UI Semilight" panose="020B0402040204020203" pitchFamily="34" charset="0"/>
                <a:cs typeface="Segoe UI Semilight" panose="020B0402040204020203" pitchFamily="34" charset="0"/>
              </a:rPr>
              <a:t>Intelligent</a:t>
            </a:r>
          </a:p>
        </p:txBody>
      </p:sp>
      <p:sp>
        <p:nvSpPr>
          <p:cNvPr id="47" name="Rectangle 46">
            <a:extLst>
              <a:ext uri="{FF2B5EF4-FFF2-40B4-BE49-F238E27FC236}">
                <a16:creationId xmlns:a16="http://schemas.microsoft.com/office/drawing/2014/main" id="{096627AF-71A2-420D-8A1D-E8C0A5237919}"/>
              </a:ext>
            </a:extLst>
          </p:cNvPr>
          <p:cNvSpPr/>
          <p:nvPr/>
        </p:nvSpPr>
        <p:spPr bwMode="auto">
          <a:xfrm>
            <a:off x="6369973" y="5489804"/>
            <a:ext cx="2651760" cy="365760"/>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114" rtl="0" eaLnBrk="1" fontAlgn="base" latinLnBrk="0" hangingPunct="1">
              <a:lnSpc>
                <a:spcPct val="100000"/>
              </a:lnSpc>
              <a:spcBef>
                <a:spcPct val="0"/>
              </a:spcBef>
              <a:spcAft>
                <a:spcPct val="0"/>
              </a:spcAft>
              <a:buClrTx/>
              <a:buSzTx/>
              <a:buFontTx/>
              <a:buNone/>
              <a:tabLst/>
              <a:defRPr/>
            </a:pPr>
            <a:r>
              <a:rPr kumimoji="0" lang="en-US" sz="2000" i="0" u="none" strike="noStrike" kern="0" cap="none" spc="0" normalizeH="0" baseline="0" noProof="0" dirty="0">
                <a:ln>
                  <a:noFill/>
                </a:ln>
                <a:solidFill>
                  <a:srgbClr val="FFFFFF"/>
                </a:solidFill>
                <a:effectLst/>
                <a:uLnTx/>
                <a:uFillTx/>
                <a:latin typeface="Segoe UI Semilight" panose="020B0402040204020203" pitchFamily="34" charset="0"/>
                <a:cs typeface="Segoe UI Semilight" panose="020B0402040204020203" pitchFamily="34" charset="0"/>
              </a:rPr>
              <a:t>Unified</a:t>
            </a:r>
          </a:p>
        </p:txBody>
      </p:sp>
      <p:sp>
        <p:nvSpPr>
          <p:cNvPr id="48" name="Rectangle 47">
            <a:extLst>
              <a:ext uri="{FF2B5EF4-FFF2-40B4-BE49-F238E27FC236}">
                <a16:creationId xmlns:a16="http://schemas.microsoft.com/office/drawing/2014/main" id="{E48F4A83-74AA-4063-8F64-8EAB6831C2A3}"/>
              </a:ext>
            </a:extLst>
          </p:cNvPr>
          <p:cNvSpPr/>
          <p:nvPr/>
        </p:nvSpPr>
        <p:spPr bwMode="auto">
          <a:xfrm>
            <a:off x="9328011" y="5489804"/>
            <a:ext cx="2651760" cy="365760"/>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114" rtl="0" eaLnBrk="1" fontAlgn="base" latinLnBrk="0" hangingPunct="1">
              <a:lnSpc>
                <a:spcPct val="100000"/>
              </a:lnSpc>
              <a:spcBef>
                <a:spcPct val="0"/>
              </a:spcBef>
              <a:spcAft>
                <a:spcPct val="0"/>
              </a:spcAft>
              <a:buClrTx/>
              <a:buSzTx/>
              <a:buFontTx/>
              <a:buNone/>
              <a:tabLst/>
              <a:defRPr/>
            </a:pPr>
            <a:r>
              <a:rPr kumimoji="0" lang="en-US" sz="2000" i="0" u="none" strike="noStrike" kern="0" cap="none" spc="0" normalizeH="0" baseline="0" noProof="0" dirty="0">
                <a:ln>
                  <a:noFill/>
                </a:ln>
                <a:solidFill>
                  <a:srgbClr val="FFFFFF"/>
                </a:solidFill>
                <a:effectLst/>
                <a:uLnTx/>
                <a:uFillTx/>
                <a:latin typeface="Segoe UI Semilight" panose="020B0402040204020203" pitchFamily="34" charset="0"/>
                <a:cs typeface="Segoe UI Semilight" panose="020B0402040204020203" pitchFamily="34" charset="0"/>
              </a:rPr>
              <a:t>Adaptable</a:t>
            </a:r>
          </a:p>
        </p:txBody>
      </p:sp>
    </p:spTree>
    <p:extLst>
      <p:ext uri="{BB962C8B-B14F-4D97-AF65-F5344CB8AC3E}">
        <p14:creationId xmlns:p14="http://schemas.microsoft.com/office/powerpoint/2010/main" val="12771530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5"/>
                                        </p:tgtEl>
                                        <p:attrNameLst>
                                          <p:attrName>style.visibility</p:attrName>
                                        </p:attrNameLst>
                                      </p:cBhvr>
                                      <p:to>
                                        <p:strVal val="visible"/>
                                      </p:to>
                                    </p:set>
                                    <p:animEffect transition="in" filter="fade">
                                      <p:cBhvr>
                                        <p:cTn id="7" dur="500"/>
                                        <p:tgtEl>
                                          <p:spTgt spid="205"/>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465"/>
                                        </p:tgtEl>
                                        <p:attrNameLst>
                                          <p:attrName>style.visibility</p:attrName>
                                        </p:attrNameLst>
                                      </p:cBhvr>
                                      <p:to>
                                        <p:strVal val="visible"/>
                                      </p:to>
                                    </p:set>
                                    <p:animEffect transition="in" filter="wipe(up)">
                                      <p:cBhvr>
                                        <p:cTn id="10" dur="500"/>
                                        <p:tgtEl>
                                          <p:spTgt spid="465"/>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492"/>
                                        </p:tgtEl>
                                        <p:attrNameLst>
                                          <p:attrName>style.visibility</p:attrName>
                                        </p:attrNameLst>
                                      </p:cBhvr>
                                      <p:to>
                                        <p:strVal val="visible"/>
                                      </p:to>
                                    </p:set>
                                    <p:animEffect transition="in" filter="wipe(up)">
                                      <p:cBhvr>
                                        <p:cTn id="16" dur="500"/>
                                        <p:tgtEl>
                                          <p:spTgt spid="492"/>
                                        </p:tgtEl>
                                      </p:cBhvr>
                                    </p:animEffect>
                                  </p:childTnLst>
                                </p:cTn>
                              </p:par>
                              <p:par>
                                <p:cTn id="17" presetID="10" presetClass="entr" presetSubtype="0" fill="hold" nodeType="withEffect">
                                  <p:stCondLst>
                                    <p:cond delay="0"/>
                                  </p:stCondLst>
                                  <p:childTnLst>
                                    <p:set>
                                      <p:cBhvr>
                                        <p:cTn id="18" dur="1" fill="hold">
                                          <p:stCondLst>
                                            <p:cond delay="0"/>
                                          </p:stCondLst>
                                        </p:cTn>
                                        <p:tgtEl>
                                          <p:spTgt spid="207"/>
                                        </p:tgtEl>
                                        <p:attrNameLst>
                                          <p:attrName>style.visibility</p:attrName>
                                        </p:attrNameLst>
                                      </p:cBhvr>
                                      <p:to>
                                        <p:strVal val="visible"/>
                                      </p:to>
                                    </p:set>
                                    <p:animEffect transition="in" filter="fade">
                                      <p:cBhvr>
                                        <p:cTn id="19" dur="500"/>
                                        <p:tgtEl>
                                          <p:spTgt spid="207"/>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496"/>
                                        </p:tgtEl>
                                        <p:attrNameLst>
                                          <p:attrName>style.visibility</p:attrName>
                                        </p:attrNameLst>
                                      </p:cBhvr>
                                      <p:to>
                                        <p:strVal val="visible"/>
                                      </p:to>
                                    </p:set>
                                    <p:animEffect transition="in" filter="wipe(up)">
                                      <p:cBhvr>
                                        <p:cTn id="22" dur="500"/>
                                        <p:tgtEl>
                                          <p:spTgt spid="496"/>
                                        </p:tgtEl>
                                      </p:cBhvr>
                                    </p:animEffect>
                                  </p:childTnLst>
                                </p:cTn>
                              </p:par>
                              <p:par>
                                <p:cTn id="23" presetID="10" presetClass="entr" presetSubtype="0" fill="hold" nodeType="withEffect">
                                  <p:stCondLst>
                                    <p:cond delay="0"/>
                                  </p:stCondLst>
                                  <p:childTnLst>
                                    <p:set>
                                      <p:cBhvr>
                                        <p:cTn id="24" dur="1" fill="hold">
                                          <p:stCondLst>
                                            <p:cond delay="0"/>
                                          </p:stCondLst>
                                        </p:cTn>
                                        <p:tgtEl>
                                          <p:spTgt spid="210"/>
                                        </p:tgtEl>
                                        <p:attrNameLst>
                                          <p:attrName>style.visibility</p:attrName>
                                        </p:attrNameLst>
                                      </p:cBhvr>
                                      <p:to>
                                        <p:strVal val="visible"/>
                                      </p:to>
                                    </p:set>
                                    <p:animEffect transition="in" filter="fade">
                                      <p:cBhvr>
                                        <p:cTn id="25" dur="500"/>
                                        <p:tgtEl>
                                          <p:spTgt spid="210"/>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490"/>
                                        </p:tgtEl>
                                        <p:attrNameLst>
                                          <p:attrName>style.visibility</p:attrName>
                                        </p:attrNameLst>
                                      </p:cBhvr>
                                      <p:to>
                                        <p:strVal val="visible"/>
                                      </p:to>
                                    </p:set>
                                    <p:animEffect transition="in" filter="wipe(up)">
                                      <p:cBhvr>
                                        <p:cTn id="28" dur="500"/>
                                        <p:tgtEl>
                                          <p:spTgt spid="490"/>
                                        </p:tgtEl>
                                      </p:cBhvr>
                                    </p:animEffect>
                                  </p:childTnLst>
                                </p:cTn>
                              </p:par>
                              <p:par>
                                <p:cTn id="29" presetID="10" presetClass="entr" presetSubtype="0" fill="hold" nodeType="withEffect">
                                  <p:stCondLst>
                                    <p:cond delay="0"/>
                                  </p:stCondLst>
                                  <p:childTnLst>
                                    <p:set>
                                      <p:cBhvr>
                                        <p:cTn id="30" dur="1" fill="hold">
                                          <p:stCondLst>
                                            <p:cond delay="0"/>
                                          </p:stCondLst>
                                        </p:cTn>
                                        <p:tgtEl>
                                          <p:spTgt spid="209"/>
                                        </p:tgtEl>
                                        <p:attrNameLst>
                                          <p:attrName>style.visibility</p:attrName>
                                        </p:attrNameLst>
                                      </p:cBhvr>
                                      <p:to>
                                        <p:strVal val="visible"/>
                                      </p:to>
                                    </p:set>
                                    <p:animEffect transition="in" filter="fade">
                                      <p:cBhvr>
                                        <p:cTn id="31" dur="500"/>
                                        <p:tgtEl>
                                          <p:spTgt spid="209"/>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477"/>
                                        </p:tgtEl>
                                        <p:attrNameLst>
                                          <p:attrName>style.visibility</p:attrName>
                                        </p:attrNameLst>
                                      </p:cBhvr>
                                      <p:to>
                                        <p:strVal val="visible"/>
                                      </p:to>
                                    </p:set>
                                    <p:animEffect transition="in" filter="wipe(up)">
                                      <p:cBhvr>
                                        <p:cTn id="34" dur="500"/>
                                        <p:tgtEl>
                                          <p:spTgt spid="477"/>
                                        </p:tgtEl>
                                      </p:cBhvr>
                                    </p:animEffect>
                                  </p:childTnLst>
                                </p:cTn>
                              </p:par>
                              <p:par>
                                <p:cTn id="35" presetID="10" presetClass="entr" presetSubtype="0" fill="hold" nodeType="withEffect">
                                  <p:stCondLst>
                                    <p:cond delay="0"/>
                                  </p:stCondLst>
                                  <p:childTnLst>
                                    <p:set>
                                      <p:cBhvr>
                                        <p:cTn id="36" dur="1" fill="hold">
                                          <p:stCondLst>
                                            <p:cond delay="0"/>
                                          </p:stCondLst>
                                        </p:cTn>
                                        <p:tgtEl>
                                          <p:spTgt spid="208"/>
                                        </p:tgtEl>
                                        <p:attrNameLst>
                                          <p:attrName>style.visibility</p:attrName>
                                        </p:attrNameLst>
                                      </p:cBhvr>
                                      <p:to>
                                        <p:strVal val="visible"/>
                                      </p:to>
                                    </p:set>
                                    <p:animEffect transition="in" filter="fade">
                                      <p:cBhvr>
                                        <p:cTn id="37" dur="500"/>
                                        <p:tgtEl>
                                          <p:spTgt spid="208"/>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473"/>
                                        </p:tgtEl>
                                        <p:attrNameLst>
                                          <p:attrName>style.visibility</p:attrName>
                                        </p:attrNameLst>
                                      </p:cBhvr>
                                      <p:to>
                                        <p:strVal val="visible"/>
                                      </p:to>
                                    </p:set>
                                    <p:animEffect transition="in" filter="wipe(up)">
                                      <p:cBhvr>
                                        <p:cTn id="40" dur="500"/>
                                        <p:tgtEl>
                                          <p:spTgt spid="473"/>
                                        </p:tgtEl>
                                      </p:cBhvr>
                                    </p:animEffect>
                                  </p:childTnLst>
                                </p:cTn>
                              </p:par>
                              <p:par>
                                <p:cTn id="41" presetID="22" presetClass="entr" presetSubtype="1" fill="hold" grpId="0" nodeType="withEffect">
                                  <p:stCondLst>
                                    <p:cond delay="250"/>
                                  </p:stCondLst>
                                  <p:childTnLst>
                                    <p:set>
                                      <p:cBhvr>
                                        <p:cTn id="42" dur="1" fill="hold">
                                          <p:stCondLst>
                                            <p:cond delay="0"/>
                                          </p:stCondLst>
                                        </p:cTn>
                                        <p:tgtEl>
                                          <p:spTgt spid="471"/>
                                        </p:tgtEl>
                                        <p:attrNameLst>
                                          <p:attrName>style.visibility</p:attrName>
                                        </p:attrNameLst>
                                      </p:cBhvr>
                                      <p:to>
                                        <p:strVal val="visible"/>
                                      </p:to>
                                    </p:set>
                                    <p:animEffect transition="in" filter="wipe(up)">
                                      <p:cBhvr>
                                        <p:cTn id="43" dur="500"/>
                                        <p:tgtEl>
                                          <p:spTgt spid="471"/>
                                        </p:tgtEl>
                                      </p:cBhvr>
                                    </p:animEffect>
                                  </p:childTnLst>
                                </p:cTn>
                              </p:par>
                            </p:childTnLst>
                          </p:cTn>
                        </p:par>
                        <p:par>
                          <p:cTn id="44" fill="hold">
                            <p:stCondLst>
                              <p:cond delay="750"/>
                            </p:stCondLst>
                            <p:childTnLst>
                              <p:par>
                                <p:cTn id="45" presetID="16" presetClass="entr" presetSubtype="37"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Effect transition="in" filter="barn(outVertical)">
                                      <p:cBhvr>
                                        <p:cTn id="47" dur="500"/>
                                        <p:tgtEl>
                                          <p:spTgt spid="45"/>
                                        </p:tgtEl>
                                      </p:cBhvr>
                                    </p:animEffect>
                                  </p:childTnLst>
                                </p:cTn>
                              </p:par>
                              <p:par>
                                <p:cTn id="48" presetID="16" presetClass="entr" presetSubtype="37" fill="hold" grpId="0" nodeType="with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barn(outVertical)">
                                      <p:cBhvr>
                                        <p:cTn id="50" dur="500"/>
                                        <p:tgtEl>
                                          <p:spTgt spid="46"/>
                                        </p:tgtEl>
                                      </p:cBhvr>
                                    </p:animEffect>
                                  </p:childTnLst>
                                </p:cTn>
                              </p:par>
                              <p:par>
                                <p:cTn id="51" presetID="16" presetClass="entr" presetSubtype="37" fill="hold" grpId="0" nodeType="withEffect">
                                  <p:stCondLst>
                                    <p:cond delay="0"/>
                                  </p:stCondLst>
                                  <p:childTnLst>
                                    <p:set>
                                      <p:cBhvr>
                                        <p:cTn id="52" dur="1" fill="hold">
                                          <p:stCondLst>
                                            <p:cond delay="0"/>
                                          </p:stCondLst>
                                        </p:cTn>
                                        <p:tgtEl>
                                          <p:spTgt spid="47"/>
                                        </p:tgtEl>
                                        <p:attrNameLst>
                                          <p:attrName>style.visibility</p:attrName>
                                        </p:attrNameLst>
                                      </p:cBhvr>
                                      <p:to>
                                        <p:strVal val="visible"/>
                                      </p:to>
                                    </p:set>
                                    <p:animEffect transition="in" filter="barn(outVertical)">
                                      <p:cBhvr>
                                        <p:cTn id="53" dur="500"/>
                                        <p:tgtEl>
                                          <p:spTgt spid="47"/>
                                        </p:tgtEl>
                                      </p:cBhvr>
                                    </p:animEffect>
                                  </p:childTnLst>
                                </p:cTn>
                              </p:par>
                              <p:par>
                                <p:cTn id="54" presetID="16" presetClass="entr" presetSubtype="37" fill="hold" grpId="0" nodeType="withEffect">
                                  <p:stCondLst>
                                    <p:cond delay="0"/>
                                  </p:stCondLst>
                                  <p:childTnLst>
                                    <p:set>
                                      <p:cBhvr>
                                        <p:cTn id="55" dur="1" fill="hold">
                                          <p:stCondLst>
                                            <p:cond delay="0"/>
                                          </p:stCondLst>
                                        </p:cTn>
                                        <p:tgtEl>
                                          <p:spTgt spid="48"/>
                                        </p:tgtEl>
                                        <p:attrNameLst>
                                          <p:attrName>style.visibility</p:attrName>
                                        </p:attrNameLst>
                                      </p:cBhvr>
                                      <p:to>
                                        <p:strVal val="visible"/>
                                      </p:to>
                                    </p:set>
                                    <p:animEffect transition="in" filter="barn(outVertical)">
                                      <p:cBhvr>
                                        <p:cTn id="56" dur="500"/>
                                        <p:tgtEl>
                                          <p:spTgt spid="48"/>
                                        </p:tgtEl>
                                      </p:cBhvr>
                                    </p:animEffect>
                                  </p:childTnLst>
                                </p:cTn>
                              </p:par>
                            </p:childTnLst>
                          </p:cTn>
                        </p:par>
                        <p:par>
                          <p:cTn id="57" fill="hold">
                            <p:stCondLst>
                              <p:cond delay="1250"/>
                            </p:stCondLst>
                            <p:childTnLst>
                              <p:par>
                                <p:cTn id="58" presetID="22" presetClass="entr" presetSubtype="4" fill="hold" grpId="0" nodeType="afterEffect">
                                  <p:stCondLst>
                                    <p:cond delay="0"/>
                                  </p:stCondLst>
                                  <p:childTnLst>
                                    <p:set>
                                      <p:cBhvr>
                                        <p:cTn id="59" dur="1" fill="hold">
                                          <p:stCondLst>
                                            <p:cond delay="0"/>
                                          </p:stCondLst>
                                        </p:cTn>
                                        <p:tgtEl>
                                          <p:spTgt spid="468"/>
                                        </p:tgtEl>
                                        <p:attrNameLst>
                                          <p:attrName>style.visibility</p:attrName>
                                        </p:attrNameLst>
                                      </p:cBhvr>
                                      <p:to>
                                        <p:strVal val="visible"/>
                                      </p:to>
                                    </p:set>
                                    <p:animEffect transition="in" filter="wipe(down)">
                                      <p:cBhvr>
                                        <p:cTn id="60" dur="500"/>
                                        <p:tgtEl>
                                          <p:spTgt spid="4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5" grpId="0"/>
      <p:bldP spid="468" grpId="0" animBg="1"/>
      <p:bldP spid="471" grpId="0" animBg="1"/>
      <p:bldP spid="473" grpId="0"/>
      <p:bldP spid="477" grpId="0"/>
      <p:bldP spid="490" grpId="0"/>
      <p:bldP spid="492" grpId="0"/>
      <p:bldP spid="496" grpId="0"/>
      <p:bldP spid="45" grpId="0" animBg="1"/>
      <p:bldP spid="46" grpId="0" animBg="1"/>
      <p:bldP spid="47" grpId="0" animBg="1"/>
      <p:bldP spid="4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04" y="295275"/>
            <a:ext cx="11888047" cy="917575"/>
          </a:xfrm>
        </p:spPr>
        <p:txBody>
          <a:bodyPr/>
          <a:lstStyle/>
          <a:p>
            <a:r>
              <a:rPr lang="en-US" dirty="0"/>
              <a:t>The expanding and evolving channel  </a:t>
            </a:r>
          </a:p>
        </p:txBody>
      </p:sp>
      <p:sp>
        <p:nvSpPr>
          <p:cNvPr id="45" name="Rectangle 44">
            <a:extLst>
              <a:ext uri="{FF2B5EF4-FFF2-40B4-BE49-F238E27FC236}">
                <a16:creationId xmlns:a16="http://schemas.microsoft.com/office/drawing/2014/main" id="{6710DDCA-8427-4BB6-9B24-7FBF570081AB}"/>
              </a:ext>
            </a:extLst>
          </p:cNvPr>
          <p:cNvSpPr/>
          <p:nvPr/>
        </p:nvSpPr>
        <p:spPr bwMode="auto">
          <a:xfrm>
            <a:off x="0" y="5829903"/>
            <a:ext cx="12441407" cy="457200"/>
          </a:xfrm>
          <a:prstGeom prst="rect">
            <a:avLst/>
          </a:prstGeom>
          <a:solidFill>
            <a:srgbClr val="002050"/>
          </a:solidFill>
          <a:ln w="10795" cap="flat" cmpd="sng" algn="ctr">
            <a:noFill/>
            <a:prstDash val="solid"/>
            <a:headEnd type="none" w="med" len="med"/>
            <a:tailEnd type="none" w="med" len="med"/>
          </a:ln>
          <a:effectLst/>
        </p:spPr>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Semilight"/>
              <a:ea typeface="+mn-ea"/>
              <a:cs typeface="+mn-cs"/>
            </a:endParaRPr>
          </a:p>
        </p:txBody>
      </p:sp>
      <p:cxnSp>
        <p:nvCxnSpPr>
          <p:cNvPr id="46" name="Straight Connector 45">
            <a:extLst>
              <a:ext uri="{FF2B5EF4-FFF2-40B4-BE49-F238E27FC236}">
                <a16:creationId xmlns:a16="http://schemas.microsoft.com/office/drawing/2014/main" id="{2C779471-89B7-4F68-90CE-CF4CCB730A0A}"/>
              </a:ext>
            </a:extLst>
          </p:cNvPr>
          <p:cNvCxnSpPr/>
          <p:nvPr/>
        </p:nvCxnSpPr>
        <p:spPr>
          <a:xfrm>
            <a:off x="4968061" y="5875623"/>
            <a:ext cx="0" cy="365760"/>
          </a:xfrm>
          <a:prstGeom prst="line">
            <a:avLst/>
          </a:prstGeom>
          <a:noFill/>
          <a:ln w="12700" cap="flat" cmpd="sng" algn="ctr">
            <a:solidFill>
              <a:srgbClr val="FFFFFF"/>
            </a:solidFill>
            <a:prstDash val="solid"/>
            <a:headEnd type="oval" w="sm" len="sm"/>
            <a:tailEnd type="oval" w="sm" len="sm"/>
          </a:ln>
          <a:effectLst/>
        </p:spPr>
      </p:cxnSp>
      <p:cxnSp>
        <p:nvCxnSpPr>
          <p:cNvPr id="47" name="Straight Connector 46">
            <a:extLst>
              <a:ext uri="{FF2B5EF4-FFF2-40B4-BE49-F238E27FC236}">
                <a16:creationId xmlns:a16="http://schemas.microsoft.com/office/drawing/2014/main" id="{70DB84C5-61EA-43A5-8D01-A37CD366D21B}"/>
              </a:ext>
            </a:extLst>
          </p:cNvPr>
          <p:cNvCxnSpPr/>
          <p:nvPr/>
        </p:nvCxnSpPr>
        <p:spPr>
          <a:xfrm>
            <a:off x="7396239" y="5875623"/>
            <a:ext cx="0" cy="365760"/>
          </a:xfrm>
          <a:prstGeom prst="line">
            <a:avLst/>
          </a:prstGeom>
          <a:noFill/>
          <a:ln w="12700" cap="flat" cmpd="sng" algn="ctr">
            <a:solidFill>
              <a:srgbClr val="FFFFFF"/>
            </a:solidFill>
            <a:prstDash val="solid"/>
            <a:headEnd type="oval" w="sm" len="sm"/>
            <a:tailEnd type="oval" w="sm" len="sm"/>
          </a:ln>
          <a:effectLst/>
        </p:spPr>
      </p:cxnSp>
      <p:cxnSp>
        <p:nvCxnSpPr>
          <p:cNvPr id="48" name="Straight Connector 47">
            <a:extLst>
              <a:ext uri="{FF2B5EF4-FFF2-40B4-BE49-F238E27FC236}">
                <a16:creationId xmlns:a16="http://schemas.microsoft.com/office/drawing/2014/main" id="{933D41E6-C819-4090-B980-3B87F8319CFC}"/>
              </a:ext>
            </a:extLst>
          </p:cNvPr>
          <p:cNvCxnSpPr/>
          <p:nvPr/>
        </p:nvCxnSpPr>
        <p:spPr>
          <a:xfrm>
            <a:off x="9824417" y="5875623"/>
            <a:ext cx="0" cy="365760"/>
          </a:xfrm>
          <a:prstGeom prst="line">
            <a:avLst/>
          </a:prstGeom>
          <a:noFill/>
          <a:ln w="12700" cap="flat" cmpd="sng" algn="ctr">
            <a:solidFill>
              <a:srgbClr val="FFFFFF"/>
            </a:solidFill>
            <a:prstDash val="solid"/>
            <a:headEnd type="oval" w="sm" len="sm"/>
            <a:tailEnd type="oval" w="sm" len="sm"/>
          </a:ln>
          <a:effectLst/>
        </p:spPr>
      </p:cxnSp>
      <p:sp>
        <p:nvSpPr>
          <p:cNvPr id="49" name="Rectangle 48">
            <a:extLst>
              <a:ext uri="{FF2B5EF4-FFF2-40B4-BE49-F238E27FC236}">
                <a16:creationId xmlns:a16="http://schemas.microsoft.com/office/drawing/2014/main" id="{1942AF52-3C29-45A2-9DBA-C6E3B74E2EB6}"/>
              </a:ext>
            </a:extLst>
          </p:cNvPr>
          <p:cNvSpPr/>
          <p:nvPr/>
        </p:nvSpPr>
        <p:spPr bwMode="auto">
          <a:xfrm>
            <a:off x="7604488" y="5947704"/>
            <a:ext cx="2011680" cy="221599"/>
          </a:xfrm>
          <a:prstGeom prst="rect">
            <a:avLst/>
          </a:prstGeom>
          <a:noFill/>
          <a:ln>
            <a:noFill/>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defTabSz="951028" fontAlgn="base">
              <a:lnSpc>
                <a:spcPct val="90000"/>
              </a:lnSpc>
              <a:spcBef>
                <a:spcPct val="0"/>
              </a:spcBef>
              <a:spcAft>
                <a:spcPct val="0"/>
              </a:spcAft>
              <a:defRPr/>
            </a:pPr>
            <a:r>
              <a:rPr lang="en-US" sz="1600" kern="0" dirty="0">
                <a:solidFill>
                  <a:srgbClr val="FFFFFF"/>
                </a:solidFill>
                <a:ea typeface="Segoe UI" panose="020B0502040204020203" pitchFamily="34" charset="0"/>
                <a:cs typeface="Segoe UI" panose="020B0502040204020203" pitchFamily="34" charset="0"/>
              </a:rPr>
              <a:t>Partnering</a:t>
            </a:r>
          </a:p>
        </p:txBody>
      </p:sp>
      <p:sp>
        <p:nvSpPr>
          <p:cNvPr id="50" name="Rectangle 49">
            <a:extLst>
              <a:ext uri="{FF2B5EF4-FFF2-40B4-BE49-F238E27FC236}">
                <a16:creationId xmlns:a16="http://schemas.microsoft.com/office/drawing/2014/main" id="{045A1070-D4D0-4A79-9363-F9565C2C90A5}"/>
              </a:ext>
            </a:extLst>
          </p:cNvPr>
          <p:cNvSpPr/>
          <p:nvPr/>
        </p:nvSpPr>
        <p:spPr bwMode="auto">
          <a:xfrm>
            <a:off x="10032667" y="5947704"/>
            <a:ext cx="2011680" cy="221599"/>
          </a:xfrm>
          <a:prstGeom prst="rect">
            <a:avLst/>
          </a:prstGeom>
          <a:noFill/>
          <a:ln>
            <a:noFill/>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defTabSz="951028" fontAlgn="base">
              <a:lnSpc>
                <a:spcPct val="90000"/>
              </a:lnSpc>
              <a:spcBef>
                <a:spcPct val="0"/>
              </a:spcBef>
              <a:spcAft>
                <a:spcPct val="0"/>
              </a:spcAft>
              <a:defRPr/>
            </a:pPr>
            <a:r>
              <a:rPr lang="en-US" sz="1600" kern="0" dirty="0">
                <a:solidFill>
                  <a:srgbClr val="FFFFFF"/>
                </a:solidFill>
                <a:ea typeface="Segoe UI" panose="020B0502040204020203" pitchFamily="34" charset="0"/>
                <a:cs typeface="Segoe UI" panose="020B0502040204020203" pitchFamily="34" charset="0"/>
              </a:rPr>
              <a:t>Customer success</a:t>
            </a:r>
          </a:p>
        </p:txBody>
      </p:sp>
      <p:sp>
        <p:nvSpPr>
          <p:cNvPr id="51" name="Rectangle 50">
            <a:extLst>
              <a:ext uri="{FF2B5EF4-FFF2-40B4-BE49-F238E27FC236}">
                <a16:creationId xmlns:a16="http://schemas.microsoft.com/office/drawing/2014/main" id="{41B92FFF-7762-4664-B92F-82DC7FC03608}"/>
              </a:ext>
            </a:extLst>
          </p:cNvPr>
          <p:cNvSpPr/>
          <p:nvPr/>
        </p:nvSpPr>
        <p:spPr bwMode="auto">
          <a:xfrm>
            <a:off x="5176310" y="5947704"/>
            <a:ext cx="2011680" cy="221599"/>
          </a:xfrm>
          <a:prstGeom prst="rect">
            <a:avLst/>
          </a:prstGeom>
          <a:noFill/>
          <a:ln>
            <a:noFill/>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defTabSz="951028" fontAlgn="base">
              <a:lnSpc>
                <a:spcPct val="90000"/>
              </a:lnSpc>
              <a:spcBef>
                <a:spcPct val="0"/>
              </a:spcBef>
              <a:spcAft>
                <a:spcPct val="0"/>
              </a:spcAft>
              <a:defRPr/>
            </a:pPr>
            <a:r>
              <a:rPr lang="en-US" sz="1600" kern="0" dirty="0">
                <a:solidFill>
                  <a:srgbClr val="FFFFFF"/>
                </a:solidFill>
                <a:ea typeface="Segoe UI" panose="020B0502040204020203" pitchFamily="34" charset="0"/>
                <a:cs typeface="Segoe UI" panose="020B0502040204020203" pitchFamily="34" charset="0"/>
              </a:rPr>
              <a:t>Expertise </a:t>
            </a:r>
          </a:p>
        </p:txBody>
      </p:sp>
      <p:sp>
        <p:nvSpPr>
          <p:cNvPr id="52" name="Rectangle 51">
            <a:extLst>
              <a:ext uri="{FF2B5EF4-FFF2-40B4-BE49-F238E27FC236}">
                <a16:creationId xmlns:a16="http://schemas.microsoft.com/office/drawing/2014/main" id="{43E3354D-0378-41FD-83E4-6FB14F4001A5}"/>
              </a:ext>
            </a:extLst>
          </p:cNvPr>
          <p:cNvSpPr/>
          <p:nvPr/>
        </p:nvSpPr>
        <p:spPr bwMode="auto">
          <a:xfrm>
            <a:off x="2748132" y="5947704"/>
            <a:ext cx="2011680" cy="221599"/>
          </a:xfrm>
          <a:prstGeom prst="rect">
            <a:avLst/>
          </a:prstGeom>
          <a:noFill/>
          <a:ln>
            <a:noFill/>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defTabSz="951028" fontAlgn="base">
              <a:lnSpc>
                <a:spcPct val="90000"/>
              </a:lnSpc>
              <a:spcBef>
                <a:spcPct val="0"/>
              </a:spcBef>
              <a:spcAft>
                <a:spcPct val="0"/>
              </a:spcAft>
              <a:defRPr/>
            </a:pPr>
            <a:r>
              <a:rPr lang="en-US" sz="1600" kern="0" dirty="0">
                <a:solidFill>
                  <a:srgbClr val="FFFFFF"/>
                </a:solidFill>
                <a:ea typeface="Segoe UI" panose="020B0502040204020203" pitchFamily="34" charset="0"/>
                <a:cs typeface="Segoe UI" panose="020B0502040204020203" pitchFamily="34" charset="0"/>
              </a:rPr>
              <a:t>Economics</a:t>
            </a:r>
          </a:p>
        </p:txBody>
      </p:sp>
      <p:cxnSp>
        <p:nvCxnSpPr>
          <p:cNvPr id="53" name="Straight Connector 52">
            <a:extLst>
              <a:ext uri="{FF2B5EF4-FFF2-40B4-BE49-F238E27FC236}">
                <a16:creationId xmlns:a16="http://schemas.microsoft.com/office/drawing/2014/main" id="{C5628322-8D52-4F78-9EAE-FAFA736C187A}"/>
              </a:ext>
            </a:extLst>
          </p:cNvPr>
          <p:cNvCxnSpPr/>
          <p:nvPr/>
        </p:nvCxnSpPr>
        <p:spPr>
          <a:xfrm>
            <a:off x="2539883" y="5875623"/>
            <a:ext cx="0" cy="365760"/>
          </a:xfrm>
          <a:prstGeom prst="line">
            <a:avLst/>
          </a:prstGeom>
          <a:noFill/>
          <a:ln w="12700" cap="flat" cmpd="sng" algn="ctr">
            <a:solidFill>
              <a:srgbClr val="FFFFFF"/>
            </a:solidFill>
            <a:prstDash val="solid"/>
            <a:headEnd type="oval" w="sm" len="sm"/>
            <a:tailEnd type="oval" w="sm" len="sm"/>
          </a:ln>
          <a:effectLst/>
        </p:spPr>
      </p:cxnSp>
      <p:sp>
        <p:nvSpPr>
          <p:cNvPr id="54" name="Rectangle 53">
            <a:extLst>
              <a:ext uri="{FF2B5EF4-FFF2-40B4-BE49-F238E27FC236}">
                <a16:creationId xmlns:a16="http://schemas.microsoft.com/office/drawing/2014/main" id="{5DC60473-6EA1-45A6-8569-74A2C306CFD4}"/>
              </a:ext>
            </a:extLst>
          </p:cNvPr>
          <p:cNvSpPr/>
          <p:nvPr/>
        </p:nvSpPr>
        <p:spPr bwMode="auto">
          <a:xfrm>
            <a:off x="319954" y="5947704"/>
            <a:ext cx="2011680" cy="221599"/>
          </a:xfrm>
          <a:prstGeom prst="rect">
            <a:avLst/>
          </a:prstGeom>
          <a:noFill/>
          <a:ln>
            <a:noFill/>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defTabSz="951028" fontAlgn="base">
              <a:lnSpc>
                <a:spcPct val="90000"/>
              </a:lnSpc>
              <a:spcBef>
                <a:spcPct val="0"/>
              </a:spcBef>
              <a:spcAft>
                <a:spcPct val="0"/>
              </a:spcAft>
            </a:pPr>
            <a:r>
              <a:rPr lang="en-US" sz="1600" kern="0" dirty="0">
                <a:solidFill>
                  <a:srgbClr val="FFFFFF"/>
                </a:solidFill>
                <a:cs typeface="Segoe UI" panose="020B0502040204020203" pitchFamily="34" charset="0"/>
              </a:rPr>
              <a:t>Innovation</a:t>
            </a:r>
          </a:p>
        </p:txBody>
      </p:sp>
      <p:sp>
        <p:nvSpPr>
          <p:cNvPr id="71" name="Title 1">
            <a:extLst>
              <a:ext uri="{FF2B5EF4-FFF2-40B4-BE49-F238E27FC236}">
                <a16:creationId xmlns:a16="http://schemas.microsoft.com/office/drawing/2014/main" id="{35BA3BD4-67BA-4719-912F-F6EE033B014F}"/>
              </a:ext>
            </a:extLst>
          </p:cNvPr>
          <p:cNvSpPr txBox="1">
            <a:spLocks/>
          </p:cNvSpPr>
          <p:nvPr/>
        </p:nvSpPr>
        <p:spPr>
          <a:xfrm>
            <a:off x="0" y="6324847"/>
            <a:ext cx="12434888" cy="363047"/>
          </a:xfrm>
          <a:prstGeom prst="rect">
            <a:avLst/>
          </a:prstGeom>
        </p:spPr>
        <p:txBody>
          <a:bodyPr anchor="ctr"/>
          <a:lstStyle>
            <a:lvl1pPr algn="l" defTabSz="932563" rtl="0" eaLnBrk="1" latinLnBrk="0" hangingPunct="1">
              <a:lnSpc>
                <a:spcPct val="90000"/>
              </a:lnSpc>
              <a:spcBef>
                <a:spcPct val="0"/>
              </a:spcBef>
              <a:buNone/>
              <a:defRPr lang="en-US" sz="3999" b="0" kern="1200" cap="none" spc="-102" baseline="0" dirty="0" smtClean="0">
                <a:ln w="3175">
                  <a:noFill/>
                </a:ln>
                <a:solidFill>
                  <a:schemeClr val="tx1">
                    <a:lumMod val="50000"/>
                  </a:schemeClr>
                </a:solidFill>
                <a:effectLst/>
                <a:latin typeface="+mj-lt"/>
                <a:ea typeface="+mn-ea"/>
                <a:cs typeface="Segoe UI" pitchFamily="34" charset="0"/>
              </a:defRPr>
            </a:lvl1pPr>
          </a:lstStyle>
          <a:p>
            <a:pPr algn="ctr"/>
            <a:r>
              <a:rPr lang="en-US" sz="2000" dirty="0">
                <a:solidFill>
                  <a:schemeClr val="accent6">
                    <a:lumMod val="10000"/>
                  </a:schemeClr>
                </a:solidFill>
                <a:latin typeface="+mn-lt"/>
              </a:rPr>
              <a:t>Our foundation for your success</a:t>
            </a:r>
          </a:p>
        </p:txBody>
      </p:sp>
      <p:sp>
        <p:nvSpPr>
          <p:cNvPr id="7" name="Slide Number Placeholder 6">
            <a:extLst>
              <a:ext uri="{FF2B5EF4-FFF2-40B4-BE49-F238E27FC236}">
                <a16:creationId xmlns:a16="http://schemas.microsoft.com/office/drawing/2014/main" id="{BFBDE327-1A1A-4D75-9868-6E792AB931C4}"/>
              </a:ext>
            </a:extLst>
          </p:cNvPr>
          <p:cNvSpPr>
            <a:spLocks noGrp="1"/>
          </p:cNvSpPr>
          <p:nvPr>
            <p:ph type="sldNum" sz="quarter" idx="10"/>
          </p:nvPr>
        </p:nvSpPr>
        <p:spPr/>
        <p:txBody>
          <a:bodyPr/>
          <a:lstStyle/>
          <a:p>
            <a:fld id="{B5B7C7BE-0463-4DC4-9D10-A01A4A2951D5}" type="slidenum">
              <a:rPr lang="en-US" smtClean="0"/>
              <a:pPr/>
              <a:t>13</a:t>
            </a:fld>
            <a:endParaRPr lang="en-US"/>
          </a:p>
        </p:txBody>
      </p:sp>
      <p:grpSp>
        <p:nvGrpSpPr>
          <p:cNvPr id="12" name="Group 11">
            <a:extLst>
              <a:ext uri="{FF2B5EF4-FFF2-40B4-BE49-F238E27FC236}">
                <a16:creationId xmlns:a16="http://schemas.microsoft.com/office/drawing/2014/main" id="{18D20BDC-7848-438A-9E92-49B4C8EBFBFA}"/>
              </a:ext>
            </a:extLst>
          </p:cNvPr>
          <p:cNvGrpSpPr/>
          <p:nvPr/>
        </p:nvGrpSpPr>
        <p:grpSpPr>
          <a:xfrm>
            <a:off x="7978358" y="2616617"/>
            <a:ext cx="4316703" cy="2812315"/>
            <a:chOff x="7978358" y="2678276"/>
            <a:chExt cx="4316703" cy="2812315"/>
          </a:xfrm>
        </p:grpSpPr>
        <p:sp>
          <p:nvSpPr>
            <p:cNvPr id="67" name="engage">
              <a:extLst>
                <a:ext uri="{FF2B5EF4-FFF2-40B4-BE49-F238E27FC236}">
                  <a16:creationId xmlns:a16="http://schemas.microsoft.com/office/drawing/2014/main" id="{6DC8FB75-1C53-49C1-A5A8-D6D4BA079228}"/>
                </a:ext>
              </a:extLst>
            </p:cNvPr>
            <p:cNvSpPr/>
            <p:nvPr/>
          </p:nvSpPr>
          <p:spPr bwMode="auto">
            <a:xfrm>
              <a:off x="8731436" y="2678276"/>
              <a:ext cx="3563625" cy="640080"/>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defTabSz="761645" fontAlgn="base">
                <a:lnSpc>
                  <a:spcPct val="95000"/>
                </a:lnSpc>
                <a:spcBef>
                  <a:spcPct val="0"/>
                </a:spcBef>
                <a:spcAft>
                  <a:spcPct val="0"/>
                </a:spcAft>
                <a:defRPr/>
              </a:pPr>
              <a:r>
                <a:rPr lang="en-US" sz="1600" b="1" kern="0" dirty="0">
                  <a:solidFill>
                    <a:srgbClr val="353535"/>
                  </a:solidFill>
                  <a:latin typeface="Segoe UI Light" panose="020B0502040204020203" pitchFamily="34" charset="0"/>
                  <a:cs typeface="Segoe UI Light" panose="020B0502040204020203" pitchFamily="34" charset="0"/>
                </a:rPr>
                <a:t>Moving  beyond core industry focus </a:t>
              </a:r>
            </a:p>
          </p:txBody>
        </p:sp>
        <p:sp>
          <p:nvSpPr>
            <p:cNvPr id="69" name="circle1">
              <a:extLst>
                <a:ext uri="{FF2B5EF4-FFF2-40B4-BE49-F238E27FC236}">
                  <a16:creationId xmlns:a16="http://schemas.microsoft.com/office/drawing/2014/main" id="{3BEE4BC5-463D-448A-A4A2-AE967A56DD15}"/>
                </a:ext>
              </a:extLst>
            </p:cNvPr>
            <p:cNvSpPr>
              <a:spLocks noChangeAspect="1"/>
            </p:cNvSpPr>
            <p:nvPr/>
          </p:nvSpPr>
          <p:spPr bwMode="auto">
            <a:xfrm>
              <a:off x="7978358" y="2678276"/>
              <a:ext cx="640080" cy="640080"/>
            </a:xfrm>
            <a:prstGeom prst="rect">
              <a:avLst/>
            </a:prstGeom>
            <a:solidFill>
              <a:schemeClr val="tx1">
                <a:lumMod val="50000"/>
                <a:alpha val="50000"/>
              </a:schemeClr>
            </a:solidFill>
            <a:ln w="9525" cap="flat" cmpd="sng" algn="ctr">
              <a:noFill/>
              <a:prstDash val="solid"/>
              <a:headEnd type="none" w="med" len="med"/>
              <a:tailEnd type="none" w="med" len="med"/>
            </a:ln>
            <a:effectLst/>
            <a:scene3d>
              <a:camera prst="orthographicFront"/>
              <a:lightRig rig="threePt" dir="t"/>
            </a:scene3d>
            <a:sp3d>
              <a:bevelT w="25400" h="6350" prst="hardEdge"/>
            </a:sp3d>
          </p:spPr>
          <p:txBody>
            <a:bodyPr rot="0" spcFirstLastPara="0" vertOverflow="overflow" horzOverflow="overflow" vert="horz" wrap="square" lIns="18288" tIns="91440" rIns="18288" bIns="91440" numCol="1" spcCol="0" rtlCol="0" fromWordArt="0" anchor="ctr" anchorCtr="0" forceAA="0" compatLnSpc="1">
              <a:prstTxWarp prst="textNoShape">
                <a:avLst/>
              </a:prstTxWarp>
              <a:noAutofit/>
            </a:bodyPr>
            <a:lstStyle/>
            <a:p>
              <a:pPr algn="ctr" defTabSz="931935" fontAlgn="base">
                <a:lnSpc>
                  <a:spcPct val="90000"/>
                </a:lnSpc>
                <a:spcBef>
                  <a:spcPct val="0"/>
                </a:spcBef>
                <a:spcAft>
                  <a:spcPct val="0"/>
                </a:spcAft>
              </a:pPr>
              <a:endParaRPr lang="en-US" sz="1500" kern="0" spc="-10" dirty="0">
                <a:solidFill>
                  <a:srgbClr val="FFFFFF"/>
                </a:solidFill>
                <a:latin typeface="Segoe UI Semibold" panose="020B0702040204020203" pitchFamily="34" charset="0"/>
                <a:cs typeface="Segoe UI Semibold" panose="020B0702040204020203" pitchFamily="34" charset="0"/>
              </a:endParaRPr>
            </a:p>
          </p:txBody>
        </p:sp>
        <p:sp>
          <p:nvSpPr>
            <p:cNvPr id="63" name="optimize">
              <a:extLst>
                <a:ext uri="{FF2B5EF4-FFF2-40B4-BE49-F238E27FC236}">
                  <a16:creationId xmlns:a16="http://schemas.microsoft.com/office/drawing/2014/main" id="{1715FA31-81C6-4637-A53C-06D21D8069FE}"/>
                </a:ext>
              </a:extLst>
            </p:cNvPr>
            <p:cNvSpPr/>
            <p:nvPr/>
          </p:nvSpPr>
          <p:spPr bwMode="auto">
            <a:xfrm>
              <a:off x="8731436" y="4126432"/>
              <a:ext cx="3563625" cy="640080"/>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defTabSz="761645" fontAlgn="base">
                <a:lnSpc>
                  <a:spcPct val="95000"/>
                </a:lnSpc>
                <a:spcBef>
                  <a:spcPct val="0"/>
                </a:spcBef>
                <a:spcAft>
                  <a:spcPct val="0"/>
                </a:spcAft>
                <a:defRPr/>
              </a:pPr>
              <a:r>
                <a:rPr lang="en-US" sz="1600" b="1" kern="0" dirty="0">
                  <a:solidFill>
                    <a:srgbClr val="353535"/>
                  </a:solidFill>
                  <a:latin typeface="Segoe UI Light" panose="020B0502040204020203" pitchFamily="34" charset="0"/>
                  <a:cs typeface="Segoe UI Light" panose="020B0502040204020203" pitchFamily="34" charset="0"/>
                </a:rPr>
                <a:t>Expanding across multiple Business Apps </a:t>
              </a:r>
            </a:p>
          </p:txBody>
        </p:sp>
        <p:sp>
          <p:nvSpPr>
            <p:cNvPr id="65" name="Oval 64">
              <a:extLst>
                <a:ext uri="{FF2B5EF4-FFF2-40B4-BE49-F238E27FC236}">
                  <a16:creationId xmlns:a16="http://schemas.microsoft.com/office/drawing/2014/main" id="{0F02C8FB-D5D8-41AA-9F90-9606CA794980}"/>
                </a:ext>
              </a:extLst>
            </p:cNvPr>
            <p:cNvSpPr>
              <a:spLocks noChangeAspect="1"/>
            </p:cNvSpPr>
            <p:nvPr/>
          </p:nvSpPr>
          <p:spPr bwMode="auto">
            <a:xfrm>
              <a:off x="7978358" y="4124240"/>
              <a:ext cx="640080" cy="640080"/>
            </a:xfrm>
            <a:prstGeom prst="rect">
              <a:avLst/>
            </a:prstGeom>
            <a:solidFill>
              <a:schemeClr val="tx1">
                <a:lumMod val="50000"/>
                <a:alpha val="50000"/>
              </a:schemeClr>
            </a:solidFill>
            <a:ln w="9525" cap="flat" cmpd="sng" algn="ctr">
              <a:noFill/>
              <a:prstDash val="solid"/>
              <a:headEnd type="none" w="med" len="med"/>
              <a:tailEnd type="none" w="med" len="med"/>
            </a:ln>
            <a:effectLst/>
            <a:scene3d>
              <a:camera prst="orthographicFront"/>
              <a:lightRig rig="threePt" dir="t"/>
            </a:scene3d>
            <a:sp3d>
              <a:bevelT w="25400" h="6350" prst="hardEdge"/>
            </a:sp3d>
          </p:spPr>
          <p:txBody>
            <a:bodyPr rot="0" spcFirstLastPara="0" vertOverflow="overflow" horzOverflow="overflow" vert="horz" wrap="square" lIns="18288" tIns="91440" rIns="18288" bIns="91440" numCol="1" spcCol="0" rtlCol="0" fromWordArt="0" anchor="ctr" anchorCtr="0" forceAA="0" compatLnSpc="1">
              <a:prstTxWarp prst="textNoShape">
                <a:avLst/>
              </a:prstTxWarp>
              <a:noAutofit/>
            </a:bodyPr>
            <a:lstStyle/>
            <a:p>
              <a:pPr algn="ctr" defTabSz="931935" fontAlgn="base">
                <a:lnSpc>
                  <a:spcPct val="90000"/>
                </a:lnSpc>
                <a:spcBef>
                  <a:spcPct val="0"/>
                </a:spcBef>
                <a:spcAft>
                  <a:spcPct val="0"/>
                </a:spcAft>
              </a:pPr>
              <a:endParaRPr lang="en-US" sz="1500" kern="0" spc="-10" dirty="0">
                <a:solidFill>
                  <a:srgbClr val="FFFFFF"/>
                </a:solidFill>
                <a:latin typeface="Segoe UI Semibold" panose="020B0702040204020203" pitchFamily="34" charset="0"/>
                <a:cs typeface="Segoe UI Semibold" panose="020B0702040204020203" pitchFamily="34" charset="0"/>
              </a:endParaRPr>
            </a:p>
          </p:txBody>
        </p:sp>
        <p:sp>
          <p:nvSpPr>
            <p:cNvPr id="59" name="empower">
              <a:extLst>
                <a:ext uri="{FF2B5EF4-FFF2-40B4-BE49-F238E27FC236}">
                  <a16:creationId xmlns:a16="http://schemas.microsoft.com/office/drawing/2014/main" id="{05301D3F-5CC7-4D03-8C18-23B0D9669EE7}"/>
                </a:ext>
              </a:extLst>
            </p:cNvPr>
            <p:cNvSpPr/>
            <p:nvPr/>
          </p:nvSpPr>
          <p:spPr bwMode="auto">
            <a:xfrm>
              <a:off x="8731436" y="3402354"/>
              <a:ext cx="3563625" cy="640080"/>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defTabSz="761645" fontAlgn="base">
                <a:lnSpc>
                  <a:spcPct val="95000"/>
                </a:lnSpc>
                <a:spcBef>
                  <a:spcPct val="0"/>
                </a:spcBef>
                <a:spcAft>
                  <a:spcPct val="0"/>
                </a:spcAft>
                <a:defRPr/>
              </a:pPr>
              <a:r>
                <a:rPr lang="en-US" sz="1600" b="1" kern="0" dirty="0">
                  <a:solidFill>
                    <a:srgbClr val="353535"/>
                  </a:solidFill>
                  <a:latin typeface="Segoe UI Light" panose="020B0502040204020203" pitchFamily="34" charset="0"/>
                  <a:cs typeface="Segoe UI Light" panose="020B0502040204020203" pitchFamily="34" charset="0"/>
                </a:rPr>
                <a:t>Expanding Operating Models </a:t>
              </a:r>
            </a:p>
          </p:txBody>
        </p:sp>
        <p:sp>
          <p:nvSpPr>
            <p:cNvPr id="61" name="Oval 60">
              <a:extLst>
                <a:ext uri="{FF2B5EF4-FFF2-40B4-BE49-F238E27FC236}">
                  <a16:creationId xmlns:a16="http://schemas.microsoft.com/office/drawing/2014/main" id="{40826DC3-DFBE-43DF-86D4-56334308E103}"/>
                </a:ext>
              </a:extLst>
            </p:cNvPr>
            <p:cNvSpPr>
              <a:spLocks noChangeAspect="1"/>
            </p:cNvSpPr>
            <p:nvPr/>
          </p:nvSpPr>
          <p:spPr bwMode="auto">
            <a:xfrm>
              <a:off x="7978358" y="3401258"/>
              <a:ext cx="640080" cy="640080"/>
            </a:xfrm>
            <a:prstGeom prst="rect">
              <a:avLst/>
            </a:prstGeom>
            <a:solidFill>
              <a:schemeClr val="tx1">
                <a:lumMod val="50000"/>
                <a:alpha val="50000"/>
              </a:schemeClr>
            </a:solidFill>
            <a:ln w="9525" cap="flat" cmpd="sng" algn="ctr">
              <a:noFill/>
              <a:prstDash val="solid"/>
              <a:headEnd type="none" w="med" len="med"/>
              <a:tailEnd type="none" w="med" len="med"/>
            </a:ln>
            <a:effectLst/>
            <a:scene3d>
              <a:camera prst="orthographicFront"/>
              <a:lightRig rig="threePt" dir="t"/>
            </a:scene3d>
            <a:sp3d>
              <a:bevelT w="25400" h="6350" prst="hardEdge"/>
            </a:sp3d>
          </p:spPr>
          <p:txBody>
            <a:bodyPr rot="0" spcFirstLastPara="0" vertOverflow="overflow" horzOverflow="overflow" vert="horz" wrap="square" lIns="18288" tIns="91440" rIns="18288" bIns="91440" numCol="1" spcCol="0" rtlCol="0" fromWordArt="0" anchor="ctr" anchorCtr="0" forceAA="0" compatLnSpc="1">
              <a:prstTxWarp prst="textNoShape">
                <a:avLst/>
              </a:prstTxWarp>
              <a:noAutofit/>
            </a:bodyPr>
            <a:lstStyle/>
            <a:p>
              <a:pPr algn="ctr" defTabSz="931935" fontAlgn="base">
                <a:lnSpc>
                  <a:spcPct val="90000"/>
                </a:lnSpc>
                <a:spcBef>
                  <a:spcPct val="0"/>
                </a:spcBef>
                <a:spcAft>
                  <a:spcPct val="0"/>
                </a:spcAft>
              </a:pPr>
              <a:endParaRPr lang="en-US" sz="1500" kern="0" spc="-10" dirty="0">
                <a:solidFill>
                  <a:srgbClr val="FFFFFF"/>
                </a:solidFill>
                <a:latin typeface="Segoe UI Semibold" panose="020B0702040204020203" pitchFamily="34" charset="0"/>
                <a:cs typeface="Segoe UI Semibold" panose="020B0702040204020203" pitchFamily="34" charset="0"/>
              </a:endParaRPr>
            </a:p>
          </p:txBody>
        </p:sp>
        <p:sp>
          <p:nvSpPr>
            <p:cNvPr id="57" name="Oval 56">
              <a:extLst>
                <a:ext uri="{FF2B5EF4-FFF2-40B4-BE49-F238E27FC236}">
                  <a16:creationId xmlns:a16="http://schemas.microsoft.com/office/drawing/2014/main" id="{92A43B09-E294-4D3F-9042-7CBD9BD783E7}"/>
                </a:ext>
              </a:extLst>
            </p:cNvPr>
            <p:cNvSpPr>
              <a:spLocks noChangeAspect="1"/>
            </p:cNvSpPr>
            <p:nvPr/>
          </p:nvSpPr>
          <p:spPr bwMode="auto">
            <a:xfrm>
              <a:off x="7978358" y="4847222"/>
              <a:ext cx="640080" cy="640080"/>
            </a:xfrm>
            <a:prstGeom prst="rect">
              <a:avLst/>
            </a:prstGeom>
            <a:solidFill>
              <a:schemeClr val="tx1">
                <a:lumMod val="50000"/>
                <a:alpha val="50000"/>
              </a:schemeClr>
            </a:solidFill>
            <a:ln w="9525" cap="flat" cmpd="sng" algn="ctr">
              <a:noFill/>
              <a:prstDash val="solid"/>
              <a:headEnd type="none" w="med" len="med"/>
              <a:tailEnd type="none" w="med" len="med"/>
            </a:ln>
            <a:effectLst/>
            <a:scene3d>
              <a:camera prst="orthographicFront"/>
              <a:lightRig rig="threePt" dir="t"/>
            </a:scene3d>
            <a:sp3d>
              <a:bevelT w="25400" h="6350" prst="hardEdge"/>
            </a:sp3d>
          </p:spPr>
          <p:txBody>
            <a:bodyPr rot="0" spcFirstLastPara="0" vertOverflow="overflow" horzOverflow="overflow" vert="horz" wrap="square" lIns="18288" tIns="91440" rIns="18288" bIns="91440" numCol="1" spcCol="0" rtlCol="0" fromWordArt="0" anchor="ctr" anchorCtr="0" forceAA="0" compatLnSpc="1">
              <a:prstTxWarp prst="textNoShape">
                <a:avLst/>
              </a:prstTxWarp>
              <a:noAutofit/>
            </a:bodyPr>
            <a:lstStyle/>
            <a:p>
              <a:pPr algn="ctr" defTabSz="931935" fontAlgn="base">
                <a:lnSpc>
                  <a:spcPct val="90000"/>
                </a:lnSpc>
                <a:spcBef>
                  <a:spcPct val="0"/>
                </a:spcBef>
                <a:spcAft>
                  <a:spcPct val="0"/>
                </a:spcAft>
              </a:pPr>
              <a:endParaRPr lang="en-US" sz="1500" kern="0" spc="-10" dirty="0">
                <a:solidFill>
                  <a:srgbClr val="FFFFFF"/>
                </a:solidFill>
                <a:latin typeface="Segoe UI Semibold" panose="020B0702040204020203" pitchFamily="34" charset="0"/>
                <a:cs typeface="Segoe UI Semibold" panose="020B0702040204020203" pitchFamily="34" charset="0"/>
              </a:endParaRPr>
            </a:p>
          </p:txBody>
        </p:sp>
        <p:sp>
          <p:nvSpPr>
            <p:cNvPr id="56" name="transform">
              <a:extLst>
                <a:ext uri="{FF2B5EF4-FFF2-40B4-BE49-F238E27FC236}">
                  <a16:creationId xmlns:a16="http://schemas.microsoft.com/office/drawing/2014/main" id="{3CD19BCD-3991-4463-9AA9-5521A8813B86}"/>
                </a:ext>
              </a:extLst>
            </p:cNvPr>
            <p:cNvSpPr/>
            <p:nvPr/>
          </p:nvSpPr>
          <p:spPr bwMode="auto">
            <a:xfrm>
              <a:off x="8731436" y="4850511"/>
              <a:ext cx="3563625" cy="640080"/>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defTabSz="761645" fontAlgn="base">
                <a:lnSpc>
                  <a:spcPct val="95000"/>
                </a:lnSpc>
                <a:spcBef>
                  <a:spcPct val="0"/>
                </a:spcBef>
                <a:spcAft>
                  <a:spcPct val="0"/>
                </a:spcAft>
              </a:pPr>
              <a:r>
                <a:rPr lang="en-US" sz="1600" b="1" kern="0" dirty="0">
                  <a:solidFill>
                    <a:srgbClr val="353535"/>
                  </a:solidFill>
                  <a:latin typeface="Segoe UI Light" panose="020B0502040204020203" pitchFamily="34" charset="0"/>
                  <a:cs typeface="Segoe UI Light" panose="020B0502040204020203" pitchFamily="34" charset="0"/>
                </a:rPr>
                <a:t>Enhanced value through partnerships</a:t>
              </a:r>
            </a:p>
          </p:txBody>
        </p:sp>
        <p:sp>
          <p:nvSpPr>
            <p:cNvPr id="133" name="people_11">
              <a:extLst>
                <a:ext uri="{FF2B5EF4-FFF2-40B4-BE49-F238E27FC236}">
                  <a16:creationId xmlns:a16="http://schemas.microsoft.com/office/drawing/2014/main" id="{5C3657A5-A6FB-42C7-8485-A5900478B8CC}"/>
                </a:ext>
              </a:extLst>
            </p:cNvPr>
            <p:cNvSpPr>
              <a:spLocks noChangeAspect="1" noEditPoints="1"/>
            </p:cNvSpPr>
            <p:nvPr/>
          </p:nvSpPr>
          <p:spPr bwMode="auto">
            <a:xfrm>
              <a:off x="8152926" y="2858616"/>
              <a:ext cx="290945" cy="279401"/>
            </a:xfrm>
            <a:custGeom>
              <a:avLst/>
              <a:gdLst>
                <a:gd name="T0" fmla="*/ 72 w 348"/>
                <a:gd name="T1" fmla="*/ 196 h 334"/>
                <a:gd name="T2" fmla="*/ 128 w 348"/>
                <a:gd name="T3" fmla="*/ 140 h 334"/>
                <a:gd name="T4" fmla="*/ 184 w 348"/>
                <a:gd name="T5" fmla="*/ 196 h 334"/>
                <a:gd name="T6" fmla="*/ 128 w 348"/>
                <a:gd name="T7" fmla="*/ 252 h 334"/>
                <a:gd name="T8" fmla="*/ 72 w 348"/>
                <a:gd name="T9" fmla="*/ 196 h 334"/>
                <a:gd name="T10" fmla="*/ 210 w 348"/>
                <a:gd name="T11" fmla="*/ 334 h 334"/>
                <a:gd name="T12" fmla="*/ 128 w 348"/>
                <a:gd name="T13" fmla="*/ 252 h 334"/>
                <a:gd name="T14" fmla="*/ 47 w 348"/>
                <a:gd name="T15" fmla="*/ 334 h 334"/>
                <a:gd name="T16" fmla="*/ 265 w 348"/>
                <a:gd name="T17" fmla="*/ 118 h 334"/>
                <a:gd name="T18" fmla="*/ 321 w 348"/>
                <a:gd name="T19" fmla="*/ 62 h 334"/>
                <a:gd name="T20" fmla="*/ 265 w 348"/>
                <a:gd name="T21" fmla="*/ 6 h 334"/>
                <a:gd name="T22" fmla="*/ 209 w 348"/>
                <a:gd name="T23" fmla="*/ 62 h 334"/>
                <a:gd name="T24" fmla="*/ 265 w 348"/>
                <a:gd name="T25" fmla="*/ 118 h 334"/>
                <a:gd name="T26" fmla="*/ 348 w 348"/>
                <a:gd name="T27" fmla="*/ 200 h 334"/>
                <a:gd name="T28" fmla="*/ 266 w 348"/>
                <a:gd name="T29" fmla="*/ 118 h 334"/>
                <a:gd name="T30" fmla="*/ 184 w 348"/>
                <a:gd name="T31" fmla="*/ 200 h 334"/>
                <a:gd name="T32" fmla="*/ 141 w 348"/>
                <a:gd name="T33" fmla="*/ 71 h 334"/>
                <a:gd name="T34" fmla="*/ 141 w 348"/>
                <a:gd name="T35" fmla="*/ 31 h 334"/>
                <a:gd name="T36" fmla="*/ 110 w 348"/>
                <a:gd name="T37" fmla="*/ 0 h 334"/>
                <a:gd name="T38" fmla="*/ 29 w 348"/>
                <a:gd name="T39" fmla="*/ 0 h 334"/>
                <a:gd name="T40" fmla="*/ 29 w 348"/>
                <a:gd name="T41" fmla="*/ 0 h 334"/>
                <a:gd name="T42" fmla="*/ 0 w 348"/>
                <a:gd name="T43" fmla="*/ 31 h 334"/>
                <a:gd name="T44" fmla="*/ 0 w 348"/>
                <a:gd name="T45" fmla="*/ 71 h 334"/>
                <a:gd name="T46" fmla="*/ 0 w 348"/>
                <a:gd name="T47" fmla="*/ 71 h 334"/>
                <a:gd name="T48" fmla="*/ 29 w 348"/>
                <a:gd name="T49" fmla="*/ 102 h 334"/>
                <a:gd name="T50" fmla="*/ 29 w 348"/>
                <a:gd name="T51" fmla="*/ 102 h 334"/>
                <a:gd name="T52" fmla="*/ 110 w 348"/>
                <a:gd name="T53" fmla="*/ 102 h 334"/>
                <a:gd name="T54" fmla="*/ 179 w 348"/>
                <a:gd name="T55" fmla="*/ 102 h 334"/>
                <a:gd name="T56" fmla="*/ 141 w 348"/>
                <a:gd name="T57" fmla="*/ 71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8" h="334">
                  <a:moveTo>
                    <a:pt x="72" y="196"/>
                  </a:moveTo>
                  <a:cubicBezTo>
                    <a:pt x="72" y="165"/>
                    <a:pt x="97" y="140"/>
                    <a:pt x="128" y="140"/>
                  </a:cubicBezTo>
                  <a:cubicBezTo>
                    <a:pt x="159" y="140"/>
                    <a:pt x="184" y="165"/>
                    <a:pt x="184" y="196"/>
                  </a:cubicBezTo>
                  <a:cubicBezTo>
                    <a:pt x="184" y="227"/>
                    <a:pt x="159" y="252"/>
                    <a:pt x="128" y="252"/>
                  </a:cubicBezTo>
                  <a:cubicBezTo>
                    <a:pt x="97" y="252"/>
                    <a:pt x="72" y="227"/>
                    <a:pt x="72" y="196"/>
                  </a:cubicBezTo>
                  <a:close/>
                  <a:moveTo>
                    <a:pt x="210" y="334"/>
                  </a:moveTo>
                  <a:cubicBezTo>
                    <a:pt x="210" y="289"/>
                    <a:pt x="173" y="252"/>
                    <a:pt x="128" y="252"/>
                  </a:cubicBezTo>
                  <a:cubicBezTo>
                    <a:pt x="83" y="252"/>
                    <a:pt x="47" y="289"/>
                    <a:pt x="47" y="334"/>
                  </a:cubicBezTo>
                  <a:moveTo>
                    <a:pt x="265" y="118"/>
                  </a:moveTo>
                  <a:cubicBezTo>
                    <a:pt x="296" y="118"/>
                    <a:pt x="321" y="93"/>
                    <a:pt x="321" y="62"/>
                  </a:cubicBezTo>
                  <a:cubicBezTo>
                    <a:pt x="321" y="31"/>
                    <a:pt x="296" y="6"/>
                    <a:pt x="265" y="6"/>
                  </a:cubicBezTo>
                  <a:cubicBezTo>
                    <a:pt x="234" y="6"/>
                    <a:pt x="209" y="31"/>
                    <a:pt x="209" y="62"/>
                  </a:cubicBezTo>
                  <a:cubicBezTo>
                    <a:pt x="209" y="93"/>
                    <a:pt x="234" y="118"/>
                    <a:pt x="265" y="118"/>
                  </a:cubicBezTo>
                  <a:close/>
                  <a:moveTo>
                    <a:pt x="348" y="200"/>
                  </a:moveTo>
                  <a:cubicBezTo>
                    <a:pt x="348" y="155"/>
                    <a:pt x="311" y="118"/>
                    <a:pt x="266" y="118"/>
                  </a:cubicBezTo>
                  <a:cubicBezTo>
                    <a:pt x="221" y="118"/>
                    <a:pt x="184" y="155"/>
                    <a:pt x="184" y="200"/>
                  </a:cubicBezTo>
                  <a:moveTo>
                    <a:pt x="141" y="71"/>
                  </a:moveTo>
                  <a:cubicBezTo>
                    <a:pt x="141" y="31"/>
                    <a:pt x="141" y="31"/>
                    <a:pt x="141" y="31"/>
                  </a:cubicBezTo>
                  <a:cubicBezTo>
                    <a:pt x="141" y="14"/>
                    <a:pt x="127" y="0"/>
                    <a:pt x="110" y="0"/>
                  </a:cubicBezTo>
                  <a:cubicBezTo>
                    <a:pt x="29" y="0"/>
                    <a:pt x="29" y="0"/>
                    <a:pt x="29" y="0"/>
                  </a:cubicBezTo>
                  <a:cubicBezTo>
                    <a:pt x="29" y="0"/>
                    <a:pt x="29" y="0"/>
                    <a:pt x="29" y="0"/>
                  </a:cubicBezTo>
                  <a:cubicBezTo>
                    <a:pt x="13" y="1"/>
                    <a:pt x="0" y="15"/>
                    <a:pt x="0" y="31"/>
                  </a:cubicBezTo>
                  <a:cubicBezTo>
                    <a:pt x="0" y="71"/>
                    <a:pt x="0" y="71"/>
                    <a:pt x="0" y="71"/>
                  </a:cubicBezTo>
                  <a:cubicBezTo>
                    <a:pt x="0" y="71"/>
                    <a:pt x="0" y="71"/>
                    <a:pt x="0" y="71"/>
                  </a:cubicBezTo>
                  <a:cubicBezTo>
                    <a:pt x="0" y="88"/>
                    <a:pt x="13" y="101"/>
                    <a:pt x="29" y="102"/>
                  </a:cubicBezTo>
                  <a:cubicBezTo>
                    <a:pt x="29" y="102"/>
                    <a:pt x="29" y="102"/>
                    <a:pt x="29" y="102"/>
                  </a:cubicBezTo>
                  <a:cubicBezTo>
                    <a:pt x="110" y="102"/>
                    <a:pt x="110" y="102"/>
                    <a:pt x="110" y="102"/>
                  </a:cubicBezTo>
                  <a:cubicBezTo>
                    <a:pt x="179" y="102"/>
                    <a:pt x="179" y="102"/>
                    <a:pt x="179" y="102"/>
                  </a:cubicBezTo>
                  <a:lnTo>
                    <a:pt x="141" y="71"/>
                  </a:lnTo>
                  <a:close/>
                </a:path>
              </a:pathLst>
            </a:custGeom>
            <a:noFill/>
            <a:ln w="28575">
              <a:solidFill>
                <a:srgbClr val="FFFFFF"/>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74692" tIns="37346" rIns="74692" bIns="37346" numCol="1" anchor="t" anchorCtr="0" compatLnSpc="1">
              <a:prstTxWarp prst="textNoShape">
                <a:avLst/>
              </a:prstTxWarp>
            </a:bodyPr>
            <a:lstStyle/>
            <a:p>
              <a:pPr defTabSz="761866"/>
              <a:endParaRPr lang="en-US" sz="1600" b="1" dirty="0">
                <a:solidFill>
                  <a:srgbClr val="FFFFFF"/>
                </a:solidFill>
                <a:latin typeface="Segoe UI" panose="020B0502040204020203" pitchFamily="34" charset="0"/>
                <a:cs typeface="Segoe UI" panose="020B0502040204020203" pitchFamily="34" charset="0"/>
              </a:endParaRPr>
            </a:p>
          </p:txBody>
        </p:sp>
        <p:sp>
          <p:nvSpPr>
            <p:cNvPr id="131" name="gear">
              <a:extLst>
                <a:ext uri="{FF2B5EF4-FFF2-40B4-BE49-F238E27FC236}">
                  <a16:creationId xmlns:a16="http://schemas.microsoft.com/office/drawing/2014/main" id="{4B3E6898-686A-405F-A28E-A92409F5D0E2}"/>
                </a:ext>
              </a:extLst>
            </p:cNvPr>
            <p:cNvSpPr>
              <a:spLocks noChangeAspect="1" noEditPoints="1"/>
            </p:cNvSpPr>
            <p:nvPr/>
          </p:nvSpPr>
          <p:spPr bwMode="auto">
            <a:xfrm>
              <a:off x="8152926" y="4299437"/>
              <a:ext cx="290945" cy="289686"/>
            </a:xfrm>
            <a:custGeom>
              <a:avLst/>
              <a:gdLst>
                <a:gd name="T0" fmla="*/ 72 w 318"/>
                <a:gd name="T1" fmla="*/ 159 h 318"/>
                <a:gd name="T2" fmla="*/ 159 w 318"/>
                <a:gd name="T3" fmla="*/ 72 h 318"/>
                <a:gd name="T4" fmla="*/ 246 w 318"/>
                <a:gd name="T5" fmla="*/ 159 h 318"/>
                <a:gd name="T6" fmla="*/ 159 w 318"/>
                <a:gd name="T7" fmla="*/ 246 h 318"/>
                <a:gd name="T8" fmla="*/ 72 w 318"/>
                <a:gd name="T9" fmla="*/ 159 h 318"/>
                <a:gd name="T10" fmla="*/ 212 w 318"/>
                <a:gd name="T11" fmla="*/ 9 h 318"/>
                <a:gd name="T12" fmla="*/ 159 w 318"/>
                <a:gd name="T13" fmla="*/ 0 h 318"/>
                <a:gd name="T14" fmla="*/ 0 w 318"/>
                <a:gd name="T15" fmla="*/ 159 h 318"/>
                <a:gd name="T16" fmla="*/ 91 w 318"/>
                <a:gd name="T17" fmla="*/ 303 h 318"/>
                <a:gd name="T18" fmla="*/ 106 w 318"/>
                <a:gd name="T19" fmla="*/ 309 h 318"/>
                <a:gd name="T20" fmla="*/ 159 w 318"/>
                <a:gd name="T21" fmla="*/ 318 h 318"/>
                <a:gd name="T22" fmla="*/ 318 w 318"/>
                <a:gd name="T23" fmla="*/ 159 h 318"/>
                <a:gd name="T24" fmla="*/ 310 w 318"/>
                <a:gd name="T25" fmla="*/ 110 h 318"/>
                <a:gd name="T26" fmla="*/ 304 w 318"/>
                <a:gd name="T27" fmla="*/ 93 h 318"/>
                <a:gd name="T28" fmla="*/ 230 w 318"/>
                <a:gd name="T29" fmla="*/ 17 h 318"/>
                <a:gd name="T30" fmla="*/ 202 w 318"/>
                <a:gd name="T31" fmla="*/ 56 h 318"/>
                <a:gd name="T32" fmla="*/ 194 w 318"/>
                <a:gd name="T33" fmla="*/ 79 h 318"/>
                <a:gd name="T34" fmla="*/ 268 w 318"/>
                <a:gd name="T35" fmla="*/ 118 h 318"/>
                <a:gd name="T36" fmla="*/ 240 w 318"/>
                <a:gd name="T37" fmla="*/ 127 h 318"/>
                <a:gd name="T38" fmla="*/ 239 w 318"/>
                <a:gd name="T39" fmla="*/ 192 h 318"/>
                <a:gd name="T40" fmla="*/ 267 w 318"/>
                <a:gd name="T41" fmla="*/ 203 h 318"/>
                <a:gd name="T42" fmla="*/ 206 w 318"/>
                <a:gd name="T43" fmla="*/ 265 h 318"/>
                <a:gd name="T44" fmla="*/ 193 w 318"/>
                <a:gd name="T45" fmla="*/ 239 h 318"/>
                <a:gd name="T46" fmla="*/ 117 w 318"/>
                <a:gd name="T47" fmla="*/ 266 h 318"/>
                <a:gd name="T48" fmla="*/ 128 w 318"/>
                <a:gd name="T49" fmla="*/ 240 h 318"/>
                <a:gd name="T50" fmla="*/ 54 w 318"/>
                <a:gd name="T51" fmla="*/ 203 h 318"/>
                <a:gd name="T52" fmla="*/ 79 w 318"/>
                <a:gd name="T53" fmla="*/ 193 h 318"/>
                <a:gd name="T54" fmla="*/ 54 w 318"/>
                <a:gd name="T55" fmla="*/ 118 h 318"/>
                <a:gd name="T56" fmla="*/ 78 w 318"/>
                <a:gd name="T57" fmla="*/ 127 h 318"/>
                <a:gd name="T58" fmla="*/ 127 w 318"/>
                <a:gd name="T59" fmla="*/ 78 h 318"/>
                <a:gd name="T60" fmla="*/ 116 w 318"/>
                <a:gd name="T61" fmla="*/ 56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18" h="318">
                  <a:moveTo>
                    <a:pt x="72" y="159"/>
                  </a:moveTo>
                  <a:cubicBezTo>
                    <a:pt x="72" y="111"/>
                    <a:pt x="111" y="72"/>
                    <a:pt x="159" y="72"/>
                  </a:cubicBezTo>
                  <a:cubicBezTo>
                    <a:pt x="207" y="72"/>
                    <a:pt x="246" y="111"/>
                    <a:pt x="246" y="159"/>
                  </a:cubicBezTo>
                  <a:cubicBezTo>
                    <a:pt x="246" y="207"/>
                    <a:pt x="207" y="246"/>
                    <a:pt x="159" y="246"/>
                  </a:cubicBezTo>
                  <a:cubicBezTo>
                    <a:pt x="111" y="246"/>
                    <a:pt x="72" y="207"/>
                    <a:pt x="72" y="159"/>
                  </a:cubicBezTo>
                  <a:close/>
                  <a:moveTo>
                    <a:pt x="212" y="9"/>
                  </a:moveTo>
                  <a:cubicBezTo>
                    <a:pt x="195" y="3"/>
                    <a:pt x="177" y="0"/>
                    <a:pt x="159" y="0"/>
                  </a:cubicBezTo>
                  <a:cubicBezTo>
                    <a:pt x="71" y="0"/>
                    <a:pt x="0" y="71"/>
                    <a:pt x="0" y="159"/>
                  </a:cubicBezTo>
                  <a:cubicBezTo>
                    <a:pt x="0" y="223"/>
                    <a:pt x="37" y="277"/>
                    <a:pt x="91" y="303"/>
                  </a:cubicBezTo>
                  <a:moveTo>
                    <a:pt x="106" y="309"/>
                  </a:moveTo>
                  <a:cubicBezTo>
                    <a:pt x="122" y="315"/>
                    <a:pt x="140" y="318"/>
                    <a:pt x="159" y="318"/>
                  </a:cubicBezTo>
                  <a:cubicBezTo>
                    <a:pt x="247" y="318"/>
                    <a:pt x="318" y="247"/>
                    <a:pt x="318" y="159"/>
                  </a:cubicBezTo>
                  <a:cubicBezTo>
                    <a:pt x="318" y="142"/>
                    <a:pt x="315" y="126"/>
                    <a:pt x="310" y="110"/>
                  </a:cubicBezTo>
                  <a:moveTo>
                    <a:pt x="304" y="93"/>
                  </a:moveTo>
                  <a:cubicBezTo>
                    <a:pt x="289" y="60"/>
                    <a:pt x="262" y="33"/>
                    <a:pt x="230" y="17"/>
                  </a:cubicBezTo>
                  <a:moveTo>
                    <a:pt x="202" y="56"/>
                  </a:moveTo>
                  <a:cubicBezTo>
                    <a:pt x="194" y="79"/>
                    <a:pt x="194" y="79"/>
                    <a:pt x="194" y="79"/>
                  </a:cubicBezTo>
                  <a:moveTo>
                    <a:pt x="268" y="118"/>
                  </a:moveTo>
                  <a:cubicBezTo>
                    <a:pt x="240" y="127"/>
                    <a:pt x="240" y="127"/>
                    <a:pt x="240" y="127"/>
                  </a:cubicBezTo>
                  <a:moveTo>
                    <a:pt x="239" y="192"/>
                  </a:moveTo>
                  <a:cubicBezTo>
                    <a:pt x="267" y="203"/>
                    <a:pt x="267" y="203"/>
                    <a:pt x="267" y="203"/>
                  </a:cubicBezTo>
                  <a:moveTo>
                    <a:pt x="206" y="265"/>
                  </a:moveTo>
                  <a:cubicBezTo>
                    <a:pt x="193" y="239"/>
                    <a:pt x="193" y="239"/>
                    <a:pt x="193" y="239"/>
                  </a:cubicBezTo>
                  <a:moveTo>
                    <a:pt x="117" y="266"/>
                  </a:moveTo>
                  <a:cubicBezTo>
                    <a:pt x="128" y="240"/>
                    <a:pt x="128" y="240"/>
                    <a:pt x="128" y="240"/>
                  </a:cubicBezTo>
                  <a:moveTo>
                    <a:pt x="54" y="203"/>
                  </a:moveTo>
                  <a:cubicBezTo>
                    <a:pt x="79" y="193"/>
                    <a:pt x="79" y="193"/>
                    <a:pt x="79" y="193"/>
                  </a:cubicBezTo>
                  <a:moveTo>
                    <a:pt x="54" y="118"/>
                  </a:moveTo>
                  <a:cubicBezTo>
                    <a:pt x="78" y="127"/>
                    <a:pt x="78" y="127"/>
                    <a:pt x="78" y="127"/>
                  </a:cubicBezTo>
                  <a:moveTo>
                    <a:pt x="127" y="78"/>
                  </a:moveTo>
                  <a:cubicBezTo>
                    <a:pt x="116" y="56"/>
                    <a:pt x="116" y="56"/>
                    <a:pt x="116" y="56"/>
                  </a:cubicBezTo>
                </a:path>
              </a:pathLst>
            </a:custGeom>
            <a:noFill/>
            <a:ln w="28575">
              <a:solidFill>
                <a:srgbClr val="FFFFFF"/>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74692" tIns="37346" rIns="74692" bIns="37346" numCol="1" anchor="t" anchorCtr="0" compatLnSpc="1">
              <a:prstTxWarp prst="textNoShape">
                <a:avLst/>
              </a:prstTxWarp>
            </a:bodyPr>
            <a:lstStyle/>
            <a:p>
              <a:pPr defTabSz="761866"/>
              <a:endParaRPr lang="en-US" sz="1600" b="1" dirty="0">
                <a:solidFill>
                  <a:srgbClr val="FFFFFF"/>
                </a:solidFill>
                <a:latin typeface="Segoe UI" panose="020B0502040204020203" pitchFamily="34" charset="0"/>
                <a:cs typeface="Segoe UI" panose="020B0502040204020203" pitchFamily="34" charset="0"/>
              </a:endParaRPr>
            </a:p>
          </p:txBody>
        </p:sp>
        <p:sp>
          <p:nvSpPr>
            <p:cNvPr id="129" name="tool">
              <a:extLst>
                <a:ext uri="{FF2B5EF4-FFF2-40B4-BE49-F238E27FC236}">
                  <a16:creationId xmlns:a16="http://schemas.microsoft.com/office/drawing/2014/main" id="{F94E197B-CEC9-4280-8692-E867B2B5DC25}"/>
                </a:ext>
              </a:extLst>
            </p:cNvPr>
            <p:cNvSpPr>
              <a:spLocks noChangeAspect="1" noEditPoints="1"/>
            </p:cNvSpPr>
            <p:nvPr/>
          </p:nvSpPr>
          <p:spPr bwMode="auto">
            <a:xfrm>
              <a:off x="8201179" y="3584355"/>
              <a:ext cx="194439" cy="273887"/>
            </a:xfrm>
            <a:custGeom>
              <a:avLst/>
              <a:gdLst>
                <a:gd name="T0" fmla="*/ 196 w 256"/>
                <a:gd name="T1" fmla="*/ 0 h 360"/>
                <a:gd name="T2" fmla="*/ 256 w 256"/>
                <a:gd name="T3" fmla="*/ 60 h 360"/>
                <a:gd name="T4" fmla="*/ 230 w 256"/>
                <a:gd name="T5" fmla="*/ 110 h 360"/>
                <a:gd name="T6" fmla="*/ 222 w 256"/>
                <a:gd name="T7" fmla="*/ 114 h 360"/>
                <a:gd name="T8" fmla="*/ 222 w 256"/>
                <a:gd name="T9" fmla="*/ 334 h 360"/>
                <a:gd name="T10" fmla="*/ 196 w 256"/>
                <a:gd name="T11" fmla="*/ 360 h 360"/>
                <a:gd name="T12" fmla="*/ 170 w 256"/>
                <a:gd name="T13" fmla="*/ 334 h 360"/>
                <a:gd name="T14" fmla="*/ 170 w 256"/>
                <a:gd name="T15" fmla="*/ 114 h 360"/>
                <a:gd name="T16" fmla="*/ 162 w 256"/>
                <a:gd name="T17" fmla="*/ 110 h 360"/>
                <a:gd name="T18" fmla="*/ 136 w 256"/>
                <a:gd name="T19" fmla="*/ 60 h 360"/>
                <a:gd name="T20" fmla="*/ 196 w 256"/>
                <a:gd name="T21" fmla="*/ 0 h 360"/>
                <a:gd name="T22" fmla="*/ 0 w 256"/>
                <a:gd name="T23" fmla="*/ 193 h 360"/>
                <a:gd name="T24" fmla="*/ 0 w 256"/>
                <a:gd name="T25" fmla="*/ 219 h 360"/>
                <a:gd name="T26" fmla="*/ 0 w 256"/>
                <a:gd name="T27" fmla="*/ 287 h 360"/>
                <a:gd name="T28" fmla="*/ 0 w 256"/>
                <a:gd name="T29" fmla="*/ 334 h 360"/>
                <a:gd name="T30" fmla="*/ 26 w 256"/>
                <a:gd name="T31" fmla="*/ 360 h 360"/>
                <a:gd name="T32" fmla="*/ 53 w 256"/>
                <a:gd name="T33" fmla="*/ 334 h 360"/>
                <a:gd name="T34" fmla="*/ 53 w 256"/>
                <a:gd name="T35" fmla="*/ 287 h 360"/>
                <a:gd name="T36" fmla="*/ 53 w 256"/>
                <a:gd name="T37" fmla="*/ 219 h 360"/>
                <a:gd name="T38" fmla="*/ 53 w 256"/>
                <a:gd name="T39" fmla="*/ 193 h 360"/>
                <a:gd name="T40" fmla="*/ 26 w 256"/>
                <a:gd name="T41" fmla="*/ 193 h 360"/>
                <a:gd name="T42" fmla="*/ 0 w 256"/>
                <a:gd name="T43" fmla="*/ 193 h 360"/>
                <a:gd name="T44" fmla="*/ 53 w 256"/>
                <a:gd name="T45" fmla="*/ 0 h 360"/>
                <a:gd name="T46" fmla="*/ 0 w 256"/>
                <a:gd name="T47" fmla="*/ 0 h 360"/>
                <a:gd name="T48" fmla="*/ 0 w 256"/>
                <a:gd name="T49" fmla="*/ 42 h 360"/>
                <a:gd name="T50" fmla="*/ 26 w 256"/>
                <a:gd name="T51" fmla="*/ 68 h 360"/>
                <a:gd name="T52" fmla="*/ 53 w 256"/>
                <a:gd name="T53" fmla="*/ 42 h 360"/>
                <a:gd name="T54" fmla="*/ 53 w 256"/>
                <a:gd name="T55" fmla="*/ 0 h 360"/>
                <a:gd name="T56" fmla="*/ 26 w 256"/>
                <a:gd name="T57" fmla="*/ 68 h 360"/>
                <a:gd name="T58" fmla="*/ 26 w 256"/>
                <a:gd name="T59" fmla="*/ 193 h 360"/>
                <a:gd name="T60" fmla="*/ 193 w 256"/>
                <a:gd name="T61" fmla="*/ 0 h 360"/>
                <a:gd name="T62" fmla="*/ 193 w 256"/>
                <a:gd name="T63" fmla="*/ 57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56" h="360">
                  <a:moveTo>
                    <a:pt x="196" y="0"/>
                  </a:moveTo>
                  <a:cubicBezTo>
                    <a:pt x="229" y="0"/>
                    <a:pt x="256" y="27"/>
                    <a:pt x="256" y="60"/>
                  </a:cubicBezTo>
                  <a:cubicBezTo>
                    <a:pt x="256" y="81"/>
                    <a:pt x="246" y="99"/>
                    <a:pt x="230" y="110"/>
                  </a:cubicBezTo>
                  <a:cubicBezTo>
                    <a:pt x="222" y="114"/>
                    <a:pt x="222" y="114"/>
                    <a:pt x="222" y="114"/>
                  </a:cubicBezTo>
                  <a:cubicBezTo>
                    <a:pt x="222" y="334"/>
                    <a:pt x="222" y="334"/>
                    <a:pt x="222" y="334"/>
                  </a:cubicBezTo>
                  <a:cubicBezTo>
                    <a:pt x="222" y="348"/>
                    <a:pt x="210" y="360"/>
                    <a:pt x="196" y="360"/>
                  </a:cubicBezTo>
                  <a:cubicBezTo>
                    <a:pt x="182" y="360"/>
                    <a:pt x="170" y="348"/>
                    <a:pt x="170" y="334"/>
                  </a:cubicBezTo>
                  <a:cubicBezTo>
                    <a:pt x="170" y="114"/>
                    <a:pt x="170" y="114"/>
                    <a:pt x="170" y="114"/>
                  </a:cubicBezTo>
                  <a:cubicBezTo>
                    <a:pt x="162" y="110"/>
                    <a:pt x="162" y="110"/>
                    <a:pt x="162" y="110"/>
                  </a:cubicBezTo>
                  <a:cubicBezTo>
                    <a:pt x="147" y="99"/>
                    <a:pt x="136" y="81"/>
                    <a:pt x="136" y="60"/>
                  </a:cubicBezTo>
                  <a:cubicBezTo>
                    <a:pt x="136" y="27"/>
                    <a:pt x="163" y="0"/>
                    <a:pt x="196" y="0"/>
                  </a:cubicBezTo>
                  <a:close/>
                  <a:moveTo>
                    <a:pt x="0" y="193"/>
                  </a:moveTo>
                  <a:cubicBezTo>
                    <a:pt x="0" y="219"/>
                    <a:pt x="0" y="219"/>
                    <a:pt x="0" y="219"/>
                  </a:cubicBezTo>
                  <a:cubicBezTo>
                    <a:pt x="0" y="287"/>
                    <a:pt x="0" y="287"/>
                    <a:pt x="0" y="287"/>
                  </a:cubicBezTo>
                  <a:cubicBezTo>
                    <a:pt x="0" y="334"/>
                    <a:pt x="0" y="334"/>
                    <a:pt x="0" y="334"/>
                  </a:cubicBezTo>
                  <a:cubicBezTo>
                    <a:pt x="0" y="348"/>
                    <a:pt x="12" y="360"/>
                    <a:pt x="26" y="360"/>
                  </a:cubicBezTo>
                  <a:cubicBezTo>
                    <a:pt x="41" y="360"/>
                    <a:pt x="53" y="348"/>
                    <a:pt x="53" y="334"/>
                  </a:cubicBezTo>
                  <a:cubicBezTo>
                    <a:pt x="53" y="287"/>
                    <a:pt x="53" y="287"/>
                    <a:pt x="53" y="287"/>
                  </a:cubicBezTo>
                  <a:cubicBezTo>
                    <a:pt x="53" y="219"/>
                    <a:pt x="53" y="219"/>
                    <a:pt x="53" y="219"/>
                  </a:cubicBezTo>
                  <a:cubicBezTo>
                    <a:pt x="53" y="193"/>
                    <a:pt x="53" y="193"/>
                    <a:pt x="53" y="193"/>
                  </a:cubicBezTo>
                  <a:cubicBezTo>
                    <a:pt x="26" y="193"/>
                    <a:pt x="26" y="193"/>
                    <a:pt x="26" y="193"/>
                  </a:cubicBezTo>
                  <a:cubicBezTo>
                    <a:pt x="0" y="193"/>
                    <a:pt x="0" y="193"/>
                    <a:pt x="0" y="193"/>
                  </a:cubicBezTo>
                  <a:close/>
                  <a:moveTo>
                    <a:pt x="53" y="0"/>
                  </a:moveTo>
                  <a:cubicBezTo>
                    <a:pt x="0" y="0"/>
                    <a:pt x="0" y="0"/>
                    <a:pt x="0" y="0"/>
                  </a:cubicBezTo>
                  <a:cubicBezTo>
                    <a:pt x="0" y="42"/>
                    <a:pt x="0" y="42"/>
                    <a:pt x="0" y="42"/>
                  </a:cubicBezTo>
                  <a:cubicBezTo>
                    <a:pt x="26" y="68"/>
                    <a:pt x="26" y="68"/>
                    <a:pt x="26" y="68"/>
                  </a:cubicBezTo>
                  <a:cubicBezTo>
                    <a:pt x="53" y="42"/>
                    <a:pt x="53" y="42"/>
                    <a:pt x="53" y="42"/>
                  </a:cubicBezTo>
                  <a:cubicBezTo>
                    <a:pt x="53" y="0"/>
                    <a:pt x="53" y="0"/>
                    <a:pt x="53" y="0"/>
                  </a:cubicBezTo>
                  <a:close/>
                  <a:moveTo>
                    <a:pt x="26" y="68"/>
                  </a:moveTo>
                  <a:cubicBezTo>
                    <a:pt x="26" y="193"/>
                    <a:pt x="26" y="193"/>
                    <a:pt x="26" y="193"/>
                  </a:cubicBezTo>
                  <a:moveTo>
                    <a:pt x="193" y="0"/>
                  </a:moveTo>
                  <a:cubicBezTo>
                    <a:pt x="193" y="57"/>
                    <a:pt x="193" y="57"/>
                    <a:pt x="193" y="57"/>
                  </a:cubicBezTo>
                </a:path>
              </a:pathLst>
            </a:custGeom>
            <a:noFill/>
            <a:ln w="28575">
              <a:solidFill>
                <a:srgbClr val="F2F2F2"/>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74692" tIns="37346" rIns="74692" bIns="37346" numCol="1" anchor="t" anchorCtr="0" compatLnSpc="1">
              <a:prstTxWarp prst="textNoShape">
                <a:avLst/>
              </a:prstTxWarp>
            </a:bodyPr>
            <a:lstStyle/>
            <a:p>
              <a:pPr defTabSz="761866"/>
              <a:endParaRPr lang="en-US" sz="1600" b="1" dirty="0">
                <a:solidFill>
                  <a:srgbClr val="FFFFFF"/>
                </a:solidFill>
                <a:latin typeface="Segoe UI" panose="020B0502040204020203" pitchFamily="34" charset="0"/>
                <a:cs typeface="Segoe UI" panose="020B0502040204020203" pitchFamily="34" charset="0"/>
              </a:endParaRPr>
            </a:p>
          </p:txBody>
        </p:sp>
        <p:sp>
          <p:nvSpPr>
            <p:cNvPr id="127" name="box">
              <a:extLst>
                <a:ext uri="{FF2B5EF4-FFF2-40B4-BE49-F238E27FC236}">
                  <a16:creationId xmlns:a16="http://schemas.microsoft.com/office/drawing/2014/main" id="{FF9AABE0-A57D-440D-98BB-DD8D3D27C369}"/>
                </a:ext>
              </a:extLst>
            </p:cNvPr>
            <p:cNvSpPr>
              <a:spLocks noChangeAspect="1" noEditPoints="1"/>
            </p:cNvSpPr>
            <p:nvPr/>
          </p:nvSpPr>
          <p:spPr bwMode="auto">
            <a:xfrm>
              <a:off x="8155311" y="5021790"/>
              <a:ext cx="286175" cy="290945"/>
            </a:xfrm>
            <a:custGeom>
              <a:avLst/>
              <a:gdLst>
                <a:gd name="T0" fmla="*/ 87 w 240"/>
                <a:gd name="T1" fmla="*/ 0 h 244"/>
                <a:gd name="T2" fmla="*/ 165 w 240"/>
                <a:gd name="T3" fmla="*/ 83 h 244"/>
                <a:gd name="T4" fmla="*/ 198 w 240"/>
                <a:gd name="T5" fmla="*/ 39 h 244"/>
                <a:gd name="T6" fmla="*/ 123 w 240"/>
                <a:gd name="T7" fmla="*/ 39 h 244"/>
                <a:gd name="T8" fmla="*/ 240 w 240"/>
                <a:gd name="T9" fmla="*/ 83 h 244"/>
                <a:gd name="T10" fmla="*/ 80 w 240"/>
                <a:gd name="T11" fmla="*/ 83 h 244"/>
                <a:gd name="T12" fmla="*/ 80 w 240"/>
                <a:gd name="T13" fmla="*/ 244 h 244"/>
                <a:gd name="T14" fmla="*/ 240 w 240"/>
                <a:gd name="T15" fmla="*/ 244 h 244"/>
                <a:gd name="T16" fmla="*/ 240 w 240"/>
                <a:gd name="T17" fmla="*/ 83 h 244"/>
                <a:gd name="T18" fmla="*/ 80 w 240"/>
                <a:gd name="T19" fmla="*/ 173 h 244"/>
                <a:gd name="T20" fmla="*/ 80 w 240"/>
                <a:gd name="T21" fmla="*/ 83 h 244"/>
                <a:gd name="T22" fmla="*/ 0 w 240"/>
                <a:gd name="T23" fmla="*/ 0 h 244"/>
                <a:gd name="T24" fmla="*/ 0 w 240"/>
                <a:gd name="T25" fmla="*/ 137 h 244"/>
                <a:gd name="T26" fmla="*/ 80 w 240"/>
                <a:gd name="T27" fmla="*/ 244 h 244"/>
                <a:gd name="T28" fmla="*/ 80 w 240"/>
                <a:gd name="T29" fmla="*/ 173 h 244"/>
                <a:gd name="T30" fmla="*/ 119 w 240"/>
                <a:gd name="T31" fmla="*/ 0 h 244"/>
                <a:gd name="T32" fmla="*/ 0 w 240"/>
                <a:gd name="T33" fmla="*/ 0 h 244"/>
                <a:gd name="T34" fmla="*/ 80 w 240"/>
                <a:gd name="T35" fmla="*/ 83 h 244"/>
                <a:gd name="T36" fmla="*/ 240 w 240"/>
                <a:gd name="T37" fmla="*/ 83 h 244"/>
                <a:gd name="T38" fmla="*/ 161 w 240"/>
                <a:gd name="T39" fmla="*/ 0 h 244"/>
                <a:gd name="T40" fmla="*/ 119 w 240"/>
                <a:gd name="T41"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0" h="244">
                  <a:moveTo>
                    <a:pt x="87" y="0"/>
                  </a:moveTo>
                  <a:lnTo>
                    <a:pt x="165" y="83"/>
                  </a:lnTo>
                  <a:moveTo>
                    <a:pt x="198" y="39"/>
                  </a:moveTo>
                  <a:lnTo>
                    <a:pt x="123" y="39"/>
                  </a:lnTo>
                  <a:moveTo>
                    <a:pt x="240" y="83"/>
                  </a:moveTo>
                  <a:lnTo>
                    <a:pt x="80" y="83"/>
                  </a:lnTo>
                  <a:lnTo>
                    <a:pt x="80" y="244"/>
                  </a:lnTo>
                  <a:lnTo>
                    <a:pt x="240" y="244"/>
                  </a:lnTo>
                  <a:lnTo>
                    <a:pt x="240" y="83"/>
                  </a:lnTo>
                  <a:moveTo>
                    <a:pt x="80" y="173"/>
                  </a:moveTo>
                  <a:lnTo>
                    <a:pt x="80" y="83"/>
                  </a:lnTo>
                  <a:lnTo>
                    <a:pt x="0" y="0"/>
                  </a:lnTo>
                  <a:lnTo>
                    <a:pt x="0" y="137"/>
                  </a:lnTo>
                  <a:lnTo>
                    <a:pt x="80" y="244"/>
                  </a:lnTo>
                  <a:lnTo>
                    <a:pt x="80" y="173"/>
                  </a:lnTo>
                  <a:moveTo>
                    <a:pt x="119" y="0"/>
                  </a:moveTo>
                  <a:lnTo>
                    <a:pt x="0" y="0"/>
                  </a:lnTo>
                  <a:lnTo>
                    <a:pt x="80" y="83"/>
                  </a:lnTo>
                  <a:lnTo>
                    <a:pt x="240" y="83"/>
                  </a:lnTo>
                  <a:lnTo>
                    <a:pt x="161" y="0"/>
                  </a:lnTo>
                  <a:lnTo>
                    <a:pt x="119" y="0"/>
                  </a:lnTo>
                </a:path>
              </a:pathLst>
            </a:custGeom>
            <a:noFill/>
            <a:ln w="28575">
              <a:solidFill>
                <a:srgbClr val="FFFFFF"/>
              </a:solidFill>
              <a:roun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74692" tIns="37346" rIns="74692" bIns="37346" numCol="1" anchor="t" anchorCtr="0" compatLnSpc="1">
              <a:prstTxWarp prst="textNoShape">
                <a:avLst/>
              </a:prstTxWarp>
            </a:bodyPr>
            <a:lstStyle/>
            <a:p>
              <a:pPr defTabSz="761866"/>
              <a:endParaRPr lang="en-US" sz="1600" b="1" dirty="0">
                <a:gradFill>
                  <a:gsLst>
                    <a:gs pos="0">
                      <a:srgbClr val="505050"/>
                    </a:gs>
                    <a:gs pos="100000">
                      <a:srgbClr val="505050"/>
                    </a:gs>
                  </a:gsLst>
                  <a:lin ang="5400000" scaled="1"/>
                </a:gradFill>
                <a:latin typeface="Segoe UI" panose="020B0502040204020203" pitchFamily="34" charset="0"/>
                <a:cs typeface="Segoe UI" panose="020B0502040204020203" pitchFamily="34" charset="0"/>
              </a:endParaRPr>
            </a:p>
          </p:txBody>
        </p:sp>
      </p:grpSp>
      <p:grpSp>
        <p:nvGrpSpPr>
          <p:cNvPr id="5" name="Group 4">
            <a:extLst>
              <a:ext uri="{FF2B5EF4-FFF2-40B4-BE49-F238E27FC236}">
                <a16:creationId xmlns:a16="http://schemas.microsoft.com/office/drawing/2014/main" id="{FA30E01D-C81F-4260-87C5-00C8B67AED79}"/>
              </a:ext>
            </a:extLst>
          </p:cNvPr>
          <p:cNvGrpSpPr/>
          <p:nvPr/>
        </p:nvGrpSpPr>
        <p:grpSpPr>
          <a:xfrm>
            <a:off x="2150200" y="2514784"/>
            <a:ext cx="4024782" cy="3008410"/>
            <a:chOff x="2150200" y="2576443"/>
            <a:chExt cx="4024782" cy="3008410"/>
          </a:xfrm>
        </p:grpSpPr>
        <p:sp>
          <p:nvSpPr>
            <p:cNvPr id="11" name="TextBox 10"/>
            <p:cNvSpPr txBox="1">
              <a:spLocks/>
            </p:cNvSpPr>
            <p:nvPr/>
          </p:nvSpPr>
          <p:spPr>
            <a:xfrm>
              <a:off x="4415728" y="3078425"/>
              <a:ext cx="1005840" cy="1005840"/>
            </a:xfrm>
            <a:prstGeom prst="hexagon">
              <a:avLst/>
            </a:prstGeom>
            <a:noFill/>
            <a:ln>
              <a:solidFill>
                <a:schemeClr val="tx1">
                  <a:lumMod val="20000"/>
                  <a:lumOff val="8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defPPr>
                <a:defRPr lang="en-US"/>
              </a:defPPr>
              <a:lvl1pPr algn="ctr" defTabSz="932472" fontAlgn="base">
                <a:spcBef>
                  <a:spcPct val="0"/>
                </a:spcBef>
                <a:spcAft>
                  <a:spcPct val="0"/>
                </a:spcAft>
                <a:defRPr sz="2000">
                  <a:solidFill>
                    <a:srgbClr val="353535"/>
                  </a:solidFill>
                  <a:latin typeface="Segoe UI" panose="020B0502040204020203" pitchFamily="34" charset="0"/>
                  <a:cs typeface="Segoe UI" panose="020B0502040204020203"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300" dirty="0"/>
                <a:t>Services </a:t>
              </a:r>
            </a:p>
            <a:p>
              <a:r>
                <a:rPr lang="en-US" sz="1300" dirty="0"/>
                <a:t>integrators</a:t>
              </a:r>
            </a:p>
          </p:txBody>
        </p:sp>
        <p:sp>
          <p:nvSpPr>
            <p:cNvPr id="13" name="Hexagon 12">
              <a:extLst>
                <a:ext uri="{FF2B5EF4-FFF2-40B4-BE49-F238E27FC236}">
                  <a16:creationId xmlns:a16="http://schemas.microsoft.com/office/drawing/2014/main" id="{EADA642E-8841-41B3-BC66-72D9FDE38014}"/>
                </a:ext>
              </a:extLst>
            </p:cNvPr>
            <p:cNvSpPr/>
            <p:nvPr/>
          </p:nvSpPr>
          <p:spPr bwMode="auto">
            <a:xfrm>
              <a:off x="2906049" y="3078425"/>
              <a:ext cx="1005840" cy="1005840"/>
            </a:xfrm>
            <a:prstGeom prst="hexagon">
              <a:avLst/>
            </a:prstGeom>
            <a:noFill/>
            <a:ln>
              <a:solidFill>
                <a:schemeClr val="tx1">
                  <a:lumMod val="20000"/>
                  <a:lumOff val="8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rtlCol="0" anchor="ctr" anchorCtr="0" compatLnSpc="1">
              <a:prstTxWarp prst="textNoShape">
                <a:avLst/>
              </a:prstTxWarp>
            </a:bodyPr>
            <a:lstStyle/>
            <a:p>
              <a:pPr algn="ctr" defTabSz="932472" fontAlgn="base">
                <a:spcBef>
                  <a:spcPct val="0"/>
                </a:spcBef>
                <a:spcAft>
                  <a:spcPct val="0"/>
                </a:spcAft>
              </a:pPr>
              <a:r>
                <a:rPr lang="en-US" sz="1300" dirty="0">
                  <a:solidFill>
                    <a:srgbClr val="353535"/>
                  </a:solidFill>
                  <a:latin typeface="Segoe UI" panose="020B0502040204020203" pitchFamily="34" charset="0"/>
                  <a:cs typeface="Segoe UI" panose="020B0502040204020203" pitchFamily="34" charset="0"/>
                </a:rPr>
                <a:t>IP </a:t>
              </a:r>
            </a:p>
            <a:p>
              <a:pPr algn="ctr" defTabSz="932472" fontAlgn="base">
                <a:spcBef>
                  <a:spcPct val="0"/>
                </a:spcBef>
                <a:spcAft>
                  <a:spcPct val="0"/>
                </a:spcAft>
              </a:pPr>
              <a:r>
                <a:rPr lang="en-US" sz="1300" dirty="0">
                  <a:solidFill>
                    <a:srgbClr val="353535"/>
                  </a:solidFill>
                  <a:latin typeface="Segoe UI" panose="020B0502040204020203" pitchFamily="34" charset="0"/>
                  <a:cs typeface="Segoe UI" panose="020B0502040204020203" pitchFamily="34" charset="0"/>
                </a:rPr>
                <a:t>Partners </a:t>
              </a:r>
              <a:endParaRPr lang="en-US" sz="1300" dirty="0"/>
            </a:p>
          </p:txBody>
        </p:sp>
        <p:sp>
          <p:nvSpPr>
            <p:cNvPr id="140" name="Hexagon 139">
              <a:extLst>
                <a:ext uri="{FF2B5EF4-FFF2-40B4-BE49-F238E27FC236}">
                  <a16:creationId xmlns:a16="http://schemas.microsoft.com/office/drawing/2014/main" id="{59036006-4BA4-47AE-9253-FA5CF3C42868}"/>
                </a:ext>
              </a:extLst>
            </p:cNvPr>
            <p:cNvSpPr/>
            <p:nvPr/>
          </p:nvSpPr>
          <p:spPr bwMode="auto">
            <a:xfrm>
              <a:off x="3661000" y="2576443"/>
              <a:ext cx="1005840" cy="1005840"/>
            </a:xfrm>
            <a:prstGeom prst="hexagon">
              <a:avLst/>
            </a:prstGeom>
            <a:noFill/>
            <a:ln>
              <a:solidFill>
                <a:schemeClr val="tx1">
                  <a:lumMod val="20000"/>
                  <a:lumOff val="8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rtlCol="0" anchor="ctr" anchorCtr="0" compatLnSpc="1">
              <a:prstTxWarp prst="textNoShape">
                <a:avLst/>
              </a:prstTxWarp>
            </a:bodyPr>
            <a:lstStyle/>
            <a:p>
              <a:pPr algn="ctr" defTabSz="932472" fontAlgn="base">
                <a:spcBef>
                  <a:spcPct val="0"/>
                </a:spcBef>
                <a:spcAft>
                  <a:spcPct val="0"/>
                </a:spcAft>
              </a:pPr>
              <a:r>
                <a:rPr lang="en-US" sz="1300" dirty="0">
                  <a:solidFill>
                    <a:srgbClr val="353535"/>
                  </a:solidFill>
                  <a:latin typeface="Segoe UI" panose="020B0502040204020203" pitchFamily="34" charset="0"/>
                  <a:cs typeface="Segoe UI" panose="020B0502040204020203" pitchFamily="34" charset="0"/>
                </a:rPr>
                <a:t>VAR</a:t>
              </a:r>
              <a:endParaRPr lang="en-US" sz="1300" dirty="0">
                <a:gradFill>
                  <a:gsLst>
                    <a:gs pos="0">
                      <a:srgbClr val="FFFFFF"/>
                    </a:gs>
                    <a:gs pos="100000">
                      <a:srgbClr val="FFFFFF"/>
                    </a:gs>
                  </a:gsLst>
                  <a:lin ang="5400000" scaled="0"/>
                </a:gradFill>
              </a:endParaRPr>
            </a:p>
          </p:txBody>
        </p:sp>
        <p:sp>
          <p:nvSpPr>
            <p:cNvPr id="141" name="Hexagon 140">
              <a:extLst>
                <a:ext uri="{FF2B5EF4-FFF2-40B4-BE49-F238E27FC236}">
                  <a16:creationId xmlns:a16="http://schemas.microsoft.com/office/drawing/2014/main" id="{72B618EA-6CF4-4E52-87E6-052F9A89AE6C}"/>
                </a:ext>
              </a:extLst>
            </p:cNvPr>
            <p:cNvSpPr/>
            <p:nvPr/>
          </p:nvSpPr>
          <p:spPr bwMode="auto">
            <a:xfrm>
              <a:off x="4415728" y="4080304"/>
              <a:ext cx="1005840" cy="1005840"/>
            </a:xfrm>
            <a:prstGeom prst="hexagon">
              <a:avLst/>
            </a:prstGeom>
            <a:noFill/>
            <a:ln>
              <a:solidFill>
                <a:schemeClr val="tx1">
                  <a:lumMod val="20000"/>
                  <a:lumOff val="8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rtlCol="0" anchor="ctr" anchorCtr="0" compatLnSpc="1">
              <a:prstTxWarp prst="textNoShape">
                <a:avLst/>
              </a:prstTxWarp>
            </a:bodyPr>
            <a:lstStyle/>
            <a:p>
              <a:pPr algn="ctr" defTabSz="932472" fontAlgn="base">
                <a:spcBef>
                  <a:spcPct val="0"/>
                </a:spcBef>
                <a:spcAft>
                  <a:spcPct val="0"/>
                </a:spcAft>
              </a:pPr>
              <a:r>
                <a:rPr lang="en-US" sz="1300" dirty="0">
                  <a:solidFill>
                    <a:srgbClr val="353535"/>
                  </a:solidFill>
                  <a:latin typeface="Segoe UI" panose="020B0502040204020203" pitchFamily="34" charset="0"/>
                  <a:cs typeface="Segoe UI" panose="020B0502040204020203" pitchFamily="34" charset="0"/>
                </a:rPr>
                <a:t>ISV</a:t>
              </a:r>
              <a:endParaRPr lang="en-US" sz="1300" dirty="0">
                <a:gradFill>
                  <a:gsLst>
                    <a:gs pos="0">
                      <a:srgbClr val="FFFFFF"/>
                    </a:gs>
                    <a:gs pos="100000">
                      <a:srgbClr val="FFFFFF"/>
                    </a:gs>
                  </a:gsLst>
                  <a:lin ang="5400000" scaled="0"/>
                </a:gradFill>
              </a:endParaRPr>
            </a:p>
          </p:txBody>
        </p:sp>
        <p:sp>
          <p:nvSpPr>
            <p:cNvPr id="142" name="Hexagon 141">
              <a:extLst>
                <a:ext uri="{FF2B5EF4-FFF2-40B4-BE49-F238E27FC236}">
                  <a16:creationId xmlns:a16="http://schemas.microsoft.com/office/drawing/2014/main" id="{766595C2-C4EE-4B31-89DF-D992950695B4}"/>
                </a:ext>
              </a:extLst>
            </p:cNvPr>
            <p:cNvSpPr/>
            <p:nvPr/>
          </p:nvSpPr>
          <p:spPr bwMode="auto">
            <a:xfrm>
              <a:off x="3661000" y="3574998"/>
              <a:ext cx="1005840" cy="1005840"/>
            </a:xfrm>
            <a:prstGeom prst="hexagon">
              <a:avLst/>
            </a:prstGeom>
            <a:noFill/>
            <a:ln>
              <a:solidFill>
                <a:schemeClr val="tx1">
                  <a:lumMod val="20000"/>
                  <a:lumOff val="8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rtlCol="0" anchor="ctr" anchorCtr="0" compatLnSpc="1">
              <a:prstTxWarp prst="textNoShape">
                <a:avLst/>
              </a:prstTxWarp>
            </a:bodyPr>
            <a:lstStyle/>
            <a:p>
              <a:pPr algn="ctr" defTabSz="932472" fontAlgn="base">
                <a:spcBef>
                  <a:spcPct val="0"/>
                </a:spcBef>
                <a:spcAft>
                  <a:spcPct val="0"/>
                </a:spcAft>
              </a:pPr>
              <a:r>
                <a:rPr lang="en-US" sz="1300" dirty="0">
                  <a:solidFill>
                    <a:srgbClr val="353535"/>
                  </a:solidFill>
                  <a:latin typeface="Segoe UI" panose="020B0502040204020203" pitchFamily="34" charset="0"/>
                  <a:cs typeface="Segoe UI" panose="020B0502040204020203" pitchFamily="34" charset="0"/>
                </a:rPr>
                <a:t>Reseller</a:t>
              </a:r>
              <a:endParaRPr lang="en-US" sz="1300" dirty="0">
                <a:gradFill>
                  <a:gsLst>
                    <a:gs pos="0">
                      <a:srgbClr val="FFFFFF"/>
                    </a:gs>
                    <a:gs pos="100000">
                      <a:srgbClr val="FFFFFF"/>
                    </a:gs>
                  </a:gsLst>
                  <a:lin ang="5400000" scaled="0"/>
                </a:gradFill>
              </a:endParaRPr>
            </a:p>
          </p:txBody>
        </p:sp>
        <p:sp>
          <p:nvSpPr>
            <p:cNvPr id="143" name="Hexagon 142">
              <a:extLst>
                <a:ext uri="{FF2B5EF4-FFF2-40B4-BE49-F238E27FC236}">
                  <a16:creationId xmlns:a16="http://schemas.microsoft.com/office/drawing/2014/main" id="{43FE6C08-A645-41AF-9678-9A7C7F6A5395}"/>
                </a:ext>
              </a:extLst>
            </p:cNvPr>
            <p:cNvSpPr/>
            <p:nvPr/>
          </p:nvSpPr>
          <p:spPr bwMode="auto">
            <a:xfrm>
              <a:off x="2906049" y="4080304"/>
              <a:ext cx="1005840" cy="1005840"/>
            </a:xfrm>
            <a:prstGeom prst="hexagon">
              <a:avLst/>
            </a:prstGeom>
            <a:noFill/>
            <a:ln>
              <a:solidFill>
                <a:schemeClr val="tx1">
                  <a:lumMod val="20000"/>
                  <a:lumOff val="8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rtlCol="0" anchor="ctr" anchorCtr="0" compatLnSpc="1">
              <a:prstTxWarp prst="textNoShape">
                <a:avLst/>
              </a:prstTxWarp>
            </a:bodyPr>
            <a:lstStyle/>
            <a:p>
              <a:pPr algn="ctr" defTabSz="932472" fontAlgn="base">
                <a:spcBef>
                  <a:spcPct val="0"/>
                </a:spcBef>
                <a:spcAft>
                  <a:spcPct val="0"/>
                </a:spcAft>
              </a:pPr>
              <a:r>
                <a:rPr lang="en-US" sz="1300" dirty="0">
                  <a:solidFill>
                    <a:srgbClr val="353535"/>
                  </a:solidFill>
                  <a:latin typeface="Segoe UI" panose="020B0502040204020203" pitchFamily="34" charset="0"/>
                  <a:cs typeface="Segoe UI" panose="020B0502040204020203" pitchFamily="34" charset="0"/>
                </a:rPr>
                <a:t>CSP</a:t>
              </a:r>
            </a:p>
            <a:p>
              <a:pPr algn="ctr" defTabSz="932472" fontAlgn="base">
                <a:spcBef>
                  <a:spcPct val="0"/>
                </a:spcBef>
                <a:spcAft>
                  <a:spcPct val="0"/>
                </a:spcAft>
              </a:pPr>
              <a:r>
                <a:rPr lang="en-US" sz="1300" dirty="0">
                  <a:solidFill>
                    <a:srgbClr val="353535"/>
                  </a:solidFill>
                  <a:latin typeface="Segoe UI" panose="020B0502040204020203" pitchFamily="34" charset="0"/>
                  <a:cs typeface="Segoe UI" panose="020B0502040204020203" pitchFamily="34" charset="0"/>
                </a:rPr>
                <a:t>Indirect</a:t>
              </a:r>
              <a:endParaRPr lang="en-US" sz="1300" dirty="0"/>
            </a:p>
          </p:txBody>
        </p:sp>
        <p:sp>
          <p:nvSpPr>
            <p:cNvPr id="144" name="Hexagon 143">
              <a:extLst>
                <a:ext uri="{FF2B5EF4-FFF2-40B4-BE49-F238E27FC236}">
                  <a16:creationId xmlns:a16="http://schemas.microsoft.com/office/drawing/2014/main" id="{573505B2-6C98-4F5C-B384-8595CD2866B2}"/>
                </a:ext>
              </a:extLst>
            </p:cNvPr>
            <p:cNvSpPr/>
            <p:nvPr/>
          </p:nvSpPr>
          <p:spPr bwMode="auto">
            <a:xfrm>
              <a:off x="3661000" y="4579013"/>
              <a:ext cx="1005840" cy="1005840"/>
            </a:xfrm>
            <a:prstGeom prst="hexagon">
              <a:avLst/>
            </a:prstGeom>
            <a:noFill/>
            <a:ln>
              <a:solidFill>
                <a:schemeClr val="tx1">
                  <a:lumMod val="20000"/>
                  <a:lumOff val="8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rtlCol="0" anchor="ctr" anchorCtr="0" compatLnSpc="1">
              <a:prstTxWarp prst="textNoShape">
                <a:avLst/>
              </a:prstTxWarp>
            </a:bodyPr>
            <a:lstStyle/>
            <a:p>
              <a:pPr algn="ctr" defTabSz="932472" fontAlgn="base">
                <a:spcBef>
                  <a:spcPct val="0"/>
                </a:spcBef>
                <a:spcAft>
                  <a:spcPct val="0"/>
                </a:spcAft>
              </a:pPr>
              <a:r>
                <a:rPr lang="en-US" sz="1300" dirty="0">
                  <a:solidFill>
                    <a:srgbClr val="353535"/>
                  </a:solidFill>
                  <a:latin typeface="Segoe UI" panose="020B0502040204020203" pitchFamily="34" charset="0"/>
                  <a:cs typeface="Segoe UI" panose="020B0502040204020203" pitchFamily="34" charset="0"/>
                </a:rPr>
                <a:t>BPO</a:t>
              </a:r>
              <a:endParaRPr lang="en-US" sz="1300" dirty="0"/>
            </a:p>
          </p:txBody>
        </p:sp>
        <p:sp>
          <p:nvSpPr>
            <p:cNvPr id="145" name="Hexagon 144">
              <a:extLst>
                <a:ext uri="{FF2B5EF4-FFF2-40B4-BE49-F238E27FC236}">
                  <a16:creationId xmlns:a16="http://schemas.microsoft.com/office/drawing/2014/main" id="{B13E363F-A216-4051-B22D-FD7BDD9E341F}"/>
                </a:ext>
              </a:extLst>
            </p:cNvPr>
            <p:cNvSpPr/>
            <p:nvPr/>
          </p:nvSpPr>
          <p:spPr bwMode="auto">
            <a:xfrm>
              <a:off x="2150200" y="3584719"/>
              <a:ext cx="1005840" cy="1005840"/>
            </a:xfrm>
            <a:prstGeom prst="hexagon">
              <a:avLst/>
            </a:prstGeom>
            <a:noFill/>
            <a:ln>
              <a:solidFill>
                <a:schemeClr val="tx1">
                  <a:lumMod val="20000"/>
                  <a:lumOff val="8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rtlCol="0" anchor="ctr" anchorCtr="0" compatLnSpc="1">
              <a:prstTxWarp prst="textNoShape">
                <a:avLst/>
              </a:prstTxWarp>
            </a:bodyPr>
            <a:lstStyle/>
            <a:p>
              <a:pPr algn="ctr" defTabSz="932472" fontAlgn="base">
                <a:spcBef>
                  <a:spcPct val="0"/>
                </a:spcBef>
                <a:spcAft>
                  <a:spcPct val="0"/>
                </a:spcAft>
              </a:pPr>
              <a:r>
                <a:rPr lang="en-US" sz="1300" dirty="0">
                  <a:solidFill>
                    <a:srgbClr val="353535"/>
                  </a:solidFill>
                  <a:latin typeface="Segoe UI" panose="020B0502040204020203" pitchFamily="34" charset="0"/>
                  <a:cs typeface="Segoe UI" panose="020B0502040204020203" pitchFamily="34" charset="0"/>
                </a:rPr>
                <a:t>Managed</a:t>
              </a:r>
            </a:p>
            <a:p>
              <a:pPr algn="ctr" defTabSz="932472" fontAlgn="base">
                <a:spcBef>
                  <a:spcPct val="0"/>
                </a:spcBef>
                <a:spcAft>
                  <a:spcPct val="0"/>
                </a:spcAft>
              </a:pPr>
              <a:r>
                <a:rPr lang="en-US" sz="1300" dirty="0">
                  <a:solidFill>
                    <a:srgbClr val="353535"/>
                  </a:solidFill>
                  <a:latin typeface="Segoe UI" panose="020B0502040204020203" pitchFamily="34" charset="0"/>
                  <a:cs typeface="Segoe UI" panose="020B0502040204020203" pitchFamily="34" charset="0"/>
                </a:rPr>
                <a:t>Service</a:t>
              </a:r>
              <a:endParaRPr lang="en-US" sz="1300" dirty="0"/>
            </a:p>
          </p:txBody>
        </p:sp>
        <p:sp>
          <p:nvSpPr>
            <p:cNvPr id="146" name="Hexagon 145">
              <a:extLst>
                <a:ext uri="{FF2B5EF4-FFF2-40B4-BE49-F238E27FC236}">
                  <a16:creationId xmlns:a16="http://schemas.microsoft.com/office/drawing/2014/main" id="{591FBE39-62E1-416C-A8B4-4DC90D318307}"/>
                </a:ext>
              </a:extLst>
            </p:cNvPr>
            <p:cNvSpPr/>
            <p:nvPr/>
          </p:nvSpPr>
          <p:spPr bwMode="auto">
            <a:xfrm>
              <a:off x="5169142" y="3584719"/>
              <a:ext cx="1005840" cy="1005840"/>
            </a:xfrm>
            <a:prstGeom prst="hexagon">
              <a:avLst/>
            </a:prstGeom>
            <a:noFill/>
            <a:ln>
              <a:solidFill>
                <a:schemeClr val="tx1">
                  <a:lumMod val="20000"/>
                  <a:lumOff val="8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rtlCol="0" anchor="ctr" anchorCtr="0" compatLnSpc="1">
              <a:prstTxWarp prst="textNoShape">
                <a:avLst/>
              </a:prstTxWarp>
            </a:bodyPr>
            <a:lstStyle/>
            <a:p>
              <a:pPr algn="ctr" defTabSz="932472" fontAlgn="base">
                <a:spcBef>
                  <a:spcPct val="0"/>
                </a:spcBef>
                <a:spcAft>
                  <a:spcPct val="0"/>
                </a:spcAft>
              </a:pPr>
              <a:r>
                <a:rPr lang="en-US" sz="1300" dirty="0">
                  <a:solidFill>
                    <a:srgbClr val="353535"/>
                  </a:solidFill>
                  <a:latin typeface="Segoe UI" panose="020B0502040204020203" pitchFamily="34" charset="0"/>
                  <a:cs typeface="Segoe UI" panose="020B0502040204020203" pitchFamily="34" charset="0"/>
                </a:rPr>
                <a:t>Service</a:t>
              </a:r>
            </a:p>
            <a:p>
              <a:pPr algn="ctr" defTabSz="932472" fontAlgn="base">
                <a:spcBef>
                  <a:spcPct val="0"/>
                </a:spcBef>
                <a:spcAft>
                  <a:spcPct val="0"/>
                </a:spcAft>
              </a:pPr>
              <a:r>
                <a:rPr lang="en-US" sz="1300" dirty="0">
                  <a:solidFill>
                    <a:srgbClr val="353535"/>
                  </a:solidFill>
                  <a:latin typeface="Segoe UI" panose="020B0502040204020203" pitchFamily="34" charset="0"/>
                  <a:cs typeface="Segoe UI" panose="020B0502040204020203" pitchFamily="34" charset="0"/>
                </a:rPr>
                <a:t>Provider</a:t>
              </a:r>
              <a:endParaRPr lang="en-US" sz="1300" dirty="0"/>
            </a:p>
          </p:txBody>
        </p:sp>
      </p:grpSp>
      <p:sp>
        <p:nvSpPr>
          <p:cNvPr id="4" name="Rectangle 3">
            <a:extLst>
              <a:ext uri="{FF2B5EF4-FFF2-40B4-BE49-F238E27FC236}">
                <a16:creationId xmlns:a16="http://schemas.microsoft.com/office/drawing/2014/main" id="{6DD7C899-EB98-4910-AA14-5039F319F1BA}"/>
              </a:ext>
            </a:extLst>
          </p:cNvPr>
          <p:cNvSpPr/>
          <p:nvPr/>
        </p:nvSpPr>
        <p:spPr bwMode="auto">
          <a:xfrm>
            <a:off x="5567" y="1267259"/>
            <a:ext cx="12435840" cy="1051560"/>
          </a:xfrm>
          <a:prstGeom prst="rect">
            <a:avLst/>
          </a:prstGeom>
          <a:blipFill dpi="0" rotWithShape="1">
            <a:blip r:embed="rId3">
              <a:alphaModFix amt="80000"/>
            </a:blip>
            <a:srcRect/>
            <a:stretch>
              <a:fillRect/>
            </a:stretch>
          </a:bli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pic>
        <p:nvPicPr>
          <p:cNvPr id="96" name="Picture 95">
            <a:extLst>
              <a:ext uri="{FF2B5EF4-FFF2-40B4-BE49-F238E27FC236}">
                <a16:creationId xmlns:a16="http://schemas.microsoft.com/office/drawing/2014/main" id="{1F5CA58A-F1C1-407A-809C-400A3F6CDC75}"/>
              </a:ext>
            </a:extLst>
          </p:cNvPr>
          <p:cNvPicPr>
            <a:picLocks noChangeAspect="1"/>
          </p:cNvPicPr>
          <p:nvPr/>
        </p:nvPicPr>
        <p:blipFill rotWithShape="1">
          <a:blip r:embed="rId4"/>
          <a:srcRect l="16399" t="35181" r="49213" b="18734"/>
          <a:stretch/>
        </p:blipFill>
        <p:spPr>
          <a:xfrm>
            <a:off x="2039309" y="2399157"/>
            <a:ext cx="4275972" cy="3223430"/>
          </a:xfrm>
          <a:prstGeom prst="rect">
            <a:avLst/>
          </a:prstGeom>
        </p:spPr>
      </p:pic>
      <p:sp>
        <p:nvSpPr>
          <p:cNvPr id="95" name="Freeform: Shape 94">
            <a:extLst>
              <a:ext uri="{FF2B5EF4-FFF2-40B4-BE49-F238E27FC236}">
                <a16:creationId xmlns:a16="http://schemas.microsoft.com/office/drawing/2014/main" id="{2C3967B2-3BC1-4CF5-ABC3-0A7CED34481A}"/>
              </a:ext>
            </a:extLst>
          </p:cNvPr>
          <p:cNvSpPr/>
          <p:nvPr/>
        </p:nvSpPr>
        <p:spPr bwMode="auto">
          <a:xfrm>
            <a:off x="549191" y="2443491"/>
            <a:ext cx="7212449" cy="3145536"/>
          </a:xfrm>
          <a:custGeom>
            <a:avLst/>
            <a:gdLst>
              <a:gd name="connsiteX0" fmla="*/ 3606224 w 7212449"/>
              <a:gd name="connsiteY0" fmla="*/ 18288 h 3145536"/>
              <a:gd name="connsiteX1" fmla="*/ 2051744 w 7212449"/>
              <a:gd name="connsiteY1" fmla="*/ 1572768 h 3145536"/>
              <a:gd name="connsiteX2" fmla="*/ 3606224 w 7212449"/>
              <a:gd name="connsiteY2" fmla="*/ 3127248 h 3145536"/>
              <a:gd name="connsiteX3" fmla="*/ 5160704 w 7212449"/>
              <a:gd name="connsiteY3" fmla="*/ 1572768 h 3145536"/>
              <a:gd name="connsiteX4" fmla="*/ 3606224 w 7212449"/>
              <a:gd name="connsiteY4" fmla="*/ 18288 h 3145536"/>
              <a:gd name="connsiteX5" fmla="*/ 0 w 7212449"/>
              <a:gd name="connsiteY5" fmla="*/ 0 h 3145536"/>
              <a:gd name="connsiteX6" fmla="*/ 6612281 w 7212449"/>
              <a:gd name="connsiteY6" fmla="*/ 0 h 3145536"/>
              <a:gd name="connsiteX7" fmla="*/ 7212449 w 7212449"/>
              <a:gd name="connsiteY7" fmla="*/ 1572768 h 3145536"/>
              <a:gd name="connsiteX8" fmla="*/ 6612281 w 7212449"/>
              <a:gd name="connsiteY8" fmla="*/ 3145536 h 3145536"/>
              <a:gd name="connsiteX9" fmla="*/ 0 w 7212449"/>
              <a:gd name="connsiteY9" fmla="*/ 3145536 h 3145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12449" h="3145536">
                <a:moveTo>
                  <a:pt x="3606224" y="18288"/>
                </a:moveTo>
                <a:cubicBezTo>
                  <a:pt x="2747708" y="18288"/>
                  <a:pt x="2051744" y="714252"/>
                  <a:pt x="2051744" y="1572768"/>
                </a:cubicBezTo>
                <a:cubicBezTo>
                  <a:pt x="2051744" y="2431284"/>
                  <a:pt x="2747708" y="3127248"/>
                  <a:pt x="3606224" y="3127248"/>
                </a:cubicBezTo>
                <a:cubicBezTo>
                  <a:pt x="4464740" y="3127248"/>
                  <a:pt x="5160704" y="2431284"/>
                  <a:pt x="5160704" y="1572768"/>
                </a:cubicBezTo>
                <a:cubicBezTo>
                  <a:pt x="5160704" y="714252"/>
                  <a:pt x="4464740" y="18288"/>
                  <a:pt x="3606224" y="18288"/>
                </a:cubicBezTo>
                <a:close/>
                <a:moveTo>
                  <a:pt x="0" y="0"/>
                </a:moveTo>
                <a:lnTo>
                  <a:pt x="6612281" y="0"/>
                </a:lnTo>
                <a:lnTo>
                  <a:pt x="7212449" y="1572768"/>
                </a:lnTo>
                <a:lnTo>
                  <a:pt x="6612281" y="3145536"/>
                </a:lnTo>
                <a:lnTo>
                  <a:pt x="0" y="3145536"/>
                </a:lnTo>
                <a:close/>
              </a:path>
            </a:pathLst>
          </a:custGeom>
          <a:solidFill>
            <a:schemeClr val="bg1">
              <a:lumMod val="95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3231" tIns="46615" rIns="93231" bIns="46615" numCol="1" rtlCol="0" anchor="ctr" anchorCtr="0" compatLnSpc="1">
            <a:prstTxWarp prst="textNoShape">
              <a:avLst/>
            </a:prstTxWarp>
          </a:bodyPr>
          <a:lstStyle/>
          <a:p>
            <a:pPr algn="ctr" defTabSz="932018" fontAlgn="base">
              <a:spcBef>
                <a:spcPct val="0"/>
              </a:spcBef>
              <a:spcAft>
                <a:spcPct val="0"/>
              </a:spcAft>
            </a:pPr>
            <a:endParaRPr lang="en-US" sz="2040" kern="0" dirty="0">
              <a:gradFill>
                <a:gsLst>
                  <a:gs pos="0">
                    <a:srgbClr val="FFFFFF"/>
                  </a:gs>
                  <a:gs pos="100000">
                    <a:srgbClr val="FFFFFF"/>
                  </a:gs>
                </a:gsLst>
                <a:lin ang="5400000" scaled="0"/>
              </a:gradFill>
              <a:latin typeface="Segoe UI Semilight"/>
            </a:endParaRPr>
          </a:p>
        </p:txBody>
      </p:sp>
      <p:sp>
        <p:nvSpPr>
          <p:cNvPr id="94" name="Oval 93">
            <a:extLst>
              <a:ext uri="{FF2B5EF4-FFF2-40B4-BE49-F238E27FC236}">
                <a16:creationId xmlns:a16="http://schemas.microsoft.com/office/drawing/2014/main" id="{33630969-40B4-4C95-84FE-7BF27CDF74A1}"/>
              </a:ext>
            </a:extLst>
          </p:cNvPr>
          <p:cNvSpPr/>
          <p:nvPr/>
        </p:nvSpPr>
        <p:spPr bwMode="auto">
          <a:xfrm>
            <a:off x="2628367" y="2489211"/>
            <a:ext cx="3054096" cy="3054096"/>
          </a:xfrm>
          <a:prstGeom prst="ellipse">
            <a:avLst/>
          </a:prstGeom>
          <a:solidFill>
            <a:srgbClr val="02214E">
              <a:alpha val="85000"/>
            </a:srgbClr>
          </a:solidFill>
          <a:ln w="76200">
            <a:solidFill>
              <a:schemeClr val="tx1">
                <a:lumMod val="60000"/>
                <a:lumOff val="40000"/>
                <a:alpha val="9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0" tIns="46631" rIns="0" bIns="46631" numCol="1" rtlCol="0" anchor="ctr" anchorCtr="0" compatLnSpc="1">
            <a:prstTxWarp prst="textNoShape">
              <a:avLst/>
            </a:prstTxWarp>
          </a:bodyPr>
          <a:lstStyle/>
          <a:p>
            <a:pPr algn="ctr" defTabSz="932379" fontAlgn="base">
              <a:spcBef>
                <a:spcPct val="0"/>
              </a:spcBef>
              <a:spcAft>
                <a:spcPct val="0"/>
              </a:spcAft>
            </a:pPr>
            <a:r>
              <a:rPr lang="en-US" sz="1600" dirty="0">
                <a:solidFill>
                  <a:schemeClr val="bg1"/>
                </a:solidFill>
                <a:latin typeface="Segoe UI Semilight"/>
              </a:rPr>
              <a:t>MICROSOFT DYNAMICS 365</a:t>
            </a:r>
          </a:p>
          <a:p>
            <a:pPr algn="ctr" defTabSz="932379" fontAlgn="base">
              <a:spcBef>
                <a:spcPct val="0"/>
              </a:spcBef>
              <a:spcAft>
                <a:spcPct val="0"/>
              </a:spcAft>
            </a:pPr>
            <a:r>
              <a:rPr lang="en-US" sz="2400" dirty="0">
                <a:solidFill>
                  <a:schemeClr val="bg1"/>
                </a:solidFill>
                <a:latin typeface="Segoe UI Semilight"/>
              </a:rPr>
              <a:t>Business Central</a:t>
            </a:r>
          </a:p>
          <a:p>
            <a:pPr algn="ctr" defTabSz="932379" fontAlgn="base">
              <a:spcBef>
                <a:spcPct val="0"/>
              </a:spcBef>
              <a:spcAft>
                <a:spcPct val="0"/>
              </a:spcAft>
            </a:pPr>
            <a:r>
              <a:rPr lang="en-US" sz="2800" b="1" dirty="0">
                <a:solidFill>
                  <a:schemeClr val="bg1"/>
                </a:solidFill>
                <a:latin typeface="Segoe UI" panose="020B0502040204020203" pitchFamily="34" charset="0"/>
                <a:cs typeface="Segoe UI" panose="020B0502040204020203" pitchFamily="34" charset="0"/>
              </a:rPr>
              <a:t>Partner</a:t>
            </a:r>
          </a:p>
        </p:txBody>
      </p:sp>
    </p:spTree>
    <p:extLst>
      <p:ext uri="{BB962C8B-B14F-4D97-AF65-F5344CB8AC3E}">
        <p14:creationId xmlns:p14="http://schemas.microsoft.com/office/powerpoint/2010/main" val="4525798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1" presetClass="exit" presetSubtype="0" fill="hold" nodeType="afterEffect">
                                  <p:stCondLst>
                                    <p:cond delay="0"/>
                                  </p:stCondLst>
                                  <p:childTnLst>
                                    <p:set>
                                      <p:cBhvr>
                                        <p:cTn id="16" dur="1" fill="hold">
                                          <p:stCondLst>
                                            <p:cond delay="0"/>
                                          </p:stCondLst>
                                        </p:cTn>
                                        <p:tgtEl>
                                          <p:spTgt spid="5"/>
                                        </p:tgtEl>
                                        <p:attrNameLst>
                                          <p:attrName>style.visibility</p:attrName>
                                        </p:attrNameLst>
                                      </p:cBhvr>
                                      <p:to>
                                        <p:strVal val="hidden"/>
                                      </p:to>
                                    </p:set>
                                  </p:childTnLst>
                                </p:cTn>
                              </p:par>
                            </p:childTnLst>
                          </p:cTn>
                        </p:par>
                        <p:par>
                          <p:cTn id="17" fill="hold">
                            <p:stCondLst>
                              <p:cond delay="1000"/>
                            </p:stCondLst>
                            <p:childTnLst>
                              <p:par>
                                <p:cTn id="18" presetID="1" presetClass="entr" presetSubtype="0" fill="hold" nodeType="afterEffect">
                                  <p:stCondLst>
                                    <p:cond delay="0"/>
                                  </p:stCondLst>
                                  <p:childTnLst>
                                    <p:set>
                                      <p:cBhvr>
                                        <p:cTn id="19" dur="1" fill="hold">
                                          <p:stCondLst>
                                            <p:cond delay="0"/>
                                          </p:stCondLst>
                                        </p:cTn>
                                        <p:tgtEl>
                                          <p:spTgt spid="9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9" presetClass="emph" presetSubtype="0" nodeType="clickEffect">
                                  <p:stCondLst>
                                    <p:cond delay="0"/>
                                  </p:stCondLst>
                                  <p:childTnLst>
                                    <p:set>
                                      <p:cBhvr>
                                        <p:cTn id="23" dur="500"/>
                                        <p:tgtEl>
                                          <p:spTgt spid="96"/>
                                        </p:tgtEl>
                                        <p:attrNameLst>
                                          <p:attrName>style.opacity</p:attrName>
                                        </p:attrNameLst>
                                      </p:cBhvr>
                                      <p:to>
                                        <p:strVal val="0.5"/>
                                      </p:to>
                                    </p:set>
                                    <p:animEffect filter="image" prLst="opacity: 0.5">
                                      <p:cBhvr rctx="IE">
                                        <p:cTn id="24" dur="500"/>
                                        <p:tgtEl>
                                          <p:spTgt spid="96"/>
                                        </p:tgtEl>
                                      </p:cBhvr>
                                    </p:animEffect>
                                  </p:childTnLst>
                                </p:cTn>
                              </p:par>
                              <p:par>
                                <p:cTn id="25" presetID="6" presetClass="emph" presetSubtype="0" fill="hold" nodeType="withEffect">
                                  <p:stCondLst>
                                    <p:cond delay="0"/>
                                  </p:stCondLst>
                                  <p:childTnLst>
                                    <p:animScale>
                                      <p:cBhvr>
                                        <p:cTn id="26" dur="500" fill="hold"/>
                                        <p:tgtEl>
                                          <p:spTgt spid="96"/>
                                        </p:tgtEl>
                                      </p:cBhvr>
                                      <p:by x="80000" y="80000"/>
                                    </p:animScale>
                                  </p:childTnLst>
                                </p:cTn>
                              </p:par>
                              <p:par>
                                <p:cTn id="27" presetID="53" presetClass="entr" presetSubtype="16" fill="hold" grpId="0" nodeType="withEffect">
                                  <p:stCondLst>
                                    <p:cond delay="0"/>
                                  </p:stCondLst>
                                  <p:childTnLst>
                                    <p:set>
                                      <p:cBhvr>
                                        <p:cTn id="28" dur="1" fill="hold">
                                          <p:stCondLst>
                                            <p:cond delay="0"/>
                                          </p:stCondLst>
                                        </p:cTn>
                                        <p:tgtEl>
                                          <p:spTgt spid="94"/>
                                        </p:tgtEl>
                                        <p:attrNameLst>
                                          <p:attrName>style.visibility</p:attrName>
                                        </p:attrNameLst>
                                      </p:cBhvr>
                                      <p:to>
                                        <p:strVal val="visible"/>
                                      </p:to>
                                    </p:set>
                                    <p:anim calcmode="lin" valueType="num">
                                      <p:cBhvr>
                                        <p:cTn id="29" dur="500" fill="hold"/>
                                        <p:tgtEl>
                                          <p:spTgt spid="94"/>
                                        </p:tgtEl>
                                        <p:attrNameLst>
                                          <p:attrName>ppt_w</p:attrName>
                                        </p:attrNameLst>
                                      </p:cBhvr>
                                      <p:tavLst>
                                        <p:tav tm="0">
                                          <p:val>
                                            <p:fltVal val="0"/>
                                          </p:val>
                                        </p:tav>
                                        <p:tav tm="100000">
                                          <p:val>
                                            <p:strVal val="#ppt_w"/>
                                          </p:val>
                                        </p:tav>
                                      </p:tavLst>
                                    </p:anim>
                                    <p:anim calcmode="lin" valueType="num">
                                      <p:cBhvr>
                                        <p:cTn id="30" dur="500" fill="hold"/>
                                        <p:tgtEl>
                                          <p:spTgt spid="94"/>
                                        </p:tgtEl>
                                        <p:attrNameLst>
                                          <p:attrName>ppt_h</p:attrName>
                                        </p:attrNameLst>
                                      </p:cBhvr>
                                      <p:tavLst>
                                        <p:tav tm="0">
                                          <p:val>
                                            <p:fltVal val="0"/>
                                          </p:val>
                                        </p:tav>
                                        <p:tav tm="100000">
                                          <p:val>
                                            <p:strVal val="#ppt_h"/>
                                          </p:val>
                                        </p:tav>
                                      </p:tavLst>
                                    </p:anim>
                                    <p:animEffect transition="in" filter="fade">
                                      <p:cBhvr>
                                        <p:cTn id="31" dur="500"/>
                                        <p:tgtEl>
                                          <p:spTgt spid="94"/>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95"/>
                                        </p:tgtEl>
                                        <p:attrNameLst>
                                          <p:attrName>style.visibility</p:attrName>
                                        </p:attrNameLst>
                                      </p:cBhvr>
                                      <p:to>
                                        <p:strVal val="visible"/>
                                      </p:to>
                                    </p:set>
                                    <p:animEffect transition="in" filter="wipe(left)">
                                      <p:cBhvr>
                                        <p:cTn id="35" dur="250"/>
                                        <p:tgtEl>
                                          <p:spTgt spid="95"/>
                                        </p:tgtEl>
                                      </p:cBhvr>
                                    </p:animEffect>
                                  </p:childTnLst>
                                </p:cTn>
                              </p:par>
                              <p:par>
                                <p:cTn id="36" presetID="22" presetClass="entr" presetSubtype="8"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left)">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wipe(down)">
                                      <p:cBhvr>
                                        <p:cTn id="43" dur="500"/>
                                        <p:tgtEl>
                                          <p:spTgt spid="45"/>
                                        </p:tgtEl>
                                      </p:cBhvr>
                                    </p:animEffect>
                                  </p:childTnLst>
                                </p:cTn>
                              </p:par>
                            </p:childTnLst>
                          </p:cTn>
                        </p:par>
                        <p:par>
                          <p:cTn id="44" fill="hold">
                            <p:stCondLst>
                              <p:cond delay="500"/>
                            </p:stCondLst>
                            <p:childTnLst>
                              <p:par>
                                <p:cTn id="45" presetID="16" presetClass="entr" presetSubtype="42" fill="hold" nodeType="afterEffect">
                                  <p:stCondLst>
                                    <p:cond delay="0"/>
                                  </p:stCondLst>
                                  <p:childTnLst>
                                    <p:set>
                                      <p:cBhvr>
                                        <p:cTn id="46" dur="1" fill="hold">
                                          <p:stCondLst>
                                            <p:cond delay="0"/>
                                          </p:stCondLst>
                                        </p:cTn>
                                        <p:tgtEl>
                                          <p:spTgt spid="53"/>
                                        </p:tgtEl>
                                        <p:attrNameLst>
                                          <p:attrName>style.visibility</p:attrName>
                                        </p:attrNameLst>
                                      </p:cBhvr>
                                      <p:to>
                                        <p:strVal val="visible"/>
                                      </p:to>
                                    </p:set>
                                    <p:animEffect transition="in" filter="barn(outHorizontal)">
                                      <p:cBhvr>
                                        <p:cTn id="47" dur="500"/>
                                        <p:tgtEl>
                                          <p:spTgt spid="53"/>
                                        </p:tgtEl>
                                      </p:cBhvr>
                                    </p:animEffect>
                                  </p:childTnLst>
                                </p:cTn>
                              </p:par>
                              <p:par>
                                <p:cTn id="48" presetID="16" presetClass="entr" presetSubtype="42" fill="hold" nodeType="with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barn(outHorizontal)">
                                      <p:cBhvr>
                                        <p:cTn id="50" dur="500"/>
                                        <p:tgtEl>
                                          <p:spTgt spid="46"/>
                                        </p:tgtEl>
                                      </p:cBhvr>
                                    </p:animEffect>
                                  </p:childTnLst>
                                </p:cTn>
                              </p:par>
                              <p:par>
                                <p:cTn id="51" presetID="16" presetClass="entr" presetSubtype="42" fill="hold" nodeType="withEffect">
                                  <p:stCondLst>
                                    <p:cond delay="0"/>
                                  </p:stCondLst>
                                  <p:childTnLst>
                                    <p:set>
                                      <p:cBhvr>
                                        <p:cTn id="52" dur="1" fill="hold">
                                          <p:stCondLst>
                                            <p:cond delay="0"/>
                                          </p:stCondLst>
                                        </p:cTn>
                                        <p:tgtEl>
                                          <p:spTgt spid="47"/>
                                        </p:tgtEl>
                                        <p:attrNameLst>
                                          <p:attrName>style.visibility</p:attrName>
                                        </p:attrNameLst>
                                      </p:cBhvr>
                                      <p:to>
                                        <p:strVal val="visible"/>
                                      </p:to>
                                    </p:set>
                                    <p:animEffect transition="in" filter="barn(outHorizontal)">
                                      <p:cBhvr>
                                        <p:cTn id="53" dur="500"/>
                                        <p:tgtEl>
                                          <p:spTgt spid="47"/>
                                        </p:tgtEl>
                                      </p:cBhvr>
                                    </p:animEffect>
                                  </p:childTnLst>
                                </p:cTn>
                              </p:par>
                              <p:par>
                                <p:cTn id="54" presetID="16" presetClass="entr" presetSubtype="42" fill="hold" nodeType="withEffect">
                                  <p:stCondLst>
                                    <p:cond delay="0"/>
                                  </p:stCondLst>
                                  <p:childTnLst>
                                    <p:set>
                                      <p:cBhvr>
                                        <p:cTn id="55" dur="1" fill="hold">
                                          <p:stCondLst>
                                            <p:cond delay="0"/>
                                          </p:stCondLst>
                                        </p:cTn>
                                        <p:tgtEl>
                                          <p:spTgt spid="48"/>
                                        </p:tgtEl>
                                        <p:attrNameLst>
                                          <p:attrName>style.visibility</p:attrName>
                                        </p:attrNameLst>
                                      </p:cBhvr>
                                      <p:to>
                                        <p:strVal val="visible"/>
                                      </p:to>
                                    </p:set>
                                    <p:animEffect transition="in" filter="barn(outHorizontal)">
                                      <p:cBhvr>
                                        <p:cTn id="56" dur="500"/>
                                        <p:tgtEl>
                                          <p:spTgt spid="48"/>
                                        </p:tgtEl>
                                      </p:cBhvr>
                                    </p:animEffect>
                                  </p:childTnLst>
                                </p:cTn>
                              </p:par>
                            </p:childTnLst>
                          </p:cTn>
                        </p:par>
                        <p:par>
                          <p:cTn id="57" fill="hold">
                            <p:stCondLst>
                              <p:cond delay="1000"/>
                            </p:stCondLst>
                            <p:childTnLst>
                              <p:par>
                                <p:cTn id="58" presetID="2" presetClass="entr" presetSubtype="4" decel="100000" fill="hold" grpId="0" nodeType="afterEffect">
                                  <p:stCondLst>
                                    <p:cond delay="0"/>
                                  </p:stCondLst>
                                  <p:childTnLst>
                                    <p:set>
                                      <p:cBhvr>
                                        <p:cTn id="59" dur="1" fill="hold">
                                          <p:stCondLst>
                                            <p:cond delay="0"/>
                                          </p:stCondLst>
                                        </p:cTn>
                                        <p:tgtEl>
                                          <p:spTgt spid="54"/>
                                        </p:tgtEl>
                                        <p:attrNameLst>
                                          <p:attrName>style.visibility</p:attrName>
                                        </p:attrNameLst>
                                      </p:cBhvr>
                                      <p:to>
                                        <p:strVal val="visible"/>
                                      </p:to>
                                    </p:set>
                                    <p:anim calcmode="lin" valueType="num">
                                      <p:cBhvr additive="base">
                                        <p:cTn id="60" dur="500" fill="hold"/>
                                        <p:tgtEl>
                                          <p:spTgt spid="54"/>
                                        </p:tgtEl>
                                        <p:attrNameLst>
                                          <p:attrName>ppt_x</p:attrName>
                                        </p:attrNameLst>
                                      </p:cBhvr>
                                      <p:tavLst>
                                        <p:tav tm="0">
                                          <p:val>
                                            <p:strVal val="#ppt_x"/>
                                          </p:val>
                                        </p:tav>
                                        <p:tav tm="100000">
                                          <p:val>
                                            <p:strVal val="#ppt_x"/>
                                          </p:val>
                                        </p:tav>
                                      </p:tavLst>
                                    </p:anim>
                                    <p:anim calcmode="lin" valueType="num">
                                      <p:cBhvr additive="base">
                                        <p:cTn id="61" dur="500" fill="hold"/>
                                        <p:tgtEl>
                                          <p:spTgt spid="54"/>
                                        </p:tgtEl>
                                        <p:attrNameLst>
                                          <p:attrName>ppt_y</p:attrName>
                                        </p:attrNameLst>
                                      </p:cBhvr>
                                      <p:tavLst>
                                        <p:tav tm="0">
                                          <p:val>
                                            <p:strVal val="1+#ppt_h/2"/>
                                          </p:val>
                                        </p:tav>
                                        <p:tav tm="100000">
                                          <p:val>
                                            <p:strVal val="#ppt_y"/>
                                          </p:val>
                                        </p:tav>
                                      </p:tavLst>
                                    </p:anim>
                                  </p:childTnLst>
                                </p:cTn>
                              </p:par>
                              <p:par>
                                <p:cTn id="62" presetID="2" presetClass="entr" presetSubtype="4" decel="100000" fill="hold" grpId="0" nodeType="withEffect">
                                  <p:stCondLst>
                                    <p:cond delay="0"/>
                                  </p:stCondLst>
                                  <p:childTnLst>
                                    <p:set>
                                      <p:cBhvr>
                                        <p:cTn id="63" dur="1" fill="hold">
                                          <p:stCondLst>
                                            <p:cond delay="0"/>
                                          </p:stCondLst>
                                        </p:cTn>
                                        <p:tgtEl>
                                          <p:spTgt spid="52"/>
                                        </p:tgtEl>
                                        <p:attrNameLst>
                                          <p:attrName>style.visibility</p:attrName>
                                        </p:attrNameLst>
                                      </p:cBhvr>
                                      <p:to>
                                        <p:strVal val="visible"/>
                                      </p:to>
                                    </p:set>
                                    <p:anim calcmode="lin" valueType="num">
                                      <p:cBhvr additive="base">
                                        <p:cTn id="64" dur="500" fill="hold"/>
                                        <p:tgtEl>
                                          <p:spTgt spid="52"/>
                                        </p:tgtEl>
                                        <p:attrNameLst>
                                          <p:attrName>ppt_x</p:attrName>
                                        </p:attrNameLst>
                                      </p:cBhvr>
                                      <p:tavLst>
                                        <p:tav tm="0">
                                          <p:val>
                                            <p:strVal val="#ppt_x"/>
                                          </p:val>
                                        </p:tav>
                                        <p:tav tm="100000">
                                          <p:val>
                                            <p:strVal val="#ppt_x"/>
                                          </p:val>
                                        </p:tav>
                                      </p:tavLst>
                                    </p:anim>
                                    <p:anim calcmode="lin" valueType="num">
                                      <p:cBhvr additive="base">
                                        <p:cTn id="65" dur="500" fill="hold"/>
                                        <p:tgtEl>
                                          <p:spTgt spid="52"/>
                                        </p:tgtEl>
                                        <p:attrNameLst>
                                          <p:attrName>ppt_y</p:attrName>
                                        </p:attrNameLst>
                                      </p:cBhvr>
                                      <p:tavLst>
                                        <p:tav tm="0">
                                          <p:val>
                                            <p:strVal val="1+#ppt_h/2"/>
                                          </p:val>
                                        </p:tav>
                                        <p:tav tm="100000">
                                          <p:val>
                                            <p:strVal val="#ppt_y"/>
                                          </p:val>
                                        </p:tav>
                                      </p:tavLst>
                                    </p:anim>
                                  </p:childTnLst>
                                </p:cTn>
                              </p:par>
                              <p:par>
                                <p:cTn id="66" presetID="2" presetClass="entr" presetSubtype="4" decel="100000"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additive="base">
                                        <p:cTn id="68" dur="500" fill="hold"/>
                                        <p:tgtEl>
                                          <p:spTgt spid="51"/>
                                        </p:tgtEl>
                                        <p:attrNameLst>
                                          <p:attrName>ppt_x</p:attrName>
                                        </p:attrNameLst>
                                      </p:cBhvr>
                                      <p:tavLst>
                                        <p:tav tm="0">
                                          <p:val>
                                            <p:strVal val="#ppt_x"/>
                                          </p:val>
                                        </p:tav>
                                        <p:tav tm="100000">
                                          <p:val>
                                            <p:strVal val="#ppt_x"/>
                                          </p:val>
                                        </p:tav>
                                      </p:tavLst>
                                    </p:anim>
                                    <p:anim calcmode="lin" valueType="num">
                                      <p:cBhvr additive="base">
                                        <p:cTn id="69" dur="500" fill="hold"/>
                                        <p:tgtEl>
                                          <p:spTgt spid="51"/>
                                        </p:tgtEl>
                                        <p:attrNameLst>
                                          <p:attrName>ppt_y</p:attrName>
                                        </p:attrNameLst>
                                      </p:cBhvr>
                                      <p:tavLst>
                                        <p:tav tm="0">
                                          <p:val>
                                            <p:strVal val="1+#ppt_h/2"/>
                                          </p:val>
                                        </p:tav>
                                        <p:tav tm="100000">
                                          <p:val>
                                            <p:strVal val="#ppt_y"/>
                                          </p:val>
                                        </p:tav>
                                      </p:tavLst>
                                    </p:anim>
                                  </p:childTnLst>
                                </p:cTn>
                              </p:par>
                              <p:par>
                                <p:cTn id="70" presetID="2" presetClass="entr" presetSubtype="4" decel="100000" fill="hold" grpId="0" nodeType="withEffect">
                                  <p:stCondLst>
                                    <p:cond delay="0"/>
                                  </p:stCondLst>
                                  <p:childTnLst>
                                    <p:set>
                                      <p:cBhvr>
                                        <p:cTn id="71" dur="1" fill="hold">
                                          <p:stCondLst>
                                            <p:cond delay="0"/>
                                          </p:stCondLst>
                                        </p:cTn>
                                        <p:tgtEl>
                                          <p:spTgt spid="49"/>
                                        </p:tgtEl>
                                        <p:attrNameLst>
                                          <p:attrName>style.visibility</p:attrName>
                                        </p:attrNameLst>
                                      </p:cBhvr>
                                      <p:to>
                                        <p:strVal val="visible"/>
                                      </p:to>
                                    </p:set>
                                    <p:anim calcmode="lin" valueType="num">
                                      <p:cBhvr additive="base">
                                        <p:cTn id="72" dur="500" fill="hold"/>
                                        <p:tgtEl>
                                          <p:spTgt spid="49"/>
                                        </p:tgtEl>
                                        <p:attrNameLst>
                                          <p:attrName>ppt_x</p:attrName>
                                        </p:attrNameLst>
                                      </p:cBhvr>
                                      <p:tavLst>
                                        <p:tav tm="0">
                                          <p:val>
                                            <p:strVal val="#ppt_x"/>
                                          </p:val>
                                        </p:tav>
                                        <p:tav tm="100000">
                                          <p:val>
                                            <p:strVal val="#ppt_x"/>
                                          </p:val>
                                        </p:tav>
                                      </p:tavLst>
                                    </p:anim>
                                    <p:anim calcmode="lin" valueType="num">
                                      <p:cBhvr additive="base">
                                        <p:cTn id="73" dur="500" fill="hold"/>
                                        <p:tgtEl>
                                          <p:spTgt spid="49"/>
                                        </p:tgtEl>
                                        <p:attrNameLst>
                                          <p:attrName>ppt_y</p:attrName>
                                        </p:attrNameLst>
                                      </p:cBhvr>
                                      <p:tavLst>
                                        <p:tav tm="0">
                                          <p:val>
                                            <p:strVal val="1+#ppt_h/2"/>
                                          </p:val>
                                        </p:tav>
                                        <p:tav tm="100000">
                                          <p:val>
                                            <p:strVal val="#ppt_y"/>
                                          </p:val>
                                        </p:tav>
                                      </p:tavLst>
                                    </p:anim>
                                  </p:childTnLst>
                                </p:cTn>
                              </p:par>
                              <p:par>
                                <p:cTn id="74" presetID="2" presetClass="entr" presetSubtype="4" decel="100000" fill="hold" grpId="0" nodeType="with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additive="base">
                                        <p:cTn id="76" dur="500" fill="hold"/>
                                        <p:tgtEl>
                                          <p:spTgt spid="50"/>
                                        </p:tgtEl>
                                        <p:attrNameLst>
                                          <p:attrName>ppt_x</p:attrName>
                                        </p:attrNameLst>
                                      </p:cBhvr>
                                      <p:tavLst>
                                        <p:tav tm="0">
                                          <p:val>
                                            <p:strVal val="#ppt_x"/>
                                          </p:val>
                                        </p:tav>
                                        <p:tav tm="100000">
                                          <p:val>
                                            <p:strVal val="#ppt_x"/>
                                          </p:val>
                                        </p:tav>
                                      </p:tavLst>
                                    </p:anim>
                                    <p:anim calcmode="lin" valueType="num">
                                      <p:cBhvr additive="base">
                                        <p:cTn id="77" dur="500" fill="hold"/>
                                        <p:tgtEl>
                                          <p:spTgt spid="50"/>
                                        </p:tgtEl>
                                        <p:attrNameLst>
                                          <p:attrName>ppt_y</p:attrName>
                                        </p:attrNameLst>
                                      </p:cBhvr>
                                      <p:tavLst>
                                        <p:tav tm="0">
                                          <p:val>
                                            <p:strVal val="1+#ppt_h/2"/>
                                          </p:val>
                                        </p:tav>
                                        <p:tav tm="100000">
                                          <p:val>
                                            <p:strVal val="#ppt_y"/>
                                          </p:val>
                                        </p:tav>
                                      </p:tavLst>
                                    </p:anim>
                                  </p:childTnLst>
                                </p:cTn>
                              </p:par>
                              <p:par>
                                <p:cTn id="78" presetID="10" presetClass="entr" presetSubtype="0" fill="hold" grpId="0" nodeType="withEffect">
                                  <p:stCondLst>
                                    <p:cond delay="0"/>
                                  </p:stCondLst>
                                  <p:childTnLst>
                                    <p:set>
                                      <p:cBhvr>
                                        <p:cTn id="79" dur="1" fill="hold">
                                          <p:stCondLst>
                                            <p:cond delay="0"/>
                                          </p:stCondLst>
                                        </p:cTn>
                                        <p:tgtEl>
                                          <p:spTgt spid="71"/>
                                        </p:tgtEl>
                                        <p:attrNameLst>
                                          <p:attrName>style.visibility</p:attrName>
                                        </p:attrNameLst>
                                      </p:cBhvr>
                                      <p:to>
                                        <p:strVal val="visible"/>
                                      </p:to>
                                    </p:set>
                                    <p:animEffect transition="in" filter="fade">
                                      <p:cBhvr>
                                        <p:cTn id="80" dur="75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9" grpId="0"/>
      <p:bldP spid="50" grpId="0"/>
      <p:bldP spid="51" grpId="0"/>
      <p:bldP spid="52" grpId="0"/>
      <p:bldP spid="54" grpId="0"/>
      <p:bldP spid="71" grpId="0"/>
      <p:bldP spid="4" grpId="0" animBg="1" autoUpdateAnimBg="0"/>
      <p:bldP spid="95" grpId="0" animBg="1"/>
      <p:bldP spid="9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F7A5C-41E8-402C-8E4D-6461F250EE5F}"/>
              </a:ext>
            </a:extLst>
          </p:cNvPr>
          <p:cNvSpPr>
            <a:spLocks noGrp="1"/>
          </p:cNvSpPr>
          <p:nvPr>
            <p:ph type="title"/>
          </p:nvPr>
        </p:nvSpPr>
        <p:spPr/>
        <p:txBody>
          <a:bodyPr/>
          <a:lstStyle/>
          <a:p>
            <a:r>
              <a:rPr lang="en-US" dirty="0"/>
              <a:t>Innovate</a:t>
            </a:r>
          </a:p>
        </p:txBody>
      </p:sp>
      <p:sp>
        <p:nvSpPr>
          <p:cNvPr id="4" name="Text Placeholder 3">
            <a:extLst>
              <a:ext uri="{FF2B5EF4-FFF2-40B4-BE49-F238E27FC236}">
                <a16:creationId xmlns:a16="http://schemas.microsoft.com/office/drawing/2014/main" id="{CFEDD539-A055-4E2F-ABAA-AE4D6F5F20BB}"/>
              </a:ext>
            </a:extLst>
          </p:cNvPr>
          <p:cNvSpPr>
            <a:spLocks noGrp="1"/>
          </p:cNvSpPr>
          <p:nvPr>
            <p:ph type="body" sz="quarter" idx="10"/>
          </p:nvPr>
        </p:nvSpPr>
        <p:spPr/>
        <p:txBody>
          <a:bodyPr/>
          <a:lstStyle/>
          <a:p>
            <a:r>
              <a:rPr lang="en-US" dirty="0"/>
              <a:t>Develop cutting edge solutions and solve customer problems</a:t>
            </a:r>
          </a:p>
        </p:txBody>
      </p:sp>
      <p:sp>
        <p:nvSpPr>
          <p:cNvPr id="46" name="Rectangle 45">
            <a:extLst>
              <a:ext uri="{FF2B5EF4-FFF2-40B4-BE49-F238E27FC236}">
                <a16:creationId xmlns:a16="http://schemas.microsoft.com/office/drawing/2014/main" id="{FCBFEFEA-9545-4CB1-BA8F-9CB6C9BE8235}"/>
              </a:ext>
            </a:extLst>
          </p:cNvPr>
          <p:cNvSpPr/>
          <p:nvPr/>
        </p:nvSpPr>
        <p:spPr>
          <a:xfrm>
            <a:off x="6407176" y="2016735"/>
            <a:ext cx="5425433" cy="4092809"/>
          </a:xfrm>
          <a:prstGeom prst="rect">
            <a:avLst/>
          </a:prstGeom>
          <a:noFill/>
        </p:spPr>
        <p:txBody>
          <a:bodyPr wrap="square" lIns="0" tIns="0" rIns="0" bIns="0">
            <a:noAutofit/>
          </a:bodyPr>
          <a:lstStyle/>
          <a:p>
            <a:pPr marL="457112" indent="-282520" defTabSz="932563">
              <a:spcAft>
                <a:spcPts val="600"/>
              </a:spcAft>
              <a:buFont typeface="Arial" panose="020B0604020202020204" pitchFamily="34" charset="0"/>
              <a:buChar char="•"/>
            </a:pPr>
            <a:endParaRPr lang="en-US" sz="1600" dirty="0">
              <a:latin typeface="Segoe UI Semilight"/>
            </a:endParaRPr>
          </a:p>
        </p:txBody>
      </p:sp>
      <p:sp>
        <p:nvSpPr>
          <p:cNvPr id="49" name="Rectangle 48">
            <a:extLst>
              <a:ext uri="{FF2B5EF4-FFF2-40B4-BE49-F238E27FC236}">
                <a16:creationId xmlns:a16="http://schemas.microsoft.com/office/drawing/2014/main" id="{0FEEEDAC-5AEB-480B-B202-4AB548101482}"/>
              </a:ext>
            </a:extLst>
          </p:cNvPr>
          <p:cNvSpPr/>
          <p:nvPr/>
        </p:nvSpPr>
        <p:spPr>
          <a:xfrm>
            <a:off x="6313184" y="4262985"/>
            <a:ext cx="5917965" cy="1978424"/>
          </a:xfrm>
          <a:prstGeom prst="rect">
            <a:avLst/>
          </a:prstGeom>
          <a:noFill/>
        </p:spPr>
        <p:txBody>
          <a:bodyPr wrap="square" lIns="0" tIns="0" rIns="0" bIns="0">
            <a:noAutofit/>
          </a:bodyPr>
          <a:lstStyle/>
          <a:p>
            <a:pPr marL="457112" indent="-282520" defTabSz="932563">
              <a:spcAft>
                <a:spcPts val="900"/>
              </a:spcAft>
              <a:buFont typeface="Arial" panose="020B0604020202020204" pitchFamily="34" charset="0"/>
              <a:buChar char="•"/>
            </a:pPr>
            <a:endParaRPr lang="en-US" dirty="0">
              <a:latin typeface="Segoe UI Semilight"/>
            </a:endParaRPr>
          </a:p>
        </p:txBody>
      </p:sp>
      <p:sp>
        <p:nvSpPr>
          <p:cNvPr id="80" name="Rectangle 79">
            <a:extLst>
              <a:ext uri="{FF2B5EF4-FFF2-40B4-BE49-F238E27FC236}">
                <a16:creationId xmlns:a16="http://schemas.microsoft.com/office/drawing/2014/main" id="{81D2A867-4F8C-4CA4-97A8-05884F1CD451}"/>
              </a:ext>
            </a:extLst>
          </p:cNvPr>
          <p:cNvSpPr/>
          <p:nvPr/>
        </p:nvSpPr>
        <p:spPr>
          <a:xfrm>
            <a:off x="1762608" y="4920824"/>
            <a:ext cx="6883731" cy="1188720"/>
          </a:xfrm>
          <a:prstGeom prst="rect">
            <a:avLst/>
          </a:prstGeom>
          <a:solidFill>
            <a:srgbClr val="1F66A1"/>
          </a:solidFill>
        </p:spPr>
        <p:txBody>
          <a:bodyPr wrap="square" lIns="91440" tIns="91440" rIns="91440" bIns="91440" anchor="ctr">
            <a:noAutofit/>
          </a:bodyPr>
          <a:lstStyle/>
          <a:p>
            <a:pPr defTabSz="932563">
              <a:defRPr/>
            </a:pPr>
            <a:r>
              <a:rPr lang="en-US" sz="2000" kern="0" dirty="0">
                <a:solidFill>
                  <a:schemeClr val="bg1"/>
                </a:solidFill>
                <a:latin typeface="Segoe UI" panose="020B0502040204020203" pitchFamily="34" charset="0"/>
                <a:cs typeface="Segoe UI" panose="020B0502040204020203" pitchFamily="34" charset="0"/>
              </a:rPr>
              <a:t>Take advantage of Microsoft’s innovations in areas like IoT, Machine Learning/AI, AR/VR, etc.</a:t>
            </a:r>
          </a:p>
        </p:txBody>
      </p:sp>
      <p:grpSp>
        <p:nvGrpSpPr>
          <p:cNvPr id="10" name="Group 9">
            <a:extLst>
              <a:ext uri="{FF2B5EF4-FFF2-40B4-BE49-F238E27FC236}">
                <a16:creationId xmlns:a16="http://schemas.microsoft.com/office/drawing/2014/main" id="{89AB5CF0-2811-4506-9C68-12A44C948F57}"/>
              </a:ext>
            </a:extLst>
          </p:cNvPr>
          <p:cNvGrpSpPr/>
          <p:nvPr/>
        </p:nvGrpSpPr>
        <p:grpSpPr>
          <a:xfrm>
            <a:off x="470403" y="4920824"/>
            <a:ext cx="1188720" cy="1188720"/>
            <a:chOff x="470403" y="4920824"/>
            <a:chExt cx="1188720" cy="1188720"/>
          </a:xfrm>
        </p:grpSpPr>
        <p:sp>
          <p:nvSpPr>
            <p:cNvPr id="86" name="Rectangle 85">
              <a:extLst>
                <a:ext uri="{FF2B5EF4-FFF2-40B4-BE49-F238E27FC236}">
                  <a16:creationId xmlns:a16="http://schemas.microsoft.com/office/drawing/2014/main" id="{E6D13074-8A0F-45D5-A94D-F49B637AE384}"/>
                </a:ext>
              </a:extLst>
            </p:cNvPr>
            <p:cNvSpPr/>
            <p:nvPr/>
          </p:nvSpPr>
          <p:spPr>
            <a:xfrm>
              <a:off x="470403" y="4920824"/>
              <a:ext cx="1188720" cy="1188720"/>
            </a:xfrm>
            <a:prstGeom prst="rect">
              <a:avLst/>
            </a:prstGeom>
            <a:solidFill>
              <a:srgbClr val="002050"/>
            </a:solidFill>
          </p:spPr>
          <p:txBody>
            <a:bodyPr wrap="square" lIns="91440" tIns="91440" rIns="91440" bIns="91440" anchor="ctr">
              <a:noAutofit/>
            </a:bodyPr>
            <a:lstStyle/>
            <a:p>
              <a:pPr defTabSz="932563">
                <a:defRPr/>
              </a:pPr>
              <a:endParaRPr lang="en-US" sz="2000" kern="0" dirty="0">
                <a:solidFill>
                  <a:schemeClr val="bg1"/>
                </a:solidFill>
                <a:latin typeface="Segoe UI" panose="020B0502040204020203" pitchFamily="34" charset="0"/>
                <a:cs typeface="Segoe UI" panose="020B0502040204020203" pitchFamily="34" charset="0"/>
              </a:endParaRPr>
            </a:p>
          </p:txBody>
        </p:sp>
        <p:grpSp>
          <p:nvGrpSpPr>
            <p:cNvPr id="81" name="Group 80">
              <a:extLst>
                <a:ext uri="{FF2B5EF4-FFF2-40B4-BE49-F238E27FC236}">
                  <a16:creationId xmlns:a16="http://schemas.microsoft.com/office/drawing/2014/main" id="{E2476E01-8897-4F96-B7F7-B75AA98D9A59}"/>
                </a:ext>
              </a:extLst>
            </p:cNvPr>
            <p:cNvGrpSpPr>
              <a:grpSpLocks noChangeAspect="1"/>
            </p:cNvGrpSpPr>
            <p:nvPr/>
          </p:nvGrpSpPr>
          <p:grpSpPr bwMode="gray">
            <a:xfrm>
              <a:off x="895439" y="5140987"/>
              <a:ext cx="338647" cy="748394"/>
              <a:chOff x="3233738" y="168276"/>
              <a:chExt cx="2651125" cy="6480174"/>
            </a:xfrm>
          </p:grpSpPr>
          <p:sp>
            <p:nvSpPr>
              <p:cNvPr id="82" name="Freeform 212">
                <a:extLst>
                  <a:ext uri="{FF2B5EF4-FFF2-40B4-BE49-F238E27FC236}">
                    <a16:creationId xmlns:a16="http://schemas.microsoft.com/office/drawing/2014/main" id="{03686734-3D3F-408A-81FC-A6A19890BA8A}"/>
                  </a:ext>
                </a:extLst>
              </p:cNvPr>
              <p:cNvSpPr>
                <a:spLocks/>
              </p:cNvSpPr>
              <p:nvPr/>
            </p:nvSpPr>
            <p:spPr bwMode="gray">
              <a:xfrm>
                <a:off x="3679825" y="5110163"/>
                <a:ext cx="2028825" cy="1538287"/>
              </a:xfrm>
              <a:custGeom>
                <a:avLst/>
                <a:gdLst>
                  <a:gd name="T0" fmla="*/ 422 w 541"/>
                  <a:gd name="T1" fmla="*/ 196 h 410"/>
                  <a:gd name="T2" fmla="*/ 536 w 541"/>
                  <a:gd name="T3" fmla="*/ 14 h 410"/>
                  <a:gd name="T4" fmla="*/ 528 w 541"/>
                  <a:gd name="T5" fmla="*/ 0 h 410"/>
                  <a:gd name="T6" fmla="*/ 12 w 541"/>
                  <a:gd name="T7" fmla="*/ 0 h 410"/>
                  <a:gd name="T8" fmla="*/ 5 w 541"/>
                  <a:gd name="T9" fmla="*/ 14 h 410"/>
                  <a:gd name="T10" fmla="*/ 138 w 541"/>
                  <a:gd name="T11" fmla="*/ 197 h 410"/>
                  <a:gd name="T12" fmla="*/ 149 w 541"/>
                  <a:gd name="T13" fmla="*/ 206 h 410"/>
                  <a:gd name="T14" fmla="*/ 142 w 541"/>
                  <a:gd name="T15" fmla="*/ 229 h 410"/>
                  <a:gd name="T16" fmla="*/ 152 w 541"/>
                  <a:gd name="T17" fmla="*/ 256 h 410"/>
                  <a:gd name="T18" fmla="*/ 142 w 541"/>
                  <a:gd name="T19" fmla="*/ 282 h 410"/>
                  <a:gd name="T20" fmla="*/ 152 w 541"/>
                  <a:gd name="T21" fmla="*/ 309 h 410"/>
                  <a:gd name="T22" fmla="*/ 142 w 541"/>
                  <a:gd name="T23" fmla="*/ 336 h 410"/>
                  <a:gd name="T24" fmla="*/ 184 w 541"/>
                  <a:gd name="T25" fmla="*/ 377 h 410"/>
                  <a:gd name="T26" fmla="*/ 212 w 541"/>
                  <a:gd name="T27" fmla="*/ 377 h 410"/>
                  <a:gd name="T28" fmla="*/ 234 w 541"/>
                  <a:gd name="T29" fmla="*/ 407 h 410"/>
                  <a:gd name="T30" fmla="*/ 240 w 541"/>
                  <a:gd name="T31" fmla="*/ 410 h 410"/>
                  <a:gd name="T32" fmla="*/ 335 w 541"/>
                  <a:gd name="T33" fmla="*/ 410 h 410"/>
                  <a:gd name="T34" fmla="*/ 341 w 541"/>
                  <a:gd name="T35" fmla="*/ 407 h 410"/>
                  <a:gd name="T36" fmla="*/ 360 w 541"/>
                  <a:gd name="T37" fmla="*/ 377 h 410"/>
                  <a:gd name="T38" fmla="*/ 384 w 541"/>
                  <a:gd name="T39" fmla="*/ 377 h 410"/>
                  <a:gd name="T40" fmla="*/ 425 w 541"/>
                  <a:gd name="T41" fmla="*/ 336 h 410"/>
                  <a:gd name="T42" fmla="*/ 415 w 541"/>
                  <a:gd name="T43" fmla="*/ 309 h 410"/>
                  <a:gd name="T44" fmla="*/ 425 w 541"/>
                  <a:gd name="T45" fmla="*/ 282 h 410"/>
                  <a:gd name="T46" fmla="*/ 415 w 541"/>
                  <a:gd name="T47" fmla="*/ 256 h 410"/>
                  <a:gd name="T48" fmla="*/ 425 w 541"/>
                  <a:gd name="T49" fmla="*/ 229 h 410"/>
                  <a:gd name="T50" fmla="*/ 416 w 541"/>
                  <a:gd name="T51" fmla="*/ 203 h 410"/>
                  <a:gd name="T52" fmla="*/ 422 w 541"/>
                  <a:gd name="T53" fmla="*/ 196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41" h="410">
                    <a:moveTo>
                      <a:pt x="422" y="196"/>
                    </a:moveTo>
                    <a:cubicBezTo>
                      <a:pt x="536" y="14"/>
                      <a:pt x="536" y="14"/>
                      <a:pt x="536" y="14"/>
                    </a:cubicBezTo>
                    <a:cubicBezTo>
                      <a:pt x="541" y="7"/>
                      <a:pt x="537" y="0"/>
                      <a:pt x="528" y="0"/>
                    </a:cubicBezTo>
                    <a:cubicBezTo>
                      <a:pt x="12" y="0"/>
                      <a:pt x="12" y="0"/>
                      <a:pt x="12" y="0"/>
                    </a:cubicBezTo>
                    <a:cubicBezTo>
                      <a:pt x="3" y="0"/>
                      <a:pt x="0" y="6"/>
                      <a:pt x="5" y="14"/>
                    </a:cubicBezTo>
                    <a:cubicBezTo>
                      <a:pt x="138" y="197"/>
                      <a:pt x="138" y="197"/>
                      <a:pt x="138" y="197"/>
                    </a:cubicBezTo>
                    <a:cubicBezTo>
                      <a:pt x="140" y="201"/>
                      <a:pt x="145" y="204"/>
                      <a:pt x="149" y="206"/>
                    </a:cubicBezTo>
                    <a:cubicBezTo>
                      <a:pt x="145" y="213"/>
                      <a:pt x="142" y="221"/>
                      <a:pt x="142" y="229"/>
                    </a:cubicBezTo>
                    <a:cubicBezTo>
                      <a:pt x="142" y="239"/>
                      <a:pt x="146" y="248"/>
                      <a:pt x="152" y="256"/>
                    </a:cubicBezTo>
                    <a:cubicBezTo>
                      <a:pt x="146" y="263"/>
                      <a:pt x="142" y="272"/>
                      <a:pt x="142" y="282"/>
                    </a:cubicBezTo>
                    <a:cubicBezTo>
                      <a:pt x="142" y="293"/>
                      <a:pt x="146" y="302"/>
                      <a:pt x="152" y="309"/>
                    </a:cubicBezTo>
                    <a:cubicBezTo>
                      <a:pt x="146" y="316"/>
                      <a:pt x="142" y="326"/>
                      <a:pt x="142" y="336"/>
                    </a:cubicBezTo>
                    <a:cubicBezTo>
                      <a:pt x="142" y="359"/>
                      <a:pt x="161" y="377"/>
                      <a:pt x="184" y="377"/>
                    </a:cubicBezTo>
                    <a:cubicBezTo>
                      <a:pt x="212" y="377"/>
                      <a:pt x="212" y="377"/>
                      <a:pt x="212" y="377"/>
                    </a:cubicBezTo>
                    <a:cubicBezTo>
                      <a:pt x="234" y="407"/>
                      <a:pt x="234" y="407"/>
                      <a:pt x="234" y="407"/>
                    </a:cubicBezTo>
                    <a:cubicBezTo>
                      <a:pt x="235" y="409"/>
                      <a:pt x="238" y="410"/>
                      <a:pt x="240" y="410"/>
                    </a:cubicBezTo>
                    <a:cubicBezTo>
                      <a:pt x="335" y="410"/>
                      <a:pt x="335" y="410"/>
                      <a:pt x="335" y="410"/>
                    </a:cubicBezTo>
                    <a:cubicBezTo>
                      <a:pt x="337" y="410"/>
                      <a:pt x="340" y="409"/>
                      <a:pt x="341" y="407"/>
                    </a:cubicBezTo>
                    <a:cubicBezTo>
                      <a:pt x="360" y="377"/>
                      <a:pt x="360" y="377"/>
                      <a:pt x="360" y="377"/>
                    </a:cubicBezTo>
                    <a:cubicBezTo>
                      <a:pt x="384" y="377"/>
                      <a:pt x="384" y="377"/>
                      <a:pt x="384" y="377"/>
                    </a:cubicBezTo>
                    <a:cubicBezTo>
                      <a:pt x="407" y="377"/>
                      <a:pt x="425" y="359"/>
                      <a:pt x="425" y="336"/>
                    </a:cubicBezTo>
                    <a:cubicBezTo>
                      <a:pt x="425" y="326"/>
                      <a:pt x="421" y="316"/>
                      <a:pt x="415" y="309"/>
                    </a:cubicBezTo>
                    <a:cubicBezTo>
                      <a:pt x="421" y="302"/>
                      <a:pt x="425" y="293"/>
                      <a:pt x="425" y="282"/>
                    </a:cubicBezTo>
                    <a:cubicBezTo>
                      <a:pt x="425" y="272"/>
                      <a:pt x="421" y="263"/>
                      <a:pt x="415" y="256"/>
                    </a:cubicBezTo>
                    <a:cubicBezTo>
                      <a:pt x="421" y="248"/>
                      <a:pt x="425" y="239"/>
                      <a:pt x="425" y="229"/>
                    </a:cubicBezTo>
                    <a:cubicBezTo>
                      <a:pt x="425" y="219"/>
                      <a:pt x="421" y="210"/>
                      <a:pt x="416" y="203"/>
                    </a:cubicBezTo>
                    <a:cubicBezTo>
                      <a:pt x="418" y="201"/>
                      <a:pt x="420" y="198"/>
                      <a:pt x="422" y="19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63"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FFFFFF"/>
                  </a:solidFill>
                  <a:effectLst/>
                  <a:uLnTx/>
                  <a:uFillTx/>
                  <a:latin typeface="Segoe UI" pitchFamily="34" charset="0"/>
                  <a:ea typeface="Segoe UI" pitchFamily="34" charset="0"/>
                  <a:cs typeface="Segoe UI" pitchFamily="34" charset="0"/>
                </a:endParaRPr>
              </a:p>
            </p:txBody>
          </p:sp>
          <p:sp>
            <p:nvSpPr>
              <p:cNvPr id="83" name="Freeform 213">
                <a:extLst>
                  <a:ext uri="{FF2B5EF4-FFF2-40B4-BE49-F238E27FC236}">
                    <a16:creationId xmlns:a16="http://schemas.microsoft.com/office/drawing/2014/main" id="{46F63550-3020-42E9-84AE-B5B7899A917F}"/>
                  </a:ext>
                </a:extLst>
              </p:cNvPr>
              <p:cNvSpPr>
                <a:spLocks noEditPoints="1"/>
              </p:cNvSpPr>
              <p:nvPr/>
            </p:nvSpPr>
            <p:spPr bwMode="gray">
              <a:xfrm>
                <a:off x="3233738" y="168276"/>
                <a:ext cx="2651125" cy="4124325"/>
              </a:xfrm>
              <a:custGeom>
                <a:avLst/>
                <a:gdLst>
                  <a:gd name="T0" fmla="*/ 122 w 707"/>
                  <a:gd name="T1" fmla="*/ 705 h 1100"/>
                  <a:gd name="T2" fmla="*/ 642 w 707"/>
                  <a:gd name="T3" fmla="*/ 515 h 1100"/>
                  <a:gd name="T4" fmla="*/ 691 w 707"/>
                  <a:gd name="T5" fmla="*/ 408 h 1100"/>
                  <a:gd name="T6" fmla="*/ 584 w 707"/>
                  <a:gd name="T7" fmla="*/ 359 h 1100"/>
                  <a:gd name="T8" fmla="*/ 65 w 707"/>
                  <a:gd name="T9" fmla="*/ 548 h 1100"/>
                  <a:gd name="T10" fmla="*/ 15 w 707"/>
                  <a:gd name="T11" fmla="*/ 655 h 1100"/>
                  <a:gd name="T12" fmla="*/ 122 w 707"/>
                  <a:gd name="T13" fmla="*/ 705 h 1100"/>
                  <a:gd name="T14" fmla="*/ 652 w 707"/>
                  <a:gd name="T15" fmla="*/ 714 h 1100"/>
                  <a:gd name="T16" fmla="*/ 706 w 707"/>
                  <a:gd name="T17" fmla="*/ 636 h 1100"/>
                  <a:gd name="T18" fmla="*/ 701 w 707"/>
                  <a:gd name="T19" fmla="*/ 608 h 1100"/>
                  <a:gd name="T20" fmla="*/ 594 w 707"/>
                  <a:gd name="T21" fmla="*/ 558 h 1100"/>
                  <a:gd name="T22" fmla="*/ 75 w 707"/>
                  <a:gd name="T23" fmla="*/ 748 h 1100"/>
                  <a:gd name="T24" fmla="*/ 20 w 707"/>
                  <a:gd name="T25" fmla="*/ 825 h 1100"/>
                  <a:gd name="T26" fmla="*/ 20 w 707"/>
                  <a:gd name="T27" fmla="*/ 826 h 1100"/>
                  <a:gd name="T28" fmla="*/ 73 w 707"/>
                  <a:gd name="T29" fmla="*/ 904 h 1100"/>
                  <a:gd name="T30" fmla="*/ 190 w 707"/>
                  <a:gd name="T31" fmla="*/ 951 h 1100"/>
                  <a:gd name="T32" fmla="*/ 190 w 707"/>
                  <a:gd name="T33" fmla="*/ 1014 h 1100"/>
                  <a:gd name="T34" fmla="*/ 191 w 707"/>
                  <a:gd name="T35" fmla="*/ 1023 h 1100"/>
                  <a:gd name="T36" fmla="*/ 132 w 707"/>
                  <a:gd name="T37" fmla="*/ 1023 h 1100"/>
                  <a:gd name="T38" fmla="*/ 115 w 707"/>
                  <a:gd name="T39" fmla="*/ 1040 h 1100"/>
                  <a:gd name="T40" fmla="*/ 115 w 707"/>
                  <a:gd name="T41" fmla="*/ 1083 h 1100"/>
                  <a:gd name="T42" fmla="*/ 132 w 707"/>
                  <a:gd name="T43" fmla="*/ 1100 h 1100"/>
                  <a:gd name="T44" fmla="*/ 648 w 707"/>
                  <a:gd name="T45" fmla="*/ 1100 h 1100"/>
                  <a:gd name="T46" fmla="*/ 664 w 707"/>
                  <a:gd name="T47" fmla="*/ 1083 h 1100"/>
                  <a:gd name="T48" fmla="*/ 664 w 707"/>
                  <a:gd name="T49" fmla="*/ 1040 h 1100"/>
                  <a:gd name="T50" fmla="*/ 648 w 707"/>
                  <a:gd name="T51" fmla="*/ 1023 h 1100"/>
                  <a:gd name="T52" fmla="*/ 622 w 707"/>
                  <a:gd name="T53" fmla="*/ 1023 h 1100"/>
                  <a:gd name="T54" fmla="*/ 622 w 707"/>
                  <a:gd name="T55" fmla="*/ 1013 h 1100"/>
                  <a:gd name="T56" fmla="*/ 622 w 707"/>
                  <a:gd name="T57" fmla="*/ 873 h 1100"/>
                  <a:gd name="T58" fmla="*/ 539 w 707"/>
                  <a:gd name="T59" fmla="*/ 790 h 1100"/>
                  <a:gd name="T60" fmla="*/ 456 w 707"/>
                  <a:gd name="T61" fmla="*/ 873 h 1100"/>
                  <a:gd name="T62" fmla="*/ 456 w 707"/>
                  <a:gd name="T63" fmla="*/ 1013 h 1100"/>
                  <a:gd name="T64" fmla="*/ 457 w 707"/>
                  <a:gd name="T65" fmla="*/ 1023 h 1100"/>
                  <a:gd name="T66" fmla="*/ 355 w 707"/>
                  <a:gd name="T67" fmla="*/ 1023 h 1100"/>
                  <a:gd name="T68" fmla="*/ 356 w 707"/>
                  <a:gd name="T69" fmla="*/ 1014 h 1100"/>
                  <a:gd name="T70" fmla="*/ 357 w 707"/>
                  <a:gd name="T71" fmla="*/ 895 h 1100"/>
                  <a:gd name="T72" fmla="*/ 346 w 707"/>
                  <a:gd name="T73" fmla="*/ 855 h 1100"/>
                  <a:gd name="T74" fmla="*/ 161 w 707"/>
                  <a:gd name="T75" fmla="*/ 885 h 1100"/>
                  <a:gd name="T76" fmla="*/ 348 w 707"/>
                  <a:gd name="T77" fmla="*/ 826 h 1100"/>
                  <a:gd name="T78" fmla="*/ 652 w 707"/>
                  <a:gd name="T79" fmla="*/ 714 h 1100"/>
                  <a:gd name="T80" fmla="*/ 122 w 707"/>
                  <a:gd name="T81" fmla="*/ 500 h 1100"/>
                  <a:gd name="T82" fmla="*/ 642 w 707"/>
                  <a:gd name="T83" fmla="*/ 310 h 1100"/>
                  <a:gd name="T84" fmla="*/ 696 w 707"/>
                  <a:gd name="T85" fmla="*/ 232 h 1100"/>
                  <a:gd name="T86" fmla="*/ 695 w 707"/>
                  <a:gd name="T87" fmla="*/ 223 h 1100"/>
                  <a:gd name="T88" fmla="*/ 624 w 707"/>
                  <a:gd name="T89" fmla="*/ 149 h 1100"/>
                  <a:gd name="T90" fmla="*/ 499 w 707"/>
                  <a:gd name="T91" fmla="*/ 132 h 1100"/>
                  <a:gd name="T92" fmla="*/ 509 w 707"/>
                  <a:gd name="T93" fmla="*/ 93 h 1100"/>
                  <a:gd name="T94" fmla="*/ 504 w 707"/>
                  <a:gd name="T95" fmla="*/ 66 h 1100"/>
                  <a:gd name="T96" fmla="*/ 398 w 707"/>
                  <a:gd name="T97" fmla="*/ 15 h 1100"/>
                  <a:gd name="T98" fmla="*/ 166 w 707"/>
                  <a:gd name="T99" fmla="*/ 96 h 1100"/>
                  <a:gd name="T100" fmla="*/ 110 w 707"/>
                  <a:gd name="T101" fmla="*/ 175 h 1100"/>
                  <a:gd name="T102" fmla="*/ 111 w 707"/>
                  <a:gd name="T103" fmla="*/ 184 h 1100"/>
                  <a:gd name="T104" fmla="*/ 182 w 707"/>
                  <a:gd name="T105" fmla="*/ 257 h 1100"/>
                  <a:gd name="T106" fmla="*/ 243 w 707"/>
                  <a:gd name="T107" fmla="*/ 266 h 1100"/>
                  <a:gd name="T108" fmla="*/ 439 w 707"/>
                  <a:gd name="T109" fmla="*/ 213 h 1100"/>
                  <a:gd name="T110" fmla="*/ 225 w 707"/>
                  <a:gd name="T111" fmla="*/ 285 h 1100"/>
                  <a:gd name="T112" fmla="*/ 65 w 707"/>
                  <a:gd name="T113" fmla="*/ 343 h 1100"/>
                  <a:gd name="T114" fmla="*/ 11 w 707"/>
                  <a:gd name="T115" fmla="*/ 422 h 1100"/>
                  <a:gd name="T116" fmla="*/ 15 w 707"/>
                  <a:gd name="T117" fmla="*/ 451 h 1100"/>
                  <a:gd name="T118" fmla="*/ 122 w 707"/>
                  <a:gd name="T119" fmla="*/ 500 h 1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7" h="1100">
                    <a:moveTo>
                      <a:pt x="122" y="705"/>
                    </a:moveTo>
                    <a:cubicBezTo>
                      <a:pt x="642" y="515"/>
                      <a:pt x="642" y="515"/>
                      <a:pt x="642" y="515"/>
                    </a:cubicBezTo>
                    <a:cubicBezTo>
                      <a:pt x="684" y="499"/>
                      <a:pt x="707" y="451"/>
                      <a:pt x="691" y="408"/>
                    </a:cubicBezTo>
                    <a:cubicBezTo>
                      <a:pt x="675" y="365"/>
                      <a:pt x="627" y="343"/>
                      <a:pt x="584" y="359"/>
                    </a:cubicBezTo>
                    <a:cubicBezTo>
                      <a:pt x="65" y="548"/>
                      <a:pt x="65" y="548"/>
                      <a:pt x="65" y="548"/>
                    </a:cubicBezTo>
                    <a:cubicBezTo>
                      <a:pt x="22" y="564"/>
                      <a:pt x="0" y="612"/>
                      <a:pt x="15" y="655"/>
                    </a:cubicBezTo>
                    <a:cubicBezTo>
                      <a:pt x="31" y="698"/>
                      <a:pt x="79" y="721"/>
                      <a:pt x="122" y="705"/>
                    </a:cubicBezTo>
                    <a:close/>
                    <a:moveTo>
                      <a:pt x="652" y="714"/>
                    </a:moveTo>
                    <a:cubicBezTo>
                      <a:pt x="685" y="702"/>
                      <a:pt x="706" y="671"/>
                      <a:pt x="706" y="636"/>
                    </a:cubicBezTo>
                    <a:cubicBezTo>
                      <a:pt x="706" y="627"/>
                      <a:pt x="704" y="617"/>
                      <a:pt x="701" y="608"/>
                    </a:cubicBezTo>
                    <a:cubicBezTo>
                      <a:pt x="685" y="565"/>
                      <a:pt x="637" y="543"/>
                      <a:pt x="594" y="558"/>
                    </a:cubicBezTo>
                    <a:cubicBezTo>
                      <a:pt x="75" y="748"/>
                      <a:pt x="75" y="748"/>
                      <a:pt x="75" y="748"/>
                    </a:cubicBezTo>
                    <a:cubicBezTo>
                      <a:pt x="43" y="760"/>
                      <a:pt x="21" y="790"/>
                      <a:pt x="20" y="825"/>
                    </a:cubicBezTo>
                    <a:cubicBezTo>
                      <a:pt x="20" y="826"/>
                      <a:pt x="20" y="826"/>
                      <a:pt x="20" y="826"/>
                    </a:cubicBezTo>
                    <a:cubicBezTo>
                      <a:pt x="20" y="860"/>
                      <a:pt x="41" y="891"/>
                      <a:pt x="73" y="904"/>
                    </a:cubicBezTo>
                    <a:cubicBezTo>
                      <a:pt x="73" y="904"/>
                      <a:pt x="140" y="931"/>
                      <a:pt x="190" y="951"/>
                    </a:cubicBezTo>
                    <a:cubicBezTo>
                      <a:pt x="190" y="982"/>
                      <a:pt x="190" y="1014"/>
                      <a:pt x="190" y="1014"/>
                    </a:cubicBezTo>
                    <a:cubicBezTo>
                      <a:pt x="190" y="1017"/>
                      <a:pt x="190" y="1020"/>
                      <a:pt x="191" y="1023"/>
                    </a:cubicBezTo>
                    <a:cubicBezTo>
                      <a:pt x="132" y="1023"/>
                      <a:pt x="132" y="1023"/>
                      <a:pt x="132" y="1023"/>
                    </a:cubicBezTo>
                    <a:cubicBezTo>
                      <a:pt x="122" y="1023"/>
                      <a:pt x="115" y="1030"/>
                      <a:pt x="115" y="1040"/>
                    </a:cubicBezTo>
                    <a:cubicBezTo>
                      <a:pt x="115" y="1083"/>
                      <a:pt x="115" y="1083"/>
                      <a:pt x="115" y="1083"/>
                    </a:cubicBezTo>
                    <a:cubicBezTo>
                      <a:pt x="115" y="1093"/>
                      <a:pt x="122" y="1100"/>
                      <a:pt x="132" y="1100"/>
                    </a:cubicBezTo>
                    <a:cubicBezTo>
                      <a:pt x="648" y="1100"/>
                      <a:pt x="648" y="1100"/>
                      <a:pt x="648" y="1100"/>
                    </a:cubicBezTo>
                    <a:cubicBezTo>
                      <a:pt x="657" y="1100"/>
                      <a:pt x="664" y="1093"/>
                      <a:pt x="664" y="1083"/>
                    </a:cubicBezTo>
                    <a:cubicBezTo>
                      <a:pt x="664" y="1040"/>
                      <a:pt x="664" y="1040"/>
                      <a:pt x="664" y="1040"/>
                    </a:cubicBezTo>
                    <a:cubicBezTo>
                      <a:pt x="664" y="1030"/>
                      <a:pt x="657" y="1023"/>
                      <a:pt x="648" y="1023"/>
                    </a:cubicBezTo>
                    <a:cubicBezTo>
                      <a:pt x="622" y="1023"/>
                      <a:pt x="622" y="1023"/>
                      <a:pt x="622" y="1023"/>
                    </a:cubicBezTo>
                    <a:cubicBezTo>
                      <a:pt x="622" y="1020"/>
                      <a:pt x="622" y="1017"/>
                      <a:pt x="622" y="1013"/>
                    </a:cubicBezTo>
                    <a:cubicBezTo>
                      <a:pt x="622" y="873"/>
                      <a:pt x="622" y="873"/>
                      <a:pt x="622" y="873"/>
                    </a:cubicBezTo>
                    <a:cubicBezTo>
                      <a:pt x="622" y="827"/>
                      <a:pt x="585" y="790"/>
                      <a:pt x="539" y="790"/>
                    </a:cubicBezTo>
                    <a:cubicBezTo>
                      <a:pt x="493" y="790"/>
                      <a:pt x="456" y="827"/>
                      <a:pt x="456" y="873"/>
                    </a:cubicBezTo>
                    <a:cubicBezTo>
                      <a:pt x="456" y="1013"/>
                      <a:pt x="456" y="1013"/>
                      <a:pt x="456" y="1013"/>
                    </a:cubicBezTo>
                    <a:cubicBezTo>
                      <a:pt x="456" y="1017"/>
                      <a:pt x="456" y="1020"/>
                      <a:pt x="457" y="1023"/>
                    </a:cubicBezTo>
                    <a:cubicBezTo>
                      <a:pt x="355" y="1023"/>
                      <a:pt x="355" y="1023"/>
                      <a:pt x="355" y="1023"/>
                    </a:cubicBezTo>
                    <a:cubicBezTo>
                      <a:pt x="356" y="1020"/>
                      <a:pt x="356" y="1017"/>
                      <a:pt x="356" y="1014"/>
                    </a:cubicBezTo>
                    <a:cubicBezTo>
                      <a:pt x="357" y="895"/>
                      <a:pt x="357" y="895"/>
                      <a:pt x="357" y="895"/>
                    </a:cubicBezTo>
                    <a:cubicBezTo>
                      <a:pt x="357" y="880"/>
                      <a:pt x="353" y="867"/>
                      <a:pt x="346" y="855"/>
                    </a:cubicBezTo>
                    <a:cubicBezTo>
                      <a:pt x="161" y="885"/>
                      <a:pt x="161" y="885"/>
                      <a:pt x="161" y="885"/>
                    </a:cubicBezTo>
                    <a:cubicBezTo>
                      <a:pt x="348" y="826"/>
                      <a:pt x="348" y="826"/>
                      <a:pt x="348" y="826"/>
                    </a:cubicBezTo>
                    <a:cubicBezTo>
                      <a:pt x="495" y="772"/>
                      <a:pt x="652" y="714"/>
                      <a:pt x="652" y="714"/>
                    </a:cubicBezTo>
                    <a:close/>
                    <a:moveTo>
                      <a:pt x="122" y="500"/>
                    </a:moveTo>
                    <a:cubicBezTo>
                      <a:pt x="642" y="310"/>
                      <a:pt x="642" y="310"/>
                      <a:pt x="642" y="310"/>
                    </a:cubicBezTo>
                    <a:cubicBezTo>
                      <a:pt x="675" y="298"/>
                      <a:pt x="696" y="267"/>
                      <a:pt x="696" y="232"/>
                    </a:cubicBezTo>
                    <a:cubicBezTo>
                      <a:pt x="696" y="229"/>
                      <a:pt x="696" y="226"/>
                      <a:pt x="695" y="223"/>
                    </a:cubicBezTo>
                    <a:cubicBezTo>
                      <a:pt x="691" y="185"/>
                      <a:pt x="662" y="155"/>
                      <a:pt x="624" y="149"/>
                    </a:cubicBezTo>
                    <a:cubicBezTo>
                      <a:pt x="624" y="149"/>
                      <a:pt x="551" y="139"/>
                      <a:pt x="499" y="132"/>
                    </a:cubicBezTo>
                    <a:cubicBezTo>
                      <a:pt x="505" y="120"/>
                      <a:pt x="509" y="107"/>
                      <a:pt x="509" y="93"/>
                    </a:cubicBezTo>
                    <a:cubicBezTo>
                      <a:pt x="509" y="84"/>
                      <a:pt x="508" y="75"/>
                      <a:pt x="504" y="66"/>
                    </a:cubicBezTo>
                    <a:cubicBezTo>
                      <a:pt x="489" y="22"/>
                      <a:pt x="441" y="0"/>
                      <a:pt x="398" y="15"/>
                    </a:cubicBezTo>
                    <a:cubicBezTo>
                      <a:pt x="166" y="96"/>
                      <a:pt x="166" y="96"/>
                      <a:pt x="166" y="96"/>
                    </a:cubicBezTo>
                    <a:cubicBezTo>
                      <a:pt x="132" y="109"/>
                      <a:pt x="110" y="140"/>
                      <a:pt x="110" y="175"/>
                    </a:cubicBezTo>
                    <a:cubicBezTo>
                      <a:pt x="110" y="178"/>
                      <a:pt x="110" y="181"/>
                      <a:pt x="111" y="184"/>
                    </a:cubicBezTo>
                    <a:cubicBezTo>
                      <a:pt x="115" y="222"/>
                      <a:pt x="145" y="253"/>
                      <a:pt x="182" y="257"/>
                    </a:cubicBezTo>
                    <a:cubicBezTo>
                      <a:pt x="182" y="257"/>
                      <a:pt x="215" y="262"/>
                      <a:pt x="243" y="266"/>
                    </a:cubicBezTo>
                    <a:cubicBezTo>
                      <a:pt x="439" y="213"/>
                      <a:pt x="439" y="213"/>
                      <a:pt x="439" y="213"/>
                    </a:cubicBezTo>
                    <a:cubicBezTo>
                      <a:pt x="225" y="285"/>
                      <a:pt x="225" y="285"/>
                      <a:pt x="225" y="285"/>
                    </a:cubicBezTo>
                    <a:cubicBezTo>
                      <a:pt x="142" y="315"/>
                      <a:pt x="65" y="343"/>
                      <a:pt x="65" y="343"/>
                    </a:cubicBezTo>
                    <a:cubicBezTo>
                      <a:pt x="31" y="356"/>
                      <a:pt x="11" y="388"/>
                      <a:pt x="11" y="422"/>
                    </a:cubicBezTo>
                    <a:cubicBezTo>
                      <a:pt x="11" y="431"/>
                      <a:pt x="12" y="441"/>
                      <a:pt x="15" y="451"/>
                    </a:cubicBezTo>
                    <a:cubicBezTo>
                      <a:pt x="31" y="494"/>
                      <a:pt x="79" y="516"/>
                      <a:pt x="122" y="50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63"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FFFFFF"/>
                  </a:solidFill>
                  <a:effectLst/>
                  <a:uLnTx/>
                  <a:uFillTx/>
                  <a:latin typeface="Segoe UI" pitchFamily="34" charset="0"/>
                  <a:ea typeface="Segoe UI" pitchFamily="34" charset="0"/>
                  <a:cs typeface="Segoe UI" pitchFamily="34" charset="0"/>
                </a:endParaRPr>
              </a:p>
            </p:txBody>
          </p:sp>
          <p:sp>
            <p:nvSpPr>
              <p:cNvPr id="84" name="Freeform 214">
                <a:extLst>
                  <a:ext uri="{FF2B5EF4-FFF2-40B4-BE49-F238E27FC236}">
                    <a16:creationId xmlns:a16="http://schemas.microsoft.com/office/drawing/2014/main" id="{F2E8E22F-21DA-4DEA-9F7C-9EDCA8282A6A}"/>
                  </a:ext>
                </a:extLst>
              </p:cNvPr>
              <p:cNvSpPr>
                <a:spLocks/>
              </p:cNvSpPr>
              <p:nvPr/>
            </p:nvSpPr>
            <p:spPr bwMode="gray">
              <a:xfrm>
                <a:off x="3657600" y="4476750"/>
                <a:ext cx="2057400" cy="460375"/>
              </a:xfrm>
              <a:custGeom>
                <a:avLst/>
                <a:gdLst>
                  <a:gd name="T0" fmla="*/ 549 w 549"/>
                  <a:gd name="T1" fmla="*/ 10 h 123"/>
                  <a:gd name="T2" fmla="*/ 535 w 549"/>
                  <a:gd name="T3" fmla="*/ 0 h 123"/>
                  <a:gd name="T4" fmla="*/ 17 w 549"/>
                  <a:gd name="T5" fmla="*/ 0 h 123"/>
                  <a:gd name="T6" fmla="*/ 0 w 549"/>
                  <a:gd name="T7" fmla="*/ 17 h 123"/>
                  <a:gd name="T8" fmla="*/ 0 w 549"/>
                  <a:gd name="T9" fmla="*/ 106 h 123"/>
                  <a:gd name="T10" fmla="*/ 17 w 549"/>
                  <a:gd name="T11" fmla="*/ 123 h 123"/>
                  <a:gd name="T12" fmla="*/ 535 w 549"/>
                  <a:gd name="T13" fmla="*/ 123 h 123"/>
                  <a:gd name="T14" fmla="*/ 549 w 549"/>
                  <a:gd name="T15" fmla="*/ 113 h 123"/>
                  <a:gd name="T16" fmla="*/ 549 w 549"/>
                  <a:gd name="T17" fmla="*/ 1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9" h="123">
                    <a:moveTo>
                      <a:pt x="549" y="10"/>
                    </a:moveTo>
                    <a:cubicBezTo>
                      <a:pt x="547" y="4"/>
                      <a:pt x="541" y="0"/>
                      <a:pt x="535" y="0"/>
                    </a:cubicBezTo>
                    <a:cubicBezTo>
                      <a:pt x="17" y="0"/>
                      <a:pt x="17" y="0"/>
                      <a:pt x="17" y="0"/>
                    </a:cubicBezTo>
                    <a:cubicBezTo>
                      <a:pt x="8" y="0"/>
                      <a:pt x="0" y="7"/>
                      <a:pt x="0" y="17"/>
                    </a:cubicBezTo>
                    <a:cubicBezTo>
                      <a:pt x="0" y="106"/>
                      <a:pt x="0" y="106"/>
                      <a:pt x="0" y="106"/>
                    </a:cubicBezTo>
                    <a:cubicBezTo>
                      <a:pt x="0" y="115"/>
                      <a:pt x="8" y="123"/>
                      <a:pt x="17" y="123"/>
                    </a:cubicBezTo>
                    <a:cubicBezTo>
                      <a:pt x="535" y="123"/>
                      <a:pt x="535" y="123"/>
                      <a:pt x="535" y="123"/>
                    </a:cubicBezTo>
                    <a:cubicBezTo>
                      <a:pt x="541" y="123"/>
                      <a:pt x="547" y="118"/>
                      <a:pt x="549" y="113"/>
                    </a:cubicBezTo>
                    <a:cubicBezTo>
                      <a:pt x="549" y="10"/>
                      <a:pt x="549" y="10"/>
                      <a:pt x="549"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63"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FFFFFF"/>
                  </a:solidFill>
                  <a:effectLst/>
                  <a:uLnTx/>
                  <a:uFillTx/>
                  <a:latin typeface="Segoe UI" pitchFamily="34" charset="0"/>
                  <a:ea typeface="Segoe UI" pitchFamily="34" charset="0"/>
                  <a:cs typeface="Segoe UI" pitchFamily="34" charset="0"/>
                </a:endParaRPr>
              </a:p>
            </p:txBody>
          </p:sp>
        </p:grpSp>
      </p:grpSp>
      <p:sp>
        <p:nvSpPr>
          <p:cNvPr id="48" name="Rectangle 47">
            <a:extLst>
              <a:ext uri="{FF2B5EF4-FFF2-40B4-BE49-F238E27FC236}">
                <a16:creationId xmlns:a16="http://schemas.microsoft.com/office/drawing/2014/main" id="{F8F84829-61B8-48F9-AFB9-FDC112718D74}"/>
              </a:ext>
            </a:extLst>
          </p:cNvPr>
          <p:cNvSpPr/>
          <p:nvPr/>
        </p:nvSpPr>
        <p:spPr>
          <a:xfrm>
            <a:off x="1762608" y="3464550"/>
            <a:ext cx="6883731" cy="1188720"/>
          </a:xfrm>
          <a:prstGeom prst="rect">
            <a:avLst/>
          </a:prstGeom>
          <a:solidFill>
            <a:srgbClr val="1F66A1"/>
          </a:solidFill>
        </p:spPr>
        <p:txBody>
          <a:bodyPr wrap="square" lIns="91440" tIns="91440" rIns="91440" bIns="91440" anchor="ctr">
            <a:noAutofit/>
          </a:bodyPr>
          <a:lstStyle/>
          <a:p>
            <a:pPr defTabSz="932563">
              <a:defRPr/>
            </a:pPr>
            <a:r>
              <a:rPr lang="en-US" sz="2000" kern="0" dirty="0">
                <a:solidFill>
                  <a:schemeClr val="bg1"/>
                </a:solidFill>
                <a:latin typeface="Segoe UI" panose="020B0502040204020203" pitchFamily="34" charset="0"/>
                <a:cs typeface="Segoe UI" panose="020B0502040204020203" pitchFamily="34" charset="0"/>
              </a:rPr>
              <a:t>Deliver insightful customer data</a:t>
            </a:r>
          </a:p>
        </p:txBody>
      </p:sp>
      <p:grpSp>
        <p:nvGrpSpPr>
          <p:cNvPr id="9" name="Group 8">
            <a:extLst>
              <a:ext uri="{FF2B5EF4-FFF2-40B4-BE49-F238E27FC236}">
                <a16:creationId xmlns:a16="http://schemas.microsoft.com/office/drawing/2014/main" id="{016BA74F-112E-46C3-B5EA-0147B5F35D7F}"/>
              </a:ext>
            </a:extLst>
          </p:cNvPr>
          <p:cNvGrpSpPr/>
          <p:nvPr/>
        </p:nvGrpSpPr>
        <p:grpSpPr>
          <a:xfrm>
            <a:off x="465216" y="3460027"/>
            <a:ext cx="1188720" cy="1188720"/>
            <a:chOff x="465216" y="3460027"/>
            <a:chExt cx="1188720" cy="1188720"/>
          </a:xfrm>
        </p:grpSpPr>
        <p:sp>
          <p:nvSpPr>
            <p:cNvPr id="29" name="Rectangle 28">
              <a:extLst>
                <a:ext uri="{FF2B5EF4-FFF2-40B4-BE49-F238E27FC236}">
                  <a16:creationId xmlns:a16="http://schemas.microsoft.com/office/drawing/2014/main" id="{B5C56248-20B9-4EE5-8B96-53820AABB645}"/>
                </a:ext>
              </a:extLst>
            </p:cNvPr>
            <p:cNvSpPr/>
            <p:nvPr/>
          </p:nvSpPr>
          <p:spPr>
            <a:xfrm>
              <a:off x="465216" y="3460027"/>
              <a:ext cx="1188720" cy="1188720"/>
            </a:xfrm>
            <a:prstGeom prst="rect">
              <a:avLst/>
            </a:prstGeom>
            <a:solidFill>
              <a:srgbClr val="002050"/>
            </a:solidFill>
          </p:spPr>
          <p:txBody>
            <a:bodyPr wrap="square" lIns="91440" tIns="91440" rIns="91440" bIns="91440" anchor="ctr">
              <a:noAutofit/>
            </a:bodyPr>
            <a:lstStyle/>
            <a:p>
              <a:pPr defTabSz="932563">
                <a:defRPr/>
              </a:pPr>
              <a:endParaRPr lang="en-US" sz="2000" kern="0" dirty="0">
                <a:solidFill>
                  <a:schemeClr val="bg1"/>
                </a:solidFill>
                <a:latin typeface="Segoe UI" panose="020B0502040204020203" pitchFamily="34" charset="0"/>
                <a:cs typeface="Segoe UI" panose="020B0502040204020203" pitchFamily="34" charset="0"/>
              </a:endParaRPr>
            </a:p>
          </p:txBody>
        </p:sp>
        <p:pic>
          <p:nvPicPr>
            <p:cNvPr id="89" name="Picture 88">
              <a:extLst>
                <a:ext uri="{FF2B5EF4-FFF2-40B4-BE49-F238E27FC236}">
                  <a16:creationId xmlns:a16="http://schemas.microsoft.com/office/drawing/2014/main" id="{B8BE223A-76A2-4E6B-A300-5D3D49AB50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366" y="3820486"/>
              <a:ext cx="736420" cy="682535"/>
            </a:xfrm>
            <a:prstGeom prst="rect">
              <a:avLst/>
            </a:prstGeom>
          </p:spPr>
        </p:pic>
      </p:grpSp>
      <p:sp>
        <p:nvSpPr>
          <p:cNvPr id="47" name="Rectangle 46">
            <a:extLst>
              <a:ext uri="{FF2B5EF4-FFF2-40B4-BE49-F238E27FC236}">
                <a16:creationId xmlns:a16="http://schemas.microsoft.com/office/drawing/2014/main" id="{428AC52E-080E-4E6F-927C-06317C45A87A}"/>
              </a:ext>
            </a:extLst>
          </p:cNvPr>
          <p:cNvSpPr/>
          <p:nvPr/>
        </p:nvSpPr>
        <p:spPr>
          <a:xfrm>
            <a:off x="1762608" y="2008276"/>
            <a:ext cx="6883731" cy="1188720"/>
          </a:xfrm>
          <a:prstGeom prst="rect">
            <a:avLst/>
          </a:prstGeom>
          <a:solidFill>
            <a:srgbClr val="1F66A1"/>
          </a:solidFill>
        </p:spPr>
        <p:txBody>
          <a:bodyPr wrap="square" lIns="91440" tIns="91440" rIns="91440" bIns="91440" anchor="ctr">
            <a:noAutofit/>
          </a:bodyPr>
          <a:lstStyle/>
          <a:p>
            <a:pPr defTabSz="932563">
              <a:defRPr/>
            </a:pPr>
            <a:r>
              <a:rPr lang="en-US" sz="2000" kern="0" dirty="0">
                <a:solidFill>
                  <a:schemeClr val="bg1"/>
                </a:solidFill>
                <a:latin typeface="Segoe UI" panose="020B0502040204020203" pitchFamily="34" charset="0"/>
                <a:cs typeface="Segoe UI" panose="020B0502040204020203" pitchFamily="34" charset="0"/>
              </a:rPr>
              <a:t>Access to Microsoft’s leading technologies, products, services, and expertise</a:t>
            </a:r>
          </a:p>
        </p:txBody>
      </p:sp>
      <p:grpSp>
        <p:nvGrpSpPr>
          <p:cNvPr id="8" name="Group 7">
            <a:extLst>
              <a:ext uri="{FF2B5EF4-FFF2-40B4-BE49-F238E27FC236}">
                <a16:creationId xmlns:a16="http://schemas.microsoft.com/office/drawing/2014/main" id="{EF63BB3E-BA42-4A34-B87E-4E5DEDBDAC51}"/>
              </a:ext>
            </a:extLst>
          </p:cNvPr>
          <p:cNvGrpSpPr/>
          <p:nvPr/>
        </p:nvGrpSpPr>
        <p:grpSpPr>
          <a:xfrm>
            <a:off x="470403" y="2008276"/>
            <a:ext cx="1188720" cy="1188720"/>
            <a:chOff x="470403" y="2008276"/>
            <a:chExt cx="1188720" cy="1188720"/>
          </a:xfrm>
        </p:grpSpPr>
        <p:sp>
          <p:nvSpPr>
            <p:cNvPr id="87" name="Rectangle 86">
              <a:extLst>
                <a:ext uri="{FF2B5EF4-FFF2-40B4-BE49-F238E27FC236}">
                  <a16:creationId xmlns:a16="http://schemas.microsoft.com/office/drawing/2014/main" id="{30591D48-CBF7-4DF9-B202-8E086787E678}"/>
                </a:ext>
              </a:extLst>
            </p:cNvPr>
            <p:cNvSpPr/>
            <p:nvPr/>
          </p:nvSpPr>
          <p:spPr>
            <a:xfrm>
              <a:off x="470403" y="2008276"/>
              <a:ext cx="1188720" cy="1188720"/>
            </a:xfrm>
            <a:prstGeom prst="rect">
              <a:avLst/>
            </a:prstGeom>
            <a:solidFill>
              <a:srgbClr val="002050"/>
            </a:solidFill>
          </p:spPr>
          <p:txBody>
            <a:bodyPr wrap="square" lIns="91440" tIns="91440" rIns="91440" bIns="91440" anchor="ctr">
              <a:noAutofit/>
            </a:bodyPr>
            <a:lstStyle/>
            <a:p>
              <a:pPr defTabSz="932563">
                <a:defRPr/>
              </a:pPr>
              <a:endParaRPr lang="en-US" sz="2000" kern="0" dirty="0">
                <a:solidFill>
                  <a:schemeClr val="bg1"/>
                </a:solidFill>
                <a:latin typeface="Segoe UI" panose="020B0502040204020203" pitchFamily="34" charset="0"/>
                <a:cs typeface="Segoe UI" panose="020B0502040204020203" pitchFamily="34" charset="0"/>
              </a:endParaRPr>
            </a:p>
          </p:txBody>
        </p:sp>
        <p:pic>
          <p:nvPicPr>
            <p:cNvPr id="32" name="Picture 31">
              <a:extLst>
                <a:ext uri="{FF2B5EF4-FFF2-40B4-BE49-F238E27FC236}">
                  <a16:creationId xmlns:a16="http://schemas.microsoft.com/office/drawing/2014/main" id="{951EB80B-706D-421D-A980-2ADDCDEFEE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4453" y="2272717"/>
              <a:ext cx="670246" cy="670246"/>
            </a:xfrm>
            <a:prstGeom prst="rect">
              <a:avLst/>
            </a:prstGeom>
          </p:spPr>
        </p:pic>
      </p:grpSp>
      <p:sp>
        <p:nvSpPr>
          <p:cNvPr id="33" name="Rectangle 32">
            <a:extLst>
              <a:ext uri="{FF2B5EF4-FFF2-40B4-BE49-F238E27FC236}">
                <a16:creationId xmlns:a16="http://schemas.microsoft.com/office/drawing/2014/main" id="{09872004-9B9B-47A1-859A-1CAB5F7F5DA0}"/>
              </a:ext>
            </a:extLst>
          </p:cNvPr>
          <p:cNvSpPr/>
          <p:nvPr/>
        </p:nvSpPr>
        <p:spPr bwMode="auto">
          <a:xfrm>
            <a:off x="8905463" y="0"/>
            <a:ext cx="3529426" cy="365760"/>
          </a:xfrm>
          <a:prstGeom prst="rect">
            <a:avLst/>
          </a:prstGeom>
          <a:solidFill>
            <a:srgbClr val="002050"/>
          </a:solidFill>
          <a:ln w="10795" cap="flat" cmpd="sng" algn="ctr">
            <a:noFill/>
            <a:prstDash val="solid"/>
            <a:headEnd type="none" w="med" len="med"/>
            <a:tailEnd type="none" w="med" len="med"/>
          </a:ln>
          <a:effectLst/>
        </p:spPr>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Semilight"/>
              <a:ea typeface="+mn-ea"/>
              <a:cs typeface="+mn-cs"/>
            </a:endParaRPr>
          </a:p>
        </p:txBody>
      </p:sp>
      <p:cxnSp>
        <p:nvCxnSpPr>
          <p:cNvPr id="34" name="Straight Connector 33">
            <a:extLst>
              <a:ext uri="{FF2B5EF4-FFF2-40B4-BE49-F238E27FC236}">
                <a16:creationId xmlns:a16="http://schemas.microsoft.com/office/drawing/2014/main" id="{E916AB24-5D0B-4057-8440-34FF06E14CAD}"/>
              </a:ext>
            </a:extLst>
          </p:cNvPr>
          <p:cNvCxnSpPr/>
          <p:nvPr/>
        </p:nvCxnSpPr>
        <p:spPr>
          <a:xfrm>
            <a:off x="10303657" y="47407"/>
            <a:ext cx="0" cy="274320"/>
          </a:xfrm>
          <a:prstGeom prst="line">
            <a:avLst/>
          </a:prstGeom>
          <a:noFill/>
          <a:ln w="12700" cap="flat" cmpd="sng" algn="ctr">
            <a:solidFill>
              <a:srgbClr val="FFFFFF"/>
            </a:solidFill>
            <a:prstDash val="solid"/>
            <a:headEnd type="oval" w="sm" len="sm"/>
            <a:tailEnd type="oval" w="sm" len="sm"/>
          </a:ln>
          <a:effectLst/>
        </p:spPr>
      </p:cxnSp>
      <p:cxnSp>
        <p:nvCxnSpPr>
          <p:cNvPr id="35" name="Straight Connector 34">
            <a:extLst>
              <a:ext uri="{FF2B5EF4-FFF2-40B4-BE49-F238E27FC236}">
                <a16:creationId xmlns:a16="http://schemas.microsoft.com/office/drawing/2014/main" id="{7EFCA31C-0FD0-4FA3-A4A7-AAFBB48C5670}"/>
              </a:ext>
            </a:extLst>
          </p:cNvPr>
          <p:cNvCxnSpPr/>
          <p:nvPr/>
        </p:nvCxnSpPr>
        <p:spPr>
          <a:xfrm>
            <a:off x="11026139" y="47407"/>
            <a:ext cx="0" cy="274320"/>
          </a:xfrm>
          <a:prstGeom prst="line">
            <a:avLst/>
          </a:prstGeom>
          <a:noFill/>
          <a:ln w="12700" cap="flat" cmpd="sng" algn="ctr">
            <a:solidFill>
              <a:srgbClr val="FFFFFF"/>
            </a:solidFill>
            <a:prstDash val="solid"/>
            <a:headEnd type="oval" w="sm" len="sm"/>
            <a:tailEnd type="oval" w="sm" len="sm"/>
          </a:ln>
          <a:effectLst/>
        </p:spPr>
      </p:cxnSp>
      <p:cxnSp>
        <p:nvCxnSpPr>
          <p:cNvPr id="36" name="Straight Connector 35">
            <a:extLst>
              <a:ext uri="{FF2B5EF4-FFF2-40B4-BE49-F238E27FC236}">
                <a16:creationId xmlns:a16="http://schemas.microsoft.com/office/drawing/2014/main" id="{43821575-CB9A-42ED-A9A3-0DCA238ABA20}"/>
              </a:ext>
            </a:extLst>
          </p:cNvPr>
          <p:cNvCxnSpPr/>
          <p:nvPr/>
        </p:nvCxnSpPr>
        <p:spPr>
          <a:xfrm>
            <a:off x="11748621" y="47407"/>
            <a:ext cx="0" cy="274320"/>
          </a:xfrm>
          <a:prstGeom prst="line">
            <a:avLst/>
          </a:prstGeom>
          <a:noFill/>
          <a:ln w="12700" cap="flat" cmpd="sng" algn="ctr">
            <a:solidFill>
              <a:srgbClr val="FFFFFF"/>
            </a:solidFill>
            <a:prstDash val="solid"/>
            <a:headEnd type="oval" w="sm" len="sm"/>
            <a:tailEnd type="oval" w="sm" len="sm"/>
          </a:ln>
          <a:effectLst/>
        </p:spPr>
      </p:cxnSp>
      <p:sp>
        <p:nvSpPr>
          <p:cNvPr id="37" name="Rectangle 36">
            <a:extLst>
              <a:ext uri="{FF2B5EF4-FFF2-40B4-BE49-F238E27FC236}">
                <a16:creationId xmlns:a16="http://schemas.microsoft.com/office/drawing/2014/main" id="{7AB603F3-949D-4658-9023-673648EBAD61}"/>
              </a:ext>
            </a:extLst>
          </p:cNvPr>
          <p:cNvSpPr/>
          <p:nvPr/>
        </p:nvSpPr>
        <p:spPr bwMode="auto">
          <a:xfrm>
            <a:off x="11113060" y="1687"/>
            <a:ext cx="548640" cy="365760"/>
          </a:xfrm>
          <a:prstGeom prst="rect">
            <a:avLst/>
          </a:prstGeom>
          <a:noFill/>
          <a:ln>
            <a:no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51028" fontAlgn="base">
              <a:lnSpc>
                <a:spcPct val="90000"/>
              </a:lnSpc>
              <a:spcBef>
                <a:spcPct val="0"/>
              </a:spcBef>
              <a:spcAft>
                <a:spcPct val="0"/>
              </a:spcAft>
              <a:defRPr/>
            </a:pPr>
            <a:r>
              <a:rPr lang="en-US" sz="900" kern="0" dirty="0">
                <a:solidFill>
                  <a:srgbClr val="FFFFFF"/>
                </a:solidFill>
                <a:ea typeface="Segoe UI" panose="020B0502040204020203" pitchFamily="34" charset="0"/>
                <a:cs typeface="Segoe UI" panose="020B0502040204020203" pitchFamily="34" charset="0"/>
              </a:rPr>
              <a:t>Partnering</a:t>
            </a:r>
          </a:p>
        </p:txBody>
      </p:sp>
      <p:sp>
        <p:nvSpPr>
          <p:cNvPr id="38" name="Rectangle 37">
            <a:extLst>
              <a:ext uri="{FF2B5EF4-FFF2-40B4-BE49-F238E27FC236}">
                <a16:creationId xmlns:a16="http://schemas.microsoft.com/office/drawing/2014/main" id="{E295D7EC-9495-45B7-A31D-DD6771EE99B2}"/>
              </a:ext>
            </a:extLst>
          </p:cNvPr>
          <p:cNvSpPr/>
          <p:nvPr/>
        </p:nvSpPr>
        <p:spPr bwMode="auto">
          <a:xfrm>
            <a:off x="11835541" y="1687"/>
            <a:ext cx="548640" cy="365760"/>
          </a:xfrm>
          <a:prstGeom prst="rect">
            <a:avLst/>
          </a:prstGeom>
          <a:noFill/>
          <a:ln>
            <a:no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51028" fontAlgn="base">
              <a:lnSpc>
                <a:spcPct val="90000"/>
              </a:lnSpc>
              <a:spcBef>
                <a:spcPct val="0"/>
              </a:spcBef>
              <a:spcAft>
                <a:spcPct val="0"/>
              </a:spcAft>
              <a:defRPr/>
            </a:pPr>
            <a:r>
              <a:rPr lang="en-US" sz="900" kern="0" dirty="0">
                <a:solidFill>
                  <a:srgbClr val="FFFFFF"/>
                </a:solidFill>
                <a:ea typeface="Segoe UI" panose="020B0502040204020203" pitchFamily="34" charset="0"/>
                <a:cs typeface="Segoe UI" panose="020B0502040204020203" pitchFamily="34" charset="0"/>
              </a:rPr>
              <a:t>Customer success</a:t>
            </a:r>
          </a:p>
        </p:txBody>
      </p:sp>
      <p:sp>
        <p:nvSpPr>
          <p:cNvPr id="39" name="Rectangle 38">
            <a:extLst>
              <a:ext uri="{FF2B5EF4-FFF2-40B4-BE49-F238E27FC236}">
                <a16:creationId xmlns:a16="http://schemas.microsoft.com/office/drawing/2014/main" id="{86B45B08-8596-4585-AB3B-9C3DB285246A}"/>
              </a:ext>
            </a:extLst>
          </p:cNvPr>
          <p:cNvSpPr/>
          <p:nvPr/>
        </p:nvSpPr>
        <p:spPr bwMode="auto">
          <a:xfrm>
            <a:off x="10390578" y="1687"/>
            <a:ext cx="548640" cy="365760"/>
          </a:xfrm>
          <a:prstGeom prst="rect">
            <a:avLst/>
          </a:prstGeom>
          <a:noFill/>
          <a:ln>
            <a:no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51028" fontAlgn="base">
              <a:lnSpc>
                <a:spcPct val="90000"/>
              </a:lnSpc>
              <a:spcBef>
                <a:spcPct val="0"/>
              </a:spcBef>
              <a:spcAft>
                <a:spcPct val="0"/>
              </a:spcAft>
              <a:defRPr/>
            </a:pPr>
            <a:r>
              <a:rPr lang="en-US" sz="900" kern="0" dirty="0">
                <a:solidFill>
                  <a:srgbClr val="FFFFFF"/>
                </a:solidFill>
                <a:ea typeface="Segoe UI" panose="020B0502040204020203" pitchFamily="34" charset="0"/>
                <a:cs typeface="Segoe UI" panose="020B0502040204020203" pitchFamily="34" charset="0"/>
              </a:rPr>
              <a:t>Expertise </a:t>
            </a:r>
          </a:p>
        </p:txBody>
      </p:sp>
      <p:sp>
        <p:nvSpPr>
          <p:cNvPr id="40" name="Rectangle 39">
            <a:extLst>
              <a:ext uri="{FF2B5EF4-FFF2-40B4-BE49-F238E27FC236}">
                <a16:creationId xmlns:a16="http://schemas.microsoft.com/office/drawing/2014/main" id="{29229D2C-3EC1-4BA3-AC75-6ECF668861C5}"/>
              </a:ext>
            </a:extLst>
          </p:cNvPr>
          <p:cNvSpPr/>
          <p:nvPr/>
        </p:nvSpPr>
        <p:spPr bwMode="auto">
          <a:xfrm>
            <a:off x="9668096" y="1687"/>
            <a:ext cx="548640" cy="365760"/>
          </a:xfrm>
          <a:prstGeom prst="rect">
            <a:avLst/>
          </a:prstGeom>
          <a:noFill/>
          <a:ln>
            <a:no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51028" fontAlgn="base">
              <a:lnSpc>
                <a:spcPct val="90000"/>
              </a:lnSpc>
              <a:spcBef>
                <a:spcPct val="0"/>
              </a:spcBef>
              <a:spcAft>
                <a:spcPct val="0"/>
              </a:spcAft>
              <a:defRPr/>
            </a:pPr>
            <a:r>
              <a:rPr lang="en-US" sz="900" kern="0" dirty="0">
                <a:solidFill>
                  <a:srgbClr val="FFFFFF"/>
                </a:solidFill>
                <a:ea typeface="Segoe UI" panose="020B0502040204020203" pitchFamily="34" charset="0"/>
                <a:cs typeface="Segoe UI" panose="020B0502040204020203" pitchFamily="34" charset="0"/>
              </a:rPr>
              <a:t>Economics</a:t>
            </a:r>
          </a:p>
        </p:txBody>
      </p:sp>
      <p:cxnSp>
        <p:nvCxnSpPr>
          <p:cNvPr id="41" name="Straight Connector 40">
            <a:extLst>
              <a:ext uri="{FF2B5EF4-FFF2-40B4-BE49-F238E27FC236}">
                <a16:creationId xmlns:a16="http://schemas.microsoft.com/office/drawing/2014/main" id="{DEFA2927-855E-4F82-BBD2-99568DEE0089}"/>
              </a:ext>
            </a:extLst>
          </p:cNvPr>
          <p:cNvCxnSpPr/>
          <p:nvPr/>
        </p:nvCxnSpPr>
        <p:spPr>
          <a:xfrm>
            <a:off x="9581175" y="47407"/>
            <a:ext cx="0" cy="274320"/>
          </a:xfrm>
          <a:prstGeom prst="line">
            <a:avLst/>
          </a:prstGeom>
          <a:noFill/>
          <a:ln w="12700" cap="flat" cmpd="sng" algn="ctr">
            <a:solidFill>
              <a:srgbClr val="FFFFFF"/>
            </a:solidFill>
            <a:prstDash val="solid"/>
            <a:headEnd type="oval" w="sm" len="sm"/>
            <a:tailEnd type="oval" w="sm" len="sm"/>
          </a:ln>
          <a:effectLst/>
        </p:spPr>
      </p:cxnSp>
      <p:sp>
        <p:nvSpPr>
          <p:cNvPr id="42" name="Rectangle 41">
            <a:extLst>
              <a:ext uri="{FF2B5EF4-FFF2-40B4-BE49-F238E27FC236}">
                <a16:creationId xmlns:a16="http://schemas.microsoft.com/office/drawing/2014/main" id="{52B227EE-750C-4BC6-AE94-1F7AEF73BD0C}"/>
              </a:ext>
            </a:extLst>
          </p:cNvPr>
          <p:cNvSpPr/>
          <p:nvPr/>
        </p:nvSpPr>
        <p:spPr bwMode="auto">
          <a:xfrm>
            <a:off x="8945614" y="1687"/>
            <a:ext cx="548640" cy="365760"/>
          </a:xfrm>
          <a:prstGeom prst="rect">
            <a:avLst/>
          </a:prstGeom>
          <a:noFill/>
          <a:ln>
            <a:no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51028" fontAlgn="base">
              <a:lnSpc>
                <a:spcPct val="90000"/>
              </a:lnSpc>
              <a:spcBef>
                <a:spcPct val="0"/>
              </a:spcBef>
              <a:spcAft>
                <a:spcPct val="0"/>
              </a:spcAft>
            </a:pPr>
            <a:r>
              <a:rPr lang="en-US" sz="900" kern="0" dirty="0">
                <a:solidFill>
                  <a:srgbClr val="FFFFFF"/>
                </a:solidFill>
                <a:cs typeface="Segoe UI" panose="020B0502040204020203" pitchFamily="34" charset="0"/>
              </a:rPr>
              <a:t>Innovation</a:t>
            </a:r>
          </a:p>
        </p:txBody>
      </p:sp>
      <p:sp>
        <p:nvSpPr>
          <p:cNvPr id="3" name="Slide Number Placeholder 2">
            <a:extLst>
              <a:ext uri="{FF2B5EF4-FFF2-40B4-BE49-F238E27FC236}">
                <a16:creationId xmlns:a16="http://schemas.microsoft.com/office/drawing/2014/main" id="{0D059A06-44F5-43A6-A6AC-7C1EFDAF885A}"/>
              </a:ext>
            </a:extLst>
          </p:cNvPr>
          <p:cNvSpPr>
            <a:spLocks noGrp="1"/>
          </p:cNvSpPr>
          <p:nvPr>
            <p:ph type="sldNum" sz="quarter" idx="11"/>
          </p:nvPr>
        </p:nvSpPr>
        <p:spPr/>
        <p:txBody>
          <a:bodyPr/>
          <a:lstStyle/>
          <a:p>
            <a:fld id="{B5B7C7BE-0463-4DC4-9D10-A01A4A2951D5}" type="slidenum">
              <a:rPr lang="en-US" smtClean="0"/>
              <a:pPr/>
              <a:t>14</a:t>
            </a:fld>
            <a:endParaRPr lang="en-US"/>
          </a:p>
        </p:txBody>
      </p:sp>
      <p:sp>
        <p:nvSpPr>
          <p:cNvPr id="44" name="Rectangle 43">
            <a:extLst>
              <a:ext uri="{FF2B5EF4-FFF2-40B4-BE49-F238E27FC236}">
                <a16:creationId xmlns:a16="http://schemas.microsoft.com/office/drawing/2014/main" id="{9C195B43-E127-4F92-A189-A212B96F80BF}"/>
              </a:ext>
            </a:extLst>
          </p:cNvPr>
          <p:cNvSpPr/>
          <p:nvPr/>
        </p:nvSpPr>
        <p:spPr bwMode="auto">
          <a:xfrm>
            <a:off x="9581175" y="618"/>
            <a:ext cx="2853713" cy="365760"/>
          </a:xfrm>
          <a:prstGeom prst="rect">
            <a:avLst/>
          </a:prstGeom>
          <a:solidFill>
            <a:schemeClr val="bg1">
              <a:alpha val="65000"/>
            </a:schemeClr>
          </a:solidFill>
          <a:ln w="10795" cap="flat" cmpd="sng" algn="ctr">
            <a:noFill/>
            <a:prstDash val="solid"/>
            <a:headEnd type="none" w="med" len="med"/>
            <a:tailEnd type="none" w="med" len="med"/>
          </a:ln>
          <a:effectLst/>
        </p:spPr>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Semilight"/>
              <a:ea typeface="+mn-ea"/>
              <a:cs typeface="+mn-cs"/>
            </a:endParaRPr>
          </a:p>
        </p:txBody>
      </p:sp>
    </p:spTree>
    <p:extLst>
      <p:ext uri="{BB962C8B-B14F-4D97-AF65-F5344CB8AC3E}">
        <p14:creationId xmlns:p14="http://schemas.microsoft.com/office/powerpoint/2010/main" val="707222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250"/>
                                        <p:tgtEl>
                                          <p:spTgt spid="8"/>
                                        </p:tgtEl>
                                      </p:cBhvr>
                                    </p:animEffect>
                                  </p:childTnLst>
                                </p:cTn>
                              </p:par>
                            </p:childTnLst>
                          </p:cTn>
                        </p:par>
                        <p:par>
                          <p:cTn id="12" fill="hold">
                            <p:stCondLst>
                              <p:cond delay="750"/>
                            </p:stCondLst>
                            <p:childTnLst>
                              <p:par>
                                <p:cTn id="13" presetID="22" presetClass="entr" presetSubtype="8" fill="hold" grpId="0" nodeType="after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wipe(left)">
                                      <p:cBhvr>
                                        <p:cTn id="15" dur="500"/>
                                        <p:tgtEl>
                                          <p:spTgt spid="47"/>
                                        </p:tgtEl>
                                      </p:cBhvr>
                                    </p:animEffect>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250"/>
                                        <p:tgtEl>
                                          <p:spTgt spid="9"/>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left)">
                                      <p:cBhvr>
                                        <p:cTn id="23" dur="500"/>
                                        <p:tgtEl>
                                          <p:spTgt spid="48"/>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250"/>
                                        <p:tgtEl>
                                          <p:spTgt spid="10"/>
                                        </p:tgtEl>
                                      </p:cBhvr>
                                    </p:animEffect>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wipe(left)">
                                      <p:cBhvr>
                                        <p:cTn id="3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8" grpId="0" animBg="1"/>
      <p:bldP spid="47" grpId="0" animBg="1"/>
      <p:bldP spid="4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p:cNvSpPr/>
          <p:nvPr/>
        </p:nvSpPr>
        <p:spPr bwMode="auto">
          <a:xfrm>
            <a:off x="274605" y="1657913"/>
            <a:ext cx="8695623" cy="4512909"/>
          </a:xfrm>
          <a:prstGeom prst="rect">
            <a:avLst/>
          </a:prstGeom>
          <a:solidFill>
            <a:schemeClr val="bg1"/>
          </a:solidFill>
          <a:ln cap="rnd">
            <a:noFill/>
            <a:prstDash val="sysDot"/>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89530" tIns="44765" rIns="89530" bIns="44765" numCol="1" rtlCol="0" anchor="ctr" anchorCtr="0" compatLnSpc="1">
            <a:prstTxWarp prst="textNoShape">
              <a:avLst/>
            </a:prstTxWarp>
          </a:bodyPr>
          <a:lstStyle/>
          <a:p>
            <a:pPr algn="ctr" defTabSz="895018" fontAlgn="base">
              <a:spcBef>
                <a:spcPct val="0"/>
              </a:spcBef>
              <a:spcAft>
                <a:spcPct val="0"/>
              </a:spcAft>
              <a:defRPr/>
            </a:pPr>
            <a:endParaRPr lang="en-US" sz="2000" kern="0" dirty="0">
              <a:gradFill>
                <a:gsLst>
                  <a:gs pos="0">
                    <a:srgbClr val="FFFFFF"/>
                  </a:gs>
                  <a:gs pos="100000">
                    <a:srgbClr val="FFFFFF"/>
                  </a:gs>
                </a:gsLst>
                <a:lin ang="5400000" scaled="0"/>
              </a:gradFill>
            </a:endParaRPr>
          </a:p>
        </p:txBody>
      </p:sp>
      <p:sp>
        <p:nvSpPr>
          <p:cNvPr id="2" name="Title 1"/>
          <p:cNvSpPr>
            <a:spLocks noGrp="1"/>
          </p:cNvSpPr>
          <p:nvPr>
            <p:ph type="title"/>
          </p:nvPr>
        </p:nvSpPr>
        <p:spPr/>
        <p:txBody>
          <a:bodyPr/>
          <a:lstStyle/>
          <a:p>
            <a:r>
              <a:rPr lang="en-US"/>
              <a:t>The Cloud Solution Provider (CSP) program</a:t>
            </a:r>
            <a:endParaRPr lang="en-US" dirty="0"/>
          </a:p>
        </p:txBody>
      </p:sp>
      <p:grpSp>
        <p:nvGrpSpPr>
          <p:cNvPr id="24" name="Group 23"/>
          <p:cNvGrpSpPr/>
          <p:nvPr/>
        </p:nvGrpSpPr>
        <p:grpSpPr>
          <a:xfrm>
            <a:off x="6697650" y="1634000"/>
            <a:ext cx="5120640" cy="5029200"/>
            <a:chOff x="6599314" y="1038226"/>
            <a:chExt cx="5886844" cy="5808892"/>
          </a:xfrm>
        </p:grpSpPr>
        <p:sp>
          <p:nvSpPr>
            <p:cNvPr id="26" name="Oval 25"/>
            <p:cNvSpPr/>
            <p:nvPr/>
          </p:nvSpPr>
          <p:spPr bwMode="auto">
            <a:xfrm>
              <a:off x="6599314" y="1038226"/>
              <a:ext cx="5886844" cy="5808892"/>
            </a:xfrm>
            <a:prstGeom prst="ellipse">
              <a:avLst/>
            </a:prstGeom>
            <a:solidFill>
              <a:srgbClr val="E6E6E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5598" tIns="140478" rIns="175598" bIns="140478" numCol="1" spcCol="0" rtlCol="0" fromWordArt="0" anchor="t" anchorCtr="0" forceAA="0" compatLnSpc="1">
              <a:prstTxWarp prst="textNoShape">
                <a:avLst/>
              </a:prstTxWarp>
              <a:noAutofit/>
            </a:bodyPr>
            <a:lstStyle/>
            <a:p>
              <a:pPr algn="ctr" defTabSz="895364" fontAlgn="base">
                <a:lnSpc>
                  <a:spcPct val="90000"/>
                </a:lnSpc>
                <a:spcBef>
                  <a:spcPct val="0"/>
                </a:spcBef>
                <a:spcAft>
                  <a:spcPct val="0"/>
                </a:spcAft>
              </a:pPr>
              <a:endParaRPr lang="en-US" sz="2000" dirty="0">
                <a:gradFill>
                  <a:gsLst>
                    <a:gs pos="2917">
                      <a:schemeClr val="bg1"/>
                    </a:gs>
                    <a:gs pos="30000">
                      <a:schemeClr val="bg1"/>
                    </a:gs>
                  </a:gsLst>
                  <a:lin ang="5400000" scaled="0"/>
                </a:gradFill>
                <a:latin typeface="Segoe UI Semilight" panose="020B0402040204020203" pitchFamily="34" charset="0"/>
                <a:ea typeface="Segoe UI" pitchFamily="34" charset="0"/>
                <a:cs typeface="Segoe UI Semilight" panose="020B0402040204020203" pitchFamily="34" charset="0"/>
              </a:endParaRPr>
            </a:p>
          </p:txBody>
        </p:sp>
        <p:sp>
          <p:nvSpPr>
            <p:cNvPr id="27" name="Donut 26"/>
            <p:cNvSpPr/>
            <p:nvPr/>
          </p:nvSpPr>
          <p:spPr>
            <a:xfrm>
              <a:off x="6792455" y="1194000"/>
              <a:ext cx="5587044" cy="5497343"/>
            </a:xfrm>
            <a:prstGeom prst="donut">
              <a:avLst>
                <a:gd name="adj" fmla="val 1537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gradFill>
                  <a:gsLst>
                    <a:gs pos="2917">
                      <a:schemeClr val="bg1"/>
                    </a:gs>
                    <a:gs pos="30000">
                      <a:schemeClr val="bg1"/>
                    </a:gs>
                  </a:gsLst>
                  <a:lin ang="5400000" scaled="0"/>
                </a:gradFill>
                <a:latin typeface="Segoe UI Semilight" panose="020B0402040204020203" pitchFamily="34" charset="0"/>
                <a:cs typeface="Segoe UI Semilight" panose="020B0402040204020203" pitchFamily="34" charset="0"/>
              </a:endParaRPr>
            </a:p>
          </p:txBody>
        </p:sp>
        <p:cxnSp>
          <p:nvCxnSpPr>
            <p:cNvPr id="28" name="Straight Connector 27"/>
            <p:cNvCxnSpPr/>
            <p:nvPr/>
          </p:nvCxnSpPr>
          <p:spPr>
            <a:xfrm flipV="1">
              <a:off x="6829193" y="3942671"/>
              <a:ext cx="2756784" cy="946070"/>
            </a:xfrm>
            <a:prstGeom prst="line">
              <a:avLst/>
            </a:prstGeom>
            <a:ln w="38100">
              <a:solidFill>
                <a:srgbClr val="E6E6E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7861856" y="1657480"/>
              <a:ext cx="1724121" cy="2287607"/>
            </a:xfrm>
            <a:prstGeom prst="line">
              <a:avLst/>
            </a:prstGeom>
            <a:ln w="38100">
              <a:solidFill>
                <a:srgbClr val="E6E6E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9585977" y="1602334"/>
              <a:ext cx="1615753" cy="2342753"/>
            </a:xfrm>
            <a:prstGeom prst="line">
              <a:avLst/>
            </a:prstGeom>
            <a:ln w="38100">
              <a:solidFill>
                <a:srgbClr val="E6E6E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flipV="1">
              <a:off x="9585978" y="3945088"/>
              <a:ext cx="2680434" cy="789081"/>
            </a:xfrm>
            <a:prstGeom prst="line">
              <a:avLst/>
            </a:prstGeom>
            <a:ln w="38100">
              <a:solidFill>
                <a:srgbClr val="E6E6E6"/>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8362210" y="1771128"/>
              <a:ext cx="2447536" cy="1050777"/>
            </a:xfrm>
            <a:prstGeom prst="rect">
              <a:avLst/>
            </a:prstGeom>
            <a:noFill/>
          </p:spPr>
          <p:txBody>
            <a:bodyPr wrap="square" rtlCol="0" anchor="ctr">
              <a:prstTxWarp prst="textArchUp">
                <a:avLst>
                  <a:gd name="adj" fmla="val 11290702"/>
                </a:avLst>
              </a:prstTxWarp>
              <a:spAutoFit/>
            </a:bodyPr>
            <a:lstStyle/>
            <a:p>
              <a:pPr algn="ctr">
                <a:lnSpc>
                  <a:spcPct val="80000"/>
                </a:lnSpc>
              </a:pPr>
              <a:r>
                <a:rPr lang="en-US" sz="2000" b="1" dirty="0">
                  <a:gradFill>
                    <a:gsLst>
                      <a:gs pos="2917">
                        <a:schemeClr val="bg1"/>
                      </a:gs>
                      <a:gs pos="30000">
                        <a:schemeClr val="bg1"/>
                      </a:gs>
                    </a:gsLst>
                    <a:lin ang="5400000" scaled="0"/>
                  </a:gradFill>
                  <a:latin typeface="Segoe UI Semibold" panose="020B0702040204020203" pitchFamily="34" charset="0"/>
                  <a:cs typeface="Segoe UI Semibold" panose="020B0702040204020203" pitchFamily="34" charset="0"/>
                </a:rPr>
                <a:t>Dynamics 365</a:t>
              </a:r>
            </a:p>
            <a:p>
              <a:pPr algn="ctr">
                <a:lnSpc>
                  <a:spcPct val="80000"/>
                </a:lnSpc>
              </a:pPr>
              <a:r>
                <a:rPr lang="en-US" dirty="0">
                  <a:gradFill>
                    <a:gsLst>
                      <a:gs pos="2917">
                        <a:schemeClr val="bg1"/>
                      </a:gs>
                      <a:gs pos="30000">
                        <a:schemeClr val="bg1"/>
                      </a:gs>
                    </a:gsLst>
                    <a:lin ang="5400000" scaled="0"/>
                  </a:gradFill>
                  <a:latin typeface="Segoe UI" panose="020B0502040204020203" pitchFamily="34" charset="0"/>
                  <a:cs typeface="Segoe UI" panose="020B0502040204020203" pitchFamily="34" charset="0"/>
                </a:rPr>
                <a:t>Enterprise edition</a:t>
              </a:r>
            </a:p>
          </p:txBody>
        </p:sp>
        <p:sp>
          <p:nvSpPr>
            <p:cNvPr id="36" name="TextBox 35"/>
            <p:cNvSpPr txBox="1"/>
            <p:nvPr/>
          </p:nvSpPr>
          <p:spPr>
            <a:xfrm rot="4324772">
              <a:off x="9985054" y="2882449"/>
              <a:ext cx="2342929" cy="1050779"/>
            </a:xfrm>
            <a:prstGeom prst="rect">
              <a:avLst/>
            </a:prstGeom>
            <a:noFill/>
          </p:spPr>
          <p:txBody>
            <a:bodyPr wrap="square" rtlCol="0" anchor="ctr">
              <a:prstTxWarp prst="textArchUp">
                <a:avLst>
                  <a:gd name="adj" fmla="val 11290702"/>
                </a:avLst>
              </a:prstTxWarp>
              <a:spAutoFit/>
            </a:bodyPr>
            <a:lstStyle/>
            <a:p>
              <a:pPr algn="ctr">
                <a:lnSpc>
                  <a:spcPct val="80000"/>
                </a:lnSpc>
              </a:pPr>
              <a:r>
                <a:rPr lang="en-US" sz="2000" b="1" dirty="0">
                  <a:gradFill>
                    <a:gsLst>
                      <a:gs pos="2917">
                        <a:schemeClr val="bg1"/>
                      </a:gs>
                      <a:gs pos="30000">
                        <a:schemeClr val="bg1"/>
                      </a:gs>
                    </a:gsLst>
                    <a:lin ang="5400000" scaled="0"/>
                  </a:gradFill>
                  <a:latin typeface="Segoe UI Semibold" panose="020B0702040204020203" pitchFamily="34" charset="0"/>
                  <a:cs typeface="Segoe UI Semibold" panose="020B0702040204020203" pitchFamily="34" charset="0"/>
                </a:rPr>
                <a:t>Enterprise</a:t>
              </a:r>
              <a:br>
                <a:rPr lang="en-US" sz="2000" dirty="0">
                  <a:gradFill>
                    <a:gsLst>
                      <a:gs pos="2917">
                        <a:schemeClr val="bg1"/>
                      </a:gs>
                      <a:gs pos="30000">
                        <a:schemeClr val="bg1"/>
                      </a:gs>
                    </a:gsLst>
                    <a:lin ang="5400000" scaled="0"/>
                  </a:gradFill>
                  <a:latin typeface="Segoe UI Semibold" panose="020B0702040204020203" pitchFamily="34" charset="0"/>
                  <a:cs typeface="Segoe UI Semibold" panose="020B0702040204020203" pitchFamily="34" charset="0"/>
                </a:rPr>
              </a:br>
              <a:r>
                <a:rPr lang="en-US" sz="2000" b="1" dirty="0">
                  <a:gradFill>
                    <a:gsLst>
                      <a:gs pos="2917">
                        <a:schemeClr val="bg1"/>
                      </a:gs>
                      <a:gs pos="30000">
                        <a:schemeClr val="bg1"/>
                      </a:gs>
                    </a:gsLst>
                    <a:lin ang="5400000" scaled="0"/>
                  </a:gradFill>
                  <a:latin typeface="Segoe UI Semibold" panose="020B0702040204020203" pitchFamily="34" charset="0"/>
                  <a:cs typeface="Segoe UI Semibold" panose="020B0702040204020203" pitchFamily="34" charset="0"/>
                </a:rPr>
                <a:t>Mobility Suite</a:t>
              </a:r>
            </a:p>
          </p:txBody>
        </p:sp>
        <p:sp>
          <p:nvSpPr>
            <p:cNvPr id="38" name="TextBox 37"/>
            <p:cNvSpPr txBox="1"/>
            <p:nvPr/>
          </p:nvSpPr>
          <p:spPr>
            <a:xfrm rot="1965173">
              <a:off x="7216026" y="4043550"/>
              <a:ext cx="3231503" cy="1936280"/>
            </a:xfrm>
            <a:prstGeom prst="rect">
              <a:avLst/>
            </a:prstGeom>
            <a:noFill/>
          </p:spPr>
          <p:txBody>
            <a:bodyPr wrap="square" rtlCol="0" anchor="ctr">
              <a:prstTxWarp prst="textArchDown">
                <a:avLst>
                  <a:gd name="adj" fmla="val 320105"/>
                </a:avLst>
              </a:prstTxWarp>
              <a:spAutoFit/>
            </a:bodyPr>
            <a:lstStyle/>
            <a:p>
              <a:pPr algn="ctr">
                <a:lnSpc>
                  <a:spcPct val="80000"/>
                </a:lnSpc>
              </a:pPr>
              <a:r>
                <a:rPr lang="en-US" sz="2000" b="1" dirty="0">
                  <a:gradFill>
                    <a:gsLst>
                      <a:gs pos="2917">
                        <a:schemeClr val="bg1"/>
                      </a:gs>
                      <a:gs pos="30000">
                        <a:schemeClr val="bg1"/>
                      </a:gs>
                    </a:gsLst>
                    <a:lin ang="5400000" scaled="0"/>
                  </a:gradFill>
                  <a:latin typeface="Segoe UI Semibold" panose="020B0702040204020203" pitchFamily="34" charset="0"/>
                  <a:cs typeface="Segoe UI Semibold" panose="020B0702040204020203" pitchFamily="34" charset="0"/>
                </a:rPr>
                <a:t>Microsoft</a:t>
              </a:r>
              <a:br>
                <a:rPr lang="en-US" sz="2000" dirty="0">
                  <a:gradFill>
                    <a:gsLst>
                      <a:gs pos="2917">
                        <a:schemeClr val="bg1"/>
                      </a:gs>
                      <a:gs pos="30000">
                        <a:schemeClr val="bg1"/>
                      </a:gs>
                    </a:gsLst>
                    <a:lin ang="5400000" scaled="0"/>
                  </a:gradFill>
                  <a:latin typeface="Segoe UI Semibold" panose="020B0702040204020203" pitchFamily="34" charset="0"/>
                  <a:cs typeface="Segoe UI Semibold" panose="020B0702040204020203" pitchFamily="34" charset="0"/>
                </a:rPr>
              </a:br>
              <a:r>
                <a:rPr lang="en-US" sz="2000" b="1" dirty="0">
                  <a:gradFill>
                    <a:gsLst>
                      <a:gs pos="2917">
                        <a:schemeClr val="bg1"/>
                      </a:gs>
                      <a:gs pos="30000">
                        <a:schemeClr val="bg1"/>
                      </a:gs>
                    </a:gsLst>
                    <a:lin ang="5400000" scaled="0"/>
                  </a:gradFill>
                  <a:latin typeface="Segoe UI Semibold" panose="020B0702040204020203" pitchFamily="34" charset="0"/>
                  <a:cs typeface="Segoe UI Semibold" panose="020B0702040204020203" pitchFamily="34" charset="0"/>
                </a:rPr>
                <a:t>Azure</a:t>
              </a:r>
            </a:p>
          </p:txBody>
        </p:sp>
        <p:sp>
          <p:nvSpPr>
            <p:cNvPr id="39" name="TextBox 38"/>
            <p:cNvSpPr txBox="1"/>
            <p:nvPr/>
          </p:nvSpPr>
          <p:spPr>
            <a:xfrm rot="19302194">
              <a:off x="8986799" y="3874367"/>
              <a:ext cx="2600613" cy="2160237"/>
            </a:xfrm>
            <a:prstGeom prst="rect">
              <a:avLst/>
            </a:prstGeom>
            <a:noFill/>
          </p:spPr>
          <p:txBody>
            <a:bodyPr wrap="square" rtlCol="0" anchor="ctr">
              <a:prstTxWarp prst="textArchDown">
                <a:avLst>
                  <a:gd name="adj" fmla="val 320105"/>
                </a:avLst>
              </a:prstTxWarp>
              <a:spAutoFit/>
            </a:bodyPr>
            <a:lstStyle/>
            <a:p>
              <a:pPr algn="ctr">
                <a:lnSpc>
                  <a:spcPct val="80000"/>
                </a:lnSpc>
              </a:pPr>
              <a:r>
                <a:rPr lang="en-US" sz="2000" b="1" dirty="0">
                  <a:gradFill>
                    <a:gsLst>
                      <a:gs pos="2917">
                        <a:schemeClr val="bg1"/>
                      </a:gs>
                      <a:gs pos="30000">
                        <a:schemeClr val="bg1"/>
                      </a:gs>
                    </a:gsLst>
                    <a:lin ang="5400000" scaled="0"/>
                  </a:gradFill>
                  <a:latin typeface="Segoe UI Semibold" panose="020B0702040204020203" pitchFamily="34" charset="0"/>
                  <a:cs typeface="Segoe UI Semibold" panose="020B0702040204020203" pitchFamily="34" charset="0"/>
                </a:rPr>
                <a:t>Office</a:t>
              </a:r>
              <a:br>
                <a:rPr lang="en-US" sz="2000" dirty="0">
                  <a:gradFill>
                    <a:gsLst>
                      <a:gs pos="2917">
                        <a:schemeClr val="bg1"/>
                      </a:gs>
                      <a:gs pos="30000">
                        <a:schemeClr val="bg1"/>
                      </a:gs>
                    </a:gsLst>
                    <a:lin ang="5400000" scaled="0"/>
                  </a:gradFill>
                  <a:latin typeface="Segoe UI Semibold" panose="020B0702040204020203" pitchFamily="34" charset="0"/>
                  <a:cs typeface="Segoe UI Semibold" panose="020B0702040204020203" pitchFamily="34" charset="0"/>
                </a:rPr>
              </a:br>
              <a:r>
                <a:rPr lang="en-US" sz="2000" b="1" dirty="0">
                  <a:gradFill>
                    <a:gsLst>
                      <a:gs pos="2917">
                        <a:schemeClr val="bg1"/>
                      </a:gs>
                      <a:gs pos="30000">
                        <a:schemeClr val="bg1"/>
                      </a:gs>
                    </a:gsLst>
                    <a:lin ang="5400000" scaled="0"/>
                  </a:gradFill>
                  <a:latin typeface="Segoe UI Semibold" panose="020B0702040204020203" pitchFamily="34" charset="0"/>
                  <a:cs typeface="Segoe UI Semibold" panose="020B0702040204020203" pitchFamily="34" charset="0"/>
                </a:rPr>
                <a:t>365</a:t>
              </a:r>
            </a:p>
          </p:txBody>
        </p:sp>
        <p:cxnSp>
          <p:nvCxnSpPr>
            <p:cNvPr id="40" name="Straight Connector 39"/>
            <p:cNvCxnSpPr/>
            <p:nvPr/>
          </p:nvCxnSpPr>
          <p:spPr>
            <a:xfrm>
              <a:off x="9585978" y="3975448"/>
              <a:ext cx="0" cy="2760337"/>
            </a:xfrm>
            <a:prstGeom prst="line">
              <a:avLst/>
            </a:prstGeom>
            <a:ln w="38100">
              <a:solidFill>
                <a:srgbClr val="E6E6E6"/>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rot="17100000">
              <a:off x="6808644" y="3003442"/>
              <a:ext cx="2342929" cy="1050779"/>
            </a:xfrm>
            <a:prstGeom prst="rect">
              <a:avLst/>
            </a:prstGeom>
            <a:noFill/>
          </p:spPr>
          <p:txBody>
            <a:bodyPr wrap="square" rtlCol="0" anchor="ctr">
              <a:prstTxWarp prst="textArchUp">
                <a:avLst>
                  <a:gd name="adj" fmla="val 11290702"/>
                </a:avLst>
              </a:prstTxWarp>
              <a:spAutoFit/>
            </a:bodyPr>
            <a:lstStyle/>
            <a:p>
              <a:pPr algn="ctr">
                <a:lnSpc>
                  <a:spcPct val="80000"/>
                </a:lnSpc>
              </a:pPr>
              <a:r>
                <a:rPr lang="en-US" sz="2000" b="1" dirty="0">
                  <a:gradFill>
                    <a:gsLst>
                      <a:gs pos="2917">
                        <a:schemeClr val="bg1"/>
                      </a:gs>
                      <a:gs pos="30000">
                        <a:schemeClr val="bg1"/>
                      </a:gs>
                    </a:gsLst>
                    <a:lin ang="5400000" scaled="0"/>
                  </a:gradFill>
                  <a:latin typeface="Segoe UI Semibold" panose="020B0702040204020203" pitchFamily="34" charset="0"/>
                  <a:cs typeface="Segoe UI Semibold" panose="020B0702040204020203" pitchFamily="34" charset="0"/>
                </a:rPr>
                <a:t>Dynamics 365</a:t>
              </a:r>
            </a:p>
            <a:p>
              <a:pPr algn="ctr">
                <a:lnSpc>
                  <a:spcPct val="80000"/>
                </a:lnSpc>
              </a:pPr>
              <a:r>
                <a:rPr lang="en-US" dirty="0">
                  <a:gradFill>
                    <a:gsLst>
                      <a:gs pos="2917">
                        <a:schemeClr val="bg1"/>
                      </a:gs>
                      <a:gs pos="30000">
                        <a:schemeClr val="bg1"/>
                      </a:gs>
                    </a:gsLst>
                    <a:lin ang="5400000" scaled="0"/>
                  </a:gradFill>
                  <a:latin typeface="Segoe UI" panose="020B0502040204020203" pitchFamily="34" charset="0"/>
                  <a:cs typeface="Segoe UI" panose="020B0502040204020203" pitchFamily="34" charset="0"/>
                </a:rPr>
                <a:t>Business Central</a:t>
              </a:r>
              <a:endParaRPr lang="en-US" sz="1600" dirty="0">
                <a:gradFill>
                  <a:gsLst>
                    <a:gs pos="2917">
                      <a:schemeClr val="bg1"/>
                    </a:gs>
                    <a:gs pos="30000">
                      <a:schemeClr val="bg1"/>
                    </a:gs>
                  </a:gsLst>
                  <a:lin ang="5400000" scaled="0"/>
                </a:gradFill>
                <a:latin typeface="Segoe UI" panose="020B0502040204020203" pitchFamily="34" charset="0"/>
                <a:cs typeface="Segoe UI" panose="020B0502040204020203" pitchFamily="34" charset="0"/>
              </a:endParaRPr>
            </a:p>
          </p:txBody>
        </p:sp>
        <p:sp>
          <p:nvSpPr>
            <p:cNvPr id="42" name="Freeform 41"/>
            <p:cNvSpPr/>
            <p:nvPr/>
          </p:nvSpPr>
          <p:spPr>
            <a:xfrm>
              <a:off x="8061100" y="2311357"/>
              <a:ext cx="3180771" cy="3180771"/>
            </a:xfrm>
            <a:custGeom>
              <a:avLst/>
              <a:gdLst>
                <a:gd name="connsiteX0" fmla="*/ 1590385 w 3180771"/>
                <a:gd name="connsiteY0" fmla="*/ 0 h 3180771"/>
                <a:gd name="connsiteX1" fmla="*/ 2967700 w 3180771"/>
                <a:gd name="connsiteY1" fmla="*/ 795193 h 3180771"/>
                <a:gd name="connsiteX2" fmla="*/ 2967700 w 3180771"/>
                <a:gd name="connsiteY2" fmla="*/ 2385579 h 3180771"/>
                <a:gd name="connsiteX3" fmla="*/ 1590386 w 3180771"/>
                <a:gd name="connsiteY3" fmla="*/ 1590386 h 3180771"/>
                <a:gd name="connsiteX4" fmla="*/ 1590385 w 3180771"/>
                <a:gd name="connsiteY4" fmla="*/ 0 h 3180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0771" h="3180771">
                  <a:moveTo>
                    <a:pt x="1590385" y="0"/>
                  </a:moveTo>
                  <a:cubicBezTo>
                    <a:pt x="2158575" y="0"/>
                    <a:pt x="2683605" y="303126"/>
                    <a:pt x="2967700" y="795193"/>
                  </a:cubicBezTo>
                  <a:cubicBezTo>
                    <a:pt x="3251795" y="1287260"/>
                    <a:pt x="3251795" y="1893512"/>
                    <a:pt x="2967700" y="2385579"/>
                  </a:cubicBezTo>
                  <a:lnTo>
                    <a:pt x="1590386" y="1590386"/>
                  </a:lnTo>
                  <a:cubicBezTo>
                    <a:pt x="1590386" y="1060257"/>
                    <a:pt x="1590385" y="530129"/>
                    <a:pt x="1590385" y="0"/>
                  </a:cubicBezTo>
                  <a:close/>
                </a:path>
              </a:pathLst>
            </a:custGeom>
            <a:solidFill>
              <a:schemeClr val="accent2"/>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629098" tIns="666691" rIns="373279" bIns="1517478" numCol="1" spcCol="1270" anchor="ctr" anchorCtr="0">
              <a:noAutofit/>
            </a:bodyPr>
            <a:lstStyle/>
            <a:p>
              <a:pPr algn="ctr" defTabSz="682898">
                <a:lnSpc>
                  <a:spcPct val="90000"/>
                </a:lnSpc>
                <a:spcBef>
                  <a:spcPct val="0"/>
                </a:spcBef>
                <a:spcAft>
                  <a:spcPct val="35000"/>
                </a:spcAft>
              </a:pPr>
              <a:r>
                <a:rPr lang="en-US" sz="1400" dirty="0">
                  <a:gradFill>
                    <a:gsLst>
                      <a:gs pos="2917">
                        <a:schemeClr val="bg1"/>
                      </a:gs>
                      <a:gs pos="30000">
                        <a:schemeClr val="bg1"/>
                      </a:gs>
                    </a:gsLst>
                    <a:lin ang="5400000" scaled="0"/>
                  </a:gradFill>
                  <a:latin typeface="Segoe UI Semilight" panose="020B0402040204020203" pitchFamily="34" charset="0"/>
                  <a:cs typeface="Segoe UI Semilight" panose="020B0402040204020203" pitchFamily="34" charset="0"/>
                </a:rPr>
                <a:t>Own and control the billing</a:t>
              </a:r>
            </a:p>
          </p:txBody>
        </p:sp>
        <p:sp>
          <p:nvSpPr>
            <p:cNvPr id="43" name="Freeform 42"/>
            <p:cNvSpPr/>
            <p:nvPr/>
          </p:nvSpPr>
          <p:spPr>
            <a:xfrm>
              <a:off x="7995591" y="2424956"/>
              <a:ext cx="3180771" cy="3180771"/>
            </a:xfrm>
            <a:custGeom>
              <a:avLst/>
              <a:gdLst>
                <a:gd name="connsiteX0" fmla="*/ 2967700 w 3180771"/>
                <a:gd name="connsiteY0" fmla="*/ 2385578 h 3180771"/>
                <a:gd name="connsiteX1" fmla="*/ 1590385 w 3180771"/>
                <a:gd name="connsiteY1" fmla="*/ 3180771 h 3180771"/>
                <a:gd name="connsiteX2" fmla="*/ 213070 w 3180771"/>
                <a:gd name="connsiteY2" fmla="*/ 2385578 h 3180771"/>
                <a:gd name="connsiteX3" fmla="*/ 1590386 w 3180771"/>
                <a:gd name="connsiteY3" fmla="*/ 1590386 h 3180771"/>
                <a:gd name="connsiteX4" fmla="*/ 2967700 w 3180771"/>
                <a:gd name="connsiteY4" fmla="*/ 2385578 h 3180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0771" h="3180771">
                  <a:moveTo>
                    <a:pt x="2967700" y="2385578"/>
                  </a:moveTo>
                  <a:cubicBezTo>
                    <a:pt x="2683605" y="2877645"/>
                    <a:pt x="2158576" y="3180771"/>
                    <a:pt x="1590385" y="3180771"/>
                  </a:cubicBezTo>
                  <a:cubicBezTo>
                    <a:pt x="1022195" y="3180771"/>
                    <a:pt x="497165" y="2877645"/>
                    <a:pt x="213070" y="2385578"/>
                  </a:cubicBezTo>
                  <a:lnTo>
                    <a:pt x="1590386" y="1590386"/>
                  </a:lnTo>
                  <a:lnTo>
                    <a:pt x="2967700" y="2385578"/>
                  </a:lnTo>
                  <a:close/>
                </a:path>
              </a:pathLst>
            </a:custGeom>
            <a:solidFill>
              <a:schemeClr val="accent2"/>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46680" tIns="1828800" rIns="710320" bIns="292199" numCol="1" spcCol="1270" anchor="ctr" anchorCtr="0">
              <a:noAutofit/>
            </a:bodyPr>
            <a:lstStyle/>
            <a:p>
              <a:pPr algn="ctr" defTabSz="682898">
                <a:lnSpc>
                  <a:spcPct val="90000"/>
                </a:lnSpc>
                <a:spcBef>
                  <a:spcPct val="0"/>
                </a:spcBef>
                <a:spcAft>
                  <a:spcPct val="35000"/>
                </a:spcAft>
              </a:pPr>
              <a:r>
                <a:rPr lang="en-US" sz="1400" dirty="0">
                  <a:gradFill>
                    <a:gsLst>
                      <a:gs pos="2917">
                        <a:schemeClr val="bg1"/>
                      </a:gs>
                      <a:gs pos="30000">
                        <a:schemeClr val="bg1"/>
                      </a:gs>
                    </a:gsLst>
                    <a:lin ang="5400000" scaled="0"/>
                  </a:gradFill>
                  <a:latin typeface="Segoe UI Semilight" panose="020B0402040204020203" pitchFamily="34" charset="0"/>
                  <a:cs typeface="Segoe UI Semilight" panose="020B0402040204020203" pitchFamily="34" charset="0"/>
                </a:rPr>
                <a:t>Provision, manage and support</a:t>
              </a:r>
            </a:p>
          </p:txBody>
        </p:sp>
        <p:sp>
          <p:nvSpPr>
            <p:cNvPr id="44" name="Freeform 43"/>
            <p:cNvSpPr/>
            <p:nvPr/>
          </p:nvSpPr>
          <p:spPr>
            <a:xfrm>
              <a:off x="7930082" y="2311357"/>
              <a:ext cx="3180771" cy="3180771"/>
            </a:xfrm>
            <a:custGeom>
              <a:avLst/>
              <a:gdLst>
                <a:gd name="connsiteX0" fmla="*/ 213071 w 3180771"/>
                <a:gd name="connsiteY0" fmla="*/ 2385578 h 3180771"/>
                <a:gd name="connsiteX1" fmla="*/ 213071 w 3180771"/>
                <a:gd name="connsiteY1" fmla="*/ 795192 h 3180771"/>
                <a:gd name="connsiteX2" fmla="*/ 1590386 w 3180771"/>
                <a:gd name="connsiteY2" fmla="*/ -1 h 3180771"/>
                <a:gd name="connsiteX3" fmla="*/ 1590386 w 3180771"/>
                <a:gd name="connsiteY3" fmla="*/ 1590386 h 3180771"/>
                <a:gd name="connsiteX4" fmla="*/ 213071 w 3180771"/>
                <a:gd name="connsiteY4" fmla="*/ 2385578 h 3180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0771" h="3180771">
                  <a:moveTo>
                    <a:pt x="213071" y="2385578"/>
                  </a:moveTo>
                  <a:cubicBezTo>
                    <a:pt x="-71024" y="1893511"/>
                    <a:pt x="-71024" y="1287259"/>
                    <a:pt x="213071" y="795192"/>
                  </a:cubicBezTo>
                  <a:cubicBezTo>
                    <a:pt x="497166" y="303125"/>
                    <a:pt x="1022195" y="-1"/>
                    <a:pt x="1590386" y="-1"/>
                  </a:cubicBezTo>
                  <a:lnTo>
                    <a:pt x="1590386" y="1590386"/>
                  </a:lnTo>
                  <a:lnTo>
                    <a:pt x="213071" y="2385578"/>
                  </a:lnTo>
                  <a:close/>
                </a:path>
              </a:pathLst>
            </a:custGeom>
            <a:solidFill>
              <a:schemeClr val="accent2"/>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73279" tIns="666691" rIns="1554480" bIns="1517478" numCol="1" spcCol="1270" anchor="ctr" anchorCtr="0">
              <a:noAutofit/>
            </a:bodyPr>
            <a:lstStyle/>
            <a:p>
              <a:pPr algn="ctr" defTabSz="682898">
                <a:lnSpc>
                  <a:spcPct val="90000"/>
                </a:lnSpc>
                <a:spcBef>
                  <a:spcPct val="0"/>
                </a:spcBef>
                <a:spcAft>
                  <a:spcPct val="35000"/>
                </a:spcAft>
              </a:pPr>
              <a:r>
                <a:rPr lang="en-US" sz="1400" dirty="0">
                  <a:gradFill>
                    <a:gsLst>
                      <a:gs pos="2917">
                        <a:schemeClr val="bg1"/>
                      </a:gs>
                      <a:gs pos="30000">
                        <a:schemeClr val="bg1"/>
                      </a:gs>
                    </a:gsLst>
                    <a:lin ang="5400000" scaled="0"/>
                  </a:gradFill>
                  <a:latin typeface="Segoe UI Semilight" panose="020B0402040204020203" pitchFamily="34" charset="0"/>
                  <a:cs typeface="Segoe UI Semilight" panose="020B0402040204020203" pitchFamily="34" charset="0"/>
                </a:rPr>
                <a:t>Sell integrated offers and services </a:t>
              </a:r>
            </a:p>
          </p:txBody>
        </p:sp>
        <p:sp>
          <p:nvSpPr>
            <p:cNvPr id="46" name="Circular Arrow 45"/>
            <p:cNvSpPr/>
            <p:nvPr/>
          </p:nvSpPr>
          <p:spPr>
            <a:xfrm>
              <a:off x="7864458" y="2114452"/>
              <a:ext cx="3574581" cy="3574581"/>
            </a:xfrm>
            <a:prstGeom prst="circularArrow">
              <a:avLst>
                <a:gd name="adj1" fmla="val 5085"/>
                <a:gd name="adj2" fmla="val 327528"/>
                <a:gd name="adj3" fmla="val 1472472"/>
                <a:gd name="adj4" fmla="val 16199432"/>
                <a:gd name="adj5" fmla="val 5932"/>
              </a:avLst>
            </a:prstGeom>
            <a:solidFill>
              <a:schemeClr val="tx2"/>
            </a:solidFill>
            <a:ln>
              <a:noFill/>
            </a:ln>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47" name="Circular Arrow 46"/>
            <p:cNvSpPr/>
            <p:nvPr/>
          </p:nvSpPr>
          <p:spPr>
            <a:xfrm>
              <a:off x="7798686" y="2227850"/>
              <a:ext cx="3574581" cy="3574581"/>
            </a:xfrm>
            <a:prstGeom prst="circularArrow">
              <a:avLst>
                <a:gd name="adj1" fmla="val 5085"/>
                <a:gd name="adj2" fmla="val 327528"/>
                <a:gd name="adj3" fmla="val 8671970"/>
                <a:gd name="adj4" fmla="val 1800502"/>
                <a:gd name="adj5" fmla="val 5932"/>
              </a:avLst>
            </a:prstGeom>
            <a:solidFill>
              <a:schemeClr val="tx2"/>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48" name="Circular Arrow 47"/>
            <p:cNvSpPr/>
            <p:nvPr/>
          </p:nvSpPr>
          <p:spPr>
            <a:xfrm>
              <a:off x="7732915" y="2114452"/>
              <a:ext cx="3574581" cy="3574581"/>
            </a:xfrm>
            <a:prstGeom prst="circularArrow">
              <a:avLst>
                <a:gd name="adj1" fmla="val 5085"/>
                <a:gd name="adj2" fmla="val 327528"/>
                <a:gd name="adj3" fmla="val 15873039"/>
                <a:gd name="adj4" fmla="val 9000000"/>
                <a:gd name="adj5" fmla="val 5932"/>
              </a:avLst>
            </a:prstGeom>
            <a:solidFill>
              <a:schemeClr val="tx2"/>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grpSp>
      <p:sp>
        <p:nvSpPr>
          <p:cNvPr id="52" name="Rectangle 51"/>
          <p:cNvSpPr/>
          <p:nvPr/>
        </p:nvSpPr>
        <p:spPr>
          <a:xfrm>
            <a:off x="511058" y="1937155"/>
            <a:ext cx="5781589" cy="3677930"/>
          </a:xfrm>
          <a:prstGeom prst="rect">
            <a:avLst/>
          </a:prstGeom>
        </p:spPr>
        <p:txBody>
          <a:bodyPr wrap="square" lIns="140478">
            <a:spAutoFit/>
          </a:bodyPr>
          <a:lstStyle/>
          <a:p>
            <a:pPr defTabSz="877980">
              <a:lnSpc>
                <a:spcPct val="90000"/>
              </a:lnSpc>
              <a:spcBef>
                <a:spcPts val="2113"/>
              </a:spcBef>
            </a:pPr>
            <a:r>
              <a:rPr lang="en-US" sz="2200" b="1" dirty="0">
                <a:gradFill>
                  <a:gsLst>
                    <a:gs pos="2917">
                      <a:srgbClr val="505050"/>
                    </a:gs>
                    <a:gs pos="30000">
                      <a:srgbClr val="505050"/>
                    </a:gs>
                  </a:gsLst>
                  <a:lin ang="5400000" scaled="0"/>
                </a:gradFill>
                <a:latin typeface="+mj-lt"/>
                <a:cs typeface="Segoe UI Semibold" panose="020B0702040204020203" pitchFamily="34" charset="0"/>
              </a:rPr>
              <a:t>Microsoft continues to expand the CSP program </a:t>
            </a:r>
            <a:r>
              <a:rPr lang="en-US" sz="2200" dirty="0">
                <a:gradFill>
                  <a:gsLst>
                    <a:gs pos="2917">
                      <a:srgbClr val="505050"/>
                    </a:gs>
                    <a:gs pos="30000">
                      <a:srgbClr val="505050"/>
                    </a:gs>
                  </a:gsLst>
                  <a:lin ang="5400000" scaled="0"/>
                </a:gradFill>
                <a:latin typeface="+mj-lt"/>
                <a:cs typeface="Segoe UI" panose="020B0502040204020203" pitchFamily="34" charset="0"/>
              </a:rPr>
              <a:t>to more partners with access </a:t>
            </a:r>
            <a:br>
              <a:rPr lang="en-US" sz="2200" dirty="0">
                <a:gradFill>
                  <a:gsLst>
                    <a:gs pos="2917">
                      <a:srgbClr val="505050"/>
                    </a:gs>
                    <a:gs pos="30000">
                      <a:srgbClr val="505050"/>
                    </a:gs>
                  </a:gsLst>
                  <a:lin ang="5400000" scaled="0"/>
                </a:gradFill>
                <a:latin typeface="+mj-lt"/>
                <a:cs typeface="Segoe UI" panose="020B0502040204020203" pitchFamily="34" charset="0"/>
              </a:rPr>
            </a:br>
            <a:r>
              <a:rPr lang="en-US" sz="2200" dirty="0">
                <a:gradFill>
                  <a:gsLst>
                    <a:gs pos="2917">
                      <a:srgbClr val="505050"/>
                    </a:gs>
                    <a:gs pos="30000">
                      <a:srgbClr val="505050"/>
                    </a:gs>
                  </a:gsLst>
                  <a:lin ang="5400000" scaled="0"/>
                </a:gradFill>
                <a:latin typeface="+mj-lt"/>
                <a:cs typeface="Segoe UI" panose="020B0502040204020203" pitchFamily="34" charset="0"/>
              </a:rPr>
              <a:t>to new cloud services, more markets </a:t>
            </a:r>
            <a:br>
              <a:rPr lang="en-US" sz="2200" dirty="0">
                <a:gradFill>
                  <a:gsLst>
                    <a:gs pos="2917">
                      <a:srgbClr val="505050"/>
                    </a:gs>
                    <a:gs pos="30000">
                      <a:srgbClr val="505050"/>
                    </a:gs>
                  </a:gsLst>
                  <a:lin ang="5400000" scaled="0"/>
                </a:gradFill>
                <a:latin typeface="+mj-lt"/>
                <a:cs typeface="Segoe UI" panose="020B0502040204020203" pitchFamily="34" charset="0"/>
              </a:rPr>
            </a:br>
            <a:r>
              <a:rPr lang="en-US" sz="2200" dirty="0">
                <a:gradFill>
                  <a:gsLst>
                    <a:gs pos="2917">
                      <a:srgbClr val="505050"/>
                    </a:gs>
                    <a:gs pos="30000">
                      <a:srgbClr val="505050"/>
                    </a:gs>
                  </a:gsLst>
                  <a:lin ang="5400000" scaled="0"/>
                </a:gradFill>
                <a:latin typeface="+mj-lt"/>
                <a:cs typeface="Segoe UI" panose="020B0502040204020203" pitchFamily="34" charset="0"/>
              </a:rPr>
              <a:t>and new capabilities</a:t>
            </a:r>
            <a:endParaRPr lang="en-US" sz="2200" dirty="0">
              <a:gradFill>
                <a:gsLst>
                  <a:gs pos="2917">
                    <a:srgbClr val="505050"/>
                  </a:gs>
                  <a:gs pos="30000">
                    <a:srgbClr val="505050"/>
                  </a:gs>
                </a:gsLst>
                <a:lin ang="5400000" scaled="0"/>
              </a:gradFill>
              <a:latin typeface="+mj-lt"/>
              <a:cs typeface="Segoe UI Light" panose="020B0502040204020203" pitchFamily="34" charset="0"/>
            </a:endParaRPr>
          </a:p>
          <a:p>
            <a:pPr defTabSz="877980">
              <a:lnSpc>
                <a:spcPct val="90000"/>
              </a:lnSpc>
              <a:spcBef>
                <a:spcPts val="2113"/>
              </a:spcBef>
            </a:pPr>
            <a:r>
              <a:rPr lang="en-US" sz="2200" b="1" dirty="0">
                <a:gradFill>
                  <a:gsLst>
                    <a:gs pos="2917">
                      <a:srgbClr val="505050"/>
                    </a:gs>
                    <a:gs pos="30000">
                      <a:srgbClr val="505050"/>
                    </a:gs>
                  </a:gsLst>
                  <a:lin ang="5400000" scaled="0"/>
                </a:gradFill>
                <a:latin typeface="+mj-lt"/>
                <a:cs typeface="Segoe UI Semibold" panose="020B0702040204020203" pitchFamily="34" charset="0"/>
              </a:rPr>
              <a:t>Partners own the end-to-end customer lifecycle </a:t>
            </a:r>
            <a:r>
              <a:rPr lang="en-US" sz="2200" dirty="0">
                <a:gradFill>
                  <a:gsLst>
                    <a:gs pos="2917">
                      <a:srgbClr val="505050"/>
                    </a:gs>
                    <a:gs pos="30000">
                      <a:srgbClr val="505050"/>
                    </a:gs>
                  </a:gsLst>
                  <a:lin ang="5400000" scaled="0"/>
                </a:gradFill>
                <a:latin typeface="+mj-lt"/>
                <a:cs typeface="Segoe UI" panose="020B0502040204020203" pitchFamily="34" charset="0"/>
              </a:rPr>
              <a:t>with direct provisioning, billing and support of Microsoft cloud services</a:t>
            </a:r>
            <a:endParaRPr lang="en-US" sz="2200" dirty="0">
              <a:gradFill>
                <a:gsLst>
                  <a:gs pos="2917">
                    <a:srgbClr val="505050"/>
                  </a:gs>
                  <a:gs pos="30000">
                    <a:srgbClr val="505050"/>
                  </a:gs>
                </a:gsLst>
                <a:lin ang="5400000" scaled="0"/>
              </a:gradFill>
              <a:latin typeface="+mj-lt"/>
              <a:cs typeface="Segoe UI Light" panose="020B0502040204020203" pitchFamily="34" charset="0"/>
            </a:endParaRPr>
          </a:p>
          <a:p>
            <a:pPr defTabSz="877980">
              <a:lnSpc>
                <a:spcPct val="90000"/>
              </a:lnSpc>
              <a:spcBef>
                <a:spcPts val="2113"/>
              </a:spcBef>
            </a:pPr>
            <a:r>
              <a:rPr lang="en-US" sz="2200" dirty="0">
                <a:gradFill>
                  <a:gsLst>
                    <a:gs pos="2917">
                      <a:srgbClr val="505050"/>
                    </a:gs>
                    <a:gs pos="30000">
                      <a:srgbClr val="505050"/>
                    </a:gs>
                  </a:gsLst>
                  <a:lin ang="5400000" scaled="0"/>
                </a:gradFill>
                <a:latin typeface="+mj-lt"/>
                <a:cs typeface="Segoe UI Semibold" panose="020B0702040204020203" pitchFamily="34" charset="0"/>
              </a:rPr>
              <a:t>Partners </a:t>
            </a:r>
            <a:r>
              <a:rPr lang="en-US" sz="2200" b="1" dirty="0">
                <a:gradFill>
                  <a:gsLst>
                    <a:gs pos="2917">
                      <a:srgbClr val="505050"/>
                    </a:gs>
                    <a:gs pos="30000">
                      <a:srgbClr val="505050"/>
                    </a:gs>
                  </a:gsLst>
                  <a:lin ang="5400000" scaled="0"/>
                </a:gradFill>
                <a:latin typeface="+mj-lt"/>
                <a:cs typeface="Segoe UI Semibold" panose="020B0702040204020203" pitchFamily="34" charset="0"/>
              </a:rPr>
              <a:t>combine their own services and IP with Microsoft solutions</a:t>
            </a:r>
            <a:r>
              <a:rPr lang="en-US" sz="2200" b="1" dirty="0">
                <a:gradFill>
                  <a:gsLst>
                    <a:gs pos="2917">
                      <a:srgbClr val="505050"/>
                    </a:gs>
                    <a:gs pos="30000">
                      <a:srgbClr val="505050"/>
                    </a:gs>
                  </a:gsLst>
                  <a:lin ang="5400000" scaled="0"/>
                </a:gradFill>
                <a:latin typeface="+mj-lt"/>
                <a:cs typeface="Segoe UI Light" panose="020B0502040204020203" pitchFamily="34" charset="0"/>
              </a:rPr>
              <a:t>, </a:t>
            </a:r>
            <a:r>
              <a:rPr lang="en-US" sz="2200" dirty="0">
                <a:gradFill>
                  <a:gsLst>
                    <a:gs pos="2917">
                      <a:srgbClr val="505050"/>
                    </a:gs>
                    <a:gs pos="30000">
                      <a:srgbClr val="505050"/>
                    </a:gs>
                  </a:gsLst>
                  <a:lin ang="5400000" scaled="0"/>
                </a:gradFill>
                <a:latin typeface="+mj-lt"/>
                <a:cs typeface="Segoe UI" panose="020B0502040204020203" pitchFamily="34" charset="0"/>
              </a:rPr>
              <a:t>set the total price and terms with their customers</a:t>
            </a:r>
          </a:p>
        </p:txBody>
      </p:sp>
      <p:sp>
        <p:nvSpPr>
          <p:cNvPr id="57" name="Rectangle 56">
            <a:extLst>
              <a:ext uri="{FF2B5EF4-FFF2-40B4-BE49-F238E27FC236}">
                <a16:creationId xmlns:a16="http://schemas.microsoft.com/office/drawing/2014/main" id="{33EC50B5-B358-4CD2-AECE-6DF29A2AC63E}"/>
              </a:ext>
            </a:extLst>
          </p:cNvPr>
          <p:cNvSpPr/>
          <p:nvPr/>
        </p:nvSpPr>
        <p:spPr bwMode="auto">
          <a:xfrm>
            <a:off x="8905463" y="0"/>
            <a:ext cx="3529426" cy="365760"/>
          </a:xfrm>
          <a:prstGeom prst="rect">
            <a:avLst/>
          </a:prstGeom>
          <a:solidFill>
            <a:srgbClr val="002050"/>
          </a:solidFill>
          <a:ln w="10795" cap="flat" cmpd="sng" algn="ctr">
            <a:noFill/>
            <a:prstDash val="solid"/>
            <a:headEnd type="none" w="med" len="med"/>
            <a:tailEnd type="none" w="med" len="med"/>
          </a:ln>
          <a:effectLst/>
        </p:spPr>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gradFill>
                <a:gsLst>
                  <a:gs pos="0">
                    <a:srgbClr val="FFFFFF"/>
                  </a:gs>
                  <a:gs pos="100000">
                    <a:srgbClr val="FFFFFF"/>
                  </a:gs>
                </a:gsLst>
                <a:lin ang="5400000" scaled="0"/>
              </a:gradFill>
              <a:effectLst/>
              <a:uLnTx/>
              <a:uFillTx/>
              <a:latin typeface="Segoe UI Semilight"/>
              <a:ea typeface="+mn-ea"/>
              <a:cs typeface="+mn-cs"/>
            </a:endParaRPr>
          </a:p>
        </p:txBody>
      </p:sp>
      <p:cxnSp>
        <p:nvCxnSpPr>
          <p:cNvPr id="58" name="Straight Connector 57">
            <a:extLst>
              <a:ext uri="{FF2B5EF4-FFF2-40B4-BE49-F238E27FC236}">
                <a16:creationId xmlns:a16="http://schemas.microsoft.com/office/drawing/2014/main" id="{547F09EB-1EFF-4D4C-A58C-C26FAB6831E2}"/>
              </a:ext>
            </a:extLst>
          </p:cNvPr>
          <p:cNvCxnSpPr/>
          <p:nvPr/>
        </p:nvCxnSpPr>
        <p:spPr>
          <a:xfrm>
            <a:off x="10303657" y="47407"/>
            <a:ext cx="0" cy="274320"/>
          </a:xfrm>
          <a:prstGeom prst="line">
            <a:avLst/>
          </a:prstGeom>
          <a:noFill/>
          <a:ln w="12700" cap="flat" cmpd="sng" algn="ctr">
            <a:solidFill>
              <a:srgbClr val="FFFFFF"/>
            </a:solidFill>
            <a:prstDash val="solid"/>
            <a:headEnd type="oval" w="sm" len="sm"/>
            <a:tailEnd type="oval" w="sm" len="sm"/>
          </a:ln>
          <a:effectLst/>
        </p:spPr>
      </p:cxnSp>
      <p:cxnSp>
        <p:nvCxnSpPr>
          <p:cNvPr id="59" name="Straight Connector 58">
            <a:extLst>
              <a:ext uri="{FF2B5EF4-FFF2-40B4-BE49-F238E27FC236}">
                <a16:creationId xmlns:a16="http://schemas.microsoft.com/office/drawing/2014/main" id="{756A23E2-5EC9-4934-AFA0-9EF5B0C7C240}"/>
              </a:ext>
            </a:extLst>
          </p:cNvPr>
          <p:cNvCxnSpPr/>
          <p:nvPr/>
        </p:nvCxnSpPr>
        <p:spPr>
          <a:xfrm>
            <a:off x="11026139" y="47407"/>
            <a:ext cx="0" cy="274320"/>
          </a:xfrm>
          <a:prstGeom prst="line">
            <a:avLst/>
          </a:prstGeom>
          <a:noFill/>
          <a:ln w="12700" cap="flat" cmpd="sng" algn="ctr">
            <a:solidFill>
              <a:srgbClr val="FFFFFF"/>
            </a:solidFill>
            <a:prstDash val="solid"/>
            <a:headEnd type="oval" w="sm" len="sm"/>
            <a:tailEnd type="oval" w="sm" len="sm"/>
          </a:ln>
          <a:effectLst/>
        </p:spPr>
      </p:cxnSp>
      <p:cxnSp>
        <p:nvCxnSpPr>
          <p:cNvPr id="60" name="Straight Connector 59">
            <a:extLst>
              <a:ext uri="{FF2B5EF4-FFF2-40B4-BE49-F238E27FC236}">
                <a16:creationId xmlns:a16="http://schemas.microsoft.com/office/drawing/2014/main" id="{7BF2C056-2DC8-4C7F-A9B8-54E5B98A9294}"/>
              </a:ext>
            </a:extLst>
          </p:cNvPr>
          <p:cNvCxnSpPr/>
          <p:nvPr/>
        </p:nvCxnSpPr>
        <p:spPr>
          <a:xfrm>
            <a:off x="11748621" y="47407"/>
            <a:ext cx="0" cy="274320"/>
          </a:xfrm>
          <a:prstGeom prst="line">
            <a:avLst/>
          </a:prstGeom>
          <a:noFill/>
          <a:ln w="12700" cap="flat" cmpd="sng" algn="ctr">
            <a:solidFill>
              <a:srgbClr val="FFFFFF"/>
            </a:solidFill>
            <a:prstDash val="solid"/>
            <a:headEnd type="oval" w="sm" len="sm"/>
            <a:tailEnd type="oval" w="sm" len="sm"/>
          </a:ln>
          <a:effectLst/>
        </p:spPr>
      </p:cxnSp>
      <p:sp>
        <p:nvSpPr>
          <p:cNvPr id="61" name="Rectangle 60">
            <a:extLst>
              <a:ext uri="{FF2B5EF4-FFF2-40B4-BE49-F238E27FC236}">
                <a16:creationId xmlns:a16="http://schemas.microsoft.com/office/drawing/2014/main" id="{06A66970-6A02-4E93-ABC1-261764F95ADE}"/>
              </a:ext>
            </a:extLst>
          </p:cNvPr>
          <p:cNvSpPr/>
          <p:nvPr/>
        </p:nvSpPr>
        <p:spPr bwMode="auto">
          <a:xfrm>
            <a:off x="11113060" y="1687"/>
            <a:ext cx="548640" cy="365760"/>
          </a:xfrm>
          <a:prstGeom prst="rect">
            <a:avLst/>
          </a:prstGeom>
          <a:noFill/>
          <a:ln>
            <a:no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51028" fontAlgn="base">
              <a:lnSpc>
                <a:spcPct val="90000"/>
              </a:lnSpc>
              <a:spcBef>
                <a:spcPct val="0"/>
              </a:spcBef>
              <a:spcAft>
                <a:spcPct val="0"/>
              </a:spcAft>
              <a:defRPr/>
            </a:pPr>
            <a:r>
              <a:rPr lang="en-US" sz="900" kern="0" dirty="0">
                <a:solidFill>
                  <a:srgbClr val="FFFFFF"/>
                </a:solidFill>
                <a:ea typeface="Segoe UI" panose="020B0502040204020203" pitchFamily="34" charset="0"/>
                <a:cs typeface="Segoe UI" panose="020B0502040204020203" pitchFamily="34" charset="0"/>
              </a:rPr>
              <a:t>Partnering</a:t>
            </a:r>
          </a:p>
        </p:txBody>
      </p:sp>
      <p:sp>
        <p:nvSpPr>
          <p:cNvPr id="62" name="Rectangle 61">
            <a:extLst>
              <a:ext uri="{FF2B5EF4-FFF2-40B4-BE49-F238E27FC236}">
                <a16:creationId xmlns:a16="http://schemas.microsoft.com/office/drawing/2014/main" id="{C9DBBFA7-144E-4CF9-A5C9-9D847C1ABFE4}"/>
              </a:ext>
            </a:extLst>
          </p:cNvPr>
          <p:cNvSpPr/>
          <p:nvPr/>
        </p:nvSpPr>
        <p:spPr bwMode="auto">
          <a:xfrm>
            <a:off x="11835541" y="1687"/>
            <a:ext cx="548640" cy="365760"/>
          </a:xfrm>
          <a:prstGeom prst="rect">
            <a:avLst/>
          </a:prstGeom>
          <a:noFill/>
          <a:ln>
            <a:no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51028" fontAlgn="base">
              <a:lnSpc>
                <a:spcPct val="90000"/>
              </a:lnSpc>
              <a:spcBef>
                <a:spcPct val="0"/>
              </a:spcBef>
              <a:spcAft>
                <a:spcPct val="0"/>
              </a:spcAft>
              <a:defRPr/>
            </a:pPr>
            <a:r>
              <a:rPr lang="en-US" sz="900" kern="0" dirty="0">
                <a:solidFill>
                  <a:srgbClr val="FFFFFF"/>
                </a:solidFill>
                <a:ea typeface="Segoe UI" panose="020B0502040204020203" pitchFamily="34" charset="0"/>
                <a:cs typeface="Segoe UI" panose="020B0502040204020203" pitchFamily="34" charset="0"/>
              </a:rPr>
              <a:t>Customer success</a:t>
            </a:r>
          </a:p>
        </p:txBody>
      </p:sp>
      <p:sp>
        <p:nvSpPr>
          <p:cNvPr id="63" name="Rectangle 62">
            <a:extLst>
              <a:ext uri="{FF2B5EF4-FFF2-40B4-BE49-F238E27FC236}">
                <a16:creationId xmlns:a16="http://schemas.microsoft.com/office/drawing/2014/main" id="{616865B3-D23E-4EE3-8D9C-0C59F88F47E6}"/>
              </a:ext>
            </a:extLst>
          </p:cNvPr>
          <p:cNvSpPr/>
          <p:nvPr/>
        </p:nvSpPr>
        <p:spPr bwMode="auto">
          <a:xfrm>
            <a:off x="10390578" y="1687"/>
            <a:ext cx="548640" cy="365760"/>
          </a:xfrm>
          <a:prstGeom prst="rect">
            <a:avLst/>
          </a:prstGeom>
          <a:noFill/>
          <a:ln>
            <a:no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51028" fontAlgn="base">
              <a:lnSpc>
                <a:spcPct val="90000"/>
              </a:lnSpc>
              <a:spcBef>
                <a:spcPct val="0"/>
              </a:spcBef>
              <a:spcAft>
                <a:spcPct val="0"/>
              </a:spcAft>
              <a:defRPr/>
            </a:pPr>
            <a:r>
              <a:rPr lang="en-US" sz="900" kern="0" dirty="0">
                <a:solidFill>
                  <a:srgbClr val="FFFFFF"/>
                </a:solidFill>
                <a:ea typeface="Segoe UI" panose="020B0502040204020203" pitchFamily="34" charset="0"/>
                <a:cs typeface="Segoe UI" panose="020B0502040204020203" pitchFamily="34" charset="0"/>
              </a:rPr>
              <a:t>Expertise </a:t>
            </a:r>
          </a:p>
        </p:txBody>
      </p:sp>
      <p:sp>
        <p:nvSpPr>
          <p:cNvPr id="64" name="Rectangle 63">
            <a:extLst>
              <a:ext uri="{FF2B5EF4-FFF2-40B4-BE49-F238E27FC236}">
                <a16:creationId xmlns:a16="http://schemas.microsoft.com/office/drawing/2014/main" id="{25192B2B-125E-4500-97D6-295995BEA37C}"/>
              </a:ext>
            </a:extLst>
          </p:cNvPr>
          <p:cNvSpPr/>
          <p:nvPr/>
        </p:nvSpPr>
        <p:spPr bwMode="auto">
          <a:xfrm>
            <a:off x="9668096" y="1687"/>
            <a:ext cx="548640" cy="365760"/>
          </a:xfrm>
          <a:prstGeom prst="rect">
            <a:avLst/>
          </a:prstGeom>
          <a:noFill/>
          <a:ln>
            <a:no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51028" fontAlgn="base">
              <a:lnSpc>
                <a:spcPct val="90000"/>
              </a:lnSpc>
              <a:spcBef>
                <a:spcPct val="0"/>
              </a:spcBef>
              <a:spcAft>
                <a:spcPct val="0"/>
              </a:spcAft>
              <a:defRPr/>
            </a:pPr>
            <a:r>
              <a:rPr lang="en-US" sz="900" kern="0" dirty="0">
                <a:solidFill>
                  <a:srgbClr val="FFFFFF"/>
                </a:solidFill>
                <a:ea typeface="Segoe UI" panose="020B0502040204020203" pitchFamily="34" charset="0"/>
                <a:cs typeface="Segoe UI" panose="020B0502040204020203" pitchFamily="34" charset="0"/>
              </a:rPr>
              <a:t>Economics</a:t>
            </a:r>
          </a:p>
        </p:txBody>
      </p:sp>
      <p:cxnSp>
        <p:nvCxnSpPr>
          <p:cNvPr id="65" name="Straight Connector 64">
            <a:extLst>
              <a:ext uri="{FF2B5EF4-FFF2-40B4-BE49-F238E27FC236}">
                <a16:creationId xmlns:a16="http://schemas.microsoft.com/office/drawing/2014/main" id="{4E92835C-2FAE-4091-AD1F-900D477793F8}"/>
              </a:ext>
            </a:extLst>
          </p:cNvPr>
          <p:cNvCxnSpPr/>
          <p:nvPr/>
        </p:nvCxnSpPr>
        <p:spPr>
          <a:xfrm>
            <a:off x="9581175" y="47407"/>
            <a:ext cx="0" cy="274320"/>
          </a:xfrm>
          <a:prstGeom prst="line">
            <a:avLst/>
          </a:prstGeom>
          <a:noFill/>
          <a:ln w="12700" cap="flat" cmpd="sng" algn="ctr">
            <a:solidFill>
              <a:srgbClr val="FFFFFF"/>
            </a:solidFill>
            <a:prstDash val="solid"/>
            <a:headEnd type="oval" w="sm" len="sm"/>
            <a:tailEnd type="oval" w="sm" len="sm"/>
          </a:ln>
          <a:effectLst/>
        </p:spPr>
      </p:cxnSp>
      <p:sp>
        <p:nvSpPr>
          <p:cNvPr id="66" name="Rectangle 65">
            <a:extLst>
              <a:ext uri="{FF2B5EF4-FFF2-40B4-BE49-F238E27FC236}">
                <a16:creationId xmlns:a16="http://schemas.microsoft.com/office/drawing/2014/main" id="{27FDD038-4BC9-4725-AE03-B822195C7EB9}"/>
              </a:ext>
            </a:extLst>
          </p:cNvPr>
          <p:cNvSpPr/>
          <p:nvPr/>
        </p:nvSpPr>
        <p:spPr bwMode="auto">
          <a:xfrm>
            <a:off x="8945614" y="1687"/>
            <a:ext cx="548640" cy="365760"/>
          </a:xfrm>
          <a:prstGeom prst="rect">
            <a:avLst/>
          </a:prstGeom>
          <a:noFill/>
          <a:ln>
            <a:no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51028" fontAlgn="base">
              <a:lnSpc>
                <a:spcPct val="90000"/>
              </a:lnSpc>
              <a:spcBef>
                <a:spcPct val="0"/>
              </a:spcBef>
              <a:spcAft>
                <a:spcPct val="0"/>
              </a:spcAft>
            </a:pPr>
            <a:r>
              <a:rPr lang="en-US" sz="900" kern="0" dirty="0">
                <a:solidFill>
                  <a:srgbClr val="FFFFFF"/>
                </a:solidFill>
                <a:cs typeface="Segoe UI" panose="020B0502040204020203" pitchFamily="34" charset="0"/>
              </a:rPr>
              <a:t>Innovation</a:t>
            </a:r>
          </a:p>
        </p:txBody>
      </p:sp>
      <p:sp>
        <p:nvSpPr>
          <p:cNvPr id="68" name="Rectangle 67">
            <a:extLst>
              <a:ext uri="{FF2B5EF4-FFF2-40B4-BE49-F238E27FC236}">
                <a16:creationId xmlns:a16="http://schemas.microsoft.com/office/drawing/2014/main" id="{B25CAD7D-E417-40E5-824D-6E6A955EB566}"/>
              </a:ext>
            </a:extLst>
          </p:cNvPr>
          <p:cNvSpPr/>
          <p:nvPr/>
        </p:nvSpPr>
        <p:spPr bwMode="auto">
          <a:xfrm>
            <a:off x="8908282" y="0"/>
            <a:ext cx="666215" cy="365760"/>
          </a:xfrm>
          <a:prstGeom prst="rect">
            <a:avLst/>
          </a:prstGeom>
          <a:solidFill>
            <a:schemeClr val="bg1">
              <a:alpha val="65000"/>
            </a:schemeClr>
          </a:solidFill>
          <a:ln w="10795" cap="flat" cmpd="sng" algn="ctr">
            <a:noFill/>
            <a:prstDash val="solid"/>
            <a:headEnd type="none" w="med" len="med"/>
            <a:tailEnd type="none" w="med" len="med"/>
          </a:ln>
          <a:effectLst/>
        </p:spPr>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gradFill>
                <a:gsLst>
                  <a:gs pos="0">
                    <a:srgbClr val="FFFFFF"/>
                  </a:gs>
                  <a:gs pos="100000">
                    <a:srgbClr val="FFFFFF"/>
                  </a:gs>
                </a:gsLst>
                <a:lin ang="5400000" scaled="0"/>
              </a:gradFill>
              <a:effectLst/>
              <a:uLnTx/>
              <a:uFillTx/>
              <a:latin typeface="Segoe UI Semilight"/>
              <a:ea typeface="+mn-ea"/>
              <a:cs typeface="+mn-cs"/>
            </a:endParaRPr>
          </a:p>
        </p:txBody>
      </p:sp>
      <p:sp>
        <p:nvSpPr>
          <p:cNvPr id="3" name="Slide Number Placeholder 2">
            <a:extLst>
              <a:ext uri="{FF2B5EF4-FFF2-40B4-BE49-F238E27FC236}">
                <a16:creationId xmlns:a16="http://schemas.microsoft.com/office/drawing/2014/main" id="{4E2AEABE-6E57-41CC-B0ED-0054166B5CF8}"/>
              </a:ext>
            </a:extLst>
          </p:cNvPr>
          <p:cNvSpPr>
            <a:spLocks noGrp="1"/>
          </p:cNvSpPr>
          <p:nvPr>
            <p:ph type="sldNum" sz="quarter" idx="10"/>
          </p:nvPr>
        </p:nvSpPr>
        <p:spPr/>
        <p:txBody>
          <a:bodyPr/>
          <a:lstStyle/>
          <a:p>
            <a:fld id="{B5B7C7BE-0463-4DC4-9D10-A01A4A2951D5}" type="slidenum">
              <a:rPr lang="en-US" smtClean="0"/>
              <a:pPr/>
              <a:t>15</a:t>
            </a:fld>
            <a:endParaRPr lang="en-US"/>
          </a:p>
        </p:txBody>
      </p:sp>
      <p:sp>
        <p:nvSpPr>
          <p:cNvPr id="37" name="Rectangle 36">
            <a:extLst>
              <a:ext uri="{FF2B5EF4-FFF2-40B4-BE49-F238E27FC236}">
                <a16:creationId xmlns:a16="http://schemas.microsoft.com/office/drawing/2014/main" id="{122AEC04-52F2-4B66-B8E0-F2EA48C70C73}"/>
              </a:ext>
            </a:extLst>
          </p:cNvPr>
          <p:cNvSpPr/>
          <p:nvPr/>
        </p:nvSpPr>
        <p:spPr bwMode="auto">
          <a:xfrm>
            <a:off x="10303656" y="618"/>
            <a:ext cx="2131232" cy="365760"/>
          </a:xfrm>
          <a:prstGeom prst="rect">
            <a:avLst/>
          </a:prstGeom>
          <a:solidFill>
            <a:schemeClr val="bg1">
              <a:alpha val="65000"/>
            </a:schemeClr>
          </a:solidFill>
          <a:ln w="10795" cap="flat" cmpd="sng" algn="ctr">
            <a:noFill/>
            <a:prstDash val="solid"/>
            <a:headEnd type="none" w="med" len="med"/>
            <a:tailEnd type="none" w="med" len="med"/>
          </a:ln>
          <a:effectLst/>
        </p:spPr>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gradFill>
                <a:gsLst>
                  <a:gs pos="0">
                    <a:srgbClr val="FFFFFF"/>
                  </a:gs>
                  <a:gs pos="100000">
                    <a:srgbClr val="FFFFFF"/>
                  </a:gs>
                </a:gsLst>
                <a:lin ang="5400000" scaled="0"/>
              </a:gradFill>
              <a:effectLst/>
              <a:uLnTx/>
              <a:uFillTx/>
              <a:latin typeface="Segoe UI Semilight"/>
              <a:ea typeface="+mn-ea"/>
              <a:cs typeface="+mn-cs"/>
            </a:endParaRPr>
          </a:p>
        </p:txBody>
      </p:sp>
    </p:spTree>
    <p:extLst>
      <p:ext uri="{BB962C8B-B14F-4D97-AF65-F5344CB8AC3E}">
        <p14:creationId xmlns:p14="http://schemas.microsoft.com/office/powerpoint/2010/main" val="824026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000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750" fill="hold"/>
                                        <p:tgtEl>
                                          <p:spTgt spid="24"/>
                                        </p:tgtEl>
                                        <p:attrNameLst>
                                          <p:attrName>ppt_x</p:attrName>
                                        </p:attrNameLst>
                                      </p:cBhvr>
                                      <p:tavLst>
                                        <p:tav tm="0">
                                          <p:val>
                                            <p:strVal val="1+#ppt_w/2"/>
                                          </p:val>
                                        </p:tav>
                                        <p:tav tm="100000">
                                          <p:val>
                                            <p:strVal val="#ppt_x"/>
                                          </p:val>
                                        </p:tav>
                                      </p:tavLst>
                                    </p:anim>
                                    <p:anim calcmode="lin" valueType="num">
                                      <p:cBhvr additive="base">
                                        <p:cTn id="8" dur="750" fill="hold"/>
                                        <p:tgtEl>
                                          <p:spTgt spid="24"/>
                                        </p:tgtEl>
                                        <p:attrNameLst>
                                          <p:attrName>ppt_y</p:attrName>
                                        </p:attrNameLst>
                                      </p:cBhvr>
                                      <p:tavLst>
                                        <p:tav tm="0">
                                          <p:val>
                                            <p:strVal val="#ppt_y"/>
                                          </p:val>
                                        </p:tav>
                                        <p:tav tm="100000">
                                          <p:val>
                                            <p:strVal val="#ppt_y"/>
                                          </p:val>
                                        </p:tav>
                                      </p:tavLst>
                                    </p:anim>
                                  </p:childTnLst>
                                </p:cTn>
                              </p:par>
                              <p:par>
                                <p:cTn id="9" presetID="2" presetClass="entr" presetSubtype="8" decel="50000" fill="hold" grpId="0" nodeType="with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750" fill="hold"/>
                                        <p:tgtEl>
                                          <p:spTgt spid="51"/>
                                        </p:tgtEl>
                                        <p:attrNameLst>
                                          <p:attrName>ppt_x</p:attrName>
                                        </p:attrNameLst>
                                      </p:cBhvr>
                                      <p:tavLst>
                                        <p:tav tm="0">
                                          <p:val>
                                            <p:strVal val="0-#ppt_w/2"/>
                                          </p:val>
                                        </p:tav>
                                        <p:tav tm="100000">
                                          <p:val>
                                            <p:strVal val="#ppt_x"/>
                                          </p:val>
                                        </p:tav>
                                      </p:tavLst>
                                    </p:anim>
                                    <p:anim calcmode="lin" valueType="num">
                                      <p:cBhvr additive="base">
                                        <p:cTn id="12" dur="750" fill="hold"/>
                                        <p:tgtEl>
                                          <p:spTgt spid="51"/>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10" presetClass="entr" presetSubtype="0"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6F7F9"/>
        </a:solid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5AB15A12-8870-45AA-82B5-2D60B8F1C137}"/>
              </a:ext>
            </a:extLst>
          </p:cNvPr>
          <p:cNvGrpSpPr/>
          <p:nvPr/>
        </p:nvGrpSpPr>
        <p:grpSpPr>
          <a:xfrm>
            <a:off x="88" y="1480418"/>
            <a:ext cx="12434712" cy="1259184"/>
            <a:chOff x="-1" y="1339443"/>
            <a:chExt cx="12436476" cy="1259362"/>
          </a:xfrm>
        </p:grpSpPr>
        <p:sp>
          <p:nvSpPr>
            <p:cNvPr id="42" name="Rectangle 41">
              <a:extLst>
                <a:ext uri="{FF2B5EF4-FFF2-40B4-BE49-F238E27FC236}">
                  <a16:creationId xmlns:a16="http://schemas.microsoft.com/office/drawing/2014/main" id="{664FA0BD-2B41-401A-A4B4-24E505CA39B8}"/>
                </a:ext>
              </a:extLst>
            </p:cNvPr>
            <p:cNvSpPr/>
            <p:nvPr/>
          </p:nvSpPr>
          <p:spPr bwMode="auto">
            <a:xfrm rot="10800000" flipV="1">
              <a:off x="-1" y="1339443"/>
              <a:ext cx="12436476" cy="1259359"/>
            </a:xfrm>
            <a:prstGeom prst="rect">
              <a:avLst/>
            </a:prstGeom>
            <a:solidFill>
              <a:schemeClr val="accent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4" rIns="0" bIns="46624" numCol="1" rtlCol="0" anchor="ctr" anchorCtr="0" compatLnSpc="1">
              <a:prstTxWarp prst="textNoShape">
                <a:avLst/>
              </a:prstTxWarp>
            </a:bodyPr>
            <a:lstStyle/>
            <a:p>
              <a:pPr algn="ctr" defTabSz="932200" fontAlgn="base">
                <a:spcBef>
                  <a:spcPct val="0"/>
                </a:spcBef>
                <a:spcAft>
                  <a:spcPct val="0"/>
                </a:spcAft>
              </a:pPr>
              <a:endParaRPr lang="en-US" sz="1399" dirty="0" err="1">
                <a:solidFill>
                  <a:srgbClr val="002050"/>
                </a:solidFill>
                <a:latin typeface="Segoe UI Light"/>
              </a:endParaRPr>
            </a:p>
          </p:txBody>
        </p:sp>
        <p:sp>
          <p:nvSpPr>
            <p:cNvPr id="34" name="Freeform: Shape 33">
              <a:extLst>
                <a:ext uri="{FF2B5EF4-FFF2-40B4-BE49-F238E27FC236}">
                  <a16:creationId xmlns:a16="http://schemas.microsoft.com/office/drawing/2014/main" id="{092604F7-CE31-4D5D-8A28-C216D7D58F7D}"/>
                </a:ext>
              </a:extLst>
            </p:cNvPr>
            <p:cNvSpPr/>
            <p:nvPr/>
          </p:nvSpPr>
          <p:spPr bwMode="auto">
            <a:xfrm rot="10800000">
              <a:off x="2908846" y="1339446"/>
              <a:ext cx="9100592" cy="1259359"/>
            </a:xfrm>
            <a:custGeom>
              <a:avLst/>
              <a:gdLst>
                <a:gd name="connsiteX0" fmla="*/ 8370163 w 9100592"/>
                <a:gd name="connsiteY0" fmla="*/ 1259359 h 1259359"/>
                <a:gd name="connsiteX1" fmla="*/ 0 w 9100592"/>
                <a:gd name="connsiteY1" fmla="*/ 1259359 h 1259359"/>
                <a:gd name="connsiteX2" fmla="*/ 0 w 9100592"/>
                <a:gd name="connsiteY2" fmla="*/ 0 h 1259359"/>
                <a:gd name="connsiteX3" fmla="*/ 9100592 w 9100592"/>
                <a:gd name="connsiteY3" fmla="*/ 0 h 1259359"/>
                <a:gd name="connsiteX4" fmla="*/ 8370163 w 9100592"/>
                <a:gd name="connsiteY4" fmla="*/ 1259359 h 125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00592" h="1259359">
                  <a:moveTo>
                    <a:pt x="8370163" y="1259359"/>
                  </a:moveTo>
                  <a:lnTo>
                    <a:pt x="0" y="1259359"/>
                  </a:lnTo>
                  <a:lnTo>
                    <a:pt x="0" y="0"/>
                  </a:lnTo>
                  <a:lnTo>
                    <a:pt x="9100592" y="0"/>
                  </a:lnTo>
                  <a:lnTo>
                    <a:pt x="8370163" y="1259359"/>
                  </a:lnTo>
                  <a:close/>
                </a:path>
              </a:pathLst>
            </a:custGeom>
            <a:solidFill>
              <a:schemeClr val="accent1">
                <a:lumMod val="90000"/>
                <a:lumOff val="1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4" rIns="0" bIns="46624" numCol="1" rtlCol="0" anchor="ctr" anchorCtr="0" compatLnSpc="1">
              <a:prstTxWarp prst="textNoShape">
                <a:avLst/>
              </a:prstTxWarp>
            </a:bodyPr>
            <a:lstStyle/>
            <a:p>
              <a:pPr algn="ctr" defTabSz="932200" fontAlgn="base">
                <a:spcBef>
                  <a:spcPct val="0"/>
                </a:spcBef>
                <a:spcAft>
                  <a:spcPct val="0"/>
                </a:spcAft>
              </a:pPr>
              <a:endParaRPr lang="en-US" sz="1399" dirty="0" err="1">
                <a:solidFill>
                  <a:srgbClr val="002050"/>
                </a:solidFill>
                <a:latin typeface="Segoe UI Light"/>
              </a:endParaRPr>
            </a:p>
          </p:txBody>
        </p:sp>
        <p:sp>
          <p:nvSpPr>
            <p:cNvPr id="49" name="TextBox 48">
              <a:extLst>
                <a:ext uri="{FF2B5EF4-FFF2-40B4-BE49-F238E27FC236}">
                  <a16:creationId xmlns:a16="http://schemas.microsoft.com/office/drawing/2014/main" id="{E27073CE-8247-4CAC-8531-569E45210065}"/>
                </a:ext>
              </a:extLst>
            </p:cNvPr>
            <p:cNvSpPr txBox="1"/>
            <p:nvPr/>
          </p:nvSpPr>
          <p:spPr>
            <a:xfrm>
              <a:off x="3536622" y="1569155"/>
              <a:ext cx="1236310" cy="800011"/>
            </a:xfrm>
            <a:prstGeom prst="rect">
              <a:avLst/>
            </a:prstGeom>
            <a:solidFill>
              <a:schemeClr val="accent1">
                <a:lumMod val="90000"/>
                <a:lumOff val="10000"/>
              </a:schemeClr>
            </a:solidFill>
          </p:spPr>
          <p:txBody>
            <a:bodyPr wrap="square" lIns="186492" tIns="149193" rIns="186492" bIns="149193" rtlCol="0">
              <a:spAutoFit/>
            </a:bodyPr>
            <a:lstStyle/>
            <a:p>
              <a:pPr algn="r" defTabSz="932575">
                <a:lnSpc>
                  <a:spcPct val="90000"/>
                </a:lnSpc>
                <a:spcAft>
                  <a:spcPts val="612"/>
                </a:spcAft>
              </a:pPr>
              <a:r>
                <a:rPr lang="en-US" dirty="0">
                  <a:solidFill>
                    <a:srgbClr val="FFFFFF"/>
                  </a:solidFill>
                  <a:latin typeface="Segoe UI" panose="020B0502040204020203" pitchFamily="34" charset="0"/>
                  <a:cs typeface="Segoe UI" panose="020B0502040204020203" pitchFamily="34" charset="0"/>
                </a:rPr>
                <a:t>Team Member</a:t>
              </a:r>
            </a:p>
          </p:txBody>
        </p:sp>
        <p:sp>
          <p:nvSpPr>
            <p:cNvPr id="52" name="Rectangle 51">
              <a:extLst>
                <a:ext uri="{FF2B5EF4-FFF2-40B4-BE49-F238E27FC236}">
                  <a16:creationId xmlns:a16="http://schemas.microsoft.com/office/drawing/2014/main" id="{78BBB789-600E-4C31-A300-B485459B46A6}"/>
                </a:ext>
              </a:extLst>
            </p:cNvPr>
            <p:cNvSpPr/>
            <p:nvPr/>
          </p:nvSpPr>
          <p:spPr bwMode="auto">
            <a:xfrm rot="10800000" flipV="1">
              <a:off x="4846638" y="1339443"/>
              <a:ext cx="5486400" cy="1259359"/>
            </a:xfrm>
            <a:prstGeom prst="rect">
              <a:avLst/>
            </a:prstGeom>
            <a:solidFill>
              <a:srgbClr val="E5E7E9"/>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54" tIns="46624" rIns="0" bIns="46624" numCol="1" rtlCol="0" anchor="ctr" anchorCtr="0" compatLnSpc="1">
              <a:prstTxWarp prst="textNoShape">
                <a:avLst/>
              </a:prstTxWarp>
            </a:bodyPr>
            <a:lstStyle/>
            <a:p>
              <a:pPr defTabSz="950857" fontAlgn="base">
                <a:spcBef>
                  <a:spcPct val="0"/>
                </a:spcBef>
              </a:pPr>
              <a:r>
                <a:rPr lang="en-US" sz="1099" dirty="0">
                  <a:solidFill>
                    <a:srgbClr val="002050"/>
                  </a:solidFill>
                  <a:latin typeface="Segoe UI Semilight" panose="020B0402040204020203" pitchFamily="34" charset="0"/>
                  <a:cs typeface="Segoe UI Semilight" panose="020B0402040204020203" pitchFamily="34" charset="0"/>
                </a:rPr>
                <a:t>Read and approve</a:t>
              </a:r>
            </a:p>
            <a:p>
              <a:pPr defTabSz="950857" fontAlgn="base">
                <a:spcBef>
                  <a:spcPct val="0"/>
                </a:spcBef>
              </a:pPr>
              <a:r>
                <a:rPr lang="en-US" sz="1099" dirty="0">
                  <a:solidFill>
                    <a:srgbClr val="002050"/>
                  </a:solidFill>
                  <a:latin typeface="Segoe UI Semilight" panose="020B0402040204020203" pitchFamily="34" charset="0"/>
                  <a:cs typeface="Segoe UI Semilight" panose="020B0402040204020203" pitchFamily="34" charset="0"/>
                </a:rPr>
                <a:t>Run all reports</a:t>
              </a:r>
            </a:p>
            <a:p>
              <a:pPr defTabSz="950857" fontAlgn="base">
                <a:spcBef>
                  <a:spcPct val="0"/>
                </a:spcBef>
              </a:pPr>
              <a:r>
                <a:rPr lang="en-US" sz="1099" dirty="0">
                  <a:solidFill>
                    <a:srgbClr val="002050"/>
                  </a:solidFill>
                  <a:latin typeface="Segoe UI Semilight" panose="020B0402040204020203" pitchFamily="34" charset="0"/>
                  <a:cs typeface="Segoe UI Semilight" panose="020B0402040204020203" pitchFamily="34" charset="0"/>
                </a:rPr>
                <a:t>Employee self-serve</a:t>
              </a:r>
            </a:p>
          </p:txBody>
        </p:sp>
      </p:grpSp>
      <p:grpSp>
        <p:nvGrpSpPr>
          <p:cNvPr id="18" name="Group 17">
            <a:extLst>
              <a:ext uri="{FF2B5EF4-FFF2-40B4-BE49-F238E27FC236}">
                <a16:creationId xmlns:a16="http://schemas.microsoft.com/office/drawing/2014/main" id="{D4EFDCEC-8B8D-424B-BDA8-B7EA911257F8}"/>
              </a:ext>
            </a:extLst>
          </p:cNvPr>
          <p:cNvGrpSpPr/>
          <p:nvPr/>
        </p:nvGrpSpPr>
        <p:grpSpPr>
          <a:xfrm>
            <a:off x="88" y="2943769"/>
            <a:ext cx="12434712" cy="1259184"/>
            <a:chOff x="-1" y="2803001"/>
            <a:chExt cx="12436476" cy="1259362"/>
          </a:xfrm>
        </p:grpSpPr>
        <p:sp>
          <p:nvSpPr>
            <p:cNvPr id="43" name="Rectangle 42">
              <a:extLst>
                <a:ext uri="{FF2B5EF4-FFF2-40B4-BE49-F238E27FC236}">
                  <a16:creationId xmlns:a16="http://schemas.microsoft.com/office/drawing/2014/main" id="{029B3942-B15F-44D3-A703-CDA3943CF385}"/>
                </a:ext>
              </a:extLst>
            </p:cNvPr>
            <p:cNvSpPr/>
            <p:nvPr/>
          </p:nvSpPr>
          <p:spPr bwMode="auto">
            <a:xfrm rot="10800000" flipV="1">
              <a:off x="-1" y="2803001"/>
              <a:ext cx="12436476" cy="1259359"/>
            </a:xfrm>
            <a:prstGeom prst="rect">
              <a:avLst/>
            </a:prstGeom>
            <a:solidFill>
              <a:schemeClr val="accent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4" rIns="0" bIns="46624" numCol="1" rtlCol="0" anchor="ctr" anchorCtr="0" compatLnSpc="1">
              <a:prstTxWarp prst="textNoShape">
                <a:avLst/>
              </a:prstTxWarp>
            </a:bodyPr>
            <a:lstStyle/>
            <a:p>
              <a:pPr algn="ctr" defTabSz="932200" fontAlgn="base">
                <a:spcBef>
                  <a:spcPct val="0"/>
                </a:spcBef>
                <a:spcAft>
                  <a:spcPct val="0"/>
                </a:spcAft>
              </a:pPr>
              <a:endParaRPr lang="en-US" sz="1399" dirty="0" err="1">
                <a:solidFill>
                  <a:srgbClr val="002050"/>
                </a:solidFill>
                <a:latin typeface="Segoe UI Light"/>
              </a:endParaRPr>
            </a:p>
          </p:txBody>
        </p:sp>
        <p:sp>
          <p:nvSpPr>
            <p:cNvPr id="33" name="Freeform: Shape 32">
              <a:extLst>
                <a:ext uri="{FF2B5EF4-FFF2-40B4-BE49-F238E27FC236}">
                  <a16:creationId xmlns:a16="http://schemas.microsoft.com/office/drawing/2014/main" id="{B8C6348D-B9A3-4F9E-936D-100D3122B606}"/>
                </a:ext>
              </a:extLst>
            </p:cNvPr>
            <p:cNvSpPr/>
            <p:nvPr/>
          </p:nvSpPr>
          <p:spPr bwMode="auto">
            <a:xfrm rot="10800000">
              <a:off x="2059984" y="2803004"/>
              <a:ext cx="9949455" cy="1259359"/>
            </a:xfrm>
            <a:custGeom>
              <a:avLst/>
              <a:gdLst>
                <a:gd name="connsiteX0" fmla="*/ 9219027 w 9949455"/>
                <a:gd name="connsiteY0" fmla="*/ 1259359 h 1259359"/>
                <a:gd name="connsiteX1" fmla="*/ 0 w 9949455"/>
                <a:gd name="connsiteY1" fmla="*/ 1259359 h 1259359"/>
                <a:gd name="connsiteX2" fmla="*/ 0 w 9949455"/>
                <a:gd name="connsiteY2" fmla="*/ 0 h 1259359"/>
                <a:gd name="connsiteX3" fmla="*/ 9949455 w 9949455"/>
                <a:gd name="connsiteY3" fmla="*/ 0 h 1259359"/>
                <a:gd name="connsiteX4" fmla="*/ 9219027 w 9949455"/>
                <a:gd name="connsiteY4" fmla="*/ 1259359 h 125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9455" h="1259359">
                  <a:moveTo>
                    <a:pt x="9219027" y="1259359"/>
                  </a:moveTo>
                  <a:lnTo>
                    <a:pt x="0" y="1259359"/>
                  </a:lnTo>
                  <a:lnTo>
                    <a:pt x="0" y="0"/>
                  </a:lnTo>
                  <a:lnTo>
                    <a:pt x="9949455" y="0"/>
                  </a:lnTo>
                  <a:lnTo>
                    <a:pt x="9219027" y="1259359"/>
                  </a:lnTo>
                  <a:close/>
                </a:path>
              </a:pathLst>
            </a:custGeom>
            <a:solidFill>
              <a:schemeClr val="accent1">
                <a:lumMod val="90000"/>
                <a:lumOff val="1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6624" rIns="0" bIns="46624" numCol="1" spcCol="0" rtlCol="0" fromWordArt="0" anchor="ctr" anchorCtr="0" forceAA="0" compatLnSpc="1">
              <a:prstTxWarp prst="textNoShape">
                <a:avLst/>
              </a:prstTxWarp>
              <a:noAutofit/>
            </a:bodyPr>
            <a:lstStyle/>
            <a:p>
              <a:pPr algn="ctr" defTabSz="932200" fontAlgn="base">
                <a:spcBef>
                  <a:spcPct val="0"/>
                </a:spcBef>
                <a:spcAft>
                  <a:spcPct val="0"/>
                </a:spcAft>
              </a:pPr>
              <a:endParaRPr lang="en-US" sz="1399" dirty="0" err="1">
                <a:solidFill>
                  <a:srgbClr val="002050"/>
                </a:solidFill>
                <a:latin typeface="Segoe UI Light"/>
              </a:endParaRPr>
            </a:p>
          </p:txBody>
        </p:sp>
        <p:sp>
          <p:nvSpPr>
            <p:cNvPr id="50" name="TextBox 49">
              <a:extLst>
                <a:ext uri="{FF2B5EF4-FFF2-40B4-BE49-F238E27FC236}">
                  <a16:creationId xmlns:a16="http://schemas.microsoft.com/office/drawing/2014/main" id="{DB0FCAC7-C564-43A2-B101-744DDA72F38A}"/>
                </a:ext>
              </a:extLst>
            </p:cNvPr>
            <p:cNvSpPr txBox="1"/>
            <p:nvPr/>
          </p:nvSpPr>
          <p:spPr>
            <a:xfrm>
              <a:off x="3323758" y="3157363"/>
              <a:ext cx="1376060" cy="550641"/>
            </a:xfrm>
            <a:prstGeom prst="rect">
              <a:avLst/>
            </a:prstGeom>
            <a:noFill/>
          </p:spPr>
          <p:txBody>
            <a:bodyPr wrap="square" lIns="186492" tIns="149193" rIns="186492" bIns="149193" rtlCol="0">
              <a:spAutoFit/>
            </a:bodyPr>
            <a:lstStyle/>
            <a:p>
              <a:pPr algn="r" defTabSz="932575">
                <a:lnSpc>
                  <a:spcPct val="90000"/>
                </a:lnSpc>
                <a:spcAft>
                  <a:spcPts val="612"/>
                </a:spcAft>
              </a:pPr>
              <a:r>
                <a:rPr lang="en-US" dirty="0">
                  <a:solidFill>
                    <a:srgbClr val="FFFFFF"/>
                  </a:solidFill>
                  <a:latin typeface="Segoe UI" panose="020B0502040204020203" pitchFamily="34" charset="0"/>
                  <a:cs typeface="Segoe UI" panose="020B0502040204020203" pitchFamily="34" charset="0"/>
                </a:rPr>
                <a:t>Essentials</a:t>
              </a:r>
            </a:p>
          </p:txBody>
        </p:sp>
        <p:sp>
          <p:nvSpPr>
            <p:cNvPr id="54" name="Rectangle 53">
              <a:extLst>
                <a:ext uri="{FF2B5EF4-FFF2-40B4-BE49-F238E27FC236}">
                  <a16:creationId xmlns:a16="http://schemas.microsoft.com/office/drawing/2014/main" id="{20076789-C85B-4674-844D-C9ED68740408}"/>
                </a:ext>
              </a:extLst>
            </p:cNvPr>
            <p:cNvSpPr/>
            <p:nvPr/>
          </p:nvSpPr>
          <p:spPr bwMode="auto">
            <a:xfrm rot="10800000" flipV="1">
              <a:off x="4846638" y="2803004"/>
              <a:ext cx="5486400" cy="1259359"/>
            </a:xfrm>
            <a:prstGeom prst="rect">
              <a:avLst/>
            </a:prstGeom>
            <a:solidFill>
              <a:srgbClr val="E5E7E9"/>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46624" rIns="0" bIns="46624" numCol="3" spcCol="0" rtlCol="0" fromWordArt="0" anchor="ctr" anchorCtr="0" forceAA="0" compatLnSpc="1">
              <a:prstTxWarp prst="textNoShape">
                <a:avLst/>
              </a:prstTxWarp>
              <a:noAutofit/>
            </a:bodyPr>
            <a:lstStyle/>
            <a:p>
              <a:pPr defTabSz="950857" fontAlgn="base">
                <a:spcBef>
                  <a:spcPct val="0"/>
                </a:spcBef>
              </a:pPr>
              <a:r>
                <a:rPr lang="en-US" sz="1099" dirty="0">
                  <a:solidFill>
                    <a:srgbClr val="002050"/>
                  </a:solidFill>
                  <a:latin typeface="Segoe UI Semilight" panose="020B0402040204020203" pitchFamily="34" charset="0"/>
                  <a:cs typeface="Segoe UI Semilight" panose="020B0402040204020203" pitchFamily="34" charset="0"/>
                </a:rPr>
                <a:t>Invoicing</a:t>
              </a:r>
            </a:p>
            <a:p>
              <a:pPr defTabSz="950857" fontAlgn="base">
                <a:spcBef>
                  <a:spcPct val="0"/>
                </a:spcBef>
              </a:pPr>
              <a:r>
                <a:rPr lang="en-US" sz="1099" dirty="0">
                  <a:solidFill>
                    <a:srgbClr val="002050"/>
                  </a:solidFill>
                  <a:latin typeface="Segoe UI Semilight" panose="020B0402040204020203" pitchFamily="34" charset="0"/>
                  <a:cs typeface="Segoe UI Semilight" panose="020B0402040204020203" pitchFamily="34" charset="0"/>
                </a:rPr>
                <a:t>Purchasing</a:t>
              </a:r>
            </a:p>
            <a:p>
              <a:pPr defTabSz="950857" fontAlgn="base">
                <a:spcBef>
                  <a:spcPct val="0"/>
                </a:spcBef>
              </a:pPr>
              <a:r>
                <a:rPr lang="en-US" sz="1099" dirty="0">
                  <a:solidFill>
                    <a:srgbClr val="002050"/>
                  </a:solidFill>
                  <a:latin typeface="Segoe UI Semilight" panose="020B0402040204020203" pitchFamily="34" charset="0"/>
                  <a:cs typeface="Segoe UI Semilight" panose="020B0402040204020203" pitchFamily="34" charset="0"/>
                </a:rPr>
                <a:t>Opportunity management</a:t>
              </a:r>
            </a:p>
            <a:p>
              <a:pPr defTabSz="950857" fontAlgn="base">
                <a:spcBef>
                  <a:spcPct val="0"/>
                </a:spcBef>
              </a:pPr>
              <a:r>
                <a:rPr lang="en-US" sz="1099" dirty="0">
                  <a:solidFill>
                    <a:srgbClr val="002050"/>
                  </a:solidFill>
                  <a:latin typeface="Segoe UI Semilight" panose="020B0402040204020203" pitchFamily="34" charset="0"/>
                  <a:cs typeface="Segoe UI Semilight" panose="020B0402040204020203" pitchFamily="34" charset="0"/>
                </a:rPr>
                <a:t>Budgets</a:t>
              </a:r>
            </a:p>
            <a:p>
              <a:pPr defTabSz="950857" fontAlgn="base">
                <a:spcBef>
                  <a:spcPct val="0"/>
                </a:spcBef>
              </a:pPr>
              <a:r>
                <a:rPr lang="en-US" sz="1099" dirty="0">
                  <a:solidFill>
                    <a:srgbClr val="002050"/>
                  </a:solidFill>
                  <a:latin typeface="Segoe UI Semilight" panose="020B0402040204020203" pitchFamily="34" charset="0"/>
                  <a:cs typeface="Segoe UI Semilight" panose="020B0402040204020203" pitchFamily="34" charset="0"/>
                </a:rPr>
                <a:t>Finance</a:t>
              </a:r>
            </a:p>
            <a:p>
              <a:pPr defTabSz="950857" fontAlgn="base">
                <a:spcBef>
                  <a:spcPct val="0"/>
                </a:spcBef>
              </a:pPr>
              <a:r>
                <a:rPr lang="en-US" sz="1099" dirty="0">
                  <a:solidFill>
                    <a:srgbClr val="002050"/>
                  </a:solidFill>
                  <a:latin typeface="Segoe UI Semilight" panose="020B0402040204020203" pitchFamily="34" charset="0"/>
                  <a:cs typeface="Segoe UI Semilight" panose="020B0402040204020203" pitchFamily="34" charset="0"/>
                </a:rPr>
                <a:t>Fixed assets</a:t>
              </a:r>
            </a:p>
            <a:p>
              <a:pPr defTabSz="950857" fontAlgn="base">
                <a:spcBef>
                  <a:spcPct val="0"/>
                </a:spcBef>
              </a:pPr>
              <a:r>
                <a:rPr lang="en-US" sz="1099" dirty="0">
                  <a:solidFill>
                    <a:srgbClr val="002050"/>
                  </a:solidFill>
                  <a:latin typeface="Segoe UI Semilight" panose="020B0402040204020203" pitchFamily="34" charset="0"/>
                  <a:cs typeface="Segoe UI Semilight" panose="020B0402040204020203" pitchFamily="34" charset="0"/>
                </a:rPr>
                <a:t>Purchasing order management</a:t>
              </a:r>
            </a:p>
            <a:p>
              <a:pPr defTabSz="950857" fontAlgn="base">
                <a:spcBef>
                  <a:spcPct val="0"/>
                </a:spcBef>
              </a:pPr>
              <a:r>
                <a:rPr lang="en-US" sz="1099" dirty="0">
                  <a:solidFill>
                    <a:srgbClr val="002050"/>
                  </a:solidFill>
                  <a:latin typeface="Segoe UI Semilight" panose="020B0402040204020203" pitchFamily="34" charset="0"/>
                  <a:cs typeface="Segoe UI Semilight" panose="020B0402040204020203" pitchFamily="34" charset="0"/>
                </a:rPr>
                <a:t>Resource management</a:t>
              </a:r>
            </a:p>
            <a:p>
              <a:pPr defTabSz="950857" fontAlgn="base">
                <a:spcBef>
                  <a:spcPct val="0"/>
                </a:spcBef>
              </a:pPr>
              <a:r>
                <a:rPr lang="en-US" sz="1099" dirty="0">
                  <a:solidFill>
                    <a:srgbClr val="002050"/>
                  </a:solidFill>
                  <a:latin typeface="Segoe UI Semilight" panose="020B0402040204020203" pitchFamily="34" charset="0"/>
                  <a:cs typeface="Segoe UI Semilight" panose="020B0402040204020203" pitchFamily="34" charset="0"/>
                </a:rPr>
                <a:t>Workflow</a:t>
              </a:r>
            </a:p>
            <a:p>
              <a:pPr defTabSz="950857" fontAlgn="base">
                <a:spcBef>
                  <a:spcPct val="0"/>
                </a:spcBef>
              </a:pPr>
              <a:r>
                <a:rPr lang="en-US" sz="1099" dirty="0">
                  <a:solidFill>
                    <a:srgbClr val="002050"/>
                  </a:solidFill>
                  <a:latin typeface="Segoe UI Semilight" panose="020B0402040204020203" pitchFamily="34" charset="0"/>
                  <a:cs typeface="Segoe UI Semilight" panose="020B0402040204020203" pitchFamily="34" charset="0"/>
                </a:rPr>
                <a:t>Contact management</a:t>
              </a:r>
            </a:p>
            <a:p>
              <a:pPr defTabSz="950857" fontAlgn="base">
                <a:spcBef>
                  <a:spcPct val="0"/>
                </a:spcBef>
              </a:pPr>
              <a:r>
                <a:rPr lang="en-US" sz="1099" dirty="0">
                  <a:solidFill>
                    <a:srgbClr val="002050"/>
                  </a:solidFill>
                  <a:latin typeface="Segoe UI Semilight" panose="020B0402040204020203" pitchFamily="34" charset="0"/>
                  <a:cs typeface="Segoe UI Semilight" panose="020B0402040204020203" pitchFamily="34" charset="0"/>
                </a:rPr>
                <a:t>Simple inventory</a:t>
              </a:r>
            </a:p>
            <a:p>
              <a:pPr defTabSz="950857" fontAlgn="base">
                <a:spcBef>
                  <a:spcPct val="0"/>
                </a:spcBef>
              </a:pPr>
              <a:r>
                <a:rPr lang="en-US" sz="1099" dirty="0">
                  <a:solidFill>
                    <a:srgbClr val="002050"/>
                  </a:solidFill>
                  <a:latin typeface="Segoe UI Semilight" panose="020B0402040204020203" pitchFamily="34" charset="0"/>
                  <a:cs typeface="Segoe UI Semilight" panose="020B0402040204020203" pitchFamily="34" charset="0"/>
                </a:rPr>
                <a:t>Advanced sales </a:t>
              </a:r>
            </a:p>
            <a:p>
              <a:pPr defTabSz="950857" fontAlgn="base">
                <a:spcBef>
                  <a:spcPct val="0"/>
                </a:spcBef>
              </a:pPr>
              <a:r>
                <a:rPr lang="en-US" sz="1099" dirty="0">
                  <a:solidFill>
                    <a:srgbClr val="002050"/>
                  </a:solidFill>
                  <a:latin typeface="Segoe UI Semilight" panose="020B0402040204020203" pitchFamily="34" charset="0"/>
                  <a:cs typeface="Segoe UI Semilight" panose="020B0402040204020203" pitchFamily="34" charset="0"/>
                </a:rPr>
                <a:t>Advanced inventory </a:t>
              </a:r>
            </a:p>
            <a:p>
              <a:pPr defTabSz="950857" fontAlgn="base">
                <a:spcBef>
                  <a:spcPct val="0"/>
                </a:spcBef>
              </a:pPr>
              <a:r>
                <a:rPr lang="en-US" sz="1099" dirty="0">
                  <a:solidFill>
                    <a:srgbClr val="002050"/>
                  </a:solidFill>
                  <a:latin typeface="Segoe UI Semilight" panose="020B0402040204020203" pitchFamily="34" charset="0"/>
                  <a:cs typeface="Segoe UI Semilight" panose="020B0402040204020203" pitchFamily="34" charset="0"/>
                </a:rPr>
                <a:t>Distribution</a:t>
              </a:r>
            </a:p>
            <a:p>
              <a:pPr defTabSz="950857" fontAlgn="base">
                <a:spcBef>
                  <a:spcPct val="0"/>
                </a:spcBef>
              </a:pPr>
              <a:r>
                <a:rPr lang="en-US" sz="1099" dirty="0">
                  <a:solidFill>
                    <a:srgbClr val="002050"/>
                  </a:solidFill>
                  <a:latin typeface="Segoe UI Semilight" panose="020B0402040204020203" pitchFamily="34" charset="0"/>
                  <a:cs typeface="Segoe UI Semilight" panose="020B0402040204020203" pitchFamily="34" charset="0"/>
                </a:rPr>
                <a:t>Warehouse management  </a:t>
              </a:r>
            </a:p>
            <a:p>
              <a:pPr defTabSz="950857" fontAlgn="base">
                <a:spcBef>
                  <a:spcPct val="0"/>
                </a:spcBef>
              </a:pPr>
              <a:r>
                <a:rPr lang="en-US" sz="1099" dirty="0">
                  <a:solidFill>
                    <a:srgbClr val="002050"/>
                  </a:solidFill>
                  <a:latin typeface="Segoe UI Semilight" panose="020B0402040204020203" pitchFamily="34" charset="0"/>
                  <a:cs typeface="Segoe UI Semilight" panose="020B0402040204020203" pitchFamily="34" charset="0"/>
                </a:rPr>
                <a:t>Project management</a:t>
              </a:r>
            </a:p>
          </p:txBody>
        </p:sp>
      </p:grpSp>
      <p:grpSp>
        <p:nvGrpSpPr>
          <p:cNvPr id="19" name="Group 18">
            <a:extLst>
              <a:ext uri="{FF2B5EF4-FFF2-40B4-BE49-F238E27FC236}">
                <a16:creationId xmlns:a16="http://schemas.microsoft.com/office/drawing/2014/main" id="{69A7604F-C3BE-419E-BECC-F879B533A640}"/>
              </a:ext>
            </a:extLst>
          </p:cNvPr>
          <p:cNvGrpSpPr/>
          <p:nvPr/>
        </p:nvGrpSpPr>
        <p:grpSpPr>
          <a:xfrm>
            <a:off x="89" y="4367600"/>
            <a:ext cx="12434711" cy="1259184"/>
            <a:chOff x="-1" y="4227035"/>
            <a:chExt cx="12436475" cy="1259362"/>
          </a:xfrm>
        </p:grpSpPr>
        <p:sp>
          <p:nvSpPr>
            <p:cNvPr id="44" name="Rectangle 43">
              <a:extLst>
                <a:ext uri="{FF2B5EF4-FFF2-40B4-BE49-F238E27FC236}">
                  <a16:creationId xmlns:a16="http://schemas.microsoft.com/office/drawing/2014/main" id="{B237E416-BDB9-4DFF-8FB2-4B8C7925B327}"/>
                </a:ext>
              </a:extLst>
            </p:cNvPr>
            <p:cNvSpPr/>
            <p:nvPr/>
          </p:nvSpPr>
          <p:spPr bwMode="auto">
            <a:xfrm rot="10800000" flipV="1">
              <a:off x="-1" y="4227035"/>
              <a:ext cx="12436475" cy="1259359"/>
            </a:xfrm>
            <a:prstGeom prst="rect">
              <a:avLst/>
            </a:prstGeom>
            <a:solidFill>
              <a:schemeClr val="accent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4" rIns="0" bIns="46624" numCol="1" rtlCol="0" anchor="ctr" anchorCtr="0" compatLnSpc="1">
              <a:prstTxWarp prst="textNoShape">
                <a:avLst/>
              </a:prstTxWarp>
            </a:bodyPr>
            <a:lstStyle/>
            <a:p>
              <a:pPr algn="ctr" defTabSz="932200" fontAlgn="base">
                <a:spcBef>
                  <a:spcPct val="0"/>
                </a:spcBef>
                <a:spcAft>
                  <a:spcPct val="0"/>
                </a:spcAft>
              </a:pPr>
              <a:endParaRPr lang="en-US" sz="1399" dirty="0" err="1">
                <a:solidFill>
                  <a:srgbClr val="002050"/>
                </a:solidFill>
                <a:latin typeface="Segoe UI Light"/>
              </a:endParaRPr>
            </a:p>
          </p:txBody>
        </p:sp>
        <p:sp>
          <p:nvSpPr>
            <p:cNvPr id="32" name="Freeform: Shape 31">
              <a:extLst>
                <a:ext uri="{FF2B5EF4-FFF2-40B4-BE49-F238E27FC236}">
                  <a16:creationId xmlns:a16="http://schemas.microsoft.com/office/drawing/2014/main" id="{8FA5E226-787B-457A-A318-81D5C61126EB}"/>
                </a:ext>
              </a:extLst>
            </p:cNvPr>
            <p:cNvSpPr/>
            <p:nvPr/>
          </p:nvSpPr>
          <p:spPr bwMode="auto">
            <a:xfrm rot="10800000">
              <a:off x="1234044" y="4227038"/>
              <a:ext cx="10775395" cy="1259359"/>
            </a:xfrm>
            <a:custGeom>
              <a:avLst/>
              <a:gdLst>
                <a:gd name="connsiteX0" fmla="*/ 10044967 w 10775395"/>
                <a:gd name="connsiteY0" fmla="*/ 1259359 h 1259359"/>
                <a:gd name="connsiteX1" fmla="*/ 0 w 10775395"/>
                <a:gd name="connsiteY1" fmla="*/ 1259359 h 1259359"/>
                <a:gd name="connsiteX2" fmla="*/ 0 w 10775395"/>
                <a:gd name="connsiteY2" fmla="*/ 0 h 1259359"/>
                <a:gd name="connsiteX3" fmla="*/ 10775395 w 10775395"/>
                <a:gd name="connsiteY3" fmla="*/ 0 h 1259359"/>
                <a:gd name="connsiteX4" fmla="*/ 10044967 w 10775395"/>
                <a:gd name="connsiteY4" fmla="*/ 1259359 h 125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5395" h="1259359">
                  <a:moveTo>
                    <a:pt x="10044967" y="1259359"/>
                  </a:moveTo>
                  <a:lnTo>
                    <a:pt x="0" y="1259359"/>
                  </a:lnTo>
                  <a:lnTo>
                    <a:pt x="0" y="0"/>
                  </a:lnTo>
                  <a:lnTo>
                    <a:pt x="10775395" y="0"/>
                  </a:lnTo>
                  <a:lnTo>
                    <a:pt x="10044967" y="1259359"/>
                  </a:lnTo>
                  <a:close/>
                </a:path>
              </a:pathLst>
            </a:custGeom>
            <a:solidFill>
              <a:schemeClr val="accent1">
                <a:lumMod val="90000"/>
                <a:lumOff val="1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6624" rIns="0" bIns="46624" numCol="1" spcCol="0" rtlCol="0" fromWordArt="0" anchor="ctr" anchorCtr="0" forceAA="0" compatLnSpc="1">
              <a:prstTxWarp prst="textNoShape">
                <a:avLst/>
              </a:prstTxWarp>
              <a:noAutofit/>
            </a:bodyPr>
            <a:lstStyle/>
            <a:p>
              <a:pPr algn="ctr" defTabSz="932200" fontAlgn="base">
                <a:spcBef>
                  <a:spcPct val="0"/>
                </a:spcBef>
                <a:spcAft>
                  <a:spcPct val="0"/>
                </a:spcAft>
              </a:pPr>
              <a:endParaRPr lang="en-US" sz="1399" dirty="0" err="1">
                <a:solidFill>
                  <a:srgbClr val="002050"/>
                </a:solidFill>
                <a:latin typeface="Segoe UI Light"/>
              </a:endParaRPr>
            </a:p>
          </p:txBody>
        </p:sp>
        <p:sp>
          <p:nvSpPr>
            <p:cNvPr id="51" name="TextBox 50">
              <a:extLst>
                <a:ext uri="{FF2B5EF4-FFF2-40B4-BE49-F238E27FC236}">
                  <a16:creationId xmlns:a16="http://schemas.microsoft.com/office/drawing/2014/main" id="{B9397788-997F-42A0-9083-C66AA1650FEE}"/>
                </a:ext>
              </a:extLst>
            </p:cNvPr>
            <p:cNvSpPr txBox="1"/>
            <p:nvPr/>
          </p:nvSpPr>
          <p:spPr>
            <a:xfrm>
              <a:off x="3311433" y="4581398"/>
              <a:ext cx="1376060" cy="550641"/>
            </a:xfrm>
            <a:prstGeom prst="rect">
              <a:avLst/>
            </a:prstGeom>
            <a:noFill/>
          </p:spPr>
          <p:txBody>
            <a:bodyPr wrap="square" lIns="186492" tIns="149193" rIns="186492" bIns="149193" rtlCol="0">
              <a:spAutoFit/>
            </a:bodyPr>
            <a:lstStyle/>
            <a:p>
              <a:pPr algn="r" defTabSz="932575">
                <a:lnSpc>
                  <a:spcPct val="90000"/>
                </a:lnSpc>
                <a:spcAft>
                  <a:spcPts val="612"/>
                </a:spcAft>
              </a:pPr>
              <a:r>
                <a:rPr lang="en-US" dirty="0">
                  <a:solidFill>
                    <a:srgbClr val="FFFFFF"/>
                  </a:solidFill>
                  <a:latin typeface="Segoe UI" panose="020B0502040204020203" pitchFamily="34" charset="0"/>
                  <a:cs typeface="Segoe UI" panose="020B0502040204020203" pitchFamily="34" charset="0"/>
                </a:rPr>
                <a:t>Premium</a:t>
              </a:r>
            </a:p>
          </p:txBody>
        </p:sp>
        <p:sp>
          <p:nvSpPr>
            <p:cNvPr id="55" name="Rectangle 54">
              <a:extLst>
                <a:ext uri="{FF2B5EF4-FFF2-40B4-BE49-F238E27FC236}">
                  <a16:creationId xmlns:a16="http://schemas.microsoft.com/office/drawing/2014/main" id="{34F7409B-EC33-48E4-B46E-4DD7547F648E}"/>
                </a:ext>
              </a:extLst>
            </p:cNvPr>
            <p:cNvSpPr/>
            <p:nvPr/>
          </p:nvSpPr>
          <p:spPr bwMode="auto">
            <a:xfrm rot="10800000" flipV="1">
              <a:off x="4846638" y="4227038"/>
              <a:ext cx="5486400" cy="1259359"/>
            </a:xfrm>
            <a:prstGeom prst="rect">
              <a:avLst/>
            </a:prstGeom>
            <a:solidFill>
              <a:srgbClr val="E5E7E9"/>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46624" rIns="0" bIns="46624" numCol="1" spcCol="0" rtlCol="0" fromWordArt="0" anchor="ctr" anchorCtr="0" forceAA="0" compatLnSpc="1">
              <a:prstTxWarp prst="textNoShape">
                <a:avLst/>
              </a:prstTxWarp>
              <a:noAutofit/>
            </a:bodyPr>
            <a:lstStyle/>
            <a:p>
              <a:pPr defTabSz="950857" fontAlgn="base">
                <a:spcBef>
                  <a:spcPct val="0"/>
                </a:spcBef>
              </a:pPr>
              <a:r>
                <a:rPr lang="en-US" sz="1099" dirty="0">
                  <a:solidFill>
                    <a:srgbClr val="002050"/>
                  </a:solidFill>
                  <a:latin typeface="Segoe UI Semilight" panose="020B0402040204020203" pitchFamily="34" charset="0"/>
                  <a:cs typeface="Segoe UI Semilight" panose="020B0402040204020203" pitchFamily="34" charset="0"/>
                </a:rPr>
                <a:t>Service management</a:t>
              </a:r>
            </a:p>
            <a:p>
              <a:pPr defTabSz="950857" fontAlgn="base">
                <a:spcBef>
                  <a:spcPct val="0"/>
                </a:spcBef>
              </a:pPr>
              <a:r>
                <a:rPr lang="en-US" sz="1099" dirty="0">
                  <a:solidFill>
                    <a:srgbClr val="002050"/>
                  </a:solidFill>
                  <a:latin typeface="Segoe UI Semilight" panose="020B0402040204020203" pitchFamily="34" charset="0"/>
                  <a:cs typeface="Segoe UI Semilight" panose="020B0402040204020203" pitchFamily="34" charset="0"/>
                </a:rPr>
                <a:t>Manufacturing</a:t>
              </a:r>
            </a:p>
          </p:txBody>
        </p:sp>
      </p:grpSp>
      <p:sp>
        <p:nvSpPr>
          <p:cNvPr id="7" name="Title 6"/>
          <p:cNvSpPr>
            <a:spLocks noGrp="1"/>
          </p:cNvSpPr>
          <p:nvPr>
            <p:ph type="title"/>
          </p:nvPr>
        </p:nvSpPr>
        <p:spPr/>
        <p:txBody>
          <a:bodyPr/>
          <a:lstStyle/>
          <a:p>
            <a:r>
              <a:rPr lang="en-US" dirty="0"/>
              <a:t>Pricing</a:t>
            </a:r>
          </a:p>
        </p:txBody>
      </p:sp>
      <p:sp>
        <p:nvSpPr>
          <p:cNvPr id="45" name="Rectangle 44">
            <a:extLst>
              <a:ext uri="{FF2B5EF4-FFF2-40B4-BE49-F238E27FC236}">
                <a16:creationId xmlns:a16="http://schemas.microsoft.com/office/drawing/2014/main" id="{D0057F25-E15E-4E7B-9AEA-6A2138F400E9}"/>
              </a:ext>
            </a:extLst>
          </p:cNvPr>
          <p:cNvSpPr/>
          <p:nvPr/>
        </p:nvSpPr>
        <p:spPr bwMode="auto">
          <a:xfrm rot="10800000" flipV="1">
            <a:off x="10331661" y="1480419"/>
            <a:ext cx="1676163" cy="1259181"/>
          </a:xfrm>
          <a:prstGeom prst="rect">
            <a:avLst/>
          </a:prstGeom>
          <a:solidFill>
            <a:schemeClr val="accent1">
              <a:lumMod val="90000"/>
              <a:lumOff val="1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4" rIns="0" bIns="46624" numCol="1" rtlCol="0" anchor="ctr" anchorCtr="0" compatLnSpc="1">
            <a:prstTxWarp prst="textNoShape">
              <a:avLst/>
            </a:prstTxWarp>
          </a:bodyPr>
          <a:lstStyle/>
          <a:p>
            <a:pPr algn="ctr" defTabSz="932200" fontAlgn="base">
              <a:spcBef>
                <a:spcPct val="0"/>
              </a:spcBef>
              <a:spcAft>
                <a:spcPct val="0"/>
              </a:spcAft>
            </a:pPr>
            <a:r>
              <a:rPr lang="en-US" sz="3999" dirty="0">
                <a:solidFill>
                  <a:srgbClr val="FFFFFF"/>
                </a:solidFill>
                <a:latin typeface="Segoe UI Light"/>
              </a:rPr>
              <a:t>$8</a:t>
            </a:r>
          </a:p>
        </p:txBody>
      </p:sp>
      <p:sp>
        <p:nvSpPr>
          <p:cNvPr id="46" name="Rectangle 45">
            <a:extLst>
              <a:ext uri="{FF2B5EF4-FFF2-40B4-BE49-F238E27FC236}">
                <a16:creationId xmlns:a16="http://schemas.microsoft.com/office/drawing/2014/main" id="{9D4D9095-303B-475A-801C-1E533E3F5DF5}"/>
              </a:ext>
            </a:extLst>
          </p:cNvPr>
          <p:cNvSpPr/>
          <p:nvPr/>
        </p:nvSpPr>
        <p:spPr bwMode="auto">
          <a:xfrm rot="10800000" flipV="1">
            <a:off x="10331661" y="2943769"/>
            <a:ext cx="1676163" cy="1259181"/>
          </a:xfrm>
          <a:prstGeom prst="rect">
            <a:avLst/>
          </a:prstGeom>
          <a:solidFill>
            <a:schemeClr val="accent1">
              <a:lumMod val="90000"/>
              <a:lumOff val="1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4" rIns="0" bIns="46624" numCol="1" rtlCol="0" anchor="ctr" anchorCtr="0" compatLnSpc="1">
            <a:prstTxWarp prst="textNoShape">
              <a:avLst/>
            </a:prstTxWarp>
          </a:bodyPr>
          <a:lstStyle/>
          <a:p>
            <a:pPr algn="ctr" defTabSz="932200" fontAlgn="base">
              <a:spcBef>
                <a:spcPct val="0"/>
              </a:spcBef>
              <a:spcAft>
                <a:spcPct val="0"/>
              </a:spcAft>
            </a:pPr>
            <a:r>
              <a:rPr lang="en-US" sz="3999" dirty="0">
                <a:solidFill>
                  <a:srgbClr val="FFFFFF"/>
                </a:solidFill>
                <a:latin typeface="Segoe UI Light"/>
              </a:rPr>
              <a:t>$70</a:t>
            </a:r>
          </a:p>
        </p:txBody>
      </p:sp>
      <p:sp>
        <p:nvSpPr>
          <p:cNvPr id="47" name="Rectangle 46">
            <a:extLst>
              <a:ext uri="{FF2B5EF4-FFF2-40B4-BE49-F238E27FC236}">
                <a16:creationId xmlns:a16="http://schemas.microsoft.com/office/drawing/2014/main" id="{1EE95570-D9E6-4388-8E3C-B30D5238ACE4}"/>
              </a:ext>
            </a:extLst>
          </p:cNvPr>
          <p:cNvSpPr/>
          <p:nvPr/>
        </p:nvSpPr>
        <p:spPr bwMode="auto">
          <a:xfrm rot="10800000" flipV="1">
            <a:off x="10331660" y="4367602"/>
            <a:ext cx="1676163" cy="1259181"/>
          </a:xfrm>
          <a:prstGeom prst="rect">
            <a:avLst/>
          </a:prstGeom>
          <a:solidFill>
            <a:schemeClr val="accent1">
              <a:lumMod val="90000"/>
              <a:lumOff val="1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4" rIns="0" bIns="46624" numCol="1" rtlCol="0" anchor="ctr" anchorCtr="0" compatLnSpc="1">
            <a:prstTxWarp prst="textNoShape">
              <a:avLst/>
            </a:prstTxWarp>
          </a:bodyPr>
          <a:lstStyle/>
          <a:p>
            <a:pPr algn="ctr" defTabSz="932200" fontAlgn="base">
              <a:spcBef>
                <a:spcPct val="0"/>
              </a:spcBef>
              <a:spcAft>
                <a:spcPct val="0"/>
              </a:spcAft>
            </a:pPr>
            <a:r>
              <a:rPr lang="en-US" sz="3999" dirty="0">
                <a:solidFill>
                  <a:srgbClr val="FFFFFF"/>
                </a:solidFill>
                <a:latin typeface="Segoe UI Light"/>
              </a:rPr>
              <a:t>$100</a:t>
            </a:r>
          </a:p>
        </p:txBody>
      </p:sp>
      <p:sp>
        <p:nvSpPr>
          <p:cNvPr id="60" name="TextBox 59">
            <a:extLst>
              <a:ext uri="{FF2B5EF4-FFF2-40B4-BE49-F238E27FC236}">
                <a16:creationId xmlns:a16="http://schemas.microsoft.com/office/drawing/2014/main" id="{23AC324C-AEFA-4372-BECB-4CA7FCA9083D}"/>
              </a:ext>
            </a:extLst>
          </p:cNvPr>
          <p:cNvSpPr txBox="1"/>
          <p:nvPr/>
        </p:nvSpPr>
        <p:spPr>
          <a:xfrm>
            <a:off x="300627" y="5904363"/>
            <a:ext cx="4575107" cy="978949"/>
          </a:xfrm>
          <a:prstGeom prst="rect">
            <a:avLst/>
          </a:prstGeom>
        </p:spPr>
        <p:txBody>
          <a:bodyPr vert="horz" wrap="square" lIns="182854" tIns="45713" rIns="45713" bIns="45713" numCol="1" rtlCol="0" anchor="t" anchorCtr="0">
            <a:noAutofit/>
          </a:bodyPr>
          <a:lstStyle/>
          <a:p>
            <a:pPr defTabSz="914191">
              <a:buSzPct val="90000"/>
            </a:pPr>
            <a:r>
              <a:rPr lang="en-US" sz="1099" dirty="0">
                <a:solidFill>
                  <a:srgbClr val="002050"/>
                </a:solidFill>
                <a:latin typeface="Segoe UI Semilight" panose="020B0402040204020203" pitchFamily="34" charset="0"/>
                <a:ea typeface="Segoe UI" charset="0"/>
                <a:cs typeface="Segoe UI Semilight" panose="020B0402040204020203" pitchFamily="34" charset="0"/>
              </a:rPr>
              <a:t>Available in Cloud Solution Provider (CSP)</a:t>
            </a:r>
          </a:p>
          <a:p>
            <a:pPr defTabSz="914191">
              <a:buSzPct val="90000"/>
            </a:pPr>
            <a:r>
              <a:rPr lang="en-US" sz="1099" dirty="0">
                <a:solidFill>
                  <a:srgbClr val="002050"/>
                </a:solidFill>
                <a:latin typeface="Segoe UI Semilight" panose="020B0402040204020203" pitchFamily="34" charset="0"/>
                <a:ea typeface="Segoe UI" charset="0"/>
                <a:cs typeface="Segoe UI Semilight" panose="020B0402040204020203" pitchFamily="34" charset="0"/>
              </a:rPr>
              <a:t>Includes cloud platform, Microsoft PowerApps and Microsoft Flow</a:t>
            </a:r>
          </a:p>
          <a:p>
            <a:pPr defTabSz="914191">
              <a:buSzPct val="90000"/>
            </a:pPr>
            <a:r>
              <a:rPr lang="en-US" sz="1099" dirty="0">
                <a:solidFill>
                  <a:srgbClr val="002050"/>
                </a:solidFill>
                <a:latin typeface="Segoe UI Semilight" panose="020B0402040204020203" pitchFamily="34" charset="0"/>
                <a:ea typeface="Segoe UI" charset="0"/>
                <a:cs typeface="Segoe UI Semilight" panose="020B0402040204020203" pitchFamily="34" charset="0"/>
              </a:rPr>
              <a:t>Partners can determine end-customer pricing</a:t>
            </a:r>
          </a:p>
          <a:p>
            <a:pPr defTabSz="914191">
              <a:buSzPct val="90000"/>
            </a:pPr>
            <a:endParaRPr lang="en-US" sz="1099" dirty="0">
              <a:solidFill>
                <a:srgbClr val="002050"/>
              </a:solidFill>
              <a:latin typeface="Segoe UI Semilight" panose="020B0402040204020203" pitchFamily="34" charset="0"/>
              <a:ea typeface="Segoe UI" charset="0"/>
              <a:cs typeface="Segoe UI Semilight" panose="020B0402040204020203" pitchFamily="34" charset="0"/>
            </a:endParaRPr>
          </a:p>
          <a:p>
            <a:pPr defTabSz="914191">
              <a:buSzPct val="90000"/>
            </a:pPr>
            <a:r>
              <a:rPr lang="en-US" sz="1100" dirty="0">
                <a:solidFill>
                  <a:srgbClr val="002050"/>
                </a:solidFill>
                <a:latin typeface="Segoe UI Semilight" panose="020B0402040204020203" pitchFamily="34" charset="0"/>
                <a:ea typeface="Segoe UI" charset="0"/>
                <a:cs typeface="Segoe UI Semilight" panose="020B0402040204020203" pitchFamily="34" charset="0"/>
              </a:rPr>
              <a:t>*</a:t>
            </a:r>
            <a:r>
              <a:rPr lang="en-US" sz="1099" dirty="0">
                <a:solidFill>
                  <a:srgbClr val="002050"/>
                </a:solidFill>
                <a:latin typeface="Segoe UI Semilight" panose="020B0402040204020203" pitchFamily="34" charset="0"/>
                <a:ea typeface="Segoe UI" charset="0"/>
                <a:cs typeface="Segoe UI Semilight" panose="020B0402040204020203" pitchFamily="34" charset="0"/>
              </a:rPr>
              <a:t>All pricing subject to change. Please consult price list for actual pricing</a:t>
            </a:r>
            <a:endParaRPr lang="en-US" sz="1100" dirty="0">
              <a:solidFill>
                <a:srgbClr val="002050"/>
              </a:solidFill>
              <a:latin typeface="Segoe UI Semilight" panose="020B0402040204020203" pitchFamily="34" charset="0"/>
              <a:ea typeface="Segoe UI" charset="0"/>
              <a:cs typeface="Segoe UI Semilight" panose="020B0402040204020203" pitchFamily="34" charset="0"/>
            </a:endParaRPr>
          </a:p>
        </p:txBody>
      </p:sp>
      <p:sp>
        <p:nvSpPr>
          <p:cNvPr id="23" name="Rectangle 22">
            <a:extLst>
              <a:ext uri="{FF2B5EF4-FFF2-40B4-BE49-F238E27FC236}">
                <a16:creationId xmlns:a16="http://schemas.microsoft.com/office/drawing/2014/main" id="{B0BB3568-7082-4DE5-8052-F1D48EB2AE4E}"/>
              </a:ext>
            </a:extLst>
          </p:cNvPr>
          <p:cNvSpPr/>
          <p:nvPr/>
        </p:nvSpPr>
        <p:spPr bwMode="auto">
          <a:xfrm>
            <a:off x="8905463" y="0"/>
            <a:ext cx="3529426" cy="365760"/>
          </a:xfrm>
          <a:prstGeom prst="rect">
            <a:avLst/>
          </a:prstGeom>
          <a:solidFill>
            <a:srgbClr val="002050"/>
          </a:solidFill>
          <a:ln w="10795" cap="flat" cmpd="sng" algn="ctr">
            <a:noFill/>
            <a:prstDash val="solid"/>
            <a:headEnd type="none" w="med" len="med"/>
            <a:tailEnd type="none" w="med" len="med"/>
          </a:ln>
          <a:effectLst/>
        </p:spPr>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gradFill>
                <a:gsLst>
                  <a:gs pos="0">
                    <a:srgbClr val="FFFFFF"/>
                  </a:gs>
                  <a:gs pos="100000">
                    <a:srgbClr val="FFFFFF"/>
                  </a:gs>
                </a:gsLst>
                <a:lin ang="5400000" scaled="0"/>
              </a:gradFill>
              <a:effectLst/>
              <a:uLnTx/>
              <a:uFillTx/>
              <a:latin typeface="Segoe UI Semilight"/>
              <a:ea typeface="+mn-ea"/>
              <a:cs typeface="+mn-cs"/>
            </a:endParaRPr>
          </a:p>
        </p:txBody>
      </p:sp>
      <p:cxnSp>
        <p:nvCxnSpPr>
          <p:cNvPr id="24" name="Straight Connector 23">
            <a:extLst>
              <a:ext uri="{FF2B5EF4-FFF2-40B4-BE49-F238E27FC236}">
                <a16:creationId xmlns:a16="http://schemas.microsoft.com/office/drawing/2014/main" id="{D34D72A8-35C4-44B9-820C-DBC2BA171327}"/>
              </a:ext>
            </a:extLst>
          </p:cNvPr>
          <p:cNvCxnSpPr/>
          <p:nvPr/>
        </p:nvCxnSpPr>
        <p:spPr>
          <a:xfrm>
            <a:off x="10303657" y="47407"/>
            <a:ext cx="0" cy="274320"/>
          </a:xfrm>
          <a:prstGeom prst="line">
            <a:avLst/>
          </a:prstGeom>
          <a:noFill/>
          <a:ln w="12700" cap="flat" cmpd="sng" algn="ctr">
            <a:solidFill>
              <a:srgbClr val="FFFFFF"/>
            </a:solidFill>
            <a:prstDash val="solid"/>
            <a:headEnd type="oval" w="sm" len="sm"/>
            <a:tailEnd type="oval" w="sm" len="sm"/>
          </a:ln>
          <a:effectLst/>
        </p:spPr>
      </p:cxnSp>
      <p:cxnSp>
        <p:nvCxnSpPr>
          <p:cNvPr id="25" name="Straight Connector 24">
            <a:extLst>
              <a:ext uri="{FF2B5EF4-FFF2-40B4-BE49-F238E27FC236}">
                <a16:creationId xmlns:a16="http://schemas.microsoft.com/office/drawing/2014/main" id="{56B19F7E-D30E-46AA-AA78-B26EC93FD433}"/>
              </a:ext>
            </a:extLst>
          </p:cNvPr>
          <p:cNvCxnSpPr/>
          <p:nvPr/>
        </p:nvCxnSpPr>
        <p:spPr>
          <a:xfrm>
            <a:off x="11026139" y="47407"/>
            <a:ext cx="0" cy="274320"/>
          </a:xfrm>
          <a:prstGeom prst="line">
            <a:avLst/>
          </a:prstGeom>
          <a:noFill/>
          <a:ln w="12700" cap="flat" cmpd="sng" algn="ctr">
            <a:solidFill>
              <a:srgbClr val="FFFFFF"/>
            </a:solidFill>
            <a:prstDash val="solid"/>
            <a:headEnd type="oval" w="sm" len="sm"/>
            <a:tailEnd type="oval" w="sm" len="sm"/>
          </a:ln>
          <a:effectLst/>
        </p:spPr>
      </p:cxnSp>
      <p:cxnSp>
        <p:nvCxnSpPr>
          <p:cNvPr id="26" name="Straight Connector 25">
            <a:extLst>
              <a:ext uri="{FF2B5EF4-FFF2-40B4-BE49-F238E27FC236}">
                <a16:creationId xmlns:a16="http://schemas.microsoft.com/office/drawing/2014/main" id="{274CF47A-2A38-4E3C-847D-F7EFBF7EEDFB}"/>
              </a:ext>
            </a:extLst>
          </p:cNvPr>
          <p:cNvCxnSpPr/>
          <p:nvPr/>
        </p:nvCxnSpPr>
        <p:spPr>
          <a:xfrm>
            <a:off x="11748621" y="47407"/>
            <a:ext cx="0" cy="274320"/>
          </a:xfrm>
          <a:prstGeom prst="line">
            <a:avLst/>
          </a:prstGeom>
          <a:noFill/>
          <a:ln w="12700" cap="flat" cmpd="sng" algn="ctr">
            <a:solidFill>
              <a:srgbClr val="FFFFFF"/>
            </a:solidFill>
            <a:prstDash val="solid"/>
            <a:headEnd type="oval" w="sm" len="sm"/>
            <a:tailEnd type="oval" w="sm" len="sm"/>
          </a:ln>
          <a:effectLst/>
        </p:spPr>
      </p:cxnSp>
      <p:sp>
        <p:nvSpPr>
          <p:cNvPr id="27" name="Rectangle 26">
            <a:extLst>
              <a:ext uri="{FF2B5EF4-FFF2-40B4-BE49-F238E27FC236}">
                <a16:creationId xmlns:a16="http://schemas.microsoft.com/office/drawing/2014/main" id="{4EE3CCBF-5A19-49B5-94AC-FEC1BDE8910B}"/>
              </a:ext>
            </a:extLst>
          </p:cNvPr>
          <p:cNvSpPr/>
          <p:nvPr/>
        </p:nvSpPr>
        <p:spPr bwMode="auto">
          <a:xfrm>
            <a:off x="11113060" y="1687"/>
            <a:ext cx="548640" cy="365760"/>
          </a:xfrm>
          <a:prstGeom prst="rect">
            <a:avLst/>
          </a:prstGeom>
          <a:noFill/>
          <a:ln>
            <a:no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51028" fontAlgn="base">
              <a:lnSpc>
                <a:spcPct val="90000"/>
              </a:lnSpc>
              <a:spcBef>
                <a:spcPct val="0"/>
              </a:spcBef>
              <a:spcAft>
                <a:spcPct val="0"/>
              </a:spcAft>
              <a:defRPr/>
            </a:pPr>
            <a:r>
              <a:rPr lang="en-US" sz="900" kern="0" dirty="0">
                <a:solidFill>
                  <a:srgbClr val="FFFFFF"/>
                </a:solidFill>
                <a:ea typeface="Segoe UI" panose="020B0502040204020203" pitchFamily="34" charset="0"/>
                <a:cs typeface="Segoe UI" panose="020B0502040204020203" pitchFamily="34" charset="0"/>
              </a:rPr>
              <a:t>Partnering</a:t>
            </a:r>
          </a:p>
        </p:txBody>
      </p:sp>
      <p:sp>
        <p:nvSpPr>
          <p:cNvPr id="28" name="Rectangle 27">
            <a:extLst>
              <a:ext uri="{FF2B5EF4-FFF2-40B4-BE49-F238E27FC236}">
                <a16:creationId xmlns:a16="http://schemas.microsoft.com/office/drawing/2014/main" id="{9518CAC6-E2D7-4FE6-9DF1-DD3FE8E7623F}"/>
              </a:ext>
            </a:extLst>
          </p:cNvPr>
          <p:cNvSpPr/>
          <p:nvPr/>
        </p:nvSpPr>
        <p:spPr bwMode="auto">
          <a:xfrm>
            <a:off x="11835541" y="1687"/>
            <a:ext cx="548640" cy="365760"/>
          </a:xfrm>
          <a:prstGeom prst="rect">
            <a:avLst/>
          </a:prstGeom>
          <a:noFill/>
          <a:ln>
            <a:no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51028" fontAlgn="base">
              <a:lnSpc>
                <a:spcPct val="90000"/>
              </a:lnSpc>
              <a:spcBef>
                <a:spcPct val="0"/>
              </a:spcBef>
              <a:spcAft>
                <a:spcPct val="0"/>
              </a:spcAft>
              <a:defRPr/>
            </a:pPr>
            <a:r>
              <a:rPr lang="en-US" sz="900" kern="0" dirty="0">
                <a:solidFill>
                  <a:srgbClr val="FFFFFF"/>
                </a:solidFill>
                <a:ea typeface="Segoe UI" panose="020B0502040204020203" pitchFamily="34" charset="0"/>
                <a:cs typeface="Segoe UI" panose="020B0502040204020203" pitchFamily="34" charset="0"/>
              </a:rPr>
              <a:t>Customer success</a:t>
            </a:r>
          </a:p>
        </p:txBody>
      </p:sp>
      <p:sp>
        <p:nvSpPr>
          <p:cNvPr id="29" name="Rectangle 28">
            <a:extLst>
              <a:ext uri="{FF2B5EF4-FFF2-40B4-BE49-F238E27FC236}">
                <a16:creationId xmlns:a16="http://schemas.microsoft.com/office/drawing/2014/main" id="{BE376A84-9070-44DB-B5ED-450599E968C8}"/>
              </a:ext>
            </a:extLst>
          </p:cNvPr>
          <p:cNvSpPr/>
          <p:nvPr/>
        </p:nvSpPr>
        <p:spPr bwMode="auto">
          <a:xfrm>
            <a:off x="10390578" y="1687"/>
            <a:ext cx="548640" cy="365760"/>
          </a:xfrm>
          <a:prstGeom prst="rect">
            <a:avLst/>
          </a:prstGeom>
          <a:noFill/>
          <a:ln>
            <a:no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51028" fontAlgn="base">
              <a:lnSpc>
                <a:spcPct val="90000"/>
              </a:lnSpc>
              <a:spcBef>
                <a:spcPct val="0"/>
              </a:spcBef>
              <a:spcAft>
                <a:spcPct val="0"/>
              </a:spcAft>
              <a:defRPr/>
            </a:pPr>
            <a:r>
              <a:rPr lang="en-US" sz="900" kern="0" dirty="0">
                <a:solidFill>
                  <a:srgbClr val="FFFFFF"/>
                </a:solidFill>
                <a:ea typeface="Segoe UI" panose="020B0502040204020203" pitchFamily="34" charset="0"/>
                <a:cs typeface="Segoe UI" panose="020B0502040204020203" pitchFamily="34" charset="0"/>
              </a:rPr>
              <a:t>Expertise </a:t>
            </a:r>
          </a:p>
        </p:txBody>
      </p:sp>
      <p:sp>
        <p:nvSpPr>
          <p:cNvPr id="30" name="Rectangle 29">
            <a:extLst>
              <a:ext uri="{FF2B5EF4-FFF2-40B4-BE49-F238E27FC236}">
                <a16:creationId xmlns:a16="http://schemas.microsoft.com/office/drawing/2014/main" id="{922C3567-598D-4954-8465-C3E838993B1C}"/>
              </a:ext>
            </a:extLst>
          </p:cNvPr>
          <p:cNvSpPr/>
          <p:nvPr/>
        </p:nvSpPr>
        <p:spPr bwMode="auto">
          <a:xfrm>
            <a:off x="9668096" y="1687"/>
            <a:ext cx="548640" cy="365760"/>
          </a:xfrm>
          <a:prstGeom prst="rect">
            <a:avLst/>
          </a:prstGeom>
          <a:noFill/>
          <a:ln>
            <a:no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51028" fontAlgn="base">
              <a:lnSpc>
                <a:spcPct val="90000"/>
              </a:lnSpc>
              <a:spcBef>
                <a:spcPct val="0"/>
              </a:spcBef>
              <a:spcAft>
                <a:spcPct val="0"/>
              </a:spcAft>
              <a:defRPr/>
            </a:pPr>
            <a:r>
              <a:rPr lang="en-US" sz="900" kern="0" dirty="0">
                <a:solidFill>
                  <a:srgbClr val="FFFFFF"/>
                </a:solidFill>
                <a:ea typeface="Segoe UI" panose="020B0502040204020203" pitchFamily="34" charset="0"/>
                <a:cs typeface="Segoe UI" panose="020B0502040204020203" pitchFamily="34" charset="0"/>
              </a:rPr>
              <a:t>Economics</a:t>
            </a:r>
          </a:p>
        </p:txBody>
      </p:sp>
      <p:cxnSp>
        <p:nvCxnSpPr>
          <p:cNvPr id="31" name="Straight Connector 30">
            <a:extLst>
              <a:ext uri="{FF2B5EF4-FFF2-40B4-BE49-F238E27FC236}">
                <a16:creationId xmlns:a16="http://schemas.microsoft.com/office/drawing/2014/main" id="{40FCD6B0-5800-4DAC-AF88-4020E2C30F38}"/>
              </a:ext>
            </a:extLst>
          </p:cNvPr>
          <p:cNvCxnSpPr/>
          <p:nvPr/>
        </p:nvCxnSpPr>
        <p:spPr>
          <a:xfrm>
            <a:off x="9581175" y="47407"/>
            <a:ext cx="0" cy="274320"/>
          </a:xfrm>
          <a:prstGeom prst="line">
            <a:avLst/>
          </a:prstGeom>
          <a:noFill/>
          <a:ln w="12700" cap="flat" cmpd="sng" algn="ctr">
            <a:solidFill>
              <a:srgbClr val="FFFFFF"/>
            </a:solidFill>
            <a:prstDash val="solid"/>
            <a:headEnd type="oval" w="sm" len="sm"/>
            <a:tailEnd type="oval" w="sm" len="sm"/>
          </a:ln>
          <a:effectLst/>
        </p:spPr>
      </p:cxnSp>
      <p:sp>
        <p:nvSpPr>
          <p:cNvPr id="35" name="Rectangle 34">
            <a:extLst>
              <a:ext uri="{FF2B5EF4-FFF2-40B4-BE49-F238E27FC236}">
                <a16:creationId xmlns:a16="http://schemas.microsoft.com/office/drawing/2014/main" id="{D8598113-6FED-4F6A-A074-3A47A803C3D5}"/>
              </a:ext>
            </a:extLst>
          </p:cNvPr>
          <p:cNvSpPr/>
          <p:nvPr/>
        </p:nvSpPr>
        <p:spPr bwMode="auto">
          <a:xfrm>
            <a:off x="8945614" y="1687"/>
            <a:ext cx="548640" cy="365760"/>
          </a:xfrm>
          <a:prstGeom prst="rect">
            <a:avLst/>
          </a:prstGeom>
          <a:noFill/>
          <a:ln>
            <a:no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51028" fontAlgn="base">
              <a:lnSpc>
                <a:spcPct val="90000"/>
              </a:lnSpc>
              <a:spcBef>
                <a:spcPct val="0"/>
              </a:spcBef>
              <a:spcAft>
                <a:spcPct val="0"/>
              </a:spcAft>
            </a:pPr>
            <a:r>
              <a:rPr lang="en-US" sz="900" kern="0" dirty="0">
                <a:solidFill>
                  <a:srgbClr val="FFFFFF"/>
                </a:solidFill>
                <a:cs typeface="Segoe UI" panose="020B0502040204020203" pitchFamily="34" charset="0"/>
              </a:rPr>
              <a:t>Innovation</a:t>
            </a:r>
          </a:p>
        </p:txBody>
      </p:sp>
      <p:sp>
        <p:nvSpPr>
          <p:cNvPr id="37" name="Rectangle 36">
            <a:extLst>
              <a:ext uri="{FF2B5EF4-FFF2-40B4-BE49-F238E27FC236}">
                <a16:creationId xmlns:a16="http://schemas.microsoft.com/office/drawing/2014/main" id="{2759BE26-CB9F-40E6-BC54-AFCC2F0BBD26}"/>
              </a:ext>
            </a:extLst>
          </p:cNvPr>
          <p:cNvSpPr/>
          <p:nvPr/>
        </p:nvSpPr>
        <p:spPr bwMode="auto">
          <a:xfrm>
            <a:off x="8908282" y="0"/>
            <a:ext cx="666215" cy="365760"/>
          </a:xfrm>
          <a:prstGeom prst="rect">
            <a:avLst/>
          </a:prstGeom>
          <a:solidFill>
            <a:schemeClr val="bg1">
              <a:alpha val="65000"/>
            </a:schemeClr>
          </a:solidFill>
          <a:ln w="10795" cap="flat" cmpd="sng" algn="ctr">
            <a:noFill/>
            <a:prstDash val="solid"/>
            <a:headEnd type="none" w="med" len="med"/>
            <a:tailEnd type="none" w="med" len="med"/>
          </a:ln>
          <a:effectLst/>
        </p:spPr>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gradFill>
                <a:gsLst>
                  <a:gs pos="0">
                    <a:srgbClr val="FFFFFF"/>
                  </a:gs>
                  <a:gs pos="100000">
                    <a:srgbClr val="FFFFFF"/>
                  </a:gs>
                </a:gsLst>
                <a:lin ang="5400000" scaled="0"/>
              </a:gradFill>
              <a:effectLst/>
              <a:uLnTx/>
              <a:uFillTx/>
              <a:latin typeface="Segoe UI Semilight"/>
              <a:ea typeface="+mn-ea"/>
              <a:cs typeface="+mn-cs"/>
            </a:endParaRPr>
          </a:p>
        </p:txBody>
      </p:sp>
      <p:sp>
        <p:nvSpPr>
          <p:cNvPr id="38" name="Rectangle 37">
            <a:extLst>
              <a:ext uri="{FF2B5EF4-FFF2-40B4-BE49-F238E27FC236}">
                <a16:creationId xmlns:a16="http://schemas.microsoft.com/office/drawing/2014/main" id="{034F162A-F9FF-4F83-B3E6-B75A4BFE87E0}"/>
              </a:ext>
            </a:extLst>
          </p:cNvPr>
          <p:cNvSpPr/>
          <p:nvPr/>
        </p:nvSpPr>
        <p:spPr bwMode="auto">
          <a:xfrm>
            <a:off x="10303656" y="618"/>
            <a:ext cx="2131232" cy="365760"/>
          </a:xfrm>
          <a:prstGeom prst="rect">
            <a:avLst/>
          </a:prstGeom>
          <a:solidFill>
            <a:schemeClr val="bg1">
              <a:alpha val="65000"/>
            </a:schemeClr>
          </a:solidFill>
          <a:ln w="10795" cap="flat" cmpd="sng" algn="ctr">
            <a:noFill/>
            <a:prstDash val="solid"/>
            <a:headEnd type="none" w="med" len="med"/>
            <a:tailEnd type="none" w="med" len="med"/>
          </a:ln>
          <a:effectLst/>
        </p:spPr>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gradFill>
                <a:gsLst>
                  <a:gs pos="0">
                    <a:srgbClr val="FFFFFF"/>
                  </a:gs>
                  <a:gs pos="100000">
                    <a:srgbClr val="FFFFFF"/>
                  </a:gs>
                </a:gsLst>
                <a:lin ang="5400000" scaled="0"/>
              </a:gradFill>
              <a:effectLst/>
              <a:uLnTx/>
              <a:uFillTx/>
              <a:latin typeface="Segoe UI Semilight"/>
              <a:ea typeface="+mn-ea"/>
              <a:cs typeface="+mn-cs"/>
            </a:endParaRPr>
          </a:p>
        </p:txBody>
      </p:sp>
    </p:spTree>
    <p:extLst>
      <p:ext uri="{BB962C8B-B14F-4D97-AF65-F5344CB8AC3E}">
        <p14:creationId xmlns:p14="http://schemas.microsoft.com/office/powerpoint/2010/main" val="1566745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500"/>
                                        <p:tgtEl>
                                          <p:spTgt spid="6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500"/>
                                        <p:tgtEl>
                                          <p:spTgt spid="4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fade">
                                      <p:cBhvr>
                                        <p:cTn id="15" dur="500"/>
                                        <p:tgtEl>
                                          <p:spTgt spid="4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6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26"/>
          <p:cNvSpPr/>
          <p:nvPr/>
        </p:nvSpPr>
        <p:spPr bwMode="auto">
          <a:xfrm>
            <a:off x="0" y="1676402"/>
            <a:ext cx="12434888" cy="1378769"/>
          </a:xfrm>
          <a:prstGeom prst="rect">
            <a:avLst/>
          </a:prstGeom>
          <a:solidFill>
            <a:schemeClr val="accent1"/>
          </a:solidFill>
          <a:ln>
            <a:no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40" tIns="182880" rIns="91440" bIns="91440" numCol="1" rtlCol="0" anchor="t" anchorCtr="0" compatLnSpc="1">
            <a:prstTxWarp prst="textNoShape">
              <a:avLst/>
            </a:prstTxWarp>
          </a:bodyPr>
          <a:lstStyle/>
          <a:p>
            <a:pPr algn="ctr" defTabSz="932021">
              <a:defRPr/>
            </a:pPr>
            <a:r>
              <a:rPr lang="en-US" sz="2800" kern="0" dirty="0">
                <a:solidFill>
                  <a:srgbClr val="FFFFFF"/>
                </a:solidFill>
              </a:rPr>
              <a:t>Microsoft provides enablement programs tailored to your needs</a:t>
            </a:r>
          </a:p>
        </p:txBody>
      </p:sp>
      <p:sp>
        <p:nvSpPr>
          <p:cNvPr id="2" name="Title 1"/>
          <p:cNvSpPr>
            <a:spLocks noGrp="1"/>
          </p:cNvSpPr>
          <p:nvPr>
            <p:ph type="title"/>
          </p:nvPr>
        </p:nvSpPr>
        <p:spPr/>
        <p:txBody>
          <a:bodyPr/>
          <a:lstStyle/>
          <a:p>
            <a:r>
              <a:rPr lang="en-US" dirty="0"/>
              <a:t>Enablement resources for partners</a:t>
            </a:r>
          </a:p>
        </p:txBody>
      </p:sp>
      <p:sp>
        <p:nvSpPr>
          <p:cNvPr id="5" name="Text Placeholder 4"/>
          <p:cNvSpPr>
            <a:spLocks noGrp="1"/>
          </p:cNvSpPr>
          <p:nvPr>
            <p:ph type="body" sz="quarter" idx="10"/>
          </p:nvPr>
        </p:nvSpPr>
        <p:spPr>
          <a:xfrm>
            <a:off x="275382" y="1010094"/>
            <a:ext cx="11887269" cy="517065"/>
          </a:xfrm>
        </p:spPr>
        <p:txBody>
          <a:bodyPr/>
          <a:lstStyle/>
          <a:p>
            <a:r>
              <a:rPr lang="en-US" spc="0" dirty="0"/>
              <a:t>Extend your competencies and capabilities to grow your business with the cloud</a:t>
            </a:r>
          </a:p>
        </p:txBody>
      </p:sp>
      <p:grpSp>
        <p:nvGrpSpPr>
          <p:cNvPr id="7" name="Group 6"/>
          <p:cNvGrpSpPr/>
          <p:nvPr/>
        </p:nvGrpSpPr>
        <p:grpSpPr>
          <a:xfrm>
            <a:off x="901329" y="3626763"/>
            <a:ext cx="3017520" cy="2645834"/>
            <a:chOff x="546327" y="3626763"/>
            <a:chExt cx="3017520" cy="2645834"/>
          </a:xfrm>
        </p:grpSpPr>
        <p:pic>
          <p:nvPicPr>
            <p:cNvPr id="4" name="Picture 3"/>
            <p:cNvPicPr>
              <a:picLocks noChangeAspect="1"/>
            </p:cNvPicPr>
            <p:nvPr/>
          </p:nvPicPr>
          <p:blipFill>
            <a:blip r:embed="rId3"/>
            <a:stretch>
              <a:fillRect/>
            </a:stretch>
          </p:blipFill>
          <p:spPr>
            <a:xfrm>
              <a:off x="546327" y="4267014"/>
              <a:ext cx="3017520" cy="2005583"/>
            </a:xfrm>
            <a:prstGeom prst="rect">
              <a:avLst/>
            </a:prstGeom>
            <a:ln>
              <a:solidFill>
                <a:schemeClr val="tx1">
                  <a:lumMod val="20000"/>
                  <a:lumOff val="80000"/>
                </a:schemeClr>
              </a:solidFill>
            </a:ln>
            <a:effectLst/>
          </p:spPr>
        </p:pic>
        <p:sp>
          <p:nvSpPr>
            <p:cNvPr id="21" name="Rectangle 20"/>
            <p:cNvSpPr/>
            <p:nvPr/>
          </p:nvSpPr>
          <p:spPr bwMode="auto">
            <a:xfrm>
              <a:off x="1063968" y="3626763"/>
              <a:ext cx="2008339" cy="54864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defTabSz="914099" fontAlgn="base">
                <a:lnSpc>
                  <a:spcPct val="90000"/>
                </a:lnSpc>
                <a:spcBef>
                  <a:spcPct val="0"/>
                </a:spcBef>
                <a:defRPr/>
              </a:pPr>
              <a:r>
                <a:rPr lang="en-US" sz="1600" dirty="0">
                  <a:solidFill>
                    <a:schemeClr val="tx2"/>
                  </a:solidFill>
                  <a:latin typeface="Segoe UI Semibold" panose="020B0702040204020203" pitchFamily="34" charset="0"/>
                  <a:ea typeface="Segoe UI" pitchFamily="34" charset="0"/>
                  <a:cs typeface="Segoe UI" pitchFamily="34" charset="0"/>
                </a:rPr>
                <a:t>Overall Partner Info &amp; Readiness </a:t>
              </a:r>
              <a:r>
                <a:rPr lang="en-US" sz="1600" dirty="0">
                  <a:solidFill>
                    <a:schemeClr val="tx2"/>
                  </a:solidFill>
                  <a:latin typeface="Segoe UI Semibold" panose="020B0702040204020203" pitchFamily="34" charset="0"/>
                  <a:ea typeface="Segoe UI" pitchFamily="34" charset="0"/>
                  <a:cs typeface="Segoe UI" pitchFamily="34" charset="0"/>
                  <a:hlinkClick r:id="rId4"/>
                </a:rPr>
                <a:t>MPN</a:t>
              </a:r>
              <a:endParaRPr lang="en-US" sz="1600" dirty="0">
                <a:solidFill>
                  <a:schemeClr val="tx2"/>
                </a:solidFill>
                <a:latin typeface="Segoe UI Semibold" panose="020B0702040204020203" pitchFamily="34" charset="0"/>
                <a:ea typeface="Segoe UI" pitchFamily="34" charset="0"/>
                <a:cs typeface="Segoe UI" pitchFamily="34" charset="0"/>
              </a:endParaRPr>
            </a:p>
          </p:txBody>
        </p:sp>
        <p:sp>
          <p:nvSpPr>
            <p:cNvPr id="22" name="Oval 21"/>
            <p:cNvSpPr/>
            <p:nvPr/>
          </p:nvSpPr>
          <p:spPr bwMode="auto">
            <a:xfrm>
              <a:off x="546327" y="3701000"/>
              <a:ext cx="400167" cy="400167"/>
            </a:xfrm>
            <a:prstGeom prst="ellipse">
              <a:avLst/>
            </a:prstGeom>
            <a:solidFill>
              <a:schemeClr val="bg1"/>
            </a:solidFill>
            <a:ln w="3175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102" fontAlgn="base">
                <a:spcBef>
                  <a:spcPct val="0"/>
                </a:spcBef>
                <a:spcAft>
                  <a:spcPct val="0"/>
                </a:spcAft>
              </a:pPr>
              <a:r>
                <a:rPr lang="en-US" sz="2400" kern="0" dirty="0">
                  <a:solidFill>
                    <a:schemeClr val="accent1"/>
                  </a:solidFill>
                  <a:latin typeface="Segoe UI Semibold" panose="020B0702040204020203" pitchFamily="34" charset="0"/>
                  <a:ea typeface="Segoe UI" pitchFamily="34" charset="0"/>
                  <a:cs typeface="Segoe UI" pitchFamily="34" charset="0"/>
                  <a:sym typeface="Wingdings" panose="05000000000000000000" pitchFamily="2" charset="2"/>
                </a:rPr>
                <a:t></a:t>
              </a:r>
              <a:endParaRPr lang="en-US" sz="2400" kern="0" dirty="0">
                <a:solidFill>
                  <a:schemeClr val="accent1"/>
                </a:solidFill>
                <a:latin typeface="Segoe UI Semibold" panose="020B0702040204020203" pitchFamily="34" charset="0"/>
                <a:ea typeface="Segoe UI" pitchFamily="34" charset="0"/>
                <a:cs typeface="Segoe UI" pitchFamily="34" charset="0"/>
              </a:endParaRPr>
            </a:p>
          </p:txBody>
        </p:sp>
      </p:grpSp>
      <p:grpSp>
        <p:nvGrpSpPr>
          <p:cNvPr id="30" name="Group 29"/>
          <p:cNvGrpSpPr/>
          <p:nvPr/>
        </p:nvGrpSpPr>
        <p:grpSpPr>
          <a:xfrm>
            <a:off x="4651335" y="3626763"/>
            <a:ext cx="3008685" cy="2646005"/>
            <a:chOff x="4651335" y="3626763"/>
            <a:chExt cx="3008685" cy="2646005"/>
          </a:xfrm>
        </p:grpSpPr>
        <p:pic>
          <p:nvPicPr>
            <p:cNvPr id="3" name="Picture 2"/>
            <p:cNvPicPr>
              <a:picLocks noChangeAspect="1"/>
            </p:cNvPicPr>
            <p:nvPr/>
          </p:nvPicPr>
          <p:blipFill>
            <a:blip r:embed="rId5"/>
            <a:stretch>
              <a:fillRect/>
            </a:stretch>
          </p:blipFill>
          <p:spPr>
            <a:xfrm>
              <a:off x="4660169" y="4266843"/>
              <a:ext cx="2999851" cy="2005925"/>
            </a:xfrm>
            <a:prstGeom prst="rect">
              <a:avLst/>
            </a:prstGeom>
            <a:ln>
              <a:solidFill>
                <a:schemeClr val="tx1">
                  <a:lumMod val="20000"/>
                  <a:lumOff val="80000"/>
                </a:schemeClr>
              </a:solidFill>
            </a:ln>
            <a:effectLst/>
          </p:spPr>
        </p:pic>
        <p:sp>
          <p:nvSpPr>
            <p:cNvPr id="23" name="Rectangle 22"/>
            <p:cNvSpPr/>
            <p:nvPr/>
          </p:nvSpPr>
          <p:spPr bwMode="auto">
            <a:xfrm>
              <a:off x="5168976" y="3626763"/>
              <a:ext cx="2027889" cy="54864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defTabSz="914099" fontAlgn="base">
                <a:lnSpc>
                  <a:spcPct val="90000"/>
                </a:lnSpc>
                <a:spcBef>
                  <a:spcPct val="0"/>
                </a:spcBef>
                <a:defRPr/>
              </a:pPr>
              <a:r>
                <a:rPr lang="en-US" sz="1600" dirty="0">
                  <a:solidFill>
                    <a:schemeClr val="tx2"/>
                  </a:solidFill>
                  <a:latin typeface="Segoe UI Semibold" panose="020B0702040204020203" pitchFamily="34" charset="0"/>
                  <a:ea typeface="Segoe UI" pitchFamily="34" charset="0"/>
                  <a:cs typeface="Segoe UI" pitchFamily="34" charset="0"/>
                </a:rPr>
                <a:t>Dynamics 365 Learning Portal </a:t>
              </a:r>
              <a:r>
                <a:rPr lang="en-US" sz="1600" dirty="0">
                  <a:solidFill>
                    <a:schemeClr val="tx2"/>
                  </a:solidFill>
                  <a:latin typeface="Segoe UI Semibold" panose="020B0702040204020203" pitchFamily="34" charset="0"/>
                  <a:ea typeface="Segoe UI" pitchFamily="34" charset="0"/>
                  <a:cs typeface="Segoe UI" pitchFamily="34" charset="0"/>
                  <a:hlinkClick r:id="rId6"/>
                </a:rPr>
                <a:t>Link</a:t>
              </a:r>
              <a:endParaRPr lang="en-US" sz="1600" dirty="0">
                <a:solidFill>
                  <a:schemeClr val="tx2"/>
                </a:solidFill>
                <a:latin typeface="Segoe UI Semibold" panose="020B0702040204020203" pitchFamily="34" charset="0"/>
                <a:ea typeface="Segoe UI" pitchFamily="34" charset="0"/>
                <a:cs typeface="Segoe UI" pitchFamily="34" charset="0"/>
              </a:endParaRPr>
            </a:p>
          </p:txBody>
        </p:sp>
        <p:sp>
          <p:nvSpPr>
            <p:cNvPr id="24" name="Oval 23"/>
            <p:cNvSpPr/>
            <p:nvPr/>
          </p:nvSpPr>
          <p:spPr bwMode="auto">
            <a:xfrm>
              <a:off x="4651335" y="3701000"/>
              <a:ext cx="400167" cy="400167"/>
            </a:xfrm>
            <a:prstGeom prst="ellipse">
              <a:avLst/>
            </a:prstGeom>
            <a:solidFill>
              <a:schemeClr val="bg1"/>
            </a:solidFill>
            <a:ln w="3175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102" fontAlgn="base">
                <a:spcBef>
                  <a:spcPct val="0"/>
                </a:spcBef>
                <a:spcAft>
                  <a:spcPct val="0"/>
                </a:spcAft>
              </a:pPr>
              <a:r>
                <a:rPr lang="en-US" sz="2400" kern="0" dirty="0">
                  <a:solidFill>
                    <a:schemeClr val="accent1"/>
                  </a:solidFill>
                  <a:latin typeface="Segoe UI Semibold" panose="020B0702040204020203" pitchFamily="34" charset="0"/>
                  <a:ea typeface="Segoe UI" pitchFamily="34" charset="0"/>
                  <a:cs typeface="Segoe UI" pitchFamily="34" charset="0"/>
                  <a:sym typeface="Wingdings" panose="05000000000000000000" pitchFamily="2" charset="2"/>
                </a:rPr>
                <a:t></a:t>
              </a:r>
              <a:endParaRPr lang="en-US" sz="2400" kern="0" dirty="0">
                <a:solidFill>
                  <a:schemeClr val="accent1"/>
                </a:solidFill>
                <a:latin typeface="Segoe UI Semibold" panose="020B0702040204020203" pitchFamily="34" charset="0"/>
                <a:ea typeface="Segoe UI" pitchFamily="34" charset="0"/>
                <a:cs typeface="Segoe UI" pitchFamily="34" charset="0"/>
              </a:endParaRPr>
            </a:p>
          </p:txBody>
        </p:sp>
      </p:grpSp>
      <p:grpSp>
        <p:nvGrpSpPr>
          <p:cNvPr id="32" name="Group 31"/>
          <p:cNvGrpSpPr/>
          <p:nvPr/>
        </p:nvGrpSpPr>
        <p:grpSpPr>
          <a:xfrm>
            <a:off x="8401341" y="3626763"/>
            <a:ext cx="3355587" cy="2646004"/>
            <a:chOff x="8401341" y="3626763"/>
            <a:chExt cx="3355587" cy="2646004"/>
          </a:xfrm>
        </p:grpSpPr>
        <p:pic>
          <p:nvPicPr>
            <p:cNvPr id="45" name="Picture 44"/>
            <p:cNvPicPr>
              <a:picLocks noChangeAspect="1"/>
            </p:cNvPicPr>
            <p:nvPr/>
          </p:nvPicPr>
          <p:blipFill>
            <a:blip r:embed="rId7"/>
            <a:stretch>
              <a:fillRect/>
            </a:stretch>
          </p:blipFill>
          <p:spPr>
            <a:xfrm>
              <a:off x="8403558" y="4266842"/>
              <a:ext cx="3353370" cy="2005925"/>
            </a:xfrm>
            <a:prstGeom prst="rect">
              <a:avLst/>
            </a:prstGeom>
            <a:ln>
              <a:solidFill>
                <a:schemeClr val="tx1">
                  <a:lumMod val="20000"/>
                  <a:lumOff val="80000"/>
                </a:schemeClr>
              </a:solidFill>
            </a:ln>
            <a:effectLst/>
          </p:spPr>
        </p:pic>
        <p:sp>
          <p:nvSpPr>
            <p:cNvPr id="25" name="Rectangle 24"/>
            <p:cNvSpPr/>
            <p:nvPr/>
          </p:nvSpPr>
          <p:spPr bwMode="auto">
            <a:xfrm>
              <a:off x="8918982" y="3626763"/>
              <a:ext cx="2487132" cy="54864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defTabSz="914099" fontAlgn="base">
                <a:lnSpc>
                  <a:spcPct val="90000"/>
                </a:lnSpc>
                <a:spcBef>
                  <a:spcPct val="0"/>
                </a:spcBef>
                <a:defRPr/>
              </a:pPr>
              <a:r>
                <a:rPr lang="en-US" sz="1600" dirty="0">
                  <a:solidFill>
                    <a:schemeClr val="tx2"/>
                  </a:solidFill>
                  <a:latin typeface="Segoe UI Semibold" panose="020B0702040204020203" pitchFamily="34" charset="0"/>
                  <a:ea typeface="Segoe UI" pitchFamily="34" charset="0"/>
                  <a:cs typeface="Segoe UI" pitchFamily="34" charset="0"/>
                </a:rPr>
                <a:t>Microsoft Partner Center </a:t>
              </a:r>
              <a:r>
                <a:rPr lang="en-US" sz="1600" dirty="0">
                  <a:solidFill>
                    <a:schemeClr val="tx2"/>
                  </a:solidFill>
                  <a:latin typeface="Segoe UI Semibold" panose="020B0702040204020203" pitchFamily="34" charset="0"/>
                  <a:ea typeface="Segoe UI" pitchFamily="34" charset="0"/>
                  <a:cs typeface="Segoe UI" pitchFamily="34" charset="0"/>
                  <a:hlinkClick r:id="rId8"/>
                </a:rPr>
                <a:t>Link</a:t>
              </a:r>
              <a:endParaRPr lang="en-US" sz="1600" dirty="0">
                <a:solidFill>
                  <a:schemeClr val="tx2"/>
                </a:solidFill>
                <a:latin typeface="Segoe UI Semibold" panose="020B0702040204020203" pitchFamily="34" charset="0"/>
                <a:ea typeface="Segoe UI" pitchFamily="34" charset="0"/>
                <a:cs typeface="Segoe UI" pitchFamily="34" charset="0"/>
              </a:endParaRPr>
            </a:p>
          </p:txBody>
        </p:sp>
        <p:sp>
          <p:nvSpPr>
            <p:cNvPr id="26" name="Oval 25"/>
            <p:cNvSpPr/>
            <p:nvPr/>
          </p:nvSpPr>
          <p:spPr bwMode="auto">
            <a:xfrm>
              <a:off x="8401341" y="3701000"/>
              <a:ext cx="400167" cy="400167"/>
            </a:xfrm>
            <a:prstGeom prst="ellipse">
              <a:avLst/>
            </a:prstGeom>
            <a:solidFill>
              <a:schemeClr val="bg1"/>
            </a:solidFill>
            <a:ln w="3175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102" fontAlgn="base">
                <a:spcBef>
                  <a:spcPct val="0"/>
                </a:spcBef>
                <a:spcAft>
                  <a:spcPct val="0"/>
                </a:spcAft>
              </a:pPr>
              <a:r>
                <a:rPr lang="en-US" sz="2400" kern="0" dirty="0">
                  <a:solidFill>
                    <a:schemeClr val="accent1"/>
                  </a:solidFill>
                  <a:latin typeface="Segoe UI Semibold" panose="020B0702040204020203" pitchFamily="34" charset="0"/>
                  <a:ea typeface="Segoe UI" pitchFamily="34" charset="0"/>
                  <a:cs typeface="Segoe UI" pitchFamily="34" charset="0"/>
                  <a:sym typeface="Wingdings" panose="05000000000000000000" pitchFamily="2" charset="2"/>
                </a:rPr>
                <a:t></a:t>
              </a:r>
              <a:endParaRPr lang="en-US" sz="2400" kern="0" dirty="0">
                <a:solidFill>
                  <a:schemeClr val="accent1"/>
                </a:solidFill>
                <a:latin typeface="Segoe UI Semibold" panose="020B0702040204020203" pitchFamily="34" charset="0"/>
                <a:ea typeface="Segoe UI" pitchFamily="34" charset="0"/>
                <a:cs typeface="Segoe UI" pitchFamily="34" charset="0"/>
              </a:endParaRPr>
            </a:p>
          </p:txBody>
        </p:sp>
      </p:grpSp>
      <p:grpSp>
        <p:nvGrpSpPr>
          <p:cNvPr id="10" name="Group 9"/>
          <p:cNvGrpSpPr/>
          <p:nvPr/>
        </p:nvGrpSpPr>
        <p:grpSpPr>
          <a:xfrm>
            <a:off x="615850" y="2427912"/>
            <a:ext cx="2103120" cy="668410"/>
            <a:chOff x="758261" y="2427912"/>
            <a:chExt cx="2103120" cy="668410"/>
          </a:xfrm>
        </p:grpSpPr>
        <p:sp>
          <p:nvSpPr>
            <p:cNvPr id="15" name="Rounded Rectangle 26"/>
            <p:cNvSpPr/>
            <p:nvPr/>
          </p:nvSpPr>
          <p:spPr bwMode="auto">
            <a:xfrm>
              <a:off x="758261" y="2427912"/>
              <a:ext cx="2103120" cy="320040"/>
            </a:xfrm>
            <a:prstGeom prst="roundRect">
              <a:avLst>
                <a:gd name="adj" fmla="val 0"/>
              </a:avLst>
            </a:prstGeom>
            <a:noFill/>
            <a:ln>
              <a:no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0" tIns="46617" rIns="0" bIns="46617" numCol="1" rtlCol="0" anchor="ctr" anchorCtr="0" compatLnSpc="1">
              <a:prstTxWarp prst="textNoShape">
                <a:avLst/>
              </a:prstTxWarp>
            </a:bodyPr>
            <a:lstStyle/>
            <a:p>
              <a:pPr algn="ctr" defTabSz="932021">
                <a:defRPr/>
              </a:pPr>
              <a:r>
                <a:rPr lang="en-US" sz="2000" kern="0" dirty="0">
                  <a:solidFill>
                    <a:schemeClr val="accent2"/>
                  </a:solidFill>
                  <a:latin typeface="Segoe UI Semibold" panose="020B0702040204020203" pitchFamily="34" charset="0"/>
                </a:rPr>
                <a:t>TOPICS</a:t>
              </a:r>
            </a:p>
          </p:txBody>
        </p:sp>
        <p:sp>
          <p:nvSpPr>
            <p:cNvPr id="6" name="Isosceles Triangle 5"/>
            <p:cNvSpPr/>
            <p:nvPr/>
          </p:nvSpPr>
          <p:spPr bwMode="auto">
            <a:xfrm>
              <a:off x="1398689" y="2842080"/>
              <a:ext cx="822263" cy="254242"/>
            </a:xfrm>
            <a:prstGeom prst="triangl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grpSp>
        <p:nvGrpSpPr>
          <p:cNvPr id="11" name="Group 10"/>
          <p:cNvGrpSpPr/>
          <p:nvPr/>
        </p:nvGrpSpPr>
        <p:grpSpPr>
          <a:xfrm>
            <a:off x="3657119" y="2427912"/>
            <a:ext cx="2103120" cy="668410"/>
            <a:chOff x="3606505" y="2427912"/>
            <a:chExt cx="2103120" cy="668410"/>
          </a:xfrm>
        </p:grpSpPr>
        <p:sp>
          <p:nvSpPr>
            <p:cNvPr id="16" name="Rounded Rectangle 26"/>
            <p:cNvSpPr/>
            <p:nvPr/>
          </p:nvSpPr>
          <p:spPr bwMode="auto">
            <a:xfrm>
              <a:off x="3606505" y="2427912"/>
              <a:ext cx="2103120" cy="320040"/>
            </a:xfrm>
            <a:prstGeom prst="roundRect">
              <a:avLst>
                <a:gd name="adj" fmla="val 0"/>
              </a:avLst>
            </a:prstGeom>
            <a:noFill/>
            <a:ln>
              <a:no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0" tIns="46617" rIns="0" bIns="46617" numCol="1" rtlCol="0" anchor="ctr" anchorCtr="0" compatLnSpc="1">
              <a:prstTxWarp prst="textNoShape">
                <a:avLst/>
              </a:prstTxWarp>
            </a:bodyPr>
            <a:lstStyle/>
            <a:p>
              <a:pPr algn="ctr" defTabSz="932021">
                <a:defRPr/>
              </a:pPr>
              <a:r>
                <a:rPr lang="en-US" sz="2000" kern="0" dirty="0">
                  <a:solidFill>
                    <a:schemeClr val="accent2"/>
                  </a:solidFill>
                  <a:latin typeface="Segoe UI Semibold" panose="020B0702040204020203" pitchFamily="34" charset="0"/>
                </a:rPr>
                <a:t>ROLES</a:t>
              </a:r>
            </a:p>
          </p:txBody>
        </p:sp>
        <p:sp>
          <p:nvSpPr>
            <p:cNvPr id="27" name="Isosceles Triangle 26"/>
            <p:cNvSpPr/>
            <p:nvPr/>
          </p:nvSpPr>
          <p:spPr bwMode="auto">
            <a:xfrm>
              <a:off x="4246933" y="2842080"/>
              <a:ext cx="822263" cy="254242"/>
            </a:xfrm>
            <a:prstGeom prst="triangl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grpSp>
        <p:nvGrpSpPr>
          <p:cNvPr id="12" name="Group 11"/>
          <p:cNvGrpSpPr/>
          <p:nvPr/>
        </p:nvGrpSpPr>
        <p:grpSpPr>
          <a:xfrm>
            <a:off x="6698388" y="2427912"/>
            <a:ext cx="2103120" cy="668410"/>
            <a:chOff x="6454749" y="2427912"/>
            <a:chExt cx="2103120" cy="668410"/>
          </a:xfrm>
        </p:grpSpPr>
        <p:sp>
          <p:nvSpPr>
            <p:cNvPr id="17" name="Rounded Rectangle 26"/>
            <p:cNvSpPr/>
            <p:nvPr/>
          </p:nvSpPr>
          <p:spPr bwMode="auto">
            <a:xfrm>
              <a:off x="6454749" y="2427912"/>
              <a:ext cx="2103120" cy="320040"/>
            </a:xfrm>
            <a:prstGeom prst="roundRect">
              <a:avLst>
                <a:gd name="adj" fmla="val 0"/>
              </a:avLst>
            </a:prstGeom>
            <a:noFill/>
            <a:ln>
              <a:no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0" tIns="46617" rIns="0" bIns="46617" numCol="1" rtlCol="0" anchor="ctr" anchorCtr="0" compatLnSpc="1">
              <a:prstTxWarp prst="textNoShape">
                <a:avLst/>
              </a:prstTxWarp>
            </a:bodyPr>
            <a:lstStyle/>
            <a:p>
              <a:pPr algn="ctr" defTabSz="932021">
                <a:defRPr/>
              </a:pPr>
              <a:r>
                <a:rPr lang="en-US" sz="2000" kern="0" dirty="0">
                  <a:solidFill>
                    <a:schemeClr val="accent2"/>
                  </a:solidFill>
                  <a:latin typeface="Segoe UI Semibold" panose="020B0702040204020203" pitchFamily="34" charset="0"/>
                </a:rPr>
                <a:t>LEVELS (100-400)</a:t>
              </a:r>
            </a:p>
          </p:txBody>
        </p:sp>
        <p:sp>
          <p:nvSpPr>
            <p:cNvPr id="28" name="Isosceles Triangle 27"/>
            <p:cNvSpPr/>
            <p:nvPr/>
          </p:nvSpPr>
          <p:spPr bwMode="auto">
            <a:xfrm>
              <a:off x="7095177" y="2842080"/>
              <a:ext cx="822263" cy="254242"/>
            </a:xfrm>
            <a:prstGeom prst="triangl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grpSp>
        <p:nvGrpSpPr>
          <p:cNvPr id="14" name="Group 13"/>
          <p:cNvGrpSpPr/>
          <p:nvPr/>
        </p:nvGrpSpPr>
        <p:grpSpPr>
          <a:xfrm>
            <a:off x="9652770" y="2427912"/>
            <a:ext cx="2103120" cy="668410"/>
            <a:chOff x="9652770" y="2427912"/>
            <a:chExt cx="2103120" cy="668410"/>
          </a:xfrm>
        </p:grpSpPr>
        <p:sp>
          <p:nvSpPr>
            <p:cNvPr id="18" name="Rounded Rectangle 26"/>
            <p:cNvSpPr/>
            <p:nvPr/>
          </p:nvSpPr>
          <p:spPr bwMode="auto">
            <a:xfrm>
              <a:off x="9652770" y="2427912"/>
              <a:ext cx="2103120" cy="320040"/>
            </a:xfrm>
            <a:prstGeom prst="roundRect">
              <a:avLst>
                <a:gd name="adj" fmla="val 0"/>
              </a:avLst>
            </a:prstGeom>
            <a:noFill/>
            <a:ln>
              <a:no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0" tIns="46617" rIns="0" bIns="46617" numCol="1" rtlCol="0" anchor="ctr" anchorCtr="0" compatLnSpc="1">
              <a:prstTxWarp prst="textNoShape">
                <a:avLst/>
              </a:prstTxWarp>
            </a:bodyPr>
            <a:lstStyle/>
            <a:p>
              <a:pPr algn="ctr" defTabSz="932021">
                <a:defRPr/>
              </a:pPr>
              <a:r>
                <a:rPr lang="en-US" sz="2000" kern="0" dirty="0">
                  <a:solidFill>
                    <a:schemeClr val="accent2"/>
                  </a:solidFill>
                  <a:latin typeface="Segoe UI Semibold" panose="020B0702040204020203" pitchFamily="34" charset="0"/>
                </a:rPr>
                <a:t>MODALITIES</a:t>
              </a:r>
            </a:p>
          </p:txBody>
        </p:sp>
        <p:sp>
          <p:nvSpPr>
            <p:cNvPr id="29" name="Isosceles Triangle 28"/>
            <p:cNvSpPr/>
            <p:nvPr/>
          </p:nvSpPr>
          <p:spPr bwMode="auto">
            <a:xfrm>
              <a:off x="10293198" y="2842080"/>
              <a:ext cx="822263" cy="254242"/>
            </a:xfrm>
            <a:prstGeom prst="triangl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sp>
        <p:nvSpPr>
          <p:cNvPr id="8" name="Slide Number Placeholder 7">
            <a:extLst>
              <a:ext uri="{FF2B5EF4-FFF2-40B4-BE49-F238E27FC236}">
                <a16:creationId xmlns:a16="http://schemas.microsoft.com/office/drawing/2014/main" id="{E06DF636-06F8-4036-829D-115EEF0BE055}"/>
              </a:ext>
            </a:extLst>
          </p:cNvPr>
          <p:cNvSpPr>
            <a:spLocks noGrp="1"/>
          </p:cNvSpPr>
          <p:nvPr>
            <p:ph type="sldNum" sz="quarter" idx="11"/>
          </p:nvPr>
        </p:nvSpPr>
        <p:spPr>
          <a:xfrm>
            <a:off x="12018281" y="6749378"/>
            <a:ext cx="376603" cy="184666"/>
          </a:xfrm>
          <a:prstGeom prst="rect">
            <a:avLst/>
          </a:prstGeom>
        </p:spPr>
        <p:txBody>
          <a:bodyPr/>
          <a:lstStyle/>
          <a:p>
            <a:fld id="{B5B7C7BE-0463-4DC4-9D10-A01A4A2951D5}" type="slidenum">
              <a:rPr lang="en-US" smtClean="0"/>
              <a:t>17</a:t>
            </a:fld>
            <a:endParaRPr lang="en-US"/>
          </a:p>
        </p:txBody>
      </p:sp>
      <p:sp>
        <p:nvSpPr>
          <p:cNvPr id="44" name="Rectangle 43">
            <a:extLst>
              <a:ext uri="{FF2B5EF4-FFF2-40B4-BE49-F238E27FC236}">
                <a16:creationId xmlns:a16="http://schemas.microsoft.com/office/drawing/2014/main" id="{31EEE823-D568-4758-8C56-8FA18523525C}"/>
              </a:ext>
            </a:extLst>
          </p:cNvPr>
          <p:cNvSpPr/>
          <p:nvPr/>
        </p:nvSpPr>
        <p:spPr bwMode="auto">
          <a:xfrm>
            <a:off x="8905463" y="0"/>
            <a:ext cx="3529426" cy="365760"/>
          </a:xfrm>
          <a:prstGeom prst="rect">
            <a:avLst/>
          </a:prstGeom>
          <a:solidFill>
            <a:srgbClr val="002050"/>
          </a:solidFill>
          <a:ln w="10795" cap="flat" cmpd="sng" algn="ctr">
            <a:noFill/>
            <a:prstDash val="solid"/>
            <a:headEnd type="none" w="med" len="med"/>
            <a:tailEnd type="none" w="med" len="med"/>
          </a:ln>
          <a:effectLst/>
        </p:spPr>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gradFill>
                <a:gsLst>
                  <a:gs pos="0">
                    <a:srgbClr val="FFFFFF"/>
                  </a:gs>
                  <a:gs pos="100000">
                    <a:srgbClr val="FFFFFF"/>
                  </a:gs>
                </a:gsLst>
                <a:lin ang="5400000" scaled="0"/>
              </a:gradFill>
              <a:effectLst/>
              <a:uLnTx/>
              <a:uFillTx/>
              <a:latin typeface="Segoe UI Semilight"/>
              <a:ea typeface="+mn-ea"/>
              <a:cs typeface="+mn-cs"/>
            </a:endParaRPr>
          </a:p>
        </p:txBody>
      </p:sp>
      <p:cxnSp>
        <p:nvCxnSpPr>
          <p:cNvPr id="46" name="Straight Connector 45">
            <a:extLst>
              <a:ext uri="{FF2B5EF4-FFF2-40B4-BE49-F238E27FC236}">
                <a16:creationId xmlns:a16="http://schemas.microsoft.com/office/drawing/2014/main" id="{8B8C5BF2-BFF5-4130-8464-6B2A0AB2D09A}"/>
              </a:ext>
            </a:extLst>
          </p:cNvPr>
          <p:cNvCxnSpPr/>
          <p:nvPr/>
        </p:nvCxnSpPr>
        <p:spPr>
          <a:xfrm>
            <a:off x="10303657" y="47407"/>
            <a:ext cx="0" cy="274320"/>
          </a:xfrm>
          <a:prstGeom prst="line">
            <a:avLst/>
          </a:prstGeom>
          <a:noFill/>
          <a:ln w="12700" cap="flat" cmpd="sng" algn="ctr">
            <a:solidFill>
              <a:srgbClr val="FFFFFF"/>
            </a:solidFill>
            <a:prstDash val="solid"/>
            <a:headEnd type="oval" w="sm" len="sm"/>
            <a:tailEnd type="oval" w="sm" len="sm"/>
          </a:ln>
          <a:effectLst/>
        </p:spPr>
      </p:cxnSp>
      <p:cxnSp>
        <p:nvCxnSpPr>
          <p:cNvPr id="47" name="Straight Connector 46">
            <a:extLst>
              <a:ext uri="{FF2B5EF4-FFF2-40B4-BE49-F238E27FC236}">
                <a16:creationId xmlns:a16="http://schemas.microsoft.com/office/drawing/2014/main" id="{5D1EE765-E7CB-45B4-AE55-C5FE9071CBE5}"/>
              </a:ext>
            </a:extLst>
          </p:cNvPr>
          <p:cNvCxnSpPr/>
          <p:nvPr/>
        </p:nvCxnSpPr>
        <p:spPr>
          <a:xfrm>
            <a:off x="11026139" y="47407"/>
            <a:ext cx="0" cy="274320"/>
          </a:xfrm>
          <a:prstGeom prst="line">
            <a:avLst/>
          </a:prstGeom>
          <a:noFill/>
          <a:ln w="12700" cap="flat" cmpd="sng" algn="ctr">
            <a:solidFill>
              <a:srgbClr val="FFFFFF"/>
            </a:solidFill>
            <a:prstDash val="solid"/>
            <a:headEnd type="oval" w="sm" len="sm"/>
            <a:tailEnd type="oval" w="sm" len="sm"/>
          </a:ln>
          <a:effectLst/>
        </p:spPr>
      </p:cxnSp>
      <p:cxnSp>
        <p:nvCxnSpPr>
          <p:cNvPr id="48" name="Straight Connector 47">
            <a:extLst>
              <a:ext uri="{FF2B5EF4-FFF2-40B4-BE49-F238E27FC236}">
                <a16:creationId xmlns:a16="http://schemas.microsoft.com/office/drawing/2014/main" id="{F9EE6D47-A0AA-40DF-A0A5-64CB1B959176}"/>
              </a:ext>
            </a:extLst>
          </p:cNvPr>
          <p:cNvCxnSpPr/>
          <p:nvPr/>
        </p:nvCxnSpPr>
        <p:spPr>
          <a:xfrm>
            <a:off x="11748621" y="47407"/>
            <a:ext cx="0" cy="274320"/>
          </a:xfrm>
          <a:prstGeom prst="line">
            <a:avLst/>
          </a:prstGeom>
          <a:noFill/>
          <a:ln w="12700" cap="flat" cmpd="sng" algn="ctr">
            <a:solidFill>
              <a:srgbClr val="FFFFFF"/>
            </a:solidFill>
            <a:prstDash val="solid"/>
            <a:headEnd type="oval" w="sm" len="sm"/>
            <a:tailEnd type="oval" w="sm" len="sm"/>
          </a:ln>
          <a:effectLst/>
        </p:spPr>
      </p:cxnSp>
      <p:sp>
        <p:nvSpPr>
          <p:cNvPr id="49" name="Rectangle 48">
            <a:extLst>
              <a:ext uri="{FF2B5EF4-FFF2-40B4-BE49-F238E27FC236}">
                <a16:creationId xmlns:a16="http://schemas.microsoft.com/office/drawing/2014/main" id="{60FCC358-11A3-4978-9C1C-A0610CCA50EE}"/>
              </a:ext>
            </a:extLst>
          </p:cNvPr>
          <p:cNvSpPr/>
          <p:nvPr/>
        </p:nvSpPr>
        <p:spPr bwMode="auto">
          <a:xfrm>
            <a:off x="11113060" y="1687"/>
            <a:ext cx="548640" cy="365760"/>
          </a:xfrm>
          <a:prstGeom prst="rect">
            <a:avLst/>
          </a:prstGeom>
          <a:noFill/>
          <a:ln>
            <a:no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51028" fontAlgn="base">
              <a:lnSpc>
                <a:spcPct val="90000"/>
              </a:lnSpc>
              <a:spcBef>
                <a:spcPct val="0"/>
              </a:spcBef>
              <a:spcAft>
                <a:spcPct val="0"/>
              </a:spcAft>
              <a:defRPr/>
            </a:pPr>
            <a:r>
              <a:rPr lang="en-US" sz="900" kern="0" dirty="0">
                <a:solidFill>
                  <a:srgbClr val="FFFFFF"/>
                </a:solidFill>
                <a:ea typeface="Segoe UI" panose="020B0502040204020203" pitchFamily="34" charset="0"/>
                <a:cs typeface="Segoe UI" panose="020B0502040204020203" pitchFamily="34" charset="0"/>
              </a:rPr>
              <a:t>Partnering</a:t>
            </a:r>
          </a:p>
        </p:txBody>
      </p:sp>
      <p:sp>
        <p:nvSpPr>
          <p:cNvPr id="50" name="Rectangle 49">
            <a:extLst>
              <a:ext uri="{FF2B5EF4-FFF2-40B4-BE49-F238E27FC236}">
                <a16:creationId xmlns:a16="http://schemas.microsoft.com/office/drawing/2014/main" id="{1B3F3C9C-DCC0-440B-8F33-E39011056EE1}"/>
              </a:ext>
            </a:extLst>
          </p:cNvPr>
          <p:cNvSpPr/>
          <p:nvPr/>
        </p:nvSpPr>
        <p:spPr bwMode="auto">
          <a:xfrm>
            <a:off x="11835541" y="1687"/>
            <a:ext cx="548640" cy="365760"/>
          </a:xfrm>
          <a:prstGeom prst="rect">
            <a:avLst/>
          </a:prstGeom>
          <a:noFill/>
          <a:ln>
            <a:no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51028" fontAlgn="base">
              <a:lnSpc>
                <a:spcPct val="90000"/>
              </a:lnSpc>
              <a:spcBef>
                <a:spcPct val="0"/>
              </a:spcBef>
              <a:spcAft>
                <a:spcPct val="0"/>
              </a:spcAft>
              <a:defRPr/>
            </a:pPr>
            <a:r>
              <a:rPr lang="en-US" sz="900" kern="0" dirty="0">
                <a:solidFill>
                  <a:srgbClr val="FFFFFF"/>
                </a:solidFill>
                <a:ea typeface="Segoe UI" panose="020B0502040204020203" pitchFamily="34" charset="0"/>
                <a:cs typeface="Segoe UI" panose="020B0502040204020203" pitchFamily="34" charset="0"/>
              </a:rPr>
              <a:t>Customer success</a:t>
            </a:r>
          </a:p>
        </p:txBody>
      </p:sp>
      <p:sp>
        <p:nvSpPr>
          <p:cNvPr id="51" name="Rectangle 50">
            <a:extLst>
              <a:ext uri="{FF2B5EF4-FFF2-40B4-BE49-F238E27FC236}">
                <a16:creationId xmlns:a16="http://schemas.microsoft.com/office/drawing/2014/main" id="{DAC93276-CE0A-43F4-BA45-7B75D0C1D012}"/>
              </a:ext>
            </a:extLst>
          </p:cNvPr>
          <p:cNvSpPr/>
          <p:nvPr/>
        </p:nvSpPr>
        <p:spPr bwMode="auto">
          <a:xfrm>
            <a:off x="10390578" y="1687"/>
            <a:ext cx="548640" cy="365760"/>
          </a:xfrm>
          <a:prstGeom prst="rect">
            <a:avLst/>
          </a:prstGeom>
          <a:noFill/>
          <a:ln>
            <a:no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51028" fontAlgn="base">
              <a:lnSpc>
                <a:spcPct val="90000"/>
              </a:lnSpc>
              <a:spcBef>
                <a:spcPct val="0"/>
              </a:spcBef>
              <a:spcAft>
                <a:spcPct val="0"/>
              </a:spcAft>
              <a:defRPr/>
            </a:pPr>
            <a:r>
              <a:rPr lang="en-US" sz="900" kern="0" dirty="0">
                <a:solidFill>
                  <a:srgbClr val="FFFFFF"/>
                </a:solidFill>
                <a:ea typeface="Segoe UI" panose="020B0502040204020203" pitchFamily="34" charset="0"/>
                <a:cs typeface="Segoe UI" panose="020B0502040204020203" pitchFamily="34" charset="0"/>
              </a:rPr>
              <a:t>Expertise </a:t>
            </a:r>
          </a:p>
        </p:txBody>
      </p:sp>
      <p:sp>
        <p:nvSpPr>
          <p:cNvPr id="52" name="Rectangle 51">
            <a:extLst>
              <a:ext uri="{FF2B5EF4-FFF2-40B4-BE49-F238E27FC236}">
                <a16:creationId xmlns:a16="http://schemas.microsoft.com/office/drawing/2014/main" id="{68CA6B34-F975-498C-B237-4A2F0987FBF4}"/>
              </a:ext>
            </a:extLst>
          </p:cNvPr>
          <p:cNvSpPr/>
          <p:nvPr/>
        </p:nvSpPr>
        <p:spPr bwMode="auto">
          <a:xfrm>
            <a:off x="9668096" y="1687"/>
            <a:ext cx="548640" cy="365760"/>
          </a:xfrm>
          <a:prstGeom prst="rect">
            <a:avLst/>
          </a:prstGeom>
          <a:noFill/>
          <a:ln>
            <a:no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51028" fontAlgn="base">
              <a:lnSpc>
                <a:spcPct val="90000"/>
              </a:lnSpc>
              <a:spcBef>
                <a:spcPct val="0"/>
              </a:spcBef>
              <a:spcAft>
                <a:spcPct val="0"/>
              </a:spcAft>
              <a:defRPr/>
            </a:pPr>
            <a:r>
              <a:rPr lang="en-US" sz="900" kern="0" dirty="0">
                <a:solidFill>
                  <a:srgbClr val="FFFFFF"/>
                </a:solidFill>
                <a:ea typeface="Segoe UI" panose="020B0502040204020203" pitchFamily="34" charset="0"/>
                <a:cs typeface="Segoe UI" panose="020B0502040204020203" pitchFamily="34" charset="0"/>
              </a:rPr>
              <a:t>Economics</a:t>
            </a:r>
          </a:p>
        </p:txBody>
      </p:sp>
      <p:cxnSp>
        <p:nvCxnSpPr>
          <p:cNvPr id="53" name="Straight Connector 52">
            <a:extLst>
              <a:ext uri="{FF2B5EF4-FFF2-40B4-BE49-F238E27FC236}">
                <a16:creationId xmlns:a16="http://schemas.microsoft.com/office/drawing/2014/main" id="{7E255DE9-28B3-465E-A2A8-21B60F379E3C}"/>
              </a:ext>
            </a:extLst>
          </p:cNvPr>
          <p:cNvCxnSpPr/>
          <p:nvPr/>
        </p:nvCxnSpPr>
        <p:spPr>
          <a:xfrm>
            <a:off x="9581175" y="47407"/>
            <a:ext cx="0" cy="274320"/>
          </a:xfrm>
          <a:prstGeom prst="line">
            <a:avLst/>
          </a:prstGeom>
          <a:noFill/>
          <a:ln w="12700" cap="flat" cmpd="sng" algn="ctr">
            <a:solidFill>
              <a:srgbClr val="FFFFFF"/>
            </a:solidFill>
            <a:prstDash val="solid"/>
            <a:headEnd type="oval" w="sm" len="sm"/>
            <a:tailEnd type="oval" w="sm" len="sm"/>
          </a:ln>
          <a:effectLst/>
        </p:spPr>
      </p:cxnSp>
      <p:sp>
        <p:nvSpPr>
          <p:cNvPr id="54" name="Rectangle 53">
            <a:extLst>
              <a:ext uri="{FF2B5EF4-FFF2-40B4-BE49-F238E27FC236}">
                <a16:creationId xmlns:a16="http://schemas.microsoft.com/office/drawing/2014/main" id="{3E1ADF11-0A88-46CC-806F-9A146084F70E}"/>
              </a:ext>
            </a:extLst>
          </p:cNvPr>
          <p:cNvSpPr/>
          <p:nvPr/>
        </p:nvSpPr>
        <p:spPr bwMode="auto">
          <a:xfrm>
            <a:off x="8945614" y="1687"/>
            <a:ext cx="548640" cy="365760"/>
          </a:xfrm>
          <a:prstGeom prst="rect">
            <a:avLst/>
          </a:prstGeom>
          <a:noFill/>
          <a:ln>
            <a:no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51028" fontAlgn="base">
              <a:lnSpc>
                <a:spcPct val="90000"/>
              </a:lnSpc>
              <a:spcBef>
                <a:spcPct val="0"/>
              </a:spcBef>
              <a:spcAft>
                <a:spcPct val="0"/>
              </a:spcAft>
            </a:pPr>
            <a:r>
              <a:rPr lang="en-US" sz="900" kern="0" dirty="0">
                <a:solidFill>
                  <a:srgbClr val="FFFFFF"/>
                </a:solidFill>
                <a:cs typeface="Segoe UI" panose="020B0502040204020203" pitchFamily="34" charset="0"/>
              </a:rPr>
              <a:t>Innovation</a:t>
            </a:r>
          </a:p>
        </p:txBody>
      </p:sp>
      <p:sp>
        <p:nvSpPr>
          <p:cNvPr id="56" name="Rectangle 55">
            <a:extLst>
              <a:ext uri="{FF2B5EF4-FFF2-40B4-BE49-F238E27FC236}">
                <a16:creationId xmlns:a16="http://schemas.microsoft.com/office/drawing/2014/main" id="{9E631D1B-52BA-4C2A-B470-695B4967D029}"/>
              </a:ext>
            </a:extLst>
          </p:cNvPr>
          <p:cNvSpPr/>
          <p:nvPr/>
        </p:nvSpPr>
        <p:spPr bwMode="auto">
          <a:xfrm>
            <a:off x="8908282" y="0"/>
            <a:ext cx="1384914" cy="365760"/>
          </a:xfrm>
          <a:prstGeom prst="rect">
            <a:avLst/>
          </a:prstGeom>
          <a:solidFill>
            <a:schemeClr val="bg1">
              <a:alpha val="65000"/>
            </a:schemeClr>
          </a:solidFill>
          <a:ln w="10795" cap="flat" cmpd="sng" algn="ctr">
            <a:noFill/>
            <a:prstDash val="solid"/>
            <a:headEnd type="none" w="med" len="med"/>
            <a:tailEnd type="none" w="med" len="med"/>
          </a:ln>
          <a:effectLst/>
        </p:spPr>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gradFill>
                <a:gsLst>
                  <a:gs pos="0">
                    <a:srgbClr val="FFFFFF"/>
                  </a:gs>
                  <a:gs pos="100000">
                    <a:srgbClr val="FFFFFF"/>
                  </a:gs>
                </a:gsLst>
                <a:lin ang="5400000" scaled="0"/>
              </a:gradFill>
              <a:effectLst/>
              <a:uLnTx/>
              <a:uFillTx/>
              <a:latin typeface="Segoe UI Semilight"/>
              <a:ea typeface="+mn-ea"/>
              <a:cs typeface="+mn-cs"/>
            </a:endParaRPr>
          </a:p>
        </p:txBody>
      </p:sp>
      <p:sp>
        <p:nvSpPr>
          <p:cNvPr id="42" name="Rectangle 41">
            <a:extLst>
              <a:ext uri="{FF2B5EF4-FFF2-40B4-BE49-F238E27FC236}">
                <a16:creationId xmlns:a16="http://schemas.microsoft.com/office/drawing/2014/main" id="{3D96C477-09BD-49C0-8CB6-9D5ACDC93424}"/>
              </a:ext>
            </a:extLst>
          </p:cNvPr>
          <p:cNvSpPr/>
          <p:nvPr/>
        </p:nvSpPr>
        <p:spPr bwMode="auto">
          <a:xfrm>
            <a:off x="11026138" y="618"/>
            <a:ext cx="1408750" cy="365760"/>
          </a:xfrm>
          <a:prstGeom prst="rect">
            <a:avLst/>
          </a:prstGeom>
          <a:solidFill>
            <a:schemeClr val="bg1">
              <a:alpha val="65000"/>
            </a:schemeClr>
          </a:solidFill>
          <a:ln w="10795" cap="flat" cmpd="sng" algn="ctr">
            <a:noFill/>
            <a:prstDash val="solid"/>
            <a:headEnd type="none" w="med" len="med"/>
            <a:tailEnd type="none" w="med" len="med"/>
          </a:ln>
          <a:effectLst/>
        </p:spPr>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gradFill>
                <a:gsLst>
                  <a:gs pos="0">
                    <a:srgbClr val="FFFFFF"/>
                  </a:gs>
                  <a:gs pos="100000">
                    <a:srgbClr val="FFFFFF"/>
                  </a:gs>
                </a:gsLst>
                <a:lin ang="5400000" scaled="0"/>
              </a:gradFill>
              <a:effectLst/>
              <a:uLnTx/>
              <a:uFillTx/>
              <a:latin typeface="Segoe UI Semilight"/>
              <a:ea typeface="+mn-ea"/>
              <a:cs typeface="+mn-cs"/>
            </a:endParaRPr>
          </a:p>
        </p:txBody>
      </p:sp>
    </p:spTree>
    <p:extLst>
      <p:ext uri="{BB962C8B-B14F-4D97-AF65-F5344CB8AC3E}">
        <p14:creationId xmlns:p14="http://schemas.microsoft.com/office/powerpoint/2010/main" val="3251504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750" fill="hold"/>
                                        <p:tgtEl>
                                          <p:spTgt spid="19"/>
                                        </p:tgtEl>
                                        <p:attrNameLst>
                                          <p:attrName>ppt_x</p:attrName>
                                        </p:attrNameLst>
                                      </p:cBhvr>
                                      <p:tavLst>
                                        <p:tav tm="0">
                                          <p:val>
                                            <p:strVal val="1+#ppt_w/2"/>
                                          </p:val>
                                        </p:tav>
                                        <p:tav tm="100000">
                                          <p:val>
                                            <p:strVal val="#ppt_x"/>
                                          </p:val>
                                        </p:tav>
                                      </p:tavLst>
                                    </p:anim>
                                    <p:anim calcmode="lin" valueType="num">
                                      <p:cBhvr additive="base">
                                        <p:cTn id="8" dur="750" fill="hold"/>
                                        <p:tgtEl>
                                          <p:spTgt spid="19"/>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750" fill="hold"/>
                                        <p:tgtEl>
                                          <p:spTgt spid="10"/>
                                        </p:tgtEl>
                                        <p:attrNameLst>
                                          <p:attrName>ppt_x</p:attrName>
                                        </p:attrNameLst>
                                      </p:cBhvr>
                                      <p:tavLst>
                                        <p:tav tm="0">
                                          <p:val>
                                            <p:strVal val="1+#ppt_w/2"/>
                                          </p:val>
                                        </p:tav>
                                        <p:tav tm="100000">
                                          <p:val>
                                            <p:strVal val="#ppt_x"/>
                                          </p:val>
                                        </p:tav>
                                      </p:tavLst>
                                    </p:anim>
                                    <p:anim calcmode="lin" valueType="num">
                                      <p:cBhvr additive="base">
                                        <p:cTn id="12" dur="75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2" decel="10000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750" fill="hold"/>
                                        <p:tgtEl>
                                          <p:spTgt spid="11"/>
                                        </p:tgtEl>
                                        <p:attrNameLst>
                                          <p:attrName>ppt_x</p:attrName>
                                        </p:attrNameLst>
                                      </p:cBhvr>
                                      <p:tavLst>
                                        <p:tav tm="0">
                                          <p:val>
                                            <p:strVal val="1+#ppt_w/2"/>
                                          </p:val>
                                        </p:tav>
                                        <p:tav tm="100000">
                                          <p:val>
                                            <p:strVal val="#ppt_x"/>
                                          </p:val>
                                        </p:tav>
                                      </p:tavLst>
                                    </p:anim>
                                    <p:anim calcmode="lin" valueType="num">
                                      <p:cBhvr additive="base">
                                        <p:cTn id="16" dur="75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2" decel="10000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750" fill="hold"/>
                                        <p:tgtEl>
                                          <p:spTgt spid="12"/>
                                        </p:tgtEl>
                                        <p:attrNameLst>
                                          <p:attrName>ppt_x</p:attrName>
                                        </p:attrNameLst>
                                      </p:cBhvr>
                                      <p:tavLst>
                                        <p:tav tm="0">
                                          <p:val>
                                            <p:strVal val="1+#ppt_w/2"/>
                                          </p:val>
                                        </p:tav>
                                        <p:tav tm="100000">
                                          <p:val>
                                            <p:strVal val="#ppt_x"/>
                                          </p:val>
                                        </p:tav>
                                      </p:tavLst>
                                    </p:anim>
                                    <p:anim calcmode="lin" valueType="num">
                                      <p:cBhvr additive="base">
                                        <p:cTn id="20" dur="75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2" decel="10000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750" fill="hold"/>
                                        <p:tgtEl>
                                          <p:spTgt spid="14"/>
                                        </p:tgtEl>
                                        <p:attrNameLst>
                                          <p:attrName>ppt_x</p:attrName>
                                        </p:attrNameLst>
                                      </p:cBhvr>
                                      <p:tavLst>
                                        <p:tav tm="0">
                                          <p:val>
                                            <p:strVal val="1+#ppt_w/2"/>
                                          </p:val>
                                        </p:tav>
                                        <p:tav tm="100000">
                                          <p:val>
                                            <p:strVal val="#ppt_x"/>
                                          </p:val>
                                        </p:tav>
                                      </p:tavLst>
                                    </p:anim>
                                    <p:anim calcmode="lin" valueType="num">
                                      <p:cBhvr additive="base">
                                        <p:cTn id="24" dur="750" fill="hold"/>
                                        <p:tgtEl>
                                          <p:spTgt spid="14"/>
                                        </p:tgtEl>
                                        <p:attrNameLst>
                                          <p:attrName>ppt_y</p:attrName>
                                        </p:attrNameLst>
                                      </p:cBhvr>
                                      <p:tavLst>
                                        <p:tav tm="0">
                                          <p:val>
                                            <p:strVal val="#ppt_y"/>
                                          </p:val>
                                        </p:tav>
                                        <p:tav tm="100000">
                                          <p:val>
                                            <p:strVal val="#ppt_y"/>
                                          </p:val>
                                        </p:tav>
                                      </p:tavLst>
                                    </p:anim>
                                  </p:childTnLst>
                                </p:cTn>
                              </p:par>
                            </p:childTnLst>
                          </p:cTn>
                        </p:par>
                        <p:par>
                          <p:cTn id="25" fill="hold">
                            <p:stCondLst>
                              <p:cond delay="750"/>
                            </p:stCondLst>
                            <p:childTnLst>
                              <p:par>
                                <p:cTn id="26" presetID="2" presetClass="entr" presetSubtype="4" decel="100000"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750" fill="hold"/>
                                        <p:tgtEl>
                                          <p:spTgt spid="7"/>
                                        </p:tgtEl>
                                        <p:attrNameLst>
                                          <p:attrName>ppt_x</p:attrName>
                                        </p:attrNameLst>
                                      </p:cBhvr>
                                      <p:tavLst>
                                        <p:tav tm="0">
                                          <p:val>
                                            <p:strVal val="#ppt_x"/>
                                          </p:val>
                                        </p:tav>
                                        <p:tav tm="100000">
                                          <p:val>
                                            <p:strVal val="#ppt_x"/>
                                          </p:val>
                                        </p:tav>
                                      </p:tavLst>
                                    </p:anim>
                                    <p:anim calcmode="lin" valueType="num">
                                      <p:cBhvr additive="base">
                                        <p:cTn id="29" dur="750" fill="hold"/>
                                        <p:tgtEl>
                                          <p:spTgt spid="7"/>
                                        </p:tgtEl>
                                        <p:attrNameLst>
                                          <p:attrName>ppt_y</p:attrName>
                                        </p:attrNameLst>
                                      </p:cBhvr>
                                      <p:tavLst>
                                        <p:tav tm="0">
                                          <p:val>
                                            <p:strVal val="1+#ppt_h/2"/>
                                          </p:val>
                                        </p:tav>
                                        <p:tav tm="100000">
                                          <p:val>
                                            <p:strVal val="#ppt_y"/>
                                          </p:val>
                                        </p:tav>
                                      </p:tavLst>
                                    </p:anim>
                                  </p:childTnLst>
                                </p:cTn>
                              </p:par>
                              <p:par>
                                <p:cTn id="30" presetID="2" presetClass="entr" presetSubtype="4" decel="100000" fill="hold" nodeType="withEffect">
                                  <p:stCondLst>
                                    <p:cond delay="250"/>
                                  </p:stCondLst>
                                  <p:childTnLst>
                                    <p:set>
                                      <p:cBhvr>
                                        <p:cTn id="31" dur="1" fill="hold">
                                          <p:stCondLst>
                                            <p:cond delay="0"/>
                                          </p:stCondLst>
                                        </p:cTn>
                                        <p:tgtEl>
                                          <p:spTgt spid="30"/>
                                        </p:tgtEl>
                                        <p:attrNameLst>
                                          <p:attrName>style.visibility</p:attrName>
                                        </p:attrNameLst>
                                      </p:cBhvr>
                                      <p:to>
                                        <p:strVal val="visible"/>
                                      </p:to>
                                    </p:set>
                                    <p:anim calcmode="lin" valueType="num">
                                      <p:cBhvr additive="base">
                                        <p:cTn id="32" dur="750" fill="hold"/>
                                        <p:tgtEl>
                                          <p:spTgt spid="30"/>
                                        </p:tgtEl>
                                        <p:attrNameLst>
                                          <p:attrName>ppt_x</p:attrName>
                                        </p:attrNameLst>
                                      </p:cBhvr>
                                      <p:tavLst>
                                        <p:tav tm="0">
                                          <p:val>
                                            <p:strVal val="#ppt_x"/>
                                          </p:val>
                                        </p:tav>
                                        <p:tav tm="100000">
                                          <p:val>
                                            <p:strVal val="#ppt_x"/>
                                          </p:val>
                                        </p:tav>
                                      </p:tavLst>
                                    </p:anim>
                                    <p:anim calcmode="lin" valueType="num">
                                      <p:cBhvr additive="base">
                                        <p:cTn id="33" dur="750" fill="hold"/>
                                        <p:tgtEl>
                                          <p:spTgt spid="30"/>
                                        </p:tgtEl>
                                        <p:attrNameLst>
                                          <p:attrName>ppt_y</p:attrName>
                                        </p:attrNameLst>
                                      </p:cBhvr>
                                      <p:tavLst>
                                        <p:tav tm="0">
                                          <p:val>
                                            <p:strVal val="1+#ppt_h/2"/>
                                          </p:val>
                                        </p:tav>
                                        <p:tav tm="100000">
                                          <p:val>
                                            <p:strVal val="#ppt_y"/>
                                          </p:val>
                                        </p:tav>
                                      </p:tavLst>
                                    </p:anim>
                                  </p:childTnLst>
                                </p:cTn>
                              </p:par>
                              <p:par>
                                <p:cTn id="34" presetID="2" presetClass="entr" presetSubtype="4" decel="100000" fill="hold" nodeType="withEffect">
                                  <p:stCondLst>
                                    <p:cond delay="500"/>
                                  </p:stCondLst>
                                  <p:childTnLst>
                                    <p:set>
                                      <p:cBhvr>
                                        <p:cTn id="35" dur="1" fill="hold">
                                          <p:stCondLst>
                                            <p:cond delay="0"/>
                                          </p:stCondLst>
                                        </p:cTn>
                                        <p:tgtEl>
                                          <p:spTgt spid="32"/>
                                        </p:tgtEl>
                                        <p:attrNameLst>
                                          <p:attrName>style.visibility</p:attrName>
                                        </p:attrNameLst>
                                      </p:cBhvr>
                                      <p:to>
                                        <p:strVal val="visible"/>
                                      </p:to>
                                    </p:set>
                                    <p:anim calcmode="lin" valueType="num">
                                      <p:cBhvr additive="base">
                                        <p:cTn id="36" dur="750" fill="hold"/>
                                        <p:tgtEl>
                                          <p:spTgt spid="32"/>
                                        </p:tgtEl>
                                        <p:attrNameLst>
                                          <p:attrName>ppt_x</p:attrName>
                                        </p:attrNameLst>
                                      </p:cBhvr>
                                      <p:tavLst>
                                        <p:tav tm="0">
                                          <p:val>
                                            <p:strVal val="#ppt_x"/>
                                          </p:val>
                                        </p:tav>
                                        <p:tav tm="100000">
                                          <p:val>
                                            <p:strVal val="#ppt_x"/>
                                          </p:val>
                                        </p:tav>
                                      </p:tavLst>
                                    </p:anim>
                                    <p:anim calcmode="lin" valueType="num">
                                      <p:cBhvr additive="base">
                                        <p:cTn id="37" dur="75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Rectangle 131">
            <a:extLst>
              <a:ext uri="{FF2B5EF4-FFF2-40B4-BE49-F238E27FC236}">
                <a16:creationId xmlns:a16="http://schemas.microsoft.com/office/drawing/2014/main" id="{DBFDDED7-2050-46AB-90D5-009FA5B4CCA0}"/>
              </a:ext>
            </a:extLst>
          </p:cNvPr>
          <p:cNvSpPr/>
          <p:nvPr/>
        </p:nvSpPr>
        <p:spPr bwMode="auto">
          <a:xfrm>
            <a:off x="-5994" y="1619043"/>
            <a:ext cx="12460896" cy="4173427"/>
          </a:xfrm>
          <a:prstGeom prst="rect">
            <a:avLst/>
          </a:prstGeom>
          <a:solidFill>
            <a:srgbClr val="FFFFFF">
              <a:lumMod val="95000"/>
            </a:srgbClr>
          </a:solidFill>
          <a:ln w="10795" cap="flat" cmpd="sng" algn="ctr">
            <a:noFill/>
            <a:prstDash val="solid"/>
            <a:headEnd type="none" w="med" len="med"/>
            <a:tailEnd type="none" w="med" len="med"/>
          </a:ln>
          <a:effectLst/>
        </p:spPr>
        <p:txBody>
          <a:bodyPr vert="horz" wrap="square" lIns="93243" tIns="46621" rIns="93243" bIns="46621" numCol="1" rtlCol="0" anchor="ctr" anchorCtr="0" compatLnSpc="1">
            <a:prstTxWarp prst="textNoShape">
              <a:avLst/>
            </a:prstTxWarp>
          </a:bodyPr>
          <a:lstStyle/>
          <a:p>
            <a:pPr marL="0" marR="0" lvl="0" indent="0" algn="ctr" defTabSz="932111" eaLnBrk="1" fontAlgn="base" latinLnBrk="0" hangingPunct="1">
              <a:lnSpc>
                <a:spcPct val="100000"/>
              </a:lnSpc>
              <a:spcBef>
                <a:spcPct val="0"/>
              </a:spcBef>
              <a:spcAft>
                <a:spcPct val="0"/>
              </a:spcAft>
              <a:buClrTx/>
              <a:buSzTx/>
              <a:buFontTx/>
              <a:buNone/>
              <a:tabLst/>
              <a:defRPr/>
            </a:pPr>
            <a:endParaRPr kumimoji="0" lang="en-US" sz="204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Semilight"/>
              <a:ea typeface="+mn-ea"/>
              <a:cs typeface="+mn-cs"/>
            </a:endParaRPr>
          </a:p>
        </p:txBody>
      </p:sp>
      <p:sp>
        <p:nvSpPr>
          <p:cNvPr id="4" name="Title 3">
            <a:extLst>
              <a:ext uri="{FF2B5EF4-FFF2-40B4-BE49-F238E27FC236}">
                <a16:creationId xmlns:a16="http://schemas.microsoft.com/office/drawing/2014/main" id="{717D666E-CFC6-4F7B-AEC7-5DFE35B45D5F}"/>
              </a:ext>
            </a:extLst>
          </p:cNvPr>
          <p:cNvSpPr>
            <a:spLocks noGrp="1"/>
          </p:cNvSpPr>
          <p:nvPr>
            <p:ph type="title"/>
          </p:nvPr>
        </p:nvSpPr>
        <p:spPr/>
        <p:txBody>
          <a:bodyPr/>
          <a:lstStyle/>
          <a:p>
            <a:r>
              <a:rPr lang="en-US" sz="4399" dirty="0"/>
              <a:t>Partnering for success</a:t>
            </a:r>
          </a:p>
        </p:txBody>
      </p:sp>
      <p:sp>
        <p:nvSpPr>
          <p:cNvPr id="5" name="Slide Number Placeholder 4">
            <a:extLst>
              <a:ext uri="{FF2B5EF4-FFF2-40B4-BE49-F238E27FC236}">
                <a16:creationId xmlns:a16="http://schemas.microsoft.com/office/drawing/2014/main" id="{CCB4F59C-C923-439A-B088-3398C75C28EE}"/>
              </a:ext>
            </a:extLst>
          </p:cNvPr>
          <p:cNvSpPr>
            <a:spLocks noGrp="1"/>
          </p:cNvSpPr>
          <p:nvPr>
            <p:ph type="sldNum" sz="quarter" idx="10"/>
          </p:nvPr>
        </p:nvSpPr>
        <p:spPr/>
        <p:txBody>
          <a:bodyPr/>
          <a:lstStyle/>
          <a:p>
            <a:fld id="{B5B7C7BE-0463-4DC4-9D10-A01A4A2951D5}" type="slidenum">
              <a:rPr lang="en-US" smtClean="0"/>
              <a:t>18</a:t>
            </a:fld>
            <a:endParaRPr lang="en-US"/>
          </a:p>
        </p:txBody>
      </p:sp>
      <p:sp>
        <p:nvSpPr>
          <p:cNvPr id="63" name="Rectangle 62">
            <a:extLst>
              <a:ext uri="{FF2B5EF4-FFF2-40B4-BE49-F238E27FC236}">
                <a16:creationId xmlns:a16="http://schemas.microsoft.com/office/drawing/2014/main" id="{15EC965A-AF3C-4E15-87E7-5BC4279F0E92}"/>
              </a:ext>
            </a:extLst>
          </p:cNvPr>
          <p:cNvSpPr/>
          <p:nvPr/>
        </p:nvSpPr>
        <p:spPr bwMode="auto">
          <a:xfrm>
            <a:off x="8905463" y="0"/>
            <a:ext cx="3529426" cy="365760"/>
          </a:xfrm>
          <a:prstGeom prst="rect">
            <a:avLst/>
          </a:prstGeom>
          <a:solidFill>
            <a:srgbClr val="002050"/>
          </a:solidFill>
          <a:ln w="10795" cap="flat" cmpd="sng" algn="ctr">
            <a:noFill/>
            <a:prstDash val="solid"/>
            <a:headEnd type="none" w="med" len="med"/>
            <a:tailEnd type="none" w="med" len="med"/>
          </a:ln>
          <a:effectLst/>
        </p:spPr>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gradFill>
                <a:gsLst>
                  <a:gs pos="0">
                    <a:srgbClr val="FFFFFF"/>
                  </a:gs>
                  <a:gs pos="100000">
                    <a:srgbClr val="FFFFFF"/>
                  </a:gs>
                </a:gsLst>
                <a:lin ang="5400000" scaled="0"/>
              </a:gradFill>
              <a:effectLst/>
              <a:uLnTx/>
              <a:uFillTx/>
              <a:latin typeface="Segoe UI Semilight"/>
              <a:ea typeface="+mn-ea"/>
              <a:cs typeface="+mn-cs"/>
            </a:endParaRPr>
          </a:p>
        </p:txBody>
      </p:sp>
      <p:cxnSp>
        <p:nvCxnSpPr>
          <p:cNvPr id="64" name="Straight Connector 63">
            <a:extLst>
              <a:ext uri="{FF2B5EF4-FFF2-40B4-BE49-F238E27FC236}">
                <a16:creationId xmlns:a16="http://schemas.microsoft.com/office/drawing/2014/main" id="{7F863436-5DBB-4A72-9E1E-A350A7880DB8}"/>
              </a:ext>
            </a:extLst>
          </p:cNvPr>
          <p:cNvCxnSpPr/>
          <p:nvPr/>
        </p:nvCxnSpPr>
        <p:spPr>
          <a:xfrm>
            <a:off x="10303657" y="47407"/>
            <a:ext cx="0" cy="274320"/>
          </a:xfrm>
          <a:prstGeom prst="line">
            <a:avLst/>
          </a:prstGeom>
          <a:noFill/>
          <a:ln w="12700" cap="flat" cmpd="sng" algn="ctr">
            <a:solidFill>
              <a:srgbClr val="FFFFFF"/>
            </a:solidFill>
            <a:prstDash val="solid"/>
            <a:headEnd type="oval" w="sm" len="sm"/>
            <a:tailEnd type="oval" w="sm" len="sm"/>
          </a:ln>
          <a:effectLst/>
        </p:spPr>
      </p:cxnSp>
      <p:cxnSp>
        <p:nvCxnSpPr>
          <p:cNvPr id="65" name="Straight Connector 64">
            <a:extLst>
              <a:ext uri="{FF2B5EF4-FFF2-40B4-BE49-F238E27FC236}">
                <a16:creationId xmlns:a16="http://schemas.microsoft.com/office/drawing/2014/main" id="{ADAF1193-9B7C-4652-849B-7CA856451D8C}"/>
              </a:ext>
            </a:extLst>
          </p:cNvPr>
          <p:cNvCxnSpPr/>
          <p:nvPr/>
        </p:nvCxnSpPr>
        <p:spPr>
          <a:xfrm>
            <a:off x="11026139" y="47407"/>
            <a:ext cx="0" cy="274320"/>
          </a:xfrm>
          <a:prstGeom prst="line">
            <a:avLst/>
          </a:prstGeom>
          <a:noFill/>
          <a:ln w="12700" cap="flat" cmpd="sng" algn="ctr">
            <a:solidFill>
              <a:srgbClr val="FFFFFF"/>
            </a:solidFill>
            <a:prstDash val="solid"/>
            <a:headEnd type="oval" w="sm" len="sm"/>
            <a:tailEnd type="oval" w="sm" len="sm"/>
          </a:ln>
          <a:effectLst/>
        </p:spPr>
      </p:cxnSp>
      <p:cxnSp>
        <p:nvCxnSpPr>
          <p:cNvPr id="66" name="Straight Connector 65">
            <a:extLst>
              <a:ext uri="{FF2B5EF4-FFF2-40B4-BE49-F238E27FC236}">
                <a16:creationId xmlns:a16="http://schemas.microsoft.com/office/drawing/2014/main" id="{05E8E354-58CA-4A06-8C77-DBF23EA87513}"/>
              </a:ext>
            </a:extLst>
          </p:cNvPr>
          <p:cNvCxnSpPr/>
          <p:nvPr/>
        </p:nvCxnSpPr>
        <p:spPr>
          <a:xfrm>
            <a:off x="11748621" y="47407"/>
            <a:ext cx="0" cy="274320"/>
          </a:xfrm>
          <a:prstGeom prst="line">
            <a:avLst/>
          </a:prstGeom>
          <a:noFill/>
          <a:ln w="12700" cap="flat" cmpd="sng" algn="ctr">
            <a:solidFill>
              <a:srgbClr val="FFFFFF"/>
            </a:solidFill>
            <a:prstDash val="solid"/>
            <a:headEnd type="oval" w="sm" len="sm"/>
            <a:tailEnd type="oval" w="sm" len="sm"/>
          </a:ln>
          <a:effectLst/>
        </p:spPr>
      </p:cxnSp>
      <p:sp>
        <p:nvSpPr>
          <p:cNvPr id="87" name="Rectangle 86">
            <a:extLst>
              <a:ext uri="{FF2B5EF4-FFF2-40B4-BE49-F238E27FC236}">
                <a16:creationId xmlns:a16="http://schemas.microsoft.com/office/drawing/2014/main" id="{B982F255-94B7-4900-85A9-F3DD8EB34414}"/>
              </a:ext>
            </a:extLst>
          </p:cNvPr>
          <p:cNvSpPr/>
          <p:nvPr/>
        </p:nvSpPr>
        <p:spPr bwMode="auto">
          <a:xfrm>
            <a:off x="11113060" y="1687"/>
            <a:ext cx="548640" cy="365760"/>
          </a:xfrm>
          <a:prstGeom prst="rect">
            <a:avLst/>
          </a:prstGeom>
          <a:noFill/>
          <a:ln>
            <a:no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51028" fontAlgn="base">
              <a:lnSpc>
                <a:spcPct val="90000"/>
              </a:lnSpc>
              <a:spcBef>
                <a:spcPct val="0"/>
              </a:spcBef>
              <a:spcAft>
                <a:spcPct val="0"/>
              </a:spcAft>
              <a:defRPr/>
            </a:pPr>
            <a:r>
              <a:rPr lang="en-US" sz="900" kern="0" dirty="0">
                <a:solidFill>
                  <a:srgbClr val="FFFFFF"/>
                </a:solidFill>
                <a:ea typeface="Segoe UI" panose="020B0502040204020203" pitchFamily="34" charset="0"/>
                <a:cs typeface="Segoe UI" panose="020B0502040204020203" pitchFamily="34" charset="0"/>
              </a:rPr>
              <a:t>Partnering</a:t>
            </a:r>
          </a:p>
        </p:txBody>
      </p:sp>
      <p:sp>
        <p:nvSpPr>
          <p:cNvPr id="88" name="Rectangle 87">
            <a:extLst>
              <a:ext uri="{FF2B5EF4-FFF2-40B4-BE49-F238E27FC236}">
                <a16:creationId xmlns:a16="http://schemas.microsoft.com/office/drawing/2014/main" id="{6B3E2B87-AF23-4DDE-AF4D-358522AEB5D3}"/>
              </a:ext>
            </a:extLst>
          </p:cNvPr>
          <p:cNvSpPr/>
          <p:nvPr/>
        </p:nvSpPr>
        <p:spPr bwMode="auto">
          <a:xfrm>
            <a:off x="11835541" y="1687"/>
            <a:ext cx="548640" cy="365760"/>
          </a:xfrm>
          <a:prstGeom prst="rect">
            <a:avLst/>
          </a:prstGeom>
          <a:noFill/>
          <a:ln>
            <a:no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51028" fontAlgn="base">
              <a:lnSpc>
                <a:spcPct val="90000"/>
              </a:lnSpc>
              <a:spcBef>
                <a:spcPct val="0"/>
              </a:spcBef>
              <a:spcAft>
                <a:spcPct val="0"/>
              </a:spcAft>
              <a:defRPr/>
            </a:pPr>
            <a:r>
              <a:rPr lang="en-US" sz="900" kern="0" dirty="0">
                <a:solidFill>
                  <a:srgbClr val="FFFFFF"/>
                </a:solidFill>
                <a:ea typeface="Segoe UI" panose="020B0502040204020203" pitchFamily="34" charset="0"/>
                <a:cs typeface="Segoe UI" panose="020B0502040204020203" pitchFamily="34" charset="0"/>
              </a:rPr>
              <a:t>Customer success</a:t>
            </a:r>
          </a:p>
        </p:txBody>
      </p:sp>
      <p:sp>
        <p:nvSpPr>
          <p:cNvPr id="89" name="Rectangle 88">
            <a:extLst>
              <a:ext uri="{FF2B5EF4-FFF2-40B4-BE49-F238E27FC236}">
                <a16:creationId xmlns:a16="http://schemas.microsoft.com/office/drawing/2014/main" id="{80DB3521-D9E5-4D17-99FE-B550F67B7F7F}"/>
              </a:ext>
            </a:extLst>
          </p:cNvPr>
          <p:cNvSpPr/>
          <p:nvPr/>
        </p:nvSpPr>
        <p:spPr bwMode="auto">
          <a:xfrm>
            <a:off x="10390578" y="1687"/>
            <a:ext cx="548640" cy="365760"/>
          </a:xfrm>
          <a:prstGeom prst="rect">
            <a:avLst/>
          </a:prstGeom>
          <a:noFill/>
          <a:ln>
            <a:no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51028" fontAlgn="base">
              <a:lnSpc>
                <a:spcPct val="90000"/>
              </a:lnSpc>
              <a:spcBef>
                <a:spcPct val="0"/>
              </a:spcBef>
              <a:spcAft>
                <a:spcPct val="0"/>
              </a:spcAft>
              <a:defRPr/>
            </a:pPr>
            <a:r>
              <a:rPr lang="en-US" sz="900" kern="0" dirty="0">
                <a:solidFill>
                  <a:srgbClr val="FFFFFF"/>
                </a:solidFill>
                <a:ea typeface="Segoe UI" panose="020B0502040204020203" pitchFamily="34" charset="0"/>
                <a:cs typeface="Segoe UI" panose="020B0502040204020203" pitchFamily="34" charset="0"/>
              </a:rPr>
              <a:t>Expertise </a:t>
            </a:r>
          </a:p>
        </p:txBody>
      </p:sp>
      <p:sp>
        <p:nvSpPr>
          <p:cNvPr id="90" name="Rectangle 89">
            <a:extLst>
              <a:ext uri="{FF2B5EF4-FFF2-40B4-BE49-F238E27FC236}">
                <a16:creationId xmlns:a16="http://schemas.microsoft.com/office/drawing/2014/main" id="{2BFB2CC6-5B7C-4EAD-B25A-CC12BFFE6958}"/>
              </a:ext>
            </a:extLst>
          </p:cNvPr>
          <p:cNvSpPr/>
          <p:nvPr/>
        </p:nvSpPr>
        <p:spPr bwMode="auto">
          <a:xfrm>
            <a:off x="9668096" y="1687"/>
            <a:ext cx="548640" cy="365760"/>
          </a:xfrm>
          <a:prstGeom prst="rect">
            <a:avLst/>
          </a:prstGeom>
          <a:noFill/>
          <a:ln>
            <a:no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51028" fontAlgn="base">
              <a:lnSpc>
                <a:spcPct val="90000"/>
              </a:lnSpc>
              <a:spcBef>
                <a:spcPct val="0"/>
              </a:spcBef>
              <a:spcAft>
                <a:spcPct val="0"/>
              </a:spcAft>
              <a:defRPr/>
            </a:pPr>
            <a:r>
              <a:rPr lang="en-US" sz="900" kern="0" dirty="0">
                <a:solidFill>
                  <a:srgbClr val="FFFFFF"/>
                </a:solidFill>
                <a:ea typeface="Segoe UI" panose="020B0502040204020203" pitchFamily="34" charset="0"/>
                <a:cs typeface="Segoe UI" panose="020B0502040204020203" pitchFamily="34" charset="0"/>
              </a:rPr>
              <a:t>Economics</a:t>
            </a:r>
          </a:p>
        </p:txBody>
      </p:sp>
      <p:cxnSp>
        <p:nvCxnSpPr>
          <p:cNvPr id="91" name="Straight Connector 90">
            <a:extLst>
              <a:ext uri="{FF2B5EF4-FFF2-40B4-BE49-F238E27FC236}">
                <a16:creationId xmlns:a16="http://schemas.microsoft.com/office/drawing/2014/main" id="{5A52EB11-4EAC-4DCF-84F4-BBE9211529BB}"/>
              </a:ext>
            </a:extLst>
          </p:cNvPr>
          <p:cNvCxnSpPr/>
          <p:nvPr/>
        </p:nvCxnSpPr>
        <p:spPr>
          <a:xfrm>
            <a:off x="9581175" y="47407"/>
            <a:ext cx="0" cy="274320"/>
          </a:xfrm>
          <a:prstGeom prst="line">
            <a:avLst/>
          </a:prstGeom>
          <a:noFill/>
          <a:ln w="12700" cap="flat" cmpd="sng" algn="ctr">
            <a:solidFill>
              <a:srgbClr val="FFFFFF"/>
            </a:solidFill>
            <a:prstDash val="solid"/>
            <a:headEnd type="oval" w="sm" len="sm"/>
            <a:tailEnd type="oval" w="sm" len="sm"/>
          </a:ln>
          <a:effectLst/>
        </p:spPr>
      </p:cxnSp>
      <p:sp>
        <p:nvSpPr>
          <p:cNvPr id="92" name="Rectangle 91">
            <a:extLst>
              <a:ext uri="{FF2B5EF4-FFF2-40B4-BE49-F238E27FC236}">
                <a16:creationId xmlns:a16="http://schemas.microsoft.com/office/drawing/2014/main" id="{D77B040B-4BBA-45EA-ADF2-872DC32E5D9F}"/>
              </a:ext>
            </a:extLst>
          </p:cNvPr>
          <p:cNvSpPr/>
          <p:nvPr/>
        </p:nvSpPr>
        <p:spPr bwMode="auto">
          <a:xfrm>
            <a:off x="8945614" y="1687"/>
            <a:ext cx="548640" cy="365760"/>
          </a:xfrm>
          <a:prstGeom prst="rect">
            <a:avLst/>
          </a:prstGeom>
          <a:noFill/>
          <a:ln>
            <a:no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51028" fontAlgn="base">
              <a:lnSpc>
                <a:spcPct val="90000"/>
              </a:lnSpc>
              <a:spcBef>
                <a:spcPct val="0"/>
              </a:spcBef>
              <a:spcAft>
                <a:spcPct val="0"/>
              </a:spcAft>
            </a:pPr>
            <a:r>
              <a:rPr lang="en-US" sz="900" kern="0" dirty="0">
                <a:solidFill>
                  <a:srgbClr val="FFFFFF"/>
                </a:solidFill>
                <a:cs typeface="Segoe UI" panose="020B0502040204020203" pitchFamily="34" charset="0"/>
              </a:rPr>
              <a:t>Innovation</a:t>
            </a:r>
          </a:p>
        </p:txBody>
      </p:sp>
      <p:sp>
        <p:nvSpPr>
          <p:cNvPr id="93" name="Rectangle 92">
            <a:extLst>
              <a:ext uri="{FF2B5EF4-FFF2-40B4-BE49-F238E27FC236}">
                <a16:creationId xmlns:a16="http://schemas.microsoft.com/office/drawing/2014/main" id="{B4BABD2A-C889-44E8-A8C4-075EA13756B7}"/>
              </a:ext>
            </a:extLst>
          </p:cNvPr>
          <p:cNvSpPr/>
          <p:nvPr/>
        </p:nvSpPr>
        <p:spPr bwMode="auto">
          <a:xfrm>
            <a:off x="11748620" y="618"/>
            <a:ext cx="686268" cy="365760"/>
          </a:xfrm>
          <a:prstGeom prst="rect">
            <a:avLst/>
          </a:prstGeom>
          <a:solidFill>
            <a:schemeClr val="bg1">
              <a:alpha val="65000"/>
            </a:schemeClr>
          </a:solidFill>
          <a:ln w="10795" cap="flat" cmpd="sng" algn="ctr">
            <a:noFill/>
            <a:prstDash val="solid"/>
            <a:headEnd type="none" w="med" len="med"/>
            <a:tailEnd type="none" w="med" len="med"/>
          </a:ln>
          <a:effectLst/>
        </p:spPr>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gradFill>
                <a:gsLst>
                  <a:gs pos="0">
                    <a:srgbClr val="FFFFFF"/>
                  </a:gs>
                  <a:gs pos="100000">
                    <a:srgbClr val="FFFFFF"/>
                  </a:gs>
                </a:gsLst>
                <a:lin ang="5400000" scaled="0"/>
              </a:gradFill>
              <a:effectLst/>
              <a:uLnTx/>
              <a:uFillTx/>
              <a:latin typeface="Segoe UI Semilight"/>
              <a:ea typeface="+mn-ea"/>
              <a:cs typeface="+mn-cs"/>
            </a:endParaRPr>
          </a:p>
        </p:txBody>
      </p:sp>
      <p:sp>
        <p:nvSpPr>
          <p:cNvPr id="94" name="Rectangle 93">
            <a:extLst>
              <a:ext uri="{FF2B5EF4-FFF2-40B4-BE49-F238E27FC236}">
                <a16:creationId xmlns:a16="http://schemas.microsoft.com/office/drawing/2014/main" id="{95A4CD2B-B06D-45F6-971C-3AF00627192A}"/>
              </a:ext>
            </a:extLst>
          </p:cNvPr>
          <p:cNvSpPr/>
          <p:nvPr/>
        </p:nvSpPr>
        <p:spPr bwMode="auto">
          <a:xfrm>
            <a:off x="8908282" y="0"/>
            <a:ext cx="2117856" cy="365760"/>
          </a:xfrm>
          <a:prstGeom prst="rect">
            <a:avLst/>
          </a:prstGeom>
          <a:solidFill>
            <a:schemeClr val="bg1">
              <a:alpha val="65000"/>
            </a:schemeClr>
          </a:solidFill>
          <a:ln w="10795" cap="flat" cmpd="sng" algn="ctr">
            <a:noFill/>
            <a:prstDash val="solid"/>
            <a:headEnd type="none" w="med" len="med"/>
            <a:tailEnd type="none" w="med" len="med"/>
          </a:ln>
          <a:effectLst/>
        </p:spPr>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gradFill>
                <a:gsLst>
                  <a:gs pos="0">
                    <a:srgbClr val="FFFFFF"/>
                  </a:gs>
                  <a:gs pos="100000">
                    <a:srgbClr val="FFFFFF"/>
                  </a:gs>
                </a:gsLst>
                <a:lin ang="5400000" scaled="0"/>
              </a:gradFill>
              <a:effectLst/>
              <a:uLnTx/>
              <a:uFillTx/>
              <a:latin typeface="Segoe UI Semilight"/>
              <a:ea typeface="+mn-ea"/>
              <a:cs typeface="+mn-cs"/>
            </a:endParaRPr>
          </a:p>
        </p:txBody>
      </p:sp>
      <p:cxnSp>
        <p:nvCxnSpPr>
          <p:cNvPr id="133" name="Straight Connector 132">
            <a:extLst>
              <a:ext uri="{FF2B5EF4-FFF2-40B4-BE49-F238E27FC236}">
                <a16:creationId xmlns:a16="http://schemas.microsoft.com/office/drawing/2014/main" id="{ACBD2544-20FD-48F7-9AC6-B67734891736}"/>
              </a:ext>
            </a:extLst>
          </p:cNvPr>
          <p:cNvCxnSpPr/>
          <p:nvPr/>
        </p:nvCxnSpPr>
        <p:spPr>
          <a:xfrm>
            <a:off x="-5994" y="2813290"/>
            <a:ext cx="12434711" cy="1215"/>
          </a:xfrm>
          <a:prstGeom prst="line">
            <a:avLst/>
          </a:prstGeom>
          <a:noFill/>
          <a:ln w="19050" cap="flat" cmpd="sng" algn="ctr">
            <a:solidFill>
              <a:srgbClr val="FFFFFF">
                <a:lumMod val="50000"/>
              </a:srgbClr>
            </a:solidFill>
            <a:prstDash val="solid"/>
            <a:headEnd type="none"/>
            <a:tailEnd type="none"/>
          </a:ln>
          <a:effectLst/>
        </p:spPr>
      </p:cxnSp>
      <p:grpSp>
        <p:nvGrpSpPr>
          <p:cNvPr id="11" name="Group 10">
            <a:extLst>
              <a:ext uri="{FF2B5EF4-FFF2-40B4-BE49-F238E27FC236}">
                <a16:creationId xmlns:a16="http://schemas.microsoft.com/office/drawing/2014/main" id="{31443380-6771-437F-A17D-A4A972856A83}"/>
              </a:ext>
            </a:extLst>
          </p:cNvPr>
          <p:cNvGrpSpPr/>
          <p:nvPr/>
        </p:nvGrpSpPr>
        <p:grpSpPr>
          <a:xfrm>
            <a:off x="7614443" y="2044380"/>
            <a:ext cx="2194560" cy="2985219"/>
            <a:chOff x="7614443" y="2044380"/>
            <a:chExt cx="2194560" cy="2985219"/>
          </a:xfrm>
        </p:grpSpPr>
        <p:sp>
          <p:nvSpPr>
            <p:cNvPr id="150" name="Oval 149">
              <a:extLst>
                <a:ext uri="{FF2B5EF4-FFF2-40B4-BE49-F238E27FC236}">
                  <a16:creationId xmlns:a16="http://schemas.microsoft.com/office/drawing/2014/main" id="{23AE4A4A-D78F-4CD1-9A10-DDC861E961D6}"/>
                </a:ext>
              </a:extLst>
            </p:cNvPr>
            <p:cNvSpPr/>
            <p:nvPr/>
          </p:nvSpPr>
          <p:spPr bwMode="auto">
            <a:xfrm>
              <a:off x="7980203" y="2044380"/>
              <a:ext cx="1463040" cy="1463040"/>
            </a:xfrm>
            <a:prstGeom prst="ellipse">
              <a:avLst/>
            </a:prstGeom>
            <a:solidFill>
              <a:srgbClr val="002050"/>
            </a:solidFill>
            <a:ln w="10795" cap="flat" cmpd="sng" algn="ctr">
              <a:noFill/>
              <a:prstDash val="solid"/>
              <a:headEnd type="none" w="med" len="med"/>
              <a:tailEnd type="none" w="med" len="med"/>
            </a:ln>
            <a:effectLst/>
          </p:spPr>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gradFill>
                  <a:gsLst>
                    <a:gs pos="0">
                      <a:srgbClr val="FFFFFF"/>
                    </a:gs>
                    <a:gs pos="100000">
                      <a:srgbClr val="FFFFFF"/>
                    </a:gs>
                  </a:gsLst>
                  <a:lin ang="5400000" scaled="0"/>
                </a:gradFill>
                <a:effectLst/>
                <a:uLnTx/>
                <a:uFillTx/>
                <a:latin typeface="Segoe UI Semilight"/>
                <a:ea typeface="+mn-ea"/>
                <a:cs typeface="+mn-cs"/>
              </a:endParaRPr>
            </a:p>
          </p:txBody>
        </p:sp>
        <p:sp>
          <p:nvSpPr>
            <p:cNvPr id="151" name="Rectangle 150">
              <a:extLst>
                <a:ext uri="{FF2B5EF4-FFF2-40B4-BE49-F238E27FC236}">
                  <a16:creationId xmlns:a16="http://schemas.microsoft.com/office/drawing/2014/main" id="{C44E4B4C-C799-4E04-95A0-B79749159CB7}"/>
                </a:ext>
              </a:extLst>
            </p:cNvPr>
            <p:cNvSpPr/>
            <p:nvPr/>
          </p:nvSpPr>
          <p:spPr>
            <a:xfrm>
              <a:off x="7614443" y="3735921"/>
              <a:ext cx="2194560" cy="548640"/>
            </a:xfrm>
            <a:prstGeom prst="rect">
              <a:avLst/>
            </a:prstGeom>
          </p:spPr>
          <p:txBody>
            <a:bodyPr wrap="square" lIns="0" tIns="0" rIns="0" bIns="0">
              <a:noAutofit/>
            </a:bodyPr>
            <a:lstStyle/>
            <a:p>
              <a:pPr marL="0" marR="0" lvl="0" indent="0" algn="ctr" defTabSz="914400" eaLnBrk="1" fontAlgn="base" latinLnBrk="0" hangingPunct="1">
                <a:lnSpc>
                  <a:spcPct val="100000"/>
                </a:lnSpc>
                <a:spcBef>
                  <a:spcPts val="0"/>
                </a:spcBef>
                <a:spcAft>
                  <a:spcPts val="0"/>
                </a:spcAft>
                <a:buClrTx/>
                <a:buSzTx/>
                <a:buFontTx/>
                <a:buNone/>
                <a:tabLst/>
                <a:defRPr/>
              </a:pPr>
              <a:r>
                <a:rPr kumimoji="0" lang="en-US" altLang="en-US" sz="1800" b="0" i="0" u="none" strike="noStrike" kern="0" cap="none" spc="0" normalizeH="0" baseline="0" noProof="0" dirty="0">
                  <a:ln>
                    <a:noFill/>
                  </a:ln>
                  <a:solidFill>
                    <a:srgbClr val="002050"/>
                  </a:solidFill>
                  <a:effectLst/>
                  <a:uLnTx/>
                  <a:uFillTx/>
                  <a:latin typeface="Segoe UI Semibold" panose="020B0702040204020203" pitchFamily="34" charset="0"/>
                  <a:cs typeface="Segoe UI Semibold" panose="020B0702040204020203" pitchFamily="34" charset="0"/>
                </a:rPr>
                <a:t>Market </a:t>
              </a:r>
              <a:br>
                <a:rPr kumimoji="0" lang="en-US" altLang="en-US" sz="1800" b="0" i="0" u="none" strike="noStrike" kern="0" cap="none" spc="0" normalizeH="0" baseline="0" noProof="0" dirty="0">
                  <a:ln>
                    <a:noFill/>
                  </a:ln>
                  <a:solidFill>
                    <a:srgbClr val="002050"/>
                  </a:solidFill>
                  <a:effectLst/>
                  <a:uLnTx/>
                  <a:uFillTx/>
                  <a:latin typeface="Segoe UI Semibold" panose="020B0702040204020203" pitchFamily="34" charset="0"/>
                  <a:cs typeface="Segoe UI Semibold" panose="020B0702040204020203" pitchFamily="34" charset="0"/>
                </a:rPr>
              </a:br>
              <a:r>
                <a:rPr kumimoji="0" lang="en-US" altLang="en-US" sz="1800" b="0" i="0" u="none" strike="noStrike" kern="0" cap="none" spc="0" normalizeH="0" baseline="0" noProof="0" dirty="0">
                  <a:ln>
                    <a:noFill/>
                  </a:ln>
                  <a:solidFill>
                    <a:srgbClr val="002050"/>
                  </a:solidFill>
                  <a:effectLst/>
                  <a:uLnTx/>
                  <a:uFillTx/>
                  <a:latin typeface="Segoe UI Semibold" panose="020B0702040204020203" pitchFamily="34" charset="0"/>
                  <a:cs typeface="Segoe UI Semibold" panose="020B0702040204020203" pitchFamily="34" charset="0"/>
                </a:rPr>
                <a:t>your IP</a:t>
              </a:r>
            </a:p>
          </p:txBody>
        </p:sp>
        <p:sp>
          <p:nvSpPr>
            <p:cNvPr id="152" name="TextBox 151">
              <a:extLst>
                <a:ext uri="{FF2B5EF4-FFF2-40B4-BE49-F238E27FC236}">
                  <a16:creationId xmlns:a16="http://schemas.microsoft.com/office/drawing/2014/main" id="{CAF9054D-A46D-4063-A0FE-DB33AC30CCB8}"/>
                </a:ext>
              </a:extLst>
            </p:cNvPr>
            <p:cNvSpPr txBox="1"/>
            <p:nvPr/>
          </p:nvSpPr>
          <p:spPr>
            <a:xfrm>
              <a:off x="7614443" y="4401735"/>
              <a:ext cx="2194560" cy="627864"/>
            </a:xfrm>
            <a:prstGeom prst="rect">
              <a:avLst/>
            </a:prstGeom>
            <a:noFill/>
            <a:ln>
              <a:noFill/>
            </a:ln>
          </p:spPr>
          <p:txBody>
            <a:bodyPr wrap="square" lIns="182880" tIns="91440" rIns="182880" bIns="91440" rtlCol="0">
              <a:spAutoFit/>
            </a:bodyPr>
            <a:lstStyle/>
            <a:p>
              <a:pPr marL="0" marR="0" lvl="0" indent="0" algn="ctr" defTabSz="914400" eaLnBrk="1" fontAlgn="auto" latinLnBrk="0" hangingPunct="1">
                <a:lnSpc>
                  <a:spcPct val="90000"/>
                </a:lnSpc>
                <a:spcBef>
                  <a:spcPts val="0"/>
                </a:spcBef>
                <a:spcAft>
                  <a:spcPts val="600"/>
                </a:spcAft>
                <a:buClrTx/>
                <a:buSzTx/>
                <a:buFontTx/>
                <a:buNone/>
                <a:tabLst/>
                <a:defRPr/>
              </a:pPr>
              <a:r>
                <a:rPr kumimoji="0" lang="en-US" sz="1600" b="0" i="0" u="none" strike="noStrike" kern="0" cap="none" spc="0" normalizeH="0" baseline="0" noProof="0" dirty="0">
                  <a:ln>
                    <a:noFill/>
                  </a:ln>
                  <a:solidFill>
                    <a:srgbClr val="353535"/>
                  </a:solidFill>
                  <a:effectLst/>
                  <a:uLnTx/>
                  <a:uFillTx/>
                </a:rPr>
                <a:t>Deliver rich solutions via AppSource</a:t>
              </a:r>
            </a:p>
          </p:txBody>
        </p:sp>
        <p:sp>
          <p:nvSpPr>
            <p:cNvPr id="153" name="Rectangle 115">
              <a:extLst>
                <a:ext uri="{FF2B5EF4-FFF2-40B4-BE49-F238E27FC236}">
                  <a16:creationId xmlns:a16="http://schemas.microsoft.com/office/drawing/2014/main" id="{8EEF2626-940F-4BCA-B5D7-DA7FA7DFBA0C}"/>
                </a:ext>
              </a:extLst>
            </p:cNvPr>
            <p:cNvSpPr>
              <a:spLocks noChangeAspect="1"/>
            </p:cNvSpPr>
            <p:nvPr/>
          </p:nvSpPr>
          <p:spPr>
            <a:xfrm>
              <a:off x="8408359" y="2390116"/>
              <a:ext cx="640073" cy="771569"/>
            </a:xfrm>
            <a:custGeom>
              <a:avLst/>
              <a:gdLst/>
              <a:ahLst/>
              <a:cxnLst/>
              <a:rect l="l" t="t" r="r" b="b"/>
              <a:pathLst>
                <a:path w="1062940" h="1281308">
                  <a:moveTo>
                    <a:pt x="1046635" y="1112139"/>
                  </a:moveTo>
                  <a:cubicBezTo>
                    <a:pt x="1032771" y="1133780"/>
                    <a:pt x="1008657" y="1148465"/>
                    <a:pt x="981547" y="1151777"/>
                  </a:cubicBezTo>
                  <a:cubicBezTo>
                    <a:pt x="954438" y="1155092"/>
                    <a:pt x="927498" y="1146647"/>
                    <a:pt x="908830" y="1128982"/>
                  </a:cubicBezTo>
                  <a:cubicBezTo>
                    <a:pt x="909198" y="1131999"/>
                    <a:pt x="909798" y="1134938"/>
                    <a:pt x="911829" y="1137438"/>
                  </a:cubicBezTo>
                  <a:lnTo>
                    <a:pt x="904011" y="1134883"/>
                  </a:lnTo>
                  <a:cubicBezTo>
                    <a:pt x="922041" y="1152546"/>
                    <a:pt x="931026" y="1178212"/>
                    <a:pt x="928264" y="1204159"/>
                  </a:cubicBezTo>
                  <a:cubicBezTo>
                    <a:pt x="925501" y="1230104"/>
                    <a:pt x="911314" y="1253302"/>
                    <a:pt x="889969" y="1266773"/>
                  </a:cubicBezTo>
                  <a:cubicBezTo>
                    <a:pt x="924512" y="1270453"/>
                    <a:pt x="955658" y="1243909"/>
                    <a:pt x="959536" y="1207488"/>
                  </a:cubicBezTo>
                  <a:cubicBezTo>
                    <a:pt x="960516" y="1198283"/>
                    <a:pt x="959661" y="1189328"/>
                    <a:pt x="957227" y="1181042"/>
                  </a:cubicBezTo>
                  <a:cubicBezTo>
                    <a:pt x="966033" y="1183480"/>
                    <a:pt x="975573" y="1184192"/>
                    <a:pt x="985364" y="1182996"/>
                  </a:cubicBezTo>
                  <a:cubicBezTo>
                    <a:pt x="1023418" y="1178343"/>
                    <a:pt x="1050850" y="1146621"/>
                    <a:pt x="1046635" y="1112139"/>
                  </a:cubicBezTo>
                  <a:close/>
                  <a:moveTo>
                    <a:pt x="244059" y="244059"/>
                  </a:moveTo>
                  <a:lnTo>
                    <a:pt x="1062940" y="244059"/>
                  </a:lnTo>
                  <a:lnTo>
                    <a:pt x="1062940" y="1149251"/>
                  </a:lnTo>
                  <a:lnTo>
                    <a:pt x="1062467" y="1149251"/>
                  </a:lnTo>
                  <a:lnTo>
                    <a:pt x="1062467" y="1149252"/>
                  </a:lnTo>
                  <a:cubicBezTo>
                    <a:pt x="1062467" y="1222184"/>
                    <a:pt x="1003346" y="1281307"/>
                    <a:pt x="930415" y="1281308"/>
                  </a:cubicBezTo>
                  <a:lnTo>
                    <a:pt x="244059" y="1281308"/>
                  </a:lnTo>
                  <a:close/>
                  <a:moveTo>
                    <a:pt x="122030" y="122030"/>
                  </a:moveTo>
                  <a:lnTo>
                    <a:pt x="940911" y="122030"/>
                  </a:lnTo>
                  <a:lnTo>
                    <a:pt x="940911" y="183045"/>
                  </a:lnTo>
                  <a:lnTo>
                    <a:pt x="183045" y="183045"/>
                  </a:lnTo>
                  <a:lnTo>
                    <a:pt x="183045" y="1159279"/>
                  </a:lnTo>
                  <a:lnTo>
                    <a:pt x="122030" y="1159279"/>
                  </a:lnTo>
                  <a:close/>
                  <a:moveTo>
                    <a:pt x="0" y="0"/>
                  </a:moveTo>
                  <a:lnTo>
                    <a:pt x="818882" y="0"/>
                  </a:lnTo>
                  <a:lnTo>
                    <a:pt x="818882" y="61015"/>
                  </a:lnTo>
                  <a:lnTo>
                    <a:pt x="61015" y="61015"/>
                  </a:lnTo>
                  <a:lnTo>
                    <a:pt x="61015" y="1037250"/>
                  </a:lnTo>
                  <a:lnTo>
                    <a:pt x="0" y="1037250"/>
                  </a:lnTo>
                  <a:close/>
                </a:path>
              </a:pathLst>
            </a:custGeom>
            <a:solidFill>
              <a:srgbClr val="FFFFFF"/>
            </a:solidFill>
            <a:ln w="10795" cap="flat" cmpd="sng" algn="ctr">
              <a:noFill/>
              <a:prstDash val="solid"/>
            </a:ln>
            <a:effectLst/>
          </p:spPr>
          <p:txBody>
            <a:bodyPr rtlCol="0" anchor="ctr"/>
            <a:lstStyle/>
            <a:p>
              <a:pPr marL="0" marR="0" lvl="0" indent="0" algn="ctr" defTabSz="685595" eaLnBrk="1" fontAlgn="auto" latinLnBrk="0" hangingPunct="1">
                <a:lnSpc>
                  <a:spcPct val="100000"/>
                </a:lnSpc>
                <a:spcBef>
                  <a:spcPts val="0"/>
                </a:spcBef>
                <a:spcAft>
                  <a:spcPts val="0"/>
                </a:spcAft>
                <a:buClrTx/>
                <a:buSzTx/>
                <a:buFontTx/>
                <a:buNone/>
                <a:tabLst/>
                <a:defRPr/>
              </a:pPr>
              <a:endParaRPr kumimoji="0" lang="en-US" sz="1349" b="0" i="0" u="none" strike="noStrike" kern="0" cap="none" spc="0" normalizeH="0" baseline="0" noProof="0">
                <a:ln>
                  <a:noFill/>
                </a:ln>
                <a:solidFill>
                  <a:prstClr val="white"/>
                </a:solidFill>
                <a:effectLst/>
                <a:uLnTx/>
                <a:uFillTx/>
                <a:latin typeface="Segoe UI Semilight"/>
                <a:ea typeface="+mn-ea"/>
                <a:cs typeface="+mn-cs"/>
              </a:endParaRPr>
            </a:p>
          </p:txBody>
        </p:sp>
      </p:grpSp>
      <p:grpSp>
        <p:nvGrpSpPr>
          <p:cNvPr id="15" name="Group 14">
            <a:extLst>
              <a:ext uri="{FF2B5EF4-FFF2-40B4-BE49-F238E27FC236}">
                <a16:creationId xmlns:a16="http://schemas.microsoft.com/office/drawing/2014/main" id="{941D958A-6A03-440F-AD2C-8DD0B146D04F}"/>
              </a:ext>
            </a:extLst>
          </p:cNvPr>
          <p:cNvGrpSpPr/>
          <p:nvPr/>
        </p:nvGrpSpPr>
        <p:grpSpPr>
          <a:xfrm>
            <a:off x="174477" y="2081770"/>
            <a:ext cx="2194560" cy="2178910"/>
            <a:chOff x="174477" y="2081770"/>
            <a:chExt cx="2194560" cy="2178910"/>
          </a:xfrm>
        </p:grpSpPr>
        <p:sp>
          <p:nvSpPr>
            <p:cNvPr id="86" name="MSD">
              <a:extLst>
                <a:ext uri="{FF2B5EF4-FFF2-40B4-BE49-F238E27FC236}">
                  <a16:creationId xmlns:a16="http://schemas.microsoft.com/office/drawing/2014/main" id="{10787553-9991-44AC-BD41-DF3CB91D4D47}"/>
                </a:ext>
              </a:extLst>
            </p:cNvPr>
            <p:cNvSpPr txBox="1"/>
            <p:nvPr/>
          </p:nvSpPr>
          <p:spPr>
            <a:xfrm>
              <a:off x="174477" y="3735921"/>
              <a:ext cx="2194560" cy="524759"/>
            </a:xfrm>
            <a:prstGeom prst="rect">
              <a:avLst/>
            </a:prstGeom>
            <a:noFill/>
          </p:spPr>
          <p:txBody>
            <a:bodyPr wrap="square" lIns="0" tIns="0" rIns="0" bIns="0" rtlCol="0">
              <a:spAutoFit/>
            </a:bodyPr>
            <a:lstStyle/>
            <a:p>
              <a:pPr algn="ctr" defTabSz="896042">
                <a:lnSpc>
                  <a:spcPct val="90000"/>
                </a:lnSpc>
                <a:spcAft>
                  <a:spcPts val="588"/>
                </a:spcAft>
                <a:defRPr/>
              </a:pPr>
              <a:r>
                <a:rPr lang="en-US" sz="1100" b="1" kern="0" spc="98" dirty="0">
                  <a:solidFill>
                    <a:srgbClr val="3A96DD"/>
                  </a:solidFill>
                  <a:latin typeface="Segoe UI Semilight" panose="020B0402040204020203" pitchFamily="34" charset="0"/>
                  <a:cs typeface="Segoe UI Semilight" panose="020B0402040204020203" pitchFamily="34" charset="0"/>
                </a:rPr>
                <a:t>MICROSOFT DYNAMICS 365 </a:t>
              </a:r>
            </a:p>
            <a:p>
              <a:pPr algn="ctr" defTabSz="896042">
                <a:lnSpc>
                  <a:spcPct val="80000"/>
                </a:lnSpc>
                <a:spcAft>
                  <a:spcPts val="588"/>
                </a:spcAft>
                <a:defRPr/>
              </a:pPr>
              <a:r>
                <a:rPr lang="en-US" sz="2400" kern="0" dirty="0">
                  <a:solidFill>
                    <a:srgbClr val="3A96DD"/>
                  </a:solidFill>
                  <a:latin typeface="Segoe UI Semilight" panose="020B0402040204020203" pitchFamily="34" charset="0"/>
                  <a:cs typeface="Segoe UI Semilight" panose="020B0402040204020203" pitchFamily="34" charset="0"/>
                </a:rPr>
                <a:t>Business Central</a:t>
              </a:r>
            </a:p>
          </p:txBody>
        </p:sp>
        <p:grpSp>
          <p:nvGrpSpPr>
            <p:cNvPr id="83" name="Group 82">
              <a:extLst>
                <a:ext uri="{FF2B5EF4-FFF2-40B4-BE49-F238E27FC236}">
                  <a16:creationId xmlns:a16="http://schemas.microsoft.com/office/drawing/2014/main" id="{7A03F588-71AE-49E9-A8AF-19FE0D7BE5A4}"/>
                </a:ext>
              </a:extLst>
            </p:cNvPr>
            <p:cNvGrpSpPr/>
            <p:nvPr/>
          </p:nvGrpSpPr>
          <p:grpSpPr>
            <a:xfrm>
              <a:off x="540237" y="2081770"/>
              <a:ext cx="1463040" cy="1463040"/>
              <a:chOff x="5553193" y="2745333"/>
              <a:chExt cx="1280160" cy="1280160"/>
            </a:xfrm>
          </p:grpSpPr>
          <p:sp>
            <p:nvSpPr>
              <p:cNvPr id="84" name="Oval 83">
                <a:extLst>
                  <a:ext uri="{FF2B5EF4-FFF2-40B4-BE49-F238E27FC236}">
                    <a16:creationId xmlns:a16="http://schemas.microsoft.com/office/drawing/2014/main" id="{E86B72AD-7F42-4D28-BEEC-40B517D931AF}"/>
                  </a:ext>
                </a:extLst>
              </p:cNvPr>
              <p:cNvSpPr/>
              <p:nvPr/>
            </p:nvSpPr>
            <p:spPr bwMode="auto">
              <a:xfrm>
                <a:off x="5553193" y="2745333"/>
                <a:ext cx="1280160" cy="1280160"/>
              </a:xfrm>
              <a:prstGeom prst="ellipse">
                <a:avLst/>
              </a:prstGeom>
              <a:solidFill>
                <a:srgbClr val="002050"/>
              </a:solidFill>
              <a:ln w="88900" cap="flat" cmpd="sng" algn="ctr">
                <a:solidFill>
                  <a:srgbClr val="A8B1BE"/>
                </a:solidFill>
                <a:prstDash val="solid"/>
                <a:headEnd type="none" w="med" len="med"/>
                <a:tailEnd type="none" w="med" len="med"/>
              </a:ln>
              <a:effectLst/>
            </p:spPr>
            <p:txBody>
              <a:bodyPr rot="0" spcFirstLastPara="0" vertOverflow="overflow" horzOverflow="overflow" vert="horz" wrap="square" lIns="182857" tIns="146285" rIns="182857" bIns="146285" numCol="1" spcCol="0" rtlCol="0" fromWordArt="0" anchor="t" anchorCtr="0" forceAA="0" compatLnSpc="1">
                <a:prstTxWarp prst="textNoShape">
                  <a:avLst/>
                </a:prstTxWarp>
                <a:noAutofit/>
              </a:bodyPr>
              <a:lstStyle/>
              <a:p>
                <a:pPr marL="0" marR="0" lvl="0" indent="0" algn="ctr" defTabSz="932379"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pic>
            <p:nvPicPr>
              <p:cNvPr id="85" name="Picture 84" descr="A picture containing vector graphics&#10;&#10;Description generated with high confidence">
                <a:extLst>
                  <a:ext uri="{FF2B5EF4-FFF2-40B4-BE49-F238E27FC236}">
                    <a16:creationId xmlns:a16="http://schemas.microsoft.com/office/drawing/2014/main" id="{65C588D6-98AB-4146-A7DD-81A57CA57C3B}"/>
                  </a:ext>
                </a:extLst>
              </p:cNvPr>
              <p:cNvPicPr>
                <a:picLocks noChangeAspect="1"/>
              </p:cNvPicPr>
              <p:nvPr/>
            </p:nvPicPr>
            <p:blipFill>
              <a:blip r:embed="rId3"/>
              <a:stretch>
                <a:fillRect/>
              </a:stretch>
            </p:blipFill>
            <p:spPr>
              <a:xfrm>
                <a:off x="5827513" y="3019653"/>
                <a:ext cx="731520" cy="731520"/>
              </a:xfrm>
              <a:prstGeom prst="rect">
                <a:avLst/>
              </a:prstGeom>
            </p:spPr>
          </p:pic>
        </p:grpSp>
      </p:grpSp>
      <p:grpSp>
        <p:nvGrpSpPr>
          <p:cNvPr id="6" name="Group 5">
            <a:extLst>
              <a:ext uri="{FF2B5EF4-FFF2-40B4-BE49-F238E27FC236}">
                <a16:creationId xmlns:a16="http://schemas.microsoft.com/office/drawing/2014/main" id="{C07E6FF2-D296-4FD2-84F4-905E60ECD4CD}"/>
              </a:ext>
            </a:extLst>
          </p:cNvPr>
          <p:cNvGrpSpPr/>
          <p:nvPr/>
        </p:nvGrpSpPr>
        <p:grpSpPr>
          <a:xfrm>
            <a:off x="3010267" y="2044380"/>
            <a:ext cx="2194560" cy="3206818"/>
            <a:chOff x="3010267" y="2044380"/>
            <a:chExt cx="2194560" cy="3206818"/>
          </a:xfrm>
        </p:grpSpPr>
        <p:sp>
          <p:nvSpPr>
            <p:cNvPr id="155" name="Oval 154">
              <a:extLst>
                <a:ext uri="{FF2B5EF4-FFF2-40B4-BE49-F238E27FC236}">
                  <a16:creationId xmlns:a16="http://schemas.microsoft.com/office/drawing/2014/main" id="{3ADDB677-A3A3-450E-99C9-CF320CD0A1AA}"/>
                </a:ext>
              </a:extLst>
            </p:cNvPr>
            <p:cNvSpPr/>
            <p:nvPr/>
          </p:nvSpPr>
          <p:spPr bwMode="auto">
            <a:xfrm>
              <a:off x="3376027" y="2044380"/>
              <a:ext cx="1463040" cy="1463040"/>
            </a:xfrm>
            <a:prstGeom prst="ellipse">
              <a:avLst/>
            </a:prstGeom>
            <a:solidFill>
              <a:srgbClr val="002050"/>
            </a:solidFill>
            <a:ln w="10795" cap="flat" cmpd="sng" algn="ctr">
              <a:noFill/>
              <a:prstDash val="solid"/>
              <a:headEnd type="none" w="med" len="med"/>
              <a:tailEnd type="none" w="med" len="med"/>
            </a:ln>
            <a:effectLst/>
          </p:spPr>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gradFill>
                  <a:gsLst>
                    <a:gs pos="0">
                      <a:srgbClr val="FFFFFF"/>
                    </a:gs>
                    <a:gs pos="100000">
                      <a:srgbClr val="FFFFFF"/>
                    </a:gs>
                  </a:gsLst>
                  <a:lin ang="5400000" scaled="0"/>
                </a:gradFill>
                <a:effectLst/>
                <a:uLnTx/>
                <a:uFillTx/>
                <a:latin typeface="Segoe UI Semilight"/>
                <a:ea typeface="+mn-ea"/>
                <a:cs typeface="+mn-cs"/>
              </a:endParaRPr>
            </a:p>
          </p:txBody>
        </p:sp>
        <p:sp>
          <p:nvSpPr>
            <p:cNvPr id="156" name="Rectangle 155">
              <a:extLst>
                <a:ext uri="{FF2B5EF4-FFF2-40B4-BE49-F238E27FC236}">
                  <a16:creationId xmlns:a16="http://schemas.microsoft.com/office/drawing/2014/main" id="{7CF4CB07-5D73-429C-A577-69158E98A8B4}"/>
                </a:ext>
              </a:extLst>
            </p:cNvPr>
            <p:cNvSpPr/>
            <p:nvPr/>
          </p:nvSpPr>
          <p:spPr>
            <a:xfrm>
              <a:off x="3010267" y="3735921"/>
              <a:ext cx="2194560" cy="548640"/>
            </a:xfrm>
            <a:prstGeom prst="rect">
              <a:avLst/>
            </a:prstGeom>
          </p:spPr>
          <p:txBody>
            <a:bodyPr wrap="none" lIns="0" tIns="0" rIns="0" bIns="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en-US" kern="0" dirty="0">
                  <a:solidFill>
                    <a:srgbClr val="002050"/>
                  </a:solidFill>
                  <a:latin typeface="Segoe UI Semibold" panose="020B0702040204020203" pitchFamily="34" charset="0"/>
                  <a:cs typeface="Segoe UI Semibold" panose="020B0702040204020203" pitchFamily="34" charset="0"/>
                </a:rPr>
                <a:t>Connect</a:t>
              </a:r>
              <a:r>
                <a:rPr kumimoji="0" lang="en-US" altLang="en-US" sz="1800" b="0" i="0" u="none" strike="noStrike" kern="0" cap="none" spc="0" normalizeH="0" baseline="0" noProof="0" dirty="0">
                  <a:ln>
                    <a:noFill/>
                  </a:ln>
                  <a:solidFill>
                    <a:srgbClr val="002050"/>
                  </a:solidFill>
                  <a:effectLst/>
                  <a:uLnTx/>
                  <a:uFillTx/>
                  <a:latin typeface="Segoe UI Semibold" panose="020B0702040204020203" pitchFamily="34" charset="0"/>
                  <a:cs typeface="Segoe UI Semibold" panose="020B0702040204020203" pitchFamily="34" charset="0"/>
                </a:rPr>
                <a:t> </a:t>
              </a:r>
              <a:br>
                <a:rPr kumimoji="0" lang="en-US" altLang="en-US" sz="1800" b="0" i="0" u="none" strike="noStrike" kern="0" cap="none" spc="0" normalizeH="0" baseline="0" noProof="0" dirty="0">
                  <a:ln>
                    <a:noFill/>
                  </a:ln>
                  <a:solidFill>
                    <a:srgbClr val="002050"/>
                  </a:solidFill>
                  <a:effectLst/>
                  <a:uLnTx/>
                  <a:uFillTx/>
                  <a:latin typeface="Segoe UI Semibold" panose="020B0702040204020203" pitchFamily="34" charset="0"/>
                  <a:cs typeface="Segoe UI Semibold" panose="020B0702040204020203" pitchFamily="34" charset="0"/>
                </a:rPr>
              </a:br>
              <a:r>
                <a:rPr kumimoji="0" lang="en-US" altLang="en-US" sz="1800" b="0" i="0" u="none" strike="noStrike" kern="0" cap="none" spc="0" normalizeH="0" baseline="0" noProof="0" dirty="0">
                  <a:ln>
                    <a:noFill/>
                  </a:ln>
                  <a:solidFill>
                    <a:srgbClr val="002050"/>
                  </a:solidFill>
                  <a:effectLst/>
                  <a:uLnTx/>
                  <a:uFillTx/>
                  <a:latin typeface="Segoe UI Semibold" panose="020B0702040204020203" pitchFamily="34" charset="0"/>
                  <a:cs typeface="Segoe UI Semibold" panose="020B0702040204020203" pitchFamily="34" charset="0"/>
                </a:rPr>
                <a:t>with community</a:t>
              </a:r>
            </a:p>
          </p:txBody>
        </p:sp>
        <p:sp>
          <p:nvSpPr>
            <p:cNvPr id="157" name="TextBox 156">
              <a:extLst>
                <a:ext uri="{FF2B5EF4-FFF2-40B4-BE49-F238E27FC236}">
                  <a16:creationId xmlns:a16="http://schemas.microsoft.com/office/drawing/2014/main" id="{9B68011E-844D-4F2D-830D-7F2642E21708}"/>
                </a:ext>
              </a:extLst>
            </p:cNvPr>
            <p:cNvSpPr txBox="1"/>
            <p:nvPr/>
          </p:nvSpPr>
          <p:spPr>
            <a:xfrm>
              <a:off x="3010267" y="4401735"/>
              <a:ext cx="2194560" cy="849463"/>
            </a:xfrm>
            <a:prstGeom prst="rect">
              <a:avLst/>
            </a:prstGeom>
            <a:noFill/>
          </p:spPr>
          <p:txBody>
            <a:bodyPr wrap="square" lIns="182880" tIns="91440" rIns="182880" bIns="91440" rtlCol="0">
              <a:spAutoFit/>
            </a:bodyPr>
            <a:lstStyle/>
            <a:p>
              <a:pPr lvl="0" algn="ctr" defTabSz="914400">
                <a:lnSpc>
                  <a:spcPct val="90000"/>
                </a:lnSpc>
                <a:spcAft>
                  <a:spcPts val="600"/>
                </a:spcAft>
              </a:pPr>
              <a:r>
                <a:rPr lang="en-US" sz="1600" dirty="0"/>
                <a:t>Access valuable resources, including training</a:t>
              </a:r>
              <a:endParaRPr kumimoji="0" lang="en-US" sz="1400" b="0" i="0" u="none" strike="noStrike" kern="0" cap="none" spc="0" normalizeH="0" baseline="0" noProof="0" dirty="0">
                <a:ln>
                  <a:noFill/>
                </a:ln>
                <a:solidFill>
                  <a:srgbClr val="353535"/>
                </a:solidFill>
                <a:effectLst/>
                <a:uLnTx/>
                <a:uFillTx/>
                <a:latin typeface="Segoe UI" panose="020B0502040204020203" pitchFamily="34" charset="0"/>
                <a:cs typeface="Segoe UI" panose="020B0502040204020203" pitchFamily="34" charset="0"/>
              </a:endParaRPr>
            </a:p>
          </p:txBody>
        </p:sp>
        <p:sp>
          <p:nvSpPr>
            <p:cNvPr id="148" name="Freeform 28">
              <a:extLst>
                <a:ext uri="{FF2B5EF4-FFF2-40B4-BE49-F238E27FC236}">
                  <a16:creationId xmlns:a16="http://schemas.microsoft.com/office/drawing/2014/main" id="{1997307F-F953-4690-B177-7A447EAA9C17}"/>
                </a:ext>
              </a:extLst>
            </p:cNvPr>
            <p:cNvSpPr>
              <a:spLocks/>
            </p:cNvSpPr>
            <p:nvPr/>
          </p:nvSpPr>
          <p:spPr bwMode="auto">
            <a:xfrm>
              <a:off x="3650352" y="2342727"/>
              <a:ext cx="914390" cy="851931"/>
            </a:xfrm>
            <a:custGeom>
              <a:avLst/>
              <a:gdLst>
                <a:gd name="T0" fmla="*/ 979 w 1081"/>
                <a:gd name="T1" fmla="*/ 274 h 1130"/>
                <a:gd name="T2" fmla="*/ 954 w 1081"/>
                <a:gd name="T3" fmla="*/ 378 h 1130"/>
                <a:gd name="T4" fmla="*/ 902 w 1081"/>
                <a:gd name="T5" fmla="*/ 420 h 1130"/>
                <a:gd name="T6" fmla="*/ 570 w 1081"/>
                <a:gd name="T7" fmla="*/ 518 h 1130"/>
                <a:gd name="T8" fmla="*/ 772 w 1081"/>
                <a:gd name="T9" fmla="*/ 196 h 1130"/>
                <a:gd name="T10" fmla="*/ 746 w 1081"/>
                <a:gd name="T11" fmla="*/ 123 h 1130"/>
                <a:gd name="T12" fmla="*/ 704 w 1081"/>
                <a:gd name="T13" fmla="*/ 82 h 1130"/>
                <a:gd name="T14" fmla="*/ 702 w 1081"/>
                <a:gd name="T15" fmla="*/ 129 h 1130"/>
                <a:gd name="T16" fmla="*/ 687 w 1081"/>
                <a:gd name="T17" fmla="*/ 175 h 1130"/>
                <a:gd name="T18" fmla="*/ 584 w 1081"/>
                <a:gd name="T19" fmla="*/ 427 h 1130"/>
                <a:gd name="T20" fmla="*/ 494 w 1081"/>
                <a:gd name="T21" fmla="*/ 418 h 1130"/>
                <a:gd name="T22" fmla="*/ 473 w 1081"/>
                <a:gd name="T23" fmla="*/ 210 h 1130"/>
                <a:gd name="T24" fmla="*/ 379 w 1081"/>
                <a:gd name="T25" fmla="*/ 1 h 1130"/>
                <a:gd name="T26" fmla="*/ 354 w 1081"/>
                <a:gd name="T27" fmla="*/ 106 h 1130"/>
                <a:gd name="T28" fmla="*/ 288 w 1081"/>
                <a:gd name="T29" fmla="*/ 224 h 1130"/>
                <a:gd name="T30" fmla="*/ 303 w 1081"/>
                <a:gd name="T31" fmla="*/ 232 h 1130"/>
                <a:gd name="T32" fmla="*/ 476 w 1081"/>
                <a:gd name="T33" fmla="*/ 445 h 1130"/>
                <a:gd name="T34" fmla="*/ 482 w 1081"/>
                <a:gd name="T35" fmla="*/ 527 h 1130"/>
                <a:gd name="T36" fmla="*/ 123 w 1081"/>
                <a:gd name="T37" fmla="*/ 325 h 1130"/>
                <a:gd name="T38" fmla="*/ 82 w 1081"/>
                <a:gd name="T39" fmla="*/ 284 h 1130"/>
                <a:gd name="T40" fmla="*/ 79 w 1081"/>
                <a:gd name="T41" fmla="*/ 330 h 1130"/>
                <a:gd name="T42" fmla="*/ 64 w 1081"/>
                <a:gd name="T43" fmla="*/ 377 h 1130"/>
                <a:gd name="T44" fmla="*/ 149 w 1081"/>
                <a:gd name="T45" fmla="*/ 398 h 1130"/>
                <a:gd name="T46" fmla="*/ 148 w 1081"/>
                <a:gd name="T47" fmla="*/ 689 h 1130"/>
                <a:gd name="T48" fmla="*/ 59 w 1081"/>
                <a:gd name="T49" fmla="*/ 617 h 1130"/>
                <a:gd name="T50" fmla="*/ 54 w 1081"/>
                <a:gd name="T51" fmla="*/ 703 h 1130"/>
                <a:gd name="T52" fmla="*/ 26 w 1081"/>
                <a:gd name="T53" fmla="*/ 790 h 1130"/>
                <a:gd name="T54" fmla="*/ 189 w 1081"/>
                <a:gd name="T55" fmla="*/ 828 h 1130"/>
                <a:gd name="T56" fmla="*/ 429 w 1081"/>
                <a:gd name="T57" fmla="*/ 617 h 1130"/>
                <a:gd name="T58" fmla="*/ 444 w 1081"/>
                <a:gd name="T59" fmla="*/ 627 h 1130"/>
                <a:gd name="T60" fmla="*/ 350 w 1081"/>
                <a:gd name="T61" fmla="*/ 922 h 1130"/>
                <a:gd name="T62" fmla="*/ 311 w 1081"/>
                <a:gd name="T63" fmla="*/ 936 h 1130"/>
                <a:gd name="T64" fmla="*/ 309 w 1081"/>
                <a:gd name="T65" fmla="*/ 982 h 1130"/>
                <a:gd name="T66" fmla="*/ 294 w 1081"/>
                <a:gd name="T67" fmla="*/ 1029 h 1130"/>
                <a:gd name="T68" fmla="*/ 379 w 1081"/>
                <a:gd name="T69" fmla="*/ 1049 h 1130"/>
                <a:gd name="T70" fmla="*/ 353 w 1081"/>
                <a:gd name="T71" fmla="*/ 977 h 1130"/>
                <a:gd name="T72" fmla="*/ 563 w 1081"/>
                <a:gd name="T73" fmla="*/ 687 h 1130"/>
                <a:gd name="T74" fmla="*/ 656 w 1081"/>
                <a:gd name="T75" fmla="*/ 966 h 1130"/>
                <a:gd name="T76" fmla="*/ 589 w 1081"/>
                <a:gd name="T77" fmla="*/ 1085 h 1130"/>
                <a:gd name="T78" fmla="*/ 605 w 1081"/>
                <a:gd name="T79" fmla="*/ 1093 h 1130"/>
                <a:gd name="T80" fmla="*/ 775 w 1081"/>
                <a:gd name="T81" fmla="*/ 1071 h 1130"/>
                <a:gd name="T82" fmla="*/ 681 w 1081"/>
                <a:gd name="T83" fmla="*/ 862 h 1130"/>
                <a:gd name="T84" fmla="*/ 589 w 1081"/>
                <a:gd name="T85" fmla="*/ 684 h 1130"/>
                <a:gd name="T86" fmla="*/ 630 w 1081"/>
                <a:gd name="T87" fmla="*/ 626 h 1130"/>
                <a:gd name="T88" fmla="*/ 908 w 1081"/>
                <a:gd name="T89" fmla="*/ 787 h 1130"/>
                <a:gd name="T90" fmla="*/ 921 w 1081"/>
                <a:gd name="T91" fmla="*/ 809 h 1130"/>
                <a:gd name="T92" fmla="*/ 968 w 1081"/>
                <a:gd name="T93" fmla="*/ 736 h 1130"/>
                <a:gd name="T94" fmla="*/ 943 w 1081"/>
                <a:gd name="T95" fmla="*/ 679 h 1130"/>
                <a:gd name="T96" fmla="*/ 937 w 1081"/>
                <a:gd name="T97" fmla="*/ 734 h 1130"/>
                <a:gd name="T98" fmla="*/ 608 w 1081"/>
                <a:gd name="T99" fmla="*/ 553 h 1130"/>
                <a:gd name="T100" fmla="*/ 898 w 1081"/>
                <a:gd name="T101" fmla="*/ 478 h 1130"/>
                <a:gd name="T102" fmla="*/ 923 w 1081"/>
                <a:gd name="T103" fmla="*/ 517 h 1130"/>
                <a:gd name="T104" fmla="*/ 1013 w 1081"/>
                <a:gd name="T105" fmla="*/ 382 h 1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81" h="1130">
                  <a:moveTo>
                    <a:pt x="1013" y="382"/>
                  </a:moveTo>
                  <a:cubicBezTo>
                    <a:pt x="1013" y="382"/>
                    <a:pt x="1013" y="381"/>
                    <a:pt x="1013" y="381"/>
                  </a:cubicBezTo>
                  <a:cubicBezTo>
                    <a:pt x="1067" y="355"/>
                    <a:pt x="1049" y="273"/>
                    <a:pt x="979" y="274"/>
                  </a:cubicBezTo>
                  <a:cubicBezTo>
                    <a:pt x="974" y="275"/>
                    <a:pt x="969" y="276"/>
                    <a:pt x="965" y="277"/>
                  </a:cubicBezTo>
                  <a:cubicBezTo>
                    <a:pt x="951" y="282"/>
                    <a:pt x="939" y="292"/>
                    <a:pt x="933" y="304"/>
                  </a:cubicBezTo>
                  <a:cubicBezTo>
                    <a:pt x="917" y="330"/>
                    <a:pt x="932" y="370"/>
                    <a:pt x="954" y="378"/>
                  </a:cubicBezTo>
                  <a:cubicBezTo>
                    <a:pt x="954" y="378"/>
                    <a:pt x="954" y="379"/>
                    <a:pt x="954" y="379"/>
                  </a:cubicBezTo>
                  <a:cubicBezTo>
                    <a:pt x="945" y="384"/>
                    <a:pt x="935" y="385"/>
                    <a:pt x="927" y="390"/>
                  </a:cubicBezTo>
                  <a:cubicBezTo>
                    <a:pt x="919" y="396"/>
                    <a:pt x="910" y="407"/>
                    <a:pt x="902" y="420"/>
                  </a:cubicBezTo>
                  <a:cubicBezTo>
                    <a:pt x="588" y="532"/>
                    <a:pt x="588" y="532"/>
                    <a:pt x="588" y="532"/>
                  </a:cubicBezTo>
                  <a:cubicBezTo>
                    <a:pt x="581" y="528"/>
                    <a:pt x="575" y="525"/>
                    <a:pt x="568" y="523"/>
                  </a:cubicBezTo>
                  <a:cubicBezTo>
                    <a:pt x="570" y="518"/>
                    <a:pt x="570" y="518"/>
                    <a:pt x="570" y="518"/>
                  </a:cubicBezTo>
                  <a:cubicBezTo>
                    <a:pt x="592" y="505"/>
                    <a:pt x="601" y="482"/>
                    <a:pt x="598" y="459"/>
                  </a:cubicBezTo>
                  <a:cubicBezTo>
                    <a:pt x="720" y="203"/>
                    <a:pt x="720" y="203"/>
                    <a:pt x="720" y="203"/>
                  </a:cubicBezTo>
                  <a:cubicBezTo>
                    <a:pt x="739" y="206"/>
                    <a:pt x="764" y="206"/>
                    <a:pt x="772" y="196"/>
                  </a:cubicBezTo>
                  <a:cubicBezTo>
                    <a:pt x="775" y="191"/>
                    <a:pt x="776" y="186"/>
                    <a:pt x="777" y="178"/>
                  </a:cubicBezTo>
                  <a:cubicBezTo>
                    <a:pt x="782" y="154"/>
                    <a:pt x="764" y="128"/>
                    <a:pt x="746" y="124"/>
                  </a:cubicBezTo>
                  <a:cubicBezTo>
                    <a:pt x="746" y="124"/>
                    <a:pt x="746" y="124"/>
                    <a:pt x="746" y="123"/>
                  </a:cubicBezTo>
                  <a:cubicBezTo>
                    <a:pt x="774" y="110"/>
                    <a:pt x="765" y="65"/>
                    <a:pt x="728" y="66"/>
                  </a:cubicBezTo>
                  <a:cubicBezTo>
                    <a:pt x="726" y="66"/>
                    <a:pt x="723" y="67"/>
                    <a:pt x="721" y="67"/>
                  </a:cubicBezTo>
                  <a:cubicBezTo>
                    <a:pt x="714" y="70"/>
                    <a:pt x="708" y="76"/>
                    <a:pt x="704" y="82"/>
                  </a:cubicBezTo>
                  <a:cubicBezTo>
                    <a:pt x="697" y="96"/>
                    <a:pt x="704" y="117"/>
                    <a:pt x="715" y="122"/>
                  </a:cubicBezTo>
                  <a:cubicBezTo>
                    <a:pt x="715" y="122"/>
                    <a:pt x="715" y="122"/>
                    <a:pt x="715" y="122"/>
                  </a:cubicBezTo>
                  <a:cubicBezTo>
                    <a:pt x="711" y="125"/>
                    <a:pt x="706" y="126"/>
                    <a:pt x="702" y="129"/>
                  </a:cubicBezTo>
                  <a:cubicBezTo>
                    <a:pt x="691" y="136"/>
                    <a:pt x="673" y="167"/>
                    <a:pt x="681" y="186"/>
                  </a:cubicBezTo>
                  <a:cubicBezTo>
                    <a:pt x="684" y="184"/>
                    <a:pt x="685" y="178"/>
                    <a:pt x="687" y="176"/>
                  </a:cubicBezTo>
                  <a:cubicBezTo>
                    <a:pt x="687" y="175"/>
                    <a:pt x="687" y="175"/>
                    <a:pt x="687" y="175"/>
                  </a:cubicBezTo>
                  <a:cubicBezTo>
                    <a:pt x="688" y="180"/>
                    <a:pt x="688" y="185"/>
                    <a:pt x="689" y="190"/>
                  </a:cubicBezTo>
                  <a:cubicBezTo>
                    <a:pt x="690" y="192"/>
                    <a:pt x="692" y="194"/>
                    <a:pt x="695" y="195"/>
                  </a:cubicBezTo>
                  <a:cubicBezTo>
                    <a:pt x="584" y="427"/>
                    <a:pt x="584" y="427"/>
                    <a:pt x="584" y="427"/>
                  </a:cubicBezTo>
                  <a:cubicBezTo>
                    <a:pt x="573" y="413"/>
                    <a:pt x="554" y="403"/>
                    <a:pt x="529" y="403"/>
                  </a:cubicBezTo>
                  <a:cubicBezTo>
                    <a:pt x="524" y="404"/>
                    <a:pt x="519" y="405"/>
                    <a:pt x="514" y="407"/>
                  </a:cubicBezTo>
                  <a:cubicBezTo>
                    <a:pt x="507" y="409"/>
                    <a:pt x="500" y="413"/>
                    <a:pt x="494" y="418"/>
                  </a:cubicBezTo>
                  <a:cubicBezTo>
                    <a:pt x="437" y="256"/>
                    <a:pt x="437" y="256"/>
                    <a:pt x="437" y="256"/>
                  </a:cubicBezTo>
                  <a:cubicBezTo>
                    <a:pt x="448" y="253"/>
                    <a:pt x="457" y="249"/>
                    <a:pt x="462" y="242"/>
                  </a:cubicBezTo>
                  <a:cubicBezTo>
                    <a:pt x="469" y="233"/>
                    <a:pt x="471" y="224"/>
                    <a:pt x="473" y="210"/>
                  </a:cubicBezTo>
                  <a:cubicBezTo>
                    <a:pt x="481" y="165"/>
                    <a:pt x="448" y="116"/>
                    <a:pt x="413" y="109"/>
                  </a:cubicBezTo>
                  <a:cubicBezTo>
                    <a:pt x="413" y="109"/>
                    <a:pt x="413" y="109"/>
                    <a:pt x="413" y="108"/>
                  </a:cubicBezTo>
                  <a:cubicBezTo>
                    <a:pt x="467" y="82"/>
                    <a:pt x="449" y="0"/>
                    <a:pt x="379" y="1"/>
                  </a:cubicBezTo>
                  <a:cubicBezTo>
                    <a:pt x="374" y="2"/>
                    <a:pt x="369" y="3"/>
                    <a:pt x="365" y="4"/>
                  </a:cubicBezTo>
                  <a:cubicBezTo>
                    <a:pt x="351" y="9"/>
                    <a:pt x="339" y="19"/>
                    <a:pt x="333" y="31"/>
                  </a:cubicBezTo>
                  <a:cubicBezTo>
                    <a:pt x="317" y="58"/>
                    <a:pt x="332" y="97"/>
                    <a:pt x="354" y="106"/>
                  </a:cubicBezTo>
                  <a:cubicBezTo>
                    <a:pt x="354" y="106"/>
                    <a:pt x="354" y="106"/>
                    <a:pt x="354" y="106"/>
                  </a:cubicBezTo>
                  <a:cubicBezTo>
                    <a:pt x="345" y="111"/>
                    <a:pt x="335" y="112"/>
                    <a:pt x="327" y="118"/>
                  </a:cubicBezTo>
                  <a:cubicBezTo>
                    <a:pt x="306" y="132"/>
                    <a:pt x="273" y="189"/>
                    <a:pt x="288" y="224"/>
                  </a:cubicBezTo>
                  <a:cubicBezTo>
                    <a:pt x="293" y="221"/>
                    <a:pt x="295" y="210"/>
                    <a:pt x="298" y="205"/>
                  </a:cubicBezTo>
                  <a:cubicBezTo>
                    <a:pt x="299" y="205"/>
                    <a:pt x="299" y="204"/>
                    <a:pt x="299" y="204"/>
                  </a:cubicBezTo>
                  <a:cubicBezTo>
                    <a:pt x="300" y="213"/>
                    <a:pt x="301" y="223"/>
                    <a:pt x="303" y="232"/>
                  </a:cubicBezTo>
                  <a:cubicBezTo>
                    <a:pt x="306" y="238"/>
                    <a:pt x="317" y="242"/>
                    <a:pt x="323" y="245"/>
                  </a:cubicBezTo>
                  <a:cubicBezTo>
                    <a:pt x="341" y="253"/>
                    <a:pt x="378" y="260"/>
                    <a:pt x="410" y="259"/>
                  </a:cubicBezTo>
                  <a:cubicBezTo>
                    <a:pt x="476" y="445"/>
                    <a:pt x="476" y="445"/>
                    <a:pt x="476" y="445"/>
                  </a:cubicBezTo>
                  <a:cubicBezTo>
                    <a:pt x="467" y="473"/>
                    <a:pt x="481" y="510"/>
                    <a:pt x="502" y="518"/>
                  </a:cubicBezTo>
                  <a:cubicBezTo>
                    <a:pt x="502" y="518"/>
                    <a:pt x="502" y="519"/>
                    <a:pt x="502" y="519"/>
                  </a:cubicBezTo>
                  <a:cubicBezTo>
                    <a:pt x="496" y="523"/>
                    <a:pt x="489" y="524"/>
                    <a:pt x="482" y="527"/>
                  </a:cubicBezTo>
                  <a:cubicBezTo>
                    <a:pt x="155" y="372"/>
                    <a:pt x="155" y="372"/>
                    <a:pt x="155" y="372"/>
                  </a:cubicBezTo>
                  <a:cubicBezTo>
                    <a:pt x="155" y="350"/>
                    <a:pt x="139" y="329"/>
                    <a:pt x="124" y="326"/>
                  </a:cubicBezTo>
                  <a:cubicBezTo>
                    <a:pt x="124" y="326"/>
                    <a:pt x="124" y="325"/>
                    <a:pt x="123" y="325"/>
                  </a:cubicBezTo>
                  <a:cubicBezTo>
                    <a:pt x="152" y="311"/>
                    <a:pt x="142" y="267"/>
                    <a:pt x="106" y="267"/>
                  </a:cubicBezTo>
                  <a:cubicBezTo>
                    <a:pt x="103" y="268"/>
                    <a:pt x="101" y="269"/>
                    <a:pt x="98" y="269"/>
                  </a:cubicBezTo>
                  <a:cubicBezTo>
                    <a:pt x="91" y="272"/>
                    <a:pt x="85" y="277"/>
                    <a:pt x="82" y="284"/>
                  </a:cubicBezTo>
                  <a:cubicBezTo>
                    <a:pt x="74" y="298"/>
                    <a:pt x="81" y="319"/>
                    <a:pt x="93" y="324"/>
                  </a:cubicBezTo>
                  <a:cubicBezTo>
                    <a:pt x="93" y="324"/>
                    <a:pt x="93" y="324"/>
                    <a:pt x="93" y="324"/>
                  </a:cubicBezTo>
                  <a:cubicBezTo>
                    <a:pt x="88" y="327"/>
                    <a:pt x="83" y="327"/>
                    <a:pt x="79" y="330"/>
                  </a:cubicBezTo>
                  <a:cubicBezTo>
                    <a:pt x="68" y="338"/>
                    <a:pt x="51" y="369"/>
                    <a:pt x="58" y="388"/>
                  </a:cubicBezTo>
                  <a:cubicBezTo>
                    <a:pt x="61" y="386"/>
                    <a:pt x="62" y="380"/>
                    <a:pt x="64" y="377"/>
                  </a:cubicBezTo>
                  <a:cubicBezTo>
                    <a:pt x="64" y="377"/>
                    <a:pt x="64" y="377"/>
                    <a:pt x="64" y="377"/>
                  </a:cubicBezTo>
                  <a:cubicBezTo>
                    <a:pt x="65" y="382"/>
                    <a:pt x="66" y="387"/>
                    <a:pt x="66" y="392"/>
                  </a:cubicBezTo>
                  <a:cubicBezTo>
                    <a:pt x="68" y="395"/>
                    <a:pt x="74" y="397"/>
                    <a:pt x="77" y="399"/>
                  </a:cubicBezTo>
                  <a:cubicBezTo>
                    <a:pt x="92" y="406"/>
                    <a:pt x="137" y="412"/>
                    <a:pt x="149" y="398"/>
                  </a:cubicBezTo>
                  <a:cubicBezTo>
                    <a:pt x="460" y="545"/>
                    <a:pt x="460" y="545"/>
                    <a:pt x="460" y="545"/>
                  </a:cubicBezTo>
                  <a:cubicBezTo>
                    <a:pt x="452" y="556"/>
                    <a:pt x="443" y="571"/>
                    <a:pt x="437" y="586"/>
                  </a:cubicBezTo>
                  <a:cubicBezTo>
                    <a:pt x="148" y="689"/>
                    <a:pt x="148" y="689"/>
                    <a:pt x="148" y="689"/>
                  </a:cubicBezTo>
                  <a:cubicBezTo>
                    <a:pt x="192" y="659"/>
                    <a:pt x="172" y="585"/>
                    <a:pt x="106" y="587"/>
                  </a:cubicBezTo>
                  <a:cubicBezTo>
                    <a:pt x="101" y="588"/>
                    <a:pt x="96" y="589"/>
                    <a:pt x="91" y="590"/>
                  </a:cubicBezTo>
                  <a:cubicBezTo>
                    <a:pt x="78" y="595"/>
                    <a:pt x="66" y="605"/>
                    <a:pt x="59" y="617"/>
                  </a:cubicBezTo>
                  <a:cubicBezTo>
                    <a:pt x="44" y="643"/>
                    <a:pt x="59" y="683"/>
                    <a:pt x="81" y="691"/>
                  </a:cubicBezTo>
                  <a:cubicBezTo>
                    <a:pt x="81" y="691"/>
                    <a:pt x="81" y="692"/>
                    <a:pt x="81" y="692"/>
                  </a:cubicBezTo>
                  <a:cubicBezTo>
                    <a:pt x="72" y="697"/>
                    <a:pt x="62" y="698"/>
                    <a:pt x="54" y="703"/>
                  </a:cubicBezTo>
                  <a:cubicBezTo>
                    <a:pt x="33" y="718"/>
                    <a:pt x="0" y="775"/>
                    <a:pt x="14" y="809"/>
                  </a:cubicBezTo>
                  <a:cubicBezTo>
                    <a:pt x="20" y="807"/>
                    <a:pt x="22" y="795"/>
                    <a:pt x="25" y="791"/>
                  </a:cubicBezTo>
                  <a:cubicBezTo>
                    <a:pt x="25" y="790"/>
                    <a:pt x="26" y="790"/>
                    <a:pt x="26" y="790"/>
                  </a:cubicBezTo>
                  <a:cubicBezTo>
                    <a:pt x="27" y="799"/>
                    <a:pt x="28" y="808"/>
                    <a:pt x="30" y="818"/>
                  </a:cubicBezTo>
                  <a:cubicBezTo>
                    <a:pt x="33" y="824"/>
                    <a:pt x="44" y="827"/>
                    <a:pt x="50" y="830"/>
                  </a:cubicBezTo>
                  <a:cubicBezTo>
                    <a:pt x="80" y="844"/>
                    <a:pt x="167" y="855"/>
                    <a:pt x="189" y="828"/>
                  </a:cubicBezTo>
                  <a:cubicBezTo>
                    <a:pt x="196" y="819"/>
                    <a:pt x="198" y="810"/>
                    <a:pt x="200" y="796"/>
                  </a:cubicBezTo>
                  <a:cubicBezTo>
                    <a:pt x="206" y="763"/>
                    <a:pt x="190" y="729"/>
                    <a:pt x="168" y="709"/>
                  </a:cubicBezTo>
                  <a:cubicBezTo>
                    <a:pt x="429" y="617"/>
                    <a:pt x="429" y="617"/>
                    <a:pt x="429" y="617"/>
                  </a:cubicBezTo>
                  <a:cubicBezTo>
                    <a:pt x="427" y="628"/>
                    <a:pt x="428" y="639"/>
                    <a:pt x="432" y="648"/>
                  </a:cubicBezTo>
                  <a:cubicBezTo>
                    <a:pt x="438" y="646"/>
                    <a:pt x="440" y="633"/>
                    <a:pt x="443" y="628"/>
                  </a:cubicBezTo>
                  <a:cubicBezTo>
                    <a:pt x="444" y="627"/>
                    <a:pt x="444" y="627"/>
                    <a:pt x="444" y="627"/>
                  </a:cubicBezTo>
                  <a:cubicBezTo>
                    <a:pt x="445" y="637"/>
                    <a:pt x="447" y="647"/>
                    <a:pt x="448" y="658"/>
                  </a:cubicBezTo>
                  <a:cubicBezTo>
                    <a:pt x="452" y="664"/>
                    <a:pt x="462" y="668"/>
                    <a:pt x="469" y="671"/>
                  </a:cubicBezTo>
                  <a:cubicBezTo>
                    <a:pt x="350" y="922"/>
                    <a:pt x="350" y="922"/>
                    <a:pt x="350" y="922"/>
                  </a:cubicBezTo>
                  <a:cubicBezTo>
                    <a:pt x="345" y="920"/>
                    <a:pt x="341" y="919"/>
                    <a:pt x="335" y="919"/>
                  </a:cubicBezTo>
                  <a:cubicBezTo>
                    <a:pt x="333" y="920"/>
                    <a:pt x="330" y="920"/>
                    <a:pt x="328" y="921"/>
                  </a:cubicBezTo>
                  <a:cubicBezTo>
                    <a:pt x="321" y="924"/>
                    <a:pt x="315" y="929"/>
                    <a:pt x="311" y="936"/>
                  </a:cubicBezTo>
                  <a:cubicBezTo>
                    <a:pt x="304" y="950"/>
                    <a:pt x="311" y="971"/>
                    <a:pt x="322" y="976"/>
                  </a:cubicBezTo>
                  <a:cubicBezTo>
                    <a:pt x="322" y="976"/>
                    <a:pt x="322" y="976"/>
                    <a:pt x="322" y="976"/>
                  </a:cubicBezTo>
                  <a:cubicBezTo>
                    <a:pt x="318" y="979"/>
                    <a:pt x="313" y="979"/>
                    <a:pt x="309" y="982"/>
                  </a:cubicBezTo>
                  <a:cubicBezTo>
                    <a:pt x="298" y="990"/>
                    <a:pt x="280" y="1021"/>
                    <a:pt x="288" y="1039"/>
                  </a:cubicBezTo>
                  <a:cubicBezTo>
                    <a:pt x="291" y="1038"/>
                    <a:pt x="292" y="1032"/>
                    <a:pt x="294" y="1029"/>
                  </a:cubicBezTo>
                  <a:cubicBezTo>
                    <a:pt x="294" y="1029"/>
                    <a:pt x="294" y="1029"/>
                    <a:pt x="294" y="1029"/>
                  </a:cubicBezTo>
                  <a:cubicBezTo>
                    <a:pt x="295" y="1034"/>
                    <a:pt x="295" y="1039"/>
                    <a:pt x="296" y="1044"/>
                  </a:cubicBezTo>
                  <a:cubicBezTo>
                    <a:pt x="298" y="1047"/>
                    <a:pt x="303" y="1049"/>
                    <a:pt x="307" y="1051"/>
                  </a:cubicBezTo>
                  <a:cubicBezTo>
                    <a:pt x="322" y="1058"/>
                    <a:pt x="367" y="1064"/>
                    <a:pt x="379" y="1049"/>
                  </a:cubicBezTo>
                  <a:cubicBezTo>
                    <a:pt x="382" y="1045"/>
                    <a:pt x="383" y="1040"/>
                    <a:pt x="384" y="1032"/>
                  </a:cubicBezTo>
                  <a:cubicBezTo>
                    <a:pt x="388" y="1007"/>
                    <a:pt x="371" y="981"/>
                    <a:pt x="353" y="978"/>
                  </a:cubicBezTo>
                  <a:cubicBezTo>
                    <a:pt x="353" y="978"/>
                    <a:pt x="353" y="977"/>
                    <a:pt x="353" y="977"/>
                  </a:cubicBezTo>
                  <a:cubicBezTo>
                    <a:pt x="367" y="970"/>
                    <a:pt x="372" y="956"/>
                    <a:pt x="368" y="943"/>
                  </a:cubicBezTo>
                  <a:cubicBezTo>
                    <a:pt x="493" y="679"/>
                    <a:pt x="493" y="679"/>
                    <a:pt x="493" y="679"/>
                  </a:cubicBezTo>
                  <a:cubicBezTo>
                    <a:pt x="513" y="684"/>
                    <a:pt x="539" y="688"/>
                    <a:pt x="563" y="687"/>
                  </a:cubicBezTo>
                  <a:cubicBezTo>
                    <a:pt x="635" y="891"/>
                    <a:pt x="635" y="891"/>
                    <a:pt x="635" y="891"/>
                  </a:cubicBezTo>
                  <a:cubicBezTo>
                    <a:pt x="635" y="891"/>
                    <a:pt x="635" y="892"/>
                    <a:pt x="634" y="892"/>
                  </a:cubicBezTo>
                  <a:cubicBezTo>
                    <a:pt x="619" y="918"/>
                    <a:pt x="634" y="958"/>
                    <a:pt x="656" y="966"/>
                  </a:cubicBezTo>
                  <a:cubicBezTo>
                    <a:pt x="656" y="967"/>
                    <a:pt x="656" y="967"/>
                    <a:pt x="656" y="967"/>
                  </a:cubicBezTo>
                  <a:cubicBezTo>
                    <a:pt x="647" y="972"/>
                    <a:pt x="637" y="973"/>
                    <a:pt x="629" y="978"/>
                  </a:cubicBezTo>
                  <a:cubicBezTo>
                    <a:pt x="608" y="993"/>
                    <a:pt x="575" y="1050"/>
                    <a:pt x="589" y="1085"/>
                  </a:cubicBezTo>
                  <a:cubicBezTo>
                    <a:pt x="595" y="1082"/>
                    <a:pt x="597" y="1071"/>
                    <a:pt x="600" y="1066"/>
                  </a:cubicBezTo>
                  <a:cubicBezTo>
                    <a:pt x="600" y="1065"/>
                    <a:pt x="601" y="1065"/>
                    <a:pt x="601" y="1065"/>
                  </a:cubicBezTo>
                  <a:cubicBezTo>
                    <a:pt x="602" y="1074"/>
                    <a:pt x="603" y="1084"/>
                    <a:pt x="605" y="1093"/>
                  </a:cubicBezTo>
                  <a:cubicBezTo>
                    <a:pt x="608" y="1099"/>
                    <a:pt x="619" y="1102"/>
                    <a:pt x="625" y="1106"/>
                  </a:cubicBezTo>
                  <a:cubicBezTo>
                    <a:pt x="655" y="1119"/>
                    <a:pt x="742" y="1130"/>
                    <a:pt x="764" y="1103"/>
                  </a:cubicBezTo>
                  <a:cubicBezTo>
                    <a:pt x="771" y="1094"/>
                    <a:pt x="773" y="1085"/>
                    <a:pt x="775" y="1071"/>
                  </a:cubicBezTo>
                  <a:cubicBezTo>
                    <a:pt x="783" y="1025"/>
                    <a:pt x="749" y="977"/>
                    <a:pt x="715" y="970"/>
                  </a:cubicBezTo>
                  <a:cubicBezTo>
                    <a:pt x="715" y="970"/>
                    <a:pt x="715" y="969"/>
                    <a:pt x="715" y="969"/>
                  </a:cubicBezTo>
                  <a:cubicBezTo>
                    <a:pt x="769" y="943"/>
                    <a:pt x="751" y="861"/>
                    <a:pt x="681" y="862"/>
                  </a:cubicBezTo>
                  <a:cubicBezTo>
                    <a:pt x="676" y="863"/>
                    <a:pt x="671" y="864"/>
                    <a:pt x="666" y="865"/>
                  </a:cubicBezTo>
                  <a:cubicBezTo>
                    <a:pt x="663" y="866"/>
                    <a:pt x="659" y="868"/>
                    <a:pt x="655" y="870"/>
                  </a:cubicBezTo>
                  <a:cubicBezTo>
                    <a:pt x="589" y="684"/>
                    <a:pt x="589" y="684"/>
                    <a:pt x="589" y="684"/>
                  </a:cubicBezTo>
                  <a:cubicBezTo>
                    <a:pt x="601" y="681"/>
                    <a:pt x="612" y="676"/>
                    <a:pt x="617" y="669"/>
                  </a:cubicBezTo>
                  <a:cubicBezTo>
                    <a:pt x="625" y="659"/>
                    <a:pt x="626" y="649"/>
                    <a:pt x="629" y="633"/>
                  </a:cubicBezTo>
                  <a:cubicBezTo>
                    <a:pt x="629" y="631"/>
                    <a:pt x="630" y="628"/>
                    <a:pt x="630" y="626"/>
                  </a:cubicBezTo>
                  <a:cubicBezTo>
                    <a:pt x="909" y="758"/>
                    <a:pt x="909" y="758"/>
                    <a:pt x="909" y="758"/>
                  </a:cubicBezTo>
                  <a:cubicBezTo>
                    <a:pt x="903" y="771"/>
                    <a:pt x="898" y="786"/>
                    <a:pt x="903" y="797"/>
                  </a:cubicBezTo>
                  <a:cubicBezTo>
                    <a:pt x="906" y="796"/>
                    <a:pt x="907" y="790"/>
                    <a:pt x="908" y="787"/>
                  </a:cubicBezTo>
                  <a:cubicBezTo>
                    <a:pt x="909" y="787"/>
                    <a:pt x="909" y="787"/>
                    <a:pt x="909" y="787"/>
                  </a:cubicBezTo>
                  <a:cubicBezTo>
                    <a:pt x="909" y="792"/>
                    <a:pt x="910" y="797"/>
                    <a:pt x="911" y="802"/>
                  </a:cubicBezTo>
                  <a:cubicBezTo>
                    <a:pt x="913" y="805"/>
                    <a:pt x="918" y="807"/>
                    <a:pt x="921" y="809"/>
                  </a:cubicBezTo>
                  <a:cubicBezTo>
                    <a:pt x="937" y="816"/>
                    <a:pt x="982" y="822"/>
                    <a:pt x="994" y="807"/>
                  </a:cubicBezTo>
                  <a:cubicBezTo>
                    <a:pt x="997" y="802"/>
                    <a:pt x="998" y="797"/>
                    <a:pt x="999" y="790"/>
                  </a:cubicBezTo>
                  <a:cubicBezTo>
                    <a:pt x="1003" y="765"/>
                    <a:pt x="986" y="739"/>
                    <a:pt x="968" y="736"/>
                  </a:cubicBezTo>
                  <a:cubicBezTo>
                    <a:pt x="968" y="735"/>
                    <a:pt x="968" y="735"/>
                    <a:pt x="968" y="735"/>
                  </a:cubicBezTo>
                  <a:cubicBezTo>
                    <a:pt x="996" y="721"/>
                    <a:pt x="987" y="677"/>
                    <a:pt x="950" y="677"/>
                  </a:cubicBezTo>
                  <a:cubicBezTo>
                    <a:pt x="948" y="678"/>
                    <a:pt x="945" y="678"/>
                    <a:pt x="943" y="679"/>
                  </a:cubicBezTo>
                  <a:cubicBezTo>
                    <a:pt x="936" y="682"/>
                    <a:pt x="930" y="687"/>
                    <a:pt x="926" y="694"/>
                  </a:cubicBezTo>
                  <a:cubicBezTo>
                    <a:pt x="918" y="708"/>
                    <a:pt x="926" y="729"/>
                    <a:pt x="937" y="734"/>
                  </a:cubicBezTo>
                  <a:cubicBezTo>
                    <a:pt x="937" y="734"/>
                    <a:pt x="937" y="734"/>
                    <a:pt x="937" y="734"/>
                  </a:cubicBezTo>
                  <a:cubicBezTo>
                    <a:pt x="934" y="736"/>
                    <a:pt x="930" y="737"/>
                    <a:pt x="927" y="738"/>
                  </a:cubicBezTo>
                  <a:cubicBezTo>
                    <a:pt x="628" y="596"/>
                    <a:pt x="628" y="596"/>
                    <a:pt x="628" y="596"/>
                  </a:cubicBezTo>
                  <a:cubicBezTo>
                    <a:pt x="624" y="580"/>
                    <a:pt x="617" y="565"/>
                    <a:pt x="608" y="553"/>
                  </a:cubicBezTo>
                  <a:cubicBezTo>
                    <a:pt x="888" y="453"/>
                    <a:pt x="888" y="453"/>
                    <a:pt x="888" y="453"/>
                  </a:cubicBezTo>
                  <a:cubicBezTo>
                    <a:pt x="883" y="468"/>
                    <a:pt x="882" y="484"/>
                    <a:pt x="888" y="497"/>
                  </a:cubicBezTo>
                  <a:cubicBezTo>
                    <a:pt x="893" y="494"/>
                    <a:pt x="895" y="483"/>
                    <a:pt x="898" y="478"/>
                  </a:cubicBezTo>
                  <a:cubicBezTo>
                    <a:pt x="899" y="477"/>
                    <a:pt x="899" y="477"/>
                    <a:pt x="899" y="477"/>
                  </a:cubicBezTo>
                  <a:cubicBezTo>
                    <a:pt x="900" y="486"/>
                    <a:pt x="901" y="495"/>
                    <a:pt x="903" y="505"/>
                  </a:cubicBezTo>
                  <a:cubicBezTo>
                    <a:pt x="906" y="511"/>
                    <a:pt x="917" y="514"/>
                    <a:pt x="923" y="517"/>
                  </a:cubicBezTo>
                  <a:cubicBezTo>
                    <a:pt x="953" y="531"/>
                    <a:pt x="1040" y="542"/>
                    <a:pt x="1062" y="515"/>
                  </a:cubicBezTo>
                  <a:cubicBezTo>
                    <a:pt x="1069" y="506"/>
                    <a:pt x="1071" y="497"/>
                    <a:pt x="1073" y="483"/>
                  </a:cubicBezTo>
                  <a:cubicBezTo>
                    <a:pt x="1081" y="437"/>
                    <a:pt x="1048" y="389"/>
                    <a:pt x="1013" y="382"/>
                  </a:cubicBezTo>
                  <a:close/>
                </a:path>
              </a:pathLst>
            </a:custGeom>
            <a:solidFill>
              <a:srgbClr val="FFFFFF"/>
            </a:solidFill>
            <a:ln>
              <a:noFill/>
            </a:ln>
          </p:spPr>
          <p:txBody>
            <a:bodyPr vert="horz" wrap="square" lIns="68580" tIns="34290" rIns="68580" bIns="34290" numCol="1" anchor="t" anchorCtr="0" compatLnSpc="1">
              <a:prstTxWarp prst="textNoShape">
                <a:avLst/>
              </a:prstTxWarp>
            </a:bodyPr>
            <a:lstStyle/>
            <a:p>
              <a:pPr marL="0" marR="0" lvl="0" indent="0" defTabSz="685772"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a:ln>
                  <a:noFill/>
                </a:ln>
                <a:solidFill>
                  <a:srgbClr val="FFFFFF"/>
                </a:solidFill>
                <a:effectLst/>
                <a:uLnTx/>
                <a:uFillTx/>
                <a:latin typeface="Segoe UI"/>
              </a:endParaRPr>
            </a:p>
          </p:txBody>
        </p:sp>
      </p:grpSp>
      <p:grpSp>
        <p:nvGrpSpPr>
          <p:cNvPr id="12" name="Group 11">
            <a:extLst>
              <a:ext uri="{FF2B5EF4-FFF2-40B4-BE49-F238E27FC236}">
                <a16:creationId xmlns:a16="http://schemas.microsoft.com/office/drawing/2014/main" id="{252028F7-E6D6-40D1-9697-C6F8301B627A}"/>
              </a:ext>
            </a:extLst>
          </p:cNvPr>
          <p:cNvGrpSpPr/>
          <p:nvPr/>
        </p:nvGrpSpPr>
        <p:grpSpPr>
          <a:xfrm>
            <a:off x="9916532" y="2044380"/>
            <a:ext cx="2194560" cy="3206818"/>
            <a:chOff x="9916532" y="2044380"/>
            <a:chExt cx="2194560" cy="3206818"/>
          </a:xfrm>
        </p:grpSpPr>
        <p:sp>
          <p:nvSpPr>
            <p:cNvPr id="145" name="Oval 144">
              <a:extLst>
                <a:ext uri="{FF2B5EF4-FFF2-40B4-BE49-F238E27FC236}">
                  <a16:creationId xmlns:a16="http://schemas.microsoft.com/office/drawing/2014/main" id="{651E8B4E-EEC4-40DB-BE6D-097F8D7EB174}"/>
                </a:ext>
              </a:extLst>
            </p:cNvPr>
            <p:cNvSpPr/>
            <p:nvPr/>
          </p:nvSpPr>
          <p:spPr bwMode="auto">
            <a:xfrm>
              <a:off x="10282292" y="2044380"/>
              <a:ext cx="1463040" cy="1463040"/>
            </a:xfrm>
            <a:prstGeom prst="ellipse">
              <a:avLst/>
            </a:prstGeom>
            <a:solidFill>
              <a:srgbClr val="002050"/>
            </a:solidFill>
            <a:ln w="10795" cap="flat" cmpd="sng" algn="ctr">
              <a:noFill/>
              <a:prstDash val="solid"/>
              <a:headEnd type="none" w="med" len="med"/>
              <a:tailEnd type="none" w="med" len="med"/>
            </a:ln>
            <a:effectLst/>
          </p:spPr>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gradFill>
                  <a:gsLst>
                    <a:gs pos="0">
                      <a:srgbClr val="FFFFFF"/>
                    </a:gs>
                    <a:gs pos="100000">
                      <a:srgbClr val="FFFFFF"/>
                    </a:gs>
                  </a:gsLst>
                  <a:lin ang="5400000" scaled="0"/>
                </a:gradFill>
                <a:effectLst/>
                <a:uLnTx/>
                <a:uFillTx/>
                <a:latin typeface="Segoe UI Semilight"/>
                <a:ea typeface="+mn-ea"/>
                <a:cs typeface="+mn-cs"/>
              </a:endParaRPr>
            </a:p>
          </p:txBody>
        </p:sp>
        <p:sp>
          <p:nvSpPr>
            <p:cNvPr id="146" name="TextBox 145">
              <a:extLst>
                <a:ext uri="{FF2B5EF4-FFF2-40B4-BE49-F238E27FC236}">
                  <a16:creationId xmlns:a16="http://schemas.microsoft.com/office/drawing/2014/main" id="{3C8F18D8-BE28-4108-BDAB-941D3618A1F4}"/>
                </a:ext>
              </a:extLst>
            </p:cNvPr>
            <p:cNvSpPr txBox="1"/>
            <p:nvPr/>
          </p:nvSpPr>
          <p:spPr>
            <a:xfrm>
              <a:off x="9916532" y="4401735"/>
              <a:ext cx="2194560" cy="849463"/>
            </a:xfrm>
            <a:prstGeom prst="rect">
              <a:avLst/>
            </a:prstGeom>
            <a:noFill/>
            <a:ln>
              <a:noFill/>
            </a:ln>
          </p:spPr>
          <p:txBody>
            <a:bodyPr wrap="square" lIns="182880" tIns="91440" rIns="182880" bIns="91440" rtlCol="0">
              <a:spAutoFit/>
            </a:bodyPr>
            <a:lstStyle/>
            <a:p>
              <a:pPr marL="0" marR="0" lvl="0" indent="0" algn="ctr" defTabSz="914400" eaLnBrk="1" fontAlgn="auto" latinLnBrk="0" hangingPunct="1">
                <a:lnSpc>
                  <a:spcPct val="90000"/>
                </a:lnSpc>
                <a:spcBef>
                  <a:spcPts val="0"/>
                </a:spcBef>
                <a:spcAft>
                  <a:spcPts val="600"/>
                </a:spcAft>
                <a:buClrTx/>
                <a:buSzTx/>
                <a:buFontTx/>
                <a:buNone/>
                <a:tabLst/>
                <a:defRPr/>
              </a:pPr>
              <a:r>
                <a:rPr kumimoji="0" lang="en-US" sz="1600" b="0" i="0" u="none" strike="noStrike" kern="0" cap="none" spc="0" normalizeH="0" baseline="0" noProof="0" dirty="0">
                  <a:ln>
                    <a:noFill/>
                  </a:ln>
                  <a:solidFill>
                    <a:srgbClr val="353535"/>
                  </a:solidFill>
                  <a:effectLst/>
                  <a:uLnTx/>
                  <a:uFillTx/>
                </a:rPr>
                <a:t>Take advantage of your program benefits</a:t>
              </a:r>
            </a:p>
          </p:txBody>
        </p:sp>
        <p:sp>
          <p:nvSpPr>
            <p:cNvPr id="147" name="Rectangle 146">
              <a:extLst>
                <a:ext uri="{FF2B5EF4-FFF2-40B4-BE49-F238E27FC236}">
                  <a16:creationId xmlns:a16="http://schemas.microsoft.com/office/drawing/2014/main" id="{0150837B-8902-428A-8515-8874E6C2E631}"/>
                </a:ext>
              </a:extLst>
            </p:cNvPr>
            <p:cNvSpPr/>
            <p:nvPr/>
          </p:nvSpPr>
          <p:spPr>
            <a:xfrm>
              <a:off x="9916532" y="3735921"/>
              <a:ext cx="2194560" cy="548640"/>
            </a:xfrm>
            <a:prstGeom prst="rect">
              <a:avLst/>
            </a:prstGeom>
          </p:spPr>
          <p:txBody>
            <a:bodyPr wrap="square" lIns="0" tIns="0" rIns="0" bIns="0">
              <a:noAutofit/>
            </a:bodyPr>
            <a:lstStyle/>
            <a:p>
              <a:pPr marL="0" marR="0" lvl="0" indent="0" algn="ctr" defTabSz="914400" eaLnBrk="1" fontAlgn="base" latinLnBrk="0" hangingPunct="1">
                <a:lnSpc>
                  <a:spcPct val="100000"/>
                </a:lnSpc>
                <a:spcBef>
                  <a:spcPts val="0"/>
                </a:spcBef>
                <a:spcAft>
                  <a:spcPts val="0"/>
                </a:spcAft>
                <a:buClrTx/>
                <a:buSzTx/>
                <a:buFontTx/>
                <a:buNone/>
                <a:tabLst/>
                <a:defRPr/>
              </a:pPr>
              <a:r>
                <a:rPr kumimoji="0" lang="en-US" altLang="en-US" sz="1800" b="0" i="0" u="none" strike="noStrike" kern="0" cap="none" spc="0" normalizeH="0" baseline="0" noProof="0" dirty="0">
                  <a:ln>
                    <a:noFill/>
                  </a:ln>
                  <a:solidFill>
                    <a:srgbClr val="002050"/>
                  </a:solidFill>
                  <a:effectLst/>
                  <a:uLnTx/>
                  <a:uFillTx/>
                  <a:latin typeface="Segoe UI Semibold" panose="020B0702040204020203" pitchFamily="34" charset="0"/>
                  <a:cs typeface="Segoe UI Semibold" panose="020B0702040204020203" pitchFamily="34" charset="0"/>
                </a:rPr>
                <a:t>Partner</a:t>
              </a:r>
            </a:p>
            <a:p>
              <a:pPr marL="0" marR="0" lvl="0" indent="0" algn="ctr" defTabSz="914400" eaLnBrk="1" fontAlgn="base" latinLnBrk="0" hangingPunct="1">
                <a:lnSpc>
                  <a:spcPct val="100000"/>
                </a:lnSpc>
                <a:spcBef>
                  <a:spcPts val="0"/>
                </a:spcBef>
                <a:spcAft>
                  <a:spcPts val="0"/>
                </a:spcAft>
                <a:buClrTx/>
                <a:buSzTx/>
                <a:buFontTx/>
                <a:buNone/>
                <a:tabLst/>
                <a:defRPr/>
              </a:pPr>
              <a:r>
                <a:rPr lang="en-US" altLang="en-US" kern="0" dirty="0">
                  <a:solidFill>
                    <a:srgbClr val="002050"/>
                  </a:solidFill>
                  <a:latin typeface="Segoe UI Semibold" panose="020B0702040204020203" pitchFamily="34" charset="0"/>
                  <a:cs typeface="Segoe UI Semibold" panose="020B0702040204020203" pitchFamily="34" charset="0"/>
                </a:rPr>
                <a:t>Programs</a:t>
              </a:r>
              <a:r>
                <a:rPr kumimoji="0" lang="en-US" altLang="en-US" sz="1800" b="0" i="0" u="none" strike="noStrike" kern="0" cap="none" spc="0" normalizeH="0" baseline="0" noProof="0" dirty="0">
                  <a:ln>
                    <a:noFill/>
                  </a:ln>
                  <a:solidFill>
                    <a:srgbClr val="002050"/>
                  </a:solidFill>
                  <a:effectLst/>
                  <a:uLnTx/>
                  <a:uFillTx/>
                  <a:latin typeface="Segoe UI Semibold" panose="020B0702040204020203" pitchFamily="34" charset="0"/>
                  <a:cs typeface="Segoe UI Semibold" panose="020B0702040204020203" pitchFamily="34" charset="0"/>
                </a:rPr>
                <a:t> </a:t>
              </a:r>
            </a:p>
          </p:txBody>
        </p:sp>
        <p:sp>
          <p:nvSpPr>
            <p:cNvPr id="169" name="Freeform 25">
              <a:extLst>
                <a:ext uri="{FF2B5EF4-FFF2-40B4-BE49-F238E27FC236}">
                  <a16:creationId xmlns:a16="http://schemas.microsoft.com/office/drawing/2014/main" id="{9A0A3ADC-4BEB-4E2A-A7DD-F6095A634D12}"/>
                </a:ext>
              </a:extLst>
            </p:cNvPr>
            <p:cNvSpPr>
              <a:spLocks noEditPoints="1"/>
            </p:cNvSpPr>
            <p:nvPr/>
          </p:nvSpPr>
          <p:spPr bwMode="gray">
            <a:xfrm>
              <a:off x="10662005" y="2436120"/>
              <a:ext cx="728266" cy="629997"/>
            </a:xfrm>
            <a:custGeom>
              <a:avLst/>
              <a:gdLst>
                <a:gd name="T0" fmla="*/ 300 w 300"/>
                <a:gd name="T1" fmla="*/ 201 h 255"/>
                <a:gd name="T2" fmla="*/ 288 w 300"/>
                <a:gd name="T3" fmla="*/ 210 h 255"/>
                <a:gd name="T4" fmla="*/ 285 w 300"/>
                <a:gd name="T5" fmla="*/ 214 h 255"/>
                <a:gd name="T6" fmla="*/ 266 w 300"/>
                <a:gd name="T7" fmla="*/ 230 h 255"/>
                <a:gd name="T8" fmla="*/ 229 w 300"/>
                <a:gd name="T9" fmla="*/ 245 h 255"/>
                <a:gd name="T10" fmla="*/ 169 w 300"/>
                <a:gd name="T11" fmla="*/ 253 h 255"/>
                <a:gd name="T12" fmla="*/ 47 w 300"/>
                <a:gd name="T13" fmla="*/ 231 h 255"/>
                <a:gd name="T14" fmla="*/ 47 w 300"/>
                <a:gd name="T15" fmla="*/ 186 h 255"/>
                <a:gd name="T16" fmla="*/ 89 w 300"/>
                <a:gd name="T17" fmla="*/ 168 h 255"/>
                <a:gd name="T18" fmla="*/ 130 w 300"/>
                <a:gd name="T19" fmla="*/ 171 h 255"/>
                <a:gd name="T20" fmla="*/ 163 w 300"/>
                <a:gd name="T21" fmla="*/ 174 h 255"/>
                <a:gd name="T22" fmla="*/ 198 w 300"/>
                <a:gd name="T23" fmla="*/ 169 h 255"/>
                <a:gd name="T24" fmla="*/ 219 w 300"/>
                <a:gd name="T25" fmla="*/ 182 h 255"/>
                <a:gd name="T26" fmla="*/ 201 w 300"/>
                <a:gd name="T27" fmla="*/ 195 h 255"/>
                <a:gd name="T28" fmla="*/ 174 w 300"/>
                <a:gd name="T29" fmla="*/ 194 h 255"/>
                <a:gd name="T30" fmla="*/ 144 w 300"/>
                <a:gd name="T31" fmla="*/ 202 h 255"/>
                <a:gd name="T32" fmla="*/ 177 w 300"/>
                <a:gd name="T33" fmla="*/ 217 h 255"/>
                <a:gd name="T34" fmla="*/ 223 w 300"/>
                <a:gd name="T35" fmla="*/ 218 h 255"/>
                <a:gd name="T36" fmla="*/ 255 w 300"/>
                <a:gd name="T37" fmla="*/ 209 h 255"/>
                <a:gd name="T38" fmla="*/ 287 w 300"/>
                <a:gd name="T39" fmla="*/ 193 h 255"/>
                <a:gd name="T40" fmla="*/ 300 w 300"/>
                <a:gd name="T41" fmla="*/ 201 h 255"/>
                <a:gd name="T42" fmla="*/ 34 w 300"/>
                <a:gd name="T43" fmla="*/ 173 h 255"/>
                <a:gd name="T44" fmla="*/ 0 w 300"/>
                <a:gd name="T45" fmla="*/ 173 h 255"/>
                <a:gd name="T46" fmla="*/ 0 w 300"/>
                <a:gd name="T47" fmla="*/ 240 h 255"/>
                <a:gd name="T48" fmla="*/ 34 w 300"/>
                <a:gd name="T49" fmla="*/ 240 h 255"/>
                <a:gd name="T50" fmla="*/ 39 w 300"/>
                <a:gd name="T51" fmla="*/ 235 h 255"/>
                <a:gd name="T52" fmla="*/ 39 w 300"/>
                <a:gd name="T53" fmla="*/ 177 h 255"/>
                <a:gd name="T54" fmla="*/ 34 w 300"/>
                <a:gd name="T55" fmla="*/ 173 h 255"/>
                <a:gd name="T56" fmla="*/ 246 w 300"/>
                <a:gd name="T57" fmla="*/ 24 h 255"/>
                <a:gd name="T58" fmla="*/ 246 w 300"/>
                <a:gd name="T59" fmla="*/ 147 h 255"/>
                <a:gd name="T60" fmla="*/ 123 w 300"/>
                <a:gd name="T61" fmla="*/ 147 h 255"/>
                <a:gd name="T62" fmla="*/ 123 w 300"/>
                <a:gd name="T63" fmla="*/ 122 h 255"/>
                <a:gd name="T64" fmla="*/ 99 w 300"/>
                <a:gd name="T65" fmla="*/ 122 h 255"/>
                <a:gd name="T66" fmla="*/ 99 w 300"/>
                <a:gd name="T67" fmla="*/ 0 h 255"/>
                <a:gd name="T68" fmla="*/ 221 w 300"/>
                <a:gd name="T69" fmla="*/ 0 h 255"/>
                <a:gd name="T70" fmla="*/ 221 w 300"/>
                <a:gd name="T71" fmla="*/ 24 h 255"/>
                <a:gd name="T72" fmla="*/ 246 w 300"/>
                <a:gd name="T73" fmla="*/ 24 h 255"/>
                <a:gd name="T74" fmla="*/ 123 w 300"/>
                <a:gd name="T75" fmla="*/ 116 h 255"/>
                <a:gd name="T76" fmla="*/ 123 w 300"/>
                <a:gd name="T77" fmla="*/ 24 h 255"/>
                <a:gd name="T78" fmla="*/ 215 w 300"/>
                <a:gd name="T79" fmla="*/ 24 h 255"/>
                <a:gd name="T80" fmla="*/ 215 w 300"/>
                <a:gd name="T81" fmla="*/ 6 h 255"/>
                <a:gd name="T82" fmla="*/ 105 w 300"/>
                <a:gd name="T83" fmla="*/ 6 h 255"/>
                <a:gd name="T84" fmla="*/ 105 w 300"/>
                <a:gd name="T85" fmla="*/ 116 h 255"/>
                <a:gd name="T86" fmla="*/ 123 w 300"/>
                <a:gd name="T87" fmla="*/ 116 h 255"/>
                <a:gd name="T88" fmla="*/ 224 w 300"/>
                <a:gd name="T89" fmla="*/ 85 h 255"/>
                <a:gd name="T90" fmla="*/ 183 w 300"/>
                <a:gd name="T91" fmla="*/ 56 h 255"/>
                <a:gd name="T92" fmla="*/ 183 w 300"/>
                <a:gd name="T93" fmla="*/ 76 h 255"/>
                <a:gd name="T94" fmla="*/ 145 w 300"/>
                <a:gd name="T95" fmla="*/ 76 h 255"/>
                <a:gd name="T96" fmla="*/ 145 w 300"/>
                <a:gd name="T97" fmla="*/ 94 h 255"/>
                <a:gd name="T98" fmla="*/ 183 w 300"/>
                <a:gd name="T99" fmla="*/ 94 h 255"/>
                <a:gd name="T100" fmla="*/ 183 w 300"/>
                <a:gd name="T101" fmla="*/ 115 h 255"/>
                <a:gd name="T102" fmla="*/ 224 w 300"/>
                <a:gd name="T103" fmla="*/ 8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00" h="255">
                  <a:moveTo>
                    <a:pt x="300" y="201"/>
                  </a:moveTo>
                  <a:cubicBezTo>
                    <a:pt x="300" y="201"/>
                    <a:pt x="299" y="202"/>
                    <a:pt x="288" y="210"/>
                  </a:cubicBezTo>
                  <a:cubicBezTo>
                    <a:pt x="288" y="210"/>
                    <a:pt x="286" y="214"/>
                    <a:pt x="285" y="214"/>
                  </a:cubicBezTo>
                  <a:cubicBezTo>
                    <a:pt x="280" y="218"/>
                    <a:pt x="275" y="223"/>
                    <a:pt x="266" y="230"/>
                  </a:cubicBezTo>
                  <a:cubicBezTo>
                    <a:pt x="257" y="231"/>
                    <a:pt x="238" y="240"/>
                    <a:pt x="229" y="245"/>
                  </a:cubicBezTo>
                  <a:cubicBezTo>
                    <a:pt x="212" y="244"/>
                    <a:pt x="187" y="248"/>
                    <a:pt x="169" y="253"/>
                  </a:cubicBezTo>
                  <a:cubicBezTo>
                    <a:pt x="143" y="249"/>
                    <a:pt x="140" y="255"/>
                    <a:pt x="47" y="231"/>
                  </a:cubicBezTo>
                  <a:cubicBezTo>
                    <a:pt x="47" y="231"/>
                    <a:pt x="47" y="194"/>
                    <a:pt x="47" y="186"/>
                  </a:cubicBezTo>
                  <a:cubicBezTo>
                    <a:pt x="64" y="182"/>
                    <a:pt x="69" y="171"/>
                    <a:pt x="89" y="168"/>
                  </a:cubicBezTo>
                  <a:cubicBezTo>
                    <a:pt x="103" y="166"/>
                    <a:pt x="116" y="167"/>
                    <a:pt x="130" y="171"/>
                  </a:cubicBezTo>
                  <a:cubicBezTo>
                    <a:pt x="139" y="174"/>
                    <a:pt x="148" y="176"/>
                    <a:pt x="163" y="174"/>
                  </a:cubicBezTo>
                  <a:cubicBezTo>
                    <a:pt x="176" y="173"/>
                    <a:pt x="181" y="169"/>
                    <a:pt x="198" y="169"/>
                  </a:cubicBezTo>
                  <a:cubicBezTo>
                    <a:pt x="209" y="169"/>
                    <a:pt x="220" y="176"/>
                    <a:pt x="219" y="182"/>
                  </a:cubicBezTo>
                  <a:cubicBezTo>
                    <a:pt x="219" y="188"/>
                    <a:pt x="208" y="194"/>
                    <a:pt x="201" y="195"/>
                  </a:cubicBezTo>
                  <a:cubicBezTo>
                    <a:pt x="185" y="195"/>
                    <a:pt x="189" y="194"/>
                    <a:pt x="174" y="194"/>
                  </a:cubicBezTo>
                  <a:cubicBezTo>
                    <a:pt x="156" y="194"/>
                    <a:pt x="155" y="197"/>
                    <a:pt x="144" y="202"/>
                  </a:cubicBezTo>
                  <a:cubicBezTo>
                    <a:pt x="155" y="205"/>
                    <a:pt x="162" y="209"/>
                    <a:pt x="177" y="217"/>
                  </a:cubicBezTo>
                  <a:cubicBezTo>
                    <a:pt x="193" y="215"/>
                    <a:pt x="209" y="217"/>
                    <a:pt x="223" y="218"/>
                  </a:cubicBezTo>
                  <a:cubicBezTo>
                    <a:pt x="235" y="215"/>
                    <a:pt x="241" y="210"/>
                    <a:pt x="255" y="209"/>
                  </a:cubicBezTo>
                  <a:cubicBezTo>
                    <a:pt x="264" y="202"/>
                    <a:pt x="276" y="191"/>
                    <a:pt x="287" y="193"/>
                  </a:cubicBezTo>
                  <a:cubicBezTo>
                    <a:pt x="293" y="194"/>
                    <a:pt x="300" y="201"/>
                    <a:pt x="300" y="201"/>
                  </a:cubicBezTo>
                  <a:close/>
                  <a:moveTo>
                    <a:pt x="34" y="173"/>
                  </a:moveTo>
                  <a:cubicBezTo>
                    <a:pt x="0" y="173"/>
                    <a:pt x="0" y="173"/>
                    <a:pt x="0" y="173"/>
                  </a:cubicBezTo>
                  <a:cubicBezTo>
                    <a:pt x="0" y="240"/>
                    <a:pt x="0" y="240"/>
                    <a:pt x="0" y="240"/>
                  </a:cubicBezTo>
                  <a:cubicBezTo>
                    <a:pt x="34" y="240"/>
                    <a:pt x="34" y="240"/>
                    <a:pt x="34" y="240"/>
                  </a:cubicBezTo>
                  <a:cubicBezTo>
                    <a:pt x="37" y="240"/>
                    <a:pt x="39" y="238"/>
                    <a:pt x="39" y="235"/>
                  </a:cubicBezTo>
                  <a:cubicBezTo>
                    <a:pt x="39" y="177"/>
                    <a:pt x="39" y="177"/>
                    <a:pt x="39" y="177"/>
                  </a:cubicBezTo>
                  <a:cubicBezTo>
                    <a:pt x="39" y="175"/>
                    <a:pt x="37" y="173"/>
                    <a:pt x="34" y="173"/>
                  </a:cubicBezTo>
                  <a:close/>
                  <a:moveTo>
                    <a:pt x="246" y="24"/>
                  </a:moveTo>
                  <a:cubicBezTo>
                    <a:pt x="246" y="147"/>
                    <a:pt x="246" y="147"/>
                    <a:pt x="246" y="147"/>
                  </a:cubicBezTo>
                  <a:cubicBezTo>
                    <a:pt x="123" y="147"/>
                    <a:pt x="123" y="147"/>
                    <a:pt x="123" y="147"/>
                  </a:cubicBezTo>
                  <a:cubicBezTo>
                    <a:pt x="123" y="122"/>
                    <a:pt x="123" y="122"/>
                    <a:pt x="123" y="122"/>
                  </a:cubicBezTo>
                  <a:cubicBezTo>
                    <a:pt x="99" y="122"/>
                    <a:pt x="99" y="122"/>
                    <a:pt x="99" y="122"/>
                  </a:cubicBezTo>
                  <a:cubicBezTo>
                    <a:pt x="99" y="0"/>
                    <a:pt x="99" y="0"/>
                    <a:pt x="99" y="0"/>
                  </a:cubicBezTo>
                  <a:cubicBezTo>
                    <a:pt x="221" y="0"/>
                    <a:pt x="221" y="0"/>
                    <a:pt x="221" y="0"/>
                  </a:cubicBezTo>
                  <a:cubicBezTo>
                    <a:pt x="221" y="24"/>
                    <a:pt x="221" y="24"/>
                    <a:pt x="221" y="24"/>
                  </a:cubicBezTo>
                  <a:lnTo>
                    <a:pt x="246" y="24"/>
                  </a:lnTo>
                  <a:close/>
                  <a:moveTo>
                    <a:pt x="123" y="116"/>
                  </a:moveTo>
                  <a:cubicBezTo>
                    <a:pt x="123" y="24"/>
                    <a:pt x="123" y="24"/>
                    <a:pt x="123" y="24"/>
                  </a:cubicBezTo>
                  <a:cubicBezTo>
                    <a:pt x="215" y="24"/>
                    <a:pt x="215" y="24"/>
                    <a:pt x="215" y="24"/>
                  </a:cubicBezTo>
                  <a:cubicBezTo>
                    <a:pt x="215" y="6"/>
                    <a:pt x="215" y="6"/>
                    <a:pt x="215" y="6"/>
                  </a:cubicBezTo>
                  <a:cubicBezTo>
                    <a:pt x="105" y="6"/>
                    <a:pt x="105" y="6"/>
                    <a:pt x="105" y="6"/>
                  </a:cubicBezTo>
                  <a:cubicBezTo>
                    <a:pt x="105" y="116"/>
                    <a:pt x="105" y="116"/>
                    <a:pt x="105" y="116"/>
                  </a:cubicBezTo>
                  <a:lnTo>
                    <a:pt x="123" y="116"/>
                  </a:lnTo>
                  <a:close/>
                  <a:moveTo>
                    <a:pt x="224" y="85"/>
                  </a:moveTo>
                  <a:cubicBezTo>
                    <a:pt x="183" y="56"/>
                    <a:pt x="183" y="56"/>
                    <a:pt x="183" y="56"/>
                  </a:cubicBezTo>
                  <a:cubicBezTo>
                    <a:pt x="183" y="76"/>
                    <a:pt x="183" y="76"/>
                    <a:pt x="183" y="76"/>
                  </a:cubicBezTo>
                  <a:cubicBezTo>
                    <a:pt x="145" y="76"/>
                    <a:pt x="145" y="76"/>
                    <a:pt x="145" y="76"/>
                  </a:cubicBezTo>
                  <a:cubicBezTo>
                    <a:pt x="145" y="94"/>
                    <a:pt x="145" y="94"/>
                    <a:pt x="145" y="94"/>
                  </a:cubicBezTo>
                  <a:cubicBezTo>
                    <a:pt x="183" y="94"/>
                    <a:pt x="183" y="94"/>
                    <a:pt x="183" y="94"/>
                  </a:cubicBezTo>
                  <a:cubicBezTo>
                    <a:pt x="183" y="115"/>
                    <a:pt x="183" y="115"/>
                    <a:pt x="183" y="115"/>
                  </a:cubicBezTo>
                  <a:lnTo>
                    <a:pt x="224" y="85"/>
                  </a:ln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sz="900"/>
            </a:p>
          </p:txBody>
        </p:sp>
      </p:grpSp>
      <p:grpSp>
        <p:nvGrpSpPr>
          <p:cNvPr id="7" name="Group 6">
            <a:extLst>
              <a:ext uri="{FF2B5EF4-FFF2-40B4-BE49-F238E27FC236}">
                <a16:creationId xmlns:a16="http://schemas.microsoft.com/office/drawing/2014/main" id="{D58C497F-B22B-433A-A51E-3BF0342BBE44}"/>
              </a:ext>
            </a:extLst>
          </p:cNvPr>
          <p:cNvGrpSpPr/>
          <p:nvPr/>
        </p:nvGrpSpPr>
        <p:grpSpPr>
          <a:xfrm>
            <a:off x="5312355" y="2044380"/>
            <a:ext cx="2194560" cy="3428417"/>
            <a:chOff x="5312355" y="2044380"/>
            <a:chExt cx="2194560" cy="3428417"/>
          </a:xfrm>
        </p:grpSpPr>
        <p:sp>
          <p:nvSpPr>
            <p:cNvPr id="135" name="Oval 134">
              <a:extLst>
                <a:ext uri="{FF2B5EF4-FFF2-40B4-BE49-F238E27FC236}">
                  <a16:creationId xmlns:a16="http://schemas.microsoft.com/office/drawing/2014/main" id="{A4751B92-40EA-409B-948F-FF2A183AFF25}"/>
                </a:ext>
              </a:extLst>
            </p:cNvPr>
            <p:cNvSpPr/>
            <p:nvPr/>
          </p:nvSpPr>
          <p:spPr bwMode="auto">
            <a:xfrm>
              <a:off x="5678115" y="2044380"/>
              <a:ext cx="1463040" cy="1463040"/>
            </a:xfrm>
            <a:prstGeom prst="ellipse">
              <a:avLst/>
            </a:prstGeom>
            <a:solidFill>
              <a:srgbClr val="002050"/>
            </a:solidFill>
            <a:ln w="10795" cap="flat" cmpd="sng" algn="ctr">
              <a:noFill/>
              <a:prstDash val="solid"/>
              <a:headEnd type="none" w="med" len="med"/>
              <a:tailEnd type="none" w="med" len="med"/>
            </a:ln>
            <a:effectLst/>
          </p:spPr>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gradFill>
                  <a:gsLst>
                    <a:gs pos="0">
                      <a:srgbClr val="FFFFFF"/>
                    </a:gs>
                    <a:gs pos="100000">
                      <a:srgbClr val="FFFFFF"/>
                    </a:gs>
                  </a:gsLst>
                  <a:lin ang="5400000" scaled="0"/>
                </a:gradFill>
                <a:effectLst/>
                <a:uLnTx/>
                <a:uFillTx/>
                <a:latin typeface="Segoe UI Semilight"/>
                <a:ea typeface="+mn-ea"/>
                <a:cs typeface="+mn-cs"/>
              </a:endParaRPr>
            </a:p>
          </p:txBody>
        </p:sp>
        <p:sp>
          <p:nvSpPr>
            <p:cNvPr id="136" name="Rectangle 135">
              <a:extLst>
                <a:ext uri="{FF2B5EF4-FFF2-40B4-BE49-F238E27FC236}">
                  <a16:creationId xmlns:a16="http://schemas.microsoft.com/office/drawing/2014/main" id="{31623C90-FAA0-4B4C-839B-4438FC76612F}"/>
                </a:ext>
              </a:extLst>
            </p:cNvPr>
            <p:cNvSpPr/>
            <p:nvPr/>
          </p:nvSpPr>
          <p:spPr>
            <a:xfrm>
              <a:off x="5312355" y="3735921"/>
              <a:ext cx="2194560" cy="548640"/>
            </a:xfrm>
            <a:prstGeom prst="rect">
              <a:avLst/>
            </a:prstGeom>
          </p:spPr>
          <p:txBody>
            <a:bodyPr wrap="square" lIns="0" tIns="0" rIns="0" bIns="0">
              <a:noAutofit/>
            </a:bodyPr>
            <a:lstStyle/>
            <a:p>
              <a:pPr marL="0" marR="0" lvl="0" indent="0" algn="ctr" defTabSz="914400" eaLnBrk="1" fontAlgn="base" latinLnBrk="0" hangingPunct="1">
                <a:lnSpc>
                  <a:spcPct val="100000"/>
                </a:lnSpc>
                <a:spcBef>
                  <a:spcPts val="0"/>
                </a:spcBef>
                <a:spcAft>
                  <a:spcPts val="0"/>
                </a:spcAft>
                <a:buClrTx/>
                <a:buSzTx/>
                <a:buFontTx/>
                <a:buNone/>
                <a:tabLst/>
                <a:defRPr/>
              </a:pPr>
              <a:r>
                <a:rPr kumimoji="0" lang="en-US" altLang="en-US" sz="1800" b="0" i="0" u="none" strike="noStrike" kern="0" cap="none" spc="0" normalizeH="0" baseline="0" noProof="0" dirty="0">
                  <a:ln>
                    <a:noFill/>
                  </a:ln>
                  <a:solidFill>
                    <a:srgbClr val="002050"/>
                  </a:solidFill>
                  <a:effectLst/>
                  <a:uLnTx/>
                  <a:uFillTx/>
                  <a:latin typeface="Segoe UI Semibold" panose="020B0702040204020203" pitchFamily="34" charset="0"/>
                  <a:cs typeface="Segoe UI Semibold" panose="020B0702040204020203" pitchFamily="34" charset="0"/>
                </a:rPr>
                <a:t>Expand competencies</a:t>
              </a:r>
            </a:p>
          </p:txBody>
        </p:sp>
        <p:sp>
          <p:nvSpPr>
            <p:cNvPr id="137" name="TextBox 136">
              <a:extLst>
                <a:ext uri="{FF2B5EF4-FFF2-40B4-BE49-F238E27FC236}">
                  <a16:creationId xmlns:a16="http://schemas.microsoft.com/office/drawing/2014/main" id="{4B39C79A-F933-488E-9EA6-EDBDDB4D7082}"/>
                </a:ext>
              </a:extLst>
            </p:cNvPr>
            <p:cNvSpPr txBox="1"/>
            <p:nvPr/>
          </p:nvSpPr>
          <p:spPr>
            <a:xfrm>
              <a:off x="5312355" y="4401735"/>
              <a:ext cx="2194560" cy="1071062"/>
            </a:xfrm>
            <a:prstGeom prst="rect">
              <a:avLst/>
            </a:prstGeom>
            <a:noFill/>
          </p:spPr>
          <p:txBody>
            <a:bodyPr wrap="square" lIns="182880" tIns="91440" rIns="182880" bIns="91440" rtlCol="0">
              <a:spAutoFit/>
            </a:bodyPr>
            <a:lstStyle/>
            <a:p>
              <a:pPr lvl="0" algn="ctr" defTabSz="914400">
                <a:lnSpc>
                  <a:spcPct val="90000"/>
                </a:lnSpc>
                <a:spcAft>
                  <a:spcPts val="600"/>
                </a:spcAft>
              </a:pPr>
              <a:r>
                <a:rPr lang="en-US" sz="1600" dirty="0"/>
                <a:t>Subscribe to developer tools, support, training, and software</a:t>
              </a:r>
              <a:endParaRPr kumimoji="0" lang="en-US" sz="1400" b="0" i="0" u="none" strike="noStrike" kern="0" cap="none" spc="0" normalizeH="0" baseline="0" noProof="0" dirty="0">
                <a:ln>
                  <a:noFill/>
                </a:ln>
                <a:solidFill>
                  <a:srgbClr val="353535"/>
                </a:solidFill>
                <a:effectLst/>
                <a:uLnTx/>
                <a:uFillTx/>
                <a:latin typeface="Segoe UI" panose="020B0502040204020203" pitchFamily="34" charset="0"/>
                <a:cs typeface="Segoe UI" panose="020B0502040204020203" pitchFamily="34" charset="0"/>
              </a:endParaRPr>
            </a:p>
          </p:txBody>
        </p:sp>
        <p:pic>
          <p:nvPicPr>
            <p:cNvPr id="170" name="Picture 169">
              <a:extLst>
                <a:ext uri="{FF2B5EF4-FFF2-40B4-BE49-F238E27FC236}">
                  <a16:creationId xmlns:a16="http://schemas.microsoft.com/office/drawing/2014/main" id="{1CAE8510-4719-4DE2-8A57-130BFA5C78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8635" y="2379107"/>
              <a:ext cx="919760" cy="815551"/>
            </a:xfrm>
            <a:prstGeom prst="rect">
              <a:avLst/>
            </a:prstGeom>
          </p:spPr>
        </p:pic>
      </p:grpSp>
    </p:spTree>
    <p:extLst>
      <p:ext uri="{BB962C8B-B14F-4D97-AF65-F5344CB8AC3E}">
        <p14:creationId xmlns:p14="http://schemas.microsoft.com/office/powerpoint/2010/main" val="26220847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133"/>
                                        </p:tgtEl>
                                        <p:attrNameLst>
                                          <p:attrName>style.visibility</p:attrName>
                                        </p:attrNameLst>
                                      </p:cBhvr>
                                      <p:to>
                                        <p:strVal val="visible"/>
                                      </p:to>
                                    </p:set>
                                    <p:animEffect transition="in" filter="wipe(left)">
                                      <p:cBhvr>
                                        <p:cTn id="13" dur="500"/>
                                        <p:tgtEl>
                                          <p:spTgt spid="133"/>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0-#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5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0-#ppt_w/2"/>
                                          </p:val>
                                        </p:tav>
                                        <p:tav tm="100000">
                                          <p:val>
                                            <p:strVal val="#ppt_x"/>
                                          </p:val>
                                        </p:tav>
                                      </p:tavLst>
                                    </p:anim>
                                    <p:anim calcmode="lin" valueType="num">
                                      <p:cBhvr additive="base">
                                        <p:cTn id="22" dur="750" fill="hold"/>
                                        <p:tgtEl>
                                          <p:spTgt spid="11"/>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10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0-#ppt_w/2"/>
                                          </p:val>
                                        </p:tav>
                                        <p:tav tm="100000">
                                          <p:val>
                                            <p:strVal val="#ppt_x"/>
                                          </p:val>
                                        </p:tav>
                                      </p:tavLst>
                                    </p:anim>
                                    <p:anim calcmode="lin" valueType="num">
                                      <p:cBhvr additive="base">
                                        <p:cTn id="26" dur="750" fill="hold"/>
                                        <p:tgtEl>
                                          <p:spTgt spid="7"/>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15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750" fill="hold"/>
                                        <p:tgtEl>
                                          <p:spTgt spid="6"/>
                                        </p:tgtEl>
                                        <p:attrNameLst>
                                          <p:attrName>ppt_x</p:attrName>
                                        </p:attrNameLst>
                                      </p:cBhvr>
                                      <p:tavLst>
                                        <p:tav tm="0">
                                          <p:val>
                                            <p:strVal val="0-#ppt_w/2"/>
                                          </p:val>
                                        </p:tav>
                                        <p:tav tm="100000">
                                          <p:val>
                                            <p:strVal val="#ppt_x"/>
                                          </p:val>
                                        </p:tav>
                                      </p:tavLst>
                                    </p:anim>
                                    <p:anim calcmode="lin" valueType="num">
                                      <p:cBhvr additive="base">
                                        <p:cTn id="30" dur="75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57"/>
          <p:cNvSpPr/>
          <p:nvPr/>
        </p:nvSpPr>
        <p:spPr bwMode="auto">
          <a:xfrm>
            <a:off x="2735" y="1349050"/>
            <a:ext cx="12428785" cy="5146576"/>
          </a:xfrm>
          <a:prstGeom prst="rect">
            <a:avLst/>
          </a:prstGeom>
          <a:solidFill>
            <a:schemeClr val="bg1">
              <a:lumMod val="95000"/>
            </a:schemeClr>
          </a:solidFill>
          <a:ln w="190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388" tIns="149111" rIns="186388" bIns="149111" numCol="1" spcCol="0" rtlCol="0" fromWordArt="0" anchor="t" anchorCtr="0" forceAA="0" compatLnSpc="1">
            <a:prstTxWarp prst="textNoShape">
              <a:avLst/>
            </a:prstTxWarp>
            <a:noAutofit/>
          </a:bodyPr>
          <a:lstStyle/>
          <a:p>
            <a:pPr algn="ctr" defTabSz="950116" fontAlgn="base">
              <a:lnSpc>
                <a:spcPct val="90000"/>
              </a:lnSpc>
              <a:spcBef>
                <a:spcPct val="0"/>
              </a:spcBef>
              <a:spcAft>
                <a:spcPct val="0"/>
              </a:spcAft>
            </a:pPr>
            <a:endParaRPr lang="en-GB" sz="2448" kern="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7" name="Rectangle 6"/>
          <p:cNvSpPr/>
          <p:nvPr/>
        </p:nvSpPr>
        <p:spPr bwMode="auto">
          <a:xfrm>
            <a:off x="1948160" y="4402901"/>
            <a:ext cx="3200400" cy="914400"/>
          </a:xfrm>
          <a:prstGeom prst="rect">
            <a:avLst/>
          </a:prstGeom>
          <a:solidFill>
            <a:schemeClr val="accent1"/>
          </a:solidFill>
          <a:ln>
            <a:solidFill>
              <a:srgbClr val="00205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76" tIns="146220" rIns="182776" bIns="146220" numCol="1" spcCol="0" rtlCol="0" fromWordArt="0" anchor="t" anchorCtr="0" forceAA="0" compatLnSpc="1">
            <a:prstTxWarp prst="textNoShape">
              <a:avLst/>
            </a:prstTxWarp>
            <a:noAutofit/>
          </a:bodyPr>
          <a:lstStyle/>
          <a:p>
            <a:pPr algn="ctr" defTabSz="931756" fontAlgn="base">
              <a:lnSpc>
                <a:spcPct val="90000"/>
              </a:lnSpc>
              <a:spcBef>
                <a:spcPct val="0"/>
              </a:spcBef>
              <a:spcAft>
                <a:spcPct val="0"/>
              </a:spcAft>
            </a:pPr>
            <a:endParaRPr lang="en-US" sz="2400" err="1">
              <a:gradFill>
                <a:gsLst>
                  <a:gs pos="100000">
                    <a:schemeClr val="tx1"/>
                  </a:gs>
                  <a:gs pos="0">
                    <a:schemeClr val="tx1"/>
                  </a:gs>
                </a:gsLst>
                <a:lin ang="5400000" scaled="0"/>
              </a:gradFill>
              <a:latin typeface="Segoe UI"/>
              <a:ea typeface="Segoe UI" pitchFamily="34" charset="0"/>
              <a:cs typeface="Segoe UI" pitchFamily="34" charset="0"/>
            </a:endParaRPr>
          </a:p>
        </p:txBody>
      </p:sp>
      <p:sp>
        <p:nvSpPr>
          <p:cNvPr id="114" name="Rectangle 113"/>
          <p:cNvSpPr/>
          <p:nvPr/>
        </p:nvSpPr>
        <p:spPr bwMode="auto">
          <a:xfrm>
            <a:off x="2773898" y="3488743"/>
            <a:ext cx="3200400" cy="914400"/>
          </a:xfrm>
          <a:prstGeom prst="rect">
            <a:avLst/>
          </a:prstGeom>
          <a:solidFill>
            <a:schemeClr val="accent1">
              <a:lumMod val="90000"/>
              <a:lumOff val="10000"/>
            </a:schemeClr>
          </a:solidFill>
          <a:ln>
            <a:solidFill>
              <a:srgbClr val="00188F"/>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76" tIns="146220" rIns="182776" bIns="146220" numCol="1" spcCol="0" rtlCol="0" fromWordArt="0" anchor="t" anchorCtr="0" forceAA="0" compatLnSpc="1">
            <a:prstTxWarp prst="textNoShape">
              <a:avLst/>
            </a:prstTxWarp>
            <a:noAutofit/>
          </a:bodyPr>
          <a:lstStyle/>
          <a:p>
            <a:pPr algn="ctr" defTabSz="931756" fontAlgn="base">
              <a:lnSpc>
                <a:spcPct val="90000"/>
              </a:lnSpc>
              <a:spcBef>
                <a:spcPct val="0"/>
              </a:spcBef>
              <a:spcAft>
                <a:spcPct val="0"/>
              </a:spcAft>
            </a:pPr>
            <a:endParaRPr lang="en-US" sz="2400" err="1">
              <a:gradFill>
                <a:gsLst>
                  <a:gs pos="100000">
                    <a:schemeClr val="tx1"/>
                  </a:gs>
                  <a:gs pos="0">
                    <a:schemeClr val="tx1"/>
                  </a:gs>
                </a:gsLst>
                <a:lin ang="5400000" scaled="0"/>
              </a:gradFill>
              <a:latin typeface="Segoe UI"/>
              <a:ea typeface="Segoe UI" pitchFamily="34" charset="0"/>
              <a:cs typeface="Segoe UI" pitchFamily="34" charset="0"/>
            </a:endParaRPr>
          </a:p>
        </p:txBody>
      </p:sp>
      <p:sp>
        <p:nvSpPr>
          <p:cNvPr id="117" name="Rectangle 116"/>
          <p:cNvSpPr/>
          <p:nvPr/>
        </p:nvSpPr>
        <p:spPr bwMode="auto">
          <a:xfrm>
            <a:off x="3545322" y="2565945"/>
            <a:ext cx="3200400" cy="914400"/>
          </a:xfrm>
          <a:prstGeom prst="rect">
            <a:avLst/>
          </a:prstGeom>
          <a:solidFill>
            <a:schemeClr val="accent1">
              <a:lumMod val="50000"/>
              <a:lumOff val="50000"/>
            </a:schemeClr>
          </a:solidFill>
          <a:ln>
            <a:solidFill>
              <a:srgbClr val="018CFF"/>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76" tIns="146220" rIns="182776" bIns="146220" numCol="1" spcCol="0" rtlCol="0" fromWordArt="0" anchor="t" anchorCtr="0" forceAA="0" compatLnSpc="1">
            <a:prstTxWarp prst="textNoShape">
              <a:avLst/>
            </a:prstTxWarp>
            <a:noAutofit/>
          </a:bodyPr>
          <a:lstStyle/>
          <a:p>
            <a:pPr algn="ctr" defTabSz="931756" fontAlgn="base">
              <a:lnSpc>
                <a:spcPct val="90000"/>
              </a:lnSpc>
              <a:spcBef>
                <a:spcPct val="0"/>
              </a:spcBef>
              <a:spcAft>
                <a:spcPct val="0"/>
              </a:spcAft>
            </a:pPr>
            <a:endParaRPr lang="en-US" sz="2400" err="1">
              <a:gradFill>
                <a:gsLst>
                  <a:gs pos="100000">
                    <a:schemeClr val="tx1"/>
                  </a:gs>
                  <a:gs pos="0">
                    <a:schemeClr val="tx1"/>
                  </a:gs>
                </a:gsLst>
                <a:lin ang="5400000" scaled="0"/>
              </a:gradFill>
              <a:latin typeface="Segoe UI"/>
              <a:ea typeface="Segoe UI" pitchFamily="34" charset="0"/>
              <a:cs typeface="Segoe UI" pitchFamily="34" charset="0"/>
            </a:endParaRPr>
          </a:p>
        </p:txBody>
      </p:sp>
      <p:sp>
        <p:nvSpPr>
          <p:cNvPr id="124" name="Rectangle 123"/>
          <p:cNvSpPr/>
          <p:nvPr/>
        </p:nvSpPr>
        <p:spPr bwMode="auto">
          <a:xfrm>
            <a:off x="4349350" y="1643979"/>
            <a:ext cx="3200400" cy="914400"/>
          </a:xfrm>
          <a:prstGeom prst="rect">
            <a:avLst/>
          </a:prstGeom>
          <a:solidFill>
            <a:schemeClr val="accent3"/>
          </a:solidFill>
          <a:ln>
            <a:solidFill>
              <a:srgbClr val="1DB7C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76" tIns="146220" rIns="182776" bIns="146220" numCol="1" spcCol="0" rtlCol="0" fromWordArt="0" anchor="t" anchorCtr="0" forceAA="0" compatLnSpc="1">
            <a:prstTxWarp prst="textNoShape">
              <a:avLst/>
            </a:prstTxWarp>
            <a:noAutofit/>
          </a:bodyPr>
          <a:lstStyle/>
          <a:p>
            <a:pPr algn="ctr" defTabSz="931756" fontAlgn="base">
              <a:lnSpc>
                <a:spcPct val="90000"/>
              </a:lnSpc>
              <a:spcBef>
                <a:spcPct val="0"/>
              </a:spcBef>
              <a:spcAft>
                <a:spcPct val="0"/>
              </a:spcAft>
            </a:pPr>
            <a:endParaRPr lang="en-US" sz="2400" err="1">
              <a:gradFill>
                <a:gsLst>
                  <a:gs pos="100000">
                    <a:schemeClr val="tx1"/>
                  </a:gs>
                  <a:gs pos="0">
                    <a:schemeClr val="tx1"/>
                  </a:gs>
                </a:gsLst>
                <a:lin ang="5400000" scaled="0"/>
              </a:gradFill>
              <a:latin typeface="Segoe UI"/>
              <a:ea typeface="Segoe UI" pitchFamily="34" charset="0"/>
              <a:cs typeface="Segoe UI" pitchFamily="34" charset="0"/>
            </a:endParaRPr>
          </a:p>
        </p:txBody>
      </p:sp>
      <p:sp>
        <p:nvSpPr>
          <p:cNvPr id="134" name="Rectangle 133"/>
          <p:cNvSpPr/>
          <p:nvPr/>
        </p:nvSpPr>
        <p:spPr bwMode="auto">
          <a:xfrm>
            <a:off x="1187673" y="5324975"/>
            <a:ext cx="3200400" cy="914400"/>
          </a:xfrm>
          <a:prstGeom prst="rect">
            <a:avLst/>
          </a:prstGeom>
          <a:solidFill>
            <a:srgbClr val="DC3C00"/>
          </a:solidFill>
          <a:ln>
            <a:solidFill>
              <a:srgbClr val="DC3C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76" tIns="146220" rIns="182776" bIns="146220" numCol="1" spcCol="0" rtlCol="0" fromWordArt="0" anchor="t" anchorCtr="0" forceAA="0" compatLnSpc="1">
            <a:prstTxWarp prst="textNoShape">
              <a:avLst/>
            </a:prstTxWarp>
            <a:noAutofit/>
          </a:bodyPr>
          <a:lstStyle/>
          <a:p>
            <a:pPr algn="ctr" defTabSz="931756" fontAlgn="base">
              <a:lnSpc>
                <a:spcPct val="90000"/>
              </a:lnSpc>
              <a:spcBef>
                <a:spcPct val="0"/>
              </a:spcBef>
              <a:spcAft>
                <a:spcPct val="0"/>
              </a:spcAft>
            </a:pPr>
            <a:endParaRPr lang="en-US" sz="2400" err="1">
              <a:gradFill>
                <a:gsLst>
                  <a:gs pos="100000">
                    <a:schemeClr val="tx1"/>
                  </a:gs>
                  <a:gs pos="0">
                    <a:schemeClr val="tx1"/>
                  </a:gs>
                </a:gsLst>
                <a:lin ang="5400000" scaled="0"/>
              </a:gradFill>
              <a:latin typeface="Segoe UI"/>
              <a:ea typeface="Segoe UI" pitchFamily="34" charset="0"/>
              <a:cs typeface="Segoe UI" pitchFamily="34" charset="0"/>
            </a:endParaRPr>
          </a:p>
        </p:txBody>
      </p:sp>
      <p:sp>
        <p:nvSpPr>
          <p:cNvPr id="2" name="Title 1"/>
          <p:cNvSpPr>
            <a:spLocks noGrp="1"/>
          </p:cNvSpPr>
          <p:nvPr>
            <p:ph type="title"/>
          </p:nvPr>
        </p:nvSpPr>
        <p:spPr/>
        <p:txBody>
          <a:bodyPr/>
          <a:lstStyle/>
          <a:p>
            <a:r>
              <a:rPr lang="en-US" dirty="0"/>
              <a:t>Partner annuity revenue opportunity</a:t>
            </a:r>
          </a:p>
        </p:txBody>
      </p:sp>
      <p:cxnSp>
        <p:nvCxnSpPr>
          <p:cNvPr id="10" name="Straight Connector 9"/>
          <p:cNvCxnSpPr>
            <a:cxnSpLocks/>
          </p:cNvCxnSpPr>
          <p:nvPr/>
        </p:nvCxnSpPr>
        <p:spPr>
          <a:xfrm>
            <a:off x="4376079" y="4402901"/>
            <a:ext cx="5212080" cy="0"/>
          </a:xfrm>
          <a:prstGeom prst="line">
            <a:avLst/>
          </a:prstGeom>
          <a:ln>
            <a:solidFill>
              <a:schemeClr val="accent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a:cxnSpLocks/>
          </p:cNvCxnSpPr>
          <p:nvPr/>
        </p:nvCxnSpPr>
        <p:spPr>
          <a:xfrm flipH="1" flipV="1">
            <a:off x="608413" y="1785192"/>
            <a:ext cx="0" cy="4329004"/>
          </a:xfrm>
          <a:prstGeom prst="line">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rot="16200000">
            <a:off x="-707689" y="3761352"/>
            <a:ext cx="2226100" cy="376684"/>
          </a:xfrm>
          <a:prstGeom prst="rect">
            <a:avLst/>
          </a:prstGeom>
        </p:spPr>
        <p:txBody>
          <a:bodyPr wrap="none">
            <a:spAutoFit/>
          </a:bodyPr>
          <a:lstStyle>
            <a:defPPr>
              <a:defRPr lang="en-US"/>
            </a:defPPr>
            <a:lvl1pPr algn="ctr" defTabSz="931742">
              <a:defRPr spc="-30">
                <a:gradFill>
                  <a:gsLst>
                    <a:gs pos="100000">
                      <a:schemeClr val="tx1"/>
                    </a:gs>
                    <a:gs pos="0">
                      <a:schemeClr val="tx1"/>
                    </a:gs>
                  </a:gsLst>
                  <a:lin ang="5400000" scaled="0"/>
                </a:gradFill>
                <a:latin typeface="Segoe UI Semibold" panose="020B0702040204020203" pitchFamily="34" charset="0"/>
                <a:cs typeface="Segoe UI Semibold" panose="020B0702040204020203" pitchFamily="34" charset="0"/>
              </a:defRPr>
            </a:lvl1pPr>
          </a:lstStyle>
          <a:p>
            <a:r>
              <a:rPr lang="en-US" dirty="0"/>
              <a:t>ANNUITY REVENUE</a:t>
            </a:r>
          </a:p>
        </p:txBody>
      </p:sp>
      <p:grpSp>
        <p:nvGrpSpPr>
          <p:cNvPr id="67" name="Group 66"/>
          <p:cNvGrpSpPr/>
          <p:nvPr/>
        </p:nvGrpSpPr>
        <p:grpSpPr>
          <a:xfrm>
            <a:off x="473712" y="6114197"/>
            <a:ext cx="269404" cy="269404"/>
            <a:chOff x="-790414" y="-356461"/>
            <a:chExt cx="821930" cy="821930"/>
          </a:xfrm>
        </p:grpSpPr>
        <p:sp>
          <p:nvSpPr>
            <p:cNvPr id="68" name="Oval 67"/>
            <p:cNvSpPr/>
            <p:nvPr/>
          </p:nvSpPr>
          <p:spPr>
            <a:xfrm>
              <a:off x="-790414" y="-356461"/>
              <a:ext cx="821930" cy="821930"/>
            </a:xfrm>
            <a:prstGeom prst="ellipse">
              <a:avLst/>
            </a:prstGeom>
            <a:noFill/>
            <a:ln w="38100" cap="flat" cmpd="sng" algn="ctr">
              <a:solidFill>
                <a:srgbClr val="000000"/>
              </a:solidFill>
              <a:prstDash val="solid"/>
            </a:ln>
            <a:effectLst/>
          </p:spPr>
          <p:txBody>
            <a:bodyPr rtlCol="0" anchor="ctr"/>
            <a:lstStyle/>
            <a:p>
              <a:pPr algn="ctr" defTabSz="914049">
                <a:defRPr/>
              </a:pPr>
              <a:endParaRPr lang="en-US" kern="0">
                <a:solidFill>
                  <a:srgbClr val="FFFFFF"/>
                </a:solidFill>
                <a:latin typeface="Segoe UI"/>
              </a:endParaRPr>
            </a:p>
          </p:txBody>
        </p:sp>
        <p:sp>
          <p:nvSpPr>
            <p:cNvPr id="69" name="Minus 90"/>
            <p:cNvSpPr/>
            <p:nvPr/>
          </p:nvSpPr>
          <p:spPr>
            <a:xfrm>
              <a:off x="-634961" y="-208968"/>
              <a:ext cx="526943" cy="526943"/>
            </a:xfrm>
            <a:prstGeom prst="mathMinus">
              <a:avLst/>
            </a:prstGeom>
            <a:solidFill>
              <a:srgbClr val="000000"/>
            </a:solidFill>
            <a:ln w="38100" cap="flat" cmpd="sng" algn="ctr">
              <a:noFill/>
              <a:prstDash val="solid"/>
            </a:ln>
            <a:effectLst/>
          </p:spPr>
          <p:txBody>
            <a:bodyPr rtlCol="0" anchor="ctr"/>
            <a:lstStyle/>
            <a:p>
              <a:pPr algn="ctr" defTabSz="914049">
                <a:defRPr/>
              </a:pPr>
              <a:endParaRPr lang="en-US" kern="0">
                <a:solidFill>
                  <a:srgbClr val="FFFFFF"/>
                </a:solidFill>
                <a:latin typeface="Segoe UI"/>
              </a:endParaRPr>
            </a:p>
          </p:txBody>
        </p:sp>
      </p:grpSp>
      <p:grpSp>
        <p:nvGrpSpPr>
          <p:cNvPr id="70" name="Group 69"/>
          <p:cNvGrpSpPr/>
          <p:nvPr/>
        </p:nvGrpSpPr>
        <p:grpSpPr>
          <a:xfrm>
            <a:off x="473712" y="1450000"/>
            <a:ext cx="269404" cy="269404"/>
            <a:chOff x="-790414" y="-356461"/>
            <a:chExt cx="821930" cy="821930"/>
          </a:xfrm>
        </p:grpSpPr>
        <p:sp>
          <p:nvSpPr>
            <p:cNvPr id="71" name="Oval 70"/>
            <p:cNvSpPr/>
            <p:nvPr/>
          </p:nvSpPr>
          <p:spPr>
            <a:xfrm>
              <a:off x="-790414" y="-356461"/>
              <a:ext cx="821930" cy="821930"/>
            </a:xfrm>
            <a:prstGeom prst="ellipse">
              <a:avLst/>
            </a:prstGeom>
            <a:noFill/>
            <a:ln w="38100" cap="flat" cmpd="sng" algn="ctr">
              <a:solidFill>
                <a:srgbClr val="000000"/>
              </a:solidFill>
              <a:prstDash val="solid"/>
            </a:ln>
            <a:effectLst/>
          </p:spPr>
          <p:txBody>
            <a:bodyPr rtlCol="0" anchor="ctr"/>
            <a:lstStyle/>
            <a:p>
              <a:pPr algn="ctr" defTabSz="914049">
                <a:defRPr/>
              </a:pPr>
              <a:endParaRPr lang="en-US" kern="0">
                <a:solidFill>
                  <a:srgbClr val="FFFFFF"/>
                </a:solidFill>
                <a:latin typeface="Segoe UI"/>
              </a:endParaRPr>
            </a:p>
          </p:txBody>
        </p:sp>
        <p:sp>
          <p:nvSpPr>
            <p:cNvPr id="72" name="Plus 88"/>
            <p:cNvSpPr/>
            <p:nvPr/>
          </p:nvSpPr>
          <p:spPr>
            <a:xfrm>
              <a:off x="-634961" y="-208968"/>
              <a:ext cx="526943" cy="526943"/>
            </a:xfrm>
            <a:prstGeom prst="mathPlus">
              <a:avLst/>
            </a:prstGeom>
            <a:solidFill>
              <a:srgbClr val="000000"/>
            </a:solidFill>
            <a:ln w="38100" cap="flat" cmpd="sng" algn="ctr">
              <a:noFill/>
              <a:prstDash val="solid"/>
            </a:ln>
            <a:effectLst/>
          </p:spPr>
          <p:txBody>
            <a:bodyPr rtlCol="0" anchor="ctr"/>
            <a:lstStyle/>
            <a:p>
              <a:pPr algn="ctr" defTabSz="914049">
                <a:defRPr/>
              </a:pPr>
              <a:endParaRPr lang="en-US" kern="0">
                <a:solidFill>
                  <a:srgbClr val="FFFFFF"/>
                </a:solidFill>
                <a:latin typeface="Segoe UI"/>
              </a:endParaRPr>
            </a:p>
          </p:txBody>
        </p:sp>
      </p:grpSp>
      <p:pic>
        <p:nvPicPr>
          <p:cNvPr id="102" name="Picture 4" descr="Image result for microsoft Dynamics 365 logo"/>
          <p:cNvPicPr>
            <a:picLocks noChangeAspect="1" noChangeArrowheads="1"/>
          </p:cNvPicPr>
          <p:nvPr/>
        </p:nvPicPr>
        <p:blipFill rotWithShape="1">
          <a:blip r:embed="rId3">
            <a:extLst>
              <a:ext uri="{28A0092B-C50C-407E-A947-70E740481C1C}">
                <a14:useLocalDpi xmlns:a14="http://schemas.microsoft.com/office/drawing/2010/main" val="0"/>
              </a:ext>
            </a:extLst>
          </a:blip>
          <a:srcRect l="26003"/>
          <a:stretch/>
        </p:blipFill>
        <p:spPr bwMode="auto">
          <a:xfrm>
            <a:off x="9857048" y="4270818"/>
            <a:ext cx="1128769" cy="366249"/>
          </a:xfrm>
          <a:prstGeom prst="rect">
            <a:avLst/>
          </a:prstGeom>
          <a:noFill/>
          <a:extLst>
            <a:ext uri="{909E8E84-426E-40DD-AFC4-6F175D3DCCD1}">
              <a14:hiddenFill xmlns:a14="http://schemas.microsoft.com/office/drawing/2010/main">
                <a:solidFill>
                  <a:srgbClr val="FFFFFF"/>
                </a:solidFill>
              </a14:hiddenFill>
            </a:ext>
          </a:extLst>
        </p:spPr>
      </p:pic>
      <p:sp>
        <p:nvSpPr>
          <p:cNvPr id="111" name="TextBox 110"/>
          <p:cNvSpPr txBox="1"/>
          <p:nvPr/>
        </p:nvSpPr>
        <p:spPr>
          <a:xfrm>
            <a:off x="5489391" y="4413461"/>
            <a:ext cx="1994419" cy="914400"/>
          </a:xfrm>
          <a:prstGeom prst="rect">
            <a:avLst/>
          </a:prstGeom>
          <a:noFill/>
        </p:spPr>
        <p:txBody>
          <a:bodyPr wrap="square" lIns="91440" tIns="91440" rIns="91440" bIns="91440" rtlCol="0" anchor="ctr" anchorCtr="0">
            <a:noAutofit/>
          </a:bodyPr>
          <a:lstStyle/>
          <a:p>
            <a:pPr defTabSz="932026">
              <a:lnSpc>
                <a:spcPct val="90000"/>
              </a:lnSpc>
              <a:spcAft>
                <a:spcPts val="600"/>
              </a:spcAft>
            </a:pPr>
            <a:r>
              <a:rPr lang="en-US" sz="1598" dirty="0">
                <a:gradFill>
                  <a:gsLst>
                    <a:gs pos="100000">
                      <a:schemeClr val="tx1"/>
                    </a:gs>
                    <a:gs pos="0">
                      <a:schemeClr val="tx1"/>
                    </a:gs>
                  </a:gsLst>
                  <a:lin ang="5400000" scaled="0"/>
                </a:gradFill>
                <a:latin typeface="Segoe UI"/>
              </a:rPr>
              <a:t>Microsoft Dynamics 365 revenue</a:t>
            </a:r>
          </a:p>
        </p:txBody>
      </p:sp>
      <p:cxnSp>
        <p:nvCxnSpPr>
          <p:cNvPr id="115" name="Straight Connector 114"/>
          <p:cNvCxnSpPr>
            <a:cxnSpLocks/>
          </p:cNvCxnSpPr>
          <p:nvPr/>
        </p:nvCxnSpPr>
        <p:spPr>
          <a:xfrm>
            <a:off x="4376079" y="3488743"/>
            <a:ext cx="5212080" cy="0"/>
          </a:xfrm>
          <a:prstGeom prst="line">
            <a:avLst/>
          </a:prstGeom>
          <a:ln>
            <a:solidFill>
              <a:srgbClr val="033479"/>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16" name="TextBox 115"/>
          <p:cNvSpPr txBox="1"/>
          <p:nvPr/>
        </p:nvSpPr>
        <p:spPr>
          <a:xfrm>
            <a:off x="6335516" y="3488743"/>
            <a:ext cx="2021913" cy="914400"/>
          </a:xfrm>
          <a:prstGeom prst="rect">
            <a:avLst/>
          </a:prstGeom>
          <a:noFill/>
        </p:spPr>
        <p:txBody>
          <a:bodyPr wrap="square" lIns="91440" tIns="91440" rIns="91440" bIns="91440" rtlCol="0" anchor="ctr" anchorCtr="0">
            <a:noAutofit/>
          </a:bodyPr>
          <a:lstStyle/>
          <a:p>
            <a:pPr defTabSz="932026">
              <a:lnSpc>
                <a:spcPct val="90000"/>
              </a:lnSpc>
              <a:spcAft>
                <a:spcPts val="600"/>
              </a:spcAft>
            </a:pPr>
            <a:r>
              <a:rPr lang="en-US" sz="1598" dirty="0">
                <a:gradFill>
                  <a:gsLst>
                    <a:gs pos="100000">
                      <a:schemeClr val="tx1"/>
                    </a:gs>
                    <a:gs pos="0">
                      <a:schemeClr val="tx1"/>
                    </a:gs>
                  </a:gsLst>
                  <a:lin ang="5400000" scaled="0"/>
                </a:gradFill>
                <a:latin typeface="Segoe UI"/>
              </a:rPr>
              <a:t>Annuity based managed services</a:t>
            </a:r>
          </a:p>
        </p:txBody>
      </p:sp>
      <p:sp>
        <p:nvSpPr>
          <p:cNvPr id="104" name="TextBox 103"/>
          <p:cNvSpPr txBox="1"/>
          <p:nvPr/>
        </p:nvSpPr>
        <p:spPr>
          <a:xfrm>
            <a:off x="9857048" y="2448195"/>
            <a:ext cx="1207120" cy="225749"/>
          </a:xfrm>
          <a:prstGeom prst="rect">
            <a:avLst/>
          </a:prstGeom>
          <a:noFill/>
          <a:extLst>
            <a:ext uri="{909E8E84-426E-40DD-AFC4-6F175D3DCCD1}">
              <a14:hiddenFill xmlns:a14="http://schemas.microsoft.com/office/drawing/2010/main">
                <a:solidFill>
                  <a:srgbClr val="FFFFFF"/>
                </a:solidFill>
              </a14:hiddenFill>
            </a:ext>
          </a:extLst>
        </p:spPr>
        <p:txBody>
          <a:bodyPr wrap="square" lIns="0" tIns="0" rIns="0" bIns="0" rtlCol="0">
            <a:spAutoFit/>
          </a:bodyPr>
          <a:lstStyle/>
          <a:p>
            <a:pPr defTabSz="930938">
              <a:lnSpc>
                <a:spcPct val="90000"/>
              </a:lnSpc>
              <a:spcAft>
                <a:spcPts val="612"/>
              </a:spcAft>
            </a:pPr>
            <a:r>
              <a:rPr lang="en-US" sz="1598" dirty="0">
                <a:gradFill>
                  <a:gsLst>
                    <a:gs pos="100000">
                      <a:schemeClr val="tx1"/>
                    </a:gs>
                    <a:gs pos="0">
                      <a:schemeClr val="tx1"/>
                    </a:gs>
                  </a:gsLst>
                  <a:lin ang="5400000" scaled="0"/>
                </a:gradFill>
                <a:latin typeface="Segoe UI"/>
              </a:rPr>
              <a:t>AppSource</a:t>
            </a:r>
          </a:p>
        </p:txBody>
      </p:sp>
      <p:cxnSp>
        <p:nvCxnSpPr>
          <p:cNvPr id="118" name="Straight Connector 117"/>
          <p:cNvCxnSpPr>
            <a:cxnSpLocks/>
          </p:cNvCxnSpPr>
          <p:nvPr/>
        </p:nvCxnSpPr>
        <p:spPr>
          <a:xfrm>
            <a:off x="4376079" y="2565945"/>
            <a:ext cx="5212080" cy="0"/>
          </a:xfrm>
          <a:prstGeom prst="line">
            <a:avLst/>
          </a:prstGeom>
          <a:ln>
            <a:solidFill>
              <a:schemeClr val="accent1">
                <a:lumMod val="50000"/>
                <a:lumOff val="50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19" name="TextBox 118"/>
          <p:cNvSpPr txBox="1"/>
          <p:nvPr/>
        </p:nvSpPr>
        <p:spPr>
          <a:xfrm>
            <a:off x="7076907" y="2574393"/>
            <a:ext cx="1994419" cy="914400"/>
          </a:xfrm>
          <a:prstGeom prst="rect">
            <a:avLst/>
          </a:prstGeom>
          <a:noFill/>
        </p:spPr>
        <p:txBody>
          <a:bodyPr wrap="square" lIns="91440" tIns="91440" rIns="91440" bIns="91440" rtlCol="0" anchor="ctr" anchorCtr="0">
            <a:noAutofit/>
          </a:bodyPr>
          <a:lstStyle/>
          <a:p>
            <a:pPr defTabSz="932026">
              <a:lnSpc>
                <a:spcPct val="90000"/>
              </a:lnSpc>
              <a:spcAft>
                <a:spcPts val="600"/>
              </a:spcAft>
            </a:pPr>
            <a:r>
              <a:rPr lang="en-US" sz="1598" dirty="0">
                <a:gradFill>
                  <a:gsLst>
                    <a:gs pos="100000">
                      <a:schemeClr val="tx1"/>
                    </a:gs>
                    <a:gs pos="0">
                      <a:schemeClr val="tx1"/>
                    </a:gs>
                  </a:gsLst>
                  <a:lin ang="5400000" scaled="0"/>
                </a:gradFill>
                <a:latin typeface="Segoe UI"/>
              </a:rPr>
              <a:t>3</a:t>
            </a:r>
            <a:r>
              <a:rPr lang="en-US" sz="1598" baseline="30000" dirty="0">
                <a:gradFill>
                  <a:gsLst>
                    <a:gs pos="100000">
                      <a:schemeClr val="tx1"/>
                    </a:gs>
                    <a:gs pos="0">
                      <a:schemeClr val="tx1"/>
                    </a:gs>
                  </a:gsLst>
                  <a:lin ang="5400000" scaled="0"/>
                </a:gradFill>
                <a:latin typeface="Segoe UI"/>
              </a:rPr>
              <a:t>rd</a:t>
            </a:r>
            <a:r>
              <a:rPr lang="en-US" sz="1598" dirty="0">
                <a:gradFill>
                  <a:gsLst>
                    <a:gs pos="100000">
                      <a:schemeClr val="tx1"/>
                    </a:gs>
                    <a:gs pos="0">
                      <a:schemeClr val="tx1"/>
                    </a:gs>
                  </a:gsLst>
                  <a:lin ang="5400000" scaled="0"/>
                </a:gradFill>
                <a:latin typeface="Segoe UI"/>
              </a:rPr>
              <a:t> party apps revenue via AppSource</a:t>
            </a:r>
          </a:p>
        </p:txBody>
      </p:sp>
      <p:grpSp>
        <p:nvGrpSpPr>
          <p:cNvPr id="43" name="Group 11"/>
          <p:cNvGrpSpPr>
            <a:grpSpLocks noChangeAspect="1"/>
          </p:cNvGrpSpPr>
          <p:nvPr/>
        </p:nvGrpSpPr>
        <p:grpSpPr bwMode="auto">
          <a:xfrm>
            <a:off x="9861192" y="1417406"/>
            <a:ext cx="439902" cy="507307"/>
            <a:chOff x="14" y="2"/>
            <a:chExt cx="248" cy="286"/>
          </a:xfrm>
        </p:grpSpPr>
        <p:sp>
          <p:nvSpPr>
            <p:cNvPr id="60" name="Oval 12"/>
            <p:cNvSpPr>
              <a:spLocks noChangeArrowheads="1"/>
            </p:cNvSpPr>
            <p:nvPr/>
          </p:nvSpPr>
          <p:spPr bwMode="auto">
            <a:xfrm>
              <a:off x="31" y="148"/>
              <a:ext cx="82" cy="82"/>
            </a:xfrm>
            <a:prstGeom prst="ellipse">
              <a:avLst/>
            </a:prstGeom>
            <a:noFill/>
            <a:ln w="25400"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endParaRPr lang="en-US"/>
            </a:p>
          </p:txBody>
        </p:sp>
        <p:sp>
          <p:nvSpPr>
            <p:cNvPr id="61" name="Freeform 13"/>
            <p:cNvSpPr>
              <a:spLocks/>
            </p:cNvSpPr>
            <p:nvPr/>
          </p:nvSpPr>
          <p:spPr bwMode="auto">
            <a:xfrm>
              <a:off x="14" y="230"/>
              <a:ext cx="114" cy="58"/>
            </a:xfrm>
            <a:custGeom>
              <a:avLst/>
              <a:gdLst>
                <a:gd name="T0" fmla="*/ 59 w 59"/>
                <a:gd name="T1" fmla="*/ 30 h 30"/>
                <a:gd name="T2" fmla="*/ 30 w 59"/>
                <a:gd name="T3" fmla="*/ 0 h 30"/>
                <a:gd name="T4" fmla="*/ 0 w 59"/>
                <a:gd name="T5" fmla="*/ 30 h 30"/>
              </a:gdLst>
              <a:ahLst/>
              <a:cxnLst>
                <a:cxn ang="0">
                  <a:pos x="T0" y="T1"/>
                </a:cxn>
                <a:cxn ang="0">
                  <a:pos x="T2" y="T3"/>
                </a:cxn>
                <a:cxn ang="0">
                  <a:pos x="T4" y="T5"/>
                </a:cxn>
              </a:cxnLst>
              <a:rect l="0" t="0" r="r" b="b"/>
              <a:pathLst>
                <a:path w="59" h="30">
                  <a:moveTo>
                    <a:pt x="59" y="30"/>
                  </a:moveTo>
                  <a:cubicBezTo>
                    <a:pt x="59" y="14"/>
                    <a:pt x="46" y="0"/>
                    <a:pt x="30" y="0"/>
                  </a:cubicBezTo>
                  <a:cubicBezTo>
                    <a:pt x="13" y="0"/>
                    <a:pt x="0" y="14"/>
                    <a:pt x="0" y="30"/>
                  </a:cubicBezTo>
                </a:path>
              </a:pathLst>
            </a:custGeom>
            <a:noFill/>
            <a:ln w="25400"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endParaRPr lang="en-US"/>
            </a:p>
          </p:txBody>
        </p:sp>
        <p:sp>
          <p:nvSpPr>
            <p:cNvPr id="62" name="Freeform 14"/>
            <p:cNvSpPr>
              <a:spLocks/>
            </p:cNvSpPr>
            <p:nvPr/>
          </p:nvSpPr>
          <p:spPr bwMode="auto">
            <a:xfrm>
              <a:off x="107" y="169"/>
              <a:ext cx="114" cy="82"/>
            </a:xfrm>
            <a:custGeom>
              <a:avLst/>
              <a:gdLst>
                <a:gd name="T0" fmla="*/ 10 w 114"/>
                <a:gd name="T1" fmla="*/ 82 h 82"/>
                <a:gd name="T2" fmla="*/ 114 w 114"/>
                <a:gd name="T3" fmla="*/ 82 h 82"/>
                <a:gd name="T4" fmla="*/ 114 w 114"/>
                <a:gd name="T5" fmla="*/ 0 h 82"/>
                <a:gd name="T6" fmla="*/ 0 w 114"/>
                <a:gd name="T7" fmla="*/ 0 h 82"/>
              </a:gdLst>
              <a:ahLst/>
              <a:cxnLst>
                <a:cxn ang="0">
                  <a:pos x="T0" y="T1"/>
                </a:cxn>
                <a:cxn ang="0">
                  <a:pos x="T2" y="T3"/>
                </a:cxn>
                <a:cxn ang="0">
                  <a:pos x="T4" y="T5"/>
                </a:cxn>
                <a:cxn ang="0">
                  <a:pos x="T6" y="T7"/>
                </a:cxn>
              </a:cxnLst>
              <a:rect l="0" t="0" r="r" b="b"/>
              <a:pathLst>
                <a:path w="114" h="82">
                  <a:moveTo>
                    <a:pt x="10" y="82"/>
                  </a:moveTo>
                  <a:lnTo>
                    <a:pt x="114" y="82"/>
                  </a:lnTo>
                  <a:lnTo>
                    <a:pt x="114" y="0"/>
                  </a:lnTo>
                  <a:lnTo>
                    <a:pt x="0" y="0"/>
                  </a:lnTo>
                </a:path>
              </a:pathLst>
            </a:custGeom>
            <a:noFill/>
            <a:ln w="25400"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endParaRPr lang="en-US"/>
            </a:p>
          </p:txBody>
        </p:sp>
        <p:sp>
          <p:nvSpPr>
            <p:cNvPr id="63" name="Line 15"/>
            <p:cNvSpPr>
              <a:spLocks noChangeShapeType="1"/>
            </p:cNvSpPr>
            <p:nvPr/>
          </p:nvSpPr>
          <p:spPr bwMode="auto">
            <a:xfrm flipV="1">
              <a:off x="159" y="251"/>
              <a:ext cx="0" cy="29"/>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27" tIns="45713" rIns="91427" bIns="45713" numCol="1" anchor="t" anchorCtr="0" compatLnSpc="1">
              <a:prstTxWarp prst="textNoShape">
                <a:avLst/>
              </a:prstTxWarp>
            </a:bodyPr>
            <a:lstStyle/>
            <a:p>
              <a:endParaRPr lang="en-US"/>
            </a:p>
          </p:txBody>
        </p:sp>
        <p:sp>
          <p:nvSpPr>
            <p:cNvPr id="64" name="Freeform 16"/>
            <p:cNvSpPr>
              <a:spLocks/>
            </p:cNvSpPr>
            <p:nvPr/>
          </p:nvSpPr>
          <p:spPr bwMode="auto">
            <a:xfrm>
              <a:off x="208" y="185"/>
              <a:ext cx="54" cy="95"/>
            </a:xfrm>
            <a:custGeom>
              <a:avLst/>
              <a:gdLst>
                <a:gd name="T0" fmla="*/ 13 w 54"/>
                <a:gd name="T1" fmla="*/ 0 h 95"/>
                <a:gd name="T2" fmla="*/ 54 w 54"/>
                <a:gd name="T3" fmla="*/ 0 h 95"/>
                <a:gd name="T4" fmla="*/ 54 w 54"/>
                <a:gd name="T5" fmla="*/ 95 h 95"/>
                <a:gd name="T6" fmla="*/ 0 w 54"/>
                <a:gd name="T7" fmla="*/ 95 h 95"/>
                <a:gd name="T8" fmla="*/ 0 w 54"/>
                <a:gd name="T9" fmla="*/ 66 h 95"/>
              </a:gdLst>
              <a:ahLst/>
              <a:cxnLst>
                <a:cxn ang="0">
                  <a:pos x="T0" y="T1"/>
                </a:cxn>
                <a:cxn ang="0">
                  <a:pos x="T2" y="T3"/>
                </a:cxn>
                <a:cxn ang="0">
                  <a:pos x="T4" y="T5"/>
                </a:cxn>
                <a:cxn ang="0">
                  <a:pos x="T6" y="T7"/>
                </a:cxn>
                <a:cxn ang="0">
                  <a:pos x="T8" y="T9"/>
                </a:cxn>
              </a:cxnLst>
              <a:rect l="0" t="0" r="r" b="b"/>
              <a:pathLst>
                <a:path w="54" h="95">
                  <a:moveTo>
                    <a:pt x="13" y="0"/>
                  </a:moveTo>
                  <a:lnTo>
                    <a:pt x="54" y="0"/>
                  </a:lnTo>
                  <a:lnTo>
                    <a:pt x="54" y="95"/>
                  </a:lnTo>
                  <a:lnTo>
                    <a:pt x="0" y="95"/>
                  </a:lnTo>
                  <a:lnTo>
                    <a:pt x="0" y="66"/>
                  </a:lnTo>
                </a:path>
              </a:pathLst>
            </a:custGeom>
            <a:noFill/>
            <a:ln w="25400"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endParaRPr lang="en-US"/>
            </a:p>
          </p:txBody>
        </p:sp>
        <p:sp>
          <p:nvSpPr>
            <p:cNvPr id="73" name="Line 17"/>
            <p:cNvSpPr>
              <a:spLocks noChangeShapeType="1"/>
            </p:cNvSpPr>
            <p:nvPr/>
          </p:nvSpPr>
          <p:spPr bwMode="auto">
            <a:xfrm flipH="1">
              <a:off x="122" y="280"/>
              <a:ext cx="63" cy="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27" tIns="45713" rIns="91427" bIns="45713" numCol="1" anchor="t" anchorCtr="0" compatLnSpc="1">
              <a:prstTxWarp prst="textNoShape">
                <a:avLst/>
              </a:prstTxWarp>
            </a:bodyPr>
            <a:lstStyle/>
            <a:p>
              <a:endParaRPr lang="en-US"/>
            </a:p>
          </p:txBody>
        </p:sp>
        <p:sp>
          <p:nvSpPr>
            <p:cNvPr id="74" name="Line 18"/>
            <p:cNvSpPr>
              <a:spLocks noChangeShapeType="1"/>
            </p:cNvSpPr>
            <p:nvPr/>
          </p:nvSpPr>
          <p:spPr bwMode="auto">
            <a:xfrm flipH="1">
              <a:off x="221" y="214"/>
              <a:ext cx="41" cy="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27" tIns="45713" rIns="91427" bIns="45713" numCol="1" anchor="t" anchorCtr="0" compatLnSpc="1">
              <a:prstTxWarp prst="textNoShape">
                <a:avLst/>
              </a:prstTxWarp>
            </a:bodyPr>
            <a:lstStyle/>
            <a:p>
              <a:endParaRPr lang="en-US"/>
            </a:p>
          </p:txBody>
        </p:sp>
        <p:sp>
          <p:nvSpPr>
            <p:cNvPr id="120" name="Line 19"/>
            <p:cNvSpPr>
              <a:spLocks noChangeShapeType="1"/>
            </p:cNvSpPr>
            <p:nvPr/>
          </p:nvSpPr>
          <p:spPr bwMode="auto">
            <a:xfrm flipH="1">
              <a:off x="221" y="241"/>
              <a:ext cx="41" cy="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27" tIns="45713" rIns="91427" bIns="45713" numCol="1" anchor="t" anchorCtr="0" compatLnSpc="1">
              <a:prstTxWarp prst="textNoShape">
                <a:avLst/>
              </a:prstTxWarp>
            </a:bodyPr>
            <a:lstStyle/>
            <a:p>
              <a:endParaRPr lang="en-US"/>
            </a:p>
          </p:txBody>
        </p:sp>
        <p:sp>
          <p:nvSpPr>
            <p:cNvPr id="121" name="Freeform 20"/>
            <p:cNvSpPr>
              <a:spLocks/>
            </p:cNvSpPr>
            <p:nvPr/>
          </p:nvSpPr>
          <p:spPr bwMode="auto">
            <a:xfrm>
              <a:off x="119" y="2"/>
              <a:ext cx="134" cy="134"/>
            </a:xfrm>
            <a:custGeom>
              <a:avLst/>
              <a:gdLst>
                <a:gd name="T0" fmla="*/ 14 w 69"/>
                <a:gd name="T1" fmla="*/ 69 h 69"/>
                <a:gd name="T2" fmla="*/ 14 w 69"/>
                <a:gd name="T3" fmla="*/ 57 h 69"/>
                <a:gd name="T4" fmla="*/ 11 w 69"/>
                <a:gd name="T5" fmla="*/ 13 h 69"/>
                <a:gd name="T6" fmla="*/ 55 w 69"/>
                <a:gd name="T7" fmla="*/ 11 h 69"/>
                <a:gd name="T8" fmla="*/ 57 w 69"/>
                <a:gd name="T9" fmla="*/ 54 h 69"/>
                <a:gd name="T10" fmla="*/ 24 w 69"/>
                <a:gd name="T11" fmla="*/ 63 h 69"/>
                <a:gd name="T12" fmla="*/ 14 w 69"/>
                <a:gd name="T13" fmla="*/ 69 h 69"/>
              </a:gdLst>
              <a:ahLst/>
              <a:cxnLst>
                <a:cxn ang="0">
                  <a:pos x="T0" y="T1"/>
                </a:cxn>
                <a:cxn ang="0">
                  <a:pos x="T2" y="T3"/>
                </a:cxn>
                <a:cxn ang="0">
                  <a:pos x="T4" y="T5"/>
                </a:cxn>
                <a:cxn ang="0">
                  <a:pos x="T6" y="T7"/>
                </a:cxn>
                <a:cxn ang="0">
                  <a:pos x="T8" y="T9"/>
                </a:cxn>
                <a:cxn ang="0">
                  <a:pos x="T10" y="T11"/>
                </a:cxn>
                <a:cxn ang="0">
                  <a:pos x="T12" y="T13"/>
                </a:cxn>
              </a:cxnLst>
              <a:rect l="0" t="0" r="r" b="b"/>
              <a:pathLst>
                <a:path w="69" h="69">
                  <a:moveTo>
                    <a:pt x="14" y="69"/>
                  </a:moveTo>
                  <a:cubicBezTo>
                    <a:pt x="14" y="57"/>
                    <a:pt x="14" y="57"/>
                    <a:pt x="14" y="57"/>
                  </a:cubicBezTo>
                  <a:cubicBezTo>
                    <a:pt x="1" y="46"/>
                    <a:pt x="0" y="26"/>
                    <a:pt x="11" y="13"/>
                  </a:cubicBezTo>
                  <a:cubicBezTo>
                    <a:pt x="22" y="1"/>
                    <a:pt x="42" y="0"/>
                    <a:pt x="55" y="11"/>
                  </a:cubicBezTo>
                  <a:cubicBezTo>
                    <a:pt x="68" y="22"/>
                    <a:pt x="69" y="42"/>
                    <a:pt x="57" y="54"/>
                  </a:cubicBezTo>
                  <a:cubicBezTo>
                    <a:pt x="49" y="64"/>
                    <a:pt x="36" y="67"/>
                    <a:pt x="24" y="63"/>
                  </a:cubicBezTo>
                  <a:lnTo>
                    <a:pt x="14" y="69"/>
                  </a:lnTo>
                  <a:close/>
                </a:path>
              </a:pathLst>
            </a:custGeom>
            <a:noFill/>
            <a:ln w="25400"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endParaRPr lang="en-US"/>
            </a:p>
          </p:txBody>
        </p:sp>
        <p:sp>
          <p:nvSpPr>
            <p:cNvPr id="122" name="Line 21"/>
            <p:cNvSpPr>
              <a:spLocks noChangeShapeType="1"/>
            </p:cNvSpPr>
            <p:nvPr/>
          </p:nvSpPr>
          <p:spPr bwMode="auto">
            <a:xfrm>
              <a:off x="159" y="51"/>
              <a:ext cx="18" cy="3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27" tIns="45713" rIns="91427" bIns="45713" numCol="1" anchor="t" anchorCtr="0" compatLnSpc="1">
              <a:prstTxWarp prst="textNoShape">
                <a:avLst/>
              </a:prstTxWarp>
            </a:bodyPr>
            <a:lstStyle/>
            <a:p>
              <a:endParaRPr lang="en-US"/>
            </a:p>
          </p:txBody>
        </p:sp>
        <p:sp>
          <p:nvSpPr>
            <p:cNvPr id="123" name="Freeform 22"/>
            <p:cNvSpPr>
              <a:spLocks/>
            </p:cNvSpPr>
            <p:nvPr/>
          </p:nvSpPr>
          <p:spPr bwMode="auto">
            <a:xfrm>
              <a:off x="192" y="47"/>
              <a:ext cx="20" cy="37"/>
            </a:xfrm>
            <a:custGeom>
              <a:avLst/>
              <a:gdLst>
                <a:gd name="T0" fmla="*/ 0 w 20"/>
                <a:gd name="T1" fmla="*/ 0 h 37"/>
                <a:gd name="T2" fmla="*/ 20 w 20"/>
                <a:gd name="T3" fmla="*/ 19 h 37"/>
                <a:gd name="T4" fmla="*/ 2 w 20"/>
                <a:gd name="T5" fmla="*/ 37 h 37"/>
              </a:gdLst>
              <a:ahLst/>
              <a:cxnLst>
                <a:cxn ang="0">
                  <a:pos x="T0" y="T1"/>
                </a:cxn>
                <a:cxn ang="0">
                  <a:pos x="T2" y="T3"/>
                </a:cxn>
                <a:cxn ang="0">
                  <a:pos x="T4" y="T5"/>
                </a:cxn>
              </a:cxnLst>
              <a:rect l="0" t="0" r="r" b="b"/>
              <a:pathLst>
                <a:path w="20" h="37">
                  <a:moveTo>
                    <a:pt x="0" y="0"/>
                  </a:moveTo>
                  <a:lnTo>
                    <a:pt x="20" y="19"/>
                  </a:lnTo>
                  <a:lnTo>
                    <a:pt x="2" y="37"/>
                  </a:lnTo>
                </a:path>
              </a:pathLst>
            </a:custGeom>
            <a:noFill/>
            <a:ln w="19050"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endParaRPr lang="en-US"/>
            </a:p>
          </p:txBody>
        </p:sp>
      </p:grpSp>
      <p:cxnSp>
        <p:nvCxnSpPr>
          <p:cNvPr id="125" name="Straight Connector 124"/>
          <p:cNvCxnSpPr>
            <a:cxnSpLocks/>
          </p:cNvCxnSpPr>
          <p:nvPr/>
        </p:nvCxnSpPr>
        <p:spPr>
          <a:xfrm>
            <a:off x="4376079" y="1643979"/>
            <a:ext cx="5212080" cy="0"/>
          </a:xfrm>
          <a:prstGeom prst="line">
            <a:avLst/>
          </a:prstGeom>
          <a:ln>
            <a:solidFill>
              <a:schemeClr val="accent3"/>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26" name="TextBox 125"/>
          <p:cNvSpPr txBox="1"/>
          <p:nvPr/>
        </p:nvSpPr>
        <p:spPr>
          <a:xfrm>
            <a:off x="7860974" y="1662987"/>
            <a:ext cx="1994419" cy="914400"/>
          </a:xfrm>
          <a:prstGeom prst="rect">
            <a:avLst/>
          </a:prstGeom>
          <a:noFill/>
        </p:spPr>
        <p:txBody>
          <a:bodyPr wrap="square" lIns="91440" tIns="91440" rIns="91440" bIns="91440" rtlCol="0" anchor="ctr" anchorCtr="0">
            <a:noAutofit/>
          </a:bodyPr>
          <a:lstStyle/>
          <a:p>
            <a:pPr defTabSz="932026">
              <a:lnSpc>
                <a:spcPct val="90000"/>
              </a:lnSpc>
              <a:spcAft>
                <a:spcPts val="600"/>
              </a:spcAft>
            </a:pPr>
            <a:r>
              <a:rPr lang="en-US" sz="1598" dirty="0">
                <a:gradFill>
                  <a:gsLst>
                    <a:gs pos="100000">
                      <a:schemeClr val="tx1"/>
                    </a:gs>
                    <a:gs pos="0">
                      <a:schemeClr val="tx1"/>
                    </a:gs>
                  </a:gsLst>
                  <a:lin ang="5400000" scaled="0"/>
                </a:gradFill>
                <a:latin typeface="Segoe UI"/>
              </a:rPr>
              <a:t>Partner-</a:t>
            </a:r>
            <a:br>
              <a:rPr lang="en-US" sz="1598" dirty="0">
                <a:gradFill>
                  <a:gsLst>
                    <a:gs pos="100000">
                      <a:schemeClr val="tx1"/>
                    </a:gs>
                    <a:gs pos="0">
                      <a:schemeClr val="tx1"/>
                    </a:gs>
                  </a:gsLst>
                  <a:lin ang="5400000" scaled="0"/>
                </a:gradFill>
                <a:latin typeface="Segoe UI"/>
              </a:rPr>
            </a:br>
            <a:r>
              <a:rPr lang="en-US" sz="1598" dirty="0">
                <a:gradFill>
                  <a:gsLst>
                    <a:gs pos="100000">
                      <a:schemeClr val="tx1"/>
                    </a:gs>
                    <a:gs pos="0">
                      <a:schemeClr val="tx1"/>
                    </a:gs>
                  </a:gsLst>
                  <a:lin ang="5400000" scaled="0"/>
                </a:gradFill>
                <a:latin typeface="Segoe UI"/>
              </a:rPr>
              <a:t>owned IP</a:t>
            </a:r>
          </a:p>
        </p:txBody>
      </p:sp>
      <p:grpSp>
        <p:nvGrpSpPr>
          <p:cNvPr id="129" name="Group 4"/>
          <p:cNvGrpSpPr>
            <a:grpSpLocks noChangeAspect="1"/>
          </p:cNvGrpSpPr>
          <p:nvPr/>
        </p:nvGrpSpPr>
        <p:grpSpPr bwMode="auto">
          <a:xfrm>
            <a:off x="9857048" y="3286269"/>
            <a:ext cx="409748" cy="390236"/>
            <a:chOff x="5" y="12"/>
            <a:chExt cx="273" cy="260"/>
          </a:xfrm>
        </p:grpSpPr>
        <p:sp>
          <p:nvSpPr>
            <p:cNvPr id="130" name="Line 5"/>
            <p:cNvSpPr>
              <a:spLocks noChangeShapeType="1"/>
            </p:cNvSpPr>
            <p:nvPr/>
          </p:nvSpPr>
          <p:spPr bwMode="auto">
            <a:xfrm>
              <a:off x="148" y="78"/>
              <a:ext cx="0" cy="128"/>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27" tIns="45713" rIns="91427" bIns="45713" numCol="1" anchor="t" anchorCtr="0" compatLnSpc="1">
              <a:prstTxWarp prst="textNoShape">
                <a:avLst/>
              </a:prstTxWarp>
            </a:bodyPr>
            <a:lstStyle/>
            <a:p>
              <a:endParaRPr lang="en-US"/>
            </a:p>
          </p:txBody>
        </p:sp>
        <p:sp>
          <p:nvSpPr>
            <p:cNvPr id="131" name="Freeform 6"/>
            <p:cNvSpPr>
              <a:spLocks/>
            </p:cNvSpPr>
            <p:nvPr/>
          </p:nvSpPr>
          <p:spPr bwMode="auto">
            <a:xfrm>
              <a:off x="18" y="12"/>
              <a:ext cx="260" cy="260"/>
            </a:xfrm>
            <a:custGeom>
              <a:avLst/>
              <a:gdLst>
                <a:gd name="T0" fmla="*/ 29 w 134"/>
                <a:gd name="T1" fmla="*/ 122 h 134"/>
                <a:gd name="T2" fmla="*/ 67 w 134"/>
                <a:gd name="T3" fmla="*/ 134 h 134"/>
                <a:gd name="T4" fmla="*/ 134 w 134"/>
                <a:gd name="T5" fmla="*/ 67 h 134"/>
                <a:gd name="T6" fmla="*/ 67 w 134"/>
                <a:gd name="T7" fmla="*/ 0 h 134"/>
                <a:gd name="T8" fmla="*/ 0 w 134"/>
                <a:gd name="T9" fmla="*/ 67 h 134"/>
                <a:gd name="T10" fmla="*/ 9 w 134"/>
                <a:gd name="T11" fmla="*/ 102 h 134"/>
              </a:gdLst>
              <a:ahLst/>
              <a:cxnLst>
                <a:cxn ang="0">
                  <a:pos x="T0" y="T1"/>
                </a:cxn>
                <a:cxn ang="0">
                  <a:pos x="T2" y="T3"/>
                </a:cxn>
                <a:cxn ang="0">
                  <a:pos x="T4" y="T5"/>
                </a:cxn>
                <a:cxn ang="0">
                  <a:pos x="T6" y="T7"/>
                </a:cxn>
                <a:cxn ang="0">
                  <a:pos x="T8" y="T9"/>
                </a:cxn>
                <a:cxn ang="0">
                  <a:pos x="T10" y="T11"/>
                </a:cxn>
              </a:cxnLst>
              <a:rect l="0" t="0" r="r" b="b"/>
              <a:pathLst>
                <a:path w="134" h="134">
                  <a:moveTo>
                    <a:pt x="29" y="122"/>
                  </a:moveTo>
                  <a:cubicBezTo>
                    <a:pt x="39" y="130"/>
                    <a:pt x="53" y="134"/>
                    <a:pt x="67" y="134"/>
                  </a:cubicBezTo>
                  <a:cubicBezTo>
                    <a:pt x="104" y="134"/>
                    <a:pt x="134" y="104"/>
                    <a:pt x="134" y="67"/>
                  </a:cubicBezTo>
                  <a:cubicBezTo>
                    <a:pt x="134" y="30"/>
                    <a:pt x="104" y="0"/>
                    <a:pt x="67" y="0"/>
                  </a:cubicBezTo>
                  <a:cubicBezTo>
                    <a:pt x="30" y="0"/>
                    <a:pt x="0" y="30"/>
                    <a:pt x="0" y="67"/>
                  </a:cubicBezTo>
                  <a:cubicBezTo>
                    <a:pt x="0" y="80"/>
                    <a:pt x="3" y="91"/>
                    <a:pt x="9" y="102"/>
                  </a:cubicBezTo>
                </a:path>
              </a:pathLst>
            </a:custGeom>
            <a:noFill/>
            <a:ln w="25400"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endParaRPr lang="en-US"/>
            </a:p>
          </p:txBody>
        </p:sp>
        <p:sp>
          <p:nvSpPr>
            <p:cNvPr id="132" name="Freeform 7"/>
            <p:cNvSpPr>
              <a:spLocks/>
            </p:cNvSpPr>
            <p:nvPr/>
          </p:nvSpPr>
          <p:spPr bwMode="auto">
            <a:xfrm>
              <a:off x="5" y="181"/>
              <a:ext cx="46" cy="35"/>
            </a:xfrm>
            <a:custGeom>
              <a:avLst/>
              <a:gdLst>
                <a:gd name="T0" fmla="*/ 46 w 46"/>
                <a:gd name="T1" fmla="*/ 0 h 35"/>
                <a:gd name="T2" fmla="*/ 33 w 46"/>
                <a:gd name="T3" fmla="*/ 35 h 35"/>
                <a:gd name="T4" fmla="*/ 0 w 46"/>
                <a:gd name="T5" fmla="*/ 23 h 35"/>
              </a:gdLst>
              <a:ahLst/>
              <a:cxnLst>
                <a:cxn ang="0">
                  <a:pos x="T0" y="T1"/>
                </a:cxn>
                <a:cxn ang="0">
                  <a:pos x="T2" y="T3"/>
                </a:cxn>
                <a:cxn ang="0">
                  <a:pos x="T4" y="T5"/>
                </a:cxn>
              </a:cxnLst>
              <a:rect l="0" t="0" r="r" b="b"/>
              <a:pathLst>
                <a:path w="46" h="35">
                  <a:moveTo>
                    <a:pt x="46" y="0"/>
                  </a:moveTo>
                  <a:lnTo>
                    <a:pt x="33" y="35"/>
                  </a:lnTo>
                  <a:lnTo>
                    <a:pt x="0" y="23"/>
                  </a:lnTo>
                </a:path>
              </a:pathLst>
            </a:custGeom>
            <a:noFill/>
            <a:ln w="25400"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endParaRPr lang="en-US"/>
            </a:p>
          </p:txBody>
        </p:sp>
        <p:sp>
          <p:nvSpPr>
            <p:cNvPr id="133" name="Freeform 8"/>
            <p:cNvSpPr>
              <a:spLocks/>
            </p:cNvSpPr>
            <p:nvPr/>
          </p:nvSpPr>
          <p:spPr bwMode="auto">
            <a:xfrm>
              <a:off x="113" y="103"/>
              <a:ext cx="70" cy="80"/>
            </a:xfrm>
            <a:custGeom>
              <a:avLst/>
              <a:gdLst>
                <a:gd name="T0" fmla="*/ 0 w 36"/>
                <a:gd name="T1" fmla="*/ 41 h 41"/>
                <a:gd name="T2" fmla="*/ 25 w 36"/>
                <a:gd name="T3" fmla="*/ 41 h 41"/>
                <a:gd name="T4" fmla="*/ 36 w 36"/>
                <a:gd name="T5" fmla="*/ 31 h 41"/>
                <a:gd name="T6" fmla="*/ 25 w 36"/>
                <a:gd name="T7" fmla="*/ 20 h 41"/>
                <a:gd name="T8" fmla="*/ 10 w 36"/>
                <a:gd name="T9" fmla="*/ 20 h 41"/>
                <a:gd name="T10" fmla="*/ 0 w 36"/>
                <a:gd name="T11" fmla="*/ 10 h 41"/>
                <a:gd name="T12" fmla="*/ 10 w 36"/>
                <a:gd name="T13" fmla="*/ 0 h 41"/>
                <a:gd name="T14" fmla="*/ 36 w 36"/>
                <a:gd name="T15" fmla="*/ 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41">
                  <a:moveTo>
                    <a:pt x="0" y="41"/>
                  </a:moveTo>
                  <a:cubicBezTo>
                    <a:pt x="25" y="41"/>
                    <a:pt x="25" y="41"/>
                    <a:pt x="25" y="41"/>
                  </a:cubicBezTo>
                  <a:cubicBezTo>
                    <a:pt x="31" y="41"/>
                    <a:pt x="36" y="36"/>
                    <a:pt x="36" y="31"/>
                  </a:cubicBezTo>
                  <a:cubicBezTo>
                    <a:pt x="36" y="25"/>
                    <a:pt x="31" y="20"/>
                    <a:pt x="25" y="20"/>
                  </a:cubicBezTo>
                  <a:cubicBezTo>
                    <a:pt x="10" y="20"/>
                    <a:pt x="10" y="20"/>
                    <a:pt x="10" y="20"/>
                  </a:cubicBezTo>
                  <a:cubicBezTo>
                    <a:pt x="5" y="20"/>
                    <a:pt x="0" y="16"/>
                    <a:pt x="0" y="10"/>
                  </a:cubicBezTo>
                  <a:cubicBezTo>
                    <a:pt x="0" y="4"/>
                    <a:pt x="5" y="0"/>
                    <a:pt x="10" y="0"/>
                  </a:cubicBezTo>
                  <a:cubicBezTo>
                    <a:pt x="36" y="0"/>
                    <a:pt x="36" y="0"/>
                    <a:pt x="36" y="0"/>
                  </a:cubicBezTo>
                </a:path>
              </a:pathLst>
            </a:custGeom>
            <a:noFill/>
            <a:ln w="25400"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endParaRPr lang="en-US"/>
            </a:p>
          </p:txBody>
        </p:sp>
      </p:grpSp>
      <p:cxnSp>
        <p:nvCxnSpPr>
          <p:cNvPr id="135" name="Straight Connector 134"/>
          <p:cNvCxnSpPr>
            <a:cxnSpLocks/>
          </p:cNvCxnSpPr>
          <p:nvPr/>
        </p:nvCxnSpPr>
        <p:spPr>
          <a:xfrm>
            <a:off x="4376079" y="5324975"/>
            <a:ext cx="5212080" cy="0"/>
          </a:xfrm>
          <a:prstGeom prst="line">
            <a:avLst/>
          </a:prstGeom>
          <a:ln>
            <a:solidFill>
              <a:srgbClr val="DC3C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36" name="TextBox 135"/>
          <p:cNvSpPr txBox="1"/>
          <p:nvPr/>
        </p:nvSpPr>
        <p:spPr>
          <a:xfrm>
            <a:off x="4726727" y="5324975"/>
            <a:ext cx="2259603" cy="914400"/>
          </a:xfrm>
          <a:prstGeom prst="rect">
            <a:avLst/>
          </a:prstGeom>
          <a:noFill/>
        </p:spPr>
        <p:txBody>
          <a:bodyPr wrap="square" lIns="91440" tIns="91440" rIns="91440" bIns="91440" rtlCol="0" anchor="ctr">
            <a:noAutofit/>
          </a:bodyPr>
          <a:lstStyle/>
          <a:p>
            <a:pPr defTabSz="932026">
              <a:lnSpc>
                <a:spcPct val="90000"/>
              </a:lnSpc>
              <a:spcAft>
                <a:spcPts val="600"/>
              </a:spcAft>
            </a:pPr>
            <a:r>
              <a:rPr lang="en-US" sz="1598" dirty="0">
                <a:gradFill>
                  <a:gsLst>
                    <a:gs pos="100000">
                      <a:schemeClr val="tx1"/>
                    </a:gs>
                    <a:gs pos="0">
                      <a:schemeClr val="tx1"/>
                    </a:gs>
                  </a:gsLst>
                  <a:lin ang="5400000" scaled="0"/>
                </a:gradFill>
                <a:latin typeface="Segoe UI"/>
              </a:rPr>
              <a:t>Microsoft </a:t>
            </a:r>
            <a:br>
              <a:rPr lang="en-US" sz="1598" dirty="0">
                <a:gradFill>
                  <a:gsLst>
                    <a:gs pos="100000">
                      <a:schemeClr val="tx1"/>
                    </a:gs>
                    <a:gs pos="0">
                      <a:schemeClr val="tx1"/>
                    </a:gs>
                  </a:gsLst>
                  <a:lin ang="5400000" scaled="0"/>
                </a:gradFill>
                <a:latin typeface="Segoe UI"/>
              </a:rPr>
            </a:br>
            <a:r>
              <a:rPr lang="en-US" sz="1598" dirty="0">
                <a:gradFill>
                  <a:gsLst>
                    <a:gs pos="100000">
                      <a:schemeClr val="tx1"/>
                    </a:gs>
                    <a:gs pos="0">
                      <a:schemeClr val="tx1"/>
                    </a:gs>
                  </a:gsLst>
                  <a:lin ang="5400000" scaled="0"/>
                </a:gradFill>
                <a:latin typeface="Segoe UI"/>
              </a:rPr>
              <a:t>Office 365 revenue</a:t>
            </a:r>
          </a:p>
        </p:txBody>
      </p:sp>
      <p:pic>
        <p:nvPicPr>
          <p:cNvPr id="137" name="Picture 136"/>
          <p:cNvPicPr>
            <a:picLocks noChangeAspect="1"/>
          </p:cNvPicPr>
          <p:nvPr/>
        </p:nvPicPr>
        <p:blipFill rotWithShape="1">
          <a:blip r:embed="rId4"/>
          <a:srcRect l="28400"/>
          <a:stretch/>
        </p:blipFill>
        <p:spPr>
          <a:xfrm>
            <a:off x="9857048" y="5102506"/>
            <a:ext cx="888093" cy="429393"/>
          </a:xfrm>
          <a:prstGeom prst="rect">
            <a:avLst/>
          </a:prstGeom>
        </p:spPr>
      </p:pic>
      <p:sp>
        <p:nvSpPr>
          <p:cNvPr id="3" name="Slide Number Placeholder 2">
            <a:extLst>
              <a:ext uri="{FF2B5EF4-FFF2-40B4-BE49-F238E27FC236}">
                <a16:creationId xmlns:a16="http://schemas.microsoft.com/office/drawing/2014/main" id="{DFE3BA6E-B81E-40C5-A590-8EE38336D42D}"/>
              </a:ext>
            </a:extLst>
          </p:cNvPr>
          <p:cNvSpPr>
            <a:spLocks noGrp="1"/>
          </p:cNvSpPr>
          <p:nvPr>
            <p:ph type="sldNum" sz="quarter" idx="10"/>
          </p:nvPr>
        </p:nvSpPr>
        <p:spPr/>
        <p:txBody>
          <a:bodyPr/>
          <a:lstStyle/>
          <a:p>
            <a:fld id="{B5B7C7BE-0463-4DC4-9D10-A01A4A2951D5}" type="slidenum">
              <a:rPr lang="en-US" smtClean="0"/>
              <a:pPr/>
              <a:t>19</a:t>
            </a:fld>
            <a:endParaRPr lang="en-US"/>
          </a:p>
        </p:txBody>
      </p:sp>
      <p:sp>
        <p:nvSpPr>
          <p:cNvPr id="48" name="Rectangle 47">
            <a:extLst>
              <a:ext uri="{FF2B5EF4-FFF2-40B4-BE49-F238E27FC236}">
                <a16:creationId xmlns:a16="http://schemas.microsoft.com/office/drawing/2014/main" id="{86C36F31-30AD-48C3-BFD1-B44E19A9071A}"/>
              </a:ext>
            </a:extLst>
          </p:cNvPr>
          <p:cNvSpPr/>
          <p:nvPr/>
        </p:nvSpPr>
        <p:spPr bwMode="auto">
          <a:xfrm>
            <a:off x="8905463" y="0"/>
            <a:ext cx="3529426" cy="365760"/>
          </a:xfrm>
          <a:prstGeom prst="rect">
            <a:avLst/>
          </a:prstGeom>
          <a:solidFill>
            <a:srgbClr val="002050"/>
          </a:solidFill>
          <a:ln w="10795" cap="flat" cmpd="sng" algn="ctr">
            <a:noFill/>
            <a:prstDash val="solid"/>
            <a:headEnd type="none" w="med" len="med"/>
            <a:tailEnd type="none" w="med" len="med"/>
          </a:ln>
          <a:effectLst/>
        </p:spPr>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gradFill>
                <a:gsLst>
                  <a:gs pos="0">
                    <a:srgbClr val="FFFFFF"/>
                  </a:gs>
                  <a:gs pos="100000">
                    <a:srgbClr val="FFFFFF"/>
                  </a:gs>
                </a:gsLst>
                <a:lin ang="5400000" scaled="0"/>
              </a:gradFill>
              <a:effectLst/>
              <a:uLnTx/>
              <a:uFillTx/>
              <a:latin typeface="Segoe UI Semilight"/>
              <a:ea typeface="+mn-ea"/>
              <a:cs typeface="+mn-cs"/>
            </a:endParaRPr>
          </a:p>
        </p:txBody>
      </p:sp>
      <p:cxnSp>
        <p:nvCxnSpPr>
          <p:cNvPr id="49" name="Straight Connector 48">
            <a:extLst>
              <a:ext uri="{FF2B5EF4-FFF2-40B4-BE49-F238E27FC236}">
                <a16:creationId xmlns:a16="http://schemas.microsoft.com/office/drawing/2014/main" id="{B0117C2E-33F4-466D-8D07-C59E9ECFDBBF}"/>
              </a:ext>
            </a:extLst>
          </p:cNvPr>
          <p:cNvCxnSpPr/>
          <p:nvPr/>
        </p:nvCxnSpPr>
        <p:spPr>
          <a:xfrm>
            <a:off x="10303657" y="47407"/>
            <a:ext cx="0" cy="274320"/>
          </a:xfrm>
          <a:prstGeom prst="line">
            <a:avLst/>
          </a:prstGeom>
          <a:noFill/>
          <a:ln w="12700" cap="flat" cmpd="sng" algn="ctr">
            <a:solidFill>
              <a:srgbClr val="FFFFFF"/>
            </a:solidFill>
            <a:prstDash val="solid"/>
            <a:headEnd type="oval" w="sm" len="sm"/>
            <a:tailEnd type="oval" w="sm" len="sm"/>
          </a:ln>
          <a:effectLst/>
        </p:spPr>
      </p:cxnSp>
      <p:cxnSp>
        <p:nvCxnSpPr>
          <p:cNvPr id="50" name="Straight Connector 49">
            <a:extLst>
              <a:ext uri="{FF2B5EF4-FFF2-40B4-BE49-F238E27FC236}">
                <a16:creationId xmlns:a16="http://schemas.microsoft.com/office/drawing/2014/main" id="{76DA18E0-2092-4A51-A2A3-327DAB3B478E}"/>
              </a:ext>
            </a:extLst>
          </p:cNvPr>
          <p:cNvCxnSpPr/>
          <p:nvPr/>
        </p:nvCxnSpPr>
        <p:spPr>
          <a:xfrm>
            <a:off x="11026139" y="47407"/>
            <a:ext cx="0" cy="274320"/>
          </a:xfrm>
          <a:prstGeom prst="line">
            <a:avLst/>
          </a:prstGeom>
          <a:noFill/>
          <a:ln w="12700" cap="flat" cmpd="sng" algn="ctr">
            <a:solidFill>
              <a:srgbClr val="FFFFFF"/>
            </a:solidFill>
            <a:prstDash val="solid"/>
            <a:headEnd type="oval" w="sm" len="sm"/>
            <a:tailEnd type="oval" w="sm" len="sm"/>
          </a:ln>
          <a:effectLst/>
        </p:spPr>
      </p:cxnSp>
      <p:cxnSp>
        <p:nvCxnSpPr>
          <p:cNvPr id="51" name="Straight Connector 50">
            <a:extLst>
              <a:ext uri="{FF2B5EF4-FFF2-40B4-BE49-F238E27FC236}">
                <a16:creationId xmlns:a16="http://schemas.microsoft.com/office/drawing/2014/main" id="{32A39246-434E-41DF-827E-C50622D6CDC0}"/>
              </a:ext>
            </a:extLst>
          </p:cNvPr>
          <p:cNvCxnSpPr/>
          <p:nvPr/>
        </p:nvCxnSpPr>
        <p:spPr>
          <a:xfrm>
            <a:off x="11748621" y="47407"/>
            <a:ext cx="0" cy="274320"/>
          </a:xfrm>
          <a:prstGeom prst="line">
            <a:avLst/>
          </a:prstGeom>
          <a:noFill/>
          <a:ln w="12700" cap="flat" cmpd="sng" algn="ctr">
            <a:solidFill>
              <a:srgbClr val="FFFFFF"/>
            </a:solidFill>
            <a:prstDash val="solid"/>
            <a:headEnd type="oval" w="sm" len="sm"/>
            <a:tailEnd type="oval" w="sm" len="sm"/>
          </a:ln>
          <a:effectLst/>
        </p:spPr>
      </p:cxnSp>
      <p:sp>
        <p:nvSpPr>
          <p:cNvPr id="52" name="Rectangle 51">
            <a:extLst>
              <a:ext uri="{FF2B5EF4-FFF2-40B4-BE49-F238E27FC236}">
                <a16:creationId xmlns:a16="http://schemas.microsoft.com/office/drawing/2014/main" id="{B849FD5E-AA94-4476-9A9E-273931897A59}"/>
              </a:ext>
            </a:extLst>
          </p:cNvPr>
          <p:cNvSpPr/>
          <p:nvPr/>
        </p:nvSpPr>
        <p:spPr bwMode="auto">
          <a:xfrm>
            <a:off x="11113060" y="1687"/>
            <a:ext cx="548640" cy="365760"/>
          </a:xfrm>
          <a:prstGeom prst="rect">
            <a:avLst/>
          </a:prstGeom>
          <a:noFill/>
          <a:ln>
            <a:no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51028" fontAlgn="base">
              <a:lnSpc>
                <a:spcPct val="90000"/>
              </a:lnSpc>
              <a:spcBef>
                <a:spcPct val="0"/>
              </a:spcBef>
              <a:spcAft>
                <a:spcPct val="0"/>
              </a:spcAft>
              <a:defRPr/>
            </a:pPr>
            <a:r>
              <a:rPr lang="en-US" sz="900" kern="0" dirty="0">
                <a:solidFill>
                  <a:srgbClr val="FFFFFF"/>
                </a:solidFill>
                <a:ea typeface="Segoe UI" panose="020B0502040204020203" pitchFamily="34" charset="0"/>
                <a:cs typeface="Segoe UI" panose="020B0502040204020203" pitchFamily="34" charset="0"/>
              </a:rPr>
              <a:t>Partnering</a:t>
            </a:r>
          </a:p>
        </p:txBody>
      </p:sp>
      <p:sp>
        <p:nvSpPr>
          <p:cNvPr id="53" name="Rectangle 52">
            <a:extLst>
              <a:ext uri="{FF2B5EF4-FFF2-40B4-BE49-F238E27FC236}">
                <a16:creationId xmlns:a16="http://schemas.microsoft.com/office/drawing/2014/main" id="{DDF67E66-7E92-4676-90C3-F0C36B77960D}"/>
              </a:ext>
            </a:extLst>
          </p:cNvPr>
          <p:cNvSpPr/>
          <p:nvPr/>
        </p:nvSpPr>
        <p:spPr bwMode="auto">
          <a:xfrm>
            <a:off x="11835541" y="1687"/>
            <a:ext cx="548640" cy="365760"/>
          </a:xfrm>
          <a:prstGeom prst="rect">
            <a:avLst/>
          </a:prstGeom>
          <a:noFill/>
          <a:ln>
            <a:no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51028" fontAlgn="base">
              <a:lnSpc>
                <a:spcPct val="90000"/>
              </a:lnSpc>
              <a:spcBef>
                <a:spcPct val="0"/>
              </a:spcBef>
              <a:spcAft>
                <a:spcPct val="0"/>
              </a:spcAft>
              <a:defRPr/>
            </a:pPr>
            <a:r>
              <a:rPr lang="en-US" sz="900" kern="0" dirty="0">
                <a:solidFill>
                  <a:srgbClr val="FFFFFF"/>
                </a:solidFill>
                <a:ea typeface="Segoe UI" panose="020B0502040204020203" pitchFamily="34" charset="0"/>
                <a:cs typeface="Segoe UI" panose="020B0502040204020203" pitchFamily="34" charset="0"/>
              </a:rPr>
              <a:t>Customer success</a:t>
            </a:r>
          </a:p>
        </p:txBody>
      </p:sp>
      <p:sp>
        <p:nvSpPr>
          <p:cNvPr id="54" name="Rectangle 53">
            <a:extLst>
              <a:ext uri="{FF2B5EF4-FFF2-40B4-BE49-F238E27FC236}">
                <a16:creationId xmlns:a16="http://schemas.microsoft.com/office/drawing/2014/main" id="{FC8C040C-0E1B-4AC1-9510-E351A72E5B37}"/>
              </a:ext>
            </a:extLst>
          </p:cNvPr>
          <p:cNvSpPr/>
          <p:nvPr/>
        </p:nvSpPr>
        <p:spPr bwMode="auto">
          <a:xfrm>
            <a:off x="10390578" y="1687"/>
            <a:ext cx="548640" cy="365760"/>
          </a:xfrm>
          <a:prstGeom prst="rect">
            <a:avLst/>
          </a:prstGeom>
          <a:noFill/>
          <a:ln>
            <a:no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51028" fontAlgn="base">
              <a:lnSpc>
                <a:spcPct val="90000"/>
              </a:lnSpc>
              <a:spcBef>
                <a:spcPct val="0"/>
              </a:spcBef>
              <a:spcAft>
                <a:spcPct val="0"/>
              </a:spcAft>
              <a:defRPr/>
            </a:pPr>
            <a:r>
              <a:rPr lang="en-US" sz="900" kern="0" dirty="0">
                <a:solidFill>
                  <a:srgbClr val="FFFFFF"/>
                </a:solidFill>
                <a:ea typeface="Segoe UI" panose="020B0502040204020203" pitchFamily="34" charset="0"/>
                <a:cs typeface="Segoe UI" panose="020B0502040204020203" pitchFamily="34" charset="0"/>
              </a:rPr>
              <a:t>Expertise </a:t>
            </a:r>
          </a:p>
        </p:txBody>
      </p:sp>
      <p:sp>
        <p:nvSpPr>
          <p:cNvPr id="55" name="Rectangle 54">
            <a:extLst>
              <a:ext uri="{FF2B5EF4-FFF2-40B4-BE49-F238E27FC236}">
                <a16:creationId xmlns:a16="http://schemas.microsoft.com/office/drawing/2014/main" id="{3C96A8A3-FF51-4827-8D1A-8B96B450FB61}"/>
              </a:ext>
            </a:extLst>
          </p:cNvPr>
          <p:cNvSpPr/>
          <p:nvPr/>
        </p:nvSpPr>
        <p:spPr bwMode="auto">
          <a:xfrm>
            <a:off x="9668096" y="1687"/>
            <a:ext cx="548640" cy="365760"/>
          </a:xfrm>
          <a:prstGeom prst="rect">
            <a:avLst/>
          </a:prstGeom>
          <a:noFill/>
          <a:ln>
            <a:no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51028" fontAlgn="base">
              <a:lnSpc>
                <a:spcPct val="90000"/>
              </a:lnSpc>
              <a:spcBef>
                <a:spcPct val="0"/>
              </a:spcBef>
              <a:spcAft>
                <a:spcPct val="0"/>
              </a:spcAft>
              <a:defRPr/>
            </a:pPr>
            <a:r>
              <a:rPr lang="en-US" sz="900" kern="0" dirty="0">
                <a:solidFill>
                  <a:srgbClr val="FFFFFF"/>
                </a:solidFill>
                <a:ea typeface="Segoe UI" panose="020B0502040204020203" pitchFamily="34" charset="0"/>
                <a:cs typeface="Segoe UI" panose="020B0502040204020203" pitchFamily="34" charset="0"/>
              </a:rPr>
              <a:t>Economics</a:t>
            </a:r>
          </a:p>
        </p:txBody>
      </p:sp>
      <p:cxnSp>
        <p:nvCxnSpPr>
          <p:cNvPr id="56" name="Straight Connector 55">
            <a:extLst>
              <a:ext uri="{FF2B5EF4-FFF2-40B4-BE49-F238E27FC236}">
                <a16:creationId xmlns:a16="http://schemas.microsoft.com/office/drawing/2014/main" id="{06D3FC38-0DCC-4C98-A542-8F5EF4E0B3B8}"/>
              </a:ext>
            </a:extLst>
          </p:cNvPr>
          <p:cNvCxnSpPr/>
          <p:nvPr/>
        </p:nvCxnSpPr>
        <p:spPr>
          <a:xfrm>
            <a:off x="9581175" y="47407"/>
            <a:ext cx="0" cy="274320"/>
          </a:xfrm>
          <a:prstGeom prst="line">
            <a:avLst/>
          </a:prstGeom>
          <a:noFill/>
          <a:ln w="12700" cap="flat" cmpd="sng" algn="ctr">
            <a:solidFill>
              <a:srgbClr val="FFFFFF"/>
            </a:solidFill>
            <a:prstDash val="solid"/>
            <a:headEnd type="oval" w="sm" len="sm"/>
            <a:tailEnd type="oval" w="sm" len="sm"/>
          </a:ln>
          <a:effectLst/>
        </p:spPr>
      </p:cxnSp>
      <p:sp>
        <p:nvSpPr>
          <p:cNvPr id="57" name="Rectangle 56">
            <a:extLst>
              <a:ext uri="{FF2B5EF4-FFF2-40B4-BE49-F238E27FC236}">
                <a16:creationId xmlns:a16="http://schemas.microsoft.com/office/drawing/2014/main" id="{3D4B5A3E-C316-4657-8B79-E298BEBFB230}"/>
              </a:ext>
            </a:extLst>
          </p:cNvPr>
          <p:cNvSpPr/>
          <p:nvPr/>
        </p:nvSpPr>
        <p:spPr bwMode="auto">
          <a:xfrm>
            <a:off x="8945614" y="1687"/>
            <a:ext cx="548640" cy="365760"/>
          </a:xfrm>
          <a:prstGeom prst="rect">
            <a:avLst/>
          </a:prstGeom>
          <a:noFill/>
          <a:ln>
            <a:no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51028" fontAlgn="base">
              <a:lnSpc>
                <a:spcPct val="90000"/>
              </a:lnSpc>
              <a:spcBef>
                <a:spcPct val="0"/>
              </a:spcBef>
              <a:spcAft>
                <a:spcPct val="0"/>
              </a:spcAft>
            </a:pPr>
            <a:r>
              <a:rPr lang="en-US" sz="900" kern="0" dirty="0">
                <a:solidFill>
                  <a:srgbClr val="FFFFFF"/>
                </a:solidFill>
                <a:cs typeface="Segoe UI" panose="020B0502040204020203" pitchFamily="34" charset="0"/>
              </a:rPr>
              <a:t>Innovation</a:t>
            </a:r>
          </a:p>
        </p:txBody>
      </p:sp>
      <p:sp>
        <p:nvSpPr>
          <p:cNvPr id="59" name="Rectangle 58">
            <a:extLst>
              <a:ext uri="{FF2B5EF4-FFF2-40B4-BE49-F238E27FC236}">
                <a16:creationId xmlns:a16="http://schemas.microsoft.com/office/drawing/2014/main" id="{FAE5220D-B450-4C44-9CDB-B613FE6F35DA}"/>
              </a:ext>
            </a:extLst>
          </p:cNvPr>
          <p:cNvSpPr/>
          <p:nvPr/>
        </p:nvSpPr>
        <p:spPr bwMode="auto">
          <a:xfrm>
            <a:off x="11748620" y="618"/>
            <a:ext cx="686268" cy="365760"/>
          </a:xfrm>
          <a:prstGeom prst="rect">
            <a:avLst/>
          </a:prstGeom>
          <a:solidFill>
            <a:schemeClr val="bg1">
              <a:alpha val="65000"/>
            </a:schemeClr>
          </a:solidFill>
          <a:ln w="10795" cap="flat" cmpd="sng" algn="ctr">
            <a:noFill/>
            <a:prstDash val="solid"/>
            <a:headEnd type="none" w="med" len="med"/>
            <a:tailEnd type="none" w="med" len="med"/>
          </a:ln>
          <a:effectLst/>
        </p:spPr>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gradFill>
                <a:gsLst>
                  <a:gs pos="0">
                    <a:srgbClr val="FFFFFF"/>
                  </a:gs>
                  <a:gs pos="100000">
                    <a:srgbClr val="FFFFFF"/>
                  </a:gs>
                </a:gsLst>
                <a:lin ang="5400000" scaled="0"/>
              </a:gradFill>
              <a:effectLst/>
              <a:uLnTx/>
              <a:uFillTx/>
              <a:latin typeface="Segoe UI Semilight"/>
              <a:ea typeface="+mn-ea"/>
              <a:cs typeface="+mn-cs"/>
            </a:endParaRPr>
          </a:p>
        </p:txBody>
      </p:sp>
      <p:sp>
        <p:nvSpPr>
          <p:cNvPr id="75" name="Rectangle 74">
            <a:extLst>
              <a:ext uri="{FF2B5EF4-FFF2-40B4-BE49-F238E27FC236}">
                <a16:creationId xmlns:a16="http://schemas.microsoft.com/office/drawing/2014/main" id="{B1563B7D-F8E8-4C9A-BDF4-E9E05A905A7F}"/>
              </a:ext>
            </a:extLst>
          </p:cNvPr>
          <p:cNvSpPr/>
          <p:nvPr/>
        </p:nvSpPr>
        <p:spPr bwMode="auto">
          <a:xfrm>
            <a:off x="8908282" y="0"/>
            <a:ext cx="2117856" cy="365760"/>
          </a:xfrm>
          <a:prstGeom prst="rect">
            <a:avLst/>
          </a:prstGeom>
          <a:solidFill>
            <a:schemeClr val="bg1">
              <a:alpha val="65000"/>
            </a:schemeClr>
          </a:solidFill>
          <a:ln w="10795" cap="flat" cmpd="sng" algn="ctr">
            <a:noFill/>
            <a:prstDash val="solid"/>
            <a:headEnd type="none" w="med" len="med"/>
            <a:tailEnd type="none" w="med" len="med"/>
          </a:ln>
          <a:effectLst/>
        </p:spPr>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gradFill>
                <a:gsLst>
                  <a:gs pos="0">
                    <a:srgbClr val="FFFFFF"/>
                  </a:gs>
                  <a:gs pos="100000">
                    <a:srgbClr val="FFFFFF"/>
                  </a:gs>
                </a:gsLst>
                <a:lin ang="5400000" scaled="0"/>
              </a:gradFill>
              <a:effectLst/>
              <a:uLnTx/>
              <a:uFillTx/>
              <a:latin typeface="Segoe UI Semilight"/>
              <a:ea typeface="+mn-ea"/>
              <a:cs typeface="+mn-cs"/>
            </a:endParaRPr>
          </a:p>
        </p:txBody>
      </p:sp>
    </p:spTree>
    <p:extLst>
      <p:ext uri="{BB962C8B-B14F-4D97-AF65-F5344CB8AC3E}">
        <p14:creationId xmlns:p14="http://schemas.microsoft.com/office/powerpoint/2010/main" val="3822077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4"/>
                                        </p:tgtEl>
                                        <p:attrNameLst>
                                          <p:attrName>style.visibility</p:attrName>
                                        </p:attrNameLst>
                                      </p:cBhvr>
                                      <p:to>
                                        <p:strVal val="visible"/>
                                      </p:to>
                                    </p:set>
                                    <p:animEffect transition="in" filter="wipe(left)">
                                      <p:cBhvr>
                                        <p:cTn id="7" dur="300"/>
                                        <p:tgtEl>
                                          <p:spTgt spid="134"/>
                                        </p:tgtEl>
                                      </p:cBhvr>
                                    </p:animEffect>
                                  </p:childTnLst>
                                </p:cTn>
                              </p:par>
                            </p:childTnLst>
                          </p:cTn>
                        </p:par>
                        <p:par>
                          <p:cTn id="8" fill="hold">
                            <p:stCondLst>
                              <p:cond delay="300"/>
                            </p:stCondLst>
                            <p:childTnLst>
                              <p:par>
                                <p:cTn id="9" presetID="10" presetClass="entr" presetSubtype="0" fill="hold" grpId="0" nodeType="afterEffect">
                                  <p:stCondLst>
                                    <p:cond delay="0"/>
                                  </p:stCondLst>
                                  <p:childTnLst>
                                    <p:set>
                                      <p:cBhvr>
                                        <p:cTn id="10" dur="1" fill="hold">
                                          <p:stCondLst>
                                            <p:cond delay="0"/>
                                          </p:stCondLst>
                                        </p:cTn>
                                        <p:tgtEl>
                                          <p:spTgt spid="136"/>
                                        </p:tgtEl>
                                        <p:attrNameLst>
                                          <p:attrName>style.visibility</p:attrName>
                                        </p:attrNameLst>
                                      </p:cBhvr>
                                      <p:to>
                                        <p:strVal val="visible"/>
                                      </p:to>
                                    </p:set>
                                    <p:animEffect transition="in" filter="fade">
                                      <p:cBhvr>
                                        <p:cTn id="11" dur="300"/>
                                        <p:tgtEl>
                                          <p:spTgt spid="136"/>
                                        </p:tgtEl>
                                      </p:cBhvr>
                                    </p:animEffect>
                                  </p:childTnLst>
                                </p:cTn>
                              </p:par>
                            </p:childTnLst>
                          </p:cTn>
                        </p:par>
                        <p:par>
                          <p:cTn id="12" fill="hold">
                            <p:stCondLst>
                              <p:cond delay="600"/>
                            </p:stCondLst>
                            <p:childTnLst>
                              <p:par>
                                <p:cTn id="13" presetID="22" presetClass="entr" presetSubtype="8" fill="hold" nodeType="afterEffect">
                                  <p:stCondLst>
                                    <p:cond delay="0"/>
                                  </p:stCondLst>
                                  <p:childTnLst>
                                    <p:set>
                                      <p:cBhvr>
                                        <p:cTn id="14" dur="1" fill="hold">
                                          <p:stCondLst>
                                            <p:cond delay="0"/>
                                          </p:stCondLst>
                                        </p:cTn>
                                        <p:tgtEl>
                                          <p:spTgt spid="135"/>
                                        </p:tgtEl>
                                        <p:attrNameLst>
                                          <p:attrName>style.visibility</p:attrName>
                                        </p:attrNameLst>
                                      </p:cBhvr>
                                      <p:to>
                                        <p:strVal val="visible"/>
                                      </p:to>
                                    </p:set>
                                    <p:animEffect transition="in" filter="wipe(left)">
                                      <p:cBhvr>
                                        <p:cTn id="15" dur="250"/>
                                        <p:tgtEl>
                                          <p:spTgt spid="135"/>
                                        </p:tgtEl>
                                      </p:cBhvr>
                                    </p:animEffect>
                                  </p:childTnLst>
                                </p:cTn>
                              </p:par>
                            </p:childTnLst>
                          </p:cTn>
                        </p:par>
                        <p:par>
                          <p:cTn id="16" fill="hold">
                            <p:stCondLst>
                              <p:cond delay="850"/>
                            </p:stCondLst>
                            <p:childTnLst>
                              <p:par>
                                <p:cTn id="17" presetID="10" presetClass="entr" presetSubtype="0" fill="hold" nodeType="afterEffect">
                                  <p:stCondLst>
                                    <p:cond delay="0"/>
                                  </p:stCondLst>
                                  <p:childTnLst>
                                    <p:set>
                                      <p:cBhvr>
                                        <p:cTn id="18" dur="1" fill="hold">
                                          <p:stCondLst>
                                            <p:cond delay="0"/>
                                          </p:stCondLst>
                                        </p:cTn>
                                        <p:tgtEl>
                                          <p:spTgt spid="137"/>
                                        </p:tgtEl>
                                        <p:attrNameLst>
                                          <p:attrName>style.visibility</p:attrName>
                                        </p:attrNameLst>
                                      </p:cBhvr>
                                      <p:to>
                                        <p:strVal val="visible"/>
                                      </p:to>
                                    </p:set>
                                    <p:animEffect transition="in" filter="fade">
                                      <p:cBhvr>
                                        <p:cTn id="19" dur="300"/>
                                        <p:tgtEl>
                                          <p:spTgt spid="137"/>
                                        </p:tgtEl>
                                      </p:cBhvr>
                                    </p:animEffect>
                                  </p:childTnLst>
                                </p:cTn>
                              </p:par>
                            </p:childTnLst>
                          </p:cTn>
                        </p:par>
                        <p:par>
                          <p:cTn id="20" fill="hold">
                            <p:stCondLst>
                              <p:cond delay="1150"/>
                            </p:stCondLst>
                            <p:childTnLst>
                              <p:par>
                                <p:cTn id="21" presetID="22" presetClass="entr" presetSubtype="8"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300"/>
                                        <p:tgtEl>
                                          <p:spTgt spid="7"/>
                                        </p:tgtEl>
                                      </p:cBhvr>
                                    </p:animEffect>
                                  </p:childTnLst>
                                </p:cTn>
                              </p:par>
                            </p:childTnLst>
                          </p:cTn>
                        </p:par>
                        <p:par>
                          <p:cTn id="24" fill="hold">
                            <p:stCondLst>
                              <p:cond delay="1450"/>
                            </p:stCondLst>
                            <p:childTnLst>
                              <p:par>
                                <p:cTn id="25" presetID="10" presetClass="entr" presetSubtype="0" fill="hold" grpId="0" nodeType="afterEffect">
                                  <p:stCondLst>
                                    <p:cond delay="0"/>
                                  </p:stCondLst>
                                  <p:childTnLst>
                                    <p:set>
                                      <p:cBhvr>
                                        <p:cTn id="26" dur="1" fill="hold">
                                          <p:stCondLst>
                                            <p:cond delay="0"/>
                                          </p:stCondLst>
                                        </p:cTn>
                                        <p:tgtEl>
                                          <p:spTgt spid="111"/>
                                        </p:tgtEl>
                                        <p:attrNameLst>
                                          <p:attrName>style.visibility</p:attrName>
                                        </p:attrNameLst>
                                      </p:cBhvr>
                                      <p:to>
                                        <p:strVal val="visible"/>
                                      </p:to>
                                    </p:set>
                                    <p:animEffect transition="in" filter="fade">
                                      <p:cBhvr>
                                        <p:cTn id="27" dur="300"/>
                                        <p:tgtEl>
                                          <p:spTgt spid="111"/>
                                        </p:tgtEl>
                                      </p:cBhvr>
                                    </p:animEffect>
                                  </p:childTnLst>
                                </p:cTn>
                              </p:par>
                            </p:childTnLst>
                          </p:cTn>
                        </p:par>
                        <p:par>
                          <p:cTn id="28" fill="hold">
                            <p:stCondLst>
                              <p:cond delay="1750"/>
                            </p:stCondLst>
                            <p:childTnLst>
                              <p:par>
                                <p:cTn id="29" presetID="22" presetClass="entr" presetSubtype="8"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left)">
                                      <p:cBhvr>
                                        <p:cTn id="31" dur="250"/>
                                        <p:tgtEl>
                                          <p:spTgt spid="10"/>
                                        </p:tgtEl>
                                      </p:cBhvr>
                                    </p:animEffect>
                                  </p:childTnLst>
                                </p:cTn>
                              </p:par>
                            </p:childTnLst>
                          </p:cTn>
                        </p:par>
                        <p:par>
                          <p:cTn id="32" fill="hold">
                            <p:stCondLst>
                              <p:cond delay="2000"/>
                            </p:stCondLst>
                            <p:childTnLst>
                              <p:par>
                                <p:cTn id="33" presetID="10" presetClass="entr" presetSubtype="0" fill="hold" nodeType="afterEffect">
                                  <p:stCondLst>
                                    <p:cond delay="0"/>
                                  </p:stCondLst>
                                  <p:childTnLst>
                                    <p:set>
                                      <p:cBhvr>
                                        <p:cTn id="34" dur="1" fill="hold">
                                          <p:stCondLst>
                                            <p:cond delay="0"/>
                                          </p:stCondLst>
                                        </p:cTn>
                                        <p:tgtEl>
                                          <p:spTgt spid="102"/>
                                        </p:tgtEl>
                                        <p:attrNameLst>
                                          <p:attrName>style.visibility</p:attrName>
                                        </p:attrNameLst>
                                      </p:cBhvr>
                                      <p:to>
                                        <p:strVal val="visible"/>
                                      </p:to>
                                    </p:set>
                                    <p:animEffect transition="in" filter="fade">
                                      <p:cBhvr>
                                        <p:cTn id="35" dur="300"/>
                                        <p:tgtEl>
                                          <p:spTgt spid="102"/>
                                        </p:tgtEl>
                                      </p:cBhvr>
                                    </p:animEffect>
                                  </p:childTnLst>
                                </p:cTn>
                              </p:par>
                            </p:childTnLst>
                          </p:cTn>
                        </p:par>
                        <p:par>
                          <p:cTn id="36" fill="hold">
                            <p:stCondLst>
                              <p:cond delay="2300"/>
                            </p:stCondLst>
                            <p:childTnLst>
                              <p:par>
                                <p:cTn id="37" presetID="22" presetClass="entr" presetSubtype="8" fill="hold" grpId="0" nodeType="after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300"/>
                                        <p:tgtEl>
                                          <p:spTgt spid="114"/>
                                        </p:tgtEl>
                                      </p:cBhvr>
                                    </p:animEffect>
                                  </p:childTnLst>
                                </p:cTn>
                              </p:par>
                            </p:childTnLst>
                          </p:cTn>
                        </p:par>
                        <p:par>
                          <p:cTn id="40" fill="hold">
                            <p:stCondLst>
                              <p:cond delay="2600"/>
                            </p:stCondLst>
                            <p:childTnLst>
                              <p:par>
                                <p:cTn id="41" presetID="10" presetClass="entr" presetSubtype="0" fill="hold" grpId="0" nodeType="afterEffect">
                                  <p:stCondLst>
                                    <p:cond delay="0"/>
                                  </p:stCondLst>
                                  <p:childTnLst>
                                    <p:set>
                                      <p:cBhvr>
                                        <p:cTn id="42" dur="1" fill="hold">
                                          <p:stCondLst>
                                            <p:cond delay="0"/>
                                          </p:stCondLst>
                                        </p:cTn>
                                        <p:tgtEl>
                                          <p:spTgt spid="116"/>
                                        </p:tgtEl>
                                        <p:attrNameLst>
                                          <p:attrName>style.visibility</p:attrName>
                                        </p:attrNameLst>
                                      </p:cBhvr>
                                      <p:to>
                                        <p:strVal val="visible"/>
                                      </p:to>
                                    </p:set>
                                    <p:animEffect transition="in" filter="fade">
                                      <p:cBhvr>
                                        <p:cTn id="43" dur="300"/>
                                        <p:tgtEl>
                                          <p:spTgt spid="116"/>
                                        </p:tgtEl>
                                      </p:cBhvr>
                                    </p:animEffect>
                                  </p:childTnLst>
                                </p:cTn>
                              </p:par>
                            </p:childTnLst>
                          </p:cTn>
                        </p:par>
                        <p:par>
                          <p:cTn id="44" fill="hold">
                            <p:stCondLst>
                              <p:cond delay="2900"/>
                            </p:stCondLst>
                            <p:childTnLst>
                              <p:par>
                                <p:cTn id="45" presetID="22" presetClass="entr" presetSubtype="8" fill="hold" nodeType="after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wipe(left)">
                                      <p:cBhvr>
                                        <p:cTn id="47" dur="250"/>
                                        <p:tgtEl>
                                          <p:spTgt spid="115"/>
                                        </p:tgtEl>
                                      </p:cBhvr>
                                    </p:animEffect>
                                  </p:childTnLst>
                                </p:cTn>
                              </p:par>
                            </p:childTnLst>
                          </p:cTn>
                        </p:par>
                        <p:par>
                          <p:cTn id="48" fill="hold">
                            <p:stCondLst>
                              <p:cond delay="3150"/>
                            </p:stCondLst>
                            <p:childTnLst>
                              <p:par>
                                <p:cTn id="49" presetID="10" presetClass="entr" presetSubtype="0" fill="hold" nodeType="afterEffect">
                                  <p:stCondLst>
                                    <p:cond delay="0"/>
                                  </p:stCondLst>
                                  <p:childTnLst>
                                    <p:set>
                                      <p:cBhvr>
                                        <p:cTn id="50" dur="1" fill="hold">
                                          <p:stCondLst>
                                            <p:cond delay="0"/>
                                          </p:stCondLst>
                                        </p:cTn>
                                        <p:tgtEl>
                                          <p:spTgt spid="129"/>
                                        </p:tgtEl>
                                        <p:attrNameLst>
                                          <p:attrName>style.visibility</p:attrName>
                                        </p:attrNameLst>
                                      </p:cBhvr>
                                      <p:to>
                                        <p:strVal val="visible"/>
                                      </p:to>
                                    </p:set>
                                    <p:animEffect transition="in" filter="fade">
                                      <p:cBhvr>
                                        <p:cTn id="51" dur="300"/>
                                        <p:tgtEl>
                                          <p:spTgt spid="129"/>
                                        </p:tgtEl>
                                      </p:cBhvr>
                                    </p:animEffect>
                                  </p:childTnLst>
                                </p:cTn>
                              </p:par>
                            </p:childTnLst>
                          </p:cTn>
                        </p:par>
                        <p:par>
                          <p:cTn id="52" fill="hold">
                            <p:stCondLst>
                              <p:cond delay="3450"/>
                            </p:stCondLst>
                            <p:childTnLst>
                              <p:par>
                                <p:cTn id="53" presetID="22" presetClass="entr" presetSubtype="8" fill="hold" grpId="0" nodeType="after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wipe(left)">
                                      <p:cBhvr>
                                        <p:cTn id="55" dur="300"/>
                                        <p:tgtEl>
                                          <p:spTgt spid="117"/>
                                        </p:tgtEl>
                                      </p:cBhvr>
                                    </p:animEffect>
                                  </p:childTnLst>
                                </p:cTn>
                              </p:par>
                            </p:childTnLst>
                          </p:cTn>
                        </p:par>
                        <p:par>
                          <p:cTn id="56" fill="hold">
                            <p:stCondLst>
                              <p:cond delay="3750"/>
                            </p:stCondLst>
                            <p:childTnLst>
                              <p:par>
                                <p:cTn id="57" presetID="10" presetClass="entr" presetSubtype="0" fill="hold" grpId="0" nodeType="afterEffect">
                                  <p:stCondLst>
                                    <p:cond delay="0"/>
                                  </p:stCondLst>
                                  <p:childTnLst>
                                    <p:set>
                                      <p:cBhvr>
                                        <p:cTn id="58" dur="1" fill="hold">
                                          <p:stCondLst>
                                            <p:cond delay="0"/>
                                          </p:stCondLst>
                                        </p:cTn>
                                        <p:tgtEl>
                                          <p:spTgt spid="119"/>
                                        </p:tgtEl>
                                        <p:attrNameLst>
                                          <p:attrName>style.visibility</p:attrName>
                                        </p:attrNameLst>
                                      </p:cBhvr>
                                      <p:to>
                                        <p:strVal val="visible"/>
                                      </p:to>
                                    </p:set>
                                    <p:animEffect transition="in" filter="fade">
                                      <p:cBhvr>
                                        <p:cTn id="59" dur="300"/>
                                        <p:tgtEl>
                                          <p:spTgt spid="119"/>
                                        </p:tgtEl>
                                      </p:cBhvr>
                                    </p:animEffect>
                                  </p:childTnLst>
                                </p:cTn>
                              </p:par>
                            </p:childTnLst>
                          </p:cTn>
                        </p:par>
                        <p:par>
                          <p:cTn id="60" fill="hold">
                            <p:stCondLst>
                              <p:cond delay="4050"/>
                            </p:stCondLst>
                            <p:childTnLst>
                              <p:par>
                                <p:cTn id="61" presetID="22" presetClass="entr" presetSubtype="8" fill="hold" nodeType="after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wipe(left)">
                                      <p:cBhvr>
                                        <p:cTn id="63" dur="250"/>
                                        <p:tgtEl>
                                          <p:spTgt spid="118"/>
                                        </p:tgtEl>
                                      </p:cBhvr>
                                    </p:animEffect>
                                  </p:childTnLst>
                                </p:cTn>
                              </p:par>
                            </p:childTnLst>
                          </p:cTn>
                        </p:par>
                        <p:par>
                          <p:cTn id="64" fill="hold">
                            <p:stCondLst>
                              <p:cond delay="4300"/>
                            </p:stCondLst>
                            <p:childTnLst>
                              <p:par>
                                <p:cTn id="65" presetID="10" presetClass="entr" presetSubtype="0" fill="hold" grpId="0" nodeType="afterEffect">
                                  <p:stCondLst>
                                    <p:cond delay="0"/>
                                  </p:stCondLst>
                                  <p:childTnLst>
                                    <p:set>
                                      <p:cBhvr>
                                        <p:cTn id="66" dur="1" fill="hold">
                                          <p:stCondLst>
                                            <p:cond delay="0"/>
                                          </p:stCondLst>
                                        </p:cTn>
                                        <p:tgtEl>
                                          <p:spTgt spid="104"/>
                                        </p:tgtEl>
                                        <p:attrNameLst>
                                          <p:attrName>style.visibility</p:attrName>
                                        </p:attrNameLst>
                                      </p:cBhvr>
                                      <p:to>
                                        <p:strVal val="visible"/>
                                      </p:to>
                                    </p:set>
                                    <p:animEffect transition="in" filter="fade">
                                      <p:cBhvr>
                                        <p:cTn id="67" dur="300"/>
                                        <p:tgtEl>
                                          <p:spTgt spid="104"/>
                                        </p:tgtEl>
                                      </p:cBhvr>
                                    </p:animEffect>
                                  </p:childTnLst>
                                </p:cTn>
                              </p:par>
                            </p:childTnLst>
                          </p:cTn>
                        </p:par>
                        <p:par>
                          <p:cTn id="68" fill="hold">
                            <p:stCondLst>
                              <p:cond delay="4600"/>
                            </p:stCondLst>
                            <p:childTnLst>
                              <p:par>
                                <p:cTn id="69" presetID="22" presetClass="entr" presetSubtype="8" fill="hold" grpId="0" nodeType="afterEffect">
                                  <p:stCondLst>
                                    <p:cond delay="0"/>
                                  </p:stCondLst>
                                  <p:childTnLst>
                                    <p:set>
                                      <p:cBhvr>
                                        <p:cTn id="70" dur="1" fill="hold">
                                          <p:stCondLst>
                                            <p:cond delay="0"/>
                                          </p:stCondLst>
                                        </p:cTn>
                                        <p:tgtEl>
                                          <p:spTgt spid="124"/>
                                        </p:tgtEl>
                                        <p:attrNameLst>
                                          <p:attrName>style.visibility</p:attrName>
                                        </p:attrNameLst>
                                      </p:cBhvr>
                                      <p:to>
                                        <p:strVal val="visible"/>
                                      </p:to>
                                    </p:set>
                                    <p:animEffect transition="in" filter="wipe(left)">
                                      <p:cBhvr>
                                        <p:cTn id="71" dur="300"/>
                                        <p:tgtEl>
                                          <p:spTgt spid="124"/>
                                        </p:tgtEl>
                                      </p:cBhvr>
                                    </p:animEffect>
                                  </p:childTnLst>
                                </p:cTn>
                              </p:par>
                            </p:childTnLst>
                          </p:cTn>
                        </p:par>
                        <p:par>
                          <p:cTn id="72" fill="hold">
                            <p:stCondLst>
                              <p:cond delay="4900"/>
                            </p:stCondLst>
                            <p:childTnLst>
                              <p:par>
                                <p:cTn id="73" presetID="10" presetClass="entr" presetSubtype="0" fill="hold" grpId="0" nodeType="afterEffect">
                                  <p:stCondLst>
                                    <p:cond delay="0"/>
                                  </p:stCondLst>
                                  <p:childTnLst>
                                    <p:set>
                                      <p:cBhvr>
                                        <p:cTn id="74" dur="1" fill="hold">
                                          <p:stCondLst>
                                            <p:cond delay="0"/>
                                          </p:stCondLst>
                                        </p:cTn>
                                        <p:tgtEl>
                                          <p:spTgt spid="126"/>
                                        </p:tgtEl>
                                        <p:attrNameLst>
                                          <p:attrName>style.visibility</p:attrName>
                                        </p:attrNameLst>
                                      </p:cBhvr>
                                      <p:to>
                                        <p:strVal val="visible"/>
                                      </p:to>
                                    </p:set>
                                    <p:animEffect transition="in" filter="fade">
                                      <p:cBhvr>
                                        <p:cTn id="75" dur="300"/>
                                        <p:tgtEl>
                                          <p:spTgt spid="126"/>
                                        </p:tgtEl>
                                      </p:cBhvr>
                                    </p:animEffect>
                                  </p:childTnLst>
                                </p:cTn>
                              </p:par>
                            </p:childTnLst>
                          </p:cTn>
                        </p:par>
                        <p:par>
                          <p:cTn id="76" fill="hold">
                            <p:stCondLst>
                              <p:cond delay="5200"/>
                            </p:stCondLst>
                            <p:childTnLst>
                              <p:par>
                                <p:cTn id="77" presetID="22" presetClass="entr" presetSubtype="8" fill="hold" nodeType="afterEffect">
                                  <p:stCondLst>
                                    <p:cond delay="0"/>
                                  </p:stCondLst>
                                  <p:childTnLst>
                                    <p:set>
                                      <p:cBhvr>
                                        <p:cTn id="78" dur="1" fill="hold">
                                          <p:stCondLst>
                                            <p:cond delay="0"/>
                                          </p:stCondLst>
                                        </p:cTn>
                                        <p:tgtEl>
                                          <p:spTgt spid="125"/>
                                        </p:tgtEl>
                                        <p:attrNameLst>
                                          <p:attrName>style.visibility</p:attrName>
                                        </p:attrNameLst>
                                      </p:cBhvr>
                                      <p:to>
                                        <p:strVal val="visible"/>
                                      </p:to>
                                    </p:set>
                                    <p:animEffect transition="in" filter="wipe(left)">
                                      <p:cBhvr>
                                        <p:cTn id="79" dur="250"/>
                                        <p:tgtEl>
                                          <p:spTgt spid="125"/>
                                        </p:tgtEl>
                                      </p:cBhvr>
                                    </p:animEffect>
                                  </p:childTnLst>
                                </p:cTn>
                              </p:par>
                            </p:childTnLst>
                          </p:cTn>
                        </p:par>
                        <p:par>
                          <p:cTn id="80" fill="hold">
                            <p:stCondLst>
                              <p:cond delay="5450"/>
                            </p:stCondLst>
                            <p:childTnLst>
                              <p:par>
                                <p:cTn id="81" presetID="10"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3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4" grpId="0" animBg="1"/>
      <p:bldP spid="117" grpId="0" animBg="1"/>
      <p:bldP spid="124" grpId="0" animBg="1"/>
      <p:bldP spid="134" grpId="0" animBg="1"/>
      <p:bldP spid="111" grpId="0"/>
      <p:bldP spid="116" grpId="0"/>
      <p:bldP spid="104" grpId="0"/>
      <p:bldP spid="119" grpId="0"/>
      <p:bldP spid="126" grpId="0"/>
      <p:bldP spid="13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F02EC5DF-98F1-4ED3-AF90-9DE6C6036F47}"/>
              </a:ext>
            </a:extLst>
          </p:cNvPr>
          <p:cNvSpPr/>
          <p:nvPr/>
        </p:nvSpPr>
        <p:spPr bwMode="auto">
          <a:xfrm>
            <a:off x="4665435" y="2170834"/>
            <a:ext cx="7772403" cy="4126379"/>
          </a:xfrm>
          <a:custGeom>
            <a:avLst/>
            <a:gdLst>
              <a:gd name="connsiteX0" fmla="*/ 0 w 7826182"/>
              <a:gd name="connsiteY0" fmla="*/ 0 h 4126379"/>
              <a:gd name="connsiteX1" fmla="*/ 7826182 w 7826182"/>
              <a:gd name="connsiteY1" fmla="*/ 0 h 4126379"/>
              <a:gd name="connsiteX2" fmla="*/ 7826182 w 7826182"/>
              <a:gd name="connsiteY2" fmla="*/ 4126379 h 4126379"/>
              <a:gd name="connsiteX3" fmla="*/ 1 w 7826182"/>
              <a:gd name="connsiteY3" fmla="*/ 4126379 h 4126379"/>
              <a:gd name="connsiteX4" fmla="*/ 759211 w 7826182"/>
              <a:gd name="connsiteY4" fmla="*/ 2063191 h 4126379"/>
              <a:gd name="connsiteX5" fmla="*/ 1 w 7826182"/>
              <a:gd name="connsiteY5" fmla="*/ 1 h 4126379"/>
              <a:gd name="connsiteX6" fmla="*/ 1 w 7826182"/>
              <a:gd name="connsiteY6" fmla="*/ 4126379 h 4126379"/>
              <a:gd name="connsiteX7" fmla="*/ 0 w 7826182"/>
              <a:gd name="connsiteY7" fmla="*/ 4126379 h 4126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26182" h="4126379">
                <a:moveTo>
                  <a:pt x="0" y="0"/>
                </a:moveTo>
                <a:lnTo>
                  <a:pt x="7826182" y="0"/>
                </a:lnTo>
                <a:lnTo>
                  <a:pt x="7826182" y="4126379"/>
                </a:lnTo>
                <a:lnTo>
                  <a:pt x="1" y="4126379"/>
                </a:lnTo>
                <a:lnTo>
                  <a:pt x="759211" y="2063191"/>
                </a:lnTo>
                <a:lnTo>
                  <a:pt x="1" y="1"/>
                </a:lnTo>
                <a:lnTo>
                  <a:pt x="1" y="4126379"/>
                </a:lnTo>
                <a:lnTo>
                  <a:pt x="0" y="4126379"/>
                </a:lnTo>
                <a:close/>
              </a:path>
            </a:pathLst>
          </a:custGeom>
          <a:solidFill>
            <a:srgbClr val="E6E6E6"/>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3231" tIns="46615" rIns="93231" bIns="46615" numCol="1" rtlCol="0" anchor="ctr" anchorCtr="0" compatLnSpc="1">
            <a:prstTxWarp prst="textNoShape">
              <a:avLst/>
            </a:prstTxWarp>
            <a:noAutofit/>
          </a:bodyPr>
          <a:lstStyle/>
          <a:p>
            <a:pPr marL="0" marR="0" lvl="0" indent="0" algn="ctr" defTabSz="932018" rtl="0" eaLnBrk="1" fontAlgn="base" latinLnBrk="0" hangingPunct="1">
              <a:lnSpc>
                <a:spcPct val="100000"/>
              </a:lnSpc>
              <a:spcBef>
                <a:spcPct val="0"/>
              </a:spcBef>
              <a:spcAft>
                <a:spcPct val="0"/>
              </a:spcAft>
              <a:buClrTx/>
              <a:buSzTx/>
              <a:buFontTx/>
              <a:buNone/>
              <a:tabLst/>
              <a:defRPr/>
            </a:pPr>
            <a:endParaRPr kumimoji="0" lang="en-US" sz="204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sp>
        <p:nvSpPr>
          <p:cNvPr id="4" name="Title 3"/>
          <p:cNvSpPr>
            <a:spLocks noGrp="1"/>
          </p:cNvSpPr>
          <p:nvPr>
            <p:ph type="title"/>
          </p:nvPr>
        </p:nvSpPr>
        <p:spPr/>
        <p:txBody>
          <a:bodyPr/>
          <a:lstStyle/>
          <a:p>
            <a:r>
              <a:rPr lang="en-US" dirty="0"/>
              <a:t>86% of CEOs consider Digital their #1 priority</a:t>
            </a:r>
          </a:p>
        </p:txBody>
      </p:sp>
      <p:sp>
        <p:nvSpPr>
          <p:cNvPr id="7" name="Text Placeholder 6"/>
          <p:cNvSpPr>
            <a:spLocks noGrp="1"/>
          </p:cNvSpPr>
          <p:nvPr>
            <p:ph type="body" sz="quarter" idx="10"/>
          </p:nvPr>
        </p:nvSpPr>
        <p:spPr>
          <a:xfrm>
            <a:off x="275382" y="1010094"/>
            <a:ext cx="11887269" cy="461665"/>
          </a:xfrm>
        </p:spPr>
        <p:txBody>
          <a:bodyPr/>
          <a:lstStyle/>
          <a:p>
            <a:r>
              <a:rPr lang="en-US" sz="2000" spc="0" dirty="0"/>
              <a:t>CEOs believe technology will transform their business more than any other global trend</a:t>
            </a:r>
          </a:p>
        </p:txBody>
      </p:sp>
      <p:grpSp>
        <p:nvGrpSpPr>
          <p:cNvPr id="54" name="Group 53"/>
          <p:cNvGrpSpPr/>
          <p:nvPr/>
        </p:nvGrpSpPr>
        <p:grpSpPr>
          <a:xfrm>
            <a:off x="5972298" y="2385231"/>
            <a:ext cx="5591911" cy="889472"/>
            <a:chOff x="5631902" y="2385231"/>
            <a:chExt cx="5591911" cy="889472"/>
          </a:xfrm>
        </p:grpSpPr>
        <p:grpSp>
          <p:nvGrpSpPr>
            <p:cNvPr id="33" name="Group 32"/>
            <p:cNvGrpSpPr/>
            <p:nvPr/>
          </p:nvGrpSpPr>
          <p:grpSpPr>
            <a:xfrm>
              <a:off x="5631902" y="2451743"/>
              <a:ext cx="822960" cy="822960"/>
              <a:chOff x="6024174" y="2669376"/>
              <a:chExt cx="822960" cy="822960"/>
            </a:xfrm>
          </p:grpSpPr>
          <p:sp>
            <p:nvSpPr>
              <p:cNvPr id="31" name="Oval 30"/>
              <p:cNvSpPr/>
              <p:nvPr/>
            </p:nvSpPr>
            <p:spPr bwMode="auto">
              <a:xfrm>
                <a:off x="6024174" y="2669376"/>
                <a:ext cx="822960" cy="822960"/>
              </a:xfrm>
              <a:prstGeom prst="ellipse">
                <a:avLst/>
              </a:prstGeom>
              <a:solidFill>
                <a:schemeClr val="bg1"/>
              </a:solidFill>
              <a:ln w="5715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sz="3200" b="1" dirty="0">
                  <a:noFill/>
                  <a:ea typeface="Segoe UI" pitchFamily="34" charset="0"/>
                  <a:cs typeface="Segoe UI" pitchFamily="34" charset="0"/>
                </a:endParaRPr>
              </a:p>
            </p:txBody>
          </p:sp>
          <p:sp>
            <p:nvSpPr>
              <p:cNvPr id="27" name="Freeform 26"/>
              <p:cNvSpPr>
                <a:spLocks noChangeAspect="1"/>
              </p:cNvSpPr>
              <p:nvPr/>
            </p:nvSpPr>
            <p:spPr bwMode="black">
              <a:xfrm>
                <a:off x="6225895" y="2839818"/>
                <a:ext cx="437771" cy="457200"/>
              </a:xfrm>
              <a:custGeom>
                <a:avLst/>
                <a:gdLst>
                  <a:gd name="connsiteX0" fmla="*/ 1948755 w 3955295"/>
                  <a:gd name="connsiteY0" fmla="*/ 369 h 4130833"/>
                  <a:gd name="connsiteX1" fmla="*/ 2105837 w 3955295"/>
                  <a:gd name="connsiteY1" fmla="*/ 1511994 h 4130833"/>
                  <a:gd name="connsiteX2" fmla="*/ 2916462 w 3955295"/>
                  <a:gd name="connsiteY2" fmla="*/ 1468237 h 4130833"/>
                  <a:gd name="connsiteX3" fmla="*/ 3838822 w 3955295"/>
                  <a:gd name="connsiteY3" fmla="*/ 1719838 h 4130833"/>
                  <a:gd name="connsiteX4" fmla="*/ 3575916 w 3955295"/>
                  <a:gd name="connsiteY4" fmla="*/ 2146466 h 4130833"/>
                  <a:gd name="connsiteX5" fmla="*/ 3954939 w 3955295"/>
                  <a:gd name="connsiteY5" fmla="*/ 2489956 h 4130833"/>
                  <a:gd name="connsiteX6" fmla="*/ 3545244 w 3955295"/>
                  <a:gd name="connsiteY6" fmla="*/ 2835634 h 4130833"/>
                  <a:gd name="connsiteX7" fmla="*/ 3832249 w 3955295"/>
                  <a:gd name="connsiteY7" fmla="*/ 3170373 h 4130833"/>
                  <a:gd name="connsiteX8" fmla="*/ 3400646 w 3955295"/>
                  <a:gd name="connsiteY8" fmla="*/ 3472295 h 4130833"/>
                  <a:gd name="connsiteX9" fmla="*/ 3643834 w 3955295"/>
                  <a:gd name="connsiteY9" fmla="*/ 3706393 h 4130833"/>
                  <a:gd name="connsiteX10" fmla="*/ 2776246 w 3955295"/>
                  <a:gd name="connsiteY10" fmla="*/ 4111895 h 4130833"/>
                  <a:gd name="connsiteX11" fmla="*/ 2636753 w 3955295"/>
                  <a:gd name="connsiteY11" fmla="*/ 4120038 h 4130833"/>
                  <a:gd name="connsiteX12" fmla="*/ 2636753 w 3955295"/>
                  <a:gd name="connsiteY12" fmla="*/ 4130833 h 4130833"/>
                  <a:gd name="connsiteX13" fmla="*/ 2272343 w 3955295"/>
                  <a:gd name="connsiteY13" fmla="*/ 4130833 h 4130833"/>
                  <a:gd name="connsiteX14" fmla="*/ 0 w 3955295"/>
                  <a:gd name="connsiteY14" fmla="*/ 4130833 h 4130833"/>
                  <a:gd name="connsiteX15" fmla="*/ 0 w 3955295"/>
                  <a:gd name="connsiteY15" fmla="*/ 2043959 h 4130833"/>
                  <a:gd name="connsiteX16" fmla="*/ 916730 w 3955295"/>
                  <a:gd name="connsiteY16" fmla="*/ 2043959 h 4130833"/>
                  <a:gd name="connsiteX17" fmla="*/ 918243 w 3955295"/>
                  <a:gd name="connsiteY17" fmla="*/ 2019742 h 4130833"/>
                  <a:gd name="connsiteX18" fmla="*/ 964388 w 3955295"/>
                  <a:gd name="connsiteY18" fmla="*/ 1781097 h 4130833"/>
                  <a:gd name="connsiteX19" fmla="*/ 962197 w 3955295"/>
                  <a:gd name="connsiteY19" fmla="*/ 1772346 h 4130833"/>
                  <a:gd name="connsiteX20" fmla="*/ 990679 w 3955295"/>
                  <a:gd name="connsiteY20" fmla="*/ 1741716 h 4130833"/>
                  <a:gd name="connsiteX21" fmla="*/ 992870 w 3955295"/>
                  <a:gd name="connsiteY21" fmla="*/ 1741716 h 4130833"/>
                  <a:gd name="connsiteX22" fmla="*/ 1498963 w 3955295"/>
                  <a:gd name="connsiteY22" fmla="*/ 1032858 h 4130833"/>
                  <a:gd name="connsiteX23" fmla="*/ 1899894 w 3955295"/>
                  <a:gd name="connsiteY23" fmla="*/ 6763 h 4130833"/>
                  <a:gd name="connsiteX24" fmla="*/ 1948755 w 3955295"/>
                  <a:gd name="connsiteY24" fmla="*/ 369 h 4130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955295" h="4130833">
                    <a:moveTo>
                      <a:pt x="1948755" y="369"/>
                    </a:moveTo>
                    <a:cubicBezTo>
                      <a:pt x="2434479" y="-24420"/>
                      <a:pt x="2330812" y="1206791"/>
                      <a:pt x="2105837" y="1511994"/>
                    </a:cubicBezTo>
                    <a:cubicBezTo>
                      <a:pt x="2456377" y="1490115"/>
                      <a:pt x="2782818" y="1472613"/>
                      <a:pt x="2916462" y="1468237"/>
                    </a:cubicBezTo>
                    <a:cubicBezTo>
                      <a:pt x="3245094" y="1455110"/>
                      <a:pt x="3777477" y="1487927"/>
                      <a:pt x="3838822" y="1719838"/>
                    </a:cubicBezTo>
                    <a:cubicBezTo>
                      <a:pt x="3900167" y="1962688"/>
                      <a:pt x="3830058" y="2102709"/>
                      <a:pt x="3575916" y="2146466"/>
                    </a:cubicBezTo>
                    <a:cubicBezTo>
                      <a:pt x="3799386" y="2183659"/>
                      <a:pt x="3961511" y="2343371"/>
                      <a:pt x="3954939" y="2489956"/>
                    </a:cubicBezTo>
                    <a:cubicBezTo>
                      <a:pt x="3963702" y="2689049"/>
                      <a:pt x="3810341" y="2840010"/>
                      <a:pt x="3545244" y="2835634"/>
                    </a:cubicBezTo>
                    <a:cubicBezTo>
                      <a:pt x="3746805" y="2890330"/>
                      <a:pt x="3841013" y="3006286"/>
                      <a:pt x="3832249" y="3170373"/>
                    </a:cubicBezTo>
                    <a:cubicBezTo>
                      <a:pt x="3825677" y="3325710"/>
                      <a:pt x="3676697" y="3465731"/>
                      <a:pt x="3400646" y="3472295"/>
                    </a:cubicBezTo>
                    <a:cubicBezTo>
                      <a:pt x="3558389" y="3516051"/>
                      <a:pt x="3637261" y="3564184"/>
                      <a:pt x="3643834" y="3706393"/>
                    </a:cubicBezTo>
                    <a:cubicBezTo>
                      <a:pt x="3655336" y="3959088"/>
                      <a:pt x="3261389" y="4071488"/>
                      <a:pt x="2776246" y="4111895"/>
                    </a:cubicBezTo>
                    <a:lnTo>
                      <a:pt x="2636753" y="4120038"/>
                    </a:lnTo>
                    <a:lnTo>
                      <a:pt x="2636753" y="4130833"/>
                    </a:lnTo>
                    <a:lnTo>
                      <a:pt x="2272343" y="4130833"/>
                    </a:lnTo>
                    <a:lnTo>
                      <a:pt x="0" y="4130833"/>
                    </a:lnTo>
                    <a:lnTo>
                      <a:pt x="0" y="2043959"/>
                    </a:lnTo>
                    <a:lnTo>
                      <a:pt x="916730" y="2043959"/>
                    </a:lnTo>
                    <a:lnTo>
                      <a:pt x="918243" y="2019742"/>
                    </a:lnTo>
                    <a:cubicBezTo>
                      <a:pt x="927828" y="1912504"/>
                      <a:pt x="942480" y="1825948"/>
                      <a:pt x="964388" y="1781097"/>
                    </a:cubicBezTo>
                    <a:cubicBezTo>
                      <a:pt x="964388" y="1776722"/>
                      <a:pt x="962197" y="1774534"/>
                      <a:pt x="962197" y="1772346"/>
                    </a:cubicBezTo>
                    <a:cubicBezTo>
                      <a:pt x="962197" y="1772346"/>
                      <a:pt x="962197" y="1772346"/>
                      <a:pt x="990679" y="1741716"/>
                    </a:cubicBezTo>
                    <a:cubicBezTo>
                      <a:pt x="990679" y="1741716"/>
                      <a:pt x="992870" y="1741716"/>
                      <a:pt x="992870" y="1741716"/>
                    </a:cubicBezTo>
                    <a:cubicBezTo>
                      <a:pt x="1148422" y="1485740"/>
                      <a:pt x="1389419" y="1319464"/>
                      <a:pt x="1498963" y="1032858"/>
                    </a:cubicBezTo>
                    <a:cubicBezTo>
                      <a:pt x="1711478" y="479335"/>
                      <a:pt x="1558117" y="76773"/>
                      <a:pt x="1899894" y="6763"/>
                    </a:cubicBezTo>
                    <a:cubicBezTo>
                      <a:pt x="1916805" y="3276"/>
                      <a:pt x="1933086" y="1169"/>
                      <a:pt x="1948755" y="369"/>
                    </a:cubicBezTo>
                    <a:close/>
                  </a:path>
                </a:pathLst>
              </a:cu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grpSp>
        <p:sp>
          <p:nvSpPr>
            <p:cNvPr id="29" name="Rectangle 28"/>
            <p:cNvSpPr/>
            <p:nvPr/>
          </p:nvSpPr>
          <p:spPr>
            <a:xfrm>
              <a:off x="7032135" y="2385231"/>
              <a:ext cx="2221422" cy="812530"/>
            </a:xfrm>
            <a:prstGeom prst="rect">
              <a:avLst/>
            </a:prstGeom>
          </p:spPr>
          <p:txBody>
            <a:bodyPr wrap="square">
              <a:spAutoFit/>
            </a:bodyPr>
            <a:lstStyle/>
            <a:p>
              <a:pPr>
                <a:lnSpc>
                  <a:spcPct val="90000"/>
                </a:lnSpc>
                <a:spcBef>
                  <a:spcPts val="600"/>
                </a:spcBef>
              </a:pPr>
              <a:r>
                <a:rPr lang="en-US" sz="2000" dirty="0">
                  <a:solidFill>
                    <a:schemeClr val="tx2"/>
                  </a:solidFill>
                  <a:latin typeface="Segoe UI Semibold" panose="020B0702040204020203" pitchFamily="34" charset="0"/>
                </a:rPr>
                <a:t>2 Billion </a:t>
              </a:r>
              <a:br>
                <a:rPr lang="en-US" b="1" dirty="0">
                  <a:solidFill>
                    <a:schemeClr val="accent4"/>
                  </a:solidFill>
                </a:rPr>
              </a:br>
              <a:r>
                <a:rPr lang="en-US" sz="1600" dirty="0"/>
                <a:t>active social </a:t>
              </a:r>
              <a:br>
                <a:rPr lang="en-US" sz="1600" dirty="0"/>
              </a:br>
              <a:r>
                <a:rPr lang="en-US" sz="1600" dirty="0"/>
                <a:t>media accounts</a:t>
              </a:r>
              <a:endParaRPr lang="en-US" sz="1400" dirty="0"/>
            </a:p>
          </p:txBody>
        </p:sp>
        <p:sp>
          <p:nvSpPr>
            <p:cNvPr id="34" name="Rectangle 33"/>
            <p:cNvSpPr/>
            <p:nvPr/>
          </p:nvSpPr>
          <p:spPr>
            <a:xfrm>
              <a:off x="9002391" y="2385231"/>
              <a:ext cx="2221422" cy="590931"/>
            </a:xfrm>
            <a:prstGeom prst="rect">
              <a:avLst/>
            </a:prstGeom>
          </p:spPr>
          <p:txBody>
            <a:bodyPr wrap="square">
              <a:spAutoFit/>
            </a:bodyPr>
            <a:lstStyle/>
            <a:p>
              <a:pPr>
                <a:lnSpc>
                  <a:spcPct val="90000"/>
                </a:lnSpc>
                <a:spcBef>
                  <a:spcPts val="600"/>
                </a:spcBef>
              </a:pPr>
              <a:r>
                <a:rPr lang="en-US" sz="2000" dirty="0">
                  <a:solidFill>
                    <a:schemeClr val="tx2"/>
                  </a:solidFill>
                  <a:latin typeface="Segoe UI Semibold" panose="020B0702040204020203" pitchFamily="34" charset="0"/>
                </a:rPr>
                <a:t>3 Billion </a:t>
              </a:r>
              <a:br>
                <a:rPr lang="en-US" b="1" dirty="0">
                  <a:solidFill>
                    <a:schemeClr val="accent4"/>
                  </a:solidFill>
                </a:rPr>
              </a:br>
              <a:r>
                <a:rPr lang="en-US" sz="1600" dirty="0"/>
                <a:t>active Internet users</a:t>
              </a:r>
              <a:endParaRPr lang="en-US" sz="1400" dirty="0"/>
            </a:p>
          </p:txBody>
        </p:sp>
      </p:grpSp>
      <p:grpSp>
        <p:nvGrpSpPr>
          <p:cNvPr id="55" name="Group 54"/>
          <p:cNvGrpSpPr/>
          <p:nvPr/>
        </p:nvGrpSpPr>
        <p:grpSpPr>
          <a:xfrm>
            <a:off x="5972298" y="3722254"/>
            <a:ext cx="5976108" cy="889472"/>
            <a:chOff x="5631902" y="3722254"/>
            <a:chExt cx="5976108" cy="889472"/>
          </a:xfrm>
        </p:grpSpPr>
        <p:sp>
          <p:nvSpPr>
            <p:cNvPr id="38" name="Rectangle 37"/>
            <p:cNvSpPr/>
            <p:nvPr/>
          </p:nvSpPr>
          <p:spPr>
            <a:xfrm>
              <a:off x="7032135" y="3722254"/>
              <a:ext cx="2221422" cy="812530"/>
            </a:xfrm>
            <a:prstGeom prst="rect">
              <a:avLst/>
            </a:prstGeom>
          </p:spPr>
          <p:txBody>
            <a:bodyPr wrap="square">
              <a:spAutoFit/>
            </a:bodyPr>
            <a:lstStyle/>
            <a:p>
              <a:pPr>
                <a:lnSpc>
                  <a:spcPct val="90000"/>
                </a:lnSpc>
                <a:spcBef>
                  <a:spcPts val="600"/>
                </a:spcBef>
              </a:pPr>
              <a:r>
                <a:rPr lang="en-US" sz="2000" dirty="0">
                  <a:solidFill>
                    <a:schemeClr val="tx2"/>
                  </a:solidFill>
                  <a:latin typeface="Segoe UI Semibold" panose="020B0702040204020203" pitchFamily="34" charset="0"/>
                </a:rPr>
                <a:t>2.4 Billion </a:t>
              </a:r>
              <a:br>
                <a:rPr lang="en-US" b="1" dirty="0">
                  <a:solidFill>
                    <a:schemeClr val="accent4"/>
                  </a:solidFill>
                </a:rPr>
              </a:br>
              <a:r>
                <a:rPr lang="en-US" sz="1600" dirty="0"/>
                <a:t>smart devices </a:t>
              </a:r>
              <a:br>
                <a:rPr lang="en-US" sz="1600" dirty="0"/>
              </a:br>
              <a:r>
                <a:rPr lang="en-US" sz="1600" dirty="0"/>
                <a:t>by 2018</a:t>
              </a:r>
              <a:endParaRPr lang="en-US" sz="1400" dirty="0"/>
            </a:p>
          </p:txBody>
        </p:sp>
        <p:sp>
          <p:nvSpPr>
            <p:cNvPr id="39" name="Rectangle 38"/>
            <p:cNvSpPr/>
            <p:nvPr/>
          </p:nvSpPr>
          <p:spPr>
            <a:xfrm>
              <a:off x="9002391" y="3722254"/>
              <a:ext cx="2605619" cy="812530"/>
            </a:xfrm>
            <a:prstGeom prst="rect">
              <a:avLst/>
            </a:prstGeom>
          </p:spPr>
          <p:txBody>
            <a:bodyPr wrap="square">
              <a:spAutoFit/>
            </a:bodyPr>
            <a:lstStyle/>
            <a:p>
              <a:pPr>
                <a:lnSpc>
                  <a:spcPct val="90000"/>
                </a:lnSpc>
                <a:spcBef>
                  <a:spcPts val="600"/>
                </a:spcBef>
              </a:pPr>
              <a:r>
                <a:rPr lang="en-US" sz="2000" dirty="0">
                  <a:solidFill>
                    <a:schemeClr val="tx2"/>
                  </a:solidFill>
                  <a:latin typeface="Segoe UI Semibold" panose="020B0702040204020203" pitchFamily="34" charset="0"/>
                </a:rPr>
                <a:t>80 Billion </a:t>
              </a:r>
              <a:br>
                <a:rPr lang="en-US" b="1" dirty="0">
                  <a:solidFill>
                    <a:schemeClr val="accent4"/>
                  </a:solidFill>
                </a:rPr>
              </a:br>
              <a:r>
                <a:rPr lang="en-US" sz="1600" dirty="0"/>
                <a:t>connected IoT devices by 2025 from 11 billion today</a:t>
              </a:r>
              <a:endParaRPr lang="en-US" sz="1400" dirty="0"/>
            </a:p>
          </p:txBody>
        </p:sp>
        <p:grpSp>
          <p:nvGrpSpPr>
            <p:cNvPr id="42" name="Group 41"/>
            <p:cNvGrpSpPr/>
            <p:nvPr/>
          </p:nvGrpSpPr>
          <p:grpSpPr>
            <a:xfrm>
              <a:off x="5631902" y="3788766"/>
              <a:ext cx="822960" cy="822960"/>
              <a:chOff x="5863823" y="3781494"/>
              <a:chExt cx="822960" cy="822960"/>
            </a:xfrm>
          </p:grpSpPr>
          <p:sp>
            <p:nvSpPr>
              <p:cNvPr id="36" name="Oval 35"/>
              <p:cNvSpPr/>
              <p:nvPr/>
            </p:nvSpPr>
            <p:spPr bwMode="auto">
              <a:xfrm>
                <a:off x="5863823" y="3781494"/>
                <a:ext cx="822960" cy="822960"/>
              </a:xfrm>
              <a:prstGeom prst="ellipse">
                <a:avLst/>
              </a:prstGeom>
              <a:solidFill>
                <a:schemeClr val="bg1"/>
              </a:solidFill>
              <a:ln w="5715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sz="3200" b="1" dirty="0">
                  <a:noFill/>
                  <a:ea typeface="Segoe UI" pitchFamily="34" charset="0"/>
                  <a:cs typeface="Segoe UI" pitchFamily="34" charset="0"/>
                </a:endParaRPr>
              </a:p>
            </p:txBody>
          </p:sp>
          <p:sp>
            <p:nvSpPr>
              <p:cNvPr id="40" name="Freeform 13"/>
              <p:cNvSpPr>
                <a:spLocks noChangeAspect="1" noEditPoints="1"/>
              </p:cNvSpPr>
              <p:nvPr/>
            </p:nvSpPr>
            <p:spPr bwMode="black">
              <a:xfrm>
                <a:off x="6122938" y="3942197"/>
                <a:ext cx="292202" cy="548640"/>
              </a:xfrm>
              <a:custGeom>
                <a:avLst/>
                <a:gdLst>
                  <a:gd name="T0" fmla="*/ 860 w 1012"/>
                  <a:gd name="T1" fmla="*/ 1756 h 1907"/>
                  <a:gd name="T2" fmla="*/ 837 w 1012"/>
                  <a:gd name="T3" fmla="*/ 1771 h 1907"/>
                  <a:gd name="T4" fmla="*/ 855 w 1012"/>
                  <a:gd name="T5" fmla="*/ 1796 h 1907"/>
                  <a:gd name="T6" fmla="*/ 873 w 1012"/>
                  <a:gd name="T7" fmla="*/ 1766 h 1907"/>
                  <a:gd name="T8" fmla="*/ 860 w 1012"/>
                  <a:gd name="T9" fmla="*/ 1756 h 1907"/>
                  <a:gd name="T10" fmla="*/ 837 w 1012"/>
                  <a:gd name="T11" fmla="*/ 1771 h 1907"/>
                  <a:gd name="T12" fmla="*/ 855 w 1012"/>
                  <a:gd name="T13" fmla="*/ 1796 h 1907"/>
                  <a:gd name="T14" fmla="*/ 873 w 1012"/>
                  <a:gd name="T15" fmla="*/ 1766 h 1907"/>
                  <a:gd name="T16" fmla="*/ 44 w 1012"/>
                  <a:gd name="T17" fmla="*/ 0 h 1907"/>
                  <a:gd name="T18" fmla="*/ 0 w 1012"/>
                  <a:gd name="T19" fmla="*/ 1864 h 1907"/>
                  <a:gd name="T20" fmla="*/ 968 w 1012"/>
                  <a:gd name="T21" fmla="*/ 1907 h 1907"/>
                  <a:gd name="T22" fmla="*/ 1012 w 1012"/>
                  <a:gd name="T23" fmla="*/ 44 h 1907"/>
                  <a:gd name="T24" fmla="*/ 201 w 1012"/>
                  <a:gd name="T25" fmla="*/ 1793 h 1907"/>
                  <a:gd name="T26" fmla="*/ 171 w 1012"/>
                  <a:gd name="T27" fmla="*/ 1816 h 1907"/>
                  <a:gd name="T28" fmla="*/ 119 w 1012"/>
                  <a:gd name="T29" fmla="*/ 1785 h 1907"/>
                  <a:gd name="T30" fmla="*/ 171 w 1012"/>
                  <a:gd name="T31" fmla="*/ 1755 h 1907"/>
                  <a:gd name="T32" fmla="*/ 201 w 1012"/>
                  <a:gd name="T33" fmla="*/ 1777 h 1907"/>
                  <a:gd name="T34" fmla="*/ 500 w 1012"/>
                  <a:gd name="T35" fmla="*/ 1819 h 1907"/>
                  <a:gd name="T36" fmla="*/ 473 w 1012"/>
                  <a:gd name="T37" fmla="*/ 1792 h 1907"/>
                  <a:gd name="T38" fmla="*/ 500 w 1012"/>
                  <a:gd name="T39" fmla="*/ 1819 h 1907"/>
                  <a:gd name="T40" fmla="*/ 473 w 1012"/>
                  <a:gd name="T41" fmla="*/ 1789 h 1907"/>
                  <a:gd name="T42" fmla="*/ 500 w 1012"/>
                  <a:gd name="T43" fmla="*/ 1763 h 1907"/>
                  <a:gd name="T44" fmla="*/ 539 w 1012"/>
                  <a:gd name="T45" fmla="*/ 1824 h 1907"/>
                  <a:gd name="T46" fmla="*/ 503 w 1012"/>
                  <a:gd name="T47" fmla="*/ 1792 h 1907"/>
                  <a:gd name="T48" fmla="*/ 539 w 1012"/>
                  <a:gd name="T49" fmla="*/ 1824 h 1907"/>
                  <a:gd name="T50" fmla="*/ 503 w 1012"/>
                  <a:gd name="T51" fmla="*/ 1789 h 1907"/>
                  <a:gd name="T52" fmla="*/ 539 w 1012"/>
                  <a:gd name="T53" fmla="*/ 1758 h 1907"/>
                  <a:gd name="T54" fmla="*/ 883 w 1012"/>
                  <a:gd name="T55" fmla="*/ 1783 h 1907"/>
                  <a:gd name="T56" fmla="*/ 848 w 1012"/>
                  <a:gd name="T57" fmla="*/ 1804 h 1907"/>
                  <a:gd name="T58" fmla="*/ 819 w 1012"/>
                  <a:gd name="T59" fmla="*/ 1823 h 1907"/>
                  <a:gd name="T60" fmla="*/ 809 w 1012"/>
                  <a:gd name="T61" fmla="*/ 1823 h 1907"/>
                  <a:gd name="T62" fmla="*/ 809 w 1012"/>
                  <a:gd name="T63" fmla="*/ 1812 h 1907"/>
                  <a:gd name="T64" fmla="*/ 812 w 1012"/>
                  <a:gd name="T65" fmla="*/ 1809 h 1907"/>
                  <a:gd name="T66" fmla="*/ 815 w 1012"/>
                  <a:gd name="T67" fmla="*/ 1806 h 1907"/>
                  <a:gd name="T68" fmla="*/ 831 w 1012"/>
                  <a:gd name="T69" fmla="*/ 1790 h 1907"/>
                  <a:gd name="T70" fmla="*/ 855 w 1012"/>
                  <a:gd name="T71" fmla="*/ 1747 h 1907"/>
                  <a:gd name="T72" fmla="*/ 880 w 1012"/>
                  <a:gd name="T73" fmla="*/ 1761 h 1907"/>
                  <a:gd name="T74" fmla="*/ 921 w 1012"/>
                  <a:gd name="T75" fmla="*/ 1658 h 1907"/>
                  <a:gd name="T76" fmla="*/ 91 w 1012"/>
                  <a:gd name="T77" fmla="*/ 234 h 1907"/>
                  <a:gd name="T78" fmla="*/ 921 w 1012"/>
                  <a:gd name="T79" fmla="*/ 1658 h 1907"/>
                  <a:gd name="T80" fmla="*/ 855 w 1012"/>
                  <a:gd name="T81" fmla="*/ 1756 h 1907"/>
                  <a:gd name="T82" fmla="*/ 851 w 1012"/>
                  <a:gd name="T83" fmla="*/ 1796 h 1907"/>
                  <a:gd name="T84" fmla="*/ 875 w 1012"/>
                  <a:gd name="T85" fmla="*/ 1781 h 1907"/>
                  <a:gd name="T86" fmla="*/ 860 w 1012"/>
                  <a:gd name="T87" fmla="*/ 1756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12" h="1907">
                    <a:moveTo>
                      <a:pt x="873" y="1766"/>
                    </a:moveTo>
                    <a:cubicBezTo>
                      <a:pt x="870" y="1761"/>
                      <a:pt x="866" y="1757"/>
                      <a:pt x="860" y="1756"/>
                    </a:cubicBezTo>
                    <a:cubicBezTo>
                      <a:pt x="855" y="1756"/>
                      <a:pt x="855" y="1756"/>
                      <a:pt x="855" y="1756"/>
                    </a:cubicBezTo>
                    <a:cubicBezTo>
                      <a:pt x="846" y="1756"/>
                      <a:pt x="839" y="1762"/>
                      <a:pt x="837" y="1771"/>
                    </a:cubicBezTo>
                    <a:cubicBezTo>
                      <a:pt x="833" y="1782"/>
                      <a:pt x="840" y="1793"/>
                      <a:pt x="851" y="1796"/>
                    </a:cubicBezTo>
                    <a:cubicBezTo>
                      <a:pt x="855" y="1796"/>
                      <a:pt x="855" y="1796"/>
                      <a:pt x="855" y="1796"/>
                    </a:cubicBezTo>
                    <a:cubicBezTo>
                      <a:pt x="865" y="1796"/>
                      <a:pt x="873" y="1790"/>
                      <a:pt x="875" y="1781"/>
                    </a:cubicBezTo>
                    <a:cubicBezTo>
                      <a:pt x="876" y="1776"/>
                      <a:pt x="875" y="1770"/>
                      <a:pt x="873" y="1766"/>
                    </a:cubicBezTo>
                    <a:close/>
                    <a:moveTo>
                      <a:pt x="873" y="1766"/>
                    </a:moveTo>
                    <a:cubicBezTo>
                      <a:pt x="870" y="1761"/>
                      <a:pt x="866" y="1757"/>
                      <a:pt x="860" y="1756"/>
                    </a:cubicBezTo>
                    <a:cubicBezTo>
                      <a:pt x="855" y="1756"/>
                      <a:pt x="855" y="1756"/>
                      <a:pt x="855" y="1756"/>
                    </a:cubicBezTo>
                    <a:cubicBezTo>
                      <a:pt x="846" y="1756"/>
                      <a:pt x="839" y="1762"/>
                      <a:pt x="837" y="1771"/>
                    </a:cubicBezTo>
                    <a:cubicBezTo>
                      <a:pt x="833" y="1782"/>
                      <a:pt x="840" y="1793"/>
                      <a:pt x="851" y="1796"/>
                    </a:cubicBezTo>
                    <a:cubicBezTo>
                      <a:pt x="855" y="1796"/>
                      <a:pt x="855" y="1796"/>
                      <a:pt x="855" y="1796"/>
                    </a:cubicBezTo>
                    <a:cubicBezTo>
                      <a:pt x="865" y="1796"/>
                      <a:pt x="873" y="1790"/>
                      <a:pt x="875" y="1781"/>
                    </a:cubicBezTo>
                    <a:cubicBezTo>
                      <a:pt x="876" y="1776"/>
                      <a:pt x="875" y="1770"/>
                      <a:pt x="873" y="1766"/>
                    </a:cubicBezTo>
                    <a:close/>
                    <a:moveTo>
                      <a:pt x="968" y="0"/>
                    </a:moveTo>
                    <a:cubicBezTo>
                      <a:pt x="968" y="0"/>
                      <a:pt x="968" y="0"/>
                      <a:pt x="44" y="0"/>
                    </a:cubicBezTo>
                    <a:cubicBezTo>
                      <a:pt x="19" y="0"/>
                      <a:pt x="0" y="19"/>
                      <a:pt x="0" y="44"/>
                    </a:cubicBezTo>
                    <a:cubicBezTo>
                      <a:pt x="0" y="1864"/>
                      <a:pt x="0" y="1864"/>
                      <a:pt x="0" y="1864"/>
                    </a:cubicBezTo>
                    <a:cubicBezTo>
                      <a:pt x="0" y="1889"/>
                      <a:pt x="19" y="1907"/>
                      <a:pt x="44" y="1907"/>
                    </a:cubicBezTo>
                    <a:cubicBezTo>
                      <a:pt x="44" y="1907"/>
                      <a:pt x="44" y="1907"/>
                      <a:pt x="968" y="1907"/>
                    </a:cubicBezTo>
                    <a:cubicBezTo>
                      <a:pt x="993" y="1907"/>
                      <a:pt x="1012" y="1889"/>
                      <a:pt x="1012" y="1864"/>
                    </a:cubicBezTo>
                    <a:cubicBezTo>
                      <a:pt x="1012" y="44"/>
                      <a:pt x="1012" y="44"/>
                      <a:pt x="1012" y="44"/>
                    </a:cubicBezTo>
                    <a:cubicBezTo>
                      <a:pt x="1012" y="19"/>
                      <a:pt x="993" y="0"/>
                      <a:pt x="968" y="0"/>
                    </a:cubicBezTo>
                    <a:close/>
                    <a:moveTo>
                      <a:pt x="201" y="1793"/>
                    </a:moveTo>
                    <a:cubicBezTo>
                      <a:pt x="147" y="1793"/>
                      <a:pt x="147" y="1793"/>
                      <a:pt x="147" y="1793"/>
                    </a:cubicBezTo>
                    <a:cubicBezTo>
                      <a:pt x="171" y="1816"/>
                      <a:pt x="171" y="1816"/>
                      <a:pt x="171" y="1816"/>
                    </a:cubicBezTo>
                    <a:cubicBezTo>
                      <a:pt x="151" y="1816"/>
                      <a:pt x="151" y="1816"/>
                      <a:pt x="151" y="1816"/>
                    </a:cubicBezTo>
                    <a:cubicBezTo>
                      <a:pt x="119" y="1785"/>
                      <a:pt x="119" y="1785"/>
                      <a:pt x="119" y="1785"/>
                    </a:cubicBezTo>
                    <a:cubicBezTo>
                      <a:pt x="151" y="1755"/>
                      <a:pt x="151" y="1755"/>
                      <a:pt x="151" y="1755"/>
                    </a:cubicBezTo>
                    <a:cubicBezTo>
                      <a:pt x="171" y="1755"/>
                      <a:pt x="171" y="1755"/>
                      <a:pt x="171" y="1755"/>
                    </a:cubicBezTo>
                    <a:cubicBezTo>
                      <a:pt x="147" y="1777"/>
                      <a:pt x="147" y="1777"/>
                      <a:pt x="147" y="1777"/>
                    </a:cubicBezTo>
                    <a:cubicBezTo>
                      <a:pt x="201" y="1777"/>
                      <a:pt x="201" y="1777"/>
                      <a:pt x="201" y="1777"/>
                    </a:cubicBezTo>
                    <a:lnTo>
                      <a:pt x="201" y="1793"/>
                    </a:lnTo>
                    <a:close/>
                    <a:moveTo>
                      <a:pt x="500" y="1819"/>
                    </a:moveTo>
                    <a:cubicBezTo>
                      <a:pt x="473" y="1815"/>
                      <a:pt x="473" y="1815"/>
                      <a:pt x="473" y="1815"/>
                    </a:cubicBezTo>
                    <a:cubicBezTo>
                      <a:pt x="473" y="1792"/>
                      <a:pt x="473" y="1792"/>
                      <a:pt x="473" y="1792"/>
                    </a:cubicBezTo>
                    <a:cubicBezTo>
                      <a:pt x="500" y="1792"/>
                      <a:pt x="500" y="1792"/>
                      <a:pt x="500" y="1792"/>
                    </a:cubicBezTo>
                    <a:lnTo>
                      <a:pt x="500" y="1819"/>
                    </a:lnTo>
                    <a:close/>
                    <a:moveTo>
                      <a:pt x="500" y="1789"/>
                    </a:moveTo>
                    <a:cubicBezTo>
                      <a:pt x="473" y="1789"/>
                      <a:pt x="473" y="1789"/>
                      <a:pt x="473" y="1789"/>
                    </a:cubicBezTo>
                    <a:cubicBezTo>
                      <a:pt x="473" y="1767"/>
                      <a:pt x="473" y="1767"/>
                      <a:pt x="473" y="1767"/>
                    </a:cubicBezTo>
                    <a:cubicBezTo>
                      <a:pt x="500" y="1763"/>
                      <a:pt x="500" y="1763"/>
                      <a:pt x="500" y="1763"/>
                    </a:cubicBezTo>
                    <a:lnTo>
                      <a:pt x="500" y="1789"/>
                    </a:lnTo>
                    <a:close/>
                    <a:moveTo>
                      <a:pt x="539" y="1824"/>
                    </a:moveTo>
                    <a:cubicBezTo>
                      <a:pt x="503" y="1819"/>
                      <a:pt x="503" y="1819"/>
                      <a:pt x="503" y="1819"/>
                    </a:cubicBezTo>
                    <a:cubicBezTo>
                      <a:pt x="503" y="1792"/>
                      <a:pt x="503" y="1792"/>
                      <a:pt x="503" y="1792"/>
                    </a:cubicBezTo>
                    <a:cubicBezTo>
                      <a:pt x="539" y="1792"/>
                      <a:pt x="539" y="1792"/>
                      <a:pt x="539" y="1792"/>
                    </a:cubicBezTo>
                    <a:lnTo>
                      <a:pt x="539" y="1824"/>
                    </a:lnTo>
                    <a:close/>
                    <a:moveTo>
                      <a:pt x="539" y="1789"/>
                    </a:moveTo>
                    <a:cubicBezTo>
                      <a:pt x="503" y="1789"/>
                      <a:pt x="503" y="1789"/>
                      <a:pt x="503" y="1789"/>
                    </a:cubicBezTo>
                    <a:cubicBezTo>
                      <a:pt x="503" y="1763"/>
                      <a:pt x="503" y="1763"/>
                      <a:pt x="503" y="1763"/>
                    </a:cubicBezTo>
                    <a:cubicBezTo>
                      <a:pt x="539" y="1758"/>
                      <a:pt x="539" y="1758"/>
                      <a:pt x="539" y="1758"/>
                    </a:cubicBezTo>
                    <a:lnTo>
                      <a:pt x="539" y="1789"/>
                    </a:lnTo>
                    <a:close/>
                    <a:moveTo>
                      <a:pt x="883" y="1783"/>
                    </a:moveTo>
                    <a:cubicBezTo>
                      <a:pt x="881" y="1796"/>
                      <a:pt x="869" y="1806"/>
                      <a:pt x="855" y="1806"/>
                    </a:cubicBezTo>
                    <a:cubicBezTo>
                      <a:pt x="853" y="1806"/>
                      <a:pt x="851" y="1804"/>
                      <a:pt x="848" y="1804"/>
                    </a:cubicBezTo>
                    <a:cubicBezTo>
                      <a:pt x="846" y="1803"/>
                      <a:pt x="844" y="1802"/>
                      <a:pt x="841" y="1801"/>
                    </a:cubicBezTo>
                    <a:cubicBezTo>
                      <a:pt x="841" y="1801"/>
                      <a:pt x="841" y="1801"/>
                      <a:pt x="819" y="1823"/>
                    </a:cubicBezTo>
                    <a:cubicBezTo>
                      <a:pt x="818" y="1824"/>
                      <a:pt x="816" y="1824"/>
                      <a:pt x="815" y="1824"/>
                    </a:cubicBezTo>
                    <a:cubicBezTo>
                      <a:pt x="812" y="1824"/>
                      <a:pt x="811" y="1824"/>
                      <a:pt x="809" y="1823"/>
                    </a:cubicBezTo>
                    <a:cubicBezTo>
                      <a:pt x="806" y="1820"/>
                      <a:pt x="806" y="1815"/>
                      <a:pt x="809" y="1813"/>
                    </a:cubicBezTo>
                    <a:cubicBezTo>
                      <a:pt x="809" y="1813"/>
                      <a:pt x="809" y="1812"/>
                      <a:pt x="809" y="1812"/>
                    </a:cubicBezTo>
                    <a:cubicBezTo>
                      <a:pt x="810" y="1812"/>
                      <a:pt x="810" y="1811"/>
                      <a:pt x="811" y="1810"/>
                    </a:cubicBezTo>
                    <a:cubicBezTo>
                      <a:pt x="811" y="1810"/>
                      <a:pt x="812" y="1810"/>
                      <a:pt x="812" y="1809"/>
                    </a:cubicBezTo>
                    <a:cubicBezTo>
                      <a:pt x="813" y="1808"/>
                      <a:pt x="814" y="1808"/>
                      <a:pt x="815" y="1807"/>
                    </a:cubicBezTo>
                    <a:cubicBezTo>
                      <a:pt x="815" y="1806"/>
                      <a:pt x="815" y="1806"/>
                      <a:pt x="815" y="1806"/>
                    </a:cubicBezTo>
                    <a:cubicBezTo>
                      <a:pt x="816" y="1806"/>
                      <a:pt x="816" y="1805"/>
                      <a:pt x="817" y="1805"/>
                    </a:cubicBezTo>
                    <a:cubicBezTo>
                      <a:pt x="831" y="1790"/>
                      <a:pt x="831" y="1790"/>
                      <a:pt x="831" y="1790"/>
                    </a:cubicBezTo>
                    <a:cubicBezTo>
                      <a:pt x="827" y="1784"/>
                      <a:pt x="826" y="1776"/>
                      <a:pt x="827" y="1769"/>
                    </a:cubicBezTo>
                    <a:cubicBezTo>
                      <a:pt x="831" y="1756"/>
                      <a:pt x="842" y="1747"/>
                      <a:pt x="855" y="1747"/>
                    </a:cubicBezTo>
                    <a:cubicBezTo>
                      <a:pt x="858" y="1747"/>
                      <a:pt x="860" y="1747"/>
                      <a:pt x="862" y="1748"/>
                    </a:cubicBezTo>
                    <a:cubicBezTo>
                      <a:pt x="870" y="1749"/>
                      <a:pt x="876" y="1754"/>
                      <a:pt x="880" y="1761"/>
                    </a:cubicBezTo>
                    <a:cubicBezTo>
                      <a:pt x="884" y="1768"/>
                      <a:pt x="885" y="1775"/>
                      <a:pt x="883" y="1783"/>
                    </a:cubicBezTo>
                    <a:close/>
                    <a:moveTo>
                      <a:pt x="921" y="1658"/>
                    </a:moveTo>
                    <a:cubicBezTo>
                      <a:pt x="91" y="1658"/>
                      <a:pt x="91" y="1658"/>
                      <a:pt x="91" y="1658"/>
                    </a:cubicBezTo>
                    <a:cubicBezTo>
                      <a:pt x="91" y="234"/>
                      <a:pt x="91" y="234"/>
                      <a:pt x="91" y="234"/>
                    </a:cubicBezTo>
                    <a:cubicBezTo>
                      <a:pt x="921" y="234"/>
                      <a:pt x="921" y="234"/>
                      <a:pt x="921" y="234"/>
                    </a:cubicBezTo>
                    <a:lnTo>
                      <a:pt x="921" y="1658"/>
                    </a:lnTo>
                    <a:close/>
                    <a:moveTo>
                      <a:pt x="860" y="1756"/>
                    </a:moveTo>
                    <a:cubicBezTo>
                      <a:pt x="855" y="1756"/>
                      <a:pt x="855" y="1756"/>
                      <a:pt x="855" y="1756"/>
                    </a:cubicBezTo>
                    <a:cubicBezTo>
                      <a:pt x="846" y="1756"/>
                      <a:pt x="839" y="1762"/>
                      <a:pt x="837" y="1771"/>
                    </a:cubicBezTo>
                    <a:cubicBezTo>
                      <a:pt x="833" y="1782"/>
                      <a:pt x="840" y="1793"/>
                      <a:pt x="851" y="1796"/>
                    </a:cubicBezTo>
                    <a:cubicBezTo>
                      <a:pt x="855" y="1796"/>
                      <a:pt x="855" y="1796"/>
                      <a:pt x="855" y="1796"/>
                    </a:cubicBezTo>
                    <a:cubicBezTo>
                      <a:pt x="865" y="1796"/>
                      <a:pt x="873" y="1790"/>
                      <a:pt x="875" y="1781"/>
                    </a:cubicBezTo>
                    <a:cubicBezTo>
                      <a:pt x="876" y="1776"/>
                      <a:pt x="875" y="1770"/>
                      <a:pt x="873" y="1766"/>
                    </a:cubicBezTo>
                    <a:cubicBezTo>
                      <a:pt x="870" y="1761"/>
                      <a:pt x="866" y="1757"/>
                      <a:pt x="860" y="1756"/>
                    </a:cubicBezTo>
                    <a:close/>
                  </a:path>
                </a:pathLst>
              </a:custGeom>
              <a:solidFill>
                <a:schemeClr val="tx2"/>
              </a:solidFill>
              <a:ln>
                <a:noFill/>
              </a:ln>
            </p:spPr>
            <p:txBody>
              <a:bodyPr vert="horz" wrap="square" lIns="89642" tIns="44821" rIns="89642" bIns="44821" numCol="1" anchor="t" anchorCtr="0" compatLnSpc="1">
                <a:prstTxWarp prst="textNoShape">
                  <a:avLst/>
                </a:prstTxWarp>
              </a:bodyPr>
              <a:lstStyle/>
              <a:p>
                <a:pPr defTabSz="914367"/>
                <a:endParaRPr lang="en-US" sz="1400" dirty="0">
                  <a:solidFill>
                    <a:srgbClr val="505050"/>
                  </a:solidFill>
                </a:endParaRPr>
              </a:p>
            </p:txBody>
          </p:sp>
        </p:grpSp>
      </p:grpSp>
      <p:grpSp>
        <p:nvGrpSpPr>
          <p:cNvPr id="56" name="Group 55"/>
          <p:cNvGrpSpPr/>
          <p:nvPr/>
        </p:nvGrpSpPr>
        <p:grpSpPr>
          <a:xfrm>
            <a:off x="5972298" y="5080559"/>
            <a:ext cx="5814233" cy="892552"/>
            <a:chOff x="5631902" y="5080559"/>
            <a:chExt cx="5814233" cy="892552"/>
          </a:xfrm>
        </p:grpSpPr>
        <p:sp>
          <p:nvSpPr>
            <p:cNvPr id="43" name="Rectangle 42"/>
            <p:cNvSpPr/>
            <p:nvPr/>
          </p:nvSpPr>
          <p:spPr>
            <a:xfrm>
              <a:off x="7032135" y="5080559"/>
              <a:ext cx="4414000" cy="892552"/>
            </a:xfrm>
            <a:prstGeom prst="rect">
              <a:avLst/>
            </a:prstGeom>
          </p:spPr>
          <p:txBody>
            <a:bodyPr wrap="square">
              <a:spAutoFit/>
            </a:bodyPr>
            <a:lstStyle/>
            <a:p>
              <a:r>
                <a:rPr lang="en-US" sz="1600" dirty="0"/>
                <a:t>Within 10 years, we will see the number </a:t>
              </a:r>
              <a:br>
                <a:rPr lang="en-US" sz="1600" dirty="0"/>
              </a:br>
              <a:r>
                <a:rPr lang="en-US" sz="1600" dirty="0"/>
                <a:t>of devices connected to Internet jump to </a:t>
              </a:r>
              <a:r>
                <a:rPr lang="en-US" dirty="0">
                  <a:solidFill>
                    <a:schemeClr val="tx2"/>
                  </a:solidFill>
                  <a:latin typeface="Segoe UI Semibold" panose="020B0702040204020203" pitchFamily="34" charset="0"/>
                </a:rPr>
                <a:t>152K/Minute vs 4,800 today. </a:t>
              </a:r>
              <a:endParaRPr lang="en-US" sz="2400" dirty="0">
                <a:solidFill>
                  <a:schemeClr val="tx2"/>
                </a:solidFill>
                <a:latin typeface="Segoe UI Semibold" panose="020B0702040204020203" pitchFamily="34" charset="0"/>
              </a:endParaRPr>
            </a:p>
          </p:txBody>
        </p:sp>
        <p:grpSp>
          <p:nvGrpSpPr>
            <p:cNvPr id="48" name="Group 47"/>
            <p:cNvGrpSpPr/>
            <p:nvPr/>
          </p:nvGrpSpPr>
          <p:grpSpPr>
            <a:xfrm>
              <a:off x="5631902" y="5140916"/>
              <a:ext cx="822960" cy="822960"/>
              <a:chOff x="5930934" y="5064818"/>
              <a:chExt cx="946818" cy="822960"/>
            </a:xfrm>
          </p:grpSpPr>
          <p:sp>
            <p:nvSpPr>
              <p:cNvPr id="46" name="Oval 45"/>
              <p:cNvSpPr/>
              <p:nvPr/>
            </p:nvSpPr>
            <p:spPr bwMode="auto">
              <a:xfrm>
                <a:off x="5930934" y="5064818"/>
                <a:ext cx="946818" cy="822960"/>
              </a:xfrm>
              <a:prstGeom prst="ellipse">
                <a:avLst/>
              </a:prstGeom>
              <a:solidFill>
                <a:schemeClr val="bg1"/>
              </a:solidFill>
              <a:ln w="5715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sz="3600" b="1" dirty="0">
                  <a:noFill/>
                  <a:ea typeface="Segoe UI" pitchFamily="34" charset="0"/>
                  <a:cs typeface="Segoe UI" pitchFamily="34" charset="0"/>
                </a:endParaRPr>
              </a:p>
            </p:txBody>
          </p:sp>
          <p:sp>
            <p:nvSpPr>
              <p:cNvPr id="44" name="Freeform 54"/>
              <p:cNvSpPr>
                <a:spLocks noEditPoints="1"/>
              </p:cNvSpPr>
              <p:nvPr/>
            </p:nvSpPr>
            <p:spPr bwMode="black">
              <a:xfrm>
                <a:off x="6102037" y="5212942"/>
                <a:ext cx="631212" cy="548640"/>
              </a:xfrm>
              <a:custGeom>
                <a:avLst/>
                <a:gdLst>
                  <a:gd name="T0" fmla="*/ 102 w 200"/>
                  <a:gd name="T1" fmla="*/ 0 h 200"/>
                  <a:gd name="T2" fmla="*/ 101 w 200"/>
                  <a:gd name="T3" fmla="*/ 0 h 200"/>
                  <a:gd name="T4" fmla="*/ 99 w 200"/>
                  <a:gd name="T5" fmla="*/ 0 h 200"/>
                  <a:gd name="T6" fmla="*/ 98 w 200"/>
                  <a:gd name="T7" fmla="*/ 0 h 200"/>
                  <a:gd name="T8" fmla="*/ 98 w 200"/>
                  <a:gd name="T9" fmla="*/ 200 h 200"/>
                  <a:gd name="T10" fmla="*/ 99 w 200"/>
                  <a:gd name="T11" fmla="*/ 200 h 200"/>
                  <a:gd name="T12" fmla="*/ 101 w 200"/>
                  <a:gd name="T13" fmla="*/ 200 h 200"/>
                  <a:gd name="T14" fmla="*/ 102 w 200"/>
                  <a:gd name="T15" fmla="*/ 200 h 200"/>
                  <a:gd name="T16" fmla="*/ 12 w 200"/>
                  <a:gd name="T17" fmla="*/ 106 h 200"/>
                  <a:gd name="T18" fmla="*/ 45 w 200"/>
                  <a:gd name="T19" fmla="*/ 139 h 200"/>
                  <a:gd name="T20" fmla="*/ 12 w 200"/>
                  <a:gd name="T21" fmla="*/ 106 h 200"/>
                  <a:gd name="T22" fmla="*/ 159 w 200"/>
                  <a:gd name="T23" fmla="*/ 94 h 200"/>
                  <a:gd name="T24" fmla="*/ 179 w 200"/>
                  <a:gd name="T25" fmla="*/ 61 h 200"/>
                  <a:gd name="T26" fmla="*/ 147 w 200"/>
                  <a:gd name="T27" fmla="*/ 94 h 200"/>
                  <a:gd name="T28" fmla="*/ 106 w 200"/>
                  <a:gd name="T29" fmla="*/ 61 h 200"/>
                  <a:gd name="T30" fmla="*/ 147 w 200"/>
                  <a:gd name="T31" fmla="*/ 94 h 200"/>
                  <a:gd name="T32" fmla="*/ 106 w 200"/>
                  <a:gd name="T33" fmla="*/ 13 h 200"/>
                  <a:gd name="T34" fmla="*/ 106 w 200"/>
                  <a:gd name="T35" fmla="*/ 50 h 200"/>
                  <a:gd name="T36" fmla="*/ 94 w 200"/>
                  <a:gd name="T37" fmla="*/ 50 h 200"/>
                  <a:gd name="T38" fmla="*/ 94 w 200"/>
                  <a:gd name="T39" fmla="*/ 13 h 200"/>
                  <a:gd name="T40" fmla="*/ 94 w 200"/>
                  <a:gd name="T41" fmla="*/ 94 h 200"/>
                  <a:gd name="T42" fmla="*/ 58 w 200"/>
                  <a:gd name="T43" fmla="*/ 61 h 200"/>
                  <a:gd name="T44" fmla="*/ 41 w 200"/>
                  <a:gd name="T45" fmla="*/ 94 h 200"/>
                  <a:gd name="T46" fmla="*/ 21 w 200"/>
                  <a:gd name="T47" fmla="*/ 61 h 200"/>
                  <a:gd name="T48" fmla="*/ 41 w 200"/>
                  <a:gd name="T49" fmla="*/ 94 h 200"/>
                  <a:gd name="T50" fmla="*/ 94 w 200"/>
                  <a:gd name="T51" fmla="*/ 106 h 200"/>
                  <a:gd name="T52" fmla="*/ 58 w 200"/>
                  <a:gd name="T53" fmla="*/ 139 h 200"/>
                  <a:gd name="T54" fmla="*/ 94 w 200"/>
                  <a:gd name="T55" fmla="*/ 151 h 200"/>
                  <a:gd name="T56" fmla="*/ 62 w 200"/>
                  <a:gd name="T57" fmla="*/ 151 h 200"/>
                  <a:gd name="T58" fmla="*/ 106 w 200"/>
                  <a:gd name="T59" fmla="*/ 187 h 200"/>
                  <a:gd name="T60" fmla="*/ 138 w 200"/>
                  <a:gd name="T61" fmla="*/ 151 h 200"/>
                  <a:gd name="T62" fmla="*/ 106 w 200"/>
                  <a:gd name="T63" fmla="*/ 139 h 200"/>
                  <a:gd name="T64" fmla="*/ 147 w 200"/>
                  <a:gd name="T65" fmla="*/ 106 h 200"/>
                  <a:gd name="T66" fmla="*/ 106 w 200"/>
                  <a:gd name="T67" fmla="*/ 139 h 200"/>
                  <a:gd name="T68" fmla="*/ 188 w 200"/>
                  <a:gd name="T69" fmla="*/ 106 h 200"/>
                  <a:gd name="T70" fmla="*/ 155 w 200"/>
                  <a:gd name="T71" fmla="*/ 139 h 200"/>
                  <a:gd name="T72" fmla="*/ 172 w 200"/>
                  <a:gd name="T73" fmla="*/ 50 h 200"/>
                  <a:gd name="T74" fmla="*/ 135 w 200"/>
                  <a:gd name="T75" fmla="*/ 19 h 200"/>
                  <a:gd name="T76" fmla="*/ 66 w 200"/>
                  <a:gd name="T77" fmla="*/ 19 h 200"/>
                  <a:gd name="T78" fmla="*/ 28 w 200"/>
                  <a:gd name="T79" fmla="*/ 50 h 200"/>
                  <a:gd name="T80" fmla="*/ 28 w 200"/>
                  <a:gd name="T81" fmla="*/ 151 h 200"/>
                  <a:gd name="T82" fmla="*/ 66 w 200"/>
                  <a:gd name="T83" fmla="*/ 181 h 200"/>
                  <a:gd name="T84" fmla="*/ 135 w 200"/>
                  <a:gd name="T85" fmla="*/ 181 h 200"/>
                  <a:gd name="T86" fmla="*/ 172 w 200"/>
                  <a:gd name="T87" fmla="*/ 151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0" h="200">
                    <a:moveTo>
                      <a:pt x="200" y="100"/>
                    </a:moveTo>
                    <a:cubicBezTo>
                      <a:pt x="200" y="46"/>
                      <a:pt x="156" y="1"/>
                      <a:pt x="102" y="0"/>
                    </a:cubicBezTo>
                    <a:cubicBezTo>
                      <a:pt x="102" y="0"/>
                      <a:pt x="102" y="0"/>
                      <a:pt x="102" y="0"/>
                    </a:cubicBezTo>
                    <a:cubicBezTo>
                      <a:pt x="102" y="0"/>
                      <a:pt x="101" y="0"/>
                      <a:pt x="101" y="0"/>
                    </a:cubicBezTo>
                    <a:cubicBezTo>
                      <a:pt x="101" y="0"/>
                      <a:pt x="100" y="0"/>
                      <a:pt x="100" y="0"/>
                    </a:cubicBezTo>
                    <a:cubicBezTo>
                      <a:pt x="100" y="0"/>
                      <a:pt x="99" y="0"/>
                      <a:pt x="99" y="0"/>
                    </a:cubicBezTo>
                    <a:cubicBezTo>
                      <a:pt x="99" y="0"/>
                      <a:pt x="99" y="0"/>
                      <a:pt x="98" y="0"/>
                    </a:cubicBezTo>
                    <a:cubicBezTo>
                      <a:pt x="98" y="0"/>
                      <a:pt x="98" y="0"/>
                      <a:pt x="98" y="0"/>
                    </a:cubicBezTo>
                    <a:cubicBezTo>
                      <a:pt x="44" y="1"/>
                      <a:pt x="0" y="46"/>
                      <a:pt x="0" y="100"/>
                    </a:cubicBezTo>
                    <a:cubicBezTo>
                      <a:pt x="0" y="155"/>
                      <a:pt x="44" y="199"/>
                      <a:pt x="98" y="200"/>
                    </a:cubicBezTo>
                    <a:cubicBezTo>
                      <a:pt x="98" y="200"/>
                      <a:pt x="98" y="200"/>
                      <a:pt x="98" y="200"/>
                    </a:cubicBezTo>
                    <a:cubicBezTo>
                      <a:pt x="99" y="200"/>
                      <a:pt x="99" y="200"/>
                      <a:pt x="99" y="200"/>
                    </a:cubicBezTo>
                    <a:cubicBezTo>
                      <a:pt x="99" y="200"/>
                      <a:pt x="100" y="200"/>
                      <a:pt x="100" y="200"/>
                    </a:cubicBezTo>
                    <a:cubicBezTo>
                      <a:pt x="101" y="200"/>
                      <a:pt x="101" y="200"/>
                      <a:pt x="101" y="200"/>
                    </a:cubicBezTo>
                    <a:cubicBezTo>
                      <a:pt x="101" y="200"/>
                      <a:pt x="102" y="200"/>
                      <a:pt x="102" y="200"/>
                    </a:cubicBezTo>
                    <a:cubicBezTo>
                      <a:pt x="102" y="200"/>
                      <a:pt x="102" y="200"/>
                      <a:pt x="102" y="200"/>
                    </a:cubicBezTo>
                    <a:cubicBezTo>
                      <a:pt x="156" y="199"/>
                      <a:pt x="200" y="155"/>
                      <a:pt x="200" y="100"/>
                    </a:cubicBezTo>
                    <a:close/>
                    <a:moveTo>
                      <a:pt x="12" y="106"/>
                    </a:moveTo>
                    <a:cubicBezTo>
                      <a:pt x="41" y="106"/>
                      <a:pt x="41" y="106"/>
                      <a:pt x="41" y="106"/>
                    </a:cubicBezTo>
                    <a:cubicBezTo>
                      <a:pt x="41" y="118"/>
                      <a:pt x="43" y="129"/>
                      <a:pt x="45" y="139"/>
                    </a:cubicBezTo>
                    <a:cubicBezTo>
                      <a:pt x="21" y="139"/>
                      <a:pt x="21" y="139"/>
                      <a:pt x="21" y="139"/>
                    </a:cubicBezTo>
                    <a:cubicBezTo>
                      <a:pt x="16" y="129"/>
                      <a:pt x="13" y="118"/>
                      <a:pt x="12" y="106"/>
                    </a:cubicBezTo>
                    <a:close/>
                    <a:moveTo>
                      <a:pt x="188" y="94"/>
                    </a:moveTo>
                    <a:cubicBezTo>
                      <a:pt x="159" y="94"/>
                      <a:pt x="159" y="94"/>
                      <a:pt x="159" y="94"/>
                    </a:cubicBezTo>
                    <a:cubicBezTo>
                      <a:pt x="159" y="83"/>
                      <a:pt x="157" y="72"/>
                      <a:pt x="155" y="61"/>
                    </a:cubicBezTo>
                    <a:cubicBezTo>
                      <a:pt x="179" y="61"/>
                      <a:pt x="179" y="61"/>
                      <a:pt x="179" y="61"/>
                    </a:cubicBezTo>
                    <a:cubicBezTo>
                      <a:pt x="184" y="72"/>
                      <a:pt x="187" y="83"/>
                      <a:pt x="188" y="94"/>
                    </a:cubicBezTo>
                    <a:close/>
                    <a:moveTo>
                      <a:pt x="147" y="94"/>
                    </a:moveTo>
                    <a:cubicBezTo>
                      <a:pt x="106" y="94"/>
                      <a:pt x="106" y="94"/>
                      <a:pt x="106" y="94"/>
                    </a:cubicBezTo>
                    <a:cubicBezTo>
                      <a:pt x="106" y="61"/>
                      <a:pt x="106" y="61"/>
                      <a:pt x="106" y="61"/>
                    </a:cubicBezTo>
                    <a:cubicBezTo>
                      <a:pt x="142" y="61"/>
                      <a:pt x="142" y="61"/>
                      <a:pt x="142" y="61"/>
                    </a:cubicBezTo>
                    <a:cubicBezTo>
                      <a:pt x="145" y="72"/>
                      <a:pt x="147" y="83"/>
                      <a:pt x="147" y="94"/>
                    </a:cubicBezTo>
                    <a:close/>
                    <a:moveTo>
                      <a:pt x="106" y="50"/>
                    </a:moveTo>
                    <a:cubicBezTo>
                      <a:pt x="106" y="13"/>
                      <a:pt x="106" y="13"/>
                      <a:pt x="106" y="13"/>
                    </a:cubicBezTo>
                    <a:cubicBezTo>
                      <a:pt x="119" y="17"/>
                      <a:pt x="131" y="31"/>
                      <a:pt x="138" y="50"/>
                    </a:cubicBezTo>
                    <a:lnTo>
                      <a:pt x="106" y="50"/>
                    </a:lnTo>
                    <a:close/>
                    <a:moveTo>
                      <a:pt x="94" y="13"/>
                    </a:moveTo>
                    <a:cubicBezTo>
                      <a:pt x="94" y="50"/>
                      <a:pt x="94" y="50"/>
                      <a:pt x="94" y="50"/>
                    </a:cubicBezTo>
                    <a:cubicBezTo>
                      <a:pt x="62" y="50"/>
                      <a:pt x="62" y="50"/>
                      <a:pt x="62" y="50"/>
                    </a:cubicBezTo>
                    <a:cubicBezTo>
                      <a:pt x="70" y="31"/>
                      <a:pt x="81" y="17"/>
                      <a:pt x="94" y="13"/>
                    </a:cubicBezTo>
                    <a:close/>
                    <a:moveTo>
                      <a:pt x="94" y="61"/>
                    </a:moveTo>
                    <a:cubicBezTo>
                      <a:pt x="94" y="94"/>
                      <a:pt x="94" y="94"/>
                      <a:pt x="94" y="94"/>
                    </a:cubicBezTo>
                    <a:cubicBezTo>
                      <a:pt x="53" y="94"/>
                      <a:pt x="53" y="94"/>
                      <a:pt x="53" y="94"/>
                    </a:cubicBezTo>
                    <a:cubicBezTo>
                      <a:pt x="53" y="83"/>
                      <a:pt x="55" y="72"/>
                      <a:pt x="58" y="61"/>
                    </a:cubicBezTo>
                    <a:lnTo>
                      <a:pt x="94" y="61"/>
                    </a:lnTo>
                    <a:close/>
                    <a:moveTo>
                      <a:pt x="41" y="94"/>
                    </a:moveTo>
                    <a:cubicBezTo>
                      <a:pt x="12" y="94"/>
                      <a:pt x="12" y="94"/>
                      <a:pt x="12" y="94"/>
                    </a:cubicBezTo>
                    <a:cubicBezTo>
                      <a:pt x="13" y="83"/>
                      <a:pt x="16" y="72"/>
                      <a:pt x="21" y="61"/>
                    </a:cubicBezTo>
                    <a:cubicBezTo>
                      <a:pt x="45" y="61"/>
                      <a:pt x="45" y="61"/>
                      <a:pt x="45" y="61"/>
                    </a:cubicBezTo>
                    <a:cubicBezTo>
                      <a:pt x="43" y="72"/>
                      <a:pt x="41" y="83"/>
                      <a:pt x="41" y="94"/>
                    </a:cubicBezTo>
                    <a:close/>
                    <a:moveTo>
                      <a:pt x="53" y="106"/>
                    </a:moveTo>
                    <a:cubicBezTo>
                      <a:pt x="94" y="106"/>
                      <a:pt x="94" y="106"/>
                      <a:pt x="94" y="106"/>
                    </a:cubicBezTo>
                    <a:cubicBezTo>
                      <a:pt x="94" y="139"/>
                      <a:pt x="94" y="139"/>
                      <a:pt x="94" y="139"/>
                    </a:cubicBezTo>
                    <a:cubicBezTo>
                      <a:pt x="58" y="139"/>
                      <a:pt x="58" y="139"/>
                      <a:pt x="58" y="139"/>
                    </a:cubicBezTo>
                    <a:cubicBezTo>
                      <a:pt x="55" y="129"/>
                      <a:pt x="53" y="118"/>
                      <a:pt x="53" y="106"/>
                    </a:cubicBezTo>
                    <a:close/>
                    <a:moveTo>
                      <a:pt x="94" y="151"/>
                    </a:moveTo>
                    <a:cubicBezTo>
                      <a:pt x="94" y="187"/>
                      <a:pt x="94" y="187"/>
                      <a:pt x="94" y="187"/>
                    </a:cubicBezTo>
                    <a:cubicBezTo>
                      <a:pt x="81" y="183"/>
                      <a:pt x="70" y="170"/>
                      <a:pt x="62" y="151"/>
                    </a:cubicBezTo>
                    <a:lnTo>
                      <a:pt x="94" y="151"/>
                    </a:lnTo>
                    <a:close/>
                    <a:moveTo>
                      <a:pt x="106" y="187"/>
                    </a:moveTo>
                    <a:cubicBezTo>
                      <a:pt x="106" y="151"/>
                      <a:pt x="106" y="151"/>
                      <a:pt x="106" y="151"/>
                    </a:cubicBezTo>
                    <a:cubicBezTo>
                      <a:pt x="138" y="151"/>
                      <a:pt x="138" y="151"/>
                      <a:pt x="138" y="151"/>
                    </a:cubicBezTo>
                    <a:cubicBezTo>
                      <a:pt x="131" y="170"/>
                      <a:pt x="119" y="183"/>
                      <a:pt x="106" y="187"/>
                    </a:cubicBezTo>
                    <a:close/>
                    <a:moveTo>
                      <a:pt x="106" y="139"/>
                    </a:moveTo>
                    <a:cubicBezTo>
                      <a:pt x="106" y="106"/>
                      <a:pt x="106" y="106"/>
                      <a:pt x="106" y="106"/>
                    </a:cubicBezTo>
                    <a:cubicBezTo>
                      <a:pt x="147" y="106"/>
                      <a:pt x="147" y="106"/>
                      <a:pt x="147" y="106"/>
                    </a:cubicBezTo>
                    <a:cubicBezTo>
                      <a:pt x="147" y="118"/>
                      <a:pt x="145" y="129"/>
                      <a:pt x="142" y="139"/>
                    </a:cubicBezTo>
                    <a:lnTo>
                      <a:pt x="106" y="139"/>
                    </a:lnTo>
                    <a:close/>
                    <a:moveTo>
                      <a:pt x="159" y="106"/>
                    </a:moveTo>
                    <a:cubicBezTo>
                      <a:pt x="188" y="106"/>
                      <a:pt x="188" y="106"/>
                      <a:pt x="188" y="106"/>
                    </a:cubicBezTo>
                    <a:cubicBezTo>
                      <a:pt x="187" y="118"/>
                      <a:pt x="184" y="129"/>
                      <a:pt x="179" y="139"/>
                    </a:cubicBezTo>
                    <a:cubicBezTo>
                      <a:pt x="155" y="139"/>
                      <a:pt x="155" y="139"/>
                      <a:pt x="155" y="139"/>
                    </a:cubicBezTo>
                    <a:cubicBezTo>
                      <a:pt x="157" y="129"/>
                      <a:pt x="159" y="118"/>
                      <a:pt x="159" y="106"/>
                    </a:cubicBezTo>
                    <a:close/>
                    <a:moveTo>
                      <a:pt x="172" y="50"/>
                    </a:moveTo>
                    <a:cubicBezTo>
                      <a:pt x="151" y="50"/>
                      <a:pt x="151" y="50"/>
                      <a:pt x="151" y="50"/>
                    </a:cubicBezTo>
                    <a:cubicBezTo>
                      <a:pt x="147" y="38"/>
                      <a:pt x="141" y="27"/>
                      <a:pt x="135" y="19"/>
                    </a:cubicBezTo>
                    <a:cubicBezTo>
                      <a:pt x="150" y="26"/>
                      <a:pt x="163" y="36"/>
                      <a:pt x="172" y="50"/>
                    </a:cubicBezTo>
                    <a:close/>
                    <a:moveTo>
                      <a:pt x="66" y="19"/>
                    </a:moveTo>
                    <a:cubicBezTo>
                      <a:pt x="59" y="27"/>
                      <a:pt x="53" y="38"/>
                      <a:pt x="49" y="50"/>
                    </a:cubicBezTo>
                    <a:cubicBezTo>
                      <a:pt x="28" y="50"/>
                      <a:pt x="28" y="50"/>
                      <a:pt x="28" y="50"/>
                    </a:cubicBezTo>
                    <a:cubicBezTo>
                      <a:pt x="38" y="36"/>
                      <a:pt x="51" y="26"/>
                      <a:pt x="66" y="19"/>
                    </a:cubicBezTo>
                    <a:close/>
                    <a:moveTo>
                      <a:pt x="28" y="151"/>
                    </a:moveTo>
                    <a:cubicBezTo>
                      <a:pt x="49" y="151"/>
                      <a:pt x="49" y="151"/>
                      <a:pt x="49" y="151"/>
                    </a:cubicBezTo>
                    <a:cubicBezTo>
                      <a:pt x="53" y="163"/>
                      <a:pt x="59" y="173"/>
                      <a:pt x="66" y="181"/>
                    </a:cubicBezTo>
                    <a:cubicBezTo>
                      <a:pt x="51" y="175"/>
                      <a:pt x="38" y="164"/>
                      <a:pt x="28" y="151"/>
                    </a:cubicBezTo>
                    <a:close/>
                    <a:moveTo>
                      <a:pt x="135" y="181"/>
                    </a:moveTo>
                    <a:cubicBezTo>
                      <a:pt x="141" y="173"/>
                      <a:pt x="147" y="163"/>
                      <a:pt x="151" y="151"/>
                    </a:cubicBezTo>
                    <a:cubicBezTo>
                      <a:pt x="172" y="151"/>
                      <a:pt x="172" y="151"/>
                      <a:pt x="172" y="151"/>
                    </a:cubicBezTo>
                    <a:cubicBezTo>
                      <a:pt x="163" y="164"/>
                      <a:pt x="150" y="175"/>
                      <a:pt x="135" y="181"/>
                    </a:cubicBezTo>
                    <a:close/>
                  </a:path>
                </a:pathLst>
              </a:cu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grpSp>
      </p:grpSp>
      <p:sp>
        <p:nvSpPr>
          <p:cNvPr id="41" name="Rectangle 40"/>
          <p:cNvSpPr/>
          <p:nvPr/>
        </p:nvSpPr>
        <p:spPr>
          <a:xfrm>
            <a:off x="338882" y="1433881"/>
            <a:ext cx="1569661" cy="246221"/>
          </a:xfrm>
          <a:prstGeom prst="rect">
            <a:avLst/>
          </a:prstGeom>
        </p:spPr>
        <p:txBody>
          <a:bodyPr wrap="none">
            <a:spAutoFit/>
          </a:bodyPr>
          <a:lstStyle/>
          <a:p>
            <a:pPr defTabSz="914309">
              <a:defRPr/>
            </a:pPr>
            <a:r>
              <a:rPr lang="en-US" sz="1000" i="1" kern="0" dirty="0">
                <a:latin typeface="Segoe UI"/>
              </a:rPr>
              <a:t>Source: PWC CEO Survey</a:t>
            </a:r>
          </a:p>
        </p:txBody>
      </p:sp>
      <p:grpSp>
        <p:nvGrpSpPr>
          <p:cNvPr id="5" name="Group 4">
            <a:extLst>
              <a:ext uri="{FF2B5EF4-FFF2-40B4-BE49-F238E27FC236}">
                <a16:creationId xmlns:a16="http://schemas.microsoft.com/office/drawing/2014/main" id="{642BAB01-4847-4774-A840-FAC9AC07B32D}"/>
              </a:ext>
            </a:extLst>
          </p:cNvPr>
          <p:cNvGrpSpPr/>
          <p:nvPr/>
        </p:nvGrpSpPr>
        <p:grpSpPr>
          <a:xfrm>
            <a:off x="382264" y="2171415"/>
            <a:ext cx="4968894" cy="4126379"/>
            <a:chOff x="382264" y="2171415"/>
            <a:chExt cx="4968894" cy="4126379"/>
          </a:xfrm>
        </p:grpSpPr>
        <p:sp>
          <p:nvSpPr>
            <p:cNvPr id="61" name="Freeform: Shape 60">
              <a:extLst>
                <a:ext uri="{FF2B5EF4-FFF2-40B4-BE49-F238E27FC236}">
                  <a16:creationId xmlns:a16="http://schemas.microsoft.com/office/drawing/2014/main" id="{4F91BFEF-4DFD-45C6-8A94-4B3016B930FE}"/>
                </a:ext>
              </a:extLst>
            </p:cNvPr>
            <p:cNvSpPr/>
            <p:nvPr/>
          </p:nvSpPr>
          <p:spPr bwMode="auto">
            <a:xfrm>
              <a:off x="382264" y="3031560"/>
              <a:ext cx="4776894" cy="685800"/>
            </a:xfrm>
            <a:custGeom>
              <a:avLst/>
              <a:gdLst>
                <a:gd name="connsiteX0" fmla="*/ 0 w 4776894"/>
                <a:gd name="connsiteY0" fmla="*/ 0 h 685800"/>
                <a:gd name="connsiteX1" fmla="*/ 4525691 w 4776894"/>
                <a:gd name="connsiteY1" fmla="*/ 0 h 685800"/>
                <a:gd name="connsiteX2" fmla="*/ 4776894 w 4776894"/>
                <a:gd name="connsiteY2" fmla="*/ 685800 h 685800"/>
                <a:gd name="connsiteX3" fmla="*/ 0 w 4776894"/>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4776894" h="685800">
                  <a:moveTo>
                    <a:pt x="0" y="0"/>
                  </a:moveTo>
                  <a:lnTo>
                    <a:pt x="4525691" y="0"/>
                  </a:lnTo>
                  <a:lnTo>
                    <a:pt x="4776894" y="685800"/>
                  </a:lnTo>
                  <a:lnTo>
                    <a:pt x="0" y="685800"/>
                  </a:lnTo>
                  <a:close/>
                </a:path>
              </a:pathLst>
            </a:custGeom>
            <a:solidFill>
              <a:srgbClr val="737373">
                <a:alpha val="75000"/>
              </a:srgbClr>
            </a:solidFill>
            <a:ln>
              <a:noFill/>
              <a:headEnd type="none" w="med" len="med"/>
              <a:tailEnd type="none" w="med" len="med"/>
            </a:ln>
            <a:scene3d>
              <a:camera prst="orthographicFront"/>
              <a:lightRig rig="threePt" dir="t"/>
            </a:scene3d>
            <a:sp3d>
              <a:bevelT w="19050" h="6350" prst="hardEdge"/>
            </a:sp3d>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62" name="Freeform: Shape 61">
              <a:extLst>
                <a:ext uri="{FF2B5EF4-FFF2-40B4-BE49-F238E27FC236}">
                  <a16:creationId xmlns:a16="http://schemas.microsoft.com/office/drawing/2014/main" id="{1213C206-456D-4A7F-B3C5-76164C14763F}"/>
                </a:ext>
              </a:extLst>
            </p:cNvPr>
            <p:cNvSpPr/>
            <p:nvPr/>
          </p:nvSpPr>
          <p:spPr bwMode="auto">
            <a:xfrm>
              <a:off x="382265" y="3891705"/>
              <a:ext cx="4968893" cy="685800"/>
            </a:xfrm>
            <a:custGeom>
              <a:avLst/>
              <a:gdLst>
                <a:gd name="connsiteX0" fmla="*/ 0 w 4968893"/>
                <a:gd name="connsiteY0" fmla="*/ 0 h 685800"/>
                <a:gd name="connsiteX1" fmla="*/ 4840755 w 4968893"/>
                <a:gd name="connsiteY1" fmla="*/ 0 h 685800"/>
                <a:gd name="connsiteX2" fmla="*/ 4968893 w 4968893"/>
                <a:gd name="connsiteY2" fmla="*/ 349824 h 685800"/>
                <a:gd name="connsiteX3" fmla="*/ 4845827 w 4968893"/>
                <a:gd name="connsiteY3" fmla="*/ 685800 h 685800"/>
                <a:gd name="connsiteX4" fmla="*/ 0 w 4968893"/>
                <a:gd name="connsiteY4" fmla="*/ 685800 h 685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68893" h="685800">
                  <a:moveTo>
                    <a:pt x="0" y="0"/>
                  </a:moveTo>
                  <a:lnTo>
                    <a:pt x="4840755" y="0"/>
                  </a:lnTo>
                  <a:lnTo>
                    <a:pt x="4968893" y="349824"/>
                  </a:lnTo>
                  <a:lnTo>
                    <a:pt x="4845827" y="685800"/>
                  </a:lnTo>
                  <a:lnTo>
                    <a:pt x="0" y="685800"/>
                  </a:lnTo>
                  <a:close/>
                </a:path>
              </a:pathLst>
            </a:custGeom>
            <a:solidFill>
              <a:srgbClr val="737373">
                <a:alpha val="75000"/>
              </a:srgbClr>
            </a:solidFill>
            <a:ln>
              <a:noFill/>
              <a:headEnd type="none" w="med" len="med"/>
              <a:tailEnd type="none" w="med" len="med"/>
            </a:ln>
            <a:scene3d>
              <a:camera prst="orthographicFront"/>
              <a:lightRig rig="threePt" dir="t"/>
            </a:scene3d>
            <a:sp3d>
              <a:bevelT w="19050" h="6350" prst="hardEdge"/>
            </a:sp3d>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63" name="Freeform: Shape 62">
              <a:extLst>
                <a:ext uri="{FF2B5EF4-FFF2-40B4-BE49-F238E27FC236}">
                  <a16:creationId xmlns:a16="http://schemas.microsoft.com/office/drawing/2014/main" id="{ABB1A2B6-B14B-4E11-BF67-3060FAC8B0E9}"/>
                </a:ext>
              </a:extLst>
            </p:cNvPr>
            <p:cNvSpPr/>
            <p:nvPr/>
          </p:nvSpPr>
          <p:spPr bwMode="auto">
            <a:xfrm>
              <a:off x="382264" y="4751850"/>
              <a:ext cx="4781966" cy="685800"/>
            </a:xfrm>
            <a:custGeom>
              <a:avLst/>
              <a:gdLst>
                <a:gd name="connsiteX0" fmla="*/ 0 w 4781966"/>
                <a:gd name="connsiteY0" fmla="*/ 0 h 685800"/>
                <a:gd name="connsiteX1" fmla="*/ 4781966 w 4781966"/>
                <a:gd name="connsiteY1" fmla="*/ 0 h 685800"/>
                <a:gd name="connsiteX2" fmla="*/ 4530763 w 4781966"/>
                <a:gd name="connsiteY2" fmla="*/ 685800 h 685800"/>
                <a:gd name="connsiteX3" fmla="*/ 0 w 4781966"/>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4781966" h="685800">
                  <a:moveTo>
                    <a:pt x="0" y="0"/>
                  </a:moveTo>
                  <a:lnTo>
                    <a:pt x="4781966" y="0"/>
                  </a:lnTo>
                  <a:lnTo>
                    <a:pt x="4530763" y="685800"/>
                  </a:lnTo>
                  <a:lnTo>
                    <a:pt x="0" y="685800"/>
                  </a:lnTo>
                  <a:close/>
                </a:path>
              </a:pathLst>
            </a:custGeom>
            <a:solidFill>
              <a:srgbClr val="737373">
                <a:alpha val="75000"/>
              </a:srgbClr>
            </a:solidFill>
            <a:ln>
              <a:noFill/>
              <a:headEnd type="none" w="med" len="med"/>
              <a:tailEnd type="none" w="med" len="med"/>
            </a:ln>
            <a:scene3d>
              <a:camera prst="orthographicFront"/>
              <a:lightRig rig="threePt" dir="t"/>
            </a:scene3d>
            <a:sp3d>
              <a:bevelT w="19050" h="6350" prst="hardEdge"/>
            </a:sp3d>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64" name="Freeform: Shape 63">
              <a:extLst>
                <a:ext uri="{FF2B5EF4-FFF2-40B4-BE49-F238E27FC236}">
                  <a16:creationId xmlns:a16="http://schemas.microsoft.com/office/drawing/2014/main" id="{161FA6B7-9C22-47B8-AB1F-A917AC8EC63E}"/>
                </a:ext>
              </a:extLst>
            </p:cNvPr>
            <p:cNvSpPr/>
            <p:nvPr/>
          </p:nvSpPr>
          <p:spPr bwMode="auto">
            <a:xfrm>
              <a:off x="382264" y="5611994"/>
              <a:ext cx="4466902" cy="685800"/>
            </a:xfrm>
            <a:custGeom>
              <a:avLst/>
              <a:gdLst>
                <a:gd name="connsiteX0" fmla="*/ 0 w 4466902"/>
                <a:gd name="connsiteY0" fmla="*/ 0 h 685800"/>
                <a:gd name="connsiteX1" fmla="*/ 4466902 w 4466902"/>
                <a:gd name="connsiteY1" fmla="*/ 0 h 685800"/>
                <a:gd name="connsiteX2" fmla="*/ 4222372 w 4466902"/>
                <a:gd name="connsiteY2" fmla="*/ 667582 h 685800"/>
                <a:gd name="connsiteX3" fmla="*/ 4222372 w 4466902"/>
                <a:gd name="connsiteY3" fmla="*/ 685800 h 685800"/>
                <a:gd name="connsiteX4" fmla="*/ 0 w 4466902"/>
                <a:gd name="connsiteY4" fmla="*/ 685800 h 685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66902" h="685800">
                  <a:moveTo>
                    <a:pt x="0" y="0"/>
                  </a:moveTo>
                  <a:lnTo>
                    <a:pt x="4466902" y="0"/>
                  </a:lnTo>
                  <a:lnTo>
                    <a:pt x="4222372" y="667582"/>
                  </a:lnTo>
                  <a:lnTo>
                    <a:pt x="4222372" y="685800"/>
                  </a:lnTo>
                  <a:lnTo>
                    <a:pt x="0" y="685800"/>
                  </a:lnTo>
                  <a:close/>
                </a:path>
              </a:pathLst>
            </a:custGeom>
            <a:solidFill>
              <a:srgbClr val="737373">
                <a:alpha val="75000"/>
              </a:srgbClr>
            </a:solidFill>
            <a:ln>
              <a:noFill/>
              <a:headEnd type="none" w="med" len="med"/>
              <a:tailEnd type="none" w="med" len="med"/>
            </a:ln>
            <a:scene3d>
              <a:camera prst="orthographicFront"/>
              <a:lightRig rig="threePt" dir="t"/>
            </a:scene3d>
            <a:sp3d>
              <a:bevelT w="19050" h="6350" prst="hardEdge"/>
            </a:sp3d>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65" name="Freeform: Shape 64">
              <a:extLst>
                <a:ext uri="{FF2B5EF4-FFF2-40B4-BE49-F238E27FC236}">
                  <a16:creationId xmlns:a16="http://schemas.microsoft.com/office/drawing/2014/main" id="{B5D19D75-2B9B-4413-821F-15CC80FF366E}"/>
                </a:ext>
              </a:extLst>
            </p:cNvPr>
            <p:cNvSpPr/>
            <p:nvPr/>
          </p:nvSpPr>
          <p:spPr bwMode="auto">
            <a:xfrm>
              <a:off x="382264" y="2171415"/>
              <a:ext cx="4462332" cy="685800"/>
            </a:xfrm>
            <a:custGeom>
              <a:avLst/>
              <a:gdLst>
                <a:gd name="connsiteX0" fmla="*/ 4209758 w 4462332"/>
                <a:gd name="connsiteY0" fmla="*/ 0 h 685800"/>
                <a:gd name="connsiteX1" fmla="*/ 4209972 w 4462332"/>
                <a:gd name="connsiteY1" fmla="*/ 0 h 685800"/>
                <a:gd name="connsiteX2" fmla="*/ 4462332 w 4462332"/>
                <a:gd name="connsiteY2" fmla="*/ 685800 h 685800"/>
                <a:gd name="connsiteX3" fmla="*/ 4209758 w 4462332"/>
                <a:gd name="connsiteY3" fmla="*/ 685800 h 685800"/>
                <a:gd name="connsiteX4" fmla="*/ 0 w 4462332"/>
                <a:gd name="connsiteY4" fmla="*/ 0 h 685800"/>
                <a:gd name="connsiteX5" fmla="*/ 4209758 w 4462332"/>
                <a:gd name="connsiteY5" fmla="*/ 0 h 685800"/>
                <a:gd name="connsiteX6" fmla="*/ 4209758 w 4462332"/>
                <a:gd name="connsiteY6" fmla="*/ 685800 h 685800"/>
                <a:gd name="connsiteX7" fmla="*/ 0 w 4462332"/>
                <a:gd name="connsiteY7" fmla="*/ 6858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62332" h="685800">
                  <a:moveTo>
                    <a:pt x="4209758" y="0"/>
                  </a:moveTo>
                  <a:lnTo>
                    <a:pt x="4209972" y="0"/>
                  </a:lnTo>
                  <a:lnTo>
                    <a:pt x="4462332" y="685800"/>
                  </a:lnTo>
                  <a:lnTo>
                    <a:pt x="4209758" y="685800"/>
                  </a:lnTo>
                  <a:close/>
                  <a:moveTo>
                    <a:pt x="0" y="0"/>
                  </a:moveTo>
                  <a:lnTo>
                    <a:pt x="4209758" y="0"/>
                  </a:lnTo>
                  <a:lnTo>
                    <a:pt x="4209758" y="685800"/>
                  </a:lnTo>
                  <a:lnTo>
                    <a:pt x="0" y="685800"/>
                  </a:lnTo>
                  <a:close/>
                </a:path>
              </a:pathLst>
            </a:custGeom>
            <a:solidFill>
              <a:srgbClr val="737373">
                <a:alpha val="75000"/>
              </a:srgbClr>
            </a:solidFill>
            <a:ln>
              <a:noFill/>
              <a:headEnd type="none" w="med" len="med"/>
              <a:tailEnd type="none" w="med" len="med"/>
            </a:ln>
            <a:scene3d>
              <a:camera prst="orthographicFront"/>
              <a:lightRig rig="threePt" dir="t"/>
            </a:scene3d>
            <a:sp3d>
              <a:bevelT w="19050" h="6350" prst="hardEdge"/>
            </a:sp3d>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0" name="Oval 9"/>
            <p:cNvSpPr/>
            <p:nvPr/>
          </p:nvSpPr>
          <p:spPr bwMode="auto">
            <a:xfrm>
              <a:off x="452563" y="2239995"/>
              <a:ext cx="548640" cy="548640"/>
            </a:xfrm>
            <a:prstGeom prst="ellipse">
              <a:avLst/>
            </a:prstGeom>
            <a:solidFill>
              <a:srgbClr val="0078D7"/>
            </a:solidFill>
            <a:ln>
              <a:noFill/>
              <a:headEnd type="none" w="med" len="med"/>
              <a:tailEnd type="none" w="med" len="med"/>
            </a:ln>
            <a:effectLst/>
            <a:scene3d>
              <a:camera prst="orthographicFront"/>
              <a:lightRig rig="threePt" dir="t"/>
            </a:scene3d>
            <a:sp3d>
              <a:bevelT w="19050" h="6350" prst="hardEdge"/>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2296" tIns="137160" rIns="91440" bIns="0" numCol="1" spcCol="0" rtlCol="0" fromWordArt="0" anchor="ctr" anchorCtr="0" forceAA="0" compatLnSpc="1">
              <a:prstTxWarp prst="textNoShape">
                <a:avLst/>
              </a:prstTxWarp>
              <a:noAutofit/>
            </a:bodyPr>
            <a:lstStyle/>
            <a:p>
              <a:pPr algn="ctr" defTabSz="913923" fontAlgn="base">
                <a:lnSpc>
                  <a:spcPct val="70000"/>
                </a:lnSpc>
                <a:spcBef>
                  <a:spcPct val="0"/>
                </a:spcBef>
                <a:spcAft>
                  <a:spcPct val="0"/>
                </a:spcAft>
                <a:defRPr/>
              </a:pPr>
              <a:r>
                <a:rPr lang="en-US" sz="3200" kern="800" spc="-100" dirty="0">
                  <a:solidFill>
                    <a:schemeClr val="bg1"/>
                  </a:solidFill>
                  <a:effectLst>
                    <a:outerShdw blurRad="12700" dist="12700" dir="2700000" algn="tl" rotWithShape="0">
                      <a:prstClr val="black">
                        <a:alpha val="40000"/>
                      </a:prstClr>
                    </a:outerShdw>
                  </a:effectLst>
                  <a:latin typeface="Segoe UI Semibold" panose="020B0702040204020203" pitchFamily="34" charset="0"/>
                  <a:ea typeface="Segoe UI" pitchFamily="34" charset="0"/>
                  <a:cs typeface="Segoe UI" pitchFamily="34" charset="0"/>
                </a:rPr>
                <a:t>1</a:t>
              </a:r>
              <a:endParaRPr lang="en-US" sz="800" kern="800" spc="-100" dirty="0">
                <a:solidFill>
                  <a:schemeClr val="bg1"/>
                </a:solidFill>
                <a:effectLst>
                  <a:outerShdw blurRad="12700" dist="12700" dir="2700000" algn="tl" rotWithShape="0">
                    <a:prstClr val="black">
                      <a:alpha val="40000"/>
                    </a:prstClr>
                  </a:outerShdw>
                </a:effectLst>
                <a:latin typeface="Segoe UI Semibold" panose="020B0702040204020203" pitchFamily="34" charset="0"/>
                <a:ea typeface="Segoe UI" pitchFamily="34" charset="0"/>
                <a:cs typeface="Segoe UI" pitchFamily="34" charset="0"/>
              </a:endParaRPr>
            </a:p>
          </p:txBody>
        </p:sp>
        <p:sp>
          <p:nvSpPr>
            <p:cNvPr id="11" name="Rectangle 10"/>
            <p:cNvSpPr/>
            <p:nvPr/>
          </p:nvSpPr>
          <p:spPr>
            <a:xfrm>
              <a:off x="1118629" y="2175967"/>
              <a:ext cx="3474720" cy="685800"/>
            </a:xfrm>
            <a:prstGeom prst="rect">
              <a:avLst/>
            </a:prstGeom>
            <a:noFill/>
          </p:spPr>
          <p:txBody>
            <a:bodyPr wrap="square" anchor="ctr" anchorCtr="0">
              <a:noAutofit/>
            </a:bodyPr>
            <a:lstStyle/>
            <a:p>
              <a:pPr>
                <a:lnSpc>
                  <a:spcPct val="90000"/>
                </a:lnSpc>
              </a:pPr>
              <a:r>
                <a:rPr lang="en-US" dirty="0">
                  <a:solidFill>
                    <a:schemeClr val="bg1"/>
                  </a:solidFill>
                </a:rPr>
                <a:t>Digital services are transforming customer engagement</a:t>
              </a:r>
            </a:p>
          </p:txBody>
        </p:sp>
        <p:sp>
          <p:nvSpPr>
            <p:cNvPr id="12" name="Oval 11"/>
            <p:cNvSpPr/>
            <p:nvPr/>
          </p:nvSpPr>
          <p:spPr bwMode="auto">
            <a:xfrm>
              <a:off x="452563" y="3100140"/>
              <a:ext cx="548640" cy="548640"/>
            </a:xfrm>
            <a:prstGeom prst="ellipse">
              <a:avLst/>
            </a:prstGeom>
            <a:solidFill>
              <a:srgbClr val="0078D7"/>
            </a:solidFill>
            <a:ln>
              <a:noFill/>
              <a:headEnd type="none" w="med" len="med"/>
              <a:tailEnd type="none" w="med" len="med"/>
            </a:ln>
            <a:effectLst/>
            <a:scene3d>
              <a:camera prst="orthographicFront"/>
              <a:lightRig rig="threePt" dir="t"/>
            </a:scene3d>
            <a:sp3d>
              <a:bevelT w="19050" h="6350" prst="hardEdge"/>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2296" tIns="137160" rIns="91440" bIns="0" numCol="1" spcCol="0" rtlCol="0" fromWordArt="0" anchor="ctr" anchorCtr="0" forceAA="0" compatLnSpc="1">
              <a:prstTxWarp prst="textNoShape">
                <a:avLst/>
              </a:prstTxWarp>
              <a:noAutofit/>
            </a:bodyPr>
            <a:lstStyle/>
            <a:p>
              <a:pPr algn="ctr" defTabSz="913923" fontAlgn="base">
                <a:lnSpc>
                  <a:spcPct val="70000"/>
                </a:lnSpc>
                <a:spcBef>
                  <a:spcPct val="0"/>
                </a:spcBef>
                <a:spcAft>
                  <a:spcPct val="0"/>
                </a:spcAft>
                <a:defRPr/>
              </a:pPr>
              <a:r>
                <a:rPr lang="en-US" sz="3200" kern="800" spc="-100" dirty="0">
                  <a:solidFill>
                    <a:schemeClr val="bg1"/>
                  </a:solidFill>
                  <a:effectLst>
                    <a:outerShdw blurRad="12700" dist="12700" dir="2700000" algn="tl" rotWithShape="0">
                      <a:prstClr val="black">
                        <a:alpha val="40000"/>
                      </a:prstClr>
                    </a:outerShdw>
                  </a:effectLst>
                  <a:latin typeface="Segoe UI Semibold" panose="020B0702040204020203" pitchFamily="34" charset="0"/>
                  <a:ea typeface="Segoe UI" pitchFamily="34" charset="0"/>
                  <a:cs typeface="Segoe UI" pitchFamily="34" charset="0"/>
                </a:rPr>
                <a:t>2</a:t>
              </a:r>
              <a:endParaRPr lang="en-US" sz="800" kern="800" spc="-100" dirty="0">
                <a:solidFill>
                  <a:schemeClr val="bg1"/>
                </a:solidFill>
                <a:effectLst>
                  <a:outerShdw blurRad="12700" dist="12700" dir="2700000" algn="tl" rotWithShape="0">
                    <a:prstClr val="black">
                      <a:alpha val="40000"/>
                    </a:prstClr>
                  </a:outerShdw>
                </a:effectLst>
                <a:latin typeface="Segoe UI Semibold" panose="020B0702040204020203" pitchFamily="34" charset="0"/>
                <a:ea typeface="Segoe UI" pitchFamily="34" charset="0"/>
                <a:cs typeface="Segoe UI" pitchFamily="34" charset="0"/>
              </a:endParaRPr>
            </a:p>
          </p:txBody>
        </p:sp>
        <p:sp>
          <p:nvSpPr>
            <p:cNvPr id="13" name="Rectangle 12"/>
            <p:cNvSpPr/>
            <p:nvPr/>
          </p:nvSpPr>
          <p:spPr>
            <a:xfrm>
              <a:off x="1118629" y="3034974"/>
              <a:ext cx="3474720" cy="685800"/>
            </a:xfrm>
            <a:prstGeom prst="rect">
              <a:avLst/>
            </a:prstGeom>
            <a:noFill/>
          </p:spPr>
          <p:txBody>
            <a:bodyPr wrap="square" anchor="ctr" anchorCtr="0">
              <a:noAutofit/>
            </a:bodyPr>
            <a:lstStyle/>
            <a:p>
              <a:pPr>
                <a:lnSpc>
                  <a:spcPct val="90000"/>
                </a:lnSpc>
              </a:pPr>
              <a:r>
                <a:rPr lang="en-US" dirty="0">
                  <a:solidFill>
                    <a:schemeClr val="bg1"/>
                  </a:solidFill>
                </a:rPr>
                <a:t>Every employee can and </a:t>
              </a:r>
              <a:br>
                <a:rPr lang="en-US" dirty="0">
                  <a:solidFill>
                    <a:schemeClr val="bg1"/>
                  </a:solidFill>
                </a:rPr>
              </a:br>
              <a:r>
                <a:rPr lang="en-US" dirty="0">
                  <a:solidFill>
                    <a:schemeClr val="bg1"/>
                  </a:solidFill>
                </a:rPr>
                <a:t>should be more empowered</a:t>
              </a:r>
            </a:p>
          </p:txBody>
        </p:sp>
        <p:sp>
          <p:nvSpPr>
            <p:cNvPr id="14" name="Oval 13"/>
            <p:cNvSpPr/>
            <p:nvPr/>
          </p:nvSpPr>
          <p:spPr bwMode="auto">
            <a:xfrm>
              <a:off x="452563" y="3960285"/>
              <a:ext cx="548640" cy="548640"/>
            </a:xfrm>
            <a:prstGeom prst="ellipse">
              <a:avLst/>
            </a:prstGeom>
            <a:solidFill>
              <a:srgbClr val="0078D7"/>
            </a:solidFill>
            <a:ln>
              <a:noFill/>
              <a:headEnd type="none" w="med" len="med"/>
              <a:tailEnd type="none" w="med" len="med"/>
            </a:ln>
            <a:effectLst/>
            <a:scene3d>
              <a:camera prst="orthographicFront"/>
              <a:lightRig rig="threePt" dir="t"/>
            </a:scene3d>
            <a:sp3d>
              <a:bevelT w="19050" h="6350" prst="hardEdge"/>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2296" tIns="137160" rIns="91440" bIns="0" numCol="1" spcCol="0" rtlCol="0" fromWordArt="0" anchor="ctr" anchorCtr="0" forceAA="0" compatLnSpc="1">
              <a:prstTxWarp prst="textNoShape">
                <a:avLst/>
              </a:prstTxWarp>
              <a:noAutofit/>
            </a:bodyPr>
            <a:lstStyle/>
            <a:p>
              <a:pPr algn="ctr" defTabSz="913923" fontAlgn="base">
                <a:lnSpc>
                  <a:spcPct val="70000"/>
                </a:lnSpc>
                <a:spcBef>
                  <a:spcPct val="0"/>
                </a:spcBef>
                <a:spcAft>
                  <a:spcPct val="0"/>
                </a:spcAft>
                <a:defRPr/>
              </a:pPr>
              <a:r>
                <a:rPr lang="en-US" sz="3200" kern="800" spc="-100" dirty="0">
                  <a:solidFill>
                    <a:schemeClr val="bg1"/>
                  </a:solidFill>
                  <a:effectLst>
                    <a:outerShdw blurRad="12700" dist="12700" dir="2700000" algn="tl" rotWithShape="0">
                      <a:prstClr val="black">
                        <a:alpha val="40000"/>
                      </a:prstClr>
                    </a:outerShdw>
                  </a:effectLst>
                  <a:latin typeface="Segoe UI Semibold" panose="020B0702040204020203" pitchFamily="34" charset="0"/>
                  <a:ea typeface="Segoe UI" pitchFamily="34" charset="0"/>
                  <a:cs typeface="Segoe UI" pitchFamily="34" charset="0"/>
                </a:rPr>
                <a:t>3</a:t>
              </a:r>
              <a:endParaRPr lang="en-US" sz="800" kern="800" spc="-100" dirty="0">
                <a:solidFill>
                  <a:schemeClr val="bg1"/>
                </a:solidFill>
                <a:effectLst>
                  <a:outerShdw blurRad="12700" dist="12700" dir="2700000" algn="tl" rotWithShape="0">
                    <a:prstClr val="black">
                      <a:alpha val="40000"/>
                    </a:prstClr>
                  </a:outerShdw>
                </a:effectLst>
                <a:latin typeface="Segoe UI Semibold" panose="020B0702040204020203" pitchFamily="34" charset="0"/>
                <a:ea typeface="Segoe UI" pitchFamily="34" charset="0"/>
                <a:cs typeface="Segoe UI" pitchFamily="34" charset="0"/>
              </a:endParaRPr>
            </a:p>
          </p:txBody>
        </p:sp>
        <p:sp>
          <p:nvSpPr>
            <p:cNvPr id="15" name="Rectangle 14"/>
            <p:cNvSpPr/>
            <p:nvPr/>
          </p:nvSpPr>
          <p:spPr>
            <a:xfrm>
              <a:off x="1118629" y="3893981"/>
              <a:ext cx="3474720" cy="685800"/>
            </a:xfrm>
            <a:prstGeom prst="rect">
              <a:avLst/>
            </a:prstGeom>
            <a:noFill/>
          </p:spPr>
          <p:txBody>
            <a:bodyPr wrap="square" anchor="ctr" anchorCtr="0">
              <a:noAutofit/>
            </a:bodyPr>
            <a:lstStyle/>
            <a:p>
              <a:pPr>
                <a:lnSpc>
                  <a:spcPct val="90000"/>
                </a:lnSpc>
              </a:pPr>
              <a:r>
                <a:rPr lang="en-US" dirty="0">
                  <a:solidFill>
                    <a:schemeClr val="bg1"/>
                  </a:solidFill>
                </a:rPr>
                <a:t>The Internet of Things </a:t>
              </a:r>
              <a:br>
                <a:rPr lang="en-US" dirty="0">
                  <a:solidFill>
                    <a:schemeClr val="bg1"/>
                  </a:solidFill>
                </a:rPr>
              </a:br>
              <a:r>
                <a:rPr lang="en-US" dirty="0">
                  <a:solidFill>
                    <a:schemeClr val="bg1"/>
                  </a:solidFill>
                </a:rPr>
                <a:t>cannot be ignored</a:t>
              </a:r>
            </a:p>
          </p:txBody>
        </p:sp>
        <p:sp>
          <p:nvSpPr>
            <p:cNvPr id="16" name="Oval 15"/>
            <p:cNvSpPr/>
            <p:nvPr/>
          </p:nvSpPr>
          <p:spPr bwMode="auto">
            <a:xfrm>
              <a:off x="452563" y="4820430"/>
              <a:ext cx="548640" cy="548640"/>
            </a:xfrm>
            <a:prstGeom prst="ellipse">
              <a:avLst/>
            </a:prstGeom>
            <a:solidFill>
              <a:srgbClr val="0078D7"/>
            </a:solidFill>
            <a:ln>
              <a:noFill/>
              <a:headEnd type="none" w="med" len="med"/>
              <a:tailEnd type="none" w="med" len="med"/>
            </a:ln>
            <a:effectLst/>
            <a:scene3d>
              <a:camera prst="orthographicFront"/>
              <a:lightRig rig="threePt" dir="t"/>
            </a:scene3d>
            <a:sp3d>
              <a:bevelT w="19050" h="6350" prst="hardEdge"/>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2296" tIns="137160" rIns="91440" bIns="0" numCol="1" spcCol="0" rtlCol="0" fromWordArt="0" anchor="ctr" anchorCtr="0" forceAA="0" compatLnSpc="1">
              <a:prstTxWarp prst="textNoShape">
                <a:avLst/>
              </a:prstTxWarp>
              <a:noAutofit/>
            </a:bodyPr>
            <a:lstStyle/>
            <a:p>
              <a:pPr algn="ctr" defTabSz="913923" fontAlgn="base">
                <a:lnSpc>
                  <a:spcPct val="70000"/>
                </a:lnSpc>
                <a:spcBef>
                  <a:spcPct val="0"/>
                </a:spcBef>
                <a:spcAft>
                  <a:spcPct val="0"/>
                </a:spcAft>
                <a:defRPr/>
              </a:pPr>
              <a:r>
                <a:rPr lang="en-US" sz="3200" kern="800" spc="-100" dirty="0">
                  <a:solidFill>
                    <a:schemeClr val="bg1"/>
                  </a:solidFill>
                  <a:effectLst>
                    <a:outerShdw blurRad="12700" dist="12700" dir="2700000" algn="tl" rotWithShape="0">
                      <a:prstClr val="black">
                        <a:alpha val="40000"/>
                      </a:prstClr>
                    </a:outerShdw>
                  </a:effectLst>
                  <a:latin typeface="Segoe UI Semibold" panose="020B0702040204020203" pitchFamily="34" charset="0"/>
                  <a:ea typeface="Segoe UI" pitchFamily="34" charset="0"/>
                  <a:cs typeface="Segoe UI" pitchFamily="34" charset="0"/>
                </a:rPr>
                <a:t>4</a:t>
              </a:r>
              <a:endParaRPr lang="en-US" sz="800" kern="800" spc="-100" dirty="0">
                <a:solidFill>
                  <a:schemeClr val="bg1"/>
                </a:solidFill>
                <a:effectLst>
                  <a:outerShdw blurRad="12700" dist="12700" dir="2700000" algn="tl" rotWithShape="0">
                    <a:prstClr val="black">
                      <a:alpha val="40000"/>
                    </a:prstClr>
                  </a:outerShdw>
                </a:effectLst>
                <a:latin typeface="Segoe UI Semibold" panose="020B0702040204020203" pitchFamily="34" charset="0"/>
                <a:ea typeface="Segoe UI" pitchFamily="34" charset="0"/>
                <a:cs typeface="Segoe UI" pitchFamily="34" charset="0"/>
              </a:endParaRPr>
            </a:p>
          </p:txBody>
        </p:sp>
        <p:sp>
          <p:nvSpPr>
            <p:cNvPr id="17" name="Rectangle 16"/>
            <p:cNvSpPr/>
            <p:nvPr/>
          </p:nvSpPr>
          <p:spPr>
            <a:xfrm>
              <a:off x="1118629" y="4752988"/>
              <a:ext cx="3474720" cy="685800"/>
            </a:xfrm>
            <a:prstGeom prst="rect">
              <a:avLst/>
            </a:prstGeom>
            <a:noFill/>
          </p:spPr>
          <p:txBody>
            <a:bodyPr wrap="square" anchor="ctr" anchorCtr="0">
              <a:noAutofit/>
            </a:bodyPr>
            <a:lstStyle/>
            <a:p>
              <a:pPr>
                <a:lnSpc>
                  <a:spcPct val="90000"/>
                </a:lnSpc>
              </a:pPr>
              <a:r>
                <a:rPr lang="en-US" dirty="0">
                  <a:solidFill>
                    <a:schemeClr val="bg1"/>
                  </a:solidFill>
                </a:rPr>
                <a:t>Customer experience will </a:t>
              </a:r>
              <a:br>
                <a:rPr lang="en-US" dirty="0">
                  <a:solidFill>
                    <a:schemeClr val="bg1"/>
                  </a:solidFill>
                </a:rPr>
              </a:br>
              <a:r>
                <a:rPr lang="en-US" dirty="0">
                  <a:solidFill>
                    <a:schemeClr val="bg1"/>
                  </a:solidFill>
                </a:rPr>
                <a:t>eclipse product and price</a:t>
              </a:r>
            </a:p>
          </p:txBody>
        </p:sp>
        <p:sp>
          <p:nvSpPr>
            <p:cNvPr id="18" name="Oval 17"/>
            <p:cNvSpPr/>
            <p:nvPr/>
          </p:nvSpPr>
          <p:spPr bwMode="auto">
            <a:xfrm>
              <a:off x="452563" y="5680574"/>
              <a:ext cx="548640" cy="548640"/>
            </a:xfrm>
            <a:prstGeom prst="ellipse">
              <a:avLst/>
            </a:prstGeom>
            <a:solidFill>
              <a:srgbClr val="0078D7"/>
            </a:solidFill>
            <a:ln>
              <a:noFill/>
              <a:headEnd type="none" w="med" len="med"/>
              <a:tailEnd type="none" w="med" len="med"/>
            </a:ln>
            <a:effectLst/>
            <a:scene3d>
              <a:camera prst="orthographicFront"/>
              <a:lightRig rig="threePt" dir="t"/>
            </a:scene3d>
            <a:sp3d>
              <a:bevelT w="19050" h="6350" prst="hardEdge"/>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2296" tIns="137160" rIns="91440" bIns="0" numCol="1" spcCol="0" rtlCol="0" fromWordArt="0" anchor="ctr" anchorCtr="0" forceAA="0" compatLnSpc="1">
              <a:prstTxWarp prst="textNoShape">
                <a:avLst/>
              </a:prstTxWarp>
              <a:noAutofit/>
            </a:bodyPr>
            <a:lstStyle/>
            <a:p>
              <a:pPr algn="ctr" defTabSz="913923" fontAlgn="base">
                <a:lnSpc>
                  <a:spcPct val="70000"/>
                </a:lnSpc>
                <a:spcBef>
                  <a:spcPct val="0"/>
                </a:spcBef>
                <a:spcAft>
                  <a:spcPct val="0"/>
                </a:spcAft>
                <a:defRPr/>
              </a:pPr>
              <a:r>
                <a:rPr lang="en-US" sz="3200" kern="800" spc="-100" dirty="0">
                  <a:solidFill>
                    <a:schemeClr val="bg1"/>
                  </a:solidFill>
                  <a:effectLst>
                    <a:outerShdw blurRad="12700" dist="12700" dir="2700000" algn="tl" rotWithShape="0">
                      <a:prstClr val="black">
                        <a:alpha val="40000"/>
                      </a:prstClr>
                    </a:outerShdw>
                  </a:effectLst>
                  <a:latin typeface="Segoe UI Semibold" panose="020B0702040204020203" pitchFamily="34" charset="0"/>
                  <a:ea typeface="Segoe UI" pitchFamily="34" charset="0"/>
                  <a:cs typeface="Segoe UI" pitchFamily="34" charset="0"/>
                </a:rPr>
                <a:t>5</a:t>
              </a:r>
              <a:endParaRPr lang="en-US" sz="800" kern="800" spc="-100" dirty="0">
                <a:solidFill>
                  <a:schemeClr val="bg1"/>
                </a:solidFill>
                <a:effectLst>
                  <a:outerShdw blurRad="12700" dist="12700" dir="2700000" algn="tl" rotWithShape="0">
                    <a:prstClr val="black">
                      <a:alpha val="40000"/>
                    </a:prstClr>
                  </a:outerShdw>
                </a:effectLst>
                <a:latin typeface="Segoe UI Semibold" panose="020B0702040204020203" pitchFamily="34" charset="0"/>
                <a:ea typeface="Segoe UI" pitchFamily="34" charset="0"/>
                <a:cs typeface="Segoe UI" pitchFamily="34" charset="0"/>
              </a:endParaRPr>
            </a:p>
          </p:txBody>
        </p:sp>
        <p:sp>
          <p:nvSpPr>
            <p:cNvPr id="19" name="Rectangle 18"/>
            <p:cNvSpPr/>
            <p:nvPr/>
          </p:nvSpPr>
          <p:spPr>
            <a:xfrm>
              <a:off x="1118629" y="5611994"/>
              <a:ext cx="3474720" cy="685800"/>
            </a:xfrm>
            <a:prstGeom prst="rect">
              <a:avLst/>
            </a:prstGeom>
            <a:noFill/>
          </p:spPr>
          <p:txBody>
            <a:bodyPr wrap="square" anchor="ctr" anchorCtr="0">
              <a:noAutofit/>
            </a:bodyPr>
            <a:lstStyle/>
            <a:p>
              <a:pPr>
                <a:lnSpc>
                  <a:spcPct val="90000"/>
                </a:lnSpc>
              </a:pPr>
              <a:r>
                <a:rPr lang="en-US" dirty="0">
                  <a:solidFill>
                    <a:schemeClr val="bg1"/>
                  </a:solidFill>
                </a:rPr>
                <a:t>Customer engagement is </a:t>
              </a:r>
              <a:br>
                <a:rPr lang="en-US" dirty="0">
                  <a:solidFill>
                    <a:schemeClr val="bg1"/>
                  </a:solidFill>
                </a:rPr>
              </a:br>
              <a:r>
                <a:rPr lang="en-US" dirty="0">
                  <a:solidFill>
                    <a:schemeClr val="bg1"/>
                  </a:solidFill>
                </a:rPr>
                <a:t>an ongoing commitment</a:t>
              </a:r>
            </a:p>
          </p:txBody>
        </p:sp>
      </p:grpSp>
      <p:sp>
        <p:nvSpPr>
          <p:cNvPr id="2" name="Slide Number Placeholder 1">
            <a:extLst>
              <a:ext uri="{FF2B5EF4-FFF2-40B4-BE49-F238E27FC236}">
                <a16:creationId xmlns:a16="http://schemas.microsoft.com/office/drawing/2014/main" id="{A6E854BC-93C8-43AE-8FAC-11EAFB701C72}"/>
              </a:ext>
            </a:extLst>
          </p:cNvPr>
          <p:cNvSpPr>
            <a:spLocks noGrp="1"/>
          </p:cNvSpPr>
          <p:nvPr>
            <p:ph type="sldNum" sz="quarter" idx="11"/>
          </p:nvPr>
        </p:nvSpPr>
        <p:spPr/>
        <p:txBody>
          <a:bodyPr/>
          <a:lstStyle/>
          <a:p>
            <a:fld id="{B5B7C7BE-0463-4DC4-9D10-A01A4A2951D5}" type="slidenum">
              <a:rPr lang="en-US" smtClean="0"/>
              <a:pPr/>
              <a:t>2</a:t>
            </a:fld>
            <a:endParaRPr lang="en-US"/>
          </a:p>
        </p:txBody>
      </p:sp>
    </p:spTree>
    <p:extLst>
      <p:ext uri="{BB962C8B-B14F-4D97-AF65-F5344CB8AC3E}">
        <p14:creationId xmlns:p14="http://schemas.microsoft.com/office/powerpoint/2010/main" val="1718620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left)">
                                      <p:cBhvr>
                                        <p:cTn id="11" dur="500"/>
                                        <p:tgtEl>
                                          <p:spTgt spid="60"/>
                                        </p:tgtEl>
                                      </p:cBhvr>
                                    </p:animEffect>
                                  </p:childTnLst>
                                </p:cTn>
                              </p:par>
                            </p:childTnLst>
                          </p:cTn>
                        </p:par>
                        <p:par>
                          <p:cTn id="12" fill="hold">
                            <p:stCondLst>
                              <p:cond delay="1250"/>
                            </p:stCondLst>
                            <p:childTnLst>
                              <p:par>
                                <p:cTn id="13" presetID="22" presetClass="entr" presetSubtype="8" fill="hold" nodeType="afterEffect">
                                  <p:stCondLst>
                                    <p:cond delay="250"/>
                                  </p:stCondLst>
                                  <p:childTnLst>
                                    <p:set>
                                      <p:cBhvr>
                                        <p:cTn id="14" dur="1" fill="hold">
                                          <p:stCondLst>
                                            <p:cond delay="0"/>
                                          </p:stCondLst>
                                        </p:cTn>
                                        <p:tgtEl>
                                          <p:spTgt spid="54"/>
                                        </p:tgtEl>
                                        <p:attrNameLst>
                                          <p:attrName>style.visibility</p:attrName>
                                        </p:attrNameLst>
                                      </p:cBhvr>
                                      <p:to>
                                        <p:strVal val="visible"/>
                                      </p:to>
                                    </p:set>
                                    <p:animEffect transition="in" filter="wipe(left)">
                                      <p:cBhvr>
                                        <p:cTn id="15" dur="500"/>
                                        <p:tgtEl>
                                          <p:spTgt spid="54"/>
                                        </p:tgtEl>
                                      </p:cBhvr>
                                    </p:animEffect>
                                  </p:childTnLst>
                                </p:cTn>
                              </p:par>
                              <p:par>
                                <p:cTn id="16" presetID="22" presetClass="entr" presetSubtype="8" fill="hold" nodeType="withEffect">
                                  <p:stCondLst>
                                    <p:cond delay="250"/>
                                  </p:stCondLst>
                                  <p:childTnLst>
                                    <p:set>
                                      <p:cBhvr>
                                        <p:cTn id="17" dur="1" fill="hold">
                                          <p:stCondLst>
                                            <p:cond delay="0"/>
                                          </p:stCondLst>
                                        </p:cTn>
                                        <p:tgtEl>
                                          <p:spTgt spid="55"/>
                                        </p:tgtEl>
                                        <p:attrNameLst>
                                          <p:attrName>style.visibility</p:attrName>
                                        </p:attrNameLst>
                                      </p:cBhvr>
                                      <p:to>
                                        <p:strVal val="visible"/>
                                      </p:to>
                                    </p:set>
                                    <p:animEffect transition="in" filter="wipe(left)">
                                      <p:cBhvr>
                                        <p:cTn id="18" dur="500"/>
                                        <p:tgtEl>
                                          <p:spTgt spid="55"/>
                                        </p:tgtEl>
                                      </p:cBhvr>
                                    </p:animEffect>
                                  </p:childTnLst>
                                </p:cTn>
                              </p:par>
                              <p:par>
                                <p:cTn id="19" presetID="22" presetClass="entr" presetSubtype="8" fill="hold" nodeType="withEffect">
                                  <p:stCondLst>
                                    <p:cond delay="250"/>
                                  </p:stCondLst>
                                  <p:childTnLst>
                                    <p:set>
                                      <p:cBhvr>
                                        <p:cTn id="20" dur="1" fill="hold">
                                          <p:stCondLst>
                                            <p:cond delay="0"/>
                                          </p:stCondLst>
                                        </p:cTn>
                                        <p:tgtEl>
                                          <p:spTgt spid="56"/>
                                        </p:tgtEl>
                                        <p:attrNameLst>
                                          <p:attrName>style.visibility</p:attrName>
                                        </p:attrNameLst>
                                      </p:cBhvr>
                                      <p:to>
                                        <p:strVal val="visible"/>
                                      </p:to>
                                    </p:set>
                                    <p:animEffect transition="in" filter="wipe(left)">
                                      <p:cBhvr>
                                        <p:cTn id="21"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Rectangle 125">
            <a:extLst>
              <a:ext uri="{FF2B5EF4-FFF2-40B4-BE49-F238E27FC236}">
                <a16:creationId xmlns:a16="http://schemas.microsoft.com/office/drawing/2014/main" id="{1C4A1B45-C293-42DD-83D1-3474B58024D0}"/>
              </a:ext>
            </a:extLst>
          </p:cNvPr>
          <p:cNvSpPr/>
          <p:nvPr/>
        </p:nvSpPr>
        <p:spPr bwMode="auto">
          <a:xfrm>
            <a:off x="509827" y="4185721"/>
            <a:ext cx="914400" cy="914400"/>
          </a:xfrm>
          <a:prstGeom prst="rect">
            <a:avLst/>
          </a:prstGeom>
          <a:solidFill>
            <a:srgbClr val="001E4E">
              <a:alpha val="90000"/>
            </a:srgbClr>
          </a:solidFill>
          <a:ln w="25400" cap="flat" cmpd="sng" algn="ctr">
            <a:noFill/>
            <a:prstDash val="solid"/>
            <a:headEnd type="none" w="med" len="med"/>
            <a:tailEnd type="none" w="med" len="med"/>
          </a:ln>
          <a:effectLst/>
        </p:spPr>
        <p:txBody>
          <a:bodyPr rot="0" spcFirstLastPara="0" vertOverflow="overflow" horzOverflow="overflow" vert="horz" wrap="square" lIns="182857" tIns="146285" rIns="182857" bIns="146285" numCol="1" spcCol="0" rtlCol="0" fromWordArt="0" anchor="t" anchorCtr="0" forceAA="0" compatLnSpc="1">
            <a:prstTxWarp prst="textNoShape">
              <a:avLst/>
            </a:prstTxWarp>
            <a:noAutofit/>
          </a:bodyPr>
          <a:lstStyle/>
          <a:p>
            <a:pPr marL="0" marR="0" lvl="0" indent="0" algn="ctr" defTabSz="932379"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25" name="Rectangle 124">
            <a:extLst>
              <a:ext uri="{FF2B5EF4-FFF2-40B4-BE49-F238E27FC236}">
                <a16:creationId xmlns:a16="http://schemas.microsoft.com/office/drawing/2014/main" id="{85562355-D8CE-4815-A374-3916EDA1D18B}"/>
              </a:ext>
            </a:extLst>
          </p:cNvPr>
          <p:cNvSpPr/>
          <p:nvPr/>
        </p:nvSpPr>
        <p:spPr bwMode="auto">
          <a:xfrm>
            <a:off x="509827" y="3104209"/>
            <a:ext cx="914400" cy="914400"/>
          </a:xfrm>
          <a:prstGeom prst="rect">
            <a:avLst/>
          </a:prstGeom>
          <a:solidFill>
            <a:srgbClr val="001E4E">
              <a:alpha val="90000"/>
            </a:srgbClr>
          </a:solidFill>
          <a:ln w="25400" cap="flat" cmpd="sng" algn="ctr">
            <a:noFill/>
            <a:prstDash val="solid"/>
            <a:headEnd type="none" w="med" len="med"/>
            <a:tailEnd type="none" w="med" len="med"/>
          </a:ln>
          <a:effectLst/>
        </p:spPr>
        <p:txBody>
          <a:bodyPr rot="0" spcFirstLastPara="0" vertOverflow="overflow" horzOverflow="overflow" vert="horz" wrap="square" lIns="182857" tIns="146285" rIns="182857" bIns="146285" numCol="1" spcCol="0" rtlCol="0" fromWordArt="0" anchor="t" anchorCtr="0" forceAA="0" compatLnSpc="1">
            <a:prstTxWarp prst="textNoShape">
              <a:avLst/>
            </a:prstTxWarp>
            <a:noAutofit/>
          </a:bodyPr>
          <a:lstStyle/>
          <a:p>
            <a:pPr marL="0" marR="0" lvl="0" indent="0" algn="ctr" defTabSz="932379"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 name="Title 2"/>
          <p:cNvSpPr>
            <a:spLocks noGrp="1"/>
          </p:cNvSpPr>
          <p:nvPr>
            <p:ph type="title"/>
          </p:nvPr>
        </p:nvSpPr>
        <p:spPr/>
        <p:txBody>
          <a:bodyPr/>
          <a:lstStyle/>
          <a:p>
            <a:r>
              <a:rPr lang="en-US" dirty="0"/>
              <a:t>Microsoft </a:t>
            </a:r>
            <a:r>
              <a:rPr lang="en-US" dirty="0" err="1"/>
              <a:t>AppSource</a:t>
            </a:r>
            <a:endParaRPr lang="en-US" dirty="0"/>
          </a:p>
        </p:txBody>
      </p:sp>
      <p:sp>
        <p:nvSpPr>
          <p:cNvPr id="4" name="Text Placeholder 3">
            <a:extLst>
              <a:ext uri="{FF2B5EF4-FFF2-40B4-BE49-F238E27FC236}">
                <a16:creationId xmlns:a16="http://schemas.microsoft.com/office/drawing/2014/main" id="{48E4C77E-5396-499E-A67D-2A527C9763F7}"/>
              </a:ext>
            </a:extLst>
          </p:cNvPr>
          <p:cNvSpPr>
            <a:spLocks noGrp="1"/>
          </p:cNvSpPr>
          <p:nvPr>
            <p:ph type="body" sz="quarter" idx="10"/>
          </p:nvPr>
        </p:nvSpPr>
        <p:spPr/>
        <p:txBody>
          <a:bodyPr/>
          <a:lstStyle/>
          <a:p>
            <a:r>
              <a:rPr lang="en-US" sz="2200" dirty="0"/>
              <a:t>One destination for customer BDM’s to discover, trial, and acquire line-of-business SaaS apps</a:t>
            </a:r>
          </a:p>
        </p:txBody>
      </p:sp>
      <p:cxnSp>
        <p:nvCxnSpPr>
          <p:cNvPr id="80" name="Straight Connector 79">
            <a:extLst>
              <a:ext uri="{FF2B5EF4-FFF2-40B4-BE49-F238E27FC236}">
                <a16:creationId xmlns:a16="http://schemas.microsoft.com/office/drawing/2014/main" id="{92997162-82F1-4571-8064-91B9F588D39A}"/>
              </a:ext>
            </a:extLst>
          </p:cNvPr>
          <p:cNvCxnSpPr/>
          <p:nvPr/>
        </p:nvCxnSpPr>
        <p:spPr>
          <a:xfrm>
            <a:off x="4967428" y="4465138"/>
            <a:ext cx="0" cy="1462853"/>
          </a:xfrm>
          <a:prstGeom prst="line">
            <a:avLst/>
          </a:prstGeom>
          <a:noFill/>
          <a:ln w="12700" cap="flat" cmpd="sng" algn="ctr">
            <a:solidFill>
              <a:schemeClr val="bg1"/>
            </a:solidFill>
            <a:prstDash val="solid"/>
            <a:headEnd type="oval" w="sm" len="sm"/>
            <a:tailEnd type="oval" w="sm" len="sm"/>
          </a:ln>
          <a:effectLst/>
        </p:spPr>
      </p:cxnSp>
      <p:cxnSp>
        <p:nvCxnSpPr>
          <p:cNvPr id="84" name="Straight Connector 83">
            <a:extLst>
              <a:ext uri="{FF2B5EF4-FFF2-40B4-BE49-F238E27FC236}">
                <a16:creationId xmlns:a16="http://schemas.microsoft.com/office/drawing/2014/main" id="{CE51F849-F8BA-417C-B924-56B33E1D49DA}"/>
              </a:ext>
            </a:extLst>
          </p:cNvPr>
          <p:cNvCxnSpPr/>
          <p:nvPr/>
        </p:nvCxnSpPr>
        <p:spPr>
          <a:xfrm>
            <a:off x="7395296" y="4465138"/>
            <a:ext cx="0" cy="1462853"/>
          </a:xfrm>
          <a:prstGeom prst="line">
            <a:avLst/>
          </a:prstGeom>
          <a:noFill/>
          <a:ln w="12700" cap="flat" cmpd="sng" algn="ctr">
            <a:solidFill>
              <a:schemeClr val="bg1"/>
            </a:solidFill>
            <a:prstDash val="solid"/>
            <a:headEnd type="oval" w="sm" len="sm"/>
            <a:tailEnd type="oval" w="sm" len="sm"/>
          </a:ln>
          <a:effectLst/>
        </p:spPr>
      </p:cxnSp>
      <p:cxnSp>
        <p:nvCxnSpPr>
          <p:cNvPr id="85" name="Straight Connector 84">
            <a:extLst>
              <a:ext uri="{FF2B5EF4-FFF2-40B4-BE49-F238E27FC236}">
                <a16:creationId xmlns:a16="http://schemas.microsoft.com/office/drawing/2014/main" id="{67CE6DDD-D5FA-45B1-A2E2-F90D56925F72}"/>
              </a:ext>
            </a:extLst>
          </p:cNvPr>
          <p:cNvCxnSpPr/>
          <p:nvPr/>
        </p:nvCxnSpPr>
        <p:spPr>
          <a:xfrm>
            <a:off x="9823164" y="4465138"/>
            <a:ext cx="0" cy="1462853"/>
          </a:xfrm>
          <a:prstGeom prst="line">
            <a:avLst/>
          </a:prstGeom>
          <a:noFill/>
          <a:ln w="12700" cap="flat" cmpd="sng" algn="ctr">
            <a:solidFill>
              <a:schemeClr val="bg1"/>
            </a:solidFill>
            <a:prstDash val="solid"/>
            <a:headEnd type="oval" w="sm" len="sm"/>
            <a:tailEnd type="oval" w="sm" len="sm"/>
          </a:ln>
          <a:effectLst/>
        </p:spPr>
      </p:cxnSp>
      <p:sp>
        <p:nvSpPr>
          <p:cNvPr id="107" name="Freeform 13">
            <a:extLst>
              <a:ext uri="{FF2B5EF4-FFF2-40B4-BE49-F238E27FC236}">
                <a16:creationId xmlns:a16="http://schemas.microsoft.com/office/drawing/2014/main" id="{9B8EBB11-6041-4391-B9A0-B1C9ED1A2A30}"/>
              </a:ext>
            </a:extLst>
          </p:cNvPr>
          <p:cNvSpPr>
            <a:spLocks noChangeAspect="1" noEditPoints="1"/>
          </p:cNvSpPr>
          <p:nvPr/>
        </p:nvSpPr>
        <p:spPr bwMode="auto">
          <a:xfrm>
            <a:off x="662863" y="4378035"/>
            <a:ext cx="638173" cy="572299"/>
          </a:xfrm>
          <a:custGeom>
            <a:avLst/>
            <a:gdLst>
              <a:gd name="T0" fmla="*/ 68 w 128"/>
              <a:gd name="T1" fmla="*/ 72 h 115"/>
              <a:gd name="T2" fmla="*/ 60 w 128"/>
              <a:gd name="T3" fmla="*/ 80 h 115"/>
              <a:gd name="T4" fmla="*/ 128 w 128"/>
              <a:gd name="T5" fmla="*/ 96 h 115"/>
              <a:gd name="T6" fmla="*/ 119 w 128"/>
              <a:gd name="T7" fmla="*/ 106 h 115"/>
              <a:gd name="T8" fmla="*/ 102 w 128"/>
              <a:gd name="T9" fmla="*/ 115 h 115"/>
              <a:gd name="T10" fmla="*/ 93 w 128"/>
              <a:gd name="T11" fmla="*/ 115 h 115"/>
              <a:gd name="T12" fmla="*/ 63 w 128"/>
              <a:gd name="T13" fmla="*/ 96 h 115"/>
              <a:gd name="T14" fmla="*/ 0 w 128"/>
              <a:gd name="T15" fmla="*/ 0 h 115"/>
              <a:gd name="T16" fmla="*/ 128 w 128"/>
              <a:gd name="T17" fmla="*/ 96 h 115"/>
              <a:gd name="T18" fmla="*/ 113 w 128"/>
              <a:gd name="T19" fmla="*/ 88 h 115"/>
              <a:gd name="T20" fmla="*/ 111 w 128"/>
              <a:gd name="T21" fmla="*/ 80 h 115"/>
              <a:gd name="T22" fmla="*/ 110 w 128"/>
              <a:gd name="T23" fmla="*/ 80 h 115"/>
              <a:gd name="T24" fmla="*/ 86 w 128"/>
              <a:gd name="T25" fmla="*/ 59 h 115"/>
              <a:gd name="T26" fmla="*/ 82 w 128"/>
              <a:gd name="T27" fmla="*/ 59 h 115"/>
              <a:gd name="T28" fmla="*/ 82 w 128"/>
              <a:gd name="T29" fmla="*/ 96 h 115"/>
              <a:gd name="T30" fmla="*/ 69 w 128"/>
              <a:gd name="T31" fmla="*/ 89 h 115"/>
              <a:gd name="T32" fmla="*/ 67 w 128"/>
              <a:gd name="T33" fmla="*/ 89 h 115"/>
              <a:gd name="T34" fmla="*/ 72 w 128"/>
              <a:gd name="T35" fmla="*/ 96 h 115"/>
              <a:gd name="T36" fmla="*/ 84 w 128"/>
              <a:gd name="T37" fmla="*/ 108 h 115"/>
              <a:gd name="T38" fmla="*/ 101 w 128"/>
              <a:gd name="T39" fmla="*/ 108 h 115"/>
              <a:gd name="T40" fmla="*/ 111 w 128"/>
              <a:gd name="T41" fmla="*/ 108 h 115"/>
              <a:gd name="T42" fmla="*/ 113 w 128"/>
              <a:gd name="T43" fmla="*/ 96 h 115"/>
              <a:gd name="T44" fmla="*/ 8 w 128"/>
              <a:gd name="T45" fmla="*/ 8 h 115"/>
              <a:gd name="T46" fmla="*/ 60 w 128"/>
              <a:gd name="T47" fmla="*/ 88 h 115"/>
              <a:gd name="T48" fmla="*/ 68 w 128"/>
              <a:gd name="T49" fmla="*/ 82 h 115"/>
              <a:gd name="T50" fmla="*/ 76 w 128"/>
              <a:gd name="T51" fmla="*/ 87 h 115"/>
              <a:gd name="T52" fmla="*/ 76 w 128"/>
              <a:gd name="T53" fmla="*/ 76 h 115"/>
              <a:gd name="T54" fmla="*/ 76 w 128"/>
              <a:gd name="T55" fmla="*/ 62 h 115"/>
              <a:gd name="T56" fmla="*/ 84 w 128"/>
              <a:gd name="T57" fmla="*/ 50 h 115"/>
              <a:gd name="T58" fmla="*/ 92 w 128"/>
              <a:gd name="T59" fmla="*/ 64 h 115"/>
              <a:gd name="T60" fmla="*/ 92 w 128"/>
              <a:gd name="T61" fmla="*/ 72 h 115"/>
              <a:gd name="T62" fmla="*/ 97 w 128"/>
              <a:gd name="T63" fmla="*/ 72 h 115"/>
              <a:gd name="T64" fmla="*/ 119 w 128"/>
              <a:gd name="T65" fmla="*/ 82 h 115"/>
              <a:gd name="T66" fmla="*/ 120 w 128"/>
              <a:gd name="T67" fmla="*/ 88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8" h="115">
                <a:moveTo>
                  <a:pt x="60" y="72"/>
                </a:moveTo>
                <a:cubicBezTo>
                  <a:pt x="68" y="72"/>
                  <a:pt x="68" y="72"/>
                  <a:pt x="68" y="72"/>
                </a:cubicBezTo>
                <a:cubicBezTo>
                  <a:pt x="68" y="80"/>
                  <a:pt x="68" y="80"/>
                  <a:pt x="68" y="80"/>
                </a:cubicBezTo>
                <a:cubicBezTo>
                  <a:pt x="60" y="80"/>
                  <a:pt x="60" y="80"/>
                  <a:pt x="60" y="80"/>
                </a:cubicBezTo>
                <a:lnTo>
                  <a:pt x="60" y="72"/>
                </a:lnTo>
                <a:close/>
                <a:moveTo>
                  <a:pt x="128" y="96"/>
                </a:moveTo>
                <a:cubicBezTo>
                  <a:pt x="119" y="96"/>
                  <a:pt x="119" y="96"/>
                  <a:pt x="119" y="96"/>
                </a:cubicBezTo>
                <a:cubicBezTo>
                  <a:pt x="119" y="106"/>
                  <a:pt x="119" y="106"/>
                  <a:pt x="119" y="106"/>
                </a:cubicBezTo>
                <a:cubicBezTo>
                  <a:pt x="119" y="111"/>
                  <a:pt x="116" y="115"/>
                  <a:pt x="111" y="115"/>
                </a:cubicBezTo>
                <a:cubicBezTo>
                  <a:pt x="108" y="115"/>
                  <a:pt x="105" y="115"/>
                  <a:pt x="102" y="115"/>
                </a:cubicBezTo>
                <a:cubicBezTo>
                  <a:pt x="102" y="115"/>
                  <a:pt x="102" y="115"/>
                  <a:pt x="102" y="115"/>
                </a:cubicBezTo>
                <a:cubicBezTo>
                  <a:pt x="98" y="115"/>
                  <a:pt x="96" y="115"/>
                  <a:pt x="93" y="115"/>
                </a:cubicBezTo>
                <a:cubicBezTo>
                  <a:pt x="84" y="115"/>
                  <a:pt x="81" y="114"/>
                  <a:pt x="79" y="112"/>
                </a:cubicBezTo>
                <a:cubicBezTo>
                  <a:pt x="63" y="96"/>
                  <a:pt x="63" y="96"/>
                  <a:pt x="63" y="96"/>
                </a:cubicBezTo>
                <a:cubicBezTo>
                  <a:pt x="0" y="96"/>
                  <a:pt x="0" y="96"/>
                  <a:pt x="0" y="96"/>
                </a:cubicBezTo>
                <a:cubicBezTo>
                  <a:pt x="0" y="0"/>
                  <a:pt x="0" y="0"/>
                  <a:pt x="0" y="0"/>
                </a:cubicBezTo>
                <a:cubicBezTo>
                  <a:pt x="128" y="0"/>
                  <a:pt x="128" y="0"/>
                  <a:pt x="128" y="0"/>
                </a:cubicBezTo>
                <a:lnTo>
                  <a:pt x="128" y="96"/>
                </a:lnTo>
                <a:close/>
                <a:moveTo>
                  <a:pt x="113" y="96"/>
                </a:moveTo>
                <a:cubicBezTo>
                  <a:pt x="113" y="88"/>
                  <a:pt x="113" y="88"/>
                  <a:pt x="113" y="88"/>
                </a:cubicBezTo>
                <a:cubicBezTo>
                  <a:pt x="113" y="82"/>
                  <a:pt x="113" y="82"/>
                  <a:pt x="113" y="82"/>
                </a:cubicBezTo>
                <a:cubicBezTo>
                  <a:pt x="113" y="81"/>
                  <a:pt x="112" y="80"/>
                  <a:pt x="111" y="80"/>
                </a:cubicBezTo>
                <a:cubicBezTo>
                  <a:pt x="111" y="80"/>
                  <a:pt x="111" y="80"/>
                  <a:pt x="111" y="80"/>
                </a:cubicBezTo>
                <a:cubicBezTo>
                  <a:pt x="110" y="80"/>
                  <a:pt x="110" y="80"/>
                  <a:pt x="110" y="80"/>
                </a:cubicBezTo>
                <a:cubicBezTo>
                  <a:pt x="86" y="77"/>
                  <a:pt x="86" y="77"/>
                  <a:pt x="86" y="77"/>
                </a:cubicBezTo>
                <a:cubicBezTo>
                  <a:pt x="86" y="59"/>
                  <a:pt x="86" y="59"/>
                  <a:pt x="86" y="59"/>
                </a:cubicBezTo>
                <a:cubicBezTo>
                  <a:pt x="86" y="58"/>
                  <a:pt x="85" y="57"/>
                  <a:pt x="84" y="57"/>
                </a:cubicBezTo>
                <a:cubicBezTo>
                  <a:pt x="83" y="57"/>
                  <a:pt x="82" y="58"/>
                  <a:pt x="82" y="59"/>
                </a:cubicBezTo>
                <a:cubicBezTo>
                  <a:pt x="82" y="88"/>
                  <a:pt x="82" y="88"/>
                  <a:pt x="82" y="88"/>
                </a:cubicBezTo>
                <a:cubicBezTo>
                  <a:pt x="82" y="96"/>
                  <a:pt x="82" y="96"/>
                  <a:pt x="82" y="96"/>
                </a:cubicBezTo>
                <a:cubicBezTo>
                  <a:pt x="82" y="103"/>
                  <a:pt x="82" y="103"/>
                  <a:pt x="82" y="103"/>
                </a:cubicBezTo>
                <a:cubicBezTo>
                  <a:pt x="69" y="89"/>
                  <a:pt x="69" y="89"/>
                  <a:pt x="69" y="89"/>
                </a:cubicBezTo>
                <a:cubicBezTo>
                  <a:pt x="69" y="89"/>
                  <a:pt x="68" y="89"/>
                  <a:pt x="68" y="89"/>
                </a:cubicBezTo>
                <a:cubicBezTo>
                  <a:pt x="67" y="89"/>
                  <a:pt x="67" y="89"/>
                  <a:pt x="67" y="89"/>
                </a:cubicBezTo>
                <a:cubicBezTo>
                  <a:pt x="66" y="90"/>
                  <a:pt x="66" y="91"/>
                  <a:pt x="67" y="91"/>
                </a:cubicBezTo>
                <a:cubicBezTo>
                  <a:pt x="72" y="96"/>
                  <a:pt x="72" y="96"/>
                  <a:pt x="72" y="96"/>
                </a:cubicBezTo>
                <a:cubicBezTo>
                  <a:pt x="72" y="96"/>
                  <a:pt x="72" y="96"/>
                  <a:pt x="72" y="96"/>
                </a:cubicBezTo>
                <a:cubicBezTo>
                  <a:pt x="84" y="108"/>
                  <a:pt x="84" y="108"/>
                  <a:pt x="84" y="108"/>
                </a:cubicBezTo>
                <a:cubicBezTo>
                  <a:pt x="84" y="108"/>
                  <a:pt x="86" y="109"/>
                  <a:pt x="93" y="109"/>
                </a:cubicBezTo>
                <a:cubicBezTo>
                  <a:pt x="96" y="109"/>
                  <a:pt x="98" y="108"/>
                  <a:pt x="101" y="108"/>
                </a:cubicBezTo>
                <a:cubicBezTo>
                  <a:pt x="101" y="108"/>
                  <a:pt x="101" y="108"/>
                  <a:pt x="101" y="108"/>
                </a:cubicBezTo>
                <a:cubicBezTo>
                  <a:pt x="105" y="108"/>
                  <a:pt x="108" y="108"/>
                  <a:pt x="111" y="108"/>
                </a:cubicBezTo>
                <a:cubicBezTo>
                  <a:pt x="112" y="108"/>
                  <a:pt x="113" y="107"/>
                  <a:pt x="113" y="106"/>
                </a:cubicBezTo>
                <a:lnTo>
                  <a:pt x="113" y="96"/>
                </a:lnTo>
                <a:close/>
                <a:moveTo>
                  <a:pt x="120" y="8"/>
                </a:moveTo>
                <a:cubicBezTo>
                  <a:pt x="8" y="8"/>
                  <a:pt x="8" y="8"/>
                  <a:pt x="8" y="8"/>
                </a:cubicBezTo>
                <a:cubicBezTo>
                  <a:pt x="8" y="88"/>
                  <a:pt x="8" y="88"/>
                  <a:pt x="8" y="88"/>
                </a:cubicBezTo>
                <a:cubicBezTo>
                  <a:pt x="60" y="88"/>
                  <a:pt x="60" y="88"/>
                  <a:pt x="60" y="88"/>
                </a:cubicBezTo>
                <a:cubicBezTo>
                  <a:pt x="61" y="87"/>
                  <a:pt x="61" y="86"/>
                  <a:pt x="62" y="85"/>
                </a:cubicBezTo>
                <a:cubicBezTo>
                  <a:pt x="64" y="83"/>
                  <a:pt x="66" y="82"/>
                  <a:pt x="68" y="82"/>
                </a:cubicBezTo>
                <a:cubicBezTo>
                  <a:pt x="70" y="82"/>
                  <a:pt x="72" y="83"/>
                  <a:pt x="73" y="85"/>
                </a:cubicBezTo>
                <a:cubicBezTo>
                  <a:pt x="76" y="87"/>
                  <a:pt x="76" y="87"/>
                  <a:pt x="76" y="87"/>
                </a:cubicBezTo>
                <a:cubicBezTo>
                  <a:pt x="76" y="79"/>
                  <a:pt x="76" y="79"/>
                  <a:pt x="76" y="79"/>
                </a:cubicBezTo>
                <a:cubicBezTo>
                  <a:pt x="76" y="76"/>
                  <a:pt x="76" y="76"/>
                  <a:pt x="76" y="76"/>
                </a:cubicBezTo>
                <a:cubicBezTo>
                  <a:pt x="76" y="68"/>
                  <a:pt x="76" y="68"/>
                  <a:pt x="76" y="68"/>
                </a:cubicBezTo>
                <a:cubicBezTo>
                  <a:pt x="76" y="62"/>
                  <a:pt x="76" y="62"/>
                  <a:pt x="76" y="62"/>
                </a:cubicBezTo>
                <a:cubicBezTo>
                  <a:pt x="76" y="59"/>
                  <a:pt x="76" y="59"/>
                  <a:pt x="76" y="59"/>
                </a:cubicBezTo>
                <a:cubicBezTo>
                  <a:pt x="76" y="54"/>
                  <a:pt x="80" y="50"/>
                  <a:pt x="84" y="50"/>
                </a:cubicBezTo>
                <a:cubicBezTo>
                  <a:pt x="89" y="50"/>
                  <a:pt x="92" y="54"/>
                  <a:pt x="92" y="59"/>
                </a:cubicBezTo>
                <a:cubicBezTo>
                  <a:pt x="92" y="64"/>
                  <a:pt x="92" y="64"/>
                  <a:pt x="92" y="64"/>
                </a:cubicBezTo>
                <a:cubicBezTo>
                  <a:pt x="92" y="68"/>
                  <a:pt x="92" y="68"/>
                  <a:pt x="92" y="68"/>
                </a:cubicBezTo>
                <a:cubicBezTo>
                  <a:pt x="92" y="72"/>
                  <a:pt x="92" y="72"/>
                  <a:pt x="92" y="72"/>
                </a:cubicBezTo>
                <a:cubicBezTo>
                  <a:pt x="97" y="72"/>
                  <a:pt x="97" y="72"/>
                  <a:pt x="97" y="72"/>
                </a:cubicBezTo>
                <a:cubicBezTo>
                  <a:pt x="97" y="72"/>
                  <a:pt x="97" y="72"/>
                  <a:pt x="97" y="72"/>
                </a:cubicBezTo>
                <a:cubicBezTo>
                  <a:pt x="111" y="74"/>
                  <a:pt x="111" y="74"/>
                  <a:pt x="111" y="74"/>
                </a:cubicBezTo>
                <a:cubicBezTo>
                  <a:pt x="116" y="74"/>
                  <a:pt x="119" y="78"/>
                  <a:pt x="119" y="82"/>
                </a:cubicBezTo>
                <a:cubicBezTo>
                  <a:pt x="119" y="88"/>
                  <a:pt x="119" y="88"/>
                  <a:pt x="119" y="88"/>
                </a:cubicBezTo>
                <a:cubicBezTo>
                  <a:pt x="120" y="88"/>
                  <a:pt x="120" y="88"/>
                  <a:pt x="120" y="88"/>
                </a:cubicBezTo>
                <a:lnTo>
                  <a:pt x="120" y="8"/>
                </a:lnTo>
                <a:close/>
              </a:path>
            </a:pathLst>
          </a:custGeom>
          <a:solidFill>
            <a:srgbClr val="FFFFFF"/>
          </a:solidFill>
          <a:ln>
            <a:noFill/>
          </a:ln>
        </p:spPr>
        <p:txBody>
          <a:bodyPr vert="horz" wrap="square" lIns="91428" tIns="45714" rIns="91428" bIns="45714" numCol="1" anchor="t" anchorCtr="0" compatLnSpc="1">
            <a:prstTxWarp prst="textNoShape">
              <a:avLst/>
            </a:prstTxWarp>
          </a:bodyPr>
          <a:lstStyle/>
          <a:p>
            <a:pPr marL="0" marR="0" lvl="0" indent="0" algn="l" defTabSz="914309"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115" name="Freeform 5">
            <a:extLst>
              <a:ext uri="{FF2B5EF4-FFF2-40B4-BE49-F238E27FC236}">
                <a16:creationId xmlns:a16="http://schemas.microsoft.com/office/drawing/2014/main" id="{E1232E27-B8D4-428C-918A-9D13DD65F534}"/>
              </a:ext>
            </a:extLst>
          </p:cNvPr>
          <p:cNvSpPr>
            <a:spLocks noChangeAspect="1" noEditPoints="1"/>
          </p:cNvSpPr>
          <p:nvPr/>
        </p:nvSpPr>
        <p:spPr bwMode="auto">
          <a:xfrm>
            <a:off x="772287" y="3274496"/>
            <a:ext cx="483121" cy="614804"/>
          </a:xfrm>
          <a:custGeom>
            <a:avLst/>
            <a:gdLst>
              <a:gd name="T0" fmla="*/ 3 w 78"/>
              <a:gd name="T1" fmla="*/ 75 h 100"/>
              <a:gd name="T2" fmla="*/ 25 w 78"/>
              <a:gd name="T3" fmla="*/ 97 h 100"/>
              <a:gd name="T4" fmla="*/ 44 w 78"/>
              <a:gd name="T5" fmla="*/ 100 h 100"/>
              <a:gd name="T6" fmla="*/ 67 w 78"/>
              <a:gd name="T7" fmla="*/ 100 h 100"/>
              <a:gd name="T8" fmla="*/ 78 w 78"/>
              <a:gd name="T9" fmla="*/ 89 h 100"/>
              <a:gd name="T10" fmla="*/ 78 w 78"/>
              <a:gd name="T11" fmla="*/ 58 h 100"/>
              <a:gd name="T12" fmla="*/ 69 w 78"/>
              <a:gd name="T13" fmla="*/ 48 h 100"/>
              <a:gd name="T14" fmla="*/ 47 w 78"/>
              <a:gd name="T15" fmla="*/ 45 h 100"/>
              <a:gd name="T16" fmla="*/ 48 w 78"/>
              <a:gd name="T17" fmla="*/ 44 h 100"/>
              <a:gd name="T18" fmla="*/ 57 w 78"/>
              <a:gd name="T19" fmla="*/ 25 h 100"/>
              <a:gd name="T20" fmla="*/ 31 w 78"/>
              <a:gd name="T21" fmla="*/ 0 h 100"/>
              <a:gd name="T22" fmla="*/ 7 w 78"/>
              <a:gd name="T23" fmla="*/ 25 h 100"/>
              <a:gd name="T24" fmla="*/ 11 w 78"/>
              <a:gd name="T25" fmla="*/ 39 h 100"/>
              <a:gd name="T26" fmla="*/ 21 w 78"/>
              <a:gd name="T27" fmla="*/ 48 h 100"/>
              <a:gd name="T28" fmla="*/ 22 w 78"/>
              <a:gd name="T29" fmla="*/ 49 h 100"/>
              <a:gd name="T30" fmla="*/ 22 w 78"/>
              <a:gd name="T31" fmla="*/ 66 h 100"/>
              <a:gd name="T32" fmla="*/ 17 w 78"/>
              <a:gd name="T33" fmla="*/ 61 h 100"/>
              <a:gd name="T34" fmla="*/ 9 w 78"/>
              <a:gd name="T35" fmla="*/ 59 h 100"/>
              <a:gd name="T36" fmla="*/ 3 w 78"/>
              <a:gd name="T37" fmla="*/ 61 h 100"/>
              <a:gd name="T38" fmla="*/ 3 w 78"/>
              <a:gd name="T39" fmla="*/ 75 h 100"/>
              <a:gd name="T40" fmla="*/ 21 w 78"/>
              <a:gd name="T41" fmla="*/ 39 h 100"/>
              <a:gd name="T42" fmla="*/ 13 w 78"/>
              <a:gd name="T43" fmla="*/ 25 h 100"/>
              <a:gd name="T44" fmla="*/ 31 w 78"/>
              <a:gd name="T45" fmla="*/ 7 h 100"/>
              <a:gd name="T46" fmla="*/ 50 w 78"/>
              <a:gd name="T47" fmla="*/ 25 h 100"/>
              <a:gd name="T48" fmla="*/ 44 w 78"/>
              <a:gd name="T49" fmla="*/ 39 h 100"/>
              <a:gd name="T50" fmla="*/ 42 w 78"/>
              <a:gd name="T51" fmla="*/ 41 h 100"/>
              <a:gd name="T52" fmla="*/ 42 w 78"/>
              <a:gd name="T53" fmla="*/ 26 h 100"/>
              <a:gd name="T54" fmla="*/ 31 w 78"/>
              <a:gd name="T55" fmla="*/ 15 h 100"/>
              <a:gd name="T56" fmla="*/ 22 w 78"/>
              <a:gd name="T57" fmla="*/ 26 h 100"/>
              <a:gd name="T58" fmla="*/ 22 w 78"/>
              <a:gd name="T59" fmla="*/ 40 h 100"/>
              <a:gd name="T60" fmla="*/ 21 w 78"/>
              <a:gd name="T61" fmla="*/ 39 h 100"/>
              <a:gd name="T62" fmla="*/ 7 w 78"/>
              <a:gd name="T63" fmla="*/ 66 h 100"/>
              <a:gd name="T64" fmla="*/ 12 w 78"/>
              <a:gd name="T65" fmla="*/ 66 h 100"/>
              <a:gd name="T66" fmla="*/ 28 w 78"/>
              <a:gd name="T67" fmla="*/ 83 h 100"/>
              <a:gd name="T68" fmla="*/ 28 w 78"/>
              <a:gd name="T69" fmla="*/ 26 h 100"/>
              <a:gd name="T70" fmla="*/ 31 w 78"/>
              <a:gd name="T71" fmla="*/ 23 h 100"/>
              <a:gd name="T72" fmla="*/ 35 w 78"/>
              <a:gd name="T73" fmla="*/ 26 h 100"/>
              <a:gd name="T74" fmla="*/ 35 w 78"/>
              <a:gd name="T75" fmla="*/ 51 h 100"/>
              <a:gd name="T76" fmla="*/ 67 w 78"/>
              <a:gd name="T77" fmla="*/ 54 h 100"/>
              <a:gd name="T78" fmla="*/ 67 w 78"/>
              <a:gd name="T79" fmla="*/ 54 h 100"/>
              <a:gd name="T80" fmla="*/ 72 w 78"/>
              <a:gd name="T81" fmla="*/ 58 h 100"/>
              <a:gd name="T82" fmla="*/ 72 w 78"/>
              <a:gd name="T83" fmla="*/ 89 h 100"/>
              <a:gd name="T84" fmla="*/ 67 w 78"/>
              <a:gd name="T85" fmla="*/ 94 h 100"/>
              <a:gd name="T86" fmla="*/ 44 w 78"/>
              <a:gd name="T87" fmla="*/ 94 h 100"/>
              <a:gd name="T88" fmla="*/ 31 w 78"/>
              <a:gd name="T89" fmla="*/ 92 h 100"/>
              <a:gd name="T90" fmla="*/ 31 w 78"/>
              <a:gd name="T91" fmla="*/ 92 h 100"/>
              <a:gd name="T92" fmla="*/ 7 w 78"/>
              <a:gd name="T93" fmla="*/ 70 h 100"/>
              <a:gd name="T94" fmla="*/ 7 w 78"/>
              <a:gd name="T95" fmla="*/ 6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8" h="100">
                <a:moveTo>
                  <a:pt x="3" y="75"/>
                </a:moveTo>
                <a:cubicBezTo>
                  <a:pt x="25" y="97"/>
                  <a:pt x="25" y="97"/>
                  <a:pt x="25" y="97"/>
                </a:cubicBezTo>
                <a:cubicBezTo>
                  <a:pt x="28" y="100"/>
                  <a:pt x="32" y="100"/>
                  <a:pt x="44" y="100"/>
                </a:cubicBezTo>
                <a:cubicBezTo>
                  <a:pt x="67" y="100"/>
                  <a:pt x="67" y="100"/>
                  <a:pt x="67" y="100"/>
                </a:cubicBezTo>
                <a:cubicBezTo>
                  <a:pt x="74" y="100"/>
                  <a:pt x="78" y="94"/>
                  <a:pt x="78" y="89"/>
                </a:cubicBezTo>
                <a:cubicBezTo>
                  <a:pt x="78" y="58"/>
                  <a:pt x="78" y="58"/>
                  <a:pt x="78" y="58"/>
                </a:cubicBezTo>
                <a:cubicBezTo>
                  <a:pt x="78" y="52"/>
                  <a:pt x="74" y="48"/>
                  <a:pt x="69" y="48"/>
                </a:cubicBezTo>
                <a:cubicBezTo>
                  <a:pt x="47" y="45"/>
                  <a:pt x="47" y="45"/>
                  <a:pt x="47" y="45"/>
                </a:cubicBezTo>
                <a:cubicBezTo>
                  <a:pt x="48" y="44"/>
                  <a:pt x="48" y="44"/>
                  <a:pt x="48" y="44"/>
                </a:cubicBezTo>
                <a:cubicBezTo>
                  <a:pt x="55" y="38"/>
                  <a:pt x="57" y="32"/>
                  <a:pt x="57" y="25"/>
                </a:cubicBezTo>
                <a:cubicBezTo>
                  <a:pt x="57" y="11"/>
                  <a:pt x="46" y="0"/>
                  <a:pt x="31" y="0"/>
                </a:cubicBezTo>
                <a:cubicBezTo>
                  <a:pt x="18" y="0"/>
                  <a:pt x="7" y="12"/>
                  <a:pt x="7" y="25"/>
                </a:cubicBezTo>
                <a:cubicBezTo>
                  <a:pt x="7" y="31"/>
                  <a:pt x="8" y="35"/>
                  <a:pt x="11" y="39"/>
                </a:cubicBezTo>
                <a:cubicBezTo>
                  <a:pt x="13" y="42"/>
                  <a:pt x="16" y="46"/>
                  <a:pt x="21" y="48"/>
                </a:cubicBezTo>
                <a:cubicBezTo>
                  <a:pt x="22" y="49"/>
                  <a:pt x="22" y="49"/>
                  <a:pt x="22" y="49"/>
                </a:cubicBezTo>
                <a:cubicBezTo>
                  <a:pt x="22" y="66"/>
                  <a:pt x="22" y="66"/>
                  <a:pt x="22" y="66"/>
                </a:cubicBezTo>
                <a:cubicBezTo>
                  <a:pt x="17" y="61"/>
                  <a:pt x="17" y="61"/>
                  <a:pt x="17" y="61"/>
                </a:cubicBezTo>
                <a:cubicBezTo>
                  <a:pt x="15" y="60"/>
                  <a:pt x="13" y="59"/>
                  <a:pt x="9" y="59"/>
                </a:cubicBezTo>
                <a:cubicBezTo>
                  <a:pt x="7" y="59"/>
                  <a:pt x="5" y="59"/>
                  <a:pt x="3" y="61"/>
                </a:cubicBezTo>
                <a:cubicBezTo>
                  <a:pt x="0" y="65"/>
                  <a:pt x="0" y="71"/>
                  <a:pt x="3" y="75"/>
                </a:cubicBezTo>
                <a:close/>
                <a:moveTo>
                  <a:pt x="21" y="39"/>
                </a:moveTo>
                <a:cubicBezTo>
                  <a:pt x="16" y="36"/>
                  <a:pt x="13" y="31"/>
                  <a:pt x="13" y="25"/>
                </a:cubicBezTo>
                <a:cubicBezTo>
                  <a:pt x="13" y="15"/>
                  <a:pt x="22" y="7"/>
                  <a:pt x="31" y="7"/>
                </a:cubicBezTo>
                <a:cubicBezTo>
                  <a:pt x="41" y="7"/>
                  <a:pt x="50" y="15"/>
                  <a:pt x="50" y="25"/>
                </a:cubicBezTo>
                <a:cubicBezTo>
                  <a:pt x="50" y="30"/>
                  <a:pt x="48" y="35"/>
                  <a:pt x="44" y="39"/>
                </a:cubicBezTo>
                <a:cubicBezTo>
                  <a:pt x="42" y="41"/>
                  <a:pt x="42" y="41"/>
                  <a:pt x="42" y="41"/>
                </a:cubicBezTo>
                <a:cubicBezTo>
                  <a:pt x="42" y="26"/>
                  <a:pt x="42" y="26"/>
                  <a:pt x="42" y="26"/>
                </a:cubicBezTo>
                <a:cubicBezTo>
                  <a:pt x="42" y="21"/>
                  <a:pt x="38" y="15"/>
                  <a:pt x="31" y="15"/>
                </a:cubicBezTo>
                <a:cubicBezTo>
                  <a:pt x="26" y="15"/>
                  <a:pt x="22" y="21"/>
                  <a:pt x="22" y="26"/>
                </a:cubicBezTo>
                <a:cubicBezTo>
                  <a:pt x="22" y="40"/>
                  <a:pt x="22" y="40"/>
                  <a:pt x="22" y="40"/>
                </a:cubicBezTo>
                <a:lnTo>
                  <a:pt x="21" y="39"/>
                </a:lnTo>
                <a:close/>
                <a:moveTo>
                  <a:pt x="7" y="66"/>
                </a:moveTo>
                <a:cubicBezTo>
                  <a:pt x="12" y="66"/>
                  <a:pt x="12" y="66"/>
                  <a:pt x="12" y="66"/>
                </a:cubicBezTo>
                <a:cubicBezTo>
                  <a:pt x="28" y="83"/>
                  <a:pt x="28" y="83"/>
                  <a:pt x="28" y="83"/>
                </a:cubicBezTo>
                <a:cubicBezTo>
                  <a:pt x="28" y="26"/>
                  <a:pt x="28" y="26"/>
                  <a:pt x="28" y="26"/>
                </a:cubicBezTo>
                <a:cubicBezTo>
                  <a:pt x="28" y="25"/>
                  <a:pt x="30" y="23"/>
                  <a:pt x="31" y="23"/>
                </a:cubicBezTo>
                <a:cubicBezTo>
                  <a:pt x="35" y="23"/>
                  <a:pt x="35" y="25"/>
                  <a:pt x="35" y="26"/>
                </a:cubicBezTo>
                <a:cubicBezTo>
                  <a:pt x="35" y="51"/>
                  <a:pt x="35" y="51"/>
                  <a:pt x="35" y="51"/>
                </a:cubicBezTo>
                <a:cubicBezTo>
                  <a:pt x="67" y="54"/>
                  <a:pt x="67" y="54"/>
                  <a:pt x="67" y="54"/>
                </a:cubicBezTo>
                <a:cubicBezTo>
                  <a:pt x="67" y="54"/>
                  <a:pt x="67" y="54"/>
                  <a:pt x="67" y="54"/>
                </a:cubicBezTo>
                <a:cubicBezTo>
                  <a:pt x="70" y="54"/>
                  <a:pt x="72" y="56"/>
                  <a:pt x="72" y="58"/>
                </a:cubicBezTo>
                <a:cubicBezTo>
                  <a:pt x="72" y="89"/>
                  <a:pt x="72" y="89"/>
                  <a:pt x="72" y="89"/>
                </a:cubicBezTo>
                <a:cubicBezTo>
                  <a:pt x="72" y="91"/>
                  <a:pt x="70" y="94"/>
                  <a:pt x="67" y="94"/>
                </a:cubicBezTo>
                <a:cubicBezTo>
                  <a:pt x="44" y="94"/>
                  <a:pt x="44" y="94"/>
                  <a:pt x="44" y="94"/>
                </a:cubicBezTo>
                <a:cubicBezTo>
                  <a:pt x="34" y="94"/>
                  <a:pt x="31" y="92"/>
                  <a:pt x="31" y="92"/>
                </a:cubicBezTo>
                <a:cubicBezTo>
                  <a:pt x="31" y="92"/>
                  <a:pt x="31" y="92"/>
                  <a:pt x="31" y="92"/>
                </a:cubicBezTo>
                <a:cubicBezTo>
                  <a:pt x="7" y="70"/>
                  <a:pt x="7" y="70"/>
                  <a:pt x="7" y="70"/>
                </a:cubicBezTo>
                <a:lnTo>
                  <a:pt x="7" y="66"/>
                </a:lnTo>
                <a:close/>
              </a:path>
            </a:pathLst>
          </a:custGeom>
          <a:solidFill>
            <a:srgbClr val="FFFFFF"/>
          </a:solidFill>
        </p:spPr>
        <p:txBody>
          <a:bodyPr vert="horz" wrap="square" lIns="91428" tIns="45714" rIns="91428" bIns="45714" numCol="1" anchor="t" anchorCtr="0" compatLnSpc="1">
            <a:prstTxWarp prst="textNoShape">
              <a:avLst/>
            </a:prstTxWarp>
          </a:bodyPr>
          <a:lstStyle/>
          <a:p>
            <a:pPr marL="0" marR="0" lvl="0" indent="0" algn="l" defTabSz="914309"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116" name="TextBox 115">
            <a:extLst>
              <a:ext uri="{FF2B5EF4-FFF2-40B4-BE49-F238E27FC236}">
                <a16:creationId xmlns:a16="http://schemas.microsoft.com/office/drawing/2014/main" id="{406933B8-3ECC-43AF-BF22-226D7628EA76}"/>
              </a:ext>
            </a:extLst>
          </p:cNvPr>
          <p:cNvSpPr txBox="1"/>
          <p:nvPr/>
        </p:nvSpPr>
        <p:spPr>
          <a:xfrm>
            <a:off x="1581077" y="2022697"/>
            <a:ext cx="4023360" cy="1043324"/>
          </a:xfrm>
          <a:prstGeom prst="rect">
            <a:avLst/>
          </a:prstGeom>
          <a:noFill/>
        </p:spPr>
        <p:txBody>
          <a:bodyPr wrap="square" lIns="182857" tIns="146285" rIns="182857" bIns="146285" rtlCol="0">
            <a:spAutoFit/>
          </a:bodyPr>
          <a:lstStyle>
            <a:defPPr>
              <a:defRPr lang="en-US"/>
            </a:defPPr>
            <a:lvl1pPr>
              <a:lnSpc>
                <a:spcPct val="90000"/>
              </a:lnSpc>
              <a:defRPr sz="1600">
                <a:gradFill>
                  <a:gsLst>
                    <a:gs pos="0">
                      <a:srgbClr val="FFFFFF"/>
                    </a:gs>
                    <a:gs pos="100000">
                      <a:srgbClr val="FFFFFF"/>
                    </a:gs>
                  </a:gsLst>
                  <a:lin ang="5400000" scaled="0"/>
                </a:gradFill>
              </a:defRPr>
            </a:lvl1pPr>
          </a:lstStyle>
          <a:p>
            <a:pPr marL="0" marR="0" lvl="0" indent="0" algn="l" defTabSz="914309" rtl="0" eaLnBrk="1" fontAlgn="auto" latinLnBrk="0" hangingPunct="1">
              <a:lnSpc>
                <a:spcPct val="9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505050"/>
                </a:solidFill>
                <a:effectLst/>
                <a:uLnTx/>
                <a:uFillTx/>
                <a:latin typeface="Segoe UI" panose="020B0502040204020203" pitchFamily="34" charset="0"/>
                <a:ea typeface="+mn-ea"/>
                <a:cs typeface="Segoe UI" panose="020B0502040204020203" pitchFamily="34" charset="0"/>
              </a:rPr>
              <a:t>Simplifies the discovery, trial, and acquisition of line-of-business apps </a:t>
            </a:r>
          </a:p>
        </p:txBody>
      </p:sp>
      <p:sp>
        <p:nvSpPr>
          <p:cNvPr id="117" name="TextBox 116">
            <a:extLst>
              <a:ext uri="{FF2B5EF4-FFF2-40B4-BE49-F238E27FC236}">
                <a16:creationId xmlns:a16="http://schemas.microsoft.com/office/drawing/2014/main" id="{5CAE165B-9A66-4F6F-8CDA-6E04EBA257DC}"/>
              </a:ext>
            </a:extLst>
          </p:cNvPr>
          <p:cNvSpPr txBox="1"/>
          <p:nvPr/>
        </p:nvSpPr>
        <p:spPr>
          <a:xfrm>
            <a:off x="1581077" y="3174577"/>
            <a:ext cx="4023360" cy="794025"/>
          </a:xfrm>
          <a:prstGeom prst="rect">
            <a:avLst/>
          </a:prstGeom>
          <a:noFill/>
        </p:spPr>
        <p:txBody>
          <a:bodyPr wrap="square" lIns="182857" tIns="146285" rIns="182857" bIns="146285" rtlCol="0">
            <a:spAutoFit/>
          </a:bodyPr>
          <a:lstStyle>
            <a:defPPr>
              <a:defRPr lang="en-US"/>
            </a:defPPr>
            <a:lvl1pPr defTabSz="914309">
              <a:lnSpc>
                <a:spcPct val="90000"/>
              </a:lnSpc>
              <a:defRPr b="1" kern="0">
                <a:latin typeface="Segoe UI Semilight" panose="020B0402040204020203" pitchFamily="34" charset="0"/>
                <a:cs typeface="Segoe UI Semilight" panose="020B0402040204020203" pitchFamily="34" charset="0"/>
              </a:defRPr>
            </a:lvl1pPr>
          </a:lstStyle>
          <a:p>
            <a:pPr marL="0" marR="0" lvl="0" indent="0" algn="l" defTabSz="914309" rtl="0" eaLnBrk="1" fontAlgn="auto" latinLnBrk="0" hangingPunct="1">
              <a:lnSpc>
                <a:spcPct val="9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505050"/>
                </a:solidFill>
                <a:effectLst/>
                <a:uLnTx/>
                <a:uFillTx/>
                <a:latin typeface="Segoe UI" panose="020B0502040204020203" pitchFamily="34" charset="0"/>
                <a:ea typeface="+mn-ea"/>
                <a:cs typeface="Segoe UI" panose="020B0502040204020203" pitchFamily="34" charset="0"/>
              </a:rPr>
              <a:t>An ecosystem to help business users get started using apps faster</a:t>
            </a:r>
          </a:p>
        </p:txBody>
      </p:sp>
      <p:sp>
        <p:nvSpPr>
          <p:cNvPr id="118" name="TextBox 117">
            <a:extLst>
              <a:ext uri="{FF2B5EF4-FFF2-40B4-BE49-F238E27FC236}">
                <a16:creationId xmlns:a16="http://schemas.microsoft.com/office/drawing/2014/main" id="{83982A41-F0C7-424D-89FE-1BF49A4CFEB3}"/>
              </a:ext>
            </a:extLst>
          </p:cNvPr>
          <p:cNvSpPr txBox="1"/>
          <p:nvPr/>
        </p:nvSpPr>
        <p:spPr>
          <a:xfrm>
            <a:off x="1581077" y="4222688"/>
            <a:ext cx="4023360" cy="794025"/>
          </a:xfrm>
          <a:prstGeom prst="rect">
            <a:avLst/>
          </a:prstGeom>
          <a:noFill/>
        </p:spPr>
        <p:txBody>
          <a:bodyPr wrap="square" lIns="182857" tIns="146285" rIns="182857" bIns="146285" rtlCol="0">
            <a:spAutoFit/>
          </a:bodyPr>
          <a:lstStyle>
            <a:defPPr>
              <a:defRPr lang="en-US"/>
            </a:defPPr>
            <a:lvl1pPr defTabSz="914309">
              <a:lnSpc>
                <a:spcPct val="90000"/>
              </a:lnSpc>
              <a:defRPr b="1" kern="0">
                <a:latin typeface="Segoe UI Semilight" panose="020B0402040204020203" pitchFamily="34" charset="0"/>
                <a:cs typeface="Segoe UI Semilight" panose="020B0402040204020203" pitchFamily="34" charset="0"/>
              </a:defRPr>
            </a:lvl1pPr>
          </a:lstStyle>
          <a:p>
            <a:pPr marL="0" marR="0" lvl="0" indent="0" algn="l" defTabSz="914309" rtl="0" eaLnBrk="1" fontAlgn="auto" latinLnBrk="0" hangingPunct="1">
              <a:lnSpc>
                <a:spcPct val="9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505050"/>
                </a:solidFill>
                <a:effectLst/>
                <a:uLnTx/>
                <a:uFillTx/>
                <a:latin typeface="Segoe UI" panose="020B0502040204020203" pitchFamily="34" charset="0"/>
                <a:ea typeface="+mn-ea"/>
                <a:cs typeface="Segoe UI" panose="020B0502040204020203" pitchFamily="34" charset="0"/>
              </a:rPr>
              <a:t>Helps business users do more with their existing Microsoft Apps</a:t>
            </a:r>
          </a:p>
        </p:txBody>
      </p:sp>
      <p:sp>
        <p:nvSpPr>
          <p:cNvPr id="121" name="Rectangle 120">
            <a:extLst>
              <a:ext uri="{FF2B5EF4-FFF2-40B4-BE49-F238E27FC236}">
                <a16:creationId xmlns:a16="http://schemas.microsoft.com/office/drawing/2014/main" id="{40006ABE-3F32-4DFF-8BA3-6AD1FFC65A34}"/>
              </a:ext>
            </a:extLst>
          </p:cNvPr>
          <p:cNvSpPr/>
          <p:nvPr/>
        </p:nvSpPr>
        <p:spPr bwMode="auto">
          <a:xfrm>
            <a:off x="509827" y="2022697"/>
            <a:ext cx="914400" cy="914400"/>
          </a:xfrm>
          <a:prstGeom prst="rect">
            <a:avLst/>
          </a:prstGeom>
          <a:solidFill>
            <a:srgbClr val="001E4E">
              <a:alpha val="90000"/>
            </a:srgbClr>
          </a:solidFill>
          <a:ln w="25400" cap="flat" cmpd="sng" algn="ctr">
            <a:noFill/>
            <a:prstDash val="solid"/>
            <a:headEnd type="none" w="med" len="med"/>
            <a:tailEnd type="none" w="med" len="med"/>
          </a:ln>
          <a:effectLst/>
        </p:spPr>
        <p:txBody>
          <a:bodyPr rot="0" spcFirstLastPara="0" vertOverflow="overflow" horzOverflow="overflow" vert="horz" wrap="square" lIns="182857" tIns="146285" rIns="182857" bIns="146285" numCol="1" spcCol="0" rtlCol="0" fromWordArt="0" anchor="t" anchorCtr="0" forceAA="0" compatLnSpc="1">
            <a:prstTxWarp prst="textNoShape">
              <a:avLst/>
            </a:prstTxWarp>
            <a:noAutofit/>
          </a:bodyPr>
          <a:lstStyle/>
          <a:p>
            <a:pPr marL="0" marR="0" lvl="0" indent="0" algn="ctr" defTabSz="932379"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9" name="Picture 8">
            <a:extLst>
              <a:ext uri="{FF2B5EF4-FFF2-40B4-BE49-F238E27FC236}">
                <a16:creationId xmlns:a16="http://schemas.microsoft.com/office/drawing/2014/main" id="{33ADD167-B13C-4466-AC55-CE4A64AB3D6A}"/>
              </a:ext>
            </a:extLst>
          </p:cNvPr>
          <p:cNvPicPr>
            <a:picLocks noChangeAspect="1"/>
          </p:cNvPicPr>
          <p:nvPr/>
        </p:nvPicPr>
        <p:blipFill rotWithShape="1">
          <a:blip r:embed="rId3"/>
          <a:srcRect l="397" t="9045" r="1272" b="9629"/>
          <a:stretch/>
        </p:blipFill>
        <p:spPr>
          <a:xfrm>
            <a:off x="6098147" y="2033302"/>
            <a:ext cx="5916102" cy="4329842"/>
          </a:xfrm>
          <a:prstGeom prst="rect">
            <a:avLst/>
          </a:prstGeom>
          <a:ln w="3175">
            <a:solidFill>
              <a:schemeClr val="tx1"/>
            </a:solidFill>
          </a:ln>
          <a:effectLst>
            <a:outerShdw blurRad="50800" dist="38100" dir="2700000" algn="tl" rotWithShape="0">
              <a:prstClr val="black">
                <a:alpha val="40000"/>
              </a:prstClr>
            </a:outerShdw>
          </a:effectLst>
        </p:spPr>
      </p:pic>
      <p:sp>
        <p:nvSpPr>
          <p:cNvPr id="127" name="Rectangle 126">
            <a:extLst>
              <a:ext uri="{FF2B5EF4-FFF2-40B4-BE49-F238E27FC236}">
                <a16:creationId xmlns:a16="http://schemas.microsoft.com/office/drawing/2014/main" id="{4806BE5C-849F-413A-B84F-9AEFCD0CC0F4}"/>
              </a:ext>
            </a:extLst>
          </p:cNvPr>
          <p:cNvSpPr/>
          <p:nvPr/>
        </p:nvSpPr>
        <p:spPr bwMode="auto">
          <a:xfrm>
            <a:off x="509827" y="5250748"/>
            <a:ext cx="914400" cy="914400"/>
          </a:xfrm>
          <a:prstGeom prst="rect">
            <a:avLst/>
          </a:prstGeom>
          <a:solidFill>
            <a:srgbClr val="001E4E">
              <a:alpha val="90000"/>
            </a:srgbClr>
          </a:solidFill>
          <a:ln w="25400" cap="flat" cmpd="sng" algn="ctr">
            <a:noFill/>
            <a:prstDash val="solid"/>
            <a:headEnd type="none" w="med" len="med"/>
            <a:tailEnd type="none" w="med" len="med"/>
          </a:ln>
          <a:effectLst/>
        </p:spPr>
        <p:txBody>
          <a:bodyPr rot="0" spcFirstLastPara="0" vertOverflow="overflow" horzOverflow="overflow" vert="horz" wrap="square" lIns="182857" tIns="146285" rIns="182857" bIns="146285" numCol="1" spcCol="0" rtlCol="0" fromWordArt="0" anchor="t" anchorCtr="0" forceAA="0" compatLnSpc="1">
            <a:prstTxWarp prst="textNoShape">
              <a:avLst/>
            </a:prstTxWarp>
            <a:noAutofit/>
          </a:bodyPr>
          <a:lstStyle/>
          <a:p>
            <a:pPr marL="0" marR="0" lvl="0" indent="0" algn="ctr" defTabSz="932379"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0" name="TextBox 9">
            <a:extLst>
              <a:ext uri="{FF2B5EF4-FFF2-40B4-BE49-F238E27FC236}">
                <a16:creationId xmlns:a16="http://schemas.microsoft.com/office/drawing/2014/main" id="{9A62DD5F-0406-451B-9204-75DCB6EF2F92}"/>
              </a:ext>
            </a:extLst>
          </p:cNvPr>
          <p:cNvSpPr txBox="1"/>
          <p:nvPr/>
        </p:nvSpPr>
        <p:spPr>
          <a:xfrm>
            <a:off x="1581077" y="5310935"/>
            <a:ext cx="4023360" cy="794025"/>
          </a:xfrm>
          <a:prstGeom prst="rect">
            <a:avLst/>
          </a:prstGeom>
          <a:noFill/>
        </p:spPr>
        <p:txBody>
          <a:bodyPr wrap="square" lIns="182857" tIns="146285" rIns="182857" bIns="146285" rtlCol="0">
            <a:spAutoFit/>
          </a:bodyPr>
          <a:lstStyle>
            <a:defPPr>
              <a:defRPr lang="en-US"/>
            </a:defPPr>
            <a:lvl1pPr defTabSz="914309">
              <a:lnSpc>
                <a:spcPct val="90000"/>
              </a:lnSpc>
              <a:defRPr b="1" kern="0">
                <a:latin typeface="Segoe UI Semilight" panose="020B0402040204020203" pitchFamily="34" charset="0"/>
                <a:cs typeface="Segoe UI Semilight" panose="020B0402040204020203" pitchFamily="34" charset="0"/>
              </a:defRPr>
            </a:lvl1pPr>
          </a:lstStyle>
          <a:p>
            <a:pPr marL="0" marR="0" lvl="0" indent="0" algn="l" defTabSz="914309" rtl="0" eaLnBrk="1" fontAlgn="auto" latinLnBrk="0" hangingPunct="1">
              <a:lnSpc>
                <a:spcPct val="9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505050"/>
                </a:solidFill>
                <a:effectLst/>
                <a:uLnTx/>
                <a:uFillTx/>
                <a:latin typeface="Segoe UI" panose="020B0502040204020203" pitchFamily="34" charset="0"/>
                <a:ea typeface="+mn-ea"/>
                <a:cs typeface="Segoe UI" panose="020B0502040204020203" pitchFamily="34" charset="0"/>
              </a:rPr>
              <a:t>Allows Dynamics Partners to easily market their Apps/IP @scale</a:t>
            </a:r>
          </a:p>
        </p:txBody>
      </p:sp>
      <p:grpSp>
        <p:nvGrpSpPr>
          <p:cNvPr id="128" name="Group 127">
            <a:extLst>
              <a:ext uri="{FF2B5EF4-FFF2-40B4-BE49-F238E27FC236}">
                <a16:creationId xmlns:a16="http://schemas.microsoft.com/office/drawing/2014/main" id="{0CDE1521-111E-4F1A-A276-3E4266B1341C}"/>
              </a:ext>
            </a:extLst>
          </p:cNvPr>
          <p:cNvGrpSpPr/>
          <p:nvPr/>
        </p:nvGrpSpPr>
        <p:grpSpPr>
          <a:xfrm>
            <a:off x="742088" y="5471807"/>
            <a:ext cx="493776" cy="472279"/>
            <a:chOff x="3420307" y="3453409"/>
            <a:chExt cx="1197428" cy="1097280"/>
          </a:xfrm>
          <a:solidFill>
            <a:schemeClr val="bg1"/>
          </a:solidFill>
        </p:grpSpPr>
        <p:grpSp>
          <p:nvGrpSpPr>
            <p:cNvPr id="129" name="Group 128">
              <a:extLst>
                <a:ext uri="{FF2B5EF4-FFF2-40B4-BE49-F238E27FC236}">
                  <a16:creationId xmlns:a16="http://schemas.microsoft.com/office/drawing/2014/main" id="{F25FDE57-9871-4A15-93BD-F11F77BC5ED5}"/>
                </a:ext>
              </a:extLst>
            </p:cNvPr>
            <p:cNvGrpSpPr/>
            <p:nvPr/>
          </p:nvGrpSpPr>
          <p:grpSpPr bwMode="gray">
            <a:xfrm>
              <a:off x="3784998" y="3468757"/>
              <a:ext cx="591933" cy="1005840"/>
              <a:chOff x="2593975" y="2552700"/>
              <a:chExt cx="469901" cy="949325"/>
            </a:xfrm>
            <a:grpFill/>
          </p:grpSpPr>
          <p:sp>
            <p:nvSpPr>
              <p:cNvPr id="133" name="Freeform 17">
                <a:extLst>
                  <a:ext uri="{FF2B5EF4-FFF2-40B4-BE49-F238E27FC236}">
                    <a16:creationId xmlns:a16="http://schemas.microsoft.com/office/drawing/2014/main" id="{B237F5F6-ACEF-4FB9-8405-2ED6BF9E343C}"/>
                  </a:ext>
                </a:extLst>
              </p:cNvPr>
              <p:cNvSpPr>
                <a:spLocks noEditPoints="1"/>
              </p:cNvSpPr>
              <p:nvPr/>
            </p:nvSpPr>
            <p:spPr bwMode="gray">
              <a:xfrm>
                <a:off x="2593975" y="2835275"/>
                <a:ext cx="338138" cy="666750"/>
              </a:xfrm>
              <a:custGeom>
                <a:avLst/>
                <a:gdLst>
                  <a:gd name="T0" fmla="*/ 580 w 1160"/>
                  <a:gd name="T1" fmla="*/ 540 h 2287"/>
                  <a:gd name="T2" fmla="*/ 731 w 1160"/>
                  <a:gd name="T3" fmla="*/ 389 h 2287"/>
                  <a:gd name="T4" fmla="*/ 580 w 1160"/>
                  <a:gd name="T5" fmla="*/ 237 h 2287"/>
                  <a:gd name="T6" fmla="*/ 428 w 1160"/>
                  <a:gd name="T7" fmla="*/ 389 h 2287"/>
                  <a:gd name="T8" fmla="*/ 580 w 1160"/>
                  <a:gd name="T9" fmla="*/ 540 h 2287"/>
                  <a:gd name="T10" fmla="*/ 1109 w 1160"/>
                  <a:gd name="T11" fmla="*/ 22 h 2287"/>
                  <a:gd name="T12" fmla="*/ 1000 w 1160"/>
                  <a:gd name="T13" fmla="*/ 51 h 2287"/>
                  <a:gd name="T14" fmla="*/ 691 w 1160"/>
                  <a:gd name="T15" fmla="*/ 587 h 2287"/>
                  <a:gd name="T16" fmla="*/ 469 w 1160"/>
                  <a:gd name="T17" fmla="*/ 587 h 2287"/>
                  <a:gd name="T18" fmla="*/ 159 w 1160"/>
                  <a:gd name="T19" fmla="*/ 51 h 2287"/>
                  <a:gd name="T20" fmla="*/ 51 w 1160"/>
                  <a:gd name="T21" fmla="*/ 22 h 2287"/>
                  <a:gd name="T22" fmla="*/ 22 w 1160"/>
                  <a:gd name="T23" fmla="*/ 131 h 2287"/>
                  <a:gd name="T24" fmla="*/ 377 w 1160"/>
                  <a:gd name="T25" fmla="*/ 745 h 2287"/>
                  <a:gd name="T26" fmla="*/ 377 w 1160"/>
                  <a:gd name="T27" fmla="*/ 2194 h 2287"/>
                  <a:gd name="T28" fmla="*/ 470 w 1160"/>
                  <a:gd name="T29" fmla="*/ 2287 h 2287"/>
                  <a:gd name="T30" fmla="*/ 562 w 1160"/>
                  <a:gd name="T31" fmla="*/ 2194 h 2287"/>
                  <a:gd name="T32" fmla="*/ 562 w 1160"/>
                  <a:gd name="T33" fmla="*/ 1423 h 2287"/>
                  <a:gd name="T34" fmla="*/ 598 w 1160"/>
                  <a:gd name="T35" fmla="*/ 1423 h 2287"/>
                  <a:gd name="T36" fmla="*/ 598 w 1160"/>
                  <a:gd name="T37" fmla="*/ 2194 h 2287"/>
                  <a:gd name="T38" fmla="*/ 690 w 1160"/>
                  <a:gd name="T39" fmla="*/ 2287 h 2287"/>
                  <a:gd name="T40" fmla="*/ 783 w 1160"/>
                  <a:gd name="T41" fmla="*/ 2194 h 2287"/>
                  <a:gd name="T42" fmla="*/ 783 w 1160"/>
                  <a:gd name="T43" fmla="*/ 745 h 2287"/>
                  <a:gd name="T44" fmla="*/ 1138 w 1160"/>
                  <a:gd name="T45" fmla="*/ 131 h 2287"/>
                  <a:gd name="T46" fmla="*/ 1109 w 1160"/>
                  <a:gd name="T47" fmla="*/ 22 h 2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60" h="2287">
                    <a:moveTo>
                      <a:pt x="580" y="540"/>
                    </a:moveTo>
                    <a:cubicBezTo>
                      <a:pt x="664" y="540"/>
                      <a:pt x="731" y="473"/>
                      <a:pt x="731" y="389"/>
                    </a:cubicBezTo>
                    <a:cubicBezTo>
                      <a:pt x="731" y="305"/>
                      <a:pt x="664" y="237"/>
                      <a:pt x="580" y="237"/>
                    </a:cubicBezTo>
                    <a:cubicBezTo>
                      <a:pt x="496" y="237"/>
                      <a:pt x="428" y="305"/>
                      <a:pt x="428" y="389"/>
                    </a:cubicBezTo>
                    <a:cubicBezTo>
                      <a:pt x="428" y="473"/>
                      <a:pt x="496" y="540"/>
                      <a:pt x="580" y="540"/>
                    </a:cubicBezTo>
                    <a:close/>
                    <a:moveTo>
                      <a:pt x="1109" y="22"/>
                    </a:moveTo>
                    <a:cubicBezTo>
                      <a:pt x="1071" y="0"/>
                      <a:pt x="1022" y="13"/>
                      <a:pt x="1000" y="51"/>
                    </a:cubicBezTo>
                    <a:cubicBezTo>
                      <a:pt x="691" y="587"/>
                      <a:pt x="691" y="587"/>
                      <a:pt x="691" y="587"/>
                    </a:cubicBezTo>
                    <a:cubicBezTo>
                      <a:pt x="469" y="587"/>
                      <a:pt x="469" y="587"/>
                      <a:pt x="469" y="587"/>
                    </a:cubicBezTo>
                    <a:cubicBezTo>
                      <a:pt x="159" y="51"/>
                      <a:pt x="159" y="51"/>
                      <a:pt x="159" y="51"/>
                    </a:cubicBezTo>
                    <a:cubicBezTo>
                      <a:pt x="137" y="13"/>
                      <a:pt x="89" y="0"/>
                      <a:pt x="51" y="22"/>
                    </a:cubicBezTo>
                    <a:cubicBezTo>
                      <a:pt x="13" y="44"/>
                      <a:pt x="0" y="93"/>
                      <a:pt x="22" y="131"/>
                    </a:cubicBezTo>
                    <a:cubicBezTo>
                      <a:pt x="377" y="745"/>
                      <a:pt x="377" y="745"/>
                      <a:pt x="377" y="745"/>
                    </a:cubicBezTo>
                    <a:cubicBezTo>
                      <a:pt x="377" y="2194"/>
                      <a:pt x="377" y="2194"/>
                      <a:pt x="377" y="2194"/>
                    </a:cubicBezTo>
                    <a:cubicBezTo>
                      <a:pt x="377" y="2246"/>
                      <a:pt x="418" y="2287"/>
                      <a:pt x="470" y="2287"/>
                    </a:cubicBezTo>
                    <a:cubicBezTo>
                      <a:pt x="521" y="2287"/>
                      <a:pt x="562" y="2246"/>
                      <a:pt x="562" y="2194"/>
                    </a:cubicBezTo>
                    <a:cubicBezTo>
                      <a:pt x="562" y="1423"/>
                      <a:pt x="562" y="1423"/>
                      <a:pt x="562" y="1423"/>
                    </a:cubicBezTo>
                    <a:cubicBezTo>
                      <a:pt x="598" y="1423"/>
                      <a:pt x="598" y="1423"/>
                      <a:pt x="598" y="1423"/>
                    </a:cubicBezTo>
                    <a:cubicBezTo>
                      <a:pt x="598" y="2194"/>
                      <a:pt x="598" y="2194"/>
                      <a:pt x="598" y="2194"/>
                    </a:cubicBezTo>
                    <a:cubicBezTo>
                      <a:pt x="598" y="2246"/>
                      <a:pt x="639" y="2287"/>
                      <a:pt x="690" y="2287"/>
                    </a:cubicBezTo>
                    <a:cubicBezTo>
                      <a:pt x="742" y="2287"/>
                      <a:pt x="783" y="2246"/>
                      <a:pt x="783" y="2194"/>
                    </a:cubicBezTo>
                    <a:cubicBezTo>
                      <a:pt x="783" y="745"/>
                      <a:pt x="783" y="745"/>
                      <a:pt x="783" y="745"/>
                    </a:cubicBezTo>
                    <a:cubicBezTo>
                      <a:pt x="1138" y="131"/>
                      <a:pt x="1138" y="131"/>
                      <a:pt x="1138" y="131"/>
                    </a:cubicBezTo>
                    <a:cubicBezTo>
                      <a:pt x="1160" y="93"/>
                      <a:pt x="1147" y="44"/>
                      <a:pt x="1109" y="22"/>
                    </a:cubicBezTo>
                    <a:close/>
                  </a:path>
                </a:pathLst>
              </a:custGeom>
              <a:grpFill/>
              <a:ln w="9525">
                <a:solidFill>
                  <a:srgbClr val="6D6D6D"/>
                </a:solidFill>
                <a:round/>
                <a:headEnd/>
                <a:tailEnd/>
              </a:ln>
            </p:spPr>
            <p:txBody>
              <a:bodyPr vert="horz" wrap="square" lIns="91440" tIns="45720" rIns="91440" bIns="45720" numCol="1" anchor="t" anchorCtr="0" compatLnSpc="1">
                <a:prstTxWarp prst="textNoShape">
                  <a:avLst/>
                </a:prstTxWarp>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505050"/>
                  </a:solidFill>
                  <a:effectLst/>
                  <a:uLnTx/>
                  <a:uFillTx/>
                  <a:latin typeface="Segoe UI"/>
                  <a:ea typeface="+mn-ea"/>
                  <a:cs typeface="+mn-cs"/>
                </a:endParaRPr>
              </a:p>
            </p:txBody>
          </p:sp>
          <p:sp>
            <p:nvSpPr>
              <p:cNvPr id="134" name="Freeform 18">
                <a:extLst>
                  <a:ext uri="{FF2B5EF4-FFF2-40B4-BE49-F238E27FC236}">
                    <a16:creationId xmlns:a16="http://schemas.microsoft.com/office/drawing/2014/main" id="{FE4F6E82-F279-401F-BEB3-3915E889205C}"/>
                  </a:ext>
                </a:extLst>
              </p:cNvPr>
              <p:cNvSpPr>
                <a:spLocks noEditPoints="1"/>
              </p:cNvSpPr>
              <p:nvPr/>
            </p:nvSpPr>
            <p:spPr bwMode="gray">
              <a:xfrm>
                <a:off x="2649538" y="2552700"/>
                <a:ext cx="414338" cy="325438"/>
              </a:xfrm>
              <a:custGeom>
                <a:avLst/>
                <a:gdLst>
                  <a:gd name="T0" fmla="*/ 1304 w 1423"/>
                  <a:gd name="T1" fmla="*/ 301 h 1114"/>
                  <a:gd name="T2" fmla="*/ 1302 w 1423"/>
                  <a:gd name="T3" fmla="*/ 297 h 1114"/>
                  <a:gd name="T4" fmla="*/ 719 w 1423"/>
                  <a:gd name="T5" fmla="*/ 113 h 1114"/>
                  <a:gd name="T6" fmla="*/ 496 w 1423"/>
                  <a:gd name="T7" fmla="*/ 416 h 1114"/>
                  <a:gd name="T8" fmla="*/ 441 w 1423"/>
                  <a:gd name="T9" fmla="*/ 482 h 1114"/>
                  <a:gd name="T10" fmla="*/ 375 w 1423"/>
                  <a:gd name="T11" fmla="*/ 536 h 1114"/>
                  <a:gd name="T12" fmla="*/ 290 w 1423"/>
                  <a:gd name="T13" fmla="*/ 648 h 1114"/>
                  <a:gd name="T14" fmla="*/ 470 w 1423"/>
                  <a:gd name="T15" fmla="*/ 973 h 1114"/>
                  <a:gd name="T16" fmla="*/ 610 w 1423"/>
                  <a:gd name="T17" fmla="*/ 960 h 1114"/>
                  <a:gd name="T18" fmla="*/ 775 w 1423"/>
                  <a:gd name="T19" fmla="*/ 921 h 1114"/>
                  <a:gd name="T20" fmla="*/ 932 w 1423"/>
                  <a:gd name="T21" fmla="*/ 927 h 1114"/>
                  <a:gd name="T22" fmla="*/ 1151 w 1423"/>
                  <a:gd name="T23" fmla="*/ 893 h 1114"/>
                  <a:gd name="T24" fmla="*/ 1304 w 1423"/>
                  <a:gd name="T25" fmla="*/ 301 h 1114"/>
                  <a:gd name="T26" fmla="*/ 1024 w 1423"/>
                  <a:gd name="T27" fmla="*/ 311 h 1114"/>
                  <a:gd name="T28" fmla="*/ 1024 w 1423"/>
                  <a:gd name="T29" fmla="*/ 311 h 1114"/>
                  <a:gd name="T30" fmla="*/ 873 w 1423"/>
                  <a:gd name="T31" fmla="*/ 299 h 1114"/>
                  <a:gd name="T32" fmla="*/ 873 w 1423"/>
                  <a:gd name="T33" fmla="*/ 299 h 1114"/>
                  <a:gd name="T34" fmla="*/ 799 w 1423"/>
                  <a:gd name="T35" fmla="*/ 278 h 1114"/>
                  <a:gd name="T36" fmla="*/ 821 w 1423"/>
                  <a:gd name="T37" fmla="*/ 203 h 1114"/>
                  <a:gd name="T38" fmla="*/ 828 w 1423"/>
                  <a:gd name="T39" fmla="*/ 200 h 1114"/>
                  <a:gd name="T40" fmla="*/ 1101 w 1423"/>
                  <a:gd name="T41" fmla="*/ 234 h 1114"/>
                  <a:gd name="T42" fmla="*/ 1108 w 1423"/>
                  <a:gd name="T43" fmla="*/ 244 h 1114"/>
                  <a:gd name="T44" fmla="*/ 1087 w 1423"/>
                  <a:gd name="T45" fmla="*/ 318 h 1114"/>
                  <a:gd name="T46" fmla="*/ 1024 w 1423"/>
                  <a:gd name="T47" fmla="*/ 311 h 1114"/>
                  <a:gd name="T48" fmla="*/ 14 w 1423"/>
                  <a:gd name="T49" fmla="*/ 967 h 1114"/>
                  <a:gd name="T50" fmla="*/ 53 w 1423"/>
                  <a:gd name="T51" fmla="*/ 1037 h 1114"/>
                  <a:gd name="T52" fmla="*/ 115 w 1423"/>
                  <a:gd name="T53" fmla="*/ 1064 h 1114"/>
                  <a:gd name="T54" fmla="*/ 24 w 1423"/>
                  <a:gd name="T55" fmla="*/ 900 h 1114"/>
                  <a:gd name="T56" fmla="*/ 14 w 1423"/>
                  <a:gd name="T57" fmla="*/ 967 h 1114"/>
                  <a:gd name="T58" fmla="*/ 400 w 1423"/>
                  <a:gd name="T59" fmla="*/ 959 h 1114"/>
                  <a:gd name="T60" fmla="*/ 265 w 1423"/>
                  <a:gd name="T61" fmla="*/ 714 h 1114"/>
                  <a:gd name="T62" fmla="*/ 190 w 1423"/>
                  <a:gd name="T63" fmla="*/ 686 h 1114"/>
                  <a:gd name="T64" fmla="*/ 175 w 1423"/>
                  <a:gd name="T65" fmla="*/ 764 h 1114"/>
                  <a:gd name="T66" fmla="*/ 310 w 1423"/>
                  <a:gd name="T67" fmla="*/ 1008 h 1114"/>
                  <a:gd name="T68" fmla="*/ 385 w 1423"/>
                  <a:gd name="T69" fmla="*/ 1037 h 1114"/>
                  <a:gd name="T70" fmla="*/ 400 w 1423"/>
                  <a:gd name="T71" fmla="*/ 959 h 1114"/>
                  <a:gd name="T72" fmla="*/ 266 w 1423"/>
                  <a:gd name="T73" fmla="*/ 1026 h 1114"/>
                  <a:gd name="T74" fmla="*/ 136 w 1423"/>
                  <a:gd name="T75" fmla="*/ 792 h 1114"/>
                  <a:gd name="T76" fmla="*/ 65 w 1423"/>
                  <a:gd name="T77" fmla="*/ 764 h 1114"/>
                  <a:gd name="T78" fmla="*/ 50 w 1423"/>
                  <a:gd name="T79" fmla="*/ 840 h 1114"/>
                  <a:gd name="T80" fmla="*/ 180 w 1423"/>
                  <a:gd name="T81" fmla="*/ 1074 h 1114"/>
                  <a:gd name="T82" fmla="*/ 251 w 1423"/>
                  <a:gd name="T83" fmla="*/ 1101 h 1114"/>
                  <a:gd name="T84" fmla="*/ 266 w 1423"/>
                  <a:gd name="T85" fmla="*/ 1026 h 1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23" h="1114">
                    <a:moveTo>
                      <a:pt x="1304" y="301"/>
                    </a:moveTo>
                    <a:cubicBezTo>
                      <a:pt x="1303" y="298"/>
                      <a:pt x="1304" y="300"/>
                      <a:pt x="1302" y="297"/>
                    </a:cubicBezTo>
                    <a:cubicBezTo>
                      <a:pt x="1184" y="83"/>
                      <a:pt x="922" y="0"/>
                      <a:pt x="719" y="113"/>
                    </a:cubicBezTo>
                    <a:cubicBezTo>
                      <a:pt x="602" y="177"/>
                      <a:pt x="570" y="311"/>
                      <a:pt x="496" y="416"/>
                    </a:cubicBezTo>
                    <a:cubicBezTo>
                      <a:pt x="476" y="444"/>
                      <a:pt x="458" y="465"/>
                      <a:pt x="441" y="482"/>
                    </a:cubicBezTo>
                    <a:cubicBezTo>
                      <a:pt x="418" y="504"/>
                      <a:pt x="397" y="520"/>
                      <a:pt x="375" y="536"/>
                    </a:cubicBezTo>
                    <a:cubicBezTo>
                      <a:pt x="334" y="566"/>
                      <a:pt x="296" y="593"/>
                      <a:pt x="290" y="648"/>
                    </a:cubicBezTo>
                    <a:cubicBezTo>
                      <a:pt x="470" y="973"/>
                      <a:pt x="470" y="973"/>
                      <a:pt x="470" y="973"/>
                    </a:cubicBezTo>
                    <a:cubicBezTo>
                      <a:pt x="519" y="997"/>
                      <a:pt x="563" y="978"/>
                      <a:pt x="610" y="960"/>
                    </a:cubicBezTo>
                    <a:cubicBezTo>
                      <a:pt x="654" y="943"/>
                      <a:pt x="697" y="925"/>
                      <a:pt x="775" y="921"/>
                    </a:cubicBezTo>
                    <a:cubicBezTo>
                      <a:pt x="827" y="918"/>
                      <a:pt x="880" y="924"/>
                      <a:pt x="932" y="927"/>
                    </a:cubicBezTo>
                    <a:cubicBezTo>
                      <a:pt x="1008" y="932"/>
                      <a:pt x="1082" y="931"/>
                      <a:pt x="1151" y="893"/>
                    </a:cubicBezTo>
                    <a:cubicBezTo>
                      <a:pt x="1354" y="780"/>
                      <a:pt x="1423" y="515"/>
                      <a:pt x="1304" y="301"/>
                    </a:cubicBezTo>
                    <a:close/>
                    <a:moveTo>
                      <a:pt x="1024" y="311"/>
                    </a:moveTo>
                    <a:cubicBezTo>
                      <a:pt x="1024" y="311"/>
                      <a:pt x="1024" y="311"/>
                      <a:pt x="1024" y="311"/>
                    </a:cubicBezTo>
                    <a:cubicBezTo>
                      <a:pt x="983" y="270"/>
                      <a:pt x="917" y="279"/>
                      <a:pt x="873" y="299"/>
                    </a:cubicBezTo>
                    <a:cubicBezTo>
                      <a:pt x="873" y="299"/>
                      <a:pt x="873" y="299"/>
                      <a:pt x="873" y="299"/>
                    </a:cubicBezTo>
                    <a:cubicBezTo>
                      <a:pt x="847" y="313"/>
                      <a:pt x="814" y="304"/>
                      <a:pt x="799" y="278"/>
                    </a:cubicBezTo>
                    <a:cubicBezTo>
                      <a:pt x="785" y="251"/>
                      <a:pt x="794" y="218"/>
                      <a:pt x="821" y="203"/>
                    </a:cubicBezTo>
                    <a:cubicBezTo>
                      <a:pt x="823" y="202"/>
                      <a:pt x="828" y="200"/>
                      <a:pt x="828" y="200"/>
                    </a:cubicBezTo>
                    <a:cubicBezTo>
                      <a:pt x="927" y="155"/>
                      <a:pt x="1035" y="168"/>
                      <a:pt x="1101" y="234"/>
                    </a:cubicBezTo>
                    <a:cubicBezTo>
                      <a:pt x="1101" y="234"/>
                      <a:pt x="1106" y="240"/>
                      <a:pt x="1108" y="244"/>
                    </a:cubicBezTo>
                    <a:cubicBezTo>
                      <a:pt x="1122" y="270"/>
                      <a:pt x="1113" y="303"/>
                      <a:pt x="1087" y="318"/>
                    </a:cubicBezTo>
                    <a:cubicBezTo>
                      <a:pt x="1066" y="329"/>
                      <a:pt x="1041" y="326"/>
                      <a:pt x="1024" y="311"/>
                    </a:cubicBezTo>
                    <a:close/>
                    <a:moveTo>
                      <a:pt x="14" y="967"/>
                    </a:moveTo>
                    <a:cubicBezTo>
                      <a:pt x="53" y="1037"/>
                      <a:pt x="53" y="1037"/>
                      <a:pt x="53" y="1037"/>
                    </a:cubicBezTo>
                    <a:cubicBezTo>
                      <a:pt x="67" y="1062"/>
                      <a:pt x="94" y="1074"/>
                      <a:pt x="115" y="1064"/>
                    </a:cubicBezTo>
                    <a:cubicBezTo>
                      <a:pt x="24" y="900"/>
                      <a:pt x="24" y="900"/>
                      <a:pt x="24" y="900"/>
                    </a:cubicBezTo>
                    <a:cubicBezTo>
                      <a:pt x="5" y="912"/>
                      <a:pt x="0" y="941"/>
                      <a:pt x="14" y="967"/>
                    </a:cubicBezTo>
                    <a:close/>
                    <a:moveTo>
                      <a:pt x="400" y="959"/>
                    </a:moveTo>
                    <a:cubicBezTo>
                      <a:pt x="265" y="714"/>
                      <a:pt x="265" y="714"/>
                      <a:pt x="265" y="714"/>
                    </a:cubicBezTo>
                    <a:cubicBezTo>
                      <a:pt x="248" y="685"/>
                      <a:pt x="215" y="672"/>
                      <a:pt x="190" y="686"/>
                    </a:cubicBezTo>
                    <a:cubicBezTo>
                      <a:pt x="166" y="699"/>
                      <a:pt x="159" y="734"/>
                      <a:pt x="175" y="764"/>
                    </a:cubicBezTo>
                    <a:cubicBezTo>
                      <a:pt x="310" y="1008"/>
                      <a:pt x="310" y="1008"/>
                      <a:pt x="310" y="1008"/>
                    </a:cubicBezTo>
                    <a:cubicBezTo>
                      <a:pt x="327" y="1038"/>
                      <a:pt x="360" y="1051"/>
                      <a:pt x="385" y="1037"/>
                    </a:cubicBezTo>
                    <a:cubicBezTo>
                      <a:pt x="410" y="1023"/>
                      <a:pt x="416" y="988"/>
                      <a:pt x="400" y="959"/>
                    </a:cubicBezTo>
                    <a:close/>
                    <a:moveTo>
                      <a:pt x="266" y="1026"/>
                    </a:moveTo>
                    <a:cubicBezTo>
                      <a:pt x="136" y="792"/>
                      <a:pt x="136" y="792"/>
                      <a:pt x="136" y="792"/>
                    </a:cubicBezTo>
                    <a:cubicBezTo>
                      <a:pt x="121" y="764"/>
                      <a:pt x="89" y="751"/>
                      <a:pt x="65" y="764"/>
                    </a:cubicBezTo>
                    <a:cubicBezTo>
                      <a:pt x="41" y="778"/>
                      <a:pt x="35" y="811"/>
                      <a:pt x="50" y="840"/>
                    </a:cubicBezTo>
                    <a:cubicBezTo>
                      <a:pt x="180" y="1074"/>
                      <a:pt x="180" y="1074"/>
                      <a:pt x="180" y="1074"/>
                    </a:cubicBezTo>
                    <a:cubicBezTo>
                      <a:pt x="196" y="1102"/>
                      <a:pt x="228" y="1114"/>
                      <a:pt x="251" y="1101"/>
                    </a:cubicBezTo>
                    <a:cubicBezTo>
                      <a:pt x="275" y="1088"/>
                      <a:pt x="282" y="1055"/>
                      <a:pt x="266" y="1026"/>
                    </a:cubicBezTo>
                    <a:close/>
                  </a:path>
                </a:pathLst>
              </a:custGeom>
              <a:grpFill/>
              <a:ln w="9525">
                <a:solidFill>
                  <a:srgbClr val="6D6D6D"/>
                </a:solidFill>
                <a:round/>
                <a:headEnd/>
                <a:tailEnd/>
              </a:ln>
            </p:spPr>
            <p:txBody>
              <a:bodyPr vert="horz" wrap="square" lIns="91440" tIns="45720" rIns="91440" bIns="45720" numCol="1" anchor="t" anchorCtr="0" compatLnSpc="1">
                <a:prstTxWarp prst="textNoShape">
                  <a:avLst/>
                </a:prstTxWarp>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505050"/>
                  </a:solidFill>
                  <a:effectLst/>
                  <a:uLnTx/>
                  <a:uFillTx/>
                  <a:latin typeface="Segoe UI"/>
                  <a:ea typeface="+mn-ea"/>
                  <a:cs typeface="+mn-cs"/>
                </a:endParaRPr>
              </a:p>
            </p:txBody>
          </p:sp>
        </p:grpSp>
        <p:cxnSp>
          <p:nvCxnSpPr>
            <p:cNvPr id="130" name="Straight Connector 129">
              <a:extLst>
                <a:ext uri="{FF2B5EF4-FFF2-40B4-BE49-F238E27FC236}">
                  <a16:creationId xmlns:a16="http://schemas.microsoft.com/office/drawing/2014/main" id="{EA3F454D-3B19-471A-8EDE-506FFE0B8A6D}"/>
                </a:ext>
              </a:extLst>
            </p:cNvPr>
            <p:cNvCxnSpPr/>
            <p:nvPr/>
          </p:nvCxnSpPr>
          <p:spPr>
            <a:xfrm>
              <a:off x="3494734" y="3453409"/>
              <a:ext cx="0" cy="1097280"/>
            </a:xfrm>
            <a:prstGeom prst="line">
              <a:avLst/>
            </a:prstGeom>
            <a:grpFill/>
            <a:ln w="5715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F9946282-1994-4474-875C-6FB429595C00}"/>
                </a:ext>
              </a:extLst>
            </p:cNvPr>
            <p:cNvCxnSpPr/>
            <p:nvPr/>
          </p:nvCxnSpPr>
          <p:spPr>
            <a:xfrm flipH="1">
              <a:off x="3420307" y="4532283"/>
              <a:ext cx="1197428" cy="0"/>
            </a:xfrm>
            <a:prstGeom prst="line">
              <a:avLst/>
            </a:prstGeom>
            <a:grpFill/>
            <a:ln w="5715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2" name="Straight Arrow Connector 131">
              <a:extLst>
                <a:ext uri="{FF2B5EF4-FFF2-40B4-BE49-F238E27FC236}">
                  <a16:creationId xmlns:a16="http://schemas.microsoft.com/office/drawing/2014/main" id="{0A212872-6087-4CB1-B68A-84A3B58FB2EA}"/>
                </a:ext>
              </a:extLst>
            </p:cNvPr>
            <p:cNvCxnSpPr/>
            <p:nvPr/>
          </p:nvCxnSpPr>
          <p:spPr>
            <a:xfrm flipV="1">
              <a:off x="3505233" y="3578104"/>
              <a:ext cx="1097268" cy="958546"/>
            </a:xfrm>
            <a:prstGeom prst="straightConnector1">
              <a:avLst/>
            </a:prstGeom>
            <a:grpFill/>
            <a:ln w="28575">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cxnSp>
      </p:grpSp>
      <p:sp>
        <p:nvSpPr>
          <p:cNvPr id="135" name="Donut 15">
            <a:extLst>
              <a:ext uri="{FF2B5EF4-FFF2-40B4-BE49-F238E27FC236}">
                <a16:creationId xmlns:a16="http://schemas.microsoft.com/office/drawing/2014/main" id="{8EB6D985-6B03-49CF-AFDE-AA95655D502B}"/>
              </a:ext>
            </a:extLst>
          </p:cNvPr>
          <p:cNvSpPr/>
          <p:nvPr/>
        </p:nvSpPr>
        <p:spPr bwMode="auto">
          <a:xfrm>
            <a:off x="671476" y="2207411"/>
            <a:ext cx="590241" cy="587457"/>
          </a:xfrm>
          <a:custGeom>
            <a:avLst/>
            <a:gdLst/>
            <a:ahLst/>
            <a:cxnLst/>
            <a:rect l="l" t="t" r="r" b="b"/>
            <a:pathLst>
              <a:path w="786988" h="783276">
                <a:moveTo>
                  <a:pt x="469995" y="99669"/>
                </a:moveTo>
                <a:cubicBezTo>
                  <a:pt x="349970" y="99669"/>
                  <a:pt x="252671" y="196968"/>
                  <a:pt x="252671" y="316993"/>
                </a:cubicBezTo>
                <a:cubicBezTo>
                  <a:pt x="252671" y="437018"/>
                  <a:pt x="349970" y="534317"/>
                  <a:pt x="469995" y="534317"/>
                </a:cubicBezTo>
                <a:cubicBezTo>
                  <a:pt x="590020" y="534317"/>
                  <a:pt x="687319" y="437018"/>
                  <a:pt x="687319" y="316993"/>
                </a:cubicBezTo>
                <a:cubicBezTo>
                  <a:pt x="687319" y="196968"/>
                  <a:pt x="590020" y="99669"/>
                  <a:pt x="469995" y="99669"/>
                </a:cubicBezTo>
                <a:close/>
                <a:moveTo>
                  <a:pt x="469995" y="0"/>
                </a:moveTo>
                <a:cubicBezTo>
                  <a:pt x="645065" y="0"/>
                  <a:pt x="786988" y="141923"/>
                  <a:pt x="786988" y="316993"/>
                </a:cubicBezTo>
                <a:cubicBezTo>
                  <a:pt x="786988" y="492063"/>
                  <a:pt x="645065" y="633986"/>
                  <a:pt x="469995" y="633986"/>
                </a:cubicBezTo>
                <a:cubicBezTo>
                  <a:pt x="406791" y="633986"/>
                  <a:pt x="347908" y="615489"/>
                  <a:pt x="298782" y="583117"/>
                </a:cubicBezTo>
                <a:lnTo>
                  <a:pt x="118646" y="762954"/>
                </a:lnTo>
                <a:cubicBezTo>
                  <a:pt x="91472" y="790083"/>
                  <a:pt x="47451" y="790046"/>
                  <a:pt x="20322" y="762872"/>
                </a:cubicBezTo>
                <a:cubicBezTo>
                  <a:pt x="-6806" y="735698"/>
                  <a:pt x="-6770" y="691678"/>
                  <a:pt x="20404" y="664549"/>
                </a:cubicBezTo>
                <a:lnTo>
                  <a:pt x="201471" y="483783"/>
                </a:lnTo>
                <a:cubicBezTo>
                  <a:pt x="170460" y="435720"/>
                  <a:pt x="153002" y="378395"/>
                  <a:pt x="153002" y="316993"/>
                </a:cubicBezTo>
                <a:cubicBezTo>
                  <a:pt x="153002" y="141923"/>
                  <a:pt x="294925" y="0"/>
                  <a:pt x="469995" y="0"/>
                </a:cubicBezTo>
                <a:close/>
              </a:path>
            </a:pathLst>
          </a:cu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34290" rIns="34290" bIns="68580" numCol="1" spcCol="0" rtlCol="0" fromWordArt="0" anchor="b" anchorCtr="0" forceAA="0" compatLnSpc="1">
            <a:prstTxWarp prst="textNoShape">
              <a:avLst/>
            </a:prstTxWarp>
            <a:noAutofit/>
          </a:bodyPr>
          <a:lstStyle/>
          <a:p>
            <a:pPr marL="0" marR="0" lvl="0" indent="0" algn="ctr" defTabSz="685574"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38" normalizeH="0" baseline="0" noProof="0" dirty="0" err="1">
              <a:ln>
                <a:noFill/>
              </a:ln>
              <a:gradFill>
                <a:gsLst>
                  <a:gs pos="0">
                    <a:srgbClr val="FFFFFF"/>
                  </a:gs>
                  <a:gs pos="100000">
                    <a:srgbClr val="FFFFFF"/>
                  </a:gs>
                </a:gsLst>
                <a:lin ang="5400000" scaled="0"/>
              </a:gradFill>
              <a:effectLst/>
              <a:uLnTx/>
              <a:uFillTx/>
              <a:latin typeface="Segoe UI" pitchFamily="34" charset="0"/>
              <a:ea typeface="Segoe UI" pitchFamily="34" charset="0"/>
              <a:cs typeface="Segoe UI" pitchFamily="34" charset="0"/>
            </a:endParaRPr>
          </a:p>
        </p:txBody>
      </p:sp>
      <p:sp>
        <p:nvSpPr>
          <p:cNvPr id="48" name="Rectangle 47">
            <a:extLst>
              <a:ext uri="{FF2B5EF4-FFF2-40B4-BE49-F238E27FC236}">
                <a16:creationId xmlns:a16="http://schemas.microsoft.com/office/drawing/2014/main" id="{668C738B-A2E4-494F-9E61-6557B9027162}"/>
              </a:ext>
            </a:extLst>
          </p:cNvPr>
          <p:cNvSpPr/>
          <p:nvPr/>
        </p:nvSpPr>
        <p:spPr bwMode="auto">
          <a:xfrm>
            <a:off x="12462977" y="-10803"/>
            <a:ext cx="140878" cy="306486"/>
          </a:xfrm>
          <a:prstGeom prst="rect">
            <a:avLst/>
          </a:prstGeom>
          <a:solidFill>
            <a:srgbClr val="E6E6E6">
              <a:alpha val="82000"/>
            </a:srgbClr>
          </a:solidFill>
          <a:ln w="10795" cap="flat" cmpd="sng" algn="ctr">
            <a:noFill/>
            <a:prstDash val="solid"/>
            <a:headEnd type="none" w="med" len="med"/>
            <a:tailEnd type="none" w="med" len="med"/>
          </a:ln>
          <a:effectLst/>
        </p:spPr>
        <p:txBody>
          <a:bodyPr vert="horz" wrap="square" lIns="0" tIns="46631" rIns="0" bIns="46631" numCol="1" rtlCol="0" anchor="ctr" anchorCtr="0" compatLnSpc="1">
            <a:prstTxWarp prst="textNoShape">
              <a:avLst/>
            </a:prstTxWarp>
          </a:bodyPr>
          <a:lstStyle/>
          <a:p>
            <a:pPr marL="0" marR="0" lvl="0" indent="0" algn="ctr" defTabSz="932379"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Semilight"/>
              <a:ea typeface="+mn-ea"/>
              <a:cs typeface="+mn-cs"/>
            </a:endParaRPr>
          </a:p>
        </p:txBody>
      </p:sp>
      <p:sp>
        <p:nvSpPr>
          <p:cNvPr id="50" name="Rectangle 49">
            <a:extLst>
              <a:ext uri="{FF2B5EF4-FFF2-40B4-BE49-F238E27FC236}">
                <a16:creationId xmlns:a16="http://schemas.microsoft.com/office/drawing/2014/main" id="{C4EB886B-5ED0-46E7-B03D-9E48C680FB06}"/>
              </a:ext>
            </a:extLst>
          </p:cNvPr>
          <p:cNvSpPr/>
          <p:nvPr/>
        </p:nvSpPr>
        <p:spPr bwMode="auto">
          <a:xfrm>
            <a:off x="8905463" y="0"/>
            <a:ext cx="3529426" cy="365760"/>
          </a:xfrm>
          <a:prstGeom prst="rect">
            <a:avLst/>
          </a:prstGeom>
          <a:solidFill>
            <a:srgbClr val="002050"/>
          </a:solidFill>
          <a:ln w="10795" cap="flat" cmpd="sng" algn="ctr">
            <a:noFill/>
            <a:prstDash val="solid"/>
            <a:headEnd type="none" w="med" len="med"/>
            <a:tailEnd type="none" w="med" len="med"/>
          </a:ln>
          <a:effectLst/>
        </p:spPr>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gradFill>
                <a:gsLst>
                  <a:gs pos="0">
                    <a:srgbClr val="FFFFFF"/>
                  </a:gs>
                  <a:gs pos="100000">
                    <a:srgbClr val="FFFFFF"/>
                  </a:gs>
                </a:gsLst>
                <a:lin ang="5400000" scaled="0"/>
              </a:gradFill>
              <a:effectLst/>
              <a:uLnTx/>
              <a:uFillTx/>
              <a:latin typeface="Segoe UI Semilight"/>
              <a:ea typeface="+mn-ea"/>
              <a:cs typeface="+mn-cs"/>
            </a:endParaRPr>
          </a:p>
        </p:txBody>
      </p:sp>
      <p:cxnSp>
        <p:nvCxnSpPr>
          <p:cNvPr id="51" name="Straight Connector 50">
            <a:extLst>
              <a:ext uri="{FF2B5EF4-FFF2-40B4-BE49-F238E27FC236}">
                <a16:creationId xmlns:a16="http://schemas.microsoft.com/office/drawing/2014/main" id="{EE914B87-DEA6-4B9F-8C9D-96E568B270BA}"/>
              </a:ext>
            </a:extLst>
          </p:cNvPr>
          <p:cNvCxnSpPr/>
          <p:nvPr/>
        </p:nvCxnSpPr>
        <p:spPr>
          <a:xfrm>
            <a:off x="10303657" y="47407"/>
            <a:ext cx="0" cy="274320"/>
          </a:xfrm>
          <a:prstGeom prst="line">
            <a:avLst/>
          </a:prstGeom>
          <a:noFill/>
          <a:ln w="12700" cap="flat" cmpd="sng" algn="ctr">
            <a:solidFill>
              <a:srgbClr val="FFFFFF"/>
            </a:solidFill>
            <a:prstDash val="solid"/>
            <a:headEnd type="oval" w="sm" len="sm"/>
            <a:tailEnd type="oval" w="sm" len="sm"/>
          </a:ln>
          <a:effectLst/>
        </p:spPr>
      </p:cxnSp>
      <p:cxnSp>
        <p:nvCxnSpPr>
          <p:cNvPr id="52" name="Straight Connector 51">
            <a:extLst>
              <a:ext uri="{FF2B5EF4-FFF2-40B4-BE49-F238E27FC236}">
                <a16:creationId xmlns:a16="http://schemas.microsoft.com/office/drawing/2014/main" id="{49CF89D4-FF3D-4617-9C4F-54950CC9EC00}"/>
              </a:ext>
            </a:extLst>
          </p:cNvPr>
          <p:cNvCxnSpPr/>
          <p:nvPr/>
        </p:nvCxnSpPr>
        <p:spPr>
          <a:xfrm>
            <a:off x="11026139" y="47407"/>
            <a:ext cx="0" cy="274320"/>
          </a:xfrm>
          <a:prstGeom prst="line">
            <a:avLst/>
          </a:prstGeom>
          <a:noFill/>
          <a:ln w="12700" cap="flat" cmpd="sng" algn="ctr">
            <a:solidFill>
              <a:srgbClr val="FFFFFF"/>
            </a:solidFill>
            <a:prstDash val="solid"/>
            <a:headEnd type="oval" w="sm" len="sm"/>
            <a:tailEnd type="oval" w="sm" len="sm"/>
          </a:ln>
          <a:effectLst/>
        </p:spPr>
      </p:cxnSp>
      <p:cxnSp>
        <p:nvCxnSpPr>
          <p:cNvPr id="53" name="Straight Connector 52">
            <a:extLst>
              <a:ext uri="{FF2B5EF4-FFF2-40B4-BE49-F238E27FC236}">
                <a16:creationId xmlns:a16="http://schemas.microsoft.com/office/drawing/2014/main" id="{763F56C1-3617-4CCF-ACB9-DED95101221B}"/>
              </a:ext>
            </a:extLst>
          </p:cNvPr>
          <p:cNvCxnSpPr/>
          <p:nvPr/>
        </p:nvCxnSpPr>
        <p:spPr>
          <a:xfrm>
            <a:off x="11748621" y="47407"/>
            <a:ext cx="0" cy="274320"/>
          </a:xfrm>
          <a:prstGeom prst="line">
            <a:avLst/>
          </a:prstGeom>
          <a:noFill/>
          <a:ln w="12700" cap="flat" cmpd="sng" algn="ctr">
            <a:solidFill>
              <a:srgbClr val="FFFFFF"/>
            </a:solidFill>
            <a:prstDash val="solid"/>
            <a:headEnd type="oval" w="sm" len="sm"/>
            <a:tailEnd type="oval" w="sm" len="sm"/>
          </a:ln>
          <a:effectLst/>
        </p:spPr>
      </p:cxnSp>
      <p:sp>
        <p:nvSpPr>
          <p:cNvPr id="54" name="Rectangle 53">
            <a:extLst>
              <a:ext uri="{FF2B5EF4-FFF2-40B4-BE49-F238E27FC236}">
                <a16:creationId xmlns:a16="http://schemas.microsoft.com/office/drawing/2014/main" id="{DD926CEB-1BFA-4034-9B1C-617199887756}"/>
              </a:ext>
            </a:extLst>
          </p:cNvPr>
          <p:cNvSpPr/>
          <p:nvPr/>
        </p:nvSpPr>
        <p:spPr bwMode="auto">
          <a:xfrm>
            <a:off x="11113060" y="1687"/>
            <a:ext cx="548640" cy="365760"/>
          </a:xfrm>
          <a:prstGeom prst="rect">
            <a:avLst/>
          </a:prstGeom>
          <a:noFill/>
          <a:ln>
            <a:no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51028" fontAlgn="base">
              <a:lnSpc>
                <a:spcPct val="90000"/>
              </a:lnSpc>
              <a:spcBef>
                <a:spcPct val="0"/>
              </a:spcBef>
              <a:spcAft>
                <a:spcPct val="0"/>
              </a:spcAft>
              <a:defRPr/>
            </a:pPr>
            <a:r>
              <a:rPr lang="en-US" sz="900" kern="0" dirty="0">
                <a:solidFill>
                  <a:srgbClr val="FFFFFF"/>
                </a:solidFill>
                <a:ea typeface="Segoe UI" panose="020B0502040204020203" pitchFamily="34" charset="0"/>
                <a:cs typeface="Segoe UI" panose="020B0502040204020203" pitchFamily="34" charset="0"/>
              </a:rPr>
              <a:t>Partnering</a:t>
            </a:r>
          </a:p>
        </p:txBody>
      </p:sp>
      <p:sp>
        <p:nvSpPr>
          <p:cNvPr id="55" name="Rectangle 54">
            <a:extLst>
              <a:ext uri="{FF2B5EF4-FFF2-40B4-BE49-F238E27FC236}">
                <a16:creationId xmlns:a16="http://schemas.microsoft.com/office/drawing/2014/main" id="{DA39E437-46A6-4457-A9F8-0DCFA733F4B1}"/>
              </a:ext>
            </a:extLst>
          </p:cNvPr>
          <p:cNvSpPr/>
          <p:nvPr/>
        </p:nvSpPr>
        <p:spPr bwMode="auto">
          <a:xfrm>
            <a:off x="11835541" y="1687"/>
            <a:ext cx="548640" cy="365760"/>
          </a:xfrm>
          <a:prstGeom prst="rect">
            <a:avLst/>
          </a:prstGeom>
          <a:noFill/>
          <a:ln>
            <a:no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51028" fontAlgn="base">
              <a:lnSpc>
                <a:spcPct val="90000"/>
              </a:lnSpc>
              <a:spcBef>
                <a:spcPct val="0"/>
              </a:spcBef>
              <a:spcAft>
                <a:spcPct val="0"/>
              </a:spcAft>
              <a:defRPr/>
            </a:pPr>
            <a:r>
              <a:rPr lang="en-US" sz="900" kern="0" dirty="0">
                <a:solidFill>
                  <a:srgbClr val="FFFFFF"/>
                </a:solidFill>
                <a:ea typeface="Segoe UI" panose="020B0502040204020203" pitchFamily="34" charset="0"/>
                <a:cs typeface="Segoe UI" panose="020B0502040204020203" pitchFamily="34" charset="0"/>
              </a:rPr>
              <a:t>Customer success</a:t>
            </a:r>
          </a:p>
        </p:txBody>
      </p:sp>
      <p:sp>
        <p:nvSpPr>
          <p:cNvPr id="56" name="Rectangle 55">
            <a:extLst>
              <a:ext uri="{FF2B5EF4-FFF2-40B4-BE49-F238E27FC236}">
                <a16:creationId xmlns:a16="http://schemas.microsoft.com/office/drawing/2014/main" id="{CB7BDBA7-E42D-4312-AF4A-A0945157CEF0}"/>
              </a:ext>
            </a:extLst>
          </p:cNvPr>
          <p:cNvSpPr/>
          <p:nvPr/>
        </p:nvSpPr>
        <p:spPr bwMode="auto">
          <a:xfrm>
            <a:off x="10390578" y="1687"/>
            <a:ext cx="548640" cy="365760"/>
          </a:xfrm>
          <a:prstGeom prst="rect">
            <a:avLst/>
          </a:prstGeom>
          <a:noFill/>
          <a:ln>
            <a:no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51028" fontAlgn="base">
              <a:lnSpc>
                <a:spcPct val="90000"/>
              </a:lnSpc>
              <a:spcBef>
                <a:spcPct val="0"/>
              </a:spcBef>
              <a:spcAft>
                <a:spcPct val="0"/>
              </a:spcAft>
              <a:defRPr/>
            </a:pPr>
            <a:r>
              <a:rPr lang="en-US" sz="900" kern="0" dirty="0">
                <a:solidFill>
                  <a:srgbClr val="FFFFFF"/>
                </a:solidFill>
                <a:ea typeface="Segoe UI" panose="020B0502040204020203" pitchFamily="34" charset="0"/>
                <a:cs typeface="Segoe UI" panose="020B0502040204020203" pitchFamily="34" charset="0"/>
              </a:rPr>
              <a:t>Expertise </a:t>
            </a:r>
          </a:p>
        </p:txBody>
      </p:sp>
      <p:sp>
        <p:nvSpPr>
          <p:cNvPr id="57" name="Rectangle 56">
            <a:extLst>
              <a:ext uri="{FF2B5EF4-FFF2-40B4-BE49-F238E27FC236}">
                <a16:creationId xmlns:a16="http://schemas.microsoft.com/office/drawing/2014/main" id="{6B03E5AF-78B4-4112-8207-DE28EAB343FF}"/>
              </a:ext>
            </a:extLst>
          </p:cNvPr>
          <p:cNvSpPr/>
          <p:nvPr/>
        </p:nvSpPr>
        <p:spPr bwMode="auto">
          <a:xfrm>
            <a:off x="9668096" y="1687"/>
            <a:ext cx="548640" cy="365760"/>
          </a:xfrm>
          <a:prstGeom prst="rect">
            <a:avLst/>
          </a:prstGeom>
          <a:noFill/>
          <a:ln>
            <a:no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51028" fontAlgn="base">
              <a:lnSpc>
                <a:spcPct val="90000"/>
              </a:lnSpc>
              <a:spcBef>
                <a:spcPct val="0"/>
              </a:spcBef>
              <a:spcAft>
                <a:spcPct val="0"/>
              </a:spcAft>
              <a:defRPr/>
            </a:pPr>
            <a:r>
              <a:rPr lang="en-US" sz="900" kern="0" dirty="0">
                <a:solidFill>
                  <a:srgbClr val="FFFFFF"/>
                </a:solidFill>
                <a:ea typeface="Segoe UI" panose="020B0502040204020203" pitchFamily="34" charset="0"/>
                <a:cs typeface="Segoe UI" panose="020B0502040204020203" pitchFamily="34" charset="0"/>
              </a:rPr>
              <a:t>Economics</a:t>
            </a:r>
          </a:p>
        </p:txBody>
      </p:sp>
      <p:cxnSp>
        <p:nvCxnSpPr>
          <p:cNvPr id="58" name="Straight Connector 57">
            <a:extLst>
              <a:ext uri="{FF2B5EF4-FFF2-40B4-BE49-F238E27FC236}">
                <a16:creationId xmlns:a16="http://schemas.microsoft.com/office/drawing/2014/main" id="{950AAA67-F543-4111-A778-8BD7D43F4C89}"/>
              </a:ext>
            </a:extLst>
          </p:cNvPr>
          <p:cNvCxnSpPr/>
          <p:nvPr/>
        </p:nvCxnSpPr>
        <p:spPr>
          <a:xfrm>
            <a:off x="9581175" y="47407"/>
            <a:ext cx="0" cy="274320"/>
          </a:xfrm>
          <a:prstGeom prst="line">
            <a:avLst/>
          </a:prstGeom>
          <a:noFill/>
          <a:ln w="12700" cap="flat" cmpd="sng" algn="ctr">
            <a:solidFill>
              <a:srgbClr val="FFFFFF"/>
            </a:solidFill>
            <a:prstDash val="solid"/>
            <a:headEnd type="oval" w="sm" len="sm"/>
            <a:tailEnd type="oval" w="sm" len="sm"/>
          </a:ln>
          <a:effectLst/>
        </p:spPr>
      </p:cxnSp>
      <p:sp>
        <p:nvSpPr>
          <p:cNvPr id="59" name="Rectangle 58">
            <a:extLst>
              <a:ext uri="{FF2B5EF4-FFF2-40B4-BE49-F238E27FC236}">
                <a16:creationId xmlns:a16="http://schemas.microsoft.com/office/drawing/2014/main" id="{05D7EA95-218C-41EA-9FFF-5C28E121C37B}"/>
              </a:ext>
            </a:extLst>
          </p:cNvPr>
          <p:cNvSpPr/>
          <p:nvPr/>
        </p:nvSpPr>
        <p:spPr bwMode="auto">
          <a:xfrm>
            <a:off x="8945614" y="1687"/>
            <a:ext cx="548640" cy="365760"/>
          </a:xfrm>
          <a:prstGeom prst="rect">
            <a:avLst/>
          </a:prstGeom>
          <a:noFill/>
          <a:ln>
            <a:no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51028" fontAlgn="base">
              <a:lnSpc>
                <a:spcPct val="90000"/>
              </a:lnSpc>
              <a:spcBef>
                <a:spcPct val="0"/>
              </a:spcBef>
              <a:spcAft>
                <a:spcPct val="0"/>
              </a:spcAft>
            </a:pPr>
            <a:r>
              <a:rPr lang="en-US" sz="900" kern="0" dirty="0">
                <a:solidFill>
                  <a:srgbClr val="FFFFFF"/>
                </a:solidFill>
                <a:cs typeface="Segoe UI" panose="020B0502040204020203" pitchFamily="34" charset="0"/>
              </a:rPr>
              <a:t>Innovation</a:t>
            </a:r>
          </a:p>
        </p:txBody>
      </p:sp>
      <p:sp>
        <p:nvSpPr>
          <p:cNvPr id="2" name="Slide Number Placeholder 1">
            <a:extLst>
              <a:ext uri="{FF2B5EF4-FFF2-40B4-BE49-F238E27FC236}">
                <a16:creationId xmlns:a16="http://schemas.microsoft.com/office/drawing/2014/main" id="{C8601611-B796-40B5-9F68-B6D7437C36BF}"/>
              </a:ext>
            </a:extLst>
          </p:cNvPr>
          <p:cNvSpPr>
            <a:spLocks noGrp="1"/>
          </p:cNvSpPr>
          <p:nvPr>
            <p:ph type="sldNum" sz="quarter" idx="11"/>
          </p:nvPr>
        </p:nvSpPr>
        <p:spPr/>
        <p:txBody>
          <a:bodyPr/>
          <a:lstStyle/>
          <a:p>
            <a:fld id="{B5B7C7BE-0463-4DC4-9D10-A01A4A2951D5}" type="slidenum">
              <a:rPr lang="en-US" smtClean="0"/>
              <a:pPr/>
              <a:t>20</a:t>
            </a:fld>
            <a:endParaRPr lang="en-US"/>
          </a:p>
        </p:txBody>
      </p:sp>
      <p:sp>
        <p:nvSpPr>
          <p:cNvPr id="39" name="Rectangle 38">
            <a:extLst>
              <a:ext uri="{FF2B5EF4-FFF2-40B4-BE49-F238E27FC236}">
                <a16:creationId xmlns:a16="http://schemas.microsoft.com/office/drawing/2014/main" id="{305091EB-ABD4-4EC6-B602-2A6B95A63977}"/>
              </a:ext>
            </a:extLst>
          </p:cNvPr>
          <p:cNvSpPr/>
          <p:nvPr/>
        </p:nvSpPr>
        <p:spPr bwMode="auto">
          <a:xfrm>
            <a:off x="8905462" y="618"/>
            <a:ext cx="2843155" cy="365760"/>
          </a:xfrm>
          <a:prstGeom prst="rect">
            <a:avLst/>
          </a:prstGeom>
          <a:solidFill>
            <a:schemeClr val="bg1">
              <a:alpha val="65000"/>
            </a:schemeClr>
          </a:solidFill>
          <a:ln w="10795" cap="flat" cmpd="sng" algn="ctr">
            <a:noFill/>
            <a:prstDash val="solid"/>
            <a:headEnd type="none" w="med" len="med"/>
            <a:tailEnd type="none" w="med" len="med"/>
          </a:ln>
          <a:effectLst/>
        </p:spPr>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gradFill>
                <a:gsLst>
                  <a:gs pos="0">
                    <a:srgbClr val="FFFFFF"/>
                  </a:gs>
                  <a:gs pos="100000">
                    <a:srgbClr val="FFFFFF"/>
                  </a:gs>
                </a:gsLst>
                <a:lin ang="5400000" scaled="0"/>
              </a:gradFill>
              <a:effectLst/>
              <a:uLnTx/>
              <a:uFillTx/>
              <a:latin typeface="Segoe UI Semilight"/>
              <a:ea typeface="+mn-ea"/>
              <a:cs typeface="+mn-cs"/>
            </a:endParaRPr>
          </a:p>
        </p:txBody>
      </p:sp>
    </p:spTree>
    <p:extLst>
      <p:ext uri="{BB962C8B-B14F-4D97-AF65-F5344CB8AC3E}">
        <p14:creationId xmlns:p14="http://schemas.microsoft.com/office/powerpoint/2010/main" val="51478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erson and person sitting next to a window&#10;&#10;Description generated with high confidence">
            <a:extLst>
              <a:ext uri="{FF2B5EF4-FFF2-40B4-BE49-F238E27FC236}">
                <a16:creationId xmlns:a16="http://schemas.microsoft.com/office/drawing/2014/main" id="{D42E69E7-8F4A-49F2-9B7E-52AD170B450B}"/>
              </a:ext>
            </a:extLst>
          </p:cNvPr>
          <p:cNvPicPr>
            <a:picLocks noChangeAspect="1"/>
          </p:cNvPicPr>
          <p:nvPr/>
        </p:nvPicPr>
        <p:blipFill>
          <a:blip r:embed="rId3"/>
          <a:stretch>
            <a:fillRect/>
          </a:stretch>
        </p:blipFill>
        <p:spPr>
          <a:xfrm>
            <a:off x="1943151" y="-1"/>
            <a:ext cx="10491737" cy="6994491"/>
          </a:xfrm>
          <a:prstGeom prst="rect">
            <a:avLst/>
          </a:prstGeom>
        </p:spPr>
      </p:pic>
      <p:sp>
        <p:nvSpPr>
          <p:cNvPr id="39" name="Rectangle 38"/>
          <p:cNvSpPr/>
          <p:nvPr/>
        </p:nvSpPr>
        <p:spPr bwMode="auto">
          <a:xfrm rot="10800000" flipH="1">
            <a:off x="1873561" y="-671"/>
            <a:ext cx="10561327" cy="6995160"/>
          </a:xfrm>
          <a:prstGeom prst="rect">
            <a:avLst/>
          </a:prstGeom>
          <a:gradFill flip="none" rotWithShape="1">
            <a:gsLst>
              <a:gs pos="0">
                <a:schemeClr val="accent1">
                  <a:lumMod val="5000"/>
                  <a:lumOff val="95000"/>
                  <a:alpha val="0"/>
                </a:schemeClr>
              </a:gs>
              <a:gs pos="28000">
                <a:srgbClr val="FBF8FD">
                  <a:alpha val="79000"/>
                </a:srgbClr>
              </a:gs>
              <a:gs pos="100000">
                <a:schemeClr val="bg1"/>
              </a:gs>
            </a:gsLst>
            <a:lin ang="108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21" name="Group 20"/>
          <p:cNvGrpSpPr/>
          <p:nvPr/>
        </p:nvGrpSpPr>
        <p:grpSpPr>
          <a:xfrm>
            <a:off x="3157343" y="4202858"/>
            <a:ext cx="2946680" cy="2283207"/>
            <a:chOff x="4265920" y="3848746"/>
            <a:chExt cx="2946680" cy="2283207"/>
          </a:xfrm>
        </p:grpSpPr>
        <p:sp>
          <p:nvSpPr>
            <p:cNvPr id="230" name="TextBox 229"/>
            <p:cNvSpPr txBox="1"/>
            <p:nvPr/>
          </p:nvSpPr>
          <p:spPr>
            <a:xfrm>
              <a:off x="4265920" y="4501048"/>
              <a:ext cx="2946680" cy="1630905"/>
            </a:xfrm>
            <a:prstGeom prst="rect">
              <a:avLst/>
            </a:prstGeom>
            <a:noFill/>
          </p:spPr>
          <p:txBody>
            <a:bodyPr wrap="square" lIns="91440" tIns="149198" rIns="91440" bIns="149198" rtlCol="0">
              <a:spAutoFit/>
            </a:bodyPr>
            <a:lstStyle/>
            <a:p>
              <a:pPr marL="0" marR="0" lvl="0" indent="0" algn="l" defTabSz="932649" rtl="0" eaLnBrk="1" fontAlgn="auto" latinLnBrk="0" hangingPunct="1">
                <a:lnSpc>
                  <a:spcPct val="90000"/>
                </a:lnSpc>
                <a:spcBef>
                  <a:spcPts val="0"/>
                </a:spcBef>
                <a:spcAft>
                  <a:spcPts val="612"/>
                </a:spcAft>
                <a:buClrTx/>
                <a:buSzTx/>
                <a:buFontTx/>
                <a:buNone/>
                <a:tabLst/>
                <a:defRPr/>
              </a:pPr>
              <a:r>
                <a:rPr kumimoji="0" lang="en-US" sz="1600" b="0" i="0" u="none" strike="noStrike" kern="1200" cap="none" spc="0" normalizeH="0" baseline="0" noProof="0" dirty="0">
                  <a:ln>
                    <a:noFill/>
                  </a:ln>
                  <a:solidFill>
                    <a:srgbClr val="505050"/>
                  </a:solidFill>
                  <a:effectLst/>
                  <a:uLnTx/>
                  <a:uFillTx/>
                  <a:latin typeface="Segoe UI"/>
                  <a:ea typeface="+mn-ea"/>
                  <a:cs typeface="+mn-cs"/>
                </a:rPr>
                <a:t>Identify and target customers and prospects using you differentiation; repetition in process and pitch improves win rates and requires lower cost resources.</a:t>
              </a:r>
            </a:p>
          </p:txBody>
        </p:sp>
        <p:sp>
          <p:nvSpPr>
            <p:cNvPr id="84" name="Rectangle 83"/>
            <p:cNvSpPr/>
            <p:nvPr/>
          </p:nvSpPr>
          <p:spPr bwMode="auto">
            <a:xfrm>
              <a:off x="4265921" y="3848746"/>
              <a:ext cx="2692613" cy="493037"/>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l" defTabSz="932379" rtl="0" eaLnBrk="1" fontAlgn="base" latinLnBrk="0" hangingPunct="1">
                <a:lnSpc>
                  <a:spcPct val="9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1E4E"/>
                  </a:solidFill>
                  <a:effectLst/>
                  <a:uLnTx/>
                  <a:uFillTx/>
                  <a:latin typeface="Segoe UI Semibold" panose="020B0702040204020203" pitchFamily="34" charset="0"/>
                  <a:ea typeface="+mn-ea"/>
                  <a:cs typeface="Segoe UI Semibold" panose="020B0702040204020203" pitchFamily="34" charset="0"/>
                </a:rPr>
                <a:t>Sales and </a:t>
              </a:r>
            </a:p>
            <a:p>
              <a:pPr marL="0" marR="0" lvl="0" indent="0" algn="l" defTabSz="932379" rtl="0" eaLnBrk="1" fontAlgn="base" latinLnBrk="0" hangingPunct="1">
                <a:lnSpc>
                  <a:spcPct val="9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1E4E"/>
                  </a:solidFill>
                  <a:effectLst/>
                  <a:uLnTx/>
                  <a:uFillTx/>
                  <a:latin typeface="Segoe UI Semibold" panose="020B0702040204020203" pitchFamily="34" charset="0"/>
                  <a:ea typeface="+mn-ea"/>
                  <a:cs typeface="Segoe UI Semibold" panose="020B0702040204020203" pitchFamily="34" charset="0"/>
                </a:rPr>
                <a:t>marketing efficiency</a:t>
              </a:r>
            </a:p>
          </p:txBody>
        </p:sp>
      </p:grpSp>
      <p:grpSp>
        <p:nvGrpSpPr>
          <p:cNvPr id="22" name="Group 21"/>
          <p:cNvGrpSpPr/>
          <p:nvPr/>
        </p:nvGrpSpPr>
        <p:grpSpPr>
          <a:xfrm>
            <a:off x="6583729" y="4131814"/>
            <a:ext cx="2404683" cy="1681708"/>
            <a:chOff x="8251899" y="4007045"/>
            <a:chExt cx="2404683" cy="1681708"/>
          </a:xfrm>
        </p:grpSpPr>
        <p:sp>
          <p:nvSpPr>
            <p:cNvPr id="231" name="TextBox 230"/>
            <p:cNvSpPr txBox="1"/>
            <p:nvPr/>
          </p:nvSpPr>
          <p:spPr>
            <a:xfrm>
              <a:off x="8251899" y="4501046"/>
              <a:ext cx="2404683" cy="1187707"/>
            </a:xfrm>
            <a:prstGeom prst="rect">
              <a:avLst/>
            </a:prstGeom>
            <a:noFill/>
          </p:spPr>
          <p:txBody>
            <a:bodyPr wrap="square" lIns="91440" tIns="149198" rIns="91440" bIns="149198" rtlCol="0">
              <a:spAutoFit/>
            </a:bodyPr>
            <a:lstStyle/>
            <a:p>
              <a:pPr marL="0" marR="0" lvl="0" indent="0" algn="l" defTabSz="932649" rtl="0" eaLnBrk="1" fontAlgn="auto" latinLnBrk="0" hangingPunct="1">
                <a:lnSpc>
                  <a:spcPct val="90000"/>
                </a:lnSpc>
                <a:spcBef>
                  <a:spcPts val="0"/>
                </a:spcBef>
                <a:spcAft>
                  <a:spcPts val="612"/>
                </a:spcAft>
                <a:buClrTx/>
                <a:buSzTx/>
                <a:buFontTx/>
                <a:buNone/>
                <a:tabLst/>
                <a:defRPr/>
              </a:pPr>
              <a:r>
                <a:rPr kumimoji="0" lang="en-US" sz="1600" b="0" i="0" u="none" strike="noStrike" kern="1200" cap="none" spc="0" normalizeH="0" baseline="0" noProof="0" dirty="0">
                  <a:ln>
                    <a:noFill/>
                  </a:ln>
                  <a:solidFill>
                    <a:srgbClr val="505050"/>
                  </a:solidFill>
                  <a:effectLst/>
                  <a:uLnTx/>
                  <a:uFillTx/>
                  <a:latin typeface="Segoe UI"/>
                  <a:ea typeface="+mn-ea"/>
                  <a:cs typeface="+mn-cs"/>
                </a:rPr>
                <a:t>Consistency increases efficiency and reduces the dependency on high cost technical staff.</a:t>
              </a:r>
            </a:p>
          </p:txBody>
        </p:sp>
        <p:sp>
          <p:nvSpPr>
            <p:cNvPr id="85" name="Rectangle 84"/>
            <p:cNvSpPr/>
            <p:nvPr/>
          </p:nvSpPr>
          <p:spPr bwMode="auto">
            <a:xfrm>
              <a:off x="8251899" y="4007045"/>
              <a:ext cx="2404683" cy="493037"/>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l" defTabSz="932379" rtl="0" eaLnBrk="1" fontAlgn="base" latinLnBrk="0" hangingPunct="1">
                <a:lnSpc>
                  <a:spcPct val="9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1E4E"/>
                  </a:solidFill>
                  <a:effectLst/>
                  <a:uLnTx/>
                  <a:uFillTx/>
                  <a:latin typeface="Segoe UI Semibold" panose="020B0702040204020203" pitchFamily="34" charset="0"/>
                  <a:ea typeface="+mn-ea"/>
                  <a:cs typeface="Segoe UI Semibold" panose="020B0702040204020203" pitchFamily="34" charset="0"/>
                </a:rPr>
                <a:t>Service margin+</a:t>
              </a:r>
            </a:p>
          </p:txBody>
        </p:sp>
      </p:grpSp>
      <p:grpSp>
        <p:nvGrpSpPr>
          <p:cNvPr id="20" name="Group 19"/>
          <p:cNvGrpSpPr/>
          <p:nvPr/>
        </p:nvGrpSpPr>
        <p:grpSpPr>
          <a:xfrm>
            <a:off x="367800" y="4199598"/>
            <a:ext cx="2337820" cy="2285502"/>
            <a:chOff x="402670" y="3845486"/>
            <a:chExt cx="2337820" cy="2285502"/>
          </a:xfrm>
        </p:grpSpPr>
        <p:sp>
          <p:nvSpPr>
            <p:cNvPr id="199" name="TextBox 198"/>
            <p:cNvSpPr txBox="1"/>
            <p:nvPr/>
          </p:nvSpPr>
          <p:spPr>
            <a:xfrm>
              <a:off x="402670" y="4500083"/>
              <a:ext cx="2337820" cy="1630905"/>
            </a:xfrm>
            <a:prstGeom prst="rect">
              <a:avLst/>
            </a:prstGeom>
            <a:noFill/>
          </p:spPr>
          <p:txBody>
            <a:bodyPr wrap="square" lIns="91440" tIns="149198" rIns="91440" bIns="149198" rtlCol="0">
              <a:spAutoFit/>
            </a:bodyPr>
            <a:lstStyle/>
            <a:p>
              <a:pPr marL="0" marR="0" lvl="0" indent="0" algn="l" defTabSz="932649" rtl="0" eaLnBrk="1" fontAlgn="auto" latinLnBrk="0" hangingPunct="1">
                <a:lnSpc>
                  <a:spcPct val="90000"/>
                </a:lnSpc>
                <a:spcBef>
                  <a:spcPts val="0"/>
                </a:spcBef>
                <a:spcAft>
                  <a:spcPts val="612"/>
                </a:spcAft>
                <a:buClrTx/>
                <a:buSzTx/>
                <a:buFontTx/>
                <a:buNone/>
                <a:tabLst/>
                <a:defRPr/>
              </a:pPr>
              <a:r>
                <a:rPr kumimoji="0" lang="en-US" sz="1600" b="0" i="0" u="none" strike="noStrike" kern="1200" cap="none" spc="0" normalizeH="0" baseline="0" noProof="0" dirty="0">
                  <a:ln>
                    <a:noFill/>
                  </a:ln>
                  <a:solidFill>
                    <a:srgbClr val="505050"/>
                  </a:solidFill>
                  <a:effectLst/>
                  <a:uLnTx/>
                  <a:uFillTx/>
                  <a:latin typeface="Segoe UI"/>
                  <a:ea typeface="+mn-ea"/>
                  <a:cs typeface="+mn-cs"/>
                </a:rPr>
                <a:t>Subject matter expertise adds value to services and solution recommendation, justifying a higher wallet share.</a:t>
              </a:r>
            </a:p>
          </p:txBody>
        </p:sp>
        <p:sp>
          <p:nvSpPr>
            <p:cNvPr id="79" name="Rectangle 78"/>
            <p:cNvSpPr/>
            <p:nvPr/>
          </p:nvSpPr>
          <p:spPr bwMode="auto">
            <a:xfrm>
              <a:off x="402671" y="3845486"/>
              <a:ext cx="1900872" cy="493037"/>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l" defTabSz="932379" rtl="0" eaLnBrk="1" fontAlgn="base" latinLnBrk="0" hangingPunct="1">
                <a:lnSpc>
                  <a:spcPct val="9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1E4E"/>
                  </a:solidFill>
                  <a:effectLst/>
                  <a:uLnTx/>
                  <a:uFillTx/>
                  <a:latin typeface="Segoe UI Semibold" panose="020B0702040204020203" pitchFamily="34" charset="0"/>
                  <a:ea typeface="+mn-ea"/>
                  <a:cs typeface="Segoe UI Semibold" panose="020B0702040204020203" pitchFamily="34" charset="0"/>
                </a:rPr>
                <a:t>Service capabilities</a:t>
              </a:r>
            </a:p>
          </p:txBody>
        </p:sp>
      </p:grpSp>
      <p:grpSp>
        <p:nvGrpSpPr>
          <p:cNvPr id="18" name="Group 17"/>
          <p:cNvGrpSpPr/>
          <p:nvPr/>
        </p:nvGrpSpPr>
        <p:grpSpPr>
          <a:xfrm>
            <a:off x="3157342" y="2053429"/>
            <a:ext cx="3074781" cy="1901137"/>
            <a:chOff x="4265919" y="2053429"/>
            <a:chExt cx="3074781" cy="1901137"/>
          </a:xfrm>
        </p:grpSpPr>
        <p:sp>
          <p:nvSpPr>
            <p:cNvPr id="205" name="TextBox 204"/>
            <p:cNvSpPr txBox="1"/>
            <p:nvPr/>
          </p:nvSpPr>
          <p:spPr>
            <a:xfrm>
              <a:off x="4265919" y="2545260"/>
              <a:ext cx="3074781" cy="1409306"/>
            </a:xfrm>
            <a:prstGeom prst="rect">
              <a:avLst/>
            </a:prstGeom>
            <a:noFill/>
          </p:spPr>
          <p:txBody>
            <a:bodyPr wrap="square" lIns="91440" tIns="149198" rIns="91440" bIns="149198" rtlCol="0">
              <a:spAutoFit/>
            </a:bodyPr>
            <a:lstStyle/>
            <a:p>
              <a:pPr marL="0" marR="0" lvl="0" indent="0" algn="l" defTabSz="932649" rtl="0" eaLnBrk="1" fontAlgn="auto" latinLnBrk="0" hangingPunct="1">
                <a:lnSpc>
                  <a:spcPct val="90000"/>
                </a:lnSpc>
                <a:spcBef>
                  <a:spcPts val="0"/>
                </a:spcBef>
                <a:spcAft>
                  <a:spcPts val="612"/>
                </a:spcAft>
                <a:buClrTx/>
                <a:buSzTx/>
                <a:buFontTx/>
                <a:buNone/>
                <a:tabLst/>
                <a:defRPr/>
              </a:pPr>
              <a:r>
                <a:rPr kumimoji="0" lang="en-US" sz="1600" b="0" i="0" u="none" strike="noStrike" kern="1200" cap="none" spc="0" normalizeH="0" baseline="0" noProof="0" dirty="0">
                  <a:ln>
                    <a:noFill/>
                  </a:ln>
                  <a:solidFill>
                    <a:srgbClr val="505050"/>
                  </a:solidFill>
                  <a:effectLst/>
                  <a:uLnTx/>
                  <a:uFillTx/>
                  <a:latin typeface="Segoe UI"/>
                  <a:ea typeface="+mn-ea"/>
                  <a:cs typeface="+mn-cs"/>
                </a:rPr>
                <a:t>Identify the areas where your IP and Microsoft’s Platform and Services (like Machine Learning/ AI, BI, IoT etc.) allows you to extend your business.</a:t>
              </a:r>
            </a:p>
          </p:txBody>
        </p:sp>
        <p:sp>
          <p:nvSpPr>
            <p:cNvPr id="80" name="Rectangle 79"/>
            <p:cNvSpPr/>
            <p:nvPr/>
          </p:nvSpPr>
          <p:spPr bwMode="auto">
            <a:xfrm>
              <a:off x="4265921" y="2053429"/>
              <a:ext cx="2946679" cy="493037"/>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l" defTabSz="932379" rtl="0" eaLnBrk="1" fontAlgn="base" latinLnBrk="0" hangingPunct="1">
                <a:lnSpc>
                  <a:spcPct val="9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1E4E"/>
                  </a:solidFill>
                  <a:effectLst/>
                  <a:uLnTx/>
                  <a:uFillTx/>
                  <a:latin typeface="Segoe UI Semibold" panose="020B0702040204020203" pitchFamily="34" charset="0"/>
                  <a:ea typeface="+mn-ea"/>
                  <a:cs typeface="Segoe UI Semibold" panose="020B0702040204020203" pitchFamily="34" charset="0"/>
                </a:rPr>
                <a:t>Up-sell and cross-sell</a:t>
              </a:r>
            </a:p>
          </p:txBody>
        </p:sp>
      </p:grpSp>
      <p:grpSp>
        <p:nvGrpSpPr>
          <p:cNvPr id="19" name="Group 18"/>
          <p:cNvGrpSpPr/>
          <p:nvPr/>
        </p:nvGrpSpPr>
        <p:grpSpPr>
          <a:xfrm>
            <a:off x="6583729" y="2053429"/>
            <a:ext cx="2531971" cy="1901137"/>
            <a:chOff x="8251899" y="2053429"/>
            <a:chExt cx="2531971" cy="1901137"/>
          </a:xfrm>
        </p:grpSpPr>
        <p:sp>
          <p:nvSpPr>
            <p:cNvPr id="208" name="TextBox 207"/>
            <p:cNvSpPr txBox="1"/>
            <p:nvPr/>
          </p:nvSpPr>
          <p:spPr>
            <a:xfrm>
              <a:off x="8251899" y="2545260"/>
              <a:ext cx="2531971" cy="1409306"/>
            </a:xfrm>
            <a:prstGeom prst="rect">
              <a:avLst/>
            </a:prstGeom>
            <a:noFill/>
          </p:spPr>
          <p:txBody>
            <a:bodyPr wrap="square" lIns="91440" tIns="149198" rIns="91440" bIns="149198" rtlCol="0">
              <a:spAutoFit/>
            </a:bodyPr>
            <a:lstStyle/>
            <a:p>
              <a:pPr marL="0" marR="0" lvl="0" indent="0" algn="l" defTabSz="932649" rtl="0" eaLnBrk="1" fontAlgn="auto" latinLnBrk="0" hangingPunct="1">
                <a:lnSpc>
                  <a:spcPct val="90000"/>
                </a:lnSpc>
                <a:spcBef>
                  <a:spcPts val="0"/>
                </a:spcBef>
                <a:spcAft>
                  <a:spcPts val="612"/>
                </a:spcAft>
                <a:buClrTx/>
                <a:buSzTx/>
                <a:buFontTx/>
                <a:buNone/>
                <a:tabLst/>
                <a:defRPr/>
              </a:pPr>
              <a:r>
                <a:rPr kumimoji="0" lang="en-US" sz="1600" b="0" i="0" u="none" strike="noStrike" kern="1200" cap="none" spc="0" normalizeH="0" baseline="0" noProof="0" dirty="0">
                  <a:ln>
                    <a:noFill/>
                  </a:ln>
                  <a:solidFill>
                    <a:srgbClr val="505050"/>
                  </a:solidFill>
                  <a:effectLst/>
                  <a:uLnTx/>
                  <a:uFillTx/>
                  <a:latin typeface="Segoe UI"/>
                  <a:ea typeface="+mn-ea"/>
                  <a:cs typeface="+mn-cs"/>
                </a:rPr>
                <a:t>Managing the customer on an ongoing basis to ensure ongoing annuity and capturing cross sell and up sell opportunities.</a:t>
              </a:r>
            </a:p>
          </p:txBody>
        </p:sp>
        <p:sp>
          <p:nvSpPr>
            <p:cNvPr id="81" name="Rectangle 80"/>
            <p:cNvSpPr/>
            <p:nvPr/>
          </p:nvSpPr>
          <p:spPr bwMode="auto">
            <a:xfrm>
              <a:off x="8251899" y="2053429"/>
              <a:ext cx="2404683" cy="493037"/>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l" defTabSz="932379" rtl="0" eaLnBrk="1" fontAlgn="base" latinLnBrk="0" hangingPunct="1">
                <a:lnSpc>
                  <a:spcPct val="9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1E4E"/>
                  </a:solidFill>
                  <a:effectLst/>
                  <a:uLnTx/>
                  <a:uFillTx/>
                  <a:latin typeface="Segoe UI Semibold" panose="020B0702040204020203" pitchFamily="34" charset="0"/>
                  <a:ea typeface="+mn-ea"/>
                  <a:cs typeface="Segoe UI Semibold" panose="020B0702040204020203" pitchFamily="34" charset="0"/>
                </a:rPr>
                <a:t>Customer lifecycle </a:t>
              </a:r>
            </a:p>
          </p:txBody>
        </p:sp>
      </p:grpSp>
      <p:sp>
        <p:nvSpPr>
          <p:cNvPr id="2" name="Title 1"/>
          <p:cNvSpPr>
            <a:spLocks noGrp="1"/>
          </p:cNvSpPr>
          <p:nvPr>
            <p:ph type="title"/>
          </p:nvPr>
        </p:nvSpPr>
        <p:spPr/>
        <p:txBody>
          <a:bodyPr/>
          <a:lstStyle/>
          <a:p>
            <a:r>
              <a:rPr lang="en-US"/>
              <a:t>Partner best practices</a:t>
            </a:r>
            <a:endParaRPr lang="en-US" dirty="0"/>
          </a:p>
        </p:txBody>
      </p:sp>
      <p:sp>
        <p:nvSpPr>
          <p:cNvPr id="3" name="Text Placeholder 2"/>
          <p:cNvSpPr>
            <a:spLocks noGrp="1"/>
          </p:cNvSpPr>
          <p:nvPr>
            <p:ph type="body" sz="quarter" idx="10"/>
          </p:nvPr>
        </p:nvSpPr>
        <p:spPr/>
        <p:txBody>
          <a:bodyPr/>
          <a:lstStyle/>
          <a:p>
            <a:r>
              <a:rPr lang="en-US" spc="0" dirty="0"/>
              <a:t>Be successful: Do what the current top Partners do! </a:t>
            </a:r>
          </a:p>
        </p:txBody>
      </p:sp>
      <p:grpSp>
        <p:nvGrpSpPr>
          <p:cNvPr id="13" name="Group 12"/>
          <p:cNvGrpSpPr/>
          <p:nvPr/>
        </p:nvGrpSpPr>
        <p:grpSpPr>
          <a:xfrm>
            <a:off x="362460" y="2051260"/>
            <a:ext cx="2343160" cy="1903307"/>
            <a:chOff x="397330" y="2051260"/>
            <a:chExt cx="2343160" cy="1903307"/>
          </a:xfrm>
        </p:grpSpPr>
        <p:sp>
          <p:nvSpPr>
            <p:cNvPr id="32" name="TextBox 31"/>
            <p:cNvSpPr txBox="1"/>
            <p:nvPr/>
          </p:nvSpPr>
          <p:spPr>
            <a:xfrm>
              <a:off x="397330" y="2545261"/>
              <a:ext cx="2343160" cy="1409306"/>
            </a:xfrm>
            <a:prstGeom prst="rect">
              <a:avLst/>
            </a:prstGeom>
            <a:noFill/>
          </p:spPr>
          <p:txBody>
            <a:bodyPr wrap="square" lIns="91440" tIns="149198" rIns="91440" bIns="149198" rtlCol="0">
              <a:spAutoFit/>
            </a:bodyPr>
            <a:lstStyle/>
            <a:p>
              <a:pPr marL="0" marR="0" lvl="0" indent="0" algn="l" defTabSz="932649" rtl="0" eaLnBrk="1" fontAlgn="auto" latinLnBrk="0" hangingPunct="1">
                <a:lnSpc>
                  <a:spcPct val="90000"/>
                </a:lnSpc>
                <a:spcBef>
                  <a:spcPts val="0"/>
                </a:spcBef>
                <a:spcAft>
                  <a:spcPts val="612"/>
                </a:spcAft>
                <a:buClrTx/>
                <a:buSzTx/>
                <a:buFontTx/>
                <a:buNone/>
                <a:tabLst/>
                <a:defRPr/>
              </a:pPr>
              <a:r>
                <a:rPr kumimoji="0" lang="en-US" sz="1600" b="0" i="0" u="none" strike="noStrike" kern="1200" cap="none" spc="0" normalizeH="0" baseline="0" noProof="0" dirty="0">
                  <a:ln>
                    <a:noFill/>
                  </a:ln>
                  <a:solidFill>
                    <a:srgbClr val="505050"/>
                  </a:solidFill>
                  <a:effectLst/>
                  <a:uLnTx/>
                  <a:uFillTx/>
                  <a:latin typeface="Segoe UI"/>
                  <a:ea typeface="+mn-ea"/>
                  <a:cs typeface="+mn-cs"/>
                </a:rPr>
                <a:t>Combine your vertical expertise, your overall competencies and your IP (e.g. Apps) to express your unique value.</a:t>
              </a:r>
            </a:p>
          </p:txBody>
        </p:sp>
        <p:sp>
          <p:nvSpPr>
            <p:cNvPr id="33" name="Rectangle 32"/>
            <p:cNvSpPr/>
            <p:nvPr/>
          </p:nvSpPr>
          <p:spPr bwMode="auto">
            <a:xfrm>
              <a:off x="397330" y="2051260"/>
              <a:ext cx="2317857" cy="493037"/>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l" defTabSz="932379" rtl="0" eaLnBrk="1" fontAlgn="base" latinLnBrk="0" hangingPunct="1">
                <a:lnSpc>
                  <a:spcPct val="9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1E4E"/>
                  </a:solidFill>
                  <a:effectLst/>
                  <a:uLnTx/>
                  <a:uFillTx/>
                  <a:latin typeface="Segoe UI Semibold" panose="020B0702040204020203" pitchFamily="34" charset="0"/>
                  <a:ea typeface="+mn-ea"/>
                  <a:cs typeface="Segoe UI Semibold" panose="020B0702040204020203" pitchFamily="34" charset="0"/>
                </a:rPr>
                <a:t>Differentiate</a:t>
              </a:r>
            </a:p>
          </p:txBody>
        </p:sp>
      </p:grpSp>
      <p:cxnSp>
        <p:nvCxnSpPr>
          <p:cNvPr id="31" name="Straight Connector 30"/>
          <p:cNvCxnSpPr>
            <a:cxnSpLocks/>
          </p:cNvCxnSpPr>
          <p:nvPr/>
        </p:nvCxnSpPr>
        <p:spPr>
          <a:xfrm>
            <a:off x="432505" y="2544297"/>
            <a:ext cx="914400" cy="0"/>
          </a:xfrm>
          <a:prstGeom prst="line">
            <a:avLst/>
          </a:prstGeom>
          <a:ln w="44450">
            <a:solidFill>
              <a:schemeClr val="bg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cxnSpLocks/>
          </p:cNvCxnSpPr>
          <p:nvPr/>
        </p:nvCxnSpPr>
        <p:spPr>
          <a:xfrm>
            <a:off x="3227389" y="2544297"/>
            <a:ext cx="914400" cy="0"/>
          </a:xfrm>
          <a:prstGeom prst="line">
            <a:avLst/>
          </a:prstGeom>
          <a:ln w="44450">
            <a:solidFill>
              <a:schemeClr val="bg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cxnSpLocks/>
          </p:cNvCxnSpPr>
          <p:nvPr/>
        </p:nvCxnSpPr>
        <p:spPr>
          <a:xfrm>
            <a:off x="6665063" y="2544297"/>
            <a:ext cx="914400" cy="0"/>
          </a:xfrm>
          <a:prstGeom prst="line">
            <a:avLst/>
          </a:prstGeom>
          <a:ln w="44450">
            <a:solidFill>
              <a:schemeClr val="bg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cxnSpLocks/>
          </p:cNvCxnSpPr>
          <p:nvPr/>
        </p:nvCxnSpPr>
        <p:spPr>
          <a:xfrm>
            <a:off x="432505" y="4854194"/>
            <a:ext cx="914400" cy="0"/>
          </a:xfrm>
          <a:prstGeom prst="line">
            <a:avLst/>
          </a:prstGeom>
          <a:ln w="44450">
            <a:solidFill>
              <a:schemeClr val="bg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cxnSpLocks/>
          </p:cNvCxnSpPr>
          <p:nvPr/>
        </p:nvCxnSpPr>
        <p:spPr>
          <a:xfrm>
            <a:off x="3227389" y="4854194"/>
            <a:ext cx="914400" cy="0"/>
          </a:xfrm>
          <a:prstGeom prst="line">
            <a:avLst/>
          </a:prstGeom>
          <a:ln w="44450">
            <a:solidFill>
              <a:schemeClr val="bg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cxnSpLocks/>
          </p:cNvCxnSpPr>
          <p:nvPr/>
        </p:nvCxnSpPr>
        <p:spPr>
          <a:xfrm>
            <a:off x="6665063" y="4624851"/>
            <a:ext cx="914400" cy="0"/>
          </a:xfrm>
          <a:prstGeom prst="line">
            <a:avLst/>
          </a:prstGeom>
          <a:ln w="44450">
            <a:solidFill>
              <a:schemeClr val="bg2"/>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4F9110C8-D23A-49A2-BE99-8791F9DAF2A3}"/>
              </a:ext>
            </a:extLst>
          </p:cNvPr>
          <p:cNvSpPr>
            <a:spLocks noGrp="1"/>
          </p:cNvSpPr>
          <p:nvPr>
            <p:ph type="sldNum" sz="quarter" idx="11"/>
          </p:nvPr>
        </p:nvSpPr>
        <p:spPr>
          <a:xfrm>
            <a:off x="12018281" y="6749378"/>
            <a:ext cx="376603" cy="184666"/>
          </a:xfrm>
          <a:prstGeom prst="rect">
            <a:avLst/>
          </a:prstGeom>
        </p:spPr>
        <p:txBody>
          <a:bodyPr/>
          <a:lstStyle/>
          <a:p>
            <a:fld id="{B5B7C7BE-0463-4DC4-9D10-A01A4A2951D5}" type="slidenum">
              <a:rPr lang="en-US" smtClean="0"/>
              <a:t>21</a:t>
            </a:fld>
            <a:endParaRPr lang="en-US"/>
          </a:p>
        </p:txBody>
      </p:sp>
    </p:spTree>
    <p:extLst>
      <p:ext uri="{BB962C8B-B14F-4D97-AF65-F5344CB8AC3E}">
        <p14:creationId xmlns:p14="http://schemas.microsoft.com/office/powerpoint/2010/main" val="106848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22" presetClass="entr" presetSubtype="8"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wipe(left)">
                                      <p:cBhvr>
                                        <p:cTn id="10" dur="750"/>
                                        <p:tgtEl>
                                          <p:spTgt spid="31"/>
                                        </p:tgtEl>
                                      </p:cBhvr>
                                    </p:animEffect>
                                  </p:childTnLst>
                                </p:cTn>
                              </p:par>
                              <p:par>
                                <p:cTn id="11" presetID="22" presetClass="entr" presetSubtype="8" fill="hold" nodeType="withEffect">
                                  <p:stCondLst>
                                    <p:cond delay="500"/>
                                  </p:stCondLst>
                                  <p:childTnLst>
                                    <p:set>
                                      <p:cBhvr>
                                        <p:cTn id="12" dur="1" fill="hold">
                                          <p:stCondLst>
                                            <p:cond delay="0"/>
                                          </p:stCondLst>
                                        </p:cTn>
                                        <p:tgtEl>
                                          <p:spTgt spid="18"/>
                                        </p:tgtEl>
                                        <p:attrNameLst>
                                          <p:attrName>style.visibility</p:attrName>
                                        </p:attrNameLst>
                                      </p:cBhvr>
                                      <p:to>
                                        <p:strVal val="visible"/>
                                      </p:to>
                                    </p:set>
                                    <p:animEffect transition="in" filter="wipe(left)">
                                      <p:cBhvr>
                                        <p:cTn id="13" dur="500"/>
                                        <p:tgtEl>
                                          <p:spTgt spid="18"/>
                                        </p:tgtEl>
                                      </p:cBhvr>
                                    </p:animEffect>
                                  </p:childTnLst>
                                </p:cTn>
                              </p:par>
                              <p:par>
                                <p:cTn id="14" presetID="22" presetClass="entr" presetSubtype="8" fill="hold" nodeType="withEffect">
                                  <p:stCondLst>
                                    <p:cond delay="500"/>
                                  </p:stCondLst>
                                  <p:childTnLst>
                                    <p:set>
                                      <p:cBhvr>
                                        <p:cTn id="15" dur="1" fill="hold">
                                          <p:stCondLst>
                                            <p:cond delay="0"/>
                                          </p:stCondLst>
                                        </p:cTn>
                                        <p:tgtEl>
                                          <p:spTgt spid="34"/>
                                        </p:tgtEl>
                                        <p:attrNameLst>
                                          <p:attrName>style.visibility</p:attrName>
                                        </p:attrNameLst>
                                      </p:cBhvr>
                                      <p:to>
                                        <p:strVal val="visible"/>
                                      </p:to>
                                    </p:set>
                                    <p:animEffect transition="in" filter="wipe(left)">
                                      <p:cBhvr>
                                        <p:cTn id="16" dur="750"/>
                                        <p:tgtEl>
                                          <p:spTgt spid="34"/>
                                        </p:tgtEl>
                                      </p:cBhvr>
                                    </p:animEffect>
                                  </p:childTnLst>
                                </p:cTn>
                              </p:par>
                              <p:par>
                                <p:cTn id="17" presetID="22" presetClass="entr" presetSubtype="8" fill="hold" nodeType="withEffect">
                                  <p:stCondLst>
                                    <p:cond delay="100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par>
                                <p:cTn id="20" presetID="22" presetClass="entr" presetSubtype="8" fill="hold" nodeType="withEffect">
                                  <p:stCondLst>
                                    <p:cond delay="1000"/>
                                  </p:stCondLst>
                                  <p:childTnLst>
                                    <p:set>
                                      <p:cBhvr>
                                        <p:cTn id="21" dur="1" fill="hold">
                                          <p:stCondLst>
                                            <p:cond delay="0"/>
                                          </p:stCondLst>
                                        </p:cTn>
                                        <p:tgtEl>
                                          <p:spTgt spid="35"/>
                                        </p:tgtEl>
                                        <p:attrNameLst>
                                          <p:attrName>style.visibility</p:attrName>
                                        </p:attrNameLst>
                                      </p:cBhvr>
                                      <p:to>
                                        <p:strVal val="visible"/>
                                      </p:to>
                                    </p:set>
                                    <p:animEffect transition="in" filter="wipe(left)">
                                      <p:cBhvr>
                                        <p:cTn id="22" dur="750"/>
                                        <p:tgtEl>
                                          <p:spTgt spid="35"/>
                                        </p:tgtEl>
                                      </p:cBhvr>
                                    </p:animEffect>
                                  </p:childTnLst>
                                </p:cTn>
                              </p:par>
                              <p:par>
                                <p:cTn id="23" presetID="22" presetClass="entr" presetSubtype="8" fill="hold" nodeType="withEffect">
                                  <p:stCondLst>
                                    <p:cond delay="1500"/>
                                  </p:stCondLst>
                                  <p:childTnLst>
                                    <p:set>
                                      <p:cBhvr>
                                        <p:cTn id="24" dur="1" fill="hold">
                                          <p:stCondLst>
                                            <p:cond delay="0"/>
                                          </p:stCondLst>
                                        </p:cTn>
                                        <p:tgtEl>
                                          <p:spTgt spid="20"/>
                                        </p:tgtEl>
                                        <p:attrNameLst>
                                          <p:attrName>style.visibility</p:attrName>
                                        </p:attrNameLst>
                                      </p:cBhvr>
                                      <p:to>
                                        <p:strVal val="visible"/>
                                      </p:to>
                                    </p:set>
                                    <p:animEffect transition="in" filter="wipe(left)">
                                      <p:cBhvr>
                                        <p:cTn id="25" dur="500"/>
                                        <p:tgtEl>
                                          <p:spTgt spid="20"/>
                                        </p:tgtEl>
                                      </p:cBhvr>
                                    </p:animEffect>
                                  </p:childTnLst>
                                </p:cTn>
                              </p:par>
                              <p:par>
                                <p:cTn id="26" presetID="22" presetClass="entr" presetSubtype="8" fill="hold" nodeType="withEffect">
                                  <p:stCondLst>
                                    <p:cond delay="150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750"/>
                                        <p:tgtEl>
                                          <p:spTgt spid="36"/>
                                        </p:tgtEl>
                                      </p:cBhvr>
                                    </p:animEffect>
                                  </p:childTnLst>
                                </p:cTn>
                              </p:par>
                              <p:par>
                                <p:cTn id="29" presetID="22" presetClass="entr" presetSubtype="8" fill="hold" nodeType="withEffect">
                                  <p:stCondLst>
                                    <p:cond delay="2000"/>
                                  </p:stCondLst>
                                  <p:childTnLst>
                                    <p:set>
                                      <p:cBhvr>
                                        <p:cTn id="30" dur="1" fill="hold">
                                          <p:stCondLst>
                                            <p:cond delay="0"/>
                                          </p:stCondLst>
                                        </p:cTn>
                                        <p:tgtEl>
                                          <p:spTgt spid="21"/>
                                        </p:tgtEl>
                                        <p:attrNameLst>
                                          <p:attrName>style.visibility</p:attrName>
                                        </p:attrNameLst>
                                      </p:cBhvr>
                                      <p:to>
                                        <p:strVal val="visible"/>
                                      </p:to>
                                    </p:set>
                                    <p:animEffect transition="in" filter="wipe(left)">
                                      <p:cBhvr>
                                        <p:cTn id="31" dur="500"/>
                                        <p:tgtEl>
                                          <p:spTgt spid="21"/>
                                        </p:tgtEl>
                                      </p:cBhvr>
                                    </p:animEffect>
                                  </p:childTnLst>
                                </p:cTn>
                              </p:par>
                              <p:par>
                                <p:cTn id="32" presetID="22" presetClass="entr" presetSubtype="8" fill="hold" nodeType="withEffect">
                                  <p:stCondLst>
                                    <p:cond delay="2000"/>
                                  </p:stCondLst>
                                  <p:childTnLst>
                                    <p:set>
                                      <p:cBhvr>
                                        <p:cTn id="33" dur="1" fill="hold">
                                          <p:stCondLst>
                                            <p:cond delay="0"/>
                                          </p:stCondLst>
                                        </p:cTn>
                                        <p:tgtEl>
                                          <p:spTgt spid="37"/>
                                        </p:tgtEl>
                                        <p:attrNameLst>
                                          <p:attrName>style.visibility</p:attrName>
                                        </p:attrNameLst>
                                      </p:cBhvr>
                                      <p:to>
                                        <p:strVal val="visible"/>
                                      </p:to>
                                    </p:set>
                                    <p:animEffect transition="in" filter="wipe(left)">
                                      <p:cBhvr>
                                        <p:cTn id="34" dur="750"/>
                                        <p:tgtEl>
                                          <p:spTgt spid="37"/>
                                        </p:tgtEl>
                                      </p:cBhvr>
                                    </p:animEffect>
                                  </p:childTnLst>
                                </p:cTn>
                              </p:par>
                              <p:par>
                                <p:cTn id="35" presetID="22" presetClass="entr" presetSubtype="8" fill="hold" nodeType="withEffect">
                                  <p:stCondLst>
                                    <p:cond delay="2500"/>
                                  </p:stCondLst>
                                  <p:childTnLst>
                                    <p:set>
                                      <p:cBhvr>
                                        <p:cTn id="36" dur="1" fill="hold">
                                          <p:stCondLst>
                                            <p:cond delay="0"/>
                                          </p:stCondLst>
                                        </p:cTn>
                                        <p:tgtEl>
                                          <p:spTgt spid="22"/>
                                        </p:tgtEl>
                                        <p:attrNameLst>
                                          <p:attrName>style.visibility</p:attrName>
                                        </p:attrNameLst>
                                      </p:cBhvr>
                                      <p:to>
                                        <p:strVal val="visible"/>
                                      </p:to>
                                    </p:set>
                                    <p:animEffect transition="in" filter="wipe(left)">
                                      <p:cBhvr>
                                        <p:cTn id="37" dur="500"/>
                                        <p:tgtEl>
                                          <p:spTgt spid="22"/>
                                        </p:tgtEl>
                                      </p:cBhvr>
                                    </p:animEffect>
                                  </p:childTnLst>
                                </p:cTn>
                              </p:par>
                              <p:par>
                                <p:cTn id="38" presetID="22" presetClass="entr" presetSubtype="8" fill="hold" nodeType="withEffect">
                                  <p:stCondLst>
                                    <p:cond delay="2500"/>
                                  </p:stCondLst>
                                  <p:childTnLst>
                                    <p:set>
                                      <p:cBhvr>
                                        <p:cTn id="39" dur="1" fill="hold">
                                          <p:stCondLst>
                                            <p:cond delay="0"/>
                                          </p:stCondLst>
                                        </p:cTn>
                                        <p:tgtEl>
                                          <p:spTgt spid="38"/>
                                        </p:tgtEl>
                                        <p:attrNameLst>
                                          <p:attrName>style.visibility</p:attrName>
                                        </p:attrNameLst>
                                      </p:cBhvr>
                                      <p:to>
                                        <p:strVal val="visible"/>
                                      </p:to>
                                    </p:set>
                                    <p:animEffect transition="in" filter="wipe(left)">
                                      <p:cBhvr>
                                        <p:cTn id="40" dur="75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612" y="0"/>
            <a:ext cx="12431667" cy="7005388"/>
          </a:xfrm>
          <a:prstGeom prst="rect">
            <a:avLst/>
          </a:prstGeom>
        </p:spPr>
      </p:pic>
      <p:sp>
        <p:nvSpPr>
          <p:cNvPr id="6" name="Rectangle 5"/>
          <p:cNvSpPr/>
          <p:nvPr/>
        </p:nvSpPr>
        <p:spPr bwMode="auto">
          <a:xfrm>
            <a:off x="-50241" y="0"/>
            <a:ext cx="12162651" cy="7016251"/>
          </a:xfrm>
          <a:prstGeom prst="rect">
            <a:avLst/>
          </a:prstGeom>
          <a:gradFill>
            <a:gsLst>
              <a:gs pos="0">
                <a:schemeClr val="bg1"/>
              </a:gs>
              <a:gs pos="49000">
                <a:schemeClr val="bg1">
                  <a:alpha val="82000"/>
                </a:schemeClr>
              </a:gs>
              <a:gs pos="69000">
                <a:schemeClr val="bg1">
                  <a:alpha val="0"/>
                </a:schemeClr>
              </a:gs>
            </a:gsLst>
            <a:lin ang="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274604" y="295275"/>
            <a:ext cx="11888047" cy="917575"/>
          </a:xfrm>
        </p:spPr>
        <p:txBody>
          <a:bodyPr/>
          <a:lstStyle/>
          <a:p>
            <a:r>
              <a:rPr lang="en-US" sz="6000" dirty="0"/>
              <a:t>Call to action</a:t>
            </a:r>
          </a:p>
        </p:txBody>
      </p:sp>
      <p:sp>
        <p:nvSpPr>
          <p:cNvPr id="9" name="Rectangle 8"/>
          <p:cNvSpPr/>
          <p:nvPr/>
        </p:nvSpPr>
        <p:spPr>
          <a:xfrm>
            <a:off x="376534" y="1508125"/>
            <a:ext cx="2917552" cy="1015663"/>
          </a:xfrm>
          <a:prstGeom prst="rect">
            <a:avLst/>
          </a:prstGeom>
          <a:noFill/>
        </p:spPr>
        <p:txBody>
          <a:bodyPr wrap="square" lIns="146304" tIns="91440" rIns="146304" bIns="91440">
            <a:spAutoFit/>
          </a:bodyPr>
          <a:lstStyle/>
          <a:p>
            <a:pPr>
              <a:lnSpc>
                <a:spcPct val="90000"/>
              </a:lnSpc>
              <a:spcBef>
                <a:spcPts val="600"/>
              </a:spcBef>
            </a:pPr>
            <a:r>
              <a:rPr lang="en-US" sz="2400" kern="0" dirty="0">
                <a:ln w="3175">
                  <a:noFill/>
                </a:ln>
                <a:solidFill>
                  <a:schemeClr val="tx2"/>
                </a:solidFill>
                <a:latin typeface="Segoe UI Semibold" panose="020B0702040204020203" pitchFamily="34" charset="0"/>
                <a:cs typeface="Segoe UI Semibold" panose="020B0702040204020203" pitchFamily="34" charset="0"/>
              </a:rPr>
              <a:t>ENGAGE</a:t>
            </a:r>
            <a:br>
              <a:rPr lang="en-US" sz="2800" dirty="0">
                <a:latin typeface="+mj-lt"/>
              </a:rPr>
            </a:br>
            <a:r>
              <a:rPr lang="en-US" dirty="0"/>
              <a:t>with Partner </a:t>
            </a:r>
            <a:br>
              <a:rPr lang="en-US" dirty="0"/>
            </a:br>
            <a:r>
              <a:rPr lang="en-US" dirty="0"/>
              <a:t>Development Managers</a:t>
            </a:r>
            <a:endParaRPr lang="en-US" sz="2800" dirty="0"/>
          </a:p>
        </p:txBody>
      </p:sp>
      <p:sp>
        <p:nvSpPr>
          <p:cNvPr id="10" name="Rectangle 9"/>
          <p:cNvSpPr/>
          <p:nvPr/>
        </p:nvSpPr>
        <p:spPr>
          <a:xfrm>
            <a:off x="376534" y="3906236"/>
            <a:ext cx="3068671" cy="1763560"/>
          </a:xfrm>
          <a:prstGeom prst="rect">
            <a:avLst/>
          </a:prstGeom>
          <a:noFill/>
        </p:spPr>
        <p:txBody>
          <a:bodyPr wrap="square" lIns="146304" tIns="91440" rIns="146304" bIns="91440">
            <a:spAutoFit/>
          </a:bodyPr>
          <a:lstStyle/>
          <a:p>
            <a:pPr>
              <a:lnSpc>
                <a:spcPct val="90000"/>
              </a:lnSpc>
              <a:spcBef>
                <a:spcPts val="600"/>
              </a:spcBef>
            </a:pPr>
            <a:r>
              <a:rPr lang="en-US" sz="2400" kern="0" dirty="0">
                <a:ln w="3175">
                  <a:noFill/>
                </a:ln>
                <a:solidFill>
                  <a:schemeClr val="tx2"/>
                </a:solidFill>
                <a:latin typeface="Segoe UI Semibold" panose="020B0702040204020203" pitchFamily="34" charset="0"/>
                <a:cs typeface="Segoe UI Semibold" panose="020B0702040204020203" pitchFamily="34" charset="0"/>
              </a:rPr>
              <a:t>BUILD</a:t>
            </a:r>
            <a:br>
              <a:rPr lang="en-US" sz="2800" dirty="0">
                <a:latin typeface="+mj-lt"/>
              </a:rPr>
            </a:br>
            <a:r>
              <a:rPr lang="en-US" dirty="0"/>
              <a:t>new IP using Dynamics platforms, </a:t>
            </a:r>
            <a:r>
              <a:rPr lang="en-US" dirty="0" err="1"/>
              <a:t>PowerApps</a:t>
            </a:r>
            <a:r>
              <a:rPr lang="en-US" dirty="0"/>
              <a:t>, etc. to deepen relevance and differentiation to prospects and customers</a:t>
            </a:r>
            <a:endParaRPr lang="en-US" sz="2400" dirty="0"/>
          </a:p>
        </p:txBody>
      </p:sp>
      <p:sp>
        <p:nvSpPr>
          <p:cNvPr id="13" name="Rectangle 12"/>
          <p:cNvSpPr/>
          <p:nvPr/>
        </p:nvSpPr>
        <p:spPr>
          <a:xfrm>
            <a:off x="376534" y="2680452"/>
            <a:ext cx="2803252" cy="1015663"/>
          </a:xfrm>
          <a:prstGeom prst="rect">
            <a:avLst/>
          </a:prstGeom>
          <a:noFill/>
        </p:spPr>
        <p:txBody>
          <a:bodyPr wrap="square" lIns="146304" tIns="91440" rIns="146304" bIns="91440">
            <a:spAutoFit/>
          </a:bodyPr>
          <a:lstStyle/>
          <a:p>
            <a:pPr>
              <a:lnSpc>
                <a:spcPct val="90000"/>
              </a:lnSpc>
              <a:spcBef>
                <a:spcPts val="600"/>
              </a:spcBef>
            </a:pPr>
            <a:r>
              <a:rPr lang="en-US" sz="2400" kern="0" dirty="0">
                <a:ln w="3175">
                  <a:noFill/>
                </a:ln>
                <a:solidFill>
                  <a:schemeClr val="tx2"/>
                </a:solidFill>
                <a:latin typeface="Segoe UI Semibold" panose="020B0702040204020203" pitchFamily="34" charset="0"/>
                <a:cs typeface="Segoe UI Semibold" panose="020B0702040204020203" pitchFamily="34" charset="0"/>
              </a:rPr>
              <a:t>CREATE</a:t>
            </a:r>
            <a:br>
              <a:rPr lang="en-US" sz="2800" dirty="0">
                <a:latin typeface="+mj-lt"/>
              </a:rPr>
            </a:br>
            <a:r>
              <a:rPr lang="en-US" dirty="0"/>
              <a:t>a Next-Gen </a:t>
            </a:r>
            <a:br>
              <a:rPr lang="en-US" dirty="0"/>
            </a:br>
            <a:r>
              <a:rPr lang="en-US" dirty="0"/>
              <a:t>business plan</a:t>
            </a:r>
            <a:endParaRPr lang="en-US" sz="2400" dirty="0"/>
          </a:p>
        </p:txBody>
      </p:sp>
      <p:sp>
        <p:nvSpPr>
          <p:cNvPr id="14" name="Rectangle 13"/>
          <p:cNvSpPr/>
          <p:nvPr/>
        </p:nvSpPr>
        <p:spPr>
          <a:xfrm>
            <a:off x="3826840" y="4414068"/>
            <a:ext cx="2955429" cy="1015663"/>
          </a:xfrm>
          <a:prstGeom prst="rect">
            <a:avLst/>
          </a:prstGeom>
          <a:noFill/>
        </p:spPr>
        <p:txBody>
          <a:bodyPr wrap="square" lIns="146304" tIns="91440" rIns="146304" bIns="91440">
            <a:spAutoFit/>
          </a:bodyPr>
          <a:lstStyle/>
          <a:p>
            <a:pPr>
              <a:lnSpc>
                <a:spcPct val="90000"/>
              </a:lnSpc>
              <a:spcBef>
                <a:spcPts val="600"/>
              </a:spcBef>
            </a:pPr>
            <a:r>
              <a:rPr lang="en-US" sz="2400" kern="0" dirty="0">
                <a:ln w="3175">
                  <a:noFill/>
                </a:ln>
                <a:solidFill>
                  <a:schemeClr val="tx2"/>
                </a:solidFill>
                <a:latin typeface="Segoe UI Semibold" panose="020B0702040204020203" pitchFamily="34" charset="0"/>
                <a:cs typeface="Segoe UI Semibold" panose="020B0702040204020203" pitchFamily="34" charset="0"/>
              </a:rPr>
              <a:t>REALIZE</a:t>
            </a:r>
            <a:br>
              <a:rPr lang="en-US" sz="2800" dirty="0">
                <a:latin typeface="+mj-lt"/>
              </a:rPr>
            </a:br>
            <a:r>
              <a:rPr lang="en-US" dirty="0"/>
              <a:t>sustainable </a:t>
            </a:r>
            <a:br>
              <a:rPr lang="en-US" dirty="0"/>
            </a:br>
            <a:r>
              <a:rPr lang="en-US" dirty="0"/>
              <a:t>hyper growth</a:t>
            </a:r>
            <a:endParaRPr lang="en-US" sz="2400" dirty="0"/>
          </a:p>
        </p:txBody>
      </p:sp>
      <p:sp>
        <p:nvSpPr>
          <p:cNvPr id="20" name="Rectangle 19"/>
          <p:cNvSpPr/>
          <p:nvPr/>
        </p:nvSpPr>
        <p:spPr>
          <a:xfrm>
            <a:off x="3826840" y="1508125"/>
            <a:ext cx="2955429" cy="1514261"/>
          </a:xfrm>
          <a:prstGeom prst="rect">
            <a:avLst/>
          </a:prstGeom>
          <a:noFill/>
        </p:spPr>
        <p:txBody>
          <a:bodyPr wrap="square" lIns="146304" tIns="91440" rIns="146304" bIns="91440">
            <a:spAutoFit/>
          </a:bodyPr>
          <a:lstStyle/>
          <a:p>
            <a:pPr>
              <a:lnSpc>
                <a:spcPct val="90000"/>
              </a:lnSpc>
              <a:spcBef>
                <a:spcPts val="600"/>
              </a:spcBef>
            </a:pPr>
            <a:r>
              <a:rPr lang="en-US" sz="2400" kern="0" dirty="0">
                <a:ln w="3175">
                  <a:noFill/>
                </a:ln>
                <a:solidFill>
                  <a:schemeClr val="tx2"/>
                </a:solidFill>
                <a:latin typeface="Segoe UI Semibold" panose="020B0702040204020203" pitchFamily="34" charset="0"/>
                <a:cs typeface="Segoe UI Semibold" panose="020B0702040204020203" pitchFamily="34" charset="0"/>
              </a:rPr>
              <a:t>SELL</a:t>
            </a:r>
            <a:br>
              <a:rPr lang="en-US" sz="2800" dirty="0">
                <a:latin typeface="+mj-lt"/>
              </a:rPr>
            </a:br>
            <a:r>
              <a:rPr lang="en-US" dirty="0"/>
              <a:t>your solutions – expand your opportunities (e.g. via AppSource), fully leverage Microsoft </a:t>
            </a:r>
          </a:p>
        </p:txBody>
      </p:sp>
      <p:sp>
        <p:nvSpPr>
          <p:cNvPr id="22" name="Rectangle 21"/>
          <p:cNvSpPr/>
          <p:nvPr/>
        </p:nvSpPr>
        <p:spPr>
          <a:xfrm>
            <a:off x="3826840" y="3188284"/>
            <a:ext cx="3144323" cy="1005840"/>
          </a:xfrm>
          <a:prstGeom prst="rect">
            <a:avLst/>
          </a:prstGeom>
          <a:noFill/>
        </p:spPr>
        <p:txBody>
          <a:bodyPr wrap="square" lIns="146304" tIns="91440" rIns="146304" bIns="91440">
            <a:spAutoFit/>
          </a:bodyPr>
          <a:lstStyle/>
          <a:p>
            <a:pPr>
              <a:lnSpc>
                <a:spcPct val="90000"/>
              </a:lnSpc>
              <a:spcBef>
                <a:spcPts val="600"/>
              </a:spcBef>
            </a:pPr>
            <a:r>
              <a:rPr lang="en-US" sz="2400" kern="0" dirty="0">
                <a:ln w="3175">
                  <a:noFill/>
                </a:ln>
                <a:solidFill>
                  <a:schemeClr val="tx2"/>
                </a:solidFill>
                <a:latin typeface="Segoe UI Semibold" panose="020B0702040204020203" pitchFamily="34" charset="0"/>
                <a:cs typeface="Segoe UI Semibold" panose="020B0702040204020203" pitchFamily="34" charset="0"/>
              </a:rPr>
              <a:t>HELP</a:t>
            </a:r>
            <a:br>
              <a:rPr lang="en-US" sz="2800" dirty="0">
                <a:latin typeface="+mj-lt"/>
              </a:rPr>
            </a:br>
            <a:r>
              <a:rPr lang="en-US" dirty="0"/>
              <a:t>our joint customers to realize their full potential</a:t>
            </a:r>
          </a:p>
        </p:txBody>
      </p:sp>
      <p:sp>
        <p:nvSpPr>
          <p:cNvPr id="3" name="Slide Number Placeholder 2">
            <a:extLst>
              <a:ext uri="{FF2B5EF4-FFF2-40B4-BE49-F238E27FC236}">
                <a16:creationId xmlns:a16="http://schemas.microsoft.com/office/drawing/2014/main" id="{A190D456-AE62-4675-920F-B807EE4F70DE}"/>
              </a:ext>
            </a:extLst>
          </p:cNvPr>
          <p:cNvSpPr>
            <a:spLocks noGrp="1"/>
          </p:cNvSpPr>
          <p:nvPr>
            <p:ph type="sldNum" sz="quarter" idx="10"/>
          </p:nvPr>
        </p:nvSpPr>
        <p:spPr/>
        <p:txBody>
          <a:bodyPr/>
          <a:lstStyle/>
          <a:p>
            <a:fld id="{B5B7C7BE-0463-4DC4-9D10-A01A4A2951D5}" type="slidenum">
              <a:rPr lang="en-US" smtClean="0"/>
              <a:t>22</a:t>
            </a:fld>
            <a:endParaRPr lang="en-US"/>
          </a:p>
        </p:txBody>
      </p:sp>
    </p:spTree>
    <p:extLst>
      <p:ext uri="{BB962C8B-B14F-4D97-AF65-F5344CB8AC3E}">
        <p14:creationId xmlns:p14="http://schemas.microsoft.com/office/powerpoint/2010/main" val="3647709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childTnLst>
                                </p:cTn>
                              </p:par>
                              <p:par>
                                <p:cTn id="8" presetID="63" presetClass="path" presetSubtype="0" decel="100000" fill="hold" grpId="1" nodeType="withEffect">
                                  <p:stCondLst>
                                    <p:cond delay="500"/>
                                  </p:stCondLst>
                                  <p:childTnLst>
                                    <p:animMotion origin="layout" path="M -0.02412 3.65865E-6 L -3.84527E-6 3.65865E-6 " pathEditMode="relative" rAng="0" ptsTypes="AA">
                                      <p:cBhvr>
                                        <p:cTn id="9" dur="500" fill="hold"/>
                                        <p:tgtEl>
                                          <p:spTgt spid="9"/>
                                        </p:tgtEl>
                                        <p:attrNameLst>
                                          <p:attrName>ppt_x</p:attrName>
                                          <p:attrName>ppt_y</p:attrName>
                                        </p:attrNameLst>
                                      </p:cBhvr>
                                      <p:rCtr x="1200" y="0"/>
                                    </p:animMotion>
                                  </p:childTnLst>
                                </p:cTn>
                              </p:par>
                              <p:par>
                                <p:cTn id="10" presetID="6" presetClass="emph" presetSubtype="0" accel="100000" autoRev="1" fill="hold" grpId="2" nodeType="withEffect">
                                  <p:stCondLst>
                                    <p:cond delay="0"/>
                                  </p:stCondLst>
                                  <p:childTnLst>
                                    <p:animScale>
                                      <p:cBhvr>
                                        <p:cTn id="11" dur="500" fill="hold"/>
                                        <p:tgtEl>
                                          <p:spTgt spid="9"/>
                                        </p:tgtEl>
                                      </p:cBhvr>
                                      <p:by x="92000" y="92000"/>
                                    </p:animScale>
                                  </p:childTnLst>
                                </p:cTn>
                              </p:par>
                              <p:par>
                                <p:cTn id="12" presetID="10" presetClass="entr" presetSubtype="0" fill="hold" grpId="0" nodeType="withEffect">
                                  <p:stCondLst>
                                    <p:cond delay="75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750"/>
                                        <p:tgtEl>
                                          <p:spTgt spid="13"/>
                                        </p:tgtEl>
                                      </p:cBhvr>
                                    </p:animEffect>
                                  </p:childTnLst>
                                </p:cTn>
                              </p:par>
                              <p:par>
                                <p:cTn id="15" presetID="63" presetClass="path" presetSubtype="0" decel="100000" fill="hold" grpId="1" nodeType="withEffect">
                                  <p:stCondLst>
                                    <p:cond delay="750"/>
                                  </p:stCondLst>
                                  <p:childTnLst>
                                    <p:animMotion origin="layout" path="M -0.02413 -4.03995E-7 L 2.09498E-6 -4.03995E-7 " pathEditMode="relative" rAng="0" ptsTypes="AA">
                                      <p:cBhvr>
                                        <p:cTn id="16" dur="500" fill="hold"/>
                                        <p:tgtEl>
                                          <p:spTgt spid="13"/>
                                        </p:tgtEl>
                                        <p:attrNameLst>
                                          <p:attrName>ppt_x</p:attrName>
                                          <p:attrName>ppt_y</p:attrName>
                                        </p:attrNameLst>
                                      </p:cBhvr>
                                      <p:rCtr x="1200" y="0"/>
                                    </p:animMotion>
                                  </p:childTnLst>
                                </p:cTn>
                              </p:par>
                              <p:par>
                                <p:cTn id="17" presetID="6" presetClass="emph" presetSubtype="0" accel="100000" autoRev="1" fill="hold" grpId="2" nodeType="withEffect">
                                  <p:stCondLst>
                                    <p:cond delay="250"/>
                                  </p:stCondLst>
                                  <p:childTnLst>
                                    <p:animScale>
                                      <p:cBhvr>
                                        <p:cTn id="18" dur="500" fill="hold"/>
                                        <p:tgtEl>
                                          <p:spTgt spid="13"/>
                                        </p:tgtEl>
                                      </p:cBhvr>
                                      <p:by x="92000" y="92000"/>
                                    </p:animScale>
                                  </p:childTnLst>
                                </p:cTn>
                              </p:par>
                              <p:par>
                                <p:cTn id="19" presetID="10" presetClass="entr" presetSubtype="0" fill="hold" grpId="0" nodeType="withEffect">
                                  <p:stCondLst>
                                    <p:cond delay="100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750"/>
                                        <p:tgtEl>
                                          <p:spTgt spid="10"/>
                                        </p:tgtEl>
                                      </p:cBhvr>
                                    </p:animEffect>
                                  </p:childTnLst>
                                </p:cTn>
                              </p:par>
                              <p:par>
                                <p:cTn id="22" presetID="63" presetClass="path" presetSubtype="0" decel="100000" fill="hold" grpId="1" nodeType="withEffect">
                                  <p:stCondLst>
                                    <p:cond delay="1000"/>
                                  </p:stCondLst>
                                  <p:childTnLst>
                                    <p:animMotion origin="layout" path="M -0.02413 -2.37857E-6 L -1.76561E-6 -2.37857E-6 " pathEditMode="relative" rAng="0" ptsTypes="AA">
                                      <p:cBhvr>
                                        <p:cTn id="23" dur="500" fill="hold"/>
                                        <p:tgtEl>
                                          <p:spTgt spid="10"/>
                                        </p:tgtEl>
                                        <p:attrNameLst>
                                          <p:attrName>ppt_x</p:attrName>
                                          <p:attrName>ppt_y</p:attrName>
                                        </p:attrNameLst>
                                      </p:cBhvr>
                                      <p:rCtr x="1200" y="0"/>
                                    </p:animMotion>
                                  </p:childTnLst>
                                </p:cTn>
                              </p:par>
                              <p:par>
                                <p:cTn id="24" presetID="6" presetClass="emph" presetSubtype="0" accel="100000" autoRev="1" fill="hold" grpId="2" nodeType="withEffect">
                                  <p:stCondLst>
                                    <p:cond delay="500"/>
                                  </p:stCondLst>
                                  <p:childTnLst>
                                    <p:animScale>
                                      <p:cBhvr>
                                        <p:cTn id="25" dur="500" fill="hold"/>
                                        <p:tgtEl>
                                          <p:spTgt spid="10"/>
                                        </p:tgtEl>
                                      </p:cBhvr>
                                      <p:by x="92000" y="92000"/>
                                    </p:animScale>
                                  </p:childTnLst>
                                </p:cTn>
                              </p:par>
                              <p:par>
                                <p:cTn id="26" presetID="10" presetClass="entr" presetSubtype="0" fill="hold" grpId="0" nodeType="withEffect">
                                  <p:stCondLst>
                                    <p:cond delay="125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750"/>
                                        <p:tgtEl>
                                          <p:spTgt spid="20"/>
                                        </p:tgtEl>
                                      </p:cBhvr>
                                    </p:animEffect>
                                  </p:childTnLst>
                                </p:cTn>
                              </p:par>
                              <p:par>
                                <p:cTn id="29" presetID="63" presetClass="path" presetSubtype="0" decel="100000" fill="hold" grpId="1" nodeType="withEffect">
                                  <p:stCondLst>
                                    <p:cond delay="1250"/>
                                  </p:stCondLst>
                                  <p:childTnLst>
                                    <p:animMotion origin="layout" path="M -0.02413 4.3123E-7 L 1.20899E-6 4.3123E-7 " pathEditMode="relative" rAng="0" ptsTypes="AA">
                                      <p:cBhvr>
                                        <p:cTn id="30" dur="500" fill="hold"/>
                                        <p:tgtEl>
                                          <p:spTgt spid="20"/>
                                        </p:tgtEl>
                                        <p:attrNameLst>
                                          <p:attrName>ppt_x</p:attrName>
                                          <p:attrName>ppt_y</p:attrName>
                                        </p:attrNameLst>
                                      </p:cBhvr>
                                      <p:rCtr x="1200" y="0"/>
                                    </p:animMotion>
                                  </p:childTnLst>
                                </p:cTn>
                              </p:par>
                              <p:par>
                                <p:cTn id="31" presetID="6" presetClass="emph" presetSubtype="0" accel="100000" autoRev="1" fill="hold" grpId="2" nodeType="withEffect">
                                  <p:stCondLst>
                                    <p:cond delay="750"/>
                                  </p:stCondLst>
                                  <p:childTnLst>
                                    <p:animScale>
                                      <p:cBhvr>
                                        <p:cTn id="32" dur="500" fill="hold"/>
                                        <p:tgtEl>
                                          <p:spTgt spid="20"/>
                                        </p:tgtEl>
                                      </p:cBhvr>
                                      <p:by x="92000" y="92000"/>
                                    </p:animScale>
                                  </p:childTnLst>
                                </p:cTn>
                              </p:par>
                              <p:par>
                                <p:cTn id="33" presetID="10" presetClass="entr" presetSubtype="0" fill="hold" grpId="0" nodeType="withEffect">
                                  <p:stCondLst>
                                    <p:cond delay="150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750"/>
                                        <p:tgtEl>
                                          <p:spTgt spid="22"/>
                                        </p:tgtEl>
                                      </p:cBhvr>
                                    </p:animEffect>
                                  </p:childTnLst>
                                </p:cTn>
                              </p:par>
                              <p:par>
                                <p:cTn id="36" presetID="63" presetClass="path" presetSubtype="0" decel="100000" fill="hold" grpId="1" nodeType="withEffect">
                                  <p:stCondLst>
                                    <p:cond delay="1500"/>
                                  </p:stCondLst>
                                  <p:childTnLst>
                                    <p:animMotion origin="layout" path="M -0.02413 4.85701E-7 L -1.02643E-6 4.85701E-7 " pathEditMode="relative" rAng="0" ptsTypes="AA">
                                      <p:cBhvr>
                                        <p:cTn id="37" dur="500" fill="hold"/>
                                        <p:tgtEl>
                                          <p:spTgt spid="22"/>
                                        </p:tgtEl>
                                        <p:attrNameLst>
                                          <p:attrName>ppt_x</p:attrName>
                                          <p:attrName>ppt_y</p:attrName>
                                        </p:attrNameLst>
                                      </p:cBhvr>
                                      <p:rCtr x="1200" y="0"/>
                                    </p:animMotion>
                                  </p:childTnLst>
                                </p:cTn>
                              </p:par>
                              <p:par>
                                <p:cTn id="38" presetID="6" presetClass="emph" presetSubtype="0" accel="100000" autoRev="1" fill="hold" grpId="2" nodeType="withEffect">
                                  <p:stCondLst>
                                    <p:cond delay="1000"/>
                                  </p:stCondLst>
                                  <p:childTnLst>
                                    <p:animScale>
                                      <p:cBhvr>
                                        <p:cTn id="39" dur="500" fill="hold"/>
                                        <p:tgtEl>
                                          <p:spTgt spid="22"/>
                                        </p:tgtEl>
                                      </p:cBhvr>
                                      <p:by x="92000" y="92000"/>
                                    </p:animScale>
                                  </p:childTnLst>
                                </p:cTn>
                              </p:par>
                              <p:par>
                                <p:cTn id="40" presetID="10" presetClass="entr" presetSubtype="0" fill="hold" grpId="0" nodeType="withEffect">
                                  <p:stCondLst>
                                    <p:cond delay="175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750"/>
                                        <p:tgtEl>
                                          <p:spTgt spid="14"/>
                                        </p:tgtEl>
                                      </p:cBhvr>
                                    </p:animEffect>
                                  </p:childTnLst>
                                </p:cTn>
                              </p:par>
                              <p:par>
                                <p:cTn id="43" presetID="63" presetClass="path" presetSubtype="0" decel="100000" fill="hold" grpId="1" nodeType="withEffect">
                                  <p:stCondLst>
                                    <p:cond delay="1750"/>
                                  </p:stCondLst>
                                  <p:childTnLst>
                                    <p:animMotion origin="layout" path="M -0.02413 3.98094E-6 L 1.20899E-6 3.98094E-6 " pathEditMode="relative" rAng="0" ptsTypes="AA">
                                      <p:cBhvr>
                                        <p:cTn id="44" dur="500" fill="hold"/>
                                        <p:tgtEl>
                                          <p:spTgt spid="14"/>
                                        </p:tgtEl>
                                        <p:attrNameLst>
                                          <p:attrName>ppt_x</p:attrName>
                                          <p:attrName>ppt_y</p:attrName>
                                        </p:attrNameLst>
                                      </p:cBhvr>
                                      <p:rCtr x="1200" y="0"/>
                                    </p:animMotion>
                                  </p:childTnLst>
                                </p:cTn>
                              </p:par>
                              <p:par>
                                <p:cTn id="45" presetID="6" presetClass="emph" presetSubtype="0" accel="100000" autoRev="1" fill="hold" grpId="2" nodeType="withEffect">
                                  <p:stCondLst>
                                    <p:cond delay="1250"/>
                                  </p:stCondLst>
                                  <p:childTnLst>
                                    <p:animScale>
                                      <p:cBhvr>
                                        <p:cTn id="46" dur="500" fill="hold"/>
                                        <p:tgtEl>
                                          <p:spTgt spid="14"/>
                                        </p:tgtEl>
                                      </p:cBhvr>
                                      <p:by x="92000" y="92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9" grpId="2"/>
      <p:bldP spid="10" grpId="0"/>
      <p:bldP spid="10" grpId="1"/>
      <p:bldP spid="10" grpId="2"/>
      <p:bldP spid="13" grpId="0"/>
      <p:bldP spid="13" grpId="1"/>
      <p:bldP spid="13" grpId="2"/>
      <p:bldP spid="14" grpId="0"/>
      <p:bldP spid="14" grpId="1"/>
      <p:bldP spid="14" grpId="2"/>
      <p:bldP spid="20" grpId="0"/>
      <p:bldP spid="20" grpId="1"/>
      <p:bldP spid="20" grpId="2"/>
      <p:bldP spid="22" grpId="0"/>
      <p:bldP spid="22" grpId="1"/>
      <p:bldP spid="22" grpId="2"/>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resources</a:t>
            </a:r>
          </a:p>
        </p:txBody>
      </p:sp>
      <p:sp>
        <p:nvSpPr>
          <p:cNvPr id="30" name="Rectangle 29">
            <a:extLst>
              <a:ext uri="{FF2B5EF4-FFF2-40B4-BE49-F238E27FC236}">
                <a16:creationId xmlns:a16="http://schemas.microsoft.com/office/drawing/2014/main" id="{9A51D2FF-F196-4A9D-8915-C0F18FE8131B}"/>
              </a:ext>
            </a:extLst>
          </p:cNvPr>
          <p:cNvSpPr/>
          <p:nvPr/>
        </p:nvSpPr>
        <p:spPr bwMode="auto">
          <a:xfrm>
            <a:off x="6837181" y="1468877"/>
            <a:ext cx="2141566" cy="4572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4827" tIns="44827" rIns="44827" bIns="44827" numCol="1" spcCol="0" rtlCol="0" fromWordArt="0" anchor="ctr" anchorCtr="0" forceAA="0" compatLnSpc="1">
            <a:prstTxWarp prst="textNoShape">
              <a:avLst/>
            </a:prstTxWarp>
            <a:noAutofit/>
          </a:bodyPr>
          <a:lstStyle/>
          <a:p>
            <a:pPr defTabSz="896274" fontAlgn="base">
              <a:spcBef>
                <a:spcPct val="0"/>
              </a:spcBef>
              <a:spcAft>
                <a:spcPts val="196"/>
              </a:spcAft>
            </a:pPr>
            <a:r>
              <a:rPr lang="en-US" sz="1600" dirty="0">
                <a:solidFill>
                  <a:schemeClr val="tx1"/>
                </a:solidFill>
                <a:latin typeface="Segoe UI Semibold" panose="020B0702040204020203" pitchFamily="34" charset="0"/>
                <a:ea typeface="Segoe UI" pitchFamily="34" charset="0"/>
                <a:cs typeface="Segoe UI" pitchFamily="34" charset="0"/>
              </a:rPr>
              <a:t>Overall Info about Business Central </a:t>
            </a:r>
            <a:r>
              <a:rPr lang="en-US" sz="1600" dirty="0">
                <a:solidFill>
                  <a:schemeClr val="tx1"/>
                </a:solidFill>
                <a:latin typeface="Segoe UI Semibold" panose="020B0702040204020203" pitchFamily="34" charset="0"/>
                <a:ea typeface="Segoe UI" pitchFamily="34" charset="0"/>
                <a:cs typeface="Segoe UI" pitchFamily="34" charset="0"/>
                <a:hlinkClick r:id="rId3"/>
              </a:rPr>
              <a:t>Link</a:t>
            </a:r>
            <a:endParaRPr lang="en-US" sz="1600" dirty="0">
              <a:solidFill>
                <a:schemeClr val="tx1"/>
              </a:solidFill>
              <a:latin typeface="Segoe UI Semibold" panose="020B0702040204020203" pitchFamily="34" charset="0"/>
              <a:ea typeface="Segoe UI" pitchFamily="34" charset="0"/>
              <a:cs typeface="Segoe UI" pitchFamily="34" charset="0"/>
            </a:endParaRPr>
          </a:p>
        </p:txBody>
      </p:sp>
      <p:sp>
        <p:nvSpPr>
          <p:cNvPr id="32" name="Rectangle 31">
            <a:extLst>
              <a:ext uri="{FF2B5EF4-FFF2-40B4-BE49-F238E27FC236}">
                <a16:creationId xmlns:a16="http://schemas.microsoft.com/office/drawing/2014/main" id="{D2D18F46-CDC1-4B0E-9E0C-66DFBF1D7509}"/>
              </a:ext>
            </a:extLst>
          </p:cNvPr>
          <p:cNvSpPr/>
          <p:nvPr/>
        </p:nvSpPr>
        <p:spPr bwMode="auto">
          <a:xfrm>
            <a:off x="3859373" y="1468877"/>
            <a:ext cx="2011680" cy="4572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4827" tIns="44827" rIns="44827" bIns="44827" numCol="1" spcCol="0" rtlCol="0" fromWordArt="0" anchor="ctr" anchorCtr="0" forceAA="0" compatLnSpc="1">
            <a:prstTxWarp prst="textNoShape">
              <a:avLst/>
            </a:prstTxWarp>
            <a:noAutofit/>
          </a:bodyPr>
          <a:lstStyle/>
          <a:p>
            <a:pPr defTabSz="896274" fontAlgn="base">
              <a:lnSpc>
                <a:spcPct val="90000"/>
              </a:lnSpc>
              <a:spcBef>
                <a:spcPct val="0"/>
              </a:spcBef>
            </a:pPr>
            <a:r>
              <a:rPr lang="en-US" sz="1600" dirty="0">
                <a:solidFill>
                  <a:srgbClr val="001E4E"/>
                </a:solidFill>
                <a:latin typeface="Segoe UI Semibold" panose="020B0702040204020203" pitchFamily="34" charset="0"/>
                <a:ea typeface="Segoe UI" pitchFamily="34" charset="0"/>
                <a:cs typeface="Segoe UI" pitchFamily="34" charset="0"/>
              </a:rPr>
              <a:t>Overall Partner Info &amp; Readiness </a:t>
            </a:r>
            <a:r>
              <a:rPr lang="en-US" sz="1600" dirty="0">
                <a:solidFill>
                  <a:srgbClr val="001E4E"/>
                </a:solidFill>
                <a:latin typeface="Segoe UI Semibold" panose="020B0702040204020203" pitchFamily="34" charset="0"/>
                <a:ea typeface="Segoe UI" pitchFamily="34" charset="0"/>
                <a:cs typeface="Segoe UI" pitchFamily="34" charset="0"/>
                <a:hlinkClick r:id="rId4"/>
              </a:rPr>
              <a:t>MPN</a:t>
            </a:r>
            <a:endParaRPr lang="en-US" sz="1600" dirty="0">
              <a:solidFill>
                <a:srgbClr val="001E4E"/>
              </a:solidFill>
              <a:latin typeface="Segoe UI Semibold" panose="020B0702040204020203" pitchFamily="34" charset="0"/>
              <a:ea typeface="Segoe UI" pitchFamily="34" charset="0"/>
              <a:cs typeface="Segoe UI" pitchFamily="34" charset="0"/>
            </a:endParaRPr>
          </a:p>
        </p:txBody>
      </p:sp>
      <p:sp>
        <p:nvSpPr>
          <p:cNvPr id="39" name="Rectangle 38">
            <a:extLst>
              <a:ext uri="{FF2B5EF4-FFF2-40B4-BE49-F238E27FC236}">
                <a16:creationId xmlns:a16="http://schemas.microsoft.com/office/drawing/2014/main" id="{278FB602-B158-40E5-BA8E-72C260429ECE}"/>
              </a:ext>
            </a:extLst>
          </p:cNvPr>
          <p:cNvSpPr/>
          <p:nvPr/>
        </p:nvSpPr>
        <p:spPr bwMode="auto">
          <a:xfrm>
            <a:off x="3859373" y="4147548"/>
            <a:ext cx="2011680" cy="4572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4827" tIns="44827" rIns="44827" bIns="44827" numCol="1" spcCol="0" rtlCol="0" fromWordArt="0" anchor="ctr" anchorCtr="0" forceAA="0" compatLnSpc="1">
            <a:prstTxWarp prst="textNoShape">
              <a:avLst/>
            </a:prstTxWarp>
            <a:noAutofit/>
          </a:bodyPr>
          <a:lstStyle/>
          <a:p>
            <a:pPr defTabSz="896274" fontAlgn="base">
              <a:lnSpc>
                <a:spcPct val="90000"/>
              </a:lnSpc>
              <a:spcBef>
                <a:spcPct val="0"/>
              </a:spcBef>
            </a:pPr>
            <a:r>
              <a:rPr lang="en-US" sz="1600" dirty="0">
                <a:solidFill>
                  <a:srgbClr val="001E4E"/>
                </a:solidFill>
                <a:latin typeface="Segoe UI Semibold" panose="020B0702040204020203" pitchFamily="34" charset="0"/>
                <a:ea typeface="Segoe UI" pitchFamily="34" charset="0"/>
                <a:cs typeface="Segoe UI" pitchFamily="34" charset="0"/>
              </a:rPr>
              <a:t>Microsoft Partner Community </a:t>
            </a:r>
            <a:r>
              <a:rPr lang="en-US" sz="1600" dirty="0">
                <a:solidFill>
                  <a:srgbClr val="001E4E"/>
                </a:solidFill>
                <a:latin typeface="Segoe UI Semibold" panose="020B0702040204020203" pitchFamily="34" charset="0"/>
                <a:ea typeface="Segoe UI" pitchFamily="34" charset="0"/>
                <a:cs typeface="Segoe UI" pitchFamily="34" charset="0"/>
                <a:hlinkClick r:id="rId5"/>
              </a:rPr>
              <a:t>Link</a:t>
            </a:r>
            <a:endParaRPr lang="en-US" sz="1600" dirty="0">
              <a:solidFill>
                <a:srgbClr val="001E4E"/>
              </a:solidFill>
              <a:latin typeface="Segoe UI Semibold" panose="020B0702040204020203" pitchFamily="34" charset="0"/>
              <a:ea typeface="Segoe UI" pitchFamily="34" charset="0"/>
              <a:cs typeface="Segoe UI" pitchFamily="34" charset="0"/>
            </a:endParaRPr>
          </a:p>
        </p:txBody>
      </p:sp>
      <p:sp>
        <p:nvSpPr>
          <p:cNvPr id="40" name="Rectangle 39">
            <a:extLst>
              <a:ext uri="{FF2B5EF4-FFF2-40B4-BE49-F238E27FC236}">
                <a16:creationId xmlns:a16="http://schemas.microsoft.com/office/drawing/2014/main" id="{B4741C91-655C-44FF-A18E-8F43FAF8CB7F}"/>
              </a:ext>
            </a:extLst>
          </p:cNvPr>
          <p:cNvSpPr/>
          <p:nvPr/>
        </p:nvSpPr>
        <p:spPr bwMode="auto">
          <a:xfrm>
            <a:off x="6856915" y="4147548"/>
            <a:ext cx="2011680" cy="4572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4827" tIns="44827" rIns="44827" bIns="44827" numCol="1" spcCol="0" rtlCol="0" fromWordArt="0" anchor="ctr" anchorCtr="0" forceAA="0" compatLnSpc="1">
            <a:prstTxWarp prst="textNoShape">
              <a:avLst/>
            </a:prstTxWarp>
            <a:noAutofit/>
          </a:bodyPr>
          <a:lstStyle/>
          <a:p>
            <a:pPr defTabSz="896274" fontAlgn="base">
              <a:lnSpc>
                <a:spcPct val="90000"/>
              </a:lnSpc>
              <a:spcBef>
                <a:spcPct val="0"/>
              </a:spcBef>
            </a:pPr>
            <a:r>
              <a:rPr lang="en-US" sz="1600" dirty="0">
                <a:solidFill>
                  <a:srgbClr val="001E4E"/>
                </a:solidFill>
                <a:latin typeface="Segoe UI Semibold" panose="020B0702040204020203" pitchFamily="34" charset="0"/>
                <a:ea typeface="Segoe UI" pitchFamily="34" charset="0"/>
                <a:cs typeface="Segoe UI" pitchFamily="34" charset="0"/>
              </a:rPr>
              <a:t>AppSource </a:t>
            </a:r>
          </a:p>
          <a:p>
            <a:pPr defTabSz="896274" fontAlgn="base">
              <a:lnSpc>
                <a:spcPct val="90000"/>
              </a:lnSpc>
              <a:spcBef>
                <a:spcPct val="0"/>
              </a:spcBef>
            </a:pPr>
            <a:r>
              <a:rPr lang="en-US" sz="1600" dirty="0">
                <a:solidFill>
                  <a:srgbClr val="001E4E"/>
                </a:solidFill>
                <a:latin typeface="Segoe UI Semibold" panose="020B0702040204020203" pitchFamily="34" charset="0"/>
                <a:ea typeface="Segoe UI" pitchFamily="34" charset="0"/>
                <a:cs typeface="Segoe UI" pitchFamily="34" charset="0"/>
                <a:hlinkClick r:id="rId6"/>
              </a:rPr>
              <a:t>Link</a:t>
            </a:r>
            <a:endParaRPr lang="en-US" sz="1600" dirty="0">
              <a:solidFill>
                <a:srgbClr val="001E4E"/>
              </a:solidFill>
              <a:latin typeface="Segoe UI Semibold" panose="020B0702040204020203" pitchFamily="34" charset="0"/>
              <a:ea typeface="Segoe UI" pitchFamily="34" charset="0"/>
              <a:cs typeface="Segoe UI" pitchFamily="34" charset="0"/>
            </a:endParaRPr>
          </a:p>
        </p:txBody>
      </p:sp>
      <p:sp>
        <p:nvSpPr>
          <p:cNvPr id="45" name="Oval 44">
            <a:extLst>
              <a:ext uri="{FF2B5EF4-FFF2-40B4-BE49-F238E27FC236}">
                <a16:creationId xmlns:a16="http://schemas.microsoft.com/office/drawing/2014/main" id="{B47B79A6-F298-451E-95C2-B7920C17F418}"/>
              </a:ext>
            </a:extLst>
          </p:cNvPr>
          <p:cNvSpPr/>
          <p:nvPr/>
        </p:nvSpPr>
        <p:spPr bwMode="auto">
          <a:xfrm>
            <a:off x="6367678" y="1501302"/>
            <a:ext cx="392351" cy="392351"/>
          </a:xfrm>
          <a:prstGeom prst="ellipse">
            <a:avLst/>
          </a:prstGeom>
          <a:solidFill>
            <a:schemeClr val="bg1"/>
          </a:solidFill>
          <a:ln w="3175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896277" fontAlgn="base">
              <a:spcBef>
                <a:spcPct val="0"/>
              </a:spcBef>
              <a:spcAft>
                <a:spcPct val="0"/>
              </a:spcAft>
            </a:pPr>
            <a:r>
              <a:rPr lang="en-US" sz="2353" kern="0" dirty="0">
                <a:solidFill>
                  <a:srgbClr val="001C44"/>
                </a:solidFill>
                <a:latin typeface="Segoe UI Semibold" panose="020B0702040204020203" pitchFamily="34" charset="0"/>
                <a:ea typeface="Segoe UI" pitchFamily="34" charset="0"/>
                <a:cs typeface="Segoe UI" pitchFamily="34" charset="0"/>
                <a:sym typeface="Wingdings" panose="05000000000000000000" pitchFamily="2" charset="2"/>
              </a:rPr>
              <a:t></a:t>
            </a:r>
            <a:endParaRPr lang="en-US" sz="2353" kern="0" dirty="0">
              <a:solidFill>
                <a:srgbClr val="001C44"/>
              </a:solidFill>
              <a:latin typeface="Segoe UI Semibold" panose="020B0702040204020203" pitchFamily="34" charset="0"/>
              <a:ea typeface="Segoe UI" pitchFamily="34" charset="0"/>
              <a:cs typeface="Segoe UI" pitchFamily="34" charset="0"/>
            </a:endParaRPr>
          </a:p>
        </p:txBody>
      </p:sp>
      <p:sp>
        <p:nvSpPr>
          <p:cNvPr id="46" name="Oval 45">
            <a:extLst>
              <a:ext uri="{FF2B5EF4-FFF2-40B4-BE49-F238E27FC236}">
                <a16:creationId xmlns:a16="http://schemas.microsoft.com/office/drawing/2014/main" id="{C66C9806-963A-49C1-9C1E-003EE35E02EA}"/>
              </a:ext>
            </a:extLst>
          </p:cNvPr>
          <p:cNvSpPr/>
          <p:nvPr/>
        </p:nvSpPr>
        <p:spPr bwMode="auto">
          <a:xfrm>
            <a:off x="3400365" y="4179973"/>
            <a:ext cx="392351" cy="392351"/>
          </a:xfrm>
          <a:prstGeom prst="ellipse">
            <a:avLst/>
          </a:prstGeom>
          <a:solidFill>
            <a:schemeClr val="bg1"/>
          </a:solidFill>
          <a:ln w="3175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896277" fontAlgn="base">
              <a:spcBef>
                <a:spcPct val="0"/>
              </a:spcBef>
              <a:spcAft>
                <a:spcPct val="0"/>
              </a:spcAft>
            </a:pPr>
            <a:r>
              <a:rPr lang="en-US" sz="2353" kern="0" dirty="0">
                <a:solidFill>
                  <a:srgbClr val="001C44"/>
                </a:solidFill>
                <a:latin typeface="Segoe UI Semibold" panose="020B0702040204020203" pitchFamily="34" charset="0"/>
                <a:ea typeface="Segoe UI" pitchFamily="34" charset="0"/>
                <a:cs typeface="Segoe UI" pitchFamily="34" charset="0"/>
                <a:sym typeface="Wingdings" panose="05000000000000000000" pitchFamily="2" charset="2"/>
              </a:rPr>
              <a:t></a:t>
            </a:r>
            <a:endParaRPr lang="en-US" sz="2353" kern="0" dirty="0">
              <a:solidFill>
                <a:srgbClr val="001C44"/>
              </a:solidFill>
              <a:latin typeface="Segoe UI Semibold" panose="020B0702040204020203" pitchFamily="34" charset="0"/>
              <a:ea typeface="Segoe UI" pitchFamily="34" charset="0"/>
              <a:cs typeface="Segoe UI" pitchFamily="34" charset="0"/>
            </a:endParaRPr>
          </a:p>
        </p:txBody>
      </p:sp>
      <p:sp>
        <p:nvSpPr>
          <p:cNvPr id="47" name="Oval 46">
            <a:extLst>
              <a:ext uri="{FF2B5EF4-FFF2-40B4-BE49-F238E27FC236}">
                <a16:creationId xmlns:a16="http://schemas.microsoft.com/office/drawing/2014/main" id="{14F08341-A79B-433F-A4AC-17CAC694335F}"/>
              </a:ext>
            </a:extLst>
          </p:cNvPr>
          <p:cNvSpPr/>
          <p:nvPr/>
        </p:nvSpPr>
        <p:spPr bwMode="auto">
          <a:xfrm>
            <a:off x="3400365" y="1501302"/>
            <a:ext cx="392351" cy="392351"/>
          </a:xfrm>
          <a:prstGeom prst="ellipse">
            <a:avLst/>
          </a:prstGeom>
          <a:solidFill>
            <a:schemeClr val="bg1"/>
          </a:solidFill>
          <a:ln w="3175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896277" fontAlgn="base">
              <a:spcBef>
                <a:spcPct val="0"/>
              </a:spcBef>
              <a:spcAft>
                <a:spcPct val="0"/>
              </a:spcAft>
            </a:pPr>
            <a:r>
              <a:rPr lang="en-US" sz="2353" kern="0" dirty="0">
                <a:solidFill>
                  <a:srgbClr val="001C44"/>
                </a:solidFill>
                <a:latin typeface="Segoe UI Semibold" panose="020B0702040204020203" pitchFamily="34" charset="0"/>
                <a:ea typeface="Segoe UI" pitchFamily="34" charset="0"/>
                <a:cs typeface="Segoe UI" pitchFamily="34" charset="0"/>
                <a:sym typeface="Wingdings" panose="05000000000000000000" pitchFamily="2" charset="2"/>
              </a:rPr>
              <a:t></a:t>
            </a:r>
            <a:endParaRPr lang="en-US" sz="2353" kern="0" dirty="0">
              <a:solidFill>
                <a:srgbClr val="001C44"/>
              </a:solidFill>
              <a:latin typeface="Segoe UI Semibold" panose="020B0702040204020203" pitchFamily="34" charset="0"/>
              <a:ea typeface="Segoe UI" pitchFamily="34" charset="0"/>
              <a:cs typeface="Segoe UI" pitchFamily="34" charset="0"/>
            </a:endParaRPr>
          </a:p>
        </p:txBody>
      </p:sp>
      <p:sp>
        <p:nvSpPr>
          <p:cNvPr id="48" name="Oval 47">
            <a:extLst>
              <a:ext uri="{FF2B5EF4-FFF2-40B4-BE49-F238E27FC236}">
                <a16:creationId xmlns:a16="http://schemas.microsoft.com/office/drawing/2014/main" id="{8EAC336E-08E3-4624-9F32-B1284702C290}"/>
              </a:ext>
            </a:extLst>
          </p:cNvPr>
          <p:cNvSpPr/>
          <p:nvPr/>
        </p:nvSpPr>
        <p:spPr bwMode="auto">
          <a:xfrm>
            <a:off x="6367678" y="4179973"/>
            <a:ext cx="392351" cy="392351"/>
          </a:xfrm>
          <a:prstGeom prst="ellipse">
            <a:avLst/>
          </a:prstGeom>
          <a:solidFill>
            <a:schemeClr val="bg1"/>
          </a:solidFill>
          <a:ln w="3175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896277" fontAlgn="base">
              <a:spcBef>
                <a:spcPct val="0"/>
              </a:spcBef>
              <a:spcAft>
                <a:spcPct val="0"/>
              </a:spcAft>
            </a:pPr>
            <a:r>
              <a:rPr lang="en-US" sz="2353" kern="0" dirty="0">
                <a:solidFill>
                  <a:srgbClr val="001C44"/>
                </a:solidFill>
                <a:latin typeface="Segoe UI Semibold" panose="020B0702040204020203" pitchFamily="34" charset="0"/>
                <a:ea typeface="Segoe UI" pitchFamily="34" charset="0"/>
                <a:cs typeface="Segoe UI" pitchFamily="34" charset="0"/>
                <a:sym typeface="Wingdings" panose="05000000000000000000" pitchFamily="2" charset="2"/>
              </a:rPr>
              <a:t></a:t>
            </a:r>
            <a:endParaRPr lang="en-US" sz="2353" kern="0" dirty="0">
              <a:solidFill>
                <a:srgbClr val="001C44"/>
              </a:solidFill>
              <a:latin typeface="Segoe UI Semibold" panose="020B0702040204020203" pitchFamily="34" charset="0"/>
              <a:ea typeface="Segoe UI" pitchFamily="34" charset="0"/>
              <a:cs typeface="Segoe UI" pitchFamily="34" charset="0"/>
            </a:endParaRPr>
          </a:p>
        </p:txBody>
      </p:sp>
      <p:sp>
        <p:nvSpPr>
          <p:cNvPr id="49" name="Rectangle 48">
            <a:extLst>
              <a:ext uri="{FF2B5EF4-FFF2-40B4-BE49-F238E27FC236}">
                <a16:creationId xmlns:a16="http://schemas.microsoft.com/office/drawing/2014/main" id="{FEE4EA41-2C9F-4578-AD4F-00D1845D3FD4}"/>
              </a:ext>
            </a:extLst>
          </p:cNvPr>
          <p:cNvSpPr/>
          <p:nvPr/>
        </p:nvSpPr>
        <p:spPr bwMode="auto">
          <a:xfrm>
            <a:off x="861831" y="1468877"/>
            <a:ext cx="2153118" cy="4572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4827" tIns="44827" rIns="44827" bIns="44827" numCol="1" spcCol="0" rtlCol="0" fromWordArt="0" anchor="ctr" anchorCtr="0" forceAA="0" compatLnSpc="1">
            <a:prstTxWarp prst="textNoShape">
              <a:avLst/>
            </a:prstTxWarp>
            <a:noAutofit/>
          </a:bodyPr>
          <a:lstStyle/>
          <a:p>
            <a:pPr defTabSz="896274" fontAlgn="base">
              <a:lnSpc>
                <a:spcPct val="90000"/>
              </a:lnSpc>
              <a:spcBef>
                <a:spcPct val="0"/>
              </a:spcBef>
            </a:pPr>
            <a:r>
              <a:rPr lang="en-US" sz="1600" dirty="0">
                <a:solidFill>
                  <a:srgbClr val="001E4E"/>
                </a:solidFill>
                <a:latin typeface="Segoe UI Semibold" panose="020B0702040204020203" pitchFamily="34" charset="0"/>
                <a:ea typeface="Segoe UI" pitchFamily="34" charset="0"/>
                <a:cs typeface="Segoe UI" pitchFamily="34" charset="0"/>
              </a:rPr>
              <a:t>Microsoft.com Business Central </a:t>
            </a:r>
            <a:r>
              <a:rPr lang="en-US" sz="1600" dirty="0">
                <a:solidFill>
                  <a:srgbClr val="001E4E"/>
                </a:solidFill>
                <a:latin typeface="Segoe UI Semibold" panose="020B0702040204020203" pitchFamily="34" charset="0"/>
                <a:ea typeface="Segoe UI" pitchFamily="34" charset="0"/>
                <a:cs typeface="Segoe UI" pitchFamily="34" charset="0"/>
                <a:hlinkClick r:id="rId7"/>
              </a:rPr>
              <a:t>Link</a:t>
            </a:r>
            <a:endParaRPr lang="en-US" sz="1600" dirty="0">
              <a:solidFill>
                <a:srgbClr val="001E4E"/>
              </a:solidFill>
              <a:latin typeface="Segoe UI Semibold" panose="020B0702040204020203" pitchFamily="34" charset="0"/>
              <a:ea typeface="Segoe UI" pitchFamily="34" charset="0"/>
              <a:cs typeface="Segoe UI" pitchFamily="34" charset="0"/>
            </a:endParaRPr>
          </a:p>
        </p:txBody>
      </p:sp>
      <p:sp>
        <p:nvSpPr>
          <p:cNvPr id="50" name="Oval 49">
            <a:extLst>
              <a:ext uri="{FF2B5EF4-FFF2-40B4-BE49-F238E27FC236}">
                <a16:creationId xmlns:a16="http://schemas.microsoft.com/office/drawing/2014/main" id="{33001BC8-031D-4027-A139-959240C981DE}"/>
              </a:ext>
            </a:extLst>
          </p:cNvPr>
          <p:cNvSpPr/>
          <p:nvPr/>
        </p:nvSpPr>
        <p:spPr bwMode="auto">
          <a:xfrm>
            <a:off x="400586" y="1501302"/>
            <a:ext cx="392351" cy="392351"/>
          </a:xfrm>
          <a:prstGeom prst="ellipse">
            <a:avLst/>
          </a:prstGeom>
          <a:solidFill>
            <a:schemeClr val="bg1"/>
          </a:solidFill>
          <a:ln w="3175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896277" fontAlgn="base">
              <a:spcBef>
                <a:spcPct val="0"/>
              </a:spcBef>
              <a:spcAft>
                <a:spcPct val="0"/>
              </a:spcAft>
            </a:pPr>
            <a:r>
              <a:rPr lang="en-US" sz="2353" kern="0" dirty="0">
                <a:solidFill>
                  <a:srgbClr val="001C44"/>
                </a:solidFill>
                <a:latin typeface="Segoe UI Semibold" panose="020B0702040204020203" pitchFamily="34" charset="0"/>
                <a:ea typeface="Segoe UI" pitchFamily="34" charset="0"/>
                <a:cs typeface="Segoe UI" pitchFamily="34" charset="0"/>
                <a:sym typeface="Wingdings" panose="05000000000000000000" pitchFamily="2" charset="2"/>
              </a:rPr>
              <a:t></a:t>
            </a:r>
            <a:endParaRPr lang="en-US" sz="2353" kern="0" dirty="0">
              <a:solidFill>
                <a:srgbClr val="001C44"/>
              </a:solidFill>
              <a:latin typeface="Segoe UI Semibold" panose="020B0702040204020203" pitchFamily="34" charset="0"/>
              <a:ea typeface="Segoe UI" pitchFamily="34" charset="0"/>
              <a:cs typeface="Segoe UI" pitchFamily="34" charset="0"/>
            </a:endParaRPr>
          </a:p>
        </p:txBody>
      </p:sp>
      <p:sp>
        <p:nvSpPr>
          <p:cNvPr id="54" name="Rectangle 53">
            <a:extLst>
              <a:ext uri="{FF2B5EF4-FFF2-40B4-BE49-F238E27FC236}">
                <a16:creationId xmlns:a16="http://schemas.microsoft.com/office/drawing/2014/main" id="{7353E815-7227-4E37-B38E-CB3E021E9DA8}"/>
              </a:ext>
            </a:extLst>
          </p:cNvPr>
          <p:cNvSpPr/>
          <p:nvPr/>
        </p:nvSpPr>
        <p:spPr bwMode="auto">
          <a:xfrm>
            <a:off x="9737382" y="1468877"/>
            <a:ext cx="2487132" cy="4572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defTabSz="914099" fontAlgn="base">
              <a:lnSpc>
                <a:spcPct val="90000"/>
              </a:lnSpc>
              <a:spcBef>
                <a:spcPct val="0"/>
              </a:spcBef>
              <a:defRPr/>
            </a:pPr>
            <a:r>
              <a:rPr lang="en-US" sz="1600" dirty="0">
                <a:solidFill>
                  <a:schemeClr val="tx1"/>
                </a:solidFill>
                <a:latin typeface="Segoe UI Semibold" panose="020B0702040204020203" pitchFamily="34" charset="0"/>
                <a:ea typeface="Segoe UI" pitchFamily="34" charset="0"/>
                <a:cs typeface="Segoe UI" pitchFamily="34" charset="0"/>
              </a:rPr>
              <a:t>Microsoft </a:t>
            </a:r>
            <a:br>
              <a:rPr lang="en-US" sz="1600" dirty="0">
                <a:solidFill>
                  <a:schemeClr val="tx1"/>
                </a:solidFill>
                <a:latin typeface="Segoe UI Semibold" panose="020B0702040204020203" pitchFamily="34" charset="0"/>
                <a:ea typeface="Segoe UI" pitchFamily="34" charset="0"/>
                <a:cs typeface="Segoe UI" pitchFamily="34" charset="0"/>
              </a:rPr>
            </a:br>
            <a:r>
              <a:rPr lang="en-US" sz="1600" dirty="0">
                <a:solidFill>
                  <a:schemeClr val="tx1"/>
                </a:solidFill>
                <a:latin typeface="Segoe UI Semibold" panose="020B0702040204020203" pitchFamily="34" charset="0"/>
                <a:ea typeface="Segoe UI" pitchFamily="34" charset="0"/>
                <a:cs typeface="Segoe UI" pitchFamily="34" charset="0"/>
              </a:rPr>
              <a:t>Partner Center </a:t>
            </a:r>
            <a:r>
              <a:rPr lang="en-US" sz="1600" dirty="0">
                <a:solidFill>
                  <a:schemeClr val="tx2"/>
                </a:solidFill>
                <a:latin typeface="Segoe UI Semibold" panose="020B0702040204020203" pitchFamily="34" charset="0"/>
                <a:ea typeface="Segoe UI" pitchFamily="34" charset="0"/>
                <a:cs typeface="Segoe UI" pitchFamily="34" charset="0"/>
                <a:hlinkClick r:id="rId8"/>
              </a:rPr>
              <a:t>Link</a:t>
            </a:r>
            <a:endParaRPr lang="en-US" sz="1600" dirty="0">
              <a:solidFill>
                <a:schemeClr val="tx2"/>
              </a:solidFill>
              <a:latin typeface="Segoe UI Semibold" panose="020B0702040204020203" pitchFamily="34" charset="0"/>
              <a:ea typeface="Segoe UI" pitchFamily="34" charset="0"/>
              <a:cs typeface="Segoe UI" pitchFamily="34" charset="0"/>
            </a:endParaRPr>
          </a:p>
        </p:txBody>
      </p:sp>
      <p:sp>
        <p:nvSpPr>
          <p:cNvPr id="55" name="Oval 54">
            <a:extLst>
              <a:ext uri="{FF2B5EF4-FFF2-40B4-BE49-F238E27FC236}">
                <a16:creationId xmlns:a16="http://schemas.microsoft.com/office/drawing/2014/main" id="{68E7FF37-4810-4F83-9933-22E9B36083E7}"/>
              </a:ext>
            </a:extLst>
          </p:cNvPr>
          <p:cNvSpPr/>
          <p:nvPr/>
        </p:nvSpPr>
        <p:spPr bwMode="auto">
          <a:xfrm>
            <a:off x="9252631" y="1497394"/>
            <a:ext cx="400167" cy="400167"/>
          </a:xfrm>
          <a:prstGeom prst="ellipse">
            <a:avLst/>
          </a:prstGeom>
          <a:solidFill>
            <a:schemeClr val="bg1"/>
          </a:solidFill>
          <a:ln w="3175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102" fontAlgn="base">
              <a:spcBef>
                <a:spcPct val="0"/>
              </a:spcBef>
              <a:spcAft>
                <a:spcPct val="0"/>
              </a:spcAft>
            </a:pPr>
            <a:r>
              <a:rPr lang="en-US" sz="2400" kern="0" dirty="0">
                <a:solidFill>
                  <a:schemeClr val="accent1"/>
                </a:solidFill>
                <a:latin typeface="Segoe UI Semibold" panose="020B0702040204020203" pitchFamily="34" charset="0"/>
                <a:ea typeface="Segoe UI" pitchFamily="34" charset="0"/>
                <a:cs typeface="Segoe UI" pitchFamily="34" charset="0"/>
                <a:sym typeface="Wingdings" panose="05000000000000000000" pitchFamily="2" charset="2"/>
              </a:rPr>
              <a:t></a:t>
            </a:r>
            <a:endParaRPr lang="en-US" sz="2400" kern="0" dirty="0">
              <a:solidFill>
                <a:schemeClr val="accent1"/>
              </a:solidFill>
              <a:latin typeface="Segoe UI Semibold" panose="020B0702040204020203" pitchFamily="34" charset="0"/>
              <a:ea typeface="Segoe UI" pitchFamily="34" charset="0"/>
              <a:cs typeface="Segoe UI" pitchFamily="34" charset="0"/>
            </a:endParaRPr>
          </a:p>
        </p:txBody>
      </p:sp>
      <p:sp>
        <p:nvSpPr>
          <p:cNvPr id="57" name="Rectangle 56">
            <a:extLst>
              <a:ext uri="{FF2B5EF4-FFF2-40B4-BE49-F238E27FC236}">
                <a16:creationId xmlns:a16="http://schemas.microsoft.com/office/drawing/2014/main" id="{E9B069A0-CB06-4E12-B884-B4C9B34ED402}"/>
              </a:ext>
            </a:extLst>
          </p:cNvPr>
          <p:cNvSpPr/>
          <p:nvPr/>
        </p:nvSpPr>
        <p:spPr bwMode="auto">
          <a:xfrm>
            <a:off x="861831" y="4147548"/>
            <a:ext cx="2027889" cy="4572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defTabSz="914099" fontAlgn="base">
              <a:lnSpc>
                <a:spcPct val="90000"/>
              </a:lnSpc>
              <a:spcBef>
                <a:spcPct val="0"/>
              </a:spcBef>
              <a:defRPr/>
            </a:pPr>
            <a:r>
              <a:rPr lang="en-US" sz="1600" dirty="0">
                <a:solidFill>
                  <a:schemeClr val="tx1"/>
                </a:solidFill>
                <a:latin typeface="Segoe UI Semibold" panose="020B0702040204020203" pitchFamily="34" charset="0"/>
                <a:ea typeface="Segoe UI" pitchFamily="34" charset="0"/>
                <a:cs typeface="Segoe UI" pitchFamily="34" charset="0"/>
              </a:rPr>
              <a:t>Dynamics 365 Learning Portal </a:t>
            </a:r>
            <a:r>
              <a:rPr lang="en-US" sz="1600" dirty="0">
                <a:solidFill>
                  <a:schemeClr val="tx2"/>
                </a:solidFill>
                <a:latin typeface="Segoe UI Semibold" panose="020B0702040204020203" pitchFamily="34" charset="0"/>
                <a:ea typeface="Segoe UI" pitchFamily="34" charset="0"/>
                <a:cs typeface="Segoe UI" pitchFamily="34" charset="0"/>
                <a:hlinkClick r:id="rId9"/>
              </a:rPr>
              <a:t>Link</a:t>
            </a:r>
            <a:endParaRPr lang="en-US" sz="1600" dirty="0">
              <a:solidFill>
                <a:schemeClr val="tx2"/>
              </a:solidFill>
              <a:latin typeface="Segoe UI Semibold" panose="020B0702040204020203" pitchFamily="34" charset="0"/>
              <a:ea typeface="Segoe UI" pitchFamily="34" charset="0"/>
              <a:cs typeface="Segoe UI" pitchFamily="34" charset="0"/>
            </a:endParaRPr>
          </a:p>
        </p:txBody>
      </p:sp>
      <p:sp>
        <p:nvSpPr>
          <p:cNvPr id="58" name="Oval 57">
            <a:extLst>
              <a:ext uri="{FF2B5EF4-FFF2-40B4-BE49-F238E27FC236}">
                <a16:creationId xmlns:a16="http://schemas.microsoft.com/office/drawing/2014/main" id="{E3BF069F-6879-4B88-937B-93705E962ADD}"/>
              </a:ext>
            </a:extLst>
          </p:cNvPr>
          <p:cNvSpPr/>
          <p:nvPr/>
        </p:nvSpPr>
        <p:spPr bwMode="auto">
          <a:xfrm>
            <a:off x="400586" y="4176065"/>
            <a:ext cx="400167" cy="400167"/>
          </a:xfrm>
          <a:prstGeom prst="ellipse">
            <a:avLst/>
          </a:prstGeom>
          <a:solidFill>
            <a:schemeClr val="bg1"/>
          </a:solidFill>
          <a:ln w="3175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102" fontAlgn="base">
              <a:spcBef>
                <a:spcPct val="0"/>
              </a:spcBef>
              <a:spcAft>
                <a:spcPct val="0"/>
              </a:spcAft>
            </a:pPr>
            <a:r>
              <a:rPr lang="en-US" sz="2400" kern="0" dirty="0">
                <a:solidFill>
                  <a:schemeClr val="accent1"/>
                </a:solidFill>
                <a:latin typeface="Segoe UI Semibold" panose="020B0702040204020203" pitchFamily="34" charset="0"/>
                <a:ea typeface="Segoe UI" pitchFamily="34" charset="0"/>
                <a:cs typeface="Segoe UI" pitchFamily="34" charset="0"/>
                <a:sym typeface="Wingdings" panose="05000000000000000000" pitchFamily="2" charset="2"/>
              </a:rPr>
              <a:t></a:t>
            </a:r>
            <a:endParaRPr lang="en-US" sz="2400" kern="0" dirty="0">
              <a:solidFill>
                <a:schemeClr val="accent1"/>
              </a:solidFill>
              <a:latin typeface="Segoe UI Semibold" panose="020B0702040204020203" pitchFamily="34" charset="0"/>
              <a:ea typeface="Segoe UI" pitchFamily="34" charset="0"/>
              <a:cs typeface="Segoe UI" pitchFamily="34" charset="0"/>
            </a:endParaRPr>
          </a:p>
        </p:txBody>
      </p:sp>
      <p:pic>
        <p:nvPicPr>
          <p:cNvPr id="4" name="Picture 3">
            <a:extLst>
              <a:ext uri="{FF2B5EF4-FFF2-40B4-BE49-F238E27FC236}">
                <a16:creationId xmlns:a16="http://schemas.microsoft.com/office/drawing/2014/main" id="{D574C3B2-E32C-47B2-8A2B-04E3D008FF55}"/>
              </a:ext>
            </a:extLst>
          </p:cNvPr>
          <p:cNvPicPr>
            <a:picLocks/>
          </p:cNvPicPr>
          <p:nvPr/>
        </p:nvPicPr>
        <p:blipFill rotWithShape="1">
          <a:blip r:embed="rId10"/>
          <a:srcRect l="1508" t="1625" r="3114" b="5133"/>
          <a:stretch/>
        </p:blipFill>
        <p:spPr>
          <a:xfrm>
            <a:off x="3440348" y="2047956"/>
            <a:ext cx="2651760" cy="1554480"/>
          </a:xfrm>
          <a:prstGeom prst="rect">
            <a:avLst/>
          </a:prstGeom>
          <a:ln w="3175">
            <a:solidFill>
              <a:schemeClr val="accent1"/>
            </a:solidFill>
          </a:ln>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EFD846D1-8ACE-4347-848A-6EFC06950D94}"/>
              </a:ext>
            </a:extLst>
          </p:cNvPr>
          <p:cNvPicPr>
            <a:picLocks/>
          </p:cNvPicPr>
          <p:nvPr/>
        </p:nvPicPr>
        <p:blipFill rotWithShape="1">
          <a:blip r:embed="rId11"/>
          <a:srcRect l="1157" t="1815" r="2610" b="4728"/>
          <a:stretch/>
        </p:blipFill>
        <p:spPr>
          <a:xfrm>
            <a:off x="431258" y="4730099"/>
            <a:ext cx="2651760" cy="1554480"/>
          </a:xfrm>
          <a:prstGeom prst="rect">
            <a:avLst/>
          </a:prstGeom>
          <a:ln w="3175">
            <a:solidFill>
              <a:schemeClr val="accent1"/>
            </a:solidFill>
          </a:ln>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9C1B0CDD-32B1-4C2A-8713-6E23AC151289}"/>
              </a:ext>
            </a:extLst>
          </p:cNvPr>
          <p:cNvPicPr>
            <a:picLocks/>
          </p:cNvPicPr>
          <p:nvPr/>
        </p:nvPicPr>
        <p:blipFill rotWithShape="1">
          <a:blip r:embed="rId12"/>
          <a:srcRect l="913" t="1625" r="2732" b="5133"/>
          <a:stretch/>
        </p:blipFill>
        <p:spPr>
          <a:xfrm>
            <a:off x="3414407" y="4730099"/>
            <a:ext cx="2651760" cy="1554480"/>
          </a:xfrm>
          <a:prstGeom prst="rect">
            <a:avLst/>
          </a:prstGeom>
          <a:ln w="3175">
            <a:solidFill>
              <a:schemeClr val="accent1"/>
            </a:solidFill>
          </a:ln>
          <a:effectLst>
            <a:outerShdw blurRad="50800" dist="38100" dir="2700000" algn="tl" rotWithShape="0">
              <a:prstClr val="black">
                <a:alpha val="40000"/>
              </a:prstClr>
            </a:outerShdw>
          </a:effectLst>
        </p:spPr>
      </p:pic>
      <p:pic>
        <p:nvPicPr>
          <p:cNvPr id="60" name="Picture 59">
            <a:extLst>
              <a:ext uri="{FF2B5EF4-FFF2-40B4-BE49-F238E27FC236}">
                <a16:creationId xmlns:a16="http://schemas.microsoft.com/office/drawing/2014/main" id="{D9EB8A4A-59A1-46DE-B459-766CC034F771}"/>
              </a:ext>
            </a:extLst>
          </p:cNvPr>
          <p:cNvPicPr>
            <a:picLocks/>
          </p:cNvPicPr>
          <p:nvPr/>
        </p:nvPicPr>
        <p:blipFill>
          <a:blip r:embed="rId13"/>
          <a:stretch>
            <a:fillRect/>
          </a:stretch>
        </p:blipFill>
        <p:spPr>
          <a:xfrm>
            <a:off x="6367678" y="4730099"/>
            <a:ext cx="2651760" cy="1554480"/>
          </a:xfrm>
          <a:prstGeom prst="rect">
            <a:avLst/>
          </a:prstGeom>
          <a:ln w="3175">
            <a:solidFill>
              <a:schemeClr val="accent1"/>
            </a:solidFill>
          </a:ln>
          <a:effectLst>
            <a:outerShdw blurRad="50800" dist="38100" dir="2700000" algn="tl" rotWithShape="0">
              <a:prstClr val="black">
                <a:alpha val="40000"/>
              </a:prstClr>
            </a:outerShdw>
          </a:effectLst>
        </p:spPr>
      </p:pic>
      <p:pic>
        <p:nvPicPr>
          <p:cNvPr id="14" name="Picture 13">
            <a:extLst>
              <a:ext uri="{FF2B5EF4-FFF2-40B4-BE49-F238E27FC236}">
                <a16:creationId xmlns:a16="http://schemas.microsoft.com/office/drawing/2014/main" id="{99622255-611F-4C3F-A786-29F2CABFF335}"/>
              </a:ext>
            </a:extLst>
          </p:cNvPr>
          <p:cNvPicPr>
            <a:picLocks/>
          </p:cNvPicPr>
          <p:nvPr/>
        </p:nvPicPr>
        <p:blipFill rotWithShape="1">
          <a:blip r:embed="rId14"/>
          <a:srcRect l="1407" t="1164" r="2849" b="4064"/>
          <a:stretch/>
        </p:blipFill>
        <p:spPr>
          <a:xfrm>
            <a:off x="9289913" y="2047956"/>
            <a:ext cx="2651760" cy="1554480"/>
          </a:xfrm>
          <a:prstGeom prst="rect">
            <a:avLst/>
          </a:prstGeom>
          <a:ln w="3175">
            <a:solidFill>
              <a:schemeClr val="accent1"/>
            </a:solidFill>
          </a:ln>
          <a:effectLst>
            <a:outerShdw blurRad="50800" dist="38100" dir="2700000" algn="tl" rotWithShape="0">
              <a:prstClr val="black">
                <a:alpha val="40000"/>
              </a:prstClr>
            </a:outerShdw>
          </a:effectLst>
        </p:spPr>
      </p:pic>
      <p:sp>
        <p:nvSpPr>
          <p:cNvPr id="15" name="Slide Number Placeholder 14">
            <a:extLst>
              <a:ext uri="{FF2B5EF4-FFF2-40B4-BE49-F238E27FC236}">
                <a16:creationId xmlns:a16="http://schemas.microsoft.com/office/drawing/2014/main" id="{F9349352-6934-49BD-9BA3-EAA60A032461}"/>
              </a:ext>
            </a:extLst>
          </p:cNvPr>
          <p:cNvSpPr>
            <a:spLocks noGrp="1"/>
          </p:cNvSpPr>
          <p:nvPr>
            <p:ph type="sldNum" sz="quarter" idx="10"/>
          </p:nvPr>
        </p:nvSpPr>
        <p:spPr/>
        <p:txBody>
          <a:bodyPr/>
          <a:lstStyle/>
          <a:p>
            <a:fld id="{B5B7C7BE-0463-4DC4-9D10-A01A4A2951D5}" type="slidenum">
              <a:rPr lang="en-US" smtClean="0"/>
              <a:t>23</a:t>
            </a:fld>
            <a:endParaRPr lang="en-US"/>
          </a:p>
        </p:txBody>
      </p:sp>
      <p:sp>
        <p:nvSpPr>
          <p:cNvPr id="27" name="MSD">
            <a:extLst>
              <a:ext uri="{FF2B5EF4-FFF2-40B4-BE49-F238E27FC236}">
                <a16:creationId xmlns:a16="http://schemas.microsoft.com/office/drawing/2014/main" id="{15CD7A7A-C097-4839-B65F-CE631857E24B}"/>
              </a:ext>
            </a:extLst>
          </p:cNvPr>
          <p:cNvSpPr txBox="1"/>
          <p:nvPr/>
        </p:nvSpPr>
        <p:spPr>
          <a:xfrm>
            <a:off x="9252388" y="81223"/>
            <a:ext cx="3142496" cy="814291"/>
          </a:xfrm>
          <a:prstGeom prst="rect">
            <a:avLst/>
          </a:prstGeom>
          <a:noFill/>
        </p:spPr>
        <p:txBody>
          <a:bodyPr wrap="square" lIns="179208" tIns="143366" rIns="179208" bIns="143366" rtlCol="0">
            <a:spAutoFit/>
          </a:bodyPr>
          <a:lstStyle/>
          <a:p>
            <a:pPr algn="ctr" defTabSz="896042">
              <a:lnSpc>
                <a:spcPct val="90000"/>
              </a:lnSpc>
              <a:spcAft>
                <a:spcPts val="588"/>
              </a:spcAft>
              <a:defRPr/>
            </a:pPr>
            <a:r>
              <a:rPr lang="en-US" sz="1100" b="1" kern="0" spc="98" dirty="0">
                <a:solidFill>
                  <a:srgbClr val="3A96DD"/>
                </a:solidFill>
                <a:latin typeface="Segoe UI Semilight" panose="020B0402040204020203" pitchFamily="34" charset="0"/>
                <a:cs typeface="Segoe UI Semilight" panose="020B0402040204020203" pitchFamily="34" charset="0"/>
              </a:rPr>
              <a:t>MICROSOFT DYNAMICS 365 </a:t>
            </a:r>
          </a:p>
          <a:p>
            <a:pPr algn="ctr" defTabSz="896042">
              <a:lnSpc>
                <a:spcPct val="80000"/>
              </a:lnSpc>
              <a:spcAft>
                <a:spcPts val="588"/>
              </a:spcAft>
              <a:defRPr/>
            </a:pPr>
            <a:r>
              <a:rPr lang="en-US" sz="2400" kern="0" dirty="0">
                <a:solidFill>
                  <a:srgbClr val="3A96DD"/>
                </a:solidFill>
                <a:latin typeface="Segoe UI Semilight" panose="020B0402040204020203" pitchFamily="34" charset="0"/>
                <a:cs typeface="Segoe UI Semilight" panose="020B0402040204020203" pitchFamily="34" charset="0"/>
              </a:rPr>
              <a:t>Business Central</a:t>
            </a:r>
          </a:p>
        </p:txBody>
      </p:sp>
      <p:pic>
        <p:nvPicPr>
          <p:cNvPr id="5" name="Picture 4">
            <a:extLst>
              <a:ext uri="{FF2B5EF4-FFF2-40B4-BE49-F238E27FC236}">
                <a16:creationId xmlns:a16="http://schemas.microsoft.com/office/drawing/2014/main" id="{A35F3AD3-EAF1-45DA-993D-1BF32517A604}"/>
              </a:ext>
            </a:extLst>
          </p:cNvPr>
          <p:cNvPicPr>
            <a:picLocks/>
          </p:cNvPicPr>
          <p:nvPr/>
        </p:nvPicPr>
        <p:blipFill rotWithShape="1">
          <a:blip r:embed="rId15"/>
          <a:srcRect t="8812"/>
          <a:stretch/>
        </p:blipFill>
        <p:spPr>
          <a:xfrm>
            <a:off x="402614" y="2047956"/>
            <a:ext cx="2651760" cy="1554480"/>
          </a:xfrm>
          <a:prstGeom prst="rect">
            <a:avLst/>
          </a:prstGeom>
          <a:ln w="3175">
            <a:solidFill>
              <a:schemeClr val="accent1"/>
            </a:solidFill>
          </a:ln>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5E31B460-ECD6-4AB1-BD61-65773CDD3DFA}"/>
              </a:ext>
            </a:extLst>
          </p:cNvPr>
          <p:cNvPicPr>
            <a:picLocks/>
          </p:cNvPicPr>
          <p:nvPr/>
        </p:nvPicPr>
        <p:blipFill rotWithShape="1">
          <a:blip r:embed="rId16"/>
          <a:srcRect t="8609"/>
          <a:stretch/>
        </p:blipFill>
        <p:spPr>
          <a:xfrm>
            <a:off x="9252388" y="4730099"/>
            <a:ext cx="2651760" cy="1554480"/>
          </a:xfrm>
          <a:prstGeom prst="rect">
            <a:avLst/>
          </a:prstGeom>
          <a:ln w="3175">
            <a:solidFill>
              <a:schemeClr val="accent1"/>
            </a:solidFill>
          </a:ln>
          <a:effectLst>
            <a:outerShdw blurRad="50800" dist="38100" dir="2700000" algn="tl" rotWithShape="0">
              <a:prstClr val="black">
                <a:alpha val="40000"/>
              </a:prstClr>
            </a:outerShdw>
          </a:effectLst>
        </p:spPr>
      </p:pic>
      <p:sp>
        <p:nvSpPr>
          <p:cNvPr id="31" name="Rectangle 30">
            <a:extLst>
              <a:ext uri="{FF2B5EF4-FFF2-40B4-BE49-F238E27FC236}">
                <a16:creationId xmlns:a16="http://schemas.microsoft.com/office/drawing/2014/main" id="{5D6B7927-6C3F-4DFC-8B2C-AD22D5F11D85}"/>
              </a:ext>
            </a:extLst>
          </p:cNvPr>
          <p:cNvSpPr/>
          <p:nvPr/>
        </p:nvSpPr>
        <p:spPr bwMode="auto">
          <a:xfrm>
            <a:off x="9741625" y="4147548"/>
            <a:ext cx="2011680" cy="4572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4827" tIns="44827" rIns="44827" bIns="44827" numCol="1" spcCol="0" rtlCol="0" fromWordArt="0" anchor="ctr" anchorCtr="0" forceAA="0" compatLnSpc="1">
            <a:prstTxWarp prst="textNoShape">
              <a:avLst/>
            </a:prstTxWarp>
            <a:noAutofit/>
          </a:bodyPr>
          <a:lstStyle/>
          <a:p>
            <a:pPr defTabSz="896274" fontAlgn="base">
              <a:lnSpc>
                <a:spcPct val="90000"/>
              </a:lnSpc>
              <a:spcBef>
                <a:spcPct val="0"/>
              </a:spcBef>
            </a:pPr>
            <a:r>
              <a:rPr lang="en-US" sz="1600" dirty="0">
                <a:solidFill>
                  <a:srgbClr val="001E4E"/>
                </a:solidFill>
                <a:latin typeface="Segoe UI Semibold" panose="020B0702040204020203" pitchFamily="34" charset="0"/>
                <a:ea typeface="Segoe UI" pitchFamily="34" charset="0"/>
                <a:cs typeface="Segoe UI" pitchFamily="34" charset="0"/>
              </a:rPr>
              <a:t>Ready to Go </a:t>
            </a:r>
          </a:p>
          <a:p>
            <a:pPr defTabSz="896274" fontAlgn="base">
              <a:lnSpc>
                <a:spcPct val="90000"/>
              </a:lnSpc>
              <a:spcBef>
                <a:spcPct val="0"/>
              </a:spcBef>
            </a:pPr>
            <a:r>
              <a:rPr lang="en-US" sz="1600" dirty="0">
                <a:solidFill>
                  <a:srgbClr val="001E4E"/>
                </a:solidFill>
                <a:latin typeface="Segoe UI Semibold" panose="020B0702040204020203" pitchFamily="34" charset="0"/>
                <a:ea typeface="Segoe UI" pitchFamily="34" charset="0"/>
                <a:cs typeface="Segoe UI" pitchFamily="34" charset="0"/>
                <a:hlinkClick r:id="rId17"/>
              </a:rPr>
              <a:t>Link</a:t>
            </a:r>
            <a:endParaRPr lang="en-US" sz="1600" dirty="0">
              <a:solidFill>
                <a:srgbClr val="001E4E"/>
              </a:solidFill>
              <a:latin typeface="Segoe UI Semibold" panose="020B0702040204020203" pitchFamily="34" charset="0"/>
              <a:ea typeface="Segoe UI" pitchFamily="34" charset="0"/>
              <a:cs typeface="Segoe UI" pitchFamily="34" charset="0"/>
            </a:endParaRPr>
          </a:p>
        </p:txBody>
      </p:sp>
      <p:sp>
        <p:nvSpPr>
          <p:cNvPr id="33" name="Oval 32">
            <a:extLst>
              <a:ext uri="{FF2B5EF4-FFF2-40B4-BE49-F238E27FC236}">
                <a16:creationId xmlns:a16="http://schemas.microsoft.com/office/drawing/2014/main" id="{9994A92B-D4E3-4646-AB7D-7C311158E08F}"/>
              </a:ext>
            </a:extLst>
          </p:cNvPr>
          <p:cNvSpPr/>
          <p:nvPr/>
        </p:nvSpPr>
        <p:spPr bwMode="auto">
          <a:xfrm>
            <a:off x="9252388" y="4179973"/>
            <a:ext cx="392351" cy="392351"/>
          </a:xfrm>
          <a:prstGeom prst="ellipse">
            <a:avLst/>
          </a:prstGeom>
          <a:solidFill>
            <a:schemeClr val="bg1"/>
          </a:solidFill>
          <a:ln w="3175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896277" fontAlgn="base">
              <a:spcBef>
                <a:spcPct val="0"/>
              </a:spcBef>
              <a:spcAft>
                <a:spcPct val="0"/>
              </a:spcAft>
            </a:pPr>
            <a:r>
              <a:rPr lang="en-US" sz="2353" kern="0" dirty="0">
                <a:solidFill>
                  <a:srgbClr val="001C44"/>
                </a:solidFill>
                <a:latin typeface="Segoe UI Semibold" panose="020B0702040204020203" pitchFamily="34" charset="0"/>
                <a:ea typeface="Segoe UI" pitchFamily="34" charset="0"/>
                <a:cs typeface="Segoe UI" pitchFamily="34" charset="0"/>
                <a:sym typeface="Wingdings" panose="05000000000000000000" pitchFamily="2" charset="2"/>
              </a:rPr>
              <a:t></a:t>
            </a:r>
            <a:endParaRPr lang="en-US" sz="2353" kern="0" dirty="0">
              <a:solidFill>
                <a:srgbClr val="001C44"/>
              </a:solidFill>
              <a:latin typeface="Segoe UI Semibold" panose="020B0702040204020203" pitchFamily="34" charset="0"/>
              <a:ea typeface="Segoe UI" pitchFamily="34" charset="0"/>
              <a:cs typeface="Segoe UI" pitchFamily="34" charset="0"/>
            </a:endParaRPr>
          </a:p>
        </p:txBody>
      </p:sp>
      <p:pic>
        <p:nvPicPr>
          <p:cNvPr id="8" name="Picture 7">
            <a:extLst>
              <a:ext uri="{FF2B5EF4-FFF2-40B4-BE49-F238E27FC236}">
                <a16:creationId xmlns:a16="http://schemas.microsoft.com/office/drawing/2014/main" id="{5DF949A5-9399-46D3-855B-8EA8FB69ABAC}"/>
              </a:ext>
            </a:extLst>
          </p:cNvPr>
          <p:cNvPicPr>
            <a:picLocks/>
          </p:cNvPicPr>
          <p:nvPr/>
        </p:nvPicPr>
        <p:blipFill rotWithShape="1">
          <a:blip r:embed="rId18"/>
          <a:srcRect t="9115"/>
          <a:stretch/>
        </p:blipFill>
        <p:spPr>
          <a:xfrm>
            <a:off x="6323058" y="2047956"/>
            <a:ext cx="2651760" cy="1554480"/>
          </a:xfrm>
          <a:prstGeom prst="rect">
            <a:avLst/>
          </a:prstGeom>
          <a:ln w="3175">
            <a:solidFill>
              <a:schemeClr val="accent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31412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1F50"/>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5557" y="2325188"/>
            <a:ext cx="9679668" cy="1405346"/>
          </a:xfrm>
        </p:spPr>
        <p:txBody>
          <a:bodyPr anchor="b" anchorCtr="0"/>
          <a:lstStyle/>
          <a:p>
            <a:r>
              <a:rPr lang="en-US" sz="8000" dirty="0">
                <a:solidFill>
                  <a:schemeClr val="accent3"/>
                </a:solidFill>
              </a:rPr>
              <a:t>Thank you</a:t>
            </a:r>
          </a:p>
        </p:txBody>
      </p:sp>
      <p:sp>
        <p:nvSpPr>
          <p:cNvPr id="8" name="Text Placeholder 7"/>
          <p:cNvSpPr>
            <a:spLocks noGrp="1"/>
          </p:cNvSpPr>
          <p:nvPr>
            <p:ph type="body" sz="quarter" idx="4294967295"/>
          </p:nvPr>
        </p:nvSpPr>
        <p:spPr>
          <a:xfrm>
            <a:off x="342900" y="3954463"/>
            <a:ext cx="9713913" cy="627864"/>
          </a:xfrm>
        </p:spPr>
        <p:txBody>
          <a:bodyPr/>
          <a:lstStyle/>
          <a:p>
            <a:pPr marL="0" indent="0">
              <a:buNone/>
            </a:pPr>
            <a:r>
              <a:rPr lang="en-US" dirty="0">
                <a:solidFill>
                  <a:schemeClr val="tx1"/>
                </a:solidFill>
              </a:rPr>
              <a:t>No better time to be a Dynamics partner</a:t>
            </a:r>
          </a:p>
        </p:txBody>
      </p:sp>
    </p:spTree>
    <p:extLst>
      <p:ext uri="{BB962C8B-B14F-4D97-AF65-F5344CB8AC3E}">
        <p14:creationId xmlns:p14="http://schemas.microsoft.com/office/powerpoint/2010/main" val="33007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B7FE0A75-0437-4D2F-888B-519C1EAD1E82}"/>
              </a:ext>
            </a:extLst>
          </p:cNvPr>
          <p:cNvSpPr/>
          <p:nvPr/>
        </p:nvSpPr>
        <p:spPr bwMode="auto">
          <a:xfrm>
            <a:off x="0" y="1781823"/>
            <a:ext cx="12434888" cy="4611811"/>
          </a:xfrm>
          <a:prstGeom prst="rect">
            <a:avLst/>
          </a:prstGeom>
          <a:solidFill>
            <a:schemeClr val="bg1">
              <a:lumMod val="95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3231" tIns="46615" rIns="93231" bIns="46615" numCol="1" rtlCol="0" anchor="ctr" anchorCtr="0" compatLnSpc="1">
            <a:prstTxWarp prst="textNoShape">
              <a:avLst/>
            </a:prstTxWarp>
          </a:bodyPr>
          <a:lstStyle/>
          <a:p>
            <a:pPr marL="0" marR="0" lvl="0" indent="0" algn="ctr" defTabSz="932018" rtl="0" eaLnBrk="1" fontAlgn="base" latinLnBrk="0" hangingPunct="1">
              <a:lnSpc>
                <a:spcPct val="100000"/>
              </a:lnSpc>
              <a:spcBef>
                <a:spcPct val="0"/>
              </a:spcBef>
              <a:spcAft>
                <a:spcPct val="0"/>
              </a:spcAft>
              <a:buClrTx/>
              <a:buSzTx/>
              <a:buFontTx/>
              <a:buNone/>
              <a:tabLst/>
              <a:defRPr/>
            </a:pPr>
            <a:endParaRPr kumimoji="0" lang="en-US" sz="204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sp>
        <p:nvSpPr>
          <p:cNvPr id="7" name="Rectangle 6"/>
          <p:cNvSpPr/>
          <p:nvPr/>
        </p:nvSpPr>
        <p:spPr bwMode="auto">
          <a:xfrm>
            <a:off x="0" y="1724913"/>
            <a:ext cx="5533537" cy="473503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51028" rtl="0" eaLnBrk="1" fontAlgn="base" latinLnBrk="0" hangingPunct="1">
              <a:lnSpc>
                <a:spcPct val="90000"/>
              </a:lnSpc>
              <a:spcBef>
                <a:spcPct val="0"/>
              </a:spcBef>
              <a:spcAft>
                <a:spcPct val="0"/>
              </a:spcAft>
              <a:buClrTx/>
              <a:buSzTx/>
              <a:buFontTx/>
              <a:buNone/>
              <a:tabLst/>
              <a:defRPr/>
            </a:pPr>
            <a:endParaRPr kumimoji="0" lang="en-US" sz="2448"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 name="Title 1"/>
          <p:cNvSpPr>
            <a:spLocks noGrp="1"/>
          </p:cNvSpPr>
          <p:nvPr>
            <p:ph type="title"/>
          </p:nvPr>
        </p:nvSpPr>
        <p:spPr/>
        <p:txBody>
          <a:bodyPr/>
          <a:lstStyle/>
          <a:p>
            <a:r>
              <a:rPr lang="en-US" sz="4000" dirty="0"/>
              <a:t>SMB / Dynamics 365 Business Central addressable market</a:t>
            </a:r>
          </a:p>
        </p:txBody>
      </p:sp>
      <p:sp>
        <p:nvSpPr>
          <p:cNvPr id="6" name="Text Placeholder 5"/>
          <p:cNvSpPr>
            <a:spLocks noGrp="1"/>
          </p:cNvSpPr>
          <p:nvPr>
            <p:ph type="body" sz="quarter" idx="10"/>
          </p:nvPr>
        </p:nvSpPr>
        <p:spPr/>
        <p:txBody>
          <a:bodyPr/>
          <a:lstStyle/>
          <a:p>
            <a:r>
              <a:rPr lang="en-US" spc="0" dirty="0"/>
              <a:t>CAGR over 4 years between 21% and 24%</a:t>
            </a:r>
          </a:p>
        </p:txBody>
      </p:sp>
      <p:graphicFrame>
        <p:nvGraphicFramePr>
          <p:cNvPr id="10" name="Chart 9"/>
          <p:cNvGraphicFramePr/>
          <p:nvPr/>
        </p:nvGraphicFramePr>
        <p:xfrm>
          <a:off x="536538" y="2585182"/>
          <a:ext cx="3012477" cy="3716226"/>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p:cNvSpPr txBox="1"/>
          <p:nvPr/>
        </p:nvSpPr>
        <p:spPr>
          <a:xfrm>
            <a:off x="1755768" y="2684572"/>
            <a:ext cx="659437" cy="254924"/>
          </a:xfrm>
          <a:prstGeom prst="rect">
            <a:avLst/>
          </a:prstGeom>
          <a:noFill/>
        </p:spPr>
        <p:txBody>
          <a:bodyPr wrap="square" lIns="0" tIns="0" rIns="0" bIns="0" rtlCol="0">
            <a:spAutoFit/>
          </a:bodyPr>
          <a:lstStyle/>
          <a:p>
            <a:pPr marL="0" marR="0" lvl="0" indent="0" algn="ctr" defTabSz="95130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505050"/>
                </a:solidFill>
                <a:effectLst/>
                <a:uLnTx/>
                <a:uFillTx/>
                <a:latin typeface="Segoe UI Semibold" panose="020B0702040204020203" pitchFamily="34" charset="0"/>
                <a:ea typeface="+mn-ea"/>
                <a:cs typeface="+mn-cs"/>
              </a:rPr>
              <a:t>$10.5B</a:t>
            </a:r>
          </a:p>
        </p:txBody>
      </p:sp>
      <p:sp>
        <p:nvSpPr>
          <p:cNvPr id="8" name="Slide Number Placeholder 7">
            <a:extLst>
              <a:ext uri="{FF2B5EF4-FFF2-40B4-BE49-F238E27FC236}">
                <a16:creationId xmlns:a16="http://schemas.microsoft.com/office/drawing/2014/main" id="{C38953C0-26B9-4A50-8EF9-73FAE4DACEF2}"/>
              </a:ext>
            </a:extLst>
          </p:cNvPr>
          <p:cNvSpPr>
            <a:spLocks noGrp="1"/>
          </p:cNvSpPr>
          <p:nvPr>
            <p:ph type="sldNum" sz="quarter" idx="11"/>
          </p:nvPr>
        </p:nvSpPr>
        <p:spPr>
          <a:xfrm>
            <a:off x="12018281" y="6749378"/>
            <a:ext cx="376603" cy="184666"/>
          </a:xfrm>
          <a:prstGeom prst="rect">
            <a:avLst/>
          </a:prstGeom>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5B7C7BE-0463-4DC4-9D10-A01A4A2951D5}" type="slidenum">
              <a:rPr kumimoji="0" lang="en-US" sz="1200" b="0" i="0" u="none" strike="noStrike" kern="1200" cap="none" spc="0" normalizeH="0" baseline="0" noProof="0" smtClean="0">
                <a:ln>
                  <a:noFill/>
                </a:ln>
                <a:solidFill>
                  <a:srgbClr val="505050">
                    <a:tint val="75000"/>
                  </a:srgbClr>
                </a:solidFill>
                <a:effectLst/>
                <a:uLnTx/>
                <a:uFillTx/>
                <a:latin typeface="Segoe UI"/>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rgbClr val="505050">
                  <a:tint val="75000"/>
                </a:srgbClr>
              </a:solidFill>
              <a:effectLst/>
              <a:uLnTx/>
              <a:uFillTx/>
              <a:latin typeface="Segoe UI"/>
              <a:ea typeface="+mn-ea"/>
              <a:cs typeface="+mn-cs"/>
            </a:endParaRPr>
          </a:p>
        </p:txBody>
      </p:sp>
      <p:graphicFrame>
        <p:nvGraphicFramePr>
          <p:cNvPr id="25" name="Chart 24">
            <a:extLst>
              <a:ext uri="{FF2B5EF4-FFF2-40B4-BE49-F238E27FC236}">
                <a16:creationId xmlns:a16="http://schemas.microsoft.com/office/drawing/2014/main" id="{A385BA4C-9A3F-4FCD-9187-554BC29F9FB7}"/>
              </a:ext>
            </a:extLst>
          </p:cNvPr>
          <p:cNvGraphicFramePr/>
          <p:nvPr/>
        </p:nvGraphicFramePr>
        <p:xfrm>
          <a:off x="6369949" y="2585196"/>
          <a:ext cx="5792702" cy="3716233"/>
        </p:xfrm>
        <a:graphic>
          <a:graphicData uri="http://schemas.openxmlformats.org/drawingml/2006/chart">
            <c:chart xmlns:c="http://schemas.openxmlformats.org/drawingml/2006/chart" xmlns:r="http://schemas.openxmlformats.org/officeDocument/2006/relationships" r:id="rId4"/>
          </a:graphicData>
        </a:graphic>
      </p:graphicFrame>
      <p:sp>
        <p:nvSpPr>
          <p:cNvPr id="30" name="TextBox 29">
            <a:extLst>
              <a:ext uri="{FF2B5EF4-FFF2-40B4-BE49-F238E27FC236}">
                <a16:creationId xmlns:a16="http://schemas.microsoft.com/office/drawing/2014/main" id="{4656CC1F-E446-4D0A-970B-E4799EDA82CE}"/>
              </a:ext>
            </a:extLst>
          </p:cNvPr>
          <p:cNvSpPr txBox="1"/>
          <p:nvPr/>
        </p:nvSpPr>
        <p:spPr>
          <a:xfrm>
            <a:off x="641744" y="2028753"/>
            <a:ext cx="2861917" cy="338554"/>
          </a:xfrm>
          <a:prstGeom prst="rect">
            <a:avLst/>
          </a:prstGeom>
          <a:noFill/>
        </p:spPr>
        <p:txBody>
          <a:bodyPr wrap="square" rtlCol="0">
            <a:spAutoFit/>
          </a:bodyPr>
          <a:lstStyle/>
          <a:p>
            <a:pPr marL="0" marR="0" lvl="0" indent="0" algn="ctr" defTabSz="95130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1E4E"/>
                </a:solidFill>
                <a:effectLst/>
                <a:uLnTx/>
                <a:uFillTx/>
                <a:latin typeface="Segoe UI Semibold" panose="020B0702040204020203" pitchFamily="34" charset="0"/>
                <a:ea typeface="+mn-ea"/>
                <a:cs typeface="+mn-cs"/>
              </a:rPr>
              <a:t>SMB Market Opportunity</a:t>
            </a:r>
          </a:p>
        </p:txBody>
      </p:sp>
      <p:sp>
        <p:nvSpPr>
          <p:cNvPr id="31" name="TextBox 30">
            <a:extLst>
              <a:ext uri="{FF2B5EF4-FFF2-40B4-BE49-F238E27FC236}">
                <a16:creationId xmlns:a16="http://schemas.microsoft.com/office/drawing/2014/main" id="{B3651D40-53DD-4165-8D66-92B1F8A8C3C1}"/>
              </a:ext>
            </a:extLst>
          </p:cNvPr>
          <p:cNvSpPr txBox="1"/>
          <p:nvPr/>
        </p:nvSpPr>
        <p:spPr>
          <a:xfrm>
            <a:off x="6572250" y="2020977"/>
            <a:ext cx="5503189" cy="346330"/>
          </a:xfrm>
          <a:prstGeom prst="rect">
            <a:avLst/>
          </a:prstGeom>
          <a:noFill/>
        </p:spPr>
        <p:txBody>
          <a:bodyPr wrap="square" rtlCol="0">
            <a:spAutoFit/>
          </a:bodyPr>
          <a:lstStyle/>
          <a:p>
            <a:pPr marL="0" marR="0" lvl="0" indent="0" algn="ctr" defTabSz="95130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1E4E"/>
                </a:solidFill>
                <a:effectLst/>
                <a:uLnTx/>
                <a:uFillTx/>
                <a:latin typeface="Segoe UI Semibold" panose="020B0702040204020203" pitchFamily="34" charset="0"/>
                <a:ea typeface="+mn-ea"/>
                <a:cs typeface="+mn-cs"/>
              </a:rPr>
              <a:t>FY19 SMB SaaS Opportunity</a:t>
            </a:r>
          </a:p>
        </p:txBody>
      </p:sp>
      <p:grpSp>
        <p:nvGrpSpPr>
          <p:cNvPr id="33" name="Group 32">
            <a:extLst>
              <a:ext uri="{FF2B5EF4-FFF2-40B4-BE49-F238E27FC236}">
                <a16:creationId xmlns:a16="http://schemas.microsoft.com/office/drawing/2014/main" id="{C373DCEA-EEDD-4A85-97FA-9A25BBE7C06D}"/>
              </a:ext>
            </a:extLst>
          </p:cNvPr>
          <p:cNvGrpSpPr/>
          <p:nvPr/>
        </p:nvGrpSpPr>
        <p:grpSpPr>
          <a:xfrm>
            <a:off x="3028122" y="2585177"/>
            <a:ext cx="3341827" cy="3716225"/>
            <a:chOff x="3028122" y="2585177"/>
            <a:chExt cx="3341827" cy="3716225"/>
          </a:xfrm>
        </p:grpSpPr>
        <p:sp>
          <p:nvSpPr>
            <p:cNvPr id="9" name="Trapezoid 8">
              <a:extLst>
                <a:ext uri="{FF2B5EF4-FFF2-40B4-BE49-F238E27FC236}">
                  <a16:creationId xmlns:a16="http://schemas.microsoft.com/office/drawing/2014/main" id="{4CF2E875-5188-4678-A8FB-D98277CDD46A}"/>
                </a:ext>
              </a:extLst>
            </p:cNvPr>
            <p:cNvSpPr/>
            <p:nvPr/>
          </p:nvSpPr>
          <p:spPr bwMode="auto">
            <a:xfrm rot="16200000">
              <a:off x="2840923" y="2772376"/>
              <a:ext cx="3716225" cy="3341827"/>
            </a:xfrm>
            <a:prstGeom prst="trapezoid">
              <a:avLst>
                <a:gd name="adj" fmla="val 28371"/>
              </a:avLst>
            </a:prstGeom>
            <a:gradFill flip="none" rotWithShape="1">
              <a:gsLst>
                <a:gs pos="0">
                  <a:schemeClr val="bg1">
                    <a:lumMod val="95000"/>
                    <a:alpha val="80000"/>
                  </a:schemeClr>
                </a:gs>
                <a:gs pos="100000">
                  <a:schemeClr val="bg1">
                    <a:lumMod val="65000"/>
                    <a:alpha val="80000"/>
                  </a:schemeClr>
                </a:gs>
              </a:gsLst>
              <a:lin ang="54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32" name="Trapezoid 31">
              <a:extLst>
                <a:ext uri="{FF2B5EF4-FFF2-40B4-BE49-F238E27FC236}">
                  <a16:creationId xmlns:a16="http://schemas.microsoft.com/office/drawing/2014/main" id="{AAC5CECD-2FC4-4B1B-80E9-B3E6FC09D35E}"/>
                </a:ext>
              </a:extLst>
            </p:cNvPr>
            <p:cNvSpPr/>
            <p:nvPr/>
          </p:nvSpPr>
          <p:spPr bwMode="auto">
            <a:xfrm rot="16200000">
              <a:off x="4076114" y="2772376"/>
              <a:ext cx="1245844" cy="3341827"/>
            </a:xfrm>
            <a:prstGeom prst="trapezoid">
              <a:avLst>
                <a:gd name="adj" fmla="val 37651"/>
              </a:avLst>
            </a:prstGeom>
            <a:gradFill flip="none" rotWithShape="1">
              <a:gsLst>
                <a:gs pos="0">
                  <a:schemeClr val="bg1">
                    <a:lumMod val="95000"/>
                    <a:alpha val="80000"/>
                  </a:schemeClr>
                </a:gs>
                <a:gs pos="100000">
                  <a:schemeClr val="bg1">
                    <a:lumMod val="65000"/>
                    <a:alpha val="80000"/>
                  </a:schemeClr>
                </a:gs>
              </a:gsLst>
              <a:lin ang="54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grpSp>
    </p:spTree>
    <p:extLst>
      <p:ext uri="{BB962C8B-B14F-4D97-AF65-F5344CB8AC3E}">
        <p14:creationId xmlns:p14="http://schemas.microsoft.com/office/powerpoint/2010/main" val="3750407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par>
                          <p:cTn id="7" fill="hold">
                            <p:stCondLst>
                              <p:cond delay="0"/>
                            </p:stCondLst>
                            <p:childTnLst>
                              <p:par>
                                <p:cTn id="8" presetID="22" presetClass="entr" presetSubtype="4" fill="hold" grpId="0" nodeType="afterEffect">
                                  <p:stCondLst>
                                    <p:cond delay="0"/>
                                  </p:stCondLst>
                                  <p:childTnLst>
                                    <p:set>
                                      <p:cBhvr>
                                        <p:cTn id="9" dur="1" fill="hold">
                                          <p:stCondLst>
                                            <p:cond delay="0"/>
                                          </p:stCondLst>
                                        </p:cTn>
                                        <p:tgtEl>
                                          <p:spTgt spid="10">
                                            <p:graphicEl>
                                              <a:chart seriesIdx="-3" categoryIdx="-3" bldStep="gridLegend"/>
                                            </p:graphicEl>
                                          </p:spTgt>
                                        </p:tgtEl>
                                        <p:attrNameLst>
                                          <p:attrName>style.visibility</p:attrName>
                                        </p:attrNameLst>
                                      </p:cBhvr>
                                      <p:to>
                                        <p:strVal val="visible"/>
                                      </p:to>
                                    </p:set>
                                    <p:animEffect transition="in" filter="wipe(down)">
                                      <p:cBhvr>
                                        <p:cTn id="10" dur="500"/>
                                        <p:tgtEl>
                                          <p:spTgt spid="10">
                                            <p:graphicEl>
                                              <a:chart seriesIdx="-3" categoryIdx="-3" bldStep="gridLegend"/>
                                            </p:graphicEl>
                                          </p:spTgt>
                                        </p:tgtEl>
                                      </p:cBhvr>
                                    </p:animEffec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10">
                                            <p:graphicEl>
                                              <a:chart seriesIdx="0" categoryIdx="-4" bldStep="series"/>
                                            </p:graphicEl>
                                          </p:spTgt>
                                        </p:tgtEl>
                                        <p:attrNameLst>
                                          <p:attrName>style.visibility</p:attrName>
                                        </p:attrNameLst>
                                      </p:cBhvr>
                                      <p:to>
                                        <p:strVal val="visible"/>
                                      </p:to>
                                    </p:set>
                                    <p:animEffect transition="in" filter="wipe(down)">
                                      <p:cBhvr>
                                        <p:cTn id="14" dur="250"/>
                                        <p:tgtEl>
                                          <p:spTgt spid="10">
                                            <p:graphicEl>
                                              <a:chart seriesIdx="0" categoryIdx="-4" bldStep="series"/>
                                            </p:graphicEl>
                                          </p:spTgt>
                                        </p:tgtEl>
                                      </p:cBhvr>
                                    </p:animEffect>
                                  </p:childTnLst>
                                </p:cTn>
                              </p:par>
                            </p:childTnLst>
                          </p:cTn>
                        </p:par>
                        <p:par>
                          <p:cTn id="15" fill="hold">
                            <p:stCondLst>
                              <p:cond delay="750"/>
                            </p:stCondLst>
                            <p:childTnLst>
                              <p:par>
                                <p:cTn id="16" presetID="22" presetClass="entr" presetSubtype="4" fill="hold" grpId="0" nodeType="afterEffect">
                                  <p:stCondLst>
                                    <p:cond delay="0"/>
                                  </p:stCondLst>
                                  <p:childTnLst>
                                    <p:set>
                                      <p:cBhvr>
                                        <p:cTn id="17" dur="1" fill="hold">
                                          <p:stCondLst>
                                            <p:cond delay="0"/>
                                          </p:stCondLst>
                                        </p:cTn>
                                        <p:tgtEl>
                                          <p:spTgt spid="10">
                                            <p:graphicEl>
                                              <a:chart seriesIdx="1" categoryIdx="-4" bldStep="series"/>
                                            </p:graphicEl>
                                          </p:spTgt>
                                        </p:tgtEl>
                                        <p:attrNameLst>
                                          <p:attrName>style.visibility</p:attrName>
                                        </p:attrNameLst>
                                      </p:cBhvr>
                                      <p:to>
                                        <p:strVal val="visible"/>
                                      </p:to>
                                    </p:set>
                                    <p:animEffect transition="in" filter="wipe(down)">
                                      <p:cBhvr>
                                        <p:cTn id="18" dur="250"/>
                                        <p:tgtEl>
                                          <p:spTgt spid="10">
                                            <p:graphicEl>
                                              <a:chart seriesIdx="1" categoryIdx="-4" bldStep="series"/>
                                            </p:graphicEl>
                                          </p:spTgt>
                                        </p:tgtEl>
                                      </p:cBhvr>
                                    </p:animEffec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wipe(left)">
                                      <p:cBhvr>
                                        <p:cTn id="24" dur="500"/>
                                        <p:tgtEl>
                                          <p:spTgt spid="33"/>
                                        </p:tgtEl>
                                      </p:cBhvr>
                                    </p:animEffect>
                                  </p:childTnLst>
                                </p:cTn>
                              </p:par>
                              <p:par>
                                <p:cTn id="25" presetID="1"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25">
                                            <p:graphicEl>
                                              <a:chart seriesIdx="-3" categoryIdx="-3" bldStep="gridLegend"/>
                                            </p:graphicEl>
                                          </p:spTgt>
                                        </p:tgtEl>
                                        <p:attrNameLst>
                                          <p:attrName>style.visibility</p:attrName>
                                        </p:attrNameLst>
                                      </p:cBhvr>
                                      <p:to>
                                        <p:strVal val="visible"/>
                                      </p:to>
                                    </p:set>
                                    <p:animEffect transition="in" filter="wipe(left)">
                                      <p:cBhvr>
                                        <p:cTn id="30" dur="250"/>
                                        <p:tgtEl>
                                          <p:spTgt spid="25">
                                            <p:graphicEl>
                                              <a:chart seriesIdx="-3" categoryIdx="-3" bldStep="gridLegend"/>
                                            </p:graphicEl>
                                          </p:spTgt>
                                        </p:tgtEl>
                                      </p:cBhvr>
                                    </p:animEffect>
                                  </p:childTnLst>
                                </p:cTn>
                              </p:par>
                            </p:childTnLst>
                          </p:cTn>
                        </p:par>
                        <p:par>
                          <p:cTn id="31" fill="hold">
                            <p:stCondLst>
                              <p:cond delay="1750"/>
                            </p:stCondLst>
                            <p:childTnLst>
                              <p:par>
                                <p:cTn id="32" presetID="22" presetClass="entr" presetSubtype="8" fill="hold" grpId="0" nodeType="afterEffect">
                                  <p:stCondLst>
                                    <p:cond delay="0"/>
                                  </p:stCondLst>
                                  <p:childTnLst>
                                    <p:set>
                                      <p:cBhvr>
                                        <p:cTn id="33" dur="1" fill="hold">
                                          <p:stCondLst>
                                            <p:cond delay="0"/>
                                          </p:stCondLst>
                                        </p:cTn>
                                        <p:tgtEl>
                                          <p:spTgt spid="25">
                                            <p:graphicEl>
                                              <a:chart seriesIdx="-4" categoryIdx="0" bldStep="category"/>
                                            </p:graphicEl>
                                          </p:spTgt>
                                        </p:tgtEl>
                                        <p:attrNameLst>
                                          <p:attrName>style.visibility</p:attrName>
                                        </p:attrNameLst>
                                      </p:cBhvr>
                                      <p:to>
                                        <p:strVal val="visible"/>
                                      </p:to>
                                    </p:set>
                                    <p:animEffect transition="in" filter="wipe(left)">
                                      <p:cBhvr>
                                        <p:cTn id="34" dur="250"/>
                                        <p:tgtEl>
                                          <p:spTgt spid="25">
                                            <p:graphicEl>
                                              <a:chart seriesIdx="-4" categoryIdx="0" bldStep="category"/>
                                            </p:graphicEl>
                                          </p:spTgt>
                                        </p:tgtEl>
                                      </p:cBhvr>
                                    </p:animEffect>
                                  </p:childTnLst>
                                </p:cTn>
                              </p:par>
                            </p:childTnLst>
                          </p:cTn>
                        </p:par>
                        <p:par>
                          <p:cTn id="35" fill="hold">
                            <p:stCondLst>
                              <p:cond delay="2000"/>
                            </p:stCondLst>
                            <p:childTnLst>
                              <p:par>
                                <p:cTn id="36" presetID="22" presetClass="entr" presetSubtype="8" fill="hold" grpId="0" nodeType="afterEffect">
                                  <p:stCondLst>
                                    <p:cond delay="0"/>
                                  </p:stCondLst>
                                  <p:childTnLst>
                                    <p:set>
                                      <p:cBhvr>
                                        <p:cTn id="37" dur="1" fill="hold">
                                          <p:stCondLst>
                                            <p:cond delay="0"/>
                                          </p:stCondLst>
                                        </p:cTn>
                                        <p:tgtEl>
                                          <p:spTgt spid="25">
                                            <p:graphicEl>
                                              <a:chart seriesIdx="-4" categoryIdx="1" bldStep="category"/>
                                            </p:graphicEl>
                                          </p:spTgt>
                                        </p:tgtEl>
                                        <p:attrNameLst>
                                          <p:attrName>style.visibility</p:attrName>
                                        </p:attrNameLst>
                                      </p:cBhvr>
                                      <p:to>
                                        <p:strVal val="visible"/>
                                      </p:to>
                                    </p:set>
                                    <p:animEffect transition="in" filter="wipe(left)">
                                      <p:cBhvr>
                                        <p:cTn id="38" dur="250"/>
                                        <p:tgtEl>
                                          <p:spTgt spid="25">
                                            <p:graphicEl>
                                              <a:chart seriesIdx="-4" categoryIdx="1" bldStep="category"/>
                                            </p:graphicEl>
                                          </p:spTgt>
                                        </p:tgtEl>
                                      </p:cBhvr>
                                    </p:animEffect>
                                  </p:childTnLst>
                                </p:cTn>
                              </p:par>
                            </p:childTnLst>
                          </p:cTn>
                        </p:par>
                        <p:par>
                          <p:cTn id="39" fill="hold">
                            <p:stCondLst>
                              <p:cond delay="2250"/>
                            </p:stCondLst>
                            <p:childTnLst>
                              <p:par>
                                <p:cTn id="40" presetID="22" presetClass="entr" presetSubtype="8" fill="hold" grpId="0" nodeType="afterEffect">
                                  <p:stCondLst>
                                    <p:cond delay="0"/>
                                  </p:stCondLst>
                                  <p:childTnLst>
                                    <p:set>
                                      <p:cBhvr>
                                        <p:cTn id="41" dur="1" fill="hold">
                                          <p:stCondLst>
                                            <p:cond delay="0"/>
                                          </p:stCondLst>
                                        </p:cTn>
                                        <p:tgtEl>
                                          <p:spTgt spid="25">
                                            <p:graphicEl>
                                              <a:chart seriesIdx="-4" categoryIdx="2" bldStep="category"/>
                                            </p:graphicEl>
                                          </p:spTgt>
                                        </p:tgtEl>
                                        <p:attrNameLst>
                                          <p:attrName>style.visibility</p:attrName>
                                        </p:attrNameLst>
                                      </p:cBhvr>
                                      <p:to>
                                        <p:strVal val="visible"/>
                                      </p:to>
                                    </p:set>
                                    <p:animEffect transition="in" filter="wipe(left)">
                                      <p:cBhvr>
                                        <p:cTn id="42" dur="250"/>
                                        <p:tgtEl>
                                          <p:spTgt spid="25">
                                            <p:graphicEl>
                                              <a:chart seriesIdx="-4" categoryIdx="2"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uiExpand="1">
        <p:bldSub>
          <a:bldChart bld="series"/>
        </p:bldSub>
      </p:bldGraphic>
      <p:bldP spid="13" grpId="0"/>
      <p:bldGraphic spid="25" grpId="0" uiExpand="1">
        <p:bldSub>
          <a:bldChart bld="category"/>
        </p:bldSub>
      </p:bldGraphic>
      <p:bldP spid="30" grpId="0"/>
      <p:bldP spid="3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661142" y="1519695"/>
            <a:ext cx="4756158" cy="2769989"/>
          </a:xfrm>
          <a:prstGeom prst="rect">
            <a:avLst/>
          </a:prstGeom>
        </p:spPr>
        <p:txBody>
          <a:bodyPr wrap="square">
            <a:spAutoFit/>
          </a:bodyPr>
          <a:lstStyle/>
          <a:p>
            <a:pPr defTabSz="931970">
              <a:buSzPct val="90000"/>
              <a:defRPr/>
            </a:pPr>
            <a:r>
              <a:rPr lang="en-US" sz="4000" kern="0" dirty="0">
                <a:ln w="22225">
                  <a:noFill/>
                  <a:prstDash val="solid"/>
                </a:ln>
                <a:latin typeface="+mj-lt"/>
              </a:rPr>
              <a:t>“Our industry does not respect tradition,</a:t>
            </a:r>
          </a:p>
          <a:p>
            <a:pPr defTabSz="931970">
              <a:buSzPct val="90000"/>
              <a:defRPr/>
            </a:pPr>
            <a:r>
              <a:rPr lang="en-US" sz="4000" kern="0" dirty="0">
                <a:ln w="22225">
                  <a:noFill/>
                  <a:prstDash val="solid"/>
                </a:ln>
                <a:latin typeface="+mj-lt"/>
              </a:rPr>
              <a:t>it only respects </a:t>
            </a:r>
            <a:r>
              <a:rPr lang="en-US" sz="5400" kern="0" dirty="0">
                <a:ln w="22225">
                  <a:noFill/>
                  <a:prstDash val="solid"/>
                </a:ln>
                <a:solidFill>
                  <a:schemeClr val="accent3"/>
                </a:solidFill>
              </a:rPr>
              <a:t>innovation”</a:t>
            </a:r>
          </a:p>
        </p:txBody>
      </p:sp>
      <p:pic>
        <p:nvPicPr>
          <p:cNvPr id="11" name="Picture 10"/>
          <p:cNvPicPr>
            <a:picLocks noChangeAspect="1"/>
          </p:cNvPicPr>
          <p:nvPr/>
        </p:nvPicPr>
        <p:blipFill>
          <a:blip r:embed="rId3"/>
          <a:stretch>
            <a:fillRect/>
          </a:stretch>
        </p:blipFill>
        <p:spPr>
          <a:xfrm>
            <a:off x="1764" y="1926"/>
            <a:ext cx="6106936" cy="6990674"/>
          </a:xfrm>
          <a:prstGeom prst="rect">
            <a:avLst/>
          </a:prstGeom>
        </p:spPr>
      </p:pic>
      <p:sp>
        <p:nvSpPr>
          <p:cNvPr id="15" name="TextBox 14"/>
          <p:cNvSpPr txBox="1"/>
          <p:nvPr/>
        </p:nvSpPr>
        <p:spPr>
          <a:xfrm>
            <a:off x="6661142" y="4652125"/>
            <a:ext cx="1884071" cy="849383"/>
          </a:xfrm>
          <a:prstGeom prst="rect">
            <a:avLst/>
          </a:prstGeom>
          <a:noFill/>
        </p:spPr>
        <p:txBody>
          <a:bodyPr wrap="none" lIns="182831" tIns="146264" rIns="182831" bIns="146264" rtlCol="0">
            <a:spAutoFit/>
          </a:bodyPr>
          <a:lstStyle/>
          <a:p>
            <a:pPr defTabSz="931970">
              <a:lnSpc>
                <a:spcPct val="90000"/>
              </a:lnSpc>
              <a:spcBef>
                <a:spcPct val="20000"/>
              </a:spcBef>
              <a:buSzPct val="90000"/>
              <a:defRPr/>
            </a:pPr>
            <a:r>
              <a:rPr lang="en-US" kern="0" dirty="0">
                <a:ln w="22225">
                  <a:noFill/>
                  <a:prstDash val="solid"/>
                </a:ln>
              </a:rPr>
              <a:t>Satya Nadella</a:t>
            </a:r>
          </a:p>
          <a:p>
            <a:pPr defTabSz="931970">
              <a:lnSpc>
                <a:spcPct val="90000"/>
              </a:lnSpc>
              <a:spcBef>
                <a:spcPct val="20000"/>
              </a:spcBef>
              <a:buSzPct val="90000"/>
              <a:defRPr/>
            </a:pPr>
            <a:r>
              <a:rPr lang="en-US" kern="0" dirty="0">
                <a:ln w="22225">
                  <a:noFill/>
                  <a:prstDash val="solid"/>
                </a:ln>
                <a:ea typeface="Segoe UI" pitchFamily="34" charset="0"/>
                <a:cs typeface="Segoe UI Semibold" panose="020B0702040204020203" pitchFamily="34" charset="0"/>
              </a:rPr>
              <a:t>CEO, Microsoft</a:t>
            </a:r>
            <a:endParaRPr lang="en-US" kern="0" dirty="0">
              <a:ln w="22225">
                <a:noFill/>
                <a:prstDash val="solid"/>
              </a:ln>
              <a:cs typeface="Segoe UI Semibold" panose="020B0702040204020203" pitchFamily="34" charset="0"/>
            </a:endParaRPr>
          </a:p>
        </p:txBody>
      </p:sp>
    </p:spTree>
    <p:extLst>
      <p:ext uri="{BB962C8B-B14F-4D97-AF65-F5344CB8AC3E}">
        <p14:creationId xmlns:p14="http://schemas.microsoft.com/office/powerpoint/2010/main" val="3210096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childTnLst>
                                </p:cTn>
                              </p:par>
                              <p:par>
                                <p:cTn id="8" presetID="63" presetClass="path" presetSubtype="0" decel="100000" fill="hold" grpId="1" nodeType="withEffect">
                                  <p:stCondLst>
                                    <p:cond delay="500"/>
                                  </p:stCondLst>
                                  <p:childTnLst>
                                    <p:animMotion origin="layout" path="M 0.1278 4.24875E-6 L -4.54998E-6 4.24875E-6 " pathEditMode="relative" rAng="0" ptsTypes="AA">
                                      <p:cBhvr>
                                        <p:cTn id="9" dur="500" fill="hold"/>
                                        <p:tgtEl>
                                          <p:spTgt spid="9"/>
                                        </p:tgtEl>
                                        <p:attrNameLst>
                                          <p:attrName>ppt_x</p:attrName>
                                          <p:attrName>ppt_y</p:attrName>
                                        </p:attrNameLst>
                                      </p:cBhvr>
                                      <p:rCtr x="-6396" y="0"/>
                                    </p:animMotion>
                                  </p:childTnLst>
                                </p:cTn>
                              </p:par>
                              <p:par>
                                <p:cTn id="10" presetID="6" presetClass="emph" presetSubtype="0" accel="100000" autoRev="1" fill="hold" grpId="2" nodeType="withEffect">
                                  <p:stCondLst>
                                    <p:cond delay="0"/>
                                  </p:stCondLst>
                                  <p:childTnLst>
                                    <p:animScale>
                                      <p:cBhvr>
                                        <p:cTn id="11" dur="500" fill="hold"/>
                                        <p:tgtEl>
                                          <p:spTgt spid="9"/>
                                        </p:tgtEl>
                                      </p:cBhvr>
                                      <p:by x="92000" y="92000"/>
                                    </p:animScale>
                                  </p:childTnLst>
                                </p:cTn>
                              </p:par>
                              <p:par>
                                <p:cTn id="12" presetID="10" presetClass="entr" presetSubtype="0" fill="hold" grpId="0" nodeType="withEffect">
                                  <p:stCondLst>
                                    <p:cond delay="50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750"/>
                                        <p:tgtEl>
                                          <p:spTgt spid="15"/>
                                        </p:tgtEl>
                                      </p:cBhvr>
                                    </p:animEffect>
                                  </p:childTnLst>
                                </p:cTn>
                              </p:par>
                              <p:par>
                                <p:cTn id="15" presetID="63" presetClass="path" presetSubtype="0" decel="100000" fill="hold" grpId="1" nodeType="withEffect">
                                  <p:stCondLst>
                                    <p:cond delay="500"/>
                                  </p:stCondLst>
                                  <p:childTnLst>
                                    <p:animMotion origin="layout" path="M 0.1278 4.24875E-6 L -4.54998E-6 4.24875E-6 " pathEditMode="relative" rAng="0" ptsTypes="AA">
                                      <p:cBhvr>
                                        <p:cTn id="16" dur="500" fill="hold"/>
                                        <p:tgtEl>
                                          <p:spTgt spid="15"/>
                                        </p:tgtEl>
                                        <p:attrNameLst>
                                          <p:attrName>ppt_x</p:attrName>
                                          <p:attrName>ppt_y</p:attrName>
                                        </p:attrNameLst>
                                      </p:cBhvr>
                                      <p:rCtr x="-6396" y="0"/>
                                    </p:animMotion>
                                  </p:childTnLst>
                                </p:cTn>
                              </p:par>
                              <p:par>
                                <p:cTn id="17" presetID="6" presetClass="emph" presetSubtype="0" accel="100000" autoRev="1" fill="hold" grpId="2" nodeType="withEffect">
                                  <p:stCondLst>
                                    <p:cond delay="0"/>
                                  </p:stCondLst>
                                  <p:childTnLst>
                                    <p:animScale>
                                      <p:cBhvr>
                                        <p:cTn id="18" dur="500" fill="hold"/>
                                        <p:tgtEl>
                                          <p:spTgt spid="15"/>
                                        </p:tgtEl>
                                      </p:cBhvr>
                                      <p:by x="92000" y="92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9" grpId="2"/>
      <p:bldP spid="15" grpId="0"/>
      <p:bldP spid="15" grpId="1"/>
      <p:bldP spid="15" grpId="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bwMode="auto">
          <a:xfrm>
            <a:off x="1764" y="1530000"/>
            <a:ext cx="12431361" cy="4599603"/>
          </a:xfrm>
          <a:prstGeom prst="rect">
            <a:avLst/>
          </a:prstGeom>
          <a:solidFill>
            <a:schemeClr val="bg1">
              <a:lumMod val="95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3231" tIns="46615" rIns="93231" bIns="46615" numCol="1" rtlCol="0" anchor="ctr" anchorCtr="0" compatLnSpc="1">
            <a:prstTxWarp prst="textNoShape">
              <a:avLst/>
            </a:prstTxWarp>
          </a:bodyPr>
          <a:lstStyle/>
          <a:p>
            <a:pPr marL="0" marR="0" lvl="0" indent="0" algn="ctr" defTabSz="932018" rtl="0" eaLnBrk="1" fontAlgn="base" latinLnBrk="0" hangingPunct="1">
              <a:lnSpc>
                <a:spcPct val="100000"/>
              </a:lnSpc>
              <a:spcBef>
                <a:spcPct val="0"/>
              </a:spcBef>
              <a:spcAft>
                <a:spcPct val="0"/>
              </a:spcAft>
              <a:buClrTx/>
              <a:buSzTx/>
              <a:buFontTx/>
              <a:buNone/>
              <a:tabLst/>
              <a:defRPr/>
            </a:pPr>
            <a:endParaRPr kumimoji="0" lang="en-US" sz="204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sp>
        <p:nvSpPr>
          <p:cNvPr id="2" name="Title 1"/>
          <p:cNvSpPr>
            <a:spLocks noGrp="1"/>
          </p:cNvSpPr>
          <p:nvPr>
            <p:ph type="title"/>
          </p:nvPr>
        </p:nvSpPr>
        <p:spPr/>
        <p:txBody>
          <a:bodyPr/>
          <a:lstStyle/>
          <a:p>
            <a:r>
              <a:rPr lang="en-US" dirty="0"/>
              <a:t>Digital transformation</a:t>
            </a:r>
          </a:p>
        </p:txBody>
      </p:sp>
      <p:sp>
        <p:nvSpPr>
          <p:cNvPr id="5" name="Oval 4"/>
          <p:cNvSpPr/>
          <p:nvPr/>
        </p:nvSpPr>
        <p:spPr bwMode="auto">
          <a:xfrm>
            <a:off x="4508420" y="2118434"/>
            <a:ext cx="3387114" cy="3387114"/>
          </a:xfrm>
          <a:prstGeom prst="ellipse">
            <a:avLst/>
          </a:prstGeom>
          <a:noFill/>
          <a:ln w="28575">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70" tIns="149177" rIns="186470" bIns="149177" numCol="1" spcCol="0" rtlCol="0" fromWordArt="0" anchor="t" anchorCtr="0" forceAA="0" compatLnSpc="1">
            <a:prstTxWarp prst="textNoShape">
              <a:avLst/>
            </a:prstTxWarp>
            <a:noAutofit/>
          </a:bodyPr>
          <a:lstStyle/>
          <a:p>
            <a:pPr marL="0" marR="0" lvl="0" indent="0" algn="ctr" defTabSz="950751" rtl="0" eaLnBrk="1" fontAlgn="base" latinLnBrk="0" hangingPunct="1">
              <a:lnSpc>
                <a:spcPct val="90000"/>
              </a:lnSpc>
              <a:spcBef>
                <a:spcPct val="0"/>
              </a:spcBef>
              <a:spcAft>
                <a:spcPct val="0"/>
              </a:spcAft>
              <a:buClrTx/>
              <a:buSzTx/>
              <a:buFontTx/>
              <a:buNone/>
              <a:tabLst/>
              <a:defRPr/>
            </a:pPr>
            <a:endParaRPr kumimoji="0" lang="en-US" sz="2448"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54" name="engage"/>
          <p:cNvSpPr/>
          <p:nvPr/>
        </p:nvSpPr>
        <p:spPr bwMode="auto">
          <a:xfrm>
            <a:off x="1802619" y="2206527"/>
            <a:ext cx="2564330" cy="102506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79" tIns="146222" rIns="182779" bIns="146222" numCol="1" spcCol="0" rtlCol="0" fromWordArt="0" anchor="ctr" anchorCtr="0" forceAA="0" compatLnSpc="1">
            <a:prstTxWarp prst="textNoShape">
              <a:avLst/>
            </a:prstTxWarp>
            <a:spAutoFit/>
          </a:bodyPr>
          <a:lstStyle/>
          <a:p>
            <a:pPr marL="0" marR="0" lvl="0" indent="0" algn="ctr" defTabSz="931842" rtl="0" eaLnBrk="1" fontAlgn="base" latinLnBrk="0" hangingPunct="1">
              <a:lnSpc>
                <a:spcPct val="95000"/>
              </a:lnSpc>
              <a:spcBef>
                <a:spcPct val="0"/>
              </a:spcBef>
              <a:spcAft>
                <a:spcPct val="0"/>
              </a:spcAft>
              <a:buClrTx/>
              <a:buSzTx/>
              <a:buFontTx/>
              <a:buNone/>
              <a:tabLst/>
              <a:defRPr/>
            </a:pPr>
            <a:r>
              <a:rPr kumimoji="0" lang="en-US" sz="2448" b="0" i="0" u="none" strike="noStrike" kern="0" cap="none" spc="0" normalizeH="0" baseline="0" noProof="0" dirty="0">
                <a:ln>
                  <a:noFill/>
                </a:ln>
                <a:solidFill>
                  <a:srgbClr val="505050"/>
                </a:solidFill>
                <a:effectLst/>
                <a:uLnTx/>
                <a:uFillTx/>
                <a:latin typeface="Segoe UI"/>
                <a:ea typeface="+mn-ea"/>
                <a:cs typeface="Segoe UI" panose="020B0502040204020203" pitchFamily="34" charset="0"/>
              </a:rPr>
              <a:t>Engage your </a:t>
            </a:r>
            <a:r>
              <a:rPr kumimoji="0" lang="en-US" sz="2448" b="1" i="0" u="none" strike="noStrike" kern="0" cap="none" spc="0" normalizeH="0" baseline="0" noProof="0" dirty="0">
                <a:ln>
                  <a:noFill/>
                </a:ln>
                <a:solidFill>
                  <a:srgbClr val="001E4E"/>
                </a:solidFill>
                <a:effectLst/>
                <a:uLnTx/>
                <a:uFillTx/>
                <a:latin typeface="Segoe UI"/>
                <a:ea typeface="+mn-ea"/>
                <a:cs typeface="Segoe UI" panose="020B0502040204020203" pitchFamily="34" charset="0"/>
              </a:rPr>
              <a:t>customers</a:t>
            </a:r>
          </a:p>
        </p:txBody>
      </p:sp>
      <p:sp>
        <p:nvSpPr>
          <p:cNvPr id="56" name="engage"/>
          <p:cNvSpPr/>
          <p:nvPr/>
        </p:nvSpPr>
        <p:spPr bwMode="auto">
          <a:xfrm>
            <a:off x="1597301" y="4480896"/>
            <a:ext cx="2974963" cy="102506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79" tIns="146222" rIns="182779" bIns="146222" numCol="1" spcCol="0" rtlCol="0" fromWordArt="0" anchor="ctr" anchorCtr="0" forceAA="0" compatLnSpc="1">
            <a:prstTxWarp prst="textNoShape">
              <a:avLst/>
            </a:prstTxWarp>
            <a:spAutoFit/>
          </a:bodyPr>
          <a:lstStyle/>
          <a:p>
            <a:pPr marL="0" marR="0" lvl="0" indent="0" algn="ctr" defTabSz="931842" rtl="0" eaLnBrk="1" fontAlgn="base" latinLnBrk="0" hangingPunct="1">
              <a:lnSpc>
                <a:spcPct val="95000"/>
              </a:lnSpc>
              <a:spcBef>
                <a:spcPct val="0"/>
              </a:spcBef>
              <a:spcAft>
                <a:spcPct val="0"/>
              </a:spcAft>
              <a:buClrTx/>
              <a:buSzTx/>
              <a:buFontTx/>
              <a:buNone/>
              <a:tabLst/>
              <a:defRPr/>
            </a:pPr>
            <a:r>
              <a:rPr kumimoji="0" lang="en-US" sz="2448" b="0" i="0" u="none" strike="noStrike" kern="0" cap="none" spc="0" normalizeH="0" baseline="0" noProof="0" dirty="0">
                <a:ln>
                  <a:noFill/>
                </a:ln>
                <a:solidFill>
                  <a:srgbClr val="505050"/>
                </a:solidFill>
                <a:effectLst/>
                <a:uLnTx/>
                <a:uFillTx/>
                <a:latin typeface="Segoe UI"/>
                <a:ea typeface="+mn-ea"/>
                <a:cs typeface="Segoe UI" panose="020B0502040204020203" pitchFamily="34" charset="0"/>
              </a:rPr>
              <a:t>Transform your </a:t>
            </a:r>
            <a:r>
              <a:rPr kumimoji="0" lang="en-US" sz="2448" b="1" i="0" u="none" strike="noStrike" kern="0" cap="none" spc="0" normalizeH="0" baseline="0" noProof="0" dirty="0">
                <a:ln>
                  <a:noFill/>
                </a:ln>
                <a:solidFill>
                  <a:srgbClr val="001E4E"/>
                </a:solidFill>
                <a:effectLst/>
                <a:uLnTx/>
                <a:uFillTx/>
                <a:latin typeface="Segoe UI"/>
                <a:ea typeface="+mn-ea"/>
                <a:cs typeface="Segoe UI" panose="020B0502040204020203" pitchFamily="34" charset="0"/>
              </a:rPr>
              <a:t>products</a:t>
            </a:r>
          </a:p>
        </p:txBody>
      </p:sp>
      <p:sp>
        <p:nvSpPr>
          <p:cNvPr id="58" name="engage"/>
          <p:cNvSpPr/>
          <p:nvPr/>
        </p:nvSpPr>
        <p:spPr bwMode="auto">
          <a:xfrm>
            <a:off x="8197842" y="4480896"/>
            <a:ext cx="2636148" cy="102506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79" tIns="146222" rIns="182779" bIns="146222" numCol="1" spcCol="0" rtlCol="0" fromWordArt="0" anchor="ctr" anchorCtr="0" forceAA="0" compatLnSpc="1">
            <a:prstTxWarp prst="textNoShape">
              <a:avLst/>
            </a:prstTxWarp>
            <a:spAutoFit/>
          </a:bodyPr>
          <a:lstStyle/>
          <a:p>
            <a:pPr marL="0" marR="0" lvl="0" indent="0" algn="ctr" defTabSz="931842" rtl="0" eaLnBrk="1" fontAlgn="base" latinLnBrk="0" hangingPunct="1">
              <a:lnSpc>
                <a:spcPct val="95000"/>
              </a:lnSpc>
              <a:spcBef>
                <a:spcPct val="0"/>
              </a:spcBef>
              <a:spcAft>
                <a:spcPct val="0"/>
              </a:spcAft>
              <a:buClrTx/>
              <a:buSzTx/>
              <a:buFontTx/>
              <a:buNone/>
              <a:tabLst/>
              <a:defRPr/>
            </a:pPr>
            <a:r>
              <a:rPr kumimoji="0" lang="en-US" sz="2448" b="0" i="0" u="none" strike="noStrike" kern="0" cap="none" spc="0" normalizeH="0" baseline="0" noProof="0" dirty="0">
                <a:ln>
                  <a:noFill/>
                </a:ln>
                <a:solidFill>
                  <a:srgbClr val="505050"/>
                </a:solidFill>
                <a:effectLst/>
                <a:uLnTx/>
                <a:uFillTx/>
                <a:latin typeface="Segoe UI"/>
                <a:ea typeface="+mn-ea"/>
                <a:cs typeface="Segoe UI" panose="020B0502040204020203" pitchFamily="34" charset="0"/>
              </a:rPr>
              <a:t>Optimize your </a:t>
            </a:r>
            <a:r>
              <a:rPr kumimoji="0" lang="en-US" sz="2448" b="1" i="0" u="none" strike="noStrike" kern="0" cap="none" spc="0" normalizeH="0" baseline="0" noProof="0" dirty="0">
                <a:ln>
                  <a:noFill/>
                </a:ln>
                <a:solidFill>
                  <a:srgbClr val="001E4E"/>
                </a:solidFill>
                <a:effectLst/>
                <a:uLnTx/>
                <a:uFillTx/>
                <a:latin typeface="Segoe UI"/>
                <a:ea typeface="+mn-ea"/>
                <a:cs typeface="Segoe UI" panose="020B0502040204020203" pitchFamily="34" charset="0"/>
              </a:rPr>
              <a:t>operations</a:t>
            </a:r>
          </a:p>
        </p:txBody>
      </p:sp>
      <p:sp>
        <p:nvSpPr>
          <p:cNvPr id="17" name="engage"/>
          <p:cNvSpPr/>
          <p:nvPr/>
        </p:nvSpPr>
        <p:spPr bwMode="auto">
          <a:xfrm>
            <a:off x="8158033" y="2206527"/>
            <a:ext cx="2715764" cy="102506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79" tIns="146222" rIns="182779" bIns="146222" numCol="1" spcCol="0" rtlCol="0" fromWordArt="0" anchor="ctr" anchorCtr="0" forceAA="0" compatLnSpc="1">
            <a:prstTxWarp prst="textNoShape">
              <a:avLst/>
            </a:prstTxWarp>
            <a:spAutoFit/>
          </a:bodyPr>
          <a:lstStyle/>
          <a:p>
            <a:pPr marL="0" marR="0" lvl="0" indent="0" algn="ctr" defTabSz="931842" rtl="0" eaLnBrk="1" fontAlgn="base" latinLnBrk="0" hangingPunct="1">
              <a:lnSpc>
                <a:spcPct val="95000"/>
              </a:lnSpc>
              <a:spcBef>
                <a:spcPct val="0"/>
              </a:spcBef>
              <a:spcAft>
                <a:spcPct val="0"/>
              </a:spcAft>
              <a:buClrTx/>
              <a:buSzTx/>
              <a:buFontTx/>
              <a:buNone/>
              <a:tabLst/>
              <a:defRPr/>
            </a:pPr>
            <a:r>
              <a:rPr kumimoji="0" lang="en-US" sz="2448" b="0" i="0" u="none" strike="noStrike" kern="0" cap="none" spc="0" normalizeH="0" baseline="0" noProof="0" dirty="0">
                <a:ln>
                  <a:noFill/>
                </a:ln>
                <a:solidFill>
                  <a:srgbClr val="505050"/>
                </a:solidFill>
                <a:effectLst/>
                <a:uLnTx/>
                <a:uFillTx/>
                <a:latin typeface="Segoe UI"/>
                <a:ea typeface="+mn-ea"/>
                <a:cs typeface="Segoe UI" panose="020B0502040204020203" pitchFamily="34" charset="0"/>
              </a:rPr>
              <a:t>Empower your </a:t>
            </a:r>
            <a:r>
              <a:rPr kumimoji="0" lang="en-US" sz="2448" b="1" i="0" u="none" strike="noStrike" kern="0" cap="none" spc="0" normalizeH="0" baseline="0" noProof="0" dirty="0">
                <a:ln>
                  <a:noFill/>
                </a:ln>
                <a:solidFill>
                  <a:srgbClr val="001E4E"/>
                </a:solidFill>
                <a:effectLst/>
                <a:uLnTx/>
                <a:uFillTx/>
                <a:latin typeface="Segoe UI"/>
                <a:ea typeface="+mn-ea"/>
                <a:cs typeface="Segoe UI" panose="020B0502040204020203" pitchFamily="34" charset="0"/>
              </a:rPr>
              <a:t>employees</a:t>
            </a:r>
          </a:p>
        </p:txBody>
      </p:sp>
      <p:grpSp>
        <p:nvGrpSpPr>
          <p:cNvPr id="7" name="Group 6"/>
          <p:cNvGrpSpPr/>
          <p:nvPr/>
        </p:nvGrpSpPr>
        <p:grpSpPr>
          <a:xfrm>
            <a:off x="6904352" y="4393239"/>
            <a:ext cx="1200378" cy="1200378"/>
            <a:chOff x="7029614" y="4503752"/>
            <a:chExt cx="1177265" cy="1177265"/>
          </a:xfrm>
          <a:solidFill>
            <a:srgbClr val="002050"/>
          </a:solidFill>
        </p:grpSpPr>
        <p:sp>
          <p:nvSpPr>
            <p:cNvPr id="16" name="Oval 15"/>
            <p:cNvSpPr/>
            <p:nvPr/>
          </p:nvSpPr>
          <p:spPr bwMode="auto">
            <a:xfrm>
              <a:off x="7029614" y="4503752"/>
              <a:ext cx="1177265" cy="1177265"/>
            </a:xfrm>
            <a:prstGeom prst="ellipse">
              <a:avLst/>
            </a:prstGeom>
            <a:grpFill/>
            <a:ln w="88900" cap="flat" cmpd="sng" algn="ctr">
              <a:solidFill>
                <a:schemeClr val="tx1">
                  <a:lumMod val="20000"/>
                  <a:lumOff val="80000"/>
                </a:schemeClr>
              </a:solidFill>
              <a:prstDash val="solid"/>
              <a:miter lim="800000"/>
            </a:ln>
            <a:effectLst/>
          </p:spPr>
          <p:txBody>
            <a:bodyPr rot="0" spcFirstLastPara="0" vertOverflow="overflow" horzOverflow="overflow" vert="horz" wrap="square" lIns="219295" tIns="175436" rIns="219295" bIns="175436" numCol="1" spcCol="0" rtlCol="0" fromWordArt="0" anchor="t" anchorCtr="0" forceAA="0" compatLnSpc="1">
              <a:prstTxWarp prst="textNoShape">
                <a:avLst/>
              </a:prstTxWarp>
              <a:noAutofit/>
            </a:bodyPr>
            <a:lstStyle/>
            <a:p>
              <a:pPr marL="0" marR="0" lvl="0" indent="0" algn="ctr" defTabSz="1117996" rtl="0" eaLnBrk="1" fontAlgn="base" latinLnBrk="0" hangingPunct="1">
                <a:lnSpc>
                  <a:spcPct val="90000"/>
                </a:lnSpc>
                <a:spcBef>
                  <a:spcPct val="0"/>
                </a:spcBef>
                <a:spcAft>
                  <a:spcPct val="0"/>
                </a:spcAft>
                <a:buClrTx/>
                <a:buSzTx/>
                <a:buFontTx/>
                <a:buNone/>
                <a:tabLst/>
                <a:defRPr/>
              </a:pPr>
              <a:endParaRPr kumimoji="0" lang="en-US" sz="2877"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6" name="Picture 5"/>
            <p:cNvPicPr>
              <a:picLocks noChangeAspect="1"/>
            </p:cNvPicPr>
            <p:nvPr/>
          </p:nvPicPr>
          <p:blipFill>
            <a:blip r:embed="rId3"/>
            <a:stretch>
              <a:fillRect/>
            </a:stretch>
          </p:blipFill>
          <p:spPr>
            <a:xfrm>
              <a:off x="7335701" y="4803518"/>
              <a:ext cx="566831" cy="577732"/>
            </a:xfrm>
            <a:prstGeom prst="rect">
              <a:avLst/>
            </a:prstGeom>
            <a:grpFill/>
            <a:ln>
              <a:noFill/>
            </a:ln>
          </p:spPr>
        </p:pic>
      </p:grpSp>
      <p:grpSp>
        <p:nvGrpSpPr>
          <p:cNvPr id="14" name="Group 13"/>
          <p:cNvGrpSpPr/>
          <p:nvPr/>
        </p:nvGrpSpPr>
        <p:grpSpPr>
          <a:xfrm>
            <a:off x="4430183" y="2118869"/>
            <a:ext cx="1200378" cy="1200378"/>
            <a:chOff x="4528314" y="2276987"/>
            <a:chExt cx="1177265" cy="1177265"/>
          </a:xfrm>
          <a:solidFill>
            <a:srgbClr val="002050"/>
          </a:solidFill>
        </p:grpSpPr>
        <p:sp>
          <p:nvSpPr>
            <p:cNvPr id="53" name="Oval 52"/>
            <p:cNvSpPr/>
            <p:nvPr/>
          </p:nvSpPr>
          <p:spPr bwMode="auto">
            <a:xfrm>
              <a:off x="4528314" y="2276987"/>
              <a:ext cx="1177265" cy="1177265"/>
            </a:xfrm>
            <a:prstGeom prst="ellipse">
              <a:avLst/>
            </a:prstGeom>
            <a:grpFill/>
            <a:ln w="88900" cap="flat" cmpd="sng" algn="ctr">
              <a:solidFill>
                <a:schemeClr val="tx1">
                  <a:lumMod val="20000"/>
                  <a:lumOff val="80000"/>
                </a:schemeClr>
              </a:solidFill>
              <a:prstDash val="solid"/>
              <a:miter lim="800000"/>
            </a:ln>
            <a:effectLst/>
          </p:spPr>
          <p:txBody>
            <a:bodyPr rot="0" spcFirstLastPara="0" vertOverflow="overflow" horzOverflow="overflow" vert="horz" wrap="square" lIns="219295" tIns="175436" rIns="219295" bIns="175436" numCol="1" spcCol="0" rtlCol="0" fromWordArt="0" anchor="t" anchorCtr="0" forceAA="0" compatLnSpc="1">
              <a:prstTxWarp prst="textNoShape">
                <a:avLst/>
              </a:prstTxWarp>
              <a:noAutofit/>
            </a:bodyPr>
            <a:lstStyle/>
            <a:p>
              <a:pPr marL="0" marR="0" lvl="0" indent="0" algn="ctr" defTabSz="1117996" rtl="0" eaLnBrk="1" fontAlgn="base" latinLnBrk="0" hangingPunct="1">
                <a:lnSpc>
                  <a:spcPct val="90000"/>
                </a:lnSpc>
                <a:spcBef>
                  <a:spcPct val="0"/>
                </a:spcBef>
                <a:spcAft>
                  <a:spcPct val="0"/>
                </a:spcAft>
                <a:buClrTx/>
                <a:buSzTx/>
                <a:buFontTx/>
                <a:buNone/>
                <a:tabLst/>
                <a:defRPr/>
              </a:pPr>
              <a:endParaRPr kumimoji="0" lang="en-US" sz="2877"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9" name="Picture 8"/>
            <p:cNvPicPr>
              <a:picLocks noChangeAspect="1"/>
            </p:cNvPicPr>
            <p:nvPr/>
          </p:nvPicPr>
          <p:blipFill>
            <a:blip r:embed="rId4"/>
            <a:stretch>
              <a:fillRect/>
            </a:stretch>
          </p:blipFill>
          <p:spPr>
            <a:xfrm>
              <a:off x="4795477" y="2554607"/>
              <a:ext cx="566831" cy="545030"/>
            </a:xfrm>
            <a:prstGeom prst="rect">
              <a:avLst/>
            </a:prstGeom>
            <a:grpFill/>
            <a:ln>
              <a:noFill/>
            </a:ln>
          </p:spPr>
        </p:pic>
      </p:grpSp>
      <p:grpSp>
        <p:nvGrpSpPr>
          <p:cNvPr id="4" name="Group 3"/>
          <p:cNvGrpSpPr/>
          <p:nvPr/>
        </p:nvGrpSpPr>
        <p:grpSpPr>
          <a:xfrm>
            <a:off x="4430183" y="4393239"/>
            <a:ext cx="1200378" cy="1200378"/>
            <a:chOff x="7029614" y="2276987"/>
            <a:chExt cx="1177265" cy="1177265"/>
          </a:xfrm>
          <a:solidFill>
            <a:srgbClr val="002050"/>
          </a:solidFill>
        </p:grpSpPr>
        <p:sp>
          <p:nvSpPr>
            <p:cNvPr id="55" name="Oval 54"/>
            <p:cNvSpPr/>
            <p:nvPr/>
          </p:nvSpPr>
          <p:spPr bwMode="auto">
            <a:xfrm>
              <a:off x="7029614" y="2276987"/>
              <a:ext cx="1177265" cy="1177265"/>
            </a:xfrm>
            <a:prstGeom prst="ellipse">
              <a:avLst/>
            </a:prstGeom>
            <a:grpFill/>
            <a:ln w="88900" cap="flat" cmpd="sng" algn="ctr">
              <a:solidFill>
                <a:schemeClr val="tx1">
                  <a:lumMod val="20000"/>
                  <a:lumOff val="80000"/>
                </a:schemeClr>
              </a:solidFill>
              <a:prstDash val="solid"/>
              <a:miter lim="800000"/>
            </a:ln>
            <a:effectLst/>
          </p:spPr>
          <p:txBody>
            <a:bodyPr rot="0" spcFirstLastPara="0" vertOverflow="overflow" horzOverflow="overflow" vert="horz" wrap="square" lIns="219295" tIns="175436" rIns="219295" bIns="175436" numCol="1" spcCol="0" rtlCol="0" fromWordArt="0" anchor="t" anchorCtr="0" forceAA="0" compatLnSpc="1">
              <a:prstTxWarp prst="textNoShape">
                <a:avLst/>
              </a:prstTxWarp>
              <a:noAutofit/>
            </a:bodyPr>
            <a:lstStyle/>
            <a:p>
              <a:pPr marL="0" marR="0" lvl="0" indent="0" algn="ctr" defTabSz="1117996" rtl="0" eaLnBrk="1" fontAlgn="base" latinLnBrk="0" hangingPunct="1">
                <a:lnSpc>
                  <a:spcPct val="90000"/>
                </a:lnSpc>
                <a:spcBef>
                  <a:spcPct val="0"/>
                </a:spcBef>
                <a:spcAft>
                  <a:spcPct val="0"/>
                </a:spcAft>
                <a:buClrTx/>
                <a:buSzTx/>
                <a:buFontTx/>
                <a:buNone/>
                <a:tabLst/>
                <a:defRPr/>
              </a:pPr>
              <a:endParaRPr kumimoji="0" lang="en-US" sz="2877"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11" name="Picture 10"/>
            <p:cNvPicPr>
              <a:picLocks noChangeAspect="1"/>
            </p:cNvPicPr>
            <p:nvPr/>
          </p:nvPicPr>
          <p:blipFill>
            <a:blip r:embed="rId5"/>
            <a:stretch>
              <a:fillRect/>
            </a:stretch>
          </p:blipFill>
          <p:spPr>
            <a:xfrm rot="3561730">
              <a:off x="7318419" y="2494613"/>
              <a:ext cx="479627" cy="512328"/>
            </a:xfrm>
            <a:prstGeom prst="rect">
              <a:avLst/>
            </a:prstGeom>
            <a:grpFill/>
            <a:ln>
              <a:noFill/>
            </a:ln>
          </p:spPr>
        </p:pic>
        <p:sp>
          <p:nvSpPr>
            <p:cNvPr id="12" name="Rectangle 11"/>
            <p:cNvSpPr/>
            <p:nvPr/>
          </p:nvSpPr>
          <p:spPr bwMode="auto">
            <a:xfrm>
              <a:off x="7523480" y="2803965"/>
              <a:ext cx="232715" cy="285793"/>
            </a:xfrm>
            <a:prstGeom prst="rect">
              <a:avLst/>
            </a:prstGeom>
            <a:grpFill/>
            <a:ln>
              <a:solidFill>
                <a:schemeClr val="tx1">
                  <a:lumMod val="20000"/>
                  <a:lumOff val="8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70" tIns="149177" rIns="186470" bIns="149177" numCol="1" spcCol="0" rtlCol="0" fromWordArt="0" anchor="t" anchorCtr="0" forceAA="0" compatLnSpc="1">
              <a:prstTxWarp prst="textNoShape">
                <a:avLst/>
              </a:prstTxWarp>
              <a:noAutofit/>
            </a:bodyPr>
            <a:lstStyle/>
            <a:p>
              <a:pPr marL="0" marR="0" lvl="0" indent="0" algn="ctr" defTabSz="950751" rtl="0" eaLnBrk="1" fontAlgn="base" latinLnBrk="0" hangingPunct="1">
                <a:lnSpc>
                  <a:spcPct val="90000"/>
                </a:lnSpc>
                <a:spcBef>
                  <a:spcPct val="0"/>
                </a:spcBef>
                <a:spcAft>
                  <a:spcPct val="0"/>
                </a:spcAft>
                <a:buClrTx/>
                <a:buSzTx/>
                <a:buFontTx/>
                <a:buNone/>
                <a:tabLst/>
                <a:defRPr/>
              </a:pPr>
              <a:endParaRPr kumimoji="0" lang="en-US" sz="2448"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31" name="Group 30"/>
            <p:cNvGrpSpPr/>
            <p:nvPr/>
          </p:nvGrpSpPr>
          <p:grpSpPr>
            <a:xfrm>
              <a:off x="7519197" y="2791450"/>
              <a:ext cx="375085" cy="374548"/>
              <a:chOff x="-2627313" y="-174625"/>
              <a:chExt cx="2216150" cy="2212975"/>
            </a:xfrm>
            <a:grpFill/>
          </p:grpSpPr>
          <p:sp>
            <p:nvSpPr>
              <p:cNvPr id="32" name="Freeform 5"/>
              <p:cNvSpPr>
                <a:spLocks/>
              </p:cNvSpPr>
              <p:nvPr/>
            </p:nvSpPr>
            <p:spPr bwMode="auto">
              <a:xfrm>
                <a:off x="-2627313" y="-174625"/>
                <a:ext cx="2216150" cy="2212975"/>
              </a:xfrm>
              <a:custGeom>
                <a:avLst/>
                <a:gdLst>
                  <a:gd name="T0" fmla="*/ 1396 w 1396"/>
                  <a:gd name="T1" fmla="*/ 468 h 1394"/>
                  <a:gd name="T2" fmla="*/ 927 w 1396"/>
                  <a:gd name="T3" fmla="*/ 0 h 1394"/>
                  <a:gd name="T4" fmla="*/ 0 w 1396"/>
                  <a:gd name="T5" fmla="*/ 0 h 1394"/>
                  <a:gd name="T6" fmla="*/ 0 w 1396"/>
                  <a:gd name="T7" fmla="*/ 926 h 1394"/>
                  <a:gd name="T8" fmla="*/ 469 w 1396"/>
                  <a:gd name="T9" fmla="*/ 1394 h 1394"/>
                  <a:gd name="T10" fmla="*/ 1396 w 1396"/>
                  <a:gd name="T11" fmla="*/ 1394 h 1394"/>
                  <a:gd name="T12" fmla="*/ 1396 w 1396"/>
                  <a:gd name="T13" fmla="*/ 468 h 1394"/>
                </a:gdLst>
                <a:ahLst/>
                <a:cxnLst>
                  <a:cxn ang="0">
                    <a:pos x="T0" y="T1"/>
                  </a:cxn>
                  <a:cxn ang="0">
                    <a:pos x="T2" y="T3"/>
                  </a:cxn>
                  <a:cxn ang="0">
                    <a:pos x="T4" y="T5"/>
                  </a:cxn>
                  <a:cxn ang="0">
                    <a:pos x="T6" y="T7"/>
                  </a:cxn>
                  <a:cxn ang="0">
                    <a:pos x="T8" y="T9"/>
                  </a:cxn>
                  <a:cxn ang="0">
                    <a:pos x="T10" y="T11"/>
                  </a:cxn>
                  <a:cxn ang="0">
                    <a:pos x="T12" y="T13"/>
                  </a:cxn>
                </a:cxnLst>
                <a:rect l="0" t="0" r="r" b="b"/>
                <a:pathLst>
                  <a:path w="1396" h="1394">
                    <a:moveTo>
                      <a:pt x="1396" y="468"/>
                    </a:moveTo>
                    <a:lnTo>
                      <a:pt x="927" y="0"/>
                    </a:lnTo>
                    <a:lnTo>
                      <a:pt x="0" y="0"/>
                    </a:lnTo>
                    <a:lnTo>
                      <a:pt x="0" y="926"/>
                    </a:lnTo>
                    <a:lnTo>
                      <a:pt x="469" y="1394"/>
                    </a:lnTo>
                    <a:lnTo>
                      <a:pt x="1396" y="1394"/>
                    </a:lnTo>
                    <a:lnTo>
                      <a:pt x="1396" y="468"/>
                    </a:lnTo>
                    <a:close/>
                  </a:path>
                </a:pathLst>
              </a:custGeom>
              <a:grpFill/>
              <a:ln w="38100" cap="flat">
                <a:solidFill>
                  <a:schemeClr val="bg1"/>
                </a:solidFill>
                <a:prstDash val="solid"/>
                <a:miter lim="800000"/>
                <a:headEnd/>
                <a:tailEnd/>
              </a:ln>
            </p:spPr>
            <p:txBody>
              <a:bodyPr vert="horz" wrap="square" lIns="91389" tIns="45694" rIns="91389" bIns="45694" numCol="1" anchor="t" anchorCtr="0" compatLnSpc="1">
                <a:prstTxWarp prst="textNoShape">
                  <a:avLst/>
                </a:prstTxWarp>
              </a:bodyPr>
              <a:lstStyle/>
              <a:p>
                <a:pPr marL="0" marR="0" lvl="0" indent="0" algn="l" defTabSz="913782"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505050"/>
                  </a:solidFill>
                  <a:effectLst/>
                  <a:uLnTx/>
                  <a:uFillTx/>
                  <a:latin typeface="Segoe UI"/>
                  <a:ea typeface="+mn-ea"/>
                  <a:cs typeface="+mn-cs"/>
                </a:endParaRPr>
              </a:p>
            </p:txBody>
          </p:sp>
          <p:sp>
            <p:nvSpPr>
              <p:cNvPr id="33" name="Freeform 6"/>
              <p:cNvSpPr>
                <a:spLocks/>
              </p:cNvSpPr>
              <p:nvPr/>
            </p:nvSpPr>
            <p:spPr bwMode="auto">
              <a:xfrm>
                <a:off x="-2627313" y="-174625"/>
                <a:ext cx="2216150" cy="742950"/>
              </a:xfrm>
              <a:custGeom>
                <a:avLst/>
                <a:gdLst>
                  <a:gd name="T0" fmla="*/ 1396 w 1396"/>
                  <a:gd name="T1" fmla="*/ 468 h 468"/>
                  <a:gd name="T2" fmla="*/ 469 w 1396"/>
                  <a:gd name="T3" fmla="*/ 468 h 468"/>
                  <a:gd name="T4" fmla="*/ 0 w 1396"/>
                  <a:gd name="T5" fmla="*/ 0 h 468"/>
                </a:gdLst>
                <a:ahLst/>
                <a:cxnLst>
                  <a:cxn ang="0">
                    <a:pos x="T0" y="T1"/>
                  </a:cxn>
                  <a:cxn ang="0">
                    <a:pos x="T2" y="T3"/>
                  </a:cxn>
                  <a:cxn ang="0">
                    <a:pos x="T4" y="T5"/>
                  </a:cxn>
                </a:cxnLst>
                <a:rect l="0" t="0" r="r" b="b"/>
                <a:pathLst>
                  <a:path w="1396" h="468">
                    <a:moveTo>
                      <a:pt x="1396" y="468"/>
                    </a:moveTo>
                    <a:lnTo>
                      <a:pt x="469" y="468"/>
                    </a:lnTo>
                    <a:lnTo>
                      <a:pt x="0" y="0"/>
                    </a:lnTo>
                  </a:path>
                </a:pathLst>
              </a:custGeom>
              <a:grpFill/>
              <a:ln w="38100" cap="flat">
                <a:solidFill>
                  <a:schemeClr val="bg1"/>
                </a:solidFill>
                <a:prstDash val="solid"/>
                <a:miter lim="800000"/>
                <a:headEnd/>
                <a:tailEnd/>
              </a:ln>
            </p:spPr>
            <p:txBody>
              <a:bodyPr vert="horz" wrap="square" lIns="91389" tIns="45694" rIns="91389" bIns="45694" numCol="1" anchor="t" anchorCtr="0" compatLnSpc="1">
                <a:prstTxWarp prst="textNoShape">
                  <a:avLst/>
                </a:prstTxWarp>
              </a:bodyPr>
              <a:lstStyle/>
              <a:p>
                <a:pPr marL="0" marR="0" lvl="0" indent="0" algn="l" defTabSz="913782"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505050"/>
                  </a:solidFill>
                  <a:effectLst/>
                  <a:uLnTx/>
                  <a:uFillTx/>
                  <a:latin typeface="Segoe UI"/>
                  <a:ea typeface="+mn-ea"/>
                  <a:cs typeface="+mn-cs"/>
                </a:endParaRPr>
              </a:p>
            </p:txBody>
          </p:sp>
          <p:sp>
            <p:nvSpPr>
              <p:cNvPr id="34" name="Line 7"/>
              <p:cNvSpPr>
                <a:spLocks noChangeShapeType="1"/>
              </p:cNvSpPr>
              <p:nvPr/>
            </p:nvSpPr>
            <p:spPr bwMode="auto">
              <a:xfrm>
                <a:off x="-1882775" y="568325"/>
                <a:ext cx="0" cy="1470025"/>
              </a:xfrm>
              <a:prstGeom prst="line">
                <a:avLst/>
              </a:prstGeom>
              <a:grpFill/>
              <a:ln w="38100" cap="flat">
                <a:solidFill>
                  <a:schemeClr val="bg1"/>
                </a:solidFill>
                <a:prstDash val="solid"/>
                <a:miter lim="800000"/>
                <a:headEnd/>
                <a:tailEnd/>
              </a:ln>
            </p:spPr>
            <p:txBody>
              <a:bodyPr vert="horz" wrap="square" lIns="91389" tIns="45694" rIns="91389" bIns="45694" numCol="1" anchor="t" anchorCtr="0" compatLnSpc="1">
                <a:prstTxWarp prst="textNoShape">
                  <a:avLst/>
                </a:prstTxWarp>
              </a:bodyPr>
              <a:lstStyle/>
              <a:p>
                <a:pPr marL="0" marR="0" lvl="0" indent="0" algn="l" defTabSz="913782"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505050"/>
                  </a:solidFill>
                  <a:effectLst/>
                  <a:uLnTx/>
                  <a:uFillTx/>
                  <a:latin typeface="Segoe UI"/>
                  <a:ea typeface="+mn-ea"/>
                  <a:cs typeface="+mn-cs"/>
                </a:endParaRPr>
              </a:p>
            </p:txBody>
          </p:sp>
          <p:sp>
            <p:nvSpPr>
              <p:cNvPr id="35" name="Line 8"/>
              <p:cNvSpPr>
                <a:spLocks noChangeShapeType="1"/>
              </p:cNvSpPr>
              <p:nvPr/>
            </p:nvSpPr>
            <p:spPr bwMode="auto">
              <a:xfrm>
                <a:off x="-1900238" y="-174625"/>
                <a:ext cx="762000" cy="742950"/>
              </a:xfrm>
              <a:prstGeom prst="line">
                <a:avLst/>
              </a:prstGeom>
              <a:grpFill/>
              <a:ln w="38100" cap="flat">
                <a:solidFill>
                  <a:schemeClr val="bg1"/>
                </a:solidFill>
                <a:prstDash val="solid"/>
                <a:miter lim="800000"/>
                <a:headEnd/>
                <a:tailEnd/>
              </a:ln>
            </p:spPr>
            <p:txBody>
              <a:bodyPr vert="horz" wrap="square" lIns="91389" tIns="45694" rIns="91389" bIns="45694" numCol="1" anchor="t" anchorCtr="0" compatLnSpc="1">
                <a:prstTxWarp prst="textNoShape">
                  <a:avLst/>
                </a:prstTxWarp>
              </a:bodyPr>
              <a:lstStyle/>
              <a:p>
                <a:pPr marL="0" marR="0" lvl="0" indent="0" algn="l" defTabSz="913782"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505050"/>
                  </a:solidFill>
                  <a:effectLst/>
                  <a:uLnTx/>
                  <a:uFillTx/>
                  <a:latin typeface="Segoe UI"/>
                  <a:ea typeface="+mn-ea"/>
                  <a:cs typeface="+mn-cs"/>
                </a:endParaRPr>
              </a:p>
            </p:txBody>
          </p:sp>
          <p:sp>
            <p:nvSpPr>
              <p:cNvPr id="36" name="Line 9"/>
              <p:cNvSpPr>
                <a:spLocks noChangeShapeType="1"/>
              </p:cNvSpPr>
              <p:nvPr/>
            </p:nvSpPr>
            <p:spPr bwMode="auto">
              <a:xfrm>
                <a:off x="-1536700" y="188912"/>
                <a:ext cx="744537" cy="0"/>
              </a:xfrm>
              <a:prstGeom prst="line">
                <a:avLst/>
              </a:prstGeom>
              <a:grpFill/>
              <a:ln w="38100" cap="flat">
                <a:solidFill>
                  <a:schemeClr val="bg1"/>
                </a:solidFill>
                <a:prstDash val="solid"/>
                <a:miter lim="800000"/>
                <a:headEnd/>
                <a:tailEnd/>
              </a:ln>
            </p:spPr>
            <p:txBody>
              <a:bodyPr vert="horz" wrap="square" lIns="91389" tIns="45694" rIns="91389" bIns="45694" numCol="1" anchor="t" anchorCtr="0" compatLnSpc="1">
                <a:prstTxWarp prst="textNoShape">
                  <a:avLst/>
                </a:prstTxWarp>
              </a:bodyPr>
              <a:lstStyle/>
              <a:p>
                <a:pPr marL="0" marR="0" lvl="0" indent="0" algn="l" defTabSz="913782"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505050"/>
                  </a:solidFill>
                  <a:effectLst/>
                  <a:uLnTx/>
                  <a:uFillTx/>
                  <a:latin typeface="Segoe UI"/>
                  <a:ea typeface="+mn-ea"/>
                  <a:cs typeface="+mn-cs"/>
                </a:endParaRPr>
              </a:p>
            </p:txBody>
          </p:sp>
        </p:grpSp>
      </p:grpSp>
      <p:grpSp>
        <p:nvGrpSpPr>
          <p:cNvPr id="10" name="Group 9"/>
          <p:cNvGrpSpPr/>
          <p:nvPr/>
        </p:nvGrpSpPr>
        <p:grpSpPr>
          <a:xfrm>
            <a:off x="6904352" y="2118869"/>
            <a:ext cx="1200378" cy="1200378"/>
            <a:chOff x="4528314" y="4503752"/>
            <a:chExt cx="1177265" cy="1177265"/>
          </a:xfrm>
          <a:solidFill>
            <a:srgbClr val="002050"/>
          </a:solidFill>
        </p:grpSpPr>
        <p:sp>
          <p:nvSpPr>
            <p:cNvPr id="15" name="Oval 14"/>
            <p:cNvSpPr/>
            <p:nvPr/>
          </p:nvSpPr>
          <p:spPr bwMode="auto">
            <a:xfrm>
              <a:off x="4528314" y="4503752"/>
              <a:ext cx="1177265" cy="1177265"/>
            </a:xfrm>
            <a:prstGeom prst="ellipse">
              <a:avLst/>
            </a:prstGeom>
            <a:grpFill/>
            <a:ln w="88900" cap="flat" cmpd="sng" algn="ctr">
              <a:solidFill>
                <a:schemeClr val="tx1">
                  <a:lumMod val="20000"/>
                  <a:lumOff val="80000"/>
                </a:schemeClr>
              </a:solidFill>
              <a:prstDash val="solid"/>
              <a:miter lim="800000"/>
            </a:ln>
            <a:effectLst/>
          </p:spPr>
          <p:txBody>
            <a:bodyPr rot="0" spcFirstLastPara="0" vertOverflow="overflow" horzOverflow="overflow" vert="horz" wrap="square" lIns="219295" tIns="175436" rIns="219295" bIns="175436" numCol="1" spcCol="0" rtlCol="0" fromWordArt="0" anchor="t" anchorCtr="0" forceAA="0" compatLnSpc="1">
              <a:prstTxWarp prst="textNoShape">
                <a:avLst/>
              </a:prstTxWarp>
              <a:noAutofit/>
            </a:bodyPr>
            <a:lstStyle/>
            <a:p>
              <a:pPr marL="0" marR="0" lvl="0" indent="0" algn="ctr" defTabSz="1117996" rtl="0" eaLnBrk="1" fontAlgn="base" latinLnBrk="0" hangingPunct="1">
                <a:lnSpc>
                  <a:spcPct val="90000"/>
                </a:lnSpc>
                <a:spcBef>
                  <a:spcPct val="0"/>
                </a:spcBef>
                <a:spcAft>
                  <a:spcPct val="0"/>
                </a:spcAft>
                <a:buClrTx/>
                <a:buSzTx/>
                <a:buFontTx/>
                <a:buNone/>
                <a:tabLst/>
                <a:defRPr/>
              </a:pPr>
              <a:endParaRPr kumimoji="0" lang="en-US" sz="2877"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13" name="Picture 12"/>
            <p:cNvPicPr>
              <a:picLocks noChangeAspect="1"/>
            </p:cNvPicPr>
            <p:nvPr/>
          </p:nvPicPr>
          <p:blipFill>
            <a:blip r:embed="rId6"/>
            <a:stretch>
              <a:fillRect/>
            </a:stretch>
          </p:blipFill>
          <p:spPr>
            <a:xfrm>
              <a:off x="4847017" y="4773038"/>
              <a:ext cx="555931" cy="501428"/>
            </a:xfrm>
            <a:prstGeom prst="rect">
              <a:avLst/>
            </a:prstGeom>
            <a:grpFill/>
            <a:ln>
              <a:noFill/>
            </a:ln>
          </p:spPr>
        </p:pic>
      </p:grpSp>
      <p:grpSp>
        <p:nvGrpSpPr>
          <p:cNvPr id="38" name="Group 37"/>
          <p:cNvGrpSpPr/>
          <p:nvPr/>
        </p:nvGrpSpPr>
        <p:grpSpPr>
          <a:xfrm>
            <a:off x="4512267" y="2182108"/>
            <a:ext cx="3391671" cy="3284345"/>
            <a:chOff x="4159627" y="1922777"/>
            <a:chExt cx="3875460" cy="3752826"/>
          </a:xfrm>
        </p:grpSpPr>
        <p:sp>
          <p:nvSpPr>
            <p:cNvPr id="39" name="Freeform 38"/>
            <p:cNvSpPr>
              <a:spLocks/>
            </p:cNvSpPr>
            <p:nvPr/>
          </p:nvSpPr>
          <p:spPr bwMode="auto">
            <a:xfrm rot="9521118" flipV="1">
              <a:off x="5279367" y="1922777"/>
              <a:ext cx="89630" cy="190054"/>
            </a:xfrm>
            <a:custGeom>
              <a:avLst/>
              <a:gdLst>
                <a:gd name="T0" fmla="*/ 0 w 72"/>
                <a:gd name="T1" fmla="*/ 0 h 138"/>
                <a:gd name="T2" fmla="*/ 72 w 72"/>
                <a:gd name="T3" fmla="*/ 69 h 138"/>
                <a:gd name="T4" fmla="*/ 0 w 72"/>
                <a:gd name="T5" fmla="*/ 138 h 138"/>
              </a:gdLst>
              <a:ahLst/>
              <a:cxnLst>
                <a:cxn ang="0">
                  <a:pos x="T0" y="T1"/>
                </a:cxn>
                <a:cxn ang="0">
                  <a:pos x="T2" y="T3"/>
                </a:cxn>
                <a:cxn ang="0">
                  <a:pos x="T4" y="T5"/>
                </a:cxn>
              </a:cxnLst>
              <a:rect l="0" t="0" r="r" b="b"/>
              <a:pathLst>
                <a:path w="72" h="138">
                  <a:moveTo>
                    <a:pt x="0" y="0"/>
                  </a:moveTo>
                  <a:lnTo>
                    <a:pt x="72" y="69"/>
                  </a:lnTo>
                  <a:lnTo>
                    <a:pt x="0" y="138"/>
                  </a:lnTo>
                </a:path>
              </a:pathLst>
            </a:custGeom>
            <a:noFill/>
            <a:ln w="28575">
              <a:solidFill>
                <a:schemeClr val="tx1"/>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79" tIns="146222" rIns="182779" bIns="146222" numCol="1" spcCol="0" rtlCol="0" fromWordArt="0" anchor="t" anchorCtr="0" forceAA="0" compatLnSpc="1">
              <a:prstTxWarp prst="textNoShape">
                <a:avLst/>
              </a:prstTxWarp>
              <a:noAutofit/>
            </a:bodyPr>
            <a:lstStyle/>
            <a:p>
              <a:pPr marL="0" marR="0" lvl="0" indent="0" algn="ctr" defTabSz="93184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0" name="Freeform 39"/>
            <p:cNvSpPr>
              <a:spLocks/>
            </p:cNvSpPr>
            <p:nvPr/>
          </p:nvSpPr>
          <p:spPr bwMode="auto">
            <a:xfrm rot="12078882" flipH="1" flipV="1">
              <a:off x="6908090" y="1958031"/>
              <a:ext cx="89630" cy="190054"/>
            </a:xfrm>
            <a:custGeom>
              <a:avLst/>
              <a:gdLst>
                <a:gd name="T0" fmla="*/ 0 w 72"/>
                <a:gd name="T1" fmla="*/ 0 h 138"/>
                <a:gd name="T2" fmla="*/ 72 w 72"/>
                <a:gd name="T3" fmla="*/ 69 h 138"/>
                <a:gd name="T4" fmla="*/ 0 w 72"/>
                <a:gd name="T5" fmla="*/ 138 h 138"/>
              </a:gdLst>
              <a:ahLst/>
              <a:cxnLst>
                <a:cxn ang="0">
                  <a:pos x="T0" y="T1"/>
                </a:cxn>
                <a:cxn ang="0">
                  <a:pos x="T2" y="T3"/>
                </a:cxn>
                <a:cxn ang="0">
                  <a:pos x="T4" y="T5"/>
                </a:cxn>
              </a:cxnLst>
              <a:rect l="0" t="0" r="r" b="b"/>
              <a:pathLst>
                <a:path w="72" h="138">
                  <a:moveTo>
                    <a:pt x="0" y="0"/>
                  </a:moveTo>
                  <a:lnTo>
                    <a:pt x="72" y="69"/>
                  </a:lnTo>
                  <a:lnTo>
                    <a:pt x="0" y="138"/>
                  </a:lnTo>
                </a:path>
              </a:pathLst>
            </a:custGeom>
            <a:noFill/>
            <a:ln w="28575">
              <a:solidFill>
                <a:schemeClr val="tx1"/>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79" tIns="146222" rIns="182779" bIns="146222" numCol="1" spcCol="0" rtlCol="0" fromWordArt="0" anchor="t" anchorCtr="0" forceAA="0" compatLnSpc="1">
              <a:prstTxWarp prst="textNoShape">
                <a:avLst/>
              </a:prstTxWarp>
              <a:noAutofit/>
            </a:bodyPr>
            <a:lstStyle/>
            <a:p>
              <a:pPr marL="0" marR="0" lvl="0" indent="0" algn="ctr" defTabSz="93184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1" name="Freeform 40"/>
            <p:cNvSpPr>
              <a:spLocks/>
            </p:cNvSpPr>
            <p:nvPr/>
          </p:nvSpPr>
          <p:spPr bwMode="auto">
            <a:xfrm rot="12978882">
              <a:off x="5340552" y="5485549"/>
              <a:ext cx="89630" cy="190054"/>
            </a:xfrm>
            <a:custGeom>
              <a:avLst/>
              <a:gdLst>
                <a:gd name="T0" fmla="*/ 0 w 72"/>
                <a:gd name="T1" fmla="*/ 0 h 138"/>
                <a:gd name="T2" fmla="*/ 72 w 72"/>
                <a:gd name="T3" fmla="*/ 69 h 138"/>
                <a:gd name="T4" fmla="*/ 0 w 72"/>
                <a:gd name="T5" fmla="*/ 138 h 138"/>
              </a:gdLst>
              <a:ahLst/>
              <a:cxnLst>
                <a:cxn ang="0">
                  <a:pos x="T0" y="T1"/>
                </a:cxn>
                <a:cxn ang="0">
                  <a:pos x="T2" y="T3"/>
                </a:cxn>
                <a:cxn ang="0">
                  <a:pos x="T4" y="T5"/>
                </a:cxn>
              </a:cxnLst>
              <a:rect l="0" t="0" r="r" b="b"/>
              <a:pathLst>
                <a:path w="72" h="138">
                  <a:moveTo>
                    <a:pt x="0" y="0"/>
                  </a:moveTo>
                  <a:lnTo>
                    <a:pt x="72" y="69"/>
                  </a:lnTo>
                  <a:lnTo>
                    <a:pt x="0" y="138"/>
                  </a:lnTo>
                </a:path>
              </a:pathLst>
            </a:custGeom>
            <a:noFill/>
            <a:ln w="28575">
              <a:solidFill>
                <a:schemeClr val="tx1"/>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79" tIns="146222" rIns="182779" bIns="146222" numCol="1" spcCol="0" rtlCol="0" fromWordArt="0" anchor="t" anchorCtr="0" forceAA="0" compatLnSpc="1">
              <a:prstTxWarp prst="textNoShape">
                <a:avLst/>
              </a:prstTxWarp>
              <a:noAutofit/>
            </a:bodyPr>
            <a:lstStyle/>
            <a:p>
              <a:pPr marL="0" marR="0" lvl="0" indent="0" algn="ctr" defTabSz="93184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2" name="Freeform 41"/>
            <p:cNvSpPr>
              <a:spLocks/>
            </p:cNvSpPr>
            <p:nvPr/>
          </p:nvSpPr>
          <p:spPr bwMode="auto">
            <a:xfrm rot="8621118" flipH="1">
              <a:off x="6858350" y="5447181"/>
              <a:ext cx="89630" cy="190054"/>
            </a:xfrm>
            <a:custGeom>
              <a:avLst/>
              <a:gdLst>
                <a:gd name="T0" fmla="*/ 0 w 72"/>
                <a:gd name="T1" fmla="*/ 0 h 138"/>
                <a:gd name="T2" fmla="*/ 72 w 72"/>
                <a:gd name="T3" fmla="*/ 69 h 138"/>
                <a:gd name="T4" fmla="*/ 0 w 72"/>
                <a:gd name="T5" fmla="*/ 138 h 138"/>
              </a:gdLst>
              <a:ahLst/>
              <a:cxnLst>
                <a:cxn ang="0">
                  <a:pos x="T0" y="T1"/>
                </a:cxn>
                <a:cxn ang="0">
                  <a:pos x="T2" y="T3"/>
                </a:cxn>
                <a:cxn ang="0">
                  <a:pos x="T4" y="T5"/>
                </a:cxn>
              </a:cxnLst>
              <a:rect l="0" t="0" r="r" b="b"/>
              <a:pathLst>
                <a:path w="72" h="138">
                  <a:moveTo>
                    <a:pt x="0" y="0"/>
                  </a:moveTo>
                  <a:lnTo>
                    <a:pt x="72" y="69"/>
                  </a:lnTo>
                  <a:lnTo>
                    <a:pt x="0" y="138"/>
                  </a:lnTo>
                </a:path>
              </a:pathLst>
            </a:custGeom>
            <a:noFill/>
            <a:ln w="28575">
              <a:solidFill>
                <a:schemeClr val="tx1"/>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79" tIns="146222" rIns="182779" bIns="146222" numCol="1" spcCol="0" rtlCol="0" fromWordArt="0" anchor="t" anchorCtr="0" forceAA="0" compatLnSpc="1">
              <a:prstTxWarp prst="textNoShape">
                <a:avLst/>
              </a:prstTxWarp>
              <a:noAutofit/>
            </a:bodyPr>
            <a:lstStyle/>
            <a:p>
              <a:pPr marL="0" marR="0" lvl="0" indent="0" algn="ctr" defTabSz="93184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3" name="Freeform 42"/>
            <p:cNvSpPr>
              <a:spLocks/>
            </p:cNvSpPr>
            <p:nvPr/>
          </p:nvSpPr>
          <p:spPr bwMode="auto">
            <a:xfrm rot="4121118" flipH="1">
              <a:off x="7895245" y="3133377"/>
              <a:ext cx="89630" cy="190054"/>
            </a:xfrm>
            <a:custGeom>
              <a:avLst/>
              <a:gdLst>
                <a:gd name="T0" fmla="*/ 0 w 72"/>
                <a:gd name="T1" fmla="*/ 0 h 138"/>
                <a:gd name="T2" fmla="*/ 72 w 72"/>
                <a:gd name="T3" fmla="*/ 69 h 138"/>
                <a:gd name="T4" fmla="*/ 0 w 72"/>
                <a:gd name="T5" fmla="*/ 138 h 138"/>
              </a:gdLst>
              <a:ahLst/>
              <a:cxnLst>
                <a:cxn ang="0">
                  <a:pos x="T0" y="T1"/>
                </a:cxn>
                <a:cxn ang="0">
                  <a:pos x="T2" y="T3"/>
                </a:cxn>
                <a:cxn ang="0">
                  <a:pos x="T4" y="T5"/>
                </a:cxn>
              </a:cxnLst>
              <a:rect l="0" t="0" r="r" b="b"/>
              <a:pathLst>
                <a:path w="72" h="138">
                  <a:moveTo>
                    <a:pt x="0" y="0"/>
                  </a:moveTo>
                  <a:lnTo>
                    <a:pt x="72" y="69"/>
                  </a:lnTo>
                  <a:lnTo>
                    <a:pt x="0" y="138"/>
                  </a:lnTo>
                </a:path>
              </a:pathLst>
            </a:custGeom>
            <a:noFill/>
            <a:ln w="28575">
              <a:solidFill>
                <a:schemeClr val="tx1"/>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79" tIns="146222" rIns="182779" bIns="146222" numCol="1" spcCol="0" rtlCol="0" fromWordArt="0" anchor="t" anchorCtr="0" forceAA="0" compatLnSpc="1">
              <a:prstTxWarp prst="textNoShape">
                <a:avLst/>
              </a:prstTxWarp>
              <a:noAutofit/>
            </a:bodyPr>
            <a:lstStyle/>
            <a:p>
              <a:pPr marL="0" marR="0" lvl="0" indent="0" algn="ctr" defTabSz="93184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4" name="Freeform 43"/>
            <p:cNvSpPr>
              <a:spLocks/>
            </p:cNvSpPr>
            <p:nvPr/>
          </p:nvSpPr>
          <p:spPr bwMode="auto">
            <a:xfrm rot="17478882" flipH="1" flipV="1">
              <a:off x="7877714" y="4329803"/>
              <a:ext cx="89630" cy="190054"/>
            </a:xfrm>
            <a:custGeom>
              <a:avLst/>
              <a:gdLst>
                <a:gd name="T0" fmla="*/ 0 w 72"/>
                <a:gd name="T1" fmla="*/ 0 h 138"/>
                <a:gd name="T2" fmla="*/ 72 w 72"/>
                <a:gd name="T3" fmla="*/ 69 h 138"/>
                <a:gd name="T4" fmla="*/ 0 w 72"/>
                <a:gd name="T5" fmla="*/ 138 h 138"/>
              </a:gdLst>
              <a:ahLst/>
              <a:cxnLst>
                <a:cxn ang="0">
                  <a:pos x="T0" y="T1"/>
                </a:cxn>
                <a:cxn ang="0">
                  <a:pos x="T2" y="T3"/>
                </a:cxn>
                <a:cxn ang="0">
                  <a:pos x="T4" y="T5"/>
                </a:cxn>
              </a:cxnLst>
              <a:rect l="0" t="0" r="r" b="b"/>
              <a:pathLst>
                <a:path w="72" h="138">
                  <a:moveTo>
                    <a:pt x="0" y="0"/>
                  </a:moveTo>
                  <a:lnTo>
                    <a:pt x="72" y="69"/>
                  </a:lnTo>
                  <a:lnTo>
                    <a:pt x="0" y="138"/>
                  </a:lnTo>
                </a:path>
              </a:pathLst>
            </a:custGeom>
            <a:noFill/>
            <a:ln w="28575">
              <a:solidFill>
                <a:schemeClr val="tx1"/>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79" tIns="146222" rIns="182779" bIns="146222" numCol="1" spcCol="0" rtlCol="0" fromWordArt="0" anchor="t" anchorCtr="0" forceAA="0" compatLnSpc="1">
              <a:prstTxWarp prst="textNoShape">
                <a:avLst/>
              </a:prstTxWarp>
              <a:noAutofit/>
            </a:bodyPr>
            <a:lstStyle/>
            <a:p>
              <a:pPr marL="0" marR="0" lvl="0" indent="0" algn="ctr" defTabSz="93184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5" name="Freeform 44"/>
            <p:cNvSpPr>
              <a:spLocks/>
            </p:cNvSpPr>
            <p:nvPr/>
          </p:nvSpPr>
          <p:spPr bwMode="auto">
            <a:xfrm rot="17478882">
              <a:off x="4209839" y="3069517"/>
              <a:ext cx="89630" cy="190054"/>
            </a:xfrm>
            <a:custGeom>
              <a:avLst/>
              <a:gdLst>
                <a:gd name="T0" fmla="*/ 0 w 72"/>
                <a:gd name="T1" fmla="*/ 0 h 138"/>
                <a:gd name="T2" fmla="*/ 72 w 72"/>
                <a:gd name="T3" fmla="*/ 69 h 138"/>
                <a:gd name="T4" fmla="*/ 0 w 72"/>
                <a:gd name="T5" fmla="*/ 138 h 138"/>
              </a:gdLst>
              <a:ahLst/>
              <a:cxnLst>
                <a:cxn ang="0">
                  <a:pos x="T0" y="T1"/>
                </a:cxn>
                <a:cxn ang="0">
                  <a:pos x="T2" y="T3"/>
                </a:cxn>
                <a:cxn ang="0">
                  <a:pos x="T4" y="T5"/>
                </a:cxn>
              </a:cxnLst>
              <a:rect l="0" t="0" r="r" b="b"/>
              <a:pathLst>
                <a:path w="72" h="138">
                  <a:moveTo>
                    <a:pt x="0" y="0"/>
                  </a:moveTo>
                  <a:lnTo>
                    <a:pt x="72" y="69"/>
                  </a:lnTo>
                  <a:lnTo>
                    <a:pt x="0" y="138"/>
                  </a:lnTo>
                </a:path>
              </a:pathLst>
            </a:custGeom>
            <a:noFill/>
            <a:ln w="28575">
              <a:solidFill>
                <a:schemeClr val="tx1"/>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79" tIns="146222" rIns="182779" bIns="146222" numCol="1" spcCol="0" rtlCol="0" fromWordArt="0" anchor="t" anchorCtr="0" forceAA="0" compatLnSpc="1">
              <a:prstTxWarp prst="textNoShape">
                <a:avLst/>
              </a:prstTxWarp>
              <a:noAutofit/>
            </a:bodyPr>
            <a:lstStyle/>
            <a:p>
              <a:pPr marL="0" marR="0" lvl="0" indent="0" algn="ctr" defTabSz="93184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6" name="Freeform 45"/>
            <p:cNvSpPr>
              <a:spLocks/>
            </p:cNvSpPr>
            <p:nvPr/>
          </p:nvSpPr>
          <p:spPr bwMode="auto">
            <a:xfrm rot="4121118" flipV="1">
              <a:off x="4257416" y="4398997"/>
              <a:ext cx="89630" cy="190054"/>
            </a:xfrm>
            <a:custGeom>
              <a:avLst/>
              <a:gdLst>
                <a:gd name="T0" fmla="*/ 0 w 72"/>
                <a:gd name="T1" fmla="*/ 0 h 138"/>
                <a:gd name="T2" fmla="*/ 72 w 72"/>
                <a:gd name="T3" fmla="*/ 69 h 138"/>
                <a:gd name="T4" fmla="*/ 0 w 72"/>
                <a:gd name="T5" fmla="*/ 138 h 138"/>
              </a:gdLst>
              <a:ahLst/>
              <a:cxnLst>
                <a:cxn ang="0">
                  <a:pos x="T0" y="T1"/>
                </a:cxn>
                <a:cxn ang="0">
                  <a:pos x="T2" y="T3"/>
                </a:cxn>
                <a:cxn ang="0">
                  <a:pos x="T4" y="T5"/>
                </a:cxn>
              </a:cxnLst>
              <a:rect l="0" t="0" r="r" b="b"/>
              <a:pathLst>
                <a:path w="72" h="138">
                  <a:moveTo>
                    <a:pt x="0" y="0"/>
                  </a:moveTo>
                  <a:lnTo>
                    <a:pt x="72" y="69"/>
                  </a:lnTo>
                  <a:lnTo>
                    <a:pt x="0" y="138"/>
                  </a:lnTo>
                </a:path>
              </a:pathLst>
            </a:custGeom>
            <a:noFill/>
            <a:ln w="28575">
              <a:solidFill>
                <a:schemeClr val="tx1"/>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79" tIns="146222" rIns="182779" bIns="146222" numCol="1" spcCol="0" rtlCol="0" fromWordArt="0" anchor="t" anchorCtr="0" forceAA="0" compatLnSpc="1">
              <a:prstTxWarp prst="textNoShape">
                <a:avLst/>
              </a:prstTxWarp>
              <a:noAutofit/>
            </a:bodyPr>
            <a:lstStyle/>
            <a:p>
              <a:pPr marL="0" marR="0" lvl="0" indent="0" algn="ctr" defTabSz="93184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sp>
        <p:nvSpPr>
          <p:cNvPr id="3" name="Slide Number Placeholder 2">
            <a:extLst>
              <a:ext uri="{FF2B5EF4-FFF2-40B4-BE49-F238E27FC236}">
                <a16:creationId xmlns:a16="http://schemas.microsoft.com/office/drawing/2014/main" id="{467D0151-C2CD-44FC-9237-59912997DDEE}"/>
              </a:ext>
            </a:extLst>
          </p:cNvPr>
          <p:cNvSpPr>
            <a:spLocks noGrp="1"/>
          </p:cNvSpPr>
          <p:nvPr>
            <p:ph type="sldNum" sz="quarter" idx="10"/>
          </p:nvPr>
        </p:nvSpPr>
        <p:spPr/>
        <p:txBody>
          <a:bodyPr/>
          <a:lstStyle/>
          <a:p>
            <a:fld id="{B5B7C7BE-0463-4DC4-9D10-A01A4A2951D5}" type="slidenum">
              <a:rPr lang="en-US" smtClean="0"/>
              <a:pPr/>
              <a:t>5</a:t>
            </a:fld>
            <a:endParaRPr lang="en-US"/>
          </a:p>
        </p:txBody>
      </p:sp>
    </p:spTree>
    <p:extLst>
      <p:ext uri="{BB962C8B-B14F-4D97-AF65-F5344CB8AC3E}">
        <p14:creationId xmlns:p14="http://schemas.microsoft.com/office/powerpoint/2010/main" val="409897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fade">
                                      <p:cBhvr>
                                        <p:cTn id="12" dur="500"/>
                                        <p:tgtEl>
                                          <p:spTgt spid="54"/>
                                        </p:tgtEl>
                                      </p:cBhvr>
                                    </p:animEffect>
                                  </p:childTnLst>
                                </p:cTn>
                              </p:par>
                              <p:par>
                                <p:cTn id="13" presetID="0" presetClass="path" presetSubtype="0" decel="50000" fill="hold" grpId="1" nodeType="withEffect">
                                  <p:stCondLst>
                                    <p:cond delay="0"/>
                                  </p:stCondLst>
                                  <p:childTnLst>
                                    <p:animMotion origin="layout" path="M -0.10736 0.00386 L -3.10864E-6 1.98366E-6 " pathEditMode="relative" rAng="0" ptsTypes="AA">
                                      <p:cBhvr>
                                        <p:cTn id="14" dur="500" fill="hold"/>
                                        <p:tgtEl>
                                          <p:spTgt spid="54"/>
                                        </p:tgtEl>
                                        <p:attrNameLst>
                                          <p:attrName>ppt_x</p:attrName>
                                          <p:attrName>ppt_y</p:attrName>
                                        </p:attrNameLst>
                                      </p:cBhvr>
                                      <p:rCtr x="5362" y="-204"/>
                                    </p:animMotion>
                                  </p:childTnLst>
                                </p:cTn>
                              </p:par>
                            </p:childTnLst>
                          </p:cTn>
                        </p:par>
                        <p:par>
                          <p:cTn id="15" fill="hold">
                            <p:stCondLst>
                              <p:cond delay="500"/>
                            </p:stCondLst>
                            <p:childTnLst>
                              <p:par>
                                <p:cTn id="16" presetID="53" presetClass="entr" presetSubtype="16"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par>
                                <p:cTn id="24" presetID="0" presetClass="path" presetSubtype="0" decel="50000" fill="hold" grpId="1" nodeType="withEffect">
                                  <p:stCondLst>
                                    <p:cond delay="0"/>
                                  </p:stCondLst>
                                  <p:childTnLst>
                                    <p:animMotion origin="layout" path="M 0.10609 -0.00341 L -4.05209E-6 1.98366E-6 " pathEditMode="relative" rAng="0" ptsTypes="AA">
                                      <p:cBhvr>
                                        <p:cTn id="25" dur="500" fill="hold"/>
                                        <p:tgtEl>
                                          <p:spTgt spid="17"/>
                                        </p:tgtEl>
                                        <p:attrNameLst>
                                          <p:attrName>ppt_x</p:attrName>
                                          <p:attrName>ppt_y</p:attrName>
                                        </p:attrNameLst>
                                      </p:cBhvr>
                                      <p:rCtr x="-5311" y="159"/>
                                    </p:animMotion>
                                  </p:childTnLst>
                                </p:cTn>
                              </p:par>
                            </p:childTnLst>
                          </p:cTn>
                        </p:par>
                        <p:par>
                          <p:cTn id="26" fill="hold">
                            <p:stCondLst>
                              <p:cond delay="1000"/>
                            </p:stCondLst>
                            <p:childTnLst>
                              <p:par>
                                <p:cTn id="27" presetID="53" presetClass="entr" presetSubtype="16"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ppt_w</p:attrName>
                                        </p:attrNameLst>
                                      </p:cBhvr>
                                      <p:tavLst>
                                        <p:tav tm="0">
                                          <p:val>
                                            <p:fltVal val="0"/>
                                          </p:val>
                                        </p:tav>
                                        <p:tav tm="100000">
                                          <p:val>
                                            <p:strVal val="#ppt_w"/>
                                          </p:val>
                                        </p:tav>
                                      </p:tavLst>
                                    </p:anim>
                                    <p:anim calcmode="lin" valueType="num">
                                      <p:cBhvr>
                                        <p:cTn id="30" dur="500" fill="hold"/>
                                        <p:tgtEl>
                                          <p:spTgt spid="7"/>
                                        </p:tgtEl>
                                        <p:attrNameLst>
                                          <p:attrName>ppt_h</p:attrName>
                                        </p:attrNameLst>
                                      </p:cBhvr>
                                      <p:tavLst>
                                        <p:tav tm="0">
                                          <p:val>
                                            <p:fltVal val="0"/>
                                          </p:val>
                                        </p:tav>
                                        <p:tav tm="100000">
                                          <p:val>
                                            <p:strVal val="#ppt_h"/>
                                          </p:val>
                                        </p:tav>
                                      </p:tavLst>
                                    </p:anim>
                                    <p:animEffect transition="in" filter="fade">
                                      <p:cBhvr>
                                        <p:cTn id="31" dur="500"/>
                                        <p:tgtEl>
                                          <p:spTgt spid="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500"/>
                                        <p:tgtEl>
                                          <p:spTgt spid="58"/>
                                        </p:tgtEl>
                                      </p:cBhvr>
                                    </p:animEffect>
                                  </p:childTnLst>
                                </p:cTn>
                              </p:par>
                              <p:par>
                                <p:cTn id="35" presetID="0" presetClass="path" presetSubtype="0" decel="50000" fill="hold" grpId="1" nodeType="withEffect">
                                  <p:stCondLst>
                                    <p:cond delay="0"/>
                                  </p:stCondLst>
                                  <p:childTnLst>
                                    <p:animMotion origin="layout" path="M 0.10609 -0.00341 L -4.05209E-6 6.35497E-7 " pathEditMode="relative" rAng="0" ptsTypes="AA">
                                      <p:cBhvr>
                                        <p:cTn id="36" dur="500" fill="hold"/>
                                        <p:tgtEl>
                                          <p:spTgt spid="58"/>
                                        </p:tgtEl>
                                        <p:attrNameLst>
                                          <p:attrName>ppt_x</p:attrName>
                                          <p:attrName>ppt_y</p:attrName>
                                        </p:attrNameLst>
                                      </p:cBhvr>
                                      <p:rCtr x="-5311" y="159"/>
                                    </p:animMotion>
                                  </p:childTnLst>
                                </p:cTn>
                              </p:par>
                            </p:childTnLst>
                          </p:cTn>
                        </p:par>
                        <p:par>
                          <p:cTn id="37" fill="hold">
                            <p:stCondLst>
                              <p:cond delay="1500"/>
                            </p:stCondLst>
                            <p:childTnLst>
                              <p:par>
                                <p:cTn id="38" presetID="53" presetClass="entr" presetSubtype="16" fill="hold" nodeType="after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p:cTn id="40" dur="500" fill="hold"/>
                                        <p:tgtEl>
                                          <p:spTgt spid="4"/>
                                        </p:tgtEl>
                                        <p:attrNameLst>
                                          <p:attrName>ppt_w</p:attrName>
                                        </p:attrNameLst>
                                      </p:cBhvr>
                                      <p:tavLst>
                                        <p:tav tm="0">
                                          <p:val>
                                            <p:fltVal val="0"/>
                                          </p:val>
                                        </p:tav>
                                        <p:tav tm="100000">
                                          <p:val>
                                            <p:strVal val="#ppt_w"/>
                                          </p:val>
                                        </p:tav>
                                      </p:tavLst>
                                    </p:anim>
                                    <p:anim calcmode="lin" valueType="num">
                                      <p:cBhvr>
                                        <p:cTn id="41" dur="500" fill="hold"/>
                                        <p:tgtEl>
                                          <p:spTgt spid="4"/>
                                        </p:tgtEl>
                                        <p:attrNameLst>
                                          <p:attrName>ppt_h</p:attrName>
                                        </p:attrNameLst>
                                      </p:cBhvr>
                                      <p:tavLst>
                                        <p:tav tm="0">
                                          <p:val>
                                            <p:fltVal val="0"/>
                                          </p:val>
                                        </p:tav>
                                        <p:tav tm="100000">
                                          <p:val>
                                            <p:strVal val="#ppt_h"/>
                                          </p:val>
                                        </p:tav>
                                      </p:tavLst>
                                    </p:anim>
                                    <p:animEffect transition="in" filter="fade">
                                      <p:cBhvr>
                                        <p:cTn id="42" dur="500"/>
                                        <p:tgtEl>
                                          <p:spTgt spid="4"/>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56"/>
                                        </p:tgtEl>
                                        <p:attrNameLst>
                                          <p:attrName>style.visibility</p:attrName>
                                        </p:attrNameLst>
                                      </p:cBhvr>
                                      <p:to>
                                        <p:strVal val="visible"/>
                                      </p:to>
                                    </p:set>
                                    <p:animEffect transition="in" filter="fade">
                                      <p:cBhvr>
                                        <p:cTn id="45" dur="500"/>
                                        <p:tgtEl>
                                          <p:spTgt spid="56"/>
                                        </p:tgtEl>
                                      </p:cBhvr>
                                    </p:animEffect>
                                  </p:childTnLst>
                                </p:cTn>
                              </p:par>
                              <p:par>
                                <p:cTn id="46" presetID="0" presetClass="path" presetSubtype="0" decel="50000" fill="hold" grpId="1" nodeType="withEffect">
                                  <p:stCondLst>
                                    <p:cond delay="0"/>
                                  </p:stCondLst>
                                  <p:childTnLst>
                                    <p:animMotion origin="layout" path="M -0.10736 0.00386 L -3.10864E-6 6.35497E-7 " pathEditMode="relative" rAng="0" ptsTypes="AA">
                                      <p:cBhvr>
                                        <p:cTn id="47" dur="500" fill="hold"/>
                                        <p:tgtEl>
                                          <p:spTgt spid="56"/>
                                        </p:tgtEl>
                                        <p:attrNameLst>
                                          <p:attrName>ppt_x</p:attrName>
                                          <p:attrName>ppt_y</p:attrName>
                                        </p:attrNameLst>
                                      </p:cBhvr>
                                      <p:rCtr x="5362" y="-204"/>
                                    </p:animMotion>
                                  </p:childTnLst>
                                </p:cTn>
                              </p:par>
                            </p:childTnLst>
                          </p:cTn>
                        </p:par>
                        <p:par>
                          <p:cTn id="48" fill="hold">
                            <p:stCondLst>
                              <p:cond delay="2000"/>
                            </p:stCondLst>
                            <p:childTnLst>
                              <p:par>
                                <p:cTn id="49" presetID="10" presetClass="entr" presetSubtype="0" fill="hold"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500"/>
                                        <p:tgtEl>
                                          <p:spTgt spid="38"/>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5"/>
                                        </p:tgtEl>
                                        <p:attrNameLst>
                                          <p:attrName>style.visibility</p:attrName>
                                        </p:attrNameLst>
                                      </p:cBhvr>
                                      <p:to>
                                        <p:strVal val="visible"/>
                                      </p:to>
                                    </p:set>
                                    <p:animEffect transition="in" filter="fade">
                                      <p:cBhvr>
                                        <p:cTn id="5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4" grpId="0"/>
      <p:bldP spid="54" grpId="1"/>
      <p:bldP spid="56" grpId="0"/>
      <p:bldP spid="56" grpId="1"/>
      <p:bldP spid="58" grpId="0"/>
      <p:bldP spid="58" grpId="1"/>
      <p:bldP spid="17" grpId="0"/>
      <p:bldP spid="17"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96"/>
          <p:cNvSpPr/>
          <p:nvPr/>
        </p:nvSpPr>
        <p:spPr bwMode="auto">
          <a:xfrm>
            <a:off x="434014" y="2215600"/>
            <a:ext cx="11430607" cy="3383280"/>
          </a:xfrm>
          <a:prstGeom prst="rect">
            <a:avLst/>
          </a:prstGeom>
          <a:solidFill>
            <a:schemeClr val="bg1">
              <a:lumMod val="95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3218" tIns="46609" rIns="93218" bIns="46609" numCol="1" rtlCol="0" anchor="ctr" anchorCtr="0" compatLnSpc="1">
            <a:prstTxWarp prst="textNoShape">
              <a:avLst/>
            </a:prstTxWarp>
          </a:bodyPr>
          <a:lstStyle/>
          <a:p>
            <a:pPr marL="0" marR="0" lvl="0" indent="0" algn="ctr" defTabSz="931839" rtl="0" eaLnBrk="1" fontAlgn="base" latinLnBrk="0" hangingPunct="1">
              <a:lnSpc>
                <a:spcPct val="100000"/>
              </a:lnSpc>
              <a:spcBef>
                <a:spcPct val="0"/>
              </a:spcBef>
              <a:spcAft>
                <a:spcPct val="0"/>
              </a:spcAft>
              <a:buClrTx/>
              <a:buSzTx/>
              <a:buFontTx/>
              <a:buNone/>
              <a:tabLst/>
              <a:defRPr/>
            </a:pPr>
            <a:endParaRPr kumimoji="0" lang="en-US" sz="204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grpSp>
        <p:nvGrpSpPr>
          <p:cNvPr id="19" name="Group 18">
            <a:extLst>
              <a:ext uri="{FF2B5EF4-FFF2-40B4-BE49-F238E27FC236}">
                <a16:creationId xmlns:a16="http://schemas.microsoft.com/office/drawing/2014/main" id="{850A273E-FDFD-4C6B-83ED-1306A58A75EA}"/>
              </a:ext>
            </a:extLst>
          </p:cNvPr>
          <p:cNvGrpSpPr/>
          <p:nvPr/>
        </p:nvGrpSpPr>
        <p:grpSpPr>
          <a:xfrm>
            <a:off x="5593896" y="2775076"/>
            <a:ext cx="1200378" cy="1200378"/>
            <a:chOff x="7029614" y="4503752"/>
            <a:chExt cx="1177265" cy="1177265"/>
          </a:xfrm>
        </p:grpSpPr>
        <p:sp>
          <p:nvSpPr>
            <p:cNvPr id="20" name="Oval 19">
              <a:extLst>
                <a:ext uri="{FF2B5EF4-FFF2-40B4-BE49-F238E27FC236}">
                  <a16:creationId xmlns:a16="http://schemas.microsoft.com/office/drawing/2014/main" id="{AF052A41-591F-477F-A322-7FE7430CBD9F}"/>
                </a:ext>
              </a:extLst>
            </p:cNvPr>
            <p:cNvSpPr/>
            <p:nvPr/>
          </p:nvSpPr>
          <p:spPr bwMode="auto">
            <a:xfrm>
              <a:off x="7029614" y="4503752"/>
              <a:ext cx="1177265" cy="1177265"/>
            </a:xfrm>
            <a:prstGeom prst="ellipse">
              <a:avLst/>
            </a:prstGeom>
            <a:solidFill>
              <a:schemeClr val="tx2"/>
            </a:solidFill>
            <a:ln w="127000" cap="flat" cmpd="sng" algn="ctr">
              <a:solidFill>
                <a:schemeClr val="bg1">
                  <a:lumMod val="95000"/>
                </a:schemeClr>
              </a:solidFill>
              <a:prstDash val="solid"/>
              <a:miter lim="800000"/>
            </a:ln>
            <a:effectLst/>
          </p:spPr>
          <p:txBody>
            <a:bodyPr rot="0" spcFirstLastPara="0" vertOverflow="overflow" horzOverflow="overflow" vert="horz" wrap="square" lIns="219295" tIns="175436" rIns="219295" bIns="175436" numCol="1" spcCol="0" rtlCol="0" fromWordArt="0" anchor="t" anchorCtr="0" forceAA="0" compatLnSpc="1">
              <a:prstTxWarp prst="textNoShape">
                <a:avLst/>
              </a:prstTxWarp>
              <a:noAutofit/>
            </a:bodyPr>
            <a:lstStyle/>
            <a:p>
              <a:pPr marL="0" marR="0" lvl="0" indent="0" algn="ctr" defTabSz="1117996" rtl="0" eaLnBrk="1" fontAlgn="base" latinLnBrk="0" hangingPunct="1">
                <a:lnSpc>
                  <a:spcPct val="90000"/>
                </a:lnSpc>
                <a:spcBef>
                  <a:spcPct val="0"/>
                </a:spcBef>
                <a:spcAft>
                  <a:spcPct val="0"/>
                </a:spcAft>
                <a:buClrTx/>
                <a:buSzTx/>
                <a:buFontTx/>
                <a:buNone/>
                <a:tabLst/>
                <a:defRPr/>
              </a:pPr>
              <a:endParaRPr kumimoji="0" lang="en-US" sz="2877"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21" name="Picture 20">
              <a:extLst>
                <a:ext uri="{FF2B5EF4-FFF2-40B4-BE49-F238E27FC236}">
                  <a16:creationId xmlns:a16="http://schemas.microsoft.com/office/drawing/2014/main" id="{485B443F-4006-48DE-8AB8-3CDAF956FA24}"/>
                </a:ext>
              </a:extLst>
            </p:cNvPr>
            <p:cNvPicPr>
              <a:picLocks noChangeAspect="1"/>
            </p:cNvPicPr>
            <p:nvPr/>
          </p:nvPicPr>
          <p:blipFill>
            <a:blip r:embed="rId3"/>
            <a:stretch>
              <a:fillRect/>
            </a:stretch>
          </p:blipFill>
          <p:spPr>
            <a:xfrm>
              <a:off x="7335701" y="4803518"/>
              <a:ext cx="566831" cy="577732"/>
            </a:xfrm>
            <a:prstGeom prst="rect">
              <a:avLst/>
            </a:prstGeom>
          </p:spPr>
        </p:pic>
      </p:grpSp>
      <p:grpSp>
        <p:nvGrpSpPr>
          <p:cNvPr id="22" name="Group 21">
            <a:extLst>
              <a:ext uri="{FF2B5EF4-FFF2-40B4-BE49-F238E27FC236}">
                <a16:creationId xmlns:a16="http://schemas.microsoft.com/office/drawing/2014/main" id="{54A71AD6-A424-474C-828E-E7E7CD5E3B0D}"/>
              </a:ext>
            </a:extLst>
          </p:cNvPr>
          <p:cNvGrpSpPr/>
          <p:nvPr/>
        </p:nvGrpSpPr>
        <p:grpSpPr>
          <a:xfrm>
            <a:off x="5593896" y="2775076"/>
            <a:ext cx="1200378" cy="1200378"/>
            <a:chOff x="4528314" y="2276987"/>
            <a:chExt cx="1177265" cy="1177265"/>
          </a:xfrm>
        </p:grpSpPr>
        <p:sp>
          <p:nvSpPr>
            <p:cNvPr id="23" name="Oval 22">
              <a:extLst>
                <a:ext uri="{FF2B5EF4-FFF2-40B4-BE49-F238E27FC236}">
                  <a16:creationId xmlns:a16="http://schemas.microsoft.com/office/drawing/2014/main" id="{728BB4E9-E850-44FA-AF06-39D10E5FF79D}"/>
                </a:ext>
              </a:extLst>
            </p:cNvPr>
            <p:cNvSpPr/>
            <p:nvPr/>
          </p:nvSpPr>
          <p:spPr bwMode="auto">
            <a:xfrm>
              <a:off x="4528314" y="2276987"/>
              <a:ext cx="1177265" cy="1177265"/>
            </a:xfrm>
            <a:prstGeom prst="ellipse">
              <a:avLst/>
            </a:prstGeom>
            <a:solidFill>
              <a:schemeClr val="tx2"/>
            </a:solidFill>
            <a:ln w="127000" cap="flat" cmpd="sng" algn="ctr">
              <a:solidFill>
                <a:schemeClr val="bg1">
                  <a:lumMod val="95000"/>
                </a:schemeClr>
              </a:solidFill>
              <a:prstDash val="solid"/>
              <a:miter lim="800000"/>
            </a:ln>
            <a:effectLst/>
          </p:spPr>
          <p:txBody>
            <a:bodyPr rot="0" spcFirstLastPara="0" vertOverflow="overflow" horzOverflow="overflow" vert="horz" wrap="square" lIns="219295" tIns="175436" rIns="219295" bIns="175436" numCol="1" spcCol="0" rtlCol="0" fromWordArt="0" anchor="t" anchorCtr="0" forceAA="0" compatLnSpc="1">
              <a:prstTxWarp prst="textNoShape">
                <a:avLst/>
              </a:prstTxWarp>
              <a:noAutofit/>
            </a:bodyPr>
            <a:lstStyle/>
            <a:p>
              <a:pPr marL="0" marR="0" lvl="0" indent="0" algn="ctr" defTabSz="1117996" rtl="0" eaLnBrk="1" fontAlgn="base" latinLnBrk="0" hangingPunct="1">
                <a:lnSpc>
                  <a:spcPct val="90000"/>
                </a:lnSpc>
                <a:spcBef>
                  <a:spcPct val="0"/>
                </a:spcBef>
                <a:spcAft>
                  <a:spcPct val="0"/>
                </a:spcAft>
                <a:buClrTx/>
                <a:buSzTx/>
                <a:buFontTx/>
                <a:buNone/>
                <a:tabLst/>
                <a:defRPr/>
              </a:pPr>
              <a:endParaRPr kumimoji="0" lang="en-US" sz="2877"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24" name="Picture 23">
              <a:extLst>
                <a:ext uri="{FF2B5EF4-FFF2-40B4-BE49-F238E27FC236}">
                  <a16:creationId xmlns:a16="http://schemas.microsoft.com/office/drawing/2014/main" id="{29070FBF-E10F-4535-9D68-E8BFA92307E1}"/>
                </a:ext>
              </a:extLst>
            </p:cNvPr>
            <p:cNvPicPr>
              <a:picLocks noChangeAspect="1"/>
            </p:cNvPicPr>
            <p:nvPr/>
          </p:nvPicPr>
          <p:blipFill>
            <a:blip r:embed="rId4"/>
            <a:stretch>
              <a:fillRect/>
            </a:stretch>
          </p:blipFill>
          <p:spPr>
            <a:xfrm>
              <a:off x="4795477" y="2554607"/>
              <a:ext cx="566831" cy="545030"/>
            </a:xfrm>
            <a:prstGeom prst="rect">
              <a:avLst/>
            </a:prstGeom>
          </p:spPr>
        </p:pic>
      </p:grpSp>
      <p:grpSp>
        <p:nvGrpSpPr>
          <p:cNvPr id="25" name="Group 24">
            <a:extLst>
              <a:ext uri="{FF2B5EF4-FFF2-40B4-BE49-F238E27FC236}">
                <a16:creationId xmlns:a16="http://schemas.microsoft.com/office/drawing/2014/main" id="{073A5470-6AA3-4CF7-9211-7DBBD4E54961}"/>
              </a:ext>
            </a:extLst>
          </p:cNvPr>
          <p:cNvGrpSpPr/>
          <p:nvPr/>
        </p:nvGrpSpPr>
        <p:grpSpPr>
          <a:xfrm>
            <a:off x="5593896" y="2775076"/>
            <a:ext cx="1200378" cy="1200378"/>
            <a:chOff x="7029614" y="2276987"/>
            <a:chExt cx="1177265" cy="1177265"/>
          </a:xfrm>
        </p:grpSpPr>
        <p:sp>
          <p:nvSpPr>
            <p:cNvPr id="26" name="Oval 25">
              <a:extLst>
                <a:ext uri="{FF2B5EF4-FFF2-40B4-BE49-F238E27FC236}">
                  <a16:creationId xmlns:a16="http://schemas.microsoft.com/office/drawing/2014/main" id="{E441CAD4-7BD9-4796-8089-7D2DC742769C}"/>
                </a:ext>
              </a:extLst>
            </p:cNvPr>
            <p:cNvSpPr/>
            <p:nvPr/>
          </p:nvSpPr>
          <p:spPr bwMode="auto">
            <a:xfrm>
              <a:off x="7029614" y="2276987"/>
              <a:ext cx="1177265" cy="1177265"/>
            </a:xfrm>
            <a:prstGeom prst="ellipse">
              <a:avLst/>
            </a:prstGeom>
            <a:solidFill>
              <a:schemeClr val="tx2"/>
            </a:solidFill>
            <a:ln w="127000" cap="flat" cmpd="sng" algn="ctr">
              <a:solidFill>
                <a:schemeClr val="bg1">
                  <a:lumMod val="95000"/>
                </a:schemeClr>
              </a:solidFill>
              <a:prstDash val="solid"/>
              <a:miter lim="800000"/>
            </a:ln>
            <a:effectLst/>
          </p:spPr>
          <p:txBody>
            <a:bodyPr rot="0" spcFirstLastPara="0" vertOverflow="overflow" horzOverflow="overflow" vert="horz" wrap="square" lIns="219295" tIns="175436" rIns="219295" bIns="175436" numCol="1" spcCol="0" rtlCol="0" fromWordArt="0" anchor="t" anchorCtr="0" forceAA="0" compatLnSpc="1">
              <a:prstTxWarp prst="textNoShape">
                <a:avLst/>
              </a:prstTxWarp>
              <a:noAutofit/>
            </a:bodyPr>
            <a:lstStyle/>
            <a:p>
              <a:pPr marL="0" marR="0" lvl="0" indent="0" algn="ctr" defTabSz="1117996" rtl="0" eaLnBrk="1" fontAlgn="base" latinLnBrk="0" hangingPunct="1">
                <a:lnSpc>
                  <a:spcPct val="90000"/>
                </a:lnSpc>
                <a:spcBef>
                  <a:spcPct val="0"/>
                </a:spcBef>
                <a:spcAft>
                  <a:spcPct val="0"/>
                </a:spcAft>
                <a:buClrTx/>
                <a:buSzTx/>
                <a:buFontTx/>
                <a:buNone/>
                <a:tabLst/>
                <a:defRPr/>
              </a:pPr>
              <a:endParaRPr kumimoji="0" lang="en-US" sz="2877"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27" name="Picture 26">
              <a:extLst>
                <a:ext uri="{FF2B5EF4-FFF2-40B4-BE49-F238E27FC236}">
                  <a16:creationId xmlns:a16="http://schemas.microsoft.com/office/drawing/2014/main" id="{250F2472-5DF4-4E24-B058-AD0C1555FF6C}"/>
                </a:ext>
              </a:extLst>
            </p:cNvPr>
            <p:cNvPicPr>
              <a:picLocks noChangeAspect="1"/>
            </p:cNvPicPr>
            <p:nvPr/>
          </p:nvPicPr>
          <p:blipFill>
            <a:blip r:embed="rId5"/>
            <a:stretch>
              <a:fillRect/>
            </a:stretch>
          </p:blipFill>
          <p:spPr>
            <a:xfrm rot="3561730">
              <a:off x="7318419" y="2494613"/>
              <a:ext cx="479627" cy="512328"/>
            </a:xfrm>
            <a:prstGeom prst="rect">
              <a:avLst/>
            </a:prstGeom>
          </p:spPr>
        </p:pic>
        <p:sp>
          <p:nvSpPr>
            <p:cNvPr id="28" name="Rectangle 27">
              <a:extLst>
                <a:ext uri="{FF2B5EF4-FFF2-40B4-BE49-F238E27FC236}">
                  <a16:creationId xmlns:a16="http://schemas.microsoft.com/office/drawing/2014/main" id="{6278E7B5-BD59-4A29-9C8C-EDEEAA3E8FB8}"/>
                </a:ext>
              </a:extLst>
            </p:cNvPr>
            <p:cNvSpPr/>
            <p:nvPr/>
          </p:nvSpPr>
          <p:spPr bwMode="auto">
            <a:xfrm>
              <a:off x="7523480" y="2803965"/>
              <a:ext cx="232715" cy="2857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70" tIns="149177" rIns="186470" bIns="149177" numCol="1" spcCol="0" rtlCol="0" fromWordArt="0" anchor="t" anchorCtr="0" forceAA="0" compatLnSpc="1">
              <a:prstTxWarp prst="textNoShape">
                <a:avLst/>
              </a:prstTxWarp>
              <a:noAutofit/>
            </a:bodyPr>
            <a:lstStyle/>
            <a:p>
              <a:pPr marL="0" marR="0" lvl="0" indent="0" algn="ctr" defTabSz="950751" rtl="0" eaLnBrk="1" fontAlgn="base" latinLnBrk="0" hangingPunct="1">
                <a:lnSpc>
                  <a:spcPct val="90000"/>
                </a:lnSpc>
                <a:spcBef>
                  <a:spcPct val="0"/>
                </a:spcBef>
                <a:spcAft>
                  <a:spcPct val="0"/>
                </a:spcAft>
                <a:buClrTx/>
                <a:buSzTx/>
                <a:buFontTx/>
                <a:buNone/>
                <a:tabLst/>
                <a:defRPr/>
              </a:pPr>
              <a:endParaRPr kumimoji="0" lang="en-US" sz="2448"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29" name="Group 28">
              <a:extLst>
                <a:ext uri="{FF2B5EF4-FFF2-40B4-BE49-F238E27FC236}">
                  <a16:creationId xmlns:a16="http://schemas.microsoft.com/office/drawing/2014/main" id="{32E18486-72DB-4985-9C04-762DD51C93FE}"/>
                </a:ext>
              </a:extLst>
            </p:cNvPr>
            <p:cNvGrpSpPr/>
            <p:nvPr/>
          </p:nvGrpSpPr>
          <p:grpSpPr>
            <a:xfrm>
              <a:off x="7519197" y="2791450"/>
              <a:ext cx="375085" cy="374548"/>
              <a:chOff x="-2627313" y="-174625"/>
              <a:chExt cx="2216150" cy="2212975"/>
            </a:xfrm>
          </p:grpSpPr>
          <p:sp>
            <p:nvSpPr>
              <p:cNvPr id="30" name="Freeform 5">
                <a:extLst>
                  <a:ext uri="{FF2B5EF4-FFF2-40B4-BE49-F238E27FC236}">
                    <a16:creationId xmlns:a16="http://schemas.microsoft.com/office/drawing/2014/main" id="{ECED70FF-6FBD-4FD0-9E1A-FA719722E401}"/>
                  </a:ext>
                </a:extLst>
              </p:cNvPr>
              <p:cNvSpPr>
                <a:spLocks/>
              </p:cNvSpPr>
              <p:nvPr/>
            </p:nvSpPr>
            <p:spPr bwMode="auto">
              <a:xfrm>
                <a:off x="-2627313" y="-174625"/>
                <a:ext cx="2216150" cy="2212975"/>
              </a:xfrm>
              <a:custGeom>
                <a:avLst/>
                <a:gdLst>
                  <a:gd name="T0" fmla="*/ 1396 w 1396"/>
                  <a:gd name="T1" fmla="*/ 468 h 1394"/>
                  <a:gd name="T2" fmla="*/ 927 w 1396"/>
                  <a:gd name="T3" fmla="*/ 0 h 1394"/>
                  <a:gd name="T4" fmla="*/ 0 w 1396"/>
                  <a:gd name="T5" fmla="*/ 0 h 1394"/>
                  <a:gd name="T6" fmla="*/ 0 w 1396"/>
                  <a:gd name="T7" fmla="*/ 926 h 1394"/>
                  <a:gd name="T8" fmla="*/ 469 w 1396"/>
                  <a:gd name="T9" fmla="*/ 1394 h 1394"/>
                  <a:gd name="T10" fmla="*/ 1396 w 1396"/>
                  <a:gd name="T11" fmla="*/ 1394 h 1394"/>
                  <a:gd name="T12" fmla="*/ 1396 w 1396"/>
                  <a:gd name="T13" fmla="*/ 468 h 1394"/>
                </a:gdLst>
                <a:ahLst/>
                <a:cxnLst>
                  <a:cxn ang="0">
                    <a:pos x="T0" y="T1"/>
                  </a:cxn>
                  <a:cxn ang="0">
                    <a:pos x="T2" y="T3"/>
                  </a:cxn>
                  <a:cxn ang="0">
                    <a:pos x="T4" y="T5"/>
                  </a:cxn>
                  <a:cxn ang="0">
                    <a:pos x="T6" y="T7"/>
                  </a:cxn>
                  <a:cxn ang="0">
                    <a:pos x="T8" y="T9"/>
                  </a:cxn>
                  <a:cxn ang="0">
                    <a:pos x="T10" y="T11"/>
                  </a:cxn>
                  <a:cxn ang="0">
                    <a:pos x="T12" y="T13"/>
                  </a:cxn>
                </a:cxnLst>
                <a:rect l="0" t="0" r="r" b="b"/>
                <a:pathLst>
                  <a:path w="1396" h="1394">
                    <a:moveTo>
                      <a:pt x="1396" y="468"/>
                    </a:moveTo>
                    <a:lnTo>
                      <a:pt x="927" y="0"/>
                    </a:lnTo>
                    <a:lnTo>
                      <a:pt x="0" y="0"/>
                    </a:lnTo>
                    <a:lnTo>
                      <a:pt x="0" y="926"/>
                    </a:lnTo>
                    <a:lnTo>
                      <a:pt x="469" y="1394"/>
                    </a:lnTo>
                    <a:lnTo>
                      <a:pt x="1396" y="1394"/>
                    </a:lnTo>
                    <a:lnTo>
                      <a:pt x="1396" y="468"/>
                    </a:lnTo>
                    <a:close/>
                  </a:path>
                </a:pathLst>
              </a:custGeom>
              <a:noFill/>
              <a:ln w="381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389" tIns="45694" rIns="91389" bIns="45694" numCol="1" anchor="t" anchorCtr="0" compatLnSpc="1">
                <a:prstTxWarp prst="textNoShape">
                  <a:avLst/>
                </a:prstTxWarp>
              </a:bodyPr>
              <a:lstStyle/>
              <a:p>
                <a:pPr marL="0" marR="0" lvl="0" indent="0" algn="l" defTabSz="913782"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505050"/>
                  </a:solidFill>
                  <a:effectLst/>
                  <a:uLnTx/>
                  <a:uFillTx/>
                  <a:latin typeface="Segoe UI"/>
                  <a:ea typeface="+mn-ea"/>
                  <a:cs typeface="+mn-cs"/>
                </a:endParaRPr>
              </a:p>
            </p:txBody>
          </p:sp>
          <p:sp>
            <p:nvSpPr>
              <p:cNvPr id="31" name="Freeform 6">
                <a:extLst>
                  <a:ext uri="{FF2B5EF4-FFF2-40B4-BE49-F238E27FC236}">
                    <a16:creationId xmlns:a16="http://schemas.microsoft.com/office/drawing/2014/main" id="{4B165A86-B51D-43A2-9B80-8D363C72C533}"/>
                  </a:ext>
                </a:extLst>
              </p:cNvPr>
              <p:cNvSpPr>
                <a:spLocks/>
              </p:cNvSpPr>
              <p:nvPr/>
            </p:nvSpPr>
            <p:spPr bwMode="auto">
              <a:xfrm>
                <a:off x="-2627313" y="-174625"/>
                <a:ext cx="2216150" cy="742950"/>
              </a:xfrm>
              <a:custGeom>
                <a:avLst/>
                <a:gdLst>
                  <a:gd name="T0" fmla="*/ 1396 w 1396"/>
                  <a:gd name="T1" fmla="*/ 468 h 468"/>
                  <a:gd name="T2" fmla="*/ 469 w 1396"/>
                  <a:gd name="T3" fmla="*/ 468 h 468"/>
                  <a:gd name="T4" fmla="*/ 0 w 1396"/>
                  <a:gd name="T5" fmla="*/ 0 h 468"/>
                </a:gdLst>
                <a:ahLst/>
                <a:cxnLst>
                  <a:cxn ang="0">
                    <a:pos x="T0" y="T1"/>
                  </a:cxn>
                  <a:cxn ang="0">
                    <a:pos x="T2" y="T3"/>
                  </a:cxn>
                  <a:cxn ang="0">
                    <a:pos x="T4" y="T5"/>
                  </a:cxn>
                </a:cxnLst>
                <a:rect l="0" t="0" r="r" b="b"/>
                <a:pathLst>
                  <a:path w="1396" h="468">
                    <a:moveTo>
                      <a:pt x="1396" y="468"/>
                    </a:moveTo>
                    <a:lnTo>
                      <a:pt x="469" y="468"/>
                    </a:lnTo>
                    <a:lnTo>
                      <a:pt x="0" y="0"/>
                    </a:lnTo>
                  </a:path>
                </a:pathLst>
              </a:custGeom>
              <a:noFill/>
              <a:ln w="381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389" tIns="45694" rIns="91389" bIns="45694" numCol="1" anchor="t" anchorCtr="0" compatLnSpc="1">
                <a:prstTxWarp prst="textNoShape">
                  <a:avLst/>
                </a:prstTxWarp>
              </a:bodyPr>
              <a:lstStyle/>
              <a:p>
                <a:pPr marL="0" marR="0" lvl="0" indent="0" algn="l" defTabSz="913782"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505050"/>
                  </a:solidFill>
                  <a:effectLst/>
                  <a:uLnTx/>
                  <a:uFillTx/>
                  <a:latin typeface="Segoe UI"/>
                  <a:ea typeface="+mn-ea"/>
                  <a:cs typeface="+mn-cs"/>
                </a:endParaRPr>
              </a:p>
            </p:txBody>
          </p:sp>
          <p:sp>
            <p:nvSpPr>
              <p:cNvPr id="32" name="Line 7">
                <a:extLst>
                  <a:ext uri="{FF2B5EF4-FFF2-40B4-BE49-F238E27FC236}">
                    <a16:creationId xmlns:a16="http://schemas.microsoft.com/office/drawing/2014/main" id="{D97A26BC-6DCF-4056-AB0B-CCE22BF976D8}"/>
                  </a:ext>
                </a:extLst>
              </p:cNvPr>
              <p:cNvSpPr>
                <a:spLocks noChangeShapeType="1"/>
              </p:cNvSpPr>
              <p:nvPr/>
            </p:nvSpPr>
            <p:spPr bwMode="auto">
              <a:xfrm>
                <a:off x="-1882775" y="568325"/>
                <a:ext cx="0" cy="1470025"/>
              </a:xfrm>
              <a:prstGeom prst="line">
                <a:avLst/>
              </a:prstGeom>
              <a:noFill/>
              <a:ln w="381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389" tIns="45694" rIns="91389" bIns="45694" numCol="1" anchor="t" anchorCtr="0" compatLnSpc="1">
                <a:prstTxWarp prst="textNoShape">
                  <a:avLst/>
                </a:prstTxWarp>
              </a:bodyPr>
              <a:lstStyle/>
              <a:p>
                <a:pPr marL="0" marR="0" lvl="0" indent="0" algn="l" defTabSz="913782"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505050"/>
                  </a:solidFill>
                  <a:effectLst/>
                  <a:uLnTx/>
                  <a:uFillTx/>
                  <a:latin typeface="Segoe UI"/>
                  <a:ea typeface="+mn-ea"/>
                  <a:cs typeface="+mn-cs"/>
                </a:endParaRPr>
              </a:p>
            </p:txBody>
          </p:sp>
          <p:sp>
            <p:nvSpPr>
              <p:cNvPr id="33" name="Line 8">
                <a:extLst>
                  <a:ext uri="{FF2B5EF4-FFF2-40B4-BE49-F238E27FC236}">
                    <a16:creationId xmlns:a16="http://schemas.microsoft.com/office/drawing/2014/main" id="{3E5CDA0D-E8DF-450C-A331-DB32C9389A80}"/>
                  </a:ext>
                </a:extLst>
              </p:cNvPr>
              <p:cNvSpPr>
                <a:spLocks noChangeShapeType="1"/>
              </p:cNvSpPr>
              <p:nvPr/>
            </p:nvSpPr>
            <p:spPr bwMode="auto">
              <a:xfrm>
                <a:off x="-1900238" y="-174625"/>
                <a:ext cx="762000" cy="742950"/>
              </a:xfrm>
              <a:prstGeom prst="line">
                <a:avLst/>
              </a:prstGeom>
              <a:noFill/>
              <a:ln w="381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389" tIns="45694" rIns="91389" bIns="45694" numCol="1" anchor="t" anchorCtr="0" compatLnSpc="1">
                <a:prstTxWarp prst="textNoShape">
                  <a:avLst/>
                </a:prstTxWarp>
              </a:bodyPr>
              <a:lstStyle/>
              <a:p>
                <a:pPr marL="0" marR="0" lvl="0" indent="0" algn="l" defTabSz="913782"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505050"/>
                  </a:solidFill>
                  <a:effectLst/>
                  <a:uLnTx/>
                  <a:uFillTx/>
                  <a:latin typeface="Segoe UI"/>
                  <a:ea typeface="+mn-ea"/>
                  <a:cs typeface="+mn-cs"/>
                </a:endParaRPr>
              </a:p>
            </p:txBody>
          </p:sp>
          <p:sp>
            <p:nvSpPr>
              <p:cNvPr id="34" name="Line 9">
                <a:extLst>
                  <a:ext uri="{FF2B5EF4-FFF2-40B4-BE49-F238E27FC236}">
                    <a16:creationId xmlns:a16="http://schemas.microsoft.com/office/drawing/2014/main" id="{3874DD0E-6B6F-4C04-BB26-107A6A39F142}"/>
                  </a:ext>
                </a:extLst>
              </p:cNvPr>
              <p:cNvSpPr>
                <a:spLocks noChangeShapeType="1"/>
              </p:cNvSpPr>
              <p:nvPr/>
            </p:nvSpPr>
            <p:spPr bwMode="auto">
              <a:xfrm>
                <a:off x="-1536700" y="188912"/>
                <a:ext cx="744537" cy="0"/>
              </a:xfrm>
              <a:prstGeom prst="line">
                <a:avLst/>
              </a:prstGeom>
              <a:noFill/>
              <a:ln w="381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389" tIns="45694" rIns="91389" bIns="45694" numCol="1" anchor="t" anchorCtr="0" compatLnSpc="1">
                <a:prstTxWarp prst="textNoShape">
                  <a:avLst/>
                </a:prstTxWarp>
              </a:bodyPr>
              <a:lstStyle/>
              <a:p>
                <a:pPr marL="0" marR="0" lvl="0" indent="0" algn="l" defTabSz="913782"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505050"/>
                  </a:solidFill>
                  <a:effectLst/>
                  <a:uLnTx/>
                  <a:uFillTx/>
                  <a:latin typeface="Segoe UI"/>
                  <a:ea typeface="+mn-ea"/>
                  <a:cs typeface="+mn-cs"/>
                </a:endParaRPr>
              </a:p>
            </p:txBody>
          </p:sp>
        </p:grpSp>
      </p:grpSp>
      <p:grpSp>
        <p:nvGrpSpPr>
          <p:cNvPr id="35" name="Group 34">
            <a:extLst>
              <a:ext uri="{FF2B5EF4-FFF2-40B4-BE49-F238E27FC236}">
                <a16:creationId xmlns:a16="http://schemas.microsoft.com/office/drawing/2014/main" id="{C251E1F5-BBCD-4144-B5AE-A11284707F38}"/>
              </a:ext>
            </a:extLst>
          </p:cNvPr>
          <p:cNvGrpSpPr/>
          <p:nvPr/>
        </p:nvGrpSpPr>
        <p:grpSpPr>
          <a:xfrm>
            <a:off x="5593896" y="2775076"/>
            <a:ext cx="1200378" cy="1200378"/>
            <a:chOff x="4528314" y="4503752"/>
            <a:chExt cx="1177265" cy="1177265"/>
          </a:xfrm>
        </p:grpSpPr>
        <p:sp>
          <p:nvSpPr>
            <p:cNvPr id="36" name="Oval 35">
              <a:extLst>
                <a:ext uri="{FF2B5EF4-FFF2-40B4-BE49-F238E27FC236}">
                  <a16:creationId xmlns:a16="http://schemas.microsoft.com/office/drawing/2014/main" id="{08CDE07E-FC67-4FD3-A1B3-13155BAA8B62}"/>
                </a:ext>
              </a:extLst>
            </p:cNvPr>
            <p:cNvSpPr/>
            <p:nvPr/>
          </p:nvSpPr>
          <p:spPr bwMode="auto">
            <a:xfrm>
              <a:off x="4528314" y="4503752"/>
              <a:ext cx="1177265" cy="1177265"/>
            </a:xfrm>
            <a:prstGeom prst="ellipse">
              <a:avLst/>
            </a:prstGeom>
            <a:solidFill>
              <a:schemeClr val="tx2"/>
            </a:solidFill>
            <a:ln w="127000" cap="flat" cmpd="sng" algn="ctr">
              <a:solidFill>
                <a:schemeClr val="bg1">
                  <a:lumMod val="95000"/>
                </a:schemeClr>
              </a:solidFill>
              <a:prstDash val="solid"/>
              <a:miter lim="800000"/>
            </a:ln>
            <a:effectLst/>
          </p:spPr>
          <p:txBody>
            <a:bodyPr rot="0" spcFirstLastPara="0" vertOverflow="overflow" horzOverflow="overflow" vert="horz" wrap="square" lIns="219295" tIns="175436" rIns="219295" bIns="175436" numCol="1" spcCol="0" rtlCol="0" fromWordArt="0" anchor="t" anchorCtr="0" forceAA="0" compatLnSpc="1">
              <a:prstTxWarp prst="textNoShape">
                <a:avLst/>
              </a:prstTxWarp>
              <a:noAutofit/>
            </a:bodyPr>
            <a:lstStyle/>
            <a:p>
              <a:pPr marL="0" marR="0" lvl="0" indent="0" algn="ctr" defTabSz="1117996" rtl="0" eaLnBrk="1" fontAlgn="base" latinLnBrk="0" hangingPunct="1">
                <a:lnSpc>
                  <a:spcPct val="90000"/>
                </a:lnSpc>
                <a:spcBef>
                  <a:spcPct val="0"/>
                </a:spcBef>
                <a:spcAft>
                  <a:spcPct val="0"/>
                </a:spcAft>
                <a:buClrTx/>
                <a:buSzTx/>
                <a:buFontTx/>
                <a:buNone/>
                <a:tabLst/>
                <a:defRPr/>
              </a:pPr>
              <a:endParaRPr kumimoji="0" lang="en-US" sz="2877"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37" name="Picture 36">
              <a:extLst>
                <a:ext uri="{FF2B5EF4-FFF2-40B4-BE49-F238E27FC236}">
                  <a16:creationId xmlns:a16="http://schemas.microsoft.com/office/drawing/2014/main" id="{72A21F71-FF87-4C81-847F-21372992B866}"/>
                </a:ext>
              </a:extLst>
            </p:cNvPr>
            <p:cNvPicPr>
              <a:picLocks noChangeAspect="1"/>
            </p:cNvPicPr>
            <p:nvPr/>
          </p:nvPicPr>
          <p:blipFill>
            <a:blip r:embed="rId6"/>
            <a:stretch>
              <a:fillRect/>
            </a:stretch>
          </p:blipFill>
          <p:spPr>
            <a:xfrm>
              <a:off x="4847017" y="4773038"/>
              <a:ext cx="555931" cy="501428"/>
            </a:xfrm>
            <a:prstGeom prst="rect">
              <a:avLst/>
            </a:prstGeom>
          </p:spPr>
        </p:pic>
      </p:grpSp>
      <p:sp>
        <p:nvSpPr>
          <p:cNvPr id="41" name="Title 1"/>
          <p:cNvSpPr>
            <a:spLocks noGrp="1"/>
          </p:cNvSpPr>
          <p:nvPr>
            <p:ph type="title"/>
          </p:nvPr>
        </p:nvSpPr>
        <p:spPr/>
        <p:txBody>
          <a:bodyPr/>
          <a:lstStyle/>
          <a:p>
            <a:r>
              <a:rPr lang="en-US" dirty="0"/>
              <a:t>Microsoft Dynamics 365 Business Central</a:t>
            </a:r>
          </a:p>
        </p:txBody>
      </p:sp>
      <p:sp>
        <p:nvSpPr>
          <p:cNvPr id="2" name="Text Placeholder 1"/>
          <p:cNvSpPr>
            <a:spLocks noGrp="1"/>
          </p:cNvSpPr>
          <p:nvPr>
            <p:ph type="body" sz="quarter" idx="10"/>
          </p:nvPr>
        </p:nvSpPr>
        <p:spPr/>
        <p:txBody>
          <a:bodyPr/>
          <a:lstStyle/>
          <a:p>
            <a:r>
              <a:rPr lang="en-US" spc="0" dirty="0"/>
              <a:t>Intelligent business applications in the cloud </a:t>
            </a:r>
          </a:p>
        </p:txBody>
      </p:sp>
      <p:sp>
        <p:nvSpPr>
          <p:cNvPr id="7" name="Rectangle 6"/>
          <p:cNvSpPr/>
          <p:nvPr/>
        </p:nvSpPr>
        <p:spPr bwMode="auto">
          <a:xfrm>
            <a:off x="434013" y="2323187"/>
            <a:ext cx="2651760" cy="3184002"/>
          </a:xfrm>
          <a:prstGeom prst="rect">
            <a:avLst/>
          </a:prstGeom>
          <a:solidFill>
            <a:srgbClr val="B9B9B9">
              <a:alpha val="48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31" tIns="146264" rIns="182831" bIns="146264" numCol="1" spcCol="0" rtlCol="0" fromWordArt="0" anchor="t" anchorCtr="0" forceAA="0" compatLnSpc="1">
            <a:prstTxWarp prst="textNoShape">
              <a:avLst/>
            </a:prstTxWarp>
            <a:noAutofit/>
          </a:bodyPr>
          <a:lstStyle/>
          <a:p>
            <a:pPr marL="0" marR="0" lvl="0" indent="0" algn="ctr" defTabSz="932200"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58" name="Rectangle 57"/>
          <p:cNvSpPr/>
          <p:nvPr/>
        </p:nvSpPr>
        <p:spPr bwMode="auto">
          <a:xfrm>
            <a:off x="9211795" y="2323187"/>
            <a:ext cx="2651760" cy="3184002"/>
          </a:xfrm>
          <a:prstGeom prst="rect">
            <a:avLst/>
          </a:prstGeom>
          <a:solidFill>
            <a:srgbClr val="B9B9B9">
              <a:alpha val="48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31" tIns="146264" rIns="182831" bIns="146264" numCol="1" spcCol="0" rtlCol="0" fromWordArt="0" anchor="t" anchorCtr="0" forceAA="0" compatLnSpc="1">
            <a:prstTxWarp prst="textNoShape">
              <a:avLst/>
            </a:prstTxWarp>
            <a:noAutofit/>
          </a:bodyPr>
          <a:lstStyle/>
          <a:p>
            <a:pPr marL="0" marR="0" lvl="0" indent="0" algn="ctr" defTabSz="932200"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118" name="Picture 117"/>
          <p:cNvPicPr>
            <a:picLocks noChangeAspect="1"/>
          </p:cNvPicPr>
          <p:nvPr/>
        </p:nvPicPr>
        <p:blipFill>
          <a:blip r:embed="rId7" cstate="print">
            <a:extLst>
              <a:ext uri="{BEBA8EAE-BF5A-486C-A8C5-ECC9F3942E4B}">
                <a14:imgProps xmlns:a14="http://schemas.microsoft.com/office/drawing/2010/main">
                  <a14:imgLayer r:embed="rId8">
                    <a14:imgEffect>
                      <a14:saturation sat="0"/>
                    </a14:imgEffect>
                    <a14:imgEffect>
                      <a14:brightnessContrast bright="-29000"/>
                    </a14:imgEffect>
                  </a14:imgLayer>
                </a14:imgProps>
              </a:ext>
              <a:ext uri="{28A0092B-C50C-407E-A947-70E740481C1C}">
                <a14:useLocalDpi xmlns:a14="http://schemas.microsoft.com/office/drawing/2010/main" val="0"/>
              </a:ext>
            </a:extLst>
          </a:blip>
          <a:stretch>
            <a:fillRect/>
          </a:stretch>
        </p:blipFill>
        <p:spPr>
          <a:xfrm>
            <a:off x="786652" y="3685068"/>
            <a:ext cx="1969358" cy="453246"/>
          </a:xfrm>
          <a:prstGeom prst="rect">
            <a:avLst/>
          </a:prstGeom>
        </p:spPr>
      </p:pic>
      <p:sp>
        <p:nvSpPr>
          <p:cNvPr id="122" name="TextBox 121"/>
          <p:cNvSpPr txBox="1"/>
          <p:nvPr/>
        </p:nvSpPr>
        <p:spPr>
          <a:xfrm>
            <a:off x="9582062" y="4509700"/>
            <a:ext cx="1569053" cy="572299"/>
          </a:xfrm>
          <a:prstGeom prst="rect">
            <a:avLst/>
          </a:prstGeom>
          <a:noFill/>
        </p:spPr>
        <p:txBody>
          <a:bodyPr wrap="square" lIns="182779" tIns="146222" rIns="182779" bIns="146222" rtlCol="0">
            <a:spAutoFit/>
          </a:bodyPr>
          <a:lstStyle/>
          <a:p>
            <a:pPr marL="0" marR="0" lvl="0" indent="0" algn="l" defTabSz="913782" rtl="0" eaLnBrk="1" fontAlgn="auto" latinLnBrk="0" hangingPunct="1">
              <a:lnSpc>
                <a:spcPct val="90000"/>
              </a:lnSpc>
              <a:spcBef>
                <a:spcPts val="0"/>
              </a:spcBef>
              <a:spcAft>
                <a:spcPts val="600"/>
              </a:spcAft>
              <a:buClrTx/>
              <a:buSzTx/>
              <a:buFontTx/>
              <a:buNone/>
              <a:tabLst/>
              <a:defRPr/>
            </a:pPr>
            <a:r>
              <a:rPr kumimoji="0" lang="en-US" sz="2000" b="0" i="0" u="none" strike="noStrike" kern="0" cap="none" spc="0" normalizeH="0" baseline="0" noProof="0" dirty="0">
                <a:ln>
                  <a:noFill/>
                </a:ln>
                <a:solidFill>
                  <a:srgbClr val="505050"/>
                </a:solidFill>
                <a:effectLst/>
                <a:uLnTx/>
                <a:uFillTx/>
                <a:latin typeface="Segoe UI"/>
                <a:ea typeface="+mn-ea"/>
                <a:cs typeface="Segoe UI" panose="020B0502040204020203" pitchFamily="34" charset="0"/>
              </a:rPr>
              <a:t>Azure IoT </a:t>
            </a:r>
          </a:p>
        </p:txBody>
      </p:sp>
      <p:sp>
        <p:nvSpPr>
          <p:cNvPr id="123" name="TextBox 122"/>
          <p:cNvSpPr txBox="1"/>
          <p:nvPr/>
        </p:nvSpPr>
        <p:spPr>
          <a:xfrm>
            <a:off x="10067940" y="2757648"/>
            <a:ext cx="1425772" cy="572226"/>
          </a:xfrm>
          <a:prstGeom prst="rect">
            <a:avLst/>
          </a:prstGeom>
          <a:noFill/>
        </p:spPr>
        <p:txBody>
          <a:bodyPr wrap="square" lIns="182779" tIns="146222" rIns="182779" bIns="146222" rtlCol="0">
            <a:spAutoFit/>
          </a:bodyPr>
          <a:lstStyle/>
          <a:p>
            <a:pPr marL="0" marR="0" lvl="0" indent="0" algn="l" defTabSz="913782" rtl="0" eaLnBrk="1" fontAlgn="auto" latinLnBrk="0" hangingPunct="1">
              <a:lnSpc>
                <a:spcPct val="90000"/>
              </a:lnSpc>
              <a:spcBef>
                <a:spcPts val="0"/>
              </a:spcBef>
              <a:spcAft>
                <a:spcPts val="600"/>
              </a:spcAft>
              <a:buClrTx/>
              <a:buSzTx/>
              <a:buFontTx/>
              <a:buNone/>
              <a:tabLst/>
              <a:defRPr/>
            </a:pPr>
            <a:r>
              <a:rPr kumimoji="0" lang="en-US" sz="2000" b="0" i="0" u="none" strike="noStrike" kern="0" cap="none" spc="0" normalizeH="0" baseline="0" noProof="0" dirty="0">
                <a:ln>
                  <a:noFill/>
                </a:ln>
                <a:solidFill>
                  <a:srgbClr val="505050"/>
                </a:solidFill>
                <a:effectLst/>
                <a:uLnTx/>
                <a:uFillTx/>
                <a:latin typeface="Segoe UI"/>
                <a:ea typeface="+mn-ea"/>
                <a:cs typeface="Segoe UI" panose="020B0502040204020203" pitchFamily="34" charset="0"/>
              </a:rPr>
              <a:t>Power BI</a:t>
            </a:r>
          </a:p>
        </p:txBody>
      </p:sp>
      <p:pic>
        <p:nvPicPr>
          <p:cNvPr id="124" name="Picture 123"/>
          <p:cNvPicPr>
            <a:picLocks noChangeAspect="1"/>
          </p:cNvPicPr>
          <p:nvPr/>
        </p:nvPicPr>
        <p:blipFill>
          <a:blip r:embed="rId9" cstate="print">
            <a:extLst>
              <a:ext uri="{BEBA8EAE-BF5A-486C-A8C5-ECC9F3942E4B}">
                <a14:imgProps xmlns:a14="http://schemas.microsoft.com/office/drawing/2010/main">
                  <a14:imgLayer r:embed="rId10">
                    <a14:imgEffect>
                      <a14:brightnessContrast bright="49000" contrast="-70000"/>
                    </a14:imgEffect>
                  </a14:imgLayer>
                </a14:imgProps>
              </a:ext>
              <a:ext uri="{28A0092B-C50C-407E-A947-70E740481C1C}">
                <a14:useLocalDpi xmlns:a14="http://schemas.microsoft.com/office/drawing/2010/main" val="0"/>
              </a:ext>
            </a:extLst>
          </a:blip>
          <a:stretch>
            <a:fillRect/>
          </a:stretch>
        </p:blipFill>
        <p:spPr>
          <a:xfrm>
            <a:off x="9672626" y="2757560"/>
            <a:ext cx="485481" cy="533139"/>
          </a:xfrm>
          <a:prstGeom prst="rect">
            <a:avLst/>
          </a:prstGeom>
        </p:spPr>
      </p:pic>
      <p:sp>
        <p:nvSpPr>
          <p:cNvPr id="125" name="TextBox 124"/>
          <p:cNvSpPr txBox="1"/>
          <p:nvPr/>
        </p:nvSpPr>
        <p:spPr>
          <a:xfrm>
            <a:off x="9586522" y="3497398"/>
            <a:ext cx="1922470" cy="926242"/>
          </a:xfrm>
          <a:prstGeom prst="rect">
            <a:avLst/>
          </a:prstGeom>
          <a:noFill/>
        </p:spPr>
        <p:txBody>
          <a:bodyPr wrap="square" lIns="182779" tIns="146222" rIns="182779" bIns="146222" rtlCol="0">
            <a:spAutoFit/>
          </a:bodyPr>
          <a:lstStyle/>
          <a:p>
            <a:pPr marL="0" marR="0" lvl="0" indent="0" algn="l" defTabSz="913782" rtl="0" eaLnBrk="1" fontAlgn="auto" latinLnBrk="0" hangingPunct="1">
              <a:lnSpc>
                <a:spcPct val="90000"/>
              </a:lnSpc>
              <a:spcBef>
                <a:spcPts val="0"/>
              </a:spcBef>
              <a:spcAft>
                <a:spcPts val="600"/>
              </a:spcAft>
              <a:buClrTx/>
              <a:buSzTx/>
              <a:buFontTx/>
              <a:buNone/>
              <a:tabLst/>
              <a:defRPr/>
            </a:pPr>
            <a:r>
              <a:rPr kumimoji="0" lang="en-US" sz="2000" b="0" i="0" u="none" strike="noStrike" kern="0" cap="none" spc="0" normalizeH="0" baseline="0" noProof="0" dirty="0">
                <a:ln>
                  <a:noFill/>
                </a:ln>
                <a:solidFill>
                  <a:srgbClr val="505050"/>
                </a:solidFill>
                <a:effectLst/>
                <a:uLnTx/>
                <a:uFillTx/>
                <a:latin typeface="Segoe UI"/>
                <a:ea typeface="+mn-ea"/>
                <a:cs typeface="Segoe UI" panose="020B0502040204020203" pitchFamily="34" charset="0"/>
              </a:rPr>
              <a:t>Cortana </a:t>
            </a:r>
          </a:p>
          <a:p>
            <a:pPr marL="0" marR="0" lvl="0" indent="0" algn="l" defTabSz="913782" rtl="0" eaLnBrk="1" fontAlgn="auto" latinLnBrk="0" hangingPunct="1">
              <a:lnSpc>
                <a:spcPct val="90000"/>
              </a:lnSpc>
              <a:spcBef>
                <a:spcPts val="0"/>
              </a:spcBef>
              <a:spcAft>
                <a:spcPts val="600"/>
              </a:spcAft>
              <a:buClrTx/>
              <a:buSzTx/>
              <a:buFontTx/>
              <a:buNone/>
              <a:tabLst/>
              <a:defRPr/>
            </a:pPr>
            <a:r>
              <a:rPr kumimoji="0" lang="en-US" sz="2000" b="0" i="0" u="none" strike="noStrike" kern="0" cap="none" spc="0" normalizeH="0" baseline="0" noProof="0" dirty="0">
                <a:ln>
                  <a:noFill/>
                </a:ln>
                <a:solidFill>
                  <a:srgbClr val="505050"/>
                </a:solidFill>
                <a:effectLst/>
                <a:uLnTx/>
                <a:uFillTx/>
                <a:latin typeface="Segoe UI"/>
                <a:ea typeface="+mn-ea"/>
                <a:cs typeface="Segoe UI" panose="020B0502040204020203" pitchFamily="34" charset="0"/>
              </a:rPr>
              <a:t>Intelligence</a:t>
            </a:r>
          </a:p>
        </p:txBody>
      </p:sp>
      <p:sp>
        <p:nvSpPr>
          <p:cNvPr id="39" name="engage">
            <a:extLst>
              <a:ext uri="{FF2B5EF4-FFF2-40B4-BE49-F238E27FC236}">
                <a16:creationId xmlns:a16="http://schemas.microsoft.com/office/drawing/2014/main" id="{DD77F12C-183A-4C1B-83B0-7C846B3CEA61}"/>
              </a:ext>
            </a:extLst>
          </p:cNvPr>
          <p:cNvSpPr/>
          <p:nvPr/>
        </p:nvSpPr>
        <p:spPr bwMode="auto">
          <a:xfrm>
            <a:off x="434013" y="1799094"/>
            <a:ext cx="11430607" cy="411480"/>
          </a:xfrm>
          <a:prstGeom prst="rect">
            <a:avLst/>
          </a:prstGeom>
          <a:solidFill>
            <a:srgbClr val="002050">
              <a:alpha val="7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1663" rtl="0" eaLnBrk="1" fontAlgn="base" latinLnBrk="0" hangingPunct="1">
              <a:lnSpc>
                <a:spcPct val="95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B6C2"/>
                </a:solidFill>
                <a:effectLst/>
                <a:uLnTx/>
                <a:uFillTx/>
                <a:latin typeface="Segoe UI Semibold" panose="020B0702040204020203" pitchFamily="34" charset="0"/>
                <a:ea typeface="+mn-ea"/>
                <a:cs typeface="Segoe UI" panose="020B0502040204020203" pitchFamily="34" charset="0"/>
              </a:rPr>
              <a:t>Microsoft AppSource</a:t>
            </a:r>
          </a:p>
        </p:txBody>
      </p:sp>
      <p:sp>
        <p:nvSpPr>
          <p:cNvPr id="40" name="engage">
            <a:extLst>
              <a:ext uri="{FF2B5EF4-FFF2-40B4-BE49-F238E27FC236}">
                <a16:creationId xmlns:a16="http://schemas.microsoft.com/office/drawing/2014/main" id="{7408ED98-B449-4399-A411-0A3A7212F0C3}"/>
              </a:ext>
            </a:extLst>
          </p:cNvPr>
          <p:cNvSpPr/>
          <p:nvPr/>
        </p:nvSpPr>
        <p:spPr bwMode="auto">
          <a:xfrm>
            <a:off x="434014" y="5599168"/>
            <a:ext cx="11430607" cy="411480"/>
          </a:xfrm>
          <a:prstGeom prst="rect">
            <a:avLst/>
          </a:prstGeom>
          <a:solidFill>
            <a:srgbClr val="002050">
              <a:alpha val="7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1663" rtl="0" eaLnBrk="1" fontAlgn="base" latinLnBrk="0" hangingPunct="1">
              <a:lnSpc>
                <a:spcPct val="95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Segoe UI Light" panose="020B0502040204020203" pitchFamily="34" charset="0"/>
                <a:cs typeface="Segoe UI Light" panose="020B0502040204020203" pitchFamily="34" charset="0"/>
              </a:rPr>
              <a:t>Common application platform: PowerApps, Microsoft Flow, Common Data Service</a:t>
            </a:r>
          </a:p>
        </p:txBody>
      </p:sp>
      <p:sp>
        <p:nvSpPr>
          <p:cNvPr id="42" name="engage">
            <a:extLst>
              <a:ext uri="{FF2B5EF4-FFF2-40B4-BE49-F238E27FC236}">
                <a16:creationId xmlns:a16="http://schemas.microsoft.com/office/drawing/2014/main" id="{F810A620-116B-46F5-A088-453C73F90663}"/>
              </a:ext>
            </a:extLst>
          </p:cNvPr>
          <p:cNvSpPr/>
          <p:nvPr/>
        </p:nvSpPr>
        <p:spPr bwMode="auto">
          <a:xfrm>
            <a:off x="434014" y="6104900"/>
            <a:ext cx="11430607" cy="411480"/>
          </a:xfrm>
          <a:prstGeom prst="rect">
            <a:avLst/>
          </a:prstGeom>
          <a:solidFill>
            <a:schemeClr val="bg1">
              <a:lumMod val="75000"/>
              <a:alpha val="7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1663" rtl="0" eaLnBrk="1" fontAlgn="base" latinLnBrk="0" hangingPunct="1">
              <a:lnSpc>
                <a:spcPct val="95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Segoe UI Light" panose="020B0502040204020203" pitchFamily="34" charset="0"/>
                <a:cs typeface="Segoe UI Light" panose="020B0502040204020203" pitchFamily="34" charset="0"/>
              </a:rPr>
              <a:t>Multiple deployment options: On-premise, Hybrid, Cloud</a:t>
            </a:r>
          </a:p>
        </p:txBody>
      </p:sp>
      <p:sp>
        <p:nvSpPr>
          <p:cNvPr id="5" name="Slide Number Placeholder 4">
            <a:extLst>
              <a:ext uri="{FF2B5EF4-FFF2-40B4-BE49-F238E27FC236}">
                <a16:creationId xmlns:a16="http://schemas.microsoft.com/office/drawing/2014/main" id="{33C73552-173B-4C42-AFD4-B0DBB761596F}"/>
              </a:ext>
            </a:extLst>
          </p:cNvPr>
          <p:cNvSpPr>
            <a:spLocks noGrp="1"/>
          </p:cNvSpPr>
          <p:nvPr>
            <p:ph type="sldNum" sz="quarter" idx="11"/>
          </p:nvPr>
        </p:nvSpPr>
        <p:spPr/>
        <p:txBody>
          <a:bodyPr/>
          <a:lstStyle/>
          <a:p>
            <a:fld id="{B5B7C7BE-0463-4DC4-9D10-A01A4A2951D5}" type="slidenum">
              <a:rPr lang="en-US" smtClean="0"/>
              <a:pPr/>
              <a:t>6</a:t>
            </a:fld>
            <a:endParaRPr lang="en-US"/>
          </a:p>
        </p:txBody>
      </p:sp>
      <p:grpSp>
        <p:nvGrpSpPr>
          <p:cNvPr id="15" name="Group 14">
            <a:extLst>
              <a:ext uri="{FF2B5EF4-FFF2-40B4-BE49-F238E27FC236}">
                <a16:creationId xmlns:a16="http://schemas.microsoft.com/office/drawing/2014/main" id="{5739B320-3F49-4070-8FAC-9F5C512D5273}"/>
              </a:ext>
            </a:extLst>
          </p:cNvPr>
          <p:cNvGrpSpPr/>
          <p:nvPr/>
        </p:nvGrpSpPr>
        <p:grpSpPr>
          <a:xfrm>
            <a:off x="5553193" y="2745333"/>
            <a:ext cx="1280160" cy="1280160"/>
            <a:chOff x="5553193" y="2745333"/>
            <a:chExt cx="1280160" cy="1280160"/>
          </a:xfrm>
        </p:grpSpPr>
        <p:sp>
          <p:nvSpPr>
            <p:cNvPr id="114" name="Oval 113">
              <a:extLst>
                <a:ext uri="{FF2B5EF4-FFF2-40B4-BE49-F238E27FC236}">
                  <a16:creationId xmlns:a16="http://schemas.microsoft.com/office/drawing/2014/main" id="{E6458539-882F-4B61-9036-4A30748838F6}"/>
                </a:ext>
              </a:extLst>
            </p:cNvPr>
            <p:cNvSpPr/>
            <p:nvPr/>
          </p:nvSpPr>
          <p:spPr bwMode="auto">
            <a:xfrm>
              <a:off x="5553193" y="2745333"/>
              <a:ext cx="1280160" cy="1280160"/>
            </a:xfrm>
            <a:prstGeom prst="ellipse">
              <a:avLst/>
            </a:prstGeom>
            <a:solidFill>
              <a:srgbClr val="002050"/>
            </a:solidFill>
            <a:ln w="88900" cap="flat" cmpd="sng" algn="ctr">
              <a:solidFill>
                <a:srgbClr val="A8B1BE"/>
              </a:solidFill>
              <a:prstDash val="solid"/>
              <a:headEnd type="none" w="med" len="med"/>
              <a:tailEnd type="none" w="med" len="med"/>
            </a:ln>
            <a:effectLst/>
          </p:spPr>
          <p:txBody>
            <a:bodyPr rot="0" spcFirstLastPara="0" vertOverflow="overflow" horzOverflow="overflow" vert="horz" wrap="square" lIns="182857" tIns="146285" rIns="182857" bIns="146285" numCol="1" spcCol="0" rtlCol="0" fromWordArt="0" anchor="t" anchorCtr="0" forceAA="0" compatLnSpc="1">
              <a:prstTxWarp prst="textNoShape">
                <a:avLst/>
              </a:prstTxWarp>
              <a:noAutofit/>
            </a:bodyPr>
            <a:lstStyle/>
            <a:p>
              <a:pPr marL="0" marR="0" lvl="0" indent="0" algn="ctr" defTabSz="932379"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pic>
          <p:nvPicPr>
            <p:cNvPr id="10" name="Picture 9" descr="A picture containing vector graphics&#10;&#10;Description generated with high confidence">
              <a:extLst>
                <a:ext uri="{FF2B5EF4-FFF2-40B4-BE49-F238E27FC236}">
                  <a16:creationId xmlns:a16="http://schemas.microsoft.com/office/drawing/2014/main" id="{73C04AA7-6AFC-41F1-A41B-8705672C118E}"/>
                </a:ext>
              </a:extLst>
            </p:cNvPr>
            <p:cNvPicPr>
              <a:picLocks noChangeAspect="1"/>
            </p:cNvPicPr>
            <p:nvPr/>
          </p:nvPicPr>
          <p:blipFill>
            <a:blip r:embed="rId11"/>
            <a:stretch>
              <a:fillRect/>
            </a:stretch>
          </p:blipFill>
          <p:spPr>
            <a:xfrm>
              <a:off x="5827513" y="3019653"/>
              <a:ext cx="731520" cy="731520"/>
            </a:xfrm>
            <a:prstGeom prst="rect">
              <a:avLst/>
            </a:prstGeom>
          </p:spPr>
        </p:pic>
      </p:grpSp>
      <p:sp>
        <p:nvSpPr>
          <p:cNvPr id="47" name="MSD">
            <a:extLst>
              <a:ext uri="{FF2B5EF4-FFF2-40B4-BE49-F238E27FC236}">
                <a16:creationId xmlns:a16="http://schemas.microsoft.com/office/drawing/2014/main" id="{7CD36FF0-DACF-4D6F-818A-0974FAE51D89}"/>
              </a:ext>
            </a:extLst>
          </p:cNvPr>
          <p:cNvSpPr txBox="1"/>
          <p:nvPr/>
        </p:nvSpPr>
        <p:spPr>
          <a:xfrm>
            <a:off x="3860343" y="4310445"/>
            <a:ext cx="4714201" cy="912588"/>
          </a:xfrm>
          <a:prstGeom prst="rect">
            <a:avLst/>
          </a:prstGeom>
          <a:noFill/>
        </p:spPr>
        <p:txBody>
          <a:bodyPr wrap="square" lIns="179208" tIns="143366" rIns="179208" bIns="143366" rtlCol="0">
            <a:spAutoFit/>
          </a:bodyPr>
          <a:lstStyle/>
          <a:p>
            <a:pPr algn="ctr" defTabSz="896042">
              <a:lnSpc>
                <a:spcPct val="90000"/>
              </a:lnSpc>
              <a:spcAft>
                <a:spcPts val="588"/>
              </a:spcAft>
              <a:defRPr/>
            </a:pPr>
            <a:r>
              <a:rPr lang="en-US" sz="1372" b="1" kern="0" spc="98" dirty="0">
                <a:solidFill>
                  <a:srgbClr val="3A96DD"/>
                </a:solidFill>
                <a:latin typeface="Segoe UI Semilight" panose="020B0402040204020203" pitchFamily="34" charset="0"/>
                <a:cs typeface="Segoe UI Semilight" panose="020B0402040204020203" pitchFamily="34" charset="0"/>
              </a:rPr>
              <a:t>MICROSOFT DYNAMICS 365 </a:t>
            </a:r>
          </a:p>
          <a:p>
            <a:pPr algn="ctr" defTabSz="896042">
              <a:lnSpc>
                <a:spcPct val="80000"/>
              </a:lnSpc>
              <a:spcAft>
                <a:spcPts val="588"/>
              </a:spcAft>
              <a:defRPr/>
            </a:pPr>
            <a:r>
              <a:rPr lang="en-US" sz="2892" kern="0" dirty="0">
                <a:solidFill>
                  <a:srgbClr val="3A96DD"/>
                </a:solidFill>
                <a:latin typeface="Segoe UI Semilight" panose="020B0402040204020203" pitchFamily="34" charset="0"/>
                <a:cs typeface="Segoe UI Semilight" panose="020B0402040204020203" pitchFamily="34" charset="0"/>
              </a:rPr>
              <a:t>Business Central</a:t>
            </a:r>
          </a:p>
        </p:txBody>
      </p:sp>
    </p:spTree>
    <p:extLst>
      <p:ext uri="{BB962C8B-B14F-4D97-AF65-F5344CB8AC3E}">
        <p14:creationId xmlns:p14="http://schemas.microsoft.com/office/powerpoint/2010/main" val="25792364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250"/>
                                  </p:stCondLst>
                                  <p:childTnLst>
                                    <p:set>
                                      <p:cBhvr>
                                        <p:cTn id="6" dur="1" fill="hold">
                                          <p:stCondLst>
                                            <p:cond delay="0"/>
                                          </p:stCondLst>
                                        </p:cTn>
                                        <p:tgtEl>
                                          <p:spTgt spid="39"/>
                                        </p:tgtEl>
                                        <p:attrNameLst>
                                          <p:attrName>style.visibility</p:attrName>
                                        </p:attrNameLst>
                                      </p:cBhvr>
                                      <p:to>
                                        <p:strVal val="visible"/>
                                      </p:to>
                                    </p:set>
                                    <p:animEffect transition="in" filter="barn(outVertical)">
                                      <p:cBhvr>
                                        <p:cTn id="7" dur="500"/>
                                        <p:tgtEl>
                                          <p:spTgt spid="39"/>
                                        </p:tgtEl>
                                      </p:cBhvr>
                                    </p:animEffect>
                                  </p:childTnLst>
                                </p:cTn>
                              </p:par>
                              <p:par>
                                <p:cTn id="8" presetID="16" presetClass="entr" presetSubtype="37" fill="hold" grpId="0" nodeType="withEffect">
                                  <p:stCondLst>
                                    <p:cond delay="500"/>
                                  </p:stCondLst>
                                  <p:childTnLst>
                                    <p:set>
                                      <p:cBhvr>
                                        <p:cTn id="9" dur="1" fill="hold">
                                          <p:stCondLst>
                                            <p:cond delay="0"/>
                                          </p:stCondLst>
                                        </p:cTn>
                                        <p:tgtEl>
                                          <p:spTgt spid="40"/>
                                        </p:tgtEl>
                                        <p:attrNameLst>
                                          <p:attrName>style.visibility</p:attrName>
                                        </p:attrNameLst>
                                      </p:cBhvr>
                                      <p:to>
                                        <p:strVal val="visible"/>
                                      </p:to>
                                    </p:set>
                                    <p:animEffect transition="in" filter="barn(outVertical)">
                                      <p:cBhvr>
                                        <p:cTn id="10" dur="500"/>
                                        <p:tgtEl>
                                          <p:spTgt spid="40"/>
                                        </p:tgtEl>
                                      </p:cBhvr>
                                    </p:animEffect>
                                  </p:childTnLst>
                                </p:cTn>
                              </p:par>
                              <p:par>
                                <p:cTn id="11" presetID="16" presetClass="entr" presetSubtype="37" fill="hold" grpId="0" nodeType="withEffect">
                                  <p:stCondLst>
                                    <p:cond delay="500"/>
                                  </p:stCondLst>
                                  <p:childTnLst>
                                    <p:set>
                                      <p:cBhvr>
                                        <p:cTn id="12" dur="1" fill="hold">
                                          <p:stCondLst>
                                            <p:cond delay="0"/>
                                          </p:stCondLst>
                                        </p:cTn>
                                        <p:tgtEl>
                                          <p:spTgt spid="42"/>
                                        </p:tgtEl>
                                        <p:attrNameLst>
                                          <p:attrName>style.visibility</p:attrName>
                                        </p:attrNameLst>
                                      </p:cBhvr>
                                      <p:to>
                                        <p:strVal val="visible"/>
                                      </p:to>
                                    </p:set>
                                    <p:animEffect transition="in" filter="barn(outVertical)">
                                      <p:cBhvr>
                                        <p:cTn id="1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12B229F3-3AF7-4CDE-8558-384CC2CD94A9}"/>
              </a:ext>
            </a:extLst>
          </p:cNvPr>
          <p:cNvPicPr>
            <a:picLocks noChangeAspect="1"/>
          </p:cNvPicPr>
          <p:nvPr/>
        </p:nvPicPr>
        <p:blipFill rotWithShape="1">
          <a:blip r:embed="rId3"/>
          <a:srcRect l="27508" t="18751" r="29176"/>
          <a:stretch/>
        </p:blipFill>
        <p:spPr>
          <a:xfrm>
            <a:off x="3420669" y="1308453"/>
            <a:ext cx="5386283" cy="5682994"/>
          </a:xfrm>
          <a:prstGeom prst="rect">
            <a:avLst/>
          </a:prstGeom>
        </p:spPr>
      </p:pic>
      <p:pic>
        <p:nvPicPr>
          <p:cNvPr id="59" name="Picture 58">
            <a:extLst>
              <a:ext uri="{FF2B5EF4-FFF2-40B4-BE49-F238E27FC236}">
                <a16:creationId xmlns:a16="http://schemas.microsoft.com/office/drawing/2014/main" id="{ED4901AB-E051-4078-B784-253B66FA09A6}"/>
              </a:ext>
            </a:extLst>
          </p:cNvPr>
          <p:cNvPicPr>
            <a:picLocks noChangeAspect="1"/>
          </p:cNvPicPr>
          <p:nvPr/>
        </p:nvPicPr>
        <p:blipFill>
          <a:blip r:embed="rId4"/>
          <a:stretch>
            <a:fillRect/>
          </a:stretch>
        </p:blipFill>
        <p:spPr>
          <a:xfrm>
            <a:off x="3729446" y="1451935"/>
            <a:ext cx="4846320" cy="5322616"/>
          </a:xfrm>
          <a:prstGeom prst="rect">
            <a:avLst/>
          </a:prstGeom>
        </p:spPr>
      </p:pic>
      <p:grpSp>
        <p:nvGrpSpPr>
          <p:cNvPr id="43" name="Group 42">
            <a:extLst>
              <a:ext uri="{FF2B5EF4-FFF2-40B4-BE49-F238E27FC236}">
                <a16:creationId xmlns:a16="http://schemas.microsoft.com/office/drawing/2014/main" id="{9BFC879E-1561-4891-8DB2-CD90EE16DD41}"/>
              </a:ext>
            </a:extLst>
          </p:cNvPr>
          <p:cNvGrpSpPr/>
          <p:nvPr/>
        </p:nvGrpSpPr>
        <p:grpSpPr>
          <a:xfrm>
            <a:off x="5233741" y="3199666"/>
            <a:ext cx="1828800" cy="1828800"/>
            <a:chOff x="5553193" y="2745333"/>
            <a:chExt cx="1280160" cy="1280160"/>
          </a:xfrm>
        </p:grpSpPr>
        <p:sp>
          <p:nvSpPr>
            <p:cNvPr id="44" name="Oval 43">
              <a:extLst>
                <a:ext uri="{FF2B5EF4-FFF2-40B4-BE49-F238E27FC236}">
                  <a16:creationId xmlns:a16="http://schemas.microsoft.com/office/drawing/2014/main" id="{922422AE-6633-4E77-8AD1-A2BFBB2E2E9E}"/>
                </a:ext>
              </a:extLst>
            </p:cNvPr>
            <p:cNvSpPr/>
            <p:nvPr/>
          </p:nvSpPr>
          <p:spPr bwMode="auto">
            <a:xfrm>
              <a:off x="5553193" y="2745333"/>
              <a:ext cx="1280160" cy="1280160"/>
            </a:xfrm>
            <a:prstGeom prst="ellipse">
              <a:avLst/>
            </a:prstGeom>
            <a:solidFill>
              <a:srgbClr val="002050"/>
            </a:solidFill>
            <a:ln w="88900" cap="flat" cmpd="sng" algn="ctr">
              <a:solidFill>
                <a:srgbClr val="A8B1BE"/>
              </a:solidFill>
              <a:prstDash val="solid"/>
              <a:headEnd type="none" w="med" len="med"/>
              <a:tailEnd type="none" w="med" len="med"/>
            </a:ln>
            <a:effectLst/>
          </p:spPr>
          <p:txBody>
            <a:bodyPr rot="0" spcFirstLastPara="0" vertOverflow="overflow" horzOverflow="overflow" vert="horz" wrap="square" lIns="182857" tIns="146285" rIns="182857" bIns="146285" numCol="1" spcCol="0" rtlCol="0" fromWordArt="0" anchor="t" anchorCtr="0" forceAA="0" compatLnSpc="1">
              <a:prstTxWarp prst="textNoShape">
                <a:avLst/>
              </a:prstTxWarp>
              <a:noAutofit/>
            </a:bodyPr>
            <a:lstStyle/>
            <a:p>
              <a:pPr marL="0" marR="0" lvl="0" indent="0" algn="ctr" defTabSz="932379"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pic>
          <p:nvPicPr>
            <p:cNvPr id="45" name="Picture 44" descr="A picture containing vector graphics&#10;&#10;Description generated with high confidence">
              <a:extLst>
                <a:ext uri="{FF2B5EF4-FFF2-40B4-BE49-F238E27FC236}">
                  <a16:creationId xmlns:a16="http://schemas.microsoft.com/office/drawing/2014/main" id="{03FD8566-0016-4BA7-AD71-757F87A1D0A4}"/>
                </a:ext>
              </a:extLst>
            </p:cNvPr>
            <p:cNvPicPr>
              <a:picLocks noChangeAspect="1"/>
            </p:cNvPicPr>
            <p:nvPr/>
          </p:nvPicPr>
          <p:blipFill>
            <a:blip r:embed="rId5"/>
            <a:stretch>
              <a:fillRect/>
            </a:stretch>
          </p:blipFill>
          <p:spPr>
            <a:xfrm>
              <a:off x="5827513" y="3019653"/>
              <a:ext cx="731520" cy="731520"/>
            </a:xfrm>
            <a:prstGeom prst="rect">
              <a:avLst/>
            </a:prstGeom>
          </p:spPr>
        </p:pic>
      </p:grpSp>
      <p:sp>
        <p:nvSpPr>
          <p:cNvPr id="2" name="Title 1"/>
          <p:cNvSpPr>
            <a:spLocks noGrp="1"/>
          </p:cNvSpPr>
          <p:nvPr>
            <p:ph type="title"/>
          </p:nvPr>
        </p:nvSpPr>
        <p:spPr>
          <a:xfrm>
            <a:off x="274604" y="295275"/>
            <a:ext cx="11888047" cy="917575"/>
          </a:xfrm>
        </p:spPr>
        <p:txBody>
          <a:bodyPr/>
          <a:lstStyle/>
          <a:p>
            <a:r>
              <a:rPr lang="en-US" dirty="0"/>
              <a:t>Dynamics 365 Business Central</a:t>
            </a:r>
          </a:p>
        </p:txBody>
      </p:sp>
      <p:grpSp>
        <p:nvGrpSpPr>
          <p:cNvPr id="16" name="Group 15">
            <a:extLst>
              <a:ext uri="{FF2B5EF4-FFF2-40B4-BE49-F238E27FC236}">
                <a16:creationId xmlns:a16="http://schemas.microsoft.com/office/drawing/2014/main" id="{5BF5F812-4509-4C8F-AB1D-68A938198E90}"/>
              </a:ext>
            </a:extLst>
          </p:cNvPr>
          <p:cNvGrpSpPr/>
          <p:nvPr/>
        </p:nvGrpSpPr>
        <p:grpSpPr>
          <a:xfrm>
            <a:off x="7301418" y="4444206"/>
            <a:ext cx="1554593" cy="1401329"/>
            <a:chOff x="7301418" y="4444206"/>
            <a:chExt cx="1554593" cy="1401329"/>
          </a:xfrm>
        </p:grpSpPr>
        <p:sp>
          <p:nvSpPr>
            <p:cNvPr id="97" name="Oval 18">
              <a:extLst>
                <a:ext uri="{FF2B5EF4-FFF2-40B4-BE49-F238E27FC236}">
                  <a16:creationId xmlns:a16="http://schemas.microsoft.com/office/drawing/2014/main" id="{8A1916C6-33AA-4A71-A89F-21D1430E8175}"/>
                </a:ext>
              </a:extLst>
            </p:cNvPr>
            <p:cNvSpPr>
              <a:spLocks noChangeArrowheads="1"/>
            </p:cNvSpPr>
            <p:nvPr/>
          </p:nvSpPr>
          <p:spPr bwMode="auto">
            <a:xfrm>
              <a:off x="7540755" y="4444206"/>
              <a:ext cx="1005840" cy="1005840"/>
            </a:xfrm>
            <a:prstGeom prst="ellipse">
              <a:avLst/>
            </a:prstGeom>
            <a:solidFill>
              <a:srgbClr val="002050"/>
            </a:solidFill>
            <a:ln w="15875" cap="flat">
              <a:noFill/>
              <a:prstDash val="solid"/>
              <a:miter lim="800000"/>
              <a:headEnd/>
              <a:tailEnd/>
            </a:ln>
          </p:spPr>
          <p:txBody>
            <a:bodyPr vert="horz" wrap="square" lIns="93248" tIns="46624" rIns="93248" bIns="46624" numCol="1" anchor="t" anchorCtr="0" compatLnSpc="1">
              <a:prstTxWarp prst="textNoShape">
                <a:avLst/>
              </a:prstTxWarp>
            </a:bodyPr>
            <a:lstStyle/>
            <a:p>
              <a:pPr marL="0" marR="0" lvl="0" indent="0" algn="l" defTabSz="93250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egoe UI Light"/>
                <a:ea typeface="+mn-ea"/>
                <a:cs typeface="+mn-cs"/>
              </a:endParaRPr>
            </a:p>
          </p:txBody>
        </p:sp>
        <p:sp>
          <p:nvSpPr>
            <p:cNvPr id="53" name="TextBox 52">
              <a:extLst>
                <a:ext uri="{FF2B5EF4-FFF2-40B4-BE49-F238E27FC236}">
                  <a16:creationId xmlns:a16="http://schemas.microsoft.com/office/drawing/2014/main" id="{7C9058D6-2458-4CF6-992E-DFFAE5B3E6AC}"/>
                </a:ext>
              </a:extLst>
            </p:cNvPr>
            <p:cNvSpPr txBox="1"/>
            <p:nvPr/>
          </p:nvSpPr>
          <p:spPr>
            <a:xfrm>
              <a:off x="7301418" y="5486462"/>
              <a:ext cx="1554593" cy="359073"/>
            </a:xfrm>
            <a:prstGeom prst="rect">
              <a:avLst/>
            </a:prstGeom>
            <a:noFill/>
            <a:ln w="6350">
              <a:noFill/>
              <a:prstDash val="dash"/>
            </a:ln>
          </p:spPr>
          <p:txBody>
            <a:bodyPr wrap="square" lIns="0" tIns="0" rIns="0" bIns="0" rtlCol="0" anchor="ctr" anchorCtr="0">
              <a:spAutoFit/>
            </a:bodyPr>
            <a:lstStyle/>
            <a:p>
              <a:pPr marL="0" marR="0" lvl="0" indent="0" algn="ctr" defTabSz="932504" rtl="0" eaLnBrk="1" fontAlgn="auto" latinLnBrk="0" hangingPunct="1">
                <a:lnSpc>
                  <a:spcPts val="14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53535"/>
                  </a:solidFill>
                  <a:effectLst/>
                  <a:uLnTx/>
                  <a:uFillTx/>
                  <a:latin typeface="Segoe UI Light"/>
                  <a:ea typeface="+mn-ea"/>
                  <a:cs typeface="Segoe UI Semibold" panose="020B0702040204020203" pitchFamily="34" charset="0"/>
                </a:rPr>
                <a:t>Reporting</a:t>
              </a:r>
              <a:br>
                <a:rPr kumimoji="0" lang="en-US" sz="1200" b="0" i="0" u="none" strike="noStrike" kern="1200" cap="none" spc="0" normalizeH="0" baseline="0" noProof="0" dirty="0">
                  <a:ln>
                    <a:noFill/>
                  </a:ln>
                  <a:solidFill>
                    <a:srgbClr val="353535"/>
                  </a:solidFill>
                  <a:effectLst/>
                  <a:uLnTx/>
                  <a:uFillTx/>
                  <a:latin typeface="Segoe UI Light"/>
                  <a:ea typeface="+mn-ea"/>
                  <a:cs typeface="Segoe UI Semibold" panose="020B0702040204020203" pitchFamily="34" charset="0"/>
                </a:rPr>
              </a:br>
              <a:r>
                <a:rPr kumimoji="0" lang="en-US" sz="1200" b="0" i="0" u="none" strike="noStrike" kern="1200" cap="none" spc="0" normalizeH="0" baseline="0" noProof="0" dirty="0">
                  <a:ln>
                    <a:noFill/>
                  </a:ln>
                  <a:solidFill>
                    <a:srgbClr val="353535"/>
                  </a:solidFill>
                  <a:effectLst/>
                  <a:uLnTx/>
                  <a:uFillTx/>
                  <a:latin typeface="Segoe UI Light"/>
                  <a:ea typeface="+mn-ea"/>
                  <a:cs typeface="Segoe UI Semibold" panose="020B0702040204020203" pitchFamily="34" charset="0"/>
                </a:rPr>
                <a:t>&amp; analytics</a:t>
              </a:r>
            </a:p>
          </p:txBody>
        </p:sp>
        <p:pic>
          <p:nvPicPr>
            <p:cNvPr id="6" name="Picture 5">
              <a:extLst>
                <a:ext uri="{FF2B5EF4-FFF2-40B4-BE49-F238E27FC236}">
                  <a16:creationId xmlns:a16="http://schemas.microsoft.com/office/drawing/2014/main" id="{38D0C14F-1ECE-458E-B5EB-3DAEF4AD5C4A}"/>
                </a:ext>
              </a:extLst>
            </p:cNvPr>
            <p:cNvPicPr>
              <a:picLocks noChangeAspect="1"/>
            </p:cNvPicPr>
            <p:nvPr/>
          </p:nvPicPr>
          <p:blipFill>
            <a:blip r:embed="rId6"/>
            <a:stretch>
              <a:fillRect/>
            </a:stretch>
          </p:blipFill>
          <p:spPr>
            <a:xfrm>
              <a:off x="7758114" y="4599441"/>
              <a:ext cx="571122" cy="590275"/>
            </a:xfrm>
            <a:prstGeom prst="rect">
              <a:avLst/>
            </a:prstGeom>
          </p:spPr>
        </p:pic>
      </p:grpSp>
      <p:grpSp>
        <p:nvGrpSpPr>
          <p:cNvPr id="17" name="Group 16">
            <a:extLst>
              <a:ext uri="{FF2B5EF4-FFF2-40B4-BE49-F238E27FC236}">
                <a16:creationId xmlns:a16="http://schemas.microsoft.com/office/drawing/2014/main" id="{5B1DDDDA-3A7B-4910-A47A-B15E5BF6EAFD}"/>
              </a:ext>
            </a:extLst>
          </p:cNvPr>
          <p:cNvGrpSpPr/>
          <p:nvPr/>
        </p:nvGrpSpPr>
        <p:grpSpPr>
          <a:xfrm>
            <a:off x="5371731" y="5441940"/>
            <a:ext cx="1554593" cy="1399187"/>
            <a:chOff x="5371731" y="5441940"/>
            <a:chExt cx="1554593" cy="1399187"/>
          </a:xfrm>
        </p:grpSpPr>
        <p:sp>
          <p:nvSpPr>
            <p:cNvPr id="84" name="Oval 22">
              <a:extLst>
                <a:ext uri="{FF2B5EF4-FFF2-40B4-BE49-F238E27FC236}">
                  <a16:creationId xmlns:a16="http://schemas.microsoft.com/office/drawing/2014/main" id="{4EEECFA4-8EA8-4C18-A435-5ACC399CAF93}"/>
                </a:ext>
              </a:extLst>
            </p:cNvPr>
            <p:cNvSpPr>
              <a:spLocks noChangeArrowheads="1"/>
            </p:cNvSpPr>
            <p:nvPr/>
          </p:nvSpPr>
          <p:spPr bwMode="auto">
            <a:xfrm>
              <a:off x="5618547" y="5441940"/>
              <a:ext cx="1005840" cy="1005840"/>
            </a:xfrm>
            <a:prstGeom prst="ellipse">
              <a:avLst/>
            </a:prstGeom>
            <a:solidFill>
              <a:srgbClr val="002050"/>
            </a:solidFill>
            <a:ln w="15875" cap="flat">
              <a:noFill/>
              <a:prstDash val="solid"/>
              <a:miter lim="800000"/>
              <a:headEnd/>
              <a:tailEnd/>
            </a:ln>
          </p:spPr>
          <p:txBody>
            <a:bodyPr vert="horz" wrap="square" lIns="93248" tIns="46624" rIns="93248" bIns="46624" numCol="1" anchor="t" anchorCtr="0" compatLnSpc="1">
              <a:prstTxWarp prst="textNoShape">
                <a:avLst/>
              </a:prstTxWarp>
            </a:bodyPr>
            <a:lstStyle/>
            <a:p>
              <a:pPr marL="0" marR="0" lvl="0" indent="0" algn="l" defTabSz="93250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egoe UI Light"/>
                <a:ea typeface="+mn-ea"/>
                <a:cs typeface="+mn-cs"/>
              </a:endParaRPr>
            </a:p>
          </p:txBody>
        </p:sp>
        <p:sp>
          <p:nvSpPr>
            <p:cNvPr id="52" name="TextBox 51">
              <a:extLst>
                <a:ext uri="{FF2B5EF4-FFF2-40B4-BE49-F238E27FC236}">
                  <a16:creationId xmlns:a16="http://schemas.microsoft.com/office/drawing/2014/main" id="{B711396D-E64C-45C0-9084-CDEFE23EC4E0}"/>
                </a:ext>
              </a:extLst>
            </p:cNvPr>
            <p:cNvSpPr txBox="1"/>
            <p:nvPr/>
          </p:nvSpPr>
          <p:spPr>
            <a:xfrm>
              <a:off x="5371731" y="6482054"/>
              <a:ext cx="1554593" cy="359073"/>
            </a:xfrm>
            <a:prstGeom prst="rect">
              <a:avLst/>
            </a:prstGeom>
            <a:noFill/>
            <a:ln w="6350">
              <a:noFill/>
              <a:prstDash val="dash"/>
            </a:ln>
          </p:spPr>
          <p:txBody>
            <a:bodyPr wrap="square" lIns="0" tIns="0" rIns="0" bIns="0" rtlCol="0" anchor="ctr" anchorCtr="0">
              <a:spAutoFit/>
            </a:bodyPr>
            <a:lstStyle/>
            <a:p>
              <a:pPr marL="0" marR="0" lvl="0" indent="0" algn="ctr" defTabSz="932504" rtl="0" eaLnBrk="1" fontAlgn="auto" latinLnBrk="0" hangingPunct="1">
                <a:lnSpc>
                  <a:spcPts val="14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53535"/>
                  </a:solidFill>
                  <a:effectLst/>
                  <a:uLnTx/>
                  <a:uFillTx/>
                  <a:latin typeface="Segoe UI Light"/>
                  <a:ea typeface="+mn-ea"/>
                  <a:cs typeface="Segoe UI Semibold" panose="020B0702040204020203" pitchFamily="34" charset="0"/>
                </a:rPr>
                <a:t>Supply chain</a:t>
              </a:r>
              <a:br>
                <a:rPr kumimoji="0" lang="en-US" sz="1200" b="0" i="0" u="none" strike="noStrike" kern="1200" cap="none" spc="0" normalizeH="0" baseline="0" noProof="0" dirty="0">
                  <a:ln>
                    <a:noFill/>
                  </a:ln>
                  <a:solidFill>
                    <a:srgbClr val="353535"/>
                  </a:solidFill>
                  <a:effectLst/>
                  <a:uLnTx/>
                  <a:uFillTx/>
                  <a:latin typeface="Segoe UI Light"/>
                  <a:ea typeface="+mn-ea"/>
                  <a:cs typeface="Segoe UI Semibold" panose="020B0702040204020203" pitchFamily="34" charset="0"/>
                </a:rPr>
              </a:br>
              <a:r>
                <a:rPr lang="en-US" sz="1200" dirty="0">
                  <a:solidFill>
                    <a:srgbClr val="353535"/>
                  </a:solidFill>
                  <a:latin typeface="Segoe UI Light"/>
                  <a:cs typeface="Segoe UI Semibold" panose="020B0702040204020203" pitchFamily="34" charset="0"/>
                </a:rPr>
                <a:t>ma</a:t>
              </a:r>
              <a:r>
                <a:rPr kumimoji="0" lang="en-US" sz="1200" b="0" i="0" u="none" strike="noStrike" kern="1200" cap="none" spc="0" normalizeH="0" baseline="0" noProof="0" dirty="0">
                  <a:ln>
                    <a:noFill/>
                  </a:ln>
                  <a:solidFill>
                    <a:srgbClr val="353535"/>
                  </a:solidFill>
                  <a:effectLst/>
                  <a:uLnTx/>
                  <a:uFillTx/>
                  <a:latin typeface="Segoe UI Light"/>
                  <a:ea typeface="+mn-ea"/>
                  <a:cs typeface="Segoe UI Semibold" panose="020B0702040204020203" pitchFamily="34" charset="0"/>
                </a:rPr>
                <a:t>nagement</a:t>
              </a:r>
            </a:p>
          </p:txBody>
        </p:sp>
        <p:pic>
          <p:nvPicPr>
            <p:cNvPr id="7" name="Picture 6">
              <a:extLst>
                <a:ext uri="{FF2B5EF4-FFF2-40B4-BE49-F238E27FC236}">
                  <a16:creationId xmlns:a16="http://schemas.microsoft.com/office/drawing/2014/main" id="{997A427E-9FC2-4A94-B4DA-20C03CB49186}"/>
                </a:ext>
              </a:extLst>
            </p:cNvPr>
            <p:cNvPicPr>
              <a:picLocks noChangeAspect="1"/>
            </p:cNvPicPr>
            <p:nvPr/>
          </p:nvPicPr>
          <p:blipFill>
            <a:blip r:embed="rId7"/>
            <a:stretch>
              <a:fillRect/>
            </a:stretch>
          </p:blipFill>
          <p:spPr>
            <a:xfrm>
              <a:off x="5756005" y="5727404"/>
              <a:ext cx="730925" cy="434912"/>
            </a:xfrm>
            <a:prstGeom prst="rect">
              <a:avLst/>
            </a:prstGeom>
          </p:spPr>
        </p:pic>
      </p:grpSp>
      <p:grpSp>
        <p:nvGrpSpPr>
          <p:cNvPr id="14" name="Group 13">
            <a:extLst>
              <a:ext uri="{FF2B5EF4-FFF2-40B4-BE49-F238E27FC236}">
                <a16:creationId xmlns:a16="http://schemas.microsoft.com/office/drawing/2014/main" id="{6E3FC195-1DCB-4522-AF3B-DCB20AB49486}"/>
              </a:ext>
            </a:extLst>
          </p:cNvPr>
          <p:cNvGrpSpPr/>
          <p:nvPr/>
        </p:nvGrpSpPr>
        <p:grpSpPr>
          <a:xfrm>
            <a:off x="3467677" y="4447709"/>
            <a:ext cx="1554593" cy="1401329"/>
            <a:chOff x="3467677" y="4447709"/>
            <a:chExt cx="1554593" cy="1401329"/>
          </a:xfrm>
        </p:grpSpPr>
        <p:sp>
          <p:nvSpPr>
            <p:cNvPr id="104" name="Oval 8">
              <a:extLst>
                <a:ext uri="{FF2B5EF4-FFF2-40B4-BE49-F238E27FC236}">
                  <a16:creationId xmlns:a16="http://schemas.microsoft.com/office/drawing/2014/main" id="{DDC2FCC0-1165-4630-90A0-0CBE48F09A41}"/>
                </a:ext>
              </a:extLst>
            </p:cNvPr>
            <p:cNvSpPr>
              <a:spLocks noChangeArrowheads="1"/>
            </p:cNvSpPr>
            <p:nvPr/>
          </p:nvSpPr>
          <p:spPr bwMode="auto">
            <a:xfrm>
              <a:off x="3729446" y="4447709"/>
              <a:ext cx="1005840" cy="1005840"/>
            </a:xfrm>
            <a:prstGeom prst="ellipse">
              <a:avLst/>
            </a:prstGeom>
            <a:solidFill>
              <a:srgbClr val="002050"/>
            </a:solidFill>
            <a:ln w="15875" cap="flat">
              <a:noFill/>
              <a:prstDash val="solid"/>
              <a:miter lim="800000"/>
              <a:headEnd/>
              <a:tailEnd/>
            </a:ln>
          </p:spPr>
          <p:txBody>
            <a:bodyPr vert="horz" wrap="square" lIns="93248" tIns="46624" rIns="93248" bIns="46624" numCol="1" anchor="t" anchorCtr="0" compatLnSpc="1">
              <a:prstTxWarp prst="textNoShape">
                <a:avLst/>
              </a:prstTxWarp>
            </a:bodyPr>
            <a:lstStyle/>
            <a:p>
              <a:pPr marL="0" marR="0" lvl="0" indent="0" algn="ctr" defTabSz="93250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egoe UI Light"/>
                <a:ea typeface="+mn-ea"/>
                <a:cs typeface="+mn-cs"/>
              </a:endParaRPr>
            </a:p>
          </p:txBody>
        </p:sp>
        <p:sp>
          <p:nvSpPr>
            <p:cNvPr id="54" name="TextBox 53">
              <a:extLst>
                <a:ext uri="{FF2B5EF4-FFF2-40B4-BE49-F238E27FC236}">
                  <a16:creationId xmlns:a16="http://schemas.microsoft.com/office/drawing/2014/main" id="{FD682580-0E88-4DC5-ACDF-69CEFE8CF17F}"/>
                </a:ext>
              </a:extLst>
            </p:cNvPr>
            <p:cNvSpPr txBox="1"/>
            <p:nvPr/>
          </p:nvSpPr>
          <p:spPr>
            <a:xfrm>
              <a:off x="3467677" y="5489965"/>
              <a:ext cx="1554593" cy="359073"/>
            </a:xfrm>
            <a:prstGeom prst="rect">
              <a:avLst/>
            </a:prstGeom>
            <a:noFill/>
            <a:ln w="6350">
              <a:noFill/>
              <a:prstDash val="dash"/>
            </a:ln>
          </p:spPr>
          <p:txBody>
            <a:bodyPr wrap="square" lIns="0" tIns="0" rIns="0" bIns="0" rtlCol="0" anchor="ctr" anchorCtr="0">
              <a:spAutoFit/>
            </a:bodyPr>
            <a:lstStyle/>
            <a:p>
              <a:pPr marL="0" marR="0" lvl="0" indent="0" algn="ctr" defTabSz="932504" rtl="0" eaLnBrk="1" fontAlgn="auto" latinLnBrk="0" hangingPunct="1">
                <a:lnSpc>
                  <a:spcPts val="14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53535"/>
                  </a:solidFill>
                  <a:effectLst/>
                  <a:uLnTx/>
                  <a:uFillTx/>
                  <a:latin typeface="Segoe UI Light"/>
                  <a:ea typeface="+mn-ea"/>
                  <a:cs typeface="Segoe UI Semibold" panose="020B0702040204020203" pitchFamily="34" charset="0"/>
                </a:rPr>
                <a:t>Sales &amp; service</a:t>
              </a:r>
              <a:br>
                <a:rPr kumimoji="0" lang="en-US" sz="1200" b="0" i="0" u="none" strike="noStrike" kern="1200" cap="none" spc="0" normalizeH="0" baseline="0" noProof="0" dirty="0">
                  <a:ln>
                    <a:noFill/>
                  </a:ln>
                  <a:solidFill>
                    <a:srgbClr val="353535"/>
                  </a:solidFill>
                  <a:effectLst/>
                  <a:uLnTx/>
                  <a:uFillTx/>
                  <a:latin typeface="Segoe UI Light"/>
                  <a:ea typeface="+mn-ea"/>
                  <a:cs typeface="Segoe UI Semibold" panose="020B0702040204020203" pitchFamily="34" charset="0"/>
                </a:rPr>
              </a:br>
              <a:r>
                <a:rPr lang="en-US" sz="1200" dirty="0">
                  <a:solidFill>
                    <a:srgbClr val="353535"/>
                  </a:solidFill>
                  <a:latin typeface="Segoe UI Light"/>
                  <a:cs typeface="Segoe UI Semibold" panose="020B0702040204020203" pitchFamily="34" charset="0"/>
                </a:rPr>
                <a:t>ma</a:t>
              </a:r>
              <a:r>
                <a:rPr kumimoji="0" lang="en-US" sz="1200" b="0" i="0" u="none" strike="noStrike" kern="1200" cap="none" spc="0" normalizeH="0" baseline="0" noProof="0" dirty="0">
                  <a:ln>
                    <a:noFill/>
                  </a:ln>
                  <a:solidFill>
                    <a:srgbClr val="353535"/>
                  </a:solidFill>
                  <a:effectLst/>
                  <a:uLnTx/>
                  <a:uFillTx/>
                  <a:latin typeface="Segoe UI Light"/>
                  <a:ea typeface="+mn-ea"/>
                  <a:cs typeface="Segoe UI Semibold" panose="020B0702040204020203" pitchFamily="34" charset="0"/>
                </a:rPr>
                <a:t>nagement</a:t>
              </a:r>
            </a:p>
          </p:txBody>
        </p:sp>
        <p:pic>
          <p:nvPicPr>
            <p:cNvPr id="8" name="Picture 7">
              <a:extLst>
                <a:ext uri="{FF2B5EF4-FFF2-40B4-BE49-F238E27FC236}">
                  <a16:creationId xmlns:a16="http://schemas.microsoft.com/office/drawing/2014/main" id="{1DB7C9ED-DF50-401C-B21D-630A9C41DB92}"/>
                </a:ext>
              </a:extLst>
            </p:cNvPr>
            <p:cNvPicPr>
              <a:picLocks noChangeAspect="1"/>
            </p:cNvPicPr>
            <p:nvPr/>
          </p:nvPicPr>
          <p:blipFill>
            <a:blip r:embed="rId8"/>
            <a:stretch>
              <a:fillRect/>
            </a:stretch>
          </p:blipFill>
          <p:spPr>
            <a:xfrm>
              <a:off x="3974179" y="4697130"/>
              <a:ext cx="701506" cy="516418"/>
            </a:xfrm>
            <a:prstGeom prst="rect">
              <a:avLst/>
            </a:prstGeom>
          </p:spPr>
        </p:pic>
      </p:grpSp>
      <p:grpSp>
        <p:nvGrpSpPr>
          <p:cNvPr id="18" name="Group 17">
            <a:extLst>
              <a:ext uri="{FF2B5EF4-FFF2-40B4-BE49-F238E27FC236}">
                <a16:creationId xmlns:a16="http://schemas.microsoft.com/office/drawing/2014/main" id="{CB52272A-98F8-403D-BAF9-0029406F3B7A}"/>
              </a:ext>
            </a:extLst>
          </p:cNvPr>
          <p:cNvGrpSpPr/>
          <p:nvPr/>
        </p:nvGrpSpPr>
        <p:grpSpPr>
          <a:xfrm>
            <a:off x="5371731" y="1451935"/>
            <a:ext cx="1554593" cy="1371964"/>
            <a:chOff x="5371731" y="1451935"/>
            <a:chExt cx="1554593" cy="1371964"/>
          </a:xfrm>
        </p:grpSpPr>
        <p:sp>
          <p:nvSpPr>
            <p:cNvPr id="100" name="TextBox 99">
              <a:extLst>
                <a:ext uri="{FF2B5EF4-FFF2-40B4-BE49-F238E27FC236}">
                  <a16:creationId xmlns:a16="http://schemas.microsoft.com/office/drawing/2014/main" id="{624AA6A1-4C88-4E62-8D94-8780D645F0CD}"/>
                </a:ext>
              </a:extLst>
            </p:cNvPr>
            <p:cNvSpPr txBox="1"/>
            <p:nvPr/>
          </p:nvSpPr>
          <p:spPr>
            <a:xfrm>
              <a:off x="5371731" y="2464826"/>
              <a:ext cx="1554593" cy="359073"/>
            </a:xfrm>
            <a:prstGeom prst="rect">
              <a:avLst/>
            </a:prstGeom>
            <a:noFill/>
            <a:ln w="6350">
              <a:noFill/>
              <a:prstDash val="dash"/>
            </a:ln>
          </p:spPr>
          <p:txBody>
            <a:bodyPr wrap="square" lIns="0" tIns="0" rIns="0" bIns="0" rtlCol="0" anchor="ctr" anchorCtr="0">
              <a:spAutoFit/>
            </a:bodyPr>
            <a:lstStyle/>
            <a:p>
              <a:pPr marL="0" marR="0" lvl="0" indent="0" algn="ctr" defTabSz="932504" rtl="0" eaLnBrk="1" fontAlgn="auto" latinLnBrk="0" hangingPunct="1">
                <a:lnSpc>
                  <a:spcPts val="14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53535"/>
                  </a:solidFill>
                  <a:effectLst/>
                  <a:uLnTx/>
                  <a:uFillTx/>
                  <a:latin typeface="Segoe UI Light"/>
                  <a:ea typeface="+mn-ea"/>
                  <a:cs typeface="Segoe UI Semibold" panose="020B0702040204020203" pitchFamily="34" charset="0"/>
                </a:rPr>
                <a:t>Project </a:t>
              </a:r>
            </a:p>
            <a:p>
              <a:pPr marL="0" marR="0" lvl="0" indent="0" algn="ctr" defTabSz="932504" rtl="0" eaLnBrk="1" fontAlgn="auto" latinLnBrk="0" hangingPunct="1">
                <a:lnSpc>
                  <a:spcPts val="1400"/>
                </a:lnSpc>
                <a:spcBef>
                  <a:spcPts val="0"/>
                </a:spcBef>
                <a:spcAft>
                  <a:spcPts val="0"/>
                </a:spcAft>
                <a:buClrTx/>
                <a:buSzTx/>
                <a:buFontTx/>
                <a:buNone/>
                <a:tabLst/>
                <a:defRPr/>
              </a:pPr>
              <a:r>
                <a:rPr lang="en-US" sz="1200" dirty="0">
                  <a:solidFill>
                    <a:srgbClr val="353535"/>
                  </a:solidFill>
                  <a:latin typeface="Segoe UI Light"/>
                  <a:cs typeface="Segoe UI Semibold" panose="020B0702040204020203" pitchFamily="34" charset="0"/>
                </a:rPr>
                <a:t>management</a:t>
              </a:r>
              <a:endParaRPr kumimoji="0" lang="en-US" sz="1200" b="0" i="0" u="none" strike="noStrike" kern="1200" cap="none" spc="0" normalizeH="0" baseline="0" noProof="0" dirty="0">
                <a:ln>
                  <a:noFill/>
                </a:ln>
                <a:solidFill>
                  <a:srgbClr val="353535"/>
                </a:solidFill>
                <a:effectLst/>
                <a:uLnTx/>
                <a:uFillTx/>
                <a:latin typeface="Segoe UI Light"/>
                <a:ea typeface="+mn-ea"/>
                <a:cs typeface="Segoe UI Semibold" panose="020B0702040204020203" pitchFamily="34" charset="0"/>
              </a:endParaRPr>
            </a:p>
          </p:txBody>
        </p:sp>
        <p:sp>
          <p:nvSpPr>
            <p:cNvPr id="101" name="Oval 14">
              <a:extLst>
                <a:ext uri="{FF2B5EF4-FFF2-40B4-BE49-F238E27FC236}">
                  <a16:creationId xmlns:a16="http://schemas.microsoft.com/office/drawing/2014/main" id="{779EFE0A-5DF5-45BE-B926-CA6A25C9222E}"/>
                </a:ext>
              </a:extLst>
            </p:cNvPr>
            <p:cNvSpPr>
              <a:spLocks noChangeArrowheads="1"/>
            </p:cNvSpPr>
            <p:nvPr/>
          </p:nvSpPr>
          <p:spPr bwMode="auto">
            <a:xfrm>
              <a:off x="5618547" y="1451935"/>
              <a:ext cx="1005840" cy="1005840"/>
            </a:xfrm>
            <a:prstGeom prst="ellipse">
              <a:avLst/>
            </a:prstGeom>
            <a:solidFill>
              <a:srgbClr val="002050"/>
            </a:solidFill>
            <a:ln w="15875" cap="flat">
              <a:noFill/>
              <a:prstDash val="solid"/>
              <a:miter lim="800000"/>
              <a:headEnd/>
              <a:tailEnd/>
            </a:ln>
          </p:spPr>
          <p:txBody>
            <a:bodyPr vert="horz" wrap="square" lIns="93248" tIns="46624" rIns="93248" bIns="46624" numCol="1" anchor="t" anchorCtr="0" compatLnSpc="1">
              <a:prstTxWarp prst="textNoShape">
                <a:avLst/>
              </a:prstTxWarp>
            </a:bodyPr>
            <a:lstStyle/>
            <a:p>
              <a:pPr marL="0" marR="0" lvl="0" indent="0" algn="l" defTabSz="932504"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prstClr val="black"/>
                </a:solidFill>
                <a:effectLst/>
                <a:uLnTx/>
                <a:uFillTx/>
                <a:latin typeface="Calibri Light"/>
                <a:ea typeface="+mn-ea"/>
                <a:cs typeface="+mn-cs"/>
              </a:endParaRPr>
            </a:p>
          </p:txBody>
        </p:sp>
        <p:pic>
          <p:nvPicPr>
            <p:cNvPr id="9" name="Picture 8">
              <a:extLst>
                <a:ext uri="{FF2B5EF4-FFF2-40B4-BE49-F238E27FC236}">
                  <a16:creationId xmlns:a16="http://schemas.microsoft.com/office/drawing/2014/main" id="{B7B9D470-34D9-480F-A5D0-1BB961D7D10D}"/>
                </a:ext>
              </a:extLst>
            </p:cNvPr>
            <p:cNvPicPr>
              <a:picLocks noChangeAspect="1"/>
            </p:cNvPicPr>
            <p:nvPr/>
          </p:nvPicPr>
          <p:blipFill>
            <a:blip r:embed="rId9"/>
            <a:stretch>
              <a:fillRect/>
            </a:stretch>
          </p:blipFill>
          <p:spPr>
            <a:xfrm>
              <a:off x="5819108" y="1707470"/>
              <a:ext cx="604719" cy="494770"/>
            </a:xfrm>
            <a:prstGeom prst="rect">
              <a:avLst/>
            </a:prstGeom>
          </p:spPr>
        </p:pic>
      </p:grpSp>
      <p:grpSp>
        <p:nvGrpSpPr>
          <p:cNvPr id="13" name="Group 12">
            <a:extLst>
              <a:ext uri="{FF2B5EF4-FFF2-40B4-BE49-F238E27FC236}">
                <a16:creationId xmlns:a16="http://schemas.microsoft.com/office/drawing/2014/main" id="{C04BC715-C81F-4710-8BE7-57F4D33FF04B}"/>
              </a:ext>
            </a:extLst>
          </p:cNvPr>
          <p:cNvGrpSpPr/>
          <p:nvPr/>
        </p:nvGrpSpPr>
        <p:grpSpPr>
          <a:xfrm>
            <a:off x="3455069" y="2611451"/>
            <a:ext cx="1554593" cy="1445843"/>
            <a:chOff x="3455069" y="2611451"/>
            <a:chExt cx="1554593" cy="1445843"/>
          </a:xfrm>
        </p:grpSpPr>
        <p:sp>
          <p:nvSpPr>
            <p:cNvPr id="55" name="TextBox 54">
              <a:extLst>
                <a:ext uri="{FF2B5EF4-FFF2-40B4-BE49-F238E27FC236}">
                  <a16:creationId xmlns:a16="http://schemas.microsoft.com/office/drawing/2014/main" id="{F7C9D8D1-0E0B-4245-AFBD-0543E7A74FAE}"/>
                </a:ext>
              </a:extLst>
            </p:cNvPr>
            <p:cNvSpPr txBox="1"/>
            <p:nvPr/>
          </p:nvSpPr>
          <p:spPr>
            <a:xfrm>
              <a:off x="3455069" y="3652055"/>
              <a:ext cx="1554593" cy="405239"/>
            </a:xfrm>
            <a:prstGeom prst="rect">
              <a:avLst/>
            </a:prstGeom>
            <a:solidFill>
              <a:schemeClr val="bg1"/>
            </a:solidFill>
            <a:ln w="6350">
              <a:noFill/>
              <a:prstDash val="dash"/>
            </a:ln>
          </p:spPr>
          <p:txBody>
            <a:bodyPr wrap="square" lIns="0" tIns="0" rIns="0" bIns="45720" rtlCol="0" anchor="ctr" anchorCtr="0">
              <a:spAutoFit/>
            </a:bodyPr>
            <a:lstStyle/>
            <a:p>
              <a:pPr marL="0" marR="0" lvl="0" indent="0" algn="ctr" defTabSz="932504" rtl="0" eaLnBrk="1" fontAlgn="auto" latinLnBrk="0" hangingPunct="1">
                <a:lnSpc>
                  <a:spcPts val="14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53535"/>
                  </a:solidFill>
                  <a:effectLst/>
                  <a:uLnTx/>
                  <a:uFillTx/>
                  <a:latin typeface="Segoe UI Light"/>
                  <a:ea typeface="+mn-ea"/>
                  <a:cs typeface="Segoe UI Semibold" panose="020B0702040204020203" pitchFamily="34" charset="0"/>
                </a:rPr>
                <a:t>Financial</a:t>
              </a:r>
              <a:br>
                <a:rPr kumimoji="0" lang="en-US" sz="1200" b="0" i="0" u="none" strike="noStrike" kern="1200" cap="none" spc="0" normalizeH="0" baseline="0" noProof="0" dirty="0">
                  <a:ln>
                    <a:noFill/>
                  </a:ln>
                  <a:solidFill>
                    <a:srgbClr val="353535"/>
                  </a:solidFill>
                  <a:effectLst/>
                  <a:uLnTx/>
                  <a:uFillTx/>
                  <a:latin typeface="Segoe UI Light"/>
                  <a:ea typeface="+mn-ea"/>
                  <a:cs typeface="Segoe UI Semibold" panose="020B0702040204020203" pitchFamily="34" charset="0"/>
                </a:rPr>
              </a:br>
              <a:r>
                <a:rPr lang="en-US" sz="1200" dirty="0">
                  <a:solidFill>
                    <a:srgbClr val="353535"/>
                  </a:solidFill>
                  <a:latin typeface="Segoe UI Light"/>
                  <a:cs typeface="Segoe UI Semibold" panose="020B0702040204020203" pitchFamily="34" charset="0"/>
                </a:rPr>
                <a:t>ma</a:t>
              </a:r>
              <a:r>
                <a:rPr kumimoji="0" lang="en-US" sz="1200" b="0" i="0" u="none" strike="noStrike" kern="1200" cap="none" spc="0" normalizeH="0" baseline="0" noProof="0" dirty="0">
                  <a:ln>
                    <a:noFill/>
                  </a:ln>
                  <a:solidFill>
                    <a:srgbClr val="353535"/>
                  </a:solidFill>
                  <a:effectLst/>
                  <a:uLnTx/>
                  <a:uFillTx/>
                  <a:latin typeface="Segoe UI Light"/>
                  <a:ea typeface="+mn-ea"/>
                  <a:cs typeface="Segoe UI Semibold" panose="020B0702040204020203" pitchFamily="34" charset="0"/>
                </a:rPr>
                <a:t>nagement</a:t>
              </a:r>
            </a:p>
          </p:txBody>
        </p:sp>
        <p:grpSp>
          <p:nvGrpSpPr>
            <p:cNvPr id="12" name="Group 11">
              <a:extLst>
                <a:ext uri="{FF2B5EF4-FFF2-40B4-BE49-F238E27FC236}">
                  <a16:creationId xmlns:a16="http://schemas.microsoft.com/office/drawing/2014/main" id="{F8A330F2-2FC5-4CE6-9A71-EC6959929728}"/>
                </a:ext>
              </a:extLst>
            </p:cNvPr>
            <p:cNvGrpSpPr/>
            <p:nvPr/>
          </p:nvGrpSpPr>
          <p:grpSpPr>
            <a:xfrm>
              <a:off x="3729447" y="2611451"/>
              <a:ext cx="1005840" cy="1005840"/>
              <a:chOff x="3729447" y="2611451"/>
              <a:chExt cx="1005840" cy="1005840"/>
            </a:xfrm>
          </p:grpSpPr>
          <p:sp>
            <p:nvSpPr>
              <p:cNvPr id="77" name="Oval 12">
                <a:extLst>
                  <a:ext uri="{FF2B5EF4-FFF2-40B4-BE49-F238E27FC236}">
                    <a16:creationId xmlns:a16="http://schemas.microsoft.com/office/drawing/2014/main" id="{7D555C54-EE2C-4A0F-B0E8-2127216D8760}"/>
                  </a:ext>
                </a:extLst>
              </p:cNvPr>
              <p:cNvSpPr>
                <a:spLocks noChangeArrowheads="1"/>
              </p:cNvSpPr>
              <p:nvPr/>
            </p:nvSpPr>
            <p:spPr bwMode="auto">
              <a:xfrm>
                <a:off x="3729447" y="2611451"/>
                <a:ext cx="1005840" cy="1005840"/>
              </a:xfrm>
              <a:prstGeom prst="ellipse">
                <a:avLst/>
              </a:prstGeom>
              <a:solidFill>
                <a:srgbClr val="002050"/>
              </a:solidFill>
              <a:ln w="15875" cap="flat">
                <a:noFill/>
                <a:prstDash val="solid"/>
                <a:miter lim="800000"/>
                <a:headEnd/>
                <a:tailEnd/>
              </a:ln>
            </p:spPr>
            <p:txBody>
              <a:bodyPr vert="horz" wrap="square" lIns="93248" tIns="46624" rIns="93248" bIns="46624" numCol="1" anchor="t" anchorCtr="0" compatLnSpc="1">
                <a:prstTxWarp prst="textNoShape">
                  <a:avLst/>
                </a:prstTxWarp>
              </a:bodyPr>
              <a:lstStyle/>
              <a:p>
                <a:pPr marL="0" marR="0" lvl="0" indent="0" algn="ctr" defTabSz="93250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egoe UI Light"/>
                  <a:ea typeface="+mn-ea"/>
                  <a:cs typeface="+mn-cs"/>
                </a:endParaRPr>
              </a:p>
            </p:txBody>
          </p:sp>
          <p:pic>
            <p:nvPicPr>
              <p:cNvPr id="10" name="Picture 9">
                <a:extLst>
                  <a:ext uri="{FF2B5EF4-FFF2-40B4-BE49-F238E27FC236}">
                    <a16:creationId xmlns:a16="http://schemas.microsoft.com/office/drawing/2014/main" id="{D3C4880D-9E7B-45BC-B53B-252D6AEB8A9C}"/>
                  </a:ext>
                </a:extLst>
              </p:cNvPr>
              <p:cNvPicPr>
                <a:picLocks noChangeAspect="1"/>
              </p:cNvPicPr>
              <p:nvPr/>
            </p:nvPicPr>
            <p:blipFill>
              <a:blip r:embed="rId10"/>
              <a:stretch>
                <a:fillRect/>
              </a:stretch>
            </p:blipFill>
            <p:spPr>
              <a:xfrm>
                <a:off x="3960754" y="2907546"/>
                <a:ext cx="543227" cy="413650"/>
              </a:xfrm>
              <a:prstGeom prst="rect">
                <a:avLst/>
              </a:prstGeom>
            </p:spPr>
          </p:pic>
        </p:grpSp>
      </p:grpSp>
      <p:grpSp>
        <p:nvGrpSpPr>
          <p:cNvPr id="15" name="Group 14">
            <a:extLst>
              <a:ext uri="{FF2B5EF4-FFF2-40B4-BE49-F238E27FC236}">
                <a16:creationId xmlns:a16="http://schemas.microsoft.com/office/drawing/2014/main" id="{3B59482A-C289-4C0A-A8CD-2FF129ADE5E5}"/>
              </a:ext>
            </a:extLst>
          </p:cNvPr>
          <p:cNvGrpSpPr/>
          <p:nvPr/>
        </p:nvGrpSpPr>
        <p:grpSpPr>
          <a:xfrm>
            <a:off x="7266378" y="2611451"/>
            <a:ext cx="1554593" cy="1445843"/>
            <a:chOff x="7266378" y="2611451"/>
            <a:chExt cx="1554593" cy="1445843"/>
          </a:xfrm>
        </p:grpSpPr>
        <p:sp>
          <p:nvSpPr>
            <p:cNvPr id="79" name="Oval 16">
              <a:extLst>
                <a:ext uri="{FF2B5EF4-FFF2-40B4-BE49-F238E27FC236}">
                  <a16:creationId xmlns:a16="http://schemas.microsoft.com/office/drawing/2014/main" id="{E601A35C-9EFF-471B-B55F-67F040ECAC1E}"/>
                </a:ext>
              </a:extLst>
            </p:cNvPr>
            <p:cNvSpPr>
              <a:spLocks noChangeArrowheads="1"/>
            </p:cNvSpPr>
            <p:nvPr/>
          </p:nvSpPr>
          <p:spPr bwMode="auto">
            <a:xfrm>
              <a:off x="7540755" y="2611451"/>
              <a:ext cx="1005840" cy="1005840"/>
            </a:xfrm>
            <a:prstGeom prst="ellipse">
              <a:avLst/>
            </a:prstGeom>
            <a:solidFill>
              <a:srgbClr val="002050"/>
            </a:solidFill>
            <a:ln w="15875" cap="flat">
              <a:noFill/>
              <a:prstDash val="solid"/>
              <a:miter lim="800000"/>
              <a:headEnd/>
              <a:tailEnd/>
            </a:ln>
          </p:spPr>
          <p:txBody>
            <a:bodyPr vert="horz" wrap="square" lIns="93248" tIns="46624" rIns="93248" bIns="46624" numCol="1" anchor="t" anchorCtr="0" compatLnSpc="1">
              <a:prstTxWarp prst="textNoShape">
                <a:avLst/>
              </a:prstTxWarp>
            </a:bodyPr>
            <a:lstStyle/>
            <a:p>
              <a:pPr marL="0" marR="0" lvl="0" indent="0" algn="l" defTabSz="93250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egoe UI Light"/>
                <a:ea typeface="+mn-ea"/>
                <a:cs typeface="+mn-cs"/>
              </a:endParaRPr>
            </a:p>
          </p:txBody>
        </p:sp>
        <p:sp>
          <p:nvSpPr>
            <p:cNvPr id="56" name="TextBox 55">
              <a:extLst>
                <a:ext uri="{FF2B5EF4-FFF2-40B4-BE49-F238E27FC236}">
                  <a16:creationId xmlns:a16="http://schemas.microsoft.com/office/drawing/2014/main" id="{5C623F74-644A-4B2A-842A-62867DA585CB}"/>
                </a:ext>
              </a:extLst>
            </p:cNvPr>
            <p:cNvSpPr txBox="1"/>
            <p:nvPr/>
          </p:nvSpPr>
          <p:spPr>
            <a:xfrm>
              <a:off x="7266378" y="3652055"/>
              <a:ext cx="1554593" cy="405239"/>
            </a:xfrm>
            <a:prstGeom prst="rect">
              <a:avLst/>
            </a:prstGeom>
            <a:solidFill>
              <a:schemeClr val="bg1"/>
            </a:solidFill>
            <a:ln w="6350">
              <a:noFill/>
              <a:prstDash val="dash"/>
            </a:ln>
          </p:spPr>
          <p:txBody>
            <a:bodyPr wrap="square" lIns="0" tIns="0" rIns="0" bIns="45720" rtlCol="0" anchor="ctr" anchorCtr="0">
              <a:spAutoFit/>
            </a:bodyPr>
            <a:lstStyle/>
            <a:p>
              <a:pPr marL="0" marR="0" lvl="0" indent="0" algn="ctr" defTabSz="932504" rtl="0" eaLnBrk="1" fontAlgn="auto" latinLnBrk="0" hangingPunct="1">
                <a:lnSpc>
                  <a:spcPts val="14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53535"/>
                  </a:solidFill>
                  <a:effectLst/>
                  <a:uLnTx/>
                  <a:uFillTx/>
                  <a:latin typeface="Segoe UI Light"/>
                  <a:ea typeface="+mn-ea"/>
                  <a:cs typeface="Segoe UI Semibold" panose="020B0702040204020203" pitchFamily="34" charset="0"/>
                </a:rPr>
                <a:t>Operations</a:t>
              </a:r>
              <a:br>
                <a:rPr kumimoji="0" lang="en-US" sz="1200" b="0" i="0" u="none" strike="noStrike" kern="1200" cap="none" spc="0" normalizeH="0" baseline="0" noProof="0" dirty="0">
                  <a:ln>
                    <a:noFill/>
                  </a:ln>
                  <a:solidFill>
                    <a:srgbClr val="353535"/>
                  </a:solidFill>
                  <a:effectLst/>
                  <a:uLnTx/>
                  <a:uFillTx/>
                  <a:latin typeface="Segoe UI Light"/>
                  <a:ea typeface="+mn-ea"/>
                  <a:cs typeface="Segoe UI Semibold" panose="020B0702040204020203" pitchFamily="34" charset="0"/>
                </a:rPr>
              </a:br>
              <a:r>
                <a:rPr lang="en-US" sz="1200" dirty="0">
                  <a:solidFill>
                    <a:srgbClr val="353535"/>
                  </a:solidFill>
                  <a:latin typeface="Segoe UI Light"/>
                  <a:cs typeface="Segoe UI Semibold" panose="020B0702040204020203" pitchFamily="34" charset="0"/>
                </a:rPr>
                <a:t>ma</a:t>
              </a:r>
              <a:r>
                <a:rPr kumimoji="0" lang="en-US" sz="1200" b="0" i="0" u="none" strike="noStrike" kern="1200" cap="none" spc="0" normalizeH="0" baseline="0" noProof="0" dirty="0">
                  <a:ln>
                    <a:noFill/>
                  </a:ln>
                  <a:solidFill>
                    <a:srgbClr val="353535"/>
                  </a:solidFill>
                  <a:effectLst/>
                  <a:uLnTx/>
                  <a:uFillTx/>
                  <a:latin typeface="Segoe UI Light"/>
                  <a:ea typeface="+mn-ea"/>
                  <a:cs typeface="Segoe UI Semibold" panose="020B0702040204020203" pitchFamily="34" charset="0"/>
                </a:rPr>
                <a:t>nagement</a:t>
              </a:r>
            </a:p>
          </p:txBody>
        </p:sp>
        <p:pic>
          <p:nvPicPr>
            <p:cNvPr id="11" name="Picture 10">
              <a:extLst>
                <a:ext uri="{FF2B5EF4-FFF2-40B4-BE49-F238E27FC236}">
                  <a16:creationId xmlns:a16="http://schemas.microsoft.com/office/drawing/2014/main" id="{9DE01729-B915-4DFF-AE23-7D231F189881}"/>
                </a:ext>
              </a:extLst>
            </p:cNvPr>
            <p:cNvPicPr>
              <a:picLocks noChangeAspect="1"/>
            </p:cNvPicPr>
            <p:nvPr/>
          </p:nvPicPr>
          <p:blipFill>
            <a:blip r:embed="rId11"/>
            <a:stretch>
              <a:fillRect/>
            </a:stretch>
          </p:blipFill>
          <p:spPr>
            <a:xfrm>
              <a:off x="7777911" y="2849621"/>
              <a:ext cx="531529" cy="529500"/>
            </a:xfrm>
            <a:prstGeom prst="rect">
              <a:avLst/>
            </a:prstGeom>
          </p:spPr>
        </p:pic>
      </p:grpSp>
      <p:sp>
        <p:nvSpPr>
          <p:cNvPr id="23" name="Slide Number Placeholder 22">
            <a:extLst>
              <a:ext uri="{FF2B5EF4-FFF2-40B4-BE49-F238E27FC236}">
                <a16:creationId xmlns:a16="http://schemas.microsoft.com/office/drawing/2014/main" id="{37B662EA-F8C1-46F2-BE75-1C2658D6C525}"/>
              </a:ext>
            </a:extLst>
          </p:cNvPr>
          <p:cNvSpPr>
            <a:spLocks noGrp="1"/>
          </p:cNvSpPr>
          <p:nvPr>
            <p:ph type="sldNum" sz="quarter" idx="10"/>
          </p:nvPr>
        </p:nvSpPr>
        <p:spPr/>
        <p:txBody>
          <a:bodyPr/>
          <a:lstStyle/>
          <a:p>
            <a:fld id="{B5B7C7BE-0463-4DC4-9D10-A01A4A2951D5}" type="slidenum">
              <a:rPr lang="en-US" smtClean="0"/>
              <a:pPr/>
              <a:t>7</a:t>
            </a:fld>
            <a:endParaRPr lang="en-US"/>
          </a:p>
        </p:txBody>
      </p:sp>
      <p:sp>
        <p:nvSpPr>
          <p:cNvPr id="36" name="Oval 35">
            <a:extLst>
              <a:ext uri="{FF2B5EF4-FFF2-40B4-BE49-F238E27FC236}">
                <a16:creationId xmlns:a16="http://schemas.microsoft.com/office/drawing/2014/main" id="{EC4F5EF8-8ABD-4900-AEEB-FD2706872CC3}"/>
              </a:ext>
            </a:extLst>
          </p:cNvPr>
          <p:cNvSpPr/>
          <p:nvPr/>
        </p:nvSpPr>
        <p:spPr bwMode="auto">
          <a:xfrm>
            <a:off x="5233741" y="3199666"/>
            <a:ext cx="1828800" cy="1828800"/>
          </a:xfrm>
          <a:prstGeom prst="ellipse">
            <a:avLst/>
          </a:prstGeom>
          <a:blipFill dpi="0" rotWithShape="1">
            <a:blip r:embed="rId12">
              <a:alphaModFix amt="50000"/>
            </a:blip>
            <a:srcRect/>
            <a:stretch>
              <a:fillRect/>
            </a:stretch>
          </a:blipFill>
          <a:ln w="88900" cap="flat" cmpd="sng" algn="ctr">
            <a:solidFill>
              <a:srgbClr val="A8B1BE"/>
            </a:solidFill>
            <a:prstDash val="solid"/>
            <a:headEnd type="none" w="med" len="med"/>
            <a:tailEnd type="none" w="med" len="med"/>
          </a:ln>
          <a:effec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32379" rtl="0" eaLnBrk="1" fontAlgn="base" latinLnBrk="0" hangingPunct="1">
              <a:lnSpc>
                <a:spcPct val="90000"/>
              </a:lnSpc>
              <a:spcBef>
                <a:spcPct val="0"/>
              </a:spcBef>
              <a:spcAft>
                <a:spcPct val="0"/>
              </a:spcAft>
              <a:buClrTx/>
              <a:buSzTx/>
              <a:buFontTx/>
              <a:buNone/>
              <a:tabLst/>
              <a:defRPr/>
            </a:pPr>
            <a:r>
              <a:rPr lang="en-US" sz="1200" b="1" kern="0" dirty="0">
                <a:gradFill>
                  <a:gsLst>
                    <a:gs pos="0">
                      <a:srgbClr val="FFFFFF"/>
                    </a:gs>
                    <a:gs pos="100000">
                      <a:srgbClr val="FFFFFF"/>
                    </a:gs>
                  </a:gsLst>
                  <a:lin ang="5400000" scaled="0"/>
                </a:gradFill>
                <a:effectLst>
                  <a:outerShdw blurRad="38100" dist="12700" dir="2700000" algn="tl" rotWithShape="0">
                    <a:prstClr val="black">
                      <a:alpha val="40000"/>
                    </a:prstClr>
                  </a:outerShdw>
                </a:effectLst>
                <a:latin typeface="Segoe UI" panose="020B0502040204020203" pitchFamily="34" charset="0"/>
                <a:ea typeface="Segoe UI" panose="020B0502040204020203" pitchFamily="34" charset="0"/>
                <a:cs typeface="Segoe UI" panose="020B0502040204020203" pitchFamily="34" charset="0"/>
              </a:rPr>
              <a:t>Microsoft Dynamics 365</a:t>
            </a:r>
          </a:p>
          <a:p>
            <a:pPr marL="0" marR="0" lvl="0" indent="0" algn="ctr" defTabSz="932379" rtl="0" eaLnBrk="1" fontAlgn="base" latinLnBrk="0" hangingPunct="1">
              <a:lnSpc>
                <a:spcPct val="90000"/>
              </a:lnSpc>
              <a:spcBef>
                <a:spcPct val="0"/>
              </a:spcBef>
              <a:spcAft>
                <a:spcPct val="0"/>
              </a:spcAft>
              <a:buClrTx/>
              <a:buSzTx/>
              <a:buFontTx/>
              <a:buNone/>
              <a:tabLst/>
              <a:defRPr/>
            </a:pPr>
            <a:r>
              <a:rPr kumimoji="0" lang="en-US" sz="1700" b="1" i="0" u="none" strike="noStrike" kern="0" cap="none" spc="0" normalizeH="0" baseline="0" noProof="0" dirty="0">
                <a:ln>
                  <a:noFill/>
                </a:ln>
                <a:gradFill>
                  <a:gsLst>
                    <a:gs pos="0">
                      <a:srgbClr val="FFFFFF"/>
                    </a:gs>
                    <a:gs pos="100000">
                      <a:srgbClr val="FFFFFF"/>
                    </a:gs>
                  </a:gsLst>
                  <a:lin ang="5400000" scaled="0"/>
                </a:gradFill>
                <a:effectLst>
                  <a:outerShdw blurRad="38100" dist="12700" dir="2700000" algn="tl" rotWithShape="0">
                    <a:prstClr val="black">
                      <a:alpha val="40000"/>
                    </a:prstClr>
                  </a:outerShdw>
                </a:effectLst>
                <a:uLnTx/>
                <a:uFillTx/>
                <a:latin typeface="Segoe UI" panose="020B0502040204020203" pitchFamily="34" charset="0"/>
                <a:ea typeface="Segoe UI" panose="020B0502040204020203" pitchFamily="34" charset="0"/>
                <a:cs typeface="Segoe UI" panose="020B0502040204020203" pitchFamily="34" charset="0"/>
              </a:rPr>
              <a:t>Business</a:t>
            </a:r>
            <a:r>
              <a:rPr kumimoji="0" lang="en-US" sz="1700" b="1" i="0" u="none" strike="noStrike" kern="0" cap="none" spc="0" normalizeH="0" noProof="0" dirty="0">
                <a:ln>
                  <a:noFill/>
                </a:ln>
                <a:gradFill>
                  <a:gsLst>
                    <a:gs pos="0">
                      <a:srgbClr val="FFFFFF"/>
                    </a:gs>
                    <a:gs pos="100000">
                      <a:srgbClr val="FFFFFF"/>
                    </a:gs>
                  </a:gsLst>
                  <a:lin ang="5400000" scaled="0"/>
                </a:gradFill>
                <a:effectLst>
                  <a:outerShdw blurRad="38100" dist="12700" dir="2700000" algn="tl" rotWithShape="0">
                    <a:prstClr val="black">
                      <a:alpha val="40000"/>
                    </a:prstClr>
                  </a:outerShdw>
                </a:effectLst>
                <a:uLnTx/>
                <a:uFillTx/>
                <a:latin typeface="Segoe UI" panose="020B0502040204020203" pitchFamily="34" charset="0"/>
                <a:ea typeface="Segoe UI" panose="020B0502040204020203" pitchFamily="34" charset="0"/>
                <a:cs typeface="Segoe UI" panose="020B0502040204020203" pitchFamily="34" charset="0"/>
              </a:rPr>
              <a:t> Central</a:t>
            </a:r>
            <a:endParaRPr kumimoji="0" lang="en-US" sz="1700" b="1" i="0" u="none" strike="noStrike" kern="0" cap="none" spc="0" normalizeH="0" baseline="0" noProof="0" dirty="0">
              <a:ln>
                <a:noFill/>
              </a:ln>
              <a:gradFill>
                <a:gsLst>
                  <a:gs pos="0">
                    <a:srgbClr val="FFFFFF"/>
                  </a:gs>
                  <a:gs pos="100000">
                    <a:srgbClr val="FFFFFF"/>
                  </a:gs>
                </a:gsLst>
                <a:lin ang="5400000" scaled="0"/>
              </a:gradFill>
              <a:effectLst>
                <a:outerShdw blurRad="38100" dist="12700" dir="2700000" algn="tl" rotWithShape="0">
                  <a:prstClr val="black">
                    <a:alpha val="40000"/>
                  </a:prstClr>
                </a:outerShdw>
              </a:effectLst>
              <a:uLnTx/>
              <a:uFillTx/>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35083669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25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53" presetClass="entr" presetSubtype="16" fill="hold" nodeType="withEffect">
                                  <p:stCondLst>
                                    <p:cond delay="25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par>
                                <p:cTn id="15" presetID="53" presetClass="entr" presetSubtype="16" fill="hold" nodeType="withEffect">
                                  <p:stCondLst>
                                    <p:cond delay="25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nodeType="withEffect">
                                  <p:stCondLst>
                                    <p:cond delay="250"/>
                                  </p:stCondLst>
                                  <p:childTnLst>
                                    <p:set>
                                      <p:cBhvr>
                                        <p:cTn id="21" dur="1" fill="hold">
                                          <p:stCondLst>
                                            <p:cond delay="0"/>
                                          </p:stCondLst>
                                        </p:cTn>
                                        <p:tgtEl>
                                          <p:spTgt spid="17"/>
                                        </p:tgtEl>
                                        <p:attrNameLst>
                                          <p:attrName>style.visibility</p:attrName>
                                        </p:attrNameLst>
                                      </p:cBhvr>
                                      <p:to>
                                        <p:strVal val="visible"/>
                                      </p:to>
                                    </p:set>
                                    <p:anim calcmode="lin" valueType="num">
                                      <p:cBhvr>
                                        <p:cTn id="22" dur="500" fill="hold"/>
                                        <p:tgtEl>
                                          <p:spTgt spid="17"/>
                                        </p:tgtEl>
                                        <p:attrNameLst>
                                          <p:attrName>ppt_w</p:attrName>
                                        </p:attrNameLst>
                                      </p:cBhvr>
                                      <p:tavLst>
                                        <p:tav tm="0">
                                          <p:val>
                                            <p:fltVal val="0"/>
                                          </p:val>
                                        </p:tav>
                                        <p:tav tm="100000">
                                          <p:val>
                                            <p:strVal val="#ppt_w"/>
                                          </p:val>
                                        </p:tav>
                                      </p:tavLst>
                                    </p:anim>
                                    <p:anim calcmode="lin" valueType="num">
                                      <p:cBhvr>
                                        <p:cTn id="23" dur="500" fill="hold"/>
                                        <p:tgtEl>
                                          <p:spTgt spid="17"/>
                                        </p:tgtEl>
                                        <p:attrNameLst>
                                          <p:attrName>ppt_h</p:attrName>
                                        </p:attrNameLst>
                                      </p:cBhvr>
                                      <p:tavLst>
                                        <p:tav tm="0">
                                          <p:val>
                                            <p:fltVal val="0"/>
                                          </p:val>
                                        </p:tav>
                                        <p:tav tm="100000">
                                          <p:val>
                                            <p:strVal val="#ppt_h"/>
                                          </p:val>
                                        </p:tav>
                                      </p:tavLst>
                                    </p:anim>
                                    <p:animEffect transition="in" filter="fade">
                                      <p:cBhvr>
                                        <p:cTn id="24" dur="500"/>
                                        <p:tgtEl>
                                          <p:spTgt spid="17"/>
                                        </p:tgtEl>
                                      </p:cBhvr>
                                    </p:animEffect>
                                  </p:childTnLst>
                                </p:cTn>
                              </p:par>
                              <p:par>
                                <p:cTn id="25" presetID="53" presetClass="entr" presetSubtype="16" fill="hold" nodeType="withEffect">
                                  <p:stCondLst>
                                    <p:cond delay="25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childTnLst>
                                </p:cTn>
                              </p:par>
                              <p:par>
                                <p:cTn id="30" presetID="53" presetClass="entr" presetSubtype="16" fill="hold" nodeType="withEffect">
                                  <p:stCondLst>
                                    <p:cond delay="25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16" presetClass="entr" presetSubtype="37" fill="hold" nodeType="withEffect">
                                  <p:stCondLst>
                                    <p:cond delay="250"/>
                                  </p:stCondLst>
                                  <p:childTnLst>
                                    <p:set>
                                      <p:cBhvr>
                                        <p:cTn id="36" dur="1" fill="hold">
                                          <p:stCondLst>
                                            <p:cond delay="0"/>
                                          </p:stCondLst>
                                        </p:cTn>
                                        <p:tgtEl>
                                          <p:spTgt spid="59"/>
                                        </p:tgtEl>
                                        <p:attrNameLst>
                                          <p:attrName>style.visibility</p:attrName>
                                        </p:attrNameLst>
                                      </p:cBhvr>
                                      <p:to>
                                        <p:strVal val="visible"/>
                                      </p:to>
                                    </p:set>
                                    <p:animEffect transition="in" filter="barn(outVertical)">
                                      <p:cBhvr>
                                        <p:cTn id="37" dur="500"/>
                                        <p:tgtEl>
                                          <p:spTgt spid="59"/>
                                        </p:tgtEl>
                                      </p:cBhvr>
                                    </p:animEffect>
                                  </p:childTnLst>
                                </p:cTn>
                              </p:par>
                            </p:childTnLst>
                          </p:cTn>
                        </p:par>
                        <p:par>
                          <p:cTn id="38" fill="hold">
                            <p:stCondLst>
                              <p:cond delay="750"/>
                            </p:stCondLst>
                            <p:childTnLst>
                              <p:par>
                                <p:cTn id="39" presetID="10" presetClass="exit" presetSubtype="0" fill="hold" nodeType="afterEffect">
                                  <p:stCondLst>
                                    <p:cond delay="0"/>
                                  </p:stCondLst>
                                  <p:childTnLst>
                                    <p:animEffect transition="out" filter="fade">
                                      <p:cBhvr>
                                        <p:cTn id="40" dur="750"/>
                                        <p:tgtEl>
                                          <p:spTgt spid="43"/>
                                        </p:tgtEl>
                                      </p:cBhvr>
                                    </p:animEffect>
                                    <p:set>
                                      <p:cBhvr>
                                        <p:cTn id="41" dur="1" fill="hold">
                                          <p:stCondLst>
                                            <p:cond delay="749"/>
                                          </p:stCondLst>
                                        </p:cTn>
                                        <p:tgtEl>
                                          <p:spTgt spid="43"/>
                                        </p:tgtEl>
                                        <p:attrNameLst>
                                          <p:attrName>style.visibility</p:attrName>
                                        </p:attrNameLst>
                                      </p:cBhvr>
                                      <p:to>
                                        <p:strVal val="hidden"/>
                                      </p:to>
                                    </p:set>
                                  </p:childTnLst>
                                </p:cTn>
                              </p:par>
                              <p:par>
                                <p:cTn id="42" presetID="10"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750"/>
                                        <p:tgtEl>
                                          <p:spTgt spid="36"/>
                                        </p:tgtEl>
                                      </p:cBhvr>
                                    </p:animEffect>
                                  </p:childTnLst>
                                </p:cTn>
                              </p:par>
                            </p:childTnLst>
                          </p:cTn>
                        </p:par>
                        <p:par>
                          <p:cTn id="45" fill="hold">
                            <p:stCondLst>
                              <p:cond delay="1500"/>
                            </p:stCondLst>
                            <p:childTnLst>
                              <p:par>
                                <p:cTn id="46" presetID="1" presetClass="entr" presetSubtype="0"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childTnLst>
                                </p:cTn>
                              </p:par>
                              <p:par>
                                <p:cTn id="48" presetID="1" presetClass="exit" presetSubtype="0" fill="hold" nodeType="withEffect">
                                  <p:stCondLst>
                                    <p:cond delay="0"/>
                                  </p:stCondLst>
                                  <p:childTnLst>
                                    <p:set>
                                      <p:cBhvr>
                                        <p:cTn id="49" dur="1" fill="hold">
                                          <p:stCondLst>
                                            <p:cond delay="0"/>
                                          </p:stCondLst>
                                        </p:cTn>
                                        <p:tgtEl>
                                          <p:spTgt spid="18"/>
                                        </p:tgtEl>
                                        <p:attrNameLst>
                                          <p:attrName>style.visibility</p:attrName>
                                        </p:attrNameLst>
                                      </p:cBhvr>
                                      <p:to>
                                        <p:strVal val="hidden"/>
                                      </p:to>
                                    </p:set>
                                  </p:childTnLst>
                                </p:cTn>
                              </p:par>
                              <p:par>
                                <p:cTn id="50" presetID="1" presetClass="exit" presetSubtype="0" fill="hold" nodeType="withEffect">
                                  <p:stCondLst>
                                    <p:cond delay="0"/>
                                  </p:stCondLst>
                                  <p:childTnLst>
                                    <p:set>
                                      <p:cBhvr>
                                        <p:cTn id="51" dur="1" fill="hold">
                                          <p:stCondLst>
                                            <p:cond delay="0"/>
                                          </p:stCondLst>
                                        </p:cTn>
                                        <p:tgtEl>
                                          <p:spTgt spid="15"/>
                                        </p:tgtEl>
                                        <p:attrNameLst>
                                          <p:attrName>style.visibility</p:attrName>
                                        </p:attrNameLst>
                                      </p:cBhvr>
                                      <p:to>
                                        <p:strVal val="hidden"/>
                                      </p:to>
                                    </p:set>
                                  </p:childTnLst>
                                </p:cTn>
                              </p:par>
                              <p:par>
                                <p:cTn id="52" presetID="1" presetClass="exit" presetSubtype="0" fill="hold" nodeType="withEffect">
                                  <p:stCondLst>
                                    <p:cond delay="0"/>
                                  </p:stCondLst>
                                  <p:childTnLst>
                                    <p:set>
                                      <p:cBhvr>
                                        <p:cTn id="53" dur="1" fill="hold">
                                          <p:stCondLst>
                                            <p:cond delay="0"/>
                                          </p:stCondLst>
                                        </p:cTn>
                                        <p:tgtEl>
                                          <p:spTgt spid="16"/>
                                        </p:tgtEl>
                                        <p:attrNameLst>
                                          <p:attrName>style.visibility</p:attrName>
                                        </p:attrNameLst>
                                      </p:cBhvr>
                                      <p:to>
                                        <p:strVal val="hidden"/>
                                      </p:to>
                                    </p:set>
                                  </p:childTnLst>
                                </p:cTn>
                              </p:par>
                              <p:par>
                                <p:cTn id="54" presetID="1" presetClass="exit" presetSubtype="0" fill="hold" nodeType="withEffect">
                                  <p:stCondLst>
                                    <p:cond delay="0"/>
                                  </p:stCondLst>
                                  <p:childTnLst>
                                    <p:set>
                                      <p:cBhvr>
                                        <p:cTn id="55" dur="1" fill="hold">
                                          <p:stCondLst>
                                            <p:cond delay="0"/>
                                          </p:stCondLst>
                                        </p:cTn>
                                        <p:tgtEl>
                                          <p:spTgt spid="17"/>
                                        </p:tgtEl>
                                        <p:attrNameLst>
                                          <p:attrName>style.visibility</p:attrName>
                                        </p:attrNameLst>
                                      </p:cBhvr>
                                      <p:to>
                                        <p:strVal val="hidden"/>
                                      </p:to>
                                    </p:set>
                                  </p:childTnLst>
                                </p:cTn>
                              </p:par>
                              <p:par>
                                <p:cTn id="56" presetID="1" presetClass="exit" presetSubtype="0" fill="hold" nodeType="withEffect">
                                  <p:stCondLst>
                                    <p:cond delay="0"/>
                                  </p:stCondLst>
                                  <p:childTnLst>
                                    <p:set>
                                      <p:cBhvr>
                                        <p:cTn id="57" dur="1" fill="hold">
                                          <p:stCondLst>
                                            <p:cond delay="0"/>
                                          </p:stCondLst>
                                        </p:cTn>
                                        <p:tgtEl>
                                          <p:spTgt spid="14"/>
                                        </p:tgtEl>
                                        <p:attrNameLst>
                                          <p:attrName>style.visibility</p:attrName>
                                        </p:attrNameLst>
                                      </p:cBhvr>
                                      <p:to>
                                        <p:strVal val="hidden"/>
                                      </p:to>
                                    </p:set>
                                  </p:childTnLst>
                                </p:cTn>
                              </p:par>
                              <p:par>
                                <p:cTn id="58" presetID="1" presetClass="exit" presetSubtype="0" fill="hold" nodeType="withEffect">
                                  <p:stCondLst>
                                    <p:cond delay="0"/>
                                  </p:stCondLst>
                                  <p:childTnLst>
                                    <p:set>
                                      <p:cBhvr>
                                        <p:cTn id="59" dur="1" fill="hold">
                                          <p:stCondLst>
                                            <p:cond delay="0"/>
                                          </p:stCondLst>
                                        </p:cTn>
                                        <p:tgtEl>
                                          <p:spTgt spid="13"/>
                                        </p:tgtEl>
                                        <p:attrNameLst>
                                          <p:attrName>style.visibility</p:attrName>
                                        </p:attrNameLst>
                                      </p:cBhvr>
                                      <p:to>
                                        <p:strVal val="hidden"/>
                                      </p:to>
                                    </p:set>
                                  </p:childTnLst>
                                </p:cTn>
                              </p:par>
                              <p:par>
                                <p:cTn id="60" presetID="1" presetClass="exit" presetSubtype="0" fill="hold" nodeType="withEffect">
                                  <p:stCondLst>
                                    <p:cond delay="0"/>
                                  </p:stCondLst>
                                  <p:childTnLst>
                                    <p:set>
                                      <p:cBhvr>
                                        <p:cTn id="61" dur="1" fill="hold">
                                          <p:stCondLst>
                                            <p:cond delay="0"/>
                                          </p:stCondLst>
                                        </p:cTn>
                                        <p:tgtEl>
                                          <p:spTgt spid="59"/>
                                        </p:tgtEl>
                                        <p:attrNameLst>
                                          <p:attrName>style.visibility</p:attrName>
                                        </p:attrNameLst>
                                      </p:cBhvr>
                                      <p:to>
                                        <p:strVal val="hidden"/>
                                      </p:to>
                                    </p:set>
                                  </p:childTnLst>
                                </p:cTn>
                              </p:par>
                              <p:par>
                                <p:cTn id="62" presetID="1" presetClass="exit" presetSubtype="0" fill="hold" grpId="1" nodeType="withEffect">
                                  <p:stCondLst>
                                    <p:cond delay="0"/>
                                  </p:stCondLst>
                                  <p:childTnLst>
                                    <p:set>
                                      <p:cBhvr>
                                        <p:cTn id="63" dur="1" fill="hold">
                                          <p:stCondLst>
                                            <p:cond delay="0"/>
                                          </p:stCondLst>
                                        </p:cTn>
                                        <p:tgtEl>
                                          <p:spTgt spid="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6"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51">
            <a:extLst>
              <a:ext uri="{FF2B5EF4-FFF2-40B4-BE49-F238E27FC236}">
                <a16:creationId xmlns:a16="http://schemas.microsoft.com/office/drawing/2014/main" id="{76155212-9E83-49D6-99AE-82E00E8E58AD}"/>
              </a:ext>
            </a:extLst>
          </p:cNvPr>
          <p:cNvPicPr>
            <a:picLocks noChangeAspect="1"/>
          </p:cNvPicPr>
          <p:nvPr/>
        </p:nvPicPr>
        <p:blipFill rotWithShape="1">
          <a:blip r:embed="rId3"/>
          <a:srcRect l="27508" t="18751" r="29176"/>
          <a:stretch/>
        </p:blipFill>
        <p:spPr>
          <a:xfrm>
            <a:off x="792929" y="2097742"/>
            <a:ext cx="3379967" cy="3566160"/>
          </a:xfrm>
          <a:prstGeom prst="rect">
            <a:avLst/>
          </a:prstGeom>
        </p:spPr>
      </p:pic>
      <p:sp>
        <p:nvSpPr>
          <p:cNvPr id="40" name="Freeform: Shape 39">
            <a:extLst>
              <a:ext uri="{FF2B5EF4-FFF2-40B4-BE49-F238E27FC236}">
                <a16:creationId xmlns:a16="http://schemas.microsoft.com/office/drawing/2014/main" id="{82CBF38D-1797-4844-BC60-05B5787FA684}"/>
              </a:ext>
            </a:extLst>
          </p:cNvPr>
          <p:cNvSpPr/>
          <p:nvPr/>
        </p:nvSpPr>
        <p:spPr bwMode="auto">
          <a:xfrm>
            <a:off x="1764" y="1530000"/>
            <a:ext cx="12431361" cy="4599603"/>
          </a:xfrm>
          <a:custGeom>
            <a:avLst/>
            <a:gdLst>
              <a:gd name="connsiteX0" fmla="*/ 2499959 w 12431361"/>
              <a:gd name="connsiteY0" fmla="*/ 257361 h 4599603"/>
              <a:gd name="connsiteX1" fmla="*/ 442559 w 12431361"/>
              <a:gd name="connsiteY1" fmla="*/ 2314761 h 4599603"/>
              <a:gd name="connsiteX2" fmla="*/ 2499959 w 12431361"/>
              <a:gd name="connsiteY2" fmla="*/ 4372161 h 4599603"/>
              <a:gd name="connsiteX3" fmla="*/ 4557359 w 12431361"/>
              <a:gd name="connsiteY3" fmla="*/ 2314761 h 4599603"/>
              <a:gd name="connsiteX4" fmla="*/ 2499959 w 12431361"/>
              <a:gd name="connsiteY4" fmla="*/ 257361 h 4599603"/>
              <a:gd name="connsiteX5" fmla="*/ 0 w 12431361"/>
              <a:gd name="connsiteY5" fmla="*/ 0 h 4599603"/>
              <a:gd name="connsiteX6" fmla="*/ 12431361 w 12431361"/>
              <a:gd name="connsiteY6" fmla="*/ 0 h 4599603"/>
              <a:gd name="connsiteX7" fmla="*/ 12431361 w 12431361"/>
              <a:gd name="connsiteY7" fmla="*/ 4599603 h 4599603"/>
              <a:gd name="connsiteX8" fmla="*/ 0 w 12431361"/>
              <a:gd name="connsiteY8" fmla="*/ 4599603 h 4599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31361" h="4599603">
                <a:moveTo>
                  <a:pt x="2499959" y="257361"/>
                </a:moveTo>
                <a:cubicBezTo>
                  <a:pt x="1363688" y="257361"/>
                  <a:pt x="442559" y="1178490"/>
                  <a:pt x="442559" y="2314761"/>
                </a:cubicBezTo>
                <a:cubicBezTo>
                  <a:pt x="442559" y="3451032"/>
                  <a:pt x="1363688" y="4372161"/>
                  <a:pt x="2499959" y="4372161"/>
                </a:cubicBezTo>
                <a:cubicBezTo>
                  <a:pt x="3636230" y="4372161"/>
                  <a:pt x="4557359" y="3451032"/>
                  <a:pt x="4557359" y="2314761"/>
                </a:cubicBezTo>
                <a:cubicBezTo>
                  <a:pt x="4557359" y="1178490"/>
                  <a:pt x="3636230" y="257361"/>
                  <a:pt x="2499959" y="257361"/>
                </a:cubicBezTo>
                <a:close/>
                <a:moveTo>
                  <a:pt x="0" y="0"/>
                </a:moveTo>
                <a:lnTo>
                  <a:pt x="12431361" y="0"/>
                </a:lnTo>
                <a:lnTo>
                  <a:pt x="12431361" y="4599603"/>
                </a:lnTo>
                <a:lnTo>
                  <a:pt x="0" y="4599603"/>
                </a:lnTo>
                <a:close/>
              </a:path>
            </a:pathLst>
          </a:custGeom>
          <a:solidFill>
            <a:schemeClr val="bg1">
              <a:lumMod val="95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3231" tIns="46615" rIns="93231" bIns="46615" numCol="1" rtlCol="0" anchor="ctr" anchorCtr="0" compatLnSpc="1">
            <a:prstTxWarp prst="textNoShape">
              <a:avLst/>
            </a:prstTxWarp>
            <a:noAutofit/>
          </a:bodyPr>
          <a:lstStyle/>
          <a:p>
            <a:pPr marL="0" marR="0" lvl="0" indent="0" algn="ctr" defTabSz="932018" rtl="0" eaLnBrk="1" fontAlgn="base" latinLnBrk="0" hangingPunct="1">
              <a:lnSpc>
                <a:spcPct val="100000"/>
              </a:lnSpc>
              <a:spcBef>
                <a:spcPct val="0"/>
              </a:spcBef>
              <a:spcAft>
                <a:spcPct val="0"/>
              </a:spcAft>
              <a:buClrTx/>
              <a:buSzTx/>
              <a:buFontTx/>
              <a:buNone/>
              <a:tabLst/>
              <a:defRPr/>
            </a:pPr>
            <a:endParaRPr kumimoji="0" lang="en-US" sz="204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sp>
        <p:nvSpPr>
          <p:cNvPr id="2" name="Title 1"/>
          <p:cNvSpPr>
            <a:spLocks noGrp="1"/>
          </p:cNvSpPr>
          <p:nvPr>
            <p:ph type="title"/>
          </p:nvPr>
        </p:nvSpPr>
        <p:spPr>
          <a:xfrm>
            <a:off x="274604" y="295275"/>
            <a:ext cx="11888047" cy="917575"/>
          </a:xfrm>
        </p:spPr>
        <p:txBody>
          <a:bodyPr/>
          <a:lstStyle/>
          <a:p>
            <a:r>
              <a:rPr lang="en-US" dirty="0"/>
              <a:t>Dynamics 365 Business Central</a:t>
            </a:r>
          </a:p>
        </p:txBody>
      </p:sp>
      <p:sp>
        <p:nvSpPr>
          <p:cNvPr id="6" name="Slide Number Placeholder 5">
            <a:extLst>
              <a:ext uri="{FF2B5EF4-FFF2-40B4-BE49-F238E27FC236}">
                <a16:creationId xmlns:a16="http://schemas.microsoft.com/office/drawing/2014/main" id="{F7909DE2-E110-413C-8BF3-F649F2F79155}"/>
              </a:ext>
            </a:extLst>
          </p:cNvPr>
          <p:cNvSpPr>
            <a:spLocks noGrp="1"/>
          </p:cNvSpPr>
          <p:nvPr>
            <p:ph type="sldNum" sz="quarter" idx="10"/>
          </p:nvPr>
        </p:nvSpPr>
        <p:spPr/>
        <p:txBody>
          <a:bodyPr/>
          <a:lstStyle/>
          <a:p>
            <a:fld id="{B5B7C7BE-0463-4DC4-9D10-A01A4A2951D5}" type="slidenum">
              <a:rPr lang="en-US" smtClean="0"/>
              <a:pPr/>
              <a:t>8</a:t>
            </a:fld>
            <a:endParaRPr lang="en-US"/>
          </a:p>
        </p:txBody>
      </p:sp>
      <p:grpSp>
        <p:nvGrpSpPr>
          <p:cNvPr id="10" name="Group 9">
            <a:extLst>
              <a:ext uri="{FF2B5EF4-FFF2-40B4-BE49-F238E27FC236}">
                <a16:creationId xmlns:a16="http://schemas.microsoft.com/office/drawing/2014/main" id="{CC801C34-4EF4-46C7-B623-19D155E344E8}"/>
              </a:ext>
            </a:extLst>
          </p:cNvPr>
          <p:cNvGrpSpPr/>
          <p:nvPr/>
        </p:nvGrpSpPr>
        <p:grpSpPr>
          <a:xfrm>
            <a:off x="3598633" y="1937914"/>
            <a:ext cx="6970362" cy="1097280"/>
            <a:chOff x="3598633" y="1937914"/>
            <a:chExt cx="6970362" cy="1097280"/>
          </a:xfrm>
        </p:grpSpPr>
        <p:sp>
          <p:nvSpPr>
            <p:cNvPr id="42" name="Freeform: Shape 41">
              <a:extLst>
                <a:ext uri="{FF2B5EF4-FFF2-40B4-BE49-F238E27FC236}">
                  <a16:creationId xmlns:a16="http://schemas.microsoft.com/office/drawing/2014/main" id="{1C5E70AD-2EF4-4264-BCC8-EAD2BF93248B}"/>
                </a:ext>
              </a:extLst>
            </p:cNvPr>
            <p:cNvSpPr/>
            <p:nvPr/>
          </p:nvSpPr>
          <p:spPr bwMode="auto">
            <a:xfrm>
              <a:off x="3598633" y="1937914"/>
              <a:ext cx="6970362" cy="1097280"/>
            </a:xfrm>
            <a:custGeom>
              <a:avLst/>
              <a:gdLst>
                <a:gd name="connsiteX0" fmla="*/ 0 w 6970362"/>
                <a:gd name="connsiteY0" fmla="*/ 0 h 1097280"/>
                <a:gd name="connsiteX1" fmla="*/ 6970362 w 6970362"/>
                <a:gd name="connsiteY1" fmla="*/ 0 h 1097280"/>
                <a:gd name="connsiteX2" fmla="*/ 6970362 w 6970362"/>
                <a:gd name="connsiteY2" fmla="*/ 1097280 h 1097280"/>
                <a:gd name="connsiteX3" fmla="*/ 1118800 w 6970362"/>
                <a:gd name="connsiteY3" fmla="*/ 1097280 h 1097280"/>
                <a:gd name="connsiteX4" fmla="*/ 1035882 w 6970362"/>
                <a:gd name="connsiteY4" fmla="*/ 925154 h 1097280"/>
                <a:gd name="connsiteX5" fmla="*/ 27632 w 6970362"/>
                <a:gd name="connsiteY5" fmla="*/ 10114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70362" h="1097280">
                  <a:moveTo>
                    <a:pt x="0" y="0"/>
                  </a:moveTo>
                  <a:lnTo>
                    <a:pt x="6970362" y="0"/>
                  </a:lnTo>
                  <a:lnTo>
                    <a:pt x="6970362" y="1097280"/>
                  </a:lnTo>
                  <a:lnTo>
                    <a:pt x="1118800" y="1097280"/>
                  </a:lnTo>
                  <a:lnTo>
                    <a:pt x="1035882" y="925154"/>
                  </a:lnTo>
                  <a:cubicBezTo>
                    <a:pt x="814174" y="517026"/>
                    <a:pt x="458384" y="192306"/>
                    <a:pt x="27632" y="10114"/>
                  </a:cubicBezTo>
                  <a:close/>
                </a:path>
              </a:pathLst>
            </a:custGeom>
            <a:solidFill>
              <a:srgbClr val="002050"/>
            </a:solidFill>
            <a:ln>
              <a:noFill/>
              <a:headEnd type="none" w="med" len="med"/>
              <a:tailEnd type="none" w="med" len="med"/>
            </a:ln>
            <a:scene3d>
              <a:camera prst="orthographicFront"/>
              <a:lightRig rig="threePt" dir="t"/>
            </a:scene3d>
            <a:sp3d>
              <a:bevelT w="19050" h="6350" prst="hardEdge"/>
            </a:sp3d>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76" name="TextBox 75">
              <a:extLst>
                <a:ext uri="{FF2B5EF4-FFF2-40B4-BE49-F238E27FC236}">
                  <a16:creationId xmlns:a16="http://schemas.microsoft.com/office/drawing/2014/main" id="{E0E3EDD7-8E57-4094-A891-FCF5091FF698}"/>
                </a:ext>
              </a:extLst>
            </p:cNvPr>
            <p:cNvSpPr txBox="1"/>
            <p:nvPr/>
          </p:nvSpPr>
          <p:spPr>
            <a:xfrm>
              <a:off x="6997036" y="2301889"/>
              <a:ext cx="3270279" cy="369332"/>
            </a:xfrm>
            <a:prstGeom prst="rect">
              <a:avLst/>
            </a:prstGeom>
            <a:noFill/>
            <a:ln w="6350">
              <a:noFill/>
              <a:prstDash val="dash"/>
            </a:ln>
          </p:spPr>
          <p:txBody>
            <a:bodyPr wrap="square" lIns="0" tIns="0" rIns="0" bIns="0" rtlCol="0" anchor="ctr" anchorCtr="0">
              <a:spAutoFit/>
            </a:bodyPr>
            <a:lstStyle/>
            <a:p>
              <a:pPr marL="0" marR="0" lvl="0" indent="0" defTabSz="932504"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Connect your business</a:t>
              </a:r>
            </a:p>
          </p:txBody>
        </p:sp>
        <p:sp>
          <p:nvSpPr>
            <p:cNvPr id="77" name="Oval 12">
              <a:extLst>
                <a:ext uri="{FF2B5EF4-FFF2-40B4-BE49-F238E27FC236}">
                  <a16:creationId xmlns:a16="http://schemas.microsoft.com/office/drawing/2014/main" id="{7D555C54-EE2C-4A0F-B0E8-2127216D8760}"/>
                </a:ext>
              </a:extLst>
            </p:cNvPr>
            <p:cNvSpPr>
              <a:spLocks noChangeArrowheads="1"/>
            </p:cNvSpPr>
            <p:nvPr/>
          </p:nvSpPr>
          <p:spPr bwMode="auto">
            <a:xfrm>
              <a:off x="5802310" y="2075074"/>
              <a:ext cx="822960" cy="822960"/>
            </a:xfrm>
            <a:prstGeom prst="rect">
              <a:avLst/>
            </a:prstGeom>
            <a:solidFill>
              <a:srgbClr val="565656"/>
            </a:solidFill>
            <a:ln w="15875" cap="flat">
              <a:noFill/>
              <a:prstDash val="solid"/>
              <a:miter lim="800000"/>
              <a:headEnd/>
              <a:tailEnd/>
            </a:ln>
            <a:scene3d>
              <a:camera prst="orthographicFront"/>
              <a:lightRig rig="threePt" dir="t"/>
            </a:scene3d>
            <a:sp3d>
              <a:bevelT w="19050" h="6350" prst="hardEdge"/>
            </a:sp3d>
          </p:spPr>
          <p:txBody>
            <a:bodyPr vert="horz" wrap="square" lIns="93248" tIns="46624" rIns="93248" bIns="46624" numCol="1" anchor="t" anchorCtr="0" compatLnSpc="1">
              <a:prstTxWarp prst="textNoShape">
                <a:avLst/>
              </a:prstTxWarp>
            </a:bodyPr>
            <a:lstStyle/>
            <a:p>
              <a:pPr marL="0" marR="0" lvl="0" indent="0" algn="ctr" defTabSz="932504"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Segoe UI Light"/>
                <a:ea typeface="+mn-ea"/>
                <a:cs typeface="+mn-cs"/>
              </a:endParaRPr>
            </a:p>
          </p:txBody>
        </p:sp>
        <p:pic>
          <p:nvPicPr>
            <p:cNvPr id="5" name="Picture 4">
              <a:extLst>
                <a:ext uri="{FF2B5EF4-FFF2-40B4-BE49-F238E27FC236}">
                  <a16:creationId xmlns:a16="http://schemas.microsoft.com/office/drawing/2014/main" id="{96CF1FF6-3F5C-42D8-958C-682BB1407874}"/>
                </a:ext>
              </a:extLst>
            </p:cNvPr>
            <p:cNvPicPr>
              <a:picLocks noChangeAspect="1"/>
            </p:cNvPicPr>
            <p:nvPr/>
          </p:nvPicPr>
          <p:blipFill>
            <a:blip r:embed="rId4"/>
            <a:stretch>
              <a:fillRect/>
            </a:stretch>
          </p:blipFill>
          <p:spPr>
            <a:xfrm>
              <a:off x="5908638" y="2183685"/>
              <a:ext cx="610300" cy="599777"/>
            </a:xfrm>
            <a:prstGeom prst="rect">
              <a:avLst/>
            </a:prstGeom>
          </p:spPr>
        </p:pic>
      </p:grpSp>
      <p:grpSp>
        <p:nvGrpSpPr>
          <p:cNvPr id="11" name="Group 10">
            <a:extLst>
              <a:ext uri="{FF2B5EF4-FFF2-40B4-BE49-F238E27FC236}">
                <a16:creationId xmlns:a16="http://schemas.microsoft.com/office/drawing/2014/main" id="{B5D9D6F2-822B-431A-8B81-5E9682F9F6B3}"/>
              </a:ext>
            </a:extLst>
          </p:cNvPr>
          <p:cNvGrpSpPr/>
          <p:nvPr/>
        </p:nvGrpSpPr>
        <p:grpSpPr>
          <a:xfrm>
            <a:off x="4800158" y="3321094"/>
            <a:ext cx="5768837" cy="1097280"/>
            <a:chOff x="4800158" y="3321094"/>
            <a:chExt cx="5768837" cy="1097280"/>
          </a:xfrm>
        </p:grpSpPr>
        <p:sp>
          <p:nvSpPr>
            <p:cNvPr id="43" name="Freeform: Shape 42">
              <a:extLst>
                <a:ext uri="{FF2B5EF4-FFF2-40B4-BE49-F238E27FC236}">
                  <a16:creationId xmlns:a16="http://schemas.microsoft.com/office/drawing/2014/main" id="{5C6D8ADB-AB92-4AAE-8768-EC3BDD370A21}"/>
                </a:ext>
              </a:extLst>
            </p:cNvPr>
            <p:cNvSpPr/>
            <p:nvPr/>
          </p:nvSpPr>
          <p:spPr bwMode="auto">
            <a:xfrm>
              <a:off x="4800158" y="3321094"/>
              <a:ext cx="5768837" cy="1097280"/>
            </a:xfrm>
            <a:custGeom>
              <a:avLst/>
              <a:gdLst>
                <a:gd name="connsiteX0" fmla="*/ 12842 w 5768837"/>
                <a:gd name="connsiteY0" fmla="*/ 0 h 1097280"/>
                <a:gd name="connsiteX1" fmla="*/ 5768837 w 5768837"/>
                <a:gd name="connsiteY1" fmla="*/ 0 h 1097280"/>
                <a:gd name="connsiteX2" fmla="*/ 5768837 w 5768837"/>
                <a:gd name="connsiteY2" fmla="*/ 1097280 h 1097280"/>
                <a:gd name="connsiteX3" fmla="*/ 0 w 5768837"/>
                <a:gd name="connsiteY3" fmla="*/ 1097280 h 1097280"/>
                <a:gd name="connsiteX4" fmla="*/ 40876 w 5768837"/>
                <a:gd name="connsiteY4" fmla="*/ 938305 h 1097280"/>
                <a:gd name="connsiteX5" fmla="*/ 82675 w 5768837"/>
                <a:gd name="connsiteY5" fmla="*/ 523667 h 1097280"/>
                <a:gd name="connsiteX6" fmla="*/ 40876 w 5768837"/>
                <a:gd name="connsiteY6" fmla="*/ 109029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68837" h="1097280">
                  <a:moveTo>
                    <a:pt x="12842" y="0"/>
                  </a:moveTo>
                  <a:lnTo>
                    <a:pt x="5768837" y="0"/>
                  </a:lnTo>
                  <a:lnTo>
                    <a:pt x="5768837" y="1097280"/>
                  </a:lnTo>
                  <a:lnTo>
                    <a:pt x="0" y="1097280"/>
                  </a:lnTo>
                  <a:lnTo>
                    <a:pt x="40876" y="938305"/>
                  </a:lnTo>
                  <a:cubicBezTo>
                    <a:pt x="68283" y="804373"/>
                    <a:pt x="82675" y="665701"/>
                    <a:pt x="82675" y="523667"/>
                  </a:cubicBezTo>
                  <a:cubicBezTo>
                    <a:pt x="82675" y="381633"/>
                    <a:pt x="68283" y="242961"/>
                    <a:pt x="40876" y="109029"/>
                  </a:cubicBezTo>
                  <a:close/>
                </a:path>
              </a:pathLst>
            </a:custGeom>
            <a:solidFill>
              <a:srgbClr val="002050"/>
            </a:solidFill>
            <a:ln>
              <a:noFill/>
              <a:headEnd type="none" w="med" len="med"/>
              <a:tailEnd type="none" w="med" len="med"/>
            </a:ln>
            <a:scene3d>
              <a:camera prst="orthographicFront"/>
              <a:lightRig rig="threePt" dir="t"/>
            </a:scene3d>
            <a:sp3d>
              <a:bevelT w="19050" h="6350" prst="hardEdge"/>
            </a:sp3d>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03" name="TextBox 102">
              <a:extLst>
                <a:ext uri="{FF2B5EF4-FFF2-40B4-BE49-F238E27FC236}">
                  <a16:creationId xmlns:a16="http://schemas.microsoft.com/office/drawing/2014/main" id="{C980FBE1-3D91-4F14-B256-9748E9EE5F03}"/>
                </a:ext>
              </a:extLst>
            </p:cNvPr>
            <p:cNvSpPr txBox="1"/>
            <p:nvPr/>
          </p:nvSpPr>
          <p:spPr>
            <a:xfrm>
              <a:off x="7018390" y="3685069"/>
              <a:ext cx="3270279" cy="369332"/>
            </a:xfrm>
            <a:prstGeom prst="rect">
              <a:avLst/>
            </a:prstGeom>
            <a:noFill/>
            <a:ln w="6350">
              <a:noFill/>
              <a:prstDash val="dash"/>
            </a:ln>
          </p:spPr>
          <p:txBody>
            <a:bodyPr wrap="square" lIns="0" tIns="0" rIns="0" bIns="0" rtlCol="0" anchor="ctr" anchorCtr="0">
              <a:spAutoFit/>
            </a:bodyPr>
            <a:lstStyle/>
            <a:p>
              <a:pPr defTabSz="932504">
                <a:defRPr/>
              </a:pPr>
              <a:r>
                <a:rPr lang="en-US" sz="2400" dirty="0">
                  <a:solidFill>
                    <a:schemeClr val="bg1"/>
                  </a:solidFill>
                  <a:latin typeface="Segoe UI" panose="020B0502040204020203" pitchFamily="34" charset="0"/>
                  <a:cs typeface="Segoe UI" panose="020B0502040204020203" pitchFamily="34" charset="0"/>
                </a:rPr>
                <a:t>Make smarter decisions</a:t>
              </a:r>
            </a:p>
          </p:txBody>
        </p:sp>
        <p:sp>
          <p:nvSpPr>
            <p:cNvPr id="104" name="Oval 8">
              <a:extLst>
                <a:ext uri="{FF2B5EF4-FFF2-40B4-BE49-F238E27FC236}">
                  <a16:creationId xmlns:a16="http://schemas.microsoft.com/office/drawing/2014/main" id="{DDC2FCC0-1165-4630-90A0-0CBE48F09A41}"/>
                </a:ext>
              </a:extLst>
            </p:cNvPr>
            <p:cNvSpPr>
              <a:spLocks noChangeArrowheads="1"/>
            </p:cNvSpPr>
            <p:nvPr/>
          </p:nvSpPr>
          <p:spPr bwMode="auto">
            <a:xfrm>
              <a:off x="5802309" y="3458254"/>
              <a:ext cx="822960" cy="822960"/>
            </a:xfrm>
            <a:prstGeom prst="rect">
              <a:avLst/>
            </a:prstGeom>
            <a:solidFill>
              <a:srgbClr val="565656"/>
            </a:solidFill>
            <a:ln w="15875" cap="flat">
              <a:noFill/>
              <a:prstDash val="solid"/>
              <a:miter lim="800000"/>
              <a:headEnd/>
              <a:tailEnd/>
            </a:ln>
            <a:scene3d>
              <a:camera prst="orthographicFront"/>
              <a:lightRig rig="threePt" dir="t"/>
            </a:scene3d>
            <a:sp3d>
              <a:bevelT w="19050" h="6350" prst="hardEdge"/>
            </a:sp3d>
          </p:spPr>
          <p:txBody>
            <a:bodyPr vert="horz" wrap="square" lIns="93248" tIns="46624" rIns="93248" bIns="46624" numCol="1" anchor="t" anchorCtr="0" compatLnSpc="1">
              <a:prstTxWarp prst="textNoShape">
                <a:avLst/>
              </a:prstTxWarp>
            </a:bodyPr>
            <a:lstStyle/>
            <a:p>
              <a:pPr algn="ctr" defTabSz="932504"/>
              <a:endParaRPr lang="en-US" sz="1600" dirty="0">
                <a:solidFill>
                  <a:prstClr val="black"/>
                </a:solidFill>
                <a:latin typeface="Segoe UI Light"/>
              </a:endParaRPr>
            </a:p>
          </p:txBody>
        </p:sp>
        <p:pic>
          <p:nvPicPr>
            <p:cNvPr id="7" name="Picture 6">
              <a:extLst>
                <a:ext uri="{FF2B5EF4-FFF2-40B4-BE49-F238E27FC236}">
                  <a16:creationId xmlns:a16="http://schemas.microsoft.com/office/drawing/2014/main" id="{58E94825-BA02-48B0-9591-01D69E7DBFAC}"/>
                </a:ext>
              </a:extLst>
            </p:cNvPr>
            <p:cNvPicPr>
              <a:picLocks noChangeAspect="1"/>
            </p:cNvPicPr>
            <p:nvPr/>
          </p:nvPicPr>
          <p:blipFill>
            <a:blip r:embed="rId5"/>
            <a:stretch>
              <a:fillRect/>
            </a:stretch>
          </p:blipFill>
          <p:spPr>
            <a:xfrm>
              <a:off x="5896100" y="3629472"/>
              <a:ext cx="642688" cy="515363"/>
            </a:xfrm>
            <a:prstGeom prst="rect">
              <a:avLst/>
            </a:prstGeom>
          </p:spPr>
        </p:pic>
      </p:grpSp>
      <p:grpSp>
        <p:nvGrpSpPr>
          <p:cNvPr id="9" name="Group 8">
            <a:extLst>
              <a:ext uri="{FF2B5EF4-FFF2-40B4-BE49-F238E27FC236}">
                <a16:creationId xmlns:a16="http://schemas.microsoft.com/office/drawing/2014/main" id="{5E43599E-5D33-4ABE-A223-DA33F1882C53}"/>
              </a:ext>
            </a:extLst>
          </p:cNvPr>
          <p:cNvGrpSpPr/>
          <p:nvPr/>
        </p:nvGrpSpPr>
        <p:grpSpPr>
          <a:xfrm>
            <a:off x="3462170" y="4703260"/>
            <a:ext cx="7106824" cy="1097280"/>
            <a:chOff x="3462170" y="4703260"/>
            <a:chExt cx="7106824" cy="1097280"/>
          </a:xfrm>
        </p:grpSpPr>
        <p:sp>
          <p:nvSpPr>
            <p:cNvPr id="41" name="Freeform: Shape 40">
              <a:extLst>
                <a:ext uri="{FF2B5EF4-FFF2-40B4-BE49-F238E27FC236}">
                  <a16:creationId xmlns:a16="http://schemas.microsoft.com/office/drawing/2014/main" id="{25E4B6CF-487F-44AF-BCB9-CB8619F5C2C8}"/>
                </a:ext>
              </a:extLst>
            </p:cNvPr>
            <p:cNvSpPr/>
            <p:nvPr/>
          </p:nvSpPr>
          <p:spPr bwMode="auto">
            <a:xfrm>
              <a:off x="3462170" y="4703260"/>
              <a:ext cx="7106824" cy="1097280"/>
            </a:xfrm>
            <a:custGeom>
              <a:avLst/>
              <a:gdLst>
                <a:gd name="connsiteX0" fmla="*/ 1231203 w 7106824"/>
                <a:gd name="connsiteY0" fmla="*/ 0 h 1097280"/>
                <a:gd name="connsiteX1" fmla="*/ 7106824 w 7106824"/>
                <a:gd name="connsiteY1" fmla="*/ 0 h 1097280"/>
                <a:gd name="connsiteX2" fmla="*/ 7106824 w 7106824"/>
                <a:gd name="connsiteY2" fmla="*/ 1097280 h 1097280"/>
                <a:gd name="connsiteX3" fmla="*/ 0 w 7106824"/>
                <a:gd name="connsiteY3" fmla="*/ 1097280 h 1097280"/>
                <a:gd name="connsiteX4" fmla="*/ 164095 w 7106824"/>
                <a:gd name="connsiteY4" fmla="*/ 1037221 h 1097280"/>
                <a:gd name="connsiteX5" fmla="*/ 1172345 w 7106824"/>
                <a:gd name="connsiteY5" fmla="*/ 122180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06824" h="1097280">
                  <a:moveTo>
                    <a:pt x="1231203" y="0"/>
                  </a:moveTo>
                  <a:lnTo>
                    <a:pt x="7106824" y="0"/>
                  </a:lnTo>
                  <a:lnTo>
                    <a:pt x="7106824" y="1097280"/>
                  </a:lnTo>
                  <a:lnTo>
                    <a:pt x="0" y="1097280"/>
                  </a:lnTo>
                  <a:lnTo>
                    <a:pt x="164095" y="1037221"/>
                  </a:lnTo>
                  <a:cubicBezTo>
                    <a:pt x="594847" y="855028"/>
                    <a:pt x="950637" y="530308"/>
                    <a:pt x="1172345" y="122180"/>
                  </a:cubicBezTo>
                  <a:close/>
                </a:path>
              </a:pathLst>
            </a:custGeom>
            <a:solidFill>
              <a:srgbClr val="002050"/>
            </a:solidFill>
            <a:ln>
              <a:noFill/>
              <a:headEnd type="none" w="med" len="med"/>
              <a:tailEnd type="none" w="med" len="med"/>
            </a:ln>
            <a:scene3d>
              <a:camera prst="orthographicFront"/>
              <a:lightRig rig="threePt" dir="t"/>
            </a:scene3d>
            <a:sp3d>
              <a:bevelT w="19050" h="6350" prst="hardEdge"/>
            </a:sp3d>
          </p:spPr>
          <p:style>
            <a:lnRef idx="2">
              <a:schemeClr val="accent2">
                <a:shade val="50000"/>
              </a:schemeClr>
            </a:lnRef>
            <a:fillRef idx="1">
              <a:schemeClr val="accent2"/>
            </a:fillRef>
            <a:effectRef idx="0">
              <a:schemeClr val="accent2"/>
            </a:effectRef>
            <a:fontRef idx="minor">
              <a:schemeClr val="lt1"/>
            </a:fontRef>
          </p:style>
          <p:txBody>
            <a:bodyPr vert="horz" wrap="square" lIns="93231" tIns="46615" rIns="93231" bIns="46615" numCol="1" rtlCol="0" anchor="ctr" anchorCtr="0" compatLnSpc="1">
              <a:prstTxWarp prst="textNoShape">
                <a:avLst/>
              </a:prstTxWarp>
              <a:noAutofit/>
            </a:bodyPr>
            <a:lstStyle/>
            <a:p>
              <a:pPr marL="0" marR="0" lvl="0" indent="0" algn="ctr" defTabSz="932018" rtl="0" eaLnBrk="1" fontAlgn="base" latinLnBrk="0" hangingPunct="1">
                <a:lnSpc>
                  <a:spcPct val="100000"/>
                </a:lnSpc>
                <a:spcBef>
                  <a:spcPct val="0"/>
                </a:spcBef>
                <a:spcAft>
                  <a:spcPct val="0"/>
                </a:spcAft>
                <a:buClrTx/>
                <a:buSzTx/>
                <a:buFontTx/>
                <a:buNone/>
                <a:tabLst/>
                <a:defRPr/>
              </a:pPr>
              <a:endParaRPr kumimoji="0" lang="en-US" sz="204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sp>
          <p:nvSpPr>
            <p:cNvPr id="106" name="TextBox 105">
              <a:extLst>
                <a:ext uri="{FF2B5EF4-FFF2-40B4-BE49-F238E27FC236}">
                  <a16:creationId xmlns:a16="http://schemas.microsoft.com/office/drawing/2014/main" id="{C735FA49-3310-4892-B846-539711850A24}"/>
                </a:ext>
              </a:extLst>
            </p:cNvPr>
            <p:cNvSpPr txBox="1"/>
            <p:nvPr/>
          </p:nvSpPr>
          <p:spPr>
            <a:xfrm>
              <a:off x="7018389" y="5067235"/>
              <a:ext cx="3270279" cy="369332"/>
            </a:xfrm>
            <a:prstGeom prst="rect">
              <a:avLst/>
            </a:prstGeom>
            <a:noFill/>
            <a:ln w="6350">
              <a:noFill/>
              <a:prstDash val="dash"/>
            </a:ln>
          </p:spPr>
          <p:txBody>
            <a:bodyPr wrap="square" lIns="0" tIns="0" rIns="0" bIns="0" rtlCol="0" anchor="ctr" anchorCtr="0">
              <a:spAutoFit/>
            </a:bodyPr>
            <a:lstStyle/>
            <a:p>
              <a:pPr marL="0" marR="0" lvl="0" indent="0" defTabSz="932504"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Start and grow easily</a:t>
              </a:r>
            </a:p>
          </p:txBody>
        </p:sp>
        <p:sp>
          <p:nvSpPr>
            <p:cNvPr id="107" name="Oval 6">
              <a:extLst>
                <a:ext uri="{FF2B5EF4-FFF2-40B4-BE49-F238E27FC236}">
                  <a16:creationId xmlns:a16="http://schemas.microsoft.com/office/drawing/2014/main" id="{D0EA6F79-28A5-4B9E-8F66-05B6F4E46AC2}"/>
                </a:ext>
              </a:extLst>
            </p:cNvPr>
            <p:cNvSpPr>
              <a:spLocks noChangeArrowheads="1"/>
            </p:cNvSpPr>
            <p:nvPr/>
          </p:nvSpPr>
          <p:spPr bwMode="auto">
            <a:xfrm>
              <a:off x="5802308" y="4840420"/>
              <a:ext cx="822960" cy="822960"/>
            </a:xfrm>
            <a:prstGeom prst="rect">
              <a:avLst/>
            </a:prstGeom>
            <a:solidFill>
              <a:srgbClr val="565656"/>
            </a:solidFill>
            <a:ln w="15875" cap="flat">
              <a:noFill/>
              <a:prstDash val="solid"/>
              <a:miter lim="800000"/>
              <a:headEnd/>
              <a:tailEnd/>
            </a:ln>
            <a:scene3d>
              <a:camera prst="orthographicFront"/>
              <a:lightRig rig="threePt" dir="t"/>
            </a:scene3d>
            <a:sp3d>
              <a:bevelT w="19050" h="6350" prst="hardEdge"/>
            </a:sp3d>
          </p:spPr>
          <p:txBody>
            <a:bodyPr vert="horz" wrap="square" lIns="93248" tIns="46624" rIns="93248" bIns="46624" numCol="1" anchor="t" anchorCtr="0" compatLnSpc="1">
              <a:prstTxWarp prst="textNoShape">
                <a:avLst/>
              </a:prstTxWarp>
            </a:bodyPr>
            <a:lstStyle/>
            <a:p>
              <a:pPr algn="ctr" defTabSz="932504"/>
              <a:endParaRPr lang="en-US" sz="1600" dirty="0">
                <a:solidFill>
                  <a:prstClr val="black"/>
                </a:solidFill>
                <a:latin typeface="Segoe UI Light"/>
              </a:endParaRPr>
            </a:p>
          </p:txBody>
        </p:sp>
        <p:pic>
          <p:nvPicPr>
            <p:cNvPr id="8" name="Picture 7">
              <a:extLst>
                <a:ext uri="{FF2B5EF4-FFF2-40B4-BE49-F238E27FC236}">
                  <a16:creationId xmlns:a16="http://schemas.microsoft.com/office/drawing/2014/main" id="{00329C09-2745-4C35-834B-AEE2790B6BC6}"/>
                </a:ext>
              </a:extLst>
            </p:cNvPr>
            <p:cNvPicPr>
              <a:picLocks noChangeAspect="1"/>
            </p:cNvPicPr>
            <p:nvPr/>
          </p:nvPicPr>
          <p:blipFill rotWithShape="1">
            <a:blip r:embed="rId6"/>
            <a:srcRect t="16406" b="15237"/>
            <a:stretch/>
          </p:blipFill>
          <p:spPr>
            <a:xfrm>
              <a:off x="5868870" y="5024641"/>
              <a:ext cx="689835" cy="471546"/>
            </a:xfrm>
            <a:prstGeom prst="rect">
              <a:avLst/>
            </a:prstGeom>
          </p:spPr>
        </p:pic>
      </p:grpSp>
    </p:spTree>
    <p:extLst>
      <p:ext uri="{BB962C8B-B14F-4D97-AF65-F5344CB8AC3E}">
        <p14:creationId xmlns:p14="http://schemas.microsoft.com/office/powerpoint/2010/main" val="245021670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par>
                                <p:cTn id="11" presetID="22" presetClass="entr" presetSubtype="8"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1EE9F-27EC-4999-A40C-066EF3410791}"/>
              </a:ext>
            </a:extLst>
          </p:cNvPr>
          <p:cNvSpPr>
            <a:spLocks noGrp="1"/>
          </p:cNvSpPr>
          <p:nvPr>
            <p:ph type="title"/>
          </p:nvPr>
        </p:nvSpPr>
        <p:spPr>
          <a:xfrm>
            <a:off x="274604" y="292101"/>
            <a:ext cx="11903143" cy="965974"/>
          </a:xfrm>
        </p:spPr>
        <p:txBody>
          <a:bodyPr/>
          <a:lstStyle/>
          <a:p>
            <a:r>
              <a:rPr lang="en-US" dirty="0"/>
              <a:t>Product evolution</a:t>
            </a:r>
            <a:endParaRPr lang="en-BE" dirty="0"/>
          </a:p>
        </p:txBody>
      </p:sp>
      <p:sp>
        <p:nvSpPr>
          <p:cNvPr id="3" name="Slide Number Placeholder 2">
            <a:extLst>
              <a:ext uri="{FF2B5EF4-FFF2-40B4-BE49-F238E27FC236}">
                <a16:creationId xmlns:a16="http://schemas.microsoft.com/office/drawing/2014/main" id="{19BE7397-E8A6-4445-BEC0-10E3B2E46454}"/>
              </a:ext>
            </a:extLst>
          </p:cNvPr>
          <p:cNvSpPr>
            <a:spLocks noGrp="1"/>
          </p:cNvSpPr>
          <p:nvPr>
            <p:ph type="sldNum" sz="quarter" idx="10"/>
          </p:nvPr>
        </p:nvSpPr>
        <p:spPr/>
        <p:txBody>
          <a:bodyPr/>
          <a:lstStyle/>
          <a:p>
            <a:fld id="{B5B7C7BE-0463-4DC4-9D10-A01A4A2951D5}" type="slidenum">
              <a:rPr lang="en-US" smtClean="0"/>
              <a:pPr/>
              <a:t>9</a:t>
            </a:fld>
            <a:endParaRPr lang="en-US"/>
          </a:p>
        </p:txBody>
      </p:sp>
      <p:grpSp>
        <p:nvGrpSpPr>
          <p:cNvPr id="8" name="Group 7">
            <a:extLst>
              <a:ext uri="{FF2B5EF4-FFF2-40B4-BE49-F238E27FC236}">
                <a16:creationId xmlns:a16="http://schemas.microsoft.com/office/drawing/2014/main" id="{FFA67D8B-2178-46AC-AC4A-95E099E73D20}"/>
              </a:ext>
            </a:extLst>
          </p:cNvPr>
          <p:cNvGrpSpPr/>
          <p:nvPr/>
        </p:nvGrpSpPr>
        <p:grpSpPr>
          <a:xfrm>
            <a:off x="400715" y="1449723"/>
            <a:ext cx="11707541" cy="4937760"/>
            <a:chOff x="400715" y="1449723"/>
            <a:chExt cx="11707541" cy="4937760"/>
          </a:xfrm>
        </p:grpSpPr>
        <p:sp>
          <p:nvSpPr>
            <p:cNvPr id="31" name="Rectangle 30">
              <a:extLst>
                <a:ext uri="{FF2B5EF4-FFF2-40B4-BE49-F238E27FC236}">
                  <a16:creationId xmlns:a16="http://schemas.microsoft.com/office/drawing/2014/main" id="{F3CB3B8C-6A15-45E1-B33A-55727F9BCC04}"/>
                </a:ext>
              </a:extLst>
            </p:cNvPr>
            <p:cNvSpPr/>
            <p:nvPr/>
          </p:nvSpPr>
          <p:spPr bwMode="auto">
            <a:xfrm>
              <a:off x="400715" y="2252181"/>
              <a:ext cx="11704320" cy="4047187"/>
            </a:xfrm>
            <a:prstGeom prst="rect">
              <a:avLst/>
            </a:prstGeom>
            <a:solidFill>
              <a:srgbClr val="E8E8E8">
                <a:alpha val="49804"/>
              </a:srgbClr>
            </a:solidFill>
            <a:ln>
              <a:solidFill>
                <a:schemeClr val="bg1">
                  <a:lumMod val="9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7" tIns="146285" rIns="182857" bIns="146285" numCol="1" spcCol="0" rtlCol="0" fromWordArt="0" anchor="t" anchorCtr="0" forceAA="0" compatLnSpc="1">
              <a:prstTxWarp prst="textNoShape">
                <a:avLst/>
              </a:prstTxWarp>
              <a:noAutofit/>
            </a:bodyPr>
            <a:lstStyle/>
            <a:p>
              <a:pPr algn="ctr" defTabSz="93237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74" name="Rectangle 73">
              <a:extLst>
                <a:ext uri="{FF2B5EF4-FFF2-40B4-BE49-F238E27FC236}">
                  <a16:creationId xmlns:a16="http://schemas.microsoft.com/office/drawing/2014/main" id="{00DABD9B-B4DF-458A-81EA-E3CAED3B15A4}"/>
                </a:ext>
              </a:extLst>
            </p:cNvPr>
            <p:cNvSpPr/>
            <p:nvPr/>
          </p:nvSpPr>
          <p:spPr bwMode="auto">
            <a:xfrm>
              <a:off x="400715" y="4086161"/>
              <a:ext cx="11704320" cy="457200"/>
            </a:xfrm>
            <a:prstGeom prst="rect">
              <a:avLst/>
            </a:prstGeom>
            <a:gradFill flip="none" rotWithShape="1">
              <a:gsLst>
                <a:gs pos="0">
                  <a:schemeClr val="bg1">
                    <a:lumMod val="85000"/>
                  </a:schemeClr>
                </a:gs>
                <a:gs pos="76000">
                  <a:schemeClr val="bg1">
                    <a:lumMod val="85000"/>
                  </a:schemeClr>
                </a:gs>
                <a:gs pos="77000">
                  <a:srgbClr val="02214E"/>
                </a:gs>
                <a:gs pos="100000">
                  <a:srgbClr val="02214E"/>
                </a:gs>
              </a:gsLst>
              <a:lin ang="0" scaled="1"/>
              <a:tileRect/>
            </a:gra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6637" rIns="0" bIns="46637"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6" name="TextBox 5">
              <a:extLst>
                <a:ext uri="{FF2B5EF4-FFF2-40B4-BE49-F238E27FC236}">
                  <a16:creationId xmlns:a16="http://schemas.microsoft.com/office/drawing/2014/main" id="{1D55DCA7-4378-4EE6-91D4-ED78332715F7}"/>
                </a:ext>
              </a:extLst>
            </p:cNvPr>
            <p:cNvSpPr txBox="1"/>
            <p:nvPr/>
          </p:nvSpPr>
          <p:spPr>
            <a:xfrm>
              <a:off x="403936" y="1449723"/>
              <a:ext cx="3474720" cy="4937760"/>
            </a:xfrm>
            <a:prstGeom prst="rect">
              <a:avLst/>
            </a:prstGeom>
            <a:noFill/>
            <a:ln w="3175">
              <a:solidFill>
                <a:schemeClr val="bg1">
                  <a:lumMod val="85000"/>
                </a:schemeClr>
              </a:solidFill>
              <a:prstDash val="sysDot"/>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7" tIns="146285" rIns="182857" bIns="146285" numCol="1" spcCol="0" rtlCol="0" fromWordArt="0" anchor="t" anchorCtr="0" forceAA="0" compatLnSpc="1">
              <a:prstTxWarp prst="textNoShape">
                <a:avLst/>
              </a:prstTxWarp>
              <a:noAutofit/>
            </a:bodyPr>
            <a:lstStyle>
              <a:defPPr>
                <a:defRPr lang="en-US"/>
              </a:defPPr>
              <a:lvl1pPr marR="0" lvl="0" indent="0" algn="ctr" defTabSz="931116" fontAlgn="auto">
                <a:lnSpc>
                  <a:spcPct val="90000"/>
                </a:lnSpc>
                <a:spcBef>
                  <a:spcPts val="0"/>
                </a:spcBef>
                <a:spcAft>
                  <a:spcPts val="0"/>
                </a:spcAft>
                <a:buClrTx/>
                <a:buSzTx/>
                <a:buFontTx/>
                <a:buNone/>
                <a:tabLst/>
                <a:defRPr kumimoji="0" sz="1600" b="1" i="0" u="none" strike="noStrike" kern="0" cap="none" spc="0" normalizeH="0" baseline="0">
                  <a:ln w="18415" cmpd="sng">
                    <a:noFill/>
                    <a:prstDash val="solid"/>
                  </a:ln>
                  <a:gradFill>
                    <a:gsLst>
                      <a:gs pos="83929">
                        <a:srgbClr val="505050"/>
                      </a:gs>
                      <a:gs pos="67857">
                        <a:srgbClr val="505050"/>
                      </a:gs>
                    </a:gsLst>
                    <a:lin ang="5400000" scaled="0"/>
                  </a:gradFill>
                  <a:effectLst/>
                  <a:uLnTx/>
                  <a:uFillTx/>
                  <a:latin typeface="Segoe UI"/>
                  <a:cs typeface="Segoe UI Semibold" panose="020B0702040204020203"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da-DK" dirty="0"/>
            </a:p>
          </p:txBody>
        </p:sp>
        <p:sp>
          <p:nvSpPr>
            <p:cNvPr id="4" name="Rectangle 3">
              <a:extLst>
                <a:ext uri="{FF2B5EF4-FFF2-40B4-BE49-F238E27FC236}">
                  <a16:creationId xmlns:a16="http://schemas.microsoft.com/office/drawing/2014/main" id="{A36ABA97-A0EA-43FC-ACB8-236EC0C96C40}"/>
                </a:ext>
              </a:extLst>
            </p:cNvPr>
            <p:cNvSpPr/>
            <p:nvPr/>
          </p:nvSpPr>
          <p:spPr bwMode="auto">
            <a:xfrm>
              <a:off x="403936" y="3808055"/>
              <a:ext cx="9144000" cy="277244"/>
            </a:xfrm>
            <a:prstGeom prst="rect">
              <a:avLst/>
            </a:prstGeom>
            <a:gradFill flip="none" rotWithShape="1">
              <a:gsLst>
                <a:gs pos="0">
                  <a:schemeClr val="accent1">
                    <a:lumMod val="10000"/>
                    <a:lumOff val="90000"/>
                  </a:schemeClr>
                </a:gs>
                <a:gs pos="49000">
                  <a:schemeClr val="accent1">
                    <a:lumMod val="75000"/>
                    <a:lumOff val="25000"/>
                  </a:schemeClr>
                </a:gs>
                <a:gs pos="100000">
                  <a:srgbClr val="02214E"/>
                </a:gs>
              </a:gsLst>
              <a:lin ang="0" scaled="1"/>
              <a:tileRect/>
            </a:gra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41" name="Rectangle 40">
              <a:extLst>
                <a:ext uri="{FF2B5EF4-FFF2-40B4-BE49-F238E27FC236}">
                  <a16:creationId xmlns:a16="http://schemas.microsoft.com/office/drawing/2014/main" id="{05277C63-158D-44B1-A5F3-7685642748A0}"/>
                </a:ext>
              </a:extLst>
            </p:cNvPr>
            <p:cNvSpPr/>
            <p:nvPr/>
          </p:nvSpPr>
          <p:spPr bwMode="auto">
            <a:xfrm>
              <a:off x="403936" y="4542783"/>
              <a:ext cx="9144000" cy="277244"/>
            </a:xfrm>
            <a:prstGeom prst="rect">
              <a:avLst/>
            </a:prstGeom>
            <a:gradFill flip="none" rotWithShape="1">
              <a:gsLst>
                <a:gs pos="0">
                  <a:schemeClr val="accent1">
                    <a:lumMod val="10000"/>
                    <a:lumOff val="90000"/>
                  </a:schemeClr>
                </a:gs>
                <a:gs pos="100000">
                  <a:srgbClr val="549BFA"/>
                </a:gs>
              </a:gsLst>
              <a:lin ang="0" scaled="1"/>
              <a:tileRect/>
            </a:gra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6637" rIns="0" bIns="46637"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7" name="TextBox 6">
              <a:extLst>
                <a:ext uri="{FF2B5EF4-FFF2-40B4-BE49-F238E27FC236}">
                  <a16:creationId xmlns:a16="http://schemas.microsoft.com/office/drawing/2014/main" id="{4A6153D4-B944-43E1-9345-1F213A7DEB9F}"/>
                </a:ext>
              </a:extLst>
            </p:cNvPr>
            <p:cNvSpPr txBox="1"/>
            <p:nvPr/>
          </p:nvSpPr>
          <p:spPr>
            <a:xfrm>
              <a:off x="6161173" y="1449723"/>
              <a:ext cx="2103120" cy="4937760"/>
            </a:xfrm>
            <a:prstGeom prst="rect">
              <a:avLst/>
            </a:prstGeom>
            <a:noFill/>
            <a:ln w="3175">
              <a:solidFill>
                <a:schemeClr val="bg1">
                  <a:lumMod val="85000"/>
                </a:schemeClr>
              </a:solidFill>
              <a:prstDash val="sysDot"/>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7" tIns="146285" rIns="182857" bIns="146285" numCol="1" spcCol="0" rtlCol="0" fromWordArt="0" anchor="t" anchorCtr="0" forceAA="0" compatLnSpc="1">
              <a:prstTxWarp prst="textNoShape">
                <a:avLst/>
              </a:prstTxWarp>
              <a:noAutofit/>
            </a:bodyPr>
            <a:lstStyle>
              <a:defPPr>
                <a:defRPr lang="en-US"/>
              </a:defPPr>
              <a:lvl1pPr marR="0" lvl="0" indent="0" algn="ctr" defTabSz="931116" fontAlgn="auto">
                <a:lnSpc>
                  <a:spcPct val="90000"/>
                </a:lnSpc>
                <a:spcBef>
                  <a:spcPts val="0"/>
                </a:spcBef>
                <a:spcAft>
                  <a:spcPts val="0"/>
                </a:spcAft>
                <a:buClrTx/>
                <a:buSzTx/>
                <a:buFontTx/>
                <a:buNone/>
                <a:tabLst/>
                <a:defRPr kumimoji="0" sz="1600" b="1" i="0" u="none" strike="noStrike" kern="0" cap="none" spc="0" normalizeH="0" baseline="0">
                  <a:ln w="18415" cmpd="sng">
                    <a:noFill/>
                    <a:prstDash val="solid"/>
                  </a:ln>
                  <a:gradFill>
                    <a:gsLst>
                      <a:gs pos="83929">
                        <a:srgbClr val="505050"/>
                      </a:gs>
                      <a:gs pos="67857">
                        <a:srgbClr val="505050"/>
                      </a:gs>
                    </a:gsLst>
                    <a:lin ang="5400000" scaled="0"/>
                  </a:gradFill>
                  <a:effectLst/>
                  <a:uLnTx/>
                  <a:uFillTx/>
                  <a:latin typeface="Segoe UI"/>
                  <a:cs typeface="Segoe UI Semibold" panose="020B0702040204020203"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a-DK" dirty="0"/>
                <a:t>Spring 2018</a:t>
              </a:r>
            </a:p>
          </p:txBody>
        </p:sp>
        <p:sp>
          <p:nvSpPr>
            <p:cNvPr id="9" name="TextBox 8">
              <a:extLst>
                <a:ext uri="{FF2B5EF4-FFF2-40B4-BE49-F238E27FC236}">
                  <a16:creationId xmlns:a16="http://schemas.microsoft.com/office/drawing/2014/main" id="{22CABDBC-4B7F-486C-8CD8-E0BC887FAD4D}"/>
                </a:ext>
              </a:extLst>
            </p:cNvPr>
            <p:cNvSpPr txBox="1"/>
            <p:nvPr/>
          </p:nvSpPr>
          <p:spPr>
            <a:xfrm>
              <a:off x="4060639" y="1449723"/>
              <a:ext cx="1920240" cy="4937760"/>
            </a:xfrm>
            <a:prstGeom prst="rect">
              <a:avLst/>
            </a:prstGeom>
            <a:noFill/>
            <a:ln w="3175">
              <a:solidFill>
                <a:schemeClr val="bg1">
                  <a:lumMod val="85000"/>
                </a:schemeClr>
              </a:solidFill>
              <a:prstDash val="sysDot"/>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7" tIns="146285" rIns="182857" bIns="146285" numCol="1" spcCol="0" rtlCol="0" fromWordArt="0" anchor="t" anchorCtr="0" forceAA="0" compatLnSpc="1">
              <a:prstTxWarp prst="textNoShape">
                <a:avLst/>
              </a:prstTxWarp>
              <a:noAutofit/>
            </a:bodyPr>
            <a:lstStyle>
              <a:defPPr>
                <a:defRPr lang="en-US"/>
              </a:defPPr>
              <a:lvl1pPr marR="0" lvl="0" indent="0" algn="ctr" defTabSz="931116" fontAlgn="auto">
                <a:lnSpc>
                  <a:spcPct val="90000"/>
                </a:lnSpc>
                <a:spcBef>
                  <a:spcPts val="0"/>
                </a:spcBef>
                <a:spcAft>
                  <a:spcPts val="0"/>
                </a:spcAft>
                <a:buClrTx/>
                <a:buSzTx/>
                <a:buFontTx/>
                <a:buNone/>
                <a:tabLst/>
                <a:defRPr kumimoji="0" sz="1600" b="1" i="0" u="none" strike="noStrike" kern="0" cap="none" spc="0" normalizeH="0" baseline="0">
                  <a:ln w="18415" cmpd="sng">
                    <a:noFill/>
                    <a:prstDash val="solid"/>
                  </a:ln>
                  <a:gradFill>
                    <a:gsLst>
                      <a:gs pos="83929">
                        <a:srgbClr val="505050"/>
                      </a:gs>
                      <a:gs pos="67857">
                        <a:srgbClr val="505050"/>
                      </a:gs>
                    </a:gsLst>
                    <a:lin ang="5400000" scaled="0"/>
                  </a:gradFill>
                  <a:effectLst/>
                  <a:uLnTx/>
                  <a:uFillTx/>
                  <a:latin typeface="Segoe UI"/>
                  <a:cs typeface="Segoe UI Semibold" panose="020B0702040204020203"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a-DK" dirty="0"/>
                <a:t>Fall 2017</a:t>
              </a:r>
            </a:p>
          </p:txBody>
        </p:sp>
        <p:cxnSp>
          <p:nvCxnSpPr>
            <p:cNvPr id="5" name="Straight Arrow Connector 4">
              <a:extLst>
                <a:ext uri="{FF2B5EF4-FFF2-40B4-BE49-F238E27FC236}">
                  <a16:creationId xmlns:a16="http://schemas.microsoft.com/office/drawing/2014/main" id="{B8034082-5F04-4513-B291-52DA6326E7EE}"/>
                </a:ext>
              </a:extLst>
            </p:cNvPr>
            <p:cNvCxnSpPr>
              <a:cxnSpLocks/>
            </p:cNvCxnSpPr>
            <p:nvPr/>
          </p:nvCxnSpPr>
          <p:spPr>
            <a:xfrm>
              <a:off x="403936" y="2127635"/>
              <a:ext cx="11704320" cy="0"/>
            </a:xfrm>
            <a:prstGeom prst="straightConnector1">
              <a:avLst/>
            </a:prstGeom>
            <a:ln w="25400">
              <a:solidFill>
                <a:schemeClr val="tx1"/>
              </a:solidFill>
              <a:headEnd type="none"/>
              <a:tailEnd type="arrow" w="med" len="sm"/>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B62F47B-E296-4C67-B45C-BB401DA6F621}"/>
                </a:ext>
              </a:extLst>
            </p:cNvPr>
            <p:cNvSpPr txBox="1"/>
            <p:nvPr/>
          </p:nvSpPr>
          <p:spPr>
            <a:xfrm>
              <a:off x="2146995" y="2575048"/>
              <a:ext cx="1737360" cy="549381"/>
            </a:xfrm>
            <a:prstGeom prst="rect">
              <a:avLst/>
            </a:prstGeom>
            <a:noFill/>
          </p:spPr>
          <p:txBody>
            <a:bodyPr wrap="square" rtlCol="0">
              <a:spAutoFit/>
            </a:bodyPr>
            <a:lstStyle/>
            <a:p>
              <a:pPr algn="ctr">
                <a:lnSpc>
                  <a:spcPct val="90000"/>
                </a:lnSpc>
              </a:pPr>
              <a:r>
                <a:rPr lang="da-DK" sz="1100" dirty="0">
                  <a:gradFill>
                    <a:gsLst>
                      <a:gs pos="5303">
                        <a:schemeClr val="tx1"/>
                      </a:gs>
                      <a:gs pos="30000">
                        <a:schemeClr val="tx1"/>
                      </a:gs>
                    </a:gsLst>
                    <a:lin ang="2700000" scaled="1"/>
                  </a:gradFill>
                </a:rPr>
                <a:t>Dynamics 365 for </a:t>
              </a:r>
            </a:p>
            <a:p>
              <a:pPr algn="ctr">
                <a:lnSpc>
                  <a:spcPct val="90000"/>
                </a:lnSpc>
              </a:pPr>
              <a:r>
                <a:rPr lang="da-DK" sz="1100" dirty="0">
                  <a:gradFill>
                    <a:gsLst>
                      <a:gs pos="5303">
                        <a:schemeClr val="tx1"/>
                      </a:gs>
                      <a:gs pos="30000">
                        <a:schemeClr val="tx1"/>
                      </a:gs>
                    </a:gsLst>
                    <a:lin ang="2700000" scaled="1"/>
                  </a:gradFill>
                </a:rPr>
                <a:t>Financial and Operations,</a:t>
              </a:r>
              <a:br>
                <a:rPr lang="da-DK" sz="1100" dirty="0">
                  <a:gradFill>
                    <a:gsLst>
                      <a:gs pos="5303">
                        <a:schemeClr val="tx1"/>
                      </a:gs>
                      <a:gs pos="30000">
                        <a:schemeClr val="tx1"/>
                      </a:gs>
                    </a:gsLst>
                    <a:lin ang="2700000" scaled="1"/>
                  </a:gradFill>
                </a:rPr>
              </a:br>
              <a:r>
                <a:rPr lang="da-DK" sz="1100" dirty="0">
                  <a:gradFill>
                    <a:gsLst>
                      <a:gs pos="5303">
                        <a:schemeClr val="tx1"/>
                      </a:gs>
                      <a:gs pos="30000">
                        <a:schemeClr val="tx1"/>
                      </a:gs>
                    </a:gsLst>
                    <a:lin ang="2700000" scaled="1"/>
                  </a:gradFill>
                </a:rPr>
                <a:t>Business edition</a:t>
              </a:r>
              <a:endParaRPr lang="da-DK" sz="1100" i="1" dirty="0">
                <a:gradFill>
                  <a:gsLst>
                    <a:gs pos="5303">
                      <a:schemeClr val="tx1"/>
                    </a:gs>
                    <a:gs pos="30000">
                      <a:schemeClr val="tx1"/>
                    </a:gs>
                  </a:gsLst>
                  <a:lin ang="2700000" scaled="1"/>
                </a:gradFill>
              </a:endParaRPr>
            </a:p>
          </p:txBody>
        </p:sp>
        <p:sp>
          <p:nvSpPr>
            <p:cNvPr id="11" name="cloud">
              <a:extLst>
                <a:ext uri="{FF2B5EF4-FFF2-40B4-BE49-F238E27FC236}">
                  <a16:creationId xmlns:a16="http://schemas.microsoft.com/office/drawing/2014/main" id="{1D03FAFA-A072-46CA-BEBA-BD5E66D19581}"/>
                </a:ext>
              </a:extLst>
            </p:cNvPr>
            <p:cNvSpPr>
              <a:spLocks noChangeAspect="1"/>
            </p:cNvSpPr>
            <p:nvPr/>
          </p:nvSpPr>
          <p:spPr bwMode="auto">
            <a:xfrm>
              <a:off x="11504269" y="3456186"/>
              <a:ext cx="404758" cy="216189"/>
            </a:xfrm>
            <a:custGeom>
              <a:avLst/>
              <a:gdLst>
                <a:gd name="T0" fmla="*/ 281 w 344"/>
                <a:gd name="T1" fmla="*/ 216 h 217"/>
                <a:gd name="T2" fmla="*/ 281 w 344"/>
                <a:gd name="T3" fmla="*/ 217 h 217"/>
                <a:gd name="T4" fmla="*/ 88 w 344"/>
                <a:gd name="T5" fmla="*/ 217 h 217"/>
                <a:gd name="T6" fmla="*/ 88 w 344"/>
                <a:gd name="T7" fmla="*/ 217 h 217"/>
                <a:gd name="T8" fmla="*/ 86 w 344"/>
                <a:gd name="T9" fmla="*/ 217 h 217"/>
                <a:gd name="T10" fmla="*/ 0 w 344"/>
                <a:gd name="T11" fmla="*/ 130 h 217"/>
                <a:gd name="T12" fmla="*/ 86 w 344"/>
                <a:gd name="T13" fmla="*/ 44 h 217"/>
                <a:gd name="T14" fmla="*/ 104 w 344"/>
                <a:gd name="T15" fmla="*/ 45 h 217"/>
                <a:gd name="T16" fmla="*/ 184 w 344"/>
                <a:gd name="T17" fmla="*/ 0 h 217"/>
                <a:gd name="T18" fmla="*/ 278 w 344"/>
                <a:gd name="T19" fmla="*/ 85 h 217"/>
                <a:gd name="T20" fmla="*/ 278 w 344"/>
                <a:gd name="T21" fmla="*/ 85 h 217"/>
                <a:gd name="T22" fmla="*/ 344 w 344"/>
                <a:gd name="T23" fmla="*/ 151 h 217"/>
                <a:gd name="T24" fmla="*/ 281 w 344"/>
                <a:gd name="T25" fmla="*/ 216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4" h="217">
                  <a:moveTo>
                    <a:pt x="281" y="216"/>
                  </a:moveTo>
                  <a:cubicBezTo>
                    <a:pt x="281" y="217"/>
                    <a:pt x="281" y="217"/>
                    <a:pt x="281" y="217"/>
                  </a:cubicBezTo>
                  <a:cubicBezTo>
                    <a:pt x="88" y="217"/>
                    <a:pt x="88" y="217"/>
                    <a:pt x="88" y="217"/>
                  </a:cubicBezTo>
                  <a:cubicBezTo>
                    <a:pt x="88" y="217"/>
                    <a:pt x="88" y="217"/>
                    <a:pt x="88" y="217"/>
                  </a:cubicBezTo>
                  <a:cubicBezTo>
                    <a:pt x="87" y="217"/>
                    <a:pt x="87" y="217"/>
                    <a:pt x="86" y="217"/>
                  </a:cubicBezTo>
                  <a:cubicBezTo>
                    <a:pt x="39" y="217"/>
                    <a:pt x="0" y="178"/>
                    <a:pt x="0" y="130"/>
                  </a:cubicBezTo>
                  <a:cubicBezTo>
                    <a:pt x="0" y="82"/>
                    <a:pt x="39" y="44"/>
                    <a:pt x="86" y="44"/>
                  </a:cubicBezTo>
                  <a:cubicBezTo>
                    <a:pt x="92" y="44"/>
                    <a:pt x="98" y="44"/>
                    <a:pt x="104" y="45"/>
                  </a:cubicBezTo>
                  <a:cubicBezTo>
                    <a:pt x="121" y="18"/>
                    <a:pt x="150" y="0"/>
                    <a:pt x="184" y="0"/>
                  </a:cubicBezTo>
                  <a:cubicBezTo>
                    <a:pt x="233" y="0"/>
                    <a:pt x="273" y="37"/>
                    <a:pt x="278" y="85"/>
                  </a:cubicBezTo>
                  <a:cubicBezTo>
                    <a:pt x="278" y="85"/>
                    <a:pt x="278" y="85"/>
                    <a:pt x="278" y="85"/>
                  </a:cubicBezTo>
                  <a:cubicBezTo>
                    <a:pt x="315" y="85"/>
                    <a:pt x="344" y="114"/>
                    <a:pt x="344" y="151"/>
                  </a:cubicBezTo>
                  <a:cubicBezTo>
                    <a:pt x="344" y="186"/>
                    <a:pt x="316" y="215"/>
                    <a:pt x="281" y="216"/>
                  </a:cubicBezTo>
                  <a:close/>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8" tIns="45714" rIns="91428" bIns="45714" numCol="1" anchor="t" anchorCtr="0" compatLnSpc="1">
              <a:prstTxWarp prst="textNoShape">
                <a:avLst/>
              </a:prstTxWarp>
            </a:bodyPr>
            <a:lstStyle/>
            <a:p>
              <a:endParaRPr lang="en-US" sz="900" dirty="0">
                <a:gradFill>
                  <a:gsLst>
                    <a:gs pos="0">
                      <a:srgbClr val="505050"/>
                    </a:gs>
                    <a:gs pos="100000">
                      <a:srgbClr val="505050"/>
                    </a:gs>
                  </a:gsLst>
                </a:gradFill>
              </a:endParaRPr>
            </a:p>
          </p:txBody>
        </p:sp>
        <p:sp>
          <p:nvSpPr>
            <p:cNvPr id="12" name="building_1">
              <a:extLst>
                <a:ext uri="{FF2B5EF4-FFF2-40B4-BE49-F238E27FC236}">
                  <a16:creationId xmlns:a16="http://schemas.microsoft.com/office/drawing/2014/main" id="{AFC6FABB-3941-4609-BEE6-F0CFC05AE1EC}"/>
                </a:ext>
              </a:extLst>
            </p:cNvPr>
            <p:cNvSpPr>
              <a:spLocks noChangeAspect="1" noEditPoints="1"/>
            </p:cNvSpPr>
            <p:nvPr/>
          </p:nvSpPr>
          <p:spPr bwMode="auto">
            <a:xfrm>
              <a:off x="11512199" y="4892968"/>
              <a:ext cx="388897" cy="390483"/>
            </a:xfrm>
            <a:custGeom>
              <a:avLst/>
              <a:gdLst>
                <a:gd name="T0" fmla="*/ 140 w 245"/>
                <a:gd name="T1" fmla="*/ 246 h 246"/>
                <a:gd name="T2" fmla="*/ 245 w 245"/>
                <a:gd name="T3" fmla="*/ 0 h 246"/>
                <a:gd name="T4" fmla="*/ 105 w 245"/>
                <a:gd name="T5" fmla="*/ 69 h 246"/>
                <a:gd name="T6" fmla="*/ 0 w 245"/>
                <a:gd name="T7" fmla="*/ 246 h 246"/>
                <a:gd name="T8" fmla="*/ 105 w 245"/>
                <a:gd name="T9" fmla="*/ 69 h 246"/>
                <a:gd name="T10" fmla="*/ 58 w 245"/>
                <a:gd name="T11" fmla="*/ 203 h 246"/>
                <a:gd name="T12" fmla="*/ 45 w 245"/>
                <a:gd name="T13" fmla="*/ 246 h 246"/>
                <a:gd name="T14" fmla="*/ 198 w 245"/>
                <a:gd name="T15" fmla="*/ 203 h 246"/>
                <a:gd name="T16" fmla="*/ 185 w 245"/>
                <a:gd name="T17" fmla="*/ 246 h 246"/>
                <a:gd name="T18" fmla="*/ 179 w 245"/>
                <a:gd name="T19" fmla="*/ 29 h 246"/>
                <a:gd name="T20" fmla="*/ 172 w 245"/>
                <a:gd name="T21" fmla="*/ 38 h 246"/>
                <a:gd name="T22" fmla="*/ 179 w 245"/>
                <a:gd name="T23" fmla="*/ 33 h 246"/>
                <a:gd name="T24" fmla="*/ 214 w 245"/>
                <a:gd name="T25" fmla="*/ 29 h 246"/>
                <a:gd name="T26" fmla="*/ 206 w 245"/>
                <a:gd name="T27" fmla="*/ 38 h 246"/>
                <a:gd name="T28" fmla="*/ 214 w 245"/>
                <a:gd name="T29" fmla="*/ 33 h 246"/>
                <a:gd name="T30" fmla="*/ 179 w 245"/>
                <a:gd name="T31" fmla="*/ 99 h 246"/>
                <a:gd name="T32" fmla="*/ 172 w 245"/>
                <a:gd name="T33" fmla="*/ 107 h 246"/>
                <a:gd name="T34" fmla="*/ 179 w 245"/>
                <a:gd name="T35" fmla="*/ 103 h 246"/>
                <a:gd name="T36" fmla="*/ 214 w 245"/>
                <a:gd name="T37" fmla="*/ 99 h 246"/>
                <a:gd name="T38" fmla="*/ 206 w 245"/>
                <a:gd name="T39" fmla="*/ 107 h 246"/>
                <a:gd name="T40" fmla="*/ 214 w 245"/>
                <a:gd name="T41" fmla="*/ 103 h 246"/>
                <a:gd name="T42" fmla="*/ 179 w 245"/>
                <a:gd name="T43" fmla="*/ 134 h 246"/>
                <a:gd name="T44" fmla="*/ 172 w 245"/>
                <a:gd name="T45" fmla="*/ 142 h 246"/>
                <a:gd name="T46" fmla="*/ 179 w 245"/>
                <a:gd name="T47" fmla="*/ 137 h 246"/>
                <a:gd name="T48" fmla="*/ 214 w 245"/>
                <a:gd name="T49" fmla="*/ 134 h 246"/>
                <a:gd name="T50" fmla="*/ 206 w 245"/>
                <a:gd name="T51" fmla="*/ 142 h 246"/>
                <a:gd name="T52" fmla="*/ 214 w 245"/>
                <a:gd name="T53" fmla="*/ 137 h 246"/>
                <a:gd name="T54" fmla="*/ 179 w 245"/>
                <a:gd name="T55" fmla="*/ 169 h 246"/>
                <a:gd name="T56" fmla="*/ 172 w 245"/>
                <a:gd name="T57" fmla="*/ 177 h 246"/>
                <a:gd name="T58" fmla="*/ 179 w 245"/>
                <a:gd name="T59" fmla="*/ 172 h 246"/>
                <a:gd name="T60" fmla="*/ 214 w 245"/>
                <a:gd name="T61" fmla="*/ 169 h 246"/>
                <a:gd name="T62" fmla="*/ 206 w 245"/>
                <a:gd name="T63" fmla="*/ 177 h 246"/>
                <a:gd name="T64" fmla="*/ 214 w 245"/>
                <a:gd name="T65" fmla="*/ 172 h 246"/>
                <a:gd name="T66" fmla="*/ 179 w 245"/>
                <a:gd name="T67" fmla="*/ 64 h 246"/>
                <a:gd name="T68" fmla="*/ 172 w 245"/>
                <a:gd name="T69" fmla="*/ 73 h 246"/>
                <a:gd name="T70" fmla="*/ 179 w 245"/>
                <a:gd name="T71" fmla="*/ 68 h 246"/>
                <a:gd name="T72" fmla="*/ 214 w 245"/>
                <a:gd name="T73" fmla="*/ 64 h 246"/>
                <a:gd name="T74" fmla="*/ 206 w 245"/>
                <a:gd name="T75" fmla="*/ 73 h 246"/>
                <a:gd name="T76" fmla="*/ 214 w 245"/>
                <a:gd name="T77" fmla="*/ 68 h 246"/>
                <a:gd name="T78" fmla="*/ 39 w 245"/>
                <a:gd name="T79" fmla="*/ 100 h 246"/>
                <a:gd name="T80" fmla="*/ 31 w 245"/>
                <a:gd name="T81" fmla="*/ 108 h 246"/>
                <a:gd name="T82" fmla="*/ 39 w 245"/>
                <a:gd name="T83" fmla="*/ 104 h 246"/>
                <a:gd name="T84" fmla="*/ 74 w 245"/>
                <a:gd name="T85" fmla="*/ 100 h 246"/>
                <a:gd name="T86" fmla="*/ 66 w 245"/>
                <a:gd name="T87" fmla="*/ 108 h 246"/>
                <a:gd name="T88" fmla="*/ 74 w 245"/>
                <a:gd name="T89" fmla="*/ 104 h 246"/>
                <a:gd name="T90" fmla="*/ 39 w 245"/>
                <a:gd name="T91" fmla="*/ 171 h 246"/>
                <a:gd name="T92" fmla="*/ 31 w 245"/>
                <a:gd name="T93" fmla="*/ 179 h 246"/>
                <a:gd name="T94" fmla="*/ 39 w 245"/>
                <a:gd name="T95" fmla="*/ 175 h 246"/>
                <a:gd name="T96" fmla="*/ 74 w 245"/>
                <a:gd name="T97" fmla="*/ 171 h 246"/>
                <a:gd name="T98" fmla="*/ 66 w 245"/>
                <a:gd name="T99" fmla="*/ 179 h 246"/>
                <a:gd name="T100" fmla="*/ 74 w 245"/>
                <a:gd name="T101" fmla="*/ 175 h 246"/>
                <a:gd name="T102" fmla="*/ 39 w 245"/>
                <a:gd name="T103" fmla="*/ 135 h 246"/>
                <a:gd name="T104" fmla="*/ 31 w 245"/>
                <a:gd name="T105" fmla="*/ 144 h 246"/>
                <a:gd name="T106" fmla="*/ 39 w 245"/>
                <a:gd name="T107" fmla="*/ 140 h 246"/>
                <a:gd name="T108" fmla="*/ 74 w 245"/>
                <a:gd name="T109" fmla="*/ 135 h 246"/>
                <a:gd name="T110" fmla="*/ 66 w 245"/>
                <a:gd name="T111" fmla="*/ 144 h 246"/>
                <a:gd name="T112" fmla="*/ 74 w 245"/>
                <a:gd name="T113" fmla="*/ 14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5" h="246">
                  <a:moveTo>
                    <a:pt x="245" y="246"/>
                  </a:moveTo>
                  <a:lnTo>
                    <a:pt x="140" y="246"/>
                  </a:lnTo>
                  <a:lnTo>
                    <a:pt x="140" y="0"/>
                  </a:lnTo>
                  <a:lnTo>
                    <a:pt x="245" y="0"/>
                  </a:lnTo>
                  <a:lnTo>
                    <a:pt x="245" y="246"/>
                  </a:lnTo>
                  <a:moveTo>
                    <a:pt x="105" y="69"/>
                  </a:moveTo>
                  <a:lnTo>
                    <a:pt x="0" y="69"/>
                  </a:lnTo>
                  <a:lnTo>
                    <a:pt x="0" y="246"/>
                  </a:lnTo>
                  <a:lnTo>
                    <a:pt x="105" y="246"/>
                  </a:lnTo>
                  <a:lnTo>
                    <a:pt x="105" y="69"/>
                  </a:lnTo>
                  <a:moveTo>
                    <a:pt x="58" y="246"/>
                  </a:moveTo>
                  <a:lnTo>
                    <a:pt x="58" y="203"/>
                  </a:lnTo>
                  <a:lnTo>
                    <a:pt x="45" y="203"/>
                  </a:lnTo>
                  <a:lnTo>
                    <a:pt x="45" y="246"/>
                  </a:lnTo>
                  <a:moveTo>
                    <a:pt x="198" y="246"/>
                  </a:moveTo>
                  <a:lnTo>
                    <a:pt x="198" y="203"/>
                  </a:lnTo>
                  <a:lnTo>
                    <a:pt x="185" y="203"/>
                  </a:lnTo>
                  <a:lnTo>
                    <a:pt x="185" y="246"/>
                  </a:lnTo>
                  <a:moveTo>
                    <a:pt x="179" y="33"/>
                  </a:moveTo>
                  <a:lnTo>
                    <a:pt x="179" y="29"/>
                  </a:lnTo>
                  <a:lnTo>
                    <a:pt x="172" y="29"/>
                  </a:lnTo>
                  <a:lnTo>
                    <a:pt x="172" y="38"/>
                  </a:lnTo>
                  <a:lnTo>
                    <a:pt x="179" y="38"/>
                  </a:lnTo>
                  <a:lnTo>
                    <a:pt x="179" y="33"/>
                  </a:lnTo>
                  <a:moveTo>
                    <a:pt x="214" y="33"/>
                  </a:moveTo>
                  <a:lnTo>
                    <a:pt x="214" y="29"/>
                  </a:lnTo>
                  <a:lnTo>
                    <a:pt x="206" y="29"/>
                  </a:lnTo>
                  <a:lnTo>
                    <a:pt x="206" y="38"/>
                  </a:lnTo>
                  <a:lnTo>
                    <a:pt x="214" y="38"/>
                  </a:lnTo>
                  <a:lnTo>
                    <a:pt x="214" y="33"/>
                  </a:lnTo>
                  <a:moveTo>
                    <a:pt x="179" y="103"/>
                  </a:moveTo>
                  <a:lnTo>
                    <a:pt x="179" y="99"/>
                  </a:lnTo>
                  <a:lnTo>
                    <a:pt x="172" y="99"/>
                  </a:lnTo>
                  <a:lnTo>
                    <a:pt x="172" y="107"/>
                  </a:lnTo>
                  <a:lnTo>
                    <a:pt x="179" y="107"/>
                  </a:lnTo>
                  <a:lnTo>
                    <a:pt x="179" y="103"/>
                  </a:lnTo>
                  <a:moveTo>
                    <a:pt x="214" y="103"/>
                  </a:moveTo>
                  <a:lnTo>
                    <a:pt x="214" y="99"/>
                  </a:lnTo>
                  <a:lnTo>
                    <a:pt x="206" y="99"/>
                  </a:lnTo>
                  <a:lnTo>
                    <a:pt x="206" y="107"/>
                  </a:lnTo>
                  <a:lnTo>
                    <a:pt x="214" y="107"/>
                  </a:lnTo>
                  <a:lnTo>
                    <a:pt x="214" y="103"/>
                  </a:lnTo>
                  <a:moveTo>
                    <a:pt x="179" y="137"/>
                  </a:moveTo>
                  <a:lnTo>
                    <a:pt x="179" y="134"/>
                  </a:lnTo>
                  <a:lnTo>
                    <a:pt x="172" y="134"/>
                  </a:lnTo>
                  <a:lnTo>
                    <a:pt x="172" y="142"/>
                  </a:lnTo>
                  <a:lnTo>
                    <a:pt x="179" y="142"/>
                  </a:lnTo>
                  <a:lnTo>
                    <a:pt x="179" y="137"/>
                  </a:lnTo>
                  <a:moveTo>
                    <a:pt x="214" y="137"/>
                  </a:moveTo>
                  <a:lnTo>
                    <a:pt x="214" y="134"/>
                  </a:lnTo>
                  <a:lnTo>
                    <a:pt x="206" y="134"/>
                  </a:lnTo>
                  <a:lnTo>
                    <a:pt x="206" y="142"/>
                  </a:lnTo>
                  <a:lnTo>
                    <a:pt x="214" y="142"/>
                  </a:lnTo>
                  <a:lnTo>
                    <a:pt x="214" y="137"/>
                  </a:lnTo>
                  <a:moveTo>
                    <a:pt x="179" y="172"/>
                  </a:moveTo>
                  <a:lnTo>
                    <a:pt x="179" y="169"/>
                  </a:lnTo>
                  <a:lnTo>
                    <a:pt x="172" y="169"/>
                  </a:lnTo>
                  <a:lnTo>
                    <a:pt x="172" y="177"/>
                  </a:lnTo>
                  <a:lnTo>
                    <a:pt x="179" y="177"/>
                  </a:lnTo>
                  <a:lnTo>
                    <a:pt x="179" y="172"/>
                  </a:lnTo>
                  <a:moveTo>
                    <a:pt x="214" y="172"/>
                  </a:moveTo>
                  <a:lnTo>
                    <a:pt x="214" y="169"/>
                  </a:lnTo>
                  <a:lnTo>
                    <a:pt x="206" y="169"/>
                  </a:lnTo>
                  <a:lnTo>
                    <a:pt x="206" y="177"/>
                  </a:lnTo>
                  <a:lnTo>
                    <a:pt x="214" y="177"/>
                  </a:lnTo>
                  <a:lnTo>
                    <a:pt x="214" y="172"/>
                  </a:lnTo>
                  <a:moveTo>
                    <a:pt x="179" y="68"/>
                  </a:moveTo>
                  <a:lnTo>
                    <a:pt x="179" y="64"/>
                  </a:lnTo>
                  <a:lnTo>
                    <a:pt x="172" y="64"/>
                  </a:lnTo>
                  <a:lnTo>
                    <a:pt x="172" y="73"/>
                  </a:lnTo>
                  <a:lnTo>
                    <a:pt x="179" y="73"/>
                  </a:lnTo>
                  <a:lnTo>
                    <a:pt x="179" y="68"/>
                  </a:lnTo>
                  <a:moveTo>
                    <a:pt x="214" y="68"/>
                  </a:moveTo>
                  <a:lnTo>
                    <a:pt x="214" y="64"/>
                  </a:lnTo>
                  <a:lnTo>
                    <a:pt x="206" y="64"/>
                  </a:lnTo>
                  <a:lnTo>
                    <a:pt x="206" y="73"/>
                  </a:lnTo>
                  <a:lnTo>
                    <a:pt x="214" y="73"/>
                  </a:lnTo>
                  <a:lnTo>
                    <a:pt x="214" y="68"/>
                  </a:lnTo>
                  <a:moveTo>
                    <a:pt x="39" y="104"/>
                  </a:moveTo>
                  <a:lnTo>
                    <a:pt x="39" y="100"/>
                  </a:lnTo>
                  <a:lnTo>
                    <a:pt x="31" y="100"/>
                  </a:lnTo>
                  <a:lnTo>
                    <a:pt x="31" y="108"/>
                  </a:lnTo>
                  <a:lnTo>
                    <a:pt x="39" y="108"/>
                  </a:lnTo>
                  <a:lnTo>
                    <a:pt x="39" y="104"/>
                  </a:lnTo>
                  <a:moveTo>
                    <a:pt x="74" y="104"/>
                  </a:moveTo>
                  <a:lnTo>
                    <a:pt x="74" y="100"/>
                  </a:lnTo>
                  <a:lnTo>
                    <a:pt x="66" y="100"/>
                  </a:lnTo>
                  <a:lnTo>
                    <a:pt x="66" y="108"/>
                  </a:lnTo>
                  <a:lnTo>
                    <a:pt x="74" y="108"/>
                  </a:lnTo>
                  <a:lnTo>
                    <a:pt x="74" y="104"/>
                  </a:lnTo>
                  <a:moveTo>
                    <a:pt x="39" y="175"/>
                  </a:moveTo>
                  <a:lnTo>
                    <a:pt x="39" y="171"/>
                  </a:lnTo>
                  <a:lnTo>
                    <a:pt x="31" y="171"/>
                  </a:lnTo>
                  <a:lnTo>
                    <a:pt x="31" y="179"/>
                  </a:lnTo>
                  <a:lnTo>
                    <a:pt x="39" y="179"/>
                  </a:lnTo>
                  <a:lnTo>
                    <a:pt x="39" y="175"/>
                  </a:lnTo>
                  <a:moveTo>
                    <a:pt x="74" y="175"/>
                  </a:moveTo>
                  <a:lnTo>
                    <a:pt x="74" y="171"/>
                  </a:lnTo>
                  <a:lnTo>
                    <a:pt x="66" y="171"/>
                  </a:lnTo>
                  <a:lnTo>
                    <a:pt x="66" y="179"/>
                  </a:lnTo>
                  <a:lnTo>
                    <a:pt x="74" y="179"/>
                  </a:lnTo>
                  <a:lnTo>
                    <a:pt x="74" y="175"/>
                  </a:lnTo>
                  <a:moveTo>
                    <a:pt x="39" y="140"/>
                  </a:moveTo>
                  <a:lnTo>
                    <a:pt x="39" y="135"/>
                  </a:lnTo>
                  <a:lnTo>
                    <a:pt x="31" y="135"/>
                  </a:lnTo>
                  <a:lnTo>
                    <a:pt x="31" y="144"/>
                  </a:lnTo>
                  <a:lnTo>
                    <a:pt x="39" y="144"/>
                  </a:lnTo>
                  <a:lnTo>
                    <a:pt x="39" y="140"/>
                  </a:lnTo>
                  <a:moveTo>
                    <a:pt x="74" y="140"/>
                  </a:moveTo>
                  <a:lnTo>
                    <a:pt x="74" y="135"/>
                  </a:lnTo>
                  <a:lnTo>
                    <a:pt x="66" y="135"/>
                  </a:lnTo>
                  <a:lnTo>
                    <a:pt x="66" y="144"/>
                  </a:lnTo>
                  <a:lnTo>
                    <a:pt x="74" y="144"/>
                  </a:lnTo>
                  <a:lnTo>
                    <a:pt x="74" y="140"/>
                  </a:ln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8" tIns="45714" rIns="91428" bIns="45714" numCol="1" anchor="t" anchorCtr="0" compatLnSpc="1">
              <a:prstTxWarp prst="textNoShape">
                <a:avLst/>
              </a:prstTxWarp>
            </a:bodyPr>
            <a:lstStyle/>
            <a:p>
              <a:endParaRPr lang="en-US" sz="900" dirty="0">
                <a:gradFill>
                  <a:gsLst>
                    <a:gs pos="0">
                      <a:srgbClr val="505050"/>
                    </a:gs>
                    <a:gs pos="100000">
                      <a:srgbClr val="505050"/>
                    </a:gs>
                  </a:gsLst>
                </a:gradFill>
              </a:endParaRPr>
            </a:p>
          </p:txBody>
        </p:sp>
        <p:sp>
          <p:nvSpPr>
            <p:cNvPr id="14" name="TextBox 13">
              <a:extLst>
                <a:ext uri="{FF2B5EF4-FFF2-40B4-BE49-F238E27FC236}">
                  <a16:creationId xmlns:a16="http://schemas.microsoft.com/office/drawing/2014/main" id="{200CCCD7-7E20-42C8-97F5-EE6286F858DA}"/>
                </a:ext>
              </a:extLst>
            </p:cNvPr>
            <p:cNvSpPr txBox="1"/>
            <p:nvPr/>
          </p:nvSpPr>
          <p:spPr>
            <a:xfrm>
              <a:off x="2146995" y="5588205"/>
              <a:ext cx="1737360" cy="244682"/>
            </a:xfrm>
            <a:prstGeom prst="rect">
              <a:avLst/>
            </a:prstGeom>
            <a:noFill/>
          </p:spPr>
          <p:txBody>
            <a:bodyPr wrap="square" rtlCol="0">
              <a:spAutoFit/>
            </a:bodyPr>
            <a:lstStyle/>
            <a:p>
              <a:pPr algn="ctr">
                <a:lnSpc>
                  <a:spcPct val="90000"/>
                </a:lnSpc>
              </a:pPr>
              <a:r>
                <a:rPr lang="da-DK" sz="1100" dirty="0">
                  <a:gradFill>
                    <a:gsLst>
                      <a:gs pos="5303">
                        <a:schemeClr val="tx1"/>
                      </a:gs>
                      <a:gs pos="30000">
                        <a:schemeClr val="tx1"/>
                      </a:gs>
                    </a:gsLst>
                    <a:lin ang="2700000" scaled="1"/>
                  </a:gradFill>
                </a:rPr>
                <a:t>Dynamics NAV 2017</a:t>
              </a:r>
            </a:p>
          </p:txBody>
        </p:sp>
        <p:sp>
          <p:nvSpPr>
            <p:cNvPr id="15" name="TextBox 14">
              <a:extLst>
                <a:ext uri="{FF2B5EF4-FFF2-40B4-BE49-F238E27FC236}">
                  <a16:creationId xmlns:a16="http://schemas.microsoft.com/office/drawing/2014/main" id="{39CCFFFD-86AD-40F0-8A9D-65DF5FD96E7D}"/>
                </a:ext>
              </a:extLst>
            </p:cNvPr>
            <p:cNvSpPr txBox="1"/>
            <p:nvPr/>
          </p:nvSpPr>
          <p:spPr>
            <a:xfrm>
              <a:off x="4060639" y="5588205"/>
              <a:ext cx="1920240" cy="244682"/>
            </a:xfrm>
            <a:prstGeom prst="rect">
              <a:avLst/>
            </a:prstGeom>
            <a:noFill/>
          </p:spPr>
          <p:txBody>
            <a:bodyPr wrap="square" rtlCol="0">
              <a:spAutoFit/>
            </a:bodyPr>
            <a:lstStyle/>
            <a:p>
              <a:pPr algn="ctr">
                <a:lnSpc>
                  <a:spcPct val="90000"/>
                </a:lnSpc>
              </a:pPr>
              <a:r>
                <a:rPr lang="da-DK" sz="1100" b="1" dirty="0">
                  <a:gradFill>
                    <a:gsLst>
                      <a:gs pos="5303">
                        <a:schemeClr val="tx1"/>
                      </a:gs>
                      <a:gs pos="30000">
                        <a:schemeClr val="tx1"/>
                      </a:gs>
                    </a:gsLst>
                    <a:lin ang="2700000" scaled="1"/>
                  </a:gradFill>
                </a:rPr>
                <a:t>Dynamics NAV 2018</a:t>
              </a:r>
            </a:p>
          </p:txBody>
        </p:sp>
        <p:sp>
          <p:nvSpPr>
            <p:cNvPr id="38" name="TextBox 37">
              <a:extLst>
                <a:ext uri="{FF2B5EF4-FFF2-40B4-BE49-F238E27FC236}">
                  <a16:creationId xmlns:a16="http://schemas.microsoft.com/office/drawing/2014/main" id="{ADD2D81B-7B95-4BFB-83BF-1F5BC5B0884B}"/>
                </a:ext>
              </a:extLst>
            </p:cNvPr>
            <p:cNvSpPr txBox="1"/>
            <p:nvPr/>
          </p:nvSpPr>
          <p:spPr>
            <a:xfrm>
              <a:off x="4060639" y="2575048"/>
              <a:ext cx="1920240" cy="549381"/>
            </a:xfrm>
            <a:prstGeom prst="rect">
              <a:avLst/>
            </a:prstGeom>
            <a:noFill/>
          </p:spPr>
          <p:txBody>
            <a:bodyPr wrap="square" rtlCol="0">
              <a:spAutoFit/>
            </a:bodyPr>
            <a:lstStyle/>
            <a:p>
              <a:pPr algn="ctr">
                <a:lnSpc>
                  <a:spcPct val="90000"/>
                </a:lnSpc>
              </a:pPr>
              <a:r>
                <a:rPr lang="da-DK" sz="1100" dirty="0">
                  <a:gradFill>
                    <a:gsLst>
                      <a:gs pos="5303">
                        <a:schemeClr val="tx1"/>
                      </a:gs>
                      <a:gs pos="30000">
                        <a:schemeClr val="tx1"/>
                      </a:gs>
                    </a:gsLst>
                    <a:lin ang="2700000" scaled="1"/>
                  </a:gradFill>
                </a:rPr>
                <a:t>Dynamics 365 for </a:t>
              </a:r>
            </a:p>
            <a:p>
              <a:pPr algn="ctr">
                <a:lnSpc>
                  <a:spcPct val="90000"/>
                </a:lnSpc>
              </a:pPr>
              <a:r>
                <a:rPr lang="da-DK" sz="1100" dirty="0">
                  <a:gradFill>
                    <a:gsLst>
                      <a:gs pos="5303">
                        <a:schemeClr val="tx1"/>
                      </a:gs>
                      <a:gs pos="30000">
                        <a:schemeClr val="tx1"/>
                      </a:gs>
                    </a:gsLst>
                    <a:lin ang="2700000" scaled="1"/>
                  </a:gradFill>
                </a:rPr>
                <a:t>Finance and Operations, </a:t>
              </a:r>
              <a:br>
                <a:rPr lang="da-DK" sz="1100" dirty="0">
                  <a:gradFill>
                    <a:gsLst>
                      <a:gs pos="5303">
                        <a:schemeClr val="tx1"/>
                      </a:gs>
                      <a:gs pos="30000">
                        <a:schemeClr val="tx1"/>
                      </a:gs>
                    </a:gsLst>
                    <a:lin ang="2700000" scaled="1"/>
                  </a:gradFill>
                </a:rPr>
              </a:br>
              <a:r>
                <a:rPr lang="da-DK" sz="1100" dirty="0">
                  <a:gradFill>
                    <a:gsLst>
                      <a:gs pos="5303">
                        <a:schemeClr val="tx1"/>
                      </a:gs>
                      <a:gs pos="30000">
                        <a:schemeClr val="tx1"/>
                      </a:gs>
                    </a:gsLst>
                    <a:lin ang="2700000" scaled="1"/>
                  </a:gradFill>
                </a:rPr>
                <a:t>Business edition</a:t>
              </a:r>
              <a:endParaRPr lang="da-DK" sz="1100" i="1" dirty="0">
                <a:gradFill>
                  <a:gsLst>
                    <a:gs pos="5303">
                      <a:schemeClr val="tx1"/>
                    </a:gs>
                    <a:gs pos="30000">
                      <a:schemeClr val="tx1"/>
                    </a:gs>
                  </a:gsLst>
                  <a:lin ang="2700000" scaled="1"/>
                </a:gradFill>
              </a:endParaRPr>
            </a:p>
          </p:txBody>
        </p:sp>
        <p:sp>
          <p:nvSpPr>
            <p:cNvPr id="39" name="TextBox 38">
              <a:extLst>
                <a:ext uri="{FF2B5EF4-FFF2-40B4-BE49-F238E27FC236}">
                  <a16:creationId xmlns:a16="http://schemas.microsoft.com/office/drawing/2014/main" id="{2904748A-3670-4BE9-8817-75BF570BB624}"/>
                </a:ext>
              </a:extLst>
            </p:cNvPr>
            <p:cNvSpPr txBox="1"/>
            <p:nvPr/>
          </p:nvSpPr>
          <p:spPr>
            <a:xfrm>
              <a:off x="6161173" y="2575048"/>
              <a:ext cx="2103120" cy="397032"/>
            </a:xfrm>
            <a:prstGeom prst="rect">
              <a:avLst/>
            </a:prstGeom>
            <a:noFill/>
          </p:spPr>
          <p:txBody>
            <a:bodyPr wrap="square" rtlCol="0">
              <a:spAutoFit/>
            </a:bodyPr>
            <a:lstStyle/>
            <a:p>
              <a:pPr algn="ctr">
                <a:lnSpc>
                  <a:spcPct val="90000"/>
                </a:lnSpc>
              </a:pPr>
              <a:r>
                <a:rPr lang="da-DK" sz="1100" dirty="0">
                  <a:gradFill>
                    <a:gsLst>
                      <a:gs pos="5303">
                        <a:schemeClr val="tx1"/>
                      </a:gs>
                      <a:gs pos="30000">
                        <a:schemeClr val="tx1"/>
                      </a:gs>
                    </a:gsLst>
                    <a:lin ang="2700000" scaled="1"/>
                  </a:gradFill>
                </a:rPr>
                <a:t>Dynamics 365</a:t>
              </a:r>
            </a:p>
            <a:p>
              <a:pPr algn="ctr">
                <a:lnSpc>
                  <a:spcPct val="90000"/>
                </a:lnSpc>
              </a:pPr>
              <a:r>
                <a:rPr lang="da-DK" sz="1100" dirty="0">
                  <a:gradFill>
                    <a:gsLst>
                      <a:gs pos="5303">
                        <a:schemeClr val="tx1"/>
                      </a:gs>
                      <a:gs pos="30000">
                        <a:schemeClr val="tx1"/>
                      </a:gs>
                    </a:gsLst>
                    <a:lin ang="2700000" scaled="1"/>
                  </a:gradFill>
                </a:rPr>
                <a:t>Business Central</a:t>
              </a:r>
              <a:endParaRPr lang="da-DK" sz="1100" i="1" dirty="0">
                <a:gradFill>
                  <a:gsLst>
                    <a:gs pos="5303">
                      <a:schemeClr val="tx1"/>
                    </a:gs>
                    <a:gs pos="30000">
                      <a:schemeClr val="tx1"/>
                    </a:gs>
                  </a:gsLst>
                  <a:lin ang="2700000" scaled="1"/>
                </a:gradFill>
              </a:endParaRPr>
            </a:p>
          </p:txBody>
        </p:sp>
        <p:sp>
          <p:nvSpPr>
            <p:cNvPr id="43" name="TextBox 42">
              <a:extLst>
                <a:ext uri="{FF2B5EF4-FFF2-40B4-BE49-F238E27FC236}">
                  <a16:creationId xmlns:a16="http://schemas.microsoft.com/office/drawing/2014/main" id="{2EF17F2D-27F2-4755-998F-64DA1D192543}"/>
                </a:ext>
              </a:extLst>
            </p:cNvPr>
            <p:cNvSpPr txBox="1"/>
            <p:nvPr/>
          </p:nvSpPr>
          <p:spPr>
            <a:xfrm>
              <a:off x="400715" y="2575048"/>
              <a:ext cx="1737360" cy="549381"/>
            </a:xfrm>
            <a:prstGeom prst="rect">
              <a:avLst/>
            </a:prstGeom>
            <a:noFill/>
          </p:spPr>
          <p:txBody>
            <a:bodyPr wrap="square" rtlCol="0">
              <a:spAutoFit/>
            </a:bodyPr>
            <a:lstStyle/>
            <a:p>
              <a:pPr algn="ctr">
                <a:lnSpc>
                  <a:spcPct val="90000"/>
                </a:lnSpc>
              </a:pPr>
              <a:r>
                <a:rPr lang="da-DK" sz="1100" dirty="0">
                  <a:gradFill>
                    <a:gsLst>
                      <a:gs pos="5303">
                        <a:schemeClr val="tx1"/>
                      </a:gs>
                      <a:gs pos="30000">
                        <a:schemeClr val="tx1"/>
                      </a:gs>
                    </a:gsLst>
                    <a:lin ang="2700000" scaled="1"/>
                  </a:gradFill>
                </a:rPr>
                <a:t>Dynamics 365 </a:t>
              </a:r>
              <a:br>
                <a:rPr lang="da-DK" sz="1100" dirty="0">
                  <a:gradFill>
                    <a:gsLst>
                      <a:gs pos="5303">
                        <a:schemeClr val="tx1"/>
                      </a:gs>
                      <a:gs pos="30000">
                        <a:schemeClr val="tx1"/>
                      </a:gs>
                    </a:gsLst>
                    <a:lin ang="2700000" scaled="1"/>
                  </a:gradFill>
                </a:rPr>
              </a:br>
              <a:r>
                <a:rPr lang="da-DK" sz="1100" dirty="0">
                  <a:gradFill>
                    <a:gsLst>
                      <a:gs pos="5303">
                        <a:schemeClr val="tx1"/>
                      </a:gs>
                      <a:gs pos="30000">
                        <a:schemeClr val="tx1"/>
                      </a:gs>
                    </a:gsLst>
                    <a:lin ang="2700000" scaled="1"/>
                  </a:gradFill>
                </a:rPr>
                <a:t>for Financials, </a:t>
              </a:r>
              <a:br>
                <a:rPr lang="da-DK" sz="1100" dirty="0">
                  <a:gradFill>
                    <a:gsLst>
                      <a:gs pos="5303">
                        <a:schemeClr val="tx1"/>
                      </a:gs>
                      <a:gs pos="30000">
                        <a:schemeClr val="tx1"/>
                      </a:gs>
                    </a:gsLst>
                    <a:lin ang="2700000" scaled="1"/>
                  </a:gradFill>
                </a:rPr>
              </a:br>
              <a:r>
                <a:rPr lang="da-DK" sz="1100" dirty="0">
                  <a:gradFill>
                    <a:gsLst>
                      <a:gs pos="5303">
                        <a:schemeClr val="tx1"/>
                      </a:gs>
                      <a:gs pos="30000">
                        <a:schemeClr val="tx1"/>
                      </a:gs>
                    </a:gsLst>
                    <a:lin ang="2700000" scaled="1"/>
                  </a:gradFill>
                </a:rPr>
                <a:t>Business edition</a:t>
              </a:r>
              <a:endParaRPr lang="da-DK" sz="1100" i="1" dirty="0">
                <a:gradFill>
                  <a:gsLst>
                    <a:gs pos="5303">
                      <a:schemeClr val="tx1"/>
                    </a:gs>
                    <a:gs pos="30000">
                      <a:schemeClr val="tx1"/>
                    </a:gs>
                  </a:gsLst>
                  <a:lin ang="2700000" scaled="1"/>
                </a:gradFill>
              </a:endParaRPr>
            </a:p>
          </p:txBody>
        </p:sp>
        <p:sp>
          <p:nvSpPr>
            <p:cNvPr id="44" name="TextBox 43">
              <a:extLst>
                <a:ext uri="{FF2B5EF4-FFF2-40B4-BE49-F238E27FC236}">
                  <a16:creationId xmlns:a16="http://schemas.microsoft.com/office/drawing/2014/main" id="{EF338F98-8B3D-4064-8C04-317E6157A110}"/>
                </a:ext>
              </a:extLst>
            </p:cNvPr>
            <p:cNvSpPr txBox="1"/>
            <p:nvPr/>
          </p:nvSpPr>
          <p:spPr>
            <a:xfrm>
              <a:off x="400716" y="5588205"/>
              <a:ext cx="1737360" cy="244682"/>
            </a:xfrm>
            <a:prstGeom prst="rect">
              <a:avLst/>
            </a:prstGeom>
            <a:noFill/>
          </p:spPr>
          <p:txBody>
            <a:bodyPr wrap="square" rtlCol="0">
              <a:spAutoFit/>
            </a:bodyPr>
            <a:lstStyle/>
            <a:p>
              <a:pPr algn="ctr">
                <a:lnSpc>
                  <a:spcPct val="90000"/>
                </a:lnSpc>
              </a:pPr>
              <a:r>
                <a:rPr lang="da-DK" sz="1100" dirty="0">
                  <a:gradFill>
                    <a:gsLst>
                      <a:gs pos="5303">
                        <a:schemeClr val="tx1"/>
                      </a:gs>
                      <a:gs pos="30000">
                        <a:schemeClr val="tx1"/>
                      </a:gs>
                    </a:gsLst>
                    <a:lin ang="2700000" scaled="1"/>
                  </a:gradFill>
                </a:rPr>
                <a:t>Dynamics NAV 2016</a:t>
              </a:r>
            </a:p>
          </p:txBody>
        </p:sp>
        <p:sp>
          <p:nvSpPr>
            <p:cNvPr id="40" name="TextBox 39">
              <a:extLst>
                <a:ext uri="{FF2B5EF4-FFF2-40B4-BE49-F238E27FC236}">
                  <a16:creationId xmlns:a16="http://schemas.microsoft.com/office/drawing/2014/main" id="{3F44902C-DD5A-43D5-9137-8D0A9CEEEE8F}"/>
                </a:ext>
              </a:extLst>
            </p:cNvPr>
            <p:cNvSpPr txBox="1"/>
            <p:nvPr/>
          </p:nvSpPr>
          <p:spPr>
            <a:xfrm>
              <a:off x="6161173" y="5588205"/>
              <a:ext cx="2103120" cy="397032"/>
            </a:xfrm>
            <a:prstGeom prst="rect">
              <a:avLst/>
            </a:prstGeom>
            <a:noFill/>
          </p:spPr>
          <p:txBody>
            <a:bodyPr wrap="square" rtlCol="0">
              <a:spAutoFit/>
            </a:bodyPr>
            <a:lstStyle/>
            <a:p>
              <a:pPr algn="ctr">
                <a:lnSpc>
                  <a:spcPct val="90000"/>
                </a:lnSpc>
              </a:pPr>
              <a:r>
                <a:rPr lang="da-DK" sz="1100" b="1" dirty="0">
                  <a:gradFill>
                    <a:gsLst>
                      <a:gs pos="5303">
                        <a:schemeClr val="tx1"/>
                      </a:gs>
                      <a:gs pos="30000">
                        <a:schemeClr val="tx1"/>
                      </a:gs>
                    </a:gsLst>
                    <a:lin ang="2700000" scaled="1"/>
                  </a:gradFill>
                </a:rPr>
                <a:t>Dynamics NAV 2018</a:t>
              </a:r>
            </a:p>
            <a:p>
              <a:pPr algn="ctr">
                <a:lnSpc>
                  <a:spcPct val="90000"/>
                </a:lnSpc>
              </a:pPr>
              <a:r>
                <a:rPr lang="da-DK" sz="1100" b="1" dirty="0">
                  <a:gradFill>
                    <a:gsLst>
                      <a:gs pos="5303">
                        <a:schemeClr val="tx1"/>
                      </a:gs>
                      <a:gs pos="30000">
                        <a:schemeClr val="tx1"/>
                      </a:gs>
                    </a:gsLst>
                    <a:lin ang="2700000" scaled="1"/>
                  </a:gradFill>
                </a:rPr>
                <a:t>updates</a:t>
              </a:r>
            </a:p>
          </p:txBody>
        </p:sp>
        <p:grpSp>
          <p:nvGrpSpPr>
            <p:cNvPr id="33" name="Group 32">
              <a:extLst>
                <a:ext uri="{FF2B5EF4-FFF2-40B4-BE49-F238E27FC236}">
                  <a16:creationId xmlns:a16="http://schemas.microsoft.com/office/drawing/2014/main" id="{FDDD5C2B-0165-4671-AC8C-E88EF7316168}"/>
                </a:ext>
              </a:extLst>
            </p:cNvPr>
            <p:cNvGrpSpPr/>
            <p:nvPr/>
          </p:nvGrpSpPr>
          <p:grpSpPr>
            <a:xfrm>
              <a:off x="790695" y="4142735"/>
              <a:ext cx="335207" cy="335207"/>
              <a:chOff x="769650" y="4210222"/>
              <a:chExt cx="368588" cy="368588"/>
            </a:xfrm>
          </p:grpSpPr>
          <p:sp>
            <p:nvSpPr>
              <p:cNvPr id="32" name="Oval 31">
                <a:extLst>
                  <a:ext uri="{FF2B5EF4-FFF2-40B4-BE49-F238E27FC236}">
                    <a16:creationId xmlns:a16="http://schemas.microsoft.com/office/drawing/2014/main" id="{77AE98A7-7DAE-490C-B37E-6BCBAABBEEBE}"/>
                  </a:ext>
                </a:extLst>
              </p:cNvPr>
              <p:cNvSpPr/>
              <p:nvPr/>
            </p:nvSpPr>
            <p:spPr bwMode="auto">
              <a:xfrm>
                <a:off x="769650" y="4210222"/>
                <a:ext cx="368588" cy="368588"/>
              </a:xfrm>
              <a:prstGeom prst="ellipse">
                <a:avLst/>
              </a:prstGeom>
              <a:solidFill>
                <a:srgbClr val="F8F8F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7" tIns="146285" rIns="182857" bIns="146285" numCol="1" spcCol="0" rtlCol="0" fromWordArt="0" anchor="t" anchorCtr="0" forceAA="0" compatLnSpc="1">
                <a:prstTxWarp prst="textNoShape">
                  <a:avLst/>
                </a:prstTxWarp>
                <a:noAutofit/>
              </a:bodyPr>
              <a:lstStyle/>
              <a:p>
                <a:pPr algn="ctr" defTabSz="93237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46" name="PageRight_E761">
                <a:extLst>
                  <a:ext uri="{FF2B5EF4-FFF2-40B4-BE49-F238E27FC236}">
                    <a16:creationId xmlns:a16="http://schemas.microsoft.com/office/drawing/2014/main" id="{544CA773-D967-458A-A117-715C770E4018}"/>
                  </a:ext>
                </a:extLst>
              </p:cNvPr>
              <p:cNvSpPr>
                <a:spLocks noChangeAspect="1" noEditPoints="1"/>
              </p:cNvSpPr>
              <p:nvPr/>
            </p:nvSpPr>
            <p:spPr bwMode="auto">
              <a:xfrm>
                <a:off x="771198" y="4211636"/>
                <a:ext cx="365492" cy="365760"/>
              </a:xfrm>
              <a:custGeom>
                <a:avLst/>
                <a:gdLst>
                  <a:gd name="T0" fmla="*/ 1613 w 3225"/>
                  <a:gd name="T1" fmla="*/ 0 h 3225"/>
                  <a:gd name="T2" fmla="*/ 3225 w 3225"/>
                  <a:gd name="T3" fmla="*/ 1612 h 3225"/>
                  <a:gd name="T4" fmla="*/ 1613 w 3225"/>
                  <a:gd name="T5" fmla="*/ 3225 h 3225"/>
                  <a:gd name="T6" fmla="*/ 0 w 3225"/>
                  <a:gd name="T7" fmla="*/ 1612 h 3225"/>
                  <a:gd name="T8" fmla="*/ 1613 w 3225"/>
                  <a:gd name="T9" fmla="*/ 0 h 3225"/>
                  <a:gd name="T10" fmla="*/ 1354 w 3225"/>
                  <a:gd name="T11" fmla="*/ 2433 h 3225"/>
                  <a:gd name="T12" fmla="*/ 2164 w 3225"/>
                  <a:gd name="T13" fmla="*/ 1622 h 3225"/>
                  <a:gd name="T14" fmla="*/ 1354 w 3225"/>
                  <a:gd name="T15" fmla="*/ 811 h 32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25" h="3225">
                    <a:moveTo>
                      <a:pt x="1613" y="0"/>
                    </a:moveTo>
                    <a:cubicBezTo>
                      <a:pt x="2503" y="0"/>
                      <a:pt x="3225" y="722"/>
                      <a:pt x="3225" y="1612"/>
                    </a:cubicBezTo>
                    <a:cubicBezTo>
                      <a:pt x="3225" y="2503"/>
                      <a:pt x="2503" y="3225"/>
                      <a:pt x="1613" y="3225"/>
                    </a:cubicBezTo>
                    <a:cubicBezTo>
                      <a:pt x="722" y="3225"/>
                      <a:pt x="0" y="2503"/>
                      <a:pt x="0" y="1612"/>
                    </a:cubicBezTo>
                    <a:cubicBezTo>
                      <a:pt x="0" y="722"/>
                      <a:pt x="722" y="0"/>
                      <a:pt x="1613" y="0"/>
                    </a:cubicBezTo>
                    <a:close/>
                    <a:moveTo>
                      <a:pt x="1354" y="2433"/>
                    </a:moveTo>
                    <a:cubicBezTo>
                      <a:pt x="2164" y="1622"/>
                      <a:pt x="2164" y="1622"/>
                      <a:pt x="2164" y="1622"/>
                    </a:cubicBezTo>
                    <a:cubicBezTo>
                      <a:pt x="1354" y="811"/>
                      <a:pt x="1354" y="811"/>
                      <a:pt x="1354" y="811"/>
                    </a:cubicBezTo>
                  </a:path>
                </a:pathLst>
              </a:custGeom>
              <a:noFill/>
              <a:ln w="15875" cap="sq">
                <a:solidFill>
                  <a:schemeClr val="bg1">
                    <a:lumMod val="65000"/>
                  </a:schemeClr>
                </a:solidFill>
                <a:prstDash val="solid"/>
                <a:miter lim="800000"/>
                <a:headEnd/>
                <a:tailEnd/>
              </a:ln>
            </p:spPr>
            <p:txBody>
              <a:bodyPr vert="horz" wrap="square" lIns="91428" tIns="45714" rIns="91428" bIns="45714" numCol="1" anchor="t" anchorCtr="0" compatLnSpc="1">
                <a:prstTxWarp prst="textNoShape">
                  <a:avLst/>
                </a:prstTxWarp>
              </a:bodyPr>
              <a:lstStyle/>
              <a:p>
                <a:endParaRPr lang="en-US" sz="900" dirty="0">
                  <a:gradFill>
                    <a:gsLst>
                      <a:gs pos="0">
                        <a:srgbClr val="505050"/>
                      </a:gs>
                      <a:gs pos="100000">
                        <a:srgbClr val="505050"/>
                      </a:gs>
                    </a:gsLst>
                    <a:lin ang="5400000" scaled="1"/>
                  </a:gradFill>
                </a:endParaRPr>
              </a:p>
            </p:txBody>
          </p:sp>
        </p:grpSp>
        <p:grpSp>
          <p:nvGrpSpPr>
            <p:cNvPr id="56" name="Group 55">
              <a:extLst>
                <a:ext uri="{FF2B5EF4-FFF2-40B4-BE49-F238E27FC236}">
                  <a16:creationId xmlns:a16="http://schemas.microsoft.com/office/drawing/2014/main" id="{A9F9C640-25D7-4D30-A576-2A1AB1260FF3}"/>
                </a:ext>
              </a:extLst>
            </p:cNvPr>
            <p:cNvGrpSpPr/>
            <p:nvPr/>
          </p:nvGrpSpPr>
          <p:grpSpPr>
            <a:xfrm>
              <a:off x="2051940" y="4142735"/>
              <a:ext cx="335207" cy="335207"/>
              <a:chOff x="769650" y="4210222"/>
              <a:chExt cx="368588" cy="368588"/>
            </a:xfrm>
          </p:grpSpPr>
          <p:sp>
            <p:nvSpPr>
              <p:cNvPr id="57" name="Oval 56">
                <a:extLst>
                  <a:ext uri="{FF2B5EF4-FFF2-40B4-BE49-F238E27FC236}">
                    <a16:creationId xmlns:a16="http://schemas.microsoft.com/office/drawing/2014/main" id="{CF59B600-796F-40FA-884F-5FBD99890E0A}"/>
                  </a:ext>
                </a:extLst>
              </p:cNvPr>
              <p:cNvSpPr/>
              <p:nvPr/>
            </p:nvSpPr>
            <p:spPr bwMode="auto">
              <a:xfrm>
                <a:off x="769650" y="4210222"/>
                <a:ext cx="368588" cy="368588"/>
              </a:xfrm>
              <a:prstGeom prst="ellipse">
                <a:avLst/>
              </a:prstGeom>
              <a:solidFill>
                <a:srgbClr val="F8F8F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7" tIns="146285" rIns="182857" bIns="146285" numCol="1" spcCol="0" rtlCol="0" fromWordArt="0" anchor="t" anchorCtr="0" forceAA="0" compatLnSpc="1">
                <a:prstTxWarp prst="textNoShape">
                  <a:avLst/>
                </a:prstTxWarp>
                <a:noAutofit/>
              </a:bodyPr>
              <a:lstStyle/>
              <a:p>
                <a:pPr algn="ctr" defTabSz="93237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58" name="PageRight_E761">
                <a:extLst>
                  <a:ext uri="{FF2B5EF4-FFF2-40B4-BE49-F238E27FC236}">
                    <a16:creationId xmlns:a16="http://schemas.microsoft.com/office/drawing/2014/main" id="{189B0E2D-5B12-484E-B9BB-3ABB75A9FD0E}"/>
                  </a:ext>
                </a:extLst>
              </p:cNvPr>
              <p:cNvSpPr>
                <a:spLocks noChangeAspect="1" noEditPoints="1"/>
              </p:cNvSpPr>
              <p:nvPr/>
            </p:nvSpPr>
            <p:spPr bwMode="auto">
              <a:xfrm>
                <a:off x="771198" y="4211636"/>
                <a:ext cx="365492" cy="365760"/>
              </a:xfrm>
              <a:custGeom>
                <a:avLst/>
                <a:gdLst>
                  <a:gd name="T0" fmla="*/ 1613 w 3225"/>
                  <a:gd name="T1" fmla="*/ 0 h 3225"/>
                  <a:gd name="T2" fmla="*/ 3225 w 3225"/>
                  <a:gd name="T3" fmla="*/ 1612 h 3225"/>
                  <a:gd name="T4" fmla="*/ 1613 w 3225"/>
                  <a:gd name="T5" fmla="*/ 3225 h 3225"/>
                  <a:gd name="T6" fmla="*/ 0 w 3225"/>
                  <a:gd name="T7" fmla="*/ 1612 h 3225"/>
                  <a:gd name="T8" fmla="*/ 1613 w 3225"/>
                  <a:gd name="T9" fmla="*/ 0 h 3225"/>
                  <a:gd name="T10" fmla="*/ 1354 w 3225"/>
                  <a:gd name="T11" fmla="*/ 2433 h 3225"/>
                  <a:gd name="T12" fmla="*/ 2164 w 3225"/>
                  <a:gd name="T13" fmla="*/ 1622 h 3225"/>
                  <a:gd name="T14" fmla="*/ 1354 w 3225"/>
                  <a:gd name="T15" fmla="*/ 811 h 32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25" h="3225">
                    <a:moveTo>
                      <a:pt x="1613" y="0"/>
                    </a:moveTo>
                    <a:cubicBezTo>
                      <a:pt x="2503" y="0"/>
                      <a:pt x="3225" y="722"/>
                      <a:pt x="3225" y="1612"/>
                    </a:cubicBezTo>
                    <a:cubicBezTo>
                      <a:pt x="3225" y="2503"/>
                      <a:pt x="2503" y="3225"/>
                      <a:pt x="1613" y="3225"/>
                    </a:cubicBezTo>
                    <a:cubicBezTo>
                      <a:pt x="722" y="3225"/>
                      <a:pt x="0" y="2503"/>
                      <a:pt x="0" y="1612"/>
                    </a:cubicBezTo>
                    <a:cubicBezTo>
                      <a:pt x="0" y="722"/>
                      <a:pt x="722" y="0"/>
                      <a:pt x="1613" y="0"/>
                    </a:cubicBezTo>
                    <a:close/>
                    <a:moveTo>
                      <a:pt x="1354" y="2433"/>
                    </a:moveTo>
                    <a:cubicBezTo>
                      <a:pt x="2164" y="1622"/>
                      <a:pt x="2164" y="1622"/>
                      <a:pt x="2164" y="1622"/>
                    </a:cubicBezTo>
                    <a:cubicBezTo>
                      <a:pt x="1354" y="811"/>
                      <a:pt x="1354" y="811"/>
                      <a:pt x="1354" y="811"/>
                    </a:cubicBezTo>
                  </a:path>
                </a:pathLst>
              </a:custGeom>
              <a:noFill/>
              <a:ln w="15875" cap="sq">
                <a:solidFill>
                  <a:schemeClr val="bg1">
                    <a:lumMod val="65000"/>
                  </a:schemeClr>
                </a:solidFill>
                <a:prstDash val="solid"/>
                <a:miter lim="800000"/>
                <a:headEnd/>
                <a:tailEnd/>
              </a:ln>
            </p:spPr>
            <p:txBody>
              <a:bodyPr vert="horz" wrap="square" lIns="91428" tIns="45714" rIns="91428" bIns="45714" numCol="1" anchor="t" anchorCtr="0" compatLnSpc="1">
                <a:prstTxWarp prst="textNoShape">
                  <a:avLst/>
                </a:prstTxWarp>
              </a:bodyPr>
              <a:lstStyle/>
              <a:p>
                <a:endParaRPr lang="en-US" sz="900" dirty="0">
                  <a:gradFill>
                    <a:gsLst>
                      <a:gs pos="0">
                        <a:srgbClr val="505050"/>
                      </a:gs>
                      <a:gs pos="100000">
                        <a:srgbClr val="505050"/>
                      </a:gs>
                    </a:gsLst>
                    <a:lin ang="5400000" scaled="1"/>
                  </a:gradFill>
                </a:endParaRPr>
              </a:p>
            </p:txBody>
          </p:sp>
        </p:grpSp>
        <p:grpSp>
          <p:nvGrpSpPr>
            <p:cNvPr id="59" name="Group 58">
              <a:extLst>
                <a:ext uri="{FF2B5EF4-FFF2-40B4-BE49-F238E27FC236}">
                  <a16:creationId xmlns:a16="http://schemas.microsoft.com/office/drawing/2014/main" id="{DD2FD27F-C916-4538-9ECE-5BADC20B6939}"/>
                </a:ext>
              </a:extLst>
            </p:cNvPr>
            <p:cNvGrpSpPr/>
            <p:nvPr/>
          </p:nvGrpSpPr>
          <p:grpSpPr>
            <a:xfrm>
              <a:off x="3313185" y="4142735"/>
              <a:ext cx="335207" cy="335207"/>
              <a:chOff x="769650" y="4210222"/>
              <a:chExt cx="368588" cy="368588"/>
            </a:xfrm>
          </p:grpSpPr>
          <p:sp>
            <p:nvSpPr>
              <p:cNvPr id="60" name="Oval 59">
                <a:extLst>
                  <a:ext uri="{FF2B5EF4-FFF2-40B4-BE49-F238E27FC236}">
                    <a16:creationId xmlns:a16="http://schemas.microsoft.com/office/drawing/2014/main" id="{25FE04F0-DE9C-47EA-97A7-E09EFA674FA7}"/>
                  </a:ext>
                </a:extLst>
              </p:cNvPr>
              <p:cNvSpPr/>
              <p:nvPr/>
            </p:nvSpPr>
            <p:spPr bwMode="auto">
              <a:xfrm>
                <a:off x="769650" y="4210222"/>
                <a:ext cx="368588" cy="368588"/>
              </a:xfrm>
              <a:prstGeom prst="ellipse">
                <a:avLst/>
              </a:prstGeom>
              <a:solidFill>
                <a:srgbClr val="F8F8F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7" tIns="146285" rIns="182857" bIns="146285" numCol="1" spcCol="0" rtlCol="0" fromWordArt="0" anchor="t" anchorCtr="0" forceAA="0" compatLnSpc="1">
                <a:prstTxWarp prst="textNoShape">
                  <a:avLst/>
                </a:prstTxWarp>
                <a:noAutofit/>
              </a:bodyPr>
              <a:lstStyle/>
              <a:p>
                <a:pPr algn="ctr" defTabSz="93237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61" name="PageRight_E761">
                <a:extLst>
                  <a:ext uri="{FF2B5EF4-FFF2-40B4-BE49-F238E27FC236}">
                    <a16:creationId xmlns:a16="http://schemas.microsoft.com/office/drawing/2014/main" id="{CB136A7A-66F2-47CF-96C1-E5D5192373E9}"/>
                  </a:ext>
                </a:extLst>
              </p:cNvPr>
              <p:cNvSpPr>
                <a:spLocks noChangeAspect="1" noEditPoints="1"/>
              </p:cNvSpPr>
              <p:nvPr/>
            </p:nvSpPr>
            <p:spPr bwMode="auto">
              <a:xfrm>
                <a:off x="771198" y="4211636"/>
                <a:ext cx="365492" cy="365760"/>
              </a:xfrm>
              <a:custGeom>
                <a:avLst/>
                <a:gdLst>
                  <a:gd name="T0" fmla="*/ 1613 w 3225"/>
                  <a:gd name="T1" fmla="*/ 0 h 3225"/>
                  <a:gd name="T2" fmla="*/ 3225 w 3225"/>
                  <a:gd name="T3" fmla="*/ 1612 h 3225"/>
                  <a:gd name="T4" fmla="*/ 1613 w 3225"/>
                  <a:gd name="T5" fmla="*/ 3225 h 3225"/>
                  <a:gd name="T6" fmla="*/ 0 w 3225"/>
                  <a:gd name="T7" fmla="*/ 1612 h 3225"/>
                  <a:gd name="T8" fmla="*/ 1613 w 3225"/>
                  <a:gd name="T9" fmla="*/ 0 h 3225"/>
                  <a:gd name="T10" fmla="*/ 1354 w 3225"/>
                  <a:gd name="T11" fmla="*/ 2433 h 3225"/>
                  <a:gd name="T12" fmla="*/ 2164 w 3225"/>
                  <a:gd name="T13" fmla="*/ 1622 h 3225"/>
                  <a:gd name="T14" fmla="*/ 1354 w 3225"/>
                  <a:gd name="T15" fmla="*/ 811 h 32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25" h="3225">
                    <a:moveTo>
                      <a:pt x="1613" y="0"/>
                    </a:moveTo>
                    <a:cubicBezTo>
                      <a:pt x="2503" y="0"/>
                      <a:pt x="3225" y="722"/>
                      <a:pt x="3225" y="1612"/>
                    </a:cubicBezTo>
                    <a:cubicBezTo>
                      <a:pt x="3225" y="2503"/>
                      <a:pt x="2503" y="3225"/>
                      <a:pt x="1613" y="3225"/>
                    </a:cubicBezTo>
                    <a:cubicBezTo>
                      <a:pt x="722" y="3225"/>
                      <a:pt x="0" y="2503"/>
                      <a:pt x="0" y="1612"/>
                    </a:cubicBezTo>
                    <a:cubicBezTo>
                      <a:pt x="0" y="722"/>
                      <a:pt x="722" y="0"/>
                      <a:pt x="1613" y="0"/>
                    </a:cubicBezTo>
                    <a:close/>
                    <a:moveTo>
                      <a:pt x="1354" y="2433"/>
                    </a:moveTo>
                    <a:cubicBezTo>
                      <a:pt x="2164" y="1622"/>
                      <a:pt x="2164" y="1622"/>
                      <a:pt x="2164" y="1622"/>
                    </a:cubicBezTo>
                    <a:cubicBezTo>
                      <a:pt x="1354" y="811"/>
                      <a:pt x="1354" y="811"/>
                      <a:pt x="1354" y="811"/>
                    </a:cubicBezTo>
                  </a:path>
                </a:pathLst>
              </a:custGeom>
              <a:noFill/>
              <a:ln w="15875" cap="sq">
                <a:solidFill>
                  <a:schemeClr val="bg1">
                    <a:lumMod val="65000"/>
                  </a:schemeClr>
                </a:solidFill>
                <a:prstDash val="solid"/>
                <a:miter lim="800000"/>
                <a:headEnd/>
                <a:tailEnd/>
              </a:ln>
            </p:spPr>
            <p:txBody>
              <a:bodyPr vert="horz" wrap="square" lIns="91428" tIns="45714" rIns="91428" bIns="45714" numCol="1" anchor="t" anchorCtr="0" compatLnSpc="1">
                <a:prstTxWarp prst="textNoShape">
                  <a:avLst/>
                </a:prstTxWarp>
              </a:bodyPr>
              <a:lstStyle/>
              <a:p>
                <a:endParaRPr lang="en-US" sz="900" dirty="0">
                  <a:gradFill>
                    <a:gsLst>
                      <a:gs pos="0">
                        <a:srgbClr val="505050"/>
                      </a:gs>
                      <a:gs pos="100000">
                        <a:srgbClr val="505050"/>
                      </a:gs>
                    </a:gsLst>
                    <a:lin ang="5400000" scaled="1"/>
                  </a:gradFill>
                </a:endParaRPr>
              </a:p>
            </p:txBody>
          </p:sp>
        </p:grpSp>
        <p:grpSp>
          <p:nvGrpSpPr>
            <p:cNvPr id="62" name="Group 61">
              <a:extLst>
                <a:ext uri="{FF2B5EF4-FFF2-40B4-BE49-F238E27FC236}">
                  <a16:creationId xmlns:a16="http://schemas.microsoft.com/office/drawing/2014/main" id="{66EA2C31-0D44-4340-ADD1-1FE318CE6DAD}"/>
                </a:ext>
              </a:extLst>
            </p:cNvPr>
            <p:cNvGrpSpPr/>
            <p:nvPr/>
          </p:nvGrpSpPr>
          <p:grpSpPr>
            <a:xfrm>
              <a:off x="4424919" y="4142735"/>
              <a:ext cx="335207" cy="335207"/>
              <a:chOff x="769650" y="4210222"/>
              <a:chExt cx="368588" cy="368588"/>
            </a:xfrm>
          </p:grpSpPr>
          <p:sp>
            <p:nvSpPr>
              <p:cNvPr id="63" name="Oval 62">
                <a:extLst>
                  <a:ext uri="{FF2B5EF4-FFF2-40B4-BE49-F238E27FC236}">
                    <a16:creationId xmlns:a16="http://schemas.microsoft.com/office/drawing/2014/main" id="{BB152DC4-01CD-4765-B05E-60DC3F34D03A}"/>
                  </a:ext>
                </a:extLst>
              </p:cNvPr>
              <p:cNvSpPr/>
              <p:nvPr/>
            </p:nvSpPr>
            <p:spPr bwMode="auto">
              <a:xfrm>
                <a:off x="769650" y="4210222"/>
                <a:ext cx="368588" cy="368588"/>
              </a:xfrm>
              <a:prstGeom prst="ellipse">
                <a:avLst/>
              </a:prstGeom>
              <a:solidFill>
                <a:srgbClr val="F8F8F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7" tIns="146285" rIns="182857" bIns="146285" numCol="1" spcCol="0" rtlCol="0" fromWordArt="0" anchor="t" anchorCtr="0" forceAA="0" compatLnSpc="1">
                <a:prstTxWarp prst="textNoShape">
                  <a:avLst/>
                </a:prstTxWarp>
                <a:noAutofit/>
              </a:bodyPr>
              <a:lstStyle/>
              <a:p>
                <a:pPr algn="ctr" defTabSz="93237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64" name="PageRight_E761">
                <a:extLst>
                  <a:ext uri="{FF2B5EF4-FFF2-40B4-BE49-F238E27FC236}">
                    <a16:creationId xmlns:a16="http://schemas.microsoft.com/office/drawing/2014/main" id="{12304E8A-099F-4963-8337-06E106B34CDD}"/>
                  </a:ext>
                </a:extLst>
              </p:cNvPr>
              <p:cNvSpPr>
                <a:spLocks noChangeAspect="1" noEditPoints="1"/>
              </p:cNvSpPr>
              <p:nvPr/>
            </p:nvSpPr>
            <p:spPr bwMode="auto">
              <a:xfrm>
                <a:off x="771198" y="4211636"/>
                <a:ext cx="365492" cy="365760"/>
              </a:xfrm>
              <a:custGeom>
                <a:avLst/>
                <a:gdLst>
                  <a:gd name="T0" fmla="*/ 1613 w 3225"/>
                  <a:gd name="T1" fmla="*/ 0 h 3225"/>
                  <a:gd name="T2" fmla="*/ 3225 w 3225"/>
                  <a:gd name="T3" fmla="*/ 1612 h 3225"/>
                  <a:gd name="T4" fmla="*/ 1613 w 3225"/>
                  <a:gd name="T5" fmla="*/ 3225 h 3225"/>
                  <a:gd name="T6" fmla="*/ 0 w 3225"/>
                  <a:gd name="T7" fmla="*/ 1612 h 3225"/>
                  <a:gd name="T8" fmla="*/ 1613 w 3225"/>
                  <a:gd name="T9" fmla="*/ 0 h 3225"/>
                  <a:gd name="T10" fmla="*/ 1354 w 3225"/>
                  <a:gd name="T11" fmla="*/ 2433 h 3225"/>
                  <a:gd name="T12" fmla="*/ 2164 w 3225"/>
                  <a:gd name="T13" fmla="*/ 1622 h 3225"/>
                  <a:gd name="T14" fmla="*/ 1354 w 3225"/>
                  <a:gd name="T15" fmla="*/ 811 h 32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25" h="3225">
                    <a:moveTo>
                      <a:pt x="1613" y="0"/>
                    </a:moveTo>
                    <a:cubicBezTo>
                      <a:pt x="2503" y="0"/>
                      <a:pt x="3225" y="722"/>
                      <a:pt x="3225" y="1612"/>
                    </a:cubicBezTo>
                    <a:cubicBezTo>
                      <a:pt x="3225" y="2503"/>
                      <a:pt x="2503" y="3225"/>
                      <a:pt x="1613" y="3225"/>
                    </a:cubicBezTo>
                    <a:cubicBezTo>
                      <a:pt x="722" y="3225"/>
                      <a:pt x="0" y="2503"/>
                      <a:pt x="0" y="1612"/>
                    </a:cubicBezTo>
                    <a:cubicBezTo>
                      <a:pt x="0" y="722"/>
                      <a:pt x="722" y="0"/>
                      <a:pt x="1613" y="0"/>
                    </a:cubicBezTo>
                    <a:close/>
                    <a:moveTo>
                      <a:pt x="1354" y="2433"/>
                    </a:moveTo>
                    <a:cubicBezTo>
                      <a:pt x="2164" y="1622"/>
                      <a:pt x="2164" y="1622"/>
                      <a:pt x="2164" y="1622"/>
                    </a:cubicBezTo>
                    <a:cubicBezTo>
                      <a:pt x="1354" y="811"/>
                      <a:pt x="1354" y="811"/>
                      <a:pt x="1354" y="811"/>
                    </a:cubicBezTo>
                  </a:path>
                </a:pathLst>
              </a:custGeom>
              <a:noFill/>
              <a:ln w="15875" cap="sq">
                <a:solidFill>
                  <a:schemeClr val="bg1">
                    <a:lumMod val="65000"/>
                  </a:schemeClr>
                </a:solidFill>
                <a:prstDash val="solid"/>
                <a:miter lim="800000"/>
                <a:headEnd/>
                <a:tailEnd/>
              </a:ln>
            </p:spPr>
            <p:txBody>
              <a:bodyPr vert="horz" wrap="square" lIns="91428" tIns="45714" rIns="91428" bIns="45714" numCol="1" anchor="t" anchorCtr="0" compatLnSpc="1">
                <a:prstTxWarp prst="textNoShape">
                  <a:avLst/>
                </a:prstTxWarp>
              </a:bodyPr>
              <a:lstStyle/>
              <a:p>
                <a:endParaRPr lang="en-US" sz="900" dirty="0">
                  <a:gradFill>
                    <a:gsLst>
                      <a:gs pos="0">
                        <a:srgbClr val="505050"/>
                      </a:gs>
                      <a:gs pos="100000">
                        <a:srgbClr val="505050"/>
                      </a:gs>
                    </a:gsLst>
                    <a:lin ang="5400000" scaled="1"/>
                  </a:gradFill>
                </a:endParaRPr>
              </a:p>
            </p:txBody>
          </p:sp>
        </p:grpSp>
        <p:grpSp>
          <p:nvGrpSpPr>
            <p:cNvPr id="65" name="Group 64">
              <a:extLst>
                <a:ext uri="{FF2B5EF4-FFF2-40B4-BE49-F238E27FC236}">
                  <a16:creationId xmlns:a16="http://schemas.microsoft.com/office/drawing/2014/main" id="{2CAD5088-4BE4-4DF4-A6E0-7328165D2BE3}"/>
                </a:ext>
              </a:extLst>
            </p:cNvPr>
            <p:cNvGrpSpPr/>
            <p:nvPr/>
          </p:nvGrpSpPr>
          <p:grpSpPr>
            <a:xfrm>
              <a:off x="5331992" y="4142735"/>
              <a:ext cx="335207" cy="335207"/>
              <a:chOff x="769650" y="4210222"/>
              <a:chExt cx="368588" cy="368588"/>
            </a:xfrm>
          </p:grpSpPr>
          <p:sp>
            <p:nvSpPr>
              <p:cNvPr id="66" name="Oval 65">
                <a:extLst>
                  <a:ext uri="{FF2B5EF4-FFF2-40B4-BE49-F238E27FC236}">
                    <a16:creationId xmlns:a16="http://schemas.microsoft.com/office/drawing/2014/main" id="{EE5A2F2D-E73F-4637-89A4-D1EAAEBC50F2}"/>
                  </a:ext>
                </a:extLst>
              </p:cNvPr>
              <p:cNvSpPr/>
              <p:nvPr/>
            </p:nvSpPr>
            <p:spPr bwMode="auto">
              <a:xfrm>
                <a:off x="769650" y="4210222"/>
                <a:ext cx="368588" cy="368588"/>
              </a:xfrm>
              <a:prstGeom prst="ellipse">
                <a:avLst/>
              </a:prstGeom>
              <a:solidFill>
                <a:srgbClr val="F8F8F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7" tIns="146285" rIns="182857" bIns="146285" numCol="1" spcCol="0" rtlCol="0" fromWordArt="0" anchor="t" anchorCtr="0" forceAA="0" compatLnSpc="1">
                <a:prstTxWarp prst="textNoShape">
                  <a:avLst/>
                </a:prstTxWarp>
                <a:noAutofit/>
              </a:bodyPr>
              <a:lstStyle/>
              <a:p>
                <a:pPr algn="ctr" defTabSz="93237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67" name="PageRight_E761">
                <a:extLst>
                  <a:ext uri="{FF2B5EF4-FFF2-40B4-BE49-F238E27FC236}">
                    <a16:creationId xmlns:a16="http://schemas.microsoft.com/office/drawing/2014/main" id="{0EDA61DD-42AA-4FD0-9F3D-1F2DBE2D414D}"/>
                  </a:ext>
                </a:extLst>
              </p:cNvPr>
              <p:cNvSpPr>
                <a:spLocks noChangeAspect="1" noEditPoints="1"/>
              </p:cNvSpPr>
              <p:nvPr/>
            </p:nvSpPr>
            <p:spPr bwMode="auto">
              <a:xfrm>
                <a:off x="771198" y="4211636"/>
                <a:ext cx="365492" cy="365760"/>
              </a:xfrm>
              <a:custGeom>
                <a:avLst/>
                <a:gdLst>
                  <a:gd name="T0" fmla="*/ 1613 w 3225"/>
                  <a:gd name="T1" fmla="*/ 0 h 3225"/>
                  <a:gd name="T2" fmla="*/ 3225 w 3225"/>
                  <a:gd name="T3" fmla="*/ 1612 h 3225"/>
                  <a:gd name="T4" fmla="*/ 1613 w 3225"/>
                  <a:gd name="T5" fmla="*/ 3225 h 3225"/>
                  <a:gd name="T6" fmla="*/ 0 w 3225"/>
                  <a:gd name="T7" fmla="*/ 1612 h 3225"/>
                  <a:gd name="T8" fmla="*/ 1613 w 3225"/>
                  <a:gd name="T9" fmla="*/ 0 h 3225"/>
                  <a:gd name="T10" fmla="*/ 1354 w 3225"/>
                  <a:gd name="T11" fmla="*/ 2433 h 3225"/>
                  <a:gd name="T12" fmla="*/ 2164 w 3225"/>
                  <a:gd name="T13" fmla="*/ 1622 h 3225"/>
                  <a:gd name="T14" fmla="*/ 1354 w 3225"/>
                  <a:gd name="T15" fmla="*/ 811 h 32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25" h="3225">
                    <a:moveTo>
                      <a:pt x="1613" y="0"/>
                    </a:moveTo>
                    <a:cubicBezTo>
                      <a:pt x="2503" y="0"/>
                      <a:pt x="3225" y="722"/>
                      <a:pt x="3225" y="1612"/>
                    </a:cubicBezTo>
                    <a:cubicBezTo>
                      <a:pt x="3225" y="2503"/>
                      <a:pt x="2503" y="3225"/>
                      <a:pt x="1613" y="3225"/>
                    </a:cubicBezTo>
                    <a:cubicBezTo>
                      <a:pt x="722" y="3225"/>
                      <a:pt x="0" y="2503"/>
                      <a:pt x="0" y="1612"/>
                    </a:cubicBezTo>
                    <a:cubicBezTo>
                      <a:pt x="0" y="722"/>
                      <a:pt x="722" y="0"/>
                      <a:pt x="1613" y="0"/>
                    </a:cubicBezTo>
                    <a:close/>
                    <a:moveTo>
                      <a:pt x="1354" y="2433"/>
                    </a:moveTo>
                    <a:cubicBezTo>
                      <a:pt x="2164" y="1622"/>
                      <a:pt x="2164" y="1622"/>
                      <a:pt x="2164" y="1622"/>
                    </a:cubicBezTo>
                    <a:cubicBezTo>
                      <a:pt x="1354" y="811"/>
                      <a:pt x="1354" y="811"/>
                      <a:pt x="1354" y="811"/>
                    </a:cubicBezTo>
                  </a:path>
                </a:pathLst>
              </a:custGeom>
              <a:noFill/>
              <a:ln w="15875" cap="sq">
                <a:solidFill>
                  <a:schemeClr val="bg1">
                    <a:lumMod val="65000"/>
                  </a:schemeClr>
                </a:solidFill>
                <a:prstDash val="solid"/>
                <a:miter lim="800000"/>
                <a:headEnd/>
                <a:tailEnd/>
              </a:ln>
            </p:spPr>
            <p:txBody>
              <a:bodyPr vert="horz" wrap="square" lIns="91428" tIns="45714" rIns="91428" bIns="45714" numCol="1" anchor="t" anchorCtr="0" compatLnSpc="1">
                <a:prstTxWarp prst="textNoShape">
                  <a:avLst/>
                </a:prstTxWarp>
              </a:bodyPr>
              <a:lstStyle/>
              <a:p>
                <a:endParaRPr lang="en-US" sz="900" dirty="0">
                  <a:gradFill>
                    <a:gsLst>
                      <a:gs pos="0">
                        <a:srgbClr val="505050"/>
                      </a:gs>
                      <a:gs pos="100000">
                        <a:srgbClr val="505050"/>
                      </a:gs>
                    </a:gsLst>
                    <a:lin ang="5400000" scaled="1"/>
                  </a:gradFill>
                </a:endParaRPr>
              </a:p>
            </p:txBody>
          </p:sp>
        </p:grpSp>
        <p:sp>
          <p:nvSpPr>
            <p:cNvPr id="17" name="TextBox 16">
              <a:extLst>
                <a:ext uri="{FF2B5EF4-FFF2-40B4-BE49-F238E27FC236}">
                  <a16:creationId xmlns:a16="http://schemas.microsoft.com/office/drawing/2014/main" id="{FFF50D5F-70D6-4DE3-9C92-517B1A7D1C54}"/>
                </a:ext>
              </a:extLst>
            </p:cNvPr>
            <p:cNvSpPr txBox="1"/>
            <p:nvPr/>
          </p:nvSpPr>
          <p:spPr>
            <a:xfrm>
              <a:off x="6638423" y="3217165"/>
              <a:ext cx="1188720" cy="1188720"/>
            </a:xfrm>
            <a:prstGeom prst="ellipse">
              <a:avLst/>
            </a:prstGeom>
            <a:solidFill>
              <a:srgbClr val="F8F8F8"/>
            </a:solidFill>
            <a:ln w="38100">
              <a:solidFill>
                <a:schemeClr val="accent3"/>
              </a:solidFill>
            </a:ln>
          </p:spPr>
          <p:txBody>
            <a:bodyPr wrap="none" rtlCol="0" anchor="ctr" anchorCtr="0">
              <a:noAutofit/>
            </a:bodyPr>
            <a:lstStyle/>
            <a:p>
              <a:pPr algn="ctr"/>
              <a:r>
                <a:rPr lang="da-DK" sz="1200" b="1" dirty="0">
                  <a:latin typeface="+mj-lt"/>
                </a:rPr>
                <a:t>Dynamics 365 </a:t>
              </a:r>
            </a:p>
            <a:p>
              <a:pPr algn="ctr"/>
              <a:r>
                <a:rPr lang="da-DK" sz="1200" b="1" dirty="0"/>
                <a:t>Business Central</a:t>
              </a:r>
              <a:endParaRPr lang="da-DK" sz="1200" b="1" i="1" dirty="0"/>
            </a:p>
          </p:txBody>
        </p:sp>
        <p:sp>
          <p:nvSpPr>
            <p:cNvPr id="42" name="TextBox 41">
              <a:extLst>
                <a:ext uri="{FF2B5EF4-FFF2-40B4-BE49-F238E27FC236}">
                  <a16:creationId xmlns:a16="http://schemas.microsoft.com/office/drawing/2014/main" id="{2114002C-B7EA-453B-9AF8-579E30917D7D}"/>
                </a:ext>
              </a:extLst>
            </p:cNvPr>
            <p:cNvSpPr txBox="1"/>
            <p:nvPr/>
          </p:nvSpPr>
          <p:spPr>
            <a:xfrm>
              <a:off x="8452559" y="1449723"/>
              <a:ext cx="2377440" cy="4937760"/>
            </a:xfrm>
            <a:prstGeom prst="rect">
              <a:avLst/>
            </a:prstGeom>
            <a:noFill/>
            <a:ln w="3175">
              <a:solidFill>
                <a:schemeClr val="bg1">
                  <a:lumMod val="85000"/>
                </a:schemeClr>
              </a:solidFill>
              <a:prstDash val="sysDot"/>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7" tIns="146285" rIns="182857" bIns="146285" numCol="1" spcCol="0" rtlCol="0" fromWordArt="0" anchor="t" anchorCtr="0" forceAA="0" compatLnSpc="1">
              <a:prstTxWarp prst="textNoShape">
                <a:avLst/>
              </a:prstTxWarp>
              <a:noAutofit/>
            </a:bodyPr>
            <a:lstStyle>
              <a:defPPr>
                <a:defRPr lang="en-US"/>
              </a:defPPr>
              <a:lvl1pPr marR="0" lvl="0" indent="0" algn="ctr" defTabSz="931116" fontAlgn="auto">
                <a:lnSpc>
                  <a:spcPct val="90000"/>
                </a:lnSpc>
                <a:spcBef>
                  <a:spcPts val="0"/>
                </a:spcBef>
                <a:spcAft>
                  <a:spcPts val="0"/>
                </a:spcAft>
                <a:buClrTx/>
                <a:buSzTx/>
                <a:buFontTx/>
                <a:buNone/>
                <a:tabLst/>
                <a:defRPr kumimoji="0" sz="1600" b="1" i="0" u="none" strike="noStrike" kern="0" cap="none" spc="0" normalizeH="0" baseline="0">
                  <a:ln w="18415" cmpd="sng">
                    <a:noFill/>
                    <a:prstDash val="solid"/>
                  </a:ln>
                  <a:gradFill>
                    <a:gsLst>
                      <a:gs pos="83929">
                        <a:srgbClr val="505050"/>
                      </a:gs>
                      <a:gs pos="67857">
                        <a:srgbClr val="505050"/>
                      </a:gs>
                    </a:gsLst>
                    <a:lin ang="5400000" scaled="0"/>
                  </a:gradFill>
                  <a:effectLst/>
                  <a:uLnTx/>
                  <a:uFillTx/>
                  <a:latin typeface="Segoe UI"/>
                  <a:cs typeface="Segoe UI Semibold" panose="020B0702040204020203"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a-DK" dirty="0"/>
                <a:t>Fall 2018</a:t>
              </a:r>
            </a:p>
          </p:txBody>
        </p:sp>
        <p:sp>
          <p:nvSpPr>
            <p:cNvPr id="47" name="TextBox 46">
              <a:extLst>
                <a:ext uri="{FF2B5EF4-FFF2-40B4-BE49-F238E27FC236}">
                  <a16:creationId xmlns:a16="http://schemas.microsoft.com/office/drawing/2014/main" id="{47700DBE-6A25-43D7-88EE-7126913CC96F}"/>
                </a:ext>
              </a:extLst>
            </p:cNvPr>
            <p:cNvSpPr txBox="1"/>
            <p:nvPr/>
          </p:nvSpPr>
          <p:spPr>
            <a:xfrm>
              <a:off x="8957288" y="3525300"/>
              <a:ext cx="1417320" cy="1417320"/>
            </a:xfrm>
            <a:prstGeom prst="ellipse">
              <a:avLst/>
            </a:prstGeom>
            <a:solidFill>
              <a:srgbClr val="F8F8F8"/>
            </a:solidFill>
            <a:ln w="38100">
              <a:solidFill>
                <a:schemeClr val="accent3"/>
              </a:solidFill>
            </a:ln>
          </p:spPr>
          <p:txBody>
            <a:bodyPr wrap="none" rtlCol="0" anchor="ctr" anchorCtr="0">
              <a:noAutofit/>
            </a:bodyPr>
            <a:lstStyle/>
            <a:p>
              <a:pPr algn="ctr"/>
              <a:r>
                <a:rPr lang="da-DK" sz="1400" b="1" dirty="0">
                  <a:latin typeface="+mj-lt"/>
                </a:rPr>
                <a:t>Dynamics 365 </a:t>
              </a:r>
            </a:p>
            <a:p>
              <a:pPr algn="ctr"/>
              <a:r>
                <a:rPr lang="da-DK" sz="1400" b="1" dirty="0"/>
                <a:t>Business Central</a:t>
              </a:r>
              <a:endParaRPr lang="da-DK" sz="1400" b="1" i="1" dirty="0"/>
            </a:p>
          </p:txBody>
        </p:sp>
        <p:grpSp>
          <p:nvGrpSpPr>
            <p:cNvPr id="48" name="Group 47">
              <a:extLst>
                <a:ext uri="{FF2B5EF4-FFF2-40B4-BE49-F238E27FC236}">
                  <a16:creationId xmlns:a16="http://schemas.microsoft.com/office/drawing/2014/main" id="{FCFE079C-AAE9-4A0E-ABDB-86D45F67CF31}"/>
                </a:ext>
              </a:extLst>
            </p:cNvPr>
            <p:cNvGrpSpPr/>
            <p:nvPr/>
          </p:nvGrpSpPr>
          <p:grpSpPr>
            <a:xfrm>
              <a:off x="6265515" y="4142735"/>
              <a:ext cx="335207" cy="335207"/>
              <a:chOff x="769650" y="4210222"/>
              <a:chExt cx="368588" cy="368588"/>
            </a:xfrm>
          </p:grpSpPr>
          <p:sp>
            <p:nvSpPr>
              <p:cNvPr id="49" name="Oval 48">
                <a:extLst>
                  <a:ext uri="{FF2B5EF4-FFF2-40B4-BE49-F238E27FC236}">
                    <a16:creationId xmlns:a16="http://schemas.microsoft.com/office/drawing/2014/main" id="{365969FA-7473-466D-B26C-F18AC74833B0}"/>
                  </a:ext>
                </a:extLst>
              </p:cNvPr>
              <p:cNvSpPr/>
              <p:nvPr/>
            </p:nvSpPr>
            <p:spPr bwMode="auto">
              <a:xfrm>
                <a:off x="769650" y="4210222"/>
                <a:ext cx="368588" cy="368588"/>
              </a:xfrm>
              <a:prstGeom prst="ellipse">
                <a:avLst/>
              </a:prstGeom>
              <a:solidFill>
                <a:srgbClr val="F8F8F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7" tIns="146285" rIns="182857" bIns="146285" numCol="1" spcCol="0" rtlCol="0" fromWordArt="0" anchor="t" anchorCtr="0" forceAA="0" compatLnSpc="1">
                <a:prstTxWarp prst="textNoShape">
                  <a:avLst/>
                </a:prstTxWarp>
                <a:noAutofit/>
              </a:bodyPr>
              <a:lstStyle/>
              <a:p>
                <a:pPr algn="ctr" defTabSz="93237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50" name="PageRight_E761">
                <a:extLst>
                  <a:ext uri="{FF2B5EF4-FFF2-40B4-BE49-F238E27FC236}">
                    <a16:creationId xmlns:a16="http://schemas.microsoft.com/office/drawing/2014/main" id="{0CBAD18F-3A1A-4E5F-91BB-CC2E8A78ACA7}"/>
                  </a:ext>
                </a:extLst>
              </p:cNvPr>
              <p:cNvSpPr>
                <a:spLocks noChangeAspect="1" noEditPoints="1"/>
              </p:cNvSpPr>
              <p:nvPr/>
            </p:nvSpPr>
            <p:spPr bwMode="auto">
              <a:xfrm>
                <a:off x="771198" y="4211636"/>
                <a:ext cx="365492" cy="365760"/>
              </a:xfrm>
              <a:custGeom>
                <a:avLst/>
                <a:gdLst>
                  <a:gd name="T0" fmla="*/ 1613 w 3225"/>
                  <a:gd name="T1" fmla="*/ 0 h 3225"/>
                  <a:gd name="T2" fmla="*/ 3225 w 3225"/>
                  <a:gd name="T3" fmla="*/ 1612 h 3225"/>
                  <a:gd name="T4" fmla="*/ 1613 w 3225"/>
                  <a:gd name="T5" fmla="*/ 3225 h 3225"/>
                  <a:gd name="T6" fmla="*/ 0 w 3225"/>
                  <a:gd name="T7" fmla="*/ 1612 h 3225"/>
                  <a:gd name="T8" fmla="*/ 1613 w 3225"/>
                  <a:gd name="T9" fmla="*/ 0 h 3225"/>
                  <a:gd name="T10" fmla="*/ 1354 w 3225"/>
                  <a:gd name="T11" fmla="*/ 2433 h 3225"/>
                  <a:gd name="T12" fmla="*/ 2164 w 3225"/>
                  <a:gd name="T13" fmla="*/ 1622 h 3225"/>
                  <a:gd name="T14" fmla="*/ 1354 w 3225"/>
                  <a:gd name="T15" fmla="*/ 811 h 32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25" h="3225">
                    <a:moveTo>
                      <a:pt x="1613" y="0"/>
                    </a:moveTo>
                    <a:cubicBezTo>
                      <a:pt x="2503" y="0"/>
                      <a:pt x="3225" y="722"/>
                      <a:pt x="3225" y="1612"/>
                    </a:cubicBezTo>
                    <a:cubicBezTo>
                      <a:pt x="3225" y="2503"/>
                      <a:pt x="2503" y="3225"/>
                      <a:pt x="1613" y="3225"/>
                    </a:cubicBezTo>
                    <a:cubicBezTo>
                      <a:pt x="722" y="3225"/>
                      <a:pt x="0" y="2503"/>
                      <a:pt x="0" y="1612"/>
                    </a:cubicBezTo>
                    <a:cubicBezTo>
                      <a:pt x="0" y="722"/>
                      <a:pt x="722" y="0"/>
                      <a:pt x="1613" y="0"/>
                    </a:cubicBezTo>
                    <a:close/>
                    <a:moveTo>
                      <a:pt x="1354" y="2433"/>
                    </a:moveTo>
                    <a:cubicBezTo>
                      <a:pt x="2164" y="1622"/>
                      <a:pt x="2164" y="1622"/>
                      <a:pt x="2164" y="1622"/>
                    </a:cubicBezTo>
                    <a:cubicBezTo>
                      <a:pt x="1354" y="811"/>
                      <a:pt x="1354" y="811"/>
                      <a:pt x="1354" y="811"/>
                    </a:cubicBezTo>
                  </a:path>
                </a:pathLst>
              </a:custGeom>
              <a:noFill/>
              <a:ln w="15875" cap="sq">
                <a:solidFill>
                  <a:schemeClr val="bg1">
                    <a:lumMod val="65000"/>
                  </a:schemeClr>
                </a:solidFill>
                <a:prstDash val="solid"/>
                <a:miter lim="800000"/>
                <a:headEnd/>
                <a:tailEnd/>
              </a:ln>
            </p:spPr>
            <p:txBody>
              <a:bodyPr vert="horz" wrap="square" lIns="91428" tIns="45714" rIns="91428" bIns="45714" numCol="1" anchor="t" anchorCtr="0" compatLnSpc="1">
                <a:prstTxWarp prst="textNoShape">
                  <a:avLst/>
                </a:prstTxWarp>
              </a:bodyPr>
              <a:lstStyle/>
              <a:p>
                <a:endParaRPr lang="en-US" sz="900" dirty="0">
                  <a:gradFill>
                    <a:gsLst>
                      <a:gs pos="0">
                        <a:srgbClr val="505050"/>
                      </a:gs>
                      <a:gs pos="100000">
                        <a:srgbClr val="505050"/>
                      </a:gs>
                    </a:gsLst>
                    <a:lin ang="5400000" scaled="1"/>
                  </a:gradFill>
                </a:endParaRPr>
              </a:p>
            </p:txBody>
          </p:sp>
        </p:grpSp>
        <p:grpSp>
          <p:nvGrpSpPr>
            <p:cNvPr id="51" name="Group 50">
              <a:extLst>
                <a:ext uri="{FF2B5EF4-FFF2-40B4-BE49-F238E27FC236}">
                  <a16:creationId xmlns:a16="http://schemas.microsoft.com/office/drawing/2014/main" id="{175432BB-1503-45B3-BD61-C2D9CAF4249C}"/>
                </a:ext>
              </a:extLst>
            </p:cNvPr>
            <p:cNvGrpSpPr/>
            <p:nvPr/>
          </p:nvGrpSpPr>
          <p:grpSpPr>
            <a:xfrm>
              <a:off x="8535982" y="4142735"/>
              <a:ext cx="335207" cy="335207"/>
              <a:chOff x="769650" y="4210222"/>
              <a:chExt cx="368588" cy="368588"/>
            </a:xfrm>
          </p:grpSpPr>
          <p:sp>
            <p:nvSpPr>
              <p:cNvPr id="52" name="Oval 51">
                <a:extLst>
                  <a:ext uri="{FF2B5EF4-FFF2-40B4-BE49-F238E27FC236}">
                    <a16:creationId xmlns:a16="http://schemas.microsoft.com/office/drawing/2014/main" id="{7E027250-0578-4084-83AF-D7FB2BBC44DC}"/>
                  </a:ext>
                </a:extLst>
              </p:cNvPr>
              <p:cNvSpPr/>
              <p:nvPr/>
            </p:nvSpPr>
            <p:spPr bwMode="auto">
              <a:xfrm>
                <a:off x="769650" y="4210222"/>
                <a:ext cx="368588" cy="368588"/>
              </a:xfrm>
              <a:prstGeom prst="ellipse">
                <a:avLst/>
              </a:prstGeom>
              <a:solidFill>
                <a:srgbClr val="F8F8F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7" tIns="146285" rIns="182857" bIns="146285" numCol="1" spcCol="0" rtlCol="0" fromWordArt="0" anchor="t" anchorCtr="0" forceAA="0" compatLnSpc="1">
                <a:prstTxWarp prst="textNoShape">
                  <a:avLst/>
                </a:prstTxWarp>
                <a:noAutofit/>
              </a:bodyPr>
              <a:lstStyle/>
              <a:p>
                <a:pPr algn="ctr" defTabSz="93237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53" name="PageRight_E761">
                <a:extLst>
                  <a:ext uri="{FF2B5EF4-FFF2-40B4-BE49-F238E27FC236}">
                    <a16:creationId xmlns:a16="http://schemas.microsoft.com/office/drawing/2014/main" id="{97579EE0-CCF3-43D0-BC53-E9B4679004A7}"/>
                  </a:ext>
                </a:extLst>
              </p:cNvPr>
              <p:cNvSpPr>
                <a:spLocks noChangeAspect="1" noEditPoints="1"/>
              </p:cNvSpPr>
              <p:nvPr/>
            </p:nvSpPr>
            <p:spPr bwMode="auto">
              <a:xfrm>
                <a:off x="771198" y="4211636"/>
                <a:ext cx="365492" cy="365760"/>
              </a:xfrm>
              <a:custGeom>
                <a:avLst/>
                <a:gdLst>
                  <a:gd name="T0" fmla="*/ 1613 w 3225"/>
                  <a:gd name="T1" fmla="*/ 0 h 3225"/>
                  <a:gd name="T2" fmla="*/ 3225 w 3225"/>
                  <a:gd name="T3" fmla="*/ 1612 h 3225"/>
                  <a:gd name="T4" fmla="*/ 1613 w 3225"/>
                  <a:gd name="T5" fmla="*/ 3225 h 3225"/>
                  <a:gd name="T6" fmla="*/ 0 w 3225"/>
                  <a:gd name="T7" fmla="*/ 1612 h 3225"/>
                  <a:gd name="T8" fmla="*/ 1613 w 3225"/>
                  <a:gd name="T9" fmla="*/ 0 h 3225"/>
                  <a:gd name="T10" fmla="*/ 1354 w 3225"/>
                  <a:gd name="T11" fmla="*/ 2433 h 3225"/>
                  <a:gd name="T12" fmla="*/ 2164 w 3225"/>
                  <a:gd name="T13" fmla="*/ 1622 h 3225"/>
                  <a:gd name="T14" fmla="*/ 1354 w 3225"/>
                  <a:gd name="T15" fmla="*/ 811 h 32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25" h="3225">
                    <a:moveTo>
                      <a:pt x="1613" y="0"/>
                    </a:moveTo>
                    <a:cubicBezTo>
                      <a:pt x="2503" y="0"/>
                      <a:pt x="3225" y="722"/>
                      <a:pt x="3225" y="1612"/>
                    </a:cubicBezTo>
                    <a:cubicBezTo>
                      <a:pt x="3225" y="2503"/>
                      <a:pt x="2503" y="3225"/>
                      <a:pt x="1613" y="3225"/>
                    </a:cubicBezTo>
                    <a:cubicBezTo>
                      <a:pt x="722" y="3225"/>
                      <a:pt x="0" y="2503"/>
                      <a:pt x="0" y="1612"/>
                    </a:cubicBezTo>
                    <a:cubicBezTo>
                      <a:pt x="0" y="722"/>
                      <a:pt x="722" y="0"/>
                      <a:pt x="1613" y="0"/>
                    </a:cubicBezTo>
                    <a:close/>
                    <a:moveTo>
                      <a:pt x="1354" y="2433"/>
                    </a:moveTo>
                    <a:cubicBezTo>
                      <a:pt x="2164" y="1622"/>
                      <a:pt x="2164" y="1622"/>
                      <a:pt x="2164" y="1622"/>
                    </a:cubicBezTo>
                    <a:cubicBezTo>
                      <a:pt x="1354" y="811"/>
                      <a:pt x="1354" y="811"/>
                      <a:pt x="1354" y="811"/>
                    </a:cubicBezTo>
                  </a:path>
                </a:pathLst>
              </a:custGeom>
              <a:noFill/>
              <a:ln w="15875" cap="sq">
                <a:solidFill>
                  <a:schemeClr val="bg1">
                    <a:lumMod val="65000"/>
                  </a:schemeClr>
                </a:solidFill>
                <a:prstDash val="solid"/>
                <a:miter lim="800000"/>
                <a:headEnd/>
                <a:tailEnd/>
              </a:ln>
            </p:spPr>
            <p:txBody>
              <a:bodyPr vert="horz" wrap="square" lIns="91428" tIns="45714" rIns="91428" bIns="45714" numCol="1" anchor="t" anchorCtr="0" compatLnSpc="1">
                <a:prstTxWarp prst="textNoShape">
                  <a:avLst/>
                </a:prstTxWarp>
              </a:bodyPr>
              <a:lstStyle/>
              <a:p>
                <a:endParaRPr lang="en-US" sz="900" dirty="0">
                  <a:gradFill>
                    <a:gsLst>
                      <a:gs pos="0">
                        <a:srgbClr val="505050"/>
                      </a:gs>
                      <a:gs pos="100000">
                        <a:srgbClr val="505050"/>
                      </a:gs>
                    </a:gsLst>
                    <a:lin ang="5400000" scaled="1"/>
                  </a:gradFill>
                </a:endParaRPr>
              </a:p>
            </p:txBody>
          </p:sp>
        </p:grpSp>
        <p:grpSp>
          <p:nvGrpSpPr>
            <p:cNvPr id="54" name="Group 53">
              <a:extLst>
                <a:ext uri="{FF2B5EF4-FFF2-40B4-BE49-F238E27FC236}">
                  <a16:creationId xmlns:a16="http://schemas.microsoft.com/office/drawing/2014/main" id="{79EBAFC0-C9A7-440E-A4DC-AD3CCD77D671}"/>
                </a:ext>
              </a:extLst>
            </p:cNvPr>
            <p:cNvGrpSpPr/>
            <p:nvPr/>
          </p:nvGrpSpPr>
          <p:grpSpPr>
            <a:xfrm>
              <a:off x="7864845" y="4142735"/>
              <a:ext cx="335207" cy="335207"/>
              <a:chOff x="769650" y="4210222"/>
              <a:chExt cx="368588" cy="368588"/>
            </a:xfrm>
          </p:grpSpPr>
          <p:sp>
            <p:nvSpPr>
              <p:cNvPr id="55" name="Oval 54">
                <a:extLst>
                  <a:ext uri="{FF2B5EF4-FFF2-40B4-BE49-F238E27FC236}">
                    <a16:creationId xmlns:a16="http://schemas.microsoft.com/office/drawing/2014/main" id="{61870817-D6F8-46FE-BD38-A0962C571872}"/>
                  </a:ext>
                </a:extLst>
              </p:cNvPr>
              <p:cNvSpPr/>
              <p:nvPr/>
            </p:nvSpPr>
            <p:spPr bwMode="auto">
              <a:xfrm>
                <a:off x="769650" y="4210222"/>
                <a:ext cx="368588" cy="368588"/>
              </a:xfrm>
              <a:prstGeom prst="ellipse">
                <a:avLst/>
              </a:prstGeom>
              <a:solidFill>
                <a:srgbClr val="F8F8F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7" tIns="146285" rIns="182857" bIns="146285" numCol="1" spcCol="0" rtlCol="0" fromWordArt="0" anchor="t" anchorCtr="0" forceAA="0" compatLnSpc="1">
                <a:prstTxWarp prst="textNoShape">
                  <a:avLst/>
                </a:prstTxWarp>
                <a:noAutofit/>
              </a:bodyPr>
              <a:lstStyle/>
              <a:p>
                <a:pPr algn="ctr" defTabSz="93237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68" name="PageRight_E761">
                <a:extLst>
                  <a:ext uri="{FF2B5EF4-FFF2-40B4-BE49-F238E27FC236}">
                    <a16:creationId xmlns:a16="http://schemas.microsoft.com/office/drawing/2014/main" id="{4CFE4CB7-215C-4A41-B6CE-3DF3F1B41AC7}"/>
                  </a:ext>
                </a:extLst>
              </p:cNvPr>
              <p:cNvSpPr>
                <a:spLocks noChangeAspect="1" noEditPoints="1"/>
              </p:cNvSpPr>
              <p:nvPr/>
            </p:nvSpPr>
            <p:spPr bwMode="auto">
              <a:xfrm>
                <a:off x="771198" y="4211636"/>
                <a:ext cx="365492" cy="365760"/>
              </a:xfrm>
              <a:custGeom>
                <a:avLst/>
                <a:gdLst>
                  <a:gd name="T0" fmla="*/ 1613 w 3225"/>
                  <a:gd name="T1" fmla="*/ 0 h 3225"/>
                  <a:gd name="T2" fmla="*/ 3225 w 3225"/>
                  <a:gd name="T3" fmla="*/ 1612 h 3225"/>
                  <a:gd name="T4" fmla="*/ 1613 w 3225"/>
                  <a:gd name="T5" fmla="*/ 3225 h 3225"/>
                  <a:gd name="T6" fmla="*/ 0 w 3225"/>
                  <a:gd name="T7" fmla="*/ 1612 h 3225"/>
                  <a:gd name="T8" fmla="*/ 1613 w 3225"/>
                  <a:gd name="T9" fmla="*/ 0 h 3225"/>
                  <a:gd name="T10" fmla="*/ 1354 w 3225"/>
                  <a:gd name="T11" fmla="*/ 2433 h 3225"/>
                  <a:gd name="T12" fmla="*/ 2164 w 3225"/>
                  <a:gd name="T13" fmla="*/ 1622 h 3225"/>
                  <a:gd name="T14" fmla="*/ 1354 w 3225"/>
                  <a:gd name="T15" fmla="*/ 811 h 32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25" h="3225">
                    <a:moveTo>
                      <a:pt x="1613" y="0"/>
                    </a:moveTo>
                    <a:cubicBezTo>
                      <a:pt x="2503" y="0"/>
                      <a:pt x="3225" y="722"/>
                      <a:pt x="3225" y="1612"/>
                    </a:cubicBezTo>
                    <a:cubicBezTo>
                      <a:pt x="3225" y="2503"/>
                      <a:pt x="2503" y="3225"/>
                      <a:pt x="1613" y="3225"/>
                    </a:cubicBezTo>
                    <a:cubicBezTo>
                      <a:pt x="722" y="3225"/>
                      <a:pt x="0" y="2503"/>
                      <a:pt x="0" y="1612"/>
                    </a:cubicBezTo>
                    <a:cubicBezTo>
                      <a:pt x="0" y="722"/>
                      <a:pt x="722" y="0"/>
                      <a:pt x="1613" y="0"/>
                    </a:cubicBezTo>
                    <a:close/>
                    <a:moveTo>
                      <a:pt x="1354" y="2433"/>
                    </a:moveTo>
                    <a:cubicBezTo>
                      <a:pt x="2164" y="1622"/>
                      <a:pt x="2164" y="1622"/>
                      <a:pt x="2164" y="1622"/>
                    </a:cubicBezTo>
                    <a:cubicBezTo>
                      <a:pt x="1354" y="811"/>
                      <a:pt x="1354" y="811"/>
                      <a:pt x="1354" y="811"/>
                    </a:cubicBezTo>
                  </a:path>
                </a:pathLst>
              </a:custGeom>
              <a:noFill/>
              <a:ln w="15875" cap="sq">
                <a:solidFill>
                  <a:schemeClr val="bg1">
                    <a:lumMod val="65000"/>
                  </a:schemeClr>
                </a:solidFill>
                <a:prstDash val="solid"/>
                <a:miter lim="800000"/>
                <a:headEnd/>
                <a:tailEnd/>
              </a:ln>
            </p:spPr>
            <p:txBody>
              <a:bodyPr vert="horz" wrap="square" lIns="91428" tIns="45714" rIns="91428" bIns="45714" numCol="1" anchor="t" anchorCtr="0" compatLnSpc="1">
                <a:prstTxWarp prst="textNoShape">
                  <a:avLst/>
                </a:prstTxWarp>
              </a:bodyPr>
              <a:lstStyle/>
              <a:p>
                <a:endParaRPr lang="en-US" sz="900" dirty="0">
                  <a:gradFill>
                    <a:gsLst>
                      <a:gs pos="0">
                        <a:srgbClr val="505050"/>
                      </a:gs>
                      <a:gs pos="100000">
                        <a:srgbClr val="505050"/>
                      </a:gs>
                    </a:gsLst>
                    <a:lin ang="5400000" scaled="1"/>
                  </a:gradFill>
                </a:endParaRPr>
              </a:p>
            </p:txBody>
          </p:sp>
        </p:grpSp>
        <p:grpSp>
          <p:nvGrpSpPr>
            <p:cNvPr id="69" name="Group 68">
              <a:extLst>
                <a:ext uri="{FF2B5EF4-FFF2-40B4-BE49-F238E27FC236}">
                  <a16:creationId xmlns:a16="http://schemas.microsoft.com/office/drawing/2014/main" id="{85041483-42BF-4349-8912-20F838758CF5}"/>
                </a:ext>
              </a:extLst>
            </p:cNvPr>
            <p:cNvGrpSpPr/>
            <p:nvPr/>
          </p:nvGrpSpPr>
          <p:grpSpPr>
            <a:xfrm>
              <a:off x="10460706" y="4142735"/>
              <a:ext cx="335207" cy="335207"/>
              <a:chOff x="769650" y="4210222"/>
              <a:chExt cx="368588" cy="368588"/>
            </a:xfrm>
          </p:grpSpPr>
          <p:sp>
            <p:nvSpPr>
              <p:cNvPr id="70" name="Oval 69">
                <a:extLst>
                  <a:ext uri="{FF2B5EF4-FFF2-40B4-BE49-F238E27FC236}">
                    <a16:creationId xmlns:a16="http://schemas.microsoft.com/office/drawing/2014/main" id="{9DD728EB-F3F1-44D0-81BF-1B25983FAA86}"/>
                  </a:ext>
                </a:extLst>
              </p:cNvPr>
              <p:cNvSpPr/>
              <p:nvPr/>
            </p:nvSpPr>
            <p:spPr bwMode="auto">
              <a:xfrm>
                <a:off x="769650" y="4210222"/>
                <a:ext cx="368588" cy="368588"/>
              </a:xfrm>
              <a:prstGeom prst="ellipse">
                <a:avLst/>
              </a:prstGeom>
              <a:solidFill>
                <a:srgbClr val="F8F8F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7" tIns="146285" rIns="182857" bIns="146285" numCol="1" spcCol="0" rtlCol="0" fromWordArt="0" anchor="t" anchorCtr="0" forceAA="0" compatLnSpc="1">
                <a:prstTxWarp prst="textNoShape">
                  <a:avLst/>
                </a:prstTxWarp>
                <a:noAutofit/>
              </a:bodyPr>
              <a:lstStyle/>
              <a:p>
                <a:pPr algn="ctr" defTabSz="93237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71" name="PageRight_E761">
                <a:extLst>
                  <a:ext uri="{FF2B5EF4-FFF2-40B4-BE49-F238E27FC236}">
                    <a16:creationId xmlns:a16="http://schemas.microsoft.com/office/drawing/2014/main" id="{6DD74895-DC65-4AFC-8B68-641B2ECBD728}"/>
                  </a:ext>
                </a:extLst>
              </p:cNvPr>
              <p:cNvSpPr>
                <a:spLocks noChangeAspect="1" noEditPoints="1"/>
              </p:cNvSpPr>
              <p:nvPr/>
            </p:nvSpPr>
            <p:spPr bwMode="auto">
              <a:xfrm>
                <a:off x="771198" y="4211636"/>
                <a:ext cx="365492" cy="365760"/>
              </a:xfrm>
              <a:custGeom>
                <a:avLst/>
                <a:gdLst>
                  <a:gd name="T0" fmla="*/ 1613 w 3225"/>
                  <a:gd name="T1" fmla="*/ 0 h 3225"/>
                  <a:gd name="T2" fmla="*/ 3225 w 3225"/>
                  <a:gd name="T3" fmla="*/ 1612 h 3225"/>
                  <a:gd name="T4" fmla="*/ 1613 w 3225"/>
                  <a:gd name="T5" fmla="*/ 3225 h 3225"/>
                  <a:gd name="T6" fmla="*/ 0 w 3225"/>
                  <a:gd name="T7" fmla="*/ 1612 h 3225"/>
                  <a:gd name="T8" fmla="*/ 1613 w 3225"/>
                  <a:gd name="T9" fmla="*/ 0 h 3225"/>
                  <a:gd name="T10" fmla="*/ 1354 w 3225"/>
                  <a:gd name="T11" fmla="*/ 2433 h 3225"/>
                  <a:gd name="T12" fmla="*/ 2164 w 3225"/>
                  <a:gd name="T13" fmla="*/ 1622 h 3225"/>
                  <a:gd name="T14" fmla="*/ 1354 w 3225"/>
                  <a:gd name="T15" fmla="*/ 811 h 32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25" h="3225">
                    <a:moveTo>
                      <a:pt x="1613" y="0"/>
                    </a:moveTo>
                    <a:cubicBezTo>
                      <a:pt x="2503" y="0"/>
                      <a:pt x="3225" y="722"/>
                      <a:pt x="3225" y="1612"/>
                    </a:cubicBezTo>
                    <a:cubicBezTo>
                      <a:pt x="3225" y="2503"/>
                      <a:pt x="2503" y="3225"/>
                      <a:pt x="1613" y="3225"/>
                    </a:cubicBezTo>
                    <a:cubicBezTo>
                      <a:pt x="722" y="3225"/>
                      <a:pt x="0" y="2503"/>
                      <a:pt x="0" y="1612"/>
                    </a:cubicBezTo>
                    <a:cubicBezTo>
                      <a:pt x="0" y="722"/>
                      <a:pt x="722" y="0"/>
                      <a:pt x="1613" y="0"/>
                    </a:cubicBezTo>
                    <a:close/>
                    <a:moveTo>
                      <a:pt x="1354" y="2433"/>
                    </a:moveTo>
                    <a:cubicBezTo>
                      <a:pt x="2164" y="1622"/>
                      <a:pt x="2164" y="1622"/>
                      <a:pt x="2164" y="1622"/>
                    </a:cubicBezTo>
                    <a:cubicBezTo>
                      <a:pt x="1354" y="811"/>
                      <a:pt x="1354" y="811"/>
                      <a:pt x="1354" y="811"/>
                    </a:cubicBezTo>
                  </a:path>
                </a:pathLst>
              </a:custGeom>
              <a:noFill/>
              <a:ln w="15875" cap="sq">
                <a:solidFill>
                  <a:schemeClr val="bg1">
                    <a:lumMod val="65000"/>
                  </a:schemeClr>
                </a:solidFill>
                <a:prstDash val="solid"/>
                <a:miter lim="800000"/>
                <a:headEnd/>
                <a:tailEnd/>
              </a:ln>
            </p:spPr>
            <p:txBody>
              <a:bodyPr vert="horz" wrap="square" lIns="91428" tIns="45714" rIns="91428" bIns="45714" numCol="1" anchor="t" anchorCtr="0" compatLnSpc="1">
                <a:prstTxWarp prst="textNoShape">
                  <a:avLst/>
                </a:prstTxWarp>
              </a:bodyPr>
              <a:lstStyle/>
              <a:p>
                <a:endParaRPr lang="en-US" sz="900" dirty="0">
                  <a:gradFill>
                    <a:gsLst>
                      <a:gs pos="0">
                        <a:srgbClr val="505050"/>
                      </a:gs>
                      <a:gs pos="100000">
                        <a:srgbClr val="505050"/>
                      </a:gs>
                    </a:gsLst>
                    <a:lin ang="5400000" scaled="1"/>
                  </a:gradFill>
                </a:endParaRPr>
              </a:p>
            </p:txBody>
          </p:sp>
        </p:grpSp>
        <p:sp>
          <p:nvSpPr>
            <p:cNvPr id="72" name="TextBox 71">
              <a:extLst>
                <a:ext uri="{FF2B5EF4-FFF2-40B4-BE49-F238E27FC236}">
                  <a16:creationId xmlns:a16="http://schemas.microsoft.com/office/drawing/2014/main" id="{5AB74626-4A64-48DB-A25D-A3C67194294A}"/>
                </a:ext>
              </a:extLst>
            </p:cNvPr>
            <p:cNvSpPr txBox="1"/>
            <p:nvPr/>
          </p:nvSpPr>
          <p:spPr>
            <a:xfrm>
              <a:off x="8452559" y="5588205"/>
              <a:ext cx="2377440" cy="397032"/>
            </a:xfrm>
            <a:prstGeom prst="rect">
              <a:avLst/>
            </a:prstGeom>
            <a:noFill/>
          </p:spPr>
          <p:txBody>
            <a:bodyPr wrap="square" rtlCol="0">
              <a:spAutoFit/>
            </a:bodyPr>
            <a:lstStyle/>
            <a:p>
              <a:pPr algn="ctr">
                <a:lnSpc>
                  <a:spcPct val="90000"/>
                </a:lnSpc>
              </a:pPr>
              <a:r>
                <a:rPr lang="da-DK" sz="1100" b="1" dirty="0">
                  <a:gradFill>
                    <a:gsLst>
                      <a:gs pos="5303">
                        <a:schemeClr val="tx1"/>
                      </a:gs>
                      <a:gs pos="30000">
                        <a:schemeClr val="tx1"/>
                      </a:gs>
                    </a:gsLst>
                    <a:lin ang="2700000" scaled="1"/>
                  </a:gradFill>
                </a:rPr>
                <a:t>Dynamics 365 Business Central</a:t>
              </a:r>
            </a:p>
            <a:p>
              <a:pPr algn="ctr">
                <a:lnSpc>
                  <a:spcPct val="90000"/>
                </a:lnSpc>
              </a:pPr>
              <a:r>
                <a:rPr lang="da-DK" sz="1100" b="1" dirty="0">
                  <a:gradFill>
                    <a:gsLst>
                      <a:gs pos="5303">
                        <a:schemeClr val="tx1"/>
                      </a:gs>
                      <a:gs pos="30000">
                        <a:schemeClr val="tx1"/>
                      </a:gs>
                    </a:gsLst>
                    <a:lin ang="2700000" scaled="1"/>
                  </a:gradFill>
                </a:rPr>
                <a:t>(on-premises/hosted)</a:t>
              </a:r>
            </a:p>
          </p:txBody>
        </p:sp>
        <p:sp>
          <p:nvSpPr>
            <p:cNvPr id="73" name="TextBox 72">
              <a:extLst>
                <a:ext uri="{FF2B5EF4-FFF2-40B4-BE49-F238E27FC236}">
                  <a16:creationId xmlns:a16="http://schemas.microsoft.com/office/drawing/2014/main" id="{45EA775D-E6EE-4316-84DD-9A8DAA8AF732}"/>
                </a:ext>
              </a:extLst>
            </p:cNvPr>
            <p:cNvSpPr txBox="1"/>
            <p:nvPr/>
          </p:nvSpPr>
          <p:spPr>
            <a:xfrm>
              <a:off x="8452559" y="2575048"/>
              <a:ext cx="2377440" cy="397032"/>
            </a:xfrm>
            <a:prstGeom prst="rect">
              <a:avLst/>
            </a:prstGeom>
            <a:noFill/>
          </p:spPr>
          <p:txBody>
            <a:bodyPr wrap="square" rtlCol="0">
              <a:spAutoFit/>
            </a:bodyPr>
            <a:lstStyle/>
            <a:p>
              <a:pPr algn="ctr">
                <a:lnSpc>
                  <a:spcPct val="90000"/>
                </a:lnSpc>
              </a:pPr>
              <a:r>
                <a:rPr lang="da-DK" sz="1100" dirty="0">
                  <a:gradFill>
                    <a:gsLst>
                      <a:gs pos="5303">
                        <a:schemeClr val="tx1"/>
                      </a:gs>
                      <a:gs pos="30000">
                        <a:schemeClr val="tx1"/>
                      </a:gs>
                    </a:gsLst>
                    <a:lin ang="2700000" scaled="1"/>
                  </a:gradFill>
                </a:rPr>
                <a:t>Dynamics 365 Business Central (Cloud)</a:t>
              </a:r>
              <a:endParaRPr lang="da-DK" sz="1100" i="1" dirty="0">
                <a:gradFill>
                  <a:gsLst>
                    <a:gs pos="5303">
                      <a:schemeClr val="tx1"/>
                    </a:gs>
                    <a:gs pos="30000">
                      <a:schemeClr val="tx1"/>
                    </a:gs>
                  </a:gsLst>
                  <a:lin ang="2700000" scaled="1"/>
                </a:gradFill>
              </a:endParaRPr>
            </a:p>
          </p:txBody>
        </p:sp>
        <p:grpSp>
          <p:nvGrpSpPr>
            <p:cNvPr id="75" name="Group 74">
              <a:extLst>
                <a:ext uri="{FF2B5EF4-FFF2-40B4-BE49-F238E27FC236}">
                  <a16:creationId xmlns:a16="http://schemas.microsoft.com/office/drawing/2014/main" id="{680A4B90-153F-4DE9-86A9-649046F8D0A5}"/>
                </a:ext>
              </a:extLst>
            </p:cNvPr>
            <p:cNvGrpSpPr/>
            <p:nvPr/>
          </p:nvGrpSpPr>
          <p:grpSpPr>
            <a:xfrm>
              <a:off x="11604321" y="4142735"/>
              <a:ext cx="335207" cy="335207"/>
              <a:chOff x="769650" y="4210222"/>
              <a:chExt cx="368588" cy="368588"/>
            </a:xfrm>
          </p:grpSpPr>
          <p:sp>
            <p:nvSpPr>
              <p:cNvPr id="76" name="Oval 75">
                <a:extLst>
                  <a:ext uri="{FF2B5EF4-FFF2-40B4-BE49-F238E27FC236}">
                    <a16:creationId xmlns:a16="http://schemas.microsoft.com/office/drawing/2014/main" id="{7377D9F9-23AC-40BC-86AB-1722A82F6C88}"/>
                  </a:ext>
                </a:extLst>
              </p:cNvPr>
              <p:cNvSpPr/>
              <p:nvPr/>
            </p:nvSpPr>
            <p:spPr bwMode="auto">
              <a:xfrm>
                <a:off x="769650" y="4210222"/>
                <a:ext cx="368588" cy="368588"/>
              </a:xfrm>
              <a:prstGeom prst="ellipse">
                <a:avLst/>
              </a:prstGeom>
              <a:solidFill>
                <a:srgbClr val="F8F8F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7" tIns="146285" rIns="182857" bIns="146285" numCol="1" spcCol="0" rtlCol="0" fromWordArt="0" anchor="t" anchorCtr="0" forceAA="0" compatLnSpc="1">
                <a:prstTxWarp prst="textNoShape">
                  <a:avLst/>
                </a:prstTxWarp>
                <a:noAutofit/>
              </a:bodyPr>
              <a:lstStyle/>
              <a:p>
                <a:pPr algn="ctr" defTabSz="93237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77" name="PageRight_E761">
                <a:extLst>
                  <a:ext uri="{FF2B5EF4-FFF2-40B4-BE49-F238E27FC236}">
                    <a16:creationId xmlns:a16="http://schemas.microsoft.com/office/drawing/2014/main" id="{23DD558E-C6C3-4FD9-A7DB-0C73A43F8A8A}"/>
                  </a:ext>
                </a:extLst>
              </p:cNvPr>
              <p:cNvSpPr>
                <a:spLocks noChangeAspect="1" noEditPoints="1"/>
              </p:cNvSpPr>
              <p:nvPr/>
            </p:nvSpPr>
            <p:spPr bwMode="auto">
              <a:xfrm>
                <a:off x="771198" y="4211636"/>
                <a:ext cx="365492" cy="365760"/>
              </a:xfrm>
              <a:custGeom>
                <a:avLst/>
                <a:gdLst>
                  <a:gd name="T0" fmla="*/ 1613 w 3225"/>
                  <a:gd name="T1" fmla="*/ 0 h 3225"/>
                  <a:gd name="T2" fmla="*/ 3225 w 3225"/>
                  <a:gd name="T3" fmla="*/ 1612 h 3225"/>
                  <a:gd name="T4" fmla="*/ 1613 w 3225"/>
                  <a:gd name="T5" fmla="*/ 3225 h 3225"/>
                  <a:gd name="T6" fmla="*/ 0 w 3225"/>
                  <a:gd name="T7" fmla="*/ 1612 h 3225"/>
                  <a:gd name="T8" fmla="*/ 1613 w 3225"/>
                  <a:gd name="T9" fmla="*/ 0 h 3225"/>
                  <a:gd name="T10" fmla="*/ 1354 w 3225"/>
                  <a:gd name="T11" fmla="*/ 2433 h 3225"/>
                  <a:gd name="T12" fmla="*/ 2164 w 3225"/>
                  <a:gd name="T13" fmla="*/ 1622 h 3225"/>
                  <a:gd name="T14" fmla="*/ 1354 w 3225"/>
                  <a:gd name="T15" fmla="*/ 811 h 32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25" h="3225">
                    <a:moveTo>
                      <a:pt x="1613" y="0"/>
                    </a:moveTo>
                    <a:cubicBezTo>
                      <a:pt x="2503" y="0"/>
                      <a:pt x="3225" y="722"/>
                      <a:pt x="3225" y="1612"/>
                    </a:cubicBezTo>
                    <a:cubicBezTo>
                      <a:pt x="3225" y="2503"/>
                      <a:pt x="2503" y="3225"/>
                      <a:pt x="1613" y="3225"/>
                    </a:cubicBezTo>
                    <a:cubicBezTo>
                      <a:pt x="722" y="3225"/>
                      <a:pt x="0" y="2503"/>
                      <a:pt x="0" y="1612"/>
                    </a:cubicBezTo>
                    <a:cubicBezTo>
                      <a:pt x="0" y="722"/>
                      <a:pt x="722" y="0"/>
                      <a:pt x="1613" y="0"/>
                    </a:cubicBezTo>
                    <a:close/>
                    <a:moveTo>
                      <a:pt x="1354" y="2433"/>
                    </a:moveTo>
                    <a:cubicBezTo>
                      <a:pt x="2164" y="1622"/>
                      <a:pt x="2164" y="1622"/>
                      <a:pt x="2164" y="1622"/>
                    </a:cubicBezTo>
                    <a:cubicBezTo>
                      <a:pt x="1354" y="811"/>
                      <a:pt x="1354" y="811"/>
                      <a:pt x="1354" y="811"/>
                    </a:cubicBezTo>
                  </a:path>
                </a:pathLst>
              </a:custGeom>
              <a:noFill/>
              <a:ln w="15875" cap="sq">
                <a:solidFill>
                  <a:schemeClr val="bg1">
                    <a:lumMod val="65000"/>
                  </a:schemeClr>
                </a:solidFill>
                <a:prstDash val="solid"/>
                <a:miter lim="800000"/>
                <a:headEnd/>
                <a:tailEnd/>
              </a:ln>
            </p:spPr>
            <p:txBody>
              <a:bodyPr vert="horz" wrap="square" lIns="91428" tIns="45714" rIns="91428" bIns="45714" numCol="1" anchor="t" anchorCtr="0" compatLnSpc="1">
                <a:prstTxWarp prst="textNoShape">
                  <a:avLst/>
                </a:prstTxWarp>
              </a:bodyPr>
              <a:lstStyle/>
              <a:p>
                <a:endParaRPr lang="en-US" sz="900" dirty="0">
                  <a:gradFill>
                    <a:gsLst>
                      <a:gs pos="0">
                        <a:srgbClr val="505050"/>
                      </a:gs>
                      <a:gs pos="100000">
                        <a:srgbClr val="505050"/>
                      </a:gs>
                    </a:gsLst>
                    <a:lin ang="5400000" scaled="1"/>
                  </a:gradFill>
                </a:endParaRPr>
              </a:p>
            </p:txBody>
          </p:sp>
        </p:grpSp>
        <p:grpSp>
          <p:nvGrpSpPr>
            <p:cNvPr id="78" name="Group 77">
              <a:extLst>
                <a:ext uri="{FF2B5EF4-FFF2-40B4-BE49-F238E27FC236}">
                  <a16:creationId xmlns:a16="http://schemas.microsoft.com/office/drawing/2014/main" id="{A70A26DC-C0ED-4578-8B0F-139F8F70B00F}"/>
                </a:ext>
              </a:extLst>
            </p:cNvPr>
            <p:cNvGrpSpPr/>
            <p:nvPr/>
          </p:nvGrpSpPr>
          <p:grpSpPr>
            <a:xfrm>
              <a:off x="11089307" y="4142735"/>
              <a:ext cx="335207" cy="335207"/>
              <a:chOff x="769650" y="4210222"/>
              <a:chExt cx="368588" cy="368588"/>
            </a:xfrm>
          </p:grpSpPr>
          <p:sp>
            <p:nvSpPr>
              <p:cNvPr id="80" name="Oval 79">
                <a:extLst>
                  <a:ext uri="{FF2B5EF4-FFF2-40B4-BE49-F238E27FC236}">
                    <a16:creationId xmlns:a16="http://schemas.microsoft.com/office/drawing/2014/main" id="{9F83AEB1-EB63-40BF-A69D-4388A1AEA742}"/>
                  </a:ext>
                </a:extLst>
              </p:cNvPr>
              <p:cNvSpPr/>
              <p:nvPr/>
            </p:nvSpPr>
            <p:spPr bwMode="auto">
              <a:xfrm>
                <a:off x="769650" y="4210222"/>
                <a:ext cx="368588" cy="368588"/>
              </a:xfrm>
              <a:prstGeom prst="ellipse">
                <a:avLst/>
              </a:prstGeom>
              <a:solidFill>
                <a:srgbClr val="F8F8F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7" tIns="146285" rIns="182857" bIns="146285" numCol="1" spcCol="0" rtlCol="0" fromWordArt="0" anchor="t" anchorCtr="0" forceAA="0" compatLnSpc="1">
                <a:prstTxWarp prst="textNoShape">
                  <a:avLst/>
                </a:prstTxWarp>
                <a:noAutofit/>
              </a:bodyPr>
              <a:lstStyle/>
              <a:p>
                <a:pPr algn="ctr" defTabSz="93237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81" name="PageRight_E761">
                <a:extLst>
                  <a:ext uri="{FF2B5EF4-FFF2-40B4-BE49-F238E27FC236}">
                    <a16:creationId xmlns:a16="http://schemas.microsoft.com/office/drawing/2014/main" id="{916FA107-2B43-4CE0-859F-9BD45F8D4CEA}"/>
                  </a:ext>
                </a:extLst>
              </p:cNvPr>
              <p:cNvSpPr>
                <a:spLocks noChangeAspect="1" noEditPoints="1"/>
              </p:cNvSpPr>
              <p:nvPr/>
            </p:nvSpPr>
            <p:spPr bwMode="auto">
              <a:xfrm>
                <a:off x="771198" y="4211636"/>
                <a:ext cx="365492" cy="365760"/>
              </a:xfrm>
              <a:custGeom>
                <a:avLst/>
                <a:gdLst>
                  <a:gd name="T0" fmla="*/ 1613 w 3225"/>
                  <a:gd name="T1" fmla="*/ 0 h 3225"/>
                  <a:gd name="T2" fmla="*/ 3225 w 3225"/>
                  <a:gd name="T3" fmla="*/ 1612 h 3225"/>
                  <a:gd name="T4" fmla="*/ 1613 w 3225"/>
                  <a:gd name="T5" fmla="*/ 3225 h 3225"/>
                  <a:gd name="T6" fmla="*/ 0 w 3225"/>
                  <a:gd name="T7" fmla="*/ 1612 h 3225"/>
                  <a:gd name="T8" fmla="*/ 1613 w 3225"/>
                  <a:gd name="T9" fmla="*/ 0 h 3225"/>
                  <a:gd name="T10" fmla="*/ 1354 w 3225"/>
                  <a:gd name="T11" fmla="*/ 2433 h 3225"/>
                  <a:gd name="T12" fmla="*/ 2164 w 3225"/>
                  <a:gd name="T13" fmla="*/ 1622 h 3225"/>
                  <a:gd name="T14" fmla="*/ 1354 w 3225"/>
                  <a:gd name="T15" fmla="*/ 811 h 32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25" h="3225">
                    <a:moveTo>
                      <a:pt x="1613" y="0"/>
                    </a:moveTo>
                    <a:cubicBezTo>
                      <a:pt x="2503" y="0"/>
                      <a:pt x="3225" y="722"/>
                      <a:pt x="3225" y="1612"/>
                    </a:cubicBezTo>
                    <a:cubicBezTo>
                      <a:pt x="3225" y="2503"/>
                      <a:pt x="2503" y="3225"/>
                      <a:pt x="1613" y="3225"/>
                    </a:cubicBezTo>
                    <a:cubicBezTo>
                      <a:pt x="722" y="3225"/>
                      <a:pt x="0" y="2503"/>
                      <a:pt x="0" y="1612"/>
                    </a:cubicBezTo>
                    <a:cubicBezTo>
                      <a:pt x="0" y="722"/>
                      <a:pt x="722" y="0"/>
                      <a:pt x="1613" y="0"/>
                    </a:cubicBezTo>
                    <a:close/>
                    <a:moveTo>
                      <a:pt x="1354" y="2433"/>
                    </a:moveTo>
                    <a:cubicBezTo>
                      <a:pt x="2164" y="1622"/>
                      <a:pt x="2164" y="1622"/>
                      <a:pt x="2164" y="1622"/>
                    </a:cubicBezTo>
                    <a:cubicBezTo>
                      <a:pt x="1354" y="811"/>
                      <a:pt x="1354" y="811"/>
                      <a:pt x="1354" y="811"/>
                    </a:cubicBezTo>
                  </a:path>
                </a:pathLst>
              </a:custGeom>
              <a:noFill/>
              <a:ln w="15875" cap="sq">
                <a:solidFill>
                  <a:schemeClr val="bg1">
                    <a:lumMod val="65000"/>
                  </a:schemeClr>
                </a:solidFill>
                <a:prstDash val="solid"/>
                <a:miter lim="800000"/>
                <a:headEnd/>
                <a:tailEnd/>
              </a:ln>
            </p:spPr>
            <p:txBody>
              <a:bodyPr vert="horz" wrap="square" lIns="91428" tIns="45714" rIns="91428" bIns="45714" numCol="1" anchor="t" anchorCtr="0" compatLnSpc="1">
                <a:prstTxWarp prst="textNoShape">
                  <a:avLst/>
                </a:prstTxWarp>
              </a:bodyPr>
              <a:lstStyle/>
              <a:p>
                <a:endParaRPr lang="en-US" sz="900" dirty="0">
                  <a:gradFill>
                    <a:gsLst>
                      <a:gs pos="0">
                        <a:srgbClr val="505050"/>
                      </a:gs>
                      <a:gs pos="100000">
                        <a:srgbClr val="505050"/>
                      </a:gs>
                    </a:gsLst>
                    <a:lin ang="5400000" scaled="1"/>
                  </a:gradFill>
                </a:endParaRPr>
              </a:p>
            </p:txBody>
          </p:sp>
        </p:grpSp>
      </p:grpSp>
    </p:spTree>
    <p:extLst>
      <p:ext uri="{BB962C8B-B14F-4D97-AF65-F5344CB8AC3E}">
        <p14:creationId xmlns:p14="http://schemas.microsoft.com/office/powerpoint/2010/main" val="13023351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3-50053 Microsoft Dynamics 365 Template 16-9">
  <a:themeElements>
    <a:clrScheme name="Custom 1">
      <a:dk1>
        <a:srgbClr val="353535"/>
      </a:dk1>
      <a:lt1>
        <a:srgbClr val="FFFFFF"/>
      </a:lt1>
      <a:dk2>
        <a:srgbClr val="0078D7"/>
      </a:dk2>
      <a:lt2>
        <a:srgbClr val="E6E6E6"/>
      </a:lt2>
      <a:accent1>
        <a:srgbClr val="02224F"/>
      </a:accent1>
      <a:accent2>
        <a:srgbClr val="3F97DA"/>
      </a:accent2>
      <a:accent3>
        <a:srgbClr val="1DB7C3"/>
      </a:accent3>
      <a:accent4>
        <a:srgbClr val="505C6C"/>
      </a:accent4>
      <a:accent5>
        <a:srgbClr val="394452"/>
      </a:accent5>
      <a:accent6>
        <a:srgbClr val="D2D2D2"/>
      </a:accent6>
      <a:hlink>
        <a:srgbClr val="0078D7"/>
      </a:hlink>
      <a:folHlink>
        <a:srgbClr val="0078D7"/>
      </a:folHlink>
    </a:clrScheme>
    <a:fontScheme name="Segoe UI Light - Segoe UI Semilight">
      <a:majorFont>
        <a:latin typeface="Segoe UI Light"/>
        <a:ea typeface=""/>
        <a:cs typeface=""/>
      </a:majorFont>
      <a:minorFont>
        <a:latin typeface="Segoe UI Semilight"/>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 Dynamics 365 Template Light_v04.potx" id="{61CA157E-4BA0-43AB-B1FE-E6E4C9458082}" vid="{B96531A8-F3E7-4853-8408-61574EB1A5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roject_x0020_ID xmlns="0971047c-4c4b-47d6-9978-fe64b8df6ef8" xsi:nil="true"/>
    <_dlc_DocId xmlns="30c63ef3-9331-48f0-bec7-fd83b8c2ba2b">XN7JQW3N34YQ-163904256-157312</_dlc_DocId>
    <_dlc_DocIdUrl xmlns="30c63ef3-9331-48f0-bec7-fd83b8c2ba2b">
      <Url>https://ply.sharepoint.com/sites/TeamSYNNEXatYesler/_layouts/15/DocIdRedir.aspx?ID=XN7JQW3N34YQ-163904256-157312</Url>
      <Description>XN7JQW3N34YQ-163904256-157312</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FB353FC5CCB104D91CE7927B6B41B99" ma:contentTypeVersion="21" ma:contentTypeDescription="Create a new document." ma:contentTypeScope="" ma:versionID="2fbf5a1d5133dabe088f981ee9084ad6">
  <xsd:schema xmlns:xsd="http://www.w3.org/2001/XMLSchema" xmlns:xs="http://www.w3.org/2001/XMLSchema" xmlns:p="http://schemas.microsoft.com/office/2006/metadata/properties" xmlns:ns2="30c63ef3-9331-48f0-bec7-fd83b8c2ba2b" xmlns:ns3="0971047c-4c4b-47d6-9978-fe64b8df6ef8" targetNamespace="http://schemas.microsoft.com/office/2006/metadata/properties" ma:root="true" ma:fieldsID="0533378bfd96bbbb727c2794b950dc15" ns2:_="" ns3:_="">
    <xsd:import namespace="30c63ef3-9331-48f0-bec7-fd83b8c2ba2b"/>
    <xsd:import namespace="0971047c-4c4b-47d6-9978-fe64b8df6ef8"/>
    <xsd:element name="properties">
      <xsd:complexType>
        <xsd:sequence>
          <xsd:element name="documentManagement">
            <xsd:complexType>
              <xsd:all>
                <xsd:element ref="ns2:SharedWithUsers" minOccurs="0"/>
                <xsd:element ref="ns2:SharedWithDetails" minOccurs="0"/>
                <xsd:element ref="ns3:Project_x0020_ID" minOccurs="0"/>
                <xsd:element ref="ns3:MediaServiceMetadata" minOccurs="0"/>
                <xsd:element ref="ns3:MediaServiceFastMetadata" minOccurs="0"/>
                <xsd:element ref="ns3:MediaServiceDateTaken" minOccurs="0"/>
                <xsd:element ref="ns3:MediaServiceAutoTags" minOccurs="0"/>
                <xsd:element ref="ns2:_dlc_DocId" minOccurs="0"/>
                <xsd:element ref="ns2:_dlc_DocIdUrl" minOccurs="0"/>
                <xsd:element ref="ns2:_dlc_DocIdPersistId" minOccurs="0"/>
                <xsd:element ref="ns3:MediaServiceOCR" minOccurs="0"/>
                <xsd:element ref="ns3:MediaServiceLocation"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c63ef3-9331-48f0-bec7-fd83b8c2ba2b"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_dlc_DocId" ma:index="15" nillable="true" ma:displayName="Document ID Value" ma:description="The value of the document ID assigned to this item." ma:internalName="_dlc_DocId" ma:readOnly="true">
      <xsd:simpleType>
        <xsd:restriction base="dms:Text"/>
      </xsd:simpleType>
    </xsd:element>
    <xsd:element name="_dlc_DocIdUrl" ma:index="16"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7"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0971047c-4c4b-47d6-9978-fe64b8df6ef8" elementFormDefault="qualified">
    <xsd:import namespace="http://schemas.microsoft.com/office/2006/documentManagement/types"/>
    <xsd:import namespace="http://schemas.microsoft.com/office/infopath/2007/PartnerControls"/>
    <xsd:element name="Project_x0020_ID" ma:index="10" nillable="true" ma:displayName="Project ID" ma:internalName="Project_x0020_ID">
      <xsd:simpleType>
        <xsd:restriction base="dms:Text">
          <xsd:maxLength value="255"/>
        </xsd:restriction>
      </xsd:simpleType>
    </xsd:element>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Location" ma:index="19" nillable="true" ma:displayName="MediaServiceLocation" ma:internalName="MediaServiceLocation"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AutoKeyPoints" ma:index="22" nillable="true" ma:displayName="MediaServiceAutoKeyPoints" ma:hidden="true" ma:internalName="MediaServiceAutoKeyPoints" ma:readOnly="true">
      <xsd:simpleType>
        <xsd:restriction base="dms:Note"/>
      </xsd:simpleType>
    </xsd:element>
    <xsd:element name="MediaServiceKeyPoints" ma:index="23"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5C17BC89-480E-4EA2-9C94-30831FA6A948}">
  <ds:schemaRefs>
    <ds:schemaRef ds:uri="http://schemas.microsoft.com/office/2006/metadata/properties"/>
    <ds:schemaRef ds:uri="http://schemas.microsoft.com/office/infopath/2007/PartnerControls"/>
    <ds:schemaRef ds:uri="0971047c-4c4b-47d6-9978-fe64b8df6ef8"/>
    <ds:schemaRef ds:uri="30c63ef3-9331-48f0-bec7-fd83b8c2ba2b"/>
  </ds:schemaRefs>
</ds:datastoreItem>
</file>

<file path=customXml/itemProps2.xml><?xml version="1.0" encoding="utf-8"?>
<ds:datastoreItem xmlns:ds="http://schemas.openxmlformats.org/officeDocument/2006/customXml" ds:itemID="{C613AA85-30A4-42C3-9792-86B9DA7DE8A7}">
  <ds:schemaRefs>
    <ds:schemaRef ds:uri="http://schemas.microsoft.com/sharepoint/v3/contenttype/forms"/>
  </ds:schemaRefs>
</ds:datastoreItem>
</file>

<file path=customXml/itemProps3.xml><?xml version="1.0" encoding="utf-8"?>
<ds:datastoreItem xmlns:ds="http://schemas.openxmlformats.org/officeDocument/2006/customXml" ds:itemID="{92D69205-A075-4210-81B0-960DEE5C12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0c63ef3-9331-48f0-bec7-fd83b8c2ba2b"/>
    <ds:schemaRef ds:uri="0971047c-4c4b-47d6-9978-fe64b8df6ef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14A221C5-B35F-4104-B2BD-3DBA2321DB0E}">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MSVID_Product_Brand_template_16-9_WHITE_Cyan-accent</Template>
  <TotalTime>10304</TotalTime>
  <Words>3507</Words>
  <Application>Microsoft Office PowerPoint</Application>
  <PresentationFormat>Custom</PresentationFormat>
  <Paragraphs>562</Paragraphs>
  <Slides>24</Slides>
  <Notes>24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1_3-50053 Microsoft Dynamics 365 Template 16-9</vt:lpstr>
      <vt:lpstr>MICROSOFT DYNAMICS 365  Business Central  Partner strategy and programs overview</vt:lpstr>
      <vt:lpstr>86% of CEOs consider Digital their #1 priority</vt:lpstr>
      <vt:lpstr>SMB / Dynamics 365 Business Central addressable market</vt:lpstr>
      <vt:lpstr>PowerPoint Presentation</vt:lpstr>
      <vt:lpstr>Digital transformation</vt:lpstr>
      <vt:lpstr>Microsoft Dynamics 365 Business Central</vt:lpstr>
      <vt:lpstr>Dynamics 365 Business Central</vt:lpstr>
      <vt:lpstr>Dynamics 365 Business Central</vt:lpstr>
      <vt:lpstr>Product evolution</vt:lpstr>
      <vt:lpstr>What’s top of mind for business leaders?</vt:lpstr>
      <vt:lpstr>6 key benefits of Dynamics 365 Business Central</vt:lpstr>
      <vt:lpstr>Dynamics 365 Business Central</vt:lpstr>
      <vt:lpstr>The expanding and evolving channel  </vt:lpstr>
      <vt:lpstr>Innovate</vt:lpstr>
      <vt:lpstr>The Cloud Solution Provider (CSP) program</vt:lpstr>
      <vt:lpstr>Pricing</vt:lpstr>
      <vt:lpstr>Enablement resources for partners</vt:lpstr>
      <vt:lpstr>Partnering for success</vt:lpstr>
      <vt:lpstr>Partner annuity revenue opportunity</vt:lpstr>
      <vt:lpstr>Microsoft AppSource</vt:lpstr>
      <vt:lpstr>Partner best practices</vt:lpstr>
      <vt:lpstr>Call to action</vt:lpstr>
      <vt:lpstr>Key resources</vt:lpstr>
      <vt:lpstr>Thank you</vt:lpstr>
    </vt:vector>
  </TitlesOfParts>
  <Manager>Christian Baek</Manager>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Dynamics 365 Business Central Partner Pitch Deck</dc:title>
  <dc:subject>D365 Business Central</dc:subject>
  <dc:creator>Theo Gees;cbaek@microsoft.com</dc:creator>
  <cp:keywords>Dynamics 365 Business Central</cp:keywords>
  <dc:description>Template: Maryfj_x000d_
Formatting: Maryfj, Sakuu_x000d_
Audience Type: Internal</dc:description>
  <cp:lastModifiedBy>Natalia Campau</cp:lastModifiedBy>
  <cp:revision>1296</cp:revision>
  <cp:lastPrinted>2017-03-17T20:04:35Z</cp:lastPrinted>
  <dcterms:created xsi:type="dcterms:W3CDTF">2015-10-19T21:48:09Z</dcterms:created>
  <dcterms:modified xsi:type="dcterms:W3CDTF">2020-03-12T20:25:49Z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0x0101008FB353FC5CCB104D91CE7927B6B41B99</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y fmtid="{D5CDD505-2E9C-101B-9397-08002B2CF9AE}" pid="6" name="p1cd454bacc149bfbcfd764edd279de7">
    <vt:lpwstr/>
  </property>
  <property fmtid="{D5CDD505-2E9C-101B-9397-08002B2CF9AE}" pid="7" name="of67e5d4b76f4a9db8769983fda9cec0">
    <vt:lpwstr/>
  </property>
  <property fmtid="{D5CDD505-2E9C-101B-9397-08002B2CF9AE}" pid="8" name="TaxKeyword">
    <vt:lpwstr/>
  </property>
  <property fmtid="{D5CDD505-2E9C-101B-9397-08002B2CF9AE}" pid="9" name="NewsType">
    <vt:lpwstr/>
  </property>
  <property fmtid="{D5CDD505-2E9C-101B-9397-08002B2CF9AE}" pid="10" name="_dlc_policyId">
    <vt:lpwstr/>
  </property>
  <property fmtid="{D5CDD505-2E9C-101B-9397-08002B2CF9AE}" pid="11" name="Region">
    <vt:lpwstr>545;#United States Area|ea9d7a8d-1619-469c-b0a4-ef1cd3c07355</vt:lpwstr>
  </property>
  <property fmtid="{D5CDD505-2E9C-101B-9397-08002B2CF9AE}" pid="12" name="Confidentiality">
    <vt:lpwstr>5;#Microsoft confidential|461efa83-0283-486a-a8d5-943328f3693f</vt:lpwstr>
  </property>
  <property fmtid="{D5CDD505-2E9C-101B-9397-08002B2CF9AE}" pid="13" name="ItemType">
    <vt:lpwstr>432;#value propositions|99e199e1-b5cd-426c-988a-5bb8bd83415b;#351;#feedback requests|00ce1828-98a3-430e-af54-eda270e1be04</vt:lpwstr>
  </property>
  <property fmtid="{D5CDD505-2E9C-101B-9397-08002B2CF9AE}" pid="14" name="bc28b5f076654a3b96073bbbebfeb8c9">
    <vt:lpwstr/>
  </property>
  <property fmtid="{D5CDD505-2E9C-101B-9397-08002B2CF9AE}" pid="15" name="ga0c0bf70a6644469c61b3efa7025301">
    <vt:lpwstr/>
  </property>
  <property fmtid="{D5CDD505-2E9C-101B-9397-08002B2CF9AE}" pid="16" name="Industries">
    <vt:lpwstr/>
  </property>
  <property fmtid="{D5CDD505-2E9C-101B-9397-08002B2CF9AE}" pid="17" name="j4d667fb28274e85b2214f6e751c8d1f">
    <vt:lpwstr/>
  </property>
  <property fmtid="{D5CDD505-2E9C-101B-9397-08002B2CF9AE}" pid="18" name="MSProducts">
    <vt:lpwstr/>
  </property>
  <property fmtid="{D5CDD505-2E9C-101B-9397-08002B2CF9AE}" pid="19" name="Competitors">
    <vt:lpwstr/>
  </property>
  <property fmtid="{D5CDD505-2E9C-101B-9397-08002B2CF9AE}" pid="20" name="SMSGDomain">
    <vt:lpwstr>453;#Microsoft Business Solutions|659377a4-c7bd-435e-b683-bdae8524bc80;#454;#Dynamics Domain|c9ee6292-a1e2-403c-bbb9-76077437e5b5</vt:lpwstr>
  </property>
  <property fmtid="{D5CDD505-2E9C-101B-9397-08002B2CF9AE}" pid="21" name="ExperienceContentType">
    <vt:lpwstr/>
  </property>
  <property fmtid="{D5CDD505-2E9C-101B-9397-08002B2CF9AE}" pid="22" name="BusinessArchitecture">
    <vt:lpwstr/>
  </property>
  <property fmtid="{D5CDD505-2E9C-101B-9397-08002B2CF9AE}" pid="23" name="j031aa32f4154c8c9a646efae715ebde">
    <vt:lpwstr/>
  </property>
  <property fmtid="{D5CDD505-2E9C-101B-9397-08002B2CF9AE}" pid="24" name="Products">
    <vt:lpwstr>542;#Microsoft products|737703b2-9c29-4db6-89e6-2435bda68da7;#243;#Microsoft Dynamics|b8ad994f-bf2b-44e1-98a5-d4268f31aa0b;#444;#Microsoft Dynamics CRM Online|efa07d81-5fe2-4aa4-b190-c218364fae02;#90;#Microsoft Office 365|79b3b58e-e806-4c92-b1ab-8c086f060</vt:lpwstr>
  </property>
  <property fmtid="{D5CDD505-2E9C-101B-9397-08002B2CF9AE}" pid="25" name="ContentExtensions">
    <vt:lpwstr/>
  </property>
  <property fmtid="{D5CDD505-2E9C-101B-9397-08002B2CF9AE}" pid="26" name="WorkflowChangePath">
    <vt:lpwstr>4c942473-d120-4286-a51a-b65ad3d92ffb,17;4c942473-d120-4286-a51a-b65ad3d92ffb,34;</vt:lpwstr>
  </property>
  <property fmtid="{D5CDD505-2E9C-101B-9397-08002B2CF9AE}" pid="27" name="l6f004f21209409da86a713c0f24627d">
    <vt:lpwstr/>
  </property>
  <property fmtid="{D5CDD505-2E9C-101B-9397-08002B2CF9AE}" pid="28" name="MSProductsTaxHTField0">
    <vt:lpwstr/>
  </property>
  <property fmtid="{D5CDD505-2E9C-101B-9397-08002B2CF9AE}" pid="29" name="_docset_NoMedatataSyncRequired">
    <vt:lpwstr>False</vt:lpwstr>
  </property>
  <property fmtid="{D5CDD505-2E9C-101B-9397-08002B2CF9AE}" pid="30" name="MSLanguage">
    <vt:lpwstr/>
  </property>
  <property fmtid="{D5CDD505-2E9C-101B-9397-08002B2CF9AE}" pid="31" name="e8080b0481964c759b2c36ae49591b31">
    <vt:lpwstr/>
  </property>
  <property fmtid="{D5CDD505-2E9C-101B-9397-08002B2CF9AE}" pid="32" name="TechnicalLevel">
    <vt:lpwstr/>
  </property>
  <property fmtid="{D5CDD505-2E9C-101B-9397-08002B2CF9AE}" pid="33" name="Audiences">
    <vt:lpwstr/>
  </property>
  <property fmtid="{D5CDD505-2E9C-101B-9397-08002B2CF9AE}" pid="34" name="IsMyDocuments">
    <vt:bool>true</vt:bool>
  </property>
  <property fmtid="{D5CDD505-2E9C-101B-9397-08002B2CF9AE}" pid="35" name="Audience1">
    <vt:lpwstr>188;#partners|1d23b997-60ce-4cfd-9201-15f1ad449e79</vt:lpwstr>
  </property>
  <property fmtid="{D5CDD505-2E9C-101B-9397-08002B2CF9AE}" pid="36" name="LearningOrganization">
    <vt:lpwstr/>
  </property>
  <property fmtid="{D5CDD505-2E9C-101B-9397-08002B2CF9AE}" pid="37" name="ldac8aee9d1f469e8cd8c3f8d6a615f2">
    <vt:lpwstr/>
  </property>
  <property fmtid="{D5CDD505-2E9C-101B-9397-08002B2CF9AE}" pid="38" name="EmployeeRole">
    <vt:lpwstr/>
  </property>
  <property fmtid="{D5CDD505-2E9C-101B-9397-08002B2CF9AE}" pid="39" name="Event Name">
    <vt:lpwstr>186;#Microsoft Worldwide Partner Conference|9b43908d-986c-478f-b248-1afc2bb4f235</vt:lpwstr>
  </property>
  <property fmtid="{D5CDD505-2E9C-101B-9397-08002B2CF9AE}" pid="40" name="NewsTopic">
    <vt:lpwstr/>
  </property>
  <property fmtid="{D5CDD505-2E9C-101B-9397-08002B2CF9AE}" pid="41" name="LearningDeliveryMethod">
    <vt:lpwstr/>
  </property>
  <property fmtid="{D5CDD505-2E9C-101B-9397-08002B2CF9AE}" pid="42" name="SalesGeography">
    <vt:lpwstr/>
  </property>
  <property fmtid="{D5CDD505-2E9C-101B-9397-08002B2CF9AE}" pid="43" name="Roles">
    <vt:lpwstr>546;#Partner Recruiter - MBS|125c2bd0-6df8-4002-b1af-c9f49219e241</vt:lpwstr>
  </property>
  <property fmtid="{D5CDD505-2E9C-101B-9397-08002B2CF9AE}" pid="44" name="Event Location">
    <vt:lpwstr>187;#Orlando|8cc4ed56-1866-4501-a22c-89aafde6f59b</vt:lpwstr>
  </property>
  <property fmtid="{D5CDD505-2E9C-101B-9397-08002B2CF9AE}" pid="45" name="ItemRetentionFormula">
    <vt:lpwstr/>
  </property>
  <property fmtid="{D5CDD505-2E9C-101B-9397-08002B2CF9AE}" pid="46" name="NewsSource">
    <vt:lpwstr/>
  </property>
  <property fmtid="{D5CDD505-2E9C-101B-9397-08002B2CF9AE}" pid="47" name="SMSGTags">
    <vt:lpwstr/>
  </property>
  <property fmtid="{D5CDD505-2E9C-101B-9397-08002B2CF9AE}" pid="48" name="_dlc_DocIdItemGuid">
    <vt:lpwstr>64a1dca8-d662-404e-8d39-3fb71fc8c99f</vt:lpwstr>
  </property>
  <property fmtid="{D5CDD505-2E9C-101B-9397-08002B2CF9AE}" pid="49" name="MSPhysicalGeography">
    <vt:lpwstr/>
  </property>
  <property fmtid="{D5CDD505-2E9C-101B-9397-08002B2CF9AE}" pid="50" name="l311460e3fdf46688abc31ddb7bdc05a">
    <vt:lpwstr/>
  </property>
  <property fmtid="{D5CDD505-2E9C-101B-9397-08002B2CF9AE}" pid="51" name="Campaign">
    <vt:lpwstr/>
  </property>
  <property fmtid="{D5CDD505-2E9C-101B-9397-08002B2CF9AE}" pid="52" name="EnterpriseDomainTags">
    <vt:lpwstr/>
  </property>
  <property fmtid="{D5CDD505-2E9C-101B-9397-08002B2CF9AE}" pid="53" name="j3562c58ee414e028925bc902cfc01a1">
    <vt:lpwstr/>
  </property>
  <property fmtid="{D5CDD505-2E9C-101B-9397-08002B2CF9AE}" pid="54" name="ActivitiesAndPrograms">
    <vt:lpwstr>334;#profile|b0ea1500-b902-45be-9df4-5f22b5032101</vt:lpwstr>
  </property>
  <property fmtid="{D5CDD505-2E9C-101B-9397-08002B2CF9AE}" pid="55" name="Segments">
    <vt:lpwstr/>
  </property>
  <property fmtid="{D5CDD505-2E9C-101B-9397-08002B2CF9AE}" pid="56" name="Partners">
    <vt:lpwstr/>
  </property>
  <property fmtid="{D5CDD505-2E9C-101B-9397-08002B2CF9AE}" pid="57" name="la4444b61d19467597d63190b69ac227">
    <vt:lpwstr/>
  </property>
  <property fmtid="{D5CDD505-2E9C-101B-9397-08002B2CF9AE}" pid="58" name="Topics">
    <vt:lpwstr>657;#business planning and management|97702423-4313-4949-841c-c12c07b31659</vt:lpwstr>
  </property>
  <property fmtid="{D5CDD505-2E9C-101B-9397-08002B2CF9AE}" pid="59" name="Groups">
    <vt:lpwstr>548;#vendors|308ac506-f385-471e-ba53-a6e8f1071feb</vt:lpwstr>
  </property>
  <property fmtid="{D5CDD505-2E9C-101B-9397-08002B2CF9AE}" pid="60" name="Event Venue">
    <vt:lpwstr>190;#Orange County Convention Center|bd993e89-aa48-4695-84e0-3b53e88b1a79</vt:lpwstr>
  </property>
  <property fmtid="{D5CDD505-2E9C-101B-9397-08002B2CF9AE}" pid="61" name="Track">
    <vt:lpwstr/>
  </property>
  <property fmtid="{D5CDD505-2E9C-101B-9397-08002B2CF9AE}" pid="62" name="Languages">
    <vt:lpwstr/>
  </property>
  <property fmtid="{D5CDD505-2E9C-101B-9397-08002B2CF9AE}" pid="63" name="messageframeworktype">
    <vt:lpwstr/>
  </property>
  <property fmtid="{D5CDD505-2E9C-101B-9397-08002B2CF9AE}" pid="64" name="cb7870d3641f4a52807a63577a9c1b08">
    <vt:lpwstr/>
  </property>
  <property fmtid="{D5CDD505-2E9C-101B-9397-08002B2CF9AE}" pid="65" name="MSIP_Label_f42aa342-8706-4288-bd11-ebb85995028c_Enabled">
    <vt:lpwstr>True</vt:lpwstr>
  </property>
  <property fmtid="{D5CDD505-2E9C-101B-9397-08002B2CF9AE}" pid="66" name="MSIP_Label_f42aa342-8706-4288-bd11-ebb85995028c_SiteId">
    <vt:lpwstr>72f988bf-86f1-41af-91ab-2d7cd011db47</vt:lpwstr>
  </property>
  <property fmtid="{D5CDD505-2E9C-101B-9397-08002B2CF9AE}" pid="67" name="MSIP_Label_f42aa342-8706-4288-bd11-ebb85995028c_Owner">
    <vt:lpwstr>v-lebaco@microsoft.com</vt:lpwstr>
  </property>
  <property fmtid="{D5CDD505-2E9C-101B-9397-08002B2CF9AE}" pid="68" name="MSIP_Label_f42aa342-8706-4288-bd11-ebb85995028c_SetDate">
    <vt:lpwstr>2018-04-02T20:48:40.5130750Z</vt:lpwstr>
  </property>
  <property fmtid="{D5CDD505-2E9C-101B-9397-08002B2CF9AE}" pid="69" name="MSIP_Label_f42aa342-8706-4288-bd11-ebb85995028c_Name">
    <vt:lpwstr>General</vt:lpwstr>
  </property>
  <property fmtid="{D5CDD505-2E9C-101B-9397-08002B2CF9AE}" pid="70" name="MSIP_Label_f42aa342-8706-4288-bd11-ebb85995028c_Application">
    <vt:lpwstr>Microsoft Azure Information Protection</vt:lpwstr>
  </property>
  <property fmtid="{D5CDD505-2E9C-101B-9397-08002B2CF9AE}" pid="71" name="MSIP_Label_f42aa342-8706-4288-bd11-ebb85995028c_Extended_MSFT_Method">
    <vt:lpwstr>Automatic</vt:lpwstr>
  </property>
  <property fmtid="{D5CDD505-2E9C-101B-9397-08002B2CF9AE}" pid="72" name="Sensitivity">
    <vt:lpwstr>General</vt:lpwstr>
  </property>
</Properties>
</file>