
<file path=[Content_Types].xml><?xml version="1.0" encoding="utf-8"?>
<Types xmlns="http://schemas.openxmlformats.org/package/2006/content-types">
  <Default Extension="BCB89A0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5" r:id="rId4"/>
    <p:sldMasterId id="2147484165" r:id="rId5"/>
  </p:sldMasterIdLst>
  <p:notesMasterIdLst>
    <p:notesMasterId r:id="rId31"/>
  </p:notesMasterIdLst>
  <p:handoutMasterIdLst>
    <p:handoutMasterId r:id="rId32"/>
  </p:handoutMasterIdLst>
  <p:sldIdLst>
    <p:sldId id="283" r:id="rId6"/>
    <p:sldId id="1906" r:id="rId7"/>
    <p:sldId id="1895" r:id="rId8"/>
    <p:sldId id="1896" r:id="rId9"/>
    <p:sldId id="1897" r:id="rId10"/>
    <p:sldId id="1894" r:id="rId11"/>
    <p:sldId id="1756" r:id="rId12"/>
    <p:sldId id="1901" r:id="rId13"/>
    <p:sldId id="1902" r:id="rId14"/>
    <p:sldId id="1907" r:id="rId15"/>
    <p:sldId id="296" r:id="rId16"/>
    <p:sldId id="261" r:id="rId17"/>
    <p:sldId id="1905" r:id="rId18"/>
    <p:sldId id="1729" r:id="rId19"/>
    <p:sldId id="1904" r:id="rId20"/>
    <p:sldId id="1909" r:id="rId21"/>
    <p:sldId id="488" r:id="rId22"/>
    <p:sldId id="291" r:id="rId23"/>
    <p:sldId id="2698" r:id="rId24"/>
    <p:sldId id="2699" r:id="rId25"/>
    <p:sldId id="659" r:id="rId26"/>
    <p:sldId id="2700" r:id="rId27"/>
    <p:sldId id="2685" r:id="rId28"/>
    <p:sldId id="2701" r:id="rId29"/>
    <p:sldId id="1812" r:id="rId30"/>
  </p:sldIdLst>
  <p:sldSz cx="12436475" cy="6994525"/>
  <p:notesSz cx="6858000" cy="9144000"/>
  <p:defaultTextStyle>
    <a:defPPr>
      <a:defRPr lang="en-US"/>
    </a:defPPr>
    <a:lvl1pPr marL="0" algn="l" defTabSz="932688" rtl="0" eaLnBrk="1" latinLnBrk="0" hangingPunct="1">
      <a:defRPr sz="1800" kern="1200">
        <a:solidFill>
          <a:schemeClr val="tx1"/>
        </a:solidFill>
        <a:latin typeface="+mn-lt"/>
        <a:ea typeface="+mn-ea"/>
        <a:cs typeface="+mn-cs"/>
      </a:defRPr>
    </a:lvl1pPr>
    <a:lvl2pPr marL="466344" algn="l" defTabSz="932688" rtl="0" eaLnBrk="1" latinLnBrk="0" hangingPunct="1">
      <a:defRPr sz="1800" kern="1200">
        <a:solidFill>
          <a:schemeClr val="tx1"/>
        </a:solidFill>
        <a:latin typeface="+mn-lt"/>
        <a:ea typeface="+mn-ea"/>
        <a:cs typeface="+mn-cs"/>
      </a:defRPr>
    </a:lvl2pPr>
    <a:lvl3pPr marL="932688" algn="l" defTabSz="932688" rtl="0" eaLnBrk="1" latinLnBrk="0" hangingPunct="1">
      <a:defRPr sz="1800" kern="1200">
        <a:solidFill>
          <a:schemeClr val="tx1"/>
        </a:solidFill>
        <a:latin typeface="+mn-lt"/>
        <a:ea typeface="+mn-ea"/>
        <a:cs typeface="+mn-cs"/>
      </a:defRPr>
    </a:lvl3pPr>
    <a:lvl4pPr marL="1399032" algn="l" defTabSz="932688" rtl="0" eaLnBrk="1" latinLnBrk="0" hangingPunct="1">
      <a:defRPr sz="1800" kern="1200">
        <a:solidFill>
          <a:schemeClr val="tx1"/>
        </a:solidFill>
        <a:latin typeface="+mn-lt"/>
        <a:ea typeface="+mn-ea"/>
        <a:cs typeface="+mn-cs"/>
      </a:defRPr>
    </a:lvl4pPr>
    <a:lvl5pPr marL="1865376" algn="l" defTabSz="932688" rtl="0" eaLnBrk="1" latinLnBrk="0" hangingPunct="1">
      <a:defRPr sz="1800" kern="1200">
        <a:solidFill>
          <a:schemeClr val="tx1"/>
        </a:solidFill>
        <a:latin typeface="+mn-lt"/>
        <a:ea typeface="+mn-ea"/>
        <a:cs typeface="+mn-cs"/>
      </a:defRPr>
    </a:lvl5pPr>
    <a:lvl6pPr marL="2331720" algn="l" defTabSz="932688" rtl="0" eaLnBrk="1" latinLnBrk="0" hangingPunct="1">
      <a:defRPr sz="1800" kern="1200">
        <a:solidFill>
          <a:schemeClr val="tx1"/>
        </a:solidFill>
        <a:latin typeface="+mn-lt"/>
        <a:ea typeface="+mn-ea"/>
        <a:cs typeface="+mn-cs"/>
      </a:defRPr>
    </a:lvl6pPr>
    <a:lvl7pPr marL="2798064" algn="l" defTabSz="932688" rtl="0" eaLnBrk="1" latinLnBrk="0" hangingPunct="1">
      <a:defRPr sz="1800" kern="1200">
        <a:solidFill>
          <a:schemeClr val="tx1"/>
        </a:solidFill>
        <a:latin typeface="+mn-lt"/>
        <a:ea typeface="+mn-ea"/>
        <a:cs typeface="+mn-cs"/>
      </a:defRPr>
    </a:lvl7pPr>
    <a:lvl8pPr marL="3264408" algn="l" defTabSz="932688" rtl="0" eaLnBrk="1" latinLnBrk="0" hangingPunct="1">
      <a:defRPr sz="1800" kern="1200">
        <a:solidFill>
          <a:schemeClr val="tx1"/>
        </a:solidFill>
        <a:latin typeface="+mn-lt"/>
        <a:ea typeface="+mn-ea"/>
        <a:cs typeface="+mn-cs"/>
      </a:defRPr>
    </a:lvl8pPr>
    <a:lvl9pPr marL="3730752" algn="l" defTabSz="9326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9" userDrawn="1">
          <p15:clr>
            <a:srgbClr val="A4A3A4"/>
          </p15:clr>
        </p15:guide>
        <p15:guide id="2" pos="391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essica Harbin (Bridge Partners)" initials="JH(P" lastIdx="1" clrIdx="5"/>
  <p:cmAuthor id="1" name="Blair Fillingham" initials="BF" lastIdx="53" clrIdx="0"/>
  <p:cmAuthor id="8" name="Sarah" initials="S" lastIdx="3" clrIdx="6"/>
  <p:cmAuthor id="2" name="Jessica Harbin" initials="JH" lastIdx="40" clrIdx="1"/>
  <p:cmAuthor id="9" name="Nic Fillingham" initials="NF" lastIdx="10" clrIdx="7"/>
  <p:cmAuthor id="3" name="Jessica Harbin" initials="JH [2]" lastIdx="30" clrIdx="2"/>
  <p:cmAuthor id="10" name="Paul Wilcox" initials="PW" lastIdx="10" clrIdx="8">
    <p:extLst>
      <p:ext uri="{19B8F6BF-5375-455C-9EA6-DF929625EA0E}">
        <p15:presenceInfo xmlns:p15="http://schemas.microsoft.com/office/powerpoint/2012/main" userId="be6daff017ddb434" providerId="Windows Live"/>
      </p:ext>
    </p:extLst>
  </p:cmAuthor>
  <p:cmAuthor id="4" name="Jessica Prince" initials="JP" lastIdx="87" clrIdx="3"/>
  <p:cmAuthor id="11" name="Author" initials="A" lastIdx="61" clrIdx="9"/>
  <p:cmAuthor id="5" name="Marc Faerber (3Sharp LLC)" initials="MF(L" lastIdx="21" clrIdx="3"/>
  <p:cmAuthor id="12" name="Matt Hall" initials="MH" lastIdx="3" clrIdx="10">
    <p:extLst>
      <p:ext uri="{19B8F6BF-5375-455C-9EA6-DF929625EA0E}">
        <p15:presenceInfo xmlns:p15="http://schemas.microsoft.com/office/powerpoint/2012/main" userId="S::mathal@microsoft.com::a534ab28-d2d0-46ed-b3cd-74e3b961d339" providerId="AD"/>
      </p:ext>
    </p:extLst>
  </p:cmAuthor>
  <p:cmAuthor id="6" name="Noga Ronen" initials="NR" lastIdx="1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70C0"/>
    <a:srgbClr val="000000"/>
    <a:srgbClr val="FFFFFF"/>
    <a:srgbClr val="787878"/>
    <a:srgbClr val="1A4D8A"/>
    <a:srgbClr val="FFFFCC"/>
    <a:srgbClr val="FA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6062" autoAdjust="0"/>
  </p:normalViewPr>
  <p:slideViewPr>
    <p:cSldViewPr snapToGrid="0">
      <p:cViewPr varScale="1">
        <p:scale>
          <a:sx n="57" d="100"/>
          <a:sy n="57" d="100"/>
        </p:scale>
        <p:origin x="1056" y="44"/>
      </p:cViewPr>
      <p:guideLst>
        <p:guide orient="horz" pos="2179"/>
        <p:guide pos="391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1" d="100"/>
          <a:sy n="91" d="100"/>
        </p:scale>
        <p:origin x="29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athen, Jennifer" userId="739d8852-1cbe-47ea-ab57-43def3ec9fb2" providerId="ADAL" clId="{07389950-DCDE-46F9-9C67-B62F89CB58EB}"/>
    <pc:docChg chg="undo modSld">
      <pc:chgData name="Braathen, Jennifer" userId="739d8852-1cbe-47ea-ab57-43def3ec9fb2" providerId="ADAL" clId="{07389950-DCDE-46F9-9C67-B62F89CB58EB}" dt="2020-11-24T06:20:18.933" v="32" actId="1076"/>
      <pc:docMkLst>
        <pc:docMk/>
      </pc:docMkLst>
      <pc:sldChg chg="modSp">
        <pc:chgData name="Braathen, Jennifer" userId="739d8852-1cbe-47ea-ab57-43def3ec9fb2" providerId="ADAL" clId="{07389950-DCDE-46F9-9C67-B62F89CB58EB}" dt="2020-11-24T06:20:18.933" v="32" actId="1076"/>
        <pc:sldMkLst>
          <pc:docMk/>
          <pc:sldMk cId="1186575671" sldId="283"/>
        </pc:sldMkLst>
        <pc:spChg chg="mod">
          <ac:chgData name="Braathen, Jennifer" userId="739d8852-1cbe-47ea-ab57-43def3ec9fb2" providerId="ADAL" clId="{07389950-DCDE-46F9-9C67-B62F89CB58EB}" dt="2020-11-24T06:20:18.933" v="32" actId="1076"/>
          <ac:spMkLst>
            <pc:docMk/>
            <pc:sldMk cId="1186575671" sldId="283"/>
            <ac:spMk id="3" creationId="{D05C6155-CEF0-4464-9529-3BB3B426C3B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8A6-41A7-A87B-F44304333E09}"/>
              </c:ext>
            </c:extLst>
          </c:dPt>
          <c:dPt>
            <c:idx val="1"/>
            <c:bubble3D val="0"/>
            <c:spPr>
              <a:solidFill>
                <a:schemeClr val="accent2"/>
              </a:solidFill>
              <a:ln w="19050">
                <a:noFill/>
              </a:ln>
              <a:effectLst/>
            </c:spPr>
            <c:extLst>
              <c:ext xmlns:c16="http://schemas.microsoft.com/office/drawing/2014/chart" uri="{C3380CC4-5D6E-409C-BE32-E72D297353CC}">
                <c16:uniqueId val="{00000003-D8A6-41A7-A87B-F44304333E09}"/>
              </c:ext>
            </c:extLst>
          </c:dPt>
          <c:cat>
            <c:strRef>
              <c:f>Sheet1!$A$2:$A$3</c:f>
              <c:strCache>
                <c:ptCount val="2"/>
                <c:pt idx="0">
                  <c:v>1st Qtr</c:v>
                </c:pt>
                <c:pt idx="1">
                  <c:v>2nd Qtr</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0-B752-4465-A043-099E9ACD7B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BCB-4961-8752-99ACAFE4AD72}"/>
              </c:ext>
            </c:extLst>
          </c:dPt>
          <c:dPt>
            <c:idx val="1"/>
            <c:bubble3D val="0"/>
            <c:spPr>
              <a:solidFill>
                <a:schemeClr val="accent2"/>
              </a:solidFill>
              <a:ln w="19050">
                <a:noFill/>
              </a:ln>
              <a:effectLst/>
            </c:spPr>
            <c:extLst>
              <c:ext xmlns:c16="http://schemas.microsoft.com/office/drawing/2014/chart" uri="{C3380CC4-5D6E-409C-BE32-E72D297353CC}">
                <c16:uniqueId val="{00000003-2BCB-4961-8752-99ACAFE4AD72}"/>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2BCB-4961-8752-99ACAFE4AD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F8B-4C6B-A6C1-B2B4568FA246}"/>
              </c:ext>
            </c:extLst>
          </c:dPt>
          <c:dPt>
            <c:idx val="1"/>
            <c:bubble3D val="0"/>
            <c:spPr>
              <a:solidFill>
                <a:schemeClr val="accent2"/>
              </a:solidFill>
              <a:ln w="19050">
                <a:noFill/>
              </a:ln>
              <a:effectLst/>
            </c:spPr>
            <c:extLst>
              <c:ext xmlns:c16="http://schemas.microsoft.com/office/drawing/2014/chart" uri="{C3380CC4-5D6E-409C-BE32-E72D297353CC}">
                <c16:uniqueId val="{00000003-BF8B-4C6B-A6C1-B2B4568FA246}"/>
              </c:ext>
            </c:extLst>
          </c:dPt>
          <c:cat>
            <c:strRef>
              <c:f>Sheet1!$A$2:$A$3</c:f>
              <c:strCache>
                <c:ptCount val="2"/>
                <c:pt idx="0">
                  <c:v>1st Qtr</c:v>
                </c:pt>
                <c:pt idx="1">
                  <c:v>2nd Qtr</c:v>
                </c:pt>
              </c:strCache>
            </c:strRef>
          </c:cat>
          <c:val>
            <c:numRef>
              <c:f>Sheet1!$B$2:$B$3</c:f>
              <c:numCache>
                <c:formatCode>0%</c:formatCode>
                <c:ptCount val="2"/>
                <c:pt idx="0">
                  <c:v>1</c:v>
                </c:pt>
                <c:pt idx="1">
                  <c:v>0</c:v>
                </c:pt>
              </c:numCache>
            </c:numRef>
          </c:val>
          <c:extLst>
            <c:ext xmlns:c16="http://schemas.microsoft.com/office/drawing/2014/chart" uri="{C3380CC4-5D6E-409C-BE32-E72D297353CC}">
              <c16:uniqueId val="{00000004-BF8B-4C6B-A6C1-B2B4568FA2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9FE-4A5D-AD1E-6AB80E799A85}"/>
              </c:ext>
            </c:extLst>
          </c:dPt>
          <c:dPt>
            <c:idx val="1"/>
            <c:bubble3D val="0"/>
            <c:spPr>
              <a:solidFill>
                <a:schemeClr val="accent2"/>
              </a:solidFill>
              <a:ln w="19050">
                <a:noFill/>
              </a:ln>
              <a:effectLst/>
            </c:spPr>
            <c:extLst>
              <c:ext xmlns:c16="http://schemas.microsoft.com/office/drawing/2014/chart" uri="{C3380CC4-5D6E-409C-BE32-E72D297353CC}">
                <c16:uniqueId val="{00000003-19FE-4A5D-AD1E-6AB80E799A85}"/>
              </c:ext>
            </c:extLst>
          </c:dPt>
          <c:cat>
            <c:strRef>
              <c:f>Sheet1!$A$2:$A$3</c:f>
              <c:strCache>
                <c:ptCount val="2"/>
                <c:pt idx="0">
                  <c:v>1st Qtr</c:v>
                </c:pt>
                <c:pt idx="1">
                  <c:v>2nd Qtr</c:v>
                </c:pt>
              </c:strCache>
            </c:strRef>
          </c:cat>
          <c:val>
            <c:numRef>
              <c:f>Sheet1!$B$2:$B$3</c:f>
              <c:numCache>
                <c:formatCode>0%</c:formatCode>
                <c:ptCount val="2"/>
                <c:pt idx="0">
                  <c:v>0.88</c:v>
                </c:pt>
                <c:pt idx="1">
                  <c:v>0.12</c:v>
                </c:pt>
              </c:numCache>
            </c:numRef>
          </c:val>
          <c:extLst>
            <c:ext xmlns:c16="http://schemas.microsoft.com/office/drawing/2014/chart" uri="{C3380CC4-5D6E-409C-BE32-E72D297353CC}">
              <c16:uniqueId val="{00000004-19FE-4A5D-AD1E-6AB80E799A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BCB-4961-8752-99ACAFE4AD72}"/>
              </c:ext>
            </c:extLst>
          </c:dPt>
          <c:dPt>
            <c:idx val="1"/>
            <c:bubble3D val="0"/>
            <c:spPr>
              <a:solidFill>
                <a:schemeClr val="accent2"/>
              </a:solidFill>
              <a:ln w="19050">
                <a:noFill/>
              </a:ln>
              <a:effectLst/>
            </c:spPr>
            <c:extLst>
              <c:ext xmlns:c16="http://schemas.microsoft.com/office/drawing/2014/chart" uri="{C3380CC4-5D6E-409C-BE32-E72D297353CC}">
                <c16:uniqueId val="{00000003-2BCB-4961-8752-99ACAFE4AD72}"/>
              </c:ext>
            </c:extLst>
          </c:dPt>
          <c:cat>
            <c:strRef>
              <c:f>Sheet1!$A$2:$A$3</c:f>
              <c:strCache>
                <c:ptCount val="2"/>
                <c:pt idx="0">
                  <c:v>1st Qtr</c:v>
                </c:pt>
                <c:pt idx="1">
                  <c:v>2nd Qtr</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4-2BCB-4961-8752-99ACAFE4AD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7C1-4D99-AADA-A54242FC1B7B}"/>
              </c:ext>
            </c:extLst>
          </c:dPt>
          <c:dPt>
            <c:idx val="1"/>
            <c:bubble3D val="0"/>
            <c:spPr>
              <a:solidFill>
                <a:schemeClr val="accent2"/>
              </a:solidFill>
              <a:ln w="19050">
                <a:noFill/>
              </a:ln>
              <a:effectLst/>
            </c:spPr>
            <c:extLst>
              <c:ext xmlns:c16="http://schemas.microsoft.com/office/drawing/2014/chart" uri="{C3380CC4-5D6E-409C-BE32-E72D297353CC}">
                <c16:uniqueId val="{00000003-57C1-4D99-AADA-A54242FC1B7B}"/>
              </c:ext>
            </c:extLst>
          </c:dPt>
          <c:cat>
            <c:strRef>
              <c:f>Sheet1!$A$2:$A$3</c:f>
              <c:strCache>
                <c:ptCount val="2"/>
                <c:pt idx="0">
                  <c:v>1st Qtr</c:v>
                </c:pt>
                <c:pt idx="1">
                  <c:v>2nd Qtr</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57C1-4D99-AADA-A54242FC1B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25B-4FA2-902A-723BF1CB6A32}"/>
              </c:ext>
            </c:extLst>
          </c:dPt>
          <c:dPt>
            <c:idx val="1"/>
            <c:bubble3D val="0"/>
            <c:spPr>
              <a:solidFill>
                <a:schemeClr val="accent2"/>
              </a:solidFill>
              <a:ln w="19050">
                <a:noFill/>
              </a:ln>
              <a:effectLst/>
            </c:spPr>
            <c:extLst>
              <c:ext xmlns:c16="http://schemas.microsoft.com/office/drawing/2014/chart" uri="{C3380CC4-5D6E-409C-BE32-E72D297353CC}">
                <c16:uniqueId val="{00000003-525B-4FA2-902A-723BF1CB6A32}"/>
              </c:ext>
            </c:extLst>
          </c:dPt>
          <c:cat>
            <c:strRef>
              <c:f>Sheet1!$A$2:$A$3</c:f>
              <c:strCache>
                <c:ptCount val="2"/>
                <c:pt idx="0">
                  <c:v>1st Qtr</c:v>
                </c:pt>
                <c:pt idx="1">
                  <c:v>2nd Qtr</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4-525B-4FA2-902A-723BF1CB6A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143-41E8-970F-412DFDF62F90}"/>
              </c:ext>
            </c:extLst>
          </c:dPt>
          <c:dPt>
            <c:idx val="1"/>
            <c:bubble3D val="0"/>
            <c:spPr>
              <a:solidFill>
                <a:schemeClr val="accent2"/>
              </a:solidFill>
              <a:ln w="19050">
                <a:noFill/>
              </a:ln>
              <a:effectLst/>
            </c:spPr>
            <c:extLst>
              <c:ext xmlns:c16="http://schemas.microsoft.com/office/drawing/2014/chart" uri="{C3380CC4-5D6E-409C-BE32-E72D297353CC}">
                <c16:uniqueId val="{00000003-7143-41E8-970F-412DFDF62F90}"/>
              </c:ext>
            </c:extLst>
          </c:dPt>
          <c:cat>
            <c:strRef>
              <c:f>Sheet1!$A$2:$A$3</c:f>
              <c:strCache>
                <c:ptCount val="2"/>
                <c:pt idx="0">
                  <c:v>1st Qtr</c:v>
                </c:pt>
                <c:pt idx="1">
                  <c:v>2nd Qtr</c:v>
                </c:pt>
              </c:strCache>
            </c:strRef>
          </c:cat>
          <c:val>
            <c:numRef>
              <c:f>Sheet1!$B$2:$B$3</c:f>
              <c:numCache>
                <c:formatCode>0%</c:formatCode>
                <c:ptCount val="2"/>
                <c:pt idx="0">
                  <c:v>0.63</c:v>
                </c:pt>
                <c:pt idx="1">
                  <c:v>0.37</c:v>
                </c:pt>
              </c:numCache>
            </c:numRef>
          </c:val>
          <c:extLst>
            <c:ext xmlns:c16="http://schemas.microsoft.com/office/drawing/2014/chart" uri="{C3380CC4-5D6E-409C-BE32-E72D297353CC}">
              <c16:uniqueId val="{00000004-7143-41E8-970F-412DFDF62F9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F80-45DE-9B7B-141BFD00E87B}"/>
              </c:ext>
            </c:extLst>
          </c:dPt>
          <c:dPt>
            <c:idx val="1"/>
            <c:bubble3D val="0"/>
            <c:spPr>
              <a:solidFill>
                <a:schemeClr val="accent2"/>
              </a:solidFill>
              <a:ln w="19050">
                <a:noFill/>
              </a:ln>
              <a:effectLst/>
            </c:spPr>
            <c:extLst>
              <c:ext xmlns:c16="http://schemas.microsoft.com/office/drawing/2014/chart" uri="{C3380CC4-5D6E-409C-BE32-E72D297353CC}">
                <c16:uniqueId val="{00000003-2F80-45DE-9B7B-141BFD00E87B}"/>
              </c:ext>
            </c:extLst>
          </c:dPt>
          <c:cat>
            <c:strRef>
              <c:f>Sheet1!$A$2:$A$3</c:f>
              <c:strCache>
                <c:ptCount val="2"/>
                <c:pt idx="0">
                  <c:v>1st Qtr</c:v>
                </c:pt>
                <c:pt idx="1">
                  <c:v>2nd Qtr</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2F80-45DE-9B7B-141BFD00E8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8D3-4004-965B-986D5C72205C}"/>
              </c:ext>
            </c:extLst>
          </c:dPt>
          <c:dPt>
            <c:idx val="1"/>
            <c:bubble3D val="0"/>
            <c:spPr>
              <a:solidFill>
                <a:schemeClr val="accent2"/>
              </a:solidFill>
              <a:ln w="19050">
                <a:noFill/>
              </a:ln>
              <a:effectLst/>
            </c:spPr>
            <c:extLst>
              <c:ext xmlns:c16="http://schemas.microsoft.com/office/drawing/2014/chart" uri="{C3380CC4-5D6E-409C-BE32-E72D297353CC}">
                <c16:uniqueId val="{00000003-38D3-4004-965B-986D5C72205C}"/>
              </c:ext>
            </c:extLst>
          </c:dPt>
          <c:cat>
            <c:strRef>
              <c:f>Sheet1!$A$2:$A$3</c:f>
              <c:strCache>
                <c:ptCount val="2"/>
                <c:pt idx="0">
                  <c:v>1st Qtr</c:v>
                </c:pt>
                <c:pt idx="1">
                  <c:v>2nd Qtr</c:v>
                </c:pt>
              </c:strCache>
            </c:strRef>
          </c:cat>
          <c:val>
            <c:numRef>
              <c:f>Sheet1!$B$2:$B$3</c:f>
              <c:numCache>
                <c:formatCode>0%</c:formatCode>
                <c:ptCount val="2"/>
                <c:pt idx="0">
                  <c:v>0.91</c:v>
                </c:pt>
                <c:pt idx="1">
                  <c:v>0.09</c:v>
                </c:pt>
              </c:numCache>
            </c:numRef>
          </c:val>
          <c:extLst>
            <c:ext xmlns:c16="http://schemas.microsoft.com/office/drawing/2014/chart" uri="{C3380CC4-5D6E-409C-BE32-E72D297353CC}">
              <c16:uniqueId val="{00000004-38D3-4004-965B-986D5C7220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D6A4-4C20-BF06-32FDA0D3C389}"/>
              </c:ext>
            </c:extLst>
          </c:dPt>
          <c:dPt>
            <c:idx val="1"/>
            <c:bubble3D val="0"/>
            <c:spPr>
              <a:solidFill>
                <a:schemeClr val="accent2"/>
              </a:solidFill>
              <a:ln w="19050">
                <a:noFill/>
              </a:ln>
              <a:effectLst/>
            </c:spPr>
            <c:extLst>
              <c:ext xmlns:c16="http://schemas.microsoft.com/office/drawing/2014/chart" uri="{C3380CC4-5D6E-409C-BE32-E72D297353CC}">
                <c16:uniqueId val="{00000003-D6A4-4C20-BF06-32FDA0D3C389}"/>
              </c:ext>
            </c:extLst>
          </c:dPt>
          <c:cat>
            <c:strRef>
              <c:f>Sheet1!$A$2:$A$3</c:f>
              <c:strCache>
                <c:ptCount val="2"/>
                <c:pt idx="0">
                  <c:v>1st Qtr</c:v>
                </c:pt>
                <c:pt idx="1">
                  <c:v>2nd Qtr</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D6A4-4C20-BF06-32FDA0D3C3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B96-4D6A-B43C-DAF2D9647168}"/>
              </c:ext>
            </c:extLst>
          </c:dPt>
          <c:dPt>
            <c:idx val="1"/>
            <c:bubble3D val="0"/>
            <c:spPr>
              <a:solidFill>
                <a:schemeClr val="accent2"/>
              </a:solidFill>
              <a:ln w="19050">
                <a:noFill/>
              </a:ln>
              <a:effectLst/>
            </c:spPr>
            <c:extLst>
              <c:ext xmlns:c16="http://schemas.microsoft.com/office/drawing/2014/chart" uri="{C3380CC4-5D6E-409C-BE32-E72D297353CC}">
                <c16:uniqueId val="{00000003-AB96-4D6A-B43C-DAF2D9647168}"/>
              </c:ext>
            </c:extLst>
          </c:dPt>
          <c:cat>
            <c:strRef>
              <c:f>Sheet1!$A$2:$A$3</c:f>
              <c:strCache>
                <c:ptCount val="2"/>
                <c:pt idx="0">
                  <c:v>1st Qtr</c:v>
                </c:pt>
                <c:pt idx="1">
                  <c:v>2nd Qtr</c:v>
                </c:pt>
              </c:strCache>
            </c:strRef>
          </c:cat>
          <c:val>
            <c:numRef>
              <c:f>Sheet1!$B$2:$B$3</c:f>
              <c:numCache>
                <c:formatCode>0%</c:formatCode>
                <c:ptCount val="2"/>
                <c:pt idx="0">
                  <c:v>0.95</c:v>
                </c:pt>
                <c:pt idx="1">
                  <c:v>0.05</c:v>
                </c:pt>
              </c:numCache>
            </c:numRef>
          </c:val>
          <c:extLst>
            <c:ext xmlns:c16="http://schemas.microsoft.com/office/drawing/2014/chart" uri="{C3380CC4-5D6E-409C-BE32-E72D297353CC}">
              <c16:uniqueId val="{00000004-AB96-4D6A-B43C-DAF2D96471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9FE-4A5D-AD1E-6AB80E799A85}"/>
              </c:ext>
            </c:extLst>
          </c:dPt>
          <c:dPt>
            <c:idx val="1"/>
            <c:bubble3D val="0"/>
            <c:spPr>
              <a:solidFill>
                <a:schemeClr val="accent2"/>
              </a:solidFill>
              <a:ln w="19050">
                <a:noFill/>
              </a:ln>
              <a:effectLst/>
            </c:spPr>
            <c:extLst>
              <c:ext xmlns:c16="http://schemas.microsoft.com/office/drawing/2014/chart" uri="{C3380CC4-5D6E-409C-BE32-E72D297353CC}">
                <c16:uniqueId val="{00000003-19FE-4A5D-AD1E-6AB80E799A85}"/>
              </c:ext>
            </c:extLst>
          </c:dPt>
          <c:cat>
            <c:strRef>
              <c:f>Sheet1!$A$2:$A$3</c:f>
              <c:strCache>
                <c:ptCount val="2"/>
                <c:pt idx="0">
                  <c:v>1st Qtr</c:v>
                </c:pt>
                <c:pt idx="1">
                  <c:v>2nd Qtr</c:v>
                </c:pt>
              </c:strCache>
            </c:strRef>
          </c:cat>
          <c:val>
            <c:numRef>
              <c:f>Sheet1!$B$2:$B$3</c:f>
              <c:numCache>
                <c:formatCode>0%</c:formatCode>
                <c:ptCount val="2"/>
                <c:pt idx="0">
                  <c:v>0.88</c:v>
                </c:pt>
                <c:pt idx="1">
                  <c:v>0.12</c:v>
                </c:pt>
              </c:numCache>
            </c:numRef>
          </c:val>
          <c:extLst>
            <c:ext xmlns:c16="http://schemas.microsoft.com/office/drawing/2014/chart" uri="{C3380CC4-5D6E-409C-BE32-E72D297353CC}">
              <c16:uniqueId val="{00000004-19FE-4A5D-AD1E-6AB80E799A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F6DC81-EF7C-4A94-B0AF-C99DEA945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92D6F-49D1-4AE3-9B53-678A563BAF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16583C-0D4C-4EAA-BBBD-2A7E2ADDEE83}" type="datetimeFigureOut">
              <a:rPr lang="en-US" smtClean="0"/>
              <a:t>11/23/2020</a:t>
            </a:fld>
            <a:endParaRPr lang="en-US"/>
          </a:p>
        </p:txBody>
      </p:sp>
      <p:sp>
        <p:nvSpPr>
          <p:cNvPr id="4" name="Footer Placeholder 3">
            <a:extLst>
              <a:ext uri="{FF2B5EF4-FFF2-40B4-BE49-F238E27FC236}">
                <a16:creationId xmlns:a16="http://schemas.microsoft.com/office/drawing/2014/main" id="{5807C936-F4D0-409F-AAD2-4E704C01AF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E932C1-B9B2-43AA-90A6-2C4645A002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512B99-661E-4CBD-9A7D-6C940775C36D}" type="slidenum">
              <a:rPr lang="en-US" smtClean="0"/>
              <a:t>‹#›</a:t>
            </a:fld>
            <a:endParaRPr lang="en-US"/>
          </a:p>
        </p:txBody>
      </p:sp>
    </p:spTree>
    <p:extLst>
      <p:ext uri="{BB962C8B-B14F-4D97-AF65-F5344CB8AC3E}">
        <p14:creationId xmlns:p14="http://schemas.microsoft.com/office/powerpoint/2010/main" val="3042728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FC208-5107-4678-8737-C5670F9D3707}" type="datetimeFigureOut">
              <a:rPr lang="en-US" smtClean="0"/>
              <a:t>11/23/2020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F5114-F968-4E76-B1FB-7E87E880EF5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32688" rtl="0" eaLnBrk="1" latinLnBrk="0" hangingPunct="1">
      <a:defRPr sz="1200" kern="1200">
        <a:solidFill>
          <a:schemeClr val="tx1"/>
        </a:solidFill>
        <a:latin typeface="+mn-lt"/>
        <a:ea typeface="+mn-ea"/>
        <a:cs typeface="+mn-cs"/>
      </a:defRPr>
    </a:lvl1pPr>
    <a:lvl2pPr marL="466344" algn="l" defTabSz="932688" rtl="0" eaLnBrk="1" latinLnBrk="0" hangingPunct="1">
      <a:defRPr sz="1200" kern="1200">
        <a:solidFill>
          <a:schemeClr val="tx1"/>
        </a:solidFill>
        <a:latin typeface="+mn-lt"/>
        <a:ea typeface="+mn-ea"/>
        <a:cs typeface="+mn-cs"/>
      </a:defRPr>
    </a:lvl2pPr>
    <a:lvl3pPr marL="932688" algn="l" defTabSz="932688" rtl="0" eaLnBrk="1" latinLnBrk="0" hangingPunct="1">
      <a:defRPr sz="1200" kern="1200">
        <a:solidFill>
          <a:schemeClr val="tx1"/>
        </a:solidFill>
        <a:latin typeface="+mn-lt"/>
        <a:ea typeface="+mn-ea"/>
        <a:cs typeface="+mn-cs"/>
      </a:defRPr>
    </a:lvl3pPr>
    <a:lvl4pPr marL="1399032" algn="l" defTabSz="932688" rtl="0" eaLnBrk="1" latinLnBrk="0" hangingPunct="1">
      <a:defRPr sz="1200" kern="1200">
        <a:solidFill>
          <a:schemeClr val="tx1"/>
        </a:solidFill>
        <a:latin typeface="+mn-lt"/>
        <a:ea typeface="+mn-ea"/>
        <a:cs typeface="+mn-cs"/>
      </a:defRPr>
    </a:lvl4pPr>
    <a:lvl5pPr marL="1865376" algn="l" defTabSz="932688" rtl="0" eaLnBrk="1" latinLnBrk="0" hangingPunct="1">
      <a:defRPr sz="1200" kern="1200">
        <a:solidFill>
          <a:schemeClr val="tx1"/>
        </a:solidFill>
        <a:latin typeface="+mn-lt"/>
        <a:ea typeface="+mn-ea"/>
        <a:cs typeface="+mn-cs"/>
      </a:defRPr>
    </a:lvl5pPr>
    <a:lvl6pPr marL="2331720" algn="l" defTabSz="932688" rtl="0" eaLnBrk="1" latinLnBrk="0" hangingPunct="1">
      <a:defRPr sz="1200" kern="1200">
        <a:solidFill>
          <a:schemeClr val="tx1"/>
        </a:solidFill>
        <a:latin typeface="+mn-lt"/>
        <a:ea typeface="+mn-ea"/>
        <a:cs typeface="+mn-cs"/>
      </a:defRPr>
    </a:lvl6pPr>
    <a:lvl7pPr marL="2798064" algn="l" defTabSz="932688" rtl="0" eaLnBrk="1" latinLnBrk="0" hangingPunct="1">
      <a:defRPr sz="1200" kern="1200">
        <a:solidFill>
          <a:schemeClr val="tx1"/>
        </a:solidFill>
        <a:latin typeface="+mn-lt"/>
        <a:ea typeface="+mn-ea"/>
        <a:cs typeface="+mn-cs"/>
      </a:defRPr>
    </a:lvl7pPr>
    <a:lvl8pPr marL="3264408" algn="l" defTabSz="932688" rtl="0" eaLnBrk="1" latinLnBrk="0" hangingPunct="1">
      <a:defRPr sz="1200" kern="1200">
        <a:solidFill>
          <a:schemeClr val="tx1"/>
        </a:solidFill>
        <a:latin typeface="+mn-lt"/>
        <a:ea typeface="+mn-ea"/>
        <a:cs typeface="+mn-cs"/>
      </a:defRPr>
    </a:lvl8pPr>
    <a:lvl9pPr marL="3730752" algn="l" defTabSz="9326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23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0782E5-B92A-448D-990C-FDDC8FB844A6}" type="slidenum">
              <a:rPr lang="en-US" smtClean="0"/>
              <a:t>11</a:t>
            </a:fld>
            <a:endParaRPr lang="en-US" dirty="0"/>
          </a:p>
        </p:txBody>
      </p:sp>
    </p:spTree>
    <p:extLst>
      <p:ext uri="{BB962C8B-B14F-4D97-AF65-F5344CB8AC3E}">
        <p14:creationId xmlns:p14="http://schemas.microsoft.com/office/powerpoint/2010/main" val="148315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placeholder for the Microsoft Partner’s primary value proposition or elevator pitch, with a lead-in to Microsoft 365 Business with a security focus.</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11/23/2020 10:19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6327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F5114-F968-4E76-B1FB-7E87E880EF51}" type="slidenum">
              <a:rPr lang="en-US" smtClean="0"/>
              <a:t>13</a:t>
            </a:fld>
            <a:endParaRPr lang="en-US"/>
          </a:p>
        </p:txBody>
      </p:sp>
    </p:spTree>
    <p:extLst>
      <p:ext uri="{BB962C8B-B14F-4D97-AF65-F5344CB8AC3E}">
        <p14:creationId xmlns:p14="http://schemas.microsoft.com/office/powerpoint/2010/main" val="36824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11/23/2020 10:19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649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11/23/2020 10:19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844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5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192">
              <a:lnSpc>
                <a:spcPct val="90000"/>
              </a:lnSpc>
              <a:spcAft>
                <a:spcPts val="588"/>
              </a:spcAft>
              <a:defRPr/>
            </a:pPr>
            <a:r>
              <a:rPr lang="en-US" b="1" dirty="0"/>
              <a:t>Azure Active Directory </a:t>
            </a:r>
            <a:r>
              <a:rPr lang="en-US" dirty="0"/>
              <a:t>— Manage and control access to corporate resources In a mobile-first, cloud-first world, IT professionals need to protect corporate assets while empowering user productivity at any location at any time. </a:t>
            </a:r>
          </a:p>
          <a:p>
            <a:pPr algn="l" defTabSz="914192">
              <a:lnSpc>
                <a:spcPct val="90000"/>
              </a:lnSpc>
              <a:spcAft>
                <a:spcPts val="588"/>
              </a:spcAft>
              <a:defRPr/>
            </a:pPr>
            <a:r>
              <a:rPr lang="en-US" dirty="0"/>
              <a:t>• Manage a single identity for each user and provide single sign-on access across your entire enterprise. </a:t>
            </a:r>
          </a:p>
          <a:p>
            <a:pPr algn="l" defTabSz="914192">
              <a:lnSpc>
                <a:spcPct val="90000"/>
              </a:lnSpc>
              <a:spcAft>
                <a:spcPts val="588"/>
              </a:spcAft>
              <a:defRPr/>
            </a:pPr>
            <a:r>
              <a:rPr lang="en-US" dirty="0"/>
              <a:t>• Employ Privileged Identity Management to provide on-demand administrator rights. </a:t>
            </a:r>
          </a:p>
          <a:p>
            <a:pPr algn="l" defTabSz="914192">
              <a:lnSpc>
                <a:spcPct val="90000"/>
              </a:lnSpc>
              <a:spcAft>
                <a:spcPts val="588"/>
              </a:spcAft>
              <a:defRPr/>
            </a:pPr>
            <a:r>
              <a:rPr lang="en-US" dirty="0"/>
              <a:t>• Enforce rules-based Multi-Factor Authentication for both on-premises and cloud applications. </a:t>
            </a:r>
          </a:p>
          <a:p>
            <a:pPr algn="l" defTabSz="914192">
              <a:lnSpc>
                <a:spcPct val="90000"/>
              </a:lnSpc>
              <a:spcAft>
                <a:spcPts val="588"/>
              </a:spcAft>
              <a:defRPr/>
            </a:pPr>
            <a:r>
              <a:rPr lang="en-US" dirty="0"/>
              <a:t>• Improve user productivity with self-service password reset.</a:t>
            </a:r>
          </a:p>
          <a:p>
            <a:pPr algn="l" defTabSz="914192">
              <a:lnSpc>
                <a:spcPct val="90000"/>
              </a:lnSpc>
              <a:spcAft>
                <a:spcPts val="588"/>
              </a:spcAft>
              <a:defRPr/>
            </a:pPr>
            <a:endParaRPr lang="en-US" dirty="0"/>
          </a:p>
          <a:p>
            <a:pPr algn="l" defTabSz="914192">
              <a:lnSpc>
                <a:spcPct val="90000"/>
              </a:lnSpc>
              <a:spcAft>
                <a:spcPts val="588"/>
              </a:spcAft>
              <a:defRPr/>
            </a:pPr>
            <a:r>
              <a:rPr lang="en-US" b="1" dirty="0"/>
              <a:t>Cloud App Security </a:t>
            </a:r>
            <a:r>
              <a:rPr lang="en-US" dirty="0"/>
              <a:t>— Enterprise-grade security for your cloud apps Bring security capabilities to SaaS cloud applications to gain better visibility and enhanced protection against cloud security issues. </a:t>
            </a:r>
          </a:p>
          <a:p>
            <a:pPr algn="l" defTabSz="914192">
              <a:lnSpc>
                <a:spcPct val="90000"/>
              </a:lnSpc>
              <a:spcAft>
                <a:spcPts val="588"/>
              </a:spcAft>
              <a:defRPr/>
            </a:pPr>
            <a:r>
              <a:rPr lang="en-US" dirty="0"/>
              <a:t>• Discover all the cloud apps in your network, gain visibility into shadow IT, and assess risk — no agents required </a:t>
            </a:r>
          </a:p>
          <a:p>
            <a:pPr algn="l" defTabSz="914192">
              <a:lnSpc>
                <a:spcPct val="90000"/>
              </a:lnSpc>
              <a:spcAft>
                <a:spcPts val="588"/>
              </a:spcAft>
              <a:defRPr/>
            </a:pPr>
            <a:r>
              <a:rPr lang="en-US" dirty="0"/>
              <a:t>• Shape your cloud environment with granular controls and policy setting for access, data sharing, and DLP </a:t>
            </a:r>
          </a:p>
          <a:p>
            <a:pPr algn="l" defTabSz="914192">
              <a:lnSpc>
                <a:spcPct val="90000"/>
              </a:lnSpc>
              <a:spcAft>
                <a:spcPts val="588"/>
              </a:spcAft>
              <a:defRPr/>
            </a:pPr>
            <a:r>
              <a:rPr lang="en-US" dirty="0"/>
              <a:t>• Identify high-risk usage and security incidents, detect abnormal user behavior, and prevent threats</a:t>
            </a:r>
          </a:p>
          <a:p>
            <a:pPr algn="l" defTabSz="914192">
              <a:lnSpc>
                <a:spcPct val="90000"/>
              </a:lnSpc>
              <a:spcAft>
                <a:spcPts val="588"/>
              </a:spcAft>
              <a:defRPr/>
            </a:pPr>
            <a:endParaRPr lang="en-US" dirty="0"/>
          </a:p>
          <a:p>
            <a:pPr algn="l" defTabSz="914192">
              <a:lnSpc>
                <a:spcPct val="90000"/>
              </a:lnSpc>
              <a:spcAft>
                <a:spcPts val="588"/>
              </a:spcAft>
              <a:defRPr/>
            </a:pPr>
            <a:r>
              <a:rPr lang="en-US" b="1" dirty="0"/>
              <a:t>Windows Hello </a:t>
            </a:r>
            <a:r>
              <a:rPr lang="en-US" dirty="0"/>
              <a:t>— Authenticate identities without passwords Password authentication is not sufficient to keep users safe. Users reuse and forget passwords. Passwords are vulnerable and difficult for users to employ. </a:t>
            </a:r>
          </a:p>
          <a:p>
            <a:pPr algn="l" defTabSz="914192">
              <a:lnSpc>
                <a:spcPct val="90000"/>
              </a:lnSpc>
              <a:spcAft>
                <a:spcPts val="588"/>
              </a:spcAft>
              <a:defRPr/>
            </a:pPr>
            <a:r>
              <a:rPr lang="en-US" dirty="0"/>
              <a:t>• Use biometrics (face recognition or fingerprint) to login quickly and securely. • Use companion devices that have already certified your identity to unlock your PC.</a:t>
            </a:r>
          </a:p>
          <a:p>
            <a:pPr algn="l" defTabSz="914192">
              <a:lnSpc>
                <a:spcPct val="90000"/>
              </a:lnSpc>
              <a:spcAft>
                <a:spcPts val="588"/>
              </a:spcAft>
              <a:defRPr/>
            </a:pPr>
            <a:endParaRPr lang="en-US" dirty="0"/>
          </a:p>
          <a:p>
            <a:pPr algn="l" defTabSz="914192">
              <a:lnSpc>
                <a:spcPct val="90000"/>
              </a:lnSpc>
              <a:spcAft>
                <a:spcPts val="588"/>
              </a:spcAft>
              <a:defRPr/>
            </a:pPr>
            <a:r>
              <a:rPr lang="en-US" b="1" dirty="0"/>
              <a:t>Credential Guard </a:t>
            </a:r>
            <a:r>
              <a:rPr lang="en-US" dirty="0"/>
              <a:t>— Protect derived domain credentials Systems are vulnerable to “pass the hash” attacks that exploit user credentials after users have logged in. </a:t>
            </a:r>
          </a:p>
          <a:p>
            <a:pPr algn="l" defTabSz="914192">
              <a:lnSpc>
                <a:spcPct val="90000"/>
              </a:lnSpc>
              <a:spcAft>
                <a:spcPts val="588"/>
              </a:spcAft>
              <a:defRPr/>
            </a:pPr>
            <a:r>
              <a:rPr lang="en-US" dirty="0"/>
              <a:t>• Isolate credentials so that only privileged system software can access them.</a:t>
            </a:r>
          </a:p>
          <a:p>
            <a:pPr algn="l" defTabSz="914192">
              <a:lnSpc>
                <a:spcPct val="90000"/>
              </a:lnSpc>
              <a:spcAft>
                <a:spcPts val="588"/>
              </a:spcAft>
              <a:defRPr/>
            </a:pPr>
            <a:endParaRPr lang="en-US" dirty="0"/>
          </a:p>
          <a:p>
            <a:pPr algn="l" defTabSz="914192">
              <a:lnSpc>
                <a:spcPct val="90000"/>
              </a:lnSpc>
              <a:spcAft>
                <a:spcPts val="588"/>
              </a:spcAft>
              <a:defRPr/>
            </a:pPr>
            <a:r>
              <a:rPr lang="en-US" b="1" dirty="0"/>
              <a:t>Conditional Access </a:t>
            </a:r>
            <a:r>
              <a:rPr lang="en-US" dirty="0"/>
              <a:t>— Control access to apps based on specific conditions Enterprises need control to allow the right people to access resources under certain conditions while blocking access under other circumstances. </a:t>
            </a:r>
          </a:p>
          <a:p>
            <a:pPr algn="l" defTabSz="914192">
              <a:lnSpc>
                <a:spcPct val="90000"/>
              </a:lnSpc>
              <a:spcAft>
                <a:spcPts val="588"/>
              </a:spcAft>
              <a:defRPr/>
            </a:pPr>
            <a:r>
              <a:rPr lang="en-US" dirty="0"/>
              <a:t>• Implement a policy-based approach based on your access requirements. </a:t>
            </a:r>
          </a:p>
          <a:p>
            <a:pPr algn="l" defTabSz="914192">
              <a:lnSpc>
                <a:spcPct val="90000"/>
              </a:lnSpc>
              <a:spcAft>
                <a:spcPts val="588"/>
              </a:spcAft>
              <a:defRPr/>
            </a:pPr>
            <a:r>
              <a:rPr lang="en-US" dirty="0"/>
              <a:t>• Conditional access policies define what should happen when condition statements have been satisfied.</a:t>
            </a:r>
          </a:p>
          <a:p>
            <a:pPr algn="l" defTabSz="914192">
              <a:lnSpc>
                <a:spcPct val="90000"/>
              </a:lnSpc>
              <a:spcAft>
                <a:spcPts val="588"/>
              </a:spcAft>
              <a:defRPr/>
            </a:pPr>
            <a:endParaRPr lang="en-US" dirty="0"/>
          </a:p>
          <a:p>
            <a:pPr algn="l" defTabSz="914192">
              <a:lnSpc>
                <a:spcPct val="90000"/>
              </a:lnSpc>
              <a:spcAft>
                <a:spcPts val="588"/>
              </a:spcAft>
              <a:defRPr/>
            </a:pPr>
            <a:r>
              <a:rPr lang="en-US" dirty="0"/>
              <a:t>Check our Microsoft 365 Business for more details - https://products.office.com/en-us/business/small-business-solutions </a:t>
            </a:r>
          </a:p>
        </p:txBody>
      </p:sp>
      <p:sp>
        <p:nvSpPr>
          <p:cNvPr id="4" name="Slide Number Placeholder 3"/>
          <p:cNvSpPr>
            <a:spLocks noGrp="1"/>
          </p:cNvSpPr>
          <p:nvPr>
            <p:ph type="sldNum" sz="quarter" idx="10"/>
          </p:nvPr>
        </p:nvSpPr>
        <p:spPr/>
        <p:txBody>
          <a:bodyPr/>
          <a:lstStyle/>
          <a:p>
            <a:fld id="{6A8D02E9-FBAF-4086-BF60-E5ADDA813BCC}" type="slidenum">
              <a:rPr lang="en-US" smtClean="0"/>
              <a:t>17</a:t>
            </a:fld>
            <a:endParaRPr lang="en-US"/>
          </a:p>
        </p:txBody>
      </p:sp>
    </p:spTree>
    <p:extLst>
      <p:ext uri="{BB962C8B-B14F-4D97-AF65-F5344CB8AC3E}">
        <p14:creationId xmlns:p14="http://schemas.microsoft.com/office/powerpoint/2010/main" val="1103789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852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002060"/>
                </a:solidFill>
                <a:latin typeface="Segoe UI Semibold" panose="020B0702040204020203" pitchFamily="34" charset="0"/>
                <a:cs typeface="Segoe UI Semibold" panose="020B0702040204020203" pitchFamily="34" charset="0"/>
              </a:rPr>
              <a:t>Windows Information Protection — Integrated protection against accidental data leaks</a:t>
            </a:r>
          </a:p>
          <a:p>
            <a:pPr marL="171450" indent="-171450" defTabSz="931774">
              <a:buFont typeface="Arial" panose="020B0604020202020204" pitchFamily="34" charset="0"/>
              <a:buChar char="•"/>
              <a:defRPr/>
            </a:pPr>
            <a:r>
              <a:rPr lang="en-US" sz="1200" b="0" i="0" u="none" strike="noStrike" kern="1200" dirty="0">
                <a:solidFill>
                  <a:schemeClr val="tx1"/>
                </a:solidFill>
                <a:effectLst/>
                <a:latin typeface="+mn-lt"/>
                <a:ea typeface="+mn-ea"/>
                <a:cs typeface="+mn-cs"/>
              </a:rPr>
              <a:t>helps to protect against this potential data leakage without otherwise interfering with the employee experience. </a:t>
            </a:r>
          </a:p>
          <a:p>
            <a:pPr marL="171450" indent="-171450" defTabSz="931774">
              <a:buFont typeface="Arial" panose="020B0604020202020204" pitchFamily="34" charset="0"/>
              <a:buChar char="•"/>
              <a:defRPr/>
            </a:pPr>
            <a:r>
              <a:rPr lang="en-US" sz="1200" b="0" i="0" u="none" strike="noStrike" kern="1200" dirty="0">
                <a:solidFill>
                  <a:schemeClr val="tx1"/>
                </a:solidFill>
                <a:effectLst/>
                <a:latin typeface="+mn-lt"/>
                <a:ea typeface="+mn-ea"/>
                <a:cs typeface="+mn-cs"/>
              </a:rPr>
              <a:t>helps to protect apps and data against accidental data leak on organization-owned and personal devices without requiring changes to your environment or other apps. </a:t>
            </a:r>
          </a:p>
          <a:p>
            <a:pPr marL="171450" indent="-171450" defTabSz="931774">
              <a:buFont typeface="Arial" panose="020B0604020202020204" pitchFamily="34" charset="0"/>
              <a:buChar char="•"/>
              <a:defRPr/>
            </a:pPr>
            <a:r>
              <a:rPr lang="en-US" sz="1200" b="0" i="0" u="none" strike="noStrike" kern="1200" dirty="0">
                <a:solidFill>
                  <a:schemeClr val="tx1"/>
                </a:solidFill>
                <a:effectLst/>
                <a:latin typeface="+mn-lt"/>
                <a:ea typeface="+mn-ea"/>
                <a:cs typeface="+mn-cs"/>
              </a:rPr>
              <a:t>Azure Rights Management also works alongside WIP to extend data protection for data that leaves the device, such as email attachments</a:t>
            </a:r>
          </a:p>
          <a:p>
            <a:pPr marL="0" indent="0" defTabSz="931774">
              <a:buFont typeface="Arial" panose="020B0604020202020204" pitchFamily="34" charset="0"/>
              <a:buNone/>
              <a:defRPr/>
            </a:pPr>
            <a:endParaRPr lang="en-US" b="1" dirty="0">
              <a:solidFill>
                <a:srgbClr val="002060"/>
              </a:solidFill>
              <a:latin typeface="Segoe UI Semibold" panose="020B0702040204020203" pitchFamily="34" charset="0"/>
              <a:cs typeface="Segoe UI Semibold" panose="020B0702040204020203" pitchFamily="34" charset="0"/>
            </a:endParaRPr>
          </a:p>
          <a:p>
            <a:pPr defTabSz="931774">
              <a:defRPr/>
            </a:pPr>
            <a:r>
              <a:rPr lang="en-US" b="1" dirty="0">
                <a:solidFill>
                  <a:srgbClr val="002060"/>
                </a:solidFill>
                <a:latin typeface="Segoe UI Semibold" panose="020B0702040204020203" pitchFamily="34" charset="0"/>
                <a:cs typeface="Segoe UI Semibold" panose="020B0702040204020203" pitchFamily="34" charset="0"/>
              </a:rPr>
              <a:t>Cloud App Security—Enterprise-grade security for cloud apps</a:t>
            </a:r>
            <a:endParaRPr lang="en-US" b="1" dirty="0">
              <a:latin typeface="Segoe UI" panose="020B0502040204020203" pitchFamily="34" charset="0"/>
              <a:cs typeface="Segoe UI" panose="020B0502040204020203" pitchFamily="34" charset="0"/>
            </a:endParaRPr>
          </a:p>
          <a:p>
            <a:pPr>
              <a:defRPr/>
            </a:pPr>
            <a:r>
              <a:rPr lang="en-US" dirty="0">
                <a:solidFill>
                  <a:prstClr val="black"/>
                </a:solidFill>
                <a:latin typeface="Segoe UI" panose="020B0502040204020203" pitchFamily="34" charset="0"/>
                <a:cs typeface="Segoe UI" panose="020B0502040204020203" pitchFamily="34" charset="0"/>
              </a:rPr>
              <a:t>Cloud App Security bring security capabilities to SaaS cloud applications to provide better visibility and enhanced protection against cloud security issues. Key capabilities include:</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Discovering all the cloud apps in the network, gaining visibility into shadow IT, and assessing risk—no agents required</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Shaping the cloud environment with granular controls and policy setting for access, data sharing, and DLP</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Identifying high-risk usage and security incidents, detecting abnormal user behavior, and preventing threats</a:t>
            </a: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Azure Information Protection—Better secure sensitive information—anytime, anywhere</a:t>
            </a:r>
          </a:p>
          <a:p>
            <a:pPr>
              <a:defRPr/>
            </a:pPr>
            <a:r>
              <a:rPr lang="en-US" dirty="0">
                <a:solidFill>
                  <a:prstClr val="black"/>
                </a:solidFill>
                <a:latin typeface="Segoe UI" panose="020B0502040204020203" pitchFamily="34" charset="0"/>
                <a:cs typeface="Segoe UI" panose="020B0502040204020203" pitchFamily="34" charset="0"/>
              </a:rPr>
              <a:t>Nonprofit customers need to be able to control access to information, no matter where it’s stored or who it’s shared with. AIP allows them to:</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Classify data based on sensitivity, encrypt sensitive data, and define usage rights.</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Apply protection without interrupting their staff’s normal course of work.</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Use detailed tracking and reporting to see what’s happening with their shared data.</a:t>
            </a:r>
          </a:p>
          <a:p>
            <a:pPr defTabSz="931774">
              <a:defRPr/>
            </a:pPr>
            <a:endParaRPr lang="en-US" b="1" dirty="0">
              <a:latin typeface="Segoe UI" panose="020B0502040204020203" pitchFamily="34" charset="0"/>
              <a:cs typeface="Segoe UI" panose="020B0502040204020203" pitchFamily="34" charset="0"/>
            </a:endParaRPr>
          </a:p>
          <a:p>
            <a:pPr defTabSz="931774">
              <a:defRPr/>
            </a:pPr>
            <a:r>
              <a:rPr lang="en-US" b="1" dirty="0">
                <a:solidFill>
                  <a:srgbClr val="002060"/>
                </a:solidFill>
                <a:latin typeface="Segoe UI Semibold" panose="020B0702040204020203" pitchFamily="34" charset="0"/>
                <a:cs typeface="Segoe UI Semibold" panose="020B0702040204020203" pitchFamily="34" charset="0"/>
              </a:rPr>
              <a:t>Microsoft Intune—Helps customers meet data protection needs while delivering the best user experience</a:t>
            </a:r>
            <a:endParaRPr lang="en-US" b="1" dirty="0">
              <a:latin typeface="Segoe UI" panose="020B0502040204020203" pitchFamily="34" charset="0"/>
              <a:cs typeface="Segoe UI" panose="020B0502040204020203" pitchFamily="34" charset="0"/>
            </a:endParaRPr>
          </a:p>
          <a:p>
            <a:pPr>
              <a:defRPr/>
            </a:pPr>
            <a:r>
              <a:rPr lang="en-US" dirty="0">
                <a:solidFill>
                  <a:prstClr val="black"/>
                </a:solidFill>
                <a:latin typeface="Segoe UI" panose="020B0502040204020203" pitchFamily="34" charset="0"/>
                <a:cs typeface="Segoe UI" panose="020B0502040204020203" pitchFamily="34" charset="0"/>
              </a:rPr>
              <a:t>Flexible mobile device and app management controls let staff and volunteers work with the devices and apps they choose while protecting the organization’s information. This allows organizations to:</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Help users stay productive and secure on whatever device they choose.</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Set granular app policies to control data access and use.</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Secure data with flexibility and control, even when navigating complex device landscapes.</a:t>
            </a:r>
          </a:p>
          <a:p>
            <a:pPr defTabSz="931774">
              <a:defRPr/>
            </a:pPr>
            <a:endParaRPr lang="en-US" dirty="0">
              <a:latin typeface="Segoe UI" panose="020B0502040204020203" pitchFamily="34" charset="0"/>
              <a:cs typeface="Segoe UI" panose="020B0502040204020203" pitchFamily="34" charset="0"/>
            </a:endParaRPr>
          </a:p>
          <a:p>
            <a:pPr defTabSz="931774">
              <a:defRPr/>
            </a:pPr>
            <a:r>
              <a:rPr lang="en-US" b="1" dirty="0">
                <a:solidFill>
                  <a:srgbClr val="002060"/>
                </a:solidFill>
                <a:latin typeface="Segoe UI Semibold" panose="020B0702040204020203" pitchFamily="34" charset="0"/>
                <a:cs typeface="Segoe UI Semibold" panose="020B0702040204020203" pitchFamily="34" charset="0"/>
              </a:rPr>
              <a:t>Data Loss Prevention (DLP) — Create policies to Identify, monitor, and protect sensitive data</a:t>
            </a:r>
          </a:p>
          <a:p>
            <a:pPr>
              <a:defRPr/>
            </a:pPr>
            <a:r>
              <a:rPr lang="en-US" dirty="0">
                <a:solidFill>
                  <a:prstClr val="black"/>
                </a:solidFill>
                <a:latin typeface="Segoe UI" panose="020B0502040204020203" pitchFamily="34" charset="0"/>
                <a:cs typeface="Segoe UI" panose="020B0502040204020203" pitchFamily="34" charset="0"/>
              </a:rPr>
              <a:t>To comply with industry security standards and best practices, nonprofits need to protect and prevent the disclosure of sensitive information such as financial data, credit card numbers, social security numbers, or health records. With Microsoft 365 products and services they can:</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Identify sensitive information across many locations.</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Prevent the accidental sharing of sensitive information.</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Monitor and protect sensitive information in the fully installed versions of Excel 2016, PowerPoint 2016, and Word 2016.</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Help users learn how to stay compliant without interrupting their workflow.</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View DLP reports showing content that matches their organization’s DLP policies to assess how those policies are working.</a:t>
            </a:r>
          </a:p>
          <a:p>
            <a:pPr defTabSz="931774">
              <a:defRPr/>
            </a:pPr>
            <a:endParaRPr lang="en-US" dirty="0">
              <a:latin typeface="Segoe UI" panose="020B0502040204020203" pitchFamily="34" charset="0"/>
              <a:cs typeface="Segoe UI" panose="020B0502040204020203" pitchFamily="34" charset="0"/>
            </a:endParaRPr>
          </a:p>
          <a:p>
            <a:pPr defTabSz="931774">
              <a:defRPr/>
            </a:pPr>
            <a:r>
              <a:rPr lang="en-US" b="1" dirty="0">
                <a:solidFill>
                  <a:srgbClr val="002050"/>
                </a:solidFill>
                <a:latin typeface="Segoe UI Semibold" panose="020B0702040204020203" pitchFamily="34" charset="0"/>
                <a:cs typeface="Segoe UI Semibold" panose="020B0702040204020203" pitchFamily="34" charset="0"/>
              </a:rPr>
              <a:t>Advanced Compliance — Meet compliance obligations, establish policies and simplify access </a:t>
            </a:r>
          </a:p>
          <a:p>
            <a:pPr>
              <a:defRPr/>
            </a:pPr>
            <a:r>
              <a:rPr lang="en-US" dirty="0">
                <a:solidFill>
                  <a:srgbClr val="000000"/>
                </a:solidFill>
                <a:latin typeface="Segoe UI" panose="020B0502040204020203" pitchFamily="34" charset="0"/>
                <a:cs typeface="Segoe UI" panose="020B0502040204020203" pitchFamily="34" charset="0"/>
              </a:rPr>
              <a:t>As digital content multiplies, organizations need tools to help meet compliance obligations, manage complex corporate data, and respond to security incidents. Microsoft 365 products and services enable nonprofits to:</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Demonstrate procedures for explicit access authorization to donor and beneficiary content to meet compliance obligations.</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Use predictive technology to retrieve documents more efficiently.</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Take advantage of intelligence to automate data retention.</a:t>
            </a:r>
          </a:p>
          <a:p>
            <a:pPr marL="174708" indent="-174708">
              <a:buFont typeface="Arial" panose="020B0604020202020204" pitchFamily="34" charset="0"/>
              <a:buChar char="•"/>
              <a:defRPr/>
            </a:pPr>
            <a:r>
              <a:rPr lang="en-US" dirty="0">
                <a:solidFill>
                  <a:prstClr val="black"/>
                </a:solidFill>
                <a:latin typeface="Segoe UI" panose="020B0502040204020203" pitchFamily="34" charset="0"/>
                <a:cs typeface="Segoe UI" panose="020B0502040204020203" pitchFamily="34" charset="0"/>
              </a:rPr>
              <a:t>Develop policy recommendations based on behavioral analysis and machine learning.</a:t>
            </a:r>
            <a:endParaRPr lang="en-US" dirty="0"/>
          </a:p>
          <a:p>
            <a:endParaRPr lang="en-US" dirty="0"/>
          </a:p>
        </p:txBody>
      </p:sp>
      <p:sp>
        <p:nvSpPr>
          <p:cNvPr id="4" name="Slide Number Placeholder 3"/>
          <p:cNvSpPr>
            <a:spLocks noGrp="1"/>
          </p:cNvSpPr>
          <p:nvPr>
            <p:ph type="sldNum" sz="quarter" idx="10"/>
          </p:nvPr>
        </p:nvSpPr>
        <p:spPr/>
        <p:txBody>
          <a:bodyPr/>
          <a:lstStyle/>
          <a:p>
            <a:fld id="{6A8D02E9-FBAF-4086-BF60-E5ADDA813BCC}" type="slidenum">
              <a:rPr lang="en-US" smtClean="0"/>
              <a:t>19</a:t>
            </a:fld>
            <a:endParaRPr lang="en-US"/>
          </a:p>
        </p:txBody>
      </p:sp>
    </p:spTree>
    <p:extLst>
      <p:ext uri="{BB962C8B-B14F-4D97-AF65-F5344CB8AC3E}">
        <p14:creationId xmlns:p14="http://schemas.microsoft.com/office/powerpoint/2010/main" val="356922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9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7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Office 365 Advanced Threat Protection </a:t>
            </a:r>
            <a:r>
              <a:rPr lang="en-US" dirty="0"/>
              <a:t>As hackers launch increasingly sophisticated attacks, organizations seek tools that provide stronger protection against specific types of advanced threats. </a:t>
            </a:r>
          </a:p>
          <a:p>
            <a:r>
              <a:rPr lang="en-US" dirty="0"/>
              <a:t>• Zero-day protection against unknown malware and viruses to safeguard messaging </a:t>
            </a:r>
          </a:p>
          <a:p>
            <a:r>
              <a:rPr lang="en-US" dirty="0"/>
              <a:t>• Real-time, time-of-click protection against malicious hyperlinks in a message</a:t>
            </a:r>
          </a:p>
          <a:p>
            <a:r>
              <a:rPr lang="en-US" dirty="0"/>
              <a:t>• Rich reporting and URL trace capabilities help admins gain critical insights into who is getting targeted and the category of attacks they’re facing</a:t>
            </a:r>
          </a:p>
          <a:p>
            <a:endParaRPr lang="en-US" dirty="0"/>
          </a:p>
          <a:p>
            <a:r>
              <a:rPr lang="en-US" b="1" dirty="0"/>
              <a:t>Azure Advanced Threat Protection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Monitor users, entity behavior, and activities with learning-based analytics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Protect user identities and credentials stored in Active Directory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Identify and investigate suspicious user activities and advanced attacks throughout the kill chain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Provide clear incident information on a simple timeline for fast triage</a:t>
            </a:r>
          </a:p>
          <a:p>
            <a:pPr marL="171450" indent="-171450">
              <a:buFont typeface="Arial" panose="020B0604020202020204" pitchFamily="34" charset="0"/>
              <a:buChar char="•"/>
            </a:pPr>
            <a:endParaRPr lang="en-US" dirty="0"/>
          </a:p>
          <a:p>
            <a:r>
              <a:rPr lang="en-US" b="1" dirty="0"/>
              <a:t>Cloud App Security </a:t>
            </a:r>
          </a:p>
          <a:p>
            <a:r>
              <a:rPr lang="en-US" dirty="0"/>
              <a:t>• Discover cloud apps in a network, gain visibility into Shadow IT and assess risks – no agents required</a:t>
            </a:r>
          </a:p>
          <a:p>
            <a:r>
              <a:rPr lang="en-US" dirty="0"/>
              <a:t>• Shape cloud environments with granular controls and policies for data sharing, data loss prevention</a:t>
            </a:r>
          </a:p>
          <a:p>
            <a:r>
              <a:rPr lang="en-US" dirty="0"/>
              <a:t>• Identify high-risk usage and cloud security issues, detect abnormal user behavior, prevent threats</a:t>
            </a:r>
          </a:p>
          <a:p>
            <a:endParaRPr lang="en-US" dirty="0"/>
          </a:p>
          <a:p>
            <a:r>
              <a:rPr lang="en-US" b="1" dirty="0"/>
              <a:t>Windows Defender Advanced Threat Protection</a:t>
            </a:r>
          </a:p>
          <a:p>
            <a:r>
              <a:rPr lang="en-US" sz="1200" b="0" i="0" u="none" strike="noStrike" kern="1200" dirty="0">
                <a:solidFill>
                  <a:schemeClr val="tx1"/>
                </a:solidFill>
                <a:effectLst/>
                <a:latin typeface="+mn-lt"/>
                <a:ea typeface="+mn-ea"/>
                <a:cs typeface="+mn-cs"/>
              </a:rPr>
              <a:t>Windows Defender Advanced Threat Protection (ATP) is a unified platform for preventative protection, post-breach detection, automated investigation, and response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Reduces the total surface area of attack by eliminating the exploit options and pathways that your adversaries depend on the most.</a:t>
            </a:r>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Monitors behaviors, applies machine learning, and security analytics to spot attacks. Provides SecOps rich tools to investigate and respond to threats.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Automatically investigate alerts to determine the appropriate course of action and remediate complex threats in minutes, without human intervention.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Gain real-time visibility into your secure score and significant &amp; emerging threats. Assess your risk and get recommendations to increase resilience.</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8D02E9-FBAF-4086-BF60-E5ADDA813BCC}" type="slidenum">
              <a:rPr lang="en-US" smtClean="0"/>
              <a:t>21</a:t>
            </a:fld>
            <a:endParaRPr lang="en-US"/>
          </a:p>
        </p:txBody>
      </p:sp>
    </p:spTree>
    <p:extLst>
      <p:ext uri="{BB962C8B-B14F-4D97-AF65-F5344CB8AC3E}">
        <p14:creationId xmlns:p14="http://schemas.microsoft.com/office/powerpoint/2010/main" val="356145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5D03D-415A-43DD-B121-810B42056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33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6A8D02E9-FBAF-4086-BF60-E5ADDA813BCC}" type="slidenum">
              <a:rPr lang="en-US" smtClean="0"/>
              <a:t>23</a:t>
            </a:fld>
            <a:endParaRPr lang="en-US"/>
          </a:p>
        </p:txBody>
      </p:sp>
    </p:spTree>
    <p:extLst>
      <p:ext uri="{BB962C8B-B14F-4D97-AF65-F5344CB8AC3E}">
        <p14:creationId xmlns:p14="http://schemas.microsoft.com/office/powerpoint/2010/main" val="3379582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This is a lot of reading – have assess, deploy and support as pictures not text.  Simplify the text.  </a:t>
            </a:r>
          </a:p>
          <a:p>
            <a:endParaRPr lang="en-US" dirty="0"/>
          </a:p>
          <a:p>
            <a:r>
              <a:rPr lang="en-US" dirty="0"/>
              <a:t>NOTE:  </a:t>
            </a:r>
            <a:r>
              <a:rPr lang="en-US" sz="1200" dirty="0">
                <a:latin typeface="+mn-lt"/>
              </a:rPr>
              <a:t>we also have Partner Smart Office – on GitHub open source can help (Rackspace uses to aggregate for all customers) (in addition to Secure Score API).  Stefan S. will review. (What he was talking about as a next step. </a:t>
            </a:r>
          </a:p>
          <a:p>
            <a:endParaRPr lang="en-US" sz="1200" dirty="0">
              <a:latin typeface="+mn-lt"/>
            </a:endParaRPr>
          </a:p>
          <a:p>
            <a:r>
              <a:rPr lang="en-US" sz="1200" dirty="0">
                <a:latin typeface="+mn-lt"/>
              </a:rPr>
              <a:t>Foot in the door – if have office 365 and haven’t secured it, good for Secure Score.</a:t>
            </a:r>
          </a:p>
          <a:p>
            <a:endParaRPr lang="en-US" sz="1200" dirty="0">
              <a:latin typeface="+mn-lt"/>
            </a:endParaRPr>
          </a:p>
          <a:p>
            <a:r>
              <a:rPr lang="en-US" sz="1200" dirty="0">
                <a:latin typeface="+mn-lt"/>
              </a:rPr>
              <a:t>Sold it – 20% monthly recurring revenue.  What else can you do?  Build service around Secure.  </a:t>
            </a:r>
          </a:p>
          <a:p>
            <a:endParaRPr lang="en-US" sz="1200" dirty="0">
              <a:latin typeface="+mn-lt"/>
            </a:endParaRPr>
          </a:p>
          <a:p>
            <a:r>
              <a:rPr lang="en-US" sz="1200" dirty="0" err="1">
                <a:latin typeface="+mn-lt"/>
              </a:rPr>
              <a:t>Ransomeware</a:t>
            </a:r>
            <a:r>
              <a:rPr lang="en-US" sz="1200" dirty="0">
                <a:latin typeface="+mn-lt"/>
              </a:rPr>
              <a:t> toolkit, secure score toolkit – Stefan can get us the complete list of toolkits.  </a:t>
            </a:r>
          </a:p>
          <a:p>
            <a:endParaRPr lang="en-US" sz="1200" dirty="0">
              <a:latin typeface="+mn-lt"/>
            </a:endParaRPr>
          </a:p>
          <a:p>
            <a:r>
              <a:rPr lang="en-US" sz="1200" dirty="0">
                <a:latin typeface="+mn-lt"/>
              </a:rPr>
              <a:t>Good slide is stair step – progression of things.  </a:t>
            </a:r>
          </a:p>
          <a:p>
            <a:r>
              <a:rPr lang="en-US" sz="1200" dirty="0">
                <a:latin typeface="+mn-lt"/>
              </a:rPr>
              <a:t>Left – floor.  No cloud, server in office. Skeptical customer not ready for M365 but feeling pain with email.  Sell Exchange Online $4/month</a:t>
            </a:r>
          </a:p>
          <a:p>
            <a:r>
              <a:rPr lang="en-US" sz="1200" dirty="0">
                <a:latin typeface="+mn-lt"/>
              </a:rPr>
              <a:t>- Exchange Online Protection (spam and virus protection, huge upgrade from what they have now. Hands-off, proper functioning, </a:t>
            </a:r>
            <a:r>
              <a:rPr lang="en-US" sz="1200" dirty="0" err="1">
                <a:latin typeface="+mn-lt"/>
              </a:rPr>
              <a:t>allway</a:t>
            </a:r>
            <a:r>
              <a:rPr lang="en-US" sz="1200" dirty="0">
                <a:latin typeface="+mn-lt"/>
              </a:rPr>
              <a:t> </a:t>
            </a:r>
            <a:r>
              <a:rPr lang="en-US" sz="1200" dirty="0" err="1">
                <a:latin typeface="+mn-lt"/>
              </a:rPr>
              <a:t>uptodate</a:t>
            </a:r>
            <a:r>
              <a:rPr lang="en-US" sz="1200" dirty="0">
                <a:latin typeface="+mn-lt"/>
              </a:rPr>
              <a:t> antispam and </a:t>
            </a:r>
            <a:r>
              <a:rPr lang="en-US" sz="1200" dirty="0" err="1">
                <a:latin typeface="+mn-lt"/>
              </a:rPr>
              <a:t>antiv</a:t>
            </a:r>
            <a:r>
              <a:rPr lang="en-US" sz="1200" dirty="0">
                <a:latin typeface="+mn-lt"/>
              </a:rPr>
              <a:t> platform)</a:t>
            </a:r>
          </a:p>
          <a:p>
            <a:r>
              <a:rPr lang="en-US" sz="1200" dirty="0">
                <a:latin typeface="+mn-lt"/>
              </a:rPr>
              <a:t>Next – Office 365 -- $15/month</a:t>
            </a:r>
          </a:p>
          <a:p>
            <a:pPr marL="171450" indent="-171450">
              <a:buFontTx/>
              <a:buChar char="-"/>
            </a:pPr>
            <a:r>
              <a:rPr lang="en-US" sz="1200" dirty="0">
                <a:latin typeface="+mn-lt"/>
              </a:rPr>
              <a:t>Exchange Online Protection</a:t>
            </a:r>
          </a:p>
          <a:p>
            <a:pPr marL="171450" indent="-171450">
              <a:buFontTx/>
              <a:buChar char="-"/>
            </a:pPr>
            <a:r>
              <a:rPr lang="en-US" sz="1200" dirty="0">
                <a:latin typeface="+mn-lt"/>
              </a:rPr>
              <a:t>Secure Score – advise them and get in proper </a:t>
            </a:r>
            <a:r>
              <a:rPr lang="en-US" sz="1200" dirty="0" err="1">
                <a:latin typeface="+mn-lt"/>
              </a:rPr>
              <a:t>configruation</a:t>
            </a:r>
            <a:endParaRPr lang="en-US" sz="1200" dirty="0">
              <a:latin typeface="+mn-lt"/>
            </a:endParaRPr>
          </a:p>
          <a:p>
            <a:endParaRPr lang="en-US" sz="1200" dirty="0">
              <a:latin typeface="+mn-lt"/>
            </a:endParaRPr>
          </a:p>
          <a:p>
            <a:r>
              <a:rPr lang="en-US" sz="1200" dirty="0">
                <a:latin typeface="+mn-lt"/>
              </a:rPr>
              <a:t>Last – M365 -- $20/month </a:t>
            </a:r>
          </a:p>
          <a:p>
            <a:r>
              <a:rPr lang="en-US" sz="1200" dirty="0">
                <a:latin typeface="+mn-lt"/>
              </a:rPr>
              <a:t>-Office ATP</a:t>
            </a:r>
          </a:p>
          <a:p>
            <a:pPr marL="171450" indent="-171450">
              <a:buFontTx/>
              <a:buChar char="-"/>
            </a:pPr>
            <a:r>
              <a:rPr lang="en-US" sz="1200" dirty="0">
                <a:latin typeface="+mn-lt"/>
              </a:rPr>
              <a:t>Phishing protection</a:t>
            </a:r>
          </a:p>
          <a:p>
            <a:pPr marL="171450" indent="-171450">
              <a:buFontTx/>
              <a:buChar char="-"/>
            </a:pPr>
            <a:r>
              <a:rPr lang="en-US" sz="1200" dirty="0">
                <a:latin typeface="+mn-lt"/>
              </a:rPr>
              <a:t>Ransomware</a:t>
            </a:r>
          </a:p>
          <a:p>
            <a:pPr marL="171450" indent="-171450">
              <a:buFontTx/>
              <a:buChar char="-"/>
            </a:pPr>
            <a:r>
              <a:rPr lang="en-US" sz="1200" dirty="0">
                <a:latin typeface="+mn-lt"/>
              </a:rPr>
              <a:t>Mobile device security</a:t>
            </a:r>
          </a:p>
          <a:p>
            <a:pPr marL="171450" indent="-171450">
              <a:buFontTx/>
              <a:buChar char="-"/>
            </a:pPr>
            <a:r>
              <a:rPr lang="en-US" sz="1200" dirty="0">
                <a:latin typeface="+mn-lt"/>
              </a:rPr>
              <a:t>Identify AAD</a:t>
            </a:r>
          </a:p>
          <a:p>
            <a:pPr marL="171450" indent="-171450">
              <a:buFontTx/>
              <a:buChar char="-"/>
            </a:pPr>
            <a:endParaRPr lang="en-US" sz="1200" dirty="0">
              <a:latin typeface="+mn-lt"/>
            </a:endParaRPr>
          </a:p>
          <a:p>
            <a:pPr marL="0" indent="0">
              <a:buFontTx/>
              <a:buNone/>
            </a:pPr>
            <a:r>
              <a:rPr lang="en-US" sz="1200" dirty="0">
                <a:latin typeface="+mn-lt"/>
              </a:rPr>
              <a:t>Now established, here’s what to think of next – how to get margin past 20%. </a:t>
            </a:r>
          </a:p>
          <a:p>
            <a:pPr marL="171450" indent="-171450">
              <a:buFontTx/>
              <a:buChar char="-"/>
            </a:pPr>
            <a:r>
              <a:rPr lang="en-US" sz="1200" dirty="0">
                <a:latin typeface="+mn-lt"/>
              </a:rPr>
              <a:t>Assessments</a:t>
            </a:r>
          </a:p>
          <a:p>
            <a:pPr marL="171450" indent="-171450">
              <a:buFontTx/>
              <a:buChar char="-"/>
            </a:pPr>
            <a:r>
              <a:rPr lang="en-US" sz="1200" dirty="0">
                <a:latin typeface="+mn-lt"/>
              </a:rPr>
              <a:t>Secure score-based monitoring services – we watch the watchers, etc.  </a:t>
            </a:r>
          </a:p>
        </p:txBody>
      </p:sp>
      <p:sp>
        <p:nvSpPr>
          <p:cNvPr id="4" name="Slide Number Placeholder 3"/>
          <p:cNvSpPr>
            <a:spLocks noGrp="1"/>
          </p:cNvSpPr>
          <p:nvPr>
            <p:ph type="sldNum" sz="quarter" idx="10"/>
          </p:nvPr>
        </p:nvSpPr>
        <p:spPr/>
        <p:txBody>
          <a:bodyPr/>
          <a:lstStyle/>
          <a:p>
            <a:fld id="{9C2F5114-F968-4E76-B1FB-7E87E880EF51}" type="slidenum">
              <a:rPr lang="en-US" smtClean="0"/>
              <a:t>25</a:t>
            </a:fld>
            <a:endParaRPr lang="en-US"/>
          </a:p>
        </p:txBody>
      </p:sp>
    </p:spTree>
    <p:extLst>
      <p:ext uri="{BB962C8B-B14F-4D97-AF65-F5344CB8AC3E}">
        <p14:creationId xmlns:p14="http://schemas.microsoft.com/office/powerpoint/2010/main" val="159606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0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11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01748A-C3F1-4DCC-BEC0-0C96C4C835D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8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37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302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5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1430735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26pt</a:t>
            </a:r>
          </a:p>
        </p:txBody>
      </p:sp>
      <p:sp>
        <p:nvSpPr>
          <p:cNvPr id="6" name="Rectangle 5">
            <a:extLst>
              <a:ext uri="{FF2B5EF4-FFF2-40B4-BE49-F238E27FC236}">
                <a16:creationId xmlns:a16="http://schemas.microsoft.com/office/drawing/2014/main" id="{75E51F60-48F2-43C1-8392-7BC1F4F3B29C}"/>
              </a:ext>
            </a:extLst>
          </p:cNvPr>
          <p:cNvSpPr/>
          <p:nvPr userDrawn="1"/>
        </p:nvSpPr>
        <p:spPr bwMode="auto">
          <a:xfrm>
            <a:off x="434975" y="1631569"/>
            <a:ext cx="3705225"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Content Placeholder 15">
            <a:extLst>
              <a:ext uri="{FF2B5EF4-FFF2-40B4-BE49-F238E27FC236}">
                <a16:creationId xmlns:a16="http://schemas.microsoft.com/office/drawing/2014/main" id="{CC159E40-0EE3-4489-B97B-F8239A002595}"/>
              </a:ext>
            </a:extLst>
          </p:cNvPr>
          <p:cNvSpPr>
            <a:spLocks noGrp="1"/>
          </p:cNvSpPr>
          <p:nvPr>
            <p:ph sz="quarter" idx="17" hasCustomPrompt="1"/>
          </p:nvPr>
        </p:nvSpPr>
        <p:spPr>
          <a:xfrm>
            <a:off x="915209"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8" name="Rectangle 7">
            <a:extLst>
              <a:ext uri="{FF2B5EF4-FFF2-40B4-BE49-F238E27FC236}">
                <a16:creationId xmlns:a16="http://schemas.microsoft.com/office/drawing/2014/main" id="{0D99BFCA-4785-451D-9581-D483620F9D75}"/>
              </a:ext>
            </a:extLst>
          </p:cNvPr>
          <p:cNvSpPr/>
          <p:nvPr userDrawn="1"/>
        </p:nvSpPr>
        <p:spPr bwMode="auto">
          <a:xfrm>
            <a:off x="4367213" y="1631569"/>
            <a:ext cx="3695702"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BE2FADE2-AA55-46FA-9365-91E67D75A995}"/>
              </a:ext>
            </a:extLst>
          </p:cNvPr>
          <p:cNvSpPr/>
          <p:nvPr userDrawn="1"/>
        </p:nvSpPr>
        <p:spPr bwMode="auto">
          <a:xfrm>
            <a:off x="8289928" y="1631569"/>
            <a:ext cx="3708398" cy="319125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Content Placeholder 15">
            <a:extLst>
              <a:ext uri="{FF2B5EF4-FFF2-40B4-BE49-F238E27FC236}">
                <a16:creationId xmlns:a16="http://schemas.microsoft.com/office/drawing/2014/main" id="{50EF7C03-05A0-4784-B017-EE5104686477}"/>
              </a:ext>
            </a:extLst>
          </p:cNvPr>
          <p:cNvSpPr>
            <a:spLocks noGrp="1"/>
          </p:cNvSpPr>
          <p:nvPr>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2" name="Content Placeholder 15">
            <a:extLst>
              <a:ext uri="{FF2B5EF4-FFF2-40B4-BE49-F238E27FC236}">
                <a16:creationId xmlns:a16="http://schemas.microsoft.com/office/drawing/2014/main" id="{4A305D52-F002-4BEA-9F54-7481AC8EF5E6}"/>
              </a:ext>
            </a:extLst>
          </p:cNvPr>
          <p:cNvSpPr>
            <a:spLocks noGrp="1"/>
          </p:cNvSpPr>
          <p:nvPr>
            <p:ph sz="quarter" idx="19" hasCustomPrompt="1"/>
          </p:nvPr>
        </p:nvSpPr>
        <p:spPr>
          <a:xfrm>
            <a:off x="8770907"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3" name="Text Placeholder 4">
            <a:extLst>
              <a:ext uri="{FF2B5EF4-FFF2-40B4-BE49-F238E27FC236}">
                <a16:creationId xmlns:a16="http://schemas.microsoft.com/office/drawing/2014/main" id="{B6F0DA68-B7FC-4BAE-9E0B-C80E946FF4DF}"/>
              </a:ext>
            </a:extLst>
          </p:cNvPr>
          <p:cNvSpPr>
            <a:spLocks noGrp="1"/>
          </p:cNvSpPr>
          <p:nvPr>
            <p:ph type="body" sz="quarter" idx="11" hasCustomPrompt="1"/>
          </p:nvPr>
        </p:nvSpPr>
        <p:spPr>
          <a:xfrm>
            <a:off x="434975" y="5026024"/>
            <a:ext cx="3700401"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DF2A38E2-89C1-4FBA-AB5A-2A8774AAE551}"/>
              </a:ext>
            </a:extLst>
          </p:cNvPr>
          <p:cNvSpPr>
            <a:spLocks noGrp="1"/>
          </p:cNvSpPr>
          <p:nvPr>
            <p:ph type="body" sz="quarter" idx="20" hasCustomPrompt="1"/>
          </p:nvPr>
        </p:nvSpPr>
        <p:spPr>
          <a:xfrm>
            <a:off x="4367212" y="5026024"/>
            <a:ext cx="36957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6" name="Text Placeholder 4">
            <a:extLst>
              <a:ext uri="{FF2B5EF4-FFF2-40B4-BE49-F238E27FC236}">
                <a16:creationId xmlns:a16="http://schemas.microsoft.com/office/drawing/2014/main" id="{47DA9A1B-EF90-42DD-B22E-9C229B89F737}"/>
              </a:ext>
            </a:extLst>
          </p:cNvPr>
          <p:cNvSpPr>
            <a:spLocks noGrp="1"/>
          </p:cNvSpPr>
          <p:nvPr>
            <p:ph type="body" sz="quarter" idx="13" hasCustomPrompt="1"/>
          </p:nvPr>
        </p:nvSpPr>
        <p:spPr>
          <a:xfrm>
            <a:off x="8289925" y="5026024"/>
            <a:ext cx="3708401"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32520278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41567970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34975" y="2412482"/>
            <a:ext cx="5461623" cy="2624741"/>
          </a:xfrm>
        </p:spPr>
        <p:txBody>
          <a:bodyPr wrap="square" lIns="0" tIns="0" rIns="0" bIns="0">
            <a:noAutofit/>
          </a:bodyPr>
          <a:lstStyle>
            <a:lvl1pPr marL="0" marR="0" indent="0" algn="l" defTabSz="932742" rtl="0" eaLnBrk="1" fontAlgn="auto" latinLnBrk="0" hangingPunct="1">
              <a:lnSpc>
                <a:spcPct val="100000"/>
              </a:lnSpc>
              <a:spcBef>
                <a:spcPts val="0"/>
              </a:spcBef>
              <a:spcAft>
                <a:spcPts val="1000"/>
              </a:spcAft>
              <a:buClrTx/>
              <a:buSzPct val="90000"/>
              <a:buFont typeface="Wingdings" panose="05000000000000000000" pitchFamily="2" charset="2"/>
              <a:buNone/>
              <a:tabLst/>
              <a:defRPr sz="22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22pt</a:t>
            </a:r>
          </a:p>
          <a:p>
            <a:pPr lvl="0"/>
            <a:r>
              <a:rPr lang="pt-BR" dirty="0"/>
              <a:t>Subhead Segoe UI 22pt</a:t>
            </a:r>
          </a:p>
          <a:p>
            <a:pPr lvl="0"/>
            <a:r>
              <a:rPr lang="pt-BR" dirty="0"/>
              <a:t>Subhead Segoe UI 22pt</a:t>
            </a:r>
          </a:p>
        </p:txBody>
      </p:sp>
    </p:spTree>
    <p:extLst>
      <p:ext uri="{BB962C8B-B14F-4D97-AF65-F5344CB8AC3E}">
        <p14:creationId xmlns:p14="http://schemas.microsoft.com/office/powerpoint/2010/main" val="2283624699"/>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9" name="Title Placeholder 1">
            <a:extLst>
              <a:ext uri="{FF2B5EF4-FFF2-40B4-BE49-F238E27FC236}">
                <a16:creationId xmlns:a16="http://schemas.microsoft.com/office/drawing/2014/main" id="{513C2FD7-D7BD-4C2F-86B5-C06DBDEA1A7E}"/>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09238FB9-5ADA-46FA-92A7-68A2F162C687}"/>
              </a:ext>
            </a:extLst>
          </p:cNvPr>
          <p:cNvSpPr>
            <a:spLocks noGrp="1"/>
          </p:cNvSpPr>
          <p:nvPr>
            <p:ph type="body" sz="quarter" idx="13"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3962013426"/>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9" name="Title Placeholder 1">
            <a:extLst>
              <a:ext uri="{FF2B5EF4-FFF2-40B4-BE49-F238E27FC236}">
                <a16:creationId xmlns:a16="http://schemas.microsoft.com/office/drawing/2014/main" id="{513C2FD7-D7BD-4C2F-86B5-C06DBDEA1A7E}"/>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09238FB9-5ADA-46FA-92A7-68A2F162C687}"/>
              </a:ext>
            </a:extLst>
          </p:cNvPr>
          <p:cNvSpPr>
            <a:spLocks noGrp="1"/>
          </p:cNvSpPr>
          <p:nvPr>
            <p:ph type="body" sz="quarter" idx="13"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
        <p:nvSpPr>
          <p:cNvPr id="6" name="Text Placeholder 3">
            <a:extLst>
              <a:ext uri="{FF2B5EF4-FFF2-40B4-BE49-F238E27FC236}">
                <a16:creationId xmlns:a16="http://schemas.microsoft.com/office/drawing/2014/main" id="{B1C57961-C732-4259-AE7D-87E19802FE84}"/>
              </a:ext>
            </a:extLst>
          </p:cNvPr>
          <p:cNvSpPr>
            <a:spLocks noGrp="1"/>
          </p:cNvSpPr>
          <p:nvPr>
            <p:ph type="body" sz="quarter" idx="11" hasCustomPrompt="1"/>
          </p:nvPr>
        </p:nvSpPr>
        <p:spPr>
          <a:xfrm>
            <a:off x="434975" y="2593070"/>
            <a:ext cx="5461623"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1200"/>
              </a:spcAft>
              <a:buClrTx/>
              <a:buSzPct val="90000"/>
              <a:buFont typeface="Wingdings" panose="05000000000000000000" pitchFamily="2" charset="2"/>
              <a:buNone/>
              <a:tabLst/>
              <a:defRPr sz="1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16pt</a:t>
            </a:r>
          </a:p>
          <a:p>
            <a:pPr lvl="0"/>
            <a:r>
              <a:rPr lang="pt-BR" dirty="0"/>
              <a:t>Subhead Segoe UI 16pt</a:t>
            </a:r>
          </a:p>
          <a:p>
            <a:pPr lvl="0"/>
            <a:r>
              <a:rPr lang="pt-BR" dirty="0"/>
              <a:t>Subhead Segoe UI 16pt</a:t>
            </a:r>
          </a:p>
        </p:txBody>
      </p:sp>
    </p:spTree>
    <p:extLst>
      <p:ext uri="{BB962C8B-B14F-4D97-AF65-F5344CB8AC3E}">
        <p14:creationId xmlns:p14="http://schemas.microsoft.com/office/powerpoint/2010/main" val="972430786"/>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334125" y="0"/>
            <a:ext cx="6102349" cy="6994525"/>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9" name="Title Placeholder 1">
            <a:extLst>
              <a:ext uri="{FF2B5EF4-FFF2-40B4-BE49-F238E27FC236}">
                <a16:creationId xmlns:a16="http://schemas.microsoft.com/office/drawing/2014/main" id="{513C2FD7-D7BD-4C2F-86B5-C06DBDEA1A7E}"/>
              </a:ext>
            </a:extLst>
          </p:cNvPr>
          <p:cNvSpPr>
            <a:spLocks noGrp="1"/>
          </p:cNvSpPr>
          <p:nvPr>
            <p:ph type="title" hasCustomPrompt="1"/>
          </p:nvPr>
        </p:nvSpPr>
        <p:spPr>
          <a:xfrm>
            <a:off x="434975" y="449264"/>
            <a:ext cx="5667375"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 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09238FB9-5ADA-46FA-92A7-68A2F162C687}"/>
              </a:ext>
            </a:extLst>
          </p:cNvPr>
          <p:cNvSpPr>
            <a:spLocks noGrp="1"/>
          </p:cNvSpPr>
          <p:nvPr>
            <p:ph type="body" sz="quarter" idx="13" hasCustomPrompt="1"/>
          </p:nvPr>
        </p:nvSpPr>
        <p:spPr>
          <a:xfrm>
            <a:off x="434974" y="1669430"/>
            <a:ext cx="5461623"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
        <p:nvSpPr>
          <p:cNvPr id="6" name="Text Placeholder 3">
            <a:extLst>
              <a:ext uri="{FF2B5EF4-FFF2-40B4-BE49-F238E27FC236}">
                <a16:creationId xmlns:a16="http://schemas.microsoft.com/office/drawing/2014/main" id="{B1C57961-C732-4259-AE7D-87E19802FE84}"/>
              </a:ext>
            </a:extLst>
          </p:cNvPr>
          <p:cNvSpPr>
            <a:spLocks noGrp="1"/>
          </p:cNvSpPr>
          <p:nvPr>
            <p:ph type="body" sz="quarter" idx="11" hasCustomPrompt="1"/>
          </p:nvPr>
        </p:nvSpPr>
        <p:spPr>
          <a:xfrm>
            <a:off x="434975" y="2591943"/>
            <a:ext cx="5461623" cy="2624741"/>
          </a:xfrm>
        </p:spPr>
        <p:txBody>
          <a:bodyPr wrap="square" lIns="0" tIns="0" rIns="0" bIns="0">
            <a:noAutofit/>
          </a:bodyPr>
          <a:lstStyle>
            <a:lvl1pPr marL="0" marR="0" indent="0" algn="l" defTabSz="932742" rtl="0" eaLnBrk="1" fontAlgn="auto" latinLnBrk="0" hangingPunct="1">
              <a:lnSpc>
                <a:spcPct val="100000"/>
              </a:lnSpc>
              <a:spcBef>
                <a:spcPts val="0"/>
              </a:spcBef>
              <a:spcAft>
                <a:spcPts val="1000"/>
              </a:spcAft>
              <a:buClrTx/>
              <a:buSzPct val="90000"/>
              <a:buFont typeface="Wingdings" panose="05000000000000000000" pitchFamily="2" charset="2"/>
              <a:buNone/>
              <a:tabLst/>
              <a:defRPr sz="20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20pt</a:t>
            </a:r>
          </a:p>
          <a:p>
            <a:pPr lvl="0"/>
            <a:r>
              <a:rPr lang="pt-BR" dirty="0"/>
              <a:t>Subhead Segoe UI 20pt</a:t>
            </a:r>
          </a:p>
          <a:p>
            <a:pPr lvl="0"/>
            <a:r>
              <a:rPr lang="pt-BR" dirty="0"/>
              <a:t>Subhead Segoe UI 20pt</a:t>
            </a:r>
          </a:p>
        </p:txBody>
      </p:sp>
    </p:spTree>
    <p:extLst>
      <p:ext uri="{BB962C8B-B14F-4D97-AF65-F5344CB8AC3E}">
        <p14:creationId xmlns:p14="http://schemas.microsoft.com/office/powerpoint/2010/main" val="940886937"/>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2178050"/>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367214" y="2178050"/>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289925" y="2178049"/>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34975" y="5026024"/>
            <a:ext cx="3703320"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367211" y="5026024"/>
            <a:ext cx="36957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289926" y="5026024"/>
            <a:ext cx="370332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1176488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34974" y="1679381"/>
            <a:ext cx="3705225" cy="2635250"/>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367214" y="1679381"/>
            <a:ext cx="3695700" cy="2635250"/>
          </a:xfrm>
          <a:blipFill>
            <a:blip r:embed="rId3"/>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289925" y="1679380"/>
            <a:ext cx="3706871" cy="2635251"/>
          </a:xfrm>
          <a:blipFill>
            <a:blip r:embed="rId4"/>
            <a:stretch>
              <a:fillRect/>
            </a:stretch>
          </a:blipFill>
        </p:spPr>
        <p:txBody>
          <a:bodyPr anchor="ctr">
            <a:noAutofit/>
          </a:bodyPr>
          <a:lstStyle>
            <a:lvl1pPr marL="0" indent="0" algn="ctr">
              <a:buNone/>
              <a:defRPr sz="2000">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34975" y="4527355"/>
            <a:ext cx="370332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367211" y="4527355"/>
            <a:ext cx="369570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289926" y="4527355"/>
            <a:ext cx="370332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
        <p:nvSpPr>
          <p:cNvPr id="15" name="Text Placeholder 3">
            <a:extLst>
              <a:ext uri="{FF2B5EF4-FFF2-40B4-BE49-F238E27FC236}">
                <a16:creationId xmlns:a16="http://schemas.microsoft.com/office/drawing/2014/main" id="{C06B8176-91F0-4589-8C83-79DFB82F2436}"/>
              </a:ext>
            </a:extLst>
          </p:cNvPr>
          <p:cNvSpPr>
            <a:spLocks noGrp="1"/>
          </p:cNvSpPr>
          <p:nvPr>
            <p:ph type="body" sz="quarter" idx="17"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36690267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34975" y="2178050"/>
            <a:ext cx="3703320" cy="4367211"/>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367211" y="2178050"/>
            <a:ext cx="3695700" cy="4367211"/>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289926" y="2178050"/>
            <a:ext cx="3703320" cy="4367211"/>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
        <p:nvSpPr>
          <p:cNvPr id="16" name="Text Placeholder 3">
            <a:extLst>
              <a:ext uri="{FF2B5EF4-FFF2-40B4-BE49-F238E27FC236}">
                <a16:creationId xmlns:a16="http://schemas.microsoft.com/office/drawing/2014/main" id="{782DD72E-7038-47E2-B612-9BBB8E84C3D7}"/>
              </a:ext>
            </a:extLst>
          </p:cNvPr>
          <p:cNvSpPr>
            <a:spLocks noGrp="1"/>
          </p:cNvSpPr>
          <p:nvPr>
            <p:ph type="body" sz="quarter" idx="17"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336446838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34974" y="2178050"/>
            <a:ext cx="5897563" cy="4367211"/>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lvl1pPr>
          </a:lstStyle>
          <a:p>
            <a:r>
              <a:rPr lang="en-US" dirty="0"/>
              <a:t>Photo layout 2</a:t>
            </a:r>
          </a:p>
        </p:txBody>
      </p:sp>
      <p:sp>
        <p:nvSpPr>
          <p:cNvPr id="16" name="Text Placeholder 3">
            <a:extLst>
              <a:ext uri="{FF2B5EF4-FFF2-40B4-BE49-F238E27FC236}">
                <a16:creationId xmlns:a16="http://schemas.microsoft.com/office/drawing/2014/main" id="{782DD72E-7038-47E2-B612-9BBB8E84C3D7}"/>
              </a:ext>
            </a:extLst>
          </p:cNvPr>
          <p:cNvSpPr>
            <a:spLocks noGrp="1"/>
          </p:cNvSpPr>
          <p:nvPr>
            <p:ph type="body" sz="quarter" idx="17"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4690105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3054696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102350" y="2188559"/>
            <a:ext cx="5895975" cy="3831241"/>
          </a:xfrm>
        </p:spPr>
        <p:txBody>
          <a:bodyPr anchor="ctr">
            <a:noAutofit/>
          </a:bodyPr>
          <a:lstStyle>
            <a:lvl1pPr algn="ctr">
              <a:defRPr sz="2000">
                <a:latin typeface="+mj-lt"/>
              </a:defRPr>
            </a:lvl1pPr>
          </a:lstStyle>
          <a:p>
            <a:r>
              <a:rPr lang="en-US" dirty="0"/>
              <a:t>Drop photo here</a:t>
            </a:r>
          </a:p>
        </p:txBody>
      </p:sp>
      <p:sp>
        <p:nvSpPr>
          <p:cNvPr id="4" name="Text Placeholder 3"/>
          <p:cNvSpPr>
            <a:spLocks noGrp="1"/>
          </p:cNvSpPr>
          <p:nvPr>
            <p:ph type="body" sz="quarter" idx="10" hasCustomPrompt="1"/>
          </p:nvPr>
        </p:nvSpPr>
        <p:spPr>
          <a:xfrm>
            <a:off x="434975" y="2188559"/>
            <a:ext cx="5241206" cy="2624741"/>
          </a:xfrm>
        </p:spPr>
        <p:txBody>
          <a:bodyPr wrap="square" lIns="0" tIns="0" rIns="0" bIns="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a:solidFill>
                  <a:srgbClr val="000000"/>
                </a:solidFill>
                <a:latin typeface="+mn-lt"/>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57200" indent="0">
              <a:buNone/>
              <a:defRPr/>
            </a:lvl3pPr>
            <a:lvl4pPr marL="685800" indent="0">
              <a:buNone/>
              <a:defRPr/>
            </a:lvl4pPr>
            <a:lvl5pPr marL="914400"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25511277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1631569"/>
            <a:ext cx="3705225" cy="3191256"/>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6" name="Rectangle 5"/>
          <p:cNvSpPr/>
          <p:nvPr userDrawn="1"/>
        </p:nvSpPr>
        <p:spPr bwMode="auto">
          <a:xfrm>
            <a:off x="4367213" y="1631569"/>
            <a:ext cx="3695702" cy="3191256"/>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631569"/>
            <a:ext cx="3708398" cy="3191256"/>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770907" y="1997456"/>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5026024"/>
            <a:ext cx="3700401"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5026024"/>
            <a:ext cx="36957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5026024"/>
            <a:ext cx="37084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21" name="Title Placeholder 1">
            <a:extLst>
              <a:ext uri="{FF2B5EF4-FFF2-40B4-BE49-F238E27FC236}">
                <a16:creationId xmlns:a16="http://schemas.microsoft.com/office/drawing/2014/main" id="{EAFD200A-3DF9-4474-9DED-3FA763E3486B}"/>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19" name="Text Placeholder 3">
            <a:extLst>
              <a:ext uri="{FF2B5EF4-FFF2-40B4-BE49-F238E27FC236}">
                <a16:creationId xmlns:a16="http://schemas.microsoft.com/office/drawing/2014/main" id="{4CB2373E-AE71-4DEC-8BD5-3EE3D92B8E39}"/>
              </a:ext>
            </a:extLst>
          </p:cNvPr>
          <p:cNvSpPr>
            <a:spLocks noGrp="1"/>
          </p:cNvSpPr>
          <p:nvPr>
            <p:ph type="body" sz="quarter" idx="21" hasCustomPrompt="1"/>
          </p:nvPr>
        </p:nvSpPr>
        <p:spPr>
          <a:xfrm>
            <a:off x="434974" y="1106424"/>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14553886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2178050"/>
            <a:ext cx="3705225" cy="3191256"/>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2543937"/>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6" name="Rectangle 5"/>
          <p:cNvSpPr/>
          <p:nvPr userDrawn="1"/>
        </p:nvSpPr>
        <p:spPr bwMode="auto">
          <a:xfrm>
            <a:off x="4367213" y="2178050"/>
            <a:ext cx="3695702" cy="3191256"/>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2178050"/>
            <a:ext cx="3708398" cy="3191256"/>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2543937"/>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770907" y="2543937"/>
            <a:ext cx="2752725" cy="2459482"/>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5572505"/>
            <a:ext cx="3700401"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5572505"/>
            <a:ext cx="36957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5572505"/>
            <a:ext cx="37084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21" name="Title Placeholder 1">
            <a:extLst>
              <a:ext uri="{FF2B5EF4-FFF2-40B4-BE49-F238E27FC236}">
                <a16:creationId xmlns:a16="http://schemas.microsoft.com/office/drawing/2014/main" id="{EAFD200A-3DF9-4474-9DED-3FA763E3486B}"/>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19" name="Text Placeholder 3">
            <a:extLst>
              <a:ext uri="{FF2B5EF4-FFF2-40B4-BE49-F238E27FC236}">
                <a16:creationId xmlns:a16="http://schemas.microsoft.com/office/drawing/2014/main" id="{4CB2373E-AE71-4DEC-8BD5-3EE3D92B8E39}"/>
              </a:ext>
            </a:extLst>
          </p:cNvPr>
          <p:cNvSpPr>
            <a:spLocks noGrp="1"/>
          </p:cNvSpPr>
          <p:nvPr>
            <p:ph type="body" sz="quarter" idx="21" hasCustomPrompt="1"/>
          </p:nvPr>
        </p:nvSpPr>
        <p:spPr>
          <a:xfrm>
            <a:off x="434974" y="1106424"/>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4728318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34975" y="1474939"/>
            <a:ext cx="3705225" cy="229676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209" y="1738270"/>
            <a:ext cx="2752725" cy="1770106"/>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6" name="Rectangle 5"/>
          <p:cNvSpPr/>
          <p:nvPr userDrawn="1"/>
        </p:nvSpPr>
        <p:spPr bwMode="auto">
          <a:xfrm>
            <a:off x="4367213" y="1474939"/>
            <a:ext cx="3695702" cy="2296769"/>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289928" y="1474939"/>
            <a:ext cx="3708398" cy="2296769"/>
          </a:xfrm>
          <a:prstGeom prst="rect">
            <a:avLst/>
          </a:prstGeom>
          <a:solidFill>
            <a:schemeClr val="bg1"/>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41875" y="1738270"/>
            <a:ext cx="2752725" cy="1770106"/>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770907" y="1738270"/>
            <a:ext cx="2752725" cy="1770106"/>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34975" y="3974908"/>
            <a:ext cx="3700401"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367212" y="3974908"/>
            <a:ext cx="36957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289925" y="3974908"/>
            <a:ext cx="3708401"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4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21" name="Title Placeholder 1">
            <a:extLst>
              <a:ext uri="{FF2B5EF4-FFF2-40B4-BE49-F238E27FC236}">
                <a16:creationId xmlns:a16="http://schemas.microsoft.com/office/drawing/2014/main" id="{EAFD200A-3DF9-4474-9DED-3FA763E3486B}"/>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342466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91701"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0"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8"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6"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6" y="2178050"/>
            <a:ext cx="1604304"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5026024"/>
            <a:ext cx="2706624" cy="96436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5026024"/>
            <a:ext cx="2706624" cy="96436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5026024"/>
            <a:ext cx="2706624" cy="96436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830928"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1" y="5026024"/>
            <a:ext cx="2706624" cy="96436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167580718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Graphic layout: four columns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dirty="0"/>
              <a:t>Graphic layout: four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4586288"/>
            <a:ext cx="2706624"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4586288"/>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4586288"/>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91701" y="4586288"/>
            <a:ext cx="2706624"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6" name="Text Placeholder 3">
            <a:extLst>
              <a:ext uri="{FF2B5EF4-FFF2-40B4-BE49-F238E27FC236}">
                <a16:creationId xmlns:a16="http://schemas.microsoft.com/office/drawing/2014/main" id="{230B2181-C28A-41AF-90AF-789F4BDF67FE}"/>
              </a:ext>
            </a:extLst>
          </p:cNvPr>
          <p:cNvSpPr>
            <a:spLocks noGrp="1"/>
          </p:cNvSpPr>
          <p:nvPr>
            <p:ph type="body" sz="quarter" idx="20" hasCustomPrompt="1"/>
          </p:nvPr>
        </p:nvSpPr>
        <p:spPr>
          <a:xfrm>
            <a:off x="434974" y="1105407"/>
            <a:ext cx="11567160" cy="360099"/>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26pt</a:t>
            </a:r>
          </a:p>
        </p:txBody>
      </p:sp>
    </p:spTree>
    <p:extLst>
      <p:ext uri="{BB962C8B-B14F-4D97-AF65-F5344CB8AC3E}">
        <p14:creationId xmlns:p14="http://schemas.microsoft.com/office/powerpoint/2010/main" val="121681421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Graphic layout: four columns graphic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4975" y="444500"/>
            <a:ext cx="11563350" cy="758825"/>
          </a:xfrm>
        </p:spPr>
        <p:txBody>
          <a:bodyPr/>
          <a:lstStyle>
            <a:lvl1pPr>
              <a:defRPr/>
            </a:lvl1pPr>
          </a:lstStyle>
          <a:p>
            <a:r>
              <a:rPr lang="en-US" dirty="0"/>
              <a:t>Graphic layout: four columns graphic and text</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4586288"/>
            <a:ext cx="3705224" cy="1333698"/>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4367213" y="4586288"/>
            <a:ext cx="36957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8289925" y="4586288"/>
            <a:ext cx="3708400" cy="1333698"/>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6" name="Text Placeholder 3">
            <a:extLst>
              <a:ext uri="{FF2B5EF4-FFF2-40B4-BE49-F238E27FC236}">
                <a16:creationId xmlns:a16="http://schemas.microsoft.com/office/drawing/2014/main" id="{230B2181-C28A-41AF-90AF-789F4BDF67FE}"/>
              </a:ext>
            </a:extLst>
          </p:cNvPr>
          <p:cNvSpPr>
            <a:spLocks noGrp="1"/>
          </p:cNvSpPr>
          <p:nvPr>
            <p:ph type="body" sz="quarter" idx="20" hasCustomPrompt="1"/>
          </p:nvPr>
        </p:nvSpPr>
        <p:spPr>
          <a:xfrm>
            <a:off x="434974" y="1203325"/>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85378932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raphic layout: four columns graphic and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11C51E-94BA-C44D-ABF4-E87C4124DAF0}"/>
              </a:ext>
            </a:extLst>
          </p:cNvPr>
          <p:cNvSpPr/>
          <p:nvPr userDrawn="1"/>
        </p:nvSpPr>
        <p:spPr bwMode="auto">
          <a:xfrm>
            <a:off x="6339460"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87218"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34976" y="1622045"/>
            <a:ext cx="2706624" cy="319125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86136" y="2178050"/>
            <a:ext cx="1604304"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926445"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34976" y="5026024"/>
            <a:ext cx="2706624" cy="96436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87218" y="5026024"/>
            <a:ext cx="2706624" cy="96436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a:t>
            </a:r>
            <a:r>
              <a:rPr lang="en-US" dirty="0" err="1"/>
              <a:t>Semibold</a:t>
            </a:r>
            <a:r>
              <a:rPr lang="en-US" dirty="0"/>
              <a:t>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339460" y="5026024"/>
            <a:ext cx="2706624" cy="96436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200">
                <a:solidFill>
                  <a:srgbClr val="000000"/>
                </a:solidFill>
              </a:defRPr>
            </a:lvl2pPr>
            <a:lvl3pPr marL="457200" indent="0">
              <a:buNone/>
              <a:defRPr/>
            </a:lvl3pPr>
            <a:lvl4pPr marL="685800" indent="0">
              <a:buNone/>
              <a:defRPr/>
            </a:lvl4pPr>
            <a:lvl5pPr marL="914400" indent="0">
              <a:buNone/>
              <a:defRPr/>
            </a:lvl5pPr>
          </a:lstStyle>
          <a:p>
            <a:pPr lvl="0"/>
            <a:r>
              <a:rPr lang="en-US" dirty="0"/>
              <a:t>Paragraph title Segoe UI bold 16</a:t>
            </a:r>
          </a:p>
          <a:p>
            <a:pPr lvl="1"/>
            <a:r>
              <a:rPr lang="en-US" dirty="0"/>
              <a:t>Body copy Segoe Regular 12.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878687" y="2178050"/>
            <a:ext cx="1628170" cy="2079244"/>
          </a:xfrm>
        </p:spPr>
        <p:txBody>
          <a:bodyPr anchor="ctr">
            <a:noAutofit/>
          </a:bodyPr>
          <a:lstStyle>
            <a:lvl1pPr marL="0" indent="0" algn="ctr">
              <a:buNone/>
              <a:defRPr sz="2000">
                <a:solidFill>
                  <a:schemeClr val="tx2"/>
                </a:solidFill>
                <a:latin typeface="+mj-lt"/>
              </a:defRPr>
            </a:lvl1pPr>
          </a:lstStyle>
          <a:p>
            <a:pPr lvl="0"/>
            <a:r>
              <a:rPr lang="en-US" dirty="0"/>
              <a:t> </a:t>
            </a:r>
          </a:p>
        </p:txBody>
      </p:sp>
      <p:sp>
        <p:nvSpPr>
          <p:cNvPr id="16" name="Title Placeholder 1">
            <a:extLst>
              <a:ext uri="{FF2B5EF4-FFF2-40B4-BE49-F238E27FC236}">
                <a16:creationId xmlns:a16="http://schemas.microsoft.com/office/drawing/2014/main" id="{239108C4-4A06-456D-B5B4-DB0EB0A8D417}"/>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14" name="Text Placeholder 3">
            <a:extLst>
              <a:ext uri="{FF2B5EF4-FFF2-40B4-BE49-F238E27FC236}">
                <a16:creationId xmlns:a16="http://schemas.microsoft.com/office/drawing/2014/main" id="{E34C010E-5073-4CCB-9601-CDDD573EC1C4}"/>
              </a:ext>
            </a:extLst>
          </p:cNvPr>
          <p:cNvSpPr>
            <a:spLocks noGrp="1"/>
          </p:cNvSpPr>
          <p:nvPr>
            <p:ph type="body" sz="quarter" idx="20" hasCustomPrompt="1"/>
          </p:nvPr>
        </p:nvSpPr>
        <p:spPr>
          <a:xfrm>
            <a:off x="434974" y="1203325"/>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308343579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4975" y="2178049"/>
            <a:ext cx="11563350" cy="4373564"/>
          </a:xfrm>
        </p:spPr>
        <p:txBody>
          <a:bodyPr bIns="1737360" anchor="ctr">
            <a:noAutofit/>
          </a:bodyPr>
          <a:lstStyle>
            <a:lvl1pPr algn="ctr">
              <a:defRPr sz="2000">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131912413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29727514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908FD-F363-474C-82CB-F556872FA09A}"/>
              </a:ext>
            </a:extLst>
          </p:cNvPr>
          <p:cNvPicPr>
            <a:picLocks noChangeAspect="1"/>
          </p:cNvPicPr>
          <p:nvPr userDrawn="1"/>
        </p:nvPicPr>
        <p:blipFill rotWithShape="1">
          <a:blip r:embed="rId2"/>
          <a:srcRect t="7808" b="7808"/>
          <a:stretch/>
        </p:blipFill>
        <p:spPr>
          <a:xfrm>
            <a:off x="0" y="0"/>
            <a:ext cx="12436475" cy="6994525"/>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a:off x="0" y="0"/>
            <a:ext cx="12436475" cy="6994524"/>
          </a:xfrm>
          <a:prstGeom prst="rect">
            <a:avLst/>
          </a:prstGeom>
          <a:gradFill>
            <a:gsLst>
              <a:gs pos="1250">
                <a:schemeClr val="bg1">
                  <a:lumMod val="10000"/>
                  <a:alpha val="63000"/>
                </a:schemeClr>
              </a:gs>
              <a:gs pos="59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7F29A479-C60C-4223-BBFF-CF86EDBC32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672909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chemeClr val="tx2"/>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1513893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434704" cy="6994521"/>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34976" y="1207895"/>
            <a:ext cx="7627938" cy="3605405"/>
          </a:xfrm>
          <a:noFill/>
        </p:spPr>
        <p:txBody>
          <a:bodyPr vert="horz" wrap="square" lIns="0" tIns="0" rIns="0" bIns="0" rtlCol="0" anchor="t" anchorCtr="0">
            <a:noAutofit/>
          </a:bodyPr>
          <a:lstStyle>
            <a:lvl1pPr>
              <a:lnSpc>
                <a:spcPct val="90000"/>
              </a:lnSpc>
              <a:defRPr lang="en-US" sz="5400" spc="-150" dirty="0">
                <a:solidFill>
                  <a:srgbClr val="000000"/>
                </a:solidFill>
              </a:defRPr>
            </a:lvl1pPr>
          </a:lstStyle>
          <a:p>
            <a:pPr marL="0" lvl="0">
              <a:lnSpc>
                <a:spcPts val="5600"/>
              </a:lnSpc>
            </a:pPr>
            <a:r>
              <a:rPr lang="en-US" dirty="0"/>
              <a:t>Section title</a:t>
            </a:r>
          </a:p>
        </p:txBody>
      </p:sp>
    </p:spTree>
    <p:extLst>
      <p:ext uri="{BB962C8B-B14F-4D97-AF65-F5344CB8AC3E}">
        <p14:creationId xmlns:p14="http://schemas.microsoft.com/office/powerpoint/2010/main" val="33301417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67899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4975" y="1866136"/>
            <a:ext cx="7627938" cy="1502728"/>
          </a:xfrm>
          <a:noFill/>
        </p:spPr>
        <p:txBody>
          <a:bodyPr lIns="0" tIns="0" rIns="0" bIns="0" anchor="t" anchorCtr="0"/>
          <a:lstStyle>
            <a:lvl1pPr>
              <a:lnSpc>
                <a:spcPct val="100000"/>
              </a:lnSpc>
              <a:spcAft>
                <a:spcPts val="1300"/>
              </a:spcAft>
              <a:defRPr sz="2600" spc="-150"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7" y="445839"/>
            <a:ext cx="914400" cy="194005"/>
          </a:xfrm>
          <a:prstGeom prst="rect">
            <a:avLst/>
          </a:prstGeom>
        </p:spPr>
      </p:pic>
    </p:spTree>
    <p:extLst>
      <p:ext uri="{BB962C8B-B14F-4D97-AF65-F5344CB8AC3E}">
        <p14:creationId xmlns:p14="http://schemas.microsoft.com/office/powerpoint/2010/main" val="3087646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4976" y="1866136"/>
            <a:ext cx="7627938" cy="1502728"/>
          </a:xfrm>
          <a:noFill/>
        </p:spPr>
        <p:txBody>
          <a:bodyPr lIns="0" tIns="0" rIns="0" bIns="0" anchor="t" anchorCtr="0"/>
          <a:lstStyle>
            <a:lvl1pPr>
              <a:lnSpc>
                <a:spcPct val="100000"/>
              </a:lnSpc>
              <a:spcAft>
                <a:spcPts val="1300"/>
              </a:spcAft>
              <a:defRPr sz="2600" spc="-150"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37086" y="6444246"/>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3525639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26348321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8"/>
            <a:ext cx="11889564" cy="9175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7298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1695144"/>
          </a:xfrm>
          <a:prstGeom prst="rect">
            <a:avLst/>
          </a:prstGeom>
        </p:spPr>
        <p:txBody>
          <a:bodyPr/>
          <a:lstStyle>
            <a:lvl1pPr marL="0" indent="0">
              <a:spcBef>
                <a:spcPts val="2448"/>
              </a:spcBef>
              <a:buNone/>
              <a:defRPr sz="4080">
                <a:solidFill>
                  <a:schemeClr val="tx2"/>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F38429DB-D0A1-4809-83A9-F9B56BA4285A}"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5125" y="6241832"/>
            <a:ext cx="2127761" cy="736757"/>
          </a:xfrm>
          <a:prstGeom prst="rect">
            <a:avLst/>
          </a:prstGeom>
        </p:spPr>
      </p:pic>
    </p:spTree>
    <p:extLst>
      <p:ext uri="{BB962C8B-B14F-4D97-AF65-F5344CB8AC3E}">
        <p14:creationId xmlns:p14="http://schemas.microsoft.com/office/powerpoint/2010/main" val="163561504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80" spc="-102" baseline="0">
                <a:solidFill>
                  <a:srgbClr val="0078D7"/>
                </a:solidFill>
              </a:defRPr>
            </a:lvl1pPr>
          </a:lstStyle>
          <a:p>
            <a:r>
              <a:rPr lang="en-US"/>
              <a:t>Click to edit Master title style</a:t>
            </a:r>
          </a:p>
        </p:txBody>
      </p:sp>
      <p:sp>
        <p:nvSpPr>
          <p:cNvPr id="7" name="TextBox 6"/>
          <p:cNvSpPr txBox="1"/>
          <p:nvPr userDrawn="1"/>
        </p:nvSpPr>
        <p:spPr>
          <a:xfrm>
            <a:off x="11953194" y="6558628"/>
            <a:ext cx="384586" cy="286306"/>
          </a:xfrm>
          <a:prstGeom prst="rect">
            <a:avLst/>
          </a:prstGeom>
          <a:noFill/>
        </p:spPr>
        <p:txBody>
          <a:bodyPr wrap="none" rtlCol="0">
            <a:spAutoFit/>
          </a:bodyPr>
          <a:lstStyle/>
          <a:p>
            <a:pPr algn="l" defTabSz="951156"/>
            <a:fld id="{E56E1E0D-91DC-4CD6-A314-3A5ED6BDCB41}" type="slidenum">
              <a:rPr lang="en-US" sz="1224" b="0" smtClean="0">
                <a:solidFill>
                  <a:srgbClr val="000000"/>
                </a:solidFill>
                <a:latin typeface="+mn-lt"/>
                <a:cs typeface="Segoe UI Semibold" panose="020B0702040204020203" pitchFamily="34" charset="0"/>
              </a:rPr>
              <a:pPr algn="l" defTabSz="951156"/>
              <a:t>‹#›</a:t>
            </a:fld>
            <a:endParaRPr lang="en-US" sz="1428" b="0">
              <a:solidFill>
                <a:srgbClr val="000000"/>
              </a:solidFill>
              <a:latin typeface="+mn-lt"/>
              <a:cs typeface="Segoe UI Semibold" panose="020B0702040204020203" pitchFamily="34" charset="0"/>
            </a:endParaRPr>
          </a:p>
        </p:txBody>
      </p:sp>
      <p:sp>
        <p:nvSpPr>
          <p:cNvPr id="4" name="TextBox 3"/>
          <p:cNvSpPr txBox="1"/>
          <p:nvPr userDrawn="1"/>
        </p:nvSpPr>
        <p:spPr>
          <a:xfrm>
            <a:off x="350874" y="6574323"/>
            <a:ext cx="3743299" cy="254262"/>
          </a:xfrm>
          <a:prstGeom prst="rect">
            <a:avLst/>
          </a:prstGeom>
          <a:noFill/>
        </p:spPr>
        <p:txBody>
          <a:bodyPr wrap="square" rtlCol="0">
            <a:spAutoFit/>
          </a:bodyPr>
          <a:lstStyle/>
          <a:p>
            <a:pPr algn="l" defTabSz="951156"/>
            <a:r>
              <a:rPr lang="en-US" sz="1020" b="1">
                <a:solidFill>
                  <a:srgbClr val="000000"/>
                </a:solidFill>
                <a:latin typeface="Segoe UI Semibold" panose="020B0702040204020203" pitchFamily="34" charset="0"/>
                <a:cs typeface="Segoe UI Semibold" panose="020B0702040204020203" pitchFamily="34" charset="0"/>
              </a:rPr>
              <a:t>Microsoft Confidential – for internal only use by partners.</a:t>
            </a:r>
          </a:p>
        </p:txBody>
      </p:sp>
    </p:spTree>
    <p:extLst>
      <p:ext uri="{BB962C8B-B14F-4D97-AF65-F5344CB8AC3E}">
        <p14:creationId xmlns:p14="http://schemas.microsoft.com/office/powerpoint/2010/main" val="90646268"/>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2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2850"/>
            <a:ext cx="11888787" cy="2308324"/>
          </a:xfrm>
        </p:spPr>
        <p:txBody>
          <a:bodyPr>
            <a:spAutoFit/>
          </a:bodyPr>
          <a:lstStyle>
            <a:lvl1pPr marL="0" indent="0">
              <a:buNone/>
              <a:defRPr/>
            </a:lvl1pPr>
            <a:lvl2pPr marL="228557" indent="0">
              <a:buNone/>
              <a:defRPr/>
            </a:lvl2pPr>
            <a:lvl3pPr marL="457112" indent="0">
              <a:buNone/>
              <a:defRPr/>
            </a:lvl3pPr>
            <a:lvl4pPr marL="685669" indent="0">
              <a:buNone/>
              <a:defRPr/>
            </a:lvl4pPr>
            <a:lvl5pPr marL="91422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2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2244E-0BE8-4376-BD4F-2B3460EA9F62}"/>
              </a:ext>
            </a:extLst>
          </p:cNvPr>
          <p:cNvPicPr>
            <a:picLocks noChangeAspect="1"/>
          </p:cNvPicPr>
          <p:nvPr userDrawn="1"/>
        </p:nvPicPr>
        <p:blipFill rotWithShape="1">
          <a:blip r:embed="rId2"/>
          <a:srcRect b="15616"/>
          <a:stretch/>
        </p:blipFill>
        <p:spPr>
          <a:xfrm>
            <a:off x="0" y="0"/>
            <a:ext cx="12436475" cy="6994525"/>
          </a:xfrm>
          <a:prstGeom prst="rect">
            <a:avLst/>
          </a:prstGeom>
        </p:spPr>
      </p:pic>
      <p:sp>
        <p:nvSpPr>
          <p:cNvPr id="9" name="Rectangle 8">
            <a:extLst>
              <a:ext uri="{FF2B5EF4-FFF2-40B4-BE49-F238E27FC236}">
                <a16:creationId xmlns:a16="http://schemas.microsoft.com/office/drawing/2014/main" id="{2CC659DB-0DB5-45CE-9267-E67BE13D4959}"/>
              </a:ext>
            </a:extLst>
          </p:cNvPr>
          <p:cNvSpPr/>
          <p:nvPr userDrawn="1"/>
        </p:nvSpPr>
        <p:spPr bwMode="auto">
          <a:xfrm>
            <a:off x="0" y="0"/>
            <a:ext cx="12436475" cy="6994524"/>
          </a:xfrm>
          <a:prstGeom prst="rect">
            <a:avLst/>
          </a:prstGeom>
          <a:gradFill>
            <a:gsLst>
              <a:gs pos="1250">
                <a:schemeClr val="bg1">
                  <a:lumMod val="10000"/>
                  <a:alpha val="63000"/>
                </a:schemeClr>
              </a:gs>
              <a:gs pos="59000">
                <a:schemeClr val="bg1">
                  <a:lumMod val="1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38157" y="3090314"/>
            <a:ext cx="9590081" cy="1828800"/>
          </a:xfrm>
          <a:noFill/>
        </p:spPr>
        <p:txBody>
          <a:bodyPr lIns="0" tIns="0" rIns="0" bIns="182880" anchor="b" anchorCtr="0"/>
          <a:lstStyle>
            <a:lvl1pPr>
              <a:defRPr sz="5400" strike="noStrike" spc="-150"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34976" y="4935118"/>
            <a:ext cx="9590081" cy="964256"/>
          </a:xfrm>
          <a:noFill/>
        </p:spPr>
        <p:txBody>
          <a:bodyPr lIns="0" tIns="0" rIns="0" bIns="0">
            <a:noAutofit/>
          </a:bodyPr>
          <a:lstStyle>
            <a:lvl1pPr marL="0" indent="0">
              <a:lnSpc>
                <a:spcPct val="100000"/>
              </a:lnSpc>
              <a:spcBef>
                <a:spcPts val="0"/>
              </a:spcBef>
              <a:buNone/>
              <a:defRPr sz="1600"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7F29A479-C60C-4223-BBFF-CF86EDBC32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7277" y="445842"/>
            <a:ext cx="914400" cy="194945"/>
          </a:xfrm>
          <a:prstGeom prst="rect">
            <a:avLst/>
          </a:prstGeom>
        </p:spPr>
      </p:pic>
    </p:spTree>
    <p:extLst>
      <p:ext uri="{BB962C8B-B14F-4D97-AF65-F5344CB8AC3E}">
        <p14:creationId xmlns:p14="http://schemas.microsoft.com/office/powerpoint/2010/main" val="459996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3" y="1211287"/>
            <a:ext cx="11888787" cy="2311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77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39" indent="0">
              <a:buFont typeface="Wingdings" panose="05000000000000000000" pitchFamily="2" charset="2"/>
              <a:buNone/>
              <a:defRPr sz="2400" b="0"/>
            </a:lvl2pPr>
            <a:lvl3pPr marL="450763" indent="0">
              <a:buFont typeface="Wingdings" panose="05000000000000000000" pitchFamily="2" charset="2"/>
              <a:buNone/>
              <a:tabLst/>
              <a:defRPr sz="2200" b="0"/>
            </a:lvl3pPr>
            <a:lvl4pPr marL="652336" indent="0">
              <a:buFont typeface="Wingdings" panose="05000000000000000000" pitchFamily="2" charset="2"/>
              <a:buNone/>
              <a:defRPr sz="2200" b="0"/>
            </a:lvl4pPr>
            <a:lvl5pPr marL="853911" indent="0">
              <a:buFont typeface="Wingdings" panose="05000000000000000000" pitchFamily="2" charset="2"/>
              <a:buNone/>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39"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763"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336"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3911"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251" marR="0" lvl="0" indent="-514251" algn="l" defTabSz="932563" rtl="0" eaLnBrk="1" fontAlgn="auto" latinLnBrk="0" hangingPunct="1">
              <a:lnSpc>
                <a:spcPct val="90000"/>
              </a:lnSpc>
              <a:spcBef>
                <a:spcPts val="1224"/>
              </a:spcBef>
              <a:spcAft>
                <a:spcPts val="0"/>
              </a:spcAft>
              <a:buClr>
                <a:schemeClr val="tx1"/>
              </a:buClr>
              <a:buSzPct val="90000"/>
              <a:tabLst/>
            </a:pPr>
            <a:r>
              <a:rPr lang="en-US"/>
              <a:t>Edit Master text styles</a:t>
            </a:r>
          </a:p>
          <a:p>
            <a:pPr marL="514251" marR="0" lvl="1" indent="-514251" algn="l" defTabSz="932563" rtl="0" eaLnBrk="1" fontAlgn="auto" latinLnBrk="0" hangingPunct="1">
              <a:lnSpc>
                <a:spcPct val="90000"/>
              </a:lnSpc>
              <a:spcBef>
                <a:spcPts val="1224"/>
              </a:spcBef>
              <a:spcAft>
                <a:spcPts val="0"/>
              </a:spcAft>
              <a:buClr>
                <a:schemeClr val="tx1"/>
              </a:buClr>
              <a:buSzPct val="90000"/>
              <a:tabLst/>
            </a:pPr>
            <a:r>
              <a:rPr lang="en-US"/>
              <a:t>Second level</a:t>
            </a:r>
          </a:p>
          <a:p>
            <a:pPr marL="514251" marR="0" lvl="2" indent="-514251" algn="l" defTabSz="932563" rtl="0" eaLnBrk="1" fontAlgn="auto" latinLnBrk="0" hangingPunct="1">
              <a:lnSpc>
                <a:spcPct val="90000"/>
              </a:lnSpc>
              <a:spcBef>
                <a:spcPts val="1224"/>
              </a:spcBef>
              <a:spcAft>
                <a:spcPts val="0"/>
              </a:spcAft>
              <a:buClr>
                <a:schemeClr val="tx1"/>
              </a:buClr>
              <a:buSzPct val="90000"/>
              <a:tabLst/>
            </a:pPr>
            <a:r>
              <a:rPr lang="en-US"/>
              <a:t>Third level</a:t>
            </a:r>
          </a:p>
          <a:p>
            <a:pPr marL="514251" marR="0" lvl="3" indent="-514251" algn="l" defTabSz="932563" rtl="0" eaLnBrk="1" fontAlgn="auto" latinLnBrk="0" hangingPunct="1">
              <a:lnSpc>
                <a:spcPct val="90000"/>
              </a:lnSpc>
              <a:spcBef>
                <a:spcPts val="1224"/>
              </a:spcBef>
              <a:spcAft>
                <a:spcPts val="0"/>
              </a:spcAft>
              <a:buClr>
                <a:schemeClr val="tx1"/>
              </a:buClr>
              <a:buSzPct val="90000"/>
              <a:tabLst/>
            </a:pPr>
            <a:r>
              <a:rPr lang="en-US"/>
              <a:t>Fourth level</a:t>
            </a:r>
          </a:p>
          <a:p>
            <a:pPr marL="514251" marR="0" lvl="4" indent="-514251" algn="l" defTabSz="932563" rtl="0" eaLnBrk="1" fontAlgn="auto" latinLnBrk="0" hangingPunct="1">
              <a:lnSpc>
                <a:spcPct val="90000"/>
              </a:lnSpc>
              <a:spcBef>
                <a:spcPts val="1224"/>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628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1287"/>
            <a:ext cx="5486399" cy="2157514"/>
          </a:xfrm>
        </p:spPr>
        <p:txBody>
          <a:bodyPr wrap="square">
            <a:spAutoFit/>
          </a:bodyPr>
          <a:lstStyle>
            <a:lvl1pPr marL="231730" indent="-231730">
              <a:spcBef>
                <a:spcPts val="1224"/>
              </a:spcBef>
              <a:buClr>
                <a:schemeClr val="tx1"/>
              </a:buClr>
              <a:buFont typeface="Wingdings" panose="05000000000000000000" pitchFamily="2" charset="2"/>
              <a:buChar char=""/>
              <a:defRPr sz="3000" b="0">
                <a:latin typeface="+mn-lt"/>
              </a:defRPr>
            </a:lvl1pPr>
            <a:lvl2pPr marL="426956" indent="-171417">
              <a:buFont typeface="Wingdings" panose="05000000000000000000" pitchFamily="2" charset="2"/>
              <a:buChar char=""/>
              <a:defRPr sz="2400" b="0"/>
            </a:lvl2pPr>
            <a:lvl3pPr marL="639640" indent="-188876">
              <a:buFont typeface="Wingdings" panose="05000000000000000000" pitchFamily="2" charset="2"/>
              <a:buChar char=""/>
              <a:tabLst/>
              <a:defRPr sz="2200" b="0"/>
            </a:lvl3pPr>
            <a:lvl4pPr marL="828516" indent="-176180">
              <a:buFont typeface="Wingdings" panose="05000000000000000000" pitchFamily="2" charset="2"/>
              <a:buChar char=""/>
              <a:defRPr sz="2200" b="0"/>
            </a:lvl4pPr>
            <a:lvl5pPr marL="1023741" indent="-169831">
              <a:buFont typeface="Wingdings" panose="05000000000000000000" pitchFamily="2" charset="2"/>
              <a:buChar char=""/>
              <a:tabLst/>
              <a:defRPr sz="22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8"/>
            <a:ext cx="5486399" cy="2511229"/>
          </a:xfrm>
        </p:spPr>
        <p:txBody>
          <a:bodyPr wrap="square">
            <a:spAutoFit/>
          </a:bodyPr>
          <a:lstStyle>
            <a:lvl1pPr marL="287282" indent="-287282">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373" indent="-342834">
              <a:defRPr lang="en-US" sz="2400" b="0" kern="1200" spc="0" baseline="0" dirty="0">
                <a:gradFill>
                  <a:gsLst>
                    <a:gs pos="1250">
                      <a:schemeClr val="tx1"/>
                    </a:gs>
                    <a:gs pos="100000">
                      <a:schemeClr val="tx1"/>
                    </a:gs>
                  </a:gsLst>
                  <a:lin ang="5400000" scaled="0"/>
                </a:gradFill>
                <a:latin typeface="+mn-lt"/>
                <a:ea typeface="+mn-ea"/>
                <a:cs typeface="+mn-cs"/>
              </a:defRPr>
            </a:lvl2pPr>
            <a:lvl3pPr marL="793597" indent="-342834">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170" indent="-342834">
              <a:defRPr lang="en-US" sz="2200" b="0" kern="1200" spc="0" baseline="0" dirty="0">
                <a:gradFill>
                  <a:gsLst>
                    <a:gs pos="1250">
                      <a:schemeClr val="tx1"/>
                    </a:gs>
                    <a:gs pos="100000">
                      <a:schemeClr val="tx1"/>
                    </a:gs>
                  </a:gsLst>
                  <a:lin ang="5400000" scaled="0"/>
                </a:gradFill>
                <a:latin typeface="+mn-lt"/>
                <a:ea typeface="+mn-ea"/>
                <a:cs typeface="+mn-cs"/>
              </a:defRPr>
            </a:lvl4pPr>
            <a:lvl5pPr marL="1196746" indent="-342834">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30" marR="0" lvl="0"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Edit Master text styles</a:t>
            </a:r>
          </a:p>
          <a:p>
            <a:pPr marL="231730" marR="0" lvl="1"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Second level</a:t>
            </a:r>
          </a:p>
          <a:p>
            <a:pPr marL="231730" marR="0" lvl="2"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Third level</a:t>
            </a:r>
          </a:p>
          <a:p>
            <a:pPr marL="231730" marR="0" lvl="3"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Fourth level</a:t>
            </a:r>
          </a:p>
          <a:p>
            <a:pPr marL="231730" marR="0" lvl="4" indent="-231730" algn="l" defTabSz="932563"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43370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19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6317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18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2270177"/>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4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4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40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795"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42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2930368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67315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3" y="632784"/>
            <a:ext cx="11533187" cy="411162"/>
          </a:xfrm>
        </p:spPr>
        <p:txBody>
          <a:bodyPr wrap="square" lIns="0" tIns="0" rIns="0" bIns="0">
            <a:spAutoFit/>
          </a:bodyPr>
          <a:lstStyle>
            <a:lvl1pPr>
              <a:lnSpc>
                <a:spcPts val="3135"/>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43" y="1919808"/>
            <a:ext cx="4853623" cy="615553"/>
          </a:xfrm>
        </p:spPr>
        <p:txBody>
          <a:bodyPr wrap="square" lIns="0" tIns="0" rIns="0" bIns="0">
            <a:spAutoFit/>
          </a:bodyPr>
          <a:lstStyle>
            <a:lvl1pPr marL="0" indent="0">
              <a:lnSpc>
                <a:spcPts val="2353"/>
              </a:lnSpc>
              <a:buNone/>
              <a:defRPr sz="2000" b="0" i="0">
                <a:solidFill>
                  <a:schemeClr val="tx1"/>
                </a:solidFill>
                <a:latin typeface="+mn-lt"/>
              </a:defRPr>
            </a:lvl1pPr>
            <a:lvl2pPr marL="224014" indent="0">
              <a:buNone/>
              <a:defRPr/>
            </a:lvl2pPr>
            <a:lvl3pPr marL="448025" indent="0">
              <a:buNone/>
              <a:defRPr/>
            </a:lvl3pPr>
            <a:lvl4pPr marL="672040" indent="0">
              <a:buNone/>
              <a:defRPr/>
            </a:lvl4pPr>
            <a:lvl5pPr marL="896053"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65139" y="2761501"/>
            <a:ext cx="4853622" cy="2539157"/>
          </a:xfrm>
        </p:spPr>
        <p:txBody>
          <a:bodyPr lIns="0" tIns="0" rIns="0" bIns="0"/>
          <a:lstStyle>
            <a:lvl1pPr marL="280018" indent="-280018">
              <a:lnSpc>
                <a:spcPts val="1763"/>
              </a:lnSpc>
              <a:spcBef>
                <a:spcPts val="0"/>
              </a:spcBef>
              <a:buFont typeface="Arial" panose="020B0604020202020204" pitchFamily="34" charset="0"/>
              <a:buChar char="•"/>
              <a:defRPr sz="1398" b="0" i="0">
                <a:solidFill>
                  <a:schemeClr val="tx1"/>
                </a:solidFill>
                <a:latin typeface="+mn-lt"/>
              </a:defRPr>
            </a:lvl1pPr>
            <a:lvl2pPr marL="0" indent="0">
              <a:lnSpc>
                <a:spcPts val="1763"/>
              </a:lnSpc>
              <a:spcBef>
                <a:spcPts val="0"/>
              </a:spcBef>
              <a:buNone/>
              <a:defRPr sz="1372">
                <a:solidFill>
                  <a:schemeClr val="tx1"/>
                </a:solidFill>
              </a:defRPr>
            </a:lvl2pPr>
            <a:lvl3pPr marL="448025" indent="0">
              <a:buNone/>
              <a:defRPr/>
            </a:lvl3pPr>
            <a:lvl4pPr marL="672040" indent="0">
              <a:buNone/>
              <a:defRPr/>
            </a:lvl4pPr>
            <a:lvl5pPr marL="896053"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4710348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5" y="1226817"/>
            <a:ext cx="3705225" cy="1195895"/>
          </a:xfrm>
        </p:spPr>
        <p:txBody>
          <a:bodyPr lIns="0" tIns="0" rIns="0" bIns="0"/>
          <a:lstStyle>
            <a:lvl1pPr>
              <a:defRPr sz="2000"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337300" y="1226818"/>
            <a:ext cx="3690938" cy="3354708"/>
          </a:xfrm>
        </p:spPr>
        <p:txBody>
          <a:bodyPr wrap="square" lIns="0" tIns="0" rIns="0" bIns="0">
            <a:noAutofit/>
          </a:bodyPr>
          <a:lstStyle>
            <a:lvl1pPr marL="0" marR="0" indent="0" algn="l" defTabSz="517525" rtl="0" eaLnBrk="1" fontAlgn="auto" latinLnBrk="0" hangingPunct="1">
              <a:lnSpc>
                <a:spcPct val="100000"/>
              </a:lnSpc>
              <a:spcBef>
                <a:spcPts val="0"/>
              </a:spcBef>
              <a:spcAft>
                <a:spcPts val="500"/>
              </a:spcAft>
              <a:buClrTx/>
              <a:buSzPct val="90000"/>
              <a:buFont typeface="Wingdings" panose="05000000000000000000" pitchFamily="2" charset="2"/>
              <a:buNone/>
              <a:tabLst/>
              <a:defRPr sz="2000" spc="0" baseline="0">
                <a:solidFill>
                  <a:schemeClr val="accent1"/>
                </a:solidFill>
                <a:latin typeface="+mj-lt"/>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6199238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65138" y="899478"/>
            <a:ext cx="7604124" cy="3629025"/>
          </a:xfrm>
          <a:noFill/>
        </p:spPr>
        <p:txBody>
          <a:bodyPr vert="horz" wrap="square" lIns="0" tIns="0" rIns="0" bIns="0" rtlCol="0" anchor="t" anchorCtr="0">
            <a:noAutofit/>
          </a:bodyPr>
          <a:lstStyle>
            <a:lvl1pPr>
              <a:defRPr lang="en-US" sz="5399" spc="-150" dirty="0">
                <a:solidFill>
                  <a:schemeClr val="bg1"/>
                </a:solidFill>
              </a:defRPr>
            </a:lvl1pPr>
          </a:lstStyle>
          <a:p>
            <a:pPr marL="0" lvl="0">
              <a:lnSpc>
                <a:spcPts val="5599"/>
              </a:lnSpc>
            </a:pPr>
            <a:r>
              <a:rPr lang="en-US"/>
              <a:t>Section title</a:t>
            </a:r>
          </a:p>
        </p:txBody>
      </p:sp>
    </p:spTree>
    <p:extLst>
      <p:ext uri="{BB962C8B-B14F-4D97-AF65-F5344CB8AC3E}">
        <p14:creationId xmlns:p14="http://schemas.microsoft.com/office/powerpoint/2010/main" val="6275685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1892808"/>
            <a:ext cx="11567160" cy="773032"/>
          </a:xfrm>
        </p:spPr>
        <p:txBody>
          <a:bodyPr wrap="square" lIns="0" tIns="0" rIns="0" bIns="0">
            <a:spAutoFit/>
          </a:bodyPr>
          <a:lstStyle>
            <a:lvl1pPr marL="0" indent="0">
              <a:lnSpc>
                <a:spcPct val="90000"/>
              </a:lnSpc>
              <a:spcBef>
                <a:spcPts val="0"/>
              </a:spcBef>
              <a:spcAft>
                <a:spcPts val="1300"/>
              </a:spcAft>
              <a:buNone/>
              <a:defRPr sz="2600" b="0" i="0">
                <a:solidFill>
                  <a:srgbClr val="000000"/>
                </a:solidFill>
                <a:latin typeface="+mn-lt"/>
              </a:defRPr>
            </a:lvl1pPr>
            <a:lvl2pPr marL="0" indent="0">
              <a:lnSpc>
                <a:spcPct val="100000"/>
              </a:lnSpc>
              <a:spcBef>
                <a:spcPts val="0"/>
              </a:spcBef>
              <a:spcAft>
                <a:spcPts val="400"/>
              </a:spcAft>
              <a:buNone/>
              <a:defRPr sz="1600">
                <a:solidFill>
                  <a:srgbClr val="000000"/>
                </a:solidFill>
                <a:latin typeface="+mj-lt"/>
              </a:defRPr>
            </a:lvl2pPr>
            <a:lvl3pPr marL="457200" indent="0">
              <a:spcBef>
                <a:spcPts val="0"/>
              </a:spcBef>
              <a:spcAft>
                <a:spcPts val="1300"/>
              </a:spcAft>
              <a:buNone/>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dirty="0"/>
              <a:t>First level Segoe UI 26pt</a:t>
            </a:r>
          </a:p>
          <a:p>
            <a:pPr lvl="1"/>
            <a:r>
              <a:rPr lang="en-US" dirty="0"/>
              <a:t>Second level Segoe UI 16pt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8403936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2184023"/>
            <a:ext cx="11567160" cy="1210588"/>
          </a:xfrm>
        </p:spPr>
        <p:txBody>
          <a:bodyPr wrap="square" lIns="0" tIns="0" rIns="0" bIns="0">
            <a:spAutoFit/>
          </a:bodyPr>
          <a:lstStyle>
            <a:lvl1pPr marL="274320" indent="-274320">
              <a:lnSpc>
                <a:spcPct val="100000"/>
              </a:lnSpc>
              <a:spcBef>
                <a:spcPts val="0"/>
              </a:spcBef>
              <a:spcAft>
                <a:spcPts val="1000"/>
              </a:spcAft>
              <a:buClr>
                <a:srgbClr val="000000"/>
              </a:buClr>
              <a:buSzPct val="77000"/>
              <a:buFont typeface="Arial" panose="020B0604020202020204" pitchFamily="34" charset="0"/>
              <a:buChar char="•"/>
              <a:defRPr sz="2200" b="0" i="0">
                <a:solidFill>
                  <a:srgbClr val="000000"/>
                </a:solidFill>
                <a:latin typeface="+mn-lt"/>
              </a:defRPr>
            </a:lvl1pPr>
            <a:lvl2pPr marL="548640" indent="-228600">
              <a:lnSpc>
                <a:spcPct val="100000"/>
              </a:lnSpc>
              <a:spcBef>
                <a:spcPts val="0"/>
              </a:spcBef>
              <a:spcAft>
                <a:spcPts val="1000"/>
              </a:spcAft>
              <a:buClr>
                <a:srgbClr val="000000"/>
              </a:buClr>
              <a:buSzPct val="77000"/>
              <a:buFont typeface="Arial" panose="020B0604020202020204" pitchFamily="34" charset="0"/>
              <a:buChar char="•"/>
              <a:defRPr sz="2000">
                <a:solidFill>
                  <a:srgbClr val="000000"/>
                </a:solidFill>
              </a:defRPr>
            </a:lvl2pPr>
            <a:lvl3pPr marL="822960" indent="-228600">
              <a:lnSpc>
                <a:spcPct val="100000"/>
              </a:lnSpc>
              <a:spcBef>
                <a:spcPts val="0"/>
              </a:spcBef>
              <a:spcAft>
                <a:spcPts val="10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dirty="0"/>
              <a:t>First level Segoe UI 22pt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25425885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8" y="1673035"/>
            <a:ext cx="11567160" cy="1192121"/>
          </a:xfrm>
        </p:spPr>
        <p:txBody>
          <a:bodyPr wrap="square" lIns="0" tIns="0" rIns="0" bIns="0">
            <a:spAutoFit/>
          </a:bodyPr>
          <a:lstStyle>
            <a:lvl1pPr marL="274320" indent="-274320">
              <a:lnSpc>
                <a:spcPct val="90000"/>
              </a:lnSpc>
              <a:spcBef>
                <a:spcPts val="0"/>
              </a:spcBef>
              <a:spcAft>
                <a:spcPts val="1000"/>
              </a:spcAft>
              <a:buClr>
                <a:srgbClr val="000000"/>
              </a:buClr>
              <a:buSzPct val="77000"/>
              <a:buFont typeface="Arial" panose="020B0604020202020204" pitchFamily="34" charset="0"/>
              <a:buChar char="•"/>
              <a:defRPr sz="2200" b="0" i="0">
                <a:solidFill>
                  <a:srgbClr val="000000"/>
                </a:solidFill>
                <a:latin typeface="+mn-lt"/>
              </a:defRPr>
            </a:lvl1pPr>
            <a:lvl2pPr marL="548640" indent="-228600">
              <a:lnSpc>
                <a:spcPct val="90000"/>
              </a:lnSpc>
              <a:spcBef>
                <a:spcPts val="0"/>
              </a:spcBef>
              <a:spcAft>
                <a:spcPts val="1300"/>
              </a:spcAft>
              <a:buClr>
                <a:srgbClr val="000000"/>
              </a:buClr>
              <a:buSzPct val="77000"/>
              <a:buFont typeface="Arial" panose="020B0604020202020204" pitchFamily="34" charset="0"/>
              <a:buChar char="•"/>
              <a:defRPr sz="2000">
                <a:solidFill>
                  <a:srgbClr val="000000"/>
                </a:solidFill>
              </a:defRPr>
            </a:lvl2pPr>
            <a:lvl3pPr marL="822960" indent="-228600">
              <a:spcBef>
                <a:spcPts val="0"/>
              </a:spcBef>
              <a:spcAft>
                <a:spcPts val="1300"/>
              </a:spcAft>
              <a:buClr>
                <a:srgbClr val="000000"/>
              </a:buClr>
              <a:buSzPct val="77000"/>
              <a:buFont typeface="Arial" panose="020B0604020202020204" pitchFamily="34" charset="0"/>
              <a:buChar char="•"/>
              <a:defRPr sz="2000">
                <a:solidFill>
                  <a:srgbClr val="000000"/>
                </a:solidFill>
              </a:defRPr>
            </a:lvl3pPr>
            <a:lvl4pPr marL="685800" indent="0">
              <a:spcBef>
                <a:spcPts val="0"/>
              </a:spcBef>
              <a:spcAft>
                <a:spcPts val="1300"/>
              </a:spcAft>
              <a:buNone/>
              <a:defRPr sz="2000"/>
            </a:lvl4pPr>
            <a:lvl5pPr marL="914400" indent="0">
              <a:buNone/>
              <a:defRPr/>
            </a:lvl5pPr>
          </a:lstStyle>
          <a:p>
            <a:pPr lvl="0"/>
            <a:r>
              <a:rPr lang="en-US" dirty="0"/>
              <a:t>First level Segoe UI 22pt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34974" y="1105407"/>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8167704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6" name="Text Placeholder 3">
            <a:extLst>
              <a:ext uri="{FF2B5EF4-FFF2-40B4-BE49-F238E27FC236}">
                <a16:creationId xmlns:a16="http://schemas.microsoft.com/office/drawing/2014/main" id="{88FAB1F5-ED8E-4701-93DE-C233EAA85135}"/>
              </a:ext>
            </a:extLst>
          </p:cNvPr>
          <p:cNvSpPr>
            <a:spLocks noGrp="1"/>
          </p:cNvSpPr>
          <p:nvPr>
            <p:ph type="body" sz="quarter" idx="21" hasCustomPrompt="1"/>
          </p:nvPr>
        </p:nvSpPr>
        <p:spPr>
          <a:xfrm>
            <a:off x="434974" y="1106424"/>
            <a:ext cx="11567160" cy="304699"/>
          </a:xfrm>
        </p:spPr>
        <p:txBody>
          <a:bodyPr wrap="square" lIns="0" tIns="0" rIns="0" bIns="0">
            <a:spAutoFit/>
          </a:bodyPr>
          <a:lstStyle>
            <a:lvl1pPr marL="0" indent="0">
              <a:lnSpc>
                <a:spcPct val="90000"/>
              </a:lnSpc>
              <a:spcBef>
                <a:spcPts val="0"/>
              </a:spcBef>
              <a:spcAft>
                <a:spcPts val="1300"/>
              </a:spcAft>
              <a:buNone/>
              <a:defRPr sz="2200" b="0" i="0">
                <a:solidFill>
                  <a:srgbClr val="000000"/>
                </a:solidFill>
                <a:latin typeface="+mn-lt"/>
              </a:defRPr>
            </a:lvl1pPr>
            <a:lvl2pPr marL="228600" indent="0">
              <a:lnSpc>
                <a:spcPct val="90000"/>
              </a:lnSpc>
              <a:spcBef>
                <a:spcPts val="0"/>
              </a:spcBef>
              <a:spcAft>
                <a:spcPts val="1300"/>
              </a:spcAft>
              <a:buNone/>
              <a:defRPr sz="2000">
                <a:solidFill>
                  <a:schemeClr val="tx2"/>
                </a:solidFill>
              </a:defRPr>
            </a:lvl2pPr>
            <a:lvl3pPr marL="457200" indent="0">
              <a:spcBef>
                <a:spcPts val="0"/>
              </a:spcBef>
              <a:spcAft>
                <a:spcPts val="1300"/>
              </a:spcAft>
              <a:buNone/>
              <a:defRPr sz="2000"/>
            </a:lvl3pPr>
            <a:lvl4pPr marL="685800" indent="0">
              <a:spcBef>
                <a:spcPts val="0"/>
              </a:spcBef>
              <a:spcAft>
                <a:spcPts val="1300"/>
              </a:spcAft>
              <a:buNone/>
              <a:defRPr sz="2000"/>
            </a:lvl4pPr>
            <a:lvl5pPr marL="914400" indent="0">
              <a:buNone/>
              <a:defRPr/>
            </a:lvl5pPr>
          </a:lstStyle>
          <a:p>
            <a:pPr lvl="0"/>
            <a:r>
              <a:rPr lang="en-US" dirty="0"/>
              <a:t>Subtitle Segoe UI 22pt</a:t>
            </a:r>
          </a:p>
        </p:txBody>
      </p:sp>
    </p:spTree>
    <p:extLst>
      <p:ext uri="{BB962C8B-B14F-4D97-AF65-F5344CB8AC3E}">
        <p14:creationId xmlns:p14="http://schemas.microsoft.com/office/powerpoint/2010/main" val="16491011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975" y="444500"/>
            <a:ext cx="11563350" cy="758825"/>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46088" y="1903774"/>
            <a:ext cx="11563350" cy="1301895"/>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482282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60" r:id="rId8"/>
    <p:sldLayoutId id="2147484133" r:id="rId9"/>
    <p:sldLayoutId id="2147484134" r:id="rId10"/>
    <p:sldLayoutId id="2147484135" r:id="rId11"/>
    <p:sldLayoutId id="2147484136" r:id="rId12"/>
    <p:sldLayoutId id="2147484137" r:id="rId13"/>
    <p:sldLayoutId id="2147484161" r:id="rId14"/>
    <p:sldLayoutId id="2147484162" r:id="rId15"/>
    <p:sldLayoutId id="2147484138" r:id="rId16"/>
    <p:sldLayoutId id="2147484139" r:id="rId17"/>
    <p:sldLayoutId id="2147484140" r:id="rId18"/>
    <p:sldLayoutId id="2147484141" r:id="rId19"/>
    <p:sldLayoutId id="2147484142" r:id="rId20"/>
    <p:sldLayoutId id="2147484143" r:id="rId21"/>
    <p:sldLayoutId id="2147484159" r:id="rId22"/>
    <p:sldLayoutId id="2147484144" r:id="rId23"/>
    <p:sldLayoutId id="2147484145" r:id="rId24"/>
    <p:sldLayoutId id="2147484157" r:id="rId25"/>
    <p:sldLayoutId id="2147484158" r:id="rId26"/>
    <p:sldLayoutId id="2147484146" r:id="rId27"/>
    <p:sldLayoutId id="2147484147" r:id="rId28"/>
    <p:sldLayoutId id="2147484148" r:id="rId29"/>
    <p:sldLayoutId id="2147484149" r:id="rId30"/>
    <p:sldLayoutId id="2147484150" r:id="rId31"/>
    <p:sldLayoutId id="2147484151" r:id="rId32"/>
    <p:sldLayoutId id="2147484152" r:id="rId33"/>
    <p:sldLayoutId id="2147484153" r:id="rId34"/>
    <p:sldLayoutId id="2147484154" r:id="rId35"/>
    <p:sldLayoutId id="2147484155" r:id="rId36"/>
    <p:sldLayoutId id="2147484156" r:id="rId37"/>
    <p:sldLayoutId id="2147484164" r:id="rId38"/>
  </p:sldLayoutIdLst>
  <p:transition>
    <p:fade/>
  </p:transition>
  <p:txStyles>
    <p:title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30832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72701170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7"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99" kern="1200" spc="0" baseline="0">
          <a:gradFill>
            <a:gsLst>
              <a:gs pos="1250">
                <a:schemeClr val="tx1"/>
              </a:gs>
              <a:gs pos="100000">
                <a:schemeClr val="tx1"/>
              </a:gs>
            </a:gsLst>
            <a:lin ang="5400000" scaled="0"/>
          </a:gradFill>
          <a:latin typeface="+mj-lt"/>
          <a:ea typeface="+mn-ea"/>
          <a:cs typeface="+mn-cs"/>
        </a:defRPr>
      </a:lvl1pPr>
      <a:lvl2pPr marL="457112"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669"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224"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781"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enterprise.verizon.com/resources/reports/data-breach-digest/" TargetMode="Externa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BCB89A00"/></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hyperlink" Target="https://testdrive.office.com/en-us/business/small-business-solution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0.jpg"/><Relationship Id="rId4" Type="http://schemas.openxmlformats.org/officeDocument/2006/relationships/hyperlink" Target="https://www.microsoft.com/en-us/microsoft-365/busines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chart" Target="../charts/chart5.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ibm.com/security/data-breach" TargetMode="External"/><Relationship Id="rId5" Type="http://schemas.openxmlformats.org/officeDocument/2006/relationships/chart" Target="../charts/chart11.xml"/><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99C92-DC83-4B0C-8761-558598302812}"/>
              </a:ext>
            </a:extLst>
          </p:cNvPr>
          <p:cNvSpPr>
            <a:spLocks noGrp="1"/>
          </p:cNvSpPr>
          <p:nvPr>
            <p:ph type="title"/>
          </p:nvPr>
        </p:nvSpPr>
        <p:spPr>
          <a:xfrm>
            <a:off x="438157" y="1095151"/>
            <a:ext cx="5664193" cy="3839967"/>
          </a:xfrm>
        </p:spPr>
        <p:txBody>
          <a:bodyPr/>
          <a:lstStyle/>
          <a:p>
            <a:r>
              <a:rPr lang="en-US" sz="4800" dirty="0"/>
              <a:t>Protect your organization against cyber threats and information loss </a:t>
            </a:r>
          </a:p>
        </p:txBody>
      </p:sp>
      <p:sp>
        <p:nvSpPr>
          <p:cNvPr id="3" name="Text Placeholder 2">
            <a:extLst>
              <a:ext uri="{FF2B5EF4-FFF2-40B4-BE49-F238E27FC236}">
                <a16:creationId xmlns:a16="http://schemas.microsoft.com/office/drawing/2014/main" id="{D05C6155-CEF0-4464-9529-3BB3B426C3B7}"/>
              </a:ext>
            </a:extLst>
          </p:cNvPr>
          <p:cNvSpPr>
            <a:spLocks noGrp="1"/>
          </p:cNvSpPr>
          <p:nvPr>
            <p:ph type="body" sz="quarter" idx="12"/>
          </p:nvPr>
        </p:nvSpPr>
        <p:spPr>
          <a:xfrm>
            <a:off x="438157" y="4935118"/>
            <a:ext cx="9662350" cy="964256"/>
          </a:xfrm>
        </p:spPr>
        <p:txBody>
          <a:bodyPr/>
          <a:lstStyle/>
          <a:p>
            <a:r>
              <a:rPr lang="en-US" dirty="0">
                <a:highlight>
                  <a:srgbClr val="FF00FF"/>
                </a:highlight>
              </a:rPr>
              <a:t>Author name</a:t>
            </a:r>
          </a:p>
        </p:txBody>
      </p:sp>
    </p:spTree>
    <p:extLst>
      <p:ext uri="{BB962C8B-B14F-4D97-AF65-F5344CB8AC3E}">
        <p14:creationId xmlns:p14="http://schemas.microsoft.com/office/powerpoint/2010/main" val="118657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643FE57-673B-4286-B148-2D66963821CC}"/>
              </a:ext>
            </a:extLst>
          </p:cNvPr>
          <p:cNvSpPr>
            <a:spLocks noGrp="1"/>
          </p:cNvSpPr>
          <p:nvPr>
            <p:ph type="body" sz="quarter" idx="10"/>
          </p:nvPr>
        </p:nvSpPr>
        <p:spPr>
          <a:xfrm>
            <a:off x="446088" y="1207008"/>
            <a:ext cx="11567160" cy="2341154"/>
          </a:xfrm>
        </p:spPr>
        <p:txBody>
          <a:bodyPr/>
          <a:lstStyle/>
          <a:p>
            <a:pPr marL="0" indent="0">
              <a:spcAft>
                <a:spcPts val="800"/>
              </a:spcAft>
              <a:buNone/>
            </a:pPr>
            <a:r>
              <a:rPr lang="en-US" dirty="0"/>
              <a:t>Only let the good guys in</a:t>
            </a:r>
          </a:p>
          <a:p>
            <a:pPr marL="0" indent="0">
              <a:spcAft>
                <a:spcPts val="800"/>
              </a:spcAft>
              <a:buNone/>
            </a:pPr>
            <a:r>
              <a:rPr lang="en-US" dirty="0"/>
              <a:t>Know who is accessing your data</a:t>
            </a:r>
          </a:p>
          <a:p>
            <a:pPr marL="0" indent="0">
              <a:spcAft>
                <a:spcPts val="800"/>
              </a:spcAft>
              <a:buNone/>
            </a:pPr>
            <a:r>
              <a:rPr lang="en-US" dirty="0"/>
              <a:t>Keep credentials safe</a:t>
            </a:r>
          </a:p>
          <a:p>
            <a:pPr marL="0" indent="0">
              <a:spcAft>
                <a:spcPts val="800"/>
              </a:spcAft>
              <a:buNone/>
            </a:pPr>
            <a:r>
              <a:rPr lang="en-US" dirty="0"/>
              <a:t>Confirm identities with multi-factor authentication</a:t>
            </a:r>
          </a:p>
          <a:p>
            <a:pPr marL="0" indent="0">
              <a:spcAft>
                <a:spcPts val="800"/>
              </a:spcAft>
              <a:buNone/>
            </a:pPr>
            <a:r>
              <a:rPr lang="en-US" dirty="0"/>
              <a:t>Quarantine compromised devices</a:t>
            </a:r>
          </a:p>
          <a:p>
            <a:pPr marL="0" indent="0">
              <a:spcAft>
                <a:spcPts val="800"/>
              </a:spcAft>
              <a:buNone/>
            </a:pPr>
            <a:r>
              <a:rPr lang="en-US" dirty="0"/>
              <a:t>Prevent non-compliant devices from accessing your systems</a:t>
            </a:r>
          </a:p>
        </p:txBody>
      </p:sp>
      <p:sp>
        <p:nvSpPr>
          <p:cNvPr id="3" name="Title 2">
            <a:extLst>
              <a:ext uri="{FF2B5EF4-FFF2-40B4-BE49-F238E27FC236}">
                <a16:creationId xmlns:a16="http://schemas.microsoft.com/office/drawing/2014/main" id="{C5179C1A-CD7F-4784-A343-C276083D2556}"/>
              </a:ext>
            </a:extLst>
          </p:cNvPr>
          <p:cNvSpPr>
            <a:spLocks noGrp="1"/>
          </p:cNvSpPr>
          <p:nvPr>
            <p:ph type="title"/>
          </p:nvPr>
        </p:nvSpPr>
        <p:spPr/>
        <p:txBody>
          <a:bodyPr/>
          <a:lstStyle/>
          <a:p>
            <a:r>
              <a:rPr lang="en-US" dirty="0"/>
              <a:t>Control who has access to organizational information</a:t>
            </a:r>
          </a:p>
        </p:txBody>
      </p:sp>
      <p:grpSp>
        <p:nvGrpSpPr>
          <p:cNvPr id="10" name="Group 9">
            <a:extLst>
              <a:ext uri="{FF2B5EF4-FFF2-40B4-BE49-F238E27FC236}">
                <a16:creationId xmlns:a16="http://schemas.microsoft.com/office/drawing/2014/main" id="{610D3123-1F3B-408D-BD92-D122231B196C}"/>
              </a:ext>
            </a:extLst>
          </p:cNvPr>
          <p:cNvGrpSpPr/>
          <p:nvPr/>
        </p:nvGrpSpPr>
        <p:grpSpPr>
          <a:xfrm>
            <a:off x="-501446" y="3623246"/>
            <a:ext cx="4868659" cy="3245772"/>
            <a:chOff x="-513408" y="2671765"/>
            <a:chExt cx="4868659" cy="3245772"/>
          </a:xfrm>
        </p:grpSpPr>
        <p:grpSp>
          <p:nvGrpSpPr>
            <p:cNvPr id="11" name="Group 10">
              <a:extLst>
                <a:ext uri="{FF2B5EF4-FFF2-40B4-BE49-F238E27FC236}">
                  <a16:creationId xmlns:a16="http://schemas.microsoft.com/office/drawing/2014/main" id="{48676DC5-2DF1-4EA9-A520-634233CE4830}"/>
                </a:ext>
              </a:extLst>
            </p:cNvPr>
            <p:cNvGrpSpPr/>
            <p:nvPr/>
          </p:nvGrpSpPr>
          <p:grpSpPr>
            <a:xfrm>
              <a:off x="-513408" y="2671765"/>
              <a:ext cx="4868659" cy="3245772"/>
              <a:chOff x="-513408" y="2671765"/>
              <a:chExt cx="4868659" cy="3245772"/>
            </a:xfrm>
          </p:grpSpPr>
          <p:graphicFrame>
            <p:nvGraphicFramePr>
              <p:cNvPr id="14" name="Chart 13">
                <a:extLst>
                  <a:ext uri="{FF2B5EF4-FFF2-40B4-BE49-F238E27FC236}">
                    <a16:creationId xmlns:a16="http://schemas.microsoft.com/office/drawing/2014/main" id="{C10199FC-EACA-4DD1-8AA0-1A7CD44B4A23}"/>
                  </a:ext>
                </a:extLst>
              </p:cNvPr>
              <p:cNvGraphicFramePr/>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D009562B-47B9-4C00-8B54-A82AD98DC065}"/>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 name="TextBox 11">
              <a:extLst>
                <a:ext uri="{FF2B5EF4-FFF2-40B4-BE49-F238E27FC236}">
                  <a16:creationId xmlns:a16="http://schemas.microsoft.com/office/drawing/2014/main" id="{7E8DE147-C953-43A7-914E-B9146026FD66}"/>
                </a:ext>
              </a:extLst>
            </p:cNvPr>
            <p:cNvSpPr txBox="1"/>
            <p:nvPr/>
          </p:nvSpPr>
          <p:spPr>
            <a:xfrm>
              <a:off x="655608" y="4114789"/>
              <a:ext cx="2716055" cy="960263"/>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all hacking-related breaches use compromised credentials.</a:t>
              </a:r>
            </a:p>
          </p:txBody>
        </p:sp>
        <p:sp>
          <p:nvSpPr>
            <p:cNvPr id="13" name="TextBox 12">
              <a:extLst>
                <a:ext uri="{FF2B5EF4-FFF2-40B4-BE49-F238E27FC236}">
                  <a16:creationId xmlns:a16="http://schemas.microsoft.com/office/drawing/2014/main" id="{5353F2DB-9602-4520-A2FF-2D761166F2D9}"/>
                </a:ext>
              </a:extLst>
            </p:cNvPr>
            <p:cNvSpPr txBox="1"/>
            <p:nvPr/>
          </p:nvSpPr>
          <p:spPr>
            <a:xfrm>
              <a:off x="1036501" y="3544130"/>
              <a:ext cx="1768840" cy="775597"/>
            </a:xfrm>
            <a:prstGeom prst="rect">
              <a:avLst/>
            </a:prstGeom>
            <a:noFill/>
          </p:spPr>
          <p:txBody>
            <a:bodyPr wrap="square" lIns="182880" tIns="0" rIns="182880" bIns="0"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81%</a:t>
              </a:r>
            </a:p>
          </p:txBody>
        </p:sp>
      </p:grpSp>
      <p:sp>
        <p:nvSpPr>
          <p:cNvPr id="16" name="TextBox 15">
            <a:extLst>
              <a:ext uri="{FF2B5EF4-FFF2-40B4-BE49-F238E27FC236}">
                <a16:creationId xmlns:a16="http://schemas.microsoft.com/office/drawing/2014/main" id="{2518DD71-D522-4910-B249-644B4E8D3789}"/>
              </a:ext>
            </a:extLst>
          </p:cNvPr>
          <p:cNvSpPr txBox="1"/>
          <p:nvPr/>
        </p:nvSpPr>
        <p:spPr>
          <a:xfrm>
            <a:off x="3015423" y="5501806"/>
            <a:ext cx="177800"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rPr>
              <a:t>1</a:t>
            </a:r>
          </a:p>
        </p:txBody>
      </p:sp>
      <p:grpSp>
        <p:nvGrpSpPr>
          <p:cNvPr id="23" name="Group 22">
            <a:extLst>
              <a:ext uri="{FF2B5EF4-FFF2-40B4-BE49-F238E27FC236}">
                <a16:creationId xmlns:a16="http://schemas.microsoft.com/office/drawing/2014/main" id="{6CA3B91D-0991-410A-A9BB-362535508C5F}"/>
              </a:ext>
            </a:extLst>
          </p:cNvPr>
          <p:cNvGrpSpPr/>
          <p:nvPr/>
        </p:nvGrpSpPr>
        <p:grpSpPr>
          <a:xfrm>
            <a:off x="3802301" y="3622004"/>
            <a:ext cx="4868659" cy="3245772"/>
            <a:chOff x="-513408" y="2671765"/>
            <a:chExt cx="4868659" cy="3245772"/>
          </a:xfrm>
        </p:grpSpPr>
        <p:grpSp>
          <p:nvGrpSpPr>
            <p:cNvPr id="24" name="Group 23">
              <a:extLst>
                <a:ext uri="{FF2B5EF4-FFF2-40B4-BE49-F238E27FC236}">
                  <a16:creationId xmlns:a16="http://schemas.microsoft.com/office/drawing/2014/main" id="{3064D5A8-BA58-49A0-A9CE-D4D4D32B6337}"/>
                </a:ext>
              </a:extLst>
            </p:cNvPr>
            <p:cNvGrpSpPr/>
            <p:nvPr/>
          </p:nvGrpSpPr>
          <p:grpSpPr>
            <a:xfrm>
              <a:off x="-513408" y="2671765"/>
              <a:ext cx="4868659" cy="3245772"/>
              <a:chOff x="-513408" y="2671765"/>
              <a:chExt cx="4868659" cy="3245772"/>
            </a:xfrm>
          </p:grpSpPr>
          <p:graphicFrame>
            <p:nvGraphicFramePr>
              <p:cNvPr id="27" name="Chart 26">
                <a:extLst>
                  <a:ext uri="{FF2B5EF4-FFF2-40B4-BE49-F238E27FC236}">
                    <a16:creationId xmlns:a16="http://schemas.microsoft.com/office/drawing/2014/main" id="{3118B391-831F-47BE-9153-C7C44F83C98E}"/>
                  </a:ext>
                </a:extLst>
              </p:cNvPr>
              <p:cNvGraphicFramePr/>
              <p:nvPr>
                <p:extLst>
                  <p:ext uri="{D42A27DB-BD31-4B8C-83A1-F6EECF244321}">
                    <p14:modId xmlns:p14="http://schemas.microsoft.com/office/powerpoint/2010/main" val="1873385064"/>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4"/>
              </a:graphicData>
            </a:graphic>
          </p:graphicFrame>
          <p:sp>
            <p:nvSpPr>
              <p:cNvPr id="28" name="Oval 27">
                <a:extLst>
                  <a:ext uri="{FF2B5EF4-FFF2-40B4-BE49-F238E27FC236}">
                    <a16:creationId xmlns:a16="http://schemas.microsoft.com/office/drawing/2014/main" id="{3B2E6D6F-775C-436F-86FE-C6D306B3BBC5}"/>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5" name="TextBox 24">
              <a:extLst>
                <a:ext uri="{FF2B5EF4-FFF2-40B4-BE49-F238E27FC236}">
                  <a16:creationId xmlns:a16="http://schemas.microsoft.com/office/drawing/2014/main" id="{4E3395A8-2459-42A2-BCA7-4B776E6D2F0E}"/>
                </a:ext>
              </a:extLst>
            </p:cNvPr>
            <p:cNvSpPr txBox="1"/>
            <p:nvPr/>
          </p:nvSpPr>
          <p:spPr>
            <a:xfrm>
              <a:off x="655608" y="4114789"/>
              <a:ext cx="2740891" cy="960263"/>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individuals use only 3 or 4 passwords across all of their accounts.</a:t>
              </a:r>
            </a:p>
          </p:txBody>
        </p:sp>
        <p:sp>
          <p:nvSpPr>
            <p:cNvPr id="26" name="TextBox 25">
              <a:extLst>
                <a:ext uri="{FF2B5EF4-FFF2-40B4-BE49-F238E27FC236}">
                  <a16:creationId xmlns:a16="http://schemas.microsoft.com/office/drawing/2014/main" id="{031E8B05-7F2F-4EDA-BB83-E2A6120582FA}"/>
                </a:ext>
              </a:extLst>
            </p:cNvPr>
            <p:cNvSpPr txBox="1"/>
            <p:nvPr/>
          </p:nvSpPr>
          <p:spPr>
            <a:xfrm>
              <a:off x="1036501" y="3539761"/>
              <a:ext cx="1768840" cy="775597"/>
            </a:xfrm>
            <a:prstGeom prst="rect">
              <a:avLst/>
            </a:prstGeom>
            <a:noFill/>
          </p:spPr>
          <p:txBody>
            <a:bodyPr wrap="square" lIns="182880" tIns="0" rIns="182880" bIns="0"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75%</a:t>
              </a:r>
            </a:p>
          </p:txBody>
        </p:sp>
      </p:grpSp>
      <p:sp>
        <p:nvSpPr>
          <p:cNvPr id="29" name="TextBox 28">
            <a:extLst>
              <a:ext uri="{FF2B5EF4-FFF2-40B4-BE49-F238E27FC236}">
                <a16:creationId xmlns:a16="http://schemas.microsoft.com/office/drawing/2014/main" id="{3D3F29B8-CD84-4E7A-A81A-89C90C9E5FF4}"/>
              </a:ext>
            </a:extLst>
          </p:cNvPr>
          <p:cNvSpPr txBox="1"/>
          <p:nvPr/>
        </p:nvSpPr>
        <p:spPr>
          <a:xfrm>
            <a:off x="6616983" y="5509110"/>
            <a:ext cx="177800"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rPr>
              <a:t>2</a:t>
            </a:r>
          </a:p>
        </p:txBody>
      </p:sp>
      <p:sp>
        <p:nvSpPr>
          <p:cNvPr id="39" name="TextBox 38">
            <a:extLst>
              <a:ext uri="{FF2B5EF4-FFF2-40B4-BE49-F238E27FC236}">
                <a16:creationId xmlns:a16="http://schemas.microsoft.com/office/drawing/2014/main" id="{2E6A733C-F872-4A2D-9079-EC9F8DE4773C}"/>
              </a:ext>
            </a:extLst>
          </p:cNvPr>
          <p:cNvSpPr txBox="1"/>
          <p:nvPr/>
        </p:nvSpPr>
        <p:spPr>
          <a:xfrm>
            <a:off x="9225180" y="6237484"/>
            <a:ext cx="2973747" cy="307777"/>
          </a:xfrm>
          <a:prstGeom prst="rect">
            <a:avLst/>
          </a:prstGeom>
          <a:noFill/>
        </p:spPr>
        <p:txBody>
          <a:bodyPr wrap="square" lIns="0" tIns="0" rIns="0" bIns="0" rtlCol="0">
            <a:spAutoFit/>
          </a:bodyPr>
          <a:lstStyle/>
          <a:p>
            <a:r>
              <a:rPr lang="en-US" sz="1000" dirty="0">
                <a:gradFill>
                  <a:gsLst>
                    <a:gs pos="2917">
                      <a:schemeClr val="tx1"/>
                    </a:gs>
                    <a:gs pos="30000">
                      <a:schemeClr val="tx1"/>
                    </a:gs>
                  </a:gsLst>
                  <a:lin ang="5400000" scaled="0"/>
                </a:gradFill>
              </a:rPr>
              <a:t>1 </a:t>
            </a:r>
            <a:r>
              <a:rPr lang="en-US" sz="1000" dirty="0">
                <a:gradFill>
                  <a:gsLst>
                    <a:gs pos="2917">
                      <a:schemeClr val="tx1"/>
                    </a:gs>
                    <a:gs pos="30000">
                      <a:schemeClr val="tx1"/>
                    </a:gs>
                  </a:gsLst>
                  <a:lin ang="5400000" scaled="0"/>
                </a:gradFill>
                <a:hlinkClick r:id="rId5"/>
              </a:rPr>
              <a:t>Verizon 2017 Breach Investigations Report</a:t>
            </a:r>
            <a:endParaRPr lang="en-US" sz="1000" dirty="0">
              <a:gradFill>
                <a:gsLst>
                  <a:gs pos="2917">
                    <a:schemeClr val="tx1"/>
                  </a:gs>
                  <a:gs pos="30000">
                    <a:schemeClr val="tx1"/>
                  </a:gs>
                </a:gsLst>
                <a:lin ang="5400000" scaled="0"/>
              </a:gradFill>
            </a:endParaRPr>
          </a:p>
          <a:p>
            <a:r>
              <a:rPr lang="en-US" sz="1000" dirty="0">
                <a:gradFill>
                  <a:gsLst>
                    <a:gs pos="2917">
                      <a:schemeClr val="tx1"/>
                    </a:gs>
                    <a:gs pos="30000">
                      <a:schemeClr val="tx1"/>
                    </a:gs>
                  </a:gsLst>
                  <a:lin ang="5400000" scaled="0"/>
                </a:gradFill>
              </a:rPr>
              <a:t>2 Security Week Survey</a:t>
            </a:r>
          </a:p>
        </p:txBody>
      </p:sp>
    </p:spTree>
    <p:extLst>
      <p:ext uri="{BB962C8B-B14F-4D97-AF65-F5344CB8AC3E}">
        <p14:creationId xmlns:p14="http://schemas.microsoft.com/office/powerpoint/2010/main" val="141866885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81438204-12E3-4B40-B89B-E22A4082B7DD}"/>
              </a:ext>
            </a:extLst>
          </p:cNvPr>
          <p:cNvPicPr>
            <a:picLocks noGrp="1" noChangeAspect="1"/>
          </p:cNvPicPr>
          <p:nvPr>
            <p:ph type="pic" sz="quarter" idx="10"/>
          </p:nvPr>
        </p:nvPicPr>
        <p:blipFill rotWithShape="1">
          <a:blip r:embed="rId3"/>
          <a:srcRect l="17153" r="41551"/>
          <a:stretch/>
        </p:blipFill>
        <p:spPr>
          <a:xfrm>
            <a:off x="6334125" y="0"/>
            <a:ext cx="6102349" cy="6994525"/>
          </a:xfrm>
        </p:spPr>
      </p:pic>
      <p:sp>
        <p:nvSpPr>
          <p:cNvPr id="11" name="Title 10">
            <a:extLst>
              <a:ext uri="{FF2B5EF4-FFF2-40B4-BE49-F238E27FC236}">
                <a16:creationId xmlns:a16="http://schemas.microsoft.com/office/drawing/2014/main" id="{A692E305-3E53-4BAE-9552-517E7F6B658B}"/>
              </a:ext>
            </a:extLst>
          </p:cNvPr>
          <p:cNvSpPr>
            <a:spLocks noGrp="1"/>
          </p:cNvSpPr>
          <p:nvPr>
            <p:ph type="title"/>
          </p:nvPr>
        </p:nvSpPr>
        <p:spPr/>
        <p:txBody>
          <a:bodyPr/>
          <a:lstStyle/>
          <a:p>
            <a:r>
              <a:rPr lang="en-US" dirty="0"/>
              <a:t>Our expertise + </a:t>
            </a:r>
            <a:br>
              <a:rPr lang="en-US" dirty="0"/>
            </a:br>
            <a:r>
              <a:rPr lang="en-US" dirty="0"/>
              <a:t>Microsoft 365 Business</a:t>
            </a:r>
          </a:p>
        </p:txBody>
      </p:sp>
      <p:sp>
        <p:nvSpPr>
          <p:cNvPr id="16" name="Text Placeholder 15">
            <a:extLst>
              <a:ext uri="{FF2B5EF4-FFF2-40B4-BE49-F238E27FC236}">
                <a16:creationId xmlns:a16="http://schemas.microsoft.com/office/drawing/2014/main" id="{B5073239-6FFB-447E-9DB6-41DF92FF385E}"/>
              </a:ext>
            </a:extLst>
          </p:cNvPr>
          <p:cNvSpPr>
            <a:spLocks noGrp="1"/>
          </p:cNvSpPr>
          <p:nvPr>
            <p:ph type="body" sz="quarter" idx="11"/>
          </p:nvPr>
        </p:nvSpPr>
        <p:spPr>
          <a:xfrm>
            <a:off x="434975" y="1672046"/>
            <a:ext cx="5461623" cy="4576354"/>
          </a:xfrm>
        </p:spPr>
        <p:txBody>
          <a:bodyPr/>
          <a:lstStyle/>
          <a:p>
            <a:r>
              <a:rPr lang="en-US" sz="1600" b="1" dirty="0"/>
              <a:t>We’re experts at…</a:t>
            </a:r>
          </a:p>
          <a:p>
            <a:r>
              <a:rPr lang="en-US" sz="1600" dirty="0">
                <a:solidFill>
                  <a:srgbClr val="FF00FF"/>
                </a:solidFill>
              </a:rPr>
              <a:t>Supporting point #1</a:t>
            </a:r>
          </a:p>
          <a:p>
            <a:r>
              <a:rPr lang="en-US" sz="1600" dirty="0">
                <a:solidFill>
                  <a:srgbClr val="FF00FF"/>
                </a:solidFill>
              </a:rPr>
              <a:t>Supporting point #2</a:t>
            </a:r>
          </a:p>
          <a:p>
            <a:pPr>
              <a:spcAft>
                <a:spcPts val="1500"/>
              </a:spcAft>
            </a:pPr>
            <a:r>
              <a:rPr lang="en-US" sz="1600" dirty="0">
                <a:solidFill>
                  <a:srgbClr val="FF00FF"/>
                </a:solidFill>
              </a:rPr>
              <a:t>Supporting point #3</a:t>
            </a:r>
          </a:p>
          <a:p>
            <a:r>
              <a:rPr lang="en-US" sz="1600" b="1" dirty="0"/>
              <a:t>We can help you…</a:t>
            </a:r>
          </a:p>
          <a:p>
            <a:r>
              <a:rPr lang="en-US" sz="1600" dirty="0">
                <a:solidFill>
                  <a:srgbClr val="FF00FF"/>
                </a:solidFill>
              </a:rPr>
              <a:t>Supporting point #1</a:t>
            </a:r>
          </a:p>
          <a:p>
            <a:r>
              <a:rPr lang="en-US" sz="1600" dirty="0">
                <a:solidFill>
                  <a:srgbClr val="FF00FF"/>
                </a:solidFill>
              </a:rPr>
              <a:t>Supporting point #2</a:t>
            </a:r>
          </a:p>
          <a:p>
            <a:pPr>
              <a:spcAft>
                <a:spcPts val="1500"/>
              </a:spcAft>
            </a:pPr>
            <a:r>
              <a:rPr lang="en-US" sz="1600" dirty="0">
                <a:solidFill>
                  <a:srgbClr val="FF00FF"/>
                </a:solidFill>
              </a:rPr>
              <a:t>Supporting point #3</a:t>
            </a:r>
          </a:p>
          <a:p>
            <a:r>
              <a:rPr lang="en-US" sz="1600" b="1" dirty="0"/>
              <a:t>We can manage your…</a:t>
            </a:r>
          </a:p>
          <a:p>
            <a:r>
              <a:rPr lang="en-US" sz="1600" dirty="0">
                <a:solidFill>
                  <a:srgbClr val="FF00FF"/>
                </a:solidFill>
              </a:rPr>
              <a:t>Supporting point #1</a:t>
            </a:r>
          </a:p>
          <a:p>
            <a:r>
              <a:rPr lang="en-US" sz="1600" dirty="0">
                <a:solidFill>
                  <a:srgbClr val="FF00FF"/>
                </a:solidFill>
              </a:rPr>
              <a:t>Supporting point #2</a:t>
            </a:r>
          </a:p>
          <a:p>
            <a:r>
              <a:rPr lang="en-US" sz="1600" dirty="0">
                <a:solidFill>
                  <a:srgbClr val="FF00FF"/>
                </a:solidFill>
              </a:rPr>
              <a:t>Supporting point #3</a:t>
            </a:r>
          </a:p>
          <a:p>
            <a:endParaRPr lang="en-US" sz="1600" dirty="0"/>
          </a:p>
        </p:txBody>
      </p:sp>
      <p:pic>
        <p:nvPicPr>
          <p:cNvPr id="22" name="Picture 21" descr="cid:image003.png@01D2AD96.BCB89A00">
            <a:extLst>
              <a:ext uri="{FF2B5EF4-FFF2-40B4-BE49-F238E27FC236}">
                <a16:creationId xmlns:a16="http://schemas.microsoft.com/office/drawing/2014/main" id="{08F19651-36B4-4993-BE17-B7A69E64DA33}"/>
              </a:ext>
            </a:extLst>
          </p:cNvPr>
          <p:cNvPicPr/>
          <p:nvPr/>
        </p:nvPicPr>
        <p:blipFill rotWithShape="1">
          <a:blip r:embed="rId4">
            <a:extLst>
              <a:ext uri="{28A0092B-C50C-407E-A947-70E740481C1C}">
                <a14:useLocalDpi xmlns:a14="http://schemas.microsoft.com/office/drawing/2010/main" val="0"/>
              </a:ext>
            </a:extLst>
          </a:blip>
          <a:srcRect r="4416"/>
          <a:stretch/>
        </p:blipFill>
        <p:spPr bwMode="auto">
          <a:xfrm>
            <a:off x="4672303" y="5712037"/>
            <a:ext cx="1284550" cy="833224"/>
          </a:xfrm>
          <a:prstGeom prst="rect">
            <a:avLst/>
          </a:prstGeom>
          <a:solidFill>
            <a:srgbClr val="FF00FF"/>
          </a:solidFill>
          <a:ln>
            <a:solidFill>
              <a:srgbClr val="FF00FF"/>
            </a:solidFill>
          </a:ln>
        </p:spPr>
      </p:pic>
    </p:spTree>
    <p:extLst>
      <p:ext uri="{BB962C8B-B14F-4D97-AF65-F5344CB8AC3E}">
        <p14:creationId xmlns:p14="http://schemas.microsoft.com/office/powerpoint/2010/main" val="37358440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13C1D-E6B6-4FB9-8709-6DDC914463DD}"/>
              </a:ext>
            </a:extLst>
          </p:cNvPr>
          <p:cNvPicPr>
            <a:picLocks noChangeAspect="1"/>
          </p:cNvPicPr>
          <p:nvPr/>
        </p:nvPicPr>
        <p:blipFill rotWithShape="1">
          <a:blip r:embed="rId3">
            <a:extLst>
              <a:ext uri="{28A0092B-C50C-407E-A947-70E740481C1C}">
                <a14:useLocalDpi xmlns:a14="http://schemas.microsoft.com/office/drawing/2010/main" val="0"/>
              </a:ext>
            </a:extLst>
          </a:blip>
          <a:srcRect l="18601" r="11899"/>
          <a:stretch/>
        </p:blipFill>
        <p:spPr>
          <a:xfrm>
            <a:off x="6809210" y="-1"/>
            <a:ext cx="5626382" cy="6994525"/>
          </a:xfrm>
          <a:prstGeom prst="rect">
            <a:avLst/>
          </a:prstGeom>
        </p:spPr>
      </p:pic>
      <p:sp>
        <p:nvSpPr>
          <p:cNvPr id="10" name="TextBox 9">
            <a:extLst>
              <a:ext uri="{FF2B5EF4-FFF2-40B4-BE49-F238E27FC236}">
                <a16:creationId xmlns:a16="http://schemas.microsoft.com/office/drawing/2014/main" id="{B9C6629A-65D5-4D81-9B18-124291A723BB}"/>
              </a:ext>
            </a:extLst>
          </p:cNvPr>
          <p:cNvSpPr txBox="1"/>
          <p:nvPr/>
        </p:nvSpPr>
        <p:spPr>
          <a:xfrm>
            <a:off x="307669" y="83314"/>
            <a:ext cx="6121515" cy="2893865"/>
          </a:xfrm>
          <a:prstGeom prst="rect">
            <a:avLst/>
          </a:prstGeom>
          <a:noFill/>
        </p:spPr>
        <p:txBody>
          <a:bodyPr wrap="square" lIns="0" tIns="149217" rIns="186521" bIns="149217" numCol="1" spcCol="457200" rtlCol="0">
            <a:spAutoFit/>
          </a:bodyPr>
          <a:lstStyle/>
          <a:p>
            <a:pPr defTabSz="932597">
              <a:lnSpc>
                <a:spcPct val="110000"/>
              </a:lnSpc>
              <a:spcAft>
                <a:spcPts val="612"/>
              </a:spcAft>
            </a:pPr>
            <a:r>
              <a:rPr lang="en-US" sz="1632" dirty="0">
                <a:solidFill>
                  <a:srgbClr val="000000"/>
                </a:solidFill>
                <a:latin typeface="Segoe UI Semibold" panose="020B0702040204020203" pitchFamily="34" charset="0"/>
                <a:cs typeface="Segoe UI Semibold" panose="020B0702040204020203" pitchFamily="34" charset="0"/>
              </a:rPr>
              <a:t>Turn to </a:t>
            </a:r>
            <a:r>
              <a:rPr lang="en-US" sz="1632" dirty="0">
                <a:solidFill>
                  <a:srgbClr val="FF33CC"/>
                </a:solidFill>
                <a:latin typeface="Segoe UI Semibold" panose="020B0702040204020203" pitchFamily="34" charset="0"/>
                <a:cs typeface="Segoe UI Semibold" panose="020B0702040204020203" pitchFamily="34" charset="0"/>
              </a:rPr>
              <a:t>&lt;&lt;Microsoft Partner&gt;&gt; </a:t>
            </a:r>
            <a:r>
              <a:rPr lang="en-US" sz="1632" dirty="0">
                <a:solidFill>
                  <a:srgbClr val="000000"/>
                </a:solidFill>
                <a:latin typeface="Segoe UI Semibold" panose="020B0702040204020203" pitchFamily="34" charset="0"/>
                <a:cs typeface="Segoe UI Semibold" panose="020B0702040204020203" pitchFamily="34" charset="0"/>
              </a:rPr>
              <a:t>for the expertise you need to help you safeguard your business data.  We know IT security and we know Microsoft 365 Business. We can help you control and manage access to sensitive information, protect company data across devices, and guard against unsafe attachments, suspicious links, and other cyber threats. </a:t>
            </a:r>
          </a:p>
          <a:p>
            <a:pPr defTabSz="932597">
              <a:lnSpc>
                <a:spcPct val="110000"/>
              </a:lnSpc>
              <a:spcAft>
                <a:spcPts val="612"/>
              </a:spcAft>
            </a:pPr>
            <a:r>
              <a:rPr lang="en-US" sz="1632" dirty="0">
                <a:solidFill>
                  <a:srgbClr val="000000"/>
                </a:solidFill>
                <a:latin typeface="Segoe UI Semibold" panose="020B0702040204020203" pitchFamily="34" charset="0"/>
                <a:cs typeface="Segoe UI Semibold" panose="020B0702040204020203" pitchFamily="34" charset="0"/>
              </a:rPr>
              <a:t>You can expect guidance, recommendations, and best practices to keep your business data safe from both internal and external threats with a simple, cost-effective solution.</a:t>
            </a:r>
          </a:p>
        </p:txBody>
      </p:sp>
      <p:sp>
        <p:nvSpPr>
          <p:cNvPr id="17" name="TextBox 16">
            <a:extLst>
              <a:ext uri="{FF2B5EF4-FFF2-40B4-BE49-F238E27FC236}">
                <a16:creationId xmlns:a16="http://schemas.microsoft.com/office/drawing/2014/main" id="{F83E7C5A-D6E3-4265-96C6-A35F852D04ED}"/>
              </a:ext>
            </a:extLst>
          </p:cNvPr>
          <p:cNvSpPr txBox="1"/>
          <p:nvPr/>
        </p:nvSpPr>
        <p:spPr>
          <a:xfrm>
            <a:off x="307669" y="3204061"/>
            <a:ext cx="6061234" cy="374788"/>
          </a:xfrm>
          <a:prstGeom prst="rect">
            <a:avLst/>
          </a:prstGeom>
          <a:noFill/>
        </p:spPr>
        <p:txBody>
          <a:bodyPr wrap="square" lIns="0" tIns="0" rIns="186521" bIns="149217" rtlCol="0">
            <a:spAutoFit/>
          </a:bodyPr>
          <a:lstStyle/>
          <a:p>
            <a:pPr defTabSz="951121">
              <a:defRPr/>
            </a:pPr>
            <a:r>
              <a:rPr lang="en-US" sz="1428" dirty="0">
                <a:solidFill>
                  <a:srgbClr val="000000"/>
                </a:solidFill>
                <a:latin typeface="Segoe UI Semibold" panose="020B0702040204020203" pitchFamily="34" charset="0"/>
                <a:cs typeface="Segoe UI Semibold" panose="020B0702040204020203" pitchFamily="34" charset="0"/>
              </a:rPr>
              <a:t>Our </a:t>
            </a:r>
            <a:r>
              <a:rPr lang="en-US" sz="1428" dirty="0">
                <a:solidFill>
                  <a:srgbClr val="FF33CC"/>
                </a:solidFill>
                <a:latin typeface="Segoe UI Semibold" panose="020B0702040204020203" pitchFamily="34" charset="0"/>
                <a:cs typeface="Segoe UI Semibold" panose="020B0702040204020203" pitchFamily="34" charset="0"/>
              </a:rPr>
              <a:t>[Offer name for Microsoft 365 Business Secure Deployment] </a:t>
            </a:r>
            <a:r>
              <a:rPr lang="en-US" sz="1428" dirty="0">
                <a:solidFill>
                  <a:srgbClr val="000000"/>
                </a:solidFill>
                <a:latin typeface="Segoe UI Semibold" panose="020B0702040204020203" pitchFamily="34" charset="0"/>
                <a:cs typeface="Segoe UI Semibold" panose="020B0702040204020203" pitchFamily="34" charset="0"/>
              </a:rPr>
              <a:t>will:</a:t>
            </a:r>
          </a:p>
        </p:txBody>
      </p:sp>
      <p:sp>
        <p:nvSpPr>
          <p:cNvPr id="21" name="TextBox 20">
            <a:extLst>
              <a:ext uri="{FF2B5EF4-FFF2-40B4-BE49-F238E27FC236}">
                <a16:creationId xmlns:a16="http://schemas.microsoft.com/office/drawing/2014/main" id="{9D7342BB-99BB-48B4-8B96-E2559AD34492}"/>
              </a:ext>
            </a:extLst>
          </p:cNvPr>
          <p:cNvSpPr txBox="1"/>
          <p:nvPr/>
        </p:nvSpPr>
        <p:spPr>
          <a:xfrm>
            <a:off x="307668" y="3636701"/>
            <a:ext cx="5773490" cy="2264226"/>
          </a:xfrm>
          <a:prstGeom prst="rect">
            <a:avLst/>
          </a:prstGeom>
          <a:noFill/>
        </p:spPr>
        <p:txBody>
          <a:bodyPr wrap="square" lIns="0" tIns="0" rIns="186521" bIns="149217" rtlCol="0">
            <a:spAutoFit/>
          </a:bodyPr>
          <a:lstStyle/>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Assess your current security state to help us understand how secure your organization really is</a:t>
            </a:r>
          </a:p>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Remediate high priority security concerns and identify security objectives based on strengths, distinctions and uniqueness of your organization</a:t>
            </a:r>
          </a:p>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Deploy Microsoft 365 Business</a:t>
            </a:r>
          </a:p>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Configure advanced security features based on</a:t>
            </a:r>
          </a:p>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Identify and protect sensitive data</a:t>
            </a:r>
          </a:p>
          <a:p>
            <a:pPr marL="342900" indent="-342900" defTabSz="951121">
              <a:lnSpc>
                <a:spcPct val="95000"/>
              </a:lnSpc>
              <a:spcAft>
                <a:spcPts val="612"/>
              </a:spcAft>
              <a:buFont typeface="Arial" panose="020B0604020202020204" pitchFamily="34" charset="0"/>
              <a:buChar char="•"/>
              <a:defRPr/>
            </a:pPr>
            <a:r>
              <a:rPr lang="en-US" sz="1224" dirty="0">
                <a:solidFill>
                  <a:srgbClr val="000000"/>
                </a:solidFill>
                <a:latin typeface="Segoe UI" panose="020B0502040204020203" pitchFamily="34" charset="0"/>
                <a:cs typeface="Segoe UI" panose="020B0502040204020203" pitchFamily="34" charset="0"/>
              </a:rPr>
              <a:t>Provide ongoing services based on an actionable security roadmap</a:t>
            </a:r>
          </a:p>
          <a:p>
            <a:pPr defTabSz="951121">
              <a:lnSpc>
                <a:spcPct val="95000"/>
              </a:lnSpc>
              <a:spcAft>
                <a:spcPts val="612"/>
              </a:spcAft>
              <a:defRPr/>
            </a:pPr>
            <a:endParaRPr lang="en-US" sz="1224" dirty="0">
              <a:solidFill>
                <a:srgbClr val="FF33CC"/>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CCEC1A9F-6A03-4FF0-913F-D2D7C0212FE2}"/>
              </a:ext>
            </a:extLst>
          </p:cNvPr>
          <p:cNvSpPr/>
          <p:nvPr/>
        </p:nvSpPr>
        <p:spPr bwMode="auto">
          <a:xfrm>
            <a:off x="882" y="6263666"/>
            <a:ext cx="12434711" cy="73085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5" name="TextBox 24">
            <a:extLst>
              <a:ext uri="{FF2B5EF4-FFF2-40B4-BE49-F238E27FC236}">
                <a16:creationId xmlns:a16="http://schemas.microsoft.com/office/drawing/2014/main" id="{6E9F9CF7-D95E-4328-B111-199EF12A7033}"/>
              </a:ext>
            </a:extLst>
          </p:cNvPr>
          <p:cNvSpPr txBox="1"/>
          <p:nvPr/>
        </p:nvSpPr>
        <p:spPr>
          <a:xfrm>
            <a:off x="1727196" y="6388137"/>
            <a:ext cx="9224661" cy="462746"/>
          </a:xfrm>
          <a:prstGeom prst="rect">
            <a:avLst/>
          </a:prstGeom>
          <a:noFill/>
        </p:spPr>
        <p:txBody>
          <a:bodyPr wrap="square" lIns="0" tIns="0" rIns="186521" bIns="0" rtlCol="0">
            <a:spAutoFit/>
          </a:bodyPr>
          <a:lstStyle/>
          <a:p>
            <a:pPr defTabSz="951121">
              <a:spcAft>
                <a:spcPts val="612"/>
              </a:spcAft>
              <a:defRPr/>
            </a:pPr>
            <a:r>
              <a:rPr lang="en-US" sz="1224">
                <a:solidFill>
                  <a:srgbClr val="FF33CC"/>
                </a:solidFill>
                <a:latin typeface="Segoe UI" panose="020B0502040204020203" pitchFamily="34" charset="0"/>
                <a:cs typeface="Segoe UI" panose="020B0502040204020203" pitchFamily="34" charset="0"/>
              </a:rPr>
              <a:t>&lt;&lt;Microsoft Partner&gt;&gt;		     </a:t>
            </a:r>
          </a:p>
          <a:p>
            <a:pPr defTabSz="951121">
              <a:spcAft>
                <a:spcPts val="612"/>
              </a:spcAft>
              <a:defRPr/>
            </a:pPr>
            <a:r>
              <a:rPr lang="en-US" sz="1224">
                <a:solidFill>
                  <a:srgbClr val="FF33CC"/>
                </a:solidFill>
                <a:latin typeface="Segoe UI" panose="020B0502040204020203" pitchFamily="34" charset="0"/>
                <a:cs typeface="Segoe UI" panose="020B0502040204020203" pitchFamily="34" charset="0"/>
              </a:rPr>
              <a:t>&lt;&lt;Microsoft Partner Contact Information&gt;&gt;</a:t>
            </a:r>
          </a:p>
        </p:txBody>
      </p:sp>
      <p:sp>
        <p:nvSpPr>
          <p:cNvPr id="26" name="TextBox 25">
            <a:extLst>
              <a:ext uri="{FF2B5EF4-FFF2-40B4-BE49-F238E27FC236}">
                <a16:creationId xmlns:a16="http://schemas.microsoft.com/office/drawing/2014/main" id="{E038CECC-4CF8-47B4-A2F2-E11C212FD438}"/>
              </a:ext>
            </a:extLst>
          </p:cNvPr>
          <p:cNvSpPr txBox="1"/>
          <p:nvPr/>
        </p:nvSpPr>
        <p:spPr>
          <a:xfrm>
            <a:off x="280986" y="6407081"/>
            <a:ext cx="966389" cy="423508"/>
          </a:xfrm>
          <a:prstGeom prst="rect">
            <a:avLst/>
          </a:prstGeom>
          <a:noFill/>
          <a:ln>
            <a:solidFill>
              <a:srgbClr val="FF33CC"/>
            </a:solidFill>
          </a:ln>
        </p:spPr>
        <p:txBody>
          <a:bodyPr wrap="square" rtlCol="0">
            <a:spAutoFit/>
          </a:bodyPr>
          <a:lstStyle/>
          <a:p>
            <a:pPr algn="ctr" defTabSz="932563"/>
            <a:r>
              <a:rPr lang="en-US" sz="1049" b="1">
                <a:solidFill>
                  <a:srgbClr val="FF33CC"/>
                </a:solidFill>
                <a:latin typeface="Segoe UI" panose="020B0502040204020203" pitchFamily="34" charset="0"/>
                <a:cs typeface="Segoe UI" panose="020B0502040204020203" pitchFamily="34" charset="0"/>
              </a:rPr>
              <a:t>Partner </a:t>
            </a:r>
          </a:p>
          <a:p>
            <a:pPr algn="ctr" defTabSz="932563"/>
            <a:r>
              <a:rPr lang="en-US" sz="1049" b="1">
                <a:solidFill>
                  <a:srgbClr val="FF33CC"/>
                </a:solidFill>
                <a:latin typeface="Segoe UI" panose="020B0502040204020203" pitchFamily="34" charset="0"/>
                <a:cs typeface="Segoe UI" panose="020B0502040204020203" pitchFamily="34" charset="0"/>
              </a:rPr>
              <a:t>Logo</a:t>
            </a:r>
          </a:p>
        </p:txBody>
      </p:sp>
    </p:spTree>
    <p:extLst>
      <p:ext uri="{BB962C8B-B14F-4D97-AF65-F5344CB8AC3E}">
        <p14:creationId xmlns:p14="http://schemas.microsoft.com/office/powerpoint/2010/main" val="3491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AFA9A7-7031-4701-B1E7-787609B68A6D}"/>
              </a:ext>
            </a:extLst>
          </p:cNvPr>
          <p:cNvSpPr>
            <a:spLocks noGrp="1"/>
          </p:cNvSpPr>
          <p:nvPr>
            <p:ph type="title"/>
          </p:nvPr>
        </p:nvSpPr>
        <p:spPr/>
        <p:txBody>
          <a:bodyPr/>
          <a:lstStyle/>
          <a:p>
            <a:r>
              <a:rPr lang="en-US" dirty="0"/>
              <a:t>Next Steps</a:t>
            </a:r>
          </a:p>
        </p:txBody>
      </p:sp>
      <p:sp>
        <p:nvSpPr>
          <p:cNvPr id="4" name="Text Placeholder 3">
            <a:extLst>
              <a:ext uri="{FF2B5EF4-FFF2-40B4-BE49-F238E27FC236}">
                <a16:creationId xmlns:a16="http://schemas.microsoft.com/office/drawing/2014/main" id="{7365A88F-AE6D-45CB-A942-79A1DFACA9E3}"/>
              </a:ext>
            </a:extLst>
          </p:cNvPr>
          <p:cNvSpPr>
            <a:spLocks noGrp="1"/>
          </p:cNvSpPr>
          <p:nvPr>
            <p:ph type="body" sz="quarter" idx="11"/>
          </p:nvPr>
        </p:nvSpPr>
        <p:spPr>
          <a:xfrm>
            <a:off x="434975" y="2412482"/>
            <a:ext cx="5521877" cy="2624741"/>
          </a:xfrm>
        </p:spPr>
        <p:txBody>
          <a:bodyPr/>
          <a:lstStyle/>
          <a:p>
            <a:pPr marL="457200" indent="-457200">
              <a:buFont typeface="Arial" panose="020B0604020202020204" pitchFamily="34" charset="0"/>
              <a:buChar char="•"/>
            </a:pPr>
            <a:r>
              <a:rPr lang="en-US" dirty="0"/>
              <a:t>Download </a:t>
            </a:r>
            <a:br>
              <a:rPr lang="en-US" dirty="0"/>
            </a:br>
            <a:r>
              <a:rPr lang="en-US" dirty="0">
                <a:solidFill>
                  <a:srgbClr val="FF00FF"/>
                </a:solidFill>
              </a:rPr>
              <a:t>&lt;Partner Managed Services deliverable&gt;</a:t>
            </a:r>
          </a:p>
          <a:p>
            <a:pPr marL="457200" indent="-457200">
              <a:buFont typeface="Arial" panose="020B0604020202020204" pitchFamily="34" charset="0"/>
              <a:buChar char="•"/>
            </a:pPr>
            <a:r>
              <a:rPr lang="en-US" dirty="0">
                <a:solidFill>
                  <a:schemeClr val="tx1"/>
                </a:solidFill>
              </a:rPr>
              <a:t>Take a </a:t>
            </a:r>
            <a:r>
              <a:rPr lang="en-US" dirty="0">
                <a:solidFill>
                  <a:schemeClr val="tx1"/>
                </a:solidFill>
                <a:hlinkClick r:id="rId3"/>
              </a:rPr>
              <a:t>guided tour </a:t>
            </a:r>
            <a:r>
              <a:rPr lang="en-US" dirty="0">
                <a:solidFill>
                  <a:schemeClr val="tx1"/>
                </a:solidFill>
              </a:rPr>
              <a:t>of </a:t>
            </a:r>
            <a:br>
              <a:rPr lang="en-US" dirty="0">
                <a:solidFill>
                  <a:schemeClr val="tx1"/>
                </a:solidFill>
              </a:rPr>
            </a:br>
            <a:r>
              <a:rPr lang="en-US" dirty="0">
                <a:solidFill>
                  <a:schemeClr val="tx1"/>
                </a:solidFill>
              </a:rPr>
              <a:t>Microsoft 365 Business</a:t>
            </a:r>
          </a:p>
          <a:p>
            <a:pPr marL="457200" indent="-457200">
              <a:buFont typeface="Arial" panose="020B0604020202020204" pitchFamily="34" charset="0"/>
              <a:buChar char="•"/>
            </a:pPr>
            <a:r>
              <a:rPr lang="en-US" dirty="0">
                <a:solidFill>
                  <a:schemeClr val="tx1"/>
                </a:solidFill>
              </a:rPr>
              <a:t>Find more </a:t>
            </a:r>
            <a:br>
              <a:rPr lang="en-US" dirty="0">
                <a:solidFill>
                  <a:schemeClr val="tx1"/>
                </a:solidFill>
              </a:rPr>
            </a:br>
            <a:r>
              <a:rPr lang="en-US" dirty="0">
                <a:solidFill>
                  <a:schemeClr val="tx1"/>
                </a:solidFill>
                <a:hlinkClick r:id="rId4"/>
              </a:rPr>
              <a:t>Microsoft 365 Business</a:t>
            </a:r>
            <a:r>
              <a:rPr lang="en-US" dirty="0">
                <a:solidFill>
                  <a:schemeClr val="tx1"/>
                </a:solidFill>
              </a:rPr>
              <a:t> resources</a:t>
            </a:r>
          </a:p>
        </p:txBody>
      </p:sp>
      <p:pic>
        <p:nvPicPr>
          <p:cNvPr id="7" name="Picture 6">
            <a:extLst>
              <a:ext uri="{FF2B5EF4-FFF2-40B4-BE49-F238E27FC236}">
                <a16:creationId xmlns:a16="http://schemas.microsoft.com/office/drawing/2014/main" id="{6D9194D9-38A3-44CF-AF13-1DF3B5E9E9BA}"/>
              </a:ext>
            </a:extLst>
          </p:cNvPr>
          <p:cNvPicPr>
            <a:picLocks/>
          </p:cNvPicPr>
          <p:nvPr/>
        </p:nvPicPr>
        <p:blipFill rotWithShape="1">
          <a:blip r:embed="rId5">
            <a:extLst>
              <a:ext uri="{28A0092B-C50C-407E-A947-70E740481C1C}">
                <a14:useLocalDpi xmlns:a14="http://schemas.microsoft.com/office/drawing/2010/main" val="0"/>
              </a:ext>
            </a:extLst>
          </a:blip>
          <a:srcRect l="8018" t="2692" r="33684"/>
          <a:stretch/>
        </p:blipFill>
        <p:spPr>
          <a:xfrm>
            <a:off x="6218237" y="0"/>
            <a:ext cx="6218238" cy="6994525"/>
          </a:xfrm>
          <a:prstGeom prst="rect">
            <a:avLst/>
          </a:prstGeom>
        </p:spPr>
      </p:pic>
    </p:spTree>
    <p:extLst>
      <p:ext uri="{BB962C8B-B14F-4D97-AF65-F5344CB8AC3E}">
        <p14:creationId xmlns:p14="http://schemas.microsoft.com/office/powerpoint/2010/main" val="28212351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Thank you</a:t>
            </a:r>
          </a:p>
        </p:txBody>
      </p:sp>
    </p:spTree>
    <p:extLst>
      <p:ext uri="{BB962C8B-B14F-4D97-AF65-F5344CB8AC3E}">
        <p14:creationId xmlns:p14="http://schemas.microsoft.com/office/powerpoint/2010/main" val="14064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Appendix</a:t>
            </a:r>
          </a:p>
        </p:txBody>
      </p:sp>
    </p:spTree>
    <p:extLst>
      <p:ext uri="{BB962C8B-B14F-4D97-AF65-F5344CB8AC3E}">
        <p14:creationId xmlns:p14="http://schemas.microsoft.com/office/powerpoint/2010/main" val="17637327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CFA35DE-20F4-454F-83FA-3F9308B46C7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29" r="29"/>
          <a:stretch>
            <a:fillRect/>
          </a:stretch>
        </p:blipFill>
        <p:spPr/>
      </p:pic>
      <p:sp>
        <p:nvSpPr>
          <p:cNvPr id="9" name="Text Placeholder 8">
            <a:extLst>
              <a:ext uri="{FF2B5EF4-FFF2-40B4-BE49-F238E27FC236}">
                <a16:creationId xmlns:a16="http://schemas.microsoft.com/office/drawing/2014/main" id="{6356750F-0F25-4BBA-8E46-A159CD19BA09}"/>
              </a:ext>
            </a:extLst>
          </p:cNvPr>
          <p:cNvSpPr>
            <a:spLocks noGrp="1"/>
          </p:cNvSpPr>
          <p:nvPr>
            <p:ph type="body" sz="quarter" idx="11"/>
          </p:nvPr>
        </p:nvSpPr>
        <p:spPr>
          <a:xfrm>
            <a:off x="434975" y="2692139"/>
            <a:ext cx="5418894" cy="2973163"/>
          </a:xfrm>
        </p:spPr>
        <p:txBody>
          <a:bodyPr/>
          <a:lstStyle/>
          <a:p>
            <a:pPr>
              <a:spcAft>
                <a:spcPts val="1000"/>
              </a:spcAft>
            </a:pPr>
            <a:r>
              <a:rPr lang="en-US" sz="1600" dirty="0"/>
              <a:t>Go beyond passwords and protect against identity compromise, while automatically identifying potential breaches before they cause damage.</a:t>
            </a:r>
          </a:p>
          <a:p>
            <a:pPr marL="285750" indent="-285750">
              <a:spcAft>
                <a:spcPts val="1000"/>
              </a:spcAft>
              <a:buFont typeface="Arial" panose="020B0604020202020204" pitchFamily="34" charset="0"/>
              <a:buChar char="•"/>
            </a:pPr>
            <a:r>
              <a:rPr lang="en-US" sz="1600" dirty="0"/>
              <a:t>Risk-based Conditional Access and Multi-Factor Authentication</a:t>
            </a:r>
          </a:p>
          <a:p>
            <a:pPr marL="285750" indent="-285750">
              <a:spcAft>
                <a:spcPts val="1000"/>
              </a:spcAft>
              <a:buFont typeface="Arial" panose="020B0604020202020204" pitchFamily="34" charset="0"/>
              <a:buChar char="•"/>
            </a:pPr>
            <a:r>
              <a:rPr lang="en-US" sz="1600" dirty="0"/>
              <a:t>Advanced security reporting</a:t>
            </a:r>
          </a:p>
          <a:p>
            <a:pPr marL="285750" indent="-285750">
              <a:spcAft>
                <a:spcPts val="1000"/>
              </a:spcAft>
              <a:buFont typeface="Arial" panose="020B0604020202020204" pitchFamily="34" charset="0"/>
              <a:buChar char="•"/>
            </a:pPr>
            <a:r>
              <a:rPr lang="en-US" sz="1600" dirty="0"/>
              <a:t>Identify threats on-premises</a:t>
            </a:r>
          </a:p>
          <a:p>
            <a:pPr marL="285750" indent="-285750">
              <a:spcAft>
                <a:spcPts val="1000"/>
              </a:spcAft>
              <a:buFont typeface="Arial" panose="020B0604020202020204" pitchFamily="34" charset="0"/>
              <a:buChar char="•"/>
            </a:pPr>
            <a:r>
              <a:rPr lang="en-US" sz="1600" dirty="0"/>
              <a:t>Identify high-risk usage of cloud apps, user behavior, detect abnormal downloads, prevent threats</a:t>
            </a:r>
            <a:endParaRPr lang="en-US" dirty="0"/>
          </a:p>
        </p:txBody>
      </p:sp>
      <p:sp>
        <p:nvSpPr>
          <p:cNvPr id="3" name="Title 2">
            <a:extLst>
              <a:ext uri="{FF2B5EF4-FFF2-40B4-BE49-F238E27FC236}">
                <a16:creationId xmlns:a16="http://schemas.microsoft.com/office/drawing/2014/main" id="{4ADA3960-4096-4A31-9981-FF43C2590196}"/>
              </a:ext>
            </a:extLst>
          </p:cNvPr>
          <p:cNvSpPr>
            <a:spLocks noGrp="1"/>
          </p:cNvSpPr>
          <p:nvPr>
            <p:ph type="title"/>
          </p:nvPr>
        </p:nvSpPr>
        <p:spPr>
          <a:xfrm>
            <a:off x="434975" y="449263"/>
            <a:ext cx="5667375" cy="1739296"/>
          </a:xfrm>
        </p:spPr>
        <p:txBody>
          <a:bodyPr/>
          <a:lstStyle/>
          <a:p>
            <a:r>
              <a:rPr lang="en-US" dirty="0"/>
              <a:t>Identity and access management</a:t>
            </a:r>
            <a:br>
              <a:rPr lang="en-US" dirty="0"/>
            </a:br>
            <a:br>
              <a:rPr lang="en-US" dirty="0"/>
            </a:br>
            <a:r>
              <a:rPr lang="en-US" sz="2000" dirty="0"/>
              <a:t>Secure authentication, conditional access, identity protection.</a:t>
            </a:r>
            <a:br>
              <a:rPr lang="en-US" dirty="0"/>
            </a:br>
            <a:endParaRPr lang="en-US" dirty="0"/>
          </a:p>
        </p:txBody>
      </p:sp>
    </p:spTree>
    <p:extLst>
      <p:ext uri="{BB962C8B-B14F-4D97-AF65-F5344CB8AC3E}">
        <p14:creationId xmlns:p14="http://schemas.microsoft.com/office/powerpoint/2010/main" val="35673485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96116" y="514478"/>
            <a:ext cx="12128140" cy="350330"/>
          </a:xfrm>
          <a:prstGeom prst="rect">
            <a:avLst/>
          </a:prstGeom>
        </p:spPr>
        <p:txBody>
          <a:bodyPr wrap="square">
            <a:spAutoFit/>
          </a:bodyPr>
          <a:lstStyle/>
          <a:p>
            <a:r>
              <a:rPr lang="en-US" sz="1632">
                <a:latin typeface="Segoe UI "/>
                <a:cs typeface="Segoe UI" panose="020B0502040204020203" pitchFamily="34" charset="0"/>
              </a:rPr>
              <a:t>Microsoft 365 products and services can help you develop solutions for identity-driven security.</a:t>
            </a:r>
          </a:p>
        </p:txBody>
      </p:sp>
      <p:sp>
        <p:nvSpPr>
          <p:cNvPr id="48" name="Rectangle 47"/>
          <p:cNvSpPr/>
          <p:nvPr/>
        </p:nvSpPr>
        <p:spPr>
          <a:xfrm>
            <a:off x="1386355" y="1831765"/>
            <a:ext cx="7456224" cy="640429"/>
          </a:xfrm>
          <a:prstGeom prst="rect">
            <a:avLst/>
          </a:prstGeom>
        </p:spPr>
        <p:txBody>
          <a:bodyPr wrap="square" lIns="0" tIns="0" rIns="0" bIns="0">
            <a:spAutoFit/>
          </a:bodyPr>
          <a:lstStyle/>
          <a:p>
            <a:r>
              <a:rPr lang="en-US" sz="1632">
                <a:latin typeface="Segoe UI "/>
                <a:cs typeface="Segoe UI Semibold" panose="020B0702040204020203" pitchFamily="34" charset="0"/>
              </a:rPr>
              <a:t>Cloud App Security — Provide security for your cloud apps</a:t>
            </a:r>
          </a:p>
          <a:p>
            <a:r>
              <a:rPr lang="en-US" sz="1224">
                <a:latin typeface="Segoe UI "/>
                <a:cs typeface="Segoe UI" panose="020B0502040204020203" pitchFamily="34" charset="0"/>
              </a:rPr>
              <a:t>Bring security capabilities to SaaS cloud applications to gain better visibility and enhanced protection against cloud security issues.</a:t>
            </a:r>
            <a:endParaRPr lang="en-US" sz="1224">
              <a:latin typeface="Segoe UI "/>
              <a:ea typeface="Calibri" panose="020F0502020204030204" pitchFamily="34" charset="0"/>
              <a:cs typeface="Segoe UI Semibold" panose="020B0702040204020203" pitchFamily="34" charset="0"/>
            </a:endParaRPr>
          </a:p>
        </p:txBody>
      </p:sp>
      <p:sp>
        <p:nvSpPr>
          <p:cNvPr id="62" name="Freeform 5"/>
          <p:cNvSpPr>
            <a:spLocks noChangeAspect="1"/>
          </p:cNvSpPr>
          <p:nvPr/>
        </p:nvSpPr>
        <p:spPr bwMode="black">
          <a:xfrm>
            <a:off x="671860" y="1927221"/>
            <a:ext cx="456925" cy="270224"/>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noFill/>
          <a:ln w="19050">
            <a:solidFill>
              <a:srgbClr val="0078D7"/>
            </a:solidFill>
          </a:ln>
        </p:spPr>
        <p:txBody>
          <a:bodyPr vert="horz" wrap="square" lIns="93260" tIns="46630" rIns="93260" bIns="46630" numCol="1" anchor="t" anchorCtr="0" compatLnSpc="1">
            <a:prstTxWarp prst="textNoShape">
              <a:avLst/>
            </a:prstTxWarp>
          </a:bodyPr>
          <a:lstStyle/>
          <a:p>
            <a:endParaRPr lang="en-US" sz="1836">
              <a:latin typeface="Segoe UI "/>
            </a:endParaRPr>
          </a:p>
        </p:txBody>
      </p:sp>
      <p:sp>
        <p:nvSpPr>
          <p:cNvPr id="18" name="Rectangle 17">
            <a:extLst>
              <a:ext uri="{FF2B5EF4-FFF2-40B4-BE49-F238E27FC236}">
                <a16:creationId xmlns:a16="http://schemas.microsoft.com/office/drawing/2014/main" id="{8869E824-3C62-447E-9847-9E90C9C51D03}"/>
              </a:ext>
            </a:extLst>
          </p:cNvPr>
          <p:cNvSpPr/>
          <p:nvPr/>
        </p:nvSpPr>
        <p:spPr>
          <a:xfrm>
            <a:off x="1386355" y="1035203"/>
            <a:ext cx="7456224" cy="640429"/>
          </a:xfrm>
          <a:prstGeom prst="rect">
            <a:avLst/>
          </a:prstGeom>
        </p:spPr>
        <p:txBody>
          <a:bodyPr wrap="square" lIns="0" tIns="0" rIns="0" bIns="0">
            <a:spAutoFit/>
          </a:bodyPr>
          <a:lstStyle/>
          <a:p>
            <a:r>
              <a:rPr lang="en-US" sz="1632" dirty="0">
                <a:latin typeface="Segoe UI "/>
                <a:cs typeface="Segoe UI Semibold" panose="020B0702040204020203" pitchFamily="34" charset="0"/>
              </a:rPr>
              <a:t>Azure Active Directory Premium — Manage and control access to resources</a:t>
            </a:r>
            <a:endParaRPr lang="en-US" sz="1632" dirty="0">
              <a:latin typeface="Segoe UI "/>
              <a:ea typeface="Calibri" panose="020F0502020204030204" pitchFamily="34" charset="0"/>
              <a:cs typeface="Segoe UI Semibold" panose="020B0702040204020203" pitchFamily="34" charset="0"/>
            </a:endParaRPr>
          </a:p>
          <a:p>
            <a:r>
              <a:rPr lang="en-US" sz="1224" dirty="0">
                <a:latin typeface="Segoe UI "/>
                <a:cs typeface="Segoe UI" panose="020B0502040204020203" pitchFamily="34" charset="0"/>
              </a:rPr>
              <a:t>In a mobile-first, cloud-first world, IT professionals in nonprofits need to protect their organization’s assets while empowering user productivity at any location, at any time.</a:t>
            </a:r>
            <a:endParaRPr lang="en-US" sz="1224" dirty="0">
              <a:latin typeface="Segoe UI "/>
              <a:ea typeface="Calibri" panose="020F0502020204030204"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A5CBB86C-7AA4-4CF2-A88B-9A3A30D4D92A}"/>
              </a:ext>
            </a:extLst>
          </p:cNvPr>
          <p:cNvSpPr/>
          <p:nvPr/>
        </p:nvSpPr>
        <p:spPr>
          <a:xfrm>
            <a:off x="1386355" y="4272010"/>
            <a:ext cx="8234394" cy="640429"/>
          </a:xfrm>
          <a:prstGeom prst="rect">
            <a:avLst/>
          </a:prstGeom>
        </p:spPr>
        <p:txBody>
          <a:bodyPr wrap="square" lIns="0" tIns="0" rIns="0" bIns="0">
            <a:spAutoFit/>
          </a:bodyPr>
          <a:lstStyle/>
          <a:p>
            <a:r>
              <a:rPr lang="en-US" sz="1632" dirty="0">
                <a:latin typeface="Segoe UI "/>
                <a:cs typeface="Segoe UI Semibold" panose="020B0702040204020203" pitchFamily="34" charset="0"/>
              </a:rPr>
              <a:t>Conditional Access — Control access to apps based on specific conditions</a:t>
            </a:r>
          </a:p>
          <a:p>
            <a:r>
              <a:rPr lang="en-US" sz="1224" dirty="0">
                <a:latin typeface="Segoe UI "/>
                <a:cs typeface="Segoe UI" panose="020B0502040204020203" pitchFamily="34" charset="0"/>
              </a:rPr>
              <a:t>Enterprises need control to allow the right people to access resources under certain conditions while blocking access under other circumstances.</a:t>
            </a:r>
            <a:endParaRPr lang="en-US" sz="1224" b="1" dirty="0">
              <a:latin typeface="Segoe UI "/>
              <a:ea typeface="Calibri" panose="020F0502020204030204" pitchFamily="34" charset="0"/>
              <a:cs typeface="Segoe UI Semibold" panose="020B0702040204020203" pitchFamily="34" charset="0"/>
            </a:endParaRPr>
          </a:p>
        </p:txBody>
      </p:sp>
      <p:sp>
        <p:nvSpPr>
          <p:cNvPr id="25" name="Rectangle 24">
            <a:extLst>
              <a:ext uri="{FF2B5EF4-FFF2-40B4-BE49-F238E27FC236}">
                <a16:creationId xmlns:a16="http://schemas.microsoft.com/office/drawing/2014/main" id="{5087E62D-2F93-4010-BA37-CCD7A4FFAE88}"/>
              </a:ext>
            </a:extLst>
          </p:cNvPr>
          <p:cNvSpPr/>
          <p:nvPr/>
        </p:nvSpPr>
        <p:spPr>
          <a:xfrm>
            <a:off x="1386354" y="3456271"/>
            <a:ext cx="7724724" cy="640429"/>
          </a:xfrm>
          <a:prstGeom prst="rect">
            <a:avLst/>
          </a:prstGeom>
        </p:spPr>
        <p:txBody>
          <a:bodyPr wrap="square" lIns="0" tIns="0" rIns="0" bIns="0">
            <a:spAutoFit/>
          </a:bodyPr>
          <a:lstStyle/>
          <a:p>
            <a:r>
              <a:rPr lang="en-US" sz="1632" dirty="0">
                <a:latin typeface="Segoe UI "/>
                <a:cs typeface="Segoe UI Semibold" panose="020B0702040204020203" pitchFamily="34" charset="0"/>
              </a:rPr>
              <a:t>Credential Guard — Protect derived domain credentials </a:t>
            </a:r>
          </a:p>
          <a:p>
            <a:r>
              <a:rPr lang="en-US" sz="1224" dirty="0">
                <a:latin typeface="Segoe UI "/>
                <a:cs typeface="Segoe UI" panose="020B0502040204020203" pitchFamily="34" charset="0"/>
              </a:rPr>
              <a:t>Systems are vulnerable to “pass the hash” attacks that exploit user credentials after users have logged in. Isolate credentials so that only privileged system software can access them.</a:t>
            </a:r>
          </a:p>
        </p:txBody>
      </p:sp>
      <p:sp>
        <p:nvSpPr>
          <p:cNvPr id="26" name="Freeform 92">
            <a:extLst>
              <a:ext uri="{FF2B5EF4-FFF2-40B4-BE49-F238E27FC236}">
                <a16:creationId xmlns:a16="http://schemas.microsoft.com/office/drawing/2014/main" id="{C8D5FB73-F298-42B4-A39F-12F0CAFD83E4}"/>
              </a:ext>
            </a:extLst>
          </p:cNvPr>
          <p:cNvSpPr>
            <a:spLocks noChangeAspect="1" noEditPoints="1"/>
          </p:cNvSpPr>
          <p:nvPr/>
        </p:nvSpPr>
        <p:spPr bwMode="black">
          <a:xfrm>
            <a:off x="758047" y="3515176"/>
            <a:ext cx="273663" cy="372864"/>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noFill/>
          <a:ln w="19050">
            <a:solidFill>
              <a:srgbClr val="0078D7"/>
            </a:solidFill>
          </a:ln>
        </p:spPr>
        <p:txBody>
          <a:bodyPr vert="horz" wrap="square" lIns="95135" tIns="47567" rIns="95135" bIns="47567" numCol="1" anchor="t" anchorCtr="0" compatLnSpc="1">
            <a:prstTxWarp prst="textNoShape">
              <a:avLst/>
            </a:prstTxWarp>
          </a:bodyPr>
          <a:lstStyle/>
          <a:p>
            <a:endParaRPr lang="en-US" sz="1836">
              <a:solidFill>
                <a:srgbClr val="000000"/>
              </a:solidFill>
              <a:latin typeface="Segoe UI "/>
            </a:endParaRPr>
          </a:p>
        </p:txBody>
      </p:sp>
      <p:pic>
        <p:nvPicPr>
          <p:cNvPr id="27" name="Graphic 26">
            <a:extLst>
              <a:ext uri="{FF2B5EF4-FFF2-40B4-BE49-F238E27FC236}">
                <a16:creationId xmlns:a16="http://schemas.microsoft.com/office/drawing/2014/main" id="{E32A23AD-4E31-4638-A477-9633DD20D7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725" y="2664395"/>
            <a:ext cx="397390" cy="397390"/>
          </a:xfrm>
          <a:prstGeom prst="rect">
            <a:avLst/>
          </a:prstGeom>
        </p:spPr>
      </p:pic>
      <p:sp>
        <p:nvSpPr>
          <p:cNvPr id="28" name="Rectangle 27">
            <a:extLst>
              <a:ext uri="{FF2B5EF4-FFF2-40B4-BE49-F238E27FC236}">
                <a16:creationId xmlns:a16="http://schemas.microsoft.com/office/drawing/2014/main" id="{0415DAF0-4FB0-4FFA-AA02-3E56478DF472}"/>
              </a:ext>
            </a:extLst>
          </p:cNvPr>
          <p:cNvSpPr/>
          <p:nvPr/>
        </p:nvSpPr>
        <p:spPr>
          <a:xfrm>
            <a:off x="1386355" y="2634713"/>
            <a:ext cx="7671455" cy="640429"/>
          </a:xfrm>
          <a:prstGeom prst="rect">
            <a:avLst/>
          </a:prstGeom>
        </p:spPr>
        <p:txBody>
          <a:bodyPr wrap="square" lIns="0" tIns="0" rIns="0" bIns="0">
            <a:spAutoFit/>
          </a:bodyPr>
          <a:lstStyle/>
          <a:p>
            <a:r>
              <a:rPr lang="en-US" sz="1632" dirty="0">
                <a:latin typeface="Segoe UI "/>
                <a:cs typeface="Segoe UI Semibold" panose="020B0702040204020203" pitchFamily="34" charset="0"/>
              </a:rPr>
              <a:t>Windows Hello — Authenticate identities without passwords</a:t>
            </a:r>
          </a:p>
          <a:p>
            <a:r>
              <a:rPr lang="en-US" sz="1224" dirty="0">
                <a:latin typeface="Segoe UI "/>
                <a:cs typeface="Segoe UI" panose="020B0502040204020203" pitchFamily="34" charset="0"/>
              </a:rPr>
              <a:t>Using facial recognition or a fingerprint reader is faster and more secure than standard password authentication, and there’s no danger of users reusing or forgetting passwords. </a:t>
            </a:r>
          </a:p>
        </p:txBody>
      </p:sp>
      <p:sp>
        <p:nvSpPr>
          <p:cNvPr id="63" name="Freeform 167">
            <a:extLst>
              <a:ext uri="{FF2B5EF4-FFF2-40B4-BE49-F238E27FC236}">
                <a16:creationId xmlns:a16="http://schemas.microsoft.com/office/drawing/2014/main" id="{A822EF99-A978-4FE6-B56E-C2DBD203E674}"/>
              </a:ext>
            </a:extLst>
          </p:cNvPr>
          <p:cNvSpPr>
            <a:spLocks noChangeAspect="1"/>
          </p:cNvSpPr>
          <p:nvPr/>
        </p:nvSpPr>
        <p:spPr bwMode="black">
          <a:xfrm>
            <a:off x="719358" y="1088438"/>
            <a:ext cx="361929" cy="354389"/>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64" name="DeveloperTools_EC7A" title="Icon of a wrench and a screwdriver">
            <a:extLst>
              <a:ext uri="{FF2B5EF4-FFF2-40B4-BE49-F238E27FC236}">
                <a16:creationId xmlns:a16="http://schemas.microsoft.com/office/drawing/2014/main" id="{2233FFEE-47E8-471D-A018-27302CF0B531}"/>
              </a:ext>
            </a:extLst>
          </p:cNvPr>
          <p:cNvSpPr>
            <a:spLocks noChangeAspect="1" noEditPoints="1"/>
          </p:cNvSpPr>
          <p:nvPr/>
        </p:nvSpPr>
        <p:spPr bwMode="auto">
          <a:xfrm>
            <a:off x="768934" y="4378890"/>
            <a:ext cx="262775" cy="414044"/>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a:solidFill>
                <a:srgbClr val="505050"/>
              </a:solidFill>
              <a:latin typeface="Segoe UI "/>
            </a:endParaRPr>
          </a:p>
        </p:txBody>
      </p:sp>
    </p:spTree>
    <p:extLst>
      <p:ext uri="{BB962C8B-B14F-4D97-AF65-F5344CB8AC3E}">
        <p14:creationId xmlns:p14="http://schemas.microsoft.com/office/powerpoint/2010/main" val="3065402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24">
            <a:extLst>
              <a:ext uri="{FF2B5EF4-FFF2-40B4-BE49-F238E27FC236}">
                <a16:creationId xmlns:a16="http://schemas.microsoft.com/office/drawing/2014/main" id="{FF2F7C17-FE2E-493A-B4BD-37E69DC4760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6102349" cy="6994525"/>
          </a:xfrm>
        </p:spPr>
      </p:pic>
      <p:sp>
        <p:nvSpPr>
          <p:cNvPr id="18" name="Title 4">
            <a:extLst>
              <a:ext uri="{FF2B5EF4-FFF2-40B4-BE49-F238E27FC236}">
                <a16:creationId xmlns:a16="http://schemas.microsoft.com/office/drawing/2014/main" id="{EE8ADF16-CB6A-487E-BDD9-A3A7C58FD704}"/>
              </a:ext>
            </a:extLst>
          </p:cNvPr>
          <p:cNvSpPr>
            <a:spLocks noGrp="1"/>
          </p:cNvSpPr>
          <p:nvPr>
            <p:ph type="title"/>
          </p:nvPr>
        </p:nvSpPr>
        <p:spPr>
          <a:xfrm>
            <a:off x="6676758" y="449263"/>
            <a:ext cx="5667375" cy="2068649"/>
          </a:xfrm>
        </p:spPr>
        <p:txBody>
          <a:bodyPr/>
          <a:lstStyle/>
          <a:p>
            <a:r>
              <a:rPr lang="en-US" dirty="0"/>
              <a:t>Information protection</a:t>
            </a:r>
            <a:br>
              <a:rPr lang="en-US" dirty="0"/>
            </a:br>
            <a:br>
              <a:rPr lang="en-US" dirty="0"/>
            </a:br>
            <a:r>
              <a:rPr lang="en-US" sz="2000" dirty="0"/>
              <a:t>Discover and classify sensitive information, apply protection based on policy, monitor and remediate, accelerate compliance.</a:t>
            </a:r>
            <a:br>
              <a:rPr lang="en-US" dirty="0"/>
            </a:br>
            <a:endParaRPr lang="en-US" dirty="0"/>
          </a:p>
        </p:txBody>
      </p:sp>
      <p:sp>
        <p:nvSpPr>
          <p:cNvPr id="19" name="Text Placeholder 8">
            <a:extLst>
              <a:ext uri="{FF2B5EF4-FFF2-40B4-BE49-F238E27FC236}">
                <a16:creationId xmlns:a16="http://schemas.microsoft.com/office/drawing/2014/main" id="{C2D405D3-006D-4820-BF0C-3D82E27AD4F3}"/>
              </a:ext>
            </a:extLst>
          </p:cNvPr>
          <p:cNvSpPr>
            <a:spLocks noGrp="1"/>
          </p:cNvSpPr>
          <p:nvPr>
            <p:ph type="body" sz="quarter" idx="11"/>
          </p:nvPr>
        </p:nvSpPr>
        <p:spPr>
          <a:xfrm>
            <a:off x="6676758" y="2692142"/>
            <a:ext cx="5461623" cy="2681615"/>
          </a:xfrm>
        </p:spPr>
        <p:txBody>
          <a:bodyPr/>
          <a:lstStyle/>
          <a:p>
            <a:r>
              <a:rPr lang="en-US" sz="1600" dirty="0"/>
              <a:t>Protect information in documents and emails with encryption that travels as they move inside and outside your organization.</a:t>
            </a:r>
          </a:p>
          <a:p>
            <a:pPr marL="285750" indent="-285750">
              <a:spcAft>
                <a:spcPts val="1000"/>
              </a:spcAft>
              <a:buFont typeface="Arial" panose="020B0604020202020204" pitchFamily="34" charset="0"/>
              <a:buChar char="•"/>
            </a:pPr>
            <a:r>
              <a:rPr lang="en-US" sz="1600" dirty="0"/>
              <a:t>Shadow IT Detection: Discovering Apps and Risk Scoring</a:t>
            </a:r>
          </a:p>
          <a:p>
            <a:pPr marL="285750" indent="-285750">
              <a:spcAft>
                <a:spcPts val="1000"/>
              </a:spcAft>
              <a:buFont typeface="Arial" panose="020B0604020202020204" pitchFamily="34" charset="0"/>
              <a:buChar char="•"/>
            </a:pPr>
            <a:r>
              <a:rPr lang="en-US" sz="1600" dirty="0"/>
              <a:t>Intelligent Classification and Tagging of content</a:t>
            </a:r>
          </a:p>
          <a:p>
            <a:pPr marL="285750" indent="-285750">
              <a:spcAft>
                <a:spcPts val="1000"/>
              </a:spcAft>
              <a:buFont typeface="Arial" panose="020B0604020202020204" pitchFamily="34" charset="0"/>
              <a:buChar char="•"/>
            </a:pPr>
            <a:r>
              <a:rPr lang="en-US" sz="1600" dirty="0"/>
              <a:t>Document encryption, tracking, revocation</a:t>
            </a:r>
          </a:p>
          <a:p>
            <a:pPr marL="285750" indent="-285750">
              <a:spcAft>
                <a:spcPts val="1000"/>
              </a:spcAft>
              <a:buFont typeface="Arial" panose="020B0604020202020204" pitchFamily="34" charset="0"/>
              <a:buChar char="•"/>
            </a:pPr>
            <a:r>
              <a:rPr lang="en-US" sz="1600" dirty="0"/>
              <a:t>Monitoring shared files and responding to potential leaks</a:t>
            </a:r>
          </a:p>
          <a:p>
            <a:pPr marL="285750" indent="-285750">
              <a:spcAft>
                <a:spcPts val="1000"/>
              </a:spcAft>
              <a:buFont typeface="Arial" panose="020B0604020202020204" pitchFamily="34" charset="0"/>
              <a:buChar char="•"/>
            </a:pPr>
            <a:r>
              <a:rPr lang="en-US" sz="1600" dirty="0"/>
              <a:t>Data segregation at a device/app level</a:t>
            </a:r>
            <a:endParaRPr lang="en-US" dirty="0"/>
          </a:p>
        </p:txBody>
      </p:sp>
    </p:spTree>
    <p:extLst>
      <p:ext uri="{BB962C8B-B14F-4D97-AF65-F5344CB8AC3E}">
        <p14:creationId xmlns:p14="http://schemas.microsoft.com/office/powerpoint/2010/main" val="7328570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067C3A43-2031-4EAB-8282-5B8A0B8FEB0C}"/>
              </a:ext>
            </a:extLst>
          </p:cNvPr>
          <p:cNvSpPr/>
          <p:nvPr/>
        </p:nvSpPr>
        <p:spPr>
          <a:xfrm>
            <a:off x="600701" y="362076"/>
            <a:ext cx="10588493" cy="606488"/>
          </a:xfrm>
          <a:prstGeom prst="rect">
            <a:avLst/>
          </a:prstGeom>
        </p:spPr>
        <p:txBody>
          <a:bodyPr wrap="square">
            <a:spAutoFit/>
          </a:bodyPr>
          <a:lstStyle/>
          <a:p>
            <a:r>
              <a:rPr lang="en-US" sz="1632" dirty="0">
                <a:latin typeface="Segoe UI "/>
                <a:cs typeface="Segoe UI" panose="020B0502040204020203" pitchFamily="34" charset="0"/>
              </a:rPr>
              <a:t>Microsoft 365 products and services can help you develop solutions for a security practice focused on protecting content at creation, in transit, and during consumption.</a:t>
            </a:r>
          </a:p>
        </p:txBody>
      </p:sp>
      <p:sp>
        <p:nvSpPr>
          <p:cNvPr id="99" name="Rectangle 98">
            <a:extLst>
              <a:ext uri="{FF2B5EF4-FFF2-40B4-BE49-F238E27FC236}">
                <a16:creationId xmlns:a16="http://schemas.microsoft.com/office/drawing/2014/main" id="{7261BB5F-C09F-4062-880A-A18390590D81}"/>
              </a:ext>
            </a:extLst>
          </p:cNvPr>
          <p:cNvSpPr/>
          <p:nvPr/>
        </p:nvSpPr>
        <p:spPr>
          <a:xfrm>
            <a:off x="1162073" y="3813474"/>
            <a:ext cx="9564853" cy="350330"/>
          </a:xfrm>
          <a:prstGeom prst="rect">
            <a:avLst/>
          </a:prstGeom>
        </p:spPr>
        <p:txBody>
          <a:bodyPr wrap="square">
            <a:spAutoFit/>
          </a:bodyPr>
          <a:lstStyle/>
          <a:p>
            <a:r>
              <a:rPr lang="en-US" sz="1632" dirty="0">
                <a:latin typeface="Segoe UI "/>
                <a:cs typeface="Segoe UI Semibold" panose="020B0702040204020203" pitchFamily="34" charset="0"/>
              </a:rPr>
              <a:t>Data Loss Prevention — Create policies to identify, monitor, and protect sensitive data</a:t>
            </a:r>
            <a:endParaRPr lang="en-US" sz="1632" dirty="0">
              <a:latin typeface="Segoe UI "/>
              <a:ea typeface="Calibri" panose="020F0502020204030204" pitchFamily="34" charset="0"/>
              <a:cs typeface="Segoe UI Semibold" panose="020B0702040204020203" pitchFamily="34" charset="0"/>
            </a:endParaRPr>
          </a:p>
        </p:txBody>
      </p:sp>
      <p:sp>
        <p:nvSpPr>
          <p:cNvPr id="100" name="Rectangle 99">
            <a:extLst>
              <a:ext uri="{FF2B5EF4-FFF2-40B4-BE49-F238E27FC236}">
                <a16:creationId xmlns:a16="http://schemas.microsoft.com/office/drawing/2014/main" id="{42CF7E09-0746-43C2-996F-C07BB2ABB0C4}"/>
              </a:ext>
            </a:extLst>
          </p:cNvPr>
          <p:cNvSpPr/>
          <p:nvPr/>
        </p:nvSpPr>
        <p:spPr>
          <a:xfrm>
            <a:off x="1162074" y="4068289"/>
            <a:ext cx="9784389" cy="478442"/>
          </a:xfrm>
          <a:prstGeom prst="rect">
            <a:avLst/>
          </a:prstGeom>
        </p:spPr>
        <p:txBody>
          <a:bodyPr wrap="square">
            <a:spAutoFit/>
          </a:bodyPr>
          <a:lstStyle/>
          <a:p>
            <a:r>
              <a:rPr lang="en-US" sz="1224" dirty="0">
                <a:latin typeface="Segoe UI "/>
                <a:cs typeface="Segoe UI" panose="020B0502040204020203" pitchFamily="34" charset="0"/>
              </a:rPr>
              <a:t>To comply with privacy and security standards and best practices, organizations need to protect and prevent the disclosure of sensitive information such as financial data, credit card numbers, social security numbers, and health records.</a:t>
            </a:r>
          </a:p>
        </p:txBody>
      </p:sp>
      <p:sp>
        <p:nvSpPr>
          <p:cNvPr id="101" name="Rectangle 100">
            <a:extLst>
              <a:ext uri="{FF2B5EF4-FFF2-40B4-BE49-F238E27FC236}">
                <a16:creationId xmlns:a16="http://schemas.microsoft.com/office/drawing/2014/main" id="{914C989D-0143-4E3C-B609-D5EAA01FE867}"/>
              </a:ext>
            </a:extLst>
          </p:cNvPr>
          <p:cNvSpPr/>
          <p:nvPr/>
        </p:nvSpPr>
        <p:spPr>
          <a:xfrm>
            <a:off x="1162074" y="2656667"/>
            <a:ext cx="10805834" cy="286306"/>
          </a:xfrm>
          <a:prstGeom prst="rect">
            <a:avLst/>
          </a:prstGeom>
        </p:spPr>
        <p:txBody>
          <a:bodyPr wrap="square">
            <a:spAutoFit/>
          </a:bodyPr>
          <a:lstStyle/>
          <a:p>
            <a:r>
              <a:rPr lang="en-US" sz="1224" dirty="0">
                <a:latin typeface="Segoe UI "/>
                <a:cs typeface="Segoe UI" panose="020B0502040204020203" pitchFamily="34" charset="0"/>
              </a:rPr>
              <a:t>Nonprofit organizations need to be able to control the access to information, no matter where it’s stored or who it’s shared with.</a:t>
            </a:r>
          </a:p>
        </p:txBody>
      </p:sp>
      <p:sp>
        <p:nvSpPr>
          <p:cNvPr id="102" name="Rectangle 101">
            <a:extLst>
              <a:ext uri="{FF2B5EF4-FFF2-40B4-BE49-F238E27FC236}">
                <a16:creationId xmlns:a16="http://schemas.microsoft.com/office/drawing/2014/main" id="{F6551F7A-C5C1-4975-8B97-18E349E1F7B3}"/>
              </a:ext>
            </a:extLst>
          </p:cNvPr>
          <p:cNvSpPr/>
          <p:nvPr/>
        </p:nvSpPr>
        <p:spPr>
          <a:xfrm>
            <a:off x="1207232" y="2034989"/>
            <a:ext cx="10756925" cy="286306"/>
          </a:xfrm>
          <a:prstGeom prst="rect">
            <a:avLst/>
          </a:prstGeom>
        </p:spPr>
        <p:txBody>
          <a:bodyPr wrap="square">
            <a:spAutoFit/>
          </a:bodyPr>
          <a:lstStyle/>
          <a:p>
            <a:r>
              <a:rPr lang="en-US" sz="1224" dirty="0">
                <a:latin typeface="Segoe UI "/>
                <a:cs typeface="Segoe UI" panose="020B0502040204020203" pitchFamily="34" charset="0"/>
              </a:rPr>
              <a:t>Bring security capabilities to SaaS cloud applications to gain better visibility and enhanced protection against cloud security issues.</a:t>
            </a:r>
          </a:p>
        </p:txBody>
      </p:sp>
      <p:sp>
        <p:nvSpPr>
          <p:cNvPr id="103" name="Rectangle 102">
            <a:extLst>
              <a:ext uri="{FF2B5EF4-FFF2-40B4-BE49-F238E27FC236}">
                <a16:creationId xmlns:a16="http://schemas.microsoft.com/office/drawing/2014/main" id="{10BA42C6-C997-47EE-B05D-4F379CDFD666}"/>
              </a:ext>
            </a:extLst>
          </p:cNvPr>
          <p:cNvSpPr/>
          <p:nvPr/>
        </p:nvSpPr>
        <p:spPr>
          <a:xfrm>
            <a:off x="1150971" y="3278474"/>
            <a:ext cx="9667738" cy="478442"/>
          </a:xfrm>
          <a:prstGeom prst="rect">
            <a:avLst/>
          </a:prstGeom>
        </p:spPr>
        <p:txBody>
          <a:bodyPr wrap="square">
            <a:spAutoFit/>
          </a:bodyPr>
          <a:lstStyle/>
          <a:p>
            <a:r>
              <a:rPr lang="en-US" sz="1224" dirty="0">
                <a:latin typeface="Segoe UI "/>
                <a:cs typeface="Segoe UI" panose="020B0502040204020203" pitchFamily="34" charset="0"/>
              </a:rPr>
              <a:t>Flexible mobile device and app management controls let staff and volunteers work with the devices and apps they choose while protecting the organization’s information.</a:t>
            </a:r>
            <a:endParaRPr lang="en-US" sz="1224" dirty="0">
              <a:latin typeface="Segoe UI "/>
              <a:ea typeface="Calibri" panose="020F0502020204030204" pitchFamily="34" charset="0"/>
              <a:cs typeface="Segoe UI" panose="020B0502040204020203" pitchFamily="34" charset="0"/>
            </a:endParaRPr>
          </a:p>
        </p:txBody>
      </p:sp>
      <p:sp>
        <p:nvSpPr>
          <p:cNvPr id="104" name="Rectangle 103">
            <a:extLst>
              <a:ext uri="{FF2B5EF4-FFF2-40B4-BE49-F238E27FC236}">
                <a16:creationId xmlns:a16="http://schemas.microsoft.com/office/drawing/2014/main" id="{F70642ED-CE21-4F59-A0F0-033F4C7EDCB5}"/>
              </a:ext>
            </a:extLst>
          </p:cNvPr>
          <p:cNvSpPr/>
          <p:nvPr/>
        </p:nvSpPr>
        <p:spPr>
          <a:xfrm>
            <a:off x="1162074" y="4621312"/>
            <a:ext cx="10408482" cy="350330"/>
          </a:xfrm>
          <a:prstGeom prst="rect">
            <a:avLst/>
          </a:prstGeom>
        </p:spPr>
        <p:txBody>
          <a:bodyPr wrap="square">
            <a:spAutoFit/>
          </a:bodyPr>
          <a:lstStyle/>
          <a:p>
            <a:r>
              <a:rPr lang="en-US" sz="1632" dirty="0">
                <a:latin typeface="Segoe UI "/>
                <a:cs typeface="Segoe UI Semibold" panose="020B0702040204020203" pitchFamily="34" charset="0"/>
              </a:rPr>
              <a:t>Advanced compliance — Meet compliance obligations, establish policies and simplify access </a:t>
            </a:r>
            <a:endParaRPr lang="en-US" sz="1632" dirty="0">
              <a:latin typeface="Segoe UI "/>
              <a:ea typeface="Calibri" panose="020F0502020204030204" pitchFamily="34" charset="0"/>
              <a:cs typeface="Segoe UI Semibold" panose="020B0702040204020203" pitchFamily="34" charset="0"/>
            </a:endParaRPr>
          </a:p>
        </p:txBody>
      </p:sp>
      <p:sp>
        <p:nvSpPr>
          <p:cNvPr id="106" name="Rectangle 105">
            <a:extLst>
              <a:ext uri="{FF2B5EF4-FFF2-40B4-BE49-F238E27FC236}">
                <a16:creationId xmlns:a16="http://schemas.microsoft.com/office/drawing/2014/main" id="{33363626-6601-40C0-905C-BD760AD03B47}"/>
              </a:ext>
            </a:extLst>
          </p:cNvPr>
          <p:cNvSpPr/>
          <p:nvPr/>
        </p:nvSpPr>
        <p:spPr>
          <a:xfrm>
            <a:off x="1207232" y="1778791"/>
            <a:ext cx="8594247" cy="350330"/>
          </a:xfrm>
          <a:prstGeom prst="rect">
            <a:avLst/>
          </a:prstGeom>
        </p:spPr>
        <p:txBody>
          <a:bodyPr wrap="square">
            <a:spAutoFit/>
          </a:bodyPr>
          <a:lstStyle/>
          <a:p>
            <a:r>
              <a:rPr lang="en-US" sz="1632" dirty="0">
                <a:latin typeface="Segoe UI "/>
                <a:cs typeface="Segoe UI Semibold" panose="020B0702040204020203" pitchFamily="34" charset="0"/>
              </a:rPr>
              <a:t>Cloud App Security — Provide security for your cloud apps</a:t>
            </a:r>
            <a:endParaRPr lang="en-US" sz="1632" dirty="0">
              <a:latin typeface="Segoe UI "/>
              <a:ea typeface="Calibri" panose="020F0502020204030204" pitchFamily="34" charset="0"/>
              <a:cs typeface="Segoe UI Semibold" panose="020B0702040204020203" pitchFamily="34" charset="0"/>
            </a:endParaRPr>
          </a:p>
        </p:txBody>
      </p:sp>
      <p:sp>
        <p:nvSpPr>
          <p:cNvPr id="107" name="Freeform 5">
            <a:extLst>
              <a:ext uri="{FF2B5EF4-FFF2-40B4-BE49-F238E27FC236}">
                <a16:creationId xmlns:a16="http://schemas.microsoft.com/office/drawing/2014/main" id="{CD3F292F-2142-4BF7-8AD5-6014829701B2}"/>
              </a:ext>
            </a:extLst>
          </p:cNvPr>
          <p:cNvSpPr>
            <a:spLocks noChangeAspect="1"/>
          </p:cNvSpPr>
          <p:nvPr/>
        </p:nvSpPr>
        <p:spPr bwMode="black">
          <a:xfrm>
            <a:off x="686092" y="1905007"/>
            <a:ext cx="458286" cy="271030"/>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108" name="Rectangle 107">
            <a:extLst>
              <a:ext uri="{FF2B5EF4-FFF2-40B4-BE49-F238E27FC236}">
                <a16:creationId xmlns:a16="http://schemas.microsoft.com/office/drawing/2014/main" id="{451378CF-DD16-470E-9E32-28A822EFA035}"/>
              </a:ext>
            </a:extLst>
          </p:cNvPr>
          <p:cNvSpPr/>
          <p:nvPr/>
        </p:nvSpPr>
        <p:spPr>
          <a:xfrm>
            <a:off x="1162074" y="2396689"/>
            <a:ext cx="9564853" cy="350330"/>
          </a:xfrm>
          <a:prstGeom prst="rect">
            <a:avLst/>
          </a:prstGeom>
        </p:spPr>
        <p:txBody>
          <a:bodyPr wrap="square">
            <a:spAutoFit/>
          </a:bodyPr>
          <a:lstStyle/>
          <a:p>
            <a:r>
              <a:rPr lang="en-US" sz="1632" dirty="0">
                <a:latin typeface="Segoe UI "/>
                <a:cs typeface="Segoe UI Semibold" panose="020B0702040204020203" pitchFamily="34" charset="0"/>
              </a:rPr>
              <a:t>Azure Information Protection — Better secure sensitive information, anytime, anywhere</a:t>
            </a:r>
            <a:endParaRPr lang="en-US" sz="1632" dirty="0">
              <a:latin typeface="Segoe UI "/>
              <a:ea typeface="Calibri" panose="020F0502020204030204" pitchFamily="34" charset="0"/>
              <a:cs typeface="Segoe UI Semibold" panose="020B0702040204020203" pitchFamily="34" charset="0"/>
            </a:endParaRPr>
          </a:p>
        </p:txBody>
      </p:sp>
      <p:sp>
        <p:nvSpPr>
          <p:cNvPr id="109" name="Rectangle 108">
            <a:extLst>
              <a:ext uri="{FF2B5EF4-FFF2-40B4-BE49-F238E27FC236}">
                <a16:creationId xmlns:a16="http://schemas.microsoft.com/office/drawing/2014/main" id="{A9C89F3D-A15B-46E9-81F5-EA1FA8DCCF3E}"/>
              </a:ext>
            </a:extLst>
          </p:cNvPr>
          <p:cNvSpPr/>
          <p:nvPr/>
        </p:nvSpPr>
        <p:spPr>
          <a:xfrm>
            <a:off x="1162074" y="3023124"/>
            <a:ext cx="11155873" cy="350330"/>
          </a:xfrm>
          <a:prstGeom prst="rect">
            <a:avLst/>
          </a:prstGeom>
        </p:spPr>
        <p:txBody>
          <a:bodyPr wrap="square">
            <a:spAutoFit/>
          </a:bodyPr>
          <a:lstStyle/>
          <a:p>
            <a:r>
              <a:rPr lang="en-US" sz="1632" dirty="0">
                <a:latin typeface="Segoe UI "/>
                <a:cs typeface="Segoe UI Semibold" panose="020B0702040204020203" pitchFamily="34" charset="0"/>
              </a:rPr>
              <a:t>Microsoft Intune — Meet your data protection needs while delivering the best user experience</a:t>
            </a:r>
            <a:endParaRPr lang="en-US" sz="1632" dirty="0">
              <a:latin typeface="Segoe UI "/>
              <a:ea typeface="Calibri" panose="020F0502020204030204" pitchFamily="34" charset="0"/>
              <a:cs typeface="Segoe UI Semibold" panose="020B0702040204020203" pitchFamily="34" charset="0"/>
            </a:endParaRPr>
          </a:p>
        </p:txBody>
      </p:sp>
      <p:sp>
        <p:nvSpPr>
          <p:cNvPr id="110" name="Freeform 9">
            <a:extLst>
              <a:ext uri="{FF2B5EF4-FFF2-40B4-BE49-F238E27FC236}">
                <a16:creationId xmlns:a16="http://schemas.microsoft.com/office/drawing/2014/main" id="{D251D35D-9770-4219-B443-796898F47689}"/>
              </a:ext>
            </a:extLst>
          </p:cNvPr>
          <p:cNvSpPr>
            <a:spLocks noChangeAspect="1" noEditPoints="1"/>
          </p:cNvSpPr>
          <p:nvPr/>
        </p:nvSpPr>
        <p:spPr bwMode="black">
          <a:xfrm>
            <a:off x="678576" y="3213847"/>
            <a:ext cx="450421" cy="354389"/>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111" name="Rectangle 110">
            <a:extLst>
              <a:ext uri="{FF2B5EF4-FFF2-40B4-BE49-F238E27FC236}">
                <a16:creationId xmlns:a16="http://schemas.microsoft.com/office/drawing/2014/main" id="{EC5982D8-CBEE-4D26-A340-D6B195BA7483}"/>
              </a:ext>
            </a:extLst>
          </p:cNvPr>
          <p:cNvSpPr/>
          <p:nvPr/>
        </p:nvSpPr>
        <p:spPr>
          <a:xfrm>
            <a:off x="1162075" y="4868339"/>
            <a:ext cx="9784388" cy="478442"/>
          </a:xfrm>
          <a:prstGeom prst="rect">
            <a:avLst/>
          </a:prstGeom>
        </p:spPr>
        <p:txBody>
          <a:bodyPr wrap="square">
            <a:spAutoFit/>
          </a:bodyPr>
          <a:lstStyle/>
          <a:p>
            <a:r>
              <a:rPr lang="en-US" sz="1224" dirty="0">
                <a:latin typeface="Segoe UI "/>
              </a:rPr>
              <a:t>As digital content multiplies, organizations need tools to help meet compliance obligations, manage complex corporate data, and respond to security incidents.</a:t>
            </a:r>
            <a:endParaRPr lang="en-US" sz="1224" dirty="0">
              <a:latin typeface="Segoe UI "/>
              <a:cs typeface="Segoe UI" panose="020B0502040204020203" pitchFamily="34" charset="0"/>
            </a:endParaRPr>
          </a:p>
        </p:txBody>
      </p:sp>
      <p:graphicFrame>
        <p:nvGraphicFramePr>
          <p:cNvPr id="112" name="Table 111">
            <a:extLst>
              <a:ext uri="{FF2B5EF4-FFF2-40B4-BE49-F238E27FC236}">
                <a16:creationId xmlns:a16="http://schemas.microsoft.com/office/drawing/2014/main" id="{80564E45-52B6-4751-9D8D-2E0C6DFDCFEA}"/>
              </a:ext>
            </a:extLst>
          </p:cNvPr>
          <p:cNvGraphicFramePr>
            <a:graphicFrameLocks noGrp="1"/>
          </p:cNvGraphicFramePr>
          <p:nvPr>
            <p:extLst>
              <p:ext uri="{D42A27DB-BD31-4B8C-83A1-F6EECF244321}">
                <p14:modId xmlns:p14="http://schemas.microsoft.com/office/powerpoint/2010/main" val="3623539759"/>
              </p:ext>
            </p:extLst>
          </p:nvPr>
        </p:nvGraphicFramePr>
        <p:xfrm>
          <a:off x="1166485" y="1251434"/>
          <a:ext cx="11046910" cy="464237"/>
        </p:xfrm>
        <a:graphic>
          <a:graphicData uri="http://schemas.openxmlformats.org/drawingml/2006/table">
            <a:tbl>
              <a:tblPr firstRow="1" firstCol="1" bandRow="1">
                <a:tableStyleId>{5C22544A-7EE6-4342-B048-85BDC9FD1C3A}</a:tableStyleId>
              </a:tblPr>
              <a:tblGrid>
                <a:gridCol w="11046910">
                  <a:extLst>
                    <a:ext uri="{9D8B030D-6E8A-4147-A177-3AD203B41FA5}">
                      <a16:colId xmlns:a16="http://schemas.microsoft.com/office/drawing/2014/main" val="2055798911"/>
                    </a:ext>
                  </a:extLst>
                </a:gridCol>
              </a:tblGrid>
              <a:tr h="248694">
                <a:tc>
                  <a:txBody>
                    <a:bodyPr/>
                    <a:lstStyle/>
                    <a:p>
                      <a:pPr marL="91440" marR="0">
                        <a:spcBef>
                          <a:spcPts val="0"/>
                        </a:spcBef>
                        <a:spcAft>
                          <a:spcPts val="0"/>
                        </a:spcAft>
                      </a:pPr>
                      <a:r>
                        <a:rPr lang="en-US" sz="1600" b="0" dirty="0">
                          <a:solidFill>
                            <a:schemeClr val="tx1"/>
                          </a:solidFill>
                          <a:effectLst/>
                          <a:latin typeface="Segoe UI "/>
                          <a:cs typeface="Segoe UI Semibold" panose="020B0702040204020203" pitchFamily="34" charset="0"/>
                        </a:rPr>
                        <a:t>Windows Information Protection — Integrated protection against accidental data leaks</a:t>
                      </a:r>
                    </a:p>
                  </a:txBody>
                  <a:tcPr marL="47437" marR="47437" marT="0" marB="0" anchor="ctr">
                    <a:noFill/>
                  </a:tcPr>
                </a:tc>
                <a:extLst>
                  <a:ext uri="{0D108BD9-81ED-4DB2-BD59-A6C34878D82A}">
                    <a16:rowId xmlns:a16="http://schemas.microsoft.com/office/drawing/2014/main" val="64526676"/>
                  </a:ext>
                </a:extLst>
              </a:tr>
              <a:tr h="215543">
                <a:tc>
                  <a:txBody>
                    <a:bodyPr/>
                    <a:lstStyle/>
                    <a:p>
                      <a:pPr marL="91440" marR="0">
                        <a:spcBef>
                          <a:spcPts val="0"/>
                        </a:spcBef>
                        <a:spcAft>
                          <a:spcPts val="0"/>
                        </a:spcAft>
                      </a:pPr>
                      <a:r>
                        <a:rPr lang="en-US" sz="1200" b="0" dirty="0">
                          <a:solidFill>
                            <a:schemeClr val="tx1"/>
                          </a:solidFill>
                          <a:effectLst/>
                          <a:latin typeface="Segoe UI" panose="020B0502040204020203" pitchFamily="34" charset="0"/>
                          <a:cs typeface="Segoe UI" panose="020B0502040204020203" pitchFamily="34" charset="0"/>
                        </a:rPr>
                        <a:t>Maintain control of the organization’s data without degrading the user experience.</a:t>
                      </a:r>
                      <a:endPar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50511" marR="94873" marT="0" marB="0">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18820230"/>
                  </a:ext>
                </a:extLst>
              </a:tr>
            </a:tbl>
          </a:graphicData>
        </a:graphic>
      </p:graphicFrame>
      <p:sp>
        <p:nvSpPr>
          <p:cNvPr id="113" name="Freeform 97">
            <a:extLst>
              <a:ext uri="{FF2B5EF4-FFF2-40B4-BE49-F238E27FC236}">
                <a16:creationId xmlns:a16="http://schemas.microsoft.com/office/drawing/2014/main" id="{2D4E1539-25E7-40C7-BEDA-593EC3CE4ADF}"/>
              </a:ext>
            </a:extLst>
          </p:cNvPr>
          <p:cNvSpPr>
            <a:spLocks noChangeAspect="1"/>
          </p:cNvSpPr>
          <p:nvPr/>
        </p:nvSpPr>
        <p:spPr bwMode="black">
          <a:xfrm>
            <a:off x="747353" y="2517214"/>
            <a:ext cx="335762" cy="355454"/>
          </a:xfrm>
          <a:custGeom>
            <a:avLst/>
            <a:gdLst>
              <a:gd name="connsiteX0" fmla="*/ 59957 w 546268"/>
              <a:gd name="connsiteY0" fmla="*/ 369868 h 578307"/>
              <a:gd name="connsiteX1" fmla="*/ 257006 w 546268"/>
              <a:gd name="connsiteY1" fmla="*/ 484264 h 578307"/>
              <a:gd name="connsiteX2" fmla="*/ 257707 w 546268"/>
              <a:gd name="connsiteY2" fmla="*/ 484264 h 578307"/>
              <a:gd name="connsiteX3" fmla="*/ 273135 w 546268"/>
              <a:gd name="connsiteY3" fmla="*/ 488475 h 578307"/>
              <a:gd name="connsiteX4" fmla="*/ 289263 w 546268"/>
              <a:gd name="connsiteY4" fmla="*/ 484264 h 578307"/>
              <a:gd name="connsiteX5" fmla="*/ 487013 w 546268"/>
              <a:gd name="connsiteY5" fmla="*/ 369868 h 578307"/>
              <a:gd name="connsiteX6" fmla="*/ 538204 w 546268"/>
              <a:gd name="connsiteY6" fmla="*/ 399344 h 578307"/>
              <a:gd name="connsiteX7" fmla="*/ 545217 w 546268"/>
              <a:gd name="connsiteY7" fmla="*/ 407766 h 578307"/>
              <a:gd name="connsiteX8" fmla="*/ 545217 w 546268"/>
              <a:gd name="connsiteY8" fmla="*/ 418995 h 578307"/>
              <a:gd name="connsiteX9" fmla="*/ 538204 w 546268"/>
              <a:gd name="connsiteY9" fmla="*/ 427417 h 578307"/>
              <a:gd name="connsiteX10" fmla="*/ 280848 w 546268"/>
              <a:gd name="connsiteY10" fmla="*/ 576202 h 578307"/>
              <a:gd name="connsiteX11" fmla="*/ 273135 w 546268"/>
              <a:gd name="connsiteY11" fmla="*/ 578307 h 578307"/>
              <a:gd name="connsiteX12" fmla="*/ 265421 w 546268"/>
              <a:gd name="connsiteY12" fmla="*/ 576202 h 578307"/>
              <a:gd name="connsiteX13" fmla="*/ 8065 w 546268"/>
              <a:gd name="connsiteY13" fmla="*/ 427417 h 578307"/>
              <a:gd name="connsiteX14" fmla="*/ 1052 w 546268"/>
              <a:gd name="connsiteY14" fmla="*/ 418995 h 578307"/>
              <a:gd name="connsiteX15" fmla="*/ 1052 w 546268"/>
              <a:gd name="connsiteY15" fmla="*/ 407766 h 578307"/>
              <a:gd name="connsiteX16" fmla="*/ 8065 w 546268"/>
              <a:gd name="connsiteY16" fmla="*/ 399344 h 578307"/>
              <a:gd name="connsiteX17" fmla="*/ 59957 w 546268"/>
              <a:gd name="connsiteY17" fmla="*/ 369868 h 578307"/>
              <a:gd name="connsiteX18" fmla="*/ 59957 w 546268"/>
              <a:gd name="connsiteY18" fmla="*/ 245100 h 578307"/>
              <a:gd name="connsiteX19" fmla="*/ 257006 w 546268"/>
              <a:gd name="connsiteY19" fmla="*/ 359394 h 578307"/>
              <a:gd name="connsiteX20" fmla="*/ 257707 w 546268"/>
              <a:gd name="connsiteY20" fmla="*/ 359394 h 578307"/>
              <a:gd name="connsiteX21" fmla="*/ 273135 w 546268"/>
              <a:gd name="connsiteY21" fmla="*/ 362900 h 578307"/>
              <a:gd name="connsiteX22" fmla="*/ 289263 w 546268"/>
              <a:gd name="connsiteY22" fmla="*/ 359394 h 578307"/>
              <a:gd name="connsiteX23" fmla="*/ 487013 w 546268"/>
              <a:gd name="connsiteY23" fmla="*/ 245100 h 578307"/>
              <a:gd name="connsiteX24" fmla="*/ 538204 w 546268"/>
              <a:gd name="connsiteY24" fmla="*/ 274550 h 578307"/>
              <a:gd name="connsiteX25" fmla="*/ 545217 w 546268"/>
              <a:gd name="connsiteY25" fmla="*/ 282964 h 578307"/>
              <a:gd name="connsiteX26" fmla="*/ 545217 w 546268"/>
              <a:gd name="connsiteY26" fmla="*/ 294183 h 578307"/>
              <a:gd name="connsiteX27" fmla="*/ 538204 w 546268"/>
              <a:gd name="connsiteY27" fmla="*/ 302598 h 578307"/>
              <a:gd name="connsiteX28" fmla="*/ 280848 w 546268"/>
              <a:gd name="connsiteY28" fmla="*/ 451250 h 578307"/>
              <a:gd name="connsiteX29" fmla="*/ 273135 w 546268"/>
              <a:gd name="connsiteY29" fmla="*/ 452652 h 578307"/>
              <a:gd name="connsiteX30" fmla="*/ 265421 w 546268"/>
              <a:gd name="connsiteY30" fmla="*/ 451250 h 578307"/>
              <a:gd name="connsiteX31" fmla="*/ 8065 w 546268"/>
              <a:gd name="connsiteY31" fmla="*/ 302598 h 578307"/>
              <a:gd name="connsiteX32" fmla="*/ 1052 w 546268"/>
              <a:gd name="connsiteY32" fmla="*/ 294183 h 578307"/>
              <a:gd name="connsiteX33" fmla="*/ 1052 w 546268"/>
              <a:gd name="connsiteY33" fmla="*/ 282964 h 578307"/>
              <a:gd name="connsiteX34" fmla="*/ 8065 w 546268"/>
              <a:gd name="connsiteY34" fmla="*/ 274550 h 578307"/>
              <a:gd name="connsiteX35" fmla="*/ 59957 w 546268"/>
              <a:gd name="connsiteY35" fmla="*/ 245100 h 578307"/>
              <a:gd name="connsiteX36" fmla="*/ 273135 w 546268"/>
              <a:gd name="connsiteY36" fmla="*/ 0 h 578307"/>
              <a:gd name="connsiteX37" fmla="*/ 280848 w 546268"/>
              <a:gd name="connsiteY37" fmla="*/ 2803 h 578307"/>
              <a:gd name="connsiteX38" fmla="*/ 538204 w 546268"/>
              <a:gd name="connsiteY38" fmla="*/ 151352 h 578307"/>
              <a:gd name="connsiteX39" fmla="*/ 545217 w 546268"/>
              <a:gd name="connsiteY39" fmla="*/ 159761 h 578307"/>
              <a:gd name="connsiteX40" fmla="*/ 545217 w 546268"/>
              <a:gd name="connsiteY40" fmla="*/ 170271 h 578307"/>
              <a:gd name="connsiteX41" fmla="*/ 538204 w 546268"/>
              <a:gd name="connsiteY41" fmla="*/ 178680 h 578307"/>
              <a:gd name="connsiteX42" fmla="*/ 280848 w 546268"/>
              <a:gd name="connsiteY42" fmla="*/ 327930 h 578307"/>
              <a:gd name="connsiteX43" fmla="*/ 277342 w 546268"/>
              <a:gd name="connsiteY43" fmla="*/ 329331 h 578307"/>
              <a:gd name="connsiteX44" fmla="*/ 273135 w 546268"/>
              <a:gd name="connsiteY44" fmla="*/ 331433 h 578307"/>
              <a:gd name="connsiteX45" fmla="*/ 268927 w 546268"/>
              <a:gd name="connsiteY45" fmla="*/ 329331 h 578307"/>
              <a:gd name="connsiteX46" fmla="*/ 265421 w 546268"/>
              <a:gd name="connsiteY46" fmla="*/ 327930 h 578307"/>
              <a:gd name="connsiteX47" fmla="*/ 8065 w 546268"/>
              <a:gd name="connsiteY47" fmla="*/ 178680 h 578307"/>
              <a:gd name="connsiteX48" fmla="*/ 1052 w 546268"/>
              <a:gd name="connsiteY48" fmla="*/ 170271 h 578307"/>
              <a:gd name="connsiteX49" fmla="*/ 1052 w 546268"/>
              <a:gd name="connsiteY49" fmla="*/ 159761 h 578307"/>
              <a:gd name="connsiteX50" fmla="*/ 8065 w 546268"/>
              <a:gd name="connsiteY50" fmla="*/ 151352 h 578307"/>
              <a:gd name="connsiteX51" fmla="*/ 265421 w 546268"/>
              <a:gd name="connsiteY51" fmla="*/ 2803 h 578307"/>
              <a:gd name="connsiteX52" fmla="*/ 273135 w 546268"/>
              <a:gd name="connsiteY52" fmla="*/ 0 h 57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6268" h="578307">
                <a:moveTo>
                  <a:pt x="59957" y="369868"/>
                </a:moveTo>
                <a:lnTo>
                  <a:pt x="257006" y="484264"/>
                </a:lnTo>
                <a:cubicBezTo>
                  <a:pt x="257707" y="484264"/>
                  <a:pt x="257707" y="484264"/>
                  <a:pt x="257707" y="484264"/>
                </a:cubicBezTo>
                <a:cubicBezTo>
                  <a:pt x="261915" y="487071"/>
                  <a:pt x="267525" y="488475"/>
                  <a:pt x="273135" y="488475"/>
                </a:cubicBezTo>
                <a:cubicBezTo>
                  <a:pt x="278744" y="488475"/>
                  <a:pt x="284354" y="487071"/>
                  <a:pt x="289263" y="484264"/>
                </a:cubicBezTo>
                <a:cubicBezTo>
                  <a:pt x="487013" y="369868"/>
                  <a:pt x="487013" y="369868"/>
                  <a:pt x="487013" y="369868"/>
                </a:cubicBezTo>
                <a:cubicBezTo>
                  <a:pt x="538204" y="399344"/>
                  <a:pt x="538204" y="399344"/>
                  <a:pt x="538204" y="399344"/>
                </a:cubicBezTo>
                <a:cubicBezTo>
                  <a:pt x="541710" y="401450"/>
                  <a:pt x="543814" y="404257"/>
                  <a:pt x="545217" y="407766"/>
                </a:cubicBezTo>
                <a:cubicBezTo>
                  <a:pt x="546619" y="411275"/>
                  <a:pt x="546619" y="415486"/>
                  <a:pt x="545217" y="418995"/>
                </a:cubicBezTo>
                <a:cubicBezTo>
                  <a:pt x="543814" y="422504"/>
                  <a:pt x="541710" y="425312"/>
                  <a:pt x="538204" y="427417"/>
                </a:cubicBezTo>
                <a:cubicBezTo>
                  <a:pt x="280848" y="576202"/>
                  <a:pt x="280848" y="576202"/>
                  <a:pt x="280848" y="576202"/>
                </a:cubicBezTo>
                <a:cubicBezTo>
                  <a:pt x="278744" y="577605"/>
                  <a:pt x="275939" y="578307"/>
                  <a:pt x="273135" y="578307"/>
                </a:cubicBezTo>
                <a:cubicBezTo>
                  <a:pt x="270330" y="578307"/>
                  <a:pt x="267525" y="577605"/>
                  <a:pt x="265421" y="576202"/>
                </a:cubicBezTo>
                <a:cubicBezTo>
                  <a:pt x="8065" y="427417"/>
                  <a:pt x="8065" y="427417"/>
                  <a:pt x="8065" y="427417"/>
                </a:cubicBezTo>
                <a:cubicBezTo>
                  <a:pt x="4559" y="425312"/>
                  <a:pt x="2455" y="422504"/>
                  <a:pt x="1052" y="418995"/>
                </a:cubicBezTo>
                <a:cubicBezTo>
                  <a:pt x="-350" y="415486"/>
                  <a:pt x="-350" y="411275"/>
                  <a:pt x="1052" y="407766"/>
                </a:cubicBezTo>
                <a:cubicBezTo>
                  <a:pt x="2455" y="404257"/>
                  <a:pt x="4559" y="401450"/>
                  <a:pt x="8065" y="399344"/>
                </a:cubicBezTo>
                <a:cubicBezTo>
                  <a:pt x="59957" y="369868"/>
                  <a:pt x="59957" y="369868"/>
                  <a:pt x="59957" y="369868"/>
                </a:cubicBezTo>
                <a:close/>
                <a:moveTo>
                  <a:pt x="59957" y="245100"/>
                </a:moveTo>
                <a:cubicBezTo>
                  <a:pt x="257006" y="359394"/>
                  <a:pt x="257006" y="359394"/>
                  <a:pt x="257006" y="359394"/>
                </a:cubicBezTo>
                <a:cubicBezTo>
                  <a:pt x="257707" y="359394"/>
                  <a:pt x="257707" y="359394"/>
                  <a:pt x="257707" y="359394"/>
                </a:cubicBezTo>
                <a:cubicBezTo>
                  <a:pt x="261915" y="362199"/>
                  <a:pt x="267525" y="362900"/>
                  <a:pt x="273135" y="362900"/>
                </a:cubicBezTo>
                <a:cubicBezTo>
                  <a:pt x="278744" y="362900"/>
                  <a:pt x="284354" y="362199"/>
                  <a:pt x="289263" y="359394"/>
                </a:cubicBezTo>
                <a:cubicBezTo>
                  <a:pt x="487013" y="245100"/>
                  <a:pt x="487013" y="245100"/>
                  <a:pt x="487013" y="245100"/>
                </a:cubicBezTo>
                <a:cubicBezTo>
                  <a:pt x="538204" y="274550"/>
                  <a:pt x="538204" y="274550"/>
                  <a:pt x="538204" y="274550"/>
                </a:cubicBezTo>
                <a:cubicBezTo>
                  <a:pt x="541710" y="276654"/>
                  <a:pt x="543814" y="279459"/>
                  <a:pt x="545217" y="282964"/>
                </a:cubicBezTo>
                <a:cubicBezTo>
                  <a:pt x="546619" y="286470"/>
                  <a:pt x="546619" y="289976"/>
                  <a:pt x="545217" y="294183"/>
                </a:cubicBezTo>
                <a:cubicBezTo>
                  <a:pt x="543814" y="296988"/>
                  <a:pt x="541710" y="299793"/>
                  <a:pt x="538204" y="302598"/>
                </a:cubicBezTo>
                <a:cubicBezTo>
                  <a:pt x="280848" y="451250"/>
                  <a:pt x="280848" y="451250"/>
                  <a:pt x="280848" y="451250"/>
                </a:cubicBezTo>
                <a:cubicBezTo>
                  <a:pt x="278744" y="451951"/>
                  <a:pt x="275939" y="452652"/>
                  <a:pt x="273135" y="452652"/>
                </a:cubicBezTo>
                <a:cubicBezTo>
                  <a:pt x="270330" y="452652"/>
                  <a:pt x="267525" y="451951"/>
                  <a:pt x="265421" y="451250"/>
                </a:cubicBezTo>
                <a:cubicBezTo>
                  <a:pt x="8065" y="302598"/>
                  <a:pt x="8065" y="302598"/>
                  <a:pt x="8065" y="302598"/>
                </a:cubicBezTo>
                <a:cubicBezTo>
                  <a:pt x="4559" y="299793"/>
                  <a:pt x="2455" y="296988"/>
                  <a:pt x="1052" y="294183"/>
                </a:cubicBezTo>
                <a:cubicBezTo>
                  <a:pt x="-350" y="289976"/>
                  <a:pt x="-350" y="286470"/>
                  <a:pt x="1052" y="282964"/>
                </a:cubicBezTo>
                <a:cubicBezTo>
                  <a:pt x="2455" y="279459"/>
                  <a:pt x="4559" y="276654"/>
                  <a:pt x="8065" y="274550"/>
                </a:cubicBezTo>
                <a:cubicBezTo>
                  <a:pt x="59957" y="245100"/>
                  <a:pt x="59957" y="245100"/>
                  <a:pt x="59957" y="245100"/>
                </a:cubicBezTo>
                <a:close/>
                <a:moveTo>
                  <a:pt x="273135" y="0"/>
                </a:moveTo>
                <a:cubicBezTo>
                  <a:pt x="275939" y="0"/>
                  <a:pt x="278744" y="701"/>
                  <a:pt x="280848" y="2803"/>
                </a:cubicBezTo>
                <a:cubicBezTo>
                  <a:pt x="538204" y="151352"/>
                  <a:pt x="538204" y="151352"/>
                  <a:pt x="538204" y="151352"/>
                </a:cubicBezTo>
                <a:cubicBezTo>
                  <a:pt x="541710" y="153454"/>
                  <a:pt x="543814" y="156257"/>
                  <a:pt x="545217" y="159761"/>
                </a:cubicBezTo>
                <a:cubicBezTo>
                  <a:pt x="546619" y="163264"/>
                  <a:pt x="546619" y="166768"/>
                  <a:pt x="545217" y="170271"/>
                </a:cubicBezTo>
                <a:cubicBezTo>
                  <a:pt x="543814" y="173775"/>
                  <a:pt x="541710" y="176578"/>
                  <a:pt x="538204" y="178680"/>
                </a:cubicBezTo>
                <a:cubicBezTo>
                  <a:pt x="280848" y="327930"/>
                  <a:pt x="280848" y="327930"/>
                  <a:pt x="280848" y="327930"/>
                </a:cubicBezTo>
                <a:cubicBezTo>
                  <a:pt x="280147" y="327930"/>
                  <a:pt x="278744" y="328630"/>
                  <a:pt x="277342" y="329331"/>
                </a:cubicBezTo>
                <a:cubicBezTo>
                  <a:pt x="273135" y="331433"/>
                  <a:pt x="273135" y="331433"/>
                  <a:pt x="273135" y="331433"/>
                </a:cubicBezTo>
                <a:cubicBezTo>
                  <a:pt x="268927" y="329331"/>
                  <a:pt x="268927" y="329331"/>
                  <a:pt x="268927" y="329331"/>
                </a:cubicBezTo>
                <a:cubicBezTo>
                  <a:pt x="267525" y="328630"/>
                  <a:pt x="266122" y="327930"/>
                  <a:pt x="265421" y="327930"/>
                </a:cubicBezTo>
                <a:cubicBezTo>
                  <a:pt x="8065" y="178680"/>
                  <a:pt x="8065" y="178680"/>
                  <a:pt x="8065" y="178680"/>
                </a:cubicBezTo>
                <a:cubicBezTo>
                  <a:pt x="4559" y="176578"/>
                  <a:pt x="2455" y="173775"/>
                  <a:pt x="1052" y="170271"/>
                </a:cubicBezTo>
                <a:cubicBezTo>
                  <a:pt x="-350" y="166768"/>
                  <a:pt x="-350" y="163264"/>
                  <a:pt x="1052" y="159761"/>
                </a:cubicBezTo>
                <a:cubicBezTo>
                  <a:pt x="2455" y="156257"/>
                  <a:pt x="4559" y="153454"/>
                  <a:pt x="8065" y="151352"/>
                </a:cubicBezTo>
                <a:cubicBezTo>
                  <a:pt x="265421" y="2803"/>
                  <a:pt x="265421" y="2803"/>
                  <a:pt x="265421" y="2803"/>
                </a:cubicBezTo>
                <a:cubicBezTo>
                  <a:pt x="267525" y="701"/>
                  <a:pt x="270330" y="0"/>
                  <a:pt x="273135" y="0"/>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00" tIns="77441" rIns="96800" bIns="77441" numCol="1" spcCol="0" rtlCol="0" fromWordArt="0" anchor="t" anchorCtr="0" forceAA="0" compatLnSpc="1">
            <a:prstTxWarp prst="textNoShape">
              <a:avLst/>
            </a:prstTxWarp>
            <a:noAutofit/>
          </a:bodyPr>
          <a:lstStyle/>
          <a:p>
            <a:pPr algn="ctr" defTabSz="493554" fontAlgn="base">
              <a:lnSpc>
                <a:spcPct val="90000"/>
              </a:lnSpc>
              <a:spcBef>
                <a:spcPct val="0"/>
              </a:spcBef>
              <a:spcAft>
                <a:spcPct val="0"/>
              </a:spcAft>
            </a:pPr>
            <a:endParaRPr lang="en-US" sz="1271">
              <a:gradFill>
                <a:gsLst>
                  <a:gs pos="0">
                    <a:srgbClr val="FFFFFF"/>
                  </a:gs>
                  <a:gs pos="100000">
                    <a:srgbClr val="FFFFFF"/>
                  </a:gs>
                </a:gsLst>
                <a:lin ang="5400000" scaled="0"/>
              </a:gradFill>
              <a:latin typeface="Segoe UI "/>
              <a:ea typeface="Segoe UI" pitchFamily="34" charset="0"/>
              <a:cs typeface="Segoe UI" pitchFamily="34" charset="0"/>
            </a:endParaRPr>
          </a:p>
        </p:txBody>
      </p:sp>
      <p:sp>
        <p:nvSpPr>
          <p:cNvPr id="114" name="Freeform 160">
            <a:extLst>
              <a:ext uri="{FF2B5EF4-FFF2-40B4-BE49-F238E27FC236}">
                <a16:creationId xmlns:a16="http://schemas.microsoft.com/office/drawing/2014/main" id="{7E1B62D3-085B-40E6-8A13-57E0DABBED3C}"/>
              </a:ext>
            </a:extLst>
          </p:cNvPr>
          <p:cNvSpPr>
            <a:spLocks noChangeAspect="1"/>
          </p:cNvSpPr>
          <p:nvPr/>
        </p:nvSpPr>
        <p:spPr bwMode="black">
          <a:xfrm>
            <a:off x="747353" y="1289696"/>
            <a:ext cx="375456" cy="375404"/>
          </a:xfrm>
          <a:custGeom>
            <a:avLst/>
            <a:gdLst>
              <a:gd name="connsiteX0" fmla="*/ 2846107 w 2846107"/>
              <a:gd name="connsiteY0" fmla="*/ 1526447 h 2845712"/>
              <a:gd name="connsiteX1" fmla="*/ 2844123 w 2846107"/>
              <a:gd name="connsiteY1" fmla="*/ 1565744 h 2845712"/>
              <a:gd name="connsiteX2" fmla="*/ 1425742 w 2846107"/>
              <a:gd name="connsiteY2" fmla="*/ 2845712 h 2845712"/>
              <a:gd name="connsiteX3" fmla="*/ 1138405 w 2846107"/>
              <a:gd name="connsiteY3" fmla="*/ 2816746 h 2845712"/>
              <a:gd name="connsiteX4" fmla="*/ 1045028 w 2846107"/>
              <a:gd name="connsiteY4" fmla="*/ 2792736 h 2845712"/>
              <a:gd name="connsiteX5" fmla="*/ 1505920 w 2846107"/>
              <a:gd name="connsiteY5" fmla="*/ 1526448 h 2845712"/>
              <a:gd name="connsiteX6" fmla="*/ 1540042 w 2846107"/>
              <a:gd name="connsiteY6" fmla="*/ 1526449 h 2845712"/>
              <a:gd name="connsiteX7" fmla="*/ 1540042 w 2846107"/>
              <a:gd name="connsiteY7" fmla="*/ 1526448 h 2845712"/>
              <a:gd name="connsiteX8" fmla="*/ 1311441 w 2846107"/>
              <a:gd name="connsiteY8" fmla="*/ 0 h 2845712"/>
              <a:gd name="connsiteX9" fmla="*/ 1311442 w 2846107"/>
              <a:gd name="connsiteY9" fmla="*/ 1297847 h 2845712"/>
              <a:gd name="connsiteX10" fmla="*/ 1311442 w 2846107"/>
              <a:gd name="connsiteY10" fmla="*/ 1392388 h 2845712"/>
              <a:gd name="connsiteX11" fmla="*/ 830345 w 2846107"/>
              <a:gd name="connsiteY11" fmla="*/ 2714192 h 2845712"/>
              <a:gd name="connsiteX12" fmla="*/ 746149 w 2846107"/>
              <a:gd name="connsiteY12" fmla="*/ 2673633 h 2845712"/>
              <a:gd name="connsiteX13" fmla="*/ 0 w 2846107"/>
              <a:gd name="connsiteY13" fmla="*/ 1419970 h 2845712"/>
              <a:gd name="connsiteX14" fmla="*/ 1279968 w 2846107"/>
              <a:gd name="connsiteY14" fmla="*/ 1589 h 2845712"/>
              <a:gd name="connsiteX15" fmla="*/ 1540042 w 2846107"/>
              <a:gd name="connsiteY15" fmla="*/ 0 h 2845712"/>
              <a:gd name="connsiteX16" fmla="*/ 1571516 w 2846107"/>
              <a:gd name="connsiteY16" fmla="*/ 1589 h 2845712"/>
              <a:gd name="connsiteX17" fmla="*/ 2844123 w 2846107"/>
              <a:gd name="connsiteY17" fmla="*/ 1274196 h 2845712"/>
              <a:gd name="connsiteX18" fmla="*/ 2845317 w 2846107"/>
              <a:gd name="connsiteY18" fmla="*/ 1297848 h 2845712"/>
              <a:gd name="connsiteX19" fmla="*/ 1540042 w 2846107"/>
              <a:gd name="connsiteY19" fmla="*/ 1297847 h 28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6107" h="2845712">
                <a:moveTo>
                  <a:pt x="2846107" y="1526447"/>
                </a:moveTo>
                <a:lnTo>
                  <a:pt x="2844123" y="1565744"/>
                </a:lnTo>
                <a:cubicBezTo>
                  <a:pt x="2771111" y="2284684"/>
                  <a:pt x="2163945" y="2845712"/>
                  <a:pt x="1425742" y="2845712"/>
                </a:cubicBezTo>
                <a:cubicBezTo>
                  <a:pt x="1327315" y="2845712"/>
                  <a:pt x="1231218" y="2835738"/>
                  <a:pt x="1138405" y="2816746"/>
                </a:cubicBezTo>
                <a:lnTo>
                  <a:pt x="1045028" y="2792736"/>
                </a:lnTo>
                <a:lnTo>
                  <a:pt x="1505920" y="1526448"/>
                </a:lnTo>
                <a:lnTo>
                  <a:pt x="1540042" y="1526449"/>
                </a:lnTo>
                <a:lnTo>
                  <a:pt x="1540042" y="1526448"/>
                </a:lnTo>
                <a:close/>
                <a:moveTo>
                  <a:pt x="1311441" y="0"/>
                </a:moveTo>
                <a:lnTo>
                  <a:pt x="1311442" y="1297847"/>
                </a:lnTo>
                <a:lnTo>
                  <a:pt x="1311442" y="1392388"/>
                </a:lnTo>
                <a:lnTo>
                  <a:pt x="830345" y="2714192"/>
                </a:lnTo>
                <a:lnTo>
                  <a:pt x="746149" y="2673633"/>
                </a:lnTo>
                <a:cubicBezTo>
                  <a:pt x="301709" y="2432199"/>
                  <a:pt x="0" y="1961319"/>
                  <a:pt x="0" y="1419970"/>
                </a:cubicBezTo>
                <a:cubicBezTo>
                  <a:pt x="0" y="681768"/>
                  <a:pt x="561029" y="74601"/>
                  <a:pt x="1279968" y="1589"/>
                </a:cubicBezTo>
                <a:close/>
                <a:moveTo>
                  <a:pt x="1540042" y="0"/>
                </a:moveTo>
                <a:lnTo>
                  <a:pt x="1571516" y="1589"/>
                </a:lnTo>
                <a:cubicBezTo>
                  <a:pt x="2242526" y="69734"/>
                  <a:pt x="2775978" y="603186"/>
                  <a:pt x="2844123" y="1274196"/>
                </a:cubicBezTo>
                <a:lnTo>
                  <a:pt x="2845317" y="1297848"/>
                </a:lnTo>
                <a:lnTo>
                  <a:pt x="1540042" y="1297847"/>
                </a:ln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ea typeface="Segoe UI" pitchFamily="34" charset="0"/>
              <a:cs typeface="Segoe UI" pitchFamily="34" charset="0"/>
            </a:endParaRPr>
          </a:p>
        </p:txBody>
      </p:sp>
      <p:sp>
        <p:nvSpPr>
          <p:cNvPr id="24" name="Freeform 92">
            <a:extLst>
              <a:ext uri="{FF2B5EF4-FFF2-40B4-BE49-F238E27FC236}">
                <a16:creationId xmlns:a16="http://schemas.microsoft.com/office/drawing/2014/main" id="{139281B4-7CD3-4A00-85A4-A45D4D0C7E27}"/>
              </a:ext>
            </a:extLst>
          </p:cNvPr>
          <p:cNvSpPr>
            <a:spLocks noChangeAspect="1" noEditPoints="1"/>
          </p:cNvSpPr>
          <p:nvPr/>
        </p:nvSpPr>
        <p:spPr bwMode="black">
          <a:xfrm>
            <a:off x="778402" y="3909414"/>
            <a:ext cx="273663" cy="372864"/>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noFill/>
          <a:ln w="19050">
            <a:solidFill>
              <a:srgbClr val="0078D7"/>
            </a:solidFill>
          </a:ln>
        </p:spPr>
        <p:txBody>
          <a:bodyPr vert="horz" wrap="square" lIns="95135" tIns="47567" rIns="95135" bIns="47567" numCol="1" anchor="t" anchorCtr="0" compatLnSpc="1">
            <a:prstTxWarp prst="textNoShape">
              <a:avLst/>
            </a:prstTxWarp>
          </a:bodyPr>
          <a:lstStyle/>
          <a:p>
            <a:endParaRPr lang="en-US" sz="1836">
              <a:solidFill>
                <a:srgbClr val="000000"/>
              </a:solidFill>
              <a:latin typeface="Segoe UI "/>
            </a:endParaRPr>
          </a:p>
        </p:txBody>
      </p:sp>
      <p:sp>
        <p:nvSpPr>
          <p:cNvPr id="25" name="DeveloperTools_EC7A" title="Icon of a wrench and a screwdriver">
            <a:extLst>
              <a:ext uri="{FF2B5EF4-FFF2-40B4-BE49-F238E27FC236}">
                <a16:creationId xmlns:a16="http://schemas.microsoft.com/office/drawing/2014/main" id="{CE1AC9BF-C12E-4F79-835A-7D6C9772D133}"/>
              </a:ext>
            </a:extLst>
          </p:cNvPr>
          <p:cNvSpPr>
            <a:spLocks noChangeAspect="1" noEditPoints="1"/>
          </p:cNvSpPr>
          <p:nvPr/>
        </p:nvSpPr>
        <p:spPr bwMode="auto">
          <a:xfrm>
            <a:off x="783845" y="4759584"/>
            <a:ext cx="262775" cy="414044"/>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a:solidFill>
                <a:srgbClr val="505050"/>
              </a:solidFill>
              <a:latin typeface="Segoe UI "/>
            </a:endParaRPr>
          </a:p>
        </p:txBody>
      </p:sp>
    </p:spTree>
    <p:extLst>
      <p:ext uri="{BB962C8B-B14F-4D97-AF65-F5344CB8AC3E}">
        <p14:creationId xmlns:p14="http://schemas.microsoft.com/office/powerpoint/2010/main" val="20612910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E9867C3D-D65C-4F09-B7AE-1E61F18AE4E3}"/>
              </a:ext>
            </a:extLst>
          </p:cNvPr>
          <p:cNvSpPr/>
          <p:nvPr/>
        </p:nvSpPr>
        <p:spPr bwMode="auto">
          <a:xfrm>
            <a:off x="3782587" y="2178050"/>
            <a:ext cx="1915886" cy="191588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40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55K</a:t>
            </a:r>
          </a:p>
        </p:txBody>
      </p:sp>
      <p:sp>
        <p:nvSpPr>
          <p:cNvPr id="23" name="Oval 22">
            <a:extLst>
              <a:ext uri="{FF2B5EF4-FFF2-40B4-BE49-F238E27FC236}">
                <a16:creationId xmlns:a16="http://schemas.microsoft.com/office/drawing/2014/main" id="{1785E883-B880-4BA1-AAE4-3040DB476BCE}"/>
              </a:ext>
            </a:extLst>
          </p:cNvPr>
          <p:cNvSpPr/>
          <p:nvPr/>
        </p:nvSpPr>
        <p:spPr bwMode="auto">
          <a:xfrm>
            <a:off x="3870954" y="2266417"/>
            <a:ext cx="1739152" cy="17391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1" name="Chart 10">
            <a:extLst>
              <a:ext uri="{FF2B5EF4-FFF2-40B4-BE49-F238E27FC236}">
                <a16:creationId xmlns:a16="http://schemas.microsoft.com/office/drawing/2014/main" id="{E6FDB5FC-8CAF-4920-9C31-302673DA8781}"/>
              </a:ext>
            </a:extLst>
          </p:cNvPr>
          <p:cNvGraphicFramePr/>
          <p:nvPr>
            <p:extLst>
              <p:ext uri="{D42A27DB-BD31-4B8C-83A1-F6EECF244321}">
                <p14:modId xmlns:p14="http://schemas.microsoft.com/office/powerpoint/2010/main" val="4186275176"/>
              </p:ext>
            </p:extLst>
          </p:nvPr>
        </p:nvGraphicFramePr>
        <p:xfrm>
          <a:off x="115959" y="2046664"/>
          <a:ext cx="3344657" cy="222977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BD24994B-A168-44D2-BAA2-123664C3AC5E}"/>
              </a:ext>
            </a:extLst>
          </p:cNvPr>
          <p:cNvSpPr>
            <a:spLocks noGrp="1"/>
          </p:cNvSpPr>
          <p:nvPr>
            <p:ph type="title"/>
          </p:nvPr>
        </p:nvSpPr>
        <p:spPr/>
        <p:txBody>
          <a:bodyPr/>
          <a:lstStyle/>
          <a:p>
            <a:r>
              <a:rPr lang="en-US" dirty="0"/>
              <a:t>Threat landscape for small businesses and nonprofits</a:t>
            </a:r>
          </a:p>
        </p:txBody>
      </p:sp>
      <p:sp>
        <p:nvSpPr>
          <p:cNvPr id="4" name="Text Placeholder 3">
            <a:extLst>
              <a:ext uri="{FF2B5EF4-FFF2-40B4-BE49-F238E27FC236}">
                <a16:creationId xmlns:a16="http://schemas.microsoft.com/office/drawing/2014/main" id="{BC471493-9CD5-4FE5-82CF-8C59726E2E89}"/>
              </a:ext>
            </a:extLst>
          </p:cNvPr>
          <p:cNvSpPr>
            <a:spLocks noGrp="1"/>
          </p:cNvSpPr>
          <p:nvPr>
            <p:ph type="body" sz="quarter" idx="11"/>
          </p:nvPr>
        </p:nvSpPr>
        <p:spPr>
          <a:xfrm>
            <a:off x="434976" y="4586288"/>
            <a:ext cx="2706624" cy="492443"/>
          </a:xfrm>
        </p:spPr>
        <p:txBody>
          <a:bodyPr/>
          <a:lstStyle/>
          <a:p>
            <a:r>
              <a:rPr lang="en-US" dirty="0">
                <a:solidFill>
                  <a:schemeClr val="tx1"/>
                </a:solidFill>
              </a:rPr>
              <a:t>of cyberattacks target small businesses</a:t>
            </a:r>
          </a:p>
        </p:txBody>
      </p:sp>
      <p:sp>
        <p:nvSpPr>
          <p:cNvPr id="6" name="Text Placeholder 5">
            <a:extLst>
              <a:ext uri="{FF2B5EF4-FFF2-40B4-BE49-F238E27FC236}">
                <a16:creationId xmlns:a16="http://schemas.microsoft.com/office/drawing/2014/main" id="{EBE77F83-F3CC-43FF-AA34-B2BB51FF37A2}"/>
              </a:ext>
            </a:extLst>
          </p:cNvPr>
          <p:cNvSpPr>
            <a:spLocks noGrp="1"/>
          </p:cNvSpPr>
          <p:nvPr>
            <p:ph type="body" sz="quarter" idx="12"/>
          </p:nvPr>
        </p:nvSpPr>
        <p:spPr>
          <a:xfrm>
            <a:off x="3387218" y="4586288"/>
            <a:ext cx="2706624" cy="492443"/>
          </a:xfrm>
        </p:spPr>
        <p:txBody>
          <a:bodyPr/>
          <a:lstStyle/>
          <a:p>
            <a:r>
              <a:rPr lang="en-US" dirty="0">
                <a:solidFill>
                  <a:schemeClr val="tx1"/>
                </a:solidFill>
              </a:rPr>
              <a:t>Devices are compromised by ransomware every month</a:t>
            </a:r>
          </a:p>
        </p:txBody>
      </p:sp>
      <p:sp>
        <p:nvSpPr>
          <p:cNvPr id="7" name="Text Placeholder 6">
            <a:extLst>
              <a:ext uri="{FF2B5EF4-FFF2-40B4-BE49-F238E27FC236}">
                <a16:creationId xmlns:a16="http://schemas.microsoft.com/office/drawing/2014/main" id="{6630DB8F-9523-401A-BCE1-12F2B48B5108}"/>
              </a:ext>
            </a:extLst>
          </p:cNvPr>
          <p:cNvSpPr>
            <a:spLocks noGrp="1"/>
          </p:cNvSpPr>
          <p:nvPr>
            <p:ph type="body" sz="quarter" idx="13"/>
          </p:nvPr>
        </p:nvSpPr>
        <p:spPr>
          <a:xfrm>
            <a:off x="6339460" y="4586288"/>
            <a:ext cx="2706624" cy="738664"/>
          </a:xfrm>
        </p:spPr>
        <p:txBody>
          <a:bodyPr/>
          <a:lstStyle/>
          <a:p>
            <a:r>
              <a:rPr lang="en-US" dirty="0">
                <a:solidFill>
                  <a:schemeClr val="tx1"/>
                </a:solidFill>
              </a:rPr>
              <a:t>of small businesses close their doors after a cyberattack</a:t>
            </a:r>
          </a:p>
        </p:txBody>
      </p:sp>
      <p:sp>
        <p:nvSpPr>
          <p:cNvPr id="8" name="Text Placeholder 7">
            <a:extLst>
              <a:ext uri="{FF2B5EF4-FFF2-40B4-BE49-F238E27FC236}">
                <a16:creationId xmlns:a16="http://schemas.microsoft.com/office/drawing/2014/main" id="{B96BE74F-8E29-476A-97E7-BD21DE7C7E0E}"/>
              </a:ext>
            </a:extLst>
          </p:cNvPr>
          <p:cNvSpPr>
            <a:spLocks noGrp="1"/>
          </p:cNvSpPr>
          <p:nvPr>
            <p:ph type="body" sz="quarter" idx="21"/>
          </p:nvPr>
        </p:nvSpPr>
        <p:spPr>
          <a:xfrm>
            <a:off x="9291701" y="4586288"/>
            <a:ext cx="2706624" cy="738664"/>
          </a:xfrm>
        </p:spPr>
        <p:txBody>
          <a:bodyPr/>
          <a:lstStyle/>
          <a:p>
            <a:r>
              <a:rPr lang="en-US" dirty="0">
                <a:solidFill>
                  <a:schemeClr val="tx1"/>
                </a:solidFill>
              </a:rPr>
              <a:t>is the average cyber attack remediation cost for small businesses</a:t>
            </a:r>
          </a:p>
        </p:txBody>
      </p:sp>
      <p:sp>
        <p:nvSpPr>
          <p:cNvPr id="17" name="Oval 16">
            <a:extLst>
              <a:ext uri="{FF2B5EF4-FFF2-40B4-BE49-F238E27FC236}">
                <a16:creationId xmlns:a16="http://schemas.microsoft.com/office/drawing/2014/main" id="{9D4AD3D0-73A3-4A6D-A91A-7BD739495ED6}"/>
              </a:ext>
            </a:extLst>
          </p:cNvPr>
          <p:cNvSpPr/>
          <p:nvPr/>
        </p:nvSpPr>
        <p:spPr bwMode="auto">
          <a:xfrm>
            <a:off x="9687070" y="2178050"/>
            <a:ext cx="1915886" cy="191588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400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$900K</a:t>
            </a:r>
          </a:p>
        </p:txBody>
      </p:sp>
      <p:graphicFrame>
        <p:nvGraphicFramePr>
          <p:cNvPr id="19" name="Chart 18">
            <a:extLst>
              <a:ext uri="{FF2B5EF4-FFF2-40B4-BE49-F238E27FC236}">
                <a16:creationId xmlns:a16="http://schemas.microsoft.com/office/drawing/2014/main" id="{7F327979-6B57-4183-B1D7-A0CE2EB8244D}"/>
              </a:ext>
            </a:extLst>
          </p:cNvPr>
          <p:cNvGraphicFramePr/>
          <p:nvPr>
            <p:extLst>
              <p:ext uri="{D42A27DB-BD31-4B8C-83A1-F6EECF244321}">
                <p14:modId xmlns:p14="http://schemas.microsoft.com/office/powerpoint/2010/main" val="1109102900"/>
              </p:ext>
            </p:extLst>
          </p:nvPr>
        </p:nvGraphicFramePr>
        <p:xfrm>
          <a:off x="6020443" y="2046664"/>
          <a:ext cx="3344657" cy="2229771"/>
        </p:xfrm>
        <a:graphic>
          <a:graphicData uri="http://schemas.openxmlformats.org/drawingml/2006/chart">
            <c:chart xmlns:c="http://schemas.openxmlformats.org/drawingml/2006/chart" xmlns:r="http://schemas.openxmlformats.org/officeDocument/2006/relationships" r:id="rId4"/>
          </a:graphicData>
        </a:graphic>
      </p:graphicFrame>
      <p:sp>
        <p:nvSpPr>
          <p:cNvPr id="20" name="Oval 19">
            <a:extLst>
              <a:ext uri="{FF2B5EF4-FFF2-40B4-BE49-F238E27FC236}">
                <a16:creationId xmlns:a16="http://schemas.microsoft.com/office/drawing/2014/main" id="{9DB39250-FC37-4162-A370-9012DDBDFBDE}"/>
              </a:ext>
            </a:extLst>
          </p:cNvPr>
          <p:cNvSpPr/>
          <p:nvPr/>
        </p:nvSpPr>
        <p:spPr bwMode="auto">
          <a:xfrm>
            <a:off x="918711" y="2291973"/>
            <a:ext cx="1739152" cy="17391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a:extLst>
              <a:ext uri="{FF2B5EF4-FFF2-40B4-BE49-F238E27FC236}">
                <a16:creationId xmlns:a16="http://schemas.microsoft.com/office/drawing/2014/main" id="{E9C0D9A5-B9A0-4ADD-993B-43ECD0B011A0}"/>
              </a:ext>
            </a:extLst>
          </p:cNvPr>
          <p:cNvSpPr txBox="1"/>
          <p:nvPr/>
        </p:nvSpPr>
        <p:spPr>
          <a:xfrm>
            <a:off x="1027929" y="2708444"/>
            <a:ext cx="1768840" cy="960263"/>
          </a:xfrm>
          <a:prstGeom prst="rect">
            <a:avLst/>
          </a:prstGeom>
          <a:noFill/>
        </p:spPr>
        <p:txBody>
          <a:bodyPr wrap="square" lIns="182880" tIns="146304" rIns="182880" bIns="146304" rtlCol="0">
            <a:spAutoFit/>
          </a:bodyPr>
          <a:lstStyle/>
          <a:p>
            <a:pPr>
              <a:lnSpc>
                <a:spcPct val="90000"/>
              </a:lnSpc>
              <a:spcAft>
                <a:spcPts val="600"/>
              </a:spcAft>
            </a:pPr>
            <a:r>
              <a:rPr lang="en-US" sz="4800" dirty="0">
                <a:solidFill>
                  <a:schemeClr val="accent1"/>
                </a:solidFill>
                <a:latin typeface="Segoe UI Light" panose="020B0502040204020203" pitchFamily="34" charset="0"/>
                <a:ea typeface="Segoe UI" pitchFamily="34" charset="0"/>
                <a:cs typeface="Segoe UI Light" panose="020B0502040204020203" pitchFamily="34" charset="0"/>
              </a:rPr>
              <a:t>43%</a:t>
            </a:r>
          </a:p>
        </p:txBody>
      </p:sp>
      <p:sp>
        <p:nvSpPr>
          <p:cNvPr id="24" name="TextBox 23">
            <a:extLst>
              <a:ext uri="{FF2B5EF4-FFF2-40B4-BE49-F238E27FC236}">
                <a16:creationId xmlns:a16="http://schemas.microsoft.com/office/drawing/2014/main" id="{94E046B6-EC76-467C-B531-6BDEDDAC6CC5}"/>
              </a:ext>
            </a:extLst>
          </p:cNvPr>
          <p:cNvSpPr txBox="1"/>
          <p:nvPr/>
        </p:nvSpPr>
        <p:spPr>
          <a:xfrm>
            <a:off x="3870955" y="2708444"/>
            <a:ext cx="1739152"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dirty="0">
                <a:solidFill>
                  <a:schemeClr val="accent1"/>
                </a:solidFill>
                <a:latin typeface="Segoe UI Light" panose="020B0502040204020203" pitchFamily="34" charset="0"/>
                <a:ea typeface="Segoe UI" pitchFamily="34" charset="0"/>
                <a:cs typeface="Segoe UI Light" panose="020B0502040204020203" pitchFamily="34" charset="0"/>
              </a:rPr>
              <a:t>55K</a:t>
            </a:r>
          </a:p>
        </p:txBody>
      </p:sp>
      <p:sp>
        <p:nvSpPr>
          <p:cNvPr id="25" name="Oval 24">
            <a:extLst>
              <a:ext uri="{FF2B5EF4-FFF2-40B4-BE49-F238E27FC236}">
                <a16:creationId xmlns:a16="http://schemas.microsoft.com/office/drawing/2014/main" id="{689338A4-44A2-4479-8DF0-50F998994252}"/>
              </a:ext>
            </a:extLst>
          </p:cNvPr>
          <p:cNvSpPr/>
          <p:nvPr/>
        </p:nvSpPr>
        <p:spPr bwMode="auto">
          <a:xfrm>
            <a:off x="6823195" y="2291973"/>
            <a:ext cx="1739152" cy="17391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F58D2CDC-1D5A-4EF8-86EE-6B2EC01E64BD}"/>
              </a:ext>
            </a:extLst>
          </p:cNvPr>
          <p:cNvSpPr txBox="1"/>
          <p:nvPr/>
        </p:nvSpPr>
        <p:spPr>
          <a:xfrm>
            <a:off x="6823196" y="2708444"/>
            <a:ext cx="1739152"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dirty="0">
                <a:solidFill>
                  <a:schemeClr val="accent1"/>
                </a:solidFill>
                <a:latin typeface="Segoe UI Light" panose="020B0502040204020203" pitchFamily="34" charset="0"/>
                <a:ea typeface="Segoe UI" pitchFamily="34" charset="0"/>
                <a:cs typeface="Segoe UI Light" panose="020B0502040204020203" pitchFamily="34" charset="0"/>
              </a:rPr>
              <a:t>60%</a:t>
            </a:r>
          </a:p>
        </p:txBody>
      </p:sp>
      <p:sp>
        <p:nvSpPr>
          <p:cNvPr id="28" name="Oval 27">
            <a:extLst>
              <a:ext uri="{FF2B5EF4-FFF2-40B4-BE49-F238E27FC236}">
                <a16:creationId xmlns:a16="http://schemas.microsoft.com/office/drawing/2014/main" id="{86860055-0091-4F1C-8304-FA923809AA33}"/>
              </a:ext>
            </a:extLst>
          </p:cNvPr>
          <p:cNvSpPr/>
          <p:nvPr/>
        </p:nvSpPr>
        <p:spPr bwMode="auto">
          <a:xfrm>
            <a:off x="9775437" y="2266417"/>
            <a:ext cx="1739152" cy="173915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a:extLst>
              <a:ext uri="{FF2B5EF4-FFF2-40B4-BE49-F238E27FC236}">
                <a16:creationId xmlns:a16="http://schemas.microsoft.com/office/drawing/2014/main" id="{2445DD2D-DA8B-470C-BC37-C130702E016F}"/>
              </a:ext>
            </a:extLst>
          </p:cNvPr>
          <p:cNvSpPr txBox="1"/>
          <p:nvPr/>
        </p:nvSpPr>
        <p:spPr>
          <a:xfrm>
            <a:off x="9628849" y="2708444"/>
            <a:ext cx="2216711" cy="960263"/>
          </a:xfrm>
          <a:prstGeom prst="rect">
            <a:avLst/>
          </a:prstGeom>
          <a:noFill/>
        </p:spPr>
        <p:txBody>
          <a:bodyPr wrap="square" lIns="182880" tIns="146304" rIns="182880" bIns="146304" rtlCol="0">
            <a:spAutoFit/>
          </a:bodyPr>
          <a:lstStyle/>
          <a:p>
            <a:pPr>
              <a:lnSpc>
                <a:spcPct val="90000"/>
              </a:lnSpc>
              <a:spcAft>
                <a:spcPts val="600"/>
              </a:spcAft>
            </a:pPr>
            <a:r>
              <a:rPr lang="en-US" sz="4800" dirty="0">
                <a:solidFill>
                  <a:schemeClr val="accent1"/>
                </a:solidFill>
                <a:latin typeface="Segoe UI Light" panose="020B0502040204020203" pitchFamily="34" charset="0"/>
                <a:ea typeface="Segoe UI" pitchFamily="34" charset="0"/>
                <a:cs typeface="Segoe UI Light" panose="020B0502040204020203" pitchFamily="34" charset="0"/>
              </a:rPr>
              <a:t>$900K</a:t>
            </a:r>
          </a:p>
        </p:txBody>
      </p:sp>
    </p:spTree>
    <p:extLst>
      <p:ext uri="{BB962C8B-B14F-4D97-AF65-F5344CB8AC3E}">
        <p14:creationId xmlns:p14="http://schemas.microsoft.com/office/powerpoint/2010/main" val="20935790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D126FB-0F10-490F-BCC3-5758789B5B15}"/>
              </a:ext>
            </a:extLst>
          </p:cNvPr>
          <p:cNvPicPr>
            <a:picLocks/>
          </p:cNvPicPr>
          <p:nvPr/>
        </p:nvPicPr>
        <p:blipFill rotWithShape="1">
          <a:blip r:embed="rId3">
            <a:extLst>
              <a:ext uri="{28A0092B-C50C-407E-A947-70E740481C1C}">
                <a14:useLocalDpi xmlns:a14="http://schemas.microsoft.com/office/drawing/2010/main" val="0"/>
              </a:ext>
            </a:extLst>
          </a:blip>
          <a:srcRect l="27120" r="12944"/>
          <a:stretch/>
        </p:blipFill>
        <p:spPr>
          <a:xfrm>
            <a:off x="6132492" y="0"/>
            <a:ext cx="6303983" cy="7010290"/>
          </a:xfrm>
          <a:prstGeom prst="rect">
            <a:avLst/>
          </a:prstGeom>
        </p:spPr>
      </p:pic>
      <p:sp>
        <p:nvSpPr>
          <p:cNvPr id="14" name="Title 4">
            <a:extLst>
              <a:ext uri="{FF2B5EF4-FFF2-40B4-BE49-F238E27FC236}">
                <a16:creationId xmlns:a16="http://schemas.microsoft.com/office/drawing/2014/main" id="{88E4A429-AF10-490C-9145-68DA2CB476B5}"/>
              </a:ext>
            </a:extLst>
          </p:cNvPr>
          <p:cNvSpPr txBox="1">
            <a:spLocks/>
          </p:cNvSpPr>
          <p:nvPr/>
        </p:nvSpPr>
        <p:spPr>
          <a:xfrm>
            <a:off x="611473" y="449263"/>
            <a:ext cx="5006495" cy="2068649"/>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dirty="0"/>
              <a:t>Threat protection</a:t>
            </a:r>
            <a:br>
              <a:rPr lang="en-US" dirty="0"/>
            </a:br>
            <a:br>
              <a:rPr lang="en-US" dirty="0"/>
            </a:br>
            <a:r>
              <a:rPr lang="en-US" sz="2000" dirty="0"/>
              <a:t>Gain visibility into existing security position , create policies and enable controls, leverage in-built security tools.</a:t>
            </a:r>
            <a:br>
              <a:rPr lang="en-US" sz="2000" dirty="0"/>
            </a:br>
            <a:endParaRPr lang="en-US" dirty="0"/>
          </a:p>
        </p:txBody>
      </p:sp>
      <p:sp>
        <p:nvSpPr>
          <p:cNvPr id="15" name="Text Placeholder 8">
            <a:extLst>
              <a:ext uri="{FF2B5EF4-FFF2-40B4-BE49-F238E27FC236}">
                <a16:creationId xmlns:a16="http://schemas.microsoft.com/office/drawing/2014/main" id="{15623D36-7ECB-4B9A-B946-571F28A28A60}"/>
              </a:ext>
            </a:extLst>
          </p:cNvPr>
          <p:cNvSpPr txBox="1">
            <a:spLocks/>
          </p:cNvSpPr>
          <p:nvPr/>
        </p:nvSpPr>
        <p:spPr>
          <a:xfrm>
            <a:off x="611473" y="2692142"/>
            <a:ext cx="4690731" cy="3741550"/>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0"/>
              </a:spcBef>
              <a:spcAft>
                <a:spcPts val="1000"/>
              </a:spcAft>
              <a:buClrTx/>
              <a:buSzPct val="90000"/>
              <a:buFont typeface="Wingdings" panose="05000000000000000000" pitchFamily="2" charset="2"/>
              <a:buNone/>
              <a:tabLst/>
              <a:defRPr sz="22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Protect information in documents and emails with encryption that travels as they move inside and outside your organization.</a:t>
            </a:r>
          </a:p>
          <a:p>
            <a:pPr marL="285750" indent="-285750">
              <a:buFont typeface="Arial" panose="020B0604020202020204" pitchFamily="34" charset="0"/>
              <a:buChar char="•"/>
            </a:pPr>
            <a:r>
              <a:rPr lang="en-US" sz="1600"/>
              <a:t>Shadow IT Detection: Discovering Apps and Risk Scoring</a:t>
            </a:r>
          </a:p>
          <a:p>
            <a:pPr marL="285750" indent="-285750">
              <a:buFont typeface="Arial" panose="020B0604020202020204" pitchFamily="34" charset="0"/>
              <a:buChar char="•"/>
            </a:pPr>
            <a:r>
              <a:rPr lang="en-US" sz="1600"/>
              <a:t>Intelligent Classification and Tagging of content</a:t>
            </a:r>
          </a:p>
          <a:p>
            <a:pPr marL="285750" indent="-285750">
              <a:buFont typeface="Arial" panose="020B0604020202020204" pitchFamily="34" charset="0"/>
              <a:buChar char="•"/>
            </a:pPr>
            <a:r>
              <a:rPr lang="en-US" sz="1600"/>
              <a:t>Document encryption, tracking, revocation</a:t>
            </a:r>
          </a:p>
          <a:p>
            <a:pPr marL="285750" indent="-285750">
              <a:buFont typeface="Arial" panose="020B0604020202020204" pitchFamily="34" charset="0"/>
              <a:buChar char="•"/>
            </a:pPr>
            <a:r>
              <a:rPr lang="en-US" sz="1600"/>
              <a:t>Monitoring shared files and responding to potential leaks</a:t>
            </a:r>
          </a:p>
          <a:p>
            <a:pPr marL="285750" indent="-285750">
              <a:buFont typeface="Arial" panose="020B0604020202020204" pitchFamily="34" charset="0"/>
              <a:buChar char="•"/>
            </a:pPr>
            <a:r>
              <a:rPr lang="en-US" sz="1600"/>
              <a:t>Data segregation at a device/app level</a:t>
            </a:r>
            <a:endParaRPr lang="en-US" dirty="0"/>
          </a:p>
        </p:txBody>
      </p:sp>
    </p:spTree>
    <p:extLst>
      <p:ext uri="{BB962C8B-B14F-4D97-AF65-F5344CB8AC3E}">
        <p14:creationId xmlns:p14="http://schemas.microsoft.com/office/powerpoint/2010/main" val="330646776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5E35684-B484-4326-AE2C-803E272E2152}"/>
              </a:ext>
            </a:extLst>
          </p:cNvPr>
          <p:cNvSpPr/>
          <p:nvPr/>
        </p:nvSpPr>
        <p:spPr>
          <a:xfrm>
            <a:off x="569802" y="572174"/>
            <a:ext cx="11659718" cy="350330"/>
          </a:xfrm>
          <a:prstGeom prst="rect">
            <a:avLst/>
          </a:prstGeom>
        </p:spPr>
        <p:txBody>
          <a:bodyPr wrap="square">
            <a:spAutoFit/>
          </a:bodyPr>
          <a:lstStyle/>
          <a:p>
            <a:r>
              <a:rPr lang="en-US" sz="1632">
                <a:latin typeface="Segoe UI" panose="020B0502040204020203" pitchFamily="34" charset="0"/>
                <a:cs typeface="Segoe UI" panose="020B0502040204020203" pitchFamily="34" charset="0"/>
              </a:rPr>
              <a:t>Microsoft 365 products and services can help you develop solutions for a security practice focused on threat protection.</a:t>
            </a:r>
          </a:p>
        </p:txBody>
      </p:sp>
      <p:sp>
        <p:nvSpPr>
          <p:cNvPr id="20" name="Rectangle 19">
            <a:extLst>
              <a:ext uri="{FF2B5EF4-FFF2-40B4-BE49-F238E27FC236}">
                <a16:creationId xmlns:a16="http://schemas.microsoft.com/office/drawing/2014/main" id="{1C26CF88-7D63-49FF-8197-5BCB00045AEE}"/>
              </a:ext>
            </a:extLst>
          </p:cNvPr>
          <p:cNvSpPr/>
          <p:nvPr/>
        </p:nvSpPr>
        <p:spPr>
          <a:xfrm>
            <a:off x="1144156" y="3405991"/>
            <a:ext cx="9564853" cy="350330"/>
          </a:xfrm>
          <a:prstGeom prst="rect">
            <a:avLst/>
          </a:prstGeom>
        </p:spPr>
        <p:txBody>
          <a:bodyPr wrap="square">
            <a:spAutoFit/>
          </a:bodyPr>
          <a:lstStyle/>
          <a:p>
            <a:r>
              <a:rPr lang="en-US" sz="1632" dirty="0">
                <a:latin typeface="Segoe UI "/>
                <a:cs typeface="Segoe UI Semibold" panose="020B0702040204020203" pitchFamily="34" charset="0"/>
              </a:rPr>
              <a:t>Windows Defender Advanced Threat Protection — protection, detection, investigation, and response</a:t>
            </a:r>
            <a:endParaRPr lang="en-US" sz="1632" dirty="0">
              <a:latin typeface="Segoe UI "/>
              <a:ea typeface="Calibri" panose="020F0502020204030204" pitchFamily="34" charset="0"/>
              <a:cs typeface="Segoe UI Semibold" panose="020B0702040204020203" pitchFamily="34" charset="0"/>
            </a:endParaRPr>
          </a:p>
        </p:txBody>
      </p:sp>
      <p:sp>
        <p:nvSpPr>
          <p:cNvPr id="21" name="Rectangle 20">
            <a:extLst>
              <a:ext uri="{FF2B5EF4-FFF2-40B4-BE49-F238E27FC236}">
                <a16:creationId xmlns:a16="http://schemas.microsoft.com/office/drawing/2014/main" id="{F8811BC7-3096-4815-ABED-A1C9DA36DDDB}"/>
              </a:ext>
            </a:extLst>
          </p:cNvPr>
          <p:cNvSpPr/>
          <p:nvPr/>
        </p:nvSpPr>
        <p:spPr>
          <a:xfrm>
            <a:off x="1127152" y="3692704"/>
            <a:ext cx="10822839" cy="286306"/>
          </a:xfrm>
          <a:prstGeom prst="rect">
            <a:avLst/>
          </a:prstGeom>
        </p:spPr>
        <p:txBody>
          <a:bodyPr wrap="square">
            <a:spAutoFit/>
          </a:bodyPr>
          <a:lstStyle/>
          <a:p>
            <a:r>
              <a:rPr lang="en-US" sz="1224" dirty="0">
                <a:latin typeface="Segoe UI "/>
                <a:cs typeface="Segoe UI" panose="020B0502040204020203" pitchFamily="34" charset="0"/>
              </a:rPr>
              <a:t>Protect endpoints from cyber threats, detect advanced attacks and data breaches, automate security incidents, and improve security posture.</a:t>
            </a:r>
          </a:p>
        </p:txBody>
      </p:sp>
      <p:sp>
        <p:nvSpPr>
          <p:cNvPr id="22" name="Rectangle 21">
            <a:extLst>
              <a:ext uri="{FF2B5EF4-FFF2-40B4-BE49-F238E27FC236}">
                <a16:creationId xmlns:a16="http://schemas.microsoft.com/office/drawing/2014/main" id="{B09C3EE1-EA3F-4506-A36A-4B68D97C29D9}"/>
              </a:ext>
            </a:extLst>
          </p:cNvPr>
          <p:cNvSpPr/>
          <p:nvPr/>
        </p:nvSpPr>
        <p:spPr>
          <a:xfrm>
            <a:off x="1144157" y="2112153"/>
            <a:ext cx="10805834" cy="286306"/>
          </a:xfrm>
          <a:prstGeom prst="rect">
            <a:avLst/>
          </a:prstGeom>
        </p:spPr>
        <p:txBody>
          <a:bodyPr wrap="square">
            <a:spAutoFit/>
          </a:bodyPr>
          <a:lstStyle/>
          <a:p>
            <a:r>
              <a:rPr lang="en-US" sz="1224" dirty="0">
                <a:latin typeface="Segoe UI "/>
                <a:cs typeface="Segoe UI" panose="020B0502040204020203" pitchFamily="34" charset="0"/>
              </a:rPr>
              <a:t>Identify, detect, and investigate advanced threats, compromised identities, and malicious insider actions directed at your organization.</a:t>
            </a:r>
          </a:p>
        </p:txBody>
      </p:sp>
      <p:sp>
        <p:nvSpPr>
          <p:cNvPr id="23" name="Rectangle 22">
            <a:extLst>
              <a:ext uri="{FF2B5EF4-FFF2-40B4-BE49-F238E27FC236}">
                <a16:creationId xmlns:a16="http://schemas.microsoft.com/office/drawing/2014/main" id="{FAF77A85-82FA-4D68-BDE1-1D57469854D2}"/>
              </a:ext>
            </a:extLst>
          </p:cNvPr>
          <p:cNvSpPr/>
          <p:nvPr/>
        </p:nvSpPr>
        <p:spPr>
          <a:xfrm>
            <a:off x="1144157" y="4203265"/>
            <a:ext cx="10408482" cy="350330"/>
          </a:xfrm>
          <a:prstGeom prst="rect">
            <a:avLst/>
          </a:prstGeom>
        </p:spPr>
        <p:txBody>
          <a:bodyPr wrap="square">
            <a:spAutoFit/>
          </a:bodyPr>
          <a:lstStyle/>
          <a:p>
            <a:r>
              <a:rPr lang="en-US" sz="1632" dirty="0">
                <a:latin typeface="Segoe UI "/>
                <a:cs typeface="Segoe UI Semibold" panose="020B0702040204020203" pitchFamily="34" charset="0"/>
              </a:rPr>
              <a:t>Advanced eDiscovery — Better understand your Office 365 data and reduce your eDiscovery costs</a:t>
            </a:r>
            <a:endParaRPr lang="en-US" sz="1632" dirty="0">
              <a:latin typeface="Segoe UI "/>
              <a:ea typeface="Calibri" panose="020F0502020204030204" pitchFamily="34" charset="0"/>
              <a:cs typeface="Segoe UI Semibold" panose="020B0702040204020203" pitchFamily="34" charset="0"/>
            </a:endParaRPr>
          </a:p>
        </p:txBody>
      </p:sp>
      <p:sp>
        <p:nvSpPr>
          <p:cNvPr id="27" name="Freeform 158">
            <a:extLst>
              <a:ext uri="{FF2B5EF4-FFF2-40B4-BE49-F238E27FC236}">
                <a16:creationId xmlns:a16="http://schemas.microsoft.com/office/drawing/2014/main" id="{434B920C-2EAD-4296-9C22-136527C35129}"/>
              </a:ext>
            </a:extLst>
          </p:cNvPr>
          <p:cNvSpPr>
            <a:spLocks noChangeAspect="1"/>
          </p:cNvSpPr>
          <p:nvPr/>
        </p:nvSpPr>
        <p:spPr bwMode="black">
          <a:xfrm>
            <a:off x="692723" y="4339387"/>
            <a:ext cx="368165" cy="354389"/>
          </a:xfrm>
          <a:custGeom>
            <a:avLst/>
            <a:gdLst>
              <a:gd name="connsiteX0" fmla="*/ 439462 w 612464"/>
              <a:gd name="connsiteY0" fmla="*/ 297781 h 589547"/>
              <a:gd name="connsiteX1" fmla="*/ 612464 w 612464"/>
              <a:gd name="connsiteY1" fmla="*/ 297781 h 589547"/>
              <a:gd name="connsiteX2" fmla="*/ 612464 w 612464"/>
              <a:gd name="connsiteY2" fmla="*/ 589544 h 589547"/>
              <a:gd name="connsiteX3" fmla="*/ 439462 w 612464"/>
              <a:gd name="connsiteY3" fmla="*/ 589544 h 589547"/>
              <a:gd name="connsiteX4" fmla="*/ 0 w 612464"/>
              <a:gd name="connsiteY4" fmla="*/ 138826 h 589547"/>
              <a:gd name="connsiteX5" fmla="*/ 173002 w 612464"/>
              <a:gd name="connsiteY5" fmla="*/ 138826 h 589547"/>
              <a:gd name="connsiteX6" fmla="*/ 173002 w 612464"/>
              <a:gd name="connsiteY6" fmla="*/ 589547 h 589547"/>
              <a:gd name="connsiteX7" fmla="*/ 0 w 612464"/>
              <a:gd name="connsiteY7" fmla="*/ 589547 h 589547"/>
              <a:gd name="connsiteX8" fmla="*/ 219732 w 612464"/>
              <a:gd name="connsiteY8" fmla="*/ 0 h 589547"/>
              <a:gd name="connsiteX9" fmla="*/ 392734 w 612464"/>
              <a:gd name="connsiteY9" fmla="*/ 0 h 589547"/>
              <a:gd name="connsiteX10" fmla="*/ 392734 w 612464"/>
              <a:gd name="connsiteY10" fmla="*/ 589542 h 589547"/>
              <a:gd name="connsiteX11" fmla="*/ 219732 w 612464"/>
              <a:gd name="connsiteY11" fmla="*/ 589542 h 5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464" h="589547">
                <a:moveTo>
                  <a:pt x="439462" y="297781"/>
                </a:moveTo>
                <a:lnTo>
                  <a:pt x="612464" y="297781"/>
                </a:lnTo>
                <a:lnTo>
                  <a:pt x="612464" y="589544"/>
                </a:lnTo>
                <a:lnTo>
                  <a:pt x="439462" y="589544"/>
                </a:lnTo>
                <a:close/>
                <a:moveTo>
                  <a:pt x="0" y="138826"/>
                </a:moveTo>
                <a:lnTo>
                  <a:pt x="173002" y="138826"/>
                </a:lnTo>
                <a:lnTo>
                  <a:pt x="173002" y="589547"/>
                </a:lnTo>
                <a:lnTo>
                  <a:pt x="0" y="589547"/>
                </a:lnTo>
                <a:close/>
                <a:moveTo>
                  <a:pt x="219732" y="0"/>
                </a:moveTo>
                <a:lnTo>
                  <a:pt x="392734" y="0"/>
                </a:lnTo>
                <a:lnTo>
                  <a:pt x="392734" y="589542"/>
                </a:lnTo>
                <a:lnTo>
                  <a:pt x="219732" y="589542"/>
                </a:ln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32" name="Rectangle 31">
            <a:extLst>
              <a:ext uri="{FF2B5EF4-FFF2-40B4-BE49-F238E27FC236}">
                <a16:creationId xmlns:a16="http://schemas.microsoft.com/office/drawing/2014/main" id="{C6D97B1B-C606-4417-AFD3-83D8EC44E1A9}"/>
              </a:ext>
            </a:extLst>
          </p:cNvPr>
          <p:cNvSpPr/>
          <p:nvPr/>
        </p:nvSpPr>
        <p:spPr>
          <a:xfrm>
            <a:off x="1144157" y="1852939"/>
            <a:ext cx="11716230" cy="350330"/>
          </a:xfrm>
          <a:prstGeom prst="rect">
            <a:avLst/>
          </a:prstGeom>
        </p:spPr>
        <p:txBody>
          <a:bodyPr wrap="square">
            <a:spAutoFit/>
          </a:bodyPr>
          <a:lstStyle/>
          <a:p>
            <a:r>
              <a:rPr lang="en-US" sz="1632" dirty="0">
                <a:latin typeface="Segoe UI "/>
                <a:cs typeface="Segoe UI Semibold" panose="020B0702040204020203" pitchFamily="34" charset="0"/>
              </a:rPr>
              <a:t>Azure Advanced Threat Protection — Better secure sensitive information, anytime, anywhere</a:t>
            </a:r>
            <a:endParaRPr lang="en-US" sz="1632" dirty="0">
              <a:latin typeface="Segoe UI "/>
              <a:ea typeface="Calibri" panose="020F0502020204030204" pitchFamily="34" charset="0"/>
              <a:cs typeface="Segoe UI Semibold" panose="020B0702040204020203" pitchFamily="34" charset="0"/>
            </a:endParaRPr>
          </a:p>
        </p:txBody>
      </p:sp>
      <p:sp>
        <p:nvSpPr>
          <p:cNvPr id="33" name="Freeform 167">
            <a:extLst>
              <a:ext uri="{FF2B5EF4-FFF2-40B4-BE49-F238E27FC236}">
                <a16:creationId xmlns:a16="http://schemas.microsoft.com/office/drawing/2014/main" id="{91115144-7593-44E8-B104-053E7728666D}"/>
              </a:ext>
            </a:extLst>
          </p:cNvPr>
          <p:cNvSpPr>
            <a:spLocks noChangeAspect="1"/>
          </p:cNvSpPr>
          <p:nvPr/>
        </p:nvSpPr>
        <p:spPr bwMode="black">
          <a:xfrm>
            <a:off x="706390" y="1979925"/>
            <a:ext cx="361929" cy="354389"/>
          </a:xfrm>
          <a:custGeom>
            <a:avLst/>
            <a:gdLst>
              <a:gd name="connsiteX0" fmla="*/ 3713863 w 4893730"/>
              <a:gd name="connsiteY0" fmla="*/ 2130808 h 4791777"/>
              <a:gd name="connsiteX1" fmla="*/ 4426142 w 4893730"/>
              <a:gd name="connsiteY1" fmla="*/ 2130808 h 4791777"/>
              <a:gd name="connsiteX2" fmla="*/ 4598071 w 4893730"/>
              <a:gd name="connsiteY2" fmla="*/ 2301547 h 4791777"/>
              <a:gd name="connsiteX3" fmla="*/ 4598071 w 4893730"/>
              <a:gd name="connsiteY3" fmla="*/ 3886978 h 4791777"/>
              <a:gd name="connsiteX4" fmla="*/ 4426142 w 4893730"/>
              <a:gd name="connsiteY4" fmla="*/ 4057717 h 4791777"/>
              <a:gd name="connsiteX5" fmla="*/ 3713863 w 4893730"/>
              <a:gd name="connsiteY5" fmla="*/ 4057717 h 4791777"/>
              <a:gd name="connsiteX6" fmla="*/ 3517372 w 4893730"/>
              <a:gd name="connsiteY6" fmla="*/ 3886978 h 4791777"/>
              <a:gd name="connsiteX7" fmla="*/ 3517372 w 4893730"/>
              <a:gd name="connsiteY7" fmla="*/ 2301547 h 4791777"/>
              <a:gd name="connsiteX8" fmla="*/ 3713863 w 4893730"/>
              <a:gd name="connsiteY8" fmla="*/ 2130808 h 4791777"/>
              <a:gd name="connsiteX9" fmla="*/ 904368 w 4893730"/>
              <a:gd name="connsiteY9" fmla="*/ 1223432 h 4791777"/>
              <a:gd name="connsiteX10" fmla="*/ 1609930 w 4893730"/>
              <a:gd name="connsiteY10" fmla="*/ 1223432 h 4791777"/>
              <a:gd name="connsiteX11" fmla="*/ 1804567 w 4893730"/>
              <a:gd name="connsiteY11" fmla="*/ 1394467 h 4791777"/>
              <a:gd name="connsiteX12" fmla="*/ 1804567 w 4893730"/>
              <a:gd name="connsiteY12" fmla="*/ 3886683 h 4791777"/>
              <a:gd name="connsiteX13" fmla="*/ 1609930 w 4893730"/>
              <a:gd name="connsiteY13" fmla="*/ 4057717 h 4791777"/>
              <a:gd name="connsiteX14" fmla="*/ 904368 w 4893730"/>
              <a:gd name="connsiteY14" fmla="*/ 4057717 h 4791777"/>
              <a:gd name="connsiteX15" fmla="*/ 734060 w 4893730"/>
              <a:gd name="connsiteY15" fmla="*/ 3886683 h 4791777"/>
              <a:gd name="connsiteX16" fmla="*/ 734060 w 4893730"/>
              <a:gd name="connsiteY16" fmla="*/ 1394467 h 4791777"/>
              <a:gd name="connsiteX17" fmla="*/ 904368 w 4893730"/>
              <a:gd name="connsiteY17" fmla="*/ 1223432 h 4791777"/>
              <a:gd name="connsiteX18" fmla="*/ 2325453 w 4893730"/>
              <a:gd name="connsiteY18" fmla="*/ 316050 h 4791777"/>
              <a:gd name="connsiteX19" fmla="*/ 3031014 w 4893730"/>
              <a:gd name="connsiteY19" fmla="*/ 316050 h 4791777"/>
              <a:gd name="connsiteX20" fmla="*/ 3201322 w 4893730"/>
              <a:gd name="connsiteY20" fmla="*/ 487238 h 4791777"/>
              <a:gd name="connsiteX21" fmla="*/ 3201322 w 4893730"/>
              <a:gd name="connsiteY21" fmla="*/ 3886530 h 4791777"/>
              <a:gd name="connsiteX22" fmla="*/ 3031014 w 4893730"/>
              <a:gd name="connsiteY22" fmla="*/ 4057717 h 4791777"/>
              <a:gd name="connsiteX23" fmla="*/ 2325453 w 4893730"/>
              <a:gd name="connsiteY23" fmla="*/ 4057717 h 4791777"/>
              <a:gd name="connsiteX24" fmla="*/ 2130815 w 4893730"/>
              <a:gd name="connsiteY24" fmla="*/ 3886530 h 4791777"/>
              <a:gd name="connsiteX25" fmla="*/ 2130815 w 4893730"/>
              <a:gd name="connsiteY25" fmla="*/ 487238 h 4791777"/>
              <a:gd name="connsiteX26" fmla="*/ 2325453 w 4893730"/>
              <a:gd name="connsiteY26" fmla="*/ 316050 h 4791777"/>
              <a:gd name="connsiteX27" fmla="*/ 269155 w 4893730"/>
              <a:gd name="connsiteY27" fmla="*/ 0 h 4791777"/>
              <a:gd name="connsiteX28" fmla="*/ 538311 w 4893730"/>
              <a:gd name="connsiteY28" fmla="*/ 268927 h 4791777"/>
              <a:gd name="connsiteX29" fmla="*/ 538311 w 4893730"/>
              <a:gd name="connsiteY29" fmla="*/ 4253925 h 4791777"/>
              <a:gd name="connsiteX30" fmla="*/ 4624575 w 4893730"/>
              <a:gd name="connsiteY30" fmla="*/ 4253925 h 4791777"/>
              <a:gd name="connsiteX31" fmla="*/ 4893730 w 4893730"/>
              <a:gd name="connsiteY31" fmla="*/ 4522851 h 4791777"/>
              <a:gd name="connsiteX32" fmla="*/ 4624575 w 4893730"/>
              <a:gd name="connsiteY32" fmla="*/ 4791777 h 4791777"/>
              <a:gd name="connsiteX33" fmla="*/ 269155 w 4893730"/>
              <a:gd name="connsiteY33" fmla="*/ 4791777 h 4791777"/>
              <a:gd name="connsiteX34" fmla="*/ 0 w 4893730"/>
              <a:gd name="connsiteY34" fmla="*/ 4522851 h 4791777"/>
              <a:gd name="connsiteX35" fmla="*/ 0 w 4893730"/>
              <a:gd name="connsiteY35" fmla="*/ 268927 h 4791777"/>
              <a:gd name="connsiteX36" fmla="*/ 269155 w 4893730"/>
              <a:gd name="connsiteY36" fmla="*/ 0 h 47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3730" h="4791777">
                <a:moveTo>
                  <a:pt x="3713863" y="2130808"/>
                </a:moveTo>
                <a:cubicBezTo>
                  <a:pt x="3713863" y="2130808"/>
                  <a:pt x="3713863" y="2130808"/>
                  <a:pt x="4426142" y="2130808"/>
                </a:cubicBezTo>
                <a:cubicBezTo>
                  <a:pt x="4524387" y="2130808"/>
                  <a:pt x="4598071" y="2203982"/>
                  <a:pt x="4598071" y="2301547"/>
                </a:cubicBezTo>
                <a:cubicBezTo>
                  <a:pt x="4598071" y="2301547"/>
                  <a:pt x="4598071" y="2301547"/>
                  <a:pt x="4598071" y="3886978"/>
                </a:cubicBezTo>
                <a:cubicBezTo>
                  <a:pt x="4598071" y="3984543"/>
                  <a:pt x="4524387" y="4057717"/>
                  <a:pt x="4426142" y="4057717"/>
                </a:cubicBezTo>
                <a:cubicBezTo>
                  <a:pt x="4426142" y="4057717"/>
                  <a:pt x="4426142" y="4057717"/>
                  <a:pt x="3713863" y="4057717"/>
                </a:cubicBezTo>
                <a:cubicBezTo>
                  <a:pt x="3615618" y="4057717"/>
                  <a:pt x="3517372" y="3984543"/>
                  <a:pt x="3517372" y="3886978"/>
                </a:cubicBezTo>
                <a:cubicBezTo>
                  <a:pt x="3517372" y="3886978"/>
                  <a:pt x="3517372" y="3886978"/>
                  <a:pt x="3517372" y="2301547"/>
                </a:cubicBezTo>
                <a:cubicBezTo>
                  <a:pt x="3517372" y="2203982"/>
                  <a:pt x="3615618" y="2130808"/>
                  <a:pt x="3713863" y="2130808"/>
                </a:cubicBezTo>
                <a:close/>
                <a:moveTo>
                  <a:pt x="904368" y="1223432"/>
                </a:moveTo>
                <a:cubicBezTo>
                  <a:pt x="904368" y="1223432"/>
                  <a:pt x="904368" y="1223432"/>
                  <a:pt x="1609930" y="1223432"/>
                </a:cubicBezTo>
                <a:cubicBezTo>
                  <a:pt x="1731578" y="1223432"/>
                  <a:pt x="1804567" y="1296733"/>
                  <a:pt x="1804567" y="1394467"/>
                </a:cubicBezTo>
                <a:cubicBezTo>
                  <a:pt x="1804567" y="1394467"/>
                  <a:pt x="1804567" y="1394467"/>
                  <a:pt x="1804567" y="3886683"/>
                </a:cubicBezTo>
                <a:cubicBezTo>
                  <a:pt x="1804567" y="3984417"/>
                  <a:pt x="1731578" y="4057717"/>
                  <a:pt x="1609930" y="4057717"/>
                </a:cubicBezTo>
                <a:cubicBezTo>
                  <a:pt x="1609930" y="4057717"/>
                  <a:pt x="1609930" y="4057717"/>
                  <a:pt x="904368" y="4057717"/>
                </a:cubicBezTo>
                <a:cubicBezTo>
                  <a:pt x="807049" y="4057717"/>
                  <a:pt x="734060" y="3984417"/>
                  <a:pt x="734060" y="3886683"/>
                </a:cubicBezTo>
                <a:cubicBezTo>
                  <a:pt x="734060" y="3886683"/>
                  <a:pt x="734060" y="3886683"/>
                  <a:pt x="734060" y="1394467"/>
                </a:cubicBezTo>
                <a:cubicBezTo>
                  <a:pt x="734060" y="1296733"/>
                  <a:pt x="807049" y="1223432"/>
                  <a:pt x="904368" y="1223432"/>
                </a:cubicBezTo>
                <a:close/>
                <a:moveTo>
                  <a:pt x="2325453" y="316050"/>
                </a:moveTo>
                <a:cubicBezTo>
                  <a:pt x="2325453" y="316050"/>
                  <a:pt x="2325453" y="316050"/>
                  <a:pt x="3031014" y="316050"/>
                </a:cubicBezTo>
                <a:cubicBezTo>
                  <a:pt x="3128333" y="316050"/>
                  <a:pt x="3201322" y="389416"/>
                  <a:pt x="3201322" y="487238"/>
                </a:cubicBezTo>
                <a:cubicBezTo>
                  <a:pt x="3201322" y="487238"/>
                  <a:pt x="3201322" y="487238"/>
                  <a:pt x="3201322" y="3886530"/>
                </a:cubicBezTo>
                <a:cubicBezTo>
                  <a:pt x="3201322" y="3984351"/>
                  <a:pt x="3128333" y="4057717"/>
                  <a:pt x="3031014" y="4057717"/>
                </a:cubicBezTo>
                <a:cubicBezTo>
                  <a:pt x="3031014" y="4057717"/>
                  <a:pt x="3031014" y="4057717"/>
                  <a:pt x="2325453" y="4057717"/>
                </a:cubicBezTo>
                <a:cubicBezTo>
                  <a:pt x="2203804" y="4057717"/>
                  <a:pt x="2130815" y="3984351"/>
                  <a:pt x="2130815" y="3886530"/>
                </a:cubicBezTo>
                <a:cubicBezTo>
                  <a:pt x="2130815" y="3886530"/>
                  <a:pt x="2130815" y="3886530"/>
                  <a:pt x="2130815" y="487238"/>
                </a:cubicBezTo>
                <a:cubicBezTo>
                  <a:pt x="2130815" y="389416"/>
                  <a:pt x="2203804" y="316050"/>
                  <a:pt x="2325453" y="316050"/>
                </a:cubicBezTo>
                <a:close/>
                <a:moveTo>
                  <a:pt x="269155" y="0"/>
                </a:moveTo>
                <a:cubicBezTo>
                  <a:pt x="415967" y="0"/>
                  <a:pt x="538311" y="122239"/>
                  <a:pt x="538311" y="268927"/>
                </a:cubicBezTo>
                <a:cubicBezTo>
                  <a:pt x="538311" y="268927"/>
                  <a:pt x="538311" y="268927"/>
                  <a:pt x="538311" y="4253925"/>
                </a:cubicBezTo>
                <a:cubicBezTo>
                  <a:pt x="538311" y="4253925"/>
                  <a:pt x="538311" y="4253925"/>
                  <a:pt x="4624575" y="4253925"/>
                </a:cubicBezTo>
                <a:cubicBezTo>
                  <a:pt x="4771387" y="4253925"/>
                  <a:pt x="4893730" y="4376164"/>
                  <a:pt x="4893730" y="4522851"/>
                </a:cubicBezTo>
                <a:cubicBezTo>
                  <a:pt x="4893730" y="4669538"/>
                  <a:pt x="4771387" y="4791777"/>
                  <a:pt x="4624575" y="4791777"/>
                </a:cubicBezTo>
                <a:cubicBezTo>
                  <a:pt x="4624575" y="4791777"/>
                  <a:pt x="4624575" y="4791777"/>
                  <a:pt x="269155" y="4791777"/>
                </a:cubicBezTo>
                <a:cubicBezTo>
                  <a:pt x="122344" y="4791777"/>
                  <a:pt x="0" y="4669538"/>
                  <a:pt x="0" y="4522851"/>
                </a:cubicBezTo>
                <a:cubicBezTo>
                  <a:pt x="0" y="4522851"/>
                  <a:pt x="0" y="4522851"/>
                  <a:pt x="0" y="268927"/>
                </a:cubicBezTo>
                <a:cubicBezTo>
                  <a:pt x="0" y="122239"/>
                  <a:pt x="122344" y="0"/>
                  <a:pt x="269155" y="0"/>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35" name="Rectangle 34">
            <a:extLst>
              <a:ext uri="{FF2B5EF4-FFF2-40B4-BE49-F238E27FC236}">
                <a16:creationId xmlns:a16="http://schemas.microsoft.com/office/drawing/2014/main" id="{731CF090-6638-4C5F-BB34-91003C8F55C9}"/>
              </a:ext>
            </a:extLst>
          </p:cNvPr>
          <p:cNvSpPr/>
          <p:nvPr/>
        </p:nvSpPr>
        <p:spPr>
          <a:xfrm>
            <a:off x="1144156" y="4494094"/>
            <a:ext cx="10484320" cy="286306"/>
          </a:xfrm>
          <a:prstGeom prst="rect">
            <a:avLst/>
          </a:prstGeom>
        </p:spPr>
        <p:txBody>
          <a:bodyPr wrap="square">
            <a:spAutoFit/>
          </a:bodyPr>
          <a:lstStyle/>
          <a:p>
            <a:r>
              <a:rPr lang="en-US" sz="1224" dirty="0">
                <a:latin typeface="Segoe UI "/>
              </a:rPr>
              <a:t>Analyze unstructured data within Office 365, perform more efficient document review, and make decisions to reduce data for eDiscovery. </a:t>
            </a:r>
            <a:endParaRPr lang="en-US" sz="1224" dirty="0">
              <a:latin typeface="Segoe UI "/>
              <a:cs typeface="Segoe UI" panose="020B0502040204020203" pitchFamily="34" charset="0"/>
            </a:endParaRPr>
          </a:p>
        </p:txBody>
      </p:sp>
      <p:graphicFrame>
        <p:nvGraphicFramePr>
          <p:cNvPr id="36" name="Table 35">
            <a:extLst>
              <a:ext uri="{FF2B5EF4-FFF2-40B4-BE49-F238E27FC236}">
                <a16:creationId xmlns:a16="http://schemas.microsoft.com/office/drawing/2014/main" id="{8144B543-D045-43EB-AE96-F4BE27B36056}"/>
              </a:ext>
            </a:extLst>
          </p:cNvPr>
          <p:cNvGraphicFramePr>
            <a:graphicFrameLocks noGrp="1"/>
          </p:cNvGraphicFramePr>
          <p:nvPr>
            <p:extLst>
              <p:ext uri="{D42A27DB-BD31-4B8C-83A1-F6EECF244321}">
                <p14:modId xmlns:p14="http://schemas.microsoft.com/office/powerpoint/2010/main" val="3363088844"/>
              </p:ext>
            </p:extLst>
          </p:nvPr>
        </p:nvGraphicFramePr>
        <p:xfrm>
          <a:off x="1131174" y="1151497"/>
          <a:ext cx="11046910" cy="569616"/>
        </p:xfrm>
        <a:graphic>
          <a:graphicData uri="http://schemas.openxmlformats.org/drawingml/2006/table">
            <a:tbl>
              <a:tblPr firstRow="1" firstCol="1" bandRow="1">
                <a:tableStyleId>{5C22544A-7EE6-4342-B048-85BDC9FD1C3A}</a:tableStyleId>
              </a:tblPr>
              <a:tblGrid>
                <a:gridCol w="11046910">
                  <a:extLst>
                    <a:ext uri="{9D8B030D-6E8A-4147-A177-3AD203B41FA5}">
                      <a16:colId xmlns:a16="http://schemas.microsoft.com/office/drawing/2014/main" val="2055798911"/>
                    </a:ext>
                  </a:extLst>
                </a:gridCol>
              </a:tblGrid>
              <a:tr h="248694">
                <a:tc>
                  <a:txBody>
                    <a:bodyPr/>
                    <a:lstStyle/>
                    <a:p>
                      <a:pPr marL="91440" marR="0">
                        <a:spcBef>
                          <a:spcPts val="0"/>
                        </a:spcBef>
                        <a:spcAft>
                          <a:spcPts val="0"/>
                        </a:spcAft>
                      </a:pPr>
                      <a:r>
                        <a:rPr lang="en-US" sz="1600" b="0" dirty="0">
                          <a:solidFill>
                            <a:schemeClr val="tx1"/>
                          </a:solidFill>
                          <a:effectLst/>
                          <a:latin typeface="Segoe UI "/>
                          <a:cs typeface="Segoe UI Semibold" panose="020B0702040204020203" pitchFamily="34" charset="0"/>
                        </a:rPr>
                        <a:t>Office 365 Advanced Threat Protection — Provide protection against threats</a:t>
                      </a:r>
                    </a:p>
                  </a:txBody>
                  <a:tcPr marL="47437" marR="47437" marT="0" marB="0" anchor="ctr">
                    <a:noFill/>
                  </a:tcPr>
                </a:tc>
                <a:extLst>
                  <a:ext uri="{0D108BD9-81ED-4DB2-BD59-A6C34878D82A}">
                    <a16:rowId xmlns:a16="http://schemas.microsoft.com/office/drawing/2014/main" val="64526676"/>
                  </a:ext>
                </a:extLst>
              </a:tr>
              <a:tr h="320922">
                <a:tc>
                  <a:txBody>
                    <a:bodyPr/>
                    <a:lstStyle/>
                    <a:p>
                      <a:pPr marL="91440" marR="0">
                        <a:spcBef>
                          <a:spcPts val="0"/>
                        </a:spcBef>
                        <a:spcAft>
                          <a:spcPts val="0"/>
                        </a:spcAft>
                      </a:pPr>
                      <a:r>
                        <a:rPr lang="en-US" sz="1200" b="0" dirty="0">
                          <a:solidFill>
                            <a:schemeClr val="tx1"/>
                          </a:solidFill>
                          <a:effectLst/>
                          <a:latin typeface="Segoe UI" panose="020B0502040204020203" pitchFamily="34" charset="0"/>
                          <a:cs typeface="Segoe UI" panose="020B0502040204020203" pitchFamily="34" charset="0"/>
                        </a:rPr>
                        <a:t>As hackers launch increasingly sophisticated attacks, organizations seek tools that provide stronger protection against specific types of advanced threats.</a:t>
                      </a:r>
                      <a:endPar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50511" marR="94873" marT="0" marB="0">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18820230"/>
                  </a:ext>
                </a:extLst>
              </a:tr>
            </a:tbl>
          </a:graphicData>
        </a:graphic>
      </p:graphicFrame>
      <p:sp>
        <p:nvSpPr>
          <p:cNvPr id="40" name="Rectangle 39">
            <a:extLst>
              <a:ext uri="{FF2B5EF4-FFF2-40B4-BE49-F238E27FC236}">
                <a16:creationId xmlns:a16="http://schemas.microsoft.com/office/drawing/2014/main" id="{5A22242F-4C3E-4936-82FC-8776C1CBB1B4}"/>
              </a:ext>
            </a:extLst>
          </p:cNvPr>
          <p:cNvSpPr/>
          <p:nvPr/>
        </p:nvSpPr>
        <p:spPr>
          <a:xfrm>
            <a:off x="1127151" y="2877346"/>
            <a:ext cx="10756925" cy="286306"/>
          </a:xfrm>
          <a:prstGeom prst="rect">
            <a:avLst/>
          </a:prstGeom>
        </p:spPr>
        <p:txBody>
          <a:bodyPr wrap="square">
            <a:spAutoFit/>
          </a:bodyPr>
          <a:lstStyle/>
          <a:p>
            <a:r>
              <a:rPr lang="en-US" sz="1224" dirty="0">
                <a:latin typeface="Segoe UI "/>
                <a:cs typeface="Segoe UI" panose="020B0502040204020203" pitchFamily="34" charset="0"/>
              </a:rPr>
              <a:t>Bring security capabilities to SaaS cloud applications to gain better visibility and enhanced protection against cloud security issues.</a:t>
            </a:r>
          </a:p>
        </p:txBody>
      </p:sp>
      <p:sp>
        <p:nvSpPr>
          <p:cNvPr id="41" name="Rectangle 40">
            <a:extLst>
              <a:ext uri="{FF2B5EF4-FFF2-40B4-BE49-F238E27FC236}">
                <a16:creationId xmlns:a16="http://schemas.microsoft.com/office/drawing/2014/main" id="{C83FEAE9-0B69-4DF2-AA4B-0B45C7A17242}"/>
              </a:ext>
            </a:extLst>
          </p:cNvPr>
          <p:cNvSpPr/>
          <p:nvPr/>
        </p:nvSpPr>
        <p:spPr>
          <a:xfrm>
            <a:off x="1127152" y="2621148"/>
            <a:ext cx="8594247" cy="350330"/>
          </a:xfrm>
          <a:prstGeom prst="rect">
            <a:avLst/>
          </a:prstGeom>
        </p:spPr>
        <p:txBody>
          <a:bodyPr wrap="square">
            <a:spAutoFit/>
          </a:bodyPr>
          <a:lstStyle/>
          <a:p>
            <a:r>
              <a:rPr lang="en-US" sz="1632" dirty="0">
                <a:latin typeface="Segoe UI "/>
                <a:cs typeface="Segoe UI Semibold" panose="020B0702040204020203" pitchFamily="34" charset="0"/>
              </a:rPr>
              <a:t>Cloud App Security — Provide security for your cloud apps</a:t>
            </a:r>
            <a:endParaRPr lang="en-US" sz="1632" dirty="0">
              <a:latin typeface="Segoe UI "/>
              <a:ea typeface="Calibri" panose="020F0502020204030204" pitchFamily="34" charset="0"/>
              <a:cs typeface="Segoe UI Semibold" panose="020B0702040204020203" pitchFamily="34" charset="0"/>
            </a:endParaRPr>
          </a:p>
        </p:txBody>
      </p:sp>
      <p:sp>
        <p:nvSpPr>
          <p:cNvPr id="44" name="Freeform 5">
            <a:extLst>
              <a:ext uri="{FF2B5EF4-FFF2-40B4-BE49-F238E27FC236}">
                <a16:creationId xmlns:a16="http://schemas.microsoft.com/office/drawing/2014/main" id="{DC396A05-1E72-4622-8228-A412F108F3B7}"/>
              </a:ext>
            </a:extLst>
          </p:cNvPr>
          <p:cNvSpPr>
            <a:spLocks noChangeAspect="1"/>
          </p:cNvSpPr>
          <p:nvPr/>
        </p:nvSpPr>
        <p:spPr bwMode="black">
          <a:xfrm>
            <a:off x="610034" y="2741831"/>
            <a:ext cx="458286" cy="271030"/>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a:gradFill>
                <a:gsLst>
                  <a:gs pos="0">
                    <a:srgbClr val="FFFFFF"/>
                  </a:gs>
                  <a:gs pos="100000">
                    <a:srgbClr val="FFFFFF"/>
                  </a:gs>
                </a:gsLst>
                <a:lin ang="5400000" scaled="0"/>
              </a:gradFill>
              <a:latin typeface="Segoe UI "/>
              <a:cs typeface="Segoe UI" pitchFamily="34" charset="0"/>
            </a:endParaRPr>
          </a:p>
        </p:txBody>
      </p:sp>
      <p:sp>
        <p:nvSpPr>
          <p:cNvPr id="25" name="Freeform 92">
            <a:extLst>
              <a:ext uri="{FF2B5EF4-FFF2-40B4-BE49-F238E27FC236}">
                <a16:creationId xmlns:a16="http://schemas.microsoft.com/office/drawing/2014/main" id="{1F89FECB-2955-4375-B760-B1C974DC0D0B}"/>
              </a:ext>
            </a:extLst>
          </p:cNvPr>
          <p:cNvSpPr>
            <a:spLocks noChangeAspect="1" noEditPoints="1"/>
          </p:cNvSpPr>
          <p:nvPr/>
        </p:nvSpPr>
        <p:spPr bwMode="black">
          <a:xfrm>
            <a:off x="749780" y="1201252"/>
            <a:ext cx="273663" cy="372864"/>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noFill/>
          <a:ln w="19050">
            <a:solidFill>
              <a:srgbClr val="0078D7"/>
            </a:solidFill>
          </a:ln>
        </p:spPr>
        <p:txBody>
          <a:bodyPr vert="horz" wrap="square" lIns="95135" tIns="47567" rIns="95135" bIns="47567" numCol="1" anchor="t" anchorCtr="0" compatLnSpc="1">
            <a:prstTxWarp prst="textNoShape">
              <a:avLst/>
            </a:prstTxWarp>
          </a:bodyPr>
          <a:lstStyle/>
          <a:p>
            <a:endParaRPr lang="en-US" sz="1836">
              <a:solidFill>
                <a:srgbClr val="000000"/>
              </a:solidFill>
              <a:latin typeface="Segoe UI "/>
            </a:endParaRPr>
          </a:p>
        </p:txBody>
      </p:sp>
      <p:grpSp>
        <p:nvGrpSpPr>
          <p:cNvPr id="5" name="Group 4">
            <a:extLst>
              <a:ext uri="{FF2B5EF4-FFF2-40B4-BE49-F238E27FC236}">
                <a16:creationId xmlns:a16="http://schemas.microsoft.com/office/drawing/2014/main" id="{4A3DB3A8-8535-4971-90B4-1E7DB3E79F53}"/>
              </a:ext>
            </a:extLst>
          </p:cNvPr>
          <p:cNvGrpSpPr/>
          <p:nvPr/>
        </p:nvGrpSpPr>
        <p:grpSpPr>
          <a:xfrm>
            <a:off x="700153" y="3542243"/>
            <a:ext cx="318539" cy="345294"/>
            <a:chOff x="9693212" y="2940918"/>
            <a:chExt cx="1741842" cy="1742232"/>
          </a:xfrm>
          <a:noFill/>
        </p:grpSpPr>
        <p:sp>
          <p:nvSpPr>
            <p:cNvPr id="2" name="Oval 1">
              <a:extLst>
                <a:ext uri="{FF2B5EF4-FFF2-40B4-BE49-F238E27FC236}">
                  <a16:creationId xmlns:a16="http://schemas.microsoft.com/office/drawing/2014/main" id="{A1F7E208-73FB-4914-8B2A-9A6FF0FDCC48}"/>
                </a:ext>
              </a:extLst>
            </p:cNvPr>
            <p:cNvSpPr/>
            <p:nvPr/>
          </p:nvSpPr>
          <p:spPr bwMode="auto">
            <a:xfrm>
              <a:off x="9693212" y="2940918"/>
              <a:ext cx="548618" cy="540650"/>
            </a:xfrm>
            <a:prstGeom prst="ellipse">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Segoe UI "/>
                <a:cs typeface="Segoe UI" pitchFamily="34" charset="0"/>
              </a:endParaRPr>
            </a:p>
          </p:txBody>
        </p:sp>
        <p:sp>
          <p:nvSpPr>
            <p:cNvPr id="30" name="Oval 29">
              <a:extLst>
                <a:ext uri="{FF2B5EF4-FFF2-40B4-BE49-F238E27FC236}">
                  <a16:creationId xmlns:a16="http://schemas.microsoft.com/office/drawing/2014/main" id="{55EEE747-23D7-4E5A-8DD4-177B5B4264F5}"/>
                </a:ext>
              </a:extLst>
            </p:cNvPr>
            <p:cNvSpPr/>
            <p:nvPr/>
          </p:nvSpPr>
          <p:spPr bwMode="auto">
            <a:xfrm>
              <a:off x="10886436" y="3533349"/>
              <a:ext cx="548618" cy="540650"/>
            </a:xfrm>
            <a:prstGeom prst="ellipse">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Segoe UI "/>
                <a:cs typeface="Segoe UI" pitchFamily="34" charset="0"/>
              </a:endParaRPr>
            </a:p>
          </p:txBody>
        </p:sp>
        <p:sp>
          <p:nvSpPr>
            <p:cNvPr id="31" name="Oval 30">
              <a:extLst>
                <a:ext uri="{FF2B5EF4-FFF2-40B4-BE49-F238E27FC236}">
                  <a16:creationId xmlns:a16="http://schemas.microsoft.com/office/drawing/2014/main" id="{91EE97C5-2798-49AA-B3CE-C60606A648A4}"/>
                </a:ext>
              </a:extLst>
            </p:cNvPr>
            <p:cNvSpPr/>
            <p:nvPr/>
          </p:nvSpPr>
          <p:spPr bwMode="auto">
            <a:xfrm>
              <a:off x="9693212" y="4142500"/>
              <a:ext cx="548618" cy="540650"/>
            </a:xfrm>
            <a:prstGeom prst="ellipse">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Segoe UI "/>
                <a:cs typeface="Segoe UI" pitchFamily="34" charset="0"/>
              </a:endParaRPr>
            </a:p>
          </p:txBody>
        </p:sp>
        <p:sp>
          <p:nvSpPr>
            <p:cNvPr id="4" name="Rectangle 3">
              <a:extLst>
                <a:ext uri="{FF2B5EF4-FFF2-40B4-BE49-F238E27FC236}">
                  <a16:creationId xmlns:a16="http://schemas.microsoft.com/office/drawing/2014/main" id="{8C161E94-4DA5-409F-AAF9-55022FFBE464}"/>
                </a:ext>
              </a:extLst>
            </p:cNvPr>
            <p:cNvSpPr/>
            <p:nvPr/>
          </p:nvSpPr>
          <p:spPr bwMode="auto">
            <a:xfrm rot="1676248">
              <a:off x="10317971" y="3479883"/>
              <a:ext cx="488140" cy="121180"/>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Segoe UI "/>
                <a:cs typeface="Segoe UI" pitchFamily="34" charset="0"/>
              </a:endParaRPr>
            </a:p>
          </p:txBody>
        </p:sp>
        <p:sp>
          <p:nvSpPr>
            <p:cNvPr id="34" name="Rectangle 33">
              <a:extLst>
                <a:ext uri="{FF2B5EF4-FFF2-40B4-BE49-F238E27FC236}">
                  <a16:creationId xmlns:a16="http://schemas.microsoft.com/office/drawing/2014/main" id="{76DDD349-B05D-4D8B-8CBE-2AB8D9E39327}"/>
                </a:ext>
              </a:extLst>
            </p:cNvPr>
            <p:cNvSpPr/>
            <p:nvPr/>
          </p:nvSpPr>
          <p:spPr bwMode="auto">
            <a:xfrm rot="9097581">
              <a:off x="10313875" y="4010217"/>
              <a:ext cx="488140" cy="121180"/>
            </a:xfrm>
            <a:prstGeom prst="rect">
              <a:avLst/>
            </a:prstGeom>
            <a:noFill/>
            <a:ln w="190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1632" dirty="0" err="1">
                <a:gradFill>
                  <a:gsLst>
                    <a:gs pos="0">
                      <a:srgbClr val="FFFFFF"/>
                    </a:gs>
                    <a:gs pos="100000">
                      <a:srgbClr val="FFFFFF"/>
                    </a:gs>
                  </a:gsLst>
                  <a:lin ang="5400000" scaled="0"/>
                </a:gradFill>
                <a:latin typeface="Segoe UI "/>
                <a:cs typeface="Segoe UI" pitchFamily="34" charset="0"/>
              </a:endParaRPr>
            </a:p>
          </p:txBody>
        </p:sp>
      </p:grpSp>
    </p:spTree>
    <p:extLst>
      <p:ext uri="{BB962C8B-B14F-4D97-AF65-F5344CB8AC3E}">
        <p14:creationId xmlns:p14="http://schemas.microsoft.com/office/powerpoint/2010/main" val="15938938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FE11A9DC-DC3E-4CF5-9081-D964AF774398}"/>
              </a:ext>
            </a:extLst>
          </p:cNvPr>
          <p:cNvSpPr txBox="1">
            <a:spLocks/>
          </p:cNvSpPr>
          <p:nvPr/>
        </p:nvSpPr>
        <p:spPr>
          <a:xfrm>
            <a:off x="6677887" y="449264"/>
            <a:ext cx="5667375" cy="773112"/>
          </a:xfrm>
          <a:prstGeom prst="rect">
            <a:avLst/>
          </a:prstGeom>
        </p:spPr>
        <p:txBody>
          <a:bodyPr vert="horz" wrap="square" lIns="0" tIns="164592"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r>
              <a:rPr lang="en-US"/>
              <a:t>Security management</a:t>
            </a:r>
            <a:br>
              <a:rPr lang="en-US"/>
            </a:br>
            <a:br>
              <a:rPr lang="en-US"/>
            </a:br>
            <a:r>
              <a:rPr lang="en-US" sz="2000"/>
              <a:t>Detect and remediate breaches, correlate across attack vectors, protect the digital estate.</a:t>
            </a:r>
            <a:br>
              <a:rPr lang="en-US" sz="2000"/>
            </a:br>
            <a:endParaRPr lang="en-US" dirty="0"/>
          </a:p>
        </p:txBody>
      </p:sp>
      <p:sp>
        <p:nvSpPr>
          <p:cNvPr id="14" name="Text Placeholder 8">
            <a:extLst>
              <a:ext uri="{FF2B5EF4-FFF2-40B4-BE49-F238E27FC236}">
                <a16:creationId xmlns:a16="http://schemas.microsoft.com/office/drawing/2014/main" id="{79FF148B-A015-4F1A-A264-A9A453C9E4EB}"/>
              </a:ext>
            </a:extLst>
          </p:cNvPr>
          <p:cNvSpPr txBox="1">
            <a:spLocks/>
          </p:cNvSpPr>
          <p:nvPr/>
        </p:nvSpPr>
        <p:spPr>
          <a:xfrm>
            <a:off x="6677887" y="2412482"/>
            <a:ext cx="5461623" cy="2624741"/>
          </a:xfrm>
          <a:prstGeom prst="rect">
            <a:avLst/>
          </a:prstGeom>
        </p:spPr>
        <p:txBody>
          <a:bodyPr vert="horz" wrap="square" lIns="0" tIns="0" rIns="0" bIns="0" rtlCol="0">
            <a:noAutofit/>
          </a:bodyPr>
          <a:lstStyle>
            <a:lvl1pPr marL="0" marR="0" indent="0" algn="l" defTabSz="932742" rtl="0" eaLnBrk="1" fontAlgn="auto" latinLnBrk="0" hangingPunct="1">
              <a:lnSpc>
                <a:spcPct val="100000"/>
              </a:lnSpc>
              <a:spcBef>
                <a:spcPts val="0"/>
              </a:spcBef>
              <a:spcAft>
                <a:spcPts val="1000"/>
              </a:spcAft>
              <a:buClrTx/>
              <a:buSzPct val="90000"/>
              <a:buFont typeface="Wingdings" panose="05000000000000000000" pitchFamily="2" charset="2"/>
              <a:buNone/>
              <a:tabLst/>
              <a:defRPr sz="22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Use security management tools to gain end-to-end visibility of your organization and manage policy centrally.</a:t>
            </a:r>
          </a:p>
          <a:p>
            <a:pPr marL="285750" indent="-285750">
              <a:buFont typeface="Arial" panose="020B0604020202020204" pitchFamily="34" charset="0"/>
              <a:buChar char="•"/>
            </a:pPr>
            <a:r>
              <a:rPr lang="en-US" sz="1600"/>
              <a:t>Shadow IT Detection: Discovering Apps and Risk Scoring</a:t>
            </a:r>
          </a:p>
          <a:p>
            <a:pPr marL="285750" indent="-285750">
              <a:buFont typeface="Arial" panose="020B0604020202020204" pitchFamily="34" charset="0"/>
              <a:buChar char="•"/>
            </a:pPr>
            <a:r>
              <a:rPr lang="en-US" sz="1600"/>
              <a:t>Conditional Access</a:t>
            </a:r>
          </a:p>
          <a:p>
            <a:pPr marL="285750" indent="-285750">
              <a:buFont typeface="Arial" panose="020B0604020202020204" pitchFamily="34" charset="0"/>
              <a:buChar char="•"/>
            </a:pPr>
            <a:r>
              <a:rPr lang="en-US" sz="1600"/>
              <a:t>Device and App access level controls: PIN</a:t>
            </a:r>
          </a:p>
          <a:p>
            <a:pPr marL="285750" indent="-285750">
              <a:buFont typeface="Arial" panose="020B0604020202020204" pitchFamily="34" charset="0"/>
              <a:buChar char="•"/>
            </a:pPr>
            <a:r>
              <a:rPr lang="en-US" sz="1600"/>
              <a:t>Device and App encryption at rest</a:t>
            </a:r>
          </a:p>
          <a:p>
            <a:pPr marL="285750" indent="-285750">
              <a:buFont typeface="Arial" panose="020B0604020202020204" pitchFamily="34" charset="0"/>
              <a:buChar char="•"/>
            </a:pPr>
            <a:r>
              <a:rPr lang="en-US" sz="1600"/>
              <a:t>Save-As, Copy, Paste restrictions</a:t>
            </a:r>
          </a:p>
          <a:p>
            <a:pPr marL="285750" indent="-285750">
              <a:buFont typeface="Arial" panose="020B0604020202020204" pitchFamily="34" charset="0"/>
              <a:buChar char="•"/>
            </a:pPr>
            <a:r>
              <a:rPr lang="en-US" sz="1600"/>
              <a:t>Device and App level data wipe</a:t>
            </a:r>
            <a:endParaRPr lang="en-US" sz="1600" dirty="0"/>
          </a:p>
        </p:txBody>
      </p:sp>
      <p:pic>
        <p:nvPicPr>
          <p:cNvPr id="20" name="Picture Placeholder 2">
            <a:extLst>
              <a:ext uri="{FF2B5EF4-FFF2-40B4-BE49-F238E27FC236}">
                <a16:creationId xmlns:a16="http://schemas.microsoft.com/office/drawing/2014/main" id="{E11E4503-1534-478D-B212-96432ACC55D6}"/>
              </a:ext>
            </a:extLst>
          </p:cNvPr>
          <p:cNvPicPr>
            <a:picLocks noGrp="1" noChangeAspect="1"/>
          </p:cNvPicPr>
          <p:nvPr>
            <p:ph type="pic" sz="quarter" idx="10"/>
          </p:nvPr>
        </p:nvPicPr>
        <p:blipFill rotWithShape="1">
          <a:blip r:embed="rId3"/>
          <a:srcRect l="30513" r="14977"/>
          <a:stretch/>
        </p:blipFill>
        <p:spPr>
          <a:xfrm>
            <a:off x="0" y="-1"/>
            <a:ext cx="6102349" cy="6994525"/>
          </a:xfrm>
        </p:spPr>
      </p:pic>
    </p:spTree>
    <p:extLst>
      <p:ext uri="{BB962C8B-B14F-4D97-AF65-F5344CB8AC3E}">
        <p14:creationId xmlns:p14="http://schemas.microsoft.com/office/powerpoint/2010/main" val="26053850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1E36E8-B5F0-4ECD-8202-8440B590AA26}"/>
              </a:ext>
            </a:extLst>
          </p:cNvPr>
          <p:cNvSpPr/>
          <p:nvPr/>
        </p:nvSpPr>
        <p:spPr>
          <a:xfrm>
            <a:off x="602695" y="651116"/>
            <a:ext cx="9870146" cy="862647"/>
          </a:xfrm>
          <a:prstGeom prst="rect">
            <a:avLst/>
          </a:prstGeom>
        </p:spPr>
        <p:txBody>
          <a:bodyPr wrap="square">
            <a:spAutoFit/>
          </a:bodyPr>
          <a:lstStyle/>
          <a:p>
            <a:r>
              <a:rPr lang="en-US" sz="1632" dirty="0">
                <a:latin typeface="Segoe UI" panose="020B0502040204020203" pitchFamily="34" charset="0"/>
                <a:cs typeface="Segoe UI" panose="020B0502040204020203" pitchFamily="34" charset="0"/>
              </a:rPr>
              <a:t>Microsoft 365 products and services can help you l</a:t>
            </a:r>
            <a:r>
              <a:rPr lang="en-US" sz="1632" dirty="0"/>
              <a:t>ocate and classify information across devices and apps in the cloud and on premises.</a:t>
            </a:r>
          </a:p>
          <a:p>
            <a:endParaRPr lang="en-US" sz="1632" dirty="0">
              <a:latin typeface="Segoe UI" panose="020B0502040204020203" pitchFamily="34" charset="0"/>
              <a:cs typeface="Segoe UI" panose="020B0502040204020203" pitchFamily="34" charset="0"/>
            </a:endParaRPr>
          </a:p>
        </p:txBody>
      </p:sp>
      <p:graphicFrame>
        <p:nvGraphicFramePr>
          <p:cNvPr id="24" name="Table 23">
            <a:extLst>
              <a:ext uri="{FF2B5EF4-FFF2-40B4-BE49-F238E27FC236}">
                <a16:creationId xmlns:a16="http://schemas.microsoft.com/office/drawing/2014/main" id="{E03B3493-549D-4E77-9640-9356E844B1F3}"/>
              </a:ext>
            </a:extLst>
          </p:cNvPr>
          <p:cNvGraphicFramePr>
            <a:graphicFrameLocks noGrp="1"/>
          </p:cNvGraphicFramePr>
          <p:nvPr>
            <p:extLst>
              <p:ext uri="{D42A27DB-BD31-4B8C-83A1-F6EECF244321}">
                <p14:modId xmlns:p14="http://schemas.microsoft.com/office/powerpoint/2010/main" val="2077722335"/>
              </p:ext>
            </p:extLst>
          </p:nvPr>
        </p:nvGraphicFramePr>
        <p:xfrm>
          <a:off x="1211380" y="1971926"/>
          <a:ext cx="8705893" cy="872479"/>
        </p:xfrm>
        <a:graphic>
          <a:graphicData uri="http://schemas.openxmlformats.org/drawingml/2006/table">
            <a:tbl>
              <a:tblPr firstRow="1" firstCol="1" bandRow="1">
                <a:tableStyleId>{5C22544A-7EE6-4342-B048-85BDC9FD1C3A}</a:tableStyleId>
              </a:tblPr>
              <a:tblGrid>
                <a:gridCol w="8705893">
                  <a:extLst>
                    <a:ext uri="{9D8B030D-6E8A-4147-A177-3AD203B41FA5}">
                      <a16:colId xmlns:a16="http://schemas.microsoft.com/office/drawing/2014/main" val="2055798911"/>
                    </a:ext>
                  </a:extLst>
                </a:gridCol>
              </a:tblGrid>
              <a:tr h="248694">
                <a:tc>
                  <a:txBody>
                    <a:bodyPr/>
                    <a:lstStyle/>
                    <a:p>
                      <a:pPr marL="0" marR="0" indent="0">
                        <a:spcBef>
                          <a:spcPts val="0"/>
                        </a:spcBef>
                        <a:spcAft>
                          <a:spcPts val="0"/>
                        </a:spcAft>
                      </a:pPr>
                      <a:r>
                        <a:rPr lang="en-US" sz="1600" b="0" dirty="0">
                          <a:solidFill>
                            <a:schemeClr val="tx1"/>
                          </a:solidFill>
                          <a:effectLst/>
                          <a:latin typeface="Segoe UI "/>
                          <a:cs typeface="Segoe UI Semibold" panose="020B0702040204020203" pitchFamily="34" charset="0"/>
                        </a:rPr>
                        <a:t>Microsoft security and compliance center — simplify IT with a unified experience</a:t>
                      </a:r>
                      <a:endParaRPr lang="en-US" sz="1600" b="0" dirty="0">
                        <a:solidFill>
                          <a:schemeClr val="tx1"/>
                        </a:solidFill>
                        <a:effectLst/>
                        <a:latin typeface="Segoe UI "/>
                        <a:ea typeface="Calibri" panose="020F0502020204030204" pitchFamily="34" charset="0"/>
                        <a:cs typeface="Segoe UI Semibold" panose="020B0702040204020203" pitchFamily="34" charset="0"/>
                      </a:endParaRPr>
                    </a:p>
                  </a:txBody>
                  <a:tcPr marL="47437" marR="47437" marT="0" marB="0" anchor="ctr">
                    <a:noFill/>
                  </a:tcPr>
                </a:tc>
                <a:extLst>
                  <a:ext uri="{0D108BD9-81ED-4DB2-BD59-A6C34878D82A}">
                    <a16:rowId xmlns:a16="http://schemas.microsoft.com/office/drawing/2014/main" val="64526676"/>
                  </a:ext>
                </a:extLst>
              </a:tr>
              <a:tr h="623785">
                <a:tc>
                  <a:txBody>
                    <a:bodyPr/>
                    <a:lstStyle/>
                    <a:p>
                      <a:pPr marL="0" marR="0" indent="0">
                        <a:spcBef>
                          <a:spcPts val="0"/>
                        </a:spcBef>
                        <a:spcAft>
                          <a:spcPts val="0"/>
                        </a:spcAft>
                      </a:pPr>
                      <a:r>
                        <a:rPr lang="en-US" sz="1200" b="0" dirty="0">
                          <a:solidFill>
                            <a:schemeClr val="tx1"/>
                          </a:solidFill>
                          <a:effectLst/>
                          <a:latin typeface="Segoe UI "/>
                          <a:cs typeface="Segoe UI" panose="020B0502040204020203" pitchFamily="34" charset="0"/>
                        </a:rPr>
                        <a:t>Provides security and compliance specialists with integrated management capabilities across Office 365, Windows, and EMS, as well as Microsoft 365 Device Management, and device management capabilities across Intune, Office, and Windows.</a:t>
                      </a:r>
                      <a:endParaRPr lang="en-US" sz="1200" b="0" dirty="0">
                        <a:solidFill>
                          <a:schemeClr val="tx1"/>
                        </a:solidFill>
                        <a:effectLst/>
                        <a:latin typeface="Segoe UI "/>
                        <a:ea typeface="Calibri" panose="020F0502020204030204" pitchFamily="34" charset="0"/>
                        <a:cs typeface="Segoe UI" panose="020B0502040204020203" pitchFamily="34" charset="0"/>
                      </a:endParaRPr>
                    </a:p>
                  </a:txBody>
                  <a:tcPr marL="50511" marR="94873" marT="0" marB="0">
                    <a:noFill/>
                  </a:tcPr>
                </a:tc>
                <a:extLst>
                  <a:ext uri="{0D108BD9-81ED-4DB2-BD59-A6C34878D82A}">
                    <a16:rowId xmlns:a16="http://schemas.microsoft.com/office/drawing/2014/main" val="2918820230"/>
                  </a:ext>
                </a:extLst>
              </a:tr>
            </a:tbl>
          </a:graphicData>
        </a:graphic>
      </p:graphicFrame>
      <p:sp>
        <p:nvSpPr>
          <p:cNvPr id="27" name="Freeform 9">
            <a:extLst>
              <a:ext uri="{FF2B5EF4-FFF2-40B4-BE49-F238E27FC236}">
                <a16:creationId xmlns:a16="http://schemas.microsoft.com/office/drawing/2014/main" id="{878E3CE5-CD84-4E37-9374-71271D095735}"/>
              </a:ext>
            </a:extLst>
          </p:cNvPr>
          <p:cNvSpPr>
            <a:spLocks noChangeAspect="1" noEditPoints="1"/>
          </p:cNvSpPr>
          <p:nvPr/>
        </p:nvSpPr>
        <p:spPr bwMode="black">
          <a:xfrm>
            <a:off x="602694" y="2141590"/>
            <a:ext cx="450421" cy="354389"/>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noFill/>
          <a:ln w="2222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00" tIns="77441" rIns="96800" bIns="77441" numCol="1" spcCol="0" rtlCol="0" fromWordArt="0" anchor="t" anchorCtr="0" forceAA="0" compatLnSpc="1">
            <a:prstTxWarp prst="textNoShape">
              <a:avLst/>
            </a:prstTxWarp>
            <a:noAutofit/>
          </a:bodyPr>
          <a:lstStyle/>
          <a:p>
            <a:pPr algn="ctr" defTabSz="493554" fontAlgn="base">
              <a:lnSpc>
                <a:spcPct val="90000"/>
              </a:lnSpc>
              <a:spcBef>
                <a:spcPct val="0"/>
              </a:spcBef>
              <a:spcAft>
                <a:spcPct val="0"/>
              </a:spcAft>
            </a:pPr>
            <a:endParaRPr lang="en-US" sz="1271">
              <a:solidFill>
                <a:schemeClr val="tx1"/>
              </a:solidFill>
              <a:cs typeface="Segoe UI" pitchFamily="34" charset="0"/>
            </a:endParaRPr>
          </a:p>
        </p:txBody>
      </p:sp>
      <p:sp>
        <p:nvSpPr>
          <p:cNvPr id="29" name="Rectangle 28">
            <a:extLst>
              <a:ext uri="{FF2B5EF4-FFF2-40B4-BE49-F238E27FC236}">
                <a16:creationId xmlns:a16="http://schemas.microsoft.com/office/drawing/2014/main" id="{30662A60-A4AB-438F-B037-E759303F8753}"/>
              </a:ext>
            </a:extLst>
          </p:cNvPr>
          <p:cNvSpPr/>
          <p:nvPr/>
        </p:nvSpPr>
        <p:spPr>
          <a:xfrm>
            <a:off x="1145799" y="3089696"/>
            <a:ext cx="8779581" cy="478442"/>
          </a:xfrm>
          <a:prstGeom prst="rect">
            <a:avLst/>
          </a:prstGeom>
        </p:spPr>
        <p:txBody>
          <a:bodyPr wrap="square">
            <a:spAutoFit/>
          </a:bodyPr>
          <a:lstStyle/>
          <a:p>
            <a:r>
              <a:rPr lang="en-US" sz="1224" dirty="0">
                <a:latin typeface="Segoe UI" panose="020B0502040204020203" pitchFamily="34" charset="0"/>
                <a:cs typeface="Segoe UI" panose="020B0502040204020203" pitchFamily="34" charset="0"/>
              </a:rPr>
              <a:t>Flexible mobile device and app management controls let employees and volunteers work with the devices and apps they choose while protecting organization information.</a:t>
            </a:r>
            <a:endParaRPr lang="en-US" sz="1224" dirty="0">
              <a:latin typeface="Segoe UI" panose="020B0502040204020203" pitchFamily="34" charset="0"/>
              <a:ea typeface="Calibri" panose="020F0502020204030204"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4EDC2394-1EAF-4A42-BA49-612FB451E4C8}"/>
              </a:ext>
            </a:extLst>
          </p:cNvPr>
          <p:cNvSpPr/>
          <p:nvPr/>
        </p:nvSpPr>
        <p:spPr>
          <a:xfrm>
            <a:off x="1145799" y="2812136"/>
            <a:ext cx="8705893" cy="350330"/>
          </a:xfrm>
          <a:prstGeom prst="rect">
            <a:avLst/>
          </a:prstGeom>
        </p:spPr>
        <p:txBody>
          <a:bodyPr wrap="square">
            <a:spAutoFit/>
          </a:bodyPr>
          <a:lstStyle/>
          <a:p>
            <a:r>
              <a:rPr lang="en-US" sz="1632" dirty="0">
                <a:latin typeface="Segoe UI "/>
                <a:cs typeface="Segoe UI Semibold" panose="020B0702040204020203" pitchFamily="34" charset="0"/>
              </a:rPr>
              <a:t>Windows Defender </a:t>
            </a:r>
            <a:r>
              <a:rPr lang="en-US" sz="1632">
                <a:latin typeface="Segoe UI "/>
                <a:cs typeface="Segoe UI Semibold" panose="020B0702040204020203" pitchFamily="34" charset="0"/>
              </a:rPr>
              <a:t>security center</a:t>
            </a:r>
            <a:endParaRPr lang="en-US" sz="1632" dirty="0">
              <a:latin typeface="Segoe UI "/>
              <a:ea typeface="Calibri" panose="020F0502020204030204" pitchFamily="34" charset="0"/>
              <a:cs typeface="Segoe UI Semibold" panose="020B0702040204020203" pitchFamily="34" charset="0"/>
            </a:endParaRPr>
          </a:p>
        </p:txBody>
      </p:sp>
      <p:sp>
        <p:nvSpPr>
          <p:cNvPr id="31" name="DeveloperTools_EC7A" title="Icon of a wrench and a screwdriver">
            <a:extLst>
              <a:ext uri="{FF2B5EF4-FFF2-40B4-BE49-F238E27FC236}">
                <a16:creationId xmlns:a16="http://schemas.microsoft.com/office/drawing/2014/main" id="{EC3E89C0-9FFB-4AFD-8216-E17F52253242}"/>
              </a:ext>
            </a:extLst>
          </p:cNvPr>
          <p:cNvSpPr>
            <a:spLocks noChangeAspect="1" noEditPoints="1"/>
          </p:cNvSpPr>
          <p:nvPr/>
        </p:nvSpPr>
        <p:spPr bwMode="auto">
          <a:xfrm>
            <a:off x="751636" y="2984783"/>
            <a:ext cx="262775" cy="414044"/>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049"/>
            <a:endParaRPr lang="en-US">
              <a:latin typeface="Segoe UI "/>
            </a:endParaRPr>
          </a:p>
        </p:txBody>
      </p:sp>
    </p:spTree>
    <p:extLst>
      <p:ext uri="{BB962C8B-B14F-4D97-AF65-F5344CB8AC3E}">
        <p14:creationId xmlns:p14="http://schemas.microsoft.com/office/powerpoint/2010/main" val="8847320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D2CF2-E2F3-4FD5-8AF8-167F9B18A8E3}"/>
              </a:ext>
            </a:extLst>
          </p:cNvPr>
          <p:cNvSpPr>
            <a:spLocks noGrp="1"/>
          </p:cNvSpPr>
          <p:nvPr>
            <p:ph type="title"/>
          </p:nvPr>
        </p:nvSpPr>
        <p:spPr/>
        <p:txBody>
          <a:bodyPr/>
          <a:lstStyle/>
          <a:p>
            <a:r>
              <a:rPr lang="en-US" dirty="0"/>
              <a:t>Nonprofit solution areas</a:t>
            </a:r>
          </a:p>
        </p:txBody>
      </p:sp>
      <p:sp>
        <p:nvSpPr>
          <p:cNvPr id="41" name="Rectangle 40">
            <a:extLst>
              <a:ext uri="{FF2B5EF4-FFF2-40B4-BE49-F238E27FC236}">
                <a16:creationId xmlns:a16="http://schemas.microsoft.com/office/drawing/2014/main" id="{81F12BD1-1634-40D5-BF15-3B25043A99C1}"/>
              </a:ext>
            </a:extLst>
          </p:cNvPr>
          <p:cNvSpPr/>
          <p:nvPr/>
        </p:nvSpPr>
        <p:spPr>
          <a:xfrm>
            <a:off x="374611" y="2255047"/>
            <a:ext cx="2651384" cy="1172213"/>
          </a:xfrm>
          <a:prstGeom prst="rect">
            <a:avLst/>
          </a:prstGeom>
          <a:solidFill>
            <a:srgbClr val="E6E6E6"/>
          </a:solidFill>
          <a:ln w="12700" cap="flat" cmpd="sng" algn="ctr">
            <a:noFill/>
            <a:prstDash val="solid"/>
            <a:miter lim="800000"/>
          </a:ln>
          <a:effectLst/>
        </p:spPr>
        <p:txBody>
          <a:bodyPr rtlCol="0" anchor="t"/>
          <a:lstStyle/>
          <a:p>
            <a:pPr defTabSz="896042">
              <a:spcAft>
                <a:spcPts val="612"/>
              </a:spcAft>
              <a:defRPr/>
            </a:pPr>
            <a:r>
              <a:rPr lang="fr-FR" sz="1200" kern="0" dirty="0">
                <a:solidFill>
                  <a:srgbClr val="000000"/>
                </a:solidFill>
                <a:latin typeface="Segoe UI "/>
                <a:cs typeface="Segoe UI" panose="020B0502040204020203" pitchFamily="34" charset="0"/>
              </a:rPr>
              <a:t>Security </a:t>
            </a:r>
            <a:r>
              <a:rPr lang="en-US" sz="1200" kern="0" dirty="0">
                <a:solidFill>
                  <a:srgbClr val="000000"/>
                </a:solidFill>
                <a:latin typeface="Segoe UI "/>
                <a:cs typeface="Segoe UI" panose="020B0502040204020203" pitchFamily="34" charset="0"/>
              </a:rPr>
              <a:t>assessments</a:t>
            </a:r>
            <a:r>
              <a:rPr lang="fr-FR" sz="1200" kern="0" dirty="0">
                <a:solidFill>
                  <a:srgbClr val="000000"/>
                </a:solidFill>
                <a:latin typeface="Segoe UI "/>
                <a:cs typeface="Segoe UI" panose="020B0502040204020203" pitchFamily="34" charset="0"/>
              </a:rPr>
              <a:t>: </a:t>
            </a:r>
          </a:p>
          <a:p>
            <a:pPr marL="171384" indent="-171384" defTabSz="896042">
              <a:spcAft>
                <a:spcPts val="612"/>
              </a:spcAft>
              <a:buFont typeface="Arial" panose="020B0604020202020204" pitchFamily="34" charset="0"/>
              <a:buChar char="•"/>
              <a:defRPr/>
            </a:pPr>
            <a:r>
              <a:rPr lang="en-US" sz="1200" kern="0" dirty="0">
                <a:solidFill>
                  <a:srgbClr val="000000"/>
                </a:solidFill>
                <a:latin typeface="Segoe UI "/>
                <a:cs typeface="Segoe UI" panose="020B0502040204020203" pitchFamily="34" charset="0"/>
              </a:rPr>
              <a:t>Complete</a:t>
            </a:r>
            <a:r>
              <a:rPr lang="fr-FR" sz="1200" kern="0" dirty="0">
                <a:solidFill>
                  <a:srgbClr val="000000"/>
                </a:solidFill>
                <a:latin typeface="Segoe UI "/>
                <a:cs typeface="Segoe UI" panose="020B0502040204020203" pitchFamily="34" charset="0"/>
              </a:rPr>
              <a:t> audit of </a:t>
            </a:r>
            <a:r>
              <a:rPr lang="fr-FR" sz="1200" kern="0" dirty="0" err="1">
                <a:solidFill>
                  <a:srgbClr val="000000"/>
                </a:solidFill>
                <a:latin typeface="Segoe UI "/>
                <a:cs typeface="Segoe UI" panose="020B0502040204020203" pitchFamily="34" charset="0"/>
              </a:rPr>
              <a:t>nonprofit’s</a:t>
            </a:r>
            <a:r>
              <a:rPr lang="fr-FR" sz="1200" kern="0" dirty="0">
                <a:solidFill>
                  <a:srgbClr val="000000"/>
                </a:solidFill>
                <a:latin typeface="Segoe UI "/>
                <a:cs typeface="Segoe UI" panose="020B0502040204020203" pitchFamily="34" charset="0"/>
              </a:rPr>
              <a:t> device, application, </a:t>
            </a:r>
            <a:r>
              <a:rPr lang="fr-FR" sz="1200" kern="0" dirty="0" err="1">
                <a:solidFill>
                  <a:srgbClr val="000000"/>
                </a:solidFill>
                <a:latin typeface="Segoe UI "/>
                <a:cs typeface="Segoe UI" panose="020B0502040204020203" pitchFamily="34" charset="0"/>
              </a:rPr>
              <a:t>identity</a:t>
            </a:r>
            <a:r>
              <a:rPr lang="fr-FR" sz="1200" kern="0" dirty="0">
                <a:solidFill>
                  <a:srgbClr val="000000"/>
                </a:solidFill>
                <a:latin typeface="Segoe UI "/>
                <a:cs typeface="Segoe UI" panose="020B0502040204020203" pitchFamily="34" charset="0"/>
              </a:rPr>
              <a:t>, and </a:t>
            </a:r>
            <a:r>
              <a:rPr lang="en-US" sz="1200" kern="0" dirty="0">
                <a:solidFill>
                  <a:srgbClr val="000000"/>
                </a:solidFill>
                <a:latin typeface="Segoe UI "/>
                <a:cs typeface="Segoe UI" panose="020B0502040204020203" pitchFamily="34" charset="0"/>
              </a:rPr>
              <a:t>information</a:t>
            </a:r>
            <a:r>
              <a:rPr lang="fr-FR" sz="1200" kern="0" dirty="0">
                <a:solidFill>
                  <a:srgbClr val="000000"/>
                </a:solidFill>
                <a:latin typeface="Segoe UI "/>
                <a:cs typeface="Segoe UI" panose="020B0502040204020203" pitchFamily="34" charset="0"/>
              </a:rPr>
              <a:t> </a:t>
            </a:r>
            <a:r>
              <a:rPr lang="en-US" sz="1200" kern="0" dirty="0">
                <a:solidFill>
                  <a:srgbClr val="000000"/>
                </a:solidFill>
                <a:latin typeface="Segoe UI "/>
                <a:cs typeface="Segoe UI" panose="020B0502040204020203" pitchFamily="34" charset="0"/>
              </a:rPr>
              <a:t>security</a:t>
            </a:r>
            <a:r>
              <a:rPr lang="fr-FR" sz="1200" kern="0" dirty="0">
                <a:solidFill>
                  <a:srgbClr val="000000"/>
                </a:solidFill>
                <a:latin typeface="Segoe UI "/>
                <a:cs typeface="Segoe UI" panose="020B0502040204020203" pitchFamily="34" charset="0"/>
              </a:rPr>
              <a:t> </a:t>
            </a:r>
            <a:r>
              <a:rPr lang="en-US" sz="1200" kern="0" dirty="0">
                <a:solidFill>
                  <a:srgbClr val="000000"/>
                </a:solidFill>
                <a:latin typeface="Segoe UI "/>
                <a:cs typeface="Segoe UI" panose="020B0502040204020203" pitchFamily="34" charset="0"/>
              </a:rPr>
              <a:t>needs</a:t>
            </a:r>
            <a:r>
              <a:rPr lang="fr-FR" sz="1200" kern="0" dirty="0">
                <a:solidFill>
                  <a:srgbClr val="000000"/>
                </a:solidFill>
                <a:latin typeface="Segoe UI "/>
                <a:cs typeface="Segoe UI" panose="020B0502040204020203" pitchFamily="34" charset="0"/>
              </a:rPr>
              <a:t> </a:t>
            </a:r>
          </a:p>
          <a:p>
            <a:pPr marL="171384" indent="-171384" defTabSz="896042">
              <a:spcAft>
                <a:spcPts val="587"/>
              </a:spcAft>
              <a:buFont typeface="Arial" panose="020B0604020202020204" pitchFamily="34" charset="0"/>
              <a:buChar char="•"/>
              <a:defRPr/>
            </a:pPr>
            <a:r>
              <a:rPr lang="fr-FR" sz="1200" kern="0" dirty="0">
                <a:solidFill>
                  <a:srgbClr val="000000"/>
                </a:solidFill>
                <a:latin typeface="Segoe UI "/>
                <a:cs typeface="Segoe UI" panose="020B0502040204020203" pitchFamily="34" charset="0"/>
              </a:rPr>
              <a:t>1- or 2-</a:t>
            </a:r>
            <a:r>
              <a:rPr lang="en-US" sz="1200" kern="0" dirty="0">
                <a:solidFill>
                  <a:srgbClr val="000000"/>
                </a:solidFill>
                <a:latin typeface="Segoe UI "/>
                <a:cs typeface="Segoe UI" panose="020B0502040204020203" pitchFamily="34" charset="0"/>
              </a:rPr>
              <a:t>day</a:t>
            </a:r>
            <a:r>
              <a:rPr lang="fr-FR" sz="1200" kern="0" dirty="0">
                <a:solidFill>
                  <a:srgbClr val="000000"/>
                </a:solidFill>
                <a:latin typeface="Segoe UI "/>
                <a:cs typeface="Segoe UI" panose="020B0502040204020203" pitchFamily="34" charset="0"/>
              </a:rPr>
              <a:t> </a:t>
            </a:r>
            <a:r>
              <a:rPr lang="en-US" sz="1200" kern="0" dirty="0">
                <a:solidFill>
                  <a:srgbClr val="000000"/>
                </a:solidFill>
                <a:latin typeface="Segoe UI "/>
                <a:cs typeface="Segoe UI" panose="020B0502040204020203" pitchFamily="34" charset="0"/>
              </a:rPr>
              <a:t>paid</a:t>
            </a:r>
            <a:r>
              <a:rPr lang="fr-FR" sz="1200" kern="0" dirty="0">
                <a:solidFill>
                  <a:srgbClr val="000000"/>
                </a:solidFill>
                <a:latin typeface="Segoe UI "/>
                <a:cs typeface="Segoe UI" panose="020B0502040204020203" pitchFamily="34" charset="0"/>
              </a:rPr>
              <a:t> engagement </a:t>
            </a:r>
            <a:endParaRPr lang="en-US" sz="1200" kern="0" dirty="0">
              <a:solidFill>
                <a:srgbClr val="000000"/>
              </a:solidFill>
              <a:latin typeface="Segoe UI "/>
              <a:cs typeface="Segoe UI" panose="020B0502040204020203" pitchFamily="34" charset="0"/>
            </a:endParaRPr>
          </a:p>
        </p:txBody>
      </p:sp>
      <p:sp>
        <p:nvSpPr>
          <p:cNvPr id="42" name="Rectangle 41">
            <a:extLst>
              <a:ext uri="{FF2B5EF4-FFF2-40B4-BE49-F238E27FC236}">
                <a16:creationId xmlns:a16="http://schemas.microsoft.com/office/drawing/2014/main" id="{25BA6425-95E7-4705-B777-CD0CB3D8B910}"/>
              </a:ext>
            </a:extLst>
          </p:cNvPr>
          <p:cNvSpPr/>
          <p:nvPr/>
        </p:nvSpPr>
        <p:spPr>
          <a:xfrm>
            <a:off x="374611" y="3806731"/>
            <a:ext cx="2651384" cy="1134534"/>
          </a:xfrm>
          <a:prstGeom prst="rect">
            <a:avLst/>
          </a:prstGeom>
          <a:solidFill>
            <a:srgbClr val="E6E6E6"/>
          </a:solidFill>
          <a:ln w="12700" cap="flat" cmpd="sng" algn="ctr">
            <a:noFill/>
            <a:prstDash val="solid"/>
            <a:miter lim="800000"/>
          </a:ln>
          <a:effectLst/>
        </p:spPr>
        <p:txBody>
          <a:bodyPr rtlCol="0" anchor="t"/>
          <a:lstStyle/>
          <a:p>
            <a:pPr marL="171384" indent="-171384" defTabSz="913873">
              <a:buFont typeface="Arial" panose="020B0604020202020204" pitchFamily="34" charset="0"/>
              <a:buChar char="•"/>
              <a:defRPr/>
            </a:pPr>
            <a:r>
              <a:rPr lang="en-GB" sz="1200" kern="0">
                <a:solidFill>
                  <a:prstClr val="black"/>
                </a:solidFill>
                <a:latin typeface="Segoe UI "/>
                <a:cs typeface="Segoe UI" panose="020B0502040204020203" pitchFamily="34" charset="0"/>
              </a:rPr>
              <a:t>Provide secure access to SaaS apps (SSO, MFA) and self-</a:t>
            </a:r>
            <a:r>
              <a:rPr lang="en-US" sz="1200" kern="0">
                <a:solidFill>
                  <a:prstClr val="black"/>
                </a:solidFill>
                <a:latin typeface="Segoe UI "/>
                <a:cs typeface="Segoe UI" panose="020B0502040204020203" pitchFamily="34" charset="0"/>
              </a:rPr>
              <a:t>service</a:t>
            </a:r>
            <a:r>
              <a:rPr lang="en-GB" sz="1200" kern="0">
                <a:solidFill>
                  <a:prstClr val="black"/>
                </a:solidFill>
                <a:latin typeface="Segoe UI "/>
                <a:cs typeface="Segoe UI" panose="020B0502040204020203" pitchFamily="34" charset="0"/>
              </a:rPr>
              <a:t> password reset</a:t>
            </a:r>
            <a:endParaRPr lang="en-US" sz="1200" kern="0">
              <a:solidFill>
                <a:prstClr val="black"/>
              </a:solidFill>
              <a:latin typeface="Segoe UI "/>
              <a:cs typeface="Segoe UI" panose="020B0502040204020203" pitchFamily="34" charset="0"/>
            </a:endParaRPr>
          </a:p>
        </p:txBody>
      </p:sp>
      <p:sp>
        <p:nvSpPr>
          <p:cNvPr id="43" name="Rectangle 42">
            <a:extLst>
              <a:ext uri="{FF2B5EF4-FFF2-40B4-BE49-F238E27FC236}">
                <a16:creationId xmlns:a16="http://schemas.microsoft.com/office/drawing/2014/main" id="{3E16B9C7-605C-4C2F-9F4E-4B95A0181059}"/>
              </a:ext>
            </a:extLst>
          </p:cNvPr>
          <p:cNvSpPr/>
          <p:nvPr/>
        </p:nvSpPr>
        <p:spPr>
          <a:xfrm>
            <a:off x="374611" y="1362588"/>
            <a:ext cx="2651384" cy="502849"/>
          </a:xfrm>
          <a:prstGeom prst="rect">
            <a:avLst/>
          </a:prstGeom>
          <a:noFill/>
          <a:ln w="12700" cap="flat" cmpd="sng" algn="ctr">
            <a:noFill/>
            <a:prstDash val="solid"/>
            <a:miter lim="800000"/>
          </a:ln>
          <a:effectLst/>
        </p:spPr>
        <p:txBody>
          <a:bodyPr rtlCol="0" anchor="ctr"/>
          <a:lstStyle/>
          <a:p>
            <a:pPr algn="ctr" defTabSz="913873">
              <a:lnSpc>
                <a:spcPct val="95000"/>
              </a:lnSpc>
              <a:defRPr/>
            </a:pPr>
            <a:r>
              <a:rPr lang="en-US" sz="1600" b="1" kern="0" dirty="0">
                <a:latin typeface="Segoe UI "/>
                <a:cs typeface="Segoe UI Light" panose="020B0502040204020203" pitchFamily="34" charset="0"/>
              </a:rPr>
              <a:t>Identity and access management</a:t>
            </a:r>
          </a:p>
        </p:txBody>
      </p:sp>
      <p:sp>
        <p:nvSpPr>
          <p:cNvPr id="44" name="Rectangle 43">
            <a:extLst>
              <a:ext uri="{FF2B5EF4-FFF2-40B4-BE49-F238E27FC236}">
                <a16:creationId xmlns:a16="http://schemas.microsoft.com/office/drawing/2014/main" id="{78B1E16F-87D2-4938-8801-2F2A42E0A45E}"/>
              </a:ext>
            </a:extLst>
          </p:cNvPr>
          <p:cNvSpPr/>
          <p:nvPr/>
        </p:nvSpPr>
        <p:spPr>
          <a:xfrm>
            <a:off x="3143288" y="2237719"/>
            <a:ext cx="2638601" cy="2691191"/>
          </a:xfrm>
          <a:prstGeom prst="rect">
            <a:avLst/>
          </a:prstGeom>
          <a:solidFill>
            <a:srgbClr val="E6E6E6"/>
          </a:solidFill>
          <a:ln w="12700" cap="flat" cmpd="sng" algn="ctr">
            <a:noFill/>
            <a:prstDash val="solid"/>
            <a:miter lim="800000"/>
          </a:ln>
          <a:effectLst/>
        </p:spPr>
        <p:txBody>
          <a:bodyPr rtlCol="0" anchor="t"/>
          <a:lstStyle/>
          <a:p>
            <a:pPr marL="171384" indent="-171384" defTabSz="913873">
              <a:spcAft>
                <a:spcPts val="612"/>
              </a:spcAft>
              <a:buFont typeface="Arial" panose="020B0604020202020204" pitchFamily="34" charset="0"/>
              <a:buChar char="•"/>
              <a:defRPr/>
            </a:pPr>
            <a:r>
              <a:rPr lang="en-US" sz="1200" kern="0" dirty="0">
                <a:solidFill>
                  <a:srgbClr val="000000"/>
                </a:solidFill>
                <a:latin typeface="Segoe UI "/>
                <a:cs typeface="Segoe UI" panose="020B0502040204020203" pitchFamily="34" charset="0"/>
              </a:rPr>
              <a:t>Shadow IT discovery and audits</a:t>
            </a:r>
          </a:p>
          <a:p>
            <a:pPr marL="171384" indent="-171384" defTabSz="913873">
              <a:spcAft>
                <a:spcPts val="612"/>
              </a:spcAft>
              <a:buFont typeface="Arial" panose="020B0604020202020204" pitchFamily="34" charset="0"/>
              <a:buChar char="•"/>
              <a:defRPr/>
            </a:pPr>
            <a:r>
              <a:rPr lang="en-US" sz="1200" kern="0" dirty="0">
                <a:solidFill>
                  <a:srgbClr val="000000"/>
                </a:solidFill>
                <a:latin typeface="Segoe UI "/>
                <a:cs typeface="Segoe UI" panose="020B0502040204020203" pitchFamily="34" charset="0"/>
              </a:rPr>
              <a:t>Information protection templates</a:t>
            </a:r>
          </a:p>
          <a:p>
            <a:pPr marL="171384" indent="-171384" defTabSz="913873">
              <a:spcAft>
                <a:spcPts val="612"/>
              </a:spcAft>
              <a:buFont typeface="Arial" panose="020B0604020202020204" pitchFamily="34" charset="0"/>
              <a:buChar char="•"/>
              <a:defRPr/>
            </a:pPr>
            <a:r>
              <a:rPr lang="en-US" sz="1200" kern="0" dirty="0">
                <a:solidFill>
                  <a:srgbClr val="000000"/>
                </a:solidFill>
                <a:latin typeface="Segoe UI "/>
                <a:cs typeface="Segoe UI" panose="020B0502040204020203" pitchFamily="34" charset="0"/>
              </a:rPr>
              <a:t>Tracking exceptions and taking action to keep content secure</a:t>
            </a:r>
          </a:p>
          <a:p>
            <a:pPr marL="171384" indent="-171384" defTabSz="913873">
              <a:buFont typeface="Arial" panose="020B0604020202020204" pitchFamily="34" charset="0"/>
              <a:buChar char="•"/>
              <a:defRPr/>
            </a:pPr>
            <a:r>
              <a:rPr lang="en-US" sz="1200" kern="0" dirty="0">
                <a:solidFill>
                  <a:srgbClr val="000000"/>
                </a:solidFill>
                <a:latin typeface="Segoe UI "/>
                <a:cs typeface="Segoe UI" panose="020B0502040204020203" pitchFamily="34" charset="0"/>
              </a:rPr>
              <a:t>Remote access to legacy apps (For example, a database of refugee applicants, which contains sensitive information that needs to be kept confidential but requires multiple people to work on it simultaneously)</a:t>
            </a:r>
          </a:p>
          <a:p>
            <a:pPr defTabSz="913873">
              <a:defRPr/>
            </a:pPr>
            <a:endParaRPr lang="en-US" sz="1200" kern="0" dirty="0">
              <a:solidFill>
                <a:srgbClr val="000000"/>
              </a:solidFill>
              <a:latin typeface="Segoe UI "/>
              <a:cs typeface="Segoe UI" panose="020B0502040204020203" pitchFamily="34" charset="0"/>
            </a:endParaRPr>
          </a:p>
        </p:txBody>
      </p:sp>
      <p:sp>
        <p:nvSpPr>
          <p:cNvPr id="45" name="Rectangle 44">
            <a:extLst>
              <a:ext uri="{FF2B5EF4-FFF2-40B4-BE49-F238E27FC236}">
                <a16:creationId xmlns:a16="http://schemas.microsoft.com/office/drawing/2014/main" id="{C059EAC4-D1CC-4114-8FD5-267A2F923794}"/>
              </a:ext>
            </a:extLst>
          </p:cNvPr>
          <p:cNvSpPr/>
          <p:nvPr/>
        </p:nvSpPr>
        <p:spPr>
          <a:xfrm>
            <a:off x="3143288" y="1362588"/>
            <a:ext cx="2638601" cy="502849"/>
          </a:xfrm>
          <a:prstGeom prst="rect">
            <a:avLst/>
          </a:prstGeom>
          <a:noFill/>
          <a:ln w="12700" cap="flat" cmpd="sng" algn="ctr">
            <a:noFill/>
            <a:prstDash val="solid"/>
            <a:miter lim="800000"/>
          </a:ln>
          <a:effectLst/>
        </p:spPr>
        <p:txBody>
          <a:bodyPr rtlCol="0" anchor="ctr"/>
          <a:lstStyle/>
          <a:p>
            <a:pPr algn="ctr" defTabSz="913873">
              <a:lnSpc>
                <a:spcPct val="95000"/>
              </a:lnSpc>
              <a:defRPr/>
            </a:pPr>
            <a:r>
              <a:rPr lang="en-US" sz="1600" b="1" kern="0" dirty="0">
                <a:latin typeface="Segoe UI "/>
                <a:cs typeface="Segoe UI Light" panose="020B0502040204020203" pitchFamily="34" charset="0"/>
              </a:rPr>
              <a:t>Information protection</a:t>
            </a:r>
          </a:p>
        </p:txBody>
      </p:sp>
      <p:sp>
        <p:nvSpPr>
          <p:cNvPr id="46" name="Rectangle 45">
            <a:extLst>
              <a:ext uri="{FF2B5EF4-FFF2-40B4-BE49-F238E27FC236}">
                <a16:creationId xmlns:a16="http://schemas.microsoft.com/office/drawing/2014/main" id="{25F6FF7C-BB2C-4F8F-A7C2-CA0ACD98D137}"/>
              </a:ext>
            </a:extLst>
          </p:cNvPr>
          <p:cNvSpPr/>
          <p:nvPr/>
        </p:nvSpPr>
        <p:spPr>
          <a:xfrm>
            <a:off x="5908897" y="2237720"/>
            <a:ext cx="2638601" cy="2697558"/>
          </a:xfrm>
          <a:prstGeom prst="rect">
            <a:avLst/>
          </a:prstGeom>
          <a:solidFill>
            <a:srgbClr val="E6E6E6"/>
          </a:solidFill>
          <a:ln w="12700" cap="flat" cmpd="sng" algn="ctr">
            <a:noFill/>
            <a:prstDash val="solid"/>
            <a:miter lim="800000"/>
          </a:ln>
          <a:effectLst/>
        </p:spPr>
        <p:txBody>
          <a:bodyPr rtlCol="0" anchor="t"/>
          <a:lstStyle/>
          <a:p>
            <a:pPr marL="171384" indent="-171384" defTabSz="913873">
              <a:spcAft>
                <a:spcPts val="612"/>
              </a:spcAft>
              <a:buFont typeface="Arial" panose="020B0604020202020204" pitchFamily="34" charset="0"/>
              <a:buChar char="•"/>
              <a:defRPr/>
            </a:pPr>
            <a:r>
              <a:rPr lang="en-US" sz="1200" kern="0">
                <a:solidFill>
                  <a:srgbClr val="000000"/>
                </a:solidFill>
                <a:latin typeface="Segoe UI "/>
                <a:cs typeface="Segoe UI" panose="020B0502040204020203" pitchFamily="34" charset="0"/>
              </a:rPr>
              <a:t>Onboarding/offboarding staff and volunteers</a:t>
            </a:r>
          </a:p>
          <a:p>
            <a:pPr marL="171384" indent="-171384" defTabSz="913873">
              <a:spcAft>
                <a:spcPts val="612"/>
              </a:spcAft>
              <a:buFont typeface="Arial" panose="020B0604020202020204" pitchFamily="34" charset="0"/>
              <a:buChar char="•"/>
              <a:defRPr/>
            </a:pPr>
            <a:r>
              <a:rPr lang="en-US" sz="1200" kern="0">
                <a:solidFill>
                  <a:srgbClr val="000000"/>
                </a:solidFill>
                <a:latin typeface="Segoe UI "/>
                <a:cs typeface="Segoe UI" panose="020B0502040204020203" pitchFamily="34" charset="0"/>
              </a:rPr>
              <a:t>Remote wipe of stolen/lost devices</a:t>
            </a:r>
          </a:p>
          <a:p>
            <a:pPr marL="171384" indent="-171384" defTabSz="913873">
              <a:spcAft>
                <a:spcPts val="612"/>
              </a:spcAft>
              <a:buFont typeface="Arial" panose="020B0604020202020204" pitchFamily="34" charset="0"/>
              <a:buChar char="•"/>
              <a:defRPr/>
            </a:pPr>
            <a:r>
              <a:rPr lang="en-US" sz="1200" kern="0">
                <a:solidFill>
                  <a:srgbClr val="000000"/>
                </a:solidFill>
                <a:latin typeface="Segoe UI "/>
                <a:cs typeface="Segoe UI" panose="020B0502040204020203" pitchFamily="34" charset="0"/>
              </a:rPr>
              <a:t>Mobile Application Management (MAM) policy creation and monitoring</a:t>
            </a:r>
          </a:p>
          <a:p>
            <a:pPr marL="171384" indent="-171384" defTabSz="913873">
              <a:buFont typeface="Arial" panose="020B0604020202020204" pitchFamily="34" charset="0"/>
              <a:buChar char="•"/>
              <a:defRPr/>
            </a:pPr>
            <a:r>
              <a:rPr lang="en-US" sz="1200" kern="0">
                <a:solidFill>
                  <a:srgbClr val="000000"/>
                </a:solidFill>
                <a:latin typeface="Segoe UI "/>
                <a:cs typeface="Segoe UI" panose="020B0502040204020203" pitchFamily="34" charset="0"/>
              </a:rPr>
              <a:t>Self-service enrollment, secure organization data when used on personal/organization mobile devices (MAM and Mobile Device Management [MDM])</a:t>
            </a:r>
          </a:p>
        </p:txBody>
      </p:sp>
      <p:sp>
        <p:nvSpPr>
          <p:cNvPr id="47" name="Rectangle 46">
            <a:extLst>
              <a:ext uri="{FF2B5EF4-FFF2-40B4-BE49-F238E27FC236}">
                <a16:creationId xmlns:a16="http://schemas.microsoft.com/office/drawing/2014/main" id="{A13D51FB-974F-4F35-A972-6D6BA5A332DB}"/>
              </a:ext>
            </a:extLst>
          </p:cNvPr>
          <p:cNvSpPr/>
          <p:nvPr/>
        </p:nvSpPr>
        <p:spPr>
          <a:xfrm>
            <a:off x="5908897" y="1362588"/>
            <a:ext cx="2638601" cy="502849"/>
          </a:xfrm>
          <a:prstGeom prst="rect">
            <a:avLst/>
          </a:prstGeom>
          <a:noFill/>
          <a:ln w="12700" cap="flat" cmpd="sng" algn="ctr">
            <a:noFill/>
            <a:prstDash val="solid"/>
            <a:miter lim="800000"/>
          </a:ln>
          <a:effectLst/>
        </p:spPr>
        <p:txBody>
          <a:bodyPr rtlCol="0" anchor="ctr"/>
          <a:lstStyle/>
          <a:p>
            <a:pPr algn="ctr" defTabSz="913873">
              <a:lnSpc>
                <a:spcPct val="95000"/>
              </a:lnSpc>
              <a:defRPr/>
            </a:pPr>
            <a:r>
              <a:rPr lang="en-US" sz="1600" b="1" kern="0" dirty="0">
                <a:latin typeface="Segoe UI "/>
                <a:cs typeface="Segoe UI Light" panose="020B0502040204020203" pitchFamily="34" charset="0"/>
              </a:rPr>
              <a:t>Threat protection</a:t>
            </a:r>
          </a:p>
        </p:txBody>
      </p:sp>
      <p:sp>
        <p:nvSpPr>
          <p:cNvPr id="48" name="Rectangle 47">
            <a:extLst>
              <a:ext uri="{FF2B5EF4-FFF2-40B4-BE49-F238E27FC236}">
                <a16:creationId xmlns:a16="http://schemas.microsoft.com/office/drawing/2014/main" id="{CF9C5330-E691-47E3-B60F-11BECEC544D9}"/>
              </a:ext>
            </a:extLst>
          </p:cNvPr>
          <p:cNvSpPr/>
          <p:nvPr/>
        </p:nvSpPr>
        <p:spPr>
          <a:xfrm>
            <a:off x="8674506" y="2237718"/>
            <a:ext cx="3416912" cy="2691192"/>
          </a:xfrm>
          <a:prstGeom prst="rect">
            <a:avLst/>
          </a:prstGeom>
          <a:solidFill>
            <a:srgbClr val="E6E6E6"/>
          </a:solidFill>
          <a:ln w="12700" cap="flat" cmpd="sng" algn="ctr">
            <a:noFill/>
            <a:prstDash val="solid"/>
            <a:miter lim="800000"/>
          </a:ln>
          <a:effectLst/>
        </p:spPr>
        <p:txBody>
          <a:bodyPr rtlCol="0" anchor="t"/>
          <a:lstStyle/>
          <a:p>
            <a:pPr marL="171384" indent="-171384" defTabSz="913873">
              <a:buFont typeface="Arial" panose="020B0604020202020204" pitchFamily="34" charset="0"/>
              <a:buChar char="•"/>
              <a:defRPr/>
            </a:pPr>
            <a:r>
              <a:rPr lang="en-US" sz="1200" kern="0">
                <a:solidFill>
                  <a:srgbClr val="000000"/>
                </a:solidFill>
                <a:latin typeface="Segoe UI "/>
                <a:cs typeface="Segoe UI" panose="020B0502040204020203" pitchFamily="34" charset="0"/>
              </a:rPr>
              <a:t>Provide secure access to SaaS apps (SSO, MFA) and self-service password reset</a:t>
            </a:r>
          </a:p>
          <a:p>
            <a:pPr marL="171384" indent="-171384" defTabSz="913873">
              <a:buFont typeface="Arial" panose="020B0604020202020204" pitchFamily="34" charset="0"/>
              <a:buChar char="•"/>
              <a:defRPr/>
            </a:pPr>
            <a:r>
              <a:rPr lang="en-US" sz="1200" kern="0">
                <a:solidFill>
                  <a:srgbClr val="000000"/>
                </a:solidFill>
                <a:latin typeface="Segoe UI "/>
                <a:cs typeface="Segoe UI" panose="020B0502040204020203" pitchFamily="34" charset="0"/>
              </a:rPr>
              <a:t>Onboarding/offboarding staff and volunteers, self-service enrollment, secure organization data when used on personal/organization mobile device (MAM-MDM)</a:t>
            </a:r>
          </a:p>
          <a:p>
            <a:pPr marL="171384" indent="-171384" defTabSz="913873">
              <a:buFont typeface="Arial" panose="020B0604020202020204" pitchFamily="34" charset="0"/>
              <a:buChar char="•"/>
              <a:defRPr/>
            </a:pPr>
            <a:r>
              <a:rPr lang="en-US" sz="1200" kern="0">
                <a:solidFill>
                  <a:srgbClr val="000000"/>
                </a:solidFill>
                <a:latin typeface="Segoe UI "/>
                <a:cs typeface="Segoe UI" panose="020B0502040204020203" pitchFamily="34" charset="0"/>
              </a:rPr>
              <a:t>Enable nonprofit user to create user groups and provide access to applications. (For example, fundraising director creates fundraising group and provides access to organization’s Facebook account)</a:t>
            </a:r>
          </a:p>
        </p:txBody>
      </p:sp>
      <p:sp>
        <p:nvSpPr>
          <p:cNvPr id="49" name="Rectangle 48">
            <a:extLst>
              <a:ext uri="{FF2B5EF4-FFF2-40B4-BE49-F238E27FC236}">
                <a16:creationId xmlns:a16="http://schemas.microsoft.com/office/drawing/2014/main" id="{455E3120-5F7C-446A-AC04-23BCB071AC01}"/>
              </a:ext>
            </a:extLst>
          </p:cNvPr>
          <p:cNvSpPr/>
          <p:nvPr/>
        </p:nvSpPr>
        <p:spPr>
          <a:xfrm>
            <a:off x="8674505" y="1362589"/>
            <a:ext cx="3416911" cy="495578"/>
          </a:xfrm>
          <a:prstGeom prst="rect">
            <a:avLst/>
          </a:prstGeom>
          <a:noFill/>
          <a:ln w="12700" cap="flat" cmpd="sng" algn="ctr">
            <a:noFill/>
            <a:prstDash val="solid"/>
            <a:miter lim="800000"/>
          </a:ln>
          <a:effectLst/>
        </p:spPr>
        <p:txBody>
          <a:bodyPr rtlCol="0" anchor="ctr"/>
          <a:lstStyle/>
          <a:p>
            <a:pPr algn="ctr" defTabSz="913873">
              <a:lnSpc>
                <a:spcPct val="95000"/>
              </a:lnSpc>
              <a:defRPr/>
            </a:pPr>
            <a:r>
              <a:rPr lang="en-US" sz="1600" b="1" kern="0" dirty="0">
                <a:latin typeface="Segoe UI "/>
                <a:cs typeface="Segoe UI Light" panose="020B0502040204020203" pitchFamily="34" charset="0"/>
              </a:rPr>
              <a:t>Security management</a:t>
            </a:r>
          </a:p>
        </p:txBody>
      </p:sp>
      <p:sp>
        <p:nvSpPr>
          <p:cNvPr id="50" name="Rectangle 49">
            <a:extLst>
              <a:ext uri="{FF2B5EF4-FFF2-40B4-BE49-F238E27FC236}">
                <a16:creationId xmlns:a16="http://schemas.microsoft.com/office/drawing/2014/main" id="{40CE0CC6-C50A-4256-9CC8-E074021AF025}"/>
              </a:ext>
            </a:extLst>
          </p:cNvPr>
          <p:cNvSpPr/>
          <p:nvPr/>
        </p:nvSpPr>
        <p:spPr>
          <a:xfrm>
            <a:off x="374611" y="5300016"/>
            <a:ext cx="11716806" cy="749367"/>
          </a:xfrm>
          <a:prstGeom prst="rect">
            <a:avLst/>
          </a:prstGeom>
          <a:solidFill>
            <a:srgbClr val="E6E6E6"/>
          </a:solidFill>
          <a:ln w="12700" cap="flat" cmpd="sng" algn="ctr">
            <a:noFill/>
            <a:prstDash val="solid"/>
            <a:miter lim="800000"/>
          </a:ln>
          <a:effectLst/>
        </p:spPr>
        <p:txBody>
          <a:bodyPr rtlCol="0" anchor="t"/>
          <a:lstStyle/>
          <a:p>
            <a:pPr marL="285640" indent="-285640" defTabSz="896042">
              <a:spcAft>
                <a:spcPts val="587"/>
              </a:spcAft>
              <a:buFont typeface="Arial" panose="020B0604020202020204" pitchFamily="34" charset="0"/>
              <a:buChar char="•"/>
              <a:defRPr/>
            </a:pPr>
            <a:r>
              <a:rPr lang="en-GB" sz="1200" kern="0">
                <a:latin typeface="Segoe UI "/>
                <a:cs typeface="Segoe UI" panose="020B0502040204020203" pitchFamily="34" charset="0"/>
              </a:rPr>
              <a:t>Deployment of </a:t>
            </a:r>
            <a:r>
              <a:rPr lang="en-US" sz="1200" kern="0">
                <a:latin typeface="Segoe UI "/>
                <a:cs typeface="Segoe UI" panose="020B0502040204020203" pitchFamily="34" charset="0"/>
              </a:rPr>
              <a:t>Security</a:t>
            </a:r>
            <a:r>
              <a:rPr lang="en-GB" sz="1200" kern="0">
                <a:latin typeface="Segoe UI "/>
                <a:cs typeface="Segoe UI" panose="020B0502040204020203" pitchFamily="34" charset="0"/>
              </a:rPr>
              <a:t> as a Service. Creation and </a:t>
            </a:r>
            <a:r>
              <a:rPr lang="en-US" sz="1200" kern="0">
                <a:latin typeface="Segoe UI "/>
                <a:cs typeface="Segoe UI" panose="020B0502040204020203" pitchFamily="34" charset="0"/>
              </a:rPr>
              <a:t>configuration</a:t>
            </a:r>
            <a:r>
              <a:rPr lang="en-GB" sz="1200" kern="0">
                <a:latin typeface="Segoe UI "/>
                <a:cs typeface="Segoe UI" panose="020B0502040204020203" pitchFamily="34" charset="0"/>
              </a:rPr>
              <a:t> of customer’s complete security solution. 1–5 days’ engagement.</a:t>
            </a:r>
          </a:p>
          <a:p>
            <a:pPr marL="285640" indent="-285640" defTabSz="896042">
              <a:spcAft>
                <a:spcPts val="587"/>
              </a:spcAft>
              <a:buFont typeface="Arial" panose="020B0604020202020204" pitchFamily="34" charset="0"/>
              <a:buChar char="•"/>
              <a:defRPr/>
            </a:pPr>
            <a:r>
              <a:rPr lang="en-US" sz="1200" kern="0">
                <a:latin typeface="Segoe UI "/>
                <a:cs typeface="Segoe UI" panose="020B0502040204020203" pitchFamily="34" charset="0"/>
              </a:rPr>
              <a:t>Advisory/consulting services: quarterly/biannual reporting, assessment, and update of MDM, MAM, and information security policies. Can be recurring fee/user/month or ad-hoc paid engagement. </a:t>
            </a:r>
            <a:endParaRPr lang="en-GB" sz="1200" kern="0">
              <a:latin typeface="Segoe UI "/>
              <a:cs typeface="Segoe UI" panose="020B0502040204020203" pitchFamily="34" charset="0"/>
            </a:endParaRPr>
          </a:p>
          <a:p>
            <a:pPr defTabSz="896042">
              <a:spcAft>
                <a:spcPts val="587"/>
              </a:spcAft>
              <a:defRPr/>
            </a:pPr>
            <a:endParaRPr lang="en-US" sz="1200" kern="0">
              <a:latin typeface="Segoe UI "/>
              <a:cs typeface="Segoe UI" panose="020B0502040204020203" pitchFamily="34" charset="0"/>
            </a:endParaRPr>
          </a:p>
        </p:txBody>
      </p:sp>
      <p:sp>
        <p:nvSpPr>
          <p:cNvPr id="51" name="Rectangle 50">
            <a:extLst>
              <a:ext uri="{FF2B5EF4-FFF2-40B4-BE49-F238E27FC236}">
                <a16:creationId xmlns:a16="http://schemas.microsoft.com/office/drawing/2014/main" id="{593E8E72-E2BC-43E2-AEBB-84B06F760520}"/>
              </a:ext>
            </a:extLst>
          </p:cNvPr>
          <p:cNvSpPr/>
          <p:nvPr/>
        </p:nvSpPr>
        <p:spPr>
          <a:xfrm>
            <a:off x="374611" y="5018483"/>
            <a:ext cx="11716806"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panose="020B0502040204020203" pitchFamily="34" charset="0"/>
              </a:rPr>
              <a:t>Professional services</a:t>
            </a:r>
          </a:p>
        </p:txBody>
      </p:sp>
      <p:sp>
        <p:nvSpPr>
          <p:cNvPr id="52" name="Rectangle 51">
            <a:extLst>
              <a:ext uri="{FF2B5EF4-FFF2-40B4-BE49-F238E27FC236}">
                <a16:creationId xmlns:a16="http://schemas.microsoft.com/office/drawing/2014/main" id="{FD9C0676-6A88-40F0-8F43-2173E64E9AB8}"/>
              </a:ext>
            </a:extLst>
          </p:cNvPr>
          <p:cNvSpPr/>
          <p:nvPr/>
        </p:nvSpPr>
        <p:spPr>
          <a:xfrm>
            <a:off x="374610" y="6050096"/>
            <a:ext cx="11717171"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panose="020B0502040204020203" pitchFamily="34" charset="0"/>
              </a:rPr>
              <a:t>Managed services</a:t>
            </a:r>
          </a:p>
        </p:txBody>
      </p:sp>
      <p:sp>
        <p:nvSpPr>
          <p:cNvPr id="53" name="Rectangle 52">
            <a:extLst>
              <a:ext uri="{FF2B5EF4-FFF2-40B4-BE49-F238E27FC236}">
                <a16:creationId xmlns:a16="http://schemas.microsoft.com/office/drawing/2014/main" id="{CCB9BA95-DF75-4F32-8CBC-66F7DCED9C5E}"/>
              </a:ext>
            </a:extLst>
          </p:cNvPr>
          <p:cNvSpPr/>
          <p:nvPr/>
        </p:nvSpPr>
        <p:spPr>
          <a:xfrm>
            <a:off x="374611" y="6335994"/>
            <a:ext cx="11716806" cy="524579"/>
          </a:xfrm>
          <a:prstGeom prst="rect">
            <a:avLst/>
          </a:prstGeom>
          <a:solidFill>
            <a:srgbClr val="E6E6E6"/>
          </a:solidFill>
          <a:ln w="12700" cap="flat" cmpd="sng" algn="ctr">
            <a:noFill/>
            <a:prstDash val="solid"/>
            <a:miter lim="800000"/>
          </a:ln>
          <a:effectLst/>
        </p:spPr>
        <p:txBody>
          <a:bodyPr rtlCol="0" anchor="t"/>
          <a:lstStyle/>
          <a:p>
            <a:pPr marL="171384" indent="-171384" defTabSz="896042">
              <a:spcAft>
                <a:spcPts val="587"/>
              </a:spcAft>
              <a:buFont typeface="Arial" panose="020B0604020202020204" pitchFamily="34" charset="0"/>
              <a:buChar char="•"/>
              <a:defRPr/>
            </a:pPr>
            <a:r>
              <a:rPr lang="en-US" sz="1200" kern="0">
                <a:latin typeface="Segoe UI "/>
                <a:cs typeface="Segoe UI" panose="020B0502040204020203" pitchFamily="34" charset="0"/>
              </a:rPr>
              <a:t>Tier 1 end-user support (during working hours or Premium 24-hour service) for individual incidents: remote wipe of device, new-user creation. Typically, there is a recurring fee per user.</a:t>
            </a:r>
          </a:p>
        </p:txBody>
      </p:sp>
      <p:sp>
        <p:nvSpPr>
          <p:cNvPr id="54" name="Rectangle 53">
            <a:extLst>
              <a:ext uri="{FF2B5EF4-FFF2-40B4-BE49-F238E27FC236}">
                <a16:creationId xmlns:a16="http://schemas.microsoft.com/office/drawing/2014/main" id="{C2C3FDE4-AFDC-430F-B630-5603AA90B7F2}"/>
              </a:ext>
            </a:extLst>
          </p:cNvPr>
          <p:cNvSpPr/>
          <p:nvPr/>
        </p:nvSpPr>
        <p:spPr>
          <a:xfrm>
            <a:off x="374611" y="1957937"/>
            <a:ext cx="2651384"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Light" panose="020B0502040204020203" pitchFamily="34" charset="0"/>
              </a:rPr>
              <a:t>Professional services</a:t>
            </a:r>
          </a:p>
        </p:txBody>
      </p:sp>
      <p:sp>
        <p:nvSpPr>
          <p:cNvPr id="55" name="Rectangle 54">
            <a:extLst>
              <a:ext uri="{FF2B5EF4-FFF2-40B4-BE49-F238E27FC236}">
                <a16:creationId xmlns:a16="http://schemas.microsoft.com/office/drawing/2014/main" id="{4F368340-A5D2-47E7-B16F-25A2224416AB}"/>
              </a:ext>
            </a:extLst>
          </p:cNvPr>
          <p:cNvSpPr/>
          <p:nvPr/>
        </p:nvSpPr>
        <p:spPr>
          <a:xfrm>
            <a:off x="374611" y="3506917"/>
            <a:ext cx="2651384"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Light" panose="020B0502040204020203" pitchFamily="34" charset="0"/>
              </a:rPr>
              <a:t>Managed services</a:t>
            </a:r>
          </a:p>
        </p:txBody>
      </p:sp>
      <p:sp>
        <p:nvSpPr>
          <p:cNvPr id="56" name="Rectangle 55">
            <a:extLst>
              <a:ext uri="{FF2B5EF4-FFF2-40B4-BE49-F238E27FC236}">
                <a16:creationId xmlns:a16="http://schemas.microsoft.com/office/drawing/2014/main" id="{B7912249-87DA-4104-93ED-1F9182D991BD}"/>
              </a:ext>
            </a:extLst>
          </p:cNvPr>
          <p:cNvSpPr/>
          <p:nvPr/>
        </p:nvSpPr>
        <p:spPr>
          <a:xfrm>
            <a:off x="3143288" y="1940611"/>
            <a:ext cx="2638601"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Light" panose="020B0502040204020203" pitchFamily="34" charset="0"/>
              </a:rPr>
              <a:t>Managed services</a:t>
            </a:r>
          </a:p>
        </p:txBody>
      </p:sp>
      <p:sp>
        <p:nvSpPr>
          <p:cNvPr id="57" name="Rectangle 56">
            <a:extLst>
              <a:ext uri="{FF2B5EF4-FFF2-40B4-BE49-F238E27FC236}">
                <a16:creationId xmlns:a16="http://schemas.microsoft.com/office/drawing/2014/main" id="{5EFBE7E6-B7CF-4756-B00F-0A5EBE7B623A}"/>
              </a:ext>
            </a:extLst>
          </p:cNvPr>
          <p:cNvSpPr/>
          <p:nvPr/>
        </p:nvSpPr>
        <p:spPr>
          <a:xfrm>
            <a:off x="5908897" y="1940611"/>
            <a:ext cx="2638601"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Light" panose="020B0502040204020203" pitchFamily="34" charset="0"/>
              </a:rPr>
              <a:t>Managed service</a:t>
            </a:r>
          </a:p>
        </p:txBody>
      </p:sp>
      <p:sp>
        <p:nvSpPr>
          <p:cNvPr id="58" name="Rectangle 57">
            <a:extLst>
              <a:ext uri="{FF2B5EF4-FFF2-40B4-BE49-F238E27FC236}">
                <a16:creationId xmlns:a16="http://schemas.microsoft.com/office/drawing/2014/main" id="{B52D14CE-BA8F-46F5-BC05-B02D327E8571}"/>
              </a:ext>
            </a:extLst>
          </p:cNvPr>
          <p:cNvSpPr/>
          <p:nvPr/>
        </p:nvSpPr>
        <p:spPr>
          <a:xfrm>
            <a:off x="8674505" y="1940611"/>
            <a:ext cx="3416911" cy="279781"/>
          </a:xfrm>
          <a:prstGeom prst="rect">
            <a:avLst/>
          </a:prstGeom>
          <a:solidFill>
            <a:srgbClr val="737373"/>
          </a:solidFill>
          <a:ln w="12700" cap="flat" cmpd="sng" algn="ctr">
            <a:noFill/>
            <a:prstDash val="solid"/>
            <a:miter lim="800000"/>
          </a:ln>
          <a:effectLst/>
        </p:spPr>
        <p:txBody>
          <a:bodyPr rtlCol="0" anchor="ctr"/>
          <a:lstStyle/>
          <a:p>
            <a:pPr algn="ctr" defTabSz="913873">
              <a:defRPr/>
            </a:pPr>
            <a:r>
              <a:rPr lang="en-US" sz="1200" kern="0">
                <a:solidFill>
                  <a:prstClr val="white"/>
                </a:solidFill>
                <a:latin typeface="Segoe UI "/>
                <a:cs typeface="Segoe UI Light" panose="020B0502040204020203" pitchFamily="34" charset="0"/>
              </a:rPr>
              <a:t>Managed services</a:t>
            </a:r>
          </a:p>
        </p:txBody>
      </p:sp>
    </p:spTree>
    <p:extLst>
      <p:ext uri="{BB962C8B-B14F-4D97-AF65-F5344CB8AC3E}">
        <p14:creationId xmlns:p14="http://schemas.microsoft.com/office/powerpoint/2010/main" val="33907046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795ABA27-A9DC-4240-9E04-8E2CF0F33415}"/>
              </a:ext>
            </a:extLst>
          </p:cNvPr>
          <p:cNvPicPr>
            <a:picLocks noGrp="1" noChangeAspect="1"/>
          </p:cNvPicPr>
          <p:nvPr>
            <p:ph type="pic" sz="quarter" idx="10"/>
          </p:nvPr>
        </p:nvPicPr>
        <p:blipFill>
          <a:blip r:embed="rId3"/>
          <a:srcRect l="20918" r="20918"/>
          <a:stretch>
            <a:fillRect/>
          </a:stretch>
        </p:blipFill>
        <p:spPr/>
      </p:pic>
      <p:sp>
        <p:nvSpPr>
          <p:cNvPr id="2" name="Title 1">
            <a:extLst>
              <a:ext uri="{FF2B5EF4-FFF2-40B4-BE49-F238E27FC236}">
                <a16:creationId xmlns:a16="http://schemas.microsoft.com/office/drawing/2014/main" id="{0D0D5DD8-93DA-4F63-8295-C8A51F0D7981}"/>
              </a:ext>
            </a:extLst>
          </p:cNvPr>
          <p:cNvSpPr>
            <a:spLocks noGrp="1"/>
          </p:cNvSpPr>
          <p:nvPr>
            <p:ph type="title"/>
          </p:nvPr>
        </p:nvSpPr>
        <p:spPr>
          <a:xfrm>
            <a:off x="434975" y="449264"/>
            <a:ext cx="5667375" cy="1041606"/>
          </a:xfrm>
        </p:spPr>
        <p:txBody>
          <a:bodyPr/>
          <a:lstStyle/>
          <a:p>
            <a:r>
              <a:rPr lang="en-US" dirty="0">
                <a:solidFill>
                  <a:srgbClr val="FF00FF"/>
                </a:solidFill>
              </a:rPr>
              <a:t>Partner Microsoft 365 Assessment</a:t>
            </a:r>
            <a:endParaRPr lang="en-US" dirty="0">
              <a:solidFill>
                <a:srgbClr val="FF00FF"/>
              </a:solidFill>
              <a:highlight>
                <a:srgbClr val="FFFF00"/>
              </a:highlight>
            </a:endParaRPr>
          </a:p>
        </p:txBody>
      </p:sp>
      <p:sp>
        <p:nvSpPr>
          <p:cNvPr id="11" name="Text Placeholder 10">
            <a:extLst>
              <a:ext uri="{FF2B5EF4-FFF2-40B4-BE49-F238E27FC236}">
                <a16:creationId xmlns:a16="http://schemas.microsoft.com/office/drawing/2014/main" id="{E8F71567-63A5-49C4-B262-C099998CE6BF}"/>
              </a:ext>
            </a:extLst>
          </p:cNvPr>
          <p:cNvSpPr>
            <a:spLocks noGrp="1"/>
          </p:cNvSpPr>
          <p:nvPr>
            <p:ph type="body" sz="quarter" idx="13"/>
          </p:nvPr>
        </p:nvSpPr>
        <p:spPr/>
        <p:txBody>
          <a:bodyPr/>
          <a:lstStyle/>
          <a:p>
            <a:r>
              <a:rPr lang="en-US" dirty="0"/>
              <a:t>How secure are you today? </a:t>
            </a:r>
          </a:p>
        </p:txBody>
      </p:sp>
      <p:sp>
        <p:nvSpPr>
          <p:cNvPr id="8" name="Text Placeholder 7">
            <a:extLst>
              <a:ext uri="{FF2B5EF4-FFF2-40B4-BE49-F238E27FC236}">
                <a16:creationId xmlns:a16="http://schemas.microsoft.com/office/drawing/2014/main" id="{2A0D8ACE-6679-4CF7-A7F3-C70CBFB356DC}"/>
              </a:ext>
            </a:extLst>
          </p:cNvPr>
          <p:cNvSpPr>
            <a:spLocks noGrp="1"/>
          </p:cNvSpPr>
          <p:nvPr>
            <p:ph type="body" sz="quarter" idx="11"/>
          </p:nvPr>
        </p:nvSpPr>
        <p:spPr/>
        <p:txBody>
          <a:bodyPr/>
          <a:lstStyle/>
          <a:p>
            <a:pPr marL="342900" indent="-342900">
              <a:buFont typeface="Arial" panose="020B0604020202020204" pitchFamily="34" charset="0"/>
              <a:buChar char="•"/>
            </a:pPr>
            <a:r>
              <a:rPr lang="en-US" dirty="0"/>
              <a:t>Identify security objectives</a:t>
            </a:r>
          </a:p>
          <a:p>
            <a:pPr marL="342900" indent="-342900">
              <a:buFont typeface="Arial" panose="020B0604020202020204" pitchFamily="34" charset="0"/>
              <a:buChar char="•"/>
            </a:pPr>
            <a:r>
              <a:rPr lang="en-US" dirty="0"/>
              <a:t>Assess current security state</a:t>
            </a:r>
          </a:p>
          <a:p>
            <a:pPr marL="342900" indent="-342900">
              <a:buFont typeface="Arial" panose="020B0604020202020204" pitchFamily="34" charset="0"/>
              <a:buChar char="•"/>
            </a:pPr>
            <a:r>
              <a:rPr lang="en-US" dirty="0"/>
              <a:t>Provide customized recommendations and best practices</a:t>
            </a:r>
          </a:p>
          <a:p>
            <a:pPr marL="342900" indent="-342900">
              <a:buFont typeface="Arial" panose="020B0604020202020204" pitchFamily="34" charset="0"/>
              <a:buChar char="•"/>
            </a:pPr>
            <a:r>
              <a:rPr lang="en-US" dirty="0"/>
              <a:t>Create an actionable security roadmap </a:t>
            </a:r>
          </a:p>
        </p:txBody>
      </p:sp>
    </p:spTree>
    <p:extLst>
      <p:ext uri="{BB962C8B-B14F-4D97-AF65-F5344CB8AC3E}">
        <p14:creationId xmlns:p14="http://schemas.microsoft.com/office/powerpoint/2010/main" val="15108873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24994B-A168-44D2-BAA2-123664C3AC5E}"/>
              </a:ext>
            </a:extLst>
          </p:cNvPr>
          <p:cNvSpPr>
            <a:spLocks noGrp="1"/>
          </p:cNvSpPr>
          <p:nvPr>
            <p:ph type="title"/>
          </p:nvPr>
        </p:nvSpPr>
        <p:spPr/>
        <p:txBody>
          <a:bodyPr/>
          <a:lstStyle/>
          <a:p>
            <a:r>
              <a:rPr lang="en-US" dirty="0"/>
              <a:t>Why are attacks so successful?</a:t>
            </a:r>
          </a:p>
        </p:txBody>
      </p:sp>
      <p:sp>
        <p:nvSpPr>
          <p:cNvPr id="8" name="Text Placeholder 7">
            <a:extLst>
              <a:ext uri="{FF2B5EF4-FFF2-40B4-BE49-F238E27FC236}">
                <a16:creationId xmlns:a16="http://schemas.microsoft.com/office/drawing/2014/main" id="{0FE83E0B-85D1-4268-9787-71E9AFBFAF2E}"/>
              </a:ext>
            </a:extLst>
          </p:cNvPr>
          <p:cNvSpPr>
            <a:spLocks noGrp="1"/>
          </p:cNvSpPr>
          <p:nvPr>
            <p:ph type="body" sz="quarter" idx="21"/>
          </p:nvPr>
        </p:nvSpPr>
        <p:spPr/>
        <p:txBody>
          <a:bodyPr/>
          <a:lstStyle/>
          <a:p>
            <a:r>
              <a:rPr lang="en-US" dirty="0"/>
              <a:t>It only takes hackers 4 minutes to get in your network, but 99+ days for businesses to discover they’ve been breached. </a:t>
            </a:r>
          </a:p>
        </p:txBody>
      </p:sp>
      <p:grpSp>
        <p:nvGrpSpPr>
          <p:cNvPr id="21" name="Group 20">
            <a:extLst>
              <a:ext uri="{FF2B5EF4-FFF2-40B4-BE49-F238E27FC236}">
                <a16:creationId xmlns:a16="http://schemas.microsoft.com/office/drawing/2014/main" id="{4377D655-EF2F-4A02-8059-53DDFE494DF4}"/>
              </a:ext>
            </a:extLst>
          </p:cNvPr>
          <p:cNvGrpSpPr/>
          <p:nvPr/>
        </p:nvGrpSpPr>
        <p:grpSpPr>
          <a:xfrm>
            <a:off x="-513408" y="2455384"/>
            <a:ext cx="4868659" cy="3245772"/>
            <a:chOff x="-513408" y="2671765"/>
            <a:chExt cx="4868659" cy="3245772"/>
          </a:xfrm>
        </p:grpSpPr>
        <p:grpSp>
          <p:nvGrpSpPr>
            <p:cNvPr id="11" name="Group 10">
              <a:extLst>
                <a:ext uri="{FF2B5EF4-FFF2-40B4-BE49-F238E27FC236}">
                  <a16:creationId xmlns:a16="http://schemas.microsoft.com/office/drawing/2014/main" id="{8AF6AA78-D918-4207-8E2E-EF7FC49E24B5}"/>
                </a:ext>
              </a:extLst>
            </p:cNvPr>
            <p:cNvGrpSpPr/>
            <p:nvPr/>
          </p:nvGrpSpPr>
          <p:grpSpPr>
            <a:xfrm>
              <a:off x="-513408" y="2671765"/>
              <a:ext cx="4868659" cy="3245772"/>
              <a:chOff x="-513408" y="2671765"/>
              <a:chExt cx="4868659" cy="3245772"/>
            </a:xfrm>
          </p:grpSpPr>
          <p:graphicFrame>
            <p:nvGraphicFramePr>
              <p:cNvPr id="17" name="Chart 16">
                <a:extLst>
                  <a:ext uri="{FF2B5EF4-FFF2-40B4-BE49-F238E27FC236}">
                    <a16:creationId xmlns:a16="http://schemas.microsoft.com/office/drawing/2014/main" id="{763246BD-811A-4079-AA26-ADF9400D7C77}"/>
                  </a:ext>
                </a:extLst>
              </p:cNvPr>
              <p:cNvGraphicFramePr/>
              <p:nvPr>
                <p:extLst>
                  <p:ext uri="{D42A27DB-BD31-4B8C-83A1-F6EECF244321}">
                    <p14:modId xmlns:p14="http://schemas.microsoft.com/office/powerpoint/2010/main" val="2269167093"/>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62AD99E6-8AB0-4900-B9CD-83127FAD16FC}"/>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8" name="TextBox 17">
              <a:extLst>
                <a:ext uri="{FF2B5EF4-FFF2-40B4-BE49-F238E27FC236}">
                  <a16:creationId xmlns:a16="http://schemas.microsoft.com/office/drawing/2014/main" id="{9077F1DE-5309-4E39-8DB9-95B42E56C7AC}"/>
                </a:ext>
              </a:extLst>
            </p:cNvPr>
            <p:cNvSpPr txBox="1"/>
            <p:nvPr/>
          </p:nvSpPr>
          <p:spPr>
            <a:xfrm>
              <a:off x="655608" y="4222369"/>
              <a:ext cx="2635759" cy="960263"/>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users open emails from attackers, 10% click on attachments or links</a:t>
              </a:r>
            </a:p>
          </p:txBody>
        </p:sp>
        <p:sp>
          <p:nvSpPr>
            <p:cNvPr id="20" name="TextBox 19">
              <a:extLst>
                <a:ext uri="{FF2B5EF4-FFF2-40B4-BE49-F238E27FC236}">
                  <a16:creationId xmlns:a16="http://schemas.microsoft.com/office/drawing/2014/main" id="{7E9B1D15-6D41-4AF0-B6FD-27F4E600DC31}"/>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30%</a:t>
              </a:r>
            </a:p>
          </p:txBody>
        </p:sp>
      </p:grpSp>
      <p:grpSp>
        <p:nvGrpSpPr>
          <p:cNvPr id="22" name="Group 21">
            <a:extLst>
              <a:ext uri="{FF2B5EF4-FFF2-40B4-BE49-F238E27FC236}">
                <a16:creationId xmlns:a16="http://schemas.microsoft.com/office/drawing/2014/main" id="{B7AB4198-2069-4B8B-8E46-CAE8BA7110D9}"/>
              </a:ext>
            </a:extLst>
          </p:cNvPr>
          <p:cNvGrpSpPr/>
          <p:nvPr/>
        </p:nvGrpSpPr>
        <p:grpSpPr>
          <a:xfrm>
            <a:off x="3783909" y="2455384"/>
            <a:ext cx="4868659" cy="3245772"/>
            <a:chOff x="-513408" y="2671765"/>
            <a:chExt cx="4868659" cy="3245772"/>
          </a:xfrm>
        </p:grpSpPr>
        <p:grpSp>
          <p:nvGrpSpPr>
            <p:cNvPr id="23" name="Group 22">
              <a:extLst>
                <a:ext uri="{FF2B5EF4-FFF2-40B4-BE49-F238E27FC236}">
                  <a16:creationId xmlns:a16="http://schemas.microsoft.com/office/drawing/2014/main" id="{21E8B3BF-132B-4A82-9C2E-FB16BAD932E2}"/>
                </a:ext>
              </a:extLst>
            </p:cNvPr>
            <p:cNvGrpSpPr/>
            <p:nvPr/>
          </p:nvGrpSpPr>
          <p:grpSpPr>
            <a:xfrm>
              <a:off x="-513408" y="2671765"/>
              <a:ext cx="4868659" cy="3245772"/>
              <a:chOff x="-513408" y="2671765"/>
              <a:chExt cx="4868659" cy="3245772"/>
            </a:xfrm>
          </p:grpSpPr>
          <p:graphicFrame>
            <p:nvGraphicFramePr>
              <p:cNvPr id="26" name="Chart 25">
                <a:extLst>
                  <a:ext uri="{FF2B5EF4-FFF2-40B4-BE49-F238E27FC236}">
                    <a16:creationId xmlns:a16="http://schemas.microsoft.com/office/drawing/2014/main" id="{E4B64287-3397-4CDA-841E-9D7DEBD4B3B9}"/>
                  </a:ext>
                </a:extLst>
              </p:cNvPr>
              <p:cNvGraphicFramePr/>
              <p:nvPr>
                <p:extLst>
                  <p:ext uri="{D42A27DB-BD31-4B8C-83A1-F6EECF244321}">
                    <p14:modId xmlns:p14="http://schemas.microsoft.com/office/powerpoint/2010/main" val="1088570238"/>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4"/>
              </a:graphicData>
            </a:graphic>
          </p:graphicFrame>
          <p:sp>
            <p:nvSpPr>
              <p:cNvPr id="27" name="Oval 26">
                <a:extLst>
                  <a:ext uri="{FF2B5EF4-FFF2-40B4-BE49-F238E27FC236}">
                    <a16:creationId xmlns:a16="http://schemas.microsoft.com/office/drawing/2014/main" id="{31C6C177-7228-4438-8295-D86D05C2E6B7}"/>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74B3AF3F-4FCB-4070-A59E-529D4C5953CE}"/>
                </a:ext>
              </a:extLst>
            </p:cNvPr>
            <p:cNvSpPr txBox="1"/>
            <p:nvPr/>
          </p:nvSpPr>
          <p:spPr>
            <a:xfrm>
              <a:off x="809425" y="4222369"/>
              <a:ext cx="2513258"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passwords are weak, default, or stolen</a:t>
              </a:r>
            </a:p>
          </p:txBody>
        </p:sp>
        <p:sp>
          <p:nvSpPr>
            <p:cNvPr id="25" name="TextBox 24">
              <a:extLst>
                <a:ext uri="{FF2B5EF4-FFF2-40B4-BE49-F238E27FC236}">
                  <a16:creationId xmlns:a16="http://schemas.microsoft.com/office/drawing/2014/main" id="{41BC74F3-F5DE-4DD0-94DE-8A664B8C82A0}"/>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63%</a:t>
              </a:r>
            </a:p>
          </p:txBody>
        </p:sp>
      </p:grpSp>
      <p:grpSp>
        <p:nvGrpSpPr>
          <p:cNvPr id="28" name="Group 27">
            <a:extLst>
              <a:ext uri="{FF2B5EF4-FFF2-40B4-BE49-F238E27FC236}">
                <a16:creationId xmlns:a16="http://schemas.microsoft.com/office/drawing/2014/main" id="{584A18F1-6781-403D-AE43-0E66DC5767C6}"/>
              </a:ext>
            </a:extLst>
          </p:cNvPr>
          <p:cNvGrpSpPr/>
          <p:nvPr/>
        </p:nvGrpSpPr>
        <p:grpSpPr>
          <a:xfrm>
            <a:off x="8081225" y="2462122"/>
            <a:ext cx="4868659" cy="3245772"/>
            <a:chOff x="-513408" y="2671765"/>
            <a:chExt cx="4868659" cy="3245772"/>
          </a:xfrm>
        </p:grpSpPr>
        <p:grpSp>
          <p:nvGrpSpPr>
            <p:cNvPr id="29" name="Group 28">
              <a:extLst>
                <a:ext uri="{FF2B5EF4-FFF2-40B4-BE49-F238E27FC236}">
                  <a16:creationId xmlns:a16="http://schemas.microsoft.com/office/drawing/2014/main" id="{5859C427-B4D3-4AB2-8D9E-CBC59E14B1D3}"/>
                </a:ext>
              </a:extLst>
            </p:cNvPr>
            <p:cNvGrpSpPr/>
            <p:nvPr/>
          </p:nvGrpSpPr>
          <p:grpSpPr>
            <a:xfrm>
              <a:off x="-513408" y="2671765"/>
              <a:ext cx="4868659" cy="3245772"/>
              <a:chOff x="-513408" y="2671765"/>
              <a:chExt cx="4868659" cy="3245772"/>
            </a:xfrm>
          </p:grpSpPr>
          <p:graphicFrame>
            <p:nvGraphicFramePr>
              <p:cNvPr id="32" name="Chart 31">
                <a:extLst>
                  <a:ext uri="{FF2B5EF4-FFF2-40B4-BE49-F238E27FC236}">
                    <a16:creationId xmlns:a16="http://schemas.microsoft.com/office/drawing/2014/main" id="{A22A0A45-1A33-4CE8-BB6E-C9B46D9C8D71}"/>
                  </a:ext>
                </a:extLst>
              </p:cNvPr>
              <p:cNvGraphicFramePr/>
              <p:nvPr>
                <p:extLst>
                  <p:ext uri="{D42A27DB-BD31-4B8C-83A1-F6EECF244321}">
                    <p14:modId xmlns:p14="http://schemas.microsoft.com/office/powerpoint/2010/main" val="4010813770"/>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5"/>
              </a:graphicData>
            </a:graphic>
          </p:graphicFrame>
          <p:sp>
            <p:nvSpPr>
              <p:cNvPr id="33" name="Oval 32">
                <a:extLst>
                  <a:ext uri="{FF2B5EF4-FFF2-40B4-BE49-F238E27FC236}">
                    <a16:creationId xmlns:a16="http://schemas.microsoft.com/office/drawing/2014/main" id="{EFB13720-C6A8-4091-B2F1-2420741673DB}"/>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0" name="TextBox 29">
              <a:extLst>
                <a:ext uri="{FF2B5EF4-FFF2-40B4-BE49-F238E27FC236}">
                  <a16:creationId xmlns:a16="http://schemas.microsoft.com/office/drawing/2014/main" id="{A42D696C-34B0-4667-B82C-B0100D557452}"/>
                </a:ext>
              </a:extLst>
            </p:cNvPr>
            <p:cNvSpPr txBox="1"/>
            <p:nvPr/>
          </p:nvSpPr>
          <p:spPr>
            <a:xfrm>
              <a:off x="809425" y="4222369"/>
              <a:ext cx="2481942"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users accidentally share information</a:t>
              </a:r>
            </a:p>
          </p:txBody>
        </p:sp>
        <p:sp>
          <p:nvSpPr>
            <p:cNvPr id="31" name="TextBox 30">
              <a:extLst>
                <a:ext uri="{FF2B5EF4-FFF2-40B4-BE49-F238E27FC236}">
                  <a16:creationId xmlns:a16="http://schemas.microsoft.com/office/drawing/2014/main" id="{CCBFCF48-D8C6-4DE6-8757-12C1C3BEA40F}"/>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58%</a:t>
              </a:r>
            </a:p>
          </p:txBody>
        </p:sp>
      </p:grpSp>
    </p:spTree>
    <p:extLst>
      <p:ext uri="{BB962C8B-B14F-4D97-AF65-F5344CB8AC3E}">
        <p14:creationId xmlns:p14="http://schemas.microsoft.com/office/powerpoint/2010/main" val="15572386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5985FAF-4D56-4A61-A5F4-3E2B19EF998C}"/>
              </a:ext>
            </a:extLst>
          </p:cNvPr>
          <p:cNvSpPr>
            <a:spLocks noGrp="1"/>
          </p:cNvSpPr>
          <p:nvPr>
            <p:ph type="title"/>
          </p:nvPr>
        </p:nvSpPr>
        <p:spPr/>
        <p:txBody>
          <a:bodyPr/>
          <a:lstStyle/>
          <a:p>
            <a:r>
              <a:rPr lang="en-US" dirty="0"/>
              <a:t>Where are the biggest security pains for nonprofit organizations? </a:t>
            </a:r>
          </a:p>
        </p:txBody>
      </p:sp>
      <p:pic>
        <p:nvPicPr>
          <p:cNvPr id="34" name="Content Placeholder 33">
            <a:extLst>
              <a:ext uri="{FF2B5EF4-FFF2-40B4-BE49-F238E27FC236}">
                <a16:creationId xmlns:a16="http://schemas.microsoft.com/office/drawing/2014/main" id="{AD4B0B7A-08B3-41F8-BE81-F3CA8C14054B}"/>
              </a:ext>
            </a:extLst>
          </p:cNvPr>
          <p:cNvPicPr>
            <a:picLocks noGrp="1" noChangeAspect="1"/>
          </p:cNvPicPr>
          <p:nvPr>
            <p:ph sz="quarter" idx="17"/>
          </p:nvPr>
        </p:nvPicPr>
        <p:blipFill>
          <a:blip r:embed="rId2"/>
          <a:stretch>
            <a:fillRect/>
          </a:stretch>
        </p:blipFill>
        <p:spPr>
          <a:xfrm>
            <a:off x="985839" y="2829242"/>
            <a:ext cx="1454957" cy="777240"/>
          </a:xfrm>
        </p:spPr>
      </p:pic>
      <p:pic>
        <p:nvPicPr>
          <p:cNvPr id="30" name="Content Placeholder 29">
            <a:extLst>
              <a:ext uri="{FF2B5EF4-FFF2-40B4-BE49-F238E27FC236}">
                <a16:creationId xmlns:a16="http://schemas.microsoft.com/office/drawing/2014/main" id="{3AF2DC9B-078C-4EE6-AEFC-9AB4338AC546}"/>
              </a:ext>
            </a:extLst>
          </p:cNvPr>
          <p:cNvPicPr>
            <a:picLocks noGrp="1" noChangeAspect="1"/>
          </p:cNvPicPr>
          <p:nvPr>
            <p:ph sz="quarter" idx="18"/>
          </p:nvPr>
        </p:nvPicPr>
        <p:blipFill>
          <a:blip r:embed="rId3"/>
          <a:stretch>
            <a:fillRect/>
          </a:stretch>
        </p:blipFill>
        <p:spPr>
          <a:xfrm>
            <a:off x="3925888" y="2737433"/>
            <a:ext cx="1628775" cy="960859"/>
          </a:xfrm>
        </p:spPr>
      </p:pic>
      <p:sp>
        <p:nvSpPr>
          <p:cNvPr id="21" name="Text Placeholder 20">
            <a:extLst>
              <a:ext uri="{FF2B5EF4-FFF2-40B4-BE49-F238E27FC236}">
                <a16:creationId xmlns:a16="http://schemas.microsoft.com/office/drawing/2014/main" id="{4174F588-7D95-4F56-AFDA-D608CC97A209}"/>
              </a:ext>
            </a:extLst>
          </p:cNvPr>
          <p:cNvSpPr>
            <a:spLocks noGrp="1"/>
          </p:cNvSpPr>
          <p:nvPr>
            <p:ph type="body" sz="quarter" idx="11"/>
          </p:nvPr>
        </p:nvSpPr>
        <p:spPr>
          <a:xfrm>
            <a:off x="434976" y="5026024"/>
            <a:ext cx="2706624" cy="1826141"/>
          </a:xfrm>
        </p:spPr>
        <p:txBody>
          <a:bodyPr/>
          <a:lstStyle/>
          <a:p>
            <a:r>
              <a:rPr lang="en-US" dirty="0"/>
              <a:t>Email</a:t>
            </a:r>
          </a:p>
          <a:p>
            <a:r>
              <a:rPr lang="en-US" sz="1200" b="0" dirty="0">
                <a:solidFill>
                  <a:schemeClr val="tx1"/>
                </a:solidFill>
                <a:latin typeface="+mn-lt"/>
              </a:rPr>
              <a:t>Subpar antivirus antispam doesn’t </a:t>
            </a:r>
            <a:br>
              <a:rPr lang="en-US" sz="1200" b="0" dirty="0">
                <a:solidFill>
                  <a:schemeClr val="tx1"/>
                </a:solidFill>
                <a:latin typeface="+mn-lt"/>
              </a:rPr>
            </a:br>
            <a:r>
              <a:rPr lang="en-US" sz="1200" b="0" dirty="0">
                <a:solidFill>
                  <a:schemeClr val="tx1"/>
                </a:solidFill>
                <a:latin typeface="+mn-lt"/>
              </a:rPr>
              <a:t>catch attacks</a:t>
            </a:r>
          </a:p>
          <a:p>
            <a:r>
              <a:rPr lang="en-US" sz="1200" b="0" dirty="0">
                <a:solidFill>
                  <a:schemeClr val="tx1"/>
                </a:solidFill>
                <a:latin typeface="+mn-lt"/>
              </a:rPr>
              <a:t>Users click on ransomware and </a:t>
            </a:r>
            <a:br>
              <a:rPr lang="en-US" sz="1200" b="0" dirty="0">
                <a:solidFill>
                  <a:schemeClr val="tx1"/>
                </a:solidFill>
                <a:latin typeface="+mn-lt"/>
              </a:rPr>
            </a:br>
            <a:r>
              <a:rPr lang="en-US" sz="1200" b="0" dirty="0">
                <a:solidFill>
                  <a:schemeClr val="tx1"/>
                </a:solidFill>
                <a:latin typeface="+mn-lt"/>
              </a:rPr>
              <a:t>phishing links</a:t>
            </a:r>
          </a:p>
          <a:p>
            <a:r>
              <a:rPr lang="en-US" sz="1200" b="0" dirty="0">
                <a:solidFill>
                  <a:schemeClr val="tx1"/>
                </a:solidFill>
                <a:latin typeface="+mn-lt"/>
              </a:rPr>
              <a:t>Accidentally send confidential data</a:t>
            </a:r>
          </a:p>
          <a:p>
            <a:endParaRPr lang="en-US" dirty="0"/>
          </a:p>
        </p:txBody>
      </p:sp>
      <p:sp>
        <p:nvSpPr>
          <p:cNvPr id="22" name="Text Placeholder 21">
            <a:extLst>
              <a:ext uri="{FF2B5EF4-FFF2-40B4-BE49-F238E27FC236}">
                <a16:creationId xmlns:a16="http://schemas.microsoft.com/office/drawing/2014/main" id="{F151523E-E457-4BC9-923F-D496CEAC071F}"/>
              </a:ext>
            </a:extLst>
          </p:cNvPr>
          <p:cNvSpPr>
            <a:spLocks noGrp="1"/>
          </p:cNvSpPr>
          <p:nvPr>
            <p:ph type="body" sz="quarter" idx="12"/>
          </p:nvPr>
        </p:nvSpPr>
        <p:spPr>
          <a:xfrm>
            <a:off x="3387218" y="5026024"/>
            <a:ext cx="2706624" cy="1190069"/>
          </a:xfrm>
        </p:spPr>
        <p:txBody>
          <a:bodyPr/>
          <a:lstStyle/>
          <a:p>
            <a:r>
              <a:rPr lang="en-US" dirty="0"/>
              <a:t>Mobility</a:t>
            </a:r>
          </a:p>
          <a:p>
            <a:r>
              <a:rPr lang="en-US" sz="1200" dirty="0">
                <a:solidFill>
                  <a:schemeClr val="tx1"/>
                </a:solidFill>
                <a:latin typeface="+mn-lt"/>
              </a:rPr>
              <a:t>One extreme: Prohibit use because of security concerns</a:t>
            </a:r>
          </a:p>
          <a:p>
            <a:r>
              <a:rPr lang="en-US" sz="1200" dirty="0">
                <a:solidFill>
                  <a:schemeClr val="tx1"/>
                </a:solidFill>
                <a:latin typeface="+mn-lt"/>
              </a:rPr>
              <a:t>Or the other: Don’t provide any protection for data on devices</a:t>
            </a:r>
          </a:p>
        </p:txBody>
      </p:sp>
      <p:sp>
        <p:nvSpPr>
          <p:cNvPr id="23" name="Text Placeholder 22">
            <a:extLst>
              <a:ext uri="{FF2B5EF4-FFF2-40B4-BE49-F238E27FC236}">
                <a16:creationId xmlns:a16="http://schemas.microsoft.com/office/drawing/2014/main" id="{636C2D49-F7DF-4794-AAD7-A270361B295A}"/>
              </a:ext>
            </a:extLst>
          </p:cNvPr>
          <p:cNvSpPr>
            <a:spLocks noGrp="1"/>
          </p:cNvSpPr>
          <p:nvPr>
            <p:ph type="body" sz="quarter" idx="13"/>
          </p:nvPr>
        </p:nvSpPr>
        <p:spPr>
          <a:xfrm>
            <a:off x="6339459" y="5026024"/>
            <a:ext cx="2786611" cy="1190069"/>
          </a:xfrm>
        </p:spPr>
        <p:txBody>
          <a:bodyPr/>
          <a:lstStyle/>
          <a:p>
            <a:r>
              <a:rPr lang="en-US" dirty="0"/>
              <a:t>User credentials</a:t>
            </a:r>
          </a:p>
          <a:p>
            <a:r>
              <a:rPr lang="en-US" sz="1200" dirty="0">
                <a:solidFill>
                  <a:schemeClr val="tx1"/>
                </a:solidFill>
                <a:latin typeface="+mn-lt"/>
              </a:rPr>
              <a:t>Users have same passwords across all accounts, increasing risk if compromised</a:t>
            </a:r>
          </a:p>
          <a:p>
            <a:r>
              <a:rPr lang="en-US" sz="1200" dirty="0">
                <a:solidFill>
                  <a:schemeClr val="tx1"/>
                </a:solidFill>
                <a:latin typeface="+mn-lt"/>
              </a:rPr>
              <a:t>Attackers have sophisticated methods </a:t>
            </a:r>
            <a:br>
              <a:rPr lang="en-US" sz="1200" dirty="0">
                <a:solidFill>
                  <a:schemeClr val="tx1"/>
                </a:solidFill>
                <a:latin typeface="+mn-lt"/>
              </a:rPr>
            </a:br>
            <a:r>
              <a:rPr lang="en-US" sz="1200" dirty="0">
                <a:solidFill>
                  <a:schemeClr val="tx1"/>
                </a:solidFill>
                <a:latin typeface="+mn-lt"/>
              </a:rPr>
              <a:t>to easily steal credentials</a:t>
            </a:r>
          </a:p>
        </p:txBody>
      </p:sp>
      <p:pic>
        <p:nvPicPr>
          <p:cNvPr id="32" name="Content Placeholder 31">
            <a:extLst>
              <a:ext uri="{FF2B5EF4-FFF2-40B4-BE49-F238E27FC236}">
                <a16:creationId xmlns:a16="http://schemas.microsoft.com/office/drawing/2014/main" id="{E84A58D0-24AD-4108-AFE7-FB1426DE813C}"/>
              </a:ext>
            </a:extLst>
          </p:cNvPr>
          <p:cNvPicPr>
            <a:picLocks noGrp="1" noChangeAspect="1"/>
          </p:cNvPicPr>
          <p:nvPr>
            <p:ph sz="quarter" idx="20"/>
          </p:nvPr>
        </p:nvPicPr>
        <p:blipFill>
          <a:blip r:embed="rId4"/>
          <a:stretch>
            <a:fillRect/>
          </a:stretch>
        </p:blipFill>
        <p:spPr>
          <a:xfrm>
            <a:off x="10242679" y="2721079"/>
            <a:ext cx="804605" cy="993566"/>
          </a:xfrm>
        </p:spPr>
      </p:pic>
      <p:sp>
        <p:nvSpPr>
          <p:cNvPr id="28" name="Text Placeholder 27">
            <a:extLst>
              <a:ext uri="{FF2B5EF4-FFF2-40B4-BE49-F238E27FC236}">
                <a16:creationId xmlns:a16="http://schemas.microsoft.com/office/drawing/2014/main" id="{D278513D-40E2-41A0-B570-CEEB4659FC54}"/>
              </a:ext>
            </a:extLst>
          </p:cNvPr>
          <p:cNvSpPr>
            <a:spLocks noGrp="1"/>
          </p:cNvSpPr>
          <p:nvPr>
            <p:ph type="body" sz="quarter" idx="21"/>
          </p:nvPr>
        </p:nvSpPr>
        <p:spPr>
          <a:xfrm>
            <a:off x="9291701" y="5026024"/>
            <a:ext cx="2706624" cy="1190069"/>
          </a:xfrm>
        </p:spPr>
        <p:txBody>
          <a:bodyPr/>
          <a:lstStyle/>
          <a:p>
            <a:r>
              <a:rPr lang="en-US" dirty="0"/>
              <a:t>Compliance</a:t>
            </a:r>
          </a:p>
          <a:p>
            <a:r>
              <a:rPr lang="en-US" sz="1200" dirty="0">
                <a:solidFill>
                  <a:schemeClr val="tx1"/>
                </a:solidFill>
                <a:latin typeface="+mn-lt"/>
              </a:rPr>
              <a:t>Standards don’t change based on company size</a:t>
            </a:r>
          </a:p>
          <a:p>
            <a:r>
              <a:rPr lang="en-US" sz="1200" dirty="0">
                <a:solidFill>
                  <a:schemeClr val="tx1"/>
                </a:solidFill>
                <a:latin typeface="+mn-lt"/>
              </a:rPr>
              <a:t>Requirements for GDPR and other regulations are rigorous and complex</a:t>
            </a:r>
          </a:p>
        </p:txBody>
      </p:sp>
      <p:pic>
        <p:nvPicPr>
          <p:cNvPr id="40" name="Content Placeholder 39">
            <a:extLst>
              <a:ext uri="{FF2B5EF4-FFF2-40B4-BE49-F238E27FC236}">
                <a16:creationId xmlns:a16="http://schemas.microsoft.com/office/drawing/2014/main" id="{8D69D694-3DA2-45EC-A431-1A5340E2B6B0}"/>
              </a:ext>
            </a:extLst>
          </p:cNvPr>
          <p:cNvPicPr>
            <a:picLocks noGrp="1" noChangeAspect="1"/>
          </p:cNvPicPr>
          <p:nvPr>
            <p:ph sz="quarter" idx="19"/>
          </p:nvPr>
        </p:nvPicPr>
        <p:blipFill>
          <a:blip r:embed="rId5"/>
          <a:stretch>
            <a:fillRect/>
          </a:stretch>
        </p:blipFill>
        <p:spPr>
          <a:xfrm>
            <a:off x="7075737" y="2834323"/>
            <a:ext cx="1048806" cy="777240"/>
          </a:xfrm>
        </p:spPr>
      </p:pic>
    </p:spTree>
    <p:extLst>
      <p:ext uri="{BB962C8B-B14F-4D97-AF65-F5344CB8AC3E}">
        <p14:creationId xmlns:p14="http://schemas.microsoft.com/office/powerpoint/2010/main" val="36532554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E069E79A-C59F-4DB6-91FD-4AAF13AE5AEE}"/>
              </a:ext>
            </a:extLst>
          </p:cNvPr>
          <p:cNvPicPr>
            <a:picLocks noGrp="1" noChangeAspect="1"/>
          </p:cNvPicPr>
          <p:nvPr>
            <p:ph sz="quarter" idx="17"/>
          </p:nvPr>
        </p:nvPicPr>
        <p:blipFill>
          <a:blip r:embed="rId3"/>
          <a:stretch>
            <a:fillRect/>
          </a:stretch>
        </p:blipFill>
        <p:spPr>
          <a:xfrm>
            <a:off x="1731565" y="2806798"/>
            <a:ext cx="1121571" cy="841178"/>
          </a:xfrm>
        </p:spPr>
      </p:pic>
      <p:pic>
        <p:nvPicPr>
          <p:cNvPr id="23" name="Content Placeholder 22">
            <a:extLst>
              <a:ext uri="{FF2B5EF4-FFF2-40B4-BE49-F238E27FC236}">
                <a16:creationId xmlns:a16="http://schemas.microsoft.com/office/drawing/2014/main" id="{C93F2413-1118-4E23-A24F-AFF7B24E10DF}"/>
              </a:ext>
            </a:extLst>
          </p:cNvPr>
          <p:cNvPicPr>
            <a:picLocks noGrp="1" noChangeAspect="1"/>
          </p:cNvPicPr>
          <p:nvPr>
            <p:ph sz="quarter" idx="18"/>
          </p:nvPr>
        </p:nvPicPr>
        <p:blipFill>
          <a:blip r:embed="rId4"/>
          <a:stretch>
            <a:fillRect/>
          </a:stretch>
        </p:blipFill>
        <p:spPr>
          <a:xfrm>
            <a:off x="5828126" y="2782416"/>
            <a:ext cx="780223" cy="889942"/>
          </a:xfrm>
        </p:spPr>
      </p:pic>
      <p:pic>
        <p:nvPicPr>
          <p:cNvPr id="25" name="Content Placeholder 24">
            <a:extLst>
              <a:ext uri="{FF2B5EF4-FFF2-40B4-BE49-F238E27FC236}">
                <a16:creationId xmlns:a16="http://schemas.microsoft.com/office/drawing/2014/main" id="{EFC92D6F-823C-403F-A353-259379981198}"/>
              </a:ext>
            </a:extLst>
          </p:cNvPr>
          <p:cNvPicPr>
            <a:picLocks noGrp="1" noChangeAspect="1"/>
          </p:cNvPicPr>
          <p:nvPr>
            <p:ph sz="quarter" idx="19"/>
          </p:nvPr>
        </p:nvPicPr>
        <p:blipFill>
          <a:blip r:embed="rId5"/>
          <a:stretch>
            <a:fillRect/>
          </a:stretch>
        </p:blipFill>
        <p:spPr>
          <a:xfrm>
            <a:off x="9836430" y="2739748"/>
            <a:ext cx="621741" cy="975279"/>
          </a:xfrm>
        </p:spPr>
      </p:pic>
      <p:sp>
        <p:nvSpPr>
          <p:cNvPr id="2" name="Text Placeholder 1">
            <a:extLst>
              <a:ext uri="{FF2B5EF4-FFF2-40B4-BE49-F238E27FC236}">
                <a16:creationId xmlns:a16="http://schemas.microsoft.com/office/drawing/2014/main" id="{393B4205-F96C-4FC0-9945-FE2C9FDC02CD}"/>
              </a:ext>
            </a:extLst>
          </p:cNvPr>
          <p:cNvSpPr>
            <a:spLocks noGrp="1"/>
          </p:cNvSpPr>
          <p:nvPr>
            <p:ph type="body" sz="quarter" idx="11"/>
          </p:nvPr>
        </p:nvSpPr>
        <p:spPr>
          <a:xfrm>
            <a:off x="434975" y="5026024"/>
            <a:ext cx="3705225" cy="1272143"/>
          </a:xfrm>
        </p:spPr>
        <p:txBody>
          <a:bodyPr/>
          <a:lstStyle/>
          <a:p>
            <a:r>
              <a:rPr lang="en-US" dirty="0"/>
              <a:t>Security is too complex</a:t>
            </a:r>
          </a:p>
          <a:p>
            <a:r>
              <a:rPr lang="en-US" sz="1200" b="0" dirty="0">
                <a:solidFill>
                  <a:schemeClr val="tx1"/>
                </a:solidFill>
                <a:latin typeface="+mn-lt"/>
              </a:rPr>
              <a:t>While nonprofit and humanitarian organizations may not have in-house IT departments, that doesn’t mean they can’t implement comprehensive security. Technology and services can radically reduce complexity while also providing strong protection. </a:t>
            </a:r>
          </a:p>
        </p:txBody>
      </p:sp>
      <p:sp>
        <p:nvSpPr>
          <p:cNvPr id="4" name="Text Placeholder 3">
            <a:extLst>
              <a:ext uri="{FF2B5EF4-FFF2-40B4-BE49-F238E27FC236}">
                <a16:creationId xmlns:a16="http://schemas.microsoft.com/office/drawing/2014/main" id="{6972752A-89A1-4D8A-A079-2A8A0BDA66D4}"/>
              </a:ext>
            </a:extLst>
          </p:cNvPr>
          <p:cNvSpPr>
            <a:spLocks noGrp="1"/>
          </p:cNvSpPr>
          <p:nvPr>
            <p:ph type="body" sz="quarter" idx="12"/>
          </p:nvPr>
        </p:nvSpPr>
        <p:spPr/>
        <p:txBody>
          <a:bodyPr/>
          <a:lstStyle/>
          <a:p>
            <a:r>
              <a:rPr lang="en-US" dirty="0"/>
              <a:t>Security is too expensive</a:t>
            </a:r>
          </a:p>
          <a:p>
            <a:r>
              <a:rPr lang="en-US" sz="1200" dirty="0">
                <a:solidFill>
                  <a:schemeClr val="tx1"/>
                </a:solidFill>
                <a:latin typeface="+mn-lt"/>
              </a:rPr>
              <a:t>SMBs typically spend about </a:t>
            </a:r>
            <a:r>
              <a:rPr lang="en-US" sz="1200" b="1" dirty="0">
                <a:latin typeface="+mn-lt"/>
              </a:rPr>
              <a:t>15%</a:t>
            </a:r>
            <a:r>
              <a:rPr lang="en-US" sz="1200" dirty="0">
                <a:solidFill>
                  <a:schemeClr val="tx1"/>
                </a:solidFill>
                <a:latin typeface="+mn-lt"/>
              </a:rPr>
              <a:t> of their budget on security or </a:t>
            </a:r>
            <a:r>
              <a:rPr lang="en-US" sz="1200" b="1" dirty="0">
                <a:latin typeface="+mn-lt"/>
              </a:rPr>
              <a:t>$1,320/user </a:t>
            </a:r>
            <a:r>
              <a:rPr lang="en-US" sz="1200" dirty="0">
                <a:solidFill>
                  <a:schemeClr val="tx1"/>
                </a:solidFill>
                <a:latin typeface="+mn-lt"/>
              </a:rPr>
              <a:t>annually. To increase protection, you don’t need to necessarily increase IT spend – just adjust how you are spending your dollars. </a:t>
            </a:r>
          </a:p>
        </p:txBody>
      </p:sp>
      <p:sp>
        <p:nvSpPr>
          <p:cNvPr id="6" name="Text Placeholder 5">
            <a:extLst>
              <a:ext uri="{FF2B5EF4-FFF2-40B4-BE49-F238E27FC236}">
                <a16:creationId xmlns:a16="http://schemas.microsoft.com/office/drawing/2014/main" id="{34BBC7F8-AC14-40FF-8D8D-245BF5CF1203}"/>
              </a:ext>
            </a:extLst>
          </p:cNvPr>
          <p:cNvSpPr>
            <a:spLocks noGrp="1"/>
          </p:cNvSpPr>
          <p:nvPr>
            <p:ph type="body" sz="quarter" idx="13"/>
          </p:nvPr>
        </p:nvSpPr>
        <p:spPr>
          <a:xfrm>
            <a:off x="8289925" y="5026024"/>
            <a:ext cx="3708401" cy="1272143"/>
          </a:xfrm>
        </p:spPr>
        <p:txBody>
          <a:bodyPr/>
          <a:lstStyle/>
          <a:p>
            <a:r>
              <a:rPr lang="en-US" dirty="0"/>
              <a:t>Security is not a mission-critical priority</a:t>
            </a:r>
          </a:p>
          <a:p>
            <a:r>
              <a:rPr lang="en-US" sz="1200" dirty="0">
                <a:solidFill>
                  <a:schemeClr val="tx1"/>
                </a:solidFill>
                <a:latin typeface="+mn-lt"/>
              </a:rPr>
              <a:t>Nonprofits that deal with confidential donor and beneficiary  information – whether they are financial, health care, or humanitarian services – have the same accountability to secure data as big enterprises, so they need enterprise-level protections. </a:t>
            </a:r>
            <a:endParaRPr lang="en-US" dirty="0"/>
          </a:p>
        </p:txBody>
      </p:sp>
      <p:sp>
        <p:nvSpPr>
          <p:cNvPr id="3" name="Title 2">
            <a:extLst>
              <a:ext uri="{FF2B5EF4-FFF2-40B4-BE49-F238E27FC236}">
                <a16:creationId xmlns:a16="http://schemas.microsoft.com/office/drawing/2014/main" id="{BD24994B-A168-44D2-BAA2-123664C3AC5E}"/>
              </a:ext>
            </a:extLst>
          </p:cNvPr>
          <p:cNvSpPr>
            <a:spLocks noGrp="1"/>
          </p:cNvSpPr>
          <p:nvPr>
            <p:ph type="title"/>
          </p:nvPr>
        </p:nvSpPr>
        <p:spPr/>
        <p:txBody>
          <a:bodyPr/>
          <a:lstStyle/>
          <a:p>
            <a:r>
              <a:rPr lang="en-US" dirty="0"/>
              <a:t>Why don’t nonprofit organizations have the security they need? </a:t>
            </a:r>
          </a:p>
        </p:txBody>
      </p:sp>
      <p:sp>
        <p:nvSpPr>
          <p:cNvPr id="26" name="Text Placeholder 25">
            <a:extLst>
              <a:ext uri="{FF2B5EF4-FFF2-40B4-BE49-F238E27FC236}">
                <a16:creationId xmlns:a16="http://schemas.microsoft.com/office/drawing/2014/main" id="{4AE5D797-6EA3-4764-BBF7-A5391BACFDE5}"/>
              </a:ext>
            </a:extLst>
          </p:cNvPr>
          <p:cNvSpPr>
            <a:spLocks noGrp="1"/>
          </p:cNvSpPr>
          <p:nvPr>
            <p:ph type="body" sz="quarter" idx="21"/>
          </p:nvPr>
        </p:nvSpPr>
        <p:spPr/>
        <p:txBody>
          <a:bodyPr/>
          <a:lstStyle/>
          <a:p>
            <a:r>
              <a:rPr lang="en-US" dirty="0"/>
              <a:t>Common misconceptions contribute to the problem. </a:t>
            </a:r>
          </a:p>
        </p:txBody>
      </p:sp>
    </p:spTree>
    <p:extLst>
      <p:ext uri="{BB962C8B-B14F-4D97-AF65-F5344CB8AC3E}">
        <p14:creationId xmlns:p14="http://schemas.microsoft.com/office/powerpoint/2010/main" val="4701175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77B86C29-7261-4436-A250-A2BD38B03893}"/>
              </a:ext>
            </a:extLst>
          </p:cNvPr>
          <p:cNvPicPr>
            <a:picLocks noGrp="1" noChangeAspect="1"/>
          </p:cNvPicPr>
          <p:nvPr>
            <p:ph sz="quarter" idx="17"/>
          </p:nvPr>
        </p:nvPicPr>
        <p:blipFill>
          <a:blip r:embed="rId3"/>
          <a:stretch>
            <a:fillRect/>
          </a:stretch>
        </p:blipFill>
        <p:spPr>
          <a:xfrm>
            <a:off x="1369126" y="2816178"/>
            <a:ext cx="2078224" cy="822037"/>
          </a:xfrm>
        </p:spPr>
      </p:pic>
      <p:pic>
        <p:nvPicPr>
          <p:cNvPr id="21" name="Content Placeholder 20">
            <a:extLst>
              <a:ext uri="{FF2B5EF4-FFF2-40B4-BE49-F238E27FC236}">
                <a16:creationId xmlns:a16="http://schemas.microsoft.com/office/drawing/2014/main" id="{0DDE6904-354F-4671-9AA3-6A4FFBDE5C1F}"/>
              </a:ext>
            </a:extLst>
          </p:cNvPr>
          <p:cNvPicPr>
            <a:picLocks noGrp="1" noChangeAspect="1"/>
          </p:cNvPicPr>
          <p:nvPr>
            <p:ph sz="quarter" idx="18"/>
          </p:nvPr>
        </p:nvPicPr>
        <p:blipFill>
          <a:blip r:embed="rId4"/>
          <a:stretch>
            <a:fillRect/>
          </a:stretch>
        </p:blipFill>
        <p:spPr>
          <a:xfrm>
            <a:off x="5846412" y="2675745"/>
            <a:ext cx="743650" cy="1103285"/>
          </a:xfrm>
        </p:spPr>
      </p:pic>
      <p:pic>
        <p:nvPicPr>
          <p:cNvPr id="25" name="Content Placeholder 24">
            <a:extLst>
              <a:ext uri="{FF2B5EF4-FFF2-40B4-BE49-F238E27FC236}">
                <a16:creationId xmlns:a16="http://schemas.microsoft.com/office/drawing/2014/main" id="{C0E53849-FEB8-430A-8E8E-638624689E32}"/>
              </a:ext>
            </a:extLst>
          </p:cNvPr>
          <p:cNvPicPr>
            <a:picLocks noGrp="1" noChangeAspect="1"/>
          </p:cNvPicPr>
          <p:nvPr>
            <p:ph sz="quarter" idx="19"/>
          </p:nvPr>
        </p:nvPicPr>
        <p:blipFill>
          <a:blip r:embed="rId5"/>
          <a:stretch>
            <a:fillRect/>
          </a:stretch>
        </p:blipFill>
        <p:spPr>
          <a:xfrm>
            <a:off x="9674899" y="2724509"/>
            <a:ext cx="944802" cy="1005757"/>
          </a:xfrm>
        </p:spPr>
      </p:pic>
      <p:sp>
        <p:nvSpPr>
          <p:cNvPr id="2" name="Text Placeholder 1">
            <a:extLst>
              <a:ext uri="{FF2B5EF4-FFF2-40B4-BE49-F238E27FC236}">
                <a16:creationId xmlns:a16="http://schemas.microsoft.com/office/drawing/2014/main" id="{DF1FF588-AA2A-4CCC-BA28-8B725D983F31}"/>
              </a:ext>
            </a:extLst>
          </p:cNvPr>
          <p:cNvSpPr>
            <a:spLocks noGrp="1"/>
          </p:cNvSpPr>
          <p:nvPr>
            <p:ph type="body" sz="quarter" idx="11"/>
          </p:nvPr>
        </p:nvSpPr>
        <p:spPr>
          <a:xfrm>
            <a:off x="434975" y="5026024"/>
            <a:ext cx="3700401" cy="1169551"/>
          </a:xfrm>
        </p:spPr>
        <p:txBody>
          <a:bodyPr/>
          <a:lstStyle/>
          <a:p>
            <a:r>
              <a:rPr lang="en-US" dirty="0"/>
              <a:t>Simple</a:t>
            </a:r>
          </a:p>
          <a:p>
            <a:r>
              <a:rPr lang="en-US" sz="1200" b="0" dirty="0">
                <a:solidFill>
                  <a:schemeClr val="tx1"/>
                </a:solidFill>
                <a:latin typeface="+mn-lt"/>
              </a:rPr>
              <a:t>One solution</a:t>
            </a:r>
          </a:p>
          <a:p>
            <a:r>
              <a:rPr lang="en-US" sz="1200" b="0" dirty="0">
                <a:solidFill>
                  <a:schemeClr val="tx1"/>
                </a:solidFill>
                <a:latin typeface="+mn-lt"/>
              </a:rPr>
              <a:t>Cloud platform simplifies deployment</a:t>
            </a:r>
          </a:p>
          <a:p>
            <a:endParaRPr lang="en-US" dirty="0"/>
          </a:p>
        </p:txBody>
      </p:sp>
      <p:sp>
        <p:nvSpPr>
          <p:cNvPr id="5" name="Text Placeholder 4">
            <a:extLst>
              <a:ext uri="{FF2B5EF4-FFF2-40B4-BE49-F238E27FC236}">
                <a16:creationId xmlns:a16="http://schemas.microsoft.com/office/drawing/2014/main" id="{2C0BC53E-165A-4E25-B69F-178443B7A30A}"/>
              </a:ext>
            </a:extLst>
          </p:cNvPr>
          <p:cNvSpPr>
            <a:spLocks noGrp="1"/>
          </p:cNvSpPr>
          <p:nvPr>
            <p:ph type="body" sz="quarter" idx="12"/>
          </p:nvPr>
        </p:nvSpPr>
        <p:spPr>
          <a:xfrm>
            <a:off x="4367212" y="5026024"/>
            <a:ext cx="3695701" cy="1354217"/>
          </a:xfrm>
        </p:spPr>
        <p:txBody>
          <a:bodyPr/>
          <a:lstStyle/>
          <a:p>
            <a:r>
              <a:rPr lang="en-US" dirty="0"/>
              <a:t>Reduces costs</a:t>
            </a:r>
          </a:p>
          <a:p>
            <a:r>
              <a:rPr lang="en-US" sz="1200" dirty="0">
                <a:solidFill>
                  <a:schemeClr val="tx1"/>
                </a:solidFill>
                <a:latin typeface="+mn-lt"/>
              </a:rPr>
              <a:t>Eliminates costs for multiple third-party </a:t>
            </a:r>
            <a:br>
              <a:rPr lang="en-US" sz="1200" dirty="0">
                <a:solidFill>
                  <a:schemeClr val="tx1"/>
                </a:solidFill>
                <a:latin typeface="+mn-lt"/>
              </a:rPr>
            </a:br>
            <a:r>
              <a:rPr lang="en-US" sz="1200" dirty="0">
                <a:solidFill>
                  <a:schemeClr val="tx1"/>
                </a:solidFill>
                <a:latin typeface="+mn-lt"/>
              </a:rPr>
              <a:t>vendor solutions</a:t>
            </a:r>
          </a:p>
          <a:p>
            <a:r>
              <a:rPr lang="en-US" sz="1200" dirty="0">
                <a:solidFill>
                  <a:schemeClr val="tx1"/>
                </a:solidFill>
                <a:latin typeface="+mn-lt"/>
              </a:rPr>
              <a:t>Reduces maintenance and management costs</a:t>
            </a:r>
          </a:p>
          <a:p>
            <a:endParaRPr lang="en-US" dirty="0"/>
          </a:p>
        </p:txBody>
      </p:sp>
      <p:sp>
        <p:nvSpPr>
          <p:cNvPr id="7" name="Text Placeholder 6">
            <a:extLst>
              <a:ext uri="{FF2B5EF4-FFF2-40B4-BE49-F238E27FC236}">
                <a16:creationId xmlns:a16="http://schemas.microsoft.com/office/drawing/2014/main" id="{BB4634C3-0B3D-4531-8A91-6DE66B9E23C6}"/>
              </a:ext>
            </a:extLst>
          </p:cNvPr>
          <p:cNvSpPr>
            <a:spLocks noGrp="1"/>
          </p:cNvSpPr>
          <p:nvPr>
            <p:ph type="body" sz="quarter" idx="13"/>
          </p:nvPr>
        </p:nvSpPr>
        <p:spPr>
          <a:xfrm>
            <a:off x="8289925" y="5026024"/>
            <a:ext cx="3708401" cy="1641475"/>
          </a:xfrm>
        </p:spPr>
        <p:txBody>
          <a:bodyPr/>
          <a:lstStyle/>
          <a:p>
            <a:r>
              <a:rPr lang="en-US" dirty="0"/>
              <a:t>Secures organization</a:t>
            </a:r>
          </a:p>
          <a:p>
            <a:r>
              <a:rPr lang="en-US" sz="1200" dirty="0">
                <a:solidFill>
                  <a:schemeClr val="tx1"/>
                </a:solidFill>
                <a:latin typeface="+mn-lt"/>
              </a:rPr>
              <a:t>Security built into your productivity platform</a:t>
            </a:r>
          </a:p>
          <a:p>
            <a:r>
              <a:rPr lang="en-US" sz="1200" dirty="0">
                <a:solidFill>
                  <a:schemeClr val="tx1"/>
                </a:solidFill>
                <a:latin typeface="+mn-lt"/>
              </a:rPr>
              <a:t>Don’t need to make trade-offs to justify </a:t>
            </a:r>
            <a:br>
              <a:rPr lang="en-US" sz="1200" dirty="0">
                <a:solidFill>
                  <a:schemeClr val="tx1"/>
                </a:solidFill>
                <a:latin typeface="+mn-lt"/>
              </a:rPr>
            </a:br>
            <a:r>
              <a:rPr lang="en-US" sz="1200" dirty="0">
                <a:solidFill>
                  <a:schemeClr val="tx1"/>
                </a:solidFill>
                <a:latin typeface="+mn-lt"/>
              </a:rPr>
              <a:t>security investment</a:t>
            </a:r>
          </a:p>
          <a:p>
            <a:r>
              <a:rPr lang="en-US" sz="1200" dirty="0">
                <a:solidFill>
                  <a:schemeClr val="tx1"/>
                </a:solidFill>
                <a:latin typeface="+mn-lt"/>
              </a:rPr>
              <a:t>Protect business against risk-related costs </a:t>
            </a:r>
          </a:p>
          <a:p>
            <a:endParaRPr lang="en-US" dirty="0"/>
          </a:p>
        </p:txBody>
      </p:sp>
      <p:sp>
        <p:nvSpPr>
          <p:cNvPr id="3" name="Title 2">
            <a:extLst>
              <a:ext uri="{FF2B5EF4-FFF2-40B4-BE49-F238E27FC236}">
                <a16:creationId xmlns:a16="http://schemas.microsoft.com/office/drawing/2014/main" id="{BD24994B-A168-44D2-BAA2-123664C3AC5E}"/>
              </a:ext>
            </a:extLst>
          </p:cNvPr>
          <p:cNvSpPr>
            <a:spLocks noGrp="1"/>
          </p:cNvSpPr>
          <p:nvPr>
            <p:ph type="title"/>
          </p:nvPr>
        </p:nvSpPr>
        <p:spPr/>
        <p:txBody>
          <a:bodyPr/>
          <a:lstStyle/>
          <a:p>
            <a:r>
              <a:rPr lang="en-US" dirty="0"/>
              <a:t>Microsoft 365 Business</a:t>
            </a:r>
          </a:p>
        </p:txBody>
      </p:sp>
      <p:sp>
        <p:nvSpPr>
          <p:cNvPr id="17" name="Text Placeholder 16">
            <a:extLst>
              <a:ext uri="{FF2B5EF4-FFF2-40B4-BE49-F238E27FC236}">
                <a16:creationId xmlns:a16="http://schemas.microsoft.com/office/drawing/2014/main" id="{A44C88DB-76D7-40A6-ADC9-B66A6494C072}"/>
              </a:ext>
            </a:extLst>
          </p:cNvPr>
          <p:cNvSpPr>
            <a:spLocks noGrp="1"/>
          </p:cNvSpPr>
          <p:nvPr>
            <p:ph type="body" sz="quarter" idx="4294967295"/>
          </p:nvPr>
        </p:nvSpPr>
        <p:spPr>
          <a:xfrm>
            <a:off x="434974" y="1105407"/>
            <a:ext cx="11567160" cy="360099"/>
          </a:xfrm>
        </p:spPr>
        <p:txBody>
          <a:bodyPr/>
          <a:lstStyle/>
          <a:p>
            <a:r>
              <a:rPr lang="en-US" dirty="0"/>
              <a:t>Business savvy way to reduce risk</a:t>
            </a:r>
          </a:p>
        </p:txBody>
      </p:sp>
    </p:spTree>
    <p:extLst>
      <p:ext uri="{BB962C8B-B14F-4D97-AF65-F5344CB8AC3E}">
        <p14:creationId xmlns:p14="http://schemas.microsoft.com/office/powerpoint/2010/main" val="24315489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D31E2E75-B37B-4513-8ECF-D543022C0B18}"/>
              </a:ext>
            </a:extLst>
          </p:cNvPr>
          <p:cNvPicPr>
            <a:picLocks noGrp="1" noChangeAspect="1"/>
          </p:cNvPicPr>
          <p:nvPr>
            <p:ph sz="quarter" idx="17"/>
          </p:nvPr>
        </p:nvPicPr>
        <p:blipFill>
          <a:blip r:embed="rId3"/>
          <a:stretch>
            <a:fillRect/>
          </a:stretch>
        </p:blipFill>
        <p:spPr>
          <a:xfrm>
            <a:off x="1850427" y="3331564"/>
            <a:ext cx="883847" cy="883847"/>
          </a:xfrm>
        </p:spPr>
      </p:pic>
      <p:pic>
        <p:nvPicPr>
          <p:cNvPr id="24" name="Content Placeholder 23">
            <a:extLst>
              <a:ext uri="{FF2B5EF4-FFF2-40B4-BE49-F238E27FC236}">
                <a16:creationId xmlns:a16="http://schemas.microsoft.com/office/drawing/2014/main" id="{56DD0E75-0292-40E5-BD42-6B75FC2F1105}"/>
              </a:ext>
            </a:extLst>
          </p:cNvPr>
          <p:cNvPicPr>
            <a:picLocks noGrp="1" noChangeAspect="1"/>
          </p:cNvPicPr>
          <p:nvPr>
            <p:ph sz="quarter" idx="18"/>
          </p:nvPr>
        </p:nvPicPr>
        <p:blipFill>
          <a:blip r:embed="rId4"/>
          <a:stretch>
            <a:fillRect/>
          </a:stretch>
        </p:blipFill>
        <p:spPr>
          <a:xfrm>
            <a:off x="5310008" y="3563193"/>
            <a:ext cx="1816458" cy="420589"/>
          </a:xfrm>
        </p:spPr>
      </p:pic>
      <p:pic>
        <p:nvPicPr>
          <p:cNvPr id="26" name="Content Placeholder 25">
            <a:extLst>
              <a:ext uri="{FF2B5EF4-FFF2-40B4-BE49-F238E27FC236}">
                <a16:creationId xmlns:a16="http://schemas.microsoft.com/office/drawing/2014/main" id="{F88F4CCA-398C-4149-92BB-95894E918763}"/>
              </a:ext>
            </a:extLst>
          </p:cNvPr>
          <p:cNvPicPr>
            <a:picLocks noGrp="1" noChangeAspect="1"/>
          </p:cNvPicPr>
          <p:nvPr>
            <p:ph sz="quarter" idx="19"/>
          </p:nvPr>
        </p:nvPicPr>
        <p:blipFill>
          <a:blip r:embed="rId5"/>
          <a:stretch>
            <a:fillRect/>
          </a:stretch>
        </p:blipFill>
        <p:spPr>
          <a:xfrm>
            <a:off x="9812048" y="3358994"/>
            <a:ext cx="670505" cy="828987"/>
          </a:xfrm>
        </p:spPr>
      </p:pic>
      <p:sp>
        <p:nvSpPr>
          <p:cNvPr id="2" name="Text Placeholder 1">
            <a:extLst>
              <a:ext uri="{FF2B5EF4-FFF2-40B4-BE49-F238E27FC236}">
                <a16:creationId xmlns:a16="http://schemas.microsoft.com/office/drawing/2014/main" id="{93761A29-3451-47EC-99EA-8AC0EAABB279}"/>
              </a:ext>
            </a:extLst>
          </p:cNvPr>
          <p:cNvSpPr>
            <a:spLocks noGrp="1"/>
          </p:cNvSpPr>
          <p:nvPr>
            <p:ph type="body" sz="quarter" idx="11"/>
          </p:nvPr>
        </p:nvSpPr>
        <p:spPr/>
        <p:txBody>
          <a:bodyPr/>
          <a:lstStyle/>
          <a:p>
            <a:r>
              <a:rPr lang="en-US" dirty="0"/>
              <a:t>Protect against security threats</a:t>
            </a:r>
          </a:p>
        </p:txBody>
      </p:sp>
      <p:sp>
        <p:nvSpPr>
          <p:cNvPr id="4" name="Text Placeholder 3">
            <a:extLst>
              <a:ext uri="{FF2B5EF4-FFF2-40B4-BE49-F238E27FC236}">
                <a16:creationId xmlns:a16="http://schemas.microsoft.com/office/drawing/2014/main" id="{DEA1647E-56A3-4560-B18B-8629AE86CBEE}"/>
              </a:ext>
            </a:extLst>
          </p:cNvPr>
          <p:cNvSpPr>
            <a:spLocks noGrp="1"/>
          </p:cNvSpPr>
          <p:nvPr>
            <p:ph type="body" sz="quarter" idx="12"/>
          </p:nvPr>
        </p:nvSpPr>
        <p:spPr/>
        <p:txBody>
          <a:bodyPr/>
          <a:lstStyle/>
          <a:p>
            <a:r>
              <a:rPr lang="en-US" dirty="0"/>
              <a:t>Protect business data against leaks</a:t>
            </a:r>
          </a:p>
        </p:txBody>
      </p:sp>
      <p:sp>
        <p:nvSpPr>
          <p:cNvPr id="6" name="Text Placeholder 5">
            <a:extLst>
              <a:ext uri="{FF2B5EF4-FFF2-40B4-BE49-F238E27FC236}">
                <a16:creationId xmlns:a16="http://schemas.microsoft.com/office/drawing/2014/main" id="{FFFF46C5-DFB4-4E79-8B45-E6BC8E6EA003}"/>
              </a:ext>
            </a:extLst>
          </p:cNvPr>
          <p:cNvSpPr>
            <a:spLocks noGrp="1"/>
          </p:cNvSpPr>
          <p:nvPr>
            <p:ph type="body" sz="quarter" idx="13"/>
          </p:nvPr>
        </p:nvSpPr>
        <p:spPr>
          <a:xfrm>
            <a:off x="8289925" y="5572505"/>
            <a:ext cx="3708401" cy="492443"/>
          </a:xfrm>
        </p:spPr>
        <p:txBody>
          <a:bodyPr/>
          <a:lstStyle/>
          <a:p>
            <a:r>
              <a:rPr lang="en-US" dirty="0"/>
              <a:t>Control who has access to </a:t>
            </a:r>
            <a:br>
              <a:rPr lang="en-US" dirty="0"/>
            </a:br>
            <a:r>
              <a:rPr lang="en-US" dirty="0"/>
              <a:t>business information</a:t>
            </a:r>
          </a:p>
        </p:txBody>
      </p:sp>
      <p:sp>
        <p:nvSpPr>
          <p:cNvPr id="3" name="Title 2">
            <a:extLst>
              <a:ext uri="{FF2B5EF4-FFF2-40B4-BE49-F238E27FC236}">
                <a16:creationId xmlns:a16="http://schemas.microsoft.com/office/drawing/2014/main" id="{C5179C1A-CD7F-4784-A343-C276083D2556}"/>
              </a:ext>
            </a:extLst>
          </p:cNvPr>
          <p:cNvSpPr>
            <a:spLocks noGrp="1"/>
          </p:cNvSpPr>
          <p:nvPr>
            <p:ph type="title"/>
          </p:nvPr>
        </p:nvSpPr>
        <p:spPr/>
        <p:txBody>
          <a:bodyPr/>
          <a:lstStyle/>
          <a:p>
            <a:r>
              <a:rPr lang="en-US" dirty="0"/>
              <a:t>Microsoft 365 Business security benefits</a:t>
            </a:r>
          </a:p>
        </p:txBody>
      </p:sp>
      <p:sp>
        <p:nvSpPr>
          <p:cNvPr id="18" name="Text Placeholder 17">
            <a:extLst>
              <a:ext uri="{FF2B5EF4-FFF2-40B4-BE49-F238E27FC236}">
                <a16:creationId xmlns:a16="http://schemas.microsoft.com/office/drawing/2014/main" id="{65970865-77C2-4B51-9882-E8AA03418BAF}"/>
              </a:ext>
            </a:extLst>
          </p:cNvPr>
          <p:cNvSpPr>
            <a:spLocks noGrp="1"/>
          </p:cNvSpPr>
          <p:nvPr>
            <p:ph type="body" sz="quarter" idx="21"/>
          </p:nvPr>
        </p:nvSpPr>
        <p:spPr/>
        <p:txBody>
          <a:bodyPr/>
          <a:lstStyle/>
          <a:p>
            <a:r>
              <a:rPr lang="en-US" dirty="0"/>
              <a:t>Safeguard your organization against external threats and leaks</a:t>
            </a:r>
          </a:p>
        </p:txBody>
      </p:sp>
    </p:spTree>
    <p:extLst>
      <p:ext uri="{BB962C8B-B14F-4D97-AF65-F5344CB8AC3E}">
        <p14:creationId xmlns:p14="http://schemas.microsoft.com/office/powerpoint/2010/main" val="22338545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18A0D2F-6D77-422B-BF83-132F02773928}"/>
              </a:ext>
            </a:extLst>
          </p:cNvPr>
          <p:cNvSpPr>
            <a:spLocks noGrp="1"/>
          </p:cNvSpPr>
          <p:nvPr>
            <p:ph type="body" sz="quarter" idx="10"/>
          </p:nvPr>
        </p:nvSpPr>
        <p:spPr>
          <a:xfrm>
            <a:off x="446088" y="1203325"/>
            <a:ext cx="11567160" cy="1247521"/>
          </a:xfrm>
        </p:spPr>
        <p:txBody>
          <a:bodyPr/>
          <a:lstStyle/>
          <a:p>
            <a:pPr marL="0" indent="0">
              <a:buNone/>
            </a:pPr>
            <a:r>
              <a:rPr lang="en-US" dirty="0"/>
              <a:t>Protect inboxes against spam and viruses</a:t>
            </a:r>
          </a:p>
          <a:p>
            <a:pPr marL="0" indent="0">
              <a:buNone/>
            </a:pPr>
            <a:r>
              <a:rPr lang="en-US" dirty="0"/>
              <a:t>Block ransomware and phishing attacks</a:t>
            </a:r>
          </a:p>
          <a:p>
            <a:pPr marL="0" indent="0">
              <a:buNone/>
            </a:pPr>
            <a:r>
              <a:rPr lang="en-US" dirty="0"/>
              <a:t>Keep Windows 10 devices safe from sophisticated malware</a:t>
            </a:r>
          </a:p>
        </p:txBody>
      </p:sp>
      <p:sp>
        <p:nvSpPr>
          <p:cNvPr id="3" name="Title 2">
            <a:extLst>
              <a:ext uri="{FF2B5EF4-FFF2-40B4-BE49-F238E27FC236}">
                <a16:creationId xmlns:a16="http://schemas.microsoft.com/office/drawing/2014/main" id="{C5179C1A-CD7F-4784-A343-C276083D2556}"/>
              </a:ext>
            </a:extLst>
          </p:cNvPr>
          <p:cNvSpPr>
            <a:spLocks noGrp="1"/>
          </p:cNvSpPr>
          <p:nvPr>
            <p:ph type="title"/>
          </p:nvPr>
        </p:nvSpPr>
        <p:spPr/>
        <p:txBody>
          <a:bodyPr/>
          <a:lstStyle/>
          <a:p>
            <a:r>
              <a:rPr lang="en-US" dirty="0"/>
              <a:t>Protect against security threats</a:t>
            </a:r>
          </a:p>
        </p:txBody>
      </p:sp>
      <p:grpSp>
        <p:nvGrpSpPr>
          <p:cNvPr id="16" name="Group 15">
            <a:extLst>
              <a:ext uri="{FF2B5EF4-FFF2-40B4-BE49-F238E27FC236}">
                <a16:creationId xmlns:a16="http://schemas.microsoft.com/office/drawing/2014/main" id="{E90DC9A0-D86B-4AEA-AD5B-C4E555E1B642}"/>
              </a:ext>
            </a:extLst>
          </p:cNvPr>
          <p:cNvGrpSpPr/>
          <p:nvPr/>
        </p:nvGrpSpPr>
        <p:grpSpPr>
          <a:xfrm>
            <a:off x="-513408" y="2732158"/>
            <a:ext cx="4868659" cy="3245772"/>
            <a:chOff x="-513408" y="2671765"/>
            <a:chExt cx="4868659" cy="3245772"/>
          </a:xfrm>
        </p:grpSpPr>
        <p:grpSp>
          <p:nvGrpSpPr>
            <p:cNvPr id="17" name="Group 16">
              <a:extLst>
                <a:ext uri="{FF2B5EF4-FFF2-40B4-BE49-F238E27FC236}">
                  <a16:creationId xmlns:a16="http://schemas.microsoft.com/office/drawing/2014/main" id="{142AA6A2-E8E3-4CD1-AF73-B79BEE4062C1}"/>
                </a:ext>
              </a:extLst>
            </p:cNvPr>
            <p:cNvGrpSpPr/>
            <p:nvPr/>
          </p:nvGrpSpPr>
          <p:grpSpPr>
            <a:xfrm>
              <a:off x="-513408" y="2671765"/>
              <a:ext cx="4868659" cy="3245772"/>
              <a:chOff x="-513408" y="2671765"/>
              <a:chExt cx="4868659" cy="3245772"/>
            </a:xfrm>
          </p:grpSpPr>
          <p:graphicFrame>
            <p:nvGraphicFramePr>
              <p:cNvPr id="20" name="Chart 19">
                <a:extLst>
                  <a:ext uri="{FF2B5EF4-FFF2-40B4-BE49-F238E27FC236}">
                    <a16:creationId xmlns:a16="http://schemas.microsoft.com/office/drawing/2014/main" id="{F34BDE0A-17A1-49D1-A4F8-A552C9FDB01D}"/>
                  </a:ext>
                </a:extLst>
              </p:cNvPr>
              <p:cNvGraphicFramePr/>
              <p:nvPr>
                <p:extLst>
                  <p:ext uri="{D42A27DB-BD31-4B8C-83A1-F6EECF244321}">
                    <p14:modId xmlns:p14="http://schemas.microsoft.com/office/powerpoint/2010/main" val="1054172542"/>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3"/>
              </a:graphicData>
            </a:graphic>
          </p:graphicFrame>
          <p:sp>
            <p:nvSpPr>
              <p:cNvPr id="21" name="Oval 20">
                <a:extLst>
                  <a:ext uri="{FF2B5EF4-FFF2-40B4-BE49-F238E27FC236}">
                    <a16:creationId xmlns:a16="http://schemas.microsoft.com/office/drawing/2014/main" id="{C02E66E9-FF73-4017-8C8F-9A8A25101353}"/>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8" name="TextBox 17">
              <a:extLst>
                <a:ext uri="{FF2B5EF4-FFF2-40B4-BE49-F238E27FC236}">
                  <a16:creationId xmlns:a16="http://schemas.microsoft.com/office/drawing/2014/main" id="{AD686A39-F252-4589-AF44-FDF1B52B9608}"/>
                </a:ext>
              </a:extLst>
            </p:cNvPr>
            <p:cNvSpPr txBox="1"/>
            <p:nvPr/>
          </p:nvSpPr>
          <p:spPr>
            <a:xfrm>
              <a:off x="655608" y="4114789"/>
              <a:ext cx="2635759"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cyberattacks start with a phishing email</a:t>
              </a:r>
            </a:p>
          </p:txBody>
        </p:sp>
        <p:sp>
          <p:nvSpPr>
            <p:cNvPr id="19" name="TextBox 18">
              <a:extLst>
                <a:ext uri="{FF2B5EF4-FFF2-40B4-BE49-F238E27FC236}">
                  <a16:creationId xmlns:a16="http://schemas.microsoft.com/office/drawing/2014/main" id="{B8A1A132-BE92-4917-9A9F-EF7D2526B916}"/>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91%</a:t>
              </a:r>
            </a:p>
          </p:txBody>
        </p:sp>
      </p:grpSp>
      <p:grpSp>
        <p:nvGrpSpPr>
          <p:cNvPr id="22" name="Group 21">
            <a:extLst>
              <a:ext uri="{FF2B5EF4-FFF2-40B4-BE49-F238E27FC236}">
                <a16:creationId xmlns:a16="http://schemas.microsoft.com/office/drawing/2014/main" id="{64201B60-9724-479C-8668-BC13E66FA867}"/>
              </a:ext>
            </a:extLst>
          </p:cNvPr>
          <p:cNvGrpSpPr/>
          <p:nvPr/>
        </p:nvGrpSpPr>
        <p:grpSpPr>
          <a:xfrm>
            <a:off x="3783909" y="2732158"/>
            <a:ext cx="4868659" cy="3245772"/>
            <a:chOff x="-513408" y="2671765"/>
            <a:chExt cx="4868659" cy="3245772"/>
          </a:xfrm>
        </p:grpSpPr>
        <p:grpSp>
          <p:nvGrpSpPr>
            <p:cNvPr id="23" name="Group 22">
              <a:extLst>
                <a:ext uri="{FF2B5EF4-FFF2-40B4-BE49-F238E27FC236}">
                  <a16:creationId xmlns:a16="http://schemas.microsoft.com/office/drawing/2014/main" id="{9B63F456-A830-4BCF-B4D5-7B101DE1040F}"/>
                </a:ext>
              </a:extLst>
            </p:cNvPr>
            <p:cNvGrpSpPr/>
            <p:nvPr/>
          </p:nvGrpSpPr>
          <p:grpSpPr>
            <a:xfrm>
              <a:off x="-513408" y="2671765"/>
              <a:ext cx="4868659" cy="3245772"/>
              <a:chOff x="-513408" y="2671765"/>
              <a:chExt cx="4868659" cy="3245772"/>
            </a:xfrm>
          </p:grpSpPr>
          <p:graphicFrame>
            <p:nvGraphicFramePr>
              <p:cNvPr id="26" name="Chart 25">
                <a:extLst>
                  <a:ext uri="{FF2B5EF4-FFF2-40B4-BE49-F238E27FC236}">
                    <a16:creationId xmlns:a16="http://schemas.microsoft.com/office/drawing/2014/main" id="{07BCEE05-008E-49D6-B802-67B2CBADB1D1}"/>
                  </a:ext>
                </a:extLst>
              </p:cNvPr>
              <p:cNvGraphicFramePr/>
              <p:nvPr>
                <p:extLst>
                  <p:ext uri="{D42A27DB-BD31-4B8C-83A1-F6EECF244321}">
                    <p14:modId xmlns:p14="http://schemas.microsoft.com/office/powerpoint/2010/main" val="3031543648"/>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4"/>
              </a:graphicData>
            </a:graphic>
          </p:graphicFrame>
          <p:sp>
            <p:nvSpPr>
              <p:cNvPr id="27" name="Oval 26">
                <a:extLst>
                  <a:ext uri="{FF2B5EF4-FFF2-40B4-BE49-F238E27FC236}">
                    <a16:creationId xmlns:a16="http://schemas.microsoft.com/office/drawing/2014/main" id="{2A09D3B1-2C44-4918-AC3E-2C191CC2C60F}"/>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4433E4E5-BCA4-4157-B4C2-81EA501D1363}"/>
                </a:ext>
              </a:extLst>
            </p:cNvPr>
            <p:cNvSpPr txBox="1"/>
            <p:nvPr/>
          </p:nvSpPr>
          <p:spPr>
            <a:xfrm>
              <a:off x="809425" y="4114789"/>
              <a:ext cx="2513258" cy="960263"/>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phishing attack victims fall victim a second time</a:t>
              </a:r>
            </a:p>
          </p:txBody>
        </p:sp>
        <p:sp>
          <p:nvSpPr>
            <p:cNvPr id="25" name="TextBox 24">
              <a:extLst>
                <a:ext uri="{FF2B5EF4-FFF2-40B4-BE49-F238E27FC236}">
                  <a16:creationId xmlns:a16="http://schemas.microsoft.com/office/drawing/2014/main" id="{C50F8000-69A3-4E03-90A4-12CFB329B94D}"/>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15%</a:t>
              </a:r>
            </a:p>
          </p:txBody>
        </p:sp>
      </p:grpSp>
      <p:grpSp>
        <p:nvGrpSpPr>
          <p:cNvPr id="28" name="Group 27">
            <a:extLst>
              <a:ext uri="{FF2B5EF4-FFF2-40B4-BE49-F238E27FC236}">
                <a16:creationId xmlns:a16="http://schemas.microsoft.com/office/drawing/2014/main" id="{7FBCA607-4FB9-4FBC-8242-CABE00D77105}"/>
              </a:ext>
            </a:extLst>
          </p:cNvPr>
          <p:cNvGrpSpPr/>
          <p:nvPr/>
        </p:nvGrpSpPr>
        <p:grpSpPr>
          <a:xfrm>
            <a:off x="8081225" y="2738896"/>
            <a:ext cx="4868659" cy="3245772"/>
            <a:chOff x="-513408" y="2671765"/>
            <a:chExt cx="4868659" cy="3245772"/>
          </a:xfrm>
        </p:grpSpPr>
        <p:grpSp>
          <p:nvGrpSpPr>
            <p:cNvPr id="29" name="Group 28">
              <a:extLst>
                <a:ext uri="{FF2B5EF4-FFF2-40B4-BE49-F238E27FC236}">
                  <a16:creationId xmlns:a16="http://schemas.microsoft.com/office/drawing/2014/main" id="{383ECBB8-9D88-4506-BE6F-9FE29E8153F6}"/>
                </a:ext>
              </a:extLst>
            </p:cNvPr>
            <p:cNvGrpSpPr/>
            <p:nvPr/>
          </p:nvGrpSpPr>
          <p:grpSpPr>
            <a:xfrm>
              <a:off x="-513408" y="2671765"/>
              <a:ext cx="4868659" cy="3245772"/>
              <a:chOff x="-513408" y="2671765"/>
              <a:chExt cx="4868659" cy="3245772"/>
            </a:xfrm>
          </p:grpSpPr>
          <p:graphicFrame>
            <p:nvGraphicFramePr>
              <p:cNvPr id="32" name="Chart 31">
                <a:extLst>
                  <a:ext uri="{FF2B5EF4-FFF2-40B4-BE49-F238E27FC236}">
                    <a16:creationId xmlns:a16="http://schemas.microsoft.com/office/drawing/2014/main" id="{4A16DC24-33E8-4F5F-9706-D535CF50DCA8}"/>
                  </a:ext>
                </a:extLst>
              </p:cNvPr>
              <p:cNvGraphicFramePr/>
              <p:nvPr>
                <p:extLst>
                  <p:ext uri="{D42A27DB-BD31-4B8C-83A1-F6EECF244321}">
                    <p14:modId xmlns:p14="http://schemas.microsoft.com/office/powerpoint/2010/main" val="2560182963"/>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5"/>
              </a:graphicData>
            </a:graphic>
          </p:graphicFrame>
          <p:sp>
            <p:nvSpPr>
              <p:cNvPr id="33" name="Oval 32">
                <a:extLst>
                  <a:ext uri="{FF2B5EF4-FFF2-40B4-BE49-F238E27FC236}">
                    <a16:creationId xmlns:a16="http://schemas.microsoft.com/office/drawing/2014/main" id="{7D6B2843-71D8-4207-882D-5A5BCBE9C6D5}"/>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0" name="TextBox 29">
              <a:extLst>
                <a:ext uri="{FF2B5EF4-FFF2-40B4-BE49-F238E27FC236}">
                  <a16:creationId xmlns:a16="http://schemas.microsoft.com/office/drawing/2014/main" id="{4DC365B4-F3B8-47AE-89FC-60FA8B1E750D}"/>
                </a:ext>
              </a:extLst>
            </p:cNvPr>
            <p:cNvSpPr txBox="1"/>
            <p:nvPr/>
          </p:nvSpPr>
          <p:spPr>
            <a:xfrm>
              <a:off x="710732" y="4114789"/>
              <a:ext cx="2580635" cy="1181862"/>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of pushing attacks that led to a breach were followed by some form of software installation</a:t>
              </a:r>
            </a:p>
          </p:txBody>
        </p:sp>
        <p:sp>
          <p:nvSpPr>
            <p:cNvPr id="31" name="TextBox 30">
              <a:extLst>
                <a:ext uri="{FF2B5EF4-FFF2-40B4-BE49-F238E27FC236}">
                  <a16:creationId xmlns:a16="http://schemas.microsoft.com/office/drawing/2014/main" id="{3A8ED4F7-EEC3-4B41-9A46-F26EAF0D8E4E}"/>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95%</a:t>
              </a:r>
            </a:p>
          </p:txBody>
        </p:sp>
      </p:grpSp>
      <p:sp>
        <p:nvSpPr>
          <p:cNvPr id="37" name="TextBox 36">
            <a:extLst>
              <a:ext uri="{FF2B5EF4-FFF2-40B4-BE49-F238E27FC236}">
                <a16:creationId xmlns:a16="http://schemas.microsoft.com/office/drawing/2014/main" id="{5A1786EE-407B-4F43-A470-0789F93112EE}"/>
              </a:ext>
            </a:extLst>
          </p:cNvPr>
          <p:cNvSpPr txBox="1"/>
          <p:nvPr/>
        </p:nvSpPr>
        <p:spPr>
          <a:xfrm>
            <a:off x="2243887" y="4374938"/>
            <a:ext cx="17780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2</a:t>
            </a:r>
          </a:p>
        </p:txBody>
      </p:sp>
      <p:sp>
        <p:nvSpPr>
          <p:cNvPr id="38" name="TextBox 37">
            <a:extLst>
              <a:ext uri="{FF2B5EF4-FFF2-40B4-BE49-F238E27FC236}">
                <a16:creationId xmlns:a16="http://schemas.microsoft.com/office/drawing/2014/main" id="{84DBBE12-6A16-41EF-87DC-33ABF0E787D5}"/>
              </a:ext>
            </a:extLst>
          </p:cNvPr>
          <p:cNvSpPr txBox="1"/>
          <p:nvPr/>
        </p:nvSpPr>
        <p:spPr>
          <a:xfrm>
            <a:off x="6326109" y="4609256"/>
            <a:ext cx="17780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1</a:t>
            </a:r>
          </a:p>
        </p:txBody>
      </p:sp>
      <p:sp>
        <p:nvSpPr>
          <p:cNvPr id="39" name="TextBox 38">
            <a:extLst>
              <a:ext uri="{FF2B5EF4-FFF2-40B4-BE49-F238E27FC236}">
                <a16:creationId xmlns:a16="http://schemas.microsoft.com/office/drawing/2014/main" id="{01299C28-0AAE-4E4C-9C77-C728A6B7032F}"/>
              </a:ext>
            </a:extLst>
          </p:cNvPr>
          <p:cNvSpPr txBox="1"/>
          <p:nvPr/>
        </p:nvSpPr>
        <p:spPr>
          <a:xfrm>
            <a:off x="11411712" y="4806377"/>
            <a:ext cx="177800" cy="461665"/>
          </a:xfrm>
          <a:prstGeom prst="rect">
            <a:avLst/>
          </a:prstGeom>
          <a:noFill/>
        </p:spPr>
        <p:txBody>
          <a:bodyPr wrap="squar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1</a:t>
            </a:r>
          </a:p>
        </p:txBody>
      </p:sp>
      <p:sp>
        <p:nvSpPr>
          <p:cNvPr id="41" name="TextBox 40">
            <a:extLst>
              <a:ext uri="{FF2B5EF4-FFF2-40B4-BE49-F238E27FC236}">
                <a16:creationId xmlns:a16="http://schemas.microsoft.com/office/drawing/2014/main" id="{1F9156A2-5D00-41E6-91F1-BA2A061B6884}"/>
              </a:ext>
            </a:extLst>
          </p:cNvPr>
          <p:cNvSpPr txBox="1"/>
          <p:nvPr/>
        </p:nvSpPr>
        <p:spPr>
          <a:xfrm>
            <a:off x="434975" y="6265981"/>
            <a:ext cx="5080174" cy="307777"/>
          </a:xfrm>
          <a:prstGeom prst="rect">
            <a:avLst/>
          </a:prstGeom>
          <a:noFill/>
        </p:spPr>
        <p:txBody>
          <a:bodyPr wrap="square" lIns="0" tIns="0" rIns="0" bIns="0" rtlCol="0">
            <a:spAutoFit/>
          </a:bodyPr>
          <a:lstStyle/>
          <a:p>
            <a:r>
              <a:rPr lang="en-US" sz="1000" dirty="0">
                <a:gradFill>
                  <a:gsLst>
                    <a:gs pos="2917">
                      <a:schemeClr val="tx1"/>
                    </a:gs>
                    <a:gs pos="30000">
                      <a:schemeClr val="tx1"/>
                    </a:gs>
                  </a:gsLst>
                  <a:lin ang="5400000" scaled="0"/>
                </a:gradFill>
              </a:rPr>
              <a:t>1 Verizon 2017 Breach Investigations Report </a:t>
            </a:r>
          </a:p>
          <a:p>
            <a:r>
              <a:rPr lang="en-US" sz="1000" dirty="0">
                <a:gradFill>
                  <a:gsLst>
                    <a:gs pos="2917">
                      <a:schemeClr val="tx1"/>
                    </a:gs>
                    <a:gs pos="30000">
                      <a:schemeClr val="tx1"/>
                    </a:gs>
                  </a:gsLst>
                  <a:lin ang="5400000" scaled="0"/>
                </a:gradFill>
              </a:rPr>
              <a:t>2 Security Week Survey</a:t>
            </a:r>
          </a:p>
        </p:txBody>
      </p:sp>
    </p:spTree>
    <p:extLst>
      <p:ext uri="{BB962C8B-B14F-4D97-AF65-F5344CB8AC3E}">
        <p14:creationId xmlns:p14="http://schemas.microsoft.com/office/powerpoint/2010/main" val="11841750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643FE57-673B-4286-B148-2D66963821CC}"/>
              </a:ext>
            </a:extLst>
          </p:cNvPr>
          <p:cNvSpPr>
            <a:spLocks noGrp="1"/>
          </p:cNvSpPr>
          <p:nvPr>
            <p:ph type="body" sz="quarter" idx="10"/>
          </p:nvPr>
        </p:nvSpPr>
        <p:spPr>
          <a:xfrm>
            <a:off x="446088" y="1207008"/>
            <a:ext cx="11567160" cy="2469394"/>
          </a:xfrm>
        </p:spPr>
        <p:txBody>
          <a:bodyPr/>
          <a:lstStyle/>
          <a:p>
            <a:pPr marL="0" indent="0">
              <a:spcAft>
                <a:spcPts val="1000"/>
              </a:spcAft>
              <a:buNone/>
            </a:pPr>
            <a:r>
              <a:rPr lang="en-US" dirty="0"/>
              <a:t>Restrict copying and saving of organizational information</a:t>
            </a:r>
          </a:p>
          <a:p>
            <a:pPr marL="0" indent="0">
              <a:spcAft>
                <a:spcPts val="1000"/>
              </a:spcAft>
              <a:buNone/>
            </a:pPr>
            <a:r>
              <a:rPr lang="en-US" dirty="0"/>
              <a:t>Block sharing of sensitive information like credit card numbers</a:t>
            </a:r>
          </a:p>
          <a:p>
            <a:pPr marL="0" indent="0">
              <a:spcAft>
                <a:spcPts val="1000"/>
              </a:spcAft>
              <a:buNone/>
            </a:pPr>
            <a:r>
              <a:rPr lang="en-US" dirty="0"/>
              <a:t>Prevent unauthorized users from opening or viewing sensitive documents</a:t>
            </a:r>
          </a:p>
          <a:p>
            <a:pPr marL="0" indent="0">
              <a:spcAft>
                <a:spcPts val="1000"/>
              </a:spcAft>
              <a:buNone/>
            </a:pPr>
            <a:r>
              <a:rPr lang="en-US" dirty="0"/>
              <a:t>Encrypt data on mobile devices</a:t>
            </a:r>
          </a:p>
          <a:p>
            <a:pPr marL="0" indent="0">
              <a:spcAft>
                <a:spcPts val="1000"/>
              </a:spcAft>
              <a:buNone/>
            </a:pPr>
            <a:r>
              <a:rPr lang="en-US" dirty="0"/>
              <a:t>Wipe data on lost or stolen devices</a:t>
            </a:r>
          </a:p>
          <a:p>
            <a:pPr marL="0" indent="0">
              <a:spcAft>
                <a:spcPts val="1000"/>
              </a:spcAft>
              <a:buNone/>
            </a:pPr>
            <a:r>
              <a:rPr lang="en-US" dirty="0"/>
              <a:t>Back up email in secure archive</a:t>
            </a:r>
          </a:p>
        </p:txBody>
      </p:sp>
      <p:sp>
        <p:nvSpPr>
          <p:cNvPr id="3" name="Title 2">
            <a:extLst>
              <a:ext uri="{FF2B5EF4-FFF2-40B4-BE49-F238E27FC236}">
                <a16:creationId xmlns:a16="http://schemas.microsoft.com/office/drawing/2014/main" id="{C5179C1A-CD7F-4784-A343-C276083D2556}"/>
              </a:ext>
            </a:extLst>
          </p:cNvPr>
          <p:cNvSpPr>
            <a:spLocks noGrp="1"/>
          </p:cNvSpPr>
          <p:nvPr>
            <p:ph type="title"/>
          </p:nvPr>
        </p:nvSpPr>
        <p:spPr/>
        <p:txBody>
          <a:bodyPr/>
          <a:lstStyle/>
          <a:p>
            <a:r>
              <a:rPr lang="en-US" dirty="0"/>
              <a:t>Protect your organization against data leaks</a:t>
            </a:r>
          </a:p>
        </p:txBody>
      </p:sp>
      <p:grpSp>
        <p:nvGrpSpPr>
          <p:cNvPr id="10" name="Group 9">
            <a:extLst>
              <a:ext uri="{FF2B5EF4-FFF2-40B4-BE49-F238E27FC236}">
                <a16:creationId xmlns:a16="http://schemas.microsoft.com/office/drawing/2014/main" id="{610D3123-1F3B-408D-BD92-D122231B196C}"/>
              </a:ext>
            </a:extLst>
          </p:cNvPr>
          <p:cNvGrpSpPr/>
          <p:nvPr/>
        </p:nvGrpSpPr>
        <p:grpSpPr>
          <a:xfrm>
            <a:off x="-501446" y="3623246"/>
            <a:ext cx="4868659" cy="3245772"/>
            <a:chOff x="-513408" y="2671765"/>
            <a:chExt cx="4868659" cy="3245772"/>
          </a:xfrm>
        </p:grpSpPr>
        <p:grpSp>
          <p:nvGrpSpPr>
            <p:cNvPr id="11" name="Group 10">
              <a:extLst>
                <a:ext uri="{FF2B5EF4-FFF2-40B4-BE49-F238E27FC236}">
                  <a16:creationId xmlns:a16="http://schemas.microsoft.com/office/drawing/2014/main" id="{48676DC5-2DF1-4EA9-A520-634233CE4830}"/>
                </a:ext>
              </a:extLst>
            </p:cNvPr>
            <p:cNvGrpSpPr/>
            <p:nvPr/>
          </p:nvGrpSpPr>
          <p:grpSpPr>
            <a:xfrm>
              <a:off x="-513408" y="2671765"/>
              <a:ext cx="4868659" cy="3245772"/>
              <a:chOff x="-513408" y="2671765"/>
              <a:chExt cx="4868659" cy="3245772"/>
            </a:xfrm>
          </p:grpSpPr>
          <p:graphicFrame>
            <p:nvGraphicFramePr>
              <p:cNvPr id="14" name="Chart 13">
                <a:extLst>
                  <a:ext uri="{FF2B5EF4-FFF2-40B4-BE49-F238E27FC236}">
                    <a16:creationId xmlns:a16="http://schemas.microsoft.com/office/drawing/2014/main" id="{C10199FC-EACA-4DD1-8AA0-1A7CD44B4A23}"/>
                  </a:ext>
                </a:extLst>
              </p:cNvPr>
              <p:cNvGraphicFramePr/>
              <p:nvPr>
                <p:extLst>
                  <p:ext uri="{D42A27DB-BD31-4B8C-83A1-F6EECF244321}">
                    <p14:modId xmlns:p14="http://schemas.microsoft.com/office/powerpoint/2010/main" val="3596688402"/>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a:extLst>
                  <a:ext uri="{FF2B5EF4-FFF2-40B4-BE49-F238E27FC236}">
                    <a16:creationId xmlns:a16="http://schemas.microsoft.com/office/drawing/2014/main" id="{D009562B-47B9-4C00-8B54-A82AD98DC065}"/>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 name="TextBox 11">
              <a:extLst>
                <a:ext uri="{FF2B5EF4-FFF2-40B4-BE49-F238E27FC236}">
                  <a16:creationId xmlns:a16="http://schemas.microsoft.com/office/drawing/2014/main" id="{7E8DE147-C953-43A7-914E-B9146026FD66}"/>
                </a:ext>
              </a:extLst>
            </p:cNvPr>
            <p:cNvSpPr txBox="1"/>
            <p:nvPr/>
          </p:nvSpPr>
          <p:spPr>
            <a:xfrm>
              <a:off x="655608" y="4114789"/>
              <a:ext cx="2635759" cy="877163"/>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of organization surveyed feel they are losing control over their data.</a:t>
              </a:r>
            </a:p>
          </p:txBody>
        </p:sp>
        <p:sp>
          <p:nvSpPr>
            <p:cNvPr id="13" name="TextBox 12">
              <a:extLst>
                <a:ext uri="{FF2B5EF4-FFF2-40B4-BE49-F238E27FC236}">
                  <a16:creationId xmlns:a16="http://schemas.microsoft.com/office/drawing/2014/main" id="{5353F2DB-9602-4520-A2FF-2D761166F2D9}"/>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88%</a:t>
              </a:r>
            </a:p>
          </p:txBody>
        </p:sp>
      </p:grpSp>
      <p:sp>
        <p:nvSpPr>
          <p:cNvPr id="16" name="TextBox 15">
            <a:extLst>
              <a:ext uri="{FF2B5EF4-FFF2-40B4-BE49-F238E27FC236}">
                <a16:creationId xmlns:a16="http://schemas.microsoft.com/office/drawing/2014/main" id="{2518DD71-D522-4910-B249-644B4E8D3789}"/>
              </a:ext>
            </a:extLst>
          </p:cNvPr>
          <p:cNvSpPr txBox="1"/>
          <p:nvPr/>
        </p:nvSpPr>
        <p:spPr>
          <a:xfrm>
            <a:off x="1925442" y="5445027"/>
            <a:ext cx="177800"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rPr>
              <a:t>1</a:t>
            </a:r>
          </a:p>
        </p:txBody>
      </p:sp>
      <p:grpSp>
        <p:nvGrpSpPr>
          <p:cNvPr id="23" name="Group 22">
            <a:extLst>
              <a:ext uri="{FF2B5EF4-FFF2-40B4-BE49-F238E27FC236}">
                <a16:creationId xmlns:a16="http://schemas.microsoft.com/office/drawing/2014/main" id="{6CA3B91D-0991-410A-A9BB-362535508C5F}"/>
              </a:ext>
            </a:extLst>
          </p:cNvPr>
          <p:cNvGrpSpPr/>
          <p:nvPr/>
        </p:nvGrpSpPr>
        <p:grpSpPr>
          <a:xfrm>
            <a:off x="3802301" y="3622004"/>
            <a:ext cx="4868659" cy="3245772"/>
            <a:chOff x="-513408" y="2671765"/>
            <a:chExt cx="4868659" cy="3245772"/>
          </a:xfrm>
        </p:grpSpPr>
        <p:grpSp>
          <p:nvGrpSpPr>
            <p:cNvPr id="24" name="Group 23">
              <a:extLst>
                <a:ext uri="{FF2B5EF4-FFF2-40B4-BE49-F238E27FC236}">
                  <a16:creationId xmlns:a16="http://schemas.microsoft.com/office/drawing/2014/main" id="{3064D5A8-BA58-49A0-A9CE-D4D4D32B6337}"/>
                </a:ext>
              </a:extLst>
            </p:cNvPr>
            <p:cNvGrpSpPr/>
            <p:nvPr/>
          </p:nvGrpSpPr>
          <p:grpSpPr>
            <a:xfrm>
              <a:off x="-513408" y="2671765"/>
              <a:ext cx="4868659" cy="3245772"/>
              <a:chOff x="-513408" y="2671765"/>
              <a:chExt cx="4868659" cy="3245772"/>
            </a:xfrm>
          </p:grpSpPr>
          <p:graphicFrame>
            <p:nvGraphicFramePr>
              <p:cNvPr id="27" name="Chart 26">
                <a:extLst>
                  <a:ext uri="{FF2B5EF4-FFF2-40B4-BE49-F238E27FC236}">
                    <a16:creationId xmlns:a16="http://schemas.microsoft.com/office/drawing/2014/main" id="{3118B391-831F-47BE-9153-C7C44F83C98E}"/>
                  </a:ext>
                </a:extLst>
              </p:cNvPr>
              <p:cNvGraphicFramePr/>
              <p:nvPr>
                <p:extLst>
                  <p:ext uri="{D42A27DB-BD31-4B8C-83A1-F6EECF244321}">
                    <p14:modId xmlns:p14="http://schemas.microsoft.com/office/powerpoint/2010/main" val="3007442998"/>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4"/>
              </a:graphicData>
            </a:graphic>
          </p:graphicFrame>
          <p:sp>
            <p:nvSpPr>
              <p:cNvPr id="28" name="Oval 27">
                <a:extLst>
                  <a:ext uri="{FF2B5EF4-FFF2-40B4-BE49-F238E27FC236}">
                    <a16:creationId xmlns:a16="http://schemas.microsoft.com/office/drawing/2014/main" id="{3B2E6D6F-775C-436F-86FE-C6D306B3BBC5}"/>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5" name="TextBox 24">
              <a:extLst>
                <a:ext uri="{FF2B5EF4-FFF2-40B4-BE49-F238E27FC236}">
                  <a16:creationId xmlns:a16="http://schemas.microsoft.com/office/drawing/2014/main" id="{4E3395A8-2459-42A2-BCA7-4B776E6D2F0E}"/>
                </a:ext>
              </a:extLst>
            </p:cNvPr>
            <p:cNvSpPr txBox="1"/>
            <p:nvPr/>
          </p:nvSpPr>
          <p:spPr>
            <a:xfrm>
              <a:off x="655608" y="4114789"/>
              <a:ext cx="2740891" cy="1071062"/>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of survey responders say their outdated information security controls or architecture are a high area of vulnerability.</a:t>
              </a:r>
            </a:p>
          </p:txBody>
        </p:sp>
        <p:sp>
          <p:nvSpPr>
            <p:cNvPr id="26" name="TextBox 25">
              <a:extLst>
                <a:ext uri="{FF2B5EF4-FFF2-40B4-BE49-F238E27FC236}">
                  <a16:creationId xmlns:a16="http://schemas.microsoft.com/office/drawing/2014/main" id="{031E8B05-7F2F-4EDA-BB83-E2A6120582FA}"/>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48%</a:t>
              </a:r>
            </a:p>
          </p:txBody>
        </p:sp>
      </p:grpSp>
      <p:sp>
        <p:nvSpPr>
          <p:cNvPr id="29" name="TextBox 28">
            <a:extLst>
              <a:ext uri="{FF2B5EF4-FFF2-40B4-BE49-F238E27FC236}">
                <a16:creationId xmlns:a16="http://schemas.microsoft.com/office/drawing/2014/main" id="{3D3F29B8-CD84-4E7A-A81A-89C90C9E5FF4}"/>
              </a:ext>
            </a:extLst>
          </p:cNvPr>
          <p:cNvSpPr txBox="1"/>
          <p:nvPr/>
        </p:nvSpPr>
        <p:spPr>
          <a:xfrm>
            <a:off x="7010600" y="5617331"/>
            <a:ext cx="177800"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rPr>
              <a:t>1</a:t>
            </a:r>
          </a:p>
        </p:txBody>
      </p:sp>
      <p:grpSp>
        <p:nvGrpSpPr>
          <p:cNvPr id="30" name="Group 29">
            <a:extLst>
              <a:ext uri="{FF2B5EF4-FFF2-40B4-BE49-F238E27FC236}">
                <a16:creationId xmlns:a16="http://schemas.microsoft.com/office/drawing/2014/main" id="{3232B53B-8AAF-4FB8-87E5-7F28F1D0F2D7}"/>
              </a:ext>
            </a:extLst>
          </p:cNvPr>
          <p:cNvGrpSpPr/>
          <p:nvPr/>
        </p:nvGrpSpPr>
        <p:grpSpPr>
          <a:xfrm>
            <a:off x="8080843" y="3620762"/>
            <a:ext cx="4868659" cy="3245772"/>
            <a:chOff x="-513408" y="2671765"/>
            <a:chExt cx="4868659" cy="3245772"/>
          </a:xfrm>
        </p:grpSpPr>
        <p:grpSp>
          <p:nvGrpSpPr>
            <p:cNvPr id="31" name="Group 30">
              <a:extLst>
                <a:ext uri="{FF2B5EF4-FFF2-40B4-BE49-F238E27FC236}">
                  <a16:creationId xmlns:a16="http://schemas.microsoft.com/office/drawing/2014/main" id="{A224CA62-9FB9-4BAA-919A-53949A706D21}"/>
                </a:ext>
              </a:extLst>
            </p:cNvPr>
            <p:cNvGrpSpPr/>
            <p:nvPr/>
          </p:nvGrpSpPr>
          <p:grpSpPr>
            <a:xfrm>
              <a:off x="-513408" y="2671765"/>
              <a:ext cx="4868659" cy="3245772"/>
              <a:chOff x="-513408" y="2671765"/>
              <a:chExt cx="4868659" cy="3245772"/>
            </a:xfrm>
          </p:grpSpPr>
          <p:graphicFrame>
            <p:nvGraphicFramePr>
              <p:cNvPr id="34" name="Chart 33">
                <a:extLst>
                  <a:ext uri="{FF2B5EF4-FFF2-40B4-BE49-F238E27FC236}">
                    <a16:creationId xmlns:a16="http://schemas.microsoft.com/office/drawing/2014/main" id="{2975A086-6BEF-4690-B6CD-C71E23459505}"/>
                  </a:ext>
                </a:extLst>
              </p:cNvPr>
              <p:cNvGraphicFramePr/>
              <p:nvPr>
                <p:extLst>
                  <p:ext uri="{D42A27DB-BD31-4B8C-83A1-F6EECF244321}">
                    <p14:modId xmlns:p14="http://schemas.microsoft.com/office/powerpoint/2010/main" val="2298177538"/>
                  </p:ext>
                </p:extLst>
              </p:nvPr>
            </p:nvGraphicFramePr>
            <p:xfrm>
              <a:off x="-513408" y="2671765"/>
              <a:ext cx="4868659" cy="3245772"/>
            </p:xfrm>
            <a:graphic>
              <a:graphicData uri="http://schemas.openxmlformats.org/drawingml/2006/chart">
                <c:chart xmlns:c="http://schemas.openxmlformats.org/drawingml/2006/chart" xmlns:r="http://schemas.openxmlformats.org/officeDocument/2006/relationships" r:id="rId5"/>
              </a:graphicData>
            </a:graphic>
          </p:graphicFrame>
          <p:sp>
            <p:nvSpPr>
              <p:cNvPr id="35" name="Oval 34">
                <a:extLst>
                  <a:ext uri="{FF2B5EF4-FFF2-40B4-BE49-F238E27FC236}">
                    <a16:creationId xmlns:a16="http://schemas.microsoft.com/office/drawing/2014/main" id="{5039D5E0-2328-4017-AD41-D4AA7DB33923}"/>
                  </a:ext>
                </a:extLst>
              </p:cNvPr>
              <p:cNvSpPr/>
              <p:nvPr/>
            </p:nvSpPr>
            <p:spPr bwMode="auto">
              <a:xfrm>
                <a:off x="550476" y="2924206"/>
                <a:ext cx="2740891" cy="274089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2" name="TextBox 31">
              <a:extLst>
                <a:ext uri="{FF2B5EF4-FFF2-40B4-BE49-F238E27FC236}">
                  <a16:creationId xmlns:a16="http://schemas.microsoft.com/office/drawing/2014/main" id="{770587F9-BD24-46F0-BD1D-C24FF0C7CF9C}"/>
                </a:ext>
              </a:extLst>
            </p:cNvPr>
            <p:cNvSpPr txBox="1"/>
            <p:nvPr/>
          </p:nvSpPr>
          <p:spPr>
            <a:xfrm>
              <a:off x="655608" y="4114789"/>
              <a:ext cx="2740891" cy="1071062"/>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Cost incurred for each lost or stolen record containing sensitive and confidential information.</a:t>
              </a:r>
            </a:p>
          </p:txBody>
        </p:sp>
        <p:sp>
          <p:nvSpPr>
            <p:cNvPr id="33" name="TextBox 32">
              <a:extLst>
                <a:ext uri="{FF2B5EF4-FFF2-40B4-BE49-F238E27FC236}">
                  <a16:creationId xmlns:a16="http://schemas.microsoft.com/office/drawing/2014/main" id="{131D9C1E-F6BC-4FC9-8825-FFC803C57B6F}"/>
                </a:ext>
              </a:extLst>
            </p:cNvPr>
            <p:cNvSpPr txBox="1"/>
            <p:nvPr/>
          </p:nvSpPr>
          <p:spPr>
            <a:xfrm>
              <a:off x="1036501" y="3376613"/>
              <a:ext cx="1768840" cy="1071062"/>
            </a:xfrm>
            <a:prstGeom prst="rect">
              <a:avLst/>
            </a:prstGeom>
            <a:noFill/>
          </p:spPr>
          <p:txBody>
            <a:bodyPr wrap="square" lIns="182880" tIns="146304" rIns="182880" bIns="146304" rtlCol="0">
              <a:spAutoFit/>
            </a:bodyPr>
            <a:lstStyle/>
            <a:p>
              <a:pPr>
                <a:lnSpc>
                  <a:spcPct val="90000"/>
                </a:lnSpc>
                <a:spcAft>
                  <a:spcPts val="600"/>
                </a:spcAft>
              </a:pPr>
              <a:r>
                <a:rPr lang="en-US" sz="5600" dirty="0">
                  <a:solidFill>
                    <a:schemeClr val="accent1"/>
                  </a:solidFill>
                  <a:latin typeface="Segoe UI Light" panose="020B0502040204020203" pitchFamily="34" charset="0"/>
                  <a:ea typeface="Segoe UI" pitchFamily="34" charset="0"/>
                  <a:cs typeface="Segoe UI Light" panose="020B0502040204020203" pitchFamily="34" charset="0"/>
                </a:rPr>
                <a:t>$148</a:t>
              </a:r>
            </a:p>
          </p:txBody>
        </p:sp>
      </p:grpSp>
      <p:sp>
        <p:nvSpPr>
          <p:cNvPr id="36" name="TextBox 35">
            <a:extLst>
              <a:ext uri="{FF2B5EF4-FFF2-40B4-BE49-F238E27FC236}">
                <a16:creationId xmlns:a16="http://schemas.microsoft.com/office/drawing/2014/main" id="{91EA09BC-2A67-44C9-99ED-36BD75E4B4B6}"/>
              </a:ext>
            </a:extLst>
          </p:cNvPr>
          <p:cNvSpPr txBox="1"/>
          <p:nvPr/>
        </p:nvSpPr>
        <p:spPr>
          <a:xfrm>
            <a:off x="10309922" y="5617331"/>
            <a:ext cx="177800" cy="433965"/>
          </a:xfrm>
          <a:prstGeom prst="rect">
            <a:avLst/>
          </a:prstGeom>
          <a:noFill/>
        </p:spPr>
        <p:txBody>
          <a:bodyPr wrap="square" lIns="182880" tIns="146304" rIns="182880" bIns="146304" rtlCol="0">
            <a:spAutoFit/>
          </a:bodyPr>
          <a:lstStyle/>
          <a:p>
            <a:pPr>
              <a:lnSpc>
                <a:spcPct val="90000"/>
              </a:lnSpc>
              <a:spcAft>
                <a:spcPts val="600"/>
              </a:spcAft>
            </a:pPr>
            <a:r>
              <a:rPr lang="en-US" sz="1000" dirty="0">
                <a:gradFill>
                  <a:gsLst>
                    <a:gs pos="2917">
                      <a:schemeClr val="tx1"/>
                    </a:gs>
                    <a:gs pos="30000">
                      <a:schemeClr val="tx1"/>
                    </a:gs>
                  </a:gsLst>
                  <a:lin ang="5400000" scaled="0"/>
                </a:gradFill>
              </a:rPr>
              <a:t>2</a:t>
            </a:r>
          </a:p>
        </p:txBody>
      </p:sp>
      <p:sp>
        <p:nvSpPr>
          <p:cNvPr id="2" name="TextBox 1">
            <a:extLst>
              <a:ext uri="{FF2B5EF4-FFF2-40B4-BE49-F238E27FC236}">
                <a16:creationId xmlns:a16="http://schemas.microsoft.com/office/drawing/2014/main" id="{CECEF2C6-7932-4DB7-AF5A-78B310D1EDB2}"/>
              </a:ext>
            </a:extLst>
          </p:cNvPr>
          <p:cNvSpPr txBox="1"/>
          <p:nvPr/>
        </p:nvSpPr>
        <p:spPr>
          <a:xfrm>
            <a:off x="6022337" y="2968833"/>
            <a:ext cx="5911336" cy="420115"/>
          </a:xfrm>
          <a:prstGeom prst="rect">
            <a:avLst/>
          </a:prstGeom>
          <a:noFill/>
        </p:spPr>
        <p:txBody>
          <a:bodyPr wrap="square" lIns="182880" tIns="146304" rIns="182880" bIns="146304" rtlCol="0">
            <a:spAutoFit/>
          </a:bodyPr>
          <a:lstStyle/>
          <a:p>
            <a:pPr>
              <a:lnSpc>
                <a:spcPct val="90000"/>
              </a:lnSpc>
              <a:spcAft>
                <a:spcPts val="600"/>
              </a:spcAft>
            </a:pPr>
            <a:r>
              <a:rPr lang="en-US" sz="900" baseline="30000" dirty="0">
                <a:gradFill>
                  <a:gsLst>
                    <a:gs pos="2917">
                      <a:schemeClr val="tx1"/>
                    </a:gs>
                    <a:gs pos="30000">
                      <a:schemeClr val="tx1"/>
                    </a:gs>
                  </a:gsLst>
                  <a:lin ang="5400000" scaled="0"/>
                </a:gradFill>
              </a:rPr>
              <a:t>2</a:t>
            </a:r>
            <a:r>
              <a:rPr lang="en-US" sz="900" dirty="0">
                <a:gradFill>
                  <a:gsLst>
                    <a:gs pos="2917">
                      <a:schemeClr val="tx1"/>
                    </a:gs>
                    <a:gs pos="30000">
                      <a:schemeClr val="tx1"/>
                    </a:gs>
                  </a:gsLst>
                  <a:lin ang="5400000" scaled="0"/>
                </a:gradFill>
              </a:rPr>
              <a:t> </a:t>
            </a:r>
            <a:r>
              <a:rPr lang="en-US" sz="900" dirty="0">
                <a:gradFill>
                  <a:gsLst>
                    <a:gs pos="2917">
                      <a:schemeClr val="tx1"/>
                    </a:gs>
                    <a:gs pos="30000">
                      <a:schemeClr val="tx1"/>
                    </a:gs>
                  </a:gsLst>
                  <a:lin ang="5400000" scaled="0"/>
                </a:gradFill>
                <a:hlinkClick r:id="rId6"/>
              </a:rPr>
              <a:t>https://www.ibm.com/security/data-breach</a:t>
            </a:r>
            <a:r>
              <a:rPr lang="en-US" sz="900" dirty="0">
                <a:gradFill>
                  <a:gsLst>
                    <a:gs pos="2917">
                      <a:schemeClr val="tx1"/>
                    </a:gs>
                    <a:gs pos="30000">
                      <a:schemeClr val="tx1"/>
                    </a:gs>
                  </a:gsLst>
                  <a:lin ang="5400000" scaled="0"/>
                </a:gradFill>
              </a:rPr>
              <a:t> </a:t>
            </a:r>
          </a:p>
        </p:txBody>
      </p:sp>
      <p:pic>
        <p:nvPicPr>
          <p:cNvPr id="37" name="Picture 36">
            <a:extLst>
              <a:ext uri="{FF2B5EF4-FFF2-40B4-BE49-F238E27FC236}">
                <a16:creationId xmlns:a16="http://schemas.microsoft.com/office/drawing/2014/main" id="{8C46A990-1257-4F56-AA29-3D2F36A9CA34}"/>
              </a:ext>
            </a:extLst>
          </p:cNvPr>
          <p:cNvPicPr>
            <a:picLocks noChangeAspect="1"/>
          </p:cNvPicPr>
          <p:nvPr/>
        </p:nvPicPr>
        <p:blipFill rotWithShape="1">
          <a:blip r:embed="rId7"/>
          <a:srcRect b="61982"/>
          <a:stretch/>
        </p:blipFill>
        <p:spPr>
          <a:xfrm>
            <a:off x="6035493" y="2795493"/>
            <a:ext cx="6205311" cy="240463"/>
          </a:xfrm>
          <a:prstGeom prst="rect">
            <a:avLst/>
          </a:prstGeom>
        </p:spPr>
      </p:pic>
    </p:spTree>
    <p:extLst>
      <p:ext uri="{BB962C8B-B14F-4D97-AF65-F5344CB8AC3E}">
        <p14:creationId xmlns:p14="http://schemas.microsoft.com/office/powerpoint/2010/main" val="3345893679"/>
      </p:ext>
    </p:extLst>
  </p:cSld>
  <p:clrMapOvr>
    <a:masterClrMapping/>
  </p:clrMapOvr>
  <p:transition>
    <p:fade/>
  </p:transition>
</p:sld>
</file>

<file path=ppt/theme/theme1.xml><?xml version="1.0" encoding="utf-8"?>
<a:theme xmlns:a="http://schemas.openxmlformats.org/drawingml/2006/main" name="1_Microsoft 365 PPT Template - 2018">
  <a:themeElements>
    <a:clrScheme name="M365">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2.xml><?xml version="1.0" encoding="utf-8"?>
<a:theme xmlns:a="http://schemas.openxmlformats.org/drawingml/2006/main" name="5-50109_Microsoft_Light_Template">
  <a:themeElements>
    <a:clrScheme name="Azure">
      <a:dk1>
        <a:srgbClr val="000000"/>
      </a:dk1>
      <a:lt1>
        <a:srgbClr val="F2F2F2"/>
      </a:lt1>
      <a:dk2>
        <a:srgbClr val="0078D4"/>
      </a:dk2>
      <a:lt2>
        <a:srgbClr val="FFFFFF"/>
      </a:lt2>
      <a:accent1>
        <a:srgbClr val="0078D4"/>
      </a:accent1>
      <a:accent2>
        <a:srgbClr val="002050"/>
      </a:accent2>
      <a:accent3>
        <a:srgbClr val="BAD80A"/>
      </a:accent3>
      <a:accent4>
        <a:srgbClr val="505050"/>
      </a:accent4>
      <a:accent5>
        <a:srgbClr val="00BCF2"/>
      </a:accent5>
      <a:accent6>
        <a:srgbClr val="FFB900"/>
      </a:accent6>
      <a:hlink>
        <a:srgbClr val="0078D4"/>
      </a:hlink>
      <a:folHlink>
        <a:srgbClr val="0078D4"/>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d24c3978-ccc8-41d8-872b-6d96a6776d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2958C0A1A3DD488FE03BE3E839F120" ma:contentTypeVersion="13" ma:contentTypeDescription="Create a new document." ma:contentTypeScope="" ma:versionID="9dc661c6051052a921c174a3a64ac219">
  <xsd:schema xmlns:xsd="http://www.w3.org/2001/XMLSchema" xmlns:xs="http://www.w3.org/2001/XMLSchema" xmlns:p="http://schemas.microsoft.com/office/2006/metadata/properties" xmlns:ns3="d24c3978-ccc8-41d8-872b-6d96a6776d73" xmlns:ns4="8b28a0ac-b8ad-4bec-b5b1-8ade340b427b" targetNamespace="http://schemas.microsoft.com/office/2006/metadata/properties" ma:root="true" ma:fieldsID="d5a8fbe9b189668403adcc54b42e88b4" ns3:_="" ns4:_="">
    <xsd:import namespace="d24c3978-ccc8-41d8-872b-6d96a6776d73"/>
    <xsd:import namespace="8b28a0ac-b8ad-4bec-b5b1-8ade340b42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c3978-ccc8-41d8-872b-6d96a6776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28a0ac-b8ad-4bec-b5b1-8ade340b427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7C08CC-1279-415E-809C-F1FA5DB36473}">
  <ds:schemaRefs>
    <ds:schemaRef ds:uri="http://schemas.microsoft.com/sharepoint/v3/contenttype/forms"/>
  </ds:schemaRefs>
</ds:datastoreItem>
</file>

<file path=customXml/itemProps2.xml><?xml version="1.0" encoding="utf-8"?>
<ds:datastoreItem xmlns:ds="http://schemas.openxmlformats.org/officeDocument/2006/customXml" ds:itemID="{03EB23E4-E8F1-4B1C-ACC0-77CE3E661E24}">
  <ds:schemaRefs>
    <ds:schemaRef ds:uri="http://schemas.microsoft.com/office/2006/metadata/properties"/>
    <ds:schemaRef ds:uri="http://schemas.microsoft.com/office/infopath/2007/PartnerControls"/>
    <ds:schemaRef ds:uri="d24c3978-ccc8-41d8-872b-6d96a6776d73"/>
  </ds:schemaRefs>
</ds:datastoreItem>
</file>

<file path=customXml/itemProps3.xml><?xml version="1.0" encoding="utf-8"?>
<ds:datastoreItem xmlns:ds="http://schemas.openxmlformats.org/officeDocument/2006/customXml" ds:itemID="{6A4EC7DF-FCD0-445F-9B65-1BA853C4E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4c3978-ccc8-41d8-872b-6d96a6776d73"/>
    <ds:schemaRef ds:uri="8b28a0ac-b8ad-4bec-b5b1-8ade340b42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28175</TotalTime>
  <Words>3941</Words>
  <Application>Microsoft Office PowerPoint</Application>
  <PresentationFormat>Custom</PresentationFormat>
  <Paragraphs>384</Paragraphs>
  <Slides>25</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Consolas</vt:lpstr>
      <vt:lpstr>Segoe UI</vt:lpstr>
      <vt:lpstr>Segoe UI </vt:lpstr>
      <vt:lpstr>Segoe UI Light</vt:lpstr>
      <vt:lpstr>Segoe UI Semibold</vt:lpstr>
      <vt:lpstr>Segoe UI Semilight</vt:lpstr>
      <vt:lpstr>Wingdings</vt:lpstr>
      <vt:lpstr>1_Microsoft 365 PPT Template - 2018</vt:lpstr>
      <vt:lpstr>5-50109_Microsoft_Light_Template</vt:lpstr>
      <vt:lpstr>Protect your organization against cyber threats and information loss </vt:lpstr>
      <vt:lpstr>Threat landscape for small businesses and nonprofits</vt:lpstr>
      <vt:lpstr>Why are attacks so successful?</vt:lpstr>
      <vt:lpstr>Where are the biggest security pains for nonprofit organizations? </vt:lpstr>
      <vt:lpstr>Why don’t nonprofit organizations have the security they need? </vt:lpstr>
      <vt:lpstr>Microsoft 365 Business</vt:lpstr>
      <vt:lpstr>Microsoft 365 Business security benefits</vt:lpstr>
      <vt:lpstr>Protect against security threats</vt:lpstr>
      <vt:lpstr>Protect your organization against data leaks</vt:lpstr>
      <vt:lpstr>Control who has access to organizational information</vt:lpstr>
      <vt:lpstr>Our expertise +  Microsoft 365 Business</vt:lpstr>
      <vt:lpstr>PowerPoint Presentation</vt:lpstr>
      <vt:lpstr>Next Steps</vt:lpstr>
      <vt:lpstr>Thank you</vt:lpstr>
      <vt:lpstr>Appendix</vt:lpstr>
      <vt:lpstr>Identity and access management  Secure authentication, conditional access, identity protection. </vt:lpstr>
      <vt:lpstr>PowerPoint Presentation</vt:lpstr>
      <vt:lpstr>Information protection  Discover and classify sensitive information, apply protection based on policy, monitor and remediate, accelerate compliance. </vt:lpstr>
      <vt:lpstr>PowerPoint Presentation</vt:lpstr>
      <vt:lpstr>PowerPoint Presentation</vt:lpstr>
      <vt:lpstr>PowerPoint Presentation</vt:lpstr>
      <vt:lpstr>PowerPoint Presentation</vt:lpstr>
      <vt:lpstr>PowerPoint Presentation</vt:lpstr>
      <vt:lpstr>Nonprofit solution areas</vt:lpstr>
      <vt:lpstr>Partner Microsoft 365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Wilcox</dc:creator>
  <cp:lastModifiedBy>Braathen, Jennifer</cp:lastModifiedBy>
  <cp:revision>398</cp:revision>
  <dcterms:modified xsi:type="dcterms:W3CDTF">2020-11-24T06:20:19Z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0x010100282958C0A1A3DD488FE03BE3E839F120</vt:lpwstr>
  </property>
  <property fmtid="{D5CDD505-2E9C-101B-9397-08002B2CF9AE}" pid="3" name="_dlc_DocIdItemGuid">
    <vt:lpwstr>6b6bad82-26dc-4eea-97fc-77b6c66c3a00</vt:lpwstr>
  </property>
  <property fmtid="{D5CDD505-2E9C-101B-9397-08002B2CF9AE}" pid="4" name="MSIP_Label_f42aa342-8706-4288-bd11-ebb85995028c_Enabled">
    <vt:lpwstr>True</vt:lpwstr>
  </property>
  <property fmtid="{D5CDD505-2E9C-101B-9397-08002B2CF9AE}" pid="5" name="MSIP_Label_f42aa342-8706-4288-bd11-ebb85995028c_SiteId">
    <vt:lpwstr>72f988bf-86f1-41af-91ab-2d7cd011db47</vt:lpwstr>
  </property>
  <property fmtid="{D5CDD505-2E9C-101B-9397-08002B2CF9AE}" pid="6" name="MSIP_Label_f42aa342-8706-4288-bd11-ebb85995028c_Owner">
    <vt:lpwstr>jeprince@microsoft.com</vt:lpwstr>
  </property>
  <property fmtid="{D5CDD505-2E9C-101B-9397-08002B2CF9AE}" pid="7" name="MSIP_Label_f42aa342-8706-4288-bd11-ebb85995028c_SetDate">
    <vt:lpwstr>2017-11-13T21:03:06.9130972Z</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ies>
</file>