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4" r:id="rId5"/>
    <p:sldMasterId id="2147483694" r:id="rId6"/>
  </p:sldMasterIdLst>
  <p:notesMasterIdLst>
    <p:notesMasterId r:id="rId17"/>
  </p:notesMasterIdLst>
  <p:sldIdLst>
    <p:sldId id="322" r:id="rId7"/>
    <p:sldId id="3941" r:id="rId8"/>
    <p:sldId id="3952" r:id="rId9"/>
    <p:sldId id="3950" r:id="rId10"/>
    <p:sldId id="3942" r:id="rId11"/>
    <p:sldId id="3953" r:id="rId12"/>
    <p:sldId id="1565" r:id="rId13"/>
    <p:sldId id="1571" r:id="rId14"/>
    <p:sldId id="1566" r:id="rId15"/>
    <p:sldId id="15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293CED-2238-46E6-A158-734ADD30F30F}" v="51" dt="2020-04-21T04:08:21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431" autoAdjust="0"/>
  </p:normalViewPr>
  <p:slideViewPr>
    <p:cSldViewPr snapToGrid="0">
      <p:cViewPr varScale="1">
        <p:scale>
          <a:sx n="56" d="100"/>
          <a:sy n="56" d="100"/>
        </p:scale>
        <p:origin x="10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7053-5EA3-4AB6-B14C-50B332BDB67A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417B3-252B-4270-9718-B0A292B1B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4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D02E9-FBAF-4086-BF60-E5ADDA813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439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38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933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875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80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29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689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7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82359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8/27/2020 4:06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21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1C034F-12E3-4AE9-AB13-46295E03E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5">
              <a:defRPr/>
            </a:pPr>
            <a:fld id="{CC56EB45-85C9-4475-9FDF-B9A97576CA9F}" type="datetime1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8/27/2020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C0A15-2C37-4D96-B604-C0D2EE00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5">
              <a:defRPr/>
            </a:pPr>
            <a:r>
              <a:rPr lang="en-US">
                <a:solidFill>
                  <a:prstClr val="white">
                    <a:lumMod val="85000"/>
                  </a:prstClr>
                </a:solidFill>
              </a:rPr>
              <a:t>&lt;company name&gt;- SUBJECT TO NDA OR PIA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6B425-D670-4D27-8CB1-4609A8E3E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5">
              <a:defRPr/>
            </a:pPr>
            <a:fld id="{2064D0AA-63B8-4954-A966-5C7D07E178C1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5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1"/>
            <a:ext cx="7454644" cy="90530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Subhead Segoe UI Regular 20/24. Dis </a:t>
            </a:r>
            <a:r>
              <a:rPr lang="en-US" err="1"/>
              <a:t>apid</a:t>
            </a:r>
            <a:r>
              <a:rPr lang="en-US"/>
              <a:t> </a:t>
            </a:r>
            <a:r>
              <a:rPr lang="en-US" err="1"/>
              <a:t>es</a:t>
            </a:r>
            <a:r>
              <a:rPr lang="en-US"/>
              <a:t> </a:t>
            </a:r>
            <a:r>
              <a:rPr lang="en-US" err="1"/>
              <a:t>simusanditis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ex et </a:t>
            </a:r>
            <a:r>
              <a:rPr lang="en-US" err="1"/>
              <a:t>illore</a:t>
            </a:r>
            <a:r>
              <a:rPr lang="en-US"/>
              <a:t>, </a:t>
            </a:r>
            <a:r>
              <a:rPr lang="en-US" err="1"/>
              <a:t>nectationet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dic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vit</a:t>
            </a:r>
            <a:r>
              <a:rPr lang="en-US"/>
              <a:t> </a:t>
            </a:r>
            <a:r>
              <a:rPr lang="en-US" err="1"/>
              <a:t>velestium</a:t>
            </a:r>
            <a:r>
              <a:rPr lang="en-US"/>
              <a:t> </a:t>
            </a:r>
            <a:r>
              <a:rPr lang="en-US" err="1"/>
              <a:t>reperro</a:t>
            </a:r>
            <a:r>
              <a:rPr lang="en-US"/>
              <a:t> </a:t>
            </a:r>
            <a:r>
              <a:rPr lang="en-US" err="1"/>
              <a:t>rroviduntion</a:t>
            </a:r>
            <a:r>
              <a:rPr lang="en-US"/>
              <a:t> </a:t>
            </a:r>
            <a:r>
              <a:rPr lang="en-US" err="1"/>
              <a:t>conem</a:t>
            </a:r>
            <a:r>
              <a:rPr lang="en-US"/>
              <a:t> </a:t>
            </a:r>
            <a:r>
              <a:rPr lang="en-US" err="1"/>
              <a:t>rehend</a:t>
            </a:r>
            <a:r>
              <a:rPr lang="en-US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9"/>
            <a:ext cx="3618381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rgbClr val="2D78D7"/>
                </a:solidFill>
                <a:latin typeface="+mn-lt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13110" y="3160782"/>
            <a:ext cx="3597528" cy="2678201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0346" y="3151389"/>
            <a:ext cx="3622117" cy="2678201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280121" marR="0" indent="-280121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marL="280121" marR="0" lvl="1" indent="-280121" algn="l" defTabSz="914367" rtl="0" eaLnBrk="1" fontAlgn="auto" latinLnBrk="0" hangingPunct="1">
              <a:lnSpc>
                <a:spcPts val="1765"/>
              </a:lnSpc>
              <a:spcBef>
                <a:spcPts val="13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Body copy Segoe Regular 14/18.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  <a:r>
              <a:rPr lang="en-US" err="1"/>
              <a:t>Urestempor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velique</a:t>
            </a:r>
            <a:r>
              <a:rPr lang="en-US"/>
              <a:t> </a:t>
            </a:r>
            <a:r>
              <a:rPr lang="en-US" err="1"/>
              <a:t>perum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qui </a:t>
            </a:r>
            <a:r>
              <a:rPr lang="en-US" err="1"/>
              <a:t>omnimus</a:t>
            </a:r>
            <a:r>
              <a:rPr lang="en-US"/>
              <a:t>, </a:t>
            </a:r>
            <a:r>
              <a:rPr lang="en-US" err="1"/>
              <a:t>sunt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716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2: two columns copy heavy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1966312"/>
            <a:ext cx="5541959" cy="379311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229842" y="1956351"/>
            <a:ext cx="5541959" cy="3793112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Pa </a:t>
            </a:r>
            <a:r>
              <a:rPr lang="en-US" err="1"/>
              <a:t>consed</a:t>
            </a:r>
            <a:r>
              <a:rPr lang="en-US"/>
              <a:t> et </a:t>
            </a:r>
            <a:r>
              <a:rPr lang="en-US" err="1"/>
              <a:t>atur</a:t>
            </a:r>
            <a:r>
              <a:rPr lang="en-US"/>
              <a:t>. </a:t>
            </a:r>
            <a:r>
              <a:rPr lang="en-US" err="1"/>
              <a:t>Serion</a:t>
            </a:r>
            <a:r>
              <a:rPr lang="en-US"/>
              <a:t> </a:t>
            </a:r>
            <a:r>
              <a:rPr lang="en-US" err="1"/>
              <a:t>corepudi</a:t>
            </a:r>
            <a:r>
              <a:rPr lang="en-US"/>
              <a:t> dolor </a:t>
            </a:r>
            <a:r>
              <a:rPr lang="en-US" err="1"/>
              <a:t>adionse</a:t>
            </a:r>
            <a:r>
              <a:rPr lang="en-US"/>
              <a:t> </a:t>
            </a:r>
            <a:r>
              <a:rPr lang="en-US" err="1"/>
              <a:t>quibusame</a:t>
            </a:r>
            <a:r>
              <a:rPr lang="en-US"/>
              <a:t> </a:t>
            </a:r>
            <a:r>
              <a:rPr lang="en-US" err="1"/>
              <a:t>nullabora</a:t>
            </a:r>
            <a:r>
              <a:rPr lang="en-US"/>
              <a:t> </a:t>
            </a:r>
            <a:r>
              <a:rPr lang="en-US" err="1"/>
              <a:t>volent</a:t>
            </a:r>
            <a:r>
              <a:rPr lang="en-US"/>
              <a:t> </a:t>
            </a:r>
            <a:r>
              <a:rPr lang="en-US" err="1"/>
              <a:t>lignam</a:t>
            </a:r>
            <a:r>
              <a:rPr lang="en-US"/>
              <a:t> </a:t>
            </a:r>
            <a:r>
              <a:rPr lang="en-US" err="1"/>
              <a:t>entis</a:t>
            </a:r>
            <a:r>
              <a:rPr lang="en-US"/>
              <a:t> ape </a:t>
            </a:r>
            <a:r>
              <a:rPr lang="en-US" err="1"/>
              <a:t>dolores</a:t>
            </a:r>
            <a:r>
              <a:rPr lang="en-US"/>
              <a:t> se </a:t>
            </a:r>
            <a:r>
              <a:rPr lang="en-US" err="1"/>
              <a:t>voluptae</a:t>
            </a:r>
            <a:r>
              <a:rPr lang="en-US"/>
              <a:t> </a:t>
            </a:r>
            <a:r>
              <a:rPr lang="en-US" err="1"/>
              <a:t>nimolupti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</a:t>
            </a:r>
            <a:r>
              <a:rPr lang="en-US" err="1"/>
              <a:t>simusa</a:t>
            </a:r>
            <a:r>
              <a:rPr lang="en-US"/>
              <a:t> </a:t>
            </a:r>
            <a:r>
              <a:rPr lang="en-US" err="1"/>
              <a:t>doluptur</a:t>
            </a:r>
            <a:r>
              <a:rPr lang="en-US"/>
              <a:t>, sum hic </a:t>
            </a:r>
            <a:r>
              <a:rPr lang="en-US" err="1"/>
              <a:t>tem</a:t>
            </a:r>
            <a:r>
              <a:rPr lang="en-US"/>
              <a:t> qui cum </a:t>
            </a:r>
            <a:r>
              <a:rPr lang="en-US" err="1"/>
              <a:t>evelest</a:t>
            </a:r>
            <a:r>
              <a:rPr lang="en-US"/>
              <a:t>, </a:t>
            </a:r>
            <a:r>
              <a:rPr lang="en-US" err="1"/>
              <a:t>cusapel</a:t>
            </a:r>
            <a:r>
              <a:rPr lang="en-US"/>
              <a:t> et </a:t>
            </a:r>
            <a:r>
              <a:rPr lang="en-US" err="1"/>
              <a:t>unt</a:t>
            </a:r>
            <a:r>
              <a:rPr lang="en-US"/>
              <a:t> et </a:t>
            </a:r>
            <a:r>
              <a:rPr lang="en-US" err="1"/>
              <a:t>hiciisciume</a:t>
            </a:r>
            <a:r>
              <a:rPr lang="en-US"/>
              <a:t> </a:t>
            </a:r>
            <a:r>
              <a:rPr lang="en-US" err="1"/>
              <a:t>vernatiore</a:t>
            </a:r>
            <a:r>
              <a:rPr lang="en-US"/>
              <a:t> </a:t>
            </a:r>
            <a:r>
              <a:rPr lang="en-US" err="1"/>
              <a:t>volenecabor</a:t>
            </a:r>
            <a:r>
              <a:rPr lang="en-US"/>
              <a:t> </a:t>
            </a:r>
            <a:r>
              <a:rPr lang="en-US" err="1"/>
              <a:t>seque</a:t>
            </a:r>
            <a:r>
              <a:rPr lang="en-US"/>
              <a:t> </a:t>
            </a:r>
            <a:r>
              <a:rPr lang="en-US" err="1"/>
              <a:t>officient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</a:t>
            </a:r>
            <a:r>
              <a:rPr lang="en-US" err="1"/>
              <a:t>voluptium</a:t>
            </a:r>
            <a:r>
              <a:rPr lang="en-US"/>
              <a:t> </a:t>
            </a:r>
            <a:r>
              <a:rPr lang="en-US" err="1"/>
              <a:t>natur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volupta</a:t>
            </a:r>
            <a:r>
              <a:rPr lang="en-US"/>
              <a:t> </a:t>
            </a:r>
            <a:r>
              <a:rPr lang="en-US" err="1"/>
              <a:t>tioria</a:t>
            </a:r>
            <a:r>
              <a:rPr lang="en-US"/>
              <a:t> </a:t>
            </a:r>
            <a:r>
              <a:rPr lang="en-US" err="1"/>
              <a:t>venimetur</a:t>
            </a:r>
            <a:r>
              <a:rPr lang="en-US"/>
              <a:t> re </a:t>
            </a:r>
            <a:r>
              <a:rPr lang="en-US" err="1"/>
              <a:t>vel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liqui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sin con re </a:t>
            </a:r>
            <a:r>
              <a:rPr lang="en-US" err="1"/>
              <a:t>laut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volupietur</a:t>
            </a:r>
            <a:r>
              <a:rPr lang="en-US"/>
              <a:t>.</a:t>
            </a:r>
          </a:p>
          <a:p>
            <a:pPr lvl="1"/>
            <a:endParaRPr lang="en-US"/>
          </a:p>
          <a:p>
            <a:pPr lvl="1"/>
            <a:r>
              <a:rPr lang="en-US" err="1"/>
              <a:t>Henestios</a:t>
            </a:r>
            <a:r>
              <a:rPr lang="en-US"/>
              <a:t> </a:t>
            </a:r>
            <a:r>
              <a:rPr lang="en-US" err="1"/>
              <a:t>vellantium</a:t>
            </a:r>
            <a:r>
              <a:rPr lang="en-US"/>
              <a:t> </a:t>
            </a:r>
            <a:r>
              <a:rPr lang="en-US" err="1"/>
              <a:t>simi</a:t>
            </a:r>
            <a:r>
              <a:rPr lang="en-US"/>
              <a:t>, </a:t>
            </a:r>
            <a:r>
              <a:rPr lang="en-US" err="1"/>
              <a:t>quassenime</a:t>
            </a:r>
            <a:r>
              <a:rPr lang="en-US"/>
              <a:t> consent </a:t>
            </a:r>
            <a:r>
              <a:rPr lang="en-US" err="1"/>
              <a:t>emquatincti</a:t>
            </a:r>
            <a:r>
              <a:rPr lang="en-US"/>
              <a:t> to doles </a:t>
            </a:r>
            <a:r>
              <a:rPr lang="en-US" err="1"/>
              <a:t>cium</a:t>
            </a:r>
            <a:r>
              <a:rPr lang="en-US"/>
              <a:t> </a:t>
            </a:r>
            <a:r>
              <a:rPr lang="en-US" err="1"/>
              <a:t>nectur</a:t>
            </a:r>
            <a:r>
              <a:rPr lang="en-US"/>
              <a:t>. </a:t>
            </a:r>
            <a:r>
              <a:rPr lang="en-US" err="1"/>
              <a:t>Experit</a:t>
            </a:r>
            <a:r>
              <a:rPr lang="en-US"/>
              <a:t> </a:t>
            </a:r>
            <a:r>
              <a:rPr lang="en-US" err="1"/>
              <a:t>occus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</a:t>
            </a:r>
            <a:r>
              <a:rPr lang="en-US" err="1"/>
              <a:t>ipsuntius</a:t>
            </a:r>
            <a:r>
              <a:rPr lang="en-US"/>
              <a:t> </a:t>
            </a:r>
            <a:r>
              <a:rPr lang="en-US" err="1"/>
              <a:t>quideli</a:t>
            </a:r>
            <a:r>
              <a:rPr lang="en-US"/>
              <a:t> </a:t>
            </a:r>
            <a:r>
              <a:rPr lang="en-US" err="1"/>
              <a:t>tatiis</a:t>
            </a:r>
            <a:r>
              <a:rPr lang="en-US"/>
              <a:t> rem </a:t>
            </a:r>
            <a:r>
              <a:rPr lang="en-US" err="1"/>
              <a:t>restis</a:t>
            </a:r>
            <a:r>
              <a:rPr lang="en-US"/>
              <a:t> pro </a:t>
            </a:r>
            <a:r>
              <a:rPr lang="en-US" err="1"/>
              <a:t>ium</a:t>
            </a:r>
            <a:r>
              <a:rPr lang="en-US"/>
              <a:t> qui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debist</a:t>
            </a:r>
            <a:r>
              <a:rPr lang="en-US"/>
              <a:t> at </a:t>
            </a:r>
            <a:r>
              <a:rPr lang="en-US" err="1"/>
              <a:t>ilit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cus</a:t>
            </a:r>
            <a:r>
              <a:rPr lang="en-US"/>
              <a:t> </a:t>
            </a:r>
            <a:r>
              <a:rPr lang="en-US" err="1"/>
              <a:t>invenim</a:t>
            </a:r>
            <a:r>
              <a:rPr lang="en-US"/>
              <a:t> </a:t>
            </a:r>
            <a:r>
              <a:rPr lang="en-US" err="1"/>
              <a:t>laborro</a:t>
            </a:r>
            <a:r>
              <a:rPr lang="en-US"/>
              <a:t> </a:t>
            </a:r>
            <a:r>
              <a:rPr lang="en-US" err="1"/>
              <a:t>tem</a:t>
            </a:r>
            <a:r>
              <a:rPr lang="en-US"/>
              <a:t> </a:t>
            </a:r>
            <a:r>
              <a:rPr lang="en-US" err="1"/>
              <a:t>rectiissunt</a:t>
            </a:r>
            <a:r>
              <a:rPr lang="en-US"/>
              <a:t> et, </a:t>
            </a:r>
            <a:r>
              <a:rPr lang="en-US" err="1"/>
              <a:t>nos</a:t>
            </a:r>
            <a:r>
              <a:rPr lang="en-US"/>
              <a:t> </a:t>
            </a:r>
            <a:r>
              <a:rPr lang="en-US" err="1"/>
              <a:t>doloratia</a:t>
            </a:r>
            <a:r>
              <a:rPr lang="en-US"/>
              <a:t> et </a:t>
            </a:r>
            <a:r>
              <a:rPr lang="en-US" err="1"/>
              <a:t>opta</a:t>
            </a:r>
            <a:r>
              <a:rPr lang="en-US"/>
              <a:t> dis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modis</a:t>
            </a:r>
            <a:r>
              <a:rPr lang="en-US"/>
              <a:t> </a:t>
            </a:r>
            <a:r>
              <a:rPr lang="en-US" err="1"/>
              <a:t>rerat</a:t>
            </a:r>
            <a:r>
              <a:rPr lang="en-US"/>
              <a:t> </a:t>
            </a:r>
            <a:r>
              <a:rPr lang="en-US" err="1"/>
              <a:t>oditatu</a:t>
            </a:r>
            <a:r>
              <a:rPr lang="en-US"/>
              <a:t> </a:t>
            </a:r>
            <a:r>
              <a:rPr lang="en-US" err="1"/>
              <a:t>reseque</a:t>
            </a:r>
            <a:r>
              <a:rPr lang="en-US"/>
              <a:t> </a:t>
            </a:r>
            <a:r>
              <a:rPr lang="en-US" err="1"/>
              <a:t>nisque</a:t>
            </a:r>
            <a:r>
              <a:rPr lang="en-US"/>
              <a:t> rem </a:t>
            </a:r>
            <a:r>
              <a:rPr lang="en-US" err="1"/>
              <a:t>rempores</a:t>
            </a:r>
            <a:r>
              <a:rPr lang="en-US"/>
              <a:t>. </a:t>
            </a:r>
            <a:r>
              <a:rPr lang="en-US" err="1"/>
              <a:t>Anduntus</a:t>
            </a:r>
            <a:r>
              <a:rPr lang="en-US"/>
              <a:t> </a:t>
            </a:r>
            <a:r>
              <a:rPr lang="en-US" err="1"/>
              <a:t>dolecta</a:t>
            </a:r>
            <a:r>
              <a:rPr lang="en-US"/>
              <a:t> </a:t>
            </a:r>
            <a:r>
              <a:rPr lang="en-US" err="1"/>
              <a:t>tiusam</a:t>
            </a:r>
            <a:r>
              <a:rPr lang="en-US"/>
              <a:t> </a:t>
            </a:r>
            <a:r>
              <a:rPr lang="en-US" err="1"/>
              <a:t>esto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, at. </a:t>
            </a:r>
            <a:r>
              <a:rPr lang="en-US" err="1"/>
              <a:t>Haria</a:t>
            </a:r>
            <a:r>
              <a:rPr lang="en-US"/>
              <a:t> dis </a:t>
            </a:r>
            <a:r>
              <a:rPr lang="en-US" err="1"/>
              <a:t>eum</a:t>
            </a:r>
            <a:r>
              <a:rPr lang="en-US"/>
              <a:t> a </a:t>
            </a:r>
            <a:r>
              <a:rPr lang="en-US" err="1"/>
              <a:t>sitibus</a:t>
            </a:r>
            <a:r>
              <a:rPr lang="en-US"/>
              <a:t> </a:t>
            </a:r>
            <a:r>
              <a:rPr lang="en-US" err="1"/>
              <a:t>volorib</a:t>
            </a:r>
            <a:r>
              <a:rPr lang="en-US"/>
              <a:t> </a:t>
            </a:r>
            <a:r>
              <a:rPr lang="en-US" err="1"/>
              <a:t>usapere</a:t>
            </a:r>
            <a:r>
              <a:rPr lang="en-US"/>
              <a:t> </a:t>
            </a:r>
            <a:r>
              <a:rPr lang="en-US" err="1"/>
              <a:t>nonse</a:t>
            </a:r>
            <a:r>
              <a:rPr lang="en-US"/>
              <a:t> </a:t>
            </a:r>
            <a:r>
              <a:rPr lang="en-US" err="1"/>
              <a:t>cullit</a:t>
            </a:r>
            <a:r>
              <a:rPr lang="en-US"/>
              <a:t> </a:t>
            </a:r>
            <a:r>
              <a:rPr lang="en-US" err="1"/>
              <a:t>iditatquam</a:t>
            </a:r>
            <a:r>
              <a:rPr lang="en-US"/>
              <a:t> </a:t>
            </a:r>
            <a:r>
              <a:rPr lang="en-US" err="1"/>
              <a:t>hil</a:t>
            </a:r>
            <a:r>
              <a:rPr lang="en-US"/>
              <a:t> </a:t>
            </a:r>
            <a:r>
              <a:rPr lang="en-US" err="1"/>
              <a:t>mincius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debit </a:t>
            </a:r>
            <a:r>
              <a:rPr lang="en-US" err="1"/>
              <a:t>quae</a:t>
            </a:r>
            <a:r>
              <a:rPr lang="en-US"/>
              <a:t> sit.</a:t>
            </a:r>
          </a:p>
        </p:txBody>
      </p:sp>
    </p:spTree>
    <p:extLst>
      <p:ext uri="{BB962C8B-B14F-4D97-AF65-F5344CB8AC3E}">
        <p14:creationId xmlns:p14="http://schemas.microsoft.com/office/powerpoint/2010/main" val="389735829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455992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915101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4303151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8144081" y="1599723"/>
            <a:ext cx="3618383" cy="3128966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7" name="Content Placeholder 15"/>
          <p:cNvSpPr>
            <a:spLocks noGrp="1"/>
          </p:cNvSpPr>
          <p:nvPr>
            <p:ph sz="quarter" idx="18" hasCustomPrompt="1"/>
          </p:nvPr>
        </p:nvSpPr>
        <p:spPr>
          <a:xfrm>
            <a:off x="4759922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18" name="Content Placeholder 15"/>
          <p:cNvSpPr>
            <a:spLocks noGrp="1"/>
          </p:cNvSpPr>
          <p:nvPr>
            <p:ph sz="quarter" idx="19" hasCustomPrompt="1"/>
          </p:nvPr>
        </p:nvSpPr>
        <p:spPr>
          <a:xfrm>
            <a:off x="8604744" y="1958094"/>
            <a:ext cx="2698612" cy="241147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3426875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55995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67818"/>
            <a:ext cx="1693247" cy="277879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3167818"/>
            <a:ext cx="1693247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0662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222995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45328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067660" y="3167818"/>
            <a:ext cx="1693247" cy="2803460"/>
          </a:xfrm>
        </p:spPr>
        <p:txBody>
          <a:bodyPr lIns="0" tIns="0" rIns="0" bIns="0"/>
          <a:lstStyle>
            <a:lvl1pPr marL="0" marR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372" b="1" kern="1200" spc="0" baseline="0" dirty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378328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00662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222995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145328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067660" y="2136155"/>
            <a:ext cx="1693247" cy="1021696"/>
          </a:xfrm>
        </p:spPr>
        <p:txBody>
          <a:bodyPr>
            <a:noAutofit/>
          </a:bodyPr>
          <a:lstStyle>
            <a:lvl1pPr marL="0" indent="0">
              <a:buNone/>
              <a:defRPr sz="1961"/>
            </a:lvl1pPr>
          </a:lstStyle>
          <a:p>
            <a:pPr lvl="0"/>
            <a:r>
              <a:rPr lang="en-US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9786872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3137" strike="noStrike" spc="-127" baseline="0">
                <a:solidFill>
                  <a:srgbClr val="2F2F2F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5838723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bg1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3600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rgbClr val="2D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11834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55994" y="881921"/>
            <a:ext cx="7454643" cy="3558191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5294" spc="-147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490"/>
              </a:lnSpc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6757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881922"/>
            <a:ext cx="7454644" cy="2649187"/>
          </a:xfrm>
          <a:noFill/>
        </p:spPr>
        <p:txBody>
          <a:bodyPr wrap="square" lIns="0" tIns="0" rIns="0" bIns="0" anchor="t" anchorCtr="0">
            <a:noAutofit/>
          </a:bodyPr>
          <a:lstStyle>
            <a:lvl1pPr>
              <a:lnSpc>
                <a:spcPts val="5490"/>
              </a:lnSpc>
              <a:defRPr sz="5294" spc="-147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110053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554195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1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229842" y="0"/>
            <a:ext cx="5962158" cy="68580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530350" ty="0" sx="66000" sy="66000" flip="none" algn="tl"/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90208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EA68F-3DBD-4E7E-932C-AF3E19D1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25">
              <a:defRPr/>
            </a:pPr>
            <a:fld id="{4F24F8FE-039C-4BD1-93DC-05B7F4455EE4}" type="datetime1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8/27/2020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4CA11-6EB9-4E42-847C-599A704DB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25">
              <a:defRPr/>
            </a:pPr>
            <a:r>
              <a:rPr lang="en-US">
                <a:solidFill>
                  <a:prstClr val="white">
                    <a:lumMod val="85000"/>
                  </a:prstClr>
                </a:solidFill>
              </a:rPr>
              <a:t>&lt;company name&gt;- SUBJECT TO NDA OR PIA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FE70C-4225-4E0C-86C3-1832D633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25">
              <a:defRPr/>
            </a:pPr>
            <a:fld id="{2064D0AA-63B8-4954-A966-5C7D07E178C1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0EAF12-2ABA-44F5-8FEE-C5829967A4E2}"/>
              </a:ext>
            </a:extLst>
          </p:cNvPr>
          <p:cNvSpPr/>
          <p:nvPr userDrawn="1"/>
        </p:nvSpPr>
        <p:spPr>
          <a:xfrm>
            <a:off x="0" y="6073232"/>
            <a:ext cx="2882498" cy="5484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9A4AE6-8739-4E66-A231-350BC7A52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"/>
            <a:ext cx="12192000" cy="548837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 algn="l">
              <a:defRPr sz="3600" baseline="0">
                <a:solidFill>
                  <a:srgbClr val="FFFF00"/>
                </a:solidFill>
                <a:latin typeface="+mn-lt"/>
              </a:defRPr>
            </a:lvl1pPr>
          </a:lstStyle>
          <a:p>
            <a:r>
              <a:rPr lang="en-US"/>
              <a:t>Insert This Slide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30EC121-E61A-4774-817D-9478F417EC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48468"/>
            <a:ext cx="12192000" cy="5524764"/>
          </a:xfrm>
          <a:solidFill>
            <a:schemeClr val="bg1"/>
          </a:solidFill>
        </p:spPr>
        <p:txBody>
          <a:bodyPr>
            <a:normAutofit/>
          </a:bodyPr>
          <a:lstStyle>
            <a:lvl1pPr marL="158288" indent="-158288">
              <a:lnSpc>
                <a:spcPct val="100000"/>
              </a:lnSpc>
              <a:defRPr sz="3262"/>
            </a:lvl1pPr>
            <a:lvl2pPr marL="362621" indent="-156849">
              <a:lnSpc>
                <a:spcPct val="100000"/>
              </a:lnSpc>
              <a:defRPr sz="2800"/>
            </a:lvl2pPr>
            <a:lvl3pPr marL="520909" indent="-158288">
              <a:lnSpc>
                <a:spcPct val="100000"/>
              </a:lnSpc>
              <a:defRPr sz="2400"/>
            </a:lvl3pPr>
            <a:lvl4pPr marL="670562" indent="-149655">
              <a:lnSpc>
                <a:spcPct val="100000"/>
              </a:lnSpc>
              <a:defRPr sz="2000"/>
            </a:lvl4pPr>
            <a:lvl5pPr marL="828849" indent="-158288">
              <a:lnSpc>
                <a:spcPct val="100000"/>
              </a:lnSpc>
              <a:defRPr sz="1800"/>
            </a:lvl5pPr>
          </a:lstStyle>
          <a:p>
            <a:pPr lvl="0"/>
            <a:r>
              <a:rPr lang="en-US"/>
              <a:t>Insert Slide Notes</a:t>
            </a:r>
          </a:p>
          <a:p>
            <a:pPr lvl="1"/>
            <a:r>
              <a:rPr lang="en-US"/>
              <a:t>Second level Notes</a:t>
            </a:r>
          </a:p>
          <a:p>
            <a:pPr lvl="2"/>
            <a:r>
              <a:rPr lang="en-US"/>
              <a:t>Third level Notes</a:t>
            </a:r>
          </a:p>
          <a:p>
            <a:pPr lvl="3"/>
            <a:r>
              <a:rPr lang="en-US"/>
              <a:t>Fourth level Notes</a:t>
            </a:r>
          </a:p>
          <a:p>
            <a:pPr lvl="4"/>
            <a:r>
              <a:rPr lang="en-US"/>
              <a:t>Fifth level Notes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ED6CC61-523B-4763-9137-791F3C04D7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2498" y="6073232"/>
            <a:ext cx="9309502" cy="54846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>
              <a:buNone/>
              <a:defRPr>
                <a:solidFill>
                  <a:srgbClr val="FFFF00"/>
                </a:solidFill>
              </a:defRPr>
            </a:lvl1pPr>
          </a:lstStyle>
          <a:p>
            <a:pPr lvl="0"/>
            <a:r>
              <a:rPr lang="en-US"/>
              <a:t>Insert Next Slide Title</a:t>
            </a:r>
          </a:p>
        </p:txBody>
      </p:sp>
      <p:sp>
        <p:nvSpPr>
          <p:cNvPr id="10" name="Chevron 6">
            <a:extLst>
              <a:ext uri="{FF2B5EF4-FFF2-40B4-BE49-F238E27FC236}">
                <a16:creationId xmlns:a16="http://schemas.microsoft.com/office/drawing/2014/main" id="{B1B3DA47-9473-4D8E-8A42-B7EEE161C389}"/>
              </a:ext>
            </a:extLst>
          </p:cNvPr>
          <p:cNvSpPr/>
          <p:nvPr userDrawn="1"/>
        </p:nvSpPr>
        <p:spPr>
          <a:xfrm>
            <a:off x="1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Chevron 7">
            <a:extLst>
              <a:ext uri="{FF2B5EF4-FFF2-40B4-BE49-F238E27FC236}">
                <a16:creationId xmlns:a16="http://schemas.microsoft.com/office/drawing/2014/main" id="{76A5A0C8-0611-4696-B5E1-4FD78B7F5357}"/>
              </a:ext>
            </a:extLst>
          </p:cNvPr>
          <p:cNvSpPr/>
          <p:nvPr userDrawn="1"/>
        </p:nvSpPr>
        <p:spPr>
          <a:xfrm>
            <a:off x="383018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Chevron 8">
            <a:extLst>
              <a:ext uri="{FF2B5EF4-FFF2-40B4-BE49-F238E27FC236}">
                <a16:creationId xmlns:a16="http://schemas.microsoft.com/office/drawing/2014/main" id="{54F50FB9-35E3-4468-9BFA-0CC259A29DC9}"/>
              </a:ext>
            </a:extLst>
          </p:cNvPr>
          <p:cNvSpPr/>
          <p:nvPr userDrawn="1"/>
        </p:nvSpPr>
        <p:spPr>
          <a:xfrm>
            <a:off x="766035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Chevron 9">
            <a:extLst>
              <a:ext uri="{FF2B5EF4-FFF2-40B4-BE49-F238E27FC236}">
                <a16:creationId xmlns:a16="http://schemas.microsoft.com/office/drawing/2014/main" id="{7718782E-1EF1-4CF9-9BD4-49D189FA5F77}"/>
              </a:ext>
            </a:extLst>
          </p:cNvPr>
          <p:cNvSpPr/>
          <p:nvPr userDrawn="1"/>
        </p:nvSpPr>
        <p:spPr>
          <a:xfrm>
            <a:off x="1149052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Chevron 10">
            <a:extLst>
              <a:ext uri="{FF2B5EF4-FFF2-40B4-BE49-F238E27FC236}">
                <a16:creationId xmlns:a16="http://schemas.microsoft.com/office/drawing/2014/main" id="{3A4804F9-3A3D-4CA3-8AA3-9F16305894B0}"/>
              </a:ext>
            </a:extLst>
          </p:cNvPr>
          <p:cNvSpPr/>
          <p:nvPr userDrawn="1"/>
        </p:nvSpPr>
        <p:spPr>
          <a:xfrm>
            <a:off x="1532069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Chevron 11">
            <a:extLst>
              <a:ext uri="{FF2B5EF4-FFF2-40B4-BE49-F238E27FC236}">
                <a16:creationId xmlns:a16="http://schemas.microsoft.com/office/drawing/2014/main" id="{83989D27-7C9B-4C11-B787-71FBE825B723}"/>
              </a:ext>
            </a:extLst>
          </p:cNvPr>
          <p:cNvSpPr/>
          <p:nvPr userDrawn="1"/>
        </p:nvSpPr>
        <p:spPr>
          <a:xfrm>
            <a:off x="1915086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Chevron 12">
            <a:extLst>
              <a:ext uri="{FF2B5EF4-FFF2-40B4-BE49-F238E27FC236}">
                <a16:creationId xmlns:a16="http://schemas.microsoft.com/office/drawing/2014/main" id="{3F39B4C4-BFD9-4396-ADE3-798B78822EB3}"/>
              </a:ext>
            </a:extLst>
          </p:cNvPr>
          <p:cNvSpPr/>
          <p:nvPr userDrawn="1"/>
        </p:nvSpPr>
        <p:spPr>
          <a:xfrm>
            <a:off x="2298103" y="6073232"/>
            <a:ext cx="584397" cy="548466"/>
          </a:xfrm>
          <a:prstGeom prst="chevr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532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55995" y="2126198"/>
            <a:ext cx="3618381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03151" y="2126198"/>
            <a:ext cx="3607487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9413" y="2126198"/>
            <a:ext cx="3623050" cy="260249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 sz="1961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Photo layout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rgbClr val="2D78D7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00039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rgbClr val="2D78D7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144083" y="4927922"/>
            <a:ext cx="3618381" cy="118606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>
                <a:solidFill>
                  <a:srgbClr val="2D78D7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sit et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37501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2"/>
            <a:ext cx="4758211" cy="60353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pt-BR"/>
              <a:t>Subhead Segoe UI Regular 20/24. Em volor resequaectur.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2707597"/>
            <a:ext cx="4758210" cy="2521331"/>
          </a:xfrm>
        </p:spPr>
        <p:txBody>
          <a:bodyPr lIns="0" tIns="0" rIns="0" bIns="0"/>
          <a:lstStyle>
            <a:lvl1pPr marL="280121" indent="-280121">
              <a:lnSpc>
                <a:spcPts val="1765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72" b="0" i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 </a:t>
            </a:r>
          </a:p>
          <a:p>
            <a:pPr lvl="0"/>
            <a:endParaRPr lang="en-US"/>
          </a:p>
          <a:p>
            <a:pPr lvl="0"/>
            <a:r>
              <a:rPr lang="en-US"/>
              <a:t>Body copy 14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, </a:t>
            </a:r>
            <a:r>
              <a:rPr lang="en-US" err="1"/>
              <a:t>omnimusdae</a:t>
            </a:r>
            <a:r>
              <a:rPr lang="en-US"/>
              <a:t>. </a:t>
            </a:r>
            <a:r>
              <a:rPr lang="en-US" err="1"/>
              <a:t>Icaecatur</a:t>
            </a:r>
            <a:r>
              <a:rPr lang="en-US"/>
              <a:t>. </a:t>
            </a:r>
            <a:r>
              <a:rPr lang="en-US" err="1"/>
              <a:t>Boribus</a:t>
            </a:r>
            <a:r>
              <a:rPr lang="en-US"/>
              <a:t> </a:t>
            </a:r>
            <a:r>
              <a:rPr lang="en-US" err="1"/>
              <a:t>sinctius</a:t>
            </a:r>
            <a:r>
              <a:rPr lang="en-US"/>
              <a:t> </a:t>
            </a:r>
            <a:r>
              <a:rPr lang="en-US" err="1"/>
              <a:t>nimaxime</a:t>
            </a:r>
            <a:r>
              <a:rPr lang="en-US"/>
              <a:t> </a:t>
            </a:r>
            <a:r>
              <a:rPr lang="en-US" err="1"/>
              <a:t>nonsequibus</a:t>
            </a:r>
            <a:r>
              <a:rPr lang="en-US"/>
              <a:t> </a:t>
            </a:r>
            <a:r>
              <a:rPr lang="en-US" err="1"/>
              <a:t>dollendis</a:t>
            </a:r>
            <a:r>
              <a:rPr lang="en-US"/>
              <a:t> as </a:t>
            </a:r>
            <a:r>
              <a:rPr lang="en-US" err="1"/>
              <a:t>autestiatur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40059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2: two columns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1957473"/>
            <a:ext cx="1693247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sz="1372" b="1">
                <a:solidFill>
                  <a:srgbClr val="2D78D7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378328" y="1957473"/>
            <a:ext cx="1693247" cy="2803460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882"/>
              </a:spcBef>
              <a:buNone/>
              <a:defRPr lang="en-US" sz="1372" b="1" kern="1200" spc="0" baseline="0" dirty="0" smtClean="0">
                <a:solidFill>
                  <a:srgbClr val="2D78D7"/>
                </a:solidFill>
                <a:latin typeface="+mn-lt"/>
                <a:ea typeface="+mn-ea"/>
                <a:cs typeface="+mn-cs"/>
              </a:defRPr>
            </a:lvl1pPr>
            <a:lvl2pPr marL="0" marR="0" indent="0" algn="l" defTabSz="914367" rtl="0" eaLnBrk="1" fontAlgn="auto" latinLnBrk="0" hangingPunct="1">
              <a:lnSpc>
                <a:spcPts val="1765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marL="0" marR="0" lvl="0" indent="0" algn="l" defTabSz="914367" rtl="0" eaLnBrk="1" fontAlgn="auto" latinLnBrk="0" hangingPunct="1">
              <a:lnSpc>
                <a:spcPts val="1765"/>
              </a:lnSpc>
              <a:spcBef>
                <a:spcPts val="882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Paragraph title Segoe UI bold 14</a:t>
            </a:r>
          </a:p>
          <a:p>
            <a:pPr lvl="1"/>
            <a:r>
              <a:rPr lang="en-US"/>
              <a:t>Body copy Segoe Regular 14/18.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 ape </a:t>
            </a:r>
            <a:r>
              <a:rPr lang="en-US" err="1"/>
              <a:t>est</a:t>
            </a:r>
            <a:r>
              <a:rPr lang="en-US"/>
              <a:t>, qui </a:t>
            </a:r>
            <a:r>
              <a:rPr lang="en-US" err="1"/>
              <a:t>sincit</a:t>
            </a:r>
            <a:r>
              <a:rPr lang="en-US"/>
              <a:t>. </a:t>
            </a:r>
            <a:r>
              <a:rPr lang="en-US" err="1"/>
              <a:t>Unt</a:t>
            </a:r>
            <a:r>
              <a:rPr lang="en-US"/>
              <a:t> faces et </a:t>
            </a:r>
            <a:r>
              <a:rPr lang="en-US" err="1"/>
              <a:t>labore</a:t>
            </a:r>
            <a:r>
              <a:rPr lang="en-US"/>
              <a:t> </a:t>
            </a:r>
            <a:r>
              <a:rPr lang="en-US" err="1"/>
              <a:t>ium</a:t>
            </a:r>
            <a:r>
              <a:rPr lang="en-US"/>
              <a:t> el id et re od </a:t>
            </a:r>
            <a:r>
              <a:rPr lang="en-US" err="1"/>
              <a:t>utem</a:t>
            </a:r>
            <a:r>
              <a:rPr lang="en-US"/>
              <a:t> que </a:t>
            </a:r>
            <a:r>
              <a:rPr lang="en-US" err="1"/>
              <a:t>nist</a:t>
            </a:r>
            <a:r>
              <a:rPr lang="en-US"/>
              <a:t> et </a:t>
            </a:r>
            <a:r>
              <a:rPr lang="en-US" err="1"/>
              <a:t>ped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dolore</a:t>
            </a:r>
            <a:r>
              <a:rPr lang="en-US"/>
              <a:t> is et lam, </a:t>
            </a:r>
            <a:r>
              <a:rPr lang="en-US" err="1"/>
              <a:t>vendunt</a:t>
            </a:r>
            <a:r>
              <a:rPr lang="en-US"/>
              <a:t> </a:t>
            </a:r>
            <a:r>
              <a:rPr lang="en-US" err="1"/>
              <a:t>voluptatur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414517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Device layout 3</a:t>
            </a:r>
          </a:p>
        </p:txBody>
      </p:sp>
    </p:spTree>
    <p:extLst>
      <p:ext uri="{BB962C8B-B14F-4D97-AF65-F5344CB8AC3E}">
        <p14:creationId xmlns:p14="http://schemas.microsoft.com/office/powerpoint/2010/main" val="38649474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55996" y="2126199"/>
            <a:ext cx="361837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Chart examples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5661040"/>
            <a:ext cx="3618381" cy="14388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2" y="5815322"/>
            <a:ext cx="3618381" cy="301770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  <a:defRPr sz="980" b="0" i="0">
                <a:solidFill>
                  <a:schemeClr val="tx1"/>
                </a:solidFill>
                <a:latin typeface="+mn-lt"/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03155" y="5661040"/>
            <a:ext cx="3607484" cy="14388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03152" y="5815322"/>
            <a:ext cx="3607487" cy="301770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8139414" y="5661040"/>
            <a:ext cx="3629281" cy="143886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882"/>
              </a:spcBef>
              <a:buNone/>
              <a:defRPr sz="980">
                <a:solidFill>
                  <a:schemeClr val="tx1"/>
                </a:solidFill>
              </a:defRPr>
            </a:lvl1pPr>
            <a:lvl2pPr marL="0" marR="0" indent="0" algn="l" defTabSz="914367" rtl="0" eaLnBrk="1" fontAlgn="auto" latinLnBrk="0" hangingPunct="1">
              <a:lnSpc>
                <a:spcPts val="1176"/>
              </a:lnSpc>
              <a:spcBef>
                <a:spcPts val="441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98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Caption title Segoe </a:t>
            </a:r>
            <a:r>
              <a:rPr lang="en-US" err="1"/>
              <a:t>Semibold</a:t>
            </a:r>
            <a:r>
              <a:rPr lang="en-US"/>
              <a:t> 10/12. 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8139414" y="5815322"/>
            <a:ext cx="3629278" cy="301770"/>
          </a:xfrm>
        </p:spPr>
        <p:txBody>
          <a:bodyPr vert="horz" wrap="square" lIns="0" tIns="0" rIns="0" bIns="0" rtlCol="0">
            <a:spAutoFit/>
          </a:bodyPr>
          <a:lstStyle>
            <a:lvl1pPr marL="454418" indent="-454418">
              <a:tabLst/>
              <a:defRPr lang="en-US" sz="980" b="0" i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176"/>
              </a:lnSpc>
              <a:spcBef>
                <a:spcPts val="882"/>
              </a:spcBef>
              <a:buFont typeface="Arial" panose="020B0604020202020204" pitchFamily="34" charset="0"/>
              <a:buNone/>
            </a:pPr>
            <a:r>
              <a:rPr lang="en-US"/>
              <a:t>Caption body copy Segoe Regular 10/12. </a:t>
            </a:r>
            <a:r>
              <a:rPr lang="en-US" err="1"/>
              <a:t>Cavorest</a:t>
            </a:r>
            <a:r>
              <a:rPr lang="en-US"/>
              <a:t> a </a:t>
            </a:r>
            <a:r>
              <a:rPr lang="en-US" err="1"/>
              <a:t>aut</a:t>
            </a:r>
            <a:r>
              <a:rPr lang="en-US"/>
              <a:t> arum </a:t>
            </a:r>
            <a:r>
              <a:rPr lang="en-US" err="1"/>
              <a:t>quam</a:t>
            </a:r>
            <a:r>
              <a:rPr lang="en-US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03152" y="2126199"/>
            <a:ext cx="3607487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139412" y="2126199"/>
            <a:ext cx="3623051" cy="3534843"/>
          </a:xfrm>
        </p:spPr>
        <p:txBody>
          <a:bodyPr anchor="ctr">
            <a:noAutofit/>
          </a:bodyPr>
          <a:lstStyle>
            <a:lvl1pPr marL="0" indent="0" algn="ctr">
              <a:buNone/>
              <a:defRPr sz="2353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474971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rgbClr val="2F2F2F"/>
                </a:solidFill>
              </a:defRPr>
            </a:lvl1pPr>
          </a:lstStyle>
          <a:p>
            <a:r>
              <a:rPr lang="en-US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5995" y="2126198"/>
            <a:ext cx="11306469" cy="67345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903870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1837309"/>
            <a:ext cx="80678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rgbClr val="2D78D7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5" y="440495"/>
            <a:ext cx="91717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92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455996" y="440495"/>
            <a:ext cx="914788" cy="196431"/>
            <a:chOff x="465139" y="449264"/>
            <a:chExt cx="933131" cy="2003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" name="MS logo gray - EMF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1837309"/>
            <a:ext cx="8067822" cy="1793104"/>
          </a:xfrm>
          <a:noFill/>
        </p:spPr>
        <p:txBody>
          <a:bodyPr lIns="0" tIns="0" rIns="0" bIns="0" anchor="t" anchorCtr="0"/>
          <a:lstStyle>
            <a:lvl1pPr>
              <a:lnSpc>
                <a:spcPts val="2941"/>
              </a:lnSpc>
              <a:defRPr sz="2745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38961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48212" y="470067"/>
            <a:ext cx="1454257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4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0296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8D021AE-9061-475E-B75F-6B105FCA8E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31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A215E83-E4E4-4455-B424-F4925BA1B73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696913" y="1106489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931FB9D-5ABA-40EB-ABAD-561DD69350C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904535" y="1106489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0B3AD9D-7389-46CB-9282-D659C98946F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112158" y="1106489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050F100-D99D-4618-AB17-493795F3355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319778" y="1106489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2ECEC38-5F08-4AC1-B408-72F3E578649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527401" y="1106489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BACCF23-45AF-44F0-93CB-550E85385BA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96913" y="2512924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9CA5854-F353-4CB1-9A4C-F376DCFDD2C7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2904535" y="2512924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40856EF-E81C-425D-9CBE-890EF0D74CA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5112158" y="2512924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E907113-EE45-4F14-A43B-D84C2F4F814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19778" y="2512924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E7A21B7-BA89-4792-A7CE-4B032EBF847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9527401" y="2512924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815D10E-B09E-49F0-8A08-C8EBFE35B0C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96913" y="3919358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8922F25-2466-4EF7-A92C-CE8393FDCBB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904535" y="3919358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F9685EC-DD7E-44FE-9449-73428D9F7B2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112158" y="3919358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E557FBD-1A32-4807-9119-D2577B89B9A1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319778" y="3919358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7DC57CD-E57A-4B7C-8697-B3001CCF78D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527401" y="3919358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4DB326CB-74EF-4E2C-B00B-4F02503DFE49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696913" y="5325791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83F8CB1-A628-4CF0-91B0-62E6AE139828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2904535" y="5325791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57574B-944F-489A-84FA-4239CA57F643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5112158" y="5325791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1CA1289-0A6E-49B6-B8E6-85D1C99B863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319778" y="5325791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F3FCB5C-F769-4A31-AF09-3DEE850CBCD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9527401" y="5325791"/>
            <a:ext cx="2032000" cy="1143000"/>
          </a:xfrm>
          <a:ln w="317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1269"/>
            </a:lvl1pPr>
          </a:lstStyle>
          <a:p>
            <a:endParaRPr lang="en-US"/>
          </a:p>
        </p:txBody>
      </p:sp>
      <p:sp>
        <p:nvSpPr>
          <p:cNvPr id="27" name="Title 22">
            <a:extLst>
              <a:ext uri="{FF2B5EF4-FFF2-40B4-BE49-F238E27FC236}">
                <a16:creationId xmlns:a16="http://schemas.microsoft.com/office/drawing/2014/main" id="{F67BBE1D-C834-48F1-BFA5-853A33C0F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466"/>
            <a:ext cx="12192000" cy="605245"/>
          </a:xfrm>
        </p:spPr>
        <p:txBody>
          <a:bodyPr/>
          <a:lstStyle>
            <a:lvl1pPr algn="ctr"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D780E0CF-9EE0-44D0-A330-7446B86FCF55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0" y="6699380"/>
            <a:ext cx="1027416" cy="158620"/>
          </a:xfrm>
        </p:spPr>
        <p:txBody>
          <a:bodyPr/>
          <a:lstStyle/>
          <a:p>
            <a:pPr defTabSz="914225">
              <a:defRPr/>
            </a:pPr>
            <a:fld id="{CC56EB45-85C9-4475-9FDF-B9A97576CA9F}" type="datetime1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8/27/2020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9" name="Footer Placeholder 5">
            <a:extLst>
              <a:ext uri="{FF2B5EF4-FFF2-40B4-BE49-F238E27FC236}">
                <a16:creationId xmlns:a16="http://schemas.microsoft.com/office/drawing/2014/main" id="{BDC08111-10B7-4B19-A311-78B2839109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1376738" y="6699380"/>
            <a:ext cx="9914561" cy="158620"/>
          </a:xfrm>
        </p:spPr>
        <p:txBody>
          <a:bodyPr/>
          <a:lstStyle/>
          <a:p>
            <a:pPr defTabSz="914225">
              <a:defRPr/>
            </a:pPr>
            <a:r>
              <a:rPr lang="en-US">
                <a:solidFill>
                  <a:prstClr val="white">
                    <a:lumMod val="85000"/>
                  </a:prstClr>
                </a:solidFill>
              </a:rPr>
              <a:t>&lt;company name&gt;- SUBJECT TO NDA OR PIA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235A0CF-F073-4B79-AEB3-B6303646B88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11609798" y="6699379"/>
            <a:ext cx="582202" cy="158620"/>
          </a:xfrm>
        </p:spPr>
        <p:txBody>
          <a:bodyPr/>
          <a:lstStyle/>
          <a:p>
            <a:pPr defTabSz="914225">
              <a:defRPr/>
            </a:pPr>
            <a:fld id="{2064D0AA-63B8-4954-A966-5C7D07E178C1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12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7687809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424" y="440495"/>
            <a:ext cx="11336039" cy="75802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9996357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E8FCB-4630-4168-8323-30E85BF2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E97F6-14E2-4D99-BDC5-D4BA6F3C8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ECC7F-6B73-402E-B98E-089AF010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B1DAB-ACE7-49FD-A3EA-AA89B5899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BA96-D566-4B6B-9630-C2806226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9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3E1A-A067-4B1C-866E-075B61E16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181583-1445-44E1-94B8-2A43530F72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2" indent="0" algn="ctr">
              <a:buNone/>
              <a:defRPr sz="2000"/>
            </a:lvl2pPr>
            <a:lvl3pPr marL="914225" indent="0" algn="ctr">
              <a:buNone/>
              <a:defRPr sz="1800"/>
            </a:lvl3pPr>
            <a:lvl4pPr marL="1371337" indent="0" algn="ctr">
              <a:buNone/>
              <a:defRPr sz="1600"/>
            </a:lvl4pPr>
            <a:lvl5pPr marL="1828449" indent="0" algn="ctr">
              <a:buNone/>
              <a:defRPr sz="1600"/>
            </a:lvl5pPr>
            <a:lvl6pPr marL="2285561" indent="0" algn="ctr">
              <a:buNone/>
              <a:defRPr sz="1600"/>
            </a:lvl6pPr>
            <a:lvl7pPr marL="2742674" indent="0" algn="ctr">
              <a:buNone/>
              <a:defRPr sz="1600"/>
            </a:lvl7pPr>
            <a:lvl8pPr marL="3199785" indent="0" algn="ctr">
              <a:buNone/>
              <a:defRPr sz="1600"/>
            </a:lvl8pPr>
            <a:lvl9pPr marL="365689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DF8E4-31FC-486A-B3CE-60B4E20F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7F1D5-BB4E-42C1-8570-60BA72FA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DEC21-81F5-4F71-BA70-A31289B7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534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9F8AE-6D1B-421D-B69B-2CFD0F59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7E488-F9D9-4F69-A6A6-33A8C8F8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A7540-A2DD-41D4-B117-5BBD3E89D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C69B4-EFBE-4C59-A3A5-D0CDE73B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73D79-E8EF-43F2-B7AB-018A72BE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20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5B4C-D491-42E9-B135-C9A338F56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5DB68-9121-4F6F-B10C-796F72C0A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4E2D3-A513-4F46-A2B7-DEA1B297E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743C3-7418-4B24-A902-7432614D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4102E-FF86-438B-9437-5F485389A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534CD-846C-4547-B338-3E87D8A4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1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056C-6C45-412F-B285-821F51CB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C8696-85D9-444E-B6A4-479D7CE4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D0E6F-178C-4401-B6F7-F10E1677F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70DFD-939B-4893-950B-6CF0FA31B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2" indent="0">
              <a:buNone/>
              <a:defRPr sz="2000" b="1"/>
            </a:lvl2pPr>
            <a:lvl3pPr marL="914225" indent="0">
              <a:buNone/>
              <a:defRPr sz="1800" b="1"/>
            </a:lvl3pPr>
            <a:lvl4pPr marL="1371337" indent="0">
              <a:buNone/>
              <a:defRPr sz="1600" b="1"/>
            </a:lvl4pPr>
            <a:lvl5pPr marL="1828449" indent="0">
              <a:buNone/>
              <a:defRPr sz="1600" b="1"/>
            </a:lvl5pPr>
            <a:lvl6pPr marL="2285561" indent="0">
              <a:buNone/>
              <a:defRPr sz="1600" b="1"/>
            </a:lvl6pPr>
            <a:lvl7pPr marL="2742674" indent="0">
              <a:buNone/>
              <a:defRPr sz="1600" b="1"/>
            </a:lvl7pPr>
            <a:lvl8pPr marL="3199785" indent="0">
              <a:buNone/>
              <a:defRPr sz="1600" b="1"/>
            </a:lvl8pPr>
            <a:lvl9pPr marL="365689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9DEC89-3450-41CD-A5FE-DE61F34EF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9AA5-81B8-4F8C-AF5D-89DEF3B7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19584-E10B-4A57-AC87-3E3D47D2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9F0AD-9D29-4EE3-ACB8-C16B8B5B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98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0DDB-0664-4513-AA6C-C1082BF7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3A2F5-9495-440E-B4FB-67094681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083EB-4B6A-4C3B-91E6-700E1416F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7DAED-9551-42E7-A944-4541FB25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39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C8428C-3493-42B6-91DD-2319658D4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2CAF8-67C1-4B07-8AC6-99CB7C9C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B518-ABAF-4611-A6D5-5DA8EF0B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8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44A1-635C-4BD0-83B6-B876C0E22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E988-DCC2-41A7-86F0-7B7A70FE3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11107-A2F1-42FB-A9F4-4718336B5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BD7C2-FB32-4A08-ADA2-D87AF97E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1A026-CC28-4E9D-9C67-81126E23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89F48-29D8-44D6-9788-080A8079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4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trike="noStrike" spc="-147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5995" y="440495"/>
            <a:ext cx="91717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1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0265-27FD-4335-A19F-2673A78E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C0890-1AB1-4A6B-B092-7FB0824B5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12" indent="0">
              <a:buNone/>
              <a:defRPr sz="2800"/>
            </a:lvl2pPr>
            <a:lvl3pPr marL="914225" indent="0">
              <a:buNone/>
              <a:defRPr sz="2400"/>
            </a:lvl3pPr>
            <a:lvl4pPr marL="1371337" indent="0">
              <a:buNone/>
              <a:defRPr sz="2000"/>
            </a:lvl4pPr>
            <a:lvl5pPr marL="1828449" indent="0">
              <a:buNone/>
              <a:defRPr sz="2000"/>
            </a:lvl5pPr>
            <a:lvl6pPr marL="2285561" indent="0">
              <a:buNone/>
              <a:defRPr sz="2000"/>
            </a:lvl6pPr>
            <a:lvl7pPr marL="2742674" indent="0">
              <a:buNone/>
              <a:defRPr sz="2000"/>
            </a:lvl7pPr>
            <a:lvl8pPr marL="3199785" indent="0">
              <a:buNone/>
              <a:defRPr sz="2000"/>
            </a:lvl8pPr>
            <a:lvl9pPr marL="36568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09E0-B2EF-4F79-8C6E-BBBF8B766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12" indent="0">
              <a:buNone/>
              <a:defRPr sz="1400"/>
            </a:lvl2pPr>
            <a:lvl3pPr marL="914225" indent="0">
              <a:buNone/>
              <a:defRPr sz="1200"/>
            </a:lvl3pPr>
            <a:lvl4pPr marL="1371337" indent="0">
              <a:buNone/>
              <a:defRPr sz="1000"/>
            </a:lvl4pPr>
            <a:lvl5pPr marL="1828449" indent="0">
              <a:buNone/>
              <a:defRPr sz="1000"/>
            </a:lvl5pPr>
            <a:lvl6pPr marL="2285561" indent="0">
              <a:buNone/>
              <a:defRPr sz="1000"/>
            </a:lvl6pPr>
            <a:lvl7pPr marL="2742674" indent="0">
              <a:buNone/>
              <a:defRPr sz="1000"/>
            </a:lvl7pPr>
            <a:lvl8pPr marL="3199785" indent="0">
              <a:buNone/>
              <a:defRPr sz="1000"/>
            </a:lvl8pPr>
            <a:lvl9pPr marL="365689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C118F-D065-4CA9-9E29-5CAB6E54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AEA14-36DB-434C-86EE-3ED51561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D9DF5-8029-4ABB-A0FA-419AA9C9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48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E82F-B9A0-4DAF-9A54-01230A53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0B230-D207-4113-8F40-A4B82FF0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2FE58-1A5D-4CD1-8D88-250A83277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C2081-2E96-4840-B3DA-71A8A0C3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DF866-F486-4067-990C-C0212083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05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EF50B0-E950-434D-9E0E-5E7A5B67B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7F178-9AF1-40D2-BC49-78CFD8AFD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92584-30DC-4A49-8435-5CFEA271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6C01B-49CF-49A8-98F1-E9D3B3CA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E17E0-BDF6-4662-8AE1-DC534D4D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8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36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spc="-100" baseline="0">
                <a:solidFill>
                  <a:srgbClr val="0078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718220" y="6430611"/>
            <a:ext cx="369012" cy="280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32418"/>
            <a:fld id="{E56E1E0D-91DC-4CD6-A314-3A5ED6BDCB41}" type="slidenum">
              <a:rPr lang="en-US" sz="1200" b="0" smtClean="0">
                <a:solidFill>
                  <a:srgbClr val="000000"/>
                </a:solidFill>
                <a:latin typeface="+mn-lt"/>
                <a:cs typeface="Segoe UI Semibold" panose="020B0702040204020203" pitchFamily="34" charset="0"/>
              </a:rPr>
              <a:pPr algn="l" defTabSz="932418"/>
              <a:t>‹#›</a:t>
            </a:fld>
            <a:endParaRPr lang="en-US" sz="1400" b="0">
              <a:solidFill>
                <a:srgbClr val="000000"/>
              </a:solidFill>
              <a:latin typeface="+mn-lt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943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Office 365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5996" y="440495"/>
            <a:ext cx="914788" cy="196431"/>
            <a:chOff x="465139" y="449264"/>
            <a:chExt cx="933131" cy="200341"/>
          </a:xfrm>
        </p:grpSpPr>
        <p:pic>
          <p:nvPicPr>
            <p:cNvPr id="97" name="Picture 96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716" r="872" b="4064"/>
            <a:stretch/>
          </p:blipFill>
          <p:spPr bwMode="black">
            <a:xfrm>
              <a:off x="721996" y="459092"/>
              <a:ext cx="676274" cy="187779"/>
            </a:xfrm>
            <a:prstGeom prst="rect">
              <a:avLst/>
            </a:prstGeom>
          </p:spPr>
        </p:pic>
        <p:pic>
          <p:nvPicPr>
            <p:cNvPr id="64" name="MS logo gray - EMF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414"/>
            <a:stretch/>
          </p:blipFill>
          <p:spPr bwMode="black">
            <a:xfrm>
              <a:off x="465139" y="449264"/>
              <a:ext cx="220661" cy="200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3354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6" r="872" b="4064"/>
          <a:stretch/>
        </p:blipFill>
        <p:spPr bwMode="black">
          <a:xfrm>
            <a:off x="707803" y="450131"/>
            <a:ext cx="662980" cy="18411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BCS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64" name="MS logo gray - EM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414"/>
          <a:stretch/>
        </p:blipFill>
        <p:spPr bwMode="black">
          <a:xfrm>
            <a:off x="455996" y="440495"/>
            <a:ext cx="21632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84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rah\Documents\_SSD_Business\Clients\BridgePartners\1517_BP_BCS_Ppts_Jessica\_BCS Photos\MSC17_fastFolks_007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 userDrawn="1"/>
        </p:nvSpPr>
        <p:spPr bwMode="auto">
          <a:xfrm>
            <a:off x="-1" y="0"/>
            <a:ext cx="4308191" cy="235512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1000"/>
                </a:schemeClr>
              </a:gs>
              <a:gs pos="51000">
                <a:schemeClr val="accent1">
                  <a:tint val="23500"/>
                  <a:satMod val="160000"/>
                  <a:alpha val="0"/>
                </a:schemeClr>
              </a:gs>
            </a:gsLst>
            <a:lin ang="30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5994" y="2977054"/>
            <a:ext cx="8067822" cy="1793104"/>
          </a:xfrm>
          <a:noFill/>
        </p:spPr>
        <p:txBody>
          <a:bodyPr lIns="0" tIns="91440" rIns="146304" bIns="91440" anchor="b" anchorCtr="0"/>
          <a:lstStyle>
            <a:lvl1pPr>
              <a:defRPr sz="5294" spc="-147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BCS presentation title or event name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2753" y="4736471"/>
            <a:ext cx="8359808" cy="715931"/>
          </a:xfrm>
          <a:noFill/>
        </p:spPr>
        <p:txBody>
          <a:bodyPr lIns="0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1765" spc="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Author Name</a:t>
            </a:r>
          </a:p>
          <a:p>
            <a:pPr lvl="0"/>
            <a:r>
              <a:rPr lang="en-US"/>
              <a:t>Date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6" r="872" b="4064"/>
          <a:stretch/>
        </p:blipFill>
        <p:spPr bwMode="black">
          <a:xfrm>
            <a:off x="707803" y="450131"/>
            <a:ext cx="662980" cy="184114"/>
          </a:xfrm>
          <a:prstGeom prst="rect">
            <a:avLst/>
          </a:prstGeom>
        </p:spPr>
      </p:pic>
      <p:pic>
        <p:nvPicPr>
          <p:cNvPr id="14" name="MS logo gray - EM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414"/>
          <a:stretch/>
        </p:blipFill>
        <p:spPr bwMode="black">
          <a:xfrm>
            <a:off x="455996" y="440495"/>
            <a:ext cx="216323" cy="1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34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941692"/>
            <a:ext cx="3618381" cy="899665"/>
          </a:xfrm>
        </p:spPr>
        <p:txBody>
          <a:bodyPr lIns="0" tIns="0" rIns="0" bIns="0"/>
          <a:lstStyle>
            <a:lvl1pPr>
              <a:defRPr sz="1765" spc="-49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29843" y="941692"/>
            <a:ext cx="3837818" cy="3786998"/>
          </a:xfrm>
        </p:spPr>
        <p:txBody>
          <a:bodyPr wrap="square" lIns="0" tIns="0" rIns="0" bIns="0">
            <a:noAutofit/>
          </a:bodyPr>
          <a:lstStyle>
            <a:lvl1pPr marL="0" indent="0" defTabSz="507330">
              <a:buNone/>
              <a:defRPr sz="1765" spc="-49" baseline="0">
                <a:solidFill>
                  <a:srgbClr val="2D78D7"/>
                </a:solidFill>
                <a:latin typeface="+mj-lt"/>
              </a:defRPr>
            </a:lvl1pPr>
            <a:lvl2pPr marL="224097" indent="0">
              <a:buNone/>
              <a:defRPr sz="1765"/>
            </a:lvl2pPr>
            <a:lvl3pPr marL="448193" indent="0">
              <a:buNone/>
              <a:defRPr sz="1765"/>
            </a:lvl3pPr>
            <a:lvl4pPr marL="672290" indent="0">
              <a:buNone/>
              <a:defRPr sz="1765"/>
            </a:lvl4pPr>
            <a:lvl5pPr marL="896386" indent="0">
              <a:buNone/>
              <a:defRPr sz="1765"/>
            </a:lvl5pPr>
          </a:lstStyle>
          <a:p>
            <a:pPr lvl="0"/>
            <a:r>
              <a:rPr lang="en-US"/>
              <a:t>##	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212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5995" y="620428"/>
            <a:ext cx="11306469" cy="403137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137"/>
              </a:lnSpc>
              <a:defRPr sz="2745">
                <a:solidFill>
                  <a:schemeClr val="tx1"/>
                </a:solidFill>
              </a:defRPr>
            </a:lvl1pPr>
          </a:lstStyle>
          <a:p>
            <a:r>
              <a:rPr lang="en-US"/>
              <a:t>Heading Segoe UI </a:t>
            </a:r>
            <a:r>
              <a:rPr lang="en-US" err="1"/>
              <a:t>Semibold</a:t>
            </a:r>
            <a:r>
              <a:rPr lang="en-US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95" y="1882332"/>
            <a:ext cx="11306469" cy="28777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353"/>
              </a:lnSpc>
              <a:buNone/>
              <a:defRPr sz="1961" b="0" i="0">
                <a:solidFill>
                  <a:schemeClr val="tx1"/>
                </a:solidFill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95" y="3151388"/>
            <a:ext cx="11306469" cy="452654"/>
          </a:xfrm>
        </p:spPr>
        <p:txBody>
          <a:bodyPr lIns="0" tIns="0" rIns="0" bIns="0"/>
          <a:lstStyle>
            <a:lvl1pPr marL="0" indent="0">
              <a:lnSpc>
                <a:spcPts val="1765"/>
              </a:lnSpc>
              <a:spcBef>
                <a:spcPts val="0"/>
              </a:spcBef>
              <a:buNone/>
              <a:defRPr sz="1372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765"/>
              </a:lnSpc>
              <a:spcBef>
                <a:spcPts val="0"/>
              </a:spcBef>
              <a:buNone/>
              <a:defRPr sz="1372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Medium: paragraph title Segoe UI bold 14/18</a:t>
            </a:r>
          </a:p>
          <a:p>
            <a:pPr lvl="1"/>
            <a:r>
              <a:rPr lang="en-US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55995" y="4390304"/>
            <a:ext cx="11306469" cy="301770"/>
          </a:xfrm>
        </p:spPr>
        <p:txBody>
          <a:bodyPr lIns="0" tIns="0" rIns="0" bIns="0"/>
          <a:lstStyle>
            <a:lvl1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1pPr>
            <a:lvl2pPr marL="0" indent="0">
              <a:lnSpc>
                <a:spcPts val="1176"/>
              </a:lnSpc>
              <a:spcBef>
                <a:spcPts val="0"/>
              </a:spcBef>
              <a:buNone/>
              <a:defRPr sz="980">
                <a:solidFill>
                  <a:schemeClr val="tx1"/>
                </a:solidFill>
              </a:defRPr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Small: caption title Segoe </a:t>
            </a:r>
            <a:r>
              <a:rPr lang="en-US" err="1"/>
              <a:t>Semibold</a:t>
            </a:r>
            <a:r>
              <a:rPr lang="en-US"/>
              <a:t> 10/12</a:t>
            </a:r>
          </a:p>
          <a:p>
            <a:pPr lvl="1"/>
            <a:r>
              <a:rPr lang="en-US"/>
              <a:t>Caption Segoe Regular 10/12</a:t>
            </a:r>
          </a:p>
        </p:txBody>
      </p:sp>
    </p:spTree>
    <p:extLst>
      <p:ext uri="{BB962C8B-B14F-4D97-AF65-F5344CB8AC3E}">
        <p14:creationId xmlns:p14="http://schemas.microsoft.com/office/powerpoint/2010/main" val="58954993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7753F9-E543-4333-93CA-28C8667C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1" y="97998"/>
            <a:ext cx="11901756" cy="734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5706E-E64F-40A6-B5DC-99AF3B8BE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831" y="1126983"/>
            <a:ext cx="119017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0BF63-CF62-415C-86EC-34A20C2C2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99380"/>
            <a:ext cx="1027416" cy="1586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914225">
              <a:defRPr/>
            </a:pPr>
            <a:fld id="{0711AC0A-2895-47D1-B6A7-3693EABA312C}" type="datetime1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8/27/2020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A3835-D433-40DB-86CB-666B9C76D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6738" y="6699380"/>
            <a:ext cx="9914561" cy="1586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914225">
              <a:defRPr/>
            </a:pPr>
            <a:r>
              <a:rPr lang="en-US">
                <a:solidFill>
                  <a:prstClr val="white">
                    <a:lumMod val="85000"/>
                  </a:prstClr>
                </a:solidFill>
              </a:rPr>
              <a:t>&lt;company name&gt;- SUBJECT TO NDA OR PIA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C4291-D825-4356-AA67-4C39648AA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9798" y="6699379"/>
            <a:ext cx="582202" cy="1586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defTabSz="914225">
              <a:defRPr/>
            </a:pPr>
            <a:fld id="{2064D0AA-63B8-4954-A966-5C7D07E178C1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 defTabSz="914225">
                <a:defRPr/>
              </a:pPr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7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l" defTabSz="9142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66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59989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005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11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1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4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32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  <p:sldLayoutId id="2147483693" r:id="rId28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47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n-lt"/>
          <a:ea typeface="+mn-ea"/>
          <a:cs typeface="Segoe UI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381">
          <p15:clr>
            <a:srgbClr val="C35EA4"/>
          </p15:clr>
        </p15:guide>
        <p15:guide id="4" pos="1528">
          <p15:clr>
            <a:srgbClr val="C35EA4"/>
          </p15:clr>
        </p15:guide>
        <p15:guide id="5" pos="2618">
          <p15:clr>
            <a:srgbClr val="C35EA4"/>
          </p15:clr>
        </p15:guide>
        <p15:guide id="6" pos="2765">
          <p15:clr>
            <a:srgbClr val="C35EA4"/>
          </p15:clr>
        </p15:guide>
        <p15:guide id="7" pos="3854">
          <p15:clr>
            <a:srgbClr val="C35EA4"/>
          </p15:clr>
        </p15:guide>
        <p15:guide id="8" pos="4003">
          <p15:clr>
            <a:srgbClr val="C35EA4"/>
          </p15:clr>
        </p15:guide>
        <p15:guide id="9" pos="5083">
          <p15:clr>
            <a:srgbClr val="C35EA4"/>
          </p15:clr>
        </p15:guide>
        <p15:guide id="10" pos="5230">
          <p15:clr>
            <a:srgbClr val="C35EA4"/>
          </p15:clr>
        </p15:guide>
        <p15:guide id="11" pos="6323">
          <p15:clr>
            <a:srgbClr val="C35EA4"/>
          </p15:clr>
        </p15:guide>
        <p15:guide id="12" pos="6469">
          <p15:clr>
            <a:srgbClr val="C35EA4"/>
          </p15:clr>
        </p15:guide>
        <p15:guide id="16" pos="293">
          <p15:clr>
            <a:srgbClr val="F26B43"/>
          </p15:clr>
        </p15:guide>
        <p15:guide id="17" pos="7558">
          <p15:clr>
            <a:srgbClr val="F26B43"/>
          </p15:clr>
        </p15:guide>
        <p15:guide id="18" orient="horz" pos="751">
          <p15:clr>
            <a:srgbClr val="5ACBF0"/>
          </p15:clr>
        </p15:guide>
        <p15:guide id="19" orient="horz" pos="1366">
          <p15:clr>
            <a:srgbClr val="5ACBF0"/>
          </p15:clr>
        </p15:guide>
        <p15:guide id="20" orient="horz" pos="605">
          <p15:clr>
            <a:srgbClr val="5ACBF0"/>
          </p15:clr>
        </p15:guide>
        <p15:guide id="21" orient="horz" pos="1514">
          <p15:clr>
            <a:srgbClr val="5ACBF0"/>
          </p15:clr>
        </p15:guide>
        <p15:guide id="22" orient="horz" pos="2130">
          <p15:clr>
            <a:srgbClr val="5ACBF0"/>
          </p15:clr>
        </p15:guide>
        <p15:guide id="23" orient="horz" pos="2275">
          <p15:clr>
            <a:srgbClr val="5ACBF0"/>
          </p15:clr>
        </p15:guide>
        <p15:guide id="25" orient="horz" pos="283">
          <p15:clr>
            <a:srgbClr val="F26B43"/>
          </p15:clr>
        </p15:guide>
        <p15:guide id="26" orient="horz" pos="4120">
          <p15:clr>
            <a:srgbClr val="F26B43"/>
          </p15:clr>
        </p15:guide>
        <p15:guide id="27" orient="horz" pos="2891">
          <p15:clr>
            <a:srgbClr val="5ACBF0"/>
          </p15:clr>
        </p15:guide>
        <p15:guide id="28" orient="horz" pos="3038">
          <p15:clr>
            <a:srgbClr val="5ACBF0"/>
          </p15:clr>
        </p15:guide>
        <p15:guide id="29" orient="horz" pos="3654">
          <p15:clr>
            <a:srgbClr val="5ACBF0"/>
          </p15:clr>
        </p15:guide>
        <p15:guide id="30" orient="horz" pos="380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BEC10-163B-456A-88B9-F3585240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4AFB6-401A-437A-847C-BFFB9323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62357-D4D2-4772-B85B-96A2E675D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9FC38-1502-415A-BFAE-BD6B8C82E006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60A3F-8F9E-4421-94BE-1F1D150A3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2353266" y="0"/>
            <a:ext cx="809841" cy="4348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7B026-74A0-4B0D-9EC4-954132BAA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662DF-4244-4AAF-81DF-409E08C9E651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 rot="5400000">
            <a:off x="10591618" y="1850330"/>
            <a:ext cx="4323140" cy="650982"/>
            <a:chOff x="2413342" y="5250720"/>
            <a:chExt cx="4323140" cy="650982"/>
          </a:xfrm>
        </p:grpSpPr>
        <p:sp>
          <p:nvSpPr>
            <p:cNvPr id="7" name="Rectangle 6"/>
            <p:cNvSpPr/>
            <p:nvPr userDrawn="1"/>
          </p:nvSpPr>
          <p:spPr>
            <a:xfrm rot="16200000">
              <a:off x="2647780" y="5083030"/>
              <a:ext cx="645550" cy="991789"/>
            </a:xfrm>
            <a:prstGeom prst="rect">
              <a:avLst/>
            </a:prstGeom>
            <a:noFill/>
            <a:ln w="28575">
              <a:solidFill>
                <a:srgbClr val="0078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TextBox 7"/>
            <p:cNvSpPr txBox="1"/>
            <p:nvPr userDrawn="1"/>
          </p:nvSpPr>
          <p:spPr>
            <a:xfrm>
              <a:off x="2413342" y="5391631"/>
              <a:ext cx="1095375" cy="39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050">
                  <a:solidFill>
                    <a:srgbClr val="0078D7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Blue</a:t>
              </a:r>
            </a:p>
            <a:p>
              <a:pPr algn="ctr"/>
              <a:r>
                <a:rPr lang="en-US" sz="90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R0 G120 B215</a:t>
              </a:r>
            </a:p>
          </p:txBody>
        </p:sp>
        <p:sp>
          <p:nvSpPr>
            <p:cNvPr id="9" name="Right Triangle 8"/>
            <p:cNvSpPr/>
            <p:nvPr userDrawn="1"/>
          </p:nvSpPr>
          <p:spPr>
            <a:xfrm rot="5400000">
              <a:off x="2501895" y="5243971"/>
              <a:ext cx="312564" cy="358352"/>
            </a:xfrm>
            <a:prstGeom prst="rtTriangle">
              <a:avLst/>
            </a:prstGeom>
            <a:solidFill>
              <a:srgbClr val="007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 userDrawn="1"/>
          </p:nvSpPr>
          <p:spPr>
            <a:xfrm rot="16200000">
              <a:off x="3715768" y="5083031"/>
              <a:ext cx="645552" cy="991789"/>
            </a:xfrm>
            <a:prstGeom prst="rect">
              <a:avLst/>
            </a:prstGeom>
            <a:noFill/>
            <a:ln w="28575">
              <a:solidFill>
                <a:srgbClr val="002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3499191" y="5391631"/>
              <a:ext cx="1095375" cy="39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rgbClr val="00205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Dark Blue</a:t>
              </a:r>
            </a:p>
            <a:p>
              <a:pPr algn="ctr"/>
              <a:r>
                <a:rPr lang="en-US" sz="90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R0 G32 B80</a:t>
              </a:r>
            </a:p>
          </p:txBody>
        </p:sp>
        <p:sp>
          <p:nvSpPr>
            <p:cNvPr id="12" name="Right Triangle 11"/>
            <p:cNvSpPr/>
            <p:nvPr userDrawn="1"/>
          </p:nvSpPr>
          <p:spPr>
            <a:xfrm rot="5400000">
              <a:off x="3573876" y="5227826"/>
              <a:ext cx="312564" cy="358352"/>
            </a:xfrm>
            <a:prstGeom prst="rtTriangle">
              <a:avLst/>
            </a:prstGeom>
            <a:solidFill>
              <a:srgbClr val="002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/>
            <p:cNvSpPr/>
            <p:nvPr userDrawn="1"/>
          </p:nvSpPr>
          <p:spPr>
            <a:xfrm rot="16200000">
              <a:off x="4782719" y="5083186"/>
              <a:ext cx="645237" cy="991789"/>
            </a:xfrm>
            <a:prstGeom prst="rect">
              <a:avLst/>
            </a:prstGeom>
            <a:noFill/>
            <a:ln w="28575">
              <a:solidFill>
                <a:srgbClr val="7373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4565983" y="5391944"/>
              <a:ext cx="1095375" cy="39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rgbClr val="737373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Mid Gray</a:t>
              </a:r>
            </a:p>
            <a:p>
              <a:pPr algn="ctr"/>
              <a:r>
                <a:rPr lang="en-US" sz="90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R115 G115 B115</a:t>
              </a:r>
            </a:p>
          </p:txBody>
        </p:sp>
        <p:sp>
          <p:nvSpPr>
            <p:cNvPr id="15" name="Right Triangle 14"/>
            <p:cNvSpPr/>
            <p:nvPr userDrawn="1"/>
          </p:nvSpPr>
          <p:spPr>
            <a:xfrm rot="5400000">
              <a:off x="4640668" y="5228139"/>
              <a:ext cx="312564" cy="358352"/>
            </a:xfrm>
            <a:prstGeom prst="rtTriangle">
              <a:avLst/>
            </a:prstGeom>
            <a:solidFill>
              <a:srgbClr val="7373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 rot="16200000">
              <a:off x="5857842" y="5083185"/>
              <a:ext cx="645237" cy="991789"/>
            </a:xfrm>
            <a:prstGeom prst="rect">
              <a:avLst/>
            </a:prstGeom>
            <a:noFill/>
            <a:ln w="28575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5641107" y="5391943"/>
              <a:ext cx="1095375" cy="398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050">
                  <a:solidFill>
                    <a:srgbClr val="737373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Light Gray</a:t>
              </a:r>
            </a:p>
            <a:p>
              <a:pPr algn="ctr"/>
              <a:r>
                <a:rPr lang="en-US" sz="900">
                  <a:solidFill>
                    <a:srgbClr val="73737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R230 G230 B230</a:t>
              </a:r>
            </a:p>
          </p:txBody>
        </p:sp>
        <p:sp>
          <p:nvSpPr>
            <p:cNvPr id="18" name="Right Triangle 17"/>
            <p:cNvSpPr/>
            <p:nvPr userDrawn="1"/>
          </p:nvSpPr>
          <p:spPr>
            <a:xfrm rot="5400000">
              <a:off x="5715792" y="5228138"/>
              <a:ext cx="312564" cy="358352"/>
            </a:xfrm>
            <a:prstGeom prst="rtTriangle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49327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2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5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8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1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2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1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4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7" algn="l" defTabSz="9142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ka.ms/aadj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hyperlink" Target="https://techcommunity.microsoft.com/t5/Microsoft-365-Business-Blog/Microsoft-365-Business-Supports-On-premises-Active-Directory/ba-p/227234" TargetMode="External"/><Relationship Id="rId4" Type="http://schemas.openxmlformats.org/officeDocument/2006/relationships/hyperlink" Target="http://aka.ms/hybridaadj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microsoft.com/trustcenter/securit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microsoft.com/trustcenter/privac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microsoft.com/trustcenter/complian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CB02CC-21BC-4086-8B3C-D670B23E5247}"/>
              </a:ext>
            </a:extLst>
          </p:cNvPr>
          <p:cNvSpPr/>
          <p:nvPr/>
        </p:nvSpPr>
        <p:spPr>
          <a:xfrm>
            <a:off x="865" y="487"/>
            <a:ext cx="12190271" cy="6857027"/>
          </a:xfrm>
          <a:prstGeom prst="rect">
            <a:avLst/>
          </a:prstGeom>
          <a:solidFill>
            <a:srgbClr val="000000">
              <a:alpha val="52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2205">
              <a:defRPr/>
            </a:pPr>
            <a:endParaRPr lang="en-US">
              <a:solidFill>
                <a:srgbClr val="F1EFED"/>
              </a:solidFill>
              <a:latin typeface="Segoe U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9E193C-AD81-47F2-889A-F9ACD35011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8522" y="479844"/>
            <a:ext cx="1483208" cy="310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3225E7-8F31-41FF-B0A0-EA9F318761D6}"/>
              </a:ext>
            </a:extLst>
          </p:cNvPr>
          <p:cNvSpPr/>
          <p:nvPr/>
        </p:nvSpPr>
        <p:spPr>
          <a:xfrm>
            <a:off x="344793" y="2144361"/>
            <a:ext cx="69702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25"/>
            <a:r>
              <a:rPr lang="en-US" sz="4000" dirty="0">
                <a:solidFill>
                  <a:prstClr val="white"/>
                </a:solidFill>
                <a:latin typeface="Segoe UI "/>
                <a:cs typeface="Segoe UI Light" panose="020B0502040204020203" pitchFamily="34" charset="0"/>
              </a:rPr>
              <a:t>Security &amp; compliance </a:t>
            </a:r>
          </a:p>
          <a:p>
            <a:pPr defTabSz="914225"/>
            <a:r>
              <a:rPr lang="en-US" sz="4000" dirty="0">
                <a:solidFill>
                  <a:prstClr val="white"/>
                </a:solidFill>
                <a:latin typeface="Segoe UI "/>
                <a:cs typeface="Segoe UI Light" panose="020B0502040204020203" pitchFamily="34" charset="0"/>
              </a:rPr>
              <a:t>for nonprofits: </a:t>
            </a:r>
          </a:p>
          <a:p>
            <a:pPr defTabSz="914225"/>
            <a:endParaRPr lang="en-US" sz="4000" dirty="0">
              <a:solidFill>
                <a:prstClr val="white"/>
              </a:solidFill>
              <a:latin typeface="Segoe UI "/>
              <a:cs typeface="Segoe UI Light" panose="020B0502040204020203" pitchFamily="34" charset="0"/>
            </a:endParaRPr>
          </a:p>
          <a:p>
            <a:pPr defTabSz="914225"/>
            <a:r>
              <a:rPr lang="en-US" sz="4000" dirty="0">
                <a:solidFill>
                  <a:prstClr val="white"/>
                </a:solidFill>
                <a:latin typeface="Segoe UI "/>
                <a:cs typeface="Segoe UI Light" panose="020B0502040204020203" pitchFamily="34" charset="0"/>
              </a:rPr>
              <a:t>Microsoft 365 Business</a:t>
            </a:r>
          </a:p>
          <a:p>
            <a:pPr defTabSz="914225"/>
            <a:r>
              <a:rPr lang="en-US" sz="4000" dirty="0">
                <a:solidFill>
                  <a:prstClr val="white"/>
                </a:solidFill>
                <a:latin typeface="Segoe UI "/>
                <a:cs typeface="Segoe UI Light" panose="020B0502040204020203" pitchFamily="34" charset="0"/>
              </a:rPr>
              <a:t>objection handling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A0D87-94B7-403A-B9F4-09FE5DF3C7AC}"/>
              </a:ext>
            </a:extLst>
          </p:cNvPr>
          <p:cNvSpPr/>
          <p:nvPr/>
        </p:nvSpPr>
        <p:spPr>
          <a:xfrm>
            <a:off x="565713" y="4639455"/>
            <a:ext cx="6025546" cy="657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25"/>
            <a:endParaRPr lang="en-US" sz="3600" b="1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444CAE-4CD1-42C3-9AAD-1FFBC64C0EF4}"/>
              </a:ext>
            </a:extLst>
          </p:cNvPr>
          <p:cNvSpPr/>
          <p:nvPr/>
        </p:nvSpPr>
        <p:spPr>
          <a:xfrm>
            <a:off x="344793" y="5770956"/>
            <a:ext cx="6095136" cy="100256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225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defTabSz="914225"/>
            <a:r>
              <a:rPr lang="en-US" sz="1000" b="1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© Microsoft Corporation 2019</a:t>
            </a:r>
          </a:p>
          <a:p>
            <a:pPr defTabSz="914225"/>
            <a:r>
              <a:rPr lang="en-US" sz="1000" b="1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 </a:t>
            </a:r>
          </a:p>
          <a:p>
            <a:pPr defTabSz="914225"/>
            <a:r>
              <a:rPr lang="en-US" sz="1000" b="1" dirty="0">
                <a:solidFill>
                  <a:prstClr val="whit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PROVIDES THIS PLAYBOOK FOR INFORMATIONAL PURPOSES ONLY.  MICROSOFT PROVIDES NO WARRANTIES EXPRESS OR IMPLIED AS TO THE CONTENT OF THIS PLAYBOOK.</a:t>
            </a:r>
          </a:p>
        </p:txBody>
      </p:sp>
    </p:spTree>
    <p:extLst>
      <p:ext uri="{BB962C8B-B14F-4D97-AF65-F5344CB8AC3E}">
        <p14:creationId xmlns:p14="http://schemas.microsoft.com/office/powerpoint/2010/main" val="33384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 don’t want a monthly subscription or annual contract”</a:t>
            </a: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D1ABFD26-3270-4CE9-813A-C93A52087D82}"/>
              </a:ext>
            </a:extLst>
          </p:cNvPr>
          <p:cNvSpPr txBox="1">
            <a:spLocks/>
          </p:cNvSpPr>
          <p:nvPr/>
        </p:nvSpPr>
        <p:spPr>
          <a:xfrm>
            <a:off x="455994" y="1748760"/>
            <a:ext cx="5266495" cy="36207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kern="1200" cap="none" spc="-102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67">
              <a:lnSpc>
                <a:spcPct val="100000"/>
              </a:lnSpc>
              <a:spcAft>
                <a:spcPts val="1765"/>
              </a:spcAft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Customers get more value from subscription-based cloud services than they do from locally installed software. Benefits include: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Apps purpose-built for </a:t>
            </a:r>
            <a:r>
              <a:rPr lang="en-US" sz="1961" kern="0" spc="0">
                <a:solidFill>
                  <a:srgbClr val="353535"/>
                </a:solidFill>
                <a:latin typeface="Segoe UI" panose="020B0502040204020203" pitchFamily="34" charset="0"/>
              </a:rPr>
              <a:t>small teams</a:t>
            </a:r>
            <a:endParaRPr lang="en-US" sz="1961" kern="0" spc="0" dirty="0">
              <a:solidFill>
                <a:srgbClr val="353535"/>
              </a:solidFill>
              <a:latin typeface="Segoe UI" panose="020B0502040204020203" pitchFamily="34" charset="0"/>
            </a:endParaRP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Services that continuously enhance software </a:t>
            </a:r>
            <a:b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</a:b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and security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Better support for organization growth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If you don’t like the service, just cancel the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3912B-D29A-4ABD-8B2C-D7A09A53A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3" r="14722"/>
          <a:stretch/>
        </p:blipFill>
        <p:spPr>
          <a:xfrm>
            <a:off x="6389078" y="7306"/>
            <a:ext cx="5947937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27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6" y="620827"/>
            <a:ext cx="4912252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“Is Microsoft 365 Business Premium worth the $5 cost?”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0D334B5D-A5D9-4204-A01A-9AEB945BB836}"/>
              </a:ext>
            </a:extLst>
          </p:cNvPr>
          <p:cNvSpPr txBox="1">
            <a:spLocks/>
          </p:cNvSpPr>
          <p:nvPr/>
        </p:nvSpPr>
        <p:spPr>
          <a:xfrm>
            <a:off x="455996" y="1777277"/>
            <a:ext cx="4912251" cy="4326248"/>
          </a:xfrm>
          <a:prstGeom prst="rect">
            <a:avLst/>
          </a:prstGeom>
        </p:spPr>
        <p:txBody>
          <a:bodyPr vert="horz" wrap="square" lIns="0" tIns="89630" rIns="143407" bIns="89630" rtlCol="0">
            <a:spAutoFit/>
          </a:bodyPr>
          <a:lstStyle>
            <a:defPPr>
              <a:defRPr lang="en-US"/>
            </a:defPPr>
            <a:lvl1pPr marR="0" indent="0" defTabSz="912985" fontAlgn="auto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0" spc="0" baseline="0">
                <a:solidFill>
                  <a:srgbClr val="35353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6858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9144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1430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894999">
              <a:spcAft>
                <a:spcPts val="2745"/>
              </a:spcAft>
            </a:pPr>
            <a:r>
              <a:rPr lang="en-US" sz="1961" dirty="0"/>
              <a:t>Consider the value of all the capabilities that are included – productivity apps, advanced security, device management</a:t>
            </a:r>
          </a:p>
          <a:p>
            <a:pPr marL="336145" indent="-336145" defTabSz="894999">
              <a:spcAft>
                <a:spcPts val="274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Less expensive than third party</a:t>
            </a:r>
          </a:p>
          <a:p>
            <a:pPr marL="336145" indent="-336145" defTabSz="894999">
              <a:spcAft>
                <a:spcPts val="274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Single integrated solution</a:t>
            </a:r>
          </a:p>
          <a:p>
            <a:pPr marL="336145" indent="-336145" defTabSz="894999">
              <a:spcAft>
                <a:spcPts val="274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One supplier</a:t>
            </a:r>
          </a:p>
          <a:p>
            <a:pPr marL="336145" indent="-336145" defTabSz="894999">
              <a:spcAft>
                <a:spcPts val="274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Reduced overhead</a:t>
            </a:r>
          </a:p>
          <a:p>
            <a:pPr marL="336145" indent="-336145" defTabSz="894999">
              <a:spcAft>
                <a:spcPts val="274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Streamlined policy implementation</a:t>
            </a:r>
          </a:p>
        </p:txBody>
      </p:sp>
      <p:sp>
        <p:nvSpPr>
          <p:cNvPr id="8" name="3rd party solutions">
            <a:extLst>
              <a:ext uri="{FF2B5EF4-FFF2-40B4-BE49-F238E27FC236}">
                <a16:creationId xmlns:a16="http://schemas.microsoft.com/office/drawing/2014/main" id="{5E0E6068-F364-455A-9448-8946A44E2FA3}"/>
              </a:ext>
            </a:extLst>
          </p:cNvPr>
          <p:cNvSpPr/>
          <p:nvPr/>
        </p:nvSpPr>
        <p:spPr>
          <a:xfrm>
            <a:off x="5680925" y="6279507"/>
            <a:ext cx="2153317" cy="456208"/>
          </a:xfrm>
          <a:prstGeom prst="rect">
            <a:avLst/>
          </a:prstGeom>
          <a:noFill/>
        </p:spPr>
        <p:txBody>
          <a:bodyPr wrap="square" rIns="0" anchor="t">
            <a:noAutofit/>
          </a:bodyPr>
          <a:lstStyle/>
          <a:p>
            <a:pPr defTabSz="895871">
              <a:defRPr/>
            </a:pPr>
            <a:r>
              <a:rPr lang="en-US" sz="1765" kern="0" dirty="0">
                <a:solidFill>
                  <a:srgbClr val="2F2F2F"/>
                </a:solidFill>
                <a:latin typeface="Segoe UI Semibold"/>
              </a:rPr>
              <a:t>3</a:t>
            </a:r>
            <a:r>
              <a:rPr lang="en-US" sz="1765" kern="0" baseline="30000" dirty="0">
                <a:solidFill>
                  <a:srgbClr val="2F2F2F"/>
                </a:solidFill>
                <a:latin typeface="Segoe UI Semibold"/>
              </a:rPr>
              <a:t>rd</a:t>
            </a:r>
            <a:r>
              <a:rPr lang="en-US" sz="1765" kern="0" dirty="0">
                <a:solidFill>
                  <a:srgbClr val="2F2F2F"/>
                </a:solidFill>
                <a:latin typeface="Segoe UI Semibold"/>
              </a:rPr>
              <a:t> party solutions</a:t>
            </a:r>
          </a:p>
        </p:txBody>
      </p:sp>
      <p:sp>
        <p:nvSpPr>
          <p:cNvPr id="9" name="Productivity Software">
            <a:extLst>
              <a:ext uri="{FF2B5EF4-FFF2-40B4-BE49-F238E27FC236}">
                <a16:creationId xmlns:a16="http://schemas.microsoft.com/office/drawing/2014/main" id="{82662BCC-9CAA-4A88-A555-01ADC75EEBB4}"/>
              </a:ext>
            </a:extLst>
          </p:cNvPr>
          <p:cNvSpPr/>
          <p:nvPr/>
        </p:nvSpPr>
        <p:spPr>
          <a:xfrm>
            <a:off x="5835160" y="5798485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21" kern="0" dirty="0">
                <a:solidFill>
                  <a:srgbClr val="0078D4"/>
                </a:solidFill>
                <a:latin typeface="Segoe UI"/>
              </a:rPr>
              <a:t>Productivity software</a:t>
            </a:r>
          </a:p>
        </p:txBody>
      </p:sp>
      <p:sp>
        <p:nvSpPr>
          <p:cNvPr id="10" name="File storage">
            <a:extLst>
              <a:ext uri="{FF2B5EF4-FFF2-40B4-BE49-F238E27FC236}">
                <a16:creationId xmlns:a16="http://schemas.microsoft.com/office/drawing/2014/main" id="{F950D181-5D3C-4A20-BF60-5245C662DDD6}"/>
              </a:ext>
            </a:extLst>
          </p:cNvPr>
          <p:cNvSpPr/>
          <p:nvPr/>
        </p:nvSpPr>
        <p:spPr>
          <a:xfrm>
            <a:off x="5835160" y="5387302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21" kern="0" dirty="0">
                <a:solidFill>
                  <a:srgbClr val="0078D4"/>
                </a:solidFill>
                <a:latin typeface="Segoe UI"/>
              </a:rPr>
              <a:t>File storage	</a:t>
            </a:r>
          </a:p>
        </p:txBody>
      </p:sp>
      <p:sp>
        <p:nvSpPr>
          <p:cNvPr id="11" name="Online Meetings">
            <a:extLst>
              <a:ext uri="{FF2B5EF4-FFF2-40B4-BE49-F238E27FC236}">
                <a16:creationId xmlns:a16="http://schemas.microsoft.com/office/drawing/2014/main" id="{1BC09DDC-1DBF-4D17-AF20-1D713121E14D}"/>
              </a:ext>
            </a:extLst>
          </p:cNvPr>
          <p:cNvSpPr/>
          <p:nvPr/>
        </p:nvSpPr>
        <p:spPr>
          <a:xfrm>
            <a:off x="5835160" y="4976117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AU" sz="1369" kern="0" dirty="0">
                <a:solidFill>
                  <a:srgbClr val="0078D4"/>
                </a:solidFill>
                <a:latin typeface="Segoe UI"/>
              </a:rPr>
              <a:t>Online meetings</a:t>
            </a:r>
          </a:p>
        </p:txBody>
      </p:sp>
      <p:sp>
        <p:nvSpPr>
          <p:cNvPr id="12" name="Device Anti Virus">
            <a:extLst>
              <a:ext uri="{FF2B5EF4-FFF2-40B4-BE49-F238E27FC236}">
                <a16:creationId xmlns:a16="http://schemas.microsoft.com/office/drawing/2014/main" id="{F35670CD-4AD3-415E-B9F3-7C87D61F7D36}"/>
              </a:ext>
            </a:extLst>
          </p:cNvPr>
          <p:cNvSpPr/>
          <p:nvPr/>
        </p:nvSpPr>
        <p:spPr>
          <a:xfrm>
            <a:off x="5835160" y="3742560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69" kern="0" dirty="0">
                <a:solidFill>
                  <a:srgbClr val="0078D4"/>
                </a:solidFill>
                <a:latin typeface="Segoe UI"/>
              </a:rPr>
              <a:t>Device antivirus</a:t>
            </a:r>
          </a:p>
        </p:txBody>
      </p:sp>
      <p:sp>
        <p:nvSpPr>
          <p:cNvPr id="13" name="Email Filtering">
            <a:extLst>
              <a:ext uri="{FF2B5EF4-FFF2-40B4-BE49-F238E27FC236}">
                <a16:creationId xmlns:a16="http://schemas.microsoft.com/office/drawing/2014/main" id="{BA68C20F-5357-473F-8CCB-FB75E4725EA9}"/>
              </a:ext>
            </a:extLst>
          </p:cNvPr>
          <p:cNvSpPr/>
          <p:nvPr/>
        </p:nvSpPr>
        <p:spPr>
          <a:xfrm>
            <a:off x="5835160" y="4153746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69" kern="0" dirty="0">
                <a:solidFill>
                  <a:srgbClr val="0078D4"/>
                </a:solidFill>
                <a:latin typeface="Segoe UI"/>
              </a:rPr>
              <a:t>Email filtering</a:t>
            </a:r>
          </a:p>
        </p:txBody>
      </p:sp>
      <p:sp>
        <p:nvSpPr>
          <p:cNvPr id="14" name="Chat-based teamwork">
            <a:extLst>
              <a:ext uri="{FF2B5EF4-FFF2-40B4-BE49-F238E27FC236}">
                <a16:creationId xmlns:a16="http://schemas.microsoft.com/office/drawing/2014/main" id="{09D06178-7D9E-4220-AB70-2A763942442D}"/>
              </a:ext>
            </a:extLst>
          </p:cNvPr>
          <p:cNvSpPr/>
          <p:nvPr/>
        </p:nvSpPr>
        <p:spPr>
          <a:xfrm>
            <a:off x="5835160" y="4564931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69" kern="0">
                <a:solidFill>
                  <a:srgbClr val="0078D4"/>
                </a:solidFill>
                <a:latin typeface="Segoe UI"/>
              </a:rPr>
              <a:t>Chat-based teamwork</a:t>
            </a:r>
          </a:p>
        </p:txBody>
      </p:sp>
      <p:sp>
        <p:nvSpPr>
          <p:cNvPr id="15" name="Cloud identity mgmt">
            <a:extLst>
              <a:ext uri="{FF2B5EF4-FFF2-40B4-BE49-F238E27FC236}">
                <a16:creationId xmlns:a16="http://schemas.microsoft.com/office/drawing/2014/main" id="{4CBC5D17-3419-4EF6-8725-6519CC466F10}"/>
              </a:ext>
            </a:extLst>
          </p:cNvPr>
          <p:cNvSpPr/>
          <p:nvPr/>
        </p:nvSpPr>
        <p:spPr>
          <a:xfrm>
            <a:off x="5835160" y="2509002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69" kern="0" dirty="0">
                <a:solidFill>
                  <a:srgbClr val="0078D4"/>
                </a:solidFill>
                <a:latin typeface="Segoe UI"/>
              </a:rPr>
              <a:t>Data archiving</a:t>
            </a:r>
          </a:p>
        </p:txBody>
      </p:sp>
      <p:sp>
        <p:nvSpPr>
          <p:cNvPr id="17" name="Device management">
            <a:extLst>
              <a:ext uri="{FF2B5EF4-FFF2-40B4-BE49-F238E27FC236}">
                <a16:creationId xmlns:a16="http://schemas.microsoft.com/office/drawing/2014/main" id="{631D91A3-D200-4C0D-9D61-CCB22D942E7F}"/>
              </a:ext>
            </a:extLst>
          </p:cNvPr>
          <p:cNvSpPr/>
          <p:nvPr/>
        </p:nvSpPr>
        <p:spPr>
          <a:xfrm>
            <a:off x="5835160" y="2097817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69" kern="0" dirty="0">
                <a:solidFill>
                  <a:srgbClr val="0078D4"/>
                </a:solidFill>
                <a:latin typeface="Segoe UI"/>
              </a:rPr>
              <a:t>Cloud identity management</a:t>
            </a:r>
          </a:p>
        </p:txBody>
      </p:sp>
      <p:sp>
        <p:nvSpPr>
          <p:cNvPr id="18" name="Archiving">
            <a:extLst>
              <a:ext uri="{FF2B5EF4-FFF2-40B4-BE49-F238E27FC236}">
                <a16:creationId xmlns:a16="http://schemas.microsoft.com/office/drawing/2014/main" id="{2ABBFC6B-94DC-4C46-A47E-7B87494E8693}"/>
              </a:ext>
            </a:extLst>
          </p:cNvPr>
          <p:cNvSpPr/>
          <p:nvPr/>
        </p:nvSpPr>
        <p:spPr>
          <a:xfrm>
            <a:off x="5835160" y="1686632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AU" sz="1321" kern="0" dirty="0">
                <a:solidFill>
                  <a:srgbClr val="0078D4"/>
                </a:solidFill>
                <a:latin typeface="Segoe UI"/>
              </a:rPr>
              <a:t>Device management</a:t>
            </a:r>
            <a:endParaRPr lang="en-US" sz="1369" kern="0" dirty="0">
              <a:solidFill>
                <a:srgbClr val="0078D4"/>
              </a:solidFill>
              <a:latin typeface="Segoe UI"/>
            </a:endParaRPr>
          </a:p>
        </p:txBody>
      </p:sp>
      <p:sp>
        <p:nvSpPr>
          <p:cNvPr id="19" name="&gt;$100">
            <a:extLst>
              <a:ext uri="{FF2B5EF4-FFF2-40B4-BE49-F238E27FC236}">
                <a16:creationId xmlns:a16="http://schemas.microsoft.com/office/drawing/2014/main" id="{B6E955FC-6892-4A9B-AD67-A89EC302CE73}"/>
              </a:ext>
            </a:extLst>
          </p:cNvPr>
          <p:cNvSpPr txBox="1"/>
          <p:nvPr/>
        </p:nvSpPr>
        <p:spPr>
          <a:xfrm>
            <a:off x="7619867" y="6183629"/>
            <a:ext cx="1276801" cy="561128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defTabSz="913963">
              <a:lnSpc>
                <a:spcPct val="90000"/>
              </a:lnSpc>
              <a:spcAft>
                <a:spcPts val="588"/>
              </a:spcAft>
              <a:defRPr/>
            </a:pPr>
            <a:r>
              <a:rPr lang="en-AU" sz="1961" dirty="0">
                <a:gradFill>
                  <a:gsLst>
                    <a:gs pos="2917">
                      <a:srgbClr val="282828"/>
                    </a:gs>
                    <a:gs pos="30000">
                      <a:srgbClr val="282828"/>
                    </a:gs>
                  </a:gsLst>
                  <a:lin ang="5400000" scaled="0"/>
                </a:gradFill>
                <a:latin typeface="Segoe UI"/>
              </a:rPr>
              <a:t>~$100</a:t>
            </a:r>
            <a:endParaRPr lang="en-US" sz="1961" dirty="0">
              <a:gradFill>
                <a:gsLst>
                  <a:gs pos="2917">
                    <a:srgbClr val="282828"/>
                  </a:gs>
                  <a:gs pos="30000">
                    <a:srgbClr val="282828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4D190-549B-49DB-851B-AEF21E3A3C61}"/>
              </a:ext>
            </a:extLst>
          </p:cNvPr>
          <p:cNvSpPr txBox="1"/>
          <p:nvPr/>
        </p:nvSpPr>
        <p:spPr>
          <a:xfrm>
            <a:off x="8724675" y="4050114"/>
            <a:ext cx="3272698" cy="778371"/>
          </a:xfrm>
          <a:prstGeom prst="rect">
            <a:avLst/>
          </a:prstGeom>
          <a:noFill/>
        </p:spPr>
        <p:txBody>
          <a:bodyPr wrap="square" lIns="179234" tIns="143387" rIns="179234" bIns="143387" rtlCol="0">
            <a:spAutoFit/>
          </a:bodyPr>
          <a:lstStyle/>
          <a:p>
            <a:pPr algn="ctr" defTabSz="913963">
              <a:lnSpc>
                <a:spcPct val="90000"/>
              </a:lnSpc>
              <a:spcAft>
                <a:spcPts val="588"/>
              </a:spcAft>
              <a:defRPr/>
            </a:pPr>
            <a:r>
              <a:rPr lang="en-AU" sz="3529" dirty="0">
                <a:gradFill>
                  <a:gsLst>
                    <a:gs pos="2917">
                      <a:srgbClr val="282828"/>
                    </a:gs>
                    <a:gs pos="30000">
                      <a:srgbClr val="282828"/>
                    </a:gs>
                  </a:gsLst>
                  <a:lin ang="5400000" scaled="0"/>
                </a:gradFill>
                <a:latin typeface="Segoe UI"/>
              </a:rPr>
              <a:t>$5*</a:t>
            </a:r>
            <a:endParaRPr lang="en-US" sz="3529" dirty="0">
              <a:gradFill>
                <a:gsLst>
                  <a:gs pos="2917">
                    <a:srgbClr val="282828"/>
                  </a:gs>
                  <a:gs pos="30000">
                    <a:srgbClr val="282828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37B291-D49E-4203-AD47-FBF09AAD3E2E}"/>
              </a:ext>
            </a:extLst>
          </p:cNvPr>
          <p:cNvSpPr txBox="1"/>
          <p:nvPr/>
        </p:nvSpPr>
        <p:spPr>
          <a:xfrm>
            <a:off x="8606254" y="3275084"/>
            <a:ext cx="3834682" cy="1132600"/>
          </a:xfrm>
          <a:prstGeom prst="rect">
            <a:avLst/>
          </a:prstGeom>
          <a:noFill/>
        </p:spPr>
        <p:txBody>
          <a:bodyPr wrap="square" lIns="182828" tIns="146263" rIns="182828" bIns="146263" rtlCol="0" anchor="t">
            <a:spAutoFit/>
          </a:bodyPr>
          <a:lstStyle/>
          <a:p>
            <a:pPr algn="ctr" defTabSz="932329">
              <a:lnSpc>
                <a:spcPct val="90000"/>
              </a:lnSpc>
              <a:spcAft>
                <a:spcPts val="600"/>
              </a:spcAft>
              <a:defRPr/>
            </a:pPr>
            <a:r>
              <a:rPr lang="en-AU" sz="1961" b="1" dirty="0">
                <a:solidFill>
                  <a:srgbClr val="0078D4"/>
                </a:solidFill>
                <a:latin typeface="Segoe UI"/>
              </a:rPr>
              <a:t>Microsoft 365 Business Premium</a:t>
            </a:r>
          </a:p>
          <a:p>
            <a:pPr algn="ctr" defTabSz="932329">
              <a:lnSpc>
                <a:spcPct val="90000"/>
              </a:lnSpc>
              <a:spcAft>
                <a:spcPts val="600"/>
              </a:spcAft>
              <a:defRPr/>
            </a:pPr>
            <a:r>
              <a:rPr lang="en-AU" sz="1568" dirty="0">
                <a:solidFill>
                  <a:srgbClr val="282828"/>
                </a:solidFill>
                <a:latin typeface="Segoe UI"/>
              </a:rPr>
              <a:t> A single, integrated solution</a:t>
            </a:r>
            <a:endParaRPr lang="en-AU" sz="1568" dirty="0">
              <a:solidFill>
                <a:srgbClr val="282828"/>
              </a:solidFill>
              <a:latin typeface="Segoe UI"/>
              <a:cs typeface="Segoe UI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A6C26F58-F929-44B5-9865-5D6D119511BC}"/>
              </a:ext>
            </a:extLst>
          </p:cNvPr>
          <p:cNvSpPr/>
          <p:nvPr/>
        </p:nvSpPr>
        <p:spPr>
          <a:xfrm>
            <a:off x="8326338" y="1275446"/>
            <a:ext cx="570330" cy="4915546"/>
          </a:xfrm>
          <a:prstGeom prst="rightBrace">
            <a:avLst>
              <a:gd name="adj1" fmla="val 54134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67"/>
            <a:endParaRPr lang="en-US">
              <a:solidFill>
                <a:srgbClr val="2F2F2F"/>
              </a:solidFill>
              <a:latin typeface="Segoe UI"/>
            </a:endParaRPr>
          </a:p>
        </p:txBody>
      </p:sp>
      <p:sp>
        <p:nvSpPr>
          <p:cNvPr id="23" name="Productivity Software">
            <a:extLst>
              <a:ext uri="{FF2B5EF4-FFF2-40B4-BE49-F238E27FC236}">
                <a16:creationId xmlns:a16="http://schemas.microsoft.com/office/drawing/2014/main" id="{CF11D0C9-C089-4F78-933F-8D9ED9A25470}"/>
              </a:ext>
            </a:extLst>
          </p:cNvPr>
          <p:cNvSpPr/>
          <p:nvPr/>
        </p:nvSpPr>
        <p:spPr>
          <a:xfrm>
            <a:off x="5835160" y="3331374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21" kern="0" dirty="0">
                <a:solidFill>
                  <a:srgbClr val="0078D4"/>
                </a:solidFill>
                <a:latin typeface="Segoe UI"/>
              </a:rPr>
              <a:t>Data loss prevention</a:t>
            </a:r>
          </a:p>
        </p:txBody>
      </p:sp>
      <p:sp>
        <p:nvSpPr>
          <p:cNvPr id="24" name="Productivity Software">
            <a:extLst>
              <a:ext uri="{FF2B5EF4-FFF2-40B4-BE49-F238E27FC236}">
                <a16:creationId xmlns:a16="http://schemas.microsoft.com/office/drawing/2014/main" id="{F9308C4E-4E41-4529-9B8E-8C7542B0FBB2}"/>
              </a:ext>
            </a:extLst>
          </p:cNvPr>
          <p:cNvSpPr/>
          <p:nvPr/>
        </p:nvSpPr>
        <p:spPr>
          <a:xfrm>
            <a:off x="5835160" y="2920188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US" sz="1321" kern="0" dirty="0">
                <a:solidFill>
                  <a:srgbClr val="0078D4"/>
                </a:solidFill>
                <a:latin typeface="Segoe UI"/>
              </a:rPr>
              <a:t>Advanced threat protection</a:t>
            </a:r>
          </a:p>
        </p:txBody>
      </p:sp>
      <p:sp>
        <p:nvSpPr>
          <p:cNvPr id="25" name="Archiving">
            <a:extLst>
              <a:ext uri="{FF2B5EF4-FFF2-40B4-BE49-F238E27FC236}">
                <a16:creationId xmlns:a16="http://schemas.microsoft.com/office/drawing/2014/main" id="{883F0BD7-E9D9-447D-A6B3-E93F6DA09F6E}"/>
              </a:ext>
            </a:extLst>
          </p:cNvPr>
          <p:cNvSpPr/>
          <p:nvPr/>
        </p:nvSpPr>
        <p:spPr>
          <a:xfrm>
            <a:off x="5835159" y="1275446"/>
            <a:ext cx="2347790" cy="322667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01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895699">
              <a:defRPr/>
            </a:pPr>
            <a:r>
              <a:rPr lang="en-AU" sz="1321" kern="0" dirty="0">
                <a:solidFill>
                  <a:srgbClr val="0078D4"/>
                </a:solidFill>
                <a:latin typeface="Segoe UI"/>
              </a:rPr>
              <a:t>Deployment assistance</a:t>
            </a:r>
            <a:endParaRPr lang="en-US" sz="1369" kern="0" dirty="0">
              <a:solidFill>
                <a:srgbClr val="0078D4"/>
              </a:solidFill>
              <a:latin typeface="Segoe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64E68-DFBC-4AE8-BD85-C8A1EA005102}"/>
              </a:ext>
            </a:extLst>
          </p:cNvPr>
          <p:cNvSpPr txBox="1"/>
          <p:nvPr/>
        </p:nvSpPr>
        <p:spPr>
          <a:xfrm>
            <a:off x="9342558" y="6324642"/>
            <a:ext cx="2849442" cy="42011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*Price based on Web Direct USD as of June 2019</a:t>
            </a:r>
          </a:p>
        </p:txBody>
      </p:sp>
    </p:spTree>
    <p:extLst>
      <p:ext uri="{BB962C8B-B14F-4D97-AF65-F5344CB8AC3E}">
        <p14:creationId xmlns:p14="http://schemas.microsoft.com/office/powerpoint/2010/main" val="1287288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 only need Office 365 E3 because I just want security features”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0D334B5D-A5D9-4204-A01A-9AEB945BB836}"/>
              </a:ext>
            </a:extLst>
          </p:cNvPr>
          <p:cNvSpPr txBox="1">
            <a:spLocks/>
          </p:cNvSpPr>
          <p:nvPr/>
        </p:nvSpPr>
        <p:spPr>
          <a:xfrm>
            <a:off x="455994" y="1732660"/>
            <a:ext cx="5346928" cy="4329747"/>
          </a:xfrm>
          <a:prstGeom prst="rect">
            <a:avLst/>
          </a:prstGeom>
        </p:spPr>
        <p:txBody>
          <a:bodyPr vert="horz" wrap="square" lIns="0" tIns="89630" rIns="143407" bIns="89630" rtlCol="0">
            <a:spAutoFit/>
          </a:bodyPr>
          <a:lstStyle>
            <a:defPPr>
              <a:defRPr lang="en-US"/>
            </a:defPPr>
            <a:lvl1pPr marR="0" indent="0" defTabSz="912985" fontAlgn="auto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0" spc="0" baseline="0">
                <a:solidFill>
                  <a:srgbClr val="35353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6858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9144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1430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894999">
              <a:spcAft>
                <a:spcPts val="1765"/>
              </a:spcAft>
            </a:pPr>
            <a:r>
              <a:rPr lang="en-US" sz="1961" dirty="0"/>
              <a:t>For your nonprofit customers considering Office 365 E3, Microsoft 365 Business Premium is a much better option because it contains all the important E3 security features and goes beyond with features like: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Intune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Advanced Threat Protection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AIP Plan 1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Azure Active Directory security features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Advanced Windows Defender features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3C6F4-6059-48E7-BE5A-68695B8A974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9" r="1817"/>
          <a:stretch/>
        </p:blipFill>
        <p:spPr>
          <a:xfrm>
            <a:off x="6096000" y="487"/>
            <a:ext cx="6096000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 still have on-premises resources I need to access”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0D334B5D-A5D9-4204-A01A-9AEB945BB836}"/>
              </a:ext>
            </a:extLst>
          </p:cNvPr>
          <p:cNvSpPr txBox="1">
            <a:spLocks/>
          </p:cNvSpPr>
          <p:nvPr/>
        </p:nvSpPr>
        <p:spPr>
          <a:xfrm>
            <a:off x="455995" y="1786915"/>
            <a:ext cx="5285393" cy="4364656"/>
          </a:xfrm>
          <a:prstGeom prst="rect">
            <a:avLst/>
          </a:prstGeom>
        </p:spPr>
        <p:txBody>
          <a:bodyPr vert="horz" wrap="square" lIns="0" tIns="89630" rIns="143407" bIns="89630" rtlCol="0">
            <a:spAutoFit/>
          </a:bodyPr>
          <a:lstStyle>
            <a:defPPr>
              <a:defRPr lang="en-US"/>
            </a:defPPr>
            <a:lvl1pPr marR="0" indent="0" defTabSz="912985" fontAlgn="auto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0" spc="0" baseline="0">
                <a:solidFill>
                  <a:srgbClr val="35353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6858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9144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1430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894999">
              <a:spcAft>
                <a:spcPts val="1765"/>
              </a:spcAft>
            </a:pPr>
            <a:r>
              <a:rPr lang="en-US" sz="1961" dirty="0"/>
              <a:t>You can deploy Microsoft 365 Business Premium for customers with on premises Active Directory and local resources. For that, you can configure the Windows device in two ways:</a:t>
            </a:r>
          </a:p>
          <a:p>
            <a:pPr marL="336145" indent="-336145" defTabSz="89499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latin typeface="Segoe UI"/>
              </a:rPr>
              <a:t>Azure AD joined device</a:t>
            </a:r>
          </a:p>
          <a:p>
            <a:pPr marL="784338" lvl="1" indent="-336145" defTabSz="9143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61" dirty="0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  <a:latin typeface="Segoe UI"/>
                <a:hlinkClick r:id="rId3"/>
              </a:rPr>
              <a:t>http://aka.ms/aadj</a:t>
            </a:r>
            <a:endParaRPr lang="en-US" sz="1961" dirty="0">
              <a:gradFill>
                <a:gsLst>
                  <a:gs pos="1250">
                    <a:srgbClr val="2F2F2F"/>
                  </a:gs>
                  <a:gs pos="100000">
                    <a:srgbClr val="2F2F2F"/>
                  </a:gs>
                </a:gsLst>
                <a:lin ang="5400000" scaled="0"/>
              </a:gradFill>
              <a:latin typeface="Segoe UI"/>
            </a:endParaRPr>
          </a:p>
          <a:p>
            <a:pPr marL="784338" lvl="1" indent="-336145" defTabSz="9143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61" dirty="0">
              <a:gradFill>
                <a:gsLst>
                  <a:gs pos="1250">
                    <a:srgbClr val="2F2F2F"/>
                  </a:gs>
                  <a:gs pos="100000">
                    <a:srgbClr val="2F2F2F"/>
                  </a:gs>
                </a:gsLst>
                <a:lin ang="5400000" scaled="0"/>
              </a:gradFill>
              <a:latin typeface="Segoe UI"/>
            </a:endParaRPr>
          </a:p>
          <a:p>
            <a:pPr marL="336145" indent="-336145" defTabSz="89499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1" dirty="0">
                <a:latin typeface="Segoe UI"/>
              </a:rPr>
              <a:t>Hybrid Azure AD joined device</a:t>
            </a:r>
          </a:p>
          <a:p>
            <a:pPr marL="784338" lvl="1" indent="-336145" defTabSz="9143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61" dirty="0">
                <a:gradFill>
                  <a:gsLst>
                    <a:gs pos="1250">
                      <a:srgbClr val="2F2F2F"/>
                    </a:gs>
                    <a:gs pos="100000">
                      <a:srgbClr val="2F2F2F"/>
                    </a:gs>
                  </a:gsLst>
                  <a:lin ang="5400000" scaled="0"/>
                </a:gradFill>
                <a:latin typeface="Segoe UI"/>
                <a:hlinkClick r:id="rId4"/>
              </a:rPr>
              <a:t>http://aka.ms/hybridaadj</a:t>
            </a:r>
            <a:endParaRPr lang="en-US" sz="1961" dirty="0">
              <a:gradFill>
                <a:gsLst>
                  <a:gs pos="1250">
                    <a:srgbClr val="2F2F2F"/>
                  </a:gs>
                  <a:gs pos="100000">
                    <a:srgbClr val="2F2F2F"/>
                  </a:gs>
                </a:gsLst>
                <a:lin ang="5400000" scaled="0"/>
              </a:gradFill>
              <a:latin typeface="Segoe UI"/>
            </a:endParaRPr>
          </a:p>
          <a:p>
            <a:pPr marL="784338" lvl="1" indent="-336145" defTabSz="914367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61" dirty="0">
              <a:gradFill>
                <a:gsLst>
                  <a:gs pos="1250">
                    <a:srgbClr val="2F2F2F"/>
                  </a:gs>
                  <a:gs pos="100000">
                    <a:srgbClr val="2F2F2F"/>
                  </a:gs>
                </a:gsLst>
                <a:lin ang="5400000" scaled="0"/>
              </a:gradFill>
              <a:latin typeface="Segoe UI"/>
            </a:endParaRPr>
          </a:p>
          <a:p>
            <a:pPr marL="336145" indent="-336145" defTabSz="894999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Additional info:</a:t>
            </a:r>
          </a:p>
          <a:p>
            <a:pPr marL="793345" lvl="1" indent="-336145" defTabSz="894999">
              <a:buFont typeface="Arial" panose="020B0604020202020204" pitchFamily="34" charset="0"/>
              <a:buChar char="•"/>
            </a:pPr>
            <a:r>
              <a:rPr lang="en-US" sz="1960" dirty="0">
                <a:latin typeface="Segoe UI"/>
                <a:hlinkClick r:id="rId5"/>
              </a:rPr>
              <a:t>Blog post </a:t>
            </a:r>
            <a:r>
              <a:rPr lang="en-US" sz="1960" dirty="0">
                <a:latin typeface="Segoe UI"/>
              </a:rPr>
              <a:t>on Tech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F942A-D14C-423A-9A71-C8401F680083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7746" r="28708"/>
          <a:stretch/>
        </p:blipFill>
        <p:spPr>
          <a:xfrm>
            <a:off x="6096000" y="487"/>
            <a:ext cx="6096000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2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F6D91E-EBEC-42F0-B13E-0D9CA0F82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79" t="7227"/>
          <a:stretch/>
        </p:blipFill>
        <p:spPr>
          <a:xfrm>
            <a:off x="6223456" y="487"/>
            <a:ext cx="5968545" cy="6857027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“Is Windows Defender Antivirus really as good as 3</a:t>
            </a:r>
            <a:r>
              <a:rPr lang="en-US" b="1" baseline="30000" dirty="0">
                <a:latin typeface="Segoe UI Semibold" charset="0"/>
                <a:ea typeface="Segoe UI Semibold" charset="0"/>
                <a:cs typeface="Segoe UI Semibold" charset="0"/>
              </a:rPr>
              <a:t>rd</a:t>
            </a:r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 party solutions?”</a:t>
            </a:r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0D334B5D-A5D9-4204-A01A-9AEB945BB836}"/>
              </a:ext>
            </a:extLst>
          </p:cNvPr>
          <p:cNvSpPr txBox="1">
            <a:spLocks/>
          </p:cNvSpPr>
          <p:nvPr/>
        </p:nvSpPr>
        <p:spPr>
          <a:xfrm>
            <a:off x="455996" y="1777277"/>
            <a:ext cx="4912251" cy="4480610"/>
          </a:xfrm>
          <a:prstGeom prst="rect">
            <a:avLst/>
          </a:prstGeom>
        </p:spPr>
        <p:txBody>
          <a:bodyPr vert="horz" wrap="square" lIns="0" tIns="89630" rIns="143407" bIns="89630" rtlCol="0">
            <a:spAutoFit/>
          </a:bodyPr>
          <a:lstStyle>
            <a:defPPr>
              <a:defRPr lang="en-US"/>
            </a:defPPr>
            <a:lvl1pPr marR="0" indent="0" defTabSz="912985" fontAlgn="auto">
              <a:lnSpc>
                <a:spcPct val="100000"/>
              </a:lnSpc>
              <a:spcBef>
                <a:spcPts val="0"/>
              </a:spcBef>
              <a:spcAft>
                <a:spcPts val="28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0" spc="0" baseline="0">
                <a:solidFill>
                  <a:srgbClr val="35353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2pPr>
            <a:lvl3pPr marL="6858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3pPr>
            <a:lvl4pPr marL="9144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143000" marR="0" indent="-2286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894999">
              <a:spcAft>
                <a:spcPts val="1765"/>
              </a:spcAft>
            </a:pPr>
            <a:r>
              <a:rPr lang="en-US" sz="1961" dirty="0"/>
              <a:t>Windows Defender Antivirus delivers comprehensive, ongoing and real-time protection against software threats like viruses, malware and spyware across email, apps, the cloud and the web.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Human experts + AI + almost 1B cloud-connected Windows devices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Signals analyzed by AI &amp; protection delivered in milliseconds</a:t>
            </a:r>
          </a:p>
          <a:p>
            <a:pPr marL="336145" indent="-336145" defTabSz="894999">
              <a:spcAft>
                <a:spcPts val="1765"/>
              </a:spcAft>
              <a:buFont typeface="Arial" panose="020B0604020202020204" pitchFamily="34" charset="0"/>
              <a:buChar char="•"/>
            </a:pPr>
            <a:r>
              <a:rPr lang="en-US" sz="1961" dirty="0"/>
              <a:t>Perfect score in Jan/Feb 2018 test conducted by independent antivirus tester AV-TEST</a:t>
            </a:r>
          </a:p>
        </p:txBody>
      </p:sp>
    </p:spTree>
    <p:extLst>
      <p:ext uri="{BB962C8B-B14F-4D97-AF65-F5344CB8AC3E}">
        <p14:creationId xmlns:p14="http://schemas.microsoft.com/office/powerpoint/2010/main" val="196350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804604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“We have Windows 7/8 and don’t want to upgrade to Windows 10 right now”</a:t>
            </a: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D1ABFD26-3270-4CE9-813A-C93A52087D82}"/>
              </a:ext>
            </a:extLst>
          </p:cNvPr>
          <p:cNvSpPr txBox="1">
            <a:spLocks/>
          </p:cNvSpPr>
          <p:nvPr/>
        </p:nvSpPr>
        <p:spPr>
          <a:xfrm>
            <a:off x="455994" y="1748759"/>
            <a:ext cx="5266495" cy="37099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kern="1200" cap="none" spc="-102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67">
              <a:lnSpc>
                <a:spcPct val="100000"/>
              </a:lnSpc>
              <a:spcAft>
                <a:spcPts val="1765"/>
              </a:spcAft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Many of the security features in Microsoft 365 Business Premium require Windows 10, the most secure Windows ever.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FF0000"/>
                </a:solidFill>
                <a:latin typeface="Segoe UI" panose="020B0502040204020203" pitchFamily="34" charset="0"/>
              </a:rPr>
              <a:t>Support for Windows 7 ended January 2020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Microsoft 365 Business Premium subscription includes a free upgrade to Windows 10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Internal tests show that Windows 10 runs faster and improves battery life over Windows 7 on the same hardware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CA40F-5C6C-424A-893A-281171A63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50" t="3797" r="13073" b="11480"/>
          <a:stretch/>
        </p:blipFill>
        <p:spPr>
          <a:xfrm>
            <a:off x="6220319" y="487"/>
            <a:ext cx="5971681" cy="685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1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403079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“Is my data secure?”</a:t>
            </a: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D1ABFD26-3270-4CE9-813A-C93A52087D82}"/>
              </a:ext>
            </a:extLst>
          </p:cNvPr>
          <p:cNvSpPr txBox="1">
            <a:spLocks/>
          </p:cNvSpPr>
          <p:nvPr/>
        </p:nvSpPr>
        <p:spPr>
          <a:xfrm>
            <a:off x="455995" y="1369680"/>
            <a:ext cx="5222506" cy="530773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kern="1200" cap="none" spc="-102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67">
              <a:lnSpc>
                <a:spcPct val="100000"/>
              </a:lnSpc>
              <a:spcAft>
                <a:spcPts val="1765"/>
              </a:spcAft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Security is built into all levels of Microsoft 365 Business Premium. Features and capabilities include: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Enable long term archiving and preservation policies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Access control, encryption, strong authentication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Data backed up in geographically redundant data centers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Advanced cyberthreat protection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Ability to protect business data across all</a:t>
            </a:r>
            <a:b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</a:b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your devices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endParaRPr lang="en-US" sz="1961" kern="0" spc="0" dirty="0">
              <a:solidFill>
                <a:srgbClr val="353535"/>
              </a:solidFill>
              <a:latin typeface="Segoe UI" panose="020B0502040204020203" pitchFamily="34" charset="0"/>
            </a:endParaRPr>
          </a:p>
        </p:txBody>
      </p:sp>
      <p:pic>
        <p:nvPicPr>
          <p:cNvPr id="9" name="Picture 13" descr="MSC17_mercuryMambo_010.jpg">
            <a:extLst>
              <a:ext uri="{FF2B5EF4-FFF2-40B4-BE49-F238E27FC236}">
                <a16:creationId xmlns:a16="http://schemas.microsoft.com/office/drawing/2014/main" id="{28324C04-2B1C-457B-BF50-D3681C0A09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335" t="10" r="31704" b="-10"/>
          <a:stretch/>
        </p:blipFill>
        <p:spPr>
          <a:xfrm>
            <a:off x="6228078" y="488"/>
            <a:ext cx="5963085" cy="6856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C443CD-07D6-48C0-98D0-E409FD90771F}"/>
              </a:ext>
            </a:extLst>
          </p:cNvPr>
          <p:cNvSpPr/>
          <p:nvPr/>
        </p:nvSpPr>
        <p:spPr>
          <a:xfrm>
            <a:off x="325305" y="6495442"/>
            <a:ext cx="4955331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7"/>
            <a:r>
              <a:rPr lang="en-US" sz="1765" dirty="0">
                <a:solidFill>
                  <a:srgbClr val="2F2F2F"/>
                </a:solidFill>
                <a:latin typeface="Segoe UI"/>
                <a:hlinkClick r:id="rId4"/>
              </a:rPr>
              <a:t>https://www.microsoft.com/trustcenter/security</a:t>
            </a:r>
            <a:r>
              <a:rPr lang="en-US" sz="1765" dirty="0">
                <a:solidFill>
                  <a:srgbClr val="2F2F2F"/>
                </a:solidFill>
                <a:latin typeface="Segoe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4985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5FFE9-0DFF-024B-81EE-865556504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7" r="19430"/>
          <a:stretch/>
        </p:blipFill>
        <p:spPr>
          <a:xfrm>
            <a:off x="6233760" y="487"/>
            <a:ext cx="5958241" cy="6857027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5541959" cy="403079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“What about privacy?”</a:t>
            </a: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F6EEDE33-D512-4782-8E77-9FBC22A12BC7}"/>
              </a:ext>
            </a:extLst>
          </p:cNvPr>
          <p:cNvSpPr txBox="1">
            <a:spLocks/>
          </p:cNvSpPr>
          <p:nvPr/>
        </p:nvSpPr>
        <p:spPr>
          <a:xfrm>
            <a:off x="455995" y="1787582"/>
            <a:ext cx="5002832" cy="35681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kern="1200" cap="none" spc="-102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67">
              <a:lnSpc>
                <a:spcPct val="100000"/>
              </a:lnSpc>
              <a:spcAft>
                <a:spcPts val="1765"/>
              </a:spcAft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Privacy is built-in. Benefits include: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Customer control over data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Access controls who can get to it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Encryption in case it leaves the business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Microsoft doesn’t have access to your data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No data mining or advertising on Microsoft platforms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35845-7B68-4F5D-8702-15C4C2E50F67}"/>
              </a:ext>
            </a:extLst>
          </p:cNvPr>
          <p:cNvSpPr/>
          <p:nvPr/>
        </p:nvSpPr>
        <p:spPr>
          <a:xfrm>
            <a:off x="325306" y="6495442"/>
            <a:ext cx="4888711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7"/>
            <a:r>
              <a:rPr lang="en-US" sz="1765" dirty="0">
                <a:solidFill>
                  <a:srgbClr val="2F2F2F"/>
                </a:solidFill>
                <a:latin typeface="Segoe UI"/>
                <a:hlinkClick r:id="rId4"/>
              </a:rPr>
              <a:t>https://www.microsoft.com/trustcenter/privacy</a:t>
            </a:r>
            <a:r>
              <a:rPr lang="en-US" sz="1765" dirty="0">
                <a:solidFill>
                  <a:srgbClr val="2F2F2F"/>
                </a:solidFill>
                <a:latin typeface="Segoe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90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995" y="620827"/>
            <a:ext cx="4592836" cy="1206905"/>
          </a:xfrm>
        </p:spPr>
        <p:txBody>
          <a:bodyPr/>
          <a:lstStyle/>
          <a:p>
            <a:r>
              <a:rPr lang="en-US" b="1" dirty="0">
                <a:latin typeface="Segoe UI Semibold" charset="0"/>
                <a:ea typeface="Segoe UI Semibold" charset="0"/>
                <a:cs typeface="Segoe UI Semibold" charset="0"/>
              </a:rPr>
              <a:t>“Will I be able to comply with industry and government regulations?”</a:t>
            </a: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D1ABFD26-3270-4CE9-813A-C93A52087D82}"/>
              </a:ext>
            </a:extLst>
          </p:cNvPr>
          <p:cNvSpPr txBox="1">
            <a:spLocks/>
          </p:cNvSpPr>
          <p:nvPr/>
        </p:nvSpPr>
        <p:spPr>
          <a:xfrm>
            <a:off x="455995" y="2158438"/>
            <a:ext cx="5266495" cy="37162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kern="1200" cap="none" spc="-102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67">
              <a:lnSpc>
                <a:spcPct val="100000"/>
              </a:lnSpc>
              <a:spcAft>
                <a:spcPts val="1765"/>
              </a:spcAft>
            </a:pPr>
            <a:r>
              <a:rPr lang="en-US" sz="1961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Business in regulated industries like healthcare and finance benefit from broad compliance to multiple third-party standards including: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765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ISO 27001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765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EU Model Clauses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765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HIPAA</a:t>
            </a:r>
          </a:p>
          <a:p>
            <a:pPr marL="340627" indent="-336145" defTabSz="878355" fontAlgn="base">
              <a:lnSpc>
                <a:spcPct val="100000"/>
              </a:lnSpc>
              <a:spcBef>
                <a:spcPts val="0"/>
              </a:spcBef>
              <a:spcAft>
                <a:spcPts val="1765"/>
              </a:spcAft>
              <a:buFont typeface="Arial" panose="020B0604020202020204" pitchFamily="34" charset="0"/>
              <a:buChar char="•"/>
              <a:defRPr/>
            </a:pPr>
            <a:r>
              <a:rPr lang="en-US" sz="1765" kern="0" spc="0" dirty="0" err="1">
                <a:solidFill>
                  <a:srgbClr val="353535"/>
                </a:solidFill>
                <a:latin typeface="Segoe UI" panose="020B0502040204020203" pitchFamily="34" charset="0"/>
              </a:rPr>
              <a:t>FedRamp</a:t>
            </a:r>
            <a:endParaRPr lang="en-US" sz="1961" kern="0" spc="-100" dirty="0">
              <a:solidFill>
                <a:srgbClr val="505050"/>
              </a:solidFill>
              <a:latin typeface="Segoe UI" charset="0"/>
              <a:ea typeface="Segoe UI" charset="0"/>
              <a:cs typeface="Segoe UI" charset="0"/>
            </a:endParaRPr>
          </a:p>
          <a:p>
            <a:pPr marL="54779" defTabSz="878355" fontAlgn="base">
              <a:lnSpc>
                <a:spcPct val="100000"/>
              </a:lnSpc>
              <a:spcBef>
                <a:spcPts val="384"/>
              </a:spcBef>
              <a:defRPr/>
            </a:pPr>
            <a:r>
              <a:rPr lang="en-US" sz="1765" kern="0" spc="0" dirty="0">
                <a:solidFill>
                  <a:srgbClr val="353535"/>
                </a:solidFill>
                <a:latin typeface="Segoe UI" panose="020B0502040204020203" pitchFamily="34" charset="0"/>
              </a:rPr>
              <a:t>Microsoft 365 can also help customers comply with EU’s General Data Protection Regulation (GDPR).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A6E6F3-E421-41C6-A7D4-FD5AC0973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4" t="-749" r="36503" b="30416"/>
          <a:stretch/>
        </p:blipFill>
        <p:spPr>
          <a:xfrm>
            <a:off x="6208610" y="-103865"/>
            <a:ext cx="5983390" cy="69613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74C804-8381-4986-BAB7-E9F2E2CCB274}"/>
              </a:ext>
            </a:extLst>
          </p:cNvPr>
          <p:cNvSpPr/>
          <p:nvPr/>
        </p:nvSpPr>
        <p:spPr>
          <a:xfrm>
            <a:off x="325306" y="6495442"/>
            <a:ext cx="5343321" cy="36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7"/>
            <a:r>
              <a:rPr lang="en-US" sz="1765" dirty="0">
                <a:solidFill>
                  <a:srgbClr val="2F2F2F"/>
                </a:solidFill>
                <a:latin typeface="Segoe UI"/>
                <a:hlinkClick r:id="rId4"/>
              </a:rPr>
              <a:t>https://www.microsoft.com/trustcenter</a:t>
            </a:r>
            <a:r>
              <a:rPr lang="en-US" sz="1765">
                <a:solidFill>
                  <a:srgbClr val="2F2F2F"/>
                </a:solidFill>
                <a:latin typeface="Segoe UI"/>
                <a:hlinkClick r:id="rId4"/>
              </a:rPr>
              <a:t>/compliance</a:t>
            </a:r>
            <a:r>
              <a:rPr lang="en-US" sz="1765">
                <a:solidFill>
                  <a:srgbClr val="2F2F2F"/>
                </a:solidFill>
                <a:latin typeface="Segoe UI"/>
              </a:rPr>
              <a:t> </a:t>
            </a:r>
            <a:endParaRPr lang="en-US" sz="1765" dirty="0">
              <a:solidFill>
                <a:srgbClr val="2F2F2F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46045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Commo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CS PPT Template_Draft2">
  <a:themeElements>
    <a:clrScheme name="Custom 70">
      <a:dk1>
        <a:srgbClr val="2F2F2F"/>
      </a:dk1>
      <a:lt1>
        <a:srgbClr val="E6E6E6"/>
      </a:lt1>
      <a:dk2>
        <a:srgbClr val="2F2F2F"/>
      </a:dk2>
      <a:lt2>
        <a:srgbClr val="FFFFFF"/>
      </a:lt2>
      <a:accent1>
        <a:srgbClr val="2D78D7"/>
      </a:accent1>
      <a:accent2>
        <a:srgbClr val="2F2F2F"/>
      </a:accent2>
      <a:accent3>
        <a:srgbClr val="D2D2D2"/>
      </a:accent3>
      <a:accent4>
        <a:srgbClr val="E6E6E6"/>
      </a:accent4>
      <a:accent5>
        <a:srgbClr val="2F2F2F"/>
      </a:accent5>
      <a:accent6>
        <a:srgbClr val="D2D2D2"/>
      </a:accent6>
      <a:hlink>
        <a:srgbClr val="2D78D7"/>
      </a:hlink>
      <a:folHlink>
        <a:srgbClr val="2D78D7"/>
      </a:folHlink>
    </a:clrScheme>
    <a:fontScheme name="Custom 2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CS PPT Template_Draft1" id="{25E5559C-20A3-F040-BBEC-26FBBCC18BE5}" vid="{E5B61576-542A-3346-8098-E9C2B93C6555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2958C0A1A3DD488FE03BE3E839F120" ma:contentTypeVersion="13" ma:contentTypeDescription="Create a new document." ma:contentTypeScope="" ma:versionID="9dc661c6051052a921c174a3a64ac219">
  <xsd:schema xmlns:xsd="http://www.w3.org/2001/XMLSchema" xmlns:xs="http://www.w3.org/2001/XMLSchema" xmlns:p="http://schemas.microsoft.com/office/2006/metadata/properties" xmlns:ns3="d24c3978-ccc8-41d8-872b-6d96a6776d73" xmlns:ns4="8b28a0ac-b8ad-4bec-b5b1-8ade340b427b" targetNamespace="http://schemas.microsoft.com/office/2006/metadata/properties" ma:root="true" ma:fieldsID="d5a8fbe9b189668403adcc54b42e88b4" ns3:_="" ns4:_="">
    <xsd:import namespace="d24c3978-ccc8-41d8-872b-6d96a6776d73"/>
    <xsd:import namespace="8b28a0ac-b8ad-4bec-b5b1-8ade340b42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c3978-ccc8-41d8-872b-6d96a6776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28a0ac-b8ad-4bec-b5b1-8ade340b427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7F5C53-5041-429C-B2E8-1539D39865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4c3978-ccc8-41d8-872b-6d96a6776d73"/>
    <ds:schemaRef ds:uri="8b28a0ac-b8ad-4bec-b5b1-8ade340b42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680D04-0D08-44D4-AEA4-46FDE8F0AE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BDBDA9-A3B6-40D8-8644-37CD42FE4FED}">
  <ds:schemaRefs>
    <ds:schemaRef ds:uri="http://schemas.microsoft.com/office/2006/metadata/properties"/>
    <ds:schemaRef ds:uri="http://purl.org/dc/dcmitype/"/>
    <ds:schemaRef ds:uri="d24c3978-ccc8-41d8-872b-6d96a6776d73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b28a0ac-b8ad-4bec-b5b1-8ade340b427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889</Words>
  <Application>Microsoft Office PowerPoint</Application>
  <PresentationFormat>Widescreen</PresentationFormat>
  <Paragraphs>119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Segoe UI</vt:lpstr>
      <vt:lpstr>Segoe UI </vt:lpstr>
      <vt:lpstr>Segoe UI Light</vt:lpstr>
      <vt:lpstr>Segoe UI Semibold</vt:lpstr>
      <vt:lpstr>Wingdings</vt:lpstr>
      <vt:lpstr>Common Slides</vt:lpstr>
      <vt:lpstr>BCS PPT Template_Draft2</vt:lpstr>
      <vt:lpstr>1_Office Theme</vt:lpstr>
      <vt:lpstr>PowerPoint Presentation</vt:lpstr>
      <vt:lpstr>“Is Microsoft 365 Business Premium worth the $5 cost?”</vt:lpstr>
      <vt:lpstr>“I only need Office 365 E3 because I just want security features”</vt:lpstr>
      <vt:lpstr>“I still have on-premises resources I need to access”</vt:lpstr>
      <vt:lpstr>“Is Windows Defender Antivirus really as good as 3rd party solutions?”</vt:lpstr>
      <vt:lpstr>“We have Windows 7/8 and don’t want to upgrade to Windows 10 right now”</vt:lpstr>
      <vt:lpstr>“Is my data secure?”</vt:lpstr>
      <vt:lpstr>“What about privacy?”</vt:lpstr>
      <vt:lpstr>“Will I be able to comply with industry and government regulations?”</vt:lpstr>
      <vt:lpstr>“I don’t want a monthly subscription or annual contract”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Afek (CELA)</dc:creator>
  <cp:lastModifiedBy>Katherine Long</cp:lastModifiedBy>
  <cp:revision>2</cp:revision>
  <dcterms:created xsi:type="dcterms:W3CDTF">2019-05-17T17:52:14Z</dcterms:created>
  <dcterms:modified xsi:type="dcterms:W3CDTF">2020-08-27T20:07:23Z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niafek@microsoft.com</vt:lpwstr>
  </property>
  <property fmtid="{D5CDD505-2E9C-101B-9397-08002B2CF9AE}" pid="5" name="MSIP_Label_f42aa342-8706-4288-bd11-ebb85995028c_SetDate">
    <vt:lpwstr>2019-05-17T17:55:06.2244315Z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3686ed5f-0c7c-4a3c-bc4a-b260caec41a0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0x010100282958C0A1A3DD488FE03BE3E839F120</vt:lpwstr>
  </property>
</Properties>
</file>