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comments/comment2.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551" r:id="rId5"/>
  </p:sldMasterIdLst>
  <p:notesMasterIdLst>
    <p:notesMasterId r:id="rId28"/>
  </p:notesMasterIdLst>
  <p:handoutMasterIdLst>
    <p:handoutMasterId r:id="rId29"/>
  </p:handoutMasterIdLst>
  <p:sldIdLst>
    <p:sldId id="8662" r:id="rId6"/>
    <p:sldId id="1560" r:id="rId7"/>
    <p:sldId id="8676" r:id="rId8"/>
    <p:sldId id="1617" r:id="rId9"/>
    <p:sldId id="1618" r:id="rId10"/>
    <p:sldId id="8677" r:id="rId11"/>
    <p:sldId id="8678" r:id="rId12"/>
    <p:sldId id="8679" r:id="rId13"/>
    <p:sldId id="283" r:id="rId14"/>
    <p:sldId id="8682" r:id="rId15"/>
    <p:sldId id="8683" r:id="rId16"/>
    <p:sldId id="262" r:id="rId17"/>
    <p:sldId id="278" r:id="rId18"/>
    <p:sldId id="267" r:id="rId19"/>
    <p:sldId id="268" r:id="rId20"/>
    <p:sldId id="8684" r:id="rId21"/>
    <p:sldId id="272" r:id="rId22"/>
    <p:sldId id="271" r:id="rId23"/>
    <p:sldId id="8680" r:id="rId24"/>
    <p:sldId id="8685" r:id="rId25"/>
    <p:sldId id="8681" r:id="rId26"/>
    <p:sldId id="1598" r:id="rId27"/>
  </p:sldIdLst>
  <p:sldSz cx="12436475" cy="6994525"/>
  <p:notesSz cx="6858000" cy="3228975"/>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62A55AF-265B-42B3-9CB6-40C6288A9B30}">
          <p14:sldIdLst>
            <p14:sldId id="8662"/>
          </p14:sldIdLst>
        </p14:section>
        <p14:section name="Title slide" id="{6290A1E8-AFB8-3548-8B68-764E854A696A}">
          <p14:sldIdLst>
            <p14:sldId id="1560"/>
          </p14:sldIdLst>
        </p14:section>
        <p14:section name="Market, Pains, Challenges" id="{40B2B39E-9CDC-46B4-8BD3-EC8784DB9ACA}">
          <p14:sldIdLst>
            <p14:sldId id="8676"/>
            <p14:sldId id="1617"/>
          </p14:sldIdLst>
        </p14:section>
        <p14:section name="Solution Overview" id="{97E4A7D8-9ACD-45D5-8B78-D5EFD384FDD5}">
          <p14:sldIdLst>
            <p14:sldId id="1618"/>
          </p14:sldIdLst>
        </p14:section>
        <p14:section name="D365 Pillar 1" id="{D3A00702-F246-4136-AB7F-84A252615449}">
          <p14:sldIdLst>
            <p14:sldId id="8677"/>
          </p14:sldIdLst>
        </p14:section>
        <p14:section name="D365 Pillar 2" id="{C56F5628-FFDA-4975-A887-C815F9D5E4DF}">
          <p14:sldIdLst>
            <p14:sldId id="8678"/>
          </p14:sldIdLst>
        </p14:section>
        <p14:section name="D365 Pillar 3" id="{49B0F67D-42F4-45D5-8893-B7D7129653EE}">
          <p14:sldIdLst>
            <p14:sldId id="8679"/>
          </p14:sldIdLst>
        </p14:section>
        <p14:section name="Solution Overview" id="{5B8768B1-2FAD-8640-99FB-E0BFC1D7AB7B}">
          <p14:sldIdLst>
            <p14:sldId id="283"/>
          </p14:sldIdLst>
        </p14:section>
        <p14:section name="Connect your business" id="{01C96F9F-E631-4D25-86E9-9EECF245EC61}">
          <p14:sldIdLst>
            <p14:sldId id="8682"/>
            <p14:sldId id="8683"/>
            <p14:sldId id="262"/>
          </p14:sldIdLst>
        </p14:section>
        <p14:section name="Make smarter decisions" id="{FE4144BD-5D7A-0A42-8D28-E25FCD05D5C8}">
          <p14:sldIdLst>
            <p14:sldId id="278"/>
            <p14:sldId id="267"/>
            <p14:sldId id="268"/>
          </p14:sldIdLst>
        </p14:section>
        <p14:section name="Trust in a secure, flexible system" id="{F5E80749-FDC6-1B4E-AA97-BF34CF90D312}">
          <p14:sldIdLst>
            <p14:sldId id="8684"/>
            <p14:sldId id="272"/>
            <p14:sldId id="271"/>
          </p14:sldIdLst>
        </p14:section>
        <p14:section name="Partner resources" id="{F29A6D02-707C-0D4A-AB67-D7AD63669865}">
          <p14:sldIdLst>
            <p14:sldId id="8680"/>
            <p14:sldId id="8685"/>
          </p14:sldIdLst>
        </p14:section>
        <p14:section name="Closing Section" id="{82884CC8-64E1-4CFE-9ADB-320B37E0B1C6}">
          <p14:sldIdLst>
            <p14:sldId id="8681"/>
            <p14:sldId id="159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extLst>
      <p:ext uri="{19B8F6BF-5375-455C-9EA6-DF929625EA0E}">
        <p15:presenceInfo xmlns:p15="http://schemas.microsoft.com/office/powerpoint/2012/main" userId="cf7d67635d593fc2" providerId="Windows Live"/>
      </p:ext>
    </p:extLst>
  </p:cmAuthor>
  <p:cmAuthor id="5" name="Spencer" initials="S" lastIdx="28" clrIdx="5">
    <p:extLst>
      <p:ext uri="{19B8F6BF-5375-455C-9EA6-DF929625EA0E}">
        <p15:presenceInfo xmlns:p15="http://schemas.microsoft.com/office/powerpoint/2012/main" userId="S::Spencer@theodigogroup.com::2c2b6ae1-6ad2-4cd7-a8b9-215e5ced87a3" providerId="AD"/>
      </p:ext>
    </p:extLst>
  </p:cmAuthor>
  <p:cmAuthor id="6" name="Pam Johnson" initials="PJ" lastIdx="17" clrIdx="6">
    <p:extLst>
      <p:ext uri="{19B8F6BF-5375-455C-9EA6-DF929625EA0E}">
        <p15:presenceInfo xmlns:p15="http://schemas.microsoft.com/office/powerpoint/2012/main" userId="S::pamelajo@microsoft.com::49e4ea74-38a2-4a29-9e33-0fd7e9467d62" providerId="AD"/>
      </p:ext>
    </p:extLst>
  </p:cmAuthor>
  <p:cmAuthor id="7" name="Hannah Hopkins" initials="HH [2]" lastIdx="18" clrIdx="7">
    <p:extLst>
      <p:ext uri="{19B8F6BF-5375-455C-9EA6-DF929625EA0E}">
        <p15:presenceInfo xmlns:p15="http://schemas.microsoft.com/office/powerpoint/2012/main" userId="ec56c2b86fd3efe5" providerId="Windows Live"/>
      </p:ext>
    </p:extLst>
  </p:cmAuthor>
  <p:cmAuthor id="8" name="Christine Mulcahy" initials="CM" lastIdx="4" clrIdx="8">
    <p:extLst>
      <p:ext uri="{19B8F6BF-5375-455C-9EA6-DF929625EA0E}">
        <p15:presenceInfo xmlns:p15="http://schemas.microsoft.com/office/powerpoint/2012/main" userId="Christine Mulcahy" providerId="None"/>
      </p:ext>
    </p:extLst>
  </p:cmAuthor>
  <p:cmAuthor id="9" name="hannahkhopkins" initials="ha" lastIdx="1" clrIdx="9">
    <p:extLst>
      <p:ext uri="{19B8F6BF-5375-455C-9EA6-DF929625EA0E}">
        <p15:presenceInfo xmlns:p15="http://schemas.microsoft.com/office/powerpoint/2012/main" userId="S::hannahkhopkins_outlook.com#ext#@mulcahyconsultinginc.onmicrosoft.com::2dbb0504-7958-4fc0-b295-0668f05f5b0a" providerId="AD"/>
      </p:ext>
    </p:extLst>
  </p:cmAuthor>
  <p:cmAuthor id="10" name="Jennifer Dorsey" initials="JD" lastIdx="11" clrIdx="10">
    <p:extLst>
      <p:ext uri="{19B8F6BF-5375-455C-9EA6-DF929625EA0E}">
        <p15:presenceInfo xmlns:p15="http://schemas.microsoft.com/office/powerpoint/2012/main" userId="S::jdorse@microsoft.com::cb52d225-9ade-4c3c-800b-15ea31a242d9" providerId="AD"/>
      </p:ext>
    </p:extLst>
  </p:cmAuthor>
  <p:cmAuthor id="11" name="Louise Morgan" initials="LM" lastIdx="7" clrIdx="11">
    <p:extLst>
      <p:ext uri="{19B8F6BF-5375-455C-9EA6-DF929625EA0E}">
        <p15:presenceInfo xmlns:p15="http://schemas.microsoft.com/office/powerpoint/2012/main" userId="Louise Morgan" providerId="None"/>
      </p:ext>
    </p:extLst>
  </p:cmAuthor>
  <p:cmAuthor id="12" name="Hannah Hopkins" initials="HH" lastIdx="3" clrIdx="12">
    <p:extLst>
      <p:ext uri="{19B8F6BF-5375-455C-9EA6-DF929625EA0E}">
        <p15:presenceInfo xmlns:p15="http://schemas.microsoft.com/office/powerpoint/2012/main" userId="S::hannah@theodigogroup.com::0e60421a-da32-4a5a-b726-310211cc7be3" providerId="AD"/>
      </p:ext>
    </p:extLst>
  </p:cmAuthor>
  <p:cmAuthor id="13" name="Tressa Randolph" initials="TR" lastIdx="1" clrIdx="13">
    <p:extLst>
      <p:ext uri="{19B8F6BF-5375-455C-9EA6-DF929625EA0E}">
        <p15:presenceInfo xmlns:p15="http://schemas.microsoft.com/office/powerpoint/2012/main" userId="S::tressa@theodigogroup.com::91e89b07-7892-4c51-a851-731aa5c2bc37" providerId="AD"/>
      </p:ext>
    </p:extLst>
  </p:cmAuthor>
  <p:cmAuthor id="14" name="Tressa Randolph" initials="TR [2]" lastIdx="5" clrIdx="14">
    <p:extLst>
      <p:ext uri="{19B8F6BF-5375-455C-9EA6-DF929625EA0E}">
        <p15:presenceInfo xmlns:p15="http://schemas.microsoft.com/office/powerpoint/2012/main" userId="Tressa Randolph" providerId="None"/>
      </p:ext>
    </p:extLst>
  </p:cmAuthor>
  <p:cmAuthor id="15" name="Tressa" initials="T" lastIdx="3" clrIdx="15">
    <p:extLst>
      <p:ext uri="{19B8F6BF-5375-455C-9EA6-DF929625EA0E}">
        <p15:presenceInfo xmlns:p15="http://schemas.microsoft.com/office/powerpoint/2012/main" userId="Tressa" providerId="None"/>
      </p:ext>
    </p:extLst>
  </p:cmAuthor>
  <p:cmAuthor id="16" name="Michael Cimilluca" initials="MC" lastIdx="1" clrIdx="16">
    <p:extLst>
      <p:ext uri="{19B8F6BF-5375-455C-9EA6-DF929625EA0E}">
        <p15:presenceInfo xmlns:p15="http://schemas.microsoft.com/office/powerpoint/2012/main" userId="S::michael@theodigogroup.com::091842fd-b116-4b9b-9bc8-3d7572bc2e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A1A1A"/>
    <a:srgbClr val="008272"/>
    <a:srgbClr val="008C72"/>
    <a:srgbClr val="353535"/>
    <a:srgbClr val="30E5D0"/>
    <a:srgbClr val="2F2F2F"/>
    <a:srgbClr val="595959"/>
    <a:srgbClr val="FFFFFF"/>
    <a:srgbClr val="FEF0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226C81-B422-7107-D7F9-D648766947A0}" v="34" dt="2020-04-28T20:26:51.676"/>
    <p1510:client id="{465D33C8-BC9C-4325-B7D0-35AF3E452B42}" v="5" dt="2020-04-28T22:09:06.902"/>
    <p1510:client id="{60A4A794-FEBF-4C40-97EB-FC50C4123803}" v="6" dt="2020-04-28T18:51:53.239"/>
    <p1510:client id="{6D3960C2-9659-467B-9FDD-51D0EC002158}" v="5" dt="2020-04-29T13:56:11.447"/>
    <p1510:client id="{C5F80DA4-BEB3-4A55-B50F-AD477DB26BAA}" v="43" dt="2020-04-28T22:26:07.347"/>
    <p1510:client id="{EA5A0428-1CC8-417F-90B2-94DE0C70E321}" v="2" dt="2020-04-29T14:24:28.8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1" autoAdjust="0"/>
    <p:restoredTop sz="71328" autoAdjust="0"/>
  </p:normalViewPr>
  <p:slideViewPr>
    <p:cSldViewPr snapToGrid="0">
      <p:cViewPr varScale="1">
        <p:scale>
          <a:sx n="80" d="100"/>
          <a:sy n="80" d="100"/>
        </p:scale>
        <p:origin x="1716" y="6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Percentage</c:v>
                </c:pt>
              </c:strCache>
            </c:strRef>
          </c:tx>
          <c:spPr>
            <a:solidFill>
              <a:schemeClr val="tx2"/>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D577-4C47-B915-7985E5479A8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D577-4C47-B915-7985E5479A8E}"/>
              </c:ext>
            </c:extLst>
          </c:dPt>
          <c:cat>
            <c:strRef>
              <c:f>Sheet1!$A$2:$A$3</c:f>
              <c:strCache>
                <c:ptCount val="2"/>
                <c:pt idx="0">
                  <c:v>number</c:v>
                </c:pt>
                <c:pt idx="1">
                  <c:v>less 100</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D577-4C47-B915-7985E5479A8E}"/>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Percentage</c:v>
                </c:pt>
              </c:strCache>
            </c:strRef>
          </c:tx>
          <c:spPr>
            <a:solidFill>
              <a:schemeClr val="tx2"/>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14E7-4501-BD00-C06B77E52CE3}"/>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14E7-4501-BD00-C06B77E52CE3}"/>
              </c:ext>
            </c:extLst>
          </c:dPt>
          <c:cat>
            <c:strRef>
              <c:f>Sheet1!$A$2:$A$3</c:f>
              <c:strCache>
                <c:ptCount val="2"/>
                <c:pt idx="0">
                  <c:v>number</c:v>
                </c:pt>
                <c:pt idx="1">
                  <c:v>less 100</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14E7-4501-BD00-C06B77E52CE3}"/>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Percentage</c:v>
                </c:pt>
              </c:strCache>
            </c:strRef>
          </c:tx>
          <c:spPr>
            <a:solidFill>
              <a:schemeClr val="tx2"/>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EE0B-46CA-9929-D61776B0F8C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EE0B-46CA-9929-D61776B0F8C6}"/>
              </c:ext>
            </c:extLst>
          </c:dPt>
          <c:cat>
            <c:strRef>
              <c:f>Sheet1!$A$2:$A$3</c:f>
              <c:strCache>
                <c:ptCount val="2"/>
                <c:pt idx="0">
                  <c:v>number</c:v>
                </c:pt>
                <c:pt idx="1">
                  <c:v>less 100</c:v>
                </c:pt>
              </c:strCache>
            </c:strRef>
          </c:cat>
          <c:val>
            <c:numRef>
              <c:f>Sheet1!$B$2:$B$3</c:f>
              <c:numCache>
                <c:formatCode>General</c:formatCode>
                <c:ptCount val="2"/>
                <c:pt idx="0">
                  <c:v>42</c:v>
                </c:pt>
                <c:pt idx="1">
                  <c:v>58</c:v>
                </c:pt>
              </c:numCache>
            </c:numRef>
          </c:val>
          <c:extLst>
            <c:ext xmlns:c16="http://schemas.microsoft.com/office/drawing/2014/chart" uri="{C3380CC4-5D6E-409C-BE32-E72D297353CC}">
              <c16:uniqueId val="{00000004-EE0B-46CA-9929-D61776B0F8C6}"/>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Percentage</c:v>
                </c:pt>
              </c:strCache>
            </c:strRef>
          </c:tx>
          <c:spPr>
            <a:solidFill>
              <a:schemeClr val="tx2"/>
            </a:solidFill>
          </c:spPr>
          <c:dPt>
            <c:idx val="0"/>
            <c:bubble3D val="0"/>
            <c:spPr>
              <a:solidFill>
                <a:schemeClr val="tx2"/>
              </a:solidFill>
              <a:ln w="19050">
                <a:solidFill>
                  <a:schemeClr val="lt1"/>
                </a:solidFill>
              </a:ln>
              <a:effectLst/>
            </c:spPr>
            <c:extLst>
              <c:ext xmlns:c16="http://schemas.microsoft.com/office/drawing/2014/chart" uri="{C3380CC4-5D6E-409C-BE32-E72D297353CC}">
                <c16:uniqueId val="{00000001-6CB1-4BB6-B876-E87BC002FBA4}"/>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6CB1-4BB6-B876-E87BC002FBA4}"/>
              </c:ext>
            </c:extLst>
          </c:dPt>
          <c:cat>
            <c:strRef>
              <c:f>Sheet1!$A$2:$A$3</c:f>
              <c:strCache>
                <c:ptCount val="2"/>
                <c:pt idx="0">
                  <c:v>number</c:v>
                </c:pt>
                <c:pt idx="1">
                  <c:v>less 100</c:v>
                </c:pt>
              </c:strCache>
            </c:strRef>
          </c:cat>
          <c:val>
            <c:numRef>
              <c:f>Sheet1!$B$2:$B$3</c:f>
              <c:numCache>
                <c:formatCode>General</c:formatCode>
                <c:ptCount val="2"/>
                <c:pt idx="0">
                  <c:v>84</c:v>
                </c:pt>
                <c:pt idx="1">
                  <c:v>16</c:v>
                </c:pt>
              </c:numCache>
            </c:numRef>
          </c:val>
          <c:extLst>
            <c:ext xmlns:c16="http://schemas.microsoft.com/office/drawing/2014/chart" uri="{C3380CC4-5D6E-409C-BE32-E72D297353CC}">
              <c16:uniqueId val="{00000004-6CB1-4BB6-B876-E87BC002FBA4}"/>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5" dt="2020-04-09T18:12:30.146" idx="8">
    <p:pos x="106" y="106"/>
    <p:text>Microsoft | Please place live MPN links here. Thanks!</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5" dt="2020-04-22T09:01:56.041" idx="16">
    <p:pos x="857" y="721"/>
    <p:text>Microsoft | Please drop in final links to partner case studies. Thanks!</p:text>
    <p:extLst>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6/5/2020 8:32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6/5/2020 8:31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lang="en-US">
                <a:solidFill>
                  <a:srgbClr val="000000"/>
                </a:solidFill>
                <a:latin typeface="Segoe UI Light" panose="020B0502040204020203" pitchFamily="34" charset="0"/>
                <a:cs typeface="Segoe UI Light" panose="020B0502040204020203" pitchFamily="34" charset="0"/>
              </a:rPr>
              <a:t>This presentation introduces Dynamics 365 Business Central.</a:t>
            </a:r>
          </a:p>
        </p:txBody>
      </p:sp>
      <p:sp>
        <p:nvSpPr>
          <p:cNvPr id="4" name="Slide Number Placeholder 3"/>
          <p:cNvSpPr>
            <a:spLocks noGrp="1"/>
          </p:cNvSpPr>
          <p:nvPr>
            <p:ph type="sldNum" sz="quarter" idx="5"/>
          </p:nvPr>
        </p:nvSpPr>
        <p:spPr/>
        <p:txBody>
          <a:bodyPr/>
          <a:lstStyle/>
          <a:p>
            <a:fld id="{5F2D3714-B553-A044-BA72-366907BA36B5}" type="slidenum">
              <a:rPr lang="en-US" smtClean="0"/>
              <a:t>1</a:t>
            </a:fld>
            <a:endParaRPr lang="en-US"/>
          </a:p>
        </p:txBody>
      </p:sp>
    </p:spTree>
    <p:extLst>
      <p:ext uri="{BB962C8B-B14F-4D97-AF65-F5344CB8AC3E}">
        <p14:creationId xmlns:p14="http://schemas.microsoft.com/office/powerpoint/2010/main" val="2630793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defRPr/>
            </a:pPr>
            <a:r>
              <a:rPr lang="en-US">
                <a:latin typeface="Segoe UI Light"/>
                <a:cs typeface="Segoe UI Light"/>
              </a:rPr>
              <a:t>Dynamics 365 Business Central automatically pulls your customers systems and processes together so they can better manage financials, sales, services, and operations—all from one</a:t>
            </a:r>
            <a:r>
              <a:rPr lang="en-US" baseline="0">
                <a:latin typeface="Segoe UI Light"/>
                <a:cs typeface="Segoe UI Light"/>
              </a:rPr>
              <a:t>, unified solution. This makes it easy for your customers’ employees to quickly locate the most current, accurate data, share it with their colleagues, and make informed decisions.</a:t>
            </a:r>
            <a:r>
              <a:rPr lang="en-US">
                <a:latin typeface="Segoe UI Light"/>
                <a:cs typeface="Segoe UI Light"/>
              </a:rPr>
              <a:t> </a:t>
            </a:r>
            <a:endParaRPr lang="en-US" baseline="0"/>
          </a:p>
          <a:p>
            <a:pPr marL="0" marR="0" lvl="0" indent="0" algn="l" defTabSz="932742" rtl="0" eaLnBrk="1" fontAlgn="auto" latinLnBrk="0" hangingPunct="1">
              <a:lnSpc>
                <a:spcPct val="100000"/>
              </a:lnSpc>
              <a:spcBef>
                <a:spcPts val="0"/>
              </a:spcBef>
              <a:spcAft>
                <a:spcPts val="340"/>
              </a:spcAft>
              <a:buClrTx/>
              <a:buSzTx/>
              <a:buFontTx/>
              <a:buNone/>
              <a:tabLst/>
              <a:defRPr/>
            </a:pPr>
            <a:endParaRPr lang="en-US" baseline="0"/>
          </a:p>
          <a:p>
            <a:pPr marL="0" marR="0" lvl="0" indent="0" algn="l" defTabSz="932742" rtl="0" eaLnBrk="1" fontAlgn="auto" latinLnBrk="0" hangingPunct="1">
              <a:lnSpc>
                <a:spcPct val="100000"/>
              </a:lnSpc>
              <a:spcBef>
                <a:spcPts val="0"/>
              </a:spcBef>
              <a:spcAft>
                <a:spcPts val="340"/>
              </a:spcAft>
              <a:buClrTx/>
              <a:buSzTx/>
              <a:buFontTx/>
              <a:buNone/>
              <a:tabLst/>
              <a:defRPr/>
            </a:pPr>
            <a:r>
              <a:rPr lang="en-US" baseline="0"/>
              <a:t>To put this connectivity into perspective, imagine that a sales rep in the field makes a change to a customer quote. The second the rep updates the customer quote, Business Central automatically ensures that the change is reflected in the numbers being pulled for a forecast report back at the office. Because your customers’ tools talk to each other, they can rest assured that information is always up-to-date, which means employees can make more informed decisions. </a:t>
            </a:r>
          </a:p>
          <a:p>
            <a:pPr marL="0" marR="0" lvl="0" indent="0" algn="l" defTabSz="932742" rtl="0" eaLnBrk="1" fontAlgn="auto" latinLnBrk="0" hangingPunct="1">
              <a:lnSpc>
                <a:spcPct val="100000"/>
              </a:lnSpc>
              <a:spcBef>
                <a:spcPts val="0"/>
              </a:spcBef>
              <a:spcAft>
                <a:spcPts val="340"/>
              </a:spcAft>
              <a:buClrTx/>
              <a:buSzTx/>
              <a:buFontTx/>
              <a:buNone/>
              <a:tabLst/>
              <a:defRPr/>
            </a:pPr>
            <a:endParaRPr lang="en-US"/>
          </a:p>
          <a:p>
            <a:pPr>
              <a:lnSpc>
                <a:spcPct val="100000"/>
              </a:lnSpc>
            </a:pPr>
            <a:r>
              <a:rPr lang="en-US" sz="900" kern="1200">
                <a:solidFill>
                  <a:schemeClr val="tx1"/>
                </a:solidFill>
                <a:effectLst/>
                <a:latin typeface="Segoe UI Light" pitchFamily="34" charset="0"/>
                <a:ea typeface="+mn-ea"/>
                <a:cs typeface="+mn-cs"/>
              </a:rPr>
              <a:t>Functions like payroll, banking, and CRM systems are also just as integrated into Business Central. By connecting with third-party applications, it’s easy for your customers’ teams to</a:t>
            </a:r>
            <a:r>
              <a:rPr lang="en-US" sz="900" kern="1200" baseline="0">
                <a:solidFill>
                  <a:schemeClr val="tx1"/>
                </a:solidFill>
                <a:effectLst/>
                <a:latin typeface="Segoe UI Light" pitchFamily="34" charset="0"/>
                <a:ea typeface="+mn-ea"/>
                <a:cs typeface="+mn-cs"/>
              </a:rPr>
              <a:t> </a:t>
            </a:r>
            <a:r>
              <a:rPr lang="en-US" sz="900" kern="1200">
                <a:solidFill>
                  <a:schemeClr val="tx1"/>
                </a:solidFill>
                <a:effectLst/>
                <a:latin typeface="Segoe UI Light" pitchFamily="34" charset="0"/>
                <a:ea typeface="+mn-ea"/>
                <a:cs typeface="+mn-cs"/>
              </a:rPr>
              <a:t>share the most current data</a:t>
            </a:r>
            <a:r>
              <a:rPr lang="en-US" sz="900" kern="1200" baseline="0">
                <a:solidFill>
                  <a:schemeClr val="tx1"/>
                </a:solidFill>
                <a:effectLst/>
                <a:latin typeface="Segoe UI Light" pitchFamily="34" charset="0"/>
                <a:ea typeface="+mn-ea"/>
                <a:cs typeface="+mn-cs"/>
              </a:rPr>
              <a:t> and</a:t>
            </a:r>
            <a:r>
              <a:rPr lang="en-US" sz="900" kern="1200">
                <a:solidFill>
                  <a:schemeClr val="tx1"/>
                </a:solidFill>
                <a:effectLst/>
                <a:latin typeface="Segoe UI Light" pitchFamily="34" charset="0"/>
                <a:ea typeface="+mn-ea"/>
                <a:cs typeface="+mn-cs"/>
              </a:rPr>
              <a:t> respond to their own customer requests faster.</a:t>
            </a:r>
            <a:r>
              <a:rPr lang="en-US" baseline="0"/>
              <a:t> </a:t>
            </a:r>
            <a:endParaRPr lang="en-US"/>
          </a:p>
        </p:txBody>
      </p:sp>
      <p:sp>
        <p:nvSpPr>
          <p:cNvPr id="4" name="Header Placeholder 3"/>
          <p:cNvSpPr>
            <a:spLocks noGrp="1"/>
          </p:cNvSpPr>
          <p:nvPr>
            <p:ph type="hdr" sz="quarter" idx="10"/>
          </p:nvPr>
        </p:nvSpPr>
        <p:spPr/>
        <p:txBody>
          <a:bodyPr/>
          <a:lstStyle/>
          <a:p>
            <a:endParaRPr lang="en-US"/>
          </a:p>
        </p:txBody>
      </p:sp>
      <p:sp>
        <p:nvSpPr>
          <p:cNvPr id="6" name="Date Placeholder 5"/>
          <p:cNvSpPr>
            <a:spLocks noGrp="1"/>
          </p:cNvSpPr>
          <p:nvPr>
            <p:ph type="dt" idx="12"/>
          </p:nvPr>
        </p:nvSpPr>
        <p:spPr/>
        <p:txBody>
          <a:bodyPr/>
          <a:lstStyle/>
          <a:p>
            <a:fld id="{38EEC551-8CDA-4EB6-89BB-2A86C9F091C8}" type="datetime8">
              <a:rPr lang="en-US" smtClean="0"/>
              <a:t>6/5/2020 8:31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81358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900" kern="1200">
                <a:solidFill>
                  <a:schemeClr val="tx1"/>
                </a:solidFill>
                <a:effectLst/>
                <a:latin typeface="Segoe UI Light" pitchFamily="34" charset="0"/>
                <a:ea typeface="+mn-ea"/>
                <a:cs typeface="+mn-cs"/>
              </a:rPr>
              <a:t>With Dynamics 365 Business Central</a:t>
            </a:r>
            <a:r>
              <a:rPr lang="en-US" sz="900" kern="1200" baseline="0">
                <a:solidFill>
                  <a:schemeClr val="tx1"/>
                </a:solidFill>
                <a:effectLst/>
                <a:latin typeface="Segoe UI Light" pitchFamily="34" charset="0"/>
                <a:ea typeface="+mn-ea"/>
                <a:cs typeface="+mn-cs"/>
              </a:rPr>
              <a:t>, your customers can also shorten the </a:t>
            </a:r>
            <a:r>
              <a:rPr lang="en-US" sz="900" kern="1200">
                <a:solidFill>
                  <a:schemeClr val="tx1"/>
                </a:solidFill>
                <a:effectLst/>
                <a:latin typeface="Segoe UI Light" pitchFamily="34" charset="0"/>
                <a:ea typeface="+mn-ea"/>
                <a:cs typeface="+mn-cs"/>
              </a:rPr>
              <a:t>time it takes to go from quote to cash by managing the entire process from inside their Outlook inbox. </a:t>
            </a:r>
          </a:p>
          <a:p>
            <a:pPr>
              <a:lnSpc>
                <a:spcPct val="100000"/>
              </a:lnSpc>
            </a:pPr>
            <a:endParaRPr lang="en-US" sz="900" kern="1200">
              <a:solidFill>
                <a:schemeClr val="tx1"/>
              </a:solidFill>
              <a:effectLst/>
              <a:latin typeface="Segoe UI Light" pitchFamily="34" charset="0"/>
              <a:ea typeface="+mn-ea"/>
              <a:cs typeface="+mn-cs"/>
            </a:endParaRPr>
          </a:p>
          <a:p>
            <a:pPr>
              <a:lnSpc>
                <a:spcPct val="100000"/>
              </a:lnSpc>
            </a:pPr>
            <a:r>
              <a:rPr lang="en-US" sz="900" b="0" kern="1200">
                <a:solidFill>
                  <a:schemeClr val="tx1"/>
                </a:solidFill>
                <a:effectLst/>
                <a:latin typeface="Segoe UI Light" pitchFamily="34" charset="0"/>
                <a:ea typeface="+mn-ea"/>
                <a:cs typeface="+mn-cs"/>
              </a:rPr>
              <a:t>Create quotes, process orders, and submit invoices without ever leaving Outlook: </a:t>
            </a:r>
          </a:p>
          <a:p>
            <a:pPr marL="171450" indent="-171450">
              <a:lnSpc>
                <a:spcPct val="100000"/>
              </a:lnSpc>
              <a:buFont typeface="Arial" panose="020B0604020202020204" pitchFamily="34" charset="0"/>
              <a:buChar char="•"/>
            </a:pPr>
            <a:r>
              <a:rPr lang="en-US" sz="900" kern="1200">
                <a:solidFill>
                  <a:schemeClr val="tx1"/>
                </a:solidFill>
                <a:effectLst/>
                <a:latin typeface="Segoe UI Light" pitchFamily="34" charset="0"/>
                <a:ea typeface="+mn-ea"/>
                <a:cs typeface="+mn-cs"/>
              </a:rPr>
              <a:t>As part of the experience inside Microsoft Outlook, real-time customer and vendor history is immediately accessible from within contextual </a:t>
            </a:r>
            <a:r>
              <a:rPr lang="en-US" sz="900" u="none" kern="1200">
                <a:solidFill>
                  <a:schemeClr val="tx1"/>
                </a:solidFill>
                <a:effectLst/>
                <a:latin typeface="Segoe UI Light" pitchFamily="34" charset="0"/>
                <a:ea typeface="+mn-ea"/>
                <a:cs typeface="+mn-cs"/>
              </a:rPr>
              <a:t>emails</a:t>
            </a:r>
            <a:r>
              <a:rPr lang="en-US" sz="900" kern="1200">
                <a:solidFill>
                  <a:schemeClr val="tx1"/>
                </a:solidFill>
                <a:effectLst/>
                <a:latin typeface="Segoe UI Light" pitchFamily="34" charset="0"/>
                <a:ea typeface="+mn-ea"/>
                <a:cs typeface="+mn-cs"/>
              </a:rPr>
              <a:t>. Access to the most current information enables users to be more productive and make quicker decisions without needing to switch to a different app. </a:t>
            </a:r>
          </a:p>
          <a:p>
            <a:pPr marL="171450" marR="0" lvl="0" indent="-171450" algn="l" defTabSz="932742" rtl="0" eaLnBrk="1" fontAlgn="auto" latinLnBrk="0" hangingPunct="1">
              <a:lnSpc>
                <a:spcPct val="100000"/>
              </a:lnSpc>
              <a:spcBef>
                <a:spcPts val="0"/>
              </a:spcBef>
              <a:spcAft>
                <a:spcPts val="340"/>
              </a:spcAft>
              <a:buClrTx/>
              <a:buSzTx/>
              <a:buFont typeface="Arial" panose="020B0604020202020204" pitchFamily="34" charset="0"/>
              <a:buChar char="•"/>
              <a:tabLst/>
              <a:defRPr/>
            </a:pPr>
            <a:r>
              <a:rPr lang="en-US" sz="900" kern="1200">
                <a:solidFill>
                  <a:schemeClr val="tx1"/>
                </a:solidFill>
                <a:effectLst/>
                <a:latin typeface="Segoe UI Light" pitchFamily="34" charset="0"/>
                <a:ea typeface="+mn-ea"/>
                <a:cs typeface="+mn-cs"/>
              </a:rPr>
              <a:t>Dynamics 365 Business Central reduces the wasted time and friction that</a:t>
            </a:r>
            <a:r>
              <a:rPr lang="en-US" sz="900" kern="1200" baseline="0">
                <a:solidFill>
                  <a:schemeClr val="tx1"/>
                </a:solidFill>
                <a:effectLst/>
                <a:latin typeface="Segoe UI Light" pitchFamily="34" charset="0"/>
                <a:ea typeface="+mn-ea"/>
                <a:cs typeface="+mn-cs"/>
              </a:rPr>
              <a:t> happens when users are forced to</a:t>
            </a:r>
            <a:r>
              <a:rPr lang="en-US" sz="900" kern="1200">
                <a:solidFill>
                  <a:schemeClr val="tx1"/>
                </a:solidFill>
                <a:effectLst/>
                <a:latin typeface="Segoe UI Light" pitchFamily="34" charset="0"/>
                <a:ea typeface="+mn-ea"/>
                <a:cs typeface="+mn-cs"/>
              </a:rPr>
              <a:t> toggle between multiple applications. Instead, team members can take immediate action directly from a single screen, sharing information and insights that lead to better customer experiences.  </a:t>
            </a:r>
          </a:p>
          <a:p>
            <a:pPr>
              <a:lnSpc>
                <a:spcPct val="100000"/>
              </a:lnSpc>
            </a:pPr>
            <a:endParaRPr lang="en-US" sz="900" kern="1200">
              <a:solidFill>
                <a:schemeClr val="tx1"/>
              </a:solidFill>
              <a:effectLst/>
              <a:latin typeface="Segoe UI Light" pitchFamily="34" charset="0"/>
              <a:ea typeface="+mn-ea"/>
              <a:cs typeface="+mn-cs"/>
            </a:endParaRPr>
          </a:p>
          <a:p>
            <a:pPr>
              <a:lnSpc>
                <a:spcPct val="100000"/>
              </a:lnSpc>
            </a:pPr>
            <a:r>
              <a:rPr lang="en-US" sz="900" kern="1200">
                <a:solidFill>
                  <a:schemeClr val="tx1"/>
                </a:solidFill>
                <a:effectLst/>
                <a:latin typeface="Segoe UI Light" pitchFamily="34" charset="0"/>
                <a:ea typeface="+mn-ea"/>
                <a:cs typeface="+mn-cs"/>
              </a:rPr>
              <a:t>Access live data directly from Microsoft Excel to update items, sales orders, and purchase orders: </a:t>
            </a:r>
          </a:p>
          <a:p>
            <a:pPr marL="171450" indent="-171450">
              <a:lnSpc>
                <a:spcPct val="100000"/>
              </a:lnSpc>
              <a:buFont typeface="Arial" panose="020B0604020202020204" pitchFamily="34" charset="0"/>
              <a:buChar char="•"/>
            </a:pPr>
            <a:r>
              <a:rPr lang="en-US">
                <a:effectLst/>
                <a:latin typeface="Segoe UI Light"/>
                <a:cs typeface="Segoe UI Light"/>
              </a:rPr>
              <a:t>Users can access live Dynamics 365 Business Central data directly from Microsoft Excel</a:t>
            </a:r>
            <a:r>
              <a:rPr lang="en-US" baseline="0">
                <a:effectLst/>
                <a:latin typeface="Segoe UI Light"/>
                <a:cs typeface="Segoe UI Light"/>
              </a:rPr>
              <a:t> to </a:t>
            </a:r>
            <a:r>
              <a:rPr lang="en-US">
                <a:effectLst/>
                <a:latin typeface="Segoe UI Light"/>
                <a:cs typeface="Segoe UI Light"/>
              </a:rPr>
              <a:t>read, write, and update items, sales orders, and purchase orders. Integration with Excel offers powerful capabilities</a:t>
            </a:r>
            <a:r>
              <a:rPr lang="en-US" baseline="0">
                <a:effectLst/>
                <a:latin typeface="Segoe UI Light"/>
                <a:cs typeface="Segoe UI Light"/>
              </a:rPr>
              <a:t> such as</a:t>
            </a:r>
            <a:r>
              <a:rPr lang="en-US">
                <a:effectLst/>
                <a:latin typeface="Segoe UI Light"/>
                <a:cs typeface="Segoe UI Light"/>
              </a:rPr>
              <a:t> bulk imports / exports / updates, and Excel solution-based data analysis</a:t>
            </a:r>
            <a:r>
              <a:rPr lang="en-US" baseline="0">
                <a:effectLst/>
                <a:latin typeface="Segoe UI Light"/>
                <a:cs typeface="Segoe UI Light"/>
              </a:rPr>
              <a:t> </a:t>
            </a:r>
            <a:r>
              <a:rPr lang="en-US">
                <a:effectLst/>
                <a:latin typeface="Segoe UI Light"/>
                <a:cs typeface="Segoe UI Light"/>
              </a:rPr>
              <a:t>using Charts and Pivot Tables.</a:t>
            </a:r>
            <a:r>
              <a:rPr lang="en-US">
                <a:latin typeface="Segoe UI Light"/>
                <a:cs typeface="Segoe UI Light"/>
              </a:rPr>
              <a:t> </a:t>
            </a:r>
          </a:p>
          <a:p>
            <a:pPr>
              <a:lnSpc>
                <a:spcPct val="100000"/>
              </a:lnSpc>
            </a:pPr>
            <a:endParaRPr lang="en-US">
              <a:cs typeface="Segoe UI Light"/>
            </a:endParaRPr>
          </a:p>
          <a:p>
            <a:pPr>
              <a:lnSpc>
                <a:spcPct val="100000"/>
              </a:lnSpc>
            </a:pPr>
            <a:r>
              <a:rPr lang="en-US" sz="900" b="0" i="0" u="none" strike="noStrike" kern="1200" baseline="0">
                <a:solidFill>
                  <a:schemeClr val="tx1"/>
                </a:solidFill>
                <a:latin typeface="Segoe UI Light"/>
                <a:cs typeface="Segoe UI Light"/>
              </a:rPr>
              <a:t>Customize outgoing documents such as quotes and invoices in Microsoft Word:</a:t>
            </a:r>
          </a:p>
          <a:p>
            <a:pPr marL="171450" indent="-171450">
              <a:lnSpc>
                <a:spcPct val="100000"/>
              </a:lnSpc>
              <a:buFont typeface="Arial" panose="020B0604020202020204" pitchFamily="34" charset="0"/>
              <a:buChar char="•"/>
            </a:pPr>
            <a:r>
              <a:rPr lang="en-US" sz="900" b="0" i="0" u="none" strike="noStrike" kern="1200" baseline="0">
                <a:solidFill>
                  <a:schemeClr val="tx1"/>
                </a:solidFill>
                <a:latin typeface="Segoe UI Light"/>
                <a:cs typeface="Segoe UI Light"/>
              </a:rPr>
              <a:t>Integration with Microsoft Word allows users to customize and brand all outgoing documents such as quotes and invoices. </a:t>
            </a:r>
            <a:r>
              <a:rPr lang="en-US">
                <a:solidFill>
                  <a:srgbClr val="000000"/>
                </a:solidFill>
                <a:latin typeface="Segoe UI Light"/>
                <a:cs typeface="Segoe UI Light"/>
              </a:rPr>
              <a:t>Users can </a:t>
            </a:r>
            <a:r>
              <a:rPr lang="en-US" sz="900" b="0" i="0" u="none" strike="noStrike" kern="1200" baseline="0">
                <a:solidFill>
                  <a:schemeClr val="tx1"/>
                </a:solidFill>
                <a:latin typeface="Segoe UI Light"/>
                <a:cs typeface="Segoe UI Light"/>
              </a:rPr>
              <a:t>create / edit / modify the report layout in a Microsoft Word document using a WYSIWYG editing experience.</a:t>
            </a:r>
            <a:r>
              <a:rPr lang="en-US">
                <a:latin typeface="Segoe UI Light"/>
                <a:cs typeface="Segoe UI Light"/>
              </a:rPr>
              <a:t> </a:t>
            </a:r>
            <a:endParaRPr lang="en-US">
              <a:cs typeface="Segoe UI Light"/>
            </a:endParaRPr>
          </a:p>
          <a:p>
            <a:endParaRPr lang="en-US"/>
          </a:p>
          <a:p>
            <a:pPr marL="0" marR="0" lvl="0" indent="0" algn="l" defTabSz="932742" rtl="0" eaLnBrk="1" fontAlgn="auto" latinLnBrk="0" hangingPunct="1">
              <a:lnSpc>
                <a:spcPct val="90000"/>
              </a:lnSpc>
              <a:spcBef>
                <a:spcPts val="0"/>
              </a:spcBef>
              <a:spcAft>
                <a:spcPts val="340"/>
              </a:spcAft>
              <a:buClrTx/>
              <a:buSzTx/>
              <a:buFontTx/>
              <a:buNone/>
              <a:tabLst/>
              <a:defRPr/>
            </a:pPr>
            <a:r>
              <a:rPr lang="en-US"/>
              <a:t>All the work your customers do within their Microsoft 365 apps or directly in Dynamics 365 Business Central is synchronized so that their data across all their apps is always up to date. </a:t>
            </a:r>
          </a:p>
          <a:p>
            <a:endParaRPr lang="en-US"/>
          </a:p>
        </p:txBody>
      </p:sp>
      <p:sp>
        <p:nvSpPr>
          <p:cNvPr id="4" name="Header Placeholder 3"/>
          <p:cNvSpPr>
            <a:spLocks noGrp="1"/>
          </p:cNvSpPr>
          <p:nvPr>
            <p:ph type="hdr" sz="quarter" idx="10"/>
          </p:nvPr>
        </p:nvSpPr>
        <p:spPr/>
        <p:txBody>
          <a:bodyPr/>
          <a:lstStyle/>
          <a:p>
            <a:endParaRPr lang="en-US"/>
          </a:p>
        </p:txBody>
      </p:sp>
      <p:sp>
        <p:nvSpPr>
          <p:cNvPr id="6" name="Date Placeholder 5"/>
          <p:cNvSpPr>
            <a:spLocks noGrp="1"/>
          </p:cNvSpPr>
          <p:nvPr>
            <p:ph type="dt" idx="12"/>
          </p:nvPr>
        </p:nvSpPr>
        <p:spPr/>
        <p:txBody>
          <a:bodyPr/>
          <a:lstStyle/>
          <a:p>
            <a:fld id="{38EEC551-8CDA-4EB6-89BB-2A86C9F091C8}" type="datetime8">
              <a:rPr lang="en-US" smtClean="0"/>
              <a:t>6/5/2020 8:31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4181880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itchFamily="34" charset="0"/>
                <a:ea typeface="+mn-ea"/>
                <a:cs typeface="+mn-cs"/>
              </a:rPr>
              <a:t>One of the other differentiating benefits your customers get with Dynamics 365 Business Central is the mobile experience. Often, mobile versions of ERP systems don’t provide the same rich</a:t>
            </a:r>
            <a:r>
              <a:rPr lang="en-US" sz="900" kern="1200" baseline="0">
                <a:solidFill>
                  <a:schemeClr val="tx1"/>
                </a:solidFill>
                <a:effectLst/>
                <a:latin typeface="Segoe UI Light" pitchFamily="34" charset="0"/>
                <a:ea typeface="+mn-ea"/>
                <a:cs typeface="+mn-cs"/>
              </a:rPr>
              <a:t> functionality. Alternatively, </a:t>
            </a:r>
            <a:r>
              <a:rPr lang="en-US" sz="900" kern="1200">
                <a:solidFill>
                  <a:schemeClr val="tx1"/>
                </a:solidFill>
                <a:effectLst/>
                <a:latin typeface="Segoe UI Light" pitchFamily="34" charset="0"/>
                <a:ea typeface="+mn-ea"/>
                <a:cs typeface="+mn-cs"/>
              </a:rPr>
              <a:t>Business Central supports all mobile experiences equally. Your</a:t>
            </a:r>
            <a:r>
              <a:rPr lang="en-US" sz="900" kern="1200" baseline="0">
                <a:solidFill>
                  <a:schemeClr val="tx1"/>
                </a:solidFill>
                <a:effectLst/>
                <a:latin typeface="Segoe UI Light" pitchFamily="34" charset="0"/>
                <a:ea typeface="+mn-ea"/>
                <a:cs typeface="+mn-cs"/>
              </a:rPr>
              <a:t> customers get </a:t>
            </a:r>
            <a:r>
              <a:rPr lang="en-US" sz="900" kern="1200">
                <a:solidFill>
                  <a:schemeClr val="tx1"/>
                </a:solidFill>
                <a:effectLst/>
                <a:latin typeface="Segoe UI Light" pitchFamily="34" charset="0"/>
                <a:ea typeface="+mn-ea"/>
                <a:cs typeface="+mn-cs"/>
              </a:rPr>
              <a:t>the same desktop capabilities and experience on Windows, iOS, and Android platforms—all while using </a:t>
            </a:r>
            <a:r>
              <a:rPr lang="en-US" sz="900" kern="1200" baseline="0">
                <a:solidFill>
                  <a:schemeClr val="tx1"/>
                </a:solidFill>
                <a:effectLst/>
                <a:latin typeface="Segoe UI Light" pitchFamily="34" charset="0"/>
                <a:ea typeface="+mn-ea"/>
                <a:cs typeface="+mn-cs"/>
              </a:rPr>
              <a:t>their</a:t>
            </a:r>
            <a:r>
              <a:rPr lang="en-US" sz="900" kern="1200">
                <a:solidFill>
                  <a:schemeClr val="tx1"/>
                </a:solidFill>
                <a:effectLst/>
                <a:latin typeface="Segoe UI Light" pitchFamily="34" charset="0"/>
                <a:ea typeface="+mn-ea"/>
                <a:cs typeface="+mn-cs"/>
              </a:rPr>
              <a:t> device of choice.</a:t>
            </a:r>
            <a:r>
              <a:rPr lang="en-US" sz="900" kern="1200" baseline="0">
                <a:solidFill>
                  <a:schemeClr val="tx1"/>
                </a:solidFill>
                <a:effectLst/>
                <a:latin typeface="Segoe UI Light" pitchFamily="34" charset="0"/>
                <a:ea typeface="+mn-ea"/>
                <a:cs typeface="+mn-cs"/>
              </a:rPr>
              <a:t> Give your customers one experience that is consistent and secure across every desktop, laptop, tablet, or phone. </a:t>
            </a:r>
            <a:endParaRPr lang="en-US"/>
          </a:p>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6/5/2020 8:31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23236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t>Dynamics 365 Business Central helps your customers get an end-to-end view of their business. It centralizes their company’s data from finance, sales, service, and operations to paint an accurate picture of their business.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a:t>And with more accurate information at your customers’ fingertips, their business decisions have a bigger impact on the bottom line. Business Central gives them real-time data updates to help their organization spot trends, prevent issues, and deliver great customer experiences. </a:t>
            </a:r>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6/5/2020 8:31 AM</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87372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itchFamily="34" charset="0"/>
                <a:ea typeface="+mn-ea"/>
                <a:cs typeface="+mn-cs"/>
              </a:rPr>
              <a:t>Another benefit of Dynamics 365 Business Central is that your customers can easily track ongoing sales performance and leverage actionable insights. This helps them focus on the customer accounts that have the greatest potential for long-term growth. They can use custom dashboards and reports to prioritize sales leads based on revenue potential, keep track of every customer interaction, and get guidance on the best upsell, cross-sell, and renewal opportunities.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itchFamily="34" charset="0"/>
                <a:ea typeface="+mn-ea"/>
                <a:cs typeface="+mn-cs"/>
              </a:rPr>
              <a:t>Business Central empowers their team to take advantage of powerful analytics thanks to its integration with Power BI. Give your customers the opportunity to transform their data into rich visuals and dashboards</a:t>
            </a:r>
            <a:r>
              <a:rPr lang="en-US" sz="900" kern="1200" baseline="0">
                <a:solidFill>
                  <a:schemeClr val="tx1"/>
                </a:solidFill>
                <a:effectLst/>
                <a:latin typeface="Segoe UI Light" pitchFamily="34" charset="0"/>
                <a:ea typeface="+mn-ea"/>
                <a:cs typeface="+mn-cs"/>
              </a:rPr>
              <a:t>. Live updates make sure they’re always looking at the latest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itchFamily="34" charset="0"/>
                <a:ea typeface="+mn-ea"/>
                <a:cs typeface="+mn-cs"/>
              </a:rPr>
              <a:t>Finally, Business Central helps your customers deliver exceptional service with a comprehensive overview of their service tasks, workloads, and employee skills to effectively assign resources and accelerate case resolution.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tx1"/>
              </a:solidFill>
              <a:effectLst/>
              <a:latin typeface="Segoe UI Light" pitchFamily="34"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tx1"/>
              </a:solidFill>
              <a:effectLst/>
              <a:latin typeface="Segoe UI Light" pitchFamily="34" charset="0"/>
              <a:ea typeface="+mn-ea"/>
              <a:cs typeface="+mn-cs"/>
            </a:endParaRPr>
          </a:p>
          <a:p>
            <a:endParaRPr lang="en-US" sz="900" kern="1200">
              <a:solidFill>
                <a:schemeClr val="tx1"/>
              </a:solidFill>
              <a:effectLst/>
              <a:latin typeface="Segoe UI Light" pitchFamily="34" charset="0"/>
              <a:ea typeface="+mn-ea"/>
              <a:cs typeface="+mn-cs"/>
            </a:endParaRPr>
          </a:p>
          <a:p>
            <a:endParaRPr lang="en-US"/>
          </a:p>
        </p:txBody>
      </p:sp>
      <p:sp>
        <p:nvSpPr>
          <p:cNvPr id="4" name="Header Placeholder 3"/>
          <p:cNvSpPr>
            <a:spLocks noGrp="1"/>
          </p:cNvSpPr>
          <p:nvPr>
            <p:ph type="hdr" sz="quarter" idx="10"/>
          </p:nvPr>
        </p:nvSpPr>
        <p:spPr/>
        <p:txBody>
          <a:bodyPr/>
          <a:lstStyle/>
          <a:p>
            <a:endParaRPr lang="en-US"/>
          </a:p>
        </p:txBody>
      </p:sp>
      <p:sp>
        <p:nvSpPr>
          <p:cNvPr id="6" name="Date Placeholder 5"/>
          <p:cNvSpPr>
            <a:spLocks noGrp="1"/>
          </p:cNvSpPr>
          <p:nvPr>
            <p:ph type="dt" idx="12"/>
          </p:nvPr>
        </p:nvSpPr>
        <p:spPr/>
        <p:txBody>
          <a:bodyPr/>
          <a:lstStyle/>
          <a:p>
            <a:fld id="{38EEC551-8CDA-4EB6-89BB-2A86C9F091C8}" type="datetime8">
              <a:rPr lang="en-US" smtClean="0"/>
              <a:t>6/5/2020 8:31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2077033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Dynamics 365 Business Central also helps your customers guide their employees to optimal outcomes. </a:t>
            </a:r>
          </a:p>
          <a:p>
            <a:endParaRPr lang="en-US" b="0"/>
          </a:p>
          <a:p>
            <a:r>
              <a:rPr lang="en-US"/>
              <a:t>Optimize inventory levels: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a:t>They can predict when and what to replenish with built-in intelligence, sales forecasts, and dynamically updated inventory levels.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u="none" kern="1200">
              <a:solidFill>
                <a:schemeClr val="tx1"/>
              </a:solidFill>
              <a:effectLst/>
              <a:latin typeface="Segoe UI Light" pitchFamily="34" charset="0"/>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u="none" kern="1200">
                <a:solidFill>
                  <a:schemeClr val="tx1"/>
                </a:solidFill>
                <a:effectLst/>
                <a:latin typeface="Segoe UI Light" pitchFamily="34" charset="0"/>
                <a:ea typeface="+mn-ea"/>
                <a:cs typeface="+mn-cs"/>
              </a:rPr>
              <a:t>Manage vendor bills: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b="0" u="none" kern="1200">
                <a:solidFill>
                  <a:schemeClr val="tx1"/>
                </a:solidFill>
                <a:effectLst/>
                <a:latin typeface="Segoe UI Light" pitchFamily="34" charset="0"/>
                <a:ea typeface="+mn-ea"/>
                <a:cs typeface="+mn-cs"/>
              </a:rPr>
              <a:t>They get recommendations on when to pay vendors, when to use vendor discounts, or how to avoid overdue penalties.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b="0" u="none" kern="1200">
              <a:solidFill>
                <a:schemeClr val="tx1"/>
              </a:solidFill>
              <a:effectLst/>
              <a:latin typeface="Segoe UI Light" pitchFamily="34" charset="0"/>
              <a:ea typeface="+mn-ea"/>
              <a:cs typeface="+mn-cs"/>
            </a:endParaRP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u="none" kern="1200">
                <a:solidFill>
                  <a:schemeClr val="tx1"/>
                </a:solidFill>
                <a:effectLst/>
                <a:latin typeface="Segoe UI Light" pitchFamily="34" charset="0"/>
                <a:ea typeface="+mn-ea"/>
                <a:cs typeface="+mn-cs"/>
              </a:rPr>
              <a:t>Keep projects on time and under budget: </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sz="900" kern="1200">
                <a:solidFill>
                  <a:schemeClr val="tx1"/>
                </a:solidFill>
                <a:effectLst/>
                <a:latin typeface="Segoe UI Light" pitchFamily="34" charset="0"/>
                <a:ea typeface="+mn-ea"/>
                <a:cs typeface="+mn-cs"/>
              </a:rPr>
              <a:t>They can manage budgets and monitor progress with real-time data on available resources. </a:t>
            </a:r>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6/5/2020 8:31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40858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100000"/>
              </a:lnSpc>
              <a:spcBef>
                <a:spcPts val="0"/>
              </a:spcBef>
              <a:spcAft>
                <a:spcPts val="340"/>
              </a:spcAft>
              <a:buClrTx/>
              <a:buSzTx/>
              <a:buFontTx/>
              <a:buNone/>
              <a:tabLst/>
              <a:defRPr/>
            </a:pPr>
            <a:r>
              <a:rPr lang="en-US" sz="900" kern="1200">
                <a:solidFill>
                  <a:schemeClr val="tx1"/>
                </a:solidFill>
                <a:effectLst/>
                <a:latin typeface="Segoe UI Light" pitchFamily="34" charset="0"/>
                <a:ea typeface="+mn-ea"/>
                <a:cs typeface="+mn-cs"/>
              </a:rPr>
              <a:t>Dynamics 365 Business Central helps your customers improve productivity and get more done with easy-to-create workflows, audit trails, and enterprise-level security. They can connect workflows across sales and accounting to automatically track cash flow and secure purchasing, credit authorization, and vendor payment processes with pre-defined alerts and approval workflows.</a:t>
            </a:r>
          </a:p>
          <a:p>
            <a:endParaRPr lang="en-US"/>
          </a:p>
          <a:p>
            <a:endParaRPr lang="en-US"/>
          </a:p>
        </p:txBody>
      </p:sp>
      <p:sp>
        <p:nvSpPr>
          <p:cNvPr id="4" name="Header Placeholder 3"/>
          <p:cNvSpPr>
            <a:spLocks noGrp="1"/>
          </p:cNvSpPr>
          <p:nvPr>
            <p:ph type="hdr" sz="quarter" idx="10"/>
          </p:nvPr>
        </p:nvSpPr>
        <p:spPr/>
        <p:txBody>
          <a:bodyPr/>
          <a:lstStyle/>
          <a:p>
            <a:endParaRPr lang="en-US"/>
          </a:p>
        </p:txBody>
      </p:sp>
      <p:sp>
        <p:nvSpPr>
          <p:cNvPr id="6" name="Date Placeholder 5"/>
          <p:cNvSpPr>
            <a:spLocks noGrp="1"/>
          </p:cNvSpPr>
          <p:nvPr>
            <p:ph type="dt" idx="12"/>
          </p:nvPr>
        </p:nvSpPr>
        <p:spPr/>
        <p:txBody>
          <a:bodyPr/>
          <a:lstStyle/>
          <a:p>
            <a:fld id="{38EEC551-8CDA-4EB6-89BB-2A86C9F091C8}" type="datetime8">
              <a:rPr lang="en-US" smtClean="0"/>
              <a:t>6/5/2020 8:31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288946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a:effectLst/>
                <a:latin typeface="Segoe UI Light" pitchFamily="34" charset="0"/>
                <a:ea typeface="+mn-ea"/>
                <a:cs typeface="+mn-cs"/>
              </a:rPr>
              <a:t>Your customers will also have the freedom to begin with the apps they need today. Dynamics 365 Business Central doesn’t have to be complicated. Customers can just use the functionalities they need to get started, and then they can add new solutions at their own pace over time. </a:t>
            </a:r>
            <a:r>
              <a:rPr lang="en-US" sz="900">
                <a:ea typeface="Calibri" panose="020F0502020204030204" pitchFamily="34" charset="0"/>
                <a:cs typeface="Segoe UI Light" panose="020B0502040204020203" pitchFamily="34" charset="0"/>
              </a:rPr>
              <a:t>This is a cost-effective way for your customers to meet their unique business needs with a cloud-based ERP system that doesn’t just make it easy to scale, but also secures financial information and customer data with enterprise-level security. </a:t>
            </a:r>
          </a:p>
          <a:p>
            <a:endParaRPr lang="en-US" sz="900" kern="1200">
              <a:solidFill>
                <a:schemeClr val="tx1"/>
              </a:solidFill>
              <a:effectLst/>
              <a:latin typeface="Segoe UI Light" pitchFamily="34" charset="0"/>
              <a:ea typeface="+mn-ea"/>
              <a:cs typeface="+mn-cs"/>
            </a:endParaRPr>
          </a:p>
          <a:p>
            <a:r>
              <a:rPr lang="en-US" sz="900" kern="1200">
                <a:solidFill>
                  <a:schemeClr val="tx1"/>
                </a:solidFill>
                <a:effectLst/>
                <a:latin typeface="Segoe UI Light" pitchFamily="34" charset="0"/>
                <a:ea typeface="+mn-ea"/>
                <a:cs typeface="+mn-cs"/>
              </a:rPr>
              <a:t>Help your customers handle the most common business processes from day one, like quotes, orders, invoicing, purchasing, cash management, and reporting. And give them the assurance that their company’s assets are protected. </a:t>
            </a:r>
          </a:p>
          <a:p>
            <a:endParaRPr lang="en-US" sz="900" kern="1200">
              <a:solidFill>
                <a:schemeClr val="tx1"/>
              </a:solidFill>
              <a:effectLst/>
              <a:latin typeface="Segoe UI Light" pitchFamily="34" charset="0"/>
              <a:ea typeface="+mn-ea"/>
              <a:cs typeface="+mn-cs"/>
            </a:endParaRPr>
          </a:p>
          <a:p>
            <a:endParaRPr lang="en-US" sz="900" kern="1200">
              <a:solidFill>
                <a:schemeClr val="tx1"/>
              </a:solidFill>
              <a:effectLst/>
              <a:latin typeface="Segoe UI Light" pitchFamily="34" charset="0"/>
              <a:ea typeface="+mn-ea"/>
              <a:cs typeface="+mn-cs"/>
            </a:endParaRPr>
          </a:p>
          <a:p>
            <a:endParaRPr lang="en-US" sz="900" kern="120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6/5/2020 8:31 AM</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6420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lnSpc>
                <a:spcPct val="100000"/>
              </a:lnSpc>
              <a:spcAft>
                <a:spcPts val="0"/>
              </a:spcAft>
              <a:defRPr/>
            </a:pPr>
            <a:r>
              <a:rPr lang="en-US" sz="900" kern="1200">
                <a:solidFill>
                  <a:schemeClr val="tx1"/>
                </a:solidFill>
                <a:effectLst/>
                <a:latin typeface="Segoe UI Light"/>
                <a:cs typeface="Segoe UI Light"/>
              </a:rPr>
              <a:t>As your customers’ businesses grow, Business Central makes it easy for them to add apps and configure Dynamics 365 Business Central to fit business needs or industry demands.</a:t>
            </a:r>
            <a:r>
              <a:rPr lang="en-US">
                <a:latin typeface="Segoe UI Light"/>
                <a:cs typeface="Segoe UI Light"/>
              </a:rPr>
              <a:t> </a:t>
            </a:r>
            <a:endParaRPr lang="en-US" sz="900" kern="120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buClrTx/>
              <a:buSzTx/>
              <a:buFontTx/>
              <a:buNone/>
              <a:tabLst/>
              <a:defRPr/>
            </a:pPr>
            <a:r>
              <a:rPr lang="en-US" sz="900" kern="1200">
                <a:solidFill>
                  <a:schemeClr val="tx1"/>
                </a:solidFill>
                <a:effectLst/>
                <a:latin typeface="Segoe UI Light" pitchFamily="34" charset="0"/>
                <a:ea typeface="+mn-ea"/>
                <a:cs typeface="+mn-cs"/>
              </a:rPr>
              <a:t>They can extend Business Central with integrated add-on apps, such 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Business apps like Office 365 and other Dynamics 365 tools.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Data storage apps like Dropbox and OneDrive.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On-premises systems, including SharePoint, SQL Server, Oracle databases, SAP, and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kern="1200" baseline="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buClrTx/>
              <a:buSzTx/>
              <a:buFontTx/>
              <a:buNone/>
              <a:tabLst/>
              <a:defRPr/>
            </a:pPr>
            <a:r>
              <a:rPr lang="en-US" sz="900" kern="1200" baseline="0">
                <a:solidFill>
                  <a:schemeClr val="tx1"/>
                </a:solidFill>
                <a:effectLst/>
                <a:latin typeface="Segoe UI Light" pitchFamily="34" charset="0"/>
                <a:ea typeface="+mn-ea"/>
                <a:cs typeface="+mn-cs"/>
              </a:rPr>
              <a:t>They can also connect to data sources and services, such 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kern="1200" baseline="0">
                <a:solidFill>
                  <a:schemeClr val="tx1"/>
                </a:solidFill>
                <a:effectLst/>
                <a:latin typeface="Segoe UI Light" pitchFamily="34" charset="0"/>
                <a:ea typeface="+mn-ea"/>
                <a:cs typeface="+mn-cs"/>
              </a:rPr>
              <a:t>Excel files.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kern="1200" baseline="0">
                <a:solidFill>
                  <a:schemeClr val="tx1"/>
                </a:solidFill>
                <a:effectLst/>
                <a:latin typeface="Segoe UI Light" pitchFamily="34" charset="0"/>
                <a:ea typeface="+mn-ea"/>
                <a:cs typeface="+mn-cs"/>
              </a:rPr>
              <a:t>SharePoint lists.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kern="1200" baseline="0">
                <a:solidFill>
                  <a:schemeClr val="tx1"/>
                </a:solidFill>
                <a:effectLst/>
                <a:latin typeface="Segoe UI Light" pitchFamily="34" charset="0"/>
                <a:ea typeface="+mn-ea"/>
                <a:cs typeface="+mn-cs"/>
              </a:rPr>
              <a:t>CRM records.</a:t>
            </a: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6/5/2020 8:31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19824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1396292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a:solidFill>
                  <a:srgbClr val="000000"/>
                </a:solidFill>
                <a:latin typeface="Segoe UI Light" panose="020B0502040204020203" pitchFamily="34" charset="0"/>
                <a:cs typeface="Segoe UI Light" panose="020B0502040204020203" pitchFamily="34" charset="0"/>
              </a:rPr>
              <a:t>This presentation introduces Dynamics 365 Business Central.</a:t>
            </a:r>
          </a:p>
          <a:p>
            <a:endParaRPr lang="en-US"/>
          </a:p>
        </p:txBody>
      </p:sp>
      <p:sp>
        <p:nvSpPr>
          <p:cNvPr id="4" name="Header Placeholder 3"/>
          <p:cNvSpPr>
            <a:spLocks noGrp="1"/>
          </p:cNvSpPr>
          <p:nvPr>
            <p:ph type="hdr" sz="quarter" idx="10"/>
          </p:nvPr>
        </p:nvSpPr>
        <p:spPr/>
        <p:txBody>
          <a:bodyPr/>
          <a:lstStyle/>
          <a:p>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9523415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anose="020B0502040204020203" pitchFamily="34" charset="0"/>
                <a:cs typeface="Segoe UI Light" panose="020B0502040204020203" pitchFamily="34" charset="0"/>
              </a:rPr>
              <a:t>How does Dynamics 365 Business Central benefit our partners who have a Microsoft 365 or Azure practice? </a:t>
            </a:r>
            <a:endParaRPr lang="es-419" sz="900" kern="1200">
              <a:solidFill>
                <a:schemeClr val="tx1"/>
              </a:solidFill>
              <a:effectLst/>
              <a:latin typeface="Segoe UI Light" panose="020B0502040204020203" pitchFamily="34" charset="0"/>
              <a:cs typeface="Segoe UI Light" panose="020B0502040204020203" pitchFamily="34" charset="0"/>
            </a:endParaRPr>
          </a:p>
          <a:p>
            <a:pPr rtl="0" fontAlgn="base"/>
            <a:endParaRPr lang="es-419" b="0" i="0" kern="1200">
              <a:solidFill>
                <a:schemeClr val="tx1"/>
              </a:solidFill>
              <a:effectLst/>
              <a:latin typeface="Segoe UI Light"/>
              <a:cs typeface="Segoe UI Light"/>
            </a:endParaRPr>
          </a:p>
          <a:p>
            <a:pPr rtl="0" fontAlgn="base"/>
            <a:r>
              <a:rPr lang="es-419" b="1" i="0" kern="1200">
                <a:solidFill>
                  <a:schemeClr val="tx1"/>
                </a:solidFill>
                <a:effectLst/>
                <a:latin typeface="Segoe UI Light"/>
                <a:cs typeface="Segoe UI Light"/>
              </a:rPr>
              <a:t>TrueIT </a:t>
            </a:r>
            <a:r>
              <a:rPr lang="es-419" i="0" kern="1200" err="1">
                <a:solidFill>
                  <a:schemeClr val="tx1"/>
                </a:solidFill>
                <a:effectLst/>
                <a:latin typeface="Segoe UI Light"/>
                <a:cs typeface="Segoe UI Light"/>
              </a:rPr>
              <a:t>is</a:t>
            </a:r>
            <a:r>
              <a:rPr lang="es-419" i="0" kern="1200">
                <a:solidFill>
                  <a:schemeClr val="tx1"/>
                </a:solidFill>
                <a:effectLst/>
                <a:latin typeface="Segoe UI Light"/>
                <a:cs typeface="Segoe UI Light"/>
              </a:rPr>
              <a:t> </a:t>
            </a:r>
            <a:r>
              <a:rPr lang="es-419" i="0" kern="1200" err="1">
                <a:solidFill>
                  <a:schemeClr val="tx1"/>
                </a:solidFill>
                <a:effectLst/>
                <a:latin typeface="Segoe UI Light"/>
                <a:cs typeface="Segoe UI Light"/>
              </a:rPr>
              <a:t>an</a:t>
            </a:r>
            <a:r>
              <a:rPr lang="es-419" i="0" kern="1200">
                <a:solidFill>
                  <a:schemeClr val="tx1"/>
                </a:solidFill>
                <a:effectLst/>
                <a:latin typeface="Segoe UI Light"/>
                <a:cs typeface="Segoe UI Light"/>
              </a:rPr>
              <a:t> IT</a:t>
            </a:r>
            <a:r>
              <a:rPr lang="es-419" b="0" i="0" kern="1200">
                <a:solidFill>
                  <a:schemeClr val="tx1"/>
                </a:solidFill>
                <a:effectLst/>
                <a:latin typeface="Segoe UI Light"/>
                <a:cs typeface="Segoe UI Light"/>
              </a:rPr>
              <a:t> </a:t>
            </a:r>
            <a:r>
              <a:rPr lang="es-419" err="1">
                <a:latin typeface="Segoe UI Light"/>
                <a:cs typeface="Segoe UI Light"/>
              </a:rPr>
              <a:t>m</a:t>
            </a:r>
            <a:r>
              <a:rPr lang="es-419" b="0" i="0" kern="1200" err="1">
                <a:solidFill>
                  <a:schemeClr val="tx1"/>
                </a:solidFill>
                <a:effectLst/>
                <a:latin typeface="Segoe UI Light"/>
                <a:cs typeface="Segoe UI Light"/>
              </a:rPr>
              <a:t>anaged</a:t>
            </a:r>
            <a:r>
              <a:rPr lang="es-419" b="0" i="0" kern="1200">
                <a:solidFill>
                  <a:schemeClr val="tx1"/>
                </a:solidFill>
                <a:effectLst/>
                <a:latin typeface="Segoe UI Light"/>
                <a:cs typeface="Segoe UI Light"/>
              </a:rPr>
              <a:t> </a:t>
            </a:r>
            <a:r>
              <a:rPr lang="es-419" err="1">
                <a:latin typeface="Segoe UI Light"/>
                <a:cs typeface="Segoe UI Light"/>
              </a:rPr>
              <a:t>s</a:t>
            </a:r>
            <a:r>
              <a:rPr lang="es-419" b="0" i="0" kern="1200" err="1">
                <a:solidFill>
                  <a:schemeClr val="tx1"/>
                </a:solidFill>
                <a:effectLst/>
                <a:latin typeface="Segoe UI Light"/>
                <a:cs typeface="Segoe UI Light"/>
              </a:rPr>
              <a:t>ervices</a:t>
            </a:r>
            <a:r>
              <a:rPr lang="es-419" b="0" i="0" kern="1200">
                <a:solidFill>
                  <a:schemeClr val="tx1"/>
                </a:solidFill>
                <a:effectLst/>
                <a:latin typeface="Segoe UI Light"/>
                <a:cs typeface="Segoe UI Light"/>
              </a:rPr>
              <a:t> and software </a:t>
            </a:r>
            <a:r>
              <a:rPr lang="es-419" b="0" i="0" kern="1200" err="1">
                <a:solidFill>
                  <a:schemeClr val="tx1"/>
                </a:solidFill>
                <a:effectLst/>
                <a:latin typeface="Segoe UI Light"/>
                <a:cs typeface="Segoe UI Light"/>
              </a:rPr>
              <a:t>development</a:t>
            </a:r>
            <a:r>
              <a:rPr lang="es-419" b="0" i="0" kern="1200">
                <a:solidFill>
                  <a:schemeClr val="tx1"/>
                </a:solidFill>
                <a:effectLst/>
                <a:latin typeface="Segoe UI Light"/>
                <a:cs typeface="Segoe UI Light"/>
              </a:rPr>
              <a:t> </a:t>
            </a:r>
            <a:r>
              <a:rPr lang="es-419" b="0" i="0" kern="1200" err="1">
                <a:solidFill>
                  <a:schemeClr val="tx1"/>
                </a:solidFill>
                <a:effectLst/>
                <a:latin typeface="Segoe UI Light"/>
                <a:cs typeface="Segoe UI Light"/>
              </a:rPr>
              <a:t>provider</a:t>
            </a:r>
            <a:r>
              <a:rPr lang="es-419">
                <a:latin typeface="Segoe UI Light"/>
                <a:cs typeface="Segoe UI Light"/>
              </a:rPr>
              <a:t>.</a:t>
            </a:r>
            <a:r>
              <a:rPr lang="es-419" b="0" i="0" kern="1200">
                <a:solidFill>
                  <a:schemeClr val="tx1"/>
                </a:solidFill>
                <a:effectLst/>
                <a:latin typeface="Segoe UI Light"/>
                <a:cs typeface="Segoe UI Light"/>
              </a:rPr>
              <a:t> TrueIT </a:t>
            </a:r>
            <a:r>
              <a:rPr lang="es-419" b="0" i="0" kern="1200" err="1">
                <a:solidFill>
                  <a:schemeClr val="tx1"/>
                </a:solidFill>
                <a:effectLst/>
                <a:latin typeface="Segoe UI Light" pitchFamily="34" charset="0"/>
                <a:cs typeface="Segoe UI Light"/>
              </a:rPr>
              <a:t>joined</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forces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with</a:t>
            </a:r>
            <a:r>
              <a:rPr lang="es-419" b="0" i="0" kern="1200">
                <a:solidFill>
                  <a:schemeClr val="tx1"/>
                </a:solidFill>
                <a:effectLst/>
                <a:latin typeface="Segoe UI Light" pitchFamily="34" charset="0"/>
                <a:cs typeface="Segoe UI Light"/>
              </a:rPr>
              <a:t> Summit Group Software, a Dynamics ERP and CRM </a:t>
            </a:r>
            <a:r>
              <a:rPr lang="es-419" b="0" i="0" kern="1200" err="1">
                <a:solidFill>
                  <a:schemeClr val="tx1"/>
                </a:solidFill>
                <a:effectLst/>
                <a:latin typeface="Segoe UI Light" pitchFamily="34" charset="0"/>
                <a:cs typeface="Segoe UI Light"/>
              </a:rPr>
              <a:t>consultant</a:t>
            </a:r>
            <a:r>
              <a:rPr lang="es-419" b="0" i="0" kern="1200">
                <a:solidFill>
                  <a:schemeClr val="tx1"/>
                </a:solidFill>
                <a:effectLst/>
                <a:latin typeface="Segoe UI Light" pitchFamily="34" charset="0"/>
                <a:cs typeface="Segoe UI Light"/>
              </a:rPr>
              <a:t>, to </a:t>
            </a:r>
            <a:r>
              <a:rPr lang="es-419" b="0" i="0" kern="1200" err="1">
                <a:solidFill>
                  <a:schemeClr val="tx1"/>
                </a:solidFill>
                <a:effectLst/>
                <a:latin typeface="Segoe UI Light" pitchFamily="34" charset="0"/>
                <a:cs typeface="Segoe UI Light"/>
              </a:rPr>
              <a:t>become</a:t>
            </a:r>
            <a:r>
              <a:rPr lang="es-419" b="0" i="0" kern="1200">
                <a:solidFill>
                  <a:schemeClr val="tx1"/>
                </a:solidFill>
                <a:effectLst/>
                <a:latin typeface="Segoe UI Light" pitchFamily="34" charset="0"/>
                <a:cs typeface="Segoe UI Light"/>
              </a:rPr>
              <a:t> a </a:t>
            </a:r>
            <a:r>
              <a:rPr lang="es-419" b="0" i="0" kern="1200" err="1">
                <a:solidFill>
                  <a:schemeClr val="tx1"/>
                </a:solidFill>
                <a:effectLst/>
                <a:latin typeface="Segoe UI Light" pitchFamily="34" charset="0"/>
                <a:cs typeface="Segoe UI Light"/>
              </a:rPr>
              <a:t>one</a:t>
            </a:r>
            <a:r>
              <a:rPr lang="es-419" b="0" i="0" kern="1200">
                <a:solidFill>
                  <a:schemeClr val="tx1"/>
                </a:solidFill>
                <a:effectLst/>
                <a:latin typeface="Segoe UI Light" pitchFamily="34" charset="0"/>
                <a:cs typeface="Segoe UI Light"/>
              </a:rPr>
              <a:t>-stop shop </a:t>
            </a:r>
            <a:r>
              <a:rPr lang="es-419" b="0" i="0" kern="1200" err="1">
                <a:solidFill>
                  <a:schemeClr val="tx1"/>
                </a:solidFill>
                <a:effectLst/>
                <a:latin typeface="Segoe UI Light" pitchFamily="34" charset="0"/>
                <a:cs typeface="Segoe UI Light"/>
              </a:rPr>
              <a:t>for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their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customers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solution</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needs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They</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have</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since</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earned</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greater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recuring</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cloud</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revenue</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of</a:t>
            </a:r>
            <a:r>
              <a:rPr lang="es-419" b="0" i="0" kern="1200">
                <a:solidFill>
                  <a:schemeClr val="tx1"/>
                </a:solidFill>
                <a:effectLst/>
                <a:latin typeface="Segoe UI Light" pitchFamily="34" charset="0"/>
                <a:cs typeface="Segoe UI Light"/>
              </a:rPr>
              <a:t> $94,000/</a:t>
            </a:r>
            <a:r>
              <a:rPr lang="es-419" b="0" i="0" kern="1200" err="1">
                <a:solidFill>
                  <a:schemeClr val="tx1"/>
                </a:solidFill>
                <a:effectLst/>
                <a:latin typeface="Segoe UI Light" pitchFamily="34" charset="0"/>
                <a:cs typeface="Segoe UI Light"/>
              </a:rPr>
              <a:t>month</a:t>
            </a:r>
            <a:r>
              <a:rPr lang="es-419" b="0" i="0" kern="1200">
                <a:solidFill>
                  <a:schemeClr val="tx1"/>
                </a:solidFill>
                <a:effectLst/>
                <a:latin typeface="Segoe UI Light" pitchFamily="34" charset="0"/>
                <a:cs typeface="Segoe UI Light"/>
              </a:rPr>
              <a:t> at </a:t>
            </a:r>
            <a:r>
              <a:rPr lang="es-419" b="0" i="0" kern="1200" err="1">
                <a:solidFill>
                  <a:schemeClr val="tx1"/>
                </a:solidFill>
                <a:effectLst/>
                <a:latin typeface="Segoe UI Light" pitchFamily="34" charset="0"/>
                <a:cs typeface="Segoe UI Light"/>
              </a:rPr>
              <a:t>their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existing</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customers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who</a:t>
            </a:r>
            <a:r>
              <a:rPr lang="es-419" b="0" i="0" kern="1200">
                <a:solidFill>
                  <a:schemeClr val="tx1"/>
                </a:solidFill>
                <a:effectLst/>
                <a:latin typeface="Segoe UI Light" pitchFamily="34" charset="0"/>
                <a:cs typeface="Segoe UI Light"/>
              </a:rPr>
              <a:t> are </a:t>
            </a:r>
            <a:r>
              <a:rPr lang="es-419" b="0" i="0" kern="1200" err="1">
                <a:solidFill>
                  <a:schemeClr val="tx1"/>
                </a:solidFill>
                <a:effectLst/>
                <a:latin typeface="Segoe UI Light" pitchFamily="34" charset="0"/>
                <a:cs typeface="Segoe UI Light"/>
              </a:rPr>
              <a:t>purchasing</a:t>
            </a:r>
            <a:r>
              <a:rPr lang="es-419" b="0" i="0" kern="1200">
                <a:solidFill>
                  <a:schemeClr val="tx1"/>
                </a:solidFill>
                <a:effectLst/>
                <a:latin typeface="Segoe UI Light" pitchFamily="34" charset="0"/>
                <a:cs typeface="Segoe UI Light"/>
              </a:rPr>
              <a:t> Microsoft 365, Azure, and Dynamics </a:t>
            </a:r>
            <a:r>
              <a:rPr lang="es-419" b="0" i="0" kern="1200" err="1">
                <a:solidFill>
                  <a:schemeClr val="tx1"/>
                </a:solidFill>
                <a:effectLst/>
                <a:latin typeface="Segoe UI Light" pitchFamily="34" charset="0"/>
                <a:cs typeface="Segoe UI Light"/>
              </a:rPr>
              <a:t>services</a:t>
            </a:r>
            <a:r>
              <a:rPr lang="es-419" b="0" i="0" kern="1200">
                <a:solidFill>
                  <a:schemeClr val="tx1"/>
                </a:solidFill>
                <a:effectLst/>
                <a:latin typeface="Segoe UI Light" pitchFamily="34" charset="0"/>
                <a:cs typeface="Segoe UI Light"/>
              </a:rPr>
              <a:t>. </a:t>
            </a:r>
          </a:p>
          <a:p>
            <a:pPr rtl="0" fontAlgn="base"/>
            <a:endParaRPr lang="es-419" b="0" i="0" kern="1200">
              <a:solidFill>
                <a:schemeClr val="tx1"/>
              </a:solidFill>
              <a:effectLst/>
              <a:latin typeface="Segoe UI Light" pitchFamily="34" charset="0"/>
              <a:cs typeface="Segoe UI Light"/>
            </a:endParaRPr>
          </a:p>
          <a:p>
            <a:pPr rtl="0" fontAlgn="base"/>
            <a:r>
              <a:rPr lang="es-419" b="1" i="0" kern="1200">
                <a:solidFill>
                  <a:schemeClr val="tx1"/>
                </a:solidFill>
                <a:effectLst/>
                <a:latin typeface="Segoe UI Light" pitchFamily="34" charset="0"/>
                <a:cs typeface="Segoe UI Light"/>
              </a:rPr>
              <a:t>Baroan Technologies </a:t>
            </a:r>
            <a:r>
              <a:rPr lang="es-419" i="0" kern="1200" err="1">
                <a:solidFill>
                  <a:schemeClr val="tx1"/>
                </a:solidFill>
                <a:effectLst/>
                <a:latin typeface="Segoe UI Light" pitchFamily="34" charset="0"/>
                <a:cs typeface="Segoe UI Light"/>
              </a:rPr>
              <a:t>is</a:t>
            </a:r>
            <a:r>
              <a:rPr lang="es-419" i="0" kern="1200">
                <a:solidFill>
                  <a:schemeClr val="tx1"/>
                </a:solidFill>
                <a:effectLst/>
                <a:latin typeface="Segoe UI Light" pitchFamily="34" charset="0"/>
                <a:cs typeface="Segoe UI Light"/>
              </a:rPr>
              <a:t> </a:t>
            </a:r>
            <a:r>
              <a:rPr lang="es-419" b="0" i="0" kern="1200">
                <a:solidFill>
                  <a:schemeClr val="tx1"/>
                </a:solidFill>
                <a:effectLst/>
                <a:latin typeface="Segoe UI Light" pitchFamily="34" charset="0"/>
                <a:cs typeface="Segoe UI Light"/>
              </a:rPr>
              <a:t>a </a:t>
            </a:r>
            <a:r>
              <a:rPr lang="es-419" b="0" i="0" kern="1200" err="1">
                <a:solidFill>
                  <a:schemeClr val="tx1"/>
                </a:solidFill>
                <a:effectLst/>
                <a:latin typeface="Segoe UI Light" pitchFamily="34" charset="0"/>
                <a:cs typeface="Segoe UI Light"/>
              </a:rPr>
              <a:t>managed</a:t>
            </a:r>
            <a:r>
              <a:rPr lang="es-419" b="0" i="0" kern="1200">
                <a:solidFill>
                  <a:schemeClr val="tx1"/>
                </a:solidFill>
                <a:effectLst/>
                <a:latin typeface="Segoe UI Light" pitchFamily="34" charset="0"/>
                <a:cs typeface="Segoe UI Light"/>
              </a:rPr>
              <a:t> IT </a:t>
            </a:r>
            <a:r>
              <a:rPr lang="es-419" b="0" i="0" kern="1200" err="1">
                <a:solidFill>
                  <a:schemeClr val="tx1"/>
                </a:solidFill>
                <a:effectLst/>
                <a:latin typeface="Segoe UI Light" pitchFamily="34" charset="0"/>
                <a:cs typeface="Segoe UI Light"/>
              </a:rPr>
              <a:t>service</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provider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delivering</a:t>
            </a:r>
            <a:r>
              <a:rPr lang="es-419" b="0" i="0" kern="1200">
                <a:solidFill>
                  <a:schemeClr val="tx1"/>
                </a:solidFill>
                <a:effectLst/>
                <a:latin typeface="Segoe UI Light" pitchFamily="34" charset="0"/>
                <a:cs typeface="Segoe UI Light"/>
              </a:rPr>
              <a:t> CIO </a:t>
            </a:r>
            <a:r>
              <a:rPr lang="es-419" b="0" i="0" kern="1200" err="1">
                <a:solidFill>
                  <a:schemeClr val="tx1"/>
                </a:solidFill>
                <a:effectLst/>
                <a:latin typeface="Segoe UI Light" pitchFamily="34" charset="0"/>
                <a:cs typeface="Segoe UI Light"/>
              </a:rPr>
              <a:t>services</a:t>
            </a:r>
            <a:r>
              <a:rPr lang="es-419" b="0" i="0" kern="1200">
                <a:solidFill>
                  <a:schemeClr val="tx1"/>
                </a:solidFill>
                <a:effectLst/>
                <a:latin typeface="Segoe UI Light" pitchFamily="34" charset="0"/>
                <a:cs typeface="Segoe UI Light"/>
              </a:rPr>
              <a:t>, IT </a:t>
            </a:r>
            <a:r>
              <a:rPr lang="es-419" b="0" i="0" kern="1200" err="1">
                <a:solidFill>
                  <a:schemeClr val="tx1"/>
                </a:solidFill>
                <a:effectLst/>
                <a:latin typeface="Segoe UI Light" pitchFamily="34" charset="0"/>
                <a:cs typeface="Segoe UI Light"/>
              </a:rPr>
              <a:t>consulting</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implementation</a:t>
            </a:r>
            <a:r>
              <a:rPr lang="es-419" b="0" i="0" kern="1200">
                <a:solidFill>
                  <a:schemeClr val="tx1"/>
                </a:solidFill>
                <a:effectLst/>
                <a:latin typeface="Segoe UI Light" pitchFamily="34" charset="0"/>
                <a:cs typeface="Segoe UI Light"/>
              </a:rPr>
              <a:t>, and </a:t>
            </a:r>
            <a:r>
              <a:rPr lang="es-419" b="0" i="0" kern="1200" err="1">
                <a:solidFill>
                  <a:schemeClr val="tx1"/>
                </a:solidFill>
                <a:effectLst/>
                <a:latin typeface="Segoe UI Light" pitchFamily="34" charset="0"/>
                <a:cs typeface="Segoe UI Light"/>
              </a:rPr>
              <a:t>tech</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support</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for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SMBs</a:t>
            </a:r>
            <a:r>
              <a:rPr lang="es-419">
                <a:cs typeface="Segoe UI Light"/>
              </a:rPr>
              <a:t>. </a:t>
            </a:r>
            <a:r>
              <a:rPr lang="es-419" err="1">
                <a:cs typeface="Segoe UI Light"/>
              </a:rPr>
              <a:t>They</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partnered</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with</a:t>
            </a:r>
            <a:r>
              <a:rPr lang="es-419" b="0" i="0" kern="1200">
                <a:solidFill>
                  <a:schemeClr val="tx1"/>
                </a:solidFill>
                <a:effectLst/>
                <a:latin typeface="Segoe UI Light" pitchFamily="34" charset="0"/>
                <a:cs typeface="Segoe UI Light"/>
              </a:rPr>
              <a:t> Azamba Consulting Group, a </a:t>
            </a:r>
            <a:r>
              <a:rPr lang="es-419" b="0" i="0" kern="1200" err="1">
                <a:solidFill>
                  <a:schemeClr val="tx1"/>
                </a:solidFill>
                <a:effectLst/>
                <a:latin typeface="Segoe UI Light" pitchFamily="34" charset="0"/>
                <a:cs typeface="Segoe UI Light"/>
              </a:rPr>
              <a:t>leading</a:t>
            </a:r>
            <a:r>
              <a:rPr lang="es-419" b="0" i="0" kern="1200">
                <a:solidFill>
                  <a:schemeClr val="tx1"/>
                </a:solidFill>
                <a:effectLst/>
                <a:latin typeface="Segoe UI Light" pitchFamily="34" charset="0"/>
                <a:cs typeface="Segoe UI Light"/>
              </a:rPr>
              <a:t> Dynamics 365 </a:t>
            </a:r>
            <a:r>
              <a:rPr lang="es-419" b="0" i="0" kern="1200" err="1">
                <a:solidFill>
                  <a:schemeClr val="tx1"/>
                </a:solidFill>
                <a:effectLst/>
                <a:latin typeface="Segoe UI Light" pitchFamily="34" charset="0"/>
                <a:cs typeface="Segoe UI Light"/>
              </a:rPr>
              <a:t>partner</a:t>
            </a:r>
            <a:r>
              <a:rPr lang="es-419" b="0" i="0" kern="1200">
                <a:solidFill>
                  <a:schemeClr val="tx1"/>
                </a:solidFill>
                <a:effectLst/>
                <a:latin typeface="Segoe UI Light" pitchFamily="34" charset="0"/>
                <a:cs typeface="Segoe UI Light"/>
              </a:rPr>
              <a:t>, to </a:t>
            </a:r>
            <a:r>
              <a:rPr lang="es-419" b="0" i="0" kern="1200" err="1">
                <a:solidFill>
                  <a:schemeClr val="tx1"/>
                </a:solidFill>
                <a:effectLst/>
                <a:latin typeface="Segoe UI Light" pitchFamily="34" charset="0"/>
                <a:cs typeface="Segoe UI Light"/>
              </a:rPr>
              <a:t>bring</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much</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needed</a:t>
            </a:r>
            <a:r>
              <a:rPr lang="es-419" b="0" i="0" kern="1200">
                <a:solidFill>
                  <a:schemeClr val="tx1"/>
                </a:solidFill>
                <a:effectLst/>
                <a:latin typeface="Segoe UI Light" pitchFamily="34" charset="0"/>
                <a:cs typeface="Segoe UI Light"/>
              </a:rPr>
              <a:t> ERP and CRM </a:t>
            </a:r>
            <a:r>
              <a:rPr lang="es-419" b="0" i="0" kern="1200" err="1">
                <a:solidFill>
                  <a:schemeClr val="tx1"/>
                </a:solidFill>
                <a:effectLst/>
                <a:latin typeface="Segoe UI Light" pitchFamily="34" charset="0"/>
                <a:cs typeface="Segoe UI Light"/>
              </a:rPr>
              <a:t>expertise</a:t>
            </a:r>
            <a:r>
              <a:rPr lang="es-419" b="0" i="0" kern="1200">
                <a:solidFill>
                  <a:schemeClr val="tx1"/>
                </a:solidFill>
                <a:effectLst/>
                <a:latin typeface="Segoe UI Light" pitchFamily="34" charset="0"/>
                <a:cs typeface="Segoe UI Light"/>
              </a:rPr>
              <a:t> to </a:t>
            </a:r>
            <a:r>
              <a:rPr lang="es-419" b="0" i="0" kern="1200" err="1">
                <a:solidFill>
                  <a:schemeClr val="tx1"/>
                </a:solidFill>
                <a:effectLst/>
                <a:latin typeface="Segoe UI Light" pitchFamily="34" charset="0"/>
                <a:cs typeface="Segoe UI Light"/>
              </a:rPr>
              <a:t>their</a:t>
            </a:r>
            <a:r>
              <a:rPr lang="es-419" b="0" i="0" kern="1200">
                <a:solidFill>
                  <a:schemeClr val="tx1"/>
                </a:solidFill>
                <a:effectLst/>
                <a:latin typeface="Segoe UI Light" pitchFamily="34" charset="0"/>
                <a:cs typeface="Segoe UI Light"/>
              </a:rPr>
              <a:t> Microsoft 365 </a:t>
            </a:r>
            <a:r>
              <a:rPr lang="es-419" b="0" i="0" kern="1200" err="1">
                <a:solidFill>
                  <a:schemeClr val="tx1"/>
                </a:solidFill>
                <a:effectLst/>
                <a:latin typeface="Segoe UI Light" pitchFamily="34" charset="0"/>
                <a:cs typeface="Segoe UI Light"/>
              </a:rPr>
              <a:t>customers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This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partnership</a:t>
            </a:r>
            <a:r>
              <a:rPr lang="es-419" b="0" i="0" kern="1200">
                <a:solidFill>
                  <a:schemeClr val="tx1"/>
                </a:solidFill>
                <a:effectLst/>
                <a:latin typeface="Segoe UI Light" pitchFamily="34" charset="0"/>
                <a:cs typeface="Segoe UI Light"/>
              </a:rPr>
              <a:t> has </a:t>
            </a:r>
            <a:r>
              <a:rPr lang="es-419" b="0" i="0" kern="1200" err="1">
                <a:solidFill>
                  <a:schemeClr val="tx1"/>
                </a:solidFill>
                <a:effectLst/>
                <a:latin typeface="Segoe UI Light" pitchFamily="34" charset="0"/>
                <a:cs typeface="Segoe UI Light"/>
              </a:rPr>
              <a:t>provided</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greater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value</a:t>
            </a:r>
            <a:r>
              <a:rPr lang="es-419" b="0" i="0" kern="1200">
                <a:solidFill>
                  <a:schemeClr val="tx1"/>
                </a:solidFill>
                <a:effectLst/>
                <a:latin typeface="Segoe UI Light" pitchFamily="34" charset="0"/>
                <a:cs typeface="Segoe UI Light"/>
              </a:rPr>
              <a:t> to </a:t>
            </a:r>
            <a:r>
              <a:rPr lang="es-419" b="0" i="0" kern="1200" err="1">
                <a:solidFill>
                  <a:schemeClr val="tx1"/>
                </a:solidFill>
                <a:effectLst/>
                <a:latin typeface="Segoe UI Light" pitchFamily="34" charset="0"/>
                <a:cs typeface="Segoe UI Light"/>
              </a:rPr>
              <a:t>their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existing</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clients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increasing</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customer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stickiness</a:t>
            </a:r>
            <a:r>
              <a:rPr lang="es-419" b="0" i="0" kern="1200">
                <a:solidFill>
                  <a:schemeClr val="tx1"/>
                </a:solidFill>
                <a:effectLst/>
                <a:latin typeface="Segoe UI Light" pitchFamily="34" charset="0"/>
                <a:cs typeface="Segoe UI Light"/>
              </a:rPr>
              <a:t>.    </a:t>
            </a:r>
          </a:p>
          <a:p>
            <a:pPr rtl="0" fontAlgn="base"/>
            <a:endParaRPr lang="es-419" b="0" i="0" kern="1200">
              <a:solidFill>
                <a:schemeClr val="tx1"/>
              </a:solidFill>
              <a:effectLst/>
              <a:latin typeface="Segoe UI Light" pitchFamily="34" charset="0"/>
              <a:cs typeface="Segoe UI Light"/>
            </a:endParaRPr>
          </a:p>
          <a:p>
            <a:pPr rtl="0" fontAlgn="base"/>
            <a:r>
              <a:rPr lang="es-419" b="1" i="0" kern="1200">
                <a:solidFill>
                  <a:schemeClr val="tx1"/>
                </a:solidFill>
                <a:effectLst/>
                <a:latin typeface="Segoe UI Light" pitchFamily="34" charset="0"/>
                <a:cs typeface="Segoe UI Light"/>
              </a:rPr>
              <a:t>Camera </a:t>
            </a:r>
            <a:r>
              <a:rPr lang="es-419" b="1" i="0" kern="1200" err="1">
                <a:solidFill>
                  <a:schemeClr val="tx1"/>
                </a:solidFill>
                <a:effectLst/>
                <a:latin typeface="Segoe UI Light" pitchFamily="34" charset="0"/>
                <a:cs typeface="Segoe UI Light"/>
              </a:rPr>
              <a:t>Corner</a:t>
            </a:r>
            <a:r>
              <a:rPr lang="es-419" b="1" i="0" kern="1200">
                <a:solidFill>
                  <a:schemeClr val="tx1"/>
                </a:solidFill>
                <a:effectLst/>
                <a:latin typeface="Segoe UI Light" pitchFamily="34" charset="0"/>
                <a:cs typeface="Segoe UI Light"/>
              </a:rPr>
              <a:t> </a:t>
            </a:r>
            <a:r>
              <a:rPr lang="es-419" b="1" i="0" kern="1200" err="1">
                <a:solidFill>
                  <a:schemeClr val="tx1"/>
                </a:solidFill>
                <a:effectLst/>
                <a:latin typeface="Segoe UI Light" pitchFamily="34" charset="0"/>
                <a:cs typeface="Segoe UI Light"/>
              </a:rPr>
              <a:t>Connecting</a:t>
            </a:r>
            <a:r>
              <a:rPr lang="es-419" b="1" i="0" kern="1200">
                <a:solidFill>
                  <a:schemeClr val="tx1"/>
                </a:solidFill>
                <a:effectLst/>
                <a:latin typeface="Segoe UI Light" pitchFamily="34" charset="0"/>
                <a:cs typeface="Segoe UI Light"/>
              </a:rPr>
              <a:t> Point</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merged</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with</a:t>
            </a:r>
            <a:r>
              <a:rPr lang="es-419" b="0" i="0" kern="1200">
                <a:solidFill>
                  <a:schemeClr val="tx1"/>
                </a:solidFill>
                <a:effectLst/>
                <a:latin typeface="Segoe UI Light" pitchFamily="34" charset="0"/>
                <a:cs typeface="Segoe UI Light"/>
              </a:rPr>
              <a:t> ACP </a:t>
            </a:r>
            <a:r>
              <a:rPr lang="es-419" b="0" i="0" kern="1200" err="1">
                <a:solidFill>
                  <a:schemeClr val="tx1"/>
                </a:solidFill>
                <a:effectLst/>
                <a:latin typeface="Segoe UI Light" pitchFamily="34" charset="0"/>
                <a:cs typeface="Segoe UI Light"/>
              </a:rPr>
              <a:t>CreativIT</a:t>
            </a:r>
            <a:r>
              <a:rPr lang="es-419" b="0" i="0" kern="1200">
                <a:solidFill>
                  <a:schemeClr val="tx1"/>
                </a:solidFill>
                <a:effectLst/>
                <a:latin typeface="Segoe UI Light" pitchFamily="34" charset="0"/>
                <a:cs typeface="Segoe UI Light"/>
              </a:rPr>
              <a:t>, a </a:t>
            </a:r>
            <a:r>
              <a:rPr lang="es-419" b="0" i="0" kern="1200" err="1">
                <a:solidFill>
                  <a:schemeClr val="tx1"/>
                </a:solidFill>
                <a:effectLst/>
                <a:latin typeface="Segoe UI Light" pitchFamily="34" charset="0"/>
                <a:cs typeface="Segoe UI Light"/>
              </a:rPr>
              <a:t>trusted</a:t>
            </a:r>
            <a:r>
              <a:rPr lang="es-419" b="0" i="0" kern="1200">
                <a:solidFill>
                  <a:schemeClr val="tx1"/>
                </a:solidFill>
                <a:effectLst/>
                <a:latin typeface="Segoe UI Light" pitchFamily="34" charset="0"/>
                <a:cs typeface="Segoe UI Light"/>
              </a:rPr>
              <a:t> IT </a:t>
            </a:r>
            <a:r>
              <a:rPr lang="es-419" b="0" i="0" kern="1200" err="1">
                <a:solidFill>
                  <a:schemeClr val="tx1"/>
                </a:solidFill>
                <a:effectLst/>
                <a:latin typeface="Segoe UI Light" pitchFamily="34" charset="0"/>
                <a:cs typeface="Segoe UI Light"/>
              </a:rPr>
              <a:t>advisor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that</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provides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managed</a:t>
            </a:r>
            <a:r>
              <a:rPr lang="es-419" b="0" i="0" kern="1200">
                <a:solidFill>
                  <a:schemeClr val="tx1"/>
                </a:solidFill>
                <a:effectLst/>
                <a:latin typeface="Segoe UI Light" pitchFamily="34" charset="0"/>
                <a:cs typeface="Segoe UI Light"/>
              </a:rPr>
              <a:t> IT </a:t>
            </a:r>
            <a:r>
              <a:rPr lang="es-419" b="0" i="0" kern="1200" err="1">
                <a:solidFill>
                  <a:schemeClr val="tx1"/>
                </a:solidFill>
                <a:effectLst/>
                <a:latin typeface="Segoe UI Light" pitchFamily="34" charset="0"/>
                <a:cs typeface="Segoe UI Light"/>
              </a:rPr>
              <a:t>services</a:t>
            </a:r>
            <a:r>
              <a:rPr lang="es-419" b="0" i="0" kern="1200">
                <a:solidFill>
                  <a:schemeClr val="tx1"/>
                </a:solidFill>
                <a:effectLst/>
                <a:latin typeface="Segoe UI Light" pitchFamily="34" charset="0"/>
                <a:cs typeface="Segoe UI Light"/>
              </a:rPr>
              <a:t> to </a:t>
            </a:r>
            <a:r>
              <a:rPr lang="es-419" b="0" i="0" kern="1200" err="1">
                <a:solidFill>
                  <a:schemeClr val="tx1"/>
                </a:solidFill>
                <a:effectLst/>
                <a:latin typeface="Segoe UI Light" pitchFamily="34" charset="0"/>
                <a:cs typeface="Segoe UI Light"/>
              </a:rPr>
              <a:t>SMBs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large</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enterprises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school</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districts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government</a:t>
            </a:r>
            <a:r>
              <a:rPr lang="es-419" b="0" i="0" kern="1200">
                <a:solidFill>
                  <a:schemeClr val="tx1"/>
                </a:solidFill>
                <a:effectLst/>
                <a:latin typeface="Segoe UI Light" pitchFamily="34" charset="0"/>
                <a:cs typeface="Segoe UI Light"/>
              </a:rPr>
              <a:t> agencies, and </a:t>
            </a:r>
            <a:r>
              <a:rPr lang="es-419" b="0" i="0" kern="1200" err="1">
                <a:solidFill>
                  <a:schemeClr val="tx1"/>
                </a:solidFill>
                <a:effectLst/>
                <a:latin typeface="Segoe UI Light" pitchFamily="34" charset="0"/>
                <a:cs typeface="Segoe UI Light"/>
              </a:rPr>
              <a:t>other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organizations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They</a:t>
            </a:r>
            <a:r>
              <a:rPr lang="es-419" b="0" i="0" kern="1200">
                <a:solidFill>
                  <a:schemeClr val="tx1"/>
                </a:solidFill>
                <a:effectLst/>
                <a:latin typeface="Segoe UI Light" pitchFamily="34" charset="0"/>
                <a:cs typeface="Segoe UI Light"/>
              </a:rPr>
              <a:t> are </a:t>
            </a:r>
            <a:r>
              <a:rPr lang="es-419" b="0" i="0" kern="1200" err="1">
                <a:solidFill>
                  <a:schemeClr val="tx1"/>
                </a:solidFill>
                <a:effectLst/>
                <a:latin typeface="Segoe UI Light" pitchFamily="34" charset="0"/>
                <a:cs typeface="Segoe UI Light"/>
              </a:rPr>
              <a:t>currently</a:t>
            </a:r>
            <a:r>
              <a:rPr lang="es-419" b="0" i="0" kern="1200">
                <a:solidFill>
                  <a:schemeClr val="tx1"/>
                </a:solidFill>
                <a:effectLst/>
                <a:latin typeface="Segoe UI Light" pitchFamily="34" charset="0"/>
                <a:cs typeface="Segoe UI Light"/>
              </a:rPr>
              <a:t> in </a:t>
            </a:r>
            <a:r>
              <a:rPr lang="es-419" b="0" i="0" kern="1200" err="1">
                <a:solidFill>
                  <a:schemeClr val="tx1"/>
                </a:solidFill>
                <a:effectLst/>
                <a:latin typeface="Segoe UI Light" pitchFamily="34" charset="0"/>
                <a:cs typeface="Segoe UI Light"/>
              </a:rPr>
              <a:t>the</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initial</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stages</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of</a:t>
            </a:r>
            <a:r>
              <a:rPr lang="es-419" b="0" i="0" kern="1200">
                <a:solidFill>
                  <a:schemeClr val="tx1"/>
                </a:solidFill>
                <a:effectLst/>
                <a:latin typeface="Segoe UI Light" pitchFamily="34" charset="0"/>
                <a:cs typeface="Segoe UI Light"/>
              </a:rPr>
              <a:t> a </a:t>
            </a:r>
            <a:r>
              <a:rPr lang="es-419" b="0" i="0" kern="1200" err="1">
                <a:solidFill>
                  <a:schemeClr val="tx1"/>
                </a:solidFill>
                <a:effectLst/>
                <a:latin typeface="Segoe UI Light" pitchFamily="34" charset="0"/>
                <a:cs typeface="Segoe UI Light"/>
              </a:rPr>
              <a:t>partner</a:t>
            </a:r>
            <a:r>
              <a:rPr lang="es-419" b="0" i="0" kern="1200">
                <a:solidFill>
                  <a:schemeClr val="tx1"/>
                </a:solidFill>
                <a:effectLst/>
                <a:latin typeface="Segoe UI Light" pitchFamily="34" charset="0"/>
                <a:cs typeface="Segoe UI Light"/>
              </a:rPr>
              <a:t>-to-</a:t>
            </a:r>
            <a:r>
              <a:rPr lang="es-419" b="0" i="0" kern="1200" err="1">
                <a:solidFill>
                  <a:schemeClr val="tx1"/>
                </a:solidFill>
                <a:effectLst/>
                <a:latin typeface="Segoe UI Light" pitchFamily="34" charset="0"/>
                <a:cs typeface="Segoe UI Light"/>
              </a:rPr>
              <a:t>partner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engagement</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with</a:t>
            </a:r>
            <a:r>
              <a:rPr lang="es-419" b="0" i="0" kern="1200">
                <a:solidFill>
                  <a:schemeClr val="tx1"/>
                </a:solidFill>
                <a:effectLst/>
                <a:latin typeface="Segoe UI Light" pitchFamily="34" charset="0"/>
                <a:cs typeface="Segoe UI Light"/>
              </a:rPr>
              <a:t> Azamba Consulting Group, </a:t>
            </a:r>
            <a:r>
              <a:rPr lang="es-419" b="0" i="0" kern="1200" err="1">
                <a:solidFill>
                  <a:schemeClr val="tx1"/>
                </a:solidFill>
                <a:effectLst/>
                <a:latin typeface="Segoe UI Light" pitchFamily="34" charset="0"/>
                <a:cs typeface="Segoe UI Light"/>
              </a:rPr>
              <a:t>an</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organization</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they</a:t>
            </a:r>
            <a:r>
              <a:rPr lang="es-419" b="0" i="0" kern="1200">
                <a:solidFill>
                  <a:schemeClr val="tx1"/>
                </a:solidFill>
                <a:effectLst/>
                <a:latin typeface="Segoe UI Light" pitchFamily="34" charset="0"/>
                <a:cs typeface="Segoe UI Light"/>
              </a:rPr>
              <a:t> are </a:t>
            </a:r>
            <a:r>
              <a:rPr lang="es-419" b="0" i="0" kern="1200" err="1">
                <a:solidFill>
                  <a:schemeClr val="tx1"/>
                </a:solidFill>
                <a:effectLst/>
                <a:latin typeface="Segoe UI Light" pitchFamily="34" charset="0"/>
                <a:cs typeface="Segoe UI Light"/>
              </a:rPr>
              <a:t>introducing</a:t>
            </a:r>
            <a:r>
              <a:rPr lang="es-419" b="0" i="0" kern="1200">
                <a:solidFill>
                  <a:schemeClr val="tx1"/>
                </a:solidFill>
                <a:effectLst/>
                <a:latin typeface="Segoe UI Light" pitchFamily="34" charset="0"/>
                <a:cs typeface="Segoe UI Light"/>
              </a:rPr>
              <a:t> to </a:t>
            </a:r>
            <a:r>
              <a:rPr lang="es-419" b="0" i="0" kern="1200" err="1">
                <a:solidFill>
                  <a:schemeClr val="tx1"/>
                </a:solidFill>
                <a:effectLst/>
                <a:latin typeface="Segoe UI Light" pitchFamily="34" charset="0"/>
                <a:cs typeface="Segoe UI Light"/>
              </a:rPr>
              <a:t>clients</a:t>
            </a:r>
            <a:r>
              <a:rPr lang="es-419" b="0" i="0" kern="1200">
                <a:solidFill>
                  <a:schemeClr val="tx1"/>
                </a:solidFill>
                <a:effectLst/>
                <a:latin typeface="Segoe UI Light" pitchFamily="34" charset="0"/>
                <a:cs typeface="Segoe UI Light"/>
              </a:rPr>
              <a:t> as a </a:t>
            </a:r>
            <a:r>
              <a:rPr lang="es-419" b="0" i="0" kern="1200" err="1">
                <a:solidFill>
                  <a:schemeClr val="tx1"/>
                </a:solidFill>
                <a:effectLst/>
                <a:latin typeface="Segoe UI Light" pitchFamily="34" charset="0"/>
                <a:cs typeface="Segoe UI Light"/>
              </a:rPr>
              <a:t>trusted</a:t>
            </a:r>
            <a:r>
              <a:rPr lang="es-419" b="0" i="0" kern="1200">
                <a:solidFill>
                  <a:schemeClr val="tx1"/>
                </a:solidFill>
                <a:effectLst/>
                <a:latin typeface="Segoe UI Light" pitchFamily="34" charset="0"/>
                <a:cs typeface="Segoe UI Light"/>
              </a:rPr>
              <a:t> Dynamics </a:t>
            </a:r>
            <a:r>
              <a:rPr lang="es-419" b="0" i="0" kern="1200" err="1">
                <a:solidFill>
                  <a:schemeClr val="tx1"/>
                </a:solidFill>
                <a:effectLst/>
                <a:latin typeface="Segoe UI Light" pitchFamily="34" charset="0"/>
                <a:cs typeface="Segoe UI Light"/>
              </a:rPr>
              <a:t>partner</a:t>
            </a:r>
            <a:r>
              <a:rPr lang="es-419" b="0" i="0" kern="1200">
                <a:solidFill>
                  <a:schemeClr val="tx1"/>
                </a:solidFill>
                <a:effectLst/>
                <a:latin typeface="Segoe UI Light" pitchFamily="34" charset="0"/>
                <a:cs typeface="Segoe UI Light"/>
              </a:rPr>
              <a:t> </a:t>
            </a:r>
            <a:r>
              <a:rPr lang="es-419" b="0" i="0" kern="1200" err="1">
                <a:solidFill>
                  <a:schemeClr val="tx1"/>
                </a:solidFill>
                <a:effectLst/>
                <a:latin typeface="Segoe UI Light" pitchFamily="34" charset="0"/>
                <a:cs typeface="Segoe UI Light"/>
              </a:rPr>
              <a:t>that</a:t>
            </a:r>
            <a:r>
              <a:rPr lang="es-419" b="0" i="0" kern="1200">
                <a:solidFill>
                  <a:schemeClr val="tx1"/>
                </a:solidFill>
                <a:effectLst/>
                <a:latin typeface="Segoe UI Light" pitchFamily="34" charset="0"/>
                <a:cs typeface="Segoe UI Light"/>
              </a:rPr>
              <a:t> can </a:t>
            </a:r>
            <a:r>
              <a:rPr lang="es-419" b="0" i="0" kern="1200" err="1">
                <a:solidFill>
                  <a:schemeClr val="tx1"/>
                </a:solidFill>
                <a:effectLst/>
                <a:latin typeface="Segoe UI Light" pitchFamily="34" charset="0"/>
                <a:cs typeface="Segoe UI Light"/>
              </a:rPr>
              <a:t>provide</a:t>
            </a:r>
            <a:r>
              <a:rPr lang="es-419" b="0" i="0" kern="1200">
                <a:solidFill>
                  <a:schemeClr val="tx1"/>
                </a:solidFill>
                <a:effectLst/>
                <a:latin typeface="Segoe UI Light" pitchFamily="34" charset="0"/>
                <a:cs typeface="Segoe UI Light"/>
              </a:rPr>
              <a:t> CRM </a:t>
            </a:r>
            <a:r>
              <a:rPr lang="es-419" b="0" i="0" kern="1200" err="1">
                <a:solidFill>
                  <a:schemeClr val="tx1"/>
                </a:solidFill>
                <a:effectLst/>
                <a:latin typeface="Segoe UI Light" pitchFamily="34" charset="0"/>
                <a:cs typeface="Segoe UI Light"/>
              </a:rPr>
              <a:t>implementation</a:t>
            </a:r>
            <a:r>
              <a:rPr lang="es-419" b="0" i="0" kern="1200">
                <a:solidFill>
                  <a:schemeClr val="tx1"/>
                </a:solidFill>
                <a:effectLst/>
                <a:latin typeface="Segoe UI Light" pitchFamily="34" charset="0"/>
                <a:cs typeface="Segoe UI Light"/>
              </a:rPr>
              <a:t> and </a:t>
            </a:r>
            <a:r>
              <a:rPr lang="es-419" b="0" i="0" kern="1200" err="1">
                <a:solidFill>
                  <a:schemeClr val="tx1"/>
                </a:solidFill>
                <a:effectLst/>
                <a:latin typeface="Segoe UI Light" pitchFamily="34" charset="0"/>
                <a:cs typeface="Segoe UI Light"/>
              </a:rPr>
              <a:t>support</a:t>
            </a:r>
            <a:r>
              <a:rPr lang="es-419" b="0" i="0" kern="1200">
                <a:solidFill>
                  <a:schemeClr val="tx1"/>
                </a:solidFill>
                <a:effectLst/>
                <a:latin typeface="Segoe UI Light" pitchFamily="34" charset="0"/>
                <a:cs typeface="Segoe UI Light"/>
              </a:rPr>
              <a:t>.</a:t>
            </a:r>
          </a:p>
          <a:p>
            <a:pPr rtl="0" fontAlgn="base"/>
            <a:endParaRPr lang="es-419" b="0" i="0" kern="1200">
              <a:solidFill>
                <a:schemeClr val="tx1"/>
              </a:solidFill>
              <a:effectLst/>
              <a:latin typeface="Segoe UI Light" pitchFamily="34" charset="0"/>
              <a:cs typeface="Segoe UI Light"/>
            </a:endParaRPr>
          </a:p>
          <a:p>
            <a:pPr rtl="0" fontAlgn="base"/>
            <a:r>
              <a:rPr lang="en-US" b="1" i="0" kern="1200">
                <a:solidFill>
                  <a:schemeClr val="tx1"/>
                </a:solidFill>
                <a:effectLst/>
                <a:latin typeface="Segoe UI Light"/>
                <a:cs typeface="Segoe UI Light"/>
              </a:rPr>
              <a:t>Applied Tech</a:t>
            </a:r>
            <a:r>
              <a:rPr lang="es-419">
                <a:latin typeface="Segoe UI Light"/>
                <a:cs typeface="Segoe UI Light"/>
              </a:rPr>
              <a:t> </a:t>
            </a:r>
            <a:r>
              <a:rPr lang="es-419" err="1">
                <a:latin typeface="Segoe UI Light"/>
                <a:cs typeface="Segoe UI Light"/>
              </a:rPr>
              <a:t>is</a:t>
            </a:r>
            <a:r>
              <a:rPr lang="es-419">
                <a:latin typeface="Segoe UI Light"/>
                <a:cs typeface="Segoe UI Light"/>
              </a:rPr>
              <a:t> a </a:t>
            </a:r>
            <a:r>
              <a:rPr lang="es-419" err="1">
                <a:latin typeface="Segoe UI Light"/>
                <a:cs typeface="Segoe UI Light"/>
              </a:rPr>
              <a:t>managed</a:t>
            </a:r>
            <a:r>
              <a:rPr lang="es-419">
                <a:latin typeface="Segoe UI Light"/>
                <a:cs typeface="Segoe UI Light"/>
              </a:rPr>
              <a:t> IT </a:t>
            </a:r>
            <a:r>
              <a:rPr lang="es-419" err="1">
                <a:latin typeface="Segoe UI Light"/>
                <a:cs typeface="Segoe UI Light"/>
              </a:rPr>
              <a:t>service</a:t>
            </a:r>
            <a:r>
              <a:rPr lang="es-419">
                <a:latin typeface="Segoe UI Light"/>
                <a:cs typeface="Segoe UI Light"/>
              </a:rPr>
              <a:t> </a:t>
            </a:r>
            <a:r>
              <a:rPr lang="es-419" err="1">
                <a:latin typeface="Segoe UI Light"/>
                <a:cs typeface="Segoe UI Light"/>
              </a:rPr>
              <a:t>provider</a:t>
            </a:r>
            <a:r>
              <a:rPr lang="es-419">
                <a:latin typeface="Segoe UI Light"/>
                <a:cs typeface="Segoe UI Light"/>
              </a:rPr>
              <a:t>, as </a:t>
            </a:r>
            <a:r>
              <a:rPr lang="es-419" err="1">
                <a:latin typeface="Segoe UI Light"/>
                <a:cs typeface="Segoe UI Light"/>
              </a:rPr>
              <a:t>well</a:t>
            </a:r>
            <a:r>
              <a:rPr lang="es-419">
                <a:latin typeface="Segoe UI Light"/>
                <a:cs typeface="Segoe UI Light"/>
              </a:rPr>
              <a:t> as a </a:t>
            </a:r>
            <a:r>
              <a:rPr lang="es-419" err="1">
                <a:latin typeface="Segoe UI Light"/>
                <a:cs typeface="Segoe UI Light"/>
              </a:rPr>
              <a:t>strategic</a:t>
            </a:r>
            <a:r>
              <a:rPr lang="es-419">
                <a:latin typeface="Segoe UI Light"/>
                <a:cs typeface="Segoe UI Light"/>
              </a:rPr>
              <a:t> </a:t>
            </a:r>
            <a:r>
              <a:rPr lang="es-419" err="1">
                <a:latin typeface="Segoe UI Light"/>
                <a:cs typeface="Segoe UI Light"/>
              </a:rPr>
              <a:t>business</a:t>
            </a:r>
            <a:r>
              <a:rPr lang="es-419">
                <a:latin typeface="Segoe UI Light"/>
                <a:cs typeface="Segoe UI Light"/>
              </a:rPr>
              <a:t> </a:t>
            </a:r>
            <a:r>
              <a:rPr lang="es-419" err="1">
                <a:latin typeface="Segoe UI Light"/>
                <a:cs typeface="Segoe UI Light"/>
              </a:rPr>
              <a:t>partner</a:t>
            </a:r>
            <a:r>
              <a:rPr lang="es-419">
                <a:latin typeface="Segoe UI Light"/>
                <a:cs typeface="Segoe UI Light"/>
              </a:rPr>
              <a:t>, </a:t>
            </a:r>
            <a:r>
              <a:rPr lang="es-419" err="1">
                <a:latin typeface="Segoe UI Light"/>
                <a:cs typeface="Segoe UI Light"/>
              </a:rPr>
              <a:t>that</a:t>
            </a:r>
            <a:r>
              <a:rPr lang="es-419">
                <a:latin typeface="Segoe UI Light"/>
                <a:cs typeface="Segoe UI Light"/>
              </a:rPr>
              <a:t> </a:t>
            </a:r>
            <a:r>
              <a:rPr lang="es-419" err="1">
                <a:latin typeface="Segoe UI Light"/>
                <a:cs typeface="Segoe UI Light"/>
              </a:rPr>
              <a:t>initially</a:t>
            </a:r>
            <a:r>
              <a:rPr lang="es-419">
                <a:latin typeface="Segoe UI Light"/>
                <a:cs typeface="Segoe UI Light"/>
              </a:rPr>
              <a:t> </a:t>
            </a:r>
            <a:r>
              <a:rPr lang="es-419" err="1">
                <a:latin typeface="Segoe UI Light"/>
                <a:cs typeface="Segoe UI Light"/>
              </a:rPr>
              <a:t>added</a:t>
            </a:r>
            <a:r>
              <a:rPr lang="es-419">
                <a:latin typeface="Segoe UI Light"/>
                <a:cs typeface="Segoe UI Light"/>
              </a:rPr>
              <a:t> </a:t>
            </a:r>
            <a:r>
              <a:rPr lang="es-419" err="1">
                <a:latin typeface="Segoe UI Light"/>
                <a:cs typeface="Segoe UI Light"/>
              </a:rPr>
              <a:t>their</a:t>
            </a:r>
            <a:r>
              <a:rPr lang="es-419">
                <a:latin typeface="Segoe UI Light"/>
                <a:cs typeface="Segoe UI Light"/>
              </a:rPr>
              <a:t> </a:t>
            </a:r>
            <a:r>
              <a:rPr lang="es-419" err="1">
                <a:latin typeface="Segoe UI Light"/>
                <a:cs typeface="Segoe UI Light"/>
              </a:rPr>
              <a:t>own</a:t>
            </a:r>
            <a:r>
              <a:rPr lang="es-419">
                <a:latin typeface="Segoe UI Light"/>
                <a:cs typeface="Segoe UI Light"/>
              </a:rPr>
              <a:t> Dynamics GP and CRM </a:t>
            </a:r>
            <a:r>
              <a:rPr lang="es-419" err="1">
                <a:latin typeface="Segoe UI Light"/>
                <a:cs typeface="Segoe UI Light"/>
              </a:rPr>
              <a:t>offering</a:t>
            </a:r>
            <a:r>
              <a:rPr lang="es-419">
                <a:latin typeface="Segoe UI Light"/>
                <a:cs typeface="Segoe UI Light"/>
              </a:rPr>
              <a:t> </a:t>
            </a:r>
            <a:r>
              <a:rPr lang="es-419" err="1">
                <a:latin typeface="Segoe UI Light"/>
                <a:cs typeface="Segoe UI Light"/>
              </a:rPr>
              <a:t>in-house</a:t>
            </a:r>
            <a:r>
              <a:rPr lang="es-419">
                <a:latin typeface="Segoe UI Light"/>
                <a:cs typeface="Segoe UI Light"/>
              </a:rPr>
              <a:t>. </a:t>
            </a:r>
            <a:r>
              <a:rPr lang="es-419" err="1">
                <a:latin typeface="Segoe UI Light"/>
                <a:cs typeface="Segoe UI Light"/>
              </a:rPr>
              <a:t>However</a:t>
            </a:r>
            <a:r>
              <a:rPr lang="es-419">
                <a:latin typeface="Segoe UI Light"/>
                <a:cs typeface="Segoe UI Light"/>
              </a:rPr>
              <a:t>, </a:t>
            </a:r>
            <a:r>
              <a:rPr lang="es-419" err="1">
                <a:latin typeface="Segoe UI Light"/>
                <a:cs typeface="Segoe UI Light"/>
              </a:rPr>
              <a:t>it</a:t>
            </a:r>
            <a:r>
              <a:rPr lang="es-419">
                <a:latin typeface="Segoe UI Light"/>
                <a:cs typeface="Segoe UI Light"/>
              </a:rPr>
              <a:t> </a:t>
            </a:r>
            <a:r>
              <a:rPr lang="es-419" err="1">
                <a:latin typeface="Segoe UI Light"/>
                <a:cs typeface="Segoe UI Light"/>
              </a:rPr>
              <a:t>became</a:t>
            </a:r>
            <a:r>
              <a:rPr lang="es-419">
                <a:latin typeface="Segoe UI Light"/>
                <a:cs typeface="Segoe UI Light"/>
              </a:rPr>
              <a:t> </a:t>
            </a:r>
            <a:r>
              <a:rPr lang="es-419" err="1">
                <a:latin typeface="Segoe UI Light"/>
                <a:cs typeface="Segoe UI Light"/>
              </a:rPr>
              <a:t>much</a:t>
            </a:r>
            <a:r>
              <a:rPr lang="es-419">
                <a:latin typeface="Segoe UI Light"/>
                <a:cs typeface="Segoe UI Light"/>
              </a:rPr>
              <a:t> more </a:t>
            </a:r>
            <a:r>
              <a:rPr lang="es-419" err="1">
                <a:latin typeface="Segoe UI Light"/>
                <a:cs typeface="Segoe UI Light"/>
              </a:rPr>
              <a:t>cost</a:t>
            </a:r>
            <a:r>
              <a:rPr lang="es-419">
                <a:latin typeface="Segoe UI Light"/>
                <a:cs typeface="Segoe UI Light"/>
              </a:rPr>
              <a:t> </a:t>
            </a:r>
            <a:r>
              <a:rPr lang="es-419" err="1">
                <a:latin typeface="Segoe UI Light"/>
                <a:cs typeface="Segoe UI Light"/>
              </a:rPr>
              <a:t>effective</a:t>
            </a:r>
            <a:r>
              <a:rPr lang="es-419">
                <a:latin typeface="Segoe UI Light"/>
                <a:cs typeface="Segoe UI Light"/>
              </a:rPr>
              <a:t> </a:t>
            </a:r>
            <a:r>
              <a:rPr lang="es-419" err="1">
                <a:latin typeface="Segoe UI Light"/>
                <a:cs typeface="Segoe UI Light"/>
              </a:rPr>
              <a:t>for</a:t>
            </a:r>
            <a:r>
              <a:rPr lang="es-419">
                <a:latin typeface="Segoe UI Light"/>
                <a:cs typeface="Segoe UI Light"/>
              </a:rPr>
              <a:t> </a:t>
            </a:r>
            <a:r>
              <a:rPr lang="es-419" err="1">
                <a:latin typeface="Segoe UI Light"/>
                <a:cs typeface="Segoe UI Light"/>
              </a:rPr>
              <a:t>them</a:t>
            </a:r>
            <a:r>
              <a:rPr lang="es-419">
                <a:latin typeface="Segoe UI Light"/>
                <a:cs typeface="Segoe UI Light"/>
              </a:rPr>
              <a:t> to </a:t>
            </a:r>
            <a:r>
              <a:rPr lang="es-419" err="1">
                <a:latin typeface="Segoe UI Light"/>
                <a:cs typeface="Segoe UI Light"/>
              </a:rPr>
              <a:t>refer</a:t>
            </a:r>
            <a:r>
              <a:rPr lang="es-419">
                <a:latin typeface="Segoe UI Light"/>
                <a:cs typeface="Segoe UI Light"/>
              </a:rPr>
              <a:t> </a:t>
            </a:r>
            <a:r>
              <a:rPr lang="es-419" err="1">
                <a:latin typeface="Segoe UI Light"/>
                <a:cs typeface="Segoe UI Light"/>
              </a:rPr>
              <a:t>those</a:t>
            </a:r>
            <a:r>
              <a:rPr lang="es-419">
                <a:latin typeface="Segoe UI Light"/>
                <a:cs typeface="Segoe UI Light"/>
              </a:rPr>
              <a:t> </a:t>
            </a:r>
            <a:r>
              <a:rPr lang="es-419" err="1">
                <a:latin typeface="Segoe UI Light"/>
                <a:cs typeface="Segoe UI Light"/>
              </a:rPr>
              <a:t>services</a:t>
            </a:r>
            <a:r>
              <a:rPr lang="es-419">
                <a:latin typeface="Segoe UI Light"/>
                <a:cs typeface="Segoe UI Light"/>
              </a:rPr>
              <a:t> </a:t>
            </a:r>
            <a:r>
              <a:rPr lang="es-419" err="1">
                <a:latin typeface="Segoe UI Light"/>
                <a:cs typeface="Segoe UI Light"/>
              </a:rPr>
              <a:t>out</a:t>
            </a:r>
            <a:r>
              <a:rPr lang="es-419">
                <a:latin typeface="Segoe UI Light"/>
                <a:cs typeface="Segoe UI Light"/>
              </a:rPr>
              <a:t> to </a:t>
            </a:r>
            <a:r>
              <a:rPr lang="es-419" err="1">
                <a:latin typeface="Segoe UI Light"/>
                <a:cs typeface="Segoe UI Light"/>
              </a:rPr>
              <a:t>other</a:t>
            </a:r>
            <a:r>
              <a:rPr lang="es-419">
                <a:latin typeface="Segoe UI Light"/>
                <a:cs typeface="Segoe UI Light"/>
              </a:rPr>
              <a:t> Dynamics </a:t>
            </a:r>
            <a:r>
              <a:rPr lang="es-419" err="1">
                <a:latin typeface="Segoe UI Light"/>
                <a:cs typeface="Segoe UI Light"/>
              </a:rPr>
              <a:t>partners</a:t>
            </a:r>
            <a:r>
              <a:rPr lang="es-419">
                <a:latin typeface="Segoe UI Light"/>
                <a:cs typeface="Segoe UI Light"/>
              </a:rPr>
              <a:t> </a:t>
            </a:r>
            <a:r>
              <a:rPr lang="es-419" err="1">
                <a:latin typeface="Segoe UI Light"/>
                <a:cs typeface="Segoe UI Light"/>
              </a:rPr>
              <a:t>that</a:t>
            </a:r>
            <a:r>
              <a:rPr lang="es-419">
                <a:latin typeface="Segoe UI Light"/>
                <a:cs typeface="Segoe UI Light"/>
              </a:rPr>
              <a:t> can more </a:t>
            </a:r>
            <a:r>
              <a:rPr lang="es-419" err="1">
                <a:latin typeface="Segoe UI Light"/>
                <a:cs typeface="Segoe UI Light"/>
              </a:rPr>
              <a:t>readily</a:t>
            </a:r>
            <a:r>
              <a:rPr lang="es-419">
                <a:latin typeface="Segoe UI Light"/>
                <a:cs typeface="Segoe UI Light"/>
              </a:rPr>
              <a:t> </a:t>
            </a:r>
            <a:r>
              <a:rPr lang="es-419" err="1">
                <a:latin typeface="Segoe UI Light"/>
                <a:cs typeface="Segoe UI Light"/>
              </a:rPr>
              <a:t>offer</a:t>
            </a:r>
            <a:r>
              <a:rPr lang="es-419">
                <a:latin typeface="Segoe UI Light"/>
                <a:cs typeface="Segoe UI Light"/>
              </a:rPr>
              <a:t> </a:t>
            </a:r>
            <a:r>
              <a:rPr lang="es-419" err="1">
                <a:latin typeface="Segoe UI Light"/>
                <a:cs typeface="Segoe UI Light"/>
              </a:rPr>
              <a:t>the</a:t>
            </a:r>
            <a:r>
              <a:rPr lang="es-419">
                <a:latin typeface="Segoe UI Light"/>
                <a:cs typeface="Segoe UI Light"/>
              </a:rPr>
              <a:t> </a:t>
            </a:r>
            <a:r>
              <a:rPr lang="es-419" err="1">
                <a:latin typeface="Segoe UI Light"/>
                <a:cs typeface="Segoe UI Light"/>
              </a:rPr>
              <a:t>expertise</a:t>
            </a:r>
            <a:r>
              <a:rPr lang="es-419">
                <a:latin typeface="Segoe UI Light"/>
                <a:cs typeface="Segoe UI Light"/>
              </a:rPr>
              <a:t> </a:t>
            </a:r>
            <a:r>
              <a:rPr lang="es-419" err="1">
                <a:latin typeface="Segoe UI Light"/>
                <a:cs typeface="Segoe UI Light"/>
              </a:rPr>
              <a:t>their</a:t>
            </a:r>
            <a:r>
              <a:rPr lang="es-419">
                <a:latin typeface="Segoe UI Light"/>
                <a:cs typeface="Segoe UI Light"/>
              </a:rPr>
              <a:t> </a:t>
            </a:r>
            <a:r>
              <a:rPr lang="es-419" err="1">
                <a:latin typeface="Segoe UI Light"/>
                <a:cs typeface="Segoe UI Light"/>
              </a:rPr>
              <a:t>customers</a:t>
            </a:r>
            <a:r>
              <a:rPr lang="es-419">
                <a:latin typeface="Segoe UI Light"/>
                <a:cs typeface="Segoe UI Light"/>
              </a:rPr>
              <a:t> </a:t>
            </a:r>
            <a:r>
              <a:rPr lang="es-419" err="1">
                <a:latin typeface="Segoe UI Light"/>
                <a:cs typeface="Segoe UI Light"/>
              </a:rPr>
              <a:t>needed</a:t>
            </a:r>
            <a:r>
              <a:rPr lang="es-419">
                <a:latin typeface="Segoe UI Light"/>
                <a:cs typeface="Segoe UI Light"/>
              </a:rPr>
              <a:t>. </a:t>
            </a:r>
            <a:endParaRPr lang="es-419" b="0" i="0" kern="1200">
              <a:solidFill>
                <a:schemeClr val="tx1"/>
              </a:solidFill>
              <a:effectLst/>
              <a:latin typeface="Segoe UI Light" pitchFamily="34" charset="0"/>
              <a:cs typeface="Segoe UI Light"/>
            </a:endParaRPr>
          </a:p>
          <a:p>
            <a:pPr rtl="0" fontAlgn="base">
              <a:lnSpc>
                <a:spcPct val="100000"/>
              </a:lnSpc>
              <a:spcAft>
                <a:spcPts val="0"/>
              </a:spcAft>
            </a:pPr>
            <a:r>
              <a:rPr lang="en-US" b="0" i="0" kern="1200">
                <a:solidFill>
                  <a:schemeClr val="tx1"/>
                </a:solidFill>
                <a:effectLst/>
                <a:latin typeface="Segoe UI Light"/>
                <a:cs typeface="Segoe UI Light"/>
              </a:rPr>
              <a:t>​</a:t>
            </a:r>
          </a:p>
          <a:p>
            <a:pPr rtl="0" fontAlgn="base">
              <a:lnSpc>
                <a:spcPct val="100000"/>
              </a:lnSpc>
              <a:spcAft>
                <a:spcPts val="600"/>
              </a:spcAft>
            </a:pPr>
            <a:r>
              <a:rPr lang="en-US" b="0" i="0" u="none" strike="noStrike" kern="1200">
                <a:solidFill>
                  <a:schemeClr val="tx1"/>
                </a:solidFill>
                <a:effectLst/>
                <a:latin typeface="Segoe UI Light"/>
                <a:cs typeface="Segoe UI Light"/>
              </a:rPr>
              <a:t>Learn more about these case studies here: </a:t>
            </a:r>
            <a:endParaRPr lang="en-US" b="0" i="0" kern="1200">
              <a:solidFill>
                <a:schemeClr val="tx1"/>
              </a:solidFill>
              <a:effectLst/>
              <a:latin typeface="Segoe UI Light"/>
              <a:cs typeface="Segoe UI Light"/>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b="0" i="0" u="none" strike="noStrike" kern="1200" err="1">
                <a:solidFill>
                  <a:schemeClr val="tx1"/>
                </a:solidFill>
                <a:effectLst/>
                <a:latin typeface="Segoe UI Light"/>
                <a:cs typeface="Segoe UI Light"/>
              </a:rPr>
              <a:t>TrueIT</a:t>
            </a:r>
            <a:r>
              <a:rPr lang="en-US" b="0" i="0" u="none" strike="noStrike" kern="1200">
                <a:solidFill>
                  <a:schemeClr val="tx1"/>
                </a:solidFill>
                <a:effectLst/>
                <a:latin typeface="Segoe UI Light"/>
                <a:cs typeface="Segoe UI Light"/>
              </a:rPr>
              <a:t>: </a:t>
            </a:r>
            <a:r>
              <a:rPr lang="en-US" b="0" i="0" kern="1200">
                <a:solidFill>
                  <a:schemeClr val="tx1"/>
                </a:solidFill>
                <a:effectLst/>
                <a:latin typeface="Segoe UI Light"/>
                <a:cs typeface="Segoe UI Light"/>
              </a:rPr>
              <a:t>​[</a:t>
            </a:r>
            <a:r>
              <a:rPr lang="en-US" b="1" i="0" kern="1200">
                <a:solidFill>
                  <a:schemeClr val="tx1"/>
                </a:solidFill>
                <a:effectLst/>
                <a:latin typeface="Segoe UI Light"/>
                <a:cs typeface="Segoe UI Light"/>
              </a:rPr>
              <a:t>insert future final link</a:t>
            </a:r>
            <a:r>
              <a:rPr lang="en-US" b="0" i="0" kern="1200">
                <a:solidFill>
                  <a:schemeClr val="tx1"/>
                </a:solidFill>
                <a:effectLst/>
                <a:latin typeface="Segoe UI Light"/>
                <a:cs typeface="Segoe UI Light"/>
              </a:rPr>
              <a:t>]</a:t>
            </a:r>
            <a:endParaRPr lang="en-US" b="0" i="0" u="none" strike="noStrike" kern="1200">
              <a:solidFill>
                <a:schemeClr val="tx1"/>
              </a:solidFill>
              <a:effectLst/>
              <a:latin typeface="Segoe UI Light"/>
              <a:cs typeface="Segoe UI Light"/>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b="0" i="0" u="none" strike="noStrike" kern="1200" err="1">
                <a:solidFill>
                  <a:schemeClr val="tx1"/>
                </a:solidFill>
                <a:effectLst/>
                <a:latin typeface="Segoe UI Light"/>
                <a:cs typeface="Segoe UI Light"/>
              </a:rPr>
              <a:t>Baroan</a:t>
            </a:r>
            <a:r>
              <a:rPr lang="en-US" b="0" i="0" u="none" strike="noStrike" kern="1200">
                <a:solidFill>
                  <a:schemeClr val="tx1"/>
                </a:solidFill>
                <a:effectLst/>
                <a:latin typeface="Segoe UI Light"/>
                <a:cs typeface="Segoe UI Light"/>
              </a:rPr>
              <a:t> Technologies: </a:t>
            </a:r>
            <a:r>
              <a:rPr lang="en-US" b="0" i="0" kern="1200">
                <a:solidFill>
                  <a:schemeClr val="tx1"/>
                </a:solidFill>
                <a:effectLst/>
                <a:latin typeface="Segoe UI Light"/>
                <a:cs typeface="Segoe UI Light"/>
              </a:rPr>
              <a:t>​[</a:t>
            </a:r>
            <a:r>
              <a:rPr lang="en-US" b="1" i="0" kern="1200">
                <a:solidFill>
                  <a:schemeClr val="tx1"/>
                </a:solidFill>
                <a:effectLst/>
                <a:latin typeface="Segoe UI Light"/>
                <a:cs typeface="Segoe UI Light"/>
              </a:rPr>
              <a:t>insert future final link</a:t>
            </a:r>
            <a:r>
              <a:rPr lang="en-US" b="0" i="0" kern="1200">
                <a:solidFill>
                  <a:schemeClr val="tx1"/>
                </a:solidFill>
                <a:effectLst/>
                <a:latin typeface="Segoe UI Light"/>
                <a:cs typeface="Segoe UI Light"/>
              </a:rPr>
              <a:t>]</a:t>
            </a:r>
            <a:endParaRPr lang="en-US" b="0" i="0" u="none" strike="noStrike" kern="1200">
              <a:solidFill>
                <a:schemeClr val="tx1"/>
              </a:solidFill>
              <a:effectLst/>
              <a:latin typeface="Segoe UI Light"/>
              <a:cs typeface="Segoe UI Light"/>
            </a:endParaRPr>
          </a:p>
          <a:p>
            <a:pPr marL="0" marR="0" lvl="0" indent="0" algn="l" defTabSz="932742" rtl="0" eaLnBrk="1" fontAlgn="base" latinLnBrk="0" hangingPunct="1">
              <a:lnSpc>
                <a:spcPct val="100000"/>
              </a:lnSpc>
              <a:spcBef>
                <a:spcPts val="0"/>
              </a:spcBef>
              <a:spcAft>
                <a:spcPts val="0"/>
              </a:spcAft>
              <a:buClrTx/>
              <a:buSzTx/>
              <a:buFontTx/>
              <a:buNone/>
              <a:tabLst/>
              <a:defRPr/>
            </a:pPr>
            <a:r>
              <a:rPr lang="en-US">
                <a:solidFill>
                  <a:srgbClr val="000000"/>
                </a:solidFill>
                <a:latin typeface="Segoe UI Light"/>
                <a:cs typeface="Segoe UI Light"/>
              </a:rPr>
              <a:t>Camera Corner Connecting Point</a:t>
            </a:r>
            <a:r>
              <a:rPr lang="en-US" b="0" i="0" u="none" strike="noStrike" kern="1200">
                <a:solidFill>
                  <a:schemeClr val="tx1"/>
                </a:solidFill>
                <a:effectLst/>
                <a:latin typeface="Segoe UI Light"/>
                <a:cs typeface="Segoe UI Light"/>
              </a:rPr>
              <a:t>: </a:t>
            </a:r>
            <a:r>
              <a:rPr lang="en-US" b="0" i="0" kern="1200">
                <a:solidFill>
                  <a:schemeClr val="tx1"/>
                </a:solidFill>
                <a:effectLst/>
                <a:latin typeface="Segoe UI Light"/>
                <a:cs typeface="Segoe UI Light"/>
              </a:rPr>
              <a:t>​[</a:t>
            </a:r>
            <a:r>
              <a:rPr lang="en-US" b="1" i="0" kern="1200">
                <a:solidFill>
                  <a:schemeClr val="tx1"/>
                </a:solidFill>
                <a:effectLst/>
                <a:latin typeface="Segoe UI Light"/>
                <a:cs typeface="Segoe UI Light"/>
              </a:rPr>
              <a:t>insert future final link</a:t>
            </a:r>
            <a:r>
              <a:rPr lang="en-US" b="0" i="0" kern="1200">
                <a:solidFill>
                  <a:schemeClr val="tx1"/>
                </a:solidFill>
                <a:effectLst/>
                <a:latin typeface="Segoe UI Light"/>
                <a:cs typeface="Segoe UI Light"/>
              </a:rPr>
              <a:t>]</a:t>
            </a:r>
          </a:p>
          <a:p>
            <a:pPr marL="0" marR="0" lvl="0" indent="0" algn="l" defTabSz="932742" rtl="0" eaLnBrk="1" fontAlgn="base" latinLnBrk="0" hangingPunct="1">
              <a:lnSpc>
                <a:spcPct val="100000"/>
              </a:lnSpc>
              <a:spcBef>
                <a:spcPts val="0"/>
              </a:spcBef>
              <a:spcAft>
                <a:spcPts val="0"/>
              </a:spcAft>
              <a:buClrTx/>
              <a:buSzTx/>
              <a:buFontTx/>
              <a:buNone/>
              <a:tabLst/>
              <a:defRPr/>
            </a:pPr>
            <a:r>
              <a:rPr lang="en-US" b="0" i="0" kern="1200">
                <a:solidFill>
                  <a:schemeClr val="tx1"/>
                </a:solidFill>
                <a:effectLst/>
                <a:latin typeface="Segoe UI Light"/>
                <a:cs typeface="Segoe UI Light"/>
              </a:rPr>
              <a:t>Applied Tech: [</a:t>
            </a:r>
            <a:r>
              <a:rPr lang="en-US" b="1" i="0" kern="1200">
                <a:solidFill>
                  <a:schemeClr val="tx1"/>
                </a:solidFill>
                <a:effectLst/>
                <a:latin typeface="Segoe UI Light"/>
                <a:cs typeface="Segoe UI Light"/>
              </a:rPr>
              <a:t>insert future final link</a:t>
            </a:r>
            <a:r>
              <a:rPr lang="en-US" b="0" i="0" kern="1200">
                <a:solidFill>
                  <a:schemeClr val="tx1"/>
                </a:solidFill>
                <a:effectLst/>
                <a:latin typeface="Segoe UI Light"/>
                <a:cs typeface="Segoe UI Light"/>
              </a:rPr>
              <a:t>]</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3814718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00935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kern="120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3D7B9D4F-5F19-438C-92E8-037C6AE8F87D}" type="slidenum">
              <a:rPr lang="en-US" smtClean="0"/>
              <a:t>22</a:t>
            </a:fld>
            <a:endParaRPr lang="en-US"/>
          </a:p>
        </p:txBody>
      </p:sp>
      <p:sp>
        <p:nvSpPr>
          <p:cNvPr id="5" name="Footer Placeholder 4">
            <a:extLst>
              <a:ext uri="{FF2B5EF4-FFF2-40B4-BE49-F238E27FC236}">
                <a16:creationId xmlns:a16="http://schemas.microsoft.com/office/drawing/2014/main" id="{10F8150F-5E84-4BB8-8B6D-D35F7A03A35C}"/>
              </a:ext>
            </a:extLst>
          </p:cNvPr>
          <p:cNvSpPr txBox="1">
            <a:spLocks/>
          </p:cNvSpPr>
          <p:nvPr/>
        </p:nvSpPr>
        <p:spPr>
          <a:xfrm>
            <a:off x="0" y="8685213"/>
            <a:ext cx="5920740" cy="355964"/>
          </a:xfrm>
          <a:prstGeom prst="rect">
            <a:avLst/>
          </a:prstGeom>
        </p:spPr>
        <p:txBody>
          <a:bodyPr vert="horz" lIns="91440" tIns="45720" rIns="91440" bIns="45720" rtlCol="0" anchor="b"/>
          <a:lstStyle>
            <a:defPPr>
              <a:defRPr lang="en-US"/>
            </a:defPPr>
            <a:lvl1pPr marL="571500" indent="0" algn="l" defTabSz="932742" rtl="0" eaLnBrk="1" latinLnBrk="0" hangingPunct="1">
              <a:defRPr sz="12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914099"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Copyright 2020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917197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7805" lvl="2" indent="0">
              <a:lnSpc>
                <a:spcPct val="100000"/>
              </a:lnSpc>
              <a:spcAft>
                <a:spcPts val="600"/>
              </a:spcAft>
              <a:buNone/>
              <a:defRPr/>
            </a:pPr>
            <a:r>
              <a:rPr lang="en-US">
                <a:latin typeface="Segoe UI Light"/>
                <a:cs typeface="Segoe UI Light"/>
              </a:rPr>
              <a:t>SMB customers are constantly evaluating new solutions to make their businesses perform better, faster, and smarter than the competition. As the world transforms to digital, and the SMB market gets more competitive, customers are searching for ERP and CRM solutions that work with the systems they already have and can be deployed easily by the technology providers they already know and trust. </a:t>
            </a:r>
          </a:p>
          <a:p>
            <a:pPr marL="217805" lvl="2" indent="0">
              <a:lnSpc>
                <a:spcPct val="100000"/>
              </a:lnSpc>
              <a:spcAft>
                <a:spcPts val="600"/>
              </a:spcAft>
              <a:buNone/>
              <a:defRPr/>
            </a:pPr>
            <a:endParaRPr lang="en-US">
              <a:latin typeface="Segoe UI Light"/>
              <a:cs typeface="Segoe UI Light"/>
            </a:endParaRPr>
          </a:p>
          <a:p>
            <a:pPr marL="217805" lvl="2" indent="0">
              <a:lnSpc>
                <a:spcPct val="100000"/>
              </a:lnSpc>
              <a:spcAft>
                <a:spcPts val="600"/>
              </a:spcAft>
              <a:buNone/>
              <a:defRPr/>
            </a:pPr>
            <a:r>
              <a:rPr lang="en-US">
                <a:latin typeface="Segoe UI Light"/>
                <a:cs typeface="Segoe UI Light"/>
              </a:rPr>
              <a:t>To increase customer retention, grow your offerings to capture your customers’ changing business needs so they aren’t motivated to find a different partner who can better equip them with the technologies they need to get ahead. Add Dynamics 365 Business Central to your solution offerings to empower SMBs with a connected, easy-to-use ERP system that helps them thrive in their market. </a:t>
            </a:r>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85328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There’s no better time to sell Dynamics 365 Business Central </a:t>
            </a:r>
          </a:p>
          <a:p>
            <a:endParaRPr lang="en-US"/>
          </a:p>
          <a:p>
            <a:pPr>
              <a:lnSpc>
                <a:spcPct val="100000"/>
              </a:lnSpc>
            </a:pPr>
            <a:r>
              <a:rPr lang="en-US"/>
              <a:t>By selling Dynamics 365 Business Central, you can build stronger client relationships, create stickiness, and drive more revenue from your existing customers. All this while launching new revenue streams with the entire suite of Microsoft Cloud solutions. </a:t>
            </a:r>
          </a:p>
          <a:p>
            <a:pPr>
              <a:lnSpc>
                <a:spcPct val="100000"/>
              </a:lnSpc>
            </a:pPr>
            <a:endParaRPr lang="en-US"/>
          </a:p>
          <a:p>
            <a:pPr marL="171450" marR="0" lvl="0" indent="-171450" algn="l" defTabSz="932742" rtl="0" eaLnBrk="1" fontAlgn="auto" latinLnBrk="0" hangingPunct="1">
              <a:lnSpc>
                <a:spcPct val="100000"/>
              </a:lnSpc>
              <a:spcBef>
                <a:spcPts val="0"/>
              </a:spcBef>
              <a:spcAft>
                <a:spcPts val="340"/>
              </a:spcAft>
              <a:buClrTx/>
              <a:buSzTx/>
              <a:buFont typeface="Arial" panose="020B0604020202020204" pitchFamily="34" charset="0"/>
              <a:buChar char="•"/>
              <a:tabLst/>
              <a:defRPr/>
            </a:pPr>
            <a:r>
              <a:rPr lang="en-US" b="1"/>
              <a:t>Capture your share of the 41% YoY growth. </a:t>
            </a:r>
            <a:r>
              <a:rPr lang="en-US"/>
              <a:t>There is continued momentum in the number of customers adopting multiple Dynamics 365 workloads, with a total of 42% YoY Dynamics 365 net revenue growth. </a:t>
            </a:r>
          </a:p>
          <a:p>
            <a:pPr marL="171450" marR="0" lvl="0" indent="-171450" algn="l" defTabSz="932742" rtl="0" eaLnBrk="1" fontAlgn="auto" latinLnBrk="0" hangingPunct="1">
              <a:lnSpc>
                <a:spcPct val="100000"/>
              </a:lnSpc>
              <a:spcBef>
                <a:spcPts val="0"/>
              </a:spcBef>
              <a:spcAft>
                <a:spcPts val="340"/>
              </a:spcAft>
              <a:buClrTx/>
              <a:buSzTx/>
              <a:buFont typeface="Arial" panose="020B0604020202020204" pitchFamily="34" charset="0"/>
              <a:buChar char="•"/>
              <a:tabLst/>
              <a:defRPr/>
            </a:pPr>
            <a:r>
              <a:rPr lang="en-US" b="1"/>
              <a:t>Increase average revenue per user. </a:t>
            </a:r>
            <a:r>
              <a:rPr lang="en-US"/>
              <a:t>By attaching Dynamics 365 Business Central to your Microsoft 365 customers, partners are increasing the average revenue of every Microsoft 365 seat by up to 84%. </a:t>
            </a:r>
          </a:p>
          <a:p>
            <a:pPr marL="171450" marR="0" lvl="0" indent="-171450" algn="l" defTabSz="932742" rtl="0" eaLnBrk="1" fontAlgn="auto" latinLnBrk="0" hangingPunct="1">
              <a:lnSpc>
                <a:spcPct val="100000"/>
              </a:lnSpc>
              <a:spcBef>
                <a:spcPts val="0"/>
              </a:spcBef>
              <a:spcAft>
                <a:spcPts val="340"/>
              </a:spcAft>
              <a:buClrTx/>
              <a:buSzTx/>
              <a:buFont typeface="Arial" panose="020B0604020202020204" pitchFamily="34" charset="0"/>
              <a:buChar char="•"/>
              <a:tabLst/>
              <a:defRPr/>
            </a:pPr>
            <a:r>
              <a:rPr lang="en-US" b="1"/>
              <a:t>Boost revenue quickly. </a:t>
            </a:r>
            <a:r>
              <a:rPr lang="en-US"/>
              <a:t>Dynamics 365 solutions generate 5x more revenue than Microsoft 365. </a:t>
            </a:r>
          </a:p>
          <a:p>
            <a:pPr marL="171450" marR="0" lvl="0" indent="-171450" algn="l" defTabSz="932742" rtl="0" eaLnBrk="1" fontAlgn="auto" latinLnBrk="0" hangingPunct="1">
              <a:lnSpc>
                <a:spcPct val="100000"/>
              </a:lnSpc>
              <a:spcBef>
                <a:spcPts val="0"/>
              </a:spcBef>
              <a:spcAft>
                <a:spcPts val="340"/>
              </a:spcAft>
              <a:buClrTx/>
              <a:buSzTx/>
              <a:buFont typeface="Arial" panose="020B0604020202020204" pitchFamily="34" charset="0"/>
              <a:buChar char="•"/>
              <a:tabLst/>
              <a:defRPr/>
            </a:pPr>
            <a:r>
              <a:rPr lang="en-US" b="1"/>
              <a:t>Differentiate. </a:t>
            </a:r>
            <a:r>
              <a:rPr lang="en-US"/>
              <a:t>Express your unique value by combining the best of productivity and business on a connected platform. </a:t>
            </a:r>
          </a:p>
          <a:p>
            <a:pPr marL="171450" marR="0" lvl="0" indent="-171450" algn="l" defTabSz="932742" rtl="0" eaLnBrk="1" fontAlgn="auto" latinLnBrk="0" hangingPunct="1">
              <a:lnSpc>
                <a:spcPct val="100000"/>
              </a:lnSpc>
              <a:spcBef>
                <a:spcPts val="0"/>
              </a:spcBef>
              <a:spcAft>
                <a:spcPts val="340"/>
              </a:spcAft>
              <a:buClrTx/>
              <a:buSzTx/>
              <a:buFont typeface="Arial" panose="020B0604020202020204" pitchFamily="34" charset="0"/>
              <a:buChar char="•"/>
              <a:tabLst/>
              <a:defRPr/>
            </a:pPr>
            <a:r>
              <a:rPr lang="en-US" b="1"/>
              <a:t>Upsell and cross-sell. </a:t>
            </a:r>
            <a:r>
              <a:rPr lang="en-US"/>
              <a:t>Extend revenue and attach opportunities while reducing churn with Dynamics 365 applications. </a:t>
            </a:r>
          </a:p>
          <a:p>
            <a:pPr marL="0" marR="0" lvl="0" indent="0" algn="l" defTabSz="932742" rtl="0" eaLnBrk="1" fontAlgn="auto" latinLnBrk="0" hangingPunct="1">
              <a:lnSpc>
                <a:spcPct val="90000"/>
              </a:lnSpc>
              <a:spcBef>
                <a:spcPts val="0"/>
              </a:spcBef>
              <a:spcAft>
                <a:spcPts val="340"/>
              </a:spcAft>
              <a:buClrTx/>
              <a:buSzTx/>
              <a:buFontTx/>
              <a:buNone/>
              <a:tabLst/>
              <a:defRPr/>
            </a:pPr>
            <a:endParaRPr lang="en-US"/>
          </a:p>
          <a:p>
            <a:endParaRPr lang="en-US"/>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2768514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900" kern="1200">
                <a:solidFill>
                  <a:schemeClr val="tx1"/>
                </a:solidFill>
                <a:effectLst/>
                <a:latin typeface="Segoe UI Light" pitchFamily="34" charset="0"/>
                <a:ea typeface="+mn-ea"/>
                <a:cs typeface="+mn-cs"/>
              </a:rPr>
              <a:t>Tap into a new revenue stream while adding greater value to your existing customers who are small to midsize businesses (SMBs) that have outgrown their basic accounting software or legacy ERP system. </a:t>
            </a:r>
          </a:p>
          <a:p>
            <a:pPr>
              <a:lnSpc>
                <a:spcPct val="100000"/>
              </a:lnSpc>
            </a:pPr>
            <a:r>
              <a:rPr lang="en-US" sz="900" kern="1200">
                <a:solidFill>
                  <a:schemeClr val="tx1"/>
                </a:solidFill>
                <a:effectLst/>
                <a:latin typeface="Segoe UI Light" pitchFamily="34" charset="0"/>
                <a:ea typeface="+mn-ea"/>
                <a:cs typeface="+mn-cs"/>
              </a:rPr>
              <a:t> </a:t>
            </a:r>
          </a:p>
          <a:p>
            <a:pPr>
              <a:lnSpc>
                <a:spcPct val="100000"/>
              </a:lnSpc>
            </a:pPr>
            <a:r>
              <a:rPr lang="en-US" sz="900" kern="1200">
                <a:solidFill>
                  <a:schemeClr val="tx1"/>
                </a:solidFill>
                <a:effectLst/>
                <a:latin typeface="Segoe UI Light" pitchFamily="34" charset="0"/>
                <a:ea typeface="+mn-ea"/>
                <a:cs typeface="+mn-cs"/>
              </a:rPr>
              <a:t>Sell, market, and implement Dynamics 365 Business Central without the expertise or upfront cost. If your customers are ready for a business management solution that is built to work seamlessly with their existing Microsoft technologies, don’t risk losing their business to a competitor that meets all their solution needs. Stay within the Microsoft family and offer them a solution that works together with their Microsoft 365 applications. And get the support you need from an indirect provider to create a Dynamics 365 practice while continuing to own all aspects of the relationship.</a:t>
            </a:r>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281953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900" kern="1200">
                <a:solidFill>
                  <a:schemeClr val="tx1"/>
                </a:solidFill>
                <a:effectLst/>
                <a:latin typeface="Segoe UI Light" pitchFamily="34" charset="0"/>
                <a:ea typeface="+mn-ea"/>
                <a:cs typeface="+mn-cs"/>
              </a:rPr>
              <a:t>Most of your modern workplace customers are already using Microsoft 365. But how many of them are using Microsoft Dynamics 365 Business Central, our cloud-based ERP solution that is custom built for SMBs?</a:t>
            </a:r>
          </a:p>
          <a:p>
            <a:pPr>
              <a:lnSpc>
                <a:spcPct val="100000"/>
              </a:lnSpc>
            </a:pPr>
            <a:endParaRPr lang="en-US" sz="900" kern="1200">
              <a:solidFill>
                <a:schemeClr val="tx1"/>
              </a:solidFill>
              <a:effectLst/>
              <a:latin typeface="Segoe UI Light" pitchFamily="34" charset="0"/>
              <a:ea typeface="+mn-ea"/>
              <a:cs typeface="+mn-cs"/>
            </a:endParaRPr>
          </a:p>
          <a:p>
            <a:pPr>
              <a:lnSpc>
                <a:spcPct val="100000"/>
              </a:lnSpc>
            </a:pPr>
            <a:r>
              <a:rPr lang="en-US" sz="900" kern="1200">
                <a:solidFill>
                  <a:schemeClr val="tx1"/>
                </a:solidFill>
                <a:effectLst/>
                <a:latin typeface="Segoe UI Light" pitchFamily="34" charset="0"/>
                <a:ea typeface="+mn-ea"/>
                <a:cs typeface="+mn-cs"/>
              </a:rPr>
              <a:t>Selling your customers on the benefits of adding Dynamics 365 Business Central to their existing productivity tools not only helps build your business, it helps your customers transform their business too.</a:t>
            </a:r>
          </a:p>
          <a:p>
            <a:pPr>
              <a:lnSpc>
                <a:spcPct val="100000"/>
              </a:lnSpc>
            </a:pPr>
            <a:endParaRPr lang="en-US" sz="900" kern="1200">
              <a:solidFill>
                <a:schemeClr val="tx1"/>
              </a:solidFill>
              <a:effectLst/>
              <a:latin typeface="Segoe UI Light" pitchFamily="34" charset="0"/>
              <a:ea typeface="+mn-ea"/>
              <a:cs typeface="+mn-cs"/>
            </a:endParaRPr>
          </a:p>
          <a:p>
            <a:pPr fontAlgn="base">
              <a:lnSpc>
                <a:spcPct val="100000"/>
              </a:lnSpc>
            </a:pPr>
            <a:r>
              <a:rPr lang="en-US" sz="900" b="1" kern="1200">
                <a:solidFill>
                  <a:schemeClr val="tx1"/>
                </a:solidFill>
                <a:effectLst/>
                <a:latin typeface="Segoe UI Light"/>
                <a:cs typeface="Segoe UI Light"/>
              </a:rPr>
              <a:t>How do Microsoft 365 and Dynamics 365 </a:t>
            </a:r>
            <a:r>
              <a:rPr lang="en-US" b="1">
                <a:latin typeface="Segoe UI Light"/>
                <a:cs typeface="Segoe UI Light"/>
              </a:rPr>
              <a:t>Business Central work</a:t>
            </a:r>
            <a:r>
              <a:rPr lang="en-US" sz="900" b="1" kern="1200">
                <a:solidFill>
                  <a:schemeClr val="tx1"/>
                </a:solidFill>
                <a:effectLst/>
                <a:latin typeface="Segoe UI Light"/>
                <a:cs typeface="Segoe UI Light"/>
              </a:rPr>
              <a:t> better together? </a:t>
            </a:r>
            <a:endParaRPr lang="en-US" sz="900" kern="1200">
              <a:solidFill>
                <a:schemeClr val="tx1"/>
              </a:solidFill>
              <a:effectLst/>
              <a:latin typeface="Segoe UI Light"/>
              <a:cs typeface="Segoe UI Light"/>
            </a:endParaRPr>
          </a:p>
          <a:p>
            <a:pPr fontAlgn="base">
              <a:lnSpc>
                <a:spcPct val="100000"/>
              </a:lnSpc>
            </a:pPr>
            <a:r>
              <a:rPr lang="en-US" sz="900" kern="1200">
                <a:solidFill>
                  <a:schemeClr val="tx1"/>
                </a:solidFill>
                <a:effectLst/>
                <a:latin typeface="Segoe UI Light" pitchFamily="34" charset="0"/>
                <a:ea typeface="+mn-ea"/>
                <a:cs typeface="+mn-cs"/>
              </a:rPr>
              <a:t>To get an edge, companies need to make every minute count. Every contact with a customer should build trust and loyalty. But this can be a tough ask when people are overwhelmed by tools, processes, and data pulling in opposite directions. Dipping in and out of different applications slows employees down, while hard-to-find data makes it tougher for teams to share ideas and make decisions.    </a:t>
            </a:r>
          </a:p>
          <a:p>
            <a:pPr fontAlgn="base">
              <a:lnSpc>
                <a:spcPct val="100000"/>
              </a:lnSpc>
            </a:pPr>
            <a:endParaRPr lang="en-US" sz="900" kern="1200">
              <a:solidFill>
                <a:schemeClr val="tx1"/>
              </a:solidFill>
              <a:effectLst/>
              <a:latin typeface="Segoe UI Light" pitchFamily="34" charset="0"/>
              <a:ea typeface="+mn-ea"/>
              <a:cs typeface="+mn-cs"/>
            </a:endParaRPr>
          </a:p>
          <a:p>
            <a:pPr fontAlgn="base">
              <a:lnSpc>
                <a:spcPct val="100000"/>
              </a:lnSpc>
              <a:defRPr/>
            </a:pPr>
            <a:r>
              <a:rPr lang="en-US" sz="900" kern="1200">
                <a:solidFill>
                  <a:schemeClr val="tx1"/>
                </a:solidFill>
                <a:effectLst/>
                <a:latin typeface="Segoe UI Light"/>
                <a:cs typeface="Segoe UI Light"/>
              </a:rPr>
              <a:t>When your customers add Dynamics 365 </a:t>
            </a:r>
            <a:r>
              <a:rPr lang="en-US">
                <a:latin typeface="Segoe UI Light"/>
                <a:cs typeface="Segoe UI Light"/>
              </a:rPr>
              <a:t>Business Central</a:t>
            </a:r>
            <a:r>
              <a:rPr lang="en-US" sz="900" kern="1200">
                <a:solidFill>
                  <a:schemeClr val="tx1"/>
                </a:solidFill>
                <a:effectLst/>
                <a:latin typeface="Segoe UI Light"/>
                <a:cs typeface="Segoe UI Light"/>
              </a:rPr>
              <a:t> to Microsoft 365, their processes, people, and data can work together as one. </a:t>
            </a:r>
          </a:p>
          <a:p>
            <a:pPr fontAlgn="base"/>
            <a:endParaRPr lang="en-US" sz="900" kern="1200">
              <a:solidFill>
                <a:schemeClr val="tx1"/>
              </a:solidFill>
              <a:effectLst/>
              <a:latin typeface="Segoe UI Light"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681550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b="1" i="0" kern="1200">
                <a:solidFill>
                  <a:schemeClr val="tx1"/>
                </a:solidFill>
                <a:effectLst/>
                <a:latin typeface="Segoe UI Light" pitchFamily="34" charset="0"/>
                <a:ea typeface="+mn-ea"/>
                <a:cs typeface="+mn-cs"/>
              </a:rPr>
              <a:t>Add more value to your customers </a:t>
            </a:r>
            <a:endParaRPr lang="en-US"/>
          </a:p>
          <a:p>
            <a:endParaRPr lang="en-US"/>
          </a:p>
          <a:p>
            <a:pPr>
              <a:lnSpc>
                <a:spcPct val="100000"/>
              </a:lnSpc>
              <a:defRPr/>
            </a:pPr>
            <a:r>
              <a:rPr lang="en-US">
                <a:latin typeface="Segoe UI Light"/>
                <a:cs typeface="Segoe UI Light"/>
              </a:rPr>
              <a:t>As mentioned before, more than half of small to midsize businesses are using ERP and</a:t>
            </a:r>
            <a:r>
              <a:rPr lang="en-US" sz="900" kern="1200">
                <a:solidFill>
                  <a:schemeClr val="tx1"/>
                </a:solidFill>
                <a:effectLst/>
                <a:latin typeface="Segoe UI Light"/>
                <a:cs typeface="Segoe UI Light"/>
              </a:rPr>
              <a:t> </a:t>
            </a:r>
            <a:r>
              <a:rPr lang="en-US">
                <a:latin typeface="Segoe UI Light"/>
                <a:cs typeface="Segoe UI Light"/>
              </a:rPr>
              <a:t>other accounting</a:t>
            </a:r>
            <a:r>
              <a:rPr lang="en-US" sz="900" kern="1200">
                <a:solidFill>
                  <a:schemeClr val="tx1"/>
                </a:solidFill>
                <a:effectLst/>
                <a:latin typeface="Segoe UI Light"/>
                <a:cs typeface="Segoe UI Light"/>
              </a:rPr>
              <a:t> solutions. </a:t>
            </a:r>
            <a:r>
              <a:rPr lang="en-US">
                <a:latin typeface="Segoe UI Light"/>
                <a:cs typeface="Segoe UI Light"/>
              </a:rPr>
              <a:t>It's time to anticipate emerging customer demands and offer a new solution to help SMBs grow beyond the limits of inefficient accounting tools like QuickBooks and streamline their financial and sales efforts. Grow your</a:t>
            </a:r>
            <a:r>
              <a:rPr lang="en-US" sz="900" kern="1200">
                <a:solidFill>
                  <a:schemeClr val="tx1"/>
                </a:solidFill>
                <a:effectLst/>
                <a:latin typeface="Segoe UI Light"/>
                <a:cs typeface="Segoe UI Light"/>
              </a:rPr>
              <a:t> offers to keep pace with those shifting demands and add value to your customers.</a:t>
            </a:r>
            <a:r>
              <a:rPr lang="en-US">
                <a:latin typeface="Segoe UI Light"/>
                <a:cs typeface="Segoe UI Light"/>
              </a:rPr>
              <a:t>  </a:t>
            </a:r>
            <a:endParaRPr lang="en-US" sz="900" kern="1200">
              <a:solidFill>
                <a:schemeClr val="tx1"/>
              </a:solidFill>
              <a:effectLst/>
              <a:latin typeface="Segoe UI Light" pitchFamily="34" charset="0"/>
              <a:cs typeface="Segoe UI Light"/>
            </a:endParaRPr>
          </a:p>
          <a:p>
            <a:pPr>
              <a:lnSpc>
                <a:spcPct val="100000"/>
              </a:lnSpc>
            </a:pPr>
            <a:endParaRPr lang="en-US"/>
          </a:p>
          <a:p>
            <a:pPr>
              <a:lnSpc>
                <a:spcPct val="100000"/>
              </a:lnSpc>
            </a:pPr>
            <a:r>
              <a:rPr lang="en-US" sz="900" kern="1200">
                <a:solidFill>
                  <a:schemeClr val="tx1"/>
                </a:solidFill>
                <a:effectLst/>
                <a:latin typeface="Segoe UI Light" pitchFamily="34" charset="0"/>
                <a:ea typeface="+mn-ea"/>
                <a:cs typeface="+mn-cs"/>
              </a:rPr>
              <a:t>Demonstrate consultative value as your customer’s go-to technical expert—don’t let them start looking somewhere else for a CRM solution as their business needs grow and evolve. Help them utilize the third Microsoft Cloud to connect their entire business, make the most of their customer data, and secure all information with both out-of-the-box and configurable access controls. </a:t>
            </a:r>
          </a:p>
          <a:p>
            <a:pPr>
              <a:lnSpc>
                <a:spcPct val="100000"/>
              </a:lnSpc>
            </a:pPr>
            <a:r>
              <a:rPr lang="en-US" sz="900" kern="1200">
                <a:solidFill>
                  <a:schemeClr val="tx1"/>
                </a:solidFill>
                <a:effectLst/>
                <a:latin typeface="Segoe UI Light" pitchFamily="34" charset="0"/>
                <a:ea typeface="+mn-ea"/>
                <a:cs typeface="+mn-cs"/>
              </a:rPr>
              <a:t> </a:t>
            </a:r>
          </a:p>
          <a:p>
            <a:pPr>
              <a:lnSpc>
                <a:spcPct val="100000"/>
              </a:lnSpc>
            </a:pPr>
            <a:r>
              <a:rPr lang="en-US" sz="900" kern="1200">
                <a:solidFill>
                  <a:schemeClr val="tx1"/>
                </a:solidFill>
                <a:effectLst/>
                <a:latin typeface="Segoe UI Light" pitchFamily="34" charset="0"/>
                <a:ea typeface="+mn-ea"/>
                <a:cs typeface="+mn-cs"/>
              </a:rPr>
              <a:t>Grow with your customers and confidently discuss product benefits with our readily accessible resources, education, and 24/7 support to ensure you have the expertise needed to close the deal. </a:t>
            </a:r>
            <a:endParaRPr lang="en-US"/>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608063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62600" cy="4114800"/>
          </a:xfrm>
        </p:spPr>
        <p:txBody>
          <a:bodyPr/>
          <a:lstStyle/>
          <a:p>
            <a:r>
              <a:rPr lang="en-US" sz="900" b="1" i="0" kern="1200">
                <a:solidFill>
                  <a:schemeClr val="tx1"/>
                </a:solidFill>
                <a:effectLst/>
                <a:latin typeface="Segoe UI Light" pitchFamily="34" charset="0"/>
                <a:ea typeface="+mn-ea"/>
                <a:cs typeface="+mn-cs"/>
              </a:rPr>
              <a:t>Easily implement your new practice </a:t>
            </a:r>
          </a:p>
          <a:p>
            <a:endParaRPr lang="en-US" sz="900" b="1" i="0" kern="1200">
              <a:solidFill>
                <a:schemeClr val="tx1"/>
              </a:solidFill>
              <a:effectLst/>
              <a:latin typeface="Segoe UI Light" pitchFamily="34" charset="0"/>
              <a:ea typeface="+mn-ea"/>
              <a:cs typeface="+mn-cs"/>
            </a:endParaRPr>
          </a:p>
          <a:p>
            <a:pPr>
              <a:lnSpc>
                <a:spcPct val="100000"/>
              </a:lnSpc>
              <a:defRPr/>
            </a:pPr>
            <a:r>
              <a:rPr lang="en-US" sz="900" kern="1200">
                <a:solidFill>
                  <a:schemeClr val="tx1"/>
                </a:solidFill>
                <a:effectLst/>
                <a:latin typeface="Segoe UI Light"/>
                <a:cs typeface="Segoe UI Light"/>
              </a:rPr>
              <a:t>With multiple ways to add Dynamics 365 to your business, there’s never been a better time to take the steps to protect your customer base and grow your business with less upfront investment. Microsoft has developed their P2P program to make it easy for you to pick up the Dynamics 365 </a:t>
            </a:r>
            <a:r>
              <a:rPr lang="en-US">
                <a:latin typeface="Segoe UI Light"/>
                <a:cs typeface="Segoe UI Light"/>
              </a:rPr>
              <a:t>Business Central practice</a:t>
            </a:r>
            <a:r>
              <a:rPr lang="en-US" sz="900" kern="1200">
                <a:solidFill>
                  <a:schemeClr val="tx1"/>
                </a:solidFill>
                <a:effectLst/>
                <a:latin typeface="Segoe UI Light"/>
                <a:cs typeface="Segoe UI Light"/>
              </a:rPr>
              <a:t> without needing to be an expert yourself.</a:t>
            </a:r>
          </a:p>
          <a:p>
            <a:pPr marL="0" marR="0" lvl="0" indent="0" algn="l" defTabSz="932742" rtl="0" eaLnBrk="1" fontAlgn="auto" latinLnBrk="0" hangingPunct="1">
              <a:lnSpc>
                <a:spcPct val="100000"/>
              </a:lnSpc>
              <a:spcBef>
                <a:spcPts val="0"/>
              </a:spcBef>
              <a:spcAft>
                <a:spcPts val="340"/>
              </a:spcAft>
              <a:buClrTx/>
              <a:buSzTx/>
              <a:buFontTx/>
              <a:buNone/>
              <a:tabLst/>
              <a:defRPr/>
            </a:pPr>
            <a:endParaRPr lang="en-US" sz="900" kern="1200">
              <a:solidFill>
                <a:schemeClr val="tx1"/>
              </a:solidFill>
              <a:effectLst/>
              <a:latin typeface="Segoe UI Light" pitchFamily="34" charset="0"/>
              <a:ea typeface="+mn-ea"/>
              <a:cs typeface="+mn-cs"/>
            </a:endParaRPr>
          </a:p>
          <a:p>
            <a:pPr marL="0" marR="0" lvl="0" indent="0" algn="l" defTabSz="932742" rtl="0" eaLnBrk="1" fontAlgn="auto" latinLnBrk="0" hangingPunct="1">
              <a:lnSpc>
                <a:spcPct val="100000"/>
              </a:lnSpc>
              <a:spcBef>
                <a:spcPts val="0"/>
              </a:spcBef>
              <a:spcAft>
                <a:spcPts val="340"/>
              </a:spcAft>
              <a:buClrTx/>
              <a:buSzTx/>
              <a:buFontTx/>
              <a:buNone/>
              <a:tabLst/>
              <a:defRPr/>
            </a:pPr>
            <a:r>
              <a:rPr lang="en-US" sz="900" kern="1200">
                <a:solidFill>
                  <a:schemeClr val="tx1"/>
                </a:solidFill>
                <a:effectLst/>
                <a:latin typeface="Segoe UI Light" pitchFamily="34" charset="0"/>
                <a:ea typeface="+mn-ea"/>
                <a:cs typeface="+mn-cs"/>
              </a:rPr>
              <a:t>Microsoft and indirect </a:t>
            </a:r>
            <a:r>
              <a:rPr lang="en-US"/>
              <a:t>p</a:t>
            </a:r>
            <a:r>
              <a:rPr lang="en-US" sz="900" kern="1200">
                <a:solidFill>
                  <a:schemeClr val="tx1"/>
                </a:solidFill>
                <a:effectLst/>
                <a:latin typeface="Segoe UI Light" pitchFamily="34" charset="0"/>
                <a:ea typeface="+mn-ea"/>
                <a:cs typeface="+mn-cs"/>
              </a:rPr>
              <a:t>roviders help you with the resources, training, and support you need to own the entire customer relationship and become a one-stop shop for all your customers’ solution needs.</a:t>
            </a:r>
            <a:r>
              <a:rPr lang="en-US">
                <a:effectLst/>
              </a:rPr>
              <a:t> Don’t miss out on this new opportunity or give your customers a reason to look to other partners who appear to be better connected with Microsoft. Learn how to have the right kinds of conversations around Dynamics 365 Sales today. </a:t>
            </a:r>
            <a:endParaRPr lang="en-US"/>
          </a:p>
        </p:txBody>
      </p:sp>
      <p:sp>
        <p:nvSpPr>
          <p:cNvPr id="4" name="Header Placeholder 3"/>
          <p:cNvSpPr>
            <a:spLocks noGrp="1"/>
          </p:cNvSpPr>
          <p:nvPr>
            <p:ph type="hdr" sz="quarter"/>
          </p:nvPr>
        </p:nvSpPr>
        <p:spPr/>
        <p:txBody>
          <a:bodyPr/>
          <a:lstStyle/>
          <a:p>
            <a:endParaRPr lang="en-US"/>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774608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itchFamily="34" charset="0"/>
                <a:ea typeface="+mn-ea"/>
                <a:cs typeface="+mn-cs"/>
              </a:rPr>
              <a:t>At this point in the presentation, we are going to review how Dynamics 365 Business Central benefits your customers.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p>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a:solidFill>
                  <a:schemeClr val="tx1"/>
                </a:solidFill>
                <a:effectLst/>
                <a:latin typeface="Segoe UI Light" pitchFamily="34" charset="0"/>
                <a:ea typeface="+mn-ea"/>
                <a:cs typeface="+mn-cs"/>
              </a:rPr>
              <a:t>In the following slides, we will review the solution specifics that align to each of the core benefit pillars: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900" kern="1200">
                <a:solidFill>
                  <a:schemeClr val="tx1"/>
                </a:solidFill>
                <a:effectLst/>
                <a:latin typeface="Segoe UI Light" pitchFamily="34" charset="0"/>
                <a:ea typeface="+mn-ea"/>
                <a:cs typeface="+mn-cs"/>
              </a:rPr>
              <a:t>Connect your business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900" kern="1200">
                <a:solidFill>
                  <a:schemeClr val="tx1"/>
                </a:solidFill>
                <a:effectLst/>
                <a:latin typeface="Segoe UI Light" pitchFamily="34" charset="0"/>
                <a:ea typeface="+mn-ea"/>
                <a:cs typeface="+mn-cs"/>
              </a:rPr>
              <a:t>Make smarter decisions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900" kern="1200">
                <a:solidFill>
                  <a:schemeClr val="tx1"/>
                </a:solidFill>
                <a:effectLst/>
                <a:latin typeface="Segoe UI Light" pitchFamily="34" charset="0"/>
                <a:ea typeface="+mn-ea"/>
                <a:cs typeface="+mn-cs"/>
              </a:rPr>
              <a:t>Trust in a secure, flexible system</a:t>
            </a:r>
          </a:p>
        </p:txBody>
      </p:sp>
      <p:sp>
        <p:nvSpPr>
          <p:cNvPr id="4" name="Header Placeholder 3"/>
          <p:cNvSpPr>
            <a:spLocks noGrp="1"/>
          </p:cNvSpPr>
          <p:nvPr>
            <p:ph type="hdr" sz="quarter" idx="10"/>
          </p:nvPr>
        </p:nvSpPr>
        <p:spPr/>
        <p:txBody>
          <a:bodyPr/>
          <a:lstStyle/>
          <a:p>
            <a:endParaRPr lang="en-US"/>
          </a:p>
        </p:txBody>
      </p:sp>
      <p:sp>
        <p:nvSpPr>
          <p:cNvPr id="6" name="Date Placeholder 5"/>
          <p:cNvSpPr>
            <a:spLocks noGrp="1"/>
          </p:cNvSpPr>
          <p:nvPr>
            <p:ph type="dt" idx="12"/>
          </p:nvPr>
        </p:nvSpPr>
        <p:spPr/>
        <p:txBody>
          <a:bodyPr/>
          <a:lstStyle/>
          <a:p>
            <a:fld id="{38EEC551-8CDA-4EB6-89BB-2A86C9F091C8}" type="datetime8">
              <a:rPr lang="en-US" smtClean="0"/>
              <a:t>6/5/2020 8:31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4736133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4113C26-A8A0-4F58-A696-C6742A57B2AB}"/>
              </a:ext>
            </a:extLst>
          </p:cNvPr>
          <p:cNvSpPr>
            <a:spLocks noGrp="1"/>
          </p:cNvSpPr>
          <p:nvPr>
            <p:ph type="title" hasCustomPrompt="1"/>
          </p:nvPr>
        </p:nvSpPr>
        <p:spPr>
          <a:xfrm>
            <a:off x="414946" y="3090314"/>
            <a:ext cx="9823498" cy="1828800"/>
          </a:xfrm>
          <a:noFill/>
        </p:spPr>
        <p:txBody>
          <a:bodyPr lIns="0" tIns="0" rIns="0" bIns="182880" anchor="b" anchorCtr="0"/>
          <a:lstStyle>
            <a:lvl1pPr>
              <a:defRPr sz="4800" strike="noStrike" spc="-50" baseline="0">
                <a:solidFill>
                  <a:schemeClr val="tx2"/>
                </a:solidFill>
              </a:defRPr>
            </a:lvl1pPr>
          </a:lstStyle>
          <a:p>
            <a:r>
              <a:rPr lang="en-US"/>
              <a:t>Microsoft 365</a:t>
            </a:r>
            <a:br>
              <a:rPr lang="en-US"/>
            </a:br>
            <a:r>
              <a:rPr lang="en-US"/>
              <a:t>title or event name</a:t>
            </a:r>
          </a:p>
        </p:txBody>
      </p:sp>
      <p:pic>
        <p:nvPicPr>
          <p:cNvPr id="9" name="Picture 8">
            <a:extLst>
              <a:ext uri="{FF2B5EF4-FFF2-40B4-BE49-F238E27FC236}">
                <a16:creationId xmlns:a16="http://schemas.microsoft.com/office/drawing/2014/main" id="{B96E6BB0-6D6D-483B-96A8-7993672827D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79747" y="262441"/>
            <a:ext cx="2311755" cy="580522"/>
          </a:xfrm>
          <a:prstGeom prst="rect">
            <a:avLst/>
          </a:prstGeom>
        </p:spPr>
      </p:pic>
      <p:sp>
        <p:nvSpPr>
          <p:cNvPr id="11" name="Text Placeholder 10">
            <a:extLst>
              <a:ext uri="{FF2B5EF4-FFF2-40B4-BE49-F238E27FC236}">
                <a16:creationId xmlns:a16="http://schemas.microsoft.com/office/drawing/2014/main" id="{A85F1894-96E2-48F0-A169-FCB4C6B3E9F6}"/>
              </a:ext>
            </a:extLst>
          </p:cNvPr>
          <p:cNvSpPr>
            <a:spLocks noGrp="1"/>
          </p:cNvSpPr>
          <p:nvPr>
            <p:ph type="body" sz="quarter" idx="15" hasCustomPrompt="1"/>
          </p:nvPr>
        </p:nvSpPr>
        <p:spPr>
          <a:xfrm>
            <a:off x="474162" y="4944165"/>
            <a:ext cx="9795376" cy="760208"/>
          </a:xfrm>
        </p:spPr>
        <p:txBody>
          <a:bodyPr/>
          <a:lstStyle>
            <a:lvl1pPr>
              <a:defRPr sz="1800"/>
            </a:lvl1pPr>
            <a:lvl2pPr>
              <a:defRPr sz="1800"/>
            </a:lvl2pPr>
            <a:lvl3pPr>
              <a:defRPr sz="1400"/>
            </a:lvl3pPr>
            <a:lvl4pPr>
              <a:defRPr sz="1400"/>
            </a:lvl4pPr>
            <a:lvl5pPr>
              <a:defRPr sz="1050"/>
            </a:lvl5pPr>
          </a:lstStyle>
          <a:p>
            <a:pPr lvl="0"/>
            <a:r>
              <a:rPr lang="en-US"/>
              <a:t>Author name</a:t>
            </a:r>
          </a:p>
          <a:p>
            <a:pPr lvl="1"/>
            <a:r>
              <a:rPr lang="en-US"/>
              <a:t>Date</a:t>
            </a:r>
          </a:p>
        </p:txBody>
      </p:sp>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474281" y="1631570"/>
            <a:ext cx="3681793" cy="3161094"/>
          </a:xfrm>
          <a:blipFill>
            <a:blip r:embed="rId2"/>
            <a:stretch>
              <a:fillRect/>
            </a:stretch>
          </a:blipFill>
        </p:spPr>
        <p:txBody>
          <a:bodyPr anchor="ctr" anchorCtr="0">
            <a:noAutofit/>
          </a:bodyPr>
          <a:lstStyle>
            <a:lvl1pPr marL="0" indent="0" algn="ctr">
              <a:buNone/>
              <a:defRPr sz="2000">
                <a:solidFill>
                  <a:schemeClr val="bg1"/>
                </a:solidFill>
              </a:defRPr>
            </a:lvl1pPr>
          </a:lstStyle>
          <a:p>
            <a:pPr lvl="0"/>
            <a:r>
              <a:rPr lang="en-US"/>
              <a:t>Place photo</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65138" y="5026024"/>
            <a:ext cx="3690937" cy="1209675"/>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307388" y="5026024"/>
            <a:ext cx="3690937" cy="1209675"/>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86263" y="1631570"/>
            <a:ext cx="3681793" cy="3161094"/>
          </a:xfrm>
          <a:blipFill>
            <a:blip r:embed="rId3"/>
            <a:stretch>
              <a:fillRect/>
            </a:stretch>
          </a:blipFill>
        </p:spPr>
        <p:txBody>
          <a:bodyPr anchor="ctr" anchorCtr="0">
            <a:noAutofit/>
          </a:bodyPr>
          <a:lstStyle>
            <a:lvl1pPr marL="0" indent="0" algn="ctr">
              <a:buNone/>
              <a:defRPr sz="2000">
                <a:solidFill>
                  <a:schemeClr val="bg1"/>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307388" y="1631568"/>
            <a:ext cx="3681793" cy="3161095"/>
          </a:xfrm>
          <a:blipFill>
            <a:blip r:embed="rId4"/>
            <a:stretch>
              <a:fillRect/>
            </a:stretch>
          </a:blipFill>
        </p:spPr>
        <p:txBody>
          <a:bodyPr anchor="ctr" anchorCtr="0">
            <a:noAutofit/>
          </a:bodyPr>
          <a:lstStyle>
            <a:lvl1pPr marL="0" indent="0" algn="ctr">
              <a:buNone/>
              <a:defRPr sz="2000">
                <a:solidFill>
                  <a:schemeClr val="bg1"/>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89438" y="5026024"/>
            <a:ext cx="3690937" cy="1209675"/>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1" name="Footer Placeholder 14">
            <a:extLst>
              <a:ext uri="{FF2B5EF4-FFF2-40B4-BE49-F238E27FC236}">
                <a16:creationId xmlns:a16="http://schemas.microsoft.com/office/drawing/2014/main" id="{AE158E7B-0220-41AE-9E99-77C3807358BA}"/>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65139" y="2201863"/>
            <a:ext cx="1727200" cy="913689"/>
          </a:xfrm>
        </p:spPr>
        <p:txBody>
          <a:bodyPr>
            <a:noAutofit/>
          </a:bodyPr>
          <a:lstStyle>
            <a:lvl1pPr marL="0" indent="0">
              <a:buNone/>
              <a:defRPr sz="2000"/>
            </a:lvl1pPr>
          </a:lstStyle>
          <a:p>
            <a:pPr lvl="0"/>
            <a:r>
              <a:rPr lang="en-US"/>
              <a:t>Picture</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65139" y="3230880"/>
            <a:ext cx="1727200" cy="2834109"/>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42601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8689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34777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30865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269538"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426019" y="2201863"/>
            <a:ext cx="1727200" cy="913689"/>
          </a:xfrm>
        </p:spPr>
        <p:txBody>
          <a:bodyPr>
            <a:noAutofit/>
          </a:bodyPr>
          <a:lstStyle>
            <a:lvl1pPr marL="0" indent="0">
              <a:buNone/>
              <a:defRPr sz="2000"/>
            </a:lvl1pPr>
          </a:lstStyle>
          <a:p>
            <a:pPr lvl="0"/>
            <a:r>
              <a:rPr lang="en-US"/>
              <a:t>Picture</a:t>
            </a:r>
          </a:p>
        </p:txBody>
      </p:sp>
      <p:sp>
        <p:nvSpPr>
          <p:cNvPr id="26" name="Content Placeholder 15"/>
          <p:cNvSpPr>
            <a:spLocks noGrp="1"/>
          </p:cNvSpPr>
          <p:nvPr>
            <p:ph sz="quarter" idx="27" hasCustomPrompt="1"/>
          </p:nvPr>
        </p:nvSpPr>
        <p:spPr>
          <a:xfrm>
            <a:off x="4386899" y="2201863"/>
            <a:ext cx="1727200" cy="913689"/>
          </a:xfrm>
        </p:spPr>
        <p:txBody>
          <a:bodyPr>
            <a:noAutofit/>
          </a:bodyPr>
          <a:lstStyle>
            <a:lvl1pPr marL="0" indent="0">
              <a:buNone/>
              <a:defRPr sz="2000"/>
            </a:lvl1pPr>
          </a:lstStyle>
          <a:p>
            <a:pPr lvl="0"/>
            <a:r>
              <a:rPr lang="en-US"/>
              <a:t>Picture</a:t>
            </a:r>
          </a:p>
        </p:txBody>
      </p:sp>
      <p:sp>
        <p:nvSpPr>
          <p:cNvPr id="27" name="Content Placeholder 15"/>
          <p:cNvSpPr>
            <a:spLocks noGrp="1"/>
          </p:cNvSpPr>
          <p:nvPr>
            <p:ph sz="quarter" idx="28" hasCustomPrompt="1"/>
          </p:nvPr>
        </p:nvSpPr>
        <p:spPr>
          <a:xfrm>
            <a:off x="6347779" y="2201863"/>
            <a:ext cx="1727200" cy="913689"/>
          </a:xfrm>
        </p:spPr>
        <p:txBody>
          <a:bodyPr>
            <a:noAutofit/>
          </a:bodyPr>
          <a:lstStyle>
            <a:lvl1pPr marL="0" indent="0">
              <a:buNone/>
              <a:defRPr sz="2000"/>
            </a:lvl1pPr>
          </a:lstStyle>
          <a:p>
            <a:pPr lvl="0"/>
            <a:r>
              <a:rPr lang="en-US"/>
              <a:t>Picture</a:t>
            </a:r>
          </a:p>
        </p:txBody>
      </p:sp>
      <p:sp>
        <p:nvSpPr>
          <p:cNvPr id="28" name="Content Placeholder 15"/>
          <p:cNvSpPr>
            <a:spLocks noGrp="1"/>
          </p:cNvSpPr>
          <p:nvPr>
            <p:ph sz="quarter" idx="29" hasCustomPrompt="1"/>
          </p:nvPr>
        </p:nvSpPr>
        <p:spPr>
          <a:xfrm>
            <a:off x="8308659" y="2201863"/>
            <a:ext cx="1727200" cy="913689"/>
          </a:xfrm>
        </p:spPr>
        <p:txBody>
          <a:bodyPr>
            <a:noAutofit/>
          </a:bodyPr>
          <a:lstStyle>
            <a:lvl1pPr marL="0" indent="0">
              <a:buNone/>
              <a:defRPr sz="2000"/>
            </a:lvl1pPr>
          </a:lstStyle>
          <a:p>
            <a:pPr lvl="0"/>
            <a:r>
              <a:rPr lang="en-US"/>
              <a:t>Picture</a:t>
            </a:r>
          </a:p>
        </p:txBody>
      </p:sp>
      <p:sp>
        <p:nvSpPr>
          <p:cNvPr id="29" name="Content Placeholder 15"/>
          <p:cNvSpPr>
            <a:spLocks noGrp="1"/>
          </p:cNvSpPr>
          <p:nvPr>
            <p:ph sz="quarter" idx="30" hasCustomPrompt="1"/>
          </p:nvPr>
        </p:nvSpPr>
        <p:spPr>
          <a:xfrm>
            <a:off x="10269538" y="2201863"/>
            <a:ext cx="1727200" cy="913689"/>
          </a:xfrm>
        </p:spPr>
        <p:txBody>
          <a:bodyPr>
            <a:noAutofit/>
          </a:bodyPr>
          <a:lstStyle>
            <a:lvl1pPr marL="0" indent="0">
              <a:buNone/>
              <a:defRPr sz="2000"/>
            </a:lvl1pPr>
          </a:lstStyle>
          <a:p>
            <a:pPr lvl="0"/>
            <a:r>
              <a:rPr lang="en-US"/>
              <a:t>Picture</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65139"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427288"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89438"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354763"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302625"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269538"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6.</a:t>
            </a:r>
          </a:p>
        </p:txBody>
      </p:sp>
      <p:sp>
        <p:nvSpPr>
          <p:cNvPr id="42" name="Footer Placeholder 14">
            <a:extLst>
              <a:ext uri="{FF2B5EF4-FFF2-40B4-BE49-F238E27FC236}">
                <a16:creationId xmlns:a16="http://schemas.microsoft.com/office/drawing/2014/main" id="{616DC816-DD19-4FC8-9708-971C4080E2A1}"/>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45306977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strike="noStrike">
                <a:solidFill>
                  <a:schemeClr val="tx1"/>
                </a:solidFill>
              </a:defRPr>
            </a:lvl1pPr>
          </a:lstStyle>
          <a:p>
            <a:r>
              <a:rPr lang="en-US"/>
              <a:t>Title</a:t>
            </a:r>
          </a:p>
        </p:txBody>
      </p:sp>
      <p:sp>
        <p:nvSpPr>
          <p:cNvPr id="4" name="Footer Placeholder 14">
            <a:extLst>
              <a:ext uri="{FF2B5EF4-FFF2-40B4-BE49-F238E27FC236}">
                <a16:creationId xmlns:a16="http://schemas.microsoft.com/office/drawing/2014/main" id="{1828F2BE-04D0-4952-849E-6909AD3A60E9}"/>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859BFBD-0C43-4396-A7CE-8A9189BB0911}"/>
              </a:ext>
            </a:extLst>
          </p:cNvPr>
          <p:cNvSpPr>
            <a:spLocks noGrp="1"/>
          </p:cNvSpPr>
          <p:nvPr>
            <p:ph type="pic" sz="quarter" idx="16" hasCustomPrompt="1"/>
          </p:nvPr>
        </p:nvSpPr>
        <p:spPr>
          <a:xfrm>
            <a:off x="4164013" y="450062"/>
            <a:ext cx="7848600" cy="6094399"/>
          </a:xfrm>
          <a:custGeom>
            <a:avLst/>
            <a:gdLst>
              <a:gd name="connsiteX0" fmla="*/ 1677339 w 7848600"/>
              <a:gd name="connsiteY0" fmla="*/ 0 h 6094399"/>
              <a:gd name="connsiteX1" fmla="*/ 7848600 w 7848600"/>
              <a:gd name="connsiteY1" fmla="*/ 0 h 6094399"/>
              <a:gd name="connsiteX2" fmla="*/ 7848600 w 7848600"/>
              <a:gd name="connsiteY2" fmla="*/ 1727324 h 6094399"/>
              <a:gd name="connsiteX3" fmla="*/ 7848600 w 7848600"/>
              <a:gd name="connsiteY3" fmla="*/ 1998096 h 6094399"/>
              <a:gd name="connsiteX4" fmla="*/ 7848600 w 7848600"/>
              <a:gd name="connsiteY4" fmla="*/ 4043676 h 6094399"/>
              <a:gd name="connsiteX5" fmla="*/ 7848600 w 7848600"/>
              <a:gd name="connsiteY5" fmla="*/ 4332318 h 6094399"/>
              <a:gd name="connsiteX6" fmla="*/ 7848600 w 7848600"/>
              <a:gd name="connsiteY6" fmla="*/ 6094399 h 6094399"/>
              <a:gd name="connsiteX7" fmla="*/ 0 w 7848600"/>
              <a:gd name="connsiteY7" fmla="*/ 6094399 h 6094399"/>
              <a:gd name="connsiteX8" fmla="*/ 0 w 7848600"/>
              <a:gd name="connsiteY8" fmla="*/ 4043676 h 6094399"/>
              <a:gd name="connsiteX9" fmla="*/ 3059479 w 7848600"/>
              <a:gd name="connsiteY9" fmla="*/ 4043676 h 6094399"/>
              <a:gd name="connsiteX10" fmla="*/ 3059479 w 7848600"/>
              <a:gd name="connsiteY10" fmla="*/ 1998096 h 6094399"/>
              <a:gd name="connsiteX11" fmla="*/ 1677339 w 7848600"/>
              <a:gd name="connsiteY11" fmla="*/ 1998096 h 609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48600" h="6094399">
                <a:moveTo>
                  <a:pt x="1677339" y="0"/>
                </a:moveTo>
                <a:lnTo>
                  <a:pt x="7848600" y="0"/>
                </a:lnTo>
                <a:lnTo>
                  <a:pt x="7848600" y="1727324"/>
                </a:lnTo>
                <a:lnTo>
                  <a:pt x="7848600" y="1998096"/>
                </a:lnTo>
                <a:lnTo>
                  <a:pt x="7848600" y="4043676"/>
                </a:lnTo>
                <a:lnTo>
                  <a:pt x="7848600" y="4332318"/>
                </a:lnTo>
                <a:lnTo>
                  <a:pt x="7848600" y="6094399"/>
                </a:lnTo>
                <a:lnTo>
                  <a:pt x="0" y="6094399"/>
                </a:lnTo>
                <a:lnTo>
                  <a:pt x="0" y="4043676"/>
                </a:lnTo>
                <a:lnTo>
                  <a:pt x="3059479" y="4043676"/>
                </a:lnTo>
                <a:lnTo>
                  <a:pt x="3059479" y="1998096"/>
                </a:lnTo>
                <a:lnTo>
                  <a:pt x="1677339" y="1998096"/>
                </a:lnTo>
                <a:close/>
              </a:path>
            </a:pathLst>
          </a:custGeom>
          <a:blipFill>
            <a:blip r:embed="rId2"/>
            <a:stretch>
              <a:fillRect/>
            </a:stretch>
          </a:blipFill>
        </p:spPr>
        <p:txBody>
          <a:bodyPr wrap="square" lIns="3383280" rIns="274320" anchor="ctr" anchorCtr="0">
            <a:noAutofit/>
          </a:bodyPr>
          <a:lstStyle>
            <a:lvl1pPr algn="ctr">
              <a:defRPr>
                <a:solidFill>
                  <a:schemeClr val="bg1"/>
                </a:solidFill>
              </a:defRPr>
            </a:lvl1pPr>
          </a:lstStyle>
          <a:p>
            <a:r>
              <a:rPr lang="en-US"/>
              <a:t>Change image by clicking on “insert” picture.</a:t>
            </a:r>
          </a:p>
        </p:txBody>
      </p:sp>
      <p:sp>
        <p:nvSpPr>
          <p:cNvPr id="3" name="Title 35">
            <a:extLst>
              <a:ext uri="{FF2B5EF4-FFF2-40B4-BE49-F238E27FC236}">
                <a16:creationId xmlns:a16="http://schemas.microsoft.com/office/drawing/2014/main" id="{88C3AFD5-6B99-4036-8067-D643B2A9D276}"/>
              </a:ext>
            </a:extLst>
          </p:cNvPr>
          <p:cNvSpPr>
            <a:spLocks noGrp="1"/>
          </p:cNvSpPr>
          <p:nvPr>
            <p:ph type="title" hasCustomPrompt="1"/>
          </p:nvPr>
        </p:nvSpPr>
        <p:spPr>
          <a:xfrm>
            <a:off x="465138" y="960439"/>
            <a:ext cx="4983162" cy="3325812"/>
          </a:xfrm>
          <a:noFill/>
        </p:spPr>
        <p:txBody>
          <a:bodyPr vert="horz" wrap="square" lIns="0" tIns="0" rIns="0" bIns="0" rtlCol="0" anchor="t" anchorCtr="0">
            <a:noAutofit/>
          </a:bodyPr>
          <a:lstStyle>
            <a:lvl1pPr>
              <a:defRPr lang="en-US" sz="4800" spc="-50" baseline="0" dirty="0">
                <a:solidFill>
                  <a:schemeClr val="tx1"/>
                </a:solidFill>
              </a:defRPr>
            </a:lvl1pPr>
          </a:lstStyle>
          <a:p>
            <a:pPr marL="0" lvl="0">
              <a:lnSpc>
                <a:spcPts val="5600"/>
              </a:lnSpc>
            </a:pPr>
            <a:r>
              <a:rPr lang="en-US"/>
              <a:t>Section title</a:t>
            </a:r>
          </a:p>
        </p:txBody>
      </p:sp>
    </p:spTree>
    <p:extLst>
      <p:ext uri="{BB962C8B-B14F-4D97-AF65-F5344CB8AC3E}">
        <p14:creationId xmlns:p14="http://schemas.microsoft.com/office/powerpoint/2010/main" val="303481534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accent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noFill/>
        </p:spPr>
        <p:txBody>
          <a:bodyPr vert="horz" wrap="square" lIns="0" tIns="0" rIns="0" bIns="0" rtlCol="0" anchor="t" anchorCtr="0">
            <a:noAutofit/>
          </a:bodyPr>
          <a:lstStyle>
            <a:lvl1pPr>
              <a:defRPr lang="en-US" sz="4800" spc="-50" baseline="0" dirty="0">
                <a:solidFill>
                  <a:schemeClr val="bg1"/>
                </a:solidFill>
              </a:defRPr>
            </a:lvl1pPr>
          </a:lstStyle>
          <a:p>
            <a:pPr marL="0" lvl="0">
              <a:lnSpc>
                <a:spcPts val="5600"/>
              </a:lnSpc>
            </a:pPr>
            <a:r>
              <a:rPr lang="en-US"/>
              <a:t>Section title</a:t>
            </a:r>
          </a:p>
        </p:txBody>
      </p:sp>
    </p:spTree>
    <p:extLst>
      <p:ext uri="{BB962C8B-B14F-4D97-AF65-F5344CB8AC3E}">
        <p14:creationId xmlns:p14="http://schemas.microsoft.com/office/powerpoint/2010/main" val="2841926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65138" y="960438"/>
            <a:ext cx="7604124" cy="3629025"/>
          </a:xfrm>
          <a:noFill/>
        </p:spPr>
        <p:txBody>
          <a:bodyPr vert="horz" wrap="square" lIns="0" tIns="0" rIns="0" bIns="0" rtlCol="0" anchor="t" anchorCtr="0">
            <a:noAutofit/>
          </a:bodyPr>
          <a:lstStyle>
            <a:lvl1pPr>
              <a:defRPr lang="en-US" sz="4800" spc="-50" baseline="0" dirty="0">
                <a:solidFill>
                  <a:schemeClr val="accent5"/>
                </a:solidFill>
              </a:defRPr>
            </a:lvl1pPr>
          </a:lstStyle>
          <a:p>
            <a:pPr marL="0" lvl="0">
              <a:lnSpc>
                <a:spcPts val="5600"/>
              </a:lnSpc>
            </a:pPr>
            <a:r>
              <a:rPr lang="en-US"/>
              <a:t>Section title</a:t>
            </a:r>
          </a:p>
        </p:txBody>
      </p:sp>
    </p:spTree>
    <p:extLst>
      <p:ext uri="{BB962C8B-B14F-4D97-AF65-F5344CB8AC3E}">
        <p14:creationId xmlns:p14="http://schemas.microsoft.com/office/powerpoint/2010/main" val="33835041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54763" y="0"/>
            <a:ext cx="6081712" cy="6994525"/>
          </a:xfrm>
          <a:blipFill dpi="0" rotWithShape="1">
            <a:blip r:embed="rId2"/>
            <a:srcRect/>
            <a:stretch>
              <a:fillRect/>
            </a:stretch>
          </a:blipFill>
        </p:spPr>
        <p:txBody>
          <a:bodyPr anchor="ctr">
            <a:noAutofit/>
          </a:bodyPr>
          <a:lstStyle>
            <a:lvl1pPr marL="0" indent="0" algn="ctr">
              <a:buNone/>
              <a:defRPr>
                <a:solidFill>
                  <a:schemeClr val="bg2"/>
                </a:solidFill>
              </a:defRPr>
            </a:lvl1pPr>
          </a:lstStyle>
          <a:p>
            <a:r>
              <a:rPr lang="en-US"/>
              <a:t>Click icon to add picture</a:t>
            </a:r>
          </a:p>
        </p:txBody>
      </p:sp>
      <p:sp>
        <p:nvSpPr>
          <p:cNvPr id="2" name="Title 1"/>
          <p:cNvSpPr>
            <a:spLocks noGrp="1"/>
          </p:cNvSpPr>
          <p:nvPr>
            <p:ph type="title" hasCustomPrompt="1"/>
          </p:nvPr>
        </p:nvSpPr>
        <p:spPr>
          <a:xfrm>
            <a:off x="465138" y="632779"/>
            <a:ext cx="5653087" cy="411162"/>
          </a:xfrm>
        </p:spPr>
        <p:txBody>
          <a:bodyPr wrap="square" lIns="0" tIns="0" rIns="0" bIns="0">
            <a:spAutoFit/>
          </a:bodyPr>
          <a:lstStyle>
            <a:lvl1pPr>
              <a:lnSpc>
                <a:spcPts val="3200"/>
              </a:lnSpc>
              <a:defRPr sz="2800" baseline="0">
                <a:solidFill>
                  <a:schemeClr val="tx1"/>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65138" y="2410676"/>
            <a:ext cx="4919662" cy="2701637"/>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65138" y="1653084"/>
            <a:ext cx="4919661" cy="615553"/>
          </a:xfrm>
        </p:spPr>
        <p:txBody>
          <a:bodyPr wrap="square" lIns="0" tIns="0" rIns="0" bIns="0" anchor="b">
            <a:spAutoFit/>
          </a:bodyPr>
          <a:lstStyle>
            <a:lvl1pPr marL="0" indent="0">
              <a:lnSpc>
                <a:spcPts val="2400"/>
              </a:lnSpc>
              <a:buNone/>
              <a:defRPr lang="en-US" sz="2000" kern="1200" spc="0" baseline="0" dirty="0">
                <a:solidFill>
                  <a:schemeClr val="tx1"/>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Lorem ipsum set dolor</a:t>
            </a:r>
          </a:p>
          <a:p>
            <a:pPr lvl="0"/>
            <a:r>
              <a:rPr lang="en-US"/>
              <a:t>Subhead Segoe UI Regular 20/24. </a:t>
            </a:r>
          </a:p>
        </p:txBody>
      </p:sp>
      <p:sp>
        <p:nvSpPr>
          <p:cNvPr id="7" name="Footer Placeholder 14">
            <a:extLst>
              <a:ext uri="{FF2B5EF4-FFF2-40B4-BE49-F238E27FC236}">
                <a16:creationId xmlns:a16="http://schemas.microsoft.com/office/drawing/2014/main" id="{7397557A-B9E9-4375-BD93-C4F91A780396}"/>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465138" y="2201863"/>
            <a:ext cx="3690937" cy="2590800"/>
          </a:xfrm>
          <a:blipFill>
            <a:blip r:embed="rId2"/>
            <a:stretch>
              <a:fillRect/>
            </a:stretch>
          </a:blipFill>
        </p:spPr>
        <p:txBody>
          <a:bodyPr anchor="ctr" anchorCtr="0">
            <a:noAutofit/>
          </a:bodyPr>
          <a:lstStyle>
            <a:lvl1pPr marL="0" indent="0" algn="ctr">
              <a:buNone/>
              <a:defRPr sz="2000">
                <a:solidFill>
                  <a:schemeClr val="bg2"/>
                </a:solidFill>
              </a:defRPr>
            </a:lvl1pPr>
          </a:lstStyle>
          <a:p>
            <a:r>
              <a:rPr lang="en-US"/>
              <a:t>Click icon to add picture</a:t>
            </a:r>
          </a:p>
        </p:txBody>
      </p:sp>
      <p:sp>
        <p:nvSpPr>
          <p:cNvPr id="12" name="Picture Placeholder 10"/>
          <p:cNvSpPr>
            <a:spLocks noGrp="1"/>
          </p:cNvSpPr>
          <p:nvPr>
            <p:ph type="pic" sz="quarter" idx="15"/>
          </p:nvPr>
        </p:nvSpPr>
        <p:spPr>
          <a:xfrm>
            <a:off x="4389437" y="2201863"/>
            <a:ext cx="3679825" cy="2590800"/>
          </a:xfrm>
          <a:blipFill>
            <a:blip r:embed="rId3"/>
            <a:stretch>
              <a:fillRect/>
            </a:stretch>
          </a:blipFill>
        </p:spPr>
        <p:txBody>
          <a:bodyPr anchor="ctr" anchorCtr="0">
            <a:noAutofit/>
          </a:bodyPr>
          <a:lstStyle>
            <a:lvl1pPr marL="0" indent="0" algn="ctr">
              <a:buNone/>
              <a:defRPr sz="2000">
                <a:solidFill>
                  <a:schemeClr val="bg2"/>
                </a:solidFill>
              </a:defRPr>
            </a:lvl1pPr>
          </a:lstStyle>
          <a:p>
            <a:r>
              <a:rPr lang="en-US"/>
              <a:t>Click icon to add picture</a:t>
            </a:r>
          </a:p>
        </p:txBody>
      </p:sp>
      <p:sp>
        <p:nvSpPr>
          <p:cNvPr id="13" name="Picture Placeholder 10"/>
          <p:cNvSpPr>
            <a:spLocks noGrp="1"/>
          </p:cNvSpPr>
          <p:nvPr>
            <p:ph type="pic" sz="quarter" idx="16"/>
          </p:nvPr>
        </p:nvSpPr>
        <p:spPr>
          <a:xfrm>
            <a:off x="8302625" y="2201863"/>
            <a:ext cx="3695700" cy="2590800"/>
          </a:xfrm>
          <a:blipFill>
            <a:blip r:embed="rId4"/>
            <a:stretch>
              <a:fillRect/>
            </a:stretch>
          </a:blipFill>
        </p:spPr>
        <p:txBody>
          <a:bodyPr anchor="ctr" anchorCtr="0">
            <a:noAutofit/>
          </a:bodyPr>
          <a:lstStyle>
            <a:lvl1pPr marL="0" indent="0" algn="ctr">
              <a:buNone/>
              <a:defRPr sz="2000">
                <a:solidFill>
                  <a:schemeClr val="bg2"/>
                </a:solidFill>
              </a:defRPr>
            </a:lvl1pPr>
          </a:lstStyle>
          <a:p>
            <a:r>
              <a:rPr lang="en-US"/>
              <a:t>Click icon to add picture</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Photo layout 2</a:t>
            </a:r>
          </a:p>
        </p:txBody>
      </p:sp>
      <p:sp>
        <p:nvSpPr>
          <p:cNvPr id="5" name="Text Placeholder 4"/>
          <p:cNvSpPr>
            <a:spLocks noGrp="1"/>
          </p:cNvSpPr>
          <p:nvPr>
            <p:ph type="body" sz="quarter" idx="11" hasCustomPrompt="1"/>
          </p:nvPr>
        </p:nvSpPr>
        <p:spPr>
          <a:xfrm>
            <a:off x="465138" y="5026024"/>
            <a:ext cx="3690937" cy="1209675"/>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86263" y="5026024"/>
            <a:ext cx="3690937" cy="1209675"/>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sz="1400">
                <a:solidFill>
                  <a:srgbClr val="008C72"/>
                </a:solidFill>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307388" y="5026024"/>
            <a:ext cx="3690937" cy="1209675"/>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sz="1400">
                <a:solidFill>
                  <a:srgbClr val="008C72"/>
                </a:solidFill>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6" name="Footer Placeholder 14">
            <a:extLst>
              <a:ext uri="{FF2B5EF4-FFF2-40B4-BE49-F238E27FC236}">
                <a16:creationId xmlns:a16="http://schemas.microsoft.com/office/drawing/2014/main" id="{3CC8D48C-0AE0-489F-AD07-46162F3D69B0}"/>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35408961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533900" y="426474"/>
            <a:ext cx="7902575" cy="6568052"/>
          </a:xfrm>
          <a:prstGeom prst="rect">
            <a:avLst/>
          </a:prstGeom>
        </p:spPr>
      </p:pic>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65138" y="1961079"/>
            <a:ext cx="4853623" cy="615553"/>
          </a:xfrm>
        </p:spPr>
        <p:txBody>
          <a:bodyPr wrap="square" lIns="0" tIns="0" rIns="0" bIns="0">
            <a:spAutoFit/>
          </a:bodyPr>
          <a:lstStyle>
            <a:lvl1pPr marL="0" indent="0">
              <a:lnSpc>
                <a:spcPts val="2400"/>
              </a:lnSpc>
              <a:buNone/>
              <a:defRPr sz="2000" b="0" i="0">
                <a:solidFill>
                  <a:schemeClr val="tx1"/>
                </a:solidFill>
                <a:latin typeface="+mn-lt"/>
              </a:defRPr>
            </a:lvl1pPr>
            <a:lvl2pPr marL="228600" indent="0">
              <a:buNone/>
              <a:defRPr/>
            </a:lvl2pPr>
            <a:lvl3pPr marL="457200" indent="0">
              <a:buNone/>
              <a:defRPr/>
            </a:lvl3pPr>
            <a:lvl4pPr marL="685800" indent="0">
              <a:buNone/>
              <a:defRPr/>
            </a:lvl4pPr>
            <a:lvl5pPr marL="914400"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65139" y="2761498"/>
            <a:ext cx="4853622" cy="2522101"/>
          </a:xfr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tx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485449" y="1562100"/>
            <a:ext cx="5951026" cy="4411663"/>
          </a:xfrm>
        </p:spPr>
        <p:txBody>
          <a:bodyPr anchor="ctr" anchorCtr="0"/>
          <a:lstStyle>
            <a:lvl1pPr algn="ctr">
              <a:defRPr/>
            </a:lvl1pPr>
          </a:lstStyle>
          <a:p>
            <a:r>
              <a:rPr lang="en-US"/>
              <a:t>Click icon to add picture</a:t>
            </a:r>
          </a:p>
        </p:txBody>
      </p:sp>
      <p:sp>
        <p:nvSpPr>
          <p:cNvPr id="13" name="Footer Placeholder 14">
            <a:extLst>
              <a:ext uri="{FF2B5EF4-FFF2-40B4-BE49-F238E27FC236}">
                <a16:creationId xmlns:a16="http://schemas.microsoft.com/office/drawing/2014/main" id="{B9AEC771-481D-4FF6-AD08-FD4DD79D2C30}"/>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t>
            </a:r>
            <a:r>
              <a:rPr lang="en-US">
                <a:solidFill>
                  <a:schemeClr val="bg1">
                    <a:lumMod val="50000"/>
                  </a:schemeClr>
                </a:solidFill>
              </a:rPr>
              <a:t>Dynamics 365 </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533900" y="426474"/>
            <a:ext cx="7902575" cy="6568052"/>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485449" y="1562100"/>
            <a:ext cx="5951026" cy="4411663"/>
          </a:xfrm>
        </p:spPr>
        <p:txBody>
          <a:bodyPr anchor="ctr" anchorCtr="0"/>
          <a:lstStyle>
            <a:lvl1pPr algn="ctr">
              <a:defRPr/>
            </a:lvl1pPr>
          </a:lstStyle>
          <a:p>
            <a:r>
              <a:rPr lang="en-US"/>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66849" y="2040568"/>
            <a:ext cx="1727200" cy="3047886"/>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433638" y="2040568"/>
            <a:ext cx="1727200" cy="3047886"/>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Device layout 2: two columns</a:t>
            </a:r>
          </a:p>
        </p:txBody>
      </p:sp>
      <p:sp>
        <p:nvSpPr>
          <p:cNvPr id="16" name="Footer Placeholder 14">
            <a:extLst>
              <a:ext uri="{FF2B5EF4-FFF2-40B4-BE49-F238E27FC236}">
                <a16:creationId xmlns:a16="http://schemas.microsoft.com/office/drawing/2014/main" id="{6FCE5757-E538-4E4B-BB66-DA966C94A7B7}"/>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t>
            </a:r>
            <a:r>
              <a:rPr lang="en-US">
                <a:solidFill>
                  <a:schemeClr val="bg1">
                    <a:lumMod val="50000"/>
                  </a:schemeClr>
                </a:solidFill>
              </a:rPr>
              <a:t>Dynamics 365 </a:t>
            </a:r>
          </a:p>
        </p:txBody>
      </p:sp>
    </p:spTree>
    <p:extLst>
      <p:ext uri="{BB962C8B-B14F-4D97-AF65-F5344CB8AC3E}">
        <p14:creationId xmlns:p14="http://schemas.microsoft.com/office/powerpoint/2010/main" val="8530383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sp>
        <p:nvSpPr>
          <p:cNvPr id="6" name="Text Placeholder 10">
            <a:extLst>
              <a:ext uri="{FF2B5EF4-FFF2-40B4-BE49-F238E27FC236}">
                <a16:creationId xmlns:a16="http://schemas.microsoft.com/office/drawing/2014/main" id="{1D2F9142-6251-4BB1-B90A-DAFD69D51338}"/>
              </a:ext>
            </a:extLst>
          </p:cNvPr>
          <p:cNvSpPr>
            <a:spLocks noGrp="1"/>
          </p:cNvSpPr>
          <p:nvPr>
            <p:ph type="body" sz="quarter" idx="16" hasCustomPrompt="1"/>
          </p:nvPr>
        </p:nvSpPr>
        <p:spPr>
          <a:xfrm>
            <a:off x="474162" y="4944165"/>
            <a:ext cx="9801726" cy="683264"/>
          </a:xfrm>
        </p:spPr>
        <p:txBody>
          <a:bodyPr/>
          <a:lstStyle>
            <a:lvl1pPr>
              <a:defRPr sz="1800">
                <a:solidFill>
                  <a:schemeClr val="bg1"/>
                </a:solidFill>
              </a:defRPr>
            </a:lvl1pPr>
            <a:lvl2pPr>
              <a:defRPr sz="1800">
                <a:solidFill>
                  <a:schemeClr val="bg1"/>
                </a:solidFill>
              </a:defRPr>
            </a:lvl2pPr>
            <a:lvl3pPr>
              <a:defRPr sz="1400"/>
            </a:lvl3pPr>
            <a:lvl4pPr>
              <a:defRPr sz="1400"/>
            </a:lvl4pPr>
            <a:lvl5pPr>
              <a:defRPr sz="1050"/>
            </a:lvl5pPr>
          </a:lstStyle>
          <a:p>
            <a:pPr lvl="0"/>
            <a:r>
              <a:rPr lang="en-US"/>
              <a:t>Author name</a:t>
            </a:r>
          </a:p>
          <a:p>
            <a:pPr lvl="1"/>
            <a:r>
              <a:rPr lang="en-US"/>
              <a:t>Date</a:t>
            </a:r>
          </a:p>
        </p:txBody>
      </p:sp>
      <p:pic>
        <p:nvPicPr>
          <p:cNvPr id="7" name="Picture 6">
            <a:extLst>
              <a:ext uri="{FF2B5EF4-FFF2-40B4-BE49-F238E27FC236}">
                <a16:creationId xmlns:a16="http://schemas.microsoft.com/office/drawing/2014/main" id="{B91B10E9-B345-4651-9C8F-A65540E0D2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79747" y="262290"/>
            <a:ext cx="2311755" cy="580522"/>
          </a:xfrm>
          <a:prstGeom prst="rect">
            <a:avLst/>
          </a:prstGeom>
        </p:spPr>
      </p:pic>
      <p:sp>
        <p:nvSpPr>
          <p:cNvPr id="9" name="Title 1">
            <a:extLst>
              <a:ext uri="{FF2B5EF4-FFF2-40B4-BE49-F238E27FC236}">
                <a16:creationId xmlns:a16="http://schemas.microsoft.com/office/drawing/2014/main" id="{5AABBF63-5EE7-4625-A83E-A11472950806}"/>
              </a:ext>
            </a:extLst>
          </p:cNvPr>
          <p:cNvSpPr>
            <a:spLocks noGrp="1"/>
          </p:cNvSpPr>
          <p:nvPr>
            <p:ph type="title" hasCustomPrompt="1"/>
          </p:nvPr>
        </p:nvSpPr>
        <p:spPr>
          <a:xfrm>
            <a:off x="415560" y="3090314"/>
            <a:ext cx="9823498" cy="1828800"/>
          </a:xfrm>
          <a:noFill/>
        </p:spPr>
        <p:txBody>
          <a:bodyPr lIns="0" tIns="0" rIns="0" bIns="182880" anchor="b" anchorCtr="0"/>
          <a:lstStyle>
            <a:lvl1pPr>
              <a:defRPr sz="4800" strike="noStrike" spc="-50" baseline="0">
                <a:solidFill>
                  <a:schemeClr val="bg1"/>
                </a:solidFill>
              </a:defRPr>
            </a:lvl1pPr>
          </a:lstStyle>
          <a:p>
            <a:r>
              <a:rPr lang="en-US"/>
              <a:t>Microsoft 365</a:t>
            </a:r>
            <a:br>
              <a:rPr lang="en-US"/>
            </a:br>
            <a:r>
              <a:rPr lang="en-US"/>
              <a:t>title or event name</a:t>
            </a:r>
          </a:p>
        </p:txBody>
      </p:sp>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1953" y="496641"/>
            <a:ext cx="11087895" cy="6497884"/>
          </a:xfrm>
          <a:prstGeom prst="rect">
            <a:avLst/>
          </a:prstGeom>
        </p:spPr>
      </p:pic>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339975" y="1633858"/>
            <a:ext cx="7832726" cy="4405313"/>
          </a:xfrm>
        </p:spPr>
        <p:txBody>
          <a:bodyPr anchor="ctr" anchorCtr="0"/>
          <a:lstStyle>
            <a:lvl1pPr algn="ctr">
              <a:defRPr/>
            </a:lvl1pPr>
          </a:lstStyle>
          <a:p>
            <a:r>
              <a:rPr lang="en-US"/>
              <a:t>Click icon to add picture</a:t>
            </a:r>
          </a:p>
        </p:txBody>
      </p:sp>
      <p:sp>
        <p:nvSpPr>
          <p:cNvPr id="9" name="Footer Placeholder 14">
            <a:extLst>
              <a:ext uri="{FF2B5EF4-FFF2-40B4-BE49-F238E27FC236}">
                <a16:creationId xmlns:a16="http://schemas.microsoft.com/office/drawing/2014/main" id="{094367A8-7AEF-4C78-AF93-670FC65820C5}"/>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65139" y="1989614"/>
            <a:ext cx="3690933" cy="3605213"/>
          </a:xfrm>
        </p:spPr>
        <p:txBody>
          <a:bodyPr anchor="ctr">
            <a:noAutofit/>
          </a:bodyPr>
          <a:lstStyle>
            <a:lvl1pPr marL="0" indent="0" algn="ctr">
              <a:buNone/>
              <a:defRPr sz="2400"/>
            </a:lvl1pPr>
          </a:lstStyle>
          <a:p>
            <a:r>
              <a:rPr lang="en-US"/>
              <a:t>Click icon to add chart</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Chart examples</a:t>
            </a:r>
          </a:p>
        </p:txBody>
      </p:sp>
      <p:sp>
        <p:nvSpPr>
          <p:cNvPr id="9" name="Text Placeholder 4"/>
          <p:cNvSpPr>
            <a:spLocks noGrp="1"/>
          </p:cNvSpPr>
          <p:nvPr>
            <p:ph type="body" sz="quarter" idx="12" hasCustomPrompt="1"/>
          </p:nvPr>
        </p:nvSpPr>
        <p:spPr>
          <a:xfrm>
            <a:off x="465135" y="5973763"/>
            <a:ext cx="3690937" cy="307777"/>
          </a:xfrm>
        </p:spPr>
        <p:txBody>
          <a:bodyPr lIns="0" tIns="0" rIns="0" bIns="0"/>
          <a:lstStyle>
            <a:lvl1pPr marL="0" indent="0">
              <a:lnSpc>
                <a:spcPts val="1200"/>
              </a:lnSpc>
              <a:spcBef>
                <a:spcPts val="900"/>
              </a:spcBef>
              <a:buFont typeface="Arial" panose="020B0604020202020204" pitchFamily="34" charset="0"/>
              <a:buNone/>
              <a:defRPr sz="1000" b="0" i="0" spc="0">
                <a:solidFill>
                  <a:schemeClr val="tx1"/>
                </a:solidFill>
                <a:latin typeface="+mn-lt"/>
              </a:defRPr>
            </a:lvl1pPr>
            <a:lvl2pPr marL="0" marR="0" indent="0" algn="l" defTabSz="932742" rtl="0" eaLnBrk="1" fontAlgn="auto" latinLnBrk="0" hangingPunct="1">
              <a:lnSpc>
                <a:spcPts val="1200"/>
              </a:lnSpc>
              <a:spcBef>
                <a:spcPts val="450"/>
              </a:spcBef>
              <a:spcAft>
                <a:spcPts val="0"/>
              </a:spcAft>
              <a:buClrTx/>
              <a:buSzPct val="90000"/>
              <a:buFont typeface="Arial" panose="020B0604020202020204" pitchFamily="34" charset="0"/>
              <a:buNone/>
              <a:tabLst/>
              <a:defRPr sz="1000">
                <a:solidFill>
                  <a:schemeClr val="tx1"/>
                </a:solidFill>
              </a:defRPr>
            </a:lvl2pPr>
            <a:lvl3pPr marL="457200" indent="0">
              <a:buNone/>
              <a:defRPr/>
            </a:lvl3pPr>
            <a:lvl4pPr marL="685800" indent="0">
              <a:buNone/>
              <a:defRPr/>
            </a:lvl4pPr>
            <a:lvl5pPr marL="914400"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89438" y="5973763"/>
            <a:ext cx="3679825" cy="307777"/>
          </a:xfrm>
        </p:spPr>
        <p:txBody>
          <a:bodyPr vert="horz" wrap="square" lIns="0" tIns="0" rIns="0" bIns="0" rtlCol="0">
            <a:spAutoFit/>
          </a:bodyPr>
          <a:lstStyle>
            <a:lvl1pPr>
              <a:tabLst/>
              <a:defRPr lang="en-US" sz="1000" b="0" i="0" spc="0" dirty="0" smtClean="0">
                <a:solidFill>
                  <a:schemeClr val="tx1"/>
                </a:solidFill>
                <a:latin typeface="+mn-lt"/>
              </a:defRPr>
            </a:lvl1pPr>
          </a:lstStyle>
          <a:p>
            <a:pPr marL="0" lvl="0" indent="0">
              <a:lnSpc>
                <a:spcPts val="1200"/>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89438" y="1989614"/>
            <a:ext cx="3679825" cy="3605213"/>
          </a:xfrm>
        </p:spPr>
        <p:txBody>
          <a:bodyPr anchor="ctr">
            <a:noAutofit/>
          </a:bodyPr>
          <a:lstStyle>
            <a:lvl1pPr marL="0" indent="0" algn="ctr">
              <a:buNone/>
              <a:defRPr sz="2400"/>
            </a:lvl1pPr>
          </a:lstStyle>
          <a:p>
            <a:r>
              <a:rPr lang="en-US"/>
              <a:t>Click icon to add chart</a:t>
            </a:r>
          </a:p>
        </p:txBody>
      </p:sp>
      <p:sp>
        <p:nvSpPr>
          <p:cNvPr id="21" name="Chart Placeholder 6"/>
          <p:cNvSpPr>
            <a:spLocks noGrp="1"/>
          </p:cNvSpPr>
          <p:nvPr>
            <p:ph type="chart" sz="quarter" idx="23"/>
          </p:nvPr>
        </p:nvSpPr>
        <p:spPr>
          <a:xfrm>
            <a:off x="8302624" y="1989614"/>
            <a:ext cx="3695701" cy="3605213"/>
          </a:xfrm>
        </p:spPr>
        <p:txBody>
          <a:bodyPr anchor="ctr">
            <a:noAutofit/>
          </a:bodyPr>
          <a:lstStyle>
            <a:lvl1pPr marL="0" indent="0" algn="ctr">
              <a:buNone/>
              <a:defRPr sz="2400"/>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65134" y="5783263"/>
            <a:ext cx="3702053" cy="199692"/>
          </a:xfrm>
        </p:spPr>
        <p:txBody>
          <a:bodyPr tIns="0"/>
          <a:lstStyle>
            <a:lvl1pPr>
              <a:defRPr lang="en-US" sz="1000" b="1" kern="1200" spc="0" dirty="0" smtClean="0">
                <a:solidFill>
                  <a:schemeClr val="tx1"/>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400549" y="5783263"/>
            <a:ext cx="3702053" cy="199692"/>
          </a:xfrm>
        </p:spPr>
        <p:txBody>
          <a:bodyPr tIns="0"/>
          <a:lstStyle>
            <a:lvl1pPr>
              <a:defRPr lang="en-US" sz="1000" b="1" kern="1200" spc="0" dirty="0" smtClean="0">
                <a:solidFill>
                  <a:schemeClr val="tx1"/>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302624" y="5783263"/>
            <a:ext cx="3702053" cy="199692"/>
          </a:xfrm>
        </p:spPr>
        <p:txBody>
          <a:bodyPr tIns="0"/>
          <a:lstStyle>
            <a:lvl1pPr>
              <a:defRPr lang="en-US" sz="1000" b="1" kern="1200" spc="0" dirty="0" smtClean="0">
                <a:solidFill>
                  <a:schemeClr val="tx1"/>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302624" y="5973763"/>
            <a:ext cx="3679825" cy="307777"/>
          </a:xfrm>
        </p:spPr>
        <p:txBody>
          <a:bodyPr vert="horz" wrap="square" lIns="0" tIns="0" rIns="0" bIns="0" rtlCol="0">
            <a:spAutoFit/>
          </a:bodyPr>
          <a:lstStyle>
            <a:lvl1pPr>
              <a:tabLst/>
              <a:defRPr lang="en-US" sz="1000" b="0" i="0" spc="0" dirty="0" smtClean="0">
                <a:solidFill>
                  <a:schemeClr val="tx1"/>
                </a:solidFill>
                <a:latin typeface="+mn-lt"/>
              </a:defRPr>
            </a:lvl1pPr>
          </a:lstStyle>
          <a:p>
            <a:pPr marL="0" lvl="0" indent="0">
              <a:lnSpc>
                <a:spcPts val="1200"/>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5" name="Footer Placeholder 14">
            <a:extLst>
              <a:ext uri="{FF2B5EF4-FFF2-40B4-BE49-F238E27FC236}">
                <a16:creationId xmlns:a16="http://schemas.microsoft.com/office/drawing/2014/main" id="{0C981775-2AD3-4822-BEA1-B9C42963F17D}"/>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Table styling</a:t>
            </a:r>
          </a:p>
        </p:txBody>
      </p:sp>
      <p:sp>
        <p:nvSpPr>
          <p:cNvPr id="4" name="Table Placeholder 3"/>
          <p:cNvSpPr>
            <a:spLocks noGrp="1"/>
          </p:cNvSpPr>
          <p:nvPr>
            <p:ph type="tbl" sz="quarter" idx="10"/>
          </p:nvPr>
        </p:nvSpPr>
        <p:spPr>
          <a:xfrm>
            <a:off x="465138" y="2201862"/>
            <a:ext cx="11533187" cy="4159883"/>
          </a:xfrm>
        </p:spPr>
        <p:txBody>
          <a:bodyPr anchor="ctr" anchorCtr="0"/>
          <a:lstStyle>
            <a:lvl1pPr algn="ctr">
              <a:defRPr/>
            </a:lvl1pPr>
          </a:lstStyle>
          <a:p>
            <a:r>
              <a:rPr lang="en-US"/>
              <a:t>Click icon to add table</a:t>
            </a:r>
          </a:p>
        </p:txBody>
      </p:sp>
      <p:sp>
        <p:nvSpPr>
          <p:cNvPr id="5" name="Footer Placeholder 14">
            <a:extLst>
              <a:ext uri="{FF2B5EF4-FFF2-40B4-BE49-F238E27FC236}">
                <a16:creationId xmlns:a16="http://schemas.microsoft.com/office/drawing/2014/main" id="{0C46E0E1-3C9A-40D4-B021-A6836C885DA5}"/>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ing medium teal">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9C72DA-98A4-2E4B-8238-F6096377737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79747" y="262441"/>
            <a:ext cx="2311755" cy="580522"/>
          </a:xfrm>
          <a:prstGeom prst="rect">
            <a:avLst/>
          </a:prstGeom>
        </p:spPr>
      </p:pic>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63277" y="6579623"/>
            <a:ext cx="4572000"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tx1"/>
                </a:solidFill>
                <a:cs typeface="Segoe UI" pitchFamily="34" charset="0"/>
              </a:rPr>
              <a:t>© Copyright 2020 Microsoft Corporation. All rights reserved. </a:t>
            </a:r>
          </a:p>
        </p:txBody>
      </p:sp>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65138" y="1882011"/>
            <a:ext cx="7604125" cy="1502728"/>
          </a:xfrm>
          <a:noFill/>
        </p:spPr>
        <p:txBody>
          <a:bodyPr lIns="0" tIns="0" rIns="0" bIns="0" anchor="t" anchorCtr="0"/>
          <a:lstStyle>
            <a:lvl1pPr>
              <a:lnSpc>
                <a:spcPct val="100000"/>
              </a:lnSpc>
              <a:spcAft>
                <a:spcPts val="1300"/>
              </a:spcAft>
              <a:defRPr sz="2600" spc="-50" baseline="0">
                <a:solidFill>
                  <a:schemeClr val="tx1"/>
                </a:solidFill>
              </a:defRPr>
            </a:lvl1pPr>
          </a:lstStyle>
          <a:p>
            <a:r>
              <a:rPr lang="en-US"/>
              <a:t>Thank you.</a:t>
            </a:r>
          </a:p>
        </p:txBody>
      </p:sp>
    </p:spTree>
    <p:extLst>
      <p:ext uri="{BB962C8B-B14F-4D97-AF65-F5344CB8AC3E}">
        <p14:creationId xmlns:p14="http://schemas.microsoft.com/office/powerpoint/2010/main" val="8538443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73006928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676008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amp; Non-bulleted text_dk-bk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60373FB-D0FE-430F-83AA-0B8662599B23}"/>
              </a:ext>
            </a:extLst>
          </p:cNvPr>
          <p:cNvSpPr/>
          <p:nvPr userDrawn="1"/>
        </p:nvSpPr>
        <p:spPr bwMode="auto">
          <a:xfrm>
            <a:off x="0" y="0"/>
            <a:ext cx="6781800"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465138" y="657107"/>
            <a:ext cx="5889626" cy="974472"/>
          </a:xfrm>
        </p:spPr>
        <p:txBody>
          <a:bodyPr tIns="0" rIns="0" bIns="0"/>
          <a:lstStyle>
            <a:lvl1pPr>
              <a:defRPr>
                <a:solidFill>
                  <a:schemeClr val="bg1"/>
                </a:solidFill>
              </a:defRPr>
            </a:lvl1pPr>
          </a:lstStyle>
          <a:p>
            <a:r>
              <a:rPr lang="en-US"/>
              <a:t>Click to edit Master title style</a:t>
            </a:r>
          </a:p>
        </p:txBody>
      </p:sp>
      <p:sp>
        <p:nvSpPr>
          <p:cNvPr id="6" name="Text Placeholder 5"/>
          <p:cNvSpPr>
            <a:spLocks noGrp="1"/>
          </p:cNvSpPr>
          <p:nvPr>
            <p:ph type="body" sz="quarter" idx="10" hasCustomPrompt="1"/>
          </p:nvPr>
        </p:nvSpPr>
        <p:spPr>
          <a:xfrm>
            <a:off x="465137" y="2333511"/>
            <a:ext cx="5889626" cy="4206989"/>
          </a:xfrm>
        </p:spPr>
        <p:txBody>
          <a:bodyPr tIns="0" rIns="0" bIns="0"/>
          <a:lstStyle>
            <a:lvl1pPr marL="0" indent="0">
              <a:buNone/>
              <a:defRPr>
                <a:solidFill>
                  <a:schemeClr val="bg1"/>
                </a:solidFill>
              </a:defRPr>
            </a:lvl1pPr>
            <a:lvl2pPr marL="0" indent="0">
              <a:buFontTx/>
              <a:buNone/>
              <a:defRPr sz="2000">
                <a:solidFill>
                  <a:schemeClr val="bg1"/>
                </a:solidFill>
              </a:defRPr>
            </a:lvl2pPr>
            <a:lvl3pPr marL="228600" indent="0">
              <a:buNone/>
              <a:defRPr>
                <a:solidFill>
                  <a:schemeClr val="accent5"/>
                </a:solidFill>
              </a:defRPr>
            </a:lvl3pPr>
            <a:lvl4pPr marL="457200" indent="0">
              <a:buNone/>
              <a:defRPr>
                <a:solidFill>
                  <a:schemeClr val="bg1"/>
                </a:solidFill>
              </a:defRPr>
            </a:lvl4pPr>
            <a:lvl5pPr marL="685800" indent="0">
              <a:buNone/>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5298658"/>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_Slide_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A50201D-5BE2-4D71-B5D5-50E7A4441F6C}"/>
              </a:ext>
            </a:extLst>
          </p:cNvPr>
          <p:cNvSpPr>
            <a:spLocks noGrp="1"/>
          </p:cNvSpPr>
          <p:nvPr>
            <p:ph type="body" sz="quarter" idx="11" hasCustomPrompt="1"/>
          </p:nvPr>
        </p:nvSpPr>
        <p:spPr>
          <a:xfrm>
            <a:off x="465138" y="5783263"/>
            <a:ext cx="5653087" cy="307777"/>
          </a:xfrm>
        </p:spPr>
        <p:txBody>
          <a:bodyPr tIns="0" bIns="0"/>
          <a:lstStyle>
            <a:lvl1pPr>
              <a:defRPr sz="2000">
                <a:solidFill>
                  <a:schemeClr val="bg1"/>
                </a:solidFill>
              </a:defRPr>
            </a:lvl1pPr>
            <a:lvl2pPr>
              <a:defRPr>
                <a:solidFill>
                  <a:schemeClr val="bg1"/>
                </a:solidFill>
              </a:defRPr>
            </a:lvl2pPr>
            <a:lvl4pPr>
              <a:defRPr>
                <a:solidFill>
                  <a:schemeClr val="bg1"/>
                </a:solidFill>
              </a:defRPr>
            </a:lvl4pPr>
            <a:lvl5pPr>
              <a:defRPr>
                <a:solidFill>
                  <a:schemeClr val="bg1"/>
                </a:solidFill>
              </a:defRPr>
            </a:lvl5pPr>
          </a:lstStyle>
          <a:p>
            <a:pPr lvl="0"/>
            <a:r>
              <a:rPr lang="en-US"/>
              <a:t>Closing Subtitle</a:t>
            </a:r>
          </a:p>
        </p:txBody>
      </p:sp>
      <p:sp>
        <p:nvSpPr>
          <p:cNvPr id="20" name="Title Placeholder 1">
            <a:extLst>
              <a:ext uri="{FF2B5EF4-FFF2-40B4-BE49-F238E27FC236}">
                <a16:creationId xmlns:a16="http://schemas.microsoft.com/office/drawing/2014/main" id="{8DE8CB4B-EE64-4DA2-9E99-2A0F2F9CBF01}"/>
              </a:ext>
            </a:extLst>
          </p:cNvPr>
          <p:cNvSpPr>
            <a:spLocks noGrp="1"/>
          </p:cNvSpPr>
          <p:nvPr>
            <p:ph type="title" hasCustomPrompt="1"/>
          </p:nvPr>
        </p:nvSpPr>
        <p:spPr>
          <a:xfrm>
            <a:off x="465138" y="574773"/>
            <a:ext cx="5641974" cy="830020"/>
          </a:xfrm>
          <a:prstGeom prst="rect">
            <a:avLst/>
          </a:prstGeom>
        </p:spPr>
        <p:txBody>
          <a:bodyPr vert="horz" wrap="square" lIns="0" tIns="91440" rIns="146304" bIns="91440" rtlCol="0" anchor="t">
            <a:noAutofit/>
          </a:bodyPr>
          <a:lstStyle>
            <a:lvl1pPr>
              <a:defRPr sz="2800">
                <a:solidFill>
                  <a:schemeClr val="bg1"/>
                </a:solidFill>
              </a:defRPr>
            </a:lvl1pPr>
          </a:lstStyle>
          <a:p>
            <a:r>
              <a:rPr lang="en-US"/>
              <a:t>Closing Title</a:t>
            </a:r>
          </a:p>
        </p:txBody>
      </p:sp>
      <p:sp>
        <p:nvSpPr>
          <p:cNvPr id="28" name="Text Placeholder 27">
            <a:extLst>
              <a:ext uri="{FF2B5EF4-FFF2-40B4-BE49-F238E27FC236}">
                <a16:creationId xmlns:a16="http://schemas.microsoft.com/office/drawing/2014/main" id="{0C1156FD-82FA-4AAD-86C5-67AC2AE59B6D}"/>
              </a:ext>
            </a:extLst>
          </p:cNvPr>
          <p:cNvSpPr>
            <a:spLocks noGrp="1"/>
          </p:cNvSpPr>
          <p:nvPr>
            <p:ph type="body" sz="quarter" idx="13" hasCustomPrompt="1"/>
          </p:nvPr>
        </p:nvSpPr>
        <p:spPr>
          <a:xfrm>
            <a:off x="476252" y="1730189"/>
            <a:ext cx="7192909" cy="4053074"/>
          </a:xfrm>
        </p:spPr>
        <p:txBody>
          <a:bodyPr tIns="0" bIns="0">
            <a:noAutofit/>
          </a:bodyPr>
          <a:lstStyle>
            <a:lvl1pPr>
              <a:lnSpc>
                <a:spcPct val="120000"/>
              </a:lnSpc>
              <a:spcAft>
                <a:spcPts val="600"/>
              </a:spcAft>
              <a:defRPr sz="1600">
                <a:solidFill>
                  <a:schemeClr val="bg1"/>
                </a:solidFill>
                <a:latin typeface="+mn-lt"/>
              </a:defRPr>
            </a:lvl1pPr>
          </a:lstStyle>
          <a:p>
            <a:pPr lvl="0"/>
            <a:r>
              <a:rPr lang="en-US"/>
              <a:t>[Partner to customize next steps and contact info.]</a:t>
            </a:r>
          </a:p>
          <a:p>
            <a:pPr lvl="0"/>
            <a:endParaRPr lang="en-US"/>
          </a:p>
          <a:p>
            <a:pPr lvl="0"/>
            <a:endParaRPr lang="en-US"/>
          </a:p>
          <a:p>
            <a:pPr lvl="0"/>
            <a:endParaRPr lang="en-US"/>
          </a:p>
          <a:p>
            <a:pPr lvl="0"/>
            <a:endParaRPr lang="en-US"/>
          </a:p>
          <a:p>
            <a:pPr lvl="0"/>
            <a:endParaRPr lang="en-US"/>
          </a:p>
          <a:p>
            <a:pPr lvl="0"/>
            <a:endParaRPr lang="en-US"/>
          </a:p>
          <a:p>
            <a:pPr lvl="0"/>
            <a:endParaRPr lang="en-US"/>
          </a:p>
          <a:p>
            <a:pPr lvl="0"/>
            <a:endParaRPr lang="en-US"/>
          </a:p>
          <a:p>
            <a:pPr lvl="0"/>
            <a:endParaRPr lang="en-US"/>
          </a:p>
        </p:txBody>
      </p:sp>
    </p:spTree>
    <p:extLst>
      <p:ext uri="{BB962C8B-B14F-4D97-AF65-F5344CB8AC3E}">
        <p14:creationId xmlns:p14="http://schemas.microsoft.com/office/powerpoint/2010/main" val="3508582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86F6A-9AB3-4F24-BFAB-ABA6C3BD4DFB}"/>
              </a:ext>
            </a:extLst>
          </p:cNvPr>
          <p:cNvSpPr>
            <a:spLocks noGrp="1"/>
          </p:cNvSpPr>
          <p:nvPr>
            <p:ph type="title"/>
          </p:nvPr>
        </p:nvSpPr>
        <p:spPr/>
        <p:txBody>
          <a:bodyPr/>
          <a:lstStyle/>
          <a:p>
            <a:r>
              <a:rPr lang="en-US"/>
              <a:t>Click to edit Master title style</a:t>
            </a:r>
          </a:p>
        </p:txBody>
      </p:sp>
      <p:sp>
        <p:nvSpPr>
          <p:cNvPr id="3" name="Text Placeholder 3">
            <a:extLst>
              <a:ext uri="{FF2B5EF4-FFF2-40B4-BE49-F238E27FC236}">
                <a16:creationId xmlns:a16="http://schemas.microsoft.com/office/drawing/2014/main" id="{61F1E10A-B737-47CB-A351-C491C94D86E0}"/>
              </a:ext>
            </a:extLst>
          </p:cNvPr>
          <p:cNvSpPr>
            <a:spLocks noGrp="1"/>
          </p:cNvSpPr>
          <p:nvPr>
            <p:ph type="body" sz="quarter" idx="10"/>
          </p:nvPr>
        </p:nvSpPr>
        <p:spPr>
          <a:xfrm>
            <a:off x="465138" y="4425628"/>
            <a:ext cx="2715768" cy="2118785"/>
          </a:xfrm>
        </p:spPr>
        <p:txBody>
          <a:bodyPr tIns="0" bIns="0">
            <a:noAutofit/>
          </a:bodyPr>
          <a:lstStyle>
            <a:lvl1pPr>
              <a:defRPr sz="1200"/>
            </a:lvl1pPr>
            <a:lvl2pPr>
              <a:spcAft>
                <a:spcPts val="612"/>
              </a:spcAft>
              <a:defRPr sz="1200"/>
            </a:lvl2pPr>
            <a:lvl3pPr marL="74607" indent="-74607">
              <a:spcAft>
                <a:spcPts val="612"/>
              </a:spcAft>
              <a:buFont typeface="Arial" panose="020B0604020202020204" pitchFamily="34" charset="0"/>
              <a:buNone/>
              <a:defRPr sz="1200"/>
            </a:lvl3pPr>
            <a:lvl4pPr marL="177191" indent="-177191">
              <a:spcBef>
                <a:spcPts val="0"/>
              </a:spcBef>
              <a:spcAft>
                <a:spcPts val="0"/>
              </a:spcAft>
              <a:buFont typeface="Segoe UI" panose="020B0502040204020203" pitchFamily="34" charset="0"/>
              <a:buChar char="–"/>
              <a:defRPr sz="1200"/>
            </a:lvl4pPr>
            <a:lvl5pPr marL="0" indent="0">
              <a:spcBef>
                <a:spcPts val="612"/>
              </a:spcBef>
              <a:spcAft>
                <a:spcPts val="612"/>
              </a:spcAft>
              <a:buFont typeface="Arial" panose="020B0604020202020204" pitchFamily="34" charse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7">
            <a:extLst>
              <a:ext uri="{FF2B5EF4-FFF2-40B4-BE49-F238E27FC236}">
                <a16:creationId xmlns:a16="http://schemas.microsoft.com/office/drawing/2014/main" id="{AB566285-4006-4FCE-9C1D-720D136DE60F}"/>
              </a:ext>
            </a:extLst>
          </p:cNvPr>
          <p:cNvSpPr>
            <a:spLocks noGrp="1"/>
          </p:cNvSpPr>
          <p:nvPr>
            <p:ph type="body" sz="quarter" idx="13"/>
          </p:nvPr>
        </p:nvSpPr>
        <p:spPr>
          <a:xfrm>
            <a:off x="465138" y="4020959"/>
            <a:ext cx="2715768" cy="404669"/>
          </a:xfrm>
        </p:spPr>
        <p:txBody>
          <a:bodyPr tIns="0" rIns="146304" bIns="0" anchor="t" anchorCtr="0">
            <a:noAutofit/>
          </a:bodyPr>
          <a:lstStyle>
            <a:lvl1pPr>
              <a:defRPr sz="1400">
                <a:solidFill>
                  <a:schemeClr val="tx2"/>
                </a:solidFill>
              </a:defRPr>
            </a:lvl1pPr>
            <a:lvl2pPr>
              <a:defRPr sz="1400">
                <a:solidFill>
                  <a:schemeClr val="tx2"/>
                </a:solidFill>
              </a:defRPr>
            </a:lvl2pPr>
          </a:lstStyle>
          <a:p>
            <a:pPr lvl="0"/>
            <a:r>
              <a:rPr lang="en-US"/>
              <a:t>Click to edit Master text styles</a:t>
            </a:r>
          </a:p>
          <a:p>
            <a:pPr lvl="1"/>
            <a:r>
              <a:rPr lang="en-US"/>
              <a:t>Second level</a:t>
            </a:r>
          </a:p>
        </p:txBody>
      </p:sp>
      <p:sp>
        <p:nvSpPr>
          <p:cNvPr id="9" name="Picture Placeholder 3">
            <a:extLst>
              <a:ext uri="{FF2B5EF4-FFF2-40B4-BE49-F238E27FC236}">
                <a16:creationId xmlns:a16="http://schemas.microsoft.com/office/drawing/2014/main" id="{872C729A-E7AA-4BA2-9024-7E8404A8E4F2}"/>
              </a:ext>
            </a:extLst>
          </p:cNvPr>
          <p:cNvSpPr>
            <a:spLocks noGrp="1"/>
          </p:cNvSpPr>
          <p:nvPr>
            <p:ph type="pic" sz="quarter" idx="16" hasCustomPrompt="1"/>
          </p:nvPr>
        </p:nvSpPr>
        <p:spPr>
          <a:xfrm>
            <a:off x="465138" y="2403475"/>
            <a:ext cx="2715768" cy="1317950"/>
          </a:xfrm>
          <a:noFill/>
        </p:spPr>
        <p:txBody>
          <a:bodyPr lIns="182880" rIns="182880" anchor="ctr" anchorCtr="0">
            <a:noAutofit/>
          </a:bodyPr>
          <a:lstStyle>
            <a:lvl1pPr marL="0" indent="0" algn="ctr">
              <a:buNone/>
              <a:defRPr sz="1428">
                <a:solidFill>
                  <a:schemeClr val="tx2"/>
                </a:solidFill>
                <a:latin typeface="+mn-lt"/>
              </a:defRPr>
            </a:lvl1pPr>
          </a:lstStyle>
          <a:p>
            <a:r>
              <a:rPr lang="en-US"/>
              <a:t>[Insert logo]</a:t>
            </a:r>
          </a:p>
        </p:txBody>
      </p:sp>
      <p:sp>
        <p:nvSpPr>
          <p:cNvPr id="20" name="Text Placeholder 3">
            <a:extLst>
              <a:ext uri="{FF2B5EF4-FFF2-40B4-BE49-F238E27FC236}">
                <a16:creationId xmlns:a16="http://schemas.microsoft.com/office/drawing/2014/main" id="{8380FCAF-B041-462C-A09A-1B8743A4A953}"/>
              </a:ext>
            </a:extLst>
          </p:cNvPr>
          <p:cNvSpPr>
            <a:spLocks noGrp="1"/>
          </p:cNvSpPr>
          <p:nvPr>
            <p:ph type="body" sz="quarter" idx="17"/>
          </p:nvPr>
        </p:nvSpPr>
        <p:spPr>
          <a:xfrm>
            <a:off x="3402457" y="4425628"/>
            <a:ext cx="2715768" cy="2118785"/>
          </a:xfrm>
        </p:spPr>
        <p:txBody>
          <a:bodyPr tIns="0" bIns="0">
            <a:noAutofit/>
          </a:bodyPr>
          <a:lstStyle>
            <a:lvl1pPr>
              <a:defRPr sz="1200"/>
            </a:lvl1pPr>
            <a:lvl2pPr>
              <a:spcAft>
                <a:spcPts val="612"/>
              </a:spcAft>
              <a:defRPr sz="1200"/>
            </a:lvl2pPr>
            <a:lvl3pPr marL="74607" indent="-74607">
              <a:spcAft>
                <a:spcPts val="612"/>
              </a:spcAft>
              <a:buFont typeface="Arial" panose="020B0604020202020204" pitchFamily="34" charset="0"/>
              <a:buNone/>
              <a:defRPr sz="1200"/>
            </a:lvl3pPr>
            <a:lvl4pPr marL="177191" indent="-177191">
              <a:spcBef>
                <a:spcPts val="0"/>
              </a:spcBef>
              <a:spcAft>
                <a:spcPts val="0"/>
              </a:spcAft>
              <a:buFont typeface="Segoe UI" panose="020B0502040204020203" pitchFamily="34" charset="0"/>
              <a:buChar char="–"/>
              <a:defRPr sz="1200"/>
            </a:lvl4pPr>
            <a:lvl5pPr marL="0" indent="0">
              <a:spcBef>
                <a:spcPts val="612"/>
              </a:spcBef>
              <a:spcAft>
                <a:spcPts val="612"/>
              </a:spcAft>
              <a:buFont typeface="Arial" panose="020B0604020202020204" pitchFamily="34" charse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7">
            <a:extLst>
              <a:ext uri="{FF2B5EF4-FFF2-40B4-BE49-F238E27FC236}">
                <a16:creationId xmlns:a16="http://schemas.microsoft.com/office/drawing/2014/main" id="{FDA59286-CBDE-43C7-A8C8-F601C42A8F9D}"/>
              </a:ext>
            </a:extLst>
          </p:cNvPr>
          <p:cNvSpPr>
            <a:spLocks noGrp="1"/>
          </p:cNvSpPr>
          <p:nvPr>
            <p:ph type="body" sz="quarter" idx="18"/>
          </p:nvPr>
        </p:nvSpPr>
        <p:spPr>
          <a:xfrm>
            <a:off x="3402457" y="4020959"/>
            <a:ext cx="2715768" cy="404669"/>
          </a:xfrm>
        </p:spPr>
        <p:txBody>
          <a:bodyPr tIns="0" rIns="146304" bIns="0" anchor="t" anchorCtr="0">
            <a:noAutofit/>
          </a:bodyPr>
          <a:lstStyle>
            <a:lvl1pPr>
              <a:defRPr sz="1400">
                <a:solidFill>
                  <a:schemeClr val="tx2"/>
                </a:solidFill>
              </a:defRPr>
            </a:lvl1pPr>
            <a:lvl2pPr>
              <a:defRPr sz="1400">
                <a:solidFill>
                  <a:schemeClr val="tx2"/>
                </a:solidFill>
              </a:defRPr>
            </a:lvl2pPr>
          </a:lstStyle>
          <a:p>
            <a:pPr lvl="0"/>
            <a:r>
              <a:rPr lang="en-US"/>
              <a:t>Click to edit Master text styles</a:t>
            </a:r>
          </a:p>
          <a:p>
            <a:pPr lvl="1"/>
            <a:r>
              <a:rPr lang="en-US"/>
              <a:t>Second level</a:t>
            </a:r>
          </a:p>
        </p:txBody>
      </p:sp>
      <p:sp>
        <p:nvSpPr>
          <p:cNvPr id="22" name="Picture Placeholder 3">
            <a:extLst>
              <a:ext uri="{FF2B5EF4-FFF2-40B4-BE49-F238E27FC236}">
                <a16:creationId xmlns:a16="http://schemas.microsoft.com/office/drawing/2014/main" id="{9DC97DB9-33C0-48D7-88FA-4ED6817A9861}"/>
              </a:ext>
            </a:extLst>
          </p:cNvPr>
          <p:cNvSpPr>
            <a:spLocks noGrp="1"/>
          </p:cNvSpPr>
          <p:nvPr>
            <p:ph type="pic" sz="quarter" idx="19" hasCustomPrompt="1"/>
          </p:nvPr>
        </p:nvSpPr>
        <p:spPr>
          <a:xfrm>
            <a:off x="3402457" y="2403475"/>
            <a:ext cx="2715768" cy="1317950"/>
          </a:xfrm>
          <a:noFill/>
        </p:spPr>
        <p:txBody>
          <a:bodyPr lIns="182880" rIns="182880" anchor="ctr" anchorCtr="0">
            <a:noAutofit/>
          </a:bodyPr>
          <a:lstStyle>
            <a:lvl1pPr marL="0" indent="0" algn="ctr">
              <a:buNone/>
              <a:defRPr sz="1428">
                <a:solidFill>
                  <a:schemeClr val="tx2"/>
                </a:solidFill>
                <a:latin typeface="+mn-lt"/>
              </a:defRPr>
            </a:lvl1pPr>
          </a:lstStyle>
          <a:p>
            <a:r>
              <a:rPr lang="en-US"/>
              <a:t>[Insert logo]</a:t>
            </a:r>
          </a:p>
        </p:txBody>
      </p:sp>
      <p:sp>
        <p:nvSpPr>
          <p:cNvPr id="23" name="Text Placeholder 3">
            <a:extLst>
              <a:ext uri="{FF2B5EF4-FFF2-40B4-BE49-F238E27FC236}">
                <a16:creationId xmlns:a16="http://schemas.microsoft.com/office/drawing/2014/main" id="{02DFFA21-E259-4A05-BFD3-1CD6EE5FA291}"/>
              </a:ext>
            </a:extLst>
          </p:cNvPr>
          <p:cNvSpPr>
            <a:spLocks noGrp="1"/>
          </p:cNvSpPr>
          <p:nvPr>
            <p:ph type="body" sz="quarter" idx="20"/>
          </p:nvPr>
        </p:nvSpPr>
        <p:spPr>
          <a:xfrm>
            <a:off x="6354763" y="4425628"/>
            <a:ext cx="2715768" cy="2118785"/>
          </a:xfrm>
        </p:spPr>
        <p:txBody>
          <a:bodyPr tIns="0" bIns="0">
            <a:noAutofit/>
          </a:bodyPr>
          <a:lstStyle>
            <a:lvl1pPr>
              <a:defRPr sz="1200"/>
            </a:lvl1pPr>
            <a:lvl2pPr>
              <a:spcAft>
                <a:spcPts val="612"/>
              </a:spcAft>
              <a:defRPr sz="1200"/>
            </a:lvl2pPr>
            <a:lvl3pPr marL="74607" indent="-74607">
              <a:spcAft>
                <a:spcPts val="612"/>
              </a:spcAft>
              <a:buFont typeface="Arial" panose="020B0604020202020204" pitchFamily="34" charset="0"/>
              <a:buNone/>
              <a:defRPr sz="1200"/>
            </a:lvl3pPr>
            <a:lvl4pPr marL="177191" indent="-177191">
              <a:spcBef>
                <a:spcPts val="0"/>
              </a:spcBef>
              <a:spcAft>
                <a:spcPts val="0"/>
              </a:spcAft>
              <a:buFont typeface="Segoe UI" panose="020B0502040204020203" pitchFamily="34" charset="0"/>
              <a:buChar char="–"/>
              <a:defRPr sz="1200"/>
            </a:lvl4pPr>
            <a:lvl5pPr marL="0" indent="0">
              <a:spcBef>
                <a:spcPts val="612"/>
              </a:spcBef>
              <a:spcAft>
                <a:spcPts val="612"/>
              </a:spcAft>
              <a:buFont typeface="Arial" panose="020B0604020202020204" pitchFamily="34" charse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7">
            <a:extLst>
              <a:ext uri="{FF2B5EF4-FFF2-40B4-BE49-F238E27FC236}">
                <a16:creationId xmlns:a16="http://schemas.microsoft.com/office/drawing/2014/main" id="{1F60723D-2780-47D5-920A-A93E72D18505}"/>
              </a:ext>
            </a:extLst>
          </p:cNvPr>
          <p:cNvSpPr>
            <a:spLocks noGrp="1"/>
          </p:cNvSpPr>
          <p:nvPr>
            <p:ph type="body" sz="quarter" idx="21"/>
          </p:nvPr>
        </p:nvSpPr>
        <p:spPr>
          <a:xfrm>
            <a:off x="6354763" y="4020959"/>
            <a:ext cx="2715768" cy="404669"/>
          </a:xfrm>
        </p:spPr>
        <p:txBody>
          <a:bodyPr tIns="0" rIns="146304" bIns="0" anchor="t" anchorCtr="0">
            <a:noAutofit/>
          </a:bodyPr>
          <a:lstStyle>
            <a:lvl1pPr>
              <a:defRPr sz="1400">
                <a:solidFill>
                  <a:schemeClr val="tx2"/>
                </a:solidFill>
              </a:defRPr>
            </a:lvl1pPr>
            <a:lvl2pPr>
              <a:defRPr sz="1400">
                <a:solidFill>
                  <a:schemeClr val="tx2"/>
                </a:solidFill>
              </a:defRPr>
            </a:lvl2pPr>
          </a:lstStyle>
          <a:p>
            <a:pPr lvl="0"/>
            <a:r>
              <a:rPr lang="en-US"/>
              <a:t>Click to edit Master text styles</a:t>
            </a:r>
          </a:p>
          <a:p>
            <a:pPr lvl="1"/>
            <a:r>
              <a:rPr lang="en-US"/>
              <a:t>Second level</a:t>
            </a:r>
          </a:p>
        </p:txBody>
      </p:sp>
      <p:sp>
        <p:nvSpPr>
          <p:cNvPr id="25" name="Picture Placeholder 3">
            <a:extLst>
              <a:ext uri="{FF2B5EF4-FFF2-40B4-BE49-F238E27FC236}">
                <a16:creationId xmlns:a16="http://schemas.microsoft.com/office/drawing/2014/main" id="{C544D8DF-A7D8-4701-B2DC-AC1C985C7EC7}"/>
              </a:ext>
            </a:extLst>
          </p:cNvPr>
          <p:cNvSpPr>
            <a:spLocks noGrp="1"/>
          </p:cNvSpPr>
          <p:nvPr>
            <p:ph type="pic" sz="quarter" idx="22" hasCustomPrompt="1"/>
          </p:nvPr>
        </p:nvSpPr>
        <p:spPr>
          <a:xfrm>
            <a:off x="6354763" y="2403475"/>
            <a:ext cx="2715768" cy="1317950"/>
          </a:xfrm>
          <a:noFill/>
        </p:spPr>
        <p:txBody>
          <a:bodyPr lIns="182880" rIns="182880" anchor="ctr" anchorCtr="0">
            <a:noAutofit/>
          </a:bodyPr>
          <a:lstStyle>
            <a:lvl1pPr marL="0" indent="0" algn="ctr">
              <a:buNone/>
              <a:defRPr sz="1428">
                <a:solidFill>
                  <a:schemeClr val="tx2"/>
                </a:solidFill>
                <a:latin typeface="+mn-lt"/>
              </a:defRPr>
            </a:lvl1pPr>
          </a:lstStyle>
          <a:p>
            <a:r>
              <a:rPr lang="en-US"/>
              <a:t>[Insert logo]</a:t>
            </a:r>
          </a:p>
        </p:txBody>
      </p:sp>
      <p:sp>
        <p:nvSpPr>
          <p:cNvPr id="13" name="Text Placeholder 3">
            <a:extLst>
              <a:ext uri="{FF2B5EF4-FFF2-40B4-BE49-F238E27FC236}">
                <a16:creationId xmlns:a16="http://schemas.microsoft.com/office/drawing/2014/main" id="{B0633B1A-1AF7-45B1-B86E-0DACA4BA7B52}"/>
              </a:ext>
            </a:extLst>
          </p:cNvPr>
          <p:cNvSpPr>
            <a:spLocks noGrp="1"/>
          </p:cNvSpPr>
          <p:nvPr>
            <p:ph type="body" sz="quarter" idx="23"/>
          </p:nvPr>
        </p:nvSpPr>
        <p:spPr>
          <a:xfrm>
            <a:off x="9282556" y="4425628"/>
            <a:ext cx="2715768" cy="2118785"/>
          </a:xfrm>
        </p:spPr>
        <p:txBody>
          <a:bodyPr tIns="0" bIns="0">
            <a:noAutofit/>
          </a:bodyPr>
          <a:lstStyle>
            <a:lvl1pPr>
              <a:defRPr sz="1200"/>
            </a:lvl1pPr>
            <a:lvl2pPr>
              <a:spcAft>
                <a:spcPts val="612"/>
              </a:spcAft>
              <a:defRPr sz="1200"/>
            </a:lvl2pPr>
            <a:lvl3pPr marL="74607" indent="-74607">
              <a:spcAft>
                <a:spcPts val="612"/>
              </a:spcAft>
              <a:buFont typeface="Arial" panose="020B0604020202020204" pitchFamily="34" charset="0"/>
              <a:buNone/>
              <a:defRPr sz="1200"/>
            </a:lvl3pPr>
            <a:lvl4pPr marL="177191" indent="-177191">
              <a:spcBef>
                <a:spcPts val="0"/>
              </a:spcBef>
              <a:spcAft>
                <a:spcPts val="0"/>
              </a:spcAft>
              <a:buFont typeface="Segoe UI" panose="020B0502040204020203" pitchFamily="34" charset="0"/>
              <a:buChar char="–"/>
              <a:defRPr sz="1200"/>
            </a:lvl4pPr>
            <a:lvl5pPr marL="0" indent="0">
              <a:spcBef>
                <a:spcPts val="612"/>
              </a:spcBef>
              <a:spcAft>
                <a:spcPts val="612"/>
              </a:spcAft>
              <a:buFont typeface="Arial" panose="020B0604020202020204" pitchFamily="34" charset="0"/>
              <a:buNone/>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7">
            <a:extLst>
              <a:ext uri="{FF2B5EF4-FFF2-40B4-BE49-F238E27FC236}">
                <a16:creationId xmlns:a16="http://schemas.microsoft.com/office/drawing/2014/main" id="{F6AC10EC-AD2D-41DE-A465-D7EACBECDBA1}"/>
              </a:ext>
            </a:extLst>
          </p:cNvPr>
          <p:cNvSpPr>
            <a:spLocks noGrp="1"/>
          </p:cNvSpPr>
          <p:nvPr>
            <p:ph type="body" sz="quarter" idx="24"/>
          </p:nvPr>
        </p:nvSpPr>
        <p:spPr>
          <a:xfrm>
            <a:off x="9282556" y="4020959"/>
            <a:ext cx="2715768" cy="404669"/>
          </a:xfrm>
        </p:spPr>
        <p:txBody>
          <a:bodyPr tIns="0" rIns="146304" bIns="0" anchor="t" anchorCtr="0">
            <a:noAutofit/>
          </a:bodyPr>
          <a:lstStyle>
            <a:lvl1pPr>
              <a:defRPr sz="1400">
                <a:solidFill>
                  <a:schemeClr val="tx2"/>
                </a:solidFill>
              </a:defRPr>
            </a:lvl1pPr>
            <a:lvl2pPr>
              <a:defRPr sz="1400">
                <a:solidFill>
                  <a:schemeClr val="tx2"/>
                </a:solidFill>
              </a:defRPr>
            </a:lvl2pPr>
          </a:lstStyle>
          <a:p>
            <a:pPr lvl="0"/>
            <a:r>
              <a:rPr lang="en-US"/>
              <a:t>Click to edit Master text styles</a:t>
            </a:r>
          </a:p>
          <a:p>
            <a:pPr lvl="1"/>
            <a:r>
              <a:rPr lang="en-US"/>
              <a:t>Second level</a:t>
            </a:r>
          </a:p>
        </p:txBody>
      </p:sp>
      <p:sp>
        <p:nvSpPr>
          <p:cNvPr id="15" name="Picture Placeholder 3">
            <a:extLst>
              <a:ext uri="{FF2B5EF4-FFF2-40B4-BE49-F238E27FC236}">
                <a16:creationId xmlns:a16="http://schemas.microsoft.com/office/drawing/2014/main" id="{B161D6C4-85E3-4A11-B358-AAA1538EFD29}"/>
              </a:ext>
            </a:extLst>
          </p:cNvPr>
          <p:cNvSpPr>
            <a:spLocks noGrp="1"/>
          </p:cNvSpPr>
          <p:nvPr>
            <p:ph type="pic" sz="quarter" idx="25" hasCustomPrompt="1"/>
          </p:nvPr>
        </p:nvSpPr>
        <p:spPr>
          <a:xfrm>
            <a:off x="9282556" y="2403475"/>
            <a:ext cx="2715768" cy="1317950"/>
          </a:xfrm>
          <a:noFill/>
        </p:spPr>
        <p:txBody>
          <a:bodyPr lIns="182880" rIns="182880" anchor="ctr" anchorCtr="0">
            <a:noAutofit/>
          </a:bodyPr>
          <a:lstStyle>
            <a:lvl1pPr marL="0" indent="0" algn="ctr">
              <a:buNone/>
              <a:defRPr sz="1428">
                <a:solidFill>
                  <a:schemeClr val="tx2"/>
                </a:solidFill>
                <a:latin typeface="+mn-lt"/>
              </a:defRPr>
            </a:lvl1pPr>
          </a:lstStyle>
          <a:p>
            <a:r>
              <a:rPr lang="en-US"/>
              <a:t>[Insert logo]</a:t>
            </a:r>
          </a:p>
        </p:txBody>
      </p:sp>
    </p:spTree>
    <p:extLst>
      <p:ext uri="{BB962C8B-B14F-4D97-AF65-F5344CB8AC3E}">
        <p14:creationId xmlns:p14="http://schemas.microsoft.com/office/powerpoint/2010/main" val="848069369"/>
      </p:ext>
    </p:extLst>
  </p:cSld>
  <p:clrMapOvr>
    <a:masterClrMapping/>
  </p:clrMapOvr>
  <p:transition>
    <p:fade/>
  </p:transition>
  <p:extLst>
    <p:ext uri="{DCECCB84-F9BA-43D5-87BE-67443E8EF086}">
      <p15:sldGuideLst xmlns:p15="http://schemas.microsoft.com/office/powerpoint/2012/main">
        <p15:guide id="1" orient="horz" pos="696">
          <p15:clr>
            <a:srgbClr val="FBAE40"/>
          </p15:clr>
        </p15:guide>
        <p15:guide id="2" orient="horz" pos="879">
          <p15:clr>
            <a:srgbClr val="FBAE40"/>
          </p15:clr>
        </p15:guide>
        <p15:guide id="3" orient="horz" pos="1693">
          <p15:clr>
            <a:srgbClr val="FBAE40"/>
          </p15:clr>
        </p15:guide>
        <p15:guide id="4" orient="horz" pos="150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716203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5F38AD-64EA-4B26-B7D3-C2F05493206B}"/>
              </a:ext>
            </a:extLst>
          </p:cNvPr>
          <p:cNvPicPr>
            <a:picLocks noChangeAspect="1"/>
          </p:cNvPicPr>
          <p:nvPr userDrawn="1"/>
        </p:nvPicPr>
        <p:blipFill>
          <a:blip r:embed="rId2"/>
          <a:stretch>
            <a:fillRect/>
          </a:stretch>
        </p:blipFill>
        <p:spPr>
          <a:xfrm>
            <a:off x="0" y="0"/>
            <a:ext cx="12436475" cy="6994522"/>
          </a:xfrm>
          <a:prstGeom prst="rect">
            <a:avLst/>
          </a:prstGeom>
        </p:spPr>
      </p:pic>
      <p:sp>
        <p:nvSpPr>
          <p:cNvPr id="3" name="Rectangle 2">
            <a:extLst>
              <a:ext uri="{FF2B5EF4-FFF2-40B4-BE49-F238E27FC236}">
                <a16:creationId xmlns:a16="http://schemas.microsoft.com/office/drawing/2014/main" id="{F0191069-9A1B-4D96-B56B-775F6023B787}"/>
              </a:ext>
            </a:extLst>
          </p:cNvPr>
          <p:cNvSpPr/>
          <p:nvPr userDrawn="1"/>
        </p:nvSpPr>
        <p:spPr bwMode="auto">
          <a:xfrm>
            <a:off x="0" y="0"/>
            <a:ext cx="12436475" cy="6994525"/>
          </a:xfrm>
          <a:prstGeom prst="rect">
            <a:avLst/>
          </a:prstGeom>
          <a:gradFill>
            <a:gsLst>
              <a:gs pos="0">
                <a:srgbClr val="000000">
                  <a:alpha val="15000"/>
                </a:srgbClr>
              </a:gs>
              <a:gs pos="100000">
                <a:srgbClr val="1A1A1A">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a:extLst>
              <a:ext uri="{FF2B5EF4-FFF2-40B4-BE49-F238E27FC236}">
                <a16:creationId xmlns:a16="http://schemas.microsoft.com/office/drawing/2014/main" id="{BA784868-C8AF-4D99-9BD8-43CBB496184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79747" y="262290"/>
            <a:ext cx="2311755" cy="580522"/>
          </a:xfrm>
          <a:prstGeom prst="rect">
            <a:avLst/>
          </a:prstGeom>
        </p:spPr>
      </p:pic>
      <p:sp>
        <p:nvSpPr>
          <p:cNvPr id="15" name="Text Placeholder 10">
            <a:extLst>
              <a:ext uri="{FF2B5EF4-FFF2-40B4-BE49-F238E27FC236}">
                <a16:creationId xmlns:a16="http://schemas.microsoft.com/office/drawing/2014/main" id="{718C12CA-FF1E-41F6-84F9-03ED0B84EF2E}"/>
              </a:ext>
            </a:extLst>
          </p:cNvPr>
          <p:cNvSpPr>
            <a:spLocks noGrp="1"/>
          </p:cNvSpPr>
          <p:nvPr>
            <p:ph type="body" sz="quarter" idx="15" hasCustomPrompt="1"/>
          </p:nvPr>
        </p:nvSpPr>
        <p:spPr>
          <a:xfrm>
            <a:off x="474162" y="4944165"/>
            <a:ext cx="9795376" cy="683264"/>
          </a:xfrm>
        </p:spPr>
        <p:txBody>
          <a:bodyPr/>
          <a:lstStyle>
            <a:lvl1pPr>
              <a:defRPr sz="1800">
                <a:solidFill>
                  <a:schemeClr val="bg1"/>
                </a:solidFill>
              </a:defRPr>
            </a:lvl1pPr>
            <a:lvl2pPr>
              <a:defRPr sz="1800">
                <a:solidFill>
                  <a:schemeClr val="bg1"/>
                </a:solidFill>
              </a:defRPr>
            </a:lvl2pPr>
            <a:lvl3pPr>
              <a:defRPr sz="1400"/>
            </a:lvl3pPr>
            <a:lvl4pPr>
              <a:defRPr sz="1400"/>
            </a:lvl4pPr>
            <a:lvl5pPr>
              <a:defRPr sz="1050"/>
            </a:lvl5pPr>
          </a:lstStyle>
          <a:p>
            <a:pPr lvl="0"/>
            <a:r>
              <a:rPr lang="en-US"/>
              <a:t>Author name</a:t>
            </a:r>
          </a:p>
          <a:p>
            <a:pPr lvl="1"/>
            <a:r>
              <a:rPr lang="en-US"/>
              <a:t>Date</a:t>
            </a:r>
          </a:p>
        </p:txBody>
      </p:sp>
      <p:sp>
        <p:nvSpPr>
          <p:cNvPr id="16" name="Title 1">
            <a:extLst>
              <a:ext uri="{FF2B5EF4-FFF2-40B4-BE49-F238E27FC236}">
                <a16:creationId xmlns:a16="http://schemas.microsoft.com/office/drawing/2014/main" id="{06A627AC-F0E8-4823-99FD-AD035C641C37}"/>
              </a:ext>
            </a:extLst>
          </p:cNvPr>
          <p:cNvSpPr>
            <a:spLocks noGrp="1"/>
          </p:cNvSpPr>
          <p:nvPr>
            <p:ph type="title" hasCustomPrompt="1"/>
          </p:nvPr>
        </p:nvSpPr>
        <p:spPr>
          <a:xfrm>
            <a:off x="415560" y="3090314"/>
            <a:ext cx="9853978" cy="1828800"/>
          </a:xfrm>
          <a:noFill/>
        </p:spPr>
        <p:txBody>
          <a:bodyPr lIns="0" tIns="0" rIns="0" bIns="182880" anchor="b" anchorCtr="0"/>
          <a:lstStyle>
            <a:lvl1pPr>
              <a:defRPr sz="4800" strike="noStrike" spc="-50" baseline="0">
                <a:solidFill>
                  <a:schemeClr val="bg1"/>
                </a:solidFill>
              </a:defRPr>
            </a:lvl1pPr>
          </a:lstStyle>
          <a:p>
            <a:r>
              <a:rPr lang="en-US"/>
              <a:t>Microsoft 365</a:t>
            </a:r>
            <a:br>
              <a:rPr lang="en-US"/>
            </a:br>
            <a:r>
              <a:rPr lang="en-US"/>
              <a:t>title or event name</a:t>
            </a:r>
          </a:p>
        </p:txBody>
      </p:sp>
    </p:spTree>
    <p:extLst>
      <p:ext uri="{BB962C8B-B14F-4D97-AF65-F5344CB8AC3E}">
        <p14:creationId xmlns:p14="http://schemas.microsoft.com/office/powerpoint/2010/main" val="36366006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p:bg>
      <p:bgPr>
        <a:solidFill>
          <a:schemeClr val="bg2"/>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35E9C6E-449A-4817-85CC-F95B5FE42256}"/>
              </a:ext>
            </a:extLst>
          </p:cNvPr>
          <p:cNvSpPr>
            <a:spLocks noGrp="1"/>
          </p:cNvSpPr>
          <p:nvPr>
            <p:ph type="pic" sz="quarter" idx="16" hasCustomPrompt="1"/>
          </p:nvPr>
        </p:nvSpPr>
        <p:spPr>
          <a:xfrm>
            <a:off x="4160838" y="0"/>
            <a:ext cx="8275637" cy="6994525"/>
          </a:xfrm>
          <a:blipFill>
            <a:blip r:embed="rId2"/>
            <a:stretch>
              <a:fillRect/>
            </a:stretch>
          </a:blipFill>
        </p:spPr>
        <p:txBody>
          <a:bodyPr anchor="ctr" anchorCtr="0">
            <a:noAutofit/>
          </a:bodyPr>
          <a:lstStyle>
            <a:lvl1pPr algn="ctr">
              <a:defRPr/>
            </a:lvl1pPr>
          </a:lstStyle>
          <a:p>
            <a:r>
              <a:rPr lang="en-US"/>
              <a:t>Place Image Here</a:t>
            </a:r>
          </a:p>
        </p:txBody>
      </p:sp>
      <p:pic>
        <p:nvPicPr>
          <p:cNvPr id="4" name="Picture 3">
            <a:extLst>
              <a:ext uri="{FF2B5EF4-FFF2-40B4-BE49-F238E27FC236}">
                <a16:creationId xmlns:a16="http://schemas.microsoft.com/office/drawing/2014/main" id="{E2474019-F28F-4D82-8526-2A17246A9B6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79747" y="262441"/>
            <a:ext cx="2311755" cy="580522"/>
          </a:xfrm>
          <a:prstGeom prst="rect">
            <a:avLst/>
          </a:prstGeom>
        </p:spPr>
      </p:pic>
      <p:sp>
        <p:nvSpPr>
          <p:cNvPr id="5" name="Title 1">
            <a:extLst>
              <a:ext uri="{FF2B5EF4-FFF2-40B4-BE49-F238E27FC236}">
                <a16:creationId xmlns:a16="http://schemas.microsoft.com/office/drawing/2014/main" id="{839DF1C3-5AEF-45F6-B7A9-64EF29BBFA53}"/>
              </a:ext>
            </a:extLst>
          </p:cNvPr>
          <p:cNvSpPr>
            <a:spLocks noGrp="1"/>
          </p:cNvSpPr>
          <p:nvPr>
            <p:ph type="title" hasCustomPrompt="1"/>
          </p:nvPr>
        </p:nvSpPr>
        <p:spPr>
          <a:xfrm>
            <a:off x="433848" y="960438"/>
            <a:ext cx="3300460" cy="2138940"/>
          </a:xfrm>
          <a:noFill/>
        </p:spPr>
        <p:txBody>
          <a:bodyPr lIns="0" tIns="0" rIns="0" bIns="182880" anchor="b" anchorCtr="0"/>
          <a:lstStyle>
            <a:lvl1pPr>
              <a:defRPr sz="3200" strike="noStrike" spc="-50" baseline="0">
                <a:solidFill>
                  <a:schemeClr val="tx2"/>
                </a:solidFill>
              </a:defRPr>
            </a:lvl1pPr>
          </a:lstStyle>
          <a:p>
            <a:r>
              <a:rPr lang="en-US"/>
              <a:t>Microsoft 365</a:t>
            </a:r>
            <a:br>
              <a:rPr lang="en-US"/>
            </a:br>
            <a:r>
              <a:rPr lang="en-US"/>
              <a:t>title or event name</a:t>
            </a:r>
          </a:p>
        </p:txBody>
      </p:sp>
      <p:sp>
        <p:nvSpPr>
          <p:cNvPr id="6" name="Text Placeholder 10">
            <a:extLst>
              <a:ext uri="{FF2B5EF4-FFF2-40B4-BE49-F238E27FC236}">
                <a16:creationId xmlns:a16="http://schemas.microsoft.com/office/drawing/2014/main" id="{1CBD56B1-C0C9-4444-88C4-D838CFE41F0B}"/>
              </a:ext>
            </a:extLst>
          </p:cNvPr>
          <p:cNvSpPr>
            <a:spLocks noGrp="1"/>
          </p:cNvSpPr>
          <p:nvPr>
            <p:ph type="body" sz="quarter" idx="15" hasCustomPrompt="1"/>
          </p:nvPr>
        </p:nvSpPr>
        <p:spPr>
          <a:xfrm>
            <a:off x="474162" y="3099378"/>
            <a:ext cx="3272338" cy="3448742"/>
          </a:xfrm>
        </p:spPr>
        <p:txBody>
          <a:bodyPr/>
          <a:lstStyle>
            <a:lvl1pPr>
              <a:defRPr sz="1800"/>
            </a:lvl1pPr>
            <a:lvl2pPr>
              <a:defRPr sz="1800"/>
            </a:lvl2pPr>
            <a:lvl3pPr>
              <a:defRPr sz="1400"/>
            </a:lvl3pPr>
            <a:lvl4pPr>
              <a:defRPr sz="1400"/>
            </a:lvl4pPr>
            <a:lvl5pPr>
              <a:defRPr sz="1050"/>
            </a:lvl5pPr>
          </a:lstStyle>
          <a:p>
            <a:pPr lvl="0"/>
            <a:r>
              <a:rPr lang="en-US"/>
              <a:t>Author name</a:t>
            </a:r>
          </a:p>
          <a:p>
            <a:pPr lvl="1"/>
            <a:r>
              <a:rPr lang="en-US"/>
              <a:t>Date</a:t>
            </a:r>
          </a:p>
        </p:txBody>
      </p:sp>
    </p:spTree>
    <p:extLst>
      <p:ext uri="{BB962C8B-B14F-4D97-AF65-F5344CB8AC3E}">
        <p14:creationId xmlns:p14="http://schemas.microsoft.com/office/powerpoint/2010/main" val="22826684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5">
    <p:bg>
      <p:bgPr>
        <a:solidFill>
          <a:schemeClr val="bg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24A379D-BCE5-4A42-8A2B-EABC40EF5275}"/>
              </a:ext>
            </a:extLst>
          </p:cNvPr>
          <p:cNvSpPr>
            <a:spLocks noGrp="1"/>
          </p:cNvSpPr>
          <p:nvPr>
            <p:ph type="pic" sz="quarter" idx="16" hasCustomPrompt="1"/>
          </p:nvPr>
        </p:nvSpPr>
        <p:spPr>
          <a:xfrm>
            <a:off x="4173537" y="454163"/>
            <a:ext cx="7826423" cy="6086337"/>
          </a:xfrm>
          <a:custGeom>
            <a:avLst/>
            <a:gdLst>
              <a:gd name="connsiteX0" fmla="*/ 4336944 w 7826423"/>
              <a:gd name="connsiteY0" fmla="*/ 0 h 6086337"/>
              <a:gd name="connsiteX1" fmla="*/ 7826423 w 7826423"/>
              <a:gd name="connsiteY1" fmla="*/ 0 h 6086337"/>
              <a:gd name="connsiteX2" fmla="*/ 7826423 w 7826423"/>
              <a:gd name="connsiteY2" fmla="*/ 3146741 h 6086337"/>
              <a:gd name="connsiteX3" fmla="*/ 7826422 w 7826423"/>
              <a:gd name="connsiteY3" fmla="*/ 3146741 h 6086337"/>
              <a:gd name="connsiteX4" fmla="*/ 7826422 w 7826423"/>
              <a:gd name="connsiteY4" fmla="*/ 3617978 h 6086337"/>
              <a:gd name="connsiteX5" fmla="*/ 7826422 w 7826423"/>
              <a:gd name="connsiteY5" fmla="*/ 4055368 h 6086337"/>
              <a:gd name="connsiteX6" fmla="*/ 7826422 w 7826423"/>
              <a:gd name="connsiteY6" fmla="*/ 6086337 h 6086337"/>
              <a:gd name="connsiteX7" fmla="*/ 1795149 w 7826423"/>
              <a:gd name="connsiteY7" fmla="*/ 6086337 h 6086337"/>
              <a:gd name="connsiteX8" fmla="*/ 1795149 w 7826423"/>
              <a:gd name="connsiteY8" fmla="*/ 4055924 h 6086337"/>
              <a:gd name="connsiteX9" fmla="*/ 0 w 7826423"/>
              <a:gd name="connsiteY9" fmla="*/ 4055924 h 6086337"/>
              <a:gd name="connsiteX10" fmla="*/ 0 w 7826423"/>
              <a:gd name="connsiteY10" fmla="*/ 2030915 h 6086337"/>
              <a:gd name="connsiteX11" fmla="*/ 4336944 w 7826423"/>
              <a:gd name="connsiteY11" fmla="*/ 2030915 h 6086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26423" h="6086337">
                <a:moveTo>
                  <a:pt x="4336944" y="0"/>
                </a:moveTo>
                <a:lnTo>
                  <a:pt x="7826423" y="0"/>
                </a:lnTo>
                <a:lnTo>
                  <a:pt x="7826423" y="3146741"/>
                </a:lnTo>
                <a:lnTo>
                  <a:pt x="7826422" y="3146741"/>
                </a:lnTo>
                <a:lnTo>
                  <a:pt x="7826422" y="3617978"/>
                </a:lnTo>
                <a:lnTo>
                  <a:pt x="7826422" y="4055368"/>
                </a:lnTo>
                <a:lnTo>
                  <a:pt x="7826422" y="6086337"/>
                </a:lnTo>
                <a:lnTo>
                  <a:pt x="1795149" y="6086337"/>
                </a:lnTo>
                <a:lnTo>
                  <a:pt x="1795149" y="4055924"/>
                </a:lnTo>
                <a:lnTo>
                  <a:pt x="0" y="4055924"/>
                </a:lnTo>
                <a:lnTo>
                  <a:pt x="0" y="2030915"/>
                </a:lnTo>
                <a:lnTo>
                  <a:pt x="4336944" y="2030915"/>
                </a:lnTo>
                <a:close/>
              </a:path>
            </a:pathLst>
          </a:custGeom>
          <a:blipFill>
            <a:blip r:embed="rId2"/>
            <a:stretch>
              <a:fillRect/>
            </a:stretch>
          </a:blipFill>
        </p:spPr>
        <p:txBody>
          <a:bodyPr wrap="square" anchor="ctr" anchorCtr="0">
            <a:noAutofit/>
          </a:bodyPr>
          <a:lstStyle>
            <a:lvl1pPr algn="ctr">
              <a:defRPr>
                <a:solidFill>
                  <a:schemeClr val="bg1"/>
                </a:solidFill>
              </a:defRPr>
            </a:lvl1pPr>
          </a:lstStyle>
          <a:p>
            <a:r>
              <a:rPr lang="en-US"/>
              <a:t>Change image by clicking on “insert” picture</a:t>
            </a:r>
          </a:p>
        </p:txBody>
      </p:sp>
      <p:pic>
        <p:nvPicPr>
          <p:cNvPr id="4" name="Picture 3">
            <a:extLst>
              <a:ext uri="{FF2B5EF4-FFF2-40B4-BE49-F238E27FC236}">
                <a16:creationId xmlns:a16="http://schemas.microsoft.com/office/drawing/2014/main" id="{E2474019-F28F-4D82-8526-2A17246A9B6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79747" y="262441"/>
            <a:ext cx="2311755" cy="580522"/>
          </a:xfrm>
          <a:prstGeom prst="rect">
            <a:avLst/>
          </a:prstGeom>
        </p:spPr>
      </p:pic>
      <p:sp>
        <p:nvSpPr>
          <p:cNvPr id="5" name="Title 1">
            <a:extLst>
              <a:ext uri="{FF2B5EF4-FFF2-40B4-BE49-F238E27FC236}">
                <a16:creationId xmlns:a16="http://schemas.microsoft.com/office/drawing/2014/main" id="{839DF1C3-5AEF-45F6-B7A9-64EF29BBFA53}"/>
              </a:ext>
            </a:extLst>
          </p:cNvPr>
          <p:cNvSpPr>
            <a:spLocks noGrp="1"/>
          </p:cNvSpPr>
          <p:nvPr>
            <p:ph type="title" hasCustomPrompt="1"/>
          </p:nvPr>
        </p:nvSpPr>
        <p:spPr>
          <a:xfrm>
            <a:off x="433848" y="960438"/>
            <a:ext cx="3300460" cy="2138940"/>
          </a:xfrm>
          <a:noFill/>
        </p:spPr>
        <p:txBody>
          <a:bodyPr lIns="0" tIns="0" rIns="0" bIns="182880" anchor="b" anchorCtr="0"/>
          <a:lstStyle>
            <a:lvl1pPr>
              <a:defRPr sz="3200" strike="noStrike" spc="-50" baseline="0">
                <a:solidFill>
                  <a:schemeClr val="tx2"/>
                </a:solidFill>
              </a:defRPr>
            </a:lvl1pPr>
          </a:lstStyle>
          <a:p>
            <a:r>
              <a:rPr lang="en-US"/>
              <a:t>Microsoft 365</a:t>
            </a:r>
            <a:br>
              <a:rPr lang="en-US"/>
            </a:br>
            <a:r>
              <a:rPr lang="en-US"/>
              <a:t>title or event name</a:t>
            </a:r>
          </a:p>
        </p:txBody>
      </p:sp>
      <p:sp>
        <p:nvSpPr>
          <p:cNvPr id="6" name="Text Placeholder 10">
            <a:extLst>
              <a:ext uri="{FF2B5EF4-FFF2-40B4-BE49-F238E27FC236}">
                <a16:creationId xmlns:a16="http://schemas.microsoft.com/office/drawing/2014/main" id="{1CBD56B1-C0C9-4444-88C4-D838CFE41F0B}"/>
              </a:ext>
            </a:extLst>
          </p:cNvPr>
          <p:cNvSpPr>
            <a:spLocks noGrp="1"/>
          </p:cNvSpPr>
          <p:nvPr>
            <p:ph type="body" sz="quarter" idx="15" hasCustomPrompt="1"/>
          </p:nvPr>
        </p:nvSpPr>
        <p:spPr>
          <a:xfrm>
            <a:off x="474162" y="3099378"/>
            <a:ext cx="3272338" cy="3448742"/>
          </a:xfrm>
        </p:spPr>
        <p:txBody>
          <a:bodyPr/>
          <a:lstStyle>
            <a:lvl1pPr>
              <a:defRPr sz="1800"/>
            </a:lvl1pPr>
            <a:lvl2pPr>
              <a:defRPr sz="1800"/>
            </a:lvl2pPr>
            <a:lvl3pPr>
              <a:defRPr sz="1400"/>
            </a:lvl3pPr>
            <a:lvl4pPr>
              <a:defRPr sz="1400"/>
            </a:lvl4pPr>
            <a:lvl5pPr>
              <a:defRPr sz="1050"/>
            </a:lvl5pPr>
          </a:lstStyle>
          <a:p>
            <a:pPr lvl="0"/>
            <a:r>
              <a:rPr lang="en-US"/>
              <a:t>Author name</a:t>
            </a:r>
          </a:p>
          <a:p>
            <a:pPr lvl="1"/>
            <a:r>
              <a:rPr lang="en-US"/>
              <a:t>Date</a:t>
            </a:r>
          </a:p>
        </p:txBody>
      </p:sp>
    </p:spTree>
    <p:extLst>
      <p:ext uri="{BB962C8B-B14F-4D97-AF65-F5344CB8AC3E}">
        <p14:creationId xmlns:p14="http://schemas.microsoft.com/office/powerpoint/2010/main" val="17603890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1192213"/>
            <a:ext cx="3690937" cy="917575"/>
          </a:xfrm>
        </p:spPr>
        <p:txBody>
          <a:bodyPr lIns="0" tIns="0" rIns="0" bIns="0"/>
          <a:lstStyle>
            <a:lvl1pPr>
              <a:defRPr sz="1800" spc="0"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354764" y="1192213"/>
            <a:ext cx="3914774" cy="3862387"/>
          </a:xfrm>
        </p:spPr>
        <p:txBody>
          <a:bodyPr wrap="square" lIns="0" tIns="0" rIns="0" bIns="0">
            <a:noAutofit/>
          </a:bodyPr>
          <a:lstStyle>
            <a:lvl1pPr marL="0" indent="0" defTabSz="517525">
              <a:spcAft>
                <a:spcPts val="500"/>
              </a:spcAft>
              <a:buNone/>
              <a:defRPr sz="1800" spc="0" baseline="0">
                <a:solidFill>
                  <a:schemeClr val="tx2"/>
                </a:solidFill>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a:t>##	Section Title</a:t>
            </a:r>
          </a:p>
        </p:txBody>
      </p:sp>
      <p:sp>
        <p:nvSpPr>
          <p:cNvPr id="5" name="Footer Placeholder 14">
            <a:extLst>
              <a:ext uri="{FF2B5EF4-FFF2-40B4-BE49-F238E27FC236}">
                <a16:creationId xmlns:a16="http://schemas.microsoft.com/office/drawing/2014/main" id="{FD6D9E34-4CC8-4DC0-9040-97073FD7472C}"/>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316723881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65138" y="1961079"/>
            <a:ext cx="11533187" cy="615553"/>
          </a:xfrm>
        </p:spPr>
        <p:txBody>
          <a:bodyPr wrap="square" lIns="0" tIns="0" rIns="0" bIns="0">
            <a:spAutoFit/>
          </a:bodyPr>
          <a:lstStyle>
            <a:lvl1pPr marL="0" indent="0">
              <a:lnSpc>
                <a:spcPts val="2400"/>
              </a:lnSpc>
              <a:buNone/>
              <a:defRPr sz="2000" b="0" i="0" spc="0">
                <a:solidFill>
                  <a:schemeClr val="tx1"/>
                </a:solidFill>
                <a:latin typeface="+mj-lt"/>
              </a:defRPr>
            </a:lvl1pPr>
            <a:lvl2pPr marL="0" indent="0">
              <a:lnSpc>
                <a:spcPts val="2400"/>
              </a:lnSpc>
              <a:buNone/>
              <a:defRPr spc="0"/>
            </a:lvl2pPr>
            <a:lvl3pPr marL="457200" indent="0">
              <a:buNone/>
              <a:defRPr/>
            </a:lvl3pPr>
            <a:lvl4pPr marL="685800" indent="0">
              <a:buNone/>
              <a:defRPr/>
            </a:lvl4pPr>
            <a:lvl5pPr marL="914400" indent="0">
              <a:buNone/>
              <a:defRPr/>
            </a:lvl5pPr>
          </a:lstStyle>
          <a:p>
            <a:pPr lvl="0"/>
            <a:r>
              <a:rPr lang="en-US"/>
              <a:t>Large: subhead Segoe UI </a:t>
            </a:r>
            <a:r>
              <a:rPr lang="en-US" err="1"/>
              <a:t>Semibold</a:t>
            </a:r>
            <a:r>
              <a:rPr lang="en-US"/>
              <a:t> 20/24</a:t>
            </a:r>
          </a:p>
          <a:p>
            <a:pPr lvl="1"/>
            <a:r>
              <a:rPr lang="en-US"/>
              <a:t>Large: subhead Segoe UI Regular 20/24</a:t>
            </a:r>
          </a:p>
        </p:txBody>
      </p:sp>
      <p:sp>
        <p:nvSpPr>
          <p:cNvPr id="5" name="Text Placeholder 4"/>
          <p:cNvSpPr>
            <a:spLocks noGrp="1"/>
          </p:cNvSpPr>
          <p:nvPr>
            <p:ph type="body" sz="quarter" idx="11" hasCustomPrompt="1"/>
          </p:nvPr>
        </p:nvSpPr>
        <p:spPr>
          <a:xfrm>
            <a:off x="465138" y="3214124"/>
            <a:ext cx="11533187" cy="444609"/>
          </a:xfrm>
        </p:spPr>
        <p:txBody>
          <a:bodyPr lIns="0" tIns="0" rIns="0" bIns="0"/>
          <a:lstStyle>
            <a:lvl1pPr marL="0" indent="0">
              <a:lnSpc>
                <a:spcPts val="1800"/>
              </a:lnSpc>
              <a:spcBef>
                <a:spcPts val="0"/>
              </a:spcBef>
              <a:buNone/>
              <a:defRPr sz="1400" b="0" spc="0">
                <a:solidFill>
                  <a:schemeClr val="tx2"/>
                </a:solidFill>
                <a:latin typeface="+mj-lt"/>
              </a:defRPr>
            </a:lvl1pPr>
            <a:lvl2pPr marL="0" indent="0">
              <a:lnSpc>
                <a:spcPts val="1800"/>
              </a:lnSpc>
              <a:spcBef>
                <a:spcPts val="0"/>
              </a:spcBef>
              <a:buNone/>
              <a:defRPr sz="1400" spc="0">
                <a:solidFill>
                  <a:schemeClr val="tx1"/>
                </a:solidFill>
              </a:defRPr>
            </a:lvl2pPr>
            <a:lvl3pPr marL="457200" indent="0">
              <a:buNone/>
              <a:defRPr/>
            </a:lvl3pPr>
            <a:lvl4pPr marL="685800" indent="0">
              <a:buNone/>
              <a:defRPr/>
            </a:lvl4pPr>
            <a:lvl5pPr marL="914400" indent="0">
              <a:buNone/>
              <a:defRPr/>
            </a:lvl5pPr>
          </a:lstStyle>
          <a:p>
            <a:pPr lvl="0"/>
            <a:r>
              <a:rPr lang="en-US"/>
              <a:t>Medium: paragraph title Segoe UI </a:t>
            </a:r>
            <a:r>
              <a:rPr lang="en-US" err="1"/>
              <a:t>Semibold</a:t>
            </a:r>
            <a:r>
              <a:rPr lang="en-US"/>
              <a:t> 14/18</a:t>
            </a:r>
          </a:p>
          <a:p>
            <a:pPr lvl="1"/>
            <a:r>
              <a:rPr lang="en-US"/>
              <a:t>Body copy Segoe UI Regular 14/18</a:t>
            </a:r>
          </a:p>
        </p:txBody>
      </p:sp>
      <p:sp>
        <p:nvSpPr>
          <p:cNvPr id="7" name="Text Placeholder 6"/>
          <p:cNvSpPr>
            <a:spLocks noGrp="1"/>
          </p:cNvSpPr>
          <p:nvPr>
            <p:ph type="body" sz="quarter" idx="12" hasCustomPrompt="1"/>
          </p:nvPr>
        </p:nvSpPr>
        <p:spPr>
          <a:xfrm>
            <a:off x="465138" y="4439603"/>
            <a:ext cx="11533187" cy="338554"/>
          </a:xfrm>
        </p:spPr>
        <p:txBody>
          <a:bodyPr lIns="0" tIns="0" rIns="0" bIns="0"/>
          <a:lstStyle>
            <a:lvl1pPr marL="0" indent="0">
              <a:lnSpc>
                <a:spcPts val="1200"/>
              </a:lnSpc>
              <a:spcBef>
                <a:spcPts val="0"/>
              </a:spcBef>
              <a:buNone/>
              <a:defRPr sz="1000" spc="0">
                <a:solidFill>
                  <a:schemeClr val="tx1"/>
                </a:solidFill>
              </a:defRPr>
            </a:lvl1pPr>
            <a:lvl2pPr marL="0" indent="0">
              <a:lnSpc>
                <a:spcPct val="100000"/>
              </a:lnSpc>
              <a:spcBef>
                <a:spcPts val="0"/>
              </a:spcBef>
              <a:buNone/>
              <a:defRPr sz="1000" spc="0">
                <a:solidFill>
                  <a:schemeClr val="tx1"/>
                </a:solidFill>
              </a:defRPr>
            </a:lvl2pPr>
            <a:lvl3pPr marL="457200" indent="0">
              <a:buNone/>
              <a:defRPr/>
            </a:lvl3pPr>
            <a:lvl4pPr marL="685800" indent="0">
              <a:buNone/>
              <a:defRPr/>
            </a:lvl4pPr>
            <a:lvl5pPr marL="0" indent="0">
              <a:lnSpc>
                <a:spcPct val="100000"/>
              </a:lnSpc>
              <a:buNone/>
              <a:defRPr/>
            </a:lvl5pPr>
          </a:lstStyle>
          <a:p>
            <a:pPr lvl="4"/>
            <a:r>
              <a:rPr lang="en-US"/>
              <a:t>Small caption: Segoe UI Bold 10/12</a:t>
            </a:r>
          </a:p>
          <a:p>
            <a:pPr lvl="1"/>
            <a:r>
              <a:rPr lang="en-US"/>
              <a:t>Small caption Segoe Regular 10/12</a:t>
            </a:r>
          </a:p>
        </p:txBody>
      </p:sp>
      <p:sp>
        <p:nvSpPr>
          <p:cNvPr id="8" name="Footer Placeholder 14">
            <a:extLst>
              <a:ext uri="{FF2B5EF4-FFF2-40B4-BE49-F238E27FC236}">
                <a16:creationId xmlns:a16="http://schemas.microsoft.com/office/drawing/2014/main" id="{375CD45A-5065-443B-A271-689E522B15F2}"/>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82208845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65138" y="1960860"/>
            <a:ext cx="9572625" cy="615553"/>
          </a:xfrm>
        </p:spPr>
        <p:txBody>
          <a:bodyPr wrap="square" lIns="0" tIns="0" rIns="0" bIns="0">
            <a:spAutoFit/>
          </a:bodyPr>
          <a:lstStyle>
            <a:lvl1pPr marL="0" indent="0">
              <a:lnSpc>
                <a:spcPts val="2400"/>
              </a:lnSpc>
              <a:buNone/>
              <a:defRPr lang="en-US" sz="2000" kern="1200" spc="0" baseline="0" dirty="0">
                <a:solidFill>
                  <a:schemeClr val="tx1"/>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65138" y="3214124"/>
            <a:ext cx="3690937" cy="2675989"/>
          </a:xfrm>
        </p:spPr>
        <p:txBody>
          <a:bodyPr lIns="0" tIns="0" rIns="0" bIns="0"/>
          <a:lstStyle>
            <a:lvl1pPr marL="0" indent="0">
              <a:lnSpc>
                <a:spcPts val="1800"/>
              </a:lnSpc>
              <a:spcBef>
                <a:spcPts val="0"/>
              </a:spcBef>
              <a:spcAft>
                <a:spcPts val="600"/>
              </a:spcAft>
              <a:buNone/>
              <a:defRPr sz="1400" b="0" spc="0" baseline="0">
                <a:solidFill>
                  <a:srgbClr val="008C7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chemeClr val="tx1"/>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a:p>
            <a:pPr marL="285750" marR="0" lvl="1" indent="-285750" algn="l" defTabSz="932742" rtl="0" eaLnBrk="1" fontAlgn="auto" latinLnBrk="0" hangingPunct="1">
              <a:lnSpc>
                <a:spcPts val="1800"/>
              </a:lnSpc>
              <a:spcBef>
                <a:spcPts val="1200"/>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5750" marR="0" lvl="1" indent="-285750" algn="l" defTabSz="932742" rtl="0" eaLnBrk="1" fontAlgn="auto" latinLnBrk="0" hangingPunct="1">
              <a:lnSpc>
                <a:spcPts val="1800"/>
              </a:lnSpc>
              <a:spcBef>
                <a:spcPts val="1200"/>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405042" y="3214124"/>
            <a:ext cx="3690937" cy="2675989"/>
          </a:xfrm>
        </p:spPr>
        <p:txBody>
          <a:bodyPr lIns="0" tIns="0" rIns="0" bIns="0"/>
          <a:lstStyle>
            <a:lvl1pPr marL="0" indent="0">
              <a:lnSpc>
                <a:spcPts val="1800"/>
              </a:lnSpc>
              <a:spcBef>
                <a:spcPts val="0"/>
              </a:spcBef>
              <a:spcAft>
                <a:spcPts val="600"/>
              </a:spcAft>
              <a:buNone/>
              <a:defRPr sz="1400" b="0" spc="0" baseline="0">
                <a:solidFill>
                  <a:srgbClr val="008C7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chemeClr val="tx1"/>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a:p>
            <a:pPr marL="285750" marR="0" lvl="1" indent="-285750" algn="l" defTabSz="932742" rtl="0" eaLnBrk="1" fontAlgn="auto" latinLnBrk="0" hangingPunct="1">
              <a:lnSpc>
                <a:spcPts val="1800"/>
              </a:lnSpc>
              <a:spcBef>
                <a:spcPts val="1200"/>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5750" marR="0" lvl="1" indent="-285750" algn="l" defTabSz="932742" rtl="0" eaLnBrk="1" fontAlgn="auto" latinLnBrk="0" hangingPunct="1">
              <a:lnSpc>
                <a:spcPts val="1800"/>
              </a:lnSpc>
              <a:spcBef>
                <a:spcPts val="1200"/>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313383" y="3214124"/>
            <a:ext cx="3690937" cy="2675989"/>
          </a:xfrm>
        </p:spPr>
        <p:txBody>
          <a:bodyPr lIns="0" tIns="0" rIns="0" bIns="0"/>
          <a:lstStyle>
            <a:lvl1pPr marL="0" indent="0">
              <a:lnSpc>
                <a:spcPts val="1800"/>
              </a:lnSpc>
              <a:spcBef>
                <a:spcPts val="0"/>
              </a:spcBef>
              <a:spcAft>
                <a:spcPts val="600"/>
              </a:spcAft>
              <a:buNone/>
              <a:defRPr sz="1400" b="0" spc="0" baseline="0">
                <a:solidFill>
                  <a:srgbClr val="008C7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chemeClr val="tx1"/>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a:p>
            <a:pPr marL="285750" marR="0" lvl="1" indent="-285750" algn="l" defTabSz="932742" rtl="0" eaLnBrk="1" fontAlgn="auto" latinLnBrk="0" hangingPunct="1">
              <a:lnSpc>
                <a:spcPts val="1800"/>
              </a:lnSpc>
              <a:spcBef>
                <a:spcPts val="1200"/>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5750" marR="0" lvl="1" indent="-285750" algn="l" defTabSz="932742" rtl="0" eaLnBrk="1" fontAlgn="auto" latinLnBrk="0" hangingPunct="1">
              <a:lnSpc>
                <a:spcPts val="1800"/>
              </a:lnSpc>
              <a:spcBef>
                <a:spcPts val="1200"/>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8" name="Footer Placeholder 14">
            <a:extLst>
              <a:ext uri="{FF2B5EF4-FFF2-40B4-BE49-F238E27FC236}">
                <a16:creationId xmlns:a16="http://schemas.microsoft.com/office/drawing/2014/main" id="{C3334197-F6FD-4697-BB72-4AD1810C0BAB}"/>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269385498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65138" y="2410676"/>
            <a:ext cx="3690937" cy="2483629"/>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89438" y="2410676"/>
            <a:ext cx="3690937" cy="2483629"/>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7" name="Footer Placeholder 14">
            <a:extLst>
              <a:ext uri="{FF2B5EF4-FFF2-40B4-BE49-F238E27FC236}">
                <a16:creationId xmlns:a16="http://schemas.microsoft.com/office/drawing/2014/main" id="{DB61DE79-74B8-40AA-A2F6-483C4BB58B61}"/>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11839620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7" y="567457"/>
            <a:ext cx="11533187"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7" y="1853742"/>
            <a:ext cx="11533187" cy="2369880"/>
          </a:xfrm>
          <a:prstGeom prst="rect">
            <a:avLst/>
          </a:prstGeom>
        </p:spPr>
        <p:txBody>
          <a:bodyPr vert="horz" wrap="square" lIns="0" tIns="91440" rIns="146304" bIns="91440" rtlCol="0">
            <a:spAutoFit/>
          </a:bodyPr>
          <a:lstStyle/>
          <a:p>
            <a:pPr lvl="0"/>
            <a:r>
              <a:rPr lang="en-US"/>
              <a:t>H2 Segoe UI </a:t>
            </a:r>
            <a:r>
              <a:rPr lang="en-US" err="1"/>
              <a:t>Semibold</a:t>
            </a:r>
            <a:r>
              <a:rPr lang="en-US"/>
              <a:t> 20/24</a:t>
            </a:r>
          </a:p>
          <a:p>
            <a:pPr lvl="1"/>
            <a:r>
              <a:rPr lang="en-US"/>
              <a:t>B1 Segoe UI Regular 20/24 </a:t>
            </a:r>
          </a:p>
          <a:p>
            <a:pPr lvl="1"/>
            <a:endParaRPr lang="en-US"/>
          </a:p>
          <a:p>
            <a:pPr lvl="2"/>
            <a:r>
              <a:rPr lang="en-US"/>
              <a:t>H3 Segoe UI </a:t>
            </a:r>
            <a:r>
              <a:rPr lang="en-US" err="1"/>
              <a:t>Semibold</a:t>
            </a:r>
            <a:r>
              <a:rPr lang="en-US"/>
              <a:t> 14/18</a:t>
            </a:r>
          </a:p>
          <a:p>
            <a:pPr lvl="3"/>
            <a:r>
              <a:rPr lang="en-US"/>
              <a:t>B2 Segoe UI Regular 14/18</a:t>
            </a:r>
          </a:p>
          <a:p>
            <a:pPr lvl="3"/>
            <a:endParaRPr lang="en-US"/>
          </a:p>
          <a:p>
            <a:pPr lvl="4"/>
            <a:r>
              <a:rPr lang="en-US"/>
              <a:t>H4 Segoe UI Bold 10/12</a:t>
            </a:r>
          </a:p>
          <a:p>
            <a:pPr lvl="6"/>
            <a:r>
              <a:rPr lang="en-US"/>
              <a:t>B3 Segoe UI Regular 10/12</a:t>
            </a:r>
          </a:p>
        </p:txBody>
      </p:sp>
      <p:pic>
        <p:nvPicPr>
          <p:cNvPr id="14" name="Picture 13" descr="A screenshot of a cell phone&#10;&#10;Description generated with very high confidence">
            <a:extLst>
              <a:ext uri="{FF2B5EF4-FFF2-40B4-BE49-F238E27FC236}">
                <a16:creationId xmlns:a16="http://schemas.microsoft.com/office/drawing/2014/main" id="{B458F08C-E145-410B-B71F-F971408D4FA6}"/>
              </a:ext>
            </a:extLst>
          </p:cNvPr>
          <p:cNvPicPr>
            <a:picLocks noChangeAspect="1"/>
          </p:cNvPicPr>
          <p:nvPr userDrawn="1"/>
        </p:nvPicPr>
        <p:blipFill rotWithShape="1">
          <a:blip r:embed="rId31" cstate="print">
            <a:extLst>
              <a:ext uri="{28A0092B-C50C-407E-A947-70E740481C1C}">
                <a14:useLocalDpi xmlns:a14="http://schemas.microsoft.com/office/drawing/2010/main"/>
              </a:ext>
            </a:extLst>
          </a:blip>
          <a:srcRect b="249"/>
          <a:stretch/>
        </p:blipFill>
        <p:spPr>
          <a:xfrm>
            <a:off x="12539569" y="0"/>
            <a:ext cx="682920" cy="6994525"/>
          </a:xfrm>
          <a:prstGeom prst="rect">
            <a:avLst/>
          </a:prstGeom>
        </p:spPr>
      </p:pic>
      <p:sp>
        <p:nvSpPr>
          <p:cNvPr id="15" name="Footer Placeholder 14">
            <a:extLst>
              <a:ext uri="{FF2B5EF4-FFF2-40B4-BE49-F238E27FC236}">
                <a16:creationId xmlns:a16="http://schemas.microsoft.com/office/drawing/2014/main" id="{699A560D-F2FE-428C-A24D-30E7600CC7C8}"/>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Dynamics 365 </a:t>
            </a:r>
          </a:p>
        </p:txBody>
      </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55" r:id="rId3"/>
    <p:sldLayoutId id="2147484554" r:id="rId4"/>
    <p:sldLayoutId id="2147484575" r:id="rId5"/>
    <p:sldLayoutId id="2147484556" r:id="rId6"/>
    <p:sldLayoutId id="2147484557" r:id="rId7"/>
    <p:sldLayoutId id="2147484558" r:id="rId8"/>
    <p:sldLayoutId id="2147484559" r:id="rId9"/>
    <p:sldLayoutId id="2147484560" r:id="rId10"/>
    <p:sldLayoutId id="2147484561" r:id="rId11"/>
    <p:sldLayoutId id="2147484562" r:id="rId12"/>
    <p:sldLayoutId id="2147484565" r:id="rId13"/>
    <p:sldLayoutId id="2147484563" r:id="rId14"/>
    <p:sldLayoutId id="2147484564" r:id="rId15"/>
    <p:sldLayoutId id="2147484566" r:id="rId16"/>
    <p:sldLayoutId id="2147484567" r:id="rId17"/>
    <p:sldLayoutId id="2147484568" r:id="rId18"/>
    <p:sldLayoutId id="2147484577" r:id="rId19"/>
    <p:sldLayoutId id="2147484570" r:id="rId20"/>
    <p:sldLayoutId id="2147484571" r:id="rId21"/>
    <p:sldLayoutId id="2147484572" r:id="rId22"/>
    <p:sldLayoutId id="2147484576" r:id="rId23"/>
    <p:sldLayoutId id="2147484580" r:id="rId24"/>
    <p:sldLayoutId id="2147484581" r:id="rId25"/>
    <p:sldLayoutId id="2147484582" r:id="rId26"/>
    <p:sldLayoutId id="2147484583" r:id="rId27"/>
    <p:sldLayoutId id="2147484586" r:id="rId28"/>
    <p:sldLayoutId id="2147484585" r:id="rId29"/>
  </p:sldLayoutIdLst>
  <p:transition>
    <p:fade/>
  </p:transition>
  <p:hf sldNum="0"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chemeClr val="tx1"/>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2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93"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0"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9.png"/><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2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26.xml"/><Relationship Id="rId5" Type="http://schemas.openxmlformats.org/officeDocument/2006/relationships/image" Target="../media/image55.png"/><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8.xml"/><Relationship Id="rId1" Type="http://schemas.openxmlformats.org/officeDocument/2006/relationships/slideLayout" Target="../slideLayouts/slideLayout26.xml"/><Relationship Id="rId5" Type="http://schemas.openxmlformats.org/officeDocument/2006/relationships/image" Target="../media/image61.pn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3" Type="http://schemas.openxmlformats.org/officeDocument/2006/relationships/image" Target="../media/image62.png"/><Relationship Id="rId7" Type="http://schemas.openxmlformats.org/officeDocument/2006/relationships/image" Target="../media/image66.svg"/><Relationship Id="rId12"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65.png"/><Relationship Id="rId11" Type="http://schemas.openxmlformats.org/officeDocument/2006/relationships/image" Target="../media/image70.sv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svg"/><Relationship Id="rId9" Type="http://schemas.openxmlformats.org/officeDocument/2006/relationships/image" Target="../media/image68.svg"/><Relationship Id="rId1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2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svg"/></Relationships>
</file>

<file path=ppt/slides/_rels/slide21.xml.rels><?xml version="1.0" encoding="UTF-8" standalone="yes"?>
<Relationships xmlns="http://schemas.openxmlformats.org/package/2006/relationships"><Relationship Id="rId8" Type="http://schemas.openxmlformats.org/officeDocument/2006/relationships/hyperlink" Target="https://partner.microsoft.com/en-us/marketing/business-applications-smb#tab-content-2" TargetMode="External"/><Relationship Id="rId3" Type="http://schemas.openxmlformats.org/officeDocument/2006/relationships/image" Target="../media/image78.png"/><Relationship Id="rId7" Type="http://schemas.openxmlformats.org/officeDocument/2006/relationships/hyperlink" Target="https://info.microsoft.com/ww-Thankyou-Supercharge-Your-Growing-Business-with-an-All-in-One-Solution-video.html?LCID=EN-US" TargetMode="External"/><Relationship Id="rId2" Type="http://schemas.openxmlformats.org/officeDocument/2006/relationships/notesSlide" Target="../notesSlides/notesSlide21.xml"/><Relationship Id="rId1" Type="http://schemas.openxmlformats.org/officeDocument/2006/relationships/slideLayout" Target="../slideLayouts/slideLayout27.xml"/><Relationship Id="rId6" Type="http://schemas.openxmlformats.org/officeDocument/2006/relationships/hyperlink" Target="https://docs.microsoft.com/en-us/learn/modules/dynamics-365-business-central/" TargetMode="External"/><Relationship Id="rId5" Type="http://schemas.openxmlformats.org/officeDocument/2006/relationships/hyperlink" Target="https://trials.dynamics.com/Dynamics365/Signup/BusinessCentral" TargetMode="External"/><Relationship Id="rId4" Type="http://schemas.openxmlformats.org/officeDocument/2006/relationships/hyperlink" Target="https://partner.microsoft.com/en-us/marketing/indirect-providers" TargetMode="External"/><Relationship Id="rId9" Type="http://schemas.openxmlformats.org/officeDocument/2006/relationships/hyperlink" Target="https://partner.microsoft.com/en-us/asset/collection/connect-your-business-with-business-central"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hyperlink" Target="https://www.idc.com/research/viewtoc.jsp?containerId=US43439619"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chart" Target="../charts/chart2.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hyperlink" Target="https://www.microsoft.com/en-us/Investor/earnings/FY-2020-Q1/press-release-webcast"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hyperlink" Target="https://www.microsoft.com/en-us/us-partner-blog/2020/01/29/game-changing-productivity-with-microsoft-office-365-and-microsoft-dynamics-365-sale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svg"/><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29.svg"/></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EF823-D8B3-42CF-9CCC-1C1FDAC53A74}"/>
              </a:ext>
            </a:extLst>
          </p:cNvPr>
          <p:cNvSpPr>
            <a:spLocks noGrp="1"/>
          </p:cNvSpPr>
          <p:nvPr>
            <p:ph type="title"/>
          </p:nvPr>
        </p:nvSpPr>
        <p:spPr/>
        <p:txBody>
          <a:bodyPr/>
          <a:lstStyle/>
          <a:p>
            <a:r>
              <a:rPr lang="en-US">
                <a:solidFill>
                  <a:schemeClr val="bg1"/>
                </a:solidFill>
              </a:rPr>
              <a:t>Note to Presenter</a:t>
            </a:r>
          </a:p>
        </p:txBody>
      </p:sp>
      <p:sp>
        <p:nvSpPr>
          <p:cNvPr id="3" name="Rectangle 2">
            <a:extLst>
              <a:ext uri="{FF2B5EF4-FFF2-40B4-BE49-F238E27FC236}">
                <a16:creationId xmlns:a16="http://schemas.microsoft.com/office/drawing/2014/main" id="{B792B17C-DBE3-4702-AE6B-B22EA0DE54D9}"/>
              </a:ext>
            </a:extLst>
          </p:cNvPr>
          <p:cNvSpPr/>
          <p:nvPr/>
        </p:nvSpPr>
        <p:spPr>
          <a:xfrm>
            <a:off x="434976" y="1801092"/>
            <a:ext cx="11407149" cy="2308324"/>
          </a:xfrm>
          <a:prstGeom prst="rect">
            <a:avLst/>
          </a:prstGeom>
        </p:spPr>
        <p:txBody>
          <a:bodyPr wrap="square">
            <a:spAutoFit/>
          </a:bodyPr>
          <a:lstStyle/>
          <a:p>
            <a:r>
              <a:rPr lang="en-US">
                <a:solidFill>
                  <a:schemeClr val="bg1"/>
                </a:solidFill>
              </a:rPr>
              <a:t>This deck is intended for Microsoft Partners.</a:t>
            </a:r>
          </a:p>
          <a:p>
            <a:endParaRPr lang="en-US">
              <a:solidFill>
                <a:schemeClr val="bg1"/>
              </a:solidFill>
            </a:endParaRPr>
          </a:p>
          <a:p>
            <a:r>
              <a:rPr lang="en-US">
                <a:solidFill>
                  <a:schemeClr val="bg1"/>
                </a:solidFill>
              </a:rPr>
              <a:t>You’ll find several example business scenarios detailed in this deck.</a:t>
            </a:r>
          </a:p>
          <a:p>
            <a:br>
              <a:rPr lang="en-US">
                <a:solidFill>
                  <a:schemeClr val="bg1"/>
                </a:solidFill>
              </a:rPr>
            </a:br>
            <a:r>
              <a:rPr lang="en-US">
                <a:solidFill>
                  <a:schemeClr val="bg1"/>
                </a:solidFill>
              </a:rPr>
              <a:t>Help partners understand how they can expand their solution offerings by selling and marketing Dynamics 365 Business Central without the expertise or upfront cost. </a:t>
            </a:r>
          </a:p>
          <a:p>
            <a:endParaRPr lang="en-US">
              <a:solidFill>
                <a:schemeClr val="bg1"/>
              </a:solidFill>
            </a:endParaRPr>
          </a:p>
          <a:p>
            <a:pPr marL="342895" indent="-342895">
              <a:buFont typeface="Arial" panose="020B0604020202020204" pitchFamily="34" charset="0"/>
              <a:buChar char="•"/>
            </a:pPr>
            <a:endParaRPr lang="en-US">
              <a:solidFill>
                <a:schemeClr val="bg1"/>
              </a:solidFill>
            </a:endParaRPr>
          </a:p>
        </p:txBody>
      </p:sp>
      <p:sp>
        <p:nvSpPr>
          <p:cNvPr id="4" name="Rectangle 3">
            <a:extLst>
              <a:ext uri="{FF2B5EF4-FFF2-40B4-BE49-F238E27FC236}">
                <a16:creationId xmlns:a16="http://schemas.microsoft.com/office/drawing/2014/main" id="{E4D0340F-97C1-4A4C-8F89-9E0555103545}"/>
              </a:ext>
            </a:extLst>
          </p:cNvPr>
          <p:cNvSpPr/>
          <p:nvPr/>
        </p:nvSpPr>
        <p:spPr bwMode="auto">
          <a:xfrm>
            <a:off x="0" y="6545262"/>
            <a:ext cx="12436476" cy="449264"/>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58" fontAlgn="base">
              <a:lnSpc>
                <a:spcPct val="90000"/>
              </a:lnSpc>
              <a:spcBef>
                <a:spcPct val="0"/>
              </a:spcBef>
              <a:spcAft>
                <a:spcPct val="0"/>
              </a:spcAft>
            </a:pPr>
            <a:r>
              <a:rPr lang="en-US" sz="1800">
                <a:solidFill>
                  <a:schemeClr val="tx1"/>
                </a:solidFill>
                <a:ea typeface="Segoe UI" pitchFamily="34" charset="0"/>
                <a:cs typeface="Segoe UI" pitchFamily="34" charset="0"/>
              </a:rPr>
              <a:t>Hidden Slide | Do Not Present</a:t>
            </a:r>
          </a:p>
        </p:txBody>
      </p:sp>
    </p:spTree>
    <p:extLst>
      <p:ext uri="{BB962C8B-B14F-4D97-AF65-F5344CB8AC3E}">
        <p14:creationId xmlns:p14="http://schemas.microsoft.com/office/powerpoint/2010/main" val="90699792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p:txBody>
          <a:bodyPr/>
          <a:lstStyle/>
          <a:p>
            <a:r>
              <a:rPr lang="en-US"/>
              <a:t>Deploy a single, comprehensive </a:t>
            </a:r>
            <a:br>
              <a:rPr lang="en-US"/>
            </a:br>
            <a:r>
              <a:rPr lang="en-US"/>
              <a:t>solution</a:t>
            </a:r>
          </a:p>
        </p:txBody>
      </p:sp>
      <p:sp>
        <p:nvSpPr>
          <p:cNvPr id="11" name="Text Placeholder 10">
            <a:extLst>
              <a:ext uri="{FF2B5EF4-FFF2-40B4-BE49-F238E27FC236}">
                <a16:creationId xmlns:a16="http://schemas.microsoft.com/office/drawing/2014/main" id="{F26263FA-A122-4AD5-AC49-7CD98CAC3F82}"/>
              </a:ext>
            </a:extLst>
          </p:cNvPr>
          <p:cNvSpPr>
            <a:spLocks noGrp="1"/>
          </p:cNvSpPr>
          <p:nvPr>
            <p:ph type="body" sz="quarter" idx="10"/>
          </p:nvPr>
        </p:nvSpPr>
        <p:spPr/>
        <p:txBody>
          <a:bodyPr/>
          <a:lstStyle/>
          <a:p>
            <a:pPr lvl="1"/>
            <a:r>
              <a:rPr lang="en-US"/>
              <a:t>Connect your processes and systems.</a:t>
            </a:r>
          </a:p>
          <a:p>
            <a:pPr lvl="1"/>
            <a:endParaRPr lang="en-US"/>
          </a:p>
          <a:p>
            <a:pPr lvl="1"/>
            <a:r>
              <a:rPr lang="en-US"/>
              <a:t>Integrate with third-party apps.</a:t>
            </a:r>
          </a:p>
          <a:p>
            <a:endParaRPr lang="en-US"/>
          </a:p>
        </p:txBody>
      </p:sp>
      <p:sp>
        <p:nvSpPr>
          <p:cNvPr id="10" name="MSD"/>
          <p:cNvSpPr txBox="1"/>
          <p:nvPr/>
        </p:nvSpPr>
        <p:spPr>
          <a:xfrm>
            <a:off x="8031431" y="3091519"/>
            <a:ext cx="3202925" cy="935514"/>
          </a:xfrm>
          <a:prstGeom prst="rect">
            <a:avLst/>
          </a:prstGeom>
          <a:noFill/>
        </p:spPr>
        <p:txBody>
          <a:bodyPr wrap="square" lIns="182802" tIns="146241" rIns="182802" bIns="146241" rtlCol="0">
            <a:spAutoFit/>
          </a:bodyPr>
          <a:lstStyle/>
          <a:p>
            <a:pPr algn="ctr" defTabSz="914049">
              <a:lnSpc>
                <a:spcPct val="90000"/>
              </a:lnSpc>
              <a:spcAft>
                <a:spcPts val="600"/>
              </a:spcAft>
              <a:defRPr/>
            </a:pPr>
            <a:r>
              <a:rPr lang="en-US" sz="1400" b="1" kern="0" spc="100">
                <a:solidFill>
                  <a:schemeClr val="tx2"/>
                </a:solidFill>
              </a:rPr>
              <a:t>MICROSOFT DYNAMICS 365 </a:t>
            </a:r>
          </a:p>
          <a:p>
            <a:pPr algn="ctr" defTabSz="914049">
              <a:lnSpc>
                <a:spcPct val="80000"/>
              </a:lnSpc>
              <a:spcAft>
                <a:spcPts val="600"/>
              </a:spcAft>
              <a:defRPr/>
            </a:pPr>
            <a:r>
              <a:rPr lang="en-US" sz="2950" kern="0">
                <a:solidFill>
                  <a:schemeClr val="tx2"/>
                </a:solidFill>
              </a:rPr>
              <a:t>Business Central</a:t>
            </a:r>
          </a:p>
        </p:txBody>
      </p:sp>
      <p:grpSp>
        <p:nvGrpSpPr>
          <p:cNvPr id="42" name="Group 41">
            <a:extLst>
              <a:ext uri="{FF2B5EF4-FFF2-40B4-BE49-F238E27FC236}">
                <a16:creationId xmlns:a16="http://schemas.microsoft.com/office/drawing/2014/main" id="{36FA85F8-F314-3846-A0D8-ABEB7CB1FFF0}"/>
              </a:ext>
            </a:extLst>
          </p:cNvPr>
          <p:cNvGrpSpPr/>
          <p:nvPr/>
        </p:nvGrpSpPr>
        <p:grpSpPr>
          <a:xfrm>
            <a:off x="6739989" y="1818009"/>
            <a:ext cx="2126608" cy="1137961"/>
            <a:chOff x="6523679" y="1818009"/>
            <a:chExt cx="2126608" cy="1137961"/>
          </a:xfrm>
        </p:grpSpPr>
        <p:sp>
          <p:nvSpPr>
            <p:cNvPr id="27" name="TextBox 26"/>
            <p:cNvSpPr txBox="1"/>
            <p:nvPr/>
          </p:nvSpPr>
          <p:spPr>
            <a:xfrm>
              <a:off x="6523679" y="2217391"/>
              <a:ext cx="2126608" cy="738579"/>
            </a:xfrm>
            <a:prstGeom prst="rect">
              <a:avLst/>
            </a:prstGeom>
            <a:noFill/>
          </p:spPr>
          <p:txBody>
            <a:bodyPr wrap="square" lIns="182828" tIns="146262" rIns="182828" bIns="146262" rtlCol="0">
              <a:spAutoFit/>
            </a:bodyPr>
            <a:lstStyle/>
            <a:p>
              <a:pPr marL="0" marR="0" lvl="0" indent="0" algn="ctr" defTabSz="914049" eaLnBrk="1" fontAlgn="auto" latinLnBrk="0" hangingPunct="1">
                <a:lnSpc>
                  <a:spcPct val="90000"/>
                </a:lnSpc>
                <a:spcBef>
                  <a:spcPts val="0"/>
                </a:spcBef>
                <a:spcAft>
                  <a:spcPts val="600"/>
                </a:spcAft>
                <a:buClrTx/>
                <a:buSzTx/>
                <a:buFontTx/>
                <a:buNone/>
                <a:tabLst/>
                <a:defRPr/>
              </a:pPr>
              <a:r>
                <a:rPr lang="en-US" sz="1600" kern="0">
                  <a:solidFill>
                    <a:schemeClr val="accent4"/>
                  </a:solidFill>
                </a:rPr>
                <a:t>Financial </a:t>
              </a:r>
              <a:r>
                <a:rPr kumimoji="0" lang="en-US" sz="1600" b="0" i="0" u="none" strike="noStrike" kern="0" cap="none" spc="0" normalizeH="0" baseline="0" noProof="0">
                  <a:ln>
                    <a:noFill/>
                  </a:ln>
                  <a:solidFill>
                    <a:schemeClr val="accent4"/>
                  </a:solidFill>
                  <a:effectLst/>
                  <a:uLnTx/>
                  <a:uFillTx/>
                </a:rPr>
                <a:t>management</a:t>
              </a:r>
            </a:p>
          </p:txBody>
        </p:sp>
        <p:pic>
          <p:nvPicPr>
            <p:cNvPr id="20" name="Picture 19">
              <a:extLst>
                <a:ext uri="{FF2B5EF4-FFF2-40B4-BE49-F238E27FC236}">
                  <a16:creationId xmlns:a16="http://schemas.microsoft.com/office/drawing/2014/main" id="{6C0368F6-75FD-2144-8F97-5C8355F4C1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2412" y="1818009"/>
              <a:ext cx="495300" cy="381000"/>
            </a:xfrm>
            <a:prstGeom prst="rect">
              <a:avLst/>
            </a:prstGeom>
          </p:spPr>
        </p:pic>
      </p:grpSp>
      <p:grpSp>
        <p:nvGrpSpPr>
          <p:cNvPr id="39" name="Group 38">
            <a:extLst>
              <a:ext uri="{FF2B5EF4-FFF2-40B4-BE49-F238E27FC236}">
                <a16:creationId xmlns:a16="http://schemas.microsoft.com/office/drawing/2014/main" id="{B957C0C1-BE38-4945-A793-48A0EA3FBE1A}"/>
              </a:ext>
            </a:extLst>
          </p:cNvPr>
          <p:cNvGrpSpPr/>
          <p:nvPr/>
        </p:nvGrpSpPr>
        <p:grpSpPr>
          <a:xfrm>
            <a:off x="10456705" y="3945105"/>
            <a:ext cx="2126608" cy="1216418"/>
            <a:chOff x="10240395" y="3945105"/>
            <a:chExt cx="2126608" cy="1216418"/>
          </a:xfrm>
        </p:grpSpPr>
        <p:sp>
          <p:nvSpPr>
            <p:cNvPr id="29" name="TextBox 28"/>
            <p:cNvSpPr txBox="1"/>
            <p:nvPr/>
          </p:nvSpPr>
          <p:spPr>
            <a:xfrm>
              <a:off x="10240395" y="4422944"/>
              <a:ext cx="2126608" cy="738579"/>
            </a:xfrm>
            <a:prstGeom prst="rect">
              <a:avLst/>
            </a:prstGeom>
            <a:noFill/>
          </p:spPr>
          <p:txBody>
            <a:bodyPr wrap="square" lIns="182828" tIns="146262" rIns="182828" bIns="146262" rtlCol="0">
              <a:spAutoFit/>
            </a:bodyPr>
            <a:lstStyle/>
            <a:p>
              <a:pPr marL="0" marR="0" lvl="0" indent="0" algn="ctr" defTabSz="91404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a:ln>
                    <a:noFill/>
                  </a:ln>
                  <a:solidFill>
                    <a:schemeClr val="accent4"/>
                  </a:solidFill>
                  <a:effectLst/>
                  <a:uLnTx/>
                  <a:uFillTx/>
                </a:rPr>
                <a:t>Reporting </a:t>
              </a:r>
              <a:br>
                <a:rPr kumimoji="0" lang="en-US" sz="1600" b="0" i="0" u="none" strike="noStrike" kern="0" cap="none" spc="0" normalizeH="0" baseline="0" noProof="0">
                  <a:ln>
                    <a:noFill/>
                  </a:ln>
                  <a:solidFill>
                    <a:schemeClr val="accent4"/>
                  </a:solidFill>
                  <a:effectLst/>
                  <a:uLnTx/>
                  <a:uFillTx/>
                </a:rPr>
              </a:br>
              <a:r>
                <a:rPr kumimoji="0" lang="en-US" sz="1600" b="0" i="0" u="none" strike="noStrike" kern="0" cap="none" spc="0" normalizeH="0" baseline="0" noProof="0">
                  <a:ln>
                    <a:noFill/>
                  </a:ln>
                  <a:solidFill>
                    <a:schemeClr val="accent4"/>
                  </a:solidFill>
                  <a:effectLst/>
                  <a:uLnTx/>
                  <a:uFillTx/>
                </a:rPr>
                <a:t>&amp;</a:t>
              </a:r>
              <a:r>
                <a:rPr lang="en-US" sz="1600" kern="0">
                  <a:solidFill>
                    <a:schemeClr val="accent4"/>
                  </a:solidFill>
                </a:rPr>
                <a:t> analytics</a:t>
              </a:r>
              <a:endParaRPr kumimoji="0" lang="en-US" sz="1600" b="0" i="0" u="none" strike="noStrike" kern="0" cap="none" spc="0" normalizeH="0" baseline="0" noProof="0">
                <a:ln>
                  <a:noFill/>
                </a:ln>
                <a:solidFill>
                  <a:schemeClr val="accent4"/>
                </a:solidFill>
                <a:effectLst/>
                <a:uLnTx/>
                <a:uFillTx/>
              </a:endParaRPr>
            </a:p>
          </p:txBody>
        </p:sp>
        <p:pic>
          <p:nvPicPr>
            <p:cNvPr id="32" name="Picture 31">
              <a:extLst>
                <a:ext uri="{FF2B5EF4-FFF2-40B4-BE49-F238E27FC236}">
                  <a16:creationId xmlns:a16="http://schemas.microsoft.com/office/drawing/2014/main" id="{897A0ED7-7E68-DA48-A84D-0D77AE6BF7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62399" y="3945105"/>
              <a:ext cx="482600" cy="469900"/>
            </a:xfrm>
            <a:prstGeom prst="rect">
              <a:avLst/>
            </a:prstGeom>
          </p:spPr>
        </p:pic>
      </p:grpSp>
      <p:grpSp>
        <p:nvGrpSpPr>
          <p:cNvPr id="38" name="Group 37">
            <a:extLst>
              <a:ext uri="{FF2B5EF4-FFF2-40B4-BE49-F238E27FC236}">
                <a16:creationId xmlns:a16="http://schemas.microsoft.com/office/drawing/2014/main" id="{107639E3-FD5E-DE46-99A0-4B0C7BE38E58}"/>
              </a:ext>
            </a:extLst>
          </p:cNvPr>
          <p:cNvGrpSpPr/>
          <p:nvPr/>
        </p:nvGrpSpPr>
        <p:grpSpPr>
          <a:xfrm>
            <a:off x="10707774" y="1669778"/>
            <a:ext cx="1624470" cy="1286192"/>
            <a:chOff x="10491464" y="1669778"/>
            <a:chExt cx="1624470" cy="1286192"/>
          </a:xfrm>
        </p:grpSpPr>
        <p:sp>
          <p:nvSpPr>
            <p:cNvPr id="19" name="TextBox 18"/>
            <p:cNvSpPr txBox="1"/>
            <p:nvPr/>
          </p:nvSpPr>
          <p:spPr>
            <a:xfrm>
              <a:off x="10491464" y="2217391"/>
              <a:ext cx="1624470" cy="738579"/>
            </a:xfrm>
            <a:prstGeom prst="rect">
              <a:avLst/>
            </a:prstGeom>
            <a:noFill/>
          </p:spPr>
          <p:txBody>
            <a:bodyPr wrap="square" lIns="182828" tIns="146262" rIns="182828" bIns="146262" rtlCol="0">
              <a:spAutoFit/>
            </a:bodyPr>
            <a:lstStyle/>
            <a:p>
              <a:pPr marL="0" marR="0" lvl="0" indent="0" algn="ctr" defTabSz="91404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a:ln>
                    <a:noFill/>
                  </a:ln>
                  <a:solidFill>
                    <a:schemeClr val="accent4"/>
                  </a:solidFill>
                  <a:effectLst/>
                  <a:uLnTx/>
                  <a:uFillTx/>
                </a:rPr>
                <a:t>Operations management</a:t>
              </a:r>
            </a:p>
          </p:txBody>
        </p:sp>
        <p:pic>
          <p:nvPicPr>
            <p:cNvPr id="34" name="Picture 33">
              <a:extLst>
                <a:ext uri="{FF2B5EF4-FFF2-40B4-BE49-F238E27FC236}">
                  <a16:creationId xmlns:a16="http://schemas.microsoft.com/office/drawing/2014/main" id="{D720F664-CA9F-8B48-BE38-0DE595D16B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02234" y="1669778"/>
              <a:ext cx="558800" cy="571500"/>
            </a:xfrm>
            <a:prstGeom prst="rect">
              <a:avLst/>
            </a:prstGeom>
          </p:spPr>
        </p:pic>
      </p:grpSp>
      <p:grpSp>
        <p:nvGrpSpPr>
          <p:cNvPr id="5" name="Group 4">
            <a:extLst>
              <a:ext uri="{FF2B5EF4-FFF2-40B4-BE49-F238E27FC236}">
                <a16:creationId xmlns:a16="http://schemas.microsoft.com/office/drawing/2014/main" id="{DF14C15A-47C0-1A41-8418-347D9166B973}"/>
              </a:ext>
            </a:extLst>
          </p:cNvPr>
          <p:cNvGrpSpPr/>
          <p:nvPr/>
        </p:nvGrpSpPr>
        <p:grpSpPr>
          <a:xfrm>
            <a:off x="6739787" y="4008061"/>
            <a:ext cx="2127012" cy="1153462"/>
            <a:chOff x="6523477" y="4008061"/>
            <a:chExt cx="2127012" cy="1153462"/>
          </a:xfrm>
        </p:grpSpPr>
        <p:sp>
          <p:nvSpPr>
            <p:cNvPr id="21" name="TextBox 20"/>
            <p:cNvSpPr txBox="1"/>
            <p:nvPr/>
          </p:nvSpPr>
          <p:spPr>
            <a:xfrm>
              <a:off x="6523477" y="4422944"/>
              <a:ext cx="2127012" cy="738579"/>
            </a:xfrm>
            <a:prstGeom prst="rect">
              <a:avLst/>
            </a:prstGeom>
            <a:noFill/>
          </p:spPr>
          <p:txBody>
            <a:bodyPr wrap="square" lIns="182828" tIns="146262" rIns="182828" bIns="146262" rtlCol="0">
              <a:spAutoFit/>
            </a:bodyPr>
            <a:lstStyle/>
            <a:p>
              <a:pPr marL="0" marR="0" lvl="0" indent="0" algn="ctr" defTabSz="91404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a:ln>
                    <a:noFill/>
                  </a:ln>
                  <a:solidFill>
                    <a:schemeClr val="accent4"/>
                  </a:solidFill>
                  <a:effectLst/>
                  <a:uLnTx/>
                  <a:uFillTx/>
                </a:rPr>
                <a:t>Sales &amp; service management</a:t>
              </a:r>
            </a:p>
          </p:txBody>
        </p:sp>
        <p:pic>
          <p:nvPicPr>
            <p:cNvPr id="4" name="Picture 3">
              <a:extLst>
                <a:ext uri="{FF2B5EF4-FFF2-40B4-BE49-F238E27FC236}">
                  <a16:creationId xmlns:a16="http://schemas.microsoft.com/office/drawing/2014/main" id="{14FB2128-5B6A-5D4F-95E9-C2BCA7A6A7A8}"/>
                </a:ext>
              </a:extLst>
            </p:cNvPr>
            <p:cNvPicPr>
              <a:picLocks noChangeAspect="1"/>
            </p:cNvPicPr>
            <p:nvPr/>
          </p:nvPicPr>
          <p:blipFill>
            <a:blip r:embed="rId6"/>
            <a:stretch>
              <a:fillRect/>
            </a:stretch>
          </p:blipFill>
          <p:spPr>
            <a:xfrm>
              <a:off x="7249481" y="4008061"/>
              <a:ext cx="584200" cy="457200"/>
            </a:xfrm>
            <a:prstGeom prst="rect">
              <a:avLst/>
            </a:prstGeom>
          </p:spPr>
        </p:pic>
      </p:grpSp>
      <p:grpSp>
        <p:nvGrpSpPr>
          <p:cNvPr id="9" name="Group 8">
            <a:extLst>
              <a:ext uri="{FF2B5EF4-FFF2-40B4-BE49-F238E27FC236}">
                <a16:creationId xmlns:a16="http://schemas.microsoft.com/office/drawing/2014/main" id="{F99EC937-AD27-D244-A5E9-DC5B7D2BF505}"/>
              </a:ext>
            </a:extLst>
          </p:cNvPr>
          <p:cNvGrpSpPr/>
          <p:nvPr/>
        </p:nvGrpSpPr>
        <p:grpSpPr>
          <a:xfrm>
            <a:off x="8634895" y="853140"/>
            <a:ext cx="1995997" cy="1327487"/>
            <a:chOff x="8418585" y="853140"/>
            <a:chExt cx="1995997" cy="1327487"/>
          </a:xfrm>
        </p:grpSpPr>
        <p:sp>
          <p:nvSpPr>
            <p:cNvPr id="24" name="TextBox 23"/>
            <p:cNvSpPr txBox="1"/>
            <p:nvPr/>
          </p:nvSpPr>
          <p:spPr>
            <a:xfrm>
              <a:off x="8418585" y="1442048"/>
              <a:ext cx="1995997" cy="738579"/>
            </a:xfrm>
            <a:prstGeom prst="rect">
              <a:avLst/>
            </a:prstGeom>
            <a:noFill/>
          </p:spPr>
          <p:txBody>
            <a:bodyPr wrap="square" lIns="182828" tIns="146262" rIns="182828" bIns="146262" rtlCol="0">
              <a:spAutoFit/>
            </a:bodyPr>
            <a:lstStyle/>
            <a:p>
              <a:pPr marL="0" marR="0" lvl="0" indent="0" algn="ctr" defTabSz="914049"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a:ln>
                    <a:noFill/>
                  </a:ln>
                  <a:solidFill>
                    <a:schemeClr val="accent4"/>
                  </a:solidFill>
                  <a:effectLst/>
                  <a:uLnTx/>
                  <a:uFillTx/>
                </a:rPr>
                <a:t>Project </a:t>
              </a:r>
              <a:r>
                <a:rPr lang="en-US" sz="1600" kern="0">
                  <a:solidFill>
                    <a:schemeClr val="accent4"/>
                  </a:solidFill>
                </a:rPr>
                <a:t>management</a:t>
              </a:r>
              <a:endParaRPr kumimoji="0" lang="en-US" sz="1600" b="0" i="0" u="none" strike="noStrike" kern="0" cap="none" spc="0" normalizeH="0" baseline="0" noProof="0">
                <a:ln>
                  <a:noFill/>
                </a:ln>
                <a:solidFill>
                  <a:schemeClr val="accent4"/>
                </a:solidFill>
                <a:effectLst/>
                <a:uLnTx/>
                <a:uFillTx/>
              </a:endParaRPr>
            </a:p>
          </p:txBody>
        </p:sp>
        <p:pic>
          <p:nvPicPr>
            <p:cNvPr id="8" name="Picture 7">
              <a:extLst>
                <a:ext uri="{FF2B5EF4-FFF2-40B4-BE49-F238E27FC236}">
                  <a16:creationId xmlns:a16="http://schemas.microsoft.com/office/drawing/2014/main" id="{D08026AB-41B6-854F-A3DA-968962D93E80}"/>
                </a:ext>
              </a:extLst>
            </p:cNvPr>
            <p:cNvPicPr>
              <a:picLocks noChangeAspect="1"/>
            </p:cNvPicPr>
            <p:nvPr/>
          </p:nvPicPr>
          <p:blipFill>
            <a:blip r:embed="rId7"/>
            <a:stretch>
              <a:fillRect/>
            </a:stretch>
          </p:blipFill>
          <p:spPr>
            <a:xfrm>
              <a:off x="8946683" y="853140"/>
              <a:ext cx="800100" cy="635000"/>
            </a:xfrm>
            <a:prstGeom prst="rect">
              <a:avLst/>
            </a:prstGeom>
          </p:spPr>
        </p:pic>
      </p:grpSp>
      <p:grpSp>
        <p:nvGrpSpPr>
          <p:cNvPr id="6" name="Group 5">
            <a:extLst>
              <a:ext uri="{FF2B5EF4-FFF2-40B4-BE49-F238E27FC236}">
                <a16:creationId xmlns:a16="http://schemas.microsoft.com/office/drawing/2014/main" id="{4A36A084-2FE3-D64B-83B8-8597544F00AB}"/>
              </a:ext>
            </a:extLst>
          </p:cNvPr>
          <p:cNvGrpSpPr/>
          <p:nvPr/>
        </p:nvGrpSpPr>
        <p:grpSpPr>
          <a:xfrm>
            <a:off x="8569589" y="5046662"/>
            <a:ext cx="2126608" cy="1180422"/>
            <a:chOff x="8353279" y="5046662"/>
            <a:chExt cx="2126608" cy="1180422"/>
          </a:xfrm>
        </p:grpSpPr>
        <p:sp>
          <p:nvSpPr>
            <p:cNvPr id="25" name="TextBox 24"/>
            <p:cNvSpPr txBox="1"/>
            <p:nvPr/>
          </p:nvSpPr>
          <p:spPr>
            <a:xfrm>
              <a:off x="8353279" y="5488505"/>
              <a:ext cx="2126608" cy="738579"/>
            </a:xfrm>
            <a:prstGeom prst="rect">
              <a:avLst/>
            </a:prstGeom>
            <a:noFill/>
          </p:spPr>
          <p:txBody>
            <a:bodyPr wrap="square" lIns="182828" tIns="146262" rIns="182828" bIns="146262" rtlCol="0">
              <a:spAutoFit/>
            </a:bodyPr>
            <a:lstStyle/>
            <a:p>
              <a:pPr marL="0" marR="0" lvl="0" indent="0" algn="ctr" defTabSz="914049" eaLnBrk="1" fontAlgn="auto" latinLnBrk="0" hangingPunct="1">
                <a:lnSpc>
                  <a:spcPct val="90000"/>
                </a:lnSpc>
                <a:spcBef>
                  <a:spcPts val="0"/>
                </a:spcBef>
                <a:spcAft>
                  <a:spcPts val="600"/>
                </a:spcAft>
                <a:buClrTx/>
                <a:buSzTx/>
                <a:buFontTx/>
                <a:buNone/>
                <a:tabLst/>
                <a:defRPr/>
              </a:pPr>
              <a:r>
                <a:rPr lang="en-US" sz="1600" kern="0">
                  <a:solidFill>
                    <a:schemeClr val="accent4"/>
                  </a:solidFill>
                </a:rPr>
                <a:t>Supply chain management</a:t>
              </a:r>
              <a:endParaRPr kumimoji="0" lang="en-US" sz="1600" b="0" i="0" u="none" strike="noStrike" kern="0" cap="none" spc="0" normalizeH="0" baseline="0" noProof="0">
                <a:ln>
                  <a:noFill/>
                </a:ln>
                <a:solidFill>
                  <a:schemeClr val="accent4"/>
                </a:solidFill>
                <a:effectLst/>
                <a:uLnTx/>
                <a:uFillTx/>
              </a:endParaRPr>
            </a:p>
          </p:txBody>
        </p:sp>
        <p:pic>
          <p:nvPicPr>
            <p:cNvPr id="3" name="Picture 2">
              <a:extLst>
                <a:ext uri="{FF2B5EF4-FFF2-40B4-BE49-F238E27FC236}">
                  <a16:creationId xmlns:a16="http://schemas.microsoft.com/office/drawing/2014/main" id="{9528CAB4-0D6B-724F-9C6D-F0FA7C228135}"/>
                </a:ext>
              </a:extLst>
            </p:cNvPr>
            <p:cNvPicPr>
              <a:picLocks noChangeAspect="1"/>
            </p:cNvPicPr>
            <p:nvPr/>
          </p:nvPicPr>
          <p:blipFill>
            <a:blip r:embed="rId8">
              <a:duotone>
                <a:schemeClr val="accent2">
                  <a:shade val="45000"/>
                  <a:satMod val="135000"/>
                </a:schemeClr>
                <a:prstClr val="white"/>
              </a:duotone>
            </a:blip>
            <a:stretch>
              <a:fillRect/>
            </a:stretch>
          </p:blipFill>
          <p:spPr>
            <a:xfrm>
              <a:off x="9127205" y="5046662"/>
              <a:ext cx="587544" cy="465138"/>
            </a:xfrm>
            <a:prstGeom prst="rect">
              <a:avLst/>
            </a:prstGeom>
          </p:spPr>
        </p:pic>
      </p:grpSp>
    </p:spTree>
    <p:extLst>
      <p:ext uri="{BB962C8B-B14F-4D97-AF65-F5344CB8AC3E}">
        <p14:creationId xmlns:p14="http://schemas.microsoft.com/office/powerpoint/2010/main" val="310703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p:txBody>
          <a:bodyPr/>
          <a:lstStyle/>
          <a:p>
            <a:r>
              <a:rPr lang="en-US"/>
              <a:t>Get work done faster with the tools you know</a:t>
            </a:r>
          </a:p>
        </p:txBody>
      </p:sp>
      <p:sp>
        <p:nvSpPr>
          <p:cNvPr id="2" name="Text Placeholder 1">
            <a:extLst>
              <a:ext uri="{FF2B5EF4-FFF2-40B4-BE49-F238E27FC236}">
                <a16:creationId xmlns:a16="http://schemas.microsoft.com/office/drawing/2014/main" id="{1FE42BDE-9C5C-4FA8-AFC9-10941E56631D}"/>
              </a:ext>
            </a:extLst>
          </p:cNvPr>
          <p:cNvSpPr>
            <a:spLocks noGrp="1"/>
          </p:cNvSpPr>
          <p:nvPr>
            <p:ph type="body" sz="quarter" idx="10"/>
          </p:nvPr>
        </p:nvSpPr>
        <p:spPr>
          <a:xfrm>
            <a:off x="465137" y="2333511"/>
            <a:ext cx="5889626" cy="2462213"/>
          </a:xfrm>
        </p:spPr>
        <p:txBody>
          <a:bodyPr/>
          <a:lstStyle/>
          <a:p>
            <a:pPr lvl="1"/>
            <a:r>
              <a:rPr lang="en-US"/>
              <a:t>Create quotes, process orders, and </a:t>
            </a:r>
            <a:br>
              <a:rPr lang="en-US"/>
            </a:br>
            <a:r>
              <a:rPr lang="en-US"/>
              <a:t>submit invoices right from your inbox.</a:t>
            </a:r>
          </a:p>
          <a:p>
            <a:pPr lvl="1"/>
            <a:endParaRPr lang="en-US"/>
          </a:p>
          <a:p>
            <a:pPr lvl="1"/>
            <a:r>
              <a:rPr lang="en-US"/>
              <a:t>Access, analyze, and update data within Excel.</a:t>
            </a:r>
          </a:p>
          <a:p>
            <a:pPr lvl="1"/>
            <a:endParaRPr lang="en-US"/>
          </a:p>
          <a:p>
            <a:pPr lvl="1"/>
            <a:r>
              <a:rPr lang="en-US"/>
              <a:t>Create and customize quotes in Word.</a:t>
            </a:r>
          </a:p>
          <a:p>
            <a:pPr lvl="1"/>
            <a:endParaRPr lang="en-US"/>
          </a:p>
          <a:p>
            <a:pPr lvl="1"/>
            <a:r>
              <a:rPr lang="en-US"/>
              <a:t>Keep data synchronized across applications.</a:t>
            </a:r>
          </a:p>
        </p:txBody>
      </p:sp>
      <p:grpSp>
        <p:nvGrpSpPr>
          <p:cNvPr id="12" name="Group 11">
            <a:extLst>
              <a:ext uri="{FF2B5EF4-FFF2-40B4-BE49-F238E27FC236}">
                <a16:creationId xmlns:a16="http://schemas.microsoft.com/office/drawing/2014/main" id="{BB610897-7516-4FE3-AA4D-ED84F297B510}"/>
              </a:ext>
            </a:extLst>
          </p:cNvPr>
          <p:cNvGrpSpPr/>
          <p:nvPr/>
        </p:nvGrpSpPr>
        <p:grpSpPr>
          <a:xfrm>
            <a:off x="6354763" y="1804410"/>
            <a:ext cx="5663459" cy="3406043"/>
            <a:chOff x="5943921" y="1394166"/>
            <a:chExt cx="6034973" cy="3629474"/>
          </a:xfrm>
        </p:grpSpPr>
        <p:grpSp>
          <p:nvGrpSpPr>
            <p:cNvPr id="4" name="Group 3"/>
            <p:cNvGrpSpPr/>
            <p:nvPr/>
          </p:nvGrpSpPr>
          <p:grpSpPr>
            <a:xfrm>
              <a:off x="5943921" y="1394166"/>
              <a:ext cx="6034973" cy="3629474"/>
              <a:chOff x="5943920" y="1394165"/>
              <a:chExt cx="8503826" cy="5114260"/>
            </a:xfrm>
          </p:grpSpPr>
          <p:sp>
            <p:nvSpPr>
              <p:cNvPr id="7" name="Freeform 6"/>
              <p:cNvSpPr>
                <a:spLocks/>
              </p:cNvSpPr>
              <p:nvPr/>
            </p:nvSpPr>
            <p:spPr bwMode="auto">
              <a:xfrm>
                <a:off x="5943920" y="1394165"/>
                <a:ext cx="8503826" cy="5114260"/>
              </a:xfrm>
              <a:custGeom>
                <a:avLst/>
                <a:gdLst>
                  <a:gd name="T0" fmla="*/ 1937 w 2018"/>
                  <a:gd name="T1" fmla="*/ 0 h 1347"/>
                  <a:gd name="T2" fmla="*/ 81 w 2018"/>
                  <a:gd name="T3" fmla="*/ 0 h 1347"/>
                  <a:gd name="T4" fmla="*/ 0 w 2018"/>
                  <a:gd name="T5" fmla="*/ 81 h 1347"/>
                  <a:gd name="T6" fmla="*/ 0 w 2018"/>
                  <a:gd name="T7" fmla="*/ 1265 h 1347"/>
                  <a:gd name="T8" fmla="*/ 81 w 2018"/>
                  <a:gd name="T9" fmla="*/ 1347 h 1347"/>
                  <a:gd name="T10" fmla="*/ 1937 w 2018"/>
                  <a:gd name="T11" fmla="*/ 1347 h 1347"/>
                  <a:gd name="T12" fmla="*/ 2018 w 2018"/>
                  <a:gd name="T13" fmla="*/ 1265 h 1347"/>
                  <a:gd name="T14" fmla="*/ 2018 w 2018"/>
                  <a:gd name="T15" fmla="*/ 81 h 1347"/>
                  <a:gd name="T16" fmla="*/ 1937 w 2018"/>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8" h="1347">
                    <a:moveTo>
                      <a:pt x="1937" y="0"/>
                    </a:moveTo>
                    <a:cubicBezTo>
                      <a:pt x="81" y="0"/>
                      <a:pt x="81" y="0"/>
                      <a:pt x="81" y="0"/>
                    </a:cubicBezTo>
                    <a:cubicBezTo>
                      <a:pt x="36" y="0"/>
                      <a:pt x="0" y="36"/>
                      <a:pt x="0" y="81"/>
                    </a:cubicBezTo>
                    <a:cubicBezTo>
                      <a:pt x="0" y="1265"/>
                      <a:pt x="0" y="1265"/>
                      <a:pt x="0" y="1265"/>
                    </a:cubicBezTo>
                    <a:cubicBezTo>
                      <a:pt x="0" y="1310"/>
                      <a:pt x="36" y="1347"/>
                      <a:pt x="81" y="1347"/>
                    </a:cubicBezTo>
                    <a:cubicBezTo>
                      <a:pt x="1937" y="1347"/>
                      <a:pt x="1937" y="1347"/>
                      <a:pt x="1937" y="1347"/>
                    </a:cubicBezTo>
                    <a:cubicBezTo>
                      <a:pt x="1982" y="1347"/>
                      <a:pt x="2018" y="1310"/>
                      <a:pt x="2018" y="1265"/>
                    </a:cubicBezTo>
                    <a:cubicBezTo>
                      <a:pt x="2018" y="81"/>
                      <a:pt x="2018" y="81"/>
                      <a:pt x="2018" y="81"/>
                    </a:cubicBezTo>
                    <a:cubicBezTo>
                      <a:pt x="2018" y="36"/>
                      <a:pt x="1982" y="0"/>
                      <a:pt x="1937" y="0"/>
                    </a:cubicBezTo>
                    <a:close/>
                  </a:path>
                </a:pathLst>
              </a:custGeom>
              <a:solidFill>
                <a:srgbClr val="181818"/>
              </a:solidFill>
              <a:ln w="12700" cap="flat">
                <a:solidFill>
                  <a:schemeClr val="bg1">
                    <a:lumMod val="95000"/>
                  </a:schemeClr>
                </a:solidFill>
                <a:prstDash val="solid"/>
                <a:miter lim="800000"/>
                <a:headEnd/>
                <a:tailEnd/>
              </a:ln>
            </p:spPr>
            <p:txBody>
              <a:bodyPr vert="horz" wrap="square" lIns="91414" tIns="45706" rIns="91414" bIns="45706"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Freeform 7"/>
              <p:cNvSpPr>
                <a:spLocks noChangeAspect="1" noEditPoints="1"/>
              </p:cNvSpPr>
              <p:nvPr/>
            </p:nvSpPr>
            <p:spPr bwMode="black">
              <a:xfrm>
                <a:off x="10150114" y="6240432"/>
                <a:ext cx="182878" cy="182133"/>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rgbClr val="FFFFFF"/>
              </a:solidFill>
              <a:ln>
                <a:noFill/>
              </a:ln>
            </p:spPr>
            <p:txBody>
              <a:bodyPr vert="horz" wrap="square" lIns="68574" tIns="34287" rIns="68574" bIns="34287" numCol="1" anchor="t" anchorCtr="0" compatLnSpc="1">
                <a:prstTxWarp prst="textNoShape">
                  <a:avLst/>
                </a:prstTxWarp>
              </a:bodyPr>
              <a:lstStyle/>
              <a:p>
                <a:endParaRPr lang="en-US" sz="1350"/>
              </a:p>
            </p:txBody>
          </p:sp>
          <p:pic>
            <p:nvPicPr>
              <p:cNvPr id="3" name="Picture 2" descr="OutlookMail_Invoice_D365.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9677" y="1759923"/>
                <a:ext cx="7772314" cy="4369793"/>
              </a:xfrm>
              <a:prstGeom prst="rect">
                <a:avLst/>
              </a:prstGeom>
            </p:spPr>
          </p:pic>
        </p:grpSp>
        <p:pic>
          <p:nvPicPr>
            <p:cNvPr id="6" name="Picture 5">
              <a:extLst>
                <a:ext uri="{FF2B5EF4-FFF2-40B4-BE49-F238E27FC236}">
                  <a16:creationId xmlns:a16="http://schemas.microsoft.com/office/drawing/2014/main" id="{8F1E58DD-F129-BE46-B624-EFB2A7C4FF8C}"/>
                </a:ext>
              </a:extLst>
            </p:cNvPr>
            <p:cNvPicPr>
              <a:picLocks noChangeAspect="1"/>
            </p:cNvPicPr>
            <p:nvPr/>
          </p:nvPicPr>
          <p:blipFill>
            <a:blip r:embed="rId4"/>
            <a:stretch>
              <a:fillRect/>
            </a:stretch>
          </p:blipFill>
          <p:spPr>
            <a:xfrm>
              <a:off x="6203490" y="1653737"/>
              <a:ext cx="5515835" cy="3102986"/>
            </a:xfrm>
            <a:prstGeom prst="rect">
              <a:avLst/>
            </a:prstGeom>
          </p:spPr>
        </p:pic>
        <p:grpSp>
          <p:nvGrpSpPr>
            <p:cNvPr id="20" name="Group 19">
              <a:extLst>
                <a:ext uri="{FF2B5EF4-FFF2-40B4-BE49-F238E27FC236}">
                  <a16:creationId xmlns:a16="http://schemas.microsoft.com/office/drawing/2014/main" id="{D5BD1193-758E-EF4B-A281-7C454F914A03}"/>
                </a:ext>
              </a:extLst>
            </p:cNvPr>
            <p:cNvGrpSpPr/>
            <p:nvPr/>
          </p:nvGrpSpPr>
          <p:grpSpPr>
            <a:xfrm rot="262514">
              <a:off x="9083544" y="1818650"/>
              <a:ext cx="2467267" cy="2610430"/>
              <a:chOff x="8894244" y="1804662"/>
              <a:chExt cx="2698505" cy="3026765"/>
            </a:xfrm>
          </p:grpSpPr>
          <p:sp>
            <p:nvSpPr>
              <p:cNvPr id="16" name="Oval 15">
                <a:extLst>
                  <a:ext uri="{FF2B5EF4-FFF2-40B4-BE49-F238E27FC236}">
                    <a16:creationId xmlns:a16="http://schemas.microsoft.com/office/drawing/2014/main" id="{1A01AA98-859F-B94A-ADC5-D6F2233FD557}"/>
                  </a:ext>
                </a:extLst>
              </p:cNvPr>
              <p:cNvSpPr/>
              <p:nvPr/>
            </p:nvSpPr>
            <p:spPr bwMode="auto">
              <a:xfrm rot="5908185">
                <a:off x="10368338" y="1804745"/>
                <a:ext cx="1224329" cy="1224329"/>
              </a:xfrm>
              <a:prstGeom prst="ellipse">
                <a:avLst/>
              </a:prstGeom>
              <a:solidFill>
                <a:schemeClr val="accent5">
                  <a:lumMod val="60000"/>
                  <a:lumOff val="40000"/>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Freeform 18">
                <a:extLst>
                  <a:ext uri="{FF2B5EF4-FFF2-40B4-BE49-F238E27FC236}">
                    <a16:creationId xmlns:a16="http://schemas.microsoft.com/office/drawing/2014/main" id="{56032997-4E54-3A47-B5BD-DD531CA2015D}"/>
                  </a:ext>
                </a:extLst>
              </p:cNvPr>
              <p:cNvSpPr/>
              <p:nvPr/>
            </p:nvSpPr>
            <p:spPr bwMode="auto">
              <a:xfrm>
                <a:off x="8894244" y="1804662"/>
                <a:ext cx="2698505" cy="3026765"/>
              </a:xfrm>
              <a:custGeom>
                <a:avLst/>
                <a:gdLst>
                  <a:gd name="connsiteX0" fmla="*/ 1387574 w 2491279"/>
                  <a:gd name="connsiteY0" fmla="*/ 251822 h 2661012"/>
                  <a:gd name="connsiteX1" fmla="*/ 1382232 w 2491279"/>
                  <a:gd name="connsiteY1" fmla="*/ 258054 h 2661012"/>
                  <a:gd name="connsiteX2" fmla="*/ 1382692 w 2491279"/>
                  <a:gd name="connsiteY2" fmla="*/ 258310 h 2661012"/>
                  <a:gd name="connsiteX3" fmla="*/ 1845337 w 2491279"/>
                  <a:gd name="connsiteY3" fmla="*/ 889 h 2661012"/>
                  <a:gd name="connsiteX4" fmla="*/ 1969196 w 2491279"/>
                  <a:gd name="connsiteY4" fmla="*/ 6758 h 2661012"/>
                  <a:gd name="connsiteX5" fmla="*/ 2484521 w 2491279"/>
                  <a:gd name="connsiteY5" fmla="*/ 702411 h 2661012"/>
                  <a:gd name="connsiteX6" fmla="*/ 2401842 w 2491279"/>
                  <a:gd name="connsiteY6" fmla="*/ 931009 h 2661012"/>
                  <a:gd name="connsiteX7" fmla="*/ 2360097 w 2491279"/>
                  <a:gd name="connsiteY7" fmla="*/ 986483 h 2661012"/>
                  <a:gd name="connsiteX8" fmla="*/ 1488558 w 2491279"/>
                  <a:gd name="connsiteY8" fmla="*/ 2661012 h 2661012"/>
                  <a:gd name="connsiteX9" fmla="*/ 0 w 2491279"/>
                  <a:gd name="connsiteY9" fmla="*/ 1821040 h 2661012"/>
                  <a:gd name="connsiteX10" fmla="*/ 1397777 w 2491279"/>
                  <a:gd name="connsiteY10" fmla="*/ 238263 h 2661012"/>
                  <a:gd name="connsiteX11" fmla="*/ 1427363 w 2491279"/>
                  <a:gd name="connsiteY11" fmla="*/ 198947 h 2661012"/>
                  <a:gd name="connsiteX12" fmla="*/ 1845337 w 2491279"/>
                  <a:gd name="connsiteY12" fmla="*/ 889 h 2661012"/>
                  <a:gd name="connsiteX0" fmla="*/ 1497804 w 2601509"/>
                  <a:gd name="connsiteY0" fmla="*/ 251822 h 2661012"/>
                  <a:gd name="connsiteX1" fmla="*/ 1492462 w 2601509"/>
                  <a:gd name="connsiteY1" fmla="*/ 258054 h 2661012"/>
                  <a:gd name="connsiteX2" fmla="*/ 1492922 w 2601509"/>
                  <a:gd name="connsiteY2" fmla="*/ 258310 h 2661012"/>
                  <a:gd name="connsiteX3" fmla="*/ 1497804 w 2601509"/>
                  <a:gd name="connsiteY3" fmla="*/ 251822 h 2661012"/>
                  <a:gd name="connsiteX4" fmla="*/ 1955567 w 2601509"/>
                  <a:gd name="connsiteY4" fmla="*/ 889 h 2661012"/>
                  <a:gd name="connsiteX5" fmla="*/ 2079426 w 2601509"/>
                  <a:gd name="connsiteY5" fmla="*/ 6758 h 2661012"/>
                  <a:gd name="connsiteX6" fmla="*/ 2594751 w 2601509"/>
                  <a:gd name="connsiteY6" fmla="*/ 702411 h 2661012"/>
                  <a:gd name="connsiteX7" fmla="*/ 2512072 w 2601509"/>
                  <a:gd name="connsiteY7" fmla="*/ 931009 h 2661012"/>
                  <a:gd name="connsiteX8" fmla="*/ 2470327 w 2601509"/>
                  <a:gd name="connsiteY8" fmla="*/ 986483 h 2661012"/>
                  <a:gd name="connsiteX9" fmla="*/ 1598788 w 2601509"/>
                  <a:gd name="connsiteY9" fmla="*/ 2661012 h 2661012"/>
                  <a:gd name="connsiteX10" fmla="*/ 0 w 2601509"/>
                  <a:gd name="connsiteY10" fmla="*/ 1824264 h 2661012"/>
                  <a:gd name="connsiteX11" fmla="*/ 1508007 w 2601509"/>
                  <a:gd name="connsiteY11" fmla="*/ 238263 h 2661012"/>
                  <a:gd name="connsiteX12" fmla="*/ 1537593 w 2601509"/>
                  <a:gd name="connsiteY12" fmla="*/ 198947 h 2661012"/>
                  <a:gd name="connsiteX13" fmla="*/ 1955567 w 2601509"/>
                  <a:gd name="connsiteY13" fmla="*/ 889 h 2661012"/>
                  <a:gd name="connsiteX0" fmla="*/ 1497804 w 2601509"/>
                  <a:gd name="connsiteY0" fmla="*/ 251822 h 3017058"/>
                  <a:gd name="connsiteX1" fmla="*/ 1492462 w 2601509"/>
                  <a:gd name="connsiteY1" fmla="*/ 258054 h 3017058"/>
                  <a:gd name="connsiteX2" fmla="*/ 1492922 w 2601509"/>
                  <a:gd name="connsiteY2" fmla="*/ 258310 h 3017058"/>
                  <a:gd name="connsiteX3" fmla="*/ 1497804 w 2601509"/>
                  <a:gd name="connsiteY3" fmla="*/ 251822 h 3017058"/>
                  <a:gd name="connsiteX4" fmla="*/ 1955567 w 2601509"/>
                  <a:gd name="connsiteY4" fmla="*/ 889 h 3017058"/>
                  <a:gd name="connsiteX5" fmla="*/ 2079426 w 2601509"/>
                  <a:gd name="connsiteY5" fmla="*/ 6758 h 3017058"/>
                  <a:gd name="connsiteX6" fmla="*/ 2594751 w 2601509"/>
                  <a:gd name="connsiteY6" fmla="*/ 702411 h 3017058"/>
                  <a:gd name="connsiteX7" fmla="*/ 2512072 w 2601509"/>
                  <a:gd name="connsiteY7" fmla="*/ 931009 h 3017058"/>
                  <a:gd name="connsiteX8" fmla="*/ 2470327 w 2601509"/>
                  <a:gd name="connsiteY8" fmla="*/ 986483 h 3017058"/>
                  <a:gd name="connsiteX9" fmla="*/ 1518346 w 2601509"/>
                  <a:gd name="connsiteY9" fmla="*/ 3017058 h 3017058"/>
                  <a:gd name="connsiteX10" fmla="*/ 0 w 2601509"/>
                  <a:gd name="connsiteY10" fmla="*/ 1824264 h 3017058"/>
                  <a:gd name="connsiteX11" fmla="*/ 1508007 w 2601509"/>
                  <a:gd name="connsiteY11" fmla="*/ 238263 h 3017058"/>
                  <a:gd name="connsiteX12" fmla="*/ 1537593 w 2601509"/>
                  <a:gd name="connsiteY12" fmla="*/ 198947 h 3017058"/>
                  <a:gd name="connsiteX13" fmla="*/ 1955567 w 2601509"/>
                  <a:gd name="connsiteY13" fmla="*/ 889 h 3017058"/>
                  <a:gd name="connsiteX0" fmla="*/ 1594800 w 2698505"/>
                  <a:gd name="connsiteY0" fmla="*/ 251822 h 3017058"/>
                  <a:gd name="connsiteX1" fmla="*/ 1589458 w 2698505"/>
                  <a:gd name="connsiteY1" fmla="*/ 258054 h 3017058"/>
                  <a:gd name="connsiteX2" fmla="*/ 1589918 w 2698505"/>
                  <a:gd name="connsiteY2" fmla="*/ 258310 h 3017058"/>
                  <a:gd name="connsiteX3" fmla="*/ 1594800 w 2698505"/>
                  <a:gd name="connsiteY3" fmla="*/ 251822 h 3017058"/>
                  <a:gd name="connsiteX4" fmla="*/ 2052563 w 2698505"/>
                  <a:gd name="connsiteY4" fmla="*/ 889 h 3017058"/>
                  <a:gd name="connsiteX5" fmla="*/ 2176422 w 2698505"/>
                  <a:gd name="connsiteY5" fmla="*/ 6758 h 3017058"/>
                  <a:gd name="connsiteX6" fmla="*/ 2691747 w 2698505"/>
                  <a:gd name="connsiteY6" fmla="*/ 702411 h 3017058"/>
                  <a:gd name="connsiteX7" fmla="*/ 2609068 w 2698505"/>
                  <a:gd name="connsiteY7" fmla="*/ 931009 h 3017058"/>
                  <a:gd name="connsiteX8" fmla="*/ 2567323 w 2698505"/>
                  <a:gd name="connsiteY8" fmla="*/ 986483 h 3017058"/>
                  <a:gd name="connsiteX9" fmla="*/ 1615342 w 2698505"/>
                  <a:gd name="connsiteY9" fmla="*/ 3017058 h 3017058"/>
                  <a:gd name="connsiteX10" fmla="*/ 0 w 2698505"/>
                  <a:gd name="connsiteY10" fmla="*/ 1406797 h 3017058"/>
                  <a:gd name="connsiteX11" fmla="*/ 1605003 w 2698505"/>
                  <a:gd name="connsiteY11" fmla="*/ 238263 h 3017058"/>
                  <a:gd name="connsiteX12" fmla="*/ 1634589 w 2698505"/>
                  <a:gd name="connsiteY12" fmla="*/ 198947 h 3017058"/>
                  <a:gd name="connsiteX13" fmla="*/ 2052563 w 2698505"/>
                  <a:gd name="connsiteY13" fmla="*/ 889 h 3017058"/>
                  <a:gd name="connsiteX0" fmla="*/ 1594800 w 2698505"/>
                  <a:gd name="connsiteY0" fmla="*/ 251822 h 3026765"/>
                  <a:gd name="connsiteX1" fmla="*/ 1589458 w 2698505"/>
                  <a:gd name="connsiteY1" fmla="*/ 258054 h 3026765"/>
                  <a:gd name="connsiteX2" fmla="*/ 1589918 w 2698505"/>
                  <a:gd name="connsiteY2" fmla="*/ 258310 h 3026765"/>
                  <a:gd name="connsiteX3" fmla="*/ 1594800 w 2698505"/>
                  <a:gd name="connsiteY3" fmla="*/ 251822 h 3026765"/>
                  <a:gd name="connsiteX4" fmla="*/ 2052563 w 2698505"/>
                  <a:gd name="connsiteY4" fmla="*/ 889 h 3026765"/>
                  <a:gd name="connsiteX5" fmla="*/ 2176422 w 2698505"/>
                  <a:gd name="connsiteY5" fmla="*/ 6758 h 3026765"/>
                  <a:gd name="connsiteX6" fmla="*/ 2691747 w 2698505"/>
                  <a:gd name="connsiteY6" fmla="*/ 702411 h 3026765"/>
                  <a:gd name="connsiteX7" fmla="*/ 2609068 w 2698505"/>
                  <a:gd name="connsiteY7" fmla="*/ 931009 h 3026765"/>
                  <a:gd name="connsiteX8" fmla="*/ 2567323 w 2698505"/>
                  <a:gd name="connsiteY8" fmla="*/ 986483 h 3026765"/>
                  <a:gd name="connsiteX9" fmla="*/ 1495680 w 2698505"/>
                  <a:gd name="connsiteY9" fmla="*/ 3026765 h 3026765"/>
                  <a:gd name="connsiteX10" fmla="*/ 0 w 2698505"/>
                  <a:gd name="connsiteY10" fmla="*/ 1406797 h 3026765"/>
                  <a:gd name="connsiteX11" fmla="*/ 1605003 w 2698505"/>
                  <a:gd name="connsiteY11" fmla="*/ 238263 h 3026765"/>
                  <a:gd name="connsiteX12" fmla="*/ 1634589 w 2698505"/>
                  <a:gd name="connsiteY12" fmla="*/ 198947 h 3026765"/>
                  <a:gd name="connsiteX13" fmla="*/ 2052563 w 2698505"/>
                  <a:gd name="connsiteY13" fmla="*/ 889 h 3026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98505" h="3026765">
                    <a:moveTo>
                      <a:pt x="1594800" y="251822"/>
                    </a:moveTo>
                    <a:lnTo>
                      <a:pt x="1589458" y="258054"/>
                    </a:lnTo>
                    <a:lnTo>
                      <a:pt x="1589918" y="258310"/>
                    </a:lnTo>
                    <a:lnTo>
                      <a:pt x="1594800" y="251822"/>
                    </a:lnTo>
                    <a:close/>
                    <a:moveTo>
                      <a:pt x="2052563" y="889"/>
                    </a:moveTo>
                    <a:cubicBezTo>
                      <a:pt x="2093180" y="-1308"/>
                      <a:pt x="2134622" y="534"/>
                      <a:pt x="2176422" y="6758"/>
                    </a:cubicBezTo>
                    <a:cubicBezTo>
                      <a:pt x="2510824" y="56554"/>
                      <a:pt x="2741543" y="368009"/>
                      <a:pt x="2691747" y="702411"/>
                    </a:cubicBezTo>
                    <a:cubicBezTo>
                      <a:pt x="2679298" y="786012"/>
                      <a:pt x="2650495" y="863132"/>
                      <a:pt x="2609068" y="931009"/>
                    </a:cubicBezTo>
                    <a:lnTo>
                      <a:pt x="2567323" y="986483"/>
                    </a:lnTo>
                    <a:lnTo>
                      <a:pt x="1495680" y="3026765"/>
                    </a:lnTo>
                    <a:lnTo>
                      <a:pt x="0" y="1406797"/>
                    </a:lnTo>
                    <a:lnTo>
                      <a:pt x="1605003" y="238263"/>
                    </a:lnTo>
                    <a:lnTo>
                      <a:pt x="1634589" y="198947"/>
                    </a:lnTo>
                    <a:cubicBezTo>
                      <a:pt x="1740825" y="83061"/>
                      <a:pt x="1890096" y="9673"/>
                      <a:pt x="2052563" y="889"/>
                    </a:cubicBezTo>
                    <a:close/>
                  </a:path>
                </a:pathLst>
              </a:custGeom>
              <a:solidFill>
                <a:schemeClr val="accent5">
                  <a:lumMod val="60000"/>
                  <a:lumOff val="40000"/>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grpSp>
        <p:pic>
          <p:nvPicPr>
            <p:cNvPr id="15" name="Picture 14">
              <a:extLst>
                <a:ext uri="{FF2B5EF4-FFF2-40B4-BE49-F238E27FC236}">
                  <a16:creationId xmlns:a16="http://schemas.microsoft.com/office/drawing/2014/main" id="{73EF813D-91A9-AD4B-BEC9-E7B2EC30D536}"/>
                </a:ext>
              </a:extLst>
            </p:cNvPr>
            <p:cNvPicPr>
              <a:picLocks noChangeAspect="1"/>
            </p:cNvPicPr>
            <p:nvPr/>
          </p:nvPicPr>
          <p:blipFill rotWithShape="1">
            <a:blip r:embed="rId4"/>
            <a:srcRect l="76308" t="6284" r="2113" b="55359"/>
            <a:stretch/>
          </p:blipFill>
          <p:spPr>
            <a:xfrm>
              <a:off x="8471709" y="2855706"/>
              <a:ext cx="2033285" cy="2033285"/>
            </a:xfrm>
            <a:prstGeom prst="ellipse">
              <a:avLst/>
            </a:prstGeom>
            <a:ln w="9525">
              <a:solidFill>
                <a:schemeClr val="tx1"/>
              </a:solidFill>
            </a:ln>
          </p:spPr>
        </p:pic>
      </p:grpSp>
    </p:spTree>
    <p:extLst>
      <p:ext uri="{BB962C8B-B14F-4D97-AF65-F5344CB8AC3E}">
        <p14:creationId xmlns:p14="http://schemas.microsoft.com/office/powerpoint/2010/main" val="4045976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29EDB2B4-3191-45C4-8A24-42B0419BBF25}"/>
              </a:ext>
            </a:extLst>
          </p:cNvPr>
          <p:cNvSpPr>
            <a:spLocks noGrp="1"/>
          </p:cNvSpPr>
          <p:nvPr>
            <p:ph type="title"/>
          </p:nvPr>
        </p:nvSpPr>
        <p:spPr/>
        <p:txBody>
          <a:bodyPr/>
          <a:lstStyle/>
          <a:p>
            <a:r>
              <a:rPr lang="en-US"/>
              <a:t>Enable a remote workforce</a:t>
            </a:r>
            <a:br>
              <a:rPr lang="en-US"/>
            </a:br>
            <a:endParaRPr lang="en-US"/>
          </a:p>
        </p:txBody>
      </p:sp>
      <p:sp>
        <p:nvSpPr>
          <p:cNvPr id="22" name="Text Placeholder 21">
            <a:extLst>
              <a:ext uri="{FF2B5EF4-FFF2-40B4-BE49-F238E27FC236}">
                <a16:creationId xmlns:a16="http://schemas.microsoft.com/office/drawing/2014/main" id="{739E4D89-6094-4D8F-A0B3-DB0230621DB6}"/>
              </a:ext>
            </a:extLst>
          </p:cNvPr>
          <p:cNvSpPr>
            <a:spLocks noGrp="1"/>
          </p:cNvSpPr>
          <p:nvPr>
            <p:ph type="body" sz="quarter" idx="10"/>
          </p:nvPr>
        </p:nvSpPr>
        <p:spPr>
          <a:xfrm>
            <a:off x="465137" y="2333511"/>
            <a:ext cx="5889626" cy="2215991"/>
          </a:xfrm>
        </p:spPr>
        <p:txBody>
          <a:bodyPr/>
          <a:lstStyle/>
          <a:p>
            <a:pPr lvl="1"/>
            <a:r>
              <a:rPr lang="en-US"/>
              <a:t>Use robust mobile features.</a:t>
            </a:r>
          </a:p>
          <a:p>
            <a:pPr lvl="1"/>
            <a:endParaRPr lang="en-US"/>
          </a:p>
          <a:p>
            <a:pPr lvl="1"/>
            <a:r>
              <a:rPr lang="en-US"/>
              <a:t>Ensure one experience across devices.</a:t>
            </a:r>
          </a:p>
          <a:p>
            <a:pPr lvl="1"/>
            <a:endParaRPr lang="en-US"/>
          </a:p>
          <a:p>
            <a:pPr lvl="1"/>
            <a:r>
              <a:rPr lang="en-US"/>
              <a:t>Provide secure access wherever your </a:t>
            </a:r>
            <a:br>
              <a:rPr lang="en-US"/>
            </a:br>
            <a:r>
              <a:rPr lang="en-US"/>
              <a:t>team needs to work.</a:t>
            </a:r>
          </a:p>
          <a:p>
            <a:endParaRPr lang="en-US"/>
          </a:p>
        </p:txBody>
      </p:sp>
      <p:grpSp>
        <p:nvGrpSpPr>
          <p:cNvPr id="39" name="Group 38">
            <a:extLst>
              <a:ext uri="{FF2B5EF4-FFF2-40B4-BE49-F238E27FC236}">
                <a16:creationId xmlns:a16="http://schemas.microsoft.com/office/drawing/2014/main" id="{54EF7984-857D-4C3F-A811-81413E02EB3A}"/>
              </a:ext>
            </a:extLst>
          </p:cNvPr>
          <p:cNvGrpSpPr/>
          <p:nvPr/>
        </p:nvGrpSpPr>
        <p:grpSpPr>
          <a:xfrm>
            <a:off x="5611159" y="623262"/>
            <a:ext cx="7070934" cy="5946013"/>
            <a:chOff x="5611159" y="623262"/>
            <a:chExt cx="7070934" cy="5946013"/>
          </a:xfrm>
        </p:grpSpPr>
        <p:grpSp>
          <p:nvGrpSpPr>
            <p:cNvPr id="40" name="Group 39">
              <a:extLst>
                <a:ext uri="{FF2B5EF4-FFF2-40B4-BE49-F238E27FC236}">
                  <a16:creationId xmlns:a16="http://schemas.microsoft.com/office/drawing/2014/main" id="{8D03379D-127E-4AA9-A0C2-20A37A1CE277}"/>
                </a:ext>
              </a:extLst>
            </p:cNvPr>
            <p:cNvGrpSpPr/>
            <p:nvPr/>
          </p:nvGrpSpPr>
          <p:grpSpPr>
            <a:xfrm>
              <a:off x="5768168" y="623262"/>
              <a:ext cx="6913925" cy="4148355"/>
              <a:chOff x="4206965" y="678920"/>
              <a:chExt cx="7565935" cy="4539561"/>
            </a:xfrm>
          </p:grpSpPr>
          <p:grpSp>
            <p:nvGrpSpPr>
              <p:cNvPr id="66" name="Group 65">
                <a:extLst>
                  <a:ext uri="{FF2B5EF4-FFF2-40B4-BE49-F238E27FC236}">
                    <a16:creationId xmlns:a16="http://schemas.microsoft.com/office/drawing/2014/main" id="{0E6C4548-EB73-465C-9A83-18FED10B8BA3}"/>
                  </a:ext>
                </a:extLst>
              </p:cNvPr>
              <p:cNvGrpSpPr/>
              <p:nvPr/>
            </p:nvGrpSpPr>
            <p:grpSpPr>
              <a:xfrm>
                <a:off x="4206965" y="678920"/>
                <a:ext cx="7565935" cy="4539561"/>
                <a:chOff x="-2795534" y="1302726"/>
                <a:chExt cx="8229510" cy="4937706"/>
              </a:xfrm>
            </p:grpSpPr>
            <p:pic>
              <p:nvPicPr>
                <p:cNvPr id="68" name="Picture 67" descr="computer-screen.png">
                  <a:extLst>
                    <a:ext uri="{FF2B5EF4-FFF2-40B4-BE49-F238E27FC236}">
                      <a16:creationId xmlns:a16="http://schemas.microsoft.com/office/drawing/2014/main" id="{D9936B4C-7CF6-4513-ABE7-80050D8DA5F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95534" y="1302726"/>
                  <a:ext cx="8229510" cy="4937706"/>
                </a:xfrm>
                <a:prstGeom prst="rect">
                  <a:avLst/>
                </a:prstGeom>
              </p:spPr>
            </p:pic>
            <p:pic>
              <p:nvPicPr>
                <p:cNvPr id="69" name="Picture 68">
                  <a:extLst>
                    <a:ext uri="{FF2B5EF4-FFF2-40B4-BE49-F238E27FC236}">
                      <a16:creationId xmlns:a16="http://schemas.microsoft.com/office/drawing/2014/main" id="{3DC01631-C5D5-45C5-AE39-C141487426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019" r="5021"/>
                <a:stretch/>
              </p:blipFill>
              <p:spPr>
                <a:xfrm>
                  <a:off x="-1800604" y="1743032"/>
                  <a:ext cx="6257692" cy="3723350"/>
                </a:xfrm>
                <a:prstGeom prst="rect">
                  <a:avLst/>
                </a:prstGeom>
              </p:spPr>
            </p:pic>
          </p:grpSp>
          <p:sp>
            <p:nvSpPr>
              <p:cNvPr id="67" name="Rectangle 66">
                <a:extLst>
                  <a:ext uri="{FF2B5EF4-FFF2-40B4-BE49-F238E27FC236}">
                    <a16:creationId xmlns:a16="http://schemas.microsoft.com/office/drawing/2014/main" id="{545A64F8-9C53-4DD3-93AA-2EC60AA10541}"/>
                  </a:ext>
                </a:extLst>
              </p:cNvPr>
              <p:cNvSpPr/>
              <p:nvPr/>
            </p:nvSpPr>
            <p:spPr bwMode="auto">
              <a:xfrm>
                <a:off x="5635827" y="1125323"/>
                <a:ext cx="306619" cy="11035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sp>
          <p:nvSpPr>
            <p:cNvPr id="41" name="Rectangle 40">
              <a:extLst>
                <a:ext uri="{FF2B5EF4-FFF2-40B4-BE49-F238E27FC236}">
                  <a16:creationId xmlns:a16="http://schemas.microsoft.com/office/drawing/2014/main" id="{1FA9DA49-8FE9-4989-8F57-CEFBAFE7F070}"/>
                </a:ext>
              </a:extLst>
            </p:cNvPr>
            <p:cNvSpPr/>
            <p:nvPr/>
          </p:nvSpPr>
          <p:spPr bwMode="auto">
            <a:xfrm>
              <a:off x="11966605" y="4354236"/>
              <a:ext cx="715488" cy="47436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42" name="Group 41">
              <a:extLst>
                <a:ext uri="{FF2B5EF4-FFF2-40B4-BE49-F238E27FC236}">
                  <a16:creationId xmlns:a16="http://schemas.microsoft.com/office/drawing/2014/main" id="{3A13A8AE-66CF-4DC7-AE48-669567BA915C}"/>
                </a:ext>
              </a:extLst>
            </p:cNvPr>
            <p:cNvGrpSpPr/>
            <p:nvPr/>
          </p:nvGrpSpPr>
          <p:grpSpPr>
            <a:xfrm>
              <a:off x="5611159" y="2267969"/>
              <a:ext cx="5253279" cy="3677296"/>
              <a:chOff x="6182572" y="527192"/>
              <a:chExt cx="4754828" cy="3328380"/>
            </a:xfrm>
          </p:grpSpPr>
          <p:pic>
            <p:nvPicPr>
              <p:cNvPr id="64" name="Picture 63" descr="tablet-image.png">
                <a:extLst>
                  <a:ext uri="{FF2B5EF4-FFF2-40B4-BE49-F238E27FC236}">
                    <a16:creationId xmlns:a16="http://schemas.microsoft.com/office/drawing/2014/main" id="{80AC6E54-6205-4BB8-80B3-5DB7F178559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82572" y="527192"/>
                <a:ext cx="4754828" cy="3328380"/>
              </a:xfrm>
              <a:prstGeom prst="rect">
                <a:avLst/>
              </a:prstGeom>
            </p:spPr>
          </p:pic>
          <p:pic>
            <p:nvPicPr>
              <p:cNvPr id="65" name="Picture 64">
                <a:extLst>
                  <a:ext uri="{FF2B5EF4-FFF2-40B4-BE49-F238E27FC236}">
                    <a16:creationId xmlns:a16="http://schemas.microsoft.com/office/drawing/2014/main" id="{AE9EC652-EF5D-42C7-A01B-48252853A59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2090"/>
              <a:stretch/>
            </p:blipFill>
            <p:spPr>
              <a:xfrm>
                <a:off x="6456142" y="893055"/>
                <a:ext cx="4257439" cy="2589694"/>
              </a:xfrm>
              <a:prstGeom prst="rect">
                <a:avLst/>
              </a:prstGeom>
            </p:spPr>
          </p:pic>
        </p:grpSp>
        <p:grpSp>
          <p:nvGrpSpPr>
            <p:cNvPr id="43" name="Group 42">
              <a:extLst>
                <a:ext uri="{FF2B5EF4-FFF2-40B4-BE49-F238E27FC236}">
                  <a16:creationId xmlns:a16="http://schemas.microsoft.com/office/drawing/2014/main" id="{1D40805C-3D47-4355-A90D-7E064C0FAB96}"/>
                </a:ext>
              </a:extLst>
            </p:cNvPr>
            <p:cNvGrpSpPr/>
            <p:nvPr/>
          </p:nvGrpSpPr>
          <p:grpSpPr>
            <a:xfrm>
              <a:off x="8237799" y="4092697"/>
              <a:ext cx="1537425" cy="2449027"/>
              <a:chOff x="2557646" y="4701696"/>
              <a:chExt cx="2496573" cy="3976895"/>
            </a:xfrm>
          </p:grpSpPr>
          <p:sp>
            <p:nvSpPr>
              <p:cNvPr id="57" name="Rectangle 56">
                <a:extLst>
                  <a:ext uri="{FF2B5EF4-FFF2-40B4-BE49-F238E27FC236}">
                    <a16:creationId xmlns:a16="http://schemas.microsoft.com/office/drawing/2014/main" id="{79877ECC-83E1-45B2-AB32-2B9D01987226}"/>
                  </a:ext>
                </a:extLst>
              </p:cNvPr>
              <p:cNvSpPr/>
              <p:nvPr/>
            </p:nvSpPr>
            <p:spPr bwMode="auto">
              <a:xfrm>
                <a:off x="2988120" y="4811133"/>
                <a:ext cx="1717992" cy="661914"/>
              </a:xfrm>
              <a:prstGeom prst="rect">
                <a:avLst/>
              </a:prstGeom>
              <a:solidFill>
                <a:srgbClr val="F6F6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8" name="Rectangle 57">
                <a:extLst>
                  <a:ext uri="{FF2B5EF4-FFF2-40B4-BE49-F238E27FC236}">
                    <a16:creationId xmlns:a16="http://schemas.microsoft.com/office/drawing/2014/main" id="{577812AD-AB01-4268-8D36-264208855A03}"/>
                  </a:ext>
                </a:extLst>
              </p:cNvPr>
              <p:cNvSpPr/>
              <p:nvPr/>
            </p:nvSpPr>
            <p:spPr bwMode="auto">
              <a:xfrm>
                <a:off x="2988120" y="5473048"/>
                <a:ext cx="1717992" cy="28695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59" name="Picture 58">
                <a:extLst>
                  <a:ext uri="{FF2B5EF4-FFF2-40B4-BE49-F238E27FC236}">
                    <a16:creationId xmlns:a16="http://schemas.microsoft.com/office/drawing/2014/main" id="{F4570AB0-5A05-410D-B7AC-995C79F30B2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8100" b="12114"/>
              <a:stretch/>
            </p:blipFill>
            <p:spPr>
              <a:xfrm>
                <a:off x="2988120" y="5473048"/>
                <a:ext cx="1676557" cy="2491255"/>
              </a:xfrm>
              <a:prstGeom prst="rect">
                <a:avLst/>
              </a:prstGeom>
            </p:spPr>
          </p:pic>
          <p:pic>
            <p:nvPicPr>
              <p:cNvPr id="60" name="Picture 59">
                <a:extLst>
                  <a:ext uri="{FF2B5EF4-FFF2-40B4-BE49-F238E27FC236}">
                    <a16:creationId xmlns:a16="http://schemas.microsoft.com/office/drawing/2014/main" id="{440F3406-C6A9-44AC-9F8C-C9869758A6A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90505"/>
              <a:stretch/>
            </p:blipFill>
            <p:spPr>
              <a:xfrm>
                <a:off x="2988120" y="5062662"/>
                <a:ext cx="1676557" cy="296457"/>
              </a:xfrm>
              <a:prstGeom prst="rect">
                <a:avLst/>
              </a:prstGeom>
            </p:spPr>
          </p:pic>
          <p:pic>
            <p:nvPicPr>
              <p:cNvPr id="61" name="Picture 60">
                <a:extLst>
                  <a:ext uri="{FF2B5EF4-FFF2-40B4-BE49-F238E27FC236}">
                    <a16:creationId xmlns:a16="http://schemas.microsoft.com/office/drawing/2014/main" id="{AA2401A8-72E1-40EE-82DF-8BEA5DA581A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94066" b="1406"/>
              <a:stretch/>
            </p:blipFill>
            <p:spPr>
              <a:xfrm>
                <a:off x="2988120" y="8268435"/>
                <a:ext cx="1676557" cy="141392"/>
              </a:xfrm>
              <a:prstGeom prst="rect">
                <a:avLst/>
              </a:prstGeom>
            </p:spPr>
          </p:pic>
          <p:sp>
            <p:nvSpPr>
              <p:cNvPr id="62" name="Rectangle 61">
                <a:extLst>
                  <a:ext uri="{FF2B5EF4-FFF2-40B4-BE49-F238E27FC236}">
                    <a16:creationId xmlns:a16="http://schemas.microsoft.com/office/drawing/2014/main" id="{8D8FE382-CC58-4F47-97B8-30B15AA4D2AD}"/>
                  </a:ext>
                </a:extLst>
              </p:cNvPr>
              <p:cNvSpPr/>
              <p:nvPr/>
            </p:nvSpPr>
            <p:spPr bwMode="auto">
              <a:xfrm>
                <a:off x="3380680" y="5210889"/>
                <a:ext cx="1283997" cy="178778"/>
              </a:xfrm>
              <a:prstGeom prst="rect">
                <a:avLst/>
              </a:prstGeom>
              <a:solidFill>
                <a:srgbClr val="F6F6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63" name="Picture 62">
                <a:extLst>
                  <a:ext uri="{FF2B5EF4-FFF2-40B4-BE49-F238E27FC236}">
                    <a16:creationId xmlns:a16="http://schemas.microsoft.com/office/drawing/2014/main" id="{CB0D3C49-ACCB-4122-A334-68E489F21CD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557646" y="4701696"/>
                <a:ext cx="2496573" cy="3976895"/>
              </a:xfrm>
              <a:prstGeom prst="rect">
                <a:avLst/>
              </a:prstGeom>
            </p:spPr>
          </p:pic>
        </p:grpSp>
        <p:grpSp>
          <p:nvGrpSpPr>
            <p:cNvPr id="44" name="Group 43">
              <a:extLst>
                <a:ext uri="{FF2B5EF4-FFF2-40B4-BE49-F238E27FC236}">
                  <a16:creationId xmlns:a16="http://schemas.microsoft.com/office/drawing/2014/main" id="{20CE5CA1-0187-483B-AF24-B627403F7304}"/>
                </a:ext>
              </a:extLst>
            </p:cNvPr>
            <p:cNvGrpSpPr/>
            <p:nvPr/>
          </p:nvGrpSpPr>
          <p:grpSpPr>
            <a:xfrm>
              <a:off x="9587249" y="3867662"/>
              <a:ext cx="1507421" cy="2701613"/>
              <a:chOff x="8652196" y="3220751"/>
              <a:chExt cx="1980383" cy="3549259"/>
            </a:xfrm>
          </p:grpSpPr>
          <p:grpSp>
            <p:nvGrpSpPr>
              <p:cNvPr id="53" name="Group 52">
                <a:extLst>
                  <a:ext uri="{FF2B5EF4-FFF2-40B4-BE49-F238E27FC236}">
                    <a16:creationId xmlns:a16="http://schemas.microsoft.com/office/drawing/2014/main" id="{E33CEAAD-F252-4297-AE08-1FCC86C69EF3}"/>
                  </a:ext>
                </a:extLst>
              </p:cNvPr>
              <p:cNvGrpSpPr/>
              <p:nvPr/>
            </p:nvGrpSpPr>
            <p:grpSpPr>
              <a:xfrm>
                <a:off x="8652196" y="3220751"/>
                <a:ext cx="1980383" cy="3549259"/>
                <a:chOff x="4718525" y="1769950"/>
                <a:chExt cx="2933701" cy="5257800"/>
              </a:xfrm>
            </p:grpSpPr>
            <p:pic>
              <p:nvPicPr>
                <p:cNvPr id="55" name="Picture 54">
                  <a:extLst>
                    <a:ext uri="{FF2B5EF4-FFF2-40B4-BE49-F238E27FC236}">
                      <a16:creationId xmlns:a16="http://schemas.microsoft.com/office/drawing/2014/main" id="{B281F0E1-6499-428D-A7FE-C5E048F651A3}"/>
                    </a:ext>
                  </a:extLst>
                </p:cNvPr>
                <p:cNvPicPr>
                  <a:picLocks noChangeAspect="1"/>
                </p:cNvPicPr>
                <p:nvPr/>
              </p:nvPicPr>
              <p:blipFill>
                <a:blip r:embed="rId9"/>
                <a:stretch>
                  <a:fillRect/>
                </a:stretch>
              </p:blipFill>
              <p:spPr>
                <a:xfrm>
                  <a:off x="4718525" y="1769950"/>
                  <a:ext cx="2933701" cy="5257800"/>
                </a:xfrm>
                <a:prstGeom prst="rect">
                  <a:avLst/>
                </a:prstGeom>
              </p:spPr>
            </p:pic>
            <p:pic>
              <p:nvPicPr>
                <p:cNvPr id="56" name="Picture 55">
                  <a:extLst>
                    <a:ext uri="{FF2B5EF4-FFF2-40B4-BE49-F238E27FC236}">
                      <a16:creationId xmlns:a16="http://schemas.microsoft.com/office/drawing/2014/main" id="{C0463D74-B32D-430E-BF6E-3A173952467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84323" y="2675929"/>
                  <a:ext cx="2239091" cy="3712679"/>
                </a:xfrm>
                <a:prstGeom prst="rect">
                  <a:avLst/>
                </a:prstGeom>
              </p:spPr>
            </p:pic>
          </p:grpSp>
          <p:sp>
            <p:nvSpPr>
              <p:cNvPr id="54" name="Rectangle 53">
                <a:extLst>
                  <a:ext uri="{FF2B5EF4-FFF2-40B4-BE49-F238E27FC236}">
                    <a16:creationId xmlns:a16="http://schemas.microsoft.com/office/drawing/2014/main" id="{3E7C71FE-55F1-40F3-AFBA-BA5A70203043}"/>
                  </a:ext>
                </a:extLst>
              </p:cNvPr>
              <p:cNvSpPr/>
              <p:nvPr/>
            </p:nvSpPr>
            <p:spPr bwMode="auto">
              <a:xfrm>
                <a:off x="9216089" y="3946084"/>
                <a:ext cx="372277" cy="92154"/>
              </a:xfrm>
              <a:prstGeom prst="rect">
                <a:avLst/>
              </a:prstGeom>
              <a:solidFill>
                <a:srgbClr val="F1F1F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45" name="Group 44">
              <a:extLst>
                <a:ext uri="{FF2B5EF4-FFF2-40B4-BE49-F238E27FC236}">
                  <a16:creationId xmlns:a16="http://schemas.microsoft.com/office/drawing/2014/main" id="{A5CFF3E1-D10C-408B-952B-9CFE00849A95}"/>
                </a:ext>
              </a:extLst>
            </p:cNvPr>
            <p:cNvGrpSpPr/>
            <p:nvPr/>
          </p:nvGrpSpPr>
          <p:grpSpPr>
            <a:xfrm>
              <a:off x="10976056" y="3933036"/>
              <a:ext cx="1402777" cy="2620899"/>
              <a:chOff x="10782332" y="3286125"/>
              <a:chExt cx="1842906" cy="3443221"/>
            </a:xfrm>
          </p:grpSpPr>
          <p:grpSp>
            <p:nvGrpSpPr>
              <p:cNvPr id="46" name="Group 45">
                <a:extLst>
                  <a:ext uri="{FF2B5EF4-FFF2-40B4-BE49-F238E27FC236}">
                    <a16:creationId xmlns:a16="http://schemas.microsoft.com/office/drawing/2014/main" id="{2FFB6785-6C38-4B06-8B77-34D0EC55B8B0}"/>
                  </a:ext>
                </a:extLst>
              </p:cNvPr>
              <p:cNvGrpSpPr/>
              <p:nvPr/>
            </p:nvGrpSpPr>
            <p:grpSpPr>
              <a:xfrm>
                <a:off x="10782332" y="3286125"/>
                <a:ext cx="1842906" cy="3443221"/>
                <a:chOff x="7559496" y="5293500"/>
                <a:chExt cx="2342260" cy="4376196"/>
              </a:xfrm>
            </p:grpSpPr>
            <p:sp>
              <p:nvSpPr>
                <p:cNvPr id="48" name="Rectangle 47">
                  <a:extLst>
                    <a:ext uri="{FF2B5EF4-FFF2-40B4-BE49-F238E27FC236}">
                      <a16:creationId xmlns:a16="http://schemas.microsoft.com/office/drawing/2014/main" id="{DFCBF877-9473-4906-B25A-046F1F2BA151}"/>
                    </a:ext>
                  </a:extLst>
                </p:cNvPr>
                <p:cNvSpPr/>
                <p:nvPr/>
              </p:nvSpPr>
              <p:spPr bwMode="auto">
                <a:xfrm>
                  <a:off x="7824248" y="5608948"/>
                  <a:ext cx="1793809" cy="3742442"/>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9" name="Picture 48">
                  <a:extLst>
                    <a:ext uri="{FF2B5EF4-FFF2-40B4-BE49-F238E27FC236}">
                      <a16:creationId xmlns:a16="http://schemas.microsoft.com/office/drawing/2014/main" id="{CA59DFC2-F88B-4D28-953B-B14D762D758E}"/>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b="8178"/>
                <a:stretch/>
              </p:blipFill>
              <p:spPr>
                <a:xfrm>
                  <a:off x="7831822" y="5651318"/>
                  <a:ext cx="1812511" cy="2740346"/>
                </a:xfrm>
                <a:prstGeom prst="rect">
                  <a:avLst/>
                </a:prstGeom>
              </p:spPr>
            </p:pic>
            <p:pic>
              <p:nvPicPr>
                <p:cNvPr id="50" name="Picture 49">
                  <a:extLst>
                    <a:ext uri="{FF2B5EF4-FFF2-40B4-BE49-F238E27FC236}">
                      <a16:creationId xmlns:a16="http://schemas.microsoft.com/office/drawing/2014/main" id="{53C1B6F4-6815-4FF6-A60D-3E12B8A3AD30}"/>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t="92874"/>
                <a:stretch/>
              </p:blipFill>
              <p:spPr>
                <a:xfrm>
                  <a:off x="7816401" y="9071134"/>
                  <a:ext cx="1842738" cy="216206"/>
                </a:xfrm>
                <a:prstGeom prst="rect">
                  <a:avLst/>
                </a:prstGeom>
              </p:spPr>
            </p:pic>
            <p:pic>
              <p:nvPicPr>
                <p:cNvPr id="51" name="Picture 50">
                  <a:extLst>
                    <a:ext uri="{FF2B5EF4-FFF2-40B4-BE49-F238E27FC236}">
                      <a16:creationId xmlns:a16="http://schemas.microsoft.com/office/drawing/2014/main" id="{1A56555E-BB1B-4C73-9090-C40834A8B1E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t="9470" b="67258"/>
                <a:stretch/>
              </p:blipFill>
              <p:spPr>
                <a:xfrm>
                  <a:off x="7817584" y="8390204"/>
                  <a:ext cx="1826748" cy="699982"/>
                </a:xfrm>
                <a:prstGeom prst="rect">
                  <a:avLst/>
                </a:prstGeom>
              </p:spPr>
            </p:pic>
            <p:pic>
              <p:nvPicPr>
                <p:cNvPr id="52" name="Picture 51">
                  <a:extLst>
                    <a:ext uri="{FF2B5EF4-FFF2-40B4-BE49-F238E27FC236}">
                      <a16:creationId xmlns:a16="http://schemas.microsoft.com/office/drawing/2014/main" id="{F9B36651-5593-455F-A522-8E84E20FE54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559496" y="5293500"/>
                  <a:ext cx="2342260" cy="4376196"/>
                </a:xfrm>
                <a:prstGeom prst="rect">
                  <a:avLst/>
                </a:prstGeom>
              </p:spPr>
            </p:pic>
          </p:grpSp>
          <p:sp>
            <p:nvSpPr>
              <p:cNvPr id="47" name="Rectangle 46">
                <a:extLst>
                  <a:ext uri="{FF2B5EF4-FFF2-40B4-BE49-F238E27FC236}">
                    <a16:creationId xmlns:a16="http://schemas.microsoft.com/office/drawing/2014/main" id="{B3F39BA0-3210-42DD-8BE8-FDAC2A7FE9A0}"/>
                  </a:ext>
                </a:extLst>
              </p:cNvPr>
              <p:cNvSpPr/>
              <p:nvPr/>
            </p:nvSpPr>
            <p:spPr bwMode="auto">
              <a:xfrm>
                <a:off x="11236252" y="3802077"/>
                <a:ext cx="372277" cy="45719"/>
              </a:xfrm>
              <a:prstGeom prst="rect">
                <a:avLst/>
              </a:prstGeom>
              <a:solidFill>
                <a:srgbClr val="F1F1F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167095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E9FB31-577C-1041-BCC5-90241D2A0ED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73105" y="0"/>
            <a:ext cx="5674409" cy="6994525"/>
          </a:xfrm>
          <a:prstGeom prst="rect">
            <a:avLst/>
          </a:prstGeom>
        </p:spPr>
      </p:pic>
      <p:sp>
        <p:nvSpPr>
          <p:cNvPr id="8" name="Title 1"/>
          <p:cNvSpPr>
            <a:spLocks noGrp="1"/>
          </p:cNvSpPr>
          <p:nvPr>
            <p:ph type="title"/>
          </p:nvPr>
        </p:nvSpPr>
        <p:spPr/>
        <p:txBody>
          <a:bodyPr/>
          <a:lstStyle/>
          <a:p>
            <a:r>
              <a:rPr lang="en-US"/>
              <a:t>Get an end-to-end view of your business</a:t>
            </a:r>
          </a:p>
        </p:txBody>
      </p:sp>
      <p:sp>
        <p:nvSpPr>
          <p:cNvPr id="5" name="Text Placeholder 4">
            <a:extLst>
              <a:ext uri="{FF2B5EF4-FFF2-40B4-BE49-F238E27FC236}">
                <a16:creationId xmlns:a16="http://schemas.microsoft.com/office/drawing/2014/main" id="{CE79CA38-07F4-49EF-95F3-73CE9B6B73DE}"/>
              </a:ext>
            </a:extLst>
          </p:cNvPr>
          <p:cNvSpPr>
            <a:spLocks noGrp="1"/>
          </p:cNvSpPr>
          <p:nvPr>
            <p:ph type="body" sz="quarter" idx="10"/>
          </p:nvPr>
        </p:nvSpPr>
        <p:spPr/>
        <p:txBody>
          <a:bodyPr/>
          <a:lstStyle/>
          <a:p>
            <a:pPr lvl="1"/>
            <a:r>
              <a:rPr lang="en-US"/>
              <a:t>Increase financial visibility and better </a:t>
            </a:r>
            <a:br>
              <a:rPr lang="en-US"/>
            </a:br>
            <a:r>
              <a:rPr lang="en-US"/>
              <a:t>manage cashflow.</a:t>
            </a:r>
          </a:p>
          <a:p>
            <a:pPr lvl="1"/>
            <a:endParaRPr lang="en-US"/>
          </a:p>
          <a:p>
            <a:pPr lvl="1"/>
            <a:r>
              <a:rPr lang="en-US"/>
              <a:t>Make data-driven decisions.</a:t>
            </a:r>
          </a:p>
          <a:p>
            <a:pPr lvl="1"/>
            <a:endParaRPr lang="en-US"/>
          </a:p>
          <a:p>
            <a:pPr lvl="1"/>
            <a:r>
              <a:rPr lang="en-US"/>
              <a:t>Optimize your supply chain with </a:t>
            </a:r>
            <a:br>
              <a:rPr lang="en-US"/>
            </a:br>
            <a:r>
              <a:rPr lang="en-US"/>
              <a:t>AI-driven insights and recommendations.</a:t>
            </a:r>
          </a:p>
          <a:p>
            <a:endParaRPr lang="en-US"/>
          </a:p>
        </p:txBody>
      </p:sp>
    </p:spTree>
    <p:extLst>
      <p:ext uri="{BB962C8B-B14F-4D97-AF65-F5344CB8AC3E}">
        <p14:creationId xmlns:p14="http://schemas.microsoft.com/office/powerpoint/2010/main" val="2523921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AB6ADE3-0867-4A56-BE57-FCF1F38BFBCA}"/>
              </a:ext>
            </a:extLst>
          </p:cNvPr>
          <p:cNvSpPr>
            <a:spLocks noGrp="1"/>
          </p:cNvSpPr>
          <p:nvPr>
            <p:ph type="title"/>
          </p:nvPr>
        </p:nvSpPr>
        <p:spPr/>
        <p:txBody>
          <a:bodyPr/>
          <a:lstStyle/>
          <a:p>
            <a:r>
              <a:rPr lang="en-US"/>
              <a:t>Sell smarter and improve service</a:t>
            </a:r>
            <a:br>
              <a:rPr lang="en-US"/>
            </a:br>
            <a:endParaRPr lang="en-US"/>
          </a:p>
        </p:txBody>
      </p:sp>
      <p:sp>
        <p:nvSpPr>
          <p:cNvPr id="7" name="Text Placeholder 6">
            <a:extLst>
              <a:ext uri="{FF2B5EF4-FFF2-40B4-BE49-F238E27FC236}">
                <a16:creationId xmlns:a16="http://schemas.microsoft.com/office/drawing/2014/main" id="{58724FE9-5D61-4D01-A906-7538366386A3}"/>
              </a:ext>
            </a:extLst>
          </p:cNvPr>
          <p:cNvSpPr>
            <a:spLocks noGrp="1"/>
          </p:cNvSpPr>
          <p:nvPr>
            <p:ph type="body" sz="quarter" idx="10"/>
          </p:nvPr>
        </p:nvSpPr>
        <p:spPr>
          <a:xfrm>
            <a:off x="465137" y="2333511"/>
            <a:ext cx="5889626" cy="2831544"/>
          </a:xfrm>
        </p:spPr>
        <p:txBody>
          <a:bodyPr/>
          <a:lstStyle/>
          <a:p>
            <a:pPr lvl="1"/>
            <a:r>
              <a:rPr lang="en-US"/>
              <a:t>Prioritize leads and accelerate the </a:t>
            </a:r>
            <a:br>
              <a:rPr lang="en-US"/>
            </a:br>
            <a:r>
              <a:rPr lang="en-US"/>
              <a:t>sales process.</a:t>
            </a:r>
          </a:p>
          <a:p>
            <a:pPr lvl="1"/>
            <a:endParaRPr lang="en-US"/>
          </a:p>
          <a:p>
            <a:pPr lvl="1"/>
            <a:r>
              <a:rPr lang="en-US"/>
              <a:t>Get a complete view of your customers </a:t>
            </a:r>
            <a:br>
              <a:rPr lang="en-US"/>
            </a:br>
            <a:r>
              <a:rPr lang="en-US"/>
              <a:t>to improve service interactions.</a:t>
            </a:r>
          </a:p>
          <a:p>
            <a:pPr lvl="1"/>
            <a:endParaRPr lang="en-US"/>
          </a:p>
          <a:p>
            <a:pPr lvl="1"/>
            <a:r>
              <a:rPr lang="en-US"/>
              <a:t>Create and effectively manage tasks </a:t>
            </a:r>
            <a:br>
              <a:rPr lang="en-US"/>
            </a:br>
            <a:r>
              <a:rPr lang="en-US"/>
              <a:t>to keep projects on time and under budget. </a:t>
            </a:r>
          </a:p>
          <a:p>
            <a:endParaRPr lang="en-US"/>
          </a:p>
        </p:txBody>
      </p:sp>
      <p:grpSp>
        <p:nvGrpSpPr>
          <p:cNvPr id="13" name="Group 12">
            <a:extLst>
              <a:ext uri="{FF2B5EF4-FFF2-40B4-BE49-F238E27FC236}">
                <a16:creationId xmlns:a16="http://schemas.microsoft.com/office/drawing/2014/main" id="{D620F8A0-B0ED-4F3F-B8C5-748928B47AD9}"/>
              </a:ext>
            </a:extLst>
          </p:cNvPr>
          <p:cNvGrpSpPr/>
          <p:nvPr/>
        </p:nvGrpSpPr>
        <p:grpSpPr>
          <a:xfrm>
            <a:off x="6354762" y="1818672"/>
            <a:ext cx="5669280" cy="3404731"/>
            <a:chOff x="6354763" y="1818672"/>
            <a:chExt cx="5661277" cy="3404731"/>
          </a:xfrm>
        </p:grpSpPr>
        <p:grpSp>
          <p:nvGrpSpPr>
            <p:cNvPr id="9" name="Group 8">
              <a:extLst>
                <a:ext uri="{FF2B5EF4-FFF2-40B4-BE49-F238E27FC236}">
                  <a16:creationId xmlns:a16="http://schemas.microsoft.com/office/drawing/2014/main" id="{7494E775-0D48-414C-87C6-9B4A77C7044B}"/>
                </a:ext>
              </a:extLst>
            </p:cNvPr>
            <p:cNvGrpSpPr/>
            <p:nvPr/>
          </p:nvGrpSpPr>
          <p:grpSpPr>
            <a:xfrm>
              <a:off x="6354763" y="1818672"/>
              <a:ext cx="5661277" cy="3404731"/>
              <a:chOff x="6354763" y="1796900"/>
              <a:chExt cx="5661277" cy="3404731"/>
            </a:xfrm>
          </p:grpSpPr>
          <p:grpSp>
            <p:nvGrpSpPr>
              <p:cNvPr id="8" name="Group 7">
                <a:extLst>
                  <a:ext uri="{FF2B5EF4-FFF2-40B4-BE49-F238E27FC236}">
                    <a16:creationId xmlns:a16="http://schemas.microsoft.com/office/drawing/2014/main" id="{C10727CB-3CDD-47A8-B94B-57F18A18748C}"/>
                  </a:ext>
                </a:extLst>
              </p:cNvPr>
              <p:cNvGrpSpPr/>
              <p:nvPr/>
            </p:nvGrpSpPr>
            <p:grpSpPr>
              <a:xfrm>
                <a:off x="6354763" y="1796900"/>
                <a:ext cx="5661277" cy="3404731"/>
                <a:chOff x="5953635" y="1408208"/>
                <a:chExt cx="6034973" cy="3629474"/>
              </a:xfrm>
            </p:grpSpPr>
            <p:grpSp>
              <p:nvGrpSpPr>
                <p:cNvPr id="16" name="Group 15"/>
                <p:cNvGrpSpPr/>
                <p:nvPr/>
              </p:nvGrpSpPr>
              <p:grpSpPr>
                <a:xfrm>
                  <a:off x="5953635" y="1408208"/>
                  <a:ext cx="6034973" cy="3629474"/>
                  <a:chOff x="5943921" y="1394166"/>
                  <a:chExt cx="6034973" cy="3629474"/>
                </a:xfrm>
              </p:grpSpPr>
              <p:sp>
                <p:nvSpPr>
                  <p:cNvPr id="17" name="Freeform 16"/>
                  <p:cNvSpPr>
                    <a:spLocks/>
                  </p:cNvSpPr>
                  <p:nvPr/>
                </p:nvSpPr>
                <p:spPr bwMode="auto">
                  <a:xfrm>
                    <a:off x="5943921" y="1394166"/>
                    <a:ext cx="6034973" cy="3629474"/>
                  </a:xfrm>
                  <a:custGeom>
                    <a:avLst/>
                    <a:gdLst>
                      <a:gd name="T0" fmla="*/ 1937 w 2018"/>
                      <a:gd name="T1" fmla="*/ 0 h 1347"/>
                      <a:gd name="T2" fmla="*/ 81 w 2018"/>
                      <a:gd name="T3" fmla="*/ 0 h 1347"/>
                      <a:gd name="T4" fmla="*/ 0 w 2018"/>
                      <a:gd name="T5" fmla="*/ 81 h 1347"/>
                      <a:gd name="T6" fmla="*/ 0 w 2018"/>
                      <a:gd name="T7" fmla="*/ 1265 h 1347"/>
                      <a:gd name="T8" fmla="*/ 81 w 2018"/>
                      <a:gd name="T9" fmla="*/ 1347 h 1347"/>
                      <a:gd name="T10" fmla="*/ 1937 w 2018"/>
                      <a:gd name="T11" fmla="*/ 1347 h 1347"/>
                      <a:gd name="T12" fmla="*/ 2018 w 2018"/>
                      <a:gd name="T13" fmla="*/ 1265 h 1347"/>
                      <a:gd name="T14" fmla="*/ 2018 w 2018"/>
                      <a:gd name="T15" fmla="*/ 81 h 1347"/>
                      <a:gd name="T16" fmla="*/ 1937 w 2018"/>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8" h="1347">
                        <a:moveTo>
                          <a:pt x="1937" y="0"/>
                        </a:moveTo>
                        <a:cubicBezTo>
                          <a:pt x="81" y="0"/>
                          <a:pt x="81" y="0"/>
                          <a:pt x="81" y="0"/>
                        </a:cubicBezTo>
                        <a:cubicBezTo>
                          <a:pt x="36" y="0"/>
                          <a:pt x="0" y="36"/>
                          <a:pt x="0" y="81"/>
                        </a:cubicBezTo>
                        <a:cubicBezTo>
                          <a:pt x="0" y="1265"/>
                          <a:pt x="0" y="1265"/>
                          <a:pt x="0" y="1265"/>
                        </a:cubicBezTo>
                        <a:cubicBezTo>
                          <a:pt x="0" y="1310"/>
                          <a:pt x="36" y="1347"/>
                          <a:pt x="81" y="1347"/>
                        </a:cubicBezTo>
                        <a:cubicBezTo>
                          <a:pt x="1937" y="1347"/>
                          <a:pt x="1937" y="1347"/>
                          <a:pt x="1937" y="1347"/>
                        </a:cubicBezTo>
                        <a:cubicBezTo>
                          <a:pt x="1982" y="1347"/>
                          <a:pt x="2018" y="1310"/>
                          <a:pt x="2018" y="1265"/>
                        </a:cubicBezTo>
                        <a:cubicBezTo>
                          <a:pt x="2018" y="81"/>
                          <a:pt x="2018" y="81"/>
                          <a:pt x="2018" y="81"/>
                        </a:cubicBezTo>
                        <a:cubicBezTo>
                          <a:pt x="2018" y="36"/>
                          <a:pt x="1982" y="0"/>
                          <a:pt x="1937" y="0"/>
                        </a:cubicBezTo>
                        <a:close/>
                      </a:path>
                    </a:pathLst>
                  </a:custGeom>
                  <a:solidFill>
                    <a:srgbClr val="181818"/>
                  </a:solidFill>
                  <a:ln w="12700" cap="flat">
                    <a:solidFill>
                      <a:schemeClr val="bg1">
                        <a:lumMod val="95000"/>
                      </a:schemeClr>
                    </a:solidFill>
                    <a:prstDash val="solid"/>
                    <a:miter lim="800000"/>
                    <a:headEnd/>
                    <a:tailEnd/>
                  </a:ln>
                </p:spPr>
                <p:txBody>
                  <a:bodyPr vert="horz" wrap="square" lIns="91414" tIns="45706" rIns="91414" bIns="45706"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Freeform 17"/>
                  <p:cNvSpPr>
                    <a:spLocks noChangeAspect="1" noEditPoints="1"/>
                  </p:cNvSpPr>
                  <p:nvPr/>
                </p:nvSpPr>
                <p:spPr bwMode="black">
                  <a:xfrm>
                    <a:off x="8928962" y="4833451"/>
                    <a:ext cx="129784" cy="129256"/>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rgbClr val="FFFFFF"/>
                  </a:solidFill>
                  <a:ln>
                    <a:noFill/>
                  </a:ln>
                </p:spPr>
                <p:txBody>
                  <a:bodyPr vert="horz" wrap="square" lIns="68574" tIns="34287" rIns="68574" bIns="34287" numCol="1" anchor="t" anchorCtr="0" compatLnSpc="1">
                    <a:prstTxWarp prst="textNoShape">
                      <a:avLst/>
                    </a:prstTxWarp>
                  </a:bodyPr>
                  <a:lstStyle/>
                  <a:p>
                    <a:endParaRPr lang="en-US" sz="1350"/>
                  </a:p>
                </p:txBody>
              </p:sp>
              <p:pic>
                <p:nvPicPr>
                  <p:cNvPr id="20" name="Picture 19" descr="PowerBI on Role Center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8237" y="1668483"/>
                    <a:ext cx="5505770" cy="3108925"/>
                  </a:xfrm>
                  <a:prstGeom prst="rect">
                    <a:avLst/>
                  </a:prstGeom>
                </p:spPr>
              </p:pic>
              <p:sp>
                <p:nvSpPr>
                  <p:cNvPr id="21" name="Rectangle 20"/>
                  <p:cNvSpPr/>
                  <p:nvPr/>
                </p:nvSpPr>
                <p:spPr bwMode="auto">
                  <a:xfrm>
                    <a:off x="6126798" y="1485604"/>
                    <a:ext cx="5669218" cy="182878"/>
                  </a:xfrm>
                  <a:prstGeom prst="rect">
                    <a:avLst/>
                  </a:prstGeom>
                  <a:solidFill>
                    <a:srgbClr val="181818"/>
                  </a:solidFill>
                  <a:ln w="19050" cmpd="sng">
                    <a:solidFill>
                      <a:srgbClr val="181818"/>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pic>
              <p:nvPicPr>
                <p:cNvPr id="10" name="Picture 9">
                  <a:extLst>
                    <a:ext uri="{FF2B5EF4-FFF2-40B4-BE49-F238E27FC236}">
                      <a16:creationId xmlns:a16="http://schemas.microsoft.com/office/drawing/2014/main" id="{CDB7C3A1-D8CC-7D40-B41E-4FAA883285C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25412" y="1685063"/>
                  <a:ext cx="5496688" cy="3101498"/>
                </a:xfrm>
                <a:prstGeom prst="rect">
                  <a:avLst/>
                </a:prstGeom>
              </p:spPr>
            </p:pic>
          </p:grpSp>
          <p:sp>
            <p:nvSpPr>
              <p:cNvPr id="22" name="Rectangle 21">
                <a:extLst>
                  <a:ext uri="{FF2B5EF4-FFF2-40B4-BE49-F238E27FC236}">
                    <a16:creationId xmlns:a16="http://schemas.microsoft.com/office/drawing/2014/main" id="{F6B17D36-0216-4E92-BD2F-8A130EA4F082}"/>
                  </a:ext>
                </a:extLst>
              </p:cNvPr>
              <p:cNvSpPr/>
              <p:nvPr/>
            </p:nvSpPr>
            <p:spPr bwMode="auto">
              <a:xfrm>
                <a:off x="6684264" y="2169229"/>
                <a:ext cx="436880" cy="203200"/>
              </a:xfrm>
              <a:prstGeom prst="rect">
                <a:avLst/>
              </a:prstGeom>
              <a:solidFill>
                <a:srgbClr val="F6F6F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pic>
          <p:nvPicPr>
            <p:cNvPr id="23" name="Picture 22">
              <a:extLst>
                <a:ext uri="{FF2B5EF4-FFF2-40B4-BE49-F238E27FC236}">
                  <a16:creationId xmlns:a16="http://schemas.microsoft.com/office/drawing/2014/main" id="{103997C0-B531-40A7-9743-FE0197EC98A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751"/>
            <a:stretch/>
          </p:blipFill>
          <p:spPr>
            <a:xfrm>
              <a:off x="6548515" y="2022081"/>
              <a:ext cx="5280118" cy="3001851"/>
            </a:xfrm>
            <a:prstGeom prst="rect">
              <a:avLst/>
            </a:prstGeom>
          </p:spPr>
        </p:pic>
      </p:grpSp>
    </p:spTree>
    <p:extLst>
      <p:ext uri="{BB962C8B-B14F-4D97-AF65-F5344CB8AC3E}">
        <p14:creationId xmlns:p14="http://schemas.microsoft.com/office/powerpoint/2010/main" val="304196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443FE91-EF6F-A345-97FC-8AC9BB3D7F2F}"/>
              </a:ext>
            </a:extLst>
          </p:cNvPr>
          <p:cNvGrpSpPr/>
          <p:nvPr/>
        </p:nvGrpSpPr>
        <p:grpSpPr>
          <a:xfrm>
            <a:off x="6344895" y="1808867"/>
            <a:ext cx="5669280" cy="3401568"/>
            <a:chOff x="5983557" y="1414268"/>
            <a:chExt cx="6034973" cy="3629474"/>
          </a:xfrm>
        </p:grpSpPr>
        <p:grpSp>
          <p:nvGrpSpPr>
            <p:cNvPr id="5" name="Group 4">
              <a:extLst>
                <a:ext uri="{FF2B5EF4-FFF2-40B4-BE49-F238E27FC236}">
                  <a16:creationId xmlns:a16="http://schemas.microsoft.com/office/drawing/2014/main" id="{BCDA02E8-84EB-2C4E-AE45-0C9804A37EC5}"/>
                </a:ext>
              </a:extLst>
            </p:cNvPr>
            <p:cNvGrpSpPr/>
            <p:nvPr/>
          </p:nvGrpSpPr>
          <p:grpSpPr>
            <a:xfrm>
              <a:off x="5983557" y="1414268"/>
              <a:ext cx="6034973" cy="3629474"/>
              <a:chOff x="5983557" y="1414268"/>
              <a:chExt cx="6034973" cy="3629474"/>
            </a:xfrm>
          </p:grpSpPr>
          <p:grpSp>
            <p:nvGrpSpPr>
              <p:cNvPr id="16" name="Group 15"/>
              <p:cNvGrpSpPr/>
              <p:nvPr/>
            </p:nvGrpSpPr>
            <p:grpSpPr>
              <a:xfrm>
                <a:off x="5983557" y="1414268"/>
                <a:ext cx="6034973" cy="3629474"/>
                <a:chOff x="5973843" y="1400226"/>
                <a:chExt cx="6034973" cy="3629474"/>
              </a:xfrm>
            </p:grpSpPr>
            <p:sp>
              <p:nvSpPr>
                <p:cNvPr id="17" name="Freeform 16"/>
                <p:cNvSpPr>
                  <a:spLocks/>
                </p:cNvSpPr>
                <p:nvPr/>
              </p:nvSpPr>
              <p:spPr bwMode="auto">
                <a:xfrm>
                  <a:off x="5973843" y="1400226"/>
                  <a:ext cx="6034973" cy="3629474"/>
                </a:xfrm>
                <a:custGeom>
                  <a:avLst/>
                  <a:gdLst>
                    <a:gd name="T0" fmla="*/ 1937 w 2018"/>
                    <a:gd name="T1" fmla="*/ 0 h 1347"/>
                    <a:gd name="T2" fmla="*/ 81 w 2018"/>
                    <a:gd name="T3" fmla="*/ 0 h 1347"/>
                    <a:gd name="T4" fmla="*/ 0 w 2018"/>
                    <a:gd name="T5" fmla="*/ 81 h 1347"/>
                    <a:gd name="T6" fmla="*/ 0 w 2018"/>
                    <a:gd name="T7" fmla="*/ 1265 h 1347"/>
                    <a:gd name="T8" fmla="*/ 81 w 2018"/>
                    <a:gd name="T9" fmla="*/ 1347 h 1347"/>
                    <a:gd name="T10" fmla="*/ 1937 w 2018"/>
                    <a:gd name="T11" fmla="*/ 1347 h 1347"/>
                    <a:gd name="T12" fmla="*/ 2018 w 2018"/>
                    <a:gd name="T13" fmla="*/ 1265 h 1347"/>
                    <a:gd name="T14" fmla="*/ 2018 w 2018"/>
                    <a:gd name="T15" fmla="*/ 81 h 1347"/>
                    <a:gd name="T16" fmla="*/ 1937 w 2018"/>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8" h="1347">
                      <a:moveTo>
                        <a:pt x="1937" y="0"/>
                      </a:moveTo>
                      <a:cubicBezTo>
                        <a:pt x="81" y="0"/>
                        <a:pt x="81" y="0"/>
                        <a:pt x="81" y="0"/>
                      </a:cubicBezTo>
                      <a:cubicBezTo>
                        <a:pt x="36" y="0"/>
                        <a:pt x="0" y="36"/>
                        <a:pt x="0" y="81"/>
                      </a:cubicBezTo>
                      <a:cubicBezTo>
                        <a:pt x="0" y="1265"/>
                        <a:pt x="0" y="1265"/>
                        <a:pt x="0" y="1265"/>
                      </a:cubicBezTo>
                      <a:cubicBezTo>
                        <a:pt x="0" y="1310"/>
                        <a:pt x="36" y="1347"/>
                        <a:pt x="81" y="1347"/>
                      </a:cubicBezTo>
                      <a:cubicBezTo>
                        <a:pt x="1937" y="1347"/>
                        <a:pt x="1937" y="1347"/>
                        <a:pt x="1937" y="1347"/>
                      </a:cubicBezTo>
                      <a:cubicBezTo>
                        <a:pt x="1982" y="1347"/>
                        <a:pt x="2018" y="1310"/>
                        <a:pt x="2018" y="1265"/>
                      </a:cubicBezTo>
                      <a:cubicBezTo>
                        <a:pt x="2018" y="81"/>
                        <a:pt x="2018" y="81"/>
                        <a:pt x="2018" y="81"/>
                      </a:cubicBezTo>
                      <a:cubicBezTo>
                        <a:pt x="2018" y="36"/>
                        <a:pt x="1982" y="0"/>
                        <a:pt x="1937" y="0"/>
                      </a:cubicBezTo>
                      <a:close/>
                    </a:path>
                  </a:pathLst>
                </a:custGeom>
                <a:solidFill>
                  <a:srgbClr val="181818"/>
                </a:solidFill>
                <a:ln w="12700" cap="flat">
                  <a:solidFill>
                    <a:schemeClr val="bg1">
                      <a:lumMod val="95000"/>
                    </a:schemeClr>
                  </a:solidFill>
                  <a:prstDash val="solid"/>
                  <a:miter lim="800000"/>
                  <a:headEnd/>
                  <a:tailEnd/>
                </a:ln>
              </p:spPr>
              <p:txBody>
                <a:bodyPr vert="horz" wrap="square" lIns="91414" tIns="45706" rIns="91414" bIns="45706" numCol="1" anchor="t" anchorCtr="0" compatLnSpc="1">
                  <a:prstTxWarp prst="textNoShape">
                    <a:avLst/>
                  </a:prstTxWarp>
                </a:body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8" name="Freeform 17"/>
                <p:cNvSpPr>
                  <a:spLocks noChangeAspect="1" noEditPoints="1"/>
                </p:cNvSpPr>
                <p:nvPr/>
              </p:nvSpPr>
              <p:spPr bwMode="black">
                <a:xfrm>
                  <a:off x="8928962" y="4833451"/>
                  <a:ext cx="129784" cy="129256"/>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rgbClr val="FFFFFF"/>
                </a:solidFill>
                <a:ln>
                  <a:noFill/>
                </a:ln>
              </p:spPr>
              <p:txBody>
                <a:bodyPr vert="horz" wrap="square" lIns="68574" tIns="34287" rIns="68574" bIns="34287"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505050"/>
                    </a:solidFill>
                    <a:effectLst/>
                    <a:uLnTx/>
                    <a:uFillTx/>
                    <a:latin typeface="Segoe UI"/>
                    <a:ea typeface="+mn-ea"/>
                    <a:cs typeface="+mn-cs"/>
                  </a:endParaRPr>
                </a:p>
              </p:txBody>
            </p:sp>
            <p:pic>
              <p:nvPicPr>
                <p:cNvPr id="20" name="Picture 19" descr="PowerBI on Role Center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8237" y="1668483"/>
                  <a:ext cx="5505770" cy="3108925"/>
                </a:xfrm>
                <a:prstGeom prst="rect">
                  <a:avLst/>
                </a:prstGeom>
              </p:spPr>
            </p:pic>
            <p:sp>
              <p:nvSpPr>
                <p:cNvPr id="21" name="Rectangle 20"/>
                <p:cNvSpPr/>
                <p:nvPr/>
              </p:nvSpPr>
              <p:spPr bwMode="auto">
                <a:xfrm>
                  <a:off x="6156720" y="1491664"/>
                  <a:ext cx="5669218" cy="182878"/>
                </a:xfrm>
                <a:prstGeom prst="rect">
                  <a:avLst/>
                </a:prstGeom>
                <a:solidFill>
                  <a:srgbClr val="181818"/>
                </a:solidFill>
                <a:ln w="19050" cmpd="sng">
                  <a:solidFill>
                    <a:srgbClr val="181818"/>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1" name="Picture 10">
                <a:extLst>
                  <a:ext uri="{FF2B5EF4-FFF2-40B4-BE49-F238E27FC236}">
                    <a16:creationId xmlns:a16="http://schemas.microsoft.com/office/drawing/2014/main" id="{483CC8EF-A1BD-DB4E-A0AE-7EA5B940B6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25412" y="1685063"/>
                <a:ext cx="5538652" cy="3112369"/>
              </a:xfrm>
              <a:prstGeom prst="rect">
                <a:avLst/>
              </a:prstGeom>
            </p:spPr>
          </p:pic>
          <p:pic>
            <p:nvPicPr>
              <p:cNvPr id="12" name="Picture 11">
                <a:extLst>
                  <a:ext uri="{FF2B5EF4-FFF2-40B4-BE49-F238E27FC236}">
                    <a16:creationId xmlns:a16="http://schemas.microsoft.com/office/drawing/2014/main" id="{DDBBDC22-8B15-FC4E-86BF-CD37140FC2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10700" y="3854084"/>
                <a:ext cx="2734031" cy="943348"/>
              </a:xfrm>
              <a:prstGeom prst="rect">
                <a:avLst/>
              </a:prstGeom>
            </p:spPr>
          </p:pic>
        </p:grpSp>
        <p:sp>
          <p:nvSpPr>
            <p:cNvPr id="2" name="Rectangle 1">
              <a:extLst>
                <a:ext uri="{FF2B5EF4-FFF2-40B4-BE49-F238E27FC236}">
                  <a16:creationId xmlns:a16="http://schemas.microsoft.com/office/drawing/2014/main" id="{5B664AAE-88B6-FC4F-98F5-6245B8C22D89}"/>
                </a:ext>
              </a:extLst>
            </p:cNvPr>
            <p:cNvSpPr/>
            <p:nvPr/>
          </p:nvSpPr>
          <p:spPr bwMode="auto">
            <a:xfrm>
              <a:off x="10952480" y="3636567"/>
              <a:ext cx="781241" cy="115742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a:extLst>
                <a:ext uri="{FF2B5EF4-FFF2-40B4-BE49-F238E27FC236}">
                  <a16:creationId xmlns:a16="http://schemas.microsoft.com/office/drawing/2014/main" id="{CCF81EA9-30BA-2C49-B768-B4959E643C9D}"/>
                </a:ext>
              </a:extLst>
            </p:cNvPr>
            <p:cNvSpPr/>
            <p:nvPr/>
          </p:nvSpPr>
          <p:spPr bwMode="auto">
            <a:xfrm>
              <a:off x="6208581" y="1641062"/>
              <a:ext cx="5607957" cy="319303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a:extLst>
                <a:ext uri="{FF2B5EF4-FFF2-40B4-BE49-F238E27FC236}">
                  <a16:creationId xmlns:a16="http://schemas.microsoft.com/office/drawing/2014/main" id="{545E4BF6-DC6E-D047-B5FD-A57A48269D4E}"/>
                </a:ext>
              </a:extLst>
            </p:cNvPr>
            <p:cNvPicPr>
              <a:picLocks noChangeAspect="1"/>
            </p:cNvPicPr>
            <p:nvPr/>
          </p:nvPicPr>
          <p:blipFill rotWithShape="1">
            <a:blip r:embed="rId6"/>
            <a:srcRect t="5116" r="10844" b="63278"/>
            <a:stretch/>
          </p:blipFill>
          <p:spPr>
            <a:xfrm>
              <a:off x="6337258" y="1643157"/>
              <a:ext cx="4473711" cy="1057300"/>
            </a:xfrm>
            <a:prstGeom prst="rect">
              <a:avLst/>
            </a:prstGeom>
          </p:spPr>
        </p:pic>
        <p:sp>
          <p:nvSpPr>
            <p:cNvPr id="22" name="Rectangle 21">
              <a:extLst>
                <a:ext uri="{FF2B5EF4-FFF2-40B4-BE49-F238E27FC236}">
                  <a16:creationId xmlns:a16="http://schemas.microsoft.com/office/drawing/2014/main" id="{8D26F702-BC74-0D4C-B0CC-580F1CB1F630}"/>
                </a:ext>
              </a:extLst>
            </p:cNvPr>
            <p:cNvSpPr/>
            <p:nvPr/>
          </p:nvSpPr>
          <p:spPr bwMode="auto">
            <a:xfrm>
              <a:off x="7061582" y="2273772"/>
              <a:ext cx="2162837" cy="18162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1400">
                <a:solidFill>
                  <a:schemeClr val="tx1">
                    <a:lumMod val="75000"/>
                  </a:schemeClr>
                </a:solidFill>
                <a:latin typeface="+mj-lt"/>
                <a:ea typeface="Segoe UI" pitchFamily="34" charset="0"/>
                <a:cs typeface="Segoe UI" pitchFamily="34" charset="0"/>
              </a:endParaRPr>
            </a:p>
          </p:txBody>
        </p:sp>
        <p:sp>
          <p:nvSpPr>
            <p:cNvPr id="23" name="Rectangle 22">
              <a:extLst>
                <a:ext uri="{FF2B5EF4-FFF2-40B4-BE49-F238E27FC236}">
                  <a16:creationId xmlns:a16="http://schemas.microsoft.com/office/drawing/2014/main" id="{4BB263A0-6C8F-DE49-93FA-CD5107BA628B}"/>
                </a:ext>
              </a:extLst>
            </p:cNvPr>
            <p:cNvSpPr/>
            <p:nvPr/>
          </p:nvSpPr>
          <p:spPr bwMode="auto">
            <a:xfrm>
              <a:off x="8847152" y="1898868"/>
              <a:ext cx="2162837" cy="60830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1400">
                <a:solidFill>
                  <a:schemeClr val="tx1">
                    <a:lumMod val="75000"/>
                  </a:schemeClr>
                </a:solidFill>
                <a:latin typeface="+mj-lt"/>
                <a:ea typeface="Segoe UI" pitchFamily="34" charset="0"/>
                <a:cs typeface="Segoe UI" pitchFamily="34" charset="0"/>
              </a:endParaRPr>
            </a:p>
          </p:txBody>
        </p:sp>
        <p:sp>
          <p:nvSpPr>
            <p:cNvPr id="10" name="Rectangle 9">
              <a:extLst>
                <a:ext uri="{FF2B5EF4-FFF2-40B4-BE49-F238E27FC236}">
                  <a16:creationId xmlns:a16="http://schemas.microsoft.com/office/drawing/2014/main" id="{5805057E-ED76-624E-96D4-92A9C4F5D234}"/>
                </a:ext>
              </a:extLst>
            </p:cNvPr>
            <p:cNvSpPr/>
            <p:nvPr/>
          </p:nvSpPr>
          <p:spPr bwMode="auto">
            <a:xfrm>
              <a:off x="8622156" y="2014262"/>
              <a:ext cx="1631451" cy="2787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400">
                  <a:solidFill>
                    <a:schemeClr val="accent3"/>
                  </a:solidFill>
                  <a:latin typeface="+mj-lt"/>
                  <a:ea typeface="Segoe UI" pitchFamily="34" charset="0"/>
                  <a:cs typeface="Segoe UI" pitchFamily="34" charset="0"/>
                </a:rPr>
                <a:t>18 </a:t>
              </a:r>
              <a:r>
                <a:rPr lang="en-US" sz="1400">
                  <a:solidFill>
                    <a:schemeClr val="tx1">
                      <a:lumMod val="75000"/>
                    </a:schemeClr>
                  </a:solidFill>
                  <a:latin typeface="+mj-lt"/>
                  <a:ea typeface="Segoe UI" pitchFamily="34" charset="0"/>
                  <a:cs typeface="Segoe UI" pitchFamily="34" charset="0"/>
                </a:rPr>
                <a:t>units sold</a:t>
              </a:r>
            </a:p>
          </p:txBody>
        </p:sp>
        <p:pic>
          <p:nvPicPr>
            <p:cNvPr id="6" name="Picture 5">
              <a:extLst>
                <a:ext uri="{FF2B5EF4-FFF2-40B4-BE49-F238E27FC236}">
                  <a16:creationId xmlns:a16="http://schemas.microsoft.com/office/drawing/2014/main" id="{970062B9-F1D0-B041-850E-D101E109436F}"/>
                </a:ext>
              </a:extLst>
            </p:cNvPr>
            <p:cNvPicPr>
              <a:picLocks noChangeAspect="1"/>
            </p:cNvPicPr>
            <p:nvPr/>
          </p:nvPicPr>
          <p:blipFill rotWithShape="1">
            <a:blip r:embed="rId7"/>
            <a:srcRect l="6308" t="14328" r="2279" b="1998"/>
            <a:stretch/>
          </p:blipFill>
          <p:spPr>
            <a:xfrm>
              <a:off x="6728655" y="2273772"/>
              <a:ext cx="3933422" cy="2496312"/>
            </a:xfrm>
            <a:prstGeom prst="rect">
              <a:avLst/>
            </a:prstGeom>
          </p:spPr>
        </p:pic>
        <p:sp>
          <p:nvSpPr>
            <p:cNvPr id="24" name="Rectangle 23">
              <a:extLst>
                <a:ext uri="{FF2B5EF4-FFF2-40B4-BE49-F238E27FC236}">
                  <a16:creationId xmlns:a16="http://schemas.microsoft.com/office/drawing/2014/main" id="{1D0BE695-0609-0D4E-A3BB-264D1B38FB67}"/>
                </a:ext>
              </a:extLst>
            </p:cNvPr>
            <p:cNvSpPr/>
            <p:nvPr/>
          </p:nvSpPr>
          <p:spPr bwMode="auto">
            <a:xfrm>
              <a:off x="10394595" y="1657985"/>
              <a:ext cx="1410667" cy="3176107"/>
            </a:xfrm>
            <a:prstGeom prst="rect">
              <a:avLst/>
            </a:prstGeom>
            <a:solidFill>
              <a:srgbClr val="E5E5E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1400">
                <a:solidFill>
                  <a:schemeClr val="tx1">
                    <a:lumMod val="75000"/>
                  </a:schemeClr>
                </a:solidFill>
                <a:latin typeface="+mj-lt"/>
                <a:ea typeface="Segoe UI" pitchFamily="34" charset="0"/>
                <a:cs typeface="Segoe UI" pitchFamily="34" charset="0"/>
              </a:endParaRPr>
            </a:p>
          </p:txBody>
        </p:sp>
        <p:pic>
          <p:nvPicPr>
            <p:cNvPr id="14" name="Picture 13">
              <a:extLst>
                <a:ext uri="{FF2B5EF4-FFF2-40B4-BE49-F238E27FC236}">
                  <a16:creationId xmlns:a16="http://schemas.microsoft.com/office/drawing/2014/main" id="{27FE6D27-8518-5F4A-A70F-E304D418D969}"/>
                </a:ext>
              </a:extLst>
            </p:cNvPr>
            <p:cNvPicPr>
              <a:picLocks noChangeAspect="1"/>
            </p:cNvPicPr>
            <p:nvPr/>
          </p:nvPicPr>
          <p:blipFill rotWithShape="1">
            <a:blip r:embed="rId8"/>
            <a:srcRect l="76631" t="18261" b="11364"/>
            <a:stretch/>
          </p:blipFill>
          <p:spPr>
            <a:xfrm>
              <a:off x="10394595" y="1823941"/>
              <a:ext cx="1403266" cy="2822798"/>
            </a:xfrm>
            <a:prstGeom prst="rect">
              <a:avLst/>
            </a:prstGeom>
          </p:spPr>
        </p:pic>
      </p:grpSp>
      <p:sp>
        <p:nvSpPr>
          <p:cNvPr id="3" name="Title 2">
            <a:extLst>
              <a:ext uri="{FF2B5EF4-FFF2-40B4-BE49-F238E27FC236}">
                <a16:creationId xmlns:a16="http://schemas.microsoft.com/office/drawing/2014/main" id="{B0A4FA35-9CEE-4CF2-A32E-4EDDADA0D181}"/>
              </a:ext>
            </a:extLst>
          </p:cNvPr>
          <p:cNvSpPr>
            <a:spLocks noGrp="1"/>
          </p:cNvSpPr>
          <p:nvPr>
            <p:ph type="title"/>
          </p:nvPr>
        </p:nvSpPr>
        <p:spPr/>
        <p:txBody>
          <a:bodyPr/>
          <a:lstStyle/>
          <a:p>
            <a:r>
              <a:rPr lang="en-US"/>
              <a:t>Guide employees to </a:t>
            </a:r>
            <a:br>
              <a:rPr lang="en-US"/>
            </a:br>
            <a:r>
              <a:rPr lang="en-US"/>
              <a:t>optimal outcomes</a:t>
            </a:r>
            <a:br>
              <a:rPr lang="en-US"/>
            </a:br>
            <a:endParaRPr lang="en-US"/>
          </a:p>
        </p:txBody>
      </p:sp>
      <p:sp>
        <p:nvSpPr>
          <p:cNvPr id="7" name="Text Placeholder 6">
            <a:extLst>
              <a:ext uri="{FF2B5EF4-FFF2-40B4-BE49-F238E27FC236}">
                <a16:creationId xmlns:a16="http://schemas.microsoft.com/office/drawing/2014/main" id="{E1C5BC04-9964-47DC-8874-448843080BF1}"/>
              </a:ext>
            </a:extLst>
          </p:cNvPr>
          <p:cNvSpPr>
            <a:spLocks noGrp="1"/>
          </p:cNvSpPr>
          <p:nvPr>
            <p:ph type="body" sz="quarter" idx="10"/>
          </p:nvPr>
        </p:nvSpPr>
        <p:spPr>
          <a:xfrm>
            <a:off x="465137" y="2333511"/>
            <a:ext cx="5889626" cy="2523768"/>
          </a:xfrm>
        </p:spPr>
        <p:txBody>
          <a:bodyPr/>
          <a:lstStyle/>
          <a:p>
            <a:pPr lvl="1"/>
            <a:r>
              <a:rPr lang="en-US"/>
              <a:t>Optimize inventory levels with </a:t>
            </a:r>
            <a:br>
              <a:rPr lang="en-US"/>
            </a:br>
            <a:r>
              <a:rPr lang="en-US"/>
              <a:t>predictive insights.</a:t>
            </a:r>
          </a:p>
          <a:p>
            <a:pPr lvl="1"/>
            <a:endParaRPr lang="en-US"/>
          </a:p>
          <a:p>
            <a:pPr lvl="1"/>
            <a:r>
              <a:rPr lang="en-US"/>
              <a:t>Identify the best upsell and </a:t>
            </a:r>
            <a:br>
              <a:rPr lang="en-US"/>
            </a:br>
            <a:r>
              <a:rPr lang="en-US"/>
              <a:t>cross-sell opportunities.</a:t>
            </a:r>
          </a:p>
          <a:p>
            <a:pPr lvl="1"/>
            <a:endParaRPr lang="en-US"/>
          </a:p>
          <a:p>
            <a:pPr lvl="1"/>
            <a:r>
              <a:rPr lang="en-US"/>
              <a:t>Improve forecasting accuracy.</a:t>
            </a:r>
          </a:p>
          <a:p>
            <a:endParaRPr lang="en-US"/>
          </a:p>
        </p:txBody>
      </p:sp>
    </p:spTree>
    <p:extLst>
      <p:ext uri="{BB962C8B-B14F-4D97-AF65-F5344CB8AC3E}">
        <p14:creationId xmlns:p14="http://schemas.microsoft.com/office/powerpoint/2010/main" val="1499965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a:t>Automate and secure </a:t>
            </a:r>
            <a:br>
              <a:rPr lang="en-US"/>
            </a:br>
            <a:r>
              <a:rPr lang="en-US"/>
              <a:t>business processes</a:t>
            </a:r>
          </a:p>
        </p:txBody>
      </p:sp>
      <p:sp>
        <p:nvSpPr>
          <p:cNvPr id="8" name="Text Placeholder 7">
            <a:extLst>
              <a:ext uri="{FF2B5EF4-FFF2-40B4-BE49-F238E27FC236}">
                <a16:creationId xmlns:a16="http://schemas.microsoft.com/office/drawing/2014/main" id="{08700012-9BFB-4DA7-9CE4-1E7B40B6B47D}"/>
              </a:ext>
            </a:extLst>
          </p:cNvPr>
          <p:cNvSpPr>
            <a:spLocks noGrp="1"/>
          </p:cNvSpPr>
          <p:nvPr>
            <p:ph type="body" sz="quarter" idx="10"/>
          </p:nvPr>
        </p:nvSpPr>
        <p:spPr>
          <a:xfrm>
            <a:off x="465137" y="2333511"/>
            <a:ext cx="5889626" cy="3447098"/>
          </a:xfrm>
        </p:spPr>
        <p:txBody>
          <a:bodyPr/>
          <a:lstStyle/>
          <a:p>
            <a:pPr lvl="1"/>
            <a:r>
              <a:rPr lang="en-US"/>
              <a:t>Create workflows with pre-defined controls.</a:t>
            </a:r>
          </a:p>
          <a:p>
            <a:pPr lvl="1"/>
            <a:endParaRPr lang="en-US"/>
          </a:p>
          <a:p>
            <a:pPr lvl="1"/>
            <a:r>
              <a:rPr lang="en-US"/>
              <a:t>Secure purchasing, credit authorization, </a:t>
            </a:r>
            <a:br>
              <a:rPr lang="en-US"/>
            </a:br>
            <a:r>
              <a:rPr lang="en-US"/>
              <a:t>and vendor payment processes. </a:t>
            </a:r>
          </a:p>
          <a:p>
            <a:pPr lvl="1"/>
            <a:endParaRPr lang="en-US"/>
          </a:p>
          <a:p>
            <a:pPr lvl="1"/>
            <a:r>
              <a:rPr lang="en-US"/>
              <a:t>Handle, store, and transmit data securely </a:t>
            </a:r>
            <a:br>
              <a:rPr lang="en-US"/>
            </a:br>
            <a:r>
              <a:rPr lang="en-US"/>
              <a:t>across your systems.</a:t>
            </a:r>
          </a:p>
          <a:p>
            <a:pPr lvl="1"/>
            <a:endParaRPr lang="en-US"/>
          </a:p>
          <a:p>
            <a:pPr lvl="1"/>
            <a:r>
              <a:rPr lang="en-US"/>
              <a:t>Help ensure compliance with GDPR and </a:t>
            </a:r>
            <a:br>
              <a:rPr lang="en-US"/>
            </a:br>
            <a:r>
              <a:rPr lang="en-US"/>
              <a:t>other regulations.</a:t>
            </a:r>
          </a:p>
          <a:p>
            <a:endParaRPr lang="en-US"/>
          </a:p>
        </p:txBody>
      </p:sp>
      <p:grpSp>
        <p:nvGrpSpPr>
          <p:cNvPr id="5" name="Group 4">
            <a:extLst>
              <a:ext uri="{FF2B5EF4-FFF2-40B4-BE49-F238E27FC236}">
                <a16:creationId xmlns:a16="http://schemas.microsoft.com/office/drawing/2014/main" id="{D9A65CC6-D175-41DF-ABE8-B2E00CD2B5DA}"/>
              </a:ext>
            </a:extLst>
          </p:cNvPr>
          <p:cNvGrpSpPr/>
          <p:nvPr/>
        </p:nvGrpSpPr>
        <p:grpSpPr>
          <a:xfrm>
            <a:off x="6354763" y="1800212"/>
            <a:ext cx="5778952" cy="3410239"/>
            <a:chOff x="5943921" y="1394166"/>
            <a:chExt cx="6150466" cy="3629474"/>
          </a:xfrm>
        </p:grpSpPr>
        <p:grpSp>
          <p:nvGrpSpPr>
            <p:cNvPr id="2" name="Group 1"/>
            <p:cNvGrpSpPr/>
            <p:nvPr/>
          </p:nvGrpSpPr>
          <p:grpSpPr>
            <a:xfrm>
              <a:off x="5943921" y="1394166"/>
              <a:ext cx="6034973" cy="3629474"/>
              <a:chOff x="5943921" y="1394166"/>
              <a:chExt cx="6034973" cy="3629474"/>
            </a:xfrm>
          </p:grpSpPr>
          <p:sp>
            <p:nvSpPr>
              <p:cNvPr id="10" name="Freeform 9"/>
              <p:cNvSpPr>
                <a:spLocks/>
              </p:cNvSpPr>
              <p:nvPr/>
            </p:nvSpPr>
            <p:spPr bwMode="auto">
              <a:xfrm>
                <a:off x="5943921" y="1394166"/>
                <a:ext cx="6034973" cy="3629474"/>
              </a:xfrm>
              <a:custGeom>
                <a:avLst/>
                <a:gdLst>
                  <a:gd name="T0" fmla="*/ 1937 w 2018"/>
                  <a:gd name="T1" fmla="*/ 0 h 1347"/>
                  <a:gd name="T2" fmla="*/ 81 w 2018"/>
                  <a:gd name="T3" fmla="*/ 0 h 1347"/>
                  <a:gd name="T4" fmla="*/ 0 w 2018"/>
                  <a:gd name="T5" fmla="*/ 81 h 1347"/>
                  <a:gd name="T6" fmla="*/ 0 w 2018"/>
                  <a:gd name="T7" fmla="*/ 1265 h 1347"/>
                  <a:gd name="T8" fmla="*/ 81 w 2018"/>
                  <a:gd name="T9" fmla="*/ 1347 h 1347"/>
                  <a:gd name="T10" fmla="*/ 1937 w 2018"/>
                  <a:gd name="T11" fmla="*/ 1347 h 1347"/>
                  <a:gd name="T12" fmla="*/ 2018 w 2018"/>
                  <a:gd name="T13" fmla="*/ 1265 h 1347"/>
                  <a:gd name="T14" fmla="*/ 2018 w 2018"/>
                  <a:gd name="T15" fmla="*/ 81 h 1347"/>
                  <a:gd name="T16" fmla="*/ 1937 w 2018"/>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8" h="1347">
                    <a:moveTo>
                      <a:pt x="1937" y="0"/>
                    </a:moveTo>
                    <a:cubicBezTo>
                      <a:pt x="81" y="0"/>
                      <a:pt x="81" y="0"/>
                      <a:pt x="81" y="0"/>
                    </a:cubicBezTo>
                    <a:cubicBezTo>
                      <a:pt x="36" y="0"/>
                      <a:pt x="0" y="36"/>
                      <a:pt x="0" y="81"/>
                    </a:cubicBezTo>
                    <a:cubicBezTo>
                      <a:pt x="0" y="1265"/>
                      <a:pt x="0" y="1265"/>
                      <a:pt x="0" y="1265"/>
                    </a:cubicBezTo>
                    <a:cubicBezTo>
                      <a:pt x="0" y="1310"/>
                      <a:pt x="36" y="1347"/>
                      <a:pt x="81" y="1347"/>
                    </a:cubicBezTo>
                    <a:cubicBezTo>
                      <a:pt x="1937" y="1347"/>
                      <a:pt x="1937" y="1347"/>
                      <a:pt x="1937" y="1347"/>
                    </a:cubicBezTo>
                    <a:cubicBezTo>
                      <a:pt x="1982" y="1347"/>
                      <a:pt x="2018" y="1310"/>
                      <a:pt x="2018" y="1265"/>
                    </a:cubicBezTo>
                    <a:cubicBezTo>
                      <a:pt x="2018" y="81"/>
                      <a:pt x="2018" y="81"/>
                      <a:pt x="2018" y="81"/>
                    </a:cubicBezTo>
                    <a:cubicBezTo>
                      <a:pt x="2018" y="36"/>
                      <a:pt x="1982" y="0"/>
                      <a:pt x="1937" y="0"/>
                    </a:cubicBezTo>
                    <a:close/>
                  </a:path>
                </a:pathLst>
              </a:custGeom>
              <a:solidFill>
                <a:srgbClr val="181818"/>
              </a:solidFill>
              <a:ln w="12700" cap="flat">
                <a:solidFill>
                  <a:schemeClr val="bg1">
                    <a:lumMod val="95000"/>
                  </a:schemeClr>
                </a:solidFill>
                <a:prstDash val="solid"/>
                <a:miter lim="800000"/>
                <a:headEnd/>
                <a:tailEnd/>
              </a:ln>
            </p:spPr>
            <p:txBody>
              <a:bodyPr vert="horz" wrap="square" lIns="91414" tIns="45706" rIns="91414" bIns="45706"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 name="Freeform 11"/>
              <p:cNvSpPr>
                <a:spLocks noChangeAspect="1" noEditPoints="1"/>
              </p:cNvSpPr>
              <p:nvPr/>
            </p:nvSpPr>
            <p:spPr bwMode="black">
              <a:xfrm>
                <a:off x="8928962" y="4833451"/>
                <a:ext cx="129784" cy="129256"/>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rgbClr val="FFFFFF"/>
              </a:solidFill>
              <a:ln>
                <a:noFill/>
              </a:ln>
            </p:spPr>
            <p:txBody>
              <a:bodyPr vert="horz" wrap="square" lIns="68574" tIns="34287" rIns="68574" bIns="34287" numCol="1" anchor="t" anchorCtr="0" compatLnSpc="1">
                <a:prstTxWarp prst="textNoShape">
                  <a:avLst/>
                </a:prstTxWarp>
              </a:bodyPr>
              <a:lstStyle/>
              <a:p>
                <a:endParaRPr lang="en-US" sz="1350"/>
              </a:p>
            </p:txBody>
          </p:sp>
          <p:pic>
            <p:nvPicPr>
              <p:cNvPr id="1026" name="Picture 1" descr="image00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18237" y="1668482"/>
                <a:ext cx="5529670" cy="31089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4" name="Picture 3">
              <a:extLst>
                <a:ext uri="{FF2B5EF4-FFF2-40B4-BE49-F238E27FC236}">
                  <a16:creationId xmlns:a16="http://schemas.microsoft.com/office/drawing/2014/main" id="{8F61AFDE-6ECA-F742-A32B-C370F4A95E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27706" y="1652337"/>
              <a:ext cx="5515115" cy="3120181"/>
            </a:xfrm>
            <a:prstGeom prst="rect">
              <a:avLst/>
            </a:prstGeom>
          </p:spPr>
        </p:pic>
        <p:sp>
          <p:nvSpPr>
            <p:cNvPr id="15" name="Freeform 14">
              <a:extLst>
                <a:ext uri="{FF2B5EF4-FFF2-40B4-BE49-F238E27FC236}">
                  <a16:creationId xmlns:a16="http://schemas.microsoft.com/office/drawing/2014/main" id="{4E3D51C7-52B8-844A-883D-1A61C3233BF8}"/>
                </a:ext>
              </a:extLst>
            </p:cNvPr>
            <p:cNvSpPr/>
            <p:nvPr/>
          </p:nvSpPr>
          <p:spPr bwMode="auto">
            <a:xfrm>
              <a:off x="9002989" y="1457876"/>
              <a:ext cx="2282044" cy="2366992"/>
            </a:xfrm>
            <a:custGeom>
              <a:avLst/>
              <a:gdLst>
                <a:gd name="connsiteX0" fmla="*/ 499827 w 2282044"/>
                <a:gd name="connsiteY0" fmla="*/ 0 h 2712680"/>
                <a:gd name="connsiteX1" fmla="*/ 853258 w 2282044"/>
                <a:gd name="connsiteY1" fmla="*/ 146396 h 2712680"/>
                <a:gd name="connsiteX2" fmla="*/ 867381 w 2282044"/>
                <a:gd name="connsiteY2" fmla="*/ 163513 h 2712680"/>
                <a:gd name="connsiteX3" fmla="*/ 2282044 w 2282044"/>
                <a:gd name="connsiteY3" fmla="*/ 794670 h 2712680"/>
                <a:gd name="connsiteX4" fmla="*/ 1746786 w 2282044"/>
                <a:gd name="connsiteY4" fmla="*/ 2712680 h 2712680"/>
                <a:gd name="connsiteX5" fmla="*/ 195043 w 2282044"/>
                <a:gd name="connsiteY5" fmla="*/ 893396 h 2712680"/>
                <a:gd name="connsiteX6" fmla="*/ 146396 w 2282044"/>
                <a:gd name="connsiteY6" fmla="*/ 853258 h 2712680"/>
                <a:gd name="connsiteX7" fmla="*/ 0 w 2282044"/>
                <a:gd name="connsiteY7" fmla="*/ 499827 h 2712680"/>
                <a:gd name="connsiteX8" fmla="*/ 499827 w 2282044"/>
                <a:gd name="connsiteY8" fmla="*/ 0 h 2712680"/>
                <a:gd name="connsiteX0" fmla="*/ 499827 w 2282044"/>
                <a:gd name="connsiteY0" fmla="*/ 0 h 2366992"/>
                <a:gd name="connsiteX1" fmla="*/ 853258 w 2282044"/>
                <a:gd name="connsiteY1" fmla="*/ 146396 h 2366992"/>
                <a:gd name="connsiteX2" fmla="*/ 867381 w 2282044"/>
                <a:gd name="connsiteY2" fmla="*/ 163513 h 2366992"/>
                <a:gd name="connsiteX3" fmla="*/ 2282044 w 2282044"/>
                <a:gd name="connsiteY3" fmla="*/ 794670 h 2366992"/>
                <a:gd name="connsiteX4" fmla="*/ 1289586 w 2282044"/>
                <a:gd name="connsiteY4" fmla="*/ 2366992 h 2366992"/>
                <a:gd name="connsiteX5" fmla="*/ 195043 w 2282044"/>
                <a:gd name="connsiteY5" fmla="*/ 893396 h 2366992"/>
                <a:gd name="connsiteX6" fmla="*/ 146396 w 2282044"/>
                <a:gd name="connsiteY6" fmla="*/ 853258 h 2366992"/>
                <a:gd name="connsiteX7" fmla="*/ 0 w 2282044"/>
                <a:gd name="connsiteY7" fmla="*/ 499827 h 2366992"/>
                <a:gd name="connsiteX8" fmla="*/ 499827 w 2282044"/>
                <a:gd name="connsiteY8" fmla="*/ 0 h 2366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2044" h="2366992">
                  <a:moveTo>
                    <a:pt x="499827" y="0"/>
                  </a:moveTo>
                  <a:cubicBezTo>
                    <a:pt x="637851" y="0"/>
                    <a:pt x="762807" y="55945"/>
                    <a:pt x="853258" y="146396"/>
                  </a:cubicBezTo>
                  <a:lnTo>
                    <a:pt x="867381" y="163513"/>
                  </a:lnTo>
                  <a:lnTo>
                    <a:pt x="2282044" y="794670"/>
                  </a:lnTo>
                  <a:lnTo>
                    <a:pt x="1289586" y="2366992"/>
                  </a:lnTo>
                  <a:lnTo>
                    <a:pt x="195043" y="893396"/>
                  </a:lnTo>
                  <a:lnTo>
                    <a:pt x="146396" y="853258"/>
                  </a:lnTo>
                  <a:cubicBezTo>
                    <a:pt x="55945" y="762807"/>
                    <a:pt x="0" y="637851"/>
                    <a:pt x="0" y="499827"/>
                  </a:cubicBezTo>
                  <a:cubicBezTo>
                    <a:pt x="0" y="223780"/>
                    <a:pt x="223780" y="0"/>
                    <a:pt x="499827" y="0"/>
                  </a:cubicBezTo>
                  <a:close/>
                </a:path>
              </a:pathLst>
            </a:custGeom>
            <a:solidFill>
              <a:schemeClr val="accent5">
                <a:lumMod val="60000"/>
                <a:lumOff val="40000"/>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a:extLst>
                <a:ext uri="{FF2B5EF4-FFF2-40B4-BE49-F238E27FC236}">
                  <a16:creationId xmlns:a16="http://schemas.microsoft.com/office/drawing/2014/main" id="{0166B417-2FF1-6644-B18F-494745D5843F}"/>
                </a:ext>
              </a:extLst>
            </p:cNvPr>
            <p:cNvPicPr>
              <a:picLocks noChangeAspect="1"/>
            </p:cNvPicPr>
            <p:nvPr/>
          </p:nvPicPr>
          <p:blipFill rotWithShape="1">
            <a:blip r:embed="rId5"/>
            <a:srcRect l="50841" r="30127" b="71507"/>
            <a:stretch/>
          </p:blipFill>
          <p:spPr>
            <a:xfrm>
              <a:off x="10101464" y="2226483"/>
              <a:ext cx="1992923" cy="1992923"/>
            </a:xfrm>
            <a:prstGeom prst="ellipse">
              <a:avLst/>
            </a:prstGeom>
            <a:ln>
              <a:solidFill>
                <a:schemeClr val="tx2"/>
              </a:solidFill>
            </a:ln>
          </p:spPr>
        </p:pic>
        <p:sp>
          <p:nvSpPr>
            <p:cNvPr id="9" name="Oval 8">
              <a:extLst>
                <a:ext uri="{FF2B5EF4-FFF2-40B4-BE49-F238E27FC236}">
                  <a16:creationId xmlns:a16="http://schemas.microsoft.com/office/drawing/2014/main" id="{7DAFE701-0E53-DF4F-9B4E-411D88E65C7E}"/>
                </a:ext>
              </a:extLst>
            </p:cNvPr>
            <p:cNvSpPr/>
            <p:nvPr/>
          </p:nvSpPr>
          <p:spPr bwMode="auto">
            <a:xfrm>
              <a:off x="9004663" y="1452986"/>
              <a:ext cx="985414" cy="985414"/>
            </a:xfrm>
            <a:prstGeom prst="ellipse">
              <a:avLst/>
            </a:prstGeom>
            <a:solidFill>
              <a:schemeClr val="accent5">
                <a:lumMod val="60000"/>
                <a:lumOff val="40000"/>
                <a:alpha val="3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60212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90439" y="2765750"/>
            <a:ext cx="4811527" cy="600164"/>
          </a:xfrm>
          <a:prstGeom prst="rect">
            <a:avLst/>
          </a:prstGeom>
        </p:spPr>
        <p:txBody>
          <a:bodyPr wrap="square">
            <a:spAutoFit/>
          </a:bodyPr>
          <a:lstStyle/>
          <a:p>
            <a:pPr lvl="0">
              <a:lnSpc>
                <a:spcPct val="70000"/>
              </a:lnSpc>
              <a:spcBef>
                <a:spcPct val="0"/>
              </a:spcBef>
              <a:spcAft>
                <a:spcPts val="600"/>
              </a:spcAft>
              <a:defRPr/>
            </a:pPr>
            <a:endParaRPr lang="en-US" sz="2000">
              <a:solidFill>
                <a:schemeClr val="bg1"/>
              </a:solidFill>
              <a:latin typeface="+mj-lt"/>
              <a:ea typeface="Calibri" panose="020F0502020204030204" pitchFamily="34" charset="0"/>
              <a:cs typeface="Segoe UI Light" panose="020B0502040204020203" pitchFamily="34" charset="0"/>
            </a:endParaRPr>
          </a:p>
          <a:p>
            <a:pPr lvl="0">
              <a:lnSpc>
                <a:spcPct val="70000"/>
              </a:lnSpc>
              <a:spcBef>
                <a:spcPct val="0"/>
              </a:spcBef>
              <a:spcAft>
                <a:spcPts val="600"/>
              </a:spcAft>
              <a:defRPr/>
            </a:pPr>
            <a:endParaRPr lang="en-US" sz="2000">
              <a:solidFill>
                <a:schemeClr val="bg1"/>
              </a:solidFill>
              <a:latin typeface="+mj-lt"/>
              <a:ea typeface="Calibri" panose="020F0502020204030204" pitchFamily="34" charset="0"/>
              <a:cs typeface="Segoe UI Light" panose="020B0502040204020203" pitchFamily="34" charset="0"/>
            </a:endParaRPr>
          </a:p>
        </p:txBody>
      </p:sp>
      <p:pic>
        <p:nvPicPr>
          <p:cNvPr id="10" name="Picture 9">
            <a:extLst>
              <a:ext uri="{FF2B5EF4-FFF2-40B4-BE49-F238E27FC236}">
                <a16:creationId xmlns:a16="http://schemas.microsoft.com/office/drawing/2014/main" id="{531ABD5C-8247-374C-8C0C-A07058E6A31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784849" y="0"/>
            <a:ext cx="5675924" cy="6994526"/>
          </a:xfrm>
          <a:prstGeom prst="rect">
            <a:avLst/>
          </a:prstGeom>
        </p:spPr>
      </p:pic>
      <p:sp>
        <p:nvSpPr>
          <p:cNvPr id="2" name="Title 1">
            <a:extLst>
              <a:ext uri="{FF2B5EF4-FFF2-40B4-BE49-F238E27FC236}">
                <a16:creationId xmlns:a16="http://schemas.microsoft.com/office/drawing/2014/main" id="{B480D41C-D56F-4FAC-AB7B-5B8775A3B8C6}"/>
              </a:ext>
            </a:extLst>
          </p:cNvPr>
          <p:cNvSpPr>
            <a:spLocks noGrp="1"/>
          </p:cNvSpPr>
          <p:nvPr>
            <p:ph type="title"/>
          </p:nvPr>
        </p:nvSpPr>
        <p:spPr/>
        <p:txBody>
          <a:bodyPr/>
          <a:lstStyle/>
          <a:p>
            <a:r>
              <a:rPr lang="en-US"/>
              <a:t>Trust in a secure, flexible solution</a:t>
            </a:r>
            <a:br>
              <a:rPr lang="en-US"/>
            </a:br>
            <a:br>
              <a:rPr lang="en-US"/>
            </a:br>
            <a:endParaRPr lang="en-US"/>
          </a:p>
        </p:txBody>
      </p:sp>
      <p:sp>
        <p:nvSpPr>
          <p:cNvPr id="3" name="Text Placeholder 2">
            <a:extLst>
              <a:ext uri="{FF2B5EF4-FFF2-40B4-BE49-F238E27FC236}">
                <a16:creationId xmlns:a16="http://schemas.microsoft.com/office/drawing/2014/main" id="{EE062A4D-9215-4B4D-9904-9062B5270582}"/>
              </a:ext>
            </a:extLst>
          </p:cNvPr>
          <p:cNvSpPr>
            <a:spLocks noGrp="1"/>
          </p:cNvSpPr>
          <p:nvPr>
            <p:ph type="body" sz="quarter" idx="10"/>
          </p:nvPr>
        </p:nvSpPr>
        <p:spPr/>
        <p:txBody>
          <a:bodyPr/>
          <a:lstStyle/>
          <a:p>
            <a:pPr lvl="1"/>
            <a:r>
              <a:rPr lang="en-US"/>
              <a:t>Meet business needs.</a:t>
            </a:r>
          </a:p>
          <a:p>
            <a:pPr lvl="1"/>
            <a:endParaRPr lang="en-US"/>
          </a:p>
          <a:p>
            <a:pPr lvl="1"/>
            <a:r>
              <a:rPr lang="en-US"/>
              <a:t>Start small.</a:t>
            </a:r>
          </a:p>
          <a:p>
            <a:pPr lvl="1"/>
            <a:endParaRPr lang="en-US"/>
          </a:p>
          <a:p>
            <a:pPr lvl="1"/>
            <a:r>
              <a:rPr lang="en-US"/>
              <a:t>Grow securely.</a:t>
            </a:r>
          </a:p>
        </p:txBody>
      </p:sp>
    </p:spTree>
    <p:extLst>
      <p:ext uri="{BB962C8B-B14F-4D97-AF65-F5344CB8AC3E}">
        <p14:creationId xmlns:p14="http://schemas.microsoft.com/office/powerpoint/2010/main" val="322146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a:t>Securely add industry or </a:t>
            </a:r>
            <a:br>
              <a:rPr lang="en-US"/>
            </a:br>
            <a:r>
              <a:rPr lang="en-US"/>
              <a:t>business extensions</a:t>
            </a:r>
          </a:p>
        </p:txBody>
      </p:sp>
      <p:sp>
        <p:nvSpPr>
          <p:cNvPr id="10" name="Text Placeholder 9">
            <a:extLst>
              <a:ext uri="{FF2B5EF4-FFF2-40B4-BE49-F238E27FC236}">
                <a16:creationId xmlns:a16="http://schemas.microsoft.com/office/drawing/2014/main" id="{4F85E873-EEF2-4FA6-B11C-6EB596A17DAE}"/>
              </a:ext>
            </a:extLst>
          </p:cNvPr>
          <p:cNvSpPr>
            <a:spLocks noGrp="1"/>
          </p:cNvSpPr>
          <p:nvPr>
            <p:ph type="body" sz="quarter" idx="10"/>
          </p:nvPr>
        </p:nvSpPr>
        <p:spPr/>
        <p:txBody>
          <a:bodyPr/>
          <a:lstStyle/>
          <a:p>
            <a:pPr lvl="1"/>
            <a:r>
              <a:rPr lang="en-US"/>
              <a:t>Connect to data sources and services </a:t>
            </a:r>
            <a:br>
              <a:rPr lang="en-US"/>
            </a:br>
            <a:r>
              <a:rPr lang="en-US"/>
              <a:t>using the Common Data Service.</a:t>
            </a:r>
          </a:p>
          <a:p>
            <a:pPr lvl="1"/>
            <a:endParaRPr lang="en-US"/>
          </a:p>
          <a:p>
            <a:pPr lvl="1"/>
            <a:r>
              <a:rPr lang="en-US"/>
              <a:t>Easily add capabilities delivered </a:t>
            </a:r>
            <a:br>
              <a:rPr lang="en-US"/>
            </a:br>
            <a:r>
              <a:rPr lang="en-US"/>
              <a:t>by Microsoft partners.</a:t>
            </a:r>
          </a:p>
          <a:p>
            <a:endParaRPr lang="en-US"/>
          </a:p>
        </p:txBody>
      </p:sp>
      <p:grpSp>
        <p:nvGrpSpPr>
          <p:cNvPr id="3" name="Group 2">
            <a:extLst>
              <a:ext uri="{FF2B5EF4-FFF2-40B4-BE49-F238E27FC236}">
                <a16:creationId xmlns:a16="http://schemas.microsoft.com/office/drawing/2014/main" id="{34D9904A-EDA4-44B6-B7E7-D9424DFB13AB}"/>
              </a:ext>
            </a:extLst>
          </p:cNvPr>
          <p:cNvGrpSpPr/>
          <p:nvPr/>
        </p:nvGrpSpPr>
        <p:grpSpPr>
          <a:xfrm>
            <a:off x="6354763" y="1811276"/>
            <a:ext cx="5660707" cy="3404388"/>
            <a:chOff x="5943921" y="1394166"/>
            <a:chExt cx="6034973" cy="3629474"/>
          </a:xfrm>
        </p:grpSpPr>
        <p:grpSp>
          <p:nvGrpSpPr>
            <p:cNvPr id="5" name="Group 4"/>
            <p:cNvGrpSpPr/>
            <p:nvPr/>
          </p:nvGrpSpPr>
          <p:grpSpPr>
            <a:xfrm>
              <a:off x="5943921" y="1394166"/>
              <a:ext cx="6034973" cy="3629474"/>
              <a:chOff x="5943921" y="1394166"/>
              <a:chExt cx="6034973" cy="3629474"/>
            </a:xfrm>
          </p:grpSpPr>
          <p:grpSp>
            <p:nvGrpSpPr>
              <p:cNvPr id="13" name="Group 12"/>
              <p:cNvGrpSpPr/>
              <p:nvPr/>
            </p:nvGrpSpPr>
            <p:grpSpPr>
              <a:xfrm>
                <a:off x="5943921" y="1394166"/>
                <a:ext cx="6034973" cy="3629474"/>
                <a:chOff x="5943921" y="1394166"/>
                <a:chExt cx="6034973" cy="3629474"/>
              </a:xfrm>
            </p:grpSpPr>
            <p:sp>
              <p:nvSpPr>
                <p:cNvPr id="18" name="Freeform 17"/>
                <p:cNvSpPr>
                  <a:spLocks/>
                </p:cNvSpPr>
                <p:nvPr/>
              </p:nvSpPr>
              <p:spPr bwMode="auto">
                <a:xfrm>
                  <a:off x="5943921" y="1394166"/>
                  <a:ext cx="6034973" cy="3629474"/>
                </a:xfrm>
                <a:custGeom>
                  <a:avLst/>
                  <a:gdLst>
                    <a:gd name="T0" fmla="*/ 1937 w 2018"/>
                    <a:gd name="T1" fmla="*/ 0 h 1347"/>
                    <a:gd name="T2" fmla="*/ 81 w 2018"/>
                    <a:gd name="T3" fmla="*/ 0 h 1347"/>
                    <a:gd name="T4" fmla="*/ 0 w 2018"/>
                    <a:gd name="T5" fmla="*/ 81 h 1347"/>
                    <a:gd name="T6" fmla="*/ 0 w 2018"/>
                    <a:gd name="T7" fmla="*/ 1265 h 1347"/>
                    <a:gd name="T8" fmla="*/ 81 w 2018"/>
                    <a:gd name="T9" fmla="*/ 1347 h 1347"/>
                    <a:gd name="T10" fmla="*/ 1937 w 2018"/>
                    <a:gd name="T11" fmla="*/ 1347 h 1347"/>
                    <a:gd name="T12" fmla="*/ 2018 w 2018"/>
                    <a:gd name="T13" fmla="*/ 1265 h 1347"/>
                    <a:gd name="T14" fmla="*/ 2018 w 2018"/>
                    <a:gd name="T15" fmla="*/ 81 h 1347"/>
                    <a:gd name="T16" fmla="*/ 1937 w 2018"/>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8" h="1347">
                      <a:moveTo>
                        <a:pt x="1937" y="0"/>
                      </a:moveTo>
                      <a:cubicBezTo>
                        <a:pt x="81" y="0"/>
                        <a:pt x="81" y="0"/>
                        <a:pt x="81" y="0"/>
                      </a:cubicBezTo>
                      <a:cubicBezTo>
                        <a:pt x="36" y="0"/>
                        <a:pt x="0" y="36"/>
                        <a:pt x="0" y="81"/>
                      </a:cubicBezTo>
                      <a:cubicBezTo>
                        <a:pt x="0" y="1265"/>
                        <a:pt x="0" y="1265"/>
                        <a:pt x="0" y="1265"/>
                      </a:cubicBezTo>
                      <a:cubicBezTo>
                        <a:pt x="0" y="1310"/>
                        <a:pt x="36" y="1347"/>
                        <a:pt x="81" y="1347"/>
                      </a:cubicBezTo>
                      <a:cubicBezTo>
                        <a:pt x="1937" y="1347"/>
                        <a:pt x="1937" y="1347"/>
                        <a:pt x="1937" y="1347"/>
                      </a:cubicBezTo>
                      <a:cubicBezTo>
                        <a:pt x="1982" y="1347"/>
                        <a:pt x="2018" y="1310"/>
                        <a:pt x="2018" y="1265"/>
                      </a:cubicBezTo>
                      <a:cubicBezTo>
                        <a:pt x="2018" y="81"/>
                        <a:pt x="2018" y="81"/>
                        <a:pt x="2018" y="81"/>
                      </a:cubicBezTo>
                      <a:cubicBezTo>
                        <a:pt x="2018" y="36"/>
                        <a:pt x="1982" y="0"/>
                        <a:pt x="1937" y="0"/>
                      </a:cubicBezTo>
                      <a:close/>
                    </a:path>
                  </a:pathLst>
                </a:custGeom>
                <a:solidFill>
                  <a:srgbClr val="181818"/>
                </a:solidFill>
                <a:ln w="12700" cap="flat">
                  <a:solidFill>
                    <a:schemeClr val="bg1">
                      <a:lumMod val="95000"/>
                    </a:schemeClr>
                  </a:solidFill>
                  <a:prstDash val="solid"/>
                  <a:miter lim="800000"/>
                  <a:headEnd/>
                  <a:tailEnd/>
                </a:ln>
              </p:spPr>
              <p:txBody>
                <a:bodyPr vert="horz" wrap="square" lIns="91414" tIns="45706" rIns="91414" bIns="45706" numCol="1" anchor="t" anchorCtr="0" compatLnSpc="1">
                  <a:prstTxWarp prst="textNoShape">
                    <a:avLst/>
                  </a:prstTxWarp>
                </a:body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a typeface="+mn-ea"/>
                    <a:cs typeface="+mn-cs"/>
                  </a:endParaRPr>
                </a:p>
              </p:txBody>
            </p:sp>
            <p:sp>
              <p:nvSpPr>
                <p:cNvPr id="19" name="Freeform 18"/>
                <p:cNvSpPr>
                  <a:spLocks noChangeAspect="1" noEditPoints="1"/>
                </p:cNvSpPr>
                <p:nvPr/>
              </p:nvSpPr>
              <p:spPr bwMode="black">
                <a:xfrm>
                  <a:off x="8928962" y="4833451"/>
                  <a:ext cx="129784" cy="129256"/>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rgbClr val="FFFFFF"/>
                </a:solidFill>
                <a:ln>
                  <a:noFill/>
                </a:ln>
              </p:spPr>
              <p:txBody>
                <a:bodyPr vert="horz" wrap="square" lIns="68574" tIns="34287" rIns="68574" bIns="34287"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505050"/>
                    </a:solidFill>
                    <a:effectLst/>
                    <a:uLnTx/>
                    <a:uFillTx/>
                    <a:latin typeface="Segoe UI"/>
                    <a:ea typeface="+mn-ea"/>
                    <a:cs typeface="+mn-cs"/>
                  </a:endParaRPr>
                </a:p>
              </p:txBody>
            </p:sp>
          </p:grpSp>
          <p:pic>
            <p:nvPicPr>
              <p:cNvPr id="4" name="Picture 3" descr="v3.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09164" y="1659410"/>
                <a:ext cx="5532060" cy="3108926"/>
              </a:xfrm>
              <a:prstGeom prst="rect">
                <a:avLst/>
              </a:prstGeom>
            </p:spPr>
          </p:pic>
        </p:grpSp>
        <p:pic>
          <p:nvPicPr>
            <p:cNvPr id="6" name="Picture 5">
              <a:extLst>
                <a:ext uri="{FF2B5EF4-FFF2-40B4-BE49-F238E27FC236}">
                  <a16:creationId xmlns:a16="http://schemas.microsoft.com/office/drawing/2014/main" id="{35666D2C-B0A5-FB4F-9109-4606BDA253FA}"/>
                </a:ext>
              </a:extLst>
            </p:cNvPr>
            <p:cNvPicPr>
              <a:picLocks noChangeAspect="1"/>
            </p:cNvPicPr>
            <p:nvPr/>
          </p:nvPicPr>
          <p:blipFill rotWithShape="1">
            <a:blip r:embed="rId4"/>
            <a:srcRect l="5452" r="4463" b="24261"/>
            <a:stretch/>
          </p:blipFill>
          <p:spPr>
            <a:xfrm>
              <a:off x="6209164" y="1659411"/>
              <a:ext cx="5546688" cy="3108926"/>
            </a:xfrm>
            <a:prstGeom prst="rect">
              <a:avLst/>
            </a:prstGeom>
          </p:spPr>
        </p:pic>
      </p:grpSp>
      <p:sp>
        <p:nvSpPr>
          <p:cNvPr id="7" name="Rectangle 6">
            <a:extLst>
              <a:ext uri="{FF2B5EF4-FFF2-40B4-BE49-F238E27FC236}">
                <a16:creationId xmlns:a16="http://schemas.microsoft.com/office/drawing/2014/main" id="{A4EA39A6-102D-0F46-B551-DE15BAE86073}"/>
              </a:ext>
            </a:extLst>
          </p:cNvPr>
          <p:cNvSpPr/>
          <p:nvPr/>
        </p:nvSpPr>
        <p:spPr bwMode="auto">
          <a:xfrm>
            <a:off x="6595672" y="3125449"/>
            <a:ext cx="442210" cy="7495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a:extLst>
              <a:ext uri="{FF2B5EF4-FFF2-40B4-BE49-F238E27FC236}">
                <a16:creationId xmlns:a16="http://schemas.microsoft.com/office/drawing/2014/main" id="{57BCFCA9-0CFF-E742-9450-94C962AB4976}"/>
              </a:ext>
            </a:extLst>
          </p:cNvPr>
          <p:cNvSpPr/>
          <p:nvPr/>
        </p:nvSpPr>
        <p:spPr bwMode="auto">
          <a:xfrm>
            <a:off x="6595672" y="2630773"/>
            <a:ext cx="442210" cy="5996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a:extLst>
              <a:ext uri="{FF2B5EF4-FFF2-40B4-BE49-F238E27FC236}">
                <a16:creationId xmlns:a16="http://schemas.microsoft.com/office/drawing/2014/main" id="{AB68EF52-EAC2-5347-9E11-B712AA31D216}"/>
              </a:ext>
            </a:extLst>
          </p:cNvPr>
          <p:cNvSpPr/>
          <p:nvPr/>
        </p:nvSpPr>
        <p:spPr bwMode="auto">
          <a:xfrm>
            <a:off x="7281333" y="2600752"/>
            <a:ext cx="270934" cy="215826"/>
          </a:xfrm>
          <a:prstGeom prst="rect">
            <a:avLst/>
          </a:prstGeom>
          <a:solidFill>
            <a:srgbClr val="F7F7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a:extLst>
              <a:ext uri="{FF2B5EF4-FFF2-40B4-BE49-F238E27FC236}">
                <a16:creationId xmlns:a16="http://schemas.microsoft.com/office/drawing/2014/main" id="{23E6354C-01A3-DD47-84F4-EF1140624B2F}"/>
              </a:ext>
            </a:extLst>
          </p:cNvPr>
          <p:cNvPicPr>
            <a:picLocks noChangeAspect="1"/>
          </p:cNvPicPr>
          <p:nvPr/>
        </p:nvPicPr>
        <p:blipFill>
          <a:blip r:embed="rId5"/>
          <a:stretch>
            <a:fillRect/>
          </a:stretch>
        </p:blipFill>
        <p:spPr>
          <a:xfrm>
            <a:off x="7301944" y="2600752"/>
            <a:ext cx="204441" cy="204441"/>
          </a:xfrm>
          <a:prstGeom prst="rect">
            <a:avLst/>
          </a:prstGeom>
        </p:spPr>
      </p:pic>
    </p:spTree>
    <p:extLst>
      <p:ext uri="{BB962C8B-B14F-4D97-AF65-F5344CB8AC3E}">
        <p14:creationId xmlns:p14="http://schemas.microsoft.com/office/powerpoint/2010/main" val="796304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25">
            <a:extLst>
              <a:ext uri="{FF2B5EF4-FFF2-40B4-BE49-F238E27FC236}">
                <a16:creationId xmlns:a16="http://schemas.microsoft.com/office/drawing/2014/main" id="{36C14131-48B6-4B67-923E-6B816D249F63}"/>
              </a:ext>
            </a:extLst>
          </p:cNvPr>
          <p:cNvPicPr>
            <a:picLocks noGrp="1" noChangeAspect="1"/>
          </p:cNvPicPr>
          <p:nvPr>
            <p:ph sz="quarter" idx="25"/>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5138" y="2532211"/>
            <a:ext cx="574220" cy="574220"/>
          </a:xfrm>
        </p:spPr>
      </p:pic>
      <p:sp>
        <p:nvSpPr>
          <p:cNvPr id="62" name="Title 61">
            <a:extLst>
              <a:ext uri="{FF2B5EF4-FFF2-40B4-BE49-F238E27FC236}">
                <a16:creationId xmlns:a16="http://schemas.microsoft.com/office/drawing/2014/main" id="{6BE3C912-8A4F-43A1-9377-87D92CD2AD75}"/>
              </a:ext>
            </a:extLst>
          </p:cNvPr>
          <p:cNvSpPr>
            <a:spLocks noGrp="1"/>
          </p:cNvSpPr>
          <p:nvPr>
            <p:ph type="title"/>
          </p:nvPr>
        </p:nvSpPr>
        <p:spPr/>
        <p:txBody>
          <a:bodyPr/>
          <a:lstStyle/>
          <a:p>
            <a:r>
              <a:rPr lang="en-US"/>
              <a:t>Help take your customers business to the next level</a:t>
            </a:r>
          </a:p>
        </p:txBody>
      </p:sp>
      <p:sp>
        <p:nvSpPr>
          <p:cNvPr id="63" name="Text Placeholder 62">
            <a:extLst>
              <a:ext uri="{FF2B5EF4-FFF2-40B4-BE49-F238E27FC236}">
                <a16:creationId xmlns:a16="http://schemas.microsoft.com/office/drawing/2014/main" id="{F7D0CB60-3626-44E8-A3DF-05E227BBE544}"/>
              </a:ext>
            </a:extLst>
          </p:cNvPr>
          <p:cNvSpPr>
            <a:spLocks noGrp="1"/>
          </p:cNvSpPr>
          <p:nvPr>
            <p:ph type="body" sz="quarter" idx="11"/>
          </p:nvPr>
        </p:nvSpPr>
        <p:spPr>
          <a:xfrm>
            <a:off x="465139" y="3230880"/>
            <a:ext cx="1727200" cy="1201226"/>
          </a:xfrm>
        </p:spPr>
        <p:txBody>
          <a:bodyPr/>
          <a:lstStyle/>
          <a:p>
            <a:r>
              <a:rPr lang="en-US"/>
              <a:t>Nurture Emails</a:t>
            </a:r>
          </a:p>
          <a:p>
            <a:pPr lvl="1"/>
            <a:r>
              <a:rPr lang="en-US"/>
              <a:t>Leverage a 3-part email series to drive </a:t>
            </a:r>
            <a:br>
              <a:rPr lang="en-US"/>
            </a:br>
            <a:r>
              <a:rPr lang="en-US"/>
              <a:t>a need for Dynamics 365 Business Central. </a:t>
            </a:r>
          </a:p>
        </p:txBody>
      </p:sp>
      <p:sp>
        <p:nvSpPr>
          <p:cNvPr id="64" name="Text Placeholder 63">
            <a:extLst>
              <a:ext uri="{FF2B5EF4-FFF2-40B4-BE49-F238E27FC236}">
                <a16:creationId xmlns:a16="http://schemas.microsoft.com/office/drawing/2014/main" id="{40F965E7-DD15-4E88-A9B1-399955697542}"/>
              </a:ext>
            </a:extLst>
          </p:cNvPr>
          <p:cNvSpPr>
            <a:spLocks noGrp="1"/>
          </p:cNvSpPr>
          <p:nvPr>
            <p:ph type="body" sz="quarter" idx="15"/>
          </p:nvPr>
        </p:nvSpPr>
        <p:spPr>
          <a:xfrm>
            <a:off x="2426019" y="3230880"/>
            <a:ext cx="1727200" cy="1662891"/>
          </a:xfrm>
        </p:spPr>
        <p:txBody>
          <a:bodyPr/>
          <a:lstStyle/>
          <a:p>
            <a:r>
              <a:rPr lang="en-US"/>
              <a:t>Solution Overview</a:t>
            </a:r>
          </a:p>
          <a:p>
            <a:pPr lvl="1"/>
            <a:r>
              <a:rPr lang="en-US"/>
              <a:t>Show customers how Dynamics 365 Business Central helps them overcome challenges with unique capabilities. </a:t>
            </a:r>
          </a:p>
        </p:txBody>
      </p:sp>
      <p:sp>
        <p:nvSpPr>
          <p:cNvPr id="65" name="Text Placeholder 64">
            <a:extLst>
              <a:ext uri="{FF2B5EF4-FFF2-40B4-BE49-F238E27FC236}">
                <a16:creationId xmlns:a16="http://schemas.microsoft.com/office/drawing/2014/main" id="{4CE897D7-2DBA-4DD6-92D2-CF9D0F248161}"/>
              </a:ext>
            </a:extLst>
          </p:cNvPr>
          <p:cNvSpPr>
            <a:spLocks noGrp="1"/>
          </p:cNvSpPr>
          <p:nvPr>
            <p:ph type="body" sz="quarter" idx="17"/>
          </p:nvPr>
        </p:nvSpPr>
        <p:spPr>
          <a:xfrm>
            <a:off x="4386899" y="3230880"/>
            <a:ext cx="1727200" cy="1662891"/>
          </a:xfrm>
        </p:spPr>
        <p:txBody>
          <a:bodyPr/>
          <a:lstStyle/>
          <a:p>
            <a:r>
              <a:rPr lang="en-US"/>
              <a:t>Pitch Deck</a:t>
            </a:r>
          </a:p>
          <a:p>
            <a:pPr lvl="1"/>
            <a:r>
              <a:rPr lang="en-US"/>
              <a:t>Use the customer-facing pitch deck to explain the value of Dynamics 365 Business Central </a:t>
            </a:r>
            <a:br>
              <a:rPr lang="en-US"/>
            </a:br>
            <a:r>
              <a:rPr lang="en-US"/>
              <a:t>to customers. </a:t>
            </a:r>
          </a:p>
        </p:txBody>
      </p:sp>
      <p:sp>
        <p:nvSpPr>
          <p:cNvPr id="66" name="Text Placeholder 65">
            <a:extLst>
              <a:ext uri="{FF2B5EF4-FFF2-40B4-BE49-F238E27FC236}">
                <a16:creationId xmlns:a16="http://schemas.microsoft.com/office/drawing/2014/main" id="{DECA7C17-8FC0-45C4-BD6E-5B6F12FB7ACA}"/>
              </a:ext>
            </a:extLst>
          </p:cNvPr>
          <p:cNvSpPr>
            <a:spLocks noGrp="1"/>
          </p:cNvSpPr>
          <p:nvPr>
            <p:ph type="body" sz="quarter" idx="19"/>
          </p:nvPr>
        </p:nvSpPr>
        <p:spPr>
          <a:xfrm>
            <a:off x="6347779" y="3230880"/>
            <a:ext cx="1727200" cy="1662891"/>
          </a:xfrm>
        </p:spPr>
        <p:txBody>
          <a:bodyPr/>
          <a:lstStyle/>
          <a:p>
            <a:r>
              <a:rPr lang="en-US"/>
              <a:t>Infographic</a:t>
            </a:r>
          </a:p>
          <a:p>
            <a:pPr lvl="1"/>
            <a:r>
              <a:rPr lang="en-US"/>
              <a:t>Share an infographic to illustrate the value Dynamics 365 Business Central brings to your customers. </a:t>
            </a:r>
          </a:p>
        </p:txBody>
      </p:sp>
      <p:sp>
        <p:nvSpPr>
          <p:cNvPr id="3" name="Text Placeholder 2">
            <a:extLst>
              <a:ext uri="{FF2B5EF4-FFF2-40B4-BE49-F238E27FC236}">
                <a16:creationId xmlns:a16="http://schemas.microsoft.com/office/drawing/2014/main" id="{02B7A954-1896-4987-A4E3-D0CAA9392EF9}"/>
              </a:ext>
            </a:extLst>
          </p:cNvPr>
          <p:cNvSpPr>
            <a:spLocks noGrp="1"/>
          </p:cNvSpPr>
          <p:nvPr>
            <p:ph type="body" sz="quarter" idx="21"/>
          </p:nvPr>
        </p:nvSpPr>
        <p:spPr>
          <a:xfrm>
            <a:off x="8308659" y="3230880"/>
            <a:ext cx="1727200" cy="1662891"/>
          </a:xfrm>
        </p:spPr>
        <p:txBody>
          <a:bodyPr/>
          <a:lstStyle/>
          <a:p>
            <a:r>
              <a:rPr lang="en-US"/>
              <a:t>Social Posts</a:t>
            </a:r>
          </a:p>
          <a:p>
            <a:pPr lvl="1"/>
            <a:r>
              <a:rPr lang="en-US"/>
              <a:t>Pick from a variety </a:t>
            </a:r>
            <a:br>
              <a:rPr lang="en-US"/>
            </a:br>
            <a:r>
              <a:rPr lang="en-US"/>
              <a:t>of social posts to share with customers on different platforms alongside 3 social banners. </a:t>
            </a:r>
          </a:p>
        </p:txBody>
      </p:sp>
      <p:sp>
        <p:nvSpPr>
          <p:cNvPr id="5" name="Text Placeholder 4">
            <a:extLst>
              <a:ext uri="{FF2B5EF4-FFF2-40B4-BE49-F238E27FC236}">
                <a16:creationId xmlns:a16="http://schemas.microsoft.com/office/drawing/2014/main" id="{37597192-AD36-48EB-85F3-3292A7007E9C}"/>
              </a:ext>
            </a:extLst>
          </p:cNvPr>
          <p:cNvSpPr>
            <a:spLocks noGrp="1"/>
          </p:cNvSpPr>
          <p:nvPr>
            <p:ph type="body" sz="quarter" idx="23"/>
          </p:nvPr>
        </p:nvSpPr>
        <p:spPr>
          <a:xfrm>
            <a:off x="10269538" y="3230880"/>
            <a:ext cx="1727200" cy="1432059"/>
          </a:xfrm>
        </p:spPr>
        <p:txBody>
          <a:bodyPr/>
          <a:lstStyle/>
          <a:p>
            <a:r>
              <a:rPr lang="en-US"/>
              <a:t>Sales Script</a:t>
            </a:r>
          </a:p>
          <a:p>
            <a:pPr lvl="1"/>
            <a:r>
              <a:rPr lang="en-US"/>
              <a:t>Use the sales script </a:t>
            </a:r>
            <a:br>
              <a:rPr lang="en-US"/>
            </a:br>
            <a:r>
              <a:rPr lang="en-US"/>
              <a:t>to understand where your customers are </a:t>
            </a:r>
            <a:br>
              <a:rPr lang="en-US"/>
            </a:br>
            <a:r>
              <a:rPr lang="en-US"/>
              <a:t>in their ERP buying journey. </a:t>
            </a:r>
          </a:p>
        </p:txBody>
      </p:sp>
      <p:pic>
        <p:nvPicPr>
          <p:cNvPr id="28" name="Content Placeholder 27" descr="A close up of a logo&#10;&#10;Description automatically generated">
            <a:extLst>
              <a:ext uri="{FF2B5EF4-FFF2-40B4-BE49-F238E27FC236}">
                <a16:creationId xmlns:a16="http://schemas.microsoft.com/office/drawing/2014/main" id="{3D9A8668-C368-4249-9FD1-3DCF9E46E282}"/>
              </a:ext>
            </a:extLst>
          </p:cNvPr>
          <p:cNvPicPr>
            <a:picLocks noGrp="1" noChangeAspect="1"/>
          </p:cNvPicPr>
          <p:nvPr>
            <p:ph sz="quarter" idx="26"/>
          </p:nvPr>
        </p:nvPicPr>
        <p:blipFill>
          <a:blip r:embed="rId5" cstate="print">
            <a:extLst>
              <a:ext uri="{28A0092B-C50C-407E-A947-70E740481C1C}">
                <a14:useLocalDpi xmlns:a14="http://schemas.microsoft.com/office/drawing/2010/main" val="0"/>
              </a:ext>
            </a:extLst>
          </a:blip>
          <a:stretch>
            <a:fillRect/>
          </a:stretch>
        </p:blipFill>
        <p:spPr>
          <a:xfrm>
            <a:off x="2426019" y="2532211"/>
            <a:ext cx="574220" cy="574220"/>
          </a:xfrm>
        </p:spPr>
      </p:pic>
      <p:pic>
        <p:nvPicPr>
          <p:cNvPr id="30" name="Content Placeholder 29">
            <a:extLst>
              <a:ext uri="{FF2B5EF4-FFF2-40B4-BE49-F238E27FC236}">
                <a16:creationId xmlns:a16="http://schemas.microsoft.com/office/drawing/2014/main" id="{E97357FD-C2E8-4B5B-A523-BEE4C98C3FC8}"/>
              </a:ext>
            </a:extLst>
          </p:cNvPr>
          <p:cNvPicPr>
            <a:picLocks noGrp="1" noChangeAspect="1"/>
          </p:cNvPicPr>
          <p:nvPr>
            <p:ph sz="quarter" idx="27"/>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98962" y="2532211"/>
            <a:ext cx="861330" cy="574220"/>
          </a:xfrm>
        </p:spPr>
      </p:pic>
      <p:pic>
        <p:nvPicPr>
          <p:cNvPr id="32" name="Content Placeholder 31">
            <a:extLst>
              <a:ext uri="{FF2B5EF4-FFF2-40B4-BE49-F238E27FC236}">
                <a16:creationId xmlns:a16="http://schemas.microsoft.com/office/drawing/2014/main" id="{EE643988-378C-4DD4-83CE-4B83A1DA2C53}"/>
              </a:ext>
            </a:extLst>
          </p:cNvPr>
          <p:cNvPicPr>
            <a:picLocks noGrp="1" noChangeAspect="1"/>
          </p:cNvPicPr>
          <p:nvPr>
            <p:ph sz="quarter" idx="28"/>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354763" y="2532211"/>
            <a:ext cx="1006879" cy="574220"/>
          </a:xfrm>
        </p:spPr>
      </p:pic>
      <p:pic>
        <p:nvPicPr>
          <p:cNvPr id="34" name="Content Placeholder 33">
            <a:extLst>
              <a:ext uri="{FF2B5EF4-FFF2-40B4-BE49-F238E27FC236}">
                <a16:creationId xmlns:a16="http://schemas.microsoft.com/office/drawing/2014/main" id="{9C93D98C-7381-4271-ABCB-1235F14879ED}"/>
              </a:ext>
            </a:extLst>
          </p:cNvPr>
          <p:cNvPicPr>
            <a:picLocks noGrp="1" noChangeAspect="1"/>
          </p:cNvPicPr>
          <p:nvPr>
            <p:ph sz="quarter" idx="29"/>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08659" y="2532211"/>
            <a:ext cx="574220" cy="574220"/>
          </a:xfrm>
        </p:spPr>
      </p:pic>
      <p:pic>
        <p:nvPicPr>
          <p:cNvPr id="36" name="Content Placeholder 35">
            <a:extLst>
              <a:ext uri="{FF2B5EF4-FFF2-40B4-BE49-F238E27FC236}">
                <a16:creationId xmlns:a16="http://schemas.microsoft.com/office/drawing/2014/main" id="{0E4F8079-BB20-4156-91BA-D22EAB0ADDA5}"/>
              </a:ext>
            </a:extLst>
          </p:cNvPr>
          <p:cNvPicPr>
            <a:picLocks noGrp="1" noChangeAspect="1"/>
          </p:cNvPicPr>
          <p:nvPr>
            <p:ph sz="quarter" idx="30"/>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69538" y="2602599"/>
            <a:ext cx="1084639" cy="503832"/>
          </a:xfrm>
        </p:spPr>
      </p:pic>
    </p:spTree>
    <p:extLst>
      <p:ext uri="{BB962C8B-B14F-4D97-AF65-F5344CB8AC3E}">
        <p14:creationId xmlns:p14="http://schemas.microsoft.com/office/powerpoint/2010/main" val="425726128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E291E343-C5CB-4A3B-ADB6-E13700C08A48}"/>
              </a:ext>
            </a:extLst>
          </p:cNvPr>
          <p:cNvSpPr>
            <a:spLocks noGrp="1"/>
          </p:cNvSpPr>
          <p:nvPr>
            <p:ph type="body" sz="quarter" idx="16"/>
          </p:nvPr>
        </p:nvSpPr>
        <p:spPr>
          <a:xfrm>
            <a:off x="465138" y="4944165"/>
            <a:ext cx="9801726" cy="461665"/>
          </a:xfrm>
        </p:spPr>
        <p:txBody>
          <a:bodyPr/>
          <a:lstStyle/>
          <a:p>
            <a:r>
              <a:rPr lang="en-US"/>
              <a:t>Connect your customers’ financials, sales, services, and operations with one solution</a:t>
            </a:r>
          </a:p>
        </p:txBody>
      </p:sp>
      <p:sp>
        <p:nvSpPr>
          <p:cNvPr id="13" name="Title 6"/>
          <p:cNvSpPr>
            <a:spLocks noGrp="1"/>
          </p:cNvSpPr>
          <p:nvPr>
            <p:ph type="title"/>
          </p:nvPr>
        </p:nvSpPr>
        <p:spPr>
          <a:xfrm>
            <a:off x="415560" y="3090314"/>
            <a:ext cx="9823498" cy="1828800"/>
          </a:xfrm>
        </p:spPr>
        <p:txBody>
          <a:bodyPr/>
          <a:lstStyle/>
          <a:p>
            <a:r>
              <a:rPr lang="en-US">
                <a:solidFill>
                  <a:schemeClr val="bg1"/>
                </a:solidFill>
              </a:rPr>
              <a:t>Empower SMBs to work </a:t>
            </a:r>
            <a:br>
              <a:rPr lang="en-US">
                <a:solidFill>
                  <a:schemeClr val="bg1"/>
                </a:solidFill>
              </a:rPr>
            </a:br>
            <a:r>
              <a:rPr lang="en-US">
                <a:solidFill>
                  <a:schemeClr val="bg1"/>
                </a:solidFill>
              </a:rPr>
              <a:t>without silos</a:t>
            </a:r>
            <a:endParaRPr lang="en-US" sz="4000">
              <a:solidFill>
                <a:schemeClr val="bg1"/>
              </a:solidFill>
            </a:endParaRPr>
          </a:p>
        </p:txBody>
      </p:sp>
      <p:sp>
        <p:nvSpPr>
          <p:cNvPr id="6" name="Rectangle 5">
            <a:extLst>
              <a:ext uri="{FF2B5EF4-FFF2-40B4-BE49-F238E27FC236}">
                <a16:creationId xmlns:a16="http://schemas.microsoft.com/office/drawing/2014/main" id="{88E380E0-2739-4D75-AB25-D6AC59769FBF}"/>
              </a:ext>
            </a:extLst>
          </p:cNvPr>
          <p:cNvSpPr/>
          <p:nvPr/>
        </p:nvSpPr>
        <p:spPr>
          <a:xfrm>
            <a:off x="465138" y="5333422"/>
            <a:ext cx="4304063" cy="369332"/>
          </a:xfrm>
          <a:prstGeom prst="rect">
            <a:avLst/>
          </a:prstGeom>
        </p:spPr>
        <p:txBody>
          <a:bodyPr wrap="none" lIns="0" tIns="0" rIns="0" bIns="0">
            <a:spAutoFit/>
          </a:bodyPr>
          <a:lstStyle/>
          <a:p>
            <a:r>
              <a:rPr lang="en-US" sz="2400">
                <a:solidFill>
                  <a:schemeClr val="bg1"/>
                </a:solidFill>
                <a:latin typeface="+mj-lt"/>
              </a:rPr>
              <a:t>Dynamics 365 Business Central</a:t>
            </a:r>
          </a:p>
        </p:txBody>
      </p:sp>
    </p:spTree>
    <p:extLst>
      <p:ext uri="{BB962C8B-B14F-4D97-AF65-F5344CB8AC3E}">
        <p14:creationId xmlns:p14="http://schemas.microsoft.com/office/powerpoint/2010/main" val="623937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F83BF98-82CA-47D9-9D24-DF58083B75D0}"/>
              </a:ext>
            </a:extLst>
          </p:cNvPr>
          <p:cNvSpPr>
            <a:spLocks noGrp="1"/>
          </p:cNvSpPr>
          <p:nvPr>
            <p:ph type="title"/>
          </p:nvPr>
        </p:nvSpPr>
        <p:spPr/>
        <p:txBody>
          <a:bodyPr/>
          <a:lstStyle/>
          <a:p>
            <a:r>
              <a:rPr lang="en-US"/>
              <a:t>Partner case studies</a:t>
            </a:r>
          </a:p>
        </p:txBody>
      </p:sp>
      <p:sp>
        <p:nvSpPr>
          <p:cNvPr id="10" name="Text Placeholder 9">
            <a:extLst>
              <a:ext uri="{FF2B5EF4-FFF2-40B4-BE49-F238E27FC236}">
                <a16:creationId xmlns:a16="http://schemas.microsoft.com/office/drawing/2014/main" id="{8E1B0893-DA49-4266-A60B-E898D26A8B4B}"/>
              </a:ext>
            </a:extLst>
          </p:cNvPr>
          <p:cNvSpPr>
            <a:spLocks noGrp="1"/>
          </p:cNvSpPr>
          <p:nvPr>
            <p:ph type="body" sz="quarter" idx="10"/>
          </p:nvPr>
        </p:nvSpPr>
        <p:spPr/>
        <p:txBody>
          <a:bodyPr/>
          <a:lstStyle/>
          <a:p>
            <a:pPr lvl="1"/>
            <a:r>
              <a:rPr lang="en-US"/>
              <a:t>“It’s one thing to get a new MSP. It’s another thing to get a new MSP that also does your accounting, your CRM, and your software development. When clients engage in all four of those services, they receive better service quality and we benefit from increased customer stickiness.”</a:t>
            </a:r>
          </a:p>
          <a:p>
            <a:endParaRPr lang="en-US"/>
          </a:p>
          <a:p>
            <a:pPr marL="0" lvl="3" indent="0">
              <a:buNone/>
            </a:pPr>
            <a:r>
              <a:rPr lang="en-US"/>
              <a:t>– Zac Paulson, CEO</a:t>
            </a:r>
          </a:p>
        </p:txBody>
      </p:sp>
      <p:sp>
        <p:nvSpPr>
          <p:cNvPr id="13" name="Text Placeholder 12">
            <a:extLst>
              <a:ext uri="{FF2B5EF4-FFF2-40B4-BE49-F238E27FC236}">
                <a16:creationId xmlns:a16="http://schemas.microsoft.com/office/drawing/2014/main" id="{033CB500-9887-456F-9395-9B414AFB89A9}"/>
              </a:ext>
            </a:extLst>
          </p:cNvPr>
          <p:cNvSpPr>
            <a:spLocks noGrp="1"/>
          </p:cNvSpPr>
          <p:nvPr>
            <p:ph type="body" sz="quarter" idx="13"/>
          </p:nvPr>
        </p:nvSpPr>
        <p:spPr/>
        <p:txBody>
          <a:bodyPr/>
          <a:lstStyle/>
          <a:p>
            <a:r>
              <a:rPr lang="en-US" err="1"/>
              <a:t>TrueIT</a:t>
            </a:r>
            <a:endParaRPr lang="en-US"/>
          </a:p>
        </p:txBody>
      </p:sp>
      <p:pic>
        <p:nvPicPr>
          <p:cNvPr id="42" name="Picture Placeholder 41">
            <a:extLst>
              <a:ext uri="{FF2B5EF4-FFF2-40B4-BE49-F238E27FC236}">
                <a16:creationId xmlns:a16="http://schemas.microsoft.com/office/drawing/2014/main" id="{20EBBF77-AC8F-4264-8B2A-3F68670876D0}"/>
              </a:ext>
            </a:extLst>
          </p:cNvPr>
          <p:cNvPicPr preferRelativeResize="0">
            <a:picLocks noGrp="1" noChangeAspect="1"/>
          </p:cNvPicPr>
          <p:nvPr>
            <p:ph type="pic" sz="quarter" idx="16"/>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5141" y="3148442"/>
            <a:ext cx="1357884" cy="343466"/>
          </a:xfrm>
        </p:spPr>
      </p:pic>
      <p:sp>
        <p:nvSpPr>
          <p:cNvPr id="11" name="Text Placeholder 10">
            <a:extLst>
              <a:ext uri="{FF2B5EF4-FFF2-40B4-BE49-F238E27FC236}">
                <a16:creationId xmlns:a16="http://schemas.microsoft.com/office/drawing/2014/main" id="{57D09B67-D90B-4A0D-AE7A-DDF08C7A7090}"/>
              </a:ext>
            </a:extLst>
          </p:cNvPr>
          <p:cNvSpPr>
            <a:spLocks noGrp="1"/>
          </p:cNvSpPr>
          <p:nvPr>
            <p:ph type="body" sz="quarter" idx="17"/>
          </p:nvPr>
        </p:nvSpPr>
        <p:spPr/>
        <p:txBody>
          <a:bodyPr/>
          <a:lstStyle/>
          <a:p>
            <a:pPr lvl="1"/>
            <a:r>
              <a:rPr lang="en-US"/>
              <a:t>“Don’t be afraid to partner. Don’t be afraid to tell your clients: this is not my specialty, but I have the capability to bring in someone who is an expert in Dynamics. And together, we can work with you to provide the best possible solution.” </a:t>
            </a:r>
          </a:p>
          <a:p>
            <a:endParaRPr lang="en-US"/>
          </a:p>
          <a:p>
            <a:pPr marL="0" lvl="3" indent="0">
              <a:buNone/>
            </a:pPr>
            <a:r>
              <a:rPr lang="en-US"/>
              <a:t>– Guy Baroan, CIO</a:t>
            </a:r>
          </a:p>
        </p:txBody>
      </p:sp>
      <p:sp>
        <p:nvSpPr>
          <p:cNvPr id="12" name="Text Placeholder 11">
            <a:extLst>
              <a:ext uri="{FF2B5EF4-FFF2-40B4-BE49-F238E27FC236}">
                <a16:creationId xmlns:a16="http://schemas.microsoft.com/office/drawing/2014/main" id="{2E2B46ED-5FA4-4153-8AF9-051F29F8F76B}"/>
              </a:ext>
            </a:extLst>
          </p:cNvPr>
          <p:cNvSpPr>
            <a:spLocks noGrp="1"/>
          </p:cNvSpPr>
          <p:nvPr>
            <p:ph type="body" sz="quarter" idx="18"/>
          </p:nvPr>
        </p:nvSpPr>
        <p:spPr/>
        <p:txBody>
          <a:bodyPr/>
          <a:lstStyle/>
          <a:p>
            <a:r>
              <a:rPr lang="en-US" err="1"/>
              <a:t>Baroan</a:t>
            </a:r>
            <a:r>
              <a:rPr lang="en-US"/>
              <a:t> Technologies</a:t>
            </a:r>
          </a:p>
        </p:txBody>
      </p:sp>
      <p:pic>
        <p:nvPicPr>
          <p:cNvPr id="44" name="Picture Placeholder 43" descr="A picture containing food, drawing&#10;&#10;Description automatically generated">
            <a:extLst>
              <a:ext uri="{FF2B5EF4-FFF2-40B4-BE49-F238E27FC236}">
                <a16:creationId xmlns:a16="http://schemas.microsoft.com/office/drawing/2014/main" id="{28E79FB1-D4D2-448A-AFDD-237303CA0E8C}"/>
              </a:ext>
            </a:extLst>
          </p:cNvPr>
          <p:cNvPicPr preferRelativeResize="0">
            <a:picLocks noGrp="1" noChangeAspect="1"/>
          </p:cNvPicPr>
          <p:nvPr>
            <p:ph type="pic" sz="quarter" idx="19"/>
          </p:nvPr>
        </p:nvPicPr>
        <p:blipFill>
          <a:blip r:embed="rId5" cstate="print">
            <a:extLst>
              <a:ext uri="{28A0092B-C50C-407E-A947-70E740481C1C}">
                <a14:useLocalDpi xmlns:a14="http://schemas.microsoft.com/office/drawing/2010/main" val="0"/>
              </a:ext>
            </a:extLst>
          </a:blip>
          <a:stretch>
            <a:fillRect/>
          </a:stretch>
        </p:blipFill>
        <p:spPr>
          <a:xfrm>
            <a:off x="3389485" y="2992828"/>
            <a:ext cx="1357884" cy="654694"/>
          </a:xfrm>
        </p:spPr>
      </p:pic>
      <p:sp>
        <p:nvSpPr>
          <p:cNvPr id="14" name="Text Placeholder 13">
            <a:extLst>
              <a:ext uri="{FF2B5EF4-FFF2-40B4-BE49-F238E27FC236}">
                <a16:creationId xmlns:a16="http://schemas.microsoft.com/office/drawing/2014/main" id="{D10842E3-D2D3-449D-BAD9-5F06CA12AACF}"/>
              </a:ext>
            </a:extLst>
          </p:cNvPr>
          <p:cNvSpPr>
            <a:spLocks noGrp="1"/>
          </p:cNvSpPr>
          <p:nvPr>
            <p:ph type="body" sz="quarter" idx="20"/>
          </p:nvPr>
        </p:nvSpPr>
        <p:spPr/>
        <p:txBody>
          <a:bodyPr/>
          <a:lstStyle/>
          <a:p>
            <a:pPr lvl="1"/>
            <a:r>
              <a:rPr lang="en-US"/>
              <a:t>“We want to be that one trusted consultant. But we can’t possibly know everything. So, why not partner with someone who can provide the additional expertise we need to add greater value to our customers? It’s minimal cost, and we end up looking like heroes.” </a:t>
            </a:r>
          </a:p>
          <a:p>
            <a:endParaRPr lang="en-US"/>
          </a:p>
          <a:p>
            <a:pPr marL="0" lvl="3" indent="0">
              <a:buNone/>
            </a:pPr>
            <a:r>
              <a:rPr lang="en-US"/>
              <a:t>– Joe Malcore, Account Manager</a:t>
            </a:r>
          </a:p>
          <a:p>
            <a:endParaRPr lang="en-US"/>
          </a:p>
        </p:txBody>
      </p:sp>
      <p:sp>
        <p:nvSpPr>
          <p:cNvPr id="15" name="Text Placeholder 14">
            <a:extLst>
              <a:ext uri="{FF2B5EF4-FFF2-40B4-BE49-F238E27FC236}">
                <a16:creationId xmlns:a16="http://schemas.microsoft.com/office/drawing/2014/main" id="{A5C128AF-32D0-430C-BAFA-B06F8975D567}"/>
              </a:ext>
            </a:extLst>
          </p:cNvPr>
          <p:cNvSpPr>
            <a:spLocks noGrp="1"/>
          </p:cNvSpPr>
          <p:nvPr>
            <p:ph type="body" sz="quarter" idx="21"/>
          </p:nvPr>
        </p:nvSpPr>
        <p:spPr/>
        <p:txBody>
          <a:bodyPr/>
          <a:lstStyle/>
          <a:p>
            <a:r>
              <a:rPr lang="en-US"/>
              <a:t>Camera Corner Connecting Point</a:t>
            </a:r>
          </a:p>
        </p:txBody>
      </p:sp>
      <p:pic>
        <p:nvPicPr>
          <p:cNvPr id="46" name="Picture Placeholder 45" descr="A picture containing sign, drawing, clock&#10;&#10;Description automatically generated">
            <a:extLst>
              <a:ext uri="{FF2B5EF4-FFF2-40B4-BE49-F238E27FC236}">
                <a16:creationId xmlns:a16="http://schemas.microsoft.com/office/drawing/2014/main" id="{B4E0F65C-7FEA-4370-B621-D6BE6DCB7774}"/>
              </a:ext>
            </a:extLst>
          </p:cNvPr>
          <p:cNvPicPr preferRelativeResize="0">
            <a:picLocks noGrp="1" noChangeAspect="1"/>
          </p:cNvPicPr>
          <p:nvPr>
            <p:ph type="pic" sz="quarter" idx="22"/>
          </p:nvPr>
        </p:nvPicPr>
        <p:blipFill>
          <a:blip r:embed="rId6">
            <a:extLst>
              <a:ext uri="{28A0092B-C50C-407E-A947-70E740481C1C}">
                <a14:useLocalDpi xmlns:a14="http://schemas.microsoft.com/office/drawing/2010/main" val="0"/>
              </a:ext>
            </a:extLst>
          </a:blip>
          <a:stretch>
            <a:fillRect/>
          </a:stretch>
        </p:blipFill>
        <p:spPr>
          <a:xfrm>
            <a:off x="6354762" y="2990688"/>
            <a:ext cx="1168582" cy="658975"/>
          </a:xfrm>
        </p:spPr>
      </p:pic>
      <p:sp>
        <p:nvSpPr>
          <p:cNvPr id="5" name="Text Placeholder 4">
            <a:extLst>
              <a:ext uri="{FF2B5EF4-FFF2-40B4-BE49-F238E27FC236}">
                <a16:creationId xmlns:a16="http://schemas.microsoft.com/office/drawing/2014/main" id="{6040D17D-49C6-4DAC-BB85-657B94E1ECC5}"/>
              </a:ext>
            </a:extLst>
          </p:cNvPr>
          <p:cNvSpPr>
            <a:spLocks noGrp="1"/>
          </p:cNvSpPr>
          <p:nvPr>
            <p:ph type="body" sz="quarter" idx="23"/>
          </p:nvPr>
        </p:nvSpPr>
        <p:spPr/>
        <p:txBody>
          <a:bodyPr/>
          <a:lstStyle/>
          <a:p>
            <a:pPr lvl="1"/>
            <a:r>
              <a:rPr lang="en-US"/>
              <a:t>“By offering Dynamics ERP and CRM solutions to our existing customers, we are able to embrace more strategic conversations around their business, their challenges, their goals.”</a:t>
            </a:r>
            <a:br>
              <a:rPr lang="en-US"/>
            </a:br>
            <a:endParaRPr lang="en-US"/>
          </a:p>
          <a:p>
            <a:pPr marL="0" lvl="3" indent="0">
              <a:buNone/>
            </a:pPr>
            <a:r>
              <a:rPr lang="en-US"/>
              <a:t>– Daniel Petersen, President</a:t>
            </a:r>
          </a:p>
          <a:p>
            <a:pPr marL="0" lvl="3" indent="0">
              <a:buNone/>
            </a:pPr>
            <a:endParaRPr lang="en-US"/>
          </a:p>
        </p:txBody>
      </p:sp>
      <p:sp>
        <p:nvSpPr>
          <p:cNvPr id="6" name="Text Placeholder 5">
            <a:extLst>
              <a:ext uri="{FF2B5EF4-FFF2-40B4-BE49-F238E27FC236}">
                <a16:creationId xmlns:a16="http://schemas.microsoft.com/office/drawing/2014/main" id="{132C3D9B-04AF-4EE2-86DA-B47CC92BCD3D}"/>
              </a:ext>
            </a:extLst>
          </p:cNvPr>
          <p:cNvSpPr>
            <a:spLocks noGrp="1"/>
          </p:cNvSpPr>
          <p:nvPr>
            <p:ph type="body" sz="quarter" idx="24"/>
          </p:nvPr>
        </p:nvSpPr>
        <p:spPr/>
        <p:txBody>
          <a:bodyPr/>
          <a:lstStyle/>
          <a:p>
            <a:r>
              <a:rPr lang="en-US"/>
              <a:t>Applied Tech</a:t>
            </a:r>
          </a:p>
        </p:txBody>
      </p:sp>
      <p:pic>
        <p:nvPicPr>
          <p:cNvPr id="48" name="Picture Placeholder 47" descr="A close up of a logo&#10;&#10;Description automatically generated">
            <a:extLst>
              <a:ext uri="{FF2B5EF4-FFF2-40B4-BE49-F238E27FC236}">
                <a16:creationId xmlns:a16="http://schemas.microsoft.com/office/drawing/2014/main" id="{3C877F78-92DA-4D12-AD01-89D516C58C7D}"/>
              </a:ext>
            </a:extLst>
          </p:cNvPr>
          <p:cNvPicPr preferRelativeResize="0">
            <a:picLocks noGrp="1" noChangeAspect="1"/>
          </p:cNvPicPr>
          <p:nvPr>
            <p:ph type="pic" sz="quarter" idx="25"/>
          </p:nvPr>
        </p:nvPicPr>
        <p:blipFill>
          <a:blip r:embed="rId7">
            <a:extLst>
              <a:ext uri="{28A0092B-C50C-407E-A947-70E740481C1C}">
                <a14:useLocalDpi xmlns:a14="http://schemas.microsoft.com/office/drawing/2010/main" val="0"/>
              </a:ext>
            </a:extLst>
          </a:blip>
          <a:stretch>
            <a:fillRect/>
          </a:stretch>
        </p:blipFill>
        <p:spPr>
          <a:xfrm>
            <a:off x="9282556" y="2990688"/>
            <a:ext cx="1133437" cy="658975"/>
          </a:xfrm>
          <a:solidFill>
            <a:schemeClr val="tx1"/>
          </a:solidFill>
        </p:spPr>
      </p:pic>
    </p:spTree>
    <p:extLst>
      <p:ext uri="{BB962C8B-B14F-4D97-AF65-F5344CB8AC3E}">
        <p14:creationId xmlns:p14="http://schemas.microsoft.com/office/powerpoint/2010/main" val="186499161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D2191F8-5CB8-46DA-B40E-4A887B97D7D0}"/>
              </a:ext>
            </a:extLst>
          </p:cNvPr>
          <p:cNvSpPr/>
          <p:nvPr/>
        </p:nvSpPr>
        <p:spPr bwMode="auto">
          <a:xfrm>
            <a:off x="0" y="0"/>
            <a:ext cx="12436475" cy="6994525"/>
          </a:xfrm>
          <a:prstGeom prst="rect">
            <a:avLst/>
          </a:prstGeom>
          <a:gradFill>
            <a:gsLst>
              <a:gs pos="46000">
                <a:srgbClr val="000000"/>
              </a:gs>
              <a:gs pos="62000">
                <a:srgbClr val="000000">
                  <a:alpha val="0"/>
                </a:srgbClr>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8">
            <a:extLst>
              <a:ext uri="{FF2B5EF4-FFF2-40B4-BE49-F238E27FC236}">
                <a16:creationId xmlns:a16="http://schemas.microsoft.com/office/drawing/2014/main" id="{2E157254-9581-465F-B359-900AF6CA1CC8}"/>
              </a:ext>
            </a:extLst>
          </p:cNvPr>
          <p:cNvSpPr>
            <a:spLocks noGrp="1"/>
          </p:cNvSpPr>
          <p:nvPr>
            <p:ph type="body" sz="quarter" idx="11"/>
          </p:nvPr>
        </p:nvSpPr>
        <p:spPr>
          <a:xfrm>
            <a:off x="465138" y="5783263"/>
            <a:ext cx="5653087" cy="615553"/>
          </a:xfrm>
        </p:spPr>
        <p:txBody>
          <a:bodyPr/>
          <a:lstStyle/>
          <a:p>
            <a:r>
              <a:rPr lang="en-US"/>
              <a:t>Connect your customers’ financials, sales, services, and operations with one solution.</a:t>
            </a:r>
          </a:p>
        </p:txBody>
      </p:sp>
      <p:sp>
        <p:nvSpPr>
          <p:cNvPr id="6" name="Title 1">
            <a:extLst>
              <a:ext uri="{FF2B5EF4-FFF2-40B4-BE49-F238E27FC236}">
                <a16:creationId xmlns:a16="http://schemas.microsoft.com/office/drawing/2014/main" id="{25F7FB0B-4E36-473D-865E-FF20F194AD87}"/>
              </a:ext>
            </a:extLst>
          </p:cNvPr>
          <p:cNvSpPr>
            <a:spLocks noGrp="1"/>
          </p:cNvSpPr>
          <p:nvPr>
            <p:ph type="title"/>
          </p:nvPr>
        </p:nvSpPr>
        <p:spPr/>
        <p:txBody>
          <a:bodyPr/>
          <a:lstStyle/>
          <a:p>
            <a:r>
              <a:rPr lang="en-US"/>
              <a:t>Next steps</a:t>
            </a:r>
          </a:p>
        </p:txBody>
      </p:sp>
      <p:sp>
        <p:nvSpPr>
          <p:cNvPr id="2" name="Text Placeholder 1"/>
          <p:cNvSpPr>
            <a:spLocks noGrp="1"/>
          </p:cNvSpPr>
          <p:nvPr>
            <p:ph type="body" sz="quarter" idx="13"/>
          </p:nvPr>
        </p:nvSpPr>
        <p:spPr/>
        <p:txBody>
          <a:bodyPr/>
          <a:lstStyle/>
          <a:p>
            <a:r>
              <a:rPr lang="en-US"/>
              <a:t>Reach out to your </a:t>
            </a:r>
            <a:r>
              <a:rPr lang="en-US">
                <a:hlinkClick r:id="rId4"/>
              </a:rPr>
              <a:t>Indirect Provider</a:t>
            </a:r>
            <a:r>
              <a:rPr lang="en-US"/>
              <a:t>.</a:t>
            </a:r>
          </a:p>
          <a:p>
            <a:r>
              <a:rPr lang="en-US"/>
              <a:t>Download the </a:t>
            </a:r>
            <a:r>
              <a:rPr lang="en-US">
                <a:hlinkClick r:id="rId5"/>
              </a:rPr>
              <a:t>Business Central trial</a:t>
            </a:r>
            <a:r>
              <a:rPr lang="en-US"/>
              <a:t>.</a:t>
            </a:r>
            <a:r>
              <a:rPr lang="en-US">
                <a:hlinkClick r:id="rId5"/>
              </a:rPr>
              <a:t> </a:t>
            </a:r>
            <a:endParaRPr lang="en-US"/>
          </a:p>
          <a:p>
            <a:r>
              <a:rPr lang="en-US"/>
              <a:t>Watch videos: </a:t>
            </a:r>
          </a:p>
          <a:p>
            <a:pPr marL="285750" indent="-285750">
              <a:buFont typeface="Arial" panose="020B0604020202020204" pitchFamily="34" charset="0"/>
              <a:buChar char="•"/>
            </a:pPr>
            <a:r>
              <a:rPr lang="en-US">
                <a:hlinkClick r:id="rId6"/>
              </a:rPr>
              <a:t>Introduction to Business Central </a:t>
            </a:r>
            <a:endParaRPr lang="en-US"/>
          </a:p>
          <a:p>
            <a:pPr marL="285750" indent="-285750">
              <a:buFont typeface="Arial" panose="020B0604020202020204" pitchFamily="34" charset="0"/>
              <a:buChar char="•"/>
            </a:pPr>
            <a:r>
              <a:rPr lang="en-US">
                <a:hlinkClick r:id="rId7"/>
              </a:rPr>
              <a:t>Supercharge Your Growing Business with an All-in-One Solution</a:t>
            </a:r>
            <a:endParaRPr lang="en-US"/>
          </a:p>
          <a:p>
            <a:r>
              <a:rPr lang="en-US"/>
              <a:t>Go to the Business Central landing page for </a:t>
            </a:r>
            <a:br>
              <a:rPr lang="en-US"/>
            </a:br>
            <a:r>
              <a:rPr lang="en-US">
                <a:hlinkClick r:id="rId8"/>
              </a:rPr>
              <a:t>Training and Go To Market resources</a:t>
            </a:r>
            <a:r>
              <a:rPr lang="en-US"/>
              <a:t>.</a:t>
            </a:r>
          </a:p>
          <a:p>
            <a:r>
              <a:rPr lang="en-US"/>
              <a:t>Get started with the </a:t>
            </a:r>
            <a:r>
              <a:rPr lang="en-US">
                <a:hlinkClick r:id="rId9"/>
              </a:rPr>
              <a:t>Connect your Business with Business Central</a:t>
            </a:r>
            <a:r>
              <a:rPr lang="en-US"/>
              <a:t> </a:t>
            </a:r>
            <a:br>
              <a:rPr lang="en-US"/>
            </a:br>
            <a:r>
              <a:rPr lang="en-US"/>
              <a:t>campaign resources. </a:t>
            </a:r>
          </a:p>
        </p:txBody>
      </p:sp>
    </p:spTree>
    <p:extLst>
      <p:ext uri="{BB962C8B-B14F-4D97-AF65-F5344CB8AC3E}">
        <p14:creationId xmlns:p14="http://schemas.microsoft.com/office/powerpoint/2010/main" val="114228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DE7EA-FFD2-45F1-B001-EDE0E659BAA5}"/>
              </a:ext>
            </a:extLst>
          </p:cNvPr>
          <p:cNvSpPr>
            <a:spLocks noGrp="1"/>
          </p:cNvSpPr>
          <p:nvPr>
            <p:ph type="title"/>
          </p:nvPr>
        </p:nvSpPr>
        <p:spPr/>
        <p:txBody>
          <a:bodyPr/>
          <a:lstStyle/>
          <a:p>
            <a:r>
              <a:rPr lang="en-US"/>
              <a:t>Thank you.</a:t>
            </a:r>
          </a:p>
        </p:txBody>
      </p:sp>
    </p:spTree>
    <p:extLst>
      <p:ext uri="{BB962C8B-B14F-4D97-AF65-F5344CB8AC3E}">
        <p14:creationId xmlns:p14="http://schemas.microsoft.com/office/powerpoint/2010/main" val="1653626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C655E2E7-2B34-430B-B2C7-9E50D1A6C89A}"/>
              </a:ext>
            </a:extLst>
          </p:cNvPr>
          <p:cNvSpPr>
            <a:spLocks noGrp="1"/>
          </p:cNvSpPr>
          <p:nvPr>
            <p:ph type="title"/>
          </p:nvPr>
        </p:nvSpPr>
        <p:spPr/>
        <p:txBody>
          <a:bodyPr/>
          <a:lstStyle/>
          <a:p>
            <a:r>
              <a:rPr lang="en-US"/>
              <a:t>How are you meeting your customers’ solution needs?</a:t>
            </a:r>
          </a:p>
        </p:txBody>
      </p:sp>
      <p:sp>
        <p:nvSpPr>
          <p:cNvPr id="12" name="Text Placeholder 11">
            <a:extLst>
              <a:ext uri="{FF2B5EF4-FFF2-40B4-BE49-F238E27FC236}">
                <a16:creationId xmlns:a16="http://schemas.microsoft.com/office/drawing/2014/main" id="{FECDD4C4-47DF-4553-A064-28ED8506DFF8}"/>
              </a:ext>
            </a:extLst>
          </p:cNvPr>
          <p:cNvSpPr>
            <a:spLocks noGrp="1"/>
          </p:cNvSpPr>
          <p:nvPr>
            <p:ph type="body" sz="quarter" idx="11"/>
          </p:nvPr>
        </p:nvSpPr>
        <p:spPr>
          <a:xfrm>
            <a:off x="465138" y="5026024"/>
            <a:ext cx="3690937" cy="1432059"/>
          </a:xfrm>
        </p:spPr>
        <p:txBody>
          <a:bodyPr/>
          <a:lstStyle/>
          <a:p>
            <a:r>
              <a:rPr lang="en-US"/>
              <a:t>Digital transformation takes priority</a:t>
            </a:r>
          </a:p>
          <a:p>
            <a:pPr lvl="1"/>
            <a:r>
              <a:rPr lang="en-US"/>
              <a:t>Two-thirds of SMBs will have digital transformation as a key part of their IT strategies by the end of 2023. </a:t>
            </a:r>
            <a:br>
              <a:rPr lang="en-US"/>
            </a:br>
            <a:br>
              <a:rPr lang="en-US"/>
            </a:br>
            <a:r>
              <a:rPr lang="en-US"/>
              <a:t>(</a:t>
            </a:r>
            <a:r>
              <a:rPr lang="en-US">
                <a:hlinkClick r:id="rId3"/>
              </a:rPr>
              <a:t>IDC, 2019</a:t>
            </a:r>
            <a:r>
              <a:rPr lang="en-US"/>
              <a:t>)</a:t>
            </a:r>
          </a:p>
        </p:txBody>
      </p:sp>
      <p:sp>
        <p:nvSpPr>
          <p:cNvPr id="13" name="Text Placeholder 12">
            <a:extLst>
              <a:ext uri="{FF2B5EF4-FFF2-40B4-BE49-F238E27FC236}">
                <a16:creationId xmlns:a16="http://schemas.microsoft.com/office/drawing/2014/main" id="{F56E87AA-A72A-4B8B-ACFB-EBEE03C2B7BD}"/>
              </a:ext>
            </a:extLst>
          </p:cNvPr>
          <p:cNvSpPr>
            <a:spLocks noGrp="1"/>
          </p:cNvSpPr>
          <p:nvPr>
            <p:ph type="body" sz="quarter" idx="12"/>
          </p:nvPr>
        </p:nvSpPr>
        <p:spPr>
          <a:xfrm>
            <a:off x="4386263" y="5026024"/>
            <a:ext cx="3690937" cy="1432059"/>
          </a:xfrm>
        </p:spPr>
        <p:txBody>
          <a:bodyPr vert="horz" wrap="square" lIns="0" tIns="0" rIns="0" bIns="0" rtlCol="0" anchor="t">
            <a:spAutoFit/>
          </a:bodyPr>
          <a:lstStyle/>
          <a:p>
            <a:r>
              <a:rPr lang="en-US"/>
              <a:t>One connected tool streamlines productivity</a:t>
            </a:r>
          </a:p>
          <a:p>
            <a:pPr lvl="1"/>
            <a:r>
              <a:rPr lang="en-US"/>
              <a:t>By 2021, the integration of on-premises and cloud resources will be a top IT spending priority for half of SMBs. </a:t>
            </a:r>
            <a:br>
              <a:rPr lang="en-US"/>
            </a:br>
            <a:br>
              <a:rPr lang="en-US"/>
            </a:br>
            <a:r>
              <a:rPr lang="en-US"/>
              <a:t>(</a:t>
            </a:r>
            <a:r>
              <a:rPr lang="en-US">
                <a:hlinkClick r:id="rId3"/>
              </a:rPr>
              <a:t>IDC, 2019</a:t>
            </a:r>
            <a:r>
              <a:rPr lang="en-US"/>
              <a:t>)</a:t>
            </a:r>
          </a:p>
        </p:txBody>
      </p:sp>
      <p:sp>
        <p:nvSpPr>
          <p:cNvPr id="14" name="Text Placeholder 13">
            <a:extLst>
              <a:ext uri="{FF2B5EF4-FFF2-40B4-BE49-F238E27FC236}">
                <a16:creationId xmlns:a16="http://schemas.microsoft.com/office/drawing/2014/main" id="{24E60E9A-5E5A-4A41-B6A1-E3E5F313C072}"/>
              </a:ext>
            </a:extLst>
          </p:cNvPr>
          <p:cNvSpPr>
            <a:spLocks noGrp="1"/>
          </p:cNvSpPr>
          <p:nvPr>
            <p:ph type="body" sz="quarter" idx="13"/>
          </p:nvPr>
        </p:nvSpPr>
        <p:spPr>
          <a:xfrm>
            <a:off x="8307388" y="5026024"/>
            <a:ext cx="3690937" cy="1432059"/>
          </a:xfrm>
        </p:spPr>
        <p:txBody>
          <a:bodyPr vert="horz" wrap="square" lIns="0" tIns="0" rIns="0" bIns="0" rtlCol="0" anchor="t">
            <a:spAutoFit/>
          </a:bodyPr>
          <a:lstStyle/>
          <a:p>
            <a:r>
              <a:rPr lang="en-US"/>
              <a:t>Mobility is a competitive differentiator</a:t>
            </a:r>
          </a:p>
          <a:p>
            <a:pPr lvl="1"/>
            <a:r>
              <a:rPr lang="en-US"/>
              <a:t>60% of SMBs will have mobile worker support in place by 2021. </a:t>
            </a:r>
            <a:br>
              <a:rPr lang="en-US"/>
            </a:br>
            <a:br>
              <a:rPr lang="en-US"/>
            </a:br>
            <a:br>
              <a:rPr lang="en-US"/>
            </a:br>
            <a:r>
              <a:rPr lang="en-US"/>
              <a:t>(</a:t>
            </a:r>
            <a:r>
              <a:rPr lang="en-US">
                <a:hlinkClick r:id="rId3"/>
              </a:rPr>
              <a:t>IDC, 2019</a:t>
            </a:r>
            <a:r>
              <a:rPr lang="en-US"/>
              <a:t>)</a:t>
            </a:r>
            <a:endParaRPr lang="en-US">
              <a:solidFill>
                <a:srgbClr val="3C3C41"/>
              </a:solidFill>
              <a:latin typeface="Segoe UI"/>
              <a:cs typeface="Segoe UI"/>
            </a:endParaRPr>
          </a:p>
        </p:txBody>
      </p:sp>
      <p:graphicFrame>
        <p:nvGraphicFramePr>
          <p:cNvPr id="15" name="Chart 14">
            <a:extLst>
              <a:ext uri="{FF2B5EF4-FFF2-40B4-BE49-F238E27FC236}">
                <a16:creationId xmlns:a16="http://schemas.microsoft.com/office/drawing/2014/main" id="{9FD08B95-7020-4E36-B702-55320116DF76}"/>
              </a:ext>
            </a:extLst>
          </p:cNvPr>
          <p:cNvGraphicFramePr/>
          <p:nvPr>
            <p:extLst>
              <p:ext uri="{D42A27DB-BD31-4B8C-83A1-F6EECF244321}">
                <p14:modId xmlns:p14="http://schemas.microsoft.com/office/powerpoint/2010/main" val="3768413781"/>
              </p:ext>
            </p:extLst>
          </p:nvPr>
        </p:nvGraphicFramePr>
        <p:xfrm>
          <a:off x="8913109" y="2308520"/>
          <a:ext cx="2493454" cy="2377560"/>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a:extLst>
              <a:ext uri="{FF2B5EF4-FFF2-40B4-BE49-F238E27FC236}">
                <a16:creationId xmlns:a16="http://schemas.microsoft.com/office/drawing/2014/main" id="{A72DC36A-F45B-42F9-8D15-A94B4E3299B8}"/>
              </a:ext>
            </a:extLst>
          </p:cNvPr>
          <p:cNvSpPr txBox="1"/>
          <p:nvPr/>
        </p:nvSpPr>
        <p:spPr>
          <a:xfrm>
            <a:off x="9408244" y="3275701"/>
            <a:ext cx="1503185" cy="443198"/>
          </a:xfrm>
          <a:prstGeom prst="rect">
            <a:avLst/>
          </a:prstGeom>
          <a:noFill/>
        </p:spPr>
        <p:txBody>
          <a:bodyPr wrap="square" lIns="0" tIns="0" rIns="0" bIns="0" rtlCol="0">
            <a:spAutoFit/>
          </a:bodyPr>
          <a:lstStyle/>
          <a:p>
            <a:pPr algn="ctr">
              <a:lnSpc>
                <a:spcPct val="90000"/>
              </a:lnSpc>
              <a:spcAft>
                <a:spcPts val="600"/>
              </a:spcAft>
            </a:pPr>
            <a:r>
              <a:rPr lang="en-US" sz="3200" spc="-100">
                <a:solidFill>
                  <a:schemeClr val="tx2"/>
                </a:solidFill>
                <a:latin typeface="+mj-lt"/>
              </a:rPr>
              <a:t>60%</a:t>
            </a:r>
          </a:p>
        </p:txBody>
      </p:sp>
      <p:grpSp>
        <p:nvGrpSpPr>
          <p:cNvPr id="3" name="Group 2">
            <a:extLst>
              <a:ext uri="{FF2B5EF4-FFF2-40B4-BE49-F238E27FC236}">
                <a16:creationId xmlns:a16="http://schemas.microsoft.com/office/drawing/2014/main" id="{85C0FD07-B8AE-4263-964C-B33B0EDBB810}"/>
              </a:ext>
            </a:extLst>
          </p:cNvPr>
          <p:cNvGrpSpPr/>
          <p:nvPr/>
        </p:nvGrpSpPr>
        <p:grpSpPr>
          <a:xfrm>
            <a:off x="1191641" y="2458494"/>
            <a:ext cx="2183876" cy="2064576"/>
            <a:chOff x="1191641" y="2458494"/>
            <a:chExt cx="2183876" cy="2064576"/>
          </a:xfrm>
        </p:grpSpPr>
        <p:sp>
          <p:nvSpPr>
            <p:cNvPr id="5" name="Graphic 3">
              <a:extLst>
                <a:ext uri="{FF2B5EF4-FFF2-40B4-BE49-F238E27FC236}">
                  <a16:creationId xmlns:a16="http://schemas.microsoft.com/office/drawing/2014/main" id="{42BBA2C4-9F21-4CA3-B5AB-9F0344C50983}"/>
                </a:ext>
              </a:extLst>
            </p:cNvPr>
            <p:cNvSpPr/>
            <p:nvPr/>
          </p:nvSpPr>
          <p:spPr>
            <a:xfrm>
              <a:off x="1191641" y="2462467"/>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tx2"/>
            </a:solidFill>
            <a:ln w="28575" cap="flat">
              <a:noFill/>
              <a:prstDash val="solid"/>
              <a:miter/>
            </a:ln>
          </p:spPr>
          <p:txBody>
            <a:bodyPr rtlCol="0" anchor="ctr"/>
            <a:lstStyle/>
            <a:p>
              <a:endParaRPr lang="en-US"/>
            </a:p>
          </p:txBody>
        </p:sp>
        <p:sp>
          <p:nvSpPr>
            <p:cNvPr id="17" name="Graphic 3">
              <a:extLst>
                <a:ext uri="{FF2B5EF4-FFF2-40B4-BE49-F238E27FC236}">
                  <a16:creationId xmlns:a16="http://schemas.microsoft.com/office/drawing/2014/main" id="{FB7751FD-46C1-4BB6-91FD-22420267E53D}"/>
                </a:ext>
              </a:extLst>
            </p:cNvPr>
            <p:cNvSpPr/>
            <p:nvPr/>
          </p:nvSpPr>
          <p:spPr>
            <a:xfrm>
              <a:off x="2000916" y="2462467"/>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tx2"/>
            </a:solidFill>
            <a:ln w="28575" cap="flat">
              <a:noFill/>
              <a:prstDash val="solid"/>
              <a:miter/>
            </a:ln>
          </p:spPr>
          <p:txBody>
            <a:bodyPr rtlCol="0" anchor="ctr"/>
            <a:lstStyle/>
            <a:p>
              <a:endParaRPr lang="en-US"/>
            </a:p>
          </p:txBody>
        </p:sp>
        <p:sp>
          <p:nvSpPr>
            <p:cNvPr id="18" name="Graphic 3">
              <a:extLst>
                <a:ext uri="{FF2B5EF4-FFF2-40B4-BE49-F238E27FC236}">
                  <a16:creationId xmlns:a16="http://schemas.microsoft.com/office/drawing/2014/main" id="{CF9E3293-3787-4796-BD68-F78D3F6F6838}"/>
                </a:ext>
              </a:extLst>
            </p:cNvPr>
            <p:cNvSpPr/>
            <p:nvPr/>
          </p:nvSpPr>
          <p:spPr>
            <a:xfrm>
              <a:off x="2810191" y="2458494"/>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accent1">
                <a:lumMod val="90000"/>
              </a:schemeClr>
            </a:solidFill>
            <a:ln w="28575" cap="flat">
              <a:noFill/>
              <a:prstDash val="solid"/>
              <a:miter/>
            </a:ln>
          </p:spPr>
          <p:txBody>
            <a:bodyPr rtlCol="0" anchor="ctr"/>
            <a:lstStyle/>
            <a:p>
              <a:endParaRPr lang="en-US"/>
            </a:p>
          </p:txBody>
        </p:sp>
        <p:sp>
          <p:nvSpPr>
            <p:cNvPr id="19" name="Graphic 3">
              <a:extLst>
                <a:ext uri="{FF2B5EF4-FFF2-40B4-BE49-F238E27FC236}">
                  <a16:creationId xmlns:a16="http://schemas.microsoft.com/office/drawing/2014/main" id="{D573EF76-EE68-4BF7-BA43-F900E10B6D28}"/>
                </a:ext>
              </a:extLst>
            </p:cNvPr>
            <p:cNvSpPr/>
            <p:nvPr/>
          </p:nvSpPr>
          <p:spPr>
            <a:xfrm>
              <a:off x="1191641" y="3196333"/>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tx2"/>
            </a:solidFill>
            <a:ln w="28575" cap="flat">
              <a:noFill/>
              <a:prstDash val="solid"/>
              <a:miter/>
            </a:ln>
          </p:spPr>
          <p:txBody>
            <a:bodyPr rtlCol="0" anchor="ctr"/>
            <a:lstStyle/>
            <a:p>
              <a:endParaRPr lang="en-US"/>
            </a:p>
          </p:txBody>
        </p:sp>
        <p:sp>
          <p:nvSpPr>
            <p:cNvPr id="20" name="Graphic 3">
              <a:extLst>
                <a:ext uri="{FF2B5EF4-FFF2-40B4-BE49-F238E27FC236}">
                  <a16:creationId xmlns:a16="http://schemas.microsoft.com/office/drawing/2014/main" id="{B8940B07-0843-4283-B1C7-C8122FE5EFB5}"/>
                </a:ext>
              </a:extLst>
            </p:cNvPr>
            <p:cNvSpPr/>
            <p:nvPr/>
          </p:nvSpPr>
          <p:spPr>
            <a:xfrm>
              <a:off x="2000916" y="3196333"/>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tx2"/>
            </a:solidFill>
            <a:ln w="28575" cap="flat">
              <a:noFill/>
              <a:prstDash val="solid"/>
              <a:miter/>
            </a:ln>
          </p:spPr>
          <p:txBody>
            <a:bodyPr rtlCol="0" anchor="ctr"/>
            <a:lstStyle/>
            <a:p>
              <a:endParaRPr lang="en-US"/>
            </a:p>
          </p:txBody>
        </p:sp>
        <p:sp>
          <p:nvSpPr>
            <p:cNvPr id="21" name="Graphic 3">
              <a:extLst>
                <a:ext uri="{FF2B5EF4-FFF2-40B4-BE49-F238E27FC236}">
                  <a16:creationId xmlns:a16="http://schemas.microsoft.com/office/drawing/2014/main" id="{76FC67D0-DD66-4EAF-A487-7DDCD0ACD447}"/>
                </a:ext>
              </a:extLst>
            </p:cNvPr>
            <p:cNvSpPr/>
            <p:nvPr/>
          </p:nvSpPr>
          <p:spPr>
            <a:xfrm>
              <a:off x="2810191" y="3192360"/>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accent1">
                <a:lumMod val="90000"/>
              </a:schemeClr>
            </a:solidFill>
            <a:ln w="28575" cap="flat">
              <a:noFill/>
              <a:prstDash val="solid"/>
              <a:miter/>
            </a:ln>
          </p:spPr>
          <p:txBody>
            <a:bodyPr rtlCol="0" anchor="ctr"/>
            <a:lstStyle/>
            <a:p>
              <a:endParaRPr lang="en-US"/>
            </a:p>
          </p:txBody>
        </p:sp>
        <p:sp>
          <p:nvSpPr>
            <p:cNvPr id="22" name="Graphic 3">
              <a:extLst>
                <a:ext uri="{FF2B5EF4-FFF2-40B4-BE49-F238E27FC236}">
                  <a16:creationId xmlns:a16="http://schemas.microsoft.com/office/drawing/2014/main" id="{C9E8BF50-031F-4EFC-9FAF-674E0345C1C3}"/>
                </a:ext>
              </a:extLst>
            </p:cNvPr>
            <p:cNvSpPr/>
            <p:nvPr/>
          </p:nvSpPr>
          <p:spPr>
            <a:xfrm>
              <a:off x="1191641" y="3937539"/>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tx2"/>
            </a:solidFill>
            <a:ln w="28575" cap="flat">
              <a:noFill/>
              <a:prstDash val="solid"/>
              <a:miter/>
            </a:ln>
          </p:spPr>
          <p:txBody>
            <a:bodyPr rtlCol="0" anchor="ctr"/>
            <a:lstStyle/>
            <a:p>
              <a:endParaRPr lang="en-US"/>
            </a:p>
          </p:txBody>
        </p:sp>
        <p:sp>
          <p:nvSpPr>
            <p:cNvPr id="23" name="Graphic 3">
              <a:extLst>
                <a:ext uri="{FF2B5EF4-FFF2-40B4-BE49-F238E27FC236}">
                  <a16:creationId xmlns:a16="http://schemas.microsoft.com/office/drawing/2014/main" id="{6A679C30-2210-4AEC-A6E9-BF483C7C65B2}"/>
                </a:ext>
              </a:extLst>
            </p:cNvPr>
            <p:cNvSpPr/>
            <p:nvPr/>
          </p:nvSpPr>
          <p:spPr>
            <a:xfrm>
              <a:off x="2000916" y="3937539"/>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tx2"/>
            </a:solidFill>
            <a:ln w="28575" cap="flat">
              <a:noFill/>
              <a:prstDash val="solid"/>
              <a:miter/>
            </a:ln>
          </p:spPr>
          <p:txBody>
            <a:bodyPr rtlCol="0" anchor="ctr"/>
            <a:lstStyle/>
            <a:p>
              <a:endParaRPr lang="en-US"/>
            </a:p>
          </p:txBody>
        </p:sp>
        <p:sp>
          <p:nvSpPr>
            <p:cNvPr id="24" name="Graphic 3">
              <a:extLst>
                <a:ext uri="{FF2B5EF4-FFF2-40B4-BE49-F238E27FC236}">
                  <a16:creationId xmlns:a16="http://schemas.microsoft.com/office/drawing/2014/main" id="{D252CAF7-6CB3-4862-BD36-5921F442466A}"/>
                </a:ext>
              </a:extLst>
            </p:cNvPr>
            <p:cNvSpPr/>
            <p:nvPr/>
          </p:nvSpPr>
          <p:spPr>
            <a:xfrm>
              <a:off x="2810191" y="3933566"/>
              <a:ext cx="565326" cy="585531"/>
            </a:xfrm>
            <a:custGeom>
              <a:avLst/>
              <a:gdLst>
                <a:gd name="connsiteX0" fmla="*/ 800221 w 800220"/>
                <a:gd name="connsiteY0" fmla="*/ 342911 h 828820"/>
                <a:gd name="connsiteX1" fmla="*/ 685822 w 800220"/>
                <a:gd name="connsiteY1" fmla="*/ 171599 h 828820"/>
                <a:gd name="connsiteX2" fmla="*/ 428710 w 800220"/>
                <a:gd name="connsiteY2" fmla="*/ 171599 h 828820"/>
                <a:gd name="connsiteX3" fmla="*/ 428710 w 800220"/>
                <a:gd name="connsiteY3" fmla="*/ 142999 h 828820"/>
                <a:gd name="connsiteX4" fmla="*/ 628623 w 800220"/>
                <a:gd name="connsiteY4" fmla="*/ 142999 h 828820"/>
                <a:gd name="connsiteX5" fmla="*/ 628623 w 800220"/>
                <a:gd name="connsiteY5" fmla="*/ 0 h 828820"/>
                <a:gd name="connsiteX6" fmla="*/ 171599 w 800220"/>
                <a:gd name="connsiteY6" fmla="*/ 0 h 828820"/>
                <a:gd name="connsiteX7" fmla="*/ 171599 w 800220"/>
                <a:gd name="connsiteY7" fmla="*/ 142999 h 828820"/>
                <a:gd name="connsiteX8" fmla="*/ 371511 w 800220"/>
                <a:gd name="connsiteY8" fmla="*/ 142999 h 828820"/>
                <a:gd name="connsiteX9" fmla="*/ 371511 w 800220"/>
                <a:gd name="connsiteY9" fmla="*/ 171599 h 828820"/>
                <a:gd name="connsiteX10" fmla="*/ 114399 w 800220"/>
                <a:gd name="connsiteY10" fmla="*/ 171599 h 828820"/>
                <a:gd name="connsiteX11" fmla="*/ 0 w 800220"/>
                <a:gd name="connsiteY11" fmla="*/ 342911 h 828820"/>
                <a:gd name="connsiteX12" fmla="*/ 0 w 800220"/>
                <a:gd name="connsiteY12" fmla="*/ 400111 h 828820"/>
                <a:gd name="connsiteX13" fmla="*/ 28600 w 800220"/>
                <a:gd name="connsiteY13" fmla="*/ 449302 h 828820"/>
                <a:gd name="connsiteX14" fmla="*/ 56628 w 800220"/>
                <a:gd name="connsiteY14" fmla="*/ 457310 h 828820"/>
                <a:gd name="connsiteX15" fmla="*/ 28886 w 800220"/>
                <a:gd name="connsiteY15" fmla="*/ 449588 h 828820"/>
                <a:gd name="connsiteX16" fmla="*/ 28886 w 800220"/>
                <a:gd name="connsiteY16" fmla="*/ 828821 h 828820"/>
                <a:gd name="connsiteX17" fmla="*/ 771621 w 800220"/>
                <a:gd name="connsiteY17" fmla="*/ 828821 h 828820"/>
                <a:gd name="connsiteX18" fmla="*/ 771621 w 800220"/>
                <a:gd name="connsiteY18" fmla="*/ 449302 h 828820"/>
                <a:gd name="connsiteX19" fmla="*/ 745596 w 800220"/>
                <a:gd name="connsiteY19" fmla="*/ 456738 h 828820"/>
                <a:gd name="connsiteX20" fmla="*/ 771621 w 800220"/>
                <a:gd name="connsiteY20" fmla="*/ 449016 h 828820"/>
                <a:gd name="connsiteX21" fmla="*/ 800221 w 800220"/>
                <a:gd name="connsiteY21" fmla="*/ 399825 h 828820"/>
                <a:gd name="connsiteX22" fmla="*/ 799935 w 800220"/>
                <a:gd name="connsiteY22" fmla="*/ 342625 h 828820"/>
                <a:gd name="connsiteX23" fmla="*/ 800221 w 800220"/>
                <a:gd name="connsiteY23" fmla="*/ 342625 h 828820"/>
                <a:gd name="connsiteX24" fmla="*/ 585723 w 800220"/>
                <a:gd name="connsiteY24" fmla="*/ 357211 h 828820"/>
                <a:gd name="connsiteX25" fmla="*/ 671522 w 800220"/>
                <a:gd name="connsiteY25" fmla="*/ 357211 h 828820"/>
                <a:gd name="connsiteX26" fmla="*/ 671522 w 800220"/>
                <a:gd name="connsiteY26" fmla="*/ 400683 h 828820"/>
                <a:gd name="connsiteX27" fmla="*/ 628623 w 800220"/>
                <a:gd name="connsiteY27" fmla="*/ 443010 h 828820"/>
                <a:gd name="connsiteX28" fmla="*/ 585723 w 800220"/>
                <a:gd name="connsiteY28" fmla="*/ 400111 h 828820"/>
                <a:gd name="connsiteX29" fmla="*/ 585723 w 800220"/>
                <a:gd name="connsiteY29" fmla="*/ 357211 h 828820"/>
                <a:gd name="connsiteX30" fmla="*/ 632627 w 800220"/>
                <a:gd name="connsiteY30" fmla="*/ 457024 h 828820"/>
                <a:gd name="connsiteX31" fmla="*/ 628623 w 800220"/>
                <a:gd name="connsiteY31" fmla="*/ 457310 h 828820"/>
                <a:gd name="connsiteX32" fmla="*/ 628623 w 800220"/>
                <a:gd name="connsiteY32" fmla="*/ 457310 h 828820"/>
                <a:gd name="connsiteX33" fmla="*/ 632627 w 800220"/>
                <a:gd name="connsiteY33" fmla="*/ 457024 h 828820"/>
                <a:gd name="connsiteX34" fmla="*/ 471610 w 800220"/>
                <a:gd name="connsiteY34" fmla="*/ 357211 h 828820"/>
                <a:gd name="connsiteX35" fmla="*/ 557123 w 800220"/>
                <a:gd name="connsiteY35" fmla="*/ 357211 h 828820"/>
                <a:gd name="connsiteX36" fmla="*/ 557123 w 800220"/>
                <a:gd name="connsiteY36" fmla="*/ 400683 h 828820"/>
                <a:gd name="connsiteX37" fmla="*/ 514224 w 800220"/>
                <a:gd name="connsiteY37" fmla="*/ 443010 h 828820"/>
                <a:gd name="connsiteX38" fmla="*/ 471610 w 800220"/>
                <a:gd name="connsiteY38" fmla="*/ 400111 h 828820"/>
                <a:gd name="connsiteX39" fmla="*/ 471610 w 800220"/>
                <a:gd name="connsiteY39" fmla="*/ 357211 h 828820"/>
                <a:gd name="connsiteX40" fmla="*/ 357211 w 800220"/>
                <a:gd name="connsiteY40" fmla="*/ 357211 h 828820"/>
                <a:gd name="connsiteX41" fmla="*/ 442724 w 800220"/>
                <a:gd name="connsiteY41" fmla="*/ 357211 h 828820"/>
                <a:gd name="connsiteX42" fmla="*/ 442724 w 800220"/>
                <a:gd name="connsiteY42" fmla="*/ 400111 h 828820"/>
                <a:gd name="connsiteX43" fmla="*/ 442724 w 800220"/>
                <a:gd name="connsiteY43" fmla="*/ 404115 h 828820"/>
                <a:gd name="connsiteX44" fmla="*/ 400111 w 800220"/>
                <a:gd name="connsiteY44" fmla="*/ 443010 h 828820"/>
                <a:gd name="connsiteX45" fmla="*/ 357211 w 800220"/>
                <a:gd name="connsiteY45" fmla="*/ 400111 h 828820"/>
                <a:gd name="connsiteX46" fmla="*/ 357211 w 800220"/>
                <a:gd name="connsiteY46" fmla="*/ 357211 h 828820"/>
                <a:gd name="connsiteX47" fmla="*/ 328611 w 800220"/>
                <a:gd name="connsiteY47" fmla="*/ 357211 h 828820"/>
                <a:gd name="connsiteX48" fmla="*/ 328611 w 800220"/>
                <a:gd name="connsiteY48" fmla="*/ 400683 h 828820"/>
                <a:gd name="connsiteX49" fmla="*/ 285712 w 800220"/>
                <a:gd name="connsiteY49" fmla="*/ 443010 h 828820"/>
                <a:gd name="connsiteX50" fmla="*/ 243098 w 800220"/>
                <a:gd name="connsiteY50" fmla="*/ 404973 h 828820"/>
                <a:gd name="connsiteX51" fmla="*/ 243098 w 800220"/>
                <a:gd name="connsiteY51" fmla="*/ 399825 h 828820"/>
                <a:gd name="connsiteX52" fmla="*/ 242812 w 800220"/>
                <a:gd name="connsiteY52" fmla="*/ 356925 h 828820"/>
                <a:gd name="connsiteX53" fmla="*/ 328611 w 800220"/>
                <a:gd name="connsiteY53" fmla="*/ 356925 h 828820"/>
                <a:gd name="connsiteX54" fmla="*/ 128699 w 800220"/>
                <a:gd name="connsiteY54" fmla="*/ 357211 h 828820"/>
                <a:gd name="connsiteX55" fmla="*/ 214212 w 800220"/>
                <a:gd name="connsiteY55" fmla="*/ 357211 h 828820"/>
                <a:gd name="connsiteX56" fmla="*/ 214212 w 800220"/>
                <a:gd name="connsiteY56" fmla="*/ 400683 h 828820"/>
                <a:gd name="connsiteX57" fmla="*/ 171599 w 800220"/>
                <a:gd name="connsiteY57" fmla="*/ 443010 h 828820"/>
                <a:gd name="connsiteX58" fmla="*/ 128699 w 800220"/>
                <a:gd name="connsiteY58" fmla="*/ 400111 h 828820"/>
                <a:gd name="connsiteX59" fmla="*/ 128699 w 800220"/>
                <a:gd name="connsiteY59" fmla="*/ 357211 h 828820"/>
                <a:gd name="connsiteX60" fmla="*/ 35750 w 800220"/>
                <a:gd name="connsiteY60" fmla="*/ 437004 h 828820"/>
                <a:gd name="connsiteX61" fmla="*/ 14300 w 800220"/>
                <a:gd name="connsiteY61" fmla="*/ 400111 h 828820"/>
                <a:gd name="connsiteX62" fmla="*/ 14300 w 800220"/>
                <a:gd name="connsiteY62" fmla="*/ 357211 h 828820"/>
                <a:gd name="connsiteX63" fmla="*/ 100099 w 800220"/>
                <a:gd name="connsiteY63" fmla="*/ 357211 h 828820"/>
                <a:gd name="connsiteX64" fmla="*/ 100099 w 800220"/>
                <a:gd name="connsiteY64" fmla="*/ 400683 h 828820"/>
                <a:gd name="connsiteX65" fmla="*/ 57200 w 800220"/>
                <a:gd name="connsiteY65" fmla="*/ 443010 h 828820"/>
                <a:gd name="connsiteX66" fmla="*/ 35750 w 800220"/>
                <a:gd name="connsiteY66" fmla="*/ 437004 h 828820"/>
                <a:gd name="connsiteX67" fmla="*/ 116687 w 800220"/>
                <a:gd name="connsiteY67" fmla="*/ 771622 h 828820"/>
                <a:gd name="connsiteX68" fmla="*/ 114399 w 800220"/>
                <a:gd name="connsiteY68" fmla="*/ 542823 h 828820"/>
                <a:gd name="connsiteX69" fmla="*/ 685822 w 800220"/>
                <a:gd name="connsiteY69" fmla="*/ 542823 h 828820"/>
                <a:gd name="connsiteX70" fmla="*/ 688110 w 800220"/>
                <a:gd name="connsiteY70" fmla="*/ 771336 h 828820"/>
                <a:gd name="connsiteX71" fmla="*/ 116687 w 800220"/>
                <a:gd name="connsiteY71" fmla="*/ 771336 h 828820"/>
                <a:gd name="connsiteX72" fmla="*/ 764471 w 800220"/>
                <a:gd name="connsiteY72" fmla="*/ 436718 h 828820"/>
                <a:gd name="connsiteX73" fmla="*/ 743022 w 800220"/>
                <a:gd name="connsiteY73" fmla="*/ 443010 h 828820"/>
                <a:gd name="connsiteX74" fmla="*/ 700122 w 800220"/>
                <a:gd name="connsiteY74" fmla="*/ 400111 h 828820"/>
                <a:gd name="connsiteX75" fmla="*/ 700122 w 800220"/>
                <a:gd name="connsiteY75" fmla="*/ 357211 h 828820"/>
                <a:gd name="connsiteX76" fmla="*/ 785635 w 800220"/>
                <a:gd name="connsiteY76" fmla="*/ 357211 h 828820"/>
                <a:gd name="connsiteX77" fmla="*/ 785921 w 800220"/>
                <a:gd name="connsiteY77" fmla="*/ 400111 h 828820"/>
                <a:gd name="connsiteX78" fmla="*/ 764471 w 800220"/>
                <a:gd name="connsiteY78" fmla="*/ 436718 h 828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00220" h="828820">
                  <a:moveTo>
                    <a:pt x="800221" y="342911"/>
                  </a:moveTo>
                  <a:lnTo>
                    <a:pt x="685822" y="171599"/>
                  </a:lnTo>
                  <a:lnTo>
                    <a:pt x="428710" y="171599"/>
                  </a:lnTo>
                  <a:lnTo>
                    <a:pt x="428710" y="142999"/>
                  </a:lnTo>
                  <a:lnTo>
                    <a:pt x="628623" y="142999"/>
                  </a:lnTo>
                  <a:lnTo>
                    <a:pt x="628623" y="0"/>
                  </a:lnTo>
                  <a:lnTo>
                    <a:pt x="171599" y="0"/>
                  </a:lnTo>
                  <a:lnTo>
                    <a:pt x="171599" y="142999"/>
                  </a:lnTo>
                  <a:lnTo>
                    <a:pt x="371511" y="142999"/>
                  </a:lnTo>
                  <a:lnTo>
                    <a:pt x="371511" y="171599"/>
                  </a:lnTo>
                  <a:lnTo>
                    <a:pt x="114399" y="171599"/>
                  </a:lnTo>
                  <a:lnTo>
                    <a:pt x="0" y="342911"/>
                  </a:lnTo>
                  <a:lnTo>
                    <a:pt x="0" y="400111"/>
                  </a:lnTo>
                  <a:cubicBezTo>
                    <a:pt x="0" y="421274"/>
                    <a:pt x="11726" y="439578"/>
                    <a:pt x="28600" y="449302"/>
                  </a:cubicBezTo>
                  <a:cubicBezTo>
                    <a:pt x="36894" y="454164"/>
                    <a:pt x="46332" y="457024"/>
                    <a:pt x="56628" y="457310"/>
                  </a:cubicBezTo>
                  <a:cubicBezTo>
                    <a:pt x="46332" y="457310"/>
                    <a:pt x="36894" y="454164"/>
                    <a:pt x="28886" y="449588"/>
                  </a:cubicBezTo>
                  <a:lnTo>
                    <a:pt x="28886" y="828821"/>
                  </a:lnTo>
                  <a:lnTo>
                    <a:pt x="771621" y="828821"/>
                  </a:lnTo>
                  <a:lnTo>
                    <a:pt x="771621" y="449302"/>
                  </a:lnTo>
                  <a:cubicBezTo>
                    <a:pt x="763899" y="453878"/>
                    <a:pt x="755033" y="456452"/>
                    <a:pt x="745596" y="456738"/>
                  </a:cubicBezTo>
                  <a:cubicBezTo>
                    <a:pt x="755033" y="456166"/>
                    <a:pt x="763899" y="453592"/>
                    <a:pt x="771621" y="449016"/>
                  </a:cubicBezTo>
                  <a:cubicBezTo>
                    <a:pt x="788495" y="439292"/>
                    <a:pt x="800221" y="420988"/>
                    <a:pt x="800221" y="399825"/>
                  </a:cubicBezTo>
                  <a:lnTo>
                    <a:pt x="799935" y="342625"/>
                  </a:lnTo>
                  <a:lnTo>
                    <a:pt x="800221" y="342625"/>
                  </a:lnTo>
                  <a:close/>
                  <a:moveTo>
                    <a:pt x="585723" y="357211"/>
                  </a:moveTo>
                  <a:lnTo>
                    <a:pt x="671522" y="357211"/>
                  </a:lnTo>
                  <a:lnTo>
                    <a:pt x="671522" y="400683"/>
                  </a:lnTo>
                  <a:cubicBezTo>
                    <a:pt x="671236" y="424134"/>
                    <a:pt x="652074" y="443010"/>
                    <a:pt x="628623" y="443010"/>
                  </a:cubicBezTo>
                  <a:cubicBezTo>
                    <a:pt x="605171" y="443010"/>
                    <a:pt x="586009" y="423848"/>
                    <a:pt x="585723" y="400111"/>
                  </a:cubicBezTo>
                  <a:lnTo>
                    <a:pt x="585723" y="357211"/>
                  </a:lnTo>
                  <a:close/>
                  <a:moveTo>
                    <a:pt x="632627" y="457024"/>
                  </a:moveTo>
                  <a:cubicBezTo>
                    <a:pt x="631197" y="457024"/>
                    <a:pt x="630053" y="457310"/>
                    <a:pt x="628623" y="457310"/>
                  </a:cubicBezTo>
                  <a:cubicBezTo>
                    <a:pt x="628623" y="457310"/>
                    <a:pt x="628623" y="457310"/>
                    <a:pt x="628623" y="457310"/>
                  </a:cubicBezTo>
                  <a:cubicBezTo>
                    <a:pt x="630053" y="457310"/>
                    <a:pt x="631197" y="457024"/>
                    <a:pt x="632627" y="457024"/>
                  </a:cubicBezTo>
                  <a:close/>
                  <a:moveTo>
                    <a:pt x="471610" y="357211"/>
                  </a:moveTo>
                  <a:lnTo>
                    <a:pt x="557123" y="357211"/>
                  </a:lnTo>
                  <a:lnTo>
                    <a:pt x="557123" y="400683"/>
                  </a:lnTo>
                  <a:cubicBezTo>
                    <a:pt x="556837" y="424134"/>
                    <a:pt x="537675" y="443010"/>
                    <a:pt x="514224" y="443010"/>
                  </a:cubicBezTo>
                  <a:cubicBezTo>
                    <a:pt x="491058" y="443010"/>
                    <a:pt x="471896" y="423848"/>
                    <a:pt x="471610" y="400111"/>
                  </a:cubicBezTo>
                  <a:lnTo>
                    <a:pt x="471610" y="357211"/>
                  </a:lnTo>
                  <a:close/>
                  <a:moveTo>
                    <a:pt x="357211" y="357211"/>
                  </a:moveTo>
                  <a:lnTo>
                    <a:pt x="442724" y="357211"/>
                  </a:lnTo>
                  <a:lnTo>
                    <a:pt x="442724" y="400111"/>
                  </a:lnTo>
                  <a:lnTo>
                    <a:pt x="442724" y="404115"/>
                  </a:lnTo>
                  <a:cubicBezTo>
                    <a:pt x="440722" y="425850"/>
                    <a:pt x="422132" y="443010"/>
                    <a:pt x="400111" y="443010"/>
                  </a:cubicBezTo>
                  <a:cubicBezTo>
                    <a:pt x="376659" y="443010"/>
                    <a:pt x="357497" y="423848"/>
                    <a:pt x="357211" y="400111"/>
                  </a:cubicBezTo>
                  <a:lnTo>
                    <a:pt x="357211" y="357211"/>
                  </a:lnTo>
                  <a:close/>
                  <a:moveTo>
                    <a:pt x="328611" y="357211"/>
                  </a:moveTo>
                  <a:lnTo>
                    <a:pt x="328611" y="400683"/>
                  </a:lnTo>
                  <a:cubicBezTo>
                    <a:pt x="328325" y="424134"/>
                    <a:pt x="309163" y="443010"/>
                    <a:pt x="285712" y="443010"/>
                  </a:cubicBezTo>
                  <a:cubicBezTo>
                    <a:pt x="263976" y="443010"/>
                    <a:pt x="245672" y="426422"/>
                    <a:pt x="243098" y="404973"/>
                  </a:cubicBezTo>
                  <a:lnTo>
                    <a:pt x="243098" y="399825"/>
                  </a:lnTo>
                  <a:lnTo>
                    <a:pt x="242812" y="356925"/>
                  </a:lnTo>
                  <a:lnTo>
                    <a:pt x="328611" y="356925"/>
                  </a:lnTo>
                  <a:close/>
                  <a:moveTo>
                    <a:pt x="128699" y="357211"/>
                  </a:moveTo>
                  <a:lnTo>
                    <a:pt x="214212" y="357211"/>
                  </a:lnTo>
                  <a:lnTo>
                    <a:pt x="214212" y="400683"/>
                  </a:lnTo>
                  <a:cubicBezTo>
                    <a:pt x="213926" y="423848"/>
                    <a:pt x="194764" y="443010"/>
                    <a:pt x="171599" y="443010"/>
                  </a:cubicBezTo>
                  <a:cubicBezTo>
                    <a:pt x="148147" y="443010"/>
                    <a:pt x="128985" y="423848"/>
                    <a:pt x="128699" y="400111"/>
                  </a:cubicBezTo>
                  <a:lnTo>
                    <a:pt x="128699" y="357211"/>
                  </a:lnTo>
                  <a:close/>
                  <a:moveTo>
                    <a:pt x="35750" y="437004"/>
                  </a:moveTo>
                  <a:cubicBezTo>
                    <a:pt x="22594" y="429282"/>
                    <a:pt x="14300" y="415269"/>
                    <a:pt x="14300" y="400111"/>
                  </a:cubicBezTo>
                  <a:lnTo>
                    <a:pt x="14300" y="357211"/>
                  </a:lnTo>
                  <a:lnTo>
                    <a:pt x="100099" y="357211"/>
                  </a:lnTo>
                  <a:lnTo>
                    <a:pt x="100099" y="400683"/>
                  </a:lnTo>
                  <a:cubicBezTo>
                    <a:pt x="99813" y="424134"/>
                    <a:pt x="80651" y="443010"/>
                    <a:pt x="57200" y="443010"/>
                  </a:cubicBezTo>
                  <a:cubicBezTo>
                    <a:pt x="50050" y="443010"/>
                    <a:pt x="42900" y="441008"/>
                    <a:pt x="35750" y="437004"/>
                  </a:cubicBezTo>
                  <a:close/>
                  <a:moveTo>
                    <a:pt x="116687" y="771622"/>
                  </a:moveTo>
                  <a:lnTo>
                    <a:pt x="114399" y="542823"/>
                  </a:lnTo>
                  <a:lnTo>
                    <a:pt x="685822" y="542823"/>
                  </a:lnTo>
                  <a:lnTo>
                    <a:pt x="688110" y="771336"/>
                  </a:lnTo>
                  <a:lnTo>
                    <a:pt x="116687" y="771336"/>
                  </a:lnTo>
                  <a:close/>
                  <a:moveTo>
                    <a:pt x="764471" y="436718"/>
                  </a:moveTo>
                  <a:cubicBezTo>
                    <a:pt x="757321" y="440722"/>
                    <a:pt x="749885" y="443010"/>
                    <a:pt x="743022" y="443010"/>
                  </a:cubicBezTo>
                  <a:cubicBezTo>
                    <a:pt x="719570" y="443010"/>
                    <a:pt x="700408" y="423848"/>
                    <a:pt x="700122" y="400111"/>
                  </a:cubicBezTo>
                  <a:lnTo>
                    <a:pt x="700122" y="357211"/>
                  </a:lnTo>
                  <a:lnTo>
                    <a:pt x="785635" y="357211"/>
                  </a:lnTo>
                  <a:lnTo>
                    <a:pt x="785921" y="400111"/>
                  </a:lnTo>
                  <a:cubicBezTo>
                    <a:pt x="785921" y="415269"/>
                    <a:pt x="777627" y="429282"/>
                    <a:pt x="764471" y="436718"/>
                  </a:cubicBezTo>
                  <a:close/>
                </a:path>
              </a:pathLst>
            </a:custGeom>
            <a:solidFill>
              <a:schemeClr val="accent1">
                <a:lumMod val="90000"/>
              </a:schemeClr>
            </a:solidFill>
            <a:ln w="28575" cap="flat">
              <a:noFill/>
              <a:prstDash val="solid"/>
              <a:miter/>
            </a:ln>
          </p:spPr>
          <p:txBody>
            <a:bodyPr rtlCol="0" anchor="ctr"/>
            <a:lstStyle/>
            <a:p>
              <a:endParaRPr lang="en-US"/>
            </a:p>
          </p:txBody>
        </p:sp>
      </p:grpSp>
      <p:graphicFrame>
        <p:nvGraphicFramePr>
          <p:cNvPr id="27" name="Chart 26">
            <a:extLst>
              <a:ext uri="{FF2B5EF4-FFF2-40B4-BE49-F238E27FC236}">
                <a16:creationId xmlns:a16="http://schemas.microsoft.com/office/drawing/2014/main" id="{C0244A9B-2813-43DE-81F1-D4557434642D}"/>
              </a:ext>
            </a:extLst>
          </p:cNvPr>
          <p:cNvGraphicFramePr/>
          <p:nvPr>
            <p:extLst>
              <p:ext uri="{D42A27DB-BD31-4B8C-83A1-F6EECF244321}">
                <p14:modId xmlns:p14="http://schemas.microsoft.com/office/powerpoint/2010/main" val="2476367756"/>
              </p:ext>
            </p:extLst>
          </p:nvPr>
        </p:nvGraphicFramePr>
        <p:xfrm>
          <a:off x="4971510" y="2308482"/>
          <a:ext cx="2493454" cy="2377560"/>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27">
            <a:extLst>
              <a:ext uri="{FF2B5EF4-FFF2-40B4-BE49-F238E27FC236}">
                <a16:creationId xmlns:a16="http://schemas.microsoft.com/office/drawing/2014/main" id="{0FC5160E-129A-4887-85BB-35DEFA5EB219}"/>
              </a:ext>
            </a:extLst>
          </p:cNvPr>
          <p:cNvSpPr txBox="1"/>
          <p:nvPr/>
        </p:nvSpPr>
        <p:spPr>
          <a:xfrm>
            <a:off x="5466645" y="3275663"/>
            <a:ext cx="1503185" cy="443198"/>
          </a:xfrm>
          <a:prstGeom prst="rect">
            <a:avLst/>
          </a:prstGeom>
          <a:noFill/>
        </p:spPr>
        <p:txBody>
          <a:bodyPr wrap="square" lIns="0" tIns="0" rIns="0" bIns="0" rtlCol="0">
            <a:spAutoFit/>
          </a:bodyPr>
          <a:lstStyle/>
          <a:p>
            <a:pPr algn="ctr">
              <a:lnSpc>
                <a:spcPct val="90000"/>
              </a:lnSpc>
              <a:spcAft>
                <a:spcPts val="600"/>
              </a:spcAft>
            </a:pPr>
            <a:r>
              <a:rPr lang="en-US" sz="3200" spc="-100">
                <a:solidFill>
                  <a:schemeClr val="tx2"/>
                </a:solidFill>
                <a:latin typeface="+mj-lt"/>
              </a:rPr>
              <a:t>50%</a:t>
            </a:r>
          </a:p>
        </p:txBody>
      </p:sp>
    </p:spTree>
    <p:extLst>
      <p:ext uri="{BB962C8B-B14F-4D97-AF65-F5344CB8AC3E}">
        <p14:creationId xmlns:p14="http://schemas.microsoft.com/office/powerpoint/2010/main" val="47224908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F717EB-919B-444A-AAD2-EF277D780854}"/>
              </a:ext>
            </a:extLst>
          </p:cNvPr>
          <p:cNvSpPr>
            <a:spLocks noGrp="1"/>
          </p:cNvSpPr>
          <p:nvPr>
            <p:ph type="title"/>
          </p:nvPr>
        </p:nvSpPr>
        <p:spPr/>
        <p:txBody>
          <a:bodyPr/>
          <a:lstStyle/>
          <a:p>
            <a:r>
              <a:rPr lang="en-US">
                <a:cs typeface="Segoe UI"/>
              </a:rPr>
              <a:t>There’s no better time to sell Dynamics 365 Business Central</a:t>
            </a:r>
          </a:p>
        </p:txBody>
      </p:sp>
      <p:sp>
        <p:nvSpPr>
          <p:cNvPr id="4" name="Text Placeholder 3">
            <a:extLst>
              <a:ext uri="{FF2B5EF4-FFF2-40B4-BE49-F238E27FC236}">
                <a16:creationId xmlns:a16="http://schemas.microsoft.com/office/drawing/2014/main" id="{EF402E81-A216-4961-A94F-B4F3009BD9BF}"/>
              </a:ext>
            </a:extLst>
          </p:cNvPr>
          <p:cNvSpPr>
            <a:spLocks noGrp="1"/>
          </p:cNvSpPr>
          <p:nvPr>
            <p:ph type="body" sz="quarter" idx="11"/>
          </p:nvPr>
        </p:nvSpPr>
        <p:spPr>
          <a:xfrm>
            <a:off x="465138" y="5026024"/>
            <a:ext cx="3690937" cy="1265346"/>
          </a:xfrm>
        </p:spPr>
        <p:txBody>
          <a:bodyPr vert="horz" wrap="square" lIns="0" tIns="0" rIns="0" bIns="0" rtlCol="0" anchor="t">
            <a:spAutoFit/>
          </a:bodyPr>
          <a:lstStyle/>
          <a:p>
            <a:r>
              <a:rPr lang="en-US"/>
              <a:t>42% YoY growth</a:t>
            </a:r>
          </a:p>
          <a:p>
            <a:pPr lvl="1"/>
            <a:r>
              <a:rPr lang="en-US"/>
              <a:t>A total of 42% YoY Dynamics 365 net </a:t>
            </a:r>
            <a:br>
              <a:rPr lang="en-US"/>
            </a:br>
            <a:r>
              <a:rPr lang="en-US"/>
              <a:t>revenue growth. </a:t>
            </a:r>
          </a:p>
          <a:p>
            <a:pPr lvl="1"/>
            <a:br>
              <a:rPr lang="en-US"/>
            </a:br>
            <a:r>
              <a:rPr lang="en-US"/>
              <a:t>(</a:t>
            </a:r>
            <a:r>
              <a:rPr lang="en-US">
                <a:hlinkClick r:id="rId3"/>
              </a:rPr>
              <a:t>Microsoft Press Release FY20 Q1</a:t>
            </a:r>
            <a:r>
              <a:rPr lang="en-US"/>
              <a:t>)</a:t>
            </a:r>
            <a:endParaRPr lang="en-US">
              <a:cs typeface="Segoe UI"/>
            </a:endParaRPr>
          </a:p>
        </p:txBody>
      </p:sp>
      <p:sp>
        <p:nvSpPr>
          <p:cNvPr id="5" name="Text Placeholder 4">
            <a:extLst>
              <a:ext uri="{FF2B5EF4-FFF2-40B4-BE49-F238E27FC236}">
                <a16:creationId xmlns:a16="http://schemas.microsoft.com/office/drawing/2014/main" id="{1EF32C7E-AF2D-49BB-838B-BEEB09F6200E}"/>
              </a:ext>
            </a:extLst>
          </p:cNvPr>
          <p:cNvSpPr>
            <a:spLocks noGrp="1"/>
          </p:cNvSpPr>
          <p:nvPr>
            <p:ph type="body" sz="quarter" idx="13"/>
          </p:nvPr>
        </p:nvSpPr>
        <p:spPr>
          <a:xfrm>
            <a:off x="8307388" y="5026024"/>
            <a:ext cx="3690937" cy="1611595"/>
          </a:xfrm>
        </p:spPr>
        <p:txBody>
          <a:bodyPr vert="horz" wrap="square" lIns="0" tIns="0" rIns="0" bIns="0" rtlCol="0" anchor="t">
            <a:spAutoFit/>
          </a:bodyPr>
          <a:lstStyle/>
          <a:p>
            <a:r>
              <a:rPr lang="en-US"/>
              <a:t>$8.8B market opportunity</a:t>
            </a:r>
          </a:p>
          <a:p>
            <a:pPr lvl="1"/>
            <a:r>
              <a:rPr lang="en-US"/>
              <a:t>The CRM SaaS market is expected to be </a:t>
            </a:r>
            <a:br>
              <a:rPr lang="en-US"/>
            </a:br>
            <a:r>
              <a:rPr lang="en-US"/>
              <a:t>$8.8B in SMB sales and services by 2023. </a:t>
            </a:r>
          </a:p>
          <a:p>
            <a:pPr lvl="1"/>
            <a:br>
              <a:rPr lang="en-US"/>
            </a:br>
            <a:r>
              <a:rPr lang="en-US"/>
              <a:t>(</a:t>
            </a:r>
            <a:r>
              <a:rPr lang="en-US">
                <a:hlinkClick r:id="rId4"/>
              </a:rPr>
              <a:t>Microsoft US partner blog</a:t>
            </a:r>
            <a:r>
              <a:rPr lang="en-US"/>
              <a:t>)</a:t>
            </a:r>
            <a:endParaRPr lang="en-US">
              <a:cs typeface="Segoe UI"/>
            </a:endParaRPr>
          </a:p>
          <a:p>
            <a:endParaRPr lang="en-US"/>
          </a:p>
        </p:txBody>
      </p:sp>
      <p:sp>
        <p:nvSpPr>
          <p:cNvPr id="9" name="Text Placeholder 8">
            <a:extLst>
              <a:ext uri="{FF2B5EF4-FFF2-40B4-BE49-F238E27FC236}">
                <a16:creationId xmlns:a16="http://schemas.microsoft.com/office/drawing/2014/main" id="{7F0789C3-1793-4FCF-BC55-8D747AA1F00A}"/>
              </a:ext>
            </a:extLst>
          </p:cNvPr>
          <p:cNvSpPr>
            <a:spLocks noGrp="1"/>
          </p:cNvSpPr>
          <p:nvPr>
            <p:ph type="body" sz="quarter" idx="20"/>
          </p:nvPr>
        </p:nvSpPr>
        <p:spPr>
          <a:xfrm>
            <a:off x="4389438" y="5026024"/>
            <a:ext cx="3690937" cy="1611595"/>
          </a:xfrm>
        </p:spPr>
        <p:txBody>
          <a:bodyPr/>
          <a:lstStyle/>
          <a:p>
            <a:r>
              <a:rPr lang="en-US"/>
              <a:t>84% revenue increase</a:t>
            </a:r>
          </a:p>
          <a:p>
            <a:pPr lvl="1"/>
            <a:r>
              <a:rPr lang="en-US"/>
              <a:t>Increase average revenue per Microsoft 365 user by up to 84%. </a:t>
            </a:r>
          </a:p>
          <a:p>
            <a:pPr lvl="1"/>
            <a:br>
              <a:rPr lang="en-US"/>
            </a:br>
            <a:r>
              <a:rPr lang="en-US"/>
              <a:t>(Internal Microsoft Research)</a:t>
            </a:r>
          </a:p>
          <a:p>
            <a:endParaRPr lang="en-US"/>
          </a:p>
        </p:txBody>
      </p:sp>
      <p:graphicFrame>
        <p:nvGraphicFramePr>
          <p:cNvPr id="32" name="Chart 31">
            <a:extLst>
              <a:ext uri="{FF2B5EF4-FFF2-40B4-BE49-F238E27FC236}">
                <a16:creationId xmlns:a16="http://schemas.microsoft.com/office/drawing/2014/main" id="{1F61EF3F-5E4B-4182-A3DC-9F14755B3B4B}"/>
              </a:ext>
            </a:extLst>
          </p:cNvPr>
          <p:cNvGraphicFramePr/>
          <p:nvPr>
            <p:extLst>
              <p:ext uri="{D42A27DB-BD31-4B8C-83A1-F6EECF244321}">
                <p14:modId xmlns:p14="http://schemas.microsoft.com/office/powerpoint/2010/main" val="4097217104"/>
              </p:ext>
            </p:extLst>
          </p:nvPr>
        </p:nvGraphicFramePr>
        <p:xfrm>
          <a:off x="1057135" y="2308520"/>
          <a:ext cx="2493454" cy="2377560"/>
        </p:xfrm>
        <a:graphic>
          <a:graphicData uri="http://schemas.openxmlformats.org/drawingml/2006/chart">
            <c:chart xmlns:c="http://schemas.openxmlformats.org/drawingml/2006/chart" xmlns:r="http://schemas.openxmlformats.org/officeDocument/2006/relationships" r:id="rId5"/>
          </a:graphicData>
        </a:graphic>
      </p:graphicFrame>
      <p:sp>
        <p:nvSpPr>
          <p:cNvPr id="33" name="TextBox 32">
            <a:extLst>
              <a:ext uri="{FF2B5EF4-FFF2-40B4-BE49-F238E27FC236}">
                <a16:creationId xmlns:a16="http://schemas.microsoft.com/office/drawing/2014/main" id="{935947B2-347E-40F8-9336-855EF636D9F8}"/>
              </a:ext>
            </a:extLst>
          </p:cNvPr>
          <p:cNvSpPr txBox="1"/>
          <p:nvPr/>
        </p:nvSpPr>
        <p:spPr>
          <a:xfrm>
            <a:off x="1552270" y="3275701"/>
            <a:ext cx="1503185" cy="443198"/>
          </a:xfrm>
          <a:prstGeom prst="rect">
            <a:avLst/>
          </a:prstGeom>
          <a:noFill/>
        </p:spPr>
        <p:txBody>
          <a:bodyPr wrap="square" lIns="0" tIns="0" rIns="0" bIns="0" rtlCol="0">
            <a:spAutoFit/>
          </a:bodyPr>
          <a:lstStyle/>
          <a:p>
            <a:pPr algn="ctr">
              <a:lnSpc>
                <a:spcPct val="90000"/>
              </a:lnSpc>
              <a:spcAft>
                <a:spcPts val="600"/>
              </a:spcAft>
            </a:pPr>
            <a:r>
              <a:rPr lang="en-US" sz="3200" spc="-100">
                <a:solidFill>
                  <a:schemeClr val="tx2"/>
                </a:solidFill>
                <a:latin typeface="+mj-lt"/>
              </a:rPr>
              <a:t>42%</a:t>
            </a:r>
          </a:p>
        </p:txBody>
      </p:sp>
      <p:graphicFrame>
        <p:nvGraphicFramePr>
          <p:cNvPr id="34" name="Chart 33">
            <a:extLst>
              <a:ext uri="{FF2B5EF4-FFF2-40B4-BE49-F238E27FC236}">
                <a16:creationId xmlns:a16="http://schemas.microsoft.com/office/drawing/2014/main" id="{604B6395-CA5F-4D89-BCA0-0C561C4621F8}"/>
              </a:ext>
            </a:extLst>
          </p:cNvPr>
          <p:cNvGraphicFramePr/>
          <p:nvPr>
            <p:extLst>
              <p:ext uri="{D42A27DB-BD31-4B8C-83A1-F6EECF244321}">
                <p14:modId xmlns:p14="http://schemas.microsoft.com/office/powerpoint/2010/main" val="624536254"/>
              </p:ext>
            </p:extLst>
          </p:nvPr>
        </p:nvGraphicFramePr>
        <p:xfrm>
          <a:off x="4995746" y="2308520"/>
          <a:ext cx="2493454" cy="2377560"/>
        </p:xfrm>
        <a:graphic>
          <a:graphicData uri="http://schemas.openxmlformats.org/drawingml/2006/chart">
            <c:chart xmlns:c="http://schemas.openxmlformats.org/drawingml/2006/chart" xmlns:r="http://schemas.openxmlformats.org/officeDocument/2006/relationships" r:id="rId6"/>
          </a:graphicData>
        </a:graphic>
      </p:graphicFrame>
      <p:sp>
        <p:nvSpPr>
          <p:cNvPr id="35" name="TextBox 34">
            <a:extLst>
              <a:ext uri="{FF2B5EF4-FFF2-40B4-BE49-F238E27FC236}">
                <a16:creationId xmlns:a16="http://schemas.microsoft.com/office/drawing/2014/main" id="{1426B3B8-C284-412E-846E-F505B1FA98A8}"/>
              </a:ext>
            </a:extLst>
          </p:cNvPr>
          <p:cNvSpPr txBox="1"/>
          <p:nvPr/>
        </p:nvSpPr>
        <p:spPr>
          <a:xfrm>
            <a:off x="5490881" y="3275701"/>
            <a:ext cx="1503185" cy="443198"/>
          </a:xfrm>
          <a:prstGeom prst="rect">
            <a:avLst/>
          </a:prstGeom>
          <a:noFill/>
        </p:spPr>
        <p:txBody>
          <a:bodyPr wrap="square" lIns="0" tIns="0" rIns="0" bIns="0" rtlCol="0">
            <a:spAutoFit/>
          </a:bodyPr>
          <a:lstStyle/>
          <a:p>
            <a:pPr algn="ctr">
              <a:lnSpc>
                <a:spcPct val="90000"/>
              </a:lnSpc>
              <a:spcAft>
                <a:spcPts val="600"/>
              </a:spcAft>
            </a:pPr>
            <a:r>
              <a:rPr lang="en-US" sz="3200" spc="-100">
                <a:solidFill>
                  <a:schemeClr val="tx2"/>
                </a:solidFill>
                <a:latin typeface="+mj-lt"/>
              </a:rPr>
              <a:t>84%</a:t>
            </a:r>
          </a:p>
        </p:txBody>
      </p:sp>
      <p:sp>
        <p:nvSpPr>
          <p:cNvPr id="36" name="Oval 35">
            <a:extLst>
              <a:ext uri="{FF2B5EF4-FFF2-40B4-BE49-F238E27FC236}">
                <a16:creationId xmlns:a16="http://schemas.microsoft.com/office/drawing/2014/main" id="{3FE0FAC4-ADD2-47FA-9322-C0CF57D48C19}"/>
              </a:ext>
            </a:extLst>
          </p:cNvPr>
          <p:cNvSpPr/>
          <p:nvPr/>
        </p:nvSpPr>
        <p:spPr bwMode="auto">
          <a:xfrm>
            <a:off x="9112621" y="2453809"/>
            <a:ext cx="2080470" cy="2080470"/>
          </a:xfrm>
          <a:prstGeom prst="ellipse">
            <a:avLst/>
          </a:prstGeom>
          <a:solidFill>
            <a:schemeClr val="accent1"/>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40" name="TextBox 39">
            <a:extLst>
              <a:ext uri="{FF2B5EF4-FFF2-40B4-BE49-F238E27FC236}">
                <a16:creationId xmlns:a16="http://schemas.microsoft.com/office/drawing/2014/main" id="{51D6F89D-19AF-4673-94B0-CCED7022855A}"/>
              </a:ext>
            </a:extLst>
          </p:cNvPr>
          <p:cNvSpPr txBox="1"/>
          <p:nvPr/>
        </p:nvSpPr>
        <p:spPr>
          <a:xfrm>
            <a:off x="9112621" y="3272445"/>
            <a:ext cx="2080470" cy="443198"/>
          </a:xfrm>
          <a:prstGeom prst="rect">
            <a:avLst/>
          </a:prstGeom>
          <a:noFill/>
        </p:spPr>
        <p:txBody>
          <a:bodyPr wrap="square" lIns="0" tIns="0" rIns="0" bIns="0" rtlCol="0">
            <a:spAutoFit/>
          </a:bodyPr>
          <a:lstStyle/>
          <a:p>
            <a:pPr algn="ctr">
              <a:lnSpc>
                <a:spcPct val="90000"/>
              </a:lnSpc>
              <a:spcAft>
                <a:spcPts val="600"/>
              </a:spcAft>
            </a:pPr>
            <a:r>
              <a:rPr lang="en-US" sz="3200" spc="-100">
                <a:solidFill>
                  <a:schemeClr val="tx2"/>
                </a:solidFill>
                <a:latin typeface="+mj-lt"/>
              </a:rPr>
              <a:t>$8.8B</a:t>
            </a:r>
          </a:p>
        </p:txBody>
      </p:sp>
    </p:spTree>
    <p:extLst>
      <p:ext uri="{BB962C8B-B14F-4D97-AF65-F5344CB8AC3E}">
        <p14:creationId xmlns:p14="http://schemas.microsoft.com/office/powerpoint/2010/main" val="48100971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descr="A group of people sitting at a table in front of a computer&#10;&#10;Description automatically generated">
            <a:extLst>
              <a:ext uri="{FF2B5EF4-FFF2-40B4-BE49-F238E27FC236}">
                <a16:creationId xmlns:a16="http://schemas.microsoft.com/office/drawing/2014/main" id="{4AF8F690-9AF7-422B-9BAB-249115BA6C5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Title 2">
            <a:extLst>
              <a:ext uri="{FF2B5EF4-FFF2-40B4-BE49-F238E27FC236}">
                <a16:creationId xmlns:a16="http://schemas.microsoft.com/office/drawing/2014/main" id="{8DD5737B-C4DD-4834-BDED-D083D733D650}"/>
              </a:ext>
            </a:extLst>
          </p:cNvPr>
          <p:cNvSpPr>
            <a:spLocks noGrp="1"/>
          </p:cNvSpPr>
          <p:nvPr>
            <p:ph type="title"/>
          </p:nvPr>
        </p:nvSpPr>
        <p:spPr/>
        <p:txBody>
          <a:bodyPr/>
          <a:lstStyle/>
          <a:p>
            <a:r>
              <a:rPr lang="en-US"/>
              <a:t>Drive more business with </a:t>
            </a:r>
            <a:br>
              <a:rPr lang="en-US"/>
            </a:br>
            <a:r>
              <a:rPr lang="en-US"/>
              <a:t>Dynamics 365 Business Central </a:t>
            </a:r>
          </a:p>
        </p:txBody>
      </p:sp>
      <p:sp>
        <p:nvSpPr>
          <p:cNvPr id="8" name="Text Placeholder 7">
            <a:extLst>
              <a:ext uri="{FF2B5EF4-FFF2-40B4-BE49-F238E27FC236}">
                <a16:creationId xmlns:a16="http://schemas.microsoft.com/office/drawing/2014/main" id="{047413F0-CDA5-48E0-BF29-699F552C27D6}"/>
              </a:ext>
            </a:extLst>
          </p:cNvPr>
          <p:cNvSpPr>
            <a:spLocks noGrp="1"/>
          </p:cNvSpPr>
          <p:nvPr>
            <p:ph type="body" sz="quarter" idx="13"/>
          </p:nvPr>
        </p:nvSpPr>
        <p:spPr/>
        <p:txBody>
          <a:bodyPr/>
          <a:lstStyle/>
          <a:p>
            <a:r>
              <a:rPr lang="en-US"/>
              <a:t>Drive more revenue with existing Microsoft 365 customers </a:t>
            </a:r>
          </a:p>
          <a:p>
            <a:pPr lvl="1"/>
            <a:r>
              <a:rPr lang="en-US"/>
              <a:t>Your Microsoft 365 customer base gives you a solid foundation to build a new source of revenue and take advantage of the explosive growth in Dynamics 365.</a:t>
            </a:r>
          </a:p>
          <a:p>
            <a:r>
              <a:rPr lang="en-US"/>
              <a:t>Gain a competitive advantage</a:t>
            </a:r>
          </a:p>
          <a:p>
            <a:pPr lvl="1"/>
            <a:r>
              <a:rPr lang="en-US"/>
              <a:t>Become your customers’ sole solutions provider and anticipate their need to upgrade from inefficient accounting tools to a robust ERP solution that connects to all their tools and data sources. </a:t>
            </a:r>
          </a:p>
          <a:p>
            <a:r>
              <a:rPr lang="en-US"/>
              <a:t>Establish your new practice with no upfront cost </a:t>
            </a:r>
          </a:p>
          <a:p>
            <a:pPr lvl="1"/>
            <a:r>
              <a:rPr lang="en-US"/>
              <a:t>Don’t worry about building out your Dynamics 365 Business Central practice. Engage in a partner-to-partner (P2P) relationship and get your implementation and technical support needs covered with no upfront cost.</a:t>
            </a:r>
          </a:p>
        </p:txBody>
      </p:sp>
      <p:sp>
        <p:nvSpPr>
          <p:cNvPr id="7" name="Text Placeholder 6">
            <a:extLst>
              <a:ext uri="{FF2B5EF4-FFF2-40B4-BE49-F238E27FC236}">
                <a16:creationId xmlns:a16="http://schemas.microsoft.com/office/drawing/2014/main" id="{348218AD-8478-403C-AB46-53BCAC0BEB3F}"/>
              </a:ext>
            </a:extLst>
          </p:cNvPr>
          <p:cNvSpPr>
            <a:spLocks noGrp="1"/>
          </p:cNvSpPr>
          <p:nvPr>
            <p:ph type="body" sz="quarter" idx="14"/>
          </p:nvPr>
        </p:nvSpPr>
        <p:spPr>
          <a:xfrm>
            <a:off x="465138" y="1960860"/>
            <a:ext cx="4919661" cy="307777"/>
          </a:xfrm>
        </p:spPr>
        <p:txBody>
          <a:bodyPr/>
          <a:lstStyle/>
          <a:p>
            <a:r>
              <a:rPr lang="en-US"/>
              <a:t>Take advantage of three core benefits</a:t>
            </a:r>
          </a:p>
        </p:txBody>
      </p:sp>
    </p:spTree>
    <p:extLst>
      <p:ext uri="{BB962C8B-B14F-4D97-AF65-F5344CB8AC3E}">
        <p14:creationId xmlns:p14="http://schemas.microsoft.com/office/powerpoint/2010/main" val="369993258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descr="A person sitting at a table using a computer&#10;&#10;Description automatically generated">
            <a:extLst>
              <a:ext uri="{FF2B5EF4-FFF2-40B4-BE49-F238E27FC236}">
                <a16:creationId xmlns:a16="http://schemas.microsoft.com/office/drawing/2014/main" id="{14D11CC5-219D-4177-94E6-E8C9A6742E5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Title 2">
            <a:extLst>
              <a:ext uri="{FF2B5EF4-FFF2-40B4-BE49-F238E27FC236}">
                <a16:creationId xmlns:a16="http://schemas.microsoft.com/office/drawing/2014/main" id="{8DD5737B-C4DD-4834-BDED-D083D733D650}"/>
              </a:ext>
            </a:extLst>
          </p:cNvPr>
          <p:cNvSpPr>
            <a:spLocks noGrp="1"/>
          </p:cNvSpPr>
          <p:nvPr>
            <p:ph type="title"/>
          </p:nvPr>
        </p:nvSpPr>
        <p:spPr/>
        <p:txBody>
          <a:bodyPr/>
          <a:lstStyle/>
          <a:p>
            <a:r>
              <a:rPr lang="en-US"/>
              <a:t>Increase revenue with your existing Microsoft 365 customers </a:t>
            </a:r>
          </a:p>
        </p:txBody>
      </p:sp>
      <p:sp>
        <p:nvSpPr>
          <p:cNvPr id="8" name="Text Placeholder 7">
            <a:extLst>
              <a:ext uri="{FF2B5EF4-FFF2-40B4-BE49-F238E27FC236}">
                <a16:creationId xmlns:a16="http://schemas.microsoft.com/office/drawing/2014/main" id="{047413F0-CDA5-48E0-BF29-699F552C27D6}"/>
              </a:ext>
            </a:extLst>
          </p:cNvPr>
          <p:cNvSpPr>
            <a:spLocks noGrp="1"/>
          </p:cNvSpPr>
          <p:nvPr>
            <p:ph type="body" sz="quarter" idx="13"/>
          </p:nvPr>
        </p:nvSpPr>
        <p:spPr>
          <a:xfrm>
            <a:off x="465138" y="2410676"/>
            <a:ext cx="4919662" cy="3753207"/>
          </a:xfrm>
        </p:spPr>
        <p:txBody>
          <a:bodyPr/>
          <a:lstStyle/>
          <a:p>
            <a:r>
              <a:rPr lang="en-US"/>
              <a:t>Cross-sell a robust ERP that integrates seamlessly with Microsoft 365</a:t>
            </a:r>
          </a:p>
          <a:p>
            <a:pPr lvl="1"/>
            <a:r>
              <a:rPr lang="en-US"/>
              <a:t>Boost attach rates with an easy-to-use product that works with the productivity tools both you and your customer are familiar with. </a:t>
            </a:r>
          </a:p>
          <a:p>
            <a:r>
              <a:rPr lang="en-US"/>
              <a:t>Grow your opportunities with a new line of revenue</a:t>
            </a:r>
          </a:p>
          <a:p>
            <a:pPr lvl="1"/>
            <a:r>
              <a:rPr lang="en-US"/>
              <a:t>Increase deal sizes by adding connected business apps and offering the support your customers need to get up and running fast.</a:t>
            </a:r>
          </a:p>
          <a:p>
            <a:r>
              <a:rPr lang="en-US"/>
              <a:t>Increase customer lifetime value</a:t>
            </a:r>
          </a:p>
          <a:p>
            <a:pPr lvl="1"/>
            <a:r>
              <a:rPr lang="en-US"/>
              <a:t>Grow your Microsoft footprint and help your customers consume more of the Microsoft Cloud offerings, making them less likely to churn.</a:t>
            </a:r>
          </a:p>
          <a:p>
            <a:endParaRPr lang="en-US"/>
          </a:p>
        </p:txBody>
      </p:sp>
      <p:sp>
        <p:nvSpPr>
          <p:cNvPr id="9" name="Text Placeholder 8">
            <a:extLst>
              <a:ext uri="{FF2B5EF4-FFF2-40B4-BE49-F238E27FC236}">
                <a16:creationId xmlns:a16="http://schemas.microsoft.com/office/drawing/2014/main" id="{B051C6F8-B021-4AE4-9CC8-B4C9600FE04E}"/>
              </a:ext>
            </a:extLst>
          </p:cNvPr>
          <p:cNvSpPr>
            <a:spLocks noGrp="1"/>
          </p:cNvSpPr>
          <p:nvPr>
            <p:ph type="body" sz="quarter" idx="14"/>
          </p:nvPr>
        </p:nvSpPr>
        <p:spPr/>
        <p:txBody>
          <a:bodyPr/>
          <a:lstStyle/>
          <a:p>
            <a:r>
              <a:rPr lang="en-US"/>
              <a:t>A natural fit: Dynamics 365 + Microsoft 365</a:t>
            </a:r>
          </a:p>
        </p:txBody>
      </p:sp>
    </p:spTree>
    <p:extLst>
      <p:ext uri="{BB962C8B-B14F-4D97-AF65-F5344CB8AC3E}">
        <p14:creationId xmlns:p14="http://schemas.microsoft.com/office/powerpoint/2010/main" val="4291630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D5737B-C4DD-4834-BDED-D083D733D650}"/>
              </a:ext>
            </a:extLst>
          </p:cNvPr>
          <p:cNvSpPr>
            <a:spLocks noGrp="1"/>
          </p:cNvSpPr>
          <p:nvPr>
            <p:ph type="title"/>
          </p:nvPr>
        </p:nvSpPr>
        <p:spPr/>
        <p:txBody>
          <a:bodyPr/>
          <a:lstStyle/>
          <a:p>
            <a:r>
              <a:rPr lang="en-US"/>
              <a:t>Gain a competitive advantage</a:t>
            </a:r>
          </a:p>
        </p:txBody>
      </p:sp>
      <p:sp>
        <p:nvSpPr>
          <p:cNvPr id="8" name="Text Placeholder 7">
            <a:extLst>
              <a:ext uri="{FF2B5EF4-FFF2-40B4-BE49-F238E27FC236}">
                <a16:creationId xmlns:a16="http://schemas.microsoft.com/office/drawing/2014/main" id="{047413F0-CDA5-48E0-BF29-699F552C27D6}"/>
              </a:ext>
            </a:extLst>
          </p:cNvPr>
          <p:cNvSpPr>
            <a:spLocks noGrp="1"/>
          </p:cNvSpPr>
          <p:nvPr>
            <p:ph type="body" sz="quarter" idx="13"/>
          </p:nvPr>
        </p:nvSpPr>
        <p:spPr>
          <a:xfrm>
            <a:off x="465138" y="2410676"/>
            <a:ext cx="4919662" cy="3637791"/>
          </a:xfrm>
        </p:spPr>
        <p:txBody>
          <a:bodyPr/>
          <a:lstStyle/>
          <a:p>
            <a:r>
              <a:rPr lang="en-US"/>
              <a:t>Anticipate how your customers are growing</a:t>
            </a:r>
          </a:p>
          <a:p>
            <a:pPr lvl="1"/>
            <a:r>
              <a:rPr lang="en-US"/>
              <a:t>ERP solutions are critical to helping SMBs get ahead in their market. But most SMBs will outgrow basic accounting tools due to the lack of functionality and integration. That’s where you can help with a connected solution.</a:t>
            </a:r>
          </a:p>
          <a:p>
            <a:r>
              <a:rPr lang="en-US"/>
              <a:t>Become a one-stop shop for all your customers’ solution needs</a:t>
            </a:r>
          </a:p>
          <a:p>
            <a:pPr lvl="1"/>
            <a:r>
              <a:rPr lang="en-US"/>
              <a:t>Make yourself sticky—cement your role as your customer’s only trusted advisor when it comes to deploying all the solutions they need. </a:t>
            </a:r>
          </a:p>
          <a:p>
            <a:r>
              <a:rPr lang="en-US"/>
              <a:t>Differentiate yourself from the competition</a:t>
            </a:r>
          </a:p>
          <a:p>
            <a:pPr lvl="1"/>
            <a:r>
              <a:rPr lang="en-US"/>
              <a:t>Demonstrate consultative value as your customer’s go-to trusted advisor—don’t give them a reason to go to someone else for their technology needs. </a:t>
            </a:r>
          </a:p>
        </p:txBody>
      </p:sp>
      <p:sp>
        <p:nvSpPr>
          <p:cNvPr id="9" name="Text Placeholder 8">
            <a:extLst>
              <a:ext uri="{FF2B5EF4-FFF2-40B4-BE49-F238E27FC236}">
                <a16:creationId xmlns:a16="http://schemas.microsoft.com/office/drawing/2014/main" id="{B051C6F8-B021-4AE4-9CC8-B4C9600FE04E}"/>
              </a:ext>
            </a:extLst>
          </p:cNvPr>
          <p:cNvSpPr>
            <a:spLocks noGrp="1"/>
          </p:cNvSpPr>
          <p:nvPr>
            <p:ph type="body" sz="quarter" idx="14"/>
          </p:nvPr>
        </p:nvSpPr>
        <p:spPr/>
        <p:txBody>
          <a:bodyPr/>
          <a:lstStyle/>
          <a:p>
            <a:r>
              <a:rPr lang="en-US"/>
              <a:t>Your customers’ needs are growing </a:t>
            </a:r>
            <a:br>
              <a:rPr lang="en-US"/>
            </a:br>
            <a:r>
              <a:rPr lang="en-US"/>
              <a:t>So should your offerings</a:t>
            </a:r>
          </a:p>
        </p:txBody>
      </p:sp>
      <p:pic>
        <p:nvPicPr>
          <p:cNvPr id="27" name="Picture Placeholder 26">
            <a:extLst>
              <a:ext uri="{FF2B5EF4-FFF2-40B4-BE49-F238E27FC236}">
                <a16:creationId xmlns:a16="http://schemas.microsoft.com/office/drawing/2014/main" id="{D02166E4-0780-4FBC-8742-0C63AE22F92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6356113" y="0"/>
            <a:ext cx="6079011" cy="6994525"/>
          </a:xfrm>
        </p:spPr>
      </p:pic>
    </p:spTree>
    <p:extLst>
      <p:ext uri="{BB962C8B-B14F-4D97-AF65-F5344CB8AC3E}">
        <p14:creationId xmlns:p14="http://schemas.microsoft.com/office/powerpoint/2010/main" val="304633058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computer sitting on top of a table&#10;&#10;Description automatically generated">
            <a:extLst>
              <a:ext uri="{FF2B5EF4-FFF2-40B4-BE49-F238E27FC236}">
                <a16:creationId xmlns:a16="http://schemas.microsoft.com/office/drawing/2014/main" id="{D5EBBFB4-0A7D-44EA-AB59-526D340B704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Title 2">
            <a:extLst>
              <a:ext uri="{FF2B5EF4-FFF2-40B4-BE49-F238E27FC236}">
                <a16:creationId xmlns:a16="http://schemas.microsoft.com/office/drawing/2014/main" id="{8DD5737B-C4DD-4834-BDED-D083D733D650}"/>
              </a:ext>
            </a:extLst>
          </p:cNvPr>
          <p:cNvSpPr>
            <a:spLocks noGrp="1"/>
          </p:cNvSpPr>
          <p:nvPr>
            <p:ph type="title"/>
          </p:nvPr>
        </p:nvSpPr>
        <p:spPr/>
        <p:txBody>
          <a:bodyPr/>
          <a:lstStyle/>
          <a:p>
            <a:r>
              <a:rPr lang="en-US"/>
              <a:t>Easily implement your new practice </a:t>
            </a:r>
          </a:p>
        </p:txBody>
      </p:sp>
      <p:sp>
        <p:nvSpPr>
          <p:cNvPr id="8" name="Text Placeholder 7">
            <a:extLst>
              <a:ext uri="{FF2B5EF4-FFF2-40B4-BE49-F238E27FC236}">
                <a16:creationId xmlns:a16="http://schemas.microsoft.com/office/drawing/2014/main" id="{047413F0-CDA5-48E0-BF29-699F552C27D6}"/>
              </a:ext>
            </a:extLst>
          </p:cNvPr>
          <p:cNvSpPr>
            <a:spLocks noGrp="1"/>
          </p:cNvSpPr>
          <p:nvPr>
            <p:ph type="body" sz="quarter" idx="13"/>
          </p:nvPr>
        </p:nvSpPr>
        <p:spPr>
          <a:xfrm>
            <a:off x="465138" y="2410676"/>
            <a:ext cx="4919662" cy="2945293"/>
          </a:xfrm>
        </p:spPr>
        <p:txBody>
          <a:bodyPr/>
          <a:lstStyle/>
          <a:p>
            <a:r>
              <a:rPr lang="en-US"/>
              <a:t>Work with an indirect provider</a:t>
            </a:r>
          </a:p>
          <a:p>
            <a:pPr lvl="1"/>
            <a:r>
              <a:rPr lang="en-US"/>
              <a:t>Take advantage of the explosive Dynamics 365 market growth and work with a Microsoft indirect provider for all your implementation and support needs.   </a:t>
            </a:r>
          </a:p>
          <a:p>
            <a:r>
              <a:rPr lang="en-US"/>
              <a:t>Own the entire customer relationship</a:t>
            </a:r>
          </a:p>
          <a:p>
            <a:pPr lvl="1"/>
            <a:r>
              <a:rPr lang="en-US"/>
              <a:t>While you work with an indirect provider for technical support, you will still own the entire customer relationship and will be viewed as their one provider for all their solution needs.</a:t>
            </a:r>
          </a:p>
          <a:p>
            <a:r>
              <a:rPr lang="en-US"/>
              <a:t>Get started today</a:t>
            </a:r>
          </a:p>
          <a:p>
            <a:pPr lvl="1"/>
            <a:r>
              <a:rPr lang="en-US"/>
              <a:t>Expand your solution offerings with an integrated and cloud-based ERP software that’s easy to manage. </a:t>
            </a:r>
          </a:p>
        </p:txBody>
      </p:sp>
      <p:sp>
        <p:nvSpPr>
          <p:cNvPr id="9" name="Text Placeholder 8">
            <a:extLst>
              <a:ext uri="{FF2B5EF4-FFF2-40B4-BE49-F238E27FC236}">
                <a16:creationId xmlns:a16="http://schemas.microsoft.com/office/drawing/2014/main" id="{B051C6F8-B021-4AE4-9CC8-B4C9600FE04E}"/>
              </a:ext>
            </a:extLst>
          </p:cNvPr>
          <p:cNvSpPr>
            <a:spLocks noGrp="1"/>
          </p:cNvSpPr>
          <p:nvPr>
            <p:ph type="body" sz="quarter" idx="14"/>
          </p:nvPr>
        </p:nvSpPr>
        <p:spPr>
          <a:xfrm>
            <a:off x="465138" y="1653084"/>
            <a:ext cx="4919661" cy="615553"/>
          </a:xfrm>
        </p:spPr>
        <p:txBody>
          <a:bodyPr/>
          <a:lstStyle/>
          <a:p>
            <a:r>
              <a:rPr lang="en-US"/>
              <a:t>No need to build a Dynamics 365 </a:t>
            </a:r>
            <a:br>
              <a:rPr lang="en-US"/>
            </a:br>
            <a:r>
              <a:rPr lang="en-US"/>
              <a:t>practice to start offering one</a:t>
            </a:r>
          </a:p>
        </p:txBody>
      </p:sp>
    </p:spTree>
    <p:extLst>
      <p:ext uri="{BB962C8B-B14F-4D97-AF65-F5344CB8AC3E}">
        <p14:creationId xmlns:p14="http://schemas.microsoft.com/office/powerpoint/2010/main" val="216030009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126799" y="1427418"/>
            <a:ext cx="6034974" cy="14630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6126799" y="2981881"/>
            <a:ext cx="6034974" cy="14630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126798" y="4536343"/>
            <a:ext cx="6053011" cy="14630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D7586D8-2610-F94C-A546-96FA18E5B12D}"/>
              </a:ext>
            </a:extLst>
          </p:cNvPr>
          <p:cNvSpPr>
            <a:spLocks noGrp="1"/>
          </p:cNvSpPr>
          <p:nvPr>
            <p:ph type="title"/>
          </p:nvPr>
        </p:nvSpPr>
        <p:spPr/>
        <p:txBody>
          <a:bodyPr/>
          <a:lstStyle/>
          <a:p>
            <a:r>
              <a:rPr lang="en-US"/>
              <a:t>Gain next-gen business insight with Dynamics 365 Business Central</a:t>
            </a:r>
          </a:p>
        </p:txBody>
      </p:sp>
      <p:sp>
        <p:nvSpPr>
          <p:cNvPr id="19" name="Rectangle 18"/>
          <p:cNvSpPr/>
          <p:nvPr/>
        </p:nvSpPr>
        <p:spPr bwMode="auto">
          <a:xfrm>
            <a:off x="7581378" y="1974264"/>
            <a:ext cx="4355393" cy="36933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685515" fontAlgn="base">
              <a:spcBef>
                <a:spcPct val="0"/>
              </a:spcBef>
              <a:spcAft>
                <a:spcPts val="441"/>
              </a:spcAft>
              <a:defRPr/>
            </a:pPr>
            <a:r>
              <a:rPr lang="en-US" sz="2400" kern="0">
                <a:solidFill>
                  <a:schemeClr val="bg1"/>
                </a:solidFill>
              </a:rPr>
              <a:t>Connect your business</a:t>
            </a:r>
          </a:p>
        </p:txBody>
      </p:sp>
      <p:pic>
        <p:nvPicPr>
          <p:cNvPr id="28" name="Picture 27">
            <a:extLst>
              <a:ext uri="{FF2B5EF4-FFF2-40B4-BE49-F238E27FC236}">
                <a16:creationId xmlns:a16="http://schemas.microsoft.com/office/drawing/2014/main" id="{EE23BA08-D906-B74E-85C0-BAD8536E86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814" y="1427418"/>
            <a:ext cx="6054930" cy="4569483"/>
          </a:xfrm>
          <a:prstGeom prst="rect">
            <a:avLst/>
          </a:prstGeom>
        </p:spPr>
      </p:pic>
      <p:sp>
        <p:nvSpPr>
          <p:cNvPr id="21" name="Rectangle 20"/>
          <p:cNvSpPr/>
          <p:nvPr/>
        </p:nvSpPr>
        <p:spPr bwMode="auto">
          <a:xfrm>
            <a:off x="7581378" y="5083189"/>
            <a:ext cx="4439302" cy="36933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685515" fontAlgn="base">
              <a:spcBef>
                <a:spcPct val="0"/>
              </a:spcBef>
              <a:spcAft>
                <a:spcPts val="441"/>
              </a:spcAft>
              <a:defRPr/>
            </a:pPr>
            <a:r>
              <a:rPr lang="en-US" sz="2400" kern="0">
                <a:solidFill>
                  <a:schemeClr val="bg1"/>
                </a:solidFill>
              </a:rPr>
              <a:t>Trust in a secure, flexible system</a:t>
            </a:r>
          </a:p>
        </p:txBody>
      </p:sp>
      <p:sp>
        <p:nvSpPr>
          <p:cNvPr id="20" name="Rectangle 19"/>
          <p:cNvSpPr/>
          <p:nvPr/>
        </p:nvSpPr>
        <p:spPr bwMode="auto">
          <a:xfrm>
            <a:off x="7581378" y="3528727"/>
            <a:ext cx="4275852" cy="36933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t" anchorCtr="0" compatLnSpc="1">
            <a:prstTxWarp prst="textNoShape">
              <a:avLst/>
            </a:prstTxWarp>
            <a:spAutoFit/>
          </a:bodyPr>
          <a:lstStyle/>
          <a:p>
            <a:pPr defTabSz="685515" fontAlgn="base">
              <a:spcBef>
                <a:spcPct val="0"/>
              </a:spcBef>
              <a:spcAft>
                <a:spcPts val="441"/>
              </a:spcAft>
              <a:defRPr/>
            </a:pPr>
            <a:r>
              <a:rPr lang="en-US" sz="2400" kern="0">
                <a:solidFill>
                  <a:schemeClr val="bg1"/>
                </a:solidFill>
              </a:rPr>
              <a:t>Make smarter decisions</a:t>
            </a:r>
          </a:p>
        </p:txBody>
      </p:sp>
      <p:pic>
        <p:nvPicPr>
          <p:cNvPr id="24" name="Graphic 23">
            <a:extLst>
              <a:ext uri="{FF2B5EF4-FFF2-40B4-BE49-F238E27FC236}">
                <a16:creationId xmlns:a16="http://schemas.microsoft.com/office/drawing/2014/main" id="{0E66F941-A46F-4967-9328-6F95539532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05449" y="1610289"/>
            <a:ext cx="1097280" cy="1097280"/>
          </a:xfrm>
          <a:prstGeom prst="rect">
            <a:avLst/>
          </a:prstGeom>
        </p:spPr>
      </p:pic>
      <p:pic>
        <p:nvPicPr>
          <p:cNvPr id="31" name="Graphic 30">
            <a:extLst>
              <a:ext uri="{FF2B5EF4-FFF2-40B4-BE49-F238E27FC236}">
                <a16:creationId xmlns:a16="http://schemas.microsoft.com/office/drawing/2014/main" id="{322835B4-F339-46D2-B12B-FA314A6C855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42609" y="3306527"/>
            <a:ext cx="822960" cy="822960"/>
          </a:xfrm>
          <a:prstGeom prst="rect">
            <a:avLst/>
          </a:prstGeom>
        </p:spPr>
      </p:pic>
      <p:pic>
        <p:nvPicPr>
          <p:cNvPr id="33" name="Graphic 32">
            <a:extLst>
              <a:ext uri="{FF2B5EF4-FFF2-40B4-BE49-F238E27FC236}">
                <a16:creationId xmlns:a16="http://schemas.microsoft.com/office/drawing/2014/main" id="{CE98788A-2AE3-47C3-A2E3-84D85A0732F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42609" y="4869378"/>
            <a:ext cx="822960" cy="822960"/>
          </a:xfrm>
          <a:prstGeom prst="rect">
            <a:avLst/>
          </a:prstGeom>
        </p:spPr>
      </p:pic>
    </p:spTree>
    <p:extLst>
      <p:ext uri="{BB962C8B-B14F-4D97-AF65-F5344CB8AC3E}">
        <p14:creationId xmlns:p14="http://schemas.microsoft.com/office/powerpoint/2010/main" val="1860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0-#ppt_w/2"/>
                                          </p:val>
                                        </p:tav>
                                        <p:tav tm="100000">
                                          <p:val>
                                            <p:strVal val="#ppt_x"/>
                                          </p:val>
                                        </p:tav>
                                      </p:tavLst>
                                    </p:anim>
                                    <p:anim calcmode="lin" valueType="num">
                                      <p:cBhvr additive="base">
                                        <p:cTn id="8" dur="75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5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5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5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1+#ppt_w/2"/>
                                          </p:val>
                                        </p:tav>
                                        <p:tav tm="100000">
                                          <p:val>
                                            <p:strVal val="#ppt_x"/>
                                          </p:val>
                                        </p:tav>
                                      </p:tavLst>
                                    </p:anim>
                                    <p:anim calcmode="lin" valueType="num">
                                      <p:cBhvr additive="base">
                                        <p:cTn id="20"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theme/theme1.xml><?xml version="1.0" encoding="utf-8"?>
<a:theme xmlns:a="http://schemas.openxmlformats.org/drawingml/2006/main" name="Dynamics 365">
  <a:themeElements>
    <a:clrScheme name="Dynamics365">
      <a:dk1>
        <a:srgbClr val="3C3C41"/>
      </a:dk1>
      <a:lt1>
        <a:srgbClr val="FFFFFF"/>
      </a:lt1>
      <a:dk2>
        <a:srgbClr val="008272"/>
      </a:dk2>
      <a:lt2>
        <a:srgbClr val="FFFFFF"/>
      </a:lt2>
      <a:accent1>
        <a:srgbClr val="EBEBEB"/>
      </a:accent1>
      <a:accent2>
        <a:srgbClr val="75757A"/>
      </a:accent2>
      <a:accent3>
        <a:srgbClr val="3C3C41"/>
      </a:accent3>
      <a:accent4>
        <a:srgbClr val="008272"/>
      </a:accent4>
      <a:accent5>
        <a:srgbClr val="30E5D0"/>
      </a:accent5>
      <a:accent6>
        <a:srgbClr val="FEF000"/>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ynamics365_PowerPoint_Template  -  Read-Only" id="{951BD796-B825-4E6C-81EE-BE84A1155544}" vid="{A51C1E9B-0DFD-4672-B87E-DDF3FC1469C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roject_x0020_ID xmlns="0971047c-4c4b-47d6-9978-fe64b8df6ef8" xsi:nil="true"/>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8FB353FC5CCB104D91CE7927B6B41B99" ma:contentTypeVersion="21" ma:contentTypeDescription="Create a new document." ma:contentTypeScope="" ma:versionID="2fbf5a1d5133dabe088f981ee9084ad6">
  <xsd:schema xmlns:xsd="http://www.w3.org/2001/XMLSchema" xmlns:xs="http://www.w3.org/2001/XMLSchema" xmlns:p="http://schemas.microsoft.com/office/2006/metadata/properties" xmlns:ns2="30c63ef3-9331-48f0-bec7-fd83b8c2ba2b" xmlns:ns3="0971047c-4c4b-47d6-9978-fe64b8df6ef8" targetNamespace="http://schemas.microsoft.com/office/2006/metadata/properties" ma:root="true" ma:fieldsID="0533378bfd96bbbb727c2794b950dc15" ns2:_="" ns3:_="">
    <xsd:import namespace="30c63ef3-9331-48f0-bec7-fd83b8c2ba2b"/>
    <xsd:import namespace="0971047c-4c4b-47d6-9978-fe64b8df6ef8"/>
    <xsd:element name="properties">
      <xsd:complexType>
        <xsd:sequence>
          <xsd:element name="documentManagement">
            <xsd:complexType>
              <xsd:all>
                <xsd:element ref="ns2:SharedWithUsers" minOccurs="0"/>
                <xsd:element ref="ns2:SharedWithDetails" minOccurs="0"/>
                <xsd:element ref="ns3:Project_x0020_ID" minOccurs="0"/>
                <xsd:element ref="ns3:MediaServiceMetadata" minOccurs="0"/>
                <xsd:element ref="ns3:MediaServiceFastMetadata" minOccurs="0"/>
                <xsd:element ref="ns3:MediaServiceDateTaken" minOccurs="0"/>
                <xsd:element ref="ns3:MediaServiceAutoTags" minOccurs="0"/>
                <xsd:element ref="ns2:_dlc_DocId" minOccurs="0"/>
                <xsd:element ref="ns2:_dlc_DocIdUrl" minOccurs="0"/>
                <xsd:element ref="ns2:_dlc_DocIdPersistId"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c63ef3-9331-48f0-bec7-fd83b8c2ba2b"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_dlc_DocId" ma:index="15" nillable="true" ma:displayName="Document ID Value" ma:description="The value of the document ID assigned to this item." ma:internalName="_dlc_DocId" ma:readOnly="true">
      <xsd:simpleType>
        <xsd:restriction base="dms:Text"/>
      </xsd:simpleType>
    </xsd:element>
    <xsd:element name="_dlc_DocIdUrl" ma:index="1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7"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971047c-4c4b-47d6-9978-fe64b8df6ef8" elementFormDefault="qualified">
    <xsd:import namespace="http://schemas.microsoft.com/office/2006/documentManagement/types"/>
    <xsd:import namespace="http://schemas.microsoft.com/office/infopath/2007/PartnerControls"/>
    <xsd:element name="Project_x0020_ID" ma:index="10" nillable="true" ma:displayName="Project ID" ma:internalName="Project_x0020_ID">
      <xsd:simpleType>
        <xsd:restriction base="dms:Text">
          <xsd:maxLength value="255"/>
        </xsd:restriction>
      </xsd:simpleType>
    </xsd:element>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Location" ma:index="19" nillable="true" ma:displayName="MediaServiceLocation" ma:internalName="MediaServiceLocation"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0971047c-4c4b-47d6-9978-fe64b8df6ef8"/>
  </ds:schemaRefs>
</ds:datastoreItem>
</file>

<file path=customXml/itemProps3.xml><?xml version="1.0" encoding="utf-8"?>
<ds:datastoreItem xmlns:ds="http://schemas.openxmlformats.org/officeDocument/2006/customXml" ds:itemID="{FAF54430-5932-4C22-8372-764292E60ECC}">
  <ds:schemaRefs>
    <ds:schemaRef ds:uri="http://schemas.microsoft.com/sharepoint/events"/>
  </ds:schemaRefs>
</ds:datastoreItem>
</file>

<file path=customXml/itemProps4.xml><?xml version="1.0" encoding="utf-8"?>
<ds:datastoreItem xmlns:ds="http://schemas.openxmlformats.org/officeDocument/2006/customXml" ds:itemID="{5842A11D-055D-4B3F-B3B7-328E82A31E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c63ef3-9331-48f0-bec7-fd83b8c2ba2b"/>
    <ds:schemaRef ds:uri="0971047c-4c4b-47d6-9978-fe64b8df6e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MS_D365_THP_PD_TEMPLATE</Template>
  <TotalTime>7</TotalTime>
  <Words>4107</Words>
  <Application>Microsoft Office PowerPoint</Application>
  <PresentationFormat>Custom</PresentationFormat>
  <Paragraphs>315</Paragraphs>
  <Slides>22</Slides>
  <Notes>22</Notes>
  <HiddenSlides>1</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Dynamics 365</vt:lpstr>
      <vt:lpstr>Note to Presenter</vt:lpstr>
      <vt:lpstr>Empower SMBs to work  without silos</vt:lpstr>
      <vt:lpstr>How are you meeting your customers’ solution needs?</vt:lpstr>
      <vt:lpstr>There’s no better time to sell Dynamics 365 Business Central</vt:lpstr>
      <vt:lpstr>Drive more business with  Dynamics 365 Business Central </vt:lpstr>
      <vt:lpstr>Increase revenue with your existing Microsoft 365 customers </vt:lpstr>
      <vt:lpstr>Gain a competitive advantage</vt:lpstr>
      <vt:lpstr>Easily implement your new practice </vt:lpstr>
      <vt:lpstr>Gain next-gen business insight with Dynamics 365 Business Central</vt:lpstr>
      <vt:lpstr>Deploy a single, comprehensive  solution</vt:lpstr>
      <vt:lpstr>Get work done faster with the tools you know</vt:lpstr>
      <vt:lpstr>Enable a remote workforce </vt:lpstr>
      <vt:lpstr>Get an end-to-end view of your business</vt:lpstr>
      <vt:lpstr>Sell smarter and improve service </vt:lpstr>
      <vt:lpstr>Guide employees to  optimal outcomes </vt:lpstr>
      <vt:lpstr>Automate and secure  business processes</vt:lpstr>
      <vt:lpstr>Trust in a secure, flexible solution  </vt:lpstr>
      <vt:lpstr>Securely add industry or  business extensions</vt:lpstr>
      <vt:lpstr>Help take your customers business to the next level</vt:lpstr>
      <vt:lpstr>Partner case studies</vt:lpstr>
      <vt:lpstr>Next steps</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&lt;Speech title here&gt;</dc:subject>
  <dc:creator>Spencer</dc:creator>
  <cp:keywords/>
  <dc:description>Template: Ariel Butz; ZUM Communications
Formatting: 
Audience Type:</dc:description>
  <cp:lastModifiedBy>Timothy Mohler</cp:lastModifiedBy>
  <cp:revision>3</cp:revision>
  <dcterms:created xsi:type="dcterms:W3CDTF">2020-03-08T20:30:05Z</dcterms:created>
  <dcterms:modified xsi:type="dcterms:W3CDTF">2020-06-05T15:32:06Z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0x0101008FB353FC5CCB104D91CE7927B6B41B99</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Order">
    <vt:r8>4000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ies>
</file>