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5"/>
  </p:sldMasterIdLst>
  <p:notesMasterIdLst>
    <p:notesMasterId r:id="rId33"/>
  </p:notesMasterIdLst>
  <p:sldIdLst>
    <p:sldId id="8662" r:id="rId6"/>
    <p:sldId id="283" r:id="rId7"/>
    <p:sldId id="281" r:id="rId8"/>
    <p:sldId id="4184" r:id="rId9"/>
    <p:sldId id="264" r:id="rId10"/>
    <p:sldId id="4188" r:id="rId11"/>
    <p:sldId id="4189" r:id="rId12"/>
    <p:sldId id="4186" r:id="rId13"/>
    <p:sldId id="4187" r:id="rId14"/>
    <p:sldId id="8666" r:id="rId15"/>
    <p:sldId id="8667" r:id="rId16"/>
    <p:sldId id="338" r:id="rId17"/>
    <p:sldId id="4183" r:id="rId18"/>
    <p:sldId id="8482" r:id="rId19"/>
    <p:sldId id="4314" r:id="rId20"/>
    <p:sldId id="8483" r:id="rId21"/>
    <p:sldId id="8663" r:id="rId22"/>
    <p:sldId id="340" r:id="rId23"/>
    <p:sldId id="268" r:id="rId24"/>
    <p:sldId id="282" r:id="rId25"/>
    <p:sldId id="263" r:id="rId26"/>
    <p:sldId id="2076137157" r:id="rId27"/>
    <p:sldId id="2076137159" r:id="rId28"/>
    <p:sldId id="265" r:id="rId29"/>
    <p:sldId id="2076137161" r:id="rId30"/>
    <p:sldId id="2076137055" r:id="rId31"/>
    <p:sldId id="2076137162" r:id="rId32"/>
  </p:sldIdLst>
  <p:sldSz cx="12436475" cy="6994525"/>
  <p:notesSz cx="6858000" cy="1838325"/>
  <p:defaultTex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106013-8AB8-4FBB-8AE7-A58B4723A5D6}">
          <p14:sldIdLst>
            <p14:sldId id="8662"/>
            <p14:sldId id="283"/>
            <p14:sldId id="281"/>
            <p14:sldId id="4184"/>
            <p14:sldId id="264"/>
          </p14:sldIdLst>
        </p14:section>
        <p14:section name="Productivity" id="{BED8696E-1646-42C8-AB29-F1BE970CDDA1}">
          <p14:sldIdLst>
            <p14:sldId id="4188"/>
            <p14:sldId id="4189"/>
          </p14:sldIdLst>
        </p14:section>
        <p14:section name="Mobility" id="{4DE78923-06FB-4EBC-8271-E9A2A37AABFF}">
          <p14:sldIdLst>
            <p14:sldId id="4186"/>
            <p14:sldId id="4187"/>
          </p14:sldIdLst>
        </p14:section>
        <p14:section name="Collaboration" id="{8FE838BF-7C57-4461-A251-9123CD2FD6B5}">
          <p14:sldIdLst>
            <p14:sldId id="8666"/>
            <p14:sldId id="8667"/>
          </p14:sldIdLst>
        </p14:section>
        <p14:section name="Solution Specifics" id="{2FE13742-90D4-45C2-971D-41A7FE813E2D}">
          <p14:sldIdLst>
            <p14:sldId id="338"/>
            <p14:sldId id="4183"/>
            <p14:sldId id="8482"/>
            <p14:sldId id="4314"/>
            <p14:sldId id="8483"/>
            <p14:sldId id="8663"/>
            <p14:sldId id="340"/>
            <p14:sldId id="268"/>
            <p14:sldId id="282"/>
          </p14:sldIdLst>
        </p14:section>
        <p14:section name="APPENDIX (Delete for customer!)" id="{7F340936-3384-45C6-AC63-4982C563FEC8}">
          <p14:sldIdLst>
            <p14:sldId id="263"/>
            <p14:sldId id="2076137157"/>
            <p14:sldId id="2076137159"/>
            <p14:sldId id="265"/>
            <p14:sldId id="2076137161"/>
            <p14:sldId id="2076137055"/>
            <p14:sldId id="20761371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ressa Randolph" initials="TR" lastIdx="4" clrIdx="6">
    <p:extLst>
      <p:ext uri="{19B8F6BF-5375-455C-9EA6-DF929625EA0E}">
        <p15:presenceInfo xmlns:p15="http://schemas.microsoft.com/office/powerpoint/2012/main" userId="S::Tressa@theodigogroup.com::91e89b07-7892-4c51-a851-731aa5c2bc37" providerId="AD"/>
      </p:ext>
    </p:extLst>
  </p:cmAuthor>
  <p:cmAuthor id="1" name="Angela Powell" initials="AP" lastIdx="33" clrIdx="0">
    <p:extLst>
      <p:ext uri="{19B8F6BF-5375-455C-9EA6-DF929625EA0E}">
        <p15:presenceInfo xmlns:p15="http://schemas.microsoft.com/office/powerpoint/2012/main" userId="S-1-5-21-1216309865-3539344747-2434043972-1001" providerId="AD"/>
      </p:ext>
    </p:extLst>
  </p:cmAuthor>
  <p:cmAuthor id="8" name="Spencer Fee" initials="SF" lastIdx="2" clrIdx="7">
    <p:extLst>
      <p:ext uri="{19B8F6BF-5375-455C-9EA6-DF929625EA0E}">
        <p15:presenceInfo xmlns:p15="http://schemas.microsoft.com/office/powerpoint/2012/main" userId="S::Spencer@theodigogroup.com::2c2b6ae1-6ad2-4cd7-a8b9-215e5ced87a3" providerId="AD"/>
      </p:ext>
    </p:extLst>
  </p:cmAuthor>
  <p:cmAuthor id="2" name="Hannah Hopkins" initials="HH" lastIdx="8" clrIdx="1">
    <p:extLst>
      <p:ext uri="{19B8F6BF-5375-455C-9EA6-DF929625EA0E}">
        <p15:presenceInfo xmlns:p15="http://schemas.microsoft.com/office/powerpoint/2012/main" userId="934d9264802d0dc3" providerId="Windows Live"/>
      </p:ext>
    </p:extLst>
  </p:cmAuthor>
  <p:cmAuthor id="9" name="Hannah Hopkins" initials="HH [2]" lastIdx="1" clrIdx="8">
    <p:extLst>
      <p:ext uri="{19B8F6BF-5375-455C-9EA6-DF929625EA0E}">
        <p15:presenceInfo xmlns:p15="http://schemas.microsoft.com/office/powerpoint/2012/main" userId="ec56c2b86fd3efe5" providerId="Windows Live"/>
      </p:ext>
    </p:extLst>
  </p:cmAuthor>
  <p:cmAuthor id="3" name="hannahkhopkins" initials="ha" lastIdx="2" clrIdx="2">
    <p:extLst>
      <p:ext uri="{19B8F6BF-5375-455C-9EA6-DF929625EA0E}">
        <p15:presenceInfo xmlns:p15="http://schemas.microsoft.com/office/powerpoint/2012/main" userId="S::hannahkhopkins_outlook.com#ext#@mulcahyconsultinginc.onmicrosoft.com::2dbb0504-7958-4fc0-b295-0668f05f5b0a" providerId="AD"/>
      </p:ext>
    </p:extLst>
  </p:cmAuthor>
  <p:cmAuthor id="10" name="Michael Cimilluca" initials="MC" lastIdx="4" clrIdx="9">
    <p:extLst>
      <p:ext uri="{19B8F6BF-5375-455C-9EA6-DF929625EA0E}">
        <p15:presenceInfo xmlns:p15="http://schemas.microsoft.com/office/powerpoint/2012/main" userId="S::michael@theodigogroup.com::091842fd-b116-4b9b-9bc8-3d7572bc2e6a" providerId="AD"/>
      </p:ext>
    </p:extLst>
  </p:cmAuthor>
  <p:cmAuthor id="4" name="Christine Mulcahy" initials="CM" lastIdx="5" clrIdx="3">
    <p:extLst>
      <p:ext uri="{19B8F6BF-5375-455C-9EA6-DF929625EA0E}">
        <p15:presenceInfo xmlns:p15="http://schemas.microsoft.com/office/powerpoint/2012/main" userId="S::christine@theodigogroup.com::a428ca67-6d0a-478d-8d45-a0f40b20f955" providerId="AD"/>
      </p:ext>
    </p:extLst>
  </p:cmAuthor>
  <p:cmAuthor id="5" name="Christine Mulcahy" initials="CM [2]" lastIdx="16" clrIdx="4">
    <p:extLst>
      <p:ext uri="{19B8F6BF-5375-455C-9EA6-DF929625EA0E}">
        <p15:presenceInfo xmlns:p15="http://schemas.microsoft.com/office/powerpoint/2012/main" userId="Christine Mulcahy" providerId="None"/>
      </p:ext>
    </p:extLst>
  </p:cmAuthor>
  <p:cmAuthor id="6" name="Louise Morgan" initials="LM" lastIdx="8" clrIdx="5">
    <p:extLst>
      <p:ext uri="{19B8F6BF-5375-455C-9EA6-DF929625EA0E}">
        <p15:presenceInfo xmlns:p15="http://schemas.microsoft.com/office/powerpoint/2012/main" userId="Louise Morg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78D4"/>
    <a:srgbClr val="0278D7"/>
    <a:srgbClr val="0078D7"/>
    <a:srgbClr val="409AE1"/>
    <a:srgbClr val="FFFFFF"/>
    <a:srgbClr val="F3F3F3"/>
    <a:srgbClr val="505050"/>
    <a:srgbClr val="002050"/>
    <a:srgbClr val="0018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6B56F-E024-4B42-9E58-B03DAABBAF6A}" v="34" dt="2020-05-28T15:10:44.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19_5FC15682.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19_5FC15682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0649389952876388E-2"/>
          <c:w val="1"/>
          <c:h val="0.98940456801072685"/>
        </c:manualLayout>
      </c:layout>
      <c:doughnutChart>
        <c:varyColors val="1"/>
        <c:ser>
          <c:idx val="0"/>
          <c:order val="0"/>
          <c:tx>
            <c:strRef>
              <c:f>Sheet1!$B$1</c:f>
              <c:strCache>
                <c:ptCount val="1"/>
                <c:pt idx="0">
                  <c:v>stat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F462-4BD6-AA72-3EB6E193194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F462-4BD6-AA72-3EB6E1931945}"/>
              </c:ext>
            </c:extLst>
          </c:dPt>
          <c:cat>
            <c:strRef>
              <c:f>Sheet1!$A$2:$A$3</c:f>
              <c:strCache>
                <c:ptCount val="2"/>
                <c:pt idx="0">
                  <c:v>percentage</c:v>
                </c:pt>
                <c:pt idx="1">
                  <c:v>less100</c:v>
                </c:pt>
              </c:strCache>
            </c:strRef>
          </c:cat>
          <c:val>
            <c:numRef>
              <c:f>Sheet1!$B$2:$B$3</c:f>
              <c:numCache>
                <c:formatCode>General</c:formatCode>
                <c:ptCount val="2"/>
                <c:pt idx="0">
                  <c:v>52</c:v>
                </c:pt>
                <c:pt idx="1">
                  <c:v>48</c:v>
                </c:pt>
              </c:numCache>
            </c:numRef>
          </c:val>
          <c:extLst>
            <c:ext xmlns:c16="http://schemas.microsoft.com/office/drawing/2014/chart" uri="{C3380CC4-5D6E-409C-BE32-E72D297353CC}">
              <c16:uniqueId val="{00000000-F462-4BD6-AA72-3EB6E193194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0649389952876388E-2"/>
          <c:w val="1"/>
          <c:h val="0.98940456801072685"/>
        </c:manualLayout>
      </c:layout>
      <c:doughnutChart>
        <c:varyColors val="1"/>
        <c:ser>
          <c:idx val="0"/>
          <c:order val="0"/>
          <c:tx>
            <c:strRef>
              <c:f>Sheet1!$B$1</c:f>
              <c:strCache>
                <c:ptCount val="1"/>
                <c:pt idx="0">
                  <c:v>stat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F462-4BD6-AA72-3EB6E193194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F462-4BD6-AA72-3EB6E1931945}"/>
              </c:ext>
            </c:extLst>
          </c:dPt>
          <c:cat>
            <c:strRef>
              <c:f>Sheet1!$A$2:$A$3</c:f>
              <c:strCache>
                <c:ptCount val="2"/>
                <c:pt idx="0">
                  <c:v>percentage</c:v>
                </c:pt>
                <c:pt idx="1">
                  <c:v>less100</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F462-4BD6-AA72-3EB6E193194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2"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2" cy="458788"/>
          </a:xfrm>
          <a:prstGeom prst="rect">
            <a:avLst/>
          </a:prstGeom>
        </p:spPr>
        <p:txBody>
          <a:bodyPr vert="horz" lIns="91440" tIns="45720" rIns="91440" bIns="45720" rtlCol="0"/>
          <a:lstStyle>
            <a:lvl1pPr algn="r">
              <a:defRPr sz="1200"/>
            </a:lvl1pPr>
          </a:lstStyle>
          <a:p>
            <a:fld id="{AACD1B54-0B36-7A4E-913A-A21C02273F89}" type="datetimeFigureOut">
              <a:rPr lang="en-US" smtClean="0"/>
              <a:t>6/10/2020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2"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2"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2" cy="458787"/>
          </a:xfrm>
          <a:prstGeom prst="rect">
            <a:avLst/>
          </a:prstGeom>
        </p:spPr>
        <p:txBody>
          <a:bodyPr vert="horz" lIns="91440" tIns="45720" rIns="91440" bIns="45720" rtlCol="0" anchor="b"/>
          <a:lstStyle>
            <a:lvl1pPr algn="r">
              <a:defRPr sz="1200"/>
            </a:lvl1pPr>
          </a:lstStyle>
          <a:p>
            <a:fld id="{5F2D3714-B553-A044-BA72-366907BA36B5}" type="slidenum">
              <a:rPr lang="en-US" smtClean="0"/>
              <a:t>‹#›</a:t>
            </a:fld>
            <a:endParaRPr lang="en-US"/>
          </a:p>
        </p:txBody>
      </p:sp>
    </p:spTree>
    <p:extLst>
      <p:ext uri="{BB962C8B-B14F-4D97-AF65-F5344CB8AC3E}">
        <p14:creationId xmlns:p14="http://schemas.microsoft.com/office/powerpoint/2010/main" val="772004882"/>
      </p:ext>
    </p:extLst>
  </p:cSld>
  <p:clrMap bg1="lt1" tx1="dk1" bg2="lt2" tx2="dk2" accent1="accent1" accent2="accent2" accent3="accent3" accent4="accent4" accent5="accent5" accent6="accent6" hlink="hlink" folHlink="folHlink"/>
  <p:notesStyle>
    <a:lvl1pPr marL="0" algn="l" defTabSz="932688" rtl="0" eaLnBrk="1" latinLnBrk="0" hangingPunct="1">
      <a:defRPr sz="1224" kern="1200">
        <a:solidFill>
          <a:schemeClr val="tx1"/>
        </a:solidFill>
        <a:latin typeface="+mn-lt"/>
        <a:ea typeface="+mn-ea"/>
        <a:cs typeface="+mn-cs"/>
      </a:defRPr>
    </a:lvl1pPr>
    <a:lvl2pPr marL="466344" algn="l" defTabSz="932688" rtl="0" eaLnBrk="1" latinLnBrk="0" hangingPunct="1">
      <a:defRPr sz="1224" kern="1200">
        <a:solidFill>
          <a:schemeClr val="tx1"/>
        </a:solidFill>
        <a:latin typeface="+mn-lt"/>
        <a:ea typeface="+mn-ea"/>
        <a:cs typeface="+mn-cs"/>
      </a:defRPr>
    </a:lvl2pPr>
    <a:lvl3pPr marL="932688" algn="l" defTabSz="932688" rtl="0" eaLnBrk="1" latinLnBrk="0" hangingPunct="1">
      <a:defRPr sz="1224" kern="1200">
        <a:solidFill>
          <a:schemeClr val="tx1"/>
        </a:solidFill>
        <a:latin typeface="+mn-lt"/>
        <a:ea typeface="+mn-ea"/>
        <a:cs typeface="+mn-cs"/>
      </a:defRPr>
    </a:lvl3pPr>
    <a:lvl4pPr marL="1399032" algn="l" defTabSz="932688" rtl="0" eaLnBrk="1" latinLnBrk="0" hangingPunct="1">
      <a:defRPr sz="1224" kern="1200">
        <a:solidFill>
          <a:schemeClr val="tx1"/>
        </a:solidFill>
        <a:latin typeface="+mn-lt"/>
        <a:ea typeface="+mn-ea"/>
        <a:cs typeface="+mn-cs"/>
      </a:defRPr>
    </a:lvl4pPr>
    <a:lvl5pPr marL="1865376" algn="l" defTabSz="932688" rtl="0" eaLnBrk="1" latinLnBrk="0" hangingPunct="1">
      <a:defRPr sz="1224" kern="1200">
        <a:solidFill>
          <a:schemeClr val="tx1"/>
        </a:solidFill>
        <a:latin typeface="+mn-lt"/>
        <a:ea typeface="+mn-ea"/>
        <a:cs typeface="+mn-cs"/>
      </a:defRPr>
    </a:lvl5pPr>
    <a:lvl6pPr marL="2331720" algn="l" defTabSz="932688" rtl="0" eaLnBrk="1" latinLnBrk="0" hangingPunct="1">
      <a:defRPr sz="1224" kern="1200">
        <a:solidFill>
          <a:schemeClr val="tx1"/>
        </a:solidFill>
        <a:latin typeface="+mn-lt"/>
        <a:ea typeface="+mn-ea"/>
        <a:cs typeface="+mn-cs"/>
      </a:defRPr>
    </a:lvl6pPr>
    <a:lvl7pPr marL="2798064" algn="l" defTabSz="932688" rtl="0" eaLnBrk="1" latinLnBrk="0" hangingPunct="1">
      <a:defRPr sz="1224" kern="1200">
        <a:solidFill>
          <a:schemeClr val="tx1"/>
        </a:solidFill>
        <a:latin typeface="+mn-lt"/>
        <a:ea typeface="+mn-ea"/>
        <a:cs typeface="+mn-cs"/>
      </a:defRPr>
    </a:lvl7pPr>
    <a:lvl8pPr marL="3264408" algn="l" defTabSz="932688" rtl="0" eaLnBrk="1" latinLnBrk="0" hangingPunct="1">
      <a:defRPr sz="1224" kern="1200">
        <a:solidFill>
          <a:schemeClr val="tx1"/>
        </a:solidFill>
        <a:latin typeface="+mn-lt"/>
        <a:ea typeface="+mn-ea"/>
        <a:cs typeface="+mn-cs"/>
      </a:defRPr>
    </a:lvl8pPr>
    <a:lvl9pPr marL="3730752" algn="l" defTabSz="932688"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icrosoft.com/en-us/microsoft-365/blog/wp-content/uploads/sites/2/2019/04/Total-Economic-Impact-Microsoft-Team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ustomers.microsoft.com/en-us/story/jacks-diving-locker-travel-microsoft-365"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customers.microsoft.com/en-us/story/isalon-professional-services-microsoft-365-business" TargetMode="External"/><Relationship Id="rId4" Type="http://schemas.openxmlformats.org/officeDocument/2006/relationships/hyperlink" Target="https://customers.microsoft.com/en-us/story/garner-foods-consumer-goods-microsoft-365"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wllabs.com/state-of-remote-work-2017"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wgplc.com/WorkspaceRevolution/Trend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Segoe UI Light" panose="020B0502040204020203" pitchFamily="34" charset="0"/>
                <a:cs typeface="Segoe UI Light" panose="020B0502040204020203" pitchFamily="34" charset="0"/>
              </a:rPr>
              <a:t>This presentation introduces Microsoft 365 as the only productivity solution that offers a fully integrated teamwork platform with built-in enterprise-level security. Your customers can now access the flexibility needed to modernize their business by choosing how they connect, share, and communicate with their customers and colleagues. </a:t>
            </a:r>
          </a:p>
          <a:p>
            <a:endParaRPr lang="en-US"/>
          </a:p>
        </p:txBody>
      </p:sp>
      <p:sp>
        <p:nvSpPr>
          <p:cNvPr id="4" name="Slide Number Placeholder 3"/>
          <p:cNvSpPr>
            <a:spLocks noGrp="1"/>
          </p:cNvSpPr>
          <p:nvPr>
            <p:ph type="sldNum" sz="quarter" idx="5"/>
          </p:nvPr>
        </p:nvSpPr>
        <p:spPr/>
        <p:txBody>
          <a:bodyPr/>
          <a:lstStyle/>
          <a:p>
            <a:fld id="{5F2D3714-B553-A044-BA72-366907BA36B5}" type="slidenum">
              <a:rPr lang="en-US" smtClean="0"/>
              <a:t>1</a:t>
            </a:fld>
            <a:endParaRPr lang="en-US"/>
          </a:p>
        </p:txBody>
      </p:sp>
    </p:spTree>
    <p:extLst>
      <p:ext uri="{BB962C8B-B14F-4D97-AF65-F5344CB8AC3E}">
        <p14:creationId xmlns:p14="http://schemas.microsoft.com/office/powerpoint/2010/main" val="263079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lang="en-US" sz="1400">
                <a:latin typeface="Segoe UI Light" panose="020B0502040204020203" pitchFamily="34" charset="0"/>
                <a:cs typeface="Segoe UI Light" panose="020B0502040204020203" pitchFamily="34" charset="0"/>
              </a:rPr>
              <a:t>We’re all busy people. And it can be extremely challenging to stay on top of our work when we need to be in multiple places at once. </a:t>
            </a: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400">
              <a:latin typeface="Segoe UI Light" panose="020B0502040204020203" pitchFamily="34" charset="0"/>
              <a:cs typeface="Segoe UI Light"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400">
                <a:latin typeface="Segoe UI Light" panose="020B0502040204020203" pitchFamily="34" charset="0"/>
                <a:cs typeface="Segoe UI Light" panose="020B0502040204020203" pitchFamily="34" charset="0"/>
              </a:rPr>
              <a:t>For example, what happens when you’re away from your desk and you need to quickly join a meeting or touch base with a customer? </a:t>
            </a:r>
          </a:p>
          <a:p>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10</a:t>
            </a:fld>
            <a:endParaRPr lang="en-US"/>
          </a:p>
        </p:txBody>
      </p:sp>
    </p:spTree>
    <p:extLst>
      <p:ext uri="{BB962C8B-B14F-4D97-AF65-F5344CB8AC3E}">
        <p14:creationId xmlns:p14="http://schemas.microsoft.com/office/powerpoint/2010/main" val="244527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a:latin typeface="Segoe UI Light"/>
                <a:cs typeface="Segoe UI Light"/>
              </a:rPr>
              <a:t>Microsoft 365 includes our hub for teamwork that lets you collaborate with remote team members in real time. When you join a meeting on Microsoft Teams, unlock greater creativity and innovation with tools that enable you to make your ideas come alive, collaborate on documents or presentations in real time, and share information in one central place. </a:t>
            </a:r>
            <a:endParaRPr lang="en-US" sz="1200">
              <a:latin typeface="Segoe UI Light" panose="020B0502040204020203" pitchFamily="34" charset="0"/>
              <a:cs typeface="Segoe UI Light" panose="020B0502040204020203" pitchFamily="34" charset="0"/>
            </a:endParaRPr>
          </a:p>
          <a:p>
            <a:endParaRPr lang="en-US" sz="1200" kern="1200">
              <a:solidFill>
                <a:schemeClr val="tx1"/>
              </a:solidFill>
              <a:effectLst/>
              <a:latin typeface="Segoe UI Light" panose="020B0502040204020203" pitchFamily="34" charset="0"/>
              <a:cs typeface="Segoe UI Light" panose="020B0502040204020203" pitchFamily="34" charset="0"/>
            </a:endParaRPr>
          </a:p>
          <a:p>
            <a:pPr defTabSz="896386">
              <a:defRPr/>
            </a:pPr>
            <a:r>
              <a:rPr lang="en-US" sz="1200" b="1" kern="0">
                <a:gradFill>
                  <a:gsLst>
                    <a:gs pos="1250">
                      <a:srgbClr val="2C292A"/>
                    </a:gs>
                    <a:gs pos="100000">
                      <a:srgbClr val="2C292A"/>
                    </a:gs>
                  </a:gsLst>
                  <a:lin ang="5400000" scaled="0"/>
                </a:gradFill>
                <a:latin typeface="Segoe UI Light"/>
                <a:ea typeface="Segoe UI Semibold" charset="0"/>
                <a:cs typeface="Segoe UI Light"/>
              </a:rPr>
              <a:t>Access and share </a:t>
            </a:r>
            <a:r>
              <a:rPr lang="en-US" sz="1200" kern="0">
                <a:gradFill>
                  <a:gsLst>
                    <a:gs pos="1250">
                      <a:srgbClr val="2C292A"/>
                    </a:gs>
                    <a:gs pos="100000">
                      <a:srgbClr val="2C292A"/>
                    </a:gs>
                  </a:gsLst>
                  <a:lin ang="5400000" scaled="0"/>
                </a:gradFill>
                <a:latin typeface="Segoe UI Light"/>
                <a:cs typeface="Segoe UI Light"/>
              </a:rPr>
              <a:t>content that’s at your fingertips with your colleague. With Microsoft Teams, you can quickly pull up information while you’re in a meeting and store it in the appropriate project folder right inside your Teams channel. </a:t>
            </a:r>
            <a:endParaRPr lang="en-US" sz="1200" kern="0">
              <a:gradFill>
                <a:gsLst>
                  <a:gs pos="1250">
                    <a:srgbClr val="2C292A"/>
                  </a:gs>
                  <a:gs pos="100000">
                    <a:srgbClr val="2C292A"/>
                  </a:gs>
                </a:gsLst>
                <a:lin ang="5400000" scaled="0"/>
              </a:gradFill>
              <a:latin typeface="Segoe UI Light" panose="020B0502040204020203" pitchFamily="34" charset="0"/>
              <a:cs typeface="Segoe UI Light" panose="020B0502040204020203" pitchFamily="34" charset="0"/>
            </a:endParaRPr>
          </a:p>
          <a:p>
            <a:pPr lvl="0" defTabSz="896386">
              <a:defRPr/>
            </a:pPr>
            <a:endParaRPr lang="en-US" sz="1200" b="1" kern="0">
              <a:gradFill>
                <a:gsLst>
                  <a:gs pos="1250">
                    <a:srgbClr val="2C292A"/>
                  </a:gs>
                  <a:gs pos="100000">
                    <a:srgbClr val="2C292A"/>
                  </a:gs>
                </a:gsLst>
                <a:lin ang="5400000" scaled="0"/>
              </a:gradFill>
              <a:latin typeface="Segoe UI Light" panose="020B0502040204020203" pitchFamily="34" charset="0"/>
              <a:cs typeface="Segoe UI Light" panose="020B0502040204020203" pitchFamily="34" charset="0"/>
            </a:endParaRPr>
          </a:p>
          <a:p>
            <a:pPr defTabSz="896386">
              <a:defRPr/>
            </a:pPr>
            <a:r>
              <a:rPr lang="en-US" sz="1200" b="1" kern="0">
                <a:gradFill>
                  <a:gsLst>
                    <a:gs pos="1250">
                      <a:srgbClr val="2C292A"/>
                    </a:gs>
                    <a:gs pos="100000">
                      <a:srgbClr val="2C292A"/>
                    </a:gs>
                  </a:gsLst>
                  <a:lin ang="5400000" scaled="0"/>
                </a:gradFill>
                <a:latin typeface="Segoe UI Light"/>
                <a:cs typeface="Segoe UI Light"/>
              </a:rPr>
              <a:t>Connect and work together </a:t>
            </a:r>
            <a:r>
              <a:rPr lang="en-US" sz="1200" kern="0">
                <a:gradFill>
                  <a:gsLst>
                    <a:gs pos="1250">
                      <a:srgbClr val="2C292A"/>
                    </a:gs>
                    <a:gs pos="100000">
                      <a:srgbClr val="2C292A"/>
                    </a:gs>
                  </a:gsLst>
                  <a:lin ang="5400000" scaled="0"/>
                </a:gradFill>
                <a:latin typeface="Segoe UI Light"/>
                <a:cs typeface="Segoe UI Light"/>
              </a:rPr>
              <a:t>across multiple projects and get important notifications in real time. Create comments or action items inside different files or projects, send group chats, and invite specific people when you need their support. </a:t>
            </a:r>
            <a:endParaRPr lang="en-US" sz="1200" kern="0">
              <a:gradFill>
                <a:gsLst>
                  <a:gs pos="1250">
                    <a:srgbClr val="2C292A"/>
                  </a:gs>
                  <a:gs pos="100000">
                    <a:srgbClr val="2C292A"/>
                  </a:gs>
                </a:gsLst>
                <a:lin ang="5400000" scaled="0"/>
              </a:gradFill>
              <a:latin typeface="Segoe UI Light" panose="020B0502040204020203" pitchFamily="34" charset="0"/>
              <a:cs typeface="Segoe UI Light" panose="020B0502040204020203" pitchFamily="34" charset="0"/>
            </a:endParaRPr>
          </a:p>
          <a:p>
            <a:pPr lvl="0" defTabSz="896386">
              <a:defRPr/>
            </a:pPr>
            <a:endParaRPr lang="en-US" sz="1200" kern="0">
              <a:gradFill>
                <a:gsLst>
                  <a:gs pos="1250">
                    <a:srgbClr val="2C292A"/>
                  </a:gs>
                  <a:gs pos="100000">
                    <a:srgbClr val="2C292A"/>
                  </a:gs>
                </a:gsLst>
                <a:lin ang="5400000" scaled="0"/>
              </a:gradFill>
              <a:latin typeface="Segoe UI Light" panose="020B0502040204020203" pitchFamily="34" charset="0"/>
              <a:cs typeface="Segoe UI Light" panose="020B0502040204020203" pitchFamily="34" charset="0"/>
            </a:endParaRPr>
          </a:p>
          <a:p>
            <a:pPr defTabSz="896386">
              <a:defRPr/>
            </a:pPr>
            <a:r>
              <a:rPr lang="en-US" sz="1200" b="1" kern="0">
                <a:gradFill>
                  <a:gsLst>
                    <a:gs pos="1250">
                      <a:srgbClr val="2C292A"/>
                    </a:gs>
                    <a:gs pos="100000">
                      <a:srgbClr val="2C292A"/>
                    </a:gs>
                  </a:gsLst>
                  <a:lin ang="5400000" scaled="0"/>
                </a:gradFill>
                <a:latin typeface="Segoe UI Light"/>
                <a:cs typeface="Segoe UI Light"/>
              </a:rPr>
              <a:t>Coauthor files simultaneously </a:t>
            </a:r>
            <a:r>
              <a:rPr lang="en-US" sz="1200" kern="0">
                <a:gradFill>
                  <a:gsLst>
                    <a:gs pos="1250">
                      <a:srgbClr val="2C292A"/>
                    </a:gs>
                    <a:gs pos="100000">
                      <a:srgbClr val="2C292A"/>
                    </a:gs>
                  </a:gsLst>
                  <a:lin ang="5400000" scaled="0"/>
                </a:gradFill>
                <a:latin typeface="Segoe UI Light"/>
                <a:cs typeface="Segoe UI Light"/>
              </a:rPr>
              <a:t>with productivity apps, like Word, Excel, and PowerPoint. Simply pull up the document or presentation that you need to work on with your colleague and start making changes together at the same time regardless of where you’re located. </a:t>
            </a:r>
            <a:endParaRPr lang="en-US" sz="120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5"/>
          </p:nvPr>
        </p:nvSpPr>
        <p:spPr/>
        <p:txBody>
          <a:bodyPr/>
          <a:lstStyle/>
          <a:p>
            <a:fld id="{5F2D3714-B553-A044-BA72-366907BA36B5}" type="slidenum">
              <a:rPr lang="en-US" smtClean="0"/>
              <a:t>11</a:t>
            </a:fld>
            <a:endParaRPr lang="en-US"/>
          </a:p>
        </p:txBody>
      </p:sp>
    </p:spTree>
    <p:extLst>
      <p:ext uri="{BB962C8B-B14F-4D97-AF65-F5344CB8AC3E}">
        <p14:creationId xmlns:p14="http://schemas.microsoft.com/office/powerpoint/2010/main" val="117059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a:latin typeface="Segoe UI Light" panose="020B0502040204020203" pitchFamily="34" charset="0"/>
                <a:cs typeface="Segoe UI Light" panose="020B0502040204020203" pitchFamily="34" charset="0"/>
              </a:rPr>
              <a:t>Now that we’ve established some of the ways Microsoft 365 can remove barriers to collaboration, we also want to address some critical dates that you should be aware of. </a:t>
            </a:r>
          </a:p>
          <a:p>
            <a:endParaRPr lang="en-US" sz="1400">
              <a:latin typeface="Segoe UI Light" panose="020B0502040204020203" pitchFamily="34" charset="0"/>
              <a:cs typeface="Segoe UI Light" panose="020B0502040204020203" pitchFamily="34" charset="0"/>
            </a:endParaRPr>
          </a:p>
          <a:p>
            <a:r>
              <a:rPr lang="en-US" sz="1400">
                <a:latin typeface="Segoe UI Light" panose="020B0502040204020203" pitchFamily="34" charset="0"/>
                <a:cs typeface="Segoe UI Light" panose="020B0502040204020203" pitchFamily="34" charset="0"/>
              </a:rPr>
              <a:t>End of support is here for Windows 7 and Office 2010. And that means that if your company is still using those services, you will no longer benefit from security updates, which puts your company at risk. With that in mind, now is the best time to get modern with Microsoft 365, which includes all the services you were previously using as well as a hub for teamwork and even greater security features. </a:t>
            </a:r>
            <a:endParaRPr lang="en-US" sz="1400" kern="1200">
              <a:solidFill>
                <a:schemeClr val="tx1"/>
              </a:solidFill>
              <a:effectLst/>
              <a:latin typeface="Segoe UI Light" panose="020B0502040204020203" pitchFamily="34" charset="0"/>
              <a:cs typeface="Segoe UI Light" panose="020B0502040204020203" pitchFamily="34" charset="0"/>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1424551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Segoe UI Light" panose="020B0502040204020203" pitchFamily="34" charset="0"/>
                <a:cs typeface="Segoe UI Light" panose="020B0502040204020203" pitchFamily="34" charset="0"/>
              </a:rPr>
              <a:t>When should your business take advantage of this opportunity to securely collaborate with Microsoft 365?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Segoe UI Light" panose="020B0502040204020203"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Segoe UI Light" panose="020B0502040204020203" pitchFamily="34" charset="0"/>
                <a:cs typeface="Segoe UI Light" panose="020B0502040204020203" pitchFamily="34" charset="0"/>
              </a:rPr>
              <a:t>With end of support coming soon for Windows 7 and Office 2010, now is the best time to upgrade to Microsoft 365. </a:t>
            </a:r>
          </a:p>
          <a:p>
            <a:endParaRPr lang="en-US"/>
          </a:p>
        </p:txBody>
      </p:sp>
      <p:sp>
        <p:nvSpPr>
          <p:cNvPr id="4" name="Slide Number Placeholder 3"/>
          <p:cNvSpPr>
            <a:spLocks noGrp="1"/>
          </p:cNvSpPr>
          <p:nvPr>
            <p:ph type="sldNum" sz="quarter" idx="5"/>
          </p:nvPr>
        </p:nvSpPr>
        <p:spPr/>
        <p:txBody>
          <a:bodyPr/>
          <a:lstStyle/>
          <a:p>
            <a:fld id="{88A88191-85F7-BB44-A73A-4221217FCA17}" type="slidenum">
              <a:rPr lang="en-US" smtClean="0"/>
              <a:t>13</a:t>
            </a:fld>
            <a:endParaRPr lang="en-US"/>
          </a:p>
        </p:txBody>
      </p:sp>
    </p:spTree>
    <p:extLst>
      <p:ext uri="{BB962C8B-B14F-4D97-AF65-F5344CB8AC3E}">
        <p14:creationId xmlns:p14="http://schemas.microsoft.com/office/powerpoint/2010/main" val="1477990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533406" y="4400550"/>
            <a:ext cx="5867399" cy="3600450"/>
          </a:xfrm>
        </p:spPr>
        <p:txBody>
          <a:bodyPr/>
          <a:lstStyle/>
          <a:p>
            <a:r>
              <a:rPr lang="en-US" sz="1200">
                <a:latin typeface="Segoe UI Light" panose="020B0502040204020203" pitchFamily="34" charset="0"/>
                <a:cs typeface="Segoe UI Light" panose="020B0502040204020203" pitchFamily="34" charset="0"/>
              </a:rPr>
              <a:t>Now is the right time to discover greater productivity and teamwork with Microsoft 365.</a:t>
            </a:r>
          </a:p>
          <a:p>
            <a:endParaRPr lang="en-US" sz="1200">
              <a:latin typeface="Segoe UI Light" panose="020B0502040204020203"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Segoe UI Light" panose="020B0502040204020203" pitchFamily="34" charset="0"/>
                <a:cs typeface="Segoe UI Light" panose="020B0502040204020203" pitchFamily="34" charset="0"/>
              </a:rPr>
              <a:t>Give your company a competitive advantage with an intuitive hub for </a:t>
            </a:r>
            <a:r>
              <a:rPr lang="en-US" sz="1200">
                <a:latin typeface="Segoe UI Light" panose="020B0502040204020203" pitchFamily="34" charset="0"/>
                <a:cs typeface="Segoe UI Light" panose="020B0502040204020203" pitchFamily="34" charset="0"/>
              </a:rPr>
              <a:t>t</a:t>
            </a:r>
            <a:r>
              <a:rPr lang="en-US" sz="1200" b="0" i="0" kern="1200">
                <a:solidFill>
                  <a:schemeClr val="tx1"/>
                </a:solidFill>
                <a:effectLst/>
                <a:latin typeface="Segoe UI Light" panose="020B0502040204020203" pitchFamily="34" charset="0"/>
                <a:cs typeface="Segoe UI Light" panose="020B0502040204020203" pitchFamily="34" charset="0"/>
              </a:rPr>
              <a:t>eamwork that fosters creativity, ideation, and innovation across your organization. Start empowering employees to do more, break down silos, and get stronger engagement on teams. </a:t>
            </a:r>
            <a:r>
              <a:rPr lang="en-US" sz="1200">
                <a:latin typeface="Segoe UI Light" panose="020B0502040204020203" pitchFamily="34" charset="0"/>
                <a:cs typeface="Segoe UI Light" panose="020B0502040204020203" pitchFamily="34" charset="0"/>
              </a:rPr>
              <a:t>All of this, of course, in a completely secure and compliant end-to-end solution that allows you to securely manage access and prevent confidential information from leaking.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Segoe UI Light" panose="020B0502040204020203" pitchFamily="34" charset="0"/>
              <a:cs typeface="Segoe UI Light" panose="020B0502040204020203" pitchFamily="34" charset="0"/>
            </a:endParaRPr>
          </a:p>
          <a:p>
            <a:pPr defTabSz="914400">
              <a:spcAft>
                <a:spcPts val="300"/>
              </a:spcAft>
              <a:defRPr/>
            </a:pPr>
            <a:r>
              <a:rPr lang="en-US" sz="1200" b="0" i="0" u="none" strike="noStrike" kern="1200">
                <a:solidFill>
                  <a:schemeClr val="tx1"/>
                </a:solidFill>
                <a:effectLst/>
                <a:latin typeface="Segoe UI Light" panose="020B0502040204020203" pitchFamily="34" charset="0"/>
                <a:cs typeface="Segoe UI Light" panose="020B0502040204020203" pitchFamily="34" charset="0"/>
              </a:rPr>
              <a:t>SMBs who upgrade to Microsoft 365 cite multiple benefits,</a:t>
            </a:r>
            <a:r>
              <a:rPr lang="en-US" sz="1200" b="1" i="0" u="none" strike="noStrike" kern="1200">
                <a:solidFill>
                  <a:schemeClr val="tx1"/>
                </a:solidFill>
                <a:effectLst/>
                <a:latin typeface="Segoe UI Light" panose="020B0502040204020203" pitchFamily="34" charset="0"/>
                <a:cs typeface="Segoe UI Light" panose="020B0502040204020203" pitchFamily="34" charset="0"/>
              </a:rPr>
              <a:t> </a:t>
            </a:r>
            <a:r>
              <a:rPr lang="en-US" sz="1200" b="0" i="0" u="none" strike="noStrike" kern="1200">
                <a:solidFill>
                  <a:schemeClr val="tx1"/>
                </a:solidFill>
                <a:effectLst/>
                <a:latin typeface="Segoe UI Light" panose="020B0502040204020203" pitchFamily="34" charset="0"/>
                <a:cs typeface="Segoe UI Light" panose="020B0502040204020203" pitchFamily="34" charset="0"/>
              </a:rPr>
              <a:t>including</a:t>
            </a:r>
            <a:r>
              <a:rPr lang="en-US" sz="1200">
                <a:latin typeface="Segoe UI Light" panose="020B0502040204020203" pitchFamily="34" charset="0"/>
                <a:cs typeface="Segoe UI Light" panose="020B0502040204020203" pitchFamily="34" charset="0"/>
              </a:rPr>
              <a:t>: </a:t>
            </a:r>
          </a:p>
          <a:p>
            <a:pPr marL="285750" indent="-285750" defTabSz="914400">
              <a:buFont typeface="Arial"/>
              <a:buChar char="•"/>
              <a:defRPr/>
            </a:pPr>
            <a:r>
              <a:rPr lang="en-US" sz="1200">
                <a:latin typeface="Segoe UI Light" panose="020B0502040204020203" pitchFamily="34" charset="0"/>
                <a:cs typeface="Segoe UI Light" panose="020B0502040204020203" pitchFamily="34" charset="0"/>
              </a:rPr>
              <a:t>Saving information workers an average of 4 hours per week from improved collaboration and information sharing. </a:t>
            </a:r>
          </a:p>
          <a:p>
            <a:pPr marL="285750" indent="-285750" defTabSz="914400">
              <a:buFont typeface="Arial"/>
              <a:buChar char="•"/>
              <a:defRPr/>
            </a:pPr>
            <a:r>
              <a:rPr lang="en-US" sz="1200">
                <a:latin typeface="Segoe UI Light" panose="020B0502040204020203" pitchFamily="34" charset="0"/>
                <a:cs typeface="Segoe UI Light" panose="020B0502040204020203" pitchFamily="34" charset="0"/>
              </a:rPr>
              <a:t>Enabling executives and other key decision makers to improve time-to-decision by 17.7</a:t>
            </a:r>
            <a:r>
              <a:rPr lang="en-US" sz="1200" b="0" i="0" u="none" strike="noStrike" kern="1200">
                <a:solidFill>
                  <a:schemeClr val="tx1"/>
                </a:solidFill>
                <a:effectLst/>
                <a:latin typeface="Segoe UI Light" panose="020B0502040204020203" pitchFamily="34" charset="0"/>
                <a:cs typeface="Segoe UI Light" panose="020B0502040204020203" pitchFamily="34" charset="0"/>
              </a:rPr>
              <a:t>% </a:t>
            </a:r>
            <a:r>
              <a:rPr lang="en-US" sz="1200">
                <a:latin typeface="Segoe UI Light" panose="020B0502040204020203" pitchFamily="34" charset="0"/>
                <a:cs typeface="Segoe UI Light" panose="020B0502040204020203" pitchFamily="34" charset="0"/>
              </a:rPr>
              <a:t>thanks to having all resources readily available in Teams and being able to confer with their peers more efficiently. </a:t>
            </a:r>
          </a:p>
          <a:p>
            <a:pPr marL="285750" indent="-285750" defTabSz="914400">
              <a:buFont typeface="Arial"/>
              <a:buChar char="•"/>
              <a:defRPr/>
            </a:pPr>
            <a:r>
              <a:rPr lang="en-US" sz="1200">
                <a:latin typeface="Segoe UI Light" panose="020B0502040204020203" pitchFamily="34" charset="0"/>
                <a:cs typeface="Segoe UI Light" panose="020B0502040204020203" pitchFamily="34" charset="0"/>
              </a:rPr>
              <a:t>Reduced attrition rates (an average of 20 fewer employees leaving companies) with improved worker satisfaction and team empowerment. </a:t>
            </a:r>
          </a:p>
          <a:p>
            <a:pPr marL="285750" indent="-285750" defTabSz="914400">
              <a:buFont typeface="Arial"/>
              <a:buChar char="•"/>
              <a:defRPr/>
            </a:pPr>
            <a:r>
              <a:rPr lang="en-US" sz="1200">
                <a:latin typeface="Segoe UI Light" panose="020B0502040204020203" pitchFamily="34" charset="0"/>
                <a:cs typeface="Segoe UI Light" panose="020B0502040204020203" pitchFamily="34" charset="0"/>
              </a:rPr>
              <a:t>14.6% reduction in user downtime. </a:t>
            </a:r>
            <a:endParaRPr lang="en-US" sz="1200" kern="1200">
              <a:solidFill>
                <a:schemeClr val="tx1"/>
              </a:solidFill>
              <a:effectLst/>
              <a:latin typeface="Segoe UI Light" panose="020B0502040204020203" pitchFamily="34" charset="0"/>
              <a:cs typeface="Segoe UI Light" panose="020B0502040204020203" pitchFamily="34" charset="0"/>
            </a:endParaRPr>
          </a:p>
          <a:p>
            <a:br>
              <a:rPr lang="en-US" sz="1200">
                <a:latin typeface="Segoe UI Light" panose="020B0502040204020203" pitchFamily="34" charset="0"/>
                <a:cs typeface="Segoe UI Light" panose="020B0502040204020203" pitchFamily="34" charset="0"/>
              </a:rPr>
            </a:br>
            <a:r>
              <a:rPr lang="en-US" sz="1200">
                <a:latin typeface="Segoe UI Light" panose="020B0502040204020203" pitchFamily="34" charset="0"/>
                <a:cs typeface="Segoe UI Light" panose="020B0502040204020203" pitchFamily="34" charset="0"/>
              </a:rPr>
              <a:t>(</a:t>
            </a:r>
            <a:r>
              <a:rPr lang="en-US" sz="1200">
                <a:latin typeface="Segoe UI Light" panose="020B0502040204020203" pitchFamily="34" charset="0"/>
                <a:cs typeface="Segoe UI Light" panose="020B0502040204020203" pitchFamily="34" charset="0"/>
                <a:hlinkClick r:id="rId3"/>
              </a:rPr>
              <a:t>A Forrester Total Economic Impact Study, Commissioned by Microsoft, April 2019</a:t>
            </a:r>
            <a:r>
              <a:rPr lang="en-US" sz="1200">
                <a:latin typeface="Segoe UI Light" panose="020B0502040204020203" pitchFamily="34" charset="0"/>
                <a:cs typeface="Segoe UI Light" panose="020B0502040204020203" pitchFamily="34" charset="0"/>
              </a:rPr>
              <a:t>)</a:t>
            </a:r>
          </a:p>
          <a:p>
            <a:endParaRPr lang="en-US" sz="1200">
              <a:latin typeface="Segoe UI Light" panose="020B0502040204020203" pitchFamily="34" charset="0"/>
              <a:cs typeface="Segoe UI Light" panose="020B0502040204020203" pitchFamily="34" charset="0"/>
            </a:endParaRPr>
          </a:p>
          <a:p>
            <a:endParaRPr lang="en-US" sz="1200">
              <a:latin typeface="Segoe UI" panose="020B0502040204020203" pitchFamily="34" charset="0"/>
              <a:cs typeface="Segoe UI" panose="020B0502040204020203" pitchFamily="34" charset="0"/>
            </a:endParaRPr>
          </a:p>
          <a:p>
            <a:endParaRPr lang="en-US">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C2F5114-F968-4E76-B1FB-7E87E880EF51}" type="slidenum">
              <a:rPr lang="en-US" smtClean="0"/>
              <a:t>14</a:t>
            </a:fld>
            <a:endParaRPr lang="en-US"/>
          </a:p>
        </p:txBody>
      </p:sp>
    </p:spTree>
    <p:extLst>
      <p:ext uri="{BB962C8B-B14F-4D97-AF65-F5344CB8AC3E}">
        <p14:creationId xmlns:p14="http://schemas.microsoft.com/office/powerpoint/2010/main" val="3517209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457200" y="4400550"/>
            <a:ext cx="6248399" cy="3600450"/>
          </a:xfrm>
        </p:spPr>
        <p:txBody>
          <a:bodyPr/>
          <a:lstStyle/>
          <a:p>
            <a:r>
              <a:rPr lang="en-US" sz="1100">
                <a:latin typeface="Segoe UI Light" panose="020B0502040204020203" pitchFamily="34" charset="0"/>
                <a:cs typeface="Segoe UI Light" panose="020B0502040204020203" pitchFamily="34" charset="0"/>
              </a:rPr>
              <a:t>When you invest in Microsoft 365, you’re not only working more efficiently but you’re also protected from the latest threats in phishing, ransomware, and malware.</a:t>
            </a:r>
          </a:p>
          <a:p>
            <a:endParaRPr lang="en-US" sz="1100">
              <a:latin typeface="Segoe UI Light" panose="020B0502040204020203" pitchFamily="34" charset="0"/>
              <a:cs typeface="Segoe UI Light" panose="020B0502040204020203" pitchFamily="34" charset="0"/>
            </a:endParaRPr>
          </a:p>
          <a:p>
            <a:r>
              <a:rPr lang="en-US" sz="1100">
                <a:latin typeface="Segoe UI Light" panose="020B0502040204020203" pitchFamily="34" charset="0"/>
                <a:cs typeface="Segoe UI Light" panose="020B0502040204020203" pitchFamily="34" charset="0"/>
              </a:rPr>
              <a:t>It’s a single, integrated solution that brings together </a:t>
            </a:r>
            <a:r>
              <a:rPr lang="en-US" sz="1100" b="1">
                <a:latin typeface="Segoe UI Light" panose="020B0502040204020203" pitchFamily="34" charset="0"/>
                <a:cs typeface="Segoe UI Light" panose="020B0502040204020203" pitchFamily="34" charset="0"/>
              </a:rPr>
              <a:t>best-in-class productivity tools, enhanced collaboration in Microsoft Teams, </a:t>
            </a:r>
            <a:r>
              <a:rPr lang="en-US" sz="1100" b="0">
                <a:latin typeface="Segoe UI Light" panose="020B0502040204020203" pitchFamily="34" charset="0"/>
                <a:cs typeface="Segoe UI Light" panose="020B0502040204020203" pitchFamily="34" charset="0"/>
              </a:rPr>
              <a:t>and </a:t>
            </a:r>
            <a:r>
              <a:rPr lang="en-US" sz="1100" b="1">
                <a:latin typeface="Segoe UI Light" panose="020B0502040204020203" pitchFamily="34" charset="0"/>
                <a:cs typeface="Segoe UI Light" panose="020B0502040204020203" pitchFamily="34" charset="0"/>
              </a:rPr>
              <a:t>advanced security</a:t>
            </a:r>
            <a:r>
              <a:rPr lang="en-US" sz="1100">
                <a:latin typeface="Segoe UI Light" panose="020B0502040204020203" pitchFamily="34" charset="0"/>
                <a:cs typeface="Segoe UI Light" panose="020B0502040204020203" pitchFamily="34" charset="0"/>
              </a:rPr>
              <a:t> to help SMBs securely run and grow their business. </a:t>
            </a:r>
          </a:p>
          <a:p>
            <a:endParaRPr lang="en-US" sz="1100">
              <a:latin typeface="Segoe UI Light" panose="020B0502040204020203" pitchFamily="34" charset="0"/>
              <a:cs typeface="Segoe UI Light" panose="020B0502040204020203" pitchFamily="34" charset="0"/>
            </a:endParaRPr>
          </a:p>
          <a:p>
            <a:pPr>
              <a:spcAft>
                <a:spcPts val="300"/>
              </a:spcAft>
            </a:pPr>
            <a:r>
              <a:rPr lang="en-US" sz="1100">
                <a:latin typeface="Segoe UI Light" panose="020B0502040204020203" pitchFamily="34" charset="0"/>
                <a:cs typeface="Segoe UI Light" panose="020B0502040204020203" pitchFamily="34" charset="0"/>
              </a:rPr>
              <a:t>Microsoft 365 gives you peace of mind by safeguarding your business in three key ways:  </a:t>
            </a:r>
          </a:p>
          <a:p>
            <a:pPr marL="228600" indent="-228600">
              <a:spcAft>
                <a:spcPts val="300"/>
              </a:spcAft>
              <a:buFont typeface="+mj-lt"/>
              <a:buAutoNum type="arabicPeriod"/>
            </a:pPr>
            <a:r>
              <a:rPr lang="en-US" sz="1100">
                <a:latin typeface="Segoe UI Light" panose="020B0502040204020203" pitchFamily="34" charset="0"/>
                <a:cs typeface="Segoe UI Light" panose="020B0502040204020203" pitchFamily="34" charset="0"/>
              </a:rPr>
              <a:t>First, you get </a:t>
            </a:r>
            <a:r>
              <a:rPr lang="en-US" sz="1100" b="1">
                <a:latin typeface="Segoe UI Light" panose="020B0502040204020203" pitchFamily="34" charset="0"/>
                <a:cs typeface="Segoe UI Light" panose="020B0502040204020203" pitchFamily="34" charset="0"/>
              </a:rPr>
              <a:t>protection from sophisticated external cyberthreats </a:t>
            </a:r>
            <a:r>
              <a:rPr lang="en-US" sz="1100">
                <a:latin typeface="Segoe UI Light" panose="020B0502040204020203" pitchFamily="34" charset="0"/>
                <a:cs typeface="Segoe UI Light" panose="020B0502040204020203" pitchFamily="34" charset="0"/>
              </a:rPr>
              <a:t>hidden in email attachments and links, and get cutting-edge defenses against phishing and spoofing attacks, ransomware, and other advanced malware attempts.</a:t>
            </a:r>
          </a:p>
          <a:p>
            <a:pPr marL="228600" indent="-228600">
              <a:spcAft>
                <a:spcPts val="300"/>
              </a:spcAft>
              <a:buFont typeface="+mj-lt"/>
              <a:buAutoNum type="arabicPeriod"/>
            </a:pPr>
            <a:r>
              <a:rPr lang="en-US" sz="1100">
                <a:latin typeface="Segoe UI Light" panose="020B0502040204020203" pitchFamily="34" charset="0"/>
                <a:cs typeface="Segoe UI Light" panose="020B0502040204020203" pitchFamily="34" charset="0"/>
              </a:rPr>
              <a:t>Second, you gain more </a:t>
            </a:r>
            <a:r>
              <a:rPr lang="en-US" sz="1100" b="1">
                <a:latin typeface="Segoe UI Light" panose="020B0502040204020203" pitchFamily="34" charset="0"/>
                <a:cs typeface="Segoe UI Light" panose="020B0502040204020203" pitchFamily="34" charset="0"/>
              </a:rPr>
              <a:t>control over your company data and documents</a:t>
            </a:r>
            <a:r>
              <a:rPr lang="en-US" sz="1100">
                <a:latin typeface="Segoe UI Light" panose="020B0502040204020203" pitchFamily="34" charset="0"/>
                <a:cs typeface="Segoe UI Light" panose="020B0502040204020203" pitchFamily="34" charset="0"/>
              </a:rPr>
              <a:t>. Protection from data leaks helps you prevent sensitive information like SSNs and customer credit card numbers from being shared outside your business, and controls access to documents, even after those documents have been shared outside your company.</a:t>
            </a:r>
          </a:p>
          <a:p>
            <a:pPr marL="228600" indent="-228600">
              <a:buFont typeface="+mj-lt"/>
              <a:buAutoNum type="arabicPeriod"/>
            </a:pPr>
            <a:r>
              <a:rPr lang="en-US" sz="1100">
                <a:latin typeface="Segoe UI Light" panose="020B0502040204020203" pitchFamily="34" charset="0"/>
                <a:cs typeface="Segoe UI Light" panose="020B0502040204020203" pitchFamily="34" charset="0"/>
              </a:rPr>
              <a:t>Third, you can </a:t>
            </a:r>
            <a:r>
              <a:rPr lang="en-US" sz="1100" b="1">
                <a:latin typeface="Segoe UI Light" panose="020B0502040204020203" pitchFamily="34" charset="0"/>
                <a:cs typeface="Segoe UI Light" panose="020B0502040204020203" pitchFamily="34" charset="0"/>
              </a:rPr>
              <a:t>manage the apps, data, and documents on devices </a:t>
            </a:r>
            <a:r>
              <a:rPr lang="en-US" sz="1100">
                <a:latin typeface="Segoe UI Light" panose="020B0502040204020203" pitchFamily="34" charset="0"/>
                <a:cs typeface="Segoe UI Light" panose="020B0502040204020203" pitchFamily="34" charset="0"/>
              </a:rPr>
              <a:t>that access your company data. Regardless of the device type or operating system, iOS, macOS, Android, or Windows, Microsoft 365 Business helps you manage these devices.</a:t>
            </a:r>
          </a:p>
          <a:p>
            <a:endParaRPr lang="en-US" sz="1100">
              <a:latin typeface="Segoe UI Light" panose="020B0502040204020203" pitchFamily="34" charset="0"/>
              <a:cs typeface="Segoe UI Light" panose="020B0502040204020203" pitchFamily="34" charset="0"/>
            </a:endParaRPr>
          </a:p>
          <a:p>
            <a:pPr defTabSz="1629180">
              <a:defRPr/>
            </a:pPr>
            <a:r>
              <a:rPr lang="en-US" sz="1100">
                <a:latin typeface="Segoe UI Light" panose="020B0502040204020203" pitchFamily="34" charset="0"/>
                <a:cs typeface="Segoe UI Light" panose="020B0502040204020203" pitchFamily="34" charset="0"/>
              </a:rPr>
              <a:t>These capabilities draw upon Microsoft’s overall security investments ($1B+ annually) and are built on enterprise products like Intune and Azure Information Protection. </a:t>
            </a:r>
          </a:p>
          <a:p>
            <a:pPr defTabSz="1629180">
              <a:defRPr/>
            </a:pPr>
            <a:endParaRPr lang="en-US" sz="1100">
              <a:latin typeface="Segoe UI Light" panose="020B0502040204020203" pitchFamily="34" charset="0"/>
              <a:cs typeface="Segoe UI Light" panose="020B0502040204020203" pitchFamily="34" charset="0"/>
            </a:endParaRPr>
          </a:p>
          <a:p>
            <a:pPr defTabSz="1629180">
              <a:defRPr/>
            </a:pPr>
            <a:r>
              <a:rPr lang="en-US" sz="1100" b="1">
                <a:latin typeface="Segoe UI Light" panose="020B0502040204020203" pitchFamily="34" charset="0"/>
                <a:cs typeface="Segoe UI Light" panose="020B0502040204020203" pitchFamily="34" charset="0"/>
              </a:rPr>
              <a:t>Note: </a:t>
            </a:r>
            <a:r>
              <a:rPr lang="en-US" sz="1100">
                <a:latin typeface="Segoe UI Light" panose="020B0502040204020203" pitchFamily="34" charset="0"/>
                <a:cs typeface="Segoe UI Light" panose="020B0502040204020203" pitchFamily="34" charset="0"/>
              </a:rPr>
              <a:t>Microsoft 365 Business includes everything in Office 365 Business Premium, plus additional security-related features. </a:t>
            </a:r>
          </a:p>
        </p:txBody>
      </p:sp>
      <p:sp>
        <p:nvSpPr>
          <p:cNvPr id="5" name="Slide Number Placeholder 4"/>
          <p:cNvSpPr>
            <a:spLocks noGrp="1"/>
          </p:cNvSpPr>
          <p:nvPr>
            <p:ph type="sldNum" sz="quarter" idx="11"/>
          </p:nvPr>
        </p:nvSpPr>
        <p:spPr/>
        <p:txBody>
          <a:bodyPr/>
          <a:lstStyle/>
          <a:p>
            <a:pPr defTabSz="1597235">
              <a:defRPr/>
            </a:pPr>
            <a:fld id="{B4008EB6-D09E-4580-8CD6-DDB14511944F}" type="slidenum">
              <a:rPr lang="en-US">
                <a:solidFill>
                  <a:prstClr val="black"/>
                </a:solidFill>
                <a:latin typeface="Calibri" panose="020F0502020204030204"/>
              </a:rPr>
              <a:pPr defTabSz="1597235">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357809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574811" y="4371148"/>
            <a:ext cx="5708378" cy="3600450"/>
          </a:xfrm>
        </p:spPr>
        <p:txBody>
          <a:bodyPr/>
          <a:lstStyle/>
          <a:p>
            <a:pPr marL="0" lvl="0" indent="0">
              <a:buFontTx/>
              <a:buNone/>
            </a:pPr>
            <a:r>
              <a:rPr lang="en-AU" sz="1200">
                <a:latin typeface="Segoe UI Light" panose="020B0502040204020203" pitchFamily="34" charset="0"/>
                <a:cs typeface="Segoe UI Light" panose="020B0502040204020203" pitchFamily="34" charset="0"/>
              </a:rPr>
              <a:t>Microsoft 365 also reduces your licensing and management costs. When companies use different add-on solutions for collaboration, it can be costly and create fragmentation. That’s why we are offering an integrated solution that covers all of your productivity and security needs in one package. </a:t>
            </a:r>
          </a:p>
          <a:p>
            <a:pPr marL="0" lvl="0" indent="0">
              <a:buFontTx/>
              <a:buNone/>
            </a:pPr>
            <a:endParaRPr lang="en-AU" sz="1200">
              <a:latin typeface="Segoe UI Light" panose="020B0502040204020203" pitchFamily="34" charset="0"/>
              <a:cs typeface="Segoe UI Light" panose="020B0502040204020203" pitchFamily="34" charset="0"/>
            </a:endParaRPr>
          </a:p>
          <a:p>
            <a:r>
              <a:rPr lang="en-US" sz="1200" b="0" i="0" u="none" strike="noStrike" kern="1200">
                <a:solidFill>
                  <a:schemeClr val="tx1"/>
                </a:solidFill>
                <a:effectLst/>
                <a:latin typeface="Segoe UI Light" panose="020B0502040204020203" pitchFamily="34" charset="0"/>
                <a:cs typeface="Segoe UI Light" panose="020B0502040204020203" pitchFamily="34" charset="0"/>
              </a:rPr>
              <a:t>With Microsoft 365:</a:t>
            </a:r>
          </a:p>
          <a:p>
            <a:pPr marL="228600" indent="-228600">
              <a:buFont typeface="Arial" panose="020B0604020202020204" pitchFamily="34" charset="0"/>
              <a:buChar char="•"/>
            </a:pPr>
            <a:r>
              <a:rPr lang="en-US" sz="1200" b="0" i="0" u="none" strike="noStrike" kern="1200">
                <a:solidFill>
                  <a:schemeClr val="tx1"/>
                </a:solidFill>
                <a:effectLst/>
                <a:latin typeface="Segoe UI Light" panose="020B0502040204020203" pitchFamily="34" charset="0"/>
                <a:cs typeface="Segoe UI Light" panose="020B0502040204020203" pitchFamily="34" charset="0"/>
              </a:rPr>
              <a:t>Get productivity apps like Outlook, Word, Excel, PowerPoint, and OneNote (plus Access and Publisher for PC only). </a:t>
            </a:r>
          </a:p>
          <a:p>
            <a:pPr marL="228600" indent="-228600">
              <a:buFont typeface="Arial" panose="020B0604020202020204" pitchFamily="34" charset="0"/>
              <a:buChar char="•"/>
            </a:pPr>
            <a:r>
              <a:rPr lang="en-US" sz="1200" b="0" i="0" u="none" strike="noStrike" kern="1200">
                <a:solidFill>
                  <a:schemeClr val="tx1"/>
                </a:solidFill>
                <a:effectLst/>
                <a:latin typeface="Segoe UI Light" panose="020B0502040204020203" pitchFamily="34" charset="0"/>
                <a:cs typeface="Segoe UI Light" panose="020B0502040204020203" pitchFamily="34" charset="0"/>
              </a:rPr>
              <a:t>Host email with a 50 GB mailbox and custom email domain. </a:t>
            </a:r>
          </a:p>
          <a:p>
            <a:pPr marL="228600" indent="-228600">
              <a:buFont typeface="Arial" panose="020B0604020202020204" pitchFamily="34" charset="0"/>
              <a:buChar char="•"/>
            </a:pPr>
            <a:r>
              <a:rPr lang="en-US" sz="1200" b="0" i="0" u="none" strike="noStrike" kern="1200">
                <a:solidFill>
                  <a:schemeClr val="tx1"/>
                </a:solidFill>
                <a:effectLst/>
                <a:latin typeface="Segoe UI Light" panose="020B0502040204020203" pitchFamily="34" charset="0"/>
                <a:cs typeface="Segoe UI Light" panose="020B0502040204020203" pitchFamily="34" charset="0"/>
              </a:rPr>
              <a:t>Create a hub for teamwork with Microsoft Teams. </a:t>
            </a:r>
          </a:p>
          <a:p>
            <a:pPr marL="228600" indent="-228600">
              <a:buFont typeface="Arial" panose="020B0604020202020204" pitchFamily="34" charset="0"/>
              <a:buChar char="•"/>
            </a:pPr>
            <a:r>
              <a:rPr lang="en-US" sz="1200" b="0" i="0" u="none" strike="noStrike" kern="1200">
                <a:solidFill>
                  <a:schemeClr val="tx1"/>
                </a:solidFill>
                <a:effectLst/>
                <a:latin typeface="Segoe UI Light" panose="020B0502040204020203" pitchFamily="34" charset="0"/>
                <a:cs typeface="Segoe UI Light" panose="020B0502040204020203" pitchFamily="34" charset="0"/>
              </a:rPr>
              <a:t>Store and share files with 1 TB of OneDrive cloud storage. </a:t>
            </a:r>
          </a:p>
          <a:p>
            <a:pPr marL="228600" indent="-228600">
              <a:buFont typeface="Arial" panose="020B0604020202020204" pitchFamily="34" charset="0"/>
              <a:buChar char="•"/>
            </a:pPr>
            <a:r>
              <a:rPr lang="en-US" sz="1200" b="0" i="0" u="none" strike="noStrike" kern="1200">
                <a:solidFill>
                  <a:schemeClr val="tx1"/>
                </a:solidFill>
                <a:effectLst/>
                <a:latin typeface="Segoe UI Light" panose="020B0502040204020203" pitchFamily="34" charset="0"/>
                <a:cs typeface="Segoe UI Light" panose="020B0502040204020203" pitchFamily="34" charset="0"/>
              </a:rPr>
              <a:t>Use one license to cover fully installed productivity apps on five mobile devices, five tablets, and five PCs or Macs per user. </a:t>
            </a:r>
          </a:p>
          <a:p>
            <a:pPr marL="228600" indent="-228600">
              <a:buFont typeface="Arial" panose="020B0604020202020204" pitchFamily="34" charset="0"/>
              <a:buChar char="•"/>
            </a:pPr>
            <a:r>
              <a:rPr lang="en-US" sz="1200" b="0" i="0" u="none" strike="noStrike" kern="1200">
                <a:solidFill>
                  <a:schemeClr val="tx1"/>
                </a:solidFill>
                <a:effectLst/>
                <a:latin typeface="Segoe UI Light" panose="020B0502040204020203" pitchFamily="34" charset="0"/>
                <a:cs typeface="Segoe UI Light" panose="020B0502040204020203" pitchFamily="34" charset="0"/>
              </a:rPr>
              <a:t>Get help anytime with around-the-clock phone and web support from Microsoft.</a:t>
            </a:r>
          </a:p>
          <a:p>
            <a:endParaRPr lang="en-US" sz="1200" b="0" i="0" u="none" strike="noStrike" kern="1200">
              <a:solidFill>
                <a:schemeClr val="tx1"/>
              </a:solidFill>
              <a:effectLst/>
              <a:latin typeface="Segoe UI Light" panose="020B0502040204020203" pitchFamily="34" charset="0"/>
              <a:cs typeface="Segoe UI Light" panose="020B0502040204020203" pitchFamily="34" charset="0"/>
            </a:endParaRPr>
          </a:p>
          <a:p>
            <a:r>
              <a:rPr lang="en-US" sz="1200" b="0" i="0" u="none" strike="noStrike" kern="1200">
                <a:solidFill>
                  <a:schemeClr val="tx1"/>
                </a:solidFill>
                <a:effectLst/>
                <a:latin typeface="Segoe UI Light" panose="020B0502040204020203" pitchFamily="34" charset="0"/>
                <a:cs typeface="Segoe UI Light" panose="020B0502040204020203" pitchFamily="34" charset="0"/>
              </a:rPr>
              <a:t>Compatible with Windows 10, Windows 8.1, Windows 7 Service Pack 1, and the two most recent versions of macOS. All languages included.</a:t>
            </a:r>
          </a:p>
          <a:p>
            <a:pPr marL="0" lvl="0" indent="0">
              <a:buFontTx/>
              <a:buNone/>
            </a:pPr>
            <a:endParaRPr lang="en-US">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7AF0D-4CA1-4851-9CE3-2AC50BEAF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93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D3714-B553-A044-BA72-366907BA36B5}" type="slidenum">
              <a:rPr lang="en-US" smtClean="0"/>
              <a:t>17</a:t>
            </a:fld>
            <a:endParaRPr lang="en-US"/>
          </a:p>
        </p:txBody>
      </p:sp>
    </p:spTree>
    <p:extLst>
      <p:ext uri="{BB962C8B-B14F-4D97-AF65-F5344CB8AC3E}">
        <p14:creationId xmlns:p14="http://schemas.microsoft.com/office/powerpoint/2010/main" val="664477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Segoe UI Light" panose="020B0502040204020203" pitchFamily="34" charset="0"/>
                <a:cs typeface="Segoe UI Light" panose="020B0502040204020203" pitchFamily="34" charset="0"/>
              </a:rPr>
              <a:t>How does collaboration in the cloud benefit our customers? </a:t>
            </a:r>
            <a:endParaRPr lang="es-419" sz="1400" kern="1200">
              <a:solidFill>
                <a:schemeClr val="tx1"/>
              </a:solidFill>
              <a:effectLst/>
              <a:latin typeface="Segoe UI Light" panose="020B0502040204020203" pitchFamily="34" charset="0"/>
              <a:cs typeface="Segoe UI Light" panose="020B0502040204020203" pitchFamily="34" charset="0"/>
            </a:endParaRPr>
          </a:p>
          <a:p>
            <a:endParaRPr lang="en-US" sz="1400">
              <a:latin typeface="Segoe UI Light" panose="020B0502040204020203" pitchFamily="34" charset="0"/>
              <a:cs typeface="Segoe UI Light" panose="020B0502040204020203" pitchFamily="34" charset="0"/>
            </a:endParaRPr>
          </a:p>
          <a:p>
            <a:r>
              <a:rPr lang="en-US" sz="1400">
                <a:latin typeface="Segoe UI Light" panose="020B0502040204020203" pitchFamily="34" charset="0"/>
                <a:cs typeface="Segoe UI Light" panose="020B0502040204020203" pitchFamily="34" charset="0"/>
              </a:rPr>
              <a:t>Learn more about these case studies here: </a:t>
            </a:r>
            <a:br>
              <a:rPr lang="en-US" sz="1400">
                <a:latin typeface="Segoe UI Light" panose="020B0502040204020203" pitchFamily="34" charset="0"/>
                <a:cs typeface="Segoe UI Light" panose="020B0502040204020203" pitchFamily="34" charset="0"/>
              </a:rPr>
            </a:br>
            <a:endParaRPr lang="en-US" sz="1400">
              <a:latin typeface="Segoe UI Light" panose="020B0502040204020203" pitchFamily="34" charset="0"/>
              <a:cs typeface="Segoe UI Light" panose="020B0502040204020203" pitchFamily="34" charset="0"/>
            </a:endParaRPr>
          </a:p>
          <a:p>
            <a:pPr marL="171450" marR="0" lvl="0" indent="-171450" algn="l" defTabSz="914367"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sz="1400" u="sng" kern="1200">
                <a:solidFill>
                  <a:schemeClr val="tx1"/>
                </a:solidFill>
                <a:effectLst/>
                <a:latin typeface="Segoe UI Light" panose="020B0502040204020203" pitchFamily="34" charset="0"/>
                <a:cs typeface="Segoe UI Light" panose="020B0502040204020203" pitchFamily="34" charset="0"/>
                <a:hlinkClick r:id="rId3"/>
              </a:rPr>
              <a:t>Jack’s Diving Locker</a:t>
            </a:r>
            <a:endParaRPr lang="en-US" sz="1400" u="sng" kern="1200">
              <a:solidFill>
                <a:schemeClr val="tx1"/>
              </a:solidFill>
              <a:effectLst/>
              <a:latin typeface="Segoe UI Light" panose="020B0502040204020203" pitchFamily="34" charset="0"/>
              <a:cs typeface="Segoe UI Light" panose="020B0502040204020203" pitchFamily="34" charset="0"/>
              <a:hlinkClick r:id="rId4"/>
            </a:endParaRPr>
          </a:p>
          <a:p>
            <a:pPr marL="171450" marR="0" lvl="0" indent="-171450" algn="l" defTabSz="914367"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sz="1400" u="sng" kern="1200">
                <a:solidFill>
                  <a:schemeClr val="tx1"/>
                </a:solidFill>
                <a:effectLst/>
                <a:latin typeface="Segoe UI Light" panose="020B0502040204020203" pitchFamily="34" charset="0"/>
                <a:cs typeface="Segoe UI Light" panose="020B0502040204020203" pitchFamily="34" charset="0"/>
                <a:hlinkClick r:id="rId4"/>
              </a:rPr>
              <a:t>Garner Foods</a:t>
            </a:r>
            <a:endParaRPr lang="en-US" sz="1400" u="sng" kern="1200">
              <a:solidFill>
                <a:schemeClr val="tx1"/>
              </a:solidFill>
              <a:effectLst/>
              <a:latin typeface="Segoe UI Light" panose="020B0502040204020203" pitchFamily="34" charset="0"/>
              <a:cs typeface="Segoe UI Light" panose="020B0502040204020203" pitchFamily="34" charset="0"/>
              <a:hlinkClick r:id="rId5"/>
            </a:endParaRPr>
          </a:p>
          <a:p>
            <a:pPr marL="171450" marR="0" lvl="0" indent="-171450" algn="l" defTabSz="914367"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sz="1400" u="sng" kern="1200" err="1">
                <a:solidFill>
                  <a:schemeClr val="tx1"/>
                </a:solidFill>
                <a:effectLst/>
                <a:latin typeface="Segoe UI Light" panose="020B0502040204020203" pitchFamily="34" charset="0"/>
                <a:cs typeface="Segoe UI Light" panose="020B0502040204020203" pitchFamily="34" charset="0"/>
                <a:hlinkClick r:id="rId5"/>
              </a:rPr>
              <a:t>iSalon</a:t>
            </a:r>
            <a:r>
              <a:rPr lang="en-US" sz="1400" u="sng" kern="1200">
                <a:solidFill>
                  <a:schemeClr val="tx1"/>
                </a:solidFill>
                <a:effectLst/>
                <a:latin typeface="Segoe UI Light" panose="020B0502040204020203" pitchFamily="34" charset="0"/>
                <a:cs typeface="Segoe UI Light" panose="020B0502040204020203" pitchFamily="34" charset="0"/>
                <a:hlinkClick r:id="rId5"/>
              </a:rPr>
              <a:t> Software</a:t>
            </a:r>
            <a:endParaRPr lang="en-US" sz="1400" kern="1200">
              <a:solidFill>
                <a:schemeClr val="tx1"/>
              </a:solidFill>
              <a:effectLst/>
              <a:latin typeface="Segoe UI Light" panose="020B0502040204020203" pitchFamily="34" charset="0"/>
              <a:cs typeface="Segoe UI Light" panose="020B0502040204020203" pitchFamily="34" charset="0"/>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421748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1400" kern="1200">
                <a:solidFill>
                  <a:schemeClr val="tx1"/>
                </a:solidFill>
                <a:effectLst/>
                <a:latin typeface="Segoe UI Light" pitchFamily="34" charset="0"/>
                <a:ea typeface="+mn-ea"/>
                <a:cs typeface="+mn-cs"/>
              </a:rPr>
              <a:t>Get started today with Microsoft 365 solution. You can also contact our team for a [customized demo] …</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1400" b="1" i="1" kern="1200">
              <a:solidFill>
                <a:schemeClr val="tx1"/>
              </a:solidFill>
              <a:effectLst/>
              <a:latin typeface="Segoe UI Light" pitchFamily="34" charset="0"/>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1400" b="1" i="1" kern="1200">
                <a:solidFill>
                  <a:schemeClr val="tx1"/>
                </a:solidFill>
                <a:effectLst/>
                <a:latin typeface="Segoe UI Light" pitchFamily="34" charset="0"/>
                <a:ea typeface="+mn-ea"/>
                <a:cs typeface="+mn-cs"/>
              </a:rPr>
              <a:t>Note to Partner: Customize the next steps with your specific resources and calls to action.</a:t>
            </a:r>
            <a:endParaRPr lang="en-US" sz="1400" b="1" kern="1200">
              <a:solidFill>
                <a:schemeClr val="tx1"/>
              </a:solidFill>
              <a:effectLst/>
              <a:latin typeface="Segoe UI Light" pitchFamily="34" charset="0"/>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82" kern="1200">
              <a:solidFill>
                <a:schemeClr val="tx1"/>
              </a:solidFill>
              <a:effectLst/>
              <a:latin typeface="Segoe UI Light" pitchFamily="34" charset="0"/>
              <a:ea typeface="+mn-ea"/>
              <a:cs typeface="+mn-cs"/>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425085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533401" y="4400550"/>
            <a:ext cx="6248399" cy="4324350"/>
          </a:xfrm>
        </p:spPr>
        <p:txBody>
          <a:bodyPr/>
          <a:lstStyle/>
          <a:p>
            <a:r>
              <a:rPr lang="en-US" sz="1400" kern="1200">
                <a:solidFill>
                  <a:schemeClr val="tx1"/>
                </a:solidFill>
                <a:effectLst/>
                <a:latin typeface="Segoe UI Light" pitchFamily="34" charset="0"/>
                <a:ea typeface="+mn-ea"/>
                <a:cs typeface="+mn-cs"/>
              </a:rPr>
              <a:t>Welcome to our presentation on Collaboration in the Cloud with Microsoft 365.</a:t>
            </a:r>
          </a:p>
          <a:p>
            <a:endParaRPr lang="en-US" sz="1400" kern="1200">
              <a:solidFill>
                <a:schemeClr val="tx1"/>
              </a:solidFill>
              <a:effectLst/>
              <a:latin typeface="Segoe UI Light" pitchFamily="34" charset="0"/>
              <a:ea typeface="+mn-ea"/>
              <a:cs typeface="+mn-cs"/>
            </a:endParaRPr>
          </a:p>
          <a:p>
            <a:r>
              <a:rPr lang="en-US" sz="1400" kern="1200">
                <a:solidFill>
                  <a:schemeClr val="tx1"/>
                </a:solidFill>
                <a:effectLst/>
                <a:latin typeface="Segoe UI Light" pitchFamily="34" charset="0"/>
                <a:ea typeface="+mn-ea"/>
                <a:cs typeface="+mn-cs"/>
              </a:rPr>
              <a:t>We are going to focus on Microsoft 365, our comprehensive solution that brings together a hub for teamwork with our best-in-class productivity apps and built-in security. And in this presentation, we want to highlight how this solution helps you collaborate more effectively with your colleagues to accomplish common goals and drive faster results.</a:t>
            </a:r>
          </a:p>
          <a:p>
            <a:endParaRPr lang="en-US" sz="1400" kern="1200">
              <a:solidFill>
                <a:schemeClr val="tx1"/>
              </a:solidFill>
              <a:effectLst/>
              <a:latin typeface="Segoe UI Light" pitchFamily="34" charset="0"/>
              <a:ea typeface="+mn-ea"/>
              <a:cs typeface="+mn-cs"/>
            </a:endParaRPr>
          </a:p>
          <a:p>
            <a:pPr marL="0" marR="0" lvl="0" indent="0" algn="l" defTabSz="932688" rtl="0" eaLnBrk="1" fontAlgn="auto" latinLnBrk="0" hangingPunct="1">
              <a:lnSpc>
                <a:spcPct val="100000"/>
              </a:lnSpc>
              <a:spcBef>
                <a:spcPts val="0"/>
              </a:spcBef>
              <a:spcAft>
                <a:spcPts val="300"/>
              </a:spcAft>
              <a:buClrTx/>
              <a:buSzTx/>
              <a:buFontTx/>
              <a:buNone/>
              <a:tabLst/>
              <a:defRPr/>
            </a:pPr>
            <a:r>
              <a:rPr lang="en-US" sz="1400" kern="1200">
                <a:solidFill>
                  <a:schemeClr val="tx1"/>
                </a:solidFill>
                <a:effectLst/>
                <a:latin typeface="Segoe UI Light" pitchFamily="34" charset="0"/>
                <a:ea typeface="+mn-ea"/>
                <a:cs typeface="+mn-cs"/>
              </a:rPr>
              <a:t>Today, we’ll spend a few minutes talking about:</a:t>
            </a:r>
          </a:p>
          <a:p>
            <a:pPr marL="285750" marR="0" lvl="0" indent="-285750" algn="l" defTabSz="9326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tx1"/>
                </a:solidFill>
                <a:effectLst/>
                <a:latin typeface="Segoe UI Light" pitchFamily="34" charset="0"/>
                <a:ea typeface="+mn-ea"/>
                <a:cs typeface="+mn-cs"/>
              </a:rPr>
              <a:t>The trends we see in the industry, driving a need for digital transformation, and adopting a cloud-first approach specifically within the SMB space.</a:t>
            </a:r>
          </a:p>
          <a:p>
            <a:pPr marL="285750" marR="0" lvl="0" indent="-285750" algn="l" defTabSz="9326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tx1"/>
                </a:solidFill>
                <a:effectLst/>
                <a:latin typeface="Segoe UI Light" pitchFamily="34" charset="0"/>
                <a:ea typeface="+mn-ea"/>
                <a:cs typeface="+mn-cs"/>
              </a:rPr>
              <a:t>The real business challenges that companies like yours face and how collaboration in the cloud addresses those pains.</a:t>
            </a:r>
          </a:p>
          <a:p>
            <a:pPr marL="285750" marR="0" lvl="0" indent="-285750" algn="l" defTabSz="9326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tx1"/>
                </a:solidFill>
                <a:effectLst/>
                <a:latin typeface="Segoe UI Light" pitchFamily="34" charset="0"/>
                <a:ea typeface="+mn-ea"/>
                <a:cs typeface="+mn-cs"/>
              </a:rPr>
              <a:t>And we’ll wrap up with the business value scenarios and benefits other customers have seen moving to a Microsoft 365 solution.</a:t>
            </a:r>
          </a:p>
          <a:p>
            <a:endParaRPr lang="en-US"/>
          </a:p>
          <a:p>
            <a:pPr marL="0" marR="0" lvl="0" indent="0" algn="l" defTabSz="932688"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Segoe UI Light" pitchFamily="34" charset="0"/>
                <a:ea typeface="+mn-ea"/>
                <a:cs typeface="+mn-cs"/>
              </a:rPr>
              <a:t>Let’s get started … </a:t>
            </a:r>
            <a:endParaRPr lang="en-US" sz="1400"/>
          </a:p>
          <a:p>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2</a:t>
            </a:fld>
            <a:endParaRPr lang="en-US"/>
          </a:p>
        </p:txBody>
      </p:sp>
    </p:spTree>
    <p:extLst>
      <p:ext uri="{BB962C8B-B14F-4D97-AF65-F5344CB8AC3E}">
        <p14:creationId xmlns:p14="http://schemas.microsoft.com/office/powerpoint/2010/main" val="1244156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1" y="4400550"/>
            <a:ext cx="5694417" cy="3600450"/>
          </a:xfrm>
        </p:spPr>
        <p:txBody>
          <a:bodyPr/>
          <a:lstStyle/>
          <a:p>
            <a:r>
              <a:rPr lang="en-US" sz="1400" kern="1200">
                <a:solidFill>
                  <a:schemeClr val="tx1"/>
                </a:solidFill>
                <a:effectLst/>
                <a:latin typeface="Segoe UI Light" pitchFamily="34" charset="0"/>
                <a:ea typeface="+mn-ea"/>
                <a:cs typeface="+mn-cs"/>
              </a:rPr>
              <a:t>Thank you for joining us today. </a:t>
            </a:r>
          </a:p>
          <a:p>
            <a:r>
              <a:rPr lang="en-US" sz="1400" kern="1200">
                <a:solidFill>
                  <a:schemeClr val="tx1"/>
                </a:solidFill>
                <a:effectLst/>
                <a:latin typeface="Segoe UI Light" pitchFamily="34" charset="0"/>
                <a:ea typeface="+mn-ea"/>
                <a:cs typeface="+mn-cs"/>
              </a:rPr>
              <a:t> </a:t>
            </a:r>
          </a:p>
          <a:p>
            <a:r>
              <a:rPr lang="en-US" sz="1400" kern="1200">
                <a:solidFill>
                  <a:schemeClr val="tx1"/>
                </a:solidFill>
                <a:effectLst/>
                <a:latin typeface="Segoe UI Light" pitchFamily="34" charset="0"/>
                <a:ea typeface="+mn-ea"/>
                <a:cs typeface="+mn-cs"/>
              </a:rPr>
              <a:t>Please find me after this presentation if you have any questions that I can help you address …</a:t>
            </a:r>
          </a:p>
          <a:p>
            <a:endParaRPr lang="en-US" sz="1400">
              <a:latin typeface="Segoe UI Light" pitchFamily="34" charset="0"/>
            </a:endParaRPr>
          </a:p>
          <a:p>
            <a:endParaRPr lang="en-US" sz="1400">
              <a:latin typeface="Segoe UI Light" pitchFamily="34" charset="0"/>
            </a:endParaRPr>
          </a:p>
          <a:p>
            <a:endParaRPr lang="en-US" sz="1400">
              <a:latin typeface="Segoe UI Light" pitchFamily="34" charset="0"/>
            </a:endParaRPr>
          </a:p>
          <a:p>
            <a:endParaRPr lang="en-US" sz="1400">
              <a:latin typeface="Segoe UI Light" pitchFamily="34" charset="0"/>
            </a:endParaRPr>
          </a:p>
          <a:p>
            <a:endParaRPr lang="en-US" sz="1400">
              <a:latin typeface="Segoe UI Light" pitchFamily="34" charset="0"/>
            </a:endParaRPr>
          </a:p>
          <a:p>
            <a:endParaRPr lang="en-US" sz="1400">
              <a:latin typeface="Segoe UI Light" pitchFamily="34" charset="0"/>
            </a:endParaRPr>
          </a:p>
          <a:p>
            <a:endParaRPr lang="en-US" sz="1400">
              <a:latin typeface="Segoe UI Light" pitchFamily="34" charset="0"/>
            </a:endParaRPr>
          </a:p>
          <a:p>
            <a:endParaRPr lang="en-US" sz="1400">
              <a:latin typeface="Segoe UI Light" pitchFamily="34" charset="0"/>
            </a:endParaRPr>
          </a:p>
          <a:p>
            <a:endParaRPr lang="en-US" sz="1400">
              <a:latin typeface="Segoe UI Light" pitchFamily="34" charset="0"/>
            </a:endParaRPr>
          </a:p>
          <a:p>
            <a:endParaRPr lang="en-US" sz="1400">
              <a:latin typeface="Segoe UI Light" pitchFamily="34" charset="0"/>
            </a:endParaRPr>
          </a:p>
          <a:p>
            <a:endParaRPr lang="en-US" sz="800">
              <a:latin typeface="Segoe UI Light" pitchFamily="34" charset="0"/>
            </a:endParaRPr>
          </a:p>
          <a:p>
            <a:pPr defTabSz="1627048" eaLnBrk="0" hangingPunct="0">
              <a:defRPr/>
            </a:pPr>
            <a:r>
              <a:rPr lang="en-US" sz="800">
                <a:gradFill>
                  <a:gsLst>
                    <a:gs pos="0">
                      <a:prstClr val="black"/>
                    </a:gs>
                    <a:gs pos="100000">
                      <a:prstClr val="black"/>
                    </a:gs>
                  </a:gsLst>
                  <a:lin ang="5400000" scaled="0"/>
                </a:gradFill>
                <a:latin typeface="Segoe UI Light" panose="020B0502040204020203" pitchFamily="34" charset="0"/>
                <a:ea typeface="Segoe UI" pitchFamily="34" charset="0"/>
                <a:cs typeface="Segoe UI Light" panose="020B0502040204020203" pitchFamily="34" charset="0"/>
              </a:rPr>
              <a:t>© 2020 Microsoft Corporation. All rights reserved. The information herein is for informational purposes only and represents the current view of Microsoft Corporation as of the date of this presentation. MICROSOFT MAKES NO WARRANTIES, EXPRESS, IMPLIED OR STATUTORY, AS TO THE INFORMATION IN THIS PRESENTATION.</a:t>
            </a:r>
          </a:p>
          <a:p>
            <a:endParaRPr lang="en-US" sz="1400">
              <a:latin typeface="Segoe UI Light" pitchFamily="34" charset="0"/>
            </a:endParaRPr>
          </a:p>
          <a:p>
            <a:endParaRPr lang="en-US" sz="1400">
              <a:latin typeface="Segoe UI Light" pitchFamily="34" charset="0"/>
            </a:endParaRPr>
          </a:p>
          <a:p>
            <a:endParaRPr lang="en-US" sz="1400">
              <a:latin typeface="Segoe UI Light" pitchFamily="34" charset="0"/>
            </a:endParaRPr>
          </a:p>
          <a:p>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20</a:t>
            </a:fld>
            <a:endParaRPr lang="en-US"/>
          </a:p>
        </p:txBody>
      </p:sp>
    </p:spTree>
    <p:extLst>
      <p:ext uri="{BB962C8B-B14F-4D97-AF65-F5344CB8AC3E}">
        <p14:creationId xmlns:p14="http://schemas.microsoft.com/office/powerpoint/2010/main" val="2986495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a:t>As you’ve heard in our previous calls – this is not just a conversation about a product trial. We’re seeing three scenarios come up, and we want to ensure that we’re providing an accessible path and leading with the appropriate message to help best-meet the customers’ needs. &lt;</a:t>
            </a:r>
            <a:r>
              <a:rPr lang="en-US" i="1"/>
              <a:t>discuss Scenarios 1, 2, 3&gt;</a:t>
            </a:r>
            <a:endParaRPr lang="en-US"/>
          </a:p>
        </p:txBody>
      </p:sp>
      <p:sp>
        <p:nvSpPr>
          <p:cNvPr id="4" name="Slide Number Placeholder 3"/>
          <p:cNvSpPr>
            <a:spLocks noGrp="1"/>
          </p:cNvSpPr>
          <p:nvPr>
            <p:ph type="sldNum" sz="quarter" idx="5"/>
          </p:nvPr>
        </p:nvSpPr>
        <p:spPr/>
        <p:txBody>
          <a:bodyPr/>
          <a:lstStyle/>
          <a:p>
            <a:fld id="{345CEE85-5492-4D25-8DED-99387E373454}" type="slidenum">
              <a:rPr lang="en-US" smtClean="0"/>
              <a:t>21</a:t>
            </a:fld>
            <a:endParaRPr lang="en-US"/>
          </a:p>
        </p:txBody>
      </p:sp>
    </p:spTree>
    <p:extLst>
      <p:ext uri="{BB962C8B-B14F-4D97-AF65-F5344CB8AC3E}">
        <p14:creationId xmlns:p14="http://schemas.microsoft.com/office/powerpoint/2010/main" val="309262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D3714-B553-A044-BA72-366907BA36B5}" type="slidenum">
              <a:rPr lang="en-US" smtClean="0"/>
              <a:t>23</a:t>
            </a:fld>
            <a:endParaRPr lang="en-US"/>
          </a:p>
        </p:txBody>
      </p:sp>
    </p:spTree>
    <p:extLst>
      <p:ext uri="{BB962C8B-B14F-4D97-AF65-F5344CB8AC3E}">
        <p14:creationId xmlns:p14="http://schemas.microsoft.com/office/powerpoint/2010/main" val="2733047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review these scenarios and how to provide solutions, we want to remind everyone that this is not JUST a conversation about a product trial. Each IP needs to engage with (their) partners, get creative at coming up with new offers, and define a solution with a personalized value-add to help (their) businesses stay-safe-and-stay-open in the short term, while satisfying end-user needs with personalized value-add to gain the customer for the long term.</a:t>
            </a:r>
          </a:p>
        </p:txBody>
      </p:sp>
      <p:sp>
        <p:nvSpPr>
          <p:cNvPr id="4" name="Slide Number Placeholder 3"/>
          <p:cNvSpPr>
            <a:spLocks noGrp="1"/>
          </p:cNvSpPr>
          <p:nvPr>
            <p:ph type="sldNum" sz="quarter" idx="5"/>
          </p:nvPr>
        </p:nvSpPr>
        <p:spPr/>
        <p:txBody>
          <a:bodyPr/>
          <a:lstStyle/>
          <a:p>
            <a:fld id="{D9FDB885-A247-49DF-8175-AFFEF65A73B5}" type="slidenum">
              <a:rPr lang="en-US" smtClean="0"/>
              <a:t>24</a:t>
            </a:fld>
            <a:endParaRPr lang="en-US"/>
          </a:p>
        </p:txBody>
      </p:sp>
    </p:spTree>
    <p:extLst>
      <p:ext uri="{BB962C8B-B14F-4D97-AF65-F5344CB8AC3E}">
        <p14:creationId xmlns:p14="http://schemas.microsoft.com/office/powerpoint/2010/main" val="274307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D3714-B553-A044-BA72-366907BA36B5}" type="slidenum">
              <a:rPr lang="en-US" smtClean="0"/>
              <a:t>25</a:t>
            </a:fld>
            <a:endParaRPr lang="en-US"/>
          </a:p>
        </p:txBody>
      </p:sp>
    </p:spTree>
    <p:extLst>
      <p:ext uri="{BB962C8B-B14F-4D97-AF65-F5344CB8AC3E}">
        <p14:creationId xmlns:p14="http://schemas.microsoft.com/office/powerpoint/2010/main" val="664477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5" name="Slide Number Placeholder 4"/>
          <p:cNvSpPr>
            <a:spLocks noGrp="1"/>
          </p:cNvSpPr>
          <p:nvPr>
            <p:ph type="sldNum" sz="quarter" idx="11"/>
          </p:nvPr>
        </p:nvSpPr>
        <p:spPr/>
        <p:txBody>
          <a:bodyPr/>
          <a:lstStyle/>
          <a:p>
            <a:pPr marL="0" marR="0" lvl="0" indent="0" algn="r" defTabSz="931196" rtl="0" eaLnBrk="1" fontAlgn="auto" latinLnBrk="0" hangingPunct="1">
              <a:lnSpc>
                <a:spcPct val="100000"/>
              </a:lnSpc>
              <a:spcBef>
                <a:spcPts val="0"/>
              </a:spcBef>
              <a:spcAft>
                <a:spcPts val="0"/>
              </a:spcAft>
              <a:buClrTx/>
              <a:buSzTx/>
              <a:buFontTx/>
              <a:buNone/>
              <a:tabLst/>
              <a:defRPr/>
            </a:pPr>
            <a:fld id="{5F2D3714-B553-A044-BA72-366907BA36B5}" type="slidenum">
              <a:rPr kumimoji="0" lang="en-US" sz="800" b="0" i="0" u="none" strike="noStrike" kern="1200" cap="none" spc="0" normalizeH="0" baseline="0" noProof="0">
                <a:ln>
                  <a:noFill/>
                </a:ln>
                <a:solidFill>
                  <a:srgbClr val="000000"/>
                </a:solidFill>
                <a:effectLst/>
                <a:uLnTx/>
                <a:uFillTx/>
                <a:latin typeface="Segoe UI"/>
                <a:ea typeface="+mn-ea"/>
                <a:cs typeface="+mn-cs"/>
              </a:rPr>
              <a:pPr marL="0" marR="0" lvl="0" indent="0" algn="r" defTabSz="931196"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a:ln>
                <a:noFill/>
              </a:ln>
              <a:solidFill>
                <a:srgbClr val="000000"/>
              </a:solidFill>
              <a:effectLst/>
              <a:uLnTx/>
              <a:uFillTx/>
              <a:latin typeface="Segoe UI"/>
              <a:ea typeface="+mn-ea"/>
              <a:cs typeface="+mn-cs"/>
            </a:endParaRPr>
          </a:p>
        </p:txBody>
      </p:sp>
      <p:sp>
        <p:nvSpPr>
          <p:cNvPr id="6" name="TextBox 5">
            <a:extLst>
              <a:ext uri="{FF2B5EF4-FFF2-40B4-BE49-F238E27FC236}">
                <a16:creationId xmlns:a16="http://schemas.microsoft.com/office/drawing/2014/main" id="{239AAF5E-B7D9-4970-ACF6-8BEA26F0046B}"/>
              </a:ext>
            </a:extLst>
          </p:cNvPr>
          <p:cNvSpPr txBox="1"/>
          <p:nvPr/>
        </p:nvSpPr>
        <p:spPr>
          <a:xfrm>
            <a:off x="3650986" y="1081282"/>
            <a:ext cx="3285887" cy="290452"/>
          </a:xfrm>
          <a:prstGeom prst="rect">
            <a:avLst/>
          </a:prstGeom>
          <a:noFill/>
        </p:spPr>
        <p:txBody>
          <a:bodyPr wrap="square" lIns="0" tIns="0" rIns="0" bIns="0" rtlCol="0" anchor="t">
            <a:spAutoFit/>
          </a:bodyPr>
          <a:lstStyle/>
          <a:p>
            <a:pPr marL="0" marR="0" lvl="0" indent="0" algn="l" defTabSz="931196" rtl="0" eaLnBrk="1" fontAlgn="auto" latinLnBrk="0" hangingPunct="1">
              <a:lnSpc>
                <a:spcPct val="90000"/>
              </a:lnSpc>
              <a:spcBef>
                <a:spcPts val="0"/>
              </a:spcBef>
              <a:spcAft>
                <a:spcPts val="0"/>
              </a:spcAft>
              <a:buClrTx/>
              <a:buSzTx/>
              <a:buFontTx/>
              <a:buNone/>
              <a:tabLst/>
              <a:defRPr/>
            </a:pPr>
            <a:r>
              <a:rPr kumimoji="0" lang="en-US" sz="2100" b="0" i="0" u="none" strike="noStrike" kern="1200" cap="none" spc="-106" normalizeH="0" baseline="0" noProof="0">
                <a:ln>
                  <a:noFill/>
                </a:ln>
                <a:solidFill>
                  <a:srgbClr val="FFFFFF"/>
                </a:solidFill>
                <a:effectLst/>
                <a:uLnTx/>
                <a:uFillTx/>
                <a:latin typeface="Segoe UI"/>
                <a:ea typeface="+mn-ea"/>
                <a:cs typeface="+mn-cs"/>
              </a:rPr>
              <a:t>“Insert text here”</a:t>
            </a:r>
          </a:p>
        </p:txBody>
      </p:sp>
      <p:sp>
        <p:nvSpPr>
          <p:cNvPr id="7" name="TextBox 6">
            <a:extLst>
              <a:ext uri="{FF2B5EF4-FFF2-40B4-BE49-F238E27FC236}">
                <a16:creationId xmlns:a16="http://schemas.microsoft.com/office/drawing/2014/main" id="{10DADBC5-307D-46DF-A451-4A860BBB8AAE}"/>
              </a:ext>
            </a:extLst>
          </p:cNvPr>
          <p:cNvSpPr txBox="1"/>
          <p:nvPr/>
        </p:nvSpPr>
        <p:spPr>
          <a:xfrm>
            <a:off x="4904491" y="3443362"/>
            <a:ext cx="2279623" cy="5663670"/>
          </a:xfrm>
          <a:prstGeom prst="rect">
            <a:avLst/>
          </a:prstGeom>
          <a:solidFill>
            <a:schemeClr val="bg1">
              <a:lumMod val="95000"/>
            </a:schemeClr>
          </a:solidFill>
        </p:spPr>
        <p:txBody>
          <a:bodyPr wrap="square" lIns="96506" tIns="48254" rIns="96506" bIns="48254" rtlCol="0">
            <a:noAutofit/>
          </a:bodyPr>
          <a:lstStyle/>
          <a:p>
            <a:pPr marL="0" marR="0" lvl="0" indent="0" algn="l" defTabSz="931196" rtl="0" eaLnBrk="1" fontAlgn="auto" latinLnBrk="0" hangingPunct="1">
              <a:lnSpc>
                <a:spcPct val="100000"/>
              </a:lnSpc>
              <a:spcBef>
                <a:spcPts val="0"/>
              </a:spcBef>
              <a:spcAft>
                <a:spcPts val="1267"/>
              </a:spcAft>
              <a:buClrTx/>
              <a:buSzTx/>
              <a:buFontTx/>
              <a:buNone/>
              <a:tabLst/>
              <a:defRPr/>
            </a:pPr>
            <a:r>
              <a:rPr kumimoji="0" lang="en-US" sz="1700" b="0" i="0" u="none" strike="noStrike" kern="1200" cap="none" spc="-53" normalizeH="0" baseline="0" noProof="0">
                <a:ln>
                  <a:noFill/>
                </a:ln>
                <a:solidFill>
                  <a:srgbClr val="000000"/>
                </a:solidFill>
                <a:effectLst/>
                <a:uLnTx/>
                <a:uFillTx/>
                <a:latin typeface="Segoe UI Semibold"/>
                <a:ea typeface="+mn-ea"/>
                <a:cs typeface="+mn-cs"/>
              </a:rPr>
              <a:t>Key points to land</a:t>
            </a:r>
          </a:p>
          <a:p>
            <a:pPr marL="361900" marR="0" lvl="0" indent="-361900" algn="l" defTabSz="931196" rtl="0" eaLnBrk="1" fontAlgn="auto" latinLnBrk="0" hangingPunct="1">
              <a:lnSpc>
                <a:spcPct val="100000"/>
              </a:lnSpc>
              <a:spcBef>
                <a:spcPts val="0"/>
              </a:spcBef>
              <a:spcAft>
                <a:spcPts val="1267"/>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Segoe UI"/>
                <a:ea typeface="+mn-ea"/>
                <a:cs typeface="+mn-cs"/>
              </a:rPr>
              <a:t>Text</a:t>
            </a:r>
          </a:p>
          <a:p>
            <a:pPr marL="361900" marR="0" lvl="0" indent="-361900" algn="l" defTabSz="931196" rtl="0" eaLnBrk="1" fontAlgn="auto" latinLnBrk="0" hangingPunct="1">
              <a:lnSpc>
                <a:spcPct val="100000"/>
              </a:lnSpc>
              <a:spcBef>
                <a:spcPts val="0"/>
              </a:spcBef>
              <a:spcAft>
                <a:spcPts val="1267"/>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Segoe UI"/>
                <a:ea typeface="+mn-ea"/>
                <a:cs typeface="+mn-cs"/>
              </a:rPr>
              <a:t>Text</a:t>
            </a:r>
          </a:p>
          <a:p>
            <a:pPr marL="361900" marR="0" lvl="0" indent="-361900" algn="l" defTabSz="931196" rtl="0" eaLnBrk="1" fontAlgn="auto" latinLnBrk="0" hangingPunct="1">
              <a:lnSpc>
                <a:spcPct val="100000"/>
              </a:lnSpc>
              <a:spcBef>
                <a:spcPts val="0"/>
              </a:spcBef>
              <a:spcAft>
                <a:spcPts val="1267"/>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Segoe UI"/>
                <a:ea typeface="+mn-ea"/>
                <a:cs typeface="+mn-cs"/>
              </a:rPr>
              <a:t>Text</a:t>
            </a: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571244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D3714-B553-A044-BA72-366907BA36B5}" type="slidenum">
              <a:rPr lang="en-US" smtClean="0"/>
              <a:t>27</a:t>
            </a:fld>
            <a:endParaRPr lang="en-US"/>
          </a:p>
        </p:txBody>
      </p:sp>
    </p:spTree>
    <p:extLst>
      <p:ext uri="{BB962C8B-B14F-4D97-AF65-F5344CB8AC3E}">
        <p14:creationId xmlns:p14="http://schemas.microsoft.com/office/powerpoint/2010/main" val="333743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969963"/>
            <a:ext cx="5486400" cy="3086100"/>
          </a:xfrm>
        </p:spPr>
      </p:sp>
      <p:sp>
        <p:nvSpPr>
          <p:cNvPr id="3" name="Notes Placeholder 2"/>
          <p:cNvSpPr>
            <a:spLocks noGrp="1"/>
          </p:cNvSpPr>
          <p:nvPr>
            <p:ph type="body" idx="1"/>
          </p:nvPr>
        </p:nvSpPr>
        <p:spPr>
          <a:xfrm>
            <a:off x="467796" y="4132255"/>
            <a:ext cx="5791199" cy="4857750"/>
          </a:xfrm>
        </p:spPr>
        <p:txBody>
          <a:bodyPr/>
          <a:lstStyle/>
          <a:p>
            <a:r>
              <a:rPr lang="en-US" sz="1100" kern="1200">
                <a:solidFill>
                  <a:schemeClr val="tx1"/>
                </a:solidFill>
                <a:effectLst/>
                <a:latin typeface="Segoe UI Light"/>
                <a:cs typeface="Segoe UI Light"/>
              </a:rPr>
              <a:t>While companies are all unique and have their own identities, we </a:t>
            </a:r>
            <a:r>
              <a:rPr lang="en-US" sz="1100">
                <a:latin typeface="Segoe UI Light"/>
                <a:cs typeface="Segoe UI Light"/>
              </a:rPr>
              <a:t>see common</a:t>
            </a:r>
            <a:r>
              <a:rPr lang="en-US" sz="1100" kern="1200">
                <a:solidFill>
                  <a:schemeClr val="tx1"/>
                </a:solidFill>
                <a:effectLst/>
                <a:latin typeface="Segoe UI Light"/>
                <a:cs typeface="Segoe UI Light"/>
              </a:rPr>
              <a:t> trends affecting the culture of work and employees’ expectations on what a modern work environment provides.</a:t>
            </a:r>
          </a:p>
          <a:p>
            <a:endParaRPr lang="en-US" sz="1100" b="1" kern="1200">
              <a:solidFill>
                <a:schemeClr val="tx1"/>
              </a:solidFill>
              <a:effectLst/>
              <a:latin typeface="Segoe UI Light" panose="020B0502040204020203" pitchFamily="34" charset="0"/>
              <a:cs typeface="Segoe UI Light" panose="020B0502040204020203" pitchFamily="34" charset="0"/>
            </a:endParaRPr>
          </a:p>
          <a:p>
            <a:r>
              <a:rPr lang="en-US" sz="1100" b="1" kern="1200">
                <a:solidFill>
                  <a:schemeClr val="tx1"/>
                </a:solidFill>
                <a:effectLst/>
                <a:latin typeface="Segoe UI Light"/>
                <a:cs typeface="Segoe UI Light"/>
              </a:rPr>
              <a:t>More collaboration. </a:t>
            </a:r>
            <a:r>
              <a:rPr lang="en-US" sz="1100" kern="1200">
                <a:solidFill>
                  <a:schemeClr val="tx1"/>
                </a:solidFill>
                <a:effectLst/>
                <a:latin typeface="Segoe UI Light"/>
                <a:cs typeface="Segoe UI Light"/>
              </a:rPr>
              <a:t>There is a movement toward transparency and inclusivity in how decisions are made. Organization structures are becoming more flat. And those teams are </a:t>
            </a:r>
            <a:r>
              <a:rPr lang="en-US" sz="1100">
                <a:latin typeface="Segoe UI Light"/>
                <a:cs typeface="Segoe UI Light"/>
              </a:rPr>
              <a:t>dynamic</a:t>
            </a:r>
            <a:r>
              <a:rPr lang="en-US" sz="1100" kern="1200">
                <a:solidFill>
                  <a:schemeClr val="tx1"/>
                </a:solidFill>
                <a:effectLst/>
                <a:latin typeface="Segoe UI Light"/>
                <a:cs typeface="Segoe UI Light"/>
              </a:rPr>
              <a:t>. It's rare that people don’t change on a </a:t>
            </a:r>
            <a:r>
              <a:rPr lang="en-US" sz="1100">
                <a:latin typeface="Segoe UI Light"/>
                <a:cs typeface="Segoe UI Light"/>
              </a:rPr>
              <a:t>multi-month</a:t>
            </a:r>
            <a:r>
              <a:rPr lang="en-US" sz="1100" kern="1200">
                <a:solidFill>
                  <a:schemeClr val="tx1"/>
                </a:solidFill>
                <a:effectLst/>
                <a:latin typeface="Segoe UI Light"/>
                <a:cs typeface="Segoe UI Light"/>
              </a:rPr>
              <a:t> project</a:t>
            </a:r>
            <a:r>
              <a:rPr lang="en-US" sz="1100">
                <a:latin typeface="Segoe UI Light"/>
                <a:cs typeface="Segoe UI Light"/>
              </a:rPr>
              <a:t>, which means there is a greater need for communication and </a:t>
            </a:r>
            <a:r>
              <a:rPr lang="en-US" sz="1100" kern="1200">
                <a:solidFill>
                  <a:schemeClr val="tx1"/>
                </a:solidFill>
                <a:effectLst/>
                <a:latin typeface="Segoe UI Light"/>
                <a:cs typeface="Segoe UI Light"/>
              </a:rPr>
              <a:t>collaboration</a:t>
            </a:r>
            <a:r>
              <a:rPr lang="en-US" sz="1100">
                <a:latin typeface="Segoe UI Light"/>
                <a:cs typeface="Segoe UI Light"/>
              </a:rPr>
              <a:t> to sustain performance and drive results</a:t>
            </a:r>
            <a:r>
              <a:rPr lang="en-US" sz="1100" kern="1200">
                <a:solidFill>
                  <a:schemeClr val="tx1"/>
                </a:solidFill>
                <a:effectLst/>
                <a:latin typeface="Segoe UI Light"/>
                <a:cs typeface="Segoe UI Light"/>
              </a:rPr>
              <a:t>.  </a:t>
            </a:r>
            <a:endParaRPr lang="en-US" sz="1100" b="1" kern="1200">
              <a:solidFill>
                <a:schemeClr val="tx1"/>
              </a:solidFill>
              <a:effectLst/>
              <a:latin typeface="Segoe UI Light"/>
              <a:cs typeface="Segoe UI Light"/>
            </a:endParaRPr>
          </a:p>
          <a:p>
            <a:pPr>
              <a:defRPr/>
            </a:pPr>
            <a:endParaRPr lang="en-US" sz="1100" kern="1200">
              <a:solidFill>
                <a:schemeClr val="tx1"/>
              </a:solidFill>
              <a:latin typeface="Segoe UI Light" panose="020B0502040204020203" pitchFamily="34" charset="0"/>
              <a:cs typeface="Segoe UI Light" panose="020B0502040204020203" pitchFamily="34" charset="0"/>
            </a:endParaRPr>
          </a:p>
          <a:p>
            <a:pPr>
              <a:defRPr/>
            </a:pPr>
            <a:r>
              <a:rPr lang="en-US" sz="1100" b="1">
                <a:latin typeface="Segoe UI Light"/>
                <a:cs typeface="Segoe UI Light"/>
              </a:rPr>
              <a:t>Increased productivity.</a:t>
            </a:r>
            <a:r>
              <a:rPr lang="en-US" sz="1100">
                <a:latin typeface="Segoe UI Light"/>
                <a:cs typeface="Segoe UI Light"/>
              </a:rPr>
              <a:t> </a:t>
            </a:r>
            <a:r>
              <a:rPr lang="en-US" sz="1100">
                <a:latin typeface="Segoe UI Light" panose="020B0502040204020203" pitchFamily="34" charset="0"/>
                <a:cs typeface="Segoe UI Light" panose="020B0502040204020203" pitchFamily="34" charset="0"/>
              </a:rPr>
              <a:t>When someone new joins a team, the first step is usually for all team members to go through their email and find the information needed to get the new person up to speed. It doesn't help when information and project files are scattered throughout their inboxes. In order to avoid falling behind on deadlines, it’s essential that all documents and files are consolidated in a single, shared place for easy viewing and modification. This calls for increased productivity. </a:t>
            </a:r>
          </a:p>
          <a:p>
            <a:pPr>
              <a:defRPr/>
            </a:pPr>
            <a:endParaRPr lang="en-US" sz="1100" b="1">
              <a:latin typeface="Segoe UI Light" panose="020B0502040204020203" pitchFamily="34" charset="0"/>
              <a:cs typeface="Segoe UI Light" panose="020B0502040204020203" pitchFamily="34" charset="0"/>
            </a:endParaRPr>
          </a:p>
          <a:p>
            <a:pPr>
              <a:defRPr/>
            </a:pPr>
            <a:r>
              <a:rPr lang="en-US" sz="1100" b="1" kern="1200">
                <a:solidFill>
                  <a:schemeClr val="tx1"/>
                </a:solidFill>
                <a:latin typeface="Segoe UI Light"/>
                <a:cs typeface="Segoe UI Light"/>
              </a:rPr>
              <a:t>Greater mobility. </a:t>
            </a:r>
            <a:r>
              <a:rPr lang="en-US" sz="1100" b="0" kern="1200">
                <a:solidFill>
                  <a:schemeClr val="tx1"/>
                </a:solidFill>
                <a:latin typeface="Segoe UI Light"/>
                <a:cs typeface="Segoe UI Light"/>
              </a:rPr>
              <a:t>In addition to an increase in the amount of collaboration</a:t>
            </a:r>
            <a:r>
              <a:rPr lang="en-US" sz="1100">
                <a:latin typeface="Segoe UI Light"/>
                <a:cs typeface="Segoe UI Light"/>
              </a:rPr>
              <a:t> and productivity</a:t>
            </a:r>
            <a:r>
              <a:rPr lang="en-US" sz="1100" b="0" kern="1200">
                <a:solidFill>
                  <a:schemeClr val="tx1"/>
                </a:solidFill>
                <a:latin typeface="Segoe UI Light"/>
                <a:cs typeface="Segoe UI Light"/>
              </a:rPr>
              <a:t>, there are other characteristics that are different about how we’re working together today.</a:t>
            </a:r>
            <a:r>
              <a:rPr lang="en-US" sz="1100" kern="1200">
                <a:solidFill>
                  <a:schemeClr val="tx1"/>
                </a:solidFill>
                <a:effectLst/>
                <a:latin typeface="Segoe UI Light"/>
                <a:cs typeface="Segoe UI Light"/>
              </a:rPr>
              <a:t> There’s a greater need to enable communication and productivity regardless of where team members are located.</a:t>
            </a:r>
          </a:p>
          <a:p>
            <a:pPr>
              <a:defRPr/>
            </a:pPr>
            <a:endParaRPr lang="en-US" sz="1100" kern="1200">
              <a:solidFill>
                <a:schemeClr val="tx1"/>
              </a:solidFill>
              <a:effectLst/>
              <a:latin typeface="Segoe UI Light"/>
              <a:cs typeface="Segoe UI Light"/>
            </a:endParaRPr>
          </a:p>
          <a:p>
            <a:pPr>
              <a:spcAft>
                <a:spcPts val="600"/>
              </a:spcAft>
              <a:defRPr/>
            </a:pPr>
            <a:r>
              <a:rPr lang="en-US" sz="1100" b="0" kern="1200">
                <a:solidFill>
                  <a:schemeClr val="tx1"/>
                </a:solidFill>
                <a:latin typeface="Segoe UI Light"/>
                <a:cs typeface="Segoe UI Light"/>
              </a:rPr>
              <a:t>Most employees juggle their jobs with busy personal lives. People are increasingly looking to work remotely and adjust their hours and schedules as needed (without compromising either their personal well-being or work productivity).</a:t>
            </a:r>
            <a:r>
              <a:rPr lang="en-US" sz="1100">
                <a:latin typeface="Segoe UI Light"/>
                <a:cs typeface="Segoe UI Light"/>
              </a:rPr>
              <a:t> And here are some reasons why: </a:t>
            </a:r>
            <a:endParaRPr lang="en-US" sz="1100" b="0" kern="1200">
              <a:solidFill>
                <a:schemeClr val="tx1"/>
              </a:solidFill>
              <a:latin typeface="Segoe UI Light"/>
              <a:cs typeface="Segoe UI Light"/>
            </a:endParaRPr>
          </a:p>
          <a:p>
            <a:pPr marL="171450" marR="0" lvl="0" indent="-171450" algn="l" defTabSz="9326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effectLst/>
                <a:latin typeface="Segoe UI Light"/>
                <a:cs typeface="Segoe UI Light"/>
              </a:rPr>
              <a:t>Teams are increasingly geo distributed.</a:t>
            </a:r>
          </a:p>
          <a:p>
            <a:pPr marL="171450" indent="-171450">
              <a:buFont typeface="Arial" panose="020B0604020202020204" pitchFamily="34" charset="0"/>
              <a:buChar char="•"/>
            </a:pPr>
            <a:r>
              <a:rPr lang="en-US" sz="1100" b="0" kern="1200">
                <a:solidFill>
                  <a:schemeClr val="tx1"/>
                </a:solidFill>
                <a:latin typeface="Segoe UI Light"/>
                <a:cs typeface="Segoe UI Light"/>
              </a:rPr>
              <a:t>People on teams are a mix of employees and outside vendors.</a:t>
            </a:r>
            <a:r>
              <a:rPr lang="en-US" sz="1100">
                <a:latin typeface="Segoe UI Light"/>
                <a:cs typeface="Segoe UI Light"/>
              </a:rPr>
              <a:t> </a:t>
            </a:r>
            <a:endParaRPr lang="en-US" sz="1100" b="0" kern="1200">
              <a:solidFill>
                <a:schemeClr val="tx1"/>
              </a:solidFill>
              <a:latin typeface="Segoe UI Light"/>
              <a:cs typeface="Segoe UI Light"/>
            </a:endParaRPr>
          </a:p>
          <a:p>
            <a:pPr marL="171450" marR="0" lvl="0" indent="-171450" algn="l" defTabSz="93268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a:solidFill>
                  <a:schemeClr val="tx1"/>
                </a:solidFill>
                <a:latin typeface="Segoe UI Light"/>
                <a:cs typeface="Segoe UI Light"/>
              </a:rPr>
              <a:t>Teams with remote workers have unique challenges. </a:t>
            </a:r>
            <a:r>
              <a:rPr lang="en-US" sz="1100" b="0" i="0" u="none" strike="noStrike" kern="1200">
                <a:solidFill>
                  <a:schemeClr val="tx1"/>
                </a:solidFill>
                <a:effectLst/>
                <a:latin typeface="Segoe UI Light"/>
                <a:cs typeface="Segoe UI Light"/>
              </a:rPr>
              <a:t>Because they’re not in the office with their team, remote workers often feel less engaged and connected to their company, which can hurt productivity and performance.</a:t>
            </a:r>
          </a:p>
          <a:p>
            <a:r>
              <a:rPr lang="en-US" sz="1100" kern="1200">
                <a:solidFill>
                  <a:schemeClr val="tx1"/>
                </a:solidFill>
                <a:effectLst/>
                <a:latin typeface="Segoe UI Light"/>
                <a:cs typeface="Segoe UI Light"/>
              </a:rPr>
              <a:t> </a:t>
            </a:r>
          </a:p>
          <a:p>
            <a:pPr>
              <a:defRPr/>
            </a:pPr>
            <a:r>
              <a:rPr lang="en-US" sz="1100">
                <a:latin typeface="Segoe UI Light"/>
                <a:cs typeface="Segoe UI Light"/>
              </a:rPr>
              <a:t>Today, we are finding that companies that embrace greater flexibility at work experience 25% less employee turnover than companies that do not allow remote work</a:t>
            </a:r>
            <a:r>
              <a:rPr lang="en-US" sz="1100" b="0" i="0" u="none" strike="noStrike" kern="1200">
                <a:solidFill>
                  <a:schemeClr val="tx1"/>
                </a:solidFill>
                <a:effectLst/>
                <a:latin typeface="Segoe UI Light"/>
                <a:cs typeface="Segoe UI Light"/>
              </a:rPr>
              <a:t> (</a:t>
            </a:r>
            <a:r>
              <a:rPr lang="en-US" sz="1100" b="1" i="0" u="none" strike="noStrike" kern="1200">
                <a:solidFill>
                  <a:schemeClr val="tx1"/>
                </a:solidFill>
                <a:effectLst/>
                <a:latin typeface="Segoe UI Light"/>
                <a:cs typeface="Segoe UI Light"/>
                <a:hlinkClick r:id="rId3"/>
              </a:rPr>
              <a:t>Owl Labs</a:t>
            </a:r>
            <a:r>
              <a:rPr lang="en-US" sz="1100" b="0" i="0" u="none" strike="noStrike" kern="1200">
                <a:solidFill>
                  <a:schemeClr val="tx1"/>
                </a:solidFill>
                <a:effectLst/>
                <a:latin typeface="Segoe UI Light"/>
                <a:cs typeface="Segoe UI Light"/>
              </a:rPr>
              <a:t>). In fact, 69% of millennials will trade other work benefits for flexible workspace options (</a:t>
            </a:r>
            <a:r>
              <a:rPr lang="en-US" sz="1100" b="1" i="0" u="none" strike="noStrike" kern="1200">
                <a:solidFill>
                  <a:schemeClr val="tx1"/>
                </a:solidFill>
                <a:effectLst/>
                <a:latin typeface="Segoe UI Light"/>
                <a:cs typeface="Segoe UI Light"/>
                <a:hlinkClick r:id="rId4"/>
              </a:rPr>
              <a:t>IWG</a:t>
            </a:r>
            <a:r>
              <a:rPr lang="en-US" sz="1100" b="0" i="0" u="none" strike="noStrike" kern="1200">
                <a:solidFill>
                  <a:schemeClr val="tx1"/>
                </a:solidFill>
                <a:effectLst/>
                <a:latin typeface="Segoe UI Light"/>
                <a:cs typeface="Segoe UI Light"/>
              </a:rPr>
              <a:t>). We also see that small companies are twice as likely to hire remote employees (</a:t>
            </a:r>
            <a:r>
              <a:rPr lang="en-US" sz="1100" b="1" i="0" u="none" strike="noStrike" kern="1200">
                <a:solidFill>
                  <a:schemeClr val="tx1"/>
                </a:solidFill>
                <a:effectLst/>
                <a:latin typeface="Segoe UI Light"/>
                <a:cs typeface="Segoe UI Light"/>
                <a:hlinkClick r:id="rId3"/>
              </a:rPr>
              <a:t>Owl Labs</a:t>
            </a:r>
            <a:r>
              <a:rPr lang="en-US" sz="1100" b="1" i="0" u="none" strike="noStrike" kern="1200">
                <a:solidFill>
                  <a:schemeClr val="tx1"/>
                </a:solidFill>
                <a:effectLst/>
                <a:latin typeface="Segoe UI Light"/>
                <a:cs typeface="Segoe UI Light"/>
              </a:rPr>
              <a:t>) </a:t>
            </a:r>
            <a:r>
              <a:rPr lang="en-US" sz="1100" b="0" i="0" u="none" strike="noStrike" kern="1200">
                <a:solidFill>
                  <a:schemeClr val="tx1"/>
                </a:solidFill>
                <a:effectLst/>
                <a:latin typeface="Segoe UI Light"/>
                <a:cs typeface="Segoe UI Light"/>
              </a:rPr>
              <a:t>and a</a:t>
            </a:r>
            <a:r>
              <a:rPr lang="en-US" sz="1100">
                <a:latin typeface="Segoe UI Light"/>
                <a:cs typeface="Segoe UI Light"/>
              </a:rPr>
              <a:t>gile teams will become the norm in SMBs. </a:t>
            </a:r>
            <a:endParaRPr lang="en-US" sz="110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fld id="{5F2D3714-B553-A044-BA72-366907BA36B5}" type="slidenum">
              <a:rPr lang="en-US" smtClean="0"/>
              <a:t>3</a:t>
            </a:fld>
            <a:endParaRPr lang="en-US"/>
          </a:p>
        </p:txBody>
      </p:sp>
    </p:spTree>
    <p:extLst>
      <p:ext uri="{BB962C8B-B14F-4D97-AF65-F5344CB8AC3E}">
        <p14:creationId xmlns:p14="http://schemas.microsoft.com/office/powerpoint/2010/main" val="418190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09597" y="4400550"/>
            <a:ext cx="5715002" cy="3867150"/>
          </a:xfrm>
        </p:spPr>
        <p:txBody>
          <a:bodyPr/>
          <a:lstStyle/>
          <a:p>
            <a:r>
              <a:rPr lang="en-US" sz="1400" b="1">
                <a:latin typeface="Segoe UI Light" panose="020B0502040204020203" pitchFamily="34" charset="0"/>
                <a:cs typeface="Segoe UI Light" panose="020B0502040204020203" pitchFamily="34" charset="0"/>
              </a:rPr>
              <a:t>Are you prepared?</a:t>
            </a:r>
            <a:br>
              <a:rPr lang="en-US" sz="1400" b="1">
                <a:latin typeface="Segoe UI Light" panose="020B0502040204020203" pitchFamily="34" charset="0"/>
                <a:cs typeface="Segoe UI Light" panose="020B0502040204020203" pitchFamily="34" charset="0"/>
              </a:rPr>
            </a:br>
            <a:endParaRPr lang="en-US" sz="1400" b="1">
              <a:latin typeface="Segoe UI Light" panose="020B0502040204020203" pitchFamily="34" charset="0"/>
              <a:cs typeface="Segoe UI Light" panose="020B0502040204020203" pitchFamily="34" charset="0"/>
            </a:endParaRPr>
          </a:p>
          <a:p>
            <a:r>
              <a:rPr lang="en-US" sz="1400">
                <a:latin typeface="Segoe UI Light" panose="020B0502040204020203" pitchFamily="34" charset="0"/>
                <a:cs typeface="Segoe UI Light" panose="020B0502040204020203" pitchFamily="34" charset="0"/>
              </a:rPr>
              <a:t>Based on the trends we’ve seen, we can confidently say that teamwork looks different today. And it can be difficult to stay productive when there are ongoing technical and cultural changes happening all around you.  </a:t>
            </a:r>
          </a:p>
          <a:p>
            <a:endParaRPr lang="en-US" sz="1400">
              <a:latin typeface="Segoe UI Light" panose="020B0502040204020203" pitchFamily="34" charset="0"/>
              <a:cs typeface="Segoe UI Light" panose="020B0502040204020203" pitchFamily="34" charset="0"/>
            </a:endParaRPr>
          </a:p>
          <a:p>
            <a:pPr defTabSz="1629180">
              <a:defRPr/>
            </a:pPr>
            <a:r>
              <a:rPr lang="en-US" sz="1400">
                <a:latin typeface="Segoe UI Light" panose="020B0502040204020203" pitchFamily="34" charset="0"/>
                <a:cs typeface="Segoe UI Light" panose="020B0502040204020203" pitchFamily="34" charset="0"/>
              </a:rPr>
              <a:t>SMBs now face new challenges that come with trying to accommodate the rise of mobile workforces and dynamic team structures. It’s difficult to collaborate effectively when you cannot reach someone because they’re out of the office. And you may face productivity challenges when communication between team members dissolves into long email threads with various attachments and different versions of documents. While we won’t focus too much on this today, we do want to note that companies are finding it increasingly difficult to manage and secure your business files and applications when employees are accessing data on personal devices. This introduces serious security risks. </a:t>
            </a:r>
          </a:p>
        </p:txBody>
      </p:sp>
      <p:sp>
        <p:nvSpPr>
          <p:cNvPr id="4" name="Slide Number Placeholder 3"/>
          <p:cNvSpPr>
            <a:spLocks noGrp="1"/>
          </p:cNvSpPr>
          <p:nvPr>
            <p:ph type="sldNum" sz="quarter" idx="5"/>
          </p:nvPr>
        </p:nvSpPr>
        <p:spPr/>
        <p:txBody>
          <a:bodyPr/>
          <a:lstStyle/>
          <a:p>
            <a:fld id="{88A88191-85F7-BB44-A73A-4221217FCA17}" type="slidenum">
              <a:rPr lang="en-US" smtClean="0"/>
              <a:t>4</a:t>
            </a:fld>
            <a:endParaRPr lang="en-US"/>
          </a:p>
        </p:txBody>
      </p:sp>
    </p:spTree>
    <p:extLst>
      <p:ext uri="{BB962C8B-B14F-4D97-AF65-F5344CB8AC3E}">
        <p14:creationId xmlns:p14="http://schemas.microsoft.com/office/powerpoint/2010/main" val="404002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lang="en-US" sz="1400" b="0">
                <a:latin typeface="Segoe UI Light" panose="020B0502040204020203" pitchFamily="34" charset="0"/>
                <a:cs typeface="Segoe UI Light" panose="020B0502040204020203" pitchFamily="34" charset="0"/>
              </a:rPr>
              <a:t>The question now becomes, how do you help your business grow and adjust to the new ways that teams work? How can you enable greater collaboration and boost productivity across your entire organization? </a:t>
            </a:r>
          </a:p>
          <a:p>
            <a:endParaRPr lang="en-US" sz="1400" kern="1200">
              <a:solidFill>
                <a:schemeClr val="tx1"/>
              </a:solidFill>
              <a:effectLst/>
              <a:latin typeface="Segoe UI Light" panose="020B0502040204020203" pitchFamily="34" charset="0"/>
              <a:cs typeface="Segoe UI Light" panose="020B0502040204020203" pitchFamily="34" charset="0"/>
            </a:endParaRPr>
          </a:p>
          <a:p>
            <a:r>
              <a:rPr lang="en-US" sz="1400" kern="1200">
                <a:solidFill>
                  <a:schemeClr val="tx1"/>
                </a:solidFill>
                <a:effectLst/>
                <a:latin typeface="Segoe UI Light" panose="020B0502040204020203" pitchFamily="34" charset="0"/>
                <a:cs typeface="Segoe UI Light" panose="020B0502040204020203" pitchFamily="34" charset="0"/>
              </a:rPr>
              <a:t>What if you could purchase a single solution that lets your employees work anywhere on any device and includes email, calendars, and file storage, as well as a hub for teamwork? </a:t>
            </a:r>
          </a:p>
          <a:p>
            <a:endParaRPr lang="en-US" sz="1400" kern="1200">
              <a:solidFill>
                <a:schemeClr val="tx1"/>
              </a:solidFill>
              <a:effectLst/>
              <a:latin typeface="Segoe UI Light" panose="020B0502040204020203" pitchFamily="34" charset="0"/>
              <a:cs typeface="Segoe UI Light" panose="020B0502040204020203" pitchFamily="34" charset="0"/>
            </a:endParaRPr>
          </a:p>
          <a:p>
            <a:r>
              <a:rPr lang="en-US" sz="1400" kern="1200">
                <a:solidFill>
                  <a:schemeClr val="tx1"/>
                </a:solidFill>
                <a:effectLst/>
                <a:latin typeface="Segoe UI Light" panose="020B0502040204020203" pitchFamily="34" charset="0"/>
                <a:cs typeface="Segoe UI Light" panose="020B0502040204020203" pitchFamily="34" charset="0"/>
              </a:rPr>
              <a:t>With Microsoft 365, you get all the familiar productivity apps your employees use every day like Word, Excel, and PowerPoint, in addition to a collaboration platform that connects your people to the communication channels, online resources, and meetings they need to get work done. And what’s great is the solution already includes simple device management and always-on security to protect your data and defend against advanced cyberthreats. </a:t>
            </a:r>
          </a:p>
          <a:p>
            <a:endParaRPr lang="en-US" sz="14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2D3714-B553-A044-BA72-366907BA36B5}" type="slidenum">
              <a:rPr lang="en-US" smtClean="0"/>
              <a:t>5</a:t>
            </a:fld>
            <a:endParaRPr lang="en-US"/>
          </a:p>
        </p:txBody>
      </p:sp>
    </p:spTree>
    <p:extLst>
      <p:ext uri="{BB962C8B-B14F-4D97-AF65-F5344CB8AC3E}">
        <p14:creationId xmlns:p14="http://schemas.microsoft.com/office/powerpoint/2010/main" val="110242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lang="en-US" sz="1400">
                <a:latin typeface="Segoe UI Light" panose="020B0502040204020203" pitchFamily="34" charset="0"/>
                <a:cs typeface="Segoe UI Light" panose="020B0502040204020203" pitchFamily="34" charset="0"/>
              </a:rPr>
              <a:t>Work sometimes happens at the most inconvenient times. For example, what if you just left the office and a customer messages you with an urgent request? Nobody wants to turn around and head back to the office after they’re done for the day. </a:t>
            </a:r>
          </a:p>
          <a:p>
            <a:r>
              <a:rPr lang="en-US"/>
              <a:t> </a:t>
            </a:r>
          </a:p>
          <a:p>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6</a:t>
            </a:fld>
            <a:endParaRPr lang="en-US"/>
          </a:p>
        </p:txBody>
      </p:sp>
    </p:spTree>
    <p:extLst>
      <p:ext uri="{BB962C8B-B14F-4D97-AF65-F5344CB8AC3E}">
        <p14:creationId xmlns:p14="http://schemas.microsoft.com/office/powerpoint/2010/main" val="403324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2" y="4400550"/>
            <a:ext cx="5486400" cy="38671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Segoe UI Light" panose="020B0502040204020203" pitchFamily="34" charset="0"/>
                <a:cs typeface="Segoe UI Light" panose="020B0502040204020203" pitchFamily="34" charset="0"/>
              </a:rPr>
              <a:t>You need the ability to get work done on the go, at anytime, on any device while staying connected to your colleagues and customers. With Microsoft 365, this is not only possible, it’s easy.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Segoe UI Light" panose="020B0502040204020203" pitchFamily="34" charset="0"/>
                <a:cs typeface="Segoe UI Light" panose="020B0502040204020203" pitchFamily="34" charset="0"/>
              </a:rPr>
              <a:t>If you’ve stepped away from your office, you can still join a meeting on any device with a single click of a button.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Segoe UI Light" panose="020B0502040204020203" pitchFamily="34" charset="0"/>
              <a:cs typeface="Segoe UI Light" panose="020B0502040204020203" pitchFamily="34" charset="0"/>
            </a:endParaRPr>
          </a:p>
          <a:p>
            <a:pPr lvl="0" defTabSz="896386">
              <a:defRPr/>
            </a:pPr>
            <a:r>
              <a:rPr lang="en-US" sz="1200" b="1" kern="0">
                <a:gradFill>
                  <a:gsLst>
                    <a:gs pos="1250">
                      <a:srgbClr val="2C292A"/>
                    </a:gs>
                    <a:gs pos="100000">
                      <a:srgbClr val="2C292A"/>
                    </a:gs>
                  </a:gsLst>
                  <a:lin ang="5400000" scaled="0"/>
                </a:gradFill>
                <a:latin typeface="Segoe UI Light" panose="020B0502040204020203" pitchFamily="34" charset="0"/>
                <a:ea typeface="Segoe UI Semibold" charset="0"/>
                <a:cs typeface="Segoe UI Light" panose="020B0502040204020203" pitchFamily="34" charset="0"/>
              </a:rPr>
              <a:t>Work from anywhere </a:t>
            </a:r>
            <a:r>
              <a:rPr lang="en-US" sz="1200" kern="0">
                <a:gradFill>
                  <a:gsLst>
                    <a:gs pos="1250">
                      <a:srgbClr val="2C292A"/>
                    </a:gs>
                    <a:gs pos="100000">
                      <a:srgbClr val="2C292A"/>
                    </a:gs>
                  </a:gsLst>
                  <a:lin ang="5400000" scaled="0"/>
                </a:gradFill>
                <a:latin typeface="Segoe UI Light" panose="020B0502040204020203" pitchFamily="34" charset="0"/>
                <a:cs typeface="Segoe UI Light" panose="020B0502040204020203" pitchFamily="34" charset="0"/>
              </a:rPr>
              <a:t>by holding online meetings with anyone inside or outside your organization.</a:t>
            </a:r>
          </a:p>
          <a:p>
            <a:pPr lvl="0" defTabSz="896386">
              <a:defRPr/>
            </a:pPr>
            <a:endParaRPr lang="en-US" sz="1200" kern="0">
              <a:gradFill>
                <a:gsLst>
                  <a:gs pos="1250">
                    <a:srgbClr val="2C292A"/>
                  </a:gs>
                  <a:gs pos="100000">
                    <a:srgbClr val="2C292A"/>
                  </a:gs>
                </a:gsLst>
                <a:lin ang="5400000" scaled="0"/>
              </a:gradFill>
              <a:latin typeface="Segoe UI Light" panose="020B0502040204020203" pitchFamily="34" charset="0"/>
              <a:cs typeface="Segoe UI Light" panose="020B0502040204020203" pitchFamily="34" charset="0"/>
            </a:endParaRPr>
          </a:p>
          <a:p>
            <a:pPr defTabSz="896386">
              <a:defRPr/>
            </a:pPr>
            <a:r>
              <a:rPr lang="en-US" sz="1200" b="1" kern="0">
                <a:gradFill>
                  <a:gsLst>
                    <a:gs pos="1250">
                      <a:srgbClr val="2C292A"/>
                    </a:gs>
                    <a:gs pos="100000">
                      <a:srgbClr val="2C292A"/>
                    </a:gs>
                  </a:gsLst>
                  <a:lin ang="5400000" scaled="0"/>
                </a:gradFill>
                <a:latin typeface="Segoe UI Light" panose="020B0502040204020203" pitchFamily="34" charset="0"/>
                <a:cs typeface="Segoe UI Light" panose="020B0502040204020203" pitchFamily="34" charset="0"/>
              </a:rPr>
              <a:t>Make work easy </a:t>
            </a:r>
            <a:r>
              <a:rPr lang="en-US" sz="1200" kern="0">
                <a:gradFill>
                  <a:gsLst>
                    <a:gs pos="1250">
                      <a:srgbClr val="2C292A"/>
                    </a:gs>
                    <a:gs pos="100000">
                      <a:srgbClr val="2C292A"/>
                    </a:gs>
                  </a:gsLst>
                  <a:lin ang="5400000" scaled="0"/>
                </a:gradFill>
                <a:latin typeface="Segoe UI Light" panose="020B0502040204020203" pitchFamily="34" charset="0"/>
                <a:cs typeface="Segoe UI Light" panose="020B0502040204020203" pitchFamily="34" charset="0"/>
              </a:rPr>
              <a:t>using the meeting scheduling assistant, sharing screens, and using collaborative note taking as part of online meetings. You can also record meetings to save or share with others. </a:t>
            </a:r>
          </a:p>
          <a:p>
            <a:pPr lvl="0" defTabSz="896386">
              <a:defRPr/>
            </a:pPr>
            <a:endParaRPr lang="en-US" sz="1200" kern="0">
              <a:gradFill>
                <a:gsLst>
                  <a:gs pos="1250">
                    <a:srgbClr val="2C292A"/>
                  </a:gs>
                  <a:gs pos="100000">
                    <a:srgbClr val="2C292A"/>
                  </a:gs>
                </a:gsLst>
                <a:lin ang="5400000" scaled="0"/>
              </a:gradFill>
              <a:latin typeface="Segoe UI Light" panose="020B0502040204020203" pitchFamily="34" charset="0"/>
              <a:cs typeface="Segoe UI Light" panose="020B0502040204020203" pitchFamily="34" charset="0"/>
            </a:endParaRPr>
          </a:p>
          <a:p>
            <a:pPr lvl="0" defTabSz="896386">
              <a:defRPr/>
            </a:pPr>
            <a:r>
              <a:rPr lang="en-US" sz="1200" b="1" kern="0">
                <a:gradFill>
                  <a:gsLst>
                    <a:gs pos="1250">
                      <a:srgbClr val="2C292A"/>
                    </a:gs>
                    <a:gs pos="100000">
                      <a:srgbClr val="2C292A"/>
                    </a:gs>
                  </a:gsLst>
                  <a:lin ang="5400000" scaled="0"/>
                </a:gradFill>
                <a:latin typeface="Segoe UI Light" panose="020B0502040204020203" pitchFamily="34" charset="0"/>
                <a:cs typeface="Segoe UI Light" panose="020B0502040204020203" pitchFamily="34" charset="0"/>
              </a:rPr>
              <a:t>Collaborate in real time </a:t>
            </a:r>
            <a:r>
              <a:rPr lang="en-US" sz="1200" kern="0">
                <a:gradFill>
                  <a:gsLst>
                    <a:gs pos="1250">
                      <a:srgbClr val="2C292A"/>
                    </a:gs>
                    <a:gs pos="100000">
                      <a:srgbClr val="2C292A"/>
                    </a:gs>
                  </a:gsLst>
                  <a:lin ang="5400000" scaled="0"/>
                </a:gradFill>
                <a:latin typeface="Segoe UI Light" panose="020B0502040204020203" pitchFamily="34" charset="0"/>
                <a:cs typeface="Segoe UI Light" panose="020B0502040204020203" pitchFamily="34" charset="0"/>
              </a:rPr>
              <a:t>with 1:1 or group chats centered around different workstreams.</a:t>
            </a:r>
          </a:p>
          <a:p>
            <a:pPr lvl="0" defTabSz="896386">
              <a:defRPr/>
            </a:pPr>
            <a:endParaRPr lang="en-US" sz="1200" kern="0">
              <a:gradFill>
                <a:gsLst>
                  <a:gs pos="1250">
                    <a:srgbClr val="2C292A"/>
                  </a:gs>
                  <a:gs pos="100000">
                    <a:srgbClr val="2C292A"/>
                  </a:gs>
                </a:gsLst>
                <a:lin ang="5400000" scaled="0"/>
              </a:gradFill>
              <a:latin typeface="Segoe UI Light" panose="020B0502040204020203" pitchFamily="34" charset="0"/>
              <a:cs typeface="Segoe UI Light" panose="020B0502040204020203" pitchFamily="34" charset="0"/>
            </a:endParaRPr>
          </a:p>
          <a:p>
            <a:pPr lvl="0" defTabSz="896386">
              <a:defRPr/>
            </a:pPr>
            <a:r>
              <a:rPr lang="en-US" sz="1200" kern="0">
                <a:gradFill>
                  <a:gsLst>
                    <a:gs pos="1250">
                      <a:srgbClr val="2C292A"/>
                    </a:gs>
                    <a:gs pos="100000">
                      <a:srgbClr val="2C292A"/>
                    </a:gs>
                  </a:gsLst>
                  <a:lin ang="5400000" scaled="0"/>
                </a:gradFill>
                <a:latin typeface="Segoe UI Light" panose="020B0502040204020203" pitchFamily="34" charset="0"/>
                <a:cs typeface="Segoe UI Light" panose="020B0502040204020203" pitchFamily="34" charset="0"/>
              </a:rPr>
              <a:t>What’s more, after your meeting has concluded, you don’t need to worry about forgetting details or action items. Access shared files and notes that already exist in one place for easy viewing and follow up. Once you’re back at the office, jump right back into work projects without missing a beat.  </a:t>
            </a:r>
            <a:endParaRPr lang="en-US" sz="1200" kern="1200">
              <a:solidFill>
                <a:schemeClr val="tx1"/>
              </a:solidFill>
              <a:effectLst/>
              <a:latin typeface="Segoe UI Light" panose="020B0502040204020203" pitchFamily="34" charset="0"/>
              <a:cs typeface="Segoe UI Light" panose="020B0502040204020203" pitchFamily="34" charset="0"/>
            </a:endParaRPr>
          </a:p>
          <a:p>
            <a:endParaRPr lang="en-US" sz="24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2D3714-B553-A044-BA72-366907BA36B5}" type="slidenum">
              <a:rPr lang="en-US" smtClean="0"/>
              <a:t>7</a:t>
            </a:fld>
            <a:endParaRPr lang="en-US"/>
          </a:p>
        </p:txBody>
      </p:sp>
    </p:spTree>
    <p:extLst>
      <p:ext uri="{BB962C8B-B14F-4D97-AF65-F5344CB8AC3E}">
        <p14:creationId xmlns:p14="http://schemas.microsoft.com/office/powerpoint/2010/main" val="205380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kern="1200">
                <a:solidFill>
                  <a:schemeClr val="tx1"/>
                </a:solidFill>
                <a:effectLst/>
                <a:latin typeface="Segoe UI Light"/>
                <a:cs typeface="Segoe UI Light"/>
              </a:rPr>
              <a:t>If you’re able to access work emails and files on your personal devices, </a:t>
            </a:r>
            <a:r>
              <a:rPr lang="en-US" sz="1400">
                <a:latin typeface="Segoe UI Light"/>
                <a:cs typeface="Segoe UI Light"/>
              </a:rPr>
              <a:t>it can be easy to accidentally leak company data in ways that you don't realize. You also want to make sure that you never</a:t>
            </a:r>
            <a:r>
              <a:rPr lang="en-US" sz="1400" kern="1200">
                <a:solidFill>
                  <a:schemeClr val="tx1"/>
                </a:solidFill>
                <a:effectLst/>
                <a:latin typeface="Segoe UI Light"/>
                <a:cs typeface="Segoe UI Light"/>
              </a:rPr>
              <a:t> lose </a:t>
            </a:r>
            <a:r>
              <a:rPr lang="en-US" sz="1400">
                <a:latin typeface="Segoe UI Light"/>
                <a:cs typeface="Segoe UI Light"/>
              </a:rPr>
              <a:t>that mobile device</a:t>
            </a:r>
            <a:r>
              <a:rPr lang="en-US" sz="1400" kern="1200">
                <a:solidFill>
                  <a:schemeClr val="tx1"/>
                </a:solidFill>
                <a:effectLst/>
                <a:latin typeface="Segoe UI Light"/>
                <a:cs typeface="Segoe UI Light"/>
              </a:rPr>
              <a:t>. But we’re all human, and it can be easy to accidentally leave your phone somewhere like a restaurant, a company event, or a cab. And that can create a lot of stress for a company.</a:t>
            </a:r>
            <a:r>
              <a:rPr lang="en-US" sz="1400">
                <a:latin typeface="Segoe UI Light"/>
                <a:cs typeface="Segoe UI Light"/>
              </a:rPr>
              <a:t> </a:t>
            </a:r>
            <a:endParaRPr lang="en-US" sz="1400" kern="1200">
              <a:solidFill>
                <a:schemeClr val="tx1"/>
              </a:solidFill>
              <a:effectLst/>
              <a:latin typeface="Segoe UI Light" panose="020B0502040204020203" pitchFamily="34" charset="0"/>
              <a:cs typeface="Segoe UI Light" panose="020B0502040204020203" pitchFamily="34" charset="0"/>
            </a:endParaRPr>
          </a:p>
          <a:p>
            <a:pPr marL="0" marR="0" lvl="0" indent="0" algn="l" defTabSz="932688" rtl="0" eaLnBrk="1" fontAlgn="auto" latinLnBrk="0" hangingPunct="1">
              <a:lnSpc>
                <a:spcPct val="100000"/>
              </a:lnSpc>
              <a:spcBef>
                <a:spcPts val="0"/>
              </a:spcBef>
              <a:spcAft>
                <a:spcPts val="0"/>
              </a:spcAft>
              <a:buClrTx/>
              <a:buSzTx/>
              <a:buFontTx/>
              <a:buNone/>
              <a:tabLst/>
              <a:defRPr/>
            </a:pPr>
            <a:endParaRPr lang="en-US">
              <a:latin typeface="Calibri" panose="020F0502020204030204"/>
              <a:cs typeface="Calibri" panose="020F0502020204030204"/>
            </a:endParaRPr>
          </a:p>
          <a:p>
            <a:pPr marL="0" marR="0" lvl="0" indent="0" algn="l" defTabSz="932688"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8</a:t>
            </a:fld>
            <a:endParaRPr lang="en-US"/>
          </a:p>
        </p:txBody>
      </p:sp>
    </p:spTree>
    <p:extLst>
      <p:ext uri="{BB962C8B-B14F-4D97-AF65-F5344CB8AC3E}">
        <p14:creationId xmlns:p14="http://schemas.microsoft.com/office/powerpoint/2010/main" val="3239824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09597" y="4457700"/>
            <a:ext cx="5715002" cy="3600450"/>
          </a:xfrm>
        </p:spPr>
        <p:txBody>
          <a:bodyPr/>
          <a:lstStyle/>
          <a:p>
            <a:r>
              <a:rPr lang="en-US" sz="1400">
                <a:latin typeface="Segoe UI Light"/>
                <a:cs typeface="Segoe UI Light"/>
              </a:rPr>
              <a:t>You never want someone who isn’t authorized to access your company's information. And if you use personal phones to access that data, the risk is steeper. </a:t>
            </a:r>
            <a:endParaRPr lang="en-US" sz="1400">
              <a:latin typeface="Segoe UI Light" panose="020B0502040204020203" pitchFamily="34" charset="0"/>
              <a:cs typeface="Segoe UI Light" panose="020B0502040204020203" pitchFamily="34" charset="0"/>
            </a:endParaRPr>
          </a:p>
          <a:p>
            <a:endParaRPr lang="en-US" sz="1400">
              <a:latin typeface="Segoe UI Light" panose="020B0502040204020203" pitchFamily="34" charset="0"/>
              <a:cs typeface="Segoe UI Light" panose="020B0502040204020203" pitchFamily="34" charset="0"/>
            </a:endParaRPr>
          </a:p>
          <a:p>
            <a:r>
              <a:rPr lang="en-US" sz="1400">
                <a:latin typeface="Segoe UI Light"/>
                <a:cs typeface="Segoe UI Light"/>
              </a:rPr>
              <a:t>The solution is not to tell employees to never use their personal devices for work. Or that they just can’t bring their work phones and laptops home. That doesn’t help your company modernize and embrace a flexible work environment. Instead, the solution is to enable collaboration from anywhere by securing your devices—especially phones. </a:t>
            </a:r>
          </a:p>
          <a:p>
            <a:endParaRPr lang="en-US" sz="1400">
              <a:latin typeface="Segoe UI Light" panose="020B0502040204020203" pitchFamily="34" charset="0"/>
              <a:cs typeface="Segoe UI Light" panose="020B0502040204020203" pitchFamily="34" charset="0"/>
            </a:endParaRPr>
          </a:p>
          <a:p>
            <a:r>
              <a:rPr lang="en-US" sz="1400">
                <a:latin typeface="Segoe UI Light"/>
                <a:cs typeface="Segoe UI Light"/>
              </a:rPr>
              <a:t>With Microsoft 365, if a company-issued device or personal device that connects to business applications and files is lost or stolen, you have nothing to worry about. Our comprehensive product gives you </a:t>
            </a:r>
            <a:r>
              <a:rPr lang="en-US" sz="1400" kern="1200">
                <a:solidFill>
                  <a:schemeClr val="tx1"/>
                </a:solidFill>
                <a:effectLst/>
                <a:latin typeface="Segoe UI Light"/>
                <a:cs typeface="Segoe UI Light"/>
              </a:rPr>
              <a:t>peace of mind with built-in mobile device management, including the ability to wipe business data on missing devices without affecting personal information. That means you can enjoy greater flexibility when it comes to where and how you work without needing to stress about a potential security breach.</a:t>
            </a:r>
            <a:r>
              <a:rPr lang="en-US" sz="1400">
                <a:latin typeface="Segoe UI Light"/>
                <a:cs typeface="Segoe UI Light"/>
              </a:rPr>
              <a:t> </a:t>
            </a:r>
            <a:endParaRPr lang="en-US" sz="1400" kern="1200">
              <a:solidFill>
                <a:schemeClr val="tx1"/>
              </a:solidFill>
              <a:effectLst/>
              <a:latin typeface="Segoe UI Light" panose="020B0502040204020203" pitchFamily="34" charset="0"/>
              <a:cs typeface="Segoe UI Light" panose="020B0502040204020203" pitchFamily="34" charset="0"/>
            </a:endParaRPr>
          </a:p>
          <a:p>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9</a:t>
            </a:fld>
            <a:endParaRPr lang="en-US"/>
          </a:p>
        </p:txBody>
      </p:sp>
    </p:spTree>
    <p:extLst>
      <p:ext uri="{BB962C8B-B14F-4D97-AF65-F5344CB8AC3E}">
        <p14:creationId xmlns:p14="http://schemas.microsoft.com/office/powerpoint/2010/main" val="1775233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38159" y="3090314"/>
            <a:ext cx="9590082" cy="1828800"/>
          </a:xfrm>
          <a:noFill/>
        </p:spPr>
        <p:txBody>
          <a:bodyPr lIns="0" tIns="0" rIns="0" bIns="182880" anchor="b" anchorCtr="0"/>
          <a:lstStyle>
            <a:lvl1pPr>
              <a:defRPr sz="5400" strike="noStrike" spc="-150" baseline="0">
                <a:solidFill>
                  <a:srgbClr val="000000"/>
                </a:solidFill>
              </a:defRPr>
            </a:lvl1pPr>
          </a:lstStyle>
          <a:p>
            <a:r>
              <a:rPr lang="en-US"/>
              <a:t>Microsoft 365</a:t>
            </a:r>
            <a:br>
              <a:rPr lang="en-US"/>
            </a:br>
            <a:r>
              <a:rPr lang="en-US"/>
              <a:t>title or event name</a:t>
            </a:r>
          </a:p>
        </p:txBody>
      </p:sp>
      <p:sp>
        <p:nvSpPr>
          <p:cNvPr id="5" name="Text Placeholder 4"/>
          <p:cNvSpPr>
            <a:spLocks noGrp="1"/>
          </p:cNvSpPr>
          <p:nvPr>
            <p:ph type="body" sz="quarter" idx="12" hasCustomPrompt="1"/>
          </p:nvPr>
        </p:nvSpPr>
        <p:spPr>
          <a:xfrm>
            <a:off x="434978" y="4935118"/>
            <a:ext cx="9590082" cy="964256"/>
          </a:xfrm>
          <a:noFill/>
        </p:spPr>
        <p:txBody>
          <a:bodyPr lIns="0" tIns="0" rIns="0" bIns="0">
            <a:noAutofit/>
          </a:bodyPr>
          <a:lstStyle>
            <a:lvl1pPr marL="0" indent="0">
              <a:lnSpc>
                <a:spcPct val="100000"/>
              </a:lnSpc>
              <a:spcBef>
                <a:spcPts val="0"/>
              </a:spcBef>
              <a:buNone/>
              <a:defRPr sz="1600" spc="0" baseline="0">
                <a:solidFill>
                  <a:srgbClr val="000000"/>
                </a:solidFill>
                <a:latin typeface="+mn-lt"/>
              </a:defRPr>
            </a:lvl1pPr>
          </a:lstStyle>
          <a:p>
            <a:pPr lvl="0"/>
            <a:r>
              <a:rPr lang="en-US"/>
              <a:t>Author name</a:t>
            </a:r>
          </a:p>
          <a:p>
            <a:pPr lvl="0"/>
            <a:r>
              <a:rPr lang="en-US"/>
              <a:t>Date</a:t>
            </a:r>
          </a:p>
        </p:txBody>
      </p:sp>
      <p:pic>
        <p:nvPicPr>
          <p:cNvPr id="18" name="Picture 17">
            <a:extLst>
              <a:ext uri="{FF2B5EF4-FFF2-40B4-BE49-F238E27FC236}">
                <a16:creationId xmlns:a16="http://schemas.microsoft.com/office/drawing/2014/main" id="{9F4A718E-6F7C-414B-B5B4-AA6809C768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8158" y="6409689"/>
            <a:ext cx="914400" cy="194005"/>
          </a:xfrm>
          <a:prstGeom prst="rect">
            <a:avLst/>
          </a:prstGeom>
        </p:spPr>
      </p:pic>
    </p:spTree>
    <p:extLst>
      <p:ext uri="{BB962C8B-B14F-4D97-AF65-F5344CB8AC3E}">
        <p14:creationId xmlns:p14="http://schemas.microsoft.com/office/powerpoint/2010/main" val="1557441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6102351" y="2188562"/>
            <a:ext cx="5895975" cy="3831241"/>
          </a:xfrm>
        </p:spPr>
        <p:txBody>
          <a:bodyPr anchor="ctr">
            <a:noAutofit/>
          </a:bodyPr>
          <a:lstStyle>
            <a:lvl1pPr algn="ctr">
              <a:defRPr sz="2000">
                <a:latin typeface="+mj-lt"/>
              </a:defRPr>
            </a:lvl1pPr>
          </a:lstStyle>
          <a:p>
            <a:r>
              <a:rPr lang="en-US"/>
              <a:t>Drop photo here</a:t>
            </a:r>
          </a:p>
        </p:txBody>
      </p:sp>
      <p:sp>
        <p:nvSpPr>
          <p:cNvPr id="4" name="Text Placeholder 3"/>
          <p:cNvSpPr>
            <a:spLocks noGrp="1"/>
          </p:cNvSpPr>
          <p:nvPr>
            <p:ph type="body" sz="quarter" idx="10" hasCustomPrompt="1"/>
          </p:nvPr>
        </p:nvSpPr>
        <p:spPr>
          <a:xfrm>
            <a:off x="434976" y="2188562"/>
            <a:ext cx="5241205" cy="2624741"/>
          </a:xfrm>
        </p:spPr>
        <p:txBody>
          <a:bodyPr wrap="square" lIns="0" tIns="0" rIns="0" bIns="0">
            <a:noAutofit/>
          </a:bodyPr>
          <a:lstStyle>
            <a:lvl1pPr marL="0" marR="0" indent="0" algn="l" defTabSz="932728" rtl="0" eaLnBrk="1" fontAlgn="auto" latinLnBrk="0" hangingPunct="1">
              <a:lnSpc>
                <a:spcPct val="90000"/>
              </a:lnSpc>
              <a:spcBef>
                <a:spcPts val="0"/>
              </a:spcBef>
              <a:spcAft>
                <a:spcPts val="2600"/>
              </a:spcAft>
              <a:buClrTx/>
              <a:buSzPct val="90000"/>
              <a:buFont typeface="Wingdings" panose="05000000000000000000" pitchFamily="2" charset="2"/>
              <a:buNone/>
              <a:tabLst/>
              <a:defRPr sz="2600" b="0" i="0">
                <a:solidFill>
                  <a:srgbClr val="000000"/>
                </a:solidFill>
                <a:latin typeface="+mn-lt"/>
              </a:defRPr>
            </a:lvl1pPr>
            <a:lvl2pPr marL="228597" marR="0" indent="0" algn="l" defTabSz="932728"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194" indent="0">
              <a:buNone/>
              <a:defRPr/>
            </a:lvl3pPr>
            <a:lvl4pPr marL="685790" indent="0">
              <a:buNone/>
              <a:defRPr/>
            </a:lvl4pPr>
            <a:lvl5pPr marL="914386" indent="0">
              <a:buNone/>
              <a:defRPr/>
            </a:lvl5pPr>
          </a:lstStyle>
          <a:p>
            <a:pPr lvl="0"/>
            <a:r>
              <a:rPr lang="pt-BR"/>
              <a:t>Subhead Segoe UI 26pt</a:t>
            </a:r>
          </a:p>
          <a:p>
            <a:pPr lvl="0"/>
            <a:r>
              <a:rPr lang="pt-BR"/>
              <a:t>Subhead Segoe UI 26pt</a:t>
            </a:r>
          </a:p>
          <a:p>
            <a:pPr lvl="0"/>
            <a:r>
              <a:rPr lang="pt-BR"/>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34975" y="449267"/>
            <a:ext cx="11563350" cy="754061"/>
          </a:xfrm>
          <a:prstGeom prst="rect">
            <a:avLst/>
          </a:prstGeom>
        </p:spPr>
        <p:txBody>
          <a:bodyPr vert="horz" wrap="square" lIns="0" tIns="164592" rIns="0" bIns="0" rtlCol="0" anchor="t">
            <a:noAutofit/>
          </a:bodyPr>
          <a:lstStyle>
            <a:lvl1pPr>
              <a:defRPr>
                <a:solidFill>
                  <a:srgbClr val="000000"/>
                </a:solidFill>
              </a:defRPr>
            </a:lvl1pPr>
          </a:lstStyle>
          <a:p>
            <a:r>
              <a:rPr lang="en-US"/>
              <a:t>Device layout</a:t>
            </a:r>
          </a:p>
        </p:txBody>
      </p:sp>
    </p:spTree>
    <p:extLst>
      <p:ext uri="{BB962C8B-B14F-4D97-AF65-F5344CB8AC3E}">
        <p14:creationId xmlns:p14="http://schemas.microsoft.com/office/powerpoint/2010/main" val="12155602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layout: three columns graphic and text">
    <p:bg>
      <p:bgRef idx="1001">
        <a:schemeClr val="bg1"/>
      </p:bgRef>
    </p:bg>
    <p:spTree>
      <p:nvGrpSpPr>
        <p:cNvPr id="1" name=""/>
        <p:cNvGrpSpPr/>
        <p:nvPr/>
      </p:nvGrpSpPr>
      <p:grpSpPr>
        <a:xfrm>
          <a:off x="0" y="0"/>
          <a:ext cx="0" cy="0"/>
          <a:chOff x="0" y="0"/>
          <a:chExt cx="0" cy="0"/>
        </a:xfrm>
      </p:grpSpPr>
      <p:sp>
        <p:nvSpPr>
          <p:cNvPr id="3" name="Rectangle 2"/>
          <p:cNvSpPr/>
          <p:nvPr userDrawn="1"/>
        </p:nvSpPr>
        <p:spPr bwMode="auto">
          <a:xfrm>
            <a:off x="434977" y="1631570"/>
            <a:ext cx="3705224" cy="319125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915211" y="1997457"/>
            <a:ext cx="2752725" cy="2459482"/>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6" name="Rectangle 5"/>
          <p:cNvSpPr/>
          <p:nvPr userDrawn="1"/>
        </p:nvSpPr>
        <p:spPr bwMode="auto">
          <a:xfrm>
            <a:off x="4367214" y="1631570"/>
            <a:ext cx="3695702" cy="319125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8289929" y="1631570"/>
            <a:ext cx="3708397" cy="319125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userDrawn="1">
            <p:ph sz="quarter" idx="18" hasCustomPrompt="1"/>
          </p:nvPr>
        </p:nvSpPr>
        <p:spPr>
          <a:xfrm>
            <a:off x="4841877" y="1997457"/>
            <a:ext cx="2752725" cy="2459482"/>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18" name="Content Placeholder 15"/>
          <p:cNvSpPr>
            <a:spLocks noGrp="1"/>
          </p:cNvSpPr>
          <p:nvPr userDrawn="1">
            <p:ph sz="quarter" idx="19" hasCustomPrompt="1"/>
          </p:nvPr>
        </p:nvSpPr>
        <p:spPr>
          <a:xfrm>
            <a:off x="8770908" y="1997457"/>
            <a:ext cx="2752725" cy="2459482"/>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userDrawn="1">
            <p:ph type="title" hasCustomPrompt="1"/>
          </p:nvPr>
        </p:nvSpPr>
        <p:spPr>
          <a:xfrm>
            <a:off x="434975" y="449267"/>
            <a:ext cx="11563350" cy="754061"/>
          </a:xfrm>
          <a:prstGeom prst="rect">
            <a:avLst/>
          </a:prstGeom>
        </p:spPr>
        <p:txBody>
          <a:bodyPr vert="horz" wrap="square" lIns="0" tIns="164592" rIns="0" bIns="0" rtlCol="0" anchor="t">
            <a:noAutofit/>
          </a:bodyPr>
          <a:lstStyle>
            <a:lvl1pPr>
              <a:defRPr>
                <a:solidFill>
                  <a:srgbClr val="000000"/>
                </a:solidFill>
              </a:defRPr>
            </a:lvl1pPr>
          </a:lstStyle>
          <a:p>
            <a:r>
              <a:rPr lang="en-US"/>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userDrawn="1">
            <p:ph type="body" sz="quarter" idx="11" hasCustomPrompt="1"/>
          </p:nvPr>
        </p:nvSpPr>
        <p:spPr>
          <a:xfrm>
            <a:off x="434976" y="5026024"/>
            <a:ext cx="3700402" cy="1333698"/>
          </a:xfrm>
        </p:spPr>
        <p:txBody>
          <a:bodyPr lIns="0" tIns="0" rIns="0" bIns="0"/>
          <a:lstStyle>
            <a:lvl1pPr marL="0" indent="0">
              <a:lnSpc>
                <a:spcPct val="100000"/>
              </a:lnSpc>
              <a:spcBef>
                <a:spcPts val="0"/>
              </a:spcBef>
              <a:spcAft>
                <a:spcPts val="800"/>
              </a:spcAft>
              <a:buNone/>
              <a:defRPr sz="1600" b="1">
                <a:solidFill>
                  <a:schemeClr val="accent1"/>
                </a:solidFill>
                <a:latin typeface="+mj-lt"/>
              </a:defRPr>
            </a:lvl1pPr>
            <a:lvl2pPr marL="0" marR="0" indent="0" algn="l" defTabSz="932728"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194" indent="0">
              <a:buNone/>
              <a:defRPr/>
            </a:lvl3pPr>
            <a:lvl4pPr marL="685790" indent="0">
              <a:buNone/>
              <a:defRPr/>
            </a:lvl4pPr>
            <a:lvl5pPr marL="914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userDrawn="1">
            <p:ph type="body" sz="quarter" idx="12" hasCustomPrompt="1"/>
          </p:nvPr>
        </p:nvSpPr>
        <p:spPr>
          <a:xfrm>
            <a:off x="4367214" y="5026024"/>
            <a:ext cx="3695701"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28"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194" indent="0">
              <a:buNone/>
              <a:defRPr/>
            </a:lvl3pPr>
            <a:lvl4pPr marL="685790" indent="0">
              <a:buNone/>
              <a:defRPr/>
            </a:lvl4pPr>
            <a:lvl5pPr marL="914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userDrawn="1">
            <p:ph type="body" sz="quarter" idx="13" hasCustomPrompt="1"/>
          </p:nvPr>
        </p:nvSpPr>
        <p:spPr>
          <a:xfrm>
            <a:off x="8289927" y="5026025"/>
            <a:ext cx="3708401"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28"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194" indent="0">
              <a:buNone/>
              <a:defRPr/>
            </a:lvl3pPr>
            <a:lvl4pPr marL="685790" indent="0">
              <a:buNone/>
              <a:defRPr/>
            </a:lvl4pPr>
            <a:lvl5pPr marL="914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Tree>
    <p:extLst>
      <p:ext uri="{BB962C8B-B14F-4D97-AF65-F5344CB8AC3E}">
        <p14:creationId xmlns:p14="http://schemas.microsoft.com/office/powerpoint/2010/main" val="17935616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userDrawn="1"/>
        </p:nvSpPr>
        <p:spPr bwMode="auto">
          <a:xfrm>
            <a:off x="9291700" y="1622048"/>
            <a:ext cx="2706625" cy="319125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userDrawn="1"/>
        </p:nvSpPr>
        <p:spPr bwMode="auto">
          <a:xfrm>
            <a:off x="6339461" y="1622048"/>
            <a:ext cx="2706625" cy="319125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userDrawn="1"/>
        </p:nvSpPr>
        <p:spPr bwMode="auto">
          <a:xfrm>
            <a:off x="3387219" y="1622048"/>
            <a:ext cx="2706625" cy="319125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userDrawn="1"/>
        </p:nvSpPr>
        <p:spPr bwMode="auto">
          <a:xfrm>
            <a:off x="434976" y="1622048"/>
            <a:ext cx="2706625" cy="319125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34975" y="444503"/>
            <a:ext cx="11563350" cy="758825"/>
          </a:xfrm>
        </p:spPr>
        <p:txBody>
          <a:bodyPr/>
          <a:lstStyle>
            <a:lvl1pPr>
              <a:defRPr/>
            </a:lvl1pPr>
          </a:lstStyle>
          <a:p>
            <a:r>
              <a:rPr lang="en-US"/>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86136" y="2178050"/>
            <a:ext cx="1604304" cy="2079244"/>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926445" y="2178050"/>
            <a:ext cx="1628170" cy="2079244"/>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34976" y="5026024"/>
            <a:ext cx="2706625" cy="1333698"/>
          </a:xfrm>
        </p:spPr>
        <p:txBody>
          <a:bodyPr lIns="0" tIns="0" rIns="0" bIns="0"/>
          <a:lstStyle>
            <a:lvl1pPr marL="0" indent="0">
              <a:lnSpc>
                <a:spcPct val="100000"/>
              </a:lnSpc>
              <a:spcBef>
                <a:spcPts val="0"/>
              </a:spcBef>
              <a:spcAft>
                <a:spcPts val="800"/>
              </a:spcAft>
              <a:buNone/>
              <a:defRPr sz="1600" b="1">
                <a:solidFill>
                  <a:schemeClr val="accent1"/>
                </a:solidFill>
                <a:latin typeface="+mj-lt"/>
              </a:defRPr>
            </a:lvl1pPr>
            <a:lvl2pPr marL="0" marR="0" indent="0" algn="l" defTabSz="932728"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194" indent="0">
              <a:buNone/>
              <a:defRPr/>
            </a:lvl3pPr>
            <a:lvl4pPr marL="685790" indent="0">
              <a:buNone/>
              <a:defRPr/>
            </a:lvl4pPr>
            <a:lvl5pPr marL="914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87219" y="5026024"/>
            <a:ext cx="2706625"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28"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194" indent="0">
              <a:buNone/>
              <a:defRPr/>
            </a:lvl3pPr>
            <a:lvl4pPr marL="685790" indent="0">
              <a:buNone/>
              <a:defRPr/>
            </a:lvl4pPr>
            <a:lvl5pPr marL="914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339461" y="5026024"/>
            <a:ext cx="2706625"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28"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194" indent="0">
              <a:buNone/>
              <a:defRPr/>
            </a:lvl3pPr>
            <a:lvl4pPr marL="685790" indent="0">
              <a:buNone/>
              <a:defRPr/>
            </a:lvl4pPr>
            <a:lvl5pPr marL="914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878687" y="2178050"/>
            <a:ext cx="1628170" cy="2079244"/>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830927" y="2178050"/>
            <a:ext cx="1628170" cy="2079244"/>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291700" y="5026024"/>
            <a:ext cx="2706625"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28"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194" indent="0">
              <a:buNone/>
              <a:defRPr/>
            </a:lvl3pPr>
            <a:lvl4pPr marL="685790" indent="0">
              <a:buNone/>
              <a:defRPr/>
            </a:lvl4pPr>
            <a:lvl5pPr marL="914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Tree>
    <p:extLst>
      <p:ext uri="{BB962C8B-B14F-4D97-AF65-F5344CB8AC3E}">
        <p14:creationId xmlns:p14="http://schemas.microsoft.com/office/powerpoint/2010/main" val="272589375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34975" y="2178049"/>
            <a:ext cx="11563350" cy="4373564"/>
          </a:xfrm>
        </p:spPr>
        <p:txBody>
          <a:bodyPr bIns="1737360" anchor="ctr">
            <a:noAutofit/>
          </a:bodyPr>
          <a:lstStyle>
            <a:lvl1pPr algn="ctr">
              <a:defRPr sz="2000">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34975" y="449267"/>
            <a:ext cx="11563350" cy="754061"/>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40028824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34976" y="1207898"/>
            <a:ext cx="7627938" cy="3605405"/>
          </a:xfrm>
          <a:noFill/>
        </p:spPr>
        <p:txBody>
          <a:bodyPr vert="horz" wrap="square" lIns="0" tIns="0" rIns="0" bIns="0" rtlCol="0" anchor="t" anchorCtr="0">
            <a:noAutofit/>
          </a:bodyPr>
          <a:lstStyle>
            <a:lvl1pPr>
              <a:lnSpc>
                <a:spcPct val="90000"/>
              </a:lnSpc>
              <a:defRPr lang="en-US" sz="5400" spc="-150" dirty="0">
                <a:solidFill>
                  <a:srgbClr val="000000"/>
                </a:solidFill>
              </a:defRPr>
            </a:lvl1pPr>
          </a:lstStyle>
          <a:p>
            <a:pPr marL="0" lvl="0">
              <a:lnSpc>
                <a:spcPts val="5600"/>
              </a:lnSpc>
            </a:pPr>
            <a:r>
              <a:rPr lang="en-US"/>
              <a:t>Section title</a:t>
            </a:r>
          </a:p>
        </p:txBody>
      </p:sp>
    </p:spTree>
    <p:extLst>
      <p:ext uri="{BB962C8B-B14F-4D97-AF65-F5344CB8AC3E}">
        <p14:creationId xmlns:p14="http://schemas.microsoft.com/office/powerpoint/2010/main" val="24776421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rgbClr val="0278D4"/>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34976" y="1207898"/>
            <a:ext cx="7627938" cy="3605405"/>
          </a:xfrm>
          <a:noFill/>
        </p:spPr>
        <p:txBody>
          <a:bodyPr vert="horz" wrap="square" lIns="0" tIns="0" rIns="0" bIns="0" rtlCol="0" anchor="t" anchorCtr="0">
            <a:noAutofit/>
          </a:bodyPr>
          <a:lstStyle>
            <a:lvl1pPr>
              <a:lnSpc>
                <a:spcPct val="90000"/>
              </a:lnSpc>
              <a:defRPr lang="en-US" sz="5400" spc="-150" dirty="0">
                <a:solidFill>
                  <a:schemeClr val="tx2"/>
                </a:solidFill>
              </a:defRPr>
            </a:lvl1pPr>
          </a:lstStyle>
          <a:p>
            <a:pPr marL="0" lvl="0">
              <a:lnSpc>
                <a:spcPts val="5600"/>
              </a:lnSpc>
            </a:pPr>
            <a:r>
              <a:rPr lang="en-US"/>
              <a:t>Section title</a:t>
            </a:r>
          </a:p>
        </p:txBody>
      </p:sp>
    </p:spTree>
    <p:extLst>
      <p:ext uri="{BB962C8B-B14F-4D97-AF65-F5344CB8AC3E}">
        <p14:creationId xmlns:p14="http://schemas.microsoft.com/office/powerpoint/2010/main" val="17449442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hoto">
    <p:spTree>
      <p:nvGrpSpPr>
        <p:cNvPr id="1" name=""/>
        <p:cNvGrpSpPr/>
        <p:nvPr/>
      </p:nvGrpSpPr>
      <p:grpSpPr>
        <a:xfrm>
          <a:off x="0" y="0"/>
          <a:ext cx="0" cy="0"/>
          <a:chOff x="0" y="0"/>
          <a:chExt cx="0" cy="0"/>
        </a:xfrm>
      </p:grpSpPr>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34976" y="1207898"/>
            <a:ext cx="7627938" cy="3605405"/>
          </a:xfrm>
          <a:noFill/>
        </p:spPr>
        <p:txBody>
          <a:bodyPr vert="horz" wrap="square" lIns="0" tIns="0" rIns="0" bIns="0" rtlCol="0" anchor="t" anchorCtr="0">
            <a:noAutofit/>
          </a:bodyPr>
          <a:lstStyle>
            <a:lvl1pPr>
              <a:lnSpc>
                <a:spcPct val="90000"/>
              </a:lnSpc>
              <a:defRPr lang="en-US" sz="5400" spc="-150" dirty="0">
                <a:solidFill>
                  <a:srgbClr val="000000"/>
                </a:solidFill>
              </a:defRPr>
            </a:lvl1pPr>
          </a:lstStyle>
          <a:p>
            <a:pPr marL="0" lvl="0">
              <a:lnSpc>
                <a:spcPts val="5600"/>
              </a:lnSpc>
            </a:pPr>
            <a:r>
              <a:rPr lang="en-US"/>
              <a:t>Section title</a:t>
            </a:r>
          </a:p>
        </p:txBody>
      </p:sp>
    </p:spTree>
    <p:extLst>
      <p:ext uri="{BB962C8B-B14F-4D97-AF65-F5344CB8AC3E}">
        <p14:creationId xmlns:p14="http://schemas.microsoft.com/office/powerpoint/2010/main" val="40146608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08381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34974" y="1866136"/>
            <a:ext cx="7627938" cy="1502728"/>
          </a:xfrm>
          <a:noFill/>
        </p:spPr>
        <p:txBody>
          <a:bodyPr lIns="0" tIns="0" rIns="0" bIns="0" anchor="t" anchorCtr="0"/>
          <a:lstStyle>
            <a:lvl1pPr>
              <a:lnSpc>
                <a:spcPct val="100000"/>
              </a:lnSpc>
              <a:spcAft>
                <a:spcPts val="1300"/>
              </a:spcAft>
              <a:defRPr sz="2600" spc="-150" baseline="0">
                <a:solidFill>
                  <a:schemeClr val="accent1"/>
                </a:solidFill>
              </a:defRPr>
            </a:lvl1pPr>
          </a:lstStyle>
          <a:p>
            <a:r>
              <a:rPr lang="en-US"/>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userDrawn="1"/>
        </p:nvSpPr>
        <p:spPr bwMode="blackWhite">
          <a:xfrm>
            <a:off x="437086" y="6462720"/>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76" eaLnBrk="0" hangingPunct="0"/>
            <a:r>
              <a:rPr lang="en-US" sz="700">
                <a:solidFill>
                  <a:srgbClr val="000000"/>
                </a:solidFill>
                <a:cs typeface="Segoe UI" pitchFamily="34" charset="0"/>
              </a:rPr>
              <a:t>© Copyright 2020 Microsoft Corporation. All rights reserved. </a:t>
            </a:r>
          </a:p>
        </p:txBody>
      </p:sp>
      <p:pic>
        <p:nvPicPr>
          <p:cNvPr id="8" name="Picture 7">
            <a:extLst>
              <a:ext uri="{FF2B5EF4-FFF2-40B4-BE49-F238E27FC236}">
                <a16:creationId xmlns:a16="http://schemas.microsoft.com/office/drawing/2014/main" id="{944C8B45-9D01-4389-94BD-CBAF3D8B35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8158" y="6066168"/>
            <a:ext cx="914400" cy="194005"/>
          </a:xfrm>
          <a:prstGeom prst="rect">
            <a:avLst/>
          </a:prstGeom>
        </p:spPr>
      </p:pic>
    </p:spTree>
    <p:extLst>
      <p:ext uri="{BB962C8B-B14F-4D97-AF65-F5344CB8AC3E}">
        <p14:creationId xmlns:p14="http://schemas.microsoft.com/office/powerpoint/2010/main" val="240462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chemeClr val="bg1"/>
        </a:solid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34976" y="6462720"/>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76" eaLnBrk="0" hangingPunct="0"/>
            <a:r>
              <a:rPr lang="en-US" sz="700">
                <a:solidFill>
                  <a:schemeClr val="tx1"/>
                </a:solidFill>
                <a:cs typeface="Segoe UI" pitchFamily="34" charset="0"/>
              </a:rPr>
              <a:t>© Copyright 2020 Microsoft Corporation. All rights reserved. </a:t>
            </a:r>
          </a:p>
        </p:txBody>
      </p:sp>
      <p:pic>
        <p:nvPicPr>
          <p:cNvPr id="5" name="Picture 4">
            <a:extLst>
              <a:ext uri="{FF2B5EF4-FFF2-40B4-BE49-F238E27FC236}">
                <a16:creationId xmlns:a16="http://schemas.microsoft.com/office/drawing/2014/main" id="{C36BDE7C-8AED-4A87-A171-2EB14E4B983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0155" y="6055800"/>
            <a:ext cx="914400" cy="194783"/>
          </a:xfrm>
          <a:prstGeom prst="rect">
            <a:avLst/>
          </a:prstGeom>
        </p:spPr>
      </p:pic>
      <p:sp>
        <p:nvSpPr>
          <p:cNvPr id="3" name="Picture Placeholder 2">
            <a:extLst>
              <a:ext uri="{FF2B5EF4-FFF2-40B4-BE49-F238E27FC236}">
                <a16:creationId xmlns:a16="http://schemas.microsoft.com/office/drawing/2014/main" id="{07695D11-5D8D-4CEE-87B6-1EBC6311005B}"/>
              </a:ext>
            </a:extLst>
          </p:cNvPr>
          <p:cNvSpPr>
            <a:spLocks noGrp="1"/>
          </p:cNvSpPr>
          <p:nvPr>
            <p:ph type="pic" sz="quarter" idx="19" hasCustomPrompt="1"/>
          </p:nvPr>
        </p:nvSpPr>
        <p:spPr>
          <a:xfrm>
            <a:off x="434977" y="444501"/>
            <a:ext cx="3151186" cy="974725"/>
          </a:xfrm>
        </p:spPr>
        <p:txBody>
          <a:bodyPr lIns="182880" tIns="182880" rIns="182880" bIns="182880" anchor="ctr" anchorCtr="0">
            <a:noAutofit/>
          </a:bodyPr>
          <a:lstStyle>
            <a:lvl1pPr>
              <a:defRPr sz="1600">
                <a:solidFill>
                  <a:schemeClr val="tx1"/>
                </a:solidFill>
                <a:highlight>
                  <a:srgbClr val="FFFF00"/>
                </a:highlight>
              </a:defRPr>
            </a:lvl1pPr>
          </a:lstStyle>
          <a:p>
            <a:r>
              <a:rPr lang="en-US"/>
              <a:t>Insert Partner Logo</a:t>
            </a:r>
          </a:p>
        </p:txBody>
      </p:sp>
    </p:spTree>
    <p:extLst>
      <p:ext uri="{BB962C8B-B14F-4D97-AF65-F5344CB8AC3E}">
        <p14:creationId xmlns:p14="http://schemas.microsoft.com/office/powerpoint/2010/main" val="366182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0278D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1BD43-4947-4C7D-B1C8-B6C8FC3789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4978" y="6277293"/>
            <a:ext cx="1286714" cy="274320"/>
          </a:xfrm>
          <a:prstGeom prst="rect">
            <a:avLst/>
          </a:prstGeom>
        </p:spPr>
      </p:pic>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38159" y="3090314"/>
            <a:ext cx="9590082" cy="1828800"/>
          </a:xfrm>
          <a:noFill/>
        </p:spPr>
        <p:txBody>
          <a:bodyPr lIns="0" tIns="0" rIns="0" bIns="182880" anchor="b" anchorCtr="0"/>
          <a:lstStyle>
            <a:lvl1pPr>
              <a:defRPr sz="5400" strike="noStrike" spc="-150" baseline="0">
                <a:solidFill>
                  <a:schemeClr val="bg2"/>
                </a:solidFill>
              </a:defRPr>
            </a:lvl1pPr>
          </a:lstStyle>
          <a:p>
            <a:r>
              <a:rPr lang="en-US"/>
              <a:t>Microsoft 365</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34978" y="4935118"/>
            <a:ext cx="9590082" cy="964256"/>
          </a:xfrm>
          <a:noFill/>
        </p:spPr>
        <p:txBody>
          <a:bodyPr lIns="0" tIns="0" rIns="0" bIns="0">
            <a:noAutofit/>
          </a:bodyPr>
          <a:lstStyle>
            <a:lvl1pPr marL="0" indent="0">
              <a:lnSpc>
                <a:spcPct val="100000"/>
              </a:lnSpc>
              <a:spcBef>
                <a:spcPts val="0"/>
              </a:spcBef>
              <a:buNone/>
              <a:defRPr sz="2400" spc="0" baseline="0">
                <a:solidFill>
                  <a:schemeClr val="bg2"/>
                </a:solidFill>
                <a:latin typeface="+mn-lt"/>
              </a:defRPr>
            </a:lvl1pPr>
          </a:lstStyle>
          <a:p>
            <a:pPr lvl="0"/>
            <a:r>
              <a:rPr lang="en-US"/>
              <a:t>Author name</a:t>
            </a:r>
          </a:p>
          <a:p>
            <a:pPr lvl="0"/>
            <a:r>
              <a:rPr lang="en-US"/>
              <a:t>Date</a:t>
            </a:r>
          </a:p>
        </p:txBody>
      </p:sp>
      <p:sp>
        <p:nvSpPr>
          <p:cNvPr id="7" name="Picture Placeholder 2">
            <a:extLst>
              <a:ext uri="{FF2B5EF4-FFF2-40B4-BE49-F238E27FC236}">
                <a16:creationId xmlns:a16="http://schemas.microsoft.com/office/drawing/2014/main" id="{DC5511DE-2751-40F6-A541-D4B805007FAA}"/>
              </a:ext>
            </a:extLst>
          </p:cNvPr>
          <p:cNvSpPr>
            <a:spLocks noGrp="1"/>
          </p:cNvSpPr>
          <p:nvPr>
            <p:ph type="pic" sz="quarter" idx="19" hasCustomPrompt="1"/>
          </p:nvPr>
        </p:nvSpPr>
        <p:spPr>
          <a:xfrm>
            <a:off x="434977" y="444501"/>
            <a:ext cx="3151186" cy="974725"/>
          </a:xfrm>
        </p:spPr>
        <p:txBody>
          <a:bodyPr lIns="182880" tIns="182880" rIns="182880" bIns="182880" anchor="ctr" anchorCtr="0">
            <a:noAutofit/>
          </a:bodyPr>
          <a:lstStyle>
            <a:lvl1pPr>
              <a:defRPr sz="1600">
                <a:solidFill>
                  <a:schemeClr val="tx1"/>
                </a:solidFill>
                <a:highlight>
                  <a:srgbClr val="FFFF00"/>
                </a:highlight>
              </a:defRPr>
            </a:lvl1pPr>
          </a:lstStyle>
          <a:p>
            <a:r>
              <a:rPr lang="en-US"/>
              <a:t>Insert Partner Logo</a:t>
            </a:r>
          </a:p>
        </p:txBody>
      </p:sp>
    </p:spTree>
    <p:extLst>
      <p:ext uri="{BB962C8B-B14F-4D97-AF65-F5344CB8AC3E}">
        <p14:creationId xmlns:p14="http://schemas.microsoft.com/office/powerpoint/2010/main" val="1981014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rket dynamic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600061" y="466302"/>
            <a:ext cx="6432703" cy="998987"/>
          </a:xfrm>
        </p:spPr>
        <p:txBody>
          <a:bodyPr/>
          <a:lstStyle/>
          <a:p>
            <a:r>
              <a:rPr lang="en-US"/>
              <a:t>Click to edit Master title style</a:t>
            </a:r>
          </a:p>
        </p:txBody>
      </p:sp>
      <p:sp>
        <p:nvSpPr>
          <p:cNvPr id="14" name="Text Placeholder 13">
            <a:extLst>
              <a:ext uri="{FF2B5EF4-FFF2-40B4-BE49-F238E27FC236}">
                <a16:creationId xmlns:a16="http://schemas.microsoft.com/office/drawing/2014/main" id="{95B527CB-375C-475E-A545-6616867667EC}"/>
              </a:ext>
            </a:extLst>
          </p:cNvPr>
          <p:cNvSpPr>
            <a:spLocks noGrp="1"/>
          </p:cNvSpPr>
          <p:nvPr>
            <p:ph type="body" sz="quarter" idx="12" hasCustomPrompt="1"/>
          </p:nvPr>
        </p:nvSpPr>
        <p:spPr>
          <a:xfrm>
            <a:off x="600061" y="2840854"/>
            <a:ext cx="3544395" cy="1556962"/>
          </a:xfrm>
          <a:solidFill>
            <a:schemeClr val="accent1"/>
          </a:solidFill>
        </p:spPr>
        <p:txBody>
          <a:bodyPr lIns="292608" tIns="292608" rIns="292608">
            <a:noAutofit/>
          </a:bodyPr>
          <a:lstStyle>
            <a:lvl1pPr marL="0" indent="0">
              <a:buNone/>
              <a:defRPr sz="6119" spc="-51" baseline="0">
                <a:solidFill>
                  <a:schemeClr val="bg1"/>
                </a:solidFill>
              </a:defRPr>
            </a:lvl1pPr>
          </a:lstStyle>
          <a:p>
            <a:pPr lvl="0"/>
            <a:r>
              <a:rPr lang="en-US"/>
              <a:t>Stat</a:t>
            </a:r>
          </a:p>
        </p:txBody>
      </p:sp>
      <p:sp>
        <p:nvSpPr>
          <p:cNvPr id="16" name="Text Placeholder 15">
            <a:extLst>
              <a:ext uri="{FF2B5EF4-FFF2-40B4-BE49-F238E27FC236}">
                <a16:creationId xmlns:a16="http://schemas.microsoft.com/office/drawing/2014/main" id="{44FB474A-0552-4E59-B77D-5E214E87F853}"/>
              </a:ext>
            </a:extLst>
          </p:cNvPr>
          <p:cNvSpPr>
            <a:spLocks noGrp="1"/>
          </p:cNvSpPr>
          <p:nvPr>
            <p:ph type="body" sz="quarter" idx="13"/>
          </p:nvPr>
        </p:nvSpPr>
        <p:spPr>
          <a:xfrm>
            <a:off x="600061" y="4397484"/>
            <a:ext cx="3544395" cy="1996022"/>
          </a:xfrm>
          <a:solidFill>
            <a:schemeClr val="accent1"/>
          </a:solidFill>
        </p:spPr>
        <p:txBody>
          <a:bodyPr lIns="292608" tIns="292608" rIns="292608">
            <a:noAutofit/>
          </a:bodyPr>
          <a:lstStyle>
            <a:lvl1pPr marL="0" indent="0">
              <a:buNone/>
              <a:defRPr sz="1428">
                <a:solidFill>
                  <a:schemeClr val="bg1"/>
                </a:solidFill>
                <a:latin typeface="+mn-lt"/>
              </a:defRPr>
            </a:lvl1pPr>
          </a:lstStyle>
          <a:p>
            <a:pPr lvl="0"/>
            <a:r>
              <a:rPr lang="en-US"/>
              <a:t>Edit Master text styles</a:t>
            </a:r>
          </a:p>
        </p:txBody>
      </p:sp>
      <p:sp>
        <p:nvSpPr>
          <p:cNvPr id="17" name="Text Placeholder 13">
            <a:extLst>
              <a:ext uri="{FF2B5EF4-FFF2-40B4-BE49-F238E27FC236}">
                <a16:creationId xmlns:a16="http://schemas.microsoft.com/office/drawing/2014/main" id="{2E5B94B4-18A9-42B4-A113-3CC91B794203}"/>
              </a:ext>
            </a:extLst>
          </p:cNvPr>
          <p:cNvSpPr>
            <a:spLocks noGrp="1"/>
          </p:cNvSpPr>
          <p:nvPr>
            <p:ph type="body" sz="quarter" idx="14" hasCustomPrompt="1"/>
          </p:nvPr>
        </p:nvSpPr>
        <p:spPr>
          <a:xfrm>
            <a:off x="4450253" y="2840854"/>
            <a:ext cx="3544395" cy="1556962"/>
          </a:xfrm>
          <a:solidFill>
            <a:schemeClr val="accent2"/>
          </a:solidFill>
        </p:spPr>
        <p:txBody>
          <a:bodyPr lIns="292608" tIns="292608" rIns="292608">
            <a:noAutofit/>
          </a:bodyPr>
          <a:lstStyle>
            <a:lvl1pPr marL="0" indent="0">
              <a:buNone/>
              <a:defRPr sz="6119" spc="-51" baseline="0">
                <a:solidFill>
                  <a:schemeClr val="bg1"/>
                </a:solidFill>
              </a:defRPr>
            </a:lvl1pPr>
          </a:lstStyle>
          <a:p>
            <a:pPr lvl="0"/>
            <a:r>
              <a:rPr lang="en-US"/>
              <a:t>Stat</a:t>
            </a:r>
          </a:p>
        </p:txBody>
      </p:sp>
      <p:sp>
        <p:nvSpPr>
          <p:cNvPr id="18" name="Text Placeholder 15">
            <a:extLst>
              <a:ext uri="{FF2B5EF4-FFF2-40B4-BE49-F238E27FC236}">
                <a16:creationId xmlns:a16="http://schemas.microsoft.com/office/drawing/2014/main" id="{134207E9-2E54-4073-9214-72DE3ED6DDB3}"/>
              </a:ext>
            </a:extLst>
          </p:cNvPr>
          <p:cNvSpPr>
            <a:spLocks noGrp="1"/>
          </p:cNvSpPr>
          <p:nvPr>
            <p:ph type="body" sz="quarter" idx="15"/>
          </p:nvPr>
        </p:nvSpPr>
        <p:spPr>
          <a:xfrm>
            <a:off x="4450253" y="4397484"/>
            <a:ext cx="3544395" cy="1996022"/>
          </a:xfrm>
          <a:solidFill>
            <a:schemeClr val="accent2"/>
          </a:solidFill>
        </p:spPr>
        <p:txBody>
          <a:bodyPr lIns="292608" tIns="292608" rIns="292608">
            <a:noAutofit/>
          </a:bodyPr>
          <a:lstStyle>
            <a:lvl1pPr marL="0" indent="0">
              <a:buNone/>
              <a:defRPr sz="1428">
                <a:solidFill>
                  <a:schemeClr val="bg1"/>
                </a:solidFill>
                <a:latin typeface="+mn-lt"/>
              </a:defRPr>
            </a:lvl1pPr>
          </a:lstStyle>
          <a:p>
            <a:pPr lvl="0"/>
            <a:r>
              <a:rPr lang="en-US"/>
              <a:t>Edit Master text styles</a:t>
            </a:r>
          </a:p>
        </p:txBody>
      </p:sp>
      <p:sp>
        <p:nvSpPr>
          <p:cNvPr id="19" name="Text Placeholder 13">
            <a:extLst>
              <a:ext uri="{FF2B5EF4-FFF2-40B4-BE49-F238E27FC236}">
                <a16:creationId xmlns:a16="http://schemas.microsoft.com/office/drawing/2014/main" id="{63F80913-2597-46BF-986F-ACE7829ACCB8}"/>
              </a:ext>
            </a:extLst>
          </p:cNvPr>
          <p:cNvSpPr>
            <a:spLocks noGrp="1"/>
          </p:cNvSpPr>
          <p:nvPr>
            <p:ph type="body" sz="quarter" idx="16" hasCustomPrompt="1"/>
          </p:nvPr>
        </p:nvSpPr>
        <p:spPr>
          <a:xfrm>
            <a:off x="8300120" y="2840854"/>
            <a:ext cx="3544395" cy="1556962"/>
          </a:xfrm>
          <a:solidFill>
            <a:schemeClr val="bg2"/>
          </a:solidFill>
        </p:spPr>
        <p:txBody>
          <a:bodyPr lIns="292608" tIns="292608" rIns="292608">
            <a:noAutofit/>
          </a:bodyPr>
          <a:lstStyle>
            <a:lvl1pPr marL="0" indent="0">
              <a:buNone/>
              <a:defRPr sz="6119" spc="-51" baseline="0">
                <a:solidFill>
                  <a:schemeClr val="tx1"/>
                </a:solidFill>
              </a:defRPr>
            </a:lvl1pPr>
          </a:lstStyle>
          <a:p>
            <a:pPr lvl="0"/>
            <a:r>
              <a:rPr lang="en-US"/>
              <a:t>Stat</a:t>
            </a:r>
          </a:p>
        </p:txBody>
      </p:sp>
      <p:sp>
        <p:nvSpPr>
          <p:cNvPr id="20" name="Text Placeholder 15">
            <a:extLst>
              <a:ext uri="{FF2B5EF4-FFF2-40B4-BE49-F238E27FC236}">
                <a16:creationId xmlns:a16="http://schemas.microsoft.com/office/drawing/2014/main" id="{92C65914-B40B-417E-BA2D-70C369EF161D}"/>
              </a:ext>
            </a:extLst>
          </p:cNvPr>
          <p:cNvSpPr>
            <a:spLocks noGrp="1"/>
          </p:cNvSpPr>
          <p:nvPr>
            <p:ph type="body" sz="quarter" idx="17"/>
          </p:nvPr>
        </p:nvSpPr>
        <p:spPr>
          <a:xfrm>
            <a:off x="8300120" y="4397484"/>
            <a:ext cx="3544395" cy="1996022"/>
          </a:xfrm>
          <a:solidFill>
            <a:schemeClr val="bg2"/>
          </a:solidFill>
        </p:spPr>
        <p:txBody>
          <a:bodyPr lIns="292608" tIns="292608" rIns="292608">
            <a:noAutofit/>
          </a:bodyPr>
          <a:lstStyle>
            <a:lvl1pPr marL="0" indent="0">
              <a:buNone/>
              <a:defRPr sz="1428">
                <a:solidFill>
                  <a:schemeClr val="tx1"/>
                </a:solidFill>
                <a:latin typeface="+mn-lt"/>
              </a:defRPr>
            </a:lvl1pPr>
          </a:lstStyle>
          <a:p>
            <a:pPr lvl="0"/>
            <a:r>
              <a:rPr lang="en-US"/>
              <a:t>Edit Master text styles</a:t>
            </a:r>
          </a:p>
        </p:txBody>
      </p:sp>
    </p:spTree>
    <p:extLst>
      <p:ext uri="{BB962C8B-B14F-4D97-AF65-F5344CB8AC3E}">
        <p14:creationId xmlns:p14="http://schemas.microsoft.com/office/powerpoint/2010/main" val="172332804"/>
      </p:ext>
    </p:extLst>
  </p:cSld>
  <p:clrMapOvr>
    <a:masterClrMapping/>
  </p:clrMapOvr>
  <p:transition>
    <p:fade/>
  </p:transition>
  <p:extLst>
    <p:ext uri="{DCECCB84-F9BA-43D5-87BE-67443E8EF086}">
      <p15:sldGuideLst xmlns:p15="http://schemas.microsoft.com/office/powerpoint/2012/main">
        <p15:guide id="6" pos="779" userDrawn="1">
          <p15:clr>
            <a:srgbClr val="A4A3A4"/>
          </p15:clr>
        </p15:guide>
        <p15:guide id="7" pos="962" userDrawn="1">
          <p15:clr>
            <a:srgbClr val="A4A3A4"/>
          </p15:clr>
        </p15:guide>
        <p15:guide id="8" pos="1373" userDrawn="1">
          <p15:clr>
            <a:srgbClr val="A4A3A4"/>
          </p15:clr>
        </p15:guide>
        <p15:guide id="9" pos="1555" userDrawn="1">
          <p15:clr>
            <a:srgbClr val="A4A3A4"/>
          </p15:clr>
        </p15:guide>
        <p15:guide id="10" pos="1967" userDrawn="1">
          <p15:clr>
            <a:srgbClr val="A4A3A4"/>
          </p15:clr>
        </p15:guide>
        <p15:guide id="11" pos="2151" userDrawn="1">
          <p15:clr>
            <a:srgbClr val="A4A3A4"/>
          </p15:clr>
        </p15:guide>
        <p15:guide id="12" pos="2562" userDrawn="1">
          <p15:clr>
            <a:srgbClr val="A4A3A4"/>
          </p15:clr>
        </p15:guide>
        <p15:guide id="13" pos="2744" userDrawn="1">
          <p15:clr>
            <a:srgbClr val="A4A3A4"/>
          </p15:clr>
        </p15:guide>
        <p15:guide id="14" pos="3155" userDrawn="1">
          <p15:clr>
            <a:srgbClr val="A4A3A4"/>
          </p15:clr>
        </p15:guide>
        <p15:guide id="15" pos="3338" userDrawn="1">
          <p15:clr>
            <a:srgbClr val="A4A3A4"/>
          </p15:clr>
        </p15:guide>
        <p15:guide id="16" pos="3749" userDrawn="1">
          <p15:clr>
            <a:srgbClr val="A4A3A4"/>
          </p15:clr>
        </p15:guide>
        <p15:guide id="17" pos="3931" userDrawn="1">
          <p15:clr>
            <a:srgbClr val="A4A3A4"/>
          </p15:clr>
        </p15:guide>
        <p15:guide id="18" pos="4343" userDrawn="1">
          <p15:clr>
            <a:srgbClr val="A4A3A4"/>
          </p15:clr>
        </p15:guide>
        <p15:guide id="19" pos="4527" userDrawn="1">
          <p15:clr>
            <a:srgbClr val="A4A3A4"/>
          </p15:clr>
        </p15:guide>
        <p15:guide id="20" pos="4936" userDrawn="1">
          <p15:clr>
            <a:srgbClr val="A4A3A4"/>
          </p15:clr>
        </p15:guide>
        <p15:guide id="21" pos="5120" userDrawn="1">
          <p15:clr>
            <a:srgbClr val="A4A3A4"/>
          </p15:clr>
        </p15:guide>
        <p15:guide id="22" pos="5528" userDrawn="1">
          <p15:clr>
            <a:srgbClr val="A4A3A4"/>
          </p15:clr>
        </p15:guide>
        <p15:guide id="23" pos="5714" userDrawn="1">
          <p15:clr>
            <a:srgbClr val="A4A3A4"/>
          </p15:clr>
        </p15:guide>
        <p15:guide id="24" pos="6120" userDrawn="1">
          <p15:clr>
            <a:srgbClr val="A4A3A4"/>
          </p15:clr>
        </p15:guide>
        <p15:guide id="25" pos="6308" userDrawn="1">
          <p15:clr>
            <a:srgbClr val="A4A3A4"/>
          </p15:clr>
        </p15:guide>
        <p15:guide id="26" pos="6717" userDrawn="1">
          <p15:clr>
            <a:srgbClr val="A4A3A4"/>
          </p15:clr>
        </p15:guide>
        <p15:guide id="27" pos="6900" userDrawn="1">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DB95-14F4-4DE5-B648-69C41E96688E}"/>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F18CF13-8FC7-4E22-98DF-536F5261D8C8}"/>
              </a:ext>
            </a:extLst>
          </p:cNvPr>
          <p:cNvSpPr>
            <a:spLocks noGrp="1"/>
          </p:cNvSpPr>
          <p:nvPr>
            <p:ph type="body" sz="quarter" idx="10"/>
          </p:nvPr>
        </p:nvSpPr>
        <p:spPr>
          <a:xfrm>
            <a:off x="600773" y="4392046"/>
            <a:ext cx="3546339" cy="2001795"/>
          </a:xfrm>
        </p:spPr>
        <p:txBody>
          <a:bodyPr>
            <a:noAutofit/>
          </a:bodyPr>
          <a:lstStyle>
            <a:lvl1pPr>
              <a:defRPr sz="1632"/>
            </a:lvl1pPr>
            <a:lvl2pPr>
              <a:spcAft>
                <a:spcPts val="612"/>
              </a:spcAft>
              <a:defRPr sz="1632"/>
            </a:lvl2pPr>
            <a:lvl3pPr marL="177191" indent="-177191">
              <a:buFont typeface="Arial" panose="020B0604020202020204" pitchFamily="34" charset="0"/>
              <a:buChar char="•"/>
              <a:defRPr sz="1632"/>
            </a:lvl3pPr>
            <a:lvl4pPr>
              <a:spcBef>
                <a:spcPts val="306"/>
              </a:spcBef>
              <a:spcAft>
                <a:spcPts val="306"/>
              </a:spcAft>
              <a:defRPr sz="1020"/>
            </a:lvl4pPr>
            <a:lvl5pPr marL="121236" indent="-121236">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DA3D6C31-B606-44D1-9D3B-1947C0F59744}"/>
              </a:ext>
            </a:extLst>
          </p:cNvPr>
          <p:cNvSpPr>
            <a:spLocks noGrp="1"/>
          </p:cNvSpPr>
          <p:nvPr>
            <p:ph type="body" sz="quarter" idx="12"/>
          </p:nvPr>
        </p:nvSpPr>
        <p:spPr>
          <a:xfrm>
            <a:off x="4445070" y="4392046"/>
            <a:ext cx="3546339" cy="2001795"/>
          </a:xfrm>
        </p:spPr>
        <p:txBody>
          <a:bodyPr>
            <a:noAutofit/>
          </a:bodyPr>
          <a:lstStyle>
            <a:lvl1pPr>
              <a:defRPr sz="1632"/>
            </a:lvl1pPr>
            <a:lvl2pPr>
              <a:spcAft>
                <a:spcPts val="612"/>
              </a:spcAft>
              <a:defRPr sz="1632"/>
            </a:lvl2pPr>
            <a:lvl3pPr marL="177191" indent="-177191">
              <a:buFont typeface="Arial" panose="020B0604020202020204" pitchFamily="34" charset="0"/>
              <a:buChar char="•"/>
              <a:defRPr sz="1632"/>
            </a:lvl3pPr>
            <a:lvl4pPr>
              <a:spcBef>
                <a:spcPts val="306"/>
              </a:spcBef>
              <a:spcAft>
                <a:spcPts val="306"/>
              </a:spcAft>
              <a:defRPr sz="1020"/>
            </a:lvl4pPr>
            <a:lvl5pPr marL="121236" indent="-121236">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E39B0F40-5ACC-4794-8845-CD27FE0CA934}"/>
              </a:ext>
            </a:extLst>
          </p:cNvPr>
          <p:cNvSpPr>
            <a:spLocks noGrp="1"/>
          </p:cNvSpPr>
          <p:nvPr>
            <p:ph type="body" sz="quarter" idx="13"/>
          </p:nvPr>
        </p:nvSpPr>
        <p:spPr>
          <a:xfrm>
            <a:off x="600773" y="3646221"/>
            <a:ext cx="3546339" cy="596866"/>
          </a:xfrm>
        </p:spPr>
        <p:txBody>
          <a:bodyPr anchor="b" anchorCtr="0">
            <a:noAutofit/>
          </a:bodyPr>
          <a:lstStyle>
            <a:lvl1pPr>
              <a:defRPr sz="1632">
                <a:solidFill>
                  <a:schemeClr val="accent1"/>
                </a:solidFill>
              </a:defRPr>
            </a:lvl1pPr>
            <a:lvl2pPr>
              <a:defRPr sz="1632">
                <a:solidFill>
                  <a:schemeClr val="accent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C2D62CD9-0F16-4DB2-A9BB-CE7691F98512}"/>
              </a:ext>
            </a:extLst>
          </p:cNvPr>
          <p:cNvSpPr>
            <a:spLocks noGrp="1"/>
          </p:cNvSpPr>
          <p:nvPr>
            <p:ph type="body" sz="quarter" idx="15"/>
          </p:nvPr>
        </p:nvSpPr>
        <p:spPr>
          <a:xfrm>
            <a:off x="4445070" y="3646221"/>
            <a:ext cx="3546339" cy="596866"/>
          </a:xfrm>
        </p:spPr>
        <p:txBody>
          <a:bodyPr anchor="b" anchorCtr="0">
            <a:noAutofit/>
          </a:bodyPr>
          <a:lstStyle>
            <a:lvl1pPr>
              <a:defRPr sz="1632">
                <a:solidFill>
                  <a:schemeClr val="accent1"/>
                </a:solidFill>
              </a:defRPr>
            </a:lvl1pPr>
            <a:lvl2pPr>
              <a:defRPr sz="1632">
                <a:solidFill>
                  <a:schemeClr val="accent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721A37DC-CF5F-45A0-9F43-5A224DCA4A9B}"/>
              </a:ext>
            </a:extLst>
          </p:cNvPr>
          <p:cNvSpPr>
            <a:spLocks noGrp="1"/>
          </p:cNvSpPr>
          <p:nvPr>
            <p:ph type="body" sz="quarter" idx="16"/>
          </p:nvPr>
        </p:nvSpPr>
        <p:spPr>
          <a:xfrm>
            <a:off x="8301476" y="4398523"/>
            <a:ext cx="3546339" cy="2001795"/>
          </a:xfrm>
        </p:spPr>
        <p:txBody>
          <a:bodyPr>
            <a:noAutofit/>
          </a:bodyPr>
          <a:lstStyle>
            <a:lvl1pPr>
              <a:defRPr sz="1632"/>
            </a:lvl1pPr>
            <a:lvl2pPr>
              <a:spcAft>
                <a:spcPts val="612"/>
              </a:spcAft>
              <a:defRPr sz="1632"/>
            </a:lvl2pPr>
            <a:lvl3pPr marL="177191" indent="-177191">
              <a:buFont typeface="Arial" panose="020B0604020202020204" pitchFamily="34" charset="0"/>
              <a:buChar char="•"/>
              <a:defRPr sz="1632"/>
            </a:lvl3pPr>
            <a:lvl4pPr>
              <a:spcBef>
                <a:spcPts val="306"/>
              </a:spcBef>
              <a:spcAft>
                <a:spcPts val="306"/>
              </a:spcAft>
              <a:defRPr sz="1020"/>
            </a:lvl4pPr>
            <a:lvl5pPr marL="121236" indent="-121236">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59DF1C0D-9353-4FB1-A06C-516787A041DF}"/>
              </a:ext>
            </a:extLst>
          </p:cNvPr>
          <p:cNvSpPr>
            <a:spLocks noGrp="1"/>
          </p:cNvSpPr>
          <p:nvPr>
            <p:ph type="body" sz="quarter" idx="17"/>
          </p:nvPr>
        </p:nvSpPr>
        <p:spPr>
          <a:xfrm>
            <a:off x="8301476" y="3646221"/>
            <a:ext cx="3546339" cy="596866"/>
          </a:xfrm>
        </p:spPr>
        <p:txBody>
          <a:bodyPr anchor="b" anchorCtr="0">
            <a:noAutofit/>
          </a:bodyPr>
          <a:lstStyle>
            <a:lvl1pPr>
              <a:defRPr sz="1632">
                <a:solidFill>
                  <a:schemeClr val="accent1"/>
                </a:solidFill>
              </a:defRPr>
            </a:lvl1pPr>
            <a:lvl2pPr>
              <a:defRPr sz="1632">
                <a:solidFill>
                  <a:schemeClr val="accent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730086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34975" y="449264"/>
            <a:ext cx="11563350" cy="77311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11866627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34975" y="449264"/>
            <a:ext cx="11563350" cy="77311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83600605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EB6A-2CA1-4670-9C18-CE0694A250C7}"/>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C544A566-25DE-46E7-9DBD-60E0D4816457}"/>
              </a:ext>
            </a:extLst>
          </p:cNvPr>
          <p:cNvSpPr>
            <a:spLocks noGrp="1"/>
          </p:cNvSpPr>
          <p:nvPr>
            <p:ph type="body" sz="quarter" idx="10"/>
          </p:nvPr>
        </p:nvSpPr>
        <p:spPr>
          <a:xfrm>
            <a:off x="600773" y="1463672"/>
            <a:ext cx="5470107" cy="1301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E39D3DE6-F2CC-437C-BF5C-5E51DF182F93}"/>
              </a:ext>
            </a:extLst>
          </p:cNvPr>
          <p:cNvSpPr>
            <a:spLocks noGrp="1"/>
          </p:cNvSpPr>
          <p:nvPr>
            <p:ph type="body" sz="quarter" idx="11"/>
          </p:nvPr>
        </p:nvSpPr>
        <p:spPr>
          <a:xfrm>
            <a:off x="8293186" y="4510825"/>
            <a:ext cx="3546339" cy="1854354"/>
          </a:xfrm>
        </p:spPr>
        <p:txBody>
          <a:bodyPr/>
          <a:lstStyle>
            <a:lvl3pPr>
              <a:spcBef>
                <a:spcPts val="612"/>
              </a:spcBef>
              <a:spcAft>
                <a:spcPts val="306"/>
              </a:spcAft>
              <a:defRPr>
                <a:latin typeface="+mj-lt"/>
              </a:defRPr>
            </a:lvl3pPr>
            <a:lvl4pPr>
              <a:spcAft>
                <a:spcPts val="612"/>
              </a:spcAf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54663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6F6A-9AB3-4F24-BFAB-ABA6C3BD4DFB}"/>
              </a:ext>
            </a:extLst>
          </p:cNvPr>
          <p:cNvSpPr>
            <a:spLocks noGrp="1"/>
          </p:cNvSpPr>
          <p:nvPr>
            <p:ph type="title"/>
          </p:nvPr>
        </p:nvSpPr>
        <p:spPr/>
        <p:txBody>
          <a:bodyPr/>
          <a:lstStyle/>
          <a:p>
            <a:r>
              <a:rPr lang="en-US"/>
              <a:t>Click to edit Master title style</a:t>
            </a:r>
          </a:p>
        </p:txBody>
      </p:sp>
      <p:sp>
        <p:nvSpPr>
          <p:cNvPr id="3" name="Text Placeholder 3">
            <a:extLst>
              <a:ext uri="{FF2B5EF4-FFF2-40B4-BE49-F238E27FC236}">
                <a16:creationId xmlns:a16="http://schemas.microsoft.com/office/drawing/2014/main" id="{61F1E10A-B737-47CB-A351-C491C94D86E0}"/>
              </a:ext>
            </a:extLst>
          </p:cNvPr>
          <p:cNvSpPr>
            <a:spLocks noGrp="1"/>
          </p:cNvSpPr>
          <p:nvPr>
            <p:ph type="body" sz="quarter" idx="10"/>
          </p:nvPr>
        </p:nvSpPr>
        <p:spPr>
          <a:xfrm>
            <a:off x="595917" y="4242568"/>
            <a:ext cx="3544395" cy="2151270"/>
          </a:xfrm>
        </p:spPr>
        <p:txBody>
          <a:bodyPr>
            <a:noAutofit/>
          </a:bodyPr>
          <a:lstStyle>
            <a:lvl1pPr>
              <a:defRPr sz="1632"/>
            </a:lvl1pPr>
            <a:lvl2pPr>
              <a:spcAft>
                <a:spcPts val="612"/>
              </a:spcAft>
              <a:defRPr sz="1632"/>
            </a:lvl2pPr>
            <a:lvl3pPr marL="74607" indent="-74607">
              <a:spcAft>
                <a:spcPts val="612"/>
              </a:spcAft>
              <a:buFont typeface="Arial" panose="020B0604020202020204" pitchFamily="34" charset="0"/>
              <a:buNone/>
              <a:defRPr sz="1632"/>
            </a:lvl3pPr>
            <a:lvl4pPr marL="177191" indent="-177191">
              <a:spcBef>
                <a:spcPts val="0"/>
              </a:spcBef>
              <a:spcAft>
                <a:spcPts val="0"/>
              </a:spcAft>
              <a:buFont typeface="Segoe UI" panose="020B0502040204020203" pitchFamily="34" charset="0"/>
              <a:buChar char="–"/>
              <a:defRPr sz="1632"/>
            </a:lvl4pPr>
            <a:lvl5pPr marL="0" indent="0">
              <a:spcBef>
                <a:spcPts val="612"/>
              </a:spcBef>
              <a:spcAft>
                <a:spcPts val="612"/>
              </a:spcAft>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AB566285-4006-4FCE-9C1D-720D136DE60F}"/>
              </a:ext>
            </a:extLst>
          </p:cNvPr>
          <p:cNvSpPr>
            <a:spLocks noGrp="1"/>
          </p:cNvSpPr>
          <p:nvPr>
            <p:ph type="body" sz="quarter" idx="13"/>
          </p:nvPr>
        </p:nvSpPr>
        <p:spPr>
          <a:xfrm>
            <a:off x="595917" y="3646221"/>
            <a:ext cx="3544395" cy="298433"/>
          </a:xfrm>
        </p:spPr>
        <p:txBody>
          <a:bodyPr anchor="b" anchorCtr="0">
            <a:noAutofit/>
          </a:bodyPr>
          <a:lstStyle>
            <a:lvl1pPr>
              <a:defRPr sz="1632">
                <a:solidFill>
                  <a:schemeClr val="accent1"/>
                </a:solidFill>
              </a:defRPr>
            </a:lvl1pPr>
            <a:lvl2pPr>
              <a:defRPr sz="1632">
                <a:solidFill>
                  <a:schemeClr val="accent1"/>
                </a:solidFill>
              </a:defRPr>
            </a:lvl2pPr>
          </a:lstStyle>
          <a:p>
            <a:pPr lvl="0"/>
            <a:r>
              <a:rPr lang="en-US"/>
              <a:t>Click to edit Master text styles</a:t>
            </a:r>
          </a:p>
          <a:p>
            <a:pPr lvl="1"/>
            <a:r>
              <a:rPr lang="en-US"/>
              <a:t>Second level</a:t>
            </a:r>
          </a:p>
        </p:txBody>
      </p:sp>
      <p:sp>
        <p:nvSpPr>
          <p:cNvPr id="9" name="Picture Placeholder 3">
            <a:extLst>
              <a:ext uri="{FF2B5EF4-FFF2-40B4-BE49-F238E27FC236}">
                <a16:creationId xmlns:a16="http://schemas.microsoft.com/office/drawing/2014/main" id="{872C729A-E7AA-4BA2-9024-7E8404A8E4F2}"/>
              </a:ext>
            </a:extLst>
          </p:cNvPr>
          <p:cNvSpPr>
            <a:spLocks noGrp="1"/>
          </p:cNvSpPr>
          <p:nvPr>
            <p:ph type="pic" sz="quarter" idx="16" hasCustomPrompt="1"/>
          </p:nvPr>
        </p:nvSpPr>
        <p:spPr>
          <a:xfrm>
            <a:off x="595917" y="2028737"/>
            <a:ext cx="3544395" cy="1317950"/>
          </a:xfrm>
          <a:noFill/>
        </p:spPr>
        <p:txBody>
          <a:bodyPr lIns="182880" rIns="182880" anchor="ctr" anchorCtr="0">
            <a:noAutofit/>
          </a:bodyPr>
          <a:lstStyle>
            <a:lvl1pPr marL="0" indent="0" algn="ctr">
              <a:buNone/>
              <a:defRPr sz="1428">
                <a:solidFill>
                  <a:schemeClr val="tx2"/>
                </a:solidFill>
                <a:latin typeface="+mn-lt"/>
              </a:defRPr>
            </a:lvl1pPr>
          </a:lstStyle>
          <a:p>
            <a:r>
              <a:rPr lang="en-US"/>
              <a:t>[Insert logo]</a:t>
            </a:r>
          </a:p>
        </p:txBody>
      </p:sp>
      <p:sp>
        <p:nvSpPr>
          <p:cNvPr id="20" name="Text Placeholder 3">
            <a:extLst>
              <a:ext uri="{FF2B5EF4-FFF2-40B4-BE49-F238E27FC236}">
                <a16:creationId xmlns:a16="http://schemas.microsoft.com/office/drawing/2014/main" id="{8380FCAF-B041-462C-A09A-1B8743A4A953}"/>
              </a:ext>
            </a:extLst>
          </p:cNvPr>
          <p:cNvSpPr>
            <a:spLocks noGrp="1"/>
          </p:cNvSpPr>
          <p:nvPr>
            <p:ph type="body" sz="quarter" idx="17"/>
          </p:nvPr>
        </p:nvSpPr>
        <p:spPr>
          <a:xfrm>
            <a:off x="4445611" y="4242568"/>
            <a:ext cx="3544395" cy="2151270"/>
          </a:xfrm>
        </p:spPr>
        <p:txBody>
          <a:bodyPr>
            <a:noAutofit/>
          </a:bodyPr>
          <a:lstStyle>
            <a:lvl1pPr>
              <a:defRPr sz="1632"/>
            </a:lvl1pPr>
            <a:lvl2pPr>
              <a:spcAft>
                <a:spcPts val="612"/>
              </a:spcAft>
              <a:defRPr sz="1632"/>
            </a:lvl2pPr>
            <a:lvl3pPr marL="74607" indent="-74607">
              <a:spcAft>
                <a:spcPts val="612"/>
              </a:spcAft>
              <a:buFont typeface="Arial" panose="020B0604020202020204" pitchFamily="34" charset="0"/>
              <a:buNone/>
              <a:defRPr sz="1632"/>
            </a:lvl3pPr>
            <a:lvl4pPr marL="177191" indent="-177191">
              <a:spcBef>
                <a:spcPts val="0"/>
              </a:spcBef>
              <a:spcAft>
                <a:spcPts val="0"/>
              </a:spcAft>
              <a:buFont typeface="Segoe UI" panose="020B0502040204020203" pitchFamily="34" charset="0"/>
              <a:buChar char="–"/>
              <a:defRPr sz="1632"/>
            </a:lvl4pPr>
            <a:lvl5pPr marL="0" indent="0">
              <a:spcBef>
                <a:spcPts val="612"/>
              </a:spcBef>
              <a:spcAft>
                <a:spcPts val="612"/>
              </a:spcAft>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7">
            <a:extLst>
              <a:ext uri="{FF2B5EF4-FFF2-40B4-BE49-F238E27FC236}">
                <a16:creationId xmlns:a16="http://schemas.microsoft.com/office/drawing/2014/main" id="{FDA59286-CBDE-43C7-A8C8-F601C42A8F9D}"/>
              </a:ext>
            </a:extLst>
          </p:cNvPr>
          <p:cNvSpPr>
            <a:spLocks noGrp="1"/>
          </p:cNvSpPr>
          <p:nvPr>
            <p:ph type="body" sz="quarter" idx="18"/>
          </p:nvPr>
        </p:nvSpPr>
        <p:spPr>
          <a:xfrm>
            <a:off x="4445611" y="3646221"/>
            <a:ext cx="3544395" cy="298433"/>
          </a:xfrm>
        </p:spPr>
        <p:txBody>
          <a:bodyPr anchor="b" anchorCtr="0">
            <a:noAutofit/>
          </a:bodyPr>
          <a:lstStyle>
            <a:lvl1pPr>
              <a:defRPr sz="1632">
                <a:solidFill>
                  <a:schemeClr val="accent1"/>
                </a:solidFill>
              </a:defRPr>
            </a:lvl1pPr>
            <a:lvl2pPr>
              <a:defRPr sz="1632">
                <a:solidFill>
                  <a:schemeClr val="accent1"/>
                </a:solidFill>
              </a:defRPr>
            </a:lvl2pPr>
          </a:lstStyle>
          <a:p>
            <a:pPr lvl="0"/>
            <a:r>
              <a:rPr lang="en-US"/>
              <a:t>Click to edit Master text styles</a:t>
            </a:r>
          </a:p>
          <a:p>
            <a:pPr lvl="1"/>
            <a:r>
              <a:rPr lang="en-US"/>
              <a:t>Second level</a:t>
            </a:r>
          </a:p>
        </p:txBody>
      </p:sp>
      <p:sp>
        <p:nvSpPr>
          <p:cNvPr id="22" name="Picture Placeholder 3">
            <a:extLst>
              <a:ext uri="{FF2B5EF4-FFF2-40B4-BE49-F238E27FC236}">
                <a16:creationId xmlns:a16="http://schemas.microsoft.com/office/drawing/2014/main" id="{9DC97DB9-33C0-48D7-88FA-4ED6817A9861}"/>
              </a:ext>
            </a:extLst>
          </p:cNvPr>
          <p:cNvSpPr>
            <a:spLocks noGrp="1"/>
          </p:cNvSpPr>
          <p:nvPr>
            <p:ph type="pic" sz="quarter" idx="19" hasCustomPrompt="1"/>
          </p:nvPr>
        </p:nvSpPr>
        <p:spPr>
          <a:xfrm>
            <a:off x="4445611" y="2028737"/>
            <a:ext cx="3544395" cy="1317950"/>
          </a:xfrm>
          <a:noFill/>
        </p:spPr>
        <p:txBody>
          <a:bodyPr lIns="182880" rIns="182880" anchor="ctr" anchorCtr="0">
            <a:noAutofit/>
          </a:bodyPr>
          <a:lstStyle>
            <a:lvl1pPr marL="0" indent="0" algn="ctr">
              <a:buNone/>
              <a:defRPr sz="1428">
                <a:solidFill>
                  <a:schemeClr val="tx2"/>
                </a:solidFill>
                <a:latin typeface="+mn-lt"/>
              </a:defRPr>
            </a:lvl1pPr>
          </a:lstStyle>
          <a:p>
            <a:r>
              <a:rPr lang="en-US"/>
              <a:t>[Insert logo]</a:t>
            </a:r>
          </a:p>
        </p:txBody>
      </p:sp>
      <p:sp>
        <p:nvSpPr>
          <p:cNvPr id="23" name="Text Placeholder 3">
            <a:extLst>
              <a:ext uri="{FF2B5EF4-FFF2-40B4-BE49-F238E27FC236}">
                <a16:creationId xmlns:a16="http://schemas.microsoft.com/office/drawing/2014/main" id="{02DFFA21-E259-4A05-BFD3-1CD6EE5FA291}"/>
              </a:ext>
            </a:extLst>
          </p:cNvPr>
          <p:cNvSpPr>
            <a:spLocks noGrp="1"/>
          </p:cNvSpPr>
          <p:nvPr>
            <p:ph type="body" sz="quarter" idx="20"/>
          </p:nvPr>
        </p:nvSpPr>
        <p:spPr>
          <a:xfrm>
            <a:off x="8297787" y="4242568"/>
            <a:ext cx="3544395" cy="2151270"/>
          </a:xfrm>
        </p:spPr>
        <p:txBody>
          <a:bodyPr>
            <a:noAutofit/>
          </a:bodyPr>
          <a:lstStyle>
            <a:lvl1pPr>
              <a:defRPr sz="1632"/>
            </a:lvl1pPr>
            <a:lvl2pPr>
              <a:spcAft>
                <a:spcPts val="612"/>
              </a:spcAft>
              <a:defRPr sz="1632"/>
            </a:lvl2pPr>
            <a:lvl3pPr marL="74607" indent="-74607">
              <a:spcAft>
                <a:spcPts val="612"/>
              </a:spcAft>
              <a:buFont typeface="Arial" panose="020B0604020202020204" pitchFamily="34" charset="0"/>
              <a:buNone/>
              <a:defRPr sz="1632"/>
            </a:lvl3pPr>
            <a:lvl4pPr marL="177191" indent="-177191">
              <a:spcBef>
                <a:spcPts val="0"/>
              </a:spcBef>
              <a:spcAft>
                <a:spcPts val="0"/>
              </a:spcAft>
              <a:buFont typeface="Segoe UI" panose="020B0502040204020203" pitchFamily="34" charset="0"/>
              <a:buChar char="–"/>
              <a:defRPr sz="1632"/>
            </a:lvl4pPr>
            <a:lvl5pPr marL="0" indent="0">
              <a:spcBef>
                <a:spcPts val="612"/>
              </a:spcBef>
              <a:spcAft>
                <a:spcPts val="612"/>
              </a:spcAft>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7">
            <a:extLst>
              <a:ext uri="{FF2B5EF4-FFF2-40B4-BE49-F238E27FC236}">
                <a16:creationId xmlns:a16="http://schemas.microsoft.com/office/drawing/2014/main" id="{1F60723D-2780-47D5-920A-A93E72D18505}"/>
              </a:ext>
            </a:extLst>
          </p:cNvPr>
          <p:cNvSpPr>
            <a:spLocks noGrp="1"/>
          </p:cNvSpPr>
          <p:nvPr>
            <p:ph type="body" sz="quarter" idx="21"/>
          </p:nvPr>
        </p:nvSpPr>
        <p:spPr>
          <a:xfrm>
            <a:off x="8297787" y="3646221"/>
            <a:ext cx="3544395" cy="298433"/>
          </a:xfrm>
        </p:spPr>
        <p:txBody>
          <a:bodyPr anchor="b" anchorCtr="0">
            <a:noAutofit/>
          </a:bodyPr>
          <a:lstStyle>
            <a:lvl1pPr>
              <a:defRPr sz="1632">
                <a:solidFill>
                  <a:schemeClr val="accent1"/>
                </a:solidFill>
              </a:defRPr>
            </a:lvl1pPr>
            <a:lvl2pPr>
              <a:defRPr sz="1632">
                <a:solidFill>
                  <a:schemeClr val="accent1"/>
                </a:solidFill>
              </a:defRPr>
            </a:lvl2pPr>
          </a:lstStyle>
          <a:p>
            <a:pPr lvl="0"/>
            <a:r>
              <a:rPr lang="en-US"/>
              <a:t>Click to edit Master text styles</a:t>
            </a:r>
          </a:p>
          <a:p>
            <a:pPr lvl="1"/>
            <a:r>
              <a:rPr lang="en-US"/>
              <a:t>Second level</a:t>
            </a:r>
          </a:p>
        </p:txBody>
      </p:sp>
      <p:sp>
        <p:nvSpPr>
          <p:cNvPr id="25" name="Picture Placeholder 3">
            <a:extLst>
              <a:ext uri="{FF2B5EF4-FFF2-40B4-BE49-F238E27FC236}">
                <a16:creationId xmlns:a16="http://schemas.microsoft.com/office/drawing/2014/main" id="{C544D8DF-A7D8-4701-B2DC-AC1C985C7EC7}"/>
              </a:ext>
            </a:extLst>
          </p:cNvPr>
          <p:cNvSpPr>
            <a:spLocks noGrp="1"/>
          </p:cNvSpPr>
          <p:nvPr>
            <p:ph type="pic" sz="quarter" idx="22" hasCustomPrompt="1"/>
          </p:nvPr>
        </p:nvSpPr>
        <p:spPr>
          <a:xfrm>
            <a:off x="8297787" y="2028737"/>
            <a:ext cx="3544395" cy="1317950"/>
          </a:xfrm>
          <a:noFill/>
        </p:spPr>
        <p:txBody>
          <a:bodyPr lIns="182880" rIns="182880" anchor="ctr" anchorCtr="0">
            <a:noAutofit/>
          </a:bodyPr>
          <a:lstStyle>
            <a:lvl1pPr marL="0" indent="0" algn="ctr">
              <a:buNone/>
              <a:defRPr sz="1428">
                <a:solidFill>
                  <a:schemeClr val="tx2"/>
                </a:solidFill>
                <a:latin typeface="+mn-lt"/>
              </a:defRPr>
            </a:lvl1pPr>
          </a:lstStyle>
          <a:p>
            <a:r>
              <a:rPr lang="en-US"/>
              <a:t>[Insert logo]</a:t>
            </a:r>
          </a:p>
        </p:txBody>
      </p:sp>
    </p:spTree>
    <p:extLst>
      <p:ext uri="{BB962C8B-B14F-4D97-AF65-F5344CB8AC3E}">
        <p14:creationId xmlns:p14="http://schemas.microsoft.com/office/powerpoint/2010/main" val="1055664254"/>
      </p:ext>
    </p:extLst>
  </p:cSld>
  <p:clrMapOvr>
    <a:masterClrMapping/>
  </p:clrMapOvr>
  <p:transition>
    <p:fade/>
  </p:transition>
  <p:extLst>
    <p:ext uri="{DCECCB84-F9BA-43D5-87BE-67443E8EF086}">
      <p15:sldGuideLst xmlns:p15="http://schemas.microsoft.com/office/powerpoint/2012/main">
        <p15:guide id="1" orient="horz" pos="696" userDrawn="1">
          <p15:clr>
            <a:srgbClr val="FBAE40"/>
          </p15:clr>
        </p15:guide>
        <p15:guide id="2" orient="horz" pos="879" userDrawn="1">
          <p15:clr>
            <a:srgbClr val="FBAE40"/>
          </p15:clr>
        </p15:guide>
        <p15:guide id="3" orient="horz" pos="1693" userDrawn="1">
          <p15:clr>
            <a:srgbClr val="FBAE40"/>
          </p15:clr>
        </p15:guide>
        <p15:guide id="4" orient="horz" pos="150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ext option 3">
    <p:spTree>
      <p:nvGrpSpPr>
        <p:cNvPr id="1" name=""/>
        <p:cNvGrpSpPr/>
        <p:nvPr/>
      </p:nvGrpSpPr>
      <p:grpSpPr>
        <a:xfrm>
          <a:off x="0" y="0"/>
          <a:ext cx="0" cy="0"/>
          <a:chOff x="0" y="0"/>
          <a:chExt cx="0" cy="0"/>
        </a:xfrm>
      </p:grpSpPr>
      <p:sp>
        <p:nvSpPr>
          <p:cNvPr id="16" name="Content Placeholder 15"/>
          <p:cNvSpPr>
            <a:spLocks noGrp="1"/>
          </p:cNvSpPr>
          <p:nvPr>
            <p:ph sz="quarter" idx="17" hasCustomPrompt="1"/>
          </p:nvPr>
        </p:nvSpPr>
        <p:spPr>
          <a:xfrm>
            <a:off x="595915" y="1631569"/>
            <a:ext cx="3560161" cy="3161094"/>
          </a:xfrm>
          <a:blipFill>
            <a:blip r:embed="rId2" cstate="print">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2000">
                <a:solidFill>
                  <a:srgbClr val="000000"/>
                </a:solidFill>
              </a:defRPr>
            </a:lvl1pPr>
          </a:lstStyle>
          <a:p>
            <a:pPr lvl="0"/>
            <a:r>
              <a:rPr lang="en-US"/>
              <a:t>Place photo</a:t>
            </a:r>
          </a:p>
        </p:txBody>
      </p:sp>
      <p:sp>
        <p:nvSpPr>
          <p:cNvPr id="2" name="Title 1"/>
          <p:cNvSpPr>
            <a:spLocks noGrp="1"/>
          </p:cNvSpPr>
          <p:nvPr>
            <p:ph type="title" hasCustomPrompt="1"/>
          </p:nvPr>
        </p:nvSpPr>
        <p:spPr>
          <a:xfrm>
            <a:off x="595915" y="556306"/>
            <a:ext cx="11533187" cy="411162"/>
          </a:xfrm>
        </p:spPr>
        <p:txBody>
          <a:bodyPr wrap="square" lIns="0" tIns="0" rIns="0" bIns="0">
            <a:spAutoFit/>
          </a:bodyPr>
          <a:lstStyle>
            <a:lvl1pPr>
              <a:lnSpc>
                <a:spcPts val="3199"/>
              </a:lnSpc>
              <a:defRPr sz="2856">
                <a:solidFill>
                  <a:srgbClr val="000000"/>
                </a:solidFill>
              </a:defRPr>
            </a:lvl1pPr>
          </a:lstStyle>
          <a:p>
            <a:r>
              <a:rPr lang="en-US"/>
              <a:t>Text option 3: three columns images and text</a:t>
            </a:r>
          </a:p>
        </p:txBody>
      </p:sp>
      <p:sp>
        <p:nvSpPr>
          <p:cNvPr id="5" name="Text Placeholder 4"/>
          <p:cNvSpPr>
            <a:spLocks noGrp="1"/>
          </p:cNvSpPr>
          <p:nvPr>
            <p:ph type="body" sz="quarter" idx="11" hasCustomPrompt="1"/>
          </p:nvPr>
        </p:nvSpPr>
        <p:spPr>
          <a:xfrm>
            <a:off x="595915" y="5026024"/>
            <a:ext cx="3560161" cy="1209675"/>
          </a:xfrm>
        </p:spPr>
        <p:txBody>
          <a:bodyPr lIns="0" tIns="0" rIns="0" bIns="0"/>
          <a:lstStyle>
            <a:lvl1pPr marL="0" indent="0">
              <a:lnSpc>
                <a:spcPts val="1800"/>
              </a:lnSpc>
              <a:spcBef>
                <a:spcPts val="1224"/>
              </a:spcBef>
              <a:buNone/>
              <a:defRPr lang="en-US" sz="1224" b="0" kern="1200" spc="0" baseline="0" dirty="0">
                <a:solidFill>
                  <a:srgbClr val="000000"/>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224">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0" name="Text Placeholder 4"/>
          <p:cNvSpPr>
            <a:spLocks noGrp="1"/>
          </p:cNvSpPr>
          <p:nvPr>
            <p:ph type="body" sz="quarter" idx="13" hasCustomPrompt="1"/>
          </p:nvPr>
        </p:nvSpPr>
        <p:spPr>
          <a:xfrm>
            <a:off x="8307389" y="5026025"/>
            <a:ext cx="3534792" cy="1219908"/>
          </a:xfrm>
        </p:spPr>
        <p:txBody>
          <a:bodyPr lIns="0" tIns="0" rIns="0" bIns="0"/>
          <a:lstStyle>
            <a:lvl1pPr marL="0" marR="0" indent="0" algn="l" defTabSz="951304" rtl="0" eaLnBrk="1" fontAlgn="auto" latinLnBrk="0" hangingPunct="1">
              <a:lnSpc>
                <a:spcPts val="1800"/>
              </a:lnSpc>
              <a:spcBef>
                <a:spcPts val="1224"/>
              </a:spcBef>
              <a:spcAft>
                <a:spcPts val="0"/>
              </a:spcAft>
              <a:buClrTx/>
              <a:buSzPct val="90000"/>
              <a:buFont typeface="Wingdings" panose="05000000000000000000" pitchFamily="2" charset="2"/>
              <a:buNone/>
              <a:tabLst/>
              <a:defRPr lang="en-US" sz="1224" b="0" kern="1200" spc="0" baseline="0" dirty="0">
                <a:solidFill>
                  <a:srgbClr val="000000"/>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224">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25" name="Content Placeholder 15">
            <a:extLst>
              <a:ext uri="{FF2B5EF4-FFF2-40B4-BE49-F238E27FC236}">
                <a16:creationId xmlns:a16="http://schemas.microsoft.com/office/drawing/2014/main" id="{FF38BC9F-387A-498E-A040-4619A490AEDD}"/>
              </a:ext>
            </a:extLst>
          </p:cNvPr>
          <p:cNvSpPr>
            <a:spLocks noGrp="1"/>
          </p:cNvSpPr>
          <p:nvPr>
            <p:ph sz="quarter" idx="18" hasCustomPrompt="1"/>
          </p:nvPr>
        </p:nvSpPr>
        <p:spPr>
          <a:xfrm>
            <a:off x="4389439" y="1631569"/>
            <a:ext cx="3690937" cy="3161094"/>
          </a:xfrm>
          <a:blipFill>
            <a:blip r:embed="rId3" cstate="print">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2000">
                <a:solidFill>
                  <a:srgbClr val="000000"/>
                </a:solidFill>
              </a:defRPr>
            </a:lvl1pPr>
          </a:lstStyle>
          <a:p>
            <a:pPr lvl="0"/>
            <a:r>
              <a:rPr lang="en-US"/>
              <a:t>Place photo</a:t>
            </a:r>
          </a:p>
        </p:txBody>
      </p:sp>
      <p:sp>
        <p:nvSpPr>
          <p:cNvPr id="26" name="Content Placeholder 15">
            <a:extLst>
              <a:ext uri="{FF2B5EF4-FFF2-40B4-BE49-F238E27FC236}">
                <a16:creationId xmlns:a16="http://schemas.microsoft.com/office/drawing/2014/main" id="{EEF5E46D-3409-4544-8C4E-211F133E580F}"/>
              </a:ext>
            </a:extLst>
          </p:cNvPr>
          <p:cNvSpPr>
            <a:spLocks noGrp="1"/>
          </p:cNvSpPr>
          <p:nvPr>
            <p:ph sz="quarter" idx="19" hasCustomPrompt="1"/>
          </p:nvPr>
        </p:nvSpPr>
        <p:spPr>
          <a:xfrm>
            <a:off x="8307389" y="1631568"/>
            <a:ext cx="3534792" cy="3161095"/>
          </a:xfrm>
          <a:blipFill>
            <a:blip r:embed="rId4" cstate="print">
              <a:extLst>
                <a:ext uri="{28A0092B-C50C-407E-A947-70E740481C1C}">
                  <a14:useLocalDpi xmlns:a14="http://schemas.microsoft.com/office/drawing/2010/main"/>
                </a:ext>
              </a:extLst>
            </a:blip>
            <a:stretch>
              <a:fillRect/>
            </a:stretch>
          </a:blipFill>
        </p:spPr>
        <p:txBody>
          <a:bodyPr anchor="ctr" anchorCtr="0">
            <a:noAutofit/>
          </a:bodyPr>
          <a:lstStyle>
            <a:lvl1pPr marL="0" indent="0" algn="ctr">
              <a:buNone/>
              <a:defRPr sz="2000">
                <a:solidFill>
                  <a:srgbClr val="000000"/>
                </a:solidFill>
              </a:defRPr>
            </a:lvl1pPr>
          </a:lstStyle>
          <a:p>
            <a:pPr lvl="0"/>
            <a:r>
              <a:rPr lang="en-US"/>
              <a:t>Place photo</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89439" y="5026025"/>
            <a:ext cx="3690937" cy="1219908"/>
          </a:xfrm>
        </p:spPr>
        <p:txBody>
          <a:bodyPr lIns="0" tIns="0" rIns="0" bIns="0"/>
          <a:lstStyle>
            <a:lvl1pPr marL="0" marR="0" indent="0" algn="l" defTabSz="951304" rtl="0" eaLnBrk="1" fontAlgn="auto" latinLnBrk="0" hangingPunct="1">
              <a:lnSpc>
                <a:spcPts val="1800"/>
              </a:lnSpc>
              <a:spcBef>
                <a:spcPts val="1224"/>
              </a:spcBef>
              <a:spcAft>
                <a:spcPts val="0"/>
              </a:spcAft>
              <a:buClrTx/>
              <a:buSzPct val="90000"/>
              <a:buFont typeface="Wingdings" panose="05000000000000000000" pitchFamily="2" charset="2"/>
              <a:buNone/>
              <a:tabLst/>
              <a:defRPr lang="en-US" sz="1224" b="0" kern="1200" spc="0" baseline="0" dirty="0">
                <a:solidFill>
                  <a:srgbClr val="000000"/>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224">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12/14</a:t>
            </a:r>
          </a:p>
          <a:p>
            <a:pPr lvl="1"/>
            <a:r>
              <a:rPr lang="en-US"/>
              <a:t>Body copy Segoe Regular 12/14.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1" name="Footer Placeholder 14">
            <a:extLst>
              <a:ext uri="{FF2B5EF4-FFF2-40B4-BE49-F238E27FC236}">
                <a16:creationId xmlns:a16="http://schemas.microsoft.com/office/drawing/2014/main" id="{AE158E7B-0220-41AE-9E99-77C3807358BA}"/>
              </a:ext>
            </a:extLst>
          </p:cNvPr>
          <p:cNvSpPr>
            <a:spLocks noGrp="1"/>
          </p:cNvSpPr>
          <p:nvPr>
            <p:ph type="ftr" sz="quarter" idx="3"/>
          </p:nvPr>
        </p:nvSpPr>
        <p:spPr>
          <a:xfrm>
            <a:off x="369094" y="6578601"/>
            <a:ext cx="11819049" cy="120651"/>
          </a:xfrm>
          <a:prstGeom prst="rect">
            <a:avLst/>
          </a:prstGeom>
        </p:spPr>
        <p:txBody>
          <a:bodyPr vert="horz" lIns="91440" tIns="45720" rIns="91440" bIns="45720" numCol="2" rtlCol="0" anchor="ctr"/>
          <a:lstStyle>
            <a:lvl1pPr algn="l">
              <a:defRPr sz="700">
                <a:solidFill>
                  <a:srgbClr val="000000"/>
                </a:solidFill>
              </a:defRPr>
            </a:lvl1pPr>
          </a:lstStyle>
          <a:p>
            <a:endParaRPr lang="en-US"/>
          </a:p>
        </p:txBody>
      </p:sp>
    </p:spTree>
    <p:extLst>
      <p:ext uri="{BB962C8B-B14F-4D97-AF65-F5344CB8AC3E}">
        <p14:creationId xmlns:p14="http://schemas.microsoft.com/office/powerpoint/2010/main" val="171349364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95915" y="1464074"/>
            <a:ext cx="11239464" cy="1301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115135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38159" y="3090314"/>
            <a:ext cx="9590082" cy="1828800"/>
          </a:xfrm>
          <a:noFill/>
        </p:spPr>
        <p:txBody>
          <a:bodyPr lIns="0" tIns="0" rIns="0" bIns="182880" anchor="b" anchorCtr="0"/>
          <a:lstStyle>
            <a:lvl1pPr>
              <a:defRPr sz="5400" strike="noStrike" spc="-150" baseline="0">
                <a:solidFill>
                  <a:schemeClr val="bg2"/>
                </a:solidFill>
              </a:defRPr>
            </a:lvl1pPr>
          </a:lstStyle>
          <a:p>
            <a:r>
              <a:rPr lang="en-US"/>
              <a:t>Microsoft 365</a:t>
            </a:r>
            <a:br>
              <a:rPr lang="en-US"/>
            </a:br>
            <a:r>
              <a:rPr lang="en-US"/>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34978" y="4935118"/>
            <a:ext cx="9590082" cy="964256"/>
          </a:xfrm>
          <a:noFill/>
        </p:spPr>
        <p:txBody>
          <a:bodyPr lIns="0" tIns="0" rIns="0" bIns="0">
            <a:noAutofit/>
          </a:bodyPr>
          <a:lstStyle>
            <a:lvl1pPr marL="0" indent="0">
              <a:lnSpc>
                <a:spcPct val="100000"/>
              </a:lnSpc>
              <a:spcBef>
                <a:spcPts val="0"/>
              </a:spcBef>
              <a:buNone/>
              <a:defRPr sz="1600" spc="0" baseline="0">
                <a:solidFill>
                  <a:schemeClr val="bg2"/>
                </a:solidFill>
                <a:latin typeface="+mn-lt"/>
              </a:defRPr>
            </a:lvl1pPr>
          </a:lstStyle>
          <a:p>
            <a:pPr lvl="0"/>
            <a:r>
              <a:rPr lang="en-US"/>
              <a:t>Author name</a:t>
            </a:r>
          </a:p>
          <a:p>
            <a:pPr lvl="0"/>
            <a:r>
              <a:rPr lang="en-US"/>
              <a:t>Date</a:t>
            </a:r>
          </a:p>
        </p:txBody>
      </p:sp>
      <p:pic>
        <p:nvPicPr>
          <p:cNvPr id="5" name="Picture 4">
            <a:extLst>
              <a:ext uri="{FF2B5EF4-FFF2-40B4-BE49-F238E27FC236}">
                <a16:creationId xmlns:a16="http://schemas.microsoft.com/office/drawing/2014/main" id="{6726CE39-6D02-4F0A-8F7E-E9046AC7DE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8158" y="6409689"/>
            <a:ext cx="914400" cy="194005"/>
          </a:xfrm>
          <a:prstGeom prst="rect">
            <a:avLst/>
          </a:prstGeom>
        </p:spPr>
      </p:pic>
    </p:spTree>
    <p:extLst>
      <p:ext uri="{BB962C8B-B14F-4D97-AF65-F5344CB8AC3E}">
        <p14:creationId xmlns:p14="http://schemas.microsoft.com/office/powerpoint/2010/main" val="3330895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77" y="1226817"/>
            <a:ext cx="3705224" cy="1195895"/>
          </a:xfrm>
        </p:spPr>
        <p:txBody>
          <a:bodyPr lIns="0" tIns="0" rIns="0" bIns="0"/>
          <a:lstStyle>
            <a:lvl1pPr>
              <a:defRPr sz="2000"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337300" y="1226818"/>
            <a:ext cx="3690937" cy="3354708"/>
          </a:xfrm>
        </p:spPr>
        <p:txBody>
          <a:bodyPr wrap="square" lIns="0" tIns="0" rIns="0" bIns="0">
            <a:noAutofit/>
          </a:bodyPr>
          <a:lstStyle>
            <a:lvl1pPr marL="0" marR="0" indent="0" algn="l" defTabSz="517517" rtl="0" eaLnBrk="1" fontAlgn="auto" latinLnBrk="0" hangingPunct="1">
              <a:lnSpc>
                <a:spcPct val="100000"/>
              </a:lnSpc>
              <a:spcBef>
                <a:spcPts val="0"/>
              </a:spcBef>
              <a:spcAft>
                <a:spcPts val="500"/>
              </a:spcAft>
              <a:buClrTx/>
              <a:buSzPct val="90000"/>
              <a:buFont typeface="Wingdings" panose="05000000000000000000" pitchFamily="2" charset="2"/>
              <a:buNone/>
              <a:tabLst/>
              <a:defRPr sz="2000" spc="0" baseline="0">
                <a:solidFill>
                  <a:schemeClr val="accent1"/>
                </a:solidFill>
                <a:latin typeface="+mj-lt"/>
              </a:defRPr>
            </a:lvl1pPr>
            <a:lvl2pPr marL="228597" indent="0">
              <a:buNone/>
              <a:defRPr sz="1800"/>
            </a:lvl2pPr>
            <a:lvl3pPr marL="457194" indent="0">
              <a:buNone/>
              <a:defRPr sz="1800"/>
            </a:lvl3pPr>
            <a:lvl4pPr marL="685790" indent="0">
              <a:buNone/>
              <a:defRPr sz="1800"/>
            </a:lvl4pPr>
            <a:lvl5pPr marL="914386" indent="0">
              <a:buNone/>
              <a:defRPr sz="1800"/>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31747343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46087" y="2182300"/>
            <a:ext cx="11567160" cy="1247521"/>
          </a:xfrm>
        </p:spPr>
        <p:txBody>
          <a:bodyPr wrap="square" lIns="0" tIns="0" rIns="0" bIns="0">
            <a:spAutoFit/>
          </a:bodyPr>
          <a:lstStyle>
            <a:lvl1pPr marL="0" indent="0">
              <a:lnSpc>
                <a:spcPct val="90000"/>
              </a:lnSpc>
              <a:spcBef>
                <a:spcPts val="0"/>
              </a:spcBef>
              <a:spcAft>
                <a:spcPts val="1300"/>
              </a:spcAft>
              <a:buNone/>
              <a:defRPr sz="2600" b="0" i="0">
                <a:solidFill>
                  <a:srgbClr val="000000"/>
                </a:solidFill>
                <a:latin typeface="+mn-lt"/>
              </a:defRPr>
            </a:lvl1pPr>
            <a:lvl2pPr marL="228597" indent="0">
              <a:lnSpc>
                <a:spcPct val="90000"/>
              </a:lnSpc>
              <a:spcBef>
                <a:spcPts val="0"/>
              </a:spcBef>
              <a:spcAft>
                <a:spcPts val="1300"/>
              </a:spcAft>
              <a:buNone/>
              <a:defRPr sz="2000">
                <a:solidFill>
                  <a:srgbClr val="000000"/>
                </a:solidFill>
              </a:defRPr>
            </a:lvl2pPr>
            <a:lvl3pPr marL="457194" indent="0">
              <a:spcBef>
                <a:spcPts val="0"/>
              </a:spcBef>
              <a:spcAft>
                <a:spcPts val="1300"/>
              </a:spcAft>
              <a:buNone/>
              <a:defRPr sz="2000">
                <a:solidFill>
                  <a:srgbClr val="000000"/>
                </a:solidFill>
              </a:defRPr>
            </a:lvl3pPr>
            <a:lvl4pPr marL="685790" indent="0">
              <a:spcBef>
                <a:spcPts val="0"/>
              </a:spcBef>
              <a:spcAft>
                <a:spcPts val="1300"/>
              </a:spcAft>
              <a:buNone/>
              <a:defRPr sz="2000"/>
            </a:lvl4pPr>
            <a:lvl5pPr marL="914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34975" y="449267"/>
            <a:ext cx="11563350" cy="754061"/>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376536016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46088" y="2184026"/>
            <a:ext cx="11567160" cy="1247521"/>
          </a:xfrm>
        </p:spPr>
        <p:txBody>
          <a:bodyPr wrap="square" lIns="0" tIns="0" rIns="0" bIns="0">
            <a:spAutoFit/>
          </a:bodyPr>
          <a:lstStyle>
            <a:lvl1pPr marL="274316" indent="-274316">
              <a:lnSpc>
                <a:spcPct val="90000"/>
              </a:lnSpc>
              <a:spcBef>
                <a:spcPts val="0"/>
              </a:spcBef>
              <a:spcAft>
                <a:spcPts val="1300"/>
              </a:spcAft>
              <a:buClr>
                <a:srgbClr val="000000"/>
              </a:buClr>
              <a:buSzPct val="77000"/>
              <a:buFont typeface="Arial" panose="020B0604020202020204" pitchFamily="34" charset="0"/>
              <a:buChar char="•"/>
              <a:defRPr sz="2600" b="0" i="0">
                <a:solidFill>
                  <a:srgbClr val="000000"/>
                </a:solidFill>
                <a:latin typeface="+mn-lt"/>
              </a:defRPr>
            </a:lvl1pPr>
            <a:lvl2pPr marL="548632" indent="-228597">
              <a:lnSpc>
                <a:spcPct val="90000"/>
              </a:lnSpc>
              <a:spcBef>
                <a:spcPts val="0"/>
              </a:spcBef>
              <a:spcAft>
                <a:spcPts val="1300"/>
              </a:spcAft>
              <a:buClr>
                <a:srgbClr val="000000"/>
              </a:buClr>
              <a:buSzPct val="77000"/>
              <a:buFont typeface="Arial" panose="020B0604020202020204" pitchFamily="34" charset="0"/>
              <a:buChar char="•"/>
              <a:defRPr sz="2000">
                <a:solidFill>
                  <a:srgbClr val="000000"/>
                </a:solidFill>
              </a:defRPr>
            </a:lvl2pPr>
            <a:lvl3pPr marL="822947" indent="-228597">
              <a:spcBef>
                <a:spcPts val="0"/>
              </a:spcBef>
              <a:spcAft>
                <a:spcPts val="1300"/>
              </a:spcAft>
              <a:buClr>
                <a:srgbClr val="000000"/>
              </a:buClr>
              <a:buSzPct val="77000"/>
              <a:buFont typeface="Arial" panose="020B0604020202020204" pitchFamily="34" charset="0"/>
              <a:buChar char="•"/>
              <a:defRPr sz="2000">
                <a:solidFill>
                  <a:srgbClr val="000000"/>
                </a:solidFill>
              </a:defRPr>
            </a:lvl3pPr>
            <a:lvl4pPr marL="685790" indent="0">
              <a:spcBef>
                <a:spcPts val="0"/>
              </a:spcBef>
              <a:spcAft>
                <a:spcPts val="1300"/>
              </a:spcAft>
              <a:buNone/>
              <a:defRPr sz="2000"/>
            </a:lvl4pPr>
            <a:lvl5pPr marL="914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34975" y="449264"/>
            <a:ext cx="11563350" cy="77311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34974" y="1105409"/>
            <a:ext cx="11567160" cy="360099"/>
          </a:xfrm>
        </p:spPr>
        <p:txBody>
          <a:bodyPr wrap="square" lIns="0" tIns="0" rIns="0" bIns="0">
            <a:spAutoFit/>
          </a:bodyPr>
          <a:lstStyle>
            <a:lvl1pPr marL="0" indent="0">
              <a:lnSpc>
                <a:spcPct val="90000"/>
              </a:lnSpc>
              <a:spcBef>
                <a:spcPts val="0"/>
              </a:spcBef>
              <a:spcAft>
                <a:spcPts val="1300"/>
              </a:spcAft>
              <a:buNone/>
              <a:defRPr sz="2600" b="0" i="0">
                <a:solidFill>
                  <a:srgbClr val="000000"/>
                </a:solidFill>
                <a:latin typeface="+mn-lt"/>
              </a:defRPr>
            </a:lvl1pPr>
            <a:lvl2pPr marL="228597" indent="0">
              <a:lnSpc>
                <a:spcPct val="90000"/>
              </a:lnSpc>
              <a:spcBef>
                <a:spcPts val="0"/>
              </a:spcBef>
              <a:spcAft>
                <a:spcPts val="1300"/>
              </a:spcAft>
              <a:buNone/>
              <a:defRPr sz="2000">
                <a:solidFill>
                  <a:schemeClr val="tx2"/>
                </a:solidFill>
              </a:defRPr>
            </a:lvl2pPr>
            <a:lvl3pPr marL="457194" indent="0">
              <a:spcBef>
                <a:spcPts val="0"/>
              </a:spcBef>
              <a:spcAft>
                <a:spcPts val="1300"/>
              </a:spcAft>
              <a:buNone/>
              <a:defRPr sz="2000"/>
            </a:lvl3pPr>
            <a:lvl4pPr marL="685790" indent="0">
              <a:spcBef>
                <a:spcPts val="0"/>
              </a:spcBef>
              <a:spcAft>
                <a:spcPts val="1300"/>
              </a:spcAft>
              <a:buNone/>
              <a:defRPr sz="2000"/>
            </a:lvl4pPr>
            <a:lvl5pPr marL="914386" indent="0">
              <a:buNone/>
              <a:defRPr/>
            </a:lvl5pPr>
          </a:lstStyle>
          <a:p>
            <a:pPr lvl="0"/>
            <a:r>
              <a:rPr lang="en-US"/>
              <a:t>Subtitle Segoe UI 26pt</a:t>
            </a:r>
          </a:p>
        </p:txBody>
      </p:sp>
    </p:spTree>
    <p:extLst>
      <p:ext uri="{BB962C8B-B14F-4D97-AF65-F5344CB8AC3E}">
        <p14:creationId xmlns:p14="http://schemas.microsoft.com/office/powerpoint/2010/main" val="27759741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34975" y="449264"/>
            <a:ext cx="11563350" cy="77311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25858560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334126" y="3"/>
            <a:ext cx="6102348" cy="6994525"/>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2000">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34976" y="449264"/>
            <a:ext cx="5667376" cy="773112"/>
          </a:xfrm>
          <a:prstGeom prst="rect">
            <a:avLst/>
          </a:prstGeom>
        </p:spPr>
        <p:txBody>
          <a:bodyPr vert="horz" wrap="square" lIns="0" tIns="164592" rIns="0" bIns="0" rtlCol="0" anchor="t">
            <a:noAutofit/>
          </a:bodyPr>
          <a:lstStyle>
            <a:lvl1pPr>
              <a:defRPr/>
            </a:lvl1pPr>
          </a:lstStyle>
          <a:p>
            <a:r>
              <a:rPr lang="en-US"/>
              <a:t>Photo layout 1</a:t>
            </a:r>
          </a:p>
        </p:txBody>
      </p:sp>
      <p:sp>
        <p:nvSpPr>
          <p:cNvPr id="3" name="Text Placeholder 2">
            <a:extLst>
              <a:ext uri="{FF2B5EF4-FFF2-40B4-BE49-F238E27FC236}">
                <a16:creationId xmlns:a16="http://schemas.microsoft.com/office/drawing/2014/main" id="{5A53C32B-5E83-455E-AB65-E820BE88A192}"/>
              </a:ext>
            </a:extLst>
          </p:cNvPr>
          <p:cNvSpPr>
            <a:spLocks noGrp="1"/>
          </p:cNvSpPr>
          <p:nvPr>
            <p:ph type="body" sz="quarter" idx="12"/>
          </p:nvPr>
        </p:nvSpPr>
        <p:spPr>
          <a:xfrm>
            <a:off x="434976" y="2178051"/>
            <a:ext cx="5667376" cy="1631216"/>
          </a:xfrm>
        </p:spPr>
        <p:txBody>
          <a:bodyPr/>
          <a:lstStyle>
            <a:lvl1pPr>
              <a:lnSpc>
                <a:spcPct val="100000"/>
              </a:lnSpc>
              <a:spcAft>
                <a:spcPts val="600"/>
              </a:spcAft>
              <a:defRPr sz="2400">
                <a:solidFill>
                  <a:schemeClr val="accent1"/>
                </a:solidFill>
                <a:latin typeface="+mj-lt"/>
              </a:defRPr>
            </a:lvl1pPr>
            <a:lvl2pPr marL="0">
              <a:lnSpc>
                <a:spcPct val="100000"/>
              </a:lnSpc>
              <a:spcAft>
                <a:spcPts val="600"/>
              </a:spcAft>
              <a:defRPr sz="2400"/>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0361164"/>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34975" y="2178050"/>
            <a:ext cx="3705224" cy="2635250"/>
          </a:xfrm>
          <a:blipFill>
            <a:blip r:embed="rId2" cstate="screen">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2000">
                <a:solidFill>
                  <a:schemeClr val="bg2"/>
                </a:solidFill>
                <a:latin typeface="+mj-lt"/>
              </a:defRPr>
            </a:lvl1pPr>
          </a:lstStyle>
          <a:p>
            <a:r>
              <a:rPr lang="en-US"/>
              <a:t>Drop photo here</a:t>
            </a:r>
          </a:p>
        </p:txBody>
      </p:sp>
      <p:sp>
        <p:nvSpPr>
          <p:cNvPr id="12" name="Picture Placeholder 10"/>
          <p:cNvSpPr>
            <a:spLocks noGrp="1"/>
          </p:cNvSpPr>
          <p:nvPr>
            <p:ph type="pic" sz="quarter" idx="15" hasCustomPrompt="1"/>
          </p:nvPr>
        </p:nvSpPr>
        <p:spPr>
          <a:xfrm>
            <a:off x="4367214" y="2178050"/>
            <a:ext cx="3695701" cy="2635250"/>
          </a:xfrm>
          <a:blipFill>
            <a:blip r:embed="rId3"/>
            <a:stretch>
              <a:fillRect/>
            </a:stretch>
          </a:blipFill>
        </p:spPr>
        <p:txBody>
          <a:bodyPr anchor="ctr">
            <a:noAutofit/>
          </a:bodyPr>
          <a:lstStyle>
            <a:lvl1pPr marL="0" indent="0" algn="ctr">
              <a:buNone/>
              <a:defRPr sz="2000">
                <a:solidFill>
                  <a:schemeClr val="bg2"/>
                </a:solidFill>
                <a:latin typeface="+mj-lt"/>
              </a:defRPr>
            </a:lvl1pPr>
          </a:lstStyle>
          <a:p>
            <a:r>
              <a:rPr lang="en-US"/>
              <a:t>Drop photo here</a:t>
            </a:r>
          </a:p>
        </p:txBody>
      </p:sp>
      <p:sp>
        <p:nvSpPr>
          <p:cNvPr id="13" name="Picture Placeholder 10"/>
          <p:cNvSpPr>
            <a:spLocks noGrp="1"/>
          </p:cNvSpPr>
          <p:nvPr>
            <p:ph type="pic" sz="quarter" idx="16" hasCustomPrompt="1"/>
          </p:nvPr>
        </p:nvSpPr>
        <p:spPr>
          <a:xfrm>
            <a:off x="8289927" y="2178052"/>
            <a:ext cx="3706871" cy="2635251"/>
          </a:xfrm>
          <a:blipFill>
            <a:blip r:embed="rId4"/>
            <a:stretch>
              <a:fillRect/>
            </a:stretch>
          </a:blipFill>
        </p:spPr>
        <p:txBody>
          <a:bodyPr anchor="ctr">
            <a:noAutofit/>
          </a:bodyPr>
          <a:lstStyle>
            <a:lvl1pPr marL="0" indent="0" algn="ctr">
              <a:buNone/>
              <a:defRPr sz="2000">
                <a:solidFill>
                  <a:schemeClr val="bg2"/>
                </a:solidFill>
                <a:latin typeface="+mj-lt"/>
              </a:defRPr>
            </a:lvl1pPr>
          </a:lstStyle>
          <a:p>
            <a:r>
              <a:rPr lang="en-US"/>
              <a:t>Drop photo here</a:t>
            </a:r>
          </a:p>
        </p:txBody>
      </p:sp>
      <p:sp>
        <p:nvSpPr>
          <p:cNvPr id="5" name="Text Placeholder 4"/>
          <p:cNvSpPr>
            <a:spLocks noGrp="1"/>
          </p:cNvSpPr>
          <p:nvPr>
            <p:ph type="body" sz="quarter" idx="11" hasCustomPrompt="1"/>
          </p:nvPr>
        </p:nvSpPr>
        <p:spPr>
          <a:xfrm>
            <a:off x="434977" y="5026024"/>
            <a:ext cx="3703320" cy="1333698"/>
          </a:xfrm>
        </p:spPr>
        <p:txBody>
          <a:bodyPr lIns="0" tIns="0" rIns="0" bIns="0"/>
          <a:lstStyle>
            <a:lvl1pPr marL="0" indent="0">
              <a:lnSpc>
                <a:spcPct val="100000"/>
              </a:lnSpc>
              <a:spcBef>
                <a:spcPts val="0"/>
              </a:spcBef>
              <a:spcAft>
                <a:spcPts val="800"/>
              </a:spcAft>
              <a:buNone/>
              <a:defRPr sz="1600" b="1">
                <a:solidFill>
                  <a:schemeClr val="accent1"/>
                </a:solidFill>
                <a:latin typeface="+mj-lt"/>
              </a:defRPr>
            </a:lvl1pPr>
            <a:lvl2pPr marL="0" marR="0" indent="0" algn="l" defTabSz="932728"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194" indent="0">
              <a:buNone/>
              <a:defRPr/>
            </a:lvl3pPr>
            <a:lvl4pPr marL="685790" indent="0">
              <a:buNone/>
              <a:defRPr/>
            </a:lvl4pPr>
            <a:lvl5pPr marL="914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9" name="Text Placeholder 4"/>
          <p:cNvSpPr>
            <a:spLocks noGrp="1"/>
          </p:cNvSpPr>
          <p:nvPr>
            <p:ph type="body" sz="quarter" idx="12" hasCustomPrompt="1"/>
          </p:nvPr>
        </p:nvSpPr>
        <p:spPr>
          <a:xfrm>
            <a:off x="4367211" y="5026024"/>
            <a:ext cx="3695701"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28"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194" indent="0">
              <a:buNone/>
              <a:defRPr/>
            </a:lvl3pPr>
            <a:lvl4pPr marL="685790" indent="0">
              <a:buNone/>
              <a:defRPr/>
            </a:lvl4pPr>
            <a:lvl5pPr marL="914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0" name="Text Placeholder 4"/>
          <p:cNvSpPr>
            <a:spLocks noGrp="1"/>
          </p:cNvSpPr>
          <p:nvPr>
            <p:ph type="body" sz="quarter" idx="13" hasCustomPrompt="1"/>
          </p:nvPr>
        </p:nvSpPr>
        <p:spPr>
          <a:xfrm>
            <a:off x="8289927" y="5026025"/>
            <a:ext cx="3703320"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28"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194" indent="0">
              <a:buNone/>
              <a:defRPr/>
            </a:lvl3pPr>
            <a:lvl4pPr marL="685790" indent="0">
              <a:buNone/>
              <a:defRPr/>
            </a:lvl4pPr>
            <a:lvl5pPr marL="914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34975" y="449267"/>
            <a:ext cx="11563350" cy="754061"/>
          </a:xfrm>
          <a:prstGeom prst="rect">
            <a:avLst/>
          </a:prstGeom>
        </p:spPr>
        <p:txBody>
          <a:bodyPr vert="horz" wrap="square" lIns="0" tIns="164592" rIns="0" bIns="0" rtlCol="0" anchor="t">
            <a:noAutofit/>
          </a:bodyPr>
          <a:lstStyle>
            <a:lvl1pPr>
              <a:defRPr/>
            </a:lvl1pPr>
          </a:lstStyle>
          <a:p>
            <a:r>
              <a:rPr lang="en-US"/>
              <a:t>Photo layout 2</a:t>
            </a:r>
          </a:p>
        </p:txBody>
      </p:sp>
    </p:spTree>
    <p:extLst>
      <p:ext uri="{BB962C8B-B14F-4D97-AF65-F5344CB8AC3E}">
        <p14:creationId xmlns:p14="http://schemas.microsoft.com/office/powerpoint/2010/main" val="12417911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975" y="444503"/>
            <a:ext cx="11563350" cy="758825"/>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46089" y="1903777"/>
            <a:ext cx="11563350" cy="13018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rot="5400000">
            <a:off x="9883594" y="3071982"/>
            <a:ext cx="6995160" cy="849927"/>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rot="5400000">
            <a:off x="9221643" y="3285698"/>
            <a:ext cx="6994525" cy="423130"/>
          </a:xfrm>
          <a:prstGeom prst="rect">
            <a:avLst/>
          </a:prstGeom>
        </p:spPr>
      </p:pic>
    </p:spTree>
    <p:extLst>
      <p:ext uri="{BB962C8B-B14F-4D97-AF65-F5344CB8AC3E}">
        <p14:creationId xmlns:p14="http://schemas.microsoft.com/office/powerpoint/2010/main" val="26689922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7" r:id="rId5"/>
    <p:sldLayoutId id="2147483704" r:id="rId6"/>
    <p:sldLayoutId id="2147483697" r:id="rId7"/>
    <p:sldLayoutId id="2147483692" r:id="rId8"/>
    <p:sldLayoutId id="2147483694" r:id="rId9"/>
    <p:sldLayoutId id="2147483695" r:id="rId10"/>
    <p:sldLayoutId id="2147483685" r:id="rId11"/>
    <p:sldLayoutId id="2147483706" r:id="rId12"/>
    <p:sldLayoutId id="2147483699" r:id="rId13"/>
    <p:sldLayoutId id="2147483688" r:id="rId14"/>
    <p:sldLayoutId id="2147483689" r:id="rId15"/>
    <p:sldLayoutId id="2147483703" r:id="rId16"/>
    <p:sldLayoutId id="2147483705" r:id="rId17"/>
    <p:sldLayoutId id="2147483700" r:id="rId18"/>
    <p:sldLayoutId id="2147483701"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Lst>
  <p:transition>
    <p:fade/>
  </p:transition>
  <p:txStyles>
    <p:titleStyle>
      <a:lvl1pPr algn="l" defTabSz="932728" rtl="0" eaLnBrk="1" latinLnBrk="0" hangingPunct="1">
        <a:lnSpc>
          <a:spcPct val="90000"/>
        </a:lnSpc>
        <a:spcBef>
          <a:spcPct val="0"/>
        </a:spcBef>
        <a:buNone/>
        <a:defRPr lang="en-US" sz="3200" b="0" kern="1200" cap="none" spc="-150" baseline="0" dirty="0" smtClean="0">
          <a:ln w="3175">
            <a:noFill/>
          </a:ln>
          <a:solidFill>
            <a:srgbClr val="000000"/>
          </a:solidFill>
          <a:effectLst/>
          <a:latin typeface="+mj-lt"/>
          <a:ea typeface="+mn-ea"/>
          <a:cs typeface="Segoe UI" pitchFamily="34" charset="0"/>
        </a:defRPr>
      </a:lvl1pPr>
    </p:titleStyle>
    <p:body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28" rtl="0" eaLnBrk="1" latinLnBrk="0" hangingPunct="1">
        <a:defRPr sz="1800" kern="1200">
          <a:solidFill>
            <a:schemeClr val="tx1"/>
          </a:solidFill>
          <a:latin typeface="+mn-lt"/>
          <a:ea typeface="+mn-ea"/>
          <a:cs typeface="+mn-cs"/>
        </a:defRPr>
      </a:lvl1pPr>
      <a:lvl2pPr marL="466364" algn="l" defTabSz="932728" rtl="0" eaLnBrk="1" latinLnBrk="0" hangingPunct="1">
        <a:defRPr sz="1800" kern="1200">
          <a:solidFill>
            <a:schemeClr val="tx1"/>
          </a:solidFill>
          <a:latin typeface="+mn-lt"/>
          <a:ea typeface="+mn-ea"/>
          <a:cs typeface="+mn-cs"/>
        </a:defRPr>
      </a:lvl2pPr>
      <a:lvl3pPr marL="932728" algn="l" defTabSz="932728" rtl="0" eaLnBrk="1" latinLnBrk="0" hangingPunct="1">
        <a:defRPr sz="1800" kern="1200">
          <a:solidFill>
            <a:schemeClr val="tx1"/>
          </a:solidFill>
          <a:latin typeface="+mn-lt"/>
          <a:ea typeface="+mn-ea"/>
          <a:cs typeface="+mn-cs"/>
        </a:defRPr>
      </a:lvl3pPr>
      <a:lvl4pPr marL="1399092" algn="l" defTabSz="932728" rtl="0" eaLnBrk="1" latinLnBrk="0" hangingPunct="1">
        <a:defRPr sz="1800" kern="1200">
          <a:solidFill>
            <a:schemeClr val="tx1"/>
          </a:solidFill>
          <a:latin typeface="+mn-lt"/>
          <a:ea typeface="+mn-ea"/>
          <a:cs typeface="+mn-cs"/>
        </a:defRPr>
      </a:lvl4pPr>
      <a:lvl5pPr marL="1865456" algn="l" defTabSz="932728" rtl="0" eaLnBrk="1" latinLnBrk="0" hangingPunct="1">
        <a:defRPr sz="1800" kern="1200">
          <a:solidFill>
            <a:schemeClr val="tx1"/>
          </a:solidFill>
          <a:latin typeface="+mn-lt"/>
          <a:ea typeface="+mn-ea"/>
          <a:cs typeface="+mn-cs"/>
        </a:defRPr>
      </a:lvl5pPr>
      <a:lvl6pPr marL="2331822" algn="l" defTabSz="932728" rtl="0" eaLnBrk="1" latinLnBrk="0" hangingPunct="1">
        <a:defRPr sz="1800" kern="1200">
          <a:solidFill>
            <a:schemeClr val="tx1"/>
          </a:solidFill>
          <a:latin typeface="+mn-lt"/>
          <a:ea typeface="+mn-ea"/>
          <a:cs typeface="+mn-cs"/>
        </a:defRPr>
      </a:lvl6pPr>
      <a:lvl7pPr marL="2798185" algn="l" defTabSz="932728" rtl="0" eaLnBrk="1" latinLnBrk="0" hangingPunct="1">
        <a:defRPr sz="1800" kern="1200">
          <a:solidFill>
            <a:schemeClr val="tx1"/>
          </a:solidFill>
          <a:latin typeface="+mn-lt"/>
          <a:ea typeface="+mn-ea"/>
          <a:cs typeface="+mn-cs"/>
        </a:defRPr>
      </a:lvl7pPr>
      <a:lvl8pPr marL="3264548" algn="l" defTabSz="932728" rtl="0" eaLnBrk="1" latinLnBrk="0" hangingPunct="1">
        <a:defRPr sz="1800" kern="1200">
          <a:solidFill>
            <a:schemeClr val="tx1"/>
          </a:solidFill>
          <a:latin typeface="+mn-lt"/>
          <a:ea typeface="+mn-ea"/>
          <a:cs typeface="+mn-cs"/>
        </a:defRPr>
      </a:lvl8pPr>
      <a:lvl9pPr marL="3730913" algn="l" defTabSz="93272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userDrawn="1">
          <p15:clr>
            <a:srgbClr val="C35EA4"/>
          </p15:clr>
        </p15:guide>
        <p15:guide id="4" pos="1517" userDrawn="1">
          <p15:clr>
            <a:srgbClr val="C35EA4"/>
          </p15:clr>
        </p15:guide>
        <p15:guide id="5" pos="2608" userDrawn="1">
          <p15:clr>
            <a:srgbClr val="C35EA4"/>
          </p15:clr>
        </p15:guide>
        <p15:guide id="6" pos="2751" userDrawn="1">
          <p15:clr>
            <a:srgbClr val="C35EA4"/>
          </p15:clr>
        </p15:guide>
        <p15:guide id="7" pos="3843" userDrawn="1">
          <p15:clr>
            <a:srgbClr val="C35EA4"/>
          </p15:clr>
        </p15:guide>
        <p15:guide id="8" pos="3989" userDrawn="1">
          <p15:clr>
            <a:srgbClr val="C35EA4"/>
          </p15:clr>
        </p15:guide>
        <p15:guide id="9" pos="5079" userDrawn="1">
          <p15:clr>
            <a:srgbClr val="C35EA4"/>
          </p15:clr>
        </p15:guide>
        <p15:guide id="10" pos="5223" userDrawn="1">
          <p15:clr>
            <a:srgbClr val="C35EA4"/>
          </p15:clr>
        </p15:guide>
        <p15:guide id="11" pos="6317" userDrawn="1">
          <p15:clr>
            <a:srgbClr val="C35EA4"/>
          </p15:clr>
        </p15:guide>
        <p15:guide id="12" pos="6460" userDrawn="1">
          <p15:clr>
            <a:srgbClr val="C35EA4"/>
          </p15:clr>
        </p15:guide>
        <p15:guide id="16" pos="274" userDrawn="1">
          <p15:clr>
            <a:srgbClr val="F26B43"/>
          </p15:clr>
        </p15:guide>
        <p15:guide id="17" pos="7559" userDrawn="1">
          <p15:clr>
            <a:srgbClr val="F26B43"/>
          </p15:clr>
        </p15:guide>
        <p15:guide id="18" orient="horz" pos="758" userDrawn="1">
          <p15:clr>
            <a:srgbClr val="5ACBF0"/>
          </p15:clr>
        </p15:guide>
        <p15:guide id="19" orient="horz" pos="1372" userDrawn="1">
          <p15:clr>
            <a:srgbClr val="5ACBF0"/>
          </p15:clr>
        </p15:guide>
        <p15:guide id="20" orient="horz" pos="612" userDrawn="1">
          <p15:clr>
            <a:srgbClr val="5ACBF0"/>
          </p15:clr>
        </p15:guide>
        <p15:guide id="21" orient="horz" pos="1515" userDrawn="1">
          <p15:clr>
            <a:srgbClr val="5ACBF0"/>
          </p15:clr>
        </p15:guide>
        <p15:guide id="22" orient="horz" pos="2127" userDrawn="1">
          <p15:clr>
            <a:srgbClr val="5ACBF0"/>
          </p15:clr>
        </p15:guide>
        <p15:guide id="23" orient="horz" pos="2275" userDrawn="1">
          <p15:clr>
            <a:srgbClr val="5ACBF0"/>
          </p15:clr>
        </p15:guide>
        <p15:guide id="25" orient="horz" pos="280" userDrawn="1">
          <p15:clr>
            <a:srgbClr val="F26B43"/>
          </p15:clr>
        </p15:guide>
        <p15:guide id="26" orient="horz" pos="4127" userDrawn="1">
          <p15:clr>
            <a:srgbClr val="F26B43"/>
          </p15:clr>
        </p15:guide>
        <p15:guide id="27" orient="horz" pos="2889" userDrawn="1">
          <p15:clr>
            <a:srgbClr val="5ACBF0"/>
          </p15:clr>
        </p15:guide>
        <p15:guide id="28" orient="horz" pos="3032" userDrawn="1">
          <p15:clr>
            <a:srgbClr val="5ACBF0"/>
          </p15:clr>
        </p15:guide>
        <p15:guide id="29" orient="horz" pos="3648" userDrawn="1">
          <p15:clr>
            <a:srgbClr val="5ACBF0"/>
          </p15:clr>
        </p15:guide>
        <p15:guide id="30" orient="horz" pos="3792"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42.emf"/><Relationship Id="rId4" Type="http://schemas.openxmlformats.org/officeDocument/2006/relationships/image" Target="../media/image41.emf"/></Relationships>
</file>

<file path=ppt/slides/_rels/slide1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hyperlink" Target="https://www.microsoft.com/en-us/microsoft-365/busine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https://aka.ms/TeamsCustomerSuccess" TargetMode="External"/><Relationship Id="rId7" Type="http://schemas.openxmlformats.org/officeDocument/2006/relationships/hyperlink" Target="https://aka.ms/MWEnablementAndSkilling" TargetMode="External"/><Relationship Id="rId2" Type="http://schemas.openxmlformats.org/officeDocument/2006/relationships/hyperlink" Target="https://teamworktools.azurewebsites.net/" TargetMode="External"/><Relationship Id="rId1" Type="http://schemas.openxmlformats.org/officeDocument/2006/relationships/slideLayout" Target="../slideLayouts/slideLayout26.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svg"/></Relationships>
</file>

<file path=ppt/slides/_rels/slide25.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71.svg"/><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image" Target="../media/image67.svg"/><Relationship Id="rId11" Type="http://schemas.openxmlformats.org/officeDocument/2006/relationships/image" Target="../media/image70.png"/><Relationship Id="rId5" Type="http://schemas.openxmlformats.org/officeDocument/2006/relationships/image" Target="../media/image55.png"/><Relationship Id="rId10" Type="http://schemas.openxmlformats.org/officeDocument/2006/relationships/image" Target="../media/image69.svg"/><Relationship Id="rId4" Type="http://schemas.openxmlformats.org/officeDocument/2006/relationships/image" Target="../media/image66.svg"/><Relationship Id="rId9" Type="http://schemas.openxmlformats.org/officeDocument/2006/relationships/image" Target="../media/image59.png"/><Relationship Id="rId14" Type="http://schemas.openxmlformats.org/officeDocument/2006/relationships/image" Target="../media/image62.svg"/></Relationships>
</file>

<file path=ppt/slides/_rels/slide26.xml.rels><?xml version="1.0" encoding="UTF-8" standalone="yes"?>
<Relationships xmlns="http://schemas.openxmlformats.org/package/2006/relationships"><Relationship Id="rId8" Type="http://schemas.openxmlformats.org/officeDocument/2006/relationships/hyperlink" Target="https://msuspartners.eventbuilder.com/event/12647" TargetMode="External"/><Relationship Id="rId3" Type="http://schemas.openxmlformats.org/officeDocument/2006/relationships/hyperlink" Target="https://msuspartners.eventbuilder.com/TechIntensityWorkshop" TargetMode="External"/><Relationship Id="rId7" Type="http://schemas.openxmlformats.org/officeDocument/2006/relationships/hyperlink" Target="https://docs.microsoft.com/en-us/learn/browse/?term=Windows%20Virtual%20Desktop" TargetMode="External"/><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hyperlink" Target="https://docs.microsoft.com/en-us/azure/virtual-desktop/partners" TargetMode="External"/><Relationship Id="rId5" Type="http://schemas.openxmlformats.org/officeDocument/2006/relationships/hyperlink" Target="https://azure.microsoft.com/en-us/services/virtual-desktop/" TargetMode="External"/><Relationship Id="rId10" Type="http://schemas.openxmlformats.org/officeDocument/2006/relationships/image" Target="../media/image73.svg"/><Relationship Id="rId4" Type="http://schemas.openxmlformats.org/officeDocument/2006/relationships/hyperlink" Target="https://docs.microsoft.com/en-us/azure/virtual-desktop/overview#key-capabilities" TargetMode="External"/><Relationship Id="rId9"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55.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77.svg"/><Relationship Id="rId2" Type="http://schemas.openxmlformats.org/officeDocument/2006/relationships/notesSlide" Target="../notesSlides/notesSlide26.xml"/><Relationship Id="rId16" Type="http://schemas.openxmlformats.org/officeDocument/2006/relationships/image" Target="../media/image78.svg"/><Relationship Id="rId1" Type="http://schemas.openxmlformats.org/officeDocument/2006/relationships/slideLayout" Target="../slideLayouts/slideLayout22.xml"/><Relationship Id="rId6" Type="http://schemas.openxmlformats.org/officeDocument/2006/relationships/image" Target="../media/image75.svg"/><Relationship Id="rId11" Type="http://schemas.openxmlformats.org/officeDocument/2006/relationships/image" Target="../media/image76.png"/><Relationship Id="rId5" Type="http://schemas.openxmlformats.org/officeDocument/2006/relationships/image" Target="../media/image74.png"/><Relationship Id="rId15" Type="http://schemas.openxmlformats.org/officeDocument/2006/relationships/image" Target="../media/image61.png"/><Relationship Id="rId10" Type="http://schemas.openxmlformats.org/officeDocument/2006/relationships/image" Target="../media/image69.svg"/><Relationship Id="rId4" Type="http://schemas.openxmlformats.org/officeDocument/2006/relationships/image" Target="../media/image66.svg"/><Relationship Id="rId9" Type="http://schemas.openxmlformats.org/officeDocument/2006/relationships/image" Target="../media/image59.png"/><Relationship Id="rId14" Type="http://schemas.openxmlformats.org/officeDocument/2006/relationships/image" Target="../media/image56.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https://www.upwork.com/press/2018/04/30/future-workforce-small-business-report-2018/"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s://www.owllabs.com/state-of-remote-work-2017" TargetMode="External"/><Relationship Id="rId5" Type="http://schemas.openxmlformats.org/officeDocument/2006/relationships/hyperlink" Target="https://www.idc-community.com/2018/11/01/worldwide-smb-2019-predictions/" TargetMode="Externa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emf"/><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 Type="http://schemas.openxmlformats.org/officeDocument/2006/relationships/notesSlide" Target="../notesSlides/notesSlide4.xml"/><Relationship Id="rId16" Type="http://schemas.openxmlformats.org/officeDocument/2006/relationships/image" Target="../media/image28.emf"/><Relationship Id="rId1" Type="http://schemas.openxmlformats.org/officeDocument/2006/relationships/slideLayout" Target="../slideLayouts/slideLayout20.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5" Type="http://schemas.openxmlformats.org/officeDocument/2006/relationships/image" Target="../media/image27.emf"/><Relationship Id="rId10" Type="http://schemas.openxmlformats.org/officeDocument/2006/relationships/image" Target="../media/image22.emf"/><Relationship Id="rId19" Type="http://schemas.openxmlformats.org/officeDocument/2006/relationships/image" Target="../media/image31.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F823-D8B3-42CF-9CCC-1C1FDAC53A74}"/>
              </a:ext>
            </a:extLst>
          </p:cNvPr>
          <p:cNvSpPr>
            <a:spLocks noGrp="1"/>
          </p:cNvSpPr>
          <p:nvPr>
            <p:ph type="title"/>
          </p:nvPr>
        </p:nvSpPr>
        <p:spPr/>
        <p:txBody>
          <a:bodyPr/>
          <a:lstStyle/>
          <a:p>
            <a:r>
              <a:rPr lang="en-US">
                <a:solidFill>
                  <a:schemeClr val="bg1"/>
                </a:solidFill>
              </a:rPr>
              <a:t>Note to Presenter</a:t>
            </a:r>
          </a:p>
        </p:txBody>
      </p:sp>
      <p:sp>
        <p:nvSpPr>
          <p:cNvPr id="3" name="Rectangle 2">
            <a:extLst>
              <a:ext uri="{FF2B5EF4-FFF2-40B4-BE49-F238E27FC236}">
                <a16:creationId xmlns:a16="http://schemas.microsoft.com/office/drawing/2014/main" id="{B792B17C-DBE3-4702-AE6B-B22EA0DE54D9}"/>
              </a:ext>
            </a:extLst>
          </p:cNvPr>
          <p:cNvSpPr/>
          <p:nvPr/>
        </p:nvSpPr>
        <p:spPr>
          <a:xfrm>
            <a:off x="434976" y="1801092"/>
            <a:ext cx="11407149" cy="3353867"/>
          </a:xfrm>
          <a:prstGeom prst="rect">
            <a:avLst/>
          </a:prstGeom>
        </p:spPr>
        <p:txBody>
          <a:bodyPr wrap="square">
            <a:spAutoFit/>
          </a:bodyPr>
          <a:lstStyle/>
          <a:p>
            <a:r>
              <a:rPr lang="en-US">
                <a:solidFill>
                  <a:schemeClr val="bg1"/>
                </a:solidFill>
              </a:rPr>
              <a:t>This deck is intended to be customized by Microsoft Partners for a presentation to potential SMB customers.</a:t>
            </a:r>
          </a:p>
          <a:p>
            <a:endParaRPr lang="en-US">
              <a:solidFill>
                <a:schemeClr val="bg1"/>
              </a:solidFill>
            </a:endParaRPr>
          </a:p>
          <a:p>
            <a:pPr>
              <a:spcAft>
                <a:spcPts val="600"/>
              </a:spcAft>
            </a:pPr>
            <a:r>
              <a:rPr lang="en-US">
                <a:solidFill>
                  <a:schemeClr val="bg1"/>
                </a:solidFill>
              </a:rPr>
              <a:t>Look for these types of candidates: </a:t>
            </a:r>
          </a:p>
          <a:p>
            <a:pPr marL="228597" indent="-228597">
              <a:buFont typeface="Arial" panose="020B0604020202020204" pitchFamily="34" charset="0"/>
              <a:buChar char="•"/>
            </a:pPr>
            <a:r>
              <a:rPr lang="en-US">
                <a:solidFill>
                  <a:schemeClr val="bg1"/>
                </a:solidFill>
              </a:rPr>
              <a:t>On-premises customers looking for a first step into cloud computing.</a:t>
            </a:r>
          </a:p>
          <a:p>
            <a:pPr marL="228597" indent="-228597">
              <a:buFont typeface="Arial" panose="020B0604020202020204" pitchFamily="34" charset="0"/>
              <a:buChar char="•"/>
            </a:pPr>
            <a:r>
              <a:rPr lang="en-US">
                <a:solidFill>
                  <a:schemeClr val="bg1"/>
                </a:solidFill>
              </a:rPr>
              <a:t>Customers on competitive collaboration suites looking to drive a more integrated collaboration experience.</a:t>
            </a:r>
          </a:p>
          <a:p>
            <a:pPr marL="228597" indent="-228597">
              <a:buFont typeface="Arial" panose="020B0604020202020204" pitchFamily="34" charset="0"/>
              <a:buChar char="•"/>
            </a:pPr>
            <a:r>
              <a:rPr lang="en-US">
                <a:solidFill>
                  <a:schemeClr val="bg1"/>
                </a:solidFill>
              </a:rPr>
              <a:t>Exchange Online customers ready for an upsell. </a:t>
            </a:r>
          </a:p>
          <a:p>
            <a:pPr marL="342895" indent="-342895">
              <a:buFont typeface="Arial" panose="020B0604020202020204" pitchFamily="34" charset="0"/>
              <a:buChar char="•"/>
            </a:pPr>
            <a:endParaRPr lang="en-US">
              <a:solidFill>
                <a:schemeClr val="bg1"/>
              </a:solidFill>
            </a:endParaRPr>
          </a:p>
          <a:p>
            <a:pPr>
              <a:spcAft>
                <a:spcPts val="600"/>
              </a:spcAft>
            </a:pPr>
            <a:r>
              <a:rPr lang="en-US">
                <a:solidFill>
                  <a:schemeClr val="bg1"/>
                </a:solidFill>
              </a:rPr>
              <a:t>Use end of support as a compelling reason to switch to Microsoft 365:</a:t>
            </a:r>
          </a:p>
          <a:p>
            <a:pPr marL="228597" indent="-228597">
              <a:buFont typeface="Arial" panose="020B0604020202020204" pitchFamily="34" charset="0"/>
              <a:buChar char="•"/>
            </a:pPr>
            <a:r>
              <a:rPr lang="en-US">
                <a:solidFill>
                  <a:schemeClr val="bg1"/>
                </a:solidFill>
              </a:rPr>
              <a:t>January 14, 2020, security updates or support for PCs running Windows 7 will no longer be provided.</a:t>
            </a:r>
          </a:p>
          <a:p>
            <a:pPr marL="228597" indent="-228597">
              <a:buFont typeface="Arial" panose="020B0604020202020204" pitchFamily="34" charset="0"/>
              <a:buChar char="•"/>
            </a:pPr>
            <a:r>
              <a:rPr lang="en-US">
                <a:solidFill>
                  <a:schemeClr val="bg1"/>
                </a:solidFill>
              </a:rPr>
              <a:t>Extended support for Office 2010 will end on October 13, 2020.</a:t>
            </a:r>
          </a:p>
        </p:txBody>
      </p:sp>
      <p:sp>
        <p:nvSpPr>
          <p:cNvPr id="4" name="Rectangle 3">
            <a:extLst>
              <a:ext uri="{FF2B5EF4-FFF2-40B4-BE49-F238E27FC236}">
                <a16:creationId xmlns:a16="http://schemas.microsoft.com/office/drawing/2014/main" id="{E4D0340F-97C1-4A4C-8F89-9E0555103545}"/>
              </a:ext>
            </a:extLst>
          </p:cNvPr>
          <p:cNvSpPr/>
          <p:nvPr/>
        </p:nvSpPr>
        <p:spPr bwMode="auto">
          <a:xfrm>
            <a:off x="0" y="6545262"/>
            <a:ext cx="12436476" cy="449264"/>
          </a:xfrm>
          <a:prstGeom prst="rect">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r>
              <a:rPr lang="en-US" sz="1800">
                <a:solidFill>
                  <a:schemeClr val="tx1"/>
                </a:solidFill>
                <a:ea typeface="Segoe UI" pitchFamily="34" charset="0"/>
                <a:cs typeface="Segoe UI" pitchFamily="34" charset="0"/>
              </a:rPr>
              <a:t>Hidden Slide | Do Not Present</a:t>
            </a:r>
          </a:p>
        </p:txBody>
      </p:sp>
    </p:spTree>
    <p:extLst>
      <p:ext uri="{BB962C8B-B14F-4D97-AF65-F5344CB8AC3E}">
        <p14:creationId xmlns:p14="http://schemas.microsoft.com/office/powerpoint/2010/main" val="90699792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D164F0-8FAD-4658-9B0A-1C19006DFBBB}"/>
              </a:ext>
            </a:extLst>
          </p:cNvPr>
          <p:cNvSpPr/>
          <p:nvPr/>
        </p:nvSpPr>
        <p:spPr bwMode="auto">
          <a:xfrm>
            <a:off x="0" y="3367827"/>
            <a:ext cx="12436476" cy="3683357"/>
          </a:xfrm>
          <a:prstGeom prst="rect">
            <a:avLst/>
          </a:prstGeom>
          <a:gradFill>
            <a:gsLst>
              <a:gs pos="0">
                <a:schemeClr val="accent6"/>
              </a:gs>
              <a:gs pos="100000">
                <a:schemeClr val="accent6">
                  <a:alpha val="0"/>
                </a:schemeClr>
              </a:gs>
            </a:gsLst>
            <a:lin ang="16200000" scaled="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Title 3">
            <a:extLst>
              <a:ext uri="{FF2B5EF4-FFF2-40B4-BE49-F238E27FC236}">
                <a16:creationId xmlns:a16="http://schemas.microsoft.com/office/drawing/2014/main" id="{4A53D6CA-9EC2-4B9E-92BF-55D434CBE0E8}"/>
              </a:ext>
            </a:extLst>
          </p:cNvPr>
          <p:cNvSpPr txBox="1">
            <a:spLocks/>
          </p:cNvSpPr>
          <p:nvPr/>
        </p:nvSpPr>
        <p:spPr>
          <a:xfrm>
            <a:off x="434977" y="4374107"/>
            <a:ext cx="6926261" cy="2620419"/>
          </a:xfrm>
          <a:prstGeom prst="rect">
            <a:avLst/>
          </a:prstGeom>
          <a:noFill/>
        </p:spPr>
        <p:txBody>
          <a:bodyPr vert="horz" wrap="square" lIns="0" tIns="0" rIns="0" bIns="0" rtlCol="0" anchor="t" anchorCtr="0">
            <a:noAutofit/>
          </a:bodyPr>
          <a:lstStyle>
            <a:lvl1pPr algn="l" defTabSz="932742" rtl="0" eaLnBrk="1" latinLnBrk="0" hangingPunct="1">
              <a:lnSpc>
                <a:spcPct val="90000"/>
              </a:lnSpc>
              <a:spcBef>
                <a:spcPct val="0"/>
              </a:spcBef>
              <a:buNone/>
              <a:defRPr lang="en-US" sz="5400" b="0" kern="1200" cap="none" spc="-150" baseline="0" dirty="0">
                <a:ln w="3175">
                  <a:noFill/>
                </a:ln>
                <a:solidFill>
                  <a:srgbClr val="000000"/>
                </a:solidFill>
                <a:effectLst/>
                <a:latin typeface="+mj-lt"/>
                <a:ea typeface="+mn-ea"/>
                <a:cs typeface="Segoe UI" pitchFamily="34" charset="0"/>
              </a:defRPr>
            </a:lvl1pPr>
          </a:lstStyle>
          <a:p>
            <a:r>
              <a:rPr lang="en-US">
                <a:solidFill>
                  <a:schemeClr val="bg1"/>
                </a:solidFill>
                <a:cs typeface="Segoe UI"/>
              </a:rPr>
              <a:t>You need to complete a project with a remote co-worker.</a:t>
            </a:r>
          </a:p>
        </p:txBody>
      </p:sp>
    </p:spTree>
    <p:extLst>
      <p:ext uri="{BB962C8B-B14F-4D97-AF65-F5344CB8AC3E}">
        <p14:creationId xmlns:p14="http://schemas.microsoft.com/office/powerpoint/2010/main" val="20947805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t a table&#10;&#10;Description automatically generated">
            <a:extLst>
              <a:ext uri="{FF2B5EF4-FFF2-40B4-BE49-F238E27FC236}">
                <a16:creationId xmlns:a16="http://schemas.microsoft.com/office/drawing/2014/main" id="{F6F34E67-772A-499D-8CFB-39CEE2E8D586}"/>
              </a:ext>
            </a:extLst>
          </p:cNvPr>
          <p:cNvPicPr>
            <a:picLocks noGrp="1" noChangeAspect="1"/>
          </p:cNvPicPr>
          <p:nvPr>
            <p:ph type="pic" sz="quarter" idx="10"/>
          </p:nvPr>
        </p:nvPicPr>
        <p:blipFill>
          <a:blip r:embed="rId3"/>
          <a:srcRect t="28" b="28"/>
          <a:stretch>
            <a:fillRect/>
          </a:stretch>
        </p:blipFill>
        <p:spPr/>
      </p:pic>
      <p:sp>
        <p:nvSpPr>
          <p:cNvPr id="3" name="Title 2">
            <a:extLst>
              <a:ext uri="{FF2B5EF4-FFF2-40B4-BE49-F238E27FC236}">
                <a16:creationId xmlns:a16="http://schemas.microsoft.com/office/drawing/2014/main" id="{45427AC7-3643-432C-AAEA-C35CF8B523A1}"/>
              </a:ext>
            </a:extLst>
          </p:cNvPr>
          <p:cNvSpPr>
            <a:spLocks noGrp="1"/>
          </p:cNvSpPr>
          <p:nvPr>
            <p:ph type="title"/>
          </p:nvPr>
        </p:nvSpPr>
        <p:spPr/>
        <p:txBody>
          <a:bodyPr/>
          <a:lstStyle/>
          <a:p>
            <a:r>
              <a:rPr lang="en-US"/>
              <a:t>No problem.</a:t>
            </a:r>
          </a:p>
        </p:txBody>
      </p:sp>
      <p:sp>
        <p:nvSpPr>
          <p:cNvPr id="4" name="Text Placeholder 3">
            <a:extLst>
              <a:ext uri="{FF2B5EF4-FFF2-40B4-BE49-F238E27FC236}">
                <a16:creationId xmlns:a16="http://schemas.microsoft.com/office/drawing/2014/main" id="{7CCE699D-6ED9-47C6-9730-926A7C82490E}"/>
              </a:ext>
            </a:extLst>
          </p:cNvPr>
          <p:cNvSpPr>
            <a:spLocks noGrp="1"/>
          </p:cNvSpPr>
          <p:nvPr>
            <p:ph type="body" sz="quarter" idx="12"/>
          </p:nvPr>
        </p:nvSpPr>
        <p:spPr>
          <a:xfrm>
            <a:off x="434975" y="2178050"/>
            <a:ext cx="5667375" cy="1708160"/>
          </a:xfrm>
        </p:spPr>
        <p:txBody>
          <a:bodyPr/>
          <a:lstStyle/>
          <a:p>
            <a:pPr lvl="0"/>
            <a:r>
              <a:rPr lang="en-US"/>
              <a:t>Collaborate in real time.</a:t>
            </a:r>
          </a:p>
          <a:p>
            <a:pPr lvl="1"/>
            <a:r>
              <a:rPr lang="en-US"/>
              <a:t>Access and share content remotely.</a:t>
            </a:r>
          </a:p>
          <a:p>
            <a:pPr lvl="1"/>
            <a:r>
              <a:rPr lang="en-US"/>
              <a:t>Connect and work together.</a:t>
            </a:r>
          </a:p>
          <a:p>
            <a:pPr lvl="1"/>
            <a:r>
              <a:rPr lang="en-US"/>
              <a:t>Coauthor files simultaneously.</a:t>
            </a:r>
          </a:p>
        </p:txBody>
      </p:sp>
    </p:spTree>
    <p:extLst>
      <p:ext uri="{BB962C8B-B14F-4D97-AF65-F5344CB8AC3E}">
        <p14:creationId xmlns:p14="http://schemas.microsoft.com/office/powerpoint/2010/main" val="65280571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6F8FDAC-B3C5-4BFA-B8AB-0D725289B4E5}"/>
              </a:ext>
            </a:extLst>
          </p:cNvPr>
          <p:cNvSpPr/>
          <p:nvPr/>
        </p:nvSpPr>
        <p:spPr bwMode="auto">
          <a:xfrm>
            <a:off x="5740" y="4096869"/>
            <a:ext cx="6364693" cy="289765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p>
            <a:pPr defTabSz="951014" fontAlgn="base">
              <a:spcBef>
                <a:spcPct val="0"/>
              </a:spcBef>
              <a:spcAft>
                <a:spcPct val="0"/>
              </a:spcAft>
            </a:pPr>
            <a:endParaRPr lang="en-US" sz="204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A50D288F-7E38-4143-8875-EEB79469933E}"/>
              </a:ext>
            </a:extLst>
          </p:cNvPr>
          <p:cNvSpPr>
            <a:spLocks noGrp="1"/>
          </p:cNvSpPr>
          <p:nvPr>
            <p:ph type="title"/>
          </p:nvPr>
        </p:nvSpPr>
        <p:spPr>
          <a:xfrm>
            <a:off x="434975" y="444502"/>
            <a:ext cx="11563350" cy="758825"/>
          </a:xfrm>
        </p:spPr>
        <p:txBody>
          <a:bodyPr/>
          <a:lstStyle/>
          <a:p>
            <a:r>
              <a:rPr lang="en-US"/>
              <a:t>Now is the time to get modern.</a:t>
            </a:r>
          </a:p>
        </p:txBody>
      </p:sp>
      <p:sp>
        <p:nvSpPr>
          <p:cNvPr id="3" name="Text Placeholder 2">
            <a:extLst>
              <a:ext uri="{FF2B5EF4-FFF2-40B4-BE49-F238E27FC236}">
                <a16:creationId xmlns:a16="http://schemas.microsoft.com/office/drawing/2014/main" id="{3DBE16F8-B718-4297-B34C-C41B226E6946}"/>
              </a:ext>
            </a:extLst>
          </p:cNvPr>
          <p:cNvSpPr>
            <a:spLocks noGrp="1"/>
          </p:cNvSpPr>
          <p:nvPr>
            <p:ph type="body" sz="quarter" idx="10"/>
          </p:nvPr>
        </p:nvSpPr>
        <p:spPr>
          <a:xfrm>
            <a:off x="434975" y="1463670"/>
            <a:ext cx="4974527" cy="963341"/>
          </a:xfrm>
        </p:spPr>
        <p:txBody>
          <a:bodyPr/>
          <a:lstStyle/>
          <a:p>
            <a:pPr marL="0" lvl="2">
              <a:spcAft>
                <a:spcPts val="600"/>
              </a:spcAft>
            </a:pPr>
            <a:r>
              <a:rPr lang="en-US" b="1"/>
              <a:t>End of support is here.</a:t>
            </a:r>
          </a:p>
          <a:p>
            <a:pPr marL="0" lvl="2"/>
            <a:r>
              <a:rPr lang="en-US"/>
              <a:t>When Windows 7 and Office 2010 reach end of support, they will continue to work but new security and feature updates will end. </a:t>
            </a:r>
          </a:p>
        </p:txBody>
      </p:sp>
      <p:sp>
        <p:nvSpPr>
          <p:cNvPr id="4" name="Text Placeholder 3">
            <a:extLst>
              <a:ext uri="{FF2B5EF4-FFF2-40B4-BE49-F238E27FC236}">
                <a16:creationId xmlns:a16="http://schemas.microsoft.com/office/drawing/2014/main" id="{23A674FC-0CD2-4610-994B-DB0DD8839B96}"/>
              </a:ext>
            </a:extLst>
          </p:cNvPr>
          <p:cNvSpPr>
            <a:spLocks noGrp="1"/>
          </p:cNvSpPr>
          <p:nvPr>
            <p:ph type="body" sz="quarter" idx="11"/>
          </p:nvPr>
        </p:nvSpPr>
        <p:spPr>
          <a:xfrm>
            <a:off x="8293186" y="4510823"/>
            <a:ext cx="3030452" cy="1409891"/>
          </a:xfrm>
        </p:spPr>
        <p:txBody>
          <a:bodyPr/>
          <a:lstStyle/>
          <a:p>
            <a:pPr marL="0" lvl="3"/>
            <a:r>
              <a:rPr lang="en-US"/>
              <a:t>January 14, 2020, security updates or support for PCs running Windows 7 will no longer be provided.</a:t>
            </a:r>
          </a:p>
          <a:p>
            <a:pPr marL="0" lvl="3"/>
            <a:r>
              <a:rPr lang="en-US"/>
              <a:t>Extended support for Office 2010 will end on October 13, 2020.</a:t>
            </a:r>
          </a:p>
        </p:txBody>
      </p:sp>
      <p:sp>
        <p:nvSpPr>
          <p:cNvPr id="6" name="Text Placeholder 5">
            <a:extLst>
              <a:ext uri="{FF2B5EF4-FFF2-40B4-BE49-F238E27FC236}">
                <a16:creationId xmlns:a16="http://schemas.microsoft.com/office/drawing/2014/main" id="{41CD3D59-1810-433F-AC58-9E56ECECC93E}"/>
              </a:ext>
            </a:extLst>
          </p:cNvPr>
          <p:cNvSpPr>
            <a:spLocks noGrp="1"/>
          </p:cNvSpPr>
          <p:nvPr>
            <p:ph type="body" sz="quarter" idx="4294967295"/>
          </p:nvPr>
        </p:nvSpPr>
        <p:spPr>
          <a:xfrm>
            <a:off x="434975" y="4600714"/>
            <a:ext cx="5470950" cy="221599"/>
          </a:xfrm>
        </p:spPr>
        <p:txBody>
          <a:bodyPr/>
          <a:lstStyle/>
          <a:p>
            <a:pPr marL="0" lvl="2"/>
            <a:r>
              <a:rPr lang="en-US"/>
              <a:t>Be more productive and stay secure with Microsoft 365.</a:t>
            </a:r>
          </a:p>
        </p:txBody>
      </p:sp>
      <p:sp>
        <p:nvSpPr>
          <p:cNvPr id="10" name="Text Placeholder 5">
            <a:extLst>
              <a:ext uri="{FF2B5EF4-FFF2-40B4-BE49-F238E27FC236}">
                <a16:creationId xmlns:a16="http://schemas.microsoft.com/office/drawing/2014/main" id="{5AC256CC-2104-4705-BB46-B64F0B246877}"/>
              </a:ext>
            </a:extLst>
          </p:cNvPr>
          <p:cNvSpPr txBox="1">
            <a:spLocks/>
          </p:cNvSpPr>
          <p:nvPr/>
        </p:nvSpPr>
        <p:spPr>
          <a:xfrm>
            <a:off x="420645" y="5922982"/>
            <a:ext cx="2593803" cy="31393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600" kern="1200" spc="0" baseline="0">
                <a:solidFill>
                  <a:schemeClr val="tx2"/>
                </a:solidFill>
                <a:latin typeface="+mj-lt"/>
                <a:ea typeface="+mn-ea"/>
                <a:cs typeface="Segoe UI Semilight" panose="020B04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600" kern="1200" spc="0" baseline="0">
                <a:solidFill>
                  <a:schemeClr val="tx2"/>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600" kern="1200" spc="0" baseline="0">
                <a:solidFill>
                  <a:schemeClr val="tx2"/>
                </a:solidFill>
                <a:latin typeface="+mn-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600" kern="1200" spc="0" baseline="0">
                <a:solidFill>
                  <a:schemeClr val="tx2"/>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4"/>
            <a:r>
              <a:rPr lang="en-US" sz="1020"/>
              <a:t>Collaborate seamlessly and keep your data secure using </a:t>
            </a:r>
            <a:r>
              <a:rPr lang="en-US" sz="1020" b="1">
                <a:solidFill>
                  <a:schemeClr val="tx1"/>
                </a:solidFill>
              </a:rPr>
              <a:t>the cloud</a:t>
            </a:r>
            <a:r>
              <a:rPr lang="en-US" sz="1020" b="1">
                <a:solidFill>
                  <a:schemeClr val="accent4"/>
                </a:solidFill>
              </a:rPr>
              <a:t>.</a:t>
            </a:r>
            <a:r>
              <a:rPr lang="en-US" sz="1020">
                <a:solidFill>
                  <a:schemeClr val="accent4"/>
                </a:solidFill>
              </a:rPr>
              <a:t> </a:t>
            </a:r>
            <a:endParaRPr lang="en-US" sz="1020" strike="sngStrike">
              <a:solidFill>
                <a:schemeClr val="accent4"/>
              </a:solidFill>
            </a:endParaRPr>
          </a:p>
        </p:txBody>
      </p:sp>
      <p:sp>
        <p:nvSpPr>
          <p:cNvPr id="11" name="Text Placeholder 5">
            <a:extLst>
              <a:ext uri="{FF2B5EF4-FFF2-40B4-BE49-F238E27FC236}">
                <a16:creationId xmlns:a16="http://schemas.microsoft.com/office/drawing/2014/main" id="{CCBD63AB-8C6D-4AB4-88FD-B93780D07999}"/>
              </a:ext>
            </a:extLst>
          </p:cNvPr>
          <p:cNvSpPr txBox="1">
            <a:spLocks/>
          </p:cNvSpPr>
          <p:nvPr/>
        </p:nvSpPr>
        <p:spPr>
          <a:xfrm>
            <a:off x="3291314" y="5922982"/>
            <a:ext cx="2593803" cy="31393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600" kern="1200" spc="0" baseline="0">
                <a:solidFill>
                  <a:schemeClr val="tx2"/>
                </a:solidFill>
                <a:latin typeface="+mj-lt"/>
                <a:ea typeface="+mn-ea"/>
                <a:cs typeface="Segoe UI Semilight" panose="020B04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600" kern="1200" spc="0" baseline="0">
                <a:solidFill>
                  <a:schemeClr val="tx2"/>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600" kern="1200" spc="0" baseline="0">
                <a:solidFill>
                  <a:schemeClr val="tx2"/>
                </a:solidFill>
                <a:latin typeface="+mn-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600" kern="1200" spc="0" baseline="0">
                <a:solidFill>
                  <a:schemeClr val="tx2"/>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4"/>
            <a:r>
              <a:rPr lang="en-US" sz="1020"/>
              <a:t>Control which devices and users can access business information at any given time. </a:t>
            </a:r>
          </a:p>
        </p:txBody>
      </p:sp>
      <p:cxnSp>
        <p:nvCxnSpPr>
          <p:cNvPr id="13" name="Straight Arrow Connector 12">
            <a:extLst>
              <a:ext uri="{FF2B5EF4-FFF2-40B4-BE49-F238E27FC236}">
                <a16:creationId xmlns:a16="http://schemas.microsoft.com/office/drawing/2014/main" id="{1BCCCB4A-5906-4597-969E-95A6D9CC11A6}"/>
              </a:ext>
            </a:extLst>
          </p:cNvPr>
          <p:cNvCxnSpPr>
            <a:cxnSpLocks/>
          </p:cNvCxnSpPr>
          <p:nvPr/>
        </p:nvCxnSpPr>
        <p:spPr>
          <a:xfrm>
            <a:off x="883" y="3053321"/>
            <a:ext cx="8293046" cy="0"/>
          </a:xfrm>
          <a:prstGeom prst="straightConnector1">
            <a:avLst/>
          </a:prstGeom>
          <a:ln w="53975">
            <a:solidFill>
              <a:schemeClr val="accent1"/>
            </a:solidFill>
            <a:headEnd type="none" w="lg"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9EEF3A-CDB7-4BEE-8959-57940354C245}"/>
              </a:ext>
            </a:extLst>
          </p:cNvPr>
          <p:cNvCxnSpPr>
            <a:cxnSpLocks/>
          </p:cNvCxnSpPr>
          <p:nvPr/>
        </p:nvCxnSpPr>
        <p:spPr>
          <a:xfrm>
            <a:off x="882" y="3351236"/>
            <a:ext cx="9917006" cy="0"/>
          </a:xfrm>
          <a:prstGeom prst="straightConnector1">
            <a:avLst/>
          </a:prstGeom>
          <a:ln w="53975">
            <a:solidFill>
              <a:schemeClr val="accent3"/>
            </a:solidFill>
            <a:headEnd type="none" w="lg" len="med"/>
            <a:tailEnd type="triangle" w="med"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532A95E-31B6-42A2-BA4F-BA3A234C0CB0}"/>
              </a:ext>
            </a:extLst>
          </p:cNvPr>
          <p:cNvSpPr txBox="1"/>
          <p:nvPr/>
        </p:nvSpPr>
        <p:spPr>
          <a:xfrm>
            <a:off x="432469" y="3570768"/>
            <a:ext cx="336773" cy="156966"/>
          </a:xfrm>
          <a:prstGeom prst="rect">
            <a:avLst/>
          </a:prstGeom>
          <a:noFill/>
        </p:spPr>
        <p:txBody>
          <a:bodyPr wrap="square" lIns="0" tIns="0" rIns="0" bIns="0" rtlCol="0">
            <a:spAutoFit/>
          </a:bodyPr>
          <a:lstStyle/>
          <a:p>
            <a:pPr algn="ctr"/>
            <a:r>
              <a:rPr lang="en-US" sz="1020">
                <a:solidFill>
                  <a:schemeClr val="accent1"/>
                </a:solidFill>
                <a:latin typeface="+mj-lt"/>
              </a:rPr>
              <a:t>2016</a:t>
            </a:r>
          </a:p>
        </p:txBody>
      </p:sp>
      <p:sp>
        <p:nvSpPr>
          <p:cNvPr id="17" name="TextBox 16">
            <a:extLst>
              <a:ext uri="{FF2B5EF4-FFF2-40B4-BE49-F238E27FC236}">
                <a16:creationId xmlns:a16="http://schemas.microsoft.com/office/drawing/2014/main" id="{4A591EFA-F8D3-4061-9D03-118DB3A3DD35}"/>
              </a:ext>
            </a:extLst>
          </p:cNvPr>
          <p:cNvSpPr txBox="1"/>
          <p:nvPr/>
        </p:nvSpPr>
        <p:spPr>
          <a:xfrm>
            <a:off x="2351819" y="3570768"/>
            <a:ext cx="336773" cy="156966"/>
          </a:xfrm>
          <a:prstGeom prst="rect">
            <a:avLst/>
          </a:prstGeom>
          <a:noFill/>
        </p:spPr>
        <p:txBody>
          <a:bodyPr wrap="square" lIns="0" tIns="0" rIns="0" bIns="0" rtlCol="0">
            <a:spAutoFit/>
          </a:bodyPr>
          <a:lstStyle/>
          <a:p>
            <a:pPr algn="ctr"/>
            <a:r>
              <a:rPr lang="en-US" sz="1020">
                <a:solidFill>
                  <a:schemeClr val="accent1"/>
                </a:solidFill>
                <a:latin typeface="+mj-lt"/>
              </a:rPr>
              <a:t>2017</a:t>
            </a:r>
          </a:p>
        </p:txBody>
      </p:sp>
      <p:sp>
        <p:nvSpPr>
          <p:cNvPr id="18" name="TextBox 17">
            <a:extLst>
              <a:ext uri="{FF2B5EF4-FFF2-40B4-BE49-F238E27FC236}">
                <a16:creationId xmlns:a16="http://schemas.microsoft.com/office/drawing/2014/main" id="{667F3415-9DD7-44E2-83D3-EF41800AA476}"/>
              </a:ext>
            </a:extLst>
          </p:cNvPr>
          <p:cNvSpPr txBox="1"/>
          <p:nvPr/>
        </p:nvSpPr>
        <p:spPr>
          <a:xfrm>
            <a:off x="4276934" y="3570768"/>
            <a:ext cx="336773" cy="156966"/>
          </a:xfrm>
          <a:prstGeom prst="rect">
            <a:avLst/>
          </a:prstGeom>
          <a:noFill/>
        </p:spPr>
        <p:txBody>
          <a:bodyPr wrap="square" lIns="0" tIns="0" rIns="0" bIns="0" rtlCol="0">
            <a:spAutoFit/>
          </a:bodyPr>
          <a:lstStyle/>
          <a:p>
            <a:pPr algn="ctr"/>
            <a:r>
              <a:rPr lang="en-US" sz="1020">
                <a:solidFill>
                  <a:schemeClr val="accent1"/>
                </a:solidFill>
                <a:latin typeface="+mj-lt"/>
              </a:rPr>
              <a:t>2018</a:t>
            </a:r>
          </a:p>
        </p:txBody>
      </p:sp>
      <p:sp>
        <p:nvSpPr>
          <p:cNvPr id="19" name="TextBox 18">
            <a:extLst>
              <a:ext uri="{FF2B5EF4-FFF2-40B4-BE49-F238E27FC236}">
                <a16:creationId xmlns:a16="http://schemas.microsoft.com/office/drawing/2014/main" id="{F5154434-326E-4C51-A6AE-55F3AAECD370}"/>
              </a:ext>
            </a:extLst>
          </p:cNvPr>
          <p:cNvSpPr txBox="1"/>
          <p:nvPr/>
        </p:nvSpPr>
        <p:spPr>
          <a:xfrm>
            <a:off x="6202048" y="3570768"/>
            <a:ext cx="336773" cy="156966"/>
          </a:xfrm>
          <a:prstGeom prst="rect">
            <a:avLst/>
          </a:prstGeom>
          <a:noFill/>
        </p:spPr>
        <p:txBody>
          <a:bodyPr wrap="square" lIns="0" tIns="0" rIns="0" bIns="0" rtlCol="0">
            <a:spAutoFit/>
          </a:bodyPr>
          <a:lstStyle/>
          <a:p>
            <a:pPr algn="ctr"/>
            <a:r>
              <a:rPr lang="en-US" sz="1020">
                <a:solidFill>
                  <a:schemeClr val="accent1"/>
                </a:solidFill>
                <a:latin typeface="+mj-lt"/>
              </a:rPr>
              <a:t>2019</a:t>
            </a:r>
          </a:p>
        </p:txBody>
      </p:sp>
      <p:sp>
        <p:nvSpPr>
          <p:cNvPr id="20" name="TextBox 19">
            <a:extLst>
              <a:ext uri="{FF2B5EF4-FFF2-40B4-BE49-F238E27FC236}">
                <a16:creationId xmlns:a16="http://schemas.microsoft.com/office/drawing/2014/main" id="{2F35CB2E-4941-432C-981F-CDDCB4D59292}"/>
              </a:ext>
            </a:extLst>
          </p:cNvPr>
          <p:cNvSpPr txBox="1"/>
          <p:nvPr/>
        </p:nvSpPr>
        <p:spPr>
          <a:xfrm>
            <a:off x="7826008" y="3570768"/>
            <a:ext cx="336773" cy="156966"/>
          </a:xfrm>
          <a:prstGeom prst="rect">
            <a:avLst/>
          </a:prstGeom>
          <a:noFill/>
        </p:spPr>
        <p:txBody>
          <a:bodyPr wrap="square" lIns="0" tIns="0" rIns="0" bIns="0" rtlCol="0">
            <a:spAutoFit/>
          </a:bodyPr>
          <a:lstStyle/>
          <a:p>
            <a:pPr algn="ctr"/>
            <a:r>
              <a:rPr lang="en-US" sz="1020">
                <a:solidFill>
                  <a:schemeClr val="accent1"/>
                </a:solidFill>
                <a:latin typeface="+mj-lt"/>
              </a:rPr>
              <a:t>2020</a:t>
            </a:r>
          </a:p>
        </p:txBody>
      </p:sp>
      <p:sp>
        <p:nvSpPr>
          <p:cNvPr id="21" name="TextBox 20">
            <a:extLst>
              <a:ext uri="{FF2B5EF4-FFF2-40B4-BE49-F238E27FC236}">
                <a16:creationId xmlns:a16="http://schemas.microsoft.com/office/drawing/2014/main" id="{CF63A719-CD70-4B47-8D40-A11E58AD4979}"/>
              </a:ext>
            </a:extLst>
          </p:cNvPr>
          <p:cNvSpPr txBox="1"/>
          <p:nvPr/>
        </p:nvSpPr>
        <p:spPr>
          <a:xfrm>
            <a:off x="10049036" y="3570768"/>
            <a:ext cx="336773" cy="156966"/>
          </a:xfrm>
          <a:prstGeom prst="rect">
            <a:avLst/>
          </a:prstGeom>
          <a:noFill/>
        </p:spPr>
        <p:txBody>
          <a:bodyPr wrap="square" lIns="0" tIns="0" rIns="0" bIns="0" rtlCol="0">
            <a:spAutoFit/>
          </a:bodyPr>
          <a:lstStyle/>
          <a:p>
            <a:pPr algn="ctr"/>
            <a:r>
              <a:rPr lang="en-US" sz="1020">
                <a:solidFill>
                  <a:schemeClr val="accent1"/>
                </a:solidFill>
                <a:latin typeface="+mj-lt"/>
              </a:rPr>
              <a:t>2021</a:t>
            </a:r>
          </a:p>
        </p:txBody>
      </p:sp>
      <p:sp>
        <p:nvSpPr>
          <p:cNvPr id="24" name="TextBox 23">
            <a:extLst>
              <a:ext uri="{FF2B5EF4-FFF2-40B4-BE49-F238E27FC236}">
                <a16:creationId xmlns:a16="http://schemas.microsoft.com/office/drawing/2014/main" id="{DDE3F3C2-55EE-4417-A27A-AC050CB68194}"/>
              </a:ext>
            </a:extLst>
          </p:cNvPr>
          <p:cNvSpPr txBox="1"/>
          <p:nvPr/>
        </p:nvSpPr>
        <p:spPr>
          <a:xfrm>
            <a:off x="6626254" y="2433525"/>
            <a:ext cx="1667674" cy="251159"/>
          </a:xfrm>
          <a:prstGeom prst="rect">
            <a:avLst/>
          </a:prstGeom>
          <a:noFill/>
        </p:spPr>
        <p:txBody>
          <a:bodyPr wrap="square" lIns="0" tIns="0" rIns="0" bIns="0" rtlCol="0">
            <a:spAutoFit/>
          </a:bodyPr>
          <a:lstStyle/>
          <a:p>
            <a:r>
              <a:rPr lang="en-US" sz="1632">
                <a:solidFill>
                  <a:schemeClr val="accent1"/>
                </a:solidFill>
                <a:latin typeface="+mj-lt"/>
              </a:rPr>
              <a:t>January 14, 2020</a:t>
            </a:r>
          </a:p>
        </p:txBody>
      </p:sp>
      <p:sp>
        <p:nvSpPr>
          <p:cNvPr id="25" name="TextBox 24">
            <a:extLst>
              <a:ext uri="{FF2B5EF4-FFF2-40B4-BE49-F238E27FC236}">
                <a16:creationId xmlns:a16="http://schemas.microsoft.com/office/drawing/2014/main" id="{0F49EB2C-0237-4E07-8DFB-FB8BB713FA20}"/>
              </a:ext>
            </a:extLst>
          </p:cNvPr>
          <p:cNvSpPr txBox="1"/>
          <p:nvPr/>
        </p:nvSpPr>
        <p:spPr>
          <a:xfrm>
            <a:off x="10026369" y="2739126"/>
            <a:ext cx="1732440" cy="251159"/>
          </a:xfrm>
          <a:prstGeom prst="rect">
            <a:avLst/>
          </a:prstGeom>
          <a:noFill/>
        </p:spPr>
        <p:txBody>
          <a:bodyPr wrap="square" lIns="0" tIns="0" rIns="0" bIns="0" rtlCol="0">
            <a:spAutoFit/>
          </a:bodyPr>
          <a:lstStyle/>
          <a:p>
            <a:r>
              <a:rPr lang="en-US" sz="1632">
                <a:solidFill>
                  <a:schemeClr val="accent3"/>
                </a:solidFill>
                <a:latin typeface="+mj-lt"/>
              </a:rPr>
              <a:t>October 13, 2020</a:t>
            </a:r>
          </a:p>
        </p:txBody>
      </p:sp>
      <p:cxnSp>
        <p:nvCxnSpPr>
          <p:cNvPr id="27" name="Straight Connector 26">
            <a:extLst>
              <a:ext uri="{FF2B5EF4-FFF2-40B4-BE49-F238E27FC236}">
                <a16:creationId xmlns:a16="http://schemas.microsoft.com/office/drawing/2014/main" id="{50D8E68A-F6FA-418C-9219-0B2C939677EF}"/>
              </a:ext>
            </a:extLst>
          </p:cNvPr>
          <p:cNvCxnSpPr/>
          <p:nvPr/>
        </p:nvCxnSpPr>
        <p:spPr>
          <a:xfrm flipV="1">
            <a:off x="8293927" y="2434324"/>
            <a:ext cx="0" cy="754400"/>
          </a:xfrm>
          <a:prstGeom prst="line">
            <a:avLst/>
          </a:prstGeom>
          <a:ln>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FD68D4E-EAF9-4474-9518-F0CEBF580CEC}"/>
              </a:ext>
            </a:extLst>
          </p:cNvPr>
          <p:cNvCxnSpPr/>
          <p:nvPr/>
        </p:nvCxnSpPr>
        <p:spPr>
          <a:xfrm flipV="1">
            <a:off x="9908173" y="2714979"/>
            <a:ext cx="0" cy="754400"/>
          </a:xfrm>
          <a:prstGeom prst="line">
            <a:avLst/>
          </a:prstGeom>
          <a:ln>
            <a:solidFill>
              <a:schemeClr val="accent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8E1A470-56F7-4EB7-9C91-EE5E48AB8946}"/>
              </a:ext>
            </a:extLst>
          </p:cNvPr>
          <p:cNvSpPr/>
          <p:nvPr/>
        </p:nvSpPr>
        <p:spPr bwMode="auto">
          <a:xfrm>
            <a:off x="7669792" y="4499649"/>
            <a:ext cx="446872" cy="4468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p>
            <a:pPr defTabSz="951014" fontAlgn="base">
              <a:spcBef>
                <a:spcPct val="0"/>
              </a:spcBef>
              <a:spcAft>
                <a:spcPct val="0"/>
              </a:spcAft>
            </a:pPr>
            <a:endParaRPr lang="en-US" sz="2040" err="1">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a:extLst>
              <a:ext uri="{FF2B5EF4-FFF2-40B4-BE49-F238E27FC236}">
                <a16:creationId xmlns:a16="http://schemas.microsoft.com/office/drawing/2014/main" id="{2597C1F7-2C25-4E52-9069-F537E3E80C70}"/>
              </a:ext>
            </a:extLst>
          </p:cNvPr>
          <p:cNvSpPr/>
          <p:nvPr/>
        </p:nvSpPr>
        <p:spPr bwMode="auto">
          <a:xfrm>
            <a:off x="7669792" y="5499147"/>
            <a:ext cx="446872" cy="44687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p>
            <a:pPr defTabSz="951014" fontAlgn="base">
              <a:spcBef>
                <a:spcPct val="0"/>
              </a:spcBef>
              <a:spcAft>
                <a:spcPct val="0"/>
              </a:spcAft>
            </a:pPr>
            <a:endParaRPr lang="en-US" sz="2040" err="1">
              <a:gradFill>
                <a:gsLst>
                  <a:gs pos="0">
                    <a:srgbClr val="FFFFFF"/>
                  </a:gs>
                  <a:gs pos="100000">
                    <a:srgbClr val="FFFFFF"/>
                  </a:gs>
                </a:gsLst>
                <a:lin ang="5400000" scaled="0"/>
              </a:gradFill>
              <a:ea typeface="Segoe UI" pitchFamily="34" charset="0"/>
              <a:cs typeface="Segoe UI" pitchFamily="34" charset="0"/>
            </a:endParaRPr>
          </a:p>
        </p:txBody>
      </p:sp>
      <p:pic>
        <p:nvPicPr>
          <p:cNvPr id="31" name="Picture 30">
            <a:extLst>
              <a:ext uri="{FF2B5EF4-FFF2-40B4-BE49-F238E27FC236}">
                <a16:creationId xmlns:a16="http://schemas.microsoft.com/office/drawing/2014/main" id="{E4034205-42DF-4A9C-AAC1-B958F2AA45BE}"/>
              </a:ext>
            </a:extLst>
          </p:cNvPr>
          <p:cNvPicPr>
            <a:picLocks noChangeAspect="1"/>
          </p:cNvPicPr>
          <p:nvPr/>
        </p:nvPicPr>
        <p:blipFill>
          <a:blip r:embed="rId3"/>
          <a:stretch>
            <a:fillRect/>
          </a:stretch>
        </p:blipFill>
        <p:spPr>
          <a:xfrm>
            <a:off x="381786" y="5077524"/>
            <a:ext cx="699453" cy="699453"/>
          </a:xfrm>
          <a:prstGeom prst="rect">
            <a:avLst/>
          </a:prstGeom>
        </p:spPr>
      </p:pic>
      <p:grpSp>
        <p:nvGrpSpPr>
          <p:cNvPr id="15" name="Group 14">
            <a:extLst>
              <a:ext uri="{FF2B5EF4-FFF2-40B4-BE49-F238E27FC236}">
                <a16:creationId xmlns:a16="http://schemas.microsoft.com/office/drawing/2014/main" id="{3878F8D1-560A-4F56-99C1-3DD51E742F26}"/>
              </a:ext>
            </a:extLst>
          </p:cNvPr>
          <p:cNvGrpSpPr/>
          <p:nvPr/>
        </p:nvGrpSpPr>
        <p:grpSpPr>
          <a:xfrm>
            <a:off x="3298826" y="5072062"/>
            <a:ext cx="541338" cy="717551"/>
            <a:chOff x="3298826" y="5072062"/>
            <a:chExt cx="541338" cy="717551"/>
          </a:xfrm>
        </p:grpSpPr>
        <p:sp>
          <p:nvSpPr>
            <p:cNvPr id="8" name="Freeform 5">
              <a:extLst>
                <a:ext uri="{FF2B5EF4-FFF2-40B4-BE49-F238E27FC236}">
                  <a16:creationId xmlns:a16="http://schemas.microsoft.com/office/drawing/2014/main" id="{8C696644-4A13-4759-993C-7E9642548BB4}"/>
                </a:ext>
              </a:extLst>
            </p:cNvPr>
            <p:cNvSpPr>
              <a:spLocks noEditPoints="1"/>
            </p:cNvSpPr>
            <p:nvPr/>
          </p:nvSpPr>
          <p:spPr bwMode="auto">
            <a:xfrm>
              <a:off x="3298826" y="5072062"/>
              <a:ext cx="541338" cy="315913"/>
            </a:xfrm>
            <a:custGeom>
              <a:avLst/>
              <a:gdLst>
                <a:gd name="T0" fmla="*/ 80 w 320"/>
                <a:gd name="T1" fmla="*/ 186 h 186"/>
                <a:gd name="T2" fmla="*/ 80 w 320"/>
                <a:gd name="T3" fmla="*/ 186 h 186"/>
                <a:gd name="T4" fmla="*/ 240 w 320"/>
                <a:gd name="T5" fmla="*/ 186 h 186"/>
                <a:gd name="T6" fmla="*/ 240 w 320"/>
                <a:gd name="T7" fmla="*/ 108 h 186"/>
                <a:gd name="T8" fmla="*/ 234 w 320"/>
                <a:gd name="T9" fmla="*/ 76 h 186"/>
                <a:gd name="T10" fmla="*/ 217 w 320"/>
                <a:gd name="T11" fmla="*/ 50 h 186"/>
                <a:gd name="T12" fmla="*/ 192 w 320"/>
                <a:gd name="T13" fmla="*/ 32 h 186"/>
                <a:gd name="T14" fmla="*/ 160 w 320"/>
                <a:gd name="T15" fmla="*/ 26 h 186"/>
                <a:gd name="T16" fmla="*/ 128 w 320"/>
                <a:gd name="T17" fmla="*/ 32 h 186"/>
                <a:gd name="T18" fmla="*/ 103 w 320"/>
                <a:gd name="T19" fmla="*/ 50 h 186"/>
                <a:gd name="T20" fmla="*/ 86 w 320"/>
                <a:gd name="T21" fmla="*/ 76 h 186"/>
                <a:gd name="T22" fmla="*/ 80 w 320"/>
                <a:gd name="T23" fmla="*/ 108 h 186"/>
                <a:gd name="T24" fmla="*/ 80 w 320"/>
                <a:gd name="T25" fmla="*/ 186 h 186"/>
                <a:gd name="T26" fmla="*/ 0 w 320"/>
                <a:gd name="T27" fmla="*/ 186 h 186"/>
                <a:gd name="T28" fmla="*/ 0 w 320"/>
                <a:gd name="T29" fmla="*/ 186 h 186"/>
                <a:gd name="T30" fmla="*/ 53 w 320"/>
                <a:gd name="T31" fmla="*/ 186 h 186"/>
                <a:gd name="T32" fmla="*/ 53 w 320"/>
                <a:gd name="T33" fmla="*/ 108 h 186"/>
                <a:gd name="T34" fmla="*/ 61 w 320"/>
                <a:gd name="T35" fmla="*/ 65 h 186"/>
                <a:gd name="T36" fmla="*/ 84 w 320"/>
                <a:gd name="T37" fmla="*/ 31 h 186"/>
                <a:gd name="T38" fmla="*/ 118 w 320"/>
                <a:gd name="T39" fmla="*/ 7 h 186"/>
                <a:gd name="T40" fmla="*/ 160 w 320"/>
                <a:gd name="T41" fmla="*/ 0 h 186"/>
                <a:gd name="T42" fmla="*/ 202 w 320"/>
                <a:gd name="T43" fmla="*/ 7 h 186"/>
                <a:gd name="T44" fmla="*/ 236 w 320"/>
                <a:gd name="T45" fmla="*/ 31 h 186"/>
                <a:gd name="T46" fmla="*/ 258 w 320"/>
                <a:gd name="T47" fmla="*/ 65 h 186"/>
                <a:gd name="T48" fmla="*/ 266 w 320"/>
                <a:gd name="T49" fmla="*/ 108 h 186"/>
                <a:gd name="T50" fmla="*/ 266 w 320"/>
                <a:gd name="T51" fmla="*/ 186 h 186"/>
                <a:gd name="T52" fmla="*/ 320 w 320"/>
                <a:gd name="T5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186">
                  <a:moveTo>
                    <a:pt x="80" y="186"/>
                  </a:moveTo>
                  <a:lnTo>
                    <a:pt x="80" y="186"/>
                  </a:lnTo>
                  <a:lnTo>
                    <a:pt x="240" y="186"/>
                  </a:lnTo>
                  <a:lnTo>
                    <a:pt x="240" y="108"/>
                  </a:lnTo>
                  <a:cubicBezTo>
                    <a:pt x="240" y="96"/>
                    <a:pt x="238" y="86"/>
                    <a:pt x="234" y="76"/>
                  </a:cubicBezTo>
                  <a:cubicBezTo>
                    <a:pt x="230" y="66"/>
                    <a:pt x="224" y="57"/>
                    <a:pt x="217" y="50"/>
                  </a:cubicBezTo>
                  <a:cubicBezTo>
                    <a:pt x="210" y="42"/>
                    <a:pt x="201" y="36"/>
                    <a:pt x="192" y="32"/>
                  </a:cubicBezTo>
                  <a:cubicBezTo>
                    <a:pt x="182" y="28"/>
                    <a:pt x="171" y="26"/>
                    <a:pt x="160" y="26"/>
                  </a:cubicBezTo>
                  <a:cubicBezTo>
                    <a:pt x="148" y="26"/>
                    <a:pt x="138" y="28"/>
                    <a:pt x="128" y="32"/>
                  </a:cubicBezTo>
                  <a:cubicBezTo>
                    <a:pt x="118" y="36"/>
                    <a:pt x="110" y="42"/>
                    <a:pt x="103" y="50"/>
                  </a:cubicBezTo>
                  <a:cubicBezTo>
                    <a:pt x="95" y="57"/>
                    <a:pt x="90" y="66"/>
                    <a:pt x="86" y="76"/>
                  </a:cubicBezTo>
                  <a:cubicBezTo>
                    <a:pt x="82" y="86"/>
                    <a:pt x="80" y="96"/>
                    <a:pt x="80" y="108"/>
                  </a:cubicBezTo>
                  <a:lnTo>
                    <a:pt x="80" y="186"/>
                  </a:lnTo>
                  <a:close/>
                  <a:moveTo>
                    <a:pt x="0" y="186"/>
                  </a:moveTo>
                  <a:lnTo>
                    <a:pt x="0" y="186"/>
                  </a:lnTo>
                  <a:lnTo>
                    <a:pt x="53" y="186"/>
                  </a:lnTo>
                  <a:lnTo>
                    <a:pt x="53" y="108"/>
                  </a:lnTo>
                  <a:cubicBezTo>
                    <a:pt x="53" y="93"/>
                    <a:pt x="56" y="79"/>
                    <a:pt x="61" y="65"/>
                  </a:cubicBezTo>
                  <a:cubicBezTo>
                    <a:pt x="67" y="52"/>
                    <a:pt x="74" y="41"/>
                    <a:pt x="84" y="31"/>
                  </a:cubicBezTo>
                  <a:cubicBezTo>
                    <a:pt x="93" y="21"/>
                    <a:pt x="105" y="13"/>
                    <a:pt x="118" y="7"/>
                  </a:cubicBezTo>
                  <a:cubicBezTo>
                    <a:pt x="131" y="3"/>
                    <a:pt x="145" y="0"/>
                    <a:pt x="160" y="0"/>
                  </a:cubicBezTo>
                  <a:cubicBezTo>
                    <a:pt x="175" y="0"/>
                    <a:pt x="189" y="3"/>
                    <a:pt x="202" y="7"/>
                  </a:cubicBezTo>
                  <a:cubicBezTo>
                    <a:pt x="215" y="13"/>
                    <a:pt x="226" y="21"/>
                    <a:pt x="236" y="31"/>
                  </a:cubicBezTo>
                  <a:cubicBezTo>
                    <a:pt x="245" y="41"/>
                    <a:pt x="253" y="52"/>
                    <a:pt x="258" y="65"/>
                  </a:cubicBezTo>
                  <a:cubicBezTo>
                    <a:pt x="264" y="79"/>
                    <a:pt x="266" y="93"/>
                    <a:pt x="266" y="108"/>
                  </a:cubicBezTo>
                  <a:lnTo>
                    <a:pt x="266" y="186"/>
                  </a:lnTo>
                  <a:lnTo>
                    <a:pt x="320" y="186"/>
                  </a:lnTo>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F7C17189-F5E2-4494-A21D-84955975BF41}"/>
                </a:ext>
              </a:extLst>
            </p:cNvPr>
            <p:cNvSpPr>
              <a:spLocks noEditPoints="1"/>
            </p:cNvSpPr>
            <p:nvPr/>
          </p:nvSpPr>
          <p:spPr bwMode="auto">
            <a:xfrm>
              <a:off x="3298826" y="5387975"/>
              <a:ext cx="541338" cy="401638"/>
            </a:xfrm>
            <a:custGeom>
              <a:avLst/>
              <a:gdLst>
                <a:gd name="T0" fmla="*/ 160 w 320"/>
                <a:gd name="T1" fmla="*/ 179 h 237"/>
                <a:gd name="T2" fmla="*/ 160 w 320"/>
                <a:gd name="T3" fmla="*/ 179 h 237"/>
                <a:gd name="T4" fmla="*/ 106 w 320"/>
                <a:gd name="T5" fmla="*/ 125 h 237"/>
                <a:gd name="T6" fmla="*/ 160 w 320"/>
                <a:gd name="T7" fmla="*/ 72 h 237"/>
                <a:gd name="T8" fmla="*/ 213 w 320"/>
                <a:gd name="T9" fmla="*/ 125 h 237"/>
                <a:gd name="T10" fmla="*/ 160 w 320"/>
                <a:gd name="T11" fmla="*/ 179 h 237"/>
                <a:gd name="T12" fmla="*/ 0 w 320"/>
                <a:gd name="T13" fmla="*/ 237 h 237"/>
                <a:gd name="T14" fmla="*/ 0 w 320"/>
                <a:gd name="T15" fmla="*/ 237 h 237"/>
                <a:gd name="T16" fmla="*/ 320 w 320"/>
                <a:gd name="T17" fmla="*/ 237 h 237"/>
                <a:gd name="T18" fmla="*/ 320 w 320"/>
                <a:gd name="T19" fmla="*/ 0 h 237"/>
                <a:gd name="T20" fmla="*/ 0 w 320"/>
                <a:gd name="T21" fmla="*/ 0 h 237"/>
                <a:gd name="T22" fmla="*/ 0 w 320"/>
                <a:gd name="T23" fmla="*/ 237 h 237"/>
                <a:gd name="T24" fmla="*/ 0 w 320"/>
                <a:gd name="T25" fmla="*/ 0 h 237"/>
                <a:gd name="T26" fmla="*/ 0 w 320"/>
                <a:gd name="T2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7">
                  <a:moveTo>
                    <a:pt x="160" y="179"/>
                  </a:moveTo>
                  <a:lnTo>
                    <a:pt x="160" y="179"/>
                  </a:lnTo>
                  <a:cubicBezTo>
                    <a:pt x="130" y="179"/>
                    <a:pt x="106" y="155"/>
                    <a:pt x="106" y="125"/>
                  </a:cubicBezTo>
                  <a:cubicBezTo>
                    <a:pt x="106" y="96"/>
                    <a:pt x="130" y="72"/>
                    <a:pt x="160" y="72"/>
                  </a:cubicBezTo>
                  <a:cubicBezTo>
                    <a:pt x="189" y="72"/>
                    <a:pt x="213" y="96"/>
                    <a:pt x="213" y="125"/>
                  </a:cubicBezTo>
                  <a:cubicBezTo>
                    <a:pt x="213" y="155"/>
                    <a:pt x="189" y="179"/>
                    <a:pt x="160" y="179"/>
                  </a:cubicBezTo>
                  <a:close/>
                  <a:moveTo>
                    <a:pt x="0" y="237"/>
                  </a:moveTo>
                  <a:lnTo>
                    <a:pt x="0" y="237"/>
                  </a:lnTo>
                  <a:lnTo>
                    <a:pt x="320" y="237"/>
                  </a:lnTo>
                  <a:lnTo>
                    <a:pt x="320" y="0"/>
                  </a:lnTo>
                  <a:lnTo>
                    <a:pt x="0" y="0"/>
                  </a:lnTo>
                  <a:lnTo>
                    <a:pt x="0" y="237"/>
                  </a:lnTo>
                  <a:close/>
                  <a:moveTo>
                    <a:pt x="0" y="0"/>
                  </a:moveTo>
                  <a:lnTo>
                    <a:pt x="0" y="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4AB36F5B-159A-4CD5-8E2D-EED4E813EE1F}"/>
                </a:ext>
              </a:extLst>
            </p:cNvPr>
            <p:cNvSpPr>
              <a:spLocks/>
            </p:cNvSpPr>
            <p:nvPr/>
          </p:nvSpPr>
          <p:spPr bwMode="auto">
            <a:xfrm>
              <a:off x="3522663" y="5556250"/>
              <a:ext cx="90488" cy="88900"/>
            </a:xfrm>
            <a:custGeom>
              <a:avLst/>
              <a:gdLst>
                <a:gd name="T0" fmla="*/ 27 w 53"/>
                <a:gd name="T1" fmla="*/ 0 h 53"/>
                <a:gd name="T2" fmla="*/ 27 w 53"/>
                <a:gd name="T3" fmla="*/ 0 h 53"/>
                <a:gd name="T4" fmla="*/ 0 w 53"/>
                <a:gd name="T5" fmla="*/ 26 h 53"/>
                <a:gd name="T6" fmla="*/ 27 w 53"/>
                <a:gd name="T7" fmla="*/ 53 h 53"/>
                <a:gd name="T8" fmla="*/ 53 w 53"/>
                <a:gd name="T9" fmla="*/ 26 h 53"/>
                <a:gd name="T10" fmla="*/ 27 w 53"/>
                <a:gd name="T11" fmla="*/ 0 h 53"/>
              </a:gdLst>
              <a:ahLst/>
              <a:cxnLst>
                <a:cxn ang="0">
                  <a:pos x="T0" y="T1"/>
                </a:cxn>
                <a:cxn ang="0">
                  <a:pos x="T2" y="T3"/>
                </a:cxn>
                <a:cxn ang="0">
                  <a:pos x="T4" y="T5"/>
                </a:cxn>
                <a:cxn ang="0">
                  <a:pos x="T6" y="T7"/>
                </a:cxn>
                <a:cxn ang="0">
                  <a:pos x="T8" y="T9"/>
                </a:cxn>
                <a:cxn ang="0">
                  <a:pos x="T10" y="T11"/>
                </a:cxn>
              </a:cxnLst>
              <a:rect l="0" t="0" r="r" b="b"/>
              <a:pathLst>
                <a:path w="53" h="53">
                  <a:moveTo>
                    <a:pt x="27" y="0"/>
                  </a:moveTo>
                  <a:lnTo>
                    <a:pt x="27" y="0"/>
                  </a:lnTo>
                  <a:cubicBezTo>
                    <a:pt x="12" y="0"/>
                    <a:pt x="0" y="11"/>
                    <a:pt x="0" y="26"/>
                  </a:cubicBezTo>
                  <a:cubicBezTo>
                    <a:pt x="0" y="41"/>
                    <a:pt x="12" y="53"/>
                    <a:pt x="27" y="53"/>
                  </a:cubicBezTo>
                  <a:cubicBezTo>
                    <a:pt x="42" y="53"/>
                    <a:pt x="53" y="41"/>
                    <a:pt x="53" y="26"/>
                  </a:cubicBezTo>
                  <a:cubicBezTo>
                    <a:pt x="53" y="11"/>
                    <a:pt x="42" y="0"/>
                    <a:pt x="27" y="0"/>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317605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52B9-9105-1C41-807F-AE6934375C5B}"/>
              </a:ext>
            </a:extLst>
          </p:cNvPr>
          <p:cNvSpPr>
            <a:spLocks noGrp="1"/>
          </p:cNvSpPr>
          <p:nvPr>
            <p:ph type="title"/>
          </p:nvPr>
        </p:nvSpPr>
        <p:spPr>
          <a:xfrm>
            <a:off x="434975" y="444499"/>
            <a:ext cx="11368545" cy="758825"/>
          </a:xfrm>
        </p:spPr>
        <p:txBody>
          <a:bodyPr>
            <a:noAutofit/>
          </a:bodyPr>
          <a:lstStyle/>
          <a:p>
            <a:r>
              <a:rPr lang="en-US"/>
              <a:t>Now is the right time to make the switch.</a:t>
            </a:r>
            <a:endParaRPr lang="en-US">
              <a:solidFill>
                <a:srgbClr val="0070C0"/>
              </a:solidFill>
            </a:endParaRPr>
          </a:p>
        </p:txBody>
      </p:sp>
      <p:sp>
        <p:nvSpPr>
          <p:cNvPr id="9" name="Rectangle 8">
            <a:extLst>
              <a:ext uri="{FF2B5EF4-FFF2-40B4-BE49-F238E27FC236}">
                <a16:creationId xmlns:a16="http://schemas.microsoft.com/office/drawing/2014/main" id="{AA63250F-FC23-9A44-A18E-C57B8CA2757C}"/>
              </a:ext>
            </a:extLst>
          </p:cNvPr>
          <p:cNvSpPr/>
          <p:nvPr/>
        </p:nvSpPr>
        <p:spPr>
          <a:xfrm>
            <a:off x="4026431" y="2001447"/>
            <a:ext cx="6300050" cy="3308598"/>
          </a:xfrm>
          <a:prstGeom prst="rect">
            <a:avLst/>
          </a:prstGeom>
        </p:spPr>
        <p:txBody>
          <a:bodyPr wrap="square">
            <a:spAutoFit/>
          </a:bodyPr>
          <a:lstStyle/>
          <a:p>
            <a:pPr fontAlgn="base">
              <a:spcAft>
                <a:spcPts val="600"/>
              </a:spcAft>
            </a:pPr>
            <a:r>
              <a:rPr lang="en-US" sz="2040" b="1">
                <a:solidFill>
                  <a:srgbClr val="0078D4"/>
                </a:solidFill>
                <a:latin typeface="Segoe UI" panose="020B0502040204020203"/>
              </a:rPr>
              <a:t>What does EOS mean for you?</a:t>
            </a:r>
            <a:r>
              <a:rPr lang="en-US" sz="2040">
                <a:solidFill>
                  <a:srgbClr val="282828"/>
                </a:solidFill>
                <a:latin typeface="Segoe UI" panose="020B0502040204020203"/>
              </a:rPr>
              <a:t>​</a:t>
            </a:r>
          </a:p>
          <a:p>
            <a:pPr marL="228597" indent="-228597" fontAlgn="base">
              <a:buFont typeface="Arial" panose="020B0604020202020204" pitchFamily="34" charset="0"/>
              <a:buChar char="•"/>
            </a:pPr>
            <a:r>
              <a:rPr lang="en-US" sz="2040">
                <a:solidFill>
                  <a:srgbClr val="2F2F2F"/>
                </a:solidFill>
                <a:latin typeface="Segoe UI" panose="020B0502040204020203"/>
              </a:rPr>
              <a:t>No new security updates</a:t>
            </a:r>
            <a:r>
              <a:rPr lang="en-US" sz="2040">
                <a:solidFill>
                  <a:srgbClr val="282828"/>
                </a:solidFill>
                <a:latin typeface="Segoe UI" panose="020B0502040204020203"/>
              </a:rPr>
              <a:t>​.</a:t>
            </a:r>
            <a:endParaRPr lang="en-US" sz="2040">
              <a:solidFill>
                <a:srgbClr val="282828"/>
              </a:solidFill>
              <a:latin typeface="Arial" panose="020B0604020202020204" pitchFamily="34" charset="0"/>
            </a:endParaRPr>
          </a:p>
          <a:p>
            <a:pPr marL="228597" indent="-228597" fontAlgn="base">
              <a:buFont typeface="Arial" panose="020B0604020202020204" pitchFamily="34" charset="0"/>
              <a:buChar char="•"/>
            </a:pPr>
            <a:r>
              <a:rPr lang="en-US" sz="2040">
                <a:solidFill>
                  <a:srgbClr val="2F2F2F"/>
                </a:solidFill>
                <a:latin typeface="Segoe UI" panose="020B0502040204020203"/>
              </a:rPr>
              <a:t>No new features, updates, or bug fixes</a:t>
            </a:r>
            <a:r>
              <a:rPr lang="en-US" sz="2040">
                <a:solidFill>
                  <a:srgbClr val="282828"/>
                </a:solidFill>
                <a:latin typeface="Segoe UI" panose="020B0502040204020203"/>
              </a:rPr>
              <a:t>​.</a:t>
            </a:r>
            <a:endParaRPr lang="en-US" sz="2040">
              <a:solidFill>
                <a:srgbClr val="282828"/>
              </a:solidFill>
              <a:latin typeface="Arial" panose="020B0604020202020204" pitchFamily="34" charset="0"/>
            </a:endParaRPr>
          </a:p>
          <a:p>
            <a:pPr marL="228597" indent="-228597" fontAlgn="base">
              <a:buFont typeface="Arial" panose="020B0604020202020204" pitchFamily="34" charset="0"/>
              <a:buChar char="•"/>
            </a:pPr>
            <a:r>
              <a:rPr lang="en-US" sz="2040">
                <a:solidFill>
                  <a:srgbClr val="2F2F2F"/>
                </a:solidFill>
                <a:latin typeface="Segoe UI" panose="020B0502040204020203"/>
              </a:rPr>
              <a:t>No online technical content updates</a:t>
            </a:r>
            <a:r>
              <a:rPr lang="en-US" sz="2040">
                <a:solidFill>
                  <a:srgbClr val="282828"/>
                </a:solidFill>
                <a:latin typeface="Segoe UI" panose="020B0502040204020203"/>
              </a:rPr>
              <a:t>​.</a:t>
            </a:r>
            <a:endParaRPr lang="en-US" sz="2040">
              <a:solidFill>
                <a:srgbClr val="282828"/>
              </a:solidFill>
              <a:latin typeface="Arial" panose="020B0604020202020204" pitchFamily="34" charset="0"/>
            </a:endParaRPr>
          </a:p>
          <a:p>
            <a:pPr marL="228597" indent="-228597" fontAlgn="base">
              <a:buFont typeface="Arial" panose="020B0604020202020204" pitchFamily="34" charset="0"/>
              <a:buChar char="•"/>
            </a:pPr>
            <a:r>
              <a:rPr lang="en-US" sz="2040">
                <a:solidFill>
                  <a:srgbClr val="2F2F2F"/>
                </a:solidFill>
                <a:latin typeface="Segoe UI" panose="020B0502040204020203"/>
              </a:rPr>
              <a:t>Microsoft product support to fix issues is not available</a:t>
            </a:r>
            <a:r>
              <a:rPr lang="en-US" sz="2040">
                <a:solidFill>
                  <a:srgbClr val="282828"/>
                </a:solidFill>
                <a:latin typeface="Segoe UI" panose="020B0502040204020203"/>
              </a:rPr>
              <a:t>​.</a:t>
            </a:r>
            <a:endParaRPr lang="en-US" sz="2040">
              <a:solidFill>
                <a:srgbClr val="282828"/>
              </a:solidFill>
              <a:latin typeface="Arial" panose="020B0604020202020204" pitchFamily="34" charset="0"/>
            </a:endParaRPr>
          </a:p>
          <a:p>
            <a:pPr marL="228597" indent="-228597" fontAlgn="base">
              <a:buFont typeface="Arial" panose="020B0604020202020204" pitchFamily="34" charset="0"/>
              <a:buChar char="•"/>
            </a:pPr>
            <a:r>
              <a:rPr lang="en-US" sz="2040">
                <a:solidFill>
                  <a:srgbClr val="2F2F2F"/>
                </a:solidFill>
                <a:latin typeface="Segoe UI" panose="020B0502040204020203"/>
              </a:rPr>
              <a:t>Custom support agreements are not available.</a:t>
            </a:r>
            <a:r>
              <a:rPr lang="en-US" sz="2040">
                <a:solidFill>
                  <a:srgbClr val="282828"/>
                </a:solidFill>
                <a:latin typeface="Segoe UI" panose="020B0502040204020203"/>
              </a:rPr>
              <a:t>​</a:t>
            </a:r>
            <a:endParaRPr lang="en-US" sz="2040">
              <a:solidFill>
                <a:srgbClr val="282828"/>
              </a:solidFill>
              <a:latin typeface="Arial" panose="020B0604020202020204" pitchFamily="34" charset="0"/>
            </a:endParaRPr>
          </a:p>
          <a:p>
            <a:pPr marL="228597" indent="-228597" fontAlgn="base">
              <a:buFont typeface="Arial" panose="020B0604020202020204" pitchFamily="34" charset="0"/>
              <a:buChar char="•"/>
            </a:pPr>
            <a:r>
              <a:rPr lang="en-US" sz="2040">
                <a:solidFill>
                  <a:srgbClr val="2F2F2F"/>
                </a:solidFill>
                <a:latin typeface="Segoe UI" panose="020B0502040204020203"/>
              </a:rPr>
              <a:t>Reduced functionality when used with modern versions of Office servers and Office 365 services.</a:t>
            </a:r>
            <a:endParaRPr lang="en-US" sz="2040">
              <a:solidFill>
                <a:srgbClr val="282828"/>
              </a:solidFill>
              <a:latin typeface="Arial" panose="020B0604020202020204" pitchFamily="34" charset="0"/>
            </a:endParaRPr>
          </a:p>
        </p:txBody>
      </p:sp>
      <p:sp>
        <p:nvSpPr>
          <p:cNvPr id="13" name="TextBox 12">
            <a:extLst>
              <a:ext uri="{FF2B5EF4-FFF2-40B4-BE49-F238E27FC236}">
                <a16:creationId xmlns:a16="http://schemas.microsoft.com/office/drawing/2014/main" id="{5CDC87E5-4C46-EB4A-B3B1-B9644B05A532}"/>
              </a:ext>
            </a:extLst>
          </p:cNvPr>
          <p:cNvSpPr txBox="1"/>
          <p:nvPr/>
        </p:nvSpPr>
        <p:spPr>
          <a:xfrm>
            <a:off x="462844" y="2001446"/>
            <a:ext cx="3213806" cy="3519874"/>
          </a:xfrm>
          <a:prstGeom prst="rect">
            <a:avLst/>
          </a:prstGeom>
          <a:noFill/>
        </p:spPr>
        <p:txBody>
          <a:bodyPr wrap="square" rtlCol="0">
            <a:spAutoFit/>
          </a:bodyPr>
          <a:lstStyle/>
          <a:p>
            <a:r>
              <a:rPr lang="en-US" sz="2040"/>
              <a:t>End of support is here.</a:t>
            </a:r>
          </a:p>
          <a:p>
            <a:endParaRPr lang="en-US" sz="1873"/>
          </a:p>
          <a:p>
            <a:r>
              <a:rPr lang="en-US" sz="2040"/>
              <a:t>Windows 7</a:t>
            </a:r>
          </a:p>
          <a:p>
            <a:r>
              <a:rPr lang="en-US" sz="2040">
                <a:solidFill>
                  <a:srgbClr val="0070C0"/>
                </a:solidFill>
              </a:rPr>
              <a:t>January 2020</a:t>
            </a:r>
          </a:p>
          <a:p>
            <a:endParaRPr lang="en-US" sz="2040"/>
          </a:p>
          <a:p>
            <a:r>
              <a:rPr lang="en-US" sz="2040"/>
              <a:t>Office 2010</a:t>
            </a:r>
          </a:p>
          <a:p>
            <a:r>
              <a:rPr lang="en-US" sz="2040">
                <a:solidFill>
                  <a:srgbClr val="0070C0"/>
                </a:solidFill>
              </a:rPr>
              <a:t>October 2020</a:t>
            </a:r>
          </a:p>
          <a:p>
            <a:endParaRPr lang="en-US" sz="2040"/>
          </a:p>
          <a:p>
            <a:r>
              <a:rPr lang="en-US" sz="2040"/>
              <a:t>Office 2013 and earlier </a:t>
            </a:r>
          </a:p>
          <a:p>
            <a:r>
              <a:rPr lang="en-US" sz="2040"/>
              <a:t>Office 365 connectivity</a:t>
            </a:r>
          </a:p>
          <a:p>
            <a:r>
              <a:rPr lang="en-US" sz="2040">
                <a:solidFill>
                  <a:srgbClr val="0070C0"/>
                </a:solidFill>
              </a:rPr>
              <a:t>October 2020</a:t>
            </a:r>
          </a:p>
        </p:txBody>
      </p:sp>
    </p:spTree>
    <p:extLst>
      <p:ext uri="{BB962C8B-B14F-4D97-AF65-F5344CB8AC3E}">
        <p14:creationId xmlns:p14="http://schemas.microsoft.com/office/powerpoint/2010/main" val="10604403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0A9F-03B7-4282-A100-7C278E1E4575}"/>
              </a:ext>
            </a:extLst>
          </p:cNvPr>
          <p:cNvSpPr>
            <a:spLocks noGrp="1"/>
          </p:cNvSpPr>
          <p:nvPr>
            <p:ph type="title"/>
          </p:nvPr>
        </p:nvSpPr>
        <p:spPr/>
        <p:txBody>
          <a:bodyPr/>
          <a:lstStyle/>
          <a:p>
            <a:r>
              <a:rPr lang="en-US"/>
              <a:t>Better teamwork, better </a:t>
            </a:r>
            <a:br>
              <a:rPr lang="en-US"/>
            </a:br>
            <a:r>
              <a:rPr lang="en-US"/>
              <a:t>productivity with Microsoft 365.</a:t>
            </a:r>
          </a:p>
        </p:txBody>
      </p:sp>
      <p:sp>
        <p:nvSpPr>
          <p:cNvPr id="64" name="Rectangle 63">
            <a:extLst>
              <a:ext uri="{FF2B5EF4-FFF2-40B4-BE49-F238E27FC236}">
                <a16:creationId xmlns:a16="http://schemas.microsoft.com/office/drawing/2014/main" id="{7A5C8431-361A-AE41-8E87-8A0C870BED04}"/>
              </a:ext>
            </a:extLst>
          </p:cNvPr>
          <p:cNvSpPr/>
          <p:nvPr/>
        </p:nvSpPr>
        <p:spPr>
          <a:xfrm>
            <a:off x="6264389" y="3907238"/>
            <a:ext cx="2515378" cy="1153649"/>
          </a:xfrm>
          <a:prstGeom prst="rect">
            <a:avLst/>
          </a:prstGeom>
        </p:spPr>
        <p:txBody>
          <a:bodyPr wrap="square">
            <a:spAutoFit/>
          </a:bodyPr>
          <a:lstStyle/>
          <a:p>
            <a:pPr defTabSz="932549" fontAlgn="base">
              <a:spcAft>
                <a:spcPts val="600"/>
              </a:spcAft>
              <a:defRPr/>
            </a:pPr>
            <a:r>
              <a:rPr lang="en-US" sz="1599" b="1" spc="-30">
                <a:solidFill>
                  <a:srgbClr val="0070C0"/>
                </a:solidFill>
                <a:latin typeface="Segoe UI" panose="020B0502040204020203" pitchFamily="34" charset="0"/>
                <a:cs typeface="Segoe UI" panose="020B0502040204020203" pitchFamily="34" charset="0"/>
              </a:rPr>
              <a:t>Enterprise-grade security</a:t>
            </a:r>
          </a:p>
          <a:p>
            <a:pPr defTabSz="932549" fontAlgn="base">
              <a:spcAft>
                <a:spcPts val="600"/>
              </a:spcAft>
              <a:defRPr/>
            </a:pPr>
            <a:r>
              <a:rPr lang="en-US" sz="1599">
                <a:solidFill>
                  <a:srgbClr val="E6E6E6">
                    <a:lumMod val="10000"/>
                  </a:srgbClr>
                </a:solidFill>
              </a:rPr>
              <a:t>Enable access to those who need it and keep out those who don’t.</a:t>
            </a:r>
          </a:p>
        </p:txBody>
      </p:sp>
      <p:pic>
        <p:nvPicPr>
          <p:cNvPr id="66" name="Picture 65">
            <a:extLst>
              <a:ext uri="{FF2B5EF4-FFF2-40B4-BE49-F238E27FC236}">
                <a16:creationId xmlns:a16="http://schemas.microsoft.com/office/drawing/2014/main" id="{355BB0F5-3995-2D4A-B757-9A7F4C56CE4A}"/>
              </a:ext>
            </a:extLst>
          </p:cNvPr>
          <p:cNvPicPr>
            <a:picLocks noChangeAspect="1"/>
          </p:cNvPicPr>
          <p:nvPr/>
        </p:nvPicPr>
        <p:blipFill>
          <a:blip r:embed="rId3"/>
          <a:stretch>
            <a:fillRect/>
          </a:stretch>
        </p:blipFill>
        <p:spPr>
          <a:xfrm>
            <a:off x="3349682" y="2274140"/>
            <a:ext cx="1412964" cy="1412964"/>
          </a:xfrm>
          <a:prstGeom prst="rect">
            <a:avLst/>
          </a:prstGeom>
        </p:spPr>
      </p:pic>
      <p:sp>
        <p:nvSpPr>
          <p:cNvPr id="68" name="Text Placeholder 6">
            <a:extLst>
              <a:ext uri="{FF2B5EF4-FFF2-40B4-BE49-F238E27FC236}">
                <a16:creationId xmlns:a16="http://schemas.microsoft.com/office/drawing/2014/main" id="{B1737CB6-BC0E-D54D-AD06-003E5E711CD6}"/>
              </a:ext>
            </a:extLst>
          </p:cNvPr>
          <p:cNvSpPr txBox="1">
            <a:spLocks/>
          </p:cNvSpPr>
          <p:nvPr/>
        </p:nvSpPr>
        <p:spPr>
          <a:xfrm>
            <a:off x="3349682" y="3907240"/>
            <a:ext cx="2407087" cy="1436087"/>
          </a:xfrm>
          <a:prstGeom prst="rect">
            <a:avLst/>
          </a:prstGeom>
        </p:spPr>
        <p:txBody>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49">
              <a:lnSpc>
                <a:spcPct val="100000"/>
              </a:lnSpc>
              <a:spcAft>
                <a:spcPts val="600"/>
              </a:spcAft>
              <a:defRPr/>
            </a:pPr>
            <a:r>
              <a:rPr lang="en-US" sz="1599" b="1">
                <a:solidFill>
                  <a:srgbClr val="0070C0"/>
                </a:solidFill>
              </a:rPr>
              <a:t>External collaboration</a:t>
            </a:r>
            <a:endParaRPr lang="en-US" sz="1599" b="1">
              <a:solidFill>
                <a:srgbClr val="E6E6E6">
                  <a:lumMod val="10000"/>
                </a:srgbClr>
              </a:solidFill>
            </a:endParaRPr>
          </a:p>
          <a:p>
            <a:pPr>
              <a:lnSpc>
                <a:spcPct val="100000"/>
              </a:lnSpc>
              <a:spcAft>
                <a:spcPts val="600"/>
              </a:spcAft>
              <a:defRPr/>
            </a:pPr>
            <a:r>
              <a:rPr lang="en-US" sz="1599">
                <a:solidFill>
                  <a:srgbClr val="E6E6E6">
                    <a:lumMod val="10000"/>
                  </a:srgbClr>
                </a:solidFill>
              </a:rPr>
              <a:t>Look more professional when you engage in email and online with customers, co-workers, and suppliers.</a:t>
            </a:r>
            <a:endParaRPr lang="en-US" sz="2000">
              <a:solidFill>
                <a:srgbClr val="E6E6E6">
                  <a:lumMod val="10000"/>
                </a:srgbClr>
              </a:solidFill>
            </a:endParaRPr>
          </a:p>
        </p:txBody>
      </p:sp>
      <p:sp>
        <p:nvSpPr>
          <p:cNvPr id="70" name="Text Placeholder 6">
            <a:extLst>
              <a:ext uri="{FF2B5EF4-FFF2-40B4-BE49-F238E27FC236}">
                <a16:creationId xmlns:a16="http://schemas.microsoft.com/office/drawing/2014/main" id="{4CE52B22-35B5-4049-A2DC-40FDCB06C85B}"/>
              </a:ext>
            </a:extLst>
          </p:cNvPr>
          <p:cNvSpPr txBox="1">
            <a:spLocks/>
          </p:cNvSpPr>
          <p:nvPr/>
        </p:nvSpPr>
        <p:spPr>
          <a:xfrm>
            <a:off x="434975" y="3907240"/>
            <a:ext cx="2407087" cy="1436087"/>
          </a:xfrm>
          <a:prstGeom prst="rect">
            <a:avLst/>
          </a:prstGeom>
        </p:spPr>
        <p:txBody>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49" fontAlgn="base">
              <a:lnSpc>
                <a:spcPct val="100000"/>
              </a:lnSpc>
              <a:spcAft>
                <a:spcPts val="600"/>
              </a:spcAft>
              <a:defRPr/>
            </a:pPr>
            <a:r>
              <a:rPr lang="en-US" sz="1599" b="1">
                <a:solidFill>
                  <a:srgbClr val="0070C0"/>
                </a:solidFill>
              </a:rPr>
              <a:t>Mobile worker support</a:t>
            </a:r>
            <a:endParaRPr lang="en-US" sz="1599" b="1">
              <a:solidFill>
                <a:srgbClr val="E6E6E6">
                  <a:lumMod val="10000"/>
                </a:srgbClr>
              </a:solidFill>
            </a:endParaRPr>
          </a:p>
          <a:p>
            <a:pPr fontAlgn="base">
              <a:lnSpc>
                <a:spcPct val="100000"/>
              </a:lnSpc>
              <a:spcAft>
                <a:spcPts val="600"/>
              </a:spcAft>
              <a:defRPr/>
            </a:pPr>
            <a:r>
              <a:rPr lang="en-US" sz="1599">
                <a:solidFill>
                  <a:srgbClr val="E6E6E6">
                    <a:lumMod val="10000"/>
                  </a:srgbClr>
                </a:solidFill>
              </a:rPr>
              <a:t>Easily support team members who want to work from anywhere and from any device.</a:t>
            </a:r>
            <a:endParaRPr lang="en-US" sz="1399">
              <a:solidFill>
                <a:srgbClr val="282828"/>
              </a:solidFill>
            </a:endParaRPr>
          </a:p>
        </p:txBody>
      </p:sp>
      <p:pic>
        <p:nvPicPr>
          <p:cNvPr id="72" name="Picture 71">
            <a:extLst>
              <a:ext uri="{FF2B5EF4-FFF2-40B4-BE49-F238E27FC236}">
                <a16:creationId xmlns:a16="http://schemas.microsoft.com/office/drawing/2014/main" id="{F295F2BD-A18D-8C4E-A612-5E2340D89857}"/>
              </a:ext>
            </a:extLst>
          </p:cNvPr>
          <p:cNvPicPr>
            <a:picLocks noChangeAspect="1"/>
          </p:cNvPicPr>
          <p:nvPr/>
        </p:nvPicPr>
        <p:blipFill>
          <a:blip r:embed="rId4"/>
          <a:stretch>
            <a:fillRect/>
          </a:stretch>
        </p:blipFill>
        <p:spPr>
          <a:xfrm>
            <a:off x="434975" y="2556388"/>
            <a:ext cx="1210156" cy="1210154"/>
          </a:xfrm>
          <a:prstGeom prst="rect">
            <a:avLst/>
          </a:prstGeom>
        </p:spPr>
      </p:pic>
      <p:sp>
        <p:nvSpPr>
          <p:cNvPr id="74" name="Text Placeholder 6">
            <a:extLst>
              <a:ext uri="{FF2B5EF4-FFF2-40B4-BE49-F238E27FC236}">
                <a16:creationId xmlns:a16="http://schemas.microsoft.com/office/drawing/2014/main" id="{A4599E78-26F4-3543-AE44-04EEE159A9B5}"/>
              </a:ext>
            </a:extLst>
          </p:cNvPr>
          <p:cNvSpPr txBox="1">
            <a:spLocks/>
          </p:cNvSpPr>
          <p:nvPr/>
        </p:nvSpPr>
        <p:spPr>
          <a:xfrm>
            <a:off x="9287387" y="3907240"/>
            <a:ext cx="2407087" cy="1436088"/>
          </a:xfrm>
          <a:prstGeom prst="rect">
            <a:avLst/>
          </a:prstGeom>
        </p:spPr>
        <p:txBody>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49" fontAlgn="base">
              <a:lnSpc>
                <a:spcPct val="100000"/>
              </a:lnSpc>
              <a:spcAft>
                <a:spcPts val="600"/>
              </a:spcAft>
              <a:defRPr/>
            </a:pPr>
            <a:r>
              <a:rPr lang="en-US" sz="1599" b="1">
                <a:solidFill>
                  <a:srgbClr val="0070C0"/>
                </a:solidFill>
              </a:rPr>
              <a:t>Real-time teamwork</a:t>
            </a:r>
            <a:endParaRPr lang="en-US" sz="1599" b="1">
              <a:solidFill>
                <a:srgbClr val="E6E6E6">
                  <a:lumMod val="10000"/>
                </a:srgbClr>
              </a:solidFill>
            </a:endParaRPr>
          </a:p>
          <a:p>
            <a:pPr fontAlgn="base">
              <a:lnSpc>
                <a:spcPct val="100000"/>
              </a:lnSpc>
              <a:spcAft>
                <a:spcPts val="600"/>
              </a:spcAft>
              <a:defRPr/>
            </a:pPr>
            <a:r>
              <a:rPr lang="en-US" sz="1599">
                <a:solidFill>
                  <a:srgbClr val="E6E6E6">
                    <a:lumMod val="10000"/>
                  </a:srgbClr>
                </a:solidFill>
              </a:rPr>
              <a:t>Work together in one solution with shared docs and online meetings.</a:t>
            </a:r>
          </a:p>
        </p:txBody>
      </p:sp>
      <p:grpSp>
        <p:nvGrpSpPr>
          <p:cNvPr id="78" name="Group 77">
            <a:extLst>
              <a:ext uri="{FF2B5EF4-FFF2-40B4-BE49-F238E27FC236}">
                <a16:creationId xmlns:a16="http://schemas.microsoft.com/office/drawing/2014/main" id="{0F6684E2-EC29-B446-B913-992FB6BE605D}"/>
              </a:ext>
            </a:extLst>
          </p:cNvPr>
          <p:cNvGrpSpPr/>
          <p:nvPr/>
        </p:nvGrpSpPr>
        <p:grpSpPr>
          <a:xfrm>
            <a:off x="9287387" y="2253142"/>
            <a:ext cx="1215678" cy="1418422"/>
            <a:chOff x="7021787" y="3696673"/>
            <a:chExt cx="846884" cy="988123"/>
          </a:xfrm>
        </p:grpSpPr>
        <p:grpSp>
          <p:nvGrpSpPr>
            <p:cNvPr id="79" name="Group 78">
              <a:extLst>
                <a:ext uri="{FF2B5EF4-FFF2-40B4-BE49-F238E27FC236}">
                  <a16:creationId xmlns:a16="http://schemas.microsoft.com/office/drawing/2014/main" id="{82F42572-8F4B-7249-8521-9F22357A5D9D}"/>
                </a:ext>
              </a:extLst>
            </p:cNvPr>
            <p:cNvGrpSpPr/>
            <p:nvPr/>
          </p:nvGrpSpPr>
          <p:grpSpPr>
            <a:xfrm>
              <a:off x="7050516" y="3696673"/>
              <a:ext cx="818155" cy="888883"/>
              <a:chOff x="6912026" y="3624515"/>
              <a:chExt cx="802185" cy="871532"/>
            </a:xfrm>
          </p:grpSpPr>
          <p:sp>
            <p:nvSpPr>
              <p:cNvPr id="110" name="Freeform: Shape 3">
                <a:extLst>
                  <a:ext uri="{FF2B5EF4-FFF2-40B4-BE49-F238E27FC236}">
                    <a16:creationId xmlns:a16="http://schemas.microsoft.com/office/drawing/2014/main" id="{2F7BF975-FBEC-F942-BBBE-14924D7C7CBB}"/>
                  </a:ext>
                </a:extLst>
              </p:cNvPr>
              <p:cNvSpPr/>
              <p:nvPr/>
            </p:nvSpPr>
            <p:spPr>
              <a:xfrm>
                <a:off x="7274570" y="3659612"/>
                <a:ext cx="53847" cy="53847"/>
              </a:xfrm>
              <a:custGeom>
                <a:avLst/>
                <a:gdLst>
                  <a:gd name="connsiteX0" fmla="*/ 57057 w 53847"/>
                  <a:gd name="connsiteY0" fmla="*/ 28528 h 53847"/>
                  <a:gd name="connsiteX1" fmla="*/ 28528 w 53847"/>
                  <a:gd name="connsiteY1" fmla="*/ 57057 h 53847"/>
                  <a:gd name="connsiteX2" fmla="*/ 0 w 53847"/>
                  <a:gd name="connsiteY2" fmla="*/ 28528 h 53847"/>
                  <a:gd name="connsiteX3" fmla="*/ 28528 w 53847"/>
                  <a:gd name="connsiteY3" fmla="*/ 0 h 53847"/>
                  <a:gd name="connsiteX4" fmla="*/ 57057 w 53847"/>
                  <a:gd name="connsiteY4" fmla="*/ 28528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57057" y="28528"/>
                    </a:moveTo>
                    <a:cubicBezTo>
                      <a:pt x="57057" y="44284"/>
                      <a:pt x="44284" y="57057"/>
                      <a:pt x="28528" y="57057"/>
                    </a:cubicBezTo>
                    <a:cubicBezTo>
                      <a:pt x="12773" y="57057"/>
                      <a:pt x="0" y="44284"/>
                      <a:pt x="0" y="28528"/>
                    </a:cubicBezTo>
                    <a:cubicBezTo>
                      <a:pt x="0" y="12773"/>
                      <a:pt x="12773" y="0"/>
                      <a:pt x="28528" y="0"/>
                    </a:cubicBezTo>
                    <a:cubicBezTo>
                      <a:pt x="44284" y="0"/>
                      <a:pt x="57057" y="12773"/>
                      <a:pt x="57057" y="28528"/>
                    </a:cubicBezTo>
                    <a:close/>
                  </a:path>
                </a:pathLst>
              </a:custGeom>
              <a:solidFill>
                <a:srgbClr val="0078D4"/>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11" name="Freeform: Shape 4">
                <a:extLst>
                  <a:ext uri="{FF2B5EF4-FFF2-40B4-BE49-F238E27FC236}">
                    <a16:creationId xmlns:a16="http://schemas.microsoft.com/office/drawing/2014/main" id="{41FB4892-C973-894B-BDE8-0AB3B57F85B3}"/>
                  </a:ext>
                </a:extLst>
              </p:cNvPr>
              <p:cNvSpPr/>
              <p:nvPr/>
            </p:nvSpPr>
            <p:spPr>
              <a:xfrm>
                <a:off x="7234216" y="3624515"/>
                <a:ext cx="129234" cy="376931"/>
              </a:xfrm>
              <a:custGeom>
                <a:avLst/>
                <a:gdLst>
                  <a:gd name="connsiteX0" fmla="*/ 115438 w 129233"/>
                  <a:gd name="connsiteY0" fmla="*/ 12859 h 376931"/>
                  <a:gd name="connsiteX1" fmla="*/ 115438 w 129233"/>
                  <a:gd name="connsiteY1" fmla="*/ 98110 h 376931"/>
                  <a:gd name="connsiteX2" fmla="*/ 108405 w 129233"/>
                  <a:gd name="connsiteY2" fmla="*/ 98110 h 376931"/>
                  <a:gd name="connsiteX3" fmla="*/ 100490 w 129233"/>
                  <a:gd name="connsiteY3" fmla="*/ 98110 h 376931"/>
                  <a:gd name="connsiteX4" fmla="*/ 36541 w 129233"/>
                  <a:gd name="connsiteY4" fmla="*/ 98077 h 376931"/>
                  <a:gd name="connsiteX5" fmla="*/ 29358 w 129233"/>
                  <a:gd name="connsiteY5" fmla="*/ 98110 h 376931"/>
                  <a:gd name="connsiteX6" fmla="*/ 22336 w 129233"/>
                  <a:gd name="connsiteY6" fmla="*/ 98110 h 376931"/>
                  <a:gd name="connsiteX7" fmla="*/ 22336 w 129233"/>
                  <a:gd name="connsiteY7" fmla="*/ 12859 h 376931"/>
                  <a:gd name="connsiteX8" fmla="*/ 0 w 129233"/>
                  <a:gd name="connsiteY8" fmla="*/ 12859 h 376931"/>
                  <a:gd name="connsiteX9" fmla="*/ 0 w 129233"/>
                  <a:gd name="connsiteY9" fmla="*/ 99941 h 376931"/>
                  <a:gd name="connsiteX10" fmla="*/ 33321 w 129233"/>
                  <a:gd name="connsiteY10" fmla="*/ 137440 h 376931"/>
                  <a:gd name="connsiteX11" fmla="*/ 33353 w 129233"/>
                  <a:gd name="connsiteY11" fmla="*/ 137440 h 376931"/>
                  <a:gd name="connsiteX12" fmla="*/ 33321 w 129233"/>
                  <a:gd name="connsiteY12" fmla="*/ 368768 h 376931"/>
                  <a:gd name="connsiteX13" fmla="*/ 49303 w 129233"/>
                  <a:gd name="connsiteY13" fmla="*/ 384771 h 376931"/>
                  <a:gd name="connsiteX14" fmla="*/ 65306 w 129233"/>
                  <a:gd name="connsiteY14" fmla="*/ 368768 h 376931"/>
                  <a:gd name="connsiteX15" fmla="*/ 65317 w 129233"/>
                  <a:gd name="connsiteY15" fmla="*/ 234591 h 376931"/>
                  <a:gd name="connsiteX16" fmla="*/ 72457 w 129233"/>
                  <a:gd name="connsiteY16" fmla="*/ 234591 h 376931"/>
                  <a:gd name="connsiteX17" fmla="*/ 72403 w 129233"/>
                  <a:gd name="connsiteY17" fmla="*/ 368768 h 376931"/>
                  <a:gd name="connsiteX18" fmla="*/ 88385 w 129233"/>
                  <a:gd name="connsiteY18" fmla="*/ 384771 h 376931"/>
                  <a:gd name="connsiteX19" fmla="*/ 104367 w 129233"/>
                  <a:gd name="connsiteY19" fmla="*/ 368768 h 376931"/>
                  <a:gd name="connsiteX20" fmla="*/ 104453 w 129233"/>
                  <a:gd name="connsiteY20" fmla="*/ 137440 h 376931"/>
                  <a:gd name="connsiteX21" fmla="*/ 137774 w 129233"/>
                  <a:gd name="connsiteY21" fmla="*/ 99941 h 376931"/>
                  <a:gd name="connsiteX22" fmla="*/ 137774 w 129233"/>
                  <a:gd name="connsiteY22" fmla="*/ 12859 h 376931"/>
                  <a:gd name="connsiteX23" fmla="*/ 115438 w 129233"/>
                  <a:gd name="connsiteY23" fmla="*/ 12859 h 37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33" h="376931">
                    <a:moveTo>
                      <a:pt x="115438" y="12859"/>
                    </a:moveTo>
                    <a:lnTo>
                      <a:pt x="115438" y="98110"/>
                    </a:lnTo>
                    <a:lnTo>
                      <a:pt x="108405" y="98110"/>
                    </a:lnTo>
                    <a:lnTo>
                      <a:pt x="100490" y="98110"/>
                    </a:lnTo>
                    <a:lnTo>
                      <a:pt x="36541" y="98077"/>
                    </a:lnTo>
                    <a:lnTo>
                      <a:pt x="29358" y="98110"/>
                    </a:lnTo>
                    <a:lnTo>
                      <a:pt x="22336" y="98110"/>
                    </a:lnTo>
                    <a:lnTo>
                      <a:pt x="22336" y="12859"/>
                    </a:lnTo>
                    <a:cubicBezTo>
                      <a:pt x="22336" y="-4286"/>
                      <a:pt x="-43" y="-4286"/>
                      <a:pt x="0" y="12859"/>
                    </a:cubicBezTo>
                    <a:lnTo>
                      <a:pt x="0" y="99941"/>
                    </a:lnTo>
                    <a:cubicBezTo>
                      <a:pt x="0" y="118873"/>
                      <a:pt x="11157" y="137440"/>
                      <a:pt x="33321" y="137440"/>
                    </a:cubicBezTo>
                    <a:lnTo>
                      <a:pt x="33353" y="137440"/>
                    </a:lnTo>
                    <a:lnTo>
                      <a:pt x="33321" y="368768"/>
                    </a:lnTo>
                    <a:cubicBezTo>
                      <a:pt x="33321" y="377599"/>
                      <a:pt x="40493" y="384771"/>
                      <a:pt x="49303" y="384771"/>
                    </a:cubicBezTo>
                    <a:cubicBezTo>
                      <a:pt x="58155" y="384771"/>
                      <a:pt x="65306" y="377599"/>
                      <a:pt x="65306" y="368768"/>
                    </a:cubicBezTo>
                    <a:lnTo>
                      <a:pt x="65317" y="234591"/>
                    </a:lnTo>
                    <a:lnTo>
                      <a:pt x="72457" y="234591"/>
                    </a:lnTo>
                    <a:lnTo>
                      <a:pt x="72403" y="368768"/>
                    </a:lnTo>
                    <a:cubicBezTo>
                      <a:pt x="72403" y="377599"/>
                      <a:pt x="79554" y="384771"/>
                      <a:pt x="88385" y="384771"/>
                    </a:cubicBezTo>
                    <a:cubicBezTo>
                      <a:pt x="97238" y="384771"/>
                      <a:pt x="104367" y="377599"/>
                      <a:pt x="104367" y="368768"/>
                    </a:cubicBezTo>
                    <a:lnTo>
                      <a:pt x="104453" y="137440"/>
                    </a:lnTo>
                    <a:cubicBezTo>
                      <a:pt x="126627" y="137440"/>
                      <a:pt x="137774" y="118873"/>
                      <a:pt x="137774" y="99941"/>
                    </a:cubicBezTo>
                    <a:lnTo>
                      <a:pt x="137774" y="12859"/>
                    </a:lnTo>
                    <a:cubicBezTo>
                      <a:pt x="137806" y="-4275"/>
                      <a:pt x="115438" y="-4275"/>
                      <a:pt x="115438" y="12859"/>
                    </a:cubicBezTo>
                    <a:close/>
                  </a:path>
                </a:pathLst>
              </a:custGeom>
              <a:solidFill>
                <a:srgbClr val="0078D4"/>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12" name="Freeform: Shape 5">
                <a:extLst>
                  <a:ext uri="{FF2B5EF4-FFF2-40B4-BE49-F238E27FC236}">
                    <a16:creationId xmlns:a16="http://schemas.microsoft.com/office/drawing/2014/main" id="{9EF8D03E-7801-234A-8A8B-195538271D19}"/>
                  </a:ext>
                </a:extLst>
              </p:cNvPr>
              <p:cNvSpPr/>
              <p:nvPr/>
            </p:nvSpPr>
            <p:spPr>
              <a:xfrm>
                <a:off x="6975276" y="4375297"/>
                <a:ext cx="53847" cy="53847"/>
              </a:xfrm>
              <a:custGeom>
                <a:avLst/>
                <a:gdLst>
                  <a:gd name="connsiteX0" fmla="*/ 62764 w 53847"/>
                  <a:gd name="connsiteY0" fmla="*/ 31382 h 53847"/>
                  <a:gd name="connsiteX1" fmla="*/ 31382 w 53847"/>
                  <a:gd name="connsiteY1" fmla="*/ 62764 h 53847"/>
                  <a:gd name="connsiteX2" fmla="*/ 0 w 53847"/>
                  <a:gd name="connsiteY2" fmla="*/ 31382 h 53847"/>
                  <a:gd name="connsiteX3" fmla="*/ 31382 w 53847"/>
                  <a:gd name="connsiteY3" fmla="*/ 0 h 53847"/>
                  <a:gd name="connsiteX4" fmla="*/ 62764 w 53847"/>
                  <a:gd name="connsiteY4" fmla="*/ 31382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62764" y="31382"/>
                    </a:moveTo>
                    <a:cubicBezTo>
                      <a:pt x="62764" y="48714"/>
                      <a:pt x="48714" y="62764"/>
                      <a:pt x="31382" y="62764"/>
                    </a:cubicBezTo>
                    <a:cubicBezTo>
                      <a:pt x="14050" y="62764"/>
                      <a:pt x="0" y="48714"/>
                      <a:pt x="0" y="31382"/>
                    </a:cubicBezTo>
                    <a:cubicBezTo>
                      <a:pt x="0" y="14050"/>
                      <a:pt x="14050" y="0"/>
                      <a:pt x="31382" y="0"/>
                    </a:cubicBezTo>
                    <a:cubicBezTo>
                      <a:pt x="48714" y="0"/>
                      <a:pt x="62764" y="14050"/>
                      <a:pt x="62764" y="31382"/>
                    </a:cubicBezTo>
                    <a:close/>
                  </a:path>
                </a:pathLst>
              </a:custGeom>
              <a:solidFill>
                <a:srgbClr val="0078D4"/>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13" name="Freeform: Shape 6">
                <a:extLst>
                  <a:ext uri="{FF2B5EF4-FFF2-40B4-BE49-F238E27FC236}">
                    <a16:creationId xmlns:a16="http://schemas.microsoft.com/office/drawing/2014/main" id="{F2373B8D-6C4F-0149-BEB4-B1B057E0653A}"/>
                  </a:ext>
                </a:extLst>
              </p:cNvPr>
              <p:cNvSpPr/>
              <p:nvPr/>
            </p:nvSpPr>
            <p:spPr>
              <a:xfrm>
                <a:off x="6912026" y="4151424"/>
                <a:ext cx="344623" cy="344623"/>
              </a:xfrm>
              <a:custGeom>
                <a:avLst/>
                <a:gdLst>
                  <a:gd name="connsiteX0" fmla="*/ 20161 w 344622"/>
                  <a:gd name="connsiteY0" fmla="*/ 248546 h 344622"/>
                  <a:gd name="connsiteX1" fmla="*/ 80449 w 344622"/>
                  <a:gd name="connsiteY1" fmla="*/ 188258 h 344622"/>
                  <a:gd name="connsiteX2" fmla="*/ 85403 w 344622"/>
                  <a:gd name="connsiteY2" fmla="*/ 193234 h 344622"/>
                  <a:gd name="connsiteX3" fmla="*/ 91013 w 344622"/>
                  <a:gd name="connsiteY3" fmla="*/ 198834 h 344622"/>
                  <a:gd name="connsiteX4" fmla="*/ 151516 w 344622"/>
                  <a:gd name="connsiteY4" fmla="*/ 259401 h 344622"/>
                  <a:gd name="connsiteX5" fmla="*/ 156643 w 344622"/>
                  <a:gd name="connsiteY5" fmla="*/ 264463 h 344622"/>
                  <a:gd name="connsiteX6" fmla="*/ 161597 w 344622"/>
                  <a:gd name="connsiteY6" fmla="*/ 269438 h 344622"/>
                  <a:gd name="connsiteX7" fmla="*/ 101309 w 344622"/>
                  <a:gd name="connsiteY7" fmla="*/ 329726 h 344622"/>
                  <a:gd name="connsiteX8" fmla="*/ 117108 w 344622"/>
                  <a:gd name="connsiteY8" fmla="*/ 345525 h 344622"/>
                  <a:gd name="connsiteX9" fmla="*/ 178688 w 344622"/>
                  <a:gd name="connsiteY9" fmla="*/ 283945 h 344622"/>
                  <a:gd name="connsiteX10" fmla="*/ 181638 w 344622"/>
                  <a:gd name="connsiteY10" fmla="*/ 233867 h 344622"/>
                  <a:gd name="connsiteX11" fmla="*/ 181617 w 344622"/>
                  <a:gd name="connsiteY11" fmla="*/ 233845 h 344622"/>
                  <a:gd name="connsiteX12" fmla="*/ 345216 w 344622"/>
                  <a:gd name="connsiteY12" fmla="*/ 70290 h 344622"/>
                  <a:gd name="connsiteX13" fmla="*/ 345227 w 344622"/>
                  <a:gd name="connsiteY13" fmla="*/ 47663 h 344622"/>
                  <a:gd name="connsiteX14" fmla="*/ 322578 w 344622"/>
                  <a:gd name="connsiteY14" fmla="*/ 47652 h 344622"/>
                  <a:gd name="connsiteX15" fmla="*/ 227699 w 344622"/>
                  <a:gd name="connsiteY15" fmla="*/ 142542 h 344622"/>
                  <a:gd name="connsiteX16" fmla="*/ 207334 w 344622"/>
                  <a:gd name="connsiteY16" fmla="*/ 122155 h 344622"/>
                  <a:gd name="connsiteX17" fmla="*/ 302246 w 344622"/>
                  <a:gd name="connsiteY17" fmla="*/ 27309 h 344622"/>
                  <a:gd name="connsiteX18" fmla="*/ 302246 w 344622"/>
                  <a:gd name="connsiteY18" fmla="*/ 4682 h 344622"/>
                  <a:gd name="connsiteX19" fmla="*/ 279630 w 344622"/>
                  <a:gd name="connsiteY19" fmla="*/ 4704 h 344622"/>
                  <a:gd name="connsiteX20" fmla="*/ 116009 w 344622"/>
                  <a:gd name="connsiteY20" fmla="*/ 168227 h 344622"/>
                  <a:gd name="connsiteX21" fmla="*/ 65942 w 344622"/>
                  <a:gd name="connsiteY21" fmla="*/ 171178 h 344622"/>
                  <a:gd name="connsiteX22" fmla="*/ 4362 w 344622"/>
                  <a:gd name="connsiteY22" fmla="*/ 232747 h 344622"/>
                  <a:gd name="connsiteX23" fmla="*/ 20161 w 344622"/>
                  <a:gd name="connsiteY23" fmla="*/ 248546 h 34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4622" h="344622">
                    <a:moveTo>
                      <a:pt x="20161" y="248546"/>
                    </a:moveTo>
                    <a:lnTo>
                      <a:pt x="80449" y="188258"/>
                    </a:lnTo>
                    <a:lnTo>
                      <a:pt x="85403" y="193234"/>
                    </a:lnTo>
                    <a:lnTo>
                      <a:pt x="91013" y="198834"/>
                    </a:lnTo>
                    <a:lnTo>
                      <a:pt x="151516" y="259401"/>
                    </a:lnTo>
                    <a:lnTo>
                      <a:pt x="156643" y="264463"/>
                    </a:lnTo>
                    <a:lnTo>
                      <a:pt x="161597" y="269438"/>
                    </a:lnTo>
                    <a:lnTo>
                      <a:pt x="101309" y="329726"/>
                    </a:lnTo>
                    <a:cubicBezTo>
                      <a:pt x="89193" y="341842"/>
                      <a:pt x="105003" y="357662"/>
                      <a:pt x="117108" y="345525"/>
                    </a:cubicBezTo>
                    <a:lnTo>
                      <a:pt x="178688" y="283945"/>
                    </a:lnTo>
                    <a:cubicBezTo>
                      <a:pt x="192074" y="270537"/>
                      <a:pt x="197308" y="249537"/>
                      <a:pt x="181638" y="233867"/>
                    </a:cubicBezTo>
                    <a:lnTo>
                      <a:pt x="181617" y="233845"/>
                    </a:lnTo>
                    <a:lnTo>
                      <a:pt x="345216" y="70290"/>
                    </a:lnTo>
                    <a:cubicBezTo>
                      <a:pt x="351462" y="64043"/>
                      <a:pt x="351462" y="53909"/>
                      <a:pt x="345227" y="47663"/>
                    </a:cubicBezTo>
                    <a:cubicBezTo>
                      <a:pt x="338970" y="41406"/>
                      <a:pt x="328835" y="41406"/>
                      <a:pt x="322578" y="47652"/>
                    </a:cubicBezTo>
                    <a:lnTo>
                      <a:pt x="227699" y="142542"/>
                    </a:lnTo>
                    <a:lnTo>
                      <a:pt x="207334" y="122155"/>
                    </a:lnTo>
                    <a:lnTo>
                      <a:pt x="302246" y="27309"/>
                    </a:lnTo>
                    <a:cubicBezTo>
                      <a:pt x="308492" y="21062"/>
                      <a:pt x="308524" y="10939"/>
                      <a:pt x="302246" y="4682"/>
                    </a:cubicBezTo>
                    <a:cubicBezTo>
                      <a:pt x="295989" y="-1575"/>
                      <a:pt x="285876" y="-1553"/>
                      <a:pt x="279630" y="4704"/>
                    </a:cubicBezTo>
                    <a:lnTo>
                      <a:pt x="116009" y="168227"/>
                    </a:lnTo>
                    <a:cubicBezTo>
                      <a:pt x="100351" y="152558"/>
                      <a:pt x="79329" y="157781"/>
                      <a:pt x="65942" y="171178"/>
                    </a:cubicBezTo>
                    <a:lnTo>
                      <a:pt x="4362" y="232747"/>
                    </a:lnTo>
                    <a:cubicBezTo>
                      <a:pt x="-7786" y="244863"/>
                      <a:pt x="8035" y="260672"/>
                      <a:pt x="20161" y="248546"/>
                    </a:cubicBezTo>
                    <a:close/>
                  </a:path>
                </a:pathLst>
              </a:custGeom>
              <a:solidFill>
                <a:srgbClr val="0078D4"/>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14" name="Freeform: Shape 9">
                <a:extLst>
                  <a:ext uri="{FF2B5EF4-FFF2-40B4-BE49-F238E27FC236}">
                    <a16:creationId xmlns:a16="http://schemas.microsoft.com/office/drawing/2014/main" id="{91FE0384-B30A-1340-A89A-899AFD6C0D25}"/>
                  </a:ext>
                </a:extLst>
              </p:cNvPr>
              <p:cNvSpPr/>
              <p:nvPr/>
            </p:nvSpPr>
            <p:spPr>
              <a:xfrm>
                <a:off x="7640290" y="4071878"/>
                <a:ext cx="53847" cy="53847"/>
              </a:xfrm>
              <a:custGeom>
                <a:avLst/>
                <a:gdLst>
                  <a:gd name="connsiteX0" fmla="*/ 57057 w 53847"/>
                  <a:gd name="connsiteY0" fmla="*/ 28528 h 53847"/>
                  <a:gd name="connsiteX1" fmla="*/ 28528 w 53847"/>
                  <a:gd name="connsiteY1" fmla="*/ 57057 h 53847"/>
                  <a:gd name="connsiteX2" fmla="*/ 0 w 53847"/>
                  <a:gd name="connsiteY2" fmla="*/ 28528 h 53847"/>
                  <a:gd name="connsiteX3" fmla="*/ 28528 w 53847"/>
                  <a:gd name="connsiteY3" fmla="*/ 0 h 53847"/>
                  <a:gd name="connsiteX4" fmla="*/ 57057 w 53847"/>
                  <a:gd name="connsiteY4" fmla="*/ 28528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57057" y="28528"/>
                    </a:moveTo>
                    <a:cubicBezTo>
                      <a:pt x="57057" y="44284"/>
                      <a:pt x="44284" y="57057"/>
                      <a:pt x="28528" y="57057"/>
                    </a:cubicBezTo>
                    <a:cubicBezTo>
                      <a:pt x="12773" y="57057"/>
                      <a:pt x="0" y="44284"/>
                      <a:pt x="0" y="28528"/>
                    </a:cubicBezTo>
                    <a:cubicBezTo>
                      <a:pt x="0" y="12773"/>
                      <a:pt x="12773" y="0"/>
                      <a:pt x="28528" y="0"/>
                    </a:cubicBezTo>
                    <a:cubicBezTo>
                      <a:pt x="44284" y="0"/>
                      <a:pt x="57057" y="12773"/>
                      <a:pt x="57057" y="28528"/>
                    </a:cubicBezTo>
                    <a:close/>
                  </a:path>
                </a:pathLst>
              </a:custGeom>
              <a:solidFill>
                <a:srgbClr val="0078D4"/>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15" name="Freeform: Shape 10">
                <a:extLst>
                  <a:ext uri="{FF2B5EF4-FFF2-40B4-BE49-F238E27FC236}">
                    <a16:creationId xmlns:a16="http://schemas.microsoft.com/office/drawing/2014/main" id="{CFDBDCDD-6581-FF49-9EFB-8E673519228B}"/>
                  </a:ext>
                </a:extLst>
              </p:cNvPr>
              <p:cNvSpPr/>
              <p:nvPr/>
            </p:nvSpPr>
            <p:spPr>
              <a:xfrm>
                <a:off x="7401897" y="4031535"/>
                <a:ext cx="312314" cy="129234"/>
              </a:xfrm>
              <a:custGeom>
                <a:avLst/>
                <a:gdLst>
                  <a:gd name="connsiteX0" fmla="*/ 301405 w 312314"/>
                  <a:gd name="connsiteY0" fmla="*/ 115427 h 129233"/>
                  <a:gd name="connsiteX1" fmla="*/ 232448 w 312314"/>
                  <a:gd name="connsiteY1" fmla="*/ 115427 h 129233"/>
                  <a:gd name="connsiteX2" fmla="*/ 232448 w 312314"/>
                  <a:gd name="connsiteY2" fmla="*/ 108416 h 129233"/>
                  <a:gd name="connsiteX3" fmla="*/ 232448 w 312314"/>
                  <a:gd name="connsiteY3" fmla="*/ 100490 h 129233"/>
                  <a:gd name="connsiteX4" fmla="*/ 232480 w 312314"/>
                  <a:gd name="connsiteY4" fmla="*/ 36530 h 129233"/>
                  <a:gd name="connsiteX5" fmla="*/ 232448 w 312314"/>
                  <a:gd name="connsiteY5" fmla="*/ 29358 h 129233"/>
                  <a:gd name="connsiteX6" fmla="*/ 232448 w 312314"/>
                  <a:gd name="connsiteY6" fmla="*/ 22336 h 129233"/>
                  <a:gd name="connsiteX7" fmla="*/ 301405 w 312314"/>
                  <a:gd name="connsiteY7" fmla="*/ 22336 h 129233"/>
                  <a:gd name="connsiteX8" fmla="*/ 301405 w 312314"/>
                  <a:gd name="connsiteY8" fmla="*/ 0 h 129233"/>
                  <a:gd name="connsiteX9" fmla="*/ 230606 w 312314"/>
                  <a:gd name="connsiteY9" fmla="*/ 0 h 129233"/>
                  <a:gd name="connsiteX10" fmla="*/ 193118 w 312314"/>
                  <a:gd name="connsiteY10" fmla="*/ 33321 h 129233"/>
                  <a:gd name="connsiteX11" fmla="*/ 193118 w 312314"/>
                  <a:gd name="connsiteY11" fmla="*/ 33353 h 129233"/>
                  <a:gd name="connsiteX12" fmla="*/ 16003 w 312314"/>
                  <a:gd name="connsiteY12" fmla="*/ 33321 h 129233"/>
                  <a:gd name="connsiteX13" fmla="*/ 0 w 312314"/>
                  <a:gd name="connsiteY13" fmla="*/ 49281 h 129233"/>
                  <a:gd name="connsiteX14" fmla="*/ 16003 w 312314"/>
                  <a:gd name="connsiteY14" fmla="*/ 65285 h 129233"/>
                  <a:gd name="connsiteX15" fmla="*/ 95977 w 312314"/>
                  <a:gd name="connsiteY15" fmla="*/ 65317 h 129233"/>
                  <a:gd name="connsiteX16" fmla="*/ 95977 w 312314"/>
                  <a:gd name="connsiteY16" fmla="*/ 72446 h 129233"/>
                  <a:gd name="connsiteX17" fmla="*/ 16003 w 312314"/>
                  <a:gd name="connsiteY17" fmla="*/ 72392 h 129233"/>
                  <a:gd name="connsiteX18" fmla="*/ 0 w 312314"/>
                  <a:gd name="connsiteY18" fmla="*/ 88353 h 129233"/>
                  <a:gd name="connsiteX19" fmla="*/ 16003 w 312314"/>
                  <a:gd name="connsiteY19" fmla="*/ 104356 h 129233"/>
                  <a:gd name="connsiteX20" fmla="*/ 193118 w 312314"/>
                  <a:gd name="connsiteY20" fmla="*/ 104432 h 129233"/>
                  <a:gd name="connsiteX21" fmla="*/ 230606 w 312314"/>
                  <a:gd name="connsiteY21" fmla="*/ 137763 h 129233"/>
                  <a:gd name="connsiteX22" fmla="*/ 301405 w 312314"/>
                  <a:gd name="connsiteY22" fmla="*/ 137731 h 129233"/>
                  <a:gd name="connsiteX23" fmla="*/ 301405 w 312314"/>
                  <a:gd name="connsiteY23" fmla="*/ 115427 h 12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314" h="129233">
                    <a:moveTo>
                      <a:pt x="301405" y="115427"/>
                    </a:moveTo>
                    <a:lnTo>
                      <a:pt x="232448" y="115427"/>
                    </a:lnTo>
                    <a:lnTo>
                      <a:pt x="232448" y="108416"/>
                    </a:lnTo>
                    <a:lnTo>
                      <a:pt x="232448" y="100490"/>
                    </a:lnTo>
                    <a:lnTo>
                      <a:pt x="232480" y="36530"/>
                    </a:lnTo>
                    <a:lnTo>
                      <a:pt x="232448" y="29358"/>
                    </a:lnTo>
                    <a:lnTo>
                      <a:pt x="232448" y="22336"/>
                    </a:lnTo>
                    <a:lnTo>
                      <a:pt x="301405" y="22336"/>
                    </a:lnTo>
                    <a:cubicBezTo>
                      <a:pt x="318550" y="22336"/>
                      <a:pt x="318550" y="-32"/>
                      <a:pt x="301405" y="0"/>
                    </a:cubicBezTo>
                    <a:lnTo>
                      <a:pt x="230606" y="0"/>
                    </a:lnTo>
                    <a:cubicBezTo>
                      <a:pt x="211674" y="0"/>
                      <a:pt x="193118" y="11146"/>
                      <a:pt x="193118" y="33321"/>
                    </a:cubicBezTo>
                    <a:lnTo>
                      <a:pt x="193118" y="33353"/>
                    </a:lnTo>
                    <a:lnTo>
                      <a:pt x="16003" y="33321"/>
                    </a:lnTo>
                    <a:cubicBezTo>
                      <a:pt x="7151" y="33321"/>
                      <a:pt x="0" y="40493"/>
                      <a:pt x="0" y="49281"/>
                    </a:cubicBezTo>
                    <a:cubicBezTo>
                      <a:pt x="0" y="58166"/>
                      <a:pt x="7151" y="65306"/>
                      <a:pt x="16003" y="65285"/>
                    </a:cubicBezTo>
                    <a:lnTo>
                      <a:pt x="95977" y="65317"/>
                    </a:lnTo>
                    <a:lnTo>
                      <a:pt x="95977" y="72446"/>
                    </a:lnTo>
                    <a:lnTo>
                      <a:pt x="16003" y="72392"/>
                    </a:lnTo>
                    <a:cubicBezTo>
                      <a:pt x="7172" y="72403"/>
                      <a:pt x="0" y="79543"/>
                      <a:pt x="0" y="88353"/>
                    </a:cubicBezTo>
                    <a:cubicBezTo>
                      <a:pt x="0" y="97216"/>
                      <a:pt x="7172" y="104356"/>
                      <a:pt x="16003" y="104356"/>
                    </a:cubicBezTo>
                    <a:lnTo>
                      <a:pt x="193118" y="104432"/>
                    </a:lnTo>
                    <a:cubicBezTo>
                      <a:pt x="193118" y="126595"/>
                      <a:pt x="211685" y="137731"/>
                      <a:pt x="230606" y="137763"/>
                    </a:cubicBezTo>
                    <a:lnTo>
                      <a:pt x="301405" y="137731"/>
                    </a:lnTo>
                    <a:cubicBezTo>
                      <a:pt x="318539" y="137795"/>
                      <a:pt x="318539" y="115427"/>
                      <a:pt x="301405" y="115427"/>
                    </a:cubicBezTo>
                    <a:close/>
                  </a:path>
                </a:pathLst>
              </a:custGeom>
              <a:solidFill>
                <a:srgbClr val="0078D4"/>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16" name="Freeform: Shape 13">
                <a:extLst>
                  <a:ext uri="{FF2B5EF4-FFF2-40B4-BE49-F238E27FC236}">
                    <a16:creationId xmlns:a16="http://schemas.microsoft.com/office/drawing/2014/main" id="{71B9702B-6E9D-B142-8F2C-F71DC4D85A66}"/>
                  </a:ext>
                </a:extLst>
              </p:cNvPr>
              <p:cNvSpPr/>
              <p:nvPr/>
            </p:nvSpPr>
            <p:spPr>
              <a:xfrm>
                <a:off x="6974791" y="3786947"/>
                <a:ext cx="64617" cy="64617"/>
              </a:xfrm>
              <a:custGeom>
                <a:avLst/>
                <a:gdLst>
                  <a:gd name="connsiteX0" fmla="*/ 48646 w 64616"/>
                  <a:gd name="connsiteY0" fmla="*/ 48638 h 64616"/>
                  <a:gd name="connsiteX1" fmla="*/ 57014 w 64616"/>
                  <a:gd name="connsiteY1" fmla="*/ 28467 h 64616"/>
                  <a:gd name="connsiteX2" fmla="*/ 71240 w 64616"/>
                  <a:gd name="connsiteY2" fmla="*/ 14230 h 64616"/>
                  <a:gd name="connsiteX3" fmla="*/ 46492 w 64616"/>
                  <a:gd name="connsiteY3" fmla="*/ 6066 h 64616"/>
                  <a:gd name="connsiteX4" fmla="*/ 46255 w 64616"/>
                  <a:gd name="connsiteY4" fmla="*/ 6314 h 64616"/>
                  <a:gd name="connsiteX5" fmla="*/ 8304 w 64616"/>
                  <a:gd name="connsiteY5" fmla="*/ 8296 h 64616"/>
                  <a:gd name="connsiteX6" fmla="*/ 6322 w 64616"/>
                  <a:gd name="connsiteY6" fmla="*/ 46226 h 64616"/>
                  <a:gd name="connsiteX7" fmla="*/ 6139 w 64616"/>
                  <a:gd name="connsiteY7" fmla="*/ 46420 h 64616"/>
                  <a:gd name="connsiteX8" fmla="*/ 14216 w 64616"/>
                  <a:gd name="connsiteY8" fmla="*/ 71243 h 64616"/>
                  <a:gd name="connsiteX9" fmla="*/ 28464 w 64616"/>
                  <a:gd name="connsiteY9" fmla="*/ 56995 h 64616"/>
                  <a:gd name="connsiteX10" fmla="*/ 48646 w 64616"/>
                  <a:gd name="connsiteY10" fmla="*/ 48638 h 6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16" h="64616">
                    <a:moveTo>
                      <a:pt x="48646" y="48638"/>
                    </a:moveTo>
                    <a:cubicBezTo>
                      <a:pt x="54214" y="43070"/>
                      <a:pt x="56992" y="35779"/>
                      <a:pt x="57014" y="28467"/>
                    </a:cubicBezTo>
                    <a:lnTo>
                      <a:pt x="71240" y="14230"/>
                    </a:lnTo>
                    <a:lnTo>
                      <a:pt x="46492" y="6066"/>
                    </a:lnTo>
                    <a:lnTo>
                      <a:pt x="46255" y="6314"/>
                    </a:lnTo>
                    <a:cubicBezTo>
                      <a:pt x="35044" y="-2678"/>
                      <a:pt x="18686" y="-2108"/>
                      <a:pt x="8304" y="8296"/>
                    </a:cubicBezTo>
                    <a:cubicBezTo>
                      <a:pt x="-2110" y="18699"/>
                      <a:pt x="-2681" y="35036"/>
                      <a:pt x="6322" y="46226"/>
                    </a:cubicBezTo>
                    <a:lnTo>
                      <a:pt x="6139" y="46420"/>
                    </a:lnTo>
                    <a:lnTo>
                      <a:pt x="14216" y="71243"/>
                    </a:lnTo>
                    <a:lnTo>
                      <a:pt x="28464" y="56995"/>
                    </a:lnTo>
                    <a:cubicBezTo>
                      <a:pt x="35777" y="56995"/>
                      <a:pt x="43078" y="54206"/>
                      <a:pt x="48646" y="48638"/>
                    </a:cubicBezTo>
                    <a:close/>
                  </a:path>
                </a:pathLst>
              </a:custGeom>
              <a:solidFill>
                <a:srgbClr val="0078D4"/>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17" name="Freeform: Shape 27">
                <a:extLst>
                  <a:ext uri="{FF2B5EF4-FFF2-40B4-BE49-F238E27FC236}">
                    <a16:creationId xmlns:a16="http://schemas.microsoft.com/office/drawing/2014/main" id="{832301E6-4AFD-574E-AB4A-CC1481BB9B19}"/>
                  </a:ext>
                </a:extLst>
              </p:cNvPr>
              <p:cNvSpPr/>
              <p:nvPr/>
            </p:nvSpPr>
            <p:spPr>
              <a:xfrm>
                <a:off x="6914293" y="3726451"/>
                <a:ext cx="333853" cy="333853"/>
              </a:xfrm>
              <a:custGeom>
                <a:avLst/>
                <a:gdLst>
                  <a:gd name="connsiteX0" fmla="*/ 163335 w 333853"/>
                  <a:gd name="connsiteY0" fmla="*/ 65938 h 333853"/>
                  <a:gd name="connsiteX1" fmla="*/ 101777 w 333853"/>
                  <a:gd name="connsiteY1" fmla="*/ 4369 h 333853"/>
                  <a:gd name="connsiteX2" fmla="*/ 85978 w 333853"/>
                  <a:gd name="connsiteY2" fmla="*/ 20157 h 333853"/>
                  <a:gd name="connsiteX3" fmla="*/ 146266 w 333853"/>
                  <a:gd name="connsiteY3" fmla="*/ 80444 h 333853"/>
                  <a:gd name="connsiteX4" fmla="*/ 141301 w 333853"/>
                  <a:gd name="connsiteY4" fmla="*/ 85409 h 333853"/>
                  <a:gd name="connsiteX5" fmla="*/ 135701 w 333853"/>
                  <a:gd name="connsiteY5" fmla="*/ 90998 h 333853"/>
                  <a:gd name="connsiteX6" fmla="*/ 90469 w 333853"/>
                  <a:gd name="connsiteY6" fmla="*/ 136198 h 333853"/>
                  <a:gd name="connsiteX7" fmla="*/ 85407 w 333853"/>
                  <a:gd name="connsiteY7" fmla="*/ 141302 h 333853"/>
                  <a:gd name="connsiteX8" fmla="*/ 80443 w 333853"/>
                  <a:gd name="connsiteY8" fmla="*/ 146267 h 333853"/>
                  <a:gd name="connsiteX9" fmla="*/ 20155 w 333853"/>
                  <a:gd name="connsiteY9" fmla="*/ 85980 h 333853"/>
                  <a:gd name="connsiteX10" fmla="*/ 4378 w 333853"/>
                  <a:gd name="connsiteY10" fmla="*/ 101768 h 333853"/>
                  <a:gd name="connsiteX11" fmla="*/ 65936 w 333853"/>
                  <a:gd name="connsiteY11" fmla="*/ 163337 h 333853"/>
                  <a:gd name="connsiteX12" fmla="*/ 116014 w 333853"/>
                  <a:gd name="connsiteY12" fmla="*/ 166298 h 333853"/>
                  <a:gd name="connsiteX13" fmla="*/ 116057 w 333853"/>
                  <a:gd name="connsiteY13" fmla="*/ 166277 h 333853"/>
                  <a:gd name="connsiteX14" fmla="*/ 157154 w 333853"/>
                  <a:gd name="connsiteY14" fmla="*/ 207405 h 333853"/>
                  <a:gd name="connsiteX15" fmla="*/ 198896 w 333853"/>
                  <a:gd name="connsiteY15" fmla="*/ 278936 h 333853"/>
                  <a:gd name="connsiteX16" fmla="*/ 213758 w 333853"/>
                  <a:gd name="connsiteY16" fmla="*/ 264074 h 333853"/>
                  <a:gd name="connsiteX17" fmla="*/ 279581 w 333853"/>
                  <a:gd name="connsiteY17" fmla="*/ 329919 h 333853"/>
                  <a:gd name="connsiteX18" fmla="*/ 302197 w 333853"/>
                  <a:gd name="connsiteY18" fmla="*/ 329919 h 333853"/>
                  <a:gd name="connsiteX19" fmla="*/ 302197 w 333853"/>
                  <a:gd name="connsiteY19" fmla="*/ 307281 h 333853"/>
                  <a:gd name="connsiteX20" fmla="*/ 236384 w 333853"/>
                  <a:gd name="connsiteY20" fmla="*/ 241437 h 333853"/>
                  <a:gd name="connsiteX21" fmla="*/ 241425 w 333853"/>
                  <a:gd name="connsiteY21" fmla="*/ 236397 h 333853"/>
                  <a:gd name="connsiteX22" fmla="*/ 307215 w 333853"/>
                  <a:gd name="connsiteY22" fmla="*/ 302284 h 333853"/>
                  <a:gd name="connsiteX23" fmla="*/ 329831 w 333853"/>
                  <a:gd name="connsiteY23" fmla="*/ 302284 h 333853"/>
                  <a:gd name="connsiteX24" fmla="*/ 329831 w 333853"/>
                  <a:gd name="connsiteY24" fmla="*/ 279647 h 333853"/>
                  <a:gd name="connsiteX25" fmla="*/ 264019 w 333853"/>
                  <a:gd name="connsiteY25" fmla="*/ 213781 h 333853"/>
                  <a:gd name="connsiteX26" fmla="*/ 278924 w 333853"/>
                  <a:gd name="connsiteY26" fmla="*/ 198876 h 333853"/>
                  <a:gd name="connsiteX27" fmla="*/ 207436 w 333853"/>
                  <a:gd name="connsiteY27" fmla="*/ 157177 h 333853"/>
                  <a:gd name="connsiteX28" fmla="*/ 166318 w 333853"/>
                  <a:gd name="connsiteY28" fmla="*/ 116005 h 333853"/>
                  <a:gd name="connsiteX29" fmla="*/ 163335 w 333853"/>
                  <a:gd name="connsiteY29" fmla="*/ 65938 h 33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3853" h="333853">
                    <a:moveTo>
                      <a:pt x="163335" y="65938"/>
                    </a:moveTo>
                    <a:lnTo>
                      <a:pt x="101777" y="4369"/>
                    </a:lnTo>
                    <a:cubicBezTo>
                      <a:pt x="89672" y="-7790"/>
                      <a:pt x="73841" y="8030"/>
                      <a:pt x="85978" y="20157"/>
                    </a:cubicBezTo>
                    <a:lnTo>
                      <a:pt x="146266" y="80444"/>
                    </a:lnTo>
                    <a:lnTo>
                      <a:pt x="141301" y="85409"/>
                    </a:lnTo>
                    <a:lnTo>
                      <a:pt x="135701" y="90998"/>
                    </a:lnTo>
                    <a:lnTo>
                      <a:pt x="90469" y="136198"/>
                    </a:lnTo>
                    <a:lnTo>
                      <a:pt x="85407" y="141302"/>
                    </a:lnTo>
                    <a:lnTo>
                      <a:pt x="80443" y="146267"/>
                    </a:lnTo>
                    <a:lnTo>
                      <a:pt x="20155" y="85980"/>
                    </a:lnTo>
                    <a:cubicBezTo>
                      <a:pt x="8040" y="73853"/>
                      <a:pt x="-7802" y="89663"/>
                      <a:pt x="4378" y="101768"/>
                    </a:cubicBezTo>
                    <a:lnTo>
                      <a:pt x="65936" y="163337"/>
                    </a:lnTo>
                    <a:cubicBezTo>
                      <a:pt x="79344" y="176734"/>
                      <a:pt x="100334" y="181979"/>
                      <a:pt x="116014" y="166298"/>
                    </a:cubicBezTo>
                    <a:lnTo>
                      <a:pt x="116057" y="166277"/>
                    </a:lnTo>
                    <a:lnTo>
                      <a:pt x="157154" y="207405"/>
                    </a:lnTo>
                    <a:lnTo>
                      <a:pt x="198896" y="278936"/>
                    </a:lnTo>
                    <a:lnTo>
                      <a:pt x="213758" y="264074"/>
                    </a:lnTo>
                    <a:lnTo>
                      <a:pt x="279581" y="329919"/>
                    </a:lnTo>
                    <a:cubicBezTo>
                      <a:pt x="285838" y="336154"/>
                      <a:pt x="295961" y="336154"/>
                      <a:pt x="302197" y="329919"/>
                    </a:cubicBezTo>
                    <a:cubicBezTo>
                      <a:pt x="308475" y="323640"/>
                      <a:pt x="308432" y="313528"/>
                      <a:pt x="302197" y="307281"/>
                    </a:cubicBezTo>
                    <a:lnTo>
                      <a:pt x="236384" y="241437"/>
                    </a:lnTo>
                    <a:lnTo>
                      <a:pt x="241425" y="236397"/>
                    </a:lnTo>
                    <a:lnTo>
                      <a:pt x="307215" y="302284"/>
                    </a:lnTo>
                    <a:cubicBezTo>
                      <a:pt x="313472" y="308520"/>
                      <a:pt x="323596" y="308520"/>
                      <a:pt x="329831" y="302284"/>
                    </a:cubicBezTo>
                    <a:cubicBezTo>
                      <a:pt x="336110" y="296006"/>
                      <a:pt x="336067" y="285925"/>
                      <a:pt x="329831" y="279647"/>
                    </a:cubicBezTo>
                    <a:lnTo>
                      <a:pt x="264019" y="213781"/>
                    </a:lnTo>
                    <a:lnTo>
                      <a:pt x="278924" y="198876"/>
                    </a:lnTo>
                    <a:lnTo>
                      <a:pt x="207436" y="157177"/>
                    </a:lnTo>
                    <a:lnTo>
                      <a:pt x="166318" y="116005"/>
                    </a:lnTo>
                    <a:cubicBezTo>
                      <a:pt x="181966" y="100335"/>
                      <a:pt x="176743" y="79335"/>
                      <a:pt x="163335" y="65938"/>
                    </a:cubicBezTo>
                    <a:close/>
                  </a:path>
                </a:pathLst>
              </a:custGeom>
              <a:solidFill>
                <a:srgbClr val="0078D4"/>
              </a:solidFill>
              <a:ln w="10763" cap="flat">
                <a:noFill/>
                <a:prstDash val="solid"/>
                <a:miter/>
              </a:ln>
            </p:spPr>
            <p:txBody>
              <a:bodyPr rtlCol="0" anchor="ctr"/>
              <a:lstStyle/>
              <a:p>
                <a:pPr defTabSz="914124">
                  <a:defRPr/>
                </a:pPr>
                <a:endParaRPr lang="en-US" sz="1800">
                  <a:solidFill>
                    <a:srgbClr val="282828"/>
                  </a:solidFill>
                  <a:latin typeface="Segoe UI"/>
                </a:endParaRPr>
              </a:p>
            </p:txBody>
          </p:sp>
        </p:grpSp>
        <p:grpSp>
          <p:nvGrpSpPr>
            <p:cNvPr id="101" name="Group 100">
              <a:extLst>
                <a:ext uri="{FF2B5EF4-FFF2-40B4-BE49-F238E27FC236}">
                  <a16:creationId xmlns:a16="http://schemas.microsoft.com/office/drawing/2014/main" id="{BB0EF688-346C-6B4D-946C-F717DFB7ADB1}"/>
                </a:ext>
              </a:extLst>
            </p:cNvPr>
            <p:cNvGrpSpPr/>
            <p:nvPr/>
          </p:nvGrpSpPr>
          <p:grpSpPr>
            <a:xfrm rot="10800000">
              <a:off x="7021787" y="3795913"/>
              <a:ext cx="818155" cy="888883"/>
              <a:chOff x="6912026" y="3624515"/>
              <a:chExt cx="802185" cy="871532"/>
            </a:xfrm>
            <a:solidFill>
              <a:schemeClr val="accent4">
                <a:lumMod val="25000"/>
                <a:lumOff val="75000"/>
              </a:schemeClr>
            </a:solidFill>
          </p:grpSpPr>
          <p:sp>
            <p:nvSpPr>
              <p:cNvPr id="102" name="Freeform: Shape 35">
                <a:extLst>
                  <a:ext uri="{FF2B5EF4-FFF2-40B4-BE49-F238E27FC236}">
                    <a16:creationId xmlns:a16="http://schemas.microsoft.com/office/drawing/2014/main" id="{1ECAE347-B98D-B547-9822-508DD682A1C3}"/>
                  </a:ext>
                </a:extLst>
              </p:cNvPr>
              <p:cNvSpPr/>
              <p:nvPr/>
            </p:nvSpPr>
            <p:spPr>
              <a:xfrm>
                <a:off x="7274570" y="3659612"/>
                <a:ext cx="53847" cy="53847"/>
              </a:xfrm>
              <a:custGeom>
                <a:avLst/>
                <a:gdLst>
                  <a:gd name="connsiteX0" fmla="*/ 57057 w 53847"/>
                  <a:gd name="connsiteY0" fmla="*/ 28528 h 53847"/>
                  <a:gd name="connsiteX1" fmla="*/ 28528 w 53847"/>
                  <a:gd name="connsiteY1" fmla="*/ 57057 h 53847"/>
                  <a:gd name="connsiteX2" fmla="*/ 0 w 53847"/>
                  <a:gd name="connsiteY2" fmla="*/ 28528 h 53847"/>
                  <a:gd name="connsiteX3" fmla="*/ 28528 w 53847"/>
                  <a:gd name="connsiteY3" fmla="*/ 0 h 53847"/>
                  <a:gd name="connsiteX4" fmla="*/ 57057 w 53847"/>
                  <a:gd name="connsiteY4" fmla="*/ 28528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57057" y="28528"/>
                    </a:moveTo>
                    <a:cubicBezTo>
                      <a:pt x="57057" y="44284"/>
                      <a:pt x="44284" y="57057"/>
                      <a:pt x="28528" y="57057"/>
                    </a:cubicBezTo>
                    <a:cubicBezTo>
                      <a:pt x="12773" y="57057"/>
                      <a:pt x="0" y="44284"/>
                      <a:pt x="0" y="28528"/>
                    </a:cubicBezTo>
                    <a:cubicBezTo>
                      <a:pt x="0" y="12773"/>
                      <a:pt x="12773" y="0"/>
                      <a:pt x="28528" y="0"/>
                    </a:cubicBezTo>
                    <a:cubicBezTo>
                      <a:pt x="44284" y="0"/>
                      <a:pt x="57057" y="12773"/>
                      <a:pt x="57057" y="28528"/>
                    </a:cubicBezTo>
                    <a:close/>
                  </a:path>
                </a:pathLst>
              </a:custGeom>
              <a:solidFill>
                <a:srgbClr val="C2C2C2"/>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03" name="Freeform: Shape 36">
                <a:extLst>
                  <a:ext uri="{FF2B5EF4-FFF2-40B4-BE49-F238E27FC236}">
                    <a16:creationId xmlns:a16="http://schemas.microsoft.com/office/drawing/2014/main" id="{913667C4-8160-F741-9289-1E7298854CE2}"/>
                  </a:ext>
                </a:extLst>
              </p:cNvPr>
              <p:cNvSpPr/>
              <p:nvPr/>
            </p:nvSpPr>
            <p:spPr>
              <a:xfrm>
                <a:off x="7234216" y="3624515"/>
                <a:ext cx="129234" cy="376931"/>
              </a:xfrm>
              <a:custGeom>
                <a:avLst/>
                <a:gdLst>
                  <a:gd name="connsiteX0" fmla="*/ 115438 w 129233"/>
                  <a:gd name="connsiteY0" fmla="*/ 12859 h 376931"/>
                  <a:gd name="connsiteX1" fmla="*/ 115438 w 129233"/>
                  <a:gd name="connsiteY1" fmla="*/ 98110 h 376931"/>
                  <a:gd name="connsiteX2" fmla="*/ 108405 w 129233"/>
                  <a:gd name="connsiteY2" fmla="*/ 98110 h 376931"/>
                  <a:gd name="connsiteX3" fmla="*/ 100490 w 129233"/>
                  <a:gd name="connsiteY3" fmla="*/ 98110 h 376931"/>
                  <a:gd name="connsiteX4" fmla="*/ 36541 w 129233"/>
                  <a:gd name="connsiteY4" fmla="*/ 98077 h 376931"/>
                  <a:gd name="connsiteX5" fmla="*/ 29358 w 129233"/>
                  <a:gd name="connsiteY5" fmla="*/ 98110 h 376931"/>
                  <a:gd name="connsiteX6" fmla="*/ 22336 w 129233"/>
                  <a:gd name="connsiteY6" fmla="*/ 98110 h 376931"/>
                  <a:gd name="connsiteX7" fmla="*/ 22336 w 129233"/>
                  <a:gd name="connsiteY7" fmla="*/ 12859 h 376931"/>
                  <a:gd name="connsiteX8" fmla="*/ 0 w 129233"/>
                  <a:gd name="connsiteY8" fmla="*/ 12859 h 376931"/>
                  <a:gd name="connsiteX9" fmla="*/ 0 w 129233"/>
                  <a:gd name="connsiteY9" fmla="*/ 99941 h 376931"/>
                  <a:gd name="connsiteX10" fmla="*/ 33321 w 129233"/>
                  <a:gd name="connsiteY10" fmla="*/ 137440 h 376931"/>
                  <a:gd name="connsiteX11" fmla="*/ 33353 w 129233"/>
                  <a:gd name="connsiteY11" fmla="*/ 137440 h 376931"/>
                  <a:gd name="connsiteX12" fmla="*/ 33321 w 129233"/>
                  <a:gd name="connsiteY12" fmla="*/ 368768 h 376931"/>
                  <a:gd name="connsiteX13" fmla="*/ 49303 w 129233"/>
                  <a:gd name="connsiteY13" fmla="*/ 384771 h 376931"/>
                  <a:gd name="connsiteX14" fmla="*/ 65306 w 129233"/>
                  <a:gd name="connsiteY14" fmla="*/ 368768 h 376931"/>
                  <a:gd name="connsiteX15" fmla="*/ 65317 w 129233"/>
                  <a:gd name="connsiteY15" fmla="*/ 234591 h 376931"/>
                  <a:gd name="connsiteX16" fmla="*/ 72457 w 129233"/>
                  <a:gd name="connsiteY16" fmla="*/ 234591 h 376931"/>
                  <a:gd name="connsiteX17" fmla="*/ 72403 w 129233"/>
                  <a:gd name="connsiteY17" fmla="*/ 368768 h 376931"/>
                  <a:gd name="connsiteX18" fmla="*/ 88385 w 129233"/>
                  <a:gd name="connsiteY18" fmla="*/ 384771 h 376931"/>
                  <a:gd name="connsiteX19" fmla="*/ 104367 w 129233"/>
                  <a:gd name="connsiteY19" fmla="*/ 368768 h 376931"/>
                  <a:gd name="connsiteX20" fmla="*/ 104453 w 129233"/>
                  <a:gd name="connsiteY20" fmla="*/ 137440 h 376931"/>
                  <a:gd name="connsiteX21" fmla="*/ 137774 w 129233"/>
                  <a:gd name="connsiteY21" fmla="*/ 99941 h 376931"/>
                  <a:gd name="connsiteX22" fmla="*/ 137774 w 129233"/>
                  <a:gd name="connsiteY22" fmla="*/ 12859 h 376931"/>
                  <a:gd name="connsiteX23" fmla="*/ 115438 w 129233"/>
                  <a:gd name="connsiteY23" fmla="*/ 12859 h 37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33" h="376931">
                    <a:moveTo>
                      <a:pt x="115438" y="12859"/>
                    </a:moveTo>
                    <a:lnTo>
                      <a:pt x="115438" y="98110"/>
                    </a:lnTo>
                    <a:lnTo>
                      <a:pt x="108405" y="98110"/>
                    </a:lnTo>
                    <a:lnTo>
                      <a:pt x="100490" y="98110"/>
                    </a:lnTo>
                    <a:lnTo>
                      <a:pt x="36541" y="98077"/>
                    </a:lnTo>
                    <a:lnTo>
                      <a:pt x="29358" y="98110"/>
                    </a:lnTo>
                    <a:lnTo>
                      <a:pt x="22336" y="98110"/>
                    </a:lnTo>
                    <a:lnTo>
                      <a:pt x="22336" y="12859"/>
                    </a:lnTo>
                    <a:cubicBezTo>
                      <a:pt x="22336" y="-4286"/>
                      <a:pt x="-43" y="-4286"/>
                      <a:pt x="0" y="12859"/>
                    </a:cubicBezTo>
                    <a:lnTo>
                      <a:pt x="0" y="99941"/>
                    </a:lnTo>
                    <a:cubicBezTo>
                      <a:pt x="0" y="118873"/>
                      <a:pt x="11157" y="137440"/>
                      <a:pt x="33321" y="137440"/>
                    </a:cubicBezTo>
                    <a:lnTo>
                      <a:pt x="33353" y="137440"/>
                    </a:lnTo>
                    <a:lnTo>
                      <a:pt x="33321" y="368768"/>
                    </a:lnTo>
                    <a:cubicBezTo>
                      <a:pt x="33321" y="377599"/>
                      <a:pt x="40493" y="384771"/>
                      <a:pt x="49303" y="384771"/>
                    </a:cubicBezTo>
                    <a:cubicBezTo>
                      <a:pt x="58155" y="384771"/>
                      <a:pt x="65306" y="377599"/>
                      <a:pt x="65306" y="368768"/>
                    </a:cubicBezTo>
                    <a:lnTo>
                      <a:pt x="65317" y="234591"/>
                    </a:lnTo>
                    <a:lnTo>
                      <a:pt x="72457" y="234591"/>
                    </a:lnTo>
                    <a:lnTo>
                      <a:pt x="72403" y="368768"/>
                    </a:lnTo>
                    <a:cubicBezTo>
                      <a:pt x="72403" y="377599"/>
                      <a:pt x="79554" y="384771"/>
                      <a:pt x="88385" y="384771"/>
                    </a:cubicBezTo>
                    <a:cubicBezTo>
                      <a:pt x="97238" y="384771"/>
                      <a:pt x="104367" y="377599"/>
                      <a:pt x="104367" y="368768"/>
                    </a:cubicBezTo>
                    <a:lnTo>
                      <a:pt x="104453" y="137440"/>
                    </a:lnTo>
                    <a:cubicBezTo>
                      <a:pt x="126627" y="137440"/>
                      <a:pt x="137774" y="118873"/>
                      <a:pt x="137774" y="99941"/>
                    </a:cubicBezTo>
                    <a:lnTo>
                      <a:pt x="137774" y="12859"/>
                    </a:lnTo>
                    <a:cubicBezTo>
                      <a:pt x="137806" y="-4275"/>
                      <a:pt x="115438" y="-4275"/>
                      <a:pt x="115438" y="12859"/>
                    </a:cubicBezTo>
                    <a:close/>
                  </a:path>
                </a:pathLst>
              </a:custGeom>
              <a:solidFill>
                <a:srgbClr val="C2C2C2"/>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04" name="Freeform: Shape 37">
                <a:extLst>
                  <a:ext uri="{FF2B5EF4-FFF2-40B4-BE49-F238E27FC236}">
                    <a16:creationId xmlns:a16="http://schemas.microsoft.com/office/drawing/2014/main" id="{84A9DED8-EEEF-AB49-971F-B58A6B7E93F5}"/>
                  </a:ext>
                </a:extLst>
              </p:cNvPr>
              <p:cNvSpPr/>
              <p:nvPr/>
            </p:nvSpPr>
            <p:spPr>
              <a:xfrm>
                <a:off x="6975276" y="4375297"/>
                <a:ext cx="53847" cy="53847"/>
              </a:xfrm>
              <a:custGeom>
                <a:avLst/>
                <a:gdLst>
                  <a:gd name="connsiteX0" fmla="*/ 62764 w 53847"/>
                  <a:gd name="connsiteY0" fmla="*/ 31382 h 53847"/>
                  <a:gd name="connsiteX1" fmla="*/ 31382 w 53847"/>
                  <a:gd name="connsiteY1" fmla="*/ 62764 h 53847"/>
                  <a:gd name="connsiteX2" fmla="*/ 0 w 53847"/>
                  <a:gd name="connsiteY2" fmla="*/ 31382 h 53847"/>
                  <a:gd name="connsiteX3" fmla="*/ 31382 w 53847"/>
                  <a:gd name="connsiteY3" fmla="*/ 0 h 53847"/>
                  <a:gd name="connsiteX4" fmla="*/ 62764 w 53847"/>
                  <a:gd name="connsiteY4" fmla="*/ 31382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62764" y="31382"/>
                    </a:moveTo>
                    <a:cubicBezTo>
                      <a:pt x="62764" y="48714"/>
                      <a:pt x="48714" y="62764"/>
                      <a:pt x="31382" y="62764"/>
                    </a:cubicBezTo>
                    <a:cubicBezTo>
                      <a:pt x="14050" y="62764"/>
                      <a:pt x="0" y="48714"/>
                      <a:pt x="0" y="31382"/>
                    </a:cubicBezTo>
                    <a:cubicBezTo>
                      <a:pt x="0" y="14050"/>
                      <a:pt x="14050" y="0"/>
                      <a:pt x="31382" y="0"/>
                    </a:cubicBezTo>
                    <a:cubicBezTo>
                      <a:pt x="48714" y="0"/>
                      <a:pt x="62764" y="14050"/>
                      <a:pt x="62764" y="31382"/>
                    </a:cubicBezTo>
                    <a:close/>
                  </a:path>
                </a:pathLst>
              </a:custGeom>
              <a:solidFill>
                <a:srgbClr val="C2C2C2"/>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05" name="Freeform: Shape 38">
                <a:extLst>
                  <a:ext uri="{FF2B5EF4-FFF2-40B4-BE49-F238E27FC236}">
                    <a16:creationId xmlns:a16="http://schemas.microsoft.com/office/drawing/2014/main" id="{48F7E08B-E43A-D74E-9980-D493C30C0BFB}"/>
                  </a:ext>
                </a:extLst>
              </p:cNvPr>
              <p:cNvSpPr/>
              <p:nvPr/>
            </p:nvSpPr>
            <p:spPr>
              <a:xfrm>
                <a:off x="6912026" y="4151424"/>
                <a:ext cx="344623" cy="344623"/>
              </a:xfrm>
              <a:custGeom>
                <a:avLst/>
                <a:gdLst>
                  <a:gd name="connsiteX0" fmla="*/ 20161 w 344622"/>
                  <a:gd name="connsiteY0" fmla="*/ 248546 h 344622"/>
                  <a:gd name="connsiteX1" fmla="*/ 80449 w 344622"/>
                  <a:gd name="connsiteY1" fmla="*/ 188258 h 344622"/>
                  <a:gd name="connsiteX2" fmla="*/ 85403 w 344622"/>
                  <a:gd name="connsiteY2" fmla="*/ 193234 h 344622"/>
                  <a:gd name="connsiteX3" fmla="*/ 91013 w 344622"/>
                  <a:gd name="connsiteY3" fmla="*/ 198834 h 344622"/>
                  <a:gd name="connsiteX4" fmla="*/ 151516 w 344622"/>
                  <a:gd name="connsiteY4" fmla="*/ 259401 h 344622"/>
                  <a:gd name="connsiteX5" fmla="*/ 156643 w 344622"/>
                  <a:gd name="connsiteY5" fmla="*/ 264463 h 344622"/>
                  <a:gd name="connsiteX6" fmla="*/ 161597 w 344622"/>
                  <a:gd name="connsiteY6" fmla="*/ 269438 h 344622"/>
                  <a:gd name="connsiteX7" fmla="*/ 101309 w 344622"/>
                  <a:gd name="connsiteY7" fmla="*/ 329726 h 344622"/>
                  <a:gd name="connsiteX8" fmla="*/ 117108 w 344622"/>
                  <a:gd name="connsiteY8" fmla="*/ 345525 h 344622"/>
                  <a:gd name="connsiteX9" fmla="*/ 178688 w 344622"/>
                  <a:gd name="connsiteY9" fmla="*/ 283945 h 344622"/>
                  <a:gd name="connsiteX10" fmla="*/ 181638 w 344622"/>
                  <a:gd name="connsiteY10" fmla="*/ 233867 h 344622"/>
                  <a:gd name="connsiteX11" fmla="*/ 181617 w 344622"/>
                  <a:gd name="connsiteY11" fmla="*/ 233845 h 344622"/>
                  <a:gd name="connsiteX12" fmla="*/ 345216 w 344622"/>
                  <a:gd name="connsiteY12" fmla="*/ 70290 h 344622"/>
                  <a:gd name="connsiteX13" fmla="*/ 345227 w 344622"/>
                  <a:gd name="connsiteY13" fmla="*/ 47663 h 344622"/>
                  <a:gd name="connsiteX14" fmla="*/ 322578 w 344622"/>
                  <a:gd name="connsiteY14" fmla="*/ 47652 h 344622"/>
                  <a:gd name="connsiteX15" fmla="*/ 227699 w 344622"/>
                  <a:gd name="connsiteY15" fmla="*/ 142542 h 344622"/>
                  <a:gd name="connsiteX16" fmla="*/ 207334 w 344622"/>
                  <a:gd name="connsiteY16" fmla="*/ 122155 h 344622"/>
                  <a:gd name="connsiteX17" fmla="*/ 302246 w 344622"/>
                  <a:gd name="connsiteY17" fmla="*/ 27309 h 344622"/>
                  <a:gd name="connsiteX18" fmla="*/ 302246 w 344622"/>
                  <a:gd name="connsiteY18" fmla="*/ 4682 h 344622"/>
                  <a:gd name="connsiteX19" fmla="*/ 279630 w 344622"/>
                  <a:gd name="connsiteY19" fmla="*/ 4704 h 344622"/>
                  <a:gd name="connsiteX20" fmla="*/ 116009 w 344622"/>
                  <a:gd name="connsiteY20" fmla="*/ 168227 h 344622"/>
                  <a:gd name="connsiteX21" fmla="*/ 65942 w 344622"/>
                  <a:gd name="connsiteY21" fmla="*/ 171178 h 344622"/>
                  <a:gd name="connsiteX22" fmla="*/ 4362 w 344622"/>
                  <a:gd name="connsiteY22" fmla="*/ 232747 h 344622"/>
                  <a:gd name="connsiteX23" fmla="*/ 20161 w 344622"/>
                  <a:gd name="connsiteY23" fmla="*/ 248546 h 34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4622" h="344622">
                    <a:moveTo>
                      <a:pt x="20161" y="248546"/>
                    </a:moveTo>
                    <a:lnTo>
                      <a:pt x="80449" y="188258"/>
                    </a:lnTo>
                    <a:lnTo>
                      <a:pt x="85403" y="193234"/>
                    </a:lnTo>
                    <a:lnTo>
                      <a:pt x="91013" y="198834"/>
                    </a:lnTo>
                    <a:lnTo>
                      <a:pt x="151516" y="259401"/>
                    </a:lnTo>
                    <a:lnTo>
                      <a:pt x="156643" y="264463"/>
                    </a:lnTo>
                    <a:lnTo>
                      <a:pt x="161597" y="269438"/>
                    </a:lnTo>
                    <a:lnTo>
                      <a:pt x="101309" y="329726"/>
                    </a:lnTo>
                    <a:cubicBezTo>
                      <a:pt x="89193" y="341842"/>
                      <a:pt x="105003" y="357662"/>
                      <a:pt x="117108" y="345525"/>
                    </a:cubicBezTo>
                    <a:lnTo>
                      <a:pt x="178688" y="283945"/>
                    </a:lnTo>
                    <a:cubicBezTo>
                      <a:pt x="192074" y="270537"/>
                      <a:pt x="197308" y="249537"/>
                      <a:pt x="181638" y="233867"/>
                    </a:cubicBezTo>
                    <a:lnTo>
                      <a:pt x="181617" y="233845"/>
                    </a:lnTo>
                    <a:lnTo>
                      <a:pt x="345216" y="70290"/>
                    </a:lnTo>
                    <a:cubicBezTo>
                      <a:pt x="351462" y="64043"/>
                      <a:pt x="351462" y="53909"/>
                      <a:pt x="345227" y="47663"/>
                    </a:cubicBezTo>
                    <a:cubicBezTo>
                      <a:pt x="338970" y="41406"/>
                      <a:pt x="328835" y="41406"/>
                      <a:pt x="322578" y="47652"/>
                    </a:cubicBezTo>
                    <a:lnTo>
                      <a:pt x="227699" y="142542"/>
                    </a:lnTo>
                    <a:lnTo>
                      <a:pt x="207334" y="122155"/>
                    </a:lnTo>
                    <a:lnTo>
                      <a:pt x="302246" y="27309"/>
                    </a:lnTo>
                    <a:cubicBezTo>
                      <a:pt x="308492" y="21062"/>
                      <a:pt x="308524" y="10939"/>
                      <a:pt x="302246" y="4682"/>
                    </a:cubicBezTo>
                    <a:cubicBezTo>
                      <a:pt x="295989" y="-1575"/>
                      <a:pt x="285876" y="-1553"/>
                      <a:pt x="279630" y="4704"/>
                    </a:cubicBezTo>
                    <a:lnTo>
                      <a:pt x="116009" y="168227"/>
                    </a:lnTo>
                    <a:cubicBezTo>
                      <a:pt x="100351" y="152558"/>
                      <a:pt x="79329" y="157781"/>
                      <a:pt x="65942" y="171178"/>
                    </a:cubicBezTo>
                    <a:lnTo>
                      <a:pt x="4362" y="232747"/>
                    </a:lnTo>
                    <a:cubicBezTo>
                      <a:pt x="-7786" y="244863"/>
                      <a:pt x="8035" y="260672"/>
                      <a:pt x="20161" y="248546"/>
                    </a:cubicBezTo>
                    <a:close/>
                  </a:path>
                </a:pathLst>
              </a:custGeom>
              <a:solidFill>
                <a:srgbClr val="C2C2C2"/>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06" name="Freeform: Shape 39">
                <a:extLst>
                  <a:ext uri="{FF2B5EF4-FFF2-40B4-BE49-F238E27FC236}">
                    <a16:creationId xmlns:a16="http://schemas.microsoft.com/office/drawing/2014/main" id="{BEE40570-30E2-6342-8CF4-066D330C667B}"/>
                  </a:ext>
                </a:extLst>
              </p:cNvPr>
              <p:cNvSpPr/>
              <p:nvPr/>
            </p:nvSpPr>
            <p:spPr>
              <a:xfrm>
                <a:off x="7640290" y="4071878"/>
                <a:ext cx="53847" cy="53847"/>
              </a:xfrm>
              <a:custGeom>
                <a:avLst/>
                <a:gdLst>
                  <a:gd name="connsiteX0" fmla="*/ 57057 w 53847"/>
                  <a:gd name="connsiteY0" fmla="*/ 28528 h 53847"/>
                  <a:gd name="connsiteX1" fmla="*/ 28528 w 53847"/>
                  <a:gd name="connsiteY1" fmla="*/ 57057 h 53847"/>
                  <a:gd name="connsiteX2" fmla="*/ 0 w 53847"/>
                  <a:gd name="connsiteY2" fmla="*/ 28528 h 53847"/>
                  <a:gd name="connsiteX3" fmla="*/ 28528 w 53847"/>
                  <a:gd name="connsiteY3" fmla="*/ 0 h 53847"/>
                  <a:gd name="connsiteX4" fmla="*/ 57057 w 53847"/>
                  <a:gd name="connsiteY4" fmla="*/ 28528 h 5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7" h="53847">
                    <a:moveTo>
                      <a:pt x="57057" y="28528"/>
                    </a:moveTo>
                    <a:cubicBezTo>
                      <a:pt x="57057" y="44284"/>
                      <a:pt x="44284" y="57057"/>
                      <a:pt x="28528" y="57057"/>
                    </a:cubicBezTo>
                    <a:cubicBezTo>
                      <a:pt x="12773" y="57057"/>
                      <a:pt x="0" y="44284"/>
                      <a:pt x="0" y="28528"/>
                    </a:cubicBezTo>
                    <a:cubicBezTo>
                      <a:pt x="0" y="12773"/>
                      <a:pt x="12773" y="0"/>
                      <a:pt x="28528" y="0"/>
                    </a:cubicBezTo>
                    <a:cubicBezTo>
                      <a:pt x="44284" y="0"/>
                      <a:pt x="57057" y="12773"/>
                      <a:pt x="57057" y="28528"/>
                    </a:cubicBezTo>
                    <a:close/>
                  </a:path>
                </a:pathLst>
              </a:custGeom>
              <a:solidFill>
                <a:srgbClr val="C2C2C2"/>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07" name="Freeform: Shape 40">
                <a:extLst>
                  <a:ext uri="{FF2B5EF4-FFF2-40B4-BE49-F238E27FC236}">
                    <a16:creationId xmlns:a16="http://schemas.microsoft.com/office/drawing/2014/main" id="{49F300D9-F33D-9546-97F9-29EB303F41D7}"/>
                  </a:ext>
                </a:extLst>
              </p:cNvPr>
              <p:cNvSpPr/>
              <p:nvPr/>
            </p:nvSpPr>
            <p:spPr>
              <a:xfrm>
                <a:off x="7401897" y="4031535"/>
                <a:ext cx="312314" cy="129234"/>
              </a:xfrm>
              <a:custGeom>
                <a:avLst/>
                <a:gdLst>
                  <a:gd name="connsiteX0" fmla="*/ 301405 w 312314"/>
                  <a:gd name="connsiteY0" fmla="*/ 115427 h 129233"/>
                  <a:gd name="connsiteX1" fmla="*/ 232448 w 312314"/>
                  <a:gd name="connsiteY1" fmla="*/ 115427 h 129233"/>
                  <a:gd name="connsiteX2" fmla="*/ 232448 w 312314"/>
                  <a:gd name="connsiteY2" fmla="*/ 108416 h 129233"/>
                  <a:gd name="connsiteX3" fmla="*/ 232448 w 312314"/>
                  <a:gd name="connsiteY3" fmla="*/ 100490 h 129233"/>
                  <a:gd name="connsiteX4" fmla="*/ 232480 w 312314"/>
                  <a:gd name="connsiteY4" fmla="*/ 36530 h 129233"/>
                  <a:gd name="connsiteX5" fmla="*/ 232448 w 312314"/>
                  <a:gd name="connsiteY5" fmla="*/ 29358 h 129233"/>
                  <a:gd name="connsiteX6" fmla="*/ 232448 w 312314"/>
                  <a:gd name="connsiteY6" fmla="*/ 22336 h 129233"/>
                  <a:gd name="connsiteX7" fmla="*/ 301405 w 312314"/>
                  <a:gd name="connsiteY7" fmla="*/ 22336 h 129233"/>
                  <a:gd name="connsiteX8" fmla="*/ 301405 w 312314"/>
                  <a:gd name="connsiteY8" fmla="*/ 0 h 129233"/>
                  <a:gd name="connsiteX9" fmla="*/ 230606 w 312314"/>
                  <a:gd name="connsiteY9" fmla="*/ 0 h 129233"/>
                  <a:gd name="connsiteX10" fmla="*/ 193118 w 312314"/>
                  <a:gd name="connsiteY10" fmla="*/ 33321 h 129233"/>
                  <a:gd name="connsiteX11" fmla="*/ 193118 w 312314"/>
                  <a:gd name="connsiteY11" fmla="*/ 33353 h 129233"/>
                  <a:gd name="connsiteX12" fmla="*/ 16003 w 312314"/>
                  <a:gd name="connsiteY12" fmla="*/ 33321 h 129233"/>
                  <a:gd name="connsiteX13" fmla="*/ 0 w 312314"/>
                  <a:gd name="connsiteY13" fmla="*/ 49281 h 129233"/>
                  <a:gd name="connsiteX14" fmla="*/ 16003 w 312314"/>
                  <a:gd name="connsiteY14" fmla="*/ 65285 h 129233"/>
                  <a:gd name="connsiteX15" fmla="*/ 95977 w 312314"/>
                  <a:gd name="connsiteY15" fmla="*/ 65317 h 129233"/>
                  <a:gd name="connsiteX16" fmla="*/ 95977 w 312314"/>
                  <a:gd name="connsiteY16" fmla="*/ 72446 h 129233"/>
                  <a:gd name="connsiteX17" fmla="*/ 16003 w 312314"/>
                  <a:gd name="connsiteY17" fmla="*/ 72392 h 129233"/>
                  <a:gd name="connsiteX18" fmla="*/ 0 w 312314"/>
                  <a:gd name="connsiteY18" fmla="*/ 88353 h 129233"/>
                  <a:gd name="connsiteX19" fmla="*/ 16003 w 312314"/>
                  <a:gd name="connsiteY19" fmla="*/ 104356 h 129233"/>
                  <a:gd name="connsiteX20" fmla="*/ 193118 w 312314"/>
                  <a:gd name="connsiteY20" fmla="*/ 104432 h 129233"/>
                  <a:gd name="connsiteX21" fmla="*/ 230606 w 312314"/>
                  <a:gd name="connsiteY21" fmla="*/ 137763 h 129233"/>
                  <a:gd name="connsiteX22" fmla="*/ 301405 w 312314"/>
                  <a:gd name="connsiteY22" fmla="*/ 137731 h 129233"/>
                  <a:gd name="connsiteX23" fmla="*/ 301405 w 312314"/>
                  <a:gd name="connsiteY23" fmla="*/ 115427 h 12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314" h="129233">
                    <a:moveTo>
                      <a:pt x="301405" y="115427"/>
                    </a:moveTo>
                    <a:lnTo>
                      <a:pt x="232448" y="115427"/>
                    </a:lnTo>
                    <a:lnTo>
                      <a:pt x="232448" y="108416"/>
                    </a:lnTo>
                    <a:lnTo>
                      <a:pt x="232448" y="100490"/>
                    </a:lnTo>
                    <a:lnTo>
                      <a:pt x="232480" y="36530"/>
                    </a:lnTo>
                    <a:lnTo>
                      <a:pt x="232448" y="29358"/>
                    </a:lnTo>
                    <a:lnTo>
                      <a:pt x="232448" y="22336"/>
                    </a:lnTo>
                    <a:lnTo>
                      <a:pt x="301405" y="22336"/>
                    </a:lnTo>
                    <a:cubicBezTo>
                      <a:pt x="318550" y="22336"/>
                      <a:pt x="318550" y="-32"/>
                      <a:pt x="301405" y="0"/>
                    </a:cubicBezTo>
                    <a:lnTo>
                      <a:pt x="230606" y="0"/>
                    </a:lnTo>
                    <a:cubicBezTo>
                      <a:pt x="211674" y="0"/>
                      <a:pt x="193118" y="11146"/>
                      <a:pt x="193118" y="33321"/>
                    </a:cubicBezTo>
                    <a:lnTo>
                      <a:pt x="193118" y="33353"/>
                    </a:lnTo>
                    <a:lnTo>
                      <a:pt x="16003" y="33321"/>
                    </a:lnTo>
                    <a:cubicBezTo>
                      <a:pt x="7151" y="33321"/>
                      <a:pt x="0" y="40493"/>
                      <a:pt x="0" y="49281"/>
                    </a:cubicBezTo>
                    <a:cubicBezTo>
                      <a:pt x="0" y="58166"/>
                      <a:pt x="7151" y="65306"/>
                      <a:pt x="16003" y="65285"/>
                    </a:cubicBezTo>
                    <a:lnTo>
                      <a:pt x="95977" y="65317"/>
                    </a:lnTo>
                    <a:lnTo>
                      <a:pt x="95977" y="72446"/>
                    </a:lnTo>
                    <a:lnTo>
                      <a:pt x="16003" y="72392"/>
                    </a:lnTo>
                    <a:cubicBezTo>
                      <a:pt x="7172" y="72403"/>
                      <a:pt x="0" y="79543"/>
                      <a:pt x="0" y="88353"/>
                    </a:cubicBezTo>
                    <a:cubicBezTo>
                      <a:pt x="0" y="97216"/>
                      <a:pt x="7172" y="104356"/>
                      <a:pt x="16003" y="104356"/>
                    </a:cubicBezTo>
                    <a:lnTo>
                      <a:pt x="193118" y="104432"/>
                    </a:lnTo>
                    <a:cubicBezTo>
                      <a:pt x="193118" y="126595"/>
                      <a:pt x="211685" y="137731"/>
                      <a:pt x="230606" y="137763"/>
                    </a:cubicBezTo>
                    <a:lnTo>
                      <a:pt x="301405" y="137731"/>
                    </a:lnTo>
                    <a:cubicBezTo>
                      <a:pt x="318539" y="137795"/>
                      <a:pt x="318539" y="115427"/>
                      <a:pt x="301405" y="115427"/>
                    </a:cubicBezTo>
                    <a:close/>
                  </a:path>
                </a:pathLst>
              </a:custGeom>
              <a:solidFill>
                <a:srgbClr val="C2C2C2"/>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08" name="Freeform: Shape 41">
                <a:extLst>
                  <a:ext uri="{FF2B5EF4-FFF2-40B4-BE49-F238E27FC236}">
                    <a16:creationId xmlns:a16="http://schemas.microsoft.com/office/drawing/2014/main" id="{2C73EC31-6383-7644-BF4A-C50AEEB466EA}"/>
                  </a:ext>
                </a:extLst>
              </p:cNvPr>
              <p:cNvSpPr/>
              <p:nvPr/>
            </p:nvSpPr>
            <p:spPr>
              <a:xfrm>
                <a:off x="6974791" y="3786947"/>
                <a:ext cx="64617" cy="64617"/>
              </a:xfrm>
              <a:custGeom>
                <a:avLst/>
                <a:gdLst>
                  <a:gd name="connsiteX0" fmla="*/ 48646 w 64616"/>
                  <a:gd name="connsiteY0" fmla="*/ 48638 h 64616"/>
                  <a:gd name="connsiteX1" fmla="*/ 57014 w 64616"/>
                  <a:gd name="connsiteY1" fmla="*/ 28467 h 64616"/>
                  <a:gd name="connsiteX2" fmla="*/ 71240 w 64616"/>
                  <a:gd name="connsiteY2" fmla="*/ 14230 h 64616"/>
                  <a:gd name="connsiteX3" fmla="*/ 46492 w 64616"/>
                  <a:gd name="connsiteY3" fmla="*/ 6066 h 64616"/>
                  <a:gd name="connsiteX4" fmla="*/ 46255 w 64616"/>
                  <a:gd name="connsiteY4" fmla="*/ 6314 h 64616"/>
                  <a:gd name="connsiteX5" fmla="*/ 8304 w 64616"/>
                  <a:gd name="connsiteY5" fmla="*/ 8296 h 64616"/>
                  <a:gd name="connsiteX6" fmla="*/ 6322 w 64616"/>
                  <a:gd name="connsiteY6" fmla="*/ 46226 h 64616"/>
                  <a:gd name="connsiteX7" fmla="*/ 6139 w 64616"/>
                  <a:gd name="connsiteY7" fmla="*/ 46420 h 64616"/>
                  <a:gd name="connsiteX8" fmla="*/ 14216 w 64616"/>
                  <a:gd name="connsiteY8" fmla="*/ 71243 h 64616"/>
                  <a:gd name="connsiteX9" fmla="*/ 28464 w 64616"/>
                  <a:gd name="connsiteY9" fmla="*/ 56995 h 64616"/>
                  <a:gd name="connsiteX10" fmla="*/ 48646 w 64616"/>
                  <a:gd name="connsiteY10" fmla="*/ 48638 h 6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16" h="64616">
                    <a:moveTo>
                      <a:pt x="48646" y="48638"/>
                    </a:moveTo>
                    <a:cubicBezTo>
                      <a:pt x="54214" y="43070"/>
                      <a:pt x="56992" y="35779"/>
                      <a:pt x="57014" y="28467"/>
                    </a:cubicBezTo>
                    <a:lnTo>
                      <a:pt x="71240" y="14230"/>
                    </a:lnTo>
                    <a:lnTo>
                      <a:pt x="46492" y="6066"/>
                    </a:lnTo>
                    <a:lnTo>
                      <a:pt x="46255" y="6314"/>
                    </a:lnTo>
                    <a:cubicBezTo>
                      <a:pt x="35044" y="-2678"/>
                      <a:pt x="18686" y="-2108"/>
                      <a:pt x="8304" y="8296"/>
                    </a:cubicBezTo>
                    <a:cubicBezTo>
                      <a:pt x="-2110" y="18699"/>
                      <a:pt x="-2681" y="35036"/>
                      <a:pt x="6322" y="46226"/>
                    </a:cubicBezTo>
                    <a:lnTo>
                      <a:pt x="6139" y="46420"/>
                    </a:lnTo>
                    <a:lnTo>
                      <a:pt x="14216" y="71243"/>
                    </a:lnTo>
                    <a:lnTo>
                      <a:pt x="28464" y="56995"/>
                    </a:lnTo>
                    <a:cubicBezTo>
                      <a:pt x="35777" y="56995"/>
                      <a:pt x="43078" y="54206"/>
                      <a:pt x="48646" y="48638"/>
                    </a:cubicBezTo>
                    <a:close/>
                  </a:path>
                </a:pathLst>
              </a:custGeom>
              <a:solidFill>
                <a:srgbClr val="C2C2C2"/>
              </a:solidFill>
              <a:ln w="10763" cap="flat">
                <a:noFill/>
                <a:prstDash val="solid"/>
                <a:miter/>
              </a:ln>
            </p:spPr>
            <p:txBody>
              <a:bodyPr rtlCol="0" anchor="ctr"/>
              <a:lstStyle/>
              <a:p>
                <a:pPr defTabSz="914124">
                  <a:defRPr/>
                </a:pPr>
                <a:endParaRPr lang="en-US" sz="1800">
                  <a:solidFill>
                    <a:srgbClr val="282828"/>
                  </a:solidFill>
                  <a:latin typeface="Segoe UI"/>
                </a:endParaRPr>
              </a:p>
            </p:txBody>
          </p:sp>
          <p:sp>
            <p:nvSpPr>
              <p:cNvPr id="109" name="Freeform: Shape 42">
                <a:extLst>
                  <a:ext uri="{FF2B5EF4-FFF2-40B4-BE49-F238E27FC236}">
                    <a16:creationId xmlns:a16="http://schemas.microsoft.com/office/drawing/2014/main" id="{5A4AC553-0FDB-964C-8229-198D274A72DD}"/>
                  </a:ext>
                </a:extLst>
              </p:cNvPr>
              <p:cNvSpPr/>
              <p:nvPr/>
            </p:nvSpPr>
            <p:spPr>
              <a:xfrm>
                <a:off x="6914293" y="3726451"/>
                <a:ext cx="333853" cy="333853"/>
              </a:xfrm>
              <a:custGeom>
                <a:avLst/>
                <a:gdLst>
                  <a:gd name="connsiteX0" fmla="*/ 163335 w 333853"/>
                  <a:gd name="connsiteY0" fmla="*/ 65938 h 333853"/>
                  <a:gd name="connsiteX1" fmla="*/ 101777 w 333853"/>
                  <a:gd name="connsiteY1" fmla="*/ 4369 h 333853"/>
                  <a:gd name="connsiteX2" fmla="*/ 85978 w 333853"/>
                  <a:gd name="connsiteY2" fmla="*/ 20157 h 333853"/>
                  <a:gd name="connsiteX3" fmla="*/ 146266 w 333853"/>
                  <a:gd name="connsiteY3" fmla="*/ 80444 h 333853"/>
                  <a:gd name="connsiteX4" fmla="*/ 141301 w 333853"/>
                  <a:gd name="connsiteY4" fmla="*/ 85409 h 333853"/>
                  <a:gd name="connsiteX5" fmla="*/ 135701 w 333853"/>
                  <a:gd name="connsiteY5" fmla="*/ 90998 h 333853"/>
                  <a:gd name="connsiteX6" fmla="*/ 90469 w 333853"/>
                  <a:gd name="connsiteY6" fmla="*/ 136198 h 333853"/>
                  <a:gd name="connsiteX7" fmla="*/ 85407 w 333853"/>
                  <a:gd name="connsiteY7" fmla="*/ 141302 h 333853"/>
                  <a:gd name="connsiteX8" fmla="*/ 80443 w 333853"/>
                  <a:gd name="connsiteY8" fmla="*/ 146267 h 333853"/>
                  <a:gd name="connsiteX9" fmla="*/ 20155 w 333853"/>
                  <a:gd name="connsiteY9" fmla="*/ 85980 h 333853"/>
                  <a:gd name="connsiteX10" fmla="*/ 4378 w 333853"/>
                  <a:gd name="connsiteY10" fmla="*/ 101768 h 333853"/>
                  <a:gd name="connsiteX11" fmla="*/ 65936 w 333853"/>
                  <a:gd name="connsiteY11" fmla="*/ 163337 h 333853"/>
                  <a:gd name="connsiteX12" fmla="*/ 116014 w 333853"/>
                  <a:gd name="connsiteY12" fmla="*/ 166298 h 333853"/>
                  <a:gd name="connsiteX13" fmla="*/ 116057 w 333853"/>
                  <a:gd name="connsiteY13" fmla="*/ 166277 h 333853"/>
                  <a:gd name="connsiteX14" fmla="*/ 157154 w 333853"/>
                  <a:gd name="connsiteY14" fmla="*/ 207405 h 333853"/>
                  <a:gd name="connsiteX15" fmla="*/ 198896 w 333853"/>
                  <a:gd name="connsiteY15" fmla="*/ 278936 h 333853"/>
                  <a:gd name="connsiteX16" fmla="*/ 213758 w 333853"/>
                  <a:gd name="connsiteY16" fmla="*/ 264074 h 333853"/>
                  <a:gd name="connsiteX17" fmla="*/ 279581 w 333853"/>
                  <a:gd name="connsiteY17" fmla="*/ 329919 h 333853"/>
                  <a:gd name="connsiteX18" fmla="*/ 302197 w 333853"/>
                  <a:gd name="connsiteY18" fmla="*/ 329919 h 333853"/>
                  <a:gd name="connsiteX19" fmla="*/ 302197 w 333853"/>
                  <a:gd name="connsiteY19" fmla="*/ 307281 h 333853"/>
                  <a:gd name="connsiteX20" fmla="*/ 236384 w 333853"/>
                  <a:gd name="connsiteY20" fmla="*/ 241437 h 333853"/>
                  <a:gd name="connsiteX21" fmla="*/ 241425 w 333853"/>
                  <a:gd name="connsiteY21" fmla="*/ 236397 h 333853"/>
                  <a:gd name="connsiteX22" fmla="*/ 307215 w 333853"/>
                  <a:gd name="connsiteY22" fmla="*/ 302284 h 333853"/>
                  <a:gd name="connsiteX23" fmla="*/ 329831 w 333853"/>
                  <a:gd name="connsiteY23" fmla="*/ 302284 h 333853"/>
                  <a:gd name="connsiteX24" fmla="*/ 329831 w 333853"/>
                  <a:gd name="connsiteY24" fmla="*/ 279647 h 333853"/>
                  <a:gd name="connsiteX25" fmla="*/ 264019 w 333853"/>
                  <a:gd name="connsiteY25" fmla="*/ 213781 h 333853"/>
                  <a:gd name="connsiteX26" fmla="*/ 278924 w 333853"/>
                  <a:gd name="connsiteY26" fmla="*/ 198876 h 333853"/>
                  <a:gd name="connsiteX27" fmla="*/ 207436 w 333853"/>
                  <a:gd name="connsiteY27" fmla="*/ 157177 h 333853"/>
                  <a:gd name="connsiteX28" fmla="*/ 166318 w 333853"/>
                  <a:gd name="connsiteY28" fmla="*/ 116005 h 333853"/>
                  <a:gd name="connsiteX29" fmla="*/ 163335 w 333853"/>
                  <a:gd name="connsiteY29" fmla="*/ 65938 h 33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3853" h="333853">
                    <a:moveTo>
                      <a:pt x="163335" y="65938"/>
                    </a:moveTo>
                    <a:lnTo>
                      <a:pt x="101777" y="4369"/>
                    </a:lnTo>
                    <a:cubicBezTo>
                      <a:pt x="89672" y="-7790"/>
                      <a:pt x="73841" y="8030"/>
                      <a:pt x="85978" y="20157"/>
                    </a:cubicBezTo>
                    <a:lnTo>
                      <a:pt x="146266" y="80444"/>
                    </a:lnTo>
                    <a:lnTo>
                      <a:pt x="141301" y="85409"/>
                    </a:lnTo>
                    <a:lnTo>
                      <a:pt x="135701" y="90998"/>
                    </a:lnTo>
                    <a:lnTo>
                      <a:pt x="90469" y="136198"/>
                    </a:lnTo>
                    <a:lnTo>
                      <a:pt x="85407" y="141302"/>
                    </a:lnTo>
                    <a:lnTo>
                      <a:pt x="80443" y="146267"/>
                    </a:lnTo>
                    <a:lnTo>
                      <a:pt x="20155" y="85980"/>
                    </a:lnTo>
                    <a:cubicBezTo>
                      <a:pt x="8040" y="73853"/>
                      <a:pt x="-7802" y="89663"/>
                      <a:pt x="4378" y="101768"/>
                    </a:cubicBezTo>
                    <a:lnTo>
                      <a:pt x="65936" y="163337"/>
                    </a:lnTo>
                    <a:cubicBezTo>
                      <a:pt x="79344" y="176734"/>
                      <a:pt x="100334" y="181979"/>
                      <a:pt x="116014" y="166298"/>
                    </a:cubicBezTo>
                    <a:lnTo>
                      <a:pt x="116057" y="166277"/>
                    </a:lnTo>
                    <a:lnTo>
                      <a:pt x="157154" y="207405"/>
                    </a:lnTo>
                    <a:lnTo>
                      <a:pt x="198896" y="278936"/>
                    </a:lnTo>
                    <a:lnTo>
                      <a:pt x="213758" y="264074"/>
                    </a:lnTo>
                    <a:lnTo>
                      <a:pt x="279581" y="329919"/>
                    </a:lnTo>
                    <a:cubicBezTo>
                      <a:pt x="285838" y="336154"/>
                      <a:pt x="295961" y="336154"/>
                      <a:pt x="302197" y="329919"/>
                    </a:cubicBezTo>
                    <a:cubicBezTo>
                      <a:pt x="308475" y="323640"/>
                      <a:pt x="308432" y="313528"/>
                      <a:pt x="302197" y="307281"/>
                    </a:cubicBezTo>
                    <a:lnTo>
                      <a:pt x="236384" y="241437"/>
                    </a:lnTo>
                    <a:lnTo>
                      <a:pt x="241425" y="236397"/>
                    </a:lnTo>
                    <a:lnTo>
                      <a:pt x="307215" y="302284"/>
                    </a:lnTo>
                    <a:cubicBezTo>
                      <a:pt x="313472" y="308520"/>
                      <a:pt x="323596" y="308520"/>
                      <a:pt x="329831" y="302284"/>
                    </a:cubicBezTo>
                    <a:cubicBezTo>
                      <a:pt x="336110" y="296006"/>
                      <a:pt x="336067" y="285925"/>
                      <a:pt x="329831" y="279647"/>
                    </a:cubicBezTo>
                    <a:lnTo>
                      <a:pt x="264019" y="213781"/>
                    </a:lnTo>
                    <a:lnTo>
                      <a:pt x="278924" y="198876"/>
                    </a:lnTo>
                    <a:lnTo>
                      <a:pt x="207436" y="157177"/>
                    </a:lnTo>
                    <a:lnTo>
                      <a:pt x="166318" y="116005"/>
                    </a:lnTo>
                    <a:cubicBezTo>
                      <a:pt x="181966" y="100335"/>
                      <a:pt x="176743" y="79335"/>
                      <a:pt x="163335" y="65938"/>
                    </a:cubicBezTo>
                    <a:close/>
                  </a:path>
                </a:pathLst>
              </a:custGeom>
              <a:solidFill>
                <a:srgbClr val="C2C2C2"/>
              </a:solidFill>
              <a:ln w="10763" cap="flat">
                <a:noFill/>
                <a:prstDash val="solid"/>
                <a:miter/>
              </a:ln>
            </p:spPr>
            <p:txBody>
              <a:bodyPr rtlCol="0" anchor="ctr"/>
              <a:lstStyle/>
              <a:p>
                <a:pPr defTabSz="914124">
                  <a:defRPr/>
                </a:pPr>
                <a:endParaRPr lang="en-US" sz="1800">
                  <a:solidFill>
                    <a:srgbClr val="282828"/>
                  </a:solidFill>
                  <a:latin typeface="Segoe UI"/>
                </a:endParaRPr>
              </a:p>
            </p:txBody>
          </p:sp>
        </p:grpSp>
      </p:grpSp>
      <p:pic>
        <p:nvPicPr>
          <p:cNvPr id="3" name="Picture 2">
            <a:extLst>
              <a:ext uri="{FF2B5EF4-FFF2-40B4-BE49-F238E27FC236}">
                <a16:creationId xmlns:a16="http://schemas.microsoft.com/office/drawing/2014/main" id="{27D2B948-FA11-0341-9437-14726FF7090E}"/>
              </a:ext>
            </a:extLst>
          </p:cNvPr>
          <p:cNvPicPr>
            <a:picLocks noChangeAspect="1"/>
          </p:cNvPicPr>
          <p:nvPr/>
        </p:nvPicPr>
        <p:blipFill>
          <a:blip r:embed="rId5"/>
          <a:stretch>
            <a:fillRect/>
          </a:stretch>
        </p:blipFill>
        <p:spPr>
          <a:xfrm>
            <a:off x="6264390" y="2634831"/>
            <a:ext cx="1097721" cy="999710"/>
          </a:xfrm>
          <a:prstGeom prst="rect">
            <a:avLst/>
          </a:prstGeom>
        </p:spPr>
      </p:pic>
    </p:spTree>
    <p:extLst>
      <p:ext uri="{BB962C8B-B14F-4D97-AF65-F5344CB8AC3E}">
        <p14:creationId xmlns:p14="http://schemas.microsoft.com/office/powerpoint/2010/main" val="19595646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0CB187-60DF-428F-9F0B-FCCAB810D67B}"/>
              </a:ext>
            </a:extLst>
          </p:cNvPr>
          <p:cNvSpPr/>
          <p:nvPr/>
        </p:nvSpPr>
        <p:spPr bwMode="auto">
          <a:xfrm>
            <a:off x="884" y="2007594"/>
            <a:ext cx="12434711" cy="3469974"/>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9425" tIns="175540" rIns="219425" bIns="175540" numCol="1" spcCol="0" rtlCol="0" fromWordArt="0" anchor="t" anchorCtr="0" forceAA="0" compatLnSpc="1">
            <a:prstTxWarp prst="textNoShape">
              <a:avLst/>
            </a:prstTxWarp>
            <a:noAutofit/>
          </a:bodyPr>
          <a:lstStyle/>
          <a:p>
            <a:pPr defTabSz="1118773" fontAlgn="base">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 name="Title 1">
            <a:extLst>
              <a:ext uri="{FF2B5EF4-FFF2-40B4-BE49-F238E27FC236}">
                <a16:creationId xmlns:a16="http://schemas.microsoft.com/office/drawing/2014/main" id="{19616708-9EDC-4E60-BF30-CDD2311CCDFE}"/>
              </a:ext>
            </a:extLst>
          </p:cNvPr>
          <p:cNvSpPr>
            <a:spLocks noGrp="1"/>
          </p:cNvSpPr>
          <p:nvPr>
            <p:ph type="title"/>
          </p:nvPr>
        </p:nvSpPr>
        <p:spPr/>
        <p:txBody>
          <a:bodyPr/>
          <a:lstStyle/>
          <a:p>
            <a:r>
              <a:rPr lang="en-US"/>
              <a:t>All with best-in-class security features </a:t>
            </a:r>
            <a:br>
              <a:rPr lang="en-US"/>
            </a:br>
            <a:r>
              <a:rPr lang="en-US"/>
              <a:t>built right into the solution.</a:t>
            </a:r>
          </a:p>
        </p:txBody>
      </p:sp>
      <p:sp>
        <p:nvSpPr>
          <p:cNvPr id="3" name="Rectangle 2">
            <a:extLst>
              <a:ext uri="{FF2B5EF4-FFF2-40B4-BE49-F238E27FC236}">
                <a16:creationId xmlns:a16="http://schemas.microsoft.com/office/drawing/2014/main" id="{FFF42AC1-0092-4F84-976A-928C900B237C}"/>
              </a:ext>
            </a:extLst>
          </p:cNvPr>
          <p:cNvSpPr/>
          <p:nvPr/>
        </p:nvSpPr>
        <p:spPr>
          <a:xfrm>
            <a:off x="2175374" y="5862122"/>
            <a:ext cx="7679832" cy="646331"/>
          </a:xfrm>
          <a:prstGeom prst="rect">
            <a:avLst/>
          </a:prstGeom>
        </p:spPr>
        <p:txBody>
          <a:bodyPr wrap="square">
            <a:spAutoFit/>
          </a:bodyPr>
          <a:lstStyle/>
          <a:p>
            <a:pPr algn="ctr" defTabSz="932583">
              <a:defRPr/>
            </a:pPr>
            <a:r>
              <a:rPr lang="en-US" sz="1800">
                <a:solidFill>
                  <a:srgbClr val="0078D4"/>
                </a:solidFill>
                <a:latin typeface="Segoe UI Semibold"/>
              </a:rPr>
              <a:t>All your favorite productivity applications, plus</a:t>
            </a:r>
            <a:br>
              <a:rPr lang="en-US" sz="1800">
                <a:solidFill>
                  <a:srgbClr val="0078D4"/>
                </a:solidFill>
                <a:latin typeface="Segoe UI Semibold"/>
              </a:rPr>
            </a:br>
            <a:r>
              <a:rPr lang="en-US" sz="1800">
                <a:solidFill>
                  <a:srgbClr val="0078D4"/>
                </a:solidFill>
                <a:latin typeface="Segoe UI Semibold"/>
              </a:rPr>
              <a:t> advanced cybersecurity, data protection, and device management. </a:t>
            </a:r>
          </a:p>
        </p:txBody>
      </p:sp>
      <p:sp>
        <p:nvSpPr>
          <p:cNvPr id="22" name="TextBox 21">
            <a:extLst>
              <a:ext uri="{FF2B5EF4-FFF2-40B4-BE49-F238E27FC236}">
                <a16:creationId xmlns:a16="http://schemas.microsoft.com/office/drawing/2014/main" id="{9DB33AD4-DFF2-4BA4-BE5E-45A94D1DD4B0}"/>
              </a:ext>
            </a:extLst>
          </p:cNvPr>
          <p:cNvSpPr txBox="1"/>
          <p:nvPr/>
        </p:nvSpPr>
        <p:spPr>
          <a:xfrm>
            <a:off x="976491" y="3949825"/>
            <a:ext cx="2649179" cy="753411"/>
          </a:xfrm>
          <a:prstGeom prst="rect">
            <a:avLst/>
          </a:prstGeom>
          <a:noFill/>
        </p:spPr>
        <p:txBody>
          <a:bodyPr wrap="square" lIns="0" tIns="0" rIns="0" bIns="0" rtlCol="0">
            <a:spAutoFit/>
          </a:bodyPr>
          <a:lstStyle/>
          <a:p>
            <a:pPr algn="ctr">
              <a:defRPr/>
            </a:pPr>
            <a:r>
              <a:rPr lang="en-US" sz="2448">
                <a:solidFill>
                  <a:srgbClr val="282828"/>
                </a:solidFill>
                <a:latin typeface="Segoe UI Semibold"/>
              </a:rPr>
              <a:t>Defend against cyberthreats.</a:t>
            </a:r>
          </a:p>
        </p:txBody>
      </p:sp>
      <p:sp>
        <p:nvSpPr>
          <p:cNvPr id="32" name="TextBox 31">
            <a:extLst>
              <a:ext uri="{FF2B5EF4-FFF2-40B4-BE49-F238E27FC236}">
                <a16:creationId xmlns:a16="http://schemas.microsoft.com/office/drawing/2014/main" id="{139D7AA4-CC85-4C9C-AB6D-72E5EBD40C20}"/>
              </a:ext>
            </a:extLst>
          </p:cNvPr>
          <p:cNvSpPr txBox="1"/>
          <p:nvPr/>
        </p:nvSpPr>
        <p:spPr>
          <a:xfrm>
            <a:off x="4893649" y="3919002"/>
            <a:ext cx="2649179" cy="753411"/>
          </a:xfrm>
          <a:prstGeom prst="rect">
            <a:avLst/>
          </a:prstGeom>
          <a:noFill/>
        </p:spPr>
        <p:txBody>
          <a:bodyPr wrap="square" lIns="0" tIns="0" rIns="0" bIns="0" rtlCol="0">
            <a:spAutoFit/>
          </a:bodyPr>
          <a:lstStyle/>
          <a:p>
            <a:pPr algn="ctr">
              <a:defRPr/>
            </a:pPr>
            <a:r>
              <a:rPr lang="en-US" sz="2448">
                <a:solidFill>
                  <a:srgbClr val="282828"/>
                </a:solidFill>
                <a:latin typeface="Segoe UI Semibold"/>
              </a:rPr>
              <a:t>Protect </a:t>
            </a:r>
            <a:br>
              <a:rPr lang="en-US" sz="2448">
                <a:solidFill>
                  <a:srgbClr val="282828"/>
                </a:solidFill>
                <a:latin typeface="Segoe UI Semibold"/>
              </a:rPr>
            </a:br>
            <a:r>
              <a:rPr lang="en-US" sz="2448">
                <a:solidFill>
                  <a:srgbClr val="282828"/>
                </a:solidFill>
                <a:latin typeface="Segoe UI Semibold"/>
              </a:rPr>
              <a:t>business data.</a:t>
            </a:r>
          </a:p>
        </p:txBody>
      </p:sp>
      <p:sp>
        <p:nvSpPr>
          <p:cNvPr id="33" name="TextBox 32">
            <a:extLst>
              <a:ext uri="{FF2B5EF4-FFF2-40B4-BE49-F238E27FC236}">
                <a16:creationId xmlns:a16="http://schemas.microsoft.com/office/drawing/2014/main" id="{C13B68CF-E624-40A0-9DF8-7A0D606FE9E3}"/>
              </a:ext>
            </a:extLst>
          </p:cNvPr>
          <p:cNvSpPr txBox="1"/>
          <p:nvPr/>
        </p:nvSpPr>
        <p:spPr>
          <a:xfrm>
            <a:off x="8810806" y="3954540"/>
            <a:ext cx="2649179" cy="753411"/>
          </a:xfrm>
          <a:prstGeom prst="rect">
            <a:avLst/>
          </a:prstGeom>
          <a:noFill/>
        </p:spPr>
        <p:txBody>
          <a:bodyPr wrap="square" lIns="0" tIns="0" rIns="0" bIns="0" rtlCol="0">
            <a:spAutoFit/>
          </a:bodyPr>
          <a:lstStyle/>
          <a:p>
            <a:pPr algn="ctr">
              <a:defRPr/>
            </a:pPr>
            <a:r>
              <a:rPr lang="en-US" sz="2448">
                <a:solidFill>
                  <a:srgbClr val="282828"/>
                </a:solidFill>
                <a:latin typeface="Segoe UI Semibold"/>
              </a:rPr>
              <a:t>Secure </a:t>
            </a:r>
            <a:br>
              <a:rPr lang="en-US" sz="2448">
                <a:solidFill>
                  <a:srgbClr val="282828"/>
                </a:solidFill>
                <a:latin typeface="Segoe UI Semibold"/>
              </a:rPr>
            </a:br>
            <a:r>
              <a:rPr lang="en-US" sz="2448">
                <a:solidFill>
                  <a:srgbClr val="282828"/>
                </a:solidFill>
                <a:latin typeface="Segoe UI Semibold"/>
              </a:rPr>
              <a:t>your devices.</a:t>
            </a:r>
          </a:p>
        </p:txBody>
      </p:sp>
      <p:sp>
        <p:nvSpPr>
          <p:cNvPr id="21" name="TextBox 20">
            <a:extLst>
              <a:ext uri="{FF2B5EF4-FFF2-40B4-BE49-F238E27FC236}">
                <a16:creationId xmlns:a16="http://schemas.microsoft.com/office/drawing/2014/main" id="{5E7EF543-60CA-45A5-A587-20E801B7BD28}"/>
              </a:ext>
            </a:extLst>
          </p:cNvPr>
          <p:cNvSpPr txBox="1"/>
          <p:nvPr/>
        </p:nvSpPr>
        <p:spPr>
          <a:xfrm>
            <a:off x="3832828" y="2622417"/>
            <a:ext cx="827471" cy="1220975"/>
          </a:xfrm>
          <a:prstGeom prst="rect">
            <a:avLst/>
          </a:prstGeom>
          <a:noFill/>
        </p:spPr>
        <p:txBody>
          <a:bodyPr wrap="none" rtlCol="0">
            <a:spAutoFit/>
          </a:bodyPr>
          <a:lstStyle/>
          <a:p>
            <a:pPr defTabSz="931688">
              <a:defRPr/>
            </a:pPr>
            <a:r>
              <a:rPr lang="en-AU" sz="7334">
                <a:solidFill>
                  <a:srgbClr val="282828">
                    <a:lumMod val="25000"/>
                    <a:lumOff val="75000"/>
                  </a:srgbClr>
                </a:solidFill>
                <a:latin typeface="Segoe UI" panose="020B0502040204020203" pitchFamily="34" charset="0"/>
                <a:cs typeface="Segoe UI" panose="020B0502040204020203" pitchFamily="34" charset="0"/>
              </a:rPr>
              <a:t>+</a:t>
            </a:r>
          </a:p>
        </p:txBody>
      </p:sp>
      <p:sp>
        <p:nvSpPr>
          <p:cNvPr id="23" name="TextBox 22">
            <a:extLst>
              <a:ext uri="{FF2B5EF4-FFF2-40B4-BE49-F238E27FC236}">
                <a16:creationId xmlns:a16="http://schemas.microsoft.com/office/drawing/2014/main" id="{3E95CE33-FBF1-4D97-8392-9E13B61982A9}"/>
              </a:ext>
            </a:extLst>
          </p:cNvPr>
          <p:cNvSpPr txBox="1"/>
          <p:nvPr/>
        </p:nvSpPr>
        <p:spPr>
          <a:xfrm>
            <a:off x="7741300" y="2622417"/>
            <a:ext cx="827471" cy="1220975"/>
          </a:xfrm>
          <a:prstGeom prst="rect">
            <a:avLst/>
          </a:prstGeom>
          <a:noFill/>
        </p:spPr>
        <p:txBody>
          <a:bodyPr wrap="none" rtlCol="0">
            <a:spAutoFit/>
          </a:bodyPr>
          <a:lstStyle/>
          <a:p>
            <a:pPr defTabSz="931688">
              <a:defRPr/>
            </a:pPr>
            <a:r>
              <a:rPr lang="en-AU" sz="7334">
                <a:solidFill>
                  <a:srgbClr val="282828">
                    <a:lumMod val="25000"/>
                    <a:lumOff val="75000"/>
                  </a:srgbClr>
                </a:solidFill>
                <a:latin typeface="Segoe UI" panose="020B0502040204020203" pitchFamily="34" charset="0"/>
                <a:cs typeface="Segoe UI" panose="020B0502040204020203" pitchFamily="34" charset="0"/>
              </a:rPr>
              <a:t>+</a:t>
            </a:r>
          </a:p>
        </p:txBody>
      </p:sp>
      <p:pic>
        <p:nvPicPr>
          <p:cNvPr id="24" name="Picture 23">
            <a:extLst>
              <a:ext uri="{FF2B5EF4-FFF2-40B4-BE49-F238E27FC236}">
                <a16:creationId xmlns:a16="http://schemas.microsoft.com/office/drawing/2014/main" id="{21436BA0-BE19-42A3-8932-A8763DFEB124}"/>
              </a:ext>
            </a:extLst>
          </p:cNvPr>
          <p:cNvPicPr>
            <a:picLocks noChangeAspect="1"/>
          </p:cNvPicPr>
          <p:nvPr/>
        </p:nvPicPr>
        <p:blipFill>
          <a:blip r:embed="rId3"/>
          <a:stretch>
            <a:fillRect/>
          </a:stretch>
        </p:blipFill>
        <p:spPr>
          <a:xfrm>
            <a:off x="1899663" y="2843883"/>
            <a:ext cx="802834" cy="802834"/>
          </a:xfrm>
          <a:prstGeom prst="rect">
            <a:avLst/>
          </a:prstGeom>
        </p:spPr>
      </p:pic>
      <p:pic>
        <p:nvPicPr>
          <p:cNvPr id="35" name="Picture 34">
            <a:extLst>
              <a:ext uri="{FF2B5EF4-FFF2-40B4-BE49-F238E27FC236}">
                <a16:creationId xmlns:a16="http://schemas.microsoft.com/office/drawing/2014/main" id="{7D4D59DE-2291-4E7D-8544-3B6F969CB94E}"/>
              </a:ext>
            </a:extLst>
          </p:cNvPr>
          <p:cNvPicPr>
            <a:picLocks noChangeAspect="1"/>
          </p:cNvPicPr>
          <p:nvPr/>
        </p:nvPicPr>
        <p:blipFill>
          <a:blip r:embed="rId4"/>
          <a:stretch>
            <a:fillRect/>
          </a:stretch>
        </p:blipFill>
        <p:spPr>
          <a:xfrm>
            <a:off x="5808135" y="2843883"/>
            <a:ext cx="802834" cy="802834"/>
          </a:xfrm>
          <a:prstGeom prst="rect">
            <a:avLst/>
          </a:prstGeom>
        </p:spPr>
      </p:pic>
      <p:grpSp>
        <p:nvGrpSpPr>
          <p:cNvPr id="5" name="Group 4">
            <a:extLst>
              <a:ext uri="{FF2B5EF4-FFF2-40B4-BE49-F238E27FC236}">
                <a16:creationId xmlns:a16="http://schemas.microsoft.com/office/drawing/2014/main" id="{FF32A63D-562F-46EA-A3A8-58B403D108EA}"/>
              </a:ext>
            </a:extLst>
          </p:cNvPr>
          <p:cNvGrpSpPr>
            <a:grpSpLocks noChangeAspect="1"/>
          </p:cNvGrpSpPr>
          <p:nvPr/>
        </p:nvGrpSpPr>
        <p:grpSpPr bwMode="auto">
          <a:xfrm>
            <a:off x="9716608" y="2836866"/>
            <a:ext cx="825501" cy="823913"/>
            <a:chOff x="6208" y="1787"/>
            <a:chExt cx="520" cy="519"/>
          </a:xfrm>
        </p:grpSpPr>
        <p:sp>
          <p:nvSpPr>
            <p:cNvPr id="8" name="Freeform 5">
              <a:extLst>
                <a:ext uri="{FF2B5EF4-FFF2-40B4-BE49-F238E27FC236}">
                  <a16:creationId xmlns:a16="http://schemas.microsoft.com/office/drawing/2014/main" id="{694A61A7-AF95-4C73-BF6E-13C7FDC0D512}"/>
                </a:ext>
              </a:extLst>
            </p:cNvPr>
            <p:cNvSpPr>
              <a:spLocks noEditPoints="1"/>
            </p:cNvSpPr>
            <p:nvPr/>
          </p:nvSpPr>
          <p:spPr bwMode="auto">
            <a:xfrm>
              <a:off x="6209" y="2068"/>
              <a:ext cx="98" cy="181"/>
            </a:xfrm>
            <a:custGeom>
              <a:avLst/>
              <a:gdLst>
                <a:gd name="T0" fmla="*/ 0 w 80"/>
                <a:gd name="T1" fmla="*/ 0 h 147"/>
                <a:gd name="T2" fmla="*/ 0 w 80"/>
                <a:gd name="T3" fmla="*/ 0 h 147"/>
                <a:gd name="T4" fmla="*/ 0 w 80"/>
                <a:gd name="T5" fmla="*/ 128 h 147"/>
                <a:gd name="T6" fmla="*/ 0 w 80"/>
                <a:gd name="T7" fmla="*/ 147 h 147"/>
                <a:gd name="T8" fmla="*/ 80 w 80"/>
                <a:gd name="T9" fmla="*/ 147 h 147"/>
                <a:gd name="T10" fmla="*/ 80 w 80"/>
                <a:gd name="T11" fmla="*/ 128 h 147"/>
                <a:gd name="T12" fmla="*/ 80 w 80"/>
                <a:gd name="T13" fmla="*/ 0 h 147"/>
                <a:gd name="T14" fmla="*/ 0 w 80"/>
                <a:gd name="T15" fmla="*/ 0 h 147"/>
                <a:gd name="T16" fmla="*/ 23 w 80"/>
                <a:gd name="T17" fmla="*/ 128 h 147"/>
                <a:gd name="T18" fmla="*/ 23 w 80"/>
                <a:gd name="T19" fmla="*/ 128 h 147"/>
                <a:gd name="T20" fmla="*/ 23 w 80"/>
                <a:gd name="T21" fmla="*/ 107 h 147"/>
                <a:gd name="T22" fmla="*/ 50 w 80"/>
                <a:gd name="T23" fmla="*/ 107 h 147"/>
                <a:gd name="T24" fmla="*/ 50 w 80"/>
                <a:gd name="T25" fmla="*/ 128 h 147"/>
                <a:gd name="T26" fmla="*/ 50 w 80"/>
                <a:gd name="T27" fmla="*/ 133 h 147"/>
                <a:gd name="T28" fmla="*/ 23 w 80"/>
                <a:gd name="T29" fmla="*/ 133 h 147"/>
                <a:gd name="T30" fmla="*/ 23 w 80"/>
                <a:gd name="T31" fmla="*/ 12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147">
                  <a:moveTo>
                    <a:pt x="0" y="0"/>
                  </a:moveTo>
                  <a:lnTo>
                    <a:pt x="0" y="0"/>
                  </a:lnTo>
                  <a:lnTo>
                    <a:pt x="0" y="128"/>
                  </a:lnTo>
                  <a:lnTo>
                    <a:pt x="0" y="147"/>
                  </a:lnTo>
                  <a:lnTo>
                    <a:pt x="80" y="147"/>
                  </a:lnTo>
                  <a:lnTo>
                    <a:pt x="80" y="128"/>
                  </a:lnTo>
                  <a:lnTo>
                    <a:pt x="80" y="0"/>
                  </a:lnTo>
                  <a:lnTo>
                    <a:pt x="0" y="0"/>
                  </a:lnTo>
                  <a:close/>
                  <a:moveTo>
                    <a:pt x="23" y="128"/>
                  </a:moveTo>
                  <a:lnTo>
                    <a:pt x="23" y="128"/>
                  </a:lnTo>
                  <a:lnTo>
                    <a:pt x="23" y="107"/>
                  </a:lnTo>
                  <a:lnTo>
                    <a:pt x="50" y="107"/>
                  </a:lnTo>
                  <a:lnTo>
                    <a:pt x="50" y="128"/>
                  </a:lnTo>
                  <a:lnTo>
                    <a:pt x="50" y="133"/>
                  </a:lnTo>
                  <a:lnTo>
                    <a:pt x="23" y="133"/>
                  </a:lnTo>
                  <a:lnTo>
                    <a:pt x="23" y="128"/>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a:solidFill>
                  <a:srgbClr val="282828"/>
                </a:solidFill>
                <a:latin typeface="Segoe UI"/>
              </a:endParaRPr>
            </a:p>
          </p:txBody>
        </p:sp>
        <p:sp>
          <p:nvSpPr>
            <p:cNvPr id="9" name="Freeform 6">
              <a:extLst>
                <a:ext uri="{FF2B5EF4-FFF2-40B4-BE49-F238E27FC236}">
                  <a16:creationId xmlns:a16="http://schemas.microsoft.com/office/drawing/2014/main" id="{2496206D-A0E4-48B0-B77C-2C854E4608B0}"/>
                </a:ext>
              </a:extLst>
            </p:cNvPr>
            <p:cNvSpPr>
              <a:spLocks noEditPoints="1"/>
            </p:cNvSpPr>
            <p:nvPr/>
          </p:nvSpPr>
          <p:spPr bwMode="auto">
            <a:xfrm>
              <a:off x="6492" y="2078"/>
              <a:ext cx="229" cy="163"/>
            </a:xfrm>
            <a:custGeom>
              <a:avLst/>
              <a:gdLst>
                <a:gd name="T0" fmla="*/ 171 w 187"/>
                <a:gd name="T1" fmla="*/ 0 h 133"/>
                <a:gd name="T2" fmla="*/ 171 w 187"/>
                <a:gd name="T3" fmla="*/ 0 h 133"/>
                <a:gd name="T4" fmla="*/ 0 w 187"/>
                <a:gd name="T5" fmla="*/ 0 h 133"/>
                <a:gd name="T6" fmla="*/ 0 w 187"/>
                <a:gd name="T7" fmla="*/ 120 h 133"/>
                <a:gd name="T8" fmla="*/ 0 w 187"/>
                <a:gd name="T9" fmla="*/ 133 h 133"/>
                <a:gd name="T10" fmla="*/ 187 w 187"/>
                <a:gd name="T11" fmla="*/ 133 h 133"/>
                <a:gd name="T12" fmla="*/ 187 w 187"/>
                <a:gd name="T13" fmla="*/ 0 h 133"/>
                <a:gd name="T14" fmla="*/ 171 w 187"/>
                <a:gd name="T15" fmla="*/ 0 h 133"/>
                <a:gd name="T16" fmla="*/ 71 w 187"/>
                <a:gd name="T17" fmla="*/ 120 h 133"/>
                <a:gd name="T18" fmla="*/ 71 w 187"/>
                <a:gd name="T19" fmla="*/ 120 h 133"/>
                <a:gd name="T20" fmla="*/ 71 w 187"/>
                <a:gd name="T21" fmla="*/ 93 h 133"/>
                <a:gd name="T22" fmla="*/ 111 w 187"/>
                <a:gd name="T23" fmla="*/ 93 h 133"/>
                <a:gd name="T24" fmla="*/ 111 w 187"/>
                <a:gd name="T25" fmla="*/ 120 h 133"/>
                <a:gd name="T26" fmla="*/ 111 w 187"/>
                <a:gd name="T27" fmla="*/ 120 h 133"/>
                <a:gd name="T28" fmla="*/ 71 w 187"/>
                <a:gd name="T29" fmla="*/ 120 h 133"/>
                <a:gd name="T30" fmla="*/ 71 w 187"/>
                <a:gd name="T31" fmla="*/ 1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 h="133">
                  <a:moveTo>
                    <a:pt x="171" y="0"/>
                  </a:moveTo>
                  <a:lnTo>
                    <a:pt x="171" y="0"/>
                  </a:lnTo>
                  <a:lnTo>
                    <a:pt x="0" y="0"/>
                  </a:lnTo>
                  <a:lnTo>
                    <a:pt x="0" y="120"/>
                  </a:lnTo>
                  <a:lnTo>
                    <a:pt x="0" y="133"/>
                  </a:lnTo>
                  <a:lnTo>
                    <a:pt x="187" y="133"/>
                  </a:lnTo>
                  <a:lnTo>
                    <a:pt x="187" y="0"/>
                  </a:lnTo>
                  <a:lnTo>
                    <a:pt x="171" y="0"/>
                  </a:lnTo>
                  <a:close/>
                  <a:moveTo>
                    <a:pt x="71" y="120"/>
                  </a:moveTo>
                  <a:lnTo>
                    <a:pt x="71" y="120"/>
                  </a:lnTo>
                  <a:lnTo>
                    <a:pt x="71" y="93"/>
                  </a:lnTo>
                  <a:lnTo>
                    <a:pt x="111" y="93"/>
                  </a:lnTo>
                  <a:lnTo>
                    <a:pt x="111" y="120"/>
                  </a:lnTo>
                  <a:lnTo>
                    <a:pt x="111" y="120"/>
                  </a:lnTo>
                  <a:lnTo>
                    <a:pt x="71" y="120"/>
                  </a:lnTo>
                  <a:lnTo>
                    <a:pt x="71" y="120"/>
                  </a:ln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a:solidFill>
                  <a:srgbClr val="282828"/>
                </a:solidFill>
                <a:latin typeface="Segoe UI"/>
              </a:endParaRPr>
            </a:p>
          </p:txBody>
        </p:sp>
        <p:sp>
          <p:nvSpPr>
            <p:cNvPr id="10" name="Freeform 7">
              <a:extLst>
                <a:ext uri="{FF2B5EF4-FFF2-40B4-BE49-F238E27FC236}">
                  <a16:creationId xmlns:a16="http://schemas.microsoft.com/office/drawing/2014/main" id="{D509B7C4-9B1C-45B3-9EC9-7D338735C5AB}"/>
                </a:ext>
              </a:extLst>
            </p:cNvPr>
            <p:cNvSpPr>
              <a:spLocks noEditPoints="1"/>
            </p:cNvSpPr>
            <p:nvPr/>
          </p:nvSpPr>
          <p:spPr bwMode="auto">
            <a:xfrm>
              <a:off x="6528" y="1787"/>
              <a:ext cx="200" cy="200"/>
            </a:xfrm>
            <a:custGeom>
              <a:avLst/>
              <a:gdLst>
                <a:gd name="T0" fmla="*/ 41 w 164"/>
                <a:gd name="T1" fmla="*/ 77 h 163"/>
                <a:gd name="T2" fmla="*/ 41 w 164"/>
                <a:gd name="T3" fmla="*/ 77 h 163"/>
                <a:gd name="T4" fmla="*/ 64 w 164"/>
                <a:gd name="T5" fmla="*/ 100 h 163"/>
                <a:gd name="T6" fmla="*/ 123 w 164"/>
                <a:gd name="T7" fmla="*/ 40 h 163"/>
                <a:gd name="T8" fmla="*/ 137 w 164"/>
                <a:gd name="T9" fmla="*/ 55 h 163"/>
                <a:gd name="T10" fmla="*/ 64 w 164"/>
                <a:gd name="T11" fmla="*/ 128 h 163"/>
                <a:gd name="T12" fmla="*/ 27 w 164"/>
                <a:gd name="T13" fmla="*/ 91 h 163"/>
                <a:gd name="T14" fmla="*/ 41 w 164"/>
                <a:gd name="T15" fmla="*/ 77 h 163"/>
                <a:gd name="T16" fmla="*/ 82 w 164"/>
                <a:gd name="T17" fmla="*/ 163 h 163"/>
                <a:gd name="T18" fmla="*/ 82 w 164"/>
                <a:gd name="T19" fmla="*/ 163 h 163"/>
                <a:gd name="T20" fmla="*/ 164 w 164"/>
                <a:gd name="T21" fmla="*/ 81 h 163"/>
                <a:gd name="T22" fmla="*/ 82 w 164"/>
                <a:gd name="T23" fmla="*/ 0 h 163"/>
                <a:gd name="T24" fmla="*/ 0 w 164"/>
                <a:gd name="T25" fmla="*/ 81 h 163"/>
                <a:gd name="T26" fmla="*/ 82 w 164"/>
                <a:gd name="T2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63">
                  <a:moveTo>
                    <a:pt x="41" y="77"/>
                  </a:moveTo>
                  <a:lnTo>
                    <a:pt x="41" y="77"/>
                  </a:lnTo>
                  <a:lnTo>
                    <a:pt x="64" y="100"/>
                  </a:lnTo>
                  <a:lnTo>
                    <a:pt x="123" y="40"/>
                  </a:lnTo>
                  <a:lnTo>
                    <a:pt x="137" y="55"/>
                  </a:lnTo>
                  <a:lnTo>
                    <a:pt x="64" y="128"/>
                  </a:lnTo>
                  <a:lnTo>
                    <a:pt x="27" y="91"/>
                  </a:lnTo>
                  <a:lnTo>
                    <a:pt x="41" y="77"/>
                  </a:lnTo>
                  <a:close/>
                  <a:moveTo>
                    <a:pt x="82" y="163"/>
                  </a:moveTo>
                  <a:lnTo>
                    <a:pt x="82" y="163"/>
                  </a:lnTo>
                  <a:cubicBezTo>
                    <a:pt x="128" y="163"/>
                    <a:pt x="164" y="126"/>
                    <a:pt x="164" y="81"/>
                  </a:cubicBezTo>
                  <a:cubicBezTo>
                    <a:pt x="164" y="36"/>
                    <a:pt x="128" y="0"/>
                    <a:pt x="82" y="0"/>
                  </a:cubicBezTo>
                  <a:cubicBezTo>
                    <a:pt x="37" y="0"/>
                    <a:pt x="0" y="36"/>
                    <a:pt x="0" y="81"/>
                  </a:cubicBezTo>
                  <a:cubicBezTo>
                    <a:pt x="0" y="126"/>
                    <a:pt x="37" y="163"/>
                    <a:pt x="82" y="163"/>
                  </a:cubicBezTo>
                  <a:close/>
                </a:path>
              </a:pathLst>
            </a:custGeom>
            <a:solidFill>
              <a:schemeClr val="tx1">
                <a:lumMod val="50000"/>
                <a:lumOff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a:solidFill>
                  <a:srgbClr val="282828"/>
                </a:solidFill>
                <a:latin typeface="Segoe UI"/>
              </a:endParaRPr>
            </a:p>
          </p:txBody>
        </p:sp>
        <p:sp>
          <p:nvSpPr>
            <p:cNvPr id="11" name="Freeform 8">
              <a:extLst>
                <a:ext uri="{FF2B5EF4-FFF2-40B4-BE49-F238E27FC236}">
                  <a16:creationId xmlns:a16="http://schemas.microsoft.com/office/drawing/2014/main" id="{A18FF7BB-3DC6-4D0E-B61B-F5CF1DD4B1F7}"/>
                </a:ext>
              </a:extLst>
            </p:cNvPr>
            <p:cNvSpPr>
              <a:spLocks/>
            </p:cNvSpPr>
            <p:nvPr/>
          </p:nvSpPr>
          <p:spPr bwMode="auto">
            <a:xfrm>
              <a:off x="6208" y="1914"/>
              <a:ext cx="494" cy="392"/>
            </a:xfrm>
            <a:custGeom>
              <a:avLst/>
              <a:gdLst>
                <a:gd name="T0" fmla="*/ 0 w 403"/>
                <a:gd name="T1" fmla="*/ 99 h 320"/>
                <a:gd name="T2" fmla="*/ 0 w 403"/>
                <a:gd name="T3" fmla="*/ 99 h 320"/>
                <a:gd name="T4" fmla="*/ 1 w 403"/>
                <a:gd name="T5" fmla="*/ 99 h 320"/>
                <a:gd name="T6" fmla="*/ 81 w 403"/>
                <a:gd name="T7" fmla="*/ 99 h 320"/>
                <a:gd name="T8" fmla="*/ 108 w 403"/>
                <a:gd name="T9" fmla="*/ 126 h 320"/>
                <a:gd name="T10" fmla="*/ 108 w 403"/>
                <a:gd name="T11" fmla="*/ 254 h 320"/>
                <a:gd name="T12" fmla="*/ 189 w 403"/>
                <a:gd name="T13" fmla="*/ 254 h 320"/>
                <a:gd name="T14" fmla="*/ 189 w 403"/>
                <a:gd name="T15" fmla="*/ 294 h 320"/>
                <a:gd name="T16" fmla="*/ 136 w 403"/>
                <a:gd name="T17" fmla="*/ 294 h 320"/>
                <a:gd name="T18" fmla="*/ 136 w 403"/>
                <a:gd name="T19" fmla="*/ 320 h 320"/>
                <a:gd name="T20" fmla="*/ 269 w 403"/>
                <a:gd name="T21" fmla="*/ 320 h 320"/>
                <a:gd name="T22" fmla="*/ 269 w 403"/>
                <a:gd name="T23" fmla="*/ 294 h 320"/>
                <a:gd name="T24" fmla="*/ 232 w 403"/>
                <a:gd name="T25" fmla="*/ 294 h 320"/>
                <a:gd name="T26" fmla="*/ 228 w 403"/>
                <a:gd name="T27" fmla="*/ 294 h 320"/>
                <a:gd name="T28" fmla="*/ 216 w 403"/>
                <a:gd name="T29" fmla="*/ 288 h 320"/>
                <a:gd name="T30" fmla="*/ 206 w 403"/>
                <a:gd name="T31" fmla="*/ 267 h 320"/>
                <a:gd name="T32" fmla="*/ 206 w 403"/>
                <a:gd name="T33" fmla="*/ 254 h 320"/>
                <a:gd name="T34" fmla="*/ 206 w 403"/>
                <a:gd name="T35" fmla="*/ 134 h 320"/>
                <a:gd name="T36" fmla="*/ 232 w 403"/>
                <a:gd name="T37" fmla="*/ 107 h 320"/>
                <a:gd name="T38" fmla="*/ 403 w 403"/>
                <a:gd name="T39" fmla="*/ 107 h 320"/>
                <a:gd name="T40" fmla="*/ 403 w 403"/>
                <a:gd name="T41" fmla="*/ 71 h 320"/>
                <a:gd name="T42" fmla="*/ 343 w 403"/>
                <a:gd name="T43" fmla="*/ 89 h 320"/>
                <a:gd name="T44" fmla="*/ 235 w 403"/>
                <a:gd name="T45" fmla="*/ 0 h 320"/>
                <a:gd name="T46" fmla="*/ 107 w 403"/>
                <a:gd name="T47" fmla="*/ 0 h 320"/>
                <a:gd name="T48" fmla="*/ 0 w 403"/>
                <a:gd name="T49" fmla="*/ 0 h 320"/>
                <a:gd name="T50" fmla="*/ 0 w 403"/>
                <a:gd name="T51" fmla="*/ 9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 h="320">
                  <a:moveTo>
                    <a:pt x="0" y="99"/>
                  </a:moveTo>
                  <a:lnTo>
                    <a:pt x="0" y="99"/>
                  </a:lnTo>
                  <a:cubicBezTo>
                    <a:pt x="1" y="99"/>
                    <a:pt x="1" y="99"/>
                    <a:pt x="1" y="99"/>
                  </a:cubicBezTo>
                  <a:lnTo>
                    <a:pt x="81" y="99"/>
                  </a:lnTo>
                  <a:cubicBezTo>
                    <a:pt x="96" y="99"/>
                    <a:pt x="108" y="111"/>
                    <a:pt x="108" y="126"/>
                  </a:cubicBezTo>
                  <a:lnTo>
                    <a:pt x="108" y="254"/>
                  </a:lnTo>
                  <a:lnTo>
                    <a:pt x="189" y="254"/>
                  </a:lnTo>
                  <a:lnTo>
                    <a:pt x="189" y="294"/>
                  </a:lnTo>
                  <a:lnTo>
                    <a:pt x="136" y="294"/>
                  </a:lnTo>
                  <a:lnTo>
                    <a:pt x="136" y="320"/>
                  </a:lnTo>
                  <a:lnTo>
                    <a:pt x="269" y="320"/>
                  </a:lnTo>
                  <a:lnTo>
                    <a:pt x="269" y="294"/>
                  </a:lnTo>
                  <a:lnTo>
                    <a:pt x="232" y="294"/>
                  </a:lnTo>
                  <a:cubicBezTo>
                    <a:pt x="231" y="294"/>
                    <a:pt x="229" y="294"/>
                    <a:pt x="228" y="294"/>
                  </a:cubicBezTo>
                  <a:cubicBezTo>
                    <a:pt x="223" y="293"/>
                    <a:pt x="219" y="291"/>
                    <a:pt x="216" y="288"/>
                  </a:cubicBezTo>
                  <a:cubicBezTo>
                    <a:pt x="210" y="283"/>
                    <a:pt x="206" y="276"/>
                    <a:pt x="206" y="267"/>
                  </a:cubicBezTo>
                  <a:lnTo>
                    <a:pt x="206" y="254"/>
                  </a:lnTo>
                  <a:lnTo>
                    <a:pt x="206" y="134"/>
                  </a:lnTo>
                  <a:cubicBezTo>
                    <a:pt x="206" y="119"/>
                    <a:pt x="218" y="107"/>
                    <a:pt x="232" y="107"/>
                  </a:cubicBezTo>
                  <a:lnTo>
                    <a:pt x="403" y="107"/>
                  </a:lnTo>
                  <a:lnTo>
                    <a:pt x="403" y="71"/>
                  </a:lnTo>
                  <a:cubicBezTo>
                    <a:pt x="385" y="82"/>
                    <a:pt x="365" y="89"/>
                    <a:pt x="343" y="89"/>
                  </a:cubicBezTo>
                  <a:cubicBezTo>
                    <a:pt x="290" y="89"/>
                    <a:pt x="245" y="51"/>
                    <a:pt x="235" y="0"/>
                  </a:cubicBezTo>
                  <a:lnTo>
                    <a:pt x="107" y="0"/>
                  </a:lnTo>
                  <a:lnTo>
                    <a:pt x="0" y="0"/>
                  </a:lnTo>
                  <a:lnTo>
                    <a:pt x="0" y="99"/>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a:solidFill>
                  <a:srgbClr val="282828"/>
                </a:solidFill>
                <a:latin typeface="Segoe UI"/>
              </a:endParaRPr>
            </a:p>
          </p:txBody>
        </p:sp>
      </p:grpSp>
    </p:spTree>
    <p:extLst>
      <p:ext uri="{BB962C8B-B14F-4D97-AF65-F5344CB8AC3E}">
        <p14:creationId xmlns:p14="http://schemas.microsoft.com/office/powerpoint/2010/main" val="24726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57779" y="2071279"/>
            <a:ext cx="5964552" cy="4026857"/>
            <a:chOff x="906992" y="1535290"/>
            <a:chExt cx="5965398" cy="4504268"/>
          </a:xfrm>
        </p:grpSpPr>
        <p:sp>
          <p:nvSpPr>
            <p:cNvPr id="8" name="Rectangle 7"/>
            <p:cNvSpPr/>
            <p:nvPr/>
          </p:nvSpPr>
          <p:spPr bwMode="auto">
            <a:xfrm>
              <a:off x="906992" y="1535290"/>
              <a:ext cx="5030964" cy="450426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79"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 name="Isosceles Triangle 4"/>
            <p:cNvSpPr/>
            <p:nvPr/>
          </p:nvSpPr>
          <p:spPr bwMode="auto">
            <a:xfrm rot="5400000">
              <a:off x="4143921" y="3311089"/>
              <a:ext cx="4504266" cy="952672"/>
            </a:xfrm>
            <a:prstGeom prst="triangl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79"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11" name="Group 10"/>
          <p:cNvGrpSpPr/>
          <p:nvPr/>
        </p:nvGrpSpPr>
        <p:grpSpPr>
          <a:xfrm>
            <a:off x="682342" y="6309666"/>
            <a:ext cx="6810479" cy="344074"/>
            <a:chOff x="681555" y="6310064"/>
            <a:chExt cx="6811445" cy="344123"/>
          </a:xfrm>
        </p:grpSpPr>
        <p:sp>
          <p:nvSpPr>
            <p:cNvPr id="61" name="Oval 60">
              <a:extLst>
                <a:ext uri="{FF2B5EF4-FFF2-40B4-BE49-F238E27FC236}">
                  <a16:creationId xmlns:a16="http://schemas.microsoft.com/office/drawing/2014/main" id="{D41BD28A-C641-434A-B7D7-501734631571}"/>
                </a:ext>
              </a:extLst>
            </p:cNvPr>
            <p:cNvSpPr/>
            <p:nvPr/>
          </p:nvSpPr>
          <p:spPr bwMode="auto">
            <a:xfrm>
              <a:off x="681555" y="6310064"/>
              <a:ext cx="344123" cy="344123"/>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32" fontAlgn="base">
                <a:lnSpc>
                  <a:spcPct val="90000"/>
                </a:lnSpc>
                <a:spcBef>
                  <a:spcPct val="0"/>
                </a:spcBef>
                <a:spcAft>
                  <a:spcPct val="0"/>
                </a:spcAft>
                <a:defRPr/>
              </a:pPr>
              <a:endParaRPr lang="en-US" sz="2448"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9" name="Rectangle 58">
              <a:extLst>
                <a:ext uri="{FF2B5EF4-FFF2-40B4-BE49-F238E27FC236}">
                  <a16:creationId xmlns:a16="http://schemas.microsoft.com/office/drawing/2014/main" id="{8ACB7C06-A5DC-44DB-A0F4-1325FD929F62}"/>
                </a:ext>
              </a:extLst>
            </p:cNvPr>
            <p:cNvSpPr/>
            <p:nvPr/>
          </p:nvSpPr>
          <p:spPr bwMode="auto">
            <a:xfrm>
              <a:off x="774561" y="6470362"/>
              <a:ext cx="6718439" cy="687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32" fontAlgn="base">
                <a:lnSpc>
                  <a:spcPct val="90000"/>
                </a:lnSpc>
                <a:spcBef>
                  <a:spcPct val="0"/>
                </a:spcBef>
                <a:spcAft>
                  <a:spcPct val="0"/>
                </a:spcAft>
                <a:defRPr/>
              </a:pPr>
              <a:endParaRPr lang="en-US" sz="2448"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9" name="Group 8"/>
          <p:cNvGrpSpPr/>
          <p:nvPr/>
        </p:nvGrpSpPr>
        <p:grpSpPr>
          <a:xfrm>
            <a:off x="1010465" y="5158784"/>
            <a:ext cx="4298382" cy="1728850"/>
            <a:chOff x="1009725" y="5159022"/>
            <a:chExt cx="4298992" cy="836263"/>
          </a:xfrm>
        </p:grpSpPr>
        <p:sp>
          <p:nvSpPr>
            <p:cNvPr id="33" name="Rectangle 32"/>
            <p:cNvSpPr/>
            <p:nvPr/>
          </p:nvSpPr>
          <p:spPr bwMode="auto">
            <a:xfrm>
              <a:off x="1009725" y="5201265"/>
              <a:ext cx="4110766" cy="706863"/>
            </a:xfrm>
            <a:prstGeom prst="rect">
              <a:avLst/>
            </a:prstGeom>
            <a:solidFill>
              <a:schemeClr val="tx1">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79"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3" name="3rd party solutions">
              <a:extLst>
                <a:ext uri="{FF2B5EF4-FFF2-40B4-BE49-F238E27FC236}">
                  <a16:creationId xmlns:a16="http://schemas.microsoft.com/office/drawing/2014/main" id="{EB8A4889-8A73-44AF-B7F5-72811E4BAE24}"/>
                </a:ext>
              </a:extLst>
            </p:cNvPr>
            <p:cNvSpPr/>
            <p:nvPr/>
          </p:nvSpPr>
          <p:spPr>
            <a:xfrm>
              <a:off x="1216112" y="5242713"/>
              <a:ext cx="2557055" cy="752572"/>
            </a:xfrm>
            <a:prstGeom prst="rect">
              <a:avLst/>
            </a:prstGeom>
            <a:noFill/>
            <a:effectLst/>
          </p:spPr>
          <p:txBody>
            <a:bodyPr wrap="square" rIns="0" anchor="t">
              <a:noAutofit/>
            </a:bodyPr>
            <a:lstStyle/>
            <a:p>
              <a:pPr defTabSz="913861">
                <a:defRPr/>
              </a:pPr>
              <a:r>
                <a:rPr lang="en-US" sz="1873" kern="0">
                  <a:solidFill>
                    <a:srgbClr val="FFFFFF"/>
                  </a:solidFill>
                  <a:latin typeface="Segoe UI"/>
                </a:rPr>
                <a:t>Monthly cost of third-party apps solutions</a:t>
              </a:r>
            </a:p>
          </p:txBody>
        </p:sp>
        <p:sp>
          <p:nvSpPr>
            <p:cNvPr id="73" name="&gt;$100">
              <a:extLst>
                <a:ext uri="{FF2B5EF4-FFF2-40B4-BE49-F238E27FC236}">
                  <a16:creationId xmlns:a16="http://schemas.microsoft.com/office/drawing/2014/main" id="{0152A818-8285-42F0-AE3B-168A0DB298E3}"/>
                </a:ext>
              </a:extLst>
            </p:cNvPr>
            <p:cNvSpPr txBox="1"/>
            <p:nvPr/>
          </p:nvSpPr>
          <p:spPr>
            <a:xfrm>
              <a:off x="3545127" y="5159022"/>
              <a:ext cx="1763590" cy="383994"/>
            </a:xfrm>
            <a:prstGeom prst="rect">
              <a:avLst/>
            </a:prstGeom>
            <a:noFill/>
            <a:effectLst/>
          </p:spPr>
          <p:txBody>
            <a:bodyPr wrap="square" lIns="182828" tIns="146262" rIns="182828" bIns="146262" rtlCol="0">
              <a:spAutoFit/>
            </a:bodyPr>
            <a:lstStyle/>
            <a:p>
              <a:pPr defTabSz="932317">
                <a:lnSpc>
                  <a:spcPct val="90000"/>
                </a:lnSpc>
                <a:spcAft>
                  <a:spcPts val="600"/>
                </a:spcAft>
                <a:defRPr/>
              </a:pPr>
              <a:r>
                <a:rPr lang="en-AU" sz="3599" b="1" spc="-150">
                  <a:ln w="12700">
                    <a:noFill/>
                  </a:ln>
                  <a:solidFill>
                    <a:srgbClr val="FFFFFF"/>
                  </a:solidFill>
                  <a:latin typeface="Segoe UI"/>
                  <a:cs typeface="Segoe UI" panose="020B0502040204020203" pitchFamily="34" charset="0"/>
                </a:rPr>
                <a:t>&gt;$45</a:t>
              </a:r>
              <a:endParaRPr lang="en-US" sz="3599" b="1" spc="-150">
                <a:ln w="12700">
                  <a:noFill/>
                </a:ln>
                <a:solidFill>
                  <a:srgbClr val="FFFFFF"/>
                </a:solidFill>
                <a:latin typeface="Segoe UI"/>
                <a:cs typeface="Segoe UI" panose="020B0502040204020203" pitchFamily="34" charset="0"/>
              </a:endParaRPr>
            </a:p>
          </p:txBody>
        </p:sp>
      </p:grpSp>
      <p:grpSp>
        <p:nvGrpSpPr>
          <p:cNvPr id="12" name="Group 11"/>
          <p:cNvGrpSpPr/>
          <p:nvPr/>
        </p:nvGrpSpPr>
        <p:grpSpPr>
          <a:xfrm>
            <a:off x="7312907" y="6324362"/>
            <a:ext cx="5122587" cy="344074"/>
            <a:chOff x="7313060" y="6324762"/>
            <a:chExt cx="5123314" cy="344123"/>
          </a:xfrm>
        </p:grpSpPr>
        <p:sp>
          <p:nvSpPr>
            <p:cNvPr id="63" name="Oval 62">
              <a:extLst>
                <a:ext uri="{FF2B5EF4-FFF2-40B4-BE49-F238E27FC236}">
                  <a16:creationId xmlns:a16="http://schemas.microsoft.com/office/drawing/2014/main" id="{B478AA71-6BD0-4BF9-8B45-AE44566AD2B9}"/>
                </a:ext>
              </a:extLst>
            </p:cNvPr>
            <p:cNvSpPr/>
            <p:nvPr/>
          </p:nvSpPr>
          <p:spPr bwMode="auto">
            <a:xfrm>
              <a:off x="7313060" y="6324762"/>
              <a:ext cx="344123" cy="344123"/>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32" fontAlgn="base">
                <a:lnSpc>
                  <a:spcPct val="90000"/>
                </a:lnSpc>
                <a:spcBef>
                  <a:spcPct val="0"/>
                </a:spcBef>
                <a:spcAft>
                  <a:spcPct val="0"/>
                </a:spcAft>
                <a:defRPr/>
              </a:pPr>
              <a:endParaRPr lang="en-US" sz="2448"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8" name="Rectangle 67">
              <a:extLst>
                <a:ext uri="{FF2B5EF4-FFF2-40B4-BE49-F238E27FC236}">
                  <a16:creationId xmlns:a16="http://schemas.microsoft.com/office/drawing/2014/main" id="{2C553A90-4664-4129-9C83-CA9038D86115}"/>
                </a:ext>
              </a:extLst>
            </p:cNvPr>
            <p:cNvSpPr/>
            <p:nvPr/>
          </p:nvSpPr>
          <p:spPr bwMode="auto">
            <a:xfrm>
              <a:off x="7382276" y="6470362"/>
              <a:ext cx="5054098" cy="687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32" fontAlgn="base">
                <a:lnSpc>
                  <a:spcPct val="90000"/>
                </a:lnSpc>
                <a:spcBef>
                  <a:spcPct val="0"/>
                </a:spcBef>
                <a:spcAft>
                  <a:spcPct val="0"/>
                </a:spcAft>
                <a:defRPr/>
              </a:pPr>
              <a:endParaRPr lang="en-US" sz="2448">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2" name="Title 1">
            <a:extLst>
              <a:ext uri="{FF2B5EF4-FFF2-40B4-BE49-F238E27FC236}">
                <a16:creationId xmlns:a16="http://schemas.microsoft.com/office/drawing/2014/main" id="{784D077F-52A4-4F12-9D16-F8A18B7FBA7C}"/>
              </a:ext>
            </a:extLst>
          </p:cNvPr>
          <p:cNvSpPr>
            <a:spLocks noGrp="1"/>
          </p:cNvSpPr>
          <p:nvPr>
            <p:ph type="title"/>
          </p:nvPr>
        </p:nvSpPr>
        <p:spPr>
          <a:xfrm>
            <a:off x="435796" y="449697"/>
            <a:ext cx="11561710" cy="753954"/>
          </a:xfrm>
        </p:spPr>
        <p:txBody>
          <a:bodyPr/>
          <a:lstStyle/>
          <a:p>
            <a:r>
              <a:rPr lang="en-US">
                <a:solidFill>
                  <a:schemeClr val="tx1"/>
                </a:solidFill>
              </a:rPr>
              <a:t>Simplify SMB technology </a:t>
            </a:r>
            <a:r>
              <a:rPr lang="en-US">
                <a:solidFill>
                  <a:srgbClr val="0078D4"/>
                </a:solidFill>
              </a:rPr>
              <a:t>investment.</a:t>
            </a:r>
            <a:endParaRPr lang="en-US"/>
          </a:p>
        </p:txBody>
      </p:sp>
      <p:sp>
        <p:nvSpPr>
          <p:cNvPr id="7" name="Rectangle 6">
            <a:extLst>
              <a:ext uri="{FF2B5EF4-FFF2-40B4-BE49-F238E27FC236}">
                <a16:creationId xmlns:a16="http://schemas.microsoft.com/office/drawing/2014/main" id="{5A699D59-7A7C-485C-9368-6E90DFDD75F5}"/>
              </a:ext>
            </a:extLst>
          </p:cNvPr>
          <p:cNvSpPr/>
          <p:nvPr/>
        </p:nvSpPr>
        <p:spPr>
          <a:xfrm>
            <a:off x="6097069" y="3312623"/>
            <a:ext cx="247184" cy="369332"/>
          </a:xfrm>
          <a:prstGeom prst="rect">
            <a:avLst/>
          </a:prstGeom>
        </p:spPr>
        <p:txBody>
          <a:bodyPr wrap="none">
            <a:spAutoFit/>
          </a:bodyPr>
          <a:lstStyle/>
          <a:p>
            <a:pPr defTabSz="932495">
              <a:defRPr/>
            </a:pPr>
            <a:r>
              <a:rPr lang="en-US" sz="1800">
                <a:solidFill>
                  <a:srgbClr val="000000"/>
                </a:solidFill>
                <a:latin typeface="Segoe UI"/>
              </a:rPr>
              <a:t> </a:t>
            </a:r>
          </a:p>
        </p:txBody>
      </p:sp>
      <p:sp>
        <p:nvSpPr>
          <p:cNvPr id="56" name="Rectangle 55">
            <a:extLst>
              <a:ext uri="{FF2B5EF4-FFF2-40B4-BE49-F238E27FC236}">
                <a16:creationId xmlns:a16="http://schemas.microsoft.com/office/drawing/2014/main" id="{8149E51C-C4F2-466F-847A-E5DCBDCE7E5F}"/>
              </a:ext>
            </a:extLst>
          </p:cNvPr>
          <p:cNvSpPr/>
          <p:nvPr/>
        </p:nvSpPr>
        <p:spPr bwMode="auto">
          <a:xfrm>
            <a:off x="1051014" y="2241223"/>
            <a:ext cx="4069634" cy="2872656"/>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495">
              <a:lnSpc>
                <a:spcPct val="90000"/>
              </a:lnSpc>
              <a:spcAft>
                <a:spcPts val="600"/>
              </a:spcAft>
              <a:defRPr/>
            </a:pPr>
            <a:endParaRPr lang="en-US" sz="1840" b="1">
              <a:solidFill>
                <a:srgbClr val="0078D4"/>
              </a:solidFill>
              <a:latin typeface="Segoe UI"/>
              <a:ea typeface="Segoe UI" pitchFamily="34" charset="0"/>
              <a:cs typeface="Segoe UI" pitchFamily="34" charset="0"/>
            </a:endParaRPr>
          </a:p>
        </p:txBody>
      </p:sp>
      <p:grpSp>
        <p:nvGrpSpPr>
          <p:cNvPr id="57" name="Group 56">
            <a:extLst>
              <a:ext uri="{FF2B5EF4-FFF2-40B4-BE49-F238E27FC236}">
                <a16:creationId xmlns:a16="http://schemas.microsoft.com/office/drawing/2014/main" id="{689B21E5-8769-4E8B-9684-D7138434826A}"/>
              </a:ext>
            </a:extLst>
          </p:cNvPr>
          <p:cNvGrpSpPr/>
          <p:nvPr/>
        </p:nvGrpSpPr>
        <p:grpSpPr>
          <a:xfrm>
            <a:off x="1229101" y="4681957"/>
            <a:ext cx="3437656" cy="398255"/>
            <a:chOff x="1228392" y="4550399"/>
            <a:chExt cx="3438144" cy="398312"/>
          </a:xfrm>
        </p:grpSpPr>
        <p:sp>
          <p:nvSpPr>
            <p:cNvPr id="58" name="Productivity Software">
              <a:extLst>
                <a:ext uri="{FF2B5EF4-FFF2-40B4-BE49-F238E27FC236}">
                  <a16:creationId xmlns:a16="http://schemas.microsoft.com/office/drawing/2014/main" id="{BB02A9FC-73B9-4745-B8D8-A6ED3C94C82B}"/>
                </a:ext>
              </a:extLst>
            </p:cNvPr>
            <p:cNvSpPr/>
            <p:nvPr/>
          </p:nvSpPr>
          <p:spPr>
            <a:xfrm>
              <a:off x="1228392" y="4550399"/>
              <a:ext cx="3438144" cy="398312"/>
            </a:xfrm>
            <a:prstGeom prst="rect">
              <a:avLst/>
            </a:prstGeom>
            <a:noFill/>
            <a:ln w="19050" cap="flat" cmpd="sng" algn="ctr">
              <a:noFill/>
              <a:prstDash val="solid"/>
            </a:ln>
            <a:effectLst/>
          </p:spPr>
          <p:txBody>
            <a:bodyPr rot="0" spcFirstLastPara="0" vertOverflow="overflow" horzOverflow="overflow" vert="horz" wrap="square" lIns="93234" tIns="0" rIns="0" bIns="0" numCol="1" spcCol="0" rtlCol="0" fromWordArt="0" anchor="ctr" anchorCtr="0" forceAA="0" compatLnSpc="1">
              <a:prstTxWarp prst="textNoShape">
                <a:avLst/>
              </a:prstTxWarp>
              <a:noAutofit/>
            </a:bodyPr>
            <a:lstStyle/>
            <a:p>
              <a:pPr defTabSz="913685">
                <a:defRPr/>
              </a:pPr>
              <a:r>
                <a:rPr lang="en-US" sz="1399" kern="0">
                  <a:solidFill>
                    <a:srgbClr val="000000"/>
                  </a:solidFill>
                  <a:latin typeface="Segoe UI"/>
                </a:rPr>
                <a:t>Team planner</a:t>
              </a:r>
              <a:endParaRPr lang="en-US" sz="1399" b="1" kern="0">
                <a:solidFill>
                  <a:srgbClr val="000000"/>
                </a:solidFill>
                <a:latin typeface="Segoe UI"/>
              </a:endParaRPr>
            </a:p>
          </p:txBody>
        </p:sp>
        <p:sp>
          <p:nvSpPr>
            <p:cNvPr id="60" name="Rectangle 59">
              <a:extLst>
                <a:ext uri="{FF2B5EF4-FFF2-40B4-BE49-F238E27FC236}">
                  <a16:creationId xmlns:a16="http://schemas.microsoft.com/office/drawing/2014/main" id="{591D7DBD-276A-4651-A271-86C140EFFCBF}"/>
                </a:ext>
              </a:extLst>
            </p:cNvPr>
            <p:cNvSpPr/>
            <p:nvPr/>
          </p:nvSpPr>
          <p:spPr>
            <a:xfrm>
              <a:off x="3623601" y="4584963"/>
              <a:ext cx="987723" cy="329184"/>
            </a:xfrm>
            <a:prstGeom prst="rect">
              <a:avLst/>
            </a:prstGeom>
            <a:noFill/>
            <a:ln w="19050" cap="flat" cmpd="sng" algn="ctr">
              <a:noFill/>
              <a:prstDash val="solid"/>
            </a:ln>
            <a:effectLst/>
          </p:spPr>
          <p:txBody>
            <a:bodyPr rot="0" spcFirstLastPara="0" vertOverflow="overflow" horzOverflow="overflow" vert="horz" wrap="square" lIns="93234" tIns="0" rIns="0" bIns="0" numCol="1" spcCol="0" rtlCol="0" fromWordArt="0" anchor="ctr" anchorCtr="0" forceAA="0" compatLnSpc="1">
              <a:prstTxWarp prst="textNoShape">
                <a:avLst/>
              </a:prstTxWarp>
              <a:noAutofit/>
            </a:bodyPr>
            <a:lstStyle/>
            <a:p>
              <a:pPr algn="r" defTabSz="913685">
                <a:defRPr/>
              </a:pPr>
              <a:r>
                <a:rPr lang="en-US" sz="1348" kern="0">
                  <a:solidFill>
                    <a:srgbClr val="000000"/>
                  </a:solidFill>
                  <a:latin typeface="Segoe UI"/>
                </a:rPr>
                <a:t>$10</a:t>
              </a:r>
            </a:p>
          </p:txBody>
        </p:sp>
      </p:grpSp>
      <p:grpSp>
        <p:nvGrpSpPr>
          <p:cNvPr id="62" name="Group 61">
            <a:extLst>
              <a:ext uri="{FF2B5EF4-FFF2-40B4-BE49-F238E27FC236}">
                <a16:creationId xmlns:a16="http://schemas.microsoft.com/office/drawing/2014/main" id="{52C8674F-5627-4BE2-B245-378E2FE86CFA}"/>
              </a:ext>
            </a:extLst>
          </p:cNvPr>
          <p:cNvGrpSpPr/>
          <p:nvPr/>
        </p:nvGrpSpPr>
        <p:grpSpPr>
          <a:xfrm>
            <a:off x="1240389" y="4103466"/>
            <a:ext cx="3437656" cy="398255"/>
            <a:chOff x="1239681" y="4205085"/>
            <a:chExt cx="3438144" cy="398312"/>
          </a:xfrm>
        </p:grpSpPr>
        <p:sp>
          <p:nvSpPr>
            <p:cNvPr id="64" name="File storage">
              <a:extLst>
                <a:ext uri="{FF2B5EF4-FFF2-40B4-BE49-F238E27FC236}">
                  <a16:creationId xmlns:a16="http://schemas.microsoft.com/office/drawing/2014/main" id="{C6CC2F2C-55BC-4F3D-B091-EF86D151B421}"/>
                </a:ext>
              </a:extLst>
            </p:cNvPr>
            <p:cNvSpPr/>
            <p:nvPr/>
          </p:nvSpPr>
          <p:spPr>
            <a:xfrm>
              <a:off x="1239681" y="4205085"/>
              <a:ext cx="3438144" cy="398312"/>
            </a:xfrm>
            <a:prstGeom prst="rect">
              <a:avLst/>
            </a:prstGeom>
            <a:noFill/>
            <a:ln w="19050" cap="flat" cmpd="sng" algn="ctr">
              <a:noFill/>
              <a:prstDash val="solid"/>
            </a:ln>
            <a:effectLst/>
          </p:spPr>
          <p:txBody>
            <a:bodyPr rot="0" spcFirstLastPara="0" vertOverflow="overflow" horzOverflow="overflow" vert="horz" wrap="square" lIns="93234" tIns="0" rIns="0" bIns="0" numCol="1" spcCol="0" rtlCol="0" fromWordArt="0" anchor="ctr" anchorCtr="0" forceAA="0" compatLnSpc="1">
              <a:prstTxWarp prst="textNoShape">
                <a:avLst/>
              </a:prstTxWarp>
              <a:noAutofit/>
            </a:bodyPr>
            <a:lstStyle/>
            <a:p>
              <a:pPr defTabSz="913685">
                <a:defRPr/>
              </a:pPr>
              <a:r>
                <a:rPr lang="en-US" sz="1399" kern="0">
                  <a:solidFill>
                    <a:srgbClr val="000000"/>
                  </a:solidFill>
                  <a:latin typeface="Segoe UI"/>
                </a:rPr>
                <a:t>Chat-based workspace, meetings</a:t>
              </a:r>
              <a:endParaRPr lang="en-AU" sz="1399" kern="0">
                <a:solidFill>
                  <a:srgbClr val="000000"/>
                </a:solidFill>
                <a:latin typeface="Segoe UI"/>
              </a:endParaRPr>
            </a:p>
          </p:txBody>
        </p:sp>
        <p:sp>
          <p:nvSpPr>
            <p:cNvPr id="65" name="Rectangle 64">
              <a:extLst>
                <a:ext uri="{FF2B5EF4-FFF2-40B4-BE49-F238E27FC236}">
                  <a16:creationId xmlns:a16="http://schemas.microsoft.com/office/drawing/2014/main" id="{F4D00329-2D4D-4523-8E59-7770620EC6A5}"/>
                </a:ext>
              </a:extLst>
            </p:cNvPr>
            <p:cNvSpPr/>
            <p:nvPr/>
          </p:nvSpPr>
          <p:spPr>
            <a:xfrm>
              <a:off x="3634890" y="4239649"/>
              <a:ext cx="987723" cy="329184"/>
            </a:xfrm>
            <a:prstGeom prst="rect">
              <a:avLst/>
            </a:prstGeom>
            <a:noFill/>
            <a:ln w="19050" cap="flat" cmpd="sng" algn="ctr">
              <a:noFill/>
              <a:prstDash val="solid"/>
            </a:ln>
            <a:effectLst/>
          </p:spPr>
          <p:txBody>
            <a:bodyPr rot="0" spcFirstLastPara="0" vertOverflow="overflow" horzOverflow="overflow" vert="horz" wrap="square" lIns="93234" tIns="0" rIns="0" bIns="0" numCol="1" spcCol="0" rtlCol="0" fromWordArt="0" anchor="ctr" anchorCtr="0" forceAA="0" compatLnSpc="1">
              <a:prstTxWarp prst="textNoShape">
                <a:avLst/>
              </a:prstTxWarp>
              <a:noAutofit/>
            </a:bodyPr>
            <a:lstStyle/>
            <a:p>
              <a:pPr algn="r" defTabSz="913685">
                <a:defRPr/>
              </a:pPr>
              <a:r>
                <a:rPr lang="en-US" sz="1399" kern="0">
                  <a:solidFill>
                    <a:srgbClr val="000000"/>
                  </a:solidFill>
                  <a:latin typeface="Segoe UI"/>
                </a:rPr>
                <a:t>$13.50</a:t>
              </a:r>
            </a:p>
          </p:txBody>
        </p:sp>
      </p:grpSp>
      <p:grpSp>
        <p:nvGrpSpPr>
          <p:cNvPr id="66" name="Group 65">
            <a:extLst>
              <a:ext uri="{FF2B5EF4-FFF2-40B4-BE49-F238E27FC236}">
                <a16:creationId xmlns:a16="http://schemas.microsoft.com/office/drawing/2014/main" id="{A5394F21-19FE-4D8B-B9AF-2E9F84B940D5}"/>
              </a:ext>
            </a:extLst>
          </p:cNvPr>
          <p:cNvGrpSpPr/>
          <p:nvPr/>
        </p:nvGrpSpPr>
        <p:grpSpPr>
          <a:xfrm>
            <a:off x="1229101" y="4379673"/>
            <a:ext cx="3437656" cy="398255"/>
            <a:chOff x="1228392" y="3871062"/>
            <a:chExt cx="3438144" cy="398312"/>
          </a:xfrm>
        </p:grpSpPr>
        <p:sp>
          <p:nvSpPr>
            <p:cNvPr id="67" name="Online Meetings">
              <a:extLst>
                <a:ext uri="{FF2B5EF4-FFF2-40B4-BE49-F238E27FC236}">
                  <a16:creationId xmlns:a16="http://schemas.microsoft.com/office/drawing/2014/main" id="{7B03525F-E7F5-4DB0-B41D-BE5A5B216751}"/>
                </a:ext>
              </a:extLst>
            </p:cNvPr>
            <p:cNvSpPr/>
            <p:nvPr/>
          </p:nvSpPr>
          <p:spPr>
            <a:xfrm>
              <a:off x="1228392" y="3871062"/>
              <a:ext cx="3438144" cy="398312"/>
            </a:xfrm>
            <a:prstGeom prst="rect">
              <a:avLst/>
            </a:prstGeom>
            <a:noFill/>
            <a:ln w="19050" cap="flat" cmpd="sng" algn="ctr">
              <a:noFill/>
              <a:prstDash val="solid"/>
            </a:ln>
            <a:effectLst/>
          </p:spPr>
          <p:txBody>
            <a:bodyPr rot="0" spcFirstLastPara="0" vertOverflow="overflow" horzOverflow="overflow" vert="horz" wrap="square" lIns="93234" tIns="0" rIns="0" bIns="0" numCol="1" spcCol="0" rtlCol="0" fromWordArt="0" anchor="ctr" anchorCtr="0" forceAA="0" compatLnSpc="1">
              <a:prstTxWarp prst="textNoShape">
                <a:avLst/>
              </a:prstTxWarp>
              <a:noAutofit/>
            </a:bodyPr>
            <a:lstStyle/>
            <a:p>
              <a:pPr defTabSz="913685">
                <a:defRPr/>
              </a:pPr>
              <a:r>
                <a:rPr lang="en-US" sz="1397" kern="0">
                  <a:solidFill>
                    <a:srgbClr val="000000"/>
                  </a:solidFill>
                  <a:latin typeface="Segoe UI"/>
                </a:rPr>
                <a:t>Surveys and forms</a:t>
              </a:r>
            </a:p>
          </p:txBody>
        </p:sp>
        <p:sp>
          <p:nvSpPr>
            <p:cNvPr id="69" name="Rectangle 68">
              <a:extLst>
                <a:ext uri="{FF2B5EF4-FFF2-40B4-BE49-F238E27FC236}">
                  <a16:creationId xmlns:a16="http://schemas.microsoft.com/office/drawing/2014/main" id="{61CA5B89-0ED0-45C5-B20D-445B4953469C}"/>
                </a:ext>
              </a:extLst>
            </p:cNvPr>
            <p:cNvSpPr/>
            <p:nvPr/>
          </p:nvSpPr>
          <p:spPr>
            <a:xfrm>
              <a:off x="3623601" y="3905626"/>
              <a:ext cx="987723" cy="329184"/>
            </a:xfrm>
            <a:prstGeom prst="rect">
              <a:avLst/>
            </a:prstGeom>
            <a:noFill/>
            <a:ln w="19050" cap="flat" cmpd="sng" algn="ctr">
              <a:noFill/>
              <a:prstDash val="solid"/>
            </a:ln>
            <a:effectLst/>
          </p:spPr>
          <p:txBody>
            <a:bodyPr rot="0" spcFirstLastPara="0" vertOverflow="overflow" horzOverflow="overflow" vert="horz" wrap="square" lIns="93234" tIns="0" rIns="0" bIns="0" numCol="1" spcCol="0" rtlCol="0" fromWordArt="0" anchor="ctr" anchorCtr="0" forceAA="0" compatLnSpc="1">
              <a:prstTxWarp prst="textNoShape">
                <a:avLst/>
              </a:prstTxWarp>
              <a:noAutofit/>
            </a:bodyPr>
            <a:lstStyle/>
            <a:p>
              <a:pPr algn="r" defTabSz="913685">
                <a:defRPr/>
              </a:pPr>
              <a:r>
                <a:rPr lang="en-AU" sz="1397" kern="0">
                  <a:solidFill>
                    <a:srgbClr val="000000"/>
                  </a:solidFill>
                  <a:latin typeface="Segoe UI"/>
                </a:rPr>
                <a:t>$8</a:t>
              </a:r>
            </a:p>
          </p:txBody>
        </p:sp>
      </p:grpSp>
      <p:grpSp>
        <p:nvGrpSpPr>
          <p:cNvPr id="76" name="Group 75">
            <a:extLst>
              <a:ext uri="{FF2B5EF4-FFF2-40B4-BE49-F238E27FC236}">
                <a16:creationId xmlns:a16="http://schemas.microsoft.com/office/drawing/2014/main" id="{63194768-C5CD-4D7F-8897-6B6048222B47}"/>
              </a:ext>
            </a:extLst>
          </p:cNvPr>
          <p:cNvGrpSpPr/>
          <p:nvPr/>
        </p:nvGrpSpPr>
        <p:grpSpPr>
          <a:xfrm>
            <a:off x="1229101" y="2857590"/>
            <a:ext cx="3437656" cy="454397"/>
            <a:chOff x="1228392" y="3514461"/>
            <a:chExt cx="3438144" cy="454462"/>
          </a:xfrm>
        </p:grpSpPr>
        <p:sp>
          <p:nvSpPr>
            <p:cNvPr id="78" name="Device Anti Virus">
              <a:extLst>
                <a:ext uri="{FF2B5EF4-FFF2-40B4-BE49-F238E27FC236}">
                  <a16:creationId xmlns:a16="http://schemas.microsoft.com/office/drawing/2014/main" id="{AD8BDD4B-5668-4614-8899-EC2018293186}"/>
                </a:ext>
              </a:extLst>
            </p:cNvPr>
            <p:cNvSpPr/>
            <p:nvPr/>
          </p:nvSpPr>
          <p:spPr>
            <a:xfrm>
              <a:off x="1228392" y="3514461"/>
              <a:ext cx="3438144" cy="454462"/>
            </a:xfrm>
            <a:prstGeom prst="rect">
              <a:avLst/>
            </a:prstGeom>
            <a:noFill/>
            <a:ln w="19050" cap="flat" cmpd="sng" algn="ctr">
              <a:noFill/>
              <a:prstDash val="solid"/>
            </a:ln>
            <a:effectLst/>
          </p:spPr>
          <p:txBody>
            <a:bodyPr rot="0" spcFirstLastPara="0" vertOverflow="overflow" horzOverflow="overflow" vert="horz" wrap="square" lIns="93234" tIns="0" rIns="0" bIns="0" numCol="1" spcCol="0" rtlCol="0" fromWordArt="0" anchor="ctr" anchorCtr="0" forceAA="0" compatLnSpc="1">
              <a:prstTxWarp prst="textNoShape">
                <a:avLst/>
              </a:prstTxWarp>
              <a:noAutofit/>
            </a:bodyPr>
            <a:lstStyle/>
            <a:p>
              <a:pPr defTabSz="913685">
                <a:defRPr/>
              </a:pPr>
              <a:r>
                <a:rPr lang="en-US" sz="1397" kern="0">
                  <a:solidFill>
                    <a:srgbClr val="000000"/>
                  </a:solidFill>
                  <a:latin typeface="Segoe UI"/>
                </a:rPr>
                <a:t>Antispam, antimalware </a:t>
              </a:r>
            </a:p>
          </p:txBody>
        </p:sp>
        <p:sp>
          <p:nvSpPr>
            <p:cNvPr id="79" name="Rectangle 78">
              <a:extLst>
                <a:ext uri="{FF2B5EF4-FFF2-40B4-BE49-F238E27FC236}">
                  <a16:creationId xmlns:a16="http://schemas.microsoft.com/office/drawing/2014/main" id="{84BA9FA4-1194-4154-831E-46A5A3153E63}"/>
                </a:ext>
              </a:extLst>
            </p:cNvPr>
            <p:cNvSpPr/>
            <p:nvPr/>
          </p:nvSpPr>
          <p:spPr>
            <a:xfrm>
              <a:off x="3623601" y="3549025"/>
              <a:ext cx="987723" cy="329184"/>
            </a:xfrm>
            <a:prstGeom prst="rect">
              <a:avLst/>
            </a:prstGeom>
            <a:noFill/>
            <a:ln w="19050" cap="flat" cmpd="sng" algn="ctr">
              <a:noFill/>
              <a:prstDash val="solid"/>
            </a:ln>
            <a:effectLst/>
          </p:spPr>
          <p:txBody>
            <a:bodyPr rot="0" spcFirstLastPara="0" vertOverflow="overflow" horzOverflow="overflow" vert="horz" wrap="square" lIns="93234" tIns="0" rIns="0" bIns="0" numCol="1" spcCol="0" rtlCol="0" fromWordArt="0" anchor="ctr" anchorCtr="0" forceAA="0" compatLnSpc="1">
              <a:prstTxWarp prst="textNoShape">
                <a:avLst/>
              </a:prstTxWarp>
              <a:noAutofit/>
            </a:bodyPr>
            <a:lstStyle/>
            <a:p>
              <a:pPr algn="r" defTabSz="913685">
                <a:defRPr/>
              </a:pPr>
              <a:r>
                <a:rPr lang="en-US" sz="1397" kern="0">
                  <a:solidFill>
                    <a:srgbClr val="000000"/>
                  </a:solidFill>
                  <a:latin typeface="Segoe UI"/>
                </a:rPr>
                <a:t>$4</a:t>
              </a:r>
            </a:p>
          </p:txBody>
        </p:sp>
      </p:grpSp>
      <p:grpSp>
        <p:nvGrpSpPr>
          <p:cNvPr id="80" name="Group 79">
            <a:extLst>
              <a:ext uri="{FF2B5EF4-FFF2-40B4-BE49-F238E27FC236}">
                <a16:creationId xmlns:a16="http://schemas.microsoft.com/office/drawing/2014/main" id="{E3800CB1-C1E6-45E1-9607-8CFEC4885BDF}"/>
              </a:ext>
            </a:extLst>
          </p:cNvPr>
          <p:cNvGrpSpPr/>
          <p:nvPr/>
        </p:nvGrpSpPr>
        <p:grpSpPr>
          <a:xfrm>
            <a:off x="1229101" y="3814220"/>
            <a:ext cx="3437656" cy="398255"/>
            <a:chOff x="1228392" y="3180438"/>
            <a:chExt cx="3438144" cy="398312"/>
          </a:xfrm>
        </p:grpSpPr>
        <p:sp>
          <p:nvSpPr>
            <p:cNvPr id="81" name="Email Filtering">
              <a:extLst>
                <a:ext uri="{FF2B5EF4-FFF2-40B4-BE49-F238E27FC236}">
                  <a16:creationId xmlns:a16="http://schemas.microsoft.com/office/drawing/2014/main" id="{20AC1B6F-9A07-42C8-941A-F4C4E9106E02}"/>
                </a:ext>
              </a:extLst>
            </p:cNvPr>
            <p:cNvSpPr/>
            <p:nvPr/>
          </p:nvSpPr>
          <p:spPr>
            <a:xfrm>
              <a:off x="1228392" y="3180438"/>
              <a:ext cx="3438144" cy="398312"/>
            </a:xfrm>
            <a:prstGeom prst="rect">
              <a:avLst/>
            </a:prstGeom>
            <a:noFill/>
            <a:ln w="19050" cap="flat" cmpd="sng" algn="ctr">
              <a:noFill/>
              <a:prstDash val="solid"/>
            </a:ln>
            <a:effectLst/>
          </p:spPr>
          <p:txBody>
            <a:bodyPr rot="0" spcFirstLastPara="0" vertOverflow="overflow" horzOverflow="overflow" vert="horz" wrap="square" lIns="93234" tIns="0" rIns="0" bIns="0" numCol="1" spcCol="0" rtlCol="0" fromWordArt="0" anchor="ctr" anchorCtr="0" forceAA="0" compatLnSpc="1">
              <a:prstTxWarp prst="textNoShape">
                <a:avLst/>
              </a:prstTxWarp>
              <a:noAutofit/>
            </a:bodyPr>
            <a:lstStyle/>
            <a:p>
              <a:pPr defTabSz="913685">
                <a:defRPr/>
              </a:pPr>
              <a:r>
                <a:rPr lang="en-US" sz="1399" kern="0">
                  <a:solidFill>
                    <a:srgbClr val="000000"/>
                  </a:solidFill>
                  <a:latin typeface="Segoe UI"/>
                </a:rPr>
                <a:t>Productivity apps and file storage</a:t>
              </a:r>
            </a:p>
          </p:txBody>
        </p:sp>
        <p:sp>
          <p:nvSpPr>
            <p:cNvPr id="82" name="Rectangle 81">
              <a:extLst>
                <a:ext uri="{FF2B5EF4-FFF2-40B4-BE49-F238E27FC236}">
                  <a16:creationId xmlns:a16="http://schemas.microsoft.com/office/drawing/2014/main" id="{35078F78-2AC1-4469-A1D3-0631966850D4}"/>
                </a:ext>
              </a:extLst>
            </p:cNvPr>
            <p:cNvSpPr/>
            <p:nvPr/>
          </p:nvSpPr>
          <p:spPr>
            <a:xfrm>
              <a:off x="3623601" y="3215002"/>
              <a:ext cx="987723" cy="329184"/>
            </a:xfrm>
            <a:prstGeom prst="rect">
              <a:avLst/>
            </a:prstGeom>
            <a:noFill/>
            <a:ln w="19050" cap="flat" cmpd="sng" algn="ctr">
              <a:noFill/>
              <a:prstDash val="solid"/>
            </a:ln>
            <a:effectLst/>
          </p:spPr>
          <p:txBody>
            <a:bodyPr rot="0" spcFirstLastPara="0" vertOverflow="overflow" horzOverflow="overflow" vert="horz" wrap="square" lIns="93234" tIns="0" rIns="0" bIns="0" numCol="1" spcCol="0" rtlCol="0" fromWordArt="0" anchor="ctr" anchorCtr="0" forceAA="0" compatLnSpc="1">
              <a:prstTxWarp prst="textNoShape">
                <a:avLst/>
              </a:prstTxWarp>
              <a:noAutofit/>
            </a:bodyPr>
            <a:lstStyle/>
            <a:p>
              <a:pPr algn="r" defTabSz="913685">
                <a:defRPr/>
              </a:pPr>
              <a:r>
                <a:rPr lang="en-US" sz="1397" kern="0">
                  <a:solidFill>
                    <a:srgbClr val="000000"/>
                  </a:solidFill>
                  <a:latin typeface="Segoe UI"/>
                </a:rPr>
                <a:t>$8</a:t>
              </a:r>
            </a:p>
          </p:txBody>
        </p:sp>
      </p:grpSp>
      <p:grpSp>
        <p:nvGrpSpPr>
          <p:cNvPr id="83" name="Group 82">
            <a:extLst>
              <a:ext uri="{FF2B5EF4-FFF2-40B4-BE49-F238E27FC236}">
                <a16:creationId xmlns:a16="http://schemas.microsoft.com/office/drawing/2014/main" id="{2B1F2CE6-0D2F-49D0-B6C9-E09BC0E23FEC}"/>
              </a:ext>
            </a:extLst>
          </p:cNvPr>
          <p:cNvGrpSpPr/>
          <p:nvPr/>
        </p:nvGrpSpPr>
        <p:grpSpPr>
          <a:xfrm>
            <a:off x="1229101" y="3137701"/>
            <a:ext cx="3437656" cy="398255"/>
            <a:chOff x="1228392" y="2144502"/>
            <a:chExt cx="3438144" cy="398312"/>
          </a:xfrm>
        </p:grpSpPr>
        <p:sp>
          <p:nvSpPr>
            <p:cNvPr id="84" name="Device management">
              <a:extLst>
                <a:ext uri="{FF2B5EF4-FFF2-40B4-BE49-F238E27FC236}">
                  <a16:creationId xmlns:a16="http://schemas.microsoft.com/office/drawing/2014/main" id="{4E01A500-92DE-451A-B026-BCD903FACA71}"/>
                </a:ext>
              </a:extLst>
            </p:cNvPr>
            <p:cNvSpPr/>
            <p:nvPr/>
          </p:nvSpPr>
          <p:spPr>
            <a:xfrm>
              <a:off x="1228392" y="2144502"/>
              <a:ext cx="3438144" cy="398312"/>
            </a:xfrm>
            <a:prstGeom prst="rect">
              <a:avLst/>
            </a:prstGeom>
            <a:noFill/>
            <a:ln w="19050" cap="flat" cmpd="sng" algn="ctr">
              <a:noFill/>
              <a:prstDash val="solid"/>
            </a:ln>
            <a:effectLst/>
          </p:spPr>
          <p:txBody>
            <a:bodyPr rot="0" spcFirstLastPara="0" vertOverflow="overflow" horzOverflow="overflow" vert="horz" wrap="square" lIns="93234" tIns="0" rIns="0" bIns="0" numCol="1" spcCol="0" rtlCol="0" fromWordArt="0" anchor="ctr" anchorCtr="0" forceAA="0" compatLnSpc="1">
              <a:prstTxWarp prst="textNoShape">
                <a:avLst/>
              </a:prstTxWarp>
              <a:noAutofit/>
            </a:bodyPr>
            <a:lstStyle/>
            <a:p>
              <a:pPr defTabSz="913685">
                <a:defRPr/>
              </a:pPr>
              <a:r>
                <a:rPr lang="en-US" sz="1397" kern="0">
                  <a:solidFill>
                    <a:srgbClr val="000000"/>
                  </a:solidFill>
                  <a:latin typeface="Segoe UI"/>
                </a:rPr>
                <a:t>Shared online calendar</a:t>
              </a:r>
            </a:p>
          </p:txBody>
        </p:sp>
        <p:sp>
          <p:nvSpPr>
            <p:cNvPr id="85" name="Rectangle 84">
              <a:extLst>
                <a:ext uri="{FF2B5EF4-FFF2-40B4-BE49-F238E27FC236}">
                  <a16:creationId xmlns:a16="http://schemas.microsoft.com/office/drawing/2014/main" id="{11FBD918-4461-4F4C-90E4-DD27A2CAF955}"/>
                </a:ext>
              </a:extLst>
            </p:cNvPr>
            <p:cNvSpPr/>
            <p:nvPr/>
          </p:nvSpPr>
          <p:spPr>
            <a:xfrm>
              <a:off x="3623601" y="2179066"/>
              <a:ext cx="987723" cy="329184"/>
            </a:xfrm>
            <a:prstGeom prst="rect">
              <a:avLst/>
            </a:prstGeom>
            <a:noFill/>
            <a:ln w="19050" cap="flat" cmpd="sng" algn="ctr">
              <a:noFill/>
              <a:prstDash val="solid"/>
            </a:ln>
            <a:effectLst/>
          </p:spPr>
          <p:txBody>
            <a:bodyPr rot="0" spcFirstLastPara="0" vertOverflow="overflow" horzOverflow="overflow" vert="horz" wrap="square" lIns="93234" tIns="0" rIns="0" bIns="0" numCol="1" spcCol="0" rtlCol="0" fromWordArt="0" anchor="ctr" anchorCtr="0" forceAA="0" compatLnSpc="1">
              <a:prstTxWarp prst="textNoShape">
                <a:avLst/>
              </a:prstTxWarp>
              <a:noAutofit/>
            </a:bodyPr>
            <a:lstStyle/>
            <a:p>
              <a:pPr algn="r" defTabSz="913685">
                <a:defRPr/>
              </a:pPr>
              <a:r>
                <a:rPr lang="en-US" sz="1397" kern="0">
                  <a:solidFill>
                    <a:srgbClr val="000000"/>
                  </a:solidFill>
                  <a:latin typeface="Segoe UI"/>
                </a:rPr>
                <a:t>$4</a:t>
              </a:r>
            </a:p>
          </p:txBody>
        </p:sp>
      </p:grpSp>
      <p:sp>
        <p:nvSpPr>
          <p:cNvPr id="86" name="TextBox 85">
            <a:extLst>
              <a:ext uri="{FF2B5EF4-FFF2-40B4-BE49-F238E27FC236}">
                <a16:creationId xmlns:a16="http://schemas.microsoft.com/office/drawing/2014/main" id="{913A4109-AEEA-43BB-9DDC-230C09CE0C15}"/>
              </a:ext>
            </a:extLst>
          </p:cNvPr>
          <p:cNvSpPr txBox="1"/>
          <p:nvPr/>
        </p:nvSpPr>
        <p:spPr>
          <a:xfrm>
            <a:off x="1329450" y="2626355"/>
            <a:ext cx="2228174" cy="254813"/>
          </a:xfrm>
          <a:prstGeom prst="rect">
            <a:avLst/>
          </a:prstGeom>
          <a:noFill/>
        </p:spPr>
        <p:txBody>
          <a:bodyPr wrap="none" lIns="0" tIns="0" rIns="0" bIns="0" rtlCol="0">
            <a:spAutoFit/>
          </a:bodyPr>
          <a:lstStyle/>
          <a:p>
            <a:pPr defTabSz="932495">
              <a:lnSpc>
                <a:spcPct val="90000"/>
              </a:lnSpc>
              <a:spcAft>
                <a:spcPts val="600"/>
              </a:spcAft>
              <a:defRPr/>
            </a:pPr>
            <a:r>
              <a:rPr lang="en-US" sz="1840" b="1">
                <a:solidFill>
                  <a:srgbClr val="0078D4"/>
                </a:solidFill>
                <a:latin typeface="Segoe UI"/>
                <a:ea typeface="Segoe UI" pitchFamily="34" charset="0"/>
                <a:cs typeface="Segoe UI" pitchFamily="34" charset="0"/>
              </a:rPr>
              <a:t>Business-class email</a:t>
            </a:r>
            <a:endParaRPr lang="en-US" sz="1840" b="1">
              <a:solidFill>
                <a:srgbClr val="0078D4"/>
              </a:solidFill>
              <a:latin typeface="Segoe UI"/>
            </a:endParaRPr>
          </a:p>
        </p:txBody>
      </p:sp>
      <p:sp>
        <p:nvSpPr>
          <p:cNvPr id="87" name="TextBox 86">
            <a:extLst>
              <a:ext uri="{FF2B5EF4-FFF2-40B4-BE49-F238E27FC236}">
                <a16:creationId xmlns:a16="http://schemas.microsoft.com/office/drawing/2014/main" id="{35740BE0-ED54-48F2-A92D-FDB1F2C4CB66}"/>
              </a:ext>
            </a:extLst>
          </p:cNvPr>
          <p:cNvSpPr txBox="1"/>
          <p:nvPr/>
        </p:nvSpPr>
        <p:spPr>
          <a:xfrm>
            <a:off x="1306007" y="3589559"/>
            <a:ext cx="1144609" cy="254813"/>
          </a:xfrm>
          <a:prstGeom prst="rect">
            <a:avLst/>
          </a:prstGeom>
          <a:noFill/>
        </p:spPr>
        <p:txBody>
          <a:bodyPr wrap="none" lIns="0" tIns="0" rIns="0" bIns="0" rtlCol="0">
            <a:spAutoFit/>
          </a:bodyPr>
          <a:lstStyle/>
          <a:p>
            <a:pPr defTabSz="932495">
              <a:lnSpc>
                <a:spcPct val="90000"/>
              </a:lnSpc>
              <a:spcAft>
                <a:spcPts val="600"/>
              </a:spcAft>
              <a:defRPr/>
            </a:pPr>
            <a:r>
              <a:rPr lang="en-US" sz="1840" b="1">
                <a:solidFill>
                  <a:srgbClr val="0078D4"/>
                </a:solidFill>
                <a:latin typeface="Segoe UI"/>
                <a:ea typeface="Segoe UI" pitchFamily="34" charset="0"/>
                <a:cs typeface="Segoe UI" pitchFamily="34" charset="0"/>
              </a:rPr>
              <a:t>Teamwork</a:t>
            </a:r>
            <a:endParaRPr lang="en-US" sz="1840" b="1">
              <a:solidFill>
                <a:srgbClr val="0078D4"/>
              </a:solidFill>
              <a:latin typeface="Segoe UI"/>
            </a:endParaRPr>
          </a:p>
        </p:txBody>
      </p:sp>
      <p:sp>
        <p:nvSpPr>
          <p:cNvPr id="97" name="Cloud identity mgmt">
            <a:extLst>
              <a:ext uri="{FF2B5EF4-FFF2-40B4-BE49-F238E27FC236}">
                <a16:creationId xmlns:a16="http://schemas.microsoft.com/office/drawing/2014/main" id="{CCE9C7DF-6311-4D24-9940-1D01DFB681B2}"/>
              </a:ext>
            </a:extLst>
          </p:cNvPr>
          <p:cNvSpPr/>
          <p:nvPr/>
        </p:nvSpPr>
        <p:spPr>
          <a:xfrm>
            <a:off x="1220786" y="2577478"/>
            <a:ext cx="3437656" cy="398255"/>
          </a:xfrm>
          <a:prstGeom prst="rect">
            <a:avLst/>
          </a:prstGeom>
          <a:noFill/>
          <a:ln w="19050" cap="flat" cmpd="sng" algn="ctr">
            <a:noFill/>
            <a:prstDash val="solid"/>
          </a:ln>
          <a:effectLst/>
        </p:spPr>
        <p:txBody>
          <a:bodyPr rot="0" spcFirstLastPara="0" vertOverflow="overflow" horzOverflow="overflow" vert="horz" wrap="square" lIns="93234" tIns="0" rIns="0" bIns="0" numCol="1" spcCol="0" rtlCol="0" fromWordArt="0" anchor="ctr" anchorCtr="0" forceAA="0" compatLnSpc="1">
            <a:prstTxWarp prst="textNoShape">
              <a:avLst/>
            </a:prstTxWarp>
            <a:noAutofit/>
          </a:bodyPr>
          <a:lstStyle/>
          <a:p>
            <a:pPr defTabSz="913685">
              <a:defRPr/>
            </a:pPr>
            <a:endParaRPr lang="en-US" sz="1397" kern="0">
              <a:solidFill>
                <a:srgbClr val="000000"/>
              </a:solidFill>
              <a:latin typeface="Segoe UI"/>
            </a:endParaRPr>
          </a:p>
        </p:txBody>
      </p:sp>
      <p:sp>
        <p:nvSpPr>
          <p:cNvPr id="101" name="TextBox 100">
            <a:extLst>
              <a:ext uri="{FF2B5EF4-FFF2-40B4-BE49-F238E27FC236}">
                <a16:creationId xmlns:a16="http://schemas.microsoft.com/office/drawing/2014/main" id="{7FB3594F-2A30-4262-8CB7-0B7DBC9393CD}"/>
              </a:ext>
            </a:extLst>
          </p:cNvPr>
          <p:cNvSpPr txBox="1"/>
          <p:nvPr/>
        </p:nvSpPr>
        <p:spPr>
          <a:xfrm>
            <a:off x="7224947" y="2071279"/>
            <a:ext cx="4291711" cy="1984844"/>
          </a:xfrm>
          <a:prstGeom prst="rect">
            <a:avLst/>
          </a:prstGeom>
          <a:noFill/>
        </p:spPr>
        <p:txBody>
          <a:bodyPr wrap="square" lIns="186494" tIns="149196" rIns="186494" bIns="149196" rtlCol="0" anchor="t">
            <a:spAutoFit/>
          </a:bodyPr>
          <a:lstStyle/>
          <a:p>
            <a:pPr algn="ctr" defTabSz="951051">
              <a:lnSpc>
                <a:spcPct val="90000"/>
              </a:lnSpc>
              <a:spcAft>
                <a:spcPts val="612"/>
              </a:spcAft>
              <a:defRPr/>
            </a:pPr>
            <a:r>
              <a:rPr lang="en-AU" sz="2800" b="1">
                <a:solidFill>
                  <a:srgbClr val="0078D4"/>
                </a:solidFill>
                <a:latin typeface="Segoe UI"/>
              </a:rPr>
              <a:t>Microsoft 365 Business Standard</a:t>
            </a:r>
            <a:endParaRPr lang="en-US"/>
          </a:p>
          <a:p>
            <a:pPr algn="ctr" defTabSz="951051">
              <a:lnSpc>
                <a:spcPct val="90000"/>
              </a:lnSpc>
              <a:spcAft>
                <a:spcPts val="612"/>
              </a:spcAft>
              <a:defRPr/>
            </a:pPr>
            <a:r>
              <a:rPr lang="en-AU" sz="2000">
                <a:solidFill>
                  <a:srgbClr val="282828"/>
                </a:solidFill>
                <a:latin typeface="Segoe UI"/>
              </a:rPr>
              <a:t>A single, integrated solution to help SMBs securely run and </a:t>
            </a:r>
            <a:br>
              <a:rPr lang="en-AU" sz="2000">
                <a:solidFill>
                  <a:srgbClr val="282828"/>
                </a:solidFill>
                <a:latin typeface="Segoe UI"/>
              </a:rPr>
            </a:br>
            <a:r>
              <a:rPr lang="en-AU" sz="2000">
                <a:solidFill>
                  <a:srgbClr val="282828"/>
                </a:solidFill>
                <a:latin typeface="Segoe UI"/>
              </a:rPr>
              <a:t>grow their business.</a:t>
            </a:r>
            <a:endParaRPr lang="en-AU" sz="2000">
              <a:solidFill>
                <a:srgbClr val="282828"/>
              </a:solidFill>
              <a:latin typeface="Segoe UI"/>
              <a:cs typeface="Segoe UI"/>
            </a:endParaRPr>
          </a:p>
        </p:txBody>
      </p:sp>
      <p:grpSp>
        <p:nvGrpSpPr>
          <p:cNvPr id="44" name="Group 43">
            <a:extLst>
              <a:ext uri="{FF2B5EF4-FFF2-40B4-BE49-F238E27FC236}">
                <a16:creationId xmlns:a16="http://schemas.microsoft.com/office/drawing/2014/main" id="{A7DA0877-6133-334F-86DD-2204E50579FE}"/>
              </a:ext>
            </a:extLst>
          </p:cNvPr>
          <p:cNvGrpSpPr/>
          <p:nvPr/>
        </p:nvGrpSpPr>
        <p:grpSpPr>
          <a:xfrm>
            <a:off x="8781194" y="4212477"/>
            <a:ext cx="1684748" cy="1681806"/>
            <a:chOff x="8565324" y="4250842"/>
            <a:chExt cx="1684987" cy="1682044"/>
          </a:xfrm>
        </p:grpSpPr>
        <p:sp>
          <p:nvSpPr>
            <p:cNvPr id="45" name="Oval 44">
              <a:extLst>
                <a:ext uri="{FF2B5EF4-FFF2-40B4-BE49-F238E27FC236}">
                  <a16:creationId xmlns:a16="http://schemas.microsoft.com/office/drawing/2014/main" id="{5FA35F59-C644-8047-91DA-40DC4F721289}"/>
                </a:ext>
              </a:extLst>
            </p:cNvPr>
            <p:cNvSpPr/>
            <p:nvPr/>
          </p:nvSpPr>
          <p:spPr bwMode="auto">
            <a:xfrm>
              <a:off x="8568267" y="4250842"/>
              <a:ext cx="1682044" cy="1682044"/>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79"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6" name="TextBox 45">
              <a:extLst>
                <a:ext uri="{FF2B5EF4-FFF2-40B4-BE49-F238E27FC236}">
                  <a16:creationId xmlns:a16="http://schemas.microsoft.com/office/drawing/2014/main" id="{7C6BFAD7-2184-F64E-A9A7-2C9F56184DE4}"/>
                </a:ext>
              </a:extLst>
            </p:cNvPr>
            <p:cNvSpPr txBox="1"/>
            <p:nvPr/>
          </p:nvSpPr>
          <p:spPr>
            <a:xfrm>
              <a:off x="8565324" y="4494271"/>
              <a:ext cx="1595541" cy="1037269"/>
            </a:xfrm>
            <a:prstGeom prst="rect">
              <a:avLst/>
            </a:prstGeom>
            <a:noFill/>
          </p:spPr>
          <p:txBody>
            <a:bodyPr wrap="square" lIns="182828" tIns="146262" rIns="182828" bIns="146262" rtlCol="0">
              <a:spAutoFit/>
            </a:bodyPr>
            <a:lstStyle/>
            <a:p>
              <a:pPr algn="ctr" defTabSz="932317">
                <a:lnSpc>
                  <a:spcPct val="90000"/>
                </a:lnSpc>
                <a:spcAft>
                  <a:spcPts val="600"/>
                </a:spcAft>
                <a:defRPr/>
              </a:pPr>
              <a:r>
                <a:rPr lang="en-AU" sz="3000" b="1" spc="-150">
                  <a:solidFill>
                    <a:srgbClr val="FFFFFF"/>
                  </a:solidFill>
                  <a:latin typeface="Segoe UI"/>
                </a:rPr>
                <a:t>$12.50 </a:t>
              </a:r>
            </a:p>
            <a:p>
              <a:pPr algn="ctr" defTabSz="932317">
                <a:lnSpc>
                  <a:spcPct val="90000"/>
                </a:lnSpc>
                <a:spcAft>
                  <a:spcPts val="600"/>
                </a:spcAft>
                <a:defRPr/>
              </a:pPr>
              <a:r>
                <a:rPr lang="en-AU" sz="1800" b="1">
                  <a:solidFill>
                    <a:srgbClr val="FFFFFF"/>
                  </a:solidFill>
                  <a:latin typeface="Segoe UI"/>
                </a:rPr>
                <a:t> monthly</a:t>
              </a:r>
              <a:endParaRPr lang="en-US" sz="1800" b="1">
                <a:solidFill>
                  <a:srgbClr val="FFFFFF"/>
                </a:solidFill>
                <a:latin typeface="Segoe UI"/>
              </a:endParaRPr>
            </a:p>
          </p:txBody>
        </p:sp>
      </p:grpSp>
    </p:spTree>
    <p:extLst>
      <p:ext uri="{BB962C8B-B14F-4D97-AF65-F5344CB8AC3E}">
        <p14:creationId xmlns:p14="http://schemas.microsoft.com/office/powerpoint/2010/main" val="96422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anim calcmode="lin" valueType="num">
                                      <p:cBhvr>
                                        <p:cTn id="29" dur="500" fill="hold"/>
                                        <p:tgtEl>
                                          <p:spTgt spid="87"/>
                                        </p:tgtEl>
                                        <p:attrNameLst>
                                          <p:attrName>ppt_x</p:attrName>
                                        </p:attrNameLst>
                                      </p:cBhvr>
                                      <p:tavLst>
                                        <p:tav tm="0">
                                          <p:val>
                                            <p:strVal val="#ppt_x"/>
                                          </p:val>
                                        </p:tav>
                                        <p:tav tm="100000">
                                          <p:val>
                                            <p:strVal val="#ppt_x"/>
                                          </p:val>
                                        </p:tav>
                                      </p:tavLst>
                                    </p:anim>
                                    <p:anim calcmode="lin" valueType="num">
                                      <p:cBhvr>
                                        <p:cTn id="30" dur="500" fill="hold"/>
                                        <p:tgtEl>
                                          <p:spTgt spid="87"/>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anim calcmode="lin" valueType="num">
                                      <p:cBhvr>
                                        <p:cTn id="35" dur="500" fill="hold"/>
                                        <p:tgtEl>
                                          <p:spTgt spid="57"/>
                                        </p:tgtEl>
                                        <p:attrNameLst>
                                          <p:attrName>ppt_x</p:attrName>
                                        </p:attrNameLst>
                                      </p:cBhvr>
                                      <p:tavLst>
                                        <p:tav tm="0">
                                          <p:val>
                                            <p:strVal val="#ppt_x"/>
                                          </p:val>
                                        </p:tav>
                                        <p:tav tm="100000">
                                          <p:val>
                                            <p:strVal val="#ppt_x"/>
                                          </p:val>
                                        </p:tav>
                                      </p:tavLst>
                                    </p:anim>
                                    <p:anim calcmode="lin" valueType="num">
                                      <p:cBhvr>
                                        <p:cTn id="36" dur="500" fill="hold"/>
                                        <p:tgtEl>
                                          <p:spTgt spid="57"/>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anim calcmode="lin" valueType="num">
                                      <p:cBhvr>
                                        <p:cTn id="41" dur="500" fill="hold"/>
                                        <p:tgtEl>
                                          <p:spTgt spid="66"/>
                                        </p:tgtEl>
                                        <p:attrNameLst>
                                          <p:attrName>ppt_x</p:attrName>
                                        </p:attrNameLst>
                                      </p:cBhvr>
                                      <p:tavLst>
                                        <p:tav tm="0">
                                          <p:val>
                                            <p:strVal val="#ppt_x"/>
                                          </p:val>
                                        </p:tav>
                                        <p:tav tm="100000">
                                          <p:val>
                                            <p:strVal val="#ppt_x"/>
                                          </p:val>
                                        </p:tav>
                                      </p:tavLst>
                                    </p:anim>
                                    <p:anim calcmode="lin" valueType="num">
                                      <p:cBhvr>
                                        <p:cTn id="42" dur="500" fill="hold"/>
                                        <p:tgtEl>
                                          <p:spTgt spid="66"/>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anim calcmode="lin" valueType="num">
                                      <p:cBhvr>
                                        <p:cTn id="47" dur="500" fill="hold"/>
                                        <p:tgtEl>
                                          <p:spTgt spid="62"/>
                                        </p:tgtEl>
                                        <p:attrNameLst>
                                          <p:attrName>ppt_x</p:attrName>
                                        </p:attrNameLst>
                                      </p:cBhvr>
                                      <p:tavLst>
                                        <p:tav tm="0">
                                          <p:val>
                                            <p:strVal val="#ppt_x"/>
                                          </p:val>
                                        </p:tav>
                                        <p:tav tm="100000">
                                          <p:val>
                                            <p:strVal val="#ppt_x"/>
                                          </p:val>
                                        </p:tav>
                                      </p:tavLst>
                                    </p:anim>
                                    <p:anim calcmode="lin" valueType="num">
                                      <p:cBhvr>
                                        <p:cTn id="48" dur="500" fill="hold"/>
                                        <p:tgtEl>
                                          <p:spTgt spid="6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anim calcmode="lin" valueType="num">
                                      <p:cBhvr>
                                        <p:cTn id="53" dur="500" fill="hold"/>
                                        <p:tgtEl>
                                          <p:spTgt spid="80"/>
                                        </p:tgtEl>
                                        <p:attrNameLst>
                                          <p:attrName>ppt_x</p:attrName>
                                        </p:attrNameLst>
                                      </p:cBhvr>
                                      <p:tavLst>
                                        <p:tav tm="0">
                                          <p:val>
                                            <p:strVal val="#ppt_x"/>
                                          </p:val>
                                        </p:tav>
                                        <p:tav tm="100000">
                                          <p:val>
                                            <p:strVal val="#ppt_x"/>
                                          </p:val>
                                        </p:tav>
                                      </p:tavLst>
                                    </p:anim>
                                    <p:anim calcmode="lin" valueType="num">
                                      <p:cBhvr>
                                        <p:cTn id="54" dur="500" fill="hold"/>
                                        <p:tgtEl>
                                          <p:spTgt spid="80"/>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anim calcmode="lin" valueType="num">
                                      <p:cBhvr>
                                        <p:cTn id="59" dur="500" fill="hold"/>
                                        <p:tgtEl>
                                          <p:spTgt spid="86"/>
                                        </p:tgtEl>
                                        <p:attrNameLst>
                                          <p:attrName>ppt_x</p:attrName>
                                        </p:attrNameLst>
                                      </p:cBhvr>
                                      <p:tavLst>
                                        <p:tav tm="0">
                                          <p:val>
                                            <p:strVal val="#ppt_x"/>
                                          </p:val>
                                        </p:tav>
                                        <p:tav tm="100000">
                                          <p:val>
                                            <p:strVal val="#ppt_x"/>
                                          </p:val>
                                        </p:tav>
                                      </p:tavLst>
                                    </p:anim>
                                    <p:anim calcmode="lin" valueType="num">
                                      <p:cBhvr>
                                        <p:cTn id="60" dur="500" fill="hold"/>
                                        <p:tgtEl>
                                          <p:spTgt spid="8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anim calcmode="lin" valueType="num">
                                      <p:cBhvr>
                                        <p:cTn id="65" dur="500" fill="hold"/>
                                        <p:tgtEl>
                                          <p:spTgt spid="83"/>
                                        </p:tgtEl>
                                        <p:attrNameLst>
                                          <p:attrName>ppt_x</p:attrName>
                                        </p:attrNameLst>
                                      </p:cBhvr>
                                      <p:tavLst>
                                        <p:tav tm="0">
                                          <p:val>
                                            <p:strVal val="#ppt_x"/>
                                          </p:val>
                                        </p:tav>
                                        <p:tav tm="100000">
                                          <p:val>
                                            <p:strVal val="#ppt_x"/>
                                          </p:val>
                                        </p:tav>
                                      </p:tavLst>
                                    </p:anim>
                                    <p:anim calcmode="lin" valueType="num">
                                      <p:cBhvr>
                                        <p:cTn id="66" dur="500" fill="hold"/>
                                        <p:tgtEl>
                                          <p:spTgt spid="83"/>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42" presetClass="entr" presetSubtype="0" fill="hold" nodeType="after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500"/>
                                        <p:tgtEl>
                                          <p:spTgt spid="76"/>
                                        </p:tgtEl>
                                      </p:cBhvr>
                                    </p:animEffect>
                                    <p:anim calcmode="lin" valueType="num">
                                      <p:cBhvr>
                                        <p:cTn id="71" dur="500" fill="hold"/>
                                        <p:tgtEl>
                                          <p:spTgt spid="76"/>
                                        </p:tgtEl>
                                        <p:attrNameLst>
                                          <p:attrName>ppt_x</p:attrName>
                                        </p:attrNameLst>
                                      </p:cBhvr>
                                      <p:tavLst>
                                        <p:tav tm="0">
                                          <p:val>
                                            <p:strVal val="#ppt_x"/>
                                          </p:val>
                                        </p:tav>
                                        <p:tav tm="100000">
                                          <p:val>
                                            <p:strVal val="#ppt_x"/>
                                          </p:val>
                                        </p:tav>
                                      </p:tavLst>
                                    </p:anim>
                                    <p:anim calcmode="lin" valueType="num">
                                      <p:cBhvr>
                                        <p:cTn id="72" dur="500" fill="hold"/>
                                        <p:tgtEl>
                                          <p:spTgt spid="7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fade">
                                      <p:cBhvr>
                                        <p:cTn id="76" dur="500"/>
                                        <p:tgtEl>
                                          <p:spTgt spid="101"/>
                                        </p:tgtEl>
                                      </p:cBhvr>
                                    </p:animEffect>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1000" fill="hold"/>
                                        <p:tgtEl>
                                          <p:spTgt spid="44"/>
                                        </p:tgtEl>
                                        <p:attrNameLst>
                                          <p:attrName>ppt_w</p:attrName>
                                        </p:attrNameLst>
                                      </p:cBhvr>
                                      <p:tavLst>
                                        <p:tav tm="0">
                                          <p:val>
                                            <p:fltVal val="0"/>
                                          </p:val>
                                        </p:tav>
                                        <p:tav tm="100000">
                                          <p:val>
                                            <p:strVal val="#ppt_w"/>
                                          </p:val>
                                        </p:tav>
                                      </p:tavLst>
                                    </p:anim>
                                    <p:anim calcmode="lin" valueType="num">
                                      <p:cBhvr>
                                        <p:cTn id="81" dur="1000" fill="hold"/>
                                        <p:tgtEl>
                                          <p:spTgt spid="44"/>
                                        </p:tgtEl>
                                        <p:attrNameLst>
                                          <p:attrName>ppt_h</p:attrName>
                                        </p:attrNameLst>
                                      </p:cBhvr>
                                      <p:tavLst>
                                        <p:tav tm="0">
                                          <p:val>
                                            <p:fltVal val="0"/>
                                          </p:val>
                                        </p:tav>
                                        <p:tav tm="100000">
                                          <p:val>
                                            <p:strVal val="#ppt_h"/>
                                          </p:val>
                                        </p:tav>
                                      </p:tavLst>
                                    </p:anim>
                                    <p:anim calcmode="lin" valueType="num">
                                      <p:cBhvr>
                                        <p:cTn id="82" dur="1000" fill="hold"/>
                                        <p:tgtEl>
                                          <p:spTgt spid="44"/>
                                        </p:tgtEl>
                                        <p:attrNameLst>
                                          <p:attrName>style.rotation</p:attrName>
                                        </p:attrNameLst>
                                      </p:cBhvr>
                                      <p:tavLst>
                                        <p:tav tm="0">
                                          <p:val>
                                            <p:fltVal val="90"/>
                                          </p:val>
                                        </p:tav>
                                        <p:tav tm="100000">
                                          <p:val>
                                            <p:fltVal val="0"/>
                                          </p:val>
                                        </p:tav>
                                      </p:tavLst>
                                    </p:anim>
                                    <p:animEffect transition="in" filter="fade">
                                      <p:cBhvr>
                                        <p:cTn id="8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6" grpId="0"/>
      <p:bldP spid="87" grpId="0"/>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477F-E540-415B-A28B-DA8259D84875}"/>
              </a:ext>
            </a:extLst>
          </p:cNvPr>
          <p:cNvSpPr>
            <a:spLocks noGrp="1"/>
          </p:cNvSpPr>
          <p:nvPr>
            <p:ph type="title"/>
          </p:nvPr>
        </p:nvSpPr>
        <p:spPr/>
        <p:txBody>
          <a:bodyPr/>
          <a:lstStyle/>
          <a:p>
            <a:r>
              <a:rPr lang="en-US"/>
              <a:t>Take your business to the next level with these services.</a:t>
            </a:r>
          </a:p>
        </p:txBody>
      </p:sp>
      <p:sp>
        <p:nvSpPr>
          <p:cNvPr id="6" name="Content Placeholder 5">
            <a:extLst>
              <a:ext uri="{FF2B5EF4-FFF2-40B4-BE49-F238E27FC236}">
                <a16:creationId xmlns:a16="http://schemas.microsoft.com/office/drawing/2014/main" id="{8BD5AD6D-FC78-458B-8BBF-07AF914B9C5C}"/>
              </a:ext>
            </a:extLst>
          </p:cNvPr>
          <p:cNvSpPr>
            <a:spLocks noGrp="1"/>
          </p:cNvSpPr>
          <p:nvPr>
            <p:ph sz="quarter" idx="17"/>
          </p:nvPr>
        </p:nvSpPr>
        <p:spPr/>
        <p:txBody>
          <a:bodyPr/>
          <a:lstStyle/>
          <a:p>
            <a:endParaRPr lang="en-US"/>
          </a:p>
        </p:txBody>
      </p:sp>
      <p:sp>
        <p:nvSpPr>
          <p:cNvPr id="7" name="Content Placeholder 6">
            <a:extLst>
              <a:ext uri="{FF2B5EF4-FFF2-40B4-BE49-F238E27FC236}">
                <a16:creationId xmlns:a16="http://schemas.microsoft.com/office/drawing/2014/main" id="{08950B81-44AB-4335-8B49-2F28CD91D27C}"/>
              </a:ext>
            </a:extLst>
          </p:cNvPr>
          <p:cNvSpPr>
            <a:spLocks noGrp="1"/>
          </p:cNvSpPr>
          <p:nvPr>
            <p:ph sz="quarter" idx="18"/>
          </p:nvPr>
        </p:nvSpPr>
        <p:spPr/>
        <p:txBody>
          <a:bodyPr/>
          <a:lstStyle/>
          <a:p>
            <a:endParaRPr lang="en-US"/>
          </a:p>
        </p:txBody>
      </p:sp>
      <p:sp>
        <p:nvSpPr>
          <p:cNvPr id="3" name="Text Placeholder 2">
            <a:extLst>
              <a:ext uri="{FF2B5EF4-FFF2-40B4-BE49-F238E27FC236}">
                <a16:creationId xmlns:a16="http://schemas.microsoft.com/office/drawing/2014/main" id="{CFFCE8C0-CB40-4DAD-9172-1BDE5424CA48}"/>
              </a:ext>
            </a:extLst>
          </p:cNvPr>
          <p:cNvSpPr>
            <a:spLocks noGrp="1"/>
          </p:cNvSpPr>
          <p:nvPr>
            <p:ph type="body" sz="quarter" idx="11"/>
          </p:nvPr>
        </p:nvSpPr>
        <p:spPr>
          <a:xfrm>
            <a:off x="434977" y="5026024"/>
            <a:ext cx="2706624" cy="738664"/>
          </a:xfrm>
        </p:spPr>
        <p:txBody>
          <a:bodyPr/>
          <a:lstStyle/>
          <a:p>
            <a:r>
              <a:rPr lang="en-US">
                <a:highlight>
                  <a:srgbClr val="FFFF00"/>
                </a:highlight>
              </a:rPr>
              <a:t>[Partner to customize with unique service offerings.]</a:t>
            </a:r>
            <a:br>
              <a:rPr lang="en-US">
                <a:highlight>
                  <a:srgbClr val="FFFF00"/>
                </a:highlight>
              </a:rPr>
            </a:br>
            <a:endParaRPr lang="en-US">
              <a:highlight>
                <a:srgbClr val="FFFF00"/>
              </a:highlight>
            </a:endParaRPr>
          </a:p>
        </p:txBody>
      </p:sp>
      <p:sp>
        <p:nvSpPr>
          <p:cNvPr id="4" name="Text Placeholder 3">
            <a:extLst>
              <a:ext uri="{FF2B5EF4-FFF2-40B4-BE49-F238E27FC236}">
                <a16:creationId xmlns:a16="http://schemas.microsoft.com/office/drawing/2014/main" id="{1DF4446C-B821-4925-8D46-29FDEB682703}"/>
              </a:ext>
            </a:extLst>
          </p:cNvPr>
          <p:cNvSpPr>
            <a:spLocks noGrp="1"/>
          </p:cNvSpPr>
          <p:nvPr>
            <p:ph type="body" sz="quarter" idx="12"/>
          </p:nvPr>
        </p:nvSpPr>
        <p:spPr>
          <a:xfrm>
            <a:off x="3387218" y="5026025"/>
            <a:ext cx="2706624" cy="841256"/>
          </a:xfrm>
        </p:spPr>
        <p:txBody>
          <a:bodyPr/>
          <a:lstStyle/>
          <a:p>
            <a:r>
              <a:rPr lang="en-US">
                <a:highlight>
                  <a:srgbClr val="FFFF00"/>
                </a:highlight>
              </a:rPr>
              <a:t>[Partner to customize with unique service offerings.]</a:t>
            </a:r>
          </a:p>
          <a:p>
            <a:endParaRPr lang="en-US"/>
          </a:p>
        </p:txBody>
      </p:sp>
      <p:sp>
        <p:nvSpPr>
          <p:cNvPr id="5" name="Text Placeholder 4">
            <a:extLst>
              <a:ext uri="{FF2B5EF4-FFF2-40B4-BE49-F238E27FC236}">
                <a16:creationId xmlns:a16="http://schemas.microsoft.com/office/drawing/2014/main" id="{86D643BE-E15A-4A8A-B943-16D0801687A2}"/>
              </a:ext>
            </a:extLst>
          </p:cNvPr>
          <p:cNvSpPr>
            <a:spLocks noGrp="1"/>
          </p:cNvSpPr>
          <p:nvPr>
            <p:ph type="body" sz="quarter" idx="13"/>
          </p:nvPr>
        </p:nvSpPr>
        <p:spPr>
          <a:xfrm>
            <a:off x="6339460" y="5026025"/>
            <a:ext cx="2706624" cy="841256"/>
          </a:xfrm>
        </p:spPr>
        <p:txBody>
          <a:bodyPr/>
          <a:lstStyle/>
          <a:p>
            <a:r>
              <a:rPr lang="en-US">
                <a:highlight>
                  <a:srgbClr val="FFFF00"/>
                </a:highlight>
              </a:rPr>
              <a:t>[Partner to customize with unique service offerings.]</a:t>
            </a:r>
          </a:p>
          <a:p>
            <a:endParaRPr lang="en-US"/>
          </a:p>
        </p:txBody>
      </p:sp>
      <p:sp>
        <p:nvSpPr>
          <p:cNvPr id="8" name="Content Placeholder 7">
            <a:extLst>
              <a:ext uri="{FF2B5EF4-FFF2-40B4-BE49-F238E27FC236}">
                <a16:creationId xmlns:a16="http://schemas.microsoft.com/office/drawing/2014/main" id="{D1E27844-3E6C-4C37-90E9-4BE4D140CF82}"/>
              </a:ext>
            </a:extLst>
          </p:cNvPr>
          <p:cNvSpPr>
            <a:spLocks noGrp="1"/>
          </p:cNvSpPr>
          <p:nvPr>
            <p:ph sz="quarter" idx="19"/>
          </p:nvPr>
        </p:nvSpPr>
        <p:spPr/>
        <p:txBody>
          <a:bodyPr/>
          <a:lstStyle/>
          <a:p>
            <a:endParaRPr lang="en-US"/>
          </a:p>
        </p:txBody>
      </p:sp>
      <p:sp>
        <p:nvSpPr>
          <p:cNvPr id="9" name="Content Placeholder 8">
            <a:extLst>
              <a:ext uri="{FF2B5EF4-FFF2-40B4-BE49-F238E27FC236}">
                <a16:creationId xmlns:a16="http://schemas.microsoft.com/office/drawing/2014/main" id="{4D481687-510B-4A3C-A274-4A0F78AD914E}"/>
              </a:ext>
            </a:extLst>
          </p:cNvPr>
          <p:cNvSpPr>
            <a:spLocks noGrp="1"/>
          </p:cNvSpPr>
          <p:nvPr>
            <p:ph sz="quarter" idx="20"/>
          </p:nvPr>
        </p:nvSpPr>
        <p:spPr/>
        <p:txBody>
          <a:bodyPr/>
          <a:lstStyle/>
          <a:p>
            <a:endParaRPr lang="en-US"/>
          </a:p>
        </p:txBody>
      </p:sp>
      <p:sp>
        <p:nvSpPr>
          <p:cNvPr id="10" name="Text Placeholder 9">
            <a:extLst>
              <a:ext uri="{FF2B5EF4-FFF2-40B4-BE49-F238E27FC236}">
                <a16:creationId xmlns:a16="http://schemas.microsoft.com/office/drawing/2014/main" id="{0E4EEB45-0E22-4802-8F95-612159A084DF}"/>
              </a:ext>
            </a:extLst>
          </p:cNvPr>
          <p:cNvSpPr>
            <a:spLocks noGrp="1"/>
          </p:cNvSpPr>
          <p:nvPr>
            <p:ph type="body" sz="quarter" idx="21"/>
          </p:nvPr>
        </p:nvSpPr>
        <p:spPr>
          <a:xfrm>
            <a:off x="9291701" y="5026025"/>
            <a:ext cx="2706624" cy="841256"/>
          </a:xfrm>
        </p:spPr>
        <p:txBody>
          <a:bodyPr/>
          <a:lstStyle/>
          <a:p>
            <a:r>
              <a:rPr lang="en-US">
                <a:highlight>
                  <a:srgbClr val="FFFF00"/>
                </a:highlight>
              </a:rPr>
              <a:t>[Partner to customize with unique service offerings.]</a:t>
            </a:r>
          </a:p>
          <a:p>
            <a:endParaRPr lang="en-US"/>
          </a:p>
        </p:txBody>
      </p:sp>
      <p:sp>
        <p:nvSpPr>
          <p:cNvPr id="11" name="TextBox 10">
            <a:extLst>
              <a:ext uri="{FF2B5EF4-FFF2-40B4-BE49-F238E27FC236}">
                <a16:creationId xmlns:a16="http://schemas.microsoft.com/office/drawing/2014/main" id="{C5D04DC5-6EE1-4D86-9537-4F42AB62FF0B}"/>
              </a:ext>
            </a:extLst>
          </p:cNvPr>
          <p:cNvSpPr txBox="1"/>
          <p:nvPr/>
        </p:nvSpPr>
        <p:spPr>
          <a:xfrm>
            <a:off x="434975" y="5629619"/>
            <a:ext cx="11563350" cy="1292662"/>
          </a:xfrm>
          <a:prstGeom prst="rect">
            <a:avLst/>
          </a:prstGeom>
          <a:noFill/>
        </p:spPr>
        <p:txBody>
          <a:bodyPr wrap="square" lIns="182880" tIns="146304" rIns="182880" bIns="146304" rtlCol="0">
            <a:spAutoFit/>
          </a:bodyPr>
          <a:lstStyle/>
          <a:p>
            <a:pPr>
              <a:lnSpc>
                <a:spcPct val="90000"/>
              </a:lnSpc>
              <a:spcAft>
                <a:spcPts val="600"/>
              </a:spcAft>
            </a:pPr>
            <a:r>
              <a:rPr lang="en-US" sz="2400" b="1">
                <a:solidFill>
                  <a:srgbClr val="FF0000"/>
                </a:solidFill>
              </a:rPr>
              <a:t>[!Delete this Message!] </a:t>
            </a:r>
            <a:r>
              <a:rPr lang="en-US" sz="2400">
                <a:solidFill>
                  <a:srgbClr val="FF0000"/>
                </a:solidFill>
              </a:rPr>
              <a:t>Partner: Looking for creative ideas about what to offer? Check the appendix for suggested sales scenarios and more offerings templates. </a:t>
            </a:r>
            <a:r>
              <a:rPr lang="en-US" sz="2400" b="1">
                <a:solidFill>
                  <a:srgbClr val="FF0000"/>
                </a:solidFill>
              </a:rPr>
              <a:t>[!Delete this Message!]</a:t>
            </a:r>
          </a:p>
        </p:txBody>
      </p:sp>
    </p:spTree>
    <p:extLst>
      <p:ext uri="{BB962C8B-B14F-4D97-AF65-F5344CB8AC3E}">
        <p14:creationId xmlns:p14="http://schemas.microsoft.com/office/powerpoint/2010/main" val="10654642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83BF98-82CA-47D9-9D24-DF58083B75D0}"/>
              </a:ext>
            </a:extLst>
          </p:cNvPr>
          <p:cNvSpPr>
            <a:spLocks noGrp="1"/>
          </p:cNvSpPr>
          <p:nvPr>
            <p:ph type="title"/>
          </p:nvPr>
        </p:nvSpPr>
        <p:spPr/>
        <p:txBody>
          <a:bodyPr/>
          <a:lstStyle/>
          <a:p>
            <a:r>
              <a:rPr lang="en-US"/>
              <a:t>Case studies</a:t>
            </a:r>
          </a:p>
        </p:txBody>
      </p:sp>
      <p:sp>
        <p:nvSpPr>
          <p:cNvPr id="10" name="Text Placeholder 9">
            <a:extLst>
              <a:ext uri="{FF2B5EF4-FFF2-40B4-BE49-F238E27FC236}">
                <a16:creationId xmlns:a16="http://schemas.microsoft.com/office/drawing/2014/main" id="{8E1B0893-DA49-4266-A60B-E898D26A8B4B}"/>
              </a:ext>
            </a:extLst>
          </p:cNvPr>
          <p:cNvSpPr>
            <a:spLocks noGrp="1"/>
          </p:cNvSpPr>
          <p:nvPr>
            <p:ph type="body" sz="quarter" idx="10"/>
          </p:nvPr>
        </p:nvSpPr>
        <p:spPr/>
        <p:txBody>
          <a:bodyPr/>
          <a:lstStyle/>
          <a:p>
            <a:pPr lvl="2"/>
            <a:r>
              <a:rPr lang="en-US"/>
              <a:t>“We’re really excited about being in the cloud and having modern technology. We run more efficiently and stay connected.” </a:t>
            </a:r>
          </a:p>
          <a:p>
            <a:pPr lvl="3"/>
            <a:r>
              <a:rPr lang="en-US"/>
              <a:t>Teri </a:t>
            </a:r>
            <a:r>
              <a:rPr lang="en-US" err="1"/>
              <a:t>Leicher</a:t>
            </a:r>
            <a:r>
              <a:rPr lang="en-US"/>
              <a:t>, Owner and Managing Partner, Jack’s Diving Locker</a:t>
            </a:r>
          </a:p>
        </p:txBody>
      </p:sp>
      <p:sp>
        <p:nvSpPr>
          <p:cNvPr id="13" name="Text Placeholder 12">
            <a:extLst>
              <a:ext uri="{FF2B5EF4-FFF2-40B4-BE49-F238E27FC236}">
                <a16:creationId xmlns:a16="http://schemas.microsoft.com/office/drawing/2014/main" id="{033CB500-9887-456F-9395-9B414AFB89A9}"/>
              </a:ext>
            </a:extLst>
          </p:cNvPr>
          <p:cNvSpPr>
            <a:spLocks noGrp="1"/>
          </p:cNvSpPr>
          <p:nvPr>
            <p:ph type="body" sz="quarter" idx="13"/>
          </p:nvPr>
        </p:nvSpPr>
        <p:spPr/>
        <p:txBody>
          <a:bodyPr/>
          <a:lstStyle/>
          <a:p>
            <a:r>
              <a:rPr lang="en-US"/>
              <a:t>Jack’s Diving Locker</a:t>
            </a:r>
          </a:p>
        </p:txBody>
      </p:sp>
      <p:pic>
        <p:nvPicPr>
          <p:cNvPr id="33" name="Picture Placeholder 32">
            <a:extLst>
              <a:ext uri="{FF2B5EF4-FFF2-40B4-BE49-F238E27FC236}">
                <a16:creationId xmlns:a16="http://schemas.microsoft.com/office/drawing/2014/main" id="{5C83D8BC-DFE3-4247-809C-2542E99D8364}"/>
              </a:ext>
            </a:extLst>
          </p:cNvPr>
          <p:cNvPicPr>
            <a:picLocks noGrp="1" noChangeAspect="1"/>
          </p:cNvPicPr>
          <p:nvPr>
            <p:ph type="pic" sz="quarter" idx="16"/>
          </p:nvPr>
        </p:nvPicPr>
        <p:blipFill rotWithShape="1">
          <a:blip r:embed="rId3"/>
          <a:srcRect l="3618" t="2" r="-68572" b="-1"/>
          <a:stretch/>
        </p:blipFill>
        <p:spPr>
          <a:xfrm>
            <a:off x="596712" y="2028737"/>
            <a:ext cx="3543893" cy="1317950"/>
          </a:xfrm>
        </p:spPr>
      </p:pic>
      <p:sp>
        <p:nvSpPr>
          <p:cNvPr id="11" name="Text Placeholder 10">
            <a:extLst>
              <a:ext uri="{FF2B5EF4-FFF2-40B4-BE49-F238E27FC236}">
                <a16:creationId xmlns:a16="http://schemas.microsoft.com/office/drawing/2014/main" id="{57D09B67-D90B-4A0D-AE7A-DDF08C7A7090}"/>
              </a:ext>
            </a:extLst>
          </p:cNvPr>
          <p:cNvSpPr>
            <a:spLocks noGrp="1"/>
          </p:cNvSpPr>
          <p:nvPr>
            <p:ph type="body" sz="quarter" idx="17"/>
          </p:nvPr>
        </p:nvSpPr>
        <p:spPr>
          <a:xfrm>
            <a:off x="4445860" y="4242568"/>
            <a:ext cx="3307286" cy="2151270"/>
          </a:xfrm>
        </p:spPr>
        <p:txBody>
          <a:bodyPr/>
          <a:lstStyle/>
          <a:p>
            <a:pPr lvl="2"/>
            <a:r>
              <a:rPr lang="en-US"/>
              <a:t>“There are huge time and cost savings in going with Microsoft. We manage our IT infrastructure with just two IT employees, even though we sell millions of cases of product every year.” </a:t>
            </a:r>
          </a:p>
          <a:p>
            <a:pPr lvl="3"/>
            <a:r>
              <a:rPr lang="en-US"/>
              <a:t>Brad Everts, IT Supervisor, </a:t>
            </a:r>
            <a:br>
              <a:rPr lang="en-US"/>
            </a:br>
            <a:r>
              <a:rPr lang="en-US"/>
              <a:t>Garner Foods</a:t>
            </a:r>
          </a:p>
        </p:txBody>
      </p:sp>
      <p:sp>
        <p:nvSpPr>
          <p:cNvPr id="12" name="Text Placeholder 11">
            <a:extLst>
              <a:ext uri="{FF2B5EF4-FFF2-40B4-BE49-F238E27FC236}">
                <a16:creationId xmlns:a16="http://schemas.microsoft.com/office/drawing/2014/main" id="{2E2B46ED-5FA4-4153-8AF9-051F29F8F76B}"/>
              </a:ext>
            </a:extLst>
          </p:cNvPr>
          <p:cNvSpPr>
            <a:spLocks noGrp="1"/>
          </p:cNvSpPr>
          <p:nvPr>
            <p:ph type="body" sz="quarter" idx="18"/>
          </p:nvPr>
        </p:nvSpPr>
        <p:spPr/>
        <p:txBody>
          <a:bodyPr/>
          <a:lstStyle/>
          <a:p>
            <a:r>
              <a:rPr lang="en-US"/>
              <a:t>Garner Foods</a:t>
            </a:r>
          </a:p>
        </p:txBody>
      </p:sp>
      <p:pic>
        <p:nvPicPr>
          <p:cNvPr id="35" name="Picture Placeholder 34" descr="A picture containing object&#10;&#10;Description automatically generated">
            <a:extLst>
              <a:ext uri="{FF2B5EF4-FFF2-40B4-BE49-F238E27FC236}">
                <a16:creationId xmlns:a16="http://schemas.microsoft.com/office/drawing/2014/main" id="{E677DCF5-69FD-40FB-B817-B527181D0883}"/>
              </a:ext>
            </a:extLst>
          </p:cNvPr>
          <p:cNvPicPr>
            <a:picLocks noGrp="1" noChangeAspect="1"/>
          </p:cNvPicPr>
          <p:nvPr>
            <p:ph type="pic" sz="quarter" idx="19"/>
          </p:nvPr>
        </p:nvPicPr>
        <p:blipFill rotWithShape="1">
          <a:blip r:embed="rId4"/>
          <a:srcRect t="-1" r="-76678" b="-1"/>
          <a:stretch/>
        </p:blipFill>
        <p:spPr>
          <a:xfrm>
            <a:off x="4445861" y="2028737"/>
            <a:ext cx="3543893" cy="1317950"/>
          </a:xfrm>
        </p:spPr>
      </p:pic>
      <p:sp>
        <p:nvSpPr>
          <p:cNvPr id="14" name="Text Placeholder 13">
            <a:extLst>
              <a:ext uri="{FF2B5EF4-FFF2-40B4-BE49-F238E27FC236}">
                <a16:creationId xmlns:a16="http://schemas.microsoft.com/office/drawing/2014/main" id="{D10842E3-D2D3-449D-BAD9-5F06CA12AACF}"/>
              </a:ext>
            </a:extLst>
          </p:cNvPr>
          <p:cNvSpPr>
            <a:spLocks noGrp="1"/>
          </p:cNvSpPr>
          <p:nvPr>
            <p:ph type="body" sz="quarter" idx="20"/>
          </p:nvPr>
        </p:nvSpPr>
        <p:spPr>
          <a:xfrm>
            <a:off x="8297490" y="4242568"/>
            <a:ext cx="3307286" cy="2151270"/>
          </a:xfrm>
        </p:spPr>
        <p:txBody>
          <a:bodyPr/>
          <a:lstStyle/>
          <a:p>
            <a:pPr lvl="2"/>
            <a:r>
              <a:rPr lang="en-US"/>
              <a:t>“We now have all we need in one portal. I can track and control what I need to meet GDPR standards and implement IT policies across the company in minutes.”</a:t>
            </a:r>
          </a:p>
          <a:p>
            <a:pPr lvl="3"/>
            <a:r>
              <a:rPr lang="en-US"/>
              <a:t>Ryan Taylor, IT Manager, </a:t>
            </a:r>
            <a:r>
              <a:rPr lang="en-US" err="1"/>
              <a:t>iSalon</a:t>
            </a:r>
            <a:endParaRPr lang="en-US"/>
          </a:p>
          <a:p>
            <a:endParaRPr lang="en-US"/>
          </a:p>
        </p:txBody>
      </p:sp>
      <p:sp>
        <p:nvSpPr>
          <p:cNvPr id="15" name="Text Placeholder 14">
            <a:extLst>
              <a:ext uri="{FF2B5EF4-FFF2-40B4-BE49-F238E27FC236}">
                <a16:creationId xmlns:a16="http://schemas.microsoft.com/office/drawing/2014/main" id="{A5C128AF-32D0-430C-BAFA-B06F8975D567}"/>
              </a:ext>
            </a:extLst>
          </p:cNvPr>
          <p:cNvSpPr>
            <a:spLocks noGrp="1"/>
          </p:cNvSpPr>
          <p:nvPr>
            <p:ph type="body" sz="quarter" idx="21"/>
          </p:nvPr>
        </p:nvSpPr>
        <p:spPr/>
        <p:txBody>
          <a:bodyPr/>
          <a:lstStyle/>
          <a:p>
            <a:r>
              <a:rPr lang="en-US"/>
              <a:t>iSalon Software</a:t>
            </a:r>
          </a:p>
        </p:txBody>
      </p:sp>
      <p:pic>
        <p:nvPicPr>
          <p:cNvPr id="37" name="Picture Placeholder 36" descr="A close up of a sign&#10;&#10;Description automatically generated">
            <a:extLst>
              <a:ext uri="{FF2B5EF4-FFF2-40B4-BE49-F238E27FC236}">
                <a16:creationId xmlns:a16="http://schemas.microsoft.com/office/drawing/2014/main" id="{89712BE2-3B9A-4C44-97F6-9ED192454E12}"/>
              </a:ext>
            </a:extLst>
          </p:cNvPr>
          <p:cNvPicPr>
            <a:picLocks noGrp="1" noChangeAspect="1"/>
          </p:cNvPicPr>
          <p:nvPr>
            <p:ph type="pic" sz="quarter" idx="22"/>
          </p:nvPr>
        </p:nvPicPr>
        <p:blipFill rotWithShape="1">
          <a:blip r:embed="rId5"/>
          <a:srcRect t="-1" r="-84584" b="103"/>
          <a:stretch/>
        </p:blipFill>
        <p:spPr>
          <a:xfrm>
            <a:off x="8297491" y="2028737"/>
            <a:ext cx="3543893" cy="1317950"/>
          </a:xfrm>
        </p:spPr>
      </p:pic>
      <p:sp>
        <p:nvSpPr>
          <p:cNvPr id="16" name="Rectangle 15">
            <a:extLst>
              <a:ext uri="{FF2B5EF4-FFF2-40B4-BE49-F238E27FC236}">
                <a16:creationId xmlns:a16="http://schemas.microsoft.com/office/drawing/2014/main" id="{56BE4C38-4269-4C42-9D5B-1A17FE343F3A}"/>
              </a:ext>
            </a:extLst>
          </p:cNvPr>
          <p:cNvSpPr/>
          <p:nvPr/>
        </p:nvSpPr>
        <p:spPr>
          <a:xfrm>
            <a:off x="8855242" y="269078"/>
            <a:ext cx="3291266" cy="11079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spAutoFit/>
          </a:bodyPr>
          <a:lstStyle/>
          <a:p>
            <a:r>
              <a:rPr lang="en-US" sz="1600">
                <a:solidFill>
                  <a:schemeClr val="tx1"/>
                </a:solidFill>
                <a:highlight>
                  <a:srgbClr val="FFFF00"/>
                </a:highlight>
              </a:rPr>
              <a:t>[Partner: Customize with your specific customer case studies or quotes, if available.] </a:t>
            </a:r>
          </a:p>
        </p:txBody>
      </p:sp>
    </p:spTree>
    <p:extLst>
      <p:ext uri="{BB962C8B-B14F-4D97-AF65-F5344CB8AC3E}">
        <p14:creationId xmlns:p14="http://schemas.microsoft.com/office/powerpoint/2010/main" val="190796456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6CEE-0A91-4475-B9A7-904DE04EF5F3}"/>
              </a:ext>
            </a:extLst>
          </p:cNvPr>
          <p:cNvSpPr>
            <a:spLocks noGrp="1"/>
          </p:cNvSpPr>
          <p:nvPr>
            <p:ph type="title"/>
          </p:nvPr>
        </p:nvSpPr>
        <p:spPr/>
        <p:txBody>
          <a:bodyPr/>
          <a:lstStyle/>
          <a:p>
            <a:r>
              <a:rPr lang="en-US">
                <a:solidFill>
                  <a:schemeClr val="bg1"/>
                </a:solidFill>
              </a:rPr>
              <a:t>Next steps</a:t>
            </a:r>
          </a:p>
        </p:txBody>
      </p:sp>
      <p:sp>
        <p:nvSpPr>
          <p:cNvPr id="7" name="Rectangle 6">
            <a:extLst>
              <a:ext uri="{FF2B5EF4-FFF2-40B4-BE49-F238E27FC236}">
                <a16:creationId xmlns:a16="http://schemas.microsoft.com/office/drawing/2014/main" id="{5BE4C8D3-3A4A-4E0B-B0E9-26A2856B3851}"/>
              </a:ext>
            </a:extLst>
          </p:cNvPr>
          <p:cNvSpPr/>
          <p:nvPr/>
        </p:nvSpPr>
        <p:spPr bwMode="auto">
          <a:xfrm rot="5400000">
            <a:off x="-332905" y="329082"/>
            <a:ext cx="7000082" cy="6330804"/>
          </a:xfrm>
          <a:prstGeom prst="rect">
            <a:avLst/>
          </a:prstGeom>
          <a:gradFill>
            <a:gsLst>
              <a:gs pos="0">
                <a:srgbClr val="000000"/>
              </a:gs>
              <a:gs pos="100000">
                <a:srgbClr val="000000">
                  <a:alpha val="0"/>
                </a:srgbClr>
              </a:gs>
            </a:gsLst>
            <a:lin ang="16200000" scaled="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110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a:extLst>
              <a:ext uri="{FF2B5EF4-FFF2-40B4-BE49-F238E27FC236}">
                <a16:creationId xmlns:a16="http://schemas.microsoft.com/office/drawing/2014/main" id="{85295B4F-C9FF-4F24-852D-78992D868A74}"/>
              </a:ext>
            </a:extLst>
          </p:cNvPr>
          <p:cNvSpPr>
            <a:spLocks noGrp="1"/>
          </p:cNvSpPr>
          <p:nvPr>
            <p:ph type="body" sz="quarter" idx="10"/>
          </p:nvPr>
        </p:nvSpPr>
        <p:spPr>
          <a:xfrm>
            <a:off x="434975" y="1213344"/>
            <a:ext cx="4690746" cy="886397"/>
          </a:xfrm>
        </p:spPr>
        <p:txBody>
          <a:bodyPr/>
          <a:lstStyle/>
          <a:p>
            <a:pPr marL="0" lvl="2"/>
            <a:r>
              <a:rPr lang="en-US" sz="3200" spc="-100">
                <a:solidFill>
                  <a:schemeClr val="bg1"/>
                </a:solidFill>
                <a:latin typeface="+mj-lt"/>
              </a:rPr>
              <a:t>Collaborate in the Cloud with Microsoft 365 today.</a:t>
            </a:r>
          </a:p>
        </p:txBody>
      </p:sp>
      <p:sp>
        <p:nvSpPr>
          <p:cNvPr id="10" name="Rectangle 9">
            <a:hlinkClick r:id="rId4"/>
            <a:extLst>
              <a:ext uri="{FF2B5EF4-FFF2-40B4-BE49-F238E27FC236}">
                <a16:creationId xmlns:a16="http://schemas.microsoft.com/office/drawing/2014/main" id="{55D2B02A-FCC8-4A5A-AD54-9E9D3AAF531E}"/>
              </a:ext>
            </a:extLst>
          </p:cNvPr>
          <p:cNvSpPr/>
          <p:nvPr/>
        </p:nvSpPr>
        <p:spPr>
          <a:xfrm>
            <a:off x="434975" y="5289556"/>
            <a:ext cx="6217356" cy="800219"/>
          </a:xfrm>
          <a:prstGeom prst="rect">
            <a:avLst/>
          </a:prstGeom>
          <a:noFill/>
        </p:spPr>
        <p:txBody>
          <a:bodyPr wrap="square" lIns="0" tIns="0" rIns="0" bIns="0">
            <a:spAutoFit/>
          </a:bodyPr>
          <a:lstStyle/>
          <a:p>
            <a:r>
              <a:rPr lang="en-US" sz="2600">
                <a:solidFill>
                  <a:schemeClr val="bg1"/>
                </a:solidFill>
              </a:rPr>
              <a:t>Get everything you need, wherever </a:t>
            </a:r>
            <a:br>
              <a:rPr lang="en-US" sz="2600">
                <a:solidFill>
                  <a:schemeClr val="bg1"/>
                </a:solidFill>
              </a:rPr>
            </a:br>
            <a:r>
              <a:rPr lang="en-US" sz="2600">
                <a:solidFill>
                  <a:schemeClr val="bg1"/>
                </a:solidFill>
              </a:rPr>
              <a:t>you need it, in one solution today!</a:t>
            </a:r>
          </a:p>
        </p:txBody>
      </p:sp>
      <p:sp>
        <p:nvSpPr>
          <p:cNvPr id="15" name="Text Placeholder 24">
            <a:extLst>
              <a:ext uri="{FF2B5EF4-FFF2-40B4-BE49-F238E27FC236}">
                <a16:creationId xmlns:a16="http://schemas.microsoft.com/office/drawing/2014/main" id="{986FE69D-20C8-4FD8-9713-95E0BA5DC9AA}"/>
              </a:ext>
            </a:extLst>
          </p:cNvPr>
          <p:cNvSpPr txBox="1">
            <a:spLocks/>
          </p:cNvSpPr>
          <p:nvPr/>
        </p:nvSpPr>
        <p:spPr>
          <a:xfrm>
            <a:off x="434977" y="2458720"/>
            <a:ext cx="3705224" cy="2354580"/>
          </a:xfrm>
          <a:prstGeom prst="rect">
            <a:avLst/>
          </a:prstGeom>
        </p:spPr>
        <p:txBody>
          <a:bodyPr lIns="0" tIns="0" rIns="0" bIns="0"/>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a:solidFill>
                  <a:schemeClr val="tx1"/>
                </a:solidFill>
                <a:highlight>
                  <a:srgbClr val="FFFF00"/>
                </a:highlight>
              </a:rPr>
              <a:t>[Partner to customize with specific next steps and contact info.]</a:t>
            </a:r>
          </a:p>
        </p:txBody>
      </p:sp>
    </p:spTree>
    <p:extLst>
      <p:ext uri="{BB962C8B-B14F-4D97-AF65-F5344CB8AC3E}">
        <p14:creationId xmlns:p14="http://schemas.microsoft.com/office/powerpoint/2010/main" val="31046540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9C92-DC83-4B0C-8761-558598302812}"/>
              </a:ext>
            </a:extLst>
          </p:cNvPr>
          <p:cNvSpPr>
            <a:spLocks noGrp="1"/>
          </p:cNvSpPr>
          <p:nvPr>
            <p:ph type="title"/>
          </p:nvPr>
        </p:nvSpPr>
        <p:spPr/>
        <p:txBody>
          <a:bodyPr/>
          <a:lstStyle/>
          <a:p>
            <a:br>
              <a:rPr lang="en-US"/>
            </a:br>
            <a:r>
              <a:rPr lang="en-US"/>
              <a:t>Collaborate in the Cloud</a:t>
            </a:r>
            <a:br>
              <a:rPr lang="en-US"/>
            </a:br>
            <a:r>
              <a:rPr lang="en-US"/>
              <a:t>with Microsoft 365</a:t>
            </a:r>
          </a:p>
        </p:txBody>
      </p:sp>
      <p:sp>
        <p:nvSpPr>
          <p:cNvPr id="11" name="Text Placeholder 10">
            <a:extLst>
              <a:ext uri="{FF2B5EF4-FFF2-40B4-BE49-F238E27FC236}">
                <a16:creationId xmlns:a16="http://schemas.microsoft.com/office/drawing/2014/main" id="{4EA3235F-0271-446E-A729-B1F6EEC2719F}"/>
              </a:ext>
            </a:extLst>
          </p:cNvPr>
          <p:cNvSpPr>
            <a:spLocks noGrp="1"/>
          </p:cNvSpPr>
          <p:nvPr>
            <p:ph type="body" sz="quarter" idx="12"/>
          </p:nvPr>
        </p:nvSpPr>
        <p:spPr/>
        <p:txBody>
          <a:bodyPr/>
          <a:lstStyle/>
          <a:p>
            <a:r>
              <a:rPr lang="en-US"/>
              <a:t>Everything you need, wherever </a:t>
            </a:r>
          </a:p>
          <a:p>
            <a:r>
              <a:rPr lang="en-US"/>
              <a:t>you need it, in one solution.</a:t>
            </a:r>
          </a:p>
        </p:txBody>
      </p:sp>
      <p:sp>
        <p:nvSpPr>
          <p:cNvPr id="9" name="Picture Placeholder 8">
            <a:extLst>
              <a:ext uri="{FF2B5EF4-FFF2-40B4-BE49-F238E27FC236}">
                <a16:creationId xmlns:a16="http://schemas.microsoft.com/office/drawing/2014/main" id="{E93CE477-1344-4620-89CB-9F1DE60B00A0}"/>
              </a:ext>
            </a:extLst>
          </p:cNvPr>
          <p:cNvSpPr>
            <a:spLocks noGrp="1"/>
          </p:cNvSpPr>
          <p:nvPr>
            <p:ph type="pic" sz="quarter" idx="19"/>
          </p:nvPr>
        </p:nvSpPr>
        <p:spPr/>
      </p:sp>
    </p:spTree>
    <p:extLst>
      <p:ext uri="{BB962C8B-B14F-4D97-AF65-F5344CB8AC3E}">
        <p14:creationId xmlns:p14="http://schemas.microsoft.com/office/powerpoint/2010/main" val="118657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6393AC-F9DF-4281-ADE5-0A6635120338}"/>
              </a:ext>
            </a:extLst>
          </p:cNvPr>
          <p:cNvSpPr>
            <a:spLocks noGrp="1"/>
          </p:cNvSpPr>
          <p:nvPr>
            <p:ph type="pic" sz="quarter" idx="19"/>
          </p:nvPr>
        </p:nvSpPr>
        <p:spPr/>
      </p:sp>
    </p:spTree>
    <p:extLst>
      <p:ext uri="{BB962C8B-B14F-4D97-AF65-F5344CB8AC3E}">
        <p14:creationId xmlns:p14="http://schemas.microsoft.com/office/powerpoint/2010/main" val="187697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Overhead view of designers with fabric swatches in conference room">
            <a:extLst>
              <a:ext uri="{FF2B5EF4-FFF2-40B4-BE49-F238E27FC236}">
                <a16:creationId xmlns:a16="http://schemas.microsoft.com/office/drawing/2014/main" id="{FD3E0807-493C-4E3B-96A8-8D39E21582A5}"/>
              </a:ext>
            </a:extLst>
          </p:cNvPr>
          <p:cNvPicPr>
            <a:picLocks noChangeAspect="1"/>
          </p:cNvPicPr>
          <p:nvPr/>
        </p:nvPicPr>
        <p:blipFill rotWithShape="1">
          <a:blip r:embed="rId3">
            <a:extLst>
              <a:ext uri="{28A0092B-C50C-407E-A947-70E740481C1C}">
                <a14:useLocalDpi xmlns:a14="http://schemas.microsoft.com/office/drawing/2010/main" val="0"/>
              </a:ext>
            </a:extLst>
          </a:blip>
          <a:srcRect b="43803"/>
          <a:stretch/>
        </p:blipFill>
        <p:spPr>
          <a:xfrm>
            <a:off x="881" y="-1"/>
            <a:ext cx="12449359" cy="4663017"/>
          </a:xfrm>
          <a:prstGeom prst="rect">
            <a:avLst/>
          </a:prstGeom>
        </p:spPr>
      </p:pic>
      <p:sp>
        <p:nvSpPr>
          <p:cNvPr id="3" name="Title 2">
            <a:extLst>
              <a:ext uri="{FF2B5EF4-FFF2-40B4-BE49-F238E27FC236}">
                <a16:creationId xmlns:a16="http://schemas.microsoft.com/office/drawing/2014/main" id="{4443C47A-A40E-4471-9C4F-CFBFDD003F97}"/>
              </a:ext>
            </a:extLst>
          </p:cNvPr>
          <p:cNvSpPr>
            <a:spLocks noGrp="1"/>
          </p:cNvSpPr>
          <p:nvPr>
            <p:ph type="title"/>
          </p:nvPr>
        </p:nvSpPr>
        <p:spPr>
          <a:xfrm>
            <a:off x="2421004" y="4182085"/>
            <a:ext cx="9270768" cy="422593"/>
          </a:xfrm>
          <a:effectLst>
            <a:outerShdw blurRad="50800" dist="38100" dir="2700000" algn="tl" rotWithShape="0">
              <a:prstClr val="black">
                <a:alpha val="40000"/>
              </a:prstClr>
            </a:outerShdw>
          </a:effectLst>
        </p:spPr>
        <p:txBody>
          <a:bodyPr/>
          <a:lstStyle/>
          <a:p>
            <a:r>
              <a:rPr lang="en-US" sz="3672" b="1">
                <a:solidFill>
                  <a:schemeClr val="bg1"/>
                </a:solidFill>
                <a:latin typeface="+mn-lt"/>
                <a:cs typeface="+mn-cs"/>
              </a:rPr>
              <a:t>SMBs Need Help:  Enabling Remote Work</a:t>
            </a:r>
          </a:p>
        </p:txBody>
      </p:sp>
      <p:sp>
        <p:nvSpPr>
          <p:cNvPr id="4" name="Text Placeholder 3">
            <a:extLst>
              <a:ext uri="{FF2B5EF4-FFF2-40B4-BE49-F238E27FC236}">
                <a16:creationId xmlns:a16="http://schemas.microsoft.com/office/drawing/2014/main" id="{CF272C43-5C0A-4D22-95F9-0A13618D79CF}"/>
              </a:ext>
            </a:extLst>
          </p:cNvPr>
          <p:cNvSpPr>
            <a:spLocks noGrp="1"/>
          </p:cNvSpPr>
          <p:nvPr>
            <p:ph type="body" sz="quarter" idx="11"/>
          </p:nvPr>
        </p:nvSpPr>
        <p:spPr>
          <a:xfrm>
            <a:off x="75438" y="4745391"/>
            <a:ext cx="3559656" cy="1485479"/>
          </a:xfrm>
        </p:spPr>
        <p:txBody>
          <a:bodyPr>
            <a:normAutofit/>
          </a:bodyPr>
          <a:lstStyle/>
          <a:p>
            <a:pPr algn="ctr">
              <a:lnSpc>
                <a:spcPct val="100000"/>
              </a:lnSpc>
            </a:pPr>
            <a:r>
              <a:rPr lang="en-US" sz="2652" b="1">
                <a:solidFill>
                  <a:srgbClr val="F26D21"/>
                </a:solidFill>
                <a:latin typeface="+mn-lt"/>
              </a:rPr>
              <a:t>1. Owns Teams</a:t>
            </a:r>
          </a:p>
          <a:p>
            <a:pPr algn="ctr">
              <a:lnSpc>
                <a:spcPct val="100000"/>
              </a:lnSpc>
            </a:pPr>
            <a:r>
              <a:rPr lang="en-US" sz="1938" b="1">
                <a:latin typeface="+mn-lt"/>
              </a:rPr>
              <a:t>Help them deploy</a:t>
            </a:r>
            <a:br>
              <a:rPr lang="en-US" sz="1938" b="1">
                <a:latin typeface="+mn-lt"/>
              </a:rPr>
            </a:br>
            <a:r>
              <a:rPr lang="en-US" sz="1938" b="1">
                <a:latin typeface="+mn-lt"/>
              </a:rPr>
              <a:t>Microsoft Teams</a:t>
            </a:r>
            <a:endParaRPr lang="en-US" sz="1836" b="1">
              <a:latin typeface="+mn-lt"/>
            </a:endParaRPr>
          </a:p>
        </p:txBody>
      </p:sp>
      <p:sp>
        <p:nvSpPr>
          <p:cNvPr id="25" name="Text Placeholder 3">
            <a:extLst>
              <a:ext uri="{FF2B5EF4-FFF2-40B4-BE49-F238E27FC236}">
                <a16:creationId xmlns:a16="http://schemas.microsoft.com/office/drawing/2014/main" id="{F2AD2B0A-74BA-4AFB-80EF-138F1E76E2D3}"/>
              </a:ext>
            </a:extLst>
          </p:cNvPr>
          <p:cNvSpPr txBox="1">
            <a:spLocks/>
          </p:cNvSpPr>
          <p:nvPr/>
        </p:nvSpPr>
        <p:spPr>
          <a:xfrm>
            <a:off x="3870769" y="4745391"/>
            <a:ext cx="3559656" cy="1485479"/>
          </a:xfrm>
          <a:prstGeom prst="rect">
            <a:avLst/>
          </a:prstGeom>
        </p:spPr>
        <p:txBody>
          <a:bodyPr vert="horz" lIns="0" tIns="0" rIns="0" bIns="0" rtlCol="0">
            <a:normAutofit fontScale="92500"/>
          </a:bodyPr>
          <a:lstStyle>
            <a:lvl1pPr marL="0" indent="0" algn="l" defTabSz="914400" rtl="0" eaLnBrk="1" latinLnBrk="0" hangingPunct="1">
              <a:lnSpc>
                <a:spcPts val="1765"/>
              </a:lnSpc>
              <a:spcBef>
                <a:spcPts val="1176"/>
              </a:spcBef>
              <a:buFont typeface="Arial" panose="020B0604020202020204" pitchFamily="34" charset="0"/>
              <a:buNone/>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kern="1200">
                <a:solidFill>
                  <a:srgbClr val="000000"/>
                </a:solidFill>
                <a:latin typeface="+mn-lt"/>
                <a:ea typeface="+mn-ea"/>
                <a:cs typeface="+mn-cs"/>
              </a:defRPr>
            </a:lvl2pPr>
            <a:lvl3pPr marL="44819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67229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89638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652" b="1">
                <a:solidFill>
                  <a:srgbClr val="F26D21"/>
                </a:solidFill>
                <a:latin typeface="+mn-lt"/>
              </a:rPr>
              <a:t>2. Needs Teams</a:t>
            </a:r>
          </a:p>
          <a:p>
            <a:pPr algn="ctr">
              <a:lnSpc>
                <a:spcPct val="100000"/>
              </a:lnSpc>
            </a:pPr>
            <a:r>
              <a:rPr lang="en-US" sz="1938" b="1">
                <a:latin typeface="+mn-lt"/>
              </a:rPr>
              <a:t>Sign up for:</a:t>
            </a:r>
            <a:br>
              <a:rPr lang="en-US" sz="1938" b="1">
                <a:latin typeface="+mn-lt"/>
              </a:rPr>
            </a:br>
            <a:r>
              <a:rPr lang="en-US" sz="1938" b="1">
                <a:latin typeface="+mn-lt"/>
              </a:rPr>
              <a:t>CSP Teams trial </a:t>
            </a:r>
            <a:r>
              <a:rPr lang="en-US" sz="1326">
                <a:latin typeface="+mn-lt"/>
              </a:rPr>
              <a:t>(for EXO customers)</a:t>
            </a:r>
            <a:br>
              <a:rPr lang="en-US" sz="1326">
                <a:latin typeface="+mn-lt"/>
              </a:rPr>
            </a:br>
            <a:r>
              <a:rPr lang="en-US" sz="1938" b="1">
                <a:latin typeface="+mn-lt"/>
              </a:rPr>
              <a:t>Office 365 E1 trial </a:t>
            </a:r>
            <a:r>
              <a:rPr lang="en-US" sz="1326">
                <a:latin typeface="+mn-lt"/>
              </a:rPr>
              <a:t>(for new customers)</a:t>
            </a:r>
          </a:p>
          <a:p>
            <a:pPr algn="ctr">
              <a:lnSpc>
                <a:spcPct val="100000"/>
              </a:lnSpc>
            </a:pPr>
            <a:endParaRPr lang="en-US" sz="1734">
              <a:latin typeface="+mn-lt"/>
            </a:endParaRPr>
          </a:p>
        </p:txBody>
      </p:sp>
      <p:sp>
        <p:nvSpPr>
          <p:cNvPr id="29" name="Text Placeholder 3">
            <a:extLst>
              <a:ext uri="{FF2B5EF4-FFF2-40B4-BE49-F238E27FC236}">
                <a16:creationId xmlns:a16="http://schemas.microsoft.com/office/drawing/2014/main" id="{9EC9B90C-061A-4477-A07F-1E7F10E8E5A6}"/>
              </a:ext>
            </a:extLst>
          </p:cNvPr>
          <p:cNvSpPr txBox="1">
            <a:spLocks/>
          </p:cNvSpPr>
          <p:nvPr/>
        </p:nvSpPr>
        <p:spPr>
          <a:xfrm>
            <a:off x="7648363" y="4788765"/>
            <a:ext cx="4722170" cy="1503288"/>
          </a:xfrm>
          <a:prstGeom prst="rect">
            <a:avLst/>
          </a:prstGeom>
        </p:spPr>
        <p:txBody>
          <a:bodyPr vert="horz" lIns="0" tIns="46630" rIns="0" bIns="0" rtlCol="0">
            <a:normAutofit fontScale="70000" lnSpcReduction="20000"/>
          </a:bodyPr>
          <a:lstStyle>
            <a:lvl1pPr marL="0" indent="0" algn="l" defTabSz="914400" rtl="0" eaLnBrk="1" latinLnBrk="0" hangingPunct="1">
              <a:lnSpc>
                <a:spcPts val="1765"/>
              </a:lnSpc>
              <a:spcBef>
                <a:spcPts val="1176"/>
              </a:spcBef>
              <a:buFont typeface="Arial" panose="020B0604020202020204" pitchFamily="34" charset="0"/>
              <a:buNone/>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kern="1200">
                <a:solidFill>
                  <a:srgbClr val="000000"/>
                </a:solidFill>
                <a:latin typeface="+mn-lt"/>
                <a:ea typeface="+mn-ea"/>
                <a:cs typeface="+mn-cs"/>
              </a:defRPr>
            </a:lvl2pPr>
            <a:lvl3pPr marL="44819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67229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89638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612"/>
              </a:spcAft>
            </a:pPr>
            <a:r>
              <a:rPr lang="en-US" sz="3468" b="1">
                <a:solidFill>
                  <a:srgbClr val="F26D21"/>
                </a:solidFill>
                <a:latin typeface="+mn-lt"/>
              </a:rPr>
              <a:t>3. Needs advanced workloads</a:t>
            </a:r>
          </a:p>
          <a:p>
            <a:pPr algn="ctr">
              <a:lnSpc>
                <a:spcPct val="100000"/>
              </a:lnSpc>
            </a:pPr>
            <a:r>
              <a:rPr lang="en-US" sz="2754" b="1">
                <a:latin typeface="+mn-lt"/>
              </a:rPr>
              <a:t>Sell M365 Business Standard</a:t>
            </a:r>
          </a:p>
          <a:p>
            <a:pPr algn="ctr">
              <a:lnSpc>
                <a:spcPct val="100000"/>
              </a:lnSpc>
            </a:pPr>
            <a:r>
              <a:rPr lang="en-US" sz="2754" b="1">
                <a:latin typeface="+mn-lt"/>
              </a:rPr>
              <a:t>Sell M365 Business Premium </a:t>
            </a:r>
            <a:br>
              <a:rPr lang="en-US" sz="2754" b="1">
                <a:latin typeface="+mn-lt"/>
              </a:rPr>
            </a:br>
            <a:r>
              <a:rPr lang="en-US" sz="2754" b="1">
                <a:latin typeface="+mn-lt"/>
              </a:rPr>
              <a:t>+ enable WVD</a:t>
            </a:r>
          </a:p>
          <a:p>
            <a:pPr algn="ctr">
              <a:lnSpc>
                <a:spcPct val="100000"/>
              </a:lnSpc>
              <a:spcBef>
                <a:spcPts val="0"/>
              </a:spcBef>
            </a:pPr>
            <a:endParaRPr lang="en-US" sz="1734">
              <a:latin typeface="+mn-lt"/>
            </a:endParaRPr>
          </a:p>
        </p:txBody>
      </p:sp>
      <p:sp>
        <p:nvSpPr>
          <p:cNvPr id="33" name="TextBox 32">
            <a:extLst>
              <a:ext uri="{FF2B5EF4-FFF2-40B4-BE49-F238E27FC236}">
                <a16:creationId xmlns:a16="http://schemas.microsoft.com/office/drawing/2014/main" id="{F156F210-63E7-407B-8077-35409AFC01A3}"/>
              </a:ext>
            </a:extLst>
          </p:cNvPr>
          <p:cNvSpPr txBox="1"/>
          <p:nvPr/>
        </p:nvSpPr>
        <p:spPr>
          <a:xfrm>
            <a:off x="82346" y="6267460"/>
            <a:ext cx="7428338" cy="670445"/>
          </a:xfrm>
          <a:prstGeom prst="rect">
            <a:avLst/>
          </a:prstGeom>
          <a:noFill/>
        </p:spPr>
        <p:txBody>
          <a:bodyPr wrap="square">
            <a:spAutoFit/>
          </a:bodyPr>
          <a:lstStyle/>
          <a:p>
            <a:pPr algn="ctr"/>
            <a:r>
              <a:rPr lang="en-US" b="1"/>
              <a:t>Drive Services</a:t>
            </a:r>
            <a:r>
              <a:rPr lang="en-US"/>
              <a:t> (Deployment, Managed Services)</a:t>
            </a:r>
          </a:p>
          <a:p>
            <a:pPr algn="ctr"/>
            <a:r>
              <a:rPr lang="en-US" b="1"/>
              <a:t>Attach Hardware </a:t>
            </a:r>
            <a:r>
              <a:rPr lang="en-US"/>
              <a:t>(Devices, Headsets)</a:t>
            </a:r>
            <a:endParaRPr lang="en-US" sz="2040"/>
          </a:p>
        </p:txBody>
      </p:sp>
      <p:sp>
        <p:nvSpPr>
          <p:cNvPr id="37" name="TextBox 36">
            <a:extLst>
              <a:ext uri="{FF2B5EF4-FFF2-40B4-BE49-F238E27FC236}">
                <a16:creationId xmlns:a16="http://schemas.microsoft.com/office/drawing/2014/main" id="{A6F49742-2431-4C1F-BDFE-BE7ACD925AD6}"/>
              </a:ext>
            </a:extLst>
          </p:cNvPr>
          <p:cNvSpPr txBox="1"/>
          <p:nvPr/>
        </p:nvSpPr>
        <p:spPr>
          <a:xfrm>
            <a:off x="7903476" y="6292054"/>
            <a:ext cx="4274263" cy="657359"/>
          </a:xfrm>
          <a:prstGeom prst="rect">
            <a:avLst/>
          </a:prstGeom>
          <a:noFill/>
        </p:spPr>
        <p:txBody>
          <a:bodyPr wrap="square">
            <a:spAutoFit/>
          </a:bodyPr>
          <a:lstStyle/>
          <a:p>
            <a:pPr algn="ctr"/>
            <a:r>
              <a:rPr lang="en-US" b="1"/>
              <a:t>Drive Services</a:t>
            </a:r>
            <a:r>
              <a:rPr lang="en-US"/>
              <a:t> </a:t>
            </a:r>
            <a:r>
              <a:rPr lang="en-US" i="1"/>
              <a:t>(</a:t>
            </a:r>
            <a:r>
              <a:rPr lang="en-US"/>
              <a:t>Deployment</a:t>
            </a:r>
            <a:r>
              <a:rPr lang="en-US" i="1"/>
              <a:t>, </a:t>
            </a:r>
            <a:r>
              <a:rPr lang="en-US"/>
              <a:t>Managed Services, Teams Adoption Training)</a:t>
            </a:r>
            <a:endParaRPr lang="en-US" sz="2040"/>
          </a:p>
        </p:txBody>
      </p:sp>
      <p:cxnSp>
        <p:nvCxnSpPr>
          <p:cNvPr id="39" name="Straight Connector 38">
            <a:extLst>
              <a:ext uri="{FF2B5EF4-FFF2-40B4-BE49-F238E27FC236}">
                <a16:creationId xmlns:a16="http://schemas.microsoft.com/office/drawing/2014/main" id="{61ABEB5D-BDCB-43BF-88A9-79A12FC7F658}"/>
              </a:ext>
            </a:extLst>
          </p:cNvPr>
          <p:cNvCxnSpPr/>
          <p:nvPr/>
        </p:nvCxnSpPr>
        <p:spPr>
          <a:xfrm>
            <a:off x="7539542" y="4759207"/>
            <a:ext cx="0" cy="2135149"/>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594494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90B4200-64DB-4BB0-923F-3403795BEB65}"/>
              </a:ext>
            </a:extLst>
          </p:cNvPr>
          <p:cNvSpPr>
            <a:spLocks noGrp="1"/>
          </p:cNvSpPr>
          <p:nvPr>
            <p:ph type="body" sz="quarter" idx="11"/>
          </p:nvPr>
        </p:nvSpPr>
        <p:spPr>
          <a:xfrm>
            <a:off x="5635955" y="3668530"/>
            <a:ext cx="7224972" cy="1319180"/>
          </a:xfrm>
        </p:spPr>
        <p:txBody>
          <a:bodyPr vert="horz" wrap="square" lIns="0" tIns="0" rIns="0" bIns="0" rtlCol="0" anchor="t">
            <a:spAutoFit/>
          </a:bodyPr>
          <a:lstStyle/>
          <a:p>
            <a:pPr marL="291436" indent="-291436">
              <a:lnSpc>
                <a:spcPct val="120000"/>
              </a:lnSpc>
              <a:spcBef>
                <a:spcPts val="612"/>
              </a:spcBef>
              <a:buClr>
                <a:schemeClr val="tx1"/>
              </a:buClr>
              <a:buFont typeface="Arial" panose="020B0604020202020204" pitchFamily="34" charset="0"/>
              <a:buChar char="•"/>
            </a:pPr>
            <a:r>
              <a:rPr lang="en-US" sz="1836">
                <a:solidFill>
                  <a:schemeClr val="tx1"/>
                </a:solidFill>
                <a:latin typeface="Segoe UI"/>
                <a:cs typeface="Segoe UI"/>
              </a:rPr>
              <a:t>Use and share the </a:t>
            </a:r>
            <a:r>
              <a:rPr lang="en-US" sz="1836">
                <a:solidFill>
                  <a:srgbClr val="99B3D4"/>
                </a:solidFill>
                <a:latin typeface="Segoe UI"/>
                <a:cs typeface="Segoe UI"/>
                <a:hlinkClick r:id="rId2" tooltip="https://teamworktools.azurewebsites.net/tft/html/index.html"/>
              </a:rPr>
              <a:t>Teams Adoption Toolkit</a:t>
            </a:r>
            <a:endParaRPr lang="en-US" sz="1836">
              <a:solidFill>
                <a:srgbClr val="DA846B"/>
              </a:solidFill>
              <a:latin typeface="Segoe UI"/>
              <a:cs typeface="Segoe UI"/>
            </a:endParaRPr>
          </a:p>
          <a:p>
            <a:pPr marL="291436" indent="-291436">
              <a:lnSpc>
                <a:spcPct val="120000"/>
              </a:lnSpc>
              <a:spcBef>
                <a:spcPts val="612"/>
              </a:spcBef>
              <a:buClr>
                <a:schemeClr val="tx1"/>
              </a:buClr>
              <a:buFont typeface="Arial" panose="020B0604020202020204" pitchFamily="34" charset="0"/>
              <a:buChar char="•"/>
            </a:pPr>
            <a:r>
              <a:rPr lang="en-US" sz="1836">
                <a:solidFill>
                  <a:schemeClr val="tx1"/>
                </a:solidFill>
                <a:latin typeface="Segoe UI"/>
                <a:cs typeface="Segoe UI"/>
              </a:rPr>
              <a:t>Customer Success Kit </a:t>
            </a:r>
            <a:r>
              <a:rPr lang="en-US" sz="1836">
                <a:solidFill>
                  <a:srgbClr val="99B3D4"/>
                </a:solidFill>
                <a:latin typeface="Segoe UI"/>
                <a:cs typeface="Segoe UI"/>
                <a:hlinkClick r:id="rId3"/>
              </a:rPr>
              <a:t>aka.ms/</a:t>
            </a:r>
            <a:r>
              <a:rPr lang="en-US" sz="1836" err="1">
                <a:solidFill>
                  <a:srgbClr val="99B3D4"/>
                </a:solidFill>
                <a:latin typeface="Segoe UI"/>
                <a:cs typeface="Segoe UI"/>
                <a:hlinkClick r:id="rId3"/>
              </a:rPr>
              <a:t>TeamsCustomerSuccess</a:t>
            </a:r>
            <a:endParaRPr lang="en-US" sz="1836">
              <a:solidFill>
                <a:srgbClr val="99B3D4"/>
              </a:solidFill>
              <a:latin typeface="Segoe UI"/>
              <a:cs typeface="Segoe UI"/>
            </a:endParaRPr>
          </a:p>
          <a:p>
            <a:pPr>
              <a:lnSpc>
                <a:spcPct val="120000"/>
              </a:lnSpc>
              <a:spcBef>
                <a:spcPts val="1836"/>
              </a:spcBef>
            </a:pPr>
            <a:endParaRPr lang="en-US" sz="1836">
              <a:solidFill>
                <a:schemeClr val="tx1"/>
              </a:solidFill>
              <a:latin typeface="Segoe UI"/>
              <a:cs typeface="Segoe UI"/>
            </a:endParaRPr>
          </a:p>
        </p:txBody>
      </p:sp>
      <p:pic>
        <p:nvPicPr>
          <p:cNvPr id="13" name="Picture 12" descr="Father and son using laptop">
            <a:extLst>
              <a:ext uri="{FF2B5EF4-FFF2-40B4-BE49-F238E27FC236}">
                <a16:creationId xmlns:a16="http://schemas.microsoft.com/office/drawing/2014/main" id="{68B86A8F-8737-44BB-9859-9E7F55872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38" y="2860697"/>
            <a:ext cx="4602109" cy="3067324"/>
          </a:xfrm>
          <a:prstGeom prst="rect">
            <a:avLst/>
          </a:prstGeom>
        </p:spPr>
      </p:pic>
      <p:grpSp>
        <p:nvGrpSpPr>
          <p:cNvPr id="7" name="Group 6">
            <a:extLst>
              <a:ext uri="{FF2B5EF4-FFF2-40B4-BE49-F238E27FC236}">
                <a16:creationId xmlns:a16="http://schemas.microsoft.com/office/drawing/2014/main" id="{85531887-2E9D-4F59-A907-DB60DA588D2D}"/>
              </a:ext>
            </a:extLst>
          </p:cNvPr>
          <p:cNvGrpSpPr/>
          <p:nvPr/>
        </p:nvGrpSpPr>
        <p:grpSpPr>
          <a:xfrm>
            <a:off x="741444" y="1499347"/>
            <a:ext cx="9836793" cy="747884"/>
            <a:chOff x="-188292" y="1470082"/>
            <a:chExt cx="9644790" cy="733286"/>
          </a:xfrm>
        </p:grpSpPr>
        <p:sp>
          <p:nvSpPr>
            <p:cNvPr id="14" name="Text Placeholder 3">
              <a:extLst>
                <a:ext uri="{FF2B5EF4-FFF2-40B4-BE49-F238E27FC236}">
                  <a16:creationId xmlns:a16="http://schemas.microsoft.com/office/drawing/2014/main" id="{064B6775-893B-43BC-BCA6-E366491B0153}"/>
                </a:ext>
              </a:extLst>
            </p:cNvPr>
            <p:cNvSpPr txBox="1">
              <a:spLocks/>
            </p:cNvSpPr>
            <p:nvPr/>
          </p:nvSpPr>
          <p:spPr>
            <a:xfrm>
              <a:off x="-188292" y="1503937"/>
              <a:ext cx="4036925" cy="640176"/>
            </a:xfrm>
            <a:prstGeom prst="rect">
              <a:avLst/>
            </a:prstGeom>
          </p:spPr>
          <p:txBody>
            <a:bodyPr vert="horz" lIns="0" tIns="0" rIns="0" bIns="0" rtlCol="0" anchor="ctr">
              <a:noAutofit/>
            </a:bodyPr>
            <a:lstStyle>
              <a:lvl1pPr marL="0" indent="0" algn="l" defTabSz="914400" rtl="0" eaLnBrk="1" latinLnBrk="0" hangingPunct="1">
                <a:lnSpc>
                  <a:spcPts val="1765"/>
                </a:lnSpc>
                <a:spcBef>
                  <a:spcPts val="1176"/>
                </a:spcBef>
                <a:buFont typeface="Arial" panose="020B0604020202020204" pitchFamily="34" charset="0"/>
                <a:buNone/>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kern="1200">
                  <a:solidFill>
                    <a:srgbClr val="000000"/>
                  </a:solidFill>
                  <a:latin typeface="+mn-lt"/>
                  <a:ea typeface="+mn-ea"/>
                  <a:cs typeface="+mn-cs"/>
                </a:defRPr>
              </a:lvl2pPr>
              <a:lvl3pPr marL="44819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67229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89638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932597">
                <a:lnSpc>
                  <a:spcPct val="100000"/>
                </a:lnSpc>
                <a:spcBef>
                  <a:spcPts val="1199"/>
                </a:spcBef>
                <a:defRPr/>
              </a:pPr>
              <a:r>
                <a:rPr lang="en-US" sz="2040" b="1">
                  <a:solidFill>
                    <a:srgbClr val="002060"/>
                  </a:solidFill>
                  <a:latin typeface="Segoe UI"/>
                </a:rPr>
                <a:t>Help deploy </a:t>
              </a:r>
              <a:br>
                <a:rPr lang="en-US" sz="2040" b="1">
                  <a:solidFill>
                    <a:srgbClr val="002060"/>
                  </a:solidFill>
                  <a:latin typeface="Segoe UI"/>
                </a:rPr>
              </a:br>
              <a:r>
                <a:rPr lang="en-US" sz="2040" b="1">
                  <a:solidFill>
                    <a:srgbClr val="002060"/>
                  </a:solidFill>
                  <a:latin typeface="Segoe UI"/>
                </a:rPr>
                <a:t>Microsoft Teams</a:t>
              </a:r>
            </a:p>
          </p:txBody>
        </p:sp>
        <p:sp>
          <p:nvSpPr>
            <p:cNvPr id="16" name="TextBox 15">
              <a:extLst>
                <a:ext uri="{FF2B5EF4-FFF2-40B4-BE49-F238E27FC236}">
                  <a16:creationId xmlns:a16="http://schemas.microsoft.com/office/drawing/2014/main" id="{6569D1F4-0BF4-4E22-8ACF-2F43D0A9CCEF}"/>
                </a:ext>
              </a:extLst>
            </p:cNvPr>
            <p:cNvSpPr txBox="1"/>
            <p:nvPr/>
          </p:nvSpPr>
          <p:spPr>
            <a:xfrm>
              <a:off x="4994782" y="1470082"/>
              <a:ext cx="4461716" cy="706139"/>
            </a:xfrm>
            <a:prstGeom prst="rect">
              <a:avLst/>
            </a:prstGeom>
            <a:noFill/>
          </p:spPr>
          <p:txBody>
            <a:bodyPr wrap="square">
              <a:spAutoFit/>
            </a:bodyPr>
            <a:lstStyle/>
            <a:p>
              <a:pPr defTabSz="932563">
                <a:defRPr/>
              </a:pPr>
              <a:r>
                <a:rPr lang="en-US" sz="2040" b="1">
                  <a:solidFill>
                    <a:srgbClr val="002060"/>
                  </a:solidFill>
                  <a:latin typeface="Segoe UI"/>
                </a:rPr>
                <a:t>Drive </a:t>
              </a:r>
              <a:r>
                <a:rPr lang="en-US" sz="2040">
                  <a:solidFill>
                    <a:srgbClr val="002060"/>
                  </a:solidFill>
                  <a:latin typeface="Segoe UI"/>
                </a:rPr>
                <a:t>Deployment, Managed Services</a:t>
              </a:r>
            </a:p>
            <a:p>
              <a:pPr defTabSz="932563">
                <a:defRPr/>
              </a:pPr>
              <a:r>
                <a:rPr lang="en-US" sz="2040" b="1">
                  <a:solidFill>
                    <a:srgbClr val="002060"/>
                  </a:solidFill>
                  <a:latin typeface="Segoe UI"/>
                </a:rPr>
                <a:t>Attach </a:t>
              </a:r>
              <a:r>
                <a:rPr lang="en-US" sz="2040">
                  <a:solidFill>
                    <a:srgbClr val="002060"/>
                  </a:solidFill>
                  <a:latin typeface="Segoe UI"/>
                </a:rPr>
                <a:t>Devices, Headsets</a:t>
              </a:r>
              <a:endParaRPr lang="en-US" sz="2448">
                <a:solidFill>
                  <a:srgbClr val="002060"/>
                </a:solidFill>
                <a:latin typeface="Segoe UI"/>
              </a:endParaRPr>
            </a:p>
          </p:txBody>
        </p:sp>
        <p:pic>
          <p:nvPicPr>
            <p:cNvPr id="18" name="Graphic 17" descr="Add">
              <a:extLst>
                <a:ext uri="{FF2B5EF4-FFF2-40B4-BE49-F238E27FC236}">
                  <a16:creationId xmlns:a16="http://schemas.microsoft.com/office/drawing/2014/main" id="{2F7FB2DF-22EA-427B-BD2B-0D9DA54805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9873" y="1486816"/>
              <a:ext cx="716552" cy="716552"/>
            </a:xfrm>
            <a:prstGeom prst="rect">
              <a:avLst/>
            </a:prstGeom>
          </p:spPr>
        </p:pic>
      </p:grpSp>
      <p:sp>
        <p:nvSpPr>
          <p:cNvPr id="2" name="Rectangle: Rounded Corners 1">
            <a:extLst>
              <a:ext uri="{FF2B5EF4-FFF2-40B4-BE49-F238E27FC236}">
                <a16:creationId xmlns:a16="http://schemas.microsoft.com/office/drawing/2014/main" id="{D18D293A-B503-4666-9033-AFE34FAA95A4}"/>
              </a:ext>
            </a:extLst>
          </p:cNvPr>
          <p:cNvSpPr/>
          <p:nvPr/>
        </p:nvSpPr>
        <p:spPr bwMode="auto">
          <a:xfrm>
            <a:off x="49965" y="277168"/>
            <a:ext cx="3148414" cy="63706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defRPr/>
            </a:pPr>
            <a:r>
              <a:rPr lang="en-US" sz="3264">
                <a:gradFill>
                  <a:gsLst>
                    <a:gs pos="0">
                      <a:srgbClr val="FFFFFF"/>
                    </a:gs>
                    <a:gs pos="100000">
                      <a:srgbClr val="FFFFFF"/>
                    </a:gs>
                  </a:gsLst>
                  <a:lin ang="5400000" scaled="0"/>
                </a:gradFill>
                <a:latin typeface="Segoe UI"/>
                <a:ea typeface="Segoe UI" pitchFamily="34" charset="0"/>
                <a:cs typeface="Segoe UI Light" panose="020B0502040204020203" pitchFamily="34" charset="0"/>
              </a:rPr>
              <a:t>Scenario </a:t>
            </a:r>
            <a:r>
              <a:rPr lang="en-US" sz="3264" b="1">
                <a:gradFill>
                  <a:gsLst>
                    <a:gs pos="0">
                      <a:srgbClr val="FFFFFF"/>
                    </a:gs>
                    <a:gs pos="100000">
                      <a:srgbClr val="FFFFFF"/>
                    </a:gs>
                  </a:gsLst>
                  <a:lin ang="5400000" scaled="0"/>
                </a:gradFill>
                <a:latin typeface="Segoe UI"/>
                <a:ea typeface="Segoe UI" pitchFamily="34" charset="0"/>
                <a:cs typeface="Segoe UI Light" panose="020B0502040204020203" pitchFamily="34" charset="0"/>
              </a:rPr>
              <a:t>#1</a:t>
            </a:r>
          </a:p>
        </p:txBody>
      </p:sp>
      <p:sp>
        <p:nvSpPr>
          <p:cNvPr id="4" name="Rectangle: Rounded Corners 3">
            <a:extLst>
              <a:ext uri="{FF2B5EF4-FFF2-40B4-BE49-F238E27FC236}">
                <a16:creationId xmlns:a16="http://schemas.microsoft.com/office/drawing/2014/main" id="{89CF64F3-A172-40B8-BBFF-54B16E597846}"/>
              </a:ext>
            </a:extLst>
          </p:cNvPr>
          <p:cNvSpPr/>
          <p:nvPr/>
        </p:nvSpPr>
        <p:spPr bwMode="auto">
          <a:xfrm>
            <a:off x="3261486" y="289896"/>
            <a:ext cx="6570296" cy="637064"/>
          </a:xfrm>
          <a:prstGeom prst="roundRect">
            <a:avLst/>
          </a:prstGeom>
          <a:solidFill>
            <a:schemeClr val="accent4">
              <a:lumMod val="20000"/>
              <a:lumOff val="80000"/>
            </a:schemeClr>
          </a:solidFill>
          <a:ln w="127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ctr" anchorCtr="0" forceAA="0" compatLnSpc="1">
            <a:prstTxWarp prst="textNoShape">
              <a:avLst/>
            </a:prstTxWarp>
            <a:noAutofit/>
          </a:bodyPr>
          <a:lstStyle/>
          <a:p>
            <a:pPr defTabSz="951028" fontAlgn="base">
              <a:spcBef>
                <a:spcPct val="0"/>
              </a:spcBef>
              <a:spcAft>
                <a:spcPct val="0"/>
              </a:spcAft>
              <a:defRPr/>
            </a:pPr>
            <a:r>
              <a:rPr lang="en-US" sz="3264" b="1">
                <a:solidFill>
                  <a:schemeClr val="accent1">
                    <a:lumMod val="50000"/>
                  </a:schemeClr>
                </a:solidFill>
                <a:latin typeface="Segoe UI"/>
                <a:ea typeface="Segoe UI" pitchFamily="34" charset="0"/>
                <a:cs typeface="Segoe UI Light" panose="020B0502040204020203" pitchFamily="34" charset="0"/>
              </a:rPr>
              <a:t>Customer owns Teams</a:t>
            </a:r>
          </a:p>
        </p:txBody>
      </p:sp>
      <p:sp>
        <p:nvSpPr>
          <p:cNvPr id="10" name="TextBox 9">
            <a:extLst>
              <a:ext uri="{FF2B5EF4-FFF2-40B4-BE49-F238E27FC236}">
                <a16:creationId xmlns:a16="http://schemas.microsoft.com/office/drawing/2014/main" id="{F115FD4A-EAF2-4D94-833C-C81AC5BDBEFF}"/>
              </a:ext>
            </a:extLst>
          </p:cNvPr>
          <p:cNvSpPr txBox="1"/>
          <p:nvPr/>
        </p:nvSpPr>
        <p:spPr>
          <a:xfrm>
            <a:off x="5558238" y="2819619"/>
            <a:ext cx="6184379" cy="753696"/>
          </a:xfrm>
          <a:prstGeom prst="rect">
            <a:avLst/>
          </a:prstGeom>
          <a:noFill/>
        </p:spPr>
        <p:txBody>
          <a:bodyPr wrap="square">
            <a:spAutoFit/>
          </a:bodyPr>
          <a:lstStyle/>
          <a:p>
            <a:pPr>
              <a:lnSpc>
                <a:spcPct val="120000"/>
              </a:lnSpc>
            </a:pPr>
            <a:r>
              <a:rPr lang="en-US">
                <a:latin typeface="Segoe UI"/>
                <a:cs typeface="Segoe UI"/>
              </a:rPr>
              <a:t>Many customers are licensed for Teams but aren’t using the full functionality. Help your customers ramp up:</a:t>
            </a:r>
          </a:p>
        </p:txBody>
      </p:sp>
      <p:sp>
        <p:nvSpPr>
          <p:cNvPr id="12" name="TextBox 11">
            <a:extLst>
              <a:ext uri="{FF2B5EF4-FFF2-40B4-BE49-F238E27FC236}">
                <a16:creationId xmlns:a16="http://schemas.microsoft.com/office/drawing/2014/main" id="{180E926B-8469-4BBA-808E-9657F5C70721}"/>
              </a:ext>
            </a:extLst>
          </p:cNvPr>
          <p:cNvSpPr txBox="1"/>
          <p:nvPr/>
        </p:nvSpPr>
        <p:spPr>
          <a:xfrm>
            <a:off x="5545285" y="4488331"/>
            <a:ext cx="7422992" cy="382308"/>
          </a:xfrm>
          <a:prstGeom prst="rect">
            <a:avLst/>
          </a:prstGeom>
          <a:noFill/>
        </p:spPr>
        <p:txBody>
          <a:bodyPr wrap="square">
            <a:spAutoFit/>
          </a:bodyPr>
          <a:lstStyle/>
          <a:p>
            <a:pPr marL="291436" indent="-291436">
              <a:spcBef>
                <a:spcPts val="1836"/>
              </a:spcBef>
              <a:buFont typeface="Arial" panose="020B0604020202020204" pitchFamily="34" charset="0"/>
              <a:buChar char="•"/>
            </a:pPr>
            <a:r>
              <a:rPr lang="en-US">
                <a:latin typeface="Segoe UI"/>
                <a:cs typeface="Segoe UI"/>
              </a:rPr>
              <a:t>Teams partner readiness resources:</a:t>
            </a:r>
          </a:p>
        </p:txBody>
      </p:sp>
      <p:sp>
        <p:nvSpPr>
          <p:cNvPr id="15" name="TextBox 14">
            <a:extLst>
              <a:ext uri="{FF2B5EF4-FFF2-40B4-BE49-F238E27FC236}">
                <a16:creationId xmlns:a16="http://schemas.microsoft.com/office/drawing/2014/main" id="{65B6DD32-07B7-4BC9-8C84-164D30CD3AD1}"/>
              </a:ext>
            </a:extLst>
          </p:cNvPr>
          <p:cNvSpPr txBox="1"/>
          <p:nvPr/>
        </p:nvSpPr>
        <p:spPr>
          <a:xfrm>
            <a:off x="5834510" y="4942120"/>
            <a:ext cx="7483493" cy="382308"/>
          </a:xfrm>
          <a:prstGeom prst="rect">
            <a:avLst/>
          </a:prstGeom>
          <a:noFill/>
        </p:spPr>
        <p:txBody>
          <a:bodyPr wrap="square">
            <a:spAutoFit/>
          </a:bodyPr>
          <a:lstStyle/>
          <a:p>
            <a:pPr>
              <a:spcBef>
                <a:spcPts val="1836"/>
              </a:spcBef>
            </a:pPr>
            <a:r>
              <a:rPr lang="en-US">
                <a:latin typeface="Segoe UI"/>
                <a:cs typeface="Segoe UI"/>
                <a:hlinkClick r:id="rId7"/>
              </a:rPr>
              <a:t>aka.ms/</a:t>
            </a:r>
            <a:r>
              <a:rPr lang="en-US" err="1">
                <a:latin typeface="Segoe UI"/>
                <a:cs typeface="Segoe UI"/>
                <a:hlinkClick r:id="rId7"/>
              </a:rPr>
              <a:t>MWEnablementAndSkilling</a:t>
            </a:r>
            <a:endParaRPr lang="en-US">
              <a:latin typeface="Segoe UI"/>
              <a:cs typeface="Segoe UI"/>
            </a:endParaRPr>
          </a:p>
        </p:txBody>
      </p:sp>
    </p:spTree>
    <p:extLst>
      <p:ext uri="{BB962C8B-B14F-4D97-AF65-F5344CB8AC3E}">
        <p14:creationId xmlns:p14="http://schemas.microsoft.com/office/powerpoint/2010/main" val="41907808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1627E3D-A4DD-4AFC-8935-83649301B7DC}"/>
              </a:ext>
            </a:extLst>
          </p:cNvPr>
          <p:cNvSpPr/>
          <p:nvPr/>
        </p:nvSpPr>
        <p:spPr bwMode="auto">
          <a:xfrm>
            <a:off x="857250" y="4079998"/>
            <a:ext cx="3287206" cy="837425"/>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673612BD-F263-4D18-9045-1B9B09EF8FDF}"/>
              </a:ext>
            </a:extLst>
          </p:cNvPr>
          <p:cNvSpPr/>
          <p:nvPr/>
        </p:nvSpPr>
        <p:spPr bwMode="auto">
          <a:xfrm>
            <a:off x="4448699" y="4079998"/>
            <a:ext cx="3544396" cy="8374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2FCE4D31-6038-4190-B930-66B845F42732}"/>
              </a:ext>
            </a:extLst>
          </p:cNvPr>
          <p:cNvSpPr/>
          <p:nvPr/>
        </p:nvSpPr>
        <p:spPr bwMode="auto">
          <a:xfrm>
            <a:off x="8299467" y="4079999"/>
            <a:ext cx="3536947" cy="83742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12E7477F-E540-415B-A28B-DA8259D84875}"/>
              </a:ext>
            </a:extLst>
          </p:cNvPr>
          <p:cNvSpPr>
            <a:spLocks noGrp="1"/>
          </p:cNvSpPr>
          <p:nvPr>
            <p:ph type="title"/>
          </p:nvPr>
        </p:nvSpPr>
        <p:spPr>
          <a:xfrm>
            <a:off x="600061" y="466302"/>
            <a:ext cx="11144635" cy="998987"/>
          </a:xfrm>
        </p:spPr>
        <p:txBody>
          <a:bodyPr/>
          <a:lstStyle/>
          <a:p>
            <a:r>
              <a:rPr lang="en-US"/>
              <a:t>Not using all the features in Microsoft Teams? We can help you maximize your productivity and collaboration.</a:t>
            </a:r>
          </a:p>
        </p:txBody>
      </p:sp>
      <p:sp>
        <p:nvSpPr>
          <p:cNvPr id="3" name="Text Placeholder 2">
            <a:extLst>
              <a:ext uri="{FF2B5EF4-FFF2-40B4-BE49-F238E27FC236}">
                <a16:creationId xmlns:a16="http://schemas.microsoft.com/office/drawing/2014/main" id="{CFFCE8C0-CB40-4DAD-9172-1BDE5424CA48}"/>
              </a:ext>
            </a:extLst>
          </p:cNvPr>
          <p:cNvSpPr>
            <a:spLocks noGrp="1"/>
          </p:cNvSpPr>
          <p:nvPr>
            <p:ph type="body" sz="quarter" idx="12"/>
          </p:nvPr>
        </p:nvSpPr>
        <p:spPr>
          <a:xfrm>
            <a:off x="600061" y="2683358"/>
            <a:ext cx="3544395" cy="2279786"/>
          </a:xfrm>
          <a:solidFill>
            <a:schemeClr val="accent1">
              <a:lumMod val="50000"/>
            </a:schemeClr>
          </a:solidFill>
        </p:spPr>
        <p:txBody>
          <a:bodyPr/>
          <a:lstStyle/>
          <a:p>
            <a:pPr algn="ctr"/>
            <a:r>
              <a:rPr lang="en-US" sz="5400"/>
              <a:t>Gear Up</a:t>
            </a:r>
            <a:endParaRPr lang="en-US" sz="5400">
              <a:highlight>
                <a:srgbClr val="FFFF00"/>
              </a:highlight>
            </a:endParaRPr>
          </a:p>
        </p:txBody>
      </p:sp>
      <p:sp>
        <p:nvSpPr>
          <p:cNvPr id="4" name="Text Placeholder 3">
            <a:extLst>
              <a:ext uri="{FF2B5EF4-FFF2-40B4-BE49-F238E27FC236}">
                <a16:creationId xmlns:a16="http://schemas.microsoft.com/office/drawing/2014/main" id="{1DF4446C-B821-4925-8D46-29FDEB682703}"/>
              </a:ext>
            </a:extLst>
          </p:cNvPr>
          <p:cNvSpPr>
            <a:spLocks noGrp="1"/>
          </p:cNvSpPr>
          <p:nvPr>
            <p:ph type="body" sz="quarter" idx="13"/>
          </p:nvPr>
        </p:nvSpPr>
        <p:spPr>
          <a:xfrm>
            <a:off x="600061" y="4917424"/>
            <a:ext cx="3544395" cy="1873831"/>
          </a:xfrm>
          <a:solidFill>
            <a:schemeClr val="accent1">
              <a:lumMod val="50000"/>
            </a:schemeClr>
          </a:solidFill>
        </p:spPr>
        <p:txBody>
          <a:bodyPr/>
          <a:lstStyle/>
          <a:p>
            <a:r>
              <a:rPr lang="en-US" sz="1600">
                <a:highlight>
                  <a:srgbClr val="808000"/>
                </a:highlight>
              </a:rPr>
              <a:t>[Partner to customize with DEVICE offerings.]</a:t>
            </a:r>
          </a:p>
          <a:p>
            <a:endParaRPr lang="en-US"/>
          </a:p>
        </p:txBody>
      </p:sp>
      <p:sp>
        <p:nvSpPr>
          <p:cNvPr id="5" name="Text Placeholder 4">
            <a:extLst>
              <a:ext uri="{FF2B5EF4-FFF2-40B4-BE49-F238E27FC236}">
                <a16:creationId xmlns:a16="http://schemas.microsoft.com/office/drawing/2014/main" id="{86D643BE-E15A-4A8A-B943-16D0801687A2}"/>
              </a:ext>
            </a:extLst>
          </p:cNvPr>
          <p:cNvSpPr>
            <a:spLocks noGrp="1"/>
          </p:cNvSpPr>
          <p:nvPr>
            <p:ph type="body" sz="quarter" idx="14"/>
          </p:nvPr>
        </p:nvSpPr>
        <p:spPr>
          <a:xfrm>
            <a:off x="4450253" y="2683358"/>
            <a:ext cx="3544395" cy="1396641"/>
          </a:xfrm>
          <a:solidFill>
            <a:schemeClr val="accent1"/>
          </a:solidFill>
        </p:spPr>
        <p:txBody>
          <a:bodyPr/>
          <a:lstStyle/>
          <a:p>
            <a:pPr algn="ctr"/>
            <a:r>
              <a:rPr lang="en-US" sz="5400"/>
              <a:t>Deploy</a:t>
            </a:r>
            <a:endParaRPr lang="en-US"/>
          </a:p>
          <a:p>
            <a:endParaRPr lang="en-US"/>
          </a:p>
        </p:txBody>
      </p:sp>
      <p:sp>
        <p:nvSpPr>
          <p:cNvPr id="6" name="Text Placeholder 5">
            <a:extLst>
              <a:ext uri="{FF2B5EF4-FFF2-40B4-BE49-F238E27FC236}">
                <a16:creationId xmlns:a16="http://schemas.microsoft.com/office/drawing/2014/main" id="{621B60F4-8736-4A65-A03F-F4DF9E93B7AC}"/>
              </a:ext>
            </a:extLst>
          </p:cNvPr>
          <p:cNvSpPr>
            <a:spLocks noGrp="1"/>
          </p:cNvSpPr>
          <p:nvPr>
            <p:ph type="body" sz="quarter" idx="15"/>
          </p:nvPr>
        </p:nvSpPr>
        <p:spPr>
          <a:xfrm>
            <a:off x="4450253" y="4917424"/>
            <a:ext cx="3544395" cy="1873831"/>
          </a:xfrm>
          <a:solidFill>
            <a:schemeClr val="accent1"/>
          </a:solidFill>
        </p:spPr>
        <p:txBody>
          <a:bodyPr/>
          <a:lstStyle/>
          <a:p>
            <a:r>
              <a:rPr lang="en-US" sz="1600">
                <a:highlight>
                  <a:srgbClr val="808000"/>
                </a:highlight>
              </a:rPr>
              <a:t>[Partner to customize with DEPLOYMENT offerings.]</a:t>
            </a:r>
          </a:p>
          <a:p>
            <a:endParaRPr lang="en-US"/>
          </a:p>
        </p:txBody>
      </p:sp>
      <p:sp>
        <p:nvSpPr>
          <p:cNvPr id="11" name="TextBox 10">
            <a:extLst>
              <a:ext uri="{FF2B5EF4-FFF2-40B4-BE49-F238E27FC236}">
                <a16:creationId xmlns:a16="http://schemas.microsoft.com/office/drawing/2014/main" id="{C5D04DC5-6EE1-4D86-9537-4F42AB62FF0B}"/>
              </a:ext>
            </a:extLst>
          </p:cNvPr>
          <p:cNvSpPr txBox="1"/>
          <p:nvPr/>
        </p:nvSpPr>
        <p:spPr>
          <a:xfrm>
            <a:off x="132202" y="0"/>
            <a:ext cx="11988933" cy="627864"/>
          </a:xfrm>
          <a:prstGeom prst="rect">
            <a:avLst/>
          </a:prstGeom>
          <a:noFill/>
        </p:spPr>
        <p:txBody>
          <a:bodyPr wrap="square" lIns="182880" tIns="146304" rIns="182880" bIns="146304" rtlCol="0">
            <a:spAutoFit/>
          </a:bodyPr>
          <a:lstStyle/>
          <a:p>
            <a:pPr>
              <a:lnSpc>
                <a:spcPct val="90000"/>
              </a:lnSpc>
              <a:spcAft>
                <a:spcPts val="600"/>
              </a:spcAft>
            </a:pPr>
            <a:r>
              <a:rPr lang="en-US" sz="2400" b="1">
                <a:solidFill>
                  <a:srgbClr val="FF0000"/>
                </a:solidFill>
              </a:rPr>
              <a:t>[!Delete this Message!] </a:t>
            </a:r>
            <a:r>
              <a:rPr lang="en-US" sz="2400">
                <a:solidFill>
                  <a:srgbClr val="FF0000"/>
                </a:solidFill>
              </a:rPr>
              <a:t>Pitch Template for Sales Scenario 1. </a:t>
            </a:r>
            <a:r>
              <a:rPr lang="en-US" sz="2400" b="1">
                <a:solidFill>
                  <a:srgbClr val="FF0000"/>
                </a:solidFill>
              </a:rPr>
              <a:t>[!Delete this Message!]</a:t>
            </a:r>
          </a:p>
        </p:txBody>
      </p:sp>
      <p:sp>
        <p:nvSpPr>
          <p:cNvPr id="7" name="Text Placeholder 6">
            <a:extLst>
              <a:ext uri="{FF2B5EF4-FFF2-40B4-BE49-F238E27FC236}">
                <a16:creationId xmlns:a16="http://schemas.microsoft.com/office/drawing/2014/main" id="{25684AF7-5D95-4BD9-B5DB-D9770A02803F}"/>
              </a:ext>
            </a:extLst>
          </p:cNvPr>
          <p:cNvSpPr>
            <a:spLocks noGrp="1"/>
          </p:cNvSpPr>
          <p:nvPr>
            <p:ph type="body" sz="quarter" idx="16"/>
          </p:nvPr>
        </p:nvSpPr>
        <p:spPr>
          <a:xfrm>
            <a:off x="8300120" y="2683358"/>
            <a:ext cx="3544395" cy="2279786"/>
          </a:xfrm>
          <a:solidFill>
            <a:schemeClr val="accent4"/>
          </a:solidFill>
        </p:spPr>
        <p:txBody>
          <a:bodyPr/>
          <a:lstStyle/>
          <a:p>
            <a:pPr algn="ctr"/>
            <a:r>
              <a:rPr lang="en-US" sz="5400">
                <a:solidFill>
                  <a:schemeClr val="bg1"/>
                </a:solidFill>
              </a:rPr>
              <a:t>Support</a:t>
            </a:r>
            <a:endParaRPr lang="en-US">
              <a:solidFill>
                <a:schemeClr val="bg1"/>
              </a:solidFill>
            </a:endParaRPr>
          </a:p>
        </p:txBody>
      </p:sp>
      <p:sp>
        <p:nvSpPr>
          <p:cNvPr id="8" name="Text Placeholder 7">
            <a:extLst>
              <a:ext uri="{FF2B5EF4-FFF2-40B4-BE49-F238E27FC236}">
                <a16:creationId xmlns:a16="http://schemas.microsoft.com/office/drawing/2014/main" id="{D62145C3-F3DE-4BD1-8DCA-DC3C07B57842}"/>
              </a:ext>
            </a:extLst>
          </p:cNvPr>
          <p:cNvSpPr>
            <a:spLocks noGrp="1"/>
          </p:cNvSpPr>
          <p:nvPr>
            <p:ph type="body" sz="quarter" idx="17"/>
          </p:nvPr>
        </p:nvSpPr>
        <p:spPr>
          <a:xfrm>
            <a:off x="8300120" y="4917424"/>
            <a:ext cx="3544395" cy="1873825"/>
          </a:xfrm>
          <a:solidFill>
            <a:schemeClr val="accent4"/>
          </a:solidFill>
        </p:spPr>
        <p:txBody>
          <a:bodyPr/>
          <a:lstStyle/>
          <a:p>
            <a:r>
              <a:rPr lang="en-US" sz="1600">
                <a:solidFill>
                  <a:schemeClr val="bg1"/>
                </a:solidFill>
                <a:highlight>
                  <a:srgbClr val="808000"/>
                </a:highlight>
              </a:rPr>
              <a:t>[Partner to customize with MANAGED SERVICES offerings.]</a:t>
            </a:r>
          </a:p>
          <a:p>
            <a:endParaRPr lang="en-US"/>
          </a:p>
        </p:txBody>
      </p:sp>
      <p:pic>
        <p:nvPicPr>
          <p:cNvPr id="19" name="Content Placeholder 17" descr="Social network">
            <a:extLst>
              <a:ext uri="{FF2B5EF4-FFF2-40B4-BE49-F238E27FC236}">
                <a16:creationId xmlns:a16="http://schemas.microsoft.com/office/drawing/2014/main" id="{F00E4858-06F7-45CE-AB3A-993E23185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3863" y="3704804"/>
            <a:ext cx="1116851" cy="1116851"/>
          </a:xfrm>
          <a:prstGeom prst="rect">
            <a:avLst/>
          </a:prstGeom>
        </p:spPr>
      </p:pic>
      <p:pic>
        <p:nvPicPr>
          <p:cNvPr id="20" name="Content Placeholder 19" descr="Call center">
            <a:extLst>
              <a:ext uri="{FF2B5EF4-FFF2-40B4-BE49-F238E27FC236}">
                <a16:creationId xmlns:a16="http://schemas.microsoft.com/office/drawing/2014/main" id="{67FF4F35-88B2-4818-88A5-EF0677CFF7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29615" y="3744352"/>
            <a:ext cx="1077303" cy="1077303"/>
          </a:xfrm>
          <a:prstGeom prst="rect">
            <a:avLst/>
          </a:prstGeom>
        </p:spPr>
      </p:pic>
      <p:pic>
        <p:nvPicPr>
          <p:cNvPr id="21" name="Graphic 20" descr="Headphones">
            <a:extLst>
              <a:ext uri="{FF2B5EF4-FFF2-40B4-BE49-F238E27FC236}">
                <a16:creationId xmlns:a16="http://schemas.microsoft.com/office/drawing/2014/main" id="{CE7B141E-773A-4EC5-8AC4-1F9906A594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53981" y="3622797"/>
            <a:ext cx="914400" cy="914400"/>
          </a:xfrm>
          <a:prstGeom prst="rect">
            <a:avLst/>
          </a:prstGeom>
        </p:spPr>
      </p:pic>
      <p:pic>
        <p:nvPicPr>
          <p:cNvPr id="22" name="Graphic 21" descr="Monitor">
            <a:extLst>
              <a:ext uri="{FF2B5EF4-FFF2-40B4-BE49-F238E27FC236}">
                <a16:creationId xmlns:a16="http://schemas.microsoft.com/office/drawing/2014/main" id="{1BAD99F2-D743-4765-8C31-396800C812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03408" y="3850617"/>
            <a:ext cx="914400" cy="914400"/>
          </a:xfrm>
          <a:prstGeom prst="rect">
            <a:avLst/>
          </a:prstGeom>
        </p:spPr>
      </p:pic>
      <p:cxnSp>
        <p:nvCxnSpPr>
          <p:cNvPr id="23" name="Straight Connector 22">
            <a:extLst>
              <a:ext uri="{FF2B5EF4-FFF2-40B4-BE49-F238E27FC236}">
                <a16:creationId xmlns:a16="http://schemas.microsoft.com/office/drawing/2014/main" id="{E8BB63E4-D548-4EE1-869F-89391C11DABA}"/>
              </a:ext>
            </a:extLst>
          </p:cNvPr>
          <p:cNvCxnSpPr>
            <a:cxnSpLocks/>
          </p:cNvCxnSpPr>
          <p:nvPr/>
        </p:nvCxnSpPr>
        <p:spPr>
          <a:xfrm>
            <a:off x="857250" y="4811688"/>
            <a:ext cx="2926080" cy="0"/>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ED526B-C5A3-4FD9-ABA5-3BCB4C908114}"/>
              </a:ext>
            </a:extLst>
          </p:cNvPr>
          <p:cNvCxnSpPr>
            <a:cxnSpLocks/>
          </p:cNvCxnSpPr>
          <p:nvPr/>
        </p:nvCxnSpPr>
        <p:spPr>
          <a:xfrm>
            <a:off x="4755197" y="4812632"/>
            <a:ext cx="2926080" cy="0"/>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3D3E41-8472-4A4E-9F4E-DD08279B882F}"/>
              </a:ext>
            </a:extLst>
          </p:cNvPr>
          <p:cNvCxnSpPr>
            <a:cxnSpLocks/>
          </p:cNvCxnSpPr>
          <p:nvPr/>
        </p:nvCxnSpPr>
        <p:spPr>
          <a:xfrm>
            <a:off x="8576310" y="4812632"/>
            <a:ext cx="2926080" cy="0"/>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2E77CF5-F9E5-40B1-921E-11662CE76CDF}"/>
              </a:ext>
            </a:extLst>
          </p:cNvPr>
          <p:cNvSpPr/>
          <p:nvPr/>
        </p:nvSpPr>
        <p:spPr bwMode="auto">
          <a:xfrm>
            <a:off x="591960" y="1735309"/>
            <a:ext cx="11252556" cy="850491"/>
          </a:xfrm>
          <a:prstGeom prst="rect">
            <a:avLst/>
          </a:prstGeom>
          <a:solidFill>
            <a:schemeClr val="accent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5" name="Text Placeholder 4">
            <a:extLst>
              <a:ext uri="{FF2B5EF4-FFF2-40B4-BE49-F238E27FC236}">
                <a16:creationId xmlns:a16="http://schemas.microsoft.com/office/drawing/2014/main" id="{2A88F800-1FBE-4154-AACC-0D20D5394CA1}"/>
              </a:ext>
            </a:extLst>
          </p:cNvPr>
          <p:cNvSpPr txBox="1">
            <a:spLocks/>
          </p:cNvSpPr>
          <p:nvPr/>
        </p:nvSpPr>
        <p:spPr>
          <a:xfrm>
            <a:off x="1533212" y="1900141"/>
            <a:ext cx="1491658" cy="624213"/>
          </a:xfrm>
          <a:prstGeom prst="rect">
            <a:avLst/>
          </a:prstGeom>
        </p:spPr>
        <p:txBody>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a:solidFill>
                  <a:schemeClr val="bg1"/>
                </a:solidFill>
                <a:latin typeface="+mj-lt"/>
              </a:rPr>
              <a:t>Assess</a:t>
            </a:r>
            <a:endParaRPr lang="en-US">
              <a:solidFill>
                <a:schemeClr val="bg1"/>
              </a:solidFill>
            </a:endParaRPr>
          </a:p>
        </p:txBody>
      </p:sp>
      <p:pic>
        <p:nvPicPr>
          <p:cNvPr id="26" name="Graphic 25" descr="Blueprint">
            <a:extLst>
              <a:ext uri="{FF2B5EF4-FFF2-40B4-BE49-F238E27FC236}">
                <a16:creationId xmlns:a16="http://schemas.microsoft.com/office/drawing/2014/main" id="{F65AA2EB-11C4-4F1A-B6AD-48ECE447C1C6}"/>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14850" y="1725381"/>
            <a:ext cx="818361" cy="818361"/>
          </a:xfrm>
          <a:prstGeom prst="rect">
            <a:avLst/>
          </a:prstGeom>
        </p:spPr>
      </p:pic>
      <p:cxnSp>
        <p:nvCxnSpPr>
          <p:cNvPr id="27" name="Straight Connector 26">
            <a:extLst>
              <a:ext uri="{FF2B5EF4-FFF2-40B4-BE49-F238E27FC236}">
                <a16:creationId xmlns:a16="http://schemas.microsoft.com/office/drawing/2014/main" id="{1708C14E-8E13-4AF5-AC37-39CCF9E944D3}"/>
              </a:ext>
            </a:extLst>
          </p:cNvPr>
          <p:cNvCxnSpPr>
            <a:cxnSpLocks/>
          </p:cNvCxnSpPr>
          <p:nvPr/>
        </p:nvCxnSpPr>
        <p:spPr>
          <a:xfrm flipV="1">
            <a:off x="2963978" y="1845056"/>
            <a:ext cx="0" cy="620857"/>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1F56BF7F-4653-4F87-922B-BE6EF565A8E0}"/>
              </a:ext>
            </a:extLst>
          </p:cNvPr>
          <p:cNvSpPr txBox="1">
            <a:spLocks/>
          </p:cNvSpPr>
          <p:nvPr/>
        </p:nvSpPr>
        <p:spPr>
          <a:xfrm>
            <a:off x="3205345" y="1910636"/>
            <a:ext cx="7947399" cy="553998"/>
          </a:xfrm>
          <a:prstGeom prst="rect">
            <a:avLst/>
          </a:prstGeom>
        </p:spPr>
        <p:txBody>
          <a:bodyPr vert="horz" wrap="square" lIns="0" tIns="0" rIns="0" bIns="0" rtlCol="0">
            <a:spAutoFit/>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solidFill>
                  <a:schemeClr val="bg1"/>
                </a:solidFill>
                <a:highlight>
                  <a:srgbClr val="808000"/>
                </a:highlight>
              </a:rPr>
              <a:t>[Partner to customize with ASSESSMENT offering/process.]</a:t>
            </a:r>
            <a:br>
              <a:rPr lang="en-US" sz="2000">
                <a:solidFill>
                  <a:schemeClr val="bg1"/>
                </a:solidFill>
                <a:highlight>
                  <a:srgbClr val="808000"/>
                </a:highlight>
              </a:rPr>
            </a:br>
            <a:endParaRPr lang="en-US" sz="2000">
              <a:solidFill>
                <a:schemeClr val="bg1"/>
              </a:solidFill>
              <a:highlight>
                <a:srgbClr val="808000"/>
              </a:highlight>
            </a:endParaRPr>
          </a:p>
        </p:txBody>
      </p:sp>
    </p:spTree>
    <p:extLst>
      <p:ext uri="{BB962C8B-B14F-4D97-AF65-F5344CB8AC3E}">
        <p14:creationId xmlns:p14="http://schemas.microsoft.com/office/powerpoint/2010/main" val="166739580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65CE56C-738F-477E-8779-5A6739202BCE}"/>
              </a:ext>
            </a:extLst>
          </p:cNvPr>
          <p:cNvSpPr txBox="1">
            <a:spLocks/>
          </p:cNvSpPr>
          <p:nvPr/>
        </p:nvSpPr>
        <p:spPr>
          <a:xfrm>
            <a:off x="842559" y="1322840"/>
            <a:ext cx="4117290" cy="652920"/>
          </a:xfrm>
          <a:prstGeom prst="rect">
            <a:avLst/>
          </a:prstGeom>
        </p:spPr>
        <p:txBody>
          <a:bodyPr vert="horz" lIns="0" tIns="0" rIns="0" bIns="0" rtlCol="0" anchor="ctr">
            <a:noAutofit/>
          </a:bodyPr>
          <a:lstStyle>
            <a:lvl1pPr marL="0" indent="0" algn="l" defTabSz="914400" rtl="0" eaLnBrk="1" latinLnBrk="0" hangingPunct="1">
              <a:lnSpc>
                <a:spcPts val="1765"/>
              </a:lnSpc>
              <a:spcBef>
                <a:spcPts val="1176"/>
              </a:spcBef>
              <a:buFont typeface="Arial" panose="020B0604020202020204" pitchFamily="34" charset="0"/>
              <a:buNone/>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kern="1200">
                <a:solidFill>
                  <a:srgbClr val="000000"/>
                </a:solidFill>
                <a:latin typeface="+mn-lt"/>
                <a:ea typeface="+mn-ea"/>
                <a:cs typeface="+mn-cs"/>
              </a:defRPr>
            </a:lvl2pPr>
            <a:lvl3pPr marL="44819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67229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89638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en-US" sz="2040" b="1">
                <a:solidFill>
                  <a:srgbClr val="002060"/>
                </a:solidFill>
                <a:latin typeface="+mn-lt"/>
              </a:rPr>
              <a:t>Sign up for:</a:t>
            </a:r>
            <a:br>
              <a:rPr lang="en-US" sz="2040" b="1">
                <a:solidFill>
                  <a:srgbClr val="002060"/>
                </a:solidFill>
                <a:latin typeface="+mn-lt"/>
              </a:rPr>
            </a:br>
            <a:r>
              <a:rPr lang="en-US" sz="2040">
                <a:solidFill>
                  <a:srgbClr val="002060"/>
                </a:solidFill>
                <a:latin typeface="+mn-lt"/>
              </a:rPr>
              <a:t>A partner-led CSP trial</a:t>
            </a:r>
          </a:p>
        </p:txBody>
      </p:sp>
      <p:sp>
        <p:nvSpPr>
          <p:cNvPr id="8" name="TextBox 7">
            <a:extLst>
              <a:ext uri="{FF2B5EF4-FFF2-40B4-BE49-F238E27FC236}">
                <a16:creationId xmlns:a16="http://schemas.microsoft.com/office/drawing/2014/main" id="{2F08CC0B-00CC-4BD3-BDC4-5823AC08B826}"/>
              </a:ext>
            </a:extLst>
          </p:cNvPr>
          <p:cNvSpPr txBox="1"/>
          <p:nvPr/>
        </p:nvSpPr>
        <p:spPr>
          <a:xfrm>
            <a:off x="6038995" y="1288311"/>
            <a:ext cx="4658979" cy="734534"/>
          </a:xfrm>
          <a:prstGeom prst="rect">
            <a:avLst/>
          </a:prstGeom>
          <a:noFill/>
        </p:spPr>
        <p:txBody>
          <a:bodyPr wrap="square">
            <a:spAutoFit/>
          </a:bodyPr>
          <a:lstStyle/>
          <a:p>
            <a:r>
              <a:rPr lang="en-US" sz="2040" b="1">
                <a:solidFill>
                  <a:srgbClr val="002060"/>
                </a:solidFill>
              </a:rPr>
              <a:t>Drive </a:t>
            </a:r>
            <a:r>
              <a:rPr lang="en-US" sz="2040">
                <a:solidFill>
                  <a:srgbClr val="002060"/>
                </a:solidFill>
              </a:rPr>
              <a:t>Deployment, Managed Services</a:t>
            </a:r>
          </a:p>
          <a:p>
            <a:r>
              <a:rPr lang="en-US" sz="2040" b="1">
                <a:solidFill>
                  <a:srgbClr val="002060"/>
                </a:solidFill>
              </a:rPr>
              <a:t>Attach </a:t>
            </a:r>
            <a:r>
              <a:rPr lang="en-US" sz="2040">
                <a:solidFill>
                  <a:srgbClr val="002060"/>
                </a:solidFill>
              </a:rPr>
              <a:t>Devices, Headsets</a:t>
            </a:r>
            <a:endParaRPr lang="en-US" sz="2448">
              <a:solidFill>
                <a:srgbClr val="002060"/>
              </a:solidFill>
            </a:endParaRPr>
          </a:p>
        </p:txBody>
      </p:sp>
      <p:pic>
        <p:nvPicPr>
          <p:cNvPr id="9" name="Graphic 8" descr="Add">
            <a:extLst>
              <a:ext uri="{FF2B5EF4-FFF2-40B4-BE49-F238E27FC236}">
                <a16:creationId xmlns:a16="http://schemas.microsoft.com/office/drawing/2014/main" id="{B188579D-4833-4BC5-8E66-5C7D56F281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6290" y="1263558"/>
            <a:ext cx="771484" cy="771484"/>
          </a:xfrm>
          <a:prstGeom prst="rect">
            <a:avLst/>
          </a:prstGeom>
        </p:spPr>
      </p:pic>
      <p:sp>
        <p:nvSpPr>
          <p:cNvPr id="27" name="Rectangle 26">
            <a:extLst>
              <a:ext uri="{FF2B5EF4-FFF2-40B4-BE49-F238E27FC236}">
                <a16:creationId xmlns:a16="http://schemas.microsoft.com/office/drawing/2014/main" id="{FF45ABFD-0F4E-42CA-9BD1-E55268947A0A}"/>
              </a:ext>
            </a:extLst>
          </p:cNvPr>
          <p:cNvSpPr/>
          <p:nvPr/>
        </p:nvSpPr>
        <p:spPr bwMode="auto">
          <a:xfrm>
            <a:off x="7160096" y="2679854"/>
            <a:ext cx="4830199" cy="27565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ts val="1224"/>
              </a:spcAft>
            </a:pPr>
            <a:r>
              <a:rPr lang="en-US" sz="2040" b="1">
                <a:solidFill>
                  <a:schemeClr val="bg1"/>
                </a:solidFill>
                <a:latin typeface="+mj-lt"/>
                <a:ea typeface="Segoe UI" pitchFamily="34" charset="0"/>
                <a:cs typeface="Segoe UI" pitchFamily="34" charset="0"/>
              </a:rPr>
              <a:t>Both CSP trial options are:  </a:t>
            </a:r>
          </a:p>
          <a:p>
            <a:pPr marL="289818" defTabSz="951028" fontAlgn="base">
              <a:spcBef>
                <a:spcPct val="0"/>
              </a:spcBef>
              <a:spcAft>
                <a:spcPts val="1224"/>
              </a:spcAft>
            </a:pPr>
            <a:r>
              <a:rPr lang="en-US" sz="2040">
                <a:solidFill>
                  <a:schemeClr val="bg1"/>
                </a:solidFill>
                <a:ea typeface="Segoe UI" pitchFamily="34" charset="0"/>
                <a:cs typeface="Segoe UI" pitchFamily="34" charset="0"/>
              </a:rPr>
              <a:t>a full Teams experience</a:t>
            </a:r>
          </a:p>
          <a:p>
            <a:pPr marL="289818" defTabSz="951028" fontAlgn="base">
              <a:spcBef>
                <a:spcPct val="0"/>
              </a:spcBef>
              <a:spcAft>
                <a:spcPts val="1224"/>
              </a:spcAft>
            </a:pPr>
            <a:r>
              <a:rPr lang="en-US" sz="2040">
                <a:solidFill>
                  <a:schemeClr val="bg1"/>
                </a:solidFill>
                <a:ea typeface="Segoe UI" pitchFamily="34" charset="0"/>
                <a:cs typeface="Segoe UI" pitchFamily="34" charset="0"/>
              </a:rPr>
              <a:t>6 months free</a:t>
            </a:r>
          </a:p>
          <a:p>
            <a:pPr marL="289818" defTabSz="951028" fontAlgn="base">
              <a:spcBef>
                <a:spcPct val="0"/>
              </a:spcBef>
              <a:spcAft>
                <a:spcPts val="1224"/>
              </a:spcAft>
            </a:pPr>
            <a:r>
              <a:rPr lang="en-US" sz="2040">
                <a:solidFill>
                  <a:schemeClr val="bg1"/>
                </a:solidFill>
                <a:ea typeface="Segoe UI" pitchFamily="34" charset="0"/>
                <a:cs typeface="Segoe UI" pitchFamily="34" charset="0"/>
              </a:rPr>
              <a:t>Available up to 3,000 users</a:t>
            </a:r>
          </a:p>
          <a:p>
            <a:pPr marL="289818" defTabSz="951028" fontAlgn="base">
              <a:spcBef>
                <a:spcPct val="0"/>
              </a:spcBef>
              <a:spcAft>
                <a:spcPts val="1224"/>
              </a:spcAft>
            </a:pPr>
            <a:r>
              <a:rPr lang="en-US" sz="2040">
                <a:solidFill>
                  <a:schemeClr val="bg1"/>
                </a:solidFill>
                <a:ea typeface="Segoe UI" pitchFamily="34" charset="0"/>
                <a:cs typeface="Segoe UI" pitchFamily="34" charset="0"/>
              </a:rPr>
              <a:t>Standard trial SKUs on CSP price list</a:t>
            </a:r>
          </a:p>
        </p:txBody>
      </p:sp>
      <p:sp>
        <p:nvSpPr>
          <p:cNvPr id="38" name="TextBox 37">
            <a:extLst>
              <a:ext uri="{FF2B5EF4-FFF2-40B4-BE49-F238E27FC236}">
                <a16:creationId xmlns:a16="http://schemas.microsoft.com/office/drawing/2014/main" id="{83C48733-7F67-44F4-8B80-09A8758D40E6}"/>
              </a:ext>
            </a:extLst>
          </p:cNvPr>
          <p:cNvSpPr txBox="1"/>
          <p:nvPr/>
        </p:nvSpPr>
        <p:spPr>
          <a:xfrm>
            <a:off x="318981" y="2311948"/>
            <a:ext cx="2573691" cy="320182"/>
          </a:xfrm>
          <a:prstGeom prst="rect">
            <a:avLst/>
          </a:prstGeom>
          <a:noFill/>
        </p:spPr>
        <p:txBody>
          <a:bodyPr wrap="square" lIns="0" tIns="0" rIns="0" bIns="0" rtlCol="0">
            <a:spAutoFit/>
          </a:bodyPr>
          <a:lstStyle/>
          <a:p>
            <a:pPr algn="l"/>
            <a:r>
              <a:rPr lang="en-US" sz="2040">
                <a:solidFill>
                  <a:srgbClr val="002060"/>
                </a:solidFill>
                <a:latin typeface="+mj-lt"/>
              </a:rPr>
              <a:t>Customer profile</a:t>
            </a:r>
          </a:p>
        </p:txBody>
      </p:sp>
      <p:sp>
        <p:nvSpPr>
          <p:cNvPr id="40" name="TextBox 39">
            <a:extLst>
              <a:ext uri="{FF2B5EF4-FFF2-40B4-BE49-F238E27FC236}">
                <a16:creationId xmlns:a16="http://schemas.microsoft.com/office/drawing/2014/main" id="{96DB996E-DE4B-46B2-BD5D-54FA3A56ABF7}"/>
              </a:ext>
            </a:extLst>
          </p:cNvPr>
          <p:cNvSpPr txBox="1"/>
          <p:nvPr/>
        </p:nvSpPr>
        <p:spPr>
          <a:xfrm>
            <a:off x="3767456" y="2311948"/>
            <a:ext cx="2573691" cy="320182"/>
          </a:xfrm>
          <a:prstGeom prst="rect">
            <a:avLst/>
          </a:prstGeom>
          <a:noFill/>
        </p:spPr>
        <p:txBody>
          <a:bodyPr wrap="square" lIns="0" tIns="0" rIns="0" bIns="0" rtlCol="0">
            <a:spAutoFit/>
          </a:bodyPr>
          <a:lstStyle/>
          <a:p>
            <a:pPr algn="l"/>
            <a:r>
              <a:rPr lang="en-US" sz="2040">
                <a:solidFill>
                  <a:srgbClr val="002060"/>
                </a:solidFill>
                <a:latin typeface="+mj-lt"/>
              </a:rPr>
              <a:t>Recommended offer</a:t>
            </a:r>
          </a:p>
        </p:txBody>
      </p:sp>
      <p:sp>
        <p:nvSpPr>
          <p:cNvPr id="30" name="Rectangle 29">
            <a:extLst>
              <a:ext uri="{FF2B5EF4-FFF2-40B4-BE49-F238E27FC236}">
                <a16:creationId xmlns:a16="http://schemas.microsoft.com/office/drawing/2014/main" id="{347A11AE-D73A-49A0-BF59-43F3C29D3503}"/>
              </a:ext>
            </a:extLst>
          </p:cNvPr>
          <p:cNvSpPr/>
          <p:nvPr/>
        </p:nvSpPr>
        <p:spPr bwMode="auto">
          <a:xfrm>
            <a:off x="253480" y="4223970"/>
            <a:ext cx="6575216" cy="1212384"/>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err="1">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a:extLst>
              <a:ext uri="{FF2B5EF4-FFF2-40B4-BE49-F238E27FC236}">
                <a16:creationId xmlns:a16="http://schemas.microsoft.com/office/drawing/2014/main" id="{78AC029B-395D-4907-AF63-4BA47F2784CE}"/>
              </a:ext>
            </a:extLst>
          </p:cNvPr>
          <p:cNvSpPr/>
          <p:nvPr/>
        </p:nvSpPr>
        <p:spPr bwMode="auto">
          <a:xfrm>
            <a:off x="265723" y="4346870"/>
            <a:ext cx="2818535" cy="9167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32597">
              <a:lnSpc>
                <a:spcPct val="90000"/>
              </a:lnSpc>
              <a:spcAft>
                <a:spcPts val="612"/>
              </a:spcAft>
              <a:defRPr/>
            </a:pPr>
            <a:r>
              <a:rPr lang="en-US" sz="2040">
                <a:solidFill>
                  <a:srgbClr val="002060"/>
                </a:solidFill>
                <a:latin typeface="Segoe UI"/>
              </a:rPr>
              <a:t>Exchange Online standalone customer</a:t>
            </a:r>
          </a:p>
        </p:txBody>
      </p:sp>
      <p:sp>
        <p:nvSpPr>
          <p:cNvPr id="37" name="Isosceles Triangle 36">
            <a:extLst>
              <a:ext uri="{FF2B5EF4-FFF2-40B4-BE49-F238E27FC236}">
                <a16:creationId xmlns:a16="http://schemas.microsoft.com/office/drawing/2014/main" id="{895DEB7B-1D4E-4DA6-A82A-F25D5F449F26}"/>
              </a:ext>
            </a:extLst>
          </p:cNvPr>
          <p:cNvSpPr/>
          <p:nvPr/>
        </p:nvSpPr>
        <p:spPr bwMode="auto">
          <a:xfrm rot="5400000">
            <a:off x="2836874" y="4646204"/>
            <a:ext cx="916799" cy="375964"/>
          </a:xfrm>
          <a:prstGeom prst="triangle">
            <a:avLst/>
          </a:prstGeom>
          <a:solidFill>
            <a:srgbClr val="4F59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rgbClr val="4F59E4"/>
              </a:solidFill>
              <a:ea typeface="Segoe UI" pitchFamily="34" charset="0"/>
              <a:cs typeface="Segoe UI" pitchFamily="34" charset="0"/>
            </a:endParaRPr>
          </a:p>
        </p:txBody>
      </p:sp>
      <p:sp>
        <p:nvSpPr>
          <p:cNvPr id="39" name="Rectangle 38">
            <a:extLst>
              <a:ext uri="{FF2B5EF4-FFF2-40B4-BE49-F238E27FC236}">
                <a16:creationId xmlns:a16="http://schemas.microsoft.com/office/drawing/2014/main" id="{5452ADAC-50E9-41AC-A6D5-1B353D510CDF}"/>
              </a:ext>
            </a:extLst>
          </p:cNvPr>
          <p:cNvSpPr/>
          <p:nvPr/>
        </p:nvSpPr>
        <p:spPr bwMode="auto">
          <a:xfrm>
            <a:off x="3962228" y="4397475"/>
            <a:ext cx="2844146" cy="9167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32597">
              <a:lnSpc>
                <a:spcPct val="90000"/>
              </a:lnSpc>
              <a:spcAft>
                <a:spcPts val="612"/>
              </a:spcAft>
              <a:defRPr/>
            </a:pPr>
            <a:r>
              <a:rPr lang="en-US" sz="2040" b="1">
                <a:solidFill>
                  <a:srgbClr val="002060"/>
                </a:solidFill>
                <a:latin typeface="Segoe UI"/>
              </a:rPr>
              <a:t>Add CSP Teams trial</a:t>
            </a:r>
            <a:br>
              <a:rPr lang="en-US" sz="2040" b="1">
                <a:solidFill>
                  <a:srgbClr val="002060"/>
                </a:solidFill>
                <a:latin typeface="Segoe UI"/>
              </a:rPr>
            </a:br>
            <a:r>
              <a:rPr lang="en-US" sz="1428" i="1">
                <a:solidFill>
                  <a:srgbClr val="002060"/>
                </a:solidFill>
                <a:latin typeface="Segoe UI"/>
              </a:rPr>
              <a:t>+ maintain EXO subscription</a:t>
            </a:r>
          </a:p>
        </p:txBody>
      </p:sp>
      <p:grpSp>
        <p:nvGrpSpPr>
          <p:cNvPr id="10" name="Group 9">
            <a:extLst>
              <a:ext uri="{FF2B5EF4-FFF2-40B4-BE49-F238E27FC236}">
                <a16:creationId xmlns:a16="http://schemas.microsoft.com/office/drawing/2014/main" id="{1C00BA97-EF49-41B9-B504-1CDACC132A09}"/>
              </a:ext>
            </a:extLst>
          </p:cNvPr>
          <p:cNvGrpSpPr/>
          <p:nvPr/>
        </p:nvGrpSpPr>
        <p:grpSpPr>
          <a:xfrm>
            <a:off x="244599" y="2631316"/>
            <a:ext cx="6677239" cy="1260923"/>
            <a:chOff x="329183" y="5544140"/>
            <a:chExt cx="6546907" cy="1236311"/>
          </a:xfrm>
        </p:grpSpPr>
        <p:sp>
          <p:nvSpPr>
            <p:cNvPr id="44" name="Rectangle 43">
              <a:extLst>
                <a:ext uri="{FF2B5EF4-FFF2-40B4-BE49-F238E27FC236}">
                  <a16:creationId xmlns:a16="http://schemas.microsoft.com/office/drawing/2014/main" id="{CA30790E-39DF-4607-A723-732849CF1208}"/>
                </a:ext>
              </a:extLst>
            </p:cNvPr>
            <p:cNvSpPr/>
            <p:nvPr/>
          </p:nvSpPr>
          <p:spPr bwMode="auto">
            <a:xfrm>
              <a:off x="329183" y="5591731"/>
              <a:ext cx="6446875" cy="118872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err="1">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a:extLst>
                <a:ext uri="{FF2B5EF4-FFF2-40B4-BE49-F238E27FC236}">
                  <a16:creationId xmlns:a16="http://schemas.microsoft.com/office/drawing/2014/main" id="{5ADC61E3-EFCD-4DD4-8B40-2F089707C028}"/>
                </a:ext>
              </a:extLst>
            </p:cNvPr>
            <p:cNvSpPr/>
            <p:nvPr/>
          </p:nvSpPr>
          <p:spPr bwMode="auto">
            <a:xfrm>
              <a:off x="341187" y="5712233"/>
              <a:ext cx="2763520" cy="8989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32597">
                <a:lnSpc>
                  <a:spcPct val="90000"/>
                </a:lnSpc>
                <a:spcAft>
                  <a:spcPts val="612"/>
                </a:spcAft>
                <a:defRPr/>
              </a:pPr>
              <a:r>
                <a:rPr lang="en-US" sz="2040">
                  <a:solidFill>
                    <a:srgbClr val="002060"/>
                  </a:solidFill>
                  <a:latin typeface="Segoe UI"/>
                </a:rPr>
                <a:t>New customer</a:t>
              </a:r>
            </a:p>
          </p:txBody>
        </p:sp>
        <p:sp>
          <p:nvSpPr>
            <p:cNvPr id="46" name="Isosceles Triangle 45">
              <a:extLst>
                <a:ext uri="{FF2B5EF4-FFF2-40B4-BE49-F238E27FC236}">
                  <a16:creationId xmlns:a16="http://schemas.microsoft.com/office/drawing/2014/main" id="{DB517A66-62B7-40D9-AFD3-1584DF690A1D}"/>
                </a:ext>
              </a:extLst>
            </p:cNvPr>
            <p:cNvSpPr/>
            <p:nvPr/>
          </p:nvSpPr>
          <p:spPr bwMode="auto">
            <a:xfrm rot="5400000">
              <a:off x="2862152" y="6005724"/>
              <a:ext cx="898904" cy="368626"/>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a:extLst>
                <a:ext uri="{FF2B5EF4-FFF2-40B4-BE49-F238E27FC236}">
                  <a16:creationId xmlns:a16="http://schemas.microsoft.com/office/drawing/2014/main" id="{BC1F6A34-D989-4312-A01F-B5716117EC4F}"/>
                </a:ext>
              </a:extLst>
            </p:cNvPr>
            <p:cNvSpPr/>
            <p:nvPr/>
          </p:nvSpPr>
          <p:spPr bwMode="auto">
            <a:xfrm>
              <a:off x="3618841" y="5544140"/>
              <a:ext cx="3257249" cy="8989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32597">
                <a:lnSpc>
                  <a:spcPct val="90000"/>
                </a:lnSpc>
                <a:spcAft>
                  <a:spcPts val="612"/>
                </a:spcAft>
                <a:defRPr/>
              </a:pPr>
              <a:r>
                <a:rPr lang="en-US" sz="2040" b="1">
                  <a:solidFill>
                    <a:srgbClr val="002060"/>
                  </a:solidFill>
                  <a:latin typeface="Segoe UI"/>
                </a:rPr>
                <a:t>Office 365 E1 CSP trial</a:t>
              </a:r>
              <a:endParaRPr lang="en-US" sz="1428" i="1">
                <a:solidFill>
                  <a:srgbClr val="002060"/>
                </a:solidFill>
                <a:latin typeface="Segoe UI"/>
              </a:endParaRPr>
            </a:p>
          </p:txBody>
        </p:sp>
      </p:grpSp>
      <p:pic>
        <p:nvPicPr>
          <p:cNvPr id="2" name="Picture 1">
            <a:extLst>
              <a:ext uri="{FF2B5EF4-FFF2-40B4-BE49-F238E27FC236}">
                <a16:creationId xmlns:a16="http://schemas.microsoft.com/office/drawing/2014/main" id="{BB6BD686-063A-4504-A52C-295A7B8115A3}"/>
              </a:ext>
            </a:extLst>
          </p:cNvPr>
          <p:cNvPicPr>
            <a:picLocks noChangeAspect="1"/>
          </p:cNvPicPr>
          <p:nvPr/>
        </p:nvPicPr>
        <p:blipFill rotWithShape="1">
          <a:blip r:embed="rId5">
            <a:clrChange>
              <a:clrFrom>
                <a:srgbClr val="F5F5F5"/>
              </a:clrFrom>
              <a:clrTo>
                <a:srgbClr val="F5F5F5">
                  <a:alpha val="0"/>
                </a:srgbClr>
              </a:clrTo>
            </a:clrChange>
          </a:blip>
          <a:srcRect t="29664"/>
          <a:stretch/>
        </p:blipFill>
        <p:spPr>
          <a:xfrm>
            <a:off x="3925950" y="3197165"/>
            <a:ext cx="2245308" cy="748078"/>
          </a:xfrm>
          <a:prstGeom prst="rect">
            <a:avLst/>
          </a:prstGeom>
        </p:spPr>
      </p:pic>
      <p:sp>
        <p:nvSpPr>
          <p:cNvPr id="3" name="Rectangle: Rounded Corners 2">
            <a:extLst>
              <a:ext uri="{FF2B5EF4-FFF2-40B4-BE49-F238E27FC236}">
                <a16:creationId xmlns:a16="http://schemas.microsoft.com/office/drawing/2014/main" id="{18A71E44-0671-4623-AC96-B6BEC5CA105C}"/>
              </a:ext>
            </a:extLst>
          </p:cNvPr>
          <p:cNvSpPr/>
          <p:nvPr/>
        </p:nvSpPr>
        <p:spPr bwMode="auto">
          <a:xfrm>
            <a:off x="49965" y="200037"/>
            <a:ext cx="3148414" cy="63706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defRPr/>
            </a:pPr>
            <a:r>
              <a:rPr lang="en-US" sz="3264">
                <a:gradFill>
                  <a:gsLst>
                    <a:gs pos="0">
                      <a:srgbClr val="FFFFFF"/>
                    </a:gs>
                    <a:gs pos="100000">
                      <a:srgbClr val="FFFFFF"/>
                    </a:gs>
                  </a:gsLst>
                  <a:lin ang="5400000" scaled="0"/>
                </a:gradFill>
                <a:latin typeface="Segoe UI"/>
                <a:ea typeface="Segoe UI" pitchFamily="34" charset="0"/>
                <a:cs typeface="Segoe UI Light" panose="020B0502040204020203" pitchFamily="34" charset="0"/>
              </a:rPr>
              <a:t>Scenario </a:t>
            </a:r>
            <a:r>
              <a:rPr lang="en-US" sz="3264" b="1">
                <a:gradFill>
                  <a:gsLst>
                    <a:gs pos="0">
                      <a:srgbClr val="FFFFFF"/>
                    </a:gs>
                    <a:gs pos="100000">
                      <a:srgbClr val="FFFFFF"/>
                    </a:gs>
                  </a:gsLst>
                  <a:lin ang="5400000" scaled="0"/>
                </a:gradFill>
                <a:latin typeface="Segoe UI"/>
                <a:ea typeface="Segoe UI" pitchFamily="34" charset="0"/>
                <a:cs typeface="Segoe UI Light" panose="020B0502040204020203" pitchFamily="34" charset="0"/>
              </a:rPr>
              <a:t>#2</a:t>
            </a:r>
          </a:p>
        </p:txBody>
      </p:sp>
      <p:sp>
        <p:nvSpPr>
          <p:cNvPr id="6" name="Rectangle: Rounded Corners 5">
            <a:extLst>
              <a:ext uri="{FF2B5EF4-FFF2-40B4-BE49-F238E27FC236}">
                <a16:creationId xmlns:a16="http://schemas.microsoft.com/office/drawing/2014/main" id="{C8581D4F-7B66-4212-99FF-02842DBBEDDF}"/>
              </a:ext>
            </a:extLst>
          </p:cNvPr>
          <p:cNvSpPr/>
          <p:nvPr/>
        </p:nvSpPr>
        <p:spPr bwMode="auto">
          <a:xfrm>
            <a:off x="3243021" y="210140"/>
            <a:ext cx="6570296" cy="637064"/>
          </a:xfrm>
          <a:prstGeom prst="roundRect">
            <a:avLst/>
          </a:prstGeom>
          <a:solidFill>
            <a:schemeClr val="accent4">
              <a:lumMod val="20000"/>
              <a:lumOff val="80000"/>
            </a:schemeClr>
          </a:solidFill>
          <a:ln w="127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defRPr/>
            </a:pPr>
            <a:r>
              <a:rPr lang="en-US" sz="3264" b="1">
                <a:solidFill>
                  <a:srgbClr val="0078D4">
                    <a:lumMod val="50000"/>
                  </a:srgbClr>
                </a:solidFill>
                <a:latin typeface="Segoe UI"/>
                <a:ea typeface="Segoe UI" pitchFamily="34" charset="0"/>
                <a:cs typeface="Segoe UI Light" panose="020B0502040204020203" pitchFamily="34" charset="0"/>
              </a:rPr>
              <a:t>Customer needs Teams</a:t>
            </a:r>
          </a:p>
        </p:txBody>
      </p:sp>
      <p:pic>
        <p:nvPicPr>
          <p:cNvPr id="13" name="Picture 12" descr="A picture containing clock&#10;&#10;Description automatically generated">
            <a:extLst>
              <a:ext uri="{FF2B5EF4-FFF2-40B4-BE49-F238E27FC236}">
                <a16:creationId xmlns:a16="http://schemas.microsoft.com/office/drawing/2014/main" id="{91D59B75-683B-4AFD-A809-7E0FAFF90E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5794" y="4397989"/>
            <a:ext cx="819816" cy="819816"/>
          </a:xfrm>
          <a:prstGeom prst="rect">
            <a:avLst/>
          </a:prstGeom>
        </p:spPr>
      </p:pic>
      <p:sp>
        <p:nvSpPr>
          <p:cNvPr id="4" name="Rectangle: Rounded Corners 3">
            <a:extLst>
              <a:ext uri="{FF2B5EF4-FFF2-40B4-BE49-F238E27FC236}">
                <a16:creationId xmlns:a16="http://schemas.microsoft.com/office/drawing/2014/main" id="{4C029FCA-A434-4ADD-9268-D22A1DF4EA54}"/>
              </a:ext>
            </a:extLst>
          </p:cNvPr>
          <p:cNvSpPr/>
          <p:nvPr/>
        </p:nvSpPr>
        <p:spPr bwMode="auto">
          <a:xfrm>
            <a:off x="258893" y="5801207"/>
            <a:ext cx="11731402" cy="637064"/>
          </a:xfrm>
          <a:prstGeom prst="roundRect">
            <a:avLst/>
          </a:prstGeom>
          <a:solidFill>
            <a:schemeClr val="bg1"/>
          </a:solidFill>
          <a:ln w="19050">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defRPr/>
            </a:pPr>
            <a:r>
              <a:rPr lang="en-US" sz="3264" b="1">
                <a:solidFill>
                  <a:srgbClr val="0070C0"/>
                </a:solidFill>
                <a:latin typeface="Segoe UI"/>
                <a:ea typeface="Segoe UI" pitchFamily="34" charset="0"/>
                <a:cs typeface="Segoe UI Light" panose="020B0502040204020203" pitchFamily="34" charset="0"/>
              </a:rPr>
              <a:t>Get creative with o</a:t>
            </a:r>
            <a:r>
              <a:rPr lang="en-US" sz="3264" b="1" err="1">
                <a:solidFill>
                  <a:srgbClr val="0070C0"/>
                </a:solidFill>
                <a:latin typeface="Segoe UI"/>
                <a:ea typeface="Segoe UI" pitchFamily="34" charset="0"/>
                <a:cs typeface="Segoe UI Light" panose="020B0502040204020203" pitchFamily="34" charset="0"/>
              </a:rPr>
              <a:t>ffers</a:t>
            </a:r>
            <a:r>
              <a:rPr lang="en-US" sz="3264" b="1">
                <a:solidFill>
                  <a:srgbClr val="0070C0"/>
                </a:solidFill>
                <a:latin typeface="Segoe UI"/>
                <a:ea typeface="Segoe UI" pitchFamily="34" charset="0"/>
                <a:cs typeface="Segoe UI Light" panose="020B0502040204020203" pitchFamily="34" charset="0"/>
              </a:rPr>
              <a:t> to secure customers l</a:t>
            </a:r>
            <a:r>
              <a:rPr lang="en-US" sz="3264" b="1" err="1">
                <a:solidFill>
                  <a:srgbClr val="0070C0"/>
                </a:solidFill>
                <a:latin typeface="Segoe UI"/>
                <a:ea typeface="Segoe UI" pitchFamily="34" charset="0"/>
                <a:cs typeface="Segoe UI Light" panose="020B0502040204020203" pitchFamily="34" charset="0"/>
              </a:rPr>
              <a:t>ong</a:t>
            </a:r>
            <a:r>
              <a:rPr lang="en-US" sz="3264" b="1">
                <a:solidFill>
                  <a:srgbClr val="0070C0"/>
                </a:solidFill>
                <a:latin typeface="Segoe UI"/>
                <a:ea typeface="Segoe UI" pitchFamily="34" charset="0"/>
                <a:cs typeface="Segoe UI Light" panose="020B0502040204020203" pitchFamily="34" charset="0"/>
              </a:rPr>
              <a:t> term</a:t>
            </a:r>
          </a:p>
        </p:txBody>
      </p:sp>
    </p:spTree>
    <p:extLst>
      <p:ext uri="{BB962C8B-B14F-4D97-AF65-F5344CB8AC3E}">
        <p14:creationId xmlns:p14="http://schemas.microsoft.com/office/powerpoint/2010/main" val="130840598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CAA6E2D-0E2F-457E-8302-BF8809C69588}"/>
              </a:ext>
            </a:extLst>
          </p:cNvPr>
          <p:cNvSpPr/>
          <p:nvPr/>
        </p:nvSpPr>
        <p:spPr bwMode="auto">
          <a:xfrm>
            <a:off x="521822" y="2265210"/>
            <a:ext cx="2570278" cy="4543102"/>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a:extLst>
              <a:ext uri="{FF2B5EF4-FFF2-40B4-BE49-F238E27FC236}">
                <a16:creationId xmlns:a16="http://schemas.microsoft.com/office/drawing/2014/main" id="{2C98D939-9173-4596-878B-CAD4D645600B}"/>
              </a:ext>
            </a:extLst>
          </p:cNvPr>
          <p:cNvSpPr/>
          <p:nvPr/>
        </p:nvSpPr>
        <p:spPr bwMode="auto">
          <a:xfrm>
            <a:off x="3474592" y="2264224"/>
            <a:ext cx="2570278" cy="4543102"/>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a:extLst>
              <a:ext uri="{FF2B5EF4-FFF2-40B4-BE49-F238E27FC236}">
                <a16:creationId xmlns:a16="http://schemas.microsoft.com/office/drawing/2014/main" id="{F6B64C6A-6B2C-48FC-897D-8F9EEC7861CA}"/>
              </a:ext>
            </a:extLst>
          </p:cNvPr>
          <p:cNvSpPr/>
          <p:nvPr/>
        </p:nvSpPr>
        <p:spPr bwMode="auto">
          <a:xfrm>
            <a:off x="6424239" y="2284221"/>
            <a:ext cx="2570278" cy="45431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a:extLst>
              <a:ext uri="{FF2B5EF4-FFF2-40B4-BE49-F238E27FC236}">
                <a16:creationId xmlns:a16="http://schemas.microsoft.com/office/drawing/2014/main" id="{71FCA629-816F-470E-913E-72D933BFDBCB}"/>
              </a:ext>
            </a:extLst>
          </p:cNvPr>
          <p:cNvSpPr/>
          <p:nvPr/>
        </p:nvSpPr>
        <p:spPr bwMode="auto">
          <a:xfrm>
            <a:off x="9390846" y="2285206"/>
            <a:ext cx="2570278" cy="454310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12E7477F-E540-415B-A28B-DA8259D84875}"/>
              </a:ext>
            </a:extLst>
          </p:cNvPr>
          <p:cNvSpPr>
            <a:spLocks noGrp="1"/>
          </p:cNvSpPr>
          <p:nvPr>
            <p:ph type="title"/>
          </p:nvPr>
        </p:nvSpPr>
        <p:spPr>
          <a:xfrm>
            <a:off x="623574" y="204165"/>
            <a:ext cx="11563350" cy="773112"/>
          </a:xfrm>
        </p:spPr>
        <p:txBody>
          <a:bodyPr/>
          <a:lstStyle/>
          <a:p>
            <a:r>
              <a:rPr lang="en-US"/>
              <a:t>Want to see what Microsoft 365 can do for your organization?</a:t>
            </a:r>
            <a:br>
              <a:rPr lang="en-US"/>
            </a:br>
            <a:r>
              <a:rPr lang="en-US"/>
              <a:t>We can help.</a:t>
            </a:r>
          </a:p>
        </p:txBody>
      </p:sp>
      <p:sp>
        <p:nvSpPr>
          <p:cNvPr id="3" name="Text Placeholder 2">
            <a:extLst>
              <a:ext uri="{FF2B5EF4-FFF2-40B4-BE49-F238E27FC236}">
                <a16:creationId xmlns:a16="http://schemas.microsoft.com/office/drawing/2014/main" id="{CFFCE8C0-CB40-4DAD-9172-1BDE5424CA48}"/>
              </a:ext>
            </a:extLst>
          </p:cNvPr>
          <p:cNvSpPr>
            <a:spLocks noGrp="1"/>
          </p:cNvSpPr>
          <p:nvPr>
            <p:ph type="body" sz="quarter" idx="4294967295"/>
          </p:nvPr>
        </p:nvSpPr>
        <p:spPr>
          <a:xfrm>
            <a:off x="764781" y="4350542"/>
            <a:ext cx="2234460" cy="1107996"/>
          </a:xfrm>
        </p:spPr>
        <p:txBody>
          <a:bodyPr/>
          <a:lstStyle/>
          <a:p>
            <a:r>
              <a:rPr lang="en-US" sz="2000">
                <a:solidFill>
                  <a:schemeClr val="bg1"/>
                </a:solidFill>
                <a:highlight>
                  <a:srgbClr val="808000"/>
                </a:highlight>
              </a:rPr>
              <a:t>[Partner to customize with DEVICE offerings.]</a:t>
            </a:r>
            <a:br>
              <a:rPr lang="en-US" sz="2000">
                <a:solidFill>
                  <a:schemeClr val="bg1"/>
                </a:solidFill>
                <a:highlight>
                  <a:srgbClr val="808000"/>
                </a:highlight>
              </a:rPr>
            </a:br>
            <a:endParaRPr lang="en-US" sz="2000">
              <a:solidFill>
                <a:schemeClr val="bg1"/>
              </a:solidFill>
              <a:highlight>
                <a:srgbClr val="808000"/>
              </a:highlight>
            </a:endParaRPr>
          </a:p>
        </p:txBody>
      </p:sp>
      <p:pic>
        <p:nvPicPr>
          <p:cNvPr id="18" name="Content Placeholder 17" descr="Social network">
            <a:extLst>
              <a:ext uri="{FF2B5EF4-FFF2-40B4-BE49-F238E27FC236}">
                <a16:creationId xmlns:a16="http://schemas.microsoft.com/office/drawing/2014/main" id="{5036D008-220C-4A34-9CD0-BFA2B530A75B}"/>
              </a:ext>
            </a:extLst>
          </p:cNvPr>
          <p:cNvPicPr>
            <a:picLocks noGrp="1" noChangeAspect="1"/>
          </p:cNvPicPr>
          <p:nvPr>
            <p:ph sz="quarter" idx="4294967295"/>
          </p:nvPr>
        </p:nvPicPr>
        <p:blipFill>
          <a:blip r:embed="rId3">
            <a:extLst>
              <a:ext uri="{96DAC541-7B7A-43D3-8B79-37D633B846F1}">
                <asvg:svgBlip xmlns:asvg="http://schemas.microsoft.com/office/drawing/2016/SVG/main" r:embed="rId4"/>
              </a:ext>
            </a:extLst>
          </a:blip>
          <a:stretch>
            <a:fillRect/>
          </a:stretch>
        </p:blipFill>
        <p:spPr>
          <a:xfrm>
            <a:off x="7129807" y="2957509"/>
            <a:ext cx="1116851" cy="1116851"/>
          </a:xfrm>
        </p:spPr>
      </p:pic>
      <p:pic>
        <p:nvPicPr>
          <p:cNvPr id="20" name="Content Placeholder 19" descr="Call center">
            <a:extLst>
              <a:ext uri="{FF2B5EF4-FFF2-40B4-BE49-F238E27FC236}">
                <a16:creationId xmlns:a16="http://schemas.microsoft.com/office/drawing/2014/main" id="{D8F03C19-214C-48E9-89B4-A2B9400175C9}"/>
              </a:ext>
            </a:extLst>
          </p:cNvPr>
          <p:cNvPicPr>
            <a:picLocks noGrp="1" noChangeAspect="1"/>
          </p:cNvPicPr>
          <p:nvPr>
            <p:ph sz="quarter" idx="4294967295"/>
          </p:nvPr>
        </p:nvPicPr>
        <p:blipFill>
          <a:blip r:embed="rId5">
            <a:extLst>
              <a:ext uri="{96DAC541-7B7A-43D3-8B79-37D633B846F1}">
                <asvg:svgBlip xmlns:asvg="http://schemas.microsoft.com/office/drawing/2016/SVG/main" r:embed="rId6"/>
              </a:ext>
            </a:extLst>
          </a:blip>
          <a:stretch>
            <a:fillRect/>
          </a:stretch>
        </p:blipFill>
        <p:spPr>
          <a:xfrm>
            <a:off x="10161634" y="2990833"/>
            <a:ext cx="1077303" cy="1077303"/>
          </a:xfrm>
        </p:spPr>
      </p:pic>
      <p:sp>
        <p:nvSpPr>
          <p:cNvPr id="13" name="Text Placeholder 4">
            <a:extLst>
              <a:ext uri="{FF2B5EF4-FFF2-40B4-BE49-F238E27FC236}">
                <a16:creationId xmlns:a16="http://schemas.microsoft.com/office/drawing/2014/main" id="{AE783759-F3C2-4E90-8E4A-462DEBB1C6F3}"/>
              </a:ext>
            </a:extLst>
          </p:cNvPr>
          <p:cNvSpPr txBox="1">
            <a:spLocks/>
          </p:cNvSpPr>
          <p:nvPr/>
        </p:nvSpPr>
        <p:spPr>
          <a:xfrm>
            <a:off x="3440929" y="2396994"/>
            <a:ext cx="2539482" cy="624213"/>
          </a:xfrm>
          <a:prstGeom prst="rect">
            <a:avLst/>
          </a:prstGeom>
        </p:spPr>
        <p:txBody>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a:solidFill>
                  <a:schemeClr val="bg1"/>
                </a:solidFill>
                <a:latin typeface="+mj-lt"/>
              </a:rPr>
              <a:t>Enable</a:t>
            </a:r>
            <a:endParaRPr lang="en-US">
              <a:solidFill>
                <a:schemeClr val="bg1"/>
              </a:solidFill>
              <a:latin typeface="+mj-lt"/>
            </a:endParaRPr>
          </a:p>
          <a:p>
            <a:endParaRPr lang="en-US"/>
          </a:p>
        </p:txBody>
      </p:sp>
      <p:sp>
        <p:nvSpPr>
          <p:cNvPr id="14" name="Text Placeholder 6">
            <a:extLst>
              <a:ext uri="{FF2B5EF4-FFF2-40B4-BE49-F238E27FC236}">
                <a16:creationId xmlns:a16="http://schemas.microsoft.com/office/drawing/2014/main" id="{0929A3BF-681A-4348-A351-C542BFB4B9CB}"/>
              </a:ext>
            </a:extLst>
          </p:cNvPr>
          <p:cNvSpPr txBox="1">
            <a:spLocks/>
          </p:cNvSpPr>
          <p:nvPr/>
        </p:nvSpPr>
        <p:spPr>
          <a:xfrm>
            <a:off x="6376740" y="2403139"/>
            <a:ext cx="2570278" cy="640581"/>
          </a:xfrm>
          <a:prstGeom prst="rect">
            <a:avLst/>
          </a:prstGeom>
        </p:spPr>
        <p:txBody>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a:solidFill>
                  <a:schemeClr val="bg1"/>
                </a:solidFill>
                <a:latin typeface="+mj-lt"/>
              </a:rPr>
              <a:t>Deploy</a:t>
            </a:r>
          </a:p>
        </p:txBody>
      </p:sp>
      <p:pic>
        <p:nvPicPr>
          <p:cNvPr id="26" name="Graphic 25" descr="Headphones">
            <a:extLst>
              <a:ext uri="{FF2B5EF4-FFF2-40B4-BE49-F238E27FC236}">
                <a16:creationId xmlns:a16="http://schemas.microsoft.com/office/drawing/2014/main" id="{9CACBEA6-DD8D-4B83-BCA4-DE61E4027B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5186" y="2957509"/>
            <a:ext cx="914400" cy="914400"/>
          </a:xfrm>
          <a:prstGeom prst="rect">
            <a:avLst/>
          </a:prstGeom>
        </p:spPr>
      </p:pic>
      <p:pic>
        <p:nvPicPr>
          <p:cNvPr id="28" name="Graphic 27" descr="Monitor">
            <a:extLst>
              <a:ext uri="{FF2B5EF4-FFF2-40B4-BE49-F238E27FC236}">
                <a16:creationId xmlns:a16="http://schemas.microsoft.com/office/drawing/2014/main" id="{2B0C1979-2636-4962-A50F-6B4CEEA5DC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58282" y="3156613"/>
            <a:ext cx="914400" cy="914400"/>
          </a:xfrm>
          <a:prstGeom prst="rect">
            <a:avLst/>
          </a:prstGeom>
        </p:spPr>
      </p:pic>
      <p:pic>
        <p:nvPicPr>
          <p:cNvPr id="36" name="Graphic 35" descr="Escalator Up">
            <a:extLst>
              <a:ext uri="{FF2B5EF4-FFF2-40B4-BE49-F238E27FC236}">
                <a16:creationId xmlns:a16="http://schemas.microsoft.com/office/drawing/2014/main" id="{A23445F1-E7B0-417D-A61A-CB3C78D1B44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194800" y="2981211"/>
            <a:ext cx="1086925" cy="1086925"/>
          </a:xfrm>
          <a:prstGeom prst="rect">
            <a:avLst/>
          </a:prstGeom>
        </p:spPr>
      </p:pic>
      <p:sp>
        <p:nvSpPr>
          <p:cNvPr id="38" name="Text Placeholder 4">
            <a:extLst>
              <a:ext uri="{FF2B5EF4-FFF2-40B4-BE49-F238E27FC236}">
                <a16:creationId xmlns:a16="http://schemas.microsoft.com/office/drawing/2014/main" id="{4C64A4D1-A1DF-4BC1-AE76-823E661A3419}"/>
              </a:ext>
            </a:extLst>
          </p:cNvPr>
          <p:cNvSpPr txBox="1">
            <a:spLocks/>
          </p:cNvSpPr>
          <p:nvPr/>
        </p:nvSpPr>
        <p:spPr>
          <a:xfrm>
            <a:off x="479669" y="2396994"/>
            <a:ext cx="2564931" cy="624213"/>
          </a:xfrm>
          <a:prstGeom prst="rect">
            <a:avLst/>
          </a:prstGeom>
        </p:spPr>
        <p:txBody>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a:solidFill>
                  <a:schemeClr val="bg1"/>
                </a:solidFill>
                <a:latin typeface="+mj-lt"/>
              </a:rPr>
              <a:t>Gear Up</a:t>
            </a:r>
            <a:endParaRPr lang="en-US">
              <a:solidFill>
                <a:schemeClr val="bg1"/>
              </a:solidFill>
            </a:endParaRPr>
          </a:p>
        </p:txBody>
      </p:sp>
      <p:sp>
        <p:nvSpPr>
          <p:cNvPr id="40" name="Text Placeholder 6">
            <a:extLst>
              <a:ext uri="{FF2B5EF4-FFF2-40B4-BE49-F238E27FC236}">
                <a16:creationId xmlns:a16="http://schemas.microsoft.com/office/drawing/2014/main" id="{C32A7A87-0F97-4646-B003-3C2084DDD2D8}"/>
              </a:ext>
            </a:extLst>
          </p:cNvPr>
          <p:cNvSpPr txBox="1">
            <a:spLocks/>
          </p:cNvSpPr>
          <p:nvPr/>
        </p:nvSpPr>
        <p:spPr>
          <a:xfrm>
            <a:off x="9343347" y="2396994"/>
            <a:ext cx="2570278" cy="624213"/>
          </a:xfrm>
          <a:prstGeom prst="rect">
            <a:avLst/>
          </a:prstGeom>
        </p:spPr>
        <p:txBody>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a:solidFill>
                  <a:schemeClr val="bg1"/>
                </a:solidFill>
                <a:latin typeface="+mj-lt"/>
              </a:rPr>
              <a:t>Support</a:t>
            </a:r>
          </a:p>
        </p:txBody>
      </p:sp>
      <p:sp>
        <p:nvSpPr>
          <p:cNvPr id="48" name="Text Placeholder 2">
            <a:extLst>
              <a:ext uri="{FF2B5EF4-FFF2-40B4-BE49-F238E27FC236}">
                <a16:creationId xmlns:a16="http://schemas.microsoft.com/office/drawing/2014/main" id="{E2DB7AFE-28B0-4F40-92F1-7EF8A1A3800A}"/>
              </a:ext>
            </a:extLst>
          </p:cNvPr>
          <p:cNvSpPr txBox="1">
            <a:spLocks/>
          </p:cNvSpPr>
          <p:nvPr/>
        </p:nvSpPr>
        <p:spPr>
          <a:xfrm>
            <a:off x="3745842" y="4350542"/>
            <a:ext cx="2234460" cy="1107996"/>
          </a:xfrm>
          <a:prstGeom prst="rect">
            <a:avLst/>
          </a:prstGeom>
        </p:spPr>
        <p:txBody>
          <a:bodyPr vert="horz" wrap="square" lIns="0" tIns="0" rIns="0" bIns="0" rtlCol="0">
            <a:spAutoFit/>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solidFill>
                  <a:schemeClr val="bg1"/>
                </a:solidFill>
                <a:highlight>
                  <a:srgbClr val="808000"/>
                </a:highlight>
              </a:rPr>
              <a:t>[Partner to customize with CSP TRIAL offerings.]</a:t>
            </a:r>
            <a:br>
              <a:rPr lang="en-US" sz="2000">
                <a:solidFill>
                  <a:schemeClr val="bg1"/>
                </a:solidFill>
                <a:highlight>
                  <a:srgbClr val="808000"/>
                </a:highlight>
              </a:rPr>
            </a:br>
            <a:endParaRPr lang="en-US" sz="2000">
              <a:solidFill>
                <a:schemeClr val="bg1"/>
              </a:solidFill>
              <a:highlight>
                <a:srgbClr val="808000"/>
              </a:highlight>
            </a:endParaRPr>
          </a:p>
        </p:txBody>
      </p:sp>
      <p:sp>
        <p:nvSpPr>
          <p:cNvPr id="49" name="Text Placeholder 2">
            <a:extLst>
              <a:ext uri="{FF2B5EF4-FFF2-40B4-BE49-F238E27FC236}">
                <a16:creationId xmlns:a16="http://schemas.microsoft.com/office/drawing/2014/main" id="{B7F18DEF-1B3E-44D4-A16C-AFE66F01FFB5}"/>
              </a:ext>
            </a:extLst>
          </p:cNvPr>
          <p:cNvSpPr txBox="1">
            <a:spLocks/>
          </p:cNvSpPr>
          <p:nvPr/>
        </p:nvSpPr>
        <p:spPr>
          <a:xfrm>
            <a:off x="6659019" y="4350542"/>
            <a:ext cx="2234460" cy="1384995"/>
          </a:xfrm>
          <a:prstGeom prst="rect">
            <a:avLst/>
          </a:prstGeom>
        </p:spPr>
        <p:txBody>
          <a:bodyPr vert="horz" wrap="square" lIns="0" tIns="0" rIns="0" bIns="0" rtlCol="0">
            <a:spAutoFit/>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solidFill>
                  <a:schemeClr val="bg1"/>
                </a:solidFill>
                <a:highlight>
                  <a:srgbClr val="808000"/>
                </a:highlight>
              </a:rPr>
              <a:t>[Partner to customize with DEPLOYMENT offerings.]</a:t>
            </a:r>
            <a:br>
              <a:rPr lang="en-US" sz="2000">
                <a:solidFill>
                  <a:schemeClr val="bg1"/>
                </a:solidFill>
                <a:highlight>
                  <a:srgbClr val="808000"/>
                </a:highlight>
              </a:rPr>
            </a:br>
            <a:endParaRPr lang="en-US" sz="2000">
              <a:solidFill>
                <a:schemeClr val="bg1"/>
              </a:solidFill>
              <a:highlight>
                <a:srgbClr val="808000"/>
              </a:highlight>
            </a:endParaRPr>
          </a:p>
        </p:txBody>
      </p:sp>
      <p:sp>
        <p:nvSpPr>
          <p:cNvPr id="50" name="Text Placeholder 2">
            <a:extLst>
              <a:ext uri="{FF2B5EF4-FFF2-40B4-BE49-F238E27FC236}">
                <a16:creationId xmlns:a16="http://schemas.microsoft.com/office/drawing/2014/main" id="{53CC96DF-7D19-4AD0-BB2D-15D064B776F6}"/>
              </a:ext>
            </a:extLst>
          </p:cNvPr>
          <p:cNvSpPr txBox="1">
            <a:spLocks/>
          </p:cNvSpPr>
          <p:nvPr/>
        </p:nvSpPr>
        <p:spPr>
          <a:xfrm>
            <a:off x="9676254" y="4350542"/>
            <a:ext cx="2234460" cy="1661993"/>
          </a:xfrm>
          <a:prstGeom prst="rect">
            <a:avLst/>
          </a:prstGeom>
        </p:spPr>
        <p:txBody>
          <a:bodyPr vert="horz" wrap="square" lIns="0" tIns="0" rIns="0" bIns="0" rtlCol="0">
            <a:spAutoFit/>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solidFill>
                  <a:schemeClr val="bg1"/>
                </a:solidFill>
                <a:highlight>
                  <a:srgbClr val="808000"/>
                </a:highlight>
              </a:rPr>
              <a:t>[Partner to customize with MANAGED SERVICES offerings.]</a:t>
            </a:r>
            <a:br>
              <a:rPr lang="en-US" sz="2000">
                <a:solidFill>
                  <a:schemeClr val="bg1"/>
                </a:solidFill>
                <a:highlight>
                  <a:srgbClr val="808000"/>
                </a:highlight>
              </a:rPr>
            </a:br>
            <a:endParaRPr lang="en-US" sz="2000">
              <a:solidFill>
                <a:schemeClr val="bg1"/>
              </a:solidFill>
              <a:highlight>
                <a:srgbClr val="808000"/>
              </a:highlight>
            </a:endParaRPr>
          </a:p>
        </p:txBody>
      </p:sp>
      <p:cxnSp>
        <p:nvCxnSpPr>
          <p:cNvPr id="52" name="Straight Connector 51">
            <a:extLst>
              <a:ext uri="{FF2B5EF4-FFF2-40B4-BE49-F238E27FC236}">
                <a16:creationId xmlns:a16="http://schemas.microsoft.com/office/drawing/2014/main" id="{E5EF0FBF-F0A7-4E41-A62A-6CBD5A729963}"/>
              </a:ext>
            </a:extLst>
          </p:cNvPr>
          <p:cNvCxnSpPr/>
          <p:nvPr/>
        </p:nvCxnSpPr>
        <p:spPr>
          <a:xfrm>
            <a:off x="764781" y="4162271"/>
            <a:ext cx="2058429" cy="0"/>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3A57288-3B64-4F4F-BC98-167AD0198FD2}"/>
              </a:ext>
            </a:extLst>
          </p:cNvPr>
          <p:cNvCxnSpPr/>
          <p:nvPr/>
        </p:nvCxnSpPr>
        <p:spPr>
          <a:xfrm>
            <a:off x="3745842" y="4162271"/>
            <a:ext cx="2058429" cy="0"/>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6E9834A-4FDB-4DA0-8000-B2807DF7AD1B}"/>
              </a:ext>
            </a:extLst>
          </p:cNvPr>
          <p:cNvCxnSpPr/>
          <p:nvPr/>
        </p:nvCxnSpPr>
        <p:spPr>
          <a:xfrm>
            <a:off x="6659019" y="4162271"/>
            <a:ext cx="2058429" cy="0"/>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A0E836-0282-4401-85A2-CF6EA17ECE3E}"/>
              </a:ext>
            </a:extLst>
          </p:cNvPr>
          <p:cNvCxnSpPr/>
          <p:nvPr/>
        </p:nvCxnSpPr>
        <p:spPr>
          <a:xfrm>
            <a:off x="9676254" y="4162271"/>
            <a:ext cx="2058429" cy="0"/>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1D03498-D64F-4393-820F-4C604900DC60}"/>
              </a:ext>
            </a:extLst>
          </p:cNvPr>
          <p:cNvSpPr txBox="1"/>
          <p:nvPr/>
        </p:nvSpPr>
        <p:spPr>
          <a:xfrm>
            <a:off x="132202" y="-178130"/>
            <a:ext cx="11988933" cy="627864"/>
          </a:xfrm>
          <a:prstGeom prst="rect">
            <a:avLst/>
          </a:prstGeom>
          <a:noFill/>
        </p:spPr>
        <p:txBody>
          <a:bodyPr wrap="square" lIns="182880" tIns="146304" rIns="182880" bIns="146304" rtlCol="0">
            <a:spAutoFit/>
          </a:bodyPr>
          <a:lstStyle/>
          <a:p>
            <a:pPr>
              <a:lnSpc>
                <a:spcPct val="90000"/>
              </a:lnSpc>
              <a:spcAft>
                <a:spcPts val="600"/>
              </a:spcAft>
            </a:pPr>
            <a:r>
              <a:rPr lang="en-US" sz="2400" b="1">
                <a:solidFill>
                  <a:srgbClr val="FF0000"/>
                </a:solidFill>
              </a:rPr>
              <a:t>[!Delete this Message!] </a:t>
            </a:r>
            <a:r>
              <a:rPr lang="en-US" sz="2400">
                <a:solidFill>
                  <a:srgbClr val="FF0000"/>
                </a:solidFill>
              </a:rPr>
              <a:t>Pitch Template for Sales Scenario 2. </a:t>
            </a:r>
            <a:r>
              <a:rPr lang="en-US" sz="2400" b="1">
                <a:solidFill>
                  <a:srgbClr val="FF0000"/>
                </a:solidFill>
              </a:rPr>
              <a:t>[!Delete this Message!]</a:t>
            </a:r>
          </a:p>
        </p:txBody>
      </p:sp>
      <p:sp>
        <p:nvSpPr>
          <p:cNvPr id="25" name="Rectangle 24">
            <a:extLst>
              <a:ext uri="{FF2B5EF4-FFF2-40B4-BE49-F238E27FC236}">
                <a16:creationId xmlns:a16="http://schemas.microsoft.com/office/drawing/2014/main" id="{49548EEF-E849-4DBB-B342-1B93A3B54AB4}"/>
              </a:ext>
            </a:extLst>
          </p:cNvPr>
          <p:cNvSpPr/>
          <p:nvPr/>
        </p:nvSpPr>
        <p:spPr bwMode="auto">
          <a:xfrm>
            <a:off x="544460" y="1343420"/>
            <a:ext cx="11416664" cy="850491"/>
          </a:xfrm>
          <a:prstGeom prst="rect">
            <a:avLst/>
          </a:prstGeom>
          <a:solidFill>
            <a:schemeClr val="accent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7" name="Text Placeholder 4">
            <a:extLst>
              <a:ext uri="{FF2B5EF4-FFF2-40B4-BE49-F238E27FC236}">
                <a16:creationId xmlns:a16="http://schemas.microsoft.com/office/drawing/2014/main" id="{014AC8BD-9B56-482C-BA53-75B041BCD8CE}"/>
              </a:ext>
            </a:extLst>
          </p:cNvPr>
          <p:cNvSpPr txBox="1">
            <a:spLocks/>
          </p:cNvSpPr>
          <p:nvPr/>
        </p:nvSpPr>
        <p:spPr>
          <a:xfrm>
            <a:off x="1485711" y="1508252"/>
            <a:ext cx="1430761" cy="624213"/>
          </a:xfrm>
          <a:prstGeom prst="rect">
            <a:avLst/>
          </a:prstGeom>
        </p:spPr>
        <p:txBody>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a:solidFill>
                  <a:schemeClr val="bg1"/>
                </a:solidFill>
                <a:latin typeface="+mj-lt"/>
              </a:rPr>
              <a:t>Assess</a:t>
            </a:r>
            <a:endParaRPr lang="en-US">
              <a:solidFill>
                <a:schemeClr val="bg1"/>
              </a:solidFill>
            </a:endParaRPr>
          </a:p>
        </p:txBody>
      </p:sp>
      <p:pic>
        <p:nvPicPr>
          <p:cNvPr id="29" name="Graphic 28" descr="Blueprint">
            <a:extLst>
              <a:ext uri="{FF2B5EF4-FFF2-40B4-BE49-F238E27FC236}">
                <a16:creationId xmlns:a16="http://schemas.microsoft.com/office/drawing/2014/main" id="{E030610D-3C05-4262-9920-AAD44F13119B}"/>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67350" y="1333492"/>
            <a:ext cx="733783" cy="818361"/>
          </a:xfrm>
          <a:prstGeom prst="rect">
            <a:avLst/>
          </a:prstGeom>
        </p:spPr>
      </p:pic>
      <p:cxnSp>
        <p:nvCxnSpPr>
          <p:cNvPr id="30" name="Straight Connector 29">
            <a:extLst>
              <a:ext uri="{FF2B5EF4-FFF2-40B4-BE49-F238E27FC236}">
                <a16:creationId xmlns:a16="http://schemas.microsoft.com/office/drawing/2014/main" id="{D2F0853E-37AD-44D7-8223-32E1C1A24028}"/>
              </a:ext>
            </a:extLst>
          </p:cNvPr>
          <p:cNvCxnSpPr>
            <a:cxnSpLocks/>
          </p:cNvCxnSpPr>
          <p:nvPr/>
        </p:nvCxnSpPr>
        <p:spPr>
          <a:xfrm flipV="1">
            <a:off x="2916478" y="1453167"/>
            <a:ext cx="0" cy="620857"/>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B2CEBA66-132C-412A-BC59-0AE6BF04053D}"/>
              </a:ext>
            </a:extLst>
          </p:cNvPr>
          <p:cNvSpPr txBox="1">
            <a:spLocks/>
          </p:cNvSpPr>
          <p:nvPr/>
        </p:nvSpPr>
        <p:spPr>
          <a:xfrm>
            <a:off x="3157845" y="1518747"/>
            <a:ext cx="7947399" cy="553998"/>
          </a:xfrm>
          <a:prstGeom prst="rect">
            <a:avLst/>
          </a:prstGeom>
        </p:spPr>
        <p:txBody>
          <a:bodyPr vert="horz" wrap="square" lIns="0" tIns="0" rIns="0" bIns="0" rtlCol="0">
            <a:spAutoFit/>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solidFill>
                  <a:schemeClr val="bg1"/>
                </a:solidFill>
                <a:highlight>
                  <a:srgbClr val="808000"/>
                </a:highlight>
              </a:rPr>
              <a:t>[Partner to customize with ASSESSMENT offering/process.]</a:t>
            </a:r>
            <a:br>
              <a:rPr lang="en-US" sz="2000">
                <a:solidFill>
                  <a:schemeClr val="bg1"/>
                </a:solidFill>
                <a:highlight>
                  <a:srgbClr val="808000"/>
                </a:highlight>
              </a:rPr>
            </a:br>
            <a:endParaRPr lang="en-US" sz="2000">
              <a:solidFill>
                <a:schemeClr val="bg1"/>
              </a:solidFill>
              <a:highlight>
                <a:srgbClr val="808000"/>
              </a:highlight>
            </a:endParaRPr>
          </a:p>
        </p:txBody>
      </p:sp>
    </p:spTree>
    <p:extLst>
      <p:ext uri="{BB962C8B-B14F-4D97-AF65-F5344CB8AC3E}">
        <p14:creationId xmlns:p14="http://schemas.microsoft.com/office/powerpoint/2010/main" val="62639290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95F33C1-851C-41C0-A2D2-07FAAE64FD44}"/>
              </a:ext>
            </a:extLst>
          </p:cNvPr>
          <p:cNvSpPr/>
          <p:nvPr/>
        </p:nvSpPr>
        <p:spPr bwMode="auto">
          <a:xfrm>
            <a:off x="162792" y="2865266"/>
            <a:ext cx="12151874" cy="101226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a:extLst>
              <a:ext uri="{FF2B5EF4-FFF2-40B4-BE49-F238E27FC236}">
                <a16:creationId xmlns:a16="http://schemas.microsoft.com/office/drawing/2014/main" id="{F6DA9224-B6E9-432A-AB3B-2F1AECFF79C3}"/>
              </a:ext>
            </a:extLst>
          </p:cNvPr>
          <p:cNvSpPr/>
          <p:nvPr/>
        </p:nvSpPr>
        <p:spPr bwMode="auto">
          <a:xfrm>
            <a:off x="6304556" y="4008404"/>
            <a:ext cx="5997158" cy="27724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08B21855-10B9-4A06-914F-05F42D65BBCD}"/>
              </a:ext>
            </a:extLst>
          </p:cNvPr>
          <p:cNvSpPr/>
          <p:nvPr/>
        </p:nvSpPr>
        <p:spPr bwMode="auto">
          <a:xfrm>
            <a:off x="149839" y="4008404"/>
            <a:ext cx="5997158" cy="27724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err="1">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a:extLst>
              <a:ext uri="{FF2B5EF4-FFF2-40B4-BE49-F238E27FC236}">
                <a16:creationId xmlns:a16="http://schemas.microsoft.com/office/drawing/2014/main" id="{8B619B0C-1E96-4CB9-8456-A9A7D879ACB9}"/>
              </a:ext>
            </a:extLst>
          </p:cNvPr>
          <p:cNvGrpSpPr/>
          <p:nvPr/>
        </p:nvGrpSpPr>
        <p:grpSpPr>
          <a:xfrm>
            <a:off x="2626244" y="3019663"/>
            <a:ext cx="837229" cy="689483"/>
            <a:chOff x="5685556" y="3090987"/>
            <a:chExt cx="820887" cy="676025"/>
          </a:xfrm>
          <a:solidFill>
            <a:srgbClr val="0070C0"/>
          </a:solidFill>
        </p:grpSpPr>
        <p:sp>
          <p:nvSpPr>
            <p:cNvPr id="6" name="Freeform: Shape 5">
              <a:extLst>
                <a:ext uri="{FF2B5EF4-FFF2-40B4-BE49-F238E27FC236}">
                  <a16:creationId xmlns:a16="http://schemas.microsoft.com/office/drawing/2014/main" id="{7D9C0D2E-6106-4273-99BF-8A8496A24800}"/>
                </a:ext>
              </a:extLst>
            </p:cNvPr>
            <p:cNvSpPr/>
            <p:nvPr/>
          </p:nvSpPr>
          <p:spPr>
            <a:xfrm>
              <a:off x="5685556" y="3090987"/>
              <a:ext cx="820887" cy="676025"/>
            </a:xfrm>
            <a:custGeom>
              <a:avLst/>
              <a:gdLst>
                <a:gd name="connsiteX0" fmla="*/ 324422 w 323850"/>
                <a:gd name="connsiteY0" fmla="*/ 0 h 266700"/>
                <a:gd name="connsiteX1" fmla="*/ 7144 w 323850"/>
                <a:gd name="connsiteY1" fmla="*/ 0 h 266700"/>
                <a:gd name="connsiteX2" fmla="*/ 0 w 323850"/>
                <a:gd name="connsiteY2" fmla="*/ 7144 h 266700"/>
                <a:gd name="connsiteX3" fmla="*/ 0 w 323850"/>
                <a:gd name="connsiteY3" fmla="*/ 216313 h 266700"/>
                <a:gd name="connsiteX4" fmla="*/ 7144 w 323850"/>
                <a:gd name="connsiteY4" fmla="*/ 223457 h 266700"/>
                <a:gd name="connsiteX5" fmla="*/ 158687 w 323850"/>
                <a:gd name="connsiteY5" fmla="*/ 223457 h 266700"/>
                <a:gd name="connsiteX6" fmla="*/ 158687 w 323850"/>
                <a:gd name="connsiteY6" fmla="*/ 251936 h 266700"/>
                <a:gd name="connsiteX7" fmla="*/ 158877 w 323850"/>
                <a:gd name="connsiteY7" fmla="*/ 252889 h 266700"/>
                <a:gd name="connsiteX8" fmla="*/ 83534 w 323850"/>
                <a:gd name="connsiteY8" fmla="*/ 252889 h 266700"/>
                <a:gd name="connsiteX9" fmla="*/ 76391 w 323850"/>
                <a:gd name="connsiteY9" fmla="*/ 260033 h 266700"/>
                <a:gd name="connsiteX10" fmla="*/ 83534 w 323850"/>
                <a:gd name="connsiteY10" fmla="*/ 267176 h 266700"/>
                <a:gd name="connsiteX11" fmla="*/ 248126 w 323850"/>
                <a:gd name="connsiteY11" fmla="*/ 267176 h 266700"/>
                <a:gd name="connsiteX12" fmla="*/ 255270 w 323850"/>
                <a:gd name="connsiteY12" fmla="*/ 260033 h 266700"/>
                <a:gd name="connsiteX13" fmla="*/ 248126 w 323850"/>
                <a:gd name="connsiteY13" fmla="*/ 252889 h 266700"/>
                <a:gd name="connsiteX14" fmla="*/ 172784 w 323850"/>
                <a:gd name="connsiteY14" fmla="*/ 252889 h 266700"/>
                <a:gd name="connsiteX15" fmla="*/ 172974 w 323850"/>
                <a:gd name="connsiteY15" fmla="*/ 251936 h 266700"/>
                <a:gd name="connsiteX16" fmla="*/ 172974 w 323850"/>
                <a:gd name="connsiteY16" fmla="*/ 223457 h 266700"/>
                <a:gd name="connsiteX17" fmla="*/ 324517 w 323850"/>
                <a:gd name="connsiteY17" fmla="*/ 223457 h 266700"/>
                <a:gd name="connsiteX18" fmla="*/ 331661 w 323850"/>
                <a:gd name="connsiteY18" fmla="*/ 216313 h 266700"/>
                <a:gd name="connsiteX19" fmla="*/ 331661 w 323850"/>
                <a:gd name="connsiteY19" fmla="*/ 7144 h 266700"/>
                <a:gd name="connsiteX20" fmla="*/ 324422 w 323850"/>
                <a:gd name="connsiteY20" fmla="*/ 0 h 266700"/>
                <a:gd name="connsiteX21" fmla="*/ 317278 w 323850"/>
                <a:gd name="connsiteY21" fmla="*/ 209169 h 266700"/>
                <a:gd name="connsiteX22" fmla="*/ 14288 w 323850"/>
                <a:gd name="connsiteY22" fmla="*/ 209169 h 266700"/>
                <a:gd name="connsiteX23" fmla="*/ 14288 w 323850"/>
                <a:gd name="connsiteY23" fmla="*/ 14288 h 266700"/>
                <a:gd name="connsiteX24" fmla="*/ 317278 w 323850"/>
                <a:gd name="connsiteY24" fmla="*/ 14288 h 266700"/>
                <a:gd name="connsiteX25" fmla="*/ 317278 w 323850"/>
                <a:gd name="connsiteY25" fmla="*/ 209169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50" h="266700">
                  <a:moveTo>
                    <a:pt x="324422" y="0"/>
                  </a:moveTo>
                  <a:lnTo>
                    <a:pt x="7144" y="0"/>
                  </a:lnTo>
                  <a:cubicBezTo>
                    <a:pt x="3239" y="0"/>
                    <a:pt x="0" y="3239"/>
                    <a:pt x="0" y="7144"/>
                  </a:cubicBezTo>
                  <a:lnTo>
                    <a:pt x="0" y="216313"/>
                  </a:lnTo>
                  <a:cubicBezTo>
                    <a:pt x="0" y="220218"/>
                    <a:pt x="3239" y="223457"/>
                    <a:pt x="7144" y="223457"/>
                  </a:cubicBezTo>
                  <a:lnTo>
                    <a:pt x="158687" y="223457"/>
                  </a:lnTo>
                  <a:lnTo>
                    <a:pt x="158687" y="251936"/>
                  </a:lnTo>
                  <a:cubicBezTo>
                    <a:pt x="158687" y="252317"/>
                    <a:pt x="158877" y="252603"/>
                    <a:pt x="158877" y="252889"/>
                  </a:cubicBezTo>
                  <a:lnTo>
                    <a:pt x="83534" y="252889"/>
                  </a:lnTo>
                  <a:cubicBezTo>
                    <a:pt x="79629" y="252889"/>
                    <a:pt x="76391" y="256127"/>
                    <a:pt x="76391" y="260033"/>
                  </a:cubicBezTo>
                  <a:cubicBezTo>
                    <a:pt x="76391" y="263938"/>
                    <a:pt x="79629" y="267176"/>
                    <a:pt x="83534" y="267176"/>
                  </a:cubicBezTo>
                  <a:lnTo>
                    <a:pt x="248126" y="267176"/>
                  </a:lnTo>
                  <a:cubicBezTo>
                    <a:pt x="252032" y="267176"/>
                    <a:pt x="255270" y="263938"/>
                    <a:pt x="255270" y="260033"/>
                  </a:cubicBezTo>
                  <a:cubicBezTo>
                    <a:pt x="255270" y="256127"/>
                    <a:pt x="252032" y="252889"/>
                    <a:pt x="248126" y="252889"/>
                  </a:cubicBezTo>
                  <a:lnTo>
                    <a:pt x="172784" y="252889"/>
                  </a:lnTo>
                  <a:cubicBezTo>
                    <a:pt x="172784" y="252603"/>
                    <a:pt x="172974" y="252222"/>
                    <a:pt x="172974" y="251936"/>
                  </a:cubicBezTo>
                  <a:lnTo>
                    <a:pt x="172974" y="223457"/>
                  </a:lnTo>
                  <a:lnTo>
                    <a:pt x="324517" y="223457"/>
                  </a:lnTo>
                  <a:cubicBezTo>
                    <a:pt x="328422" y="223457"/>
                    <a:pt x="331661" y="220218"/>
                    <a:pt x="331661" y="216313"/>
                  </a:cubicBezTo>
                  <a:lnTo>
                    <a:pt x="331661" y="7144"/>
                  </a:lnTo>
                  <a:cubicBezTo>
                    <a:pt x="331565" y="3239"/>
                    <a:pt x="328327" y="0"/>
                    <a:pt x="324422" y="0"/>
                  </a:cubicBezTo>
                  <a:close/>
                  <a:moveTo>
                    <a:pt x="317278" y="209169"/>
                  </a:moveTo>
                  <a:lnTo>
                    <a:pt x="14288" y="209169"/>
                  </a:lnTo>
                  <a:lnTo>
                    <a:pt x="14288" y="14288"/>
                  </a:lnTo>
                  <a:lnTo>
                    <a:pt x="317278" y="14288"/>
                  </a:lnTo>
                  <a:lnTo>
                    <a:pt x="317278" y="209169"/>
                  </a:lnTo>
                  <a:close/>
                </a:path>
              </a:pathLst>
            </a:custGeom>
            <a:grpFill/>
            <a:ln w="9525" cap="flat">
              <a:no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156"/>
              <a:endParaRPr lang="en-US" sz="1873">
                <a:solidFill>
                  <a:srgbClr val="000000"/>
                </a:solidFill>
                <a:latin typeface="Segoe UI"/>
              </a:endParaRPr>
            </a:p>
          </p:txBody>
        </p:sp>
        <p:sp>
          <p:nvSpPr>
            <p:cNvPr id="7" name="Freeform: Shape 6">
              <a:extLst>
                <a:ext uri="{FF2B5EF4-FFF2-40B4-BE49-F238E27FC236}">
                  <a16:creationId xmlns:a16="http://schemas.microsoft.com/office/drawing/2014/main" id="{96B10AD8-D9A3-46A3-99D2-1B12521A3A09}"/>
                </a:ext>
              </a:extLst>
            </p:cNvPr>
            <p:cNvSpPr/>
            <p:nvPr/>
          </p:nvSpPr>
          <p:spPr>
            <a:xfrm>
              <a:off x="5964097" y="3226195"/>
              <a:ext cx="265581" cy="265581"/>
            </a:xfrm>
            <a:custGeom>
              <a:avLst/>
              <a:gdLst>
                <a:gd name="connsiteX0" fmla="*/ 12603 w 104775"/>
                <a:gd name="connsiteY0" fmla="*/ 68008 h 104775"/>
                <a:gd name="connsiteX1" fmla="*/ 48703 w 104775"/>
                <a:gd name="connsiteY1" fmla="*/ 26289 h 104775"/>
                <a:gd name="connsiteX2" fmla="*/ 48703 w 104775"/>
                <a:gd name="connsiteY2" fmla="*/ 104680 h 104775"/>
                <a:gd name="connsiteX3" fmla="*/ 55847 w 104775"/>
                <a:gd name="connsiteY3" fmla="*/ 111824 h 104775"/>
                <a:gd name="connsiteX4" fmla="*/ 62990 w 104775"/>
                <a:gd name="connsiteY4" fmla="*/ 104680 h 104775"/>
                <a:gd name="connsiteX5" fmla="*/ 62990 w 104775"/>
                <a:gd name="connsiteY5" fmla="*/ 26289 h 104775"/>
                <a:gd name="connsiteX6" fmla="*/ 99090 w 104775"/>
                <a:gd name="connsiteY6" fmla="*/ 68008 h 104775"/>
                <a:gd name="connsiteX7" fmla="*/ 104519 w 104775"/>
                <a:gd name="connsiteY7" fmla="*/ 70485 h 104775"/>
                <a:gd name="connsiteX8" fmla="*/ 109187 w 104775"/>
                <a:gd name="connsiteY8" fmla="*/ 68770 h 104775"/>
                <a:gd name="connsiteX9" fmla="*/ 109949 w 104775"/>
                <a:gd name="connsiteY9" fmla="*/ 58674 h 104775"/>
                <a:gd name="connsiteX10" fmla="*/ 61276 w 104775"/>
                <a:gd name="connsiteY10" fmla="*/ 2477 h 104775"/>
                <a:gd name="connsiteX11" fmla="*/ 55847 w 104775"/>
                <a:gd name="connsiteY11" fmla="*/ 0 h 104775"/>
                <a:gd name="connsiteX12" fmla="*/ 50417 w 104775"/>
                <a:gd name="connsiteY12" fmla="*/ 2477 h 104775"/>
                <a:gd name="connsiteX13" fmla="*/ 1745 w 104775"/>
                <a:gd name="connsiteY13" fmla="*/ 58674 h 104775"/>
                <a:gd name="connsiteX14" fmla="*/ 2507 w 104775"/>
                <a:gd name="connsiteY14" fmla="*/ 68770 h 104775"/>
                <a:gd name="connsiteX15" fmla="*/ 12603 w 104775"/>
                <a:gd name="connsiteY15" fmla="*/ 6800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775" h="104775">
                  <a:moveTo>
                    <a:pt x="12603" y="68008"/>
                  </a:moveTo>
                  <a:lnTo>
                    <a:pt x="48703" y="26289"/>
                  </a:lnTo>
                  <a:lnTo>
                    <a:pt x="48703" y="104680"/>
                  </a:lnTo>
                  <a:cubicBezTo>
                    <a:pt x="48703" y="108585"/>
                    <a:pt x="51941" y="111824"/>
                    <a:pt x="55847" y="111824"/>
                  </a:cubicBezTo>
                  <a:cubicBezTo>
                    <a:pt x="59752" y="111824"/>
                    <a:pt x="62990" y="108585"/>
                    <a:pt x="62990" y="104680"/>
                  </a:cubicBezTo>
                  <a:lnTo>
                    <a:pt x="62990" y="26289"/>
                  </a:lnTo>
                  <a:lnTo>
                    <a:pt x="99090" y="68008"/>
                  </a:lnTo>
                  <a:cubicBezTo>
                    <a:pt x="100519" y="69628"/>
                    <a:pt x="102519" y="70485"/>
                    <a:pt x="104519" y="70485"/>
                  </a:cubicBezTo>
                  <a:cubicBezTo>
                    <a:pt x="106139" y="70485"/>
                    <a:pt x="107853" y="69914"/>
                    <a:pt x="109187" y="68770"/>
                  </a:cubicBezTo>
                  <a:cubicBezTo>
                    <a:pt x="112139" y="66199"/>
                    <a:pt x="112520" y="61627"/>
                    <a:pt x="109949" y="58674"/>
                  </a:cubicBezTo>
                  <a:lnTo>
                    <a:pt x="61276" y="2477"/>
                  </a:lnTo>
                  <a:cubicBezTo>
                    <a:pt x="59942" y="952"/>
                    <a:pt x="57942" y="0"/>
                    <a:pt x="55847" y="0"/>
                  </a:cubicBezTo>
                  <a:cubicBezTo>
                    <a:pt x="53751" y="0"/>
                    <a:pt x="51846" y="857"/>
                    <a:pt x="50417" y="2477"/>
                  </a:cubicBezTo>
                  <a:lnTo>
                    <a:pt x="1745" y="58674"/>
                  </a:lnTo>
                  <a:cubicBezTo>
                    <a:pt x="-827" y="61627"/>
                    <a:pt x="-541" y="66199"/>
                    <a:pt x="2507" y="68770"/>
                  </a:cubicBezTo>
                  <a:cubicBezTo>
                    <a:pt x="5555" y="71342"/>
                    <a:pt x="10031" y="70961"/>
                    <a:pt x="12603" y="68008"/>
                  </a:cubicBezTo>
                  <a:close/>
                </a:path>
              </a:pathLst>
            </a:custGeom>
            <a:grpFill/>
            <a:ln w="9525" cap="flat">
              <a:no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51156"/>
              <a:endParaRPr lang="en-US" sz="1873">
                <a:solidFill>
                  <a:srgbClr val="000000"/>
                </a:solidFill>
                <a:latin typeface="Segoe UI"/>
              </a:endParaRPr>
            </a:p>
          </p:txBody>
        </p:sp>
      </p:grpSp>
      <p:sp>
        <p:nvSpPr>
          <p:cNvPr id="8" name="TextBox 7">
            <a:extLst>
              <a:ext uri="{FF2B5EF4-FFF2-40B4-BE49-F238E27FC236}">
                <a16:creationId xmlns:a16="http://schemas.microsoft.com/office/drawing/2014/main" id="{B3ABCC72-1162-4690-91F3-FC926E4AD030}"/>
              </a:ext>
            </a:extLst>
          </p:cNvPr>
          <p:cNvSpPr txBox="1"/>
          <p:nvPr/>
        </p:nvSpPr>
        <p:spPr>
          <a:xfrm>
            <a:off x="240610" y="4105253"/>
            <a:ext cx="5853261" cy="971356"/>
          </a:xfrm>
          <a:prstGeom prst="rect">
            <a:avLst/>
          </a:prstGeom>
          <a:noFill/>
        </p:spPr>
        <p:txBody>
          <a:bodyPr wrap="square">
            <a:spAutoFit/>
          </a:bodyPr>
          <a:lstStyle/>
          <a:p>
            <a:pPr>
              <a:lnSpc>
                <a:spcPct val="100000"/>
              </a:lnSpc>
            </a:pPr>
            <a:r>
              <a:rPr lang="en-US" sz="2652" b="1">
                <a:solidFill>
                  <a:schemeClr val="tx1">
                    <a:lumMod val="90000"/>
                    <a:lumOff val="10000"/>
                  </a:schemeClr>
                </a:solidFill>
              </a:rPr>
              <a:t>Attend Our Virtual WVD Workshop</a:t>
            </a:r>
            <a:br>
              <a:rPr lang="en-US" sz="1632">
                <a:solidFill>
                  <a:schemeClr val="tx1">
                    <a:lumMod val="90000"/>
                    <a:lumOff val="10000"/>
                  </a:schemeClr>
                </a:solidFill>
              </a:rPr>
            </a:br>
            <a:r>
              <a:rPr lang="en-US" sz="1428">
                <a:ea typeface="+mj-lt"/>
                <a:cs typeface="+mj-lt"/>
              </a:rPr>
              <a:t>Two full days of hands-on training to increase your WVD proficiency</a:t>
            </a:r>
            <a:br>
              <a:rPr lang="en-US" sz="1632">
                <a:ea typeface="+mj-lt"/>
                <a:cs typeface="+mj-lt"/>
              </a:rPr>
            </a:br>
            <a:endParaRPr lang="en-US" sz="1632"/>
          </a:p>
        </p:txBody>
      </p:sp>
      <p:sp>
        <p:nvSpPr>
          <p:cNvPr id="13" name="TextBox 12">
            <a:extLst>
              <a:ext uri="{FF2B5EF4-FFF2-40B4-BE49-F238E27FC236}">
                <a16:creationId xmlns:a16="http://schemas.microsoft.com/office/drawing/2014/main" id="{A04036E5-9B18-43FA-953B-DA99F317FA5E}"/>
              </a:ext>
            </a:extLst>
          </p:cNvPr>
          <p:cNvSpPr txBox="1"/>
          <p:nvPr/>
        </p:nvSpPr>
        <p:spPr>
          <a:xfrm>
            <a:off x="413247" y="5987093"/>
            <a:ext cx="4237192" cy="606488"/>
          </a:xfrm>
          <a:prstGeom prst="rect">
            <a:avLst/>
          </a:prstGeom>
          <a:noFill/>
        </p:spPr>
        <p:txBody>
          <a:bodyPr wrap="square">
            <a:spAutoFit/>
          </a:bodyPr>
          <a:lstStyle/>
          <a:p>
            <a:pPr marL="291436" indent="-291436">
              <a:buFont typeface="Arial" panose="020B0604020202020204" pitchFamily="34" charset="0"/>
              <a:buChar char="•"/>
            </a:pPr>
            <a:r>
              <a:rPr lang="en-US" sz="1632" b="1">
                <a:ea typeface="+mj-lt"/>
                <a:cs typeface="+mj-lt"/>
              </a:rPr>
              <a:t>Part 1</a:t>
            </a:r>
            <a:r>
              <a:rPr lang="en-US" sz="1632">
                <a:ea typeface="+mj-lt"/>
                <a:cs typeface="+mj-lt"/>
              </a:rPr>
              <a:t>: April 7, 9; May 7, 12</a:t>
            </a:r>
            <a:endParaRPr lang="en-US" sz="1632" baseline="30000">
              <a:ea typeface="+mj-lt"/>
              <a:cs typeface="+mj-lt"/>
            </a:endParaRPr>
          </a:p>
          <a:p>
            <a:pPr marL="291436" indent="-291436">
              <a:buFont typeface="Arial" panose="020B0604020202020204" pitchFamily="34" charset="0"/>
              <a:buChar char="•"/>
            </a:pPr>
            <a:r>
              <a:rPr lang="en-US" sz="1632" b="1">
                <a:ea typeface="+mj-lt"/>
                <a:cs typeface="+mj-lt"/>
              </a:rPr>
              <a:t>Part 2</a:t>
            </a:r>
            <a:r>
              <a:rPr lang="en-US" sz="1632">
                <a:ea typeface="+mj-lt"/>
                <a:cs typeface="+mj-lt"/>
              </a:rPr>
              <a:t>: April 16, 21; May 21, 28</a:t>
            </a:r>
            <a:endParaRPr lang="en-US" sz="1632"/>
          </a:p>
        </p:txBody>
      </p:sp>
      <p:sp>
        <p:nvSpPr>
          <p:cNvPr id="15" name="TextBox 14">
            <a:extLst>
              <a:ext uri="{FF2B5EF4-FFF2-40B4-BE49-F238E27FC236}">
                <a16:creationId xmlns:a16="http://schemas.microsoft.com/office/drawing/2014/main" id="{59D54455-3F42-4D67-80BC-A5E1653A6A2C}"/>
              </a:ext>
            </a:extLst>
          </p:cNvPr>
          <p:cNvSpPr txBox="1"/>
          <p:nvPr/>
        </p:nvSpPr>
        <p:spPr>
          <a:xfrm>
            <a:off x="414057" y="5475805"/>
            <a:ext cx="6732229" cy="606488"/>
          </a:xfrm>
          <a:prstGeom prst="rect">
            <a:avLst/>
          </a:prstGeom>
          <a:noFill/>
        </p:spPr>
        <p:txBody>
          <a:bodyPr wrap="square">
            <a:spAutoFit/>
          </a:bodyPr>
          <a:lstStyle/>
          <a:p>
            <a:pPr marL="291436" indent="-291436">
              <a:buFont typeface="Arial" panose="020B0604020202020204" pitchFamily="34" charset="0"/>
              <a:buChar char="•"/>
            </a:pPr>
            <a:r>
              <a:rPr lang="en-US" sz="1632" b="1"/>
              <a:t>For Indirect Providers &amp; Resellers</a:t>
            </a:r>
          </a:p>
          <a:p>
            <a:pPr marL="291436" indent="-291436">
              <a:buFont typeface="Arial" panose="020B0604020202020204" pitchFamily="34" charset="0"/>
              <a:buChar char="•"/>
            </a:pPr>
            <a:r>
              <a:rPr lang="en-US" sz="1632">
                <a:ea typeface="+mj-lt"/>
                <a:cs typeface="+mj-lt"/>
              </a:rPr>
              <a:t>Hosted by Microsoft &amp; </a:t>
            </a:r>
            <a:r>
              <a:rPr lang="en-US" sz="1632" err="1">
                <a:ea typeface="+mj-lt"/>
                <a:cs typeface="+mj-lt"/>
              </a:rPr>
              <a:t>Nerdio</a:t>
            </a:r>
            <a:endParaRPr lang="en-US" sz="1632"/>
          </a:p>
        </p:txBody>
      </p:sp>
      <p:sp>
        <p:nvSpPr>
          <p:cNvPr id="17" name="TextBox 16">
            <a:extLst>
              <a:ext uri="{FF2B5EF4-FFF2-40B4-BE49-F238E27FC236}">
                <a16:creationId xmlns:a16="http://schemas.microsoft.com/office/drawing/2014/main" id="{870B711B-A737-4936-89A5-E22138BA3AA5}"/>
              </a:ext>
            </a:extLst>
          </p:cNvPr>
          <p:cNvSpPr txBox="1"/>
          <p:nvPr/>
        </p:nvSpPr>
        <p:spPr>
          <a:xfrm>
            <a:off x="270614" y="4946482"/>
            <a:ext cx="5416557" cy="350330"/>
          </a:xfrm>
          <a:prstGeom prst="rect">
            <a:avLst/>
          </a:prstGeom>
          <a:noFill/>
        </p:spPr>
        <p:txBody>
          <a:bodyPr wrap="square">
            <a:spAutoFit/>
          </a:bodyPr>
          <a:lstStyle/>
          <a:p>
            <a:pPr>
              <a:lnSpc>
                <a:spcPct val="100000"/>
              </a:lnSpc>
            </a:pPr>
            <a:r>
              <a:rPr lang="en-US" sz="1632">
                <a:cs typeface="Segoe UI Semibold"/>
                <a:hlinkClick r:id="rId3"/>
              </a:rPr>
              <a:t>msuspartners.eventbuilder.com/</a:t>
            </a:r>
            <a:r>
              <a:rPr lang="en-US" sz="1632" err="1">
                <a:cs typeface="Segoe UI Semibold"/>
                <a:hlinkClick r:id="rId3"/>
              </a:rPr>
              <a:t>TechIntensityWorkshop</a:t>
            </a:r>
            <a:r>
              <a:rPr lang="en-US" sz="1632">
                <a:cs typeface="Segoe UI Semibold"/>
              </a:rPr>
              <a:t> </a:t>
            </a:r>
          </a:p>
        </p:txBody>
      </p:sp>
      <p:sp>
        <p:nvSpPr>
          <p:cNvPr id="26" name="Rectangle 25">
            <a:extLst>
              <a:ext uri="{FF2B5EF4-FFF2-40B4-BE49-F238E27FC236}">
                <a16:creationId xmlns:a16="http://schemas.microsoft.com/office/drawing/2014/main" id="{5277BEA3-50BF-4FA5-B135-50037EB785F7}"/>
              </a:ext>
            </a:extLst>
          </p:cNvPr>
          <p:cNvSpPr/>
          <p:nvPr/>
        </p:nvSpPr>
        <p:spPr bwMode="auto">
          <a:xfrm>
            <a:off x="6637078" y="4165614"/>
            <a:ext cx="6057571" cy="1539109"/>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32239" eaLnBrk="0" fontAlgn="base" hangingPunct="0">
              <a:spcBef>
                <a:spcPts val="816"/>
              </a:spcBef>
              <a:defRPr/>
            </a:pPr>
            <a:r>
              <a:rPr lang="en-US" altLang="en-US" sz="1428" b="1">
                <a:solidFill>
                  <a:schemeClr val="tx1">
                    <a:lumMod val="90000"/>
                    <a:lumOff val="10000"/>
                  </a:schemeClr>
                </a:solidFill>
              </a:rPr>
              <a:t>Resources</a:t>
            </a:r>
          </a:p>
          <a:p>
            <a:pPr marL="285695" indent="-285695" defTabSz="932239" eaLnBrk="0" fontAlgn="base" hangingPunct="0">
              <a:spcBef>
                <a:spcPts val="816"/>
              </a:spcBef>
              <a:buFont typeface="Arial" panose="020B0604020202020204" pitchFamily="34" charset="0"/>
              <a:buChar char="•"/>
              <a:defRPr/>
            </a:pPr>
            <a:r>
              <a:rPr lang="en-US" altLang="en-US" sz="1428">
                <a:solidFill>
                  <a:srgbClr val="000000"/>
                </a:solidFill>
                <a:hlinkClick r:id="rId4"/>
              </a:rPr>
              <a:t>Introduction to Windows Virtual Desktop</a:t>
            </a:r>
            <a:endParaRPr lang="en-US" altLang="en-US" sz="1428">
              <a:solidFill>
                <a:srgbClr val="000000"/>
              </a:solidFill>
            </a:endParaRPr>
          </a:p>
          <a:p>
            <a:pPr marL="285695" indent="-285695" defTabSz="932239" eaLnBrk="0" fontAlgn="base" hangingPunct="0">
              <a:spcBef>
                <a:spcPts val="816"/>
              </a:spcBef>
              <a:buFont typeface="Arial" panose="020B0604020202020204" pitchFamily="34" charset="0"/>
              <a:buChar char="•"/>
              <a:defRPr/>
            </a:pPr>
            <a:r>
              <a:rPr lang="en-US" altLang="en-US" sz="1428">
                <a:solidFill>
                  <a:srgbClr val="000000"/>
                </a:solidFill>
                <a:hlinkClick r:id="rId5"/>
              </a:rPr>
              <a:t>Windows Virtual Desktop</a:t>
            </a:r>
            <a:endParaRPr lang="en-US" altLang="en-US" sz="1428">
              <a:solidFill>
                <a:srgbClr val="000000"/>
              </a:solidFill>
            </a:endParaRPr>
          </a:p>
          <a:p>
            <a:pPr marL="285695" indent="-285695" defTabSz="932239" eaLnBrk="0" fontAlgn="base" hangingPunct="0">
              <a:spcBef>
                <a:spcPts val="816"/>
              </a:spcBef>
              <a:buFont typeface="Arial" panose="020B0604020202020204" pitchFamily="34" charset="0"/>
              <a:buChar char="•"/>
              <a:defRPr/>
            </a:pPr>
            <a:r>
              <a:rPr lang="en-US" altLang="en-US" sz="1428">
                <a:solidFill>
                  <a:srgbClr val="000000"/>
                </a:solidFill>
                <a:hlinkClick r:id="rId6"/>
              </a:rPr>
              <a:t>Learn more about Partner integration to WVD</a:t>
            </a:r>
            <a:endParaRPr lang="en-US" altLang="en-US" sz="1428">
              <a:solidFill>
                <a:srgbClr val="000000"/>
              </a:solidFill>
            </a:endParaRPr>
          </a:p>
          <a:p>
            <a:pPr defTabSz="932239" eaLnBrk="0" fontAlgn="base" hangingPunct="0">
              <a:spcBef>
                <a:spcPts val="816"/>
              </a:spcBef>
              <a:defRPr/>
            </a:pPr>
            <a:endParaRPr lang="en-US" altLang="en-US" sz="1428">
              <a:solidFill>
                <a:srgbClr val="000000"/>
              </a:solidFill>
              <a:latin typeface="Segoe UI"/>
            </a:endParaRPr>
          </a:p>
        </p:txBody>
      </p:sp>
      <p:sp>
        <p:nvSpPr>
          <p:cNvPr id="19" name="TextBox 18">
            <a:extLst>
              <a:ext uri="{FF2B5EF4-FFF2-40B4-BE49-F238E27FC236}">
                <a16:creationId xmlns:a16="http://schemas.microsoft.com/office/drawing/2014/main" id="{352819ED-746D-4165-83FD-47F1A08F7F58}"/>
              </a:ext>
            </a:extLst>
          </p:cNvPr>
          <p:cNvSpPr txBox="1"/>
          <p:nvPr/>
        </p:nvSpPr>
        <p:spPr>
          <a:xfrm>
            <a:off x="6555010" y="5482084"/>
            <a:ext cx="6057571" cy="1199897"/>
          </a:xfrm>
          <a:prstGeom prst="rect">
            <a:avLst/>
          </a:prstGeom>
          <a:noFill/>
        </p:spPr>
        <p:txBody>
          <a:bodyPr wrap="square">
            <a:spAutoFit/>
          </a:bodyPr>
          <a:lstStyle/>
          <a:p>
            <a:pPr defTabSz="932239" eaLnBrk="0" fontAlgn="base" hangingPunct="0">
              <a:spcBef>
                <a:spcPts val="816"/>
              </a:spcBef>
              <a:defRPr/>
            </a:pPr>
            <a:r>
              <a:rPr lang="en-US" altLang="en-US" sz="1428" b="1">
                <a:solidFill>
                  <a:schemeClr val="tx1">
                    <a:lumMod val="90000"/>
                    <a:lumOff val="10000"/>
                  </a:schemeClr>
                </a:solidFill>
              </a:rPr>
              <a:t>Enablement Resources</a:t>
            </a:r>
          </a:p>
          <a:p>
            <a:pPr marL="285695" indent="-285695" defTabSz="932239" eaLnBrk="0" fontAlgn="base" hangingPunct="0">
              <a:spcBef>
                <a:spcPts val="816"/>
              </a:spcBef>
              <a:buFont typeface="Arial" panose="020B0604020202020204" pitchFamily="34" charset="0"/>
              <a:buChar char="•"/>
              <a:defRPr/>
            </a:pPr>
            <a:r>
              <a:rPr lang="en-US" altLang="en-US" sz="1428">
                <a:solidFill>
                  <a:srgbClr val="000000"/>
                </a:solidFill>
                <a:hlinkClick r:id="rId7"/>
              </a:rPr>
              <a:t>Windows Virtual Desktop Learning Path</a:t>
            </a:r>
            <a:endParaRPr lang="en-US" altLang="en-US" sz="1428">
              <a:solidFill>
                <a:srgbClr val="000000"/>
              </a:solidFill>
            </a:endParaRPr>
          </a:p>
          <a:p>
            <a:pPr marL="285695" indent="-285695" defTabSz="932239" eaLnBrk="0" fontAlgn="base" hangingPunct="0">
              <a:spcBef>
                <a:spcPts val="816"/>
              </a:spcBef>
              <a:buFont typeface="Arial" panose="020B0604020202020204" pitchFamily="34" charset="0"/>
              <a:buChar char="•"/>
              <a:defRPr/>
            </a:pPr>
            <a:r>
              <a:rPr lang="en-US" altLang="en-US" sz="1428">
                <a:solidFill>
                  <a:srgbClr val="000000"/>
                </a:solidFill>
                <a:cs typeface="Segoe UI Semibold"/>
                <a:hlinkClick r:id="rId8"/>
              </a:rPr>
              <a:t>Sign up for Windows Virtual Desktop Webinar Day 2 – Customer Targeting </a:t>
            </a:r>
            <a:endParaRPr lang="en-US" altLang="en-US" sz="1428">
              <a:solidFill>
                <a:srgbClr val="000000"/>
              </a:solidFill>
              <a:cs typeface="Segoe UI Semibold"/>
            </a:endParaRPr>
          </a:p>
        </p:txBody>
      </p:sp>
      <p:sp>
        <p:nvSpPr>
          <p:cNvPr id="31" name="Title 2">
            <a:extLst>
              <a:ext uri="{FF2B5EF4-FFF2-40B4-BE49-F238E27FC236}">
                <a16:creationId xmlns:a16="http://schemas.microsoft.com/office/drawing/2014/main" id="{67312E8F-B268-44D5-916F-A60596A1E218}"/>
              </a:ext>
            </a:extLst>
          </p:cNvPr>
          <p:cNvSpPr txBox="1">
            <a:spLocks/>
          </p:cNvSpPr>
          <p:nvPr/>
        </p:nvSpPr>
        <p:spPr>
          <a:xfrm>
            <a:off x="2232837" y="780324"/>
            <a:ext cx="9633531" cy="368314"/>
          </a:xfrm>
          <a:prstGeom prst="rect">
            <a:avLst/>
          </a:prstGeom>
        </p:spPr>
        <p:txBody>
          <a:bodyPr vert="horz" wrap="square" lIns="0" tIns="0" rIns="0" bIns="0" rtlCol="0" anchor="t">
            <a:spAutoFit/>
          </a:bodyPr>
          <a:lstStyle>
            <a:lvl1pPr algn="l" defTabSz="932742" rtl="0" eaLnBrk="1" latinLnBrk="0" hangingPunct="1">
              <a:lnSpc>
                <a:spcPts val="3137"/>
              </a:lnSpc>
              <a:spcBef>
                <a:spcPct val="0"/>
              </a:spcBef>
              <a:buNone/>
              <a:defRPr lang="en-US" sz="2800" b="0" kern="1200" cap="none" spc="-50" baseline="0">
                <a:ln w="3175">
                  <a:noFill/>
                </a:ln>
                <a:solidFill>
                  <a:srgbClr val="000000"/>
                </a:solidFill>
                <a:effectLst/>
                <a:latin typeface="+mj-lt"/>
                <a:ea typeface="+mn-ea"/>
                <a:cs typeface="Segoe UI" pitchFamily="34" charset="0"/>
              </a:defRPr>
            </a:lvl1pPr>
          </a:lstStyle>
          <a:p>
            <a:pPr algn="ctr" defTabSz="951304">
              <a:lnSpc>
                <a:spcPts val="3199"/>
              </a:lnSpc>
              <a:defRPr/>
            </a:pPr>
            <a:r>
              <a:rPr lang="en-US" sz="1836" spc="-51">
                <a:solidFill>
                  <a:srgbClr val="002060"/>
                </a:solidFill>
                <a:latin typeface="Segoe UI"/>
              </a:rPr>
              <a:t>(i.e. Windows Virtual Desktop, access to Office Desktop Apps)</a:t>
            </a:r>
          </a:p>
        </p:txBody>
      </p:sp>
      <p:sp>
        <p:nvSpPr>
          <p:cNvPr id="32" name="Text Placeholder 7">
            <a:extLst>
              <a:ext uri="{FF2B5EF4-FFF2-40B4-BE49-F238E27FC236}">
                <a16:creationId xmlns:a16="http://schemas.microsoft.com/office/drawing/2014/main" id="{BEEA8244-9703-43F6-A380-DFADE943F530}"/>
              </a:ext>
            </a:extLst>
          </p:cNvPr>
          <p:cNvSpPr txBox="1">
            <a:spLocks/>
          </p:cNvSpPr>
          <p:nvPr/>
        </p:nvSpPr>
        <p:spPr>
          <a:xfrm>
            <a:off x="3683489" y="2968472"/>
            <a:ext cx="8273094" cy="768476"/>
          </a:xfrm>
          <a:prstGeom prst="rect">
            <a:avLst/>
          </a:prstGeom>
        </p:spPr>
        <p:txBody>
          <a:bodyPr vert="horz" wrap="square" lIns="0" tIns="0" rIns="0" bIns="0" rtlCol="0" anchor="t">
            <a:spAutoFit/>
          </a:bodyPr>
          <a:lstStyle>
            <a:lvl1pPr marL="0" marR="0" indent="0" algn="l" defTabSz="932742" rtl="0" eaLnBrk="1" fontAlgn="auto" latinLnBrk="0" hangingPunct="1">
              <a:lnSpc>
                <a:spcPts val="1765"/>
              </a:lnSpc>
              <a:spcBef>
                <a:spcPts val="1176"/>
              </a:spcBef>
              <a:spcAft>
                <a:spcPts val="0"/>
              </a:spcAft>
              <a:buClrTx/>
              <a:buSzPct val="90000"/>
              <a:buFont typeface="Wingdings" panose="05000000000000000000" pitchFamily="2" charset="2"/>
              <a:buNone/>
              <a:tabLst/>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kern="1200" spc="0" baseline="0">
                <a:solidFill>
                  <a:srgbClr val="000000"/>
                </a:solidFill>
                <a:latin typeface="+mn-lt"/>
                <a:ea typeface="+mn-ea"/>
                <a:cs typeface="+mn-cs"/>
              </a:defRPr>
            </a:lvl2pPr>
            <a:lvl3pPr marL="44819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3pPr>
            <a:lvl4pPr marL="67229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rgbClr val="000000"/>
                </a:solidFill>
                <a:latin typeface="+mn-lt"/>
                <a:ea typeface="+mn-ea"/>
                <a:cs typeface="+mn-cs"/>
              </a:defRPr>
            </a:lvl4pPr>
            <a:lvl5pPr marL="896386"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51304">
              <a:lnSpc>
                <a:spcPct val="100000"/>
              </a:lnSpc>
              <a:spcBef>
                <a:spcPts val="1199"/>
              </a:spcBef>
              <a:defRPr/>
            </a:pPr>
            <a:r>
              <a:rPr lang="en-US" sz="1632" b="1">
                <a:latin typeface="Segoe UI"/>
              </a:rPr>
              <a:t>Deploy and scale virtualized Windows desktops and apps on Azure</a:t>
            </a:r>
            <a:br>
              <a:rPr lang="en-US" sz="1632" b="1">
                <a:latin typeface="Segoe UI"/>
              </a:rPr>
            </a:br>
            <a:r>
              <a:rPr lang="en-US" sz="1632">
                <a:solidFill>
                  <a:srgbClr val="1A1A1A"/>
                </a:solidFill>
                <a:latin typeface="Segoe UI"/>
              </a:rPr>
              <a:t>Learn how WVD can enable remote work</a:t>
            </a:r>
            <a:br>
              <a:rPr lang="en-US" sz="1632">
                <a:solidFill>
                  <a:srgbClr val="1A1A1A"/>
                </a:solidFill>
                <a:latin typeface="Segoe UI"/>
              </a:rPr>
            </a:br>
            <a:r>
              <a:rPr lang="en-US" sz="1632">
                <a:solidFill>
                  <a:srgbClr val="1A1A1A"/>
                </a:solidFill>
                <a:latin typeface="Segoe UI"/>
              </a:rPr>
              <a:t>with existing infrastructure and in a cost-effective manner</a:t>
            </a:r>
          </a:p>
        </p:txBody>
      </p:sp>
      <p:sp>
        <p:nvSpPr>
          <p:cNvPr id="33" name="Text Placeholder 3">
            <a:extLst>
              <a:ext uri="{FF2B5EF4-FFF2-40B4-BE49-F238E27FC236}">
                <a16:creationId xmlns:a16="http://schemas.microsoft.com/office/drawing/2014/main" id="{D1697095-51B7-44AD-93A3-32530BC49DCB}"/>
              </a:ext>
            </a:extLst>
          </p:cNvPr>
          <p:cNvSpPr txBox="1">
            <a:spLocks/>
          </p:cNvSpPr>
          <p:nvPr/>
        </p:nvSpPr>
        <p:spPr>
          <a:xfrm>
            <a:off x="288234" y="1303483"/>
            <a:ext cx="5373811" cy="652920"/>
          </a:xfrm>
          <a:prstGeom prst="rect">
            <a:avLst/>
          </a:prstGeom>
        </p:spPr>
        <p:txBody>
          <a:bodyPr vert="horz" lIns="0" tIns="0" rIns="0" bIns="0" rtlCol="0" anchor="ctr">
            <a:noAutofit/>
          </a:bodyPr>
          <a:lstStyle>
            <a:lvl1pPr marL="0" indent="0" algn="l" defTabSz="914400" rtl="0" eaLnBrk="1" latinLnBrk="0" hangingPunct="1">
              <a:lnSpc>
                <a:spcPts val="1765"/>
              </a:lnSpc>
              <a:spcBef>
                <a:spcPts val="1176"/>
              </a:spcBef>
              <a:buFont typeface="Arial" panose="020B0604020202020204" pitchFamily="34" charset="0"/>
              <a:buNone/>
              <a:defRPr lang="en-US" sz="1200" b="0" kern="1200" spc="0" baseline="0" dirty="0">
                <a:solidFill>
                  <a:srgbClr val="000000"/>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200" kern="1200">
                <a:solidFill>
                  <a:srgbClr val="000000"/>
                </a:solidFill>
                <a:latin typeface="+mn-lt"/>
                <a:ea typeface="+mn-ea"/>
                <a:cs typeface="+mn-cs"/>
              </a:defRPr>
            </a:lvl2pPr>
            <a:lvl3pPr marL="44819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67229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89638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defRPr/>
            </a:pPr>
            <a:r>
              <a:rPr sz="2040" b="1">
                <a:solidFill>
                  <a:srgbClr val="002060"/>
                </a:solidFill>
                <a:latin typeface="Segoe UI"/>
              </a:rPr>
              <a:t>Sell M365 Business Standard or </a:t>
            </a:r>
            <a:br>
              <a:rPr sz="2040" b="1">
                <a:solidFill>
                  <a:srgbClr val="002060"/>
                </a:solidFill>
                <a:latin typeface="Segoe UI"/>
              </a:rPr>
            </a:br>
            <a:r>
              <a:rPr sz="2040" b="1">
                <a:solidFill>
                  <a:srgbClr val="002060"/>
                </a:solidFill>
                <a:latin typeface="Segoe UI"/>
              </a:rPr>
              <a:t>Sell M365 Business Premium + enable WVD</a:t>
            </a:r>
          </a:p>
        </p:txBody>
      </p:sp>
      <p:sp>
        <p:nvSpPr>
          <p:cNvPr id="34" name="TextBox 33">
            <a:extLst>
              <a:ext uri="{FF2B5EF4-FFF2-40B4-BE49-F238E27FC236}">
                <a16:creationId xmlns:a16="http://schemas.microsoft.com/office/drawing/2014/main" id="{2A3FEA75-C30D-4478-AE86-CBCC8D2B4841}"/>
              </a:ext>
            </a:extLst>
          </p:cNvPr>
          <p:cNvSpPr txBox="1"/>
          <p:nvPr/>
        </p:nvSpPr>
        <p:spPr>
          <a:xfrm>
            <a:off x="6575978" y="1273003"/>
            <a:ext cx="4331425" cy="734534"/>
          </a:xfrm>
          <a:prstGeom prst="rect">
            <a:avLst/>
          </a:prstGeom>
          <a:noFill/>
        </p:spPr>
        <p:txBody>
          <a:bodyPr wrap="square">
            <a:spAutoFit/>
          </a:bodyPr>
          <a:lstStyle/>
          <a:p>
            <a:pPr defTabSz="932563">
              <a:defRPr/>
            </a:pPr>
            <a:r>
              <a:rPr lang="en-US" sz="2040" b="1" kern="0">
                <a:solidFill>
                  <a:srgbClr val="002060"/>
                </a:solidFill>
              </a:rPr>
              <a:t>Drive </a:t>
            </a:r>
            <a:r>
              <a:rPr lang="en-US" sz="2040" kern="0">
                <a:solidFill>
                  <a:srgbClr val="002060"/>
                </a:solidFill>
              </a:rPr>
              <a:t>Deployment, Managed Services, Teams Adoption Training</a:t>
            </a:r>
            <a:endParaRPr lang="en-US" sz="2448" kern="0">
              <a:solidFill>
                <a:srgbClr val="002060"/>
              </a:solidFill>
            </a:endParaRPr>
          </a:p>
        </p:txBody>
      </p:sp>
      <p:pic>
        <p:nvPicPr>
          <p:cNvPr id="35" name="Graphic 34" descr="Add">
            <a:extLst>
              <a:ext uri="{FF2B5EF4-FFF2-40B4-BE49-F238E27FC236}">
                <a16:creationId xmlns:a16="http://schemas.microsoft.com/office/drawing/2014/main" id="{7D3AC0C0-AE1F-4F1E-9E4D-32E285BF8A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75313" y="1244201"/>
            <a:ext cx="744409" cy="744409"/>
          </a:xfrm>
          <a:prstGeom prst="rect">
            <a:avLst/>
          </a:prstGeom>
        </p:spPr>
      </p:pic>
      <p:sp>
        <p:nvSpPr>
          <p:cNvPr id="36" name="Rectangle: Rounded Corners 35">
            <a:extLst>
              <a:ext uri="{FF2B5EF4-FFF2-40B4-BE49-F238E27FC236}">
                <a16:creationId xmlns:a16="http://schemas.microsoft.com/office/drawing/2014/main" id="{FD9B6495-7B5C-49CB-AAB7-501540E5ADCE}"/>
              </a:ext>
            </a:extLst>
          </p:cNvPr>
          <p:cNvSpPr/>
          <p:nvPr/>
        </p:nvSpPr>
        <p:spPr bwMode="auto">
          <a:xfrm>
            <a:off x="49965" y="102305"/>
            <a:ext cx="3148414" cy="637064"/>
          </a:xfrm>
          <a:prstGeom prst="roundRect">
            <a:avLst/>
          </a:prstGeom>
          <a:solidFill>
            <a:srgbClr val="243A5E"/>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ctr" anchorCtr="0" forceAA="0" compatLnSpc="1">
            <a:prstTxWarp prst="textNoShape">
              <a:avLst/>
            </a:prstTxWarp>
            <a:noAutofit/>
          </a:bodyPr>
          <a:lstStyle/>
          <a:p>
            <a:pPr algn="ctr" defTabSz="951028" fontAlgn="base">
              <a:spcBef>
                <a:spcPct val="0"/>
              </a:spcBef>
              <a:spcAft>
                <a:spcPct val="0"/>
              </a:spcAft>
              <a:defRPr/>
            </a:pPr>
            <a:r>
              <a:rPr lang="en-US" sz="3264" kern="0">
                <a:gradFill>
                  <a:gsLst>
                    <a:gs pos="0">
                      <a:srgbClr val="FFFFFF"/>
                    </a:gs>
                    <a:gs pos="100000">
                      <a:srgbClr val="FFFFFF"/>
                    </a:gs>
                  </a:gsLst>
                  <a:lin ang="5400000" scaled="0"/>
                </a:gradFill>
                <a:latin typeface="Segoe UI"/>
                <a:ea typeface="Segoe UI" pitchFamily="34" charset="0"/>
                <a:cs typeface="Segoe UI Light" panose="020B0502040204020203" pitchFamily="34" charset="0"/>
              </a:rPr>
              <a:t>Scenario </a:t>
            </a:r>
            <a:r>
              <a:rPr lang="en-US" sz="3264" b="1" kern="0">
                <a:gradFill>
                  <a:gsLst>
                    <a:gs pos="0">
                      <a:srgbClr val="FFFFFF"/>
                    </a:gs>
                    <a:gs pos="100000">
                      <a:srgbClr val="FFFFFF"/>
                    </a:gs>
                  </a:gsLst>
                  <a:lin ang="5400000" scaled="0"/>
                </a:gradFill>
                <a:latin typeface="Segoe UI"/>
                <a:ea typeface="Segoe UI" pitchFamily="34" charset="0"/>
                <a:cs typeface="Segoe UI Light" panose="020B0502040204020203" pitchFamily="34" charset="0"/>
              </a:rPr>
              <a:t>#3</a:t>
            </a:r>
          </a:p>
        </p:txBody>
      </p:sp>
      <p:sp>
        <p:nvSpPr>
          <p:cNvPr id="37" name="Rectangle: Rounded Corners 36">
            <a:extLst>
              <a:ext uri="{FF2B5EF4-FFF2-40B4-BE49-F238E27FC236}">
                <a16:creationId xmlns:a16="http://schemas.microsoft.com/office/drawing/2014/main" id="{E30E913D-343E-41FF-8795-4AED43677D8F}"/>
              </a:ext>
            </a:extLst>
          </p:cNvPr>
          <p:cNvSpPr/>
          <p:nvPr/>
        </p:nvSpPr>
        <p:spPr bwMode="auto">
          <a:xfrm>
            <a:off x="3252031" y="111034"/>
            <a:ext cx="7905037" cy="637064"/>
          </a:xfrm>
          <a:prstGeom prst="roundRect">
            <a:avLst/>
          </a:prstGeom>
          <a:solidFill>
            <a:srgbClr val="515251">
              <a:lumMod val="20000"/>
              <a:lumOff val="80000"/>
            </a:srgbClr>
          </a:solidFill>
          <a:ln w="12700" cap="flat" cmpd="sng" algn="ctr">
            <a:solidFill>
              <a:srgbClr val="0078D4">
                <a:lumMod val="50000"/>
              </a:srgbClr>
            </a:solidFill>
            <a:prstDash val="solid"/>
            <a:headEnd type="none" w="med" len="med"/>
            <a:tailEnd type="none" w="med" len="med"/>
          </a:ln>
          <a:effectLst/>
        </p:spPr>
        <p:txBody>
          <a:bodyPr rot="0" spcFirstLastPara="0" vert="horz" wrap="square" lIns="186521" tIns="149217" rIns="186521" bIns="149217" numCol="1" spcCol="0" rtlCol="0" fromWordArt="0" anchor="ctr" anchorCtr="0" forceAA="0" compatLnSpc="1">
            <a:prstTxWarp prst="textNoShape">
              <a:avLst/>
            </a:prstTxWarp>
            <a:noAutofit/>
          </a:bodyPr>
          <a:lstStyle/>
          <a:p>
            <a:pPr defTabSz="951028" fontAlgn="base">
              <a:spcBef>
                <a:spcPct val="0"/>
              </a:spcBef>
              <a:spcAft>
                <a:spcPct val="0"/>
              </a:spcAft>
              <a:defRPr/>
            </a:pPr>
            <a:r>
              <a:rPr lang="en-US" sz="3264" b="1" kern="0">
                <a:solidFill>
                  <a:srgbClr val="0078D4">
                    <a:lumMod val="50000"/>
                  </a:srgbClr>
                </a:solidFill>
                <a:latin typeface="Segoe UI"/>
                <a:ea typeface="Segoe UI" pitchFamily="34" charset="0"/>
                <a:cs typeface="Segoe UI Light" panose="020B0502040204020203" pitchFamily="34" charset="0"/>
              </a:rPr>
              <a:t>Customer needs advanced workloads</a:t>
            </a:r>
          </a:p>
        </p:txBody>
      </p:sp>
      <p:sp>
        <p:nvSpPr>
          <p:cNvPr id="40" name="TextBox 39">
            <a:extLst>
              <a:ext uri="{FF2B5EF4-FFF2-40B4-BE49-F238E27FC236}">
                <a16:creationId xmlns:a16="http://schemas.microsoft.com/office/drawing/2014/main" id="{B83FAF3D-40B8-4403-8423-FDE1DCCDF82F}"/>
              </a:ext>
            </a:extLst>
          </p:cNvPr>
          <p:cNvSpPr txBox="1"/>
          <p:nvPr/>
        </p:nvSpPr>
        <p:spPr>
          <a:xfrm>
            <a:off x="2784452" y="2084987"/>
            <a:ext cx="6732229" cy="721652"/>
          </a:xfrm>
          <a:prstGeom prst="rect">
            <a:avLst/>
          </a:prstGeom>
          <a:noFill/>
        </p:spPr>
        <p:txBody>
          <a:bodyPr wrap="square">
            <a:spAutoFit/>
          </a:bodyPr>
          <a:lstStyle/>
          <a:p>
            <a:pPr algn="ctr" defTabSz="951304">
              <a:lnSpc>
                <a:spcPct val="120000"/>
              </a:lnSpc>
              <a:spcBef>
                <a:spcPts val="1199"/>
              </a:spcBef>
              <a:buSzPct val="90000"/>
              <a:defRPr/>
            </a:pPr>
            <a:r>
              <a:rPr lang="en-US" sz="3672" b="1">
                <a:solidFill>
                  <a:srgbClr val="0070C0"/>
                </a:solidFill>
                <a:latin typeface="Segoe UI"/>
              </a:rPr>
              <a:t>Windows Virtual Desktop</a:t>
            </a:r>
            <a:endParaRPr lang="en-US" sz="3672">
              <a:solidFill>
                <a:srgbClr val="0070C0"/>
              </a:solidFill>
              <a:latin typeface="Segoe UI"/>
            </a:endParaRPr>
          </a:p>
        </p:txBody>
      </p:sp>
    </p:spTree>
    <p:extLst>
      <p:ext uri="{BB962C8B-B14F-4D97-AF65-F5344CB8AC3E}">
        <p14:creationId xmlns:p14="http://schemas.microsoft.com/office/powerpoint/2010/main" val="52845669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662408-E44D-4DAE-B3CF-C679F40BCB1F}"/>
              </a:ext>
            </a:extLst>
          </p:cNvPr>
          <p:cNvSpPr/>
          <p:nvPr/>
        </p:nvSpPr>
        <p:spPr bwMode="auto">
          <a:xfrm>
            <a:off x="9946792" y="2312979"/>
            <a:ext cx="2296041" cy="441832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a:extLst>
              <a:ext uri="{FF2B5EF4-FFF2-40B4-BE49-F238E27FC236}">
                <a16:creationId xmlns:a16="http://schemas.microsoft.com/office/drawing/2014/main" id="{DCAA6E2D-0E2F-457E-8302-BF8809C69588}"/>
              </a:ext>
            </a:extLst>
          </p:cNvPr>
          <p:cNvSpPr/>
          <p:nvPr/>
        </p:nvSpPr>
        <p:spPr bwMode="auto">
          <a:xfrm>
            <a:off x="268347" y="2312981"/>
            <a:ext cx="2296041" cy="4418326"/>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a:extLst>
              <a:ext uri="{FF2B5EF4-FFF2-40B4-BE49-F238E27FC236}">
                <a16:creationId xmlns:a16="http://schemas.microsoft.com/office/drawing/2014/main" id="{2C98D939-9173-4596-878B-CAD4D645600B}"/>
              </a:ext>
            </a:extLst>
          </p:cNvPr>
          <p:cNvSpPr/>
          <p:nvPr/>
        </p:nvSpPr>
        <p:spPr bwMode="auto">
          <a:xfrm>
            <a:off x="2690680" y="2312982"/>
            <a:ext cx="2296041" cy="4418325"/>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a:extLst>
              <a:ext uri="{FF2B5EF4-FFF2-40B4-BE49-F238E27FC236}">
                <a16:creationId xmlns:a16="http://schemas.microsoft.com/office/drawing/2014/main" id="{F6B64C6A-6B2C-48FC-897D-8F9EEC7861CA}"/>
              </a:ext>
            </a:extLst>
          </p:cNvPr>
          <p:cNvSpPr/>
          <p:nvPr/>
        </p:nvSpPr>
        <p:spPr bwMode="auto">
          <a:xfrm>
            <a:off x="5109587" y="2312982"/>
            <a:ext cx="2296041" cy="44183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a:extLst>
              <a:ext uri="{FF2B5EF4-FFF2-40B4-BE49-F238E27FC236}">
                <a16:creationId xmlns:a16="http://schemas.microsoft.com/office/drawing/2014/main" id="{71FCA629-816F-470E-913E-72D933BFDBCB}"/>
              </a:ext>
            </a:extLst>
          </p:cNvPr>
          <p:cNvSpPr/>
          <p:nvPr/>
        </p:nvSpPr>
        <p:spPr bwMode="auto">
          <a:xfrm>
            <a:off x="7526997" y="2312979"/>
            <a:ext cx="2296041" cy="4418325"/>
          </a:xfrm>
          <a:prstGeom prst="rect">
            <a:avLst/>
          </a:prstGeom>
          <a:solidFill>
            <a:schemeClr val="accent2">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12E7477F-E540-415B-A28B-DA8259D84875}"/>
              </a:ext>
            </a:extLst>
          </p:cNvPr>
          <p:cNvSpPr>
            <a:spLocks noGrp="1"/>
          </p:cNvSpPr>
          <p:nvPr>
            <p:ph type="title"/>
          </p:nvPr>
        </p:nvSpPr>
        <p:spPr>
          <a:xfrm>
            <a:off x="315340" y="170288"/>
            <a:ext cx="11563350" cy="1019229"/>
          </a:xfrm>
        </p:spPr>
        <p:txBody>
          <a:bodyPr/>
          <a:lstStyle/>
          <a:p>
            <a:r>
              <a:rPr lang="en-US"/>
              <a:t>Take your business to the next level with Microsoft 365 </a:t>
            </a:r>
            <a:br>
              <a:rPr lang="en-US"/>
            </a:br>
            <a:r>
              <a:rPr lang="en-US"/>
              <a:t>and Windows Virtual Desktop.</a:t>
            </a:r>
          </a:p>
        </p:txBody>
      </p:sp>
      <p:sp>
        <p:nvSpPr>
          <p:cNvPr id="3" name="Text Placeholder 2">
            <a:extLst>
              <a:ext uri="{FF2B5EF4-FFF2-40B4-BE49-F238E27FC236}">
                <a16:creationId xmlns:a16="http://schemas.microsoft.com/office/drawing/2014/main" id="{CFFCE8C0-CB40-4DAD-9172-1BDE5424CA48}"/>
              </a:ext>
            </a:extLst>
          </p:cNvPr>
          <p:cNvSpPr>
            <a:spLocks noGrp="1"/>
          </p:cNvSpPr>
          <p:nvPr>
            <p:ph type="body" sz="quarter" idx="4294967295"/>
          </p:nvPr>
        </p:nvSpPr>
        <p:spPr>
          <a:xfrm>
            <a:off x="387591" y="4401631"/>
            <a:ext cx="2058429" cy="1107996"/>
          </a:xfrm>
        </p:spPr>
        <p:txBody>
          <a:bodyPr/>
          <a:lstStyle/>
          <a:p>
            <a:r>
              <a:rPr lang="en-US" sz="2000">
                <a:solidFill>
                  <a:schemeClr val="bg1"/>
                </a:solidFill>
                <a:highlight>
                  <a:srgbClr val="808000"/>
                </a:highlight>
              </a:rPr>
              <a:t>[Partner to customize with DEVICE offerings.]</a:t>
            </a:r>
            <a:br>
              <a:rPr lang="en-US" sz="2000">
                <a:solidFill>
                  <a:schemeClr val="bg1"/>
                </a:solidFill>
                <a:highlight>
                  <a:srgbClr val="808000"/>
                </a:highlight>
              </a:rPr>
            </a:br>
            <a:endParaRPr lang="en-US" sz="2000">
              <a:solidFill>
                <a:schemeClr val="bg1"/>
              </a:solidFill>
              <a:highlight>
                <a:srgbClr val="808000"/>
              </a:highlight>
            </a:endParaRPr>
          </a:p>
        </p:txBody>
      </p:sp>
      <p:pic>
        <p:nvPicPr>
          <p:cNvPr id="18" name="Content Placeholder 17" descr="Social network">
            <a:extLst>
              <a:ext uri="{FF2B5EF4-FFF2-40B4-BE49-F238E27FC236}">
                <a16:creationId xmlns:a16="http://schemas.microsoft.com/office/drawing/2014/main" id="{5036D008-220C-4A34-9CD0-BFA2B530A75B}"/>
              </a:ext>
            </a:extLst>
          </p:cNvPr>
          <p:cNvPicPr>
            <a:picLocks noGrp="1" noChangeAspect="1"/>
          </p:cNvPicPr>
          <p:nvPr>
            <p:ph sz="quarter" idx="4294967295"/>
          </p:nvPr>
        </p:nvPicPr>
        <p:blipFill>
          <a:blip r:embed="rId3">
            <a:extLst>
              <a:ext uri="{96DAC541-7B7A-43D3-8B79-37D633B846F1}">
                <asvg:svgBlip xmlns:asvg="http://schemas.microsoft.com/office/drawing/2016/SVG/main" r:embed="rId4"/>
              </a:ext>
            </a:extLst>
          </a:blip>
          <a:stretch>
            <a:fillRect/>
          </a:stretch>
        </p:blipFill>
        <p:spPr>
          <a:xfrm>
            <a:off x="5689627" y="3008598"/>
            <a:ext cx="1116851" cy="1116851"/>
          </a:xfrm>
        </p:spPr>
      </p:pic>
      <p:pic>
        <p:nvPicPr>
          <p:cNvPr id="20" name="Content Placeholder 19" descr="Mountains">
            <a:extLst>
              <a:ext uri="{FF2B5EF4-FFF2-40B4-BE49-F238E27FC236}">
                <a16:creationId xmlns:a16="http://schemas.microsoft.com/office/drawing/2014/main" id="{D8F03C19-214C-48E9-89B4-A2B9400175C9}"/>
              </a:ext>
            </a:extLst>
          </p:cNvPr>
          <p:cNvPicPr>
            <a:picLocks noGrp="1" noChangeAspect="1"/>
          </p:cNvPicPr>
          <p:nvPr>
            <p:ph sz="quarter" idx="4294967295"/>
          </p:nvPr>
        </p:nvPicPr>
        <p:blipFill>
          <a:blip r:embed="rId5">
            <a:extLst>
              <a:ext uri="{96DAC541-7B7A-43D3-8B79-37D633B846F1}">
                <asvg:svgBlip xmlns:asvg="http://schemas.microsoft.com/office/drawing/2016/SVG/main" r:embed="rId6"/>
              </a:ext>
            </a:extLst>
          </a:blip>
          <a:srcRect/>
          <a:stretch/>
        </p:blipFill>
        <p:spPr>
          <a:xfrm>
            <a:off x="10474704" y="3062613"/>
            <a:ext cx="1235448" cy="1235448"/>
          </a:xfrm>
        </p:spPr>
      </p:pic>
      <p:sp>
        <p:nvSpPr>
          <p:cNvPr id="13" name="Text Placeholder 4">
            <a:extLst>
              <a:ext uri="{FF2B5EF4-FFF2-40B4-BE49-F238E27FC236}">
                <a16:creationId xmlns:a16="http://schemas.microsoft.com/office/drawing/2014/main" id="{AE783759-F3C2-4E90-8E4A-462DEBB1C6F3}"/>
              </a:ext>
            </a:extLst>
          </p:cNvPr>
          <p:cNvSpPr txBox="1">
            <a:spLocks/>
          </p:cNvSpPr>
          <p:nvPr/>
        </p:nvSpPr>
        <p:spPr>
          <a:xfrm>
            <a:off x="2715360" y="2507452"/>
            <a:ext cx="2248494" cy="624213"/>
          </a:xfrm>
          <a:prstGeom prst="rect">
            <a:avLst/>
          </a:prstGeom>
        </p:spPr>
        <p:txBody>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a:solidFill>
                  <a:schemeClr val="bg1"/>
                </a:solidFill>
                <a:latin typeface="+mj-lt"/>
              </a:rPr>
              <a:t>Explore</a:t>
            </a:r>
            <a:endParaRPr lang="en-US">
              <a:solidFill>
                <a:schemeClr val="bg1"/>
              </a:solidFill>
              <a:latin typeface="+mj-lt"/>
            </a:endParaRPr>
          </a:p>
          <a:p>
            <a:endParaRPr lang="en-US"/>
          </a:p>
        </p:txBody>
      </p:sp>
      <p:sp>
        <p:nvSpPr>
          <p:cNvPr id="14" name="Text Placeholder 6">
            <a:extLst>
              <a:ext uri="{FF2B5EF4-FFF2-40B4-BE49-F238E27FC236}">
                <a16:creationId xmlns:a16="http://schemas.microsoft.com/office/drawing/2014/main" id="{0929A3BF-681A-4348-A351-C542BFB4B9CB}"/>
              </a:ext>
            </a:extLst>
          </p:cNvPr>
          <p:cNvSpPr txBox="1">
            <a:spLocks/>
          </p:cNvSpPr>
          <p:nvPr/>
        </p:nvSpPr>
        <p:spPr>
          <a:xfrm>
            <a:off x="5113013" y="2513597"/>
            <a:ext cx="2279310" cy="640581"/>
          </a:xfrm>
          <a:prstGeom prst="rect">
            <a:avLst/>
          </a:prstGeom>
        </p:spPr>
        <p:txBody>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a:solidFill>
                  <a:schemeClr val="bg1"/>
                </a:solidFill>
                <a:latin typeface="+mj-lt"/>
              </a:rPr>
              <a:t>Deploy</a:t>
            </a:r>
          </a:p>
        </p:txBody>
      </p:sp>
      <p:pic>
        <p:nvPicPr>
          <p:cNvPr id="26" name="Graphic 25" descr="Headphones">
            <a:extLst>
              <a:ext uri="{FF2B5EF4-FFF2-40B4-BE49-F238E27FC236}">
                <a16:creationId xmlns:a16="http://schemas.microsoft.com/office/drawing/2014/main" id="{9CACBEA6-DD8D-4B83-BCA4-DE61E4027B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996" y="3008598"/>
            <a:ext cx="914400" cy="914400"/>
          </a:xfrm>
          <a:prstGeom prst="rect">
            <a:avLst/>
          </a:prstGeom>
        </p:spPr>
      </p:pic>
      <p:pic>
        <p:nvPicPr>
          <p:cNvPr id="28" name="Graphic 27" descr="Monitor">
            <a:extLst>
              <a:ext uri="{FF2B5EF4-FFF2-40B4-BE49-F238E27FC236}">
                <a16:creationId xmlns:a16="http://schemas.microsoft.com/office/drawing/2014/main" id="{2B0C1979-2636-4962-A50F-6B4CEEA5DC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1092" y="3207702"/>
            <a:ext cx="914400" cy="914400"/>
          </a:xfrm>
          <a:prstGeom prst="rect">
            <a:avLst/>
          </a:prstGeom>
        </p:spPr>
      </p:pic>
      <p:pic>
        <p:nvPicPr>
          <p:cNvPr id="36" name="Graphic 35" descr="Rocket">
            <a:extLst>
              <a:ext uri="{FF2B5EF4-FFF2-40B4-BE49-F238E27FC236}">
                <a16:creationId xmlns:a16="http://schemas.microsoft.com/office/drawing/2014/main" id="{A23445F1-E7B0-417D-A61A-CB3C78D1B44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3246110" y="3032300"/>
            <a:ext cx="1086925" cy="1086925"/>
          </a:xfrm>
          <a:prstGeom prst="rect">
            <a:avLst/>
          </a:prstGeom>
        </p:spPr>
      </p:pic>
      <p:sp>
        <p:nvSpPr>
          <p:cNvPr id="38" name="Text Placeholder 4">
            <a:extLst>
              <a:ext uri="{FF2B5EF4-FFF2-40B4-BE49-F238E27FC236}">
                <a16:creationId xmlns:a16="http://schemas.microsoft.com/office/drawing/2014/main" id="{4C64A4D1-A1DF-4BC1-AE76-823E661A3419}"/>
              </a:ext>
            </a:extLst>
          </p:cNvPr>
          <p:cNvSpPr txBox="1">
            <a:spLocks/>
          </p:cNvSpPr>
          <p:nvPr/>
        </p:nvSpPr>
        <p:spPr>
          <a:xfrm>
            <a:off x="268346" y="2507452"/>
            <a:ext cx="2271393" cy="624213"/>
          </a:xfrm>
          <a:prstGeom prst="rect">
            <a:avLst/>
          </a:prstGeom>
        </p:spPr>
        <p:txBody>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a:solidFill>
                  <a:schemeClr val="bg1"/>
                </a:solidFill>
                <a:latin typeface="+mj-lt"/>
              </a:rPr>
              <a:t>Gear Up</a:t>
            </a:r>
            <a:endParaRPr lang="en-US">
              <a:solidFill>
                <a:schemeClr val="bg1"/>
              </a:solidFill>
            </a:endParaRPr>
          </a:p>
        </p:txBody>
      </p:sp>
      <p:sp>
        <p:nvSpPr>
          <p:cNvPr id="40" name="Text Placeholder 6">
            <a:extLst>
              <a:ext uri="{FF2B5EF4-FFF2-40B4-BE49-F238E27FC236}">
                <a16:creationId xmlns:a16="http://schemas.microsoft.com/office/drawing/2014/main" id="{C32A7A87-0F97-4646-B003-3C2084DDD2D8}"/>
              </a:ext>
            </a:extLst>
          </p:cNvPr>
          <p:cNvSpPr txBox="1">
            <a:spLocks/>
          </p:cNvSpPr>
          <p:nvPr/>
        </p:nvSpPr>
        <p:spPr>
          <a:xfrm>
            <a:off x="7516077" y="2507452"/>
            <a:ext cx="2291153" cy="624213"/>
          </a:xfrm>
          <a:prstGeom prst="rect">
            <a:avLst/>
          </a:prstGeom>
        </p:spPr>
        <p:txBody>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a:solidFill>
                  <a:schemeClr val="bg1"/>
                </a:solidFill>
                <a:latin typeface="+mj-lt"/>
              </a:rPr>
              <a:t>Support</a:t>
            </a:r>
          </a:p>
        </p:txBody>
      </p:sp>
      <p:sp>
        <p:nvSpPr>
          <p:cNvPr id="48" name="Text Placeholder 2">
            <a:extLst>
              <a:ext uri="{FF2B5EF4-FFF2-40B4-BE49-F238E27FC236}">
                <a16:creationId xmlns:a16="http://schemas.microsoft.com/office/drawing/2014/main" id="{E2DB7AFE-28B0-4F40-92F1-7EF8A1A3800A}"/>
              </a:ext>
            </a:extLst>
          </p:cNvPr>
          <p:cNvSpPr txBox="1">
            <a:spLocks/>
          </p:cNvSpPr>
          <p:nvPr/>
        </p:nvSpPr>
        <p:spPr>
          <a:xfrm>
            <a:off x="2811780" y="4401631"/>
            <a:ext cx="2058429" cy="2492990"/>
          </a:xfrm>
          <a:prstGeom prst="rect">
            <a:avLst/>
          </a:prstGeom>
        </p:spPr>
        <p:txBody>
          <a:bodyPr vert="horz" wrap="square" lIns="0" tIns="0" rIns="0" bIns="0" rtlCol="0">
            <a:spAutoFit/>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solidFill>
                  <a:schemeClr val="bg1"/>
                </a:solidFill>
                <a:highlight>
                  <a:srgbClr val="808000"/>
                </a:highlight>
              </a:rPr>
              <a:t>[Partner to customize with  MICROSOFT 365 and ADVANCED SECURITY offering to deepen customer engagement.]</a:t>
            </a:r>
            <a:br>
              <a:rPr lang="en-US" sz="2000">
                <a:solidFill>
                  <a:schemeClr val="bg1"/>
                </a:solidFill>
                <a:highlight>
                  <a:srgbClr val="808000"/>
                </a:highlight>
              </a:rPr>
            </a:br>
            <a:endParaRPr lang="en-US" sz="2000">
              <a:solidFill>
                <a:schemeClr val="bg1"/>
              </a:solidFill>
              <a:highlight>
                <a:srgbClr val="808000"/>
              </a:highlight>
            </a:endParaRPr>
          </a:p>
        </p:txBody>
      </p:sp>
      <p:sp>
        <p:nvSpPr>
          <p:cNvPr id="49" name="Text Placeholder 2">
            <a:extLst>
              <a:ext uri="{FF2B5EF4-FFF2-40B4-BE49-F238E27FC236}">
                <a16:creationId xmlns:a16="http://schemas.microsoft.com/office/drawing/2014/main" id="{B7F18DEF-1B3E-44D4-A16C-AFE66F01FFB5}"/>
              </a:ext>
            </a:extLst>
          </p:cNvPr>
          <p:cNvSpPr txBox="1">
            <a:spLocks/>
          </p:cNvSpPr>
          <p:nvPr/>
        </p:nvSpPr>
        <p:spPr>
          <a:xfrm>
            <a:off x="5200650" y="4401631"/>
            <a:ext cx="2058429" cy="1661993"/>
          </a:xfrm>
          <a:prstGeom prst="rect">
            <a:avLst/>
          </a:prstGeom>
        </p:spPr>
        <p:txBody>
          <a:bodyPr vert="horz" wrap="square" lIns="0" tIns="0" rIns="0" bIns="0" rtlCol="0">
            <a:spAutoFit/>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solidFill>
                  <a:schemeClr val="bg1"/>
                </a:solidFill>
                <a:highlight>
                  <a:srgbClr val="808000"/>
                </a:highlight>
              </a:rPr>
              <a:t>[Partner to customize with DEPLOYMENT  &amp; TRAINING offerings.]</a:t>
            </a:r>
            <a:br>
              <a:rPr lang="en-US" sz="2000">
                <a:solidFill>
                  <a:schemeClr val="bg1"/>
                </a:solidFill>
                <a:highlight>
                  <a:srgbClr val="808000"/>
                </a:highlight>
              </a:rPr>
            </a:br>
            <a:endParaRPr lang="en-US" sz="2000">
              <a:solidFill>
                <a:schemeClr val="bg1"/>
              </a:solidFill>
              <a:highlight>
                <a:srgbClr val="808000"/>
              </a:highlight>
            </a:endParaRPr>
          </a:p>
        </p:txBody>
      </p:sp>
      <p:cxnSp>
        <p:nvCxnSpPr>
          <p:cNvPr id="52" name="Straight Connector 51">
            <a:extLst>
              <a:ext uri="{FF2B5EF4-FFF2-40B4-BE49-F238E27FC236}">
                <a16:creationId xmlns:a16="http://schemas.microsoft.com/office/drawing/2014/main" id="{E5EF0FBF-F0A7-4E41-A62A-6CBD5A729963}"/>
              </a:ext>
            </a:extLst>
          </p:cNvPr>
          <p:cNvCxnSpPr/>
          <p:nvPr/>
        </p:nvCxnSpPr>
        <p:spPr>
          <a:xfrm>
            <a:off x="387591" y="4213360"/>
            <a:ext cx="2058429" cy="0"/>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3A57288-3B64-4F4F-BC98-167AD0198FD2}"/>
              </a:ext>
            </a:extLst>
          </p:cNvPr>
          <p:cNvCxnSpPr/>
          <p:nvPr/>
        </p:nvCxnSpPr>
        <p:spPr>
          <a:xfrm>
            <a:off x="2797152" y="4213360"/>
            <a:ext cx="2058429" cy="0"/>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6E9834A-4FDB-4DA0-8000-B2807DF7AD1B}"/>
              </a:ext>
            </a:extLst>
          </p:cNvPr>
          <p:cNvCxnSpPr/>
          <p:nvPr/>
        </p:nvCxnSpPr>
        <p:spPr>
          <a:xfrm>
            <a:off x="5218839" y="4213360"/>
            <a:ext cx="2058429" cy="0"/>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A0E836-0282-4401-85A2-CF6EA17ECE3E}"/>
              </a:ext>
            </a:extLst>
          </p:cNvPr>
          <p:cNvCxnSpPr/>
          <p:nvPr/>
        </p:nvCxnSpPr>
        <p:spPr>
          <a:xfrm>
            <a:off x="7641714" y="4213360"/>
            <a:ext cx="2058429" cy="0"/>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1D03498-D64F-4393-820F-4C604900DC60}"/>
              </a:ext>
            </a:extLst>
          </p:cNvPr>
          <p:cNvSpPr txBox="1"/>
          <p:nvPr/>
        </p:nvSpPr>
        <p:spPr>
          <a:xfrm>
            <a:off x="132202" y="-143221"/>
            <a:ext cx="11988933" cy="627864"/>
          </a:xfrm>
          <a:prstGeom prst="rect">
            <a:avLst/>
          </a:prstGeom>
          <a:noFill/>
        </p:spPr>
        <p:txBody>
          <a:bodyPr wrap="square" lIns="182880" tIns="146304" rIns="182880" bIns="146304" rtlCol="0">
            <a:spAutoFit/>
          </a:bodyPr>
          <a:lstStyle/>
          <a:p>
            <a:pPr>
              <a:lnSpc>
                <a:spcPct val="90000"/>
              </a:lnSpc>
              <a:spcAft>
                <a:spcPts val="600"/>
              </a:spcAft>
            </a:pPr>
            <a:r>
              <a:rPr lang="en-US" sz="2400" b="1">
                <a:solidFill>
                  <a:srgbClr val="FF0000"/>
                </a:solidFill>
              </a:rPr>
              <a:t>[!Delete this Message!] </a:t>
            </a:r>
            <a:r>
              <a:rPr lang="en-US" sz="2400">
                <a:solidFill>
                  <a:srgbClr val="FF0000"/>
                </a:solidFill>
              </a:rPr>
              <a:t>Pitch Template for Sales Scenario 3. </a:t>
            </a:r>
            <a:r>
              <a:rPr lang="en-US" sz="2400" b="1">
                <a:solidFill>
                  <a:srgbClr val="FF0000"/>
                </a:solidFill>
              </a:rPr>
              <a:t>[!Delete this Message!]</a:t>
            </a:r>
          </a:p>
        </p:txBody>
      </p:sp>
      <p:sp>
        <p:nvSpPr>
          <p:cNvPr id="50" name="Text Placeholder 2">
            <a:extLst>
              <a:ext uri="{FF2B5EF4-FFF2-40B4-BE49-F238E27FC236}">
                <a16:creationId xmlns:a16="http://schemas.microsoft.com/office/drawing/2014/main" id="{53CC96DF-7D19-4AD0-BB2D-15D064B776F6}"/>
              </a:ext>
            </a:extLst>
          </p:cNvPr>
          <p:cNvSpPr txBox="1">
            <a:spLocks/>
          </p:cNvSpPr>
          <p:nvPr/>
        </p:nvSpPr>
        <p:spPr>
          <a:xfrm>
            <a:off x="7612380" y="4401631"/>
            <a:ext cx="2133415" cy="1661993"/>
          </a:xfrm>
          <a:prstGeom prst="rect">
            <a:avLst/>
          </a:prstGeom>
        </p:spPr>
        <p:txBody>
          <a:bodyPr vert="horz" wrap="square" lIns="0" tIns="0" rIns="0" bIns="0" rtlCol="0">
            <a:spAutoFit/>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solidFill>
                  <a:schemeClr val="bg1"/>
                </a:solidFill>
                <a:highlight>
                  <a:srgbClr val="808000"/>
                </a:highlight>
              </a:rPr>
              <a:t>[Partner to customize with MANAGED SERVICES offerings.]</a:t>
            </a:r>
            <a:br>
              <a:rPr lang="en-US" sz="2000">
                <a:solidFill>
                  <a:schemeClr val="bg1"/>
                </a:solidFill>
                <a:highlight>
                  <a:srgbClr val="808000"/>
                </a:highlight>
              </a:rPr>
            </a:br>
            <a:endParaRPr lang="en-US" sz="2000">
              <a:solidFill>
                <a:schemeClr val="bg1"/>
              </a:solidFill>
              <a:highlight>
                <a:srgbClr val="808000"/>
              </a:highlight>
            </a:endParaRPr>
          </a:p>
        </p:txBody>
      </p:sp>
      <p:pic>
        <p:nvPicPr>
          <p:cNvPr id="32" name="Content Placeholder 19" descr="Call center">
            <a:extLst>
              <a:ext uri="{FF2B5EF4-FFF2-40B4-BE49-F238E27FC236}">
                <a16:creationId xmlns:a16="http://schemas.microsoft.com/office/drawing/2014/main" id="{B5B05C62-E033-46E8-A478-40BEF32353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23001" y="3065237"/>
            <a:ext cx="1077303" cy="1077303"/>
          </a:xfrm>
          <a:prstGeom prst="rect">
            <a:avLst/>
          </a:prstGeom>
        </p:spPr>
      </p:pic>
      <p:sp>
        <p:nvSpPr>
          <p:cNvPr id="33" name="Text Placeholder 6">
            <a:extLst>
              <a:ext uri="{FF2B5EF4-FFF2-40B4-BE49-F238E27FC236}">
                <a16:creationId xmlns:a16="http://schemas.microsoft.com/office/drawing/2014/main" id="{3F9BE0E6-45DA-4743-961E-2024C02D4B28}"/>
              </a:ext>
            </a:extLst>
          </p:cNvPr>
          <p:cNvSpPr txBox="1">
            <a:spLocks/>
          </p:cNvSpPr>
          <p:nvPr/>
        </p:nvSpPr>
        <p:spPr>
          <a:xfrm>
            <a:off x="9944407" y="2519609"/>
            <a:ext cx="2296042" cy="624213"/>
          </a:xfrm>
          <a:prstGeom prst="rect">
            <a:avLst/>
          </a:prstGeom>
        </p:spPr>
        <p:txBody>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a:solidFill>
                  <a:schemeClr val="bg1"/>
                </a:solidFill>
                <a:latin typeface="+mj-lt"/>
              </a:rPr>
              <a:t>Scale</a:t>
            </a:r>
          </a:p>
        </p:txBody>
      </p:sp>
      <p:cxnSp>
        <p:nvCxnSpPr>
          <p:cNvPr id="34" name="Straight Connector 33">
            <a:extLst>
              <a:ext uri="{FF2B5EF4-FFF2-40B4-BE49-F238E27FC236}">
                <a16:creationId xmlns:a16="http://schemas.microsoft.com/office/drawing/2014/main" id="{D7700E17-1252-4FF6-BB9F-5ADF2D38FAF4}"/>
              </a:ext>
            </a:extLst>
          </p:cNvPr>
          <p:cNvCxnSpPr/>
          <p:nvPr/>
        </p:nvCxnSpPr>
        <p:spPr>
          <a:xfrm>
            <a:off x="10053535" y="4216852"/>
            <a:ext cx="2058429" cy="0"/>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E94402AC-F201-40D6-BE45-EA1D7727B70C}"/>
              </a:ext>
            </a:extLst>
          </p:cNvPr>
          <p:cNvSpPr txBox="1">
            <a:spLocks/>
          </p:cNvSpPr>
          <p:nvPr/>
        </p:nvSpPr>
        <p:spPr>
          <a:xfrm>
            <a:off x="10028104" y="4401631"/>
            <a:ext cx="2133415" cy="1661993"/>
          </a:xfrm>
          <a:prstGeom prst="rect">
            <a:avLst/>
          </a:prstGeom>
        </p:spPr>
        <p:txBody>
          <a:bodyPr vert="horz" wrap="square" lIns="0" tIns="0" rIns="0" bIns="0" rtlCol="0">
            <a:spAutoFit/>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solidFill>
                  <a:schemeClr val="bg1"/>
                </a:solidFill>
                <a:highlight>
                  <a:srgbClr val="808000"/>
                </a:highlight>
              </a:rPr>
              <a:t>[Partner to customize with WINDOWS VIRTUAL DESKTOP offering.]</a:t>
            </a:r>
            <a:br>
              <a:rPr lang="en-US" sz="2000">
                <a:solidFill>
                  <a:schemeClr val="bg1"/>
                </a:solidFill>
                <a:highlight>
                  <a:srgbClr val="808000"/>
                </a:highlight>
              </a:rPr>
            </a:br>
            <a:endParaRPr lang="en-US" sz="2000">
              <a:solidFill>
                <a:schemeClr val="bg1"/>
              </a:solidFill>
              <a:highlight>
                <a:srgbClr val="808000"/>
              </a:highlight>
            </a:endParaRPr>
          </a:p>
        </p:txBody>
      </p:sp>
      <p:sp>
        <p:nvSpPr>
          <p:cNvPr id="6" name="Rectangle 5">
            <a:extLst>
              <a:ext uri="{FF2B5EF4-FFF2-40B4-BE49-F238E27FC236}">
                <a16:creationId xmlns:a16="http://schemas.microsoft.com/office/drawing/2014/main" id="{203D0D69-9C3D-4759-A4E8-83B1B5CC858C}"/>
              </a:ext>
            </a:extLst>
          </p:cNvPr>
          <p:cNvSpPr/>
          <p:nvPr/>
        </p:nvSpPr>
        <p:spPr bwMode="auto">
          <a:xfrm>
            <a:off x="257770" y="1366599"/>
            <a:ext cx="11982679" cy="850491"/>
          </a:xfrm>
          <a:prstGeom prst="rect">
            <a:avLst/>
          </a:prstGeom>
          <a:solidFill>
            <a:schemeClr val="accent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4">
            <a:extLst>
              <a:ext uri="{FF2B5EF4-FFF2-40B4-BE49-F238E27FC236}">
                <a16:creationId xmlns:a16="http://schemas.microsoft.com/office/drawing/2014/main" id="{F023EDD7-FCC4-4965-AF63-87DBD9B2BBBF}"/>
              </a:ext>
            </a:extLst>
          </p:cNvPr>
          <p:cNvSpPr txBox="1">
            <a:spLocks/>
          </p:cNvSpPr>
          <p:nvPr/>
        </p:nvSpPr>
        <p:spPr>
          <a:xfrm>
            <a:off x="1199023" y="1531431"/>
            <a:ext cx="1491658" cy="624213"/>
          </a:xfrm>
          <a:prstGeom prst="rect">
            <a:avLst/>
          </a:prstGeom>
        </p:spPr>
        <p:txBody>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a:solidFill>
                  <a:schemeClr val="bg1"/>
                </a:solidFill>
                <a:latin typeface="+mj-lt"/>
              </a:rPr>
              <a:t>Assess</a:t>
            </a:r>
            <a:endParaRPr lang="en-US">
              <a:solidFill>
                <a:schemeClr val="bg1"/>
              </a:solidFill>
            </a:endParaRPr>
          </a:p>
        </p:txBody>
      </p:sp>
      <p:pic>
        <p:nvPicPr>
          <p:cNvPr id="8" name="Graphic 7" descr="Blueprint">
            <a:extLst>
              <a:ext uri="{FF2B5EF4-FFF2-40B4-BE49-F238E27FC236}">
                <a16:creationId xmlns:a16="http://schemas.microsoft.com/office/drawing/2014/main" id="{B564F4BB-D615-469D-B264-2F8F3C11416B}"/>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380661" y="1356671"/>
            <a:ext cx="818361" cy="818361"/>
          </a:xfrm>
          <a:prstGeom prst="rect">
            <a:avLst/>
          </a:prstGeom>
        </p:spPr>
      </p:pic>
      <p:cxnSp>
        <p:nvCxnSpPr>
          <p:cNvPr id="42" name="Straight Connector 41">
            <a:extLst>
              <a:ext uri="{FF2B5EF4-FFF2-40B4-BE49-F238E27FC236}">
                <a16:creationId xmlns:a16="http://schemas.microsoft.com/office/drawing/2014/main" id="{4F99DE93-46BF-495B-A031-02EE043239C7}"/>
              </a:ext>
            </a:extLst>
          </p:cNvPr>
          <p:cNvCxnSpPr>
            <a:cxnSpLocks/>
          </p:cNvCxnSpPr>
          <p:nvPr/>
        </p:nvCxnSpPr>
        <p:spPr>
          <a:xfrm flipV="1">
            <a:off x="2629789" y="1476346"/>
            <a:ext cx="0" cy="620857"/>
          </a:xfrm>
          <a:prstGeom prst="line">
            <a:avLst/>
          </a:prstGeom>
          <a:ln w="34925">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id="{B00EE9CC-0BA6-4D3D-AD9A-4C5BC9A9C979}"/>
              </a:ext>
            </a:extLst>
          </p:cNvPr>
          <p:cNvSpPr txBox="1">
            <a:spLocks/>
          </p:cNvSpPr>
          <p:nvPr/>
        </p:nvSpPr>
        <p:spPr>
          <a:xfrm>
            <a:off x="2871156" y="1541926"/>
            <a:ext cx="7947399" cy="553998"/>
          </a:xfrm>
          <a:prstGeom prst="rect">
            <a:avLst/>
          </a:prstGeom>
        </p:spPr>
        <p:txBody>
          <a:bodyPr vert="horz" wrap="square" lIns="0" tIns="0" rIns="0" bIns="0" rtlCol="0">
            <a:spAutoFit/>
          </a:bodyPr>
          <a:lstStyle>
            <a:lvl1pPr marL="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597"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194"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790"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386" marR="0" indent="0" algn="l" defTabSz="932728"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0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67"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31"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96" indent="-233182" algn="l" defTabSz="932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solidFill>
                  <a:schemeClr val="bg1"/>
                </a:solidFill>
                <a:highlight>
                  <a:srgbClr val="808000"/>
                </a:highlight>
              </a:rPr>
              <a:t>[Partner to customize with ASSESSMENT offering/process.]</a:t>
            </a:r>
            <a:br>
              <a:rPr lang="en-US" sz="2000">
                <a:solidFill>
                  <a:schemeClr val="bg1"/>
                </a:solidFill>
                <a:highlight>
                  <a:srgbClr val="808000"/>
                </a:highlight>
              </a:rPr>
            </a:br>
            <a:endParaRPr lang="en-US" sz="2000">
              <a:solidFill>
                <a:schemeClr val="bg1"/>
              </a:solidFill>
              <a:highlight>
                <a:srgbClr val="808000"/>
              </a:highlight>
            </a:endParaRPr>
          </a:p>
        </p:txBody>
      </p:sp>
    </p:spTree>
    <p:extLst>
      <p:ext uri="{BB962C8B-B14F-4D97-AF65-F5344CB8AC3E}">
        <p14:creationId xmlns:p14="http://schemas.microsoft.com/office/powerpoint/2010/main" val="13725279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AC471493-2DE5-4801-BECC-7952571EEE42}"/>
              </a:ext>
            </a:extLst>
          </p:cNvPr>
          <p:cNvGraphicFramePr/>
          <p:nvPr>
            <p:extLst>
              <p:ext uri="{D42A27DB-BD31-4B8C-83A1-F6EECF244321}">
                <p14:modId xmlns:p14="http://schemas.microsoft.com/office/powerpoint/2010/main" val="2721890326"/>
              </p:ext>
            </p:extLst>
          </p:nvPr>
        </p:nvGraphicFramePr>
        <p:xfrm>
          <a:off x="4367213" y="1973320"/>
          <a:ext cx="2605086" cy="2633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40E660C-FE2E-4CF3-8786-BED6891B805C}"/>
              </a:ext>
            </a:extLst>
          </p:cNvPr>
          <p:cNvGraphicFramePr/>
          <p:nvPr>
            <p:extLst>
              <p:ext uri="{D42A27DB-BD31-4B8C-83A1-F6EECF244321}">
                <p14:modId xmlns:p14="http://schemas.microsoft.com/office/powerpoint/2010/main" val="939190193"/>
              </p:ext>
            </p:extLst>
          </p:nvPr>
        </p:nvGraphicFramePr>
        <p:xfrm>
          <a:off x="434975" y="1973320"/>
          <a:ext cx="2605086" cy="2633272"/>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BB7C092E-40F8-4B78-9E2D-9E64CA26CB1A}"/>
              </a:ext>
            </a:extLst>
          </p:cNvPr>
          <p:cNvSpPr>
            <a:spLocks noGrp="1"/>
          </p:cNvSpPr>
          <p:nvPr>
            <p:ph type="title"/>
          </p:nvPr>
        </p:nvSpPr>
        <p:spPr/>
        <p:txBody>
          <a:bodyPr/>
          <a:lstStyle/>
          <a:p>
            <a:r>
              <a:rPr lang="en-US"/>
              <a:t>There’s a growing need to make work better.</a:t>
            </a:r>
          </a:p>
        </p:txBody>
      </p:sp>
      <p:sp>
        <p:nvSpPr>
          <p:cNvPr id="5" name="Text Placeholder 4">
            <a:extLst>
              <a:ext uri="{FF2B5EF4-FFF2-40B4-BE49-F238E27FC236}">
                <a16:creationId xmlns:a16="http://schemas.microsoft.com/office/drawing/2014/main" id="{5A7AB9A1-1879-49D1-9E05-9CC58FA48586}"/>
              </a:ext>
            </a:extLst>
          </p:cNvPr>
          <p:cNvSpPr>
            <a:spLocks noGrp="1"/>
          </p:cNvSpPr>
          <p:nvPr>
            <p:ph type="body" sz="quarter" idx="11"/>
          </p:nvPr>
        </p:nvSpPr>
        <p:spPr>
          <a:xfrm>
            <a:off x="434976" y="5026025"/>
            <a:ext cx="3497262" cy="738664"/>
          </a:xfrm>
        </p:spPr>
        <p:txBody>
          <a:bodyPr/>
          <a:lstStyle/>
          <a:p>
            <a:pPr lvl="1"/>
            <a:r>
              <a:rPr lang="en-US"/>
              <a:t>By 2021, an estimated 60% of SMBs worldwide will have mobile worker support in place. (</a:t>
            </a:r>
            <a:r>
              <a:rPr lang="en-US" u="sng">
                <a:hlinkClick r:id="rId5"/>
              </a:rPr>
              <a:t>IDC</a:t>
            </a:r>
            <a:r>
              <a:rPr lang="en-US"/>
              <a:t>, 2018)</a:t>
            </a:r>
          </a:p>
        </p:txBody>
      </p:sp>
      <p:sp>
        <p:nvSpPr>
          <p:cNvPr id="7" name="Text Placeholder 6">
            <a:extLst>
              <a:ext uri="{FF2B5EF4-FFF2-40B4-BE49-F238E27FC236}">
                <a16:creationId xmlns:a16="http://schemas.microsoft.com/office/drawing/2014/main" id="{CA576010-41BB-47C6-9328-E839890C54A8}"/>
              </a:ext>
            </a:extLst>
          </p:cNvPr>
          <p:cNvSpPr>
            <a:spLocks noGrp="1"/>
          </p:cNvSpPr>
          <p:nvPr>
            <p:ph type="body" sz="quarter" idx="12"/>
          </p:nvPr>
        </p:nvSpPr>
        <p:spPr>
          <a:xfrm>
            <a:off x="4367213" y="5026024"/>
            <a:ext cx="3695701" cy="738664"/>
          </a:xfrm>
        </p:spPr>
        <p:txBody>
          <a:bodyPr/>
          <a:lstStyle/>
          <a:p>
            <a:pPr lvl="1"/>
            <a:r>
              <a:rPr lang="en-US"/>
              <a:t>On average, 52% of the global workforce works from home at least once per week. (</a:t>
            </a:r>
            <a:r>
              <a:rPr lang="en-US" u="sng">
                <a:hlinkClick r:id="rId6"/>
              </a:rPr>
              <a:t>Owl Labs Survey</a:t>
            </a:r>
            <a:r>
              <a:rPr lang="en-US"/>
              <a:t>, March 2019)</a:t>
            </a:r>
          </a:p>
        </p:txBody>
      </p:sp>
      <p:sp>
        <p:nvSpPr>
          <p:cNvPr id="8" name="Text Placeholder 7">
            <a:extLst>
              <a:ext uri="{FF2B5EF4-FFF2-40B4-BE49-F238E27FC236}">
                <a16:creationId xmlns:a16="http://schemas.microsoft.com/office/drawing/2014/main" id="{DBC1CAB8-6265-4923-BF7D-11D98A066316}"/>
              </a:ext>
            </a:extLst>
          </p:cNvPr>
          <p:cNvSpPr>
            <a:spLocks noGrp="1"/>
          </p:cNvSpPr>
          <p:nvPr>
            <p:ph type="body" sz="quarter" idx="13"/>
          </p:nvPr>
        </p:nvSpPr>
        <p:spPr>
          <a:xfrm>
            <a:off x="8289927" y="5026024"/>
            <a:ext cx="3708401" cy="738664"/>
          </a:xfrm>
        </p:spPr>
        <p:txBody>
          <a:bodyPr/>
          <a:lstStyle/>
          <a:p>
            <a:pPr lvl="1"/>
            <a:r>
              <a:rPr lang="en-US"/>
              <a:t>6x as many small businesses agree that dynamic team structures will become the norm. (</a:t>
            </a:r>
            <a:r>
              <a:rPr lang="en-US">
                <a:hlinkClick r:id="rId7"/>
              </a:rPr>
              <a:t>Upwork</a:t>
            </a:r>
            <a:r>
              <a:rPr lang="en-US"/>
              <a:t>, 2018)</a:t>
            </a:r>
          </a:p>
        </p:txBody>
      </p:sp>
      <p:sp>
        <p:nvSpPr>
          <p:cNvPr id="20" name="Text Placeholder 4">
            <a:extLst>
              <a:ext uri="{FF2B5EF4-FFF2-40B4-BE49-F238E27FC236}">
                <a16:creationId xmlns:a16="http://schemas.microsoft.com/office/drawing/2014/main" id="{D1C78445-D531-4B39-9204-9DB67F1A0065}"/>
              </a:ext>
            </a:extLst>
          </p:cNvPr>
          <p:cNvSpPr txBox="1">
            <a:spLocks/>
          </p:cNvSpPr>
          <p:nvPr/>
        </p:nvSpPr>
        <p:spPr>
          <a:xfrm>
            <a:off x="1001986" y="2920624"/>
            <a:ext cx="1471064" cy="738664"/>
          </a:xfrm>
          <a:prstGeom prst="rect">
            <a:avLst/>
          </a:prstGeom>
        </p:spPr>
        <p:txBody>
          <a:bodyPr vert="horz" wrap="square" lIns="0" tIns="0" rIns="0" bIns="0" rtlCol="0" anchor="ctr" anchorCtr="0">
            <a:spAutoFit/>
          </a:bodyPr>
          <a:lstStyle>
            <a:lvl1pPr marL="0" marR="0" indent="0" algn="l" defTabSz="932742" rtl="0" eaLnBrk="1" fontAlgn="auto" latinLnBrk="0" hangingPunct="1">
              <a:lnSpc>
                <a:spcPct val="100000"/>
              </a:lnSpc>
              <a:spcBef>
                <a:spcPts val="0"/>
              </a:spcBef>
              <a:spcAft>
                <a:spcPts val="800"/>
              </a:spcAft>
              <a:buClrTx/>
              <a:buSzPct val="90000"/>
              <a:buFont typeface="Wingdings" panose="05000000000000000000" pitchFamily="2" charset="2"/>
              <a:buNone/>
              <a:tabLst/>
              <a:defRPr sz="1600" b="1" kern="1200" spc="0" baseline="0">
                <a:solidFill>
                  <a:schemeClr val="accent1"/>
                </a:solidFill>
                <a:latin typeface="+mj-lt"/>
                <a:ea typeface="+mn-ea"/>
                <a:cs typeface="+mn-cs"/>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6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800" spc="-300"/>
              <a:t>60%</a:t>
            </a:r>
          </a:p>
        </p:txBody>
      </p:sp>
      <p:sp>
        <p:nvSpPr>
          <p:cNvPr id="21" name="Text Placeholder 4">
            <a:extLst>
              <a:ext uri="{FF2B5EF4-FFF2-40B4-BE49-F238E27FC236}">
                <a16:creationId xmlns:a16="http://schemas.microsoft.com/office/drawing/2014/main" id="{3074C817-CD5F-4958-8062-FC686BD19585}"/>
              </a:ext>
            </a:extLst>
          </p:cNvPr>
          <p:cNvSpPr txBox="1">
            <a:spLocks/>
          </p:cNvSpPr>
          <p:nvPr/>
        </p:nvSpPr>
        <p:spPr>
          <a:xfrm>
            <a:off x="5022096" y="2920625"/>
            <a:ext cx="1295320" cy="738664"/>
          </a:xfrm>
          <a:prstGeom prst="rect">
            <a:avLst/>
          </a:prstGeom>
        </p:spPr>
        <p:txBody>
          <a:bodyPr vert="horz" wrap="square" lIns="0" tIns="0" rIns="0" bIns="0" rtlCol="0" anchor="ctr" anchorCtr="0">
            <a:spAutoFit/>
          </a:bodyPr>
          <a:lstStyle>
            <a:lvl1pPr marL="0" marR="0" indent="0" algn="l" defTabSz="932742" rtl="0" eaLnBrk="1" fontAlgn="auto" latinLnBrk="0" hangingPunct="1">
              <a:lnSpc>
                <a:spcPct val="100000"/>
              </a:lnSpc>
              <a:spcBef>
                <a:spcPts val="0"/>
              </a:spcBef>
              <a:spcAft>
                <a:spcPts val="800"/>
              </a:spcAft>
              <a:buClrTx/>
              <a:buSzPct val="90000"/>
              <a:buFont typeface="Wingdings" panose="05000000000000000000" pitchFamily="2" charset="2"/>
              <a:buNone/>
              <a:tabLst/>
              <a:defRPr sz="1600" b="1" kern="1200" spc="0" baseline="0">
                <a:solidFill>
                  <a:schemeClr val="accent1"/>
                </a:solidFill>
                <a:latin typeface="+mj-lt"/>
                <a:ea typeface="+mn-ea"/>
                <a:cs typeface="+mn-cs"/>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6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800" spc="-300"/>
              <a:t>52%</a:t>
            </a:r>
          </a:p>
        </p:txBody>
      </p:sp>
      <p:sp>
        <p:nvSpPr>
          <p:cNvPr id="25" name="Text Placeholder 4">
            <a:extLst>
              <a:ext uri="{FF2B5EF4-FFF2-40B4-BE49-F238E27FC236}">
                <a16:creationId xmlns:a16="http://schemas.microsoft.com/office/drawing/2014/main" id="{80055AC2-BE35-41F1-8234-5CB01C50E566}"/>
              </a:ext>
            </a:extLst>
          </p:cNvPr>
          <p:cNvSpPr txBox="1">
            <a:spLocks/>
          </p:cNvSpPr>
          <p:nvPr/>
        </p:nvSpPr>
        <p:spPr>
          <a:xfrm>
            <a:off x="8237115" y="2179549"/>
            <a:ext cx="1035639" cy="83099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800"/>
              </a:spcAft>
              <a:buClrTx/>
              <a:buSzPct val="90000"/>
              <a:buFont typeface="Wingdings" panose="05000000000000000000" pitchFamily="2" charset="2"/>
              <a:buNone/>
              <a:tabLst/>
              <a:defRPr sz="1600" b="1" kern="1200" spc="0" baseline="0">
                <a:solidFill>
                  <a:schemeClr val="accent1"/>
                </a:solidFill>
                <a:latin typeface="+mj-lt"/>
                <a:ea typeface="+mn-ea"/>
                <a:cs typeface="+mn-cs"/>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6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400"/>
              <a:t>6x</a:t>
            </a:r>
          </a:p>
        </p:txBody>
      </p:sp>
      <p:grpSp>
        <p:nvGrpSpPr>
          <p:cNvPr id="34" name="Group 33">
            <a:extLst>
              <a:ext uri="{FF2B5EF4-FFF2-40B4-BE49-F238E27FC236}">
                <a16:creationId xmlns:a16="http://schemas.microsoft.com/office/drawing/2014/main" id="{263F7E29-F183-47DC-B890-D0D0B8540ECB}"/>
              </a:ext>
            </a:extLst>
          </p:cNvPr>
          <p:cNvGrpSpPr/>
          <p:nvPr/>
        </p:nvGrpSpPr>
        <p:grpSpPr>
          <a:xfrm>
            <a:off x="8298141" y="2712655"/>
            <a:ext cx="1730097" cy="1847840"/>
            <a:chOff x="8298141" y="2712655"/>
            <a:chExt cx="1423274" cy="1520136"/>
          </a:xfrm>
        </p:grpSpPr>
        <p:sp>
          <p:nvSpPr>
            <p:cNvPr id="15" name="Freeform: Shape 14">
              <a:extLst>
                <a:ext uri="{FF2B5EF4-FFF2-40B4-BE49-F238E27FC236}">
                  <a16:creationId xmlns:a16="http://schemas.microsoft.com/office/drawing/2014/main" id="{E322913C-BF33-4BC9-ADE1-F2C87DBCDD4A}"/>
                </a:ext>
              </a:extLst>
            </p:cNvPr>
            <p:cNvSpPr/>
            <p:nvPr/>
          </p:nvSpPr>
          <p:spPr>
            <a:xfrm>
              <a:off x="9130361" y="3579469"/>
              <a:ext cx="112958" cy="112958"/>
            </a:xfrm>
            <a:custGeom>
              <a:avLst/>
              <a:gdLst>
                <a:gd name="connsiteX0" fmla="*/ 0 w 112958"/>
                <a:gd name="connsiteY0" fmla="*/ 0 h 112958"/>
                <a:gd name="connsiteX1" fmla="*/ 119030 w 112958"/>
                <a:gd name="connsiteY1" fmla="*/ 0 h 112958"/>
                <a:gd name="connsiteX2" fmla="*/ 119030 w 112958"/>
                <a:gd name="connsiteY2" fmla="*/ 118889 h 112958"/>
                <a:gd name="connsiteX3" fmla="*/ 0 w 112958"/>
                <a:gd name="connsiteY3" fmla="*/ 118889 h 112958"/>
              </a:gdLst>
              <a:ahLst/>
              <a:cxnLst>
                <a:cxn ang="0">
                  <a:pos x="connsiteX0" y="connsiteY0"/>
                </a:cxn>
                <a:cxn ang="0">
                  <a:pos x="connsiteX1" y="connsiteY1"/>
                </a:cxn>
                <a:cxn ang="0">
                  <a:pos x="connsiteX2" y="connsiteY2"/>
                </a:cxn>
                <a:cxn ang="0">
                  <a:pos x="connsiteX3" y="connsiteY3"/>
                </a:cxn>
              </a:cxnLst>
              <a:rect l="l" t="t" r="r" b="b"/>
              <a:pathLst>
                <a:path w="112958" h="112958">
                  <a:moveTo>
                    <a:pt x="0" y="0"/>
                  </a:moveTo>
                  <a:lnTo>
                    <a:pt x="119030" y="0"/>
                  </a:lnTo>
                  <a:lnTo>
                    <a:pt x="119030" y="118889"/>
                  </a:lnTo>
                  <a:lnTo>
                    <a:pt x="0" y="118889"/>
                  </a:lnTo>
                  <a:close/>
                </a:path>
              </a:pathLst>
            </a:custGeom>
            <a:noFill/>
            <a:ln w="1408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9234C5F-8105-43E8-8DD8-2EF03C395F04}"/>
                </a:ext>
              </a:extLst>
            </p:cNvPr>
            <p:cNvSpPr/>
            <p:nvPr/>
          </p:nvSpPr>
          <p:spPr>
            <a:xfrm>
              <a:off x="8892584" y="3341692"/>
              <a:ext cx="112958" cy="112958"/>
            </a:xfrm>
            <a:custGeom>
              <a:avLst/>
              <a:gdLst>
                <a:gd name="connsiteX0" fmla="*/ 0 w 112958"/>
                <a:gd name="connsiteY0" fmla="*/ 0 h 112958"/>
                <a:gd name="connsiteX1" fmla="*/ 119030 w 112958"/>
                <a:gd name="connsiteY1" fmla="*/ 0 h 112958"/>
                <a:gd name="connsiteX2" fmla="*/ 119030 w 112958"/>
                <a:gd name="connsiteY2" fmla="*/ 118889 h 112958"/>
                <a:gd name="connsiteX3" fmla="*/ 0 w 112958"/>
                <a:gd name="connsiteY3" fmla="*/ 118889 h 112958"/>
              </a:gdLst>
              <a:ahLst/>
              <a:cxnLst>
                <a:cxn ang="0">
                  <a:pos x="connsiteX0" y="connsiteY0"/>
                </a:cxn>
                <a:cxn ang="0">
                  <a:pos x="connsiteX1" y="connsiteY1"/>
                </a:cxn>
                <a:cxn ang="0">
                  <a:pos x="connsiteX2" y="connsiteY2"/>
                </a:cxn>
                <a:cxn ang="0">
                  <a:pos x="connsiteX3" y="connsiteY3"/>
                </a:cxn>
              </a:cxnLst>
              <a:rect l="l" t="t" r="r" b="b"/>
              <a:pathLst>
                <a:path w="112958" h="112958">
                  <a:moveTo>
                    <a:pt x="0" y="0"/>
                  </a:moveTo>
                  <a:lnTo>
                    <a:pt x="119030" y="0"/>
                  </a:lnTo>
                  <a:lnTo>
                    <a:pt x="119030" y="118889"/>
                  </a:lnTo>
                  <a:lnTo>
                    <a:pt x="0" y="118889"/>
                  </a:lnTo>
                  <a:close/>
                </a:path>
              </a:pathLst>
            </a:custGeom>
            <a:noFill/>
            <a:ln w="1408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4813114-8C36-4234-860B-21336F1C831D}"/>
                </a:ext>
              </a:extLst>
            </p:cNvPr>
            <p:cNvSpPr/>
            <p:nvPr/>
          </p:nvSpPr>
          <p:spPr>
            <a:xfrm>
              <a:off x="8416747" y="4055164"/>
              <a:ext cx="112958" cy="112958"/>
            </a:xfrm>
            <a:custGeom>
              <a:avLst/>
              <a:gdLst>
                <a:gd name="connsiteX0" fmla="*/ 0 w 112958"/>
                <a:gd name="connsiteY0" fmla="*/ 0 h 112958"/>
                <a:gd name="connsiteX1" fmla="*/ 119030 w 112958"/>
                <a:gd name="connsiteY1" fmla="*/ 0 h 112958"/>
                <a:gd name="connsiteX2" fmla="*/ 119030 w 112958"/>
                <a:gd name="connsiteY2" fmla="*/ 118889 h 112958"/>
                <a:gd name="connsiteX3" fmla="*/ 0 w 112958"/>
                <a:gd name="connsiteY3" fmla="*/ 118889 h 112958"/>
              </a:gdLst>
              <a:ahLst/>
              <a:cxnLst>
                <a:cxn ang="0">
                  <a:pos x="connsiteX0" y="connsiteY0"/>
                </a:cxn>
                <a:cxn ang="0">
                  <a:pos x="connsiteX1" y="connsiteY1"/>
                </a:cxn>
                <a:cxn ang="0">
                  <a:pos x="connsiteX2" y="connsiteY2"/>
                </a:cxn>
                <a:cxn ang="0">
                  <a:pos x="connsiteX3" y="connsiteY3"/>
                </a:cxn>
              </a:cxnLst>
              <a:rect l="l" t="t" r="r" b="b"/>
              <a:pathLst>
                <a:path w="112958" h="112958">
                  <a:moveTo>
                    <a:pt x="0" y="0"/>
                  </a:moveTo>
                  <a:lnTo>
                    <a:pt x="119030" y="0"/>
                  </a:lnTo>
                  <a:lnTo>
                    <a:pt x="119030" y="118889"/>
                  </a:lnTo>
                  <a:lnTo>
                    <a:pt x="0" y="118889"/>
                  </a:lnTo>
                  <a:close/>
                </a:path>
              </a:pathLst>
            </a:custGeom>
            <a:noFill/>
            <a:ln w="1408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99AFDF1-8760-4545-ADB3-429B8674FBC4}"/>
                </a:ext>
              </a:extLst>
            </p:cNvPr>
            <p:cNvSpPr/>
            <p:nvPr/>
          </p:nvSpPr>
          <p:spPr>
            <a:xfrm>
              <a:off x="8416747" y="3817246"/>
              <a:ext cx="112958" cy="112958"/>
            </a:xfrm>
            <a:custGeom>
              <a:avLst/>
              <a:gdLst>
                <a:gd name="connsiteX0" fmla="*/ 0 w 112958"/>
                <a:gd name="connsiteY0" fmla="*/ 0 h 112958"/>
                <a:gd name="connsiteX1" fmla="*/ 119030 w 112958"/>
                <a:gd name="connsiteY1" fmla="*/ 0 h 112958"/>
                <a:gd name="connsiteX2" fmla="*/ 119030 w 112958"/>
                <a:gd name="connsiteY2" fmla="*/ 118889 h 112958"/>
                <a:gd name="connsiteX3" fmla="*/ 0 w 112958"/>
                <a:gd name="connsiteY3" fmla="*/ 118889 h 112958"/>
              </a:gdLst>
              <a:ahLst/>
              <a:cxnLst>
                <a:cxn ang="0">
                  <a:pos x="connsiteX0" y="connsiteY0"/>
                </a:cxn>
                <a:cxn ang="0">
                  <a:pos x="connsiteX1" y="connsiteY1"/>
                </a:cxn>
                <a:cxn ang="0">
                  <a:pos x="connsiteX2" y="connsiteY2"/>
                </a:cxn>
                <a:cxn ang="0">
                  <a:pos x="connsiteX3" y="connsiteY3"/>
                </a:cxn>
              </a:cxnLst>
              <a:rect l="l" t="t" r="r" b="b"/>
              <a:pathLst>
                <a:path w="112958" h="112958">
                  <a:moveTo>
                    <a:pt x="0" y="0"/>
                  </a:moveTo>
                  <a:lnTo>
                    <a:pt x="119030" y="0"/>
                  </a:lnTo>
                  <a:lnTo>
                    <a:pt x="119030" y="118889"/>
                  </a:lnTo>
                  <a:lnTo>
                    <a:pt x="0" y="118889"/>
                  </a:lnTo>
                  <a:close/>
                </a:path>
              </a:pathLst>
            </a:custGeom>
            <a:noFill/>
            <a:ln w="1408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EB36376-DF6F-4DBE-9AD4-8CEFA7A4EECC}"/>
                </a:ext>
              </a:extLst>
            </p:cNvPr>
            <p:cNvSpPr/>
            <p:nvPr/>
          </p:nvSpPr>
          <p:spPr>
            <a:xfrm>
              <a:off x="8416747" y="3579469"/>
              <a:ext cx="112958" cy="112958"/>
            </a:xfrm>
            <a:custGeom>
              <a:avLst/>
              <a:gdLst>
                <a:gd name="connsiteX0" fmla="*/ 0 w 112958"/>
                <a:gd name="connsiteY0" fmla="*/ 0 h 112958"/>
                <a:gd name="connsiteX1" fmla="*/ 119030 w 112958"/>
                <a:gd name="connsiteY1" fmla="*/ 0 h 112958"/>
                <a:gd name="connsiteX2" fmla="*/ 119030 w 112958"/>
                <a:gd name="connsiteY2" fmla="*/ 118889 h 112958"/>
                <a:gd name="connsiteX3" fmla="*/ 0 w 112958"/>
                <a:gd name="connsiteY3" fmla="*/ 118889 h 112958"/>
              </a:gdLst>
              <a:ahLst/>
              <a:cxnLst>
                <a:cxn ang="0">
                  <a:pos x="connsiteX0" y="connsiteY0"/>
                </a:cxn>
                <a:cxn ang="0">
                  <a:pos x="connsiteX1" y="connsiteY1"/>
                </a:cxn>
                <a:cxn ang="0">
                  <a:pos x="connsiteX2" y="connsiteY2"/>
                </a:cxn>
                <a:cxn ang="0">
                  <a:pos x="connsiteX3" y="connsiteY3"/>
                </a:cxn>
              </a:cxnLst>
              <a:rect l="l" t="t" r="r" b="b"/>
              <a:pathLst>
                <a:path w="112958" h="112958">
                  <a:moveTo>
                    <a:pt x="0" y="0"/>
                  </a:moveTo>
                  <a:lnTo>
                    <a:pt x="119030" y="0"/>
                  </a:lnTo>
                  <a:lnTo>
                    <a:pt x="119030" y="118889"/>
                  </a:lnTo>
                  <a:lnTo>
                    <a:pt x="0" y="118889"/>
                  </a:lnTo>
                  <a:close/>
                </a:path>
              </a:pathLst>
            </a:custGeom>
            <a:noFill/>
            <a:ln w="1408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8539093-F5C8-40F9-B3D9-D16569D313AF}"/>
                </a:ext>
              </a:extLst>
            </p:cNvPr>
            <p:cNvSpPr/>
            <p:nvPr/>
          </p:nvSpPr>
          <p:spPr>
            <a:xfrm>
              <a:off x="8416747" y="3103773"/>
              <a:ext cx="112958" cy="112958"/>
            </a:xfrm>
            <a:custGeom>
              <a:avLst/>
              <a:gdLst>
                <a:gd name="connsiteX0" fmla="*/ 0 w 112958"/>
                <a:gd name="connsiteY0" fmla="*/ 0 h 112958"/>
                <a:gd name="connsiteX1" fmla="*/ 119030 w 112958"/>
                <a:gd name="connsiteY1" fmla="*/ 0 h 112958"/>
                <a:gd name="connsiteX2" fmla="*/ 119030 w 112958"/>
                <a:gd name="connsiteY2" fmla="*/ 118889 h 112958"/>
                <a:gd name="connsiteX3" fmla="*/ 0 w 112958"/>
                <a:gd name="connsiteY3" fmla="*/ 118889 h 112958"/>
              </a:gdLst>
              <a:ahLst/>
              <a:cxnLst>
                <a:cxn ang="0">
                  <a:pos x="connsiteX0" y="connsiteY0"/>
                </a:cxn>
                <a:cxn ang="0">
                  <a:pos x="connsiteX1" y="connsiteY1"/>
                </a:cxn>
                <a:cxn ang="0">
                  <a:pos x="connsiteX2" y="connsiteY2"/>
                </a:cxn>
                <a:cxn ang="0">
                  <a:pos x="connsiteX3" y="connsiteY3"/>
                </a:cxn>
              </a:cxnLst>
              <a:rect l="l" t="t" r="r" b="b"/>
              <a:pathLst>
                <a:path w="112958" h="112958">
                  <a:moveTo>
                    <a:pt x="0" y="0"/>
                  </a:moveTo>
                  <a:lnTo>
                    <a:pt x="119030" y="0"/>
                  </a:lnTo>
                  <a:lnTo>
                    <a:pt x="119030" y="118889"/>
                  </a:lnTo>
                  <a:lnTo>
                    <a:pt x="0" y="118889"/>
                  </a:lnTo>
                  <a:close/>
                </a:path>
              </a:pathLst>
            </a:custGeom>
            <a:noFill/>
            <a:ln w="1408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AEEF096-B54F-46EA-B94B-0F371BE81EA4}"/>
                </a:ext>
              </a:extLst>
            </p:cNvPr>
            <p:cNvSpPr/>
            <p:nvPr/>
          </p:nvSpPr>
          <p:spPr>
            <a:xfrm>
              <a:off x="8298141" y="2984885"/>
              <a:ext cx="705989" cy="1242541"/>
            </a:xfrm>
            <a:custGeom>
              <a:avLst/>
              <a:gdLst>
                <a:gd name="connsiteX0" fmla="*/ 356666 w 705989"/>
                <a:gd name="connsiteY0" fmla="*/ 118889 h 1242541"/>
                <a:gd name="connsiteX1" fmla="*/ 713473 w 705989"/>
                <a:gd name="connsiteY1" fmla="*/ 118889 h 1242541"/>
                <a:gd name="connsiteX2" fmla="*/ 713473 w 705989"/>
                <a:gd name="connsiteY2" fmla="*/ 0 h 1242541"/>
                <a:gd name="connsiteX3" fmla="*/ 0 w 705989"/>
                <a:gd name="connsiteY3" fmla="*/ 0 h 1242541"/>
                <a:gd name="connsiteX4" fmla="*/ 0 w 705989"/>
                <a:gd name="connsiteY4" fmla="*/ 1249742 h 1242541"/>
                <a:gd name="connsiteX5" fmla="*/ 356666 w 705989"/>
                <a:gd name="connsiteY5" fmla="*/ 1249742 h 1242541"/>
                <a:gd name="connsiteX6" fmla="*/ 237636 w 705989"/>
                <a:gd name="connsiteY6" fmla="*/ 1189168 h 1242541"/>
                <a:gd name="connsiteX7" fmla="*/ 118606 w 705989"/>
                <a:gd name="connsiteY7" fmla="*/ 1189168 h 1242541"/>
                <a:gd name="connsiteX8" fmla="*/ 118606 w 705989"/>
                <a:gd name="connsiteY8" fmla="*/ 1070280 h 1242541"/>
                <a:gd name="connsiteX9" fmla="*/ 237636 w 705989"/>
                <a:gd name="connsiteY9" fmla="*/ 1070280 h 1242541"/>
                <a:gd name="connsiteX10" fmla="*/ 237636 w 705989"/>
                <a:gd name="connsiteY10" fmla="*/ 951391 h 1242541"/>
                <a:gd name="connsiteX11" fmla="*/ 118606 w 705989"/>
                <a:gd name="connsiteY11" fmla="*/ 951391 h 1242541"/>
                <a:gd name="connsiteX12" fmla="*/ 118606 w 705989"/>
                <a:gd name="connsiteY12" fmla="*/ 831797 h 1242541"/>
                <a:gd name="connsiteX13" fmla="*/ 237636 w 705989"/>
                <a:gd name="connsiteY13" fmla="*/ 831797 h 1242541"/>
                <a:gd name="connsiteX14" fmla="*/ 237636 w 705989"/>
                <a:gd name="connsiteY14" fmla="*/ 713473 h 1242541"/>
                <a:gd name="connsiteX15" fmla="*/ 118606 w 705989"/>
                <a:gd name="connsiteY15" fmla="*/ 713473 h 1242541"/>
                <a:gd name="connsiteX16" fmla="*/ 118606 w 705989"/>
                <a:gd name="connsiteY16" fmla="*/ 594584 h 1242541"/>
                <a:gd name="connsiteX17" fmla="*/ 237636 w 705989"/>
                <a:gd name="connsiteY17" fmla="*/ 594584 h 1242541"/>
                <a:gd name="connsiteX18" fmla="*/ 237636 w 705989"/>
                <a:gd name="connsiteY18" fmla="*/ 475696 h 1242541"/>
                <a:gd name="connsiteX19" fmla="*/ 118606 w 705989"/>
                <a:gd name="connsiteY19" fmla="*/ 475696 h 1242541"/>
                <a:gd name="connsiteX20" fmla="*/ 118606 w 705989"/>
                <a:gd name="connsiteY20" fmla="*/ 356807 h 1242541"/>
                <a:gd name="connsiteX21" fmla="*/ 237636 w 705989"/>
                <a:gd name="connsiteY21" fmla="*/ 356807 h 1242541"/>
                <a:gd name="connsiteX22" fmla="*/ 237636 w 705989"/>
                <a:gd name="connsiteY22" fmla="*/ 237777 h 1242541"/>
                <a:gd name="connsiteX23" fmla="*/ 118606 w 705989"/>
                <a:gd name="connsiteY23" fmla="*/ 237777 h 1242541"/>
                <a:gd name="connsiteX24" fmla="*/ 118606 w 705989"/>
                <a:gd name="connsiteY24" fmla="*/ 118889 h 1242541"/>
                <a:gd name="connsiteX25" fmla="*/ 237636 w 705989"/>
                <a:gd name="connsiteY25" fmla="*/ 118889 h 124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5989" h="1242541">
                  <a:moveTo>
                    <a:pt x="356666" y="118889"/>
                  </a:moveTo>
                  <a:lnTo>
                    <a:pt x="713473" y="118889"/>
                  </a:lnTo>
                  <a:lnTo>
                    <a:pt x="713473" y="0"/>
                  </a:lnTo>
                  <a:lnTo>
                    <a:pt x="0" y="0"/>
                  </a:lnTo>
                  <a:lnTo>
                    <a:pt x="0" y="1249742"/>
                  </a:lnTo>
                  <a:lnTo>
                    <a:pt x="356666" y="1249742"/>
                  </a:lnTo>
                  <a:close/>
                  <a:moveTo>
                    <a:pt x="237636" y="1189168"/>
                  </a:moveTo>
                  <a:lnTo>
                    <a:pt x="118606" y="1189168"/>
                  </a:lnTo>
                  <a:lnTo>
                    <a:pt x="118606" y="1070280"/>
                  </a:lnTo>
                  <a:lnTo>
                    <a:pt x="237636" y="1070280"/>
                  </a:lnTo>
                  <a:close/>
                  <a:moveTo>
                    <a:pt x="237636" y="951391"/>
                  </a:moveTo>
                  <a:lnTo>
                    <a:pt x="118606" y="951391"/>
                  </a:lnTo>
                  <a:lnTo>
                    <a:pt x="118606" y="831797"/>
                  </a:lnTo>
                  <a:lnTo>
                    <a:pt x="237636" y="831797"/>
                  </a:lnTo>
                  <a:close/>
                  <a:moveTo>
                    <a:pt x="237636" y="713473"/>
                  </a:moveTo>
                  <a:lnTo>
                    <a:pt x="118606" y="713473"/>
                  </a:lnTo>
                  <a:lnTo>
                    <a:pt x="118606" y="594584"/>
                  </a:lnTo>
                  <a:lnTo>
                    <a:pt x="237636" y="594584"/>
                  </a:lnTo>
                  <a:close/>
                  <a:moveTo>
                    <a:pt x="237636" y="475696"/>
                  </a:moveTo>
                  <a:lnTo>
                    <a:pt x="118606" y="475696"/>
                  </a:lnTo>
                  <a:lnTo>
                    <a:pt x="118606" y="356807"/>
                  </a:lnTo>
                  <a:lnTo>
                    <a:pt x="237636" y="356807"/>
                  </a:lnTo>
                  <a:close/>
                  <a:moveTo>
                    <a:pt x="237636" y="237777"/>
                  </a:moveTo>
                  <a:lnTo>
                    <a:pt x="118606" y="237777"/>
                  </a:lnTo>
                  <a:lnTo>
                    <a:pt x="118606" y="118889"/>
                  </a:lnTo>
                  <a:lnTo>
                    <a:pt x="237636" y="118889"/>
                  </a:lnTo>
                  <a:close/>
                </a:path>
              </a:pathLst>
            </a:custGeom>
            <a:solidFill>
              <a:srgbClr val="C2C2C2"/>
            </a:solidFill>
            <a:ln w="1408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4E40361-9742-4BCD-9ADB-E78DDA2D5760}"/>
                </a:ext>
              </a:extLst>
            </p:cNvPr>
            <p:cNvSpPr/>
            <p:nvPr/>
          </p:nvSpPr>
          <p:spPr>
            <a:xfrm>
              <a:off x="8773554" y="3222662"/>
              <a:ext cx="593031" cy="1002505"/>
            </a:xfrm>
            <a:custGeom>
              <a:avLst/>
              <a:gdLst>
                <a:gd name="connsiteX0" fmla="*/ 594867 w 593030"/>
                <a:gd name="connsiteY0" fmla="*/ 1011965 h 1002504"/>
                <a:gd name="connsiteX1" fmla="*/ 594867 w 593030"/>
                <a:gd name="connsiteY1" fmla="*/ 0 h 1002504"/>
                <a:gd name="connsiteX2" fmla="*/ 0 w 593030"/>
                <a:gd name="connsiteY2" fmla="*/ 0 h 1002504"/>
                <a:gd name="connsiteX3" fmla="*/ 0 w 593030"/>
                <a:gd name="connsiteY3" fmla="*/ 1011965 h 1002504"/>
                <a:gd name="connsiteX4" fmla="*/ 119030 w 593030"/>
                <a:gd name="connsiteY4" fmla="*/ 1011965 h 1002504"/>
                <a:gd name="connsiteX5" fmla="*/ 119030 w 593030"/>
                <a:gd name="connsiteY5" fmla="*/ 594019 h 1002504"/>
                <a:gd name="connsiteX6" fmla="*/ 475837 w 593030"/>
                <a:gd name="connsiteY6" fmla="*/ 594019 h 1002504"/>
                <a:gd name="connsiteX7" fmla="*/ 475837 w 593030"/>
                <a:gd name="connsiteY7" fmla="*/ 1011965 h 1002504"/>
                <a:gd name="connsiteX8" fmla="*/ 356807 w 593030"/>
                <a:gd name="connsiteY8" fmla="*/ 119030 h 1002504"/>
                <a:gd name="connsiteX9" fmla="*/ 475837 w 593030"/>
                <a:gd name="connsiteY9" fmla="*/ 119030 h 1002504"/>
                <a:gd name="connsiteX10" fmla="*/ 475837 w 593030"/>
                <a:gd name="connsiteY10" fmla="*/ 237918 h 1002504"/>
                <a:gd name="connsiteX11" fmla="*/ 356807 w 593030"/>
                <a:gd name="connsiteY11" fmla="*/ 237918 h 1002504"/>
                <a:gd name="connsiteX12" fmla="*/ 238060 w 593030"/>
                <a:gd name="connsiteY12" fmla="*/ 475696 h 1002504"/>
                <a:gd name="connsiteX13" fmla="*/ 119030 w 593030"/>
                <a:gd name="connsiteY13" fmla="*/ 475696 h 1002504"/>
                <a:gd name="connsiteX14" fmla="*/ 119030 w 593030"/>
                <a:gd name="connsiteY14" fmla="*/ 356807 h 1002504"/>
                <a:gd name="connsiteX15" fmla="*/ 238060 w 593030"/>
                <a:gd name="connsiteY15" fmla="*/ 356807 h 1002504"/>
                <a:gd name="connsiteX16" fmla="*/ 238060 w 593030"/>
                <a:gd name="connsiteY16" fmla="*/ 237918 h 1002504"/>
                <a:gd name="connsiteX17" fmla="*/ 119030 w 593030"/>
                <a:gd name="connsiteY17" fmla="*/ 237918 h 1002504"/>
                <a:gd name="connsiteX18" fmla="*/ 119030 w 593030"/>
                <a:gd name="connsiteY18" fmla="*/ 119030 h 1002504"/>
                <a:gd name="connsiteX19" fmla="*/ 238060 w 593030"/>
                <a:gd name="connsiteY19" fmla="*/ 119030 h 1002504"/>
                <a:gd name="connsiteX20" fmla="*/ 356807 w 593030"/>
                <a:gd name="connsiteY20" fmla="*/ 475696 h 1002504"/>
                <a:gd name="connsiteX21" fmla="*/ 356807 w 593030"/>
                <a:gd name="connsiteY21" fmla="*/ 356807 h 1002504"/>
                <a:gd name="connsiteX22" fmla="*/ 475837 w 593030"/>
                <a:gd name="connsiteY22" fmla="*/ 356807 h 1002504"/>
                <a:gd name="connsiteX23" fmla="*/ 475837 w 593030"/>
                <a:gd name="connsiteY23" fmla="*/ 475696 h 100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3030" h="1002504">
                  <a:moveTo>
                    <a:pt x="594867" y="1011965"/>
                  </a:moveTo>
                  <a:lnTo>
                    <a:pt x="594867" y="0"/>
                  </a:lnTo>
                  <a:lnTo>
                    <a:pt x="0" y="0"/>
                  </a:lnTo>
                  <a:lnTo>
                    <a:pt x="0" y="1011965"/>
                  </a:lnTo>
                  <a:lnTo>
                    <a:pt x="119030" y="1011965"/>
                  </a:lnTo>
                  <a:lnTo>
                    <a:pt x="119030" y="594019"/>
                  </a:lnTo>
                  <a:lnTo>
                    <a:pt x="475837" y="594019"/>
                  </a:lnTo>
                  <a:lnTo>
                    <a:pt x="475837" y="1011965"/>
                  </a:lnTo>
                  <a:close/>
                  <a:moveTo>
                    <a:pt x="356807" y="119030"/>
                  </a:moveTo>
                  <a:lnTo>
                    <a:pt x="475837" y="119030"/>
                  </a:lnTo>
                  <a:lnTo>
                    <a:pt x="475837" y="237918"/>
                  </a:lnTo>
                  <a:lnTo>
                    <a:pt x="356807" y="237918"/>
                  </a:lnTo>
                  <a:close/>
                  <a:moveTo>
                    <a:pt x="238060" y="475696"/>
                  </a:moveTo>
                  <a:lnTo>
                    <a:pt x="119030" y="475696"/>
                  </a:lnTo>
                  <a:lnTo>
                    <a:pt x="119030" y="356807"/>
                  </a:lnTo>
                  <a:lnTo>
                    <a:pt x="238060" y="356807"/>
                  </a:lnTo>
                  <a:close/>
                  <a:moveTo>
                    <a:pt x="238060" y="237918"/>
                  </a:moveTo>
                  <a:lnTo>
                    <a:pt x="119030" y="237918"/>
                  </a:lnTo>
                  <a:lnTo>
                    <a:pt x="119030" y="119030"/>
                  </a:lnTo>
                  <a:lnTo>
                    <a:pt x="238060" y="119030"/>
                  </a:lnTo>
                  <a:close/>
                  <a:moveTo>
                    <a:pt x="356807" y="475696"/>
                  </a:moveTo>
                  <a:lnTo>
                    <a:pt x="356807" y="356807"/>
                  </a:lnTo>
                  <a:lnTo>
                    <a:pt x="475837" y="356807"/>
                  </a:lnTo>
                  <a:lnTo>
                    <a:pt x="475837" y="475696"/>
                  </a:lnTo>
                  <a:close/>
                </a:path>
              </a:pathLst>
            </a:custGeom>
            <a:solidFill>
              <a:srgbClr val="C2C2C2"/>
            </a:solidFill>
            <a:ln w="1408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9BED8F4-7262-4E25-B82C-98CF54C2B251}"/>
                </a:ext>
              </a:extLst>
            </p:cNvPr>
            <p:cNvSpPr/>
            <p:nvPr/>
          </p:nvSpPr>
          <p:spPr>
            <a:xfrm>
              <a:off x="9011614" y="3936276"/>
              <a:ext cx="112958" cy="296515"/>
            </a:xfrm>
            <a:custGeom>
              <a:avLst/>
              <a:gdLst>
                <a:gd name="connsiteX0" fmla="*/ 0 w 112958"/>
                <a:gd name="connsiteY0" fmla="*/ 0 h 296515"/>
                <a:gd name="connsiteX1" fmla="*/ 118747 w 112958"/>
                <a:gd name="connsiteY1" fmla="*/ 0 h 296515"/>
                <a:gd name="connsiteX2" fmla="*/ 118747 w 112958"/>
                <a:gd name="connsiteY2" fmla="*/ 298351 h 296515"/>
                <a:gd name="connsiteX3" fmla="*/ 0 w 112958"/>
                <a:gd name="connsiteY3" fmla="*/ 298351 h 296515"/>
              </a:gdLst>
              <a:ahLst/>
              <a:cxnLst>
                <a:cxn ang="0">
                  <a:pos x="connsiteX0" y="connsiteY0"/>
                </a:cxn>
                <a:cxn ang="0">
                  <a:pos x="connsiteX1" y="connsiteY1"/>
                </a:cxn>
                <a:cxn ang="0">
                  <a:pos x="connsiteX2" y="connsiteY2"/>
                </a:cxn>
                <a:cxn ang="0">
                  <a:pos x="connsiteX3" y="connsiteY3"/>
                </a:cxn>
              </a:cxnLst>
              <a:rect l="l" t="t" r="r" b="b"/>
              <a:pathLst>
                <a:path w="112958" h="296515">
                  <a:moveTo>
                    <a:pt x="0" y="0"/>
                  </a:moveTo>
                  <a:lnTo>
                    <a:pt x="118747" y="0"/>
                  </a:lnTo>
                  <a:lnTo>
                    <a:pt x="118747" y="298351"/>
                  </a:lnTo>
                  <a:lnTo>
                    <a:pt x="0" y="298351"/>
                  </a:lnTo>
                  <a:close/>
                </a:path>
              </a:pathLst>
            </a:custGeom>
            <a:solidFill>
              <a:srgbClr val="0078D4"/>
            </a:solidFill>
            <a:ln w="1408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AFDD3A9-ACBB-4396-A1AC-762B49EABD0D}"/>
                </a:ext>
              </a:extLst>
            </p:cNvPr>
            <p:cNvSpPr/>
            <p:nvPr/>
          </p:nvSpPr>
          <p:spPr>
            <a:xfrm>
              <a:off x="9368420" y="2712655"/>
              <a:ext cx="352995" cy="1510817"/>
            </a:xfrm>
            <a:custGeom>
              <a:avLst/>
              <a:gdLst>
                <a:gd name="connsiteX0" fmla="*/ 356666 w 352994"/>
                <a:gd name="connsiteY0" fmla="*/ 1521972 h 1510816"/>
                <a:gd name="connsiteX1" fmla="*/ 356666 w 352994"/>
                <a:gd name="connsiteY1" fmla="*/ 356807 h 1510816"/>
                <a:gd name="connsiteX2" fmla="*/ 0 w 352994"/>
                <a:gd name="connsiteY2" fmla="*/ 0 h 1510816"/>
                <a:gd name="connsiteX3" fmla="*/ 0 w 352994"/>
                <a:gd name="connsiteY3" fmla="*/ 391118 h 1510816"/>
                <a:gd name="connsiteX4" fmla="*/ 118606 w 352994"/>
                <a:gd name="connsiteY4" fmla="*/ 391118 h 1510816"/>
                <a:gd name="connsiteX5" fmla="*/ 118606 w 352994"/>
                <a:gd name="connsiteY5" fmla="*/ 1521972 h 1510816"/>
                <a:gd name="connsiteX6" fmla="*/ 356666 w 352994"/>
                <a:gd name="connsiteY6" fmla="*/ 1521972 h 151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994" h="1510816">
                  <a:moveTo>
                    <a:pt x="356666" y="1521972"/>
                  </a:moveTo>
                  <a:lnTo>
                    <a:pt x="356666" y="356807"/>
                  </a:lnTo>
                  <a:lnTo>
                    <a:pt x="0" y="0"/>
                  </a:lnTo>
                  <a:lnTo>
                    <a:pt x="0" y="391118"/>
                  </a:lnTo>
                  <a:lnTo>
                    <a:pt x="118606" y="391118"/>
                  </a:lnTo>
                  <a:lnTo>
                    <a:pt x="118606" y="1521972"/>
                  </a:lnTo>
                  <a:lnTo>
                    <a:pt x="356666" y="1521972"/>
                  </a:lnTo>
                  <a:close/>
                </a:path>
              </a:pathLst>
            </a:custGeom>
            <a:solidFill>
              <a:srgbClr val="C2C2C2"/>
            </a:solidFill>
            <a:ln w="1408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36A46FD-1942-4904-BE86-28B59D90E644}"/>
                </a:ext>
              </a:extLst>
            </p:cNvPr>
            <p:cNvSpPr/>
            <p:nvPr/>
          </p:nvSpPr>
          <p:spPr>
            <a:xfrm>
              <a:off x="8416747" y="3341692"/>
              <a:ext cx="112958" cy="112958"/>
            </a:xfrm>
            <a:custGeom>
              <a:avLst/>
              <a:gdLst>
                <a:gd name="connsiteX0" fmla="*/ 0 w 112958"/>
                <a:gd name="connsiteY0" fmla="*/ 0 h 112958"/>
                <a:gd name="connsiteX1" fmla="*/ 119030 w 112958"/>
                <a:gd name="connsiteY1" fmla="*/ 0 h 112958"/>
                <a:gd name="connsiteX2" fmla="*/ 119030 w 112958"/>
                <a:gd name="connsiteY2" fmla="*/ 118889 h 112958"/>
                <a:gd name="connsiteX3" fmla="*/ 0 w 112958"/>
                <a:gd name="connsiteY3" fmla="*/ 118889 h 112958"/>
              </a:gdLst>
              <a:ahLst/>
              <a:cxnLst>
                <a:cxn ang="0">
                  <a:pos x="connsiteX0" y="connsiteY0"/>
                </a:cxn>
                <a:cxn ang="0">
                  <a:pos x="connsiteX1" y="connsiteY1"/>
                </a:cxn>
                <a:cxn ang="0">
                  <a:pos x="connsiteX2" y="connsiteY2"/>
                </a:cxn>
                <a:cxn ang="0">
                  <a:pos x="connsiteX3" y="connsiteY3"/>
                </a:cxn>
              </a:cxnLst>
              <a:rect l="l" t="t" r="r" b="b"/>
              <a:pathLst>
                <a:path w="112958" h="112958">
                  <a:moveTo>
                    <a:pt x="0" y="0"/>
                  </a:moveTo>
                  <a:lnTo>
                    <a:pt x="119030" y="0"/>
                  </a:lnTo>
                  <a:lnTo>
                    <a:pt x="119030" y="118889"/>
                  </a:lnTo>
                  <a:lnTo>
                    <a:pt x="0" y="118889"/>
                  </a:lnTo>
                  <a:close/>
                </a:path>
              </a:pathLst>
            </a:custGeom>
            <a:solidFill>
              <a:srgbClr val="2F2F2F"/>
            </a:solidFill>
            <a:ln w="1408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D021BAD-0CE7-4CC2-A84F-76DE06ABF21E}"/>
                </a:ext>
              </a:extLst>
            </p:cNvPr>
            <p:cNvSpPr/>
            <p:nvPr/>
          </p:nvSpPr>
          <p:spPr>
            <a:xfrm>
              <a:off x="8892584" y="3579469"/>
              <a:ext cx="112958" cy="112958"/>
            </a:xfrm>
            <a:custGeom>
              <a:avLst/>
              <a:gdLst>
                <a:gd name="connsiteX0" fmla="*/ 0 w 112958"/>
                <a:gd name="connsiteY0" fmla="*/ 0 h 112958"/>
                <a:gd name="connsiteX1" fmla="*/ 119030 w 112958"/>
                <a:gd name="connsiteY1" fmla="*/ 0 h 112958"/>
                <a:gd name="connsiteX2" fmla="*/ 119030 w 112958"/>
                <a:gd name="connsiteY2" fmla="*/ 118889 h 112958"/>
                <a:gd name="connsiteX3" fmla="*/ 0 w 112958"/>
                <a:gd name="connsiteY3" fmla="*/ 118889 h 112958"/>
              </a:gdLst>
              <a:ahLst/>
              <a:cxnLst>
                <a:cxn ang="0">
                  <a:pos x="connsiteX0" y="connsiteY0"/>
                </a:cxn>
                <a:cxn ang="0">
                  <a:pos x="connsiteX1" y="connsiteY1"/>
                </a:cxn>
                <a:cxn ang="0">
                  <a:pos x="connsiteX2" y="connsiteY2"/>
                </a:cxn>
                <a:cxn ang="0">
                  <a:pos x="connsiteX3" y="connsiteY3"/>
                </a:cxn>
              </a:cxnLst>
              <a:rect l="l" t="t" r="r" b="b"/>
              <a:pathLst>
                <a:path w="112958" h="112958">
                  <a:moveTo>
                    <a:pt x="0" y="0"/>
                  </a:moveTo>
                  <a:lnTo>
                    <a:pt x="119030" y="0"/>
                  </a:lnTo>
                  <a:lnTo>
                    <a:pt x="119030" y="118889"/>
                  </a:lnTo>
                  <a:lnTo>
                    <a:pt x="0" y="118889"/>
                  </a:lnTo>
                  <a:close/>
                </a:path>
              </a:pathLst>
            </a:custGeom>
            <a:solidFill>
              <a:srgbClr val="2F2F2F"/>
            </a:solidFill>
            <a:ln w="1408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5AB6B0D-DC64-4E29-95F4-A3D7C6B74E67}"/>
                </a:ext>
              </a:extLst>
            </p:cNvPr>
            <p:cNvSpPr/>
            <p:nvPr/>
          </p:nvSpPr>
          <p:spPr>
            <a:xfrm>
              <a:off x="9130361" y="3341692"/>
              <a:ext cx="112958" cy="112958"/>
            </a:xfrm>
            <a:custGeom>
              <a:avLst/>
              <a:gdLst>
                <a:gd name="connsiteX0" fmla="*/ 0 w 112958"/>
                <a:gd name="connsiteY0" fmla="*/ 0 h 112958"/>
                <a:gd name="connsiteX1" fmla="*/ 119030 w 112958"/>
                <a:gd name="connsiteY1" fmla="*/ 0 h 112958"/>
                <a:gd name="connsiteX2" fmla="*/ 119030 w 112958"/>
                <a:gd name="connsiteY2" fmla="*/ 118889 h 112958"/>
                <a:gd name="connsiteX3" fmla="*/ 0 w 112958"/>
                <a:gd name="connsiteY3" fmla="*/ 118889 h 112958"/>
              </a:gdLst>
              <a:ahLst/>
              <a:cxnLst>
                <a:cxn ang="0">
                  <a:pos x="connsiteX0" y="connsiteY0"/>
                </a:cxn>
                <a:cxn ang="0">
                  <a:pos x="connsiteX1" y="connsiteY1"/>
                </a:cxn>
                <a:cxn ang="0">
                  <a:pos x="connsiteX2" y="connsiteY2"/>
                </a:cxn>
                <a:cxn ang="0">
                  <a:pos x="connsiteX3" y="connsiteY3"/>
                </a:cxn>
              </a:cxnLst>
              <a:rect l="l" t="t" r="r" b="b"/>
              <a:pathLst>
                <a:path w="112958" h="112958">
                  <a:moveTo>
                    <a:pt x="0" y="0"/>
                  </a:moveTo>
                  <a:lnTo>
                    <a:pt x="119030" y="0"/>
                  </a:lnTo>
                  <a:lnTo>
                    <a:pt x="119030" y="118889"/>
                  </a:lnTo>
                  <a:lnTo>
                    <a:pt x="0" y="118889"/>
                  </a:lnTo>
                  <a:close/>
                </a:path>
              </a:pathLst>
            </a:custGeom>
            <a:solidFill>
              <a:srgbClr val="2F2F2F"/>
            </a:solidFill>
            <a:ln w="14089" cap="flat">
              <a:noFill/>
              <a:prstDash val="solid"/>
              <a:miter/>
            </a:ln>
          </p:spPr>
          <p:txBody>
            <a:bodyPr rtlCol="0" anchor="ctr"/>
            <a:lstStyle/>
            <a:p>
              <a:endParaRPr lang="en-US"/>
            </a:p>
          </p:txBody>
        </p:sp>
      </p:grpSp>
    </p:spTree>
    <p:extLst>
      <p:ext uri="{BB962C8B-B14F-4D97-AF65-F5344CB8AC3E}">
        <p14:creationId xmlns:p14="http://schemas.microsoft.com/office/powerpoint/2010/main" val="16065061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B9EB-BF98-204F-8DBA-572C622B031E}"/>
              </a:ext>
            </a:extLst>
          </p:cNvPr>
          <p:cNvSpPr>
            <a:spLocks noGrp="1"/>
          </p:cNvSpPr>
          <p:nvPr>
            <p:ph type="title"/>
          </p:nvPr>
        </p:nvSpPr>
        <p:spPr>
          <a:xfrm>
            <a:off x="384301" y="296067"/>
            <a:ext cx="4700005" cy="1217947"/>
          </a:xfrm>
        </p:spPr>
        <p:txBody>
          <a:bodyPr>
            <a:normAutofit fontScale="90000"/>
          </a:bodyPr>
          <a:lstStyle/>
          <a:p>
            <a:r>
              <a:rPr lang="en-US" sz="3264"/>
              <a:t>The way you work is changing. Are you prepared?</a:t>
            </a:r>
          </a:p>
        </p:txBody>
      </p:sp>
      <p:grpSp>
        <p:nvGrpSpPr>
          <p:cNvPr id="9" name="Group 8">
            <a:extLst>
              <a:ext uri="{FF2B5EF4-FFF2-40B4-BE49-F238E27FC236}">
                <a16:creationId xmlns:a16="http://schemas.microsoft.com/office/drawing/2014/main" id="{E4B14651-2A3C-454D-9D82-1986A6DA58BE}"/>
              </a:ext>
            </a:extLst>
          </p:cNvPr>
          <p:cNvGrpSpPr/>
          <p:nvPr/>
        </p:nvGrpSpPr>
        <p:grpSpPr>
          <a:xfrm>
            <a:off x="384300" y="2309566"/>
            <a:ext cx="4314941" cy="3133802"/>
            <a:chOff x="383472" y="2000664"/>
            <a:chExt cx="4315553" cy="3134247"/>
          </a:xfrm>
        </p:grpSpPr>
        <p:grpSp>
          <p:nvGrpSpPr>
            <p:cNvPr id="10" name="Group 9">
              <a:extLst>
                <a:ext uri="{FF2B5EF4-FFF2-40B4-BE49-F238E27FC236}">
                  <a16:creationId xmlns:a16="http://schemas.microsoft.com/office/drawing/2014/main" id="{08800054-4D82-9541-ADD8-A881E648AAA1}"/>
                </a:ext>
              </a:extLst>
            </p:cNvPr>
            <p:cNvGrpSpPr/>
            <p:nvPr/>
          </p:nvGrpSpPr>
          <p:grpSpPr>
            <a:xfrm>
              <a:off x="1058680" y="2575055"/>
              <a:ext cx="2242396" cy="1952893"/>
              <a:chOff x="950334" y="2758871"/>
              <a:chExt cx="2242714" cy="1953170"/>
            </a:xfrm>
          </p:grpSpPr>
          <p:cxnSp>
            <p:nvCxnSpPr>
              <p:cNvPr id="24" name="Straight Connector 23">
                <a:extLst>
                  <a:ext uri="{FF2B5EF4-FFF2-40B4-BE49-F238E27FC236}">
                    <a16:creationId xmlns:a16="http://schemas.microsoft.com/office/drawing/2014/main" id="{8F7B82B3-6716-2243-A047-06F4676B616B}"/>
                  </a:ext>
                </a:extLst>
              </p:cNvPr>
              <p:cNvCxnSpPr>
                <a:cxnSpLocks/>
              </p:cNvCxnSpPr>
              <p:nvPr/>
            </p:nvCxnSpPr>
            <p:spPr>
              <a:xfrm flipH="1" flipV="1">
                <a:off x="950334" y="2763601"/>
                <a:ext cx="362631" cy="405013"/>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06BEFE5-A83D-A04D-9CCC-C9CE9D4C3099}"/>
                  </a:ext>
                </a:extLst>
              </p:cNvPr>
              <p:cNvCxnSpPr>
                <a:cxnSpLocks/>
              </p:cNvCxnSpPr>
              <p:nvPr/>
            </p:nvCxnSpPr>
            <p:spPr>
              <a:xfrm flipH="1">
                <a:off x="2765499" y="2758871"/>
                <a:ext cx="427549" cy="409743"/>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FB6CD7-E1F9-7544-908B-A8A62E210E16}"/>
                  </a:ext>
                </a:extLst>
              </p:cNvPr>
              <p:cNvCxnSpPr>
                <a:cxnSpLocks/>
              </p:cNvCxnSpPr>
              <p:nvPr/>
            </p:nvCxnSpPr>
            <p:spPr>
              <a:xfrm flipV="1">
                <a:off x="1285329" y="4378289"/>
                <a:ext cx="407597" cy="333752"/>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473CA03-A817-3C4F-BA53-7E9AAC5EE84A}"/>
                </a:ext>
              </a:extLst>
            </p:cNvPr>
            <p:cNvGrpSpPr/>
            <p:nvPr/>
          </p:nvGrpSpPr>
          <p:grpSpPr>
            <a:xfrm>
              <a:off x="1267667" y="2607694"/>
              <a:ext cx="1734650" cy="1737113"/>
              <a:chOff x="1187901" y="2792942"/>
              <a:chExt cx="1734896" cy="1737360"/>
            </a:xfrm>
          </p:grpSpPr>
          <p:sp>
            <p:nvSpPr>
              <p:cNvPr id="22" name="Oval 21">
                <a:extLst>
                  <a:ext uri="{FF2B5EF4-FFF2-40B4-BE49-F238E27FC236}">
                    <a16:creationId xmlns:a16="http://schemas.microsoft.com/office/drawing/2014/main" id="{DCD4E5B1-D635-9F48-B35B-869366DDF377}"/>
                  </a:ext>
                </a:extLst>
              </p:cNvPr>
              <p:cNvSpPr/>
              <p:nvPr/>
            </p:nvSpPr>
            <p:spPr bwMode="auto">
              <a:xfrm>
                <a:off x="1394548" y="3000822"/>
                <a:ext cx="1321601" cy="1321601"/>
              </a:xfrm>
              <a:prstGeom prst="ellipse">
                <a:avLst/>
              </a:prstGeom>
              <a:solidFill>
                <a:srgbClr val="0078D4"/>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00" fontAlgn="base">
                  <a:lnSpc>
                    <a:spcPct val="90000"/>
                  </a:lnSpc>
                  <a:spcBef>
                    <a:spcPct val="0"/>
                  </a:spcBef>
                  <a:spcAft>
                    <a:spcPct val="0"/>
                  </a:spcAft>
                  <a:defRPr/>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3" name="Oval 22">
                <a:extLst>
                  <a:ext uri="{FF2B5EF4-FFF2-40B4-BE49-F238E27FC236}">
                    <a16:creationId xmlns:a16="http://schemas.microsoft.com/office/drawing/2014/main" id="{8050A855-90EC-E244-A440-4B9B3EF1F0FE}"/>
                  </a:ext>
                </a:extLst>
              </p:cNvPr>
              <p:cNvSpPr>
                <a:spLocks noChangeAspect="1"/>
              </p:cNvSpPr>
              <p:nvPr/>
            </p:nvSpPr>
            <p:spPr bwMode="auto">
              <a:xfrm>
                <a:off x="1187901" y="2792942"/>
                <a:ext cx="1734896" cy="1737360"/>
              </a:xfrm>
              <a:prstGeom prst="ellipse">
                <a:avLst/>
              </a:prstGeom>
              <a:noFill/>
              <a:ln w="19050">
                <a:solidFill>
                  <a:srgbClr val="0078D4"/>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225" fontAlgn="base">
                  <a:spcBef>
                    <a:spcPct val="0"/>
                  </a:spcBef>
                  <a:spcAft>
                    <a:spcPts val="612"/>
                  </a:spcAft>
                  <a:defRPr/>
                </a:pPr>
                <a:r>
                  <a:rPr lang="en-US" sz="1397">
                    <a:solidFill>
                      <a:prstClr val="white"/>
                    </a:solidFill>
                    <a:cs typeface="Segoe UI Semibold" panose="020B0702040204020203" pitchFamily="34" charset="0"/>
                  </a:rPr>
                  <a:t>Disjointed</a:t>
                </a:r>
                <a:br>
                  <a:rPr lang="en-US" sz="1397">
                    <a:solidFill>
                      <a:prstClr val="white"/>
                    </a:solidFill>
                    <a:cs typeface="Segoe UI Semibold" panose="020B0702040204020203" pitchFamily="34" charset="0"/>
                  </a:rPr>
                </a:br>
                <a:r>
                  <a:rPr lang="en-US" sz="1397">
                    <a:solidFill>
                      <a:prstClr val="white"/>
                    </a:solidFill>
                    <a:cs typeface="Segoe UI Semibold" panose="020B0702040204020203" pitchFamily="34" charset="0"/>
                  </a:rPr>
                  <a:t>collaboration </a:t>
                </a:r>
                <a:br>
                  <a:rPr lang="en-US" sz="1397">
                    <a:solidFill>
                      <a:prstClr val="white"/>
                    </a:solidFill>
                    <a:cs typeface="Segoe UI Semibold" panose="020B0702040204020203" pitchFamily="34" charset="0"/>
                  </a:rPr>
                </a:br>
                <a:r>
                  <a:rPr lang="en-US" sz="1397">
                    <a:solidFill>
                      <a:prstClr val="white"/>
                    </a:solidFill>
                    <a:cs typeface="Segoe UI Semibold" panose="020B0702040204020203" pitchFamily="34" charset="0"/>
                  </a:rPr>
                  <a:t>and</a:t>
                </a:r>
                <a:br>
                  <a:rPr lang="en-US" sz="1397">
                    <a:solidFill>
                      <a:prstClr val="white"/>
                    </a:solidFill>
                    <a:cs typeface="Segoe UI Semibold" panose="020B0702040204020203" pitchFamily="34" charset="0"/>
                  </a:rPr>
                </a:br>
                <a:r>
                  <a:rPr lang="en-US" sz="1397">
                    <a:solidFill>
                      <a:prstClr val="white"/>
                    </a:solidFill>
                    <a:cs typeface="Segoe UI Semibold" panose="020B0702040204020203" pitchFamily="34" charset="0"/>
                  </a:rPr>
                  <a:t>file sharing</a:t>
                </a:r>
              </a:p>
            </p:txBody>
          </p:sp>
        </p:grpSp>
        <p:grpSp>
          <p:nvGrpSpPr>
            <p:cNvPr id="12" name="Group 11">
              <a:extLst>
                <a:ext uri="{FF2B5EF4-FFF2-40B4-BE49-F238E27FC236}">
                  <a16:creationId xmlns:a16="http://schemas.microsoft.com/office/drawing/2014/main" id="{280298F8-C195-E644-BA59-D17F6D8FEBF6}"/>
                </a:ext>
              </a:extLst>
            </p:cNvPr>
            <p:cNvGrpSpPr/>
            <p:nvPr/>
          </p:nvGrpSpPr>
          <p:grpSpPr>
            <a:xfrm>
              <a:off x="383472" y="2000664"/>
              <a:ext cx="4315553" cy="3134247"/>
              <a:chOff x="20492" y="2392555"/>
              <a:chExt cx="4315553" cy="3134247"/>
            </a:xfrm>
          </p:grpSpPr>
          <p:sp>
            <p:nvSpPr>
              <p:cNvPr id="18" name="Rectangle 17">
                <a:extLst>
                  <a:ext uri="{FF2B5EF4-FFF2-40B4-BE49-F238E27FC236}">
                    <a16:creationId xmlns:a16="http://schemas.microsoft.com/office/drawing/2014/main" id="{F0E96821-7862-CE4A-B160-2056C816C39B}"/>
                  </a:ext>
                </a:extLst>
              </p:cNvPr>
              <p:cNvSpPr/>
              <p:nvPr/>
            </p:nvSpPr>
            <p:spPr>
              <a:xfrm>
                <a:off x="568934" y="2397225"/>
                <a:ext cx="1751968" cy="4894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91401" rIns="91401" bIns="91401" numCol="1" spcCol="0" rtlCol="0" fromWordArt="0" anchor="ctr" anchorCtr="0" forceAA="0" compatLnSpc="1">
                <a:prstTxWarp prst="textNoShape">
                  <a:avLst/>
                </a:prstTxWarp>
                <a:noAutofit/>
              </a:bodyPr>
              <a:lstStyle/>
              <a:p>
                <a:pPr defTabSz="932049">
                  <a:defRPr/>
                </a:pPr>
                <a:r>
                  <a:rPr lang="en-US" sz="1097" kern="0">
                    <a:solidFill>
                      <a:prstClr val="black"/>
                    </a:solidFill>
                  </a:rPr>
                  <a:t>Delays in development and implementation of content and ideas</a:t>
                </a:r>
              </a:p>
            </p:txBody>
          </p:sp>
          <p:sp>
            <p:nvSpPr>
              <p:cNvPr id="19" name="Rectangle 18">
                <a:extLst>
                  <a:ext uri="{FF2B5EF4-FFF2-40B4-BE49-F238E27FC236}">
                    <a16:creationId xmlns:a16="http://schemas.microsoft.com/office/drawing/2014/main" id="{500B1173-4856-034F-B50E-78FED1AB9341}"/>
                  </a:ext>
                </a:extLst>
              </p:cNvPr>
              <p:cNvSpPr/>
              <p:nvPr/>
            </p:nvSpPr>
            <p:spPr>
              <a:xfrm>
                <a:off x="3187882" y="2392555"/>
                <a:ext cx="1148163" cy="589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91401" rIns="91401" bIns="91401" numCol="1" spcCol="0" rtlCol="0" fromWordArt="0" anchor="ctr" anchorCtr="0" forceAA="0" compatLnSpc="1">
                <a:prstTxWarp prst="textNoShape">
                  <a:avLst/>
                </a:prstTxWarp>
                <a:noAutofit/>
              </a:bodyPr>
              <a:lstStyle/>
              <a:p>
                <a:pPr defTabSz="932049">
                  <a:defRPr/>
                </a:pPr>
                <a:r>
                  <a:rPr lang="en-US" sz="1097" kern="0">
                    <a:solidFill>
                      <a:prstClr val="black"/>
                    </a:solidFill>
                  </a:rPr>
                  <a:t>Unreliable version control</a:t>
                </a:r>
              </a:p>
            </p:txBody>
          </p:sp>
          <p:sp>
            <p:nvSpPr>
              <p:cNvPr id="20" name="Rectangle 19">
                <a:extLst>
                  <a:ext uri="{FF2B5EF4-FFF2-40B4-BE49-F238E27FC236}">
                    <a16:creationId xmlns:a16="http://schemas.microsoft.com/office/drawing/2014/main" id="{1AF13A28-9ED4-3446-AA1D-51613EAF4347}"/>
                  </a:ext>
                </a:extLst>
              </p:cNvPr>
              <p:cNvSpPr/>
              <p:nvPr/>
            </p:nvSpPr>
            <p:spPr>
              <a:xfrm>
                <a:off x="1077832" y="4936803"/>
                <a:ext cx="1461836" cy="589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91401" rIns="91401" bIns="91401" numCol="1" spcCol="0" rtlCol="0" fromWordArt="0" anchor="ctr" anchorCtr="0" forceAA="0" compatLnSpc="1">
                <a:prstTxWarp prst="textNoShape">
                  <a:avLst/>
                </a:prstTxWarp>
                <a:noAutofit/>
              </a:bodyPr>
              <a:lstStyle/>
              <a:p>
                <a:pPr defTabSz="932049">
                  <a:defRPr/>
                </a:pPr>
                <a:r>
                  <a:rPr lang="en-US" sz="1097" kern="0">
                    <a:solidFill>
                      <a:prstClr val="black"/>
                    </a:solidFill>
                  </a:rPr>
                  <a:t>Difficult to involve outside contributors</a:t>
                </a:r>
              </a:p>
            </p:txBody>
          </p:sp>
          <p:sp>
            <p:nvSpPr>
              <p:cNvPr id="21" name="Rectangle 20">
                <a:extLst>
                  <a:ext uri="{FF2B5EF4-FFF2-40B4-BE49-F238E27FC236}">
                    <a16:creationId xmlns:a16="http://schemas.microsoft.com/office/drawing/2014/main" id="{A8B7B46F-B152-174D-85EE-BF6B473199D2}"/>
                  </a:ext>
                </a:extLst>
              </p:cNvPr>
              <p:cNvSpPr/>
              <p:nvPr/>
            </p:nvSpPr>
            <p:spPr>
              <a:xfrm rot="10800000" flipV="1">
                <a:off x="20492" y="4134528"/>
                <a:ext cx="1021294" cy="769037"/>
              </a:xfrm>
              <a:prstGeom prst="rect">
                <a:avLst/>
              </a:prstGeom>
            </p:spPr>
            <p:txBody>
              <a:bodyPr wrap="square">
                <a:spAutoFit/>
              </a:bodyPr>
              <a:lstStyle/>
              <a:p>
                <a:pPr defTabSz="932049">
                  <a:defRPr/>
                </a:pPr>
                <a:r>
                  <a:rPr lang="en-US" sz="1099" kern="0">
                    <a:solidFill>
                      <a:prstClr val="black"/>
                    </a:solidFill>
                  </a:rPr>
                  <a:t>Inefficient co-authoring and file sharing</a:t>
                </a:r>
              </a:p>
            </p:txBody>
          </p:sp>
        </p:grpSp>
        <p:cxnSp>
          <p:nvCxnSpPr>
            <p:cNvPr id="13" name="Straight Connector 12">
              <a:extLst>
                <a:ext uri="{FF2B5EF4-FFF2-40B4-BE49-F238E27FC236}">
                  <a16:creationId xmlns:a16="http://schemas.microsoft.com/office/drawing/2014/main" id="{8AF7007D-2886-4247-A6C3-319A35F9B1B4}"/>
                </a:ext>
              </a:extLst>
            </p:cNvPr>
            <p:cNvCxnSpPr>
              <a:cxnSpLocks/>
            </p:cNvCxnSpPr>
            <p:nvPr/>
          </p:nvCxnSpPr>
          <p:spPr>
            <a:xfrm flipH="1" flipV="1">
              <a:off x="900764" y="3541364"/>
              <a:ext cx="345195" cy="17205"/>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ADB6AA6-81BF-B746-B3D1-07876A17E7C5}"/>
                </a:ext>
              </a:extLst>
            </p:cNvPr>
            <p:cNvPicPr>
              <a:picLocks noChangeAspect="1"/>
            </p:cNvPicPr>
            <p:nvPr/>
          </p:nvPicPr>
          <p:blipFill>
            <a:blip r:embed="rId3"/>
            <a:stretch>
              <a:fillRect/>
            </a:stretch>
          </p:blipFill>
          <p:spPr>
            <a:xfrm>
              <a:off x="597268" y="2002701"/>
              <a:ext cx="293922" cy="458805"/>
            </a:xfrm>
            <a:prstGeom prst="rect">
              <a:avLst/>
            </a:prstGeom>
          </p:spPr>
        </p:pic>
        <p:pic>
          <p:nvPicPr>
            <p:cNvPr id="15" name="Picture 14">
              <a:extLst>
                <a:ext uri="{FF2B5EF4-FFF2-40B4-BE49-F238E27FC236}">
                  <a16:creationId xmlns:a16="http://schemas.microsoft.com/office/drawing/2014/main" id="{BE28E0CD-6C2E-5B41-B280-43190D9DC379}"/>
                </a:ext>
              </a:extLst>
            </p:cNvPr>
            <p:cNvPicPr>
              <a:picLocks noChangeAspect="1"/>
            </p:cNvPicPr>
            <p:nvPr/>
          </p:nvPicPr>
          <p:blipFill>
            <a:blip r:embed="rId4"/>
            <a:stretch>
              <a:fillRect/>
            </a:stretch>
          </p:blipFill>
          <p:spPr>
            <a:xfrm>
              <a:off x="3167915" y="2072393"/>
              <a:ext cx="390342" cy="399016"/>
            </a:xfrm>
            <a:prstGeom prst="rect">
              <a:avLst/>
            </a:prstGeom>
          </p:spPr>
        </p:pic>
        <p:pic>
          <p:nvPicPr>
            <p:cNvPr id="16" name="Picture 15">
              <a:extLst>
                <a:ext uri="{FF2B5EF4-FFF2-40B4-BE49-F238E27FC236}">
                  <a16:creationId xmlns:a16="http://schemas.microsoft.com/office/drawing/2014/main" id="{4D9F6323-394A-904F-B1D8-58D9B5151FF2}"/>
                </a:ext>
              </a:extLst>
            </p:cNvPr>
            <p:cNvPicPr>
              <a:picLocks noChangeAspect="1"/>
            </p:cNvPicPr>
            <p:nvPr/>
          </p:nvPicPr>
          <p:blipFill>
            <a:blip r:embed="rId5"/>
            <a:stretch>
              <a:fillRect/>
            </a:stretch>
          </p:blipFill>
          <p:spPr>
            <a:xfrm>
              <a:off x="467263" y="3329764"/>
              <a:ext cx="336934" cy="344104"/>
            </a:xfrm>
            <a:prstGeom prst="rect">
              <a:avLst/>
            </a:prstGeom>
          </p:spPr>
        </p:pic>
        <p:pic>
          <p:nvPicPr>
            <p:cNvPr id="17" name="Picture 16">
              <a:extLst>
                <a:ext uri="{FF2B5EF4-FFF2-40B4-BE49-F238E27FC236}">
                  <a16:creationId xmlns:a16="http://schemas.microsoft.com/office/drawing/2014/main" id="{D0C03C17-3E54-4C41-B3F7-33E36D73C8D1}"/>
                </a:ext>
              </a:extLst>
            </p:cNvPr>
            <p:cNvPicPr>
              <a:picLocks noChangeAspect="1"/>
            </p:cNvPicPr>
            <p:nvPr/>
          </p:nvPicPr>
          <p:blipFill>
            <a:blip r:embed="rId6"/>
            <a:stretch>
              <a:fillRect/>
            </a:stretch>
          </p:blipFill>
          <p:spPr>
            <a:xfrm>
              <a:off x="906635" y="4627085"/>
              <a:ext cx="506453" cy="434672"/>
            </a:xfrm>
            <a:prstGeom prst="rect">
              <a:avLst/>
            </a:prstGeom>
          </p:spPr>
        </p:pic>
      </p:grpSp>
      <p:grpSp>
        <p:nvGrpSpPr>
          <p:cNvPr id="27" name="Group 26">
            <a:extLst>
              <a:ext uri="{FF2B5EF4-FFF2-40B4-BE49-F238E27FC236}">
                <a16:creationId xmlns:a16="http://schemas.microsoft.com/office/drawing/2014/main" id="{4EC3A910-BE5C-D54E-8B35-C336E6DF8513}"/>
              </a:ext>
            </a:extLst>
          </p:cNvPr>
          <p:cNvGrpSpPr/>
          <p:nvPr/>
        </p:nvGrpSpPr>
        <p:grpSpPr>
          <a:xfrm>
            <a:off x="5329849" y="335376"/>
            <a:ext cx="6669395" cy="3121391"/>
            <a:chOff x="5786927" y="253282"/>
            <a:chExt cx="6670341" cy="3121834"/>
          </a:xfrm>
        </p:grpSpPr>
        <p:grpSp>
          <p:nvGrpSpPr>
            <p:cNvPr id="28" name="Group 27">
              <a:extLst>
                <a:ext uri="{FF2B5EF4-FFF2-40B4-BE49-F238E27FC236}">
                  <a16:creationId xmlns:a16="http://schemas.microsoft.com/office/drawing/2014/main" id="{1967FB5B-3CBA-C14F-8192-87C983A2ECB9}"/>
                </a:ext>
              </a:extLst>
            </p:cNvPr>
            <p:cNvGrpSpPr/>
            <p:nvPr/>
          </p:nvGrpSpPr>
          <p:grpSpPr>
            <a:xfrm>
              <a:off x="6912104" y="723499"/>
              <a:ext cx="2970270" cy="1657591"/>
              <a:chOff x="6459716" y="819114"/>
              <a:chExt cx="2970270" cy="1657591"/>
            </a:xfrm>
          </p:grpSpPr>
          <p:cxnSp>
            <p:nvCxnSpPr>
              <p:cNvPr id="41" name="Straight Connector 40">
                <a:extLst>
                  <a:ext uri="{FF2B5EF4-FFF2-40B4-BE49-F238E27FC236}">
                    <a16:creationId xmlns:a16="http://schemas.microsoft.com/office/drawing/2014/main" id="{AD5149AC-40AA-C64E-891B-CFEE55F538EC}"/>
                  </a:ext>
                </a:extLst>
              </p:cNvPr>
              <p:cNvCxnSpPr>
                <a:cxnSpLocks/>
              </p:cNvCxnSpPr>
              <p:nvPr/>
            </p:nvCxnSpPr>
            <p:spPr>
              <a:xfrm>
                <a:off x="7757876" y="819114"/>
                <a:ext cx="5193" cy="354332"/>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7F10B36-99F1-FB4F-95E5-8126D10035F7}"/>
                  </a:ext>
                </a:extLst>
              </p:cNvPr>
              <p:cNvCxnSpPr>
                <a:cxnSpLocks/>
              </p:cNvCxnSpPr>
              <p:nvPr/>
            </p:nvCxnSpPr>
            <p:spPr>
              <a:xfrm flipV="1">
                <a:off x="8932070" y="2476704"/>
                <a:ext cx="497916" cy="1"/>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15CEEDE-29F7-144A-8EF8-AD194FE5F9A9}"/>
                  </a:ext>
                </a:extLst>
              </p:cNvPr>
              <p:cNvCxnSpPr>
                <a:cxnSpLocks/>
              </p:cNvCxnSpPr>
              <p:nvPr/>
            </p:nvCxnSpPr>
            <p:spPr>
              <a:xfrm flipV="1">
                <a:off x="8760044" y="1371227"/>
                <a:ext cx="302655" cy="335551"/>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02D804-AB63-BB4C-8B7D-495716F167F2}"/>
                  </a:ext>
                </a:extLst>
              </p:cNvPr>
              <p:cNvCxnSpPr>
                <a:cxnSpLocks/>
              </p:cNvCxnSpPr>
              <p:nvPr/>
            </p:nvCxnSpPr>
            <p:spPr>
              <a:xfrm>
                <a:off x="6459716" y="1442340"/>
                <a:ext cx="373665" cy="302114"/>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85387B4-C1B8-CA4D-9393-E5CD44F344AB}"/>
                </a:ext>
              </a:extLst>
            </p:cNvPr>
            <p:cNvGrpSpPr/>
            <p:nvPr/>
          </p:nvGrpSpPr>
          <p:grpSpPr>
            <a:xfrm>
              <a:off x="7150698" y="1120336"/>
              <a:ext cx="2255421" cy="2254780"/>
              <a:chOff x="6247526" y="1009056"/>
              <a:chExt cx="2065046" cy="2064460"/>
            </a:xfrm>
          </p:grpSpPr>
          <p:sp>
            <p:nvSpPr>
              <p:cNvPr id="39" name="Oval 38">
                <a:extLst>
                  <a:ext uri="{FF2B5EF4-FFF2-40B4-BE49-F238E27FC236}">
                    <a16:creationId xmlns:a16="http://schemas.microsoft.com/office/drawing/2014/main" id="{58E69029-967F-554E-966D-3E133B7B685A}"/>
                  </a:ext>
                </a:extLst>
              </p:cNvPr>
              <p:cNvSpPr/>
              <p:nvPr/>
            </p:nvSpPr>
            <p:spPr bwMode="auto">
              <a:xfrm>
                <a:off x="6478415" y="1239652"/>
                <a:ext cx="1603269" cy="1603269"/>
              </a:xfrm>
              <a:prstGeom prst="ellipse">
                <a:avLst/>
              </a:prstGeom>
              <a:solidFill>
                <a:srgbClr val="0078D4"/>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00" fontAlgn="base">
                  <a:lnSpc>
                    <a:spcPct val="90000"/>
                  </a:lnSpc>
                  <a:spcBef>
                    <a:spcPct val="0"/>
                  </a:spcBef>
                  <a:spcAft>
                    <a:spcPct val="0"/>
                  </a:spcAft>
                  <a:defRPr/>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a:extLst>
                  <a:ext uri="{FF2B5EF4-FFF2-40B4-BE49-F238E27FC236}">
                    <a16:creationId xmlns:a16="http://schemas.microsoft.com/office/drawing/2014/main" id="{599F8063-A531-F142-BB8C-54DAD80E3369}"/>
                  </a:ext>
                </a:extLst>
              </p:cNvPr>
              <p:cNvSpPr/>
              <p:nvPr/>
            </p:nvSpPr>
            <p:spPr bwMode="auto">
              <a:xfrm>
                <a:off x="6247526" y="1009056"/>
                <a:ext cx="2065046" cy="2064460"/>
              </a:xfrm>
              <a:prstGeom prst="ellipse">
                <a:avLst/>
              </a:prstGeom>
              <a:noFill/>
              <a:ln w="19050">
                <a:solidFill>
                  <a:srgbClr val="0078D4"/>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149180" rIns="0" bIns="149180" numCol="1" spcCol="0" rtlCol="0" fromWordArt="0" anchor="ctr" anchorCtr="0" forceAA="0" compatLnSpc="1">
                <a:prstTxWarp prst="textNoShape">
                  <a:avLst/>
                </a:prstTxWarp>
                <a:noAutofit/>
              </a:bodyPr>
              <a:lstStyle/>
              <a:p>
                <a:pPr algn="ctr" defTabSz="932225" fontAlgn="base">
                  <a:spcBef>
                    <a:spcPct val="0"/>
                  </a:spcBef>
                  <a:defRPr/>
                </a:pPr>
                <a:r>
                  <a:rPr lang="en-US" sz="1598">
                    <a:solidFill>
                      <a:prstClr val="white"/>
                    </a:solidFill>
                    <a:cs typeface="Segoe UI Semibold" panose="020B0702040204020203" pitchFamily="34" charset="0"/>
                  </a:rPr>
                  <a:t>Dispersed</a:t>
                </a:r>
                <a:br>
                  <a:rPr lang="en-US" sz="1598">
                    <a:solidFill>
                      <a:prstClr val="white"/>
                    </a:solidFill>
                    <a:cs typeface="Segoe UI Semibold" panose="020B0702040204020203" pitchFamily="34" charset="0"/>
                  </a:rPr>
                </a:br>
                <a:r>
                  <a:rPr lang="en-US" sz="1598">
                    <a:solidFill>
                      <a:prstClr val="white"/>
                    </a:solidFill>
                    <a:cs typeface="Segoe UI Semibold" panose="020B0702040204020203" pitchFamily="34" charset="0"/>
                  </a:rPr>
                  <a:t>resources</a:t>
                </a:r>
              </a:p>
            </p:txBody>
          </p:sp>
        </p:grpSp>
        <p:grpSp>
          <p:nvGrpSpPr>
            <p:cNvPr id="30" name="Group 29">
              <a:extLst>
                <a:ext uri="{FF2B5EF4-FFF2-40B4-BE49-F238E27FC236}">
                  <a16:creationId xmlns:a16="http://schemas.microsoft.com/office/drawing/2014/main" id="{41E7B369-D47C-364A-8EEC-4DC2B818C546}"/>
                </a:ext>
              </a:extLst>
            </p:cNvPr>
            <p:cNvGrpSpPr/>
            <p:nvPr/>
          </p:nvGrpSpPr>
          <p:grpSpPr>
            <a:xfrm>
              <a:off x="6239972" y="253282"/>
              <a:ext cx="6217296" cy="2340814"/>
              <a:chOff x="5787584" y="348897"/>
              <a:chExt cx="6217296" cy="2340814"/>
            </a:xfrm>
          </p:grpSpPr>
          <p:sp>
            <p:nvSpPr>
              <p:cNvPr id="35" name="Rectangle 34">
                <a:extLst>
                  <a:ext uri="{FF2B5EF4-FFF2-40B4-BE49-F238E27FC236}">
                    <a16:creationId xmlns:a16="http://schemas.microsoft.com/office/drawing/2014/main" id="{5D6D0BC6-D9EB-324B-B775-82E3051B9417}"/>
                  </a:ext>
                </a:extLst>
              </p:cNvPr>
              <p:cNvSpPr/>
              <p:nvPr/>
            </p:nvSpPr>
            <p:spPr>
              <a:xfrm>
                <a:off x="5787584" y="1035759"/>
                <a:ext cx="995088" cy="4065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6448" tIns="0" rIns="186448" bIns="149158" numCol="1" spcCol="0" rtlCol="0" fromWordArt="0" anchor="ctr" anchorCtr="0" forceAA="0" compatLnSpc="1">
                <a:prstTxWarp prst="textNoShape">
                  <a:avLst/>
                </a:prstTxWarp>
                <a:noAutofit/>
              </a:bodyPr>
              <a:lstStyle/>
              <a:p>
                <a:pPr defTabSz="932049">
                  <a:defRPr/>
                </a:pPr>
                <a:r>
                  <a:rPr lang="en-US" sz="1097" kern="0">
                    <a:solidFill>
                      <a:prstClr val="black"/>
                    </a:solidFill>
                  </a:rPr>
                  <a:t>Increased IT </a:t>
                </a:r>
              </a:p>
              <a:p>
                <a:pPr defTabSz="932049">
                  <a:defRPr/>
                </a:pPr>
                <a:r>
                  <a:rPr lang="en-US" sz="1097" kern="0">
                    <a:solidFill>
                      <a:prstClr val="black"/>
                    </a:solidFill>
                  </a:rPr>
                  <a:t>support </a:t>
                </a:r>
              </a:p>
              <a:p>
                <a:pPr defTabSz="932049">
                  <a:defRPr/>
                </a:pPr>
                <a:r>
                  <a:rPr lang="en-US" sz="1097" kern="0">
                    <a:solidFill>
                      <a:prstClr val="black"/>
                    </a:solidFill>
                  </a:rPr>
                  <a:t>workload</a:t>
                </a:r>
              </a:p>
            </p:txBody>
          </p:sp>
          <p:sp>
            <p:nvSpPr>
              <p:cNvPr id="36" name="Rectangle 35">
                <a:extLst>
                  <a:ext uri="{FF2B5EF4-FFF2-40B4-BE49-F238E27FC236}">
                    <a16:creationId xmlns:a16="http://schemas.microsoft.com/office/drawing/2014/main" id="{A95FA160-6025-E54F-9DF5-A36B3721F958}"/>
                  </a:ext>
                </a:extLst>
              </p:cNvPr>
              <p:cNvSpPr/>
              <p:nvPr/>
            </p:nvSpPr>
            <p:spPr>
              <a:xfrm>
                <a:off x="9054784" y="849298"/>
                <a:ext cx="1564116" cy="4894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91401" rIns="91401" bIns="91401" numCol="1" spcCol="0" rtlCol="0" fromWordArt="0" anchor="ctr" anchorCtr="0" forceAA="0" compatLnSpc="1">
                <a:prstTxWarp prst="textNoShape">
                  <a:avLst/>
                </a:prstTxWarp>
                <a:noAutofit/>
              </a:bodyPr>
              <a:lstStyle/>
              <a:p>
                <a:pPr defTabSz="932049">
                  <a:defRPr/>
                </a:pPr>
                <a:r>
                  <a:rPr lang="en-US" sz="1097" kern="0">
                    <a:solidFill>
                      <a:prstClr val="black"/>
                    </a:solidFill>
                  </a:rPr>
                  <a:t>Lack of centralized hub for information</a:t>
                </a:r>
              </a:p>
            </p:txBody>
          </p:sp>
          <p:sp>
            <p:nvSpPr>
              <p:cNvPr id="37" name="Rectangle 36">
                <a:extLst>
                  <a:ext uri="{FF2B5EF4-FFF2-40B4-BE49-F238E27FC236}">
                    <a16:creationId xmlns:a16="http://schemas.microsoft.com/office/drawing/2014/main" id="{FB677647-1118-1941-8186-C4A1D94D0E02}"/>
                  </a:ext>
                </a:extLst>
              </p:cNvPr>
              <p:cNvSpPr/>
              <p:nvPr/>
            </p:nvSpPr>
            <p:spPr>
              <a:xfrm>
                <a:off x="9948996" y="2200231"/>
                <a:ext cx="2055884" cy="4894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91401" rIns="91401" bIns="91401" numCol="1" spcCol="0" rtlCol="0" fromWordArt="0" anchor="ctr" anchorCtr="0" forceAA="0" compatLnSpc="1">
                <a:prstTxWarp prst="textNoShape">
                  <a:avLst/>
                </a:prstTxWarp>
                <a:noAutofit/>
              </a:bodyPr>
              <a:lstStyle/>
              <a:p>
                <a:pPr defTabSz="932049">
                  <a:defRPr/>
                </a:pPr>
                <a:r>
                  <a:rPr lang="en-US" sz="1097" kern="0">
                    <a:solidFill>
                      <a:prstClr val="black"/>
                    </a:solidFill>
                  </a:rPr>
                  <a:t>Tools used inconsistently across the organization</a:t>
                </a:r>
              </a:p>
            </p:txBody>
          </p:sp>
          <p:sp>
            <p:nvSpPr>
              <p:cNvPr id="38" name="Rectangle 37">
                <a:extLst>
                  <a:ext uri="{FF2B5EF4-FFF2-40B4-BE49-F238E27FC236}">
                    <a16:creationId xmlns:a16="http://schemas.microsoft.com/office/drawing/2014/main" id="{5F515C4F-D1B6-0B4E-A1C6-40CBA7F08858}"/>
                  </a:ext>
                </a:extLst>
              </p:cNvPr>
              <p:cNvSpPr/>
              <p:nvPr/>
            </p:nvSpPr>
            <p:spPr>
              <a:xfrm>
                <a:off x="7450174" y="348897"/>
                <a:ext cx="1313830" cy="4894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91401" rIns="91401" bIns="91401" numCol="1" spcCol="0" rtlCol="0" fromWordArt="0" anchor="ctr" anchorCtr="0" forceAA="0" compatLnSpc="1">
                <a:prstTxWarp prst="textNoShape">
                  <a:avLst/>
                </a:prstTxWarp>
                <a:noAutofit/>
              </a:bodyPr>
              <a:lstStyle/>
              <a:p>
                <a:pPr defTabSz="932049">
                  <a:defRPr/>
                </a:pPr>
                <a:r>
                  <a:rPr lang="en-US" sz="1097" kern="0">
                    <a:solidFill>
                      <a:prstClr val="black"/>
                    </a:solidFill>
                  </a:rPr>
                  <a:t>Increased onboarding time</a:t>
                </a:r>
              </a:p>
            </p:txBody>
          </p:sp>
        </p:grpSp>
        <p:pic>
          <p:nvPicPr>
            <p:cNvPr id="31" name="Picture 30">
              <a:extLst>
                <a:ext uri="{FF2B5EF4-FFF2-40B4-BE49-F238E27FC236}">
                  <a16:creationId xmlns:a16="http://schemas.microsoft.com/office/drawing/2014/main" id="{51D33FE7-F315-2247-AF27-00AA094A4F93}"/>
                </a:ext>
              </a:extLst>
            </p:cNvPr>
            <p:cNvPicPr>
              <a:picLocks noChangeAspect="1"/>
            </p:cNvPicPr>
            <p:nvPr/>
          </p:nvPicPr>
          <p:blipFill>
            <a:blip r:embed="rId7"/>
            <a:stretch>
              <a:fillRect/>
            </a:stretch>
          </p:blipFill>
          <p:spPr>
            <a:xfrm>
              <a:off x="7523385" y="302116"/>
              <a:ext cx="379177" cy="379177"/>
            </a:xfrm>
            <a:prstGeom prst="rect">
              <a:avLst/>
            </a:prstGeom>
          </p:spPr>
        </p:pic>
        <p:pic>
          <p:nvPicPr>
            <p:cNvPr id="32" name="Picture 31">
              <a:extLst>
                <a:ext uri="{FF2B5EF4-FFF2-40B4-BE49-F238E27FC236}">
                  <a16:creationId xmlns:a16="http://schemas.microsoft.com/office/drawing/2014/main" id="{FFD74735-8EB3-AA46-9556-54B5872B4F1B}"/>
                </a:ext>
              </a:extLst>
            </p:cNvPr>
            <p:cNvPicPr>
              <a:picLocks noChangeAspect="1"/>
            </p:cNvPicPr>
            <p:nvPr/>
          </p:nvPicPr>
          <p:blipFill>
            <a:blip r:embed="rId8"/>
            <a:stretch>
              <a:fillRect/>
            </a:stretch>
          </p:blipFill>
          <p:spPr>
            <a:xfrm>
              <a:off x="9122456" y="768437"/>
              <a:ext cx="394285" cy="394285"/>
            </a:xfrm>
            <a:prstGeom prst="rect">
              <a:avLst/>
            </a:prstGeom>
          </p:spPr>
        </p:pic>
        <p:pic>
          <p:nvPicPr>
            <p:cNvPr id="33" name="Picture 32">
              <a:extLst>
                <a:ext uri="{FF2B5EF4-FFF2-40B4-BE49-F238E27FC236}">
                  <a16:creationId xmlns:a16="http://schemas.microsoft.com/office/drawing/2014/main" id="{00227042-9561-0B48-8DAE-8C8CBF6E9C22}"/>
                </a:ext>
              </a:extLst>
            </p:cNvPr>
            <p:cNvPicPr>
              <a:picLocks noChangeAspect="1"/>
            </p:cNvPicPr>
            <p:nvPr/>
          </p:nvPicPr>
          <p:blipFill>
            <a:blip r:embed="rId9"/>
            <a:stretch>
              <a:fillRect/>
            </a:stretch>
          </p:blipFill>
          <p:spPr>
            <a:xfrm>
              <a:off x="5786927" y="856150"/>
              <a:ext cx="546100" cy="419100"/>
            </a:xfrm>
            <a:prstGeom prst="rect">
              <a:avLst/>
            </a:prstGeom>
          </p:spPr>
        </p:pic>
        <p:pic>
          <p:nvPicPr>
            <p:cNvPr id="34" name="Picture 33">
              <a:extLst>
                <a:ext uri="{FF2B5EF4-FFF2-40B4-BE49-F238E27FC236}">
                  <a16:creationId xmlns:a16="http://schemas.microsoft.com/office/drawing/2014/main" id="{69F68BFD-BB1D-1649-BBAB-90CC0915A7B6}"/>
                </a:ext>
              </a:extLst>
            </p:cNvPr>
            <p:cNvPicPr>
              <a:picLocks noChangeAspect="1"/>
            </p:cNvPicPr>
            <p:nvPr/>
          </p:nvPicPr>
          <p:blipFill>
            <a:blip r:embed="rId10"/>
            <a:stretch>
              <a:fillRect/>
            </a:stretch>
          </p:blipFill>
          <p:spPr>
            <a:xfrm>
              <a:off x="9913279" y="2174719"/>
              <a:ext cx="457200" cy="342900"/>
            </a:xfrm>
            <a:prstGeom prst="rect">
              <a:avLst/>
            </a:prstGeom>
          </p:spPr>
        </p:pic>
      </p:grpSp>
      <p:grpSp>
        <p:nvGrpSpPr>
          <p:cNvPr id="45" name="Group 44">
            <a:extLst>
              <a:ext uri="{FF2B5EF4-FFF2-40B4-BE49-F238E27FC236}">
                <a16:creationId xmlns:a16="http://schemas.microsoft.com/office/drawing/2014/main" id="{93F051C0-D4AD-BF4D-BF74-B24A02C857A4}"/>
              </a:ext>
            </a:extLst>
          </p:cNvPr>
          <p:cNvGrpSpPr/>
          <p:nvPr/>
        </p:nvGrpSpPr>
        <p:grpSpPr>
          <a:xfrm>
            <a:off x="7305750" y="3415850"/>
            <a:ext cx="4956510" cy="3292910"/>
            <a:chOff x="7436534" y="3546470"/>
            <a:chExt cx="4957213" cy="3293377"/>
          </a:xfrm>
        </p:grpSpPr>
        <p:grpSp>
          <p:nvGrpSpPr>
            <p:cNvPr id="46" name="Group 45">
              <a:extLst>
                <a:ext uri="{FF2B5EF4-FFF2-40B4-BE49-F238E27FC236}">
                  <a16:creationId xmlns:a16="http://schemas.microsoft.com/office/drawing/2014/main" id="{81D3ECC6-54C0-9940-A6CB-D69E6FD3C3C2}"/>
                </a:ext>
              </a:extLst>
            </p:cNvPr>
            <p:cNvGrpSpPr/>
            <p:nvPr/>
          </p:nvGrpSpPr>
          <p:grpSpPr>
            <a:xfrm>
              <a:off x="8835547" y="4249309"/>
              <a:ext cx="2320509" cy="1935640"/>
              <a:chOff x="8920169" y="3650454"/>
              <a:chExt cx="2320838" cy="1935914"/>
            </a:xfrm>
          </p:grpSpPr>
          <p:cxnSp>
            <p:nvCxnSpPr>
              <p:cNvPr id="64" name="Straight Connector 63">
                <a:extLst>
                  <a:ext uri="{FF2B5EF4-FFF2-40B4-BE49-F238E27FC236}">
                    <a16:creationId xmlns:a16="http://schemas.microsoft.com/office/drawing/2014/main" id="{BC36561B-73FB-0C4C-AD38-F92DBCBE5EC1}"/>
                  </a:ext>
                </a:extLst>
              </p:cNvPr>
              <p:cNvCxnSpPr>
                <a:cxnSpLocks/>
              </p:cNvCxnSpPr>
              <p:nvPr/>
            </p:nvCxnSpPr>
            <p:spPr>
              <a:xfrm flipH="1">
                <a:off x="10985913" y="3650454"/>
                <a:ext cx="224298" cy="243714"/>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6D94311-3FBA-3B42-8C6B-119F707B54AD}"/>
                  </a:ext>
                </a:extLst>
              </p:cNvPr>
              <p:cNvCxnSpPr>
                <a:cxnSpLocks/>
              </p:cNvCxnSpPr>
              <p:nvPr/>
            </p:nvCxnSpPr>
            <p:spPr>
              <a:xfrm>
                <a:off x="9285981" y="3754937"/>
                <a:ext cx="216969" cy="218869"/>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24F16E2-52E3-E644-9764-77F219984A35}"/>
                  </a:ext>
                </a:extLst>
              </p:cNvPr>
              <p:cNvCxnSpPr>
                <a:cxnSpLocks/>
              </p:cNvCxnSpPr>
              <p:nvPr/>
            </p:nvCxnSpPr>
            <p:spPr>
              <a:xfrm flipH="1">
                <a:off x="8920169" y="4797423"/>
                <a:ext cx="365812"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8CE7E02-6E4C-4B4F-9B33-40A4BAA7F9EA}"/>
                  </a:ext>
                </a:extLst>
              </p:cNvPr>
              <p:cNvCxnSpPr>
                <a:cxnSpLocks/>
              </p:cNvCxnSpPr>
              <p:nvPr/>
            </p:nvCxnSpPr>
            <p:spPr>
              <a:xfrm flipV="1">
                <a:off x="9231037" y="5211009"/>
                <a:ext cx="261823" cy="261991"/>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FEC9A1B-DAFE-7F46-B693-BF4E30939742}"/>
                  </a:ext>
                </a:extLst>
              </p:cNvPr>
              <p:cNvCxnSpPr>
                <a:cxnSpLocks/>
              </p:cNvCxnSpPr>
              <p:nvPr/>
            </p:nvCxnSpPr>
            <p:spPr>
              <a:xfrm flipH="1" flipV="1">
                <a:off x="10985914" y="5327961"/>
                <a:ext cx="255093" cy="258407"/>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7BEB4B0F-4CB8-CC4C-B4AD-4A2DA5EC999D}"/>
                </a:ext>
              </a:extLst>
            </p:cNvPr>
            <p:cNvSpPr/>
            <p:nvPr/>
          </p:nvSpPr>
          <p:spPr bwMode="auto">
            <a:xfrm>
              <a:off x="8252606" y="3546470"/>
              <a:ext cx="354382" cy="3678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00" fontAlgn="base">
                <a:lnSpc>
                  <a:spcPct val="90000"/>
                </a:lnSpc>
                <a:spcBef>
                  <a:spcPct val="0"/>
                </a:spcBef>
                <a:spcAft>
                  <a:spcPct val="0"/>
                </a:spcAft>
                <a:defRPr/>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48" name="Group 47">
              <a:extLst>
                <a:ext uri="{FF2B5EF4-FFF2-40B4-BE49-F238E27FC236}">
                  <a16:creationId xmlns:a16="http://schemas.microsoft.com/office/drawing/2014/main" id="{1DFA427F-518F-EE4A-B556-B353FA83FF7B}"/>
                </a:ext>
              </a:extLst>
            </p:cNvPr>
            <p:cNvGrpSpPr/>
            <p:nvPr/>
          </p:nvGrpSpPr>
          <p:grpSpPr>
            <a:xfrm>
              <a:off x="9201307" y="4194200"/>
              <a:ext cx="1991313" cy="1990749"/>
              <a:chOff x="9285979" y="3595336"/>
              <a:chExt cx="1991596" cy="1991031"/>
            </a:xfrm>
          </p:grpSpPr>
          <p:sp>
            <p:nvSpPr>
              <p:cNvPr id="60" name="Oval 59">
                <a:extLst>
                  <a:ext uri="{FF2B5EF4-FFF2-40B4-BE49-F238E27FC236}">
                    <a16:creationId xmlns:a16="http://schemas.microsoft.com/office/drawing/2014/main" id="{C8FC520E-DB86-3A45-8B47-899BF9F4058F}"/>
                  </a:ext>
                </a:extLst>
              </p:cNvPr>
              <p:cNvSpPr>
                <a:spLocks noChangeAspect="1"/>
              </p:cNvSpPr>
              <p:nvPr/>
            </p:nvSpPr>
            <p:spPr bwMode="auto">
              <a:xfrm>
                <a:off x="9490821" y="3809227"/>
                <a:ext cx="1581912" cy="1581912"/>
              </a:xfrm>
              <a:prstGeom prst="ellipse">
                <a:avLst/>
              </a:prstGeom>
              <a:solidFill>
                <a:srgbClr val="0078D4"/>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91414" rIns="91414" bIns="91414" numCol="1" spcCol="0" rtlCol="0" fromWordArt="0" anchor="ctr" anchorCtr="0" forceAA="0" compatLnSpc="1">
                <a:prstTxWarp prst="textNoShape">
                  <a:avLst/>
                </a:prstTxWarp>
                <a:noAutofit/>
              </a:bodyPr>
              <a:lstStyle/>
              <a:p>
                <a:pPr algn="ctr" defTabSz="931922" fontAlgn="base">
                  <a:spcBef>
                    <a:spcPct val="0"/>
                  </a:spcBef>
                  <a:spcAft>
                    <a:spcPct val="0"/>
                  </a:spcAft>
                  <a:defRPr/>
                </a:pPr>
                <a:r>
                  <a:rPr lang="en-US" sz="1397">
                    <a:solidFill>
                      <a:prstClr val="white"/>
                    </a:solidFill>
                    <a:ea typeface="Segoe UI" pitchFamily="34" charset="0"/>
                    <a:cs typeface="Segoe UI Semibold" panose="020B0702040204020203" pitchFamily="34" charset="0"/>
                  </a:rPr>
                  <a:t>Solutions</a:t>
                </a:r>
                <a:br>
                  <a:rPr lang="en-US" sz="1397">
                    <a:solidFill>
                      <a:prstClr val="white"/>
                    </a:solidFill>
                    <a:ea typeface="Segoe UI" pitchFamily="34" charset="0"/>
                    <a:cs typeface="Segoe UI Semibold" panose="020B0702040204020203" pitchFamily="34" charset="0"/>
                  </a:rPr>
                </a:br>
                <a:r>
                  <a:rPr lang="en-US" sz="1397">
                    <a:solidFill>
                      <a:prstClr val="white"/>
                    </a:solidFill>
                    <a:ea typeface="Segoe UI" pitchFamily="34" charset="0"/>
                    <a:cs typeface="Segoe UI Semibold" panose="020B0702040204020203" pitchFamily="34" charset="0"/>
                  </a:rPr>
                  <a:t>for mobile workforce</a:t>
                </a:r>
              </a:p>
            </p:txBody>
          </p:sp>
          <p:grpSp>
            <p:nvGrpSpPr>
              <p:cNvPr id="61" name="Group 60">
                <a:extLst>
                  <a:ext uri="{FF2B5EF4-FFF2-40B4-BE49-F238E27FC236}">
                    <a16:creationId xmlns:a16="http://schemas.microsoft.com/office/drawing/2014/main" id="{749FD905-0FD6-2B44-A5CE-1D6A032CE261}"/>
                  </a:ext>
                </a:extLst>
              </p:cNvPr>
              <p:cNvGrpSpPr/>
              <p:nvPr/>
            </p:nvGrpSpPr>
            <p:grpSpPr>
              <a:xfrm>
                <a:off x="9285979" y="3595336"/>
                <a:ext cx="1991596" cy="1991031"/>
                <a:chOff x="9285979" y="3595336"/>
                <a:chExt cx="1991596" cy="1991031"/>
              </a:xfrm>
            </p:grpSpPr>
            <p:sp>
              <p:nvSpPr>
                <p:cNvPr id="62" name="Oval 61">
                  <a:extLst>
                    <a:ext uri="{FF2B5EF4-FFF2-40B4-BE49-F238E27FC236}">
                      <a16:creationId xmlns:a16="http://schemas.microsoft.com/office/drawing/2014/main" id="{41AAEA52-5112-5045-BA35-2676B6ECC283}"/>
                    </a:ext>
                  </a:extLst>
                </p:cNvPr>
                <p:cNvSpPr/>
                <p:nvPr/>
              </p:nvSpPr>
              <p:spPr bwMode="auto">
                <a:xfrm>
                  <a:off x="9285979" y="3595336"/>
                  <a:ext cx="1991596" cy="1991031"/>
                </a:xfrm>
                <a:prstGeom prst="ellipse">
                  <a:avLst/>
                </a:prstGeom>
                <a:noFill/>
                <a:ln w="19050">
                  <a:solidFill>
                    <a:srgbClr val="0078D4"/>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34" tIns="143388" rIns="179234" bIns="143388" numCol="1" spcCol="0" rtlCol="0" fromWordArt="0" anchor="t" anchorCtr="0" forceAA="0" compatLnSpc="1">
                  <a:prstTxWarp prst="textNoShape">
                    <a:avLst/>
                  </a:prstTxWarp>
                  <a:noAutofit/>
                </a:bodyPr>
                <a:lstStyle/>
                <a:p>
                  <a:pPr algn="ctr" defTabSz="950653" fontAlgn="base">
                    <a:lnSpc>
                      <a:spcPct val="90000"/>
                    </a:lnSpc>
                    <a:spcBef>
                      <a:spcPct val="0"/>
                    </a:spcBef>
                    <a:spcAft>
                      <a:spcPct val="0"/>
                    </a:spcAft>
                    <a:defRPr/>
                  </a:pPr>
                  <a:endParaRPr lang="en-US" sz="2000" kern="0">
                    <a:solidFill>
                      <a:prstClr val="white"/>
                    </a:solidFill>
                    <a:ea typeface="Segoe UI" pitchFamily="34" charset="0"/>
                    <a:cs typeface="Segoe UI" pitchFamily="34" charset="0"/>
                  </a:endParaRPr>
                </a:p>
              </p:txBody>
            </p:sp>
            <p:sp>
              <p:nvSpPr>
                <p:cNvPr id="63" name="TextBox 62">
                  <a:extLst>
                    <a:ext uri="{FF2B5EF4-FFF2-40B4-BE49-F238E27FC236}">
                      <a16:creationId xmlns:a16="http://schemas.microsoft.com/office/drawing/2014/main" id="{F132DA98-9566-9843-9005-EDDE095E15C2}"/>
                    </a:ext>
                  </a:extLst>
                </p:cNvPr>
                <p:cNvSpPr txBox="1"/>
                <p:nvPr/>
              </p:nvSpPr>
              <p:spPr>
                <a:xfrm>
                  <a:off x="9341435" y="4521687"/>
                  <a:ext cx="1899572" cy="238851"/>
                </a:xfrm>
                <a:prstGeom prst="rect">
                  <a:avLst/>
                </a:prstGeom>
                <a:noFill/>
                <a:ln w="19050">
                  <a:noFill/>
                </a:ln>
              </p:spPr>
              <p:txBody>
                <a:bodyPr wrap="square" lIns="179234" tIns="0" rIns="179234" bIns="0" rtlCol="0" anchor="ctr">
                  <a:spAutoFit/>
                </a:bodyPr>
                <a:lstStyle/>
                <a:p>
                  <a:pPr algn="ctr" defTabSz="932404">
                    <a:lnSpc>
                      <a:spcPts val="2000"/>
                    </a:lnSpc>
                    <a:defRPr/>
                  </a:pPr>
                  <a:endParaRPr lang="en-US" sz="1598">
                    <a:solidFill>
                      <a:prstClr val="white"/>
                    </a:solidFill>
                    <a:cs typeface="Segoe UI Semibold" panose="020B0702040204020203" pitchFamily="34" charset="0"/>
                  </a:endParaRPr>
                </a:p>
              </p:txBody>
            </p:sp>
          </p:grpSp>
        </p:grpSp>
        <p:grpSp>
          <p:nvGrpSpPr>
            <p:cNvPr id="49" name="Group 48">
              <a:extLst>
                <a:ext uri="{FF2B5EF4-FFF2-40B4-BE49-F238E27FC236}">
                  <a16:creationId xmlns:a16="http://schemas.microsoft.com/office/drawing/2014/main" id="{901320AB-407F-8D48-9910-67AE75EE6206}"/>
                </a:ext>
              </a:extLst>
            </p:cNvPr>
            <p:cNvGrpSpPr/>
            <p:nvPr/>
          </p:nvGrpSpPr>
          <p:grpSpPr>
            <a:xfrm>
              <a:off x="7972366" y="3716629"/>
              <a:ext cx="4421381" cy="3123218"/>
              <a:chOff x="7972366" y="3324294"/>
              <a:chExt cx="4421381" cy="3123218"/>
            </a:xfrm>
          </p:grpSpPr>
          <p:sp>
            <p:nvSpPr>
              <p:cNvPr id="55" name="Rectangle 54">
                <a:extLst>
                  <a:ext uri="{FF2B5EF4-FFF2-40B4-BE49-F238E27FC236}">
                    <a16:creationId xmlns:a16="http://schemas.microsoft.com/office/drawing/2014/main" id="{74010BC0-395F-FF47-94A9-FBF146436B79}"/>
                  </a:ext>
                </a:extLst>
              </p:cNvPr>
              <p:cNvSpPr/>
              <p:nvPr/>
            </p:nvSpPr>
            <p:spPr>
              <a:xfrm>
                <a:off x="7972366" y="4755001"/>
                <a:ext cx="1119685" cy="589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91401" rIns="91401" bIns="91401" numCol="1" spcCol="0" rtlCol="0" fromWordArt="0" anchor="ctr" anchorCtr="0" forceAA="0" compatLnSpc="1">
                <a:prstTxWarp prst="textNoShape">
                  <a:avLst/>
                </a:prstTxWarp>
                <a:noAutofit/>
              </a:bodyPr>
              <a:lstStyle/>
              <a:p>
                <a:pPr defTabSz="932049">
                  <a:defRPr/>
                </a:pPr>
                <a:r>
                  <a:rPr lang="en-US" sz="1097" kern="0">
                    <a:solidFill>
                      <a:prstClr val="black"/>
                    </a:solidFill>
                  </a:rPr>
                  <a:t>Bring Your Own Devices</a:t>
                </a:r>
              </a:p>
            </p:txBody>
          </p:sp>
          <p:sp>
            <p:nvSpPr>
              <p:cNvPr id="56" name="Rectangle 55">
                <a:extLst>
                  <a:ext uri="{FF2B5EF4-FFF2-40B4-BE49-F238E27FC236}">
                    <a16:creationId xmlns:a16="http://schemas.microsoft.com/office/drawing/2014/main" id="{27E39346-88A7-8B4D-A367-37B1BBB039CF}"/>
                  </a:ext>
                </a:extLst>
              </p:cNvPr>
              <p:cNvSpPr/>
              <p:nvPr/>
            </p:nvSpPr>
            <p:spPr>
              <a:xfrm>
                <a:off x="8239297" y="5690997"/>
                <a:ext cx="1336027" cy="589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91401" rIns="91401" bIns="91401" numCol="1" spcCol="0" rtlCol="0" fromWordArt="0" anchor="ctr" anchorCtr="0" forceAA="0" compatLnSpc="1">
                <a:prstTxWarp prst="textNoShape">
                  <a:avLst/>
                </a:prstTxWarp>
                <a:noAutofit/>
              </a:bodyPr>
              <a:lstStyle/>
              <a:p>
                <a:pPr defTabSz="932049">
                  <a:defRPr/>
                </a:pPr>
                <a:r>
                  <a:rPr lang="en-US" sz="1097" kern="0">
                    <a:solidFill>
                      <a:prstClr val="black"/>
                    </a:solidFill>
                  </a:rPr>
                  <a:t>Need to involve a growing remote workforce</a:t>
                </a:r>
              </a:p>
            </p:txBody>
          </p:sp>
          <p:sp>
            <p:nvSpPr>
              <p:cNvPr id="57" name="Rectangle 56">
                <a:extLst>
                  <a:ext uri="{FF2B5EF4-FFF2-40B4-BE49-F238E27FC236}">
                    <a16:creationId xmlns:a16="http://schemas.microsoft.com/office/drawing/2014/main" id="{0E1C5413-CBA2-8C40-884F-3FED4AC99B41}"/>
                  </a:ext>
                </a:extLst>
              </p:cNvPr>
              <p:cNvSpPr/>
              <p:nvPr/>
            </p:nvSpPr>
            <p:spPr>
              <a:xfrm>
                <a:off x="11094928" y="3324294"/>
                <a:ext cx="1298819" cy="589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91401" rIns="91401" bIns="91401" numCol="1" spcCol="0" rtlCol="0" fromWordArt="0" anchor="ctr" anchorCtr="0" forceAA="0" compatLnSpc="1">
                <a:prstTxWarp prst="textNoShape">
                  <a:avLst/>
                </a:prstTxWarp>
                <a:noAutofit/>
              </a:bodyPr>
              <a:lstStyle/>
              <a:p>
                <a:pPr defTabSz="932049">
                  <a:defRPr/>
                </a:pPr>
                <a:r>
                  <a:rPr lang="en-US" sz="1097" kern="0">
                    <a:solidFill>
                      <a:prstClr val="black"/>
                    </a:solidFill>
                  </a:rPr>
                  <a:t>Hard to integrate vendors and contractors</a:t>
                </a:r>
              </a:p>
            </p:txBody>
          </p:sp>
          <p:sp>
            <p:nvSpPr>
              <p:cNvPr id="58" name="Rectangle 57">
                <a:extLst>
                  <a:ext uri="{FF2B5EF4-FFF2-40B4-BE49-F238E27FC236}">
                    <a16:creationId xmlns:a16="http://schemas.microsoft.com/office/drawing/2014/main" id="{5B4F599B-520B-2043-9767-C6655702C0AE}"/>
                  </a:ext>
                </a:extLst>
              </p:cNvPr>
              <p:cNvSpPr/>
              <p:nvPr/>
            </p:nvSpPr>
            <p:spPr>
              <a:xfrm>
                <a:off x="8559477" y="3360828"/>
                <a:ext cx="1264969" cy="589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91401" rIns="91401" bIns="91401" numCol="1" spcCol="0" rtlCol="0" fromWordArt="0" anchor="ctr" anchorCtr="0" forceAA="0" compatLnSpc="1">
                <a:prstTxWarp prst="textNoShape">
                  <a:avLst/>
                </a:prstTxWarp>
                <a:noAutofit/>
              </a:bodyPr>
              <a:lstStyle/>
              <a:p>
                <a:pPr defTabSz="932049">
                  <a:defRPr/>
                </a:pPr>
                <a:r>
                  <a:rPr lang="en-US" sz="1097" kern="0">
                    <a:solidFill>
                      <a:prstClr val="black"/>
                    </a:solidFill>
                  </a:rPr>
                  <a:t>Difficult to access and share files remotely</a:t>
                </a:r>
              </a:p>
            </p:txBody>
          </p:sp>
          <p:sp>
            <p:nvSpPr>
              <p:cNvPr id="59" name="Rectangle 58">
                <a:extLst>
                  <a:ext uri="{FF2B5EF4-FFF2-40B4-BE49-F238E27FC236}">
                    <a16:creationId xmlns:a16="http://schemas.microsoft.com/office/drawing/2014/main" id="{79379D70-6750-A642-B5DD-32874E1E5D1D}"/>
                  </a:ext>
                </a:extLst>
              </p:cNvPr>
              <p:cNvSpPr/>
              <p:nvPr/>
            </p:nvSpPr>
            <p:spPr>
              <a:xfrm>
                <a:off x="10573312" y="5857513"/>
                <a:ext cx="1581687" cy="589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91401" rIns="91401" bIns="91401" numCol="1" spcCol="0" rtlCol="0" fromWordArt="0" anchor="ctr" anchorCtr="0" forceAA="0" compatLnSpc="1">
                <a:prstTxWarp prst="textNoShape">
                  <a:avLst/>
                </a:prstTxWarp>
                <a:noAutofit/>
              </a:bodyPr>
              <a:lstStyle/>
              <a:p>
                <a:pPr defTabSz="932049">
                  <a:defRPr/>
                </a:pPr>
                <a:r>
                  <a:rPr lang="en-US" sz="1097" kern="0">
                    <a:solidFill>
                      <a:prstClr val="black"/>
                    </a:solidFill>
                  </a:rPr>
                  <a:t>Challenging to access conversations and notes across platforms or devices</a:t>
                </a:r>
              </a:p>
            </p:txBody>
          </p:sp>
        </p:grpSp>
        <p:pic>
          <p:nvPicPr>
            <p:cNvPr id="50" name="Picture 49">
              <a:extLst>
                <a:ext uri="{FF2B5EF4-FFF2-40B4-BE49-F238E27FC236}">
                  <a16:creationId xmlns:a16="http://schemas.microsoft.com/office/drawing/2014/main" id="{FD1E0ADA-82BD-494E-928C-EA7CCAC38054}"/>
                </a:ext>
              </a:extLst>
            </p:cNvPr>
            <p:cNvPicPr>
              <a:picLocks noChangeAspect="1"/>
            </p:cNvPicPr>
            <p:nvPr/>
          </p:nvPicPr>
          <p:blipFill>
            <a:blip r:embed="rId11"/>
            <a:stretch>
              <a:fillRect/>
            </a:stretch>
          </p:blipFill>
          <p:spPr>
            <a:xfrm>
              <a:off x="8092387" y="3819420"/>
              <a:ext cx="433714" cy="433714"/>
            </a:xfrm>
            <a:prstGeom prst="rect">
              <a:avLst/>
            </a:prstGeom>
          </p:spPr>
        </p:pic>
        <p:pic>
          <p:nvPicPr>
            <p:cNvPr id="51" name="Picture 50">
              <a:extLst>
                <a:ext uri="{FF2B5EF4-FFF2-40B4-BE49-F238E27FC236}">
                  <a16:creationId xmlns:a16="http://schemas.microsoft.com/office/drawing/2014/main" id="{3326629B-2FCD-274A-8DFC-49A6730D5BB1}"/>
                </a:ext>
              </a:extLst>
            </p:cNvPr>
            <p:cNvPicPr>
              <a:picLocks noChangeAspect="1"/>
            </p:cNvPicPr>
            <p:nvPr/>
          </p:nvPicPr>
          <p:blipFill>
            <a:blip r:embed="rId12"/>
            <a:stretch>
              <a:fillRect/>
            </a:stretch>
          </p:blipFill>
          <p:spPr>
            <a:xfrm>
              <a:off x="7505004" y="6139961"/>
              <a:ext cx="641350" cy="374650"/>
            </a:xfrm>
            <a:prstGeom prst="rect">
              <a:avLst/>
            </a:prstGeom>
          </p:spPr>
        </p:pic>
        <p:pic>
          <p:nvPicPr>
            <p:cNvPr id="52" name="Picture 51">
              <a:extLst>
                <a:ext uri="{FF2B5EF4-FFF2-40B4-BE49-F238E27FC236}">
                  <a16:creationId xmlns:a16="http://schemas.microsoft.com/office/drawing/2014/main" id="{7ABAE38D-89B4-2842-AA82-FD4E92C720C7}"/>
                </a:ext>
              </a:extLst>
            </p:cNvPr>
            <p:cNvPicPr>
              <a:picLocks noChangeAspect="1"/>
            </p:cNvPicPr>
            <p:nvPr/>
          </p:nvPicPr>
          <p:blipFill>
            <a:blip r:embed="rId13"/>
            <a:stretch>
              <a:fillRect/>
            </a:stretch>
          </p:blipFill>
          <p:spPr>
            <a:xfrm>
              <a:off x="7436534" y="5155162"/>
              <a:ext cx="504685" cy="504685"/>
            </a:xfrm>
            <a:prstGeom prst="rect">
              <a:avLst/>
            </a:prstGeom>
          </p:spPr>
        </p:pic>
        <p:pic>
          <p:nvPicPr>
            <p:cNvPr id="53" name="Picture 52">
              <a:extLst>
                <a:ext uri="{FF2B5EF4-FFF2-40B4-BE49-F238E27FC236}">
                  <a16:creationId xmlns:a16="http://schemas.microsoft.com/office/drawing/2014/main" id="{5B93621F-A3E0-AA43-9A59-43F180C52A4E}"/>
                </a:ext>
              </a:extLst>
            </p:cNvPr>
            <p:cNvPicPr>
              <a:picLocks noChangeAspect="1"/>
            </p:cNvPicPr>
            <p:nvPr/>
          </p:nvPicPr>
          <p:blipFill>
            <a:blip r:embed="rId14"/>
            <a:stretch>
              <a:fillRect/>
            </a:stretch>
          </p:blipFill>
          <p:spPr>
            <a:xfrm>
              <a:off x="10497402" y="3698709"/>
              <a:ext cx="622300" cy="482600"/>
            </a:xfrm>
            <a:prstGeom prst="rect">
              <a:avLst/>
            </a:prstGeom>
          </p:spPr>
        </p:pic>
        <p:pic>
          <p:nvPicPr>
            <p:cNvPr id="54" name="Picture 53">
              <a:extLst>
                <a:ext uri="{FF2B5EF4-FFF2-40B4-BE49-F238E27FC236}">
                  <a16:creationId xmlns:a16="http://schemas.microsoft.com/office/drawing/2014/main" id="{10FDDCE7-29A5-AD43-9BFF-B13745E22185}"/>
                </a:ext>
              </a:extLst>
            </p:cNvPr>
            <p:cNvPicPr>
              <a:picLocks noChangeAspect="1"/>
            </p:cNvPicPr>
            <p:nvPr/>
          </p:nvPicPr>
          <p:blipFill>
            <a:blip r:embed="rId15"/>
            <a:stretch>
              <a:fillRect/>
            </a:stretch>
          </p:blipFill>
          <p:spPr>
            <a:xfrm>
              <a:off x="10084003" y="6292258"/>
              <a:ext cx="401454" cy="315428"/>
            </a:xfrm>
            <a:prstGeom prst="rect">
              <a:avLst/>
            </a:prstGeom>
          </p:spPr>
        </p:pic>
      </p:grpSp>
      <p:grpSp>
        <p:nvGrpSpPr>
          <p:cNvPr id="69" name="Group 68">
            <a:extLst>
              <a:ext uri="{FF2B5EF4-FFF2-40B4-BE49-F238E27FC236}">
                <a16:creationId xmlns:a16="http://schemas.microsoft.com/office/drawing/2014/main" id="{9B8E73B1-20F9-044F-9B3C-6F1B5FAD055B}"/>
              </a:ext>
            </a:extLst>
          </p:cNvPr>
          <p:cNvGrpSpPr/>
          <p:nvPr/>
        </p:nvGrpSpPr>
        <p:grpSpPr>
          <a:xfrm>
            <a:off x="2787990" y="3441305"/>
            <a:ext cx="4548549" cy="3414209"/>
            <a:chOff x="2935882" y="3374674"/>
            <a:chExt cx="4549195" cy="3395318"/>
          </a:xfrm>
        </p:grpSpPr>
        <p:grpSp>
          <p:nvGrpSpPr>
            <p:cNvPr id="70" name="Group 69">
              <a:extLst>
                <a:ext uri="{FF2B5EF4-FFF2-40B4-BE49-F238E27FC236}">
                  <a16:creationId xmlns:a16="http://schemas.microsoft.com/office/drawing/2014/main" id="{7950186F-5A9D-FF41-B9F5-6F352ACFACBB}"/>
                </a:ext>
              </a:extLst>
            </p:cNvPr>
            <p:cNvGrpSpPr/>
            <p:nvPr/>
          </p:nvGrpSpPr>
          <p:grpSpPr>
            <a:xfrm>
              <a:off x="2935882" y="3765753"/>
              <a:ext cx="4549195" cy="3004239"/>
              <a:chOff x="3017527" y="3463247"/>
              <a:chExt cx="4549195" cy="3004239"/>
            </a:xfrm>
          </p:grpSpPr>
          <p:grpSp>
            <p:nvGrpSpPr>
              <p:cNvPr id="73" name="Group 72">
                <a:extLst>
                  <a:ext uri="{FF2B5EF4-FFF2-40B4-BE49-F238E27FC236}">
                    <a16:creationId xmlns:a16="http://schemas.microsoft.com/office/drawing/2014/main" id="{AD07F54F-9636-7C47-A18C-849646811A29}"/>
                  </a:ext>
                </a:extLst>
              </p:cNvPr>
              <p:cNvGrpSpPr/>
              <p:nvPr/>
            </p:nvGrpSpPr>
            <p:grpSpPr>
              <a:xfrm>
                <a:off x="3835467" y="3994304"/>
                <a:ext cx="2264528" cy="1971496"/>
                <a:chOff x="3638968" y="4281171"/>
                <a:chExt cx="2264528" cy="1971496"/>
              </a:xfrm>
            </p:grpSpPr>
            <p:cxnSp>
              <p:nvCxnSpPr>
                <p:cNvPr id="83" name="Straight Connector 82">
                  <a:extLst>
                    <a:ext uri="{FF2B5EF4-FFF2-40B4-BE49-F238E27FC236}">
                      <a16:creationId xmlns:a16="http://schemas.microsoft.com/office/drawing/2014/main" id="{D0FB9A20-E88C-FF41-8BE4-D55E3578FB82}"/>
                    </a:ext>
                  </a:extLst>
                </p:cNvPr>
                <p:cNvCxnSpPr>
                  <a:cxnSpLocks/>
                </p:cNvCxnSpPr>
                <p:nvPr/>
              </p:nvCxnSpPr>
              <p:spPr>
                <a:xfrm flipH="1">
                  <a:off x="5285989" y="4281171"/>
                  <a:ext cx="371519" cy="326606"/>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EDACB79-067B-0243-9202-A97FB85C28CA}"/>
                    </a:ext>
                  </a:extLst>
                </p:cNvPr>
                <p:cNvCxnSpPr>
                  <a:cxnSpLocks/>
                  <a:stCxn id="82" idx="1"/>
                </p:cNvCxnSpPr>
                <p:nvPr/>
              </p:nvCxnSpPr>
              <p:spPr>
                <a:xfrm flipH="1" flipV="1">
                  <a:off x="3906902" y="4361005"/>
                  <a:ext cx="229172" cy="366712"/>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47EF8DD-835E-E149-9824-2C81D7202949}"/>
                    </a:ext>
                  </a:extLst>
                </p:cNvPr>
                <p:cNvCxnSpPr>
                  <a:cxnSpLocks/>
                </p:cNvCxnSpPr>
                <p:nvPr/>
              </p:nvCxnSpPr>
              <p:spPr>
                <a:xfrm flipH="1">
                  <a:off x="3638968" y="5956784"/>
                  <a:ext cx="454455" cy="295883"/>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B47D820-F81F-624B-9F69-E1658CB35BC5}"/>
                    </a:ext>
                  </a:extLst>
                </p:cNvPr>
                <p:cNvCxnSpPr>
                  <a:cxnSpLocks/>
                </p:cNvCxnSpPr>
                <p:nvPr/>
              </p:nvCxnSpPr>
              <p:spPr>
                <a:xfrm flipH="1" flipV="1">
                  <a:off x="5565271" y="5956784"/>
                  <a:ext cx="338225" cy="249466"/>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0F64EF9B-1942-D54A-A2CE-15C934BD65C0}"/>
                  </a:ext>
                </a:extLst>
              </p:cNvPr>
              <p:cNvSpPr/>
              <p:nvPr/>
            </p:nvSpPr>
            <p:spPr bwMode="auto">
              <a:xfrm>
                <a:off x="3433332" y="3463247"/>
                <a:ext cx="1617069" cy="4096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049">
                  <a:defRPr/>
                </a:pPr>
                <a:r>
                  <a:rPr lang="en-US" sz="1099" kern="0">
                    <a:solidFill>
                      <a:prstClr val="black"/>
                    </a:solidFill>
                  </a:rPr>
                  <a:t>No multifactor authentication</a:t>
                </a:r>
              </a:p>
            </p:txBody>
          </p:sp>
          <p:grpSp>
            <p:nvGrpSpPr>
              <p:cNvPr id="75" name="Group 74">
                <a:extLst>
                  <a:ext uri="{FF2B5EF4-FFF2-40B4-BE49-F238E27FC236}">
                    <a16:creationId xmlns:a16="http://schemas.microsoft.com/office/drawing/2014/main" id="{DEA97829-DC01-7840-8099-CE82752A4F19}"/>
                  </a:ext>
                </a:extLst>
              </p:cNvPr>
              <p:cNvGrpSpPr/>
              <p:nvPr/>
            </p:nvGrpSpPr>
            <p:grpSpPr>
              <a:xfrm>
                <a:off x="4065445" y="4173797"/>
                <a:ext cx="1824065" cy="1823549"/>
                <a:chOff x="3858205" y="4206591"/>
                <a:chExt cx="1824323" cy="1823807"/>
              </a:xfrm>
            </p:grpSpPr>
            <p:sp>
              <p:nvSpPr>
                <p:cNvPr id="81" name="Oval 80">
                  <a:extLst>
                    <a:ext uri="{FF2B5EF4-FFF2-40B4-BE49-F238E27FC236}">
                      <a16:creationId xmlns:a16="http://schemas.microsoft.com/office/drawing/2014/main" id="{ABCF56B9-97D8-D346-A650-AFC42AA27736}"/>
                    </a:ext>
                  </a:extLst>
                </p:cNvPr>
                <p:cNvSpPr/>
                <p:nvPr/>
              </p:nvSpPr>
              <p:spPr bwMode="auto">
                <a:xfrm>
                  <a:off x="4078572" y="4426699"/>
                  <a:ext cx="1383590" cy="1383590"/>
                </a:xfrm>
                <a:prstGeom prst="ellipse">
                  <a:avLst/>
                </a:prstGeom>
                <a:solidFill>
                  <a:srgbClr val="0078D4"/>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00" fontAlgn="base">
                    <a:lnSpc>
                      <a:spcPct val="90000"/>
                    </a:lnSpc>
                    <a:spcBef>
                      <a:spcPct val="0"/>
                    </a:spcBef>
                    <a:spcAft>
                      <a:spcPct val="0"/>
                    </a:spcAft>
                    <a:defRPr/>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2" name="Oval 81">
                  <a:extLst>
                    <a:ext uri="{FF2B5EF4-FFF2-40B4-BE49-F238E27FC236}">
                      <a16:creationId xmlns:a16="http://schemas.microsoft.com/office/drawing/2014/main" id="{65914859-D005-8846-B028-918CB71D6081}"/>
                    </a:ext>
                  </a:extLst>
                </p:cNvPr>
                <p:cNvSpPr/>
                <p:nvPr/>
              </p:nvSpPr>
              <p:spPr bwMode="auto">
                <a:xfrm>
                  <a:off x="3858205" y="4206591"/>
                  <a:ext cx="1824323" cy="1823807"/>
                </a:xfrm>
                <a:prstGeom prst="ellipse">
                  <a:avLst/>
                </a:prstGeom>
                <a:noFill/>
                <a:ln w="19050">
                  <a:solidFill>
                    <a:srgbClr val="0078D4"/>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143388" rIns="0" bIns="143388" numCol="1" spcCol="0" rtlCol="0" fromWordArt="0" anchor="ctr" anchorCtr="0" forceAA="0" compatLnSpc="1">
                  <a:prstTxWarp prst="textNoShape">
                    <a:avLst/>
                  </a:prstTxWarp>
                  <a:noAutofit/>
                </a:bodyPr>
                <a:lstStyle/>
                <a:p>
                  <a:pPr algn="ctr" defTabSz="932225" fontAlgn="base">
                    <a:spcBef>
                      <a:spcPct val="0"/>
                    </a:spcBef>
                    <a:spcAft>
                      <a:spcPts val="612"/>
                    </a:spcAft>
                    <a:defRPr/>
                  </a:pPr>
                  <a:r>
                    <a:rPr lang="en-US" sz="1598">
                      <a:solidFill>
                        <a:prstClr val="white"/>
                      </a:solidFill>
                      <a:cs typeface="Segoe UI Semibold" panose="020B0702040204020203" pitchFamily="34" charset="0"/>
                    </a:rPr>
                    <a:t>Third-party</a:t>
                  </a:r>
                  <a:br>
                    <a:rPr lang="en-US" sz="1598">
                      <a:solidFill>
                        <a:prstClr val="white"/>
                      </a:solidFill>
                      <a:cs typeface="Segoe UI Semibold" panose="020B0702040204020203" pitchFamily="34" charset="0"/>
                    </a:rPr>
                  </a:br>
                  <a:r>
                    <a:rPr lang="en-US" sz="1598">
                      <a:solidFill>
                        <a:prstClr val="white"/>
                      </a:solidFill>
                      <a:cs typeface="Segoe UI Semibold" panose="020B0702040204020203" pitchFamily="34" charset="0"/>
                    </a:rPr>
                    <a:t>apps create</a:t>
                  </a:r>
                  <a:br>
                    <a:rPr lang="en-US" sz="1598">
                      <a:solidFill>
                        <a:prstClr val="white"/>
                      </a:solidFill>
                      <a:cs typeface="Segoe UI Semibold" panose="020B0702040204020203" pitchFamily="34" charset="0"/>
                    </a:rPr>
                  </a:br>
                  <a:r>
                    <a:rPr lang="en-US" sz="1598">
                      <a:solidFill>
                        <a:prstClr val="white"/>
                      </a:solidFill>
                      <a:cs typeface="Segoe UI Semibold" panose="020B0702040204020203" pitchFamily="34" charset="0"/>
                    </a:rPr>
                    <a:t>security</a:t>
                  </a:r>
                  <a:br>
                    <a:rPr lang="en-US" sz="1598">
                      <a:solidFill>
                        <a:prstClr val="white"/>
                      </a:solidFill>
                      <a:cs typeface="Segoe UI Semibold" panose="020B0702040204020203" pitchFamily="34" charset="0"/>
                    </a:rPr>
                  </a:br>
                  <a:r>
                    <a:rPr lang="en-US" sz="1598">
                      <a:solidFill>
                        <a:prstClr val="white"/>
                      </a:solidFill>
                      <a:cs typeface="Segoe UI Semibold" panose="020B0702040204020203" pitchFamily="34" charset="0"/>
                    </a:rPr>
                    <a:t>concerns</a:t>
                  </a:r>
                </a:p>
              </p:txBody>
            </p:sp>
          </p:grpSp>
          <p:sp>
            <p:nvSpPr>
              <p:cNvPr id="76" name="Rectangle 75">
                <a:extLst>
                  <a:ext uri="{FF2B5EF4-FFF2-40B4-BE49-F238E27FC236}">
                    <a16:creationId xmlns:a16="http://schemas.microsoft.com/office/drawing/2014/main" id="{7BA7A0D1-2C2B-0D47-83C3-F99F7DFBCB95}"/>
                  </a:ext>
                </a:extLst>
              </p:cNvPr>
              <p:cNvSpPr/>
              <p:nvPr/>
            </p:nvSpPr>
            <p:spPr>
              <a:xfrm>
                <a:off x="3017527" y="5965800"/>
                <a:ext cx="1383394" cy="501686"/>
              </a:xfrm>
              <a:prstGeom prst="rect">
                <a:avLst/>
              </a:prstGeom>
            </p:spPr>
            <p:txBody>
              <a:bodyPr wrap="square">
                <a:spAutoFit/>
              </a:bodyPr>
              <a:lstStyle/>
              <a:p>
                <a:pPr defTabSz="932049">
                  <a:defRPr/>
                </a:pPr>
                <a:r>
                  <a:rPr lang="en-US" sz="1099" kern="0">
                    <a:solidFill>
                      <a:prstClr val="black"/>
                    </a:solidFill>
                  </a:rPr>
                  <a:t>Shared files outside IT control</a:t>
                </a:r>
              </a:p>
              <a:p>
                <a:pPr defTabSz="932049">
                  <a:defRPr/>
                </a:pPr>
                <a:endParaRPr lang="en-US" sz="1099" kern="0">
                  <a:solidFill>
                    <a:prstClr val="black"/>
                  </a:solidFill>
                </a:endParaRPr>
              </a:p>
            </p:txBody>
          </p:sp>
          <p:sp>
            <p:nvSpPr>
              <p:cNvPr id="77" name="Rectangle 76">
                <a:extLst>
                  <a:ext uri="{FF2B5EF4-FFF2-40B4-BE49-F238E27FC236}">
                    <a16:creationId xmlns:a16="http://schemas.microsoft.com/office/drawing/2014/main" id="{D595EAF5-DC9D-D542-ABD5-DFA465220BC6}"/>
                  </a:ext>
                </a:extLst>
              </p:cNvPr>
              <p:cNvSpPr/>
              <p:nvPr/>
            </p:nvSpPr>
            <p:spPr>
              <a:xfrm>
                <a:off x="5908943" y="3714322"/>
                <a:ext cx="1346338" cy="501686"/>
              </a:xfrm>
              <a:prstGeom prst="rect">
                <a:avLst/>
              </a:prstGeom>
            </p:spPr>
            <p:txBody>
              <a:bodyPr wrap="square">
                <a:spAutoFit/>
              </a:bodyPr>
              <a:lstStyle/>
              <a:p>
                <a:pPr defTabSz="932495">
                  <a:defRPr/>
                </a:pPr>
                <a:r>
                  <a:rPr lang="en-US" sz="1099" kern="0">
                    <a:solidFill>
                      <a:prstClr val="black"/>
                    </a:solidFill>
                  </a:rPr>
                  <a:t>Cloud storage accessible by hyperlink</a:t>
                </a:r>
                <a:endParaRPr lang="en-US" sz="1099">
                  <a:solidFill>
                    <a:srgbClr val="000000"/>
                  </a:solidFill>
                </a:endParaRPr>
              </a:p>
            </p:txBody>
          </p:sp>
          <p:sp>
            <p:nvSpPr>
              <p:cNvPr id="78" name="Rectangle 77">
                <a:extLst>
                  <a:ext uri="{FF2B5EF4-FFF2-40B4-BE49-F238E27FC236}">
                    <a16:creationId xmlns:a16="http://schemas.microsoft.com/office/drawing/2014/main" id="{D3194251-46D7-8F4C-8615-30E5CDE1A8A6}"/>
                  </a:ext>
                </a:extLst>
              </p:cNvPr>
              <p:cNvSpPr/>
              <p:nvPr/>
            </p:nvSpPr>
            <p:spPr>
              <a:xfrm>
                <a:off x="5889512" y="5926579"/>
                <a:ext cx="1677210" cy="450412"/>
              </a:xfrm>
              <a:prstGeom prst="rect">
                <a:avLst/>
              </a:prstGeom>
            </p:spPr>
            <p:txBody>
              <a:bodyPr wrap="square">
                <a:spAutoFit/>
              </a:bodyPr>
              <a:lstStyle/>
              <a:p>
                <a:pPr defTabSz="932495">
                  <a:defRPr/>
                </a:pPr>
                <a:r>
                  <a:rPr lang="en-US" sz="1099" kern="0">
                    <a:solidFill>
                      <a:prstClr val="black"/>
                    </a:solidFill>
                  </a:rPr>
                  <a:t>Unsecured chat</a:t>
                </a:r>
              </a:p>
              <a:p>
                <a:pPr defTabSz="932495">
                  <a:defRPr/>
                </a:pPr>
                <a:endParaRPr lang="en-US" sz="1800">
                  <a:solidFill>
                    <a:srgbClr val="000000"/>
                  </a:solidFill>
                </a:endParaRPr>
              </a:p>
            </p:txBody>
          </p:sp>
          <p:pic>
            <p:nvPicPr>
              <p:cNvPr id="79" name="Picture 78">
                <a:extLst>
                  <a:ext uri="{FF2B5EF4-FFF2-40B4-BE49-F238E27FC236}">
                    <a16:creationId xmlns:a16="http://schemas.microsoft.com/office/drawing/2014/main" id="{22DF48EC-4629-6045-827D-DF2709EE6804}"/>
                  </a:ext>
                </a:extLst>
              </p:cNvPr>
              <p:cNvPicPr>
                <a:picLocks noChangeAspect="1"/>
              </p:cNvPicPr>
              <p:nvPr/>
            </p:nvPicPr>
            <p:blipFill>
              <a:blip r:embed="rId16"/>
              <a:stretch>
                <a:fillRect/>
              </a:stretch>
            </p:blipFill>
            <p:spPr>
              <a:xfrm>
                <a:off x="3167915" y="5432582"/>
                <a:ext cx="474669" cy="474669"/>
              </a:xfrm>
              <a:prstGeom prst="rect">
                <a:avLst/>
              </a:prstGeom>
            </p:spPr>
          </p:pic>
          <p:pic>
            <p:nvPicPr>
              <p:cNvPr id="80" name="Picture 79">
                <a:extLst>
                  <a:ext uri="{FF2B5EF4-FFF2-40B4-BE49-F238E27FC236}">
                    <a16:creationId xmlns:a16="http://schemas.microsoft.com/office/drawing/2014/main" id="{08A7361C-B7EB-A445-8881-6C22ADB9C31F}"/>
                  </a:ext>
                </a:extLst>
              </p:cNvPr>
              <p:cNvPicPr>
                <a:picLocks noChangeAspect="1"/>
              </p:cNvPicPr>
              <p:nvPr/>
            </p:nvPicPr>
            <p:blipFill>
              <a:blip r:embed="rId17"/>
              <a:stretch>
                <a:fillRect/>
              </a:stretch>
            </p:blipFill>
            <p:spPr>
              <a:xfrm>
                <a:off x="6266896" y="5440599"/>
                <a:ext cx="558800" cy="457200"/>
              </a:xfrm>
              <a:prstGeom prst="rect">
                <a:avLst/>
              </a:prstGeom>
            </p:spPr>
          </p:pic>
        </p:grpSp>
        <p:pic>
          <p:nvPicPr>
            <p:cNvPr id="71" name="Picture 70">
              <a:extLst>
                <a:ext uri="{FF2B5EF4-FFF2-40B4-BE49-F238E27FC236}">
                  <a16:creationId xmlns:a16="http://schemas.microsoft.com/office/drawing/2014/main" id="{FBBC3E1C-8966-B647-A42A-91A1924D3FBD}"/>
                </a:ext>
              </a:extLst>
            </p:cNvPr>
            <p:cNvPicPr>
              <a:picLocks noChangeAspect="1"/>
            </p:cNvPicPr>
            <p:nvPr/>
          </p:nvPicPr>
          <p:blipFill>
            <a:blip r:embed="rId18"/>
            <a:stretch>
              <a:fillRect/>
            </a:stretch>
          </p:blipFill>
          <p:spPr>
            <a:xfrm>
              <a:off x="5908798" y="3613062"/>
              <a:ext cx="546100" cy="341313"/>
            </a:xfrm>
            <a:prstGeom prst="rect">
              <a:avLst/>
            </a:prstGeom>
          </p:spPr>
        </p:pic>
        <p:pic>
          <p:nvPicPr>
            <p:cNvPr id="72" name="Picture 71">
              <a:extLst>
                <a:ext uri="{FF2B5EF4-FFF2-40B4-BE49-F238E27FC236}">
                  <a16:creationId xmlns:a16="http://schemas.microsoft.com/office/drawing/2014/main" id="{B225757D-F339-4240-A290-6F23F3A6B5D0}"/>
                </a:ext>
              </a:extLst>
            </p:cNvPr>
            <p:cNvPicPr>
              <a:picLocks noChangeAspect="1"/>
            </p:cNvPicPr>
            <p:nvPr/>
          </p:nvPicPr>
          <p:blipFill>
            <a:blip r:embed="rId19"/>
            <a:stretch>
              <a:fillRect/>
            </a:stretch>
          </p:blipFill>
          <p:spPr>
            <a:xfrm>
              <a:off x="3677782" y="3374674"/>
              <a:ext cx="553779" cy="536473"/>
            </a:xfrm>
            <a:prstGeom prst="rect">
              <a:avLst/>
            </a:prstGeom>
          </p:spPr>
        </p:pic>
      </p:grpSp>
    </p:spTree>
    <p:extLst>
      <p:ext uri="{BB962C8B-B14F-4D97-AF65-F5344CB8AC3E}">
        <p14:creationId xmlns:p14="http://schemas.microsoft.com/office/powerpoint/2010/main" val="39383658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itting on a bench next to a computer&#10;&#10;Description automatically generated">
            <a:extLst>
              <a:ext uri="{FF2B5EF4-FFF2-40B4-BE49-F238E27FC236}">
                <a16:creationId xmlns:a16="http://schemas.microsoft.com/office/drawing/2014/main" id="{FC1B6674-43CA-49E0-A101-D0D68C5F7EE6}"/>
              </a:ext>
            </a:extLst>
          </p:cNvPr>
          <p:cNvPicPr>
            <a:picLocks noGrp="1" noChangeAspect="1"/>
          </p:cNvPicPr>
          <p:nvPr>
            <p:ph type="pic" sz="quarter" idx="10"/>
          </p:nvPr>
        </p:nvPicPr>
        <p:blipFill>
          <a:blip r:embed="rId3"/>
          <a:srcRect t="28" b="28"/>
          <a:stretch>
            <a:fillRect/>
          </a:stretch>
        </p:blipFill>
        <p:spPr/>
      </p:pic>
      <p:sp>
        <p:nvSpPr>
          <p:cNvPr id="4" name="Title 3">
            <a:extLst>
              <a:ext uri="{FF2B5EF4-FFF2-40B4-BE49-F238E27FC236}">
                <a16:creationId xmlns:a16="http://schemas.microsoft.com/office/drawing/2014/main" id="{DA6A65AD-43AA-423E-8D08-19A36B5745EF}"/>
              </a:ext>
            </a:extLst>
          </p:cNvPr>
          <p:cNvSpPr>
            <a:spLocks noGrp="1"/>
          </p:cNvSpPr>
          <p:nvPr>
            <p:ph type="title"/>
          </p:nvPr>
        </p:nvSpPr>
        <p:spPr/>
        <p:txBody>
          <a:bodyPr/>
          <a:lstStyle/>
          <a:p>
            <a:r>
              <a:rPr lang="en-US"/>
              <a:t>Imagine a workplace </a:t>
            </a:r>
            <a:br>
              <a:rPr lang="en-US"/>
            </a:br>
            <a:r>
              <a:rPr lang="en-US"/>
              <a:t>without walls or limits.</a:t>
            </a:r>
          </a:p>
        </p:txBody>
      </p:sp>
      <p:sp>
        <p:nvSpPr>
          <p:cNvPr id="5" name="Text Placeholder 4">
            <a:extLst>
              <a:ext uri="{FF2B5EF4-FFF2-40B4-BE49-F238E27FC236}">
                <a16:creationId xmlns:a16="http://schemas.microsoft.com/office/drawing/2014/main" id="{795D34CA-2892-4FF4-9588-C6A35829635B}"/>
              </a:ext>
            </a:extLst>
          </p:cNvPr>
          <p:cNvSpPr>
            <a:spLocks noGrp="1"/>
          </p:cNvSpPr>
          <p:nvPr>
            <p:ph type="body" sz="quarter" idx="12"/>
          </p:nvPr>
        </p:nvSpPr>
        <p:spPr>
          <a:xfrm>
            <a:off x="827087" y="1860550"/>
            <a:ext cx="4932363" cy="4411464"/>
          </a:xfrm>
        </p:spPr>
        <p:txBody>
          <a:bodyPr/>
          <a:lstStyle/>
          <a:p>
            <a:pPr lvl="1">
              <a:spcAft>
                <a:spcPts val="1400"/>
              </a:spcAft>
            </a:pPr>
            <a:r>
              <a:rPr lang="en-US"/>
              <a:t>Real-time collaboration </a:t>
            </a:r>
            <a:br>
              <a:rPr lang="en-US"/>
            </a:br>
            <a:r>
              <a:rPr lang="en-US"/>
              <a:t>on documents.</a:t>
            </a:r>
          </a:p>
          <a:p>
            <a:pPr lvl="1">
              <a:spcAft>
                <a:spcPts val="1400"/>
              </a:spcAft>
            </a:pPr>
            <a:r>
              <a:rPr lang="en-US"/>
              <a:t>Ability to work from </a:t>
            </a:r>
            <a:br>
              <a:rPr lang="en-US"/>
            </a:br>
            <a:r>
              <a:rPr lang="en-US"/>
              <a:t>anywhere on any device.</a:t>
            </a:r>
          </a:p>
          <a:p>
            <a:pPr lvl="1">
              <a:spcAft>
                <a:spcPts val="1400"/>
              </a:spcAft>
            </a:pPr>
            <a:r>
              <a:rPr lang="en-US"/>
              <a:t>All files for projects in </a:t>
            </a:r>
            <a:br>
              <a:rPr lang="en-US"/>
            </a:br>
            <a:r>
              <a:rPr lang="en-US"/>
              <a:t>one accessible place.</a:t>
            </a:r>
          </a:p>
          <a:p>
            <a:pPr lvl="1">
              <a:spcAft>
                <a:spcPts val="1400"/>
              </a:spcAft>
            </a:pPr>
            <a:r>
              <a:rPr lang="en-US"/>
              <a:t>Online meetings at the </a:t>
            </a:r>
            <a:br>
              <a:rPr lang="en-US"/>
            </a:br>
            <a:r>
              <a:rPr lang="en-US"/>
              <a:t>click of a button.</a:t>
            </a:r>
          </a:p>
          <a:p>
            <a:pPr lvl="1">
              <a:spcAft>
                <a:spcPts val="1400"/>
              </a:spcAft>
            </a:pPr>
            <a:r>
              <a:rPr lang="en-US"/>
              <a:t>Simple device management </a:t>
            </a:r>
            <a:br>
              <a:rPr lang="en-US"/>
            </a:br>
            <a:r>
              <a:rPr lang="en-US"/>
              <a:t>and always-on security.</a:t>
            </a:r>
          </a:p>
        </p:txBody>
      </p:sp>
      <p:sp>
        <p:nvSpPr>
          <p:cNvPr id="2" name="Rectangle 1">
            <a:extLst>
              <a:ext uri="{FF2B5EF4-FFF2-40B4-BE49-F238E27FC236}">
                <a16:creationId xmlns:a16="http://schemas.microsoft.com/office/drawing/2014/main" id="{58A3B836-6F19-40CE-B236-3EA4B7130A8B}"/>
              </a:ext>
            </a:extLst>
          </p:cNvPr>
          <p:cNvSpPr/>
          <p:nvPr/>
        </p:nvSpPr>
        <p:spPr bwMode="auto">
          <a:xfrm>
            <a:off x="506413" y="1860550"/>
            <a:ext cx="88900"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id="{0F1BE29C-87FE-46CF-9156-C2E4EE7010AE}"/>
              </a:ext>
            </a:extLst>
          </p:cNvPr>
          <p:cNvSpPr/>
          <p:nvPr/>
        </p:nvSpPr>
        <p:spPr bwMode="auto">
          <a:xfrm>
            <a:off x="506413" y="2774950"/>
            <a:ext cx="88900"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133FF24F-7EA7-4F63-B166-99AA6F3DDBC0}"/>
              </a:ext>
            </a:extLst>
          </p:cNvPr>
          <p:cNvSpPr/>
          <p:nvPr/>
        </p:nvSpPr>
        <p:spPr bwMode="auto">
          <a:xfrm>
            <a:off x="506413" y="3689350"/>
            <a:ext cx="88900"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5FB648BD-402B-4A67-B3BC-6FE0BE093046}"/>
              </a:ext>
            </a:extLst>
          </p:cNvPr>
          <p:cNvSpPr/>
          <p:nvPr/>
        </p:nvSpPr>
        <p:spPr bwMode="auto">
          <a:xfrm>
            <a:off x="506413" y="4603750"/>
            <a:ext cx="88900"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7CC99638-9FC6-4A39-8561-EA5BA8CE6AFF}"/>
              </a:ext>
            </a:extLst>
          </p:cNvPr>
          <p:cNvSpPr/>
          <p:nvPr/>
        </p:nvSpPr>
        <p:spPr bwMode="auto">
          <a:xfrm>
            <a:off x="506413" y="5518150"/>
            <a:ext cx="88900"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907318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8D8957-3EAF-4041-94A4-FDEC50A8F9B7}"/>
              </a:ext>
            </a:extLst>
          </p:cNvPr>
          <p:cNvSpPr/>
          <p:nvPr/>
        </p:nvSpPr>
        <p:spPr bwMode="auto">
          <a:xfrm>
            <a:off x="0" y="3367827"/>
            <a:ext cx="12436476" cy="3683357"/>
          </a:xfrm>
          <a:prstGeom prst="rect">
            <a:avLst/>
          </a:prstGeom>
          <a:gradFill>
            <a:gsLst>
              <a:gs pos="0">
                <a:schemeClr val="accent6"/>
              </a:gs>
              <a:gs pos="100000">
                <a:schemeClr val="accent6">
                  <a:alpha val="0"/>
                </a:schemeClr>
              </a:gs>
            </a:gsLst>
            <a:lin ang="16200000" scaled="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Title 3">
            <a:extLst>
              <a:ext uri="{FF2B5EF4-FFF2-40B4-BE49-F238E27FC236}">
                <a16:creationId xmlns:a16="http://schemas.microsoft.com/office/drawing/2014/main" id="{87CDBE37-AA40-4C88-8AD6-A64E8AFF0CFF}"/>
              </a:ext>
            </a:extLst>
          </p:cNvPr>
          <p:cNvSpPr txBox="1">
            <a:spLocks/>
          </p:cNvSpPr>
          <p:nvPr/>
        </p:nvSpPr>
        <p:spPr>
          <a:xfrm>
            <a:off x="434977" y="4417454"/>
            <a:ext cx="10370399" cy="2577071"/>
          </a:xfrm>
          <a:prstGeom prst="rect">
            <a:avLst/>
          </a:prstGeom>
          <a:noFill/>
        </p:spPr>
        <p:txBody>
          <a:bodyPr vert="horz" wrap="square" lIns="0" tIns="0" rIns="0" bIns="0" rtlCol="0" anchor="t" anchorCtr="0">
            <a:noAutofit/>
          </a:bodyPr>
          <a:lstStyle>
            <a:lvl1pPr algn="l" defTabSz="932742" rtl="0" eaLnBrk="1" latinLnBrk="0" hangingPunct="1">
              <a:lnSpc>
                <a:spcPct val="90000"/>
              </a:lnSpc>
              <a:spcBef>
                <a:spcPct val="0"/>
              </a:spcBef>
              <a:buNone/>
              <a:defRPr lang="en-US" sz="5400" b="0" kern="1200" cap="none" spc="-150" baseline="0" dirty="0">
                <a:ln w="3175">
                  <a:noFill/>
                </a:ln>
                <a:solidFill>
                  <a:srgbClr val="000000"/>
                </a:solidFill>
                <a:effectLst/>
                <a:latin typeface="+mj-lt"/>
                <a:ea typeface="+mn-ea"/>
                <a:cs typeface="Segoe UI" pitchFamily="34" charset="0"/>
              </a:defRPr>
            </a:lvl1pPr>
          </a:lstStyle>
          <a:p>
            <a:r>
              <a:rPr lang="en-US">
                <a:solidFill>
                  <a:schemeClr val="bg1"/>
                </a:solidFill>
              </a:rPr>
              <a:t>Your customer needs an urgent response, but you’re already on your way home …</a:t>
            </a:r>
          </a:p>
        </p:txBody>
      </p:sp>
    </p:spTree>
    <p:extLst>
      <p:ext uri="{BB962C8B-B14F-4D97-AF65-F5344CB8AC3E}">
        <p14:creationId xmlns:p14="http://schemas.microsoft.com/office/powerpoint/2010/main" val="19642021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person sitting in front of a computer&#10;&#10;Description automatically generated">
            <a:extLst>
              <a:ext uri="{FF2B5EF4-FFF2-40B4-BE49-F238E27FC236}">
                <a16:creationId xmlns:a16="http://schemas.microsoft.com/office/drawing/2014/main" id="{BED1CA03-30BB-4CE9-9168-5226F361B633}"/>
              </a:ext>
            </a:extLst>
          </p:cNvPr>
          <p:cNvPicPr>
            <a:picLocks noGrp="1" noChangeAspect="1"/>
          </p:cNvPicPr>
          <p:nvPr>
            <p:ph type="pic" sz="quarter" idx="10"/>
          </p:nvPr>
        </p:nvPicPr>
        <p:blipFill>
          <a:blip r:embed="rId3"/>
          <a:srcRect t="28" b="28"/>
          <a:stretch>
            <a:fillRect/>
          </a:stretch>
        </p:blipFill>
        <p:spPr/>
      </p:pic>
      <p:sp>
        <p:nvSpPr>
          <p:cNvPr id="4" name="Title 3">
            <a:extLst>
              <a:ext uri="{FF2B5EF4-FFF2-40B4-BE49-F238E27FC236}">
                <a16:creationId xmlns:a16="http://schemas.microsoft.com/office/drawing/2014/main" id="{DA6A65AD-43AA-423E-8D08-19A36B5745EF}"/>
              </a:ext>
            </a:extLst>
          </p:cNvPr>
          <p:cNvSpPr>
            <a:spLocks noGrp="1"/>
          </p:cNvSpPr>
          <p:nvPr>
            <p:ph type="title"/>
          </p:nvPr>
        </p:nvSpPr>
        <p:spPr/>
        <p:txBody>
          <a:bodyPr/>
          <a:lstStyle/>
          <a:p>
            <a:r>
              <a:rPr lang="en-US"/>
              <a:t>Don’t stress.</a:t>
            </a:r>
            <a:br>
              <a:rPr lang="en-US"/>
            </a:br>
            <a:endParaRPr lang="en-US"/>
          </a:p>
        </p:txBody>
      </p:sp>
      <p:sp>
        <p:nvSpPr>
          <p:cNvPr id="5" name="Text Placeholder 4">
            <a:extLst>
              <a:ext uri="{FF2B5EF4-FFF2-40B4-BE49-F238E27FC236}">
                <a16:creationId xmlns:a16="http://schemas.microsoft.com/office/drawing/2014/main" id="{795D34CA-2892-4FF4-9588-C6A35829635B}"/>
              </a:ext>
            </a:extLst>
          </p:cNvPr>
          <p:cNvSpPr>
            <a:spLocks noGrp="1"/>
          </p:cNvSpPr>
          <p:nvPr>
            <p:ph type="body" sz="quarter" idx="12"/>
          </p:nvPr>
        </p:nvSpPr>
        <p:spPr>
          <a:xfrm>
            <a:off x="434975" y="2178050"/>
            <a:ext cx="5667375" cy="2154436"/>
          </a:xfrm>
        </p:spPr>
        <p:txBody>
          <a:bodyPr/>
          <a:lstStyle/>
          <a:p>
            <a:r>
              <a:rPr lang="en-US"/>
              <a:t>Stay productive.</a:t>
            </a:r>
          </a:p>
          <a:p>
            <a:pPr lvl="1"/>
            <a:r>
              <a:rPr lang="en-US"/>
              <a:t>Work from anywhere.</a:t>
            </a:r>
          </a:p>
          <a:p>
            <a:pPr lvl="1"/>
            <a:r>
              <a:rPr lang="en-US"/>
              <a:t>Make work easy.</a:t>
            </a:r>
          </a:p>
          <a:p>
            <a:pPr lvl="1"/>
            <a:r>
              <a:rPr lang="en-US"/>
              <a:t>Collaborate in real time.</a:t>
            </a:r>
          </a:p>
          <a:p>
            <a:endParaRPr lang="en-US"/>
          </a:p>
        </p:txBody>
      </p:sp>
    </p:spTree>
    <p:extLst>
      <p:ext uri="{BB962C8B-B14F-4D97-AF65-F5344CB8AC3E}">
        <p14:creationId xmlns:p14="http://schemas.microsoft.com/office/powerpoint/2010/main" val="14052972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E31E5A-9FAE-4857-A837-2CC2E4422ECD}"/>
              </a:ext>
            </a:extLst>
          </p:cNvPr>
          <p:cNvSpPr/>
          <p:nvPr/>
        </p:nvSpPr>
        <p:spPr bwMode="auto">
          <a:xfrm>
            <a:off x="0" y="3367827"/>
            <a:ext cx="12436476" cy="3683357"/>
          </a:xfrm>
          <a:prstGeom prst="rect">
            <a:avLst/>
          </a:prstGeom>
          <a:gradFill>
            <a:gsLst>
              <a:gs pos="0">
                <a:schemeClr val="accent6"/>
              </a:gs>
              <a:gs pos="100000">
                <a:schemeClr val="accent6">
                  <a:alpha val="0"/>
                </a:schemeClr>
              </a:gs>
            </a:gsLst>
            <a:lin ang="16200000" scaled="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5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 name="Title 3">
            <a:extLst>
              <a:ext uri="{FF2B5EF4-FFF2-40B4-BE49-F238E27FC236}">
                <a16:creationId xmlns:a16="http://schemas.microsoft.com/office/drawing/2014/main" id="{03FCA99A-6671-4A31-A5E2-2767EE3C3E98}"/>
              </a:ext>
            </a:extLst>
          </p:cNvPr>
          <p:cNvSpPr txBox="1">
            <a:spLocks/>
          </p:cNvSpPr>
          <p:nvPr/>
        </p:nvSpPr>
        <p:spPr>
          <a:xfrm>
            <a:off x="434977" y="5022761"/>
            <a:ext cx="7834001" cy="1971764"/>
          </a:xfrm>
          <a:prstGeom prst="rect">
            <a:avLst/>
          </a:prstGeom>
          <a:noFill/>
        </p:spPr>
        <p:txBody>
          <a:bodyPr vert="horz" wrap="square" lIns="0" tIns="0" rIns="0" bIns="0" rtlCol="0" anchor="t" anchorCtr="0">
            <a:noAutofit/>
          </a:bodyPr>
          <a:lstStyle>
            <a:lvl1pPr algn="l" defTabSz="932742" rtl="0" eaLnBrk="1" latinLnBrk="0" hangingPunct="1">
              <a:lnSpc>
                <a:spcPct val="90000"/>
              </a:lnSpc>
              <a:spcBef>
                <a:spcPct val="0"/>
              </a:spcBef>
              <a:buNone/>
              <a:defRPr lang="en-US" sz="5400" b="0" kern="1200" cap="none" spc="-150" baseline="0" dirty="0">
                <a:ln w="3175">
                  <a:noFill/>
                </a:ln>
                <a:solidFill>
                  <a:srgbClr val="000000"/>
                </a:solidFill>
                <a:effectLst/>
                <a:latin typeface="+mj-lt"/>
                <a:ea typeface="+mn-ea"/>
                <a:cs typeface="Segoe UI" pitchFamily="34" charset="0"/>
              </a:defRPr>
            </a:lvl1pPr>
          </a:lstStyle>
          <a:p>
            <a:r>
              <a:rPr lang="en-US">
                <a:solidFill>
                  <a:schemeClr val="bg1"/>
                </a:solidFill>
                <a:cs typeface="Segoe UI"/>
              </a:rPr>
              <a:t>You often access work on your mobile device …</a:t>
            </a:r>
          </a:p>
        </p:txBody>
      </p:sp>
    </p:spTree>
    <p:extLst>
      <p:ext uri="{BB962C8B-B14F-4D97-AF65-F5344CB8AC3E}">
        <p14:creationId xmlns:p14="http://schemas.microsoft.com/office/powerpoint/2010/main" val="4127153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erson sitting on a chair in front of a computer&#10;&#10;Description automatically generated">
            <a:extLst>
              <a:ext uri="{FF2B5EF4-FFF2-40B4-BE49-F238E27FC236}">
                <a16:creationId xmlns:a16="http://schemas.microsoft.com/office/drawing/2014/main" id="{ED8CF736-B220-4161-AB84-1C0061A53C3E}"/>
              </a:ext>
            </a:extLst>
          </p:cNvPr>
          <p:cNvPicPr>
            <a:picLocks noGrp="1" noChangeAspect="1"/>
          </p:cNvPicPr>
          <p:nvPr>
            <p:ph type="pic" sz="quarter" idx="10"/>
          </p:nvPr>
        </p:nvPicPr>
        <p:blipFill>
          <a:blip r:embed="rId3"/>
          <a:srcRect t="28" b="28"/>
          <a:stretch>
            <a:fillRect/>
          </a:stretch>
        </p:blipFill>
        <p:spPr/>
      </p:pic>
      <p:sp>
        <p:nvSpPr>
          <p:cNvPr id="4" name="Title 3">
            <a:extLst>
              <a:ext uri="{FF2B5EF4-FFF2-40B4-BE49-F238E27FC236}">
                <a16:creationId xmlns:a16="http://schemas.microsoft.com/office/drawing/2014/main" id="{DA6A65AD-43AA-423E-8D08-19A36B5745EF}"/>
              </a:ext>
            </a:extLst>
          </p:cNvPr>
          <p:cNvSpPr>
            <a:spLocks noGrp="1"/>
          </p:cNvSpPr>
          <p:nvPr>
            <p:ph type="title"/>
          </p:nvPr>
        </p:nvSpPr>
        <p:spPr/>
        <p:txBody>
          <a:bodyPr/>
          <a:lstStyle/>
          <a:p>
            <a:r>
              <a:rPr lang="en-US"/>
              <a:t>No need to panic.</a:t>
            </a:r>
          </a:p>
        </p:txBody>
      </p:sp>
      <p:sp>
        <p:nvSpPr>
          <p:cNvPr id="5" name="Text Placeholder 4">
            <a:extLst>
              <a:ext uri="{FF2B5EF4-FFF2-40B4-BE49-F238E27FC236}">
                <a16:creationId xmlns:a16="http://schemas.microsoft.com/office/drawing/2014/main" id="{795D34CA-2892-4FF4-9588-C6A35829635B}"/>
              </a:ext>
            </a:extLst>
          </p:cNvPr>
          <p:cNvSpPr>
            <a:spLocks noGrp="1"/>
          </p:cNvSpPr>
          <p:nvPr>
            <p:ph type="body" sz="quarter" idx="12"/>
          </p:nvPr>
        </p:nvSpPr>
        <p:spPr>
          <a:xfrm>
            <a:off x="434975" y="2178050"/>
            <a:ext cx="5667375" cy="1708160"/>
          </a:xfrm>
        </p:spPr>
        <p:txBody>
          <a:bodyPr/>
          <a:lstStyle/>
          <a:p>
            <a:r>
              <a:rPr lang="en-US"/>
              <a:t>Gain full control over your devices.</a:t>
            </a:r>
          </a:p>
          <a:p>
            <a:pPr lvl="1"/>
            <a:r>
              <a:rPr lang="en-US"/>
              <a:t>Secure your devices.</a:t>
            </a:r>
          </a:p>
          <a:p>
            <a:pPr lvl="1"/>
            <a:r>
              <a:rPr lang="en-US"/>
              <a:t>Defend against threats.</a:t>
            </a:r>
          </a:p>
          <a:p>
            <a:pPr lvl="1"/>
            <a:r>
              <a:rPr lang="en-US"/>
              <a:t>Protect business data.</a:t>
            </a:r>
          </a:p>
        </p:txBody>
      </p:sp>
    </p:spTree>
    <p:extLst>
      <p:ext uri="{BB962C8B-B14F-4D97-AF65-F5344CB8AC3E}">
        <p14:creationId xmlns:p14="http://schemas.microsoft.com/office/powerpoint/2010/main" val="1724043520"/>
      </p:ext>
    </p:extLst>
  </p:cSld>
  <p:clrMapOvr>
    <a:masterClrMapping/>
  </p:clrMapOvr>
  <p:transition>
    <p:fade/>
  </p:transition>
</p:sld>
</file>

<file path=ppt/theme/theme1.xml><?xml version="1.0" encoding="utf-8"?>
<a:theme xmlns:a="http://schemas.openxmlformats.org/drawingml/2006/main" name="Microsoft 365 PPT Template - 2018">
  <a:themeElements>
    <a:clrScheme name="Custom 4">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oject_x0020_ID xmlns="0971047c-4c4b-47d6-9978-fe64b8df6ef8" xsi:nil="true"/>
    <_dlc_DocId xmlns="30c63ef3-9331-48f0-bec7-fd83b8c2ba2b">XN7JQW3N34YQ-163904256-160560</_dlc_DocId>
    <_dlc_DocIdUrl xmlns="30c63ef3-9331-48f0-bec7-fd83b8c2ba2b">
      <Url>https://ply.sharepoint.com/sites/TeamSYNNEXatYesler/_layouts/15/DocIdRedir.aspx?ID=XN7JQW3N34YQ-163904256-160560</Url>
      <Description>XN7JQW3N34YQ-163904256-160560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FB353FC5CCB104D91CE7927B6B41B99" ma:contentTypeVersion="21" ma:contentTypeDescription="Create a new document." ma:contentTypeScope="" ma:versionID="2fbf5a1d5133dabe088f981ee9084ad6">
  <xsd:schema xmlns:xsd="http://www.w3.org/2001/XMLSchema" xmlns:xs="http://www.w3.org/2001/XMLSchema" xmlns:p="http://schemas.microsoft.com/office/2006/metadata/properties" xmlns:ns2="30c63ef3-9331-48f0-bec7-fd83b8c2ba2b" xmlns:ns3="0971047c-4c4b-47d6-9978-fe64b8df6ef8" targetNamespace="http://schemas.microsoft.com/office/2006/metadata/properties" ma:root="true" ma:fieldsID="0533378bfd96bbbb727c2794b950dc15" ns2:_="" ns3:_="">
    <xsd:import namespace="30c63ef3-9331-48f0-bec7-fd83b8c2ba2b"/>
    <xsd:import namespace="0971047c-4c4b-47d6-9978-fe64b8df6ef8"/>
    <xsd:element name="properties">
      <xsd:complexType>
        <xsd:sequence>
          <xsd:element name="documentManagement">
            <xsd:complexType>
              <xsd:all>
                <xsd:element ref="ns2:SharedWithUsers" minOccurs="0"/>
                <xsd:element ref="ns2:SharedWithDetails" minOccurs="0"/>
                <xsd:element ref="ns3:Project_x0020_ID" minOccurs="0"/>
                <xsd:element ref="ns3:MediaServiceMetadata" minOccurs="0"/>
                <xsd:element ref="ns3:MediaServiceFastMetadata" minOccurs="0"/>
                <xsd:element ref="ns3:MediaServiceDateTaken" minOccurs="0"/>
                <xsd:element ref="ns3:MediaServiceAutoTags" minOccurs="0"/>
                <xsd:element ref="ns2:_dlc_DocId" minOccurs="0"/>
                <xsd:element ref="ns2:_dlc_DocIdUrl" minOccurs="0"/>
                <xsd:element ref="ns2:_dlc_DocIdPersistId"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63ef3-9331-48f0-bec7-fd83b8c2ba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971047c-4c4b-47d6-9978-fe64b8df6ef8" elementFormDefault="qualified">
    <xsd:import namespace="http://schemas.microsoft.com/office/2006/documentManagement/types"/>
    <xsd:import namespace="http://schemas.microsoft.com/office/infopath/2007/PartnerControls"/>
    <xsd:element name="Project_x0020_ID" ma:index="10" nillable="true" ma:displayName="Project ID" ma:internalName="Project_x0020_ID">
      <xsd:simpleType>
        <xsd:restriction base="dms:Text">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C3A992-0490-4D16-B7A0-BC8B898543F9}">
  <ds:schemaRefs>
    <ds:schemaRef ds:uri="http://schemas.microsoft.com/office/2006/metadata/properties"/>
    <ds:schemaRef ds:uri="http://schemas.microsoft.com/office/infopath/2007/PartnerControls"/>
    <ds:schemaRef ds:uri="0971047c-4c4b-47d6-9978-fe64b8df6ef8"/>
    <ds:schemaRef ds:uri="30c63ef3-9331-48f0-bec7-fd83b8c2ba2b"/>
  </ds:schemaRefs>
</ds:datastoreItem>
</file>

<file path=customXml/itemProps2.xml><?xml version="1.0" encoding="utf-8"?>
<ds:datastoreItem xmlns:ds="http://schemas.openxmlformats.org/officeDocument/2006/customXml" ds:itemID="{BC15BCAD-59A9-44F5-9D52-A916C88FF05A}">
  <ds:schemaRefs>
    <ds:schemaRef ds:uri="http://schemas.microsoft.com/sharepoint/events"/>
  </ds:schemaRefs>
</ds:datastoreItem>
</file>

<file path=customXml/itemProps3.xml><?xml version="1.0" encoding="utf-8"?>
<ds:datastoreItem xmlns:ds="http://schemas.openxmlformats.org/officeDocument/2006/customXml" ds:itemID="{E38F3381-C296-4353-A7BC-FE672A331E16}">
  <ds:schemaRefs>
    <ds:schemaRef ds:uri="http://schemas.microsoft.com/sharepoint/v3/contenttype/forms"/>
  </ds:schemaRefs>
</ds:datastoreItem>
</file>

<file path=customXml/itemProps4.xml><?xml version="1.0" encoding="utf-8"?>
<ds:datastoreItem xmlns:ds="http://schemas.openxmlformats.org/officeDocument/2006/customXml" ds:itemID="{FFDD0861-BA6C-407C-B425-3115EFB3AE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c63ef3-9331-48f0-bec7-fd83b8c2ba2b"/>
    <ds:schemaRef ds:uri="0971047c-4c4b-47d6-9978-fe64b8df6e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 365 PPT Template - 2018</Template>
  <Application>Microsoft Office PowerPoint</Application>
  <PresentationFormat>Custom</PresentationFormat>
  <Slides>27</Slides>
  <Notes>26</Notes>
  <HiddenSlides>1</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Microsoft 365 PPT Template - 2018</vt:lpstr>
      <vt:lpstr>Note to Presenter</vt:lpstr>
      <vt:lpstr> Collaborate in the Cloud with Microsoft 365</vt:lpstr>
      <vt:lpstr>There’s a growing need to make work better.</vt:lpstr>
      <vt:lpstr>The way you work is changing. Are you prepared?</vt:lpstr>
      <vt:lpstr>Imagine a workplace  without walls or limits.</vt:lpstr>
      <vt:lpstr>PowerPoint Presentation</vt:lpstr>
      <vt:lpstr>Don’t stress. </vt:lpstr>
      <vt:lpstr>PowerPoint Presentation</vt:lpstr>
      <vt:lpstr>No need to panic.</vt:lpstr>
      <vt:lpstr>PowerPoint Presentation</vt:lpstr>
      <vt:lpstr>No problem.</vt:lpstr>
      <vt:lpstr>Now is the time to get modern.</vt:lpstr>
      <vt:lpstr>Now is the right time to make the switch.</vt:lpstr>
      <vt:lpstr>Better teamwork, better  productivity with Microsoft 365.</vt:lpstr>
      <vt:lpstr>All with best-in-class security features  built right into the solution.</vt:lpstr>
      <vt:lpstr>Simplify SMB technology investment.</vt:lpstr>
      <vt:lpstr>Take your business to the next level with these services.</vt:lpstr>
      <vt:lpstr>Case studies</vt:lpstr>
      <vt:lpstr>Next steps</vt:lpstr>
      <vt:lpstr>PowerPoint Presentation</vt:lpstr>
      <vt:lpstr>SMBs Need Help:  Enabling Remote Work</vt:lpstr>
      <vt:lpstr>PowerPoint Presentation</vt:lpstr>
      <vt:lpstr>Not using all the features in Microsoft Teams? We can help you maximize your productivity and collaboration.</vt:lpstr>
      <vt:lpstr>PowerPoint Presentation</vt:lpstr>
      <vt:lpstr>Want to see what Microsoft 365 can do for your organization? We can help.</vt:lpstr>
      <vt:lpstr>PowerPoint Presentation</vt:lpstr>
      <vt:lpstr>Take your business to the next level with Microsoft 365  and Windows Virtual Desktop.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365 PPT template best practices</dc:title>
  <dc:creator>Christine@theodigogroup.com</dc:creator>
  <dc:description>Template by: Zoey Vong; ZUM Communications
Formatted by:</dc:description>
  <cp:revision>2</cp:revision>
  <dcterms:created xsi:type="dcterms:W3CDTF">2020-02-06T18:34:35Z</dcterms:created>
  <dcterms:modified xsi:type="dcterms:W3CDTF">2020-06-10T18:18:06Z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v-ellars@microsoft.com</vt:lpwstr>
  </property>
  <property fmtid="{D5CDD505-2E9C-101B-9397-08002B2CF9AE}" pid="5" name="MSIP_Label_f42aa342-8706-4288-bd11-ebb85995028c_SetDate">
    <vt:lpwstr>2017-12-15T19:02:32.0807259Z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0x0101008FB353FC5CCB104D91CE7927B6B41B99</vt:lpwstr>
  </property>
  <property fmtid="{D5CDD505-2E9C-101B-9397-08002B2CF9AE}" pid="11" name="_dlc_DocIdItemGuid">
    <vt:lpwstr>089dd646-fbd6-4772-9e07-7120669f90cc</vt:lpwstr>
  </property>
</Properties>
</file>